
<file path=[Content_Types].xml><?xml version="1.0" encoding="utf-8"?>
<Types xmlns="http://schemas.openxmlformats.org/package/2006/content-types">
  <Default Extension="png" ContentType="image/png"/>
  <Default Extension="tmp"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2" r:id="rId1"/>
  </p:sldMasterIdLst>
  <p:notesMasterIdLst>
    <p:notesMasterId r:id="rId58"/>
  </p:notesMasterIdLst>
  <p:sldIdLst>
    <p:sldId id="285" r:id="rId2"/>
    <p:sldId id="482" r:id="rId3"/>
    <p:sldId id="483" r:id="rId4"/>
    <p:sldId id="362" r:id="rId5"/>
    <p:sldId id="363" r:id="rId6"/>
    <p:sldId id="364" r:id="rId7"/>
    <p:sldId id="367" r:id="rId8"/>
    <p:sldId id="368" r:id="rId9"/>
    <p:sldId id="371" r:id="rId10"/>
    <p:sldId id="374" r:id="rId11"/>
    <p:sldId id="375" r:id="rId12"/>
    <p:sldId id="376" r:id="rId13"/>
    <p:sldId id="386" r:id="rId14"/>
    <p:sldId id="387" r:id="rId15"/>
    <p:sldId id="388" r:id="rId16"/>
    <p:sldId id="389" r:id="rId17"/>
    <p:sldId id="390" r:id="rId18"/>
    <p:sldId id="393" r:id="rId19"/>
    <p:sldId id="394" r:id="rId20"/>
    <p:sldId id="486" r:id="rId21"/>
    <p:sldId id="487" r:id="rId22"/>
    <p:sldId id="403" r:id="rId23"/>
    <p:sldId id="489" r:id="rId24"/>
    <p:sldId id="493" r:id="rId25"/>
    <p:sldId id="494" r:id="rId26"/>
    <p:sldId id="495" r:id="rId27"/>
    <p:sldId id="496" r:id="rId28"/>
    <p:sldId id="498" r:id="rId29"/>
    <p:sldId id="500" r:id="rId30"/>
    <p:sldId id="501" r:id="rId31"/>
    <p:sldId id="503" r:id="rId32"/>
    <p:sldId id="504" r:id="rId33"/>
    <p:sldId id="512" r:id="rId34"/>
    <p:sldId id="408" r:id="rId35"/>
    <p:sldId id="411" r:id="rId36"/>
    <p:sldId id="412" r:id="rId37"/>
    <p:sldId id="413" r:id="rId38"/>
    <p:sldId id="438" r:id="rId39"/>
    <p:sldId id="446" r:id="rId40"/>
    <p:sldId id="448" r:id="rId41"/>
    <p:sldId id="450" r:id="rId42"/>
    <p:sldId id="452" r:id="rId43"/>
    <p:sldId id="459" r:id="rId44"/>
    <p:sldId id="461" r:id="rId45"/>
    <p:sldId id="463" r:id="rId46"/>
    <p:sldId id="464" r:id="rId47"/>
    <p:sldId id="465" r:id="rId48"/>
    <p:sldId id="469" r:id="rId49"/>
    <p:sldId id="471" r:id="rId50"/>
    <p:sldId id="473" r:id="rId51"/>
    <p:sldId id="476" r:id="rId52"/>
    <p:sldId id="477" r:id="rId53"/>
    <p:sldId id="478" r:id="rId54"/>
    <p:sldId id="517" r:id="rId55"/>
    <p:sldId id="516" r:id="rId56"/>
    <p:sldId id="514" r:id="rId57"/>
  </p:sldIdLst>
  <p:sldSz cx="9144000" cy="6858000" type="screen4x3"/>
  <p:notesSz cx="6858000" cy="9144000"/>
  <p:defaultTextStyle>
    <a:defPPr>
      <a:defRPr lang="en-US"/>
    </a:defPPr>
    <a:lvl1pPr marL="0" algn="l" defTabSz="685983" rtl="0" eaLnBrk="1" latinLnBrk="0" hangingPunct="1">
      <a:defRPr sz="1350" kern="1200">
        <a:solidFill>
          <a:schemeClr val="tx1"/>
        </a:solidFill>
        <a:latin typeface="+mn-lt"/>
        <a:ea typeface="+mn-ea"/>
        <a:cs typeface="+mn-cs"/>
      </a:defRPr>
    </a:lvl1pPr>
    <a:lvl2pPr marL="342991" algn="l" defTabSz="685983" rtl="0" eaLnBrk="1" latinLnBrk="0" hangingPunct="1">
      <a:defRPr sz="1350" kern="1200">
        <a:solidFill>
          <a:schemeClr val="tx1"/>
        </a:solidFill>
        <a:latin typeface="+mn-lt"/>
        <a:ea typeface="+mn-ea"/>
        <a:cs typeface="+mn-cs"/>
      </a:defRPr>
    </a:lvl2pPr>
    <a:lvl3pPr marL="685983" algn="l" defTabSz="685983" rtl="0" eaLnBrk="1" latinLnBrk="0" hangingPunct="1">
      <a:defRPr sz="1350" kern="1200">
        <a:solidFill>
          <a:schemeClr val="tx1"/>
        </a:solidFill>
        <a:latin typeface="+mn-lt"/>
        <a:ea typeface="+mn-ea"/>
        <a:cs typeface="+mn-cs"/>
      </a:defRPr>
    </a:lvl3pPr>
    <a:lvl4pPr marL="1028974" algn="l" defTabSz="685983" rtl="0" eaLnBrk="1" latinLnBrk="0" hangingPunct="1">
      <a:defRPr sz="1350" kern="1200">
        <a:solidFill>
          <a:schemeClr val="tx1"/>
        </a:solidFill>
        <a:latin typeface="+mn-lt"/>
        <a:ea typeface="+mn-ea"/>
        <a:cs typeface="+mn-cs"/>
      </a:defRPr>
    </a:lvl4pPr>
    <a:lvl5pPr marL="1371966" algn="l" defTabSz="685983" rtl="0" eaLnBrk="1" latinLnBrk="0" hangingPunct="1">
      <a:defRPr sz="1350" kern="1200">
        <a:solidFill>
          <a:schemeClr val="tx1"/>
        </a:solidFill>
        <a:latin typeface="+mn-lt"/>
        <a:ea typeface="+mn-ea"/>
        <a:cs typeface="+mn-cs"/>
      </a:defRPr>
    </a:lvl5pPr>
    <a:lvl6pPr marL="1714957" algn="l" defTabSz="685983" rtl="0" eaLnBrk="1" latinLnBrk="0" hangingPunct="1">
      <a:defRPr sz="1350" kern="1200">
        <a:solidFill>
          <a:schemeClr val="tx1"/>
        </a:solidFill>
        <a:latin typeface="+mn-lt"/>
        <a:ea typeface="+mn-ea"/>
        <a:cs typeface="+mn-cs"/>
      </a:defRPr>
    </a:lvl6pPr>
    <a:lvl7pPr marL="2057949" algn="l" defTabSz="685983" rtl="0" eaLnBrk="1" latinLnBrk="0" hangingPunct="1">
      <a:defRPr sz="1350" kern="1200">
        <a:solidFill>
          <a:schemeClr val="tx1"/>
        </a:solidFill>
        <a:latin typeface="+mn-lt"/>
        <a:ea typeface="+mn-ea"/>
        <a:cs typeface="+mn-cs"/>
      </a:defRPr>
    </a:lvl7pPr>
    <a:lvl8pPr marL="2400940" algn="l" defTabSz="685983" rtl="0" eaLnBrk="1" latinLnBrk="0" hangingPunct="1">
      <a:defRPr sz="1350" kern="1200">
        <a:solidFill>
          <a:schemeClr val="tx1"/>
        </a:solidFill>
        <a:latin typeface="+mn-lt"/>
        <a:ea typeface="+mn-ea"/>
        <a:cs typeface="+mn-cs"/>
      </a:defRPr>
    </a:lvl8pPr>
    <a:lvl9pPr marL="2743932" algn="l" defTabSz="685983"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C432"/>
    <a:srgbClr val="18AAE2"/>
    <a:srgbClr val="0F3051"/>
    <a:srgbClr val="2AA9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4"/>
    <p:restoredTop sz="94691"/>
  </p:normalViewPr>
  <p:slideViewPr>
    <p:cSldViewPr snapToGrid="0" snapToObjects="1">
      <p:cViewPr varScale="1">
        <p:scale>
          <a:sx n="70" d="100"/>
          <a:sy n="70" d="100"/>
        </p:scale>
        <p:origin x="138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188"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WB495519\Documents\WB%20documents\Country%20documents\New%20countries\BR%20graph.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WB495519\Documents\WB%20documents\Country%20documents\New%20countries\BR%20graph.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WB495519\Documents\WB%20documents\Country%20documents\New%20countries\BR%20graph.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Births registered</c:v>
                </c:pt>
              </c:strCache>
            </c:strRef>
          </c:tx>
          <c:spPr>
            <a:solidFill>
              <a:srgbClr val="2AA9E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fr-FR"/>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Afghanistan, 2015</c:v>
                </c:pt>
                <c:pt idx="1">
                  <c:v>Burkina Faso, 2010</c:v>
                </c:pt>
                <c:pt idx="2">
                  <c:v>Cambodia, 2014</c:v>
                </c:pt>
                <c:pt idx="3">
                  <c:v>Central African Republic, 2010</c:v>
                </c:pt>
                <c:pt idx="4">
                  <c:v>Cote d'Ivore, 2016</c:v>
                </c:pt>
                <c:pt idx="5">
                  <c:v>Haiti, 2016/17</c:v>
                </c:pt>
                <c:pt idx="6">
                  <c:v>Indonesia, 2012</c:v>
                </c:pt>
                <c:pt idx="7">
                  <c:v>Madagascar, 2008/09</c:v>
                </c:pt>
                <c:pt idx="8">
                  <c:v>Malawi, 2015/16</c:v>
                </c:pt>
                <c:pt idx="9">
                  <c:v>Rwanda, 2014/15</c:v>
                </c:pt>
              </c:strCache>
            </c:strRef>
          </c:cat>
          <c:val>
            <c:numRef>
              <c:f>Sheet1!$B$2:$B$11</c:f>
              <c:numCache>
                <c:formatCode>General</c:formatCode>
                <c:ptCount val="10"/>
                <c:pt idx="0">
                  <c:v>42</c:v>
                </c:pt>
                <c:pt idx="1">
                  <c:v>77</c:v>
                </c:pt>
                <c:pt idx="2">
                  <c:v>73</c:v>
                </c:pt>
                <c:pt idx="3">
                  <c:v>61</c:v>
                </c:pt>
                <c:pt idx="4">
                  <c:v>72</c:v>
                </c:pt>
                <c:pt idx="5">
                  <c:v>85</c:v>
                </c:pt>
                <c:pt idx="6">
                  <c:v>67</c:v>
                </c:pt>
                <c:pt idx="7">
                  <c:v>80</c:v>
                </c:pt>
                <c:pt idx="8">
                  <c:v>67</c:v>
                </c:pt>
                <c:pt idx="9">
                  <c:v>56</c:v>
                </c:pt>
              </c:numCache>
            </c:numRef>
          </c:val>
          <c:extLst xmlns:c16r2="http://schemas.microsoft.com/office/drawing/2015/06/chart">
            <c:ext xmlns:c16="http://schemas.microsoft.com/office/drawing/2014/chart" uri="{C3380CC4-5D6E-409C-BE32-E72D297353CC}">
              <c16:uniqueId val="{00000000-E7FC-47A3-BF46-187691A3746C}"/>
            </c:ext>
          </c:extLst>
        </c:ser>
        <c:ser>
          <c:idx val="1"/>
          <c:order val="1"/>
          <c:tx>
            <c:strRef>
              <c:f>Sheet1!$C$1</c:f>
              <c:strCache>
                <c:ptCount val="1"/>
                <c:pt idx="0">
                  <c:v>Birth certificates</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lumMod val="50000"/>
                      </a:schemeClr>
                    </a:solidFill>
                    <a:latin typeface="+mn-lt"/>
                    <a:ea typeface="+mn-ea"/>
                    <a:cs typeface="+mn-cs"/>
                  </a:defRPr>
                </a:pPr>
                <a:endParaRPr lang="fr-FR"/>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Afghanistan, 2015</c:v>
                </c:pt>
                <c:pt idx="1">
                  <c:v>Burkina Faso, 2010</c:v>
                </c:pt>
                <c:pt idx="2">
                  <c:v>Cambodia, 2014</c:v>
                </c:pt>
                <c:pt idx="3">
                  <c:v>Central African Republic, 2010</c:v>
                </c:pt>
                <c:pt idx="4">
                  <c:v>Cote d'Ivore, 2016</c:v>
                </c:pt>
                <c:pt idx="5">
                  <c:v>Haiti, 2016/17</c:v>
                </c:pt>
                <c:pt idx="6">
                  <c:v>Indonesia, 2012</c:v>
                </c:pt>
                <c:pt idx="7">
                  <c:v>Madagascar, 2008/09</c:v>
                </c:pt>
                <c:pt idx="8">
                  <c:v>Malawi, 2015/16</c:v>
                </c:pt>
                <c:pt idx="9">
                  <c:v>Rwanda, 2014/15</c:v>
                </c:pt>
              </c:strCache>
            </c:strRef>
          </c:cat>
          <c:val>
            <c:numRef>
              <c:f>Sheet1!$C$2:$C$11</c:f>
              <c:numCache>
                <c:formatCode>General</c:formatCode>
                <c:ptCount val="10"/>
                <c:pt idx="0">
                  <c:v>20</c:v>
                </c:pt>
                <c:pt idx="1">
                  <c:v>52</c:v>
                </c:pt>
                <c:pt idx="2">
                  <c:v>64</c:v>
                </c:pt>
                <c:pt idx="3">
                  <c:v>47</c:v>
                </c:pt>
                <c:pt idx="4">
                  <c:v>60</c:v>
                </c:pt>
                <c:pt idx="5">
                  <c:v>77</c:v>
                </c:pt>
                <c:pt idx="6">
                  <c:v>57</c:v>
                </c:pt>
                <c:pt idx="7">
                  <c:v>61</c:v>
                </c:pt>
                <c:pt idx="8">
                  <c:v>17</c:v>
                </c:pt>
                <c:pt idx="9">
                  <c:v>3</c:v>
                </c:pt>
              </c:numCache>
            </c:numRef>
          </c:val>
          <c:extLst xmlns:c16r2="http://schemas.microsoft.com/office/drawing/2015/06/chart">
            <c:ext xmlns:c16="http://schemas.microsoft.com/office/drawing/2014/chart" uri="{C3380CC4-5D6E-409C-BE32-E72D297353CC}">
              <c16:uniqueId val="{00000001-E7FC-47A3-BF46-187691A3746C}"/>
            </c:ext>
          </c:extLst>
        </c:ser>
        <c:dLbls>
          <c:showLegendKey val="0"/>
          <c:showVal val="0"/>
          <c:showCatName val="0"/>
          <c:showSerName val="0"/>
          <c:showPercent val="0"/>
          <c:showBubbleSize val="0"/>
        </c:dLbls>
        <c:gapWidth val="50"/>
        <c:overlap val="-10"/>
        <c:axId val="145009640"/>
        <c:axId val="145012384"/>
      </c:barChart>
      <c:catAx>
        <c:axId val="1450096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fr-FR"/>
          </a:p>
        </c:txPr>
        <c:crossAx val="145012384"/>
        <c:crosses val="autoZero"/>
        <c:auto val="1"/>
        <c:lblAlgn val="ctr"/>
        <c:lblOffset val="100"/>
        <c:noMultiLvlLbl val="0"/>
      </c:catAx>
      <c:valAx>
        <c:axId val="145012384"/>
        <c:scaling>
          <c:orientation val="minMax"/>
          <c:max val="1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fr-FR"/>
          </a:p>
        </c:txPr>
        <c:crossAx val="145009640"/>
        <c:crosses val="autoZero"/>
        <c:crossBetween val="between"/>
      </c:valAx>
      <c:spPr>
        <a:noFill/>
        <a:ln>
          <a:noFill/>
        </a:ln>
        <a:effectLst/>
      </c:spPr>
    </c:plotArea>
    <c:legend>
      <c:legendPos val="b"/>
      <c:layout>
        <c:manualLayout>
          <c:xMode val="edge"/>
          <c:yMode val="edge"/>
          <c:x val="0.41506988188976379"/>
          <c:y val="0.93360280411567509"/>
          <c:w val="0.41708234908136482"/>
          <c:h val="5.3683371719516357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fr-FR"/>
        </a:p>
      </c:txPr>
    </c:legend>
    <c:plotVisOnly val="1"/>
    <c:dispBlanksAs val="gap"/>
    <c:showDLblsOverMax val="0"/>
  </c:chart>
  <c:spPr>
    <a:noFill/>
    <a:ln>
      <a:noFill/>
    </a:ln>
    <a:effectLst/>
  </c:spPr>
  <c:txPr>
    <a:bodyPr/>
    <a:lstStyle/>
    <a:p>
      <a:pPr>
        <a:defRPr sz="1600"/>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Sheet2!$B$1</c:f>
              <c:strCache>
                <c:ptCount val="1"/>
                <c:pt idx="0">
                  <c:v>Urban</c:v>
                </c:pt>
              </c:strCache>
            </c:strRef>
          </c:tx>
          <c:spPr>
            <a:solidFill>
              <a:srgbClr val="2AA9E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fr-FR"/>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Sheet2!$A$2:$A$11</c:f>
              <c:strCache>
                <c:ptCount val="10"/>
                <c:pt idx="0">
                  <c:v>Afghanistan, 2015</c:v>
                </c:pt>
                <c:pt idx="1">
                  <c:v>Burkina Faso, 2010</c:v>
                </c:pt>
                <c:pt idx="2">
                  <c:v>Cambodia, 2014</c:v>
                </c:pt>
                <c:pt idx="3">
                  <c:v>Central African Republic, 2010</c:v>
                </c:pt>
                <c:pt idx="4">
                  <c:v>Cote d'Ivore, 2016</c:v>
                </c:pt>
                <c:pt idx="5">
                  <c:v>Haiti, 2016/17</c:v>
                </c:pt>
                <c:pt idx="6">
                  <c:v>Indonesia, 2012</c:v>
                </c:pt>
                <c:pt idx="7">
                  <c:v>Madagascar, 2008/09</c:v>
                </c:pt>
                <c:pt idx="8">
                  <c:v>Malawi, 2015/16</c:v>
                </c:pt>
                <c:pt idx="9">
                  <c:v>Rwanda, 2014/15</c:v>
                </c:pt>
              </c:strCache>
            </c:strRef>
          </c:cat>
          <c:val>
            <c:numRef>
              <c:f>Sheet2!$B$2:$B$11</c:f>
              <c:numCache>
                <c:formatCode>0.0</c:formatCode>
                <c:ptCount val="10"/>
                <c:pt idx="0">
                  <c:v>63.5</c:v>
                </c:pt>
                <c:pt idx="1">
                  <c:v>92.9</c:v>
                </c:pt>
                <c:pt idx="2">
                  <c:v>84.4</c:v>
                </c:pt>
                <c:pt idx="3">
                  <c:v>78.400000000000006</c:v>
                </c:pt>
                <c:pt idx="4">
                  <c:v>90</c:v>
                </c:pt>
                <c:pt idx="5">
                  <c:v>90.4</c:v>
                </c:pt>
                <c:pt idx="6">
                  <c:v>75.7</c:v>
                </c:pt>
                <c:pt idx="7">
                  <c:v>91.1</c:v>
                </c:pt>
                <c:pt idx="8">
                  <c:v>75.3</c:v>
                </c:pt>
                <c:pt idx="9">
                  <c:v>55.4</c:v>
                </c:pt>
              </c:numCache>
            </c:numRef>
          </c:val>
          <c:extLst xmlns:c16r2="http://schemas.microsoft.com/office/drawing/2015/06/chart">
            <c:ext xmlns:c16="http://schemas.microsoft.com/office/drawing/2014/chart" uri="{C3380CC4-5D6E-409C-BE32-E72D297353CC}">
              <c16:uniqueId val="{00000000-F3F4-464B-8A53-119C33DCD8F1}"/>
            </c:ext>
          </c:extLst>
        </c:ser>
        <c:ser>
          <c:idx val="1"/>
          <c:order val="1"/>
          <c:tx>
            <c:strRef>
              <c:f>Sheet2!$C$1</c:f>
              <c:strCache>
                <c:ptCount val="1"/>
                <c:pt idx="0">
                  <c:v>Rural</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fr-FR"/>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Sheet2!$A$2:$A$11</c:f>
              <c:strCache>
                <c:ptCount val="10"/>
                <c:pt idx="0">
                  <c:v>Afghanistan, 2015</c:v>
                </c:pt>
                <c:pt idx="1">
                  <c:v>Burkina Faso, 2010</c:v>
                </c:pt>
                <c:pt idx="2">
                  <c:v>Cambodia, 2014</c:v>
                </c:pt>
                <c:pt idx="3">
                  <c:v>Central African Republic, 2010</c:v>
                </c:pt>
                <c:pt idx="4">
                  <c:v>Cote d'Ivore, 2016</c:v>
                </c:pt>
                <c:pt idx="5">
                  <c:v>Haiti, 2016/17</c:v>
                </c:pt>
                <c:pt idx="6">
                  <c:v>Indonesia, 2012</c:v>
                </c:pt>
                <c:pt idx="7">
                  <c:v>Madagascar, 2008/09</c:v>
                </c:pt>
                <c:pt idx="8">
                  <c:v>Malawi, 2015/16</c:v>
                </c:pt>
                <c:pt idx="9">
                  <c:v>Rwanda, 2014/15</c:v>
                </c:pt>
              </c:strCache>
            </c:strRef>
          </c:cat>
          <c:val>
            <c:numRef>
              <c:f>Sheet2!$C$2:$C$11</c:f>
              <c:numCache>
                <c:formatCode>0.0</c:formatCode>
                <c:ptCount val="10"/>
                <c:pt idx="0">
                  <c:v>36</c:v>
                </c:pt>
                <c:pt idx="1">
                  <c:v>73.599999999999994</c:v>
                </c:pt>
                <c:pt idx="2">
                  <c:v>71.599999999999994</c:v>
                </c:pt>
                <c:pt idx="3">
                  <c:v>51.6</c:v>
                </c:pt>
                <c:pt idx="4">
                  <c:v>60</c:v>
                </c:pt>
                <c:pt idx="5">
                  <c:v>82</c:v>
                </c:pt>
                <c:pt idx="6">
                  <c:v>57.9</c:v>
                </c:pt>
                <c:pt idx="7">
                  <c:v>78.3</c:v>
                </c:pt>
                <c:pt idx="8">
                  <c:v>66</c:v>
                </c:pt>
                <c:pt idx="9">
                  <c:v>56.1</c:v>
                </c:pt>
              </c:numCache>
            </c:numRef>
          </c:val>
          <c:extLst xmlns:c16r2="http://schemas.microsoft.com/office/drawing/2015/06/chart">
            <c:ext xmlns:c16="http://schemas.microsoft.com/office/drawing/2014/chart" uri="{C3380CC4-5D6E-409C-BE32-E72D297353CC}">
              <c16:uniqueId val="{00000001-F3F4-464B-8A53-119C33DCD8F1}"/>
            </c:ext>
          </c:extLst>
        </c:ser>
        <c:dLbls>
          <c:showLegendKey val="0"/>
          <c:showVal val="0"/>
          <c:showCatName val="0"/>
          <c:showSerName val="0"/>
          <c:showPercent val="0"/>
          <c:showBubbleSize val="0"/>
        </c:dLbls>
        <c:gapWidth val="50"/>
        <c:overlap val="-10"/>
        <c:axId val="145014736"/>
        <c:axId val="145009248"/>
      </c:barChart>
      <c:catAx>
        <c:axId val="1450147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fr-FR"/>
          </a:p>
        </c:txPr>
        <c:crossAx val="145009248"/>
        <c:crosses val="autoZero"/>
        <c:auto val="1"/>
        <c:lblAlgn val="ctr"/>
        <c:lblOffset val="100"/>
        <c:noMultiLvlLbl val="0"/>
      </c:catAx>
      <c:valAx>
        <c:axId val="145009248"/>
        <c:scaling>
          <c:orientation val="minMax"/>
        </c:scaling>
        <c:delete val="0"/>
        <c:axPos val="b"/>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fr-FR"/>
          </a:p>
        </c:txPr>
        <c:crossAx val="14501473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fr-FR"/>
        </a:p>
      </c:txPr>
    </c:legend>
    <c:plotVisOnly val="1"/>
    <c:dispBlanksAs val="gap"/>
    <c:showDLblsOverMax val="0"/>
  </c:chart>
  <c:spPr>
    <a:noFill/>
    <a:ln>
      <a:noFill/>
    </a:ln>
    <a:effectLst/>
  </c:spPr>
  <c:txPr>
    <a:bodyPr/>
    <a:lstStyle/>
    <a:p>
      <a:pPr>
        <a:defRPr sz="1800"/>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rgbClr val="2AA9E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fr-FR"/>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Afghanistan, 2015</c:v>
                </c:pt>
                <c:pt idx="1">
                  <c:v>Burkina Faso, 2010</c:v>
                </c:pt>
                <c:pt idx="2">
                  <c:v>Cambodia, 2014</c:v>
                </c:pt>
                <c:pt idx="3">
                  <c:v>Central African Republic, 2010</c:v>
                </c:pt>
                <c:pt idx="4">
                  <c:v>Cote d'Ivore, 2011/12</c:v>
                </c:pt>
                <c:pt idx="5">
                  <c:v>Haiti, 2016/17</c:v>
                </c:pt>
                <c:pt idx="6">
                  <c:v>Indonesia, 2012</c:v>
                </c:pt>
                <c:pt idx="7">
                  <c:v>Madagascar, 2008/09</c:v>
                </c:pt>
                <c:pt idx="8">
                  <c:v>Malawi, 2015/16</c:v>
                </c:pt>
                <c:pt idx="9">
                  <c:v>Rwanda, 2014/15</c:v>
                </c:pt>
              </c:strCache>
            </c:strRef>
          </c:cat>
          <c:val>
            <c:numRef>
              <c:f>Sheet1!$E$2:$E$11</c:f>
              <c:numCache>
                <c:formatCode>General</c:formatCode>
                <c:ptCount val="10"/>
                <c:pt idx="0">
                  <c:v>35</c:v>
                </c:pt>
                <c:pt idx="1">
                  <c:v>51</c:v>
                </c:pt>
                <c:pt idx="2">
                  <c:v>19</c:v>
                </c:pt>
                <c:pt idx="3">
                  <c:v>60</c:v>
                </c:pt>
                <c:pt idx="4">
                  <c:v>33</c:v>
                </c:pt>
                <c:pt idx="5">
                  <c:v>16</c:v>
                </c:pt>
                <c:pt idx="6">
                  <c:v>22</c:v>
                </c:pt>
                <c:pt idx="7">
                  <c:v>48</c:v>
                </c:pt>
                <c:pt idx="8">
                  <c:v>42</c:v>
                </c:pt>
                <c:pt idx="9">
                  <c:v>7</c:v>
                </c:pt>
              </c:numCache>
            </c:numRef>
          </c:val>
          <c:extLst xmlns:c16r2="http://schemas.microsoft.com/office/drawing/2015/06/chart">
            <c:ext xmlns:c16="http://schemas.microsoft.com/office/drawing/2014/chart" uri="{C3380CC4-5D6E-409C-BE32-E72D297353CC}">
              <c16:uniqueId val="{00000000-C129-46A3-BB61-963DEF661C07}"/>
            </c:ext>
          </c:extLst>
        </c:ser>
        <c:dLbls>
          <c:showLegendKey val="0"/>
          <c:showVal val="0"/>
          <c:showCatName val="0"/>
          <c:showSerName val="0"/>
          <c:showPercent val="0"/>
          <c:showBubbleSize val="0"/>
        </c:dLbls>
        <c:gapWidth val="50"/>
        <c:axId val="145013952"/>
        <c:axId val="145011992"/>
      </c:barChart>
      <c:catAx>
        <c:axId val="1450139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fr-FR"/>
          </a:p>
        </c:txPr>
        <c:crossAx val="145011992"/>
        <c:crosses val="autoZero"/>
        <c:auto val="1"/>
        <c:lblAlgn val="ctr"/>
        <c:lblOffset val="100"/>
        <c:noMultiLvlLbl val="0"/>
      </c:catAx>
      <c:valAx>
        <c:axId val="14501199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fr-FR"/>
          </a:p>
        </c:txPr>
        <c:crossAx val="145013952"/>
        <c:crosses val="autoZero"/>
        <c:crossBetween val="between"/>
      </c:valAx>
      <c:spPr>
        <a:noFill/>
        <a:ln>
          <a:noFill/>
        </a:ln>
        <a:effectLst/>
      </c:spPr>
    </c:plotArea>
    <c:plotVisOnly val="1"/>
    <c:dispBlanksAs val="gap"/>
    <c:showDLblsOverMax val="0"/>
  </c:chart>
  <c:spPr>
    <a:noFill/>
    <a:ln>
      <a:noFill/>
    </a:ln>
    <a:effectLst/>
  </c:spPr>
  <c:txPr>
    <a:bodyPr/>
    <a:lstStyle/>
    <a:p>
      <a:pPr>
        <a:defRPr sz="1600"/>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D150EC2-6C09-4C50-872E-4FF1107D05EE}"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99B2F768-5726-44B7-8961-AA9EC419D5DB}">
      <dgm:prSet phldrT="[Text]" custT="1"/>
      <dgm:spPr>
        <a:xfrm>
          <a:off x="2688067" y="-87984"/>
          <a:ext cx="1280158" cy="1280158"/>
        </a:xfrm>
        <a:solidFill>
          <a:srgbClr val="A5A5A5">
            <a:lumMod val="60000"/>
            <a:lumOff val="40000"/>
          </a:srgbClr>
        </a:solidFill>
        <a:ln w="12700" cap="flat" cmpd="sng" algn="ctr">
          <a:solidFill>
            <a:sysClr val="window" lastClr="FFFFFF">
              <a:hueOff val="0"/>
              <a:satOff val="0"/>
              <a:lumOff val="0"/>
              <a:alphaOff val="0"/>
            </a:sysClr>
          </a:solidFill>
          <a:prstDash val="solid"/>
          <a:miter lim="800000"/>
        </a:ln>
        <a:effectLst/>
      </dgm:spPr>
      <dgm:t>
        <a:bodyPr/>
        <a:lstStyle/>
        <a:p>
          <a:r>
            <a:rPr lang="fr-FR" sz="1500" b="1" noProof="0" dirty="0">
              <a:solidFill>
                <a:schemeClr val="tx1"/>
              </a:solidFill>
            </a:rPr>
            <a:t>Analyse de données</a:t>
          </a:r>
          <a:endParaRPr lang="fr-FR" sz="1500" b="0" noProof="0" dirty="0">
            <a:solidFill>
              <a:sysClr val="windowText" lastClr="000000"/>
            </a:solidFill>
            <a:latin typeface="Calibri" panose="020F0502020204030204"/>
            <a:ea typeface="+mn-ea"/>
            <a:cs typeface="+mn-cs"/>
          </a:endParaRPr>
        </a:p>
      </dgm:t>
    </dgm:pt>
    <dgm:pt modelId="{B1CBB0E4-88ED-45C9-8F25-FB1B50426E4E}" type="parTrans" cxnId="{24F2B6EA-A35F-4F81-B1E2-5790EB0645BE}">
      <dgm:prSet/>
      <dgm:spPr/>
      <dgm:t>
        <a:bodyPr/>
        <a:lstStyle/>
        <a:p>
          <a:endParaRPr lang="en-US"/>
        </a:p>
      </dgm:t>
    </dgm:pt>
    <dgm:pt modelId="{FDF805AC-C8C9-4613-A830-52D36703BDEE}" type="sibTrans" cxnId="{24F2B6EA-A35F-4F81-B1E2-5790EB0645BE}">
      <dgm:prSet/>
      <dgm:spPr>
        <a:xfrm rot="2700000">
          <a:off x="3810022" y="947286"/>
          <a:ext cx="199034" cy="372405"/>
        </a:xfrm>
        <a:solidFill>
          <a:srgbClr val="ED7D31"/>
        </a:solidFill>
        <a:ln>
          <a:noFill/>
        </a:ln>
        <a:effectLst/>
      </dgm:spPr>
      <dgm:t>
        <a:bodyPr/>
        <a:lstStyle/>
        <a:p>
          <a:endParaRPr lang="en-US" dirty="0">
            <a:solidFill>
              <a:sysClr val="window" lastClr="FFFFFF"/>
            </a:solidFill>
            <a:latin typeface="Calibri" panose="020F0502020204030204"/>
            <a:ea typeface="+mn-ea"/>
            <a:cs typeface="+mn-cs"/>
          </a:endParaRPr>
        </a:p>
      </dgm:t>
    </dgm:pt>
    <dgm:pt modelId="{B1574C46-BECE-400B-8093-C84310D0337B}">
      <dgm:prSet phldrT="[Text]" custT="1"/>
      <dgm:spPr>
        <a:xfrm>
          <a:off x="2688067" y="2253524"/>
          <a:ext cx="1280158" cy="1280158"/>
        </a:xfrm>
        <a:solidFill>
          <a:srgbClr val="A5A5A5">
            <a:lumMod val="60000"/>
            <a:lumOff val="40000"/>
          </a:srgbClr>
        </a:solidFill>
        <a:ln w="12700" cap="flat" cmpd="sng" algn="ctr">
          <a:solidFill>
            <a:sysClr val="window" lastClr="FFFFFF">
              <a:hueOff val="0"/>
              <a:satOff val="0"/>
              <a:lumOff val="0"/>
              <a:alphaOff val="0"/>
            </a:sysClr>
          </a:solidFill>
          <a:prstDash val="solid"/>
          <a:miter lim="800000"/>
        </a:ln>
        <a:effectLst/>
      </dgm:spPr>
      <dgm:t>
        <a:bodyPr lIns="0" tIns="0" rIns="0" bIns="0"/>
        <a:lstStyle/>
        <a:p>
          <a:endParaRPr lang="fr-FR" sz="1500" b="1" noProof="0" dirty="0">
            <a:solidFill>
              <a:sysClr val="windowText" lastClr="000000"/>
            </a:solidFill>
            <a:latin typeface="Calibri" panose="020F0502020204030204"/>
            <a:ea typeface="+mn-ea"/>
            <a:cs typeface="+mn-cs"/>
          </a:endParaRPr>
        </a:p>
        <a:p>
          <a:r>
            <a:rPr lang="fr-FR" sz="1500" b="1" noProof="0" dirty="0">
              <a:solidFill>
                <a:schemeClr val="tx1"/>
              </a:solidFill>
            </a:rPr>
            <a:t>Réponse et cycle d’amélioration de qualité</a:t>
          </a:r>
          <a:endParaRPr lang="fr-FR" sz="1500" b="1" noProof="0" dirty="0">
            <a:solidFill>
              <a:sysClr val="windowText" lastClr="000000"/>
            </a:solidFill>
            <a:latin typeface="Calibri" panose="020F0502020204030204"/>
            <a:ea typeface="+mn-ea"/>
            <a:cs typeface="+mn-cs"/>
          </a:endParaRPr>
        </a:p>
        <a:p>
          <a:endParaRPr lang="fr-FR" sz="1500" b="0" noProof="0" dirty="0">
            <a:solidFill>
              <a:sysClr val="windowText" lastClr="000000"/>
            </a:solidFill>
            <a:latin typeface="Calibri" panose="020F0502020204030204"/>
            <a:ea typeface="+mn-ea"/>
            <a:cs typeface="+mn-cs"/>
          </a:endParaRPr>
        </a:p>
      </dgm:t>
    </dgm:pt>
    <dgm:pt modelId="{56DE2482-7FFA-4595-AEA9-CBAA37CE559F}" type="parTrans" cxnId="{18CBC690-8361-478A-8E15-F0E5BB4F3623}">
      <dgm:prSet/>
      <dgm:spPr/>
      <dgm:t>
        <a:bodyPr/>
        <a:lstStyle/>
        <a:p>
          <a:endParaRPr lang="en-US"/>
        </a:p>
      </dgm:t>
    </dgm:pt>
    <dgm:pt modelId="{57471220-56BE-43E3-90D5-D51BF4991956}" type="sibTrans" cxnId="{18CBC690-8361-478A-8E15-F0E5BB4F3623}">
      <dgm:prSet/>
      <dgm:spPr>
        <a:xfrm rot="13500000">
          <a:off x="2647235" y="2126007"/>
          <a:ext cx="199034" cy="372405"/>
        </a:xfrm>
        <a:solidFill>
          <a:srgbClr val="ED7D31"/>
        </a:solidFill>
        <a:ln>
          <a:noFill/>
        </a:ln>
        <a:effectLst/>
      </dgm:spPr>
      <dgm:t>
        <a:bodyPr/>
        <a:lstStyle/>
        <a:p>
          <a:endParaRPr lang="en-US">
            <a:solidFill>
              <a:sysClr val="window" lastClr="FFFFFF"/>
            </a:solidFill>
            <a:latin typeface="Calibri" panose="020F0502020204030204"/>
            <a:ea typeface="+mn-ea"/>
            <a:cs typeface="+mn-cs"/>
          </a:endParaRPr>
        </a:p>
      </dgm:t>
    </dgm:pt>
    <dgm:pt modelId="{C3095757-7A8D-4907-9E9E-F3AD2624153D}">
      <dgm:prSet phldrT="[Text]" custT="1"/>
      <dgm:spPr>
        <a:xfrm>
          <a:off x="1517312" y="1082770"/>
          <a:ext cx="1280158" cy="1280158"/>
        </a:xfrm>
        <a:solidFill>
          <a:srgbClr val="A5A5A5">
            <a:lumMod val="60000"/>
            <a:lumOff val="40000"/>
          </a:srgbClr>
        </a:solidFill>
        <a:ln w="12700" cap="flat" cmpd="sng" algn="ctr">
          <a:solidFill>
            <a:sysClr val="window" lastClr="FFFFFF">
              <a:hueOff val="0"/>
              <a:satOff val="0"/>
              <a:lumOff val="0"/>
              <a:alphaOff val="0"/>
            </a:sysClr>
          </a:solidFill>
          <a:prstDash val="solid"/>
          <a:miter lim="800000"/>
        </a:ln>
        <a:effectLst/>
      </dgm:spPr>
      <dgm:t>
        <a:bodyPr/>
        <a:lstStyle/>
        <a:p>
          <a:endParaRPr lang="fr-FR" sz="1500" b="1" noProof="0" dirty="0">
            <a:solidFill>
              <a:sysClr val="windowText" lastClr="000000"/>
            </a:solidFill>
            <a:latin typeface="Calibri" panose="020F0502020204030204"/>
            <a:ea typeface="+mn-ea"/>
            <a:cs typeface="+mn-cs"/>
          </a:endParaRPr>
        </a:p>
        <a:p>
          <a:r>
            <a:rPr lang="fr-FR" sz="1500" b="1" noProof="0" dirty="0">
              <a:solidFill>
                <a:schemeClr val="tx1"/>
              </a:solidFill>
            </a:rPr>
            <a:t>Collecte de données</a:t>
          </a:r>
        </a:p>
        <a:p>
          <a:r>
            <a:rPr lang="fr-FR" sz="1000" b="1" noProof="0" dirty="0">
              <a:solidFill>
                <a:sysClr val="windowText" lastClr="000000"/>
              </a:solidFill>
              <a:latin typeface="Calibri" panose="020F0502020204030204"/>
              <a:ea typeface="+mn-ea"/>
              <a:cs typeface="+mn-cs"/>
            </a:rPr>
            <a:t>(indicateurs clés en SR et SMN – par trimestre)</a:t>
          </a:r>
          <a:endParaRPr lang="fr-FR" sz="1000" b="0" noProof="0" dirty="0">
            <a:solidFill>
              <a:sysClr val="windowText" lastClr="000000"/>
            </a:solidFill>
            <a:latin typeface="Calibri" panose="020F0502020204030204"/>
            <a:ea typeface="+mn-ea"/>
            <a:cs typeface="+mn-cs"/>
          </a:endParaRPr>
        </a:p>
      </dgm:t>
    </dgm:pt>
    <dgm:pt modelId="{FE12A56A-0005-4645-921A-A59BF1106E50}" type="parTrans" cxnId="{31163364-6AA3-4B47-8DAB-1B79FBE523A9}">
      <dgm:prSet/>
      <dgm:spPr/>
      <dgm:t>
        <a:bodyPr/>
        <a:lstStyle/>
        <a:p>
          <a:endParaRPr lang="en-US"/>
        </a:p>
      </dgm:t>
    </dgm:pt>
    <dgm:pt modelId="{46A73858-AFAA-45FD-8693-2A0FF03561D1}" type="sibTrans" cxnId="{31163364-6AA3-4B47-8DAB-1B79FBE523A9}">
      <dgm:prSet/>
      <dgm:spPr>
        <a:xfrm rot="18900000">
          <a:off x="2639268" y="955252"/>
          <a:ext cx="199034" cy="372405"/>
        </a:xfrm>
        <a:solidFill>
          <a:srgbClr val="ED7D31"/>
        </a:solidFill>
        <a:ln>
          <a:noFill/>
        </a:ln>
        <a:effectLst/>
      </dgm:spPr>
      <dgm:t>
        <a:bodyPr/>
        <a:lstStyle/>
        <a:p>
          <a:endParaRPr lang="en-US">
            <a:solidFill>
              <a:sysClr val="window" lastClr="FFFFFF"/>
            </a:solidFill>
            <a:latin typeface="Calibri" panose="020F0502020204030204"/>
            <a:ea typeface="+mn-ea"/>
            <a:cs typeface="+mn-cs"/>
          </a:endParaRPr>
        </a:p>
      </dgm:t>
    </dgm:pt>
    <dgm:pt modelId="{C93A8310-58B8-4810-905D-FECAD41BF861}" type="pres">
      <dgm:prSet presAssocID="{3D150EC2-6C09-4C50-872E-4FF1107D05EE}" presName="cycle" presStyleCnt="0">
        <dgm:presLayoutVars>
          <dgm:dir/>
          <dgm:resizeHandles val="exact"/>
        </dgm:presLayoutVars>
      </dgm:prSet>
      <dgm:spPr/>
      <dgm:t>
        <a:bodyPr/>
        <a:lstStyle/>
        <a:p>
          <a:endParaRPr lang="fr-FR"/>
        </a:p>
      </dgm:t>
    </dgm:pt>
    <dgm:pt modelId="{8CD44A72-8BF7-4C83-9B76-A4E3724C4DC3}" type="pres">
      <dgm:prSet presAssocID="{99B2F768-5726-44B7-8961-AA9EC419D5DB}" presName="node" presStyleLbl="node1" presStyleIdx="0" presStyleCnt="3" custScaleX="116017" custScaleY="116017">
        <dgm:presLayoutVars>
          <dgm:bulletEnabled val="1"/>
        </dgm:presLayoutVars>
      </dgm:prSet>
      <dgm:spPr>
        <a:prstGeom prst="ellipse">
          <a:avLst/>
        </a:prstGeom>
      </dgm:spPr>
      <dgm:t>
        <a:bodyPr/>
        <a:lstStyle/>
        <a:p>
          <a:endParaRPr lang="fr-FR"/>
        </a:p>
      </dgm:t>
    </dgm:pt>
    <dgm:pt modelId="{36F40652-9221-4F52-A4E7-2CC9AFE87557}" type="pres">
      <dgm:prSet presAssocID="{FDF805AC-C8C9-4613-A830-52D36703BDEE}" presName="sibTrans" presStyleLbl="sibTrans2D1" presStyleIdx="0" presStyleCnt="3"/>
      <dgm:spPr>
        <a:prstGeom prst="rightArrow">
          <a:avLst>
            <a:gd name="adj1" fmla="val 60000"/>
            <a:gd name="adj2" fmla="val 50000"/>
          </a:avLst>
        </a:prstGeom>
      </dgm:spPr>
      <dgm:t>
        <a:bodyPr/>
        <a:lstStyle/>
        <a:p>
          <a:endParaRPr lang="fr-FR"/>
        </a:p>
      </dgm:t>
    </dgm:pt>
    <dgm:pt modelId="{0555A190-4FC0-41D6-AC89-2096663DE88F}" type="pres">
      <dgm:prSet presAssocID="{FDF805AC-C8C9-4613-A830-52D36703BDEE}" presName="connectorText" presStyleLbl="sibTrans2D1" presStyleIdx="0" presStyleCnt="3"/>
      <dgm:spPr/>
      <dgm:t>
        <a:bodyPr/>
        <a:lstStyle/>
        <a:p>
          <a:endParaRPr lang="fr-FR"/>
        </a:p>
      </dgm:t>
    </dgm:pt>
    <dgm:pt modelId="{0DC08272-6F55-4FA0-9487-9E49A0CF6974}" type="pres">
      <dgm:prSet presAssocID="{B1574C46-BECE-400B-8093-C84310D0337B}" presName="node" presStyleLbl="node1" presStyleIdx="1" presStyleCnt="3" custScaleX="128104" custScaleY="116017">
        <dgm:presLayoutVars>
          <dgm:bulletEnabled val="1"/>
        </dgm:presLayoutVars>
      </dgm:prSet>
      <dgm:spPr>
        <a:prstGeom prst="ellipse">
          <a:avLst/>
        </a:prstGeom>
      </dgm:spPr>
      <dgm:t>
        <a:bodyPr/>
        <a:lstStyle/>
        <a:p>
          <a:endParaRPr lang="fr-FR"/>
        </a:p>
      </dgm:t>
    </dgm:pt>
    <dgm:pt modelId="{D060871C-7A91-450E-819C-164AF4AD026B}" type="pres">
      <dgm:prSet presAssocID="{57471220-56BE-43E3-90D5-D51BF4991956}" presName="sibTrans" presStyleLbl="sibTrans2D1" presStyleIdx="1" presStyleCnt="3"/>
      <dgm:spPr>
        <a:prstGeom prst="rightArrow">
          <a:avLst>
            <a:gd name="adj1" fmla="val 60000"/>
            <a:gd name="adj2" fmla="val 50000"/>
          </a:avLst>
        </a:prstGeom>
      </dgm:spPr>
      <dgm:t>
        <a:bodyPr/>
        <a:lstStyle/>
        <a:p>
          <a:endParaRPr lang="fr-FR"/>
        </a:p>
      </dgm:t>
    </dgm:pt>
    <dgm:pt modelId="{CB7B0FE2-B5A4-4812-8B39-269AC5D5838E}" type="pres">
      <dgm:prSet presAssocID="{57471220-56BE-43E3-90D5-D51BF4991956}" presName="connectorText" presStyleLbl="sibTrans2D1" presStyleIdx="1" presStyleCnt="3"/>
      <dgm:spPr/>
      <dgm:t>
        <a:bodyPr/>
        <a:lstStyle/>
        <a:p>
          <a:endParaRPr lang="fr-FR"/>
        </a:p>
      </dgm:t>
    </dgm:pt>
    <dgm:pt modelId="{105DCBEB-71E2-494A-9F25-E5985E13C3BA}" type="pres">
      <dgm:prSet presAssocID="{C3095757-7A8D-4907-9E9E-F3AD2624153D}" presName="node" presStyleLbl="node1" presStyleIdx="2" presStyleCnt="3" custScaleX="116017" custScaleY="116017">
        <dgm:presLayoutVars>
          <dgm:bulletEnabled val="1"/>
        </dgm:presLayoutVars>
      </dgm:prSet>
      <dgm:spPr>
        <a:prstGeom prst="ellipse">
          <a:avLst/>
        </a:prstGeom>
      </dgm:spPr>
      <dgm:t>
        <a:bodyPr/>
        <a:lstStyle/>
        <a:p>
          <a:endParaRPr lang="fr-FR"/>
        </a:p>
      </dgm:t>
    </dgm:pt>
    <dgm:pt modelId="{D7EB3F86-9CF9-42EF-A73B-12CEE785C129}" type="pres">
      <dgm:prSet presAssocID="{46A73858-AFAA-45FD-8693-2A0FF03561D1}" presName="sibTrans" presStyleLbl="sibTrans2D1" presStyleIdx="2" presStyleCnt="3"/>
      <dgm:spPr>
        <a:prstGeom prst="rightArrow">
          <a:avLst>
            <a:gd name="adj1" fmla="val 60000"/>
            <a:gd name="adj2" fmla="val 50000"/>
          </a:avLst>
        </a:prstGeom>
      </dgm:spPr>
      <dgm:t>
        <a:bodyPr/>
        <a:lstStyle/>
        <a:p>
          <a:endParaRPr lang="fr-FR"/>
        </a:p>
      </dgm:t>
    </dgm:pt>
    <dgm:pt modelId="{3A43A06C-DD8B-444D-98B6-FE4A91B82CBF}" type="pres">
      <dgm:prSet presAssocID="{46A73858-AFAA-45FD-8693-2A0FF03561D1}" presName="connectorText" presStyleLbl="sibTrans2D1" presStyleIdx="2" presStyleCnt="3"/>
      <dgm:spPr/>
      <dgm:t>
        <a:bodyPr/>
        <a:lstStyle/>
        <a:p>
          <a:endParaRPr lang="fr-FR"/>
        </a:p>
      </dgm:t>
    </dgm:pt>
  </dgm:ptLst>
  <dgm:cxnLst>
    <dgm:cxn modelId="{FFB63301-B8C0-426F-9EFD-93276CB96143}" type="presOf" srcId="{57471220-56BE-43E3-90D5-D51BF4991956}" destId="{D060871C-7A91-450E-819C-164AF4AD026B}" srcOrd="0" destOrd="0" presId="urn:microsoft.com/office/officeart/2005/8/layout/cycle2"/>
    <dgm:cxn modelId="{70483ED9-DE2F-4678-A217-1B28FA825066}" type="presOf" srcId="{57471220-56BE-43E3-90D5-D51BF4991956}" destId="{CB7B0FE2-B5A4-4812-8B39-269AC5D5838E}" srcOrd="1" destOrd="0" presId="urn:microsoft.com/office/officeart/2005/8/layout/cycle2"/>
    <dgm:cxn modelId="{D81F1082-5686-4835-8552-C05B5952A2DA}" type="presOf" srcId="{46A73858-AFAA-45FD-8693-2A0FF03561D1}" destId="{D7EB3F86-9CF9-42EF-A73B-12CEE785C129}" srcOrd="0" destOrd="0" presId="urn:microsoft.com/office/officeart/2005/8/layout/cycle2"/>
    <dgm:cxn modelId="{CCDF4E1B-C554-4F25-8D78-2AB6FB551488}" type="presOf" srcId="{99B2F768-5726-44B7-8961-AA9EC419D5DB}" destId="{8CD44A72-8BF7-4C83-9B76-A4E3724C4DC3}" srcOrd="0" destOrd="0" presId="urn:microsoft.com/office/officeart/2005/8/layout/cycle2"/>
    <dgm:cxn modelId="{24F2B6EA-A35F-4F81-B1E2-5790EB0645BE}" srcId="{3D150EC2-6C09-4C50-872E-4FF1107D05EE}" destId="{99B2F768-5726-44B7-8961-AA9EC419D5DB}" srcOrd="0" destOrd="0" parTransId="{B1CBB0E4-88ED-45C9-8F25-FB1B50426E4E}" sibTransId="{FDF805AC-C8C9-4613-A830-52D36703BDEE}"/>
    <dgm:cxn modelId="{09FDFB32-F9A1-4EAA-8DC9-4CF9BCBA5D93}" type="presOf" srcId="{B1574C46-BECE-400B-8093-C84310D0337B}" destId="{0DC08272-6F55-4FA0-9487-9E49A0CF6974}" srcOrd="0" destOrd="0" presId="urn:microsoft.com/office/officeart/2005/8/layout/cycle2"/>
    <dgm:cxn modelId="{18CBC690-8361-478A-8E15-F0E5BB4F3623}" srcId="{3D150EC2-6C09-4C50-872E-4FF1107D05EE}" destId="{B1574C46-BECE-400B-8093-C84310D0337B}" srcOrd="1" destOrd="0" parTransId="{56DE2482-7FFA-4595-AEA9-CBAA37CE559F}" sibTransId="{57471220-56BE-43E3-90D5-D51BF4991956}"/>
    <dgm:cxn modelId="{1A0AB75A-5858-4853-8879-58F5EEE9C5AE}" type="presOf" srcId="{46A73858-AFAA-45FD-8693-2A0FF03561D1}" destId="{3A43A06C-DD8B-444D-98B6-FE4A91B82CBF}" srcOrd="1" destOrd="0" presId="urn:microsoft.com/office/officeart/2005/8/layout/cycle2"/>
    <dgm:cxn modelId="{10044959-4AC1-4CB6-942C-82256D72B091}" type="presOf" srcId="{FDF805AC-C8C9-4613-A830-52D36703BDEE}" destId="{0555A190-4FC0-41D6-AC89-2096663DE88F}" srcOrd="1" destOrd="0" presId="urn:microsoft.com/office/officeart/2005/8/layout/cycle2"/>
    <dgm:cxn modelId="{9ADA5115-B40C-438E-8F70-22AE8008BE00}" type="presOf" srcId="{C3095757-7A8D-4907-9E9E-F3AD2624153D}" destId="{105DCBEB-71E2-494A-9F25-E5985E13C3BA}" srcOrd="0" destOrd="0" presId="urn:microsoft.com/office/officeart/2005/8/layout/cycle2"/>
    <dgm:cxn modelId="{739DDA85-C2FC-4C9B-8302-9D507EE323AF}" type="presOf" srcId="{3D150EC2-6C09-4C50-872E-4FF1107D05EE}" destId="{C93A8310-58B8-4810-905D-FECAD41BF861}" srcOrd="0" destOrd="0" presId="urn:microsoft.com/office/officeart/2005/8/layout/cycle2"/>
    <dgm:cxn modelId="{3C4EBE08-8E35-4BD6-BA1C-3F67D526E26A}" type="presOf" srcId="{FDF805AC-C8C9-4613-A830-52D36703BDEE}" destId="{36F40652-9221-4F52-A4E7-2CC9AFE87557}" srcOrd="0" destOrd="0" presId="urn:microsoft.com/office/officeart/2005/8/layout/cycle2"/>
    <dgm:cxn modelId="{31163364-6AA3-4B47-8DAB-1B79FBE523A9}" srcId="{3D150EC2-6C09-4C50-872E-4FF1107D05EE}" destId="{C3095757-7A8D-4907-9E9E-F3AD2624153D}" srcOrd="2" destOrd="0" parTransId="{FE12A56A-0005-4645-921A-A59BF1106E50}" sibTransId="{46A73858-AFAA-45FD-8693-2A0FF03561D1}"/>
    <dgm:cxn modelId="{2DDE5DDF-D40B-4C55-9DC8-B00006BA0491}" type="presParOf" srcId="{C93A8310-58B8-4810-905D-FECAD41BF861}" destId="{8CD44A72-8BF7-4C83-9B76-A4E3724C4DC3}" srcOrd="0" destOrd="0" presId="urn:microsoft.com/office/officeart/2005/8/layout/cycle2"/>
    <dgm:cxn modelId="{D7A6EDED-60D9-4C9F-B193-5BAD458E958D}" type="presParOf" srcId="{C93A8310-58B8-4810-905D-FECAD41BF861}" destId="{36F40652-9221-4F52-A4E7-2CC9AFE87557}" srcOrd="1" destOrd="0" presId="urn:microsoft.com/office/officeart/2005/8/layout/cycle2"/>
    <dgm:cxn modelId="{091151B1-AA5C-4D32-8BC9-D33A4BEA7A3C}" type="presParOf" srcId="{36F40652-9221-4F52-A4E7-2CC9AFE87557}" destId="{0555A190-4FC0-41D6-AC89-2096663DE88F}" srcOrd="0" destOrd="0" presId="urn:microsoft.com/office/officeart/2005/8/layout/cycle2"/>
    <dgm:cxn modelId="{44739A65-8FF5-4F35-A851-A5587D1B34BB}" type="presParOf" srcId="{C93A8310-58B8-4810-905D-FECAD41BF861}" destId="{0DC08272-6F55-4FA0-9487-9E49A0CF6974}" srcOrd="2" destOrd="0" presId="urn:microsoft.com/office/officeart/2005/8/layout/cycle2"/>
    <dgm:cxn modelId="{FDC4B812-EAF2-4AAE-BF16-6B24ADEF231E}" type="presParOf" srcId="{C93A8310-58B8-4810-905D-FECAD41BF861}" destId="{D060871C-7A91-450E-819C-164AF4AD026B}" srcOrd="3" destOrd="0" presId="urn:microsoft.com/office/officeart/2005/8/layout/cycle2"/>
    <dgm:cxn modelId="{E027B95C-1A8B-417B-8D3C-707ED63AA083}" type="presParOf" srcId="{D060871C-7A91-450E-819C-164AF4AD026B}" destId="{CB7B0FE2-B5A4-4812-8B39-269AC5D5838E}" srcOrd="0" destOrd="0" presId="urn:microsoft.com/office/officeart/2005/8/layout/cycle2"/>
    <dgm:cxn modelId="{2F465FBA-223A-419A-8A77-327ADAAB6A4A}" type="presParOf" srcId="{C93A8310-58B8-4810-905D-FECAD41BF861}" destId="{105DCBEB-71E2-494A-9F25-E5985E13C3BA}" srcOrd="4" destOrd="0" presId="urn:microsoft.com/office/officeart/2005/8/layout/cycle2"/>
    <dgm:cxn modelId="{668890BE-1FF2-4410-9DA8-7F26D561C941}" type="presParOf" srcId="{C93A8310-58B8-4810-905D-FECAD41BF861}" destId="{D7EB3F86-9CF9-42EF-A73B-12CEE785C129}" srcOrd="5" destOrd="0" presId="urn:microsoft.com/office/officeart/2005/8/layout/cycle2"/>
    <dgm:cxn modelId="{167CCA8A-906C-4EE2-B5C4-693984E8BA68}" type="presParOf" srcId="{D7EB3F86-9CF9-42EF-A73B-12CEE785C129}" destId="{3A43A06C-DD8B-444D-98B6-FE4A91B82CBF}"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D44A72-8BF7-4C83-9B76-A4E3724C4DC3}">
      <dsp:nvSpPr>
        <dsp:cNvPr id="0" name=""/>
        <dsp:cNvSpPr/>
      </dsp:nvSpPr>
      <dsp:spPr>
        <a:xfrm>
          <a:off x="1049563" y="-104173"/>
          <a:ext cx="1510725" cy="1510725"/>
        </a:xfrm>
        <a:prstGeom prst="ellipse">
          <a:avLst/>
        </a:prstGeom>
        <a:solidFill>
          <a:srgbClr val="A5A5A5">
            <a:lumMod val="60000"/>
            <a:lumOff val="40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fr-FR" sz="1500" b="1" kern="1200" noProof="0" dirty="0">
              <a:solidFill>
                <a:schemeClr val="tx1"/>
              </a:solidFill>
            </a:rPr>
            <a:t>Analyse de données</a:t>
          </a:r>
          <a:endParaRPr lang="fr-FR" sz="1500" b="0" kern="1200" noProof="0" dirty="0">
            <a:solidFill>
              <a:sysClr val="windowText" lastClr="000000"/>
            </a:solidFill>
            <a:latin typeface="Calibri" panose="020F0502020204030204"/>
            <a:ea typeface="+mn-ea"/>
            <a:cs typeface="+mn-cs"/>
          </a:endParaRPr>
        </a:p>
      </dsp:txBody>
      <dsp:txXfrm>
        <a:off x="1270804" y="117068"/>
        <a:ext cx="1068243" cy="1068243"/>
      </dsp:txXfrm>
    </dsp:sp>
    <dsp:sp modelId="{36F40652-9221-4F52-A4E7-2CC9AFE87557}">
      <dsp:nvSpPr>
        <dsp:cNvPr id="0" name=""/>
        <dsp:cNvSpPr/>
      </dsp:nvSpPr>
      <dsp:spPr>
        <a:xfrm rot="3600000">
          <a:off x="2172972" y="1265481"/>
          <a:ext cx="226964" cy="439478"/>
        </a:xfrm>
        <a:prstGeom prst="rightArrow">
          <a:avLst>
            <a:gd name="adj1" fmla="val 60000"/>
            <a:gd name="adj2" fmla="val 50000"/>
          </a:avLst>
        </a:prstGeom>
        <a:solidFill>
          <a:srgbClr val="ED7D3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dirty="0">
            <a:solidFill>
              <a:sysClr val="window" lastClr="FFFFFF"/>
            </a:solidFill>
            <a:latin typeface="Calibri" panose="020F0502020204030204"/>
            <a:ea typeface="+mn-ea"/>
            <a:cs typeface="+mn-cs"/>
          </a:endParaRPr>
        </a:p>
      </dsp:txBody>
      <dsp:txXfrm>
        <a:off x="2189994" y="1323894"/>
        <a:ext cx="158875" cy="263686"/>
      </dsp:txXfrm>
    </dsp:sp>
    <dsp:sp modelId="{0DC08272-6F55-4FA0-9487-9E49A0CF6974}">
      <dsp:nvSpPr>
        <dsp:cNvPr id="0" name=""/>
        <dsp:cNvSpPr/>
      </dsp:nvSpPr>
      <dsp:spPr>
        <a:xfrm>
          <a:off x="1949133" y="1590232"/>
          <a:ext cx="1668117" cy="1510725"/>
        </a:xfrm>
        <a:prstGeom prst="ellipse">
          <a:avLst/>
        </a:prstGeom>
        <a:solidFill>
          <a:srgbClr val="A5A5A5">
            <a:lumMod val="60000"/>
            <a:lumOff val="40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fr-FR" sz="1500" b="1" kern="1200" noProof="0" dirty="0">
            <a:solidFill>
              <a:sysClr val="windowText" lastClr="000000"/>
            </a:solidFill>
            <a:latin typeface="Calibri" panose="020F0502020204030204"/>
            <a:ea typeface="+mn-ea"/>
            <a:cs typeface="+mn-cs"/>
          </a:endParaRPr>
        </a:p>
        <a:p>
          <a:pPr lvl="0" algn="ctr" defTabSz="666750">
            <a:lnSpc>
              <a:spcPct val="90000"/>
            </a:lnSpc>
            <a:spcBef>
              <a:spcPct val="0"/>
            </a:spcBef>
            <a:spcAft>
              <a:spcPct val="35000"/>
            </a:spcAft>
          </a:pPr>
          <a:r>
            <a:rPr lang="fr-FR" sz="1500" b="1" kern="1200" noProof="0" dirty="0">
              <a:solidFill>
                <a:schemeClr val="tx1"/>
              </a:solidFill>
            </a:rPr>
            <a:t>Réponse et cycle d’amélioration de qualité</a:t>
          </a:r>
          <a:endParaRPr lang="fr-FR" sz="1500" b="1" kern="1200" noProof="0" dirty="0">
            <a:solidFill>
              <a:sysClr val="windowText" lastClr="000000"/>
            </a:solidFill>
            <a:latin typeface="Calibri" panose="020F0502020204030204"/>
            <a:ea typeface="+mn-ea"/>
            <a:cs typeface="+mn-cs"/>
          </a:endParaRPr>
        </a:p>
        <a:p>
          <a:pPr lvl="0" algn="ctr" defTabSz="666750">
            <a:lnSpc>
              <a:spcPct val="90000"/>
            </a:lnSpc>
            <a:spcBef>
              <a:spcPct val="0"/>
            </a:spcBef>
            <a:spcAft>
              <a:spcPct val="35000"/>
            </a:spcAft>
          </a:pPr>
          <a:endParaRPr lang="fr-FR" sz="1500" b="0" kern="1200" noProof="0" dirty="0">
            <a:solidFill>
              <a:sysClr val="windowText" lastClr="000000"/>
            </a:solidFill>
            <a:latin typeface="Calibri" panose="020F0502020204030204"/>
            <a:ea typeface="+mn-ea"/>
            <a:cs typeface="+mn-cs"/>
          </a:endParaRPr>
        </a:p>
      </dsp:txBody>
      <dsp:txXfrm>
        <a:off x="2193423" y="1811473"/>
        <a:ext cx="1179537" cy="1068243"/>
      </dsp:txXfrm>
    </dsp:sp>
    <dsp:sp modelId="{D060871C-7A91-450E-819C-164AF4AD026B}">
      <dsp:nvSpPr>
        <dsp:cNvPr id="0" name=""/>
        <dsp:cNvSpPr/>
      </dsp:nvSpPr>
      <dsp:spPr>
        <a:xfrm rot="10800000">
          <a:off x="1673800" y="2125856"/>
          <a:ext cx="194568" cy="439478"/>
        </a:xfrm>
        <a:prstGeom prst="rightArrow">
          <a:avLst>
            <a:gd name="adj1" fmla="val 60000"/>
            <a:gd name="adj2" fmla="val 50000"/>
          </a:avLst>
        </a:prstGeom>
        <a:solidFill>
          <a:srgbClr val="ED7D3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solidFill>
              <a:sysClr val="window" lastClr="FFFFFF"/>
            </a:solidFill>
            <a:latin typeface="Calibri" panose="020F0502020204030204"/>
            <a:ea typeface="+mn-ea"/>
            <a:cs typeface="+mn-cs"/>
          </a:endParaRPr>
        </a:p>
      </dsp:txBody>
      <dsp:txXfrm rot="10800000">
        <a:off x="1732170" y="2213752"/>
        <a:ext cx="136198" cy="263686"/>
      </dsp:txXfrm>
    </dsp:sp>
    <dsp:sp modelId="{105DCBEB-71E2-494A-9F25-E5985E13C3BA}">
      <dsp:nvSpPr>
        <dsp:cNvPr id="0" name=""/>
        <dsp:cNvSpPr/>
      </dsp:nvSpPr>
      <dsp:spPr>
        <a:xfrm>
          <a:off x="71297" y="1590232"/>
          <a:ext cx="1510725" cy="1510725"/>
        </a:xfrm>
        <a:prstGeom prst="ellipse">
          <a:avLst/>
        </a:prstGeom>
        <a:solidFill>
          <a:srgbClr val="A5A5A5">
            <a:lumMod val="60000"/>
            <a:lumOff val="40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endParaRPr lang="fr-FR" sz="1500" b="1" kern="1200" noProof="0" dirty="0">
            <a:solidFill>
              <a:sysClr val="windowText" lastClr="000000"/>
            </a:solidFill>
            <a:latin typeface="Calibri" panose="020F0502020204030204"/>
            <a:ea typeface="+mn-ea"/>
            <a:cs typeface="+mn-cs"/>
          </a:endParaRPr>
        </a:p>
        <a:p>
          <a:pPr lvl="0" algn="ctr" defTabSz="666750">
            <a:lnSpc>
              <a:spcPct val="90000"/>
            </a:lnSpc>
            <a:spcBef>
              <a:spcPct val="0"/>
            </a:spcBef>
            <a:spcAft>
              <a:spcPct val="35000"/>
            </a:spcAft>
          </a:pPr>
          <a:r>
            <a:rPr lang="fr-FR" sz="1500" b="1" kern="1200" noProof="0" dirty="0">
              <a:solidFill>
                <a:schemeClr val="tx1"/>
              </a:solidFill>
            </a:rPr>
            <a:t>Collecte de données</a:t>
          </a:r>
        </a:p>
        <a:p>
          <a:pPr lvl="0" algn="ctr" defTabSz="666750">
            <a:lnSpc>
              <a:spcPct val="90000"/>
            </a:lnSpc>
            <a:spcBef>
              <a:spcPct val="0"/>
            </a:spcBef>
            <a:spcAft>
              <a:spcPct val="35000"/>
            </a:spcAft>
          </a:pPr>
          <a:r>
            <a:rPr lang="fr-FR" sz="1000" b="1" kern="1200" noProof="0" dirty="0">
              <a:solidFill>
                <a:sysClr val="windowText" lastClr="000000"/>
              </a:solidFill>
              <a:latin typeface="Calibri" panose="020F0502020204030204"/>
              <a:ea typeface="+mn-ea"/>
              <a:cs typeface="+mn-cs"/>
            </a:rPr>
            <a:t>(indicateurs clés en SR et SMN – par trimestre)</a:t>
          </a:r>
          <a:endParaRPr lang="fr-FR" sz="1000" b="0" kern="1200" noProof="0" dirty="0">
            <a:solidFill>
              <a:sysClr val="windowText" lastClr="000000"/>
            </a:solidFill>
            <a:latin typeface="Calibri" panose="020F0502020204030204"/>
            <a:ea typeface="+mn-ea"/>
            <a:cs typeface="+mn-cs"/>
          </a:endParaRPr>
        </a:p>
      </dsp:txBody>
      <dsp:txXfrm>
        <a:off x="292538" y="1811473"/>
        <a:ext cx="1068243" cy="1068243"/>
      </dsp:txXfrm>
    </dsp:sp>
    <dsp:sp modelId="{D7EB3F86-9CF9-42EF-A73B-12CEE785C129}">
      <dsp:nvSpPr>
        <dsp:cNvPr id="0" name=""/>
        <dsp:cNvSpPr/>
      </dsp:nvSpPr>
      <dsp:spPr>
        <a:xfrm rot="18000000">
          <a:off x="1194311" y="1284444"/>
          <a:ext cx="236277" cy="439478"/>
        </a:xfrm>
        <a:prstGeom prst="rightArrow">
          <a:avLst>
            <a:gd name="adj1" fmla="val 60000"/>
            <a:gd name="adj2" fmla="val 50000"/>
          </a:avLst>
        </a:prstGeom>
        <a:solidFill>
          <a:srgbClr val="ED7D3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solidFill>
              <a:sysClr val="window" lastClr="FFFFFF"/>
            </a:solidFill>
            <a:latin typeface="Calibri" panose="020F0502020204030204"/>
            <a:ea typeface="+mn-ea"/>
            <a:cs typeface="+mn-cs"/>
          </a:endParaRPr>
        </a:p>
      </dsp:txBody>
      <dsp:txXfrm>
        <a:off x="1212032" y="1403033"/>
        <a:ext cx="165394" cy="263686"/>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03D380-6A97-3E48-B6D7-545362E8D6D6}" type="datetimeFigureOut">
              <a:rPr lang="en-US" smtClean="0"/>
              <a:t>2/21/2018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65954D-27EB-B045-81C9-B9C5E7E56A2D}" type="slidenum">
              <a:rPr lang="en-US" smtClean="0"/>
              <a:t>‹N°›</a:t>
            </a:fld>
            <a:endParaRPr lang="en-US"/>
          </a:p>
        </p:txBody>
      </p:sp>
    </p:spTree>
    <p:extLst>
      <p:ext uri="{BB962C8B-B14F-4D97-AF65-F5344CB8AC3E}">
        <p14:creationId xmlns:p14="http://schemas.microsoft.com/office/powerpoint/2010/main" val="3339438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Quality of care is considered a key component of the right to health</a:t>
            </a:r>
            <a:endParaRPr lang="en-GB" dirty="0"/>
          </a:p>
        </p:txBody>
      </p:sp>
    </p:spTree>
    <p:extLst>
      <p:ext uri="{BB962C8B-B14F-4D97-AF65-F5344CB8AC3E}">
        <p14:creationId xmlns:p14="http://schemas.microsoft.com/office/powerpoint/2010/main" val="36697021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know that, through timely and appropriate evidence-based actions related to health promotion, disease prevention, screening, and treatment, ANC  reduces maternal and perinatal mortality and morbidity…</a:t>
            </a:r>
          </a:p>
          <a:p>
            <a:endParaRPr lang="en-GB" dirty="0"/>
          </a:p>
          <a:p>
            <a:r>
              <a:rPr lang="en-GB" dirty="0"/>
              <a:t>However, in many</a:t>
            </a:r>
            <a:r>
              <a:rPr lang="en-GB" baseline="0" dirty="0"/>
              <a:t> low- and middle-income countries, preventable mortality and morbidity is still unacceptably high. The reasons for this are complex and multi-factorial but under-utilization and poor quality of ANC services play a role. It is apparent in many settings that ANC is inadequate, and that just aiming to save lives is not aiming high enough. ANC</a:t>
            </a:r>
            <a:r>
              <a:rPr lang="en-GB" dirty="0"/>
              <a:t> has the potential, and should</a:t>
            </a:r>
            <a:r>
              <a:rPr lang="en-GB" baseline="0" dirty="0"/>
              <a:t> aim to,</a:t>
            </a:r>
            <a:r>
              <a:rPr lang="en-GB" dirty="0"/>
              <a:t> achieve much more than</a:t>
            </a:r>
            <a:r>
              <a:rPr lang="en-GB" baseline="0" dirty="0"/>
              <a:t> that…</a:t>
            </a:r>
            <a:endParaRPr lang="en-GB" dirty="0"/>
          </a:p>
        </p:txBody>
      </p:sp>
      <p:sp>
        <p:nvSpPr>
          <p:cNvPr id="4" name="Slide Number Placeholder 3"/>
          <p:cNvSpPr>
            <a:spLocks noGrp="1"/>
          </p:cNvSpPr>
          <p:nvPr>
            <p:ph type="sldNum" sz="quarter" idx="10"/>
          </p:nvPr>
        </p:nvSpPr>
        <p:spPr/>
        <p:txBody>
          <a:bodyPr/>
          <a:lstStyle/>
          <a:p>
            <a:fld id="{F900AA6A-C2AB-4920-BF81-C88D1A46861E}" type="slidenum">
              <a:rPr lang="en-GB" smtClean="0"/>
              <a:t>8</a:t>
            </a:fld>
            <a:endParaRPr lang="en-GB" dirty="0"/>
          </a:p>
        </p:txBody>
      </p:sp>
    </p:spTree>
    <p:extLst>
      <p:ext uri="{BB962C8B-B14F-4D97-AF65-F5344CB8AC3E}">
        <p14:creationId xmlns:p14="http://schemas.microsoft.com/office/powerpoint/2010/main" val="3321998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900AA6A-C2AB-4920-BF81-C88D1A46861E}" type="slidenum">
              <a:rPr lang="en-GB" smtClean="0"/>
              <a:t>9</a:t>
            </a:fld>
            <a:endParaRPr lang="en-GB" dirty="0"/>
          </a:p>
        </p:txBody>
      </p:sp>
    </p:spTree>
    <p:extLst>
      <p:ext uri="{BB962C8B-B14F-4D97-AF65-F5344CB8AC3E}">
        <p14:creationId xmlns:p14="http://schemas.microsoft.com/office/powerpoint/2010/main" val="37969495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00AA6A-C2AB-4920-BF81-C88D1A46861E}" type="slidenum">
              <a:rPr lang="en-GB" smtClean="0"/>
              <a:t>13</a:t>
            </a:fld>
            <a:endParaRPr lang="en-GB" dirty="0"/>
          </a:p>
        </p:txBody>
      </p:sp>
    </p:spTree>
    <p:extLst>
      <p:ext uri="{BB962C8B-B14F-4D97-AF65-F5344CB8AC3E}">
        <p14:creationId xmlns:p14="http://schemas.microsoft.com/office/powerpoint/2010/main" val="34439314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t>The contents of routine postnatal care in</a:t>
            </a:r>
            <a:r>
              <a:rPr lang="en-US" baseline="0" dirty="0"/>
              <a:t> PCPNC are summarised in this slide</a:t>
            </a:r>
          </a:p>
          <a:p>
            <a:pPr algn="l"/>
            <a:endParaRPr lang="en-US" baseline="0" dirty="0"/>
          </a:p>
        </p:txBody>
      </p:sp>
      <p:sp>
        <p:nvSpPr>
          <p:cNvPr id="4" name="Header Placeholder 3"/>
          <p:cNvSpPr>
            <a:spLocks noGrp="1"/>
          </p:cNvSpPr>
          <p:nvPr>
            <p:ph type="hdr" sz="quarter" idx="10"/>
          </p:nvPr>
        </p:nvSpPr>
        <p:spPr/>
        <p:txBody>
          <a:bodyPr/>
          <a:lstStyle/>
          <a:p>
            <a:r>
              <a:rPr lang="en-GB" dirty="0"/>
              <a:t>World Health Organization</a:t>
            </a:r>
          </a:p>
        </p:txBody>
      </p:sp>
      <p:sp>
        <p:nvSpPr>
          <p:cNvPr id="5" name="Date Placeholder 4"/>
          <p:cNvSpPr>
            <a:spLocks noGrp="1"/>
          </p:cNvSpPr>
          <p:nvPr>
            <p:ph type="dt" idx="11"/>
          </p:nvPr>
        </p:nvSpPr>
        <p:spPr/>
        <p:txBody>
          <a:bodyPr/>
          <a:lstStyle/>
          <a:p>
            <a:fld id="{694D1F35-F7B6-4FC3-B3F1-0F68CFA2B4A7}" type="datetime3">
              <a:rPr lang="en-GB" smtClean="0"/>
              <a:pPr/>
              <a:t>21 February, 2018</a:t>
            </a:fld>
            <a:endParaRPr lang="en-GB" dirty="0"/>
          </a:p>
        </p:txBody>
      </p:sp>
      <p:sp>
        <p:nvSpPr>
          <p:cNvPr id="6" name="Slide Number Placeholder 5"/>
          <p:cNvSpPr>
            <a:spLocks noGrp="1"/>
          </p:cNvSpPr>
          <p:nvPr>
            <p:ph type="sldNum" sz="quarter" idx="12"/>
          </p:nvPr>
        </p:nvSpPr>
        <p:spPr/>
        <p:txBody>
          <a:bodyPr/>
          <a:lstStyle/>
          <a:p>
            <a:fld id="{EE0646B3-B19D-4DFB-BBF4-C43278E456D7}" type="slidenum">
              <a:rPr lang="en-GB" smtClean="0"/>
              <a:pPr/>
              <a:t>14</a:t>
            </a:fld>
            <a:endParaRPr lang="en-GB" dirty="0"/>
          </a:p>
        </p:txBody>
      </p:sp>
    </p:spTree>
    <p:extLst>
      <p:ext uri="{BB962C8B-B14F-4D97-AF65-F5344CB8AC3E}">
        <p14:creationId xmlns:p14="http://schemas.microsoft.com/office/powerpoint/2010/main" val="26054844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4EA6424F-0C3F-4ABD-BBC6-CB1A581E67D5}" type="slidenum">
              <a:rPr lang="en-US" smtClean="0"/>
              <a:pPr>
                <a:defRPr/>
              </a:pPr>
              <a:t>15</a:t>
            </a:fld>
            <a:endParaRPr lang="en-US" dirty="0"/>
          </a:p>
        </p:txBody>
      </p:sp>
    </p:spTree>
    <p:extLst>
      <p:ext uri="{BB962C8B-B14F-4D97-AF65-F5344CB8AC3E}">
        <p14:creationId xmlns:p14="http://schemas.microsoft.com/office/powerpoint/2010/main" val="4235485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4EA6424F-0C3F-4ABD-BBC6-CB1A581E67D5}" type="slidenum">
              <a:rPr lang="en-US" smtClean="0"/>
              <a:pPr>
                <a:defRPr/>
              </a:pPr>
              <a:t>18</a:t>
            </a:fld>
            <a:endParaRPr lang="en-US" dirty="0"/>
          </a:p>
        </p:txBody>
      </p:sp>
    </p:spTree>
    <p:extLst>
      <p:ext uri="{BB962C8B-B14F-4D97-AF65-F5344CB8AC3E}">
        <p14:creationId xmlns:p14="http://schemas.microsoft.com/office/powerpoint/2010/main" val="41041039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Shape 189"/>
          <p:cNvSpPr txBox="1">
            <a:spLocks noGrp="1"/>
          </p:cNvSpPr>
          <p:nvPr>
            <p:ph type="body" idx="1"/>
          </p:nvPr>
        </p:nvSpPr>
        <p:spPr>
          <a:xfrm>
            <a:off x="701039" y="4415789"/>
            <a:ext cx="5608319" cy="4183379"/>
          </a:xfrm>
          <a:prstGeom prst="rect">
            <a:avLst/>
          </a:prstGeom>
        </p:spPr>
        <p:txBody>
          <a:bodyPr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99">
                  <a:lumMod val="75000"/>
                </a:srgbClr>
              </a:solidFill>
            </a:endParaRPr>
          </a:p>
          <a:p>
            <a:pPr lvl="0">
              <a:spcBef>
                <a:spcPts val="0"/>
              </a:spcBef>
              <a:buNone/>
            </a:pPr>
            <a:endParaRPr dirty="0"/>
          </a:p>
        </p:txBody>
      </p:sp>
      <p:sp>
        <p:nvSpPr>
          <p:cNvPr id="190" name="Shape 190"/>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975643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Shape 189"/>
          <p:cNvSpPr txBox="1">
            <a:spLocks noGrp="1"/>
          </p:cNvSpPr>
          <p:nvPr>
            <p:ph type="body" idx="1"/>
          </p:nvPr>
        </p:nvSpPr>
        <p:spPr>
          <a:xfrm>
            <a:off x="701039" y="4415789"/>
            <a:ext cx="5608319" cy="4183379"/>
          </a:xfrm>
          <a:prstGeom prst="rect">
            <a:avLst/>
          </a:prstGeom>
        </p:spPr>
        <p:txBody>
          <a:bodyPr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99">
                  <a:lumMod val="75000"/>
                </a:srgbClr>
              </a:solidFill>
            </a:endParaRPr>
          </a:p>
          <a:p>
            <a:pPr lvl="0">
              <a:spcBef>
                <a:spcPts val="0"/>
              </a:spcBef>
              <a:buNone/>
            </a:pPr>
            <a:endParaRPr dirty="0"/>
          </a:p>
        </p:txBody>
      </p:sp>
      <p:sp>
        <p:nvSpPr>
          <p:cNvPr id="190" name="Shape 190"/>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039369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Shape 189"/>
          <p:cNvSpPr txBox="1">
            <a:spLocks noGrp="1"/>
          </p:cNvSpPr>
          <p:nvPr>
            <p:ph type="body" idx="1"/>
          </p:nvPr>
        </p:nvSpPr>
        <p:spPr>
          <a:xfrm>
            <a:off x="701039" y="4415789"/>
            <a:ext cx="5608319" cy="4183379"/>
          </a:xfrm>
          <a:prstGeom prst="rect">
            <a:avLst/>
          </a:prstGeom>
        </p:spPr>
        <p:txBody>
          <a:bodyPr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99">
                  <a:lumMod val="75000"/>
                </a:srgbClr>
              </a:solidFill>
            </a:endParaRPr>
          </a:p>
          <a:p>
            <a:pPr lvl="0">
              <a:spcBef>
                <a:spcPts val="0"/>
              </a:spcBef>
              <a:buNone/>
            </a:pPr>
            <a:endParaRPr dirty="0"/>
          </a:p>
        </p:txBody>
      </p:sp>
      <p:sp>
        <p:nvSpPr>
          <p:cNvPr id="190" name="Shape 190"/>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243817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ts val="600"/>
              </a:spcBef>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C4B9CEF6-949B-4358-9558-445AE091059D}"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24</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8724269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00000"/>
              </a:lnSpc>
              <a:spcBef>
                <a:spcPts val="600"/>
              </a:spcBef>
              <a:buFont typeface="Arial" panose="020B0604020202020204" pitchFamily="34" charset="0"/>
              <a:buNone/>
            </a:pPr>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C4B9CEF6-949B-4358-9558-445AE091059D}" type="slidenum">
              <a:rPr lang="en-US" smtClean="0"/>
              <a:t>25</a:t>
            </a:fld>
            <a:endParaRPr lang="en-US" dirty="0"/>
          </a:p>
        </p:txBody>
      </p:sp>
    </p:spTree>
    <p:extLst>
      <p:ext uri="{BB962C8B-B14F-4D97-AF65-F5344CB8AC3E}">
        <p14:creationId xmlns:p14="http://schemas.microsoft.com/office/powerpoint/2010/main" val="41246135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4B9CEF6-949B-4358-9558-445AE091059D}" type="slidenum">
              <a:rPr lang="en-US" smtClean="0"/>
              <a:t>27</a:t>
            </a:fld>
            <a:endParaRPr lang="en-US" dirty="0"/>
          </a:p>
        </p:txBody>
      </p:sp>
    </p:spTree>
    <p:extLst>
      <p:ext uri="{BB962C8B-B14F-4D97-AF65-F5344CB8AC3E}">
        <p14:creationId xmlns:p14="http://schemas.microsoft.com/office/powerpoint/2010/main" val="33469488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696158"/>
                </a:solidFill>
                <a:effectLst/>
                <a:uLnTx/>
                <a:uFillTx/>
                <a:latin typeface="+mn-lt"/>
                <a:ea typeface="+mn-ea"/>
                <a:cs typeface="Arial"/>
              </a:rPr>
              <a:t>&lt; </a:t>
            </a:r>
            <a:r>
              <a:rPr lang="en-US" sz="1200" kern="1200" noProof="0" dirty="0">
                <a:solidFill>
                  <a:schemeClr val="tx1"/>
                </a:solidFill>
                <a:latin typeface="+mn-lt"/>
                <a:ea typeface="+mn-ea"/>
                <a:cs typeface="+mn-cs"/>
              </a:rPr>
              <a:t>60% of births registered – Afghanistan and Rwanda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noProof="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noProof="0" dirty="0">
                <a:solidFill>
                  <a:schemeClr val="tx1"/>
                </a:solidFill>
                <a:latin typeface="+mn-lt"/>
                <a:ea typeface="+mn-ea"/>
                <a:cs typeface="+mn-cs"/>
              </a:rPr>
              <a:t>&gt; 70% of birth registered – Haiti, Madagascar, Burkina Faso and Cambodia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noProof="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noProof="0" dirty="0">
                <a:solidFill>
                  <a:schemeClr val="tx1"/>
                </a:solidFill>
                <a:latin typeface="+mn-lt"/>
                <a:ea typeface="+mn-ea"/>
                <a:cs typeface="+mn-cs"/>
              </a:rPr>
              <a:t>Wide gap in birth registration and certification (&gt; 20 %points) – Rwanda, Malawi, Burkina Faso and Afghanistan</a:t>
            </a:r>
          </a:p>
          <a:p>
            <a:endParaRPr lang="en-US" dirty="0"/>
          </a:p>
        </p:txBody>
      </p:sp>
      <p:sp>
        <p:nvSpPr>
          <p:cNvPr id="4" name="Slide Number Placeholder 3"/>
          <p:cNvSpPr>
            <a:spLocks noGrp="1"/>
          </p:cNvSpPr>
          <p:nvPr>
            <p:ph type="sldNum" sz="quarter" idx="10"/>
          </p:nvPr>
        </p:nvSpPr>
        <p:spPr/>
        <p:txBody>
          <a:bodyPr/>
          <a:lstStyle/>
          <a:p>
            <a:fld id="{C4B9CEF6-949B-4358-9558-445AE091059D}" type="slidenum">
              <a:rPr lang="en-US" smtClean="0"/>
              <a:t>29</a:t>
            </a:fld>
            <a:endParaRPr lang="en-US" dirty="0"/>
          </a:p>
        </p:txBody>
      </p:sp>
    </p:spTree>
    <p:extLst>
      <p:ext uri="{BB962C8B-B14F-4D97-AF65-F5344CB8AC3E}">
        <p14:creationId xmlns:p14="http://schemas.microsoft.com/office/powerpoint/2010/main" val="36669745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Wide gap in urban-rural differences in birth registration (&gt;20 %points) – Afghanistan, CAR and Cote d'Ivore</a:t>
            </a:r>
          </a:p>
          <a:p>
            <a:endParaRPr lang="en-US" dirty="0"/>
          </a:p>
          <a:p>
            <a:r>
              <a:rPr lang="en-US" dirty="0"/>
              <a:t>Rwanda – not much difference in birth registration in rural and urban</a:t>
            </a:r>
            <a:r>
              <a:rPr lang="en-US" baseline="0" dirty="0"/>
              <a:t> areas</a:t>
            </a:r>
            <a:endParaRPr lang="en-US" dirty="0"/>
          </a:p>
        </p:txBody>
      </p:sp>
      <p:sp>
        <p:nvSpPr>
          <p:cNvPr id="4" name="Slide Number Placeholder 3"/>
          <p:cNvSpPr>
            <a:spLocks noGrp="1"/>
          </p:cNvSpPr>
          <p:nvPr>
            <p:ph type="sldNum" sz="quarter" idx="10"/>
          </p:nvPr>
        </p:nvSpPr>
        <p:spPr/>
        <p:txBody>
          <a:bodyPr/>
          <a:lstStyle/>
          <a:p>
            <a:fld id="{C4B9CEF6-949B-4358-9558-445AE091059D}" type="slidenum">
              <a:rPr lang="en-US" smtClean="0"/>
              <a:t>30</a:t>
            </a:fld>
            <a:endParaRPr lang="en-US" dirty="0"/>
          </a:p>
        </p:txBody>
      </p:sp>
    </p:spTree>
    <p:extLst>
      <p:ext uri="{BB962C8B-B14F-4D97-AF65-F5344CB8AC3E}">
        <p14:creationId xmlns:p14="http://schemas.microsoft.com/office/powerpoint/2010/main" val="32941320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Death registration and cause-of-death recording nonexistent in most countries</a:t>
            </a:r>
          </a:p>
          <a:p>
            <a:endParaRPr lang="en-US" dirty="0"/>
          </a:p>
        </p:txBody>
      </p:sp>
      <p:sp>
        <p:nvSpPr>
          <p:cNvPr id="4" name="Slide Number Placeholder 3"/>
          <p:cNvSpPr>
            <a:spLocks noGrp="1"/>
          </p:cNvSpPr>
          <p:nvPr>
            <p:ph type="sldNum" sz="quarter" idx="10"/>
          </p:nvPr>
        </p:nvSpPr>
        <p:spPr/>
        <p:txBody>
          <a:bodyPr/>
          <a:lstStyle/>
          <a:p>
            <a:fld id="{C4B9CEF6-949B-4358-9558-445AE091059D}" type="slidenum">
              <a:rPr lang="en-US" smtClean="0"/>
              <a:t>31</a:t>
            </a:fld>
            <a:endParaRPr lang="en-US" dirty="0"/>
          </a:p>
        </p:txBody>
      </p:sp>
    </p:spTree>
    <p:extLst>
      <p:ext uri="{BB962C8B-B14F-4D97-AF65-F5344CB8AC3E}">
        <p14:creationId xmlns:p14="http://schemas.microsoft.com/office/powerpoint/2010/main" val="5762949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&gt; 40% of women 20–24 married by 18 years – CAR, Burkina Faso, Madagascar and Malawi</a:t>
            </a:r>
          </a:p>
          <a:p>
            <a:endParaRPr lang="en-US" dirty="0"/>
          </a:p>
          <a:p>
            <a:r>
              <a:rPr lang="en-US" dirty="0"/>
              <a:t>&lt;10 % of women 20-24 married</a:t>
            </a:r>
            <a:r>
              <a:rPr lang="en-US" baseline="0" dirty="0"/>
              <a:t> by 18 years in Rwanda</a:t>
            </a:r>
            <a:endParaRPr lang="en-US" dirty="0"/>
          </a:p>
        </p:txBody>
      </p:sp>
      <p:sp>
        <p:nvSpPr>
          <p:cNvPr id="4" name="Slide Number Placeholder 3"/>
          <p:cNvSpPr>
            <a:spLocks noGrp="1"/>
          </p:cNvSpPr>
          <p:nvPr>
            <p:ph type="sldNum" sz="quarter" idx="10"/>
          </p:nvPr>
        </p:nvSpPr>
        <p:spPr/>
        <p:txBody>
          <a:bodyPr/>
          <a:lstStyle/>
          <a:p>
            <a:fld id="{C4B9CEF6-949B-4358-9558-445AE091059D}" type="slidenum">
              <a:rPr lang="en-US" smtClean="0"/>
              <a:t>32</a:t>
            </a:fld>
            <a:endParaRPr lang="en-US" dirty="0"/>
          </a:p>
        </p:txBody>
      </p:sp>
    </p:spTree>
    <p:extLst>
      <p:ext uri="{BB962C8B-B14F-4D97-AF65-F5344CB8AC3E}">
        <p14:creationId xmlns:p14="http://schemas.microsoft.com/office/powerpoint/2010/main" val="25553069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4B9CEF6-949B-4358-9558-445AE091059D}" type="slidenum">
              <a:rPr lang="en-US" smtClean="0"/>
              <a:t>33</a:t>
            </a:fld>
            <a:endParaRPr lang="en-US" dirty="0"/>
          </a:p>
        </p:txBody>
      </p:sp>
    </p:spTree>
    <p:extLst>
      <p:ext uri="{BB962C8B-B14F-4D97-AF65-F5344CB8AC3E}">
        <p14:creationId xmlns:p14="http://schemas.microsoft.com/office/powerpoint/2010/main" val="11612370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6735985A-AA6B-4145-BB4A-7F40964087FB}" type="slidenum">
              <a:rPr lang="en-US" smtClean="0"/>
              <a:t>35</a:t>
            </a:fld>
            <a:endParaRPr lang="en-US"/>
          </a:p>
        </p:txBody>
      </p:sp>
    </p:spTree>
    <p:extLst>
      <p:ext uri="{BB962C8B-B14F-4D97-AF65-F5344CB8AC3E}">
        <p14:creationId xmlns:p14="http://schemas.microsoft.com/office/powerpoint/2010/main" val="7670211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2ACE9E57-BFD4-430D-8ECB-716849E5E302}" type="slidenum">
              <a:rPr lang="en-US" altLang="en-US" smtClean="0"/>
              <a:pPr/>
              <a:t>36</a:t>
            </a:fld>
            <a:endParaRPr lang="en-US" altLang="en-US"/>
          </a:p>
        </p:txBody>
      </p:sp>
    </p:spTree>
    <p:extLst>
      <p:ext uri="{BB962C8B-B14F-4D97-AF65-F5344CB8AC3E}">
        <p14:creationId xmlns:p14="http://schemas.microsoft.com/office/powerpoint/2010/main" val="5976024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4B9CEF6-949B-4358-9558-445AE091059D}" type="slidenum">
              <a:rPr lang="en-US" smtClean="0"/>
              <a:pPr/>
              <a:t>37</a:t>
            </a:fld>
            <a:endParaRPr lang="en-US"/>
          </a:p>
        </p:txBody>
      </p:sp>
    </p:spTree>
    <p:extLst>
      <p:ext uri="{BB962C8B-B14F-4D97-AF65-F5344CB8AC3E}">
        <p14:creationId xmlns:p14="http://schemas.microsoft.com/office/powerpoint/2010/main" val="507733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35985A-AA6B-4145-BB4A-7F40964087FB}" type="slidenum">
              <a:rPr lang="en-US" smtClean="0"/>
              <a:t>38</a:t>
            </a:fld>
            <a:endParaRPr lang="en-US"/>
          </a:p>
        </p:txBody>
      </p:sp>
    </p:spTree>
    <p:extLst>
      <p:ext uri="{BB962C8B-B14F-4D97-AF65-F5344CB8AC3E}">
        <p14:creationId xmlns:p14="http://schemas.microsoft.com/office/powerpoint/2010/main" val="37501473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B9CEF6-949B-4358-9558-445AE091059D}" type="slidenum">
              <a:rPr lang="en-US" smtClean="0"/>
              <a:pPr/>
              <a:t>39</a:t>
            </a:fld>
            <a:endParaRPr lang="en-US"/>
          </a:p>
        </p:txBody>
      </p:sp>
    </p:spTree>
    <p:extLst>
      <p:ext uri="{BB962C8B-B14F-4D97-AF65-F5344CB8AC3E}">
        <p14:creationId xmlns:p14="http://schemas.microsoft.com/office/powerpoint/2010/main" val="29682178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The burden</a:t>
            </a:r>
            <a:r>
              <a:rPr lang="en-US" baseline="0" dirty="0"/>
              <a:t> of malnutrition, as well as its economic, social, and health consequences can vary by region, age, gender, social class, and life stage. We think about not only who is at greatest risk of malnutrition, but for whom does malnutrition pose the greatest risks. Infants and young children are particularly susceptible to disease and death due to underlying malnutrition, and so we tend to focus our efforts on this age group.</a:t>
            </a:r>
            <a:endParaRPr lang="en-US" dirty="0"/>
          </a:p>
          <a:p>
            <a:endParaRPr lang="en-US" dirty="0"/>
          </a:p>
          <a:p>
            <a:r>
              <a:rPr lang="en-US" dirty="0"/>
              <a:t>Populations</a:t>
            </a:r>
            <a:r>
              <a:rPr lang="en-US" baseline="0" dirty="0"/>
              <a:t> with increased nutrient requirements and low social status are at particular risk, while conflict, displacement, and marginalization can also elevate risk across the age distribution</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poor, ethnic, cultural, social, religious minorities)</a:t>
            </a:r>
          </a:p>
          <a:p>
            <a:endParaRPr lang="en-US" dirty="0"/>
          </a:p>
        </p:txBody>
      </p:sp>
      <p:sp>
        <p:nvSpPr>
          <p:cNvPr id="4" name="Slide Number Placeholder 3"/>
          <p:cNvSpPr>
            <a:spLocks noGrp="1"/>
          </p:cNvSpPr>
          <p:nvPr>
            <p:ph type="sldNum" sz="quarter" idx="10"/>
          </p:nvPr>
        </p:nvSpPr>
        <p:spPr/>
        <p:txBody>
          <a:bodyPr/>
          <a:lstStyle/>
          <a:p>
            <a:fld id="{5A9C671E-A3DB-C846-A7E1-E1CD75111619}" type="slidenum">
              <a:rPr lang="en-US" smtClean="0"/>
              <a:t>41</a:t>
            </a:fld>
            <a:endParaRPr lang="en-US"/>
          </a:p>
        </p:txBody>
      </p:sp>
    </p:spTree>
    <p:extLst>
      <p:ext uri="{BB962C8B-B14F-4D97-AF65-F5344CB8AC3E}">
        <p14:creationId xmlns:p14="http://schemas.microsoft.com/office/powerpoint/2010/main" val="32441208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9C671E-A3DB-C846-A7E1-E1CD75111619}" type="slidenum">
              <a:rPr lang="en-US" smtClean="0"/>
              <a:t>42</a:t>
            </a:fld>
            <a:endParaRPr lang="en-US"/>
          </a:p>
        </p:txBody>
      </p:sp>
    </p:spTree>
    <p:extLst>
      <p:ext uri="{BB962C8B-B14F-4D97-AF65-F5344CB8AC3E}">
        <p14:creationId xmlns:p14="http://schemas.microsoft.com/office/powerpoint/2010/main" val="677594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2"/>
          <p:cNvSpPr>
            <a:spLocks noGrp="1" noRot="1" noChangeAspect="1" noChangeArrowheads="1" noTextEdit="1"/>
          </p:cNvSpPr>
          <p:nvPr>
            <p:ph type="sldImg"/>
          </p:nvPr>
        </p:nvSpPr>
        <p:spPr>
          <a:xfrm>
            <a:off x="1371600" y="1143000"/>
            <a:ext cx="4114800" cy="3086100"/>
          </a:xfrm>
          <a:ln/>
        </p:spPr>
      </p:sp>
      <p:sp>
        <p:nvSpPr>
          <p:cNvPr id="273411" name="Rectangle 3"/>
          <p:cNvSpPr>
            <a:spLocks noGrp="1" noChangeArrowheads="1"/>
          </p:cNvSpPr>
          <p:nvPr>
            <p:ph type="body" idx="1"/>
          </p:nvPr>
        </p:nvSpPr>
        <p:spPr/>
        <p:txBody>
          <a:bodyPr/>
          <a:lstStyle/>
          <a:p>
            <a:r>
              <a:rPr lang="en-US" dirty="0"/>
              <a:t>Despite all of these consequences stunting often goes unrecognized by families because it is so common it looks normal. </a:t>
            </a:r>
          </a:p>
          <a:p>
            <a:r>
              <a:rPr lang="en-US" dirty="0"/>
              <a:t>Stunting may not be perceived as a major public health issue</a:t>
            </a:r>
          </a:p>
          <a:p>
            <a:r>
              <a:rPr lang="en-US" dirty="0"/>
              <a:t>Malnutrition impairs </a:t>
            </a:r>
            <a:r>
              <a:rPr lang="en-US" u="sng" dirty="0">
                <a:solidFill>
                  <a:srgbClr val="FF0000"/>
                </a:solidFill>
              </a:rPr>
              <a:t>cognitive development</a:t>
            </a:r>
            <a:r>
              <a:rPr lang="en-US" dirty="0"/>
              <a:t>:</a:t>
            </a:r>
          </a:p>
          <a:p>
            <a:pPr lvl="2"/>
            <a:r>
              <a:rPr lang="en-US" dirty="0"/>
              <a:t>Stunting = loss of 5-11 IQ points</a:t>
            </a:r>
          </a:p>
          <a:p>
            <a:pPr lvl="2"/>
            <a:r>
              <a:rPr lang="en-US" dirty="0"/>
              <a:t>Low birth weight = loss of 5 IQ points</a:t>
            </a:r>
          </a:p>
          <a:p>
            <a:pPr lvl="2"/>
            <a:r>
              <a:rPr lang="en-US" dirty="0"/>
              <a:t>Iodine deficiency = loss of 10-15 IQ points</a:t>
            </a:r>
          </a:p>
          <a:p>
            <a:pPr lvl="1"/>
            <a:r>
              <a:rPr lang="en-US" dirty="0"/>
              <a:t>	Iron def. in childhood = up to 25 IQ point loss </a:t>
            </a:r>
          </a:p>
          <a:p>
            <a:r>
              <a:rPr lang="en-US" dirty="0"/>
              <a:t>Malnutrition reduces </a:t>
            </a:r>
            <a:r>
              <a:rPr lang="en-US" u="sng" dirty="0">
                <a:solidFill>
                  <a:srgbClr val="FF0000"/>
                </a:solidFill>
              </a:rPr>
              <a:t>school performance</a:t>
            </a:r>
            <a:r>
              <a:rPr lang="en-US" dirty="0"/>
              <a:t>:</a:t>
            </a:r>
          </a:p>
          <a:p>
            <a:r>
              <a:rPr lang="en-US" dirty="0"/>
              <a:t>	Well nourished children </a:t>
            </a:r>
            <a:r>
              <a:rPr lang="en-US" u="sng" dirty="0"/>
              <a:t>stay in school 1.2 years longer</a:t>
            </a:r>
            <a:r>
              <a:rPr lang="en-US" dirty="0"/>
              <a:t>	Well nourished children have </a:t>
            </a:r>
            <a:r>
              <a:rPr lang="en-US" u="sng" dirty="0"/>
              <a:t>17% better reading comprehension</a:t>
            </a:r>
          </a:p>
          <a:p>
            <a:pPr lvl="2"/>
            <a:r>
              <a:rPr lang="en-US" dirty="0"/>
              <a:t>Low birth weight children </a:t>
            </a:r>
            <a:r>
              <a:rPr lang="en-US" u="sng" dirty="0"/>
              <a:t>2.6 times</a:t>
            </a:r>
            <a:r>
              <a:rPr lang="en-US" dirty="0"/>
              <a:t> less likely to attain higher education</a:t>
            </a:r>
          </a:p>
          <a:p>
            <a:r>
              <a:rPr lang="en-US" dirty="0"/>
              <a:t>Malnutrition reduces </a:t>
            </a:r>
            <a:r>
              <a:rPr lang="en-US" u="sng" dirty="0">
                <a:solidFill>
                  <a:srgbClr val="FF0000"/>
                </a:solidFill>
              </a:rPr>
              <a:t>productivity</a:t>
            </a:r>
            <a:r>
              <a:rPr lang="en-US" dirty="0"/>
              <a:t>:</a:t>
            </a:r>
          </a:p>
          <a:p>
            <a:pPr lvl="1"/>
            <a:r>
              <a:rPr lang="en-US" dirty="0"/>
              <a:t>Well nourished children had </a:t>
            </a:r>
            <a:r>
              <a:rPr lang="en-US" u="sng" dirty="0"/>
              <a:t>wages in adulthood 34-47% higher</a:t>
            </a:r>
            <a:r>
              <a:rPr lang="en-US" dirty="0"/>
              <a:t> and </a:t>
            </a:r>
            <a:r>
              <a:rPr lang="en-US" u="sng" dirty="0"/>
              <a:t>incomes 14-28%  higher</a:t>
            </a:r>
            <a:r>
              <a:rPr lang="en-US" dirty="0"/>
              <a:t> than malnourished (Guatemala)</a:t>
            </a:r>
          </a:p>
          <a:p>
            <a:pPr lvl="1"/>
            <a:r>
              <a:rPr lang="en-US" dirty="0"/>
              <a:t>Anemia (low iron) = </a:t>
            </a:r>
            <a:r>
              <a:rPr lang="en-US" u="sng" dirty="0"/>
              <a:t>5-17% lower</a:t>
            </a:r>
            <a:r>
              <a:rPr lang="en-US" dirty="0"/>
              <a:t> adult productivity</a:t>
            </a:r>
          </a:p>
          <a:p>
            <a:pPr lvl="1"/>
            <a:r>
              <a:rPr lang="en-US" dirty="0"/>
              <a:t>Overall, an estimated 10% of individual lifetime earnings and 2-3 % GDP lost to malnutrition</a:t>
            </a:r>
          </a:p>
          <a:p>
            <a:pPr lvl="1"/>
            <a:endParaRPr lang="en-US" dirty="0"/>
          </a:p>
          <a:p>
            <a:pPr lvl="1"/>
            <a:endParaRPr lang="en-US" dirty="0"/>
          </a:p>
          <a:p>
            <a:endParaRPr lang="en-US" dirty="0"/>
          </a:p>
        </p:txBody>
      </p:sp>
    </p:spTree>
    <p:extLst>
      <p:ext uri="{BB962C8B-B14F-4D97-AF65-F5344CB8AC3E}">
        <p14:creationId xmlns:p14="http://schemas.microsoft.com/office/powerpoint/2010/main" val="14852222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Objective 1: Raising the profile</a:t>
            </a:r>
          </a:p>
          <a:p>
            <a:r>
              <a:rPr lang="en-US" dirty="0"/>
              <a:t>This is in the context of the replenishment phase and seen</a:t>
            </a:r>
            <a:r>
              <a:rPr lang="en-US" baseline="0" dirty="0"/>
              <a:t> as important for positioning the GFF to </a:t>
            </a:r>
            <a:r>
              <a:rPr lang="en-US" dirty="0"/>
              <a:t>potential donors who are especially interested in nutrition (i.e.</a:t>
            </a:r>
            <a:r>
              <a:rPr lang="en-US" baseline="0" dirty="0"/>
              <a:t> Japan)</a:t>
            </a:r>
          </a:p>
          <a:p>
            <a:endParaRPr lang="en-US" baseline="0" dirty="0"/>
          </a:p>
          <a:p>
            <a:r>
              <a:rPr lang="en-US" baseline="0" dirty="0"/>
              <a:t>Objective 2: Stock take and way forward</a:t>
            </a:r>
            <a:endParaRPr lang="en-US" dirty="0"/>
          </a:p>
        </p:txBody>
      </p:sp>
      <p:sp>
        <p:nvSpPr>
          <p:cNvPr id="4" name="Slide Number Placeholder 3"/>
          <p:cNvSpPr>
            <a:spLocks noGrp="1"/>
          </p:cNvSpPr>
          <p:nvPr>
            <p:ph type="sldNum" sz="quarter" idx="10"/>
          </p:nvPr>
        </p:nvSpPr>
        <p:spPr/>
        <p:txBody>
          <a:bodyPr/>
          <a:lstStyle/>
          <a:p>
            <a:fld id="{C4B9CEF6-949B-4358-9558-445AE091059D}" type="slidenum">
              <a:rPr lang="en-US" smtClean="0"/>
              <a:pPr/>
              <a:t>45</a:t>
            </a:fld>
            <a:endParaRPr lang="en-US"/>
          </a:p>
        </p:txBody>
      </p:sp>
    </p:spTree>
    <p:extLst>
      <p:ext uri="{BB962C8B-B14F-4D97-AF65-F5344CB8AC3E}">
        <p14:creationId xmlns:p14="http://schemas.microsoft.com/office/powerpoint/2010/main" val="27068318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Objective 1: Raising the profile</a:t>
            </a:r>
          </a:p>
          <a:p>
            <a:r>
              <a:rPr lang="en-US" dirty="0"/>
              <a:t>This is in the context of the replenishment phase and seen</a:t>
            </a:r>
            <a:r>
              <a:rPr lang="en-US" baseline="0" dirty="0"/>
              <a:t> as important for positioning the GFF to </a:t>
            </a:r>
            <a:r>
              <a:rPr lang="en-US" dirty="0"/>
              <a:t>potential donors who are especially interested in nutrition (i.e.</a:t>
            </a:r>
            <a:r>
              <a:rPr lang="en-US" baseline="0" dirty="0"/>
              <a:t> Japan)</a:t>
            </a:r>
          </a:p>
          <a:p>
            <a:endParaRPr lang="en-US" baseline="0" dirty="0"/>
          </a:p>
          <a:p>
            <a:r>
              <a:rPr lang="en-US" baseline="0" dirty="0"/>
              <a:t>Objective 2: Stock take and way forward</a:t>
            </a:r>
            <a:endParaRPr lang="en-US" dirty="0"/>
          </a:p>
        </p:txBody>
      </p:sp>
      <p:sp>
        <p:nvSpPr>
          <p:cNvPr id="4" name="Slide Number Placeholder 3"/>
          <p:cNvSpPr>
            <a:spLocks noGrp="1"/>
          </p:cNvSpPr>
          <p:nvPr>
            <p:ph type="sldNum" sz="quarter" idx="10"/>
          </p:nvPr>
        </p:nvSpPr>
        <p:spPr/>
        <p:txBody>
          <a:bodyPr/>
          <a:lstStyle/>
          <a:p>
            <a:fld id="{C4B9CEF6-949B-4358-9558-445AE091059D}" type="slidenum">
              <a:rPr lang="en-US" smtClean="0"/>
              <a:pPr/>
              <a:t>46</a:t>
            </a:fld>
            <a:endParaRPr lang="en-US"/>
          </a:p>
        </p:txBody>
      </p:sp>
    </p:spTree>
    <p:extLst>
      <p:ext uri="{BB962C8B-B14F-4D97-AF65-F5344CB8AC3E}">
        <p14:creationId xmlns:p14="http://schemas.microsoft.com/office/powerpoint/2010/main" val="38193422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Objective 1: Raising the profile</a:t>
            </a:r>
          </a:p>
          <a:p>
            <a:r>
              <a:rPr lang="en-US" dirty="0"/>
              <a:t>This is in the context of the replenishment phase and seen</a:t>
            </a:r>
            <a:r>
              <a:rPr lang="en-US" baseline="0" dirty="0"/>
              <a:t> as important for positioning the GFF to </a:t>
            </a:r>
            <a:r>
              <a:rPr lang="en-US" dirty="0"/>
              <a:t>potential donors who are especially interested in nutrition (i.e.</a:t>
            </a:r>
            <a:r>
              <a:rPr lang="en-US" baseline="0" dirty="0"/>
              <a:t> Japan)</a:t>
            </a:r>
          </a:p>
          <a:p>
            <a:endParaRPr lang="en-US" baseline="0" dirty="0"/>
          </a:p>
          <a:p>
            <a:r>
              <a:rPr lang="en-US" baseline="0" dirty="0"/>
              <a:t>Objective 2: Stock take and way forward</a:t>
            </a:r>
            <a:endParaRPr lang="en-US" dirty="0"/>
          </a:p>
        </p:txBody>
      </p:sp>
      <p:sp>
        <p:nvSpPr>
          <p:cNvPr id="4" name="Slide Number Placeholder 3"/>
          <p:cNvSpPr>
            <a:spLocks noGrp="1"/>
          </p:cNvSpPr>
          <p:nvPr>
            <p:ph type="sldNum" sz="quarter" idx="10"/>
          </p:nvPr>
        </p:nvSpPr>
        <p:spPr/>
        <p:txBody>
          <a:bodyPr/>
          <a:lstStyle/>
          <a:p>
            <a:fld id="{C4B9CEF6-949B-4358-9558-445AE091059D}" type="slidenum">
              <a:rPr lang="en-US" smtClean="0"/>
              <a:pPr/>
              <a:t>47</a:t>
            </a:fld>
            <a:endParaRPr lang="en-US"/>
          </a:p>
        </p:txBody>
      </p:sp>
    </p:spTree>
    <p:extLst>
      <p:ext uri="{BB962C8B-B14F-4D97-AF65-F5344CB8AC3E}">
        <p14:creationId xmlns:p14="http://schemas.microsoft.com/office/powerpoint/2010/main" val="34205334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Face-to-face counseling with mothers </a:t>
            </a:r>
          </a:p>
          <a:p>
            <a:pPr lvl="1"/>
            <a:r>
              <a:rPr lang="en-US" dirty="0"/>
              <a:t>Tailored based on the child’s growth</a:t>
            </a:r>
          </a:p>
          <a:p>
            <a:pPr lvl="1"/>
            <a:r>
              <a:rPr lang="en-US" dirty="0"/>
              <a:t>Involves a negotiation with mothers to improve behaviors based on their individual situation, challenges, and/or opportunities</a:t>
            </a:r>
          </a:p>
          <a:p>
            <a:r>
              <a:rPr lang="en-US" dirty="0"/>
              <a:t>Counseling is based on key messages that are based on:</a:t>
            </a:r>
          </a:p>
          <a:p>
            <a:pPr lvl="1"/>
            <a:r>
              <a:rPr lang="en-US" dirty="0"/>
              <a:t>Evidence</a:t>
            </a:r>
          </a:p>
          <a:p>
            <a:pPr lvl="1"/>
            <a:r>
              <a:rPr lang="en-US" dirty="0"/>
              <a:t>The child’s age </a:t>
            </a:r>
          </a:p>
          <a:p>
            <a:pPr lvl="1"/>
            <a:r>
              <a:rPr lang="en-US" dirty="0"/>
              <a:t>The child’s unique situation</a:t>
            </a:r>
          </a:p>
          <a:p>
            <a:endParaRPr lang="en-US" dirty="0"/>
          </a:p>
        </p:txBody>
      </p:sp>
      <p:sp>
        <p:nvSpPr>
          <p:cNvPr id="4" name="Slide Number Placeholder 3"/>
          <p:cNvSpPr>
            <a:spLocks noGrp="1"/>
          </p:cNvSpPr>
          <p:nvPr>
            <p:ph type="sldNum" sz="quarter" idx="10"/>
          </p:nvPr>
        </p:nvSpPr>
        <p:spPr/>
        <p:txBody>
          <a:bodyPr/>
          <a:lstStyle/>
          <a:p>
            <a:fld id="{5A9C671E-A3DB-C846-A7E1-E1CD75111619}" type="slidenum">
              <a:rPr lang="en-US" smtClean="0"/>
              <a:t>49</a:t>
            </a:fld>
            <a:endParaRPr lang="en-US"/>
          </a:p>
        </p:txBody>
      </p:sp>
    </p:spTree>
    <p:extLst>
      <p:ext uri="{BB962C8B-B14F-4D97-AF65-F5344CB8AC3E}">
        <p14:creationId xmlns:p14="http://schemas.microsoft.com/office/powerpoint/2010/main" val="21178902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But other sectors do have a role to play.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a:t>
            </a:r>
            <a:r>
              <a:rPr lang="en-US" sz="1200" kern="1200" baseline="0" dirty="0">
                <a:solidFill>
                  <a:schemeClr val="tx1"/>
                </a:solidFill>
                <a:effectLst/>
                <a:latin typeface="+mn-lt"/>
                <a:ea typeface="+mn-ea"/>
                <a:cs typeface="+mn-cs"/>
              </a:rPr>
              <a:t> well-being </a:t>
            </a:r>
            <a:r>
              <a:rPr lang="en-US" sz="1200" kern="1200" dirty="0">
                <a:solidFill>
                  <a:schemeClr val="tx1"/>
                </a:solidFill>
                <a:effectLst/>
                <a:latin typeface="+mn-lt"/>
                <a:ea typeface="+mn-ea"/>
                <a:cs typeface="+mn-cs"/>
              </a:rPr>
              <a:t>of children goes hand-in-hand with </a:t>
            </a:r>
            <a:r>
              <a:rPr lang="en-US" sz="1200" b="1" kern="1200" dirty="0">
                <a:solidFill>
                  <a:schemeClr val="tx1"/>
                </a:solidFill>
                <a:effectLst/>
                <a:latin typeface="+mn-lt"/>
                <a:ea typeface="+mn-ea"/>
                <a:cs typeface="+mn-cs"/>
              </a:rPr>
              <a:t>women’s education &amp; empowerment</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need to ensure that all mothers-to-be and new mothers can access </a:t>
            </a:r>
            <a:r>
              <a:rPr lang="en-US" sz="1200" b="1" kern="1200" dirty="0">
                <a:solidFill>
                  <a:schemeClr val="tx1"/>
                </a:solidFill>
                <a:effectLst/>
                <a:latin typeface="+mn-lt"/>
                <a:ea typeface="+mn-ea"/>
                <a:cs typeface="+mn-cs"/>
              </a:rPr>
              <a:t>reproductive and health services</a:t>
            </a:r>
            <a:r>
              <a:rPr lang="en-US" sz="1200" kern="1200" dirty="0">
                <a:solidFill>
                  <a:schemeClr val="tx1"/>
                </a:solidFill>
                <a:effectLst/>
                <a:latin typeface="+mn-lt"/>
                <a:ea typeface="+mn-ea"/>
                <a:cs typeface="+mn-cs"/>
              </a:rPr>
              <a:t>.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
            </a:r>
            <a:br>
              <a:rPr lang="en-US" sz="1200" b="1"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We must also ensure that families, especially the most vulnerable, have </a:t>
            </a:r>
            <a:r>
              <a:rPr lang="en-US" sz="1200" b="1" kern="1200" dirty="0">
                <a:solidFill>
                  <a:schemeClr val="tx1"/>
                </a:solidFill>
                <a:effectLst/>
                <a:latin typeface="+mn-lt"/>
                <a:ea typeface="+mn-ea"/>
                <a:cs typeface="+mn-cs"/>
              </a:rPr>
              <a:t>access to quality, diverse, and affordable food</a:t>
            </a:r>
            <a:r>
              <a:rPr lang="en-US" sz="1200" kern="1200" dirty="0">
                <a:solidFill>
                  <a:schemeClr val="tx1"/>
                </a:solidFill>
                <a:effectLst/>
                <a:latin typeface="+mn-lt"/>
                <a:ea typeface="+mn-ea"/>
                <a:cs typeface="+mn-cs"/>
              </a:rPr>
              <a:t>.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kern="1200" baseline="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Water and sanitation have critical roles to play in supporting healthy growth and reducing malnutrition</a:t>
            </a:r>
            <a:r>
              <a:rPr lang="en-US" sz="1200" kern="1200" dirty="0">
                <a:solidFill>
                  <a:schemeClr val="tx1"/>
                </a:solidFill>
                <a:effectLst/>
                <a:latin typeface="+mn-lt"/>
                <a:ea typeface="+mn-ea"/>
                <a:cs typeface="+mn-cs"/>
              </a:rPr>
              <a:t>.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kern="1200" baseline="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Our evidence points to positive benefits from </a:t>
            </a:r>
            <a:r>
              <a:rPr lang="en-US" sz="1200" b="1" kern="1200" dirty="0">
                <a:solidFill>
                  <a:schemeClr val="tx1"/>
                </a:solidFill>
                <a:effectLst/>
                <a:latin typeface="+mn-lt"/>
                <a:ea typeface="+mn-ea"/>
                <a:cs typeface="+mn-cs"/>
              </a:rPr>
              <a:t>combining cash transfers with behavioral change communication leading to the increased use of critical health services, improved nutrition and better parenting practices.</a:t>
            </a:r>
            <a:endParaRPr lang="en-US" sz="1200"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*Coded ONLY if </a:t>
            </a:r>
            <a:r>
              <a:rPr lang="en-US" sz="1200" i="1" dirty="0">
                <a:solidFill>
                  <a:schemeClr val="tx1"/>
                </a:solidFill>
              </a:rPr>
              <a:t>the </a:t>
            </a:r>
            <a:r>
              <a:rPr lang="en-US" sz="1200" dirty="0">
                <a:solidFill>
                  <a:schemeClr val="tx1"/>
                </a:solidFill>
              </a:rPr>
              <a:t>activity is conducted with the</a:t>
            </a:r>
            <a:r>
              <a:rPr lang="en-US" sz="1200" b="1" dirty="0">
                <a:solidFill>
                  <a:schemeClr val="tx1"/>
                </a:solidFill>
              </a:rPr>
              <a:t> stated purpose of yielding positive results for nutrition</a:t>
            </a:r>
            <a:endParaRPr lang="en-US" sz="1200" dirty="0">
              <a:solidFill>
                <a:schemeClr val="tx1"/>
              </a:solidFill>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effectLst/>
              <a:latin typeface="+mn-lt"/>
              <a:ea typeface="+mn-ea"/>
              <a:cs typeface="+mn-cs"/>
            </a:endParaRPr>
          </a:p>
          <a:p>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1"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B01D001-A292-4232-8C5B-4050CC1E262F}" type="slidenum">
              <a:rPr lang="en-US" smtClean="0"/>
              <a:t>50</a:t>
            </a:fld>
            <a:endParaRPr lang="en-US"/>
          </a:p>
        </p:txBody>
      </p:sp>
    </p:spTree>
    <p:extLst>
      <p:ext uri="{BB962C8B-B14F-4D97-AF65-F5344CB8AC3E}">
        <p14:creationId xmlns:p14="http://schemas.microsoft.com/office/powerpoint/2010/main" val="2632740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B9CEF6-949B-4358-9558-445AE091059D}" type="slidenum">
              <a:rPr lang="en-US" smtClean="0"/>
              <a:pPr/>
              <a:t>51</a:t>
            </a:fld>
            <a:endParaRPr lang="en-US"/>
          </a:p>
        </p:txBody>
      </p:sp>
    </p:spTree>
    <p:extLst>
      <p:ext uri="{BB962C8B-B14F-4D97-AF65-F5344CB8AC3E}">
        <p14:creationId xmlns:p14="http://schemas.microsoft.com/office/powerpoint/2010/main" val="14859267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4B9CEF6-949B-4358-9558-445AE091059D}" type="slidenum">
              <a:rPr lang="en-US" smtClean="0"/>
              <a:pPr/>
              <a:t>52</a:t>
            </a:fld>
            <a:endParaRPr lang="en-US"/>
          </a:p>
        </p:txBody>
      </p:sp>
    </p:spTree>
    <p:extLst>
      <p:ext uri="{BB962C8B-B14F-4D97-AF65-F5344CB8AC3E}">
        <p14:creationId xmlns:p14="http://schemas.microsoft.com/office/powerpoint/2010/main" val="26990251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B9CEF6-949B-4358-9558-445AE091059D}" type="slidenum">
              <a:rPr lang="en-US" smtClean="0"/>
              <a:pPr/>
              <a:t>53</a:t>
            </a:fld>
            <a:endParaRPr lang="en-US"/>
          </a:p>
        </p:txBody>
      </p:sp>
    </p:spTree>
    <p:extLst>
      <p:ext uri="{BB962C8B-B14F-4D97-AF65-F5344CB8AC3E}">
        <p14:creationId xmlns:p14="http://schemas.microsoft.com/office/powerpoint/2010/main" val="33588201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hasCustomPrompt="1"/>
          </p:nvPr>
        </p:nvSpPr>
        <p:spPr>
          <a:xfrm>
            <a:off x="440267" y="2800355"/>
            <a:ext cx="3479800" cy="1915578"/>
          </a:xfrm>
          <a:prstGeom prst="rect">
            <a:avLst/>
          </a:prstGeom>
        </p:spPr>
        <p:txBody>
          <a:bodyPr lIns="0" tIns="0" rIns="0" bIns="0" anchor="t" anchorCtr="0"/>
          <a:lstStyle>
            <a:lvl1pPr algn="l">
              <a:lnSpc>
                <a:spcPts val="4000"/>
              </a:lnSpc>
              <a:defRPr sz="3600">
                <a:solidFill>
                  <a:schemeClr val="bg1"/>
                </a:solidFill>
                <a:latin typeface="Futura Std Book" charset="0"/>
                <a:ea typeface="Futura Std Book" charset="0"/>
                <a:cs typeface="Futura Std Book" charset="0"/>
              </a:defRPr>
            </a:lvl1pPr>
          </a:lstStyle>
          <a:p>
            <a:r>
              <a:rPr lang="en-US" dirty="0"/>
              <a:t>Main headline goes here, lines up with base of yellow triangle</a:t>
            </a:r>
          </a:p>
        </p:txBody>
      </p:sp>
      <p:sp>
        <p:nvSpPr>
          <p:cNvPr id="3" name="Subtitle 2"/>
          <p:cNvSpPr>
            <a:spLocks noGrp="1"/>
          </p:cNvSpPr>
          <p:nvPr>
            <p:ph type="subTitle" idx="1" hasCustomPrompt="1"/>
          </p:nvPr>
        </p:nvSpPr>
        <p:spPr>
          <a:xfrm>
            <a:off x="440266" y="2277533"/>
            <a:ext cx="2048933" cy="346197"/>
          </a:xfrm>
          <a:prstGeom prst="rect">
            <a:avLst/>
          </a:prstGeom>
        </p:spPr>
        <p:txBody>
          <a:bodyPr lIns="0" tIns="0" rIns="0" bIns="0" anchor="b" anchorCtr="0"/>
          <a:lstStyle>
            <a:lvl1pPr marL="0" indent="0" algn="l">
              <a:buNone/>
              <a:defRPr sz="1400">
                <a:solidFill>
                  <a:srgbClr val="F4C432"/>
                </a:solidFill>
                <a:latin typeface="Futura Std Book" charset="0"/>
                <a:ea typeface="Futura Std Book" charset="0"/>
                <a:cs typeface="Futura Std Book"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Up to two lines of smaller support text can go here</a:t>
            </a:r>
          </a:p>
        </p:txBody>
      </p:sp>
    </p:spTree>
    <p:extLst>
      <p:ext uri="{BB962C8B-B14F-4D97-AF65-F5344CB8AC3E}">
        <p14:creationId xmlns:p14="http://schemas.microsoft.com/office/powerpoint/2010/main" val="4195512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ext page">
    <p:spTree>
      <p:nvGrpSpPr>
        <p:cNvPr id="1" name=""/>
        <p:cNvGrpSpPr/>
        <p:nvPr/>
      </p:nvGrpSpPr>
      <p:grpSpPr>
        <a:xfrm>
          <a:off x="0" y="0"/>
          <a:ext cx="0" cy="0"/>
          <a:chOff x="0" y="0"/>
          <a:chExt cx="0" cy="0"/>
        </a:xfrm>
      </p:grpSpPr>
      <p:sp>
        <p:nvSpPr>
          <p:cNvPr id="13" name="Rectangle 12"/>
          <p:cNvSpPr/>
          <p:nvPr userDrawn="1"/>
        </p:nvSpPr>
        <p:spPr>
          <a:xfrm>
            <a:off x="8381801" y="6543798"/>
            <a:ext cx="314510" cy="159931"/>
          </a:xfrm>
          <a:prstGeom prst="rect">
            <a:avLst/>
          </a:prstGeom>
        </p:spPr>
        <p:txBody>
          <a:bodyPr wrap="none" lIns="0" tIns="0" rIns="0" bIns="0" anchor="b" anchorCtr="0">
            <a:noAutofit/>
          </a:bodyPr>
          <a:lstStyle/>
          <a:p>
            <a:pPr algn="r"/>
            <a:fld id="{EA3FA89B-6E25-8940-8A06-646F36749E8C}" type="slidenum">
              <a:rPr lang="en-US" sz="800" smtClean="0">
                <a:solidFill>
                  <a:srgbClr val="0F3051"/>
                </a:solidFill>
                <a:latin typeface="Futura Std Book" charset="0"/>
                <a:ea typeface="Futura Std Book" charset="0"/>
                <a:cs typeface="Futura Std Book" charset="0"/>
              </a:rPr>
              <a:pPr algn="r"/>
              <a:t>‹N°›</a:t>
            </a:fld>
            <a:endParaRPr lang="en-US" sz="800" dirty="0">
              <a:solidFill>
                <a:srgbClr val="0F3051"/>
              </a:solidFill>
              <a:latin typeface="Futura Std Book" charset="0"/>
              <a:ea typeface="Futura Std Book" charset="0"/>
              <a:cs typeface="Futura Std Book" charset="0"/>
            </a:endParaRPr>
          </a:p>
        </p:txBody>
      </p:sp>
      <p:pic>
        <p:nvPicPr>
          <p:cNvPr id="4" name="Picture 3"/>
          <p:cNvPicPr>
            <a:picLocks noChangeAspect="1"/>
          </p:cNvPicPr>
          <p:nvPr userDrawn="1"/>
        </p:nvPicPr>
        <p:blipFill>
          <a:blip r:embed="rId2"/>
          <a:stretch>
            <a:fillRect/>
          </a:stretch>
        </p:blipFill>
        <p:spPr>
          <a:xfrm>
            <a:off x="0" y="0"/>
            <a:ext cx="9144000" cy="602831"/>
          </a:xfrm>
          <a:prstGeom prst="rect">
            <a:avLst/>
          </a:prstGeom>
        </p:spPr>
      </p:pic>
      <p:sp>
        <p:nvSpPr>
          <p:cNvPr id="2" name="Title 1"/>
          <p:cNvSpPr>
            <a:spLocks noGrp="1"/>
          </p:cNvSpPr>
          <p:nvPr>
            <p:ph type="ctrTitle" hasCustomPrompt="1"/>
          </p:nvPr>
        </p:nvSpPr>
        <p:spPr>
          <a:xfrm>
            <a:off x="812800" y="194322"/>
            <a:ext cx="8077200" cy="322145"/>
          </a:xfrm>
          <a:prstGeom prst="rect">
            <a:avLst/>
          </a:prstGeom>
        </p:spPr>
        <p:txBody>
          <a:bodyPr lIns="0" tIns="0" rIns="0" bIns="0" anchor="t" anchorCtr="0"/>
          <a:lstStyle>
            <a:lvl1pPr algn="l">
              <a:lnSpc>
                <a:spcPct val="90000"/>
              </a:lnSpc>
              <a:defRPr sz="2000" baseline="0">
                <a:solidFill>
                  <a:srgbClr val="083253"/>
                </a:solidFill>
                <a:latin typeface="Futura Std Book" charset="0"/>
                <a:ea typeface="Futura Std Book" charset="0"/>
                <a:cs typeface="Futura Std Book" charset="0"/>
              </a:defRPr>
            </a:lvl1pPr>
          </a:lstStyle>
          <a:p>
            <a:r>
              <a:rPr lang="en-US" dirty="0"/>
              <a:t>Headline goes here single line</a:t>
            </a:r>
          </a:p>
        </p:txBody>
      </p:sp>
    </p:spTree>
    <p:extLst>
      <p:ext uri="{BB962C8B-B14F-4D97-AF65-F5344CB8AC3E}">
        <p14:creationId xmlns:p14="http://schemas.microsoft.com/office/powerpoint/2010/main" val="2188445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ext page - option 2">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t="6666"/>
          <a:stretch/>
        </p:blipFill>
        <p:spPr>
          <a:xfrm>
            <a:off x="0" y="0"/>
            <a:ext cx="9144000" cy="6400800"/>
          </a:xfrm>
          <a:prstGeom prst="rect">
            <a:avLst/>
          </a:prstGeom>
        </p:spPr>
      </p:pic>
      <p:sp>
        <p:nvSpPr>
          <p:cNvPr id="2" name="Title 1"/>
          <p:cNvSpPr>
            <a:spLocks noGrp="1"/>
          </p:cNvSpPr>
          <p:nvPr>
            <p:ph type="ctrTitle" hasCustomPrompt="1"/>
          </p:nvPr>
        </p:nvSpPr>
        <p:spPr>
          <a:xfrm>
            <a:off x="1093409" y="297851"/>
            <a:ext cx="7513562" cy="265786"/>
          </a:xfrm>
          <a:prstGeom prst="rect">
            <a:avLst/>
          </a:prstGeom>
        </p:spPr>
        <p:txBody>
          <a:bodyPr lIns="0" tIns="0" rIns="0" bIns="0" anchor="t" anchorCtr="0"/>
          <a:lstStyle>
            <a:lvl1pPr algn="l">
              <a:lnSpc>
                <a:spcPct val="90000"/>
              </a:lnSpc>
              <a:defRPr sz="2000" baseline="0">
                <a:solidFill>
                  <a:srgbClr val="2AA9E1"/>
                </a:solidFill>
                <a:latin typeface="Futura Std Book" charset="0"/>
                <a:ea typeface="Futura Std Book" charset="0"/>
                <a:cs typeface="Futura Std Book" charset="0"/>
              </a:defRPr>
            </a:lvl1pPr>
          </a:lstStyle>
          <a:p>
            <a:r>
              <a:rPr lang="en-US" dirty="0"/>
              <a:t>Headline goes here on one line</a:t>
            </a:r>
          </a:p>
        </p:txBody>
      </p:sp>
      <p:sp>
        <p:nvSpPr>
          <p:cNvPr id="9" name="Subtitle 2"/>
          <p:cNvSpPr txBox="1">
            <a:spLocks/>
          </p:cNvSpPr>
          <p:nvPr userDrawn="1"/>
        </p:nvSpPr>
        <p:spPr>
          <a:xfrm>
            <a:off x="440266" y="6307668"/>
            <a:ext cx="2048933" cy="236130"/>
          </a:xfrm>
          <a:prstGeom prst="rect">
            <a:avLst/>
          </a:prstGeom>
        </p:spPr>
        <p:txBody>
          <a:bodyPr lIns="0" tIns="0" rIns="0" bIns="0" anchor="b" anchorCtr="0"/>
          <a:lstStyle>
            <a:lvl1pPr marL="0" indent="0" algn="l" defTabSz="914400" rtl="0" eaLnBrk="1" latinLnBrk="0" hangingPunct="1">
              <a:lnSpc>
                <a:spcPct val="90000"/>
              </a:lnSpc>
              <a:spcBef>
                <a:spcPts val="1000"/>
              </a:spcBef>
              <a:buFont typeface="Arial" panose="020B0604020202020204" pitchFamily="34" charset="0"/>
              <a:buNone/>
              <a:defRPr sz="800" kern="1200">
                <a:solidFill>
                  <a:srgbClr val="0F3051"/>
                </a:solidFill>
                <a:latin typeface="Futura Std Book" charset="0"/>
                <a:ea typeface="Futura Std Book" charset="0"/>
                <a:cs typeface="Futura Std Book"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e-DE" dirty="0"/>
              <a:t>©</a:t>
            </a:r>
            <a:r>
              <a:rPr lang="de-DE" baseline="0" dirty="0"/>
              <a:t> </a:t>
            </a:r>
            <a:r>
              <a:rPr lang="en-US" dirty="0"/>
              <a:t>GFF 2018</a:t>
            </a:r>
          </a:p>
        </p:txBody>
      </p:sp>
      <p:sp>
        <p:nvSpPr>
          <p:cNvPr id="13" name="Rectangle 12"/>
          <p:cNvSpPr/>
          <p:nvPr userDrawn="1"/>
        </p:nvSpPr>
        <p:spPr>
          <a:xfrm>
            <a:off x="8381801" y="6383866"/>
            <a:ext cx="314510" cy="159931"/>
          </a:xfrm>
          <a:prstGeom prst="rect">
            <a:avLst/>
          </a:prstGeom>
        </p:spPr>
        <p:txBody>
          <a:bodyPr wrap="none" lIns="0" tIns="0" rIns="0" bIns="0" anchor="b" anchorCtr="0">
            <a:noAutofit/>
          </a:bodyPr>
          <a:lstStyle/>
          <a:p>
            <a:pPr algn="r"/>
            <a:fld id="{EA3FA89B-6E25-8940-8A06-646F36749E8C}" type="slidenum">
              <a:rPr lang="en-US" sz="800" smtClean="0">
                <a:solidFill>
                  <a:srgbClr val="0F3051"/>
                </a:solidFill>
                <a:latin typeface="Futura Std Book" charset="0"/>
                <a:ea typeface="Futura Std Book" charset="0"/>
                <a:cs typeface="Futura Std Book" charset="0"/>
              </a:rPr>
              <a:pPr algn="r"/>
              <a:t>‹N°›</a:t>
            </a:fld>
            <a:endParaRPr lang="en-US" sz="800" dirty="0">
              <a:solidFill>
                <a:srgbClr val="0F3051"/>
              </a:solidFill>
              <a:latin typeface="Futura Std Book" charset="0"/>
              <a:ea typeface="Futura Std Book" charset="0"/>
              <a:cs typeface="Futura Std Book" charset="0"/>
            </a:endParaRPr>
          </a:p>
        </p:txBody>
      </p:sp>
      <p:sp>
        <p:nvSpPr>
          <p:cNvPr id="5" name="Text Placeholder 4"/>
          <p:cNvSpPr>
            <a:spLocks noGrp="1"/>
          </p:cNvSpPr>
          <p:nvPr>
            <p:ph type="body" sz="quarter" idx="10"/>
          </p:nvPr>
        </p:nvSpPr>
        <p:spPr>
          <a:xfrm>
            <a:off x="298175" y="1411288"/>
            <a:ext cx="8308796" cy="4532312"/>
          </a:xfrm>
          <a:prstGeom prst="rect">
            <a:avLst/>
          </a:prstGeom>
        </p:spPr>
        <p:txBody>
          <a:bodyPr/>
          <a:lstStyle>
            <a:lvl1pPr marL="457200" indent="-457200">
              <a:buClr>
                <a:srgbClr val="0F3051"/>
              </a:buClr>
              <a:buFontTx/>
              <a:buChar char="►"/>
              <a:defRPr>
                <a:latin typeface="Futura Std Book"/>
              </a:defRPr>
            </a:lvl1pPr>
            <a:lvl2pPr marL="685800" indent="-228600">
              <a:buClr>
                <a:srgbClr val="0F3051"/>
              </a:buClr>
              <a:buFont typeface="Wingdings" panose="05000000000000000000" pitchFamily="2" charset="2"/>
              <a:buChar char="§"/>
              <a:defRPr>
                <a:latin typeface="Futura Std Book"/>
              </a:defRPr>
            </a:lvl2pPr>
            <a:lvl3pPr marL="1143000" indent="-228600">
              <a:buClr>
                <a:srgbClr val="0F3051"/>
              </a:buClr>
              <a:buFontTx/>
              <a:buChar char="-"/>
              <a:defRPr>
                <a:latin typeface="Futura Std Book"/>
              </a:defRPr>
            </a:lvl3pPr>
            <a:lvl4pPr marL="1600200" indent="-228600">
              <a:buClr>
                <a:srgbClr val="0F3051"/>
              </a:buClr>
              <a:buFontTx/>
              <a:buChar char="▫"/>
              <a:defRPr>
                <a:latin typeface="Futura Std Book"/>
              </a:defRPr>
            </a:lvl4pPr>
            <a:lvl5pPr marL="2057400" indent="-228600">
              <a:buClr>
                <a:srgbClr val="0F3051"/>
              </a:buClr>
              <a:buFontTx/>
              <a:buChar char="◦"/>
              <a:defRPr>
                <a:latin typeface="Futura Std Book"/>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72149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pag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hasCustomPrompt="1"/>
          </p:nvPr>
        </p:nvSpPr>
        <p:spPr>
          <a:xfrm>
            <a:off x="440266" y="438157"/>
            <a:ext cx="2396067" cy="577844"/>
          </a:xfrm>
          <a:prstGeom prst="rect">
            <a:avLst/>
          </a:prstGeom>
        </p:spPr>
        <p:txBody>
          <a:bodyPr lIns="0" tIns="0" rIns="0" bIns="0" anchor="t" anchorCtr="0"/>
          <a:lstStyle>
            <a:lvl1pPr algn="l">
              <a:lnSpc>
                <a:spcPct val="90000"/>
              </a:lnSpc>
              <a:defRPr sz="2000" baseline="0">
                <a:solidFill>
                  <a:srgbClr val="2AA9E1"/>
                </a:solidFill>
                <a:latin typeface="Futura Std Book" charset="0"/>
                <a:ea typeface="Futura Std Book" charset="0"/>
                <a:cs typeface="Futura Std Book" charset="0"/>
              </a:defRPr>
            </a:lvl1pPr>
          </a:lstStyle>
          <a:p>
            <a:r>
              <a:rPr lang="en-US" dirty="0"/>
              <a:t>Headline goes here up to two lines</a:t>
            </a:r>
          </a:p>
        </p:txBody>
      </p:sp>
      <p:sp>
        <p:nvSpPr>
          <p:cNvPr id="9" name="Subtitle 2"/>
          <p:cNvSpPr txBox="1">
            <a:spLocks/>
          </p:cNvSpPr>
          <p:nvPr userDrawn="1"/>
        </p:nvSpPr>
        <p:spPr>
          <a:xfrm>
            <a:off x="440266" y="6307668"/>
            <a:ext cx="2048933" cy="236130"/>
          </a:xfrm>
          <a:prstGeom prst="rect">
            <a:avLst/>
          </a:prstGeom>
        </p:spPr>
        <p:txBody>
          <a:bodyPr lIns="0" tIns="0" rIns="0" bIns="0" anchor="b" anchorCtr="0"/>
          <a:lstStyle>
            <a:lvl1pPr marL="0" indent="0" algn="l" defTabSz="914400" rtl="0" eaLnBrk="1" latinLnBrk="0" hangingPunct="1">
              <a:lnSpc>
                <a:spcPct val="90000"/>
              </a:lnSpc>
              <a:spcBef>
                <a:spcPts val="1000"/>
              </a:spcBef>
              <a:buFont typeface="Arial" panose="020B0604020202020204" pitchFamily="34" charset="0"/>
              <a:buNone/>
              <a:defRPr sz="800" kern="1200">
                <a:solidFill>
                  <a:srgbClr val="0F3051"/>
                </a:solidFill>
                <a:latin typeface="Futura Std Book" charset="0"/>
                <a:ea typeface="Futura Std Book" charset="0"/>
                <a:cs typeface="Futura Std Book"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e-DE" dirty="0"/>
              <a:t>©</a:t>
            </a:r>
            <a:r>
              <a:rPr lang="de-DE" baseline="0" dirty="0"/>
              <a:t> </a:t>
            </a:r>
            <a:r>
              <a:rPr lang="en-US" dirty="0"/>
              <a:t>GFF 2018</a:t>
            </a:r>
          </a:p>
        </p:txBody>
      </p:sp>
      <p:sp>
        <p:nvSpPr>
          <p:cNvPr id="13" name="Rectangle 12"/>
          <p:cNvSpPr/>
          <p:nvPr userDrawn="1"/>
        </p:nvSpPr>
        <p:spPr>
          <a:xfrm>
            <a:off x="8381801" y="6383866"/>
            <a:ext cx="314510" cy="159931"/>
          </a:xfrm>
          <a:prstGeom prst="rect">
            <a:avLst/>
          </a:prstGeom>
        </p:spPr>
        <p:txBody>
          <a:bodyPr wrap="none" lIns="0" tIns="0" rIns="0" bIns="0" anchor="b" anchorCtr="0">
            <a:noAutofit/>
          </a:bodyPr>
          <a:lstStyle/>
          <a:p>
            <a:pPr algn="r"/>
            <a:fld id="{EA3FA89B-6E25-8940-8A06-646F36749E8C}" type="slidenum">
              <a:rPr lang="en-US" sz="800" smtClean="0">
                <a:solidFill>
                  <a:schemeClr val="bg1"/>
                </a:solidFill>
                <a:latin typeface="Futura Std Book" charset="0"/>
                <a:ea typeface="Futura Std Book" charset="0"/>
                <a:cs typeface="Futura Std Book" charset="0"/>
              </a:rPr>
              <a:pPr algn="r"/>
              <a:t>‹N°›</a:t>
            </a:fld>
            <a:endParaRPr lang="en-US" sz="800" dirty="0">
              <a:solidFill>
                <a:schemeClr val="bg1"/>
              </a:solidFill>
              <a:latin typeface="Futura Std Book" charset="0"/>
              <a:ea typeface="Futura Std Book" charset="0"/>
              <a:cs typeface="Futura Std Book" charset="0"/>
            </a:endParaRPr>
          </a:p>
        </p:txBody>
      </p:sp>
    </p:spTree>
    <p:extLst>
      <p:ext uri="{BB962C8B-B14F-4D97-AF65-F5344CB8AC3E}">
        <p14:creationId xmlns:p14="http://schemas.microsoft.com/office/powerpoint/2010/main" val="2022479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page - option 2">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hasCustomPrompt="1"/>
          </p:nvPr>
        </p:nvSpPr>
        <p:spPr>
          <a:xfrm>
            <a:off x="1093409" y="568785"/>
            <a:ext cx="7513562" cy="265786"/>
          </a:xfrm>
          <a:prstGeom prst="rect">
            <a:avLst/>
          </a:prstGeom>
        </p:spPr>
        <p:txBody>
          <a:bodyPr lIns="0" tIns="0" rIns="0" bIns="0" anchor="t" anchorCtr="0"/>
          <a:lstStyle>
            <a:lvl1pPr algn="l">
              <a:lnSpc>
                <a:spcPct val="90000"/>
              </a:lnSpc>
              <a:defRPr sz="2000" baseline="0">
                <a:solidFill>
                  <a:srgbClr val="2AA9E1"/>
                </a:solidFill>
                <a:latin typeface="Futura Std Book" charset="0"/>
                <a:ea typeface="Futura Std Book" charset="0"/>
                <a:cs typeface="Futura Std Book" charset="0"/>
              </a:defRPr>
            </a:lvl1pPr>
          </a:lstStyle>
          <a:p>
            <a:r>
              <a:rPr lang="en-US" dirty="0"/>
              <a:t>Headline goes here on one line</a:t>
            </a:r>
          </a:p>
        </p:txBody>
      </p:sp>
      <p:sp>
        <p:nvSpPr>
          <p:cNvPr id="9" name="Subtitle 2"/>
          <p:cNvSpPr txBox="1">
            <a:spLocks/>
          </p:cNvSpPr>
          <p:nvPr userDrawn="1"/>
        </p:nvSpPr>
        <p:spPr>
          <a:xfrm>
            <a:off x="440266" y="6307668"/>
            <a:ext cx="2048933" cy="236130"/>
          </a:xfrm>
          <a:prstGeom prst="rect">
            <a:avLst/>
          </a:prstGeom>
        </p:spPr>
        <p:txBody>
          <a:bodyPr lIns="0" tIns="0" rIns="0" bIns="0" anchor="b" anchorCtr="0"/>
          <a:lstStyle>
            <a:lvl1pPr marL="0" indent="0" algn="l" defTabSz="914400" rtl="0" eaLnBrk="1" latinLnBrk="0" hangingPunct="1">
              <a:lnSpc>
                <a:spcPct val="90000"/>
              </a:lnSpc>
              <a:spcBef>
                <a:spcPts val="1000"/>
              </a:spcBef>
              <a:buFont typeface="Arial" panose="020B0604020202020204" pitchFamily="34" charset="0"/>
              <a:buNone/>
              <a:defRPr sz="800" kern="1200">
                <a:solidFill>
                  <a:srgbClr val="0F3051"/>
                </a:solidFill>
                <a:latin typeface="Futura Std Book" charset="0"/>
                <a:ea typeface="Futura Std Book" charset="0"/>
                <a:cs typeface="Futura Std Book"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e-DE" dirty="0"/>
              <a:t>©</a:t>
            </a:r>
            <a:r>
              <a:rPr lang="de-DE" baseline="0" dirty="0"/>
              <a:t> </a:t>
            </a:r>
            <a:r>
              <a:rPr lang="en-US" dirty="0"/>
              <a:t>GFF 2018</a:t>
            </a:r>
          </a:p>
        </p:txBody>
      </p:sp>
      <p:sp>
        <p:nvSpPr>
          <p:cNvPr id="13" name="Rectangle 12"/>
          <p:cNvSpPr/>
          <p:nvPr userDrawn="1"/>
        </p:nvSpPr>
        <p:spPr>
          <a:xfrm>
            <a:off x="8381801" y="6383866"/>
            <a:ext cx="314510" cy="159931"/>
          </a:xfrm>
          <a:prstGeom prst="rect">
            <a:avLst/>
          </a:prstGeom>
        </p:spPr>
        <p:txBody>
          <a:bodyPr wrap="none" lIns="0" tIns="0" rIns="0" bIns="0" anchor="b" anchorCtr="0">
            <a:noAutofit/>
          </a:bodyPr>
          <a:lstStyle/>
          <a:p>
            <a:pPr algn="r"/>
            <a:fld id="{EA3FA89B-6E25-8940-8A06-646F36749E8C}" type="slidenum">
              <a:rPr lang="en-US" sz="800" smtClean="0">
                <a:solidFill>
                  <a:srgbClr val="0F3051"/>
                </a:solidFill>
                <a:latin typeface="Futura Std Book" charset="0"/>
                <a:ea typeface="Futura Std Book" charset="0"/>
                <a:cs typeface="Futura Std Book" charset="0"/>
              </a:rPr>
              <a:pPr algn="r"/>
              <a:t>‹N°›</a:t>
            </a:fld>
            <a:endParaRPr lang="en-US" sz="800" dirty="0">
              <a:solidFill>
                <a:srgbClr val="0F3051"/>
              </a:solidFill>
              <a:latin typeface="Futura Std Book" charset="0"/>
              <a:ea typeface="Futura Std Book" charset="0"/>
              <a:cs typeface="Futura Std Book" charset="0"/>
            </a:endParaRPr>
          </a:p>
        </p:txBody>
      </p:sp>
    </p:spTree>
    <p:extLst>
      <p:ext uri="{BB962C8B-B14F-4D97-AF65-F5344CB8AC3E}">
        <p14:creationId xmlns:p14="http://schemas.microsoft.com/office/powerpoint/2010/main" val="17530407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Content Placeholder 2"/>
          <p:cNvSpPr>
            <a:spLocks noGrp="1"/>
          </p:cNvSpPr>
          <p:nvPr>
            <p:ph idx="1"/>
          </p:nvPr>
        </p:nvSpPr>
        <p:spPr>
          <a:xfrm>
            <a:off x="245797" y="857250"/>
            <a:ext cx="8643871" cy="5268913"/>
          </a:xfrm>
        </p:spPr>
        <p:txBody>
          <a:bodyPr/>
          <a:lstStyle>
            <a:lvl1pPr marL="342900" indent="-342900">
              <a:buClr>
                <a:srgbClr val="00B2A9"/>
              </a:buClr>
              <a:buFont typeface="Wingdings" panose="05000000000000000000" pitchFamily="2" charset="2"/>
              <a:buChar char="§"/>
              <a:defRPr sz="2800">
                <a:solidFill>
                  <a:srgbClr val="696158"/>
                </a:solidFill>
                <a:latin typeface="+mj-lt"/>
                <a:cs typeface="Arial"/>
              </a:defRPr>
            </a:lvl1pPr>
            <a:lvl2pPr marL="742950" indent="-285750">
              <a:buClr>
                <a:srgbClr val="00B2A9"/>
              </a:buClr>
              <a:buFont typeface="Courier New" panose="02070309020205020404" pitchFamily="49" charset="0"/>
              <a:buChar char="-"/>
              <a:defRPr sz="2600">
                <a:solidFill>
                  <a:srgbClr val="696158"/>
                </a:solidFill>
                <a:latin typeface="+mj-lt"/>
                <a:cs typeface="Arial"/>
              </a:defRPr>
            </a:lvl2pPr>
            <a:lvl3pPr marL="1143000" indent="-228600">
              <a:buClr>
                <a:srgbClr val="00B2A9"/>
              </a:buClr>
              <a:buFont typeface="Arial" panose="020B0604020202020204" pitchFamily="34" charset="0"/>
              <a:buChar char="▫"/>
              <a:defRPr>
                <a:solidFill>
                  <a:srgbClr val="696158"/>
                </a:solidFill>
                <a:latin typeface="+mj-lt"/>
                <a:cs typeface="Arial"/>
              </a:defRPr>
            </a:lvl3pPr>
            <a:lvl4pPr marL="1600200" indent="-228600">
              <a:buClr>
                <a:srgbClr val="00B2A9"/>
              </a:buClr>
              <a:buFont typeface="Courier New" panose="02070309020205020404" pitchFamily="49" charset="0"/>
              <a:buChar char="-"/>
              <a:defRPr sz="2200">
                <a:solidFill>
                  <a:srgbClr val="696158"/>
                </a:solidFill>
                <a:latin typeface="+mj-lt"/>
                <a:cs typeface="Arial"/>
              </a:defRPr>
            </a:lvl4pPr>
            <a:lvl5pPr marL="2057400" indent="-228600">
              <a:buClr>
                <a:srgbClr val="00B2A9"/>
              </a:buClr>
              <a:buFont typeface="Wingdings" panose="05000000000000000000" pitchFamily="2" charset="2"/>
              <a:buChar char="Ø"/>
              <a:defRPr>
                <a:solidFill>
                  <a:srgbClr val="696158"/>
                </a:solidFill>
                <a:latin typeface="+mj-lt"/>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6885801" y="6462635"/>
            <a:ext cx="2133600" cy="365125"/>
          </a:xfrm>
        </p:spPr>
        <p:txBody>
          <a:bodyPr/>
          <a:lstStyle>
            <a:lvl1pPr>
              <a:defRPr sz="1400">
                <a:solidFill>
                  <a:schemeClr val="bg1"/>
                </a:solidFill>
                <a:latin typeface="Calibri"/>
                <a:cs typeface="Calibri"/>
              </a:defRPr>
            </a:lvl1pPr>
          </a:lstStyle>
          <a:p>
            <a:fld id="{54F35883-D328-BB47-9BAC-D95ED3694F27}" type="slidenum">
              <a:rPr lang="en-US" smtClean="0"/>
              <a:pPr/>
              <a:t>‹N°›</a:t>
            </a:fld>
            <a:endParaRPr lang="en-US" dirty="0"/>
          </a:p>
        </p:txBody>
      </p:sp>
      <p:sp>
        <p:nvSpPr>
          <p:cNvPr id="9" name="Title 1"/>
          <p:cNvSpPr>
            <a:spLocks noGrp="1"/>
          </p:cNvSpPr>
          <p:nvPr>
            <p:ph type="title"/>
          </p:nvPr>
        </p:nvSpPr>
        <p:spPr>
          <a:xfrm>
            <a:off x="116733" y="94775"/>
            <a:ext cx="8772935" cy="426003"/>
          </a:xfrm>
        </p:spPr>
        <p:txBody>
          <a:bodyPr>
            <a:noAutofit/>
          </a:bodyPr>
          <a:lstStyle>
            <a:lvl1pPr algn="l">
              <a:defRPr sz="3200" b="1">
                <a:solidFill>
                  <a:srgbClr val="01A19A"/>
                </a:solidFill>
                <a:latin typeface="+mj-lt"/>
                <a:cs typeface="Arial"/>
              </a:defRPr>
            </a:lvl1pPr>
          </a:lstStyle>
          <a:p>
            <a:r>
              <a:rPr lang="en-US" dirty="0"/>
              <a:t>Click to edit Master title style</a:t>
            </a:r>
          </a:p>
        </p:txBody>
      </p:sp>
    </p:spTree>
    <p:extLst>
      <p:ext uri="{BB962C8B-B14F-4D97-AF65-F5344CB8AC3E}">
        <p14:creationId xmlns:p14="http://schemas.microsoft.com/office/powerpoint/2010/main" val="6582301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885801" y="6462635"/>
            <a:ext cx="2133600" cy="365125"/>
          </a:xfrm>
        </p:spPr>
        <p:txBody>
          <a:bodyPr/>
          <a:lstStyle>
            <a:lvl1pPr>
              <a:defRPr sz="1400">
                <a:solidFill>
                  <a:schemeClr val="bg1"/>
                </a:solidFill>
                <a:latin typeface="Calibri"/>
                <a:cs typeface="Calibri"/>
              </a:defRPr>
            </a:lvl1pPr>
          </a:lstStyle>
          <a:p>
            <a:fld id="{54F35883-D328-BB47-9BAC-D95ED3694F27}" type="slidenum">
              <a:rPr lang="en-US" smtClean="0"/>
              <a:pPr/>
              <a:t>‹N°›</a:t>
            </a:fld>
            <a:endParaRPr lang="en-US" dirty="0"/>
          </a:p>
        </p:txBody>
      </p:sp>
      <p:sp>
        <p:nvSpPr>
          <p:cNvPr id="4" name="Title 1"/>
          <p:cNvSpPr>
            <a:spLocks noGrp="1"/>
          </p:cNvSpPr>
          <p:nvPr>
            <p:ph type="title"/>
          </p:nvPr>
        </p:nvSpPr>
        <p:spPr>
          <a:xfrm>
            <a:off x="116733" y="94775"/>
            <a:ext cx="8902668" cy="426003"/>
          </a:xfrm>
        </p:spPr>
        <p:txBody>
          <a:bodyPr>
            <a:noAutofit/>
          </a:bodyPr>
          <a:lstStyle>
            <a:lvl1pPr algn="l">
              <a:defRPr sz="3200" b="1">
                <a:solidFill>
                  <a:srgbClr val="01A19A"/>
                </a:solidFill>
                <a:latin typeface="+mj-lt"/>
                <a:cs typeface="Arial"/>
              </a:defRPr>
            </a:lvl1pPr>
          </a:lstStyle>
          <a:p>
            <a:r>
              <a:rPr lang="en-US" dirty="0"/>
              <a:t>Click to edit Master title style</a:t>
            </a:r>
          </a:p>
        </p:txBody>
      </p:sp>
    </p:spTree>
    <p:extLst>
      <p:ext uri="{BB962C8B-B14F-4D97-AF65-F5344CB8AC3E}">
        <p14:creationId xmlns:p14="http://schemas.microsoft.com/office/powerpoint/2010/main" val="21826639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628650" y="365126"/>
            <a:ext cx="7886700" cy="1325563"/>
          </a:xfrm>
          <a:prstGeom prst="rect">
            <a:avLst/>
          </a:prstGeom>
        </p:spPr>
        <p:txBody>
          <a:bodyPr/>
          <a:lstStyle/>
          <a:p>
            <a:r>
              <a:rPr lang="fr-FR" smtClean="0"/>
              <a:t>Modifiez le style du titre</a:t>
            </a:r>
            <a:endParaRPr lang="fr-FR"/>
          </a:p>
        </p:txBody>
      </p:sp>
      <p:sp>
        <p:nvSpPr>
          <p:cNvPr id="3" name="Espace réservé du contenu 2"/>
          <p:cNvSpPr>
            <a:spLocks noGrp="1"/>
          </p:cNvSpPr>
          <p:nvPr>
            <p:ph idx="1"/>
          </p:nvPr>
        </p:nvSpPr>
        <p:spPr>
          <a:xfrm>
            <a:off x="628650" y="1825625"/>
            <a:ext cx="7886700" cy="4351338"/>
          </a:xfrm>
          <a:prstGeom prst="rect">
            <a:avLst/>
          </a:prstGeo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628650" y="6356351"/>
            <a:ext cx="2057400" cy="365125"/>
          </a:xfrm>
          <a:prstGeom prst="rect">
            <a:avLst/>
          </a:prstGeom>
        </p:spPr>
        <p:txBody>
          <a:bodyPr/>
          <a:lstStyle/>
          <a:p>
            <a:fld id="{B8A0BC31-4CC9-441E-BEA0-C5CBA58E1F89}" type="datetime1">
              <a:rPr lang="fr-FR" smtClean="0"/>
              <a:t>21/02/2018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a:xfrm>
            <a:off x="6457950" y="6356351"/>
            <a:ext cx="2057400" cy="365125"/>
          </a:xfrm>
          <a:prstGeom prst="rect">
            <a:avLst/>
          </a:prstGeom>
        </p:spPr>
        <p:txBody>
          <a:bodyPr/>
          <a:lstStyle/>
          <a:p>
            <a:fld id="{DCFB00D0-9EA4-4B84-AFBA-2643EC0E0B5D}" type="slidenum">
              <a:rPr lang="fr-FR" smtClean="0"/>
              <a:t>‹N°›</a:t>
            </a:fld>
            <a:endParaRPr lang="fr-FR"/>
          </a:p>
        </p:txBody>
      </p:sp>
    </p:spTree>
    <p:extLst>
      <p:ext uri="{BB962C8B-B14F-4D97-AF65-F5344CB8AC3E}">
        <p14:creationId xmlns:p14="http://schemas.microsoft.com/office/powerpoint/2010/main" val="15668987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3_Text page - option 2">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t="6666"/>
          <a:stretch/>
        </p:blipFill>
        <p:spPr>
          <a:xfrm>
            <a:off x="0" y="0"/>
            <a:ext cx="9144000" cy="6400800"/>
          </a:xfrm>
          <a:prstGeom prst="rect">
            <a:avLst/>
          </a:prstGeom>
        </p:spPr>
      </p:pic>
      <p:sp>
        <p:nvSpPr>
          <p:cNvPr id="2" name="Title 1"/>
          <p:cNvSpPr>
            <a:spLocks noGrp="1"/>
          </p:cNvSpPr>
          <p:nvPr>
            <p:ph type="ctrTitle" hasCustomPrompt="1"/>
          </p:nvPr>
        </p:nvSpPr>
        <p:spPr>
          <a:xfrm>
            <a:off x="1093409" y="297851"/>
            <a:ext cx="7513562" cy="265786"/>
          </a:xfrm>
          <a:prstGeom prst="rect">
            <a:avLst/>
          </a:prstGeom>
        </p:spPr>
        <p:txBody>
          <a:bodyPr lIns="0" tIns="0" rIns="0" bIns="0" anchor="t" anchorCtr="0"/>
          <a:lstStyle>
            <a:lvl1pPr algn="l">
              <a:lnSpc>
                <a:spcPct val="90000"/>
              </a:lnSpc>
              <a:defRPr sz="2800" baseline="0">
                <a:solidFill>
                  <a:srgbClr val="2AA9E1"/>
                </a:solidFill>
                <a:latin typeface="Futura Std Book" charset="0"/>
                <a:ea typeface="Futura Std Book" charset="0"/>
                <a:cs typeface="Futura Std Book" charset="0"/>
              </a:defRPr>
            </a:lvl1pPr>
          </a:lstStyle>
          <a:p>
            <a:r>
              <a:rPr lang="en-US" dirty="0"/>
              <a:t>Headline goes here on one line</a:t>
            </a:r>
          </a:p>
        </p:txBody>
      </p:sp>
      <p:sp>
        <p:nvSpPr>
          <p:cNvPr id="13" name="Rectangle 12"/>
          <p:cNvSpPr/>
          <p:nvPr userDrawn="1"/>
        </p:nvSpPr>
        <p:spPr>
          <a:xfrm>
            <a:off x="8381801" y="6383866"/>
            <a:ext cx="314510" cy="159931"/>
          </a:xfrm>
          <a:prstGeom prst="rect">
            <a:avLst/>
          </a:prstGeom>
        </p:spPr>
        <p:txBody>
          <a:bodyPr wrap="none" lIns="0" tIns="0" rIns="0" bIns="0" anchor="b" anchorCtr="0">
            <a:noAutofit/>
          </a:bodyPr>
          <a:lstStyle/>
          <a:p>
            <a:pPr algn="r"/>
            <a:fld id="{EA3FA89B-6E25-8940-8A06-646F36749E8C}" type="slidenum">
              <a:rPr lang="en-US" sz="800" smtClean="0">
                <a:solidFill>
                  <a:srgbClr val="0F3051"/>
                </a:solidFill>
                <a:latin typeface="Futura Std Book" charset="0"/>
                <a:ea typeface="Futura Std Book" charset="0"/>
                <a:cs typeface="Futura Std Book" charset="0"/>
              </a:rPr>
              <a:pPr algn="r"/>
              <a:t>‹N°›</a:t>
            </a:fld>
            <a:endParaRPr lang="en-US" sz="800" dirty="0">
              <a:solidFill>
                <a:srgbClr val="0F3051"/>
              </a:solidFill>
              <a:latin typeface="Futura Std Book" charset="0"/>
              <a:ea typeface="Futura Std Book" charset="0"/>
              <a:cs typeface="Futura Std Book" charset="0"/>
            </a:endParaRPr>
          </a:p>
        </p:txBody>
      </p:sp>
    </p:spTree>
    <p:extLst>
      <p:ext uri="{BB962C8B-B14F-4D97-AF65-F5344CB8AC3E}">
        <p14:creationId xmlns:p14="http://schemas.microsoft.com/office/powerpoint/2010/main" val="647527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Body co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1525"/>
            <a:ext cx="8229600" cy="4387774"/>
          </a:xfrm>
          <a:prstGeom prst="rect">
            <a:avLst/>
          </a:prstGeo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3460398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Slide Number Placeholder 6"/>
          <p:cNvSpPr txBox="1">
            <a:spLocks noChangeArrowheads="1"/>
          </p:cNvSpPr>
          <p:nvPr userDrawn="1"/>
        </p:nvSpPr>
        <p:spPr>
          <a:xfrm>
            <a:off x="107504" y="6526180"/>
            <a:ext cx="360362" cy="215900"/>
          </a:xfrm>
          <a:prstGeom prst="rect">
            <a:avLst/>
          </a:prstGeom>
          <a:ln/>
        </p:spPr>
        <p:txBody>
          <a:bodyPr vert="horz" lIns="91440" tIns="45720" rIns="91440" bIns="45720" rtlCol="0" anchor="ctr"/>
          <a:lstStyle>
            <a:defPPr>
              <a:defRPr lang="en-US"/>
            </a:defPPr>
            <a:lvl1pPr marL="0" algn="r" defTabSz="914400" rtl="0" eaLnBrk="1" latinLnBrk="0" hangingPunct="1">
              <a:defRPr sz="1050" b="0" kern="1200">
                <a:solidFill>
                  <a:schemeClr val="bg1">
                    <a:lumMod val="8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E42FD93C-0291-4835-BA8C-C11EA0F97B50}" type="slidenum">
              <a:rPr lang="en-GB" smtClean="0">
                <a:solidFill>
                  <a:prstClr val="white">
                    <a:lumMod val="85000"/>
                  </a:prstClr>
                </a:solidFill>
              </a:rPr>
              <a:pPr>
                <a:defRPr/>
              </a:pPr>
              <a:t>‹N°›</a:t>
            </a:fld>
            <a:endParaRPr lang="en-GB" dirty="0">
              <a:solidFill>
                <a:prstClr val="white">
                  <a:lumMod val="85000"/>
                </a:prstClr>
              </a:solidFill>
            </a:endParaRP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27072" y="6480289"/>
            <a:ext cx="801218" cy="246423"/>
          </a:xfrm>
          <a:prstGeom prst="rect">
            <a:avLst/>
          </a:prstGeom>
        </p:spPr>
      </p:pic>
      <p:sp>
        <p:nvSpPr>
          <p:cNvPr id="11" name="Footer Placeholder 3"/>
          <p:cNvSpPr>
            <a:spLocks noGrp="1"/>
          </p:cNvSpPr>
          <p:nvPr>
            <p:ph type="ftr" sz="quarter" idx="3"/>
          </p:nvPr>
        </p:nvSpPr>
        <p:spPr>
          <a:xfrm>
            <a:off x="452264" y="6569432"/>
            <a:ext cx="2895600" cy="144016"/>
          </a:xfrm>
          <a:prstGeom prst="rect">
            <a:avLst/>
          </a:prstGeom>
        </p:spPr>
        <p:txBody>
          <a:bodyPr vert="horz" lIns="91440" tIns="45720" rIns="91440" bIns="45720" rtlCol="0" anchor="ctr"/>
          <a:lstStyle>
            <a:lvl1pPr algn="l">
              <a:defRPr sz="900">
                <a:solidFill>
                  <a:schemeClr val="bg1">
                    <a:lumMod val="75000"/>
                  </a:schemeClr>
                </a:solidFill>
              </a:defRPr>
            </a:lvl1pPr>
          </a:lstStyle>
          <a:p>
            <a:r>
              <a:rPr lang="en-US" dirty="0">
                <a:solidFill>
                  <a:prstClr val="white">
                    <a:lumMod val="75000"/>
                  </a:prstClr>
                </a:solidFill>
              </a:rPr>
              <a:t>Filename</a:t>
            </a:r>
            <a:endParaRPr lang="en-GB" dirty="0">
              <a:solidFill>
                <a:prstClr val="white">
                  <a:lumMod val="75000"/>
                </a:prstClr>
              </a:solidFill>
            </a:endParaRPr>
          </a:p>
        </p:txBody>
      </p:sp>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77753" y="6359852"/>
            <a:ext cx="476672" cy="476672"/>
          </a:xfrm>
          <a:prstGeom prst="rect">
            <a:avLst/>
          </a:prstGeom>
        </p:spPr>
      </p:pic>
    </p:spTree>
    <p:extLst>
      <p:ext uri="{BB962C8B-B14F-4D97-AF65-F5344CB8AC3E}">
        <p14:creationId xmlns:p14="http://schemas.microsoft.com/office/powerpoint/2010/main" val="26306866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5" name="Slide Number Placeholder 6"/>
          <p:cNvSpPr txBox="1">
            <a:spLocks noChangeArrowheads="1"/>
          </p:cNvSpPr>
          <p:nvPr userDrawn="1"/>
        </p:nvSpPr>
        <p:spPr>
          <a:xfrm>
            <a:off x="107504" y="6526180"/>
            <a:ext cx="360362" cy="215900"/>
          </a:xfrm>
          <a:prstGeom prst="rect">
            <a:avLst/>
          </a:prstGeom>
          <a:ln/>
        </p:spPr>
        <p:txBody>
          <a:bodyPr vert="horz" lIns="91440" tIns="45720" rIns="91440" bIns="45720" rtlCol="0" anchor="ctr"/>
          <a:lstStyle>
            <a:defPPr>
              <a:defRPr lang="en-US"/>
            </a:defPPr>
            <a:lvl1pPr marL="0" algn="r" defTabSz="914400" rtl="0" eaLnBrk="1" latinLnBrk="0" hangingPunct="1">
              <a:defRPr sz="1050" b="0" kern="1200">
                <a:solidFill>
                  <a:schemeClr val="bg1">
                    <a:lumMod val="85000"/>
                  </a:schemeClr>
                </a:solidFill>
                <a:latin typeface="Calibri" pitchFamily="34" charset="0"/>
                <a:ea typeface="+mn-ea"/>
                <a:cs typeface="Calibr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E42FD93C-0291-4835-BA8C-C11EA0F97B50}" type="slidenum">
              <a:rPr lang="en-GB" smtClean="0">
                <a:solidFill>
                  <a:prstClr val="white">
                    <a:lumMod val="85000"/>
                  </a:prstClr>
                </a:solidFill>
              </a:rPr>
              <a:pPr>
                <a:defRPr/>
              </a:pPr>
              <a:t>‹N°›</a:t>
            </a:fld>
            <a:endParaRPr lang="en-GB" dirty="0">
              <a:solidFill>
                <a:prstClr val="white">
                  <a:lumMod val="85000"/>
                </a:prstClr>
              </a:solidFill>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27072" y="6480289"/>
            <a:ext cx="801218" cy="246423"/>
          </a:xfrm>
          <a:prstGeom prst="rect">
            <a:avLst/>
          </a:prstGeom>
        </p:spPr>
      </p:pic>
      <p:sp>
        <p:nvSpPr>
          <p:cNvPr id="8" name="Footer Placeholder 3"/>
          <p:cNvSpPr>
            <a:spLocks noGrp="1"/>
          </p:cNvSpPr>
          <p:nvPr>
            <p:ph type="ftr" sz="quarter" idx="3"/>
          </p:nvPr>
        </p:nvSpPr>
        <p:spPr>
          <a:xfrm>
            <a:off x="452264" y="6569432"/>
            <a:ext cx="2895600" cy="144016"/>
          </a:xfrm>
          <a:prstGeom prst="rect">
            <a:avLst/>
          </a:prstGeom>
        </p:spPr>
        <p:txBody>
          <a:bodyPr vert="horz" lIns="91440" tIns="45720" rIns="91440" bIns="45720" rtlCol="0" anchor="ctr"/>
          <a:lstStyle>
            <a:lvl1pPr algn="l">
              <a:defRPr sz="900">
                <a:solidFill>
                  <a:schemeClr val="bg1">
                    <a:lumMod val="75000"/>
                  </a:schemeClr>
                </a:solidFill>
              </a:defRPr>
            </a:lvl1pPr>
          </a:lstStyle>
          <a:p>
            <a:r>
              <a:rPr lang="en-US" dirty="0">
                <a:solidFill>
                  <a:prstClr val="white">
                    <a:lumMod val="75000"/>
                  </a:prstClr>
                </a:solidFill>
              </a:rPr>
              <a:t>Filename</a:t>
            </a:r>
            <a:endParaRPr lang="en-GB" dirty="0">
              <a:solidFill>
                <a:prstClr val="white">
                  <a:lumMod val="75000"/>
                </a:prstClr>
              </a:solidFill>
            </a:endParaRPr>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77753" y="6359852"/>
            <a:ext cx="476672" cy="476672"/>
          </a:xfrm>
          <a:prstGeom prst="rect">
            <a:avLst/>
          </a:prstGeom>
        </p:spPr>
      </p:pic>
    </p:spTree>
    <p:extLst>
      <p:ext uri="{BB962C8B-B14F-4D97-AF65-F5344CB8AC3E}">
        <p14:creationId xmlns:p14="http://schemas.microsoft.com/office/powerpoint/2010/main" val="4256299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2_Text page - option 2">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1"/>
          <p:cNvSpPr>
            <a:spLocks noGrp="1"/>
          </p:cNvSpPr>
          <p:nvPr>
            <p:ph type="ctrTitle" hasCustomPrompt="1"/>
          </p:nvPr>
        </p:nvSpPr>
        <p:spPr>
          <a:xfrm>
            <a:off x="1093409" y="568785"/>
            <a:ext cx="7513562" cy="265786"/>
          </a:xfrm>
          <a:prstGeom prst="rect">
            <a:avLst/>
          </a:prstGeom>
        </p:spPr>
        <p:txBody>
          <a:bodyPr lIns="0" tIns="0" rIns="0" bIns="0" anchor="t" anchorCtr="0"/>
          <a:lstStyle>
            <a:lvl1pPr algn="l">
              <a:lnSpc>
                <a:spcPct val="90000"/>
              </a:lnSpc>
              <a:defRPr sz="2800" baseline="0">
                <a:solidFill>
                  <a:srgbClr val="2AA9E1"/>
                </a:solidFill>
                <a:latin typeface="Futura Std Book" charset="0"/>
                <a:ea typeface="Futura Std Book" charset="0"/>
                <a:cs typeface="Futura Std Book" charset="0"/>
              </a:defRPr>
            </a:lvl1pPr>
          </a:lstStyle>
          <a:p>
            <a:r>
              <a:rPr lang="en-US" dirty="0"/>
              <a:t>Headline goes here on one line</a:t>
            </a:r>
          </a:p>
        </p:txBody>
      </p:sp>
      <p:sp>
        <p:nvSpPr>
          <p:cNvPr id="13" name="Rectangle 12"/>
          <p:cNvSpPr/>
          <p:nvPr userDrawn="1"/>
        </p:nvSpPr>
        <p:spPr>
          <a:xfrm>
            <a:off x="8381801" y="6383866"/>
            <a:ext cx="314510" cy="159931"/>
          </a:xfrm>
          <a:prstGeom prst="rect">
            <a:avLst/>
          </a:prstGeom>
        </p:spPr>
        <p:txBody>
          <a:bodyPr wrap="none" lIns="0" tIns="0" rIns="0" bIns="0" anchor="b" anchorCtr="0">
            <a:noAutofit/>
          </a:bodyPr>
          <a:lstStyle/>
          <a:p>
            <a:pPr algn="r"/>
            <a:fld id="{EA3FA89B-6E25-8940-8A06-646F36749E8C}" type="slidenum">
              <a:rPr lang="en-US" sz="800" smtClean="0">
                <a:solidFill>
                  <a:srgbClr val="0F3051"/>
                </a:solidFill>
                <a:latin typeface="Futura Std Book" charset="0"/>
                <a:ea typeface="Futura Std Book" charset="0"/>
                <a:cs typeface="Futura Std Book" charset="0"/>
              </a:rPr>
              <a:pPr algn="r"/>
              <a:t>‹N°›</a:t>
            </a:fld>
            <a:endParaRPr lang="en-US" sz="800" dirty="0">
              <a:solidFill>
                <a:srgbClr val="0F3051"/>
              </a:solidFill>
              <a:latin typeface="Futura Std Book" charset="0"/>
              <a:ea typeface="Futura Std Book" charset="0"/>
              <a:cs typeface="Futura Std Book" charset="0"/>
            </a:endParaRPr>
          </a:p>
        </p:txBody>
      </p:sp>
      <p:sp>
        <p:nvSpPr>
          <p:cNvPr id="6" name="Text Placeholder 4"/>
          <p:cNvSpPr>
            <a:spLocks noGrp="1"/>
          </p:cNvSpPr>
          <p:nvPr>
            <p:ph type="body" sz="quarter" idx="10"/>
          </p:nvPr>
        </p:nvSpPr>
        <p:spPr>
          <a:xfrm>
            <a:off x="417602" y="1775356"/>
            <a:ext cx="8308796" cy="4532312"/>
          </a:xfrm>
          <a:prstGeom prst="rect">
            <a:avLst/>
          </a:prstGeom>
        </p:spPr>
        <p:txBody>
          <a:bodyPr/>
          <a:lstStyle>
            <a:lvl1pPr marL="457200" indent="-457200">
              <a:buClr>
                <a:srgbClr val="0F3051"/>
              </a:buClr>
              <a:buFontTx/>
              <a:buChar char="►"/>
              <a:defRPr>
                <a:latin typeface="Futura Std Book"/>
              </a:defRPr>
            </a:lvl1pPr>
            <a:lvl2pPr marL="685800" indent="-228600">
              <a:buClr>
                <a:srgbClr val="0F3051"/>
              </a:buClr>
              <a:buFont typeface="Wingdings" panose="05000000000000000000" pitchFamily="2" charset="2"/>
              <a:buChar char="§"/>
              <a:defRPr>
                <a:latin typeface="Futura Std Book"/>
              </a:defRPr>
            </a:lvl2pPr>
            <a:lvl3pPr marL="1143000" indent="-228600">
              <a:buClr>
                <a:srgbClr val="0F3051"/>
              </a:buClr>
              <a:buFontTx/>
              <a:buChar char="-"/>
              <a:defRPr>
                <a:latin typeface="Futura Std Book"/>
              </a:defRPr>
            </a:lvl3pPr>
            <a:lvl4pPr marL="1600200" indent="-228600">
              <a:buClr>
                <a:srgbClr val="0F3051"/>
              </a:buClr>
              <a:buFontTx/>
              <a:buChar char="▫"/>
              <a:defRPr>
                <a:latin typeface="Futura Std Book"/>
              </a:defRPr>
            </a:lvl4pPr>
            <a:lvl5pPr marL="2057400" indent="-228600">
              <a:buClr>
                <a:srgbClr val="0F3051"/>
              </a:buClr>
              <a:buFontTx/>
              <a:buChar char="◦"/>
              <a:defRPr>
                <a:latin typeface="Futura Std Book"/>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289083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5_Text page - option 2">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1"/>
          <p:cNvSpPr>
            <a:spLocks noGrp="1"/>
          </p:cNvSpPr>
          <p:nvPr>
            <p:ph type="ctrTitle" hasCustomPrompt="1"/>
          </p:nvPr>
        </p:nvSpPr>
        <p:spPr>
          <a:xfrm>
            <a:off x="1093409" y="568785"/>
            <a:ext cx="7513562" cy="265786"/>
          </a:xfrm>
          <a:prstGeom prst="rect">
            <a:avLst/>
          </a:prstGeom>
        </p:spPr>
        <p:txBody>
          <a:bodyPr lIns="0" tIns="0" rIns="0" bIns="0" anchor="t" anchorCtr="0"/>
          <a:lstStyle>
            <a:lvl1pPr algn="l">
              <a:lnSpc>
                <a:spcPct val="90000"/>
              </a:lnSpc>
              <a:defRPr sz="2800" baseline="0">
                <a:solidFill>
                  <a:srgbClr val="2AA9E1"/>
                </a:solidFill>
                <a:latin typeface="Futura Std Book" charset="0"/>
                <a:ea typeface="Futura Std Book" charset="0"/>
                <a:cs typeface="Futura Std Book" charset="0"/>
              </a:defRPr>
            </a:lvl1pPr>
          </a:lstStyle>
          <a:p>
            <a:r>
              <a:rPr lang="en-US" dirty="0"/>
              <a:t>Headline goes here on one line</a:t>
            </a:r>
          </a:p>
        </p:txBody>
      </p:sp>
      <p:sp>
        <p:nvSpPr>
          <p:cNvPr id="13" name="Rectangle 12"/>
          <p:cNvSpPr/>
          <p:nvPr userDrawn="1"/>
        </p:nvSpPr>
        <p:spPr>
          <a:xfrm>
            <a:off x="8381801" y="6383866"/>
            <a:ext cx="314510" cy="159931"/>
          </a:xfrm>
          <a:prstGeom prst="rect">
            <a:avLst/>
          </a:prstGeom>
        </p:spPr>
        <p:txBody>
          <a:bodyPr wrap="none" lIns="0" tIns="0" rIns="0" bIns="0" anchor="b" anchorCtr="0">
            <a:noAutofit/>
          </a:bodyPr>
          <a:lstStyle/>
          <a:p>
            <a:pPr algn="r"/>
            <a:fld id="{EA3FA89B-6E25-8940-8A06-646F36749E8C}" type="slidenum">
              <a:rPr lang="en-US" sz="800" smtClean="0">
                <a:solidFill>
                  <a:srgbClr val="0F3051"/>
                </a:solidFill>
                <a:latin typeface="Futura Std Book" charset="0"/>
                <a:ea typeface="Futura Std Book" charset="0"/>
                <a:cs typeface="Futura Std Book" charset="0"/>
              </a:rPr>
              <a:pPr algn="r"/>
              <a:t>‹N°›</a:t>
            </a:fld>
            <a:endParaRPr lang="en-US" sz="800" dirty="0">
              <a:solidFill>
                <a:srgbClr val="0F3051"/>
              </a:solidFill>
              <a:latin typeface="Futura Std Book" charset="0"/>
              <a:ea typeface="Futura Std Book" charset="0"/>
              <a:cs typeface="Futura Std Book" charset="0"/>
            </a:endParaRPr>
          </a:p>
        </p:txBody>
      </p:sp>
      <p:sp>
        <p:nvSpPr>
          <p:cNvPr id="6" name="Text Placeholder 4"/>
          <p:cNvSpPr>
            <a:spLocks noGrp="1"/>
          </p:cNvSpPr>
          <p:nvPr>
            <p:ph type="body" sz="quarter" idx="10"/>
          </p:nvPr>
        </p:nvSpPr>
        <p:spPr>
          <a:xfrm>
            <a:off x="417602" y="1775356"/>
            <a:ext cx="8308796" cy="4532312"/>
          </a:xfrm>
          <a:prstGeom prst="rect">
            <a:avLst/>
          </a:prstGeom>
        </p:spPr>
        <p:txBody>
          <a:bodyPr/>
          <a:lstStyle>
            <a:lvl1pPr marL="457200" indent="-457200">
              <a:buClr>
                <a:srgbClr val="0F3051"/>
              </a:buClr>
              <a:buFontTx/>
              <a:buChar char="►"/>
              <a:defRPr>
                <a:latin typeface="Futura Std Book"/>
              </a:defRPr>
            </a:lvl1pPr>
            <a:lvl2pPr marL="685800" indent="-228600">
              <a:buClr>
                <a:srgbClr val="0F3051"/>
              </a:buClr>
              <a:buFont typeface="Wingdings" panose="05000000000000000000" pitchFamily="2" charset="2"/>
              <a:buChar char="§"/>
              <a:defRPr>
                <a:latin typeface="Futura Std Book"/>
              </a:defRPr>
            </a:lvl2pPr>
            <a:lvl3pPr marL="1143000" indent="-228600">
              <a:buClr>
                <a:srgbClr val="0F3051"/>
              </a:buClr>
              <a:buFontTx/>
              <a:buChar char="-"/>
              <a:defRPr>
                <a:latin typeface="Futura Std Book"/>
              </a:defRPr>
            </a:lvl3pPr>
            <a:lvl4pPr marL="1600200" indent="-228600">
              <a:buClr>
                <a:srgbClr val="0F3051"/>
              </a:buClr>
              <a:buFontTx/>
              <a:buChar char="▫"/>
              <a:defRPr>
                <a:latin typeface="Futura Std Book"/>
              </a:defRPr>
            </a:lvl4pPr>
            <a:lvl5pPr marL="2057400" indent="-228600">
              <a:buClr>
                <a:srgbClr val="0F3051"/>
              </a:buClr>
              <a:buFontTx/>
              <a:buChar char="◦"/>
              <a:defRPr>
                <a:latin typeface="Futura Std Book"/>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106047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6_Text page - option 2">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1"/>
          <p:cNvSpPr>
            <a:spLocks noGrp="1"/>
          </p:cNvSpPr>
          <p:nvPr>
            <p:ph type="ctrTitle" hasCustomPrompt="1"/>
          </p:nvPr>
        </p:nvSpPr>
        <p:spPr>
          <a:xfrm>
            <a:off x="1093409" y="568785"/>
            <a:ext cx="7513562" cy="265786"/>
          </a:xfrm>
          <a:prstGeom prst="rect">
            <a:avLst/>
          </a:prstGeom>
        </p:spPr>
        <p:txBody>
          <a:bodyPr lIns="0" tIns="0" rIns="0" bIns="0" anchor="t" anchorCtr="0"/>
          <a:lstStyle>
            <a:lvl1pPr algn="l">
              <a:lnSpc>
                <a:spcPct val="90000"/>
              </a:lnSpc>
              <a:defRPr sz="2800" baseline="0">
                <a:solidFill>
                  <a:srgbClr val="2AA9E1"/>
                </a:solidFill>
                <a:latin typeface="Futura Std Book" charset="0"/>
                <a:ea typeface="Futura Std Book" charset="0"/>
                <a:cs typeface="Futura Std Book" charset="0"/>
              </a:defRPr>
            </a:lvl1pPr>
          </a:lstStyle>
          <a:p>
            <a:r>
              <a:rPr lang="en-US" dirty="0"/>
              <a:t>Headline goes here on one line</a:t>
            </a:r>
          </a:p>
        </p:txBody>
      </p:sp>
      <p:sp>
        <p:nvSpPr>
          <p:cNvPr id="13" name="Rectangle 12"/>
          <p:cNvSpPr/>
          <p:nvPr userDrawn="1"/>
        </p:nvSpPr>
        <p:spPr>
          <a:xfrm>
            <a:off x="8381801" y="6383866"/>
            <a:ext cx="314510" cy="159931"/>
          </a:xfrm>
          <a:prstGeom prst="rect">
            <a:avLst/>
          </a:prstGeom>
        </p:spPr>
        <p:txBody>
          <a:bodyPr wrap="none" lIns="0" tIns="0" rIns="0" bIns="0" anchor="b" anchorCtr="0">
            <a:noAutofit/>
          </a:bodyPr>
          <a:lstStyle/>
          <a:p>
            <a:pPr algn="r"/>
            <a:fld id="{EA3FA89B-6E25-8940-8A06-646F36749E8C}" type="slidenum">
              <a:rPr lang="en-US" sz="800" smtClean="0">
                <a:solidFill>
                  <a:srgbClr val="0F3051"/>
                </a:solidFill>
                <a:latin typeface="Futura Std Book" charset="0"/>
                <a:ea typeface="Futura Std Book" charset="0"/>
                <a:cs typeface="Futura Std Book" charset="0"/>
              </a:rPr>
              <a:pPr algn="r"/>
              <a:t>‹N°›</a:t>
            </a:fld>
            <a:endParaRPr lang="en-US" sz="800" dirty="0">
              <a:solidFill>
                <a:srgbClr val="0F3051"/>
              </a:solidFill>
              <a:latin typeface="Futura Std Book" charset="0"/>
              <a:ea typeface="Futura Std Book" charset="0"/>
              <a:cs typeface="Futura Std Book" charset="0"/>
            </a:endParaRPr>
          </a:p>
        </p:txBody>
      </p:sp>
      <p:sp>
        <p:nvSpPr>
          <p:cNvPr id="6" name="Text Placeholder 4"/>
          <p:cNvSpPr>
            <a:spLocks noGrp="1"/>
          </p:cNvSpPr>
          <p:nvPr>
            <p:ph type="body" sz="quarter" idx="10"/>
          </p:nvPr>
        </p:nvSpPr>
        <p:spPr>
          <a:xfrm>
            <a:off x="417602" y="1775356"/>
            <a:ext cx="8308796" cy="4532312"/>
          </a:xfrm>
          <a:prstGeom prst="rect">
            <a:avLst/>
          </a:prstGeom>
        </p:spPr>
        <p:txBody>
          <a:bodyPr/>
          <a:lstStyle>
            <a:lvl1pPr marL="457200" indent="-457200">
              <a:buClr>
                <a:srgbClr val="0F3051"/>
              </a:buClr>
              <a:buFontTx/>
              <a:buChar char="►"/>
              <a:defRPr>
                <a:latin typeface="Futura Std Book"/>
              </a:defRPr>
            </a:lvl1pPr>
            <a:lvl2pPr marL="685800" indent="-228600">
              <a:buClr>
                <a:srgbClr val="0F3051"/>
              </a:buClr>
              <a:buFont typeface="Wingdings" panose="05000000000000000000" pitchFamily="2" charset="2"/>
              <a:buChar char="§"/>
              <a:defRPr>
                <a:latin typeface="Futura Std Book"/>
              </a:defRPr>
            </a:lvl2pPr>
            <a:lvl3pPr marL="1143000" indent="-228600">
              <a:buClr>
                <a:srgbClr val="0F3051"/>
              </a:buClr>
              <a:buFontTx/>
              <a:buChar char="-"/>
              <a:defRPr>
                <a:latin typeface="Futura Std Book"/>
              </a:defRPr>
            </a:lvl3pPr>
            <a:lvl4pPr marL="1600200" indent="-228600">
              <a:buClr>
                <a:srgbClr val="0F3051"/>
              </a:buClr>
              <a:buFontTx/>
              <a:buChar char="▫"/>
              <a:defRPr>
                <a:latin typeface="Futura Std Book"/>
              </a:defRPr>
            </a:lvl4pPr>
            <a:lvl5pPr marL="2057400" indent="-228600">
              <a:buClr>
                <a:srgbClr val="0F3051"/>
              </a:buClr>
              <a:buFontTx/>
              <a:buChar char="◦"/>
              <a:defRPr>
                <a:latin typeface="Futura Std Book"/>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178147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0_Text page - option 2">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t="6666"/>
          <a:stretch/>
        </p:blipFill>
        <p:spPr>
          <a:xfrm>
            <a:off x="0" y="0"/>
            <a:ext cx="9144000" cy="6400800"/>
          </a:xfrm>
          <a:prstGeom prst="rect">
            <a:avLst/>
          </a:prstGeom>
        </p:spPr>
      </p:pic>
      <p:sp>
        <p:nvSpPr>
          <p:cNvPr id="2" name="Title 1"/>
          <p:cNvSpPr>
            <a:spLocks noGrp="1"/>
          </p:cNvSpPr>
          <p:nvPr>
            <p:ph type="ctrTitle" hasCustomPrompt="1"/>
          </p:nvPr>
        </p:nvSpPr>
        <p:spPr>
          <a:xfrm>
            <a:off x="1093409" y="297851"/>
            <a:ext cx="7513562" cy="265786"/>
          </a:xfrm>
          <a:prstGeom prst="rect">
            <a:avLst/>
          </a:prstGeom>
        </p:spPr>
        <p:txBody>
          <a:bodyPr lIns="0" tIns="0" rIns="0" bIns="0" anchor="t" anchorCtr="0"/>
          <a:lstStyle>
            <a:lvl1pPr algn="l">
              <a:lnSpc>
                <a:spcPct val="90000"/>
              </a:lnSpc>
              <a:defRPr sz="2000" baseline="0">
                <a:solidFill>
                  <a:srgbClr val="2AA9E1"/>
                </a:solidFill>
                <a:latin typeface="Futura Std Book" charset="0"/>
                <a:ea typeface="Futura Std Book" charset="0"/>
                <a:cs typeface="Futura Std Book" charset="0"/>
              </a:defRPr>
            </a:lvl1pPr>
          </a:lstStyle>
          <a:p>
            <a:r>
              <a:rPr lang="en-US" dirty="0"/>
              <a:t>Headline goes here on one line</a:t>
            </a:r>
          </a:p>
        </p:txBody>
      </p:sp>
      <p:sp>
        <p:nvSpPr>
          <p:cNvPr id="13" name="Rectangle 12"/>
          <p:cNvSpPr/>
          <p:nvPr userDrawn="1"/>
        </p:nvSpPr>
        <p:spPr>
          <a:xfrm>
            <a:off x="8381801" y="6383866"/>
            <a:ext cx="314510" cy="159931"/>
          </a:xfrm>
          <a:prstGeom prst="rect">
            <a:avLst/>
          </a:prstGeom>
        </p:spPr>
        <p:txBody>
          <a:bodyPr wrap="none" lIns="0" tIns="0" rIns="0" bIns="0" anchor="b" anchorCtr="0">
            <a:noAutofit/>
          </a:bodyPr>
          <a:lstStyle/>
          <a:p>
            <a:pPr algn="r"/>
            <a:fld id="{EA3FA89B-6E25-8940-8A06-646F36749E8C}" type="slidenum">
              <a:rPr lang="en-US" sz="800" smtClean="0">
                <a:solidFill>
                  <a:srgbClr val="0F3051"/>
                </a:solidFill>
                <a:latin typeface="Futura Std Book" charset="0"/>
                <a:ea typeface="Futura Std Book" charset="0"/>
                <a:cs typeface="Futura Std Book" charset="0"/>
              </a:rPr>
              <a:pPr algn="r"/>
              <a:t>‹N°›</a:t>
            </a:fld>
            <a:endParaRPr lang="en-US" sz="800" dirty="0">
              <a:solidFill>
                <a:srgbClr val="0F3051"/>
              </a:solidFill>
              <a:latin typeface="Futura Std Book" charset="0"/>
              <a:ea typeface="Futura Std Book" charset="0"/>
              <a:cs typeface="Futura Std Book" charset="0"/>
            </a:endParaRPr>
          </a:p>
        </p:txBody>
      </p:sp>
      <p:sp>
        <p:nvSpPr>
          <p:cNvPr id="5" name="Text Placeholder 4"/>
          <p:cNvSpPr>
            <a:spLocks noGrp="1"/>
          </p:cNvSpPr>
          <p:nvPr>
            <p:ph type="body" sz="quarter" idx="10"/>
          </p:nvPr>
        </p:nvSpPr>
        <p:spPr>
          <a:xfrm>
            <a:off x="298175" y="1411288"/>
            <a:ext cx="8308796" cy="4532312"/>
          </a:xfrm>
          <a:prstGeom prst="rect">
            <a:avLst/>
          </a:prstGeom>
        </p:spPr>
        <p:txBody>
          <a:bodyPr/>
          <a:lstStyle>
            <a:lvl1pPr marL="457200" indent="-457200">
              <a:buClr>
                <a:srgbClr val="0F3051"/>
              </a:buClr>
              <a:buFontTx/>
              <a:buChar char="►"/>
              <a:defRPr>
                <a:latin typeface="Futura Std Book"/>
              </a:defRPr>
            </a:lvl1pPr>
            <a:lvl2pPr marL="685800" indent="-228600">
              <a:buClr>
                <a:srgbClr val="0F3051"/>
              </a:buClr>
              <a:buFont typeface="Wingdings" panose="05000000000000000000" pitchFamily="2" charset="2"/>
              <a:buChar char="§"/>
              <a:defRPr>
                <a:latin typeface="Futura Std Book"/>
              </a:defRPr>
            </a:lvl2pPr>
            <a:lvl3pPr marL="1143000" indent="-228600">
              <a:buClr>
                <a:srgbClr val="0F3051"/>
              </a:buClr>
              <a:buFontTx/>
              <a:buChar char="-"/>
              <a:defRPr>
                <a:latin typeface="Futura Std Book"/>
              </a:defRPr>
            </a:lvl3pPr>
            <a:lvl4pPr marL="1600200" indent="-228600">
              <a:buClr>
                <a:srgbClr val="0F3051"/>
              </a:buClr>
              <a:buFontTx/>
              <a:buChar char="▫"/>
              <a:defRPr>
                <a:latin typeface="Futura Std Book"/>
              </a:defRPr>
            </a:lvl4pPr>
            <a:lvl5pPr marL="2057400" indent="-228600">
              <a:buClr>
                <a:srgbClr val="0F3051"/>
              </a:buClr>
              <a:buFontTx/>
              <a:buChar char="◦"/>
              <a:defRPr>
                <a:latin typeface="Futura Std Book"/>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388704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1_Text page - option 2">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t="6666"/>
          <a:stretch/>
        </p:blipFill>
        <p:spPr>
          <a:xfrm>
            <a:off x="0" y="0"/>
            <a:ext cx="9144000" cy="6400800"/>
          </a:xfrm>
          <a:prstGeom prst="rect">
            <a:avLst/>
          </a:prstGeom>
        </p:spPr>
      </p:pic>
      <p:sp>
        <p:nvSpPr>
          <p:cNvPr id="2" name="Title 1"/>
          <p:cNvSpPr>
            <a:spLocks noGrp="1"/>
          </p:cNvSpPr>
          <p:nvPr>
            <p:ph type="ctrTitle" hasCustomPrompt="1"/>
          </p:nvPr>
        </p:nvSpPr>
        <p:spPr>
          <a:xfrm>
            <a:off x="1093409" y="297851"/>
            <a:ext cx="7513562" cy="265786"/>
          </a:xfrm>
          <a:prstGeom prst="rect">
            <a:avLst/>
          </a:prstGeom>
        </p:spPr>
        <p:txBody>
          <a:bodyPr lIns="0" tIns="0" rIns="0" bIns="0" anchor="t" anchorCtr="0"/>
          <a:lstStyle>
            <a:lvl1pPr algn="l">
              <a:lnSpc>
                <a:spcPct val="90000"/>
              </a:lnSpc>
              <a:defRPr sz="2000" baseline="0">
                <a:solidFill>
                  <a:srgbClr val="2AA9E1"/>
                </a:solidFill>
                <a:latin typeface="Futura Std Book" charset="0"/>
                <a:ea typeface="Futura Std Book" charset="0"/>
                <a:cs typeface="Futura Std Book" charset="0"/>
              </a:defRPr>
            </a:lvl1pPr>
          </a:lstStyle>
          <a:p>
            <a:r>
              <a:rPr lang="en-US" dirty="0"/>
              <a:t>Headline goes here on one line</a:t>
            </a:r>
          </a:p>
        </p:txBody>
      </p:sp>
      <p:sp>
        <p:nvSpPr>
          <p:cNvPr id="13" name="Rectangle 12"/>
          <p:cNvSpPr/>
          <p:nvPr userDrawn="1"/>
        </p:nvSpPr>
        <p:spPr>
          <a:xfrm>
            <a:off x="8381801" y="6383866"/>
            <a:ext cx="314510" cy="159931"/>
          </a:xfrm>
          <a:prstGeom prst="rect">
            <a:avLst/>
          </a:prstGeom>
        </p:spPr>
        <p:txBody>
          <a:bodyPr wrap="none" lIns="0" tIns="0" rIns="0" bIns="0" anchor="b" anchorCtr="0">
            <a:noAutofit/>
          </a:bodyPr>
          <a:lstStyle/>
          <a:p>
            <a:pPr algn="r"/>
            <a:fld id="{EA3FA89B-6E25-8940-8A06-646F36749E8C}" type="slidenum">
              <a:rPr lang="en-US" sz="800" smtClean="0">
                <a:solidFill>
                  <a:srgbClr val="0F3051"/>
                </a:solidFill>
                <a:latin typeface="Futura Std Book" charset="0"/>
                <a:ea typeface="Futura Std Book" charset="0"/>
                <a:cs typeface="Futura Std Book" charset="0"/>
              </a:rPr>
              <a:pPr algn="r"/>
              <a:t>‹N°›</a:t>
            </a:fld>
            <a:endParaRPr lang="en-US" sz="800" dirty="0">
              <a:solidFill>
                <a:srgbClr val="0F3051"/>
              </a:solidFill>
              <a:latin typeface="Futura Std Book" charset="0"/>
              <a:ea typeface="Futura Std Book" charset="0"/>
              <a:cs typeface="Futura Std Book" charset="0"/>
            </a:endParaRPr>
          </a:p>
        </p:txBody>
      </p:sp>
      <p:sp>
        <p:nvSpPr>
          <p:cNvPr id="5" name="Text Placeholder 4"/>
          <p:cNvSpPr>
            <a:spLocks noGrp="1"/>
          </p:cNvSpPr>
          <p:nvPr>
            <p:ph type="body" sz="quarter" idx="10"/>
          </p:nvPr>
        </p:nvSpPr>
        <p:spPr>
          <a:xfrm>
            <a:off x="298175" y="1411288"/>
            <a:ext cx="8308796" cy="4532312"/>
          </a:xfrm>
          <a:prstGeom prst="rect">
            <a:avLst/>
          </a:prstGeom>
        </p:spPr>
        <p:txBody>
          <a:bodyPr/>
          <a:lstStyle>
            <a:lvl1pPr marL="457200" indent="-457200">
              <a:buClr>
                <a:srgbClr val="0F3051"/>
              </a:buClr>
              <a:buFontTx/>
              <a:buChar char="►"/>
              <a:defRPr>
                <a:latin typeface="Futura Std Book"/>
              </a:defRPr>
            </a:lvl1pPr>
            <a:lvl2pPr marL="685800" indent="-228600">
              <a:buClr>
                <a:srgbClr val="0F3051"/>
              </a:buClr>
              <a:buFont typeface="Wingdings" panose="05000000000000000000" pitchFamily="2" charset="2"/>
              <a:buChar char="§"/>
              <a:defRPr>
                <a:latin typeface="Futura Std Book"/>
              </a:defRPr>
            </a:lvl2pPr>
            <a:lvl3pPr marL="1143000" indent="-228600">
              <a:buClr>
                <a:srgbClr val="0F3051"/>
              </a:buClr>
              <a:buFontTx/>
              <a:buChar char="-"/>
              <a:defRPr>
                <a:latin typeface="Futura Std Book"/>
              </a:defRPr>
            </a:lvl3pPr>
            <a:lvl4pPr marL="1600200" indent="-228600">
              <a:buClr>
                <a:srgbClr val="0F3051"/>
              </a:buClr>
              <a:buFontTx/>
              <a:buChar char="▫"/>
              <a:defRPr>
                <a:latin typeface="Futura Std Book"/>
              </a:defRPr>
            </a:lvl4pPr>
            <a:lvl5pPr marL="2057400" indent="-228600">
              <a:buClr>
                <a:srgbClr val="0F3051"/>
              </a:buClr>
              <a:buFontTx/>
              <a:buChar char="◦"/>
              <a:defRPr>
                <a:latin typeface="Futura Std Book"/>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124420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2_Text page - option 2">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t="6666"/>
          <a:stretch/>
        </p:blipFill>
        <p:spPr>
          <a:xfrm>
            <a:off x="0" y="0"/>
            <a:ext cx="9144000" cy="6400800"/>
          </a:xfrm>
          <a:prstGeom prst="rect">
            <a:avLst/>
          </a:prstGeom>
        </p:spPr>
      </p:pic>
      <p:sp>
        <p:nvSpPr>
          <p:cNvPr id="2" name="Title 1"/>
          <p:cNvSpPr>
            <a:spLocks noGrp="1"/>
          </p:cNvSpPr>
          <p:nvPr>
            <p:ph type="ctrTitle" hasCustomPrompt="1"/>
          </p:nvPr>
        </p:nvSpPr>
        <p:spPr>
          <a:xfrm>
            <a:off x="1093409" y="297851"/>
            <a:ext cx="7513562" cy="265786"/>
          </a:xfrm>
          <a:prstGeom prst="rect">
            <a:avLst/>
          </a:prstGeom>
        </p:spPr>
        <p:txBody>
          <a:bodyPr lIns="0" tIns="0" rIns="0" bIns="0" anchor="t" anchorCtr="0"/>
          <a:lstStyle>
            <a:lvl1pPr algn="l">
              <a:lnSpc>
                <a:spcPct val="90000"/>
              </a:lnSpc>
              <a:defRPr sz="2000" baseline="0">
                <a:solidFill>
                  <a:srgbClr val="2AA9E1"/>
                </a:solidFill>
                <a:latin typeface="Futura Std Book" charset="0"/>
                <a:ea typeface="Futura Std Book" charset="0"/>
                <a:cs typeface="Futura Std Book" charset="0"/>
              </a:defRPr>
            </a:lvl1pPr>
          </a:lstStyle>
          <a:p>
            <a:r>
              <a:rPr lang="en-US" dirty="0"/>
              <a:t>Headline goes here on one line</a:t>
            </a:r>
          </a:p>
        </p:txBody>
      </p:sp>
      <p:sp>
        <p:nvSpPr>
          <p:cNvPr id="13" name="Rectangle 12"/>
          <p:cNvSpPr/>
          <p:nvPr userDrawn="1"/>
        </p:nvSpPr>
        <p:spPr>
          <a:xfrm>
            <a:off x="8381801" y="6383866"/>
            <a:ext cx="314510" cy="159931"/>
          </a:xfrm>
          <a:prstGeom prst="rect">
            <a:avLst/>
          </a:prstGeom>
        </p:spPr>
        <p:txBody>
          <a:bodyPr wrap="none" lIns="0" tIns="0" rIns="0" bIns="0" anchor="b" anchorCtr="0">
            <a:noAutofit/>
          </a:bodyPr>
          <a:lstStyle/>
          <a:p>
            <a:pPr algn="r"/>
            <a:fld id="{EA3FA89B-6E25-8940-8A06-646F36749E8C}" type="slidenum">
              <a:rPr lang="en-US" sz="800" smtClean="0">
                <a:solidFill>
                  <a:srgbClr val="0F3051"/>
                </a:solidFill>
                <a:latin typeface="Futura Std Book" charset="0"/>
                <a:ea typeface="Futura Std Book" charset="0"/>
                <a:cs typeface="Futura Std Book" charset="0"/>
              </a:rPr>
              <a:pPr algn="r"/>
              <a:t>‹N°›</a:t>
            </a:fld>
            <a:endParaRPr lang="en-US" sz="800" dirty="0">
              <a:solidFill>
                <a:srgbClr val="0F3051"/>
              </a:solidFill>
              <a:latin typeface="Futura Std Book" charset="0"/>
              <a:ea typeface="Futura Std Book" charset="0"/>
              <a:cs typeface="Futura Std Book" charset="0"/>
            </a:endParaRPr>
          </a:p>
        </p:txBody>
      </p:sp>
      <p:sp>
        <p:nvSpPr>
          <p:cNvPr id="5" name="Text Placeholder 4"/>
          <p:cNvSpPr>
            <a:spLocks noGrp="1"/>
          </p:cNvSpPr>
          <p:nvPr>
            <p:ph type="body" sz="quarter" idx="10"/>
          </p:nvPr>
        </p:nvSpPr>
        <p:spPr>
          <a:xfrm>
            <a:off x="298175" y="1411288"/>
            <a:ext cx="8308796" cy="4532312"/>
          </a:xfrm>
          <a:prstGeom prst="rect">
            <a:avLst/>
          </a:prstGeom>
        </p:spPr>
        <p:txBody>
          <a:bodyPr/>
          <a:lstStyle>
            <a:lvl1pPr marL="457200" indent="-457200">
              <a:buClr>
                <a:srgbClr val="0F3051"/>
              </a:buClr>
              <a:buFontTx/>
              <a:buChar char="►"/>
              <a:defRPr>
                <a:latin typeface="Futura Std Book"/>
              </a:defRPr>
            </a:lvl1pPr>
            <a:lvl2pPr marL="685800" indent="-228600">
              <a:buClr>
                <a:srgbClr val="0F3051"/>
              </a:buClr>
              <a:buFont typeface="Wingdings" panose="05000000000000000000" pitchFamily="2" charset="2"/>
              <a:buChar char="§"/>
              <a:defRPr>
                <a:latin typeface="Futura Std Book"/>
              </a:defRPr>
            </a:lvl2pPr>
            <a:lvl3pPr marL="1143000" indent="-228600">
              <a:buClr>
                <a:srgbClr val="0F3051"/>
              </a:buClr>
              <a:buFontTx/>
              <a:buChar char="-"/>
              <a:defRPr>
                <a:latin typeface="Futura Std Book"/>
              </a:defRPr>
            </a:lvl3pPr>
            <a:lvl4pPr marL="1600200" indent="-228600">
              <a:buClr>
                <a:srgbClr val="0F3051"/>
              </a:buClr>
              <a:buFontTx/>
              <a:buChar char="▫"/>
              <a:defRPr>
                <a:latin typeface="Futura Std Book"/>
              </a:defRPr>
            </a:lvl4pPr>
            <a:lvl5pPr marL="2057400" indent="-228600">
              <a:buClr>
                <a:srgbClr val="0F3051"/>
              </a:buClr>
              <a:buFontTx/>
              <a:buChar char="◦"/>
              <a:defRPr>
                <a:latin typeface="Futura Std Book"/>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023073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3_Text page - option 2">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t="6666"/>
          <a:stretch/>
        </p:blipFill>
        <p:spPr>
          <a:xfrm>
            <a:off x="0" y="0"/>
            <a:ext cx="9144000" cy="6400800"/>
          </a:xfrm>
          <a:prstGeom prst="rect">
            <a:avLst/>
          </a:prstGeom>
        </p:spPr>
      </p:pic>
      <p:sp>
        <p:nvSpPr>
          <p:cNvPr id="2" name="Title 1"/>
          <p:cNvSpPr>
            <a:spLocks noGrp="1"/>
          </p:cNvSpPr>
          <p:nvPr>
            <p:ph type="ctrTitle" hasCustomPrompt="1"/>
          </p:nvPr>
        </p:nvSpPr>
        <p:spPr>
          <a:xfrm>
            <a:off x="1093409" y="297851"/>
            <a:ext cx="7513562" cy="265786"/>
          </a:xfrm>
          <a:prstGeom prst="rect">
            <a:avLst/>
          </a:prstGeom>
        </p:spPr>
        <p:txBody>
          <a:bodyPr lIns="0" tIns="0" rIns="0" bIns="0" anchor="t" anchorCtr="0"/>
          <a:lstStyle>
            <a:lvl1pPr algn="l">
              <a:lnSpc>
                <a:spcPct val="90000"/>
              </a:lnSpc>
              <a:defRPr sz="2000" baseline="0">
                <a:solidFill>
                  <a:srgbClr val="2AA9E1"/>
                </a:solidFill>
                <a:latin typeface="Futura Std Book" charset="0"/>
                <a:ea typeface="Futura Std Book" charset="0"/>
                <a:cs typeface="Futura Std Book" charset="0"/>
              </a:defRPr>
            </a:lvl1pPr>
          </a:lstStyle>
          <a:p>
            <a:r>
              <a:rPr lang="en-US" dirty="0"/>
              <a:t>Headline goes here on one line</a:t>
            </a:r>
          </a:p>
        </p:txBody>
      </p:sp>
      <p:sp>
        <p:nvSpPr>
          <p:cNvPr id="13" name="Rectangle 12"/>
          <p:cNvSpPr/>
          <p:nvPr userDrawn="1"/>
        </p:nvSpPr>
        <p:spPr>
          <a:xfrm>
            <a:off x="8381801" y="6383866"/>
            <a:ext cx="314510" cy="159931"/>
          </a:xfrm>
          <a:prstGeom prst="rect">
            <a:avLst/>
          </a:prstGeom>
        </p:spPr>
        <p:txBody>
          <a:bodyPr wrap="none" lIns="0" tIns="0" rIns="0" bIns="0" anchor="b" anchorCtr="0">
            <a:noAutofit/>
          </a:bodyPr>
          <a:lstStyle/>
          <a:p>
            <a:pPr algn="r"/>
            <a:fld id="{EA3FA89B-6E25-8940-8A06-646F36749E8C}" type="slidenum">
              <a:rPr lang="en-US" sz="800" smtClean="0">
                <a:solidFill>
                  <a:srgbClr val="0F3051"/>
                </a:solidFill>
                <a:latin typeface="Futura Std Book" charset="0"/>
                <a:ea typeface="Futura Std Book" charset="0"/>
                <a:cs typeface="Futura Std Book" charset="0"/>
              </a:rPr>
              <a:pPr algn="r"/>
              <a:t>‹N°›</a:t>
            </a:fld>
            <a:endParaRPr lang="en-US" sz="800" dirty="0">
              <a:solidFill>
                <a:srgbClr val="0F3051"/>
              </a:solidFill>
              <a:latin typeface="Futura Std Book" charset="0"/>
              <a:ea typeface="Futura Std Book" charset="0"/>
              <a:cs typeface="Futura Std Book" charset="0"/>
            </a:endParaRPr>
          </a:p>
        </p:txBody>
      </p:sp>
      <p:sp>
        <p:nvSpPr>
          <p:cNvPr id="5" name="Text Placeholder 4"/>
          <p:cNvSpPr>
            <a:spLocks noGrp="1"/>
          </p:cNvSpPr>
          <p:nvPr>
            <p:ph type="body" sz="quarter" idx="10"/>
          </p:nvPr>
        </p:nvSpPr>
        <p:spPr>
          <a:xfrm>
            <a:off x="298175" y="1411288"/>
            <a:ext cx="8308796" cy="4532312"/>
          </a:xfrm>
          <a:prstGeom prst="rect">
            <a:avLst/>
          </a:prstGeom>
        </p:spPr>
        <p:txBody>
          <a:bodyPr/>
          <a:lstStyle>
            <a:lvl1pPr marL="457200" indent="-457200">
              <a:buClr>
                <a:srgbClr val="0F3051"/>
              </a:buClr>
              <a:buFontTx/>
              <a:buChar char="►"/>
              <a:defRPr>
                <a:latin typeface="Futura Std Book"/>
              </a:defRPr>
            </a:lvl1pPr>
            <a:lvl2pPr marL="685800" indent="-228600">
              <a:buClr>
                <a:srgbClr val="0F3051"/>
              </a:buClr>
              <a:buFont typeface="Wingdings" panose="05000000000000000000" pitchFamily="2" charset="2"/>
              <a:buChar char="§"/>
              <a:defRPr>
                <a:latin typeface="Futura Std Book"/>
              </a:defRPr>
            </a:lvl2pPr>
            <a:lvl3pPr marL="1143000" indent="-228600">
              <a:buClr>
                <a:srgbClr val="0F3051"/>
              </a:buClr>
              <a:buFontTx/>
              <a:buChar char="-"/>
              <a:defRPr>
                <a:latin typeface="Futura Std Book"/>
              </a:defRPr>
            </a:lvl3pPr>
            <a:lvl4pPr marL="1600200" indent="-228600">
              <a:buClr>
                <a:srgbClr val="0F3051"/>
              </a:buClr>
              <a:buFontTx/>
              <a:buChar char="▫"/>
              <a:defRPr>
                <a:latin typeface="Futura Std Book"/>
              </a:defRPr>
            </a:lvl4pPr>
            <a:lvl5pPr marL="2057400" indent="-228600">
              <a:buClr>
                <a:srgbClr val="0F3051"/>
              </a:buClr>
              <a:buFontTx/>
              <a:buChar char="◦"/>
              <a:defRPr>
                <a:latin typeface="Futura Std Book"/>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352237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5_Text page - option 2">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t="6666"/>
          <a:stretch/>
        </p:blipFill>
        <p:spPr>
          <a:xfrm>
            <a:off x="0" y="0"/>
            <a:ext cx="9144000" cy="6400800"/>
          </a:xfrm>
          <a:prstGeom prst="rect">
            <a:avLst/>
          </a:prstGeom>
        </p:spPr>
      </p:pic>
      <p:sp>
        <p:nvSpPr>
          <p:cNvPr id="2" name="Title 1"/>
          <p:cNvSpPr>
            <a:spLocks noGrp="1"/>
          </p:cNvSpPr>
          <p:nvPr>
            <p:ph type="ctrTitle" hasCustomPrompt="1"/>
          </p:nvPr>
        </p:nvSpPr>
        <p:spPr>
          <a:xfrm>
            <a:off x="1093409" y="297851"/>
            <a:ext cx="7513562" cy="265786"/>
          </a:xfrm>
          <a:prstGeom prst="rect">
            <a:avLst/>
          </a:prstGeom>
        </p:spPr>
        <p:txBody>
          <a:bodyPr lIns="0" tIns="0" rIns="0" bIns="0" anchor="t" anchorCtr="0"/>
          <a:lstStyle>
            <a:lvl1pPr algn="l">
              <a:lnSpc>
                <a:spcPct val="90000"/>
              </a:lnSpc>
              <a:defRPr sz="2000" baseline="0">
                <a:solidFill>
                  <a:srgbClr val="2AA9E1"/>
                </a:solidFill>
                <a:latin typeface="Futura Std Book" charset="0"/>
                <a:ea typeface="Futura Std Book" charset="0"/>
                <a:cs typeface="Futura Std Book" charset="0"/>
              </a:defRPr>
            </a:lvl1pPr>
          </a:lstStyle>
          <a:p>
            <a:r>
              <a:rPr lang="en-US" dirty="0"/>
              <a:t>Headline goes here on one line</a:t>
            </a:r>
          </a:p>
        </p:txBody>
      </p:sp>
      <p:sp>
        <p:nvSpPr>
          <p:cNvPr id="13" name="Rectangle 12"/>
          <p:cNvSpPr/>
          <p:nvPr userDrawn="1"/>
        </p:nvSpPr>
        <p:spPr>
          <a:xfrm>
            <a:off x="8381801" y="6383866"/>
            <a:ext cx="314510" cy="159931"/>
          </a:xfrm>
          <a:prstGeom prst="rect">
            <a:avLst/>
          </a:prstGeom>
        </p:spPr>
        <p:txBody>
          <a:bodyPr wrap="none" lIns="0" tIns="0" rIns="0" bIns="0" anchor="b" anchorCtr="0">
            <a:noAutofit/>
          </a:bodyPr>
          <a:lstStyle/>
          <a:p>
            <a:pPr algn="r"/>
            <a:fld id="{EA3FA89B-6E25-8940-8A06-646F36749E8C}" type="slidenum">
              <a:rPr lang="en-US" sz="800" smtClean="0">
                <a:solidFill>
                  <a:srgbClr val="0F3051"/>
                </a:solidFill>
                <a:latin typeface="Futura Std Book" charset="0"/>
                <a:ea typeface="Futura Std Book" charset="0"/>
                <a:cs typeface="Futura Std Book" charset="0"/>
              </a:rPr>
              <a:pPr algn="r"/>
              <a:t>‹N°›</a:t>
            </a:fld>
            <a:endParaRPr lang="en-US" sz="800" dirty="0">
              <a:solidFill>
                <a:srgbClr val="0F3051"/>
              </a:solidFill>
              <a:latin typeface="Futura Std Book" charset="0"/>
              <a:ea typeface="Futura Std Book" charset="0"/>
              <a:cs typeface="Futura Std Book" charset="0"/>
            </a:endParaRPr>
          </a:p>
        </p:txBody>
      </p:sp>
      <p:sp>
        <p:nvSpPr>
          <p:cNvPr id="5" name="Text Placeholder 4"/>
          <p:cNvSpPr>
            <a:spLocks noGrp="1"/>
          </p:cNvSpPr>
          <p:nvPr>
            <p:ph type="body" sz="quarter" idx="10"/>
          </p:nvPr>
        </p:nvSpPr>
        <p:spPr>
          <a:xfrm>
            <a:off x="298175" y="1411288"/>
            <a:ext cx="8308796" cy="4532312"/>
          </a:xfrm>
          <a:prstGeom prst="rect">
            <a:avLst/>
          </a:prstGeom>
        </p:spPr>
        <p:txBody>
          <a:bodyPr/>
          <a:lstStyle>
            <a:lvl1pPr marL="457200" indent="-457200">
              <a:buClr>
                <a:srgbClr val="0F3051"/>
              </a:buClr>
              <a:buFontTx/>
              <a:buChar char="►"/>
              <a:defRPr>
                <a:latin typeface="Futura Std Book"/>
              </a:defRPr>
            </a:lvl1pPr>
            <a:lvl2pPr marL="685800" indent="-228600">
              <a:buClr>
                <a:srgbClr val="0F3051"/>
              </a:buClr>
              <a:buFont typeface="Wingdings" panose="05000000000000000000" pitchFamily="2" charset="2"/>
              <a:buChar char="§"/>
              <a:defRPr>
                <a:latin typeface="Futura Std Book"/>
              </a:defRPr>
            </a:lvl2pPr>
            <a:lvl3pPr marL="1143000" indent="-228600">
              <a:buClr>
                <a:srgbClr val="0F3051"/>
              </a:buClr>
              <a:buFontTx/>
              <a:buChar char="-"/>
              <a:defRPr>
                <a:latin typeface="Futura Std Book"/>
              </a:defRPr>
            </a:lvl3pPr>
            <a:lvl4pPr marL="1600200" indent="-228600">
              <a:buClr>
                <a:srgbClr val="0F3051"/>
              </a:buClr>
              <a:buFontTx/>
              <a:buChar char="▫"/>
              <a:defRPr>
                <a:latin typeface="Futura Std Book"/>
              </a:defRPr>
            </a:lvl4pPr>
            <a:lvl5pPr marL="2057400" indent="-228600">
              <a:buClr>
                <a:srgbClr val="0F3051"/>
              </a:buClr>
              <a:buFontTx/>
              <a:buChar char="◦"/>
              <a:defRPr>
                <a:latin typeface="Futura Std Book"/>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355937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6_Text page - option 2">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t="6666"/>
          <a:stretch/>
        </p:blipFill>
        <p:spPr>
          <a:xfrm>
            <a:off x="0" y="0"/>
            <a:ext cx="9144000" cy="6400800"/>
          </a:xfrm>
          <a:prstGeom prst="rect">
            <a:avLst/>
          </a:prstGeom>
        </p:spPr>
      </p:pic>
      <p:sp>
        <p:nvSpPr>
          <p:cNvPr id="2" name="Title 1"/>
          <p:cNvSpPr>
            <a:spLocks noGrp="1"/>
          </p:cNvSpPr>
          <p:nvPr>
            <p:ph type="ctrTitle" hasCustomPrompt="1"/>
          </p:nvPr>
        </p:nvSpPr>
        <p:spPr>
          <a:xfrm>
            <a:off x="1093409" y="297851"/>
            <a:ext cx="7513562" cy="265786"/>
          </a:xfrm>
          <a:prstGeom prst="rect">
            <a:avLst/>
          </a:prstGeom>
        </p:spPr>
        <p:txBody>
          <a:bodyPr lIns="0" tIns="0" rIns="0" bIns="0" anchor="t" anchorCtr="0"/>
          <a:lstStyle>
            <a:lvl1pPr algn="l">
              <a:lnSpc>
                <a:spcPct val="90000"/>
              </a:lnSpc>
              <a:defRPr sz="2000" baseline="0">
                <a:solidFill>
                  <a:srgbClr val="2AA9E1"/>
                </a:solidFill>
                <a:latin typeface="Futura Std Book" charset="0"/>
                <a:ea typeface="Futura Std Book" charset="0"/>
                <a:cs typeface="Futura Std Book" charset="0"/>
              </a:defRPr>
            </a:lvl1pPr>
          </a:lstStyle>
          <a:p>
            <a:r>
              <a:rPr lang="en-US" dirty="0"/>
              <a:t>Headline goes here on one line</a:t>
            </a:r>
          </a:p>
        </p:txBody>
      </p:sp>
      <p:sp>
        <p:nvSpPr>
          <p:cNvPr id="9" name="Subtitle 2"/>
          <p:cNvSpPr txBox="1">
            <a:spLocks/>
          </p:cNvSpPr>
          <p:nvPr userDrawn="1"/>
        </p:nvSpPr>
        <p:spPr>
          <a:xfrm>
            <a:off x="440266" y="6307668"/>
            <a:ext cx="2048933" cy="236130"/>
          </a:xfrm>
          <a:prstGeom prst="rect">
            <a:avLst/>
          </a:prstGeom>
        </p:spPr>
        <p:txBody>
          <a:bodyPr lIns="0" tIns="0" rIns="0" bIns="0" anchor="b" anchorCtr="0"/>
          <a:lstStyle>
            <a:lvl1pPr marL="0" indent="0" algn="l" defTabSz="914400" rtl="0" eaLnBrk="1" latinLnBrk="0" hangingPunct="1">
              <a:lnSpc>
                <a:spcPct val="90000"/>
              </a:lnSpc>
              <a:spcBef>
                <a:spcPts val="1000"/>
              </a:spcBef>
              <a:buFont typeface="Arial" panose="020B0604020202020204" pitchFamily="34" charset="0"/>
              <a:buNone/>
              <a:defRPr sz="800" kern="1200">
                <a:solidFill>
                  <a:srgbClr val="0F3051"/>
                </a:solidFill>
                <a:latin typeface="Futura Std Book" charset="0"/>
                <a:ea typeface="Futura Std Book" charset="0"/>
                <a:cs typeface="Futura Std Book"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e-DE" dirty="0"/>
              <a:t>©</a:t>
            </a:r>
            <a:r>
              <a:rPr lang="de-DE" baseline="0" dirty="0"/>
              <a:t> </a:t>
            </a:r>
            <a:r>
              <a:rPr lang="en-US" dirty="0"/>
              <a:t>GFF 2018</a:t>
            </a:r>
          </a:p>
        </p:txBody>
      </p:sp>
      <p:sp>
        <p:nvSpPr>
          <p:cNvPr id="13" name="Rectangle 12"/>
          <p:cNvSpPr/>
          <p:nvPr userDrawn="1"/>
        </p:nvSpPr>
        <p:spPr>
          <a:xfrm>
            <a:off x="8381801" y="6383866"/>
            <a:ext cx="314510" cy="159931"/>
          </a:xfrm>
          <a:prstGeom prst="rect">
            <a:avLst/>
          </a:prstGeom>
        </p:spPr>
        <p:txBody>
          <a:bodyPr wrap="none" lIns="0" tIns="0" rIns="0" bIns="0" anchor="b" anchorCtr="0">
            <a:noAutofit/>
          </a:bodyPr>
          <a:lstStyle/>
          <a:p>
            <a:pPr algn="r"/>
            <a:fld id="{EA3FA89B-6E25-8940-8A06-646F36749E8C}" type="slidenum">
              <a:rPr lang="en-US" sz="800" smtClean="0">
                <a:solidFill>
                  <a:srgbClr val="0F3051"/>
                </a:solidFill>
                <a:latin typeface="Futura Std Book" charset="0"/>
                <a:ea typeface="Futura Std Book" charset="0"/>
                <a:cs typeface="Futura Std Book" charset="0"/>
              </a:rPr>
              <a:pPr algn="r"/>
              <a:t>‹N°›</a:t>
            </a:fld>
            <a:endParaRPr lang="en-US" sz="800" dirty="0">
              <a:solidFill>
                <a:srgbClr val="0F3051"/>
              </a:solidFill>
              <a:latin typeface="Futura Std Book" charset="0"/>
              <a:ea typeface="Futura Std Book" charset="0"/>
              <a:cs typeface="Futura Std Book" charset="0"/>
            </a:endParaRPr>
          </a:p>
        </p:txBody>
      </p:sp>
    </p:spTree>
    <p:extLst>
      <p:ext uri="{BB962C8B-B14F-4D97-AF65-F5344CB8AC3E}">
        <p14:creationId xmlns:p14="http://schemas.microsoft.com/office/powerpoint/2010/main" val="26704995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7_Text page - option 2">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t="6666"/>
          <a:stretch/>
        </p:blipFill>
        <p:spPr>
          <a:xfrm>
            <a:off x="0" y="0"/>
            <a:ext cx="9144000" cy="6400800"/>
          </a:xfrm>
          <a:prstGeom prst="rect">
            <a:avLst/>
          </a:prstGeom>
        </p:spPr>
      </p:pic>
      <p:sp>
        <p:nvSpPr>
          <p:cNvPr id="2" name="Title 1"/>
          <p:cNvSpPr>
            <a:spLocks noGrp="1"/>
          </p:cNvSpPr>
          <p:nvPr>
            <p:ph type="ctrTitle" hasCustomPrompt="1"/>
          </p:nvPr>
        </p:nvSpPr>
        <p:spPr>
          <a:xfrm>
            <a:off x="1093409" y="297851"/>
            <a:ext cx="7513562" cy="265786"/>
          </a:xfrm>
          <a:prstGeom prst="rect">
            <a:avLst/>
          </a:prstGeom>
        </p:spPr>
        <p:txBody>
          <a:bodyPr lIns="0" tIns="0" rIns="0" bIns="0" anchor="t" anchorCtr="0"/>
          <a:lstStyle>
            <a:lvl1pPr algn="l">
              <a:lnSpc>
                <a:spcPct val="90000"/>
              </a:lnSpc>
              <a:defRPr sz="2000" baseline="0">
                <a:solidFill>
                  <a:srgbClr val="2AA9E1"/>
                </a:solidFill>
                <a:latin typeface="Futura Std Book" charset="0"/>
                <a:ea typeface="Futura Std Book" charset="0"/>
                <a:cs typeface="Futura Std Book" charset="0"/>
              </a:defRPr>
            </a:lvl1pPr>
          </a:lstStyle>
          <a:p>
            <a:r>
              <a:rPr lang="en-US" dirty="0"/>
              <a:t>Headline goes here on one line</a:t>
            </a:r>
          </a:p>
        </p:txBody>
      </p:sp>
      <p:sp>
        <p:nvSpPr>
          <p:cNvPr id="9" name="Subtitle 2"/>
          <p:cNvSpPr txBox="1">
            <a:spLocks/>
          </p:cNvSpPr>
          <p:nvPr userDrawn="1"/>
        </p:nvSpPr>
        <p:spPr>
          <a:xfrm>
            <a:off x="440266" y="6307668"/>
            <a:ext cx="2048933" cy="236130"/>
          </a:xfrm>
          <a:prstGeom prst="rect">
            <a:avLst/>
          </a:prstGeom>
        </p:spPr>
        <p:txBody>
          <a:bodyPr lIns="0" tIns="0" rIns="0" bIns="0" anchor="b" anchorCtr="0"/>
          <a:lstStyle>
            <a:lvl1pPr marL="0" indent="0" algn="l" defTabSz="914400" rtl="0" eaLnBrk="1" latinLnBrk="0" hangingPunct="1">
              <a:lnSpc>
                <a:spcPct val="90000"/>
              </a:lnSpc>
              <a:spcBef>
                <a:spcPts val="1000"/>
              </a:spcBef>
              <a:buFont typeface="Arial" panose="020B0604020202020204" pitchFamily="34" charset="0"/>
              <a:buNone/>
              <a:defRPr sz="800" kern="1200">
                <a:solidFill>
                  <a:srgbClr val="0F3051"/>
                </a:solidFill>
                <a:latin typeface="Futura Std Book" charset="0"/>
                <a:ea typeface="Futura Std Book" charset="0"/>
                <a:cs typeface="Futura Std Book"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e-DE" dirty="0"/>
              <a:t>©</a:t>
            </a:r>
            <a:r>
              <a:rPr lang="de-DE" baseline="0" dirty="0"/>
              <a:t> </a:t>
            </a:r>
            <a:r>
              <a:rPr lang="en-US" dirty="0"/>
              <a:t>GFF 2018</a:t>
            </a:r>
          </a:p>
        </p:txBody>
      </p:sp>
      <p:sp>
        <p:nvSpPr>
          <p:cNvPr id="13" name="Rectangle 12"/>
          <p:cNvSpPr/>
          <p:nvPr userDrawn="1"/>
        </p:nvSpPr>
        <p:spPr>
          <a:xfrm>
            <a:off x="8381801" y="6383866"/>
            <a:ext cx="314510" cy="159931"/>
          </a:xfrm>
          <a:prstGeom prst="rect">
            <a:avLst/>
          </a:prstGeom>
        </p:spPr>
        <p:txBody>
          <a:bodyPr wrap="none" lIns="0" tIns="0" rIns="0" bIns="0" anchor="b" anchorCtr="0">
            <a:noAutofit/>
          </a:bodyPr>
          <a:lstStyle/>
          <a:p>
            <a:pPr algn="r"/>
            <a:fld id="{EA3FA89B-6E25-8940-8A06-646F36749E8C}" type="slidenum">
              <a:rPr lang="en-US" sz="800" smtClean="0">
                <a:solidFill>
                  <a:srgbClr val="0F3051"/>
                </a:solidFill>
                <a:latin typeface="Futura Std Book" charset="0"/>
                <a:ea typeface="Futura Std Book" charset="0"/>
                <a:cs typeface="Futura Std Book" charset="0"/>
              </a:rPr>
              <a:pPr algn="r"/>
              <a:t>‹N°›</a:t>
            </a:fld>
            <a:endParaRPr lang="en-US" sz="800" dirty="0">
              <a:solidFill>
                <a:srgbClr val="0F3051"/>
              </a:solidFill>
              <a:latin typeface="Futura Std Book" charset="0"/>
              <a:ea typeface="Futura Std Book" charset="0"/>
              <a:cs typeface="Futura Std Book" charset="0"/>
            </a:endParaRPr>
          </a:p>
        </p:txBody>
      </p:sp>
    </p:spTree>
    <p:extLst>
      <p:ext uri="{BB962C8B-B14F-4D97-AF65-F5344CB8AC3E}">
        <p14:creationId xmlns:p14="http://schemas.microsoft.com/office/powerpoint/2010/main" val="18022084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9_Text page - option 2">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t="6666"/>
          <a:stretch/>
        </p:blipFill>
        <p:spPr>
          <a:xfrm>
            <a:off x="0" y="0"/>
            <a:ext cx="9144000" cy="6400800"/>
          </a:xfrm>
          <a:prstGeom prst="rect">
            <a:avLst/>
          </a:prstGeom>
        </p:spPr>
      </p:pic>
      <p:sp>
        <p:nvSpPr>
          <p:cNvPr id="2" name="Title 1"/>
          <p:cNvSpPr>
            <a:spLocks noGrp="1"/>
          </p:cNvSpPr>
          <p:nvPr>
            <p:ph type="ctrTitle" hasCustomPrompt="1"/>
          </p:nvPr>
        </p:nvSpPr>
        <p:spPr>
          <a:xfrm>
            <a:off x="1093409" y="297851"/>
            <a:ext cx="7513562" cy="265786"/>
          </a:xfrm>
          <a:prstGeom prst="rect">
            <a:avLst/>
          </a:prstGeom>
        </p:spPr>
        <p:txBody>
          <a:bodyPr lIns="0" tIns="0" rIns="0" bIns="0" anchor="t" anchorCtr="0"/>
          <a:lstStyle>
            <a:lvl1pPr algn="l">
              <a:lnSpc>
                <a:spcPct val="90000"/>
              </a:lnSpc>
              <a:defRPr sz="2000" baseline="0">
                <a:solidFill>
                  <a:srgbClr val="2AA9E1"/>
                </a:solidFill>
                <a:latin typeface="Futura Std Book" charset="0"/>
                <a:ea typeface="Futura Std Book" charset="0"/>
                <a:cs typeface="Futura Std Book" charset="0"/>
              </a:defRPr>
            </a:lvl1pPr>
          </a:lstStyle>
          <a:p>
            <a:r>
              <a:rPr lang="en-US" dirty="0"/>
              <a:t>Headline goes here on one line</a:t>
            </a:r>
          </a:p>
        </p:txBody>
      </p:sp>
      <p:sp>
        <p:nvSpPr>
          <p:cNvPr id="9" name="Subtitle 2"/>
          <p:cNvSpPr txBox="1">
            <a:spLocks/>
          </p:cNvSpPr>
          <p:nvPr userDrawn="1"/>
        </p:nvSpPr>
        <p:spPr>
          <a:xfrm>
            <a:off x="440266" y="6307668"/>
            <a:ext cx="2048933" cy="236130"/>
          </a:xfrm>
          <a:prstGeom prst="rect">
            <a:avLst/>
          </a:prstGeom>
        </p:spPr>
        <p:txBody>
          <a:bodyPr lIns="0" tIns="0" rIns="0" bIns="0" anchor="b" anchorCtr="0"/>
          <a:lstStyle>
            <a:lvl1pPr marL="0" indent="0" algn="l" defTabSz="914400" rtl="0" eaLnBrk="1" latinLnBrk="0" hangingPunct="1">
              <a:lnSpc>
                <a:spcPct val="90000"/>
              </a:lnSpc>
              <a:spcBef>
                <a:spcPts val="1000"/>
              </a:spcBef>
              <a:buFont typeface="Arial" panose="020B0604020202020204" pitchFamily="34" charset="0"/>
              <a:buNone/>
              <a:defRPr sz="800" kern="1200">
                <a:solidFill>
                  <a:srgbClr val="0F3051"/>
                </a:solidFill>
                <a:latin typeface="Futura Std Book" charset="0"/>
                <a:ea typeface="Futura Std Book" charset="0"/>
                <a:cs typeface="Futura Std Book"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e-DE" dirty="0"/>
              <a:t>©</a:t>
            </a:r>
            <a:r>
              <a:rPr lang="de-DE" baseline="0" dirty="0"/>
              <a:t> </a:t>
            </a:r>
            <a:r>
              <a:rPr lang="en-US" dirty="0"/>
              <a:t>GFF 2018</a:t>
            </a:r>
          </a:p>
        </p:txBody>
      </p:sp>
      <p:sp>
        <p:nvSpPr>
          <p:cNvPr id="13" name="Rectangle 12"/>
          <p:cNvSpPr/>
          <p:nvPr userDrawn="1"/>
        </p:nvSpPr>
        <p:spPr>
          <a:xfrm>
            <a:off x="8381801" y="6383866"/>
            <a:ext cx="314510" cy="159931"/>
          </a:xfrm>
          <a:prstGeom prst="rect">
            <a:avLst/>
          </a:prstGeom>
        </p:spPr>
        <p:txBody>
          <a:bodyPr wrap="none" lIns="0" tIns="0" rIns="0" bIns="0" anchor="b" anchorCtr="0">
            <a:noAutofit/>
          </a:bodyPr>
          <a:lstStyle/>
          <a:p>
            <a:pPr algn="r"/>
            <a:fld id="{EA3FA89B-6E25-8940-8A06-646F36749E8C}" type="slidenum">
              <a:rPr lang="en-US" sz="800" smtClean="0">
                <a:solidFill>
                  <a:srgbClr val="0F3051"/>
                </a:solidFill>
                <a:latin typeface="Futura Std Book" charset="0"/>
                <a:ea typeface="Futura Std Book" charset="0"/>
                <a:cs typeface="Futura Std Book" charset="0"/>
              </a:rPr>
              <a:pPr algn="r"/>
              <a:t>‹N°›</a:t>
            </a:fld>
            <a:endParaRPr lang="en-US" sz="800" dirty="0">
              <a:solidFill>
                <a:srgbClr val="0F3051"/>
              </a:solidFill>
              <a:latin typeface="Futura Std Book" charset="0"/>
              <a:ea typeface="Futura Std Book" charset="0"/>
              <a:cs typeface="Futura Std Book" charset="0"/>
            </a:endParaRPr>
          </a:p>
        </p:txBody>
      </p:sp>
    </p:spTree>
    <p:extLst>
      <p:ext uri="{BB962C8B-B14F-4D97-AF65-F5344CB8AC3E}">
        <p14:creationId xmlns:p14="http://schemas.microsoft.com/office/powerpoint/2010/main" val="17340775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0_Text page - option 2">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t="6666"/>
          <a:stretch/>
        </p:blipFill>
        <p:spPr>
          <a:xfrm>
            <a:off x="0" y="0"/>
            <a:ext cx="9144000" cy="6400800"/>
          </a:xfrm>
          <a:prstGeom prst="rect">
            <a:avLst/>
          </a:prstGeom>
        </p:spPr>
      </p:pic>
      <p:sp>
        <p:nvSpPr>
          <p:cNvPr id="2" name="Title 1"/>
          <p:cNvSpPr>
            <a:spLocks noGrp="1"/>
          </p:cNvSpPr>
          <p:nvPr>
            <p:ph type="ctrTitle" hasCustomPrompt="1"/>
          </p:nvPr>
        </p:nvSpPr>
        <p:spPr>
          <a:xfrm>
            <a:off x="1093409" y="297851"/>
            <a:ext cx="7513562" cy="265786"/>
          </a:xfrm>
          <a:prstGeom prst="rect">
            <a:avLst/>
          </a:prstGeom>
        </p:spPr>
        <p:txBody>
          <a:bodyPr lIns="0" tIns="0" rIns="0" bIns="0" anchor="t" anchorCtr="0"/>
          <a:lstStyle>
            <a:lvl1pPr algn="l">
              <a:lnSpc>
                <a:spcPct val="90000"/>
              </a:lnSpc>
              <a:defRPr sz="2000" baseline="0">
                <a:solidFill>
                  <a:srgbClr val="2AA9E1"/>
                </a:solidFill>
                <a:latin typeface="Futura Std Book" charset="0"/>
                <a:ea typeface="Futura Std Book" charset="0"/>
                <a:cs typeface="Futura Std Book" charset="0"/>
              </a:defRPr>
            </a:lvl1pPr>
          </a:lstStyle>
          <a:p>
            <a:r>
              <a:rPr lang="en-US" dirty="0"/>
              <a:t>Headline goes here on one line</a:t>
            </a:r>
          </a:p>
        </p:txBody>
      </p:sp>
      <p:sp>
        <p:nvSpPr>
          <p:cNvPr id="9" name="Subtitle 2"/>
          <p:cNvSpPr txBox="1">
            <a:spLocks/>
          </p:cNvSpPr>
          <p:nvPr userDrawn="1"/>
        </p:nvSpPr>
        <p:spPr>
          <a:xfrm>
            <a:off x="440266" y="6307668"/>
            <a:ext cx="2048933" cy="236130"/>
          </a:xfrm>
          <a:prstGeom prst="rect">
            <a:avLst/>
          </a:prstGeom>
        </p:spPr>
        <p:txBody>
          <a:bodyPr lIns="0" tIns="0" rIns="0" bIns="0" anchor="b" anchorCtr="0"/>
          <a:lstStyle>
            <a:lvl1pPr marL="0" indent="0" algn="l" defTabSz="914400" rtl="0" eaLnBrk="1" latinLnBrk="0" hangingPunct="1">
              <a:lnSpc>
                <a:spcPct val="90000"/>
              </a:lnSpc>
              <a:spcBef>
                <a:spcPts val="1000"/>
              </a:spcBef>
              <a:buFont typeface="Arial" panose="020B0604020202020204" pitchFamily="34" charset="0"/>
              <a:buNone/>
              <a:defRPr sz="800" kern="1200">
                <a:solidFill>
                  <a:srgbClr val="0F3051"/>
                </a:solidFill>
                <a:latin typeface="Futura Std Book" charset="0"/>
                <a:ea typeface="Futura Std Book" charset="0"/>
                <a:cs typeface="Futura Std Book"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e-DE" dirty="0"/>
              <a:t>©</a:t>
            </a:r>
            <a:r>
              <a:rPr lang="de-DE" baseline="0" dirty="0"/>
              <a:t> </a:t>
            </a:r>
            <a:r>
              <a:rPr lang="en-US" dirty="0"/>
              <a:t>GFF 2018</a:t>
            </a:r>
          </a:p>
        </p:txBody>
      </p:sp>
      <p:sp>
        <p:nvSpPr>
          <p:cNvPr id="13" name="Rectangle 12"/>
          <p:cNvSpPr/>
          <p:nvPr userDrawn="1"/>
        </p:nvSpPr>
        <p:spPr>
          <a:xfrm>
            <a:off x="8381801" y="6383866"/>
            <a:ext cx="314510" cy="159931"/>
          </a:xfrm>
          <a:prstGeom prst="rect">
            <a:avLst/>
          </a:prstGeom>
        </p:spPr>
        <p:txBody>
          <a:bodyPr wrap="none" lIns="0" tIns="0" rIns="0" bIns="0" anchor="b" anchorCtr="0">
            <a:noAutofit/>
          </a:bodyPr>
          <a:lstStyle/>
          <a:p>
            <a:pPr algn="r"/>
            <a:fld id="{EA3FA89B-6E25-8940-8A06-646F36749E8C}" type="slidenum">
              <a:rPr lang="en-US" sz="800" smtClean="0">
                <a:solidFill>
                  <a:srgbClr val="0F3051"/>
                </a:solidFill>
                <a:latin typeface="Futura Std Book" charset="0"/>
                <a:ea typeface="Futura Std Book" charset="0"/>
                <a:cs typeface="Futura Std Book" charset="0"/>
              </a:rPr>
              <a:pPr algn="r"/>
              <a:t>‹N°›</a:t>
            </a:fld>
            <a:endParaRPr lang="en-US" sz="800" dirty="0">
              <a:solidFill>
                <a:srgbClr val="0F3051"/>
              </a:solidFill>
              <a:latin typeface="Futura Std Book" charset="0"/>
              <a:ea typeface="Futura Std Book" charset="0"/>
              <a:cs typeface="Futura Std Book" charset="0"/>
            </a:endParaRPr>
          </a:p>
        </p:txBody>
      </p:sp>
    </p:spTree>
    <p:extLst>
      <p:ext uri="{BB962C8B-B14F-4D97-AF65-F5344CB8AC3E}">
        <p14:creationId xmlns:p14="http://schemas.microsoft.com/office/powerpoint/2010/main" val="4079621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6_Text page - option 2">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t="6666"/>
          <a:stretch/>
        </p:blipFill>
        <p:spPr>
          <a:xfrm>
            <a:off x="0" y="0"/>
            <a:ext cx="9144000" cy="6400800"/>
          </a:xfrm>
          <a:prstGeom prst="rect">
            <a:avLst/>
          </a:prstGeom>
        </p:spPr>
      </p:pic>
      <p:sp>
        <p:nvSpPr>
          <p:cNvPr id="2" name="Title 1"/>
          <p:cNvSpPr>
            <a:spLocks noGrp="1"/>
          </p:cNvSpPr>
          <p:nvPr>
            <p:ph type="ctrTitle" hasCustomPrompt="1"/>
          </p:nvPr>
        </p:nvSpPr>
        <p:spPr>
          <a:xfrm>
            <a:off x="1093409" y="297851"/>
            <a:ext cx="7513562" cy="265786"/>
          </a:xfrm>
          <a:prstGeom prst="rect">
            <a:avLst/>
          </a:prstGeom>
        </p:spPr>
        <p:txBody>
          <a:bodyPr lIns="0" tIns="0" rIns="0" bIns="0" anchor="t" anchorCtr="0"/>
          <a:lstStyle>
            <a:lvl1pPr algn="l">
              <a:lnSpc>
                <a:spcPct val="90000"/>
              </a:lnSpc>
              <a:defRPr sz="2000" baseline="0">
                <a:solidFill>
                  <a:srgbClr val="2AA9E1"/>
                </a:solidFill>
                <a:latin typeface="Futura Std Book" charset="0"/>
                <a:ea typeface="Futura Std Book" charset="0"/>
                <a:cs typeface="Futura Std Book" charset="0"/>
              </a:defRPr>
            </a:lvl1pPr>
          </a:lstStyle>
          <a:p>
            <a:r>
              <a:rPr lang="en-US" dirty="0"/>
              <a:t>Headline goes here on one line</a:t>
            </a:r>
          </a:p>
        </p:txBody>
      </p:sp>
      <p:sp>
        <p:nvSpPr>
          <p:cNvPr id="13" name="Rectangle 12"/>
          <p:cNvSpPr/>
          <p:nvPr userDrawn="1"/>
        </p:nvSpPr>
        <p:spPr>
          <a:xfrm>
            <a:off x="8381801" y="6383866"/>
            <a:ext cx="314510" cy="159931"/>
          </a:xfrm>
          <a:prstGeom prst="rect">
            <a:avLst/>
          </a:prstGeom>
        </p:spPr>
        <p:txBody>
          <a:bodyPr wrap="none" lIns="0" tIns="0" rIns="0" bIns="0" anchor="b" anchorCtr="0">
            <a:noAutofit/>
          </a:bodyPr>
          <a:lstStyle/>
          <a:p>
            <a:pPr algn="r"/>
            <a:fld id="{EA3FA89B-6E25-8940-8A06-646F36749E8C}" type="slidenum">
              <a:rPr lang="en-US" sz="800" smtClean="0">
                <a:solidFill>
                  <a:srgbClr val="0F3051"/>
                </a:solidFill>
                <a:latin typeface="Futura Std Book" charset="0"/>
                <a:ea typeface="Futura Std Book" charset="0"/>
                <a:cs typeface="Futura Std Book" charset="0"/>
              </a:rPr>
              <a:pPr algn="r"/>
              <a:t>‹N°›</a:t>
            </a:fld>
            <a:endParaRPr lang="en-US" sz="800" dirty="0">
              <a:solidFill>
                <a:srgbClr val="0F3051"/>
              </a:solidFill>
              <a:latin typeface="Futura Std Book" charset="0"/>
              <a:ea typeface="Futura Std Book" charset="0"/>
              <a:cs typeface="Futura Std Book" charset="0"/>
            </a:endParaRPr>
          </a:p>
        </p:txBody>
      </p:sp>
      <p:sp>
        <p:nvSpPr>
          <p:cNvPr id="5" name="Text Placeholder 4"/>
          <p:cNvSpPr>
            <a:spLocks noGrp="1"/>
          </p:cNvSpPr>
          <p:nvPr>
            <p:ph type="body" sz="quarter" idx="10"/>
          </p:nvPr>
        </p:nvSpPr>
        <p:spPr>
          <a:xfrm>
            <a:off x="298175" y="1411288"/>
            <a:ext cx="8308796" cy="4532312"/>
          </a:xfrm>
          <a:prstGeom prst="rect">
            <a:avLst/>
          </a:prstGeom>
        </p:spPr>
        <p:txBody>
          <a:bodyPr/>
          <a:lstStyle>
            <a:lvl1pPr marL="457200" indent="-457200">
              <a:buClr>
                <a:srgbClr val="0F3051"/>
              </a:buClr>
              <a:buFontTx/>
              <a:buChar char="►"/>
              <a:defRPr>
                <a:latin typeface="Futura Std Book"/>
              </a:defRPr>
            </a:lvl1pPr>
            <a:lvl2pPr marL="685800" indent="-228600">
              <a:buClr>
                <a:srgbClr val="0F3051"/>
              </a:buClr>
              <a:buFont typeface="Wingdings" panose="05000000000000000000" pitchFamily="2" charset="2"/>
              <a:buChar char="§"/>
              <a:defRPr>
                <a:latin typeface="Futura Std Book"/>
              </a:defRPr>
            </a:lvl2pPr>
            <a:lvl3pPr marL="1143000" indent="-228600">
              <a:buClr>
                <a:srgbClr val="0F3051"/>
              </a:buClr>
              <a:buFontTx/>
              <a:buChar char="-"/>
              <a:defRPr>
                <a:latin typeface="Futura Std Book"/>
              </a:defRPr>
            </a:lvl3pPr>
            <a:lvl4pPr marL="1600200" indent="-228600">
              <a:buClr>
                <a:srgbClr val="0F3051"/>
              </a:buClr>
              <a:buFontTx/>
              <a:buChar char="▫"/>
              <a:defRPr>
                <a:latin typeface="Futura Std Book"/>
              </a:defRPr>
            </a:lvl4pPr>
            <a:lvl5pPr marL="2057400" indent="-228600">
              <a:buClr>
                <a:srgbClr val="0F3051"/>
              </a:buClr>
              <a:buFontTx/>
              <a:buChar char="◦"/>
              <a:defRPr>
                <a:latin typeface="Futura Std Book"/>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120639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623888" y="1709739"/>
            <a:ext cx="7886700" cy="2852737"/>
          </a:xfrm>
          <a:prstGeom prst="rect">
            <a:avLst/>
          </a:prstGeom>
        </p:spPr>
        <p:txBody>
          <a:bodyPr anchor="b"/>
          <a:lstStyle>
            <a:lvl1pPr>
              <a:defRPr sz="4500"/>
            </a:lvl1pPr>
          </a:lstStyle>
          <a:p>
            <a:r>
              <a:rPr lang="fr-FR" smtClean="0"/>
              <a:t>Modifiez le style du titre</a:t>
            </a:r>
            <a:endParaRPr lang="fr-FR"/>
          </a:p>
        </p:txBody>
      </p:sp>
      <p:sp>
        <p:nvSpPr>
          <p:cNvPr id="3" name="Espace réservé du texte 2"/>
          <p:cNvSpPr>
            <a:spLocks noGrp="1"/>
          </p:cNvSpPr>
          <p:nvPr>
            <p:ph type="body" idx="1"/>
          </p:nvPr>
        </p:nvSpPr>
        <p:spPr>
          <a:xfrm>
            <a:off x="623888" y="4589464"/>
            <a:ext cx="7886700" cy="1500187"/>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a:xfrm>
            <a:off x="628650" y="6356351"/>
            <a:ext cx="2057400" cy="365125"/>
          </a:xfrm>
          <a:prstGeom prst="rect">
            <a:avLst/>
          </a:prstGeom>
        </p:spPr>
        <p:txBody>
          <a:bodyPr/>
          <a:lstStyle/>
          <a:p>
            <a:fld id="{3E3FB4CF-6B9F-4A11-B14E-E4D9A92612E4}" type="datetime1">
              <a:rPr lang="fr-FR" smtClean="0"/>
              <a:t>21/02/2018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a:xfrm>
            <a:off x="6457950" y="6356351"/>
            <a:ext cx="2057400" cy="365125"/>
          </a:xfrm>
          <a:prstGeom prst="rect">
            <a:avLst/>
          </a:prstGeom>
        </p:spPr>
        <p:txBody>
          <a:bodyPr/>
          <a:lstStyle/>
          <a:p>
            <a:fld id="{DCFB00D0-9EA4-4B84-AFBA-2643EC0E0B5D}" type="slidenum">
              <a:rPr lang="fr-FR" smtClean="0"/>
              <a:t>‹N°›</a:t>
            </a:fld>
            <a:endParaRPr lang="fr-FR"/>
          </a:p>
        </p:txBody>
      </p:sp>
    </p:spTree>
    <p:extLst>
      <p:ext uri="{BB962C8B-B14F-4D97-AF65-F5344CB8AC3E}">
        <p14:creationId xmlns:p14="http://schemas.microsoft.com/office/powerpoint/2010/main" val="2592985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2"/>
          <p:cNvSpPr>
            <a:spLocks noGrp="1"/>
          </p:cNvSpPr>
          <p:nvPr>
            <p:ph type="ftr" sz="quarter" idx="3"/>
          </p:nvPr>
        </p:nvSpPr>
        <p:spPr>
          <a:xfrm>
            <a:off x="8458199" y="6231467"/>
            <a:ext cx="467783" cy="312331"/>
          </a:xfrm>
          <a:prstGeom prst="rect">
            <a:avLst/>
          </a:prstGeom>
        </p:spPr>
        <p:txBody>
          <a:bodyPr vert="horz" lIns="0" tIns="0" rIns="0" bIns="0" rtlCol="0" anchor="b" anchorCtr="0"/>
          <a:lstStyle>
            <a:lvl1pPr algn="r">
              <a:defRPr sz="800">
                <a:solidFill>
                  <a:srgbClr val="0F3051"/>
                </a:solidFill>
                <a:latin typeface="Futura Std Book" charset="0"/>
                <a:ea typeface="Futura Std Book" charset="0"/>
                <a:cs typeface="Futura Std Book" charset="0"/>
              </a:defRPr>
            </a:lvl1pPr>
          </a:lstStyle>
          <a:p>
            <a:fld id="{EA3FA89B-6E25-8940-8A06-646F36749E8C}" type="slidenum">
              <a:rPr lang="en-US" smtClean="0"/>
              <a:pPr/>
              <a:t>‹N°›</a:t>
            </a:fld>
            <a:endParaRPr lang="en-US" dirty="0"/>
          </a:p>
        </p:txBody>
      </p:sp>
    </p:spTree>
    <p:extLst>
      <p:ext uri="{BB962C8B-B14F-4D97-AF65-F5344CB8AC3E}">
        <p14:creationId xmlns:p14="http://schemas.microsoft.com/office/powerpoint/2010/main" val="99304715"/>
      </p:ext>
    </p:extLst>
  </p:cSld>
  <p:clrMap bg1="lt1" tx1="dk1" bg2="lt2" tx2="dk2" accent1="accent1" accent2="accent2" accent3="accent3" accent4="accent4" accent5="accent5" accent6="accent6" hlink="hlink" folHlink="folHlink"/>
  <p:sldLayoutIdLst>
    <p:sldLayoutId id="2147483663" r:id="rId1"/>
    <p:sldLayoutId id="2147483667" r:id="rId2"/>
    <p:sldLayoutId id="2147483666" r:id="rId3"/>
    <p:sldLayoutId id="2147483664" r:id="rId4"/>
    <p:sldLayoutId id="2147483665" r:id="rId5"/>
    <p:sldLayoutId id="2147483669" r:id="rId6"/>
    <p:sldLayoutId id="2147483670" r:id="rId7"/>
    <p:sldLayoutId id="2147483671" r:id="rId8"/>
    <p:sldLayoutId id="2147483673" r:id="rId9"/>
    <p:sldLayoutId id="2147483674" r:id="rId10"/>
    <p:sldLayoutId id="2147483675" r:id="rId11"/>
    <p:sldLayoutId id="2147483706" r:id="rId12"/>
    <p:sldLayoutId id="2147483709" r:id="rId13"/>
    <p:sldLayoutId id="2147483712" r:id="rId14"/>
    <p:sldLayoutId id="2147483713" r:id="rId15"/>
    <p:sldLayoutId id="2147483716" r:id="rId16"/>
    <p:sldLayoutId id="2147483717" r:id="rId17"/>
    <p:sldLayoutId id="2147483718" r:id="rId18"/>
    <p:sldLayoutId id="2147483719" r:id="rId19"/>
    <p:sldLayoutId id="2147483721" r:id="rId20"/>
    <p:sldLayoutId id="2147483722" r:id="rId21"/>
    <p:sldLayoutId id="2147483723" r:id="rId22"/>
    <p:sldLayoutId id="2147483725" r:id="rId23"/>
    <p:sldLayoutId id="2147483726" r:id="rId24"/>
    <p:sldLayoutId id="2147483732" r:id="rId25"/>
    <p:sldLayoutId id="2147483734" r:id="rId26"/>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image" Target="../media/image9.png"/><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10.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hyperlink" Target="mailto:monet@unfpa.org" TargetMode="External"/><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diagramColors" Target="../diagrams/colors1.xml"/><Relationship Id="rId11" Type="http://schemas.openxmlformats.org/officeDocument/2006/relationships/hyperlink" Target="mailto:brun@unfpa.org" TargetMode="External"/><Relationship Id="rId5" Type="http://schemas.openxmlformats.org/officeDocument/2006/relationships/diagramQuickStyle" Target="../diagrams/quickStyle1.xml"/><Relationship Id="rId10" Type="http://schemas.openxmlformats.org/officeDocument/2006/relationships/image" Target="../media/image25.emf"/><Relationship Id="rId4" Type="http://schemas.openxmlformats.org/officeDocument/2006/relationships/diagramLayout" Target="../diagrams/layout1.xml"/><Relationship Id="rId9" Type="http://schemas.openxmlformats.org/officeDocument/2006/relationships/image" Target="../media/image24.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5.xml"/><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8.xml"/><Relationship Id="rId1" Type="http://schemas.openxmlformats.org/officeDocument/2006/relationships/slideLayout" Target="../slideLayouts/slideLayout2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13.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4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5.xml"/><Relationship Id="rId1" Type="http://schemas.openxmlformats.org/officeDocument/2006/relationships/slideLayout" Target="../slideLayouts/slideLayout4.xml"/><Relationship Id="rId5" Type="http://schemas.openxmlformats.org/officeDocument/2006/relationships/image" Target="../media/image36.jpeg"/><Relationship Id="rId4" Type="http://schemas.microsoft.com/office/2007/relationships/hdphoto" Target="../media/hdphoto1.wdp"/></Relationships>
</file>

<file path=ppt/slides/_rels/slide43.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microsoft.com/office/2007/relationships/hdphoto" Target="../media/hdphoto2.wdp"/></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0.xml"/><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3" Type="http://schemas.openxmlformats.org/officeDocument/2006/relationships/image" Target="../media/image42.jpeg"/><Relationship Id="rId7" Type="http://schemas.openxmlformats.org/officeDocument/2006/relationships/image" Target="../media/image46.jpeg"/><Relationship Id="rId2" Type="http://schemas.openxmlformats.org/officeDocument/2006/relationships/notesSlide" Target="../notesSlides/notesSlide31.xml"/><Relationship Id="rId1" Type="http://schemas.openxmlformats.org/officeDocument/2006/relationships/slideLayout" Target="../slideLayouts/slideLayout9.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image" Target="../media/image49.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6.xml"/></Relationships>
</file>

<file path=ppt/slides/_rels/slide5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9009" y="2800355"/>
            <a:ext cx="4514059" cy="1915578"/>
          </a:xfrm>
        </p:spPr>
        <p:txBody>
          <a:bodyPr/>
          <a:lstStyle/>
          <a:p>
            <a:r>
              <a:rPr lang="fr-FR" sz="2800" dirty="0">
                <a:latin typeface="Calisto MT" panose="02040603050505030304" pitchFamily="18" charset="0"/>
              </a:rPr>
              <a:t>GFF : </a:t>
            </a:r>
            <a:r>
              <a:rPr lang="fr-FR" sz="2800" dirty="0" smtClean="0">
                <a:latin typeface="Calisto MT" panose="02040603050505030304" pitchFamily="18" charset="0"/>
              </a:rPr>
              <a:t>PROBLEMATIQUES SPECIFIQUES EN SRMNEA-N</a:t>
            </a:r>
            <a:endParaRPr lang="fr-FR" sz="2800" dirty="0">
              <a:latin typeface="Calisto MT" panose="02040603050505030304" pitchFamily="18" charset="0"/>
            </a:endParaRPr>
          </a:p>
        </p:txBody>
      </p:sp>
      <p:sp>
        <p:nvSpPr>
          <p:cNvPr id="4" name="ZoneTexte 3"/>
          <p:cNvSpPr txBox="1"/>
          <p:nvPr/>
        </p:nvSpPr>
        <p:spPr>
          <a:xfrm>
            <a:off x="-136479" y="6237644"/>
            <a:ext cx="6823881" cy="461665"/>
          </a:xfrm>
          <a:prstGeom prst="rect">
            <a:avLst/>
          </a:prstGeom>
          <a:noFill/>
        </p:spPr>
        <p:txBody>
          <a:bodyPr wrap="square" rtlCol="0">
            <a:spAutoFit/>
          </a:bodyPr>
          <a:lstStyle/>
          <a:p>
            <a:pPr algn="ctr"/>
            <a:r>
              <a:rPr lang="fr-FR" sz="2400" b="1" dirty="0" smtClean="0">
                <a:solidFill>
                  <a:srgbClr val="F4C432"/>
                </a:solidFill>
                <a:latin typeface="Calisto MT" panose="02040603050505030304" pitchFamily="18" charset="0"/>
              </a:rPr>
              <a:t>Présenté par Dr  Ramatou SAWADOGO, DSF</a:t>
            </a:r>
            <a:endParaRPr lang="fr-FR" sz="2400" b="1" dirty="0">
              <a:solidFill>
                <a:srgbClr val="F4C432"/>
              </a:solidFill>
              <a:latin typeface="Calisto MT" panose="02040603050505030304" pitchFamily="18" charset="0"/>
            </a:endParaRPr>
          </a:p>
        </p:txBody>
      </p:sp>
    </p:spTree>
    <p:extLst>
      <p:ext uri="{BB962C8B-B14F-4D97-AF65-F5344CB8AC3E}">
        <p14:creationId xmlns:p14="http://schemas.microsoft.com/office/powerpoint/2010/main" val="26219116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FR" b="1" dirty="0" smtClean="0">
                <a:latin typeface="Calisto MT" panose="02040603050505030304" pitchFamily="18" charset="0"/>
              </a:rPr>
              <a:t>PLAN DE PRESENTATION</a:t>
            </a:r>
            <a:endParaRPr lang="fr-FR" b="1" dirty="0">
              <a:latin typeface="Calisto MT" panose="02040603050505030304" pitchFamily="18" charset="0"/>
            </a:endParaRPr>
          </a:p>
        </p:txBody>
      </p:sp>
      <p:sp>
        <p:nvSpPr>
          <p:cNvPr id="6" name="Espace réservé du contenu 5"/>
          <p:cNvSpPr>
            <a:spLocks noGrp="1"/>
          </p:cNvSpPr>
          <p:nvPr>
            <p:ph idx="1"/>
          </p:nvPr>
        </p:nvSpPr>
        <p:spPr/>
        <p:txBody>
          <a:bodyPr>
            <a:noAutofit/>
          </a:bodyPr>
          <a:lstStyle/>
          <a:p>
            <a:pPr marL="0" indent="0">
              <a:lnSpc>
                <a:spcPct val="100000"/>
              </a:lnSpc>
              <a:buNone/>
            </a:pPr>
            <a:r>
              <a:rPr lang="fr-FR" sz="2000" dirty="0" smtClean="0">
                <a:latin typeface="Calisto MT" panose="02040603050505030304" pitchFamily="18" charset="0"/>
              </a:rPr>
              <a:t>Introduction</a:t>
            </a:r>
            <a:endParaRPr lang="fr-FR" sz="2000" dirty="0">
              <a:latin typeface="Calisto MT" panose="02040603050505030304" pitchFamily="18" charset="0"/>
            </a:endParaRPr>
          </a:p>
          <a:p>
            <a:pPr marL="0" indent="0">
              <a:lnSpc>
                <a:spcPct val="100000"/>
              </a:lnSpc>
              <a:buNone/>
            </a:pPr>
            <a:r>
              <a:rPr lang="fr-FR" sz="2000" b="1" dirty="0" smtClean="0">
                <a:latin typeface="Calisto MT" panose="02040603050505030304" pitchFamily="18" charset="0"/>
              </a:rPr>
              <a:t>I- </a:t>
            </a:r>
            <a:r>
              <a:rPr lang="fr-FR" sz="2000" b="1" dirty="0">
                <a:latin typeface="Calisto MT" panose="02040603050505030304" pitchFamily="18" charset="0"/>
              </a:rPr>
              <a:t>Objectifs de </a:t>
            </a:r>
            <a:r>
              <a:rPr lang="fr-FR" sz="2000" b="1" dirty="0" smtClean="0">
                <a:latin typeface="Calisto MT" panose="02040603050505030304" pitchFamily="18" charset="0"/>
              </a:rPr>
              <a:t>la séances</a:t>
            </a:r>
            <a:endParaRPr lang="fr-FR" sz="2000" b="1" dirty="0">
              <a:latin typeface="Calisto MT" panose="02040603050505030304" pitchFamily="18" charset="0"/>
            </a:endParaRPr>
          </a:p>
          <a:p>
            <a:pPr marL="0" indent="0">
              <a:lnSpc>
                <a:spcPct val="100000"/>
              </a:lnSpc>
              <a:buNone/>
            </a:pPr>
            <a:r>
              <a:rPr lang="fr-FR" sz="2000" b="1" dirty="0" smtClean="0">
                <a:latin typeface="Calisto MT" panose="02040603050505030304" pitchFamily="18" charset="0"/>
              </a:rPr>
              <a:t>II- Problématiques spécifiques en SRMNEA-N</a:t>
            </a:r>
          </a:p>
          <a:p>
            <a:pPr lvl="1">
              <a:lnSpc>
                <a:spcPct val="100000"/>
              </a:lnSpc>
            </a:pPr>
            <a:r>
              <a:rPr lang="fr-FR" sz="1600" dirty="0" smtClean="0">
                <a:latin typeface="Calisto MT" panose="02040603050505030304" pitchFamily="18" charset="0"/>
              </a:rPr>
              <a:t>SPN , PEC </a:t>
            </a:r>
            <a:r>
              <a:rPr lang="fr-FR" sz="1600" dirty="0">
                <a:latin typeface="Calisto MT" panose="02040603050505030304" pitchFamily="18" charset="0"/>
              </a:rPr>
              <a:t>des </a:t>
            </a:r>
            <a:r>
              <a:rPr lang="fr-FR" sz="1600" dirty="0" smtClean="0">
                <a:latin typeface="Calisto MT" panose="02040603050505030304" pitchFamily="18" charset="0"/>
              </a:rPr>
              <a:t>prématurés, </a:t>
            </a:r>
            <a:r>
              <a:rPr lang="fr-FR" sz="1600" dirty="0" err="1" smtClean="0">
                <a:latin typeface="Calisto MT" panose="02040603050505030304" pitchFamily="18" charset="0"/>
              </a:rPr>
              <a:t>SPoN</a:t>
            </a:r>
            <a:endParaRPr lang="fr-FR" sz="1600" dirty="0" smtClean="0">
              <a:latin typeface="Calisto MT" panose="02040603050505030304" pitchFamily="18" charset="0"/>
            </a:endParaRPr>
          </a:p>
          <a:p>
            <a:pPr lvl="1">
              <a:lnSpc>
                <a:spcPct val="100000"/>
              </a:lnSpc>
            </a:pPr>
            <a:r>
              <a:rPr lang="fr-FR" sz="1600" dirty="0" smtClean="0">
                <a:latin typeface="Calisto MT" panose="02040603050505030304" pitchFamily="18" charset="0"/>
              </a:rPr>
              <a:t>Système d’enregistrement et de statistiques de l’état civil</a:t>
            </a:r>
          </a:p>
          <a:p>
            <a:pPr lvl="1">
              <a:lnSpc>
                <a:spcPct val="100000"/>
              </a:lnSpc>
            </a:pPr>
            <a:r>
              <a:rPr lang="fr-FR" sz="1600" dirty="0" smtClean="0">
                <a:latin typeface="Calisto MT" panose="02040603050505030304" pitchFamily="18" charset="0"/>
              </a:rPr>
              <a:t>Gestion pharmaceutique (logistique) des produits vitaux</a:t>
            </a:r>
          </a:p>
          <a:p>
            <a:pPr lvl="1">
              <a:lnSpc>
                <a:spcPct val="100000"/>
              </a:lnSpc>
            </a:pPr>
            <a:r>
              <a:rPr lang="fr-FR" sz="1600" dirty="0" smtClean="0">
                <a:latin typeface="Calisto MT" panose="02040603050505030304" pitchFamily="18" charset="0"/>
              </a:rPr>
              <a:t>Nutrition </a:t>
            </a:r>
            <a:endParaRPr lang="fr-FR" sz="2000" dirty="0">
              <a:latin typeface="Calisto MT" panose="02040603050505030304" pitchFamily="18" charset="0"/>
            </a:endParaRPr>
          </a:p>
          <a:p>
            <a:pPr marL="0" indent="0">
              <a:lnSpc>
                <a:spcPct val="100000"/>
              </a:lnSpc>
              <a:buNone/>
            </a:pPr>
            <a:r>
              <a:rPr lang="fr-FR" sz="2000" dirty="0" smtClean="0">
                <a:latin typeface="Calisto MT" panose="02040603050505030304" pitchFamily="18" charset="0"/>
              </a:rPr>
              <a:t>Conclusion </a:t>
            </a:r>
            <a:endParaRPr lang="fr-FR" sz="2000" dirty="0">
              <a:latin typeface="Calisto MT" panose="02040603050505030304" pitchFamily="18" charset="0"/>
            </a:endParaRPr>
          </a:p>
        </p:txBody>
      </p:sp>
      <p:sp>
        <p:nvSpPr>
          <p:cNvPr id="4" name="Espace réservé du numéro de diapositive 3"/>
          <p:cNvSpPr>
            <a:spLocks noGrp="1"/>
          </p:cNvSpPr>
          <p:nvPr>
            <p:ph type="sldNum" sz="quarter" idx="12"/>
          </p:nvPr>
        </p:nvSpPr>
        <p:spPr/>
        <p:txBody>
          <a:bodyPr/>
          <a:lstStyle/>
          <a:p>
            <a:fld id="{DCFB00D0-9EA4-4B84-AFBA-2643EC0E0B5D}" type="slidenum">
              <a:rPr lang="fr-FR" smtClean="0"/>
              <a:t>2</a:t>
            </a:fld>
            <a:endParaRPr lang="fr-FR"/>
          </a:p>
        </p:txBody>
      </p:sp>
    </p:spTree>
    <p:extLst>
      <p:ext uri="{BB962C8B-B14F-4D97-AF65-F5344CB8AC3E}">
        <p14:creationId xmlns:p14="http://schemas.microsoft.com/office/powerpoint/2010/main" val="22953744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778775" y="2564109"/>
            <a:ext cx="7886700" cy="640556"/>
          </a:xfrm>
        </p:spPr>
        <p:txBody>
          <a:bodyPr>
            <a:normAutofit fontScale="90000"/>
          </a:bodyPr>
          <a:lstStyle/>
          <a:p>
            <a:pPr algn="ctr"/>
            <a:r>
              <a:rPr lang="fr-FR" b="1" dirty="0" smtClean="0">
                <a:solidFill>
                  <a:schemeClr val="accent1">
                    <a:lumMod val="50000"/>
                  </a:schemeClr>
                </a:solidFill>
                <a:latin typeface="Calisto MT" panose="02040603050505030304" pitchFamily="18" charset="0"/>
              </a:rPr>
              <a:t>INTRODUCTION/OBJECTIFS</a:t>
            </a:r>
            <a:endParaRPr lang="fr-FR" dirty="0"/>
          </a:p>
        </p:txBody>
      </p:sp>
      <p:sp>
        <p:nvSpPr>
          <p:cNvPr id="2" name="Espace réservé du numéro de diapositive 1"/>
          <p:cNvSpPr>
            <a:spLocks noGrp="1"/>
          </p:cNvSpPr>
          <p:nvPr>
            <p:ph type="sldNum" sz="quarter" idx="12"/>
          </p:nvPr>
        </p:nvSpPr>
        <p:spPr/>
        <p:txBody>
          <a:bodyPr/>
          <a:lstStyle/>
          <a:p>
            <a:fld id="{DCFB00D0-9EA4-4B84-AFBA-2643EC0E0B5D}" type="slidenum">
              <a:rPr lang="fr-FR" smtClean="0"/>
              <a:t>3</a:t>
            </a:fld>
            <a:endParaRPr lang="fr-FR"/>
          </a:p>
        </p:txBody>
      </p:sp>
      <p:sp>
        <p:nvSpPr>
          <p:cNvPr id="3" name="Espace réservé du contenu 2"/>
          <p:cNvSpPr>
            <a:spLocks noGrp="1"/>
          </p:cNvSpPr>
          <p:nvPr>
            <p:ph idx="1"/>
          </p:nvPr>
        </p:nvSpPr>
        <p:spPr/>
        <p:txBody>
          <a:bodyPr/>
          <a:lstStyle/>
          <a:p>
            <a:endParaRPr lang="fr-FR" dirty="0"/>
          </a:p>
        </p:txBody>
      </p:sp>
    </p:spTree>
    <p:extLst>
      <p:ext uri="{BB962C8B-B14F-4D97-AF65-F5344CB8AC3E}">
        <p14:creationId xmlns:p14="http://schemas.microsoft.com/office/powerpoint/2010/main" val="38090401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5914" y="44624"/>
            <a:ext cx="1518086" cy="214408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600000">
            <a:off x="6126692" y="183154"/>
            <a:ext cx="1675840" cy="2377651"/>
          </a:xfrm>
          <a:prstGeom prst="rect">
            <a:avLst/>
          </a:prstGeom>
        </p:spPr>
      </p:pic>
      <p:sp>
        <p:nvSpPr>
          <p:cNvPr id="2" name="Title 1"/>
          <p:cNvSpPr>
            <a:spLocks noGrp="1"/>
          </p:cNvSpPr>
          <p:nvPr>
            <p:ph type="title"/>
          </p:nvPr>
        </p:nvSpPr>
        <p:spPr>
          <a:xfrm>
            <a:off x="67130" y="800479"/>
            <a:ext cx="5910589" cy="1143000"/>
          </a:xfrm>
        </p:spPr>
        <p:txBody>
          <a:bodyPr>
            <a:normAutofit/>
          </a:bodyPr>
          <a:lstStyle/>
          <a:p>
            <a:pPr algn="ctr"/>
            <a:r>
              <a:rPr lang="fr-FR" sz="3200" b="1" dirty="0">
                <a:solidFill>
                  <a:srgbClr val="007DC5"/>
                </a:solidFill>
                <a:latin typeface="Calisto MT" panose="02040603050505030304" pitchFamily="18" charset="0"/>
              </a:rPr>
              <a:t>Moment décisif pour la santé mondiale</a:t>
            </a:r>
          </a:p>
        </p:txBody>
      </p:sp>
      <p:sp>
        <p:nvSpPr>
          <p:cNvPr id="3" name="Content Placeholder 2"/>
          <p:cNvSpPr>
            <a:spLocks noGrp="1"/>
          </p:cNvSpPr>
          <p:nvPr>
            <p:ph idx="1"/>
          </p:nvPr>
        </p:nvSpPr>
        <p:spPr>
          <a:xfrm>
            <a:off x="277729" y="1693067"/>
            <a:ext cx="7931224" cy="4525963"/>
          </a:xfrm>
        </p:spPr>
        <p:txBody>
          <a:bodyPr>
            <a:normAutofit fontScale="92500" lnSpcReduction="10000"/>
          </a:bodyPr>
          <a:lstStyle/>
          <a:p>
            <a:endParaRPr lang="fr-FR" sz="2800" dirty="0"/>
          </a:p>
          <a:p>
            <a:r>
              <a:rPr lang="fr-FR" sz="2800" dirty="0"/>
              <a:t>OMD aux ODD</a:t>
            </a:r>
          </a:p>
          <a:p>
            <a:r>
              <a:rPr lang="fr-FR" sz="2800" dirty="0"/>
              <a:t>Deux stratégies complémentaires avec </a:t>
            </a:r>
            <a:endParaRPr lang="fr-FR" sz="2800" dirty="0" smtClean="0"/>
          </a:p>
          <a:p>
            <a:pPr marL="0" indent="0">
              <a:buNone/>
            </a:pPr>
            <a:r>
              <a:rPr lang="fr-FR" sz="2800" dirty="0" smtClean="0"/>
              <a:t>des </a:t>
            </a:r>
            <a:r>
              <a:rPr lang="fr-FR" sz="2800" dirty="0"/>
              <a:t>objectifs communs</a:t>
            </a:r>
          </a:p>
          <a:p>
            <a:pPr lvl="1"/>
            <a:r>
              <a:rPr lang="fr-FR" sz="2400" dirty="0"/>
              <a:t>Plan d’Action pour Chaque Nouveau-Né (ENAP)</a:t>
            </a:r>
          </a:p>
          <a:p>
            <a:pPr lvl="1"/>
            <a:r>
              <a:rPr lang="fr-FR" sz="2400" dirty="0"/>
              <a:t>Mettre Fin aux Décès Evitables de Mères (EPMM)</a:t>
            </a:r>
          </a:p>
          <a:p>
            <a:r>
              <a:rPr lang="fr-FR" sz="2800" dirty="0"/>
              <a:t>Nouvelle stratégie mondiale pour la santé des   femmes, des enfants et des adolescents</a:t>
            </a:r>
          </a:p>
          <a:p>
            <a:pPr marL="0" indent="0">
              <a:buNone/>
            </a:pPr>
            <a:r>
              <a:rPr lang="fr-FR" sz="2800" dirty="0"/>
              <a:t>     - Survivre, prospérer, transformer</a:t>
            </a:r>
          </a:p>
          <a:p>
            <a:r>
              <a:rPr lang="fr-FR" sz="2800" dirty="0"/>
              <a:t>Lancement de GFF en tant que plateforme de financement pour la SSRMNEA</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5060" y="4218675"/>
            <a:ext cx="2160240" cy="14151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362595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fr-FR" sz="3200" b="1" dirty="0">
                <a:solidFill>
                  <a:srgbClr val="007DC5"/>
                </a:solidFill>
              </a:rPr>
              <a:t>La couverture et la qualité importent</a:t>
            </a:r>
          </a:p>
        </p:txBody>
      </p:sp>
      <p:sp>
        <p:nvSpPr>
          <p:cNvPr id="11" name="Content Placeholder 10"/>
          <p:cNvSpPr>
            <a:spLocks noGrp="1"/>
          </p:cNvSpPr>
          <p:nvPr>
            <p:ph idx="1"/>
          </p:nvPr>
        </p:nvSpPr>
        <p:spPr/>
        <p:txBody>
          <a:bodyPr>
            <a:normAutofit/>
          </a:bodyPr>
          <a:lstStyle/>
          <a:p>
            <a:r>
              <a:rPr lang="fr-FR" dirty="0"/>
              <a:t>Grâce à des efforts ciblés, les naissances au sein de formations sanitaires </a:t>
            </a:r>
            <a:r>
              <a:rPr lang="fr-FR" dirty="0" smtClean="0"/>
              <a:t>augmentent</a:t>
            </a:r>
          </a:p>
          <a:p>
            <a:pPr marL="0" indent="0">
              <a:buNone/>
            </a:pPr>
            <a:endParaRPr lang="fr-FR" dirty="0"/>
          </a:p>
          <a:p>
            <a:pPr lvl="1"/>
            <a:r>
              <a:rPr lang="fr-FR" dirty="0"/>
              <a:t>Proportions plus élevées de morbidité et de mortalité maternelles et périnatales évitables se produisent dans les formations sanitaires </a:t>
            </a:r>
          </a:p>
          <a:p>
            <a:pPr lvl="1"/>
            <a:endParaRPr lang="fr-FR" dirty="0"/>
          </a:p>
          <a:p>
            <a:r>
              <a:rPr lang="fr-FR" dirty="0"/>
              <a:t>Principal obstacle: </a:t>
            </a:r>
            <a:r>
              <a:rPr lang="fr-FR" sz="3200" b="1" dirty="0"/>
              <a:t>qualité des soins</a:t>
            </a:r>
          </a:p>
        </p:txBody>
      </p:sp>
    </p:spTree>
    <p:extLst>
      <p:ext uri="{BB962C8B-B14F-4D97-AF65-F5344CB8AC3E}">
        <p14:creationId xmlns:p14="http://schemas.microsoft.com/office/powerpoint/2010/main" val="3882679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104900" y="1268760"/>
            <a:ext cx="6934200" cy="4343400"/>
          </a:xfrm>
          <a:prstGeom prst="rect">
            <a:avLst/>
          </a:prstGeom>
        </p:spPr>
      </p:pic>
      <p:sp>
        <p:nvSpPr>
          <p:cNvPr id="4" name="TextBox 3"/>
          <p:cNvSpPr txBox="1"/>
          <p:nvPr/>
        </p:nvSpPr>
        <p:spPr>
          <a:xfrm>
            <a:off x="178130" y="5719812"/>
            <a:ext cx="8858251" cy="1021556"/>
          </a:xfrm>
          <a:prstGeom prst="roundRect">
            <a:avLst/>
          </a:prstGeom>
          <a:ln w="38100"/>
          <a:effectLst>
            <a:outerShdw blurRad="50800" dist="38100" dir="2700000" algn="tl"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wrap="square">
            <a:spAutoFit/>
          </a:bodyPr>
          <a:lstStyle/>
          <a:p>
            <a:pPr algn="ctr" fontAlgn="base">
              <a:spcBef>
                <a:spcPts val="1000"/>
              </a:spcBef>
              <a:spcAft>
                <a:spcPct val="0"/>
              </a:spcAft>
            </a:pPr>
            <a:r>
              <a:rPr lang="fr-FR" b="1" dirty="0">
                <a:solidFill>
                  <a:srgbClr val="002060"/>
                </a:solidFill>
              </a:rPr>
              <a:t>Les vies de près de 3 millions de bébés et de femmes pourraient être sauvée chaque année avec une couverture élevée de soins de qualité pour la naissance ainsi que pour les bébés de petites tailles et malades</a:t>
            </a:r>
          </a:p>
        </p:txBody>
      </p:sp>
      <p:pic>
        <p:nvPicPr>
          <p:cNvPr id="5" name="Picture 4" descr="Screen Clippi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600000">
            <a:off x="7341156" y="111297"/>
            <a:ext cx="943528" cy="1338661"/>
          </a:xfrm>
          <a:prstGeom prst="rect">
            <a:avLst/>
          </a:prstGeom>
        </p:spPr>
      </p:pic>
      <p:pic>
        <p:nvPicPr>
          <p:cNvPr id="6"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39100" y="819750"/>
            <a:ext cx="929040" cy="1312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79564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ChangeArrowheads="1"/>
          </p:cNvSpPr>
          <p:nvPr/>
        </p:nvSpPr>
        <p:spPr bwMode="auto">
          <a:xfrm>
            <a:off x="4499992" y="2708920"/>
            <a:ext cx="4105275" cy="3096344"/>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nchor="ctr">
            <a:noAutofit/>
          </a:bodyPr>
          <a:lstStyle>
            <a:lvl1pPr eaLnBrk="0" hangingPunct="0">
              <a:defRPr b="1" u="sng">
                <a:solidFill>
                  <a:schemeClr val="tx1"/>
                </a:solidFill>
                <a:latin typeface="Arial" pitchFamily="34" charset="0"/>
                <a:cs typeface="Arial" pitchFamily="34" charset="0"/>
              </a:defRPr>
            </a:lvl1pPr>
            <a:lvl2pPr marL="742950" indent="-285750" eaLnBrk="0" hangingPunct="0">
              <a:defRPr b="1" u="sng">
                <a:solidFill>
                  <a:schemeClr val="tx1"/>
                </a:solidFill>
                <a:latin typeface="Arial" pitchFamily="34" charset="0"/>
                <a:cs typeface="Arial" pitchFamily="34" charset="0"/>
              </a:defRPr>
            </a:lvl2pPr>
            <a:lvl3pPr marL="1143000" indent="-228600" eaLnBrk="0" hangingPunct="0">
              <a:defRPr b="1" u="sng">
                <a:solidFill>
                  <a:schemeClr val="tx1"/>
                </a:solidFill>
                <a:latin typeface="Arial" pitchFamily="34" charset="0"/>
                <a:cs typeface="Arial" pitchFamily="34" charset="0"/>
              </a:defRPr>
            </a:lvl3pPr>
            <a:lvl4pPr marL="1600200" indent="-228600" eaLnBrk="0" hangingPunct="0">
              <a:defRPr b="1" u="sng">
                <a:solidFill>
                  <a:schemeClr val="tx1"/>
                </a:solidFill>
                <a:latin typeface="Arial" pitchFamily="34" charset="0"/>
                <a:cs typeface="Arial" pitchFamily="34" charset="0"/>
              </a:defRPr>
            </a:lvl4pPr>
            <a:lvl5pPr marL="2057400" indent="-228600" eaLnBrk="0" hangingPunct="0">
              <a:defRPr b="1" u="sng">
                <a:solidFill>
                  <a:schemeClr val="tx1"/>
                </a:solidFill>
                <a:latin typeface="Arial" pitchFamily="34" charset="0"/>
                <a:cs typeface="Arial" pitchFamily="34" charset="0"/>
              </a:defRPr>
            </a:lvl5pPr>
            <a:lvl6pPr marL="2514600" indent="-228600" eaLnBrk="0" fontAlgn="base" hangingPunct="0">
              <a:spcBef>
                <a:spcPct val="0"/>
              </a:spcBef>
              <a:spcAft>
                <a:spcPct val="0"/>
              </a:spcAft>
              <a:defRPr b="1" u="sng">
                <a:solidFill>
                  <a:schemeClr val="tx1"/>
                </a:solidFill>
                <a:latin typeface="Arial" pitchFamily="34" charset="0"/>
                <a:cs typeface="Arial" pitchFamily="34" charset="0"/>
              </a:defRPr>
            </a:lvl6pPr>
            <a:lvl7pPr marL="2971800" indent="-228600" eaLnBrk="0" fontAlgn="base" hangingPunct="0">
              <a:spcBef>
                <a:spcPct val="0"/>
              </a:spcBef>
              <a:spcAft>
                <a:spcPct val="0"/>
              </a:spcAft>
              <a:defRPr b="1" u="sng">
                <a:solidFill>
                  <a:schemeClr val="tx1"/>
                </a:solidFill>
                <a:latin typeface="Arial" pitchFamily="34" charset="0"/>
                <a:cs typeface="Arial" pitchFamily="34" charset="0"/>
              </a:defRPr>
            </a:lvl7pPr>
            <a:lvl8pPr marL="3429000" indent="-228600" eaLnBrk="0" fontAlgn="base" hangingPunct="0">
              <a:spcBef>
                <a:spcPct val="0"/>
              </a:spcBef>
              <a:spcAft>
                <a:spcPct val="0"/>
              </a:spcAft>
              <a:defRPr b="1" u="sng">
                <a:solidFill>
                  <a:schemeClr val="tx1"/>
                </a:solidFill>
                <a:latin typeface="Arial" pitchFamily="34" charset="0"/>
                <a:cs typeface="Arial" pitchFamily="34" charset="0"/>
              </a:defRPr>
            </a:lvl8pPr>
            <a:lvl9pPr marL="3886200" indent="-228600" eaLnBrk="0" fontAlgn="base" hangingPunct="0">
              <a:spcBef>
                <a:spcPct val="0"/>
              </a:spcBef>
              <a:spcAft>
                <a:spcPct val="0"/>
              </a:spcAft>
              <a:defRPr b="1" u="sng">
                <a:solidFill>
                  <a:schemeClr val="tx1"/>
                </a:solidFill>
                <a:latin typeface="Arial" pitchFamily="34" charset="0"/>
                <a:cs typeface="Arial" pitchFamily="34" charset="0"/>
              </a:defRPr>
            </a:lvl9pPr>
          </a:lstStyle>
          <a:p>
            <a:pPr algn="ctr" eaLnBrk="1" hangingPunct="1"/>
            <a:endParaRPr lang="fr-FR" altLang="zh-CN" sz="3200" u="none" dirty="0">
              <a:solidFill>
                <a:srgbClr val="005693"/>
              </a:solidFill>
              <a:ea typeface="SimSun" pitchFamily="2" charset="-122"/>
            </a:endParaRPr>
          </a:p>
          <a:p>
            <a:pPr algn="ctr" eaLnBrk="1" hangingPunct="1"/>
            <a:endParaRPr lang="fr-FR" altLang="zh-CN" sz="3200" u="none" dirty="0">
              <a:solidFill>
                <a:srgbClr val="005693"/>
              </a:solidFill>
              <a:ea typeface="SimSun" pitchFamily="2" charset="-122"/>
            </a:endParaRPr>
          </a:p>
          <a:p>
            <a:pPr algn="ctr" eaLnBrk="1" hangingPunct="1"/>
            <a:endParaRPr lang="fr-FR" altLang="zh-CN" sz="3200" u="none" dirty="0">
              <a:solidFill>
                <a:srgbClr val="005693"/>
              </a:solidFill>
              <a:ea typeface="SimSun" pitchFamily="2" charset="-122"/>
            </a:endParaRPr>
          </a:p>
          <a:p>
            <a:pPr algn="ctr" eaLnBrk="1" hangingPunct="1"/>
            <a:r>
              <a:rPr lang="fr-FR" altLang="zh-CN" sz="3600" u="none" dirty="0" smtClean="0">
                <a:solidFill>
                  <a:srgbClr val="007DC5"/>
                </a:solidFill>
                <a:latin typeface="Calibri" panose="020F0502020204030204" pitchFamily="34" charset="0"/>
                <a:ea typeface="+mj-ea"/>
                <a:cs typeface="Calibri" panose="020F0502020204030204" pitchFamily="34" charset="0"/>
              </a:rPr>
              <a:t>1- Lignes </a:t>
            </a:r>
            <a:r>
              <a:rPr lang="fr-FR" altLang="zh-CN" sz="3600" u="none" dirty="0">
                <a:solidFill>
                  <a:srgbClr val="007DC5"/>
                </a:solidFill>
                <a:latin typeface="Calibri" panose="020F0502020204030204" pitchFamily="34" charset="0"/>
                <a:ea typeface="+mj-ea"/>
                <a:cs typeface="Calibri" panose="020F0502020204030204" pitchFamily="34" charset="0"/>
              </a:rPr>
              <a:t>directrices de l’OMS sur les soins prénatales (2016)</a:t>
            </a:r>
          </a:p>
        </p:txBody>
      </p:sp>
      <p:sp>
        <p:nvSpPr>
          <p:cNvPr id="2" name="TextBox 1"/>
          <p:cNvSpPr txBox="1"/>
          <p:nvPr/>
        </p:nvSpPr>
        <p:spPr>
          <a:xfrm>
            <a:off x="6012160" y="836712"/>
            <a:ext cx="2619970" cy="461665"/>
          </a:xfrm>
          <a:prstGeom prst="rect">
            <a:avLst/>
          </a:prstGeom>
          <a:noFill/>
        </p:spPr>
        <p:txBody>
          <a:bodyPr wrap="square" rtlCol="0">
            <a:spAutoFit/>
          </a:bodyPr>
          <a:lstStyle/>
          <a:p>
            <a:endParaRPr lang="en-US" sz="2400" dirty="0">
              <a:solidFill>
                <a:srgbClr val="FF0000"/>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0294" y="783547"/>
            <a:ext cx="3733206" cy="532859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511580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136" y="418654"/>
            <a:ext cx="6537574" cy="850106"/>
          </a:xfrm>
        </p:spPr>
        <p:txBody>
          <a:bodyPr>
            <a:normAutofit fontScale="90000"/>
          </a:bodyPr>
          <a:lstStyle/>
          <a:p>
            <a:pPr algn="ctr"/>
            <a:r>
              <a:rPr lang="fr-CH" dirty="0"/>
              <a:t>Les consultations prénatales (CPN) sont décisives</a:t>
            </a:r>
            <a:endParaRPr lang="fr-CH" sz="3200" dirty="0"/>
          </a:p>
        </p:txBody>
      </p:sp>
      <p:sp>
        <p:nvSpPr>
          <p:cNvPr id="5" name="Content Placeholder 2"/>
          <p:cNvSpPr txBox="1">
            <a:spLocks/>
          </p:cNvSpPr>
          <p:nvPr/>
        </p:nvSpPr>
        <p:spPr>
          <a:xfrm>
            <a:off x="611560" y="3757413"/>
            <a:ext cx="3600400" cy="1296144"/>
          </a:xfrm>
          <a:prstGeom prst="rect">
            <a:avLst/>
          </a:prstGeom>
          <a:solidFill>
            <a:schemeClr val="accent1">
              <a:lumMod val="20000"/>
              <a:lumOff val="80000"/>
            </a:schemeClr>
          </a:solidFill>
        </p:spPr>
        <p:txBody>
          <a:bodyPr vert="horz" lIns="91440" tIns="45720" rIns="91440" bIns="45720" rtlCol="0">
            <a:normAutofit/>
          </a:bodyPr>
          <a:lstStyle>
            <a:lvl1pPr marL="342900" indent="-342900" algn="l" defTabSz="914400" rtl="0" eaLnBrk="1" latinLnBrk="0" hangingPunct="1">
              <a:spcBef>
                <a:spcPct val="20000"/>
              </a:spcBef>
              <a:buClr>
                <a:schemeClr val="tx1"/>
              </a:buClr>
              <a:buSzPct val="60000"/>
              <a:buFont typeface="Wingdings" pitchFamily="2" charset="2"/>
              <a:buChar char="q"/>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CH" sz="2400" dirty="0"/>
              <a:t>Réduit les complications au cours de la grossesse et de l’accouchement</a:t>
            </a:r>
          </a:p>
          <a:p>
            <a:endParaRPr lang="fr-CH" dirty="0"/>
          </a:p>
          <a:p>
            <a:pPr marL="0" indent="0">
              <a:buFont typeface="Wingdings" pitchFamily="2" charset="2"/>
              <a:buNone/>
            </a:pPr>
            <a:endParaRPr lang="fr-CH" dirty="0"/>
          </a:p>
        </p:txBody>
      </p:sp>
      <p:sp>
        <p:nvSpPr>
          <p:cNvPr id="6" name="Content Placeholder 2"/>
          <p:cNvSpPr txBox="1">
            <a:spLocks/>
          </p:cNvSpPr>
          <p:nvPr/>
        </p:nvSpPr>
        <p:spPr>
          <a:xfrm>
            <a:off x="4427984" y="3757413"/>
            <a:ext cx="3600400" cy="1296144"/>
          </a:xfrm>
          <a:prstGeom prst="rect">
            <a:avLst/>
          </a:prstGeom>
          <a:solidFill>
            <a:schemeClr val="accent1">
              <a:lumMod val="20000"/>
              <a:lumOff val="80000"/>
            </a:schemeClr>
          </a:solidFill>
        </p:spPr>
        <p:txBody>
          <a:bodyPr vert="horz" lIns="91440" tIns="45720" rIns="91440" bIns="45720" rtlCol="0">
            <a:normAutofit/>
          </a:bodyPr>
          <a:lstStyle>
            <a:lvl1pPr marL="342900" indent="-342900" algn="l" defTabSz="914400" rtl="0" eaLnBrk="1" latinLnBrk="0" hangingPunct="1">
              <a:spcBef>
                <a:spcPct val="20000"/>
              </a:spcBef>
              <a:buClr>
                <a:schemeClr val="tx1"/>
              </a:buClr>
              <a:buSzPct val="60000"/>
              <a:buFont typeface="Wingdings" pitchFamily="2" charset="2"/>
              <a:buChar char="q"/>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CH" sz="2400" dirty="0"/>
              <a:t>Réduit les mortinaissances et les décès néonataux</a:t>
            </a:r>
          </a:p>
          <a:p>
            <a:pPr marL="0" indent="0">
              <a:buNone/>
            </a:pPr>
            <a:endParaRPr lang="fr-CH" dirty="0"/>
          </a:p>
          <a:p>
            <a:pPr marL="0" indent="0">
              <a:buFont typeface="Wingdings" pitchFamily="2" charset="2"/>
              <a:buNone/>
            </a:pPr>
            <a:endParaRPr lang="fr-CH" dirty="0"/>
          </a:p>
        </p:txBody>
      </p:sp>
      <p:sp>
        <p:nvSpPr>
          <p:cNvPr id="7" name="Content Placeholder 2"/>
          <p:cNvSpPr txBox="1">
            <a:spLocks/>
          </p:cNvSpPr>
          <p:nvPr/>
        </p:nvSpPr>
        <p:spPr>
          <a:xfrm>
            <a:off x="611560" y="5284763"/>
            <a:ext cx="7418335" cy="664517"/>
          </a:xfrm>
          <a:prstGeom prst="rect">
            <a:avLst/>
          </a:prstGeom>
          <a:solidFill>
            <a:schemeClr val="accent1">
              <a:lumMod val="20000"/>
              <a:lumOff val="80000"/>
            </a:schemeClr>
          </a:solidFill>
        </p:spPr>
        <p:txBody>
          <a:bodyPr vert="horz" lIns="91440" tIns="45720" rIns="91440" bIns="45720" rtlCol="0">
            <a:normAutofit/>
          </a:bodyPr>
          <a:lstStyle>
            <a:lvl1pPr marL="342900" indent="-342900" algn="l" defTabSz="914400" rtl="0" eaLnBrk="1" latinLnBrk="0" hangingPunct="1">
              <a:spcBef>
                <a:spcPct val="20000"/>
              </a:spcBef>
              <a:buClr>
                <a:schemeClr val="tx1"/>
              </a:buClr>
              <a:buSzPct val="60000"/>
              <a:buFont typeface="Wingdings" pitchFamily="2" charset="2"/>
              <a:buChar char="q"/>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fr-CH" sz="2400" dirty="0"/>
              <a:t>Services de soins intégrés tout au long de la grossesse</a:t>
            </a:r>
          </a:p>
          <a:p>
            <a:endParaRPr lang="fr-CH" dirty="0"/>
          </a:p>
          <a:p>
            <a:pPr marL="0" indent="0">
              <a:buFont typeface="Wingdings" pitchFamily="2" charset="2"/>
              <a:buNone/>
            </a:pPr>
            <a:endParaRPr lang="fr-CH"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4328" y="1943"/>
            <a:ext cx="1390650" cy="22002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idx="1"/>
          </p:nvPr>
        </p:nvSpPr>
        <p:spPr>
          <a:xfrm>
            <a:off x="395536" y="2029222"/>
            <a:ext cx="8229600" cy="1728192"/>
          </a:xfrm>
        </p:spPr>
        <p:txBody>
          <a:bodyPr>
            <a:normAutofit/>
          </a:bodyPr>
          <a:lstStyle/>
          <a:p>
            <a:pPr marL="0" indent="0" algn="ctr">
              <a:buNone/>
            </a:pPr>
            <a:r>
              <a:rPr lang="fr-CH" dirty="0"/>
              <a:t>A travers des actions opportunes et appropriées, fondées sur des données probantes, et liées à la  promotion de la santé, à la prévention des maladies, au dépistage et au traitement</a:t>
            </a:r>
          </a:p>
          <a:p>
            <a:pPr marL="0" indent="0">
              <a:buNone/>
            </a:pPr>
            <a:endParaRPr lang="fr-CH" dirty="0"/>
          </a:p>
          <a:p>
            <a:pPr marL="0" indent="0">
              <a:buNone/>
            </a:pPr>
            <a:endParaRPr lang="fr-CH" dirty="0"/>
          </a:p>
        </p:txBody>
      </p:sp>
    </p:spTree>
    <p:extLst>
      <p:ext uri="{BB962C8B-B14F-4D97-AF65-F5344CB8AC3E}">
        <p14:creationId xmlns:p14="http://schemas.microsoft.com/office/powerpoint/2010/main" val="720529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r-FR" sz="3200" dirty="0"/>
              <a:t>Modèle de l’OMS pour les soins prénatals 2016</a:t>
            </a:r>
          </a:p>
        </p:txBody>
      </p:sp>
      <p:sp>
        <p:nvSpPr>
          <p:cNvPr id="4" name="TextBox 3"/>
          <p:cNvSpPr txBox="1"/>
          <p:nvPr/>
        </p:nvSpPr>
        <p:spPr>
          <a:xfrm>
            <a:off x="8604448" y="124655"/>
            <a:ext cx="418704" cy="646331"/>
          </a:xfrm>
          <a:prstGeom prst="rect">
            <a:avLst/>
          </a:prstGeom>
          <a:noFill/>
          <a:ln w="25400">
            <a:solidFill>
              <a:srgbClr val="0070C0"/>
            </a:solidFill>
          </a:ln>
        </p:spPr>
        <p:txBody>
          <a:bodyPr wrap="none" rtlCol="0">
            <a:spAutoFit/>
          </a:bodyPr>
          <a:lstStyle/>
          <a:p>
            <a:r>
              <a:rPr lang="en-GB" sz="3600" b="1" dirty="0">
                <a:solidFill>
                  <a:srgbClr val="0070C0"/>
                </a:solidFill>
              </a:rPr>
              <a:t>1</a:t>
            </a: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9752" y="1384324"/>
            <a:ext cx="4392488" cy="495951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598253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4848" y="548680"/>
            <a:ext cx="8229600" cy="850106"/>
          </a:xfrm>
        </p:spPr>
        <p:txBody>
          <a:bodyPr>
            <a:normAutofit/>
          </a:bodyPr>
          <a:lstStyle/>
          <a:p>
            <a:pPr algn="ctr"/>
            <a:r>
              <a:rPr lang="fr-FR" sz="3200" dirty="0"/>
              <a:t>Une mise en œuvre efficace des CPN exige:</a:t>
            </a:r>
          </a:p>
        </p:txBody>
      </p:sp>
      <p:sp>
        <p:nvSpPr>
          <p:cNvPr id="3" name="Content Placeholder 2"/>
          <p:cNvSpPr>
            <a:spLocks noGrp="1"/>
          </p:cNvSpPr>
          <p:nvPr>
            <p:ph idx="1"/>
          </p:nvPr>
        </p:nvSpPr>
        <p:spPr>
          <a:xfrm>
            <a:off x="457200" y="1556792"/>
            <a:ext cx="8229600" cy="4824536"/>
          </a:xfrm>
        </p:spPr>
        <p:txBody>
          <a:bodyPr>
            <a:noAutofit/>
          </a:bodyPr>
          <a:lstStyle/>
          <a:p>
            <a:r>
              <a:rPr lang="fr-FR" sz="2400" dirty="0"/>
              <a:t>Approche reposant sur les systèmes de santé et renforcement </a:t>
            </a:r>
          </a:p>
          <a:p>
            <a:pPr lvl="1">
              <a:buFont typeface="Courier New" panose="02070309020205020404" pitchFamily="49" charset="0"/>
              <a:buChar char="o"/>
            </a:pPr>
            <a:r>
              <a:rPr lang="fr-FR" dirty="0"/>
              <a:t>Continuité des soins</a:t>
            </a:r>
          </a:p>
          <a:p>
            <a:pPr lvl="1">
              <a:buFont typeface="Courier New" panose="02070309020205020404" pitchFamily="49" charset="0"/>
              <a:buChar char="o"/>
            </a:pPr>
            <a:r>
              <a:rPr lang="fr-FR" dirty="0"/>
              <a:t>Prestation de services intégrée </a:t>
            </a:r>
          </a:p>
          <a:p>
            <a:pPr lvl="1">
              <a:buFont typeface="Courier New" panose="02070309020205020404" pitchFamily="49" charset="0"/>
              <a:buChar char="o"/>
            </a:pPr>
            <a:r>
              <a:rPr lang="fr-FR" dirty="0"/>
              <a:t>Communication améliorée avec les femmes et appui aux femmes</a:t>
            </a:r>
          </a:p>
          <a:p>
            <a:pPr lvl="1">
              <a:buFont typeface="Courier New" panose="02070309020205020404" pitchFamily="49" charset="0"/>
              <a:buChar char="o"/>
            </a:pPr>
            <a:r>
              <a:rPr lang="fr-FR" dirty="0"/>
              <a:t>Disponibilité des biens de première nécessité et de fournitures</a:t>
            </a:r>
          </a:p>
          <a:p>
            <a:pPr lvl="1">
              <a:buFont typeface="Courier New" panose="02070309020205020404" pitchFamily="49" charset="0"/>
              <a:buChar char="o"/>
            </a:pPr>
            <a:r>
              <a:rPr lang="fr-FR" dirty="0"/>
              <a:t>Prestataires de santé habilités</a:t>
            </a:r>
          </a:p>
          <a:p>
            <a:pPr lvl="2">
              <a:buFont typeface="Wingdings" panose="05000000000000000000" pitchFamily="2" charset="2"/>
              <a:buChar char="§"/>
            </a:pPr>
            <a:r>
              <a:rPr lang="fr-FR" sz="2400" dirty="0"/>
              <a:t>Recrutement et maintien du personnel dans les régions rurales et éloignées</a:t>
            </a:r>
          </a:p>
          <a:p>
            <a:pPr lvl="2">
              <a:buFont typeface="Wingdings" panose="05000000000000000000" pitchFamily="2" charset="2"/>
              <a:buChar char="§"/>
            </a:pPr>
            <a:r>
              <a:rPr lang="fr-FR" sz="2400" dirty="0"/>
              <a:t>Renforcement de compétences</a:t>
            </a:r>
          </a:p>
        </p:txBody>
      </p:sp>
      <p:sp>
        <p:nvSpPr>
          <p:cNvPr id="4" name="TextBox 3"/>
          <p:cNvSpPr txBox="1"/>
          <p:nvPr/>
        </p:nvSpPr>
        <p:spPr>
          <a:xfrm>
            <a:off x="8604448" y="124655"/>
            <a:ext cx="418704" cy="646331"/>
          </a:xfrm>
          <a:prstGeom prst="rect">
            <a:avLst/>
          </a:prstGeom>
          <a:noFill/>
          <a:ln w="25400">
            <a:solidFill>
              <a:srgbClr val="0070C0"/>
            </a:solidFill>
          </a:ln>
        </p:spPr>
        <p:txBody>
          <a:bodyPr wrap="none" rtlCol="0">
            <a:spAutoFit/>
          </a:bodyPr>
          <a:lstStyle/>
          <a:p>
            <a:r>
              <a:rPr lang="en-GB" sz="3600" b="1" dirty="0">
                <a:solidFill>
                  <a:srgbClr val="0070C0"/>
                </a:solidFill>
              </a:rPr>
              <a:t>4</a:t>
            </a:r>
          </a:p>
        </p:txBody>
      </p:sp>
    </p:spTree>
    <p:extLst>
      <p:ext uri="{BB962C8B-B14F-4D97-AF65-F5344CB8AC3E}">
        <p14:creationId xmlns:p14="http://schemas.microsoft.com/office/powerpoint/2010/main" val="38579039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ChangeArrowheads="1"/>
          </p:cNvSpPr>
          <p:nvPr/>
        </p:nvSpPr>
        <p:spPr bwMode="auto">
          <a:xfrm>
            <a:off x="4526855" y="2708920"/>
            <a:ext cx="4105275" cy="2628900"/>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nchor="ctr">
            <a:normAutofit fontScale="70000" lnSpcReduction="20000"/>
          </a:bodyPr>
          <a:lstStyle>
            <a:lvl1pPr eaLnBrk="0" hangingPunct="0">
              <a:defRPr b="1" u="sng">
                <a:solidFill>
                  <a:schemeClr val="tx1"/>
                </a:solidFill>
                <a:latin typeface="Arial" pitchFamily="34" charset="0"/>
                <a:cs typeface="Arial" pitchFamily="34" charset="0"/>
              </a:defRPr>
            </a:lvl1pPr>
            <a:lvl2pPr marL="742950" indent="-285750" eaLnBrk="0" hangingPunct="0">
              <a:defRPr b="1" u="sng">
                <a:solidFill>
                  <a:schemeClr val="tx1"/>
                </a:solidFill>
                <a:latin typeface="Arial" pitchFamily="34" charset="0"/>
                <a:cs typeface="Arial" pitchFamily="34" charset="0"/>
              </a:defRPr>
            </a:lvl2pPr>
            <a:lvl3pPr marL="1143000" indent="-228600" eaLnBrk="0" hangingPunct="0">
              <a:defRPr b="1" u="sng">
                <a:solidFill>
                  <a:schemeClr val="tx1"/>
                </a:solidFill>
                <a:latin typeface="Arial" pitchFamily="34" charset="0"/>
                <a:cs typeface="Arial" pitchFamily="34" charset="0"/>
              </a:defRPr>
            </a:lvl3pPr>
            <a:lvl4pPr marL="1600200" indent="-228600" eaLnBrk="0" hangingPunct="0">
              <a:defRPr b="1" u="sng">
                <a:solidFill>
                  <a:schemeClr val="tx1"/>
                </a:solidFill>
                <a:latin typeface="Arial" pitchFamily="34" charset="0"/>
                <a:cs typeface="Arial" pitchFamily="34" charset="0"/>
              </a:defRPr>
            </a:lvl4pPr>
            <a:lvl5pPr marL="2057400" indent="-228600" eaLnBrk="0" hangingPunct="0">
              <a:defRPr b="1" u="sng">
                <a:solidFill>
                  <a:schemeClr val="tx1"/>
                </a:solidFill>
                <a:latin typeface="Arial" pitchFamily="34" charset="0"/>
                <a:cs typeface="Arial" pitchFamily="34" charset="0"/>
              </a:defRPr>
            </a:lvl5pPr>
            <a:lvl6pPr marL="2514600" indent="-228600" eaLnBrk="0" fontAlgn="base" hangingPunct="0">
              <a:spcBef>
                <a:spcPct val="0"/>
              </a:spcBef>
              <a:spcAft>
                <a:spcPct val="0"/>
              </a:spcAft>
              <a:defRPr b="1" u="sng">
                <a:solidFill>
                  <a:schemeClr val="tx1"/>
                </a:solidFill>
                <a:latin typeface="Arial" pitchFamily="34" charset="0"/>
                <a:cs typeface="Arial" pitchFamily="34" charset="0"/>
              </a:defRPr>
            </a:lvl6pPr>
            <a:lvl7pPr marL="2971800" indent="-228600" eaLnBrk="0" fontAlgn="base" hangingPunct="0">
              <a:spcBef>
                <a:spcPct val="0"/>
              </a:spcBef>
              <a:spcAft>
                <a:spcPct val="0"/>
              </a:spcAft>
              <a:defRPr b="1" u="sng">
                <a:solidFill>
                  <a:schemeClr val="tx1"/>
                </a:solidFill>
                <a:latin typeface="Arial" pitchFamily="34" charset="0"/>
                <a:cs typeface="Arial" pitchFamily="34" charset="0"/>
              </a:defRPr>
            </a:lvl7pPr>
            <a:lvl8pPr marL="3429000" indent="-228600" eaLnBrk="0" fontAlgn="base" hangingPunct="0">
              <a:spcBef>
                <a:spcPct val="0"/>
              </a:spcBef>
              <a:spcAft>
                <a:spcPct val="0"/>
              </a:spcAft>
              <a:defRPr b="1" u="sng">
                <a:solidFill>
                  <a:schemeClr val="tx1"/>
                </a:solidFill>
                <a:latin typeface="Arial" pitchFamily="34" charset="0"/>
                <a:cs typeface="Arial" pitchFamily="34" charset="0"/>
              </a:defRPr>
            </a:lvl8pPr>
            <a:lvl9pPr marL="3886200" indent="-228600" eaLnBrk="0" fontAlgn="base" hangingPunct="0">
              <a:spcBef>
                <a:spcPct val="0"/>
              </a:spcBef>
              <a:spcAft>
                <a:spcPct val="0"/>
              </a:spcAft>
              <a:defRPr b="1" u="sng">
                <a:solidFill>
                  <a:schemeClr val="tx1"/>
                </a:solidFill>
                <a:latin typeface="Arial" pitchFamily="34" charset="0"/>
                <a:cs typeface="Arial" pitchFamily="34" charset="0"/>
              </a:defRPr>
            </a:lvl9pPr>
          </a:lstStyle>
          <a:p>
            <a:pPr algn="ctr" eaLnBrk="1" hangingPunct="1"/>
            <a:endParaRPr lang="fr-FR" altLang="zh-CN" sz="3200" u="none" dirty="0">
              <a:solidFill>
                <a:srgbClr val="005693"/>
              </a:solidFill>
              <a:ea typeface="SimSun" pitchFamily="2" charset="-122"/>
            </a:endParaRPr>
          </a:p>
          <a:p>
            <a:pPr algn="ctr" eaLnBrk="1" hangingPunct="1"/>
            <a:endParaRPr lang="fr-FR" altLang="zh-CN" sz="3200" u="none" dirty="0">
              <a:solidFill>
                <a:srgbClr val="005693"/>
              </a:solidFill>
              <a:ea typeface="SimSun" pitchFamily="2" charset="-122"/>
            </a:endParaRPr>
          </a:p>
          <a:p>
            <a:pPr algn="ctr" eaLnBrk="1" hangingPunct="1"/>
            <a:endParaRPr lang="fr-FR" altLang="zh-CN" sz="3200" u="none" dirty="0">
              <a:solidFill>
                <a:srgbClr val="005693"/>
              </a:solidFill>
              <a:ea typeface="SimSun" pitchFamily="2" charset="-122"/>
            </a:endParaRPr>
          </a:p>
          <a:p>
            <a:pPr algn="ctr" eaLnBrk="1" hangingPunct="1"/>
            <a:r>
              <a:rPr lang="fr-FR" sz="3300" u="none" dirty="0">
                <a:solidFill>
                  <a:srgbClr val="005693"/>
                </a:solidFill>
                <a:ea typeface="SimSun" pitchFamily="2" charset="-122"/>
              </a:rPr>
              <a:t>Recommandations de l’OMS sur les interventions visant à améliorer l’issue des naissances prématurées</a:t>
            </a:r>
          </a:p>
          <a:p>
            <a:pPr algn="ctr" eaLnBrk="1" hangingPunct="1"/>
            <a:r>
              <a:rPr lang="fr-FR" altLang="zh-CN" sz="3200" u="none" dirty="0">
                <a:solidFill>
                  <a:srgbClr val="005693"/>
                </a:solidFill>
                <a:ea typeface="SimSun" pitchFamily="2" charset="-122"/>
              </a:rPr>
              <a:t>(2015)</a:t>
            </a:r>
          </a:p>
        </p:txBody>
      </p:sp>
      <p:pic>
        <p:nvPicPr>
          <p:cNvPr id="14339"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26988"/>
            <a:ext cx="3995738" cy="59928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 name="Picture 2"/>
          <p:cNvPicPr>
            <a:picLocks noChangeAspect="1" noChangeArrowheads="1"/>
          </p:cNvPicPr>
          <p:nvPr/>
        </p:nvPicPr>
        <p:blipFill>
          <a:blip r:embed="rId3"/>
          <a:srcRect/>
          <a:stretch>
            <a:fillRect/>
          </a:stretch>
        </p:blipFill>
        <p:spPr bwMode="auto">
          <a:xfrm>
            <a:off x="6732240" y="98426"/>
            <a:ext cx="2212672" cy="3087257"/>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928697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normAutofit fontScale="90000"/>
          </a:bodyPr>
          <a:lstStyle/>
          <a:p>
            <a:pPr eaLnBrk="1" hangingPunct="1"/>
            <a:r>
              <a:rPr lang="fr-FR" altLang="en-US" sz="3200" dirty="0">
                <a:ea typeface="Segoe UI Symbol" pitchFamily="34" charset="0"/>
                <a:cs typeface="Segoe UI Symbol" pitchFamily="34" charset="0"/>
              </a:rPr>
              <a:t>Portée des lignes directrices – population et interventions</a:t>
            </a:r>
          </a:p>
        </p:txBody>
      </p:sp>
      <p:sp>
        <p:nvSpPr>
          <p:cNvPr id="3" name="Content Placeholder 2"/>
          <p:cNvSpPr>
            <a:spLocks noGrp="1"/>
          </p:cNvSpPr>
          <p:nvPr>
            <p:ph idx="1"/>
          </p:nvPr>
        </p:nvSpPr>
        <p:spPr>
          <a:xfrm>
            <a:off x="457200" y="1268413"/>
            <a:ext cx="6779096" cy="4570412"/>
          </a:xfrm>
        </p:spPr>
        <p:txBody>
          <a:bodyPr>
            <a:normAutofit fontScale="92500" lnSpcReduction="20000"/>
          </a:bodyPr>
          <a:lstStyle/>
          <a:p>
            <a:pPr eaLnBrk="1" hangingPunct="1">
              <a:lnSpc>
                <a:spcPct val="90000"/>
              </a:lnSpc>
              <a:buSzPct val="100000"/>
              <a:buFont typeface="Arial" pitchFamily="34" charset="0"/>
              <a:buChar char="•"/>
            </a:pPr>
            <a:r>
              <a:rPr lang="fr-FR" altLang="en-US" sz="2400" b="1" dirty="0"/>
              <a:t>Population</a:t>
            </a:r>
          </a:p>
          <a:p>
            <a:pPr lvl="1" eaLnBrk="1" hangingPunct="1">
              <a:lnSpc>
                <a:spcPct val="90000"/>
              </a:lnSpc>
            </a:pPr>
            <a:r>
              <a:rPr lang="fr-FR" altLang="en-US" sz="2000" dirty="0"/>
              <a:t>les </a:t>
            </a:r>
            <a:r>
              <a:rPr lang="fr-FR" altLang="en-US" sz="2000" b="1" dirty="0"/>
              <a:t>femmes enceintes </a:t>
            </a:r>
            <a:r>
              <a:rPr lang="fr-FR" altLang="en-US" sz="2000" dirty="0"/>
              <a:t>faisant face à un </a:t>
            </a:r>
            <a:r>
              <a:rPr lang="fr-FR" altLang="en-US" sz="2000" b="1" dirty="0">
                <a:solidFill>
                  <a:srgbClr val="0070C0"/>
                </a:solidFill>
              </a:rPr>
              <a:t>risque imminent </a:t>
            </a:r>
            <a:r>
              <a:rPr lang="fr-FR" altLang="en-US" sz="2000" dirty="0"/>
              <a:t>d’accouchement prématuré (&lt;37 semaines de gestation) et les </a:t>
            </a:r>
            <a:r>
              <a:rPr lang="fr-FR" altLang="en-US" sz="2000" b="1" dirty="0"/>
              <a:t>bébés prématurés </a:t>
            </a:r>
            <a:r>
              <a:rPr lang="fr-FR" altLang="en-US" sz="2000" dirty="0"/>
              <a:t>immédiatement après la naissance dans tous les milieux</a:t>
            </a:r>
          </a:p>
          <a:p>
            <a:pPr eaLnBrk="1" hangingPunct="1">
              <a:lnSpc>
                <a:spcPct val="90000"/>
              </a:lnSpc>
              <a:buSzPct val="100000"/>
              <a:buFont typeface="Arial" pitchFamily="34" charset="0"/>
              <a:buChar char="•"/>
            </a:pPr>
            <a:r>
              <a:rPr lang="fr-FR" altLang="en-US" sz="2400" b="1" dirty="0"/>
              <a:t>Interventions</a:t>
            </a:r>
          </a:p>
          <a:p>
            <a:pPr lvl="1">
              <a:lnSpc>
                <a:spcPct val="90000"/>
              </a:lnSpc>
            </a:pPr>
            <a:r>
              <a:rPr lang="fr-FR" altLang="en-US" sz="2000" dirty="0"/>
              <a:t>Corticostéroïdes prénatals</a:t>
            </a:r>
          </a:p>
          <a:p>
            <a:pPr lvl="1" eaLnBrk="1" hangingPunct="1">
              <a:lnSpc>
                <a:spcPct val="90000"/>
              </a:lnSpc>
            </a:pPr>
            <a:r>
              <a:rPr lang="fr-FR" altLang="en-US" sz="2000" dirty="0"/>
              <a:t>Tocolytiques</a:t>
            </a:r>
          </a:p>
          <a:p>
            <a:pPr lvl="1">
              <a:lnSpc>
                <a:spcPct val="90000"/>
              </a:lnSpc>
            </a:pPr>
            <a:r>
              <a:rPr lang="fr-FR" altLang="en-US" sz="2000" dirty="0"/>
              <a:t>Sulfate de magnésium pour neuro-protection fœtale</a:t>
            </a:r>
          </a:p>
          <a:p>
            <a:pPr lvl="1" eaLnBrk="1" hangingPunct="1">
              <a:lnSpc>
                <a:spcPct val="90000"/>
              </a:lnSpc>
            </a:pPr>
            <a:r>
              <a:rPr lang="fr-FR" altLang="en-US" sz="2000" dirty="0"/>
              <a:t>Antibiotiques pour accouchements prématurés avec membranes intactes/rompues</a:t>
            </a:r>
          </a:p>
          <a:p>
            <a:pPr lvl="1" eaLnBrk="1" hangingPunct="1">
              <a:lnSpc>
                <a:spcPct val="90000"/>
              </a:lnSpc>
            </a:pPr>
            <a:r>
              <a:rPr lang="fr-FR" altLang="en-US" sz="2000" dirty="0"/>
              <a:t>Mode optimal de naissance </a:t>
            </a:r>
          </a:p>
          <a:p>
            <a:pPr lvl="1" eaLnBrk="1" hangingPunct="1">
              <a:lnSpc>
                <a:spcPct val="90000"/>
              </a:lnSpc>
            </a:pPr>
            <a:r>
              <a:rPr lang="fr-FR" altLang="en-US" sz="2000" dirty="0"/>
              <a:t>Soins thermiques (technique de la mère kangourou, enveloppements plastiques)</a:t>
            </a:r>
          </a:p>
          <a:p>
            <a:pPr lvl="1">
              <a:lnSpc>
                <a:spcPct val="90000"/>
              </a:lnSpc>
            </a:pPr>
            <a:r>
              <a:rPr lang="fr-FR" sz="2000" dirty="0"/>
              <a:t>Ventilation à pression positive continue </a:t>
            </a:r>
          </a:p>
          <a:p>
            <a:pPr lvl="1">
              <a:lnSpc>
                <a:spcPct val="90000"/>
              </a:lnSpc>
            </a:pPr>
            <a:r>
              <a:rPr lang="fr-FR" altLang="en-US" sz="2000" dirty="0"/>
              <a:t>Surfactant</a:t>
            </a:r>
          </a:p>
          <a:p>
            <a:pPr lvl="1" eaLnBrk="1" hangingPunct="1">
              <a:lnSpc>
                <a:spcPct val="90000"/>
              </a:lnSpc>
            </a:pPr>
            <a:r>
              <a:rPr lang="fr-FR" altLang="en-US" sz="2000" dirty="0"/>
              <a:t>Traitement avec oxygène</a:t>
            </a:r>
          </a:p>
          <a:p>
            <a:pPr lvl="1" eaLnBrk="1" hangingPunct="1">
              <a:lnSpc>
                <a:spcPct val="90000"/>
              </a:lnSpc>
            </a:pPr>
            <a:endParaRPr lang="fr-FR" altLang="en-US" sz="2000" dirty="0"/>
          </a:p>
        </p:txBody>
      </p:sp>
      <p:sp>
        <p:nvSpPr>
          <p:cNvPr id="20484" name="Footer Placeholder 3"/>
          <p:cNvSpPr>
            <a:spLocks noGrp="1"/>
          </p:cNvSpPr>
          <p:nvPr>
            <p:ph type="ftr" sz="quarter" idx="4294967295"/>
          </p:nvPr>
        </p:nvSpPr>
        <p:spPr bwMode="auto">
          <a:xfrm>
            <a:off x="452438" y="6569075"/>
            <a:ext cx="2895600" cy="144463"/>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b="1" u="sng">
                <a:solidFill>
                  <a:schemeClr val="tx1"/>
                </a:solidFill>
                <a:latin typeface="Arial" pitchFamily="34" charset="0"/>
                <a:cs typeface="Arial" pitchFamily="34" charset="0"/>
              </a:defRPr>
            </a:lvl1pPr>
            <a:lvl2pPr marL="742950" indent="-285750" eaLnBrk="0" hangingPunct="0">
              <a:defRPr b="1" u="sng">
                <a:solidFill>
                  <a:schemeClr val="tx1"/>
                </a:solidFill>
                <a:latin typeface="Arial" pitchFamily="34" charset="0"/>
                <a:cs typeface="Arial" pitchFamily="34" charset="0"/>
              </a:defRPr>
            </a:lvl2pPr>
            <a:lvl3pPr marL="1143000" indent="-228600" eaLnBrk="0" hangingPunct="0">
              <a:defRPr b="1" u="sng">
                <a:solidFill>
                  <a:schemeClr val="tx1"/>
                </a:solidFill>
                <a:latin typeface="Arial" pitchFamily="34" charset="0"/>
                <a:cs typeface="Arial" pitchFamily="34" charset="0"/>
              </a:defRPr>
            </a:lvl3pPr>
            <a:lvl4pPr marL="1600200" indent="-228600" eaLnBrk="0" hangingPunct="0">
              <a:defRPr b="1" u="sng">
                <a:solidFill>
                  <a:schemeClr val="tx1"/>
                </a:solidFill>
                <a:latin typeface="Arial" pitchFamily="34" charset="0"/>
                <a:cs typeface="Arial" pitchFamily="34" charset="0"/>
              </a:defRPr>
            </a:lvl4pPr>
            <a:lvl5pPr marL="2057400" indent="-228600" eaLnBrk="0" hangingPunct="0">
              <a:defRPr b="1" u="sng">
                <a:solidFill>
                  <a:schemeClr val="tx1"/>
                </a:solidFill>
                <a:latin typeface="Arial" pitchFamily="34" charset="0"/>
                <a:cs typeface="Arial" pitchFamily="34" charset="0"/>
              </a:defRPr>
            </a:lvl5pPr>
            <a:lvl6pPr marL="2514600" indent="-228600" eaLnBrk="0" fontAlgn="base" hangingPunct="0">
              <a:spcBef>
                <a:spcPct val="0"/>
              </a:spcBef>
              <a:spcAft>
                <a:spcPct val="0"/>
              </a:spcAft>
              <a:defRPr b="1" u="sng">
                <a:solidFill>
                  <a:schemeClr val="tx1"/>
                </a:solidFill>
                <a:latin typeface="Arial" pitchFamily="34" charset="0"/>
                <a:cs typeface="Arial" pitchFamily="34" charset="0"/>
              </a:defRPr>
            </a:lvl6pPr>
            <a:lvl7pPr marL="2971800" indent="-228600" eaLnBrk="0" fontAlgn="base" hangingPunct="0">
              <a:spcBef>
                <a:spcPct val="0"/>
              </a:spcBef>
              <a:spcAft>
                <a:spcPct val="0"/>
              </a:spcAft>
              <a:defRPr b="1" u="sng">
                <a:solidFill>
                  <a:schemeClr val="tx1"/>
                </a:solidFill>
                <a:latin typeface="Arial" pitchFamily="34" charset="0"/>
                <a:cs typeface="Arial" pitchFamily="34" charset="0"/>
              </a:defRPr>
            </a:lvl7pPr>
            <a:lvl8pPr marL="3429000" indent="-228600" eaLnBrk="0" fontAlgn="base" hangingPunct="0">
              <a:spcBef>
                <a:spcPct val="0"/>
              </a:spcBef>
              <a:spcAft>
                <a:spcPct val="0"/>
              </a:spcAft>
              <a:defRPr b="1" u="sng">
                <a:solidFill>
                  <a:schemeClr val="tx1"/>
                </a:solidFill>
                <a:latin typeface="Arial" pitchFamily="34" charset="0"/>
                <a:cs typeface="Arial" pitchFamily="34" charset="0"/>
              </a:defRPr>
            </a:lvl8pPr>
            <a:lvl9pPr marL="3886200" indent="-228600" eaLnBrk="0" fontAlgn="base" hangingPunct="0">
              <a:spcBef>
                <a:spcPct val="0"/>
              </a:spcBef>
              <a:spcAft>
                <a:spcPct val="0"/>
              </a:spcAft>
              <a:defRPr b="1" u="sng">
                <a:solidFill>
                  <a:schemeClr val="tx1"/>
                </a:solidFill>
                <a:latin typeface="Arial" pitchFamily="34" charset="0"/>
                <a:cs typeface="Arial" pitchFamily="34" charset="0"/>
              </a:defRPr>
            </a:lvl9pPr>
          </a:lstStyle>
          <a:p>
            <a:pPr eaLnBrk="1" hangingPunct="1"/>
            <a:r>
              <a:rPr lang="en-US" altLang="en-US" dirty="0">
                <a:solidFill>
                  <a:srgbClr val="BFBFBF"/>
                </a:solidFill>
              </a:rPr>
              <a:t>Filename</a:t>
            </a:r>
            <a:endParaRPr lang="en-GB" altLang="en-US" dirty="0">
              <a:solidFill>
                <a:srgbClr val="BFBFBF"/>
              </a:solidFill>
            </a:endParaRPr>
          </a:p>
        </p:txBody>
      </p:sp>
      <p:sp>
        <p:nvSpPr>
          <p:cNvPr id="5" name="Right Brace 4"/>
          <p:cNvSpPr/>
          <p:nvPr/>
        </p:nvSpPr>
        <p:spPr>
          <a:xfrm>
            <a:off x="6659563" y="2708275"/>
            <a:ext cx="792162" cy="1657350"/>
          </a:xfrm>
          <a:prstGeom prst="rightBrace">
            <a:avLst/>
          </a:prstGeom>
        </p:spPr>
        <p:style>
          <a:lnRef idx="1">
            <a:schemeClr val="accent1"/>
          </a:lnRef>
          <a:fillRef idx="0">
            <a:schemeClr val="accent1"/>
          </a:fillRef>
          <a:effectRef idx="0">
            <a:schemeClr val="accent1"/>
          </a:effectRef>
          <a:fontRef idx="minor">
            <a:schemeClr val="tx1"/>
          </a:fontRef>
        </p:style>
        <p:txBody>
          <a:bodyPr anchor="ctr"/>
          <a:lstStyle>
            <a:lvl1pPr eaLnBrk="0" hangingPunct="0">
              <a:defRPr b="1" u="sng">
                <a:solidFill>
                  <a:schemeClr val="tx1"/>
                </a:solidFill>
                <a:latin typeface="Arial" pitchFamily="34" charset="0"/>
                <a:cs typeface="Arial" pitchFamily="34" charset="0"/>
              </a:defRPr>
            </a:lvl1pPr>
            <a:lvl2pPr marL="742950" indent="-285750" eaLnBrk="0" hangingPunct="0">
              <a:defRPr b="1" u="sng">
                <a:solidFill>
                  <a:schemeClr val="tx1"/>
                </a:solidFill>
                <a:latin typeface="Arial" pitchFamily="34" charset="0"/>
                <a:cs typeface="Arial" pitchFamily="34" charset="0"/>
              </a:defRPr>
            </a:lvl2pPr>
            <a:lvl3pPr marL="1143000" indent="-228600" eaLnBrk="0" hangingPunct="0">
              <a:defRPr b="1" u="sng">
                <a:solidFill>
                  <a:schemeClr val="tx1"/>
                </a:solidFill>
                <a:latin typeface="Arial" pitchFamily="34" charset="0"/>
                <a:cs typeface="Arial" pitchFamily="34" charset="0"/>
              </a:defRPr>
            </a:lvl3pPr>
            <a:lvl4pPr marL="1600200" indent="-228600" eaLnBrk="0" hangingPunct="0">
              <a:defRPr b="1" u="sng">
                <a:solidFill>
                  <a:schemeClr val="tx1"/>
                </a:solidFill>
                <a:latin typeface="Arial" pitchFamily="34" charset="0"/>
                <a:cs typeface="Arial" pitchFamily="34" charset="0"/>
              </a:defRPr>
            </a:lvl4pPr>
            <a:lvl5pPr marL="2057400" indent="-228600" eaLnBrk="0" hangingPunct="0">
              <a:defRPr b="1" u="sng">
                <a:solidFill>
                  <a:schemeClr val="tx1"/>
                </a:solidFill>
                <a:latin typeface="Arial" pitchFamily="34" charset="0"/>
                <a:cs typeface="Arial" pitchFamily="34" charset="0"/>
              </a:defRPr>
            </a:lvl5pPr>
            <a:lvl6pPr marL="2514600" indent="-228600" eaLnBrk="0" fontAlgn="base" hangingPunct="0">
              <a:spcBef>
                <a:spcPct val="0"/>
              </a:spcBef>
              <a:spcAft>
                <a:spcPct val="0"/>
              </a:spcAft>
              <a:defRPr b="1" u="sng">
                <a:solidFill>
                  <a:schemeClr val="tx1"/>
                </a:solidFill>
                <a:latin typeface="Arial" pitchFamily="34" charset="0"/>
                <a:cs typeface="Arial" pitchFamily="34" charset="0"/>
              </a:defRPr>
            </a:lvl6pPr>
            <a:lvl7pPr marL="2971800" indent="-228600" eaLnBrk="0" fontAlgn="base" hangingPunct="0">
              <a:spcBef>
                <a:spcPct val="0"/>
              </a:spcBef>
              <a:spcAft>
                <a:spcPct val="0"/>
              </a:spcAft>
              <a:defRPr b="1" u="sng">
                <a:solidFill>
                  <a:schemeClr val="tx1"/>
                </a:solidFill>
                <a:latin typeface="Arial" pitchFamily="34" charset="0"/>
                <a:cs typeface="Arial" pitchFamily="34" charset="0"/>
              </a:defRPr>
            </a:lvl7pPr>
            <a:lvl8pPr marL="3429000" indent="-228600" eaLnBrk="0" fontAlgn="base" hangingPunct="0">
              <a:spcBef>
                <a:spcPct val="0"/>
              </a:spcBef>
              <a:spcAft>
                <a:spcPct val="0"/>
              </a:spcAft>
              <a:defRPr b="1" u="sng">
                <a:solidFill>
                  <a:schemeClr val="tx1"/>
                </a:solidFill>
                <a:latin typeface="Arial" pitchFamily="34" charset="0"/>
                <a:cs typeface="Arial" pitchFamily="34" charset="0"/>
              </a:defRPr>
            </a:lvl8pPr>
            <a:lvl9pPr marL="3886200" indent="-228600" eaLnBrk="0" fontAlgn="base" hangingPunct="0">
              <a:spcBef>
                <a:spcPct val="0"/>
              </a:spcBef>
              <a:spcAft>
                <a:spcPct val="0"/>
              </a:spcAft>
              <a:defRPr b="1" u="sng">
                <a:solidFill>
                  <a:schemeClr val="tx1"/>
                </a:solidFill>
                <a:latin typeface="Arial" pitchFamily="34" charset="0"/>
                <a:cs typeface="Arial" pitchFamily="34" charset="0"/>
              </a:defRPr>
            </a:lvl9pPr>
          </a:lstStyle>
          <a:p>
            <a:pPr algn="ctr" eaLnBrk="1" hangingPunct="1"/>
            <a:endParaRPr lang="en-GB" altLang="en-US" b="0" u="none" dirty="0">
              <a:solidFill>
                <a:srgbClr val="000000"/>
              </a:solidFill>
              <a:latin typeface="Calibri" pitchFamily="34" charset="0"/>
            </a:endParaRPr>
          </a:p>
        </p:txBody>
      </p:sp>
      <p:sp>
        <p:nvSpPr>
          <p:cNvPr id="6" name="Right Brace 5"/>
          <p:cNvSpPr/>
          <p:nvPr/>
        </p:nvSpPr>
        <p:spPr>
          <a:xfrm>
            <a:off x="6659563" y="4437063"/>
            <a:ext cx="792162" cy="1368425"/>
          </a:xfrm>
          <a:prstGeom prst="rightBrace">
            <a:avLst/>
          </a:prstGeom>
        </p:spPr>
        <p:style>
          <a:lnRef idx="1">
            <a:schemeClr val="accent1"/>
          </a:lnRef>
          <a:fillRef idx="0">
            <a:schemeClr val="accent1"/>
          </a:fillRef>
          <a:effectRef idx="0">
            <a:schemeClr val="accent1"/>
          </a:effectRef>
          <a:fontRef idx="minor">
            <a:schemeClr val="tx1"/>
          </a:fontRef>
        </p:style>
        <p:txBody>
          <a:bodyPr anchor="ctr"/>
          <a:lstStyle>
            <a:lvl1pPr eaLnBrk="0" hangingPunct="0">
              <a:defRPr b="1" u="sng">
                <a:solidFill>
                  <a:schemeClr val="tx1"/>
                </a:solidFill>
                <a:latin typeface="Arial" pitchFamily="34" charset="0"/>
                <a:cs typeface="Arial" pitchFamily="34" charset="0"/>
              </a:defRPr>
            </a:lvl1pPr>
            <a:lvl2pPr marL="742950" indent="-285750" eaLnBrk="0" hangingPunct="0">
              <a:defRPr b="1" u="sng">
                <a:solidFill>
                  <a:schemeClr val="tx1"/>
                </a:solidFill>
                <a:latin typeface="Arial" pitchFamily="34" charset="0"/>
                <a:cs typeface="Arial" pitchFamily="34" charset="0"/>
              </a:defRPr>
            </a:lvl2pPr>
            <a:lvl3pPr marL="1143000" indent="-228600" eaLnBrk="0" hangingPunct="0">
              <a:defRPr b="1" u="sng">
                <a:solidFill>
                  <a:schemeClr val="tx1"/>
                </a:solidFill>
                <a:latin typeface="Arial" pitchFamily="34" charset="0"/>
                <a:cs typeface="Arial" pitchFamily="34" charset="0"/>
              </a:defRPr>
            </a:lvl3pPr>
            <a:lvl4pPr marL="1600200" indent="-228600" eaLnBrk="0" hangingPunct="0">
              <a:defRPr b="1" u="sng">
                <a:solidFill>
                  <a:schemeClr val="tx1"/>
                </a:solidFill>
                <a:latin typeface="Arial" pitchFamily="34" charset="0"/>
                <a:cs typeface="Arial" pitchFamily="34" charset="0"/>
              </a:defRPr>
            </a:lvl4pPr>
            <a:lvl5pPr marL="2057400" indent="-228600" eaLnBrk="0" hangingPunct="0">
              <a:defRPr b="1" u="sng">
                <a:solidFill>
                  <a:schemeClr val="tx1"/>
                </a:solidFill>
                <a:latin typeface="Arial" pitchFamily="34" charset="0"/>
                <a:cs typeface="Arial" pitchFamily="34" charset="0"/>
              </a:defRPr>
            </a:lvl5pPr>
            <a:lvl6pPr marL="2514600" indent="-228600" eaLnBrk="0" fontAlgn="base" hangingPunct="0">
              <a:spcBef>
                <a:spcPct val="0"/>
              </a:spcBef>
              <a:spcAft>
                <a:spcPct val="0"/>
              </a:spcAft>
              <a:defRPr b="1" u="sng">
                <a:solidFill>
                  <a:schemeClr val="tx1"/>
                </a:solidFill>
                <a:latin typeface="Arial" pitchFamily="34" charset="0"/>
                <a:cs typeface="Arial" pitchFamily="34" charset="0"/>
              </a:defRPr>
            </a:lvl6pPr>
            <a:lvl7pPr marL="2971800" indent="-228600" eaLnBrk="0" fontAlgn="base" hangingPunct="0">
              <a:spcBef>
                <a:spcPct val="0"/>
              </a:spcBef>
              <a:spcAft>
                <a:spcPct val="0"/>
              </a:spcAft>
              <a:defRPr b="1" u="sng">
                <a:solidFill>
                  <a:schemeClr val="tx1"/>
                </a:solidFill>
                <a:latin typeface="Arial" pitchFamily="34" charset="0"/>
                <a:cs typeface="Arial" pitchFamily="34" charset="0"/>
              </a:defRPr>
            </a:lvl7pPr>
            <a:lvl8pPr marL="3429000" indent="-228600" eaLnBrk="0" fontAlgn="base" hangingPunct="0">
              <a:spcBef>
                <a:spcPct val="0"/>
              </a:spcBef>
              <a:spcAft>
                <a:spcPct val="0"/>
              </a:spcAft>
              <a:defRPr b="1" u="sng">
                <a:solidFill>
                  <a:schemeClr val="tx1"/>
                </a:solidFill>
                <a:latin typeface="Arial" pitchFamily="34" charset="0"/>
                <a:cs typeface="Arial" pitchFamily="34" charset="0"/>
              </a:defRPr>
            </a:lvl8pPr>
            <a:lvl9pPr marL="3886200" indent="-228600" eaLnBrk="0" fontAlgn="base" hangingPunct="0">
              <a:spcBef>
                <a:spcPct val="0"/>
              </a:spcBef>
              <a:spcAft>
                <a:spcPct val="0"/>
              </a:spcAft>
              <a:defRPr b="1" u="sng">
                <a:solidFill>
                  <a:schemeClr val="tx1"/>
                </a:solidFill>
                <a:latin typeface="Arial" pitchFamily="34" charset="0"/>
                <a:cs typeface="Arial" pitchFamily="34" charset="0"/>
              </a:defRPr>
            </a:lvl9pPr>
          </a:lstStyle>
          <a:p>
            <a:pPr algn="ctr" eaLnBrk="1" hangingPunct="1"/>
            <a:endParaRPr lang="en-GB" altLang="en-US" b="0" u="none" dirty="0">
              <a:solidFill>
                <a:srgbClr val="000000"/>
              </a:solidFill>
              <a:latin typeface="Calibri" pitchFamily="34" charset="0"/>
            </a:endParaRPr>
          </a:p>
        </p:txBody>
      </p:sp>
      <p:sp>
        <p:nvSpPr>
          <p:cNvPr id="7" name="Rounded Rectangle 6"/>
          <p:cNvSpPr/>
          <p:nvPr/>
        </p:nvSpPr>
        <p:spPr>
          <a:xfrm>
            <a:off x="7524328" y="2996952"/>
            <a:ext cx="1368152" cy="864096"/>
          </a:xfrm>
          <a:prstGeom prst="roundRect">
            <a:avLst/>
          </a:prstGeom>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fr-FR" sz="1800" b="1" u="none" dirty="0">
                <a:solidFill>
                  <a:prstClr val="white"/>
                </a:solidFill>
              </a:rPr>
              <a:t>Maternelle</a:t>
            </a:r>
            <a:r>
              <a:rPr lang="en-GB" sz="1800" b="1" u="none" dirty="0">
                <a:solidFill>
                  <a:prstClr val="white"/>
                </a:solidFill>
              </a:rPr>
              <a:t> </a:t>
            </a:r>
          </a:p>
        </p:txBody>
      </p:sp>
      <p:sp>
        <p:nvSpPr>
          <p:cNvPr id="8" name="Rounded Rectangle 7"/>
          <p:cNvSpPr/>
          <p:nvPr/>
        </p:nvSpPr>
        <p:spPr>
          <a:xfrm>
            <a:off x="7524328" y="4725144"/>
            <a:ext cx="1368152" cy="648072"/>
          </a:xfrm>
          <a:prstGeom prst="roundRect">
            <a:avLst/>
          </a:prstGeom>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fr-FR" sz="1800" b="1" u="none" dirty="0">
                <a:solidFill>
                  <a:prstClr val="white"/>
                </a:solidFill>
              </a:rPr>
              <a:t>Néonatale</a:t>
            </a:r>
          </a:p>
        </p:txBody>
      </p:sp>
    </p:spTree>
    <p:extLst>
      <p:ext uri="{BB962C8B-B14F-4D97-AF65-F5344CB8AC3E}">
        <p14:creationId xmlns:p14="http://schemas.microsoft.com/office/powerpoint/2010/main" val="13404540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ChangeArrowheads="1"/>
          </p:cNvSpPr>
          <p:nvPr/>
        </p:nvSpPr>
        <p:spPr bwMode="auto">
          <a:xfrm>
            <a:off x="1619672" y="3480775"/>
            <a:ext cx="6069391" cy="2628900"/>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b="1" u="sng">
                <a:solidFill>
                  <a:schemeClr val="tx1"/>
                </a:solidFill>
                <a:latin typeface="Arial" pitchFamily="34" charset="0"/>
                <a:cs typeface="Arial" pitchFamily="34" charset="0"/>
              </a:defRPr>
            </a:lvl1pPr>
            <a:lvl2pPr marL="742950" indent="-285750" eaLnBrk="0" hangingPunct="0">
              <a:defRPr b="1" u="sng">
                <a:solidFill>
                  <a:schemeClr val="tx1"/>
                </a:solidFill>
                <a:latin typeface="Arial" pitchFamily="34" charset="0"/>
                <a:cs typeface="Arial" pitchFamily="34" charset="0"/>
              </a:defRPr>
            </a:lvl2pPr>
            <a:lvl3pPr marL="1143000" indent="-228600" eaLnBrk="0" hangingPunct="0">
              <a:defRPr b="1" u="sng">
                <a:solidFill>
                  <a:schemeClr val="tx1"/>
                </a:solidFill>
                <a:latin typeface="Arial" pitchFamily="34" charset="0"/>
                <a:cs typeface="Arial" pitchFamily="34" charset="0"/>
              </a:defRPr>
            </a:lvl3pPr>
            <a:lvl4pPr marL="1600200" indent="-228600" eaLnBrk="0" hangingPunct="0">
              <a:defRPr b="1" u="sng">
                <a:solidFill>
                  <a:schemeClr val="tx1"/>
                </a:solidFill>
                <a:latin typeface="Arial" pitchFamily="34" charset="0"/>
                <a:cs typeface="Arial" pitchFamily="34" charset="0"/>
              </a:defRPr>
            </a:lvl4pPr>
            <a:lvl5pPr marL="2057400" indent="-228600" eaLnBrk="0" hangingPunct="0">
              <a:defRPr b="1" u="sng">
                <a:solidFill>
                  <a:schemeClr val="tx1"/>
                </a:solidFill>
                <a:latin typeface="Arial" pitchFamily="34" charset="0"/>
                <a:cs typeface="Arial" pitchFamily="34" charset="0"/>
              </a:defRPr>
            </a:lvl5pPr>
            <a:lvl6pPr marL="2514600" indent="-228600" eaLnBrk="0" fontAlgn="base" hangingPunct="0">
              <a:spcBef>
                <a:spcPct val="0"/>
              </a:spcBef>
              <a:spcAft>
                <a:spcPct val="0"/>
              </a:spcAft>
              <a:defRPr b="1" u="sng">
                <a:solidFill>
                  <a:schemeClr val="tx1"/>
                </a:solidFill>
                <a:latin typeface="Arial" pitchFamily="34" charset="0"/>
                <a:cs typeface="Arial" pitchFamily="34" charset="0"/>
              </a:defRPr>
            </a:lvl6pPr>
            <a:lvl7pPr marL="2971800" indent="-228600" eaLnBrk="0" fontAlgn="base" hangingPunct="0">
              <a:spcBef>
                <a:spcPct val="0"/>
              </a:spcBef>
              <a:spcAft>
                <a:spcPct val="0"/>
              </a:spcAft>
              <a:defRPr b="1" u="sng">
                <a:solidFill>
                  <a:schemeClr val="tx1"/>
                </a:solidFill>
                <a:latin typeface="Arial" pitchFamily="34" charset="0"/>
                <a:cs typeface="Arial" pitchFamily="34" charset="0"/>
              </a:defRPr>
            </a:lvl7pPr>
            <a:lvl8pPr marL="3429000" indent="-228600" eaLnBrk="0" fontAlgn="base" hangingPunct="0">
              <a:spcBef>
                <a:spcPct val="0"/>
              </a:spcBef>
              <a:spcAft>
                <a:spcPct val="0"/>
              </a:spcAft>
              <a:defRPr b="1" u="sng">
                <a:solidFill>
                  <a:schemeClr val="tx1"/>
                </a:solidFill>
                <a:latin typeface="Arial" pitchFamily="34" charset="0"/>
                <a:cs typeface="Arial" pitchFamily="34" charset="0"/>
              </a:defRPr>
            </a:lvl8pPr>
            <a:lvl9pPr marL="3886200" indent="-228600" eaLnBrk="0" fontAlgn="base" hangingPunct="0">
              <a:spcBef>
                <a:spcPct val="0"/>
              </a:spcBef>
              <a:spcAft>
                <a:spcPct val="0"/>
              </a:spcAft>
              <a:defRPr b="1" u="sng">
                <a:solidFill>
                  <a:schemeClr val="tx1"/>
                </a:solidFill>
                <a:latin typeface="Arial" pitchFamily="34" charset="0"/>
                <a:cs typeface="Arial" pitchFamily="34" charset="0"/>
              </a:defRPr>
            </a:lvl9pPr>
          </a:lstStyle>
          <a:p>
            <a:pPr algn="ctr" eaLnBrk="1" hangingPunct="1"/>
            <a:endParaRPr lang="fr-FR" altLang="zh-CN" sz="3200" u="none" dirty="0">
              <a:solidFill>
                <a:srgbClr val="005693"/>
              </a:solidFill>
              <a:ea typeface="SimSun" pitchFamily="2" charset="-122"/>
            </a:endParaRPr>
          </a:p>
          <a:p>
            <a:pPr algn="ctr" eaLnBrk="1" hangingPunct="1">
              <a:spcBef>
                <a:spcPct val="0"/>
              </a:spcBef>
            </a:pPr>
            <a:r>
              <a:rPr lang="fr-FR" altLang="zh-CN" sz="3600" u="none" dirty="0" smtClean="0">
                <a:solidFill>
                  <a:srgbClr val="007DC5"/>
                </a:solidFill>
                <a:latin typeface="+mj-lt"/>
                <a:ea typeface="+mj-ea"/>
                <a:cs typeface="+mj-cs"/>
              </a:rPr>
              <a:t>2- Directives </a:t>
            </a:r>
            <a:r>
              <a:rPr lang="fr-FR" altLang="zh-CN" sz="3600" u="none" dirty="0">
                <a:solidFill>
                  <a:srgbClr val="007DC5"/>
                </a:solidFill>
                <a:latin typeface="+mj-lt"/>
                <a:ea typeface="+mj-ea"/>
                <a:cs typeface="+mj-cs"/>
              </a:rPr>
              <a:t>de l'OMS sur</a:t>
            </a:r>
          </a:p>
          <a:p>
            <a:pPr algn="ctr" eaLnBrk="1" hangingPunct="1">
              <a:spcBef>
                <a:spcPct val="0"/>
              </a:spcBef>
            </a:pPr>
            <a:r>
              <a:rPr lang="fr-FR" altLang="zh-CN" sz="3600" u="none" dirty="0">
                <a:solidFill>
                  <a:srgbClr val="007DC5"/>
                </a:solidFill>
                <a:latin typeface="+mj-lt"/>
                <a:ea typeface="+mj-ea"/>
                <a:cs typeface="+mj-cs"/>
              </a:rPr>
              <a:t>soins postnatals de</a:t>
            </a:r>
          </a:p>
          <a:p>
            <a:pPr algn="ctr" eaLnBrk="1" hangingPunct="1">
              <a:spcBef>
                <a:spcPct val="0"/>
              </a:spcBef>
            </a:pPr>
            <a:r>
              <a:rPr lang="fr-FR" altLang="zh-CN" sz="3600" u="none" dirty="0">
                <a:solidFill>
                  <a:srgbClr val="007DC5"/>
                </a:solidFill>
                <a:latin typeface="+mj-lt"/>
                <a:ea typeface="+mj-ea"/>
                <a:cs typeface="+mj-cs"/>
              </a:rPr>
              <a:t>la mère et le nouveau-né</a:t>
            </a:r>
          </a:p>
          <a:p>
            <a:pPr algn="ctr" eaLnBrk="1" hangingPunct="1">
              <a:spcBef>
                <a:spcPct val="0"/>
              </a:spcBef>
            </a:pPr>
            <a:r>
              <a:rPr lang="fr-FR" altLang="zh-CN" sz="3600" u="none" dirty="0">
                <a:solidFill>
                  <a:srgbClr val="007DC5"/>
                </a:solidFill>
                <a:latin typeface="+mj-lt"/>
                <a:ea typeface="+mj-ea"/>
                <a:cs typeface="+mj-cs"/>
              </a:rPr>
              <a:t>(2013) </a:t>
            </a:r>
          </a:p>
        </p:txBody>
      </p:sp>
      <p:pic>
        <p:nvPicPr>
          <p:cNvPr id="5"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591" y="211073"/>
            <a:ext cx="3833982" cy="326970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79492" y="211073"/>
            <a:ext cx="2219142" cy="31479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52637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1890" name="Rectangle 2"/>
          <p:cNvSpPr>
            <a:spLocks noGrp="1" noChangeArrowheads="1"/>
          </p:cNvSpPr>
          <p:nvPr>
            <p:ph type="title"/>
          </p:nvPr>
        </p:nvSpPr>
        <p:spPr/>
        <p:txBody>
          <a:bodyPr/>
          <a:lstStyle/>
          <a:p>
            <a:r>
              <a:rPr lang="fr-FR" sz="3200" dirty="0"/>
              <a:t>Soins postnatals de routine: contenu</a:t>
            </a:r>
          </a:p>
        </p:txBody>
      </p:sp>
      <p:sp>
        <p:nvSpPr>
          <p:cNvPr id="1061891" name="Rectangle 3"/>
          <p:cNvSpPr>
            <a:spLocks noGrp="1" noChangeArrowheads="1"/>
          </p:cNvSpPr>
          <p:nvPr>
            <p:ph type="body" idx="1"/>
          </p:nvPr>
        </p:nvSpPr>
        <p:spPr>
          <a:xfrm>
            <a:off x="457200" y="1548595"/>
            <a:ext cx="8229600" cy="4525963"/>
          </a:xfrm>
        </p:spPr>
        <p:txBody>
          <a:bodyPr>
            <a:normAutofit/>
          </a:bodyPr>
          <a:lstStyle/>
          <a:p>
            <a:r>
              <a:rPr lang="fr-FR" sz="2400" b="1" dirty="0"/>
              <a:t>Suivi et évaluation</a:t>
            </a:r>
            <a:r>
              <a:rPr lang="fr-FR" sz="2400" dirty="0"/>
              <a:t> du bien-être de la mère et du nouveau-né</a:t>
            </a:r>
            <a:r>
              <a:rPr lang="fr-FR" sz="2400" dirty="0">
                <a:effectLst/>
              </a:rPr>
              <a:t> </a:t>
            </a:r>
          </a:p>
          <a:p>
            <a:r>
              <a:rPr lang="fr-FR" sz="2400" dirty="0"/>
              <a:t>Soutien aux </a:t>
            </a:r>
            <a:r>
              <a:rPr lang="fr-FR" sz="2400" b="1" dirty="0"/>
              <a:t>bonnes pratiques de soins</a:t>
            </a:r>
            <a:endParaRPr lang="fr-FR" dirty="0">
              <a:effectLst/>
            </a:endParaRPr>
          </a:p>
          <a:p>
            <a:pPr lvl="1"/>
            <a:r>
              <a:rPr lang="fr-FR" dirty="0"/>
              <a:t>Chaleur, hygiène, initiation précoce de l’allaitement et allaitement exclusif, soins réactifs et stimulation</a:t>
            </a:r>
            <a:endParaRPr lang="fr-FR" sz="1800" dirty="0"/>
          </a:p>
          <a:p>
            <a:r>
              <a:rPr lang="fr-FR" sz="2400" dirty="0"/>
              <a:t>La </a:t>
            </a:r>
            <a:r>
              <a:rPr lang="fr-FR" sz="2400" b="1" dirty="0"/>
              <a:t>prévention,</a:t>
            </a:r>
            <a:r>
              <a:rPr lang="fr-FR" sz="2400" dirty="0"/>
              <a:t> la </a:t>
            </a:r>
            <a:r>
              <a:rPr lang="fr-FR" sz="2400" b="1" dirty="0"/>
              <a:t>détection et</a:t>
            </a:r>
            <a:r>
              <a:rPr lang="fr-FR" sz="2400" dirty="0"/>
              <a:t> le </a:t>
            </a:r>
            <a:r>
              <a:rPr lang="fr-FR" sz="2400" b="1" dirty="0"/>
              <a:t>traitement</a:t>
            </a:r>
            <a:r>
              <a:rPr lang="fr-FR" sz="2400" dirty="0"/>
              <a:t> des complications</a:t>
            </a:r>
          </a:p>
          <a:p>
            <a:pPr lvl="1"/>
            <a:r>
              <a:rPr lang="fr-FR" dirty="0"/>
              <a:t>Maternelle: hémorragie postpartum, hypertension, infection</a:t>
            </a:r>
          </a:p>
          <a:p>
            <a:pPr lvl="1"/>
            <a:r>
              <a:rPr lang="fr-FR" dirty="0"/>
              <a:t>Néonatal: asphyxie, prématurité, septicémie </a:t>
            </a:r>
          </a:p>
          <a:p>
            <a:pPr marL="182563" lvl="1" indent="-182563">
              <a:buClr>
                <a:srgbClr val="345A8A"/>
              </a:buClr>
              <a:buFont typeface="Wingdings" pitchFamily="2" charset="2"/>
              <a:buChar char="§"/>
            </a:pPr>
            <a:r>
              <a:rPr lang="fr-FR" dirty="0"/>
              <a:t>Fournir des </a:t>
            </a:r>
            <a:r>
              <a:rPr lang="fr-FR" b="1" dirty="0"/>
              <a:t>informations et</a:t>
            </a:r>
            <a:r>
              <a:rPr lang="fr-FR" dirty="0"/>
              <a:t> des </a:t>
            </a:r>
            <a:r>
              <a:rPr lang="fr-FR" b="1" dirty="0"/>
              <a:t>conseils</a:t>
            </a:r>
            <a:endParaRPr lang="fr-FR" dirty="0"/>
          </a:p>
          <a:p>
            <a:pPr lvl="1">
              <a:buClr>
                <a:srgbClr val="345A8A"/>
              </a:buClr>
            </a:pPr>
            <a:r>
              <a:rPr lang="fr-FR" b="1" dirty="0">
                <a:solidFill>
                  <a:srgbClr val="C00000"/>
                </a:solidFill>
              </a:rPr>
              <a:t>Nutrition, planification familiale</a:t>
            </a:r>
            <a:r>
              <a:rPr lang="fr-FR" dirty="0"/>
              <a:t>, soutien psychologique </a:t>
            </a:r>
          </a:p>
          <a:p>
            <a:endParaRPr lang="fr-FR" sz="2400" dirty="0"/>
          </a:p>
          <a:p>
            <a:endParaRPr lang="fr-FR" sz="2400" dirty="0"/>
          </a:p>
        </p:txBody>
      </p:sp>
    </p:spTree>
    <p:extLst>
      <p:ext uri="{BB962C8B-B14F-4D97-AF65-F5344CB8AC3E}">
        <p14:creationId xmlns:p14="http://schemas.microsoft.com/office/powerpoint/2010/main" val="762203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466724"/>
            <a:ext cx="8229600" cy="552450"/>
          </a:xfrm>
        </p:spPr>
        <p:txBody>
          <a:bodyPr>
            <a:normAutofit/>
          </a:bodyPr>
          <a:lstStyle/>
          <a:p>
            <a:r>
              <a:rPr lang="fr-FR" sz="2800" dirty="0"/>
              <a:t>Douze recommandations</a:t>
            </a:r>
            <a:r>
              <a:rPr lang="fr-FR" sz="2800" dirty="0">
                <a:effectLst/>
              </a:rPr>
              <a:t> </a:t>
            </a:r>
            <a:endParaRPr lang="fr-FR" sz="3200" dirty="0"/>
          </a:p>
        </p:txBody>
      </p:sp>
      <p:sp>
        <p:nvSpPr>
          <p:cNvPr id="3" name="Content Placeholder 2"/>
          <p:cNvSpPr>
            <a:spLocks noGrp="1"/>
          </p:cNvSpPr>
          <p:nvPr>
            <p:ph sz="half" idx="1"/>
          </p:nvPr>
        </p:nvSpPr>
        <p:spPr>
          <a:xfrm>
            <a:off x="413084" y="2996952"/>
            <a:ext cx="4038600" cy="2971533"/>
          </a:xfrm>
          <a:ln>
            <a:noFill/>
          </a:ln>
        </p:spPr>
        <p:txBody>
          <a:bodyPr/>
          <a:lstStyle/>
          <a:p>
            <a:endParaRPr lang="fr-FR" sz="2400" dirty="0"/>
          </a:p>
          <a:p>
            <a:pPr lvl="0"/>
            <a:r>
              <a:rPr lang="fr-FR" sz="2400" dirty="0"/>
              <a:t>Évaluation du bébé</a:t>
            </a:r>
          </a:p>
          <a:p>
            <a:pPr lvl="0"/>
            <a:r>
              <a:rPr lang="fr-FR" sz="2400" dirty="0"/>
              <a:t>Allaitement maternel exclusif</a:t>
            </a:r>
          </a:p>
          <a:p>
            <a:pPr lvl="0"/>
            <a:r>
              <a:rPr lang="fr-FR" sz="2400" dirty="0"/>
              <a:t>Soins pour le cordon</a:t>
            </a:r>
          </a:p>
          <a:p>
            <a:r>
              <a:rPr lang="fr-FR" sz="2400" dirty="0"/>
              <a:t>Autres soins postnatals pour le nouveau-né</a:t>
            </a:r>
          </a:p>
        </p:txBody>
      </p:sp>
      <p:sp>
        <p:nvSpPr>
          <p:cNvPr id="4" name="Content Placeholder 3"/>
          <p:cNvSpPr>
            <a:spLocks noGrp="1"/>
          </p:cNvSpPr>
          <p:nvPr>
            <p:ph sz="half" idx="2"/>
          </p:nvPr>
        </p:nvSpPr>
        <p:spPr>
          <a:xfrm>
            <a:off x="4644008" y="2924944"/>
            <a:ext cx="4038600" cy="4525963"/>
          </a:xfrm>
        </p:spPr>
        <p:txBody>
          <a:bodyPr/>
          <a:lstStyle/>
          <a:p>
            <a:endParaRPr lang="fr-FR" sz="2400" dirty="0"/>
          </a:p>
          <a:p>
            <a:pPr lvl="0"/>
            <a:r>
              <a:rPr lang="fr-FR" sz="2400" dirty="0"/>
              <a:t>Évaluation de la mère</a:t>
            </a:r>
          </a:p>
          <a:p>
            <a:pPr lvl="0"/>
            <a:r>
              <a:rPr lang="fr-FR" sz="2400" dirty="0"/>
              <a:t>Conseils</a:t>
            </a:r>
          </a:p>
          <a:p>
            <a:pPr lvl="0"/>
            <a:r>
              <a:rPr lang="fr-FR" sz="2400" dirty="0"/>
              <a:t>Supplémentation en  fer et en acide folique</a:t>
            </a:r>
          </a:p>
          <a:p>
            <a:pPr lvl="0"/>
            <a:r>
              <a:rPr lang="fr-FR" sz="2400" dirty="0"/>
              <a:t>Antibiotiques prophylactiques</a:t>
            </a:r>
          </a:p>
          <a:p>
            <a:r>
              <a:rPr lang="fr-FR" sz="2400" dirty="0"/>
              <a:t>Soutien psychologique</a:t>
            </a:r>
            <a:r>
              <a:rPr lang="fr-FR" sz="2400" dirty="0">
                <a:effectLst/>
              </a:rPr>
              <a:t> </a:t>
            </a:r>
            <a:endParaRPr lang="fr-FR" sz="2400" dirty="0"/>
          </a:p>
        </p:txBody>
      </p:sp>
      <p:sp>
        <p:nvSpPr>
          <p:cNvPr id="7" name="Rounded Rectangle 6"/>
          <p:cNvSpPr/>
          <p:nvPr/>
        </p:nvSpPr>
        <p:spPr>
          <a:xfrm>
            <a:off x="753979" y="1331495"/>
            <a:ext cx="7395410" cy="149191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622300" lvl="2" indent="-342900">
              <a:buFont typeface="Wingdings" pitchFamily="2" charset="2"/>
              <a:buChar char="§"/>
            </a:pPr>
            <a:r>
              <a:rPr lang="fr-FR" sz="2400" dirty="0"/>
              <a:t>Moment de la sortie d'une formation sanitaire</a:t>
            </a:r>
          </a:p>
          <a:p>
            <a:pPr marL="622300" lvl="2" indent="-342900">
              <a:buFont typeface="Wingdings" pitchFamily="2" charset="2"/>
              <a:buChar char="§"/>
            </a:pPr>
            <a:r>
              <a:rPr lang="fr-FR" sz="2400" dirty="0"/>
              <a:t>Nombre et calendrier des contacts postnatals</a:t>
            </a:r>
          </a:p>
          <a:p>
            <a:pPr marL="622300" lvl="2" indent="-342900">
              <a:buFont typeface="Wingdings" pitchFamily="2" charset="2"/>
              <a:buChar char="§"/>
            </a:pPr>
            <a:r>
              <a:rPr lang="fr-FR" sz="2400" dirty="0"/>
              <a:t>Visites à domicile pour des soins postnatals </a:t>
            </a:r>
            <a:endParaRPr lang="fr-FR" dirty="0"/>
          </a:p>
        </p:txBody>
      </p:sp>
    </p:spTree>
    <p:extLst>
      <p:ext uri="{BB962C8B-B14F-4D97-AF65-F5344CB8AC3E}">
        <p14:creationId xmlns:p14="http://schemas.microsoft.com/office/powerpoint/2010/main" val="829533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Moment de sortie et suivi des soins </a:t>
            </a:r>
          </a:p>
        </p:txBody>
      </p:sp>
      <p:sp>
        <p:nvSpPr>
          <p:cNvPr id="3" name="Content Placeholder 2"/>
          <p:cNvSpPr>
            <a:spLocks noGrp="1"/>
          </p:cNvSpPr>
          <p:nvPr>
            <p:ph idx="1"/>
          </p:nvPr>
        </p:nvSpPr>
        <p:spPr/>
        <p:txBody>
          <a:bodyPr>
            <a:normAutofit/>
          </a:bodyPr>
          <a:lstStyle/>
          <a:p>
            <a:pPr>
              <a:spcAft>
                <a:spcPts val="600"/>
              </a:spcAft>
            </a:pPr>
            <a:r>
              <a:rPr lang="fr-FR" sz="2400" dirty="0"/>
              <a:t>Après un accouchement vaginal sans complications au sein d’une formation sanitaire, </a:t>
            </a:r>
            <a:r>
              <a:rPr lang="fr-FR" sz="2400" b="1" dirty="0"/>
              <a:t>les mères et les nouveau-nés en bonne santé doivent obtenir des soins </a:t>
            </a:r>
            <a:r>
              <a:rPr lang="fr-FR" sz="2400" dirty="0"/>
              <a:t>au sein de la formation sanitaire pendant </a:t>
            </a:r>
            <a:r>
              <a:rPr lang="fr-FR" sz="2400" b="1" dirty="0"/>
              <a:t>au moins 24 h après</a:t>
            </a:r>
            <a:r>
              <a:rPr lang="fr-FR" sz="2400" dirty="0"/>
              <a:t> la </a:t>
            </a:r>
            <a:r>
              <a:rPr lang="fr-FR" sz="2400" b="1" dirty="0"/>
              <a:t>naissance</a:t>
            </a:r>
            <a:r>
              <a:rPr lang="fr-FR" sz="2400" dirty="0">
                <a:effectLst/>
              </a:rPr>
              <a:t> </a:t>
            </a:r>
          </a:p>
          <a:p>
            <a:pPr lvl="1">
              <a:spcAft>
                <a:spcPts val="600"/>
              </a:spcAft>
            </a:pPr>
            <a:r>
              <a:rPr lang="fr-FR" sz="1800" dirty="0"/>
              <a:t>Pour le nouveau-né, cela comprend une évaluation immédiate à la naissance, ainsi qu’un examen clinique complet environ 1 heure après la naissance et, avant de quitter la formation sanitaire</a:t>
            </a:r>
            <a:r>
              <a:rPr lang="fr-FR" sz="1800" dirty="0">
                <a:effectLst/>
              </a:rPr>
              <a:t> </a:t>
            </a:r>
          </a:p>
          <a:p>
            <a:pPr lvl="1">
              <a:spcAft>
                <a:spcPts val="600"/>
              </a:spcAft>
            </a:pPr>
            <a:r>
              <a:rPr lang="fr-FR" sz="1800" u="sng" dirty="0"/>
              <a:t>Si la naissance a lieu à domicile</a:t>
            </a:r>
            <a:r>
              <a:rPr lang="fr-FR" sz="1800" dirty="0"/>
              <a:t>,  le premier contact après la naissance doit être effectué le plus tôt possible, et cela, dans les 24 heures suivant la naissance</a:t>
            </a:r>
            <a:r>
              <a:rPr lang="fr-FR" sz="1800" dirty="0">
                <a:effectLst/>
              </a:rPr>
              <a:t> </a:t>
            </a:r>
          </a:p>
          <a:p>
            <a:pPr>
              <a:spcAft>
                <a:spcPts val="600"/>
              </a:spcAft>
            </a:pPr>
            <a:r>
              <a:rPr lang="fr-FR" sz="2400" b="1" dirty="0"/>
              <a:t>Au moins</a:t>
            </a:r>
            <a:r>
              <a:rPr lang="fr-FR" sz="2400" dirty="0"/>
              <a:t> </a:t>
            </a:r>
            <a:r>
              <a:rPr lang="fr-FR" sz="2400" b="1" dirty="0"/>
              <a:t>trois contacts postnatals supplémentaires</a:t>
            </a:r>
            <a:r>
              <a:rPr lang="fr-FR" sz="2400" dirty="0"/>
              <a:t> sont recommandés pour toutes les mères et pour tous les nouveau-nés, et cela, à l’occasion du </a:t>
            </a:r>
            <a:r>
              <a:rPr lang="fr-FR" sz="2400" b="1" dirty="0"/>
              <a:t>jour 3 (48-72 h),</a:t>
            </a:r>
            <a:r>
              <a:rPr lang="fr-FR" sz="2400" dirty="0"/>
              <a:t> entre les </a:t>
            </a:r>
            <a:r>
              <a:rPr lang="fr-FR" sz="2400" b="1" dirty="0"/>
              <a:t>jours 7 et 14</a:t>
            </a:r>
            <a:r>
              <a:rPr lang="fr-FR" sz="2400" dirty="0"/>
              <a:t> après la naissance, et </a:t>
            </a:r>
            <a:r>
              <a:rPr lang="fr-FR" sz="2400" b="1" dirty="0"/>
              <a:t>6 semaines après</a:t>
            </a:r>
            <a:r>
              <a:rPr lang="fr-FR" sz="2400" dirty="0"/>
              <a:t> la </a:t>
            </a:r>
            <a:r>
              <a:rPr lang="fr-FR" sz="2400" b="1" dirty="0"/>
              <a:t>naissance</a:t>
            </a:r>
            <a:endParaRPr lang="fr-FR" sz="1800" dirty="0"/>
          </a:p>
          <a:p>
            <a:endParaRPr lang="fr-FR" dirty="0"/>
          </a:p>
        </p:txBody>
      </p:sp>
      <p:sp>
        <p:nvSpPr>
          <p:cNvPr id="4" name="Footer Placeholder 3"/>
          <p:cNvSpPr>
            <a:spLocks noGrp="1"/>
          </p:cNvSpPr>
          <p:nvPr>
            <p:ph type="ftr" sz="quarter" idx="4294967295"/>
          </p:nvPr>
        </p:nvSpPr>
        <p:spPr>
          <a:xfrm>
            <a:off x="452264" y="6569432"/>
            <a:ext cx="2895600" cy="144016"/>
          </a:xfrm>
          <a:prstGeom prst="rect">
            <a:avLst/>
          </a:prstGeom>
        </p:spPr>
        <p:txBody>
          <a:bodyPr/>
          <a:lstStyle/>
          <a:p>
            <a:r>
              <a:rPr lang="en-US" dirty="0">
                <a:solidFill>
                  <a:prstClr val="white">
                    <a:lumMod val="75000"/>
                  </a:prstClr>
                </a:solidFill>
              </a:rPr>
              <a:t>Filename</a:t>
            </a:r>
            <a:endParaRPr lang="en-GB" dirty="0">
              <a:solidFill>
                <a:prstClr val="white">
                  <a:lumMod val="75000"/>
                </a:prstClr>
              </a:solidFill>
            </a:endParaRPr>
          </a:p>
        </p:txBody>
      </p:sp>
    </p:spTree>
    <p:extLst>
      <p:ext uri="{BB962C8B-B14F-4D97-AF65-F5344CB8AC3E}">
        <p14:creationId xmlns:p14="http://schemas.microsoft.com/office/powerpoint/2010/main" val="15266773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Moment de sortie et suivi des soins </a:t>
            </a:r>
          </a:p>
        </p:txBody>
      </p:sp>
      <p:sp>
        <p:nvSpPr>
          <p:cNvPr id="3" name="Content Placeholder 2"/>
          <p:cNvSpPr>
            <a:spLocks noGrp="1"/>
          </p:cNvSpPr>
          <p:nvPr>
            <p:ph idx="1"/>
          </p:nvPr>
        </p:nvSpPr>
        <p:spPr/>
        <p:txBody>
          <a:bodyPr>
            <a:normAutofit lnSpcReduction="10000"/>
          </a:bodyPr>
          <a:lstStyle/>
          <a:p>
            <a:pPr>
              <a:spcAft>
                <a:spcPts val="600"/>
              </a:spcAft>
            </a:pPr>
            <a:r>
              <a:rPr lang="fr-FR" sz="2400" dirty="0"/>
              <a:t>Les </a:t>
            </a:r>
            <a:r>
              <a:rPr lang="fr-FR" sz="2400" b="1" dirty="0"/>
              <a:t>visites à domicile</a:t>
            </a:r>
            <a:r>
              <a:rPr lang="fr-FR" sz="2400" dirty="0"/>
              <a:t> sont recommandées pour les soins de la mère et du nouveau-né, et cela, au cours de la première semaine suivant la naissance</a:t>
            </a:r>
            <a:r>
              <a:rPr lang="fr-FR" sz="2400" dirty="0">
                <a:effectLst/>
              </a:rPr>
              <a:t> </a:t>
            </a:r>
          </a:p>
          <a:p>
            <a:pPr lvl="1">
              <a:spcAft>
                <a:spcPts val="600"/>
              </a:spcAft>
            </a:pPr>
            <a:r>
              <a:rPr lang="fr-FR" sz="1600" dirty="0"/>
              <a:t>Par des sages-femmes, d'autres prestataires qualifiés, ou par des agents de santé communautaire (ASC) bien formés et supervisés</a:t>
            </a:r>
            <a:r>
              <a:rPr lang="fr-FR" sz="1600" dirty="0">
                <a:effectLst/>
              </a:rPr>
              <a:t> </a:t>
            </a:r>
          </a:p>
          <a:p>
            <a:pPr>
              <a:spcAft>
                <a:spcPts val="600"/>
              </a:spcAft>
            </a:pPr>
            <a:r>
              <a:rPr lang="fr-FR" sz="2400" dirty="0"/>
              <a:t>Les</a:t>
            </a:r>
            <a:r>
              <a:rPr lang="fr-FR" sz="2400" b="1" dirty="0"/>
              <a:t> soins hygiéniques du cordon ombilical sec </a:t>
            </a:r>
            <a:r>
              <a:rPr lang="fr-FR" sz="2400" dirty="0"/>
              <a:t>sont recommandés pour les nouveau-nés qui sont nés dans des formations sanitaires et à domicile, et cela, dans des contextes de faible mortalité néonatale</a:t>
            </a:r>
            <a:r>
              <a:rPr lang="fr-FR" sz="2400" dirty="0">
                <a:effectLst/>
              </a:rPr>
              <a:t> </a:t>
            </a:r>
          </a:p>
          <a:p>
            <a:pPr>
              <a:spcAft>
                <a:spcPts val="600"/>
              </a:spcAft>
            </a:pPr>
            <a:r>
              <a:rPr lang="fr-FR" sz="2400" dirty="0"/>
              <a:t>L' application quotidienne de Chlorhexidine au niveau du nœud du cordon ombilical au cours de la première semaine de vie est recommandé pour les nouveau-nés qui sont </a:t>
            </a:r>
            <a:r>
              <a:rPr lang="fr-FR" sz="2400" b="1" dirty="0"/>
              <a:t>nés à domicile</a:t>
            </a:r>
            <a:r>
              <a:rPr lang="fr-FR" sz="2400" dirty="0"/>
              <a:t>, et cela</a:t>
            </a:r>
            <a:r>
              <a:rPr lang="fr-FR" sz="2400" b="1" dirty="0"/>
              <a:t>, </a:t>
            </a:r>
            <a:r>
              <a:rPr lang="fr-FR" sz="2400" dirty="0"/>
              <a:t>dans des zones à </a:t>
            </a:r>
            <a:r>
              <a:rPr lang="fr-FR" sz="2400" b="1" dirty="0"/>
              <a:t>forte mortalité néonatale</a:t>
            </a:r>
            <a:r>
              <a:rPr lang="fr-FR" sz="2400" dirty="0"/>
              <a:t> </a:t>
            </a:r>
            <a:r>
              <a:rPr lang="fr-FR" sz="2400" u="sng" dirty="0"/>
              <a:t>(&gt;</a:t>
            </a:r>
            <a:r>
              <a:rPr lang="fr-FR" sz="2400" dirty="0"/>
              <a:t> 30 décès néonatals pour 1000 naissances vivantes)</a:t>
            </a:r>
            <a:r>
              <a:rPr lang="fr-FR" sz="2400" dirty="0">
                <a:effectLst/>
              </a:rPr>
              <a:t> </a:t>
            </a:r>
          </a:p>
          <a:p>
            <a:pPr>
              <a:spcAft>
                <a:spcPts val="600"/>
              </a:spcAft>
            </a:pPr>
            <a:r>
              <a:rPr lang="fr-FR" sz="2400" dirty="0"/>
              <a:t>Le </a:t>
            </a:r>
            <a:r>
              <a:rPr lang="fr-FR" sz="2400" b="1" dirty="0"/>
              <a:t>bain</a:t>
            </a:r>
            <a:r>
              <a:rPr lang="fr-FR" sz="2400" dirty="0"/>
              <a:t> doit </a:t>
            </a:r>
            <a:r>
              <a:rPr lang="fr-FR" sz="2400" b="1" dirty="0"/>
              <a:t>être retardé</a:t>
            </a:r>
            <a:r>
              <a:rPr lang="fr-FR" sz="2400" dirty="0"/>
              <a:t> jusqu’à 24 heures après la naissance</a:t>
            </a:r>
            <a:r>
              <a:rPr lang="fr-FR" sz="2200" dirty="0"/>
              <a:t>. </a:t>
            </a:r>
            <a:endParaRPr lang="fr-FR" sz="2200" dirty="0">
              <a:solidFill>
                <a:srgbClr val="FF0000"/>
              </a:solidFill>
            </a:endParaRPr>
          </a:p>
          <a:p>
            <a:pPr>
              <a:spcAft>
                <a:spcPts val="600"/>
              </a:spcAft>
            </a:pPr>
            <a:endParaRPr lang="fr-FR" sz="2200" dirty="0"/>
          </a:p>
          <a:p>
            <a:pPr lvl="1">
              <a:spcAft>
                <a:spcPts val="600"/>
              </a:spcAft>
            </a:pPr>
            <a:endParaRPr lang="fr-FR" sz="2200" dirty="0"/>
          </a:p>
          <a:p>
            <a:endParaRPr lang="fr-FR" dirty="0"/>
          </a:p>
        </p:txBody>
      </p:sp>
      <p:sp>
        <p:nvSpPr>
          <p:cNvPr id="4" name="Footer Placeholder 3"/>
          <p:cNvSpPr>
            <a:spLocks noGrp="1"/>
          </p:cNvSpPr>
          <p:nvPr>
            <p:ph type="ftr" sz="quarter" idx="4294967295"/>
          </p:nvPr>
        </p:nvSpPr>
        <p:spPr>
          <a:xfrm>
            <a:off x="452264" y="6569432"/>
            <a:ext cx="2895600" cy="144016"/>
          </a:xfrm>
          <a:prstGeom prst="rect">
            <a:avLst/>
          </a:prstGeom>
        </p:spPr>
        <p:txBody>
          <a:bodyPr/>
          <a:lstStyle/>
          <a:p>
            <a:r>
              <a:rPr lang="en-US" dirty="0">
                <a:solidFill>
                  <a:prstClr val="white">
                    <a:lumMod val="75000"/>
                  </a:prstClr>
                </a:solidFill>
              </a:rPr>
              <a:t>Filename</a:t>
            </a:r>
            <a:endParaRPr lang="en-GB" dirty="0">
              <a:solidFill>
                <a:prstClr val="white">
                  <a:lumMod val="75000"/>
                </a:prstClr>
              </a:solidFill>
            </a:endParaRPr>
          </a:p>
        </p:txBody>
      </p:sp>
    </p:spTree>
    <p:extLst>
      <p:ext uri="{BB962C8B-B14F-4D97-AF65-F5344CB8AC3E}">
        <p14:creationId xmlns:p14="http://schemas.microsoft.com/office/powerpoint/2010/main" val="10431434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67544" y="476672"/>
            <a:ext cx="8229600" cy="850106"/>
          </a:xfrm>
        </p:spPr>
        <p:txBody>
          <a:bodyPr>
            <a:noAutofit/>
          </a:bodyPr>
          <a:lstStyle/>
          <a:p>
            <a:r>
              <a:rPr lang="fr-FR" sz="3200" dirty="0"/>
              <a:t>Implications des nouvelles directives de l'OMS pour les programmes</a:t>
            </a:r>
          </a:p>
        </p:txBody>
      </p:sp>
      <p:sp>
        <p:nvSpPr>
          <p:cNvPr id="7" name="Content Placeholder 6"/>
          <p:cNvSpPr>
            <a:spLocks noGrp="1"/>
          </p:cNvSpPr>
          <p:nvPr>
            <p:ph idx="1"/>
          </p:nvPr>
        </p:nvSpPr>
        <p:spPr>
          <a:xfrm>
            <a:off x="467544" y="1772816"/>
            <a:ext cx="8229600" cy="4569371"/>
          </a:xfrm>
        </p:spPr>
        <p:txBody>
          <a:bodyPr>
            <a:normAutofit/>
          </a:bodyPr>
          <a:lstStyle/>
          <a:p>
            <a:pPr lvl="0"/>
            <a:r>
              <a:rPr lang="fr-FR" sz="2400" dirty="0"/>
              <a:t>Examiner et mettre à jour les politiques et les lignes directrices nationales</a:t>
            </a:r>
          </a:p>
          <a:p>
            <a:pPr lvl="0"/>
            <a:r>
              <a:rPr lang="fr-FR" sz="2400" dirty="0"/>
              <a:t>Examiner et mettre à jour les normes nationales et les outils pratiques pour améliorer la qualité des soins</a:t>
            </a:r>
          </a:p>
          <a:p>
            <a:pPr lvl="0"/>
            <a:r>
              <a:rPr lang="fr-FR" sz="2400" dirty="0"/>
              <a:t>Faciliter un continuum entre les soins fournis au sein de formations sanitaires et ceux fournis à domicile</a:t>
            </a:r>
          </a:p>
          <a:p>
            <a:pPr lvl="0"/>
            <a:r>
              <a:rPr lang="fr-FR" sz="2400" dirty="0"/>
              <a:t>Assurer une infrastructure adéquate</a:t>
            </a:r>
          </a:p>
          <a:p>
            <a:pPr lvl="0"/>
            <a:r>
              <a:rPr lang="fr-FR" sz="2400" dirty="0"/>
              <a:t>Assurer des ressources humaines adéquates avec un mélange pertinent de compétences</a:t>
            </a:r>
          </a:p>
          <a:p>
            <a:pPr lvl="0"/>
            <a:r>
              <a:rPr lang="fr-FR" sz="2400" dirty="0"/>
              <a:t>Mettre à jour les outils de plaidoyer et de communication</a:t>
            </a:r>
          </a:p>
          <a:p>
            <a:r>
              <a:rPr lang="fr-FR" sz="2400" dirty="0"/>
              <a:t>Surveiller l'adhésion aux recommandations</a:t>
            </a:r>
            <a:r>
              <a:rPr lang="fr-FR" sz="2400" dirty="0">
                <a:effectLst/>
              </a:rPr>
              <a:t> </a:t>
            </a:r>
            <a:r>
              <a:rPr lang="fr-FR" sz="2400" dirty="0"/>
              <a:t> </a:t>
            </a:r>
          </a:p>
        </p:txBody>
      </p:sp>
    </p:spTree>
    <p:extLst>
      <p:ext uri="{BB962C8B-B14F-4D97-AF65-F5344CB8AC3E}">
        <p14:creationId xmlns:p14="http://schemas.microsoft.com/office/powerpoint/2010/main" val="11658087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220337"/>
            <a:ext cx="9144000" cy="523220"/>
          </a:xfrm>
          <a:prstGeom prst="rect">
            <a:avLst/>
          </a:prstGeom>
          <a:noFill/>
        </p:spPr>
        <p:txBody>
          <a:bodyPr wrap="square" rtlCol="0">
            <a:spAutoFit/>
          </a:bodyPr>
          <a:lstStyle/>
          <a:p>
            <a:pPr algn="ctr">
              <a:spcBef>
                <a:spcPct val="0"/>
              </a:spcBef>
            </a:pPr>
            <a:r>
              <a:rPr lang="fr-FR" sz="2800" b="1" dirty="0">
                <a:solidFill>
                  <a:srgbClr val="007DC5"/>
                </a:solidFill>
                <a:latin typeface="+mj-lt"/>
                <a:ea typeface="+mj-ea"/>
                <a:cs typeface="+mj-cs"/>
              </a:rPr>
              <a:t>Cadre de référence de l'OMS pour la qualité des soins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7623" y="805113"/>
            <a:ext cx="6697741" cy="5655491"/>
          </a:xfrm>
          <a:prstGeom prst="rect">
            <a:avLst/>
          </a:prstGeom>
        </p:spPr>
      </p:pic>
    </p:spTree>
    <p:extLst>
      <p:ext uri="{BB962C8B-B14F-4D97-AF65-F5344CB8AC3E}">
        <p14:creationId xmlns:p14="http://schemas.microsoft.com/office/powerpoint/2010/main" val="338834752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Shape 192"/>
          <p:cNvSpPr txBox="1">
            <a:spLocks noGrp="1"/>
          </p:cNvSpPr>
          <p:nvPr>
            <p:ph type="title"/>
          </p:nvPr>
        </p:nvSpPr>
        <p:spPr>
          <a:xfrm>
            <a:off x="255286" y="108730"/>
            <a:ext cx="8736314" cy="516000"/>
          </a:xfrm>
          <a:prstGeom prst="rect">
            <a:avLst/>
          </a:prstGeom>
          <a:noFill/>
          <a:ln>
            <a:noFill/>
          </a:ln>
        </p:spPr>
        <p:txBody>
          <a:bodyPr lIns="91400" tIns="45700" rIns="91400" bIns="45700" anchor="ctr" anchorCtr="0">
            <a:noAutofit/>
          </a:bodyPr>
          <a:lstStyle/>
          <a:p>
            <a:pPr lvl="0" algn="ctr">
              <a:buSzPct val="25000"/>
            </a:pPr>
            <a:r>
              <a:rPr lang="en-US" altLang="en-US" sz="2800" u="sng" dirty="0">
                <a:solidFill>
                  <a:srgbClr val="000099">
                    <a:lumMod val="75000"/>
                  </a:srgbClr>
                </a:solidFill>
                <a:latin typeface="Calisto MT" panose="02040603050505030304" pitchFamily="18" charset="0"/>
                <a:sym typeface="Times New Roman Bold" charset="0"/>
              </a:rPr>
              <a:t>COMMENT </a:t>
            </a:r>
            <a:r>
              <a:rPr lang="en-US" altLang="en-US" sz="2800" u="sng" dirty="0" err="1">
                <a:solidFill>
                  <a:srgbClr val="000099">
                    <a:lumMod val="75000"/>
                  </a:srgbClr>
                </a:solidFill>
                <a:latin typeface="Calisto MT" panose="02040603050505030304" pitchFamily="18" charset="0"/>
                <a:sym typeface="Times New Roman Bold" charset="0"/>
              </a:rPr>
              <a:t>améliorer</a:t>
            </a:r>
            <a:r>
              <a:rPr lang="en-US" altLang="en-US" sz="2800" u="sng" dirty="0">
                <a:solidFill>
                  <a:srgbClr val="000099">
                    <a:lumMod val="75000"/>
                  </a:srgbClr>
                </a:solidFill>
                <a:latin typeface="Calisto MT" panose="02040603050505030304" pitchFamily="18" charset="0"/>
                <a:sym typeface="Times New Roman Bold" charset="0"/>
              </a:rPr>
              <a:t> la </a:t>
            </a:r>
            <a:r>
              <a:rPr lang="en-US" altLang="en-US" sz="2800" u="sng" dirty="0" err="1">
                <a:solidFill>
                  <a:srgbClr val="000099">
                    <a:lumMod val="75000"/>
                  </a:srgbClr>
                </a:solidFill>
                <a:latin typeface="Calisto MT" panose="02040603050505030304" pitchFamily="18" charset="0"/>
                <a:sym typeface="Times New Roman Bold" charset="0"/>
              </a:rPr>
              <a:t>qualité</a:t>
            </a:r>
            <a:r>
              <a:rPr lang="en-US" altLang="en-US" sz="2800" u="sng" dirty="0">
                <a:solidFill>
                  <a:srgbClr val="000099">
                    <a:lumMod val="75000"/>
                  </a:srgbClr>
                </a:solidFill>
                <a:latin typeface="Calisto MT" panose="02040603050505030304" pitchFamily="18" charset="0"/>
                <a:sym typeface="Times New Roman Bold" charset="0"/>
              </a:rPr>
              <a:t> des </a:t>
            </a:r>
            <a:r>
              <a:rPr lang="en-US" altLang="en-US" sz="2800" u="sng" dirty="0" err="1">
                <a:solidFill>
                  <a:srgbClr val="000099">
                    <a:lumMod val="75000"/>
                  </a:srgbClr>
                </a:solidFill>
                <a:latin typeface="Calisto MT" panose="02040603050505030304" pitchFamily="18" charset="0"/>
                <a:sym typeface="Times New Roman Bold" charset="0"/>
              </a:rPr>
              <a:t>soins</a:t>
            </a:r>
            <a:r>
              <a:rPr lang="en-US" altLang="en-US" sz="2800" u="sng" dirty="0">
                <a:solidFill>
                  <a:srgbClr val="000099">
                    <a:lumMod val="75000"/>
                  </a:srgbClr>
                </a:solidFill>
                <a:latin typeface="Calisto MT" panose="02040603050505030304" pitchFamily="18" charset="0"/>
                <a:sym typeface="Times New Roman Bold" charset="0"/>
              </a:rPr>
              <a:t> </a:t>
            </a:r>
            <a:r>
              <a:rPr lang="en-US" altLang="en-US" sz="2800" u="sng" dirty="0" err="1">
                <a:solidFill>
                  <a:srgbClr val="000099">
                    <a:lumMod val="75000"/>
                  </a:srgbClr>
                </a:solidFill>
                <a:latin typeface="Calisto MT" panose="02040603050505030304" pitchFamily="18" charset="0"/>
                <a:sym typeface="Times New Roman Bold" charset="0"/>
              </a:rPr>
              <a:t>dans</a:t>
            </a:r>
            <a:r>
              <a:rPr lang="en-US" altLang="en-US" sz="2800" u="sng" dirty="0">
                <a:solidFill>
                  <a:srgbClr val="000099">
                    <a:lumMod val="75000"/>
                  </a:srgbClr>
                </a:solidFill>
                <a:latin typeface="Calisto MT" panose="02040603050505030304" pitchFamily="18" charset="0"/>
                <a:sym typeface="Times New Roman Bold" charset="0"/>
              </a:rPr>
              <a:t> les formations </a:t>
            </a:r>
            <a:r>
              <a:rPr lang="en-US" altLang="en-US" sz="2800" u="sng" dirty="0" err="1">
                <a:solidFill>
                  <a:srgbClr val="000099">
                    <a:lumMod val="75000"/>
                  </a:srgbClr>
                </a:solidFill>
                <a:latin typeface="Calisto MT" panose="02040603050505030304" pitchFamily="18" charset="0"/>
                <a:sym typeface="Times New Roman Bold" charset="0"/>
              </a:rPr>
              <a:t>sanitaires</a:t>
            </a:r>
            <a:r>
              <a:rPr lang="en-US" altLang="en-US" sz="2800" u="sng" dirty="0">
                <a:solidFill>
                  <a:srgbClr val="000099">
                    <a:lumMod val="75000"/>
                  </a:srgbClr>
                </a:solidFill>
                <a:latin typeface="Calisto MT" panose="02040603050505030304" pitchFamily="18" charset="0"/>
                <a:sym typeface="Times New Roman Bold" charset="0"/>
              </a:rPr>
              <a:t> SONU?</a:t>
            </a:r>
          </a:p>
        </p:txBody>
      </p:sp>
      <p:sp>
        <p:nvSpPr>
          <p:cNvPr id="193" name="Shape 193"/>
          <p:cNvSpPr txBox="1">
            <a:spLocks noGrp="1"/>
          </p:cNvSpPr>
          <p:nvPr>
            <p:ph type="sldNum" idx="4294967295"/>
          </p:nvPr>
        </p:nvSpPr>
        <p:spPr>
          <a:xfrm>
            <a:off x="8499475" y="6400800"/>
            <a:ext cx="492125"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000" b="0" i="0" u="none" strike="noStrike" cap="none">
                <a:solidFill>
                  <a:schemeClr val="tx1"/>
                </a:solidFill>
                <a:latin typeface="Arial"/>
                <a:ea typeface="Arial"/>
                <a:cs typeface="Arial"/>
                <a:sym typeface="Arial"/>
              </a:rPr>
              <a:t>20</a:t>
            </a:fld>
            <a:endParaRPr lang="en-US" sz="1000" b="0" i="0" u="none" strike="noStrike" cap="none">
              <a:solidFill>
                <a:schemeClr val="tx1"/>
              </a:solidFill>
              <a:latin typeface="Arial"/>
              <a:ea typeface="Arial"/>
              <a:cs typeface="Arial"/>
              <a:sym typeface="Arial"/>
            </a:endParaRPr>
          </a:p>
        </p:txBody>
      </p:sp>
      <p:graphicFrame>
        <p:nvGraphicFramePr>
          <p:cNvPr id="36" name="Diagram 35"/>
          <p:cNvGraphicFramePr/>
          <p:nvPr>
            <p:extLst/>
          </p:nvPr>
        </p:nvGraphicFramePr>
        <p:xfrm>
          <a:off x="5455451" y="2086189"/>
          <a:ext cx="3688549" cy="29967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7" name="Right Arrow 36"/>
          <p:cNvSpPr/>
          <p:nvPr/>
        </p:nvSpPr>
        <p:spPr>
          <a:xfrm>
            <a:off x="2124137" y="2296385"/>
            <a:ext cx="1105400" cy="760437"/>
          </a:xfrm>
          <a:prstGeom prst="rightArrow">
            <a:avLst>
              <a:gd name="adj1" fmla="val 92825"/>
              <a:gd name="adj2" fmla="val 14961"/>
            </a:avLst>
          </a:prstGeom>
          <a:noFill/>
          <a:ln w="25400" cap="flat" cmpd="sng" algn="ctr">
            <a:solidFill>
              <a:srgbClr val="8064A2">
                <a:lumMod val="75000"/>
              </a:srgbClr>
            </a:solidFill>
            <a:prstDash val="solid"/>
          </a:ln>
          <a:effectLst/>
        </p:spPr>
        <p:txBody>
          <a:bodyPr lIns="0" rIns="0" rtlCol="0" anchor="ctr"/>
          <a:lstStyle/>
          <a:p>
            <a:pPr algn="ctr">
              <a:defRPr/>
            </a:pPr>
            <a:r>
              <a:rPr lang="fr-FR" sz="1600" b="1" kern="0" dirty="0">
                <a:solidFill>
                  <a:prstClr val="black"/>
                </a:solidFill>
                <a:latin typeface="Calibri"/>
                <a:cs typeface="+mn-cs"/>
              </a:rPr>
              <a:t>Plaidoyer</a:t>
            </a:r>
          </a:p>
        </p:txBody>
      </p:sp>
      <p:sp>
        <p:nvSpPr>
          <p:cNvPr id="38" name="Rounded Rectangle 37"/>
          <p:cNvSpPr>
            <a:spLocks noChangeAspect="1"/>
          </p:cNvSpPr>
          <p:nvPr/>
        </p:nvSpPr>
        <p:spPr>
          <a:xfrm>
            <a:off x="2124136" y="2125723"/>
            <a:ext cx="946057" cy="202039"/>
          </a:xfrm>
          <a:prstGeom prst="roundRect">
            <a:avLst/>
          </a:prstGeom>
          <a:solidFill>
            <a:srgbClr val="8064A2">
              <a:lumMod val="75000"/>
            </a:srgbClr>
          </a:solidFill>
          <a:ln w="25400" cap="flat" cmpd="sng" algn="ctr">
            <a:noFill/>
            <a:prstDash val="solid"/>
          </a:ln>
          <a:effectLst/>
        </p:spPr>
        <p:txBody>
          <a:bodyPr rtlCol="0" anchor="ctr"/>
          <a:lstStyle/>
          <a:p>
            <a:pPr algn="ctr" fontAlgn="auto">
              <a:spcBef>
                <a:spcPts val="0"/>
              </a:spcBef>
              <a:spcAft>
                <a:spcPts val="0"/>
              </a:spcAft>
              <a:defRPr/>
            </a:pPr>
            <a:r>
              <a:rPr lang="fr-FR" sz="1400" b="1" kern="0" dirty="0">
                <a:solidFill>
                  <a:prstClr val="white"/>
                </a:solidFill>
                <a:latin typeface="Calibri"/>
                <a:cs typeface="+mn-cs"/>
              </a:rPr>
              <a:t>PHASE 1</a:t>
            </a:r>
          </a:p>
        </p:txBody>
      </p:sp>
      <p:sp>
        <p:nvSpPr>
          <p:cNvPr id="39" name="Right Arrow 38"/>
          <p:cNvSpPr/>
          <p:nvPr/>
        </p:nvSpPr>
        <p:spPr>
          <a:xfrm>
            <a:off x="3419872" y="2300868"/>
            <a:ext cx="1235253" cy="760437"/>
          </a:xfrm>
          <a:prstGeom prst="rightArrow">
            <a:avLst>
              <a:gd name="adj1" fmla="val 92825"/>
              <a:gd name="adj2" fmla="val 14961"/>
            </a:avLst>
          </a:prstGeom>
          <a:noFill/>
          <a:ln w="25400" cap="flat" cmpd="sng" algn="ctr">
            <a:solidFill>
              <a:srgbClr val="8064A2">
                <a:lumMod val="75000"/>
              </a:srgbClr>
            </a:solidFill>
            <a:prstDash val="solid"/>
          </a:ln>
          <a:effectLst/>
        </p:spPr>
        <p:txBody>
          <a:bodyPr lIns="0" rIns="0" rtlCol="0" anchor="ctr"/>
          <a:lstStyle/>
          <a:p>
            <a:pPr algn="ctr">
              <a:defRPr/>
            </a:pPr>
            <a:r>
              <a:rPr lang="fr-FR" sz="1600" b="1" kern="0" dirty="0">
                <a:solidFill>
                  <a:prstClr val="black"/>
                </a:solidFill>
                <a:latin typeface="Calibri"/>
                <a:cs typeface="+mn-cs"/>
              </a:rPr>
              <a:t>Conception/Design</a:t>
            </a:r>
          </a:p>
        </p:txBody>
      </p:sp>
      <p:sp>
        <p:nvSpPr>
          <p:cNvPr id="40" name="Right Arrow 39"/>
          <p:cNvSpPr/>
          <p:nvPr/>
        </p:nvSpPr>
        <p:spPr>
          <a:xfrm>
            <a:off x="3779913" y="3569954"/>
            <a:ext cx="1800200" cy="760437"/>
          </a:xfrm>
          <a:prstGeom prst="rightArrow">
            <a:avLst>
              <a:gd name="adj1" fmla="val 92825"/>
              <a:gd name="adj2" fmla="val 14961"/>
            </a:avLst>
          </a:prstGeom>
          <a:noFill/>
          <a:ln w="25400" cap="flat" cmpd="sng" algn="ctr">
            <a:solidFill>
              <a:srgbClr val="8064A2">
                <a:lumMod val="75000"/>
              </a:srgbClr>
            </a:solidFill>
            <a:prstDash val="solid"/>
          </a:ln>
          <a:effectLst/>
        </p:spPr>
        <p:txBody>
          <a:bodyPr lIns="0" rIns="0" rtlCol="0" anchor="ctr"/>
          <a:lstStyle/>
          <a:p>
            <a:pPr algn="ctr">
              <a:defRPr/>
            </a:pPr>
            <a:r>
              <a:rPr lang="fr-FR" sz="1600" b="1" kern="0" dirty="0" err="1">
                <a:solidFill>
                  <a:prstClr val="black"/>
                </a:solidFill>
                <a:latin typeface="Calibri"/>
                <a:cs typeface="+mn-cs"/>
              </a:rPr>
              <a:t>Prioritisation</a:t>
            </a:r>
            <a:r>
              <a:rPr lang="fr-FR" sz="1600" b="1" kern="0" dirty="0">
                <a:solidFill>
                  <a:prstClr val="black"/>
                </a:solidFill>
                <a:latin typeface="Calibri"/>
                <a:cs typeface="+mn-cs"/>
              </a:rPr>
              <a:t> et carte SONU</a:t>
            </a:r>
          </a:p>
        </p:txBody>
      </p:sp>
      <p:sp>
        <p:nvSpPr>
          <p:cNvPr id="41" name="Left-Right Arrow 40"/>
          <p:cNvSpPr/>
          <p:nvPr/>
        </p:nvSpPr>
        <p:spPr>
          <a:xfrm>
            <a:off x="3229537" y="5487426"/>
            <a:ext cx="5839406" cy="867549"/>
          </a:xfrm>
          <a:prstGeom prst="leftRightArrow">
            <a:avLst>
              <a:gd name="adj1" fmla="val 64406"/>
              <a:gd name="adj2" fmla="val 50000"/>
            </a:avLst>
          </a:prstGeom>
          <a:noFill/>
          <a:ln w="19050" cap="flat" cmpd="sng" algn="ctr">
            <a:solidFill>
              <a:srgbClr val="ED7D31"/>
            </a:solidFill>
            <a:prstDash val="sysDash"/>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prstClr val="black"/>
                </a:solidFill>
                <a:effectLst/>
                <a:uLnTx/>
                <a:uFillTx/>
                <a:latin typeface="Calibri" panose="020F0502020204030204"/>
                <a:cs typeface="+mn-cs"/>
              </a:rPr>
              <a:t>Revue</a:t>
            </a:r>
            <a:r>
              <a:rPr kumimoji="0" lang="fr-FR" sz="1400" b="1" i="0" u="none" strike="noStrike" kern="0" cap="none" spc="0" normalizeH="0" noProof="0" dirty="0">
                <a:ln>
                  <a:noFill/>
                </a:ln>
                <a:solidFill>
                  <a:prstClr val="black"/>
                </a:solidFill>
                <a:effectLst/>
                <a:uLnTx/>
                <a:uFillTx/>
                <a:latin typeface="Calibri" panose="020F0502020204030204"/>
                <a:cs typeface="+mn-cs"/>
              </a:rPr>
              <a:t> régulière de la performance du système de monitoring et </a:t>
            </a:r>
            <a:r>
              <a:rPr kumimoji="0" lang="fr-FR" sz="1400" b="1" i="0" u="none" strike="noStrike" kern="0" cap="none" spc="0" normalizeH="0" noProof="0" dirty="0" err="1">
                <a:ln>
                  <a:noFill/>
                </a:ln>
                <a:solidFill>
                  <a:prstClr val="black"/>
                </a:solidFill>
                <a:effectLst/>
                <a:uLnTx/>
                <a:uFillTx/>
                <a:latin typeface="Calibri" panose="020F0502020204030204"/>
                <a:cs typeface="+mn-cs"/>
              </a:rPr>
              <a:t>d’am</a:t>
            </a:r>
            <a:r>
              <a:rPr lang="fr-FR" sz="1400" b="1" kern="0" dirty="0">
                <a:solidFill>
                  <a:prstClr val="black"/>
                </a:solidFill>
                <a:latin typeface="Calibri" panose="020F0502020204030204"/>
              </a:rPr>
              <a:t>é</a:t>
            </a:r>
            <a:r>
              <a:rPr kumimoji="0" lang="fr-FR" sz="1400" b="1" i="0" u="none" strike="noStrike" kern="0" cap="none" spc="0" normalizeH="0" noProof="0" dirty="0" err="1">
                <a:ln>
                  <a:noFill/>
                </a:ln>
                <a:solidFill>
                  <a:prstClr val="black"/>
                </a:solidFill>
                <a:effectLst/>
                <a:uLnTx/>
                <a:uFillTx/>
                <a:latin typeface="Calibri" panose="020F0502020204030204"/>
                <a:cs typeface="+mn-cs"/>
              </a:rPr>
              <a:t>lioration</a:t>
            </a:r>
            <a:r>
              <a:rPr kumimoji="0" lang="fr-FR" sz="1400" b="1" i="0" u="none" strike="noStrike" kern="0" cap="none" spc="0" normalizeH="0" noProof="0" dirty="0">
                <a:ln>
                  <a:noFill/>
                </a:ln>
                <a:solidFill>
                  <a:prstClr val="black"/>
                </a:solidFill>
                <a:effectLst/>
                <a:uLnTx/>
                <a:uFillTx/>
                <a:latin typeface="Calibri" panose="020F0502020204030204"/>
                <a:cs typeface="+mn-cs"/>
              </a:rPr>
              <a:t> de la qualité des SONU</a:t>
            </a:r>
            <a:endParaRPr kumimoji="0" lang="fr-FR" sz="1400" b="1" i="0" u="none" strike="noStrike" kern="0" cap="none" spc="0" normalizeH="0" baseline="0" noProof="0" dirty="0">
              <a:ln>
                <a:noFill/>
              </a:ln>
              <a:solidFill>
                <a:prstClr val="black"/>
              </a:solidFill>
              <a:effectLst/>
              <a:uLnTx/>
              <a:uFillTx/>
              <a:latin typeface="Calibri" panose="020F0502020204030204"/>
              <a:cs typeface="+mn-cs"/>
            </a:endParaRPr>
          </a:p>
        </p:txBody>
      </p:sp>
      <p:sp>
        <p:nvSpPr>
          <p:cNvPr id="42" name="Rectangle 41"/>
          <p:cNvSpPr/>
          <p:nvPr/>
        </p:nvSpPr>
        <p:spPr>
          <a:xfrm>
            <a:off x="94132" y="1215336"/>
            <a:ext cx="1833281" cy="579564"/>
          </a:xfrm>
          <a:prstGeom prst="rect">
            <a:avLst/>
          </a:prstGeom>
          <a:noFill/>
          <a:ln w="12700" cap="flat" cmpd="sng" algn="ctr">
            <a:solidFill>
              <a:srgbClr val="A5A5A5">
                <a:lumMod val="7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chemeClr val="tx1"/>
                </a:solidFill>
                <a:effectLst/>
                <a:uLnTx/>
                <a:uFillTx/>
                <a:latin typeface="Calibri"/>
                <a:cs typeface="+mn-cs"/>
              </a:rPr>
              <a:t>Analyse de Situation</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i="0" u="none" strike="noStrike" kern="0" cap="none" spc="0" normalizeH="0" baseline="0" noProof="0" dirty="0">
                <a:ln>
                  <a:noFill/>
                </a:ln>
                <a:solidFill>
                  <a:schemeClr val="tx1"/>
                </a:solidFill>
                <a:effectLst/>
                <a:uLnTx/>
                <a:uFillTx/>
                <a:latin typeface="Calibri"/>
                <a:cs typeface="+mn-cs"/>
              </a:rPr>
              <a:t>(Information de base)</a:t>
            </a:r>
          </a:p>
        </p:txBody>
      </p:sp>
      <p:sp>
        <p:nvSpPr>
          <p:cNvPr id="43" name="Right Arrow 42"/>
          <p:cNvSpPr/>
          <p:nvPr/>
        </p:nvSpPr>
        <p:spPr>
          <a:xfrm>
            <a:off x="94132" y="2011574"/>
            <a:ext cx="1839755" cy="2958040"/>
          </a:xfrm>
          <a:prstGeom prst="rightArrow">
            <a:avLst>
              <a:gd name="adj1" fmla="val 92825"/>
              <a:gd name="adj2" fmla="val 5718"/>
            </a:avLst>
          </a:prstGeom>
          <a:noFill/>
          <a:ln w="19050" cap="flat" cmpd="sng" algn="ctr">
            <a:solidFill>
              <a:srgbClr val="8064A2">
                <a:lumMod val="75000"/>
              </a:srgbClr>
            </a:solidFill>
            <a:prstDash val="sysDot"/>
          </a:ln>
          <a:effectLst/>
        </p:spPr>
        <p:txBody>
          <a:bodyPr lIns="0" rIns="0" rtlCol="0" anchor="ctr"/>
          <a:lstStyle/>
          <a:p>
            <a:pPr marL="225425" indent="-165100">
              <a:buFont typeface="Wingdings" panose="05000000000000000000" pitchFamily="2" charset="2"/>
              <a:buChar char="§"/>
              <a:defRPr/>
            </a:pPr>
            <a:r>
              <a:rPr lang="fr-FR" sz="1600" i="1" kern="0" dirty="0">
                <a:solidFill>
                  <a:prstClr val="black"/>
                </a:solidFill>
                <a:latin typeface="Calibri"/>
                <a:cs typeface="+mn-cs"/>
              </a:rPr>
              <a:t>Plans/ Stratégies nationales de sant</a:t>
            </a:r>
            <a:r>
              <a:rPr lang="fr-FR" sz="1600" i="1" kern="0" dirty="0">
                <a:solidFill>
                  <a:prstClr val="black"/>
                </a:solidFill>
                <a:latin typeface="Calibri"/>
              </a:rPr>
              <a:t>é</a:t>
            </a:r>
            <a:endParaRPr lang="fr-FR" sz="1600" i="1" kern="0" dirty="0">
              <a:solidFill>
                <a:prstClr val="black"/>
              </a:solidFill>
              <a:latin typeface="Calibri"/>
              <a:cs typeface="+mn-cs"/>
            </a:endParaRPr>
          </a:p>
          <a:p>
            <a:pPr marL="225425" indent="-165100">
              <a:buFont typeface="Wingdings" panose="05000000000000000000" pitchFamily="2" charset="2"/>
              <a:buChar char="§"/>
              <a:defRPr/>
            </a:pPr>
            <a:r>
              <a:rPr lang="fr-FR" sz="1600" i="1" kern="0" dirty="0">
                <a:solidFill>
                  <a:prstClr val="black"/>
                </a:solidFill>
                <a:latin typeface="Calibri"/>
                <a:cs typeface="+mn-cs"/>
              </a:rPr>
              <a:t>Enquêtes SONU (ou enquêtes rapide SONU)</a:t>
            </a:r>
          </a:p>
          <a:p>
            <a:pPr marL="225425" indent="-165100">
              <a:buFont typeface="Wingdings" panose="05000000000000000000" pitchFamily="2" charset="2"/>
              <a:buChar char="§"/>
              <a:defRPr/>
            </a:pPr>
            <a:r>
              <a:rPr lang="fr-FR" sz="1600" i="1" kern="0" dirty="0">
                <a:solidFill>
                  <a:prstClr val="black"/>
                </a:solidFill>
                <a:latin typeface="Calibri"/>
                <a:cs typeface="+mn-cs"/>
              </a:rPr>
              <a:t>Enquêtes DHS, SARA, </a:t>
            </a:r>
            <a:r>
              <a:rPr lang="fr-FR" sz="1600" i="1" kern="0" dirty="0" err="1">
                <a:solidFill>
                  <a:prstClr val="black"/>
                </a:solidFill>
                <a:latin typeface="Calibri"/>
                <a:cs typeface="+mn-cs"/>
              </a:rPr>
              <a:t>etc</a:t>
            </a:r>
            <a:endParaRPr lang="fr-FR" sz="1600" i="1" kern="0" dirty="0">
              <a:solidFill>
                <a:prstClr val="black"/>
              </a:solidFill>
              <a:latin typeface="Calibri"/>
              <a:cs typeface="+mn-cs"/>
            </a:endParaRPr>
          </a:p>
          <a:p>
            <a:pPr marL="225425" indent="-165100">
              <a:buFont typeface="Wingdings" panose="05000000000000000000" pitchFamily="2" charset="2"/>
              <a:buChar char="§"/>
              <a:defRPr/>
            </a:pPr>
            <a:r>
              <a:rPr lang="fr-FR" sz="1600" i="1" kern="0" dirty="0">
                <a:solidFill>
                  <a:prstClr val="black"/>
                </a:solidFill>
                <a:latin typeface="Calibri"/>
                <a:cs typeface="+mn-cs"/>
              </a:rPr>
              <a:t>SIS</a:t>
            </a:r>
          </a:p>
        </p:txBody>
      </p:sp>
      <p:sp>
        <p:nvSpPr>
          <p:cNvPr id="44" name="Rounded Rectangle 43"/>
          <p:cNvSpPr>
            <a:spLocks noChangeAspect="1"/>
          </p:cNvSpPr>
          <p:nvPr/>
        </p:nvSpPr>
        <p:spPr>
          <a:xfrm>
            <a:off x="3419872" y="2125723"/>
            <a:ext cx="946057" cy="202039"/>
          </a:xfrm>
          <a:prstGeom prst="roundRect">
            <a:avLst/>
          </a:prstGeom>
          <a:solidFill>
            <a:srgbClr val="8064A2">
              <a:lumMod val="75000"/>
            </a:srgbClr>
          </a:solidFill>
          <a:ln w="25400" cap="flat" cmpd="sng" algn="ctr">
            <a:noFill/>
            <a:prstDash val="solid"/>
          </a:ln>
          <a:effectLst/>
        </p:spPr>
        <p:txBody>
          <a:bodyPr rtlCol="0" anchor="ctr"/>
          <a:lstStyle/>
          <a:p>
            <a:pPr algn="ctr" fontAlgn="auto">
              <a:spcBef>
                <a:spcPts val="0"/>
              </a:spcBef>
              <a:spcAft>
                <a:spcPts val="0"/>
              </a:spcAft>
              <a:defRPr/>
            </a:pPr>
            <a:r>
              <a:rPr lang="fr-FR" sz="1400" b="1" kern="0" dirty="0">
                <a:solidFill>
                  <a:prstClr val="white"/>
                </a:solidFill>
                <a:latin typeface="Calibri"/>
                <a:cs typeface="+mn-cs"/>
              </a:rPr>
              <a:t>PHASE 2</a:t>
            </a:r>
          </a:p>
        </p:txBody>
      </p:sp>
      <p:sp>
        <p:nvSpPr>
          <p:cNvPr id="45" name="Rounded Rectangle 44"/>
          <p:cNvSpPr>
            <a:spLocks noChangeAspect="1"/>
          </p:cNvSpPr>
          <p:nvPr/>
        </p:nvSpPr>
        <p:spPr>
          <a:xfrm>
            <a:off x="3779912" y="3382543"/>
            <a:ext cx="946057" cy="202039"/>
          </a:xfrm>
          <a:prstGeom prst="roundRect">
            <a:avLst/>
          </a:prstGeom>
          <a:solidFill>
            <a:srgbClr val="8064A2">
              <a:lumMod val="75000"/>
            </a:srgbClr>
          </a:solidFill>
          <a:ln w="25400" cap="flat" cmpd="sng" algn="ctr">
            <a:noFill/>
            <a:prstDash val="solid"/>
          </a:ln>
          <a:effectLst/>
        </p:spPr>
        <p:txBody>
          <a:bodyPr rtlCol="0" anchor="ctr"/>
          <a:lstStyle/>
          <a:p>
            <a:pPr algn="ctr" fontAlgn="auto">
              <a:spcBef>
                <a:spcPts val="0"/>
              </a:spcBef>
              <a:spcAft>
                <a:spcPts val="0"/>
              </a:spcAft>
              <a:defRPr/>
            </a:pPr>
            <a:r>
              <a:rPr lang="fr-FR" sz="1400" b="1" kern="0" dirty="0">
                <a:solidFill>
                  <a:prstClr val="white"/>
                </a:solidFill>
                <a:latin typeface="Calibri"/>
                <a:cs typeface="+mn-cs"/>
              </a:rPr>
              <a:t>PHASE 3</a:t>
            </a:r>
          </a:p>
        </p:txBody>
      </p:sp>
      <p:sp>
        <p:nvSpPr>
          <p:cNvPr id="46" name="Rounded Rectangle 45"/>
          <p:cNvSpPr>
            <a:spLocks noChangeAspect="1"/>
          </p:cNvSpPr>
          <p:nvPr/>
        </p:nvSpPr>
        <p:spPr>
          <a:xfrm>
            <a:off x="5817210" y="3803025"/>
            <a:ext cx="946057" cy="202039"/>
          </a:xfrm>
          <a:prstGeom prst="roundRect">
            <a:avLst/>
          </a:prstGeom>
          <a:solidFill>
            <a:srgbClr val="8064A2">
              <a:lumMod val="75000"/>
            </a:srgbClr>
          </a:solidFill>
          <a:ln w="25400" cap="flat" cmpd="sng" algn="ctr">
            <a:noFill/>
            <a:prstDash val="solid"/>
          </a:ln>
          <a:effectLst/>
        </p:spPr>
        <p:txBody>
          <a:bodyPr rtlCol="0" anchor="ctr"/>
          <a:lstStyle/>
          <a:p>
            <a:pPr algn="ctr" fontAlgn="auto">
              <a:spcBef>
                <a:spcPts val="0"/>
              </a:spcBef>
              <a:spcAft>
                <a:spcPts val="0"/>
              </a:spcAft>
              <a:defRPr/>
            </a:pPr>
            <a:r>
              <a:rPr lang="fr-FR" sz="1400" b="1" kern="0" dirty="0">
                <a:solidFill>
                  <a:prstClr val="white"/>
                </a:solidFill>
                <a:latin typeface="Calibri"/>
                <a:cs typeface="+mn-cs"/>
              </a:rPr>
              <a:t>PHASE 4</a:t>
            </a:r>
          </a:p>
        </p:txBody>
      </p:sp>
      <p:sp>
        <p:nvSpPr>
          <p:cNvPr id="47" name="Rounded Rectangle 46"/>
          <p:cNvSpPr>
            <a:spLocks noChangeAspect="1"/>
          </p:cNvSpPr>
          <p:nvPr/>
        </p:nvSpPr>
        <p:spPr>
          <a:xfrm>
            <a:off x="6866303" y="2227598"/>
            <a:ext cx="946057" cy="202039"/>
          </a:xfrm>
          <a:prstGeom prst="roundRect">
            <a:avLst/>
          </a:prstGeom>
          <a:solidFill>
            <a:srgbClr val="8064A2">
              <a:lumMod val="75000"/>
            </a:srgbClr>
          </a:solidFill>
          <a:ln w="25400" cap="flat" cmpd="sng" algn="ctr">
            <a:noFill/>
            <a:prstDash val="solid"/>
          </a:ln>
          <a:effectLst/>
        </p:spPr>
        <p:txBody>
          <a:bodyPr rtlCol="0" anchor="ctr"/>
          <a:lstStyle/>
          <a:p>
            <a:pPr algn="ctr" fontAlgn="auto">
              <a:spcBef>
                <a:spcPts val="0"/>
              </a:spcBef>
              <a:spcAft>
                <a:spcPts val="0"/>
              </a:spcAft>
              <a:defRPr/>
            </a:pPr>
            <a:r>
              <a:rPr lang="fr-FR" sz="1400" b="1" kern="0" dirty="0">
                <a:solidFill>
                  <a:prstClr val="white"/>
                </a:solidFill>
                <a:latin typeface="Calibri"/>
                <a:cs typeface="+mn-cs"/>
              </a:rPr>
              <a:t>PHASE 5</a:t>
            </a:r>
          </a:p>
        </p:txBody>
      </p:sp>
      <p:sp>
        <p:nvSpPr>
          <p:cNvPr id="48" name="Rounded Rectangle 47"/>
          <p:cNvSpPr>
            <a:spLocks noChangeAspect="1"/>
          </p:cNvSpPr>
          <p:nvPr/>
        </p:nvSpPr>
        <p:spPr>
          <a:xfrm>
            <a:off x="7802407" y="3803025"/>
            <a:ext cx="946057" cy="202039"/>
          </a:xfrm>
          <a:prstGeom prst="roundRect">
            <a:avLst/>
          </a:prstGeom>
          <a:solidFill>
            <a:srgbClr val="8064A2">
              <a:lumMod val="75000"/>
            </a:srgbClr>
          </a:solidFill>
          <a:ln w="25400" cap="flat" cmpd="sng" algn="ctr">
            <a:noFill/>
            <a:prstDash val="solid"/>
          </a:ln>
          <a:effectLst/>
        </p:spPr>
        <p:txBody>
          <a:bodyPr rtlCol="0" anchor="ctr"/>
          <a:lstStyle/>
          <a:p>
            <a:pPr algn="ctr" fontAlgn="auto">
              <a:spcBef>
                <a:spcPts val="0"/>
              </a:spcBef>
              <a:spcAft>
                <a:spcPts val="0"/>
              </a:spcAft>
              <a:defRPr/>
            </a:pPr>
            <a:r>
              <a:rPr lang="fr-FR" sz="1400" b="1" kern="0" dirty="0">
                <a:solidFill>
                  <a:prstClr val="white"/>
                </a:solidFill>
                <a:latin typeface="Calibri"/>
                <a:cs typeface="+mn-cs"/>
              </a:rPr>
              <a:t>PHASE 6</a:t>
            </a:r>
          </a:p>
        </p:txBody>
      </p:sp>
      <p:sp>
        <p:nvSpPr>
          <p:cNvPr id="49" name="Rectangle 48"/>
          <p:cNvSpPr/>
          <p:nvPr/>
        </p:nvSpPr>
        <p:spPr>
          <a:xfrm>
            <a:off x="2148692" y="1215336"/>
            <a:ext cx="3431421" cy="579564"/>
          </a:xfrm>
          <a:prstGeom prst="rect">
            <a:avLst/>
          </a:prstGeom>
          <a:solidFill>
            <a:srgbClr val="A5A5A5">
              <a:lumMod val="75000"/>
            </a:srgbClr>
          </a:solidFill>
          <a:ln w="12700" cap="flat" cmpd="sng" algn="ctr">
            <a:solidFill>
              <a:srgbClr val="A5A5A5">
                <a:lumMod val="75000"/>
              </a:srgbClr>
            </a:solidFill>
            <a:prstDash val="solid"/>
          </a:ln>
          <a:effectLst/>
        </p:spPr>
        <p:txBody>
          <a:bodyPr rtlCol="0" anchor="ctr"/>
          <a:lstStyle/>
          <a:p>
            <a:pPr algn="ctr"/>
            <a:r>
              <a:rPr lang="fr-FR" sz="1600" b="1" dirty="0">
                <a:solidFill>
                  <a:prstClr val="white"/>
                </a:solidFill>
                <a:latin typeface="Calibri"/>
                <a:cs typeface="+mn-cs"/>
              </a:rPr>
              <a:t>PLANIFICATION d’un réseau national de formations sanitaires SONU</a:t>
            </a:r>
          </a:p>
        </p:txBody>
      </p:sp>
      <p:sp>
        <p:nvSpPr>
          <p:cNvPr id="50" name="Rectangle 49"/>
          <p:cNvSpPr/>
          <p:nvPr/>
        </p:nvSpPr>
        <p:spPr>
          <a:xfrm>
            <a:off x="5714817" y="1218405"/>
            <a:ext cx="3307289" cy="579564"/>
          </a:xfrm>
          <a:prstGeom prst="rect">
            <a:avLst/>
          </a:prstGeom>
          <a:solidFill>
            <a:srgbClr val="F79646"/>
          </a:solidFill>
          <a:ln w="12700" cap="flat" cmpd="sng" algn="ctr">
            <a:solidFill>
              <a:srgbClr val="F79646"/>
            </a:solidFill>
            <a:prstDash val="solid"/>
          </a:ln>
          <a:effectLst/>
        </p:spPr>
        <p:txBody>
          <a:bodyPr rtlCol="0" anchor="ctr"/>
          <a:lstStyle/>
          <a:p>
            <a:pPr algn="ctr" fontAlgn="auto">
              <a:spcBef>
                <a:spcPts val="0"/>
              </a:spcBef>
              <a:spcAft>
                <a:spcPts val="0"/>
              </a:spcAft>
              <a:defRPr/>
            </a:pPr>
            <a:r>
              <a:rPr lang="fr-FR" sz="1400" b="1" kern="0" dirty="0">
                <a:solidFill>
                  <a:prstClr val="white"/>
                </a:solidFill>
                <a:latin typeface="Calibri"/>
              </a:rPr>
              <a:t>MONITORING </a:t>
            </a:r>
            <a:r>
              <a:rPr lang="fr-FR" sz="1400" b="1" kern="0" dirty="0" smtClean="0">
                <a:solidFill>
                  <a:prstClr val="white"/>
                </a:solidFill>
                <a:latin typeface="Calibri"/>
              </a:rPr>
              <a:t>et AMELIORATION </a:t>
            </a:r>
            <a:r>
              <a:rPr lang="fr-FR" sz="1400" b="1" kern="0" dirty="0">
                <a:solidFill>
                  <a:prstClr val="white"/>
                </a:solidFill>
                <a:latin typeface="Calibri"/>
              </a:rPr>
              <a:t>DE LA QUALITE (‘PDSA’)</a:t>
            </a:r>
          </a:p>
        </p:txBody>
      </p:sp>
      <p:pic>
        <p:nvPicPr>
          <p:cNvPr id="51" name="Picture 50"/>
          <p:cNvPicPr>
            <a:picLocks noChangeAspect="1"/>
          </p:cNvPicPr>
          <p:nvPr/>
        </p:nvPicPr>
        <p:blipFill rotWithShape="1">
          <a:blip r:embed="rId8"/>
          <a:srcRect l="13750" t="8395" r="78810" b="86737"/>
          <a:stretch/>
        </p:blipFill>
        <p:spPr>
          <a:xfrm>
            <a:off x="5766255" y="3239991"/>
            <a:ext cx="587168" cy="216078"/>
          </a:xfrm>
          <a:prstGeom prst="rect">
            <a:avLst/>
          </a:prstGeom>
        </p:spPr>
      </p:pic>
      <p:sp>
        <p:nvSpPr>
          <p:cNvPr id="52" name="TextBox 18"/>
          <p:cNvSpPr txBox="1"/>
          <p:nvPr/>
        </p:nvSpPr>
        <p:spPr>
          <a:xfrm>
            <a:off x="2124136" y="887378"/>
            <a:ext cx="3353085" cy="276999"/>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ctr"/>
            <a:r>
              <a:rPr lang="en-US" sz="1200" b="1" dirty="0">
                <a:solidFill>
                  <a:schemeClr val="tx1">
                    <a:lumMod val="50000"/>
                    <a:lumOff val="50000"/>
                  </a:schemeClr>
                </a:solidFill>
              </a:rPr>
              <a:t>Addresser les ‘</a:t>
            </a:r>
            <a:r>
              <a:rPr lang="en-US" sz="1200" b="1" dirty="0" err="1">
                <a:solidFill>
                  <a:schemeClr val="tx1">
                    <a:lumMod val="50000"/>
                    <a:lumOff val="50000"/>
                  </a:schemeClr>
                </a:solidFill>
              </a:rPr>
              <a:t>probl</a:t>
            </a:r>
            <a:r>
              <a:rPr lang="fr-FR" sz="1200" b="1" dirty="0">
                <a:solidFill>
                  <a:schemeClr val="tx1">
                    <a:lumMod val="50000"/>
                    <a:lumOff val="50000"/>
                  </a:schemeClr>
                </a:solidFill>
              </a:rPr>
              <a:t>è</a:t>
            </a:r>
            <a:r>
              <a:rPr lang="en-US" sz="1200" b="1" dirty="0" err="1">
                <a:solidFill>
                  <a:schemeClr val="tx1">
                    <a:lumMod val="50000"/>
                    <a:lumOff val="50000"/>
                  </a:schemeClr>
                </a:solidFill>
              </a:rPr>
              <a:t>mes</a:t>
            </a:r>
            <a:r>
              <a:rPr lang="en-US" sz="1200" b="1" dirty="0">
                <a:solidFill>
                  <a:schemeClr val="tx1">
                    <a:lumMod val="50000"/>
                    <a:lumOff val="50000"/>
                  </a:schemeClr>
                </a:solidFill>
              </a:rPr>
              <a:t> de </a:t>
            </a:r>
            <a:r>
              <a:rPr lang="en-US" sz="1200" b="1" dirty="0" err="1">
                <a:solidFill>
                  <a:schemeClr val="tx1">
                    <a:lumMod val="50000"/>
                    <a:lumOff val="50000"/>
                  </a:schemeClr>
                </a:solidFill>
              </a:rPr>
              <a:t>planification</a:t>
            </a:r>
            <a:r>
              <a:rPr lang="en-US" sz="1200" b="1" dirty="0">
                <a:solidFill>
                  <a:schemeClr val="tx1">
                    <a:lumMod val="50000"/>
                    <a:lumOff val="50000"/>
                  </a:schemeClr>
                </a:solidFill>
              </a:rPr>
              <a:t>’</a:t>
            </a:r>
          </a:p>
        </p:txBody>
      </p:sp>
      <p:sp>
        <p:nvSpPr>
          <p:cNvPr id="53" name="TextBox 19"/>
          <p:cNvSpPr txBox="1"/>
          <p:nvPr/>
        </p:nvSpPr>
        <p:spPr>
          <a:xfrm>
            <a:off x="5630827" y="887378"/>
            <a:ext cx="3475267" cy="276999"/>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ctr"/>
            <a:r>
              <a:rPr lang="en-US" sz="1200" b="1" dirty="0" err="1" smtClean="0">
                <a:solidFill>
                  <a:schemeClr val="accent6"/>
                </a:solidFill>
              </a:rPr>
              <a:t>Adresser</a:t>
            </a:r>
            <a:r>
              <a:rPr lang="en-US" sz="1200" b="1" dirty="0" smtClean="0">
                <a:solidFill>
                  <a:schemeClr val="accent6"/>
                </a:solidFill>
              </a:rPr>
              <a:t> </a:t>
            </a:r>
            <a:r>
              <a:rPr lang="en-US" sz="1200" b="1" dirty="0">
                <a:solidFill>
                  <a:schemeClr val="accent6"/>
                </a:solidFill>
              </a:rPr>
              <a:t>les ‘</a:t>
            </a:r>
            <a:r>
              <a:rPr lang="en-US" sz="1200" b="1" dirty="0" err="1">
                <a:solidFill>
                  <a:schemeClr val="accent6"/>
                </a:solidFill>
              </a:rPr>
              <a:t>probl</a:t>
            </a:r>
            <a:r>
              <a:rPr lang="fr-FR" sz="1200" b="1" dirty="0">
                <a:solidFill>
                  <a:schemeClr val="accent6"/>
                </a:solidFill>
              </a:rPr>
              <a:t>è</a:t>
            </a:r>
            <a:r>
              <a:rPr lang="en-US" sz="1200" b="1" dirty="0" err="1">
                <a:solidFill>
                  <a:schemeClr val="accent6"/>
                </a:solidFill>
              </a:rPr>
              <a:t>mes</a:t>
            </a:r>
            <a:r>
              <a:rPr lang="en-US" sz="1200" b="1" dirty="0">
                <a:solidFill>
                  <a:schemeClr val="accent6"/>
                </a:solidFill>
              </a:rPr>
              <a:t> de </a:t>
            </a:r>
            <a:r>
              <a:rPr lang="en-US" sz="1200" b="1" dirty="0" err="1">
                <a:solidFill>
                  <a:schemeClr val="accent6"/>
                </a:solidFill>
              </a:rPr>
              <a:t>mise</a:t>
            </a:r>
            <a:r>
              <a:rPr lang="en-US" sz="1200" b="1" dirty="0">
                <a:solidFill>
                  <a:schemeClr val="accent6"/>
                </a:solidFill>
              </a:rPr>
              <a:t> </a:t>
            </a:r>
            <a:r>
              <a:rPr lang="en-US" sz="1200" b="1" dirty="0" err="1">
                <a:solidFill>
                  <a:schemeClr val="accent6"/>
                </a:solidFill>
              </a:rPr>
              <a:t>en</a:t>
            </a:r>
            <a:r>
              <a:rPr lang="en-US" sz="1200" b="1" dirty="0">
                <a:solidFill>
                  <a:schemeClr val="accent6"/>
                </a:solidFill>
              </a:rPr>
              <a:t> oeuvre’</a:t>
            </a:r>
          </a:p>
        </p:txBody>
      </p:sp>
      <p:pic>
        <p:nvPicPr>
          <p:cNvPr id="54" name="Picture 5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311350" y="4416041"/>
            <a:ext cx="599340" cy="652306"/>
          </a:xfrm>
          <a:prstGeom prst="rect">
            <a:avLst/>
          </a:prstGeom>
        </p:spPr>
      </p:pic>
      <p:sp>
        <p:nvSpPr>
          <p:cNvPr id="55" name="TextBox 54"/>
          <p:cNvSpPr txBox="1"/>
          <p:nvPr/>
        </p:nvSpPr>
        <p:spPr>
          <a:xfrm>
            <a:off x="3983836" y="5033725"/>
            <a:ext cx="1236236" cy="276999"/>
          </a:xfrm>
          <a:prstGeom prst="rect">
            <a:avLst/>
          </a:prstGeom>
          <a:noFill/>
        </p:spPr>
        <p:txBody>
          <a:bodyPr wrap="none" rtlCol="0">
            <a:spAutoFit/>
          </a:bodyPr>
          <a:lstStyle/>
          <a:p>
            <a:r>
              <a:rPr lang="en-US" sz="1200" b="1" dirty="0"/>
              <a:t>GIS/</a:t>
            </a:r>
            <a:r>
              <a:rPr lang="en-US" sz="1200" b="1" dirty="0" err="1"/>
              <a:t>AccessMod</a:t>
            </a:r>
            <a:endParaRPr lang="fr-FR" sz="1200" b="1" dirty="0"/>
          </a:p>
        </p:txBody>
      </p:sp>
      <p:pic>
        <p:nvPicPr>
          <p:cNvPr id="56" name="Picture 5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257374" y="2432571"/>
            <a:ext cx="599340" cy="652306"/>
          </a:xfrm>
          <a:prstGeom prst="rect">
            <a:avLst/>
          </a:prstGeom>
        </p:spPr>
      </p:pic>
      <p:sp>
        <p:nvSpPr>
          <p:cNvPr id="57" name="TextBox 56"/>
          <p:cNvSpPr txBox="1"/>
          <p:nvPr/>
        </p:nvSpPr>
        <p:spPr>
          <a:xfrm>
            <a:off x="7929860" y="3050255"/>
            <a:ext cx="1236236" cy="276999"/>
          </a:xfrm>
          <a:prstGeom prst="rect">
            <a:avLst/>
          </a:prstGeom>
          <a:noFill/>
        </p:spPr>
        <p:txBody>
          <a:bodyPr wrap="none" rtlCol="0">
            <a:spAutoFit/>
          </a:bodyPr>
          <a:lstStyle/>
          <a:p>
            <a:r>
              <a:rPr lang="en-US" sz="1200" b="1" dirty="0"/>
              <a:t>GIS/</a:t>
            </a:r>
            <a:r>
              <a:rPr lang="en-US" sz="1200" b="1" dirty="0" err="1"/>
              <a:t>AccessMod</a:t>
            </a:r>
            <a:endParaRPr lang="fr-FR" sz="1200" b="1" dirty="0"/>
          </a:p>
        </p:txBody>
      </p:sp>
      <p:pic>
        <p:nvPicPr>
          <p:cNvPr id="2" name="Picture 1"/>
          <p:cNvPicPr>
            <a:picLocks noChangeAspect="1"/>
          </p:cNvPicPr>
          <p:nvPr/>
        </p:nvPicPr>
        <p:blipFill rotWithShape="1">
          <a:blip r:embed="rId10"/>
          <a:srcRect l="62879" b="42618"/>
          <a:stretch/>
        </p:blipFill>
        <p:spPr>
          <a:xfrm>
            <a:off x="6767936" y="4698034"/>
            <a:ext cx="1452904" cy="1119502"/>
          </a:xfrm>
          <a:prstGeom prst="rect">
            <a:avLst/>
          </a:prstGeom>
        </p:spPr>
      </p:pic>
      <p:sp>
        <p:nvSpPr>
          <p:cNvPr id="32" name="TextBox 31"/>
          <p:cNvSpPr txBox="1"/>
          <p:nvPr/>
        </p:nvSpPr>
        <p:spPr>
          <a:xfrm>
            <a:off x="-76314" y="6551766"/>
            <a:ext cx="8751114" cy="261610"/>
          </a:xfrm>
          <a:prstGeom prst="rect">
            <a:avLst/>
          </a:prstGeom>
          <a:noFill/>
        </p:spPr>
        <p:txBody>
          <a:bodyPr wrap="none" rtlCol="0">
            <a:spAutoFit/>
          </a:bodyPr>
          <a:lstStyle/>
          <a:p>
            <a:r>
              <a:rPr lang="en-US" sz="1100" b="1" dirty="0">
                <a:latin typeface="Calibri" panose="020F0502020204030204" pitchFamily="34" charset="0"/>
              </a:rPr>
              <a:t>Contact pour plus </a:t>
            </a:r>
            <a:r>
              <a:rPr lang="en-US" sz="1100" b="1" dirty="0" err="1">
                <a:latin typeface="Calibri" panose="020F0502020204030204" pitchFamily="34" charset="0"/>
              </a:rPr>
              <a:t>d’information</a:t>
            </a:r>
            <a:r>
              <a:rPr lang="en-US" sz="1100" b="1" dirty="0">
                <a:latin typeface="Calibri" panose="020F0502020204030204" pitchFamily="34" charset="0"/>
              </a:rPr>
              <a:t> sur </a:t>
            </a:r>
            <a:r>
              <a:rPr lang="en-US" sz="1100" b="1" dirty="0" err="1">
                <a:latin typeface="Calibri" panose="020F0502020204030204" pitchFamily="34" charset="0"/>
              </a:rPr>
              <a:t>l’approche</a:t>
            </a:r>
            <a:r>
              <a:rPr lang="en-US" sz="1100" b="1" dirty="0">
                <a:latin typeface="Calibri" panose="020F0502020204030204" pitchFamily="34" charset="0"/>
              </a:rPr>
              <a:t>: </a:t>
            </a:r>
            <a:r>
              <a:rPr lang="en-US" sz="1100" dirty="0">
                <a:latin typeface="Calibri" panose="020F0502020204030204" pitchFamily="34" charset="0"/>
              </a:rPr>
              <a:t>UNFPA Division Technique (Michel Brun </a:t>
            </a:r>
            <a:r>
              <a:rPr lang="en-US" sz="1100" dirty="0">
                <a:latin typeface="Calibri" panose="020F0502020204030204" pitchFamily="34" charset="0"/>
                <a:hlinkClick r:id="rId11"/>
              </a:rPr>
              <a:t>brun@unfpa.org</a:t>
            </a:r>
            <a:r>
              <a:rPr lang="en-US" sz="1100" dirty="0">
                <a:latin typeface="Calibri" panose="020F0502020204030204" pitchFamily="34" charset="0"/>
              </a:rPr>
              <a:t> and Jean-Pierre Monet </a:t>
            </a:r>
            <a:r>
              <a:rPr lang="en-US" sz="1100" dirty="0">
                <a:latin typeface="Calibri" panose="020F0502020204030204" pitchFamily="34" charset="0"/>
                <a:hlinkClick r:id="rId12"/>
              </a:rPr>
              <a:t>monet@unfpa.org</a:t>
            </a:r>
            <a:r>
              <a:rPr lang="en-US" sz="1100" dirty="0">
                <a:latin typeface="Calibri" panose="020F0502020204030204" pitchFamily="34" charset="0"/>
              </a:rPr>
              <a:t>) </a:t>
            </a:r>
            <a:endParaRPr lang="fr-FR" sz="1100" dirty="0">
              <a:latin typeface="Calibri" panose="020F0502020204030204" pitchFamily="34" charset="0"/>
            </a:endParaRPr>
          </a:p>
        </p:txBody>
      </p:sp>
    </p:spTree>
    <p:extLst>
      <p:ext uri="{BB962C8B-B14F-4D97-AF65-F5344CB8AC3E}">
        <p14:creationId xmlns:p14="http://schemas.microsoft.com/office/powerpoint/2010/main" val="671792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6"/>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6" grpId="0">
        <p:bldAsOne/>
      </p:bldGraphic>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2" grpId="0"/>
      <p:bldP spid="53" grpId="0"/>
      <p:bldP spid="55" grpId="0"/>
      <p:bldP spid="5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Shape 192"/>
          <p:cNvSpPr txBox="1">
            <a:spLocks noGrp="1"/>
          </p:cNvSpPr>
          <p:nvPr>
            <p:ph type="title"/>
          </p:nvPr>
        </p:nvSpPr>
        <p:spPr>
          <a:xfrm>
            <a:off x="341356" y="107572"/>
            <a:ext cx="8736314" cy="516000"/>
          </a:xfrm>
          <a:prstGeom prst="rect">
            <a:avLst/>
          </a:prstGeom>
          <a:noFill/>
          <a:ln>
            <a:noFill/>
          </a:ln>
        </p:spPr>
        <p:txBody>
          <a:bodyPr lIns="91400" tIns="45700" rIns="91400" bIns="45700" anchor="ctr" anchorCtr="0">
            <a:noAutofit/>
          </a:bodyPr>
          <a:lstStyle/>
          <a:p>
            <a:pPr lvl="0" algn="ctr">
              <a:buSzPct val="25000"/>
            </a:pPr>
            <a:r>
              <a:rPr lang="en-US" altLang="en-US" sz="2800" b="1" u="sng" dirty="0" err="1">
                <a:solidFill>
                  <a:srgbClr val="000099">
                    <a:lumMod val="75000"/>
                  </a:srgbClr>
                </a:solidFill>
                <a:latin typeface="Calisto MT" panose="02040603050505030304" pitchFamily="18" charset="0"/>
                <a:sym typeface="Times New Roman Bold" charset="0"/>
              </a:rPr>
              <a:t>Fonctions</a:t>
            </a:r>
            <a:r>
              <a:rPr lang="en-US" altLang="en-US" sz="2800" b="1" u="sng" dirty="0">
                <a:solidFill>
                  <a:srgbClr val="000099">
                    <a:lumMod val="75000"/>
                  </a:srgbClr>
                </a:solidFill>
                <a:latin typeface="Calisto MT" panose="02040603050505030304" pitchFamily="18" charset="0"/>
                <a:sym typeface="Times New Roman Bold" charset="0"/>
              </a:rPr>
              <a:t> </a:t>
            </a:r>
            <a:r>
              <a:rPr lang="en-US" altLang="en-US" sz="2800" b="1" u="sng" dirty="0" err="1">
                <a:solidFill>
                  <a:srgbClr val="000099">
                    <a:lumMod val="75000"/>
                  </a:srgbClr>
                </a:solidFill>
                <a:latin typeface="Calisto MT" panose="02040603050505030304" pitchFamily="18" charset="0"/>
                <a:sym typeface="Times New Roman Bold" charset="0"/>
              </a:rPr>
              <a:t>signalétiques</a:t>
            </a:r>
            <a:r>
              <a:rPr lang="en-US" altLang="en-US" sz="2800" b="1" u="sng" dirty="0">
                <a:solidFill>
                  <a:srgbClr val="000099">
                    <a:lumMod val="75000"/>
                  </a:srgbClr>
                </a:solidFill>
                <a:latin typeface="Calisto MT" panose="02040603050505030304" pitchFamily="18" charset="0"/>
                <a:sym typeface="Times New Roman Bold" charset="0"/>
              </a:rPr>
              <a:t> SONU – </a:t>
            </a:r>
            <a:r>
              <a:rPr lang="en-US" altLang="en-US" sz="2800" b="1" u="sng" dirty="0" smtClean="0">
                <a:solidFill>
                  <a:srgbClr val="000099">
                    <a:lumMod val="75000"/>
                  </a:srgbClr>
                </a:solidFill>
                <a:latin typeface="Calisto MT" panose="02040603050505030304" pitchFamily="18" charset="0"/>
                <a:sym typeface="Times New Roman Bold" charset="0"/>
              </a:rPr>
              <a:t>24h/7j</a:t>
            </a:r>
            <a:endParaRPr lang="en-US" altLang="en-US" sz="2800" b="1" u="sng" dirty="0">
              <a:solidFill>
                <a:srgbClr val="000099">
                  <a:lumMod val="75000"/>
                </a:srgbClr>
              </a:solidFill>
              <a:latin typeface="Calisto MT" panose="02040603050505030304" pitchFamily="18" charset="0"/>
              <a:sym typeface="Times New Roman Bold" charset="0"/>
            </a:endParaRPr>
          </a:p>
        </p:txBody>
      </p:sp>
      <p:sp>
        <p:nvSpPr>
          <p:cNvPr id="193" name="Shape 193"/>
          <p:cNvSpPr txBox="1">
            <a:spLocks noGrp="1"/>
          </p:cNvSpPr>
          <p:nvPr>
            <p:ph type="sldNum" idx="4294967295"/>
          </p:nvPr>
        </p:nvSpPr>
        <p:spPr>
          <a:xfrm>
            <a:off x="8499475" y="6400800"/>
            <a:ext cx="492125"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000" b="0" i="0" u="none" strike="noStrike" cap="none">
                <a:solidFill>
                  <a:schemeClr val="tx1"/>
                </a:solidFill>
                <a:latin typeface="Arial"/>
                <a:ea typeface="Arial"/>
                <a:cs typeface="Arial"/>
                <a:sym typeface="Arial"/>
              </a:rPr>
              <a:t>21</a:t>
            </a:fld>
            <a:endParaRPr lang="en-US" sz="1000" b="0" i="0" u="none" strike="noStrike" cap="none">
              <a:solidFill>
                <a:schemeClr val="tx1"/>
              </a:solidFill>
              <a:latin typeface="Arial"/>
              <a:ea typeface="Arial"/>
              <a:cs typeface="Arial"/>
              <a:sym typeface="Arial"/>
            </a:endParaRPr>
          </a:p>
        </p:txBody>
      </p:sp>
      <p:sp>
        <p:nvSpPr>
          <p:cNvPr id="36" name="Rectangle 2"/>
          <p:cNvSpPr>
            <a:spLocks noGrp="1" noChangeArrowheads="1"/>
          </p:cNvSpPr>
          <p:nvPr>
            <p:ph idx="1"/>
          </p:nvPr>
        </p:nvSpPr>
        <p:spPr>
          <a:xfrm>
            <a:off x="1263421" y="2226469"/>
            <a:ext cx="5915025" cy="3263504"/>
          </a:xfrm>
        </p:spPr>
        <p:txBody>
          <a:bodyPr/>
          <a:lstStyle/>
          <a:p>
            <a:pPr marL="457200" indent="-457200">
              <a:buNone/>
            </a:pPr>
            <a:endParaRPr lang="en-US" altLang="en-US"/>
          </a:p>
          <a:p>
            <a:pPr marL="457200" indent="-457200"/>
            <a:endParaRPr lang="en-US" altLang="en-US"/>
          </a:p>
        </p:txBody>
      </p:sp>
      <p:sp>
        <p:nvSpPr>
          <p:cNvPr id="37" name="Text Box 3"/>
          <p:cNvSpPr txBox="1">
            <a:spLocks noChangeArrowheads="1"/>
          </p:cNvSpPr>
          <p:nvPr/>
        </p:nvSpPr>
        <p:spPr bwMode="auto">
          <a:xfrm>
            <a:off x="341356" y="764704"/>
            <a:ext cx="7038956" cy="61709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342900" indent="-342900">
              <a:defRPr sz="2400">
                <a:solidFill>
                  <a:schemeClr val="tx1"/>
                </a:solidFill>
                <a:latin typeface="Arial" charset="0"/>
                <a:ea typeface="ＭＳ Ｐゴシック" pitchFamily="28" charset="-128"/>
              </a:defRPr>
            </a:lvl1pPr>
            <a:lvl2pPr marL="742950" indent="-285750">
              <a:defRPr sz="2400">
                <a:solidFill>
                  <a:schemeClr val="tx1"/>
                </a:solidFill>
                <a:latin typeface="Arial" charset="0"/>
                <a:ea typeface="ＭＳ Ｐゴシック" pitchFamily="28" charset="-128"/>
              </a:defRPr>
            </a:lvl2pPr>
            <a:lvl3pPr marL="1143000" indent="-228600">
              <a:defRPr sz="2400">
                <a:solidFill>
                  <a:schemeClr val="tx1"/>
                </a:solidFill>
                <a:latin typeface="Arial" charset="0"/>
                <a:ea typeface="ＭＳ Ｐゴシック" pitchFamily="28" charset="-128"/>
              </a:defRPr>
            </a:lvl3pPr>
            <a:lvl4pPr marL="1600200" indent="-228600">
              <a:defRPr sz="2400">
                <a:solidFill>
                  <a:schemeClr val="tx1"/>
                </a:solidFill>
                <a:latin typeface="Arial" charset="0"/>
                <a:ea typeface="ＭＳ Ｐゴシック" pitchFamily="28" charset="-128"/>
              </a:defRPr>
            </a:lvl4pPr>
            <a:lvl5pPr marL="2057400" indent="-228600">
              <a:defRPr sz="2400">
                <a:solidFill>
                  <a:schemeClr val="tx1"/>
                </a:solidFill>
                <a:latin typeface="Arial" charset="0"/>
                <a:ea typeface="ＭＳ Ｐゴシック" pitchFamily="28"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28"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28"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28"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28" charset="-128"/>
              </a:defRPr>
            </a:lvl9pPr>
          </a:lstStyle>
          <a:p>
            <a:pPr eaLnBrk="1" hangingPunct="1">
              <a:spcBef>
                <a:spcPts val="300"/>
              </a:spcBef>
              <a:buFontTx/>
              <a:buAutoNum type="arabicPeriod"/>
            </a:pPr>
            <a:r>
              <a:rPr lang="fr-FR" altLang="en-US" sz="2500" dirty="0">
                <a:latin typeface="Calisto MT" panose="02040603050505030304" pitchFamily="18" charset="0"/>
              </a:rPr>
              <a:t>Administration d’antibiotique par voie parentérale;</a:t>
            </a:r>
          </a:p>
          <a:p>
            <a:pPr eaLnBrk="1" hangingPunct="1">
              <a:spcBef>
                <a:spcPts val="300"/>
              </a:spcBef>
              <a:buFontTx/>
              <a:buAutoNum type="arabicPeriod"/>
            </a:pPr>
            <a:r>
              <a:rPr lang="fr-FR" altLang="en-US" sz="2500" dirty="0">
                <a:latin typeface="Calisto MT" panose="02040603050505030304" pitchFamily="18" charset="0"/>
              </a:rPr>
              <a:t>Administration d’anticonvulsivants par voie parentérale;</a:t>
            </a:r>
          </a:p>
          <a:p>
            <a:pPr eaLnBrk="1" hangingPunct="1">
              <a:spcBef>
                <a:spcPts val="300"/>
              </a:spcBef>
              <a:buFontTx/>
              <a:buAutoNum type="arabicPeriod"/>
            </a:pPr>
            <a:r>
              <a:rPr lang="fr-FR" altLang="en-US" sz="2500" dirty="0">
                <a:latin typeface="Calisto MT" panose="02040603050505030304" pitchFamily="18" charset="0"/>
              </a:rPr>
              <a:t>Administration d’</a:t>
            </a:r>
            <a:r>
              <a:rPr lang="fr-FR" altLang="en-US" sz="2500" dirty="0" err="1">
                <a:latin typeface="Calisto MT" panose="02040603050505030304" pitchFamily="18" charset="0"/>
              </a:rPr>
              <a:t>utérotoniques</a:t>
            </a:r>
            <a:r>
              <a:rPr lang="fr-FR" altLang="en-US" sz="2500" dirty="0">
                <a:latin typeface="Calisto MT" panose="02040603050505030304" pitchFamily="18" charset="0"/>
              </a:rPr>
              <a:t> par voie parentérale ;</a:t>
            </a:r>
          </a:p>
          <a:p>
            <a:pPr eaLnBrk="1" hangingPunct="1">
              <a:spcBef>
                <a:spcPts val="300"/>
              </a:spcBef>
              <a:buFontTx/>
              <a:buAutoNum type="arabicPeriod"/>
            </a:pPr>
            <a:r>
              <a:rPr lang="fr-FR" altLang="en-US" sz="2500" dirty="0">
                <a:latin typeface="Calisto MT" panose="02040603050505030304" pitchFamily="18" charset="0"/>
              </a:rPr>
              <a:t>Délivrance manuelle du placenta;</a:t>
            </a:r>
          </a:p>
          <a:p>
            <a:pPr eaLnBrk="1" hangingPunct="1">
              <a:spcBef>
                <a:spcPts val="300"/>
              </a:spcBef>
              <a:buFontTx/>
              <a:buAutoNum type="arabicPeriod"/>
            </a:pPr>
            <a:r>
              <a:rPr lang="fr-FR" altLang="en-US" sz="2500" dirty="0">
                <a:latin typeface="Calisto MT" panose="02040603050505030304" pitchFamily="18" charset="0"/>
              </a:rPr>
              <a:t>Evacuation des produits résiduels ou débris ovulaires,</a:t>
            </a:r>
          </a:p>
          <a:p>
            <a:pPr eaLnBrk="1" hangingPunct="1">
              <a:spcBef>
                <a:spcPts val="300"/>
              </a:spcBef>
              <a:buFontTx/>
              <a:buAutoNum type="arabicPeriod"/>
            </a:pPr>
            <a:r>
              <a:rPr lang="fr-FR" altLang="en-US" sz="2500" dirty="0">
                <a:latin typeface="Calisto MT" panose="02040603050505030304" pitchFamily="18" charset="0"/>
              </a:rPr>
              <a:t>Accouchement par voie basse assisté par ventouse ou forceps,</a:t>
            </a:r>
          </a:p>
          <a:p>
            <a:pPr eaLnBrk="1" hangingPunct="1">
              <a:spcBef>
                <a:spcPts val="300"/>
              </a:spcBef>
              <a:buFontTx/>
              <a:buAutoNum type="arabicPeriod"/>
            </a:pPr>
            <a:r>
              <a:rPr lang="fr-FR" altLang="en-US" sz="2500" dirty="0">
                <a:latin typeface="Calisto MT" panose="02040603050505030304" pitchFamily="18" charset="0"/>
              </a:rPr>
              <a:t>Réanimation du nouveau-né avec le ballon et masque.</a:t>
            </a:r>
            <a:r>
              <a:rPr lang="en-US" altLang="en-US" sz="2500" dirty="0">
                <a:latin typeface="Calisto MT" panose="02040603050505030304" pitchFamily="18" charset="0"/>
              </a:rPr>
              <a:t>)</a:t>
            </a:r>
          </a:p>
          <a:p>
            <a:pPr>
              <a:spcBef>
                <a:spcPts val="300"/>
              </a:spcBef>
              <a:buFontTx/>
              <a:buAutoNum type="arabicPeriod"/>
            </a:pPr>
            <a:r>
              <a:rPr lang="en-US" altLang="en-US" sz="2500" dirty="0">
                <a:solidFill>
                  <a:srgbClr val="CC3300"/>
                </a:solidFill>
                <a:latin typeface="Calisto MT" panose="02040603050505030304" pitchFamily="18" charset="0"/>
              </a:rPr>
              <a:t>Transfusion </a:t>
            </a:r>
            <a:r>
              <a:rPr lang="en-US" altLang="en-US" sz="2500" dirty="0" smtClean="0">
                <a:solidFill>
                  <a:srgbClr val="CC3300"/>
                </a:solidFill>
                <a:latin typeface="Calisto MT" panose="02040603050505030304" pitchFamily="18" charset="0"/>
              </a:rPr>
              <a:t>sanguine           </a:t>
            </a:r>
            <a:r>
              <a:rPr lang="en-US" altLang="en-US" sz="2500" dirty="0">
                <a:solidFill>
                  <a:srgbClr val="CC3300"/>
                </a:solidFill>
                <a:latin typeface="Calisto MT" panose="02040603050505030304" pitchFamily="18" charset="0"/>
              </a:rPr>
              <a:t>9. </a:t>
            </a:r>
            <a:r>
              <a:rPr lang="en-US" altLang="en-US" sz="2500" dirty="0" err="1">
                <a:solidFill>
                  <a:srgbClr val="CC3300"/>
                </a:solidFill>
                <a:latin typeface="Calisto MT" panose="02040603050505030304" pitchFamily="18" charset="0"/>
              </a:rPr>
              <a:t>Césarienne</a:t>
            </a:r>
            <a:endParaRPr lang="en-US" altLang="en-US" sz="2500" dirty="0">
              <a:solidFill>
                <a:srgbClr val="CC3300"/>
              </a:solidFill>
              <a:latin typeface="Calisto MT" panose="02040603050505030304" pitchFamily="18" charset="0"/>
            </a:endParaRPr>
          </a:p>
          <a:p>
            <a:pPr eaLnBrk="1" hangingPunct="1">
              <a:spcBef>
                <a:spcPts val="300"/>
              </a:spcBef>
              <a:buFontTx/>
              <a:buAutoNum type="arabicPeriod"/>
            </a:pPr>
            <a:endParaRPr lang="en-US" altLang="en-US" sz="2500" dirty="0">
              <a:solidFill>
                <a:srgbClr val="CC3300"/>
              </a:solidFill>
              <a:latin typeface="Calisto MT" panose="02040603050505030304" pitchFamily="18" charset="0"/>
            </a:endParaRPr>
          </a:p>
        </p:txBody>
      </p:sp>
      <p:sp>
        <p:nvSpPr>
          <p:cNvPr id="38" name="Text Box 5"/>
          <p:cNvSpPr txBox="1">
            <a:spLocks noChangeArrowheads="1"/>
          </p:cNvSpPr>
          <p:nvPr/>
        </p:nvSpPr>
        <p:spPr bwMode="auto">
          <a:xfrm rot="5400000">
            <a:off x="6338965" y="2826172"/>
            <a:ext cx="1638949"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28" charset="-128"/>
              </a:defRPr>
            </a:lvl1pPr>
            <a:lvl2pPr marL="742950" indent="-285750">
              <a:defRPr sz="2400">
                <a:solidFill>
                  <a:schemeClr val="tx1"/>
                </a:solidFill>
                <a:latin typeface="Arial" charset="0"/>
                <a:ea typeface="ＭＳ Ｐゴシック" pitchFamily="28" charset="-128"/>
              </a:defRPr>
            </a:lvl2pPr>
            <a:lvl3pPr marL="1143000" indent="-228600">
              <a:defRPr sz="2400">
                <a:solidFill>
                  <a:schemeClr val="tx1"/>
                </a:solidFill>
                <a:latin typeface="Arial" charset="0"/>
                <a:ea typeface="ＭＳ Ｐゴシック" pitchFamily="28" charset="-128"/>
              </a:defRPr>
            </a:lvl3pPr>
            <a:lvl4pPr marL="1600200" indent="-228600">
              <a:defRPr sz="2400">
                <a:solidFill>
                  <a:schemeClr val="tx1"/>
                </a:solidFill>
                <a:latin typeface="Arial" charset="0"/>
                <a:ea typeface="ＭＳ Ｐゴシック" pitchFamily="28" charset="-128"/>
              </a:defRPr>
            </a:lvl4pPr>
            <a:lvl5pPr marL="2057400" indent="-228600">
              <a:defRPr sz="2400">
                <a:solidFill>
                  <a:schemeClr val="tx1"/>
                </a:solidFill>
                <a:latin typeface="Arial" charset="0"/>
                <a:ea typeface="ＭＳ Ｐゴシック" pitchFamily="28"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28"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28"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28"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28" charset="-128"/>
              </a:defRPr>
            </a:lvl9pPr>
          </a:lstStyle>
          <a:p>
            <a:pPr eaLnBrk="1" hangingPunct="1"/>
            <a:r>
              <a:rPr lang="en-US" altLang="en-US" sz="2800" b="1" dirty="0">
                <a:latin typeface="Calisto MT" panose="02040603050505030304" pitchFamily="18" charset="0"/>
              </a:rPr>
              <a:t>SONUB</a:t>
            </a:r>
          </a:p>
        </p:txBody>
      </p:sp>
      <p:sp>
        <p:nvSpPr>
          <p:cNvPr id="40" name="Text Box 7"/>
          <p:cNvSpPr txBox="1">
            <a:spLocks noChangeArrowheads="1"/>
          </p:cNvSpPr>
          <p:nvPr/>
        </p:nvSpPr>
        <p:spPr bwMode="auto">
          <a:xfrm rot="5400000">
            <a:off x="7681225" y="2828633"/>
            <a:ext cx="1636499"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28" charset="-128"/>
              </a:defRPr>
            </a:lvl1pPr>
            <a:lvl2pPr marL="742950" indent="-285750">
              <a:defRPr sz="2400">
                <a:solidFill>
                  <a:schemeClr val="tx1"/>
                </a:solidFill>
                <a:latin typeface="Arial" charset="0"/>
                <a:ea typeface="ＭＳ Ｐゴシック" pitchFamily="28" charset="-128"/>
              </a:defRPr>
            </a:lvl2pPr>
            <a:lvl3pPr marL="1143000" indent="-228600">
              <a:defRPr sz="2400">
                <a:solidFill>
                  <a:schemeClr val="tx1"/>
                </a:solidFill>
                <a:latin typeface="Arial" charset="0"/>
                <a:ea typeface="ＭＳ Ｐゴシック" pitchFamily="28" charset="-128"/>
              </a:defRPr>
            </a:lvl3pPr>
            <a:lvl4pPr marL="1600200" indent="-228600">
              <a:defRPr sz="2400">
                <a:solidFill>
                  <a:schemeClr val="tx1"/>
                </a:solidFill>
                <a:latin typeface="Arial" charset="0"/>
                <a:ea typeface="ＭＳ Ｐゴシック" pitchFamily="28" charset="-128"/>
              </a:defRPr>
            </a:lvl4pPr>
            <a:lvl5pPr marL="2057400" indent="-228600">
              <a:defRPr sz="2400">
                <a:solidFill>
                  <a:schemeClr val="tx1"/>
                </a:solidFill>
                <a:latin typeface="Arial" charset="0"/>
                <a:ea typeface="ＭＳ Ｐゴシック" pitchFamily="28"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28"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28"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28"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28" charset="-128"/>
              </a:defRPr>
            </a:lvl9pPr>
          </a:lstStyle>
          <a:p>
            <a:pPr eaLnBrk="1" hangingPunct="1">
              <a:spcBef>
                <a:spcPct val="50000"/>
              </a:spcBef>
            </a:pPr>
            <a:r>
              <a:rPr lang="en-US" altLang="en-US" sz="2800" b="1" dirty="0">
                <a:solidFill>
                  <a:srgbClr val="CC3300"/>
                </a:solidFill>
                <a:latin typeface="Calisto MT" panose="02040603050505030304" pitchFamily="18" charset="0"/>
              </a:rPr>
              <a:t>SONUC</a:t>
            </a:r>
          </a:p>
        </p:txBody>
      </p:sp>
      <p:cxnSp>
        <p:nvCxnSpPr>
          <p:cNvPr id="45" name="Straight Connector 44"/>
          <p:cNvCxnSpPr/>
          <p:nvPr/>
        </p:nvCxnSpPr>
        <p:spPr>
          <a:xfrm flipH="1">
            <a:off x="4067684" y="752871"/>
            <a:ext cx="2520540" cy="11833"/>
          </a:xfrm>
          <a:prstGeom prst="line">
            <a:avLst/>
          </a:prstGeom>
          <a:ln>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a:off x="467544" y="764704"/>
            <a:ext cx="438912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 name="Right Bracket 2"/>
          <p:cNvSpPr/>
          <p:nvPr/>
        </p:nvSpPr>
        <p:spPr>
          <a:xfrm>
            <a:off x="6624598" y="812935"/>
            <a:ext cx="269756" cy="5064337"/>
          </a:xfrm>
          <a:prstGeom prst="rightBracket">
            <a:avLst/>
          </a:prstGeom>
          <a:ln w="5715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cxnSp>
        <p:nvCxnSpPr>
          <p:cNvPr id="48" name="Straight Connector 47"/>
          <p:cNvCxnSpPr/>
          <p:nvPr/>
        </p:nvCxnSpPr>
        <p:spPr>
          <a:xfrm flipH="1">
            <a:off x="2032248" y="6844841"/>
            <a:ext cx="5943600" cy="11833"/>
          </a:xfrm>
          <a:prstGeom prst="line">
            <a:avLst/>
          </a:prstGeom>
          <a:ln>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49" name="Right Bracket 48"/>
          <p:cNvSpPr/>
          <p:nvPr/>
        </p:nvSpPr>
        <p:spPr>
          <a:xfrm>
            <a:off x="7767489" y="752871"/>
            <a:ext cx="333022" cy="5832648"/>
          </a:xfrm>
          <a:prstGeom prst="rightBracket">
            <a:avLst/>
          </a:prstGeom>
          <a:ln w="57150">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Tree>
    <p:extLst>
      <p:ext uri="{BB962C8B-B14F-4D97-AF65-F5344CB8AC3E}">
        <p14:creationId xmlns:p14="http://schemas.microsoft.com/office/powerpoint/2010/main" val="402160584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Shape 192"/>
          <p:cNvSpPr txBox="1">
            <a:spLocks noGrp="1"/>
          </p:cNvSpPr>
          <p:nvPr>
            <p:ph type="title"/>
          </p:nvPr>
        </p:nvSpPr>
        <p:spPr>
          <a:xfrm>
            <a:off x="255286" y="188640"/>
            <a:ext cx="8736314" cy="516000"/>
          </a:xfrm>
          <a:prstGeom prst="rect">
            <a:avLst/>
          </a:prstGeom>
          <a:noFill/>
          <a:ln>
            <a:noFill/>
          </a:ln>
        </p:spPr>
        <p:txBody>
          <a:bodyPr lIns="91400" tIns="45700" rIns="91400" bIns="45700" anchor="ctr" anchorCtr="0">
            <a:noAutofit/>
          </a:bodyPr>
          <a:lstStyle/>
          <a:p>
            <a:pPr lvl="0">
              <a:buSzPct val="25000"/>
            </a:pPr>
            <a:r>
              <a:rPr lang="en-US" altLang="en-US" sz="2800" b="1" u="sng" dirty="0" err="1">
                <a:solidFill>
                  <a:srgbClr val="000099">
                    <a:lumMod val="75000"/>
                  </a:srgbClr>
                </a:solidFill>
                <a:sym typeface="Times New Roman Bold" charset="0"/>
              </a:rPr>
              <a:t>Analyse</a:t>
            </a:r>
            <a:r>
              <a:rPr lang="en-US" altLang="en-US" sz="2800" b="1" u="sng" dirty="0">
                <a:solidFill>
                  <a:srgbClr val="000099">
                    <a:lumMod val="75000"/>
                  </a:srgbClr>
                </a:solidFill>
                <a:sym typeface="Times New Roman Bold" charset="0"/>
              </a:rPr>
              <a:t> de situation: </a:t>
            </a:r>
            <a:r>
              <a:rPr lang="en-US" altLang="en-US" sz="2800" b="1" u="sng" dirty="0" err="1">
                <a:solidFill>
                  <a:srgbClr val="000099">
                    <a:lumMod val="75000"/>
                  </a:srgbClr>
                </a:solidFill>
                <a:sym typeface="Times New Roman Bold" charset="0"/>
              </a:rPr>
              <a:t>disponibilité</a:t>
            </a:r>
            <a:r>
              <a:rPr lang="en-US" altLang="en-US" sz="2800" b="1" u="sng" dirty="0">
                <a:solidFill>
                  <a:srgbClr val="000099">
                    <a:lumMod val="75000"/>
                  </a:srgbClr>
                </a:solidFill>
                <a:sym typeface="Times New Roman Bold" charset="0"/>
              </a:rPr>
              <a:t> des SONU </a:t>
            </a:r>
            <a:r>
              <a:rPr lang="en-US" altLang="en-US" sz="2800" b="1" u="sng" dirty="0" err="1">
                <a:solidFill>
                  <a:srgbClr val="000099">
                    <a:lumMod val="75000"/>
                  </a:srgbClr>
                </a:solidFill>
                <a:sym typeface="Times New Roman Bold" charset="0"/>
              </a:rPr>
              <a:t>dans</a:t>
            </a:r>
            <a:r>
              <a:rPr lang="en-US" altLang="en-US" sz="2800" b="1" u="sng" dirty="0">
                <a:solidFill>
                  <a:srgbClr val="000099">
                    <a:lumMod val="75000"/>
                  </a:srgbClr>
                </a:solidFill>
                <a:sym typeface="Times New Roman Bold" charset="0"/>
              </a:rPr>
              <a:t> les pays a haute </a:t>
            </a:r>
            <a:r>
              <a:rPr lang="en-US" altLang="en-US" sz="2800" b="1" u="sng" dirty="0" err="1">
                <a:solidFill>
                  <a:srgbClr val="000099">
                    <a:lumMod val="75000"/>
                  </a:srgbClr>
                </a:solidFill>
                <a:sym typeface="Times New Roman Bold" charset="0"/>
              </a:rPr>
              <a:t>mortalité</a:t>
            </a:r>
            <a:r>
              <a:rPr lang="en-US" altLang="en-US" sz="2800" b="1" u="sng" dirty="0">
                <a:solidFill>
                  <a:srgbClr val="000099">
                    <a:lumMod val="75000"/>
                  </a:srgbClr>
                </a:solidFill>
                <a:sym typeface="Times New Roman Bold" charset="0"/>
              </a:rPr>
              <a:t> </a:t>
            </a:r>
            <a:r>
              <a:rPr lang="en-US" altLang="en-US" sz="2800" b="1" u="sng" dirty="0" err="1">
                <a:solidFill>
                  <a:srgbClr val="000099">
                    <a:lumMod val="75000"/>
                  </a:srgbClr>
                </a:solidFill>
                <a:sym typeface="Times New Roman Bold" charset="0"/>
              </a:rPr>
              <a:t>maternelle</a:t>
            </a:r>
            <a:r>
              <a:rPr lang="en-US" altLang="en-US" sz="2800" b="1" u="sng" dirty="0">
                <a:solidFill>
                  <a:srgbClr val="000099">
                    <a:lumMod val="75000"/>
                  </a:srgbClr>
                </a:solidFill>
                <a:sym typeface="Times New Roman Bold" charset="0"/>
              </a:rPr>
              <a:t> </a:t>
            </a:r>
          </a:p>
        </p:txBody>
      </p:sp>
      <p:sp>
        <p:nvSpPr>
          <p:cNvPr id="193" name="Shape 193"/>
          <p:cNvSpPr txBox="1">
            <a:spLocks noGrp="1"/>
          </p:cNvSpPr>
          <p:nvPr>
            <p:ph type="sldNum" idx="4294967295"/>
          </p:nvPr>
        </p:nvSpPr>
        <p:spPr>
          <a:xfrm>
            <a:off x="8499475" y="6400800"/>
            <a:ext cx="492125"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000" b="0" i="0" u="none" strike="noStrike" cap="none">
                <a:solidFill>
                  <a:schemeClr val="tx1"/>
                </a:solidFill>
                <a:latin typeface="Arial"/>
                <a:ea typeface="Arial"/>
                <a:cs typeface="Arial"/>
                <a:sym typeface="Arial"/>
              </a:rPr>
              <a:t>22</a:t>
            </a:fld>
            <a:endParaRPr lang="en-US" sz="1000" b="0" i="0" u="none" strike="noStrike" cap="none">
              <a:solidFill>
                <a:schemeClr val="tx1"/>
              </a:solidFill>
              <a:latin typeface="Arial"/>
              <a:ea typeface="Arial"/>
              <a:cs typeface="Arial"/>
              <a:sym typeface="Arial"/>
            </a:endParaRPr>
          </a:p>
        </p:txBody>
      </p:sp>
      <p:cxnSp>
        <p:nvCxnSpPr>
          <p:cNvPr id="6" name="Straight Arrow Connector 5"/>
          <p:cNvCxnSpPr/>
          <p:nvPr/>
        </p:nvCxnSpPr>
        <p:spPr>
          <a:xfrm flipV="1">
            <a:off x="8017865" y="2475674"/>
            <a:ext cx="0" cy="2651760"/>
          </a:xfrm>
          <a:prstGeom prst="straightConnector1">
            <a:avLst/>
          </a:prstGeom>
          <a:noFill/>
          <a:ln w="63500" cap="flat" cmpd="sng" algn="ctr">
            <a:solidFill>
              <a:srgbClr val="FF0000"/>
            </a:solidFill>
            <a:prstDash val="solid"/>
            <a:headEnd type="triangle"/>
            <a:tailEnd type="triangle"/>
          </a:ln>
          <a:effectLst/>
        </p:spPr>
      </p:cxnSp>
      <p:grpSp>
        <p:nvGrpSpPr>
          <p:cNvPr id="7" name="Group 6"/>
          <p:cNvGrpSpPr/>
          <p:nvPr/>
        </p:nvGrpSpPr>
        <p:grpSpPr>
          <a:xfrm>
            <a:off x="6650582" y="5173640"/>
            <a:ext cx="2457922" cy="698126"/>
            <a:chOff x="6380229" y="5081010"/>
            <a:chExt cx="2457922" cy="748957"/>
          </a:xfrm>
        </p:grpSpPr>
        <p:sp>
          <p:nvSpPr>
            <p:cNvPr id="8" name="Rectangle 7"/>
            <p:cNvSpPr/>
            <p:nvPr/>
          </p:nvSpPr>
          <p:spPr>
            <a:xfrm>
              <a:off x="7561625" y="5081010"/>
              <a:ext cx="339517" cy="748957"/>
            </a:xfrm>
            <a:prstGeom prst="rect">
              <a:avLst/>
            </a:prstGeom>
            <a:solidFill>
              <a:srgbClr val="C00000"/>
            </a:solidFill>
            <a:ln w="9525" cap="flat" cmpd="sng" algn="ctr">
              <a:noFill/>
              <a:prstDash val="solid"/>
            </a:ln>
            <a:effectLst/>
          </p:spPr>
          <p:txBody>
            <a:bodyPr vert="vert27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prstClr val="black"/>
                </a:solidFill>
                <a:effectLst/>
                <a:uLnTx/>
                <a:uFillTx/>
                <a:latin typeface="Arial"/>
                <a:ea typeface="+mn-ea"/>
                <a:cs typeface="+mn-cs"/>
              </a:endParaRPr>
            </a:p>
          </p:txBody>
        </p:sp>
        <p:sp>
          <p:nvSpPr>
            <p:cNvPr id="9" name="TextBox 8"/>
            <p:cNvSpPr txBox="1"/>
            <p:nvPr/>
          </p:nvSpPr>
          <p:spPr>
            <a:xfrm>
              <a:off x="6380229" y="5130365"/>
              <a:ext cx="2457922" cy="693391"/>
            </a:xfrm>
            <a:prstGeom prst="rect">
              <a:avLst/>
            </a:prstGeom>
            <a:noFill/>
            <a:effectLst/>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lang="en-US" sz="1800" kern="0" dirty="0">
                  <a:solidFill>
                    <a:prstClr val="black"/>
                  </a:solidFill>
                  <a:latin typeface="Calibri"/>
                </a:rPr>
                <a:t># SONU </a:t>
              </a:r>
              <a:r>
                <a:rPr lang="en-US" sz="1800" kern="0" dirty="0" err="1">
                  <a:solidFill>
                    <a:prstClr val="black"/>
                  </a:solidFill>
                  <a:latin typeface="Calibri"/>
                </a:rPr>
                <a:t>fonctionnels</a:t>
              </a:r>
              <a:r>
                <a:rPr lang="en-US" sz="1800" kern="0" dirty="0">
                  <a:solidFill>
                    <a:prstClr val="black"/>
                  </a:solidFill>
                  <a:latin typeface="Calibri"/>
                </a:rPr>
                <a:t> avec </a:t>
              </a:r>
              <a:r>
                <a:rPr lang="en-US" sz="1800" kern="0" dirty="0" err="1">
                  <a:solidFill>
                    <a:prstClr val="black"/>
                  </a:solidFill>
                  <a:latin typeface="Calibri"/>
                </a:rPr>
                <a:t>qualité</a:t>
              </a:r>
              <a:r>
                <a:rPr lang="en-US" sz="1800" kern="0" dirty="0">
                  <a:solidFill>
                    <a:prstClr val="black"/>
                  </a:solidFill>
                  <a:latin typeface="Calibri"/>
                </a:rPr>
                <a:t> des </a:t>
              </a:r>
              <a:r>
                <a:rPr lang="en-US" sz="1800" kern="0" dirty="0" err="1">
                  <a:solidFill>
                    <a:prstClr val="black"/>
                  </a:solidFill>
                  <a:latin typeface="Calibri"/>
                </a:rPr>
                <a:t>soins</a:t>
              </a:r>
              <a:endParaRPr kumimoji="0" lang="en-US" sz="1800" b="0" i="0" u="none" strike="noStrike" kern="0" cap="none" spc="0" normalizeH="0" baseline="0" noProof="0" dirty="0">
                <a:ln>
                  <a:noFill/>
                </a:ln>
                <a:solidFill>
                  <a:prstClr val="black"/>
                </a:solidFill>
                <a:effectLst/>
                <a:uLnTx/>
                <a:uFillTx/>
                <a:latin typeface="Calibri"/>
              </a:endParaRPr>
            </a:p>
          </p:txBody>
        </p:sp>
      </p:grpSp>
      <p:grpSp>
        <p:nvGrpSpPr>
          <p:cNvPr id="10" name="Group 9"/>
          <p:cNvGrpSpPr/>
          <p:nvPr/>
        </p:nvGrpSpPr>
        <p:grpSpPr>
          <a:xfrm>
            <a:off x="1233234" y="959508"/>
            <a:ext cx="7875270" cy="4918598"/>
            <a:chOff x="674370" y="788670"/>
            <a:chExt cx="8172450" cy="5292090"/>
          </a:xfrm>
          <a:effectLst/>
        </p:grpSpPr>
        <p:cxnSp>
          <p:nvCxnSpPr>
            <p:cNvPr id="11" name="Straight Connector 10"/>
            <p:cNvCxnSpPr/>
            <p:nvPr/>
          </p:nvCxnSpPr>
          <p:spPr>
            <a:xfrm>
              <a:off x="674370" y="788670"/>
              <a:ext cx="11430" cy="5292090"/>
            </a:xfrm>
            <a:prstGeom prst="line">
              <a:avLst/>
            </a:prstGeom>
            <a:noFill/>
            <a:ln w="25400" cap="flat" cmpd="sng" algn="ctr">
              <a:solidFill>
                <a:srgbClr val="DADADA">
                  <a:lumMod val="75000"/>
                </a:srgbClr>
              </a:solidFill>
              <a:prstDash val="solid"/>
            </a:ln>
            <a:effectLst/>
          </p:spPr>
        </p:cxnSp>
        <p:cxnSp>
          <p:nvCxnSpPr>
            <p:cNvPr id="12" name="Straight Connector 11"/>
            <p:cNvCxnSpPr/>
            <p:nvPr/>
          </p:nvCxnSpPr>
          <p:spPr>
            <a:xfrm>
              <a:off x="674370" y="6080760"/>
              <a:ext cx="8172450" cy="0"/>
            </a:xfrm>
            <a:prstGeom prst="line">
              <a:avLst/>
            </a:prstGeom>
            <a:noFill/>
            <a:ln w="25400" cap="flat" cmpd="sng" algn="ctr">
              <a:solidFill>
                <a:srgbClr val="DADADA">
                  <a:lumMod val="75000"/>
                </a:srgbClr>
              </a:solidFill>
              <a:prstDash val="solid"/>
            </a:ln>
            <a:effectLst/>
          </p:spPr>
        </p:cxnSp>
      </p:grpSp>
      <p:cxnSp>
        <p:nvCxnSpPr>
          <p:cNvPr id="13" name="Straight Connector 12"/>
          <p:cNvCxnSpPr/>
          <p:nvPr/>
        </p:nvCxnSpPr>
        <p:spPr>
          <a:xfrm>
            <a:off x="1116279" y="2420888"/>
            <a:ext cx="294312" cy="0"/>
          </a:xfrm>
          <a:prstGeom prst="line">
            <a:avLst/>
          </a:prstGeom>
          <a:noFill/>
          <a:ln w="25400" cap="flat" cmpd="sng" algn="ctr">
            <a:solidFill>
              <a:srgbClr val="009F00"/>
            </a:solidFill>
            <a:prstDash val="solid"/>
          </a:ln>
          <a:effectLst/>
        </p:spPr>
      </p:cxnSp>
      <p:sp>
        <p:nvSpPr>
          <p:cNvPr id="14" name="TextBox 13"/>
          <p:cNvSpPr txBox="1"/>
          <p:nvPr/>
        </p:nvSpPr>
        <p:spPr>
          <a:xfrm rot="16200000">
            <a:off x="-1427912" y="3950000"/>
            <a:ext cx="4318530" cy="400110"/>
          </a:xfrm>
          <a:prstGeom prst="rect">
            <a:avLst/>
          </a:prstGeom>
          <a:noFill/>
          <a:effectLst/>
        </p:spPr>
        <p:txBody>
          <a:bodyPr wrap="square" rtlCol="0">
            <a:spAutoFit/>
          </a:bodyPr>
          <a:lstStyle/>
          <a:p>
            <a:pPr defTabSz="457200" fontAlgn="auto">
              <a:spcBef>
                <a:spcPts val="0"/>
              </a:spcBef>
              <a:spcAft>
                <a:spcPts val="0"/>
              </a:spcAft>
            </a:pPr>
            <a:r>
              <a:rPr lang="en-US" sz="2000" b="1" dirty="0">
                <a:solidFill>
                  <a:prstClr val="black"/>
                </a:solidFill>
                <a:latin typeface="Calibri"/>
              </a:rPr>
              <a:t># Formations </a:t>
            </a:r>
            <a:r>
              <a:rPr lang="en-US" sz="2000" b="1" dirty="0" err="1">
                <a:solidFill>
                  <a:prstClr val="black"/>
                </a:solidFill>
                <a:latin typeface="Calibri"/>
              </a:rPr>
              <a:t>Sanitaires</a:t>
            </a:r>
            <a:r>
              <a:rPr lang="en-US" sz="2000" b="1" dirty="0">
                <a:solidFill>
                  <a:prstClr val="black"/>
                </a:solidFill>
                <a:latin typeface="Calibri"/>
              </a:rPr>
              <a:t> SONU</a:t>
            </a:r>
          </a:p>
        </p:txBody>
      </p:sp>
      <p:sp>
        <p:nvSpPr>
          <p:cNvPr id="15" name="Right Brace 14"/>
          <p:cNvSpPr/>
          <p:nvPr/>
        </p:nvSpPr>
        <p:spPr>
          <a:xfrm rot="5400000">
            <a:off x="6492323" y="4311166"/>
            <a:ext cx="305788" cy="3439670"/>
          </a:xfrm>
          <a:prstGeom prst="rightBrace">
            <a:avLst/>
          </a:prstGeom>
          <a:noFill/>
          <a:ln w="25400" cap="flat" cmpd="sng" algn="ctr">
            <a:solidFill>
              <a:srgbClr val="FF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Arial"/>
              <a:ea typeface="+mn-ea"/>
              <a:cs typeface="+mn-cs"/>
            </a:endParaRPr>
          </a:p>
        </p:txBody>
      </p:sp>
      <p:grpSp>
        <p:nvGrpSpPr>
          <p:cNvPr id="16" name="Group 15"/>
          <p:cNvGrpSpPr/>
          <p:nvPr/>
        </p:nvGrpSpPr>
        <p:grpSpPr>
          <a:xfrm>
            <a:off x="1187624" y="5877061"/>
            <a:ext cx="3100467" cy="644267"/>
            <a:chOff x="398106" y="5948217"/>
            <a:chExt cx="1942970" cy="644267"/>
          </a:xfrm>
        </p:grpSpPr>
        <p:sp>
          <p:nvSpPr>
            <p:cNvPr id="17" name="Right Brace 16"/>
            <p:cNvSpPr/>
            <p:nvPr/>
          </p:nvSpPr>
          <p:spPr>
            <a:xfrm rot="5400000">
              <a:off x="1125999" y="5588260"/>
              <a:ext cx="296916" cy="1016829"/>
            </a:xfrm>
            <a:prstGeom prst="rightBrace">
              <a:avLst/>
            </a:prstGeom>
            <a:noFill/>
            <a:ln w="25400" cap="flat" cmpd="sng" algn="ctr">
              <a:solidFill>
                <a:srgbClr val="FF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Arial"/>
                <a:ea typeface="+mn-ea"/>
                <a:cs typeface="+mn-cs"/>
              </a:endParaRPr>
            </a:p>
          </p:txBody>
        </p:sp>
        <p:sp>
          <p:nvSpPr>
            <p:cNvPr id="18" name="TextBox 17"/>
            <p:cNvSpPr txBox="1"/>
            <p:nvPr/>
          </p:nvSpPr>
          <p:spPr>
            <a:xfrm>
              <a:off x="398106" y="6223152"/>
              <a:ext cx="1942970" cy="369332"/>
            </a:xfrm>
            <a:prstGeom prst="rect">
              <a:avLst/>
            </a:prstGeom>
            <a:noFill/>
            <a:effectLst/>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lang="en-US" sz="1800" b="1" kern="0" dirty="0" err="1">
                  <a:solidFill>
                    <a:prstClr val="black"/>
                  </a:solidFill>
                  <a:latin typeface="Calibri"/>
                </a:rPr>
                <a:t>problèmes</a:t>
              </a:r>
              <a:r>
                <a:rPr lang="en-US" sz="1800" b="1" kern="0" dirty="0">
                  <a:solidFill>
                    <a:prstClr val="black"/>
                  </a:solidFill>
                  <a:latin typeface="Calibri"/>
                </a:rPr>
                <a:t> de </a:t>
              </a:r>
              <a:r>
                <a:rPr lang="en-US" sz="1800" b="1" kern="0" dirty="0" err="1">
                  <a:solidFill>
                    <a:prstClr val="black"/>
                  </a:solidFill>
                  <a:latin typeface="Calibri"/>
                </a:rPr>
                <a:t>planification</a:t>
              </a:r>
              <a:endParaRPr kumimoji="0" lang="en-US" sz="1800" b="1" i="0" u="none" strike="noStrike" kern="0" cap="none" spc="0" normalizeH="0" baseline="0" noProof="0" dirty="0">
                <a:ln>
                  <a:noFill/>
                </a:ln>
                <a:solidFill>
                  <a:prstClr val="black"/>
                </a:solidFill>
                <a:effectLst/>
                <a:uLnTx/>
                <a:uFillTx/>
                <a:latin typeface="Calibri"/>
              </a:endParaRPr>
            </a:p>
          </p:txBody>
        </p:sp>
      </p:grpSp>
      <p:sp>
        <p:nvSpPr>
          <p:cNvPr id="19" name="TextBox 18"/>
          <p:cNvSpPr txBox="1"/>
          <p:nvPr/>
        </p:nvSpPr>
        <p:spPr>
          <a:xfrm>
            <a:off x="5215967" y="6162472"/>
            <a:ext cx="3376784" cy="369332"/>
          </a:xfrm>
          <a:prstGeom prst="rect">
            <a:avLst/>
          </a:prstGeom>
          <a:noFill/>
          <a:effectLst/>
        </p:spPr>
        <p:txBody>
          <a:bodyPr wrap="square" rtlCol="0">
            <a:spAutoFit/>
          </a:bodyPr>
          <a:lstStyle/>
          <a:p>
            <a:pPr defTabSz="457200" fontAlgn="auto">
              <a:spcBef>
                <a:spcPts val="0"/>
              </a:spcBef>
              <a:spcAft>
                <a:spcPts val="0"/>
              </a:spcAft>
            </a:pPr>
            <a:r>
              <a:rPr lang="fr-FR" sz="1800" b="1" dirty="0">
                <a:solidFill>
                  <a:prstClr val="black"/>
                </a:solidFill>
                <a:latin typeface="Calibri"/>
              </a:rPr>
              <a:t>problèmes de mise en </a:t>
            </a:r>
            <a:r>
              <a:rPr lang="fr-FR" sz="1800" b="1" dirty="0" err="1">
                <a:solidFill>
                  <a:prstClr val="black"/>
                </a:solidFill>
                <a:latin typeface="Calibri"/>
              </a:rPr>
              <a:t>oeuvre</a:t>
            </a:r>
            <a:endParaRPr lang="en-US" sz="1800" b="1" dirty="0">
              <a:solidFill>
                <a:prstClr val="black"/>
              </a:solidFill>
              <a:latin typeface="Calibri"/>
            </a:endParaRPr>
          </a:p>
        </p:txBody>
      </p:sp>
      <p:grpSp>
        <p:nvGrpSpPr>
          <p:cNvPr id="20" name="Group 19"/>
          <p:cNvGrpSpPr/>
          <p:nvPr/>
        </p:nvGrpSpPr>
        <p:grpSpPr>
          <a:xfrm>
            <a:off x="2057897" y="2439409"/>
            <a:ext cx="2230194" cy="3419577"/>
            <a:chOff x="488984" y="2871343"/>
            <a:chExt cx="2230194" cy="3085818"/>
          </a:xfrm>
          <a:solidFill>
            <a:srgbClr val="00CC5C">
              <a:alpha val="56078"/>
            </a:srgbClr>
          </a:solidFill>
        </p:grpSpPr>
        <p:sp>
          <p:nvSpPr>
            <p:cNvPr id="21" name="Rectangle 20"/>
            <p:cNvSpPr/>
            <p:nvPr/>
          </p:nvSpPr>
          <p:spPr>
            <a:xfrm>
              <a:off x="1422439" y="2871343"/>
              <a:ext cx="371775" cy="3085818"/>
            </a:xfrm>
            <a:prstGeom prst="rect">
              <a:avLst/>
            </a:prstGeom>
            <a:grpFill/>
            <a:ln w="9525" cap="flat" cmpd="sng" algn="ctr">
              <a:noFill/>
              <a:prstDash val="solid"/>
            </a:ln>
            <a:effectLst/>
          </p:spPr>
          <p:txBody>
            <a:bodyPr vert="vert27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prstClr val="black"/>
                </a:solidFill>
                <a:effectLst/>
                <a:uLnTx/>
                <a:uFillTx/>
                <a:latin typeface="Arial"/>
                <a:ea typeface="+mn-ea"/>
                <a:cs typeface="+mn-cs"/>
              </a:endParaRPr>
            </a:p>
          </p:txBody>
        </p:sp>
        <p:sp>
          <p:nvSpPr>
            <p:cNvPr id="22" name="TextBox 21"/>
            <p:cNvSpPr txBox="1"/>
            <p:nvPr/>
          </p:nvSpPr>
          <p:spPr>
            <a:xfrm>
              <a:off x="488984" y="3459405"/>
              <a:ext cx="2230194" cy="583248"/>
            </a:xfrm>
            <a:prstGeom prst="rect">
              <a:avLst/>
            </a:prstGeom>
            <a:noFill/>
          </p:spPr>
          <p:txBody>
            <a:bodyPr wrap="square" rtlCol="0">
              <a:spAutoFit/>
            </a:bodyPr>
            <a:lstStyle>
              <a:defPPr>
                <a:defRPr lang="en-US"/>
              </a:defPPr>
              <a:lvl1pPr>
                <a:defRPr sz="2000" b="1"/>
              </a:lvl1p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rPr>
                <a:t># </a:t>
              </a:r>
              <a:r>
                <a:rPr lang="en-US" sz="1800" b="0" kern="0" dirty="0">
                  <a:solidFill>
                    <a:prstClr val="black"/>
                  </a:solidFill>
                  <a:latin typeface="Calibri"/>
                </a:rPr>
                <a:t>SONU </a:t>
              </a:r>
              <a:r>
                <a:rPr lang="en-US" sz="1800" b="0" kern="0" dirty="0" err="1">
                  <a:solidFill>
                    <a:prstClr val="black"/>
                  </a:solidFill>
                  <a:latin typeface="Calibri"/>
                </a:rPr>
                <a:t>recommendés</a:t>
              </a:r>
              <a:endParaRPr kumimoji="0" lang="en-US" sz="1800" b="0" i="0" u="none" strike="noStrike" kern="0" cap="none" spc="0" normalizeH="0" baseline="0" noProof="0" dirty="0">
                <a:ln>
                  <a:noFill/>
                </a:ln>
                <a:solidFill>
                  <a:prstClr val="black"/>
                </a:solidFill>
                <a:effectLst/>
                <a:uLnTx/>
                <a:uFillTx/>
                <a:latin typeface="Calibri"/>
              </a:endParaRPr>
            </a:p>
          </p:txBody>
        </p:sp>
      </p:grpSp>
      <p:grpSp>
        <p:nvGrpSpPr>
          <p:cNvPr id="23" name="Group 22"/>
          <p:cNvGrpSpPr/>
          <p:nvPr/>
        </p:nvGrpSpPr>
        <p:grpSpPr>
          <a:xfrm>
            <a:off x="1187624" y="1031686"/>
            <a:ext cx="1770314" cy="4834742"/>
            <a:chOff x="-93755" y="1362026"/>
            <a:chExt cx="1770314" cy="4478704"/>
          </a:xfrm>
          <a:solidFill>
            <a:schemeClr val="bg1">
              <a:lumMod val="75000"/>
            </a:schemeClr>
          </a:solidFill>
        </p:grpSpPr>
        <p:sp>
          <p:nvSpPr>
            <p:cNvPr id="24" name="Rectangle 23"/>
            <p:cNvSpPr/>
            <p:nvPr/>
          </p:nvSpPr>
          <p:spPr>
            <a:xfrm>
              <a:off x="522202" y="1362026"/>
              <a:ext cx="371775" cy="4478704"/>
            </a:xfrm>
            <a:prstGeom prst="rect">
              <a:avLst/>
            </a:prstGeom>
            <a:solidFill>
              <a:schemeClr val="bg1">
                <a:lumMod val="85000"/>
              </a:schemeClr>
            </a:solidFill>
            <a:ln w="9525" cap="flat" cmpd="sng" algn="ctr">
              <a:gradFill>
                <a:gsLst>
                  <a:gs pos="0">
                    <a:srgbClr val="3366CC">
                      <a:lumMod val="5000"/>
                      <a:lumOff val="95000"/>
                    </a:srgbClr>
                  </a:gs>
                  <a:gs pos="74000">
                    <a:srgbClr val="3366CC">
                      <a:lumMod val="45000"/>
                      <a:lumOff val="55000"/>
                    </a:srgbClr>
                  </a:gs>
                  <a:gs pos="83000">
                    <a:srgbClr val="3366CC">
                      <a:lumMod val="45000"/>
                      <a:lumOff val="55000"/>
                    </a:srgbClr>
                  </a:gs>
                  <a:gs pos="100000">
                    <a:srgbClr val="3366CC">
                      <a:lumMod val="30000"/>
                      <a:lumOff val="70000"/>
                    </a:srgbClr>
                  </a:gs>
                </a:gsLst>
                <a:lin ang="5400000" scaled="1"/>
              </a:gradFill>
              <a:prstDash val="solid"/>
            </a:ln>
            <a:effectLst/>
          </p:spPr>
          <p:txBody>
            <a:bodyPr vert="vert27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prstClr val="black"/>
                </a:solidFill>
                <a:effectLst/>
                <a:uLnTx/>
                <a:uFillTx/>
                <a:latin typeface="Arial"/>
                <a:ea typeface="+mn-ea"/>
                <a:cs typeface="+mn-cs"/>
              </a:endParaRPr>
            </a:p>
          </p:txBody>
        </p:sp>
        <p:sp>
          <p:nvSpPr>
            <p:cNvPr id="25" name="TextBox 24"/>
            <p:cNvSpPr txBox="1"/>
            <p:nvPr/>
          </p:nvSpPr>
          <p:spPr>
            <a:xfrm>
              <a:off x="-93755" y="1505507"/>
              <a:ext cx="1770314" cy="598734"/>
            </a:xfrm>
            <a:prstGeom prst="rect">
              <a:avLst/>
            </a:prstGeom>
            <a:noFill/>
            <a:ln>
              <a:noFill/>
            </a:ln>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rPr>
                <a:t># </a:t>
              </a:r>
              <a:r>
                <a:rPr lang="en-US" sz="1800" kern="0" dirty="0">
                  <a:solidFill>
                    <a:prstClr val="black"/>
                  </a:solidFill>
                  <a:latin typeface="Calibri"/>
                </a:rPr>
                <a:t>SONU </a:t>
              </a:r>
              <a:r>
                <a:rPr lang="en-US" sz="1800" kern="0" dirty="0" err="1">
                  <a:solidFill>
                    <a:prstClr val="black"/>
                  </a:solidFill>
                  <a:latin typeface="Calibri"/>
                </a:rPr>
                <a:t>planifiés</a:t>
              </a:r>
              <a:r>
                <a:rPr lang="en-US" sz="1800" kern="0" dirty="0">
                  <a:solidFill>
                    <a:prstClr val="black"/>
                  </a:solidFill>
                  <a:latin typeface="Calibri"/>
                </a:rPr>
                <a:t> </a:t>
              </a:r>
              <a:r>
                <a:rPr kumimoji="0" lang="en-US" sz="1800" b="0" i="0" u="none" strike="noStrike" kern="0" cap="none" spc="0" normalizeH="0" baseline="0" noProof="0" dirty="0">
                  <a:ln>
                    <a:noFill/>
                  </a:ln>
                  <a:solidFill>
                    <a:prstClr val="black"/>
                  </a:solidFill>
                  <a:effectLst/>
                  <a:uLnTx/>
                  <a:uFillTx/>
                  <a:latin typeface="Calibri"/>
                </a:rPr>
                <a:t>par le </a:t>
              </a:r>
              <a:r>
                <a:rPr kumimoji="0" lang="en-US" sz="1800" b="0" i="0" u="none" strike="noStrike" kern="0" cap="none" spc="0" normalizeH="0" baseline="0" noProof="0" dirty="0" err="1">
                  <a:ln>
                    <a:noFill/>
                  </a:ln>
                  <a:solidFill>
                    <a:prstClr val="black"/>
                  </a:solidFill>
                  <a:effectLst/>
                  <a:uLnTx/>
                  <a:uFillTx/>
                  <a:latin typeface="Calibri"/>
                </a:rPr>
                <a:t>Ministere</a:t>
              </a:r>
              <a:endParaRPr kumimoji="0" lang="en-US" sz="1800" b="0" i="0" u="none" strike="noStrike" kern="0" cap="none" spc="0" normalizeH="0" baseline="0" noProof="0" dirty="0">
                <a:ln>
                  <a:noFill/>
                </a:ln>
                <a:solidFill>
                  <a:prstClr val="black"/>
                </a:solidFill>
                <a:effectLst/>
                <a:uLnTx/>
                <a:uFillTx/>
                <a:latin typeface="Calibri"/>
              </a:endParaRPr>
            </a:p>
          </p:txBody>
        </p:sp>
      </p:grpSp>
      <p:grpSp>
        <p:nvGrpSpPr>
          <p:cNvPr id="26" name="Group 25"/>
          <p:cNvGrpSpPr/>
          <p:nvPr/>
        </p:nvGrpSpPr>
        <p:grpSpPr>
          <a:xfrm>
            <a:off x="4288091" y="4765788"/>
            <a:ext cx="2025137" cy="1100639"/>
            <a:chOff x="5398240" y="4740090"/>
            <a:chExt cx="2025137" cy="1100639"/>
          </a:xfrm>
          <a:solidFill>
            <a:schemeClr val="accent1">
              <a:lumMod val="60000"/>
              <a:lumOff val="40000"/>
            </a:schemeClr>
          </a:solidFill>
        </p:grpSpPr>
        <p:sp>
          <p:nvSpPr>
            <p:cNvPr id="27" name="Rectangle 26"/>
            <p:cNvSpPr/>
            <p:nvPr/>
          </p:nvSpPr>
          <p:spPr>
            <a:xfrm>
              <a:off x="6281018" y="4740090"/>
              <a:ext cx="371775" cy="1100639"/>
            </a:xfrm>
            <a:prstGeom prst="rect">
              <a:avLst/>
            </a:prstGeom>
            <a:grpFill/>
            <a:ln w="9525" cap="flat" cmpd="sng" algn="ctr">
              <a:noFill/>
              <a:prstDash val="solid"/>
            </a:ln>
            <a:effectLst/>
          </p:spPr>
          <p:txBody>
            <a:bodyPr vert="vert27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prstClr val="black"/>
                </a:solidFill>
                <a:effectLst/>
                <a:uLnTx/>
                <a:uFillTx/>
                <a:latin typeface="Arial"/>
                <a:ea typeface="+mn-ea"/>
                <a:cs typeface="+mn-cs"/>
              </a:endParaRPr>
            </a:p>
          </p:txBody>
        </p:sp>
        <p:sp>
          <p:nvSpPr>
            <p:cNvPr id="28" name="TextBox 27"/>
            <p:cNvSpPr txBox="1"/>
            <p:nvPr/>
          </p:nvSpPr>
          <p:spPr>
            <a:xfrm>
              <a:off x="5398240" y="4951210"/>
              <a:ext cx="2025137" cy="646331"/>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rPr>
                <a:t># SONU </a:t>
              </a:r>
              <a:r>
                <a:rPr kumimoji="0" lang="en-US" sz="1800" b="0" i="0" u="none" strike="noStrike" kern="0" cap="none" spc="0" normalizeH="0" baseline="0" noProof="0" dirty="0" err="1">
                  <a:ln>
                    <a:noFill/>
                  </a:ln>
                  <a:solidFill>
                    <a:prstClr val="black"/>
                  </a:solidFill>
                  <a:effectLst/>
                  <a:uLnTx/>
                  <a:uFillTx/>
                  <a:latin typeface="Calibri"/>
                </a:rPr>
                <a:t>fonctionnels</a:t>
              </a:r>
              <a:endParaRPr kumimoji="0" lang="en-US" sz="1800" b="0" i="0" u="none" strike="noStrike" kern="0" cap="none" spc="0" normalizeH="0" baseline="0" noProof="0" dirty="0">
                <a:ln>
                  <a:noFill/>
                </a:ln>
                <a:solidFill>
                  <a:prstClr val="black"/>
                </a:solidFill>
                <a:effectLst/>
                <a:uLnTx/>
                <a:uFillTx/>
                <a:latin typeface="Calibri"/>
              </a:endParaRPr>
            </a:p>
          </p:txBody>
        </p:sp>
      </p:grpSp>
      <p:cxnSp>
        <p:nvCxnSpPr>
          <p:cNvPr id="29" name="Straight Arrow Connector 28"/>
          <p:cNvCxnSpPr>
            <a:endCxn id="21" idx="0"/>
          </p:cNvCxnSpPr>
          <p:nvPr/>
        </p:nvCxnSpPr>
        <p:spPr>
          <a:xfrm flipH="1">
            <a:off x="3177240" y="1024250"/>
            <a:ext cx="22686" cy="1415159"/>
          </a:xfrm>
          <a:prstGeom prst="straightConnector1">
            <a:avLst/>
          </a:prstGeom>
          <a:noFill/>
          <a:ln w="63500" cap="flat" cmpd="sng" algn="ctr">
            <a:solidFill>
              <a:schemeClr val="bg1">
                <a:lumMod val="50000"/>
              </a:schemeClr>
            </a:solidFill>
            <a:prstDash val="solid"/>
            <a:headEnd type="triangle"/>
            <a:tailEnd type="triangle"/>
          </a:ln>
          <a:effectLst/>
        </p:spPr>
      </p:cxnSp>
      <p:cxnSp>
        <p:nvCxnSpPr>
          <p:cNvPr id="30" name="Straight Connector 29"/>
          <p:cNvCxnSpPr/>
          <p:nvPr/>
        </p:nvCxnSpPr>
        <p:spPr>
          <a:xfrm flipV="1">
            <a:off x="1833003" y="1024250"/>
            <a:ext cx="1425172" cy="7436"/>
          </a:xfrm>
          <a:prstGeom prst="line">
            <a:avLst/>
          </a:prstGeom>
          <a:noFill/>
          <a:ln w="25400" cap="flat" cmpd="sng" algn="ctr">
            <a:solidFill>
              <a:schemeClr val="bg1">
                <a:lumMod val="50000"/>
              </a:schemeClr>
            </a:solidFill>
            <a:prstDash val="dashDot"/>
          </a:ln>
          <a:effectLst/>
        </p:spPr>
      </p:cxnSp>
      <p:cxnSp>
        <p:nvCxnSpPr>
          <p:cNvPr id="31" name="Straight Connector 30"/>
          <p:cNvCxnSpPr/>
          <p:nvPr/>
        </p:nvCxnSpPr>
        <p:spPr>
          <a:xfrm>
            <a:off x="1404935" y="2437421"/>
            <a:ext cx="6766560" cy="29767"/>
          </a:xfrm>
          <a:prstGeom prst="line">
            <a:avLst/>
          </a:prstGeom>
          <a:noFill/>
          <a:ln w="25400" cap="flat" cmpd="sng" algn="ctr">
            <a:solidFill>
              <a:srgbClr val="00B000">
                <a:lumMod val="75000"/>
              </a:srgbClr>
            </a:solidFill>
            <a:prstDash val="dashDot"/>
          </a:ln>
          <a:effectLst/>
        </p:spPr>
      </p:cxnSp>
      <p:cxnSp>
        <p:nvCxnSpPr>
          <p:cNvPr id="32" name="Straight Arrow Connector 31"/>
          <p:cNvCxnSpPr/>
          <p:nvPr/>
        </p:nvCxnSpPr>
        <p:spPr>
          <a:xfrm>
            <a:off x="5356756" y="2512908"/>
            <a:ext cx="0" cy="2194560"/>
          </a:xfrm>
          <a:prstGeom prst="straightConnector1">
            <a:avLst/>
          </a:prstGeom>
          <a:noFill/>
          <a:ln w="63500" cap="flat" cmpd="sng" algn="ctr">
            <a:solidFill>
              <a:schemeClr val="accent1">
                <a:lumMod val="75000"/>
              </a:schemeClr>
            </a:solidFill>
            <a:prstDash val="solid"/>
            <a:headEnd type="triangle"/>
            <a:tailEnd type="triangle"/>
          </a:ln>
          <a:effectLst/>
        </p:spPr>
      </p:cxnSp>
      <p:sp>
        <p:nvSpPr>
          <p:cNvPr id="33" name="TextBox 32"/>
          <p:cNvSpPr txBox="1"/>
          <p:nvPr/>
        </p:nvSpPr>
        <p:spPr>
          <a:xfrm>
            <a:off x="-76314" y="6619393"/>
            <a:ext cx="8127546" cy="253916"/>
          </a:xfrm>
          <a:prstGeom prst="rect">
            <a:avLst/>
          </a:prstGeom>
          <a:noFill/>
        </p:spPr>
        <p:txBody>
          <a:bodyPr wrap="none" rtlCol="0">
            <a:spAutoFit/>
          </a:bodyPr>
          <a:lstStyle/>
          <a:p>
            <a:r>
              <a:rPr lang="en-US" sz="1050" dirty="0"/>
              <a:t>Source: Averting Maternal Death and Disability (AMDD), Columbia University, New York (based on </a:t>
            </a:r>
            <a:r>
              <a:rPr lang="en-US" sz="1050" dirty="0" err="1"/>
              <a:t>EmONC</a:t>
            </a:r>
            <a:r>
              <a:rPr lang="en-US" sz="1050" dirty="0"/>
              <a:t> Needs Assessments of 15 countries)</a:t>
            </a:r>
            <a:endParaRPr lang="fr-FR" sz="1050" dirty="0"/>
          </a:p>
        </p:txBody>
      </p:sp>
      <p:sp>
        <p:nvSpPr>
          <p:cNvPr id="34" name="TextBox 33"/>
          <p:cNvSpPr txBox="1"/>
          <p:nvPr/>
        </p:nvSpPr>
        <p:spPr>
          <a:xfrm>
            <a:off x="-60726" y="1960625"/>
            <a:ext cx="1278600" cy="954107"/>
          </a:xfrm>
          <a:prstGeom prst="rect">
            <a:avLst/>
          </a:prstGeom>
          <a:noFill/>
        </p:spPr>
        <p:txBody>
          <a:bodyPr wrap="square" rtlCol="0">
            <a:spAutoFit/>
          </a:bodyPr>
          <a:lstStyle/>
          <a:p>
            <a:pPr algn="ctr"/>
            <a:r>
              <a:rPr lang="en-US" sz="1400" b="1" dirty="0">
                <a:solidFill>
                  <a:srgbClr val="00B050"/>
                </a:solidFill>
              </a:rPr>
              <a:t>Standard international</a:t>
            </a:r>
          </a:p>
          <a:p>
            <a:pPr algn="ctr"/>
            <a:r>
              <a:rPr lang="en-US" sz="1400" b="1" dirty="0">
                <a:solidFill>
                  <a:srgbClr val="00B050"/>
                </a:solidFill>
              </a:rPr>
              <a:t>(5 SONU par 500,000 hab.)</a:t>
            </a:r>
            <a:endParaRPr lang="fr-FR" sz="1400" b="1" dirty="0">
              <a:solidFill>
                <a:srgbClr val="00B050"/>
              </a:solidFill>
            </a:endParaRPr>
          </a:p>
        </p:txBody>
      </p:sp>
      <p:sp>
        <p:nvSpPr>
          <p:cNvPr id="35" name="TextBox 34"/>
          <p:cNvSpPr txBox="1"/>
          <p:nvPr/>
        </p:nvSpPr>
        <p:spPr>
          <a:xfrm>
            <a:off x="5440836" y="4403659"/>
            <a:ext cx="646331" cy="369332"/>
          </a:xfrm>
          <a:prstGeom prst="rect">
            <a:avLst/>
          </a:prstGeom>
          <a:noFill/>
        </p:spPr>
        <p:txBody>
          <a:bodyPr wrap="none" rtlCol="0">
            <a:spAutoFit/>
          </a:bodyPr>
          <a:lstStyle/>
          <a:p>
            <a:r>
              <a:rPr lang="en-US" sz="1800" b="1" dirty="0">
                <a:solidFill>
                  <a:schemeClr val="accent4">
                    <a:lumMod val="75000"/>
                  </a:schemeClr>
                </a:solidFill>
              </a:rPr>
              <a:t>30%</a:t>
            </a:r>
            <a:endParaRPr lang="fr-FR" sz="1800" b="1" dirty="0">
              <a:solidFill>
                <a:schemeClr val="accent4">
                  <a:lumMod val="75000"/>
                </a:schemeClr>
              </a:solidFill>
            </a:endParaRPr>
          </a:p>
        </p:txBody>
      </p:sp>
      <p:sp>
        <p:nvSpPr>
          <p:cNvPr id="36" name="TextBox 35"/>
          <p:cNvSpPr txBox="1"/>
          <p:nvPr/>
        </p:nvSpPr>
        <p:spPr>
          <a:xfrm>
            <a:off x="8171495" y="2236222"/>
            <a:ext cx="761747" cy="369332"/>
          </a:xfrm>
          <a:prstGeom prst="rect">
            <a:avLst/>
          </a:prstGeom>
          <a:noFill/>
        </p:spPr>
        <p:txBody>
          <a:bodyPr wrap="none" rtlCol="0">
            <a:spAutoFit/>
          </a:bodyPr>
          <a:lstStyle/>
          <a:p>
            <a:r>
              <a:rPr lang="en-US" sz="1800" b="1" dirty="0">
                <a:solidFill>
                  <a:schemeClr val="accent4">
                    <a:lumMod val="75000"/>
                  </a:schemeClr>
                </a:solidFill>
              </a:rPr>
              <a:t>100%</a:t>
            </a:r>
            <a:endParaRPr lang="fr-FR" sz="1800" b="1" dirty="0">
              <a:solidFill>
                <a:schemeClr val="accent4">
                  <a:lumMod val="75000"/>
                </a:schemeClr>
              </a:solidFill>
            </a:endParaRPr>
          </a:p>
        </p:txBody>
      </p:sp>
    </p:spTree>
    <p:extLst>
      <p:ext uri="{BB962C8B-B14F-4D97-AF65-F5344CB8AC3E}">
        <p14:creationId xmlns:p14="http://schemas.microsoft.com/office/powerpoint/2010/main" val="40868443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fr-FR" sz="3200" dirty="0" smtClean="0"/>
              <a:t>3- Systèmes </a:t>
            </a:r>
            <a:r>
              <a:rPr lang="fr-FR" sz="3200" dirty="0"/>
              <a:t>d’Enregistrement et de Statistiques de l’État Civil</a:t>
            </a:r>
          </a:p>
        </p:txBody>
      </p:sp>
    </p:spTree>
    <p:extLst>
      <p:ext uri="{BB962C8B-B14F-4D97-AF65-F5344CB8AC3E}">
        <p14:creationId xmlns:p14="http://schemas.microsoft.com/office/powerpoint/2010/main" val="198394436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sz="2800" dirty="0"/>
              <a:t>Que </a:t>
            </a:r>
            <a:r>
              <a:rPr lang="en-US" sz="2800" dirty="0" err="1"/>
              <a:t>signifie</a:t>
            </a:r>
            <a:r>
              <a:rPr lang="en-US" sz="2800" dirty="0"/>
              <a:t> les CRVS?</a:t>
            </a:r>
          </a:p>
        </p:txBody>
      </p:sp>
      <p:sp>
        <p:nvSpPr>
          <p:cNvPr id="2" name="Content Placeholder 1"/>
          <p:cNvSpPr>
            <a:spLocks noGrp="1"/>
          </p:cNvSpPr>
          <p:nvPr>
            <p:ph type="body" sz="quarter" idx="10"/>
          </p:nvPr>
        </p:nvSpPr>
        <p:spPr>
          <a:xfrm>
            <a:off x="49874" y="1028902"/>
            <a:ext cx="5640959" cy="5829098"/>
          </a:xfrm>
          <a:solidFill>
            <a:schemeClr val="bg1"/>
          </a:solidFill>
          <a:ln>
            <a:noFill/>
          </a:ln>
        </p:spPr>
        <p:style>
          <a:lnRef idx="2">
            <a:schemeClr val="accent1"/>
          </a:lnRef>
          <a:fillRef idx="1">
            <a:schemeClr val="lt1"/>
          </a:fillRef>
          <a:effectRef idx="0">
            <a:schemeClr val="accent1"/>
          </a:effectRef>
          <a:fontRef idx="minor">
            <a:schemeClr val="dk1"/>
          </a:fontRef>
        </p:style>
        <p:txBody>
          <a:bodyPr>
            <a:noAutofit/>
          </a:bodyPr>
          <a:lstStyle/>
          <a:p>
            <a:pPr>
              <a:lnSpc>
                <a:spcPct val="110000"/>
              </a:lnSpc>
              <a:spcBef>
                <a:spcPts val="1800"/>
              </a:spcBef>
            </a:pPr>
            <a:r>
              <a:rPr lang="fr-CD" sz="1650" b="1" dirty="0">
                <a:solidFill>
                  <a:srgbClr val="2AA9E1"/>
                </a:solidFill>
              </a:rPr>
              <a:t>Enregistrement des faits de l’état civil (EEC) </a:t>
            </a:r>
            <a:r>
              <a:rPr lang="fr-CD" sz="1650" dirty="0">
                <a:solidFill>
                  <a:schemeClr val="tx1"/>
                </a:solidFill>
              </a:rPr>
              <a:t>– l'enregistrement continu, permanent, obligatoire et universel de la survenance et des caractéristiques des </a:t>
            </a:r>
            <a:r>
              <a:rPr lang="fr-CD" sz="1650" b="1" dirty="0">
                <a:solidFill>
                  <a:srgbClr val="2AA9E1"/>
                </a:solidFill>
              </a:rPr>
              <a:t>événements vitaux * </a:t>
            </a:r>
            <a:r>
              <a:rPr lang="fr-CD" sz="1650" dirty="0">
                <a:solidFill>
                  <a:schemeClr val="tx1"/>
                </a:solidFill>
              </a:rPr>
              <a:t>qui jalonnent la vie de la population.</a:t>
            </a:r>
          </a:p>
          <a:p>
            <a:pPr>
              <a:lnSpc>
                <a:spcPct val="110000"/>
              </a:lnSpc>
              <a:spcBef>
                <a:spcPts val="1200"/>
              </a:spcBef>
            </a:pPr>
            <a:r>
              <a:rPr lang="fr-CD" sz="1650" b="1" dirty="0">
                <a:solidFill>
                  <a:srgbClr val="2AA9E1"/>
                </a:solidFill>
              </a:rPr>
              <a:t>Statistiques vitales (SV) </a:t>
            </a:r>
            <a:r>
              <a:rPr lang="fr-CD" sz="1650" dirty="0">
                <a:solidFill>
                  <a:schemeClr val="tx1"/>
                </a:solidFill>
              </a:rPr>
              <a:t>– la collecte de statistiques des événements vitaux qui jalonnent la vie d'une personne ainsi que les caractéristiques pertinentes de ces  événements.</a:t>
            </a:r>
          </a:p>
          <a:p>
            <a:pPr>
              <a:lnSpc>
                <a:spcPct val="110000"/>
              </a:lnSpc>
              <a:spcBef>
                <a:spcPts val="1200"/>
              </a:spcBef>
            </a:pPr>
            <a:r>
              <a:rPr lang="fr-CD" sz="1650" dirty="0">
                <a:solidFill>
                  <a:schemeClr val="tx1"/>
                </a:solidFill>
              </a:rPr>
              <a:t> Un </a:t>
            </a:r>
            <a:r>
              <a:rPr lang="fr-CD" sz="1650" b="1" dirty="0">
                <a:solidFill>
                  <a:srgbClr val="2AA9E1"/>
                </a:solidFill>
              </a:rPr>
              <a:t>système de CRVS qui fonctionne correctement enregistre toutes les naissances et les décès</a:t>
            </a:r>
            <a:r>
              <a:rPr lang="fr-CD" sz="1650" b="1" dirty="0">
                <a:solidFill>
                  <a:schemeClr val="tx1"/>
                </a:solidFill>
              </a:rPr>
              <a:t>,</a:t>
            </a:r>
            <a:r>
              <a:rPr lang="fr-CD" sz="1650" dirty="0">
                <a:solidFill>
                  <a:schemeClr val="tx1"/>
                </a:solidFill>
              </a:rPr>
              <a:t> délivre des certificats de naissance et de décès et, compile et diffuse des statistiques sur les naissances et les décès, y compris sur les causes de décès</a:t>
            </a:r>
          </a:p>
          <a:p>
            <a:pPr>
              <a:lnSpc>
                <a:spcPct val="110000"/>
              </a:lnSpc>
              <a:spcBef>
                <a:spcPts val="1200"/>
              </a:spcBef>
            </a:pPr>
            <a:r>
              <a:rPr lang="fr-CD" sz="1650" b="1" dirty="0">
                <a:solidFill>
                  <a:srgbClr val="2AA9E1"/>
                </a:solidFill>
              </a:rPr>
              <a:t>Événements vitaux *: </a:t>
            </a:r>
            <a:r>
              <a:rPr lang="fr-CD" sz="1650" dirty="0">
                <a:solidFill>
                  <a:schemeClr val="tx1"/>
                </a:solidFill>
              </a:rPr>
              <a:t>naissances, décès (+ causes de décès), mariages, divorces, adoptions</a:t>
            </a:r>
          </a:p>
        </p:txBody>
      </p:sp>
      <p:pic>
        <p:nvPicPr>
          <p:cNvPr id="10" name="Picture 9"/>
          <p:cNvPicPr>
            <a:picLocks noChangeAspect="1"/>
          </p:cNvPicPr>
          <p:nvPr/>
        </p:nvPicPr>
        <p:blipFill rotWithShape="1">
          <a:blip r:embed="rId3"/>
          <a:srcRect l="25432" t="-1" r="36642" b="2"/>
          <a:stretch/>
        </p:blipFill>
        <p:spPr>
          <a:xfrm>
            <a:off x="5737707" y="892204"/>
            <a:ext cx="3389671" cy="5965796"/>
          </a:xfrm>
          <a:prstGeom prst="rect">
            <a:avLst/>
          </a:prstGeom>
          <a:effectLst/>
        </p:spPr>
      </p:pic>
      <p:sp>
        <p:nvSpPr>
          <p:cNvPr id="11" name="Rectangle 10"/>
          <p:cNvSpPr/>
          <p:nvPr/>
        </p:nvSpPr>
        <p:spPr>
          <a:xfrm>
            <a:off x="7202429" y="6100709"/>
            <a:ext cx="1971822" cy="369332"/>
          </a:xfrm>
          <a:prstGeom prst="rect">
            <a:avLst/>
          </a:prstGeom>
        </p:spPr>
        <p:txBody>
          <a:bodyPr wrap="none">
            <a:spAutoFit/>
          </a:bodyPr>
          <a:lstStyle/>
          <a:p>
            <a:r>
              <a:rPr lang="en-US" b="1" dirty="0">
                <a:solidFill>
                  <a:schemeClr val="bg1">
                    <a:lumMod val="50000"/>
                  </a:schemeClr>
                </a:solidFill>
                <a:latin typeface="Proxima Nova"/>
              </a:rPr>
              <a:t>©UNICEF Ethiopia </a:t>
            </a:r>
            <a:endParaRPr lang="en-US" dirty="0">
              <a:solidFill>
                <a:schemeClr val="bg1">
                  <a:lumMod val="50000"/>
                </a:schemeClr>
              </a:solidFill>
            </a:endParaRPr>
          </a:p>
        </p:txBody>
      </p:sp>
    </p:spTree>
    <p:extLst>
      <p:ext uri="{BB962C8B-B14F-4D97-AF65-F5344CB8AC3E}">
        <p14:creationId xmlns:p14="http://schemas.microsoft.com/office/powerpoint/2010/main" val="15915644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093409" y="164958"/>
            <a:ext cx="7513562" cy="265786"/>
          </a:xfrm>
        </p:spPr>
        <p:txBody>
          <a:bodyPr/>
          <a:lstStyle/>
          <a:p>
            <a:r>
              <a:rPr lang="fr-FR" sz="2800" dirty="0"/>
              <a:t>Pourquoi les CRVS sont-ils une priorité pour le GFF?</a:t>
            </a:r>
            <a:endParaRPr lang="en-US" sz="2800" dirty="0"/>
          </a:p>
        </p:txBody>
      </p:sp>
      <p:sp>
        <p:nvSpPr>
          <p:cNvPr id="5" name="Text Placeholder 4"/>
          <p:cNvSpPr>
            <a:spLocks noGrp="1"/>
          </p:cNvSpPr>
          <p:nvPr>
            <p:ph type="body" sz="quarter" idx="10"/>
          </p:nvPr>
        </p:nvSpPr>
        <p:spPr>
          <a:xfrm>
            <a:off x="298174" y="1136964"/>
            <a:ext cx="8662945" cy="4615440"/>
          </a:xfrm>
        </p:spPr>
        <p:txBody>
          <a:bodyPr/>
          <a:lstStyle/>
          <a:p>
            <a:pPr>
              <a:spcBef>
                <a:spcPts val="1200"/>
              </a:spcBef>
            </a:pPr>
            <a:r>
              <a:rPr lang="fr-FR" sz="2400" dirty="0"/>
              <a:t>De nombreux pays appuyés par le GFF disposent de systèmes de suivi et d'évaluation inadéquats</a:t>
            </a:r>
          </a:p>
          <a:p>
            <a:pPr>
              <a:spcBef>
                <a:spcPts val="1200"/>
              </a:spcBef>
            </a:pPr>
            <a:r>
              <a:rPr lang="fr-FR" sz="2400" dirty="0"/>
              <a:t>Les CRVS font parties intégrantes d’un programme plus large du GFF visant à améliorer les données pour la prise de décision</a:t>
            </a:r>
            <a:endParaRPr lang="en-US" sz="2400" dirty="0"/>
          </a:p>
          <a:p>
            <a:pPr lvl="1"/>
            <a:r>
              <a:rPr lang="fr-FR" sz="2000" dirty="0"/>
              <a:t>Les CRVS représentent la meilleure source pour obtenir une information continue et actualisée sur les naissances, les décès et les causes de décès</a:t>
            </a:r>
          </a:p>
          <a:p>
            <a:pPr lvl="1"/>
            <a:r>
              <a:rPr lang="fr-FR" sz="2000" dirty="0"/>
              <a:t>Données disponibles aux niveaux national et sous-national</a:t>
            </a:r>
          </a:p>
          <a:p>
            <a:pPr lvl="1"/>
            <a:r>
              <a:rPr lang="fr-FR" sz="2000" dirty="0"/>
              <a:t>Essentiels pour suivre les progrès d’un pays en vue de réaliser les ODD</a:t>
            </a:r>
            <a:endParaRPr lang="en-US" sz="2000" dirty="0"/>
          </a:p>
          <a:p>
            <a:pPr>
              <a:spcBef>
                <a:spcPts val="1800"/>
              </a:spcBef>
            </a:pPr>
            <a:r>
              <a:rPr lang="fr-FR" sz="2400" dirty="0"/>
              <a:t>Le GFF priorise les CRVS en tant que sources de données précédemment sous-financées, et cela, en mettant l'accent sur les naissances; les décès et les causes de décès; ainsi que sur les mariages.</a:t>
            </a:r>
            <a:endParaRPr lang="en-US" sz="2400" dirty="0"/>
          </a:p>
        </p:txBody>
      </p:sp>
    </p:spTree>
    <p:extLst>
      <p:ext uri="{BB962C8B-B14F-4D97-AF65-F5344CB8AC3E}">
        <p14:creationId xmlns:p14="http://schemas.microsoft.com/office/powerpoint/2010/main" val="184961417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093408" y="297851"/>
            <a:ext cx="8050591" cy="265786"/>
          </a:xfrm>
        </p:spPr>
        <p:txBody>
          <a:bodyPr/>
          <a:lstStyle/>
          <a:p>
            <a:r>
              <a:rPr lang="fr-FR" sz="2400" dirty="0"/>
              <a:t>Quelle est l'importance des CRVS pour la SRMNEA-N?</a:t>
            </a:r>
            <a:endParaRPr lang="en-US" sz="2400" dirty="0"/>
          </a:p>
        </p:txBody>
      </p:sp>
      <p:sp>
        <p:nvSpPr>
          <p:cNvPr id="2" name="Content Placeholder 1"/>
          <p:cNvSpPr>
            <a:spLocks noGrp="1"/>
          </p:cNvSpPr>
          <p:nvPr>
            <p:ph type="body" sz="quarter" idx="10"/>
          </p:nvPr>
        </p:nvSpPr>
        <p:spPr>
          <a:xfrm>
            <a:off x="298175" y="1411288"/>
            <a:ext cx="8679570" cy="5105890"/>
          </a:xfrm>
        </p:spPr>
        <p:txBody>
          <a:bodyPr>
            <a:normAutofit fontScale="85000" lnSpcReduction="20000"/>
          </a:bodyPr>
          <a:lstStyle/>
          <a:p>
            <a:pPr>
              <a:spcBef>
                <a:spcPts val="1800"/>
              </a:spcBef>
            </a:pPr>
            <a:r>
              <a:rPr lang="fr-FR" dirty="0"/>
              <a:t>Protection des droits des femmes, des enfants et des adolescents</a:t>
            </a:r>
          </a:p>
          <a:p>
            <a:pPr>
              <a:spcBef>
                <a:spcPts val="1800"/>
              </a:spcBef>
            </a:pPr>
            <a:r>
              <a:rPr lang="fr-FR" dirty="0"/>
              <a:t>Disponibilité de données continues sur les statistiques de l'état civil</a:t>
            </a:r>
            <a:endParaRPr lang="en-US" dirty="0"/>
          </a:p>
          <a:p>
            <a:pPr lvl="1">
              <a:spcBef>
                <a:spcPts val="600"/>
              </a:spcBef>
            </a:pPr>
            <a:r>
              <a:rPr lang="fr-FR" dirty="0"/>
              <a:t>Suivre la progression des indicateurs de santé aux niveaux sous-national, national et international (ex., les ODD)</a:t>
            </a:r>
          </a:p>
          <a:p>
            <a:pPr lvl="1">
              <a:spcBef>
                <a:spcPts val="600"/>
              </a:spcBef>
            </a:pPr>
            <a:r>
              <a:rPr lang="fr-FR" dirty="0"/>
              <a:t>Fournir les dénominateurs utilisés pour le calcul des taux et des ratios liés à la santé (ex. TMM, taux de vaccination)</a:t>
            </a:r>
          </a:p>
          <a:p>
            <a:pPr lvl="1">
              <a:spcBef>
                <a:spcPts val="600"/>
              </a:spcBef>
            </a:pPr>
            <a:r>
              <a:rPr lang="fr-FR" dirty="0"/>
              <a:t>Déterminer les priorités pour les soins de santé publics</a:t>
            </a:r>
          </a:p>
          <a:p>
            <a:pPr lvl="1">
              <a:spcBef>
                <a:spcPts val="600"/>
              </a:spcBef>
            </a:pPr>
            <a:r>
              <a:rPr lang="fr-FR" dirty="0"/>
              <a:t>Suivre les mariages d'enfants et faciliter l'application d’un âge minimum pour les mariages </a:t>
            </a:r>
          </a:p>
          <a:p>
            <a:pPr lvl="1">
              <a:spcBef>
                <a:spcPts val="600"/>
              </a:spcBef>
            </a:pPr>
            <a:r>
              <a:rPr lang="fr-FR" dirty="0"/>
              <a:t>Réduire le fardeau des pays en matière de collecte de statistiques de l'état civil à partir de recensements et de </a:t>
            </a:r>
            <a:r>
              <a:rPr lang="en-US" dirty="0" err="1"/>
              <a:t>sondages</a:t>
            </a:r>
            <a:endParaRPr lang="en-US" dirty="0"/>
          </a:p>
          <a:p>
            <a:pPr>
              <a:spcBef>
                <a:spcPts val="1800"/>
              </a:spcBef>
            </a:pPr>
            <a:r>
              <a:rPr lang="fr-FR" dirty="0"/>
              <a:t>Établir l'âge correct des individus</a:t>
            </a:r>
            <a:endParaRPr lang="en-US" dirty="0"/>
          </a:p>
          <a:p>
            <a:pPr lvl="1">
              <a:spcBef>
                <a:spcPts val="600"/>
              </a:spcBef>
            </a:pPr>
            <a:r>
              <a:rPr lang="fr-FR" dirty="0"/>
              <a:t>Évaluer l'état nutritionnel des enfants (dans le calcul de la prévalence du retard de croissance)</a:t>
            </a:r>
            <a:endParaRPr lang="en-US" dirty="0"/>
          </a:p>
        </p:txBody>
      </p:sp>
    </p:spTree>
    <p:extLst>
      <p:ext uri="{BB962C8B-B14F-4D97-AF65-F5344CB8AC3E}">
        <p14:creationId xmlns:p14="http://schemas.microsoft.com/office/powerpoint/2010/main" val="255758171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fr-FR" sz="2400" dirty="0"/>
              <a:t>Besoins de données pour la SRMNEA-N</a:t>
            </a:r>
            <a:endParaRPr lang="en-US" sz="2400" dirty="0"/>
          </a:p>
        </p:txBody>
      </p:sp>
      <p:sp>
        <p:nvSpPr>
          <p:cNvPr id="2" name="Content Placeholder 1"/>
          <p:cNvSpPr>
            <a:spLocks noGrp="1"/>
          </p:cNvSpPr>
          <p:nvPr>
            <p:ph type="body" sz="quarter" idx="10"/>
          </p:nvPr>
        </p:nvSpPr>
        <p:spPr>
          <a:xfrm>
            <a:off x="298175" y="1411287"/>
            <a:ext cx="8679570" cy="5006137"/>
          </a:xfrm>
        </p:spPr>
        <p:txBody>
          <a:bodyPr>
            <a:normAutofit fontScale="85000" lnSpcReduction="20000"/>
          </a:bodyPr>
          <a:lstStyle/>
          <a:p>
            <a:pPr>
              <a:lnSpc>
                <a:spcPct val="110000"/>
              </a:lnSpc>
              <a:spcBef>
                <a:spcPts val="1800"/>
              </a:spcBef>
            </a:pPr>
            <a:r>
              <a:rPr lang="fr-FR" dirty="0"/>
              <a:t>Indicateurs programmatiques de base à inclure dans le Dossier d’Investissement national</a:t>
            </a:r>
            <a:r>
              <a:rPr lang="en-US" dirty="0"/>
              <a:t>:</a:t>
            </a:r>
          </a:p>
          <a:p>
            <a:pPr lvl="1">
              <a:lnSpc>
                <a:spcPct val="110000"/>
              </a:lnSpc>
              <a:spcBef>
                <a:spcPts val="600"/>
              </a:spcBef>
            </a:pPr>
            <a:r>
              <a:rPr lang="fr-FR" dirty="0"/>
              <a:t>Taux de mortalité maternelle</a:t>
            </a:r>
          </a:p>
          <a:p>
            <a:pPr lvl="1">
              <a:lnSpc>
                <a:spcPct val="110000"/>
              </a:lnSpc>
              <a:spcBef>
                <a:spcPts val="600"/>
              </a:spcBef>
            </a:pPr>
            <a:r>
              <a:rPr lang="fr-FR" dirty="0"/>
              <a:t>Taux de mortalité des moins de 5 ans</a:t>
            </a:r>
          </a:p>
          <a:p>
            <a:pPr lvl="1">
              <a:lnSpc>
                <a:spcPct val="110000"/>
              </a:lnSpc>
              <a:spcBef>
                <a:spcPts val="600"/>
              </a:spcBef>
            </a:pPr>
            <a:r>
              <a:rPr lang="fr-FR" dirty="0"/>
              <a:t>Taux de mortalité néonatale</a:t>
            </a:r>
          </a:p>
          <a:p>
            <a:pPr lvl="1">
              <a:lnSpc>
                <a:spcPct val="110000"/>
              </a:lnSpc>
              <a:spcBef>
                <a:spcPts val="600"/>
              </a:spcBef>
            </a:pPr>
            <a:r>
              <a:rPr lang="fr-FR" dirty="0"/>
              <a:t>Taux de natalité parmi les adolescents</a:t>
            </a:r>
            <a:endParaRPr lang="en-US" dirty="0"/>
          </a:p>
          <a:p>
            <a:pPr fontAlgn="ctr">
              <a:lnSpc>
                <a:spcPct val="110000"/>
              </a:lnSpc>
              <a:spcBef>
                <a:spcPts val="1800"/>
              </a:spcBef>
            </a:pPr>
            <a:r>
              <a:rPr lang="fr-FR" dirty="0"/>
              <a:t>De nombreux pays appuyés par le GFF ne disposent pas de systèmes fonctionnels de CRVS </a:t>
            </a:r>
            <a:endParaRPr lang="en-US" dirty="0"/>
          </a:p>
          <a:p>
            <a:pPr lvl="1" fontAlgn="ctr">
              <a:lnSpc>
                <a:spcPct val="110000"/>
              </a:lnSpc>
              <a:spcBef>
                <a:spcPts val="600"/>
              </a:spcBef>
            </a:pPr>
            <a:r>
              <a:rPr lang="fr-FR" dirty="0"/>
              <a:t>Faible enregistrement des naissances et manque de données sur l'enregistrement des décès et les causes de décès</a:t>
            </a:r>
          </a:p>
          <a:p>
            <a:pPr lvl="1" fontAlgn="ctr">
              <a:lnSpc>
                <a:spcPct val="110000"/>
              </a:lnSpc>
              <a:spcBef>
                <a:spcPts val="600"/>
              </a:spcBef>
            </a:pPr>
            <a:r>
              <a:rPr lang="fr-FR" dirty="0"/>
              <a:t>De grandes différences entre l'enregistrement des naissances et la délivrance d’actes de naissance</a:t>
            </a:r>
          </a:p>
          <a:p>
            <a:pPr lvl="1" fontAlgn="ctr">
              <a:lnSpc>
                <a:spcPct val="110000"/>
              </a:lnSpc>
              <a:spcBef>
                <a:spcPts val="600"/>
              </a:spcBef>
            </a:pPr>
            <a:r>
              <a:rPr lang="fr-FR" dirty="0"/>
              <a:t>Aucune statistique de l'état civil n’est produite par le système d’enregistrement des faits de l’état civil </a:t>
            </a:r>
            <a:endParaRPr lang="en-US" dirty="0"/>
          </a:p>
        </p:txBody>
      </p:sp>
    </p:spTree>
    <p:extLst>
      <p:ext uri="{BB962C8B-B14F-4D97-AF65-F5344CB8AC3E}">
        <p14:creationId xmlns:p14="http://schemas.microsoft.com/office/powerpoint/2010/main" val="365969978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fr-FR" sz="2400" dirty="0"/>
              <a:t>Lien entre les CRVS et les indicateurs de santé</a:t>
            </a:r>
            <a:endParaRPr lang="en-US" sz="2400" dirty="0"/>
          </a:p>
        </p:txBody>
      </p:sp>
      <p:sp>
        <p:nvSpPr>
          <p:cNvPr id="6" name="Text Placeholder 5"/>
          <p:cNvSpPr>
            <a:spLocks noGrp="1"/>
          </p:cNvSpPr>
          <p:nvPr>
            <p:ph type="body" sz="quarter" idx="10"/>
          </p:nvPr>
        </p:nvSpPr>
        <p:spPr/>
        <p:txBody>
          <a:bodyPr/>
          <a:lstStyle/>
          <a:p>
            <a:pPr>
              <a:spcBef>
                <a:spcPts val="1800"/>
              </a:spcBef>
            </a:pPr>
            <a:r>
              <a:rPr lang="fr-FR" dirty="0" smtClean="0"/>
              <a:t>Les </a:t>
            </a:r>
            <a:r>
              <a:rPr lang="fr-FR" dirty="0"/>
              <a:t>données provenant des CRVS peuvent également être utilisées pour signaler des lacunes potentielles dans le système de santé</a:t>
            </a:r>
            <a:endParaRPr lang="en-US" dirty="0"/>
          </a:p>
          <a:p>
            <a:pPr lvl="1">
              <a:spcBef>
                <a:spcPts val="600"/>
              </a:spcBef>
            </a:pPr>
            <a:r>
              <a:rPr lang="en-US" sz="2000" dirty="0" err="1"/>
              <a:t>Suivi</a:t>
            </a:r>
            <a:r>
              <a:rPr lang="en-US" sz="2000" dirty="0"/>
              <a:t> des </a:t>
            </a:r>
            <a:r>
              <a:rPr lang="en-US" sz="2000" dirty="0" err="1"/>
              <a:t>décès</a:t>
            </a:r>
            <a:r>
              <a:rPr lang="en-US" sz="2000" dirty="0"/>
              <a:t> </a:t>
            </a:r>
            <a:r>
              <a:rPr lang="en-US" sz="2000" dirty="0" err="1"/>
              <a:t>évitables</a:t>
            </a:r>
            <a:endParaRPr lang="en-US" sz="2000" dirty="0"/>
          </a:p>
        </p:txBody>
      </p:sp>
      <p:sp>
        <p:nvSpPr>
          <p:cNvPr id="5" name="TextBox 4"/>
          <p:cNvSpPr txBox="1"/>
          <p:nvPr/>
        </p:nvSpPr>
        <p:spPr>
          <a:xfrm>
            <a:off x="783771" y="6343803"/>
            <a:ext cx="6760029" cy="523220"/>
          </a:xfrm>
          <a:prstGeom prst="rect">
            <a:avLst/>
          </a:prstGeom>
          <a:noFill/>
        </p:spPr>
        <p:txBody>
          <a:bodyPr wrap="square" rtlCol="0">
            <a:spAutoFit/>
          </a:bodyPr>
          <a:lstStyle/>
          <a:p>
            <a:r>
              <a:rPr lang="en-US" sz="1400" dirty="0">
                <a:solidFill>
                  <a:schemeClr val="bg1"/>
                </a:solidFill>
              </a:rPr>
              <a:t>* https://publications.iadb.org/handle/11319/3662</a:t>
            </a:r>
          </a:p>
          <a:p>
            <a:r>
              <a:rPr lang="en-US" sz="1400" dirty="0">
                <a:solidFill>
                  <a:schemeClr val="bg1"/>
                </a:solidFill>
              </a:rPr>
              <a:t>** http://www.thelancet.com/pdfs/journals/lancet/PIIS0140-6736(15)60172-6.pdf</a:t>
            </a:r>
          </a:p>
        </p:txBody>
      </p:sp>
      <p:sp>
        <p:nvSpPr>
          <p:cNvPr id="7" name="TextBox 6"/>
          <p:cNvSpPr txBox="1"/>
          <p:nvPr/>
        </p:nvSpPr>
        <p:spPr>
          <a:xfrm>
            <a:off x="4419323" y="5845179"/>
            <a:ext cx="4396444" cy="830997"/>
          </a:xfrm>
          <a:prstGeom prst="rect">
            <a:avLst/>
          </a:prstGeom>
          <a:noFill/>
        </p:spPr>
        <p:txBody>
          <a:bodyPr wrap="square" rtlCol="0">
            <a:spAutoFit/>
          </a:bodyPr>
          <a:lstStyle/>
          <a:p>
            <a:r>
              <a:rPr lang="en-US" sz="1200" dirty="0">
                <a:latin typeface="Futura Std Book"/>
              </a:rPr>
              <a:t>* https://publications.iadb.org/handle/11319/3662</a:t>
            </a:r>
          </a:p>
          <a:p>
            <a:r>
              <a:rPr lang="en-US" sz="1200" dirty="0">
                <a:latin typeface="Futura Std Book"/>
              </a:rPr>
              <a:t>** http://www.thelancet.com/pdfs/journals/lancet/PIIS0140-6736(15)60172-6.pdf</a:t>
            </a:r>
          </a:p>
        </p:txBody>
      </p:sp>
    </p:spTree>
    <p:extLst>
      <p:ext uri="{BB962C8B-B14F-4D97-AF65-F5344CB8AC3E}">
        <p14:creationId xmlns:p14="http://schemas.microsoft.com/office/powerpoint/2010/main" val="394850107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093409" y="131601"/>
            <a:ext cx="7513562" cy="265786"/>
          </a:xfrm>
        </p:spPr>
        <p:txBody>
          <a:bodyPr/>
          <a:lstStyle/>
          <a:p>
            <a:r>
              <a:rPr lang="fr-FR" sz="2400" dirty="0"/>
              <a:t>Situation actuelle: enregistrement des naissances et certification</a:t>
            </a:r>
            <a:r>
              <a:rPr lang="en-US" sz="2400" dirty="0"/>
              <a:t> (&lt;5)</a:t>
            </a:r>
          </a:p>
        </p:txBody>
      </p:sp>
      <p:graphicFrame>
        <p:nvGraphicFramePr>
          <p:cNvPr id="5" name="Chart 4">
            <a:extLst>
              <a:ext uri="{FF2B5EF4-FFF2-40B4-BE49-F238E27FC236}">
                <a16:creationId xmlns="" xmlns:a16="http://schemas.microsoft.com/office/drawing/2014/main" id="{B2FB11D4-571C-4728-B31A-B302770B9A61}"/>
              </a:ext>
            </a:extLst>
          </p:cNvPr>
          <p:cNvGraphicFramePr>
            <a:graphicFrameLocks noGrp="1"/>
          </p:cNvGraphicFramePr>
          <p:nvPr>
            <p:extLst/>
          </p:nvPr>
        </p:nvGraphicFramePr>
        <p:xfrm>
          <a:off x="0" y="864524"/>
          <a:ext cx="9144000" cy="5993476"/>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168140" y="6412760"/>
            <a:ext cx="3364302" cy="338554"/>
          </a:xfrm>
          <a:prstGeom prst="rect">
            <a:avLst/>
          </a:prstGeom>
          <a:solidFill>
            <a:schemeClr val="bg1"/>
          </a:solidFill>
        </p:spPr>
        <p:txBody>
          <a:bodyPr wrap="square" rtlCol="0">
            <a:spAutoFit/>
          </a:bodyPr>
          <a:lstStyle/>
          <a:p>
            <a:r>
              <a:rPr lang="en-US" sz="1600" dirty="0"/>
              <a:t>Cote d’Ivore: children &lt;18 years</a:t>
            </a:r>
          </a:p>
        </p:txBody>
      </p:sp>
    </p:spTree>
    <p:extLst>
      <p:ext uri="{BB962C8B-B14F-4D97-AF65-F5344CB8AC3E}">
        <p14:creationId xmlns:p14="http://schemas.microsoft.com/office/powerpoint/2010/main" val="268069802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093409" y="131600"/>
            <a:ext cx="7513562" cy="265786"/>
          </a:xfrm>
        </p:spPr>
        <p:txBody>
          <a:bodyPr/>
          <a:lstStyle/>
          <a:p>
            <a:r>
              <a:rPr lang="fr-FR" sz="2400" dirty="0"/>
              <a:t>Différences zones rurales vs. urbaines, Enregistrement des naissances</a:t>
            </a:r>
            <a:r>
              <a:rPr lang="en-US" sz="2400" dirty="0"/>
              <a:t>(&lt;5)</a:t>
            </a:r>
          </a:p>
        </p:txBody>
      </p:sp>
      <p:graphicFrame>
        <p:nvGraphicFramePr>
          <p:cNvPr id="5" name="Chart 4">
            <a:extLst>
              <a:ext uri="{FF2B5EF4-FFF2-40B4-BE49-F238E27FC236}">
                <a16:creationId xmlns="" xmlns:a16="http://schemas.microsoft.com/office/drawing/2014/main" id="{1CB5A541-4513-4DFB-9945-DF1F0A27C734}"/>
              </a:ext>
            </a:extLst>
          </p:cNvPr>
          <p:cNvGraphicFramePr>
            <a:graphicFrameLocks noGrp="1"/>
          </p:cNvGraphicFramePr>
          <p:nvPr>
            <p:extLst/>
          </p:nvPr>
        </p:nvGraphicFramePr>
        <p:xfrm>
          <a:off x="1" y="881148"/>
          <a:ext cx="9144000" cy="5976851"/>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168140" y="6412760"/>
            <a:ext cx="3364302" cy="338554"/>
          </a:xfrm>
          <a:prstGeom prst="rect">
            <a:avLst/>
          </a:prstGeom>
          <a:solidFill>
            <a:schemeClr val="bg1"/>
          </a:solidFill>
        </p:spPr>
        <p:txBody>
          <a:bodyPr wrap="square" rtlCol="0">
            <a:spAutoFit/>
          </a:bodyPr>
          <a:lstStyle/>
          <a:p>
            <a:r>
              <a:rPr lang="en-US" sz="1600" dirty="0"/>
              <a:t>Cote d’Ivore: children &lt;18 years</a:t>
            </a:r>
          </a:p>
        </p:txBody>
      </p:sp>
    </p:spTree>
    <p:extLst>
      <p:ext uri="{BB962C8B-B14F-4D97-AF65-F5344CB8AC3E}">
        <p14:creationId xmlns:p14="http://schemas.microsoft.com/office/powerpoint/2010/main" val="192026389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993658" y="214726"/>
            <a:ext cx="7934213" cy="265786"/>
          </a:xfrm>
        </p:spPr>
        <p:txBody>
          <a:bodyPr/>
          <a:lstStyle/>
          <a:p>
            <a:r>
              <a:rPr lang="fr-FR" dirty="0"/>
              <a:t>Situation actuelle : enregistrement des décès et enregistrement des causes de décès (CDD)</a:t>
            </a:r>
            <a:endParaRPr lang="en-US" dirty="0"/>
          </a:p>
        </p:txBody>
      </p:sp>
      <p:graphicFrame>
        <p:nvGraphicFramePr>
          <p:cNvPr id="8" name="Content Placeholder 1"/>
          <p:cNvGraphicFramePr>
            <a:graphicFrameLocks noGrp="1"/>
          </p:cNvGraphicFramePr>
          <p:nvPr>
            <p:ph idx="4294967295"/>
            <p:extLst>
              <p:ext uri="{D42A27DB-BD31-4B8C-83A1-F6EECF244321}">
                <p14:modId xmlns:p14="http://schemas.microsoft.com/office/powerpoint/2010/main" val="3763663645"/>
              </p:ext>
            </p:extLst>
          </p:nvPr>
        </p:nvGraphicFramePr>
        <p:xfrm>
          <a:off x="0" y="964274"/>
          <a:ext cx="9144000" cy="5893725"/>
        </p:xfrm>
        <a:graphic>
          <a:graphicData uri="http://schemas.openxmlformats.org/drawingml/2006/table">
            <a:tbl>
              <a:tblPr firstRow="1" bandRow="1">
                <a:tableStyleId>{5C22544A-7EE6-4342-B048-85BDC9FD1C3A}</a:tableStyleId>
              </a:tblPr>
              <a:tblGrid>
                <a:gridCol w="2908531">
                  <a:extLst>
                    <a:ext uri="{9D8B030D-6E8A-4147-A177-3AD203B41FA5}">
                      <a16:colId xmlns="" xmlns:a16="http://schemas.microsoft.com/office/drawing/2014/main" val="2410467599"/>
                    </a:ext>
                  </a:extLst>
                </a:gridCol>
                <a:gridCol w="3190768">
                  <a:extLst>
                    <a:ext uri="{9D8B030D-6E8A-4147-A177-3AD203B41FA5}">
                      <a16:colId xmlns="" xmlns:a16="http://schemas.microsoft.com/office/drawing/2014/main" val="3557319549"/>
                    </a:ext>
                  </a:extLst>
                </a:gridCol>
                <a:gridCol w="3044701">
                  <a:extLst>
                    <a:ext uri="{9D8B030D-6E8A-4147-A177-3AD203B41FA5}">
                      <a16:colId xmlns="" xmlns:a16="http://schemas.microsoft.com/office/drawing/2014/main" val="753058528"/>
                    </a:ext>
                  </a:extLst>
                </a:gridCol>
              </a:tblGrid>
              <a:tr h="655762">
                <a:tc>
                  <a:txBody>
                    <a:bodyPr/>
                    <a:lstStyle/>
                    <a:p>
                      <a:r>
                        <a:rPr lang="fr-CA" sz="1800" noProof="0" dirty="0"/>
                        <a:t>PAYS</a:t>
                      </a:r>
                    </a:p>
                  </a:txBody>
                  <a:tcPr>
                    <a:solidFill>
                      <a:srgbClr val="2AA9E1"/>
                    </a:solidFill>
                  </a:tcPr>
                </a:tc>
                <a:tc>
                  <a:txBody>
                    <a:bodyPr/>
                    <a:lstStyle/>
                    <a:p>
                      <a:r>
                        <a:rPr lang="fr-CA" sz="1800" noProof="0" dirty="0"/>
                        <a:t>COUVERTURE DE L’ENREGISTREMENT DES DÉCÈS</a:t>
                      </a:r>
                    </a:p>
                  </a:txBody>
                  <a:tcPr>
                    <a:solidFill>
                      <a:srgbClr val="2AA9E1"/>
                    </a:solidFill>
                  </a:tcPr>
                </a:tc>
                <a:tc>
                  <a:txBody>
                    <a:bodyPr/>
                    <a:lstStyle/>
                    <a:p>
                      <a:r>
                        <a:rPr lang="fr-CA" sz="1800" noProof="0" dirty="0"/>
                        <a:t>CDD</a:t>
                      </a:r>
                      <a:r>
                        <a:rPr lang="fr-CA" sz="1800" baseline="0" noProof="0" dirty="0"/>
                        <a:t> SELON LA CLASSIFICATION ICD</a:t>
                      </a:r>
                      <a:endParaRPr lang="fr-CA" sz="1800" noProof="0" dirty="0"/>
                    </a:p>
                  </a:txBody>
                  <a:tcPr>
                    <a:solidFill>
                      <a:srgbClr val="2AA9E1"/>
                    </a:solidFill>
                  </a:tcPr>
                </a:tc>
                <a:extLst>
                  <a:ext uri="{0D108BD9-81ED-4DB2-BD59-A6C34878D82A}">
                    <a16:rowId xmlns="" xmlns:a16="http://schemas.microsoft.com/office/drawing/2014/main" val="1083377928"/>
                  </a:ext>
                </a:extLst>
              </a:tr>
              <a:tr h="593308">
                <a:tc>
                  <a:txBody>
                    <a:bodyPr/>
                    <a:lstStyle/>
                    <a:p>
                      <a:r>
                        <a:rPr lang="fr-CA" sz="1600" noProof="0" dirty="0">
                          <a:latin typeface="Futura Std Book"/>
                        </a:rPr>
                        <a:t>Afghanistan</a:t>
                      </a:r>
                    </a:p>
                  </a:txBody>
                  <a:tcPr anchor="ctr"/>
                </a:tc>
                <a:tc>
                  <a:txBody>
                    <a:bodyPr/>
                    <a:lstStyle/>
                    <a:p>
                      <a:r>
                        <a:rPr lang="fr-CA" sz="1600" noProof="0" dirty="0">
                          <a:latin typeface="Futura Std Book"/>
                        </a:rPr>
                        <a:t>0</a:t>
                      </a:r>
                    </a:p>
                  </a:txBody>
                  <a:tcPr anchor="ctr"/>
                </a:tc>
                <a:tc>
                  <a:txBody>
                    <a:bodyPr/>
                    <a:lstStyle/>
                    <a:p>
                      <a:r>
                        <a:rPr lang="fr-CA" sz="1600" noProof="0" dirty="0">
                          <a:latin typeface="Futura Std Book"/>
                        </a:rPr>
                        <a:t>ICD pas systématiquement utilisé</a:t>
                      </a:r>
                    </a:p>
                  </a:txBody>
                  <a:tcPr anchor="ctr"/>
                </a:tc>
                <a:extLst>
                  <a:ext uri="{0D108BD9-81ED-4DB2-BD59-A6C34878D82A}">
                    <a16:rowId xmlns="" xmlns:a16="http://schemas.microsoft.com/office/drawing/2014/main" val="1689880987"/>
                  </a:ext>
                </a:extLst>
              </a:tr>
              <a:tr h="467913">
                <a:tc>
                  <a:txBody>
                    <a:bodyPr/>
                    <a:lstStyle/>
                    <a:p>
                      <a:r>
                        <a:rPr lang="fr-CA" sz="1800" b="1" noProof="0" dirty="0">
                          <a:latin typeface="Futura Std Book"/>
                        </a:rPr>
                        <a:t>Burkina</a:t>
                      </a:r>
                      <a:r>
                        <a:rPr lang="fr-CA" sz="1800" b="1" baseline="0" noProof="0" dirty="0">
                          <a:latin typeface="Futura Std Book"/>
                        </a:rPr>
                        <a:t> Faso</a:t>
                      </a:r>
                      <a:endParaRPr lang="fr-CA" sz="1800" b="1" noProof="0" dirty="0">
                        <a:latin typeface="Futura Std Book"/>
                      </a:endParaRPr>
                    </a:p>
                  </a:txBody>
                  <a:tcPr anchor="ctr">
                    <a:solidFill>
                      <a:schemeClr val="accent3">
                        <a:lumMod val="20000"/>
                        <a:lumOff val="80000"/>
                      </a:schemeClr>
                    </a:solidFill>
                  </a:tcPr>
                </a:tc>
                <a:tc>
                  <a:txBody>
                    <a:bodyPr/>
                    <a:lstStyle/>
                    <a:p>
                      <a:r>
                        <a:rPr lang="fr-CA" sz="1800" b="1" noProof="0" dirty="0">
                          <a:latin typeface="Futura Std Book"/>
                        </a:rPr>
                        <a:t>Aucune information</a:t>
                      </a:r>
                    </a:p>
                  </a:txBody>
                  <a:tcPr anchor="ctr">
                    <a:solidFill>
                      <a:schemeClr val="accent3">
                        <a:lumMod val="20000"/>
                        <a:lumOff val="80000"/>
                      </a:schemeClr>
                    </a:solidFill>
                  </a:tcPr>
                </a:tc>
                <a:tc>
                  <a:txBody>
                    <a:bodyPr/>
                    <a:lstStyle/>
                    <a:p>
                      <a:r>
                        <a:rPr lang="fr-CA" sz="1800" b="1" noProof="0" dirty="0">
                          <a:latin typeface="Futura Std Book"/>
                        </a:rPr>
                        <a:t>Aucune information</a:t>
                      </a:r>
                    </a:p>
                  </a:txBody>
                  <a:tcPr anchor="ctr">
                    <a:solidFill>
                      <a:schemeClr val="accent3">
                        <a:lumMod val="20000"/>
                        <a:lumOff val="80000"/>
                      </a:schemeClr>
                    </a:solidFill>
                  </a:tcPr>
                </a:tc>
                <a:extLst>
                  <a:ext uri="{0D108BD9-81ED-4DB2-BD59-A6C34878D82A}">
                    <a16:rowId xmlns="" xmlns:a16="http://schemas.microsoft.com/office/drawing/2014/main" val="1200697543"/>
                  </a:ext>
                </a:extLst>
              </a:tr>
              <a:tr h="593308">
                <a:tc>
                  <a:txBody>
                    <a:bodyPr/>
                    <a:lstStyle/>
                    <a:p>
                      <a:r>
                        <a:rPr lang="fr-CA" sz="1600" noProof="0" dirty="0">
                          <a:latin typeface="Futura Std Book"/>
                        </a:rPr>
                        <a:t>Cambodge</a:t>
                      </a:r>
                    </a:p>
                  </a:txBody>
                  <a:tcPr anchor="ctr"/>
                </a:tc>
                <a:tc>
                  <a:txBody>
                    <a:bodyPr/>
                    <a:lstStyle/>
                    <a:p>
                      <a:r>
                        <a:rPr lang="fr-CA" sz="1600" noProof="0" dirty="0">
                          <a:latin typeface="Futura Std Book"/>
                        </a:rPr>
                        <a:t>47%</a:t>
                      </a:r>
                    </a:p>
                  </a:txBody>
                  <a:tcPr anchor="ctr"/>
                </a:tc>
                <a:tc>
                  <a:txBody>
                    <a:bodyPr/>
                    <a:lstStyle/>
                    <a:p>
                      <a:r>
                        <a:rPr lang="fr-CA" sz="1600" baseline="0" noProof="0" dirty="0">
                          <a:latin typeface="Futura Std Book"/>
                        </a:rPr>
                        <a:t>Formulaire IMCCD* non utilisé</a:t>
                      </a:r>
                    </a:p>
                  </a:txBody>
                  <a:tcPr anchor="ctr"/>
                </a:tc>
                <a:extLst>
                  <a:ext uri="{0D108BD9-81ED-4DB2-BD59-A6C34878D82A}">
                    <a16:rowId xmlns="" xmlns:a16="http://schemas.microsoft.com/office/drawing/2014/main" val="1169968189"/>
                  </a:ext>
                </a:extLst>
              </a:tr>
              <a:tr h="467913">
                <a:tc>
                  <a:txBody>
                    <a:bodyPr/>
                    <a:lstStyle/>
                    <a:p>
                      <a:r>
                        <a:rPr lang="fr-CA" sz="1600" noProof="0" dirty="0">
                          <a:latin typeface="Futura Std Book"/>
                        </a:rPr>
                        <a:t>République Centrafricaine</a:t>
                      </a:r>
                    </a:p>
                  </a:txBody>
                  <a:tcPr anchor="ctr">
                    <a:solidFill>
                      <a:schemeClr val="accent3">
                        <a:lumMod val="20000"/>
                        <a:lumOff val="80000"/>
                      </a:schemeClr>
                    </a:solidFill>
                  </a:tcPr>
                </a:tc>
                <a:tc>
                  <a:txBody>
                    <a:bodyPr/>
                    <a:lstStyle/>
                    <a:p>
                      <a:r>
                        <a:rPr lang="fr-CA" sz="1600" noProof="0" dirty="0">
                          <a:latin typeface="Futura Std Book"/>
                        </a:rPr>
                        <a:t>Aucune information</a:t>
                      </a:r>
                    </a:p>
                  </a:txBody>
                  <a:tcPr anchor="ctr">
                    <a:solidFill>
                      <a:schemeClr val="accent3">
                        <a:lumMod val="20000"/>
                        <a:lumOff val="80000"/>
                      </a:schemeClr>
                    </a:solidFill>
                  </a:tcPr>
                </a:tc>
                <a:tc>
                  <a:txBody>
                    <a:bodyPr/>
                    <a:lstStyle/>
                    <a:p>
                      <a:r>
                        <a:rPr lang="fr-CA" sz="1600" noProof="0" dirty="0">
                          <a:latin typeface="Futura Std Book"/>
                        </a:rPr>
                        <a:t>Aucune information</a:t>
                      </a:r>
                    </a:p>
                  </a:txBody>
                  <a:tcPr anchor="ctr">
                    <a:solidFill>
                      <a:schemeClr val="accent3">
                        <a:lumMod val="20000"/>
                        <a:lumOff val="80000"/>
                      </a:schemeClr>
                    </a:solidFill>
                  </a:tcPr>
                </a:tc>
                <a:extLst>
                  <a:ext uri="{0D108BD9-81ED-4DB2-BD59-A6C34878D82A}">
                    <a16:rowId xmlns="" xmlns:a16="http://schemas.microsoft.com/office/drawing/2014/main" val="3432932994"/>
                  </a:ext>
                </a:extLst>
              </a:tr>
              <a:tr h="467913">
                <a:tc>
                  <a:txBody>
                    <a:bodyPr/>
                    <a:lstStyle/>
                    <a:p>
                      <a:r>
                        <a:rPr lang="fr-CA" sz="1600" noProof="0" dirty="0">
                          <a:latin typeface="Futura Std Book"/>
                        </a:rPr>
                        <a:t>Côte d'Ivoire</a:t>
                      </a:r>
                    </a:p>
                  </a:txBody>
                  <a:tcPr anchor="ctr"/>
                </a:tc>
                <a:tc>
                  <a:txBody>
                    <a:bodyPr/>
                    <a:lstStyle/>
                    <a:p>
                      <a:r>
                        <a:rPr lang="fr-CA" sz="1600" noProof="0" dirty="0">
                          <a:latin typeface="Futura Std Book"/>
                        </a:rPr>
                        <a:t>19%</a:t>
                      </a:r>
                    </a:p>
                  </a:txBody>
                  <a:tcPr anchor="ctr"/>
                </a:tc>
                <a:tc>
                  <a:txBody>
                    <a:bodyPr/>
                    <a:lstStyle/>
                    <a:p>
                      <a:r>
                        <a:rPr lang="fr-CA" sz="1600" noProof="0" dirty="0">
                          <a:latin typeface="Futura Std Book"/>
                        </a:rPr>
                        <a:t>Aucune information</a:t>
                      </a:r>
                    </a:p>
                  </a:txBody>
                  <a:tcPr anchor="ctr"/>
                </a:tc>
                <a:extLst>
                  <a:ext uri="{0D108BD9-81ED-4DB2-BD59-A6C34878D82A}">
                    <a16:rowId xmlns="" xmlns:a16="http://schemas.microsoft.com/office/drawing/2014/main" val="1887052197"/>
                  </a:ext>
                </a:extLst>
              </a:tr>
              <a:tr h="467913">
                <a:tc>
                  <a:txBody>
                    <a:bodyPr/>
                    <a:lstStyle/>
                    <a:p>
                      <a:r>
                        <a:rPr lang="fr-CA" sz="1600" noProof="0" dirty="0">
                          <a:latin typeface="Futura Std Book"/>
                        </a:rPr>
                        <a:t>Haïti</a:t>
                      </a:r>
                    </a:p>
                  </a:txBody>
                  <a:tcPr anchor="ctr">
                    <a:solidFill>
                      <a:schemeClr val="accent3">
                        <a:lumMod val="20000"/>
                        <a:lumOff val="80000"/>
                      </a:schemeClr>
                    </a:solidFill>
                  </a:tcPr>
                </a:tc>
                <a:tc>
                  <a:txBody>
                    <a:bodyPr/>
                    <a:lstStyle/>
                    <a:p>
                      <a:r>
                        <a:rPr lang="fr-CA" sz="1600" noProof="0" dirty="0">
                          <a:latin typeface="Futura Std Book"/>
                        </a:rPr>
                        <a:t>Aucune information</a:t>
                      </a:r>
                    </a:p>
                  </a:txBody>
                  <a:tcPr anchor="ctr">
                    <a:solidFill>
                      <a:schemeClr val="accent3">
                        <a:lumMod val="20000"/>
                        <a:lumOff val="80000"/>
                      </a:schemeClr>
                    </a:solidFill>
                  </a:tcPr>
                </a:tc>
                <a:tc>
                  <a:txBody>
                    <a:bodyPr/>
                    <a:lstStyle/>
                    <a:p>
                      <a:r>
                        <a:rPr lang="fr-CA" sz="1600" noProof="0" dirty="0">
                          <a:latin typeface="Futura Std Book"/>
                        </a:rPr>
                        <a:t>Aucune information</a:t>
                      </a:r>
                    </a:p>
                  </a:txBody>
                  <a:tcPr anchor="ctr">
                    <a:solidFill>
                      <a:schemeClr val="accent3">
                        <a:lumMod val="20000"/>
                        <a:lumOff val="80000"/>
                      </a:schemeClr>
                    </a:solidFill>
                  </a:tcPr>
                </a:tc>
                <a:extLst>
                  <a:ext uri="{0D108BD9-81ED-4DB2-BD59-A6C34878D82A}">
                    <a16:rowId xmlns="" xmlns:a16="http://schemas.microsoft.com/office/drawing/2014/main" val="1842651703"/>
                  </a:ext>
                </a:extLst>
              </a:tr>
              <a:tr h="525166">
                <a:tc>
                  <a:txBody>
                    <a:bodyPr/>
                    <a:lstStyle/>
                    <a:p>
                      <a:r>
                        <a:rPr lang="fr-CA" sz="1600" noProof="0" dirty="0">
                          <a:latin typeface="Futura Std Book"/>
                        </a:rPr>
                        <a:t>Indonésie</a:t>
                      </a:r>
                    </a:p>
                  </a:txBody>
                  <a:tcPr anchor="ctr"/>
                </a:tc>
                <a:tc>
                  <a:txBody>
                    <a:bodyPr/>
                    <a:lstStyle/>
                    <a:p>
                      <a:r>
                        <a:rPr lang="fr-CA" sz="1600" noProof="0" dirty="0">
                          <a:latin typeface="Futura Std Book"/>
                        </a:rPr>
                        <a:t>Aucune information</a:t>
                      </a:r>
                    </a:p>
                  </a:txBody>
                  <a:tcPr anchor="ctr"/>
                </a:tc>
                <a:tc>
                  <a:txBody>
                    <a:bodyPr/>
                    <a:lstStyle/>
                    <a:p>
                      <a:r>
                        <a:rPr lang="fr-CA" sz="1600" noProof="0" dirty="0">
                          <a:latin typeface="Futura Std Book"/>
                        </a:rPr>
                        <a:t>Aucune information</a:t>
                      </a:r>
                    </a:p>
                  </a:txBody>
                  <a:tcPr anchor="ctr"/>
                </a:tc>
                <a:extLst>
                  <a:ext uri="{0D108BD9-81ED-4DB2-BD59-A6C34878D82A}">
                    <a16:rowId xmlns="" xmlns:a16="http://schemas.microsoft.com/office/drawing/2014/main" val="817689467"/>
                  </a:ext>
                </a:extLst>
              </a:tr>
              <a:tr h="593308">
                <a:tc>
                  <a:txBody>
                    <a:bodyPr/>
                    <a:lstStyle/>
                    <a:p>
                      <a:r>
                        <a:rPr lang="fr-CA" sz="1600" noProof="0" dirty="0">
                          <a:latin typeface="Futura Std Book"/>
                        </a:rPr>
                        <a:t>Malawi</a:t>
                      </a:r>
                    </a:p>
                  </a:txBody>
                  <a:tcPr anchor="ctr">
                    <a:solidFill>
                      <a:schemeClr val="accent3">
                        <a:lumMod val="20000"/>
                        <a:lumOff val="80000"/>
                      </a:schemeClr>
                    </a:solidFill>
                  </a:tcPr>
                </a:tc>
                <a:tc>
                  <a:txBody>
                    <a:bodyPr/>
                    <a:lstStyle/>
                    <a:p>
                      <a:r>
                        <a:rPr lang="fr-CA" sz="1600" noProof="0" dirty="0">
                          <a:latin typeface="Futura Std Book"/>
                        </a:rPr>
                        <a:t>Aucune information</a:t>
                      </a:r>
                    </a:p>
                  </a:txBody>
                  <a:tcPr anchor="ctr">
                    <a:solidFill>
                      <a:schemeClr val="accent3">
                        <a:lumMod val="20000"/>
                        <a:lumOff val="80000"/>
                      </a:schemeClr>
                    </a:solidFill>
                  </a:tcPr>
                </a:tc>
                <a:tc>
                  <a:txBody>
                    <a:bodyPr/>
                    <a:lstStyle/>
                    <a:p>
                      <a:r>
                        <a:rPr lang="fr-CA" sz="1600" noProof="0" dirty="0">
                          <a:latin typeface="Futura Std Book"/>
                        </a:rPr>
                        <a:t>Formulaire </a:t>
                      </a:r>
                      <a:r>
                        <a:rPr lang="fr-CA" sz="1600" baseline="0" noProof="0" dirty="0">
                          <a:latin typeface="Futura Std Book"/>
                        </a:rPr>
                        <a:t>IMCCD* </a:t>
                      </a:r>
                      <a:r>
                        <a:rPr lang="fr-CA" sz="1600" noProof="0" dirty="0">
                          <a:latin typeface="Futura Std Book"/>
                        </a:rPr>
                        <a:t> non utilisé</a:t>
                      </a:r>
                    </a:p>
                  </a:txBody>
                  <a:tcPr anchor="ctr">
                    <a:solidFill>
                      <a:schemeClr val="accent3">
                        <a:lumMod val="20000"/>
                        <a:lumOff val="80000"/>
                      </a:schemeClr>
                    </a:solidFill>
                  </a:tcPr>
                </a:tc>
                <a:extLst>
                  <a:ext uri="{0D108BD9-81ED-4DB2-BD59-A6C34878D82A}">
                    <a16:rowId xmlns="" xmlns:a16="http://schemas.microsoft.com/office/drawing/2014/main" val="1091835635"/>
                  </a:ext>
                </a:extLst>
              </a:tr>
              <a:tr h="467913">
                <a:tc>
                  <a:txBody>
                    <a:bodyPr/>
                    <a:lstStyle/>
                    <a:p>
                      <a:r>
                        <a:rPr lang="fr-CA" sz="1600" noProof="0" dirty="0">
                          <a:latin typeface="Futura Std Book"/>
                        </a:rPr>
                        <a:t>Madagascar</a:t>
                      </a:r>
                    </a:p>
                  </a:txBody>
                  <a:tcPr anchor="ctr"/>
                </a:tc>
                <a:tc>
                  <a:txBody>
                    <a:bodyPr/>
                    <a:lstStyle/>
                    <a:p>
                      <a:r>
                        <a:rPr lang="fr-CA" sz="1600" noProof="0" dirty="0">
                          <a:latin typeface="Futura Std Book"/>
                        </a:rPr>
                        <a:t>Aucune information</a:t>
                      </a:r>
                    </a:p>
                  </a:txBody>
                  <a:tcPr anchor="ctr"/>
                </a:tc>
                <a:tc>
                  <a:txBody>
                    <a:bodyPr/>
                    <a:lstStyle/>
                    <a:p>
                      <a:r>
                        <a:rPr lang="fr-CA" sz="1600" noProof="0" dirty="0">
                          <a:latin typeface="Futura Std Book"/>
                        </a:rPr>
                        <a:t>Aucune information</a:t>
                      </a:r>
                    </a:p>
                  </a:txBody>
                  <a:tcPr anchor="ctr"/>
                </a:tc>
                <a:extLst>
                  <a:ext uri="{0D108BD9-81ED-4DB2-BD59-A6C34878D82A}">
                    <a16:rowId xmlns="" xmlns:a16="http://schemas.microsoft.com/office/drawing/2014/main" val="601861427"/>
                  </a:ext>
                </a:extLst>
              </a:tr>
              <a:tr h="593308">
                <a:tc>
                  <a:txBody>
                    <a:bodyPr/>
                    <a:lstStyle/>
                    <a:p>
                      <a:r>
                        <a:rPr lang="fr-CA" sz="1600" noProof="0" dirty="0">
                          <a:latin typeface="Futura Std Book"/>
                        </a:rPr>
                        <a:t>Rwanda</a:t>
                      </a:r>
                    </a:p>
                  </a:txBody>
                  <a:tcPr anchor="ctr">
                    <a:solidFill>
                      <a:schemeClr val="accent3">
                        <a:lumMod val="20000"/>
                        <a:lumOff val="80000"/>
                      </a:schemeClr>
                    </a:solidFill>
                  </a:tcPr>
                </a:tc>
                <a:tc>
                  <a:txBody>
                    <a:bodyPr/>
                    <a:lstStyle/>
                    <a:p>
                      <a:r>
                        <a:rPr lang="fr-CA" sz="1600" noProof="0" dirty="0">
                          <a:latin typeface="Futura Std Book"/>
                        </a:rPr>
                        <a:t>30%</a:t>
                      </a:r>
                    </a:p>
                  </a:txBody>
                  <a:tcPr anchor="ctr">
                    <a:solidFill>
                      <a:schemeClr val="accent3">
                        <a:lumMod val="20000"/>
                        <a:lumOff val="80000"/>
                      </a:schemeClr>
                    </a:solidFill>
                  </a:tcPr>
                </a:tc>
                <a:tc>
                  <a:txBody>
                    <a:bodyPr/>
                    <a:lstStyle/>
                    <a:p>
                      <a:r>
                        <a:rPr lang="fr-CA" sz="1600" noProof="0" dirty="0">
                          <a:latin typeface="Futura Std Book"/>
                        </a:rPr>
                        <a:t>Aucune CDD fiable enregistrée</a:t>
                      </a:r>
                    </a:p>
                  </a:txBody>
                  <a:tcPr anchor="ctr">
                    <a:solidFill>
                      <a:schemeClr val="accent3">
                        <a:lumMod val="20000"/>
                        <a:lumOff val="80000"/>
                      </a:schemeClr>
                    </a:solidFill>
                  </a:tcPr>
                </a:tc>
                <a:extLst>
                  <a:ext uri="{0D108BD9-81ED-4DB2-BD59-A6C34878D82A}">
                    <a16:rowId xmlns="" xmlns:a16="http://schemas.microsoft.com/office/drawing/2014/main" val="3366418118"/>
                  </a:ext>
                </a:extLst>
              </a:tr>
            </a:tbl>
          </a:graphicData>
        </a:graphic>
      </p:graphicFrame>
      <p:sp>
        <p:nvSpPr>
          <p:cNvPr id="2" name="Rectangle 1"/>
          <p:cNvSpPr/>
          <p:nvPr/>
        </p:nvSpPr>
        <p:spPr>
          <a:xfrm>
            <a:off x="4425079" y="493692"/>
            <a:ext cx="4767395" cy="307777"/>
          </a:xfrm>
          <a:prstGeom prst="rect">
            <a:avLst/>
          </a:prstGeom>
        </p:spPr>
        <p:txBody>
          <a:bodyPr wrap="none">
            <a:spAutoFit/>
          </a:bodyPr>
          <a:lstStyle/>
          <a:p>
            <a:r>
              <a:rPr lang="fr-CA" sz="1400" dirty="0">
                <a:solidFill>
                  <a:schemeClr val="bg1"/>
                </a:solidFill>
              </a:rPr>
              <a:t>*IMCCD – Certificat </a:t>
            </a:r>
            <a:r>
              <a:rPr lang="fr-CA" sz="1400" dirty="0" err="1">
                <a:solidFill>
                  <a:schemeClr val="bg1"/>
                </a:solidFill>
              </a:rPr>
              <a:t>Medical</a:t>
            </a:r>
            <a:r>
              <a:rPr lang="fr-CA" sz="1400" dirty="0">
                <a:solidFill>
                  <a:schemeClr val="bg1"/>
                </a:solidFill>
              </a:rPr>
              <a:t> International des Causes de Décès</a:t>
            </a:r>
          </a:p>
        </p:txBody>
      </p:sp>
    </p:spTree>
    <p:extLst>
      <p:ext uri="{BB962C8B-B14F-4D97-AF65-F5344CB8AC3E}">
        <p14:creationId xmlns:p14="http://schemas.microsoft.com/office/powerpoint/2010/main" val="405681137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093409" y="164851"/>
            <a:ext cx="7513562" cy="265786"/>
          </a:xfrm>
        </p:spPr>
        <p:txBody>
          <a:bodyPr/>
          <a:lstStyle/>
          <a:p>
            <a:r>
              <a:rPr lang="fr-FR" sz="2400" dirty="0"/>
              <a:t>Situation actuelle : Proportion des 20-24 mariés avant 18 ans</a:t>
            </a:r>
            <a:endParaRPr lang="en-US" sz="2400" dirty="0"/>
          </a:p>
        </p:txBody>
      </p:sp>
      <p:graphicFrame>
        <p:nvGraphicFramePr>
          <p:cNvPr id="5" name="Chart 4">
            <a:extLst>
              <a:ext uri="{FF2B5EF4-FFF2-40B4-BE49-F238E27FC236}">
                <a16:creationId xmlns="" xmlns:a16="http://schemas.microsoft.com/office/drawing/2014/main" id="{7CA1BAF3-A5C2-455A-8E03-B8C56EA3361D}"/>
              </a:ext>
            </a:extLst>
          </p:cNvPr>
          <p:cNvGraphicFramePr>
            <a:graphicFrameLocks noGrp="1"/>
          </p:cNvGraphicFramePr>
          <p:nvPr>
            <p:extLst/>
          </p:nvPr>
        </p:nvGraphicFramePr>
        <p:xfrm>
          <a:off x="0" y="931025"/>
          <a:ext cx="9144000" cy="592697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6754453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6" descr="C:\Users\WB495519\AppData\Local\Microsoft\Windows\INetCache\Content.Word\IMG_4205.jpg"/>
          <p:cNvPicPr/>
          <p:nvPr/>
        </p:nvPicPr>
        <p:blipFill rotWithShape="1">
          <a:blip r:embed="rId3" cstate="print">
            <a:extLst>
              <a:ext uri="{28A0092B-C50C-407E-A947-70E740481C1C}">
                <a14:useLocalDpi xmlns:a14="http://schemas.microsoft.com/office/drawing/2010/main" val="0"/>
              </a:ext>
            </a:extLst>
          </a:blip>
          <a:srcRect l="26014" r="35150"/>
          <a:stretch/>
        </p:blipFill>
        <p:spPr bwMode="auto">
          <a:xfrm>
            <a:off x="5037513" y="914400"/>
            <a:ext cx="4106486" cy="5960222"/>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a:noFill/>
        </p:spPr>
      </p:pic>
      <p:sp>
        <p:nvSpPr>
          <p:cNvPr id="39" name="Title 3"/>
          <p:cNvSpPr>
            <a:spLocks noGrp="1"/>
          </p:cNvSpPr>
          <p:nvPr>
            <p:ph type="ctrTitle"/>
          </p:nvPr>
        </p:nvSpPr>
        <p:spPr/>
        <p:txBody>
          <a:bodyPr/>
          <a:lstStyle/>
          <a:p>
            <a:r>
              <a:rPr lang="fr-FR" sz="2400" dirty="0"/>
              <a:t>Exemples d'activités à fort impact (1)</a:t>
            </a:r>
            <a:endParaRPr lang="en-US" sz="2400" dirty="0">
              <a:solidFill>
                <a:schemeClr val="accent6">
                  <a:lumMod val="60000"/>
                  <a:lumOff val="40000"/>
                </a:schemeClr>
              </a:solidFill>
            </a:endParaRPr>
          </a:p>
        </p:txBody>
      </p:sp>
      <p:sp>
        <p:nvSpPr>
          <p:cNvPr id="2" name="Content Placeholder 1"/>
          <p:cNvSpPr>
            <a:spLocks noGrp="1"/>
          </p:cNvSpPr>
          <p:nvPr>
            <p:ph type="body" sz="quarter" idx="10"/>
          </p:nvPr>
        </p:nvSpPr>
        <p:spPr>
          <a:xfrm>
            <a:off x="0" y="1808426"/>
            <a:ext cx="8308796" cy="4532312"/>
          </a:xfrm>
        </p:spPr>
        <p:txBody>
          <a:bodyPr>
            <a:normAutofit/>
          </a:bodyPr>
          <a:lstStyle/>
          <a:p>
            <a:pPr>
              <a:spcBef>
                <a:spcPts val="1800"/>
              </a:spcBef>
            </a:pPr>
            <a:r>
              <a:rPr lang="fr-FR" sz="2400" dirty="0"/>
              <a:t>Utilisation des formations </a:t>
            </a:r>
            <a:br>
              <a:rPr lang="fr-FR" sz="2400" dirty="0"/>
            </a:br>
            <a:r>
              <a:rPr lang="fr-FR" sz="2400" dirty="0"/>
              <a:t>sanitaires  pour </a:t>
            </a:r>
            <a:br>
              <a:rPr lang="fr-FR" sz="2400" dirty="0"/>
            </a:br>
            <a:r>
              <a:rPr lang="fr-FR" sz="2400" dirty="0"/>
              <a:t>l'enregistrement des faits </a:t>
            </a:r>
            <a:br>
              <a:rPr lang="fr-FR" sz="2400" dirty="0"/>
            </a:br>
            <a:r>
              <a:rPr lang="fr-FR" sz="2400" dirty="0"/>
              <a:t>de l'état civil</a:t>
            </a:r>
            <a:endParaRPr lang="en-US" sz="2400" dirty="0"/>
          </a:p>
          <a:p>
            <a:pPr lvl="1">
              <a:spcBef>
                <a:spcPts val="600"/>
              </a:spcBef>
            </a:pPr>
            <a:r>
              <a:rPr lang="fr-FR" sz="2000" u="sng" dirty="0"/>
              <a:t>Enregistrement des naissances: </a:t>
            </a:r>
            <a:br>
              <a:rPr lang="fr-FR" sz="2000" u="sng" dirty="0"/>
            </a:br>
            <a:r>
              <a:rPr lang="fr-FR" sz="2000" dirty="0"/>
              <a:t>maternité, vaccination, </a:t>
            </a:r>
            <a:br>
              <a:rPr lang="fr-FR" sz="2000" dirty="0"/>
            </a:br>
            <a:r>
              <a:rPr lang="fr-FR" sz="2000" dirty="0"/>
              <a:t>campagnes de santé publique</a:t>
            </a:r>
          </a:p>
          <a:p>
            <a:pPr lvl="1">
              <a:spcBef>
                <a:spcPts val="600"/>
              </a:spcBef>
            </a:pPr>
            <a:r>
              <a:rPr lang="fr-FR" sz="2000" u="sng" dirty="0"/>
              <a:t>Enregistrement des décès:</a:t>
            </a:r>
            <a:r>
              <a:rPr lang="fr-FR" sz="2000" dirty="0"/>
              <a:t> liens avec </a:t>
            </a:r>
            <a:br>
              <a:rPr lang="fr-FR" sz="2000" dirty="0"/>
            </a:br>
            <a:r>
              <a:rPr lang="fr-FR" sz="2000" dirty="0"/>
              <a:t>les audits et les revues de décès </a:t>
            </a:r>
            <a:br>
              <a:rPr lang="fr-FR" sz="2000" dirty="0"/>
            </a:br>
            <a:r>
              <a:rPr lang="fr-FR" sz="2000" dirty="0"/>
              <a:t>maternels, néonatals ou périnatals</a:t>
            </a:r>
            <a:endParaRPr lang="en-US" sz="2000" dirty="0"/>
          </a:p>
          <a:p>
            <a:pPr>
              <a:spcBef>
                <a:spcPts val="1800"/>
              </a:spcBef>
            </a:pPr>
            <a:r>
              <a:rPr lang="fr-FR" sz="2400" dirty="0"/>
              <a:t>Processus en une étape unique </a:t>
            </a:r>
            <a:br>
              <a:rPr lang="fr-FR" sz="2400" dirty="0"/>
            </a:br>
            <a:r>
              <a:rPr lang="fr-FR" sz="2400" dirty="0"/>
              <a:t>pour notifier, enregistrer et délivrer </a:t>
            </a:r>
            <a:br>
              <a:rPr lang="fr-FR" sz="2400" dirty="0"/>
            </a:br>
            <a:r>
              <a:rPr lang="fr-FR" sz="2400" dirty="0"/>
              <a:t>des certificats</a:t>
            </a:r>
            <a:endParaRPr lang="en-US" sz="2400" dirty="0"/>
          </a:p>
        </p:txBody>
      </p:sp>
    </p:spTree>
    <p:extLst>
      <p:ext uri="{BB962C8B-B14F-4D97-AF65-F5344CB8AC3E}">
        <p14:creationId xmlns:p14="http://schemas.microsoft.com/office/powerpoint/2010/main" val="382987280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94607" y="2800355"/>
            <a:ext cx="4213620" cy="1915578"/>
          </a:xfrm>
        </p:spPr>
        <p:txBody>
          <a:bodyPr>
            <a:noAutofit/>
          </a:bodyPr>
          <a:lstStyle/>
          <a:p>
            <a:r>
              <a:rPr lang="en-US" sz="3200" b="1" dirty="0" smtClean="0">
                <a:latin typeface="Calisto MT" panose="02040603050505030304" pitchFamily="18" charset="0"/>
              </a:rPr>
              <a:t>4- </a:t>
            </a:r>
            <a:r>
              <a:rPr lang="en-US" sz="3200" b="1" dirty="0" err="1" smtClean="0">
                <a:latin typeface="Calisto MT" panose="02040603050505030304" pitchFamily="18" charset="0"/>
              </a:rPr>
              <a:t>Gestion</a:t>
            </a:r>
            <a:r>
              <a:rPr lang="en-US" sz="3200" b="1" dirty="0" smtClean="0">
                <a:latin typeface="Calisto MT" panose="02040603050505030304" pitchFamily="18" charset="0"/>
              </a:rPr>
              <a:t> </a:t>
            </a:r>
            <a:r>
              <a:rPr lang="en-US" sz="3200" b="1" dirty="0" err="1">
                <a:latin typeface="Calisto MT" panose="02040603050505030304" pitchFamily="18" charset="0"/>
              </a:rPr>
              <a:t>pharmaceutique</a:t>
            </a:r>
            <a:r>
              <a:rPr lang="en-US" sz="3200" b="1" dirty="0">
                <a:latin typeface="Calisto MT" panose="02040603050505030304" pitchFamily="18" charset="0"/>
              </a:rPr>
              <a:t> des </a:t>
            </a:r>
            <a:r>
              <a:rPr lang="en-US" sz="3200" b="1" dirty="0" err="1">
                <a:latin typeface="Calisto MT" panose="02040603050505030304" pitchFamily="18" charset="0"/>
              </a:rPr>
              <a:t>produits</a:t>
            </a:r>
            <a:r>
              <a:rPr lang="en-US" sz="3200" b="1" dirty="0">
                <a:latin typeface="Calisto MT" panose="02040603050505030304" pitchFamily="18" charset="0"/>
              </a:rPr>
              <a:t> </a:t>
            </a:r>
            <a:r>
              <a:rPr lang="en-US" sz="3200" b="1" dirty="0" err="1">
                <a:latin typeface="Calisto MT" panose="02040603050505030304" pitchFamily="18" charset="0"/>
              </a:rPr>
              <a:t>vitaux</a:t>
            </a:r>
            <a:r>
              <a:rPr lang="en-US" sz="3200" b="1" dirty="0" smtClean="0">
                <a:latin typeface="Calisto MT" panose="02040603050505030304" pitchFamily="18" charset="0"/>
              </a:rPr>
              <a:t>: </a:t>
            </a:r>
            <a:r>
              <a:rPr lang="en-US" sz="2400" dirty="0"/>
              <a:t/>
            </a:r>
            <a:br>
              <a:rPr lang="en-US" sz="2400" dirty="0"/>
            </a:br>
            <a:r>
              <a:rPr lang="en-US" sz="1200" dirty="0"/>
              <a:t>  </a:t>
            </a:r>
            <a:r>
              <a:rPr lang="en-US" sz="2400" dirty="0"/>
              <a:t/>
            </a:r>
            <a:br>
              <a:rPr lang="en-US" sz="2400" dirty="0"/>
            </a:br>
            <a:r>
              <a:rPr lang="en-US" sz="2400" dirty="0" err="1"/>
              <a:t>Protéger</a:t>
            </a:r>
            <a:r>
              <a:rPr lang="en-US" sz="2400" dirty="0"/>
              <a:t> </a:t>
            </a:r>
            <a:r>
              <a:rPr lang="en-US" sz="2400" dirty="0" err="1"/>
              <a:t>l'accès</a:t>
            </a:r>
            <a:r>
              <a:rPr lang="en-US" sz="2400" dirty="0"/>
              <a:t> et </a:t>
            </a:r>
            <a:r>
              <a:rPr lang="en-US" sz="2400" dirty="0" err="1"/>
              <a:t>l'utilisation</a:t>
            </a:r>
            <a:r>
              <a:rPr lang="en-US" sz="2400" dirty="0"/>
              <a:t> </a:t>
            </a:r>
            <a:r>
              <a:rPr lang="en-US" sz="2400" dirty="0" err="1"/>
              <a:t>appropriée</a:t>
            </a:r>
            <a:r>
              <a:rPr lang="en-US" sz="2400" dirty="0"/>
              <a:t>, </a:t>
            </a:r>
            <a:r>
              <a:rPr lang="en-US" sz="2400" dirty="0" err="1"/>
              <a:t>maintenant</a:t>
            </a:r>
            <a:r>
              <a:rPr lang="en-US" sz="2400" dirty="0"/>
              <a:t> et à </a:t>
            </a:r>
            <a:r>
              <a:rPr lang="en-US" sz="2400" dirty="0" err="1"/>
              <a:t>l'avenir</a:t>
            </a:r>
            <a:r>
              <a:rPr lang="en-US" sz="2400" dirty="0"/>
              <a:t> </a:t>
            </a:r>
            <a:r>
              <a:rPr lang="en-US" sz="2400" dirty="0">
                <a:solidFill>
                  <a:schemeClr val="accent1"/>
                </a:solidFill>
              </a:rPr>
              <a:t/>
            </a:r>
            <a:br>
              <a:rPr lang="en-US" sz="2400" dirty="0">
                <a:solidFill>
                  <a:schemeClr val="accent1"/>
                </a:solidFill>
              </a:rPr>
            </a:br>
            <a:r>
              <a:rPr lang="en-US" sz="2400" dirty="0"/>
              <a:t> </a:t>
            </a:r>
            <a:br>
              <a:rPr lang="en-US" sz="2400" dirty="0"/>
            </a:br>
            <a:endParaRPr lang="en-US" sz="2400" dirty="0"/>
          </a:p>
        </p:txBody>
      </p:sp>
    </p:spTree>
    <p:extLst>
      <p:ext uri="{BB962C8B-B14F-4D97-AF65-F5344CB8AC3E}">
        <p14:creationId xmlns:p14="http://schemas.microsoft.com/office/powerpoint/2010/main" val="325786338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Pourquoi s'inquiéter de la gestion des produits?</a:t>
            </a:r>
            <a:endParaRPr lang="en-US" dirty="0"/>
          </a:p>
        </p:txBody>
      </p:sp>
      <p:sp>
        <p:nvSpPr>
          <p:cNvPr id="8" name="Content Placeholder 7"/>
          <p:cNvSpPr>
            <a:spLocks noGrp="1"/>
          </p:cNvSpPr>
          <p:nvPr>
            <p:ph idx="4294967295"/>
          </p:nvPr>
        </p:nvSpPr>
        <p:spPr>
          <a:xfrm>
            <a:off x="0" y="701675"/>
            <a:ext cx="8643938" cy="815975"/>
          </a:xfrm>
          <a:prstGeom prst="rect">
            <a:avLst/>
          </a:prstGeom>
        </p:spPr>
        <p:txBody>
          <a:bodyPr>
            <a:normAutofit/>
          </a:bodyPr>
          <a:lstStyle/>
          <a:p>
            <a:pPr marL="285750" lvl="1">
              <a:buFont typeface="Arial" panose="020B0604020202020204" pitchFamily="34" charset="0"/>
              <a:buChar char="•"/>
            </a:pPr>
            <a:r>
              <a:rPr lang="en-US" sz="2200" dirty="0"/>
              <a:t>Les médicaments sont à l'origine des 3 </a:t>
            </a:r>
            <a:r>
              <a:rPr lang="en-US" sz="2200" dirty="0" smtClean="0"/>
              <a:t>des </a:t>
            </a:r>
            <a:r>
              <a:rPr lang="en-US" sz="2200" dirty="0"/>
              <a:t>10 principales inefficacités des systèmes de santé (WHR 2010)</a:t>
            </a:r>
          </a:p>
        </p:txBody>
      </p:sp>
      <p:pic>
        <p:nvPicPr>
          <p:cNvPr id="9" name="Picture 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435511" y="1168335"/>
            <a:ext cx="2560320" cy="2500524"/>
          </a:xfrm>
          <a:prstGeom prst="rect">
            <a:avLst/>
          </a:prstGeom>
        </p:spPr>
      </p:pic>
      <p:sp>
        <p:nvSpPr>
          <p:cNvPr id="10" name="Rectangle 9"/>
          <p:cNvSpPr/>
          <p:nvPr/>
        </p:nvSpPr>
        <p:spPr>
          <a:xfrm>
            <a:off x="6439248" y="3413255"/>
            <a:ext cx="2143536" cy="215444"/>
          </a:xfrm>
          <a:prstGeom prst="rect">
            <a:avLst/>
          </a:prstGeom>
        </p:spPr>
        <p:txBody>
          <a:bodyPr wrap="none">
            <a:spAutoFit/>
          </a:bodyPr>
          <a:lstStyle/>
          <a:p>
            <a:r>
              <a:rPr lang="en-US" sz="800" dirty="0">
                <a:solidFill>
                  <a:schemeClr val="bg1"/>
                </a:solidFill>
              </a:rPr>
              <a:t>© 2017 Md. </a:t>
            </a:r>
            <a:r>
              <a:rPr lang="en-US" sz="800" dirty="0" err="1">
                <a:solidFill>
                  <a:schemeClr val="bg1"/>
                </a:solidFill>
              </a:rPr>
              <a:t>Akram</a:t>
            </a:r>
            <a:r>
              <a:rPr lang="en-US" sz="800" dirty="0">
                <a:solidFill>
                  <a:schemeClr val="bg1"/>
                </a:solidFill>
              </a:rPr>
              <a:t> Ali, Courtesy of </a:t>
            </a:r>
            <a:r>
              <a:rPr lang="en-US" sz="800" dirty="0" err="1">
                <a:solidFill>
                  <a:schemeClr val="bg1"/>
                </a:solidFill>
              </a:rPr>
              <a:t>Photoshare</a:t>
            </a:r>
            <a:endParaRPr lang="en-US" sz="800" dirty="0">
              <a:solidFill>
                <a:schemeClr val="bg1"/>
              </a:solidFill>
            </a:endParaRPr>
          </a:p>
        </p:txBody>
      </p:sp>
      <p:sp>
        <p:nvSpPr>
          <p:cNvPr id="6" name="Content Placeholder 7"/>
          <p:cNvSpPr txBox="1">
            <a:spLocks/>
          </p:cNvSpPr>
          <p:nvPr/>
        </p:nvSpPr>
        <p:spPr>
          <a:xfrm>
            <a:off x="116734" y="1672167"/>
            <a:ext cx="6275599" cy="1956532"/>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ct val="20000"/>
              </a:spcBef>
              <a:buClr>
                <a:srgbClr val="00B2A9"/>
              </a:buClr>
              <a:buFont typeface="Wingdings" panose="05000000000000000000" pitchFamily="2" charset="2"/>
              <a:buChar char="§"/>
              <a:defRPr sz="2800" b="1" kern="1200">
                <a:solidFill>
                  <a:srgbClr val="696158"/>
                </a:solidFill>
                <a:latin typeface="+mj-lt"/>
                <a:ea typeface="+mn-ea"/>
                <a:cs typeface="Arial"/>
              </a:defRPr>
            </a:lvl1pPr>
            <a:lvl2pPr marL="742950" indent="-285750" algn="l" defTabSz="457200" rtl="0" eaLnBrk="1" latinLnBrk="0" hangingPunct="1">
              <a:spcBef>
                <a:spcPct val="20000"/>
              </a:spcBef>
              <a:buClr>
                <a:srgbClr val="00B2A9"/>
              </a:buClr>
              <a:buFont typeface="Courier New" panose="02070309020205020404" pitchFamily="49" charset="0"/>
              <a:buChar char="-"/>
              <a:defRPr sz="2600" kern="1200">
                <a:solidFill>
                  <a:srgbClr val="696158"/>
                </a:solidFill>
                <a:latin typeface="+mj-lt"/>
                <a:ea typeface="+mn-ea"/>
                <a:cs typeface="Arial"/>
              </a:defRPr>
            </a:lvl2pPr>
            <a:lvl3pPr marL="1143000" indent="-228600" algn="l" defTabSz="457200" rtl="0" eaLnBrk="1" latinLnBrk="0" hangingPunct="1">
              <a:spcBef>
                <a:spcPct val="20000"/>
              </a:spcBef>
              <a:buClr>
                <a:srgbClr val="00B2A9"/>
              </a:buClr>
              <a:buFont typeface="Arial" panose="020B0604020202020204" pitchFamily="34" charset="0"/>
              <a:buChar char="▫"/>
              <a:defRPr sz="2400" kern="1200">
                <a:solidFill>
                  <a:srgbClr val="696158"/>
                </a:solidFill>
                <a:latin typeface="+mj-lt"/>
                <a:ea typeface="+mn-ea"/>
                <a:cs typeface="Arial"/>
              </a:defRPr>
            </a:lvl3pPr>
            <a:lvl4pPr marL="1600200" indent="-228600" algn="l" defTabSz="457200" rtl="0" eaLnBrk="1" latinLnBrk="0" hangingPunct="1">
              <a:spcBef>
                <a:spcPct val="20000"/>
              </a:spcBef>
              <a:buClr>
                <a:srgbClr val="00B2A9"/>
              </a:buClr>
              <a:buFont typeface="Courier New" panose="02070309020205020404" pitchFamily="49" charset="0"/>
              <a:buChar char="-"/>
              <a:defRPr sz="2200" kern="1200">
                <a:solidFill>
                  <a:srgbClr val="696158"/>
                </a:solidFill>
                <a:latin typeface="+mj-lt"/>
                <a:ea typeface="+mn-ea"/>
                <a:cs typeface="Arial"/>
              </a:defRPr>
            </a:lvl4pPr>
            <a:lvl5pPr marL="2057400" indent="-228600" algn="l" defTabSz="457200" rtl="0" eaLnBrk="1" latinLnBrk="0" hangingPunct="1">
              <a:spcBef>
                <a:spcPct val="20000"/>
              </a:spcBef>
              <a:buClr>
                <a:srgbClr val="00B2A9"/>
              </a:buClr>
              <a:buFont typeface="Wingdings" panose="05000000000000000000" pitchFamily="2" charset="2"/>
              <a:buChar char="Ø"/>
              <a:defRPr sz="2000" kern="1200">
                <a:solidFill>
                  <a:srgbClr val="696158"/>
                </a:solidFill>
                <a:latin typeface="+mj-lt"/>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074738" lvl="2" indent="-457200">
              <a:buFont typeface="+mj-lt"/>
              <a:buAutoNum type="arabicPeriod"/>
            </a:pPr>
            <a:r>
              <a:rPr lang="en-US" sz="2200" dirty="0"/>
              <a:t>Sous-utilisation des médicaments génériques et prix plus élevés que nécessaire pour les médicaments</a:t>
            </a:r>
          </a:p>
          <a:p>
            <a:pPr marL="1074738" lvl="2" indent="-457200">
              <a:buFont typeface="+mj-lt"/>
              <a:buAutoNum type="arabicPeriod"/>
            </a:pPr>
            <a:r>
              <a:rPr lang="en-US" sz="2200" dirty="0"/>
              <a:t>Utilisation de médicaments de qualité inférieure et contrefaits</a:t>
            </a:r>
          </a:p>
          <a:p>
            <a:pPr marL="1074738" lvl="2" indent="-457200">
              <a:buFont typeface="+mj-lt"/>
              <a:buAutoNum type="arabicPeriod"/>
            </a:pPr>
            <a:r>
              <a:rPr lang="en-US" sz="2200" dirty="0"/>
              <a:t>Utilisation inappropriée et inefficace</a:t>
            </a:r>
          </a:p>
        </p:txBody>
      </p:sp>
      <p:sp>
        <p:nvSpPr>
          <p:cNvPr id="7" name="Content Placeholder 7"/>
          <p:cNvSpPr txBox="1">
            <a:spLocks/>
          </p:cNvSpPr>
          <p:nvPr/>
        </p:nvSpPr>
        <p:spPr>
          <a:xfrm>
            <a:off x="245798" y="3628699"/>
            <a:ext cx="8643871" cy="2709333"/>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ct val="20000"/>
              </a:spcBef>
              <a:buClr>
                <a:srgbClr val="00B2A9"/>
              </a:buClr>
              <a:buFont typeface="Wingdings" panose="05000000000000000000" pitchFamily="2" charset="2"/>
              <a:buChar char="§"/>
              <a:defRPr sz="2800" b="1" kern="1200">
                <a:solidFill>
                  <a:srgbClr val="696158"/>
                </a:solidFill>
                <a:latin typeface="+mj-lt"/>
                <a:ea typeface="+mn-ea"/>
                <a:cs typeface="Arial"/>
              </a:defRPr>
            </a:lvl1pPr>
            <a:lvl2pPr marL="742950" indent="-285750" algn="l" defTabSz="457200" rtl="0" eaLnBrk="1" latinLnBrk="0" hangingPunct="1">
              <a:spcBef>
                <a:spcPct val="20000"/>
              </a:spcBef>
              <a:buClr>
                <a:srgbClr val="00B2A9"/>
              </a:buClr>
              <a:buFont typeface="Courier New" panose="02070309020205020404" pitchFamily="49" charset="0"/>
              <a:buChar char="-"/>
              <a:defRPr sz="2600" kern="1200">
                <a:solidFill>
                  <a:srgbClr val="696158"/>
                </a:solidFill>
                <a:latin typeface="+mj-lt"/>
                <a:ea typeface="+mn-ea"/>
                <a:cs typeface="Arial"/>
              </a:defRPr>
            </a:lvl2pPr>
            <a:lvl3pPr marL="1143000" indent="-228600" algn="l" defTabSz="457200" rtl="0" eaLnBrk="1" latinLnBrk="0" hangingPunct="1">
              <a:spcBef>
                <a:spcPct val="20000"/>
              </a:spcBef>
              <a:buClr>
                <a:srgbClr val="00B2A9"/>
              </a:buClr>
              <a:buFont typeface="Arial" panose="020B0604020202020204" pitchFamily="34" charset="0"/>
              <a:buChar char="▫"/>
              <a:defRPr sz="2400" kern="1200">
                <a:solidFill>
                  <a:srgbClr val="696158"/>
                </a:solidFill>
                <a:latin typeface="+mj-lt"/>
                <a:ea typeface="+mn-ea"/>
                <a:cs typeface="Arial"/>
              </a:defRPr>
            </a:lvl3pPr>
            <a:lvl4pPr marL="1600200" indent="-228600" algn="l" defTabSz="457200" rtl="0" eaLnBrk="1" latinLnBrk="0" hangingPunct="1">
              <a:spcBef>
                <a:spcPct val="20000"/>
              </a:spcBef>
              <a:buClr>
                <a:srgbClr val="00B2A9"/>
              </a:buClr>
              <a:buFont typeface="Courier New" panose="02070309020205020404" pitchFamily="49" charset="0"/>
              <a:buChar char="-"/>
              <a:defRPr sz="2200" kern="1200">
                <a:solidFill>
                  <a:srgbClr val="696158"/>
                </a:solidFill>
                <a:latin typeface="+mj-lt"/>
                <a:ea typeface="+mn-ea"/>
                <a:cs typeface="Arial"/>
              </a:defRPr>
            </a:lvl4pPr>
            <a:lvl5pPr marL="2057400" indent="-228600" algn="l" defTabSz="457200" rtl="0" eaLnBrk="1" latinLnBrk="0" hangingPunct="1">
              <a:spcBef>
                <a:spcPct val="20000"/>
              </a:spcBef>
              <a:buClr>
                <a:srgbClr val="00B2A9"/>
              </a:buClr>
              <a:buFont typeface="Wingdings" panose="05000000000000000000" pitchFamily="2" charset="2"/>
              <a:buChar char="Ø"/>
              <a:defRPr sz="2000" kern="1200">
                <a:solidFill>
                  <a:srgbClr val="696158"/>
                </a:solidFill>
                <a:latin typeface="+mj-lt"/>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200" dirty="0"/>
              <a:t>Maintient la population à l'abri des préjudices causés par un accès inéquitable, une utilisation inappropriée et des médicaments dangereux. </a:t>
            </a:r>
          </a:p>
          <a:p>
            <a:r>
              <a:rPr lang="en-US" sz="2200" dirty="0"/>
              <a:t>Les ruptures de stock de médicaments peuvent réduire la demande de services, accroître l'attrition du personnel et, en fin de compte, compromettre l'efficacité du programme. </a:t>
            </a:r>
          </a:p>
          <a:p>
            <a:r>
              <a:rPr lang="en-US" sz="2200" dirty="0"/>
              <a:t>Les lacunes dans l'accès aux produits de santé reproductive, maternelle, néonatale, infantile et adolescente (SRMNEA) sont un obstacle à l'amélioration de la vie des femmes, des adolescents et des enfants.</a:t>
            </a:r>
          </a:p>
        </p:txBody>
      </p:sp>
    </p:spTree>
    <p:extLst>
      <p:ext uri="{BB962C8B-B14F-4D97-AF65-F5344CB8AC3E}">
        <p14:creationId xmlns:p14="http://schemas.microsoft.com/office/powerpoint/2010/main" val="122802346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entagon 8"/>
          <p:cNvSpPr/>
          <p:nvPr/>
        </p:nvSpPr>
        <p:spPr>
          <a:xfrm>
            <a:off x="251750" y="784034"/>
            <a:ext cx="7467600" cy="4514424"/>
          </a:xfrm>
          <a:prstGeom prst="homePlate">
            <a:avLst>
              <a:gd name="adj" fmla="val 18752"/>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8" name="Rectangle 7"/>
          <p:cNvSpPr/>
          <p:nvPr/>
        </p:nvSpPr>
        <p:spPr>
          <a:xfrm>
            <a:off x="3339589" y="784034"/>
            <a:ext cx="3680750" cy="451442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graphicFrame>
        <p:nvGraphicFramePr>
          <p:cNvPr id="2" name="Table 1"/>
          <p:cNvGraphicFramePr>
            <a:graphicFrameLocks noGrp="1"/>
          </p:cNvGraphicFramePr>
          <p:nvPr>
            <p:extLst/>
          </p:nvPr>
        </p:nvGraphicFramePr>
        <p:xfrm>
          <a:off x="276639" y="810865"/>
          <a:ext cx="3062950" cy="4477206"/>
        </p:xfrm>
        <a:graphic>
          <a:graphicData uri="http://schemas.openxmlformats.org/drawingml/2006/table">
            <a:tbl>
              <a:tblPr firstRow="1" firstCol="1" bandRow="1">
                <a:tableStyleId>{2D5ABB26-0587-4C30-8999-92F81FD0307C}</a:tableStyleId>
              </a:tblPr>
              <a:tblGrid>
                <a:gridCol w="3062950">
                  <a:extLst>
                    <a:ext uri="{9D8B030D-6E8A-4147-A177-3AD203B41FA5}">
                      <a16:colId xmlns="" xmlns:a16="http://schemas.microsoft.com/office/drawing/2014/main" val="20000"/>
                    </a:ext>
                  </a:extLst>
                </a:gridCol>
              </a:tblGrid>
              <a:tr h="359152">
                <a:tc>
                  <a:txBody>
                    <a:bodyPr/>
                    <a:lstStyle/>
                    <a:p>
                      <a:pPr marL="0" marR="0" algn="l">
                        <a:lnSpc>
                          <a:spcPct val="115000"/>
                        </a:lnSpc>
                        <a:spcBef>
                          <a:spcPts val="0"/>
                        </a:spcBef>
                        <a:spcAft>
                          <a:spcPts val="0"/>
                        </a:spcAft>
                      </a:pPr>
                      <a:r>
                        <a:rPr lang="en-GB" sz="1600" dirty="0">
                          <a:solidFill>
                            <a:schemeClr val="bg1"/>
                          </a:solidFill>
                          <a:effectLst/>
                        </a:rPr>
                        <a:t>1. </a:t>
                      </a:r>
                      <a:r>
                        <a:rPr lang="en-GB" sz="1600" u="none" strike="noStrike" kern="1200" dirty="0">
                          <a:solidFill>
                            <a:schemeClr val="bg1"/>
                          </a:solidFill>
                          <a:effectLst/>
                        </a:rPr>
                        <a:t>Façonner le marché mondial</a:t>
                      </a:r>
                      <a:endParaRPr lang="en-US" sz="1600" b="0" dirty="0">
                        <a:solidFill>
                          <a:schemeClr val="bg1"/>
                        </a:solidFill>
                        <a:effectLst/>
                        <a:latin typeface="Calibri"/>
                        <a:ea typeface="Calibri"/>
                      </a:endParaRPr>
                    </a:p>
                  </a:txBody>
                  <a:tcPr marL="68580" marR="68580" marT="0" marB="0"/>
                </a:tc>
                <a:extLst>
                  <a:ext uri="{0D108BD9-81ED-4DB2-BD59-A6C34878D82A}">
                    <a16:rowId xmlns="" xmlns:a16="http://schemas.microsoft.com/office/drawing/2014/main" val="10000"/>
                  </a:ext>
                </a:extLst>
              </a:tr>
              <a:tr h="600315">
                <a:tc>
                  <a:txBody>
                    <a:bodyPr/>
                    <a:lstStyle/>
                    <a:p>
                      <a:pPr marL="0" marR="0" algn="l">
                        <a:lnSpc>
                          <a:spcPct val="115000"/>
                        </a:lnSpc>
                        <a:spcBef>
                          <a:spcPts val="0"/>
                        </a:spcBef>
                        <a:spcAft>
                          <a:spcPts val="0"/>
                        </a:spcAft>
                      </a:pPr>
                      <a:r>
                        <a:rPr lang="en-GB" sz="1600" dirty="0">
                          <a:solidFill>
                            <a:schemeClr val="bg1"/>
                          </a:solidFill>
                          <a:effectLst/>
                        </a:rPr>
                        <a:t>2.</a:t>
                      </a:r>
                      <a:r>
                        <a:rPr lang="en-GB" sz="1600" baseline="0" dirty="0">
                          <a:solidFill>
                            <a:schemeClr val="bg1"/>
                          </a:solidFill>
                          <a:effectLst/>
                        </a:rPr>
                        <a:t> </a:t>
                      </a:r>
                      <a:r>
                        <a:rPr lang="en-GB" sz="1600" dirty="0">
                          <a:solidFill>
                            <a:schemeClr val="bg1"/>
                          </a:solidFill>
                          <a:effectLst/>
                        </a:rPr>
                        <a:t>Façonner les marchés de livraison</a:t>
                      </a:r>
                      <a:endParaRPr lang="en-US" sz="1600" b="0" dirty="0">
                        <a:solidFill>
                          <a:schemeClr val="bg1"/>
                        </a:solidFill>
                        <a:effectLst/>
                        <a:latin typeface="Calibri"/>
                        <a:ea typeface="Calibri"/>
                      </a:endParaRPr>
                    </a:p>
                  </a:txBody>
                  <a:tcPr marL="68580" marR="68580" marT="0" marB="0"/>
                </a:tc>
                <a:extLst>
                  <a:ext uri="{0D108BD9-81ED-4DB2-BD59-A6C34878D82A}">
                    <a16:rowId xmlns="" xmlns:a16="http://schemas.microsoft.com/office/drawing/2014/main" val="10001"/>
                  </a:ext>
                </a:extLst>
              </a:tr>
              <a:tr h="359152">
                <a:tc>
                  <a:txBody>
                    <a:bodyPr/>
                    <a:lstStyle/>
                    <a:p>
                      <a:pPr marL="0" marR="0" algn="l">
                        <a:lnSpc>
                          <a:spcPct val="115000"/>
                        </a:lnSpc>
                        <a:spcBef>
                          <a:spcPts val="0"/>
                        </a:spcBef>
                        <a:spcAft>
                          <a:spcPts val="0"/>
                        </a:spcAft>
                      </a:pPr>
                      <a:r>
                        <a:rPr lang="en-GB" sz="1600" dirty="0">
                          <a:solidFill>
                            <a:schemeClr val="bg1"/>
                          </a:solidFill>
                          <a:effectLst/>
                        </a:rPr>
                        <a:t>3. Financement novateur</a:t>
                      </a:r>
                      <a:endParaRPr lang="en-US" sz="1600" b="0" dirty="0">
                        <a:solidFill>
                          <a:schemeClr val="bg1"/>
                        </a:solidFill>
                        <a:effectLst/>
                        <a:latin typeface="Calibri"/>
                        <a:ea typeface="Calibri"/>
                      </a:endParaRPr>
                    </a:p>
                  </a:txBody>
                  <a:tcPr marL="68580" marR="68580" marT="0" marB="0"/>
                </a:tc>
                <a:extLst>
                  <a:ext uri="{0D108BD9-81ED-4DB2-BD59-A6C34878D82A}">
                    <a16:rowId xmlns="" xmlns:a16="http://schemas.microsoft.com/office/drawing/2014/main" val="10002"/>
                  </a:ext>
                </a:extLst>
              </a:tr>
              <a:tr h="359152">
                <a:tc>
                  <a:txBody>
                    <a:bodyPr/>
                    <a:lstStyle/>
                    <a:p>
                      <a:pPr marL="0" marR="0" algn="l">
                        <a:lnSpc>
                          <a:spcPct val="115000"/>
                        </a:lnSpc>
                        <a:spcBef>
                          <a:spcPts val="0"/>
                        </a:spcBef>
                        <a:spcAft>
                          <a:spcPts val="0"/>
                        </a:spcAft>
                      </a:pPr>
                      <a:r>
                        <a:rPr lang="en-GB" sz="1600" dirty="0">
                          <a:solidFill>
                            <a:schemeClr val="bg1"/>
                          </a:solidFill>
                          <a:effectLst/>
                        </a:rPr>
                        <a:t>4. Renforcement de la qualité</a:t>
                      </a:r>
                      <a:endParaRPr lang="en-US" sz="1600" b="0" dirty="0">
                        <a:solidFill>
                          <a:schemeClr val="bg1"/>
                        </a:solidFill>
                        <a:effectLst/>
                        <a:latin typeface="Calibri"/>
                        <a:ea typeface="Calibri"/>
                      </a:endParaRPr>
                    </a:p>
                  </a:txBody>
                  <a:tcPr marL="68580" marR="68580" marT="0" marB="0"/>
                </a:tc>
                <a:extLst>
                  <a:ext uri="{0D108BD9-81ED-4DB2-BD59-A6C34878D82A}">
                    <a16:rowId xmlns="" xmlns:a16="http://schemas.microsoft.com/office/drawing/2014/main" val="10003"/>
                  </a:ext>
                </a:extLst>
              </a:tr>
              <a:tr h="359152">
                <a:tc>
                  <a:txBody>
                    <a:bodyPr/>
                    <a:lstStyle/>
                    <a:p>
                      <a:pPr marL="0" marR="0" algn="l">
                        <a:lnSpc>
                          <a:spcPct val="115000"/>
                        </a:lnSpc>
                        <a:spcBef>
                          <a:spcPts val="0"/>
                        </a:spcBef>
                        <a:spcAft>
                          <a:spcPts val="0"/>
                        </a:spcAft>
                      </a:pPr>
                      <a:r>
                        <a:rPr lang="en-GB" sz="1600" dirty="0">
                          <a:solidFill>
                            <a:schemeClr val="bg1"/>
                          </a:solidFill>
                          <a:effectLst/>
                        </a:rPr>
                        <a:t>5. Efficacité réglementaire</a:t>
                      </a:r>
                      <a:endParaRPr lang="en-US" sz="1600" b="0" dirty="0">
                        <a:solidFill>
                          <a:schemeClr val="bg1"/>
                        </a:solidFill>
                        <a:effectLst/>
                        <a:latin typeface="Calibri"/>
                        <a:ea typeface="Calibri"/>
                      </a:endParaRPr>
                    </a:p>
                  </a:txBody>
                  <a:tcPr marL="68580" marR="68580" marT="0" marB="0"/>
                </a:tc>
                <a:extLst>
                  <a:ext uri="{0D108BD9-81ED-4DB2-BD59-A6C34878D82A}">
                    <a16:rowId xmlns="" xmlns:a16="http://schemas.microsoft.com/office/drawing/2014/main" val="10004"/>
                  </a:ext>
                </a:extLst>
              </a:tr>
              <a:tr h="600315">
                <a:tc>
                  <a:txBody>
                    <a:bodyPr/>
                    <a:lstStyle/>
                    <a:p>
                      <a:pPr marL="0" marR="0" algn="l">
                        <a:lnSpc>
                          <a:spcPct val="115000"/>
                        </a:lnSpc>
                        <a:spcBef>
                          <a:spcPts val="0"/>
                        </a:spcBef>
                        <a:spcAft>
                          <a:spcPts val="0"/>
                        </a:spcAft>
                      </a:pPr>
                      <a:r>
                        <a:rPr lang="en-GB" sz="1600" dirty="0">
                          <a:solidFill>
                            <a:schemeClr val="bg1"/>
                          </a:solidFill>
                          <a:effectLst/>
                        </a:rPr>
                        <a:t>6.</a:t>
                      </a:r>
                      <a:r>
                        <a:rPr lang="en-GB" sz="1600" baseline="0" dirty="0">
                          <a:solidFill>
                            <a:schemeClr val="bg1"/>
                          </a:solidFill>
                          <a:effectLst/>
                        </a:rPr>
                        <a:t> </a:t>
                      </a:r>
                      <a:r>
                        <a:rPr lang="en-GB" sz="1600" dirty="0">
                          <a:solidFill>
                            <a:schemeClr val="bg1"/>
                          </a:solidFill>
                          <a:effectLst/>
                        </a:rPr>
                        <a:t>Approvisionnement et sensibilisation</a:t>
                      </a:r>
                      <a:endParaRPr lang="en-US" sz="1600" b="0" dirty="0">
                        <a:solidFill>
                          <a:schemeClr val="bg1"/>
                        </a:solidFill>
                        <a:effectLst/>
                        <a:latin typeface="Calibri"/>
                        <a:ea typeface="Calibri"/>
                      </a:endParaRPr>
                    </a:p>
                  </a:txBody>
                  <a:tcPr marL="68580" marR="68580" marT="0" marB="0"/>
                </a:tc>
                <a:extLst>
                  <a:ext uri="{0D108BD9-81ED-4DB2-BD59-A6C34878D82A}">
                    <a16:rowId xmlns="" xmlns:a16="http://schemas.microsoft.com/office/drawing/2014/main" val="10005"/>
                  </a:ext>
                </a:extLst>
              </a:tr>
              <a:tr h="359152">
                <a:tc>
                  <a:txBody>
                    <a:bodyPr/>
                    <a:lstStyle/>
                    <a:p>
                      <a:pPr marL="0" marR="0" algn="l">
                        <a:lnSpc>
                          <a:spcPct val="115000"/>
                        </a:lnSpc>
                        <a:spcBef>
                          <a:spcPts val="0"/>
                        </a:spcBef>
                        <a:spcAft>
                          <a:spcPts val="0"/>
                        </a:spcAft>
                      </a:pPr>
                      <a:r>
                        <a:rPr lang="en-GB" sz="1600" dirty="0">
                          <a:solidFill>
                            <a:schemeClr val="bg1"/>
                          </a:solidFill>
                          <a:effectLst/>
                        </a:rPr>
                        <a:t>7. Demande et sensibilisation </a:t>
                      </a:r>
                      <a:endParaRPr lang="en-US" sz="1600" b="0" dirty="0">
                        <a:solidFill>
                          <a:schemeClr val="bg1"/>
                        </a:solidFill>
                        <a:effectLst/>
                        <a:latin typeface="Calibri"/>
                        <a:ea typeface="Calibri"/>
                      </a:endParaRPr>
                    </a:p>
                  </a:txBody>
                  <a:tcPr marL="68580" marR="68580" marT="0" marB="0"/>
                </a:tc>
                <a:extLst>
                  <a:ext uri="{0D108BD9-81ED-4DB2-BD59-A6C34878D82A}">
                    <a16:rowId xmlns="" xmlns:a16="http://schemas.microsoft.com/office/drawing/2014/main" val="10006"/>
                  </a:ext>
                </a:extLst>
              </a:tr>
              <a:tr h="359152">
                <a:tc>
                  <a:txBody>
                    <a:bodyPr/>
                    <a:lstStyle/>
                    <a:p>
                      <a:pPr marL="0" marR="0" algn="l">
                        <a:lnSpc>
                          <a:spcPct val="115000"/>
                        </a:lnSpc>
                        <a:spcBef>
                          <a:spcPts val="0"/>
                        </a:spcBef>
                        <a:spcAft>
                          <a:spcPts val="0"/>
                        </a:spcAft>
                      </a:pPr>
                      <a:r>
                        <a:rPr lang="en-GB" sz="1600" dirty="0">
                          <a:solidFill>
                            <a:schemeClr val="bg1"/>
                          </a:solidFill>
                          <a:effectLst/>
                        </a:rPr>
                        <a:t>8. Atteindre les femmes et les enfants</a:t>
                      </a:r>
                      <a:endParaRPr lang="en-US" sz="1600" b="0" dirty="0">
                        <a:solidFill>
                          <a:schemeClr val="bg1"/>
                        </a:solidFill>
                        <a:effectLst/>
                        <a:latin typeface="Calibri"/>
                        <a:ea typeface="Calibri"/>
                      </a:endParaRPr>
                    </a:p>
                  </a:txBody>
                  <a:tcPr marL="68580" marR="68580" marT="0" marB="0"/>
                </a:tc>
                <a:extLst>
                  <a:ext uri="{0D108BD9-81ED-4DB2-BD59-A6C34878D82A}">
                    <a16:rowId xmlns="" xmlns:a16="http://schemas.microsoft.com/office/drawing/2014/main" val="10007"/>
                  </a:ext>
                </a:extLst>
              </a:tr>
              <a:tr h="359152">
                <a:tc>
                  <a:txBody>
                    <a:bodyPr/>
                    <a:lstStyle/>
                    <a:p>
                      <a:pPr marL="0" marR="0" algn="l">
                        <a:lnSpc>
                          <a:spcPct val="115000"/>
                        </a:lnSpc>
                        <a:spcBef>
                          <a:spcPts val="0"/>
                        </a:spcBef>
                        <a:spcAft>
                          <a:spcPts val="0"/>
                        </a:spcAft>
                      </a:pPr>
                      <a:r>
                        <a:rPr lang="en-GB" sz="1600" dirty="0">
                          <a:solidFill>
                            <a:schemeClr val="bg1"/>
                          </a:solidFill>
                          <a:effectLst/>
                        </a:rPr>
                        <a:t>9. Performance</a:t>
                      </a:r>
                      <a:r>
                        <a:rPr lang="en-GB" sz="1600" baseline="0" dirty="0">
                          <a:solidFill>
                            <a:schemeClr val="bg1"/>
                          </a:solidFill>
                          <a:effectLst/>
                        </a:rPr>
                        <a:t> et responsabilisation</a:t>
                      </a:r>
                      <a:endParaRPr lang="en-US" sz="1600" b="0" dirty="0">
                        <a:solidFill>
                          <a:schemeClr val="bg1"/>
                        </a:solidFill>
                        <a:effectLst/>
                        <a:latin typeface="Calibri"/>
                        <a:ea typeface="Calibri"/>
                      </a:endParaRPr>
                    </a:p>
                  </a:txBody>
                  <a:tcPr marL="68580" marR="68580" marT="0" marB="0"/>
                </a:tc>
                <a:extLst>
                  <a:ext uri="{0D108BD9-81ED-4DB2-BD59-A6C34878D82A}">
                    <a16:rowId xmlns="" xmlns:a16="http://schemas.microsoft.com/office/drawing/2014/main" val="10008"/>
                  </a:ext>
                </a:extLst>
              </a:tr>
              <a:tr h="359152">
                <a:tc>
                  <a:txBody>
                    <a:bodyPr/>
                    <a:lstStyle/>
                    <a:p>
                      <a:pPr marL="0" marR="0" algn="l">
                        <a:lnSpc>
                          <a:spcPct val="115000"/>
                        </a:lnSpc>
                        <a:spcBef>
                          <a:spcPts val="0"/>
                        </a:spcBef>
                        <a:spcAft>
                          <a:spcPts val="0"/>
                        </a:spcAft>
                      </a:pPr>
                      <a:r>
                        <a:rPr lang="en-GB" sz="1600" dirty="0">
                          <a:solidFill>
                            <a:schemeClr val="bg1"/>
                          </a:solidFill>
                          <a:effectLst/>
                        </a:rPr>
                        <a:t>10. </a:t>
                      </a:r>
                      <a:r>
                        <a:rPr lang="fr-FR" sz="1600" noProof="0" dirty="0">
                          <a:solidFill>
                            <a:schemeClr val="bg1"/>
                          </a:solidFill>
                          <a:effectLst/>
                        </a:rPr>
                        <a:t>Produit  novateur</a:t>
                      </a:r>
                      <a:endParaRPr lang="fr-FR" sz="1600" b="0" noProof="0" dirty="0">
                        <a:solidFill>
                          <a:schemeClr val="bg1"/>
                        </a:solidFill>
                        <a:effectLst/>
                        <a:latin typeface="Calibri"/>
                        <a:ea typeface="Calibri"/>
                      </a:endParaRPr>
                    </a:p>
                  </a:txBody>
                  <a:tcPr marL="68580" marR="68580" marT="0" marB="0"/>
                </a:tc>
                <a:extLst>
                  <a:ext uri="{0D108BD9-81ED-4DB2-BD59-A6C34878D82A}">
                    <a16:rowId xmlns="" xmlns:a16="http://schemas.microsoft.com/office/drawing/2014/main" val="10009"/>
                  </a:ext>
                </a:extLst>
              </a:tr>
            </a:tbl>
          </a:graphicData>
        </a:graphic>
      </p:graphicFrame>
      <p:sp>
        <p:nvSpPr>
          <p:cNvPr id="10" name="Oval 9"/>
          <p:cNvSpPr/>
          <p:nvPr/>
        </p:nvSpPr>
        <p:spPr>
          <a:xfrm>
            <a:off x="7239000" y="2126846"/>
            <a:ext cx="1828800" cy="1828800"/>
          </a:xfrm>
          <a:prstGeom prst="ellipse">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1" name="TextBox 10"/>
          <p:cNvSpPr txBox="1"/>
          <p:nvPr/>
        </p:nvSpPr>
        <p:spPr>
          <a:xfrm>
            <a:off x="7505700" y="2502637"/>
            <a:ext cx="1295400" cy="1077218"/>
          </a:xfrm>
          <a:prstGeom prst="rect">
            <a:avLst/>
          </a:prstGeom>
          <a:noFill/>
        </p:spPr>
        <p:txBody>
          <a:bodyPr wrap="square" rtlCol="0">
            <a:spAutoFit/>
          </a:bodyPr>
          <a:lstStyle/>
          <a:p>
            <a:pPr algn="ctr"/>
            <a:r>
              <a:rPr lang="en-US" sz="1600" b="1" i="1" dirty="0"/>
              <a:t>Accélérer la réalisation des OMD 4 et 5 </a:t>
            </a:r>
          </a:p>
        </p:txBody>
      </p:sp>
      <p:pic>
        <p:nvPicPr>
          <p:cNvPr id="13" name="Picture 3" descr="C:\Users\pbijleveld\Documents\1. UNICEF\RMNCH SCT\Resources &amp; Documents\lifesavingcommodities_lg.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505700" y="4153940"/>
            <a:ext cx="1485900" cy="2114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87086" y="5447884"/>
            <a:ext cx="7467600" cy="923330"/>
          </a:xfrm>
          <a:prstGeom prst="rect">
            <a:avLst/>
          </a:prstGeom>
        </p:spPr>
        <p:txBody>
          <a:bodyPr wrap="square">
            <a:spAutoFit/>
          </a:bodyPr>
          <a:lstStyle/>
          <a:p>
            <a:r>
              <a:rPr lang="en-US" b="1" dirty="0">
                <a:latin typeface="Calibri" panose="020F0502020204030204" pitchFamily="34" charset="0"/>
                <a:ea typeface="Calibri" panose="020F0502020204030204" pitchFamily="34" charset="0"/>
                <a:cs typeface="Times New Roman" panose="02020603050405020304" pitchFamily="18" charset="0"/>
              </a:rPr>
              <a:t>Les recommandations de la Commission des Nations Unies sur les produits vitaux (UNCoLSC) appuient des objectifs clairs pour les produits sous-utilisés et vitaux dans tout le continuum de soins de la SRMNEA. </a:t>
            </a:r>
            <a:endParaRPr lang="en-US" dirty="0"/>
          </a:p>
        </p:txBody>
      </p:sp>
      <p:sp>
        <p:nvSpPr>
          <p:cNvPr id="15" name="Title 1"/>
          <p:cNvSpPr>
            <a:spLocks noGrp="1"/>
          </p:cNvSpPr>
          <p:nvPr>
            <p:ph type="ctrTitle"/>
          </p:nvPr>
        </p:nvSpPr>
        <p:spPr/>
        <p:txBody>
          <a:bodyPr/>
          <a:lstStyle/>
          <a:p>
            <a:r>
              <a:rPr lang="en-US" dirty="0"/>
              <a:t>Produits vitaux pour les femmes et les enfants</a:t>
            </a:r>
          </a:p>
        </p:txBody>
      </p:sp>
      <p:graphicFrame>
        <p:nvGraphicFramePr>
          <p:cNvPr id="4" name="Table 3"/>
          <p:cNvGraphicFramePr>
            <a:graphicFrameLocks noGrp="1"/>
          </p:cNvGraphicFramePr>
          <p:nvPr>
            <p:extLst/>
          </p:nvPr>
        </p:nvGraphicFramePr>
        <p:xfrm>
          <a:off x="3339590" y="810865"/>
          <a:ext cx="3680750" cy="4477208"/>
        </p:xfrm>
        <a:graphic>
          <a:graphicData uri="http://schemas.openxmlformats.org/drawingml/2006/table">
            <a:tbl>
              <a:tblPr firstRow="1" bandRow="1">
                <a:tableStyleId>{5940675A-B579-460E-94D1-54222C63F5DA}</a:tableStyleId>
              </a:tblPr>
              <a:tblGrid>
                <a:gridCol w="1620027">
                  <a:extLst>
                    <a:ext uri="{9D8B030D-6E8A-4147-A177-3AD203B41FA5}">
                      <a16:colId xmlns="" xmlns:a16="http://schemas.microsoft.com/office/drawing/2014/main" val="20000"/>
                    </a:ext>
                  </a:extLst>
                </a:gridCol>
                <a:gridCol w="2060723">
                  <a:extLst>
                    <a:ext uri="{9D8B030D-6E8A-4147-A177-3AD203B41FA5}">
                      <a16:colId xmlns="" xmlns:a16="http://schemas.microsoft.com/office/drawing/2014/main" val="20001"/>
                    </a:ext>
                  </a:extLst>
                </a:gridCol>
              </a:tblGrid>
              <a:tr h="1119302">
                <a:tc>
                  <a:txBody>
                    <a:bodyPr/>
                    <a:lstStyle/>
                    <a:p>
                      <a:r>
                        <a:rPr lang="fr-FR" sz="1400" dirty="0"/>
                        <a:t>Santé reproductive</a:t>
                      </a:r>
                    </a:p>
                  </a:txBody>
                  <a:tcPr/>
                </a:tc>
                <a:tc>
                  <a:txBody>
                    <a:bodyPr/>
                    <a:lstStyle/>
                    <a:p>
                      <a:r>
                        <a:rPr lang="fr-FR" sz="1400" dirty="0"/>
                        <a:t>Préservatifs féminins</a:t>
                      </a:r>
                    </a:p>
                    <a:p>
                      <a:r>
                        <a:rPr lang="fr-FR" sz="1400" dirty="0"/>
                        <a:t>Implants</a:t>
                      </a:r>
                    </a:p>
                    <a:p>
                      <a:r>
                        <a:rPr lang="fr-FR" sz="1400" dirty="0"/>
                        <a:t>Contraceptifs d’urgence</a:t>
                      </a:r>
                    </a:p>
                  </a:txBody>
                  <a:tcPr/>
                </a:tc>
                <a:extLst>
                  <a:ext uri="{0D108BD9-81ED-4DB2-BD59-A6C34878D82A}">
                    <a16:rowId xmlns="" xmlns:a16="http://schemas.microsoft.com/office/drawing/2014/main" val="10000"/>
                  </a:ext>
                </a:extLst>
              </a:tr>
              <a:tr h="1119302">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u="none" strike="noStrike" dirty="0">
                          <a:effectLst/>
                        </a:rPr>
                        <a:t>Santé maternelle</a:t>
                      </a:r>
                    </a:p>
                    <a:p>
                      <a:endParaRPr lang="fr-FR" sz="140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400" dirty="0"/>
                        <a:t>Ocytocine</a:t>
                      </a:r>
                    </a:p>
                    <a:p>
                      <a:r>
                        <a:rPr lang="fr-FR" sz="1400" dirty="0" err="1"/>
                        <a:t>Misoprostol</a:t>
                      </a:r>
                      <a:endParaRPr lang="fr-FR" sz="1400" dirty="0"/>
                    </a:p>
                    <a:p>
                      <a:r>
                        <a:rPr lang="fr-FR" sz="1400" dirty="0"/>
                        <a:t>Sulfate de magnésium</a:t>
                      </a:r>
                    </a:p>
                  </a:txBody>
                  <a:tcPr/>
                </a:tc>
                <a:extLst>
                  <a:ext uri="{0D108BD9-81ED-4DB2-BD59-A6C34878D82A}">
                    <a16:rowId xmlns="" xmlns:a16="http://schemas.microsoft.com/office/drawing/2014/main" val="10001"/>
                  </a:ext>
                </a:extLst>
              </a:tr>
              <a:tr h="1119302">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u="none" strike="noStrike" dirty="0">
                          <a:effectLst/>
                        </a:rPr>
                        <a:t>Santé nouveau-né</a:t>
                      </a:r>
                    </a:p>
                    <a:p>
                      <a:endParaRPr lang="fr-FR" sz="14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400" dirty="0"/>
                        <a:t>Antibiotiques injectables</a:t>
                      </a:r>
                    </a:p>
                    <a:p>
                      <a:r>
                        <a:rPr lang="fr-FR" sz="1400" dirty="0"/>
                        <a:t>Corticostéroïde prénatal</a:t>
                      </a:r>
                    </a:p>
                    <a:p>
                      <a:r>
                        <a:rPr lang="fr-FR" sz="1400" dirty="0"/>
                        <a:t>Chlorhexidine</a:t>
                      </a:r>
                    </a:p>
                    <a:p>
                      <a:r>
                        <a:rPr lang="fr-FR" sz="1400" dirty="0"/>
                        <a:t>Matériel de réanimation</a:t>
                      </a:r>
                    </a:p>
                  </a:txBody>
                  <a:tcPr/>
                </a:tc>
                <a:extLst>
                  <a:ext uri="{0D108BD9-81ED-4DB2-BD59-A6C34878D82A}">
                    <a16:rowId xmlns="" xmlns:a16="http://schemas.microsoft.com/office/drawing/2014/main" val="10002"/>
                  </a:ext>
                </a:extLst>
              </a:tr>
              <a:tr h="1119302">
                <a:tc>
                  <a:txBody>
                    <a:bodyPr/>
                    <a:lstStyle/>
                    <a:p>
                      <a:r>
                        <a:rPr lang="fr-FR" sz="1400"/>
                        <a:t>Santé infantile</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400" dirty="0"/>
                        <a:t>Amoxicilline</a:t>
                      </a:r>
                    </a:p>
                    <a:p>
                      <a:r>
                        <a:rPr lang="fr-FR" sz="1400" dirty="0"/>
                        <a:t>Sels de réhydratation orale</a:t>
                      </a:r>
                    </a:p>
                    <a:p>
                      <a:r>
                        <a:rPr lang="fr-FR" sz="1400" dirty="0"/>
                        <a:t>Zinc</a:t>
                      </a:r>
                    </a:p>
                  </a:txBody>
                  <a:tcPr/>
                </a:tc>
                <a:extLst>
                  <a:ext uri="{0D108BD9-81ED-4DB2-BD59-A6C34878D82A}">
                    <a16:rowId xmlns="" xmlns:a16="http://schemas.microsoft.com/office/drawing/2014/main" val="10003"/>
                  </a:ext>
                </a:extLst>
              </a:tr>
            </a:tbl>
          </a:graphicData>
        </a:graphic>
      </p:graphicFrame>
      <p:sp>
        <p:nvSpPr>
          <p:cNvPr id="12" name="TextBox 11"/>
          <p:cNvSpPr txBox="1"/>
          <p:nvPr/>
        </p:nvSpPr>
        <p:spPr>
          <a:xfrm>
            <a:off x="0" y="6550521"/>
            <a:ext cx="3695627" cy="276999"/>
          </a:xfrm>
          <a:prstGeom prst="rect">
            <a:avLst/>
          </a:prstGeom>
          <a:noFill/>
          <a:ln>
            <a:noFill/>
          </a:ln>
        </p:spPr>
        <p:txBody>
          <a:bodyPr wrap="none" rtlCol="0">
            <a:spAutoFit/>
          </a:bodyPr>
          <a:lstStyle/>
          <a:p>
            <a:r>
              <a:rPr lang="en-US" sz="1200" i="1" dirty="0">
                <a:solidFill>
                  <a:schemeClr val="bg1"/>
                </a:solidFill>
              </a:rPr>
              <a:t>Slide from RMNCH Strategy and Coordination Team (SCT)</a:t>
            </a:r>
            <a:endParaRPr lang="en-US" sz="1200" dirty="0">
              <a:solidFill>
                <a:schemeClr val="bg1"/>
              </a:solidFill>
            </a:endParaRPr>
          </a:p>
        </p:txBody>
      </p:sp>
    </p:spTree>
    <p:extLst>
      <p:ext uri="{BB962C8B-B14F-4D97-AF65-F5344CB8AC3E}">
        <p14:creationId xmlns:p14="http://schemas.microsoft.com/office/powerpoint/2010/main" val="1820177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P spid="10" grpId="0" animBg="1"/>
      <p:bldP spid="11" grpId="0"/>
      <p:bldP spid="3" grpId="0"/>
      <p:bldP spid="1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Gestion des produits</a:t>
            </a:r>
          </a:p>
        </p:txBody>
      </p:sp>
      <p:sp>
        <p:nvSpPr>
          <p:cNvPr id="3" name="Content Placeholder 2"/>
          <p:cNvSpPr>
            <a:spLocks noGrp="1"/>
          </p:cNvSpPr>
          <p:nvPr>
            <p:ph idx="4294967295"/>
          </p:nvPr>
        </p:nvSpPr>
        <p:spPr>
          <a:xfrm>
            <a:off x="0" y="857250"/>
            <a:ext cx="4935538" cy="5268913"/>
          </a:xfrm>
          <a:prstGeom prst="rect">
            <a:avLst/>
          </a:prstGeom>
        </p:spPr>
        <p:txBody>
          <a:bodyPr>
            <a:normAutofit/>
          </a:bodyPr>
          <a:lstStyle/>
          <a:p>
            <a:r>
              <a:rPr lang="en-US" dirty="0"/>
              <a:t>Plus que l'approvisionnement et la distribution de marchandises  </a:t>
            </a:r>
          </a:p>
          <a:p>
            <a:r>
              <a:rPr lang="en-US" dirty="0"/>
              <a:t>Assurer l'innocuité, la qualité et le rapport coût-efficacité des médicaments ainsi que l'accès aux médicaments </a:t>
            </a:r>
          </a:p>
          <a:p>
            <a:r>
              <a:rPr lang="en-US" dirty="0"/>
              <a:t>Plus l'accès à des services qui favorisent une utilisation appropriée et cout-efficace</a:t>
            </a:r>
          </a:p>
        </p:txBody>
      </p:sp>
      <p:pic>
        <p:nvPicPr>
          <p:cNvPr id="5" name="Content Placeholder 3" descr="IncreasingAccess.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330687" y="1040296"/>
            <a:ext cx="3442389" cy="3806299"/>
          </a:xfrm>
          <a:prstGeom prst="rect">
            <a:avLst/>
          </a:prstGeom>
        </p:spPr>
      </p:pic>
    </p:spTree>
    <p:extLst>
      <p:ext uri="{BB962C8B-B14F-4D97-AF65-F5344CB8AC3E}">
        <p14:creationId xmlns:p14="http://schemas.microsoft.com/office/powerpoint/2010/main" val="309693463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Transparence et responsabilité essentielle dans la gestion des produits</a:t>
            </a:r>
          </a:p>
        </p:txBody>
      </p:sp>
      <p:sp>
        <p:nvSpPr>
          <p:cNvPr id="5" name="Content Placeholder 4"/>
          <p:cNvSpPr>
            <a:spLocks noGrp="1"/>
          </p:cNvSpPr>
          <p:nvPr>
            <p:ph idx="4294967295"/>
          </p:nvPr>
        </p:nvSpPr>
        <p:spPr>
          <a:xfrm>
            <a:off x="0" y="1312863"/>
            <a:ext cx="8642350" cy="4883150"/>
          </a:xfrm>
          <a:prstGeom prst="rect">
            <a:avLst/>
          </a:prstGeom>
        </p:spPr>
        <p:txBody>
          <a:bodyPr>
            <a:normAutofit/>
          </a:bodyPr>
          <a:lstStyle/>
          <a:p>
            <a:pPr>
              <a:spcBef>
                <a:spcPts val="300"/>
              </a:spcBef>
              <a:spcAft>
                <a:spcPts val="300"/>
              </a:spcAft>
            </a:pPr>
            <a:r>
              <a:rPr lang="fr-FR" sz="2400" b="1" dirty="0"/>
              <a:t>Améliorer l'efficacité et réduire le gaspillage et la mauvaise gestion</a:t>
            </a:r>
          </a:p>
          <a:p>
            <a:pPr>
              <a:spcBef>
                <a:spcPts val="300"/>
              </a:spcBef>
              <a:spcAft>
                <a:spcPts val="300"/>
              </a:spcAft>
            </a:pPr>
            <a:r>
              <a:rPr lang="fr-FR" sz="2400" b="1" dirty="0"/>
              <a:t>Comités de coordination et comités de quantification afin d'accroître la participation et la transparence, de réduire le gaspillage, d'analyser les écarts de financement et de réduire au minimum l'incohérence et l'influence indue </a:t>
            </a:r>
          </a:p>
          <a:p>
            <a:pPr>
              <a:spcBef>
                <a:spcPts val="300"/>
              </a:spcBef>
              <a:spcAft>
                <a:spcPts val="300"/>
              </a:spcAft>
            </a:pPr>
            <a:r>
              <a:rPr lang="fr-FR" sz="2400" b="1" dirty="0" smtClean="0"/>
              <a:t>Participation </a:t>
            </a:r>
            <a:r>
              <a:rPr lang="fr-FR" sz="2400" b="1" dirty="0"/>
              <a:t>de la société civile et suivi de la prestation des services, par exemple, les OSC </a:t>
            </a:r>
            <a:r>
              <a:rPr lang="fr-FR" sz="2400" b="1" dirty="0" err="1" smtClean="0"/>
              <a:t>participéent</a:t>
            </a:r>
            <a:r>
              <a:rPr lang="fr-FR" sz="2400" b="1" smtClean="0"/>
              <a:t> à </a:t>
            </a:r>
            <a:r>
              <a:rPr lang="fr-FR" sz="2400" b="1" dirty="0"/>
              <a:t>des ateliers nationaux de quantification.</a:t>
            </a:r>
          </a:p>
          <a:p>
            <a:pPr>
              <a:spcBef>
                <a:spcPts val="300"/>
              </a:spcBef>
              <a:spcAft>
                <a:spcPts val="300"/>
              </a:spcAft>
            </a:pPr>
            <a:r>
              <a:rPr lang="fr-FR" sz="2400" b="1" dirty="0"/>
              <a:t>Renforcer les systèmes d'information pour générer des données fiables qui peuvent être analysées et utilisées  </a:t>
            </a:r>
          </a:p>
          <a:p>
            <a:pPr>
              <a:spcBef>
                <a:spcPts val="300"/>
              </a:spcBef>
              <a:spcAft>
                <a:spcPts val="300"/>
              </a:spcAft>
            </a:pPr>
            <a:r>
              <a:rPr lang="fr-FR" sz="2400" b="1" dirty="0"/>
              <a:t>Systèmes et processus RH équitables et transparents</a:t>
            </a:r>
          </a:p>
        </p:txBody>
      </p:sp>
    </p:spTree>
    <p:extLst>
      <p:ext uri="{BB962C8B-B14F-4D97-AF65-F5344CB8AC3E}">
        <p14:creationId xmlns:p14="http://schemas.microsoft.com/office/powerpoint/2010/main" val="378676265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Points </a:t>
            </a:r>
            <a:r>
              <a:rPr lang="en-US" dirty="0" err="1"/>
              <a:t>Clés</a:t>
            </a:r>
            <a:endParaRPr lang="en-US" dirty="0"/>
          </a:p>
        </p:txBody>
      </p:sp>
      <p:sp>
        <p:nvSpPr>
          <p:cNvPr id="3" name="Content Placeholder 2"/>
          <p:cNvSpPr>
            <a:spLocks noGrp="1"/>
          </p:cNvSpPr>
          <p:nvPr>
            <p:ph idx="4294967295"/>
          </p:nvPr>
        </p:nvSpPr>
        <p:spPr>
          <a:xfrm>
            <a:off x="0" y="857250"/>
            <a:ext cx="8643938" cy="5268913"/>
          </a:xfrm>
          <a:prstGeom prst="rect">
            <a:avLst/>
          </a:prstGeom>
        </p:spPr>
        <p:txBody>
          <a:bodyPr>
            <a:noAutofit/>
          </a:bodyPr>
          <a:lstStyle/>
          <a:p>
            <a:r>
              <a:rPr lang="fr-FR" sz="2300" dirty="0"/>
              <a:t>Les médicaments  sont un élément essentiel des interventions SRMNEA</a:t>
            </a:r>
          </a:p>
          <a:p>
            <a:r>
              <a:rPr lang="fr-FR" sz="2300" dirty="0"/>
              <a:t>Il est primordial d'assurer la sécurité, la qualité, la disponibilité et l'utilisation appropriée des produits.</a:t>
            </a:r>
          </a:p>
          <a:p>
            <a:r>
              <a:rPr lang="fr-FR" sz="2300" dirty="0"/>
              <a:t>L'approvisionnement et la distribution ne sont pas les seuls défis</a:t>
            </a:r>
          </a:p>
          <a:p>
            <a:r>
              <a:rPr lang="fr-FR" sz="2300" dirty="0"/>
              <a:t>Prioriser les principaux goulets d'étranglement dans la gestion des produits peut entraîner des économies de l'argent en améliorant l'efficacité.</a:t>
            </a:r>
          </a:p>
          <a:p>
            <a:r>
              <a:rPr lang="fr-FR" sz="2300" dirty="0"/>
              <a:t>Le renforcement des systèmes pharmaceutiques exige du temps, de l'engagement, du financement et de la coordination, mais il est essentiel pour améliorer durablement l'accès aux médicaments afin de répondre aux besoins actuels et futurs de la population</a:t>
            </a:r>
            <a:r>
              <a:rPr lang="en-US" sz="2300" dirty="0"/>
              <a:t>.</a:t>
            </a:r>
          </a:p>
          <a:p>
            <a:r>
              <a:rPr lang="fr-FR" sz="2300" dirty="0"/>
              <a:t>Considérer les principaux goulets d'étranglement de la gestion des médicaments  parmi les priorités du Dossier d‘Investissement</a:t>
            </a:r>
            <a:endParaRPr lang="en-US" sz="2300" dirty="0"/>
          </a:p>
        </p:txBody>
      </p:sp>
    </p:spTree>
    <p:extLst>
      <p:ext uri="{BB962C8B-B14F-4D97-AF65-F5344CB8AC3E}">
        <p14:creationId xmlns:p14="http://schemas.microsoft.com/office/powerpoint/2010/main" val="296158601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GFF et Nutrition</a:t>
            </a:r>
          </a:p>
        </p:txBody>
      </p:sp>
    </p:spTree>
    <p:extLst>
      <p:ext uri="{BB962C8B-B14F-4D97-AF65-F5344CB8AC3E}">
        <p14:creationId xmlns:p14="http://schemas.microsoft.com/office/powerpoint/2010/main" val="371840425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12" descr="data:image/jpeg;base64,/9j/4AAQSkZJRgABAQAAAQABAAD/2wCEAAkGBwgHBhUIBxEWFhUXGRcbFxYYFyEdHRwcIh4hICEgJx8dKC4hHx4lISggJjMlJSksLi4uHiQzRDMsNygtLisBCgoKBQUFDgUFDisZExkrKysrKysrKysrKysrKysrKysrKysrKysrKysrKysrKysrKysrKysrKysrKysrKysrK//AABEIAOEA4QMBIgACEQEDEQH/xAAcAAEBAQEBAQEBAQAAAAAAAAAACAcGBQQDAgH/xABMEAABAgQBBAgTBwMDBQAAAAABAAIDBAYRBQcSITETNkFRYXKTswgUFhciMjdCUlNUcXN0gZGxstEVNGKCktLTI6KjJKHBQ2ODwuH/xAAUAQEAAAAAAAAAAAAAAAAAAAAA/8QAFBEBAAAAAAAAAAAAAAAAAAAAAP/aAAwDAQACEQMRAD8A3FERAREQEREBERAREQEREBERARF/LntYLvIHnQf0i/lj2P7Qg+Yr+kBERAREQEREBERAREQEREBERARF8WM4jBwjCIuJTPawmPeQNZDRe3nOpB4lb13gtGS4diTi6I4XZBZYvcNV9OhreE7xtciyyKfy+44+NfDpSXY3eiF8Q+9pYP8AZZjj2MTuP4tExTEnZ0SIbneG8BvNA0AbwXnoNV6/VVeIk+TifyJ1+qq8RJ8nE/kWVIg1Xr9VV4iT5OJ/InX6qrxEnycT+RZUiDVev1VXiJPk4n8idfqqvESfJxP5FlS3vJFk6pjGKLZiuLQdmiRTEBu9wDAHltgGkWNhe+vTvIOZ6/VVeIk+TifyJ1+qq8RJ8nE/kXF5QMFlaerGYwqQcXQ4bhmkm5ALQ7Nvult832LnkGq9fqqvESfJxP5FwNUVJidU4q7EcWfdx1NF8xg8FrSTmj46zc6V5CIPuwTF57AsSZiOFxCyIwggg6+A77Tug6CtH6/VVeIk+TifyLKkQUFSmXWQnplsrUUDYL2AisOcy/4geyaOEZ2vcGla9CiQ40IRYJDmuAIINwQdRBGsFQ+t56Heqo0zBi01OOJ2NuyQb7jbgOb5gSCBwuQbUiIgIiICIiAiIgIiICIiAuPyuuLMnE4W+A0e97QuwXHZYO5vOcRnONQSaiKyaRgwjSkoS0fd4G4PFtQRsit/YIPgN9wTYIPgN9wQRAiq+o8odI03i32Xib/6gtnhsMuDL6RnWG9psLngXWS3Sc1LtmJbMcx4DmuaAQWkXBB3QQgiRezgVVY9T8F8HBpmJCa/tmtOi+q9jqNt0adAVY1JjODUzhZxHGS1jAQB2Ny5x1NAGknX7ATqBXy0jVNP1fLOjYKQcwgPY5ma5t9VxvHTpGjQd5BIUWJEjRTFjOLnOJJcTcknSSSdZK/hW/sEHwG+4JsEHwG+4IIgRW/sEHwG+4JsEHwG+4IIgRW/sEHwG+4JsEHwG+4IIgWkZACRlCaB4mL/AML6+iLY1lbwQwAf6WHq9JFXyZAe6E30UX4BBTaIiAiIgIiICIiAiIgIiIC47LB3N5ziM5xq7Fcdlg7m85xGc41BJqsykNqcp6vA5tqjNWZSG1OU9Xgc21B668Ktqkl6TpuLi0xYlotDYT28Q9q3/k7wBO4vdUy5b6x6oqk+zZN14EsXNFtTomp7uEDtR5iR2yDipWBiVVVCILCYkeYiaSd1zjck21AaSdFgBwKwMBwxmDYLBwyE4uEKGxgcdZzQBf2rJ+h9o7paUdVE+3sogLIAI1M75/5joHADuOXS5aKx6mKZMrJutMTALGW1tb37+AgGw4TfcKDI8tdY9UtSmRk3Xl5clrbHQ9/fv9/YjXoF++Wg9D1TMfDsHiY7N3HTFhDb+BpPZfmOrgF91ZBk7pWLV9Tw8OAOxjs4zh3sMa/a7Q0cJvqBVcS0CFKy7ZeWaGsYA1rQLANAsABvAIP0REQEREBERBOPRHbeIPqsPnIq+LID3Qm+ii/AL7eiO28QfVYfORV8WQHuhN9FF+AQU2iIgIiICIiAiIgIiICIiAuOywdzec4jOcauxXHZYO5vOcRnONQSarMpDanKerwObaozVk0xGhS1Fy0eYcGtbLQXOcTYACGCSeABBzuWGsOpSlyyUdaYj3ZCtraO+f8AlGgfic3hU9UDTEarqnh4XDuGdtFcO9hi2cfOdDRwuC/XKLVUWr6oiYiSdjHYQWnvYY1e12lx4TbUAt7yMUf1MUwJmbbaYmLPffW1veM4CAbnhJG4EHbOMlguFXObDgwWeZrGNHwACkeu6nj1dUsTFY1w09jCae9hjtR59ZPCStW6IOsdjhNpWQdpOa+YIOoa2MPn0OPAG7hK5bIZR32/UP2vOtvAliCL6nRdbRwhvbH8o3UGuZIKO6k6YBmm2mI9nxb626OxZ+Ua/wARdwLukRAREQEREBERBOPRHbeIPqsPnIq+LID3Qm+ii/ALU8o+S01vjjMTE5sObCbDzdhz72c91757fCta24vxoDJKaOqIYv07stmPbmbDmdtu3zz8EGnIiICIiAiIgIiICIiAiIgLjssHc3nOIznGrsVx2WDubznEZzjUEmqqcVweex/I+zDMLdaK+Vl83TbOs1ji2+5nAFunRp06LqVlZlIbU5T1eBzbUGG5M8lOMRKmZOVNLmHAgnOLX2/qOHatsD2t7EnUQLbujb6xqKWpanYuLzVjmDsG3tnvOhrfadZ3Bc7i9pTRlyrH7fqH7JknXgSxI0anRdTncIb2o/Md1Bw4+06rqLdiTExE97nH/Zo9wA3gq2o+npalqehYRKacwdk63bvOlzvafcLDcWWdD5R2xQXVVPt0uuyXBGpup7/bpaOAO3CFtiAiIgIiIC8yocew2m8MdiOMRAxg0cLjuNaNZcd4bxOoEr01LeWiqI1QVlElWuOwyznQobdzOGh7vOXC195oQdNjuXzEYkctwCVhsZuOjXc4jfs0gN813LyevpVvgS3Ju/eswRBp/X0q3wJbk3fvTr6Vb4Etybv3rlMnmCYfUVWwcLxaKYcN+dcggFxAJDQToBJ0f7ayFu3WSo3wY3K//EGadfSrfAluTd+9OvpVvgS3Ju/evTyt5N6bpWnG4jhcR7Ime1ohveHZ4OuwtcEa76rX3wsdQanL5d6phxQY0KWcN0ZjgbecP0e4rU6AypYPWEUSLwYEzYkQnG4fbXmu0XNtNiAdesAlSyv0l40WWjtjy7i1zSHNcDYgg3BB3CCgt9FzuT+oDVFIwMViaHuaREA8NpLXaNwEi4G8QuiQEREBERAREQFx2WDubznEZzjV2K47LB3N5ziM5xqCTVZlIbU5T1eBzbVGasimZiDKUVLTMy4NYyVguc4mwDRDBJJ3gEHP5YKx6k6YLZR1piPdkLfaLdk/8o1fic3hU8UHTEerqlh4VCuGnsorh3sMWzj59QHCQv1yh1VFq+p4mIuuIY7CC097DGr2nS48JtqAW+ZGKO6l6ZEzONtMTFnxL62t7xnAQDc8JI3Ag7uTlYElKMlJRoaxjQ1rRqDQLAe5fsiICIiAiIgKLajJdUMwT46L85VpKLKh2wTHpovzlB8LWPcLtBPsX+7FE8E+5UV0OG0qN60/m4S67KHWEvRdPnEIjQ+I4hkKHe2c47/4QLk+wboQSPsUTwT7k2KJ4J9yozJPlQnqwxaJhWLwYbXhhiMfCBAsCAWkOJN9Nwbr9cq+VGJSE4zC8GZDiRyM6IX3LWA9qLNIJcdJ1iwtoOdoCbtiieCfcmxRPBPuVZZMawfWtN/aEeGIcRjzDiBvalwDXXbfTYgjQTcades9cgh/Yongn3L+FcaiKc+9v4zvigpDoe3E0CQdyPEt7mrTVmPQ9bQT6eJ8rFpyAiIgIiICIiAuOywdzec4jOcauxXHZYO5vOcRnONQSaqqxTBpyockDMLw12bEfKy+bptezWOLb7mcAW72neUqqzKQ2pynq8Dm2oMRyZ5J8YNSsnangbHBgnOzXFpMR47UWaT2INiSdBtbTc2oVEQEREBERAREQFFlQ7YJj00X5yrTUWVDtgmPTRfnKDfOhxIFExyfKX83CWUZWavNW1S58u68vBuyDvEX7J/5jp8wbvLtcmkpic9kUxCVwS+zOjPDQNZGZCz2jhLM4DhK5PJvk7xPH6lYzFZeJDl4ZzoxexzL27wXAuXHQbahc7yDusmeHymT6gYtaYy3+rGYNjbu5hPYNHpHWcfw5p3CsbixMTqqoi83iTExE1b7nHQBvNGreAG8F3WXOsBjePDBJB3+nljY21Oi6nHzNHYj824V03Q+UdmsNVz7dJzmS4O9qe/4sH5t8INToum5elKchYTLWJaLvdbt3ntne06t4ADcXuIiAoinPvb+M74q3VEU597fxnfFBR/Q9bQT6eJ8rFpyzHoetoJ9PE+Vi05AREQEREBERAXHZYO5vOcRnONXYrjssHc3nOIznGoJNVmUhtTlPV4HNtUZqzKQ2pynq8Dm2oPXREQEREBERAREQFFlQ7YJj00X5yrTUWVDtgmPTRfnKDfehw2lRvWn83CXu5XaxFJUwelXWmI12Qd9ujsn/lH9xbwrneh5jwpWgpiYmXBrGTERznE2AaIUMkk7gAWPZRari1fU8TEDcQh2EFp3IY1e12lx4TbcCD56GpmYq2pIeFQLhpOdEcO8hjtj59wcJCr2RlIEhJsk5NoaxjQ1jRqDQLALg8i1HdTNNCcnG2mJgNe+40tZ3jNOo2Nzwm3ehaGgIiICiKc+9v4zvirdURTn3t/Gd8UFH9D1tBPp4nysWnLMeh62gn08T5WLTkBERAREQEREBcdlg7m85xGc41diuOywdzec4jOcagk1WZSG1OU9Xgc21RmrMpDanKerwObag9dERAREQEREBERAUWVDtgmPTRfnKtNRZUO2CY9NF+coNeyW4NNVDkbn8KkX5kSJHcGm9gSGQXZpO862aeArz8m+SPGeqVk5VMAQ4ME52Y5zXbI4dqLNJ7EGxJOggW03Nuv6HDaVG9afzcJasgIiICIiAoinPvb+M74q3VEU597fxnfFBR/Q9bQT6eJ8rFpyzHoetoJ9PE+Vi05AREQEREBERAXHZYO5vOcRnONXYrjssHc3nOIznGoJNVjUlNyzaUlGuiMB6Xgd8PFtUcogtzp2U8Yz9QTp2U8Yz9QURogtzp2U8Yz9QTp2U8Yz9QURogtzp2U8Yz9QTp2U8Yz9QUW4Xh05i2IMkMOhmJEebNYNZPwAtpJOgAXXX9aKu/Iv88H96Co+nZTxjP1BOnZTxjP1BSRUNA1RTcj09jMqWQ7hucHseATqvmONvOdF9C5pBcLHsiNz4ZBG+NKi6odsEx6aL85VQZHNGTWT4sTnHqX6h2wTHpovzlBvvQ4bSo3rT+bhLVllPQ4bSo3rT+bhLVkBERAREQFEU597fxnfFW6oinPvb+M74oKP6HraCfTxPlYtOWY9D1tBPp4nysWnICIiAiIgIiIC47LB3N5ziM5xq7FeJWuEvxyk5nDIPbRITwy/h2u3+4BBG6L+nsdDeWRAQQbEHQQV/KAiIgIiIO6yI906V/8APzMRa7lUykz9E4pClJKBDiCJDLyXk3BziNzcWHZNsdlKbraXxXEL7GwvDi0XIDmOZe26Be5tpsDrW9zOVDJzNOzpqOx5GgF0tEOj2sQf5lfjumskUaYeLF7ZZxA4YkMqX1u+VbKTS2NUTEwjBIpiPiGGABDe0NDXtdc54GjRaw31hCCsMjnc1k+LE5x6l+odsEx6aL85VQZHO5rJ8WJzj1L9Q7YJj00X5yg9mlcoFQ0ph7pHBojWsc8vIMNruyIA1ngAXs9eetfHw+RZ9FnqINC689a+Ph8iz6J15618fD5Fn0X45FMNk8Ur6FCxCG2I1rIjw1wuM4DRcHQba/PZbrUlR0PTE8JHHBChxHMDw3pcu7EkgG7GEawfcgxDrz1r4+HyLPonXnrXx8PkWfRadlywXCTQLp+DAhtex8Ise1gaQHOAIuNNiDqPAdxTeg0Lrz1r46HyLfos/iPMR5e7WTcr+UQUr0PW0E+nifKxacsx6HraCfTxPlYtOQEREBERAREQEREGPZUskT8am3Y1TGaIrrmLBJzQ93hNOoPJ1g2B13BvfF52kajkIxhTUjMNI/7TiD5iBY+wqyUQRd1P415JH5J/0TqfxrySPyT/AKK0UQRd1P415JH5J/0TqfxrySPyT/orRRBF3U/jXkkfkn/ROp/GvJI/JP8AorRRBF3U/jXkkfkn/ROp/GvJI/JP+itFEHGZHWxoeTqWgzLHMe3ZQ5rgQR/UfbQdOkWPtUzVfKxJKq5qWiixbHij+82PmI0qzFi+XDJ1NYlHNS4EwvfYCPCaLuNhYPA3SBYEDcAO+gwRERBomQaLDh5RYYiEDOhxQL7pzb289gVs9cZMcJrPFm4liMaMxzYYhgQy0Cwc51+yaTe7ipWhvfDiCJDJBBBBBsQd+++vR6osc8smOWf9UFFZdXQ5fJrEgucBd8FrbnSSHA24TYE+wqYl9U7iM9P26ejRIlr2z3l1r71zoXyoCIunoOicTrLFRAlGlsEEbLGI7Fg3fO8jU0b+4LkBu+QOUfLZPGRH/wDUixXjzXzf/UrRV8uGSEtheHQ8Pkm5sOG1rGDgAsNO6eFfUgIiICIiAiIgIiICIiAiIgIiICIiAiIgIiIOcxyhKWx6MY+KScNzybl7bscTwuYQT7SvI60NC+Rf543713SIOF60NC+Rf5437060NC+Rf543713SIOF60NC+Rf5437060NC+Rf543713SIOKlslFDy0YRYci0keFEiOHuc4g+0Lr5SVl5KXEtJw2w2N0NYxoa0DgA0BfsiAiIgIiICIiAiIgIiICIiAiIgIiICIiAiIgIiICIiAiIgIiICIiAiIgIiICIiD/2Q=="/>
          <p:cNvSpPr>
            <a:spLocks noChangeAspect="1" noChangeArrowheads="1"/>
          </p:cNvSpPr>
          <p:nvPr/>
        </p:nvSpPr>
        <p:spPr bwMode="auto">
          <a:xfrm>
            <a:off x="1401961" y="1590380"/>
            <a:ext cx="171450" cy="1714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51435" tIns="25718" rIns="51435" bIns="25718" numCol="1" anchor="t" anchorCtr="0" compatLnSpc="1">
            <a:prstTxWarp prst="textNoShape">
              <a:avLst/>
            </a:prstTxWarp>
          </a:bodyPr>
          <a:lstStyle/>
          <a:p>
            <a:endParaRPr lang="en-US" sz="1500">
              <a:latin typeface="Tw Cen MT" panose="020B0602020104020603" pitchFamily="34" charset="0"/>
            </a:endParaRPr>
          </a:p>
        </p:txBody>
      </p:sp>
      <p:sp>
        <p:nvSpPr>
          <p:cNvPr id="12" name="TextBox 11"/>
          <p:cNvSpPr txBox="1"/>
          <p:nvPr/>
        </p:nvSpPr>
        <p:spPr>
          <a:xfrm>
            <a:off x="775902" y="2151704"/>
            <a:ext cx="4602009" cy="507831"/>
          </a:xfrm>
          <a:prstGeom prst="rect">
            <a:avLst/>
          </a:prstGeom>
          <a:noFill/>
        </p:spPr>
        <p:txBody>
          <a:bodyPr wrap="square" rtlCol="0">
            <a:spAutoFit/>
          </a:bodyPr>
          <a:lstStyle/>
          <a:p>
            <a:r>
              <a:rPr lang="fr-FR" sz="2700" dirty="0">
                <a:latin typeface="Futura Std Book"/>
              </a:rPr>
              <a:t>Enfants de moins de 5 ans</a:t>
            </a:r>
          </a:p>
        </p:txBody>
      </p:sp>
      <p:sp>
        <p:nvSpPr>
          <p:cNvPr id="14" name="TextBox 13"/>
          <p:cNvSpPr txBox="1"/>
          <p:nvPr/>
        </p:nvSpPr>
        <p:spPr>
          <a:xfrm>
            <a:off x="752066" y="2939890"/>
            <a:ext cx="4015501" cy="923330"/>
          </a:xfrm>
          <a:prstGeom prst="rect">
            <a:avLst/>
          </a:prstGeom>
          <a:noFill/>
        </p:spPr>
        <p:txBody>
          <a:bodyPr wrap="square" rtlCol="0">
            <a:spAutoFit/>
          </a:bodyPr>
          <a:lstStyle/>
          <a:p>
            <a:r>
              <a:rPr lang="fr-FR" sz="2700" dirty="0">
                <a:latin typeface="Futura Std Book"/>
              </a:rPr>
              <a:t>Filles et Femmes en Âge de Procréer</a:t>
            </a:r>
          </a:p>
        </p:txBody>
      </p:sp>
      <p:sp>
        <p:nvSpPr>
          <p:cNvPr id="16" name="TextBox 15"/>
          <p:cNvSpPr txBox="1"/>
          <p:nvPr/>
        </p:nvSpPr>
        <p:spPr>
          <a:xfrm>
            <a:off x="743522" y="4019012"/>
            <a:ext cx="4025112" cy="923330"/>
          </a:xfrm>
          <a:prstGeom prst="rect">
            <a:avLst/>
          </a:prstGeom>
          <a:noFill/>
        </p:spPr>
        <p:txBody>
          <a:bodyPr wrap="square" rtlCol="0">
            <a:spAutoFit/>
          </a:bodyPr>
          <a:lstStyle/>
          <a:p>
            <a:r>
              <a:rPr lang="fr-FR" sz="2700" dirty="0">
                <a:latin typeface="Futura Std Book"/>
              </a:rPr>
              <a:t>Victimes de Violence, Conflit, Déplacement</a:t>
            </a:r>
          </a:p>
        </p:txBody>
      </p:sp>
      <p:cxnSp>
        <p:nvCxnSpPr>
          <p:cNvPr id="17" name="Straight Connector 16"/>
          <p:cNvCxnSpPr/>
          <p:nvPr/>
        </p:nvCxnSpPr>
        <p:spPr>
          <a:xfrm flipH="1">
            <a:off x="667322" y="4074728"/>
            <a:ext cx="7616" cy="821120"/>
          </a:xfrm>
          <a:prstGeom prst="line">
            <a:avLst/>
          </a:prstGeom>
          <a:ln w="57150">
            <a:solidFill>
              <a:srgbClr val="D34A1F"/>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74489" y="2986251"/>
            <a:ext cx="1377" cy="819819"/>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667322" y="2106037"/>
            <a:ext cx="2654" cy="586709"/>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651824" y="5203550"/>
            <a:ext cx="11440" cy="797653"/>
          </a:xfrm>
          <a:prstGeom prst="line">
            <a:avLst/>
          </a:prstGeom>
          <a:ln w="57150">
            <a:solidFill>
              <a:srgbClr val="606060"/>
            </a:solidFill>
          </a:ln>
        </p:spPr>
        <p:style>
          <a:lnRef idx="1">
            <a:schemeClr val="accent1"/>
          </a:lnRef>
          <a:fillRef idx="0">
            <a:schemeClr val="accent1"/>
          </a:fillRef>
          <a:effectRef idx="0">
            <a:schemeClr val="accent1"/>
          </a:effectRef>
          <a:fontRef idx="minor">
            <a:schemeClr val="tx1"/>
          </a:fontRef>
        </p:style>
      </p:cxnSp>
      <p:sp>
        <p:nvSpPr>
          <p:cNvPr id="24" name="Right Triangle 23"/>
          <p:cNvSpPr/>
          <p:nvPr/>
        </p:nvSpPr>
        <p:spPr>
          <a:xfrm rot="16200000">
            <a:off x="6019770" y="3091514"/>
            <a:ext cx="514350" cy="51435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Tw Cen MT" panose="020B0602020104020603" pitchFamily="34" charset="0"/>
            </a:endParaRPr>
          </a:p>
        </p:txBody>
      </p:sp>
      <p:sp>
        <p:nvSpPr>
          <p:cNvPr id="33" name="TextBox 32"/>
          <p:cNvSpPr txBox="1"/>
          <p:nvPr/>
        </p:nvSpPr>
        <p:spPr>
          <a:xfrm>
            <a:off x="723405" y="5140711"/>
            <a:ext cx="4025112" cy="923330"/>
          </a:xfrm>
          <a:prstGeom prst="rect">
            <a:avLst/>
          </a:prstGeom>
          <a:noFill/>
        </p:spPr>
        <p:txBody>
          <a:bodyPr wrap="square" rtlCol="0">
            <a:spAutoFit/>
          </a:bodyPr>
          <a:lstStyle/>
          <a:p>
            <a:r>
              <a:rPr lang="en-US" sz="2700" dirty="0" err="1">
                <a:latin typeface="Futura Std Book"/>
              </a:rPr>
              <a:t>Personnes</a:t>
            </a:r>
            <a:r>
              <a:rPr lang="en-US" sz="2700" dirty="0">
                <a:latin typeface="Futura Std Book"/>
              </a:rPr>
              <a:t> </a:t>
            </a:r>
            <a:r>
              <a:rPr lang="en-US" sz="2700" dirty="0" err="1">
                <a:latin typeface="Futura Std Book"/>
              </a:rPr>
              <a:t>Pauvres</a:t>
            </a:r>
            <a:r>
              <a:rPr lang="en-US" sz="2700" dirty="0">
                <a:latin typeface="Futura Std Book"/>
              </a:rPr>
              <a:t> et </a:t>
            </a:r>
            <a:r>
              <a:rPr lang="en-US" sz="2700" dirty="0" err="1">
                <a:latin typeface="Futura Std Book"/>
              </a:rPr>
              <a:t>Marginalisées</a:t>
            </a:r>
            <a:endParaRPr lang="en-US" sz="2700" dirty="0">
              <a:latin typeface="Futura Std Book"/>
            </a:endParaRPr>
          </a:p>
        </p:txBody>
      </p:sp>
      <p:pic>
        <p:nvPicPr>
          <p:cNvPr id="36" name="Picture 35"/>
          <p:cNvPicPr>
            <a:picLocks noChangeAspect="1"/>
          </p:cNvPicPr>
          <p:nvPr/>
        </p:nvPicPr>
        <p:blipFill rotWithShape="1">
          <a:blip r:embed="rId3" cstate="screen">
            <a:extLst>
              <a:ext uri="{28A0092B-C50C-407E-A947-70E740481C1C}">
                <a14:useLocalDpi xmlns:a14="http://schemas.microsoft.com/office/drawing/2010/main"/>
              </a:ext>
            </a:extLst>
          </a:blip>
          <a:srcRect b="-277"/>
          <a:stretch/>
        </p:blipFill>
        <p:spPr>
          <a:xfrm>
            <a:off x="5527787" y="1370550"/>
            <a:ext cx="2386667" cy="3770041"/>
          </a:xfrm>
          <a:prstGeom prst="rect">
            <a:avLst/>
          </a:prstGeom>
        </p:spPr>
      </p:pic>
      <p:pic>
        <p:nvPicPr>
          <p:cNvPr id="39" name="Picture 38"/>
          <p:cNvPicPr>
            <a:picLocks noChangeAspect="1"/>
          </p:cNvPicPr>
          <p:nvPr/>
        </p:nvPicPr>
        <p:blipFill rotWithShape="1">
          <a:blip r:embed="rId4" cstate="screen">
            <a:extLst>
              <a:ext uri="{28A0092B-C50C-407E-A947-70E740481C1C}">
                <a14:useLocalDpi xmlns:a14="http://schemas.microsoft.com/office/drawing/2010/main"/>
              </a:ext>
            </a:extLst>
          </a:blip>
          <a:srcRect t="-3378"/>
          <a:stretch/>
        </p:blipFill>
        <p:spPr>
          <a:xfrm>
            <a:off x="7260989" y="1296663"/>
            <a:ext cx="1888019" cy="2260682"/>
          </a:xfrm>
          <a:prstGeom prst="rect">
            <a:avLst/>
          </a:prstGeom>
        </p:spPr>
      </p:pic>
      <p:pic>
        <p:nvPicPr>
          <p:cNvPr id="35" name="Picture 34"/>
          <p:cNvPicPr>
            <a:picLocks noChangeAspect="1"/>
          </p:cNvPicPr>
          <p:nvPr/>
        </p:nvPicPr>
        <p:blipFill rotWithShape="1">
          <a:blip r:embed="rId5" cstate="screen">
            <a:extLst>
              <a:ext uri="{28A0092B-C50C-407E-A947-70E740481C1C}">
                <a14:useLocalDpi xmlns:a14="http://schemas.microsoft.com/office/drawing/2010/main"/>
              </a:ext>
            </a:extLst>
          </a:blip>
          <a:srcRect l="-315"/>
          <a:stretch/>
        </p:blipFill>
        <p:spPr>
          <a:xfrm>
            <a:off x="5496984" y="3401015"/>
            <a:ext cx="3647016" cy="2293674"/>
          </a:xfrm>
          <a:prstGeom prst="rect">
            <a:avLst/>
          </a:prstGeom>
        </p:spPr>
      </p:pic>
      <p:pic>
        <p:nvPicPr>
          <p:cNvPr id="38" name="Picture 37"/>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513053" y="5140591"/>
            <a:ext cx="3635955" cy="1721224"/>
          </a:xfrm>
          <a:prstGeom prst="rect">
            <a:avLst/>
          </a:prstGeom>
        </p:spPr>
      </p:pic>
      <p:sp>
        <p:nvSpPr>
          <p:cNvPr id="41" name="Rectangle 2"/>
          <p:cNvSpPr txBox="1">
            <a:spLocks noChangeArrowheads="1"/>
          </p:cNvSpPr>
          <p:nvPr/>
        </p:nvSpPr>
        <p:spPr>
          <a:xfrm>
            <a:off x="622691" y="951554"/>
            <a:ext cx="3827859" cy="1200150"/>
          </a:xfrm>
          <a:prstGeom prst="rect">
            <a:avLst/>
          </a:prstGeom>
        </p:spPr>
        <p:txBody>
          <a:bodyPr vert="horz" lIns="68580" tIns="34290" rIns="68580" bIns="3429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nSpc>
                <a:spcPct val="100000"/>
              </a:lnSpc>
            </a:pPr>
            <a:endParaRPr lang="en-US" sz="4050" b="1" dirty="0">
              <a:solidFill>
                <a:schemeClr val="bg1"/>
              </a:solidFill>
              <a:latin typeface="Tw Cen MT" panose="020B0602020104020603" pitchFamily="34" charset="0"/>
            </a:endParaRPr>
          </a:p>
        </p:txBody>
      </p:sp>
      <p:sp>
        <p:nvSpPr>
          <p:cNvPr id="2" name="Title 1"/>
          <p:cNvSpPr>
            <a:spLocks noGrp="1"/>
          </p:cNvSpPr>
          <p:nvPr>
            <p:ph type="ctrTitle"/>
          </p:nvPr>
        </p:nvSpPr>
        <p:spPr/>
        <p:txBody>
          <a:bodyPr/>
          <a:lstStyle/>
          <a:p>
            <a:r>
              <a:rPr lang="en-US" b="1" dirty="0">
                <a:solidFill>
                  <a:schemeClr val="bg1"/>
                </a:solidFill>
                <a:latin typeface="Futura Std Book"/>
              </a:rPr>
              <a:t>POPULATIONS </a:t>
            </a:r>
            <a:r>
              <a:rPr lang="en-US" dirty="0">
                <a:solidFill>
                  <a:schemeClr val="bg1"/>
                </a:solidFill>
                <a:latin typeface="Futura Std Book"/>
              </a:rPr>
              <a:t>à </a:t>
            </a:r>
            <a:r>
              <a:rPr lang="en-US" dirty="0" err="1">
                <a:solidFill>
                  <a:schemeClr val="bg1"/>
                </a:solidFill>
                <a:latin typeface="Futura Std Book"/>
              </a:rPr>
              <a:t>risque</a:t>
            </a:r>
            <a:endParaRPr lang="en-US" b="1" dirty="0">
              <a:solidFill>
                <a:schemeClr val="bg1"/>
              </a:solidFill>
              <a:latin typeface="Futura Std Book"/>
            </a:endParaRPr>
          </a:p>
        </p:txBody>
      </p:sp>
    </p:spTree>
    <p:extLst>
      <p:ext uri="{BB962C8B-B14F-4D97-AF65-F5344CB8AC3E}">
        <p14:creationId xmlns:p14="http://schemas.microsoft.com/office/powerpoint/2010/main" val="51915818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2"/>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l="22577" t="42" r="13046" b="-42"/>
          <a:stretch/>
        </p:blipFill>
        <p:spPr>
          <a:xfrm>
            <a:off x="0" y="0"/>
            <a:ext cx="7332800" cy="6858001"/>
          </a:xfrm>
          <a:prstGeom prst="rect">
            <a:avLst/>
          </a:prstGeom>
        </p:spPr>
      </p:pic>
      <p:sp>
        <p:nvSpPr>
          <p:cNvPr id="5" name="Title 4"/>
          <p:cNvSpPr>
            <a:spLocks noGrp="1"/>
          </p:cNvSpPr>
          <p:nvPr>
            <p:ph type="title"/>
          </p:nvPr>
        </p:nvSpPr>
        <p:spPr>
          <a:xfrm>
            <a:off x="207962" y="858838"/>
            <a:ext cx="5073410" cy="795025"/>
          </a:xfrm>
        </p:spPr>
        <p:txBody>
          <a:bodyPr/>
          <a:lstStyle/>
          <a:p>
            <a:pPr algn="l"/>
            <a:r>
              <a:rPr lang="en-US" b="1" dirty="0"/>
              <a:t>FORMES DE </a:t>
            </a:r>
            <a:r>
              <a:rPr lang="en-US" b="1" dirty="0">
                <a:solidFill>
                  <a:schemeClr val="accent4"/>
                </a:solidFill>
              </a:rPr>
              <a:t>MALNUTRITION</a:t>
            </a:r>
          </a:p>
        </p:txBody>
      </p:sp>
      <p:pic>
        <p:nvPicPr>
          <p:cNvPr id="3" name="Picture Placeholder 2"/>
          <p:cNvPicPr>
            <a:picLocks noGrp="1" noChangeAspect="1"/>
          </p:cNvPicPr>
          <p:nvPr>
            <p:ph type="pic" idx="4294967295"/>
          </p:nvPr>
        </p:nvPicPr>
        <p:blipFill>
          <a:blip r:embed="rId5" cstate="screen">
            <a:extLst>
              <a:ext uri="{28A0092B-C50C-407E-A947-70E740481C1C}">
                <a14:useLocalDpi xmlns:a14="http://schemas.microsoft.com/office/drawing/2010/main"/>
              </a:ext>
            </a:extLst>
          </a:blip>
          <a:srcRect/>
          <a:stretch>
            <a:fillRect/>
          </a:stretch>
        </p:blipFill>
        <p:spPr>
          <a:xfrm>
            <a:off x="-20638" y="858838"/>
            <a:ext cx="9164638" cy="7219950"/>
          </a:xfrm>
        </p:spPr>
      </p:pic>
      <p:sp>
        <p:nvSpPr>
          <p:cNvPr id="306179" name="Rectangle 3"/>
          <p:cNvSpPr>
            <a:spLocks noGrp="1" noChangeArrowheads="1"/>
          </p:cNvSpPr>
          <p:nvPr>
            <p:ph type="body" sz="quarter" idx="4294967295"/>
          </p:nvPr>
        </p:nvSpPr>
        <p:spPr>
          <a:xfrm>
            <a:off x="207962" y="1878850"/>
            <a:ext cx="6812770" cy="4532313"/>
          </a:xfrm>
          <a:prstGeom prst="rect">
            <a:avLst/>
          </a:prstGeom>
        </p:spPr>
        <p:txBody>
          <a:bodyPr anchor="ctr">
            <a:noAutofit/>
          </a:bodyPr>
          <a:lstStyle/>
          <a:p>
            <a:pPr marL="514350" indent="-514350">
              <a:lnSpc>
                <a:spcPct val="150000"/>
              </a:lnSpc>
              <a:spcBef>
                <a:spcPts val="0"/>
              </a:spcBef>
              <a:buClr>
                <a:schemeClr val="bg1"/>
              </a:buClr>
              <a:buFontTx/>
              <a:buChar char="►"/>
              <a:defRPr/>
            </a:pPr>
            <a:r>
              <a:rPr lang="fr-FR" dirty="0">
                <a:solidFill>
                  <a:schemeClr val="bg1"/>
                </a:solidFill>
                <a:latin typeface="Futura Std Book"/>
              </a:rPr>
              <a:t>RETARD DE CROISSANCE</a:t>
            </a:r>
          </a:p>
          <a:p>
            <a:pPr marL="514350" indent="-514350">
              <a:lnSpc>
                <a:spcPct val="150000"/>
              </a:lnSpc>
              <a:spcBef>
                <a:spcPts val="0"/>
              </a:spcBef>
              <a:buClr>
                <a:schemeClr val="bg1"/>
              </a:buClr>
              <a:buFontTx/>
              <a:buChar char="►"/>
              <a:defRPr/>
            </a:pPr>
            <a:r>
              <a:rPr lang="fr-FR" dirty="0">
                <a:solidFill>
                  <a:schemeClr val="bg1"/>
                </a:solidFill>
                <a:latin typeface="Futura Std Book"/>
              </a:rPr>
              <a:t>ÉMACIATION</a:t>
            </a:r>
          </a:p>
          <a:p>
            <a:pPr marL="514350" indent="-514350">
              <a:lnSpc>
                <a:spcPct val="150000"/>
              </a:lnSpc>
              <a:spcBef>
                <a:spcPts val="0"/>
              </a:spcBef>
              <a:buClr>
                <a:schemeClr val="bg1"/>
              </a:buClr>
              <a:buFontTx/>
              <a:buChar char="►"/>
              <a:defRPr/>
            </a:pPr>
            <a:r>
              <a:rPr lang="fr-FR" dirty="0">
                <a:solidFill>
                  <a:schemeClr val="bg1"/>
                </a:solidFill>
                <a:latin typeface="Futura Std Book"/>
              </a:rPr>
              <a:t>INSUFFISANCE PONDÉRALE</a:t>
            </a:r>
          </a:p>
          <a:p>
            <a:pPr marL="514350" indent="-514350">
              <a:lnSpc>
                <a:spcPct val="150000"/>
              </a:lnSpc>
              <a:spcBef>
                <a:spcPts val="0"/>
              </a:spcBef>
              <a:buClr>
                <a:schemeClr val="bg1"/>
              </a:buClr>
              <a:buFontTx/>
              <a:buChar char="►"/>
              <a:defRPr/>
            </a:pPr>
            <a:r>
              <a:rPr lang="fr-FR" dirty="0">
                <a:solidFill>
                  <a:schemeClr val="bg1"/>
                </a:solidFill>
                <a:latin typeface="Futura Std Book"/>
              </a:rPr>
              <a:t>FAIBLE POIDS DE NAISSANCE</a:t>
            </a:r>
          </a:p>
          <a:p>
            <a:pPr marL="514350" indent="-514350">
              <a:lnSpc>
                <a:spcPct val="150000"/>
              </a:lnSpc>
              <a:spcBef>
                <a:spcPts val="0"/>
              </a:spcBef>
              <a:buClr>
                <a:schemeClr val="bg1"/>
              </a:buClr>
              <a:buFontTx/>
              <a:buChar char="►"/>
              <a:defRPr/>
            </a:pPr>
            <a:r>
              <a:rPr lang="fr-FR" dirty="0">
                <a:solidFill>
                  <a:schemeClr val="bg1"/>
                </a:solidFill>
                <a:latin typeface="Futura Std Book"/>
              </a:rPr>
              <a:t>CARENCES EN MICRONUTRIMENTS</a:t>
            </a:r>
          </a:p>
          <a:p>
            <a:pPr marL="514350" indent="-514350">
              <a:lnSpc>
                <a:spcPct val="150000"/>
              </a:lnSpc>
              <a:spcBef>
                <a:spcPts val="0"/>
              </a:spcBef>
              <a:buClr>
                <a:schemeClr val="bg1"/>
              </a:buClr>
              <a:buFontTx/>
              <a:buChar char="►"/>
              <a:defRPr/>
            </a:pPr>
            <a:r>
              <a:rPr lang="fr-FR" dirty="0">
                <a:solidFill>
                  <a:schemeClr val="bg1"/>
                </a:solidFill>
                <a:latin typeface="Futura Std Book"/>
              </a:rPr>
              <a:t>SURPOIDS / OBÉSITÉ</a:t>
            </a:r>
          </a:p>
        </p:txBody>
      </p:sp>
    </p:spTree>
    <p:extLst>
      <p:ext uri="{BB962C8B-B14F-4D97-AF65-F5344CB8AC3E}">
        <p14:creationId xmlns:p14="http://schemas.microsoft.com/office/powerpoint/2010/main" val="190302487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1093409" y="313845"/>
            <a:ext cx="7513562" cy="265786"/>
          </a:xfrm>
        </p:spPr>
        <p:txBody>
          <a:bodyPr/>
          <a:lstStyle/>
          <a:p>
            <a:r>
              <a:rPr lang="fr-FR" dirty="0"/>
              <a:t>Pourquoi nous intéressons-nous à la dénutrition?</a:t>
            </a:r>
          </a:p>
        </p:txBody>
      </p:sp>
      <p:sp>
        <p:nvSpPr>
          <p:cNvPr id="8" name="Text Placeholder 7"/>
          <p:cNvSpPr>
            <a:spLocks noGrp="1"/>
          </p:cNvSpPr>
          <p:nvPr>
            <p:ph type="body" sz="quarter" idx="10"/>
          </p:nvPr>
        </p:nvSpPr>
        <p:spPr>
          <a:xfrm>
            <a:off x="417602" y="1714563"/>
            <a:ext cx="3659098" cy="3605092"/>
          </a:xfrm>
        </p:spPr>
        <p:txBody>
          <a:bodyPr/>
          <a:lstStyle/>
          <a:p>
            <a:r>
              <a:rPr lang="fr-FR" dirty="0"/>
              <a:t>La dénutrition représente 45% de tous les décès parmi les enfants de moins de</a:t>
            </a:r>
            <a:r>
              <a:rPr lang="en-US" dirty="0"/>
              <a:t> cinq ans.</a:t>
            </a:r>
          </a:p>
          <a:p>
            <a:pPr marL="0" indent="0" algn="r">
              <a:buNone/>
            </a:pPr>
            <a:r>
              <a:rPr lang="en-US" sz="1800" dirty="0"/>
              <a:t>S</a:t>
            </a:r>
            <a:r>
              <a:rPr lang="fr-FR" sz="1800" dirty="0"/>
              <a:t>é</a:t>
            </a:r>
            <a:r>
              <a:rPr lang="en-US" sz="1800" dirty="0" err="1"/>
              <a:t>ries</a:t>
            </a:r>
            <a:r>
              <a:rPr lang="en-US" sz="1800" dirty="0"/>
              <a:t> sur la Nutrition par le Lancet (2013)</a:t>
            </a:r>
            <a:endParaRPr lang="en-US" sz="1800" i="1" dirty="0"/>
          </a:p>
        </p:txBody>
      </p:sp>
      <p:pic>
        <p:nvPicPr>
          <p:cNvPr id="3" name="Picture 2"/>
          <p:cNvPicPr>
            <a:picLocks noChangeAspect="1"/>
          </p:cNvPicPr>
          <p:nvPr/>
        </p:nvPicPr>
        <p:blipFill>
          <a:blip r:embed="rId2"/>
          <a:stretch>
            <a:fillRect/>
          </a:stretch>
        </p:blipFill>
        <p:spPr>
          <a:xfrm>
            <a:off x="4362420" y="1386385"/>
            <a:ext cx="4800720" cy="3911113"/>
          </a:xfrm>
          <a:prstGeom prst="rect">
            <a:avLst/>
          </a:prstGeom>
        </p:spPr>
      </p:pic>
      <p:sp>
        <p:nvSpPr>
          <p:cNvPr id="4" name="Rectangle 3"/>
          <p:cNvSpPr/>
          <p:nvPr/>
        </p:nvSpPr>
        <p:spPr>
          <a:xfrm>
            <a:off x="293616" y="5319655"/>
            <a:ext cx="8726398" cy="1446550"/>
          </a:xfrm>
          <a:prstGeom prst="rect">
            <a:avLst/>
          </a:prstGeom>
        </p:spPr>
        <p:txBody>
          <a:bodyPr wrap="square">
            <a:spAutoFit/>
          </a:bodyPr>
          <a:lstStyle/>
          <a:p>
            <a:r>
              <a:rPr lang="fr-FR" sz="2000" dirty="0">
                <a:solidFill>
                  <a:srgbClr val="000000"/>
                </a:solidFill>
                <a:latin typeface="Futura Std Book"/>
              </a:rPr>
              <a:t>Principales causes de décès parmi les enfants de &lt; 5 ans présentant des signes de dénutrition spécifiques à la maladie</a:t>
            </a:r>
          </a:p>
          <a:p>
            <a:r>
              <a:rPr lang="fr-FR" sz="2000" dirty="0">
                <a:solidFill>
                  <a:srgbClr val="000000"/>
                </a:solidFill>
                <a:latin typeface="Futura Std Book"/>
              </a:rPr>
              <a:t> </a:t>
            </a:r>
          </a:p>
          <a:p>
            <a:r>
              <a:rPr lang="fr-FR" sz="1400" dirty="0">
                <a:solidFill>
                  <a:srgbClr val="000000"/>
                </a:solidFill>
                <a:latin typeface="Futura Std Book"/>
              </a:rPr>
              <a:t>Source: Organisation Mondiale de la Santé. Risques sanitaires globaux: mortalité et fardeau de la maladie imputables à certains risques majeurs (OMS, 2009).</a:t>
            </a:r>
          </a:p>
        </p:txBody>
      </p:sp>
    </p:spTree>
    <p:extLst>
      <p:ext uri="{BB962C8B-B14F-4D97-AF65-F5344CB8AC3E}">
        <p14:creationId xmlns:p14="http://schemas.microsoft.com/office/powerpoint/2010/main" val="42832495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3"/>
          <p:cNvSpPr>
            <a:spLocks noGrp="1"/>
          </p:cNvSpPr>
          <p:nvPr>
            <p:ph type="body" sz="quarter" idx="10"/>
          </p:nvPr>
        </p:nvSpPr>
        <p:spPr>
          <a:xfrm>
            <a:off x="468978" y="1200150"/>
            <a:ext cx="5573501" cy="5200650"/>
          </a:xfrm>
        </p:spPr>
        <p:txBody>
          <a:bodyPr>
            <a:normAutofit fontScale="85000" lnSpcReduction="20000"/>
          </a:bodyPr>
          <a:lstStyle/>
          <a:p>
            <a:pPr marL="0" indent="0">
              <a:lnSpc>
                <a:spcPct val="120000"/>
              </a:lnSpc>
              <a:spcBef>
                <a:spcPts val="0"/>
              </a:spcBef>
              <a:buNone/>
            </a:pPr>
            <a:r>
              <a:rPr lang="fr-FR" sz="3100" dirty="0"/>
              <a:t>La dénutrition subie au début de la vie entraîne des conséquences à long terme</a:t>
            </a:r>
          </a:p>
          <a:p>
            <a:pPr marL="0" indent="0">
              <a:lnSpc>
                <a:spcPct val="120000"/>
              </a:lnSpc>
              <a:spcBef>
                <a:spcPts val="0"/>
              </a:spcBef>
              <a:buNone/>
            </a:pPr>
            <a:endParaRPr lang="en-US" sz="800" dirty="0"/>
          </a:p>
          <a:p>
            <a:pPr>
              <a:lnSpc>
                <a:spcPct val="120000"/>
              </a:lnSpc>
              <a:spcBef>
                <a:spcPts val="0"/>
              </a:spcBef>
            </a:pPr>
            <a:r>
              <a:rPr lang="fr-FR" dirty="0"/>
              <a:t>Diminution de la réponse immunitaire</a:t>
            </a:r>
          </a:p>
          <a:p>
            <a:pPr>
              <a:lnSpc>
                <a:spcPct val="120000"/>
              </a:lnSpc>
              <a:spcBef>
                <a:spcPts val="0"/>
              </a:spcBef>
            </a:pPr>
            <a:r>
              <a:rPr lang="fr-FR" dirty="0"/>
              <a:t>Capacité intellectuelle réduite</a:t>
            </a:r>
          </a:p>
          <a:p>
            <a:pPr>
              <a:lnSpc>
                <a:spcPct val="120000"/>
              </a:lnSpc>
              <a:spcBef>
                <a:spcPts val="0"/>
              </a:spcBef>
            </a:pPr>
            <a:r>
              <a:rPr lang="fr-FR" dirty="0"/>
              <a:t>Productivité économique affaiblie</a:t>
            </a:r>
          </a:p>
          <a:p>
            <a:pPr>
              <a:lnSpc>
                <a:spcPct val="120000"/>
              </a:lnSpc>
              <a:spcBef>
                <a:spcPts val="0"/>
              </a:spcBef>
            </a:pPr>
            <a:r>
              <a:rPr lang="fr-FR" dirty="0"/>
              <a:t>Restriction précoce de la croissance (pré/postnatale) augmente le risque d'hypertension, de diabète et de maladie cardiovasculaire et métabolique, et cela, dès l'âge adulte</a:t>
            </a:r>
          </a:p>
        </p:txBody>
      </p:sp>
      <p:sp>
        <p:nvSpPr>
          <p:cNvPr id="5" name="Rectangle 4"/>
          <p:cNvSpPr/>
          <p:nvPr/>
        </p:nvSpPr>
        <p:spPr>
          <a:xfrm>
            <a:off x="2259071" y="6491615"/>
            <a:ext cx="3783408" cy="261610"/>
          </a:xfrm>
          <a:prstGeom prst="rect">
            <a:avLst/>
          </a:prstGeom>
        </p:spPr>
        <p:txBody>
          <a:bodyPr wrap="none">
            <a:spAutoFit/>
          </a:bodyPr>
          <a:lstStyle/>
          <a:p>
            <a:r>
              <a:rPr lang="fr-FR" sz="1100" i="1" dirty="0">
                <a:latin typeface="Futura Std Book"/>
              </a:rPr>
              <a:t>Séries sur la Nutrition par Lancet (2008) Document #2</a:t>
            </a:r>
          </a:p>
        </p:txBody>
      </p:sp>
      <p:pic>
        <p:nvPicPr>
          <p:cNvPr id="6"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6099629" y="923802"/>
            <a:ext cx="3044371" cy="5934198"/>
          </a:xfrm>
          <a:prstGeom prst="rect">
            <a:avLst/>
          </a:prstGeom>
          <a:noFill/>
          <a:ln w="9525">
            <a:noFill/>
            <a:miter lim="800000"/>
            <a:headEnd/>
            <a:tailEnd/>
          </a:ln>
          <a:effectLst/>
        </p:spPr>
      </p:pic>
      <p:sp>
        <p:nvSpPr>
          <p:cNvPr id="9" name="Title 1"/>
          <p:cNvSpPr txBox="1">
            <a:spLocks/>
          </p:cNvSpPr>
          <p:nvPr/>
        </p:nvSpPr>
        <p:spPr>
          <a:xfrm>
            <a:off x="1093409" y="87466"/>
            <a:ext cx="7513562" cy="265786"/>
          </a:xfrm>
          <a:prstGeom prst="rect">
            <a:avLst/>
          </a:prstGeom>
        </p:spPr>
        <p:txBody>
          <a:bodyPr lIns="0" tIns="0" rIns="0" bIns="0" anchor="t" anchorCtr="0">
            <a:noAutofit/>
          </a:bodyPr>
          <a:lstStyle>
            <a:lvl1pPr algn="l" defTabSz="914400" rtl="0" eaLnBrk="1" latinLnBrk="0" hangingPunct="1">
              <a:lnSpc>
                <a:spcPct val="90000"/>
              </a:lnSpc>
              <a:spcBef>
                <a:spcPct val="0"/>
              </a:spcBef>
              <a:buNone/>
              <a:defRPr sz="2800" kern="1200" baseline="0">
                <a:solidFill>
                  <a:srgbClr val="2AA9E1"/>
                </a:solidFill>
                <a:latin typeface="Futura Std Book" charset="0"/>
                <a:ea typeface="Futura Std Book" charset="0"/>
                <a:cs typeface="Futura Std Book" charset="0"/>
              </a:defRPr>
            </a:lvl1pPr>
          </a:lstStyle>
          <a:p>
            <a:r>
              <a:rPr lang="fr-FR" dirty="0">
                <a:latin typeface="Futura Std Book"/>
              </a:rPr>
              <a:t>Pourquoi nous intéressons-nous à la dénutrition?</a:t>
            </a:r>
            <a:endParaRPr lang="en-US" dirty="0">
              <a:latin typeface="Futura Std Book"/>
            </a:endParaRPr>
          </a:p>
        </p:txBody>
      </p:sp>
    </p:spTree>
    <p:extLst>
      <p:ext uri="{BB962C8B-B14F-4D97-AF65-F5344CB8AC3E}">
        <p14:creationId xmlns:p14="http://schemas.microsoft.com/office/powerpoint/2010/main" val="354312533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093409" y="107351"/>
            <a:ext cx="7513562" cy="265786"/>
          </a:xfrm>
        </p:spPr>
        <p:txBody>
          <a:bodyPr>
            <a:noAutofit/>
          </a:bodyPr>
          <a:lstStyle/>
          <a:p>
            <a:r>
              <a:rPr lang="fr-FR" dirty="0"/>
              <a:t>Nutrition dans les pays de la deuxième vague: Défis majeurs</a:t>
            </a:r>
            <a:endParaRPr lang="en-US" dirty="0"/>
          </a:p>
        </p:txBody>
      </p:sp>
      <p:sp>
        <p:nvSpPr>
          <p:cNvPr id="2" name="Content Placeholder 1"/>
          <p:cNvSpPr>
            <a:spLocks noGrp="1"/>
          </p:cNvSpPr>
          <p:nvPr>
            <p:ph type="body" sz="quarter" idx="10"/>
          </p:nvPr>
        </p:nvSpPr>
        <p:spPr>
          <a:xfrm>
            <a:off x="433054" y="1144586"/>
            <a:ext cx="8308796" cy="4532312"/>
          </a:xfrm>
        </p:spPr>
        <p:txBody>
          <a:bodyPr>
            <a:normAutofit/>
          </a:bodyPr>
          <a:lstStyle/>
          <a:p>
            <a:r>
              <a:rPr lang="fr-FR" dirty="0"/>
              <a:t>Le retard de croissance parmi les enfants continue d'être le principal défi</a:t>
            </a:r>
          </a:p>
          <a:p>
            <a:pPr lvl="1"/>
            <a:r>
              <a:rPr lang="fr-FR" dirty="0" smtClean="0"/>
              <a:t>27% au Burkina Faso en 2016</a:t>
            </a:r>
            <a:endParaRPr lang="en-US" dirty="0"/>
          </a:p>
        </p:txBody>
      </p:sp>
      <p:pic>
        <p:nvPicPr>
          <p:cNvPr id="5" name="Picture 4"/>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a:ext>
            </a:extLst>
          </a:blip>
          <a:srcRect t="6741"/>
          <a:stretch/>
        </p:blipFill>
        <p:spPr>
          <a:xfrm>
            <a:off x="329171" y="2401590"/>
            <a:ext cx="8454571" cy="4381500"/>
          </a:xfrm>
          <a:prstGeom prst="rect">
            <a:avLst/>
          </a:prstGeom>
        </p:spPr>
      </p:pic>
    </p:spTree>
    <p:extLst>
      <p:ext uri="{BB962C8B-B14F-4D97-AF65-F5344CB8AC3E}">
        <p14:creationId xmlns:p14="http://schemas.microsoft.com/office/powerpoint/2010/main" val="267494539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093409" y="107351"/>
            <a:ext cx="7513562" cy="265786"/>
          </a:xfrm>
        </p:spPr>
        <p:txBody>
          <a:bodyPr>
            <a:noAutofit/>
          </a:bodyPr>
          <a:lstStyle/>
          <a:p>
            <a:r>
              <a:rPr lang="fr-FR" dirty="0"/>
              <a:t>Nutrition dans les pays de la deuxième vague: Défis majeurs</a:t>
            </a:r>
            <a:endParaRPr lang="en-US" dirty="0"/>
          </a:p>
        </p:txBody>
      </p:sp>
      <p:sp>
        <p:nvSpPr>
          <p:cNvPr id="2" name="Content Placeholder 1"/>
          <p:cNvSpPr>
            <a:spLocks noGrp="1"/>
          </p:cNvSpPr>
          <p:nvPr>
            <p:ph type="body" sz="quarter" idx="10"/>
          </p:nvPr>
        </p:nvSpPr>
        <p:spPr>
          <a:xfrm>
            <a:off x="298174" y="991892"/>
            <a:ext cx="8693425" cy="5866108"/>
          </a:xfrm>
        </p:spPr>
        <p:txBody>
          <a:bodyPr>
            <a:normAutofit fontScale="92500" lnSpcReduction="10000"/>
          </a:bodyPr>
          <a:lstStyle/>
          <a:p>
            <a:pPr>
              <a:lnSpc>
                <a:spcPct val="120000"/>
              </a:lnSpc>
            </a:pPr>
            <a:r>
              <a:rPr lang="fr-FR" sz="3400" b="1" dirty="0"/>
              <a:t>Les carences en micronutriments parmi les enfants sont également problématiques</a:t>
            </a:r>
            <a:endParaRPr lang="en-US" sz="3400" b="1" dirty="0"/>
          </a:p>
          <a:p>
            <a:pPr lvl="1">
              <a:lnSpc>
                <a:spcPct val="120000"/>
              </a:lnSpc>
            </a:pPr>
            <a:r>
              <a:rPr lang="fr-FR" dirty="0"/>
              <a:t>Carence en vitamine </a:t>
            </a:r>
            <a:r>
              <a:rPr lang="fr-FR" dirty="0" smtClean="0"/>
              <a:t>A</a:t>
            </a:r>
            <a:endParaRPr lang="en-US" dirty="0"/>
          </a:p>
          <a:p>
            <a:pPr lvl="1">
              <a:lnSpc>
                <a:spcPct val="120000"/>
              </a:lnSpc>
            </a:pPr>
            <a:r>
              <a:rPr lang="fr-FR" dirty="0" smtClean="0"/>
              <a:t>L'anémie </a:t>
            </a:r>
            <a:r>
              <a:rPr lang="fr-FR" dirty="0"/>
              <a:t>ferriprive </a:t>
            </a:r>
            <a:r>
              <a:rPr lang="fr-FR" dirty="0" smtClean="0"/>
              <a:t>également </a:t>
            </a:r>
            <a:r>
              <a:rPr lang="fr-FR" dirty="0"/>
              <a:t>élevée en Afrique (&gt; 40%)</a:t>
            </a:r>
            <a:endParaRPr lang="en-US" dirty="0"/>
          </a:p>
          <a:p>
            <a:pPr lvl="1">
              <a:lnSpc>
                <a:spcPct val="120000"/>
              </a:lnSpc>
            </a:pPr>
            <a:r>
              <a:rPr lang="fr-FR" dirty="0" smtClean="0"/>
              <a:t>Consommation </a:t>
            </a:r>
            <a:r>
              <a:rPr lang="fr-FR" dirty="0"/>
              <a:t>de sel iodé &lt;65% dans tous les pays sauf au Rwanda (87%)</a:t>
            </a:r>
            <a:endParaRPr lang="en-US" dirty="0"/>
          </a:p>
          <a:p>
            <a:pPr>
              <a:lnSpc>
                <a:spcPct val="120000"/>
              </a:lnSpc>
            </a:pPr>
            <a:r>
              <a:rPr lang="fr-FR" sz="3400" b="1" dirty="0"/>
              <a:t>Anémie parmi les femmes de 15 à 49 ans (femmes enceintes et pas enceintes), selon les seuils de l'OMS</a:t>
            </a:r>
            <a:endParaRPr lang="en-US" sz="3400" b="1" dirty="0"/>
          </a:p>
          <a:p>
            <a:pPr lvl="1">
              <a:lnSpc>
                <a:spcPct val="120000"/>
              </a:lnSpc>
            </a:pPr>
            <a:r>
              <a:rPr lang="fr-FR" dirty="0" smtClean="0"/>
              <a:t>Problème </a:t>
            </a:r>
            <a:r>
              <a:rPr lang="fr-FR" dirty="0"/>
              <a:t>modéré (40-60%) au Burkina, au Cambodge, en RCA, en Côte d'Ivoire</a:t>
            </a:r>
            <a:endParaRPr lang="en-US" dirty="0"/>
          </a:p>
        </p:txBody>
      </p:sp>
    </p:spTree>
    <p:extLst>
      <p:ext uri="{BB962C8B-B14F-4D97-AF65-F5344CB8AC3E}">
        <p14:creationId xmlns:p14="http://schemas.microsoft.com/office/powerpoint/2010/main" val="139695499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093409" y="107351"/>
            <a:ext cx="7513562" cy="265786"/>
          </a:xfrm>
        </p:spPr>
        <p:txBody>
          <a:bodyPr>
            <a:noAutofit/>
          </a:bodyPr>
          <a:lstStyle/>
          <a:p>
            <a:r>
              <a:rPr lang="fr-FR" dirty="0"/>
              <a:t>Nutrition dans les pays de la deuxième vague: Défis majeurs</a:t>
            </a:r>
            <a:endParaRPr lang="en-US" dirty="0"/>
          </a:p>
        </p:txBody>
      </p:sp>
      <p:sp>
        <p:nvSpPr>
          <p:cNvPr id="5" name="Text Placeholder 4"/>
          <p:cNvSpPr>
            <a:spLocks noGrp="1"/>
          </p:cNvSpPr>
          <p:nvPr>
            <p:ph type="body" sz="quarter" idx="10"/>
          </p:nvPr>
        </p:nvSpPr>
        <p:spPr>
          <a:xfrm>
            <a:off x="298175" y="1182688"/>
            <a:ext cx="8308796" cy="4532312"/>
          </a:xfrm>
        </p:spPr>
        <p:txBody>
          <a:bodyPr/>
          <a:lstStyle/>
          <a:p>
            <a:pPr>
              <a:lnSpc>
                <a:spcPct val="100000"/>
              </a:lnSpc>
            </a:pPr>
            <a:r>
              <a:rPr lang="en-US" b="1" dirty="0" err="1"/>
              <a:t>Mauvaises</a:t>
            </a:r>
            <a:r>
              <a:rPr lang="en-US" b="1" dirty="0"/>
              <a:t> </a:t>
            </a:r>
            <a:r>
              <a:rPr lang="en-US" b="1" dirty="0" err="1"/>
              <a:t>pratiques</a:t>
            </a:r>
            <a:r>
              <a:rPr lang="en-US" b="1" dirty="0"/>
              <a:t> </a:t>
            </a:r>
            <a:r>
              <a:rPr lang="en-US" b="1" dirty="0" err="1"/>
              <a:t>d'ANJE</a:t>
            </a:r>
            <a:r>
              <a:rPr lang="en-US" b="1" dirty="0"/>
              <a:t> </a:t>
            </a:r>
          </a:p>
          <a:p>
            <a:pPr lvl="1">
              <a:lnSpc>
                <a:spcPct val="100000"/>
              </a:lnSpc>
            </a:pPr>
            <a:r>
              <a:rPr lang="fr-FR" sz="2200" dirty="0"/>
              <a:t>L'allaitement maternel exclusif (AME) &lt;6 mois en est la moyenne &lt;50%</a:t>
            </a:r>
          </a:p>
          <a:p>
            <a:pPr lvl="1">
              <a:lnSpc>
                <a:spcPct val="100000"/>
              </a:lnSpc>
            </a:pPr>
            <a:r>
              <a:rPr lang="fr-FR" sz="2200" dirty="0"/>
              <a:t>Le régime minimum acceptable (RMA) est &lt;20% 	</a:t>
            </a:r>
            <a:endParaRPr lang="fr-FR" sz="2200" dirty="0" smtClean="0"/>
          </a:p>
          <a:p>
            <a:pPr>
              <a:lnSpc>
                <a:spcPct val="100000"/>
              </a:lnSpc>
            </a:pPr>
            <a:r>
              <a:rPr lang="fr-FR" b="1" dirty="0" smtClean="0"/>
              <a:t>Hausse de la menace de surpoids</a:t>
            </a:r>
            <a:endParaRPr lang="en-US" b="1" dirty="0" smtClean="0"/>
          </a:p>
          <a:p>
            <a:pPr lvl="1">
              <a:lnSpc>
                <a:spcPct val="100000"/>
              </a:lnSpc>
            </a:pPr>
            <a:r>
              <a:rPr lang="fr-FR" sz="2200" dirty="0" smtClean="0"/>
              <a:t>Parmi </a:t>
            </a:r>
            <a:r>
              <a:rPr lang="fr-FR" sz="2200" dirty="0"/>
              <a:t>les enfants, </a:t>
            </a:r>
            <a:endParaRPr lang="fr-FR" sz="2200" dirty="0" smtClean="0"/>
          </a:p>
          <a:p>
            <a:pPr lvl="1">
              <a:lnSpc>
                <a:spcPct val="100000"/>
              </a:lnSpc>
            </a:pPr>
            <a:r>
              <a:rPr lang="fr-FR" sz="2200" dirty="0" smtClean="0"/>
              <a:t>Parmi </a:t>
            </a:r>
            <a:r>
              <a:rPr lang="fr-FR" sz="2200" dirty="0"/>
              <a:t>les femmes, plus de 20% dans </a:t>
            </a:r>
            <a:r>
              <a:rPr lang="fr-FR" sz="2200" dirty="0" smtClean="0"/>
              <a:t>tous </a:t>
            </a:r>
            <a:r>
              <a:rPr lang="fr-FR" sz="2200" dirty="0"/>
              <a:t>les pays à l’exception du Cambodge (18%) et de Madagascar (15%); taux le plus élevé en Haïti (36%)</a:t>
            </a:r>
            <a:endParaRPr lang="en-US" sz="2200" dirty="0"/>
          </a:p>
        </p:txBody>
      </p:sp>
    </p:spTree>
    <p:extLst>
      <p:ext uri="{BB962C8B-B14F-4D97-AF65-F5344CB8AC3E}">
        <p14:creationId xmlns:p14="http://schemas.microsoft.com/office/powerpoint/2010/main" val="242338734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r>
              <a:rPr lang="en-US" sz="2700" dirty="0"/>
              <a:t>Cadre </a:t>
            </a:r>
            <a:r>
              <a:rPr lang="en-US" sz="2700" dirty="0" err="1"/>
              <a:t>Conceptuel</a:t>
            </a:r>
            <a:r>
              <a:rPr lang="en-US" sz="2700" dirty="0"/>
              <a:t> de </a:t>
            </a:r>
            <a:r>
              <a:rPr lang="en-US" sz="2700" dirty="0" err="1"/>
              <a:t>l'UNICEF</a:t>
            </a:r>
            <a:endParaRPr lang="en-US" sz="2700" dirty="0"/>
          </a:p>
        </p:txBody>
      </p:sp>
      <p:pic>
        <p:nvPicPr>
          <p:cNvPr id="6" name="Picture 5">
            <a:extLst>
              <a:ext uri="{FF2B5EF4-FFF2-40B4-BE49-F238E27FC236}">
                <a16:creationId xmlns="" xmlns:a16="http://schemas.microsoft.com/office/drawing/2014/main" id="{57FDDFED-2213-FD47-94E0-78ABDFCB58A5}"/>
              </a:ext>
            </a:extLst>
          </p:cNvPr>
          <p:cNvPicPr>
            <a:picLocks noChangeAspect="1"/>
          </p:cNvPicPr>
          <p:nvPr/>
        </p:nvPicPr>
        <p:blipFill>
          <a:blip r:embed="rId2"/>
          <a:stretch>
            <a:fillRect/>
          </a:stretch>
        </p:blipFill>
        <p:spPr>
          <a:xfrm>
            <a:off x="319820" y="1024805"/>
            <a:ext cx="8392886" cy="5466236"/>
          </a:xfrm>
          <a:prstGeom prst="rect">
            <a:avLst/>
          </a:prstGeom>
        </p:spPr>
      </p:pic>
    </p:spTree>
    <p:extLst>
      <p:ext uri="{BB962C8B-B14F-4D97-AF65-F5344CB8AC3E}">
        <p14:creationId xmlns:p14="http://schemas.microsoft.com/office/powerpoint/2010/main" val="330668157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539578"/>
            <a:ext cx="9144000" cy="2981816"/>
          </a:xfrm>
          <a:prstGeom prst="rect">
            <a:avLst/>
          </a:prstGeom>
        </p:spPr>
      </p:pic>
      <p:sp>
        <p:nvSpPr>
          <p:cNvPr id="3" name="Title 2"/>
          <p:cNvSpPr>
            <a:spLocks noGrp="1"/>
          </p:cNvSpPr>
          <p:nvPr>
            <p:ph type="ctrTitle"/>
          </p:nvPr>
        </p:nvSpPr>
        <p:spPr>
          <a:xfrm>
            <a:off x="1093408" y="253143"/>
            <a:ext cx="7926605" cy="975582"/>
          </a:xfrm>
          <a:noFill/>
        </p:spPr>
        <p:txBody>
          <a:bodyPr>
            <a:noAutofit/>
          </a:bodyPr>
          <a:lstStyle/>
          <a:p>
            <a:r>
              <a:rPr lang="fr-FR" sz="3200" dirty="0">
                <a:latin typeface="Futura Std Book"/>
              </a:rPr>
              <a:t>Trois Catégories Principales d’Interventions Spécifiques à la Nutrition</a:t>
            </a:r>
            <a:endParaRPr lang="en-US" sz="3200" dirty="0">
              <a:latin typeface="Futura Std Book"/>
            </a:endParaRPr>
          </a:p>
        </p:txBody>
      </p:sp>
      <p:sp>
        <p:nvSpPr>
          <p:cNvPr id="4" name="Content Placeholder 3"/>
          <p:cNvSpPr>
            <a:spLocks noGrp="1"/>
          </p:cNvSpPr>
          <p:nvPr>
            <p:ph type="body" sz="quarter" idx="10"/>
          </p:nvPr>
        </p:nvSpPr>
        <p:spPr>
          <a:xfrm>
            <a:off x="6037118" y="4649936"/>
            <a:ext cx="3106882" cy="2208064"/>
          </a:xfrm>
          <a:solidFill>
            <a:srgbClr val="F3EEDB"/>
          </a:solidFill>
        </p:spPr>
        <p:txBody>
          <a:bodyPr anchor="ctr"/>
          <a:lstStyle/>
          <a:p>
            <a:pPr marL="0" indent="0" algn="ctr">
              <a:lnSpc>
                <a:spcPct val="100000"/>
              </a:lnSpc>
              <a:spcBef>
                <a:spcPts val="0"/>
              </a:spcBef>
              <a:buNone/>
              <a:defRPr/>
            </a:pPr>
            <a:r>
              <a:rPr lang="en-US" sz="2400" dirty="0"/>
              <a:t>Alimentation </a:t>
            </a:r>
            <a:r>
              <a:rPr lang="en-US" sz="2400" dirty="0" err="1"/>
              <a:t>Supplémentaire</a:t>
            </a:r>
            <a:r>
              <a:rPr lang="en-US" sz="2400" dirty="0"/>
              <a:t> et </a:t>
            </a:r>
            <a:r>
              <a:rPr lang="en-US" sz="2400" dirty="0" err="1"/>
              <a:t>Thérapeutique</a:t>
            </a:r>
            <a:endParaRPr lang="en-US" sz="2400" dirty="0"/>
          </a:p>
        </p:txBody>
      </p:sp>
      <p:sp>
        <p:nvSpPr>
          <p:cNvPr id="8" name="Content Placeholder 3"/>
          <p:cNvSpPr txBox="1">
            <a:spLocks/>
          </p:cNvSpPr>
          <p:nvPr/>
        </p:nvSpPr>
        <p:spPr>
          <a:xfrm>
            <a:off x="2982191" y="4649936"/>
            <a:ext cx="3054927" cy="2208064"/>
          </a:xfrm>
          <a:prstGeom prst="rect">
            <a:avLst/>
          </a:prstGeom>
          <a:solidFill>
            <a:srgbClr val="2AA9E1"/>
          </a:solidFill>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defRPr/>
            </a:pPr>
            <a:r>
              <a:rPr lang="fr-FR" sz="2600" dirty="0">
                <a:solidFill>
                  <a:schemeClr val="bg1"/>
                </a:solidFill>
                <a:latin typeface="Futura Std Book"/>
              </a:rPr>
              <a:t>Interventions en micronutriments et Déparasitage</a:t>
            </a:r>
          </a:p>
        </p:txBody>
      </p:sp>
      <p:sp>
        <p:nvSpPr>
          <p:cNvPr id="9" name="Content Placeholder 3"/>
          <p:cNvSpPr txBox="1">
            <a:spLocks/>
          </p:cNvSpPr>
          <p:nvPr/>
        </p:nvSpPr>
        <p:spPr>
          <a:xfrm>
            <a:off x="1" y="4649936"/>
            <a:ext cx="2982191" cy="2208064"/>
          </a:xfrm>
          <a:prstGeom prst="rect">
            <a:avLst/>
          </a:prstGeom>
          <a:solidFill>
            <a:schemeClr val="accent4"/>
          </a:solid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defRPr/>
            </a:pPr>
            <a:r>
              <a:rPr lang="fr-FR" sz="2000" dirty="0">
                <a:solidFill>
                  <a:schemeClr val="bg1"/>
                </a:solidFill>
                <a:latin typeface="Futura Std Book"/>
              </a:rPr>
              <a:t>Communication sur le changement social et comportemental pour des pratiques alimentaires et nutritives améliorées</a:t>
            </a:r>
          </a:p>
        </p:txBody>
      </p:sp>
    </p:spTree>
    <p:extLst>
      <p:ext uri="{BB962C8B-B14F-4D97-AF65-F5344CB8AC3E}">
        <p14:creationId xmlns:p14="http://schemas.microsoft.com/office/powerpoint/2010/main" val="353979943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Placeholder 27" descr="10670555825_e8822e79a0_o.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682416" y="2360841"/>
            <a:ext cx="1863590" cy="4295671"/>
          </a:xfrm>
          <a:prstGeom prst="rect">
            <a:avLst/>
          </a:prstGeom>
        </p:spPr>
      </p:pic>
      <p:pic>
        <p:nvPicPr>
          <p:cNvPr id="26" name="Picture Placeholder 3" descr="8758053343_03fa2de767_o.jpg"/>
          <p:cNvPicPr>
            <a:picLocks noChangeAspect="1"/>
          </p:cNvPicPr>
          <p:nvPr/>
        </p:nvPicPr>
        <p:blipFill rotWithShape="1">
          <a:blip r:embed="rId4" cstate="screen">
            <a:extLst>
              <a:ext uri="{28A0092B-C50C-407E-A947-70E740481C1C}">
                <a14:useLocalDpi xmlns:a14="http://schemas.microsoft.com/office/drawing/2010/main"/>
              </a:ext>
            </a:extLst>
          </a:blip>
          <a:srcRect t="-2403"/>
          <a:stretch/>
        </p:blipFill>
        <p:spPr>
          <a:xfrm>
            <a:off x="1860610" y="2207562"/>
            <a:ext cx="1830032" cy="4487164"/>
          </a:xfrm>
          <a:prstGeom prst="rect">
            <a:avLst/>
          </a:prstGeom>
        </p:spPr>
      </p:pic>
      <p:pic>
        <p:nvPicPr>
          <p:cNvPr id="30" name="Picture 29" descr="1108350784_3b72e2e5f5_o.jpg"/>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541593" y="2257426"/>
            <a:ext cx="1793385" cy="4438620"/>
          </a:xfrm>
          <a:prstGeom prst="rect">
            <a:avLst/>
          </a:prstGeom>
        </p:spPr>
      </p:pic>
      <p:pic>
        <p:nvPicPr>
          <p:cNvPr id="31" name="Picture 30" descr="3492673802_6725ec6bbd_o.jpg"/>
          <p:cNvPicPr>
            <a:picLocks noChangeAspect="1"/>
          </p:cNvPicPr>
          <p:nvPr/>
        </p:nvPicPr>
        <p:blipFill rotWithShape="1">
          <a:blip r:embed="rId6" cstate="screen">
            <a:extLst>
              <a:ext uri="{28A0092B-C50C-407E-A947-70E740481C1C}">
                <a14:useLocalDpi xmlns:a14="http://schemas.microsoft.com/office/drawing/2010/main"/>
              </a:ext>
            </a:extLst>
          </a:blip>
          <a:srcRect b="-1"/>
          <a:stretch/>
        </p:blipFill>
        <p:spPr>
          <a:xfrm>
            <a:off x="-1" y="2280025"/>
            <a:ext cx="1866595" cy="4396493"/>
          </a:xfrm>
          <a:prstGeom prst="rect">
            <a:avLst/>
          </a:prstGeom>
        </p:spPr>
      </p:pic>
      <p:pic>
        <p:nvPicPr>
          <p:cNvPr id="34" name="Picture Placeholder 6" descr="19410933764_d3a52450bd_o.jpg"/>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7345973" y="2301689"/>
            <a:ext cx="1798028" cy="4374008"/>
          </a:xfrm>
          <a:prstGeom prst="rect">
            <a:avLst/>
          </a:prstGeom>
        </p:spPr>
      </p:pic>
      <p:sp>
        <p:nvSpPr>
          <p:cNvPr id="2" name="Rectangle 1"/>
          <p:cNvSpPr/>
          <p:nvPr/>
        </p:nvSpPr>
        <p:spPr>
          <a:xfrm>
            <a:off x="-1" y="1043880"/>
            <a:ext cx="9144001" cy="1316962"/>
          </a:xfrm>
          <a:prstGeom prst="rect">
            <a:avLst/>
          </a:prstGeom>
          <a:solidFill>
            <a:srgbClr val="2AA9E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effectLst/>
              <a:latin typeface="Futura Std Book"/>
            </a:endParaRPr>
          </a:p>
        </p:txBody>
      </p:sp>
      <p:grpSp>
        <p:nvGrpSpPr>
          <p:cNvPr id="6" name="Group 5"/>
          <p:cNvGrpSpPr/>
          <p:nvPr/>
        </p:nvGrpSpPr>
        <p:grpSpPr>
          <a:xfrm>
            <a:off x="1889845" y="1052062"/>
            <a:ext cx="5475177" cy="5131732"/>
            <a:chOff x="1889844" y="-27438"/>
            <a:chExt cx="5475177" cy="5131733"/>
          </a:xfrm>
        </p:grpSpPr>
        <p:cxnSp>
          <p:nvCxnSpPr>
            <p:cNvPr id="48" name="Straight Connector 47"/>
            <p:cNvCxnSpPr/>
            <p:nvPr/>
          </p:nvCxnSpPr>
          <p:spPr>
            <a:xfrm>
              <a:off x="1889844" y="-27438"/>
              <a:ext cx="0" cy="5131733"/>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a:off x="3721859" y="-27438"/>
              <a:ext cx="0" cy="5131733"/>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a:off x="5544028" y="-27438"/>
              <a:ext cx="0" cy="5131733"/>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a:off x="7365021" y="-27438"/>
              <a:ext cx="0" cy="5131733"/>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grpSp>
      <p:grpSp>
        <p:nvGrpSpPr>
          <p:cNvPr id="29" name="Group 28"/>
          <p:cNvGrpSpPr/>
          <p:nvPr/>
        </p:nvGrpSpPr>
        <p:grpSpPr>
          <a:xfrm>
            <a:off x="3501" y="6657946"/>
            <a:ext cx="9143999" cy="45719"/>
            <a:chOff x="0" y="4944519"/>
            <a:chExt cx="4736739" cy="198980"/>
          </a:xfrm>
        </p:grpSpPr>
        <p:sp>
          <p:nvSpPr>
            <p:cNvPr id="32" name="Rectangle 31"/>
            <p:cNvSpPr/>
            <p:nvPr/>
          </p:nvSpPr>
          <p:spPr>
            <a:xfrm flipV="1">
              <a:off x="0" y="4944519"/>
              <a:ext cx="948267" cy="198967"/>
            </a:xfrm>
            <a:prstGeom prst="rect">
              <a:avLst/>
            </a:prstGeom>
            <a:solidFill>
              <a:srgbClr val="009CA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Tw Cen MT" panose="020B0602020104020603" pitchFamily="34" charset="0"/>
              </a:endParaRPr>
            </a:p>
          </p:txBody>
        </p:sp>
        <p:sp>
          <p:nvSpPr>
            <p:cNvPr id="36" name="Rectangle 35"/>
            <p:cNvSpPr/>
            <p:nvPr/>
          </p:nvSpPr>
          <p:spPr>
            <a:xfrm>
              <a:off x="948267" y="4944532"/>
              <a:ext cx="948267" cy="198967"/>
            </a:xfrm>
            <a:prstGeom prst="rect">
              <a:avLst/>
            </a:prstGeom>
            <a:solidFill>
              <a:srgbClr val="EB1C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Tw Cen MT" panose="020B0602020104020603" pitchFamily="34" charset="0"/>
              </a:endParaRPr>
            </a:p>
          </p:txBody>
        </p:sp>
        <p:sp>
          <p:nvSpPr>
            <p:cNvPr id="37" name="Rectangle 36"/>
            <p:cNvSpPr/>
            <p:nvPr/>
          </p:nvSpPr>
          <p:spPr>
            <a:xfrm>
              <a:off x="1893086" y="4944532"/>
              <a:ext cx="948267" cy="19896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Tw Cen MT" panose="020B0602020104020603" pitchFamily="34" charset="0"/>
              </a:endParaRPr>
            </a:p>
          </p:txBody>
        </p:sp>
        <p:sp>
          <p:nvSpPr>
            <p:cNvPr id="38" name="Rectangle 37"/>
            <p:cNvSpPr/>
            <p:nvPr/>
          </p:nvSpPr>
          <p:spPr>
            <a:xfrm>
              <a:off x="2840278" y="4944532"/>
              <a:ext cx="948267" cy="198967"/>
            </a:xfrm>
            <a:prstGeom prst="rect">
              <a:avLst/>
            </a:prstGeom>
            <a:solidFill>
              <a:schemeClr val="tx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Tw Cen MT" panose="020B0602020104020603" pitchFamily="34" charset="0"/>
              </a:endParaRPr>
            </a:p>
          </p:txBody>
        </p:sp>
        <p:sp>
          <p:nvSpPr>
            <p:cNvPr id="39" name="Rectangle 38"/>
            <p:cNvSpPr/>
            <p:nvPr/>
          </p:nvSpPr>
          <p:spPr>
            <a:xfrm>
              <a:off x="3788472" y="4944532"/>
              <a:ext cx="948267" cy="198967"/>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Tw Cen MT" panose="020B0602020104020603" pitchFamily="34" charset="0"/>
              </a:endParaRPr>
            </a:p>
          </p:txBody>
        </p:sp>
      </p:grpSp>
      <p:sp>
        <p:nvSpPr>
          <p:cNvPr id="42" name="Rectangle 41"/>
          <p:cNvSpPr/>
          <p:nvPr/>
        </p:nvSpPr>
        <p:spPr>
          <a:xfrm>
            <a:off x="7508588" y="1286861"/>
            <a:ext cx="1583267" cy="830997"/>
          </a:xfrm>
          <a:prstGeom prst="rect">
            <a:avLst/>
          </a:prstGeom>
        </p:spPr>
        <p:txBody>
          <a:bodyPr wrap="square" anchor="ctr">
            <a:spAutoFit/>
          </a:bodyPr>
          <a:lstStyle/>
          <a:p>
            <a:r>
              <a:rPr lang="fr-FR" sz="1600" b="1" dirty="0">
                <a:solidFill>
                  <a:srgbClr val="FFFFFF"/>
                </a:solidFill>
                <a:latin typeface="Futura Std Book"/>
                <a:cs typeface="Arial Narrow"/>
              </a:rPr>
              <a:t>PROTECTION SOCIALE/FILETS DE SÉCURITÉ</a:t>
            </a:r>
          </a:p>
        </p:txBody>
      </p:sp>
      <p:sp>
        <p:nvSpPr>
          <p:cNvPr id="43" name="Rectangle 42"/>
          <p:cNvSpPr/>
          <p:nvPr/>
        </p:nvSpPr>
        <p:spPr>
          <a:xfrm>
            <a:off x="64760" y="1224124"/>
            <a:ext cx="1736848" cy="1077218"/>
          </a:xfrm>
          <a:prstGeom prst="rect">
            <a:avLst/>
          </a:prstGeom>
        </p:spPr>
        <p:txBody>
          <a:bodyPr wrap="square" anchor="ctr">
            <a:spAutoFit/>
          </a:bodyPr>
          <a:lstStyle/>
          <a:p>
            <a:r>
              <a:rPr lang="fr-FR" sz="1600" b="1" cap="all" dirty="0">
                <a:solidFill>
                  <a:srgbClr val="FFFFFF"/>
                </a:solidFill>
                <a:latin typeface="Futura Std Book"/>
                <a:cs typeface="Arial Narrow"/>
              </a:rPr>
              <a:t>L'ÉDUCATION ET L'AUTONOMISATION DES FEMMES</a:t>
            </a:r>
          </a:p>
        </p:txBody>
      </p:sp>
      <p:sp>
        <p:nvSpPr>
          <p:cNvPr id="44" name="Title 1"/>
          <p:cNvSpPr txBox="1">
            <a:spLocks/>
          </p:cNvSpPr>
          <p:nvPr/>
        </p:nvSpPr>
        <p:spPr>
          <a:xfrm>
            <a:off x="2098199" y="1286742"/>
            <a:ext cx="1457802" cy="875090"/>
          </a:xfrm>
          <a:prstGeom prst="rect">
            <a:avLst/>
          </a:prstGeom>
          <a:effectLst/>
        </p:spPr>
        <p:txBody>
          <a:bodyPr vert="horz" lIns="0" tIns="0" rIns="0" bIns="0" rtlCol="0" anchor="ctr">
            <a:noAutofit/>
          </a:bodyPr>
          <a:lstStyle>
            <a:lvl1pPr algn="ctr" defTabSz="457200" rtl="0" eaLnBrk="1" latinLnBrk="0" hangingPunct="1">
              <a:spcBef>
                <a:spcPct val="0"/>
              </a:spcBef>
              <a:buNone/>
              <a:defRPr sz="1600" kern="1200">
                <a:solidFill>
                  <a:schemeClr val="tx1"/>
                </a:solidFill>
                <a:latin typeface="+mj-lt"/>
                <a:ea typeface="+mj-ea"/>
                <a:cs typeface="+mj-cs"/>
              </a:defRPr>
            </a:lvl1pPr>
          </a:lstStyle>
          <a:p>
            <a:pPr algn="l"/>
            <a:r>
              <a:rPr lang="fr-FR" b="1" cap="all" dirty="0">
                <a:solidFill>
                  <a:schemeClr val="bg1"/>
                </a:solidFill>
                <a:latin typeface="Futura Std Book"/>
                <a:cs typeface="Arial Narrow"/>
              </a:rPr>
              <a:t>SERVICES DE REPRODUCTION &amp; DE SANTÉ DE QUALITÉ</a:t>
            </a:r>
          </a:p>
        </p:txBody>
      </p:sp>
      <p:sp>
        <p:nvSpPr>
          <p:cNvPr id="45" name="Title 1"/>
          <p:cNvSpPr txBox="1">
            <a:spLocks/>
          </p:cNvSpPr>
          <p:nvPr/>
        </p:nvSpPr>
        <p:spPr>
          <a:xfrm>
            <a:off x="3868552" y="1286741"/>
            <a:ext cx="1588325" cy="976671"/>
          </a:xfrm>
          <a:prstGeom prst="rect">
            <a:avLst/>
          </a:prstGeom>
          <a:effectLst/>
        </p:spPr>
        <p:txBody>
          <a:bodyPr vert="horz" lIns="0" tIns="0" rIns="0" bIns="0" rtlCol="0" anchor="ctr">
            <a:noAutofit/>
          </a:bodyPr>
          <a:lstStyle>
            <a:lvl1pPr algn="l" defTabSz="457200" rtl="0" eaLnBrk="1" latinLnBrk="0" hangingPunct="1">
              <a:lnSpc>
                <a:spcPct val="80000"/>
              </a:lnSpc>
              <a:spcBef>
                <a:spcPct val="0"/>
              </a:spcBef>
              <a:buNone/>
              <a:defRPr sz="3600" b="1" i="0" kern="1200" cap="all">
                <a:solidFill>
                  <a:srgbClr val="00ADE4"/>
                </a:solidFill>
                <a:latin typeface="Arial Narrow"/>
                <a:ea typeface="+mj-ea"/>
                <a:cs typeface="Arial Narrow"/>
              </a:defRPr>
            </a:lvl1pPr>
          </a:lstStyle>
          <a:p>
            <a:pPr>
              <a:lnSpc>
                <a:spcPct val="100000"/>
              </a:lnSpc>
            </a:pPr>
            <a:r>
              <a:rPr lang="en-US" sz="1600" dirty="0">
                <a:solidFill>
                  <a:srgbClr val="FFFFFF"/>
                </a:solidFill>
                <a:latin typeface="Futura Std Book"/>
              </a:rPr>
              <a:t>AGRICULTURE</a:t>
            </a:r>
          </a:p>
        </p:txBody>
      </p:sp>
      <p:sp>
        <p:nvSpPr>
          <p:cNvPr id="46" name="Title 1"/>
          <p:cNvSpPr txBox="1">
            <a:spLocks/>
          </p:cNvSpPr>
          <p:nvPr/>
        </p:nvSpPr>
        <p:spPr>
          <a:xfrm>
            <a:off x="5631182" y="1495141"/>
            <a:ext cx="1752889" cy="535185"/>
          </a:xfrm>
          <a:prstGeom prst="rect">
            <a:avLst/>
          </a:prstGeom>
          <a:effectLst/>
        </p:spPr>
        <p:txBody>
          <a:bodyPr vert="horz" lIns="0" tIns="0" rIns="0" bIns="0" rtlCol="0" anchor="ctr">
            <a:noAutofit/>
          </a:bodyPr>
          <a:lstStyle>
            <a:lvl1pPr algn="ctr" defTabSz="457200" rtl="0" eaLnBrk="1" latinLnBrk="0" hangingPunct="1">
              <a:spcBef>
                <a:spcPct val="0"/>
              </a:spcBef>
              <a:buNone/>
              <a:defRPr sz="1600" kern="1200">
                <a:solidFill>
                  <a:schemeClr val="tx1"/>
                </a:solidFill>
                <a:latin typeface="+mj-lt"/>
                <a:ea typeface="+mj-ea"/>
                <a:cs typeface="+mj-cs"/>
              </a:defRPr>
            </a:lvl1pPr>
          </a:lstStyle>
          <a:p>
            <a:pPr algn="l"/>
            <a:r>
              <a:rPr lang="en-US" b="1" dirty="0">
                <a:solidFill>
                  <a:srgbClr val="FFFFFF"/>
                </a:solidFill>
                <a:latin typeface="Futura Std Book"/>
                <a:cs typeface="Arial Narrow"/>
              </a:rPr>
              <a:t>EAU ET ASSAINISSEMENT</a:t>
            </a:r>
          </a:p>
        </p:txBody>
      </p:sp>
      <p:sp>
        <p:nvSpPr>
          <p:cNvPr id="25" name="Rectangle 24"/>
          <p:cNvSpPr/>
          <p:nvPr/>
        </p:nvSpPr>
        <p:spPr>
          <a:xfrm>
            <a:off x="7413740" y="2387637"/>
            <a:ext cx="1671259" cy="4242344"/>
          </a:xfrm>
          <a:prstGeom prst="rect">
            <a:avLst/>
          </a:prstGeom>
          <a:solidFill>
            <a:schemeClr val="bg1">
              <a:alpha val="70000"/>
            </a:schemeClr>
          </a:solidFill>
        </p:spPr>
        <p:txBody>
          <a:bodyPr wrap="square">
            <a:noAutofit/>
          </a:bodyPr>
          <a:lstStyle/>
          <a:p>
            <a:r>
              <a:rPr lang="fr-FR" dirty="0">
                <a:solidFill>
                  <a:schemeClr val="tx1">
                    <a:lumMod val="50000"/>
                  </a:schemeClr>
                </a:solidFill>
                <a:latin typeface="Futura Std Book"/>
                <a:ea typeface="Arial Narrow" charset="0"/>
                <a:cs typeface="Arial Narrow" charset="0"/>
              </a:rPr>
              <a:t>Enregistrement des naissances</a:t>
            </a:r>
          </a:p>
          <a:p>
            <a:endParaRPr lang="fr-FR" dirty="0">
              <a:solidFill>
                <a:schemeClr val="tx1">
                  <a:lumMod val="50000"/>
                </a:schemeClr>
              </a:solidFill>
              <a:latin typeface="Futura Std Book"/>
              <a:ea typeface="Arial Narrow" charset="0"/>
              <a:cs typeface="Arial Narrow" charset="0"/>
            </a:endParaRPr>
          </a:p>
          <a:p>
            <a:r>
              <a:rPr lang="fr-FR" dirty="0">
                <a:solidFill>
                  <a:schemeClr val="tx1">
                    <a:lumMod val="50000"/>
                  </a:schemeClr>
                </a:solidFill>
                <a:latin typeface="Futura Std Book"/>
                <a:ea typeface="Arial Narrow" charset="0"/>
                <a:cs typeface="Arial Narrow" charset="0"/>
              </a:rPr>
              <a:t>Congé parental et garde d'enfants adéquate</a:t>
            </a:r>
          </a:p>
          <a:p>
            <a:endParaRPr lang="fr-FR" dirty="0">
              <a:solidFill>
                <a:schemeClr val="tx1">
                  <a:lumMod val="50000"/>
                </a:schemeClr>
              </a:solidFill>
              <a:latin typeface="Futura Std Book"/>
              <a:ea typeface="Arial Narrow" charset="0"/>
              <a:cs typeface="Arial Narrow" charset="0"/>
            </a:endParaRPr>
          </a:p>
          <a:p>
            <a:r>
              <a:rPr lang="fr-FR" dirty="0">
                <a:solidFill>
                  <a:schemeClr val="tx1">
                    <a:lumMod val="50000"/>
                  </a:schemeClr>
                </a:solidFill>
                <a:latin typeface="Futura Std Book"/>
                <a:ea typeface="Arial Narrow" charset="0"/>
                <a:cs typeface="Arial Narrow" charset="0"/>
              </a:rPr>
              <a:t>Services de protection de l'enfance</a:t>
            </a:r>
          </a:p>
          <a:p>
            <a:endParaRPr lang="fr-FR" dirty="0">
              <a:solidFill>
                <a:schemeClr val="tx1">
                  <a:lumMod val="50000"/>
                </a:schemeClr>
              </a:solidFill>
              <a:latin typeface="Futura Std Book"/>
              <a:ea typeface="Arial Narrow" charset="0"/>
              <a:cs typeface="Arial Narrow" charset="0"/>
            </a:endParaRPr>
          </a:p>
          <a:p>
            <a:r>
              <a:rPr lang="fr-FR" dirty="0">
                <a:solidFill>
                  <a:schemeClr val="tx1">
                    <a:lumMod val="50000"/>
                  </a:schemeClr>
                </a:solidFill>
                <a:latin typeface="Futura Std Book"/>
                <a:ea typeface="Arial Narrow" charset="0"/>
                <a:cs typeface="Arial Narrow" charset="0"/>
              </a:rPr>
              <a:t>Programmes de transfert d'aide sociale</a:t>
            </a:r>
          </a:p>
          <a:p>
            <a:endParaRPr lang="fr-FR" dirty="0">
              <a:solidFill>
                <a:schemeClr val="tx1">
                  <a:lumMod val="50000"/>
                </a:schemeClr>
              </a:solidFill>
              <a:latin typeface="Futura Std Book"/>
              <a:ea typeface="Arial Narrow" charset="0"/>
              <a:cs typeface="Arial Narrow" charset="0"/>
            </a:endParaRPr>
          </a:p>
          <a:p>
            <a:r>
              <a:rPr lang="fr-FR" dirty="0">
                <a:solidFill>
                  <a:schemeClr val="tx1">
                    <a:lumMod val="50000"/>
                  </a:schemeClr>
                </a:solidFill>
                <a:latin typeface="Futura Std Book"/>
                <a:ea typeface="Arial Narrow" charset="0"/>
                <a:cs typeface="Arial Narrow" charset="0"/>
              </a:rPr>
              <a:t>Conditionnalités pour utiliser les services de nutrition</a:t>
            </a:r>
          </a:p>
          <a:p>
            <a:endParaRPr lang="fr-FR" dirty="0">
              <a:solidFill>
                <a:schemeClr val="tx1">
                  <a:lumMod val="50000"/>
                </a:schemeClr>
              </a:solidFill>
              <a:latin typeface="Futura Std Book"/>
              <a:ea typeface="Arial Narrow" charset="0"/>
              <a:cs typeface="Arial Narrow" charset="0"/>
            </a:endParaRPr>
          </a:p>
          <a:p>
            <a:endParaRPr lang="fr-FR" dirty="0">
              <a:solidFill>
                <a:schemeClr val="tx1">
                  <a:lumMod val="50000"/>
                </a:schemeClr>
              </a:solidFill>
              <a:latin typeface="Futura Std Book"/>
              <a:ea typeface="Arial Narrow" charset="0"/>
              <a:cs typeface="Arial Narrow" charset="0"/>
            </a:endParaRPr>
          </a:p>
        </p:txBody>
      </p:sp>
      <p:sp>
        <p:nvSpPr>
          <p:cNvPr id="33" name="Rectangle 32"/>
          <p:cNvSpPr/>
          <p:nvPr/>
        </p:nvSpPr>
        <p:spPr>
          <a:xfrm>
            <a:off x="5617783" y="2393712"/>
            <a:ext cx="1688277" cy="2767224"/>
          </a:xfrm>
          <a:prstGeom prst="rect">
            <a:avLst/>
          </a:prstGeom>
          <a:solidFill>
            <a:schemeClr val="bg1">
              <a:alpha val="70000"/>
            </a:schemeClr>
          </a:solidFill>
        </p:spPr>
        <p:txBody>
          <a:bodyPr wrap="square">
            <a:normAutofit/>
          </a:bodyPr>
          <a:lstStyle/>
          <a:p>
            <a:r>
              <a:rPr lang="fr-FR" dirty="0">
                <a:solidFill>
                  <a:schemeClr val="tx1">
                    <a:lumMod val="50000"/>
                  </a:schemeClr>
                </a:solidFill>
                <a:latin typeface="Futura Std Book"/>
                <a:ea typeface="Arial Narrow" charset="0"/>
                <a:cs typeface="Arial Narrow" charset="0"/>
              </a:rPr>
              <a:t>Accès à l'eau potable, assainissement adéquat</a:t>
            </a:r>
          </a:p>
          <a:p>
            <a:endParaRPr lang="fr-FR" dirty="0">
              <a:solidFill>
                <a:schemeClr val="tx1">
                  <a:lumMod val="50000"/>
                </a:schemeClr>
              </a:solidFill>
              <a:latin typeface="Futura Std Book"/>
              <a:ea typeface="Arial Narrow" charset="0"/>
              <a:cs typeface="Arial Narrow" charset="0"/>
            </a:endParaRPr>
          </a:p>
          <a:p>
            <a:r>
              <a:rPr lang="fr-FR" dirty="0">
                <a:solidFill>
                  <a:schemeClr val="tx1">
                    <a:lumMod val="50000"/>
                  </a:schemeClr>
                </a:solidFill>
                <a:latin typeface="Futura Std Book"/>
                <a:ea typeface="Arial Narrow" charset="0"/>
                <a:cs typeface="Arial Narrow" charset="0"/>
              </a:rPr>
              <a:t>Promotion de l'hygiène/du lavage des mains</a:t>
            </a:r>
          </a:p>
          <a:p>
            <a:endParaRPr lang="fr-FR" dirty="0">
              <a:solidFill>
                <a:schemeClr val="tx1">
                  <a:lumMod val="50000"/>
                </a:schemeClr>
              </a:solidFill>
              <a:latin typeface="Futura Std Book"/>
              <a:ea typeface="Arial Narrow" charset="0"/>
              <a:cs typeface="Arial Narrow" charset="0"/>
            </a:endParaRPr>
          </a:p>
          <a:p>
            <a:r>
              <a:rPr lang="fr-FR" dirty="0">
                <a:solidFill>
                  <a:schemeClr val="tx1">
                    <a:lumMod val="50000"/>
                  </a:schemeClr>
                </a:solidFill>
                <a:latin typeface="Futura Std Book"/>
                <a:ea typeface="Arial Narrow" charset="0"/>
                <a:cs typeface="Arial Narrow" charset="0"/>
              </a:rPr>
              <a:t>Hygiène alimentaire</a:t>
            </a:r>
          </a:p>
        </p:txBody>
      </p:sp>
      <p:sp>
        <p:nvSpPr>
          <p:cNvPr id="35" name="Rectangle 34"/>
          <p:cNvSpPr/>
          <p:nvPr/>
        </p:nvSpPr>
        <p:spPr>
          <a:xfrm>
            <a:off x="3797680" y="2403238"/>
            <a:ext cx="1687388" cy="4455066"/>
          </a:xfrm>
          <a:prstGeom prst="rect">
            <a:avLst/>
          </a:prstGeom>
          <a:solidFill>
            <a:schemeClr val="bg1">
              <a:alpha val="75000"/>
            </a:schemeClr>
          </a:solidFill>
        </p:spPr>
        <p:txBody>
          <a:bodyPr wrap="square">
            <a:spAutoFit/>
          </a:bodyPr>
          <a:lstStyle/>
          <a:p>
            <a:r>
              <a:rPr lang="fr-FR" sz="1300" dirty="0">
                <a:solidFill>
                  <a:schemeClr val="tx1">
                    <a:lumMod val="50000"/>
                  </a:schemeClr>
                </a:solidFill>
                <a:latin typeface="Futura Std Book"/>
                <a:ea typeface="Arial Narrow" charset="0"/>
                <a:cs typeface="Arial Narrow" charset="0"/>
              </a:rPr>
              <a:t>Améliorer l'accès à une alimentation plus diversifiée, nutritive et sûre</a:t>
            </a:r>
          </a:p>
          <a:p>
            <a:endParaRPr lang="fr-FR" sz="1300" dirty="0">
              <a:solidFill>
                <a:schemeClr val="tx1">
                  <a:lumMod val="50000"/>
                </a:schemeClr>
              </a:solidFill>
              <a:latin typeface="Futura Std Book"/>
              <a:ea typeface="Arial Narrow" charset="0"/>
              <a:cs typeface="Arial Narrow" charset="0"/>
            </a:endParaRPr>
          </a:p>
          <a:p>
            <a:r>
              <a:rPr lang="fr-FR" sz="1300" dirty="0">
                <a:solidFill>
                  <a:schemeClr val="tx1">
                    <a:lumMod val="50000"/>
                  </a:schemeClr>
                </a:solidFill>
                <a:latin typeface="Futura Std Book"/>
                <a:ea typeface="Arial Narrow" charset="0"/>
                <a:cs typeface="Arial Narrow" charset="0"/>
              </a:rPr>
              <a:t>Réduire la charge de travail des femmes</a:t>
            </a:r>
          </a:p>
          <a:p>
            <a:endParaRPr lang="fr-FR" sz="1300" dirty="0">
              <a:solidFill>
                <a:schemeClr val="tx1">
                  <a:lumMod val="50000"/>
                </a:schemeClr>
              </a:solidFill>
              <a:latin typeface="Futura Std Book"/>
              <a:ea typeface="Arial Narrow" charset="0"/>
              <a:cs typeface="Arial Narrow" charset="0"/>
            </a:endParaRPr>
          </a:p>
          <a:p>
            <a:r>
              <a:rPr lang="fr-FR" sz="1300" dirty="0">
                <a:solidFill>
                  <a:schemeClr val="tx1">
                    <a:lumMod val="50000"/>
                  </a:schemeClr>
                </a:solidFill>
                <a:latin typeface="Futura Std Book"/>
                <a:ea typeface="Arial Narrow" charset="0"/>
                <a:cs typeface="Arial Narrow" charset="0"/>
              </a:rPr>
              <a:t>Micronutriments (bio) enrichissement des aliments de base</a:t>
            </a:r>
          </a:p>
          <a:p>
            <a:endParaRPr lang="fr-FR" sz="1300" dirty="0">
              <a:solidFill>
                <a:schemeClr val="tx1">
                  <a:lumMod val="50000"/>
                </a:schemeClr>
              </a:solidFill>
              <a:latin typeface="Futura Std Book"/>
              <a:ea typeface="Arial Narrow" charset="0"/>
              <a:cs typeface="Arial Narrow" charset="0"/>
            </a:endParaRPr>
          </a:p>
          <a:p>
            <a:r>
              <a:rPr lang="fr-FR" sz="1300" dirty="0">
                <a:solidFill>
                  <a:schemeClr val="tx1">
                    <a:lumMod val="50000"/>
                  </a:schemeClr>
                </a:solidFill>
                <a:latin typeface="Futura Std Book"/>
                <a:ea typeface="Arial Narrow" charset="0"/>
                <a:cs typeface="Arial Narrow" charset="0"/>
              </a:rPr>
              <a:t>Conservation des aliments</a:t>
            </a:r>
          </a:p>
          <a:p>
            <a:endParaRPr lang="fr-FR" sz="1300" dirty="0">
              <a:solidFill>
                <a:schemeClr val="tx1">
                  <a:lumMod val="50000"/>
                </a:schemeClr>
              </a:solidFill>
              <a:latin typeface="Futura Std Book"/>
              <a:ea typeface="Arial Narrow" charset="0"/>
              <a:cs typeface="Arial Narrow" charset="0"/>
            </a:endParaRPr>
          </a:p>
          <a:p>
            <a:r>
              <a:rPr lang="fr-FR" sz="1300" dirty="0">
                <a:solidFill>
                  <a:schemeClr val="tx1">
                    <a:lumMod val="50000"/>
                  </a:schemeClr>
                </a:solidFill>
                <a:latin typeface="Futura Std Book"/>
                <a:ea typeface="Arial Narrow" charset="0"/>
                <a:cs typeface="Arial Narrow" charset="0"/>
              </a:rPr>
              <a:t>Nutrition en extension</a:t>
            </a:r>
          </a:p>
        </p:txBody>
      </p:sp>
      <p:sp>
        <p:nvSpPr>
          <p:cNvPr id="40" name="Rectangle 39"/>
          <p:cNvSpPr/>
          <p:nvPr/>
        </p:nvSpPr>
        <p:spPr>
          <a:xfrm>
            <a:off x="1958605" y="2397708"/>
            <a:ext cx="1687388" cy="2631490"/>
          </a:xfrm>
          <a:prstGeom prst="rect">
            <a:avLst/>
          </a:prstGeom>
          <a:solidFill>
            <a:schemeClr val="bg1">
              <a:alpha val="75000"/>
            </a:schemeClr>
          </a:solidFill>
        </p:spPr>
        <p:txBody>
          <a:bodyPr wrap="square">
            <a:spAutoFit/>
          </a:bodyPr>
          <a:lstStyle/>
          <a:p>
            <a:pPr fontAlgn="t"/>
            <a:r>
              <a:rPr lang="fr-FR" sz="1500" dirty="0">
                <a:latin typeface="Futura Std Book"/>
              </a:rPr>
              <a:t>Prévention de la grossesse parmi les adolescents</a:t>
            </a:r>
          </a:p>
          <a:p>
            <a:pPr fontAlgn="t"/>
            <a:endParaRPr lang="fr-FR" sz="1500" dirty="0">
              <a:latin typeface="Futura Std Book"/>
            </a:endParaRPr>
          </a:p>
          <a:p>
            <a:pPr fontAlgn="t"/>
            <a:r>
              <a:rPr lang="fr-FR" sz="1500" dirty="0">
                <a:latin typeface="Futura Std Book"/>
              </a:rPr>
              <a:t>Espacement des naissances</a:t>
            </a:r>
          </a:p>
          <a:p>
            <a:pPr fontAlgn="t"/>
            <a:endParaRPr lang="fr-FR" sz="1500" dirty="0">
              <a:latin typeface="Futura Std Book"/>
            </a:endParaRPr>
          </a:p>
          <a:p>
            <a:pPr fontAlgn="t"/>
            <a:r>
              <a:rPr lang="fr-FR" sz="1500" dirty="0">
                <a:latin typeface="Futura Std Book"/>
              </a:rPr>
              <a:t>Soins de qualité de SRMNEA</a:t>
            </a:r>
          </a:p>
          <a:p>
            <a:pPr fontAlgn="t"/>
            <a:endParaRPr lang="fr-FR" sz="1500" dirty="0">
              <a:latin typeface="Futura Std Book"/>
            </a:endParaRPr>
          </a:p>
        </p:txBody>
      </p:sp>
      <p:sp>
        <p:nvSpPr>
          <p:cNvPr id="41" name="Rectangle 40"/>
          <p:cNvSpPr/>
          <p:nvPr/>
        </p:nvSpPr>
        <p:spPr>
          <a:xfrm>
            <a:off x="96676" y="2399426"/>
            <a:ext cx="1687388" cy="2631490"/>
          </a:xfrm>
          <a:prstGeom prst="rect">
            <a:avLst/>
          </a:prstGeom>
          <a:solidFill>
            <a:schemeClr val="bg1">
              <a:alpha val="75000"/>
            </a:schemeClr>
          </a:solidFill>
        </p:spPr>
        <p:txBody>
          <a:bodyPr wrap="square">
            <a:spAutoFit/>
          </a:bodyPr>
          <a:lstStyle/>
          <a:p>
            <a:r>
              <a:rPr lang="fr-FR" sz="1500" dirty="0">
                <a:solidFill>
                  <a:schemeClr val="tx1">
                    <a:lumMod val="50000"/>
                  </a:schemeClr>
                </a:solidFill>
                <a:latin typeface="Futura Std Book"/>
                <a:ea typeface="Arial Narrow" charset="0"/>
                <a:cs typeface="Arial Narrow" charset="0"/>
              </a:rPr>
              <a:t>Éducation maternelle</a:t>
            </a:r>
          </a:p>
          <a:p>
            <a:endParaRPr lang="fr-FR" sz="1500" dirty="0">
              <a:solidFill>
                <a:schemeClr val="tx1">
                  <a:lumMod val="50000"/>
                </a:schemeClr>
              </a:solidFill>
              <a:latin typeface="Futura Std Book"/>
              <a:ea typeface="Arial Narrow" charset="0"/>
              <a:cs typeface="Arial Narrow" charset="0"/>
            </a:endParaRPr>
          </a:p>
          <a:p>
            <a:r>
              <a:rPr lang="fr-FR" sz="1500" dirty="0">
                <a:solidFill>
                  <a:schemeClr val="tx1">
                    <a:lumMod val="50000"/>
                  </a:schemeClr>
                </a:solidFill>
                <a:latin typeface="Futura Std Book"/>
                <a:ea typeface="Arial Narrow" charset="0"/>
                <a:cs typeface="Arial Narrow" charset="0"/>
              </a:rPr>
              <a:t>Éducation parentale sur la stimulation précoce, la croissance et le développement</a:t>
            </a:r>
          </a:p>
          <a:p>
            <a:endParaRPr lang="fr-FR" sz="1500" dirty="0">
              <a:solidFill>
                <a:schemeClr val="tx1">
                  <a:lumMod val="50000"/>
                </a:schemeClr>
              </a:solidFill>
              <a:latin typeface="Futura Std Book"/>
              <a:ea typeface="Arial Narrow" charset="0"/>
              <a:cs typeface="Arial Narrow" charset="0"/>
            </a:endParaRPr>
          </a:p>
        </p:txBody>
      </p:sp>
    </p:spTree>
    <p:extLst>
      <p:ext uri="{BB962C8B-B14F-4D97-AF65-F5344CB8AC3E}">
        <p14:creationId xmlns:p14="http://schemas.microsoft.com/office/powerpoint/2010/main" val="58769404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fr-FR" dirty="0"/>
              <a:t>Les Investissements du GFF dans la </a:t>
            </a:r>
            <a:r>
              <a:rPr lang="fr-FR" dirty="0">
                <a:solidFill>
                  <a:schemeClr val="accent4"/>
                </a:solidFill>
              </a:rPr>
              <a:t>Nutrition</a:t>
            </a:r>
            <a:endParaRPr lang="en-US" dirty="0">
              <a:solidFill>
                <a:schemeClr val="accent4"/>
              </a:solidFill>
            </a:endParaRPr>
          </a:p>
        </p:txBody>
      </p:sp>
      <p:sp>
        <p:nvSpPr>
          <p:cNvPr id="4" name="Content Placeholder 3"/>
          <p:cNvSpPr>
            <a:spLocks noGrp="1"/>
          </p:cNvSpPr>
          <p:nvPr>
            <p:ph type="body" sz="quarter" idx="10"/>
          </p:nvPr>
        </p:nvSpPr>
        <p:spPr>
          <a:xfrm>
            <a:off x="298175" y="1162050"/>
            <a:ext cx="8308796" cy="5448300"/>
          </a:xfrm>
        </p:spPr>
        <p:txBody>
          <a:bodyPr>
            <a:noAutofit/>
          </a:bodyPr>
          <a:lstStyle/>
          <a:p>
            <a:pPr>
              <a:lnSpc>
                <a:spcPct val="100000"/>
              </a:lnSpc>
            </a:pPr>
            <a:r>
              <a:rPr lang="en-US" sz="1800" b="1" u="sng" dirty="0"/>
              <a:t>Formation/</a:t>
            </a:r>
            <a:r>
              <a:rPr lang="en-US" sz="1800" b="1" u="sng" dirty="0" err="1"/>
              <a:t>renforcement</a:t>
            </a:r>
            <a:r>
              <a:rPr lang="en-US" sz="1800" b="1" u="sng" dirty="0"/>
              <a:t> des </a:t>
            </a:r>
            <a:r>
              <a:rPr lang="en-US" sz="1800" b="1" u="sng" dirty="0" err="1"/>
              <a:t>capacités</a:t>
            </a:r>
            <a:r>
              <a:rPr lang="en-US" sz="1800" b="1" u="sng" dirty="0"/>
              <a:t> </a:t>
            </a:r>
            <a:r>
              <a:rPr lang="fr-FR" sz="1800" dirty="0"/>
              <a:t>au niveau communautaire/formations sanitaires</a:t>
            </a:r>
            <a:r>
              <a:rPr lang="en-US" sz="1800" dirty="0"/>
              <a:t>: </a:t>
            </a:r>
          </a:p>
          <a:p>
            <a:pPr lvl="1">
              <a:lnSpc>
                <a:spcPct val="100000"/>
              </a:lnSpc>
            </a:pPr>
            <a:r>
              <a:rPr lang="fr-FR" sz="1800" dirty="0"/>
              <a:t>Conseils/soutien amélioré pour l'alimentation du nouveau-né et du jeune enfant;</a:t>
            </a:r>
          </a:p>
          <a:p>
            <a:pPr lvl="1">
              <a:lnSpc>
                <a:spcPct val="100000"/>
              </a:lnSpc>
            </a:pPr>
            <a:r>
              <a:rPr lang="fr-FR" sz="1800" dirty="0"/>
              <a:t>Gestion de MAM et SAM</a:t>
            </a:r>
          </a:p>
          <a:p>
            <a:pPr lvl="1">
              <a:lnSpc>
                <a:spcPct val="100000"/>
              </a:lnSpc>
            </a:pPr>
            <a:r>
              <a:rPr lang="fr-FR" sz="1800" dirty="0"/>
              <a:t>Promotion de la nutrition des femmes et des adolescents</a:t>
            </a:r>
          </a:p>
          <a:p>
            <a:pPr lvl="1">
              <a:lnSpc>
                <a:spcPct val="100000"/>
              </a:lnSpc>
            </a:pPr>
            <a:r>
              <a:rPr lang="fr-FR" sz="1800" dirty="0"/>
              <a:t>Technique de la maman kangourou pour les bébés à faible poids de naissance (Cameroun, RDC, Kenya, Tanzanie, Ouganda)</a:t>
            </a:r>
            <a:endParaRPr lang="en-US" sz="1800" dirty="0"/>
          </a:p>
          <a:p>
            <a:pPr>
              <a:lnSpc>
                <a:spcPct val="100000"/>
              </a:lnSpc>
            </a:pPr>
            <a:r>
              <a:rPr lang="fr-FR" sz="1800" b="1" u="sng" dirty="0"/>
              <a:t>Intégration de la nutrition dans le continuum complet de la prestation de services de santé maternelle et infantile tels que </a:t>
            </a:r>
            <a:r>
              <a:rPr lang="en-US" sz="1800" dirty="0"/>
              <a:t>:</a:t>
            </a:r>
            <a:endParaRPr lang="en-US" sz="1800" b="1" u="sng" dirty="0"/>
          </a:p>
          <a:p>
            <a:pPr lvl="1">
              <a:lnSpc>
                <a:spcPct val="100000"/>
              </a:lnSpc>
            </a:pPr>
            <a:r>
              <a:rPr lang="fr-FR" sz="1800" dirty="0"/>
              <a:t>Conseils  sur l'alimentation du nouveau-né au cours des CPN, accouchement, </a:t>
            </a:r>
            <a:r>
              <a:rPr lang="fr-FR" sz="1800" dirty="0" err="1"/>
              <a:t>CPoN</a:t>
            </a:r>
            <a:endParaRPr lang="fr-FR" sz="1800" dirty="0"/>
          </a:p>
          <a:p>
            <a:pPr lvl="1">
              <a:lnSpc>
                <a:spcPct val="100000"/>
              </a:lnSpc>
            </a:pPr>
            <a:r>
              <a:rPr lang="fr-FR" sz="1800" dirty="0"/>
              <a:t>Prévention/traitement de l'anémie maternelle au cours des CPN, accouchement, </a:t>
            </a:r>
            <a:r>
              <a:rPr lang="fr-FR" sz="1800" dirty="0" err="1"/>
              <a:t>CPoN</a:t>
            </a:r>
            <a:endParaRPr lang="fr-FR" sz="1800" dirty="0"/>
          </a:p>
          <a:p>
            <a:pPr>
              <a:lnSpc>
                <a:spcPct val="100000"/>
              </a:lnSpc>
            </a:pPr>
            <a:r>
              <a:rPr lang="en-US" sz="1800" b="1" u="sng" dirty="0" err="1"/>
              <a:t>Fourniture</a:t>
            </a:r>
            <a:r>
              <a:rPr lang="en-US" sz="1800" b="1" u="sng" dirty="0"/>
              <a:t> de </a:t>
            </a:r>
            <a:r>
              <a:rPr lang="en-US" sz="1800" b="1" u="sng" dirty="0" err="1"/>
              <a:t>produits</a:t>
            </a:r>
            <a:r>
              <a:rPr lang="en-US" sz="1800" b="1" u="sng" dirty="0"/>
              <a:t> </a:t>
            </a:r>
            <a:r>
              <a:rPr lang="en-US" sz="1800" b="1" u="sng" dirty="0" err="1"/>
              <a:t>nutritionnels</a:t>
            </a:r>
            <a:r>
              <a:rPr lang="en-US" sz="1800" b="1" u="sng" dirty="0"/>
              <a:t> de base </a:t>
            </a:r>
            <a:r>
              <a:rPr lang="en-US" sz="1800" dirty="0"/>
              <a:t>(</a:t>
            </a:r>
            <a:r>
              <a:rPr lang="fr-FR" sz="1800" dirty="0"/>
              <a:t>suppléments en micronutriments et fortifiants; médicaments vermifuges; ATPE</a:t>
            </a:r>
            <a:r>
              <a:rPr lang="en-US" sz="1800" dirty="0"/>
              <a:t>; etc.)</a:t>
            </a:r>
            <a:endParaRPr lang="en-US" sz="1800" b="1" u="sng" dirty="0"/>
          </a:p>
          <a:p>
            <a:pPr>
              <a:lnSpc>
                <a:spcPct val="100000"/>
              </a:lnSpc>
            </a:pPr>
            <a:endParaRPr lang="en-US" sz="1800" dirty="0"/>
          </a:p>
          <a:p>
            <a:pPr>
              <a:lnSpc>
                <a:spcPct val="100000"/>
              </a:lnSpc>
            </a:pPr>
            <a:endParaRPr lang="en-US" sz="1800" dirty="0"/>
          </a:p>
        </p:txBody>
      </p:sp>
    </p:spTree>
    <p:extLst>
      <p:ext uri="{BB962C8B-B14F-4D97-AF65-F5344CB8AC3E}">
        <p14:creationId xmlns:p14="http://schemas.microsoft.com/office/powerpoint/2010/main" val="424098027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3408" y="297851"/>
            <a:ext cx="8050591" cy="265786"/>
          </a:xfrm>
        </p:spPr>
        <p:txBody>
          <a:bodyPr>
            <a:noAutofit/>
          </a:bodyPr>
          <a:lstStyle/>
          <a:p>
            <a:r>
              <a:rPr lang="fr-FR" dirty="0"/>
              <a:t>Les Investissements du GFF dans la </a:t>
            </a:r>
            <a:r>
              <a:rPr lang="fr-FR" dirty="0">
                <a:solidFill>
                  <a:schemeClr val="accent4"/>
                </a:solidFill>
              </a:rPr>
              <a:t>Nutrition</a:t>
            </a:r>
            <a:endParaRPr lang="en-US" dirty="0">
              <a:solidFill>
                <a:schemeClr val="accent4"/>
              </a:solidFill>
            </a:endParaRPr>
          </a:p>
        </p:txBody>
      </p:sp>
      <p:sp>
        <p:nvSpPr>
          <p:cNvPr id="4" name="Content Placeholder 3"/>
          <p:cNvSpPr>
            <a:spLocks noGrp="1"/>
          </p:cNvSpPr>
          <p:nvPr>
            <p:ph type="body" sz="quarter" idx="10"/>
          </p:nvPr>
        </p:nvSpPr>
        <p:spPr>
          <a:xfrm>
            <a:off x="185981" y="1096963"/>
            <a:ext cx="5033720" cy="5561012"/>
          </a:xfrm>
        </p:spPr>
        <p:txBody>
          <a:bodyPr>
            <a:normAutofit fontScale="85000" lnSpcReduction="20000"/>
          </a:bodyPr>
          <a:lstStyle/>
          <a:p>
            <a:pPr>
              <a:lnSpc>
                <a:spcPct val="120000"/>
              </a:lnSpc>
            </a:pPr>
            <a:r>
              <a:rPr lang="fr-FR" sz="2400" b="1" u="sng" dirty="0"/>
              <a:t>Prestations de services communautaires de nutrition </a:t>
            </a:r>
            <a:r>
              <a:rPr lang="fr-FR" sz="2400" dirty="0"/>
              <a:t>en utilisant les travailleurs/écoles maternelles des CHW et du DPE (Kenya), y compris la surveillance et la promotion de la croissance des enfants, la distribution de suppléments en micronutriments et  le déparasitage mentionné dans tous les DI</a:t>
            </a:r>
            <a:endParaRPr lang="en-US" sz="2400" b="1" u="sng" dirty="0"/>
          </a:p>
          <a:p>
            <a:pPr>
              <a:lnSpc>
                <a:spcPct val="120000"/>
              </a:lnSpc>
            </a:pPr>
            <a:r>
              <a:rPr lang="en-US" sz="2400" b="1" u="sng" dirty="0" err="1"/>
              <a:t>Sensibilisation</a:t>
            </a:r>
            <a:r>
              <a:rPr lang="en-US" sz="2400" b="1" u="sng" dirty="0"/>
              <a:t> </a:t>
            </a:r>
            <a:r>
              <a:rPr lang="en-US" sz="2400" b="1" u="sng" dirty="0" err="1"/>
              <a:t>communautaire</a:t>
            </a:r>
            <a:r>
              <a:rPr lang="en-US" sz="2400" b="1" u="sng" dirty="0"/>
              <a:t> </a:t>
            </a:r>
            <a:r>
              <a:rPr lang="fr-FR" sz="2400" dirty="0"/>
              <a:t>à travers des cliniques itinérantes dans les zones mal desservies et à travers l'approche "hit and </a:t>
            </a:r>
            <a:r>
              <a:rPr lang="fr-FR" sz="2400" dirty="0" err="1"/>
              <a:t>run</a:t>
            </a:r>
            <a:r>
              <a:rPr lang="fr-FR" sz="2400" dirty="0"/>
              <a:t>" dans les environnements où la sécurité est menacée (NE du Nigéria)</a:t>
            </a:r>
            <a:endParaRPr lang="en-US" sz="2400" dirty="0"/>
          </a:p>
          <a:p>
            <a:pPr>
              <a:lnSpc>
                <a:spcPct val="120000"/>
              </a:lnSpc>
            </a:pPr>
            <a:r>
              <a:rPr lang="fr-FR" sz="2400" b="1" u="sng" dirty="0"/>
              <a:t>Initiative des hôpitaux adaptés aux bébés </a:t>
            </a:r>
            <a:r>
              <a:rPr lang="en-US" sz="2400" dirty="0"/>
              <a:t>(</a:t>
            </a:r>
            <a:r>
              <a:rPr lang="en-US" sz="2400" dirty="0" err="1"/>
              <a:t>Ethiopie</a:t>
            </a:r>
            <a:r>
              <a:rPr lang="en-US" sz="2400" dirty="0"/>
              <a:t>, </a:t>
            </a:r>
            <a:r>
              <a:rPr lang="en-US" sz="2400" dirty="0" err="1"/>
              <a:t>Tanzanie</a:t>
            </a:r>
            <a:r>
              <a:rPr lang="en-US" sz="2400" dirty="0"/>
              <a:t>) </a:t>
            </a:r>
          </a:p>
        </p:txBody>
      </p:sp>
      <p:pic>
        <p:nvPicPr>
          <p:cNvPr id="5" name="Content Placeholder 3" descr="Child holding hand.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276180" y="2409031"/>
            <a:ext cx="3867820" cy="2782094"/>
          </a:xfrm>
          <a:prstGeom prst="rect">
            <a:avLst/>
          </a:prstGeom>
          <a:solidFill>
            <a:srgbClr val="FFFFFF">
              <a:shade val="85000"/>
            </a:srgbClr>
          </a:solidFill>
          <a:ln w="88900" cap="sq">
            <a:noFill/>
            <a:miter lim="800000"/>
          </a:ln>
          <a:effectLst/>
        </p:spPr>
      </p:pic>
    </p:spTree>
    <p:extLst>
      <p:ext uri="{BB962C8B-B14F-4D97-AF65-F5344CB8AC3E}">
        <p14:creationId xmlns:p14="http://schemas.microsoft.com/office/powerpoint/2010/main" val="61929916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fr-FR" dirty="0"/>
              <a:t>Les Investissements du GFF dans la </a:t>
            </a:r>
            <a:r>
              <a:rPr lang="fr-FR" dirty="0">
                <a:solidFill>
                  <a:schemeClr val="accent4"/>
                </a:solidFill>
              </a:rPr>
              <a:t>Nutrition</a:t>
            </a:r>
            <a:endParaRPr lang="en-US" dirty="0">
              <a:solidFill>
                <a:schemeClr val="accent4"/>
              </a:solidFill>
            </a:endParaRPr>
          </a:p>
        </p:txBody>
      </p:sp>
      <p:sp>
        <p:nvSpPr>
          <p:cNvPr id="4" name="Content Placeholder 3"/>
          <p:cNvSpPr>
            <a:spLocks noGrp="1"/>
          </p:cNvSpPr>
          <p:nvPr>
            <p:ph type="body" sz="quarter" idx="10"/>
          </p:nvPr>
        </p:nvSpPr>
        <p:spPr>
          <a:xfrm>
            <a:off x="0" y="976394"/>
            <a:ext cx="6912244" cy="5819237"/>
          </a:xfrm>
        </p:spPr>
        <p:txBody>
          <a:bodyPr>
            <a:noAutofit/>
          </a:bodyPr>
          <a:lstStyle/>
          <a:p>
            <a:pPr>
              <a:lnSpc>
                <a:spcPct val="100000"/>
              </a:lnSpc>
            </a:pPr>
            <a:r>
              <a:rPr lang="fr-FR" sz="1800" b="1" dirty="0"/>
              <a:t>Incitations liées à l'offre, telles que </a:t>
            </a:r>
            <a:r>
              <a:rPr lang="en-US" sz="1800" b="1" dirty="0"/>
              <a:t>: </a:t>
            </a:r>
          </a:p>
          <a:p>
            <a:pPr lvl="1">
              <a:lnSpc>
                <a:spcPct val="100000"/>
              </a:lnSpc>
            </a:pPr>
            <a:r>
              <a:rPr lang="fr-FR" sz="1600" dirty="0"/>
              <a:t>Financement Basé sur la Performance (FBP) pour la distribution communautaire des produits nutritionnels (Cameroun)</a:t>
            </a:r>
          </a:p>
          <a:p>
            <a:pPr lvl="1">
              <a:lnSpc>
                <a:spcPct val="100000"/>
              </a:lnSpc>
            </a:pPr>
            <a:r>
              <a:rPr lang="fr-FR" sz="1600" dirty="0"/>
              <a:t>Mise à l’échelle  du FBP pour une qualité améliorée de la prestation de services nutritionnels (Ouganda)</a:t>
            </a:r>
          </a:p>
          <a:p>
            <a:pPr lvl="1">
              <a:lnSpc>
                <a:spcPct val="100000"/>
              </a:lnSpc>
            </a:pPr>
            <a:r>
              <a:rPr lang="fr-FR" sz="1600" dirty="0"/>
              <a:t>Mise à l’échelle  du FBP pour la mise en œuvre de la nutrition communautaire par les assistants de santé communautaires, en particulier dans les zones reculées (Libéria)</a:t>
            </a:r>
          </a:p>
          <a:p>
            <a:pPr lvl="1">
              <a:lnSpc>
                <a:spcPct val="100000"/>
              </a:lnSpc>
            </a:pPr>
            <a:r>
              <a:rPr lang="fr-FR" sz="1600" dirty="0"/>
              <a:t>FBP pour motiver la prestation de services de nutrition par les équipes itinérantes (NE du Nigéria)</a:t>
            </a:r>
            <a:endParaRPr lang="en-US" sz="1600" dirty="0"/>
          </a:p>
          <a:p>
            <a:pPr>
              <a:lnSpc>
                <a:spcPct val="100000"/>
              </a:lnSpc>
            </a:pPr>
            <a:r>
              <a:rPr lang="fr-FR" sz="1800" b="1" dirty="0"/>
              <a:t>Incitations liées à la demande telles que </a:t>
            </a:r>
            <a:endParaRPr lang="en-US" sz="1800" b="1" dirty="0"/>
          </a:p>
          <a:p>
            <a:pPr lvl="1">
              <a:lnSpc>
                <a:spcPct val="100000"/>
              </a:lnSpc>
            </a:pPr>
            <a:r>
              <a:rPr lang="fr-FR" sz="1600" dirty="0"/>
              <a:t>Transferts monétaires conditionnels liés aux résultats en matière de nutrition et d'assainissement pour les adolescentes (Cameroun)</a:t>
            </a:r>
          </a:p>
          <a:p>
            <a:pPr lvl="1">
              <a:lnSpc>
                <a:spcPct val="100000"/>
              </a:lnSpc>
            </a:pPr>
            <a:r>
              <a:rPr lang="fr-FR" sz="1600" dirty="0"/>
              <a:t>Programmes de nutrition/santé en milieu scolaire faisant recours aux adolescents en tant qu'éducateurs de pair à pair et, en tant que gestionnaires de sites de programme (Ouganda)</a:t>
            </a:r>
          </a:p>
          <a:p>
            <a:pPr lvl="1">
              <a:lnSpc>
                <a:spcPct val="100000"/>
              </a:lnSpc>
            </a:pPr>
            <a:r>
              <a:rPr lang="fr-FR" sz="1600" dirty="0"/>
              <a:t>Mise en œuvre sélective de soins N/S gratuits pour les enfants &lt;5 et PW (Nigéria)</a:t>
            </a:r>
            <a:endParaRPr lang="en-US" sz="1600" dirty="0"/>
          </a:p>
        </p:txBody>
      </p:sp>
      <p:pic>
        <p:nvPicPr>
          <p:cNvPr id="6" name="Picture 11"/>
          <p:cNvPicPr>
            <a:picLocks noChangeAspect="1" noChangeArrowheads="1"/>
          </p:cNvPicPr>
          <p:nvPr/>
        </p:nvPicPr>
        <p:blipFill>
          <a:blip r:embed="rId3" cstate="print"/>
          <a:srcRect/>
          <a:stretch>
            <a:fillRect/>
          </a:stretch>
        </p:blipFill>
        <p:spPr bwMode="auto">
          <a:xfrm>
            <a:off x="6912244" y="2355760"/>
            <a:ext cx="2231756" cy="1524264"/>
          </a:xfrm>
          <a:prstGeom prst="rect">
            <a:avLst/>
          </a:prstGeom>
          <a:noFill/>
          <a:ln w="9525">
            <a:noFill/>
            <a:miter lim="800000"/>
            <a:headEnd/>
            <a:tailEnd/>
          </a:ln>
        </p:spPr>
      </p:pic>
      <p:pic>
        <p:nvPicPr>
          <p:cNvPr id="7" name="Picture 10"/>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6916026" y="3880024"/>
            <a:ext cx="2227974" cy="1658849"/>
          </a:xfrm>
          <a:prstGeom prst="rect">
            <a:avLst/>
          </a:prstGeom>
          <a:noFill/>
          <a:ln w="9525">
            <a:noFill/>
            <a:miter lim="800000"/>
            <a:headEnd/>
            <a:tailEnd/>
          </a:ln>
        </p:spPr>
      </p:pic>
    </p:spTree>
    <p:extLst>
      <p:ext uri="{BB962C8B-B14F-4D97-AF65-F5344CB8AC3E}">
        <p14:creationId xmlns:p14="http://schemas.microsoft.com/office/powerpoint/2010/main" val="209309126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628650" y="1131094"/>
            <a:ext cx="7886700" cy="640556"/>
          </a:xfrm>
        </p:spPr>
        <p:txBody>
          <a:bodyPr>
            <a:normAutofit fontScale="90000"/>
          </a:bodyPr>
          <a:lstStyle/>
          <a:p>
            <a:pPr algn="ctr"/>
            <a:r>
              <a:rPr lang="fr-FR" b="1" dirty="0" smtClean="0">
                <a:solidFill>
                  <a:schemeClr val="accent1">
                    <a:lumMod val="50000"/>
                  </a:schemeClr>
                </a:solidFill>
                <a:latin typeface="Calisto MT" panose="02040603050505030304" pitchFamily="18" charset="0"/>
              </a:rPr>
              <a:t>CONCLUSION</a:t>
            </a:r>
            <a:r>
              <a:rPr lang="fr-FR" b="1" dirty="0" smtClean="0"/>
              <a:t> </a:t>
            </a:r>
            <a:endParaRPr lang="fr-FR" dirty="0"/>
          </a:p>
        </p:txBody>
      </p:sp>
      <p:sp>
        <p:nvSpPr>
          <p:cNvPr id="6" name="Espace réservé du contenu 5"/>
          <p:cNvSpPr>
            <a:spLocks noGrp="1"/>
          </p:cNvSpPr>
          <p:nvPr>
            <p:ph idx="1"/>
          </p:nvPr>
        </p:nvSpPr>
        <p:spPr>
          <a:xfrm>
            <a:off x="222885" y="2207603"/>
            <a:ext cx="8589645" cy="2869365"/>
          </a:xfrm>
        </p:spPr>
        <p:txBody>
          <a:bodyPr vert="horz" lIns="68580" tIns="34290" rIns="68580" bIns="34290" rtlCol="0">
            <a:noAutofit/>
          </a:bodyPr>
          <a:lstStyle/>
          <a:p>
            <a:pPr marL="0" indent="0">
              <a:buNone/>
            </a:pPr>
            <a:r>
              <a:rPr lang="fr-FR" dirty="0"/>
              <a:t>Meilleurs résultats de SRMNEA et de nutrition </a:t>
            </a:r>
          </a:p>
          <a:p>
            <a:pPr marL="971550" lvl="1" indent="-514350">
              <a:buFont typeface="+mj-lt"/>
              <a:buAutoNum type="arabicPeriod"/>
            </a:pPr>
            <a:r>
              <a:rPr lang="fr-FR" dirty="0"/>
              <a:t>Renforcement des systèmes qui maintiennent la SRMNEA-N</a:t>
            </a:r>
          </a:p>
          <a:p>
            <a:pPr marL="971550" lvl="1" indent="-514350">
              <a:buFont typeface="+mj-lt"/>
              <a:buAutoNum type="arabicPeriod"/>
            </a:pPr>
            <a:r>
              <a:rPr lang="fr-FR" dirty="0"/>
              <a:t>Mettre fin aux décès MNEA évitables et améliorer la santé et la nutrition </a:t>
            </a:r>
            <a:endParaRPr lang="fr-FR" dirty="0" smtClean="0"/>
          </a:p>
          <a:p>
            <a:pPr marL="971550" lvl="1" indent="-514350">
              <a:buFont typeface="+mj-lt"/>
              <a:buAutoNum type="arabicPeriod"/>
            </a:pPr>
            <a:endParaRPr lang="fr-FR" dirty="0"/>
          </a:p>
          <a:p>
            <a:pPr marL="971550" lvl="1" indent="-514350">
              <a:buFont typeface="+mj-lt"/>
              <a:buAutoNum type="arabicPeriod"/>
            </a:pPr>
            <a:r>
              <a:rPr lang="fr-FR" b="1" dirty="0">
                <a:solidFill>
                  <a:srgbClr val="007DC5"/>
                </a:solidFill>
              </a:rPr>
              <a:t>Moment décisif pour la santé </a:t>
            </a:r>
            <a:r>
              <a:rPr lang="fr-FR" b="1" dirty="0" smtClean="0">
                <a:solidFill>
                  <a:srgbClr val="007DC5"/>
                </a:solidFill>
              </a:rPr>
              <a:t>mondiale :</a:t>
            </a:r>
            <a:r>
              <a:rPr lang="fr-FR" dirty="0"/>
              <a:t>OMD aux ODD</a:t>
            </a:r>
          </a:p>
          <a:p>
            <a:pPr marL="971550" lvl="1" indent="-514350">
              <a:buFont typeface="+mj-lt"/>
              <a:buAutoNum type="arabicPeriod"/>
            </a:pPr>
            <a:endParaRPr lang="fr-FR" dirty="0"/>
          </a:p>
          <a:p>
            <a:pPr>
              <a:lnSpc>
                <a:spcPct val="150000"/>
              </a:lnSpc>
            </a:pPr>
            <a:endParaRPr lang="fr-FR" sz="2400" dirty="0">
              <a:latin typeface="Calisto MT" panose="02040603050505030304" pitchFamily="18" charset="0"/>
            </a:endParaRPr>
          </a:p>
        </p:txBody>
      </p:sp>
      <p:sp>
        <p:nvSpPr>
          <p:cNvPr id="2" name="Espace réservé du numéro de diapositive 1"/>
          <p:cNvSpPr>
            <a:spLocks noGrp="1"/>
          </p:cNvSpPr>
          <p:nvPr>
            <p:ph type="sldNum" sz="quarter" idx="12"/>
          </p:nvPr>
        </p:nvSpPr>
        <p:spPr/>
        <p:txBody>
          <a:bodyPr/>
          <a:lstStyle/>
          <a:p>
            <a:fld id="{DCFB00D0-9EA4-4B84-AFBA-2643EC0E0B5D}" type="slidenum">
              <a:rPr lang="fr-FR" smtClean="0"/>
              <a:t>54</a:t>
            </a:fld>
            <a:endParaRPr lang="fr-FR"/>
          </a:p>
        </p:txBody>
      </p:sp>
    </p:spTree>
    <p:extLst>
      <p:ext uri="{BB962C8B-B14F-4D97-AF65-F5344CB8AC3E}">
        <p14:creationId xmlns:p14="http://schemas.microsoft.com/office/powerpoint/2010/main" val="19773335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95738" y="0"/>
            <a:ext cx="2579428" cy="2139553"/>
          </a:xfrm>
        </p:spPr>
        <p:txBody>
          <a:bodyPr>
            <a:normAutofit/>
          </a:bodyPr>
          <a:lstStyle/>
          <a:p>
            <a:pPr algn="ctr"/>
            <a:r>
              <a:rPr lang="fr-FR" sz="5400" b="1" dirty="0">
                <a:latin typeface="Calisto MT" panose="02040603050505030304" pitchFamily="18" charset="0"/>
              </a:rPr>
              <a:t>MERCI </a:t>
            </a:r>
          </a:p>
        </p:txBody>
      </p:sp>
      <p:sp>
        <p:nvSpPr>
          <p:cNvPr id="4" name="Espace réservé du numéro de diapositive 3"/>
          <p:cNvSpPr>
            <a:spLocks noGrp="1"/>
          </p:cNvSpPr>
          <p:nvPr>
            <p:ph type="sldNum" sz="quarter" idx="12"/>
          </p:nvPr>
        </p:nvSpPr>
        <p:spPr/>
        <p:txBody>
          <a:bodyPr/>
          <a:lstStyle/>
          <a:p>
            <a:fld id="{DCFB00D0-9EA4-4B84-AFBA-2643EC0E0B5D}" type="slidenum">
              <a:rPr lang="fr-FR" smtClean="0"/>
              <a:t>55</a:t>
            </a:fld>
            <a:endParaRPr lang="fr-FR"/>
          </a:p>
        </p:txBody>
      </p:sp>
      <p:pic>
        <p:nvPicPr>
          <p:cNvPr id="5"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26988"/>
            <a:ext cx="3995738" cy="59928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286139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dirty="0"/>
              <a:t>GFF Partners</a:t>
            </a:r>
          </a:p>
        </p:txBody>
      </p:sp>
      <p:pic>
        <p:nvPicPr>
          <p:cNvPr id="9" name="Content Placeholder 8"/>
          <p:cNvPicPr>
            <a:picLocks noGrp="1" noChangeAspect="1"/>
          </p:cNvPicPr>
          <p:nvPr>
            <p:ph idx="4294967295"/>
          </p:nvPr>
        </p:nvPicPr>
        <p:blipFill>
          <a:blip r:embed="rId2">
            <a:extLst>
              <a:ext uri="{28A0092B-C50C-407E-A947-70E740481C1C}">
                <a14:useLocalDpi xmlns:a14="http://schemas.microsoft.com/office/drawing/2010/main"/>
              </a:ext>
            </a:extLst>
          </a:blip>
          <a:stretch>
            <a:fillRect/>
          </a:stretch>
        </p:blipFill>
        <p:spPr>
          <a:xfrm>
            <a:off x="0" y="1073150"/>
            <a:ext cx="8405813" cy="5132388"/>
          </a:xfrm>
        </p:spPr>
      </p:pic>
      <p:pic>
        <p:nvPicPr>
          <p:cNvPr id="10" name="Picture 9"/>
          <p:cNvPicPr>
            <a:picLocks noChangeAspect="1"/>
          </p:cNvPicPr>
          <p:nvPr/>
        </p:nvPicPr>
        <p:blipFill>
          <a:blip r:embed="rId3"/>
          <a:stretch>
            <a:fillRect/>
          </a:stretch>
        </p:blipFill>
        <p:spPr>
          <a:xfrm>
            <a:off x="210626" y="1181315"/>
            <a:ext cx="8718648" cy="4916057"/>
          </a:xfrm>
          <a:prstGeom prst="rect">
            <a:avLst/>
          </a:prstGeom>
        </p:spPr>
      </p:pic>
    </p:spTree>
    <p:extLst>
      <p:ext uri="{BB962C8B-B14F-4D97-AF65-F5344CB8AC3E}">
        <p14:creationId xmlns:p14="http://schemas.microsoft.com/office/powerpoint/2010/main" val="128632526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1243</TotalTime>
  <Words>3872</Words>
  <Application>Microsoft Office PowerPoint</Application>
  <PresentationFormat>Affichage à l'écran (4:3)</PresentationFormat>
  <Paragraphs>545</Paragraphs>
  <Slides>56</Slides>
  <Notes>34</Notes>
  <HiddenSlides>0</HiddenSlides>
  <MMClips>0</MMClips>
  <ScaleCrop>false</ScaleCrop>
  <HeadingPairs>
    <vt:vector size="6" baseType="variant">
      <vt:variant>
        <vt:lpstr>Polices utilisées</vt:lpstr>
      </vt:variant>
      <vt:variant>
        <vt:i4>16</vt:i4>
      </vt:variant>
      <vt:variant>
        <vt:lpstr>Thème</vt:lpstr>
      </vt:variant>
      <vt:variant>
        <vt:i4>1</vt:i4>
      </vt:variant>
      <vt:variant>
        <vt:lpstr>Titres des diapositives</vt:lpstr>
      </vt:variant>
      <vt:variant>
        <vt:i4>56</vt:i4>
      </vt:variant>
    </vt:vector>
  </HeadingPairs>
  <TitlesOfParts>
    <vt:vector size="73" baseType="lpstr">
      <vt:lpstr>ＭＳ Ｐゴシック</vt:lpstr>
      <vt:lpstr>SimSun</vt:lpstr>
      <vt:lpstr>SimSun</vt:lpstr>
      <vt:lpstr>Arial</vt:lpstr>
      <vt:lpstr>Arial Narrow</vt:lpstr>
      <vt:lpstr>Calibri</vt:lpstr>
      <vt:lpstr>Calibri Light</vt:lpstr>
      <vt:lpstr>Calisto MT</vt:lpstr>
      <vt:lpstr>Courier New</vt:lpstr>
      <vt:lpstr>Futura Std Book</vt:lpstr>
      <vt:lpstr>Proxima Nova</vt:lpstr>
      <vt:lpstr>Segoe UI Symbol</vt:lpstr>
      <vt:lpstr>Times New Roman</vt:lpstr>
      <vt:lpstr>Times New Roman Bold</vt:lpstr>
      <vt:lpstr>Tw Cen MT</vt:lpstr>
      <vt:lpstr>Wingdings</vt:lpstr>
      <vt:lpstr>Office Theme</vt:lpstr>
      <vt:lpstr>GFF : PROBLEMATIQUES SPECIFIQUES EN SRMNEA-N</vt:lpstr>
      <vt:lpstr>PLAN DE PRESENTATION</vt:lpstr>
      <vt:lpstr>INTRODUCTION/OBJECTIFS</vt:lpstr>
      <vt:lpstr>Moment décisif pour la santé mondiale</vt:lpstr>
      <vt:lpstr>La couverture et la qualité importent</vt:lpstr>
      <vt:lpstr>Présentation PowerPoint</vt:lpstr>
      <vt:lpstr>Présentation PowerPoint</vt:lpstr>
      <vt:lpstr>Les consultations prénatales (CPN) sont décisives</vt:lpstr>
      <vt:lpstr>Modèle de l’OMS pour les soins prénatals 2016</vt:lpstr>
      <vt:lpstr>Une mise en œuvre efficace des CPN exige:</vt:lpstr>
      <vt:lpstr>Présentation PowerPoint</vt:lpstr>
      <vt:lpstr>Portée des lignes directrices – population et interventions</vt:lpstr>
      <vt:lpstr>Présentation PowerPoint</vt:lpstr>
      <vt:lpstr>Soins postnatals de routine: contenu</vt:lpstr>
      <vt:lpstr>Douze recommandations </vt:lpstr>
      <vt:lpstr>Moment de sortie et suivi des soins </vt:lpstr>
      <vt:lpstr>Moment de sortie et suivi des soins </vt:lpstr>
      <vt:lpstr>Implications des nouvelles directives de l'OMS pour les programmes</vt:lpstr>
      <vt:lpstr>Présentation PowerPoint</vt:lpstr>
      <vt:lpstr>COMMENT améliorer la qualité des soins dans les formations sanitaires SONU?</vt:lpstr>
      <vt:lpstr>Fonctions signalétiques SONU – 24h/7j</vt:lpstr>
      <vt:lpstr>Analyse de situation: disponibilité des SONU dans les pays a haute mortalité maternelle </vt:lpstr>
      <vt:lpstr>3- Systèmes d’Enregistrement et de Statistiques de l’État Civil</vt:lpstr>
      <vt:lpstr>Que signifie les CRVS?</vt:lpstr>
      <vt:lpstr>Pourquoi les CRVS sont-ils une priorité pour le GFF?</vt:lpstr>
      <vt:lpstr>Quelle est l'importance des CRVS pour la SRMNEA-N?</vt:lpstr>
      <vt:lpstr>Besoins de données pour la SRMNEA-N</vt:lpstr>
      <vt:lpstr>Lien entre les CRVS et les indicateurs de santé</vt:lpstr>
      <vt:lpstr>Situation actuelle: enregistrement des naissances et certification (&lt;5)</vt:lpstr>
      <vt:lpstr>Différences zones rurales vs. urbaines, Enregistrement des naissances(&lt;5)</vt:lpstr>
      <vt:lpstr>Situation actuelle : enregistrement des décès et enregistrement des causes de décès (CDD)</vt:lpstr>
      <vt:lpstr>Situation actuelle : Proportion des 20-24 mariés avant 18 ans</vt:lpstr>
      <vt:lpstr>Exemples d'activités à fort impact (1)</vt:lpstr>
      <vt:lpstr>4- Gestion pharmaceutique des produits vitaux:     Protéger l'accès et l'utilisation appropriée, maintenant et à l'avenir    </vt:lpstr>
      <vt:lpstr>Pourquoi s'inquiéter de la gestion des produits?</vt:lpstr>
      <vt:lpstr>Produits vitaux pour les femmes et les enfants</vt:lpstr>
      <vt:lpstr>Gestion des produits</vt:lpstr>
      <vt:lpstr>Transparence et responsabilité essentielle dans la gestion des produits</vt:lpstr>
      <vt:lpstr>Points Clés</vt:lpstr>
      <vt:lpstr>GFF et Nutrition</vt:lpstr>
      <vt:lpstr>POPULATIONS à risque</vt:lpstr>
      <vt:lpstr>FORMES DE MALNUTRITION</vt:lpstr>
      <vt:lpstr>Pourquoi nous intéressons-nous à la dénutrition?</vt:lpstr>
      <vt:lpstr>Présentation PowerPoint</vt:lpstr>
      <vt:lpstr>Nutrition dans les pays de la deuxième vague: Défis majeurs</vt:lpstr>
      <vt:lpstr>Nutrition dans les pays de la deuxième vague: Défis majeurs</vt:lpstr>
      <vt:lpstr>Nutrition dans les pays de la deuxième vague: Défis majeurs</vt:lpstr>
      <vt:lpstr>Cadre Conceptuel de l'UNICEF</vt:lpstr>
      <vt:lpstr>Trois Catégories Principales d’Interventions Spécifiques à la Nutrition</vt:lpstr>
      <vt:lpstr>Présentation PowerPoint</vt:lpstr>
      <vt:lpstr>Les Investissements du GFF dans la Nutrition</vt:lpstr>
      <vt:lpstr>Les Investissements du GFF dans la Nutrition</vt:lpstr>
      <vt:lpstr>Les Investissements du GFF dans la Nutrition</vt:lpstr>
      <vt:lpstr>CONCLUSION </vt:lpstr>
      <vt:lpstr>MERCI </vt:lpstr>
      <vt:lpstr>GFF Partners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Dr Ramatou SAWADOGO</cp:lastModifiedBy>
  <cp:revision>87</cp:revision>
  <dcterms:created xsi:type="dcterms:W3CDTF">2018-01-18T10:23:44Z</dcterms:created>
  <dcterms:modified xsi:type="dcterms:W3CDTF">2018-02-21T08:50:24Z</dcterms:modified>
</cp:coreProperties>
</file>