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56" r:id="rId2"/>
    <p:sldId id="275" r:id="rId3"/>
    <p:sldId id="293" r:id="rId4"/>
    <p:sldId id="295" r:id="rId5"/>
    <p:sldId id="296" r:id="rId6"/>
    <p:sldId id="297" r:id="rId7"/>
    <p:sldId id="298" r:id="rId8"/>
    <p:sldId id="271"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41" d="100"/>
          <a:sy n="41" d="100"/>
        </p:scale>
        <p:origin x="72" y="6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1440" tIns="45720" rIns="91440" bIns="45720" rtlCol="0"/>
          <a:lstStyle>
            <a:lvl1pPr algn="r">
              <a:defRPr sz="1200"/>
            </a:lvl1pPr>
          </a:lstStyle>
          <a:p>
            <a:fld id="{C5547AD9-6A12-4197-B04C-EAED72BBD079}" type="datetimeFigureOut">
              <a:rPr lang="en-US" smtClean="0"/>
              <a:t>1/3/2018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1440" tIns="45720" rIns="91440" bIns="45720" rtlCol="0" anchor="b"/>
          <a:lstStyle>
            <a:lvl1pPr algn="r">
              <a:defRPr sz="1200"/>
            </a:lvl1pPr>
          </a:lstStyle>
          <a:p>
            <a:fld id="{72BB2C53-1AE2-49A7-A3CE-4BA44ADE1226}" type="slidenum">
              <a:rPr lang="en-US" smtClean="0"/>
              <a:t>‹#›</a:t>
            </a:fld>
            <a:endParaRPr lang="en-US"/>
          </a:p>
        </p:txBody>
      </p:sp>
    </p:spTree>
    <p:extLst>
      <p:ext uri="{BB962C8B-B14F-4D97-AF65-F5344CB8AC3E}">
        <p14:creationId xmlns:p14="http://schemas.microsoft.com/office/powerpoint/2010/main" val="185629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04" cy="46631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159" y="0"/>
            <a:ext cx="3038604" cy="466315"/>
          </a:xfrm>
          <a:prstGeom prst="rect">
            <a:avLst/>
          </a:prstGeom>
        </p:spPr>
        <p:txBody>
          <a:bodyPr vert="horz" lIns="91440" tIns="45720" rIns="91440" bIns="45720" rtlCol="0"/>
          <a:lstStyle>
            <a:lvl1pPr algn="r">
              <a:defRPr sz="1200"/>
            </a:lvl1pPr>
          </a:lstStyle>
          <a:p>
            <a:fld id="{06B60544-94B6-4178-9E5E-5D6EE862285F}" type="datetimeFigureOut">
              <a:rPr lang="en-US" smtClean="0"/>
              <a:t>1/3/2018</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713" y="4473333"/>
            <a:ext cx="5608975" cy="366176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085"/>
            <a:ext cx="3038604" cy="46631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159" y="8830085"/>
            <a:ext cx="3038604" cy="466315"/>
          </a:xfrm>
          <a:prstGeom prst="rect">
            <a:avLst/>
          </a:prstGeom>
        </p:spPr>
        <p:txBody>
          <a:bodyPr vert="horz" lIns="91440" tIns="45720" rIns="91440" bIns="45720" rtlCol="0" anchor="b"/>
          <a:lstStyle>
            <a:lvl1pPr algn="r">
              <a:defRPr sz="1200"/>
            </a:lvl1pPr>
          </a:lstStyle>
          <a:p>
            <a:fld id="{CA5F5C42-AF8B-4A21-B52B-97907AC37540}" type="slidenum">
              <a:rPr lang="en-US" smtClean="0"/>
              <a:t>‹#›</a:t>
            </a:fld>
            <a:endParaRPr lang="en-US"/>
          </a:p>
        </p:txBody>
      </p:sp>
    </p:spTree>
    <p:extLst>
      <p:ext uri="{BB962C8B-B14F-4D97-AF65-F5344CB8AC3E}">
        <p14:creationId xmlns:p14="http://schemas.microsoft.com/office/powerpoint/2010/main" val="838477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66E998-5DE7-4C0C-8552-CEC9595A44D5}"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2837750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66E998-5DE7-4C0C-8552-CEC9595A44D5}"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2633282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66E998-5DE7-4C0C-8552-CEC9595A44D5}"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605973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66E998-5DE7-4C0C-8552-CEC9595A44D5}" type="datetimeFigureOut">
              <a:rPr lang="en-US" smtClean="0"/>
              <a:t>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1184727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66E998-5DE7-4C0C-8552-CEC9595A44D5}" type="datetimeFigureOut">
              <a:rPr lang="en-US" smtClean="0"/>
              <a:t>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131804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66E998-5DE7-4C0C-8552-CEC9595A44D5}" type="datetimeFigureOut">
              <a:rPr lang="en-US" smtClean="0"/>
              <a:t>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4100049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66E998-5DE7-4C0C-8552-CEC9595A44D5}" type="datetimeFigureOut">
              <a:rPr lang="en-US" smtClean="0"/>
              <a:t>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2156127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66E998-5DE7-4C0C-8552-CEC9595A44D5}" type="datetimeFigureOut">
              <a:rPr lang="en-US" smtClean="0"/>
              <a:t>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2622581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66E998-5DE7-4C0C-8552-CEC9595A44D5}" type="datetimeFigureOut">
              <a:rPr lang="en-US" smtClean="0"/>
              <a:t>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1731540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66E998-5DE7-4C0C-8552-CEC9595A44D5}"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2906236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66E998-5DE7-4C0C-8552-CEC9595A44D5}" type="datetimeFigureOut">
              <a:rPr lang="en-US" smtClean="0"/>
              <a:t>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5BB352-EA63-47EE-8E39-F473F4F2E65C}" type="slidenum">
              <a:rPr lang="en-US" smtClean="0"/>
              <a:t>‹#›</a:t>
            </a:fld>
            <a:endParaRPr lang="en-US"/>
          </a:p>
        </p:txBody>
      </p:sp>
    </p:spTree>
    <p:extLst>
      <p:ext uri="{BB962C8B-B14F-4D97-AF65-F5344CB8AC3E}">
        <p14:creationId xmlns:p14="http://schemas.microsoft.com/office/powerpoint/2010/main" val="4076854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66E998-5DE7-4C0C-8552-CEC9595A44D5}" type="datetimeFigureOut">
              <a:rPr lang="en-US" smtClean="0"/>
              <a:t>1/3/2018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5BB352-EA63-47EE-8E39-F473F4F2E65C}" type="slidenum">
              <a:rPr lang="en-US" smtClean="0"/>
              <a:t>‹#›</a:t>
            </a:fld>
            <a:endParaRPr lang="en-US"/>
          </a:p>
        </p:txBody>
      </p:sp>
    </p:spTree>
    <p:extLst>
      <p:ext uri="{BB962C8B-B14F-4D97-AF65-F5344CB8AC3E}">
        <p14:creationId xmlns:p14="http://schemas.microsoft.com/office/powerpoint/2010/main" val="3235776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9463" y="2139617"/>
            <a:ext cx="9144000" cy="2993492"/>
          </a:xfrm>
        </p:spPr>
        <p:txBody>
          <a:bodyPr>
            <a:noAutofit/>
          </a:bodyPr>
          <a:lstStyle/>
          <a:p>
            <a:r>
              <a:rPr lang="en-US" sz="3600" b="1" dirty="0"/>
              <a:t>PRESENTATION ON THE NEW ORGANIZATION STRUCTURE FOR MINISTRY OF HEALTH</a:t>
            </a:r>
            <a:r>
              <a:rPr lang="en-US" sz="3600" dirty="0"/>
              <a:t/>
            </a:r>
            <a:br>
              <a:rPr lang="en-US" sz="3600" dirty="0"/>
            </a:br>
            <a:endParaRPr lang="en-US" sz="3600" b="1" dirty="0">
              <a:latin typeface="Bookman Old Style" panose="02050604050505020204" pitchFamily="18" charset="0"/>
            </a:endParaRPr>
          </a:p>
        </p:txBody>
      </p:sp>
      <p:sp>
        <p:nvSpPr>
          <p:cNvPr id="3" name="Subtitle 2"/>
          <p:cNvSpPr>
            <a:spLocks noGrp="1"/>
          </p:cNvSpPr>
          <p:nvPr>
            <p:ph type="subTitle" idx="1"/>
          </p:nvPr>
        </p:nvSpPr>
        <p:spPr>
          <a:xfrm>
            <a:off x="1586346" y="4953447"/>
            <a:ext cx="9135979" cy="913145"/>
          </a:xfrm>
        </p:spPr>
        <p:txBody>
          <a:bodyPr>
            <a:normAutofit/>
          </a:bodyPr>
          <a:lstStyle/>
          <a:p>
            <a:endParaRPr lang="en-US" sz="3600" b="1" dirty="0"/>
          </a:p>
          <a:p>
            <a:endParaRPr lang="en-US" sz="3600" b="1"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4663" y="553452"/>
            <a:ext cx="2133600"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5655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en-US" sz="3600" b="1" dirty="0"/>
              <a:t>OUTLINE</a:t>
            </a:r>
          </a:p>
        </p:txBody>
      </p:sp>
      <p:sp>
        <p:nvSpPr>
          <p:cNvPr id="3" name="Content Placeholder 2"/>
          <p:cNvSpPr>
            <a:spLocks noGrp="1"/>
          </p:cNvSpPr>
          <p:nvPr>
            <p:ph sz="quarter" idx="1"/>
          </p:nvPr>
        </p:nvSpPr>
        <p:spPr/>
        <p:txBody>
          <a:bodyPr>
            <a:normAutofit/>
          </a:bodyPr>
          <a:lstStyle/>
          <a:p>
            <a:pPr>
              <a:lnSpc>
                <a:spcPct val="150000"/>
              </a:lnSpc>
              <a:buFont typeface="Wingdings" panose="05000000000000000000" pitchFamily="2" charset="2"/>
              <a:buChar char="q"/>
            </a:pPr>
            <a:r>
              <a:rPr lang="en-US" sz="3600" dirty="0"/>
              <a:t>Background</a:t>
            </a:r>
          </a:p>
          <a:p>
            <a:pPr>
              <a:lnSpc>
                <a:spcPct val="150000"/>
              </a:lnSpc>
              <a:buFont typeface="Wingdings" panose="05000000000000000000" pitchFamily="2" charset="2"/>
              <a:buChar char="q"/>
            </a:pPr>
            <a:r>
              <a:rPr lang="en-US" sz="3600" dirty="0"/>
              <a:t>Rationale</a:t>
            </a:r>
          </a:p>
          <a:p>
            <a:pPr>
              <a:lnSpc>
                <a:spcPct val="150000"/>
              </a:lnSpc>
              <a:buFont typeface="Wingdings" panose="05000000000000000000" pitchFamily="2" charset="2"/>
              <a:buChar char="q"/>
            </a:pPr>
            <a:r>
              <a:rPr lang="en-US" sz="3600" dirty="0"/>
              <a:t>Notable Changes</a:t>
            </a:r>
          </a:p>
          <a:p>
            <a:pPr>
              <a:lnSpc>
                <a:spcPct val="150000"/>
              </a:lnSpc>
              <a:buFont typeface="Wingdings" panose="05000000000000000000" pitchFamily="2" charset="2"/>
              <a:buChar char="q"/>
            </a:pPr>
            <a:r>
              <a:rPr lang="en-US" sz="3600" dirty="0"/>
              <a:t>Next Steps</a:t>
            </a:r>
          </a:p>
        </p:txBody>
      </p:sp>
    </p:spTree>
    <p:extLst>
      <p:ext uri="{BB962C8B-B14F-4D97-AF65-F5344CB8AC3E}">
        <p14:creationId xmlns:p14="http://schemas.microsoft.com/office/powerpoint/2010/main" val="3691124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BACKGROUND</a:t>
            </a:r>
          </a:p>
        </p:txBody>
      </p:sp>
      <p:sp>
        <p:nvSpPr>
          <p:cNvPr id="3" name="Content Placeholder 2"/>
          <p:cNvSpPr>
            <a:spLocks noGrp="1"/>
          </p:cNvSpPr>
          <p:nvPr>
            <p:ph idx="1"/>
          </p:nvPr>
        </p:nvSpPr>
        <p:spPr/>
        <p:txBody>
          <a:bodyPr/>
          <a:lstStyle/>
          <a:p>
            <a:pPr marL="0" indent="0" algn="just">
              <a:buNone/>
            </a:pPr>
            <a:r>
              <a:rPr lang="en-US" dirty="0"/>
              <a:t>The organization structure for the Ministry of Health was last reviewed in 2006. Since then, a lot of changes have occurred thus making the structure not so responsive to the changes. Some of the notable changes included the following:</a:t>
            </a:r>
          </a:p>
          <a:p>
            <a:pPr lvl="0" algn="just"/>
            <a:r>
              <a:rPr lang="en-US" dirty="0"/>
              <a:t>Government Pronouncements e.g., Transfer of the Mother and Child function to MCDMCH and back to </a:t>
            </a:r>
            <a:r>
              <a:rPr lang="en-US" dirty="0" err="1"/>
              <a:t>MoH</a:t>
            </a:r>
            <a:endParaRPr lang="en-US" dirty="0"/>
          </a:p>
          <a:p>
            <a:pPr lvl="0" algn="just"/>
            <a:r>
              <a:rPr lang="en-US" dirty="0"/>
              <a:t>Emergent of several cadres to respond to disease burden but not backed by the structure. These include Public Health, Clinical Nurse, Health Promotions Officers etc. </a:t>
            </a:r>
          </a:p>
          <a:p>
            <a:pPr lvl="0" algn="just"/>
            <a:r>
              <a:rPr lang="en-US" dirty="0"/>
              <a:t>Focus on health insurance</a:t>
            </a:r>
          </a:p>
          <a:p>
            <a:pPr marL="0" indent="0" algn="just">
              <a:buNone/>
            </a:pPr>
            <a:endParaRPr lang="en-US" dirty="0"/>
          </a:p>
        </p:txBody>
      </p:sp>
    </p:spTree>
    <p:extLst>
      <p:ext uri="{BB962C8B-B14F-4D97-AF65-F5344CB8AC3E}">
        <p14:creationId xmlns:p14="http://schemas.microsoft.com/office/powerpoint/2010/main" val="800654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a:t>RATIONALE</a:t>
            </a:r>
            <a:r>
              <a:rPr lang="en-US" dirty="0"/>
              <a:t/>
            </a:r>
            <a:br>
              <a:rPr lang="en-US" dirty="0"/>
            </a:br>
            <a:endParaRPr lang="en-US" dirty="0"/>
          </a:p>
        </p:txBody>
      </p:sp>
      <p:sp>
        <p:nvSpPr>
          <p:cNvPr id="3" name="Content Placeholder 2"/>
          <p:cNvSpPr>
            <a:spLocks noGrp="1"/>
          </p:cNvSpPr>
          <p:nvPr>
            <p:ph idx="1"/>
          </p:nvPr>
        </p:nvSpPr>
        <p:spPr>
          <a:xfrm>
            <a:off x="838200" y="1184856"/>
            <a:ext cx="10515600" cy="5409127"/>
          </a:xfrm>
        </p:spPr>
        <p:txBody>
          <a:bodyPr>
            <a:normAutofit fontScale="92500" lnSpcReduction="20000"/>
          </a:bodyPr>
          <a:lstStyle/>
          <a:p>
            <a:pPr marL="0" indent="0" algn="just">
              <a:buNone/>
            </a:pPr>
            <a:r>
              <a:rPr lang="en-US" dirty="0"/>
              <a:t>The review of the Ministry of Health structure was aimed at implementing the Government policy as well as respond to the new focus of the Ministry of Health which is aimed at among other things;</a:t>
            </a:r>
          </a:p>
          <a:p>
            <a:pPr lvl="0" algn="just"/>
            <a:r>
              <a:rPr lang="en-US" dirty="0"/>
              <a:t>Reducing administrative and bureaucratic bottlenecks at the University Teaching Hospital by separating it into five (5) hospitals namely; Adult Hospital, Women and New-born Hospital, Cancer Diseases Hospital, Children’s Hospital and Eye Hospital. The UTH Hospitals were also to assume the role of coordinating the provision of health care at the national level.</a:t>
            </a:r>
          </a:p>
          <a:p>
            <a:pPr lvl="0" algn="just"/>
            <a:r>
              <a:rPr lang="en-US" dirty="0"/>
              <a:t>Removing duplication of functions among the departments and Units at the Ministry of Health headquarters;</a:t>
            </a:r>
          </a:p>
          <a:p>
            <a:pPr lvl="0" algn="just"/>
            <a:r>
              <a:rPr lang="en-US" dirty="0"/>
              <a:t>Enhancing inter-sectoral collaboration in addressing the social determinants of health by focusing on primary health care;</a:t>
            </a:r>
          </a:p>
          <a:p>
            <a:pPr lvl="0" algn="just"/>
            <a:r>
              <a:rPr lang="en-US" dirty="0"/>
              <a:t>Provision of high quality tertiary health services; and</a:t>
            </a:r>
          </a:p>
          <a:p>
            <a:pPr lvl="0" algn="just"/>
            <a:r>
              <a:rPr lang="en-US" dirty="0"/>
              <a:t>Strengthening the delivery of the primary health care services.</a:t>
            </a:r>
          </a:p>
          <a:p>
            <a:endParaRPr lang="en-US" dirty="0"/>
          </a:p>
        </p:txBody>
      </p:sp>
    </p:spTree>
    <p:extLst>
      <p:ext uri="{BB962C8B-B14F-4D97-AF65-F5344CB8AC3E}">
        <p14:creationId xmlns:p14="http://schemas.microsoft.com/office/powerpoint/2010/main" val="2019584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a:t>NOTABLE CHANGES</a:t>
            </a:r>
            <a:r>
              <a:rPr lang="en-US" dirty="0"/>
              <a:t/>
            </a:r>
            <a:br>
              <a:rPr lang="en-US" dirty="0"/>
            </a:br>
            <a:endParaRPr lang="en-US" dirty="0"/>
          </a:p>
        </p:txBody>
      </p:sp>
      <p:sp>
        <p:nvSpPr>
          <p:cNvPr id="3" name="Content Placeholder 2"/>
          <p:cNvSpPr>
            <a:spLocks noGrp="1"/>
          </p:cNvSpPr>
          <p:nvPr>
            <p:ph idx="1"/>
          </p:nvPr>
        </p:nvSpPr>
        <p:spPr>
          <a:xfrm>
            <a:off x="838200" y="1249251"/>
            <a:ext cx="10515600" cy="4927712"/>
          </a:xfrm>
        </p:spPr>
        <p:txBody>
          <a:bodyPr>
            <a:normAutofit fontScale="92500" lnSpcReduction="20000"/>
          </a:bodyPr>
          <a:lstStyle/>
          <a:p>
            <a:pPr marL="0" indent="0" algn="just">
              <a:buNone/>
            </a:pPr>
            <a:r>
              <a:rPr lang="en-US" dirty="0"/>
              <a:t>Among the notable changes resulting from the reorganization at the Ministry of Health Headquarters include the following:</a:t>
            </a:r>
          </a:p>
          <a:p>
            <a:pPr lvl="0" algn="just"/>
            <a:r>
              <a:rPr lang="en-US" dirty="0"/>
              <a:t>Abolishment of the following Departments in order to streamline operations: Technical Support Services; Disease Surveillance, Control and Research; Mobile and Emergency Services; Mother &amp; Child Health and Human Resource and Administration.  </a:t>
            </a:r>
          </a:p>
          <a:p>
            <a:pPr marL="0" lvl="0" indent="0" algn="just">
              <a:buNone/>
            </a:pPr>
            <a:endParaRPr lang="en-US" dirty="0"/>
          </a:p>
          <a:p>
            <a:pPr lvl="0" algn="just"/>
            <a:r>
              <a:rPr lang="en-US" dirty="0"/>
              <a:t>Introduction of the following departments in order to respond to the Ministry’s focus: Public Health and Research; Health Promotions, Environment &amp; Social Determinants; Nuclear Medicine and Research; Nursing Services; Human Resource Management; Human Resource Planning and Development; Monitoring and Evaluation; and Physical Planning and Medical Technologies. In addition, the Health Care Financing unit has been added. Further, the reorganization has introduced the concept of dividing the major districts in the country into Zones in an effort to help improve delivery of health services. </a:t>
            </a:r>
          </a:p>
        </p:txBody>
      </p:sp>
    </p:spTree>
    <p:extLst>
      <p:ext uri="{BB962C8B-B14F-4D97-AF65-F5344CB8AC3E}">
        <p14:creationId xmlns:p14="http://schemas.microsoft.com/office/powerpoint/2010/main" val="3903707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a:t>NOTABLE CHANGES</a:t>
            </a:r>
            <a:r>
              <a:rPr lang="en-US" dirty="0"/>
              <a:t/>
            </a:r>
            <a:br>
              <a:rPr lang="en-US" dirty="0"/>
            </a:br>
            <a:endParaRPr lang="en-US" dirty="0"/>
          </a:p>
        </p:txBody>
      </p:sp>
      <p:sp>
        <p:nvSpPr>
          <p:cNvPr id="3" name="Content Placeholder 2"/>
          <p:cNvSpPr>
            <a:spLocks noGrp="1"/>
          </p:cNvSpPr>
          <p:nvPr>
            <p:ph idx="1"/>
          </p:nvPr>
        </p:nvSpPr>
        <p:spPr>
          <a:xfrm>
            <a:off x="838200" y="1081826"/>
            <a:ext cx="10515600" cy="5095138"/>
          </a:xfrm>
        </p:spPr>
        <p:txBody>
          <a:bodyPr>
            <a:normAutofit fontScale="85000" lnSpcReduction="20000"/>
          </a:bodyPr>
          <a:lstStyle/>
          <a:p>
            <a:pPr marL="0" indent="0" algn="just">
              <a:buNone/>
            </a:pPr>
            <a:r>
              <a:rPr lang="en-US" dirty="0"/>
              <a:t>At Provincial, District and facility levels, the reorganization has introduced the following new positions to drive the primary health care agenda by strengthening health promotion and disease prevention:</a:t>
            </a:r>
          </a:p>
          <a:p>
            <a:pPr marL="0" indent="0" algn="just">
              <a:buNone/>
            </a:pPr>
            <a:endParaRPr lang="en-US" dirty="0"/>
          </a:p>
          <a:p>
            <a:pPr lvl="0" algn="just"/>
            <a:r>
              <a:rPr lang="en-US" dirty="0"/>
              <a:t>Public Health Specialists to be based at the Provincial and District Health Offices and the zones in selected districts;</a:t>
            </a:r>
          </a:p>
          <a:p>
            <a:pPr lvl="0" algn="just"/>
            <a:r>
              <a:rPr lang="en-US" dirty="0"/>
              <a:t>Public Health Nurses</a:t>
            </a:r>
          </a:p>
          <a:p>
            <a:pPr lvl="0" algn="just"/>
            <a:r>
              <a:rPr lang="en-US" dirty="0"/>
              <a:t>Malaria Elimination Officers</a:t>
            </a:r>
          </a:p>
          <a:p>
            <a:pPr lvl="0" algn="just"/>
            <a:r>
              <a:rPr lang="en-US" dirty="0"/>
              <a:t>Health Promotion Officers</a:t>
            </a:r>
          </a:p>
          <a:p>
            <a:pPr lvl="0" algn="just"/>
            <a:r>
              <a:rPr lang="en-US" dirty="0"/>
              <a:t>Clinical Nurses; and</a:t>
            </a:r>
          </a:p>
          <a:p>
            <a:pPr lvl="0" algn="just"/>
            <a:r>
              <a:rPr lang="en-US" dirty="0"/>
              <a:t>Audiology services</a:t>
            </a:r>
          </a:p>
          <a:p>
            <a:pPr marL="0" indent="0" algn="just">
              <a:buNone/>
            </a:pPr>
            <a:endParaRPr lang="en-US" dirty="0"/>
          </a:p>
          <a:p>
            <a:pPr marL="0" indent="0" algn="just">
              <a:buNone/>
            </a:pPr>
            <a:r>
              <a:rPr lang="en-US" dirty="0"/>
              <a:t>The reorganization of the Ministry has also necessitated the movement of staff from Central Administration (Ministry of Health Headquarters and Provincial Health Offices) to frontline operations at facility level.</a:t>
            </a:r>
          </a:p>
          <a:p>
            <a:endParaRPr lang="en-US" dirty="0"/>
          </a:p>
        </p:txBody>
      </p:sp>
    </p:spTree>
    <p:extLst>
      <p:ext uri="{BB962C8B-B14F-4D97-AF65-F5344CB8AC3E}">
        <p14:creationId xmlns:p14="http://schemas.microsoft.com/office/powerpoint/2010/main" val="609698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3" name="Content Placeholder 2"/>
          <p:cNvSpPr>
            <a:spLocks noGrp="1"/>
          </p:cNvSpPr>
          <p:nvPr>
            <p:ph idx="1"/>
          </p:nvPr>
        </p:nvSpPr>
        <p:spPr/>
        <p:txBody>
          <a:bodyPr/>
          <a:lstStyle/>
          <a:p>
            <a:r>
              <a:rPr lang="en-US" dirty="0"/>
              <a:t>A phased approach will be implemented based on the Treasury Authority granted by </a:t>
            </a:r>
            <a:r>
              <a:rPr lang="en-US" dirty="0" err="1"/>
              <a:t>MoF</a:t>
            </a:r>
            <a:r>
              <a:rPr lang="en-US" dirty="0"/>
              <a:t> and prioritized cadres by the ministry</a:t>
            </a:r>
          </a:p>
          <a:p>
            <a:r>
              <a:rPr lang="en-US" dirty="0"/>
              <a:t>Recruitment of staff in funded and vacant positions</a:t>
            </a:r>
          </a:p>
          <a:p>
            <a:r>
              <a:rPr lang="en-US" dirty="0"/>
              <a:t>Normalization of appointments were possible</a:t>
            </a:r>
          </a:p>
          <a:p>
            <a:endParaRPr lang="en-US" dirty="0"/>
          </a:p>
        </p:txBody>
      </p:sp>
    </p:spTree>
    <p:extLst>
      <p:ext uri="{BB962C8B-B14F-4D97-AF65-F5344CB8AC3E}">
        <p14:creationId xmlns:p14="http://schemas.microsoft.com/office/powerpoint/2010/main" val="253568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7900" y="2841625"/>
            <a:ext cx="9486900" cy="1325563"/>
          </a:xfrm>
        </p:spPr>
        <p:txBody>
          <a:bodyPr>
            <a:normAutofit/>
          </a:bodyPr>
          <a:lstStyle/>
          <a:p>
            <a:pPr algn="ctr"/>
            <a:r>
              <a:rPr lang="en-US" sz="8000" b="1" dirty="0"/>
              <a:t>Thank You</a:t>
            </a:r>
          </a:p>
        </p:txBody>
      </p:sp>
    </p:spTree>
    <p:extLst>
      <p:ext uri="{BB962C8B-B14F-4D97-AF65-F5344CB8AC3E}">
        <p14:creationId xmlns:p14="http://schemas.microsoft.com/office/powerpoint/2010/main" val="1769387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3885</TotalTime>
  <Words>551</Words>
  <Application>Microsoft Office PowerPoint</Application>
  <PresentationFormat>Widescreen</PresentationFormat>
  <Paragraphs>39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Bookman Old Style</vt:lpstr>
      <vt:lpstr>Calibri</vt:lpstr>
      <vt:lpstr>Calibri Light</vt:lpstr>
      <vt:lpstr>Wingdings</vt:lpstr>
      <vt:lpstr>Office Theme</vt:lpstr>
      <vt:lpstr>PRESENTATION ON THE NEW ORGANIZATION STRUCTURE FOR MINISTRY OF HEALTH </vt:lpstr>
      <vt:lpstr>OUTLINE</vt:lpstr>
      <vt:lpstr>BACKGROUND</vt:lpstr>
      <vt:lpstr>RATIONALE </vt:lpstr>
      <vt:lpstr>NOTABLE CHANGES </vt:lpstr>
      <vt:lpstr>NOTABLE CHANGES </vt:lpstr>
      <vt:lpstr>NEXT STEPS</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DIRECTORATE OF HUMAN RESOURCE AND ADMINISTRATION</dc:title>
  <dc:creator>Lister Muchimba</dc:creator>
  <cp:lastModifiedBy>Marielle Phe Goursat</cp:lastModifiedBy>
  <cp:revision>102</cp:revision>
  <cp:lastPrinted>2017-09-08T08:50:29Z</cp:lastPrinted>
  <dcterms:created xsi:type="dcterms:W3CDTF">2017-08-01T07:32:18Z</dcterms:created>
  <dcterms:modified xsi:type="dcterms:W3CDTF">2018-01-03T06:21:34Z</dcterms:modified>
</cp:coreProperties>
</file>