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12192000"/>
  <p:notesSz cx="12192000" cy="12192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56" autoAdjust="0"/>
    <p:restoredTop sz="94660"/>
  </p:normalViewPr>
  <p:slideViewPr>
    <p:cSldViewPr>
      <p:cViewPr>
        <p:scale>
          <a:sx n="60" d="100"/>
          <a:sy n="60" d="100"/>
        </p:scale>
        <p:origin x="-1356" y="22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3A3838"/>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000" b="1" i="0">
                <a:solidFill>
                  <a:srgbClr val="99000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523"/>
            <a:ext cx="2083435" cy="60325"/>
          </a:xfrm>
          <a:custGeom>
            <a:avLst/>
            <a:gdLst/>
            <a:ahLst/>
            <a:cxnLst/>
            <a:rect l="l" t="t" r="r" b="b"/>
            <a:pathLst>
              <a:path w="2083435" h="60325">
                <a:moveTo>
                  <a:pt x="0" y="60197"/>
                </a:moveTo>
                <a:lnTo>
                  <a:pt x="2083308" y="60197"/>
                </a:lnTo>
                <a:lnTo>
                  <a:pt x="2083308" y="0"/>
                </a:lnTo>
                <a:lnTo>
                  <a:pt x="0" y="0"/>
                </a:lnTo>
                <a:lnTo>
                  <a:pt x="0" y="60197"/>
                </a:lnTo>
                <a:close/>
              </a:path>
            </a:pathLst>
          </a:custGeom>
          <a:solidFill>
            <a:srgbClr val="2D75B6"/>
          </a:solidFill>
        </p:spPr>
        <p:txBody>
          <a:bodyPr wrap="square" lIns="0" tIns="0" rIns="0" bIns="0" rtlCol="0"/>
          <a:lstStyle/>
          <a:p>
            <a:endParaRPr/>
          </a:p>
        </p:txBody>
      </p:sp>
      <p:sp>
        <p:nvSpPr>
          <p:cNvPr id="17" name="bk object 17"/>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18" name="bk object 18"/>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19" name="bk object 19"/>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20" name="bk object 20"/>
          <p:cNvSpPr/>
          <p:nvPr/>
        </p:nvSpPr>
        <p:spPr>
          <a:xfrm>
            <a:off x="7912607" y="4393691"/>
            <a:ext cx="1776983" cy="2199132"/>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800" b="1" i="0">
                <a:solidFill>
                  <a:srgbClr val="3A3838"/>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8/2/2018</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rgbClr val="3A3838"/>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8/2/2018</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8/2/2018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523"/>
            <a:ext cx="2083435" cy="60325"/>
          </a:xfrm>
          <a:custGeom>
            <a:avLst/>
            <a:gdLst/>
            <a:ahLst/>
            <a:cxnLst/>
            <a:rect l="l" t="t" r="r" b="b"/>
            <a:pathLst>
              <a:path w="2083435" h="60325">
                <a:moveTo>
                  <a:pt x="0" y="60197"/>
                </a:moveTo>
                <a:lnTo>
                  <a:pt x="2083308" y="60197"/>
                </a:lnTo>
                <a:lnTo>
                  <a:pt x="2083308" y="0"/>
                </a:lnTo>
                <a:lnTo>
                  <a:pt x="0" y="0"/>
                </a:lnTo>
                <a:lnTo>
                  <a:pt x="0" y="60197"/>
                </a:lnTo>
                <a:close/>
              </a:path>
            </a:pathLst>
          </a:custGeom>
          <a:solidFill>
            <a:srgbClr val="2D75B6"/>
          </a:solidFill>
        </p:spPr>
        <p:txBody>
          <a:bodyPr wrap="square" lIns="0" tIns="0" rIns="0" bIns="0" rtlCol="0"/>
          <a:lstStyle/>
          <a:p>
            <a:endParaRPr/>
          </a:p>
        </p:txBody>
      </p:sp>
      <p:sp>
        <p:nvSpPr>
          <p:cNvPr id="2" name="Holder 2"/>
          <p:cNvSpPr>
            <a:spLocks noGrp="1"/>
          </p:cNvSpPr>
          <p:nvPr>
            <p:ph type="title"/>
          </p:nvPr>
        </p:nvSpPr>
        <p:spPr>
          <a:xfrm>
            <a:off x="1063091" y="333247"/>
            <a:ext cx="10065816" cy="1391920"/>
          </a:xfrm>
          <a:prstGeom prst="rect">
            <a:avLst/>
          </a:prstGeom>
        </p:spPr>
        <p:txBody>
          <a:bodyPr wrap="square" lIns="0" tIns="0" rIns="0" bIns="0">
            <a:spAutoFit/>
          </a:bodyPr>
          <a:lstStyle>
            <a:lvl1pPr>
              <a:defRPr sz="2800" b="1" i="0">
                <a:solidFill>
                  <a:srgbClr val="3A3838"/>
                </a:solidFill>
                <a:latin typeface="Arial"/>
                <a:cs typeface="Arial"/>
              </a:defRPr>
            </a:lvl1pPr>
          </a:lstStyle>
          <a:p>
            <a:endParaRPr/>
          </a:p>
        </p:txBody>
      </p:sp>
      <p:sp>
        <p:nvSpPr>
          <p:cNvPr id="3" name="Holder 3"/>
          <p:cNvSpPr>
            <a:spLocks noGrp="1"/>
          </p:cNvSpPr>
          <p:nvPr>
            <p:ph type="body" idx="1"/>
          </p:nvPr>
        </p:nvSpPr>
        <p:spPr>
          <a:xfrm>
            <a:off x="6450584" y="2651886"/>
            <a:ext cx="5308600" cy="1397000"/>
          </a:xfrm>
          <a:prstGeom prst="rect">
            <a:avLst/>
          </a:prstGeom>
        </p:spPr>
        <p:txBody>
          <a:bodyPr wrap="square" lIns="0" tIns="0" rIns="0" bIns="0">
            <a:spAutoFit/>
          </a:bodyPr>
          <a:lstStyle>
            <a:lvl1pPr>
              <a:defRPr sz="1000" b="1" i="0">
                <a:solidFill>
                  <a:srgbClr val="990000"/>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8/2/2018</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3" Type="http://schemas.openxmlformats.org/officeDocument/2006/relationships/image" Target="../media/image21.png"/><Relationship Id="rId18" Type="http://schemas.openxmlformats.org/officeDocument/2006/relationships/image" Target="../media/image26.png"/><Relationship Id="rId26" Type="http://schemas.openxmlformats.org/officeDocument/2006/relationships/image" Target="../media/image34.png"/><Relationship Id="rId39" Type="http://schemas.openxmlformats.org/officeDocument/2006/relationships/image" Target="../media/image47.png"/><Relationship Id="rId21" Type="http://schemas.openxmlformats.org/officeDocument/2006/relationships/image" Target="../media/image29.png"/><Relationship Id="rId34" Type="http://schemas.openxmlformats.org/officeDocument/2006/relationships/image" Target="../media/image42.png"/><Relationship Id="rId42" Type="http://schemas.openxmlformats.org/officeDocument/2006/relationships/image" Target="../media/image50.png"/><Relationship Id="rId47" Type="http://schemas.openxmlformats.org/officeDocument/2006/relationships/image" Target="../media/image55.png"/><Relationship Id="rId50" Type="http://schemas.openxmlformats.org/officeDocument/2006/relationships/image" Target="../media/image58.png"/><Relationship Id="rId55" Type="http://schemas.openxmlformats.org/officeDocument/2006/relationships/image" Target="../media/image63.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5" Type="http://schemas.openxmlformats.org/officeDocument/2006/relationships/image" Target="../media/image33.png"/><Relationship Id="rId33" Type="http://schemas.openxmlformats.org/officeDocument/2006/relationships/image" Target="../media/image41.png"/><Relationship Id="rId38" Type="http://schemas.openxmlformats.org/officeDocument/2006/relationships/image" Target="../media/image46.png"/><Relationship Id="rId46" Type="http://schemas.openxmlformats.org/officeDocument/2006/relationships/image" Target="../media/image54.png"/><Relationship Id="rId2" Type="http://schemas.openxmlformats.org/officeDocument/2006/relationships/image" Target="../media/image10.png"/><Relationship Id="rId16" Type="http://schemas.openxmlformats.org/officeDocument/2006/relationships/image" Target="../media/image24.png"/><Relationship Id="rId20" Type="http://schemas.openxmlformats.org/officeDocument/2006/relationships/image" Target="../media/image28.png"/><Relationship Id="rId29" Type="http://schemas.openxmlformats.org/officeDocument/2006/relationships/image" Target="../media/image37.png"/><Relationship Id="rId41" Type="http://schemas.openxmlformats.org/officeDocument/2006/relationships/image" Target="../media/image49.png"/><Relationship Id="rId54" Type="http://schemas.openxmlformats.org/officeDocument/2006/relationships/image" Target="../media/image62.png"/><Relationship Id="rId1" Type="http://schemas.openxmlformats.org/officeDocument/2006/relationships/slideLayout" Target="../slideLayouts/slideLayout3.x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32.png"/><Relationship Id="rId32" Type="http://schemas.openxmlformats.org/officeDocument/2006/relationships/image" Target="../media/image40.png"/><Relationship Id="rId37" Type="http://schemas.openxmlformats.org/officeDocument/2006/relationships/image" Target="../media/image45.png"/><Relationship Id="rId40" Type="http://schemas.openxmlformats.org/officeDocument/2006/relationships/image" Target="../media/image48.png"/><Relationship Id="rId45" Type="http://schemas.openxmlformats.org/officeDocument/2006/relationships/image" Target="../media/image53.png"/><Relationship Id="rId53" Type="http://schemas.openxmlformats.org/officeDocument/2006/relationships/image" Target="../media/image61.pn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1.png"/><Relationship Id="rId28" Type="http://schemas.openxmlformats.org/officeDocument/2006/relationships/image" Target="../media/image36.png"/><Relationship Id="rId36" Type="http://schemas.openxmlformats.org/officeDocument/2006/relationships/image" Target="../media/image44.png"/><Relationship Id="rId49" Type="http://schemas.openxmlformats.org/officeDocument/2006/relationships/image" Target="../media/image57.png"/><Relationship Id="rId10" Type="http://schemas.openxmlformats.org/officeDocument/2006/relationships/image" Target="../media/image18.png"/><Relationship Id="rId19" Type="http://schemas.openxmlformats.org/officeDocument/2006/relationships/image" Target="../media/image27.png"/><Relationship Id="rId31" Type="http://schemas.openxmlformats.org/officeDocument/2006/relationships/image" Target="../media/image39.png"/><Relationship Id="rId44" Type="http://schemas.openxmlformats.org/officeDocument/2006/relationships/image" Target="../media/image52.png"/><Relationship Id="rId52" Type="http://schemas.openxmlformats.org/officeDocument/2006/relationships/image" Target="../media/image60.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 Id="rId22" Type="http://schemas.openxmlformats.org/officeDocument/2006/relationships/image" Target="../media/image30.png"/><Relationship Id="rId27" Type="http://schemas.openxmlformats.org/officeDocument/2006/relationships/image" Target="../media/image35.png"/><Relationship Id="rId30" Type="http://schemas.openxmlformats.org/officeDocument/2006/relationships/image" Target="../media/image38.png"/><Relationship Id="rId35" Type="http://schemas.openxmlformats.org/officeDocument/2006/relationships/image" Target="../media/image43.png"/><Relationship Id="rId43" Type="http://schemas.openxmlformats.org/officeDocument/2006/relationships/image" Target="../media/image51.png"/><Relationship Id="rId48" Type="http://schemas.openxmlformats.org/officeDocument/2006/relationships/image" Target="../media/image56.png"/><Relationship Id="rId56" Type="http://schemas.openxmlformats.org/officeDocument/2006/relationships/image" Target="../media/image64.png"/><Relationship Id="rId8" Type="http://schemas.openxmlformats.org/officeDocument/2006/relationships/image" Target="../media/image16.png"/><Relationship Id="rId51" Type="http://schemas.openxmlformats.org/officeDocument/2006/relationships/image" Target="../media/image59.png"/><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image" Target="../media/image67.png"/><Relationship Id="rId16"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5" Type="http://schemas.openxmlformats.org/officeDocument/2006/relationships/image" Target="../media/image8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 Id="rId14" Type="http://schemas.openxmlformats.org/officeDocument/2006/relationships/image" Target="../media/image7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g"/><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jpg"/><Relationship Id="rId4" Type="http://schemas.openxmlformats.org/officeDocument/2006/relationships/image" Target="../media/image91.jpg"/></Relationships>
</file>

<file path=ppt/slides/_rels/slide2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image" Target="../media/image97.jpg"/><Relationship Id="rId1" Type="http://schemas.openxmlformats.org/officeDocument/2006/relationships/slideLayout" Target="../slideLayouts/slideLayout2.xml"/><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png"/><Relationship Id="rId10" Type="http://schemas.openxmlformats.org/officeDocument/2006/relationships/image" Target="../media/image105.png"/><Relationship Id="rId4" Type="http://schemas.openxmlformats.org/officeDocument/2006/relationships/image" Target="../media/image99.png"/><Relationship Id="rId9" Type="http://schemas.openxmlformats.org/officeDocument/2006/relationships/image" Target="../media/image104.png"/></Relationships>
</file>

<file path=ppt/slides/_rels/slide2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 Id="rId4" Type="http://schemas.openxmlformats.org/officeDocument/2006/relationships/image" Target="../media/image10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14.png"/><Relationship Id="rId11" Type="http://schemas.openxmlformats.org/officeDocument/2006/relationships/image" Target="../media/image119.png"/><Relationship Id="rId5" Type="http://schemas.openxmlformats.org/officeDocument/2006/relationships/image" Target="../media/image113.png"/><Relationship Id="rId10" Type="http://schemas.openxmlformats.org/officeDocument/2006/relationships/image" Target="../media/image118.png"/><Relationship Id="rId4" Type="http://schemas.openxmlformats.org/officeDocument/2006/relationships/image" Target="../media/image112.png"/><Relationship Id="rId9" Type="http://schemas.openxmlformats.org/officeDocument/2006/relationships/image" Target="../media/image117.png"/></Relationships>
</file>

<file path=ppt/slides/_rels/slide32.xml.rels><?xml version="1.0" encoding="UTF-8" standalone="yes"?>
<Relationships xmlns="http://schemas.openxmlformats.org/package/2006/relationships"><Relationship Id="rId8" Type="http://schemas.openxmlformats.org/officeDocument/2006/relationships/image" Target="../media/image126.jpg"/><Relationship Id="rId3" Type="http://schemas.openxmlformats.org/officeDocument/2006/relationships/image" Target="../media/image121.jpg"/><Relationship Id="rId7" Type="http://schemas.openxmlformats.org/officeDocument/2006/relationships/image" Target="../media/image125.png"/><Relationship Id="rId2" Type="http://schemas.openxmlformats.org/officeDocument/2006/relationships/image" Target="../media/image120.png"/><Relationship Id="rId1" Type="http://schemas.openxmlformats.org/officeDocument/2006/relationships/slideLayout" Target="../slideLayouts/slideLayout3.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33.xml.rels><?xml version="1.0" encoding="UTF-8" standalone="yes"?>
<Relationships xmlns="http://schemas.openxmlformats.org/package/2006/relationships"><Relationship Id="rId8" Type="http://schemas.openxmlformats.org/officeDocument/2006/relationships/image" Target="../media/image133.png"/><Relationship Id="rId13" Type="http://schemas.openxmlformats.org/officeDocument/2006/relationships/image" Target="../media/image138.png"/><Relationship Id="rId18" Type="http://schemas.openxmlformats.org/officeDocument/2006/relationships/image" Target="../media/image143.png"/><Relationship Id="rId26" Type="http://schemas.openxmlformats.org/officeDocument/2006/relationships/image" Target="../media/image151.png"/><Relationship Id="rId39" Type="http://schemas.openxmlformats.org/officeDocument/2006/relationships/image" Target="../media/image164.png"/><Relationship Id="rId3" Type="http://schemas.openxmlformats.org/officeDocument/2006/relationships/image" Target="../media/image128.png"/><Relationship Id="rId21" Type="http://schemas.openxmlformats.org/officeDocument/2006/relationships/image" Target="../media/image146.png"/><Relationship Id="rId34" Type="http://schemas.openxmlformats.org/officeDocument/2006/relationships/image" Target="../media/image159.png"/><Relationship Id="rId42" Type="http://schemas.openxmlformats.org/officeDocument/2006/relationships/image" Target="../media/image167.png"/><Relationship Id="rId47" Type="http://schemas.openxmlformats.org/officeDocument/2006/relationships/image" Target="../media/image172.png"/><Relationship Id="rId7" Type="http://schemas.openxmlformats.org/officeDocument/2006/relationships/image" Target="../media/image132.png"/><Relationship Id="rId12" Type="http://schemas.openxmlformats.org/officeDocument/2006/relationships/image" Target="../media/image137.png"/><Relationship Id="rId17" Type="http://schemas.openxmlformats.org/officeDocument/2006/relationships/image" Target="../media/image142.png"/><Relationship Id="rId25" Type="http://schemas.openxmlformats.org/officeDocument/2006/relationships/image" Target="../media/image150.png"/><Relationship Id="rId33" Type="http://schemas.openxmlformats.org/officeDocument/2006/relationships/image" Target="../media/image158.png"/><Relationship Id="rId38" Type="http://schemas.openxmlformats.org/officeDocument/2006/relationships/image" Target="../media/image163.png"/><Relationship Id="rId46" Type="http://schemas.openxmlformats.org/officeDocument/2006/relationships/image" Target="../media/image171.png"/><Relationship Id="rId2" Type="http://schemas.openxmlformats.org/officeDocument/2006/relationships/image" Target="../media/image127.png"/><Relationship Id="rId16" Type="http://schemas.openxmlformats.org/officeDocument/2006/relationships/image" Target="../media/image141.png"/><Relationship Id="rId20" Type="http://schemas.openxmlformats.org/officeDocument/2006/relationships/image" Target="../media/image145.png"/><Relationship Id="rId29" Type="http://schemas.openxmlformats.org/officeDocument/2006/relationships/image" Target="../media/image154.png"/><Relationship Id="rId41" Type="http://schemas.openxmlformats.org/officeDocument/2006/relationships/image" Target="../media/image166.png"/><Relationship Id="rId1" Type="http://schemas.openxmlformats.org/officeDocument/2006/relationships/slideLayout" Target="../slideLayouts/slideLayout2.xml"/><Relationship Id="rId6" Type="http://schemas.openxmlformats.org/officeDocument/2006/relationships/image" Target="../media/image131.png"/><Relationship Id="rId11" Type="http://schemas.openxmlformats.org/officeDocument/2006/relationships/image" Target="../media/image136.png"/><Relationship Id="rId24" Type="http://schemas.openxmlformats.org/officeDocument/2006/relationships/image" Target="../media/image149.png"/><Relationship Id="rId32" Type="http://schemas.openxmlformats.org/officeDocument/2006/relationships/image" Target="../media/image157.png"/><Relationship Id="rId37" Type="http://schemas.openxmlformats.org/officeDocument/2006/relationships/image" Target="../media/image162.png"/><Relationship Id="rId40" Type="http://schemas.openxmlformats.org/officeDocument/2006/relationships/image" Target="../media/image165.png"/><Relationship Id="rId45" Type="http://schemas.openxmlformats.org/officeDocument/2006/relationships/image" Target="../media/image170.png"/><Relationship Id="rId5" Type="http://schemas.openxmlformats.org/officeDocument/2006/relationships/image" Target="../media/image130.png"/><Relationship Id="rId15" Type="http://schemas.openxmlformats.org/officeDocument/2006/relationships/image" Target="../media/image140.png"/><Relationship Id="rId23" Type="http://schemas.openxmlformats.org/officeDocument/2006/relationships/image" Target="../media/image148.png"/><Relationship Id="rId28" Type="http://schemas.openxmlformats.org/officeDocument/2006/relationships/image" Target="../media/image153.png"/><Relationship Id="rId36" Type="http://schemas.openxmlformats.org/officeDocument/2006/relationships/image" Target="../media/image161.png"/><Relationship Id="rId10" Type="http://schemas.openxmlformats.org/officeDocument/2006/relationships/image" Target="../media/image135.png"/><Relationship Id="rId19" Type="http://schemas.openxmlformats.org/officeDocument/2006/relationships/image" Target="../media/image144.png"/><Relationship Id="rId31" Type="http://schemas.openxmlformats.org/officeDocument/2006/relationships/image" Target="../media/image156.png"/><Relationship Id="rId44" Type="http://schemas.openxmlformats.org/officeDocument/2006/relationships/image" Target="../media/image169.png"/><Relationship Id="rId4" Type="http://schemas.openxmlformats.org/officeDocument/2006/relationships/image" Target="../media/image129.png"/><Relationship Id="rId9" Type="http://schemas.openxmlformats.org/officeDocument/2006/relationships/image" Target="../media/image134.png"/><Relationship Id="rId14" Type="http://schemas.openxmlformats.org/officeDocument/2006/relationships/image" Target="../media/image139.png"/><Relationship Id="rId22" Type="http://schemas.openxmlformats.org/officeDocument/2006/relationships/image" Target="../media/image147.png"/><Relationship Id="rId27" Type="http://schemas.openxmlformats.org/officeDocument/2006/relationships/image" Target="../media/image152.png"/><Relationship Id="rId30" Type="http://schemas.openxmlformats.org/officeDocument/2006/relationships/image" Target="../media/image155.png"/><Relationship Id="rId35" Type="http://schemas.openxmlformats.org/officeDocument/2006/relationships/image" Target="../media/image160.png"/><Relationship Id="rId43" Type="http://schemas.openxmlformats.org/officeDocument/2006/relationships/image" Target="../media/image168.png"/><Relationship Id="rId48" Type="http://schemas.openxmlformats.org/officeDocument/2006/relationships/image" Target="../media/image173.png"/></Relationships>
</file>

<file path=ppt/slides/_rels/slide34.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hyperlink" Target="http://www.rosmedex.ru/"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hyperlink" Target="mailto:VITVLADOM@GMAIL.COM" TargetMode="External"/><Relationship Id="rId4" Type="http://schemas.openxmlformats.org/officeDocument/2006/relationships/hyperlink" Target="mailto:VVO@ROSMEDEX.RU"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p:nvPr/>
        </p:nvSpPr>
        <p:spPr>
          <a:xfrm>
            <a:off x="0" y="1418844"/>
            <a:ext cx="12192000" cy="3129280"/>
          </a:xfrm>
          <a:custGeom>
            <a:avLst/>
            <a:gdLst/>
            <a:ahLst/>
            <a:cxnLst/>
            <a:rect l="l" t="t" r="r" b="b"/>
            <a:pathLst>
              <a:path w="12192000" h="3129279">
                <a:moveTo>
                  <a:pt x="0" y="3128772"/>
                </a:moveTo>
                <a:lnTo>
                  <a:pt x="12192000" y="3128772"/>
                </a:lnTo>
                <a:lnTo>
                  <a:pt x="12192000" y="0"/>
                </a:lnTo>
                <a:lnTo>
                  <a:pt x="0" y="0"/>
                </a:lnTo>
                <a:lnTo>
                  <a:pt x="0" y="3128772"/>
                </a:lnTo>
                <a:close/>
              </a:path>
            </a:pathLst>
          </a:custGeom>
          <a:solidFill>
            <a:srgbClr val="1F3863"/>
          </a:solidFill>
        </p:spPr>
        <p:txBody>
          <a:bodyPr wrap="square" lIns="0" tIns="0" rIns="0" bIns="0" rtlCol="0"/>
          <a:lstStyle/>
          <a:p>
            <a:endParaRPr/>
          </a:p>
        </p:txBody>
      </p:sp>
      <p:sp>
        <p:nvSpPr>
          <p:cNvPr id="7" name="object 7"/>
          <p:cNvSpPr/>
          <p:nvPr/>
        </p:nvSpPr>
        <p:spPr>
          <a:xfrm>
            <a:off x="9203435" y="487680"/>
            <a:ext cx="2613660" cy="283463"/>
          </a:xfrm>
          <a:prstGeom prst="rect">
            <a:avLst/>
          </a:prstGeom>
          <a:blipFill>
            <a:blip r:embed="rId2" cstate="print"/>
            <a:stretch>
              <a:fillRect/>
            </a:stretch>
          </a:blipFill>
        </p:spPr>
        <p:txBody>
          <a:bodyPr wrap="square" lIns="0" tIns="0" rIns="0" bIns="0" rtlCol="0"/>
          <a:lstStyle/>
          <a:p>
            <a:endParaRPr/>
          </a:p>
        </p:txBody>
      </p:sp>
      <p:sp>
        <p:nvSpPr>
          <p:cNvPr id="8" name="object 8"/>
          <p:cNvSpPr txBox="1">
            <a:spLocks noGrp="1"/>
          </p:cNvSpPr>
          <p:nvPr>
            <p:ph type="title"/>
          </p:nvPr>
        </p:nvSpPr>
        <p:spPr>
          <a:xfrm>
            <a:off x="880059" y="2228469"/>
            <a:ext cx="10417810" cy="2230738"/>
          </a:xfrm>
          <a:prstGeom prst="rect">
            <a:avLst/>
          </a:prstGeom>
        </p:spPr>
        <p:txBody>
          <a:bodyPr vert="horz" wrap="square" lIns="0" tIns="14604" rIns="0" bIns="0" rtlCol="0">
            <a:spAutoFit/>
          </a:bodyPr>
          <a:lstStyle/>
          <a:p>
            <a:pPr marL="12065" marR="5080" indent="-5080" algn="ctr">
              <a:lnSpc>
                <a:spcPct val="99600"/>
              </a:lnSpc>
              <a:spcBef>
                <a:spcPts val="114"/>
              </a:spcBef>
            </a:pPr>
            <a:r>
              <a:rPr lang="en-US" sz="3600" b="0" spc="-30" dirty="0">
                <a:solidFill>
                  <a:srgbClr val="FFFFFF"/>
                </a:solidFill>
              </a:rPr>
              <a:t>Current trends in the development of the system of payment for medical services in Russia: from clinical recommendations to the payment system for CSG</a:t>
            </a:r>
            <a:r>
              <a:rPr sz="3600" b="0" spc="15" dirty="0" smtClean="0">
                <a:solidFill>
                  <a:srgbClr val="FFFFFF"/>
                </a:solidFill>
                <a:latin typeface="Arial"/>
                <a:cs typeface="Arial"/>
              </a:rPr>
              <a:t> </a:t>
            </a:r>
            <a:r>
              <a:rPr sz="3600" b="0" dirty="0">
                <a:solidFill>
                  <a:srgbClr val="FFFFFF"/>
                </a:solidFill>
                <a:latin typeface="Arial"/>
                <a:cs typeface="Arial"/>
              </a:rPr>
              <a:t>(DRG)</a:t>
            </a:r>
            <a:endParaRPr sz="3600" dirty="0">
              <a:latin typeface="Arial"/>
              <a:cs typeface="Arial"/>
            </a:endParaRPr>
          </a:p>
        </p:txBody>
      </p:sp>
      <p:sp>
        <p:nvSpPr>
          <p:cNvPr id="9" name="object 9"/>
          <p:cNvSpPr txBox="1"/>
          <p:nvPr/>
        </p:nvSpPr>
        <p:spPr>
          <a:xfrm>
            <a:off x="8914256" y="5168646"/>
            <a:ext cx="2975610" cy="744499"/>
          </a:xfrm>
          <a:prstGeom prst="rect">
            <a:avLst/>
          </a:prstGeom>
        </p:spPr>
        <p:txBody>
          <a:bodyPr vert="horz" wrap="square" lIns="0" tIns="12700" rIns="0" bIns="0" rtlCol="0">
            <a:spAutoFit/>
          </a:bodyPr>
          <a:lstStyle/>
          <a:p>
            <a:pPr marL="840105" marR="5080" indent="-828040">
              <a:lnSpc>
                <a:spcPct val="125000"/>
              </a:lnSpc>
              <a:spcBef>
                <a:spcPts val="100"/>
              </a:spcBef>
            </a:pPr>
            <a:r>
              <a:rPr lang="en-US" sz="2000" b="1" spc="-15" dirty="0">
                <a:solidFill>
                  <a:srgbClr val="001F5F"/>
                </a:solidFill>
                <a:latin typeface="Arial"/>
                <a:cs typeface="Arial"/>
              </a:rPr>
              <a:t>OMELIANOVSKY VV FGBU "CECKMP"</a:t>
            </a:r>
            <a:endParaRPr sz="2000" dirty="0">
              <a:latin typeface="Arial"/>
              <a:cs typeface="Arial"/>
            </a:endParaRPr>
          </a:p>
        </p:txBody>
      </p:sp>
      <p:sp>
        <p:nvSpPr>
          <p:cNvPr id="10" name="object 10"/>
          <p:cNvSpPr txBox="1"/>
          <p:nvPr/>
        </p:nvSpPr>
        <p:spPr>
          <a:xfrm>
            <a:off x="9482708" y="6006185"/>
            <a:ext cx="2406650" cy="628377"/>
          </a:xfrm>
          <a:prstGeom prst="rect">
            <a:avLst/>
          </a:prstGeom>
        </p:spPr>
        <p:txBody>
          <a:bodyPr vert="horz" wrap="square" lIns="0" tIns="12700" rIns="0" bIns="0" rtlCol="0">
            <a:spAutoFit/>
          </a:bodyPr>
          <a:lstStyle/>
          <a:p>
            <a:pPr marL="12700">
              <a:lnSpc>
                <a:spcPct val="100000"/>
              </a:lnSpc>
              <a:spcBef>
                <a:spcPts val="100"/>
              </a:spcBef>
            </a:pPr>
            <a:r>
              <a:rPr lang="en-US" sz="2000" b="1" dirty="0">
                <a:solidFill>
                  <a:srgbClr val="001F5F"/>
                </a:solidFill>
                <a:latin typeface="Arial"/>
                <a:cs typeface="Arial"/>
              </a:rPr>
              <a:t>Ministry of Health of Russia</a:t>
            </a:r>
            <a:endParaRPr sz="2000" dirty="0">
              <a:latin typeface="Arial"/>
              <a:cs typeface="Arial"/>
            </a:endParaRPr>
          </a:p>
        </p:txBody>
      </p:sp>
      <p:sp>
        <p:nvSpPr>
          <p:cNvPr id="11" name="object 11"/>
          <p:cNvSpPr/>
          <p:nvPr/>
        </p:nvSpPr>
        <p:spPr>
          <a:xfrm>
            <a:off x="281940" y="160020"/>
            <a:ext cx="804672" cy="871727"/>
          </a:xfrm>
          <a:prstGeom prst="rect">
            <a:avLst/>
          </a:prstGeom>
          <a:blipFill>
            <a:blip r:embed="rId3" cstate="print"/>
            <a:stretch>
              <a:fillRect/>
            </a:stretch>
          </a:blipFill>
        </p:spPr>
        <p:txBody>
          <a:bodyPr wrap="square" lIns="0" tIns="0" rIns="0" bIns="0" rtlCol="0"/>
          <a:lstStyle/>
          <a:p>
            <a:endParaRPr/>
          </a:p>
        </p:txBody>
      </p:sp>
      <p:sp>
        <p:nvSpPr>
          <p:cNvPr id="12" name="object 12"/>
          <p:cNvSpPr txBox="1"/>
          <p:nvPr/>
        </p:nvSpPr>
        <p:spPr>
          <a:xfrm>
            <a:off x="100076" y="4882493"/>
            <a:ext cx="3608704" cy="1490152"/>
          </a:xfrm>
          <a:prstGeom prst="rect">
            <a:avLst/>
          </a:prstGeom>
        </p:spPr>
        <p:txBody>
          <a:bodyPr vert="horz" wrap="square" lIns="0" tIns="53340" rIns="0" bIns="0" rtlCol="0">
            <a:spAutoFit/>
          </a:bodyPr>
          <a:lstStyle/>
          <a:p>
            <a:pPr marL="12700">
              <a:lnSpc>
                <a:spcPct val="100000"/>
              </a:lnSpc>
              <a:spcBef>
                <a:spcPts val="420"/>
              </a:spcBef>
            </a:pPr>
            <a:r>
              <a:rPr lang="en-US" b="1" spc="-10" dirty="0">
                <a:latin typeface="Times New Roman"/>
                <a:cs typeface="Times New Roman"/>
              </a:rPr>
              <a:t>Conference on partnership</a:t>
            </a:r>
          </a:p>
          <a:p>
            <a:pPr marL="12700">
              <a:lnSpc>
                <a:spcPct val="100000"/>
              </a:lnSpc>
              <a:spcBef>
                <a:spcPts val="420"/>
              </a:spcBef>
            </a:pPr>
            <a:r>
              <a:rPr lang="en-US" b="1" spc="-10" dirty="0">
                <a:latin typeface="Times New Roman"/>
                <a:cs typeface="Times New Roman"/>
              </a:rPr>
              <a:t>Cooperation: "Health financing reforms to ensure universal coverage of the population with medical assistance"</a:t>
            </a:r>
            <a:endParaRPr sz="1800" dirty="0">
              <a:latin typeface="Times New Roman"/>
              <a:cs typeface="Times New Roman"/>
            </a:endParaRPr>
          </a:p>
        </p:txBody>
      </p:sp>
      <p:sp>
        <p:nvSpPr>
          <p:cNvPr id="13" name="object 13"/>
          <p:cNvSpPr txBox="1"/>
          <p:nvPr/>
        </p:nvSpPr>
        <p:spPr>
          <a:xfrm>
            <a:off x="5562980" y="6172301"/>
            <a:ext cx="1945639" cy="556434"/>
          </a:xfrm>
          <a:prstGeom prst="rect">
            <a:avLst/>
          </a:prstGeom>
        </p:spPr>
        <p:txBody>
          <a:bodyPr vert="horz" wrap="square" lIns="0" tIns="12700" rIns="0" bIns="0" rtlCol="0">
            <a:spAutoFit/>
          </a:bodyPr>
          <a:lstStyle/>
          <a:p>
            <a:pPr marL="127000" marR="5080" indent="-114300">
              <a:lnSpc>
                <a:spcPct val="115100"/>
              </a:lnSpc>
              <a:spcBef>
                <a:spcPts val="100"/>
              </a:spcBef>
            </a:pPr>
            <a:r>
              <a:rPr lang="fi-FI" sz="1600" b="1" spc="-5" dirty="0">
                <a:latin typeface="Times New Roman"/>
                <a:cs typeface="Times New Roman"/>
              </a:rPr>
              <a:t>June 19-20, 2018 Astana, Kazakhstan</a:t>
            </a:r>
            <a:endParaRPr sz="1600" dirty="0">
              <a:latin typeface="Times New Roman"/>
              <a:cs typeface="Times New Roman"/>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txBox="1">
            <a:spLocks noGrp="1"/>
          </p:cNvSpPr>
          <p:nvPr>
            <p:ph type="title"/>
          </p:nvPr>
        </p:nvSpPr>
        <p:spPr>
          <a:xfrm>
            <a:off x="2395473" y="247853"/>
            <a:ext cx="8627745" cy="721360"/>
          </a:xfrm>
          <a:prstGeom prst="rect">
            <a:avLst/>
          </a:prstGeom>
        </p:spPr>
        <p:txBody>
          <a:bodyPr vert="horz" wrap="square" lIns="0" tIns="12700" rIns="0" bIns="0" rtlCol="0">
            <a:spAutoFit/>
          </a:bodyPr>
          <a:lstStyle/>
          <a:p>
            <a:pPr algn="ctr">
              <a:lnSpc>
                <a:spcPts val="2735"/>
              </a:lnSpc>
              <a:spcBef>
                <a:spcPts val="100"/>
              </a:spcBef>
            </a:pPr>
            <a:r>
              <a:rPr lang="en-US" sz="2400" dirty="0">
                <a:solidFill>
                  <a:srgbClr val="1F3863"/>
                </a:solidFill>
              </a:rPr>
              <a:t>The main parameters characterizing the organization and</a:t>
            </a:r>
            <a:br>
              <a:rPr lang="en-US" sz="2400" dirty="0">
                <a:solidFill>
                  <a:srgbClr val="1F3863"/>
                </a:solidFill>
              </a:rPr>
            </a:br>
            <a:r>
              <a:rPr lang="en-US" sz="2400" dirty="0">
                <a:solidFill>
                  <a:srgbClr val="1F3863"/>
                </a:solidFill>
              </a:rPr>
              <a:t>health system financing</a:t>
            </a:r>
            <a:endParaRPr sz="2400" dirty="0"/>
          </a:p>
        </p:txBody>
      </p:sp>
      <p:sp>
        <p:nvSpPr>
          <p:cNvPr id="6" name="object 6"/>
          <p:cNvSpPr txBox="1"/>
          <p:nvPr/>
        </p:nvSpPr>
        <p:spPr>
          <a:xfrm>
            <a:off x="2520442" y="1837182"/>
            <a:ext cx="8604758" cy="1603644"/>
          </a:xfrm>
          <a:prstGeom prst="rect">
            <a:avLst/>
          </a:prstGeom>
        </p:spPr>
        <p:txBody>
          <a:bodyPr vert="horz" wrap="square" lIns="0" tIns="13335" rIns="0" bIns="0" rtlCol="0">
            <a:spAutoFit/>
          </a:bodyPr>
          <a:lstStyle/>
          <a:p>
            <a:pPr marL="355600" indent="-342900">
              <a:lnSpc>
                <a:spcPct val="100000"/>
              </a:lnSpc>
              <a:spcBef>
                <a:spcPts val="105"/>
              </a:spcBef>
              <a:buClr>
                <a:srgbClr val="5B9BD4"/>
              </a:buClr>
              <a:buSzPct val="80000"/>
              <a:buAutoNum type="arabicPeriod"/>
              <a:tabLst>
                <a:tab pos="354965" algn="l"/>
                <a:tab pos="355600" algn="l"/>
              </a:tabLst>
            </a:pPr>
            <a:r>
              <a:rPr lang="en-US" sz="2000" b="1" spc="-10" dirty="0">
                <a:solidFill>
                  <a:srgbClr val="001F5F"/>
                </a:solidFill>
                <a:latin typeface="Arial"/>
                <a:cs typeface="Arial"/>
              </a:rPr>
              <a:t>Integrated assessment (evaluation of health technologies)</a:t>
            </a:r>
          </a:p>
          <a:p>
            <a:pPr marL="355600" indent="-342900">
              <a:lnSpc>
                <a:spcPct val="100000"/>
              </a:lnSpc>
              <a:spcBef>
                <a:spcPts val="105"/>
              </a:spcBef>
              <a:buClr>
                <a:srgbClr val="5B9BD4"/>
              </a:buClr>
              <a:buSzPct val="80000"/>
              <a:buAutoNum type="arabicPeriod"/>
              <a:tabLst>
                <a:tab pos="354965" algn="l"/>
                <a:tab pos="355600" algn="l"/>
              </a:tabLst>
            </a:pPr>
            <a:r>
              <a:rPr lang="en-US" sz="2000" b="1" spc="-10" dirty="0">
                <a:solidFill>
                  <a:srgbClr val="001F5F"/>
                </a:solidFill>
                <a:latin typeface="Arial"/>
                <a:cs typeface="Arial"/>
              </a:rPr>
              <a:t>Clinical recommendations</a:t>
            </a:r>
          </a:p>
          <a:p>
            <a:pPr marL="355600" indent="-342900">
              <a:lnSpc>
                <a:spcPct val="100000"/>
              </a:lnSpc>
              <a:spcBef>
                <a:spcPts val="105"/>
              </a:spcBef>
              <a:buClr>
                <a:srgbClr val="5B9BD4"/>
              </a:buClr>
              <a:buSzPct val="80000"/>
              <a:buAutoNum type="arabicPeriod"/>
              <a:tabLst>
                <a:tab pos="354965" algn="l"/>
                <a:tab pos="355600" algn="l"/>
              </a:tabLst>
            </a:pPr>
            <a:r>
              <a:rPr lang="en-US" sz="2000" b="1" spc="-10" dirty="0">
                <a:solidFill>
                  <a:srgbClr val="001F5F"/>
                </a:solidFill>
                <a:latin typeface="Arial"/>
                <a:cs typeface="Arial"/>
              </a:rPr>
              <a:t>Criteria for the quality of medical care</a:t>
            </a:r>
          </a:p>
          <a:p>
            <a:pPr marL="355600" indent="-342900">
              <a:lnSpc>
                <a:spcPct val="100000"/>
              </a:lnSpc>
              <a:spcBef>
                <a:spcPts val="105"/>
              </a:spcBef>
              <a:buClr>
                <a:srgbClr val="5B9BD4"/>
              </a:buClr>
              <a:buSzPct val="80000"/>
              <a:buAutoNum type="arabicPeriod"/>
              <a:tabLst>
                <a:tab pos="354965" algn="l"/>
                <a:tab pos="355600" algn="l"/>
              </a:tabLst>
            </a:pPr>
            <a:r>
              <a:rPr lang="en-US" sz="2000" b="1" spc="-10" dirty="0">
                <a:solidFill>
                  <a:srgbClr val="001F5F"/>
                </a:solidFill>
                <a:latin typeface="Arial"/>
                <a:cs typeface="Arial"/>
              </a:rPr>
              <a:t>Standards of medical care - CSG</a:t>
            </a:r>
          </a:p>
          <a:p>
            <a:pPr marL="355600" indent="-342900">
              <a:lnSpc>
                <a:spcPct val="100000"/>
              </a:lnSpc>
              <a:spcBef>
                <a:spcPts val="105"/>
              </a:spcBef>
              <a:buClr>
                <a:srgbClr val="5B9BD4"/>
              </a:buClr>
              <a:buSzPct val="80000"/>
              <a:buAutoNum type="arabicPeriod"/>
              <a:tabLst>
                <a:tab pos="354965" algn="l"/>
                <a:tab pos="355600" algn="l"/>
              </a:tabLst>
            </a:pPr>
            <a:r>
              <a:rPr lang="en-US" sz="2000" b="1" spc="-10" dirty="0">
                <a:solidFill>
                  <a:srgbClr val="001F5F"/>
                </a:solidFill>
                <a:latin typeface="Arial"/>
                <a:cs typeface="Arial"/>
              </a:rPr>
              <a:t>Program of state guarantees</a:t>
            </a:r>
            <a:endParaRPr sz="2000" dirty="0">
              <a:latin typeface="Arial"/>
              <a:cs typeface="Arial"/>
            </a:endParaRPr>
          </a:p>
        </p:txBody>
      </p:sp>
      <p:sp>
        <p:nvSpPr>
          <p:cNvPr id="7" name="object 7"/>
          <p:cNvSpPr txBox="1"/>
          <p:nvPr/>
        </p:nvSpPr>
        <p:spPr>
          <a:xfrm>
            <a:off x="11592814" y="6398158"/>
            <a:ext cx="110489" cy="208915"/>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496AF"/>
                </a:solidFill>
                <a:latin typeface="Arial"/>
                <a:cs typeface="Arial"/>
              </a:rPr>
              <a:t>2</a:t>
            </a:r>
            <a:endParaRPr sz="1200">
              <a:latin typeface="Arial"/>
              <a:cs typeface="Arial"/>
            </a:endParaRPr>
          </a:p>
        </p:txBody>
      </p:sp>
      <p:sp>
        <p:nvSpPr>
          <p:cNvPr id="8" name="object 8"/>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9" name="object 9"/>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10" name="object 10"/>
          <p:cNvSpPr txBox="1"/>
          <p:nvPr/>
        </p:nvSpPr>
        <p:spPr>
          <a:xfrm>
            <a:off x="810647" y="2066551"/>
            <a:ext cx="410369" cy="2527935"/>
          </a:xfrm>
          <a:prstGeom prst="rect">
            <a:avLst/>
          </a:prstGeom>
        </p:spPr>
        <p:txBody>
          <a:bodyPr vert="vert270" wrap="square" lIns="0" tIns="0" rIns="0" bIns="0" rtlCol="0">
            <a:spAutoFit/>
          </a:bodyPr>
          <a:lstStyle/>
          <a:p>
            <a:pPr marL="12700">
              <a:lnSpc>
                <a:spcPts val="3225"/>
              </a:lnSpc>
            </a:pPr>
            <a:r>
              <a:rPr lang="en-US" sz="2800" spc="-5" dirty="0">
                <a:solidFill>
                  <a:srgbClr val="FFFFFF"/>
                </a:solidFill>
                <a:latin typeface="Franklin Gothic Medium Cond"/>
                <a:cs typeface="Franklin Gothic Medium Cond"/>
              </a:rPr>
              <a:t>STANDARDIZATION</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txBox="1">
            <a:spLocks noGrp="1"/>
          </p:cNvSpPr>
          <p:nvPr>
            <p:ph type="title"/>
          </p:nvPr>
        </p:nvSpPr>
        <p:spPr>
          <a:xfrm>
            <a:off x="5189601" y="413130"/>
            <a:ext cx="3039110" cy="391160"/>
          </a:xfrm>
          <a:prstGeom prst="rect">
            <a:avLst/>
          </a:prstGeom>
        </p:spPr>
        <p:txBody>
          <a:bodyPr vert="horz" wrap="square" lIns="0" tIns="12700" rIns="0" bIns="0" rtlCol="0">
            <a:spAutoFit/>
          </a:bodyPr>
          <a:lstStyle/>
          <a:p>
            <a:pPr marL="12700">
              <a:lnSpc>
                <a:spcPct val="100000"/>
              </a:lnSpc>
              <a:spcBef>
                <a:spcPts val="100"/>
              </a:spcBef>
            </a:pPr>
            <a:r>
              <a:rPr lang="en-US" sz="2400" dirty="0">
                <a:solidFill>
                  <a:srgbClr val="1F3863"/>
                </a:solidFill>
              </a:rPr>
              <a:t>Main questions</a:t>
            </a:r>
            <a:endParaRPr sz="2400" dirty="0"/>
          </a:p>
        </p:txBody>
      </p:sp>
      <p:sp>
        <p:nvSpPr>
          <p:cNvPr id="6" name="object 6"/>
          <p:cNvSpPr txBox="1"/>
          <p:nvPr/>
        </p:nvSpPr>
        <p:spPr>
          <a:xfrm>
            <a:off x="2520442" y="1837182"/>
            <a:ext cx="7859776" cy="2565446"/>
          </a:xfrm>
          <a:prstGeom prst="rect">
            <a:avLst/>
          </a:prstGeom>
        </p:spPr>
        <p:txBody>
          <a:bodyPr vert="horz" wrap="square" lIns="0" tIns="13335" rIns="0" bIns="0" rtlCol="0">
            <a:spAutoFit/>
          </a:bodyPr>
          <a:lstStyle/>
          <a:p>
            <a:pPr marL="355600" indent="-342900">
              <a:lnSpc>
                <a:spcPct val="100000"/>
              </a:lnSpc>
              <a:spcBef>
                <a:spcPts val="105"/>
              </a:spcBef>
              <a:buClr>
                <a:srgbClr val="5B9BD4"/>
              </a:buClr>
              <a:buSzPct val="80000"/>
              <a:buAutoNum type="arabicPeriod"/>
              <a:tabLst>
                <a:tab pos="354965" algn="l"/>
                <a:tab pos="355600" algn="l"/>
              </a:tabLst>
            </a:pPr>
            <a:r>
              <a:rPr lang="en-US" sz="2000" b="1" spc="-5" dirty="0">
                <a:solidFill>
                  <a:srgbClr val="001F5F"/>
                </a:solidFill>
                <a:latin typeface="Arial"/>
                <a:cs typeface="Arial"/>
              </a:rPr>
              <a:t>Clinical recommendations</a:t>
            </a:r>
          </a:p>
          <a:p>
            <a:pPr marL="355600" indent="-342900">
              <a:lnSpc>
                <a:spcPct val="100000"/>
              </a:lnSpc>
              <a:spcBef>
                <a:spcPts val="105"/>
              </a:spcBef>
              <a:buClr>
                <a:srgbClr val="5B9BD4"/>
              </a:buClr>
              <a:buSzPct val="80000"/>
              <a:buAutoNum type="arabicPeriod"/>
              <a:tabLst>
                <a:tab pos="354965" algn="l"/>
                <a:tab pos="355600" algn="l"/>
              </a:tabLst>
            </a:pPr>
            <a:r>
              <a:rPr lang="en-US" sz="2000" b="1" spc="-5" dirty="0">
                <a:solidFill>
                  <a:srgbClr val="001F5F"/>
                </a:solidFill>
                <a:latin typeface="Arial"/>
                <a:cs typeface="Arial"/>
              </a:rPr>
              <a:t>Standards of medical care</a:t>
            </a:r>
          </a:p>
          <a:p>
            <a:pPr marL="355600" indent="-342900">
              <a:lnSpc>
                <a:spcPct val="100000"/>
              </a:lnSpc>
              <a:spcBef>
                <a:spcPts val="105"/>
              </a:spcBef>
              <a:buClr>
                <a:srgbClr val="5B9BD4"/>
              </a:buClr>
              <a:buSzPct val="80000"/>
              <a:buAutoNum type="arabicPeriod"/>
              <a:tabLst>
                <a:tab pos="354965" algn="l"/>
                <a:tab pos="355600" algn="l"/>
              </a:tabLst>
            </a:pPr>
            <a:r>
              <a:rPr lang="en-US" sz="2000" b="1" spc="-5" dirty="0">
                <a:solidFill>
                  <a:srgbClr val="001F5F"/>
                </a:solidFill>
                <a:latin typeface="Arial"/>
                <a:cs typeface="Arial"/>
              </a:rPr>
              <a:t>Procedures for the provision of medical care</a:t>
            </a:r>
          </a:p>
          <a:p>
            <a:pPr marL="355600" indent="-342900">
              <a:lnSpc>
                <a:spcPct val="100000"/>
              </a:lnSpc>
              <a:spcBef>
                <a:spcPts val="105"/>
              </a:spcBef>
              <a:buClr>
                <a:srgbClr val="5B9BD4"/>
              </a:buClr>
              <a:buSzPct val="80000"/>
              <a:buAutoNum type="arabicPeriod"/>
              <a:tabLst>
                <a:tab pos="354965" algn="l"/>
                <a:tab pos="355600" algn="l"/>
              </a:tabLst>
            </a:pPr>
            <a:r>
              <a:rPr lang="en-US" sz="2000" b="1" spc="-5" dirty="0">
                <a:solidFill>
                  <a:srgbClr val="001F5F"/>
                </a:solidFill>
                <a:latin typeface="Arial"/>
                <a:cs typeface="Arial"/>
              </a:rPr>
              <a:t>Criteria for the quality of medical care</a:t>
            </a:r>
          </a:p>
          <a:p>
            <a:pPr marL="355600" indent="-342900">
              <a:lnSpc>
                <a:spcPct val="100000"/>
              </a:lnSpc>
              <a:spcBef>
                <a:spcPts val="105"/>
              </a:spcBef>
              <a:buClr>
                <a:srgbClr val="5B9BD4"/>
              </a:buClr>
              <a:buSzPct val="80000"/>
              <a:buAutoNum type="arabicPeriod"/>
              <a:tabLst>
                <a:tab pos="354965" algn="l"/>
                <a:tab pos="355600" algn="l"/>
              </a:tabLst>
            </a:pPr>
            <a:r>
              <a:rPr lang="en-US" sz="2000" b="1" spc="-5" dirty="0">
                <a:solidFill>
                  <a:srgbClr val="001F5F"/>
                </a:solidFill>
                <a:latin typeface="Arial"/>
                <a:cs typeface="Arial"/>
              </a:rPr>
              <a:t>VED</a:t>
            </a:r>
          </a:p>
          <a:p>
            <a:pPr marL="355600" indent="-342900">
              <a:lnSpc>
                <a:spcPct val="100000"/>
              </a:lnSpc>
              <a:spcBef>
                <a:spcPts val="105"/>
              </a:spcBef>
              <a:buClr>
                <a:srgbClr val="5B9BD4"/>
              </a:buClr>
              <a:buSzPct val="80000"/>
              <a:buAutoNum type="arabicPeriod"/>
              <a:tabLst>
                <a:tab pos="354965" algn="l"/>
                <a:tab pos="355600" algn="l"/>
              </a:tabLst>
            </a:pPr>
            <a:r>
              <a:rPr lang="en-US" sz="2000" b="1" spc="-5" dirty="0">
                <a:solidFill>
                  <a:srgbClr val="001F5F"/>
                </a:solidFill>
                <a:latin typeface="Arial"/>
                <a:cs typeface="Arial"/>
              </a:rPr>
              <a:t>ONLS</a:t>
            </a:r>
          </a:p>
          <a:p>
            <a:pPr marL="355600" indent="-342900">
              <a:lnSpc>
                <a:spcPct val="100000"/>
              </a:lnSpc>
              <a:spcBef>
                <a:spcPts val="105"/>
              </a:spcBef>
              <a:buClr>
                <a:srgbClr val="5B9BD4"/>
              </a:buClr>
              <a:buSzPct val="80000"/>
              <a:buAutoNum type="arabicPeriod"/>
              <a:tabLst>
                <a:tab pos="354965" algn="l"/>
                <a:tab pos="355600" algn="l"/>
              </a:tabLst>
            </a:pPr>
            <a:r>
              <a:rPr lang="en-US" sz="2000" b="1" spc="-5" dirty="0">
                <a:solidFill>
                  <a:srgbClr val="001F5F"/>
                </a:solidFill>
                <a:latin typeface="Arial"/>
                <a:cs typeface="Arial"/>
              </a:rPr>
              <a:t>Program of state guarantees</a:t>
            </a:r>
          </a:p>
          <a:p>
            <a:pPr marL="355600" indent="-342900">
              <a:lnSpc>
                <a:spcPct val="100000"/>
              </a:lnSpc>
              <a:spcBef>
                <a:spcPts val="105"/>
              </a:spcBef>
              <a:buClr>
                <a:srgbClr val="5B9BD4"/>
              </a:buClr>
              <a:buSzPct val="80000"/>
              <a:buAutoNum type="arabicPeriod"/>
              <a:tabLst>
                <a:tab pos="354965" algn="l"/>
                <a:tab pos="355600" algn="l"/>
              </a:tabLst>
            </a:pPr>
            <a:r>
              <a:rPr lang="en-US" sz="2000" b="1" spc="-5" dirty="0">
                <a:solidFill>
                  <a:srgbClr val="001F5F"/>
                </a:solidFill>
                <a:latin typeface="Arial"/>
                <a:cs typeface="Arial"/>
              </a:rPr>
              <a:t>CSG</a:t>
            </a:r>
            <a:endParaRPr sz="2000" dirty="0">
              <a:latin typeface="Arial"/>
              <a:cs typeface="Arial"/>
            </a:endParaRPr>
          </a:p>
        </p:txBody>
      </p:sp>
      <p:sp>
        <p:nvSpPr>
          <p:cNvPr id="7" name="object 7"/>
          <p:cNvSpPr txBox="1"/>
          <p:nvPr/>
        </p:nvSpPr>
        <p:spPr>
          <a:xfrm>
            <a:off x="11592814" y="6398158"/>
            <a:ext cx="110489" cy="208915"/>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496AF"/>
                </a:solidFill>
                <a:latin typeface="Arial"/>
                <a:cs typeface="Arial"/>
              </a:rPr>
              <a:t>3</a:t>
            </a:r>
            <a:endParaRPr sz="1200">
              <a:latin typeface="Arial"/>
              <a:cs typeface="Arial"/>
            </a:endParaRPr>
          </a:p>
        </p:txBody>
      </p:sp>
      <p:sp>
        <p:nvSpPr>
          <p:cNvPr id="8" name="object 8"/>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9" name="object 9"/>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10" name="object 10"/>
          <p:cNvSpPr txBox="1"/>
          <p:nvPr/>
        </p:nvSpPr>
        <p:spPr>
          <a:xfrm>
            <a:off x="810647" y="2066551"/>
            <a:ext cx="410369" cy="2527935"/>
          </a:xfrm>
          <a:prstGeom prst="rect">
            <a:avLst/>
          </a:prstGeom>
        </p:spPr>
        <p:txBody>
          <a:bodyPr vert="vert270" wrap="square" lIns="0" tIns="0" rIns="0" bIns="0" rtlCol="0">
            <a:spAutoFit/>
          </a:bodyPr>
          <a:lstStyle/>
          <a:p>
            <a:pPr marL="12700">
              <a:lnSpc>
                <a:spcPts val="3225"/>
              </a:lnSpc>
            </a:pPr>
            <a:r>
              <a:rPr lang="en-US" sz="2800" spc="-5" dirty="0">
                <a:solidFill>
                  <a:srgbClr val="FFFFFF"/>
                </a:solidFill>
                <a:latin typeface="Franklin Gothic Medium Cond"/>
                <a:cs typeface="Franklin Gothic Medium Cond"/>
              </a:rPr>
              <a:t>STANDARDIZATION</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p:nvPr/>
        </p:nvSpPr>
        <p:spPr>
          <a:xfrm>
            <a:off x="8410193" y="1917954"/>
            <a:ext cx="0" cy="4829175"/>
          </a:xfrm>
          <a:custGeom>
            <a:avLst/>
            <a:gdLst/>
            <a:ahLst/>
            <a:cxnLst/>
            <a:rect l="l" t="t" r="r" b="b"/>
            <a:pathLst>
              <a:path h="4829175">
                <a:moveTo>
                  <a:pt x="0" y="0"/>
                </a:moveTo>
                <a:lnTo>
                  <a:pt x="0" y="4829175"/>
                </a:lnTo>
              </a:path>
            </a:pathLst>
          </a:custGeom>
          <a:ln w="19812">
            <a:solidFill>
              <a:srgbClr val="767070"/>
            </a:solidFill>
            <a:prstDash val="lgDash"/>
          </a:ln>
        </p:spPr>
        <p:txBody>
          <a:bodyPr wrap="square" lIns="0" tIns="0" rIns="0" bIns="0" rtlCol="0"/>
          <a:lstStyle/>
          <a:p>
            <a:endParaRPr/>
          </a:p>
        </p:txBody>
      </p:sp>
      <p:sp>
        <p:nvSpPr>
          <p:cNvPr id="6" name="object 6"/>
          <p:cNvSpPr/>
          <p:nvPr/>
        </p:nvSpPr>
        <p:spPr>
          <a:xfrm>
            <a:off x="5421629" y="1917954"/>
            <a:ext cx="68580" cy="4829175"/>
          </a:xfrm>
          <a:custGeom>
            <a:avLst/>
            <a:gdLst/>
            <a:ahLst/>
            <a:cxnLst/>
            <a:rect l="l" t="t" r="r" b="b"/>
            <a:pathLst>
              <a:path w="68579" h="4829175">
                <a:moveTo>
                  <a:pt x="0" y="0"/>
                </a:moveTo>
                <a:lnTo>
                  <a:pt x="68199" y="4829175"/>
                </a:lnTo>
              </a:path>
            </a:pathLst>
          </a:custGeom>
          <a:ln w="19812">
            <a:solidFill>
              <a:srgbClr val="767070"/>
            </a:solidFill>
            <a:prstDash val="lgDash"/>
          </a:ln>
        </p:spPr>
        <p:txBody>
          <a:bodyPr wrap="square" lIns="0" tIns="0" rIns="0" bIns="0" rtlCol="0"/>
          <a:lstStyle/>
          <a:p>
            <a:endParaRPr/>
          </a:p>
        </p:txBody>
      </p:sp>
      <p:sp>
        <p:nvSpPr>
          <p:cNvPr id="7" name="object 7"/>
          <p:cNvSpPr txBox="1">
            <a:spLocks noGrp="1"/>
          </p:cNvSpPr>
          <p:nvPr>
            <p:ph type="title"/>
          </p:nvPr>
        </p:nvSpPr>
        <p:spPr>
          <a:xfrm>
            <a:off x="2540635" y="219532"/>
            <a:ext cx="8691880" cy="514350"/>
          </a:xfrm>
          <a:prstGeom prst="rect">
            <a:avLst/>
          </a:prstGeom>
        </p:spPr>
        <p:txBody>
          <a:bodyPr vert="horz" wrap="square" lIns="0" tIns="13335" rIns="0" bIns="0" rtlCol="0">
            <a:spAutoFit/>
          </a:bodyPr>
          <a:lstStyle/>
          <a:p>
            <a:pPr marL="12700">
              <a:lnSpc>
                <a:spcPct val="100000"/>
              </a:lnSpc>
              <a:spcBef>
                <a:spcPts val="105"/>
              </a:spcBef>
            </a:pPr>
            <a:r>
              <a:rPr lang="en-US" sz="3200" dirty="0">
                <a:solidFill>
                  <a:srgbClr val="001F5F"/>
                </a:solidFill>
              </a:rPr>
              <a:t>Fundamentals of health standardization</a:t>
            </a:r>
            <a:endParaRPr sz="3200" dirty="0"/>
          </a:p>
        </p:txBody>
      </p:sp>
      <p:sp>
        <p:nvSpPr>
          <p:cNvPr id="8" name="object 8"/>
          <p:cNvSpPr/>
          <p:nvPr/>
        </p:nvSpPr>
        <p:spPr>
          <a:xfrm>
            <a:off x="2731516" y="2564892"/>
            <a:ext cx="238760" cy="835660"/>
          </a:xfrm>
          <a:custGeom>
            <a:avLst/>
            <a:gdLst/>
            <a:ahLst/>
            <a:cxnLst/>
            <a:rect l="l" t="t" r="r" b="b"/>
            <a:pathLst>
              <a:path w="238760" h="835660">
                <a:moveTo>
                  <a:pt x="162306" y="759206"/>
                </a:moveTo>
                <a:lnTo>
                  <a:pt x="162306" y="835406"/>
                </a:lnTo>
                <a:lnTo>
                  <a:pt x="218694" y="807212"/>
                </a:lnTo>
                <a:lnTo>
                  <a:pt x="175006" y="807212"/>
                </a:lnTo>
                <a:lnTo>
                  <a:pt x="175006" y="787400"/>
                </a:lnTo>
                <a:lnTo>
                  <a:pt x="218693" y="787400"/>
                </a:lnTo>
                <a:lnTo>
                  <a:pt x="162306" y="759206"/>
                </a:lnTo>
                <a:close/>
              </a:path>
              <a:path w="238760" h="835660">
                <a:moveTo>
                  <a:pt x="225806" y="0"/>
                </a:moveTo>
                <a:lnTo>
                  <a:pt x="4444" y="0"/>
                </a:lnTo>
                <a:lnTo>
                  <a:pt x="0" y="4445"/>
                </a:lnTo>
                <a:lnTo>
                  <a:pt x="0" y="802767"/>
                </a:lnTo>
                <a:lnTo>
                  <a:pt x="4444" y="807212"/>
                </a:lnTo>
                <a:lnTo>
                  <a:pt x="162306" y="807212"/>
                </a:lnTo>
                <a:lnTo>
                  <a:pt x="162306" y="797306"/>
                </a:lnTo>
                <a:lnTo>
                  <a:pt x="19811" y="797306"/>
                </a:lnTo>
                <a:lnTo>
                  <a:pt x="9906" y="787400"/>
                </a:lnTo>
                <a:lnTo>
                  <a:pt x="19811" y="787400"/>
                </a:lnTo>
                <a:lnTo>
                  <a:pt x="19811" y="19812"/>
                </a:lnTo>
                <a:lnTo>
                  <a:pt x="9906" y="19812"/>
                </a:lnTo>
                <a:lnTo>
                  <a:pt x="19811" y="9906"/>
                </a:lnTo>
                <a:lnTo>
                  <a:pt x="225806" y="9906"/>
                </a:lnTo>
                <a:lnTo>
                  <a:pt x="225806" y="0"/>
                </a:lnTo>
                <a:close/>
              </a:path>
              <a:path w="238760" h="835660">
                <a:moveTo>
                  <a:pt x="218693" y="787400"/>
                </a:moveTo>
                <a:lnTo>
                  <a:pt x="175006" y="787400"/>
                </a:lnTo>
                <a:lnTo>
                  <a:pt x="175006" y="807212"/>
                </a:lnTo>
                <a:lnTo>
                  <a:pt x="218694" y="807212"/>
                </a:lnTo>
                <a:lnTo>
                  <a:pt x="238506" y="797306"/>
                </a:lnTo>
                <a:lnTo>
                  <a:pt x="218693" y="787400"/>
                </a:lnTo>
                <a:close/>
              </a:path>
              <a:path w="238760" h="835660">
                <a:moveTo>
                  <a:pt x="19811" y="787400"/>
                </a:moveTo>
                <a:lnTo>
                  <a:pt x="9906" y="787400"/>
                </a:lnTo>
                <a:lnTo>
                  <a:pt x="19811" y="797306"/>
                </a:lnTo>
                <a:lnTo>
                  <a:pt x="19811" y="787400"/>
                </a:lnTo>
                <a:close/>
              </a:path>
              <a:path w="238760" h="835660">
                <a:moveTo>
                  <a:pt x="162306" y="787400"/>
                </a:moveTo>
                <a:lnTo>
                  <a:pt x="19811" y="787400"/>
                </a:lnTo>
                <a:lnTo>
                  <a:pt x="19811" y="797306"/>
                </a:lnTo>
                <a:lnTo>
                  <a:pt x="162306" y="797306"/>
                </a:lnTo>
                <a:lnTo>
                  <a:pt x="162306" y="787400"/>
                </a:lnTo>
                <a:close/>
              </a:path>
              <a:path w="238760" h="835660">
                <a:moveTo>
                  <a:pt x="19811" y="9906"/>
                </a:moveTo>
                <a:lnTo>
                  <a:pt x="9906" y="19812"/>
                </a:lnTo>
                <a:lnTo>
                  <a:pt x="19811" y="19812"/>
                </a:lnTo>
                <a:lnTo>
                  <a:pt x="19811" y="9906"/>
                </a:lnTo>
                <a:close/>
              </a:path>
              <a:path w="238760" h="835660">
                <a:moveTo>
                  <a:pt x="225806" y="9906"/>
                </a:moveTo>
                <a:lnTo>
                  <a:pt x="19811" y="9906"/>
                </a:lnTo>
                <a:lnTo>
                  <a:pt x="19811" y="19812"/>
                </a:lnTo>
                <a:lnTo>
                  <a:pt x="225806" y="19812"/>
                </a:lnTo>
                <a:lnTo>
                  <a:pt x="225806" y="9906"/>
                </a:lnTo>
                <a:close/>
              </a:path>
            </a:pathLst>
          </a:custGeom>
          <a:solidFill>
            <a:srgbClr val="1F3863"/>
          </a:solidFill>
        </p:spPr>
        <p:txBody>
          <a:bodyPr wrap="square" lIns="0" tIns="0" rIns="0" bIns="0" rtlCol="0"/>
          <a:lstStyle/>
          <a:p>
            <a:endParaRPr/>
          </a:p>
        </p:txBody>
      </p:sp>
      <p:sp>
        <p:nvSpPr>
          <p:cNvPr id="9" name="object 9"/>
          <p:cNvSpPr/>
          <p:nvPr/>
        </p:nvSpPr>
        <p:spPr>
          <a:xfrm>
            <a:off x="2731516" y="2564892"/>
            <a:ext cx="238760" cy="2156460"/>
          </a:xfrm>
          <a:custGeom>
            <a:avLst/>
            <a:gdLst/>
            <a:ahLst/>
            <a:cxnLst/>
            <a:rect l="l" t="t" r="r" b="b"/>
            <a:pathLst>
              <a:path w="238760" h="2156460">
                <a:moveTo>
                  <a:pt x="162306" y="2080006"/>
                </a:moveTo>
                <a:lnTo>
                  <a:pt x="162306" y="2156206"/>
                </a:lnTo>
                <a:lnTo>
                  <a:pt x="218694" y="2128012"/>
                </a:lnTo>
                <a:lnTo>
                  <a:pt x="175006" y="2128012"/>
                </a:lnTo>
                <a:lnTo>
                  <a:pt x="175006" y="2108200"/>
                </a:lnTo>
                <a:lnTo>
                  <a:pt x="218694" y="2108200"/>
                </a:lnTo>
                <a:lnTo>
                  <a:pt x="162306" y="2080006"/>
                </a:lnTo>
                <a:close/>
              </a:path>
              <a:path w="238760" h="2156460">
                <a:moveTo>
                  <a:pt x="225806" y="0"/>
                </a:moveTo>
                <a:lnTo>
                  <a:pt x="4444" y="0"/>
                </a:lnTo>
                <a:lnTo>
                  <a:pt x="0" y="4445"/>
                </a:lnTo>
                <a:lnTo>
                  <a:pt x="0" y="2123567"/>
                </a:lnTo>
                <a:lnTo>
                  <a:pt x="4444" y="2128012"/>
                </a:lnTo>
                <a:lnTo>
                  <a:pt x="162306" y="2128012"/>
                </a:lnTo>
                <a:lnTo>
                  <a:pt x="162306" y="2118106"/>
                </a:lnTo>
                <a:lnTo>
                  <a:pt x="19811" y="2118106"/>
                </a:lnTo>
                <a:lnTo>
                  <a:pt x="9906" y="2108200"/>
                </a:lnTo>
                <a:lnTo>
                  <a:pt x="19811" y="2108200"/>
                </a:lnTo>
                <a:lnTo>
                  <a:pt x="19811" y="19812"/>
                </a:lnTo>
                <a:lnTo>
                  <a:pt x="9906" y="19812"/>
                </a:lnTo>
                <a:lnTo>
                  <a:pt x="19811" y="9906"/>
                </a:lnTo>
                <a:lnTo>
                  <a:pt x="225806" y="9906"/>
                </a:lnTo>
                <a:lnTo>
                  <a:pt x="225806" y="0"/>
                </a:lnTo>
                <a:close/>
              </a:path>
              <a:path w="238760" h="2156460">
                <a:moveTo>
                  <a:pt x="218694" y="2108200"/>
                </a:moveTo>
                <a:lnTo>
                  <a:pt x="175006" y="2108200"/>
                </a:lnTo>
                <a:lnTo>
                  <a:pt x="175006" y="2128012"/>
                </a:lnTo>
                <a:lnTo>
                  <a:pt x="218694" y="2128012"/>
                </a:lnTo>
                <a:lnTo>
                  <a:pt x="238506" y="2118106"/>
                </a:lnTo>
                <a:lnTo>
                  <a:pt x="218694" y="2108200"/>
                </a:lnTo>
                <a:close/>
              </a:path>
              <a:path w="238760" h="2156460">
                <a:moveTo>
                  <a:pt x="19811" y="2108200"/>
                </a:moveTo>
                <a:lnTo>
                  <a:pt x="9906" y="2108200"/>
                </a:lnTo>
                <a:lnTo>
                  <a:pt x="19811" y="2118106"/>
                </a:lnTo>
                <a:lnTo>
                  <a:pt x="19811" y="2108200"/>
                </a:lnTo>
                <a:close/>
              </a:path>
              <a:path w="238760" h="2156460">
                <a:moveTo>
                  <a:pt x="162306" y="2108200"/>
                </a:moveTo>
                <a:lnTo>
                  <a:pt x="19811" y="2108200"/>
                </a:lnTo>
                <a:lnTo>
                  <a:pt x="19811" y="2118106"/>
                </a:lnTo>
                <a:lnTo>
                  <a:pt x="162306" y="2118106"/>
                </a:lnTo>
                <a:lnTo>
                  <a:pt x="162306" y="2108200"/>
                </a:lnTo>
                <a:close/>
              </a:path>
              <a:path w="238760" h="2156460">
                <a:moveTo>
                  <a:pt x="19811" y="9906"/>
                </a:moveTo>
                <a:lnTo>
                  <a:pt x="9906" y="19812"/>
                </a:lnTo>
                <a:lnTo>
                  <a:pt x="19811" y="19812"/>
                </a:lnTo>
                <a:lnTo>
                  <a:pt x="19811" y="9906"/>
                </a:lnTo>
                <a:close/>
              </a:path>
              <a:path w="238760" h="2156460">
                <a:moveTo>
                  <a:pt x="225806" y="9906"/>
                </a:moveTo>
                <a:lnTo>
                  <a:pt x="19811" y="9906"/>
                </a:lnTo>
                <a:lnTo>
                  <a:pt x="19811" y="19812"/>
                </a:lnTo>
                <a:lnTo>
                  <a:pt x="225806" y="19812"/>
                </a:lnTo>
                <a:lnTo>
                  <a:pt x="225806" y="9906"/>
                </a:lnTo>
                <a:close/>
              </a:path>
            </a:pathLst>
          </a:custGeom>
          <a:solidFill>
            <a:srgbClr val="1F3863"/>
          </a:solidFill>
        </p:spPr>
        <p:txBody>
          <a:bodyPr wrap="square" lIns="0" tIns="0" rIns="0" bIns="0" rtlCol="0"/>
          <a:lstStyle/>
          <a:p>
            <a:endParaRPr/>
          </a:p>
        </p:txBody>
      </p:sp>
      <p:sp>
        <p:nvSpPr>
          <p:cNvPr id="10" name="object 10"/>
          <p:cNvSpPr/>
          <p:nvPr/>
        </p:nvSpPr>
        <p:spPr>
          <a:xfrm>
            <a:off x="6186678" y="2305050"/>
            <a:ext cx="1658620" cy="2150745"/>
          </a:xfrm>
          <a:custGeom>
            <a:avLst/>
            <a:gdLst/>
            <a:ahLst/>
            <a:cxnLst/>
            <a:rect l="l" t="t" r="r" b="b"/>
            <a:pathLst>
              <a:path w="1658620" h="2150745">
                <a:moveTo>
                  <a:pt x="0" y="2150364"/>
                </a:moveTo>
                <a:lnTo>
                  <a:pt x="1658112" y="2150364"/>
                </a:lnTo>
                <a:lnTo>
                  <a:pt x="1658112" y="0"/>
                </a:lnTo>
                <a:lnTo>
                  <a:pt x="0" y="0"/>
                </a:lnTo>
                <a:lnTo>
                  <a:pt x="0" y="2150364"/>
                </a:lnTo>
                <a:close/>
              </a:path>
            </a:pathLst>
          </a:custGeom>
          <a:ln w="28956">
            <a:solidFill>
              <a:srgbClr val="000000"/>
            </a:solidFill>
          </a:ln>
        </p:spPr>
        <p:txBody>
          <a:bodyPr wrap="square" lIns="0" tIns="0" rIns="0" bIns="0" rtlCol="0"/>
          <a:lstStyle/>
          <a:p>
            <a:endParaRPr/>
          </a:p>
        </p:txBody>
      </p:sp>
      <p:sp>
        <p:nvSpPr>
          <p:cNvPr id="11" name="object 11"/>
          <p:cNvSpPr/>
          <p:nvPr/>
        </p:nvSpPr>
        <p:spPr>
          <a:xfrm>
            <a:off x="6416040" y="3090672"/>
            <a:ext cx="1143635" cy="1270"/>
          </a:xfrm>
          <a:custGeom>
            <a:avLst/>
            <a:gdLst/>
            <a:ahLst/>
            <a:cxnLst/>
            <a:rect l="l" t="t" r="r" b="b"/>
            <a:pathLst>
              <a:path w="1143634" h="1269">
                <a:moveTo>
                  <a:pt x="1143508" y="0"/>
                </a:moveTo>
                <a:lnTo>
                  <a:pt x="0" y="1142"/>
                </a:lnTo>
              </a:path>
            </a:pathLst>
          </a:custGeom>
          <a:ln w="9144">
            <a:solidFill>
              <a:srgbClr val="000000"/>
            </a:solidFill>
          </a:ln>
        </p:spPr>
        <p:txBody>
          <a:bodyPr wrap="square" lIns="0" tIns="0" rIns="0" bIns="0" rtlCol="0"/>
          <a:lstStyle/>
          <a:p>
            <a:endParaRPr/>
          </a:p>
        </p:txBody>
      </p:sp>
      <p:sp>
        <p:nvSpPr>
          <p:cNvPr id="12" name="object 12"/>
          <p:cNvSpPr/>
          <p:nvPr/>
        </p:nvSpPr>
        <p:spPr>
          <a:xfrm>
            <a:off x="6416040" y="3195827"/>
            <a:ext cx="1143635" cy="1270"/>
          </a:xfrm>
          <a:custGeom>
            <a:avLst/>
            <a:gdLst/>
            <a:ahLst/>
            <a:cxnLst/>
            <a:rect l="l" t="t" r="r" b="b"/>
            <a:pathLst>
              <a:path w="1143634" h="1269">
                <a:moveTo>
                  <a:pt x="1143508" y="0"/>
                </a:moveTo>
                <a:lnTo>
                  <a:pt x="0" y="1143"/>
                </a:lnTo>
              </a:path>
            </a:pathLst>
          </a:custGeom>
          <a:ln w="9144">
            <a:solidFill>
              <a:srgbClr val="000000"/>
            </a:solidFill>
          </a:ln>
        </p:spPr>
        <p:txBody>
          <a:bodyPr wrap="square" lIns="0" tIns="0" rIns="0" bIns="0" rtlCol="0"/>
          <a:lstStyle/>
          <a:p>
            <a:endParaRPr/>
          </a:p>
        </p:txBody>
      </p:sp>
      <p:sp>
        <p:nvSpPr>
          <p:cNvPr id="13" name="object 13"/>
          <p:cNvSpPr/>
          <p:nvPr/>
        </p:nvSpPr>
        <p:spPr>
          <a:xfrm>
            <a:off x="6416040" y="3300984"/>
            <a:ext cx="1143635" cy="1270"/>
          </a:xfrm>
          <a:custGeom>
            <a:avLst/>
            <a:gdLst/>
            <a:ahLst/>
            <a:cxnLst/>
            <a:rect l="l" t="t" r="r" b="b"/>
            <a:pathLst>
              <a:path w="1143634" h="1270">
                <a:moveTo>
                  <a:pt x="1143508" y="0"/>
                </a:moveTo>
                <a:lnTo>
                  <a:pt x="0" y="1142"/>
                </a:lnTo>
              </a:path>
            </a:pathLst>
          </a:custGeom>
          <a:ln w="9144">
            <a:solidFill>
              <a:srgbClr val="000000"/>
            </a:solidFill>
          </a:ln>
        </p:spPr>
        <p:txBody>
          <a:bodyPr wrap="square" lIns="0" tIns="0" rIns="0" bIns="0" rtlCol="0"/>
          <a:lstStyle/>
          <a:p>
            <a:endParaRPr/>
          </a:p>
        </p:txBody>
      </p:sp>
      <p:sp>
        <p:nvSpPr>
          <p:cNvPr id="14" name="object 14"/>
          <p:cNvSpPr/>
          <p:nvPr/>
        </p:nvSpPr>
        <p:spPr>
          <a:xfrm>
            <a:off x="6416040" y="3406140"/>
            <a:ext cx="1143635" cy="1270"/>
          </a:xfrm>
          <a:custGeom>
            <a:avLst/>
            <a:gdLst/>
            <a:ahLst/>
            <a:cxnLst/>
            <a:rect l="l" t="t" r="r" b="b"/>
            <a:pathLst>
              <a:path w="1143634" h="1270">
                <a:moveTo>
                  <a:pt x="1143508" y="0"/>
                </a:moveTo>
                <a:lnTo>
                  <a:pt x="0" y="1143"/>
                </a:lnTo>
              </a:path>
            </a:pathLst>
          </a:custGeom>
          <a:ln w="9144">
            <a:solidFill>
              <a:srgbClr val="000000"/>
            </a:solidFill>
          </a:ln>
        </p:spPr>
        <p:txBody>
          <a:bodyPr wrap="square" lIns="0" tIns="0" rIns="0" bIns="0" rtlCol="0"/>
          <a:lstStyle/>
          <a:p>
            <a:endParaRPr/>
          </a:p>
        </p:txBody>
      </p:sp>
      <p:sp>
        <p:nvSpPr>
          <p:cNvPr id="15" name="object 15"/>
          <p:cNvSpPr txBox="1"/>
          <p:nvPr/>
        </p:nvSpPr>
        <p:spPr>
          <a:xfrm>
            <a:off x="6452996" y="2558033"/>
            <a:ext cx="1158240" cy="659796"/>
          </a:xfrm>
          <a:prstGeom prst="rect">
            <a:avLst/>
          </a:prstGeom>
        </p:spPr>
        <p:txBody>
          <a:bodyPr vert="horz" wrap="square" lIns="0" tIns="13335" rIns="0" bIns="0" rtlCol="0">
            <a:spAutoFit/>
          </a:bodyPr>
          <a:lstStyle/>
          <a:p>
            <a:pPr marL="12700" marR="5080">
              <a:lnSpc>
                <a:spcPct val="100000"/>
              </a:lnSpc>
              <a:spcBef>
                <a:spcPts val="105"/>
              </a:spcBef>
            </a:pPr>
            <a:r>
              <a:rPr lang="en-US" sz="1400" spc="-5" dirty="0">
                <a:cs typeface="Calibri"/>
              </a:rPr>
              <a:t>Clinical recommendations</a:t>
            </a:r>
            <a:endParaRPr sz="1400" dirty="0">
              <a:latin typeface="Calibri"/>
              <a:cs typeface="Calibri"/>
            </a:endParaRPr>
          </a:p>
        </p:txBody>
      </p:sp>
      <p:sp>
        <p:nvSpPr>
          <p:cNvPr id="16" name="object 16"/>
          <p:cNvSpPr txBox="1"/>
          <p:nvPr/>
        </p:nvSpPr>
        <p:spPr>
          <a:xfrm>
            <a:off x="5994653" y="5132070"/>
            <a:ext cx="2044064" cy="266740"/>
          </a:xfrm>
          <a:prstGeom prst="rect">
            <a:avLst/>
          </a:prstGeom>
          <a:solidFill>
            <a:srgbClr val="DEEBF7"/>
          </a:solidFill>
          <a:ln w="19811">
            <a:solidFill>
              <a:srgbClr val="1F3863"/>
            </a:solidFill>
          </a:ln>
        </p:spPr>
        <p:txBody>
          <a:bodyPr vert="horz" wrap="square" lIns="0" tIns="81280" rIns="0" bIns="0" rtlCol="0">
            <a:spAutoFit/>
          </a:bodyPr>
          <a:lstStyle/>
          <a:p>
            <a:pPr marL="812800" marR="173990" indent="-633730">
              <a:lnSpc>
                <a:spcPct val="100000"/>
              </a:lnSpc>
              <a:spcBef>
                <a:spcPts val="640"/>
              </a:spcBef>
            </a:pPr>
            <a:r>
              <a:rPr lang="en-US" sz="1200" dirty="0">
                <a:latin typeface="Franklin Gothic Medium Cond"/>
                <a:cs typeface="Franklin Gothic Medium Cond"/>
              </a:rPr>
              <a:t>Criteria for the quality of care</a:t>
            </a:r>
            <a:endParaRPr sz="1200" dirty="0">
              <a:latin typeface="Franklin Gothic Medium Cond"/>
              <a:cs typeface="Franklin Gothic Medium Cond"/>
            </a:endParaRPr>
          </a:p>
        </p:txBody>
      </p:sp>
      <p:sp>
        <p:nvSpPr>
          <p:cNvPr id="17" name="object 17"/>
          <p:cNvSpPr/>
          <p:nvPr/>
        </p:nvSpPr>
        <p:spPr>
          <a:xfrm>
            <a:off x="2957322" y="3115817"/>
            <a:ext cx="1752600" cy="490855"/>
          </a:xfrm>
          <a:custGeom>
            <a:avLst/>
            <a:gdLst/>
            <a:ahLst/>
            <a:cxnLst/>
            <a:rect l="l" t="t" r="r" b="b"/>
            <a:pathLst>
              <a:path w="1752600" h="490854">
                <a:moveTo>
                  <a:pt x="0" y="490727"/>
                </a:moveTo>
                <a:lnTo>
                  <a:pt x="1752600" y="490727"/>
                </a:lnTo>
                <a:lnTo>
                  <a:pt x="1752600" y="0"/>
                </a:lnTo>
                <a:lnTo>
                  <a:pt x="0" y="0"/>
                </a:lnTo>
                <a:lnTo>
                  <a:pt x="0" y="490727"/>
                </a:lnTo>
                <a:close/>
              </a:path>
            </a:pathLst>
          </a:custGeom>
          <a:solidFill>
            <a:srgbClr val="FFFFFF"/>
          </a:solidFill>
        </p:spPr>
        <p:txBody>
          <a:bodyPr wrap="square" lIns="0" tIns="0" rIns="0" bIns="0" rtlCol="0"/>
          <a:lstStyle/>
          <a:p>
            <a:endParaRPr/>
          </a:p>
        </p:txBody>
      </p:sp>
      <p:sp>
        <p:nvSpPr>
          <p:cNvPr id="18" name="object 18"/>
          <p:cNvSpPr/>
          <p:nvPr/>
        </p:nvSpPr>
        <p:spPr>
          <a:xfrm>
            <a:off x="2957322" y="3115817"/>
            <a:ext cx="1752600" cy="490855"/>
          </a:xfrm>
          <a:custGeom>
            <a:avLst/>
            <a:gdLst/>
            <a:ahLst/>
            <a:cxnLst/>
            <a:rect l="l" t="t" r="r" b="b"/>
            <a:pathLst>
              <a:path w="1752600" h="490854">
                <a:moveTo>
                  <a:pt x="0" y="490727"/>
                </a:moveTo>
                <a:lnTo>
                  <a:pt x="1752600" y="490727"/>
                </a:lnTo>
                <a:lnTo>
                  <a:pt x="1752600" y="0"/>
                </a:lnTo>
                <a:lnTo>
                  <a:pt x="0" y="0"/>
                </a:lnTo>
                <a:lnTo>
                  <a:pt x="0" y="490727"/>
                </a:lnTo>
                <a:close/>
              </a:path>
            </a:pathLst>
          </a:custGeom>
          <a:ln w="19812">
            <a:solidFill>
              <a:srgbClr val="1F3863"/>
            </a:solidFill>
          </a:ln>
        </p:spPr>
        <p:txBody>
          <a:bodyPr wrap="square" lIns="0" tIns="0" rIns="0" bIns="0" rtlCol="0"/>
          <a:lstStyle/>
          <a:p>
            <a:endParaRPr/>
          </a:p>
        </p:txBody>
      </p:sp>
      <p:sp>
        <p:nvSpPr>
          <p:cNvPr id="19" name="object 19"/>
          <p:cNvSpPr txBox="1"/>
          <p:nvPr/>
        </p:nvSpPr>
        <p:spPr>
          <a:xfrm>
            <a:off x="3268217" y="3263646"/>
            <a:ext cx="1130300" cy="175048"/>
          </a:xfrm>
          <a:prstGeom prst="rect">
            <a:avLst/>
          </a:prstGeom>
        </p:spPr>
        <p:txBody>
          <a:bodyPr vert="horz" wrap="square" lIns="0" tIns="13335" rIns="0" bIns="0" rtlCol="0">
            <a:spAutoFit/>
          </a:bodyPr>
          <a:lstStyle/>
          <a:p>
            <a:pPr marL="12700">
              <a:lnSpc>
                <a:spcPct val="100000"/>
              </a:lnSpc>
              <a:spcBef>
                <a:spcPts val="105"/>
              </a:spcBef>
            </a:pPr>
            <a:r>
              <a:rPr lang="en-US" sz="1050" spc="-5" dirty="0">
                <a:latin typeface="Franklin Gothic Medium Cond"/>
                <a:cs typeface="Franklin Gothic Medium Cond"/>
              </a:rPr>
              <a:t>Equipment table</a:t>
            </a:r>
            <a:endParaRPr sz="1050" dirty="0">
              <a:latin typeface="Franklin Gothic Medium Cond"/>
              <a:cs typeface="Franklin Gothic Medium Cond"/>
            </a:endParaRPr>
          </a:p>
        </p:txBody>
      </p:sp>
      <p:sp>
        <p:nvSpPr>
          <p:cNvPr id="20" name="object 20"/>
          <p:cNvSpPr/>
          <p:nvPr/>
        </p:nvSpPr>
        <p:spPr>
          <a:xfrm>
            <a:off x="2957322" y="4437126"/>
            <a:ext cx="1752600" cy="492759"/>
          </a:xfrm>
          <a:custGeom>
            <a:avLst/>
            <a:gdLst/>
            <a:ahLst/>
            <a:cxnLst/>
            <a:rect l="l" t="t" r="r" b="b"/>
            <a:pathLst>
              <a:path w="1752600" h="492760">
                <a:moveTo>
                  <a:pt x="0" y="492251"/>
                </a:moveTo>
                <a:lnTo>
                  <a:pt x="1752600" y="492251"/>
                </a:lnTo>
                <a:lnTo>
                  <a:pt x="1752600" y="0"/>
                </a:lnTo>
                <a:lnTo>
                  <a:pt x="0" y="0"/>
                </a:lnTo>
                <a:lnTo>
                  <a:pt x="0" y="492251"/>
                </a:lnTo>
                <a:close/>
              </a:path>
            </a:pathLst>
          </a:custGeom>
          <a:solidFill>
            <a:srgbClr val="FFFFFF"/>
          </a:solidFill>
        </p:spPr>
        <p:txBody>
          <a:bodyPr wrap="square" lIns="0" tIns="0" rIns="0" bIns="0" rtlCol="0"/>
          <a:lstStyle/>
          <a:p>
            <a:endParaRPr/>
          </a:p>
        </p:txBody>
      </p:sp>
      <p:sp>
        <p:nvSpPr>
          <p:cNvPr id="21" name="object 21"/>
          <p:cNvSpPr txBox="1"/>
          <p:nvPr/>
        </p:nvSpPr>
        <p:spPr>
          <a:xfrm>
            <a:off x="2957322" y="4437126"/>
            <a:ext cx="1752600" cy="331501"/>
          </a:xfrm>
          <a:prstGeom prst="rect">
            <a:avLst/>
          </a:prstGeom>
          <a:ln w="19811">
            <a:solidFill>
              <a:srgbClr val="1F3863"/>
            </a:solidFill>
          </a:ln>
        </p:spPr>
        <p:txBody>
          <a:bodyPr vert="horz" wrap="square" lIns="0" tIns="635" rIns="0" bIns="0" rtlCol="0">
            <a:spAutoFit/>
          </a:bodyPr>
          <a:lstStyle/>
          <a:p>
            <a:pPr>
              <a:lnSpc>
                <a:spcPct val="100000"/>
              </a:lnSpc>
              <a:spcBef>
                <a:spcPts val="5"/>
              </a:spcBef>
            </a:pPr>
            <a:endParaRPr sz="1100" dirty="0">
              <a:latin typeface="Times New Roman"/>
              <a:cs typeface="Times New Roman"/>
            </a:endParaRPr>
          </a:p>
          <a:p>
            <a:pPr marL="259079">
              <a:lnSpc>
                <a:spcPct val="100000"/>
              </a:lnSpc>
              <a:spcBef>
                <a:spcPts val="5"/>
              </a:spcBef>
            </a:pPr>
            <a:r>
              <a:rPr lang="en-US" sz="1050" spc="-5" dirty="0">
                <a:latin typeface="Franklin Gothic Medium Cond"/>
                <a:cs typeface="Franklin Gothic Medium Cond"/>
              </a:rPr>
              <a:t>Personnel requirements</a:t>
            </a:r>
            <a:endParaRPr sz="1050" dirty="0">
              <a:latin typeface="Franklin Gothic Medium Cond"/>
              <a:cs typeface="Franklin Gothic Medium Cond"/>
            </a:endParaRPr>
          </a:p>
        </p:txBody>
      </p:sp>
      <p:sp>
        <p:nvSpPr>
          <p:cNvPr id="22" name="object 22"/>
          <p:cNvSpPr txBox="1"/>
          <p:nvPr/>
        </p:nvSpPr>
        <p:spPr>
          <a:xfrm>
            <a:off x="2957322" y="2327910"/>
            <a:ext cx="1708785" cy="566822"/>
          </a:xfrm>
          <a:prstGeom prst="rect">
            <a:avLst/>
          </a:prstGeom>
          <a:solidFill>
            <a:srgbClr val="DEEBF7"/>
          </a:solidFill>
          <a:ln w="19811">
            <a:solidFill>
              <a:srgbClr val="1F3863"/>
            </a:solidFill>
          </a:ln>
        </p:spPr>
        <p:txBody>
          <a:bodyPr vert="horz" wrap="square" lIns="0" tIns="81280" rIns="0" bIns="0" rtlCol="0">
            <a:spAutoFit/>
          </a:bodyPr>
          <a:lstStyle/>
          <a:p>
            <a:pPr marL="286385" marR="280670" indent="97155">
              <a:lnSpc>
                <a:spcPct val="100000"/>
              </a:lnSpc>
              <a:spcBef>
                <a:spcPts val="640"/>
              </a:spcBef>
            </a:pPr>
            <a:r>
              <a:rPr lang="en-US" sz="1050" spc="-5" dirty="0">
                <a:latin typeface="Franklin Gothic Medium Cond"/>
                <a:cs typeface="Franklin Gothic Medium Cond"/>
              </a:rPr>
              <a:t>Procedures for the provision of medical care</a:t>
            </a:r>
            <a:endParaRPr sz="1050" dirty="0">
              <a:latin typeface="Franklin Gothic Medium Cond"/>
              <a:cs typeface="Franklin Gothic Medium Cond"/>
            </a:endParaRPr>
          </a:p>
        </p:txBody>
      </p:sp>
      <p:sp>
        <p:nvSpPr>
          <p:cNvPr id="23" name="object 23"/>
          <p:cNvSpPr/>
          <p:nvPr/>
        </p:nvSpPr>
        <p:spPr>
          <a:xfrm>
            <a:off x="2957322" y="3775709"/>
            <a:ext cx="1752600" cy="492759"/>
          </a:xfrm>
          <a:custGeom>
            <a:avLst/>
            <a:gdLst/>
            <a:ahLst/>
            <a:cxnLst/>
            <a:rect l="l" t="t" r="r" b="b"/>
            <a:pathLst>
              <a:path w="1752600" h="492760">
                <a:moveTo>
                  <a:pt x="0" y="492251"/>
                </a:moveTo>
                <a:lnTo>
                  <a:pt x="1752600" y="492251"/>
                </a:lnTo>
                <a:lnTo>
                  <a:pt x="1752600" y="0"/>
                </a:lnTo>
                <a:lnTo>
                  <a:pt x="0" y="0"/>
                </a:lnTo>
                <a:lnTo>
                  <a:pt x="0" y="492251"/>
                </a:lnTo>
                <a:close/>
              </a:path>
            </a:pathLst>
          </a:custGeom>
          <a:solidFill>
            <a:srgbClr val="FFFFFF"/>
          </a:solidFill>
        </p:spPr>
        <p:txBody>
          <a:bodyPr wrap="square" lIns="0" tIns="0" rIns="0" bIns="0" rtlCol="0"/>
          <a:lstStyle/>
          <a:p>
            <a:endParaRPr/>
          </a:p>
        </p:txBody>
      </p:sp>
      <p:sp>
        <p:nvSpPr>
          <p:cNvPr id="24" name="object 24"/>
          <p:cNvSpPr txBox="1"/>
          <p:nvPr/>
        </p:nvSpPr>
        <p:spPr>
          <a:xfrm>
            <a:off x="2957322" y="3775709"/>
            <a:ext cx="1752600" cy="332783"/>
          </a:xfrm>
          <a:prstGeom prst="rect">
            <a:avLst/>
          </a:prstGeom>
          <a:ln w="19811">
            <a:solidFill>
              <a:srgbClr val="1F3863"/>
            </a:solidFill>
          </a:ln>
        </p:spPr>
        <p:txBody>
          <a:bodyPr vert="horz" wrap="square" lIns="0" tIns="1905" rIns="0" bIns="0" rtlCol="0">
            <a:spAutoFit/>
          </a:bodyPr>
          <a:lstStyle/>
          <a:p>
            <a:pPr>
              <a:lnSpc>
                <a:spcPct val="100000"/>
              </a:lnSpc>
              <a:spcBef>
                <a:spcPts val="15"/>
              </a:spcBef>
            </a:pPr>
            <a:endParaRPr sz="1100" dirty="0">
              <a:latin typeface="Times New Roman"/>
              <a:cs typeface="Times New Roman"/>
            </a:endParaRPr>
          </a:p>
          <a:p>
            <a:pPr marL="483234">
              <a:lnSpc>
                <a:spcPct val="100000"/>
              </a:lnSpc>
            </a:pPr>
            <a:r>
              <a:rPr lang="en-US" sz="1050" spc="-5" dirty="0">
                <a:latin typeface="Franklin Gothic Medium Cond"/>
                <a:cs typeface="Franklin Gothic Medium Cond"/>
              </a:rPr>
              <a:t>Levels and stages</a:t>
            </a:r>
            <a:endParaRPr sz="1050" dirty="0">
              <a:latin typeface="Franklin Gothic Medium Cond"/>
              <a:cs typeface="Franklin Gothic Medium Cond"/>
            </a:endParaRPr>
          </a:p>
        </p:txBody>
      </p:sp>
      <p:sp>
        <p:nvSpPr>
          <p:cNvPr id="25" name="object 25"/>
          <p:cNvSpPr txBox="1"/>
          <p:nvPr/>
        </p:nvSpPr>
        <p:spPr>
          <a:xfrm>
            <a:off x="2948177" y="5705094"/>
            <a:ext cx="1752600" cy="1024639"/>
          </a:xfrm>
          <a:prstGeom prst="rect">
            <a:avLst/>
          </a:prstGeom>
          <a:solidFill>
            <a:srgbClr val="DEEBF7"/>
          </a:solidFill>
          <a:ln w="19811">
            <a:solidFill>
              <a:srgbClr val="1F3863"/>
            </a:solidFill>
          </a:ln>
        </p:spPr>
        <p:txBody>
          <a:bodyPr vert="horz" wrap="square" lIns="0" tIns="1270" rIns="0" bIns="0" rtlCol="0">
            <a:spAutoFit/>
          </a:bodyPr>
          <a:lstStyle/>
          <a:p>
            <a:pPr>
              <a:lnSpc>
                <a:spcPct val="100000"/>
              </a:lnSpc>
              <a:spcBef>
                <a:spcPts val="10"/>
              </a:spcBef>
            </a:pPr>
            <a:endParaRPr sz="1400" dirty="0">
              <a:latin typeface="Times New Roman"/>
              <a:cs typeface="Times New Roman"/>
            </a:endParaRPr>
          </a:p>
          <a:p>
            <a:pPr marL="587375" marR="209550" indent="-370840">
              <a:lnSpc>
                <a:spcPct val="100000"/>
              </a:lnSpc>
            </a:pPr>
            <a:r>
              <a:rPr lang="en-US" sz="1050" spc="-5" dirty="0">
                <a:latin typeface="Franklin Gothic Medium Cond"/>
                <a:cs typeface="Franklin Gothic Medium Cond"/>
              </a:rPr>
              <a:t>The plan of reference (protocols, algorithms)</a:t>
            </a:r>
          </a:p>
          <a:p>
            <a:pPr marL="587375" marR="209550" indent="-370840">
              <a:lnSpc>
                <a:spcPct val="100000"/>
              </a:lnSpc>
            </a:pPr>
            <a:r>
              <a:rPr lang="en-US" sz="1050" spc="-5" dirty="0">
                <a:latin typeface="Franklin Gothic Medium Cond"/>
                <a:cs typeface="Franklin Gothic Medium Cond"/>
              </a:rPr>
              <a:t>Algorithms of the doctor's action</a:t>
            </a:r>
            <a:endParaRPr sz="1050" dirty="0">
              <a:latin typeface="Franklin Gothic Medium Cond"/>
              <a:cs typeface="Franklin Gothic Medium Cond"/>
            </a:endParaRPr>
          </a:p>
        </p:txBody>
      </p:sp>
      <p:sp>
        <p:nvSpPr>
          <p:cNvPr id="26" name="object 26"/>
          <p:cNvSpPr txBox="1"/>
          <p:nvPr/>
        </p:nvSpPr>
        <p:spPr>
          <a:xfrm>
            <a:off x="8713469" y="4267961"/>
            <a:ext cx="2254250" cy="331501"/>
          </a:xfrm>
          <a:prstGeom prst="rect">
            <a:avLst/>
          </a:prstGeom>
          <a:solidFill>
            <a:srgbClr val="FFE699"/>
          </a:solidFill>
          <a:ln w="19811">
            <a:solidFill>
              <a:srgbClr val="1F3863"/>
            </a:solidFill>
          </a:ln>
        </p:spPr>
        <p:txBody>
          <a:bodyPr vert="horz" wrap="square" lIns="0" tIns="635" rIns="0" bIns="0" rtlCol="0">
            <a:spAutoFit/>
          </a:bodyPr>
          <a:lstStyle/>
          <a:p>
            <a:pPr>
              <a:lnSpc>
                <a:spcPct val="100000"/>
              </a:lnSpc>
              <a:spcBef>
                <a:spcPts val="5"/>
              </a:spcBef>
            </a:pPr>
            <a:endParaRPr sz="1100" dirty="0">
              <a:latin typeface="Times New Roman"/>
              <a:cs typeface="Times New Roman"/>
            </a:endParaRPr>
          </a:p>
          <a:p>
            <a:pPr marL="145415">
              <a:lnSpc>
                <a:spcPct val="100000"/>
              </a:lnSpc>
              <a:spcBef>
                <a:spcPts val="5"/>
              </a:spcBef>
            </a:pPr>
            <a:r>
              <a:rPr lang="en-US" sz="1050" b="1" spc="-5" dirty="0">
                <a:latin typeface="Franklin Gothic Medium Cond"/>
                <a:cs typeface="Franklin Gothic Medium Cond"/>
              </a:rPr>
              <a:t>Program of state guarantees</a:t>
            </a:r>
            <a:endParaRPr sz="1050" b="1" dirty="0">
              <a:latin typeface="Franklin Gothic Medium Cond"/>
              <a:cs typeface="Franklin Gothic Medium Cond"/>
            </a:endParaRPr>
          </a:p>
        </p:txBody>
      </p:sp>
      <p:sp>
        <p:nvSpPr>
          <p:cNvPr id="27" name="object 27"/>
          <p:cNvSpPr/>
          <p:nvPr/>
        </p:nvSpPr>
        <p:spPr>
          <a:xfrm>
            <a:off x="6979157" y="4455414"/>
            <a:ext cx="76200" cy="676275"/>
          </a:xfrm>
          <a:custGeom>
            <a:avLst/>
            <a:gdLst/>
            <a:ahLst/>
            <a:cxnLst/>
            <a:rect l="l" t="t" r="r" b="b"/>
            <a:pathLst>
              <a:path w="76200" h="676275">
                <a:moveTo>
                  <a:pt x="28194" y="600075"/>
                </a:moveTo>
                <a:lnTo>
                  <a:pt x="0" y="600075"/>
                </a:lnTo>
                <a:lnTo>
                  <a:pt x="38100" y="676275"/>
                </a:lnTo>
                <a:lnTo>
                  <a:pt x="69850" y="612775"/>
                </a:lnTo>
                <a:lnTo>
                  <a:pt x="28194" y="612775"/>
                </a:lnTo>
                <a:lnTo>
                  <a:pt x="28194" y="600075"/>
                </a:lnTo>
                <a:close/>
              </a:path>
              <a:path w="76200" h="676275">
                <a:moveTo>
                  <a:pt x="48006" y="0"/>
                </a:moveTo>
                <a:lnTo>
                  <a:pt x="28194" y="0"/>
                </a:lnTo>
                <a:lnTo>
                  <a:pt x="28194" y="612775"/>
                </a:lnTo>
                <a:lnTo>
                  <a:pt x="48006" y="612775"/>
                </a:lnTo>
                <a:lnTo>
                  <a:pt x="48006" y="0"/>
                </a:lnTo>
                <a:close/>
              </a:path>
              <a:path w="76200" h="676275">
                <a:moveTo>
                  <a:pt x="76200" y="600075"/>
                </a:moveTo>
                <a:lnTo>
                  <a:pt x="48006" y="600075"/>
                </a:lnTo>
                <a:lnTo>
                  <a:pt x="48006" y="612775"/>
                </a:lnTo>
                <a:lnTo>
                  <a:pt x="69850" y="612775"/>
                </a:lnTo>
                <a:lnTo>
                  <a:pt x="76200" y="600075"/>
                </a:lnTo>
                <a:close/>
              </a:path>
            </a:pathLst>
          </a:custGeom>
          <a:solidFill>
            <a:srgbClr val="1F3863"/>
          </a:solidFill>
        </p:spPr>
        <p:txBody>
          <a:bodyPr wrap="square" lIns="0" tIns="0" rIns="0" bIns="0" rtlCol="0"/>
          <a:lstStyle/>
          <a:p>
            <a:endParaRPr/>
          </a:p>
        </p:txBody>
      </p:sp>
      <p:sp>
        <p:nvSpPr>
          <p:cNvPr id="28" name="object 28"/>
          <p:cNvSpPr/>
          <p:nvPr/>
        </p:nvSpPr>
        <p:spPr>
          <a:xfrm>
            <a:off x="8228710" y="3521075"/>
            <a:ext cx="455930" cy="86995"/>
          </a:xfrm>
          <a:custGeom>
            <a:avLst/>
            <a:gdLst/>
            <a:ahLst/>
            <a:cxnLst/>
            <a:rect l="l" t="t" r="r" b="b"/>
            <a:pathLst>
              <a:path w="455929" h="86995">
                <a:moveTo>
                  <a:pt x="427238" y="28828"/>
                </a:moveTo>
                <a:lnTo>
                  <a:pt x="383286" y="28828"/>
                </a:lnTo>
                <a:lnTo>
                  <a:pt x="383413" y="57785"/>
                </a:lnTo>
                <a:lnTo>
                  <a:pt x="368977" y="57885"/>
                </a:lnTo>
                <a:lnTo>
                  <a:pt x="369189" y="86868"/>
                </a:lnTo>
                <a:lnTo>
                  <a:pt x="455675" y="42799"/>
                </a:lnTo>
                <a:lnTo>
                  <a:pt x="427238" y="28828"/>
                </a:lnTo>
                <a:close/>
              </a:path>
              <a:path w="455929" h="86995">
                <a:moveTo>
                  <a:pt x="368765" y="28930"/>
                </a:moveTo>
                <a:lnTo>
                  <a:pt x="0" y="31496"/>
                </a:lnTo>
                <a:lnTo>
                  <a:pt x="254" y="60451"/>
                </a:lnTo>
                <a:lnTo>
                  <a:pt x="368977" y="57885"/>
                </a:lnTo>
                <a:lnTo>
                  <a:pt x="368765" y="28930"/>
                </a:lnTo>
                <a:close/>
              </a:path>
              <a:path w="455929" h="86995">
                <a:moveTo>
                  <a:pt x="383286" y="28828"/>
                </a:moveTo>
                <a:lnTo>
                  <a:pt x="368765" y="28930"/>
                </a:lnTo>
                <a:lnTo>
                  <a:pt x="368977" y="57885"/>
                </a:lnTo>
                <a:lnTo>
                  <a:pt x="383413" y="57785"/>
                </a:lnTo>
                <a:lnTo>
                  <a:pt x="383286" y="28828"/>
                </a:lnTo>
                <a:close/>
              </a:path>
              <a:path w="455929" h="86995">
                <a:moveTo>
                  <a:pt x="368554" y="0"/>
                </a:moveTo>
                <a:lnTo>
                  <a:pt x="368765" y="28930"/>
                </a:lnTo>
                <a:lnTo>
                  <a:pt x="427238" y="28828"/>
                </a:lnTo>
                <a:lnTo>
                  <a:pt x="368554" y="0"/>
                </a:lnTo>
                <a:close/>
              </a:path>
            </a:pathLst>
          </a:custGeom>
          <a:solidFill>
            <a:srgbClr val="1F3863"/>
          </a:solidFill>
        </p:spPr>
        <p:txBody>
          <a:bodyPr wrap="square" lIns="0" tIns="0" rIns="0" bIns="0" rtlCol="0"/>
          <a:lstStyle/>
          <a:p>
            <a:endParaRPr/>
          </a:p>
        </p:txBody>
      </p:sp>
      <p:sp>
        <p:nvSpPr>
          <p:cNvPr id="29" name="object 29"/>
          <p:cNvSpPr txBox="1"/>
          <p:nvPr/>
        </p:nvSpPr>
        <p:spPr>
          <a:xfrm>
            <a:off x="6285738" y="5903214"/>
            <a:ext cx="1461770" cy="682879"/>
          </a:xfrm>
          <a:prstGeom prst="rect">
            <a:avLst/>
          </a:prstGeom>
          <a:solidFill>
            <a:srgbClr val="FFE699"/>
          </a:solidFill>
          <a:ln w="19811">
            <a:solidFill>
              <a:srgbClr val="1F3863"/>
            </a:solidFill>
          </a:ln>
        </p:spPr>
        <p:txBody>
          <a:bodyPr vert="horz" wrap="square" lIns="0" tIns="5715" rIns="0" bIns="0" rtlCol="0">
            <a:spAutoFit/>
          </a:bodyPr>
          <a:lstStyle/>
          <a:p>
            <a:pPr>
              <a:lnSpc>
                <a:spcPct val="100000"/>
              </a:lnSpc>
              <a:spcBef>
                <a:spcPts val="45"/>
              </a:spcBef>
            </a:pPr>
            <a:endParaRPr sz="1100" dirty="0">
              <a:latin typeface="Times New Roman"/>
              <a:cs typeface="Times New Roman"/>
            </a:endParaRPr>
          </a:p>
          <a:p>
            <a:pPr marL="109220" marR="100330" indent="130810">
              <a:lnSpc>
                <a:spcPct val="100000"/>
              </a:lnSpc>
            </a:pPr>
            <a:r>
              <a:rPr lang="en-US" sz="1100" spc="-5" dirty="0">
                <a:latin typeface="Franklin Gothic Medium Cond"/>
                <a:cs typeface="Franklin Gothic Medium Cond"/>
              </a:rPr>
              <a:t>Quality control of medical</a:t>
            </a:r>
          </a:p>
          <a:p>
            <a:pPr marL="109220" marR="100330" indent="130810">
              <a:lnSpc>
                <a:spcPct val="100000"/>
              </a:lnSpc>
            </a:pPr>
            <a:r>
              <a:rPr lang="en-US" sz="1100" spc="-5" dirty="0">
                <a:latin typeface="Franklin Gothic Medium Cond"/>
                <a:cs typeface="Franklin Gothic Medium Cond"/>
              </a:rPr>
              <a:t>assistance</a:t>
            </a:r>
            <a:endParaRPr sz="1100" dirty="0">
              <a:latin typeface="Franklin Gothic Medium Cond"/>
              <a:cs typeface="Franklin Gothic Medium Cond"/>
            </a:endParaRPr>
          </a:p>
        </p:txBody>
      </p:sp>
      <p:sp>
        <p:nvSpPr>
          <p:cNvPr id="30" name="object 30"/>
          <p:cNvSpPr/>
          <p:nvPr/>
        </p:nvSpPr>
        <p:spPr>
          <a:xfrm>
            <a:off x="9800843" y="3799966"/>
            <a:ext cx="76200" cy="468630"/>
          </a:xfrm>
          <a:custGeom>
            <a:avLst/>
            <a:gdLst/>
            <a:ahLst/>
            <a:cxnLst/>
            <a:rect l="l" t="t" r="r" b="b"/>
            <a:pathLst>
              <a:path w="76200" h="468629">
                <a:moveTo>
                  <a:pt x="28149" y="392388"/>
                </a:moveTo>
                <a:lnTo>
                  <a:pt x="0" y="392810"/>
                </a:lnTo>
                <a:lnTo>
                  <a:pt x="39115" y="468375"/>
                </a:lnTo>
                <a:lnTo>
                  <a:pt x="69691" y="405129"/>
                </a:lnTo>
                <a:lnTo>
                  <a:pt x="28321" y="405129"/>
                </a:lnTo>
                <a:lnTo>
                  <a:pt x="28149" y="392388"/>
                </a:lnTo>
                <a:close/>
              </a:path>
              <a:path w="76200" h="468629">
                <a:moveTo>
                  <a:pt x="47962" y="392091"/>
                </a:moveTo>
                <a:lnTo>
                  <a:pt x="28149" y="392388"/>
                </a:lnTo>
                <a:lnTo>
                  <a:pt x="28321" y="405129"/>
                </a:lnTo>
                <a:lnTo>
                  <a:pt x="48132" y="404748"/>
                </a:lnTo>
                <a:lnTo>
                  <a:pt x="47962" y="392091"/>
                </a:lnTo>
                <a:close/>
              </a:path>
              <a:path w="76200" h="468629">
                <a:moveTo>
                  <a:pt x="76200" y="391667"/>
                </a:moveTo>
                <a:lnTo>
                  <a:pt x="47962" y="392091"/>
                </a:lnTo>
                <a:lnTo>
                  <a:pt x="48132" y="404748"/>
                </a:lnTo>
                <a:lnTo>
                  <a:pt x="28321" y="405129"/>
                </a:lnTo>
                <a:lnTo>
                  <a:pt x="69691" y="405129"/>
                </a:lnTo>
                <a:lnTo>
                  <a:pt x="76200" y="391667"/>
                </a:lnTo>
                <a:close/>
              </a:path>
              <a:path w="76200" h="468629">
                <a:moveTo>
                  <a:pt x="42672" y="0"/>
                </a:moveTo>
                <a:lnTo>
                  <a:pt x="22859" y="253"/>
                </a:lnTo>
                <a:lnTo>
                  <a:pt x="28149" y="392388"/>
                </a:lnTo>
                <a:lnTo>
                  <a:pt x="47962" y="392091"/>
                </a:lnTo>
                <a:lnTo>
                  <a:pt x="42672" y="0"/>
                </a:lnTo>
                <a:close/>
              </a:path>
            </a:pathLst>
          </a:custGeom>
          <a:solidFill>
            <a:srgbClr val="1F3863"/>
          </a:solidFill>
        </p:spPr>
        <p:txBody>
          <a:bodyPr wrap="square" lIns="0" tIns="0" rIns="0" bIns="0" rtlCol="0"/>
          <a:lstStyle/>
          <a:p>
            <a:endParaRPr/>
          </a:p>
        </p:txBody>
      </p:sp>
      <p:sp>
        <p:nvSpPr>
          <p:cNvPr id="31" name="object 31"/>
          <p:cNvSpPr/>
          <p:nvPr/>
        </p:nvSpPr>
        <p:spPr>
          <a:xfrm>
            <a:off x="6979157" y="5622797"/>
            <a:ext cx="76200" cy="281305"/>
          </a:xfrm>
          <a:custGeom>
            <a:avLst/>
            <a:gdLst/>
            <a:ahLst/>
            <a:cxnLst/>
            <a:rect l="l" t="t" r="r" b="b"/>
            <a:pathLst>
              <a:path w="76200" h="281304">
                <a:moveTo>
                  <a:pt x="28194" y="204787"/>
                </a:moveTo>
                <a:lnTo>
                  <a:pt x="0" y="204787"/>
                </a:lnTo>
                <a:lnTo>
                  <a:pt x="38100" y="280987"/>
                </a:lnTo>
                <a:lnTo>
                  <a:pt x="69850" y="217487"/>
                </a:lnTo>
                <a:lnTo>
                  <a:pt x="28194" y="217487"/>
                </a:lnTo>
                <a:lnTo>
                  <a:pt x="28194" y="204787"/>
                </a:lnTo>
                <a:close/>
              </a:path>
              <a:path w="76200" h="281304">
                <a:moveTo>
                  <a:pt x="48006" y="0"/>
                </a:moveTo>
                <a:lnTo>
                  <a:pt x="28194" y="0"/>
                </a:lnTo>
                <a:lnTo>
                  <a:pt x="28194" y="217487"/>
                </a:lnTo>
                <a:lnTo>
                  <a:pt x="48006" y="217487"/>
                </a:lnTo>
                <a:lnTo>
                  <a:pt x="48006" y="0"/>
                </a:lnTo>
                <a:close/>
              </a:path>
              <a:path w="76200" h="281304">
                <a:moveTo>
                  <a:pt x="76200" y="204787"/>
                </a:moveTo>
                <a:lnTo>
                  <a:pt x="48006" y="204787"/>
                </a:lnTo>
                <a:lnTo>
                  <a:pt x="48006" y="217487"/>
                </a:lnTo>
                <a:lnTo>
                  <a:pt x="69850" y="217487"/>
                </a:lnTo>
                <a:lnTo>
                  <a:pt x="76200" y="204787"/>
                </a:lnTo>
                <a:close/>
              </a:path>
            </a:pathLst>
          </a:custGeom>
          <a:solidFill>
            <a:srgbClr val="1F3863"/>
          </a:solidFill>
        </p:spPr>
        <p:txBody>
          <a:bodyPr wrap="square" lIns="0" tIns="0" rIns="0" bIns="0" rtlCol="0"/>
          <a:lstStyle/>
          <a:p>
            <a:endParaRPr/>
          </a:p>
        </p:txBody>
      </p:sp>
      <p:sp>
        <p:nvSpPr>
          <p:cNvPr id="32" name="object 32"/>
          <p:cNvSpPr/>
          <p:nvPr/>
        </p:nvSpPr>
        <p:spPr>
          <a:xfrm>
            <a:off x="2731516" y="2564892"/>
            <a:ext cx="238760" cy="1496060"/>
          </a:xfrm>
          <a:custGeom>
            <a:avLst/>
            <a:gdLst/>
            <a:ahLst/>
            <a:cxnLst/>
            <a:rect l="l" t="t" r="r" b="b"/>
            <a:pathLst>
              <a:path w="238760" h="1496060">
                <a:moveTo>
                  <a:pt x="162306" y="1419606"/>
                </a:moveTo>
                <a:lnTo>
                  <a:pt x="162306" y="1495806"/>
                </a:lnTo>
                <a:lnTo>
                  <a:pt x="218694" y="1467612"/>
                </a:lnTo>
                <a:lnTo>
                  <a:pt x="175006" y="1467612"/>
                </a:lnTo>
                <a:lnTo>
                  <a:pt x="175006" y="1447800"/>
                </a:lnTo>
                <a:lnTo>
                  <a:pt x="218694" y="1447800"/>
                </a:lnTo>
                <a:lnTo>
                  <a:pt x="162306" y="1419606"/>
                </a:lnTo>
                <a:close/>
              </a:path>
              <a:path w="238760" h="1496060">
                <a:moveTo>
                  <a:pt x="225806" y="0"/>
                </a:moveTo>
                <a:lnTo>
                  <a:pt x="4444" y="0"/>
                </a:lnTo>
                <a:lnTo>
                  <a:pt x="0" y="4445"/>
                </a:lnTo>
                <a:lnTo>
                  <a:pt x="0" y="1463167"/>
                </a:lnTo>
                <a:lnTo>
                  <a:pt x="4444" y="1467612"/>
                </a:lnTo>
                <a:lnTo>
                  <a:pt x="162306" y="1467612"/>
                </a:lnTo>
                <a:lnTo>
                  <a:pt x="162306" y="1457706"/>
                </a:lnTo>
                <a:lnTo>
                  <a:pt x="19811" y="1457706"/>
                </a:lnTo>
                <a:lnTo>
                  <a:pt x="9906" y="1447800"/>
                </a:lnTo>
                <a:lnTo>
                  <a:pt x="19811" y="1447800"/>
                </a:lnTo>
                <a:lnTo>
                  <a:pt x="19811" y="19812"/>
                </a:lnTo>
                <a:lnTo>
                  <a:pt x="9906" y="19812"/>
                </a:lnTo>
                <a:lnTo>
                  <a:pt x="19811" y="9906"/>
                </a:lnTo>
                <a:lnTo>
                  <a:pt x="225806" y="9906"/>
                </a:lnTo>
                <a:lnTo>
                  <a:pt x="225806" y="0"/>
                </a:lnTo>
                <a:close/>
              </a:path>
              <a:path w="238760" h="1496060">
                <a:moveTo>
                  <a:pt x="218694" y="1447800"/>
                </a:moveTo>
                <a:lnTo>
                  <a:pt x="175006" y="1447800"/>
                </a:lnTo>
                <a:lnTo>
                  <a:pt x="175006" y="1467612"/>
                </a:lnTo>
                <a:lnTo>
                  <a:pt x="218694" y="1467612"/>
                </a:lnTo>
                <a:lnTo>
                  <a:pt x="238506" y="1457706"/>
                </a:lnTo>
                <a:lnTo>
                  <a:pt x="218694" y="1447800"/>
                </a:lnTo>
                <a:close/>
              </a:path>
              <a:path w="238760" h="1496060">
                <a:moveTo>
                  <a:pt x="19811" y="1447800"/>
                </a:moveTo>
                <a:lnTo>
                  <a:pt x="9906" y="1447800"/>
                </a:lnTo>
                <a:lnTo>
                  <a:pt x="19811" y="1457706"/>
                </a:lnTo>
                <a:lnTo>
                  <a:pt x="19811" y="1447800"/>
                </a:lnTo>
                <a:close/>
              </a:path>
              <a:path w="238760" h="1496060">
                <a:moveTo>
                  <a:pt x="162306" y="1447800"/>
                </a:moveTo>
                <a:lnTo>
                  <a:pt x="19811" y="1447800"/>
                </a:lnTo>
                <a:lnTo>
                  <a:pt x="19811" y="1457706"/>
                </a:lnTo>
                <a:lnTo>
                  <a:pt x="162306" y="1457706"/>
                </a:lnTo>
                <a:lnTo>
                  <a:pt x="162306" y="1447800"/>
                </a:lnTo>
                <a:close/>
              </a:path>
              <a:path w="238760" h="1496060">
                <a:moveTo>
                  <a:pt x="19811" y="9906"/>
                </a:moveTo>
                <a:lnTo>
                  <a:pt x="9906" y="19812"/>
                </a:lnTo>
                <a:lnTo>
                  <a:pt x="19811" y="19812"/>
                </a:lnTo>
                <a:lnTo>
                  <a:pt x="19811" y="9906"/>
                </a:lnTo>
                <a:close/>
              </a:path>
              <a:path w="238760" h="1496060">
                <a:moveTo>
                  <a:pt x="225806" y="9906"/>
                </a:moveTo>
                <a:lnTo>
                  <a:pt x="19811" y="9906"/>
                </a:lnTo>
                <a:lnTo>
                  <a:pt x="19811" y="19812"/>
                </a:lnTo>
                <a:lnTo>
                  <a:pt x="225806" y="19812"/>
                </a:lnTo>
                <a:lnTo>
                  <a:pt x="225806" y="9906"/>
                </a:lnTo>
                <a:close/>
              </a:path>
            </a:pathLst>
          </a:custGeom>
          <a:solidFill>
            <a:srgbClr val="1F3863"/>
          </a:solidFill>
        </p:spPr>
        <p:txBody>
          <a:bodyPr wrap="square" lIns="0" tIns="0" rIns="0" bIns="0" rtlCol="0"/>
          <a:lstStyle/>
          <a:p>
            <a:endParaRPr/>
          </a:p>
        </p:txBody>
      </p:sp>
      <p:sp>
        <p:nvSpPr>
          <p:cNvPr id="33" name="object 33"/>
          <p:cNvSpPr txBox="1"/>
          <p:nvPr/>
        </p:nvSpPr>
        <p:spPr>
          <a:xfrm>
            <a:off x="3178555" y="1345770"/>
            <a:ext cx="1379220" cy="347345"/>
          </a:xfrm>
          <a:prstGeom prst="rect">
            <a:avLst/>
          </a:prstGeom>
        </p:spPr>
        <p:txBody>
          <a:bodyPr vert="horz" wrap="square" lIns="0" tIns="13970" rIns="0" bIns="0" rtlCol="0">
            <a:spAutoFit/>
          </a:bodyPr>
          <a:lstStyle/>
          <a:p>
            <a:pPr marL="12700">
              <a:lnSpc>
                <a:spcPct val="100000"/>
              </a:lnSpc>
              <a:spcBef>
                <a:spcPts val="110"/>
              </a:spcBef>
            </a:pPr>
            <a:r>
              <a:rPr lang="en-US" sz="2100" i="1" spc="-35" dirty="0">
                <a:latin typeface="Segoe UI Semilight"/>
                <a:cs typeface="Segoe UI Semilight"/>
              </a:rPr>
              <a:t>Control</a:t>
            </a:r>
            <a:endParaRPr sz="2100" dirty="0">
              <a:latin typeface="Segoe UI Semilight"/>
              <a:cs typeface="Segoe UI Semilight"/>
            </a:endParaRPr>
          </a:p>
        </p:txBody>
      </p:sp>
      <p:sp>
        <p:nvSpPr>
          <p:cNvPr id="34" name="object 34"/>
          <p:cNvSpPr txBox="1"/>
          <p:nvPr/>
        </p:nvSpPr>
        <p:spPr>
          <a:xfrm>
            <a:off x="6495415" y="1020777"/>
            <a:ext cx="1049655" cy="347345"/>
          </a:xfrm>
          <a:prstGeom prst="rect">
            <a:avLst/>
          </a:prstGeom>
        </p:spPr>
        <p:txBody>
          <a:bodyPr vert="horz" wrap="square" lIns="0" tIns="13970" rIns="0" bIns="0" rtlCol="0">
            <a:spAutoFit/>
          </a:bodyPr>
          <a:lstStyle/>
          <a:p>
            <a:pPr marL="12700">
              <a:lnSpc>
                <a:spcPct val="100000"/>
              </a:lnSpc>
              <a:spcBef>
                <a:spcPts val="110"/>
              </a:spcBef>
            </a:pPr>
            <a:r>
              <a:rPr lang="en-US" sz="2100" i="1" spc="-100" dirty="0">
                <a:latin typeface="Segoe UI Semilight"/>
                <a:cs typeface="Segoe UI Semilight"/>
              </a:rPr>
              <a:t>Quality</a:t>
            </a:r>
            <a:endParaRPr sz="2100" dirty="0">
              <a:latin typeface="Segoe UI Semilight"/>
              <a:cs typeface="Segoe UI Semilight"/>
            </a:endParaRPr>
          </a:p>
        </p:txBody>
      </p:sp>
      <p:sp>
        <p:nvSpPr>
          <p:cNvPr id="35" name="object 35"/>
          <p:cNvSpPr txBox="1"/>
          <p:nvPr/>
        </p:nvSpPr>
        <p:spPr>
          <a:xfrm>
            <a:off x="9245344" y="1328371"/>
            <a:ext cx="1134873" cy="337272"/>
          </a:xfrm>
          <a:prstGeom prst="rect">
            <a:avLst/>
          </a:prstGeom>
        </p:spPr>
        <p:txBody>
          <a:bodyPr vert="horz" wrap="square" lIns="0" tIns="13970" rIns="0" bIns="0" rtlCol="0">
            <a:spAutoFit/>
          </a:bodyPr>
          <a:lstStyle/>
          <a:p>
            <a:pPr marL="12700">
              <a:lnSpc>
                <a:spcPct val="100000"/>
              </a:lnSpc>
              <a:spcBef>
                <a:spcPts val="110"/>
              </a:spcBef>
            </a:pPr>
            <a:r>
              <a:rPr lang="en-US" sz="2100" b="1" i="1" spc="-130" dirty="0">
                <a:latin typeface="Segoe UI Semilight"/>
                <a:cs typeface="Segoe UI Semilight"/>
              </a:rPr>
              <a:t>Finance</a:t>
            </a:r>
            <a:endParaRPr sz="2100" b="1" dirty="0">
              <a:latin typeface="Segoe UI Semilight"/>
              <a:cs typeface="Segoe UI Semilight"/>
            </a:endParaRPr>
          </a:p>
        </p:txBody>
      </p:sp>
      <p:sp>
        <p:nvSpPr>
          <p:cNvPr id="36" name="object 36"/>
          <p:cNvSpPr/>
          <p:nvPr/>
        </p:nvSpPr>
        <p:spPr>
          <a:xfrm>
            <a:off x="7305293" y="3432809"/>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solidFill>
            <a:srgbClr val="FFFFFF"/>
          </a:solidFill>
        </p:spPr>
        <p:txBody>
          <a:bodyPr wrap="square" lIns="0" tIns="0" rIns="0" bIns="0" rtlCol="0"/>
          <a:lstStyle/>
          <a:p>
            <a:endParaRPr/>
          </a:p>
        </p:txBody>
      </p:sp>
      <p:sp>
        <p:nvSpPr>
          <p:cNvPr id="37" name="object 37"/>
          <p:cNvSpPr/>
          <p:nvPr/>
        </p:nvSpPr>
        <p:spPr>
          <a:xfrm>
            <a:off x="7305293" y="3432809"/>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ln w="19812">
            <a:solidFill>
              <a:srgbClr val="1F3863"/>
            </a:solidFill>
          </a:ln>
        </p:spPr>
        <p:txBody>
          <a:bodyPr wrap="square" lIns="0" tIns="0" rIns="0" bIns="0" rtlCol="0"/>
          <a:lstStyle/>
          <a:p>
            <a:endParaRPr/>
          </a:p>
        </p:txBody>
      </p:sp>
      <p:sp>
        <p:nvSpPr>
          <p:cNvPr id="38" name="object 38"/>
          <p:cNvSpPr txBox="1"/>
          <p:nvPr/>
        </p:nvSpPr>
        <p:spPr>
          <a:xfrm>
            <a:off x="7315200" y="3466338"/>
            <a:ext cx="904240" cy="175048"/>
          </a:xfrm>
          <a:prstGeom prst="rect">
            <a:avLst/>
          </a:prstGeom>
        </p:spPr>
        <p:txBody>
          <a:bodyPr vert="horz" wrap="square" lIns="0" tIns="13335" rIns="0" bIns="0" rtlCol="0">
            <a:spAutoFit/>
          </a:bodyPr>
          <a:lstStyle/>
          <a:p>
            <a:pPr marL="213360">
              <a:lnSpc>
                <a:spcPct val="100000"/>
              </a:lnSpc>
              <a:spcBef>
                <a:spcPts val="105"/>
              </a:spcBef>
            </a:pPr>
            <a:r>
              <a:rPr lang="en-US" sz="1050" spc="-5" dirty="0">
                <a:latin typeface="Franklin Gothic Medium Cond"/>
                <a:cs typeface="Franklin Gothic Medium Cond"/>
              </a:rPr>
              <a:t>Model 1</a:t>
            </a:r>
            <a:endParaRPr sz="1050" dirty="0">
              <a:latin typeface="Franklin Gothic Medium Cond"/>
              <a:cs typeface="Franklin Gothic Medium Cond"/>
            </a:endParaRPr>
          </a:p>
        </p:txBody>
      </p:sp>
      <p:sp>
        <p:nvSpPr>
          <p:cNvPr id="39" name="object 39"/>
          <p:cNvSpPr/>
          <p:nvPr/>
        </p:nvSpPr>
        <p:spPr>
          <a:xfrm>
            <a:off x="7305293" y="3725417"/>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solidFill>
            <a:srgbClr val="FFFFFF"/>
          </a:solidFill>
        </p:spPr>
        <p:txBody>
          <a:bodyPr wrap="square" lIns="0" tIns="0" rIns="0" bIns="0" rtlCol="0"/>
          <a:lstStyle/>
          <a:p>
            <a:endParaRPr/>
          </a:p>
        </p:txBody>
      </p:sp>
      <p:sp>
        <p:nvSpPr>
          <p:cNvPr id="40" name="object 40"/>
          <p:cNvSpPr/>
          <p:nvPr/>
        </p:nvSpPr>
        <p:spPr>
          <a:xfrm>
            <a:off x="7305293" y="3725417"/>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ln w="19812">
            <a:solidFill>
              <a:srgbClr val="1F3863"/>
            </a:solidFill>
          </a:ln>
        </p:spPr>
        <p:txBody>
          <a:bodyPr wrap="square" lIns="0" tIns="0" rIns="0" bIns="0" rtlCol="0"/>
          <a:lstStyle/>
          <a:p>
            <a:endParaRPr/>
          </a:p>
        </p:txBody>
      </p:sp>
      <p:sp>
        <p:nvSpPr>
          <p:cNvPr id="41" name="object 41"/>
          <p:cNvSpPr txBox="1"/>
          <p:nvPr/>
        </p:nvSpPr>
        <p:spPr>
          <a:xfrm>
            <a:off x="7315200" y="3758310"/>
            <a:ext cx="904240" cy="175048"/>
          </a:xfrm>
          <a:prstGeom prst="rect">
            <a:avLst/>
          </a:prstGeom>
        </p:spPr>
        <p:txBody>
          <a:bodyPr vert="horz" wrap="square" lIns="0" tIns="13335" rIns="0" bIns="0" rtlCol="0">
            <a:spAutoFit/>
          </a:bodyPr>
          <a:lstStyle/>
          <a:p>
            <a:pPr marL="213360">
              <a:lnSpc>
                <a:spcPct val="100000"/>
              </a:lnSpc>
              <a:spcBef>
                <a:spcPts val="105"/>
              </a:spcBef>
            </a:pPr>
            <a:r>
              <a:rPr lang="en-US" sz="1050" spc="-5" dirty="0">
                <a:latin typeface="Franklin Gothic Medium Cond"/>
                <a:cs typeface="Franklin Gothic Medium Cond"/>
              </a:rPr>
              <a:t>Model </a:t>
            </a:r>
            <a:r>
              <a:rPr sz="1050" spc="-10" dirty="0" smtClean="0">
                <a:latin typeface="Franklin Gothic Medium Cond"/>
                <a:cs typeface="Franklin Gothic Medium Cond"/>
              </a:rPr>
              <a:t> </a:t>
            </a:r>
            <a:r>
              <a:rPr sz="1050" dirty="0">
                <a:latin typeface="Franklin Gothic Medium Cond"/>
                <a:cs typeface="Franklin Gothic Medium Cond"/>
              </a:rPr>
              <a:t>2</a:t>
            </a:r>
          </a:p>
        </p:txBody>
      </p:sp>
      <p:sp>
        <p:nvSpPr>
          <p:cNvPr id="42" name="object 42"/>
          <p:cNvSpPr/>
          <p:nvPr/>
        </p:nvSpPr>
        <p:spPr>
          <a:xfrm>
            <a:off x="7305293" y="4014978"/>
            <a:ext cx="923925" cy="260985"/>
          </a:xfrm>
          <a:custGeom>
            <a:avLst/>
            <a:gdLst/>
            <a:ahLst/>
            <a:cxnLst/>
            <a:rect l="l" t="t" r="r" b="b"/>
            <a:pathLst>
              <a:path w="923925" h="260985">
                <a:moveTo>
                  <a:pt x="0" y="260604"/>
                </a:moveTo>
                <a:lnTo>
                  <a:pt x="923544" y="260604"/>
                </a:lnTo>
                <a:lnTo>
                  <a:pt x="923544" y="0"/>
                </a:lnTo>
                <a:lnTo>
                  <a:pt x="0" y="0"/>
                </a:lnTo>
                <a:lnTo>
                  <a:pt x="0" y="260604"/>
                </a:lnTo>
                <a:close/>
              </a:path>
            </a:pathLst>
          </a:custGeom>
          <a:solidFill>
            <a:srgbClr val="FFFFFF"/>
          </a:solidFill>
        </p:spPr>
        <p:txBody>
          <a:bodyPr wrap="square" lIns="0" tIns="0" rIns="0" bIns="0" rtlCol="0"/>
          <a:lstStyle/>
          <a:p>
            <a:endParaRPr/>
          </a:p>
        </p:txBody>
      </p:sp>
      <p:sp>
        <p:nvSpPr>
          <p:cNvPr id="43" name="object 43"/>
          <p:cNvSpPr/>
          <p:nvPr/>
        </p:nvSpPr>
        <p:spPr>
          <a:xfrm>
            <a:off x="7305293" y="4014978"/>
            <a:ext cx="923925" cy="260985"/>
          </a:xfrm>
          <a:custGeom>
            <a:avLst/>
            <a:gdLst/>
            <a:ahLst/>
            <a:cxnLst/>
            <a:rect l="l" t="t" r="r" b="b"/>
            <a:pathLst>
              <a:path w="923925" h="260985">
                <a:moveTo>
                  <a:pt x="0" y="260604"/>
                </a:moveTo>
                <a:lnTo>
                  <a:pt x="923544" y="260604"/>
                </a:lnTo>
                <a:lnTo>
                  <a:pt x="923544" y="0"/>
                </a:lnTo>
                <a:lnTo>
                  <a:pt x="0" y="0"/>
                </a:lnTo>
                <a:lnTo>
                  <a:pt x="0" y="260604"/>
                </a:lnTo>
                <a:close/>
              </a:path>
            </a:pathLst>
          </a:custGeom>
          <a:ln w="19812">
            <a:solidFill>
              <a:srgbClr val="1F3863"/>
            </a:solidFill>
          </a:ln>
        </p:spPr>
        <p:txBody>
          <a:bodyPr wrap="square" lIns="0" tIns="0" rIns="0" bIns="0" rtlCol="0"/>
          <a:lstStyle/>
          <a:p>
            <a:endParaRPr/>
          </a:p>
        </p:txBody>
      </p:sp>
      <p:sp>
        <p:nvSpPr>
          <p:cNvPr id="44" name="object 44"/>
          <p:cNvSpPr txBox="1"/>
          <p:nvPr/>
        </p:nvSpPr>
        <p:spPr>
          <a:xfrm>
            <a:off x="7315200" y="4048125"/>
            <a:ext cx="904240" cy="175048"/>
          </a:xfrm>
          <a:prstGeom prst="rect">
            <a:avLst/>
          </a:prstGeom>
        </p:spPr>
        <p:txBody>
          <a:bodyPr vert="horz" wrap="square" lIns="0" tIns="13335" rIns="0" bIns="0" rtlCol="0">
            <a:spAutoFit/>
          </a:bodyPr>
          <a:lstStyle/>
          <a:p>
            <a:pPr marL="213360">
              <a:lnSpc>
                <a:spcPct val="100000"/>
              </a:lnSpc>
              <a:spcBef>
                <a:spcPts val="105"/>
              </a:spcBef>
            </a:pPr>
            <a:r>
              <a:rPr lang="en-US" sz="1050" spc="-5" dirty="0">
                <a:latin typeface="Franklin Gothic Medium Cond"/>
                <a:cs typeface="Franklin Gothic Medium Cond"/>
              </a:rPr>
              <a:t>Model </a:t>
            </a:r>
            <a:r>
              <a:rPr sz="1050" spc="-10" dirty="0" smtClean="0">
                <a:latin typeface="Franklin Gothic Medium Cond"/>
                <a:cs typeface="Franklin Gothic Medium Cond"/>
              </a:rPr>
              <a:t> </a:t>
            </a:r>
            <a:r>
              <a:rPr sz="1050" dirty="0">
                <a:latin typeface="Franklin Gothic Medium Cond"/>
                <a:cs typeface="Franklin Gothic Medium Cond"/>
              </a:rPr>
              <a:t>3</a:t>
            </a:r>
          </a:p>
        </p:txBody>
      </p:sp>
      <p:sp>
        <p:nvSpPr>
          <p:cNvPr id="45" name="object 45"/>
          <p:cNvSpPr txBox="1"/>
          <p:nvPr/>
        </p:nvSpPr>
        <p:spPr>
          <a:xfrm>
            <a:off x="8728709" y="5221985"/>
            <a:ext cx="2255520" cy="331501"/>
          </a:xfrm>
          <a:prstGeom prst="rect">
            <a:avLst/>
          </a:prstGeom>
          <a:solidFill>
            <a:srgbClr val="FFE699"/>
          </a:solidFill>
          <a:ln w="19811">
            <a:solidFill>
              <a:srgbClr val="1F3863"/>
            </a:solidFill>
          </a:ln>
        </p:spPr>
        <p:txBody>
          <a:bodyPr vert="horz" wrap="square" lIns="0" tIns="635" rIns="0" bIns="0" rtlCol="0">
            <a:spAutoFit/>
          </a:bodyPr>
          <a:lstStyle/>
          <a:p>
            <a:pPr>
              <a:lnSpc>
                <a:spcPct val="100000"/>
              </a:lnSpc>
              <a:spcBef>
                <a:spcPts val="5"/>
              </a:spcBef>
            </a:pPr>
            <a:endParaRPr sz="1100" dirty="0">
              <a:latin typeface="Times New Roman"/>
              <a:cs typeface="Times New Roman"/>
            </a:endParaRPr>
          </a:p>
          <a:p>
            <a:pPr marL="320040">
              <a:lnSpc>
                <a:spcPct val="100000"/>
              </a:lnSpc>
            </a:pPr>
            <a:r>
              <a:rPr lang="en-US" sz="1050" b="1" spc="-5" dirty="0">
                <a:latin typeface="Franklin Gothic Medium Cond"/>
                <a:cs typeface="Franklin Gothic Medium Cond"/>
              </a:rPr>
              <a:t>Clinical and statistical groups</a:t>
            </a:r>
            <a:endParaRPr sz="1050" b="1" dirty="0">
              <a:latin typeface="Franklin Gothic Medium Cond"/>
              <a:cs typeface="Franklin Gothic Medium Cond"/>
            </a:endParaRPr>
          </a:p>
        </p:txBody>
      </p:sp>
      <p:sp>
        <p:nvSpPr>
          <p:cNvPr id="46" name="object 46"/>
          <p:cNvSpPr/>
          <p:nvPr/>
        </p:nvSpPr>
        <p:spPr>
          <a:xfrm>
            <a:off x="9805416" y="4752466"/>
            <a:ext cx="76200" cy="470534"/>
          </a:xfrm>
          <a:custGeom>
            <a:avLst/>
            <a:gdLst/>
            <a:ahLst/>
            <a:cxnLst/>
            <a:rect l="l" t="t" r="r" b="b"/>
            <a:pathLst>
              <a:path w="76200" h="470535">
                <a:moveTo>
                  <a:pt x="28150" y="393959"/>
                </a:moveTo>
                <a:lnTo>
                  <a:pt x="0" y="394334"/>
                </a:lnTo>
                <a:lnTo>
                  <a:pt x="39115" y="470026"/>
                </a:lnTo>
                <a:lnTo>
                  <a:pt x="69753" y="406653"/>
                </a:lnTo>
                <a:lnTo>
                  <a:pt x="28320" y="406653"/>
                </a:lnTo>
                <a:lnTo>
                  <a:pt x="28150" y="393959"/>
                </a:lnTo>
                <a:close/>
              </a:path>
              <a:path w="76200" h="470535">
                <a:moveTo>
                  <a:pt x="47962" y="393695"/>
                </a:moveTo>
                <a:lnTo>
                  <a:pt x="28150" y="393959"/>
                </a:lnTo>
                <a:lnTo>
                  <a:pt x="28320" y="406653"/>
                </a:lnTo>
                <a:lnTo>
                  <a:pt x="48132" y="406399"/>
                </a:lnTo>
                <a:lnTo>
                  <a:pt x="47962" y="393695"/>
                </a:lnTo>
                <a:close/>
              </a:path>
              <a:path w="76200" h="470535">
                <a:moveTo>
                  <a:pt x="76200" y="393318"/>
                </a:moveTo>
                <a:lnTo>
                  <a:pt x="47962" y="393695"/>
                </a:lnTo>
                <a:lnTo>
                  <a:pt x="48132" y="406399"/>
                </a:lnTo>
                <a:lnTo>
                  <a:pt x="28320" y="406653"/>
                </a:lnTo>
                <a:lnTo>
                  <a:pt x="69753" y="406653"/>
                </a:lnTo>
                <a:lnTo>
                  <a:pt x="76200" y="393318"/>
                </a:lnTo>
                <a:close/>
              </a:path>
              <a:path w="76200" h="470535">
                <a:moveTo>
                  <a:pt x="42672" y="0"/>
                </a:moveTo>
                <a:lnTo>
                  <a:pt x="22859" y="253"/>
                </a:lnTo>
                <a:lnTo>
                  <a:pt x="28150" y="393959"/>
                </a:lnTo>
                <a:lnTo>
                  <a:pt x="47962" y="393695"/>
                </a:lnTo>
                <a:lnTo>
                  <a:pt x="42672" y="0"/>
                </a:lnTo>
                <a:close/>
              </a:path>
            </a:pathLst>
          </a:custGeom>
          <a:solidFill>
            <a:srgbClr val="1F3863"/>
          </a:solidFill>
        </p:spPr>
        <p:txBody>
          <a:bodyPr wrap="square" lIns="0" tIns="0" rIns="0" bIns="0" rtlCol="0"/>
          <a:lstStyle/>
          <a:p>
            <a:endParaRPr/>
          </a:p>
        </p:txBody>
      </p:sp>
      <p:sp>
        <p:nvSpPr>
          <p:cNvPr id="47" name="object 47"/>
          <p:cNvSpPr/>
          <p:nvPr/>
        </p:nvSpPr>
        <p:spPr>
          <a:xfrm>
            <a:off x="10961369" y="3374135"/>
            <a:ext cx="145415" cy="2131060"/>
          </a:xfrm>
          <a:custGeom>
            <a:avLst/>
            <a:gdLst/>
            <a:ahLst/>
            <a:cxnLst/>
            <a:rect l="l" t="t" r="r" b="b"/>
            <a:pathLst>
              <a:path w="145415" h="2131060">
                <a:moveTo>
                  <a:pt x="98425" y="2054605"/>
                </a:moveTo>
                <a:lnTo>
                  <a:pt x="22225" y="2092705"/>
                </a:lnTo>
                <a:lnTo>
                  <a:pt x="98425" y="2130805"/>
                </a:lnTo>
                <a:lnTo>
                  <a:pt x="98425" y="2102612"/>
                </a:lnTo>
                <a:lnTo>
                  <a:pt x="85725" y="2102612"/>
                </a:lnTo>
                <a:lnTo>
                  <a:pt x="85725" y="2082800"/>
                </a:lnTo>
                <a:lnTo>
                  <a:pt x="98425" y="2082800"/>
                </a:lnTo>
                <a:lnTo>
                  <a:pt x="98425" y="2054605"/>
                </a:lnTo>
                <a:close/>
              </a:path>
              <a:path w="145415" h="2131060">
                <a:moveTo>
                  <a:pt x="98425" y="2082800"/>
                </a:moveTo>
                <a:lnTo>
                  <a:pt x="85725" y="2082800"/>
                </a:lnTo>
                <a:lnTo>
                  <a:pt x="85725" y="2102612"/>
                </a:lnTo>
                <a:lnTo>
                  <a:pt x="98425" y="2102612"/>
                </a:lnTo>
                <a:lnTo>
                  <a:pt x="98425" y="2082800"/>
                </a:lnTo>
                <a:close/>
              </a:path>
              <a:path w="145415" h="2131060">
                <a:moveTo>
                  <a:pt x="125475" y="2082800"/>
                </a:moveTo>
                <a:lnTo>
                  <a:pt x="98425" y="2082800"/>
                </a:lnTo>
                <a:lnTo>
                  <a:pt x="98425" y="2102612"/>
                </a:lnTo>
                <a:lnTo>
                  <a:pt x="140843" y="2102612"/>
                </a:lnTo>
                <a:lnTo>
                  <a:pt x="145287" y="2098166"/>
                </a:lnTo>
                <a:lnTo>
                  <a:pt x="145287" y="2092705"/>
                </a:lnTo>
                <a:lnTo>
                  <a:pt x="125475" y="2092705"/>
                </a:lnTo>
                <a:lnTo>
                  <a:pt x="125475" y="2082800"/>
                </a:lnTo>
                <a:close/>
              </a:path>
              <a:path w="145415" h="2131060">
                <a:moveTo>
                  <a:pt x="125475" y="9905"/>
                </a:moveTo>
                <a:lnTo>
                  <a:pt x="125475" y="2092705"/>
                </a:lnTo>
                <a:lnTo>
                  <a:pt x="135381" y="2082800"/>
                </a:lnTo>
                <a:lnTo>
                  <a:pt x="145287" y="2082800"/>
                </a:lnTo>
                <a:lnTo>
                  <a:pt x="145287" y="19812"/>
                </a:lnTo>
                <a:lnTo>
                  <a:pt x="135381" y="19812"/>
                </a:lnTo>
                <a:lnTo>
                  <a:pt x="125475" y="9905"/>
                </a:lnTo>
                <a:close/>
              </a:path>
              <a:path w="145415" h="2131060">
                <a:moveTo>
                  <a:pt x="145287" y="2082800"/>
                </a:moveTo>
                <a:lnTo>
                  <a:pt x="135381" y="2082800"/>
                </a:lnTo>
                <a:lnTo>
                  <a:pt x="125475" y="2092705"/>
                </a:lnTo>
                <a:lnTo>
                  <a:pt x="145287" y="2092705"/>
                </a:lnTo>
                <a:lnTo>
                  <a:pt x="145287" y="2082800"/>
                </a:lnTo>
                <a:close/>
              </a:path>
              <a:path w="145415" h="2131060">
                <a:moveTo>
                  <a:pt x="140843" y="0"/>
                </a:moveTo>
                <a:lnTo>
                  <a:pt x="0" y="0"/>
                </a:lnTo>
                <a:lnTo>
                  <a:pt x="0" y="19812"/>
                </a:lnTo>
                <a:lnTo>
                  <a:pt x="125475" y="19812"/>
                </a:lnTo>
                <a:lnTo>
                  <a:pt x="125475" y="9905"/>
                </a:lnTo>
                <a:lnTo>
                  <a:pt x="145287" y="9905"/>
                </a:lnTo>
                <a:lnTo>
                  <a:pt x="145287" y="4444"/>
                </a:lnTo>
                <a:lnTo>
                  <a:pt x="140843" y="0"/>
                </a:lnTo>
                <a:close/>
              </a:path>
              <a:path w="145415" h="2131060">
                <a:moveTo>
                  <a:pt x="145287" y="9905"/>
                </a:moveTo>
                <a:lnTo>
                  <a:pt x="125475" y="9905"/>
                </a:lnTo>
                <a:lnTo>
                  <a:pt x="135381" y="19812"/>
                </a:lnTo>
                <a:lnTo>
                  <a:pt x="145287" y="19812"/>
                </a:lnTo>
                <a:lnTo>
                  <a:pt x="145287" y="9905"/>
                </a:lnTo>
                <a:close/>
              </a:path>
            </a:pathLst>
          </a:custGeom>
          <a:solidFill>
            <a:srgbClr val="1F3863"/>
          </a:solidFill>
        </p:spPr>
        <p:txBody>
          <a:bodyPr wrap="square" lIns="0" tIns="0" rIns="0" bIns="0" rtlCol="0"/>
          <a:lstStyle/>
          <a:p>
            <a:endParaRPr/>
          </a:p>
        </p:txBody>
      </p:sp>
      <p:sp>
        <p:nvSpPr>
          <p:cNvPr id="48" name="object 48"/>
          <p:cNvSpPr txBox="1"/>
          <p:nvPr/>
        </p:nvSpPr>
        <p:spPr>
          <a:xfrm>
            <a:off x="11811127" y="6437477"/>
            <a:ext cx="110489"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496AF"/>
                </a:solidFill>
                <a:latin typeface="Arial"/>
                <a:cs typeface="Arial"/>
              </a:rPr>
              <a:t>4</a:t>
            </a:r>
            <a:endParaRPr sz="1200">
              <a:latin typeface="Arial"/>
              <a:cs typeface="Arial"/>
            </a:endParaRPr>
          </a:p>
        </p:txBody>
      </p:sp>
      <p:sp>
        <p:nvSpPr>
          <p:cNvPr id="49" name="object 49"/>
          <p:cNvSpPr txBox="1"/>
          <p:nvPr/>
        </p:nvSpPr>
        <p:spPr>
          <a:xfrm>
            <a:off x="5876290" y="1616709"/>
            <a:ext cx="2284730" cy="391160"/>
          </a:xfrm>
          <a:prstGeom prst="rect">
            <a:avLst/>
          </a:prstGeom>
        </p:spPr>
        <p:txBody>
          <a:bodyPr vert="horz" wrap="square" lIns="0" tIns="12700" rIns="0" bIns="0" rtlCol="0">
            <a:spAutoFit/>
          </a:bodyPr>
          <a:lstStyle/>
          <a:p>
            <a:pPr marL="759460" marR="5080" indent="-747395">
              <a:lnSpc>
                <a:spcPct val="100000"/>
              </a:lnSpc>
              <a:spcBef>
                <a:spcPts val="100"/>
              </a:spcBef>
            </a:pPr>
            <a:r>
              <a:rPr lang="en-US" sz="1200" spc="-5" dirty="0">
                <a:solidFill>
                  <a:srgbClr val="800000"/>
                </a:solidFill>
                <a:latin typeface="Segoe UI Semilight"/>
                <a:cs typeface="Segoe UI Semilight"/>
              </a:rPr>
              <a:t>Complex estimation of LP, MI, other technologies</a:t>
            </a:r>
            <a:endParaRPr sz="1200" dirty="0">
              <a:latin typeface="Segoe UI Semilight"/>
              <a:cs typeface="Segoe UI Semilight"/>
            </a:endParaRPr>
          </a:p>
        </p:txBody>
      </p:sp>
      <p:graphicFrame>
        <p:nvGraphicFramePr>
          <p:cNvPr id="50" name="object 50"/>
          <p:cNvGraphicFramePr>
            <a:graphicFrameLocks noGrp="1"/>
          </p:cNvGraphicFramePr>
          <p:nvPr>
            <p:extLst>
              <p:ext uri="{D42A27DB-BD31-4B8C-83A1-F6EECF244321}">
                <p14:modId xmlns:p14="http://schemas.microsoft.com/office/powerpoint/2010/main" val="4090181378"/>
              </p:ext>
            </p:extLst>
          </p:nvPr>
        </p:nvGraphicFramePr>
        <p:xfrm>
          <a:off x="8697468" y="2657855"/>
          <a:ext cx="2254249" cy="1130807"/>
        </p:xfrm>
        <a:graphic>
          <a:graphicData uri="http://schemas.openxmlformats.org/drawingml/2006/table">
            <a:tbl>
              <a:tblPr firstRow="1" bandRow="1">
                <a:tableStyleId>{2D5ABB26-0587-4C30-8999-92F81FD0307C}</a:tableStyleId>
              </a:tblPr>
              <a:tblGrid>
                <a:gridCol w="690245"/>
                <a:gridCol w="864235"/>
                <a:gridCol w="699769"/>
              </a:tblGrid>
              <a:tr h="298703">
                <a:tc>
                  <a:txBody>
                    <a:bodyPr/>
                    <a:lstStyle/>
                    <a:p>
                      <a:pPr marL="112395">
                        <a:lnSpc>
                          <a:spcPct val="100000"/>
                        </a:lnSpc>
                        <a:spcBef>
                          <a:spcPts val="380"/>
                        </a:spcBef>
                      </a:pPr>
                      <a:r>
                        <a:rPr lang="en-US" sz="1050" spc="-5" dirty="0" smtClean="0">
                          <a:latin typeface="Franklin Gothic Medium Cond"/>
                          <a:cs typeface="Franklin Gothic Medium Cond"/>
                        </a:rPr>
                        <a:t>Module</a:t>
                      </a:r>
                      <a:r>
                        <a:rPr sz="1050" spc="-15" dirty="0" smtClean="0">
                          <a:latin typeface="Franklin Gothic Medium Cond"/>
                          <a:cs typeface="Franklin Gothic Medium Cond"/>
                        </a:rPr>
                        <a:t> </a:t>
                      </a:r>
                      <a:r>
                        <a:rPr sz="1050" dirty="0">
                          <a:latin typeface="Franklin Gothic Medium Cond"/>
                          <a:cs typeface="Franklin Gothic Medium Cond"/>
                        </a:rPr>
                        <a:t>1</a:t>
                      </a:r>
                    </a:p>
                  </a:txBody>
                  <a:tcPr marL="0" marR="0" marT="48260" marB="0">
                    <a:lnL w="28575">
                      <a:solidFill>
                        <a:srgbClr val="1F3863"/>
                      </a:solidFill>
                      <a:prstDash val="solid"/>
                    </a:lnL>
                    <a:lnR w="28575">
                      <a:solidFill>
                        <a:srgbClr val="1F3863"/>
                      </a:solidFill>
                      <a:prstDash val="solid"/>
                    </a:lnR>
                    <a:lnT w="28575">
                      <a:solidFill>
                        <a:srgbClr val="1F3863"/>
                      </a:solidFill>
                      <a:prstDash val="solid"/>
                    </a:lnT>
                    <a:lnB w="28575">
                      <a:solidFill>
                        <a:srgbClr val="1F3863"/>
                      </a:solidFill>
                      <a:prstDash val="solid"/>
                    </a:lnB>
                  </a:tcPr>
                </a:tc>
                <a:tc>
                  <a:txBody>
                    <a:bodyPr/>
                    <a:lstStyle/>
                    <a:p>
                      <a:pPr marL="208915">
                        <a:lnSpc>
                          <a:spcPct val="100000"/>
                        </a:lnSpc>
                        <a:spcBef>
                          <a:spcPts val="380"/>
                        </a:spcBef>
                      </a:pPr>
                      <a:r>
                        <a:rPr lang="en-US" sz="1050" spc="-5" dirty="0" smtClean="0">
                          <a:latin typeface="Franklin Gothic Medium Cond"/>
                          <a:cs typeface="Franklin Gothic Medium Cond"/>
                        </a:rPr>
                        <a:t>Module</a:t>
                      </a:r>
                      <a:r>
                        <a:rPr sz="1050" spc="-5" dirty="0" smtClean="0">
                          <a:latin typeface="Franklin Gothic Medium Cond"/>
                          <a:cs typeface="Franklin Gothic Medium Cond"/>
                        </a:rPr>
                        <a:t> </a:t>
                      </a:r>
                      <a:r>
                        <a:rPr sz="1050" dirty="0">
                          <a:latin typeface="Franklin Gothic Medium Cond"/>
                          <a:cs typeface="Franklin Gothic Medium Cond"/>
                        </a:rPr>
                        <a:t>2</a:t>
                      </a:r>
                    </a:p>
                  </a:txBody>
                  <a:tcPr marL="0" marR="0" marT="48260" marB="0">
                    <a:lnL w="28575">
                      <a:solidFill>
                        <a:srgbClr val="1F3863"/>
                      </a:solidFill>
                      <a:prstDash val="solid"/>
                    </a:lnL>
                    <a:lnR w="28575">
                      <a:solidFill>
                        <a:srgbClr val="1F3863"/>
                      </a:solidFill>
                      <a:prstDash val="solid"/>
                    </a:lnR>
                    <a:lnB w="28575">
                      <a:solidFill>
                        <a:srgbClr val="1F3863"/>
                      </a:solidFill>
                      <a:prstDash val="solid"/>
                    </a:lnB>
                  </a:tcPr>
                </a:tc>
                <a:tc>
                  <a:txBody>
                    <a:bodyPr/>
                    <a:lstStyle/>
                    <a:p>
                      <a:pPr marL="114935">
                        <a:lnSpc>
                          <a:spcPct val="100000"/>
                        </a:lnSpc>
                        <a:spcBef>
                          <a:spcPts val="359"/>
                        </a:spcBef>
                      </a:pPr>
                      <a:r>
                        <a:rPr lang="en-US" sz="1050" spc="-5" dirty="0" smtClean="0">
                          <a:latin typeface="Franklin Gothic Medium Cond"/>
                          <a:cs typeface="Franklin Gothic Medium Cond"/>
                        </a:rPr>
                        <a:t>Module</a:t>
                      </a:r>
                      <a:r>
                        <a:rPr sz="1050" dirty="0" smtClean="0">
                          <a:latin typeface="Franklin Gothic Medium Cond"/>
                          <a:cs typeface="Franklin Gothic Medium Cond"/>
                        </a:rPr>
                        <a:t>3</a:t>
                      </a:r>
                      <a:endParaRPr sz="1050" dirty="0">
                        <a:latin typeface="Franklin Gothic Medium Cond"/>
                        <a:cs typeface="Franklin Gothic Medium Cond"/>
                      </a:endParaRPr>
                    </a:p>
                  </a:txBody>
                  <a:tcPr marL="0" marR="0" marT="45719" marB="0">
                    <a:lnL w="28575">
                      <a:solidFill>
                        <a:srgbClr val="1F3863"/>
                      </a:solidFill>
                      <a:prstDash val="solid"/>
                    </a:lnL>
                    <a:lnR w="28575">
                      <a:solidFill>
                        <a:srgbClr val="1F3863"/>
                      </a:solidFill>
                      <a:prstDash val="solid"/>
                    </a:lnR>
                    <a:lnT w="28575">
                      <a:solidFill>
                        <a:srgbClr val="1F3863"/>
                      </a:solidFill>
                      <a:prstDash val="solid"/>
                    </a:lnT>
                    <a:lnB w="28575">
                      <a:solidFill>
                        <a:srgbClr val="1F3863"/>
                      </a:solidFill>
                      <a:prstDash val="solid"/>
                    </a:lnB>
                  </a:tcPr>
                </a:tc>
              </a:tr>
              <a:tr h="832104">
                <a:tc gridSpan="3">
                  <a:txBody>
                    <a:bodyPr/>
                    <a:lstStyle/>
                    <a:p>
                      <a:pPr>
                        <a:lnSpc>
                          <a:spcPct val="100000"/>
                        </a:lnSpc>
                        <a:spcBef>
                          <a:spcPts val="30"/>
                        </a:spcBef>
                      </a:pPr>
                      <a:endParaRPr sz="1150" dirty="0">
                        <a:latin typeface="Times New Roman"/>
                        <a:cs typeface="Times New Roman"/>
                      </a:endParaRPr>
                    </a:p>
                    <a:p>
                      <a:pPr algn="ctr">
                        <a:lnSpc>
                          <a:spcPct val="100000"/>
                        </a:lnSpc>
                      </a:pPr>
                      <a:r>
                        <a:rPr lang="en-US" sz="1050" spc="-5" dirty="0" smtClean="0">
                          <a:latin typeface="Franklin Gothic Medium Cond"/>
                          <a:cs typeface="Franklin Gothic Medium Cond"/>
                        </a:rPr>
                        <a:t>Standards of care</a:t>
                      </a:r>
                    </a:p>
                    <a:p>
                      <a:pPr algn="ctr">
                        <a:lnSpc>
                          <a:spcPct val="100000"/>
                        </a:lnSpc>
                      </a:pPr>
                      <a:r>
                        <a:rPr lang="en-US" sz="1050" spc="-5" dirty="0" smtClean="0">
                          <a:latin typeface="Franklin Gothic Medium Cond"/>
                          <a:cs typeface="Franklin Gothic Medium Cond"/>
                        </a:rPr>
                        <a:t>(models of the disease, "Medico-economic standards")</a:t>
                      </a:r>
                      <a:endParaRPr sz="1050" dirty="0">
                        <a:latin typeface="Franklin Gothic Medium Cond"/>
                        <a:cs typeface="Franklin Gothic Medium Cond"/>
                      </a:endParaRPr>
                    </a:p>
                  </a:txBody>
                  <a:tcPr marL="0" marR="0" marT="3810" marB="0">
                    <a:lnL w="28575">
                      <a:solidFill>
                        <a:srgbClr val="1F3863"/>
                      </a:solidFill>
                      <a:prstDash val="solid"/>
                    </a:lnL>
                    <a:lnR w="28575">
                      <a:solidFill>
                        <a:srgbClr val="1F3863"/>
                      </a:solidFill>
                      <a:prstDash val="solid"/>
                    </a:lnR>
                    <a:lnT w="28575">
                      <a:solidFill>
                        <a:srgbClr val="1F3863"/>
                      </a:solidFill>
                      <a:prstDash val="solid"/>
                    </a:lnT>
                    <a:lnB w="28575">
                      <a:solidFill>
                        <a:srgbClr val="1F3863"/>
                      </a:solidFill>
                      <a:prstDash val="solid"/>
                    </a:lnB>
                    <a:solidFill>
                      <a:srgbClr val="DEEBF7"/>
                    </a:solidFill>
                  </a:tcPr>
                </a:tc>
                <a:tc hMerge="1">
                  <a:txBody>
                    <a:bodyPr/>
                    <a:lstStyle/>
                    <a:p>
                      <a:endParaRPr/>
                    </a:p>
                  </a:txBody>
                  <a:tcPr marL="0" marR="0" marT="0" marB="0"/>
                </a:tc>
                <a:tc hMerge="1">
                  <a:txBody>
                    <a:bodyPr/>
                    <a:lstStyle/>
                    <a:p>
                      <a:endParaRPr/>
                    </a:p>
                  </a:txBody>
                  <a:tcPr marL="0" marR="0" marT="0" marB="0"/>
                </a:tc>
              </a:tr>
            </a:tbl>
          </a:graphicData>
        </a:graphic>
      </p:graphicFrame>
      <p:sp>
        <p:nvSpPr>
          <p:cNvPr id="51" name="object 51"/>
          <p:cNvSpPr/>
          <p:nvPr/>
        </p:nvSpPr>
        <p:spPr>
          <a:xfrm>
            <a:off x="6894576" y="2017776"/>
            <a:ext cx="243839" cy="236220"/>
          </a:xfrm>
          <a:prstGeom prst="rect">
            <a:avLst/>
          </a:prstGeom>
          <a:blipFill>
            <a:blip r:embed="rId2" cstate="print"/>
            <a:stretch>
              <a:fillRect/>
            </a:stretch>
          </a:blipFill>
        </p:spPr>
        <p:txBody>
          <a:bodyPr wrap="square" lIns="0" tIns="0" rIns="0" bIns="0" rtlCol="0"/>
          <a:lstStyle/>
          <a:p>
            <a:endParaRPr/>
          </a:p>
        </p:txBody>
      </p:sp>
      <p:sp>
        <p:nvSpPr>
          <p:cNvPr id="52" name="object 52"/>
          <p:cNvSpPr/>
          <p:nvPr/>
        </p:nvSpPr>
        <p:spPr>
          <a:xfrm>
            <a:off x="9492233" y="2670810"/>
            <a:ext cx="693420" cy="260985"/>
          </a:xfrm>
          <a:custGeom>
            <a:avLst/>
            <a:gdLst/>
            <a:ahLst/>
            <a:cxnLst/>
            <a:rect l="l" t="t" r="r" b="b"/>
            <a:pathLst>
              <a:path w="693420" h="260985">
                <a:moveTo>
                  <a:pt x="0" y="260603"/>
                </a:moveTo>
                <a:lnTo>
                  <a:pt x="693420" y="260603"/>
                </a:lnTo>
                <a:lnTo>
                  <a:pt x="693420" y="0"/>
                </a:lnTo>
                <a:lnTo>
                  <a:pt x="0" y="0"/>
                </a:lnTo>
                <a:lnTo>
                  <a:pt x="0" y="260603"/>
                </a:lnTo>
                <a:close/>
              </a:path>
            </a:pathLst>
          </a:custGeom>
          <a:ln w="19812">
            <a:solidFill>
              <a:srgbClr val="1F3863"/>
            </a:solidFill>
          </a:ln>
        </p:spPr>
        <p:txBody>
          <a:bodyPr wrap="square" lIns="0" tIns="0" rIns="0" bIns="0" rtlCol="0"/>
          <a:lstStyle/>
          <a:p>
            <a:endParaRPr/>
          </a:p>
        </p:txBody>
      </p:sp>
      <p:sp>
        <p:nvSpPr>
          <p:cNvPr id="53" name="object 53"/>
          <p:cNvSpPr/>
          <p:nvPr/>
        </p:nvSpPr>
        <p:spPr>
          <a:xfrm>
            <a:off x="5680709" y="3490721"/>
            <a:ext cx="878205" cy="471170"/>
          </a:xfrm>
          <a:custGeom>
            <a:avLst/>
            <a:gdLst/>
            <a:ahLst/>
            <a:cxnLst/>
            <a:rect l="l" t="t" r="r" b="b"/>
            <a:pathLst>
              <a:path w="878204" h="471170">
                <a:moveTo>
                  <a:pt x="0" y="470915"/>
                </a:moveTo>
                <a:lnTo>
                  <a:pt x="877824" y="470915"/>
                </a:lnTo>
                <a:lnTo>
                  <a:pt x="877824" y="0"/>
                </a:lnTo>
                <a:lnTo>
                  <a:pt x="0" y="0"/>
                </a:lnTo>
                <a:lnTo>
                  <a:pt x="0" y="470915"/>
                </a:lnTo>
                <a:close/>
              </a:path>
            </a:pathLst>
          </a:custGeom>
          <a:solidFill>
            <a:srgbClr val="DEEBF7"/>
          </a:solidFill>
        </p:spPr>
        <p:txBody>
          <a:bodyPr wrap="square" lIns="0" tIns="0" rIns="0" bIns="0" rtlCol="0"/>
          <a:lstStyle/>
          <a:p>
            <a:endParaRPr/>
          </a:p>
        </p:txBody>
      </p:sp>
      <p:sp>
        <p:nvSpPr>
          <p:cNvPr id="54" name="object 54"/>
          <p:cNvSpPr/>
          <p:nvPr/>
        </p:nvSpPr>
        <p:spPr>
          <a:xfrm>
            <a:off x="5680709" y="3490721"/>
            <a:ext cx="878205" cy="471170"/>
          </a:xfrm>
          <a:custGeom>
            <a:avLst/>
            <a:gdLst/>
            <a:ahLst/>
            <a:cxnLst/>
            <a:rect l="l" t="t" r="r" b="b"/>
            <a:pathLst>
              <a:path w="878204" h="471170">
                <a:moveTo>
                  <a:pt x="0" y="470915"/>
                </a:moveTo>
                <a:lnTo>
                  <a:pt x="877824" y="470915"/>
                </a:lnTo>
                <a:lnTo>
                  <a:pt x="877824" y="0"/>
                </a:lnTo>
                <a:lnTo>
                  <a:pt x="0" y="0"/>
                </a:lnTo>
                <a:lnTo>
                  <a:pt x="0" y="470915"/>
                </a:lnTo>
                <a:close/>
              </a:path>
            </a:pathLst>
          </a:custGeom>
          <a:ln w="19812">
            <a:solidFill>
              <a:srgbClr val="1F3863"/>
            </a:solidFill>
          </a:ln>
        </p:spPr>
        <p:txBody>
          <a:bodyPr wrap="square" lIns="0" tIns="0" rIns="0" bIns="0" rtlCol="0"/>
          <a:lstStyle/>
          <a:p>
            <a:endParaRPr/>
          </a:p>
        </p:txBody>
      </p:sp>
      <p:sp>
        <p:nvSpPr>
          <p:cNvPr id="55" name="object 55"/>
          <p:cNvSpPr txBox="1"/>
          <p:nvPr/>
        </p:nvSpPr>
        <p:spPr>
          <a:xfrm>
            <a:off x="5760211" y="3549141"/>
            <a:ext cx="720725" cy="498213"/>
          </a:xfrm>
          <a:prstGeom prst="rect">
            <a:avLst/>
          </a:prstGeom>
        </p:spPr>
        <p:txBody>
          <a:bodyPr vert="horz" wrap="square" lIns="0" tIns="13335" rIns="0" bIns="0" rtlCol="0">
            <a:spAutoFit/>
          </a:bodyPr>
          <a:lstStyle/>
          <a:p>
            <a:pPr marL="121920" marR="5080" indent="-109855">
              <a:lnSpc>
                <a:spcPct val="100000"/>
              </a:lnSpc>
              <a:spcBef>
                <a:spcPts val="105"/>
              </a:spcBef>
            </a:pPr>
            <a:r>
              <a:rPr lang="en-US" sz="1050" spc="-5" dirty="0">
                <a:latin typeface="Franklin Gothic Medium Cond"/>
                <a:cs typeface="Franklin Gothic Medium Cond"/>
              </a:rPr>
              <a:t>The plan of reference (pathway)</a:t>
            </a:r>
            <a:endParaRPr sz="1050" dirty="0">
              <a:latin typeface="Franklin Gothic Medium Cond"/>
              <a:cs typeface="Franklin Gothic Medium Cond"/>
            </a:endParaRPr>
          </a:p>
        </p:txBody>
      </p:sp>
      <p:sp>
        <p:nvSpPr>
          <p:cNvPr id="56" name="object 56"/>
          <p:cNvSpPr/>
          <p:nvPr/>
        </p:nvSpPr>
        <p:spPr>
          <a:xfrm>
            <a:off x="4665726" y="2529839"/>
            <a:ext cx="1522095" cy="864235"/>
          </a:xfrm>
          <a:custGeom>
            <a:avLst/>
            <a:gdLst/>
            <a:ahLst/>
            <a:cxnLst/>
            <a:rect l="l" t="t" r="r" b="b"/>
            <a:pathLst>
              <a:path w="1522095" h="864235">
                <a:moveTo>
                  <a:pt x="630174" y="43434"/>
                </a:moveTo>
                <a:lnTo>
                  <a:pt x="630174" y="857758"/>
                </a:lnTo>
                <a:lnTo>
                  <a:pt x="636651" y="864235"/>
                </a:lnTo>
                <a:lnTo>
                  <a:pt x="1521968" y="864235"/>
                </a:lnTo>
                <a:lnTo>
                  <a:pt x="1521968" y="849757"/>
                </a:lnTo>
                <a:lnTo>
                  <a:pt x="659129" y="849757"/>
                </a:lnTo>
                <a:lnTo>
                  <a:pt x="644651" y="835279"/>
                </a:lnTo>
                <a:lnTo>
                  <a:pt x="659129" y="835279"/>
                </a:lnTo>
                <a:lnTo>
                  <a:pt x="659129" y="57912"/>
                </a:lnTo>
                <a:lnTo>
                  <a:pt x="644651" y="57912"/>
                </a:lnTo>
                <a:lnTo>
                  <a:pt x="630174" y="43434"/>
                </a:lnTo>
                <a:close/>
              </a:path>
              <a:path w="1522095" h="864235">
                <a:moveTo>
                  <a:pt x="659129" y="835279"/>
                </a:moveTo>
                <a:lnTo>
                  <a:pt x="644651" y="835279"/>
                </a:lnTo>
                <a:lnTo>
                  <a:pt x="659129" y="849757"/>
                </a:lnTo>
                <a:lnTo>
                  <a:pt x="659129" y="835279"/>
                </a:lnTo>
                <a:close/>
              </a:path>
              <a:path w="1522095" h="864235">
                <a:moveTo>
                  <a:pt x="1521968" y="835279"/>
                </a:moveTo>
                <a:lnTo>
                  <a:pt x="659129" y="835279"/>
                </a:lnTo>
                <a:lnTo>
                  <a:pt x="659129" y="849757"/>
                </a:lnTo>
                <a:lnTo>
                  <a:pt x="1521968" y="849757"/>
                </a:lnTo>
                <a:lnTo>
                  <a:pt x="1521968" y="835279"/>
                </a:lnTo>
                <a:close/>
              </a:path>
              <a:path w="1522095" h="864235">
                <a:moveTo>
                  <a:pt x="86868" y="0"/>
                </a:moveTo>
                <a:lnTo>
                  <a:pt x="0" y="43434"/>
                </a:lnTo>
                <a:lnTo>
                  <a:pt x="86868" y="86868"/>
                </a:lnTo>
                <a:lnTo>
                  <a:pt x="86868" y="57912"/>
                </a:lnTo>
                <a:lnTo>
                  <a:pt x="72389" y="57912"/>
                </a:lnTo>
                <a:lnTo>
                  <a:pt x="72389" y="28956"/>
                </a:lnTo>
                <a:lnTo>
                  <a:pt x="86868" y="28956"/>
                </a:lnTo>
                <a:lnTo>
                  <a:pt x="86868" y="0"/>
                </a:lnTo>
                <a:close/>
              </a:path>
              <a:path w="1522095" h="864235">
                <a:moveTo>
                  <a:pt x="86868" y="28956"/>
                </a:moveTo>
                <a:lnTo>
                  <a:pt x="72389" y="28956"/>
                </a:lnTo>
                <a:lnTo>
                  <a:pt x="72389" y="57912"/>
                </a:lnTo>
                <a:lnTo>
                  <a:pt x="86868" y="57912"/>
                </a:lnTo>
                <a:lnTo>
                  <a:pt x="86868" y="28956"/>
                </a:lnTo>
                <a:close/>
              </a:path>
              <a:path w="1522095" h="864235">
                <a:moveTo>
                  <a:pt x="652652" y="28956"/>
                </a:moveTo>
                <a:lnTo>
                  <a:pt x="86868" y="28956"/>
                </a:lnTo>
                <a:lnTo>
                  <a:pt x="86868" y="57912"/>
                </a:lnTo>
                <a:lnTo>
                  <a:pt x="630174" y="57912"/>
                </a:lnTo>
                <a:lnTo>
                  <a:pt x="630174" y="43434"/>
                </a:lnTo>
                <a:lnTo>
                  <a:pt x="659129" y="43434"/>
                </a:lnTo>
                <a:lnTo>
                  <a:pt x="659129" y="35433"/>
                </a:lnTo>
                <a:lnTo>
                  <a:pt x="652652" y="28956"/>
                </a:lnTo>
                <a:close/>
              </a:path>
              <a:path w="1522095" h="864235">
                <a:moveTo>
                  <a:pt x="659129" y="43434"/>
                </a:moveTo>
                <a:lnTo>
                  <a:pt x="630174" y="43434"/>
                </a:lnTo>
                <a:lnTo>
                  <a:pt x="644651" y="57912"/>
                </a:lnTo>
                <a:lnTo>
                  <a:pt x="659129" y="57912"/>
                </a:lnTo>
                <a:lnTo>
                  <a:pt x="659129" y="43434"/>
                </a:lnTo>
                <a:close/>
              </a:path>
            </a:pathLst>
          </a:custGeom>
          <a:solidFill>
            <a:srgbClr val="1F3863"/>
          </a:solidFill>
        </p:spPr>
        <p:txBody>
          <a:bodyPr wrap="square" lIns="0" tIns="0" rIns="0" bIns="0" rtlCol="0"/>
          <a:lstStyle/>
          <a:p>
            <a:endParaRPr/>
          </a:p>
        </p:txBody>
      </p:sp>
      <p:sp>
        <p:nvSpPr>
          <p:cNvPr id="57" name="object 57"/>
          <p:cNvSpPr/>
          <p:nvPr/>
        </p:nvSpPr>
        <p:spPr>
          <a:xfrm>
            <a:off x="5336285" y="4267961"/>
            <a:ext cx="852169" cy="0"/>
          </a:xfrm>
          <a:custGeom>
            <a:avLst/>
            <a:gdLst/>
            <a:ahLst/>
            <a:cxnLst/>
            <a:rect l="l" t="t" r="r" b="b"/>
            <a:pathLst>
              <a:path w="852170">
                <a:moveTo>
                  <a:pt x="851788" y="0"/>
                </a:moveTo>
                <a:lnTo>
                  <a:pt x="0" y="0"/>
                </a:lnTo>
              </a:path>
            </a:pathLst>
          </a:custGeom>
          <a:ln w="28956">
            <a:solidFill>
              <a:srgbClr val="1F3863"/>
            </a:solidFill>
          </a:ln>
        </p:spPr>
        <p:txBody>
          <a:bodyPr wrap="square" lIns="0" tIns="0" rIns="0" bIns="0" rtlCol="0"/>
          <a:lstStyle/>
          <a:p>
            <a:endParaRPr/>
          </a:p>
        </p:txBody>
      </p:sp>
      <p:sp>
        <p:nvSpPr>
          <p:cNvPr id="58" name="object 58"/>
          <p:cNvSpPr/>
          <p:nvPr/>
        </p:nvSpPr>
        <p:spPr>
          <a:xfrm>
            <a:off x="4700778" y="6111240"/>
            <a:ext cx="659765" cy="86995"/>
          </a:xfrm>
          <a:custGeom>
            <a:avLst/>
            <a:gdLst/>
            <a:ahLst/>
            <a:cxnLst/>
            <a:rect l="l" t="t" r="r" b="b"/>
            <a:pathLst>
              <a:path w="659764" h="86995">
                <a:moveTo>
                  <a:pt x="86868" y="0"/>
                </a:moveTo>
                <a:lnTo>
                  <a:pt x="0" y="43434"/>
                </a:lnTo>
                <a:lnTo>
                  <a:pt x="86868" y="86868"/>
                </a:lnTo>
                <a:lnTo>
                  <a:pt x="86868" y="57912"/>
                </a:lnTo>
                <a:lnTo>
                  <a:pt x="72389" y="57912"/>
                </a:lnTo>
                <a:lnTo>
                  <a:pt x="72389" y="28956"/>
                </a:lnTo>
                <a:lnTo>
                  <a:pt x="86868" y="28956"/>
                </a:lnTo>
                <a:lnTo>
                  <a:pt x="86868" y="0"/>
                </a:lnTo>
                <a:close/>
              </a:path>
              <a:path w="659764" h="86995">
                <a:moveTo>
                  <a:pt x="86868" y="28956"/>
                </a:moveTo>
                <a:lnTo>
                  <a:pt x="72389" y="28956"/>
                </a:lnTo>
                <a:lnTo>
                  <a:pt x="72389" y="57912"/>
                </a:lnTo>
                <a:lnTo>
                  <a:pt x="86868" y="57912"/>
                </a:lnTo>
                <a:lnTo>
                  <a:pt x="86868" y="28956"/>
                </a:lnTo>
                <a:close/>
              </a:path>
              <a:path w="659764" h="86995">
                <a:moveTo>
                  <a:pt x="659511" y="28956"/>
                </a:moveTo>
                <a:lnTo>
                  <a:pt x="86868" y="28956"/>
                </a:lnTo>
                <a:lnTo>
                  <a:pt x="86868" y="57912"/>
                </a:lnTo>
                <a:lnTo>
                  <a:pt x="659511" y="57912"/>
                </a:lnTo>
                <a:lnTo>
                  <a:pt x="659511" y="28956"/>
                </a:lnTo>
                <a:close/>
              </a:path>
            </a:pathLst>
          </a:custGeom>
          <a:solidFill>
            <a:srgbClr val="1F3863"/>
          </a:solidFill>
        </p:spPr>
        <p:txBody>
          <a:bodyPr wrap="square" lIns="0" tIns="0" rIns="0" bIns="0" rtlCol="0"/>
          <a:lstStyle/>
          <a:p>
            <a:endParaRPr/>
          </a:p>
        </p:txBody>
      </p:sp>
      <p:sp>
        <p:nvSpPr>
          <p:cNvPr id="59" name="object 59"/>
          <p:cNvSpPr/>
          <p:nvPr/>
        </p:nvSpPr>
        <p:spPr>
          <a:xfrm>
            <a:off x="5336285" y="4267961"/>
            <a:ext cx="26670" cy="1885950"/>
          </a:xfrm>
          <a:custGeom>
            <a:avLst/>
            <a:gdLst/>
            <a:ahLst/>
            <a:cxnLst/>
            <a:rect l="l" t="t" r="r" b="b"/>
            <a:pathLst>
              <a:path w="26670" h="1885950">
                <a:moveTo>
                  <a:pt x="0" y="0"/>
                </a:moveTo>
                <a:lnTo>
                  <a:pt x="26669" y="1885950"/>
                </a:lnTo>
              </a:path>
            </a:pathLst>
          </a:custGeom>
          <a:ln w="28956">
            <a:solidFill>
              <a:srgbClr val="1F3863"/>
            </a:solidFill>
          </a:ln>
        </p:spPr>
        <p:txBody>
          <a:bodyPr wrap="square" lIns="0" tIns="0" rIns="0" bIns="0" rtlCol="0"/>
          <a:lstStyle/>
          <a:p>
            <a:endParaRPr/>
          </a:p>
        </p:txBody>
      </p:sp>
      <p:sp>
        <p:nvSpPr>
          <p:cNvPr id="60" name="object 60"/>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61" name="object 61"/>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62" name="object 62"/>
          <p:cNvSpPr txBox="1"/>
          <p:nvPr/>
        </p:nvSpPr>
        <p:spPr>
          <a:xfrm>
            <a:off x="810647" y="2066551"/>
            <a:ext cx="410369" cy="2527935"/>
          </a:xfrm>
          <a:prstGeom prst="rect">
            <a:avLst/>
          </a:prstGeom>
        </p:spPr>
        <p:txBody>
          <a:bodyPr vert="vert270" wrap="square" lIns="0" tIns="0" rIns="0" bIns="0" rtlCol="0">
            <a:spAutoFit/>
          </a:bodyPr>
          <a:lstStyle/>
          <a:p>
            <a:pPr marL="12700">
              <a:lnSpc>
                <a:spcPts val="3225"/>
              </a:lnSpc>
            </a:pPr>
            <a:r>
              <a:rPr lang="en-US" sz="2800" spc="-5" dirty="0">
                <a:solidFill>
                  <a:srgbClr val="FFFFFF"/>
                </a:solidFill>
                <a:latin typeface="Franklin Gothic Medium Cond"/>
                <a:cs typeface="Franklin Gothic Medium Cond"/>
              </a:rPr>
              <a:t>STANDARDIZATION</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758940" y="1240027"/>
            <a:ext cx="97790" cy="843280"/>
          </a:xfrm>
          <a:custGeom>
            <a:avLst/>
            <a:gdLst/>
            <a:ahLst/>
            <a:cxnLst/>
            <a:rect l="l" t="t" r="r" b="b"/>
            <a:pathLst>
              <a:path w="97790" h="843280">
                <a:moveTo>
                  <a:pt x="0" y="843279"/>
                </a:moveTo>
                <a:lnTo>
                  <a:pt x="97535" y="843279"/>
                </a:lnTo>
                <a:lnTo>
                  <a:pt x="97535" y="0"/>
                </a:lnTo>
                <a:lnTo>
                  <a:pt x="0" y="0"/>
                </a:lnTo>
                <a:lnTo>
                  <a:pt x="0" y="843279"/>
                </a:lnTo>
                <a:close/>
              </a:path>
            </a:pathLst>
          </a:custGeom>
          <a:solidFill>
            <a:srgbClr val="2D75B6"/>
          </a:solidFill>
        </p:spPr>
        <p:txBody>
          <a:bodyPr wrap="square" lIns="0" tIns="0" rIns="0" bIns="0" rtlCol="0"/>
          <a:lstStyle/>
          <a:p>
            <a:endParaRPr/>
          </a:p>
        </p:txBody>
      </p:sp>
      <p:sp>
        <p:nvSpPr>
          <p:cNvPr id="3" name="object 3"/>
          <p:cNvSpPr/>
          <p:nvPr/>
        </p:nvSpPr>
        <p:spPr>
          <a:xfrm>
            <a:off x="6758940" y="2083307"/>
            <a:ext cx="97790" cy="108585"/>
          </a:xfrm>
          <a:custGeom>
            <a:avLst/>
            <a:gdLst/>
            <a:ahLst/>
            <a:cxnLst/>
            <a:rect l="l" t="t" r="r" b="b"/>
            <a:pathLst>
              <a:path w="97790" h="108585">
                <a:moveTo>
                  <a:pt x="0" y="108203"/>
                </a:moveTo>
                <a:lnTo>
                  <a:pt x="97535" y="108203"/>
                </a:lnTo>
                <a:lnTo>
                  <a:pt x="97535" y="0"/>
                </a:lnTo>
                <a:lnTo>
                  <a:pt x="0" y="0"/>
                </a:lnTo>
                <a:lnTo>
                  <a:pt x="0" y="108203"/>
                </a:lnTo>
                <a:close/>
              </a:path>
            </a:pathLst>
          </a:custGeom>
          <a:solidFill>
            <a:srgbClr val="D5DCE4"/>
          </a:solidFill>
        </p:spPr>
        <p:txBody>
          <a:bodyPr wrap="square" lIns="0" tIns="0" rIns="0" bIns="0" rtlCol="0"/>
          <a:lstStyle/>
          <a:p>
            <a:endParaRPr/>
          </a:p>
        </p:txBody>
      </p:sp>
      <p:sp>
        <p:nvSpPr>
          <p:cNvPr id="4" name="object 4"/>
          <p:cNvSpPr/>
          <p:nvPr/>
        </p:nvSpPr>
        <p:spPr>
          <a:xfrm>
            <a:off x="6758940" y="3424173"/>
            <a:ext cx="97790" cy="635"/>
          </a:xfrm>
          <a:custGeom>
            <a:avLst/>
            <a:gdLst/>
            <a:ahLst/>
            <a:cxnLst/>
            <a:rect l="l" t="t" r="r" b="b"/>
            <a:pathLst>
              <a:path w="97790" h="635">
                <a:moveTo>
                  <a:pt x="0" y="253"/>
                </a:moveTo>
                <a:lnTo>
                  <a:pt x="97535" y="253"/>
                </a:lnTo>
                <a:lnTo>
                  <a:pt x="97535" y="0"/>
                </a:lnTo>
                <a:lnTo>
                  <a:pt x="0" y="0"/>
                </a:lnTo>
                <a:lnTo>
                  <a:pt x="0" y="253"/>
                </a:lnTo>
                <a:close/>
              </a:path>
            </a:pathLst>
          </a:custGeom>
          <a:solidFill>
            <a:srgbClr val="D5DCE4"/>
          </a:solidFill>
        </p:spPr>
        <p:txBody>
          <a:bodyPr wrap="square" lIns="0" tIns="0" rIns="0" bIns="0" rtlCol="0"/>
          <a:lstStyle/>
          <a:p>
            <a:endParaRPr/>
          </a:p>
        </p:txBody>
      </p:sp>
      <p:sp>
        <p:nvSpPr>
          <p:cNvPr id="5" name="object 5"/>
          <p:cNvSpPr/>
          <p:nvPr/>
        </p:nvSpPr>
        <p:spPr>
          <a:xfrm>
            <a:off x="6796278" y="0"/>
            <a:ext cx="60325" cy="1240155"/>
          </a:xfrm>
          <a:custGeom>
            <a:avLst/>
            <a:gdLst/>
            <a:ahLst/>
            <a:cxnLst/>
            <a:rect l="l" t="t" r="r" b="b"/>
            <a:pathLst>
              <a:path w="60325" h="1240155">
                <a:moveTo>
                  <a:pt x="0" y="1240027"/>
                </a:moveTo>
                <a:lnTo>
                  <a:pt x="60193" y="1240027"/>
                </a:lnTo>
                <a:lnTo>
                  <a:pt x="60193" y="0"/>
                </a:lnTo>
                <a:lnTo>
                  <a:pt x="0" y="0"/>
                </a:lnTo>
                <a:lnTo>
                  <a:pt x="0" y="1240027"/>
                </a:lnTo>
                <a:close/>
              </a:path>
            </a:pathLst>
          </a:custGeom>
          <a:solidFill>
            <a:srgbClr val="2C75B6"/>
          </a:solidFill>
        </p:spPr>
        <p:txBody>
          <a:bodyPr wrap="square" lIns="0" tIns="0" rIns="0" bIns="0" rtlCol="0"/>
          <a:lstStyle/>
          <a:p>
            <a:endParaRPr/>
          </a:p>
        </p:txBody>
      </p:sp>
      <p:sp>
        <p:nvSpPr>
          <p:cNvPr id="9" name="object 9"/>
          <p:cNvSpPr/>
          <p:nvPr/>
        </p:nvSpPr>
        <p:spPr>
          <a:xfrm rot="16200000">
            <a:off x="6284523" y="345186"/>
            <a:ext cx="900683" cy="9049511"/>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rot="16200000">
            <a:off x="6094022" y="1436369"/>
            <a:ext cx="899160" cy="8666988"/>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rot="16200000">
            <a:off x="4644699" y="3832423"/>
            <a:ext cx="900683" cy="5769864"/>
          </a:xfrm>
          <a:prstGeom prst="rect">
            <a:avLst/>
          </a:prstGeom>
          <a:blipFill>
            <a:blip r:embed="rId4" cstate="print"/>
            <a:stretch>
              <a:fillRect/>
            </a:stretch>
          </a:blipFill>
        </p:spPr>
        <p:txBody>
          <a:bodyPr wrap="square" lIns="0" tIns="0" rIns="0" bIns="0" rtlCol="0"/>
          <a:lstStyle/>
          <a:p>
            <a:endParaRPr/>
          </a:p>
        </p:txBody>
      </p:sp>
      <p:sp>
        <p:nvSpPr>
          <p:cNvPr id="12" name="object 12"/>
          <p:cNvSpPr txBox="1"/>
          <p:nvPr/>
        </p:nvSpPr>
        <p:spPr>
          <a:xfrm>
            <a:off x="232880" y="701344"/>
            <a:ext cx="170815" cy="85090"/>
          </a:xfrm>
          <a:prstGeom prst="rect">
            <a:avLst/>
          </a:prstGeom>
        </p:spPr>
        <p:txBody>
          <a:bodyPr vert="horz" wrap="square" lIns="0" tIns="0" rIns="0" bIns="0" rtlCol="0">
            <a:spAutoFit/>
          </a:bodyPr>
          <a:lstStyle/>
          <a:p>
            <a:pPr>
              <a:lnSpc>
                <a:spcPts val="240"/>
              </a:lnSpc>
            </a:pPr>
            <a:r>
              <a:rPr sz="1200" spc="-5" dirty="0">
                <a:solidFill>
                  <a:srgbClr val="8495AE"/>
                </a:solidFill>
                <a:latin typeface="Arial"/>
                <a:cs typeface="Arial"/>
              </a:rPr>
              <a:t>5</a:t>
            </a:r>
            <a:endParaRPr sz="1200">
              <a:latin typeface="Arial"/>
              <a:cs typeface="Arial"/>
            </a:endParaRPr>
          </a:p>
        </p:txBody>
      </p:sp>
      <p:sp>
        <p:nvSpPr>
          <p:cNvPr id="14" name="object 14"/>
          <p:cNvSpPr txBox="1"/>
          <p:nvPr/>
        </p:nvSpPr>
        <p:spPr>
          <a:xfrm rot="16200000">
            <a:off x="5689736" y="1204956"/>
            <a:ext cx="1154162" cy="2858771"/>
          </a:xfrm>
          <a:prstGeom prst="rect">
            <a:avLst/>
          </a:prstGeom>
        </p:spPr>
        <p:txBody>
          <a:bodyPr vert="vert" wrap="square" lIns="0" tIns="0" rIns="0" bIns="0" rtlCol="0">
            <a:spAutoFit/>
          </a:bodyPr>
          <a:lstStyle/>
          <a:p>
            <a:pPr marL="12700">
              <a:lnSpc>
                <a:spcPts val="4515"/>
              </a:lnSpc>
            </a:pPr>
            <a:r>
              <a:rPr lang="en-US" sz="4000" b="1" spc="-5" dirty="0">
                <a:solidFill>
                  <a:srgbClr val="001F5F"/>
                </a:solidFill>
                <a:latin typeface="Arial"/>
                <a:cs typeface="Arial"/>
              </a:rPr>
              <a:t>In the world:</a:t>
            </a:r>
            <a:endParaRPr sz="4000" dirty="0">
              <a:latin typeface="Arial"/>
              <a:cs typeface="Arial"/>
            </a:endParaRPr>
          </a:p>
        </p:txBody>
      </p:sp>
      <p:sp>
        <p:nvSpPr>
          <p:cNvPr id="15" name="object 15"/>
          <p:cNvSpPr/>
          <p:nvPr/>
        </p:nvSpPr>
        <p:spPr>
          <a:xfrm rot="16200000">
            <a:off x="5490052" y="57302"/>
            <a:ext cx="998839" cy="7437433"/>
          </a:xfrm>
          <a:prstGeom prst="rect">
            <a:avLst/>
          </a:prstGeom>
          <a:blipFill>
            <a:blip r:embed="rId5" cstate="print"/>
            <a:stretch>
              <a:fillRect/>
            </a:stretch>
          </a:blipFill>
        </p:spPr>
        <p:txBody>
          <a:bodyPr wrap="square" lIns="0" tIns="0" rIns="0" bIns="0" rtlCol="0"/>
          <a:lstStyle/>
          <a:p>
            <a:endParaRPr sz="2000" dirty="0"/>
          </a:p>
        </p:txBody>
      </p:sp>
      <p:sp>
        <p:nvSpPr>
          <p:cNvPr id="16" name="object 16"/>
          <p:cNvSpPr/>
          <p:nvPr/>
        </p:nvSpPr>
        <p:spPr>
          <a:xfrm rot="16200000">
            <a:off x="4477709" y="1583655"/>
            <a:ext cx="986141" cy="5400047"/>
          </a:xfrm>
          <a:prstGeom prst="rect">
            <a:avLst/>
          </a:prstGeom>
          <a:blipFill>
            <a:blip r:embed="rId6" cstate="print"/>
            <a:stretch>
              <a:fillRect/>
            </a:stretch>
          </a:blipFill>
        </p:spPr>
        <p:txBody>
          <a:bodyPr wrap="square" lIns="0" tIns="0" rIns="0" bIns="0" rtlCol="0"/>
          <a:lstStyle/>
          <a:p>
            <a:endParaRPr sz="2800"/>
          </a:p>
        </p:txBody>
      </p:sp>
      <p:sp>
        <p:nvSpPr>
          <p:cNvPr id="17" name="object 17"/>
          <p:cNvSpPr/>
          <p:nvPr/>
        </p:nvSpPr>
        <p:spPr>
          <a:xfrm>
            <a:off x="0" y="-29261"/>
            <a:ext cx="12411267" cy="2072639"/>
          </a:xfrm>
          <a:custGeom>
            <a:avLst/>
            <a:gdLst/>
            <a:ahLst/>
            <a:cxnLst/>
            <a:rect l="l" t="t" r="r" b="b"/>
            <a:pathLst>
              <a:path w="6797040" h="2072639">
                <a:moveTo>
                  <a:pt x="0" y="0"/>
                </a:moveTo>
                <a:lnTo>
                  <a:pt x="0" y="2072640"/>
                </a:lnTo>
                <a:lnTo>
                  <a:pt x="6797040" y="2072640"/>
                </a:lnTo>
                <a:lnTo>
                  <a:pt x="6797040" y="0"/>
                </a:lnTo>
                <a:lnTo>
                  <a:pt x="0" y="0"/>
                </a:lnTo>
                <a:close/>
              </a:path>
            </a:pathLst>
          </a:custGeom>
          <a:solidFill>
            <a:srgbClr val="1F3863"/>
          </a:solidFill>
        </p:spPr>
        <p:txBody>
          <a:bodyPr wrap="square" lIns="0" tIns="0" rIns="0" bIns="0" rtlCol="0"/>
          <a:lstStyle/>
          <a:p>
            <a:endParaRPr/>
          </a:p>
        </p:txBody>
      </p:sp>
      <p:sp>
        <p:nvSpPr>
          <p:cNvPr id="18" name="object 18"/>
          <p:cNvSpPr/>
          <p:nvPr/>
        </p:nvSpPr>
        <p:spPr>
          <a:xfrm>
            <a:off x="1891664" y="-14020"/>
            <a:ext cx="6797040" cy="2072639"/>
          </a:xfrm>
          <a:custGeom>
            <a:avLst/>
            <a:gdLst/>
            <a:ahLst/>
            <a:cxnLst/>
            <a:rect l="l" t="t" r="r" b="b"/>
            <a:pathLst>
              <a:path w="6797040" h="2072639">
                <a:moveTo>
                  <a:pt x="0" y="0"/>
                </a:moveTo>
                <a:lnTo>
                  <a:pt x="0" y="2072640"/>
                </a:lnTo>
                <a:lnTo>
                  <a:pt x="6797040" y="2072640"/>
                </a:lnTo>
                <a:lnTo>
                  <a:pt x="6797040" y="0"/>
                </a:lnTo>
                <a:lnTo>
                  <a:pt x="0" y="0"/>
                </a:lnTo>
                <a:close/>
              </a:path>
            </a:pathLst>
          </a:custGeom>
          <a:ln w="10668">
            <a:solidFill>
              <a:srgbClr val="41709C"/>
            </a:solidFill>
          </a:ln>
        </p:spPr>
        <p:txBody>
          <a:bodyPr wrap="square" lIns="0" tIns="0" rIns="0" bIns="0" rtlCol="0"/>
          <a:lstStyle/>
          <a:p>
            <a:endParaRPr/>
          </a:p>
        </p:txBody>
      </p:sp>
      <p:sp>
        <p:nvSpPr>
          <p:cNvPr id="19" name="object 19"/>
          <p:cNvSpPr txBox="1"/>
          <p:nvPr/>
        </p:nvSpPr>
        <p:spPr>
          <a:xfrm>
            <a:off x="161797" y="11434064"/>
            <a:ext cx="254000" cy="141605"/>
          </a:xfrm>
          <a:prstGeom prst="rect">
            <a:avLst/>
          </a:prstGeom>
        </p:spPr>
        <p:txBody>
          <a:bodyPr vert="vert" wrap="square" lIns="0" tIns="0" rIns="0" bIns="0" rtlCol="0">
            <a:spAutoFit/>
          </a:bodyPr>
          <a:lstStyle/>
          <a:p>
            <a:pPr marL="12700">
              <a:lnSpc>
                <a:spcPts val="1810"/>
              </a:lnSpc>
            </a:pPr>
            <a:r>
              <a:rPr sz="1800" dirty="0">
                <a:solidFill>
                  <a:srgbClr val="8496AF"/>
                </a:solidFill>
                <a:latin typeface="Calibri"/>
                <a:cs typeface="Calibri"/>
              </a:rPr>
              <a:t>5</a:t>
            </a:r>
            <a:endParaRPr sz="1800">
              <a:latin typeface="Calibri"/>
              <a:cs typeface="Calibri"/>
            </a:endParaRPr>
          </a:p>
        </p:txBody>
      </p:sp>
      <p:sp>
        <p:nvSpPr>
          <p:cNvPr id="20" name="object 20"/>
          <p:cNvSpPr txBox="1"/>
          <p:nvPr/>
        </p:nvSpPr>
        <p:spPr>
          <a:xfrm>
            <a:off x="3654424" y="780999"/>
            <a:ext cx="3271520" cy="873957"/>
          </a:xfrm>
          <a:prstGeom prst="rect">
            <a:avLst/>
          </a:prstGeom>
        </p:spPr>
        <p:txBody>
          <a:bodyPr vert="horz" wrap="square" lIns="0" tIns="12065" rIns="0" bIns="0" rtlCol="0">
            <a:spAutoFit/>
          </a:bodyPr>
          <a:lstStyle/>
          <a:p>
            <a:pPr marL="12700">
              <a:lnSpc>
                <a:spcPct val="100000"/>
              </a:lnSpc>
              <a:spcBef>
                <a:spcPts val="95"/>
              </a:spcBef>
            </a:pPr>
            <a:r>
              <a:rPr lang="en-US" sz="2800" spc="-10" dirty="0">
                <a:solidFill>
                  <a:srgbClr val="FFFFFF"/>
                </a:solidFill>
                <a:latin typeface="Franklin Gothic Medium Cond"/>
                <a:cs typeface="Franklin Gothic Medium Cond"/>
              </a:rPr>
              <a:t>COMPREHENSIVE ASSESSMENT</a:t>
            </a:r>
            <a:endParaRPr sz="2800" dirty="0">
              <a:latin typeface="Franklin Gothic Medium Cond"/>
              <a:cs typeface="Franklin Gothic Medium Cond"/>
            </a:endParaRPr>
          </a:p>
        </p:txBody>
      </p:sp>
      <p:sp>
        <p:nvSpPr>
          <p:cNvPr id="6" name="TextBox 5"/>
          <p:cNvSpPr txBox="1"/>
          <p:nvPr/>
        </p:nvSpPr>
        <p:spPr>
          <a:xfrm>
            <a:off x="2819400" y="7543800"/>
            <a:ext cx="7848600" cy="1631216"/>
          </a:xfrm>
          <a:prstGeom prst="rect">
            <a:avLst/>
          </a:prstGeom>
          <a:noFill/>
        </p:spPr>
        <p:txBody>
          <a:bodyPr wrap="square" rtlCol="0">
            <a:spAutoFit/>
          </a:bodyPr>
          <a:lstStyle/>
          <a:p>
            <a:r>
              <a:rPr lang="en-US" sz="2000" dirty="0"/>
              <a:t>system for evaluating medical technologies or health </a:t>
            </a:r>
            <a:r>
              <a:rPr lang="en-US" sz="2000" dirty="0" smtClean="0"/>
              <a:t>technologies</a:t>
            </a:r>
            <a:endParaRPr lang="ru-RU" sz="2000" dirty="0" smtClean="0"/>
          </a:p>
          <a:p>
            <a:endParaRPr lang="ru-RU" sz="2000" dirty="0"/>
          </a:p>
          <a:p>
            <a:r>
              <a:rPr lang="en-US" sz="2000" dirty="0"/>
              <a:t>This is a recognized institutional </a:t>
            </a:r>
            <a:r>
              <a:rPr lang="en-US" sz="2000" dirty="0" smtClean="0"/>
              <a:t>system</a:t>
            </a:r>
            <a:endParaRPr lang="ru-RU" sz="2000" dirty="0" smtClean="0"/>
          </a:p>
          <a:p>
            <a:r>
              <a:rPr lang="en-US" sz="2000" dirty="0"/>
              <a:t>increase the efficiency of </a:t>
            </a:r>
            <a:r>
              <a:rPr lang="en-US" sz="2000" dirty="0" smtClean="0"/>
              <a:t>expenditures</a:t>
            </a:r>
            <a:endParaRPr lang="ru-RU" sz="2000" dirty="0" smtClean="0"/>
          </a:p>
          <a:p>
            <a:r>
              <a:rPr lang="en-US" sz="2000" dirty="0"/>
              <a:t>means of health</a:t>
            </a:r>
            <a:endParaRPr lang="ru-RU"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p:nvPr/>
        </p:nvSpPr>
        <p:spPr>
          <a:xfrm>
            <a:off x="1865376" y="254508"/>
            <a:ext cx="8351520" cy="626745"/>
          </a:xfrm>
          <a:custGeom>
            <a:avLst/>
            <a:gdLst/>
            <a:ahLst/>
            <a:cxnLst/>
            <a:rect l="l" t="t" r="r" b="b"/>
            <a:pathLst>
              <a:path w="8351520" h="626744">
                <a:moveTo>
                  <a:pt x="0" y="626364"/>
                </a:moveTo>
                <a:lnTo>
                  <a:pt x="8351520" y="626364"/>
                </a:lnTo>
                <a:lnTo>
                  <a:pt x="8351520" y="0"/>
                </a:lnTo>
                <a:lnTo>
                  <a:pt x="0" y="0"/>
                </a:lnTo>
                <a:lnTo>
                  <a:pt x="0" y="626364"/>
                </a:lnTo>
                <a:close/>
              </a:path>
            </a:pathLst>
          </a:custGeom>
          <a:solidFill>
            <a:srgbClr val="DAE2F3"/>
          </a:solidFill>
        </p:spPr>
        <p:txBody>
          <a:bodyPr wrap="square" lIns="0" tIns="0" rIns="0" bIns="0" rtlCol="0"/>
          <a:lstStyle/>
          <a:p>
            <a:endParaRPr/>
          </a:p>
        </p:txBody>
      </p:sp>
      <p:sp>
        <p:nvSpPr>
          <p:cNvPr id="7" name="object 7"/>
          <p:cNvSpPr txBox="1">
            <a:spLocks noGrp="1"/>
          </p:cNvSpPr>
          <p:nvPr>
            <p:ph type="title"/>
          </p:nvPr>
        </p:nvSpPr>
        <p:spPr>
          <a:xfrm>
            <a:off x="3222117" y="243077"/>
            <a:ext cx="5637530" cy="330219"/>
          </a:xfrm>
          <a:prstGeom prst="rect">
            <a:avLst/>
          </a:prstGeom>
        </p:spPr>
        <p:txBody>
          <a:bodyPr vert="horz" wrap="square" lIns="0" tIns="47625" rIns="0" bIns="0" rtlCol="0">
            <a:spAutoFit/>
          </a:bodyPr>
          <a:lstStyle/>
          <a:p>
            <a:pPr marL="12700" marR="5080" indent="103505">
              <a:lnSpc>
                <a:spcPts val="2160"/>
              </a:lnSpc>
              <a:spcBef>
                <a:spcPts val="375"/>
              </a:spcBef>
            </a:pPr>
            <a:r>
              <a:rPr sz="2000" spc="-50" dirty="0" smtClean="0">
                <a:solidFill>
                  <a:srgbClr val="001F5F"/>
                </a:solidFill>
              </a:rPr>
              <a:t>HTA </a:t>
            </a:r>
            <a:r>
              <a:rPr sz="2000" dirty="0" smtClean="0">
                <a:solidFill>
                  <a:srgbClr val="001F5F"/>
                </a:solidFill>
              </a:rPr>
              <a:t>- </a:t>
            </a:r>
            <a:r>
              <a:rPr sz="2000" spc="-25" dirty="0" smtClean="0">
                <a:solidFill>
                  <a:srgbClr val="001F5F"/>
                </a:solidFill>
              </a:rPr>
              <a:t>HEALTH </a:t>
            </a:r>
            <a:r>
              <a:rPr sz="2000" dirty="0" smtClean="0">
                <a:solidFill>
                  <a:srgbClr val="001F5F"/>
                </a:solidFill>
              </a:rPr>
              <a:t>TECHNOLOGY ASSESSMENT</a:t>
            </a:r>
            <a:endParaRPr sz="2000" dirty="0"/>
          </a:p>
        </p:txBody>
      </p:sp>
      <p:sp>
        <p:nvSpPr>
          <p:cNvPr id="8" name="object 8"/>
          <p:cNvSpPr/>
          <p:nvPr/>
        </p:nvSpPr>
        <p:spPr>
          <a:xfrm>
            <a:off x="1949195" y="1927860"/>
            <a:ext cx="269748" cy="350520"/>
          </a:xfrm>
          <a:prstGeom prst="rect">
            <a:avLst/>
          </a:prstGeom>
          <a:blipFill>
            <a:blip r:embed="rId2" cstate="print"/>
            <a:stretch>
              <a:fillRect/>
            </a:stretch>
          </a:blipFill>
        </p:spPr>
        <p:txBody>
          <a:bodyPr wrap="square" lIns="0" tIns="0" rIns="0" bIns="0" rtlCol="0"/>
          <a:lstStyle/>
          <a:p>
            <a:endParaRPr/>
          </a:p>
        </p:txBody>
      </p:sp>
      <p:sp>
        <p:nvSpPr>
          <p:cNvPr id="9" name="object 9"/>
          <p:cNvSpPr/>
          <p:nvPr/>
        </p:nvSpPr>
        <p:spPr>
          <a:xfrm>
            <a:off x="2095500" y="1862327"/>
            <a:ext cx="1190244" cy="457200"/>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3011423" y="1862327"/>
            <a:ext cx="1734312" cy="457200"/>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2095500" y="2081783"/>
            <a:ext cx="2433828" cy="457200"/>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4255008" y="2081783"/>
            <a:ext cx="341375" cy="457200"/>
          </a:xfrm>
          <a:prstGeom prst="rect">
            <a:avLst/>
          </a:prstGeom>
          <a:blipFill>
            <a:blip r:embed="rId6" cstate="print"/>
            <a:stretch>
              <a:fillRect/>
            </a:stretch>
          </a:blipFill>
        </p:spPr>
        <p:txBody>
          <a:bodyPr wrap="square" lIns="0" tIns="0" rIns="0" bIns="0" rtlCol="0"/>
          <a:lstStyle/>
          <a:p>
            <a:endParaRPr/>
          </a:p>
        </p:txBody>
      </p:sp>
      <p:sp>
        <p:nvSpPr>
          <p:cNvPr id="13" name="object 13"/>
          <p:cNvSpPr/>
          <p:nvPr/>
        </p:nvSpPr>
        <p:spPr>
          <a:xfrm>
            <a:off x="4322064" y="2081783"/>
            <a:ext cx="681227" cy="457200"/>
          </a:xfrm>
          <a:prstGeom prst="rect">
            <a:avLst/>
          </a:prstGeom>
          <a:blipFill>
            <a:blip r:embed="rId7" cstate="print"/>
            <a:stretch>
              <a:fillRect/>
            </a:stretch>
          </a:blipFill>
        </p:spPr>
        <p:txBody>
          <a:bodyPr wrap="square" lIns="0" tIns="0" rIns="0" bIns="0" rtlCol="0"/>
          <a:lstStyle/>
          <a:p>
            <a:endParaRPr/>
          </a:p>
        </p:txBody>
      </p:sp>
      <p:sp>
        <p:nvSpPr>
          <p:cNvPr id="14" name="object 14"/>
          <p:cNvSpPr/>
          <p:nvPr/>
        </p:nvSpPr>
        <p:spPr>
          <a:xfrm>
            <a:off x="4728971" y="2081783"/>
            <a:ext cx="403860" cy="457200"/>
          </a:xfrm>
          <a:prstGeom prst="rect">
            <a:avLst/>
          </a:prstGeom>
          <a:blipFill>
            <a:blip r:embed="rId8" cstate="print"/>
            <a:stretch>
              <a:fillRect/>
            </a:stretch>
          </a:blipFill>
        </p:spPr>
        <p:txBody>
          <a:bodyPr wrap="square" lIns="0" tIns="0" rIns="0" bIns="0" rtlCol="0"/>
          <a:lstStyle/>
          <a:p>
            <a:endParaRPr/>
          </a:p>
        </p:txBody>
      </p:sp>
      <p:sp>
        <p:nvSpPr>
          <p:cNvPr id="15" name="object 15"/>
          <p:cNvSpPr/>
          <p:nvPr/>
        </p:nvSpPr>
        <p:spPr>
          <a:xfrm>
            <a:off x="4858511" y="2081783"/>
            <a:ext cx="387096" cy="457200"/>
          </a:xfrm>
          <a:prstGeom prst="rect">
            <a:avLst/>
          </a:prstGeom>
          <a:blipFill>
            <a:blip r:embed="rId9" cstate="print"/>
            <a:stretch>
              <a:fillRect/>
            </a:stretch>
          </a:blipFill>
        </p:spPr>
        <p:txBody>
          <a:bodyPr wrap="square" lIns="0" tIns="0" rIns="0" bIns="0" rtlCol="0"/>
          <a:lstStyle/>
          <a:p>
            <a:endParaRPr/>
          </a:p>
        </p:txBody>
      </p:sp>
      <p:sp>
        <p:nvSpPr>
          <p:cNvPr id="16" name="object 16"/>
          <p:cNvSpPr/>
          <p:nvPr/>
        </p:nvSpPr>
        <p:spPr>
          <a:xfrm>
            <a:off x="5085588" y="2081783"/>
            <a:ext cx="633984" cy="457200"/>
          </a:xfrm>
          <a:prstGeom prst="rect">
            <a:avLst/>
          </a:prstGeom>
          <a:blipFill>
            <a:blip r:embed="rId10" cstate="print"/>
            <a:stretch>
              <a:fillRect/>
            </a:stretch>
          </a:blipFill>
        </p:spPr>
        <p:txBody>
          <a:bodyPr wrap="square" lIns="0" tIns="0" rIns="0" bIns="0" rtlCol="0"/>
          <a:lstStyle/>
          <a:p>
            <a:endParaRPr/>
          </a:p>
        </p:txBody>
      </p:sp>
      <p:sp>
        <p:nvSpPr>
          <p:cNvPr id="17" name="object 17"/>
          <p:cNvSpPr/>
          <p:nvPr/>
        </p:nvSpPr>
        <p:spPr>
          <a:xfrm>
            <a:off x="2095500" y="2301239"/>
            <a:ext cx="3653028" cy="457200"/>
          </a:xfrm>
          <a:prstGeom prst="rect">
            <a:avLst/>
          </a:prstGeom>
          <a:blipFill>
            <a:blip r:embed="rId11" cstate="print"/>
            <a:stretch>
              <a:fillRect/>
            </a:stretch>
          </a:blipFill>
        </p:spPr>
        <p:txBody>
          <a:bodyPr wrap="square" lIns="0" tIns="0" rIns="0" bIns="0" rtlCol="0"/>
          <a:lstStyle/>
          <a:p>
            <a:endParaRPr/>
          </a:p>
        </p:txBody>
      </p:sp>
      <p:sp>
        <p:nvSpPr>
          <p:cNvPr id="18" name="object 18"/>
          <p:cNvSpPr/>
          <p:nvPr/>
        </p:nvSpPr>
        <p:spPr>
          <a:xfrm>
            <a:off x="5474208" y="2301239"/>
            <a:ext cx="390143" cy="457200"/>
          </a:xfrm>
          <a:prstGeom prst="rect">
            <a:avLst/>
          </a:prstGeom>
          <a:blipFill>
            <a:blip r:embed="rId12" cstate="print"/>
            <a:stretch>
              <a:fillRect/>
            </a:stretch>
          </a:blipFill>
        </p:spPr>
        <p:txBody>
          <a:bodyPr wrap="square" lIns="0" tIns="0" rIns="0" bIns="0" rtlCol="0"/>
          <a:lstStyle/>
          <a:p>
            <a:endParaRPr/>
          </a:p>
        </p:txBody>
      </p:sp>
      <p:sp>
        <p:nvSpPr>
          <p:cNvPr id="19" name="object 19"/>
          <p:cNvSpPr/>
          <p:nvPr/>
        </p:nvSpPr>
        <p:spPr>
          <a:xfrm>
            <a:off x="2095500" y="2520695"/>
            <a:ext cx="3953255" cy="457200"/>
          </a:xfrm>
          <a:prstGeom prst="rect">
            <a:avLst/>
          </a:prstGeom>
          <a:blipFill>
            <a:blip r:embed="rId13" cstate="print"/>
            <a:stretch>
              <a:fillRect/>
            </a:stretch>
          </a:blipFill>
        </p:spPr>
        <p:txBody>
          <a:bodyPr wrap="square" lIns="0" tIns="0" rIns="0" bIns="0" rtlCol="0"/>
          <a:lstStyle/>
          <a:p>
            <a:endParaRPr/>
          </a:p>
        </p:txBody>
      </p:sp>
      <p:sp>
        <p:nvSpPr>
          <p:cNvPr id="20" name="object 20"/>
          <p:cNvSpPr/>
          <p:nvPr/>
        </p:nvSpPr>
        <p:spPr>
          <a:xfrm>
            <a:off x="2095500" y="2740151"/>
            <a:ext cx="1865376" cy="457200"/>
          </a:xfrm>
          <a:prstGeom prst="rect">
            <a:avLst/>
          </a:prstGeom>
          <a:blipFill>
            <a:blip r:embed="rId14" cstate="print"/>
            <a:stretch>
              <a:fillRect/>
            </a:stretch>
          </a:blipFill>
        </p:spPr>
        <p:txBody>
          <a:bodyPr wrap="square" lIns="0" tIns="0" rIns="0" bIns="0" rtlCol="0"/>
          <a:lstStyle/>
          <a:p>
            <a:endParaRPr/>
          </a:p>
        </p:txBody>
      </p:sp>
      <p:sp>
        <p:nvSpPr>
          <p:cNvPr id="21" name="object 21"/>
          <p:cNvSpPr/>
          <p:nvPr/>
        </p:nvSpPr>
        <p:spPr>
          <a:xfrm>
            <a:off x="3686555" y="2740151"/>
            <a:ext cx="1769364" cy="457200"/>
          </a:xfrm>
          <a:prstGeom prst="rect">
            <a:avLst/>
          </a:prstGeom>
          <a:blipFill>
            <a:blip r:embed="rId15" cstate="print"/>
            <a:stretch>
              <a:fillRect/>
            </a:stretch>
          </a:blipFill>
        </p:spPr>
        <p:txBody>
          <a:bodyPr wrap="square" lIns="0" tIns="0" rIns="0" bIns="0" rtlCol="0"/>
          <a:lstStyle/>
          <a:p>
            <a:endParaRPr/>
          </a:p>
        </p:txBody>
      </p:sp>
      <p:sp>
        <p:nvSpPr>
          <p:cNvPr id="22" name="object 22"/>
          <p:cNvSpPr/>
          <p:nvPr/>
        </p:nvSpPr>
        <p:spPr>
          <a:xfrm>
            <a:off x="2095500" y="2959607"/>
            <a:ext cx="3444240" cy="457200"/>
          </a:xfrm>
          <a:prstGeom prst="rect">
            <a:avLst/>
          </a:prstGeom>
          <a:blipFill>
            <a:blip r:embed="rId16" cstate="print"/>
            <a:stretch>
              <a:fillRect/>
            </a:stretch>
          </a:blipFill>
        </p:spPr>
        <p:txBody>
          <a:bodyPr wrap="square" lIns="0" tIns="0" rIns="0" bIns="0" rtlCol="0"/>
          <a:lstStyle/>
          <a:p>
            <a:endParaRPr/>
          </a:p>
        </p:txBody>
      </p:sp>
      <p:sp>
        <p:nvSpPr>
          <p:cNvPr id="23" name="object 23"/>
          <p:cNvSpPr/>
          <p:nvPr/>
        </p:nvSpPr>
        <p:spPr>
          <a:xfrm>
            <a:off x="5265420" y="2959607"/>
            <a:ext cx="1296924" cy="457200"/>
          </a:xfrm>
          <a:prstGeom prst="rect">
            <a:avLst/>
          </a:prstGeom>
          <a:blipFill>
            <a:blip r:embed="rId17" cstate="print"/>
            <a:stretch>
              <a:fillRect/>
            </a:stretch>
          </a:blipFill>
        </p:spPr>
        <p:txBody>
          <a:bodyPr wrap="square" lIns="0" tIns="0" rIns="0" bIns="0" rtlCol="0"/>
          <a:lstStyle/>
          <a:p>
            <a:endParaRPr/>
          </a:p>
        </p:txBody>
      </p:sp>
      <p:sp>
        <p:nvSpPr>
          <p:cNvPr id="24" name="object 24"/>
          <p:cNvSpPr/>
          <p:nvPr/>
        </p:nvSpPr>
        <p:spPr>
          <a:xfrm>
            <a:off x="2095500" y="3179064"/>
            <a:ext cx="3617976" cy="457200"/>
          </a:xfrm>
          <a:prstGeom prst="rect">
            <a:avLst/>
          </a:prstGeom>
          <a:blipFill>
            <a:blip r:embed="rId18" cstate="print"/>
            <a:stretch>
              <a:fillRect/>
            </a:stretch>
          </a:blipFill>
        </p:spPr>
        <p:txBody>
          <a:bodyPr wrap="square" lIns="0" tIns="0" rIns="0" bIns="0" rtlCol="0"/>
          <a:lstStyle/>
          <a:p>
            <a:endParaRPr/>
          </a:p>
        </p:txBody>
      </p:sp>
      <p:sp>
        <p:nvSpPr>
          <p:cNvPr id="25" name="object 25"/>
          <p:cNvSpPr/>
          <p:nvPr/>
        </p:nvSpPr>
        <p:spPr>
          <a:xfrm>
            <a:off x="5439155" y="3179064"/>
            <a:ext cx="708660" cy="457200"/>
          </a:xfrm>
          <a:prstGeom prst="rect">
            <a:avLst/>
          </a:prstGeom>
          <a:blipFill>
            <a:blip r:embed="rId19" cstate="print"/>
            <a:stretch>
              <a:fillRect/>
            </a:stretch>
          </a:blipFill>
        </p:spPr>
        <p:txBody>
          <a:bodyPr wrap="square" lIns="0" tIns="0" rIns="0" bIns="0" rtlCol="0"/>
          <a:lstStyle/>
          <a:p>
            <a:endParaRPr/>
          </a:p>
        </p:txBody>
      </p:sp>
      <p:sp>
        <p:nvSpPr>
          <p:cNvPr id="26" name="object 26"/>
          <p:cNvSpPr/>
          <p:nvPr/>
        </p:nvSpPr>
        <p:spPr>
          <a:xfrm>
            <a:off x="2095500" y="3398520"/>
            <a:ext cx="4143755" cy="457199"/>
          </a:xfrm>
          <a:prstGeom prst="rect">
            <a:avLst/>
          </a:prstGeom>
          <a:blipFill>
            <a:blip r:embed="rId20" cstate="print"/>
            <a:stretch>
              <a:fillRect/>
            </a:stretch>
          </a:blipFill>
        </p:spPr>
        <p:txBody>
          <a:bodyPr wrap="square" lIns="0" tIns="0" rIns="0" bIns="0" rtlCol="0"/>
          <a:lstStyle/>
          <a:p>
            <a:endParaRPr/>
          </a:p>
        </p:txBody>
      </p:sp>
      <p:sp>
        <p:nvSpPr>
          <p:cNvPr id="27" name="object 27"/>
          <p:cNvSpPr/>
          <p:nvPr/>
        </p:nvSpPr>
        <p:spPr>
          <a:xfrm>
            <a:off x="2095500" y="3617976"/>
            <a:ext cx="1159764" cy="457200"/>
          </a:xfrm>
          <a:prstGeom prst="rect">
            <a:avLst/>
          </a:prstGeom>
          <a:blipFill>
            <a:blip r:embed="rId21" cstate="print"/>
            <a:stretch>
              <a:fillRect/>
            </a:stretch>
          </a:blipFill>
        </p:spPr>
        <p:txBody>
          <a:bodyPr wrap="square" lIns="0" tIns="0" rIns="0" bIns="0" rtlCol="0"/>
          <a:lstStyle/>
          <a:p>
            <a:endParaRPr/>
          </a:p>
        </p:txBody>
      </p:sp>
      <p:sp>
        <p:nvSpPr>
          <p:cNvPr id="28" name="object 28"/>
          <p:cNvSpPr/>
          <p:nvPr/>
        </p:nvSpPr>
        <p:spPr>
          <a:xfrm>
            <a:off x="1949195" y="4511040"/>
            <a:ext cx="269748" cy="350519"/>
          </a:xfrm>
          <a:prstGeom prst="rect">
            <a:avLst/>
          </a:prstGeom>
          <a:blipFill>
            <a:blip r:embed="rId2" cstate="print"/>
            <a:stretch>
              <a:fillRect/>
            </a:stretch>
          </a:blipFill>
        </p:spPr>
        <p:txBody>
          <a:bodyPr wrap="square" lIns="0" tIns="0" rIns="0" bIns="0" rtlCol="0"/>
          <a:lstStyle/>
          <a:p>
            <a:endParaRPr/>
          </a:p>
        </p:txBody>
      </p:sp>
      <p:sp>
        <p:nvSpPr>
          <p:cNvPr id="29" name="object 29"/>
          <p:cNvSpPr/>
          <p:nvPr/>
        </p:nvSpPr>
        <p:spPr>
          <a:xfrm>
            <a:off x="2095500" y="4445508"/>
            <a:ext cx="905256" cy="457200"/>
          </a:xfrm>
          <a:prstGeom prst="rect">
            <a:avLst/>
          </a:prstGeom>
          <a:blipFill>
            <a:blip r:embed="rId22" cstate="print"/>
            <a:stretch>
              <a:fillRect/>
            </a:stretch>
          </a:blipFill>
        </p:spPr>
        <p:txBody>
          <a:bodyPr wrap="square" lIns="0" tIns="0" rIns="0" bIns="0" rtlCol="0"/>
          <a:lstStyle/>
          <a:p>
            <a:endParaRPr/>
          </a:p>
        </p:txBody>
      </p:sp>
      <p:sp>
        <p:nvSpPr>
          <p:cNvPr id="30" name="object 30"/>
          <p:cNvSpPr/>
          <p:nvPr/>
        </p:nvSpPr>
        <p:spPr>
          <a:xfrm>
            <a:off x="2726435" y="4445508"/>
            <a:ext cx="681227" cy="457200"/>
          </a:xfrm>
          <a:prstGeom prst="rect">
            <a:avLst/>
          </a:prstGeom>
          <a:blipFill>
            <a:blip r:embed="rId7" cstate="print"/>
            <a:stretch>
              <a:fillRect/>
            </a:stretch>
          </a:blipFill>
        </p:spPr>
        <p:txBody>
          <a:bodyPr wrap="square" lIns="0" tIns="0" rIns="0" bIns="0" rtlCol="0"/>
          <a:lstStyle/>
          <a:p>
            <a:endParaRPr/>
          </a:p>
        </p:txBody>
      </p:sp>
      <p:sp>
        <p:nvSpPr>
          <p:cNvPr id="31" name="object 31"/>
          <p:cNvSpPr/>
          <p:nvPr/>
        </p:nvSpPr>
        <p:spPr>
          <a:xfrm>
            <a:off x="3192779" y="4445508"/>
            <a:ext cx="387095" cy="457200"/>
          </a:xfrm>
          <a:prstGeom prst="rect">
            <a:avLst/>
          </a:prstGeom>
          <a:blipFill>
            <a:blip r:embed="rId9" cstate="print"/>
            <a:stretch>
              <a:fillRect/>
            </a:stretch>
          </a:blipFill>
        </p:spPr>
        <p:txBody>
          <a:bodyPr wrap="square" lIns="0" tIns="0" rIns="0" bIns="0" rtlCol="0"/>
          <a:lstStyle/>
          <a:p>
            <a:endParaRPr/>
          </a:p>
        </p:txBody>
      </p:sp>
      <p:sp>
        <p:nvSpPr>
          <p:cNvPr id="32" name="object 32"/>
          <p:cNvSpPr/>
          <p:nvPr/>
        </p:nvSpPr>
        <p:spPr>
          <a:xfrm>
            <a:off x="3361944" y="4445508"/>
            <a:ext cx="2394204" cy="457200"/>
          </a:xfrm>
          <a:prstGeom prst="rect">
            <a:avLst/>
          </a:prstGeom>
          <a:blipFill>
            <a:blip r:embed="rId23" cstate="print"/>
            <a:stretch>
              <a:fillRect/>
            </a:stretch>
          </a:blipFill>
        </p:spPr>
        <p:txBody>
          <a:bodyPr wrap="square" lIns="0" tIns="0" rIns="0" bIns="0" rtlCol="0"/>
          <a:lstStyle/>
          <a:p>
            <a:endParaRPr/>
          </a:p>
        </p:txBody>
      </p:sp>
      <p:sp>
        <p:nvSpPr>
          <p:cNvPr id="33" name="object 33"/>
          <p:cNvSpPr/>
          <p:nvPr/>
        </p:nvSpPr>
        <p:spPr>
          <a:xfrm>
            <a:off x="2095500" y="4664964"/>
            <a:ext cx="4076700" cy="457200"/>
          </a:xfrm>
          <a:prstGeom prst="rect">
            <a:avLst/>
          </a:prstGeom>
          <a:blipFill>
            <a:blip r:embed="rId24" cstate="print"/>
            <a:stretch>
              <a:fillRect/>
            </a:stretch>
          </a:blipFill>
        </p:spPr>
        <p:txBody>
          <a:bodyPr wrap="square" lIns="0" tIns="0" rIns="0" bIns="0" rtlCol="0"/>
          <a:lstStyle/>
          <a:p>
            <a:endParaRPr/>
          </a:p>
        </p:txBody>
      </p:sp>
      <p:sp>
        <p:nvSpPr>
          <p:cNvPr id="34" name="object 34"/>
          <p:cNvSpPr/>
          <p:nvPr/>
        </p:nvSpPr>
        <p:spPr>
          <a:xfrm>
            <a:off x="2095500" y="4884420"/>
            <a:ext cx="4512563" cy="457200"/>
          </a:xfrm>
          <a:prstGeom prst="rect">
            <a:avLst/>
          </a:prstGeom>
          <a:blipFill>
            <a:blip r:embed="rId25" cstate="print"/>
            <a:stretch>
              <a:fillRect/>
            </a:stretch>
          </a:blipFill>
        </p:spPr>
        <p:txBody>
          <a:bodyPr wrap="square" lIns="0" tIns="0" rIns="0" bIns="0" rtlCol="0"/>
          <a:lstStyle/>
          <a:p>
            <a:endParaRPr/>
          </a:p>
        </p:txBody>
      </p:sp>
      <p:sp>
        <p:nvSpPr>
          <p:cNvPr id="35" name="object 35"/>
          <p:cNvSpPr/>
          <p:nvPr/>
        </p:nvSpPr>
        <p:spPr>
          <a:xfrm>
            <a:off x="2095500" y="5103876"/>
            <a:ext cx="3374136" cy="457200"/>
          </a:xfrm>
          <a:prstGeom prst="rect">
            <a:avLst/>
          </a:prstGeom>
          <a:blipFill>
            <a:blip r:embed="rId26" cstate="print"/>
            <a:stretch>
              <a:fillRect/>
            </a:stretch>
          </a:blipFill>
        </p:spPr>
        <p:txBody>
          <a:bodyPr wrap="square" lIns="0" tIns="0" rIns="0" bIns="0" rtlCol="0"/>
          <a:lstStyle/>
          <a:p>
            <a:endParaRPr/>
          </a:p>
        </p:txBody>
      </p:sp>
      <p:sp>
        <p:nvSpPr>
          <p:cNvPr id="36" name="object 36"/>
          <p:cNvSpPr/>
          <p:nvPr/>
        </p:nvSpPr>
        <p:spPr>
          <a:xfrm>
            <a:off x="2095500" y="5323332"/>
            <a:ext cx="3741420" cy="457200"/>
          </a:xfrm>
          <a:prstGeom prst="rect">
            <a:avLst/>
          </a:prstGeom>
          <a:blipFill>
            <a:blip r:embed="rId27" cstate="print"/>
            <a:stretch>
              <a:fillRect/>
            </a:stretch>
          </a:blipFill>
        </p:spPr>
        <p:txBody>
          <a:bodyPr wrap="square" lIns="0" tIns="0" rIns="0" bIns="0" rtlCol="0"/>
          <a:lstStyle/>
          <a:p>
            <a:endParaRPr/>
          </a:p>
        </p:txBody>
      </p:sp>
      <p:sp>
        <p:nvSpPr>
          <p:cNvPr id="37" name="object 37"/>
          <p:cNvSpPr/>
          <p:nvPr/>
        </p:nvSpPr>
        <p:spPr>
          <a:xfrm>
            <a:off x="2095500" y="5542788"/>
            <a:ext cx="3496055" cy="457200"/>
          </a:xfrm>
          <a:prstGeom prst="rect">
            <a:avLst/>
          </a:prstGeom>
          <a:blipFill>
            <a:blip r:embed="rId28" cstate="print"/>
            <a:stretch>
              <a:fillRect/>
            </a:stretch>
          </a:blipFill>
        </p:spPr>
        <p:txBody>
          <a:bodyPr wrap="square" lIns="0" tIns="0" rIns="0" bIns="0" rtlCol="0"/>
          <a:lstStyle/>
          <a:p>
            <a:endParaRPr/>
          </a:p>
        </p:txBody>
      </p:sp>
      <p:sp>
        <p:nvSpPr>
          <p:cNvPr id="38" name="object 38"/>
          <p:cNvSpPr/>
          <p:nvPr/>
        </p:nvSpPr>
        <p:spPr>
          <a:xfrm>
            <a:off x="2095500" y="5762244"/>
            <a:ext cx="3552444" cy="457200"/>
          </a:xfrm>
          <a:prstGeom prst="rect">
            <a:avLst/>
          </a:prstGeom>
          <a:blipFill>
            <a:blip r:embed="rId29" cstate="print"/>
            <a:stretch>
              <a:fillRect/>
            </a:stretch>
          </a:blipFill>
        </p:spPr>
        <p:txBody>
          <a:bodyPr wrap="square" lIns="0" tIns="0" rIns="0" bIns="0" rtlCol="0"/>
          <a:lstStyle/>
          <a:p>
            <a:endParaRPr/>
          </a:p>
        </p:txBody>
      </p:sp>
      <p:sp>
        <p:nvSpPr>
          <p:cNvPr id="39" name="object 39"/>
          <p:cNvSpPr/>
          <p:nvPr/>
        </p:nvSpPr>
        <p:spPr>
          <a:xfrm>
            <a:off x="6554723" y="1869948"/>
            <a:ext cx="269748" cy="350520"/>
          </a:xfrm>
          <a:prstGeom prst="rect">
            <a:avLst/>
          </a:prstGeom>
          <a:blipFill>
            <a:blip r:embed="rId30" cstate="print"/>
            <a:stretch>
              <a:fillRect/>
            </a:stretch>
          </a:blipFill>
        </p:spPr>
        <p:txBody>
          <a:bodyPr wrap="square" lIns="0" tIns="0" rIns="0" bIns="0" rtlCol="0"/>
          <a:lstStyle/>
          <a:p>
            <a:endParaRPr/>
          </a:p>
        </p:txBody>
      </p:sp>
      <p:sp>
        <p:nvSpPr>
          <p:cNvPr id="40" name="object 40"/>
          <p:cNvSpPr/>
          <p:nvPr/>
        </p:nvSpPr>
        <p:spPr>
          <a:xfrm>
            <a:off x="6795516" y="1804416"/>
            <a:ext cx="4483608" cy="457200"/>
          </a:xfrm>
          <a:prstGeom prst="rect">
            <a:avLst/>
          </a:prstGeom>
          <a:blipFill>
            <a:blip r:embed="rId31" cstate="print"/>
            <a:stretch>
              <a:fillRect/>
            </a:stretch>
          </a:blipFill>
        </p:spPr>
        <p:txBody>
          <a:bodyPr wrap="square" lIns="0" tIns="0" rIns="0" bIns="0" rtlCol="0"/>
          <a:lstStyle/>
          <a:p>
            <a:endParaRPr/>
          </a:p>
        </p:txBody>
      </p:sp>
      <p:sp>
        <p:nvSpPr>
          <p:cNvPr id="41" name="object 41"/>
          <p:cNvSpPr/>
          <p:nvPr/>
        </p:nvSpPr>
        <p:spPr>
          <a:xfrm>
            <a:off x="6795516" y="2023872"/>
            <a:ext cx="1446276" cy="457200"/>
          </a:xfrm>
          <a:prstGeom prst="rect">
            <a:avLst/>
          </a:prstGeom>
          <a:blipFill>
            <a:blip r:embed="rId32" cstate="print"/>
            <a:stretch>
              <a:fillRect/>
            </a:stretch>
          </a:blipFill>
        </p:spPr>
        <p:txBody>
          <a:bodyPr wrap="square" lIns="0" tIns="0" rIns="0" bIns="0" rtlCol="0"/>
          <a:lstStyle/>
          <a:p>
            <a:endParaRPr/>
          </a:p>
        </p:txBody>
      </p:sp>
      <p:sp>
        <p:nvSpPr>
          <p:cNvPr id="42" name="object 42"/>
          <p:cNvSpPr/>
          <p:nvPr/>
        </p:nvSpPr>
        <p:spPr>
          <a:xfrm>
            <a:off x="8029956" y="2023872"/>
            <a:ext cx="3787140" cy="457200"/>
          </a:xfrm>
          <a:prstGeom prst="rect">
            <a:avLst/>
          </a:prstGeom>
          <a:blipFill>
            <a:blip r:embed="rId33" cstate="print"/>
            <a:stretch>
              <a:fillRect/>
            </a:stretch>
          </a:blipFill>
        </p:spPr>
        <p:txBody>
          <a:bodyPr wrap="square" lIns="0" tIns="0" rIns="0" bIns="0" rtlCol="0"/>
          <a:lstStyle/>
          <a:p>
            <a:endParaRPr/>
          </a:p>
        </p:txBody>
      </p:sp>
      <p:sp>
        <p:nvSpPr>
          <p:cNvPr id="43" name="object 43"/>
          <p:cNvSpPr/>
          <p:nvPr/>
        </p:nvSpPr>
        <p:spPr>
          <a:xfrm>
            <a:off x="6795516" y="2243327"/>
            <a:ext cx="2807207" cy="457200"/>
          </a:xfrm>
          <a:prstGeom prst="rect">
            <a:avLst/>
          </a:prstGeom>
          <a:blipFill>
            <a:blip r:embed="rId34" cstate="print"/>
            <a:stretch>
              <a:fillRect/>
            </a:stretch>
          </a:blipFill>
        </p:spPr>
        <p:txBody>
          <a:bodyPr wrap="square" lIns="0" tIns="0" rIns="0" bIns="0" rtlCol="0"/>
          <a:lstStyle/>
          <a:p>
            <a:endParaRPr/>
          </a:p>
        </p:txBody>
      </p:sp>
      <p:sp>
        <p:nvSpPr>
          <p:cNvPr id="44" name="object 44"/>
          <p:cNvSpPr/>
          <p:nvPr/>
        </p:nvSpPr>
        <p:spPr>
          <a:xfrm>
            <a:off x="9328404" y="2243327"/>
            <a:ext cx="1248155" cy="457200"/>
          </a:xfrm>
          <a:prstGeom prst="rect">
            <a:avLst/>
          </a:prstGeom>
          <a:blipFill>
            <a:blip r:embed="rId35" cstate="print"/>
            <a:stretch>
              <a:fillRect/>
            </a:stretch>
          </a:blipFill>
        </p:spPr>
        <p:txBody>
          <a:bodyPr wrap="square" lIns="0" tIns="0" rIns="0" bIns="0" rtlCol="0"/>
          <a:lstStyle/>
          <a:p>
            <a:endParaRPr/>
          </a:p>
        </p:txBody>
      </p:sp>
      <p:sp>
        <p:nvSpPr>
          <p:cNvPr id="45" name="object 45"/>
          <p:cNvSpPr/>
          <p:nvPr/>
        </p:nvSpPr>
        <p:spPr>
          <a:xfrm>
            <a:off x="10302240" y="2243327"/>
            <a:ext cx="954024" cy="457200"/>
          </a:xfrm>
          <a:prstGeom prst="rect">
            <a:avLst/>
          </a:prstGeom>
          <a:blipFill>
            <a:blip r:embed="rId36" cstate="print"/>
            <a:stretch>
              <a:fillRect/>
            </a:stretch>
          </a:blipFill>
        </p:spPr>
        <p:txBody>
          <a:bodyPr wrap="square" lIns="0" tIns="0" rIns="0" bIns="0" rtlCol="0"/>
          <a:lstStyle/>
          <a:p>
            <a:endParaRPr/>
          </a:p>
        </p:txBody>
      </p:sp>
      <p:sp>
        <p:nvSpPr>
          <p:cNvPr id="46" name="object 46"/>
          <p:cNvSpPr/>
          <p:nvPr/>
        </p:nvSpPr>
        <p:spPr>
          <a:xfrm>
            <a:off x="6795516" y="2462783"/>
            <a:ext cx="1562100" cy="457200"/>
          </a:xfrm>
          <a:prstGeom prst="rect">
            <a:avLst/>
          </a:prstGeom>
          <a:blipFill>
            <a:blip r:embed="rId37" cstate="print"/>
            <a:stretch>
              <a:fillRect/>
            </a:stretch>
          </a:blipFill>
        </p:spPr>
        <p:txBody>
          <a:bodyPr wrap="square" lIns="0" tIns="0" rIns="0" bIns="0" rtlCol="0"/>
          <a:lstStyle/>
          <a:p>
            <a:endParaRPr/>
          </a:p>
        </p:txBody>
      </p:sp>
      <p:sp>
        <p:nvSpPr>
          <p:cNvPr id="47" name="object 47"/>
          <p:cNvSpPr/>
          <p:nvPr/>
        </p:nvSpPr>
        <p:spPr>
          <a:xfrm>
            <a:off x="8083295" y="2462783"/>
            <a:ext cx="1327403" cy="457200"/>
          </a:xfrm>
          <a:prstGeom prst="rect">
            <a:avLst/>
          </a:prstGeom>
          <a:blipFill>
            <a:blip r:embed="rId38" cstate="print"/>
            <a:stretch>
              <a:fillRect/>
            </a:stretch>
          </a:blipFill>
        </p:spPr>
        <p:txBody>
          <a:bodyPr wrap="square" lIns="0" tIns="0" rIns="0" bIns="0" rtlCol="0"/>
          <a:lstStyle/>
          <a:p>
            <a:endParaRPr/>
          </a:p>
        </p:txBody>
      </p:sp>
      <p:sp>
        <p:nvSpPr>
          <p:cNvPr id="48" name="object 48"/>
          <p:cNvSpPr/>
          <p:nvPr/>
        </p:nvSpPr>
        <p:spPr>
          <a:xfrm>
            <a:off x="6554723" y="2900172"/>
            <a:ext cx="269748" cy="350520"/>
          </a:xfrm>
          <a:prstGeom prst="rect">
            <a:avLst/>
          </a:prstGeom>
          <a:blipFill>
            <a:blip r:embed="rId30" cstate="print"/>
            <a:stretch>
              <a:fillRect/>
            </a:stretch>
          </a:blipFill>
        </p:spPr>
        <p:txBody>
          <a:bodyPr wrap="square" lIns="0" tIns="0" rIns="0" bIns="0" rtlCol="0"/>
          <a:lstStyle/>
          <a:p>
            <a:endParaRPr/>
          </a:p>
        </p:txBody>
      </p:sp>
      <p:sp>
        <p:nvSpPr>
          <p:cNvPr id="49" name="object 49"/>
          <p:cNvSpPr/>
          <p:nvPr/>
        </p:nvSpPr>
        <p:spPr>
          <a:xfrm>
            <a:off x="6795516" y="2834639"/>
            <a:ext cx="1475231" cy="457200"/>
          </a:xfrm>
          <a:prstGeom prst="rect">
            <a:avLst/>
          </a:prstGeom>
          <a:blipFill>
            <a:blip r:embed="rId39" cstate="print"/>
            <a:stretch>
              <a:fillRect/>
            </a:stretch>
          </a:blipFill>
        </p:spPr>
        <p:txBody>
          <a:bodyPr wrap="square" lIns="0" tIns="0" rIns="0" bIns="0" rtlCol="0"/>
          <a:lstStyle/>
          <a:p>
            <a:endParaRPr/>
          </a:p>
        </p:txBody>
      </p:sp>
      <p:sp>
        <p:nvSpPr>
          <p:cNvPr id="50" name="object 50"/>
          <p:cNvSpPr/>
          <p:nvPr/>
        </p:nvSpPr>
        <p:spPr>
          <a:xfrm>
            <a:off x="7996428" y="2834639"/>
            <a:ext cx="3072383" cy="457200"/>
          </a:xfrm>
          <a:prstGeom prst="rect">
            <a:avLst/>
          </a:prstGeom>
          <a:blipFill>
            <a:blip r:embed="rId40" cstate="print"/>
            <a:stretch>
              <a:fillRect/>
            </a:stretch>
          </a:blipFill>
        </p:spPr>
        <p:txBody>
          <a:bodyPr wrap="square" lIns="0" tIns="0" rIns="0" bIns="0" rtlCol="0"/>
          <a:lstStyle/>
          <a:p>
            <a:endParaRPr/>
          </a:p>
        </p:txBody>
      </p:sp>
      <p:sp>
        <p:nvSpPr>
          <p:cNvPr id="51" name="object 51"/>
          <p:cNvSpPr/>
          <p:nvPr/>
        </p:nvSpPr>
        <p:spPr>
          <a:xfrm>
            <a:off x="6554723" y="3272028"/>
            <a:ext cx="269748" cy="350520"/>
          </a:xfrm>
          <a:prstGeom prst="rect">
            <a:avLst/>
          </a:prstGeom>
          <a:blipFill>
            <a:blip r:embed="rId30" cstate="print"/>
            <a:stretch>
              <a:fillRect/>
            </a:stretch>
          </a:blipFill>
        </p:spPr>
        <p:txBody>
          <a:bodyPr wrap="square" lIns="0" tIns="0" rIns="0" bIns="0" rtlCol="0"/>
          <a:lstStyle/>
          <a:p>
            <a:endParaRPr/>
          </a:p>
        </p:txBody>
      </p:sp>
      <p:sp>
        <p:nvSpPr>
          <p:cNvPr id="52" name="object 52"/>
          <p:cNvSpPr/>
          <p:nvPr/>
        </p:nvSpPr>
        <p:spPr>
          <a:xfrm>
            <a:off x="6795516" y="3206495"/>
            <a:ext cx="3877055" cy="457199"/>
          </a:xfrm>
          <a:prstGeom prst="rect">
            <a:avLst/>
          </a:prstGeom>
          <a:blipFill>
            <a:blip r:embed="rId41" cstate="print"/>
            <a:stretch>
              <a:fillRect/>
            </a:stretch>
          </a:blipFill>
        </p:spPr>
        <p:txBody>
          <a:bodyPr wrap="square" lIns="0" tIns="0" rIns="0" bIns="0" rtlCol="0"/>
          <a:lstStyle/>
          <a:p>
            <a:endParaRPr/>
          </a:p>
        </p:txBody>
      </p:sp>
      <p:sp>
        <p:nvSpPr>
          <p:cNvPr id="53" name="object 53"/>
          <p:cNvSpPr/>
          <p:nvPr/>
        </p:nvSpPr>
        <p:spPr>
          <a:xfrm>
            <a:off x="6795516" y="3425952"/>
            <a:ext cx="4852416" cy="457200"/>
          </a:xfrm>
          <a:prstGeom prst="rect">
            <a:avLst/>
          </a:prstGeom>
          <a:blipFill>
            <a:blip r:embed="rId42" cstate="print"/>
            <a:stretch>
              <a:fillRect/>
            </a:stretch>
          </a:blipFill>
        </p:spPr>
        <p:txBody>
          <a:bodyPr wrap="square" lIns="0" tIns="0" rIns="0" bIns="0" rtlCol="0"/>
          <a:lstStyle/>
          <a:p>
            <a:endParaRPr/>
          </a:p>
        </p:txBody>
      </p:sp>
      <p:sp>
        <p:nvSpPr>
          <p:cNvPr id="54" name="object 54"/>
          <p:cNvSpPr/>
          <p:nvPr/>
        </p:nvSpPr>
        <p:spPr>
          <a:xfrm>
            <a:off x="6795516" y="3645408"/>
            <a:ext cx="1961387" cy="457200"/>
          </a:xfrm>
          <a:prstGeom prst="rect">
            <a:avLst/>
          </a:prstGeom>
          <a:blipFill>
            <a:blip r:embed="rId43" cstate="print"/>
            <a:stretch>
              <a:fillRect/>
            </a:stretch>
          </a:blipFill>
        </p:spPr>
        <p:txBody>
          <a:bodyPr wrap="square" lIns="0" tIns="0" rIns="0" bIns="0" rtlCol="0"/>
          <a:lstStyle/>
          <a:p>
            <a:endParaRPr/>
          </a:p>
        </p:txBody>
      </p:sp>
      <p:sp>
        <p:nvSpPr>
          <p:cNvPr id="55" name="object 55"/>
          <p:cNvSpPr/>
          <p:nvPr/>
        </p:nvSpPr>
        <p:spPr>
          <a:xfrm>
            <a:off x="6554723" y="4082796"/>
            <a:ext cx="269748" cy="350519"/>
          </a:xfrm>
          <a:prstGeom prst="rect">
            <a:avLst/>
          </a:prstGeom>
          <a:blipFill>
            <a:blip r:embed="rId30" cstate="print"/>
            <a:stretch>
              <a:fillRect/>
            </a:stretch>
          </a:blipFill>
        </p:spPr>
        <p:txBody>
          <a:bodyPr wrap="square" lIns="0" tIns="0" rIns="0" bIns="0" rtlCol="0"/>
          <a:lstStyle/>
          <a:p>
            <a:endParaRPr/>
          </a:p>
        </p:txBody>
      </p:sp>
      <p:sp>
        <p:nvSpPr>
          <p:cNvPr id="56" name="object 56"/>
          <p:cNvSpPr/>
          <p:nvPr/>
        </p:nvSpPr>
        <p:spPr>
          <a:xfrm>
            <a:off x="6795516" y="4017264"/>
            <a:ext cx="3454908" cy="457200"/>
          </a:xfrm>
          <a:prstGeom prst="rect">
            <a:avLst/>
          </a:prstGeom>
          <a:blipFill>
            <a:blip r:embed="rId44" cstate="print"/>
            <a:stretch>
              <a:fillRect/>
            </a:stretch>
          </a:blipFill>
        </p:spPr>
        <p:txBody>
          <a:bodyPr wrap="square" lIns="0" tIns="0" rIns="0" bIns="0" rtlCol="0"/>
          <a:lstStyle/>
          <a:p>
            <a:endParaRPr/>
          </a:p>
        </p:txBody>
      </p:sp>
      <p:sp>
        <p:nvSpPr>
          <p:cNvPr id="57" name="object 57"/>
          <p:cNvSpPr/>
          <p:nvPr/>
        </p:nvSpPr>
        <p:spPr>
          <a:xfrm>
            <a:off x="9976104" y="4017264"/>
            <a:ext cx="1620011" cy="457200"/>
          </a:xfrm>
          <a:prstGeom prst="rect">
            <a:avLst/>
          </a:prstGeom>
          <a:blipFill>
            <a:blip r:embed="rId45" cstate="print"/>
            <a:stretch>
              <a:fillRect/>
            </a:stretch>
          </a:blipFill>
        </p:spPr>
        <p:txBody>
          <a:bodyPr wrap="square" lIns="0" tIns="0" rIns="0" bIns="0" rtlCol="0"/>
          <a:lstStyle/>
          <a:p>
            <a:endParaRPr/>
          </a:p>
        </p:txBody>
      </p:sp>
      <p:sp>
        <p:nvSpPr>
          <p:cNvPr id="58" name="object 58"/>
          <p:cNvSpPr/>
          <p:nvPr/>
        </p:nvSpPr>
        <p:spPr>
          <a:xfrm>
            <a:off x="6795516" y="4236720"/>
            <a:ext cx="3037331" cy="457200"/>
          </a:xfrm>
          <a:prstGeom prst="rect">
            <a:avLst/>
          </a:prstGeom>
          <a:blipFill>
            <a:blip r:embed="rId46" cstate="print"/>
            <a:stretch>
              <a:fillRect/>
            </a:stretch>
          </a:blipFill>
        </p:spPr>
        <p:txBody>
          <a:bodyPr wrap="square" lIns="0" tIns="0" rIns="0" bIns="0" rtlCol="0"/>
          <a:lstStyle/>
          <a:p>
            <a:endParaRPr/>
          </a:p>
        </p:txBody>
      </p:sp>
      <p:sp>
        <p:nvSpPr>
          <p:cNvPr id="59" name="object 59"/>
          <p:cNvSpPr/>
          <p:nvPr/>
        </p:nvSpPr>
        <p:spPr>
          <a:xfrm>
            <a:off x="6554723" y="4674108"/>
            <a:ext cx="269748" cy="350519"/>
          </a:xfrm>
          <a:prstGeom prst="rect">
            <a:avLst/>
          </a:prstGeom>
          <a:blipFill>
            <a:blip r:embed="rId30" cstate="print"/>
            <a:stretch>
              <a:fillRect/>
            </a:stretch>
          </a:blipFill>
        </p:spPr>
        <p:txBody>
          <a:bodyPr wrap="square" lIns="0" tIns="0" rIns="0" bIns="0" rtlCol="0"/>
          <a:lstStyle/>
          <a:p>
            <a:endParaRPr/>
          </a:p>
        </p:txBody>
      </p:sp>
      <p:sp>
        <p:nvSpPr>
          <p:cNvPr id="60" name="object 60"/>
          <p:cNvSpPr/>
          <p:nvPr/>
        </p:nvSpPr>
        <p:spPr>
          <a:xfrm>
            <a:off x="6795516" y="4608576"/>
            <a:ext cx="4561332" cy="457200"/>
          </a:xfrm>
          <a:prstGeom prst="rect">
            <a:avLst/>
          </a:prstGeom>
          <a:blipFill>
            <a:blip r:embed="rId47" cstate="print"/>
            <a:stretch>
              <a:fillRect/>
            </a:stretch>
          </a:blipFill>
        </p:spPr>
        <p:txBody>
          <a:bodyPr wrap="square" lIns="0" tIns="0" rIns="0" bIns="0" rtlCol="0"/>
          <a:lstStyle/>
          <a:p>
            <a:endParaRPr/>
          </a:p>
        </p:txBody>
      </p:sp>
      <p:sp>
        <p:nvSpPr>
          <p:cNvPr id="61" name="object 61"/>
          <p:cNvSpPr/>
          <p:nvPr/>
        </p:nvSpPr>
        <p:spPr>
          <a:xfrm>
            <a:off x="6795516" y="4828032"/>
            <a:ext cx="4989576" cy="457200"/>
          </a:xfrm>
          <a:prstGeom prst="rect">
            <a:avLst/>
          </a:prstGeom>
          <a:blipFill>
            <a:blip r:embed="rId48" cstate="print"/>
            <a:stretch>
              <a:fillRect/>
            </a:stretch>
          </a:blipFill>
        </p:spPr>
        <p:txBody>
          <a:bodyPr wrap="square" lIns="0" tIns="0" rIns="0" bIns="0" rtlCol="0"/>
          <a:lstStyle/>
          <a:p>
            <a:endParaRPr/>
          </a:p>
        </p:txBody>
      </p:sp>
      <p:sp>
        <p:nvSpPr>
          <p:cNvPr id="62" name="object 62"/>
          <p:cNvSpPr/>
          <p:nvPr/>
        </p:nvSpPr>
        <p:spPr>
          <a:xfrm>
            <a:off x="6554723" y="5265420"/>
            <a:ext cx="269748" cy="350520"/>
          </a:xfrm>
          <a:prstGeom prst="rect">
            <a:avLst/>
          </a:prstGeom>
          <a:blipFill>
            <a:blip r:embed="rId30" cstate="print"/>
            <a:stretch>
              <a:fillRect/>
            </a:stretch>
          </a:blipFill>
        </p:spPr>
        <p:txBody>
          <a:bodyPr wrap="square" lIns="0" tIns="0" rIns="0" bIns="0" rtlCol="0"/>
          <a:lstStyle/>
          <a:p>
            <a:endParaRPr/>
          </a:p>
        </p:txBody>
      </p:sp>
      <p:sp>
        <p:nvSpPr>
          <p:cNvPr id="63" name="object 63"/>
          <p:cNvSpPr/>
          <p:nvPr/>
        </p:nvSpPr>
        <p:spPr>
          <a:xfrm>
            <a:off x="6795516" y="5199888"/>
            <a:ext cx="4669535" cy="457200"/>
          </a:xfrm>
          <a:prstGeom prst="rect">
            <a:avLst/>
          </a:prstGeom>
          <a:blipFill>
            <a:blip r:embed="rId49" cstate="print"/>
            <a:stretch>
              <a:fillRect/>
            </a:stretch>
          </a:blipFill>
        </p:spPr>
        <p:txBody>
          <a:bodyPr wrap="square" lIns="0" tIns="0" rIns="0" bIns="0" rtlCol="0"/>
          <a:lstStyle/>
          <a:p>
            <a:endParaRPr/>
          </a:p>
        </p:txBody>
      </p:sp>
      <p:sp>
        <p:nvSpPr>
          <p:cNvPr id="64" name="object 64"/>
          <p:cNvSpPr/>
          <p:nvPr/>
        </p:nvSpPr>
        <p:spPr>
          <a:xfrm>
            <a:off x="6554723" y="5637276"/>
            <a:ext cx="269748" cy="350520"/>
          </a:xfrm>
          <a:prstGeom prst="rect">
            <a:avLst/>
          </a:prstGeom>
          <a:blipFill>
            <a:blip r:embed="rId30" cstate="print"/>
            <a:stretch>
              <a:fillRect/>
            </a:stretch>
          </a:blipFill>
        </p:spPr>
        <p:txBody>
          <a:bodyPr wrap="square" lIns="0" tIns="0" rIns="0" bIns="0" rtlCol="0"/>
          <a:lstStyle/>
          <a:p>
            <a:endParaRPr/>
          </a:p>
        </p:txBody>
      </p:sp>
      <p:sp>
        <p:nvSpPr>
          <p:cNvPr id="65" name="object 65"/>
          <p:cNvSpPr/>
          <p:nvPr/>
        </p:nvSpPr>
        <p:spPr>
          <a:xfrm>
            <a:off x="6795516" y="5571744"/>
            <a:ext cx="1243583" cy="457200"/>
          </a:xfrm>
          <a:prstGeom prst="rect">
            <a:avLst/>
          </a:prstGeom>
          <a:blipFill>
            <a:blip r:embed="rId50" cstate="print"/>
            <a:stretch>
              <a:fillRect/>
            </a:stretch>
          </a:blipFill>
        </p:spPr>
        <p:txBody>
          <a:bodyPr wrap="square" lIns="0" tIns="0" rIns="0" bIns="0" rtlCol="0"/>
          <a:lstStyle/>
          <a:p>
            <a:endParaRPr/>
          </a:p>
        </p:txBody>
      </p:sp>
      <p:sp>
        <p:nvSpPr>
          <p:cNvPr id="66" name="object 66"/>
          <p:cNvSpPr/>
          <p:nvPr/>
        </p:nvSpPr>
        <p:spPr>
          <a:xfrm>
            <a:off x="7764780" y="5571744"/>
            <a:ext cx="3986783" cy="457200"/>
          </a:xfrm>
          <a:prstGeom prst="rect">
            <a:avLst/>
          </a:prstGeom>
          <a:blipFill>
            <a:blip r:embed="rId51" cstate="print"/>
            <a:stretch>
              <a:fillRect/>
            </a:stretch>
          </a:blipFill>
        </p:spPr>
        <p:txBody>
          <a:bodyPr wrap="square" lIns="0" tIns="0" rIns="0" bIns="0" rtlCol="0"/>
          <a:lstStyle/>
          <a:p>
            <a:endParaRPr/>
          </a:p>
        </p:txBody>
      </p:sp>
      <p:sp>
        <p:nvSpPr>
          <p:cNvPr id="67" name="object 67"/>
          <p:cNvSpPr/>
          <p:nvPr/>
        </p:nvSpPr>
        <p:spPr>
          <a:xfrm>
            <a:off x="6795516" y="5791200"/>
            <a:ext cx="4479035" cy="457200"/>
          </a:xfrm>
          <a:prstGeom prst="rect">
            <a:avLst/>
          </a:prstGeom>
          <a:blipFill>
            <a:blip r:embed="rId52" cstate="print"/>
            <a:stretch>
              <a:fillRect/>
            </a:stretch>
          </a:blipFill>
        </p:spPr>
        <p:txBody>
          <a:bodyPr wrap="square" lIns="0" tIns="0" rIns="0" bIns="0" rtlCol="0"/>
          <a:lstStyle/>
          <a:p>
            <a:endParaRPr/>
          </a:p>
        </p:txBody>
      </p:sp>
      <p:sp>
        <p:nvSpPr>
          <p:cNvPr id="68" name="object 68"/>
          <p:cNvSpPr/>
          <p:nvPr/>
        </p:nvSpPr>
        <p:spPr>
          <a:xfrm>
            <a:off x="6795516" y="6010655"/>
            <a:ext cx="1924812" cy="457200"/>
          </a:xfrm>
          <a:prstGeom prst="rect">
            <a:avLst/>
          </a:prstGeom>
          <a:blipFill>
            <a:blip r:embed="rId53" cstate="print"/>
            <a:stretch>
              <a:fillRect/>
            </a:stretch>
          </a:blipFill>
        </p:spPr>
        <p:txBody>
          <a:bodyPr wrap="square" lIns="0" tIns="0" rIns="0" bIns="0" rtlCol="0"/>
          <a:lstStyle/>
          <a:p>
            <a:endParaRPr/>
          </a:p>
        </p:txBody>
      </p:sp>
      <p:sp>
        <p:nvSpPr>
          <p:cNvPr id="69" name="object 69"/>
          <p:cNvSpPr/>
          <p:nvPr/>
        </p:nvSpPr>
        <p:spPr>
          <a:xfrm>
            <a:off x="6729983" y="1069847"/>
            <a:ext cx="4027931" cy="566927"/>
          </a:xfrm>
          <a:prstGeom prst="rect">
            <a:avLst/>
          </a:prstGeom>
          <a:blipFill>
            <a:blip r:embed="rId54" cstate="print"/>
            <a:stretch>
              <a:fillRect/>
            </a:stretch>
          </a:blipFill>
        </p:spPr>
        <p:txBody>
          <a:bodyPr wrap="square" lIns="0" tIns="0" rIns="0" bIns="0" rtlCol="0"/>
          <a:lstStyle/>
          <a:p>
            <a:endParaRPr/>
          </a:p>
        </p:txBody>
      </p:sp>
      <p:sp>
        <p:nvSpPr>
          <p:cNvPr id="70" name="object 70"/>
          <p:cNvSpPr/>
          <p:nvPr/>
        </p:nvSpPr>
        <p:spPr>
          <a:xfrm>
            <a:off x="6689597" y="1406397"/>
            <a:ext cx="1874520" cy="566927"/>
          </a:xfrm>
          <a:prstGeom prst="rect">
            <a:avLst/>
          </a:prstGeom>
          <a:blipFill>
            <a:blip r:embed="rId55" cstate="print"/>
            <a:stretch>
              <a:fillRect/>
            </a:stretch>
          </a:blipFill>
        </p:spPr>
        <p:txBody>
          <a:bodyPr wrap="square" lIns="0" tIns="0" rIns="0" bIns="0" rtlCol="0"/>
          <a:lstStyle/>
          <a:p>
            <a:endParaRPr/>
          </a:p>
        </p:txBody>
      </p:sp>
      <p:sp>
        <p:nvSpPr>
          <p:cNvPr id="71" name="object 71"/>
          <p:cNvSpPr/>
          <p:nvPr/>
        </p:nvSpPr>
        <p:spPr>
          <a:xfrm>
            <a:off x="2156460" y="1176527"/>
            <a:ext cx="1424939" cy="566927"/>
          </a:xfrm>
          <a:prstGeom prst="rect">
            <a:avLst/>
          </a:prstGeom>
          <a:blipFill>
            <a:blip r:embed="rId56" cstate="print"/>
            <a:stretch>
              <a:fillRect/>
            </a:stretch>
          </a:blipFill>
        </p:spPr>
        <p:txBody>
          <a:bodyPr wrap="square" lIns="0" tIns="0" rIns="0" bIns="0" rtlCol="0"/>
          <a:lstStyle/>
          <a:p>
            <a:endParaRPr/>
          </a:p>
        </p:txBody>
      </p:sp>
      <p:sp>
        <p:nvSpPr>
          <p:cNvPr id="72" name="object 72"/>
          <p:cNvSpPr txBox="1"/>
          <p:nvPr/>
        </p:nvSpPr>
        <p:spPr>
          <a:xfrm>
            <a:off x="1978214" y="1281643"/>
            <a:ext cx="4378325" cy="5584221"/>
          </a:xfrm>
          <a:prstGeom prst="rect">
            <a:avLst/>
          </a:prstGeom>
        </p:spPr>
        <p:txBody>
          <a:bodyPr vert="horz" wrap="square" lIns="0" tIns="13335" rIns="0" bIns="0" rtlCol="0">
            <a:spAutoFit/>
          </a:bodyPr>
          <a:lstStyle/>
          <a:p>
            <a:pPr marL="280670">
              <a:lnSpc>
                <a:spcPct val="100000"/>
              </a:lnSpc>
              <a:spcBef>
                <a:spcPts val="105"/>
              </a:spcBef>
            </a:pPr>
            <a:r>
              <a:rPr lang="en-US" sz="2000" b="1" spc="-10" dirty="0" smtClean="0">
                <a:solidFill>
                  <a:srgbClr val="000066"/>
                </a:solidFill>
                <a:latin typeface="Calibri"/>
                <a:cs typeface="Calibri"/>
              </a:rPr>
              <a:t>HTA GOALS</a:t>
            </a:r>
            <a:endParaRPr sz="2000" dirty="0">
              <a:latin typeface="Calibri"/>
              <a:cs typeface="Calibri"/>
            </a:endParaRPr>
          </a:p>
          <a:p>
            <a:pPr marL="12700" marR="745490">
              <a:lnSpc>
                <a:spcPts val="1730"/>
              </a:lnSpc>
              <a:buClr>
                <a:srgbClr val="5B9BD4"/>
              </a:buClr>
              <a:buSzPct val="78125"/>
              <a:tabLst>
                <a:tab pos="189865" algn="l"/>
              </a:tabLst>
            </a:pPr>
            <a:endParaRPr lang="en-US" sz="2750" dirty="0">
              <a:latin typeface="Times New Roman"/>
              <a:cs typeface="Times New Roman"/>
            </a:endParaRPr>
          </a:p>
          <a:p>
            <a:pPr marL="12700" marR="745490">
              <a:lnSpc>
                <a:spcPts val="1730"/>
              </a:lnSpc>
              <a:buClr>
                <a:srgbClr val="5B9BD4"/>
              </a:buClr>
              <a:buSzPct val="78125"/>
              <a:tabLst>
                <a:tab pos="189865" algn="l"/>
              </a:tabLst>
            </a:pPr>
            <a:endParaRPr lang="en-US" sz="2750" dirty="0">
              <a:latin typeface="Times New Roman"/>
              <a:cs typeface="Times New Roman"/>
            </a:endParaRPr>
          </a:p>
          <a:p>
            <a:pPr marL="12700" marR="745490">
              <a:lnSpc>
                <a:spcPts val="1730"/>
              </a:lnSpc>
              <a:buClr>
                <a:srgbClr val="5B9BD4"/>
              </a:buClr>
              <a:buSzPct val="78125"/>
              <a:tabLst>
                <a:tab pos="189865" algn="l"/>
              </a:tabLst>
            </a:pPr>
            <a:r>
              <a:rPr lang="en-US" sz="1600" b="1"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HEALTH </a:t>
            </a:r>
            <a:r>
              <a:rPr lang="en-US" sz="2000" dirty="0" smtClean="0">
                <a:latin typeface="Times New Roman" panose="02020603050405020304" pitchFamily="18" charset="0"/>
                <a:cs typeface="Times New Roman" panose="02020603050405020304" pitchFamily="18" charset="0"/>
              </a:rPr>
              <a:t>TECHNOLOGIES ASSESMENT </a:t>
            </a:r>
            <a:r>
              <a:rPr lang="en-US" sz="2000" dirty="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HTA) </a:t>
            </a:r>
            <a:r>
              <a:rPr lang="en-US" sz="2000" dirty="0">
                <a:latin typeface="Times New Roman" panose="02020603050405020304" pitchFamily="18" charset="0"/>
                <a:cs typeface="Times New Roman" panose="02020603050405020304" pitchFamily="18" charset="0"/>
              </a:rPr>
              <a:t>is a multidisciplinary process,</a:t>
            </a:r>
          </a:p>
          <a:p>
            <a:pPr marL="12700" marR="745490">
              <a:lnSpc>
                <a:spcPts val="1730"/>
              </a:lnSpc>
              <a:buClr>
                <a:srgbClr val="5B9BD4"/>
              </a:buClr>
              <a:buSzPct val="78125"/>
              <a:tabLst>
                <a:tab pos="189865" algn="l"/>
              </a:tabLst>
            </a:pPr>
            <a:r>
              <a:rPr lang="en-US" sz="2000" dirty="0">
                <a:latin typeface="Times New Roman" panose="02020603050405020304" pitchFamily="18" charset="0"/>
                <a:cs typeface="Times New Roman" panose="02020603050405020304" pitchFamily="18" charset="0"/>
              </a:rPr>
              <a:t>systematically and independently assessing</a:t>
            </a:r>
          </a:p>
          <a:p>
            <a:pPr marL="12700" marR="745490">
              <a:lnSpc>
                <a:spcPts val="1730"/>
              </a:lnSpc>
              <a:buClr>
                <a:srgbClr val="5B9BD4"/>
              </a:buClr>
              <a:buSzPct val="78125"/>
              <a:tabLst>
                <a:tab pos="189865" algn="l"/>
              </a:tabLst>
            </a:pPr>
            <a:r>
              <a:rPr lang="en-US" sz="2000" dirty="0">
                <a:latin typeface="Times New Roman" panose="02020603050405020304" pitchFamily="18" charset="0"/>
                <a:cs typeface="Times New Roman" panose="02020603050405020304" pitchFamily="18" charset="0"/>
              </a:rPr>
              <a:t>information on medical, social and economic issues, the results of which are used to support the adoption of management</a:t>
            </a:r>
          </a:p>
          <a:p>
            <a:pPr marL="12700" marR="745490">
              <a:lnSpc>
                <a:spcPts val="1730"/>
              </a:lnSpc>
              <a:buClr>
                <a:srgbClr val="5B9BD4"/>
              </a:buClr>
              <a:buSzPct val="78125"/>
              <a:tabLst>
                <a:tab pos="189865" algn="l"/>
              </a:tabLst>
            </a:pPr>
            <a:r>
              <a:rPr lang="en-US" sz="2000" dirty="0">
                <a:latin typeface="Times New Roman" panose="02020603050405020304" pitchFamily="18" charset="0"/>
                <a:cs typeface="Times New Roman" panose="02020603050405020304" pitchFamily="18" charset="0"/>
              </a:rPr>
              <a:t>decisions</a:t>
            </a:r>
            <a:endParaRPr sz="2000" dirty="0">
              <a:latin typeface="Times New Roman" panose="02020603050405020304" pitchFamily="18" charset="0"/>
              <a:cs typeface="Times New Roman" panose="02020603050405020304" pitchFamily="18" charset="0"/>
            </a:endParaRPr>
          </a:p>
          <a:p>
            <a:pPr>
              <a:lnSpc>
                <a:spcPct val="100000"/>
              </a:lnSpc>
            </a:pPr>
            <a:endParaRPr sz="1800" dirty="0">
              <a:latin typeface="Times New Roman"/>
              <a:cs typeface="Times New Roman"/>
            </a:endParaRPr>
          </a:p>
          <a:p>
            <a:pPr>
              <a:lnSpc>
                <a:spcPct val="100000"/>
              </a:lnSpc>
            </a:pPr>
            <a:r>
              <a:rPr lang="en-US" sz="2200" dirty="0">
                <a:latin typeface="Times New Roman"/>
                <a:cs typeface="Times New Roman"/>
              </a:rPr>
              <a:t>OBJECTIVE OF </a:t>
            </a:r>
            <a:r>
              <a:rPr lang="en-US" sz="2200" dirty="0" smtClean="0">
                <a:latin typeface="Times New Roman"/>
                <a:cs typeface="Times New Roman"/>
              </a:rPr>
              <a:t>HTA </a:t>
            </a:r>
            <a:r>
              <a:rPr lang="en-US" sz="2200" dirty="0">
                <a:latin typeface="Times New Roman"/>
                <a:cs typeface="Times New Roman"/>
              </a:rPr>
              <a:t>- </a:t>
            </a:r>
            <a:r>
              <a:rPr lang="en-US" sz="2200" dirty="0" smtClean="0">
                <a:latin typeface="Times New Roman"/>
                <a:cs typeface="Times New Roman"/>
              </a:rPr>
              <a:t>informing</a:t>
            </a:r>
            <a:endParaRPr lang="en-US" sz="2200" dirty="0">
              <a:latin typeface="Times New Roman"/>
              <a:cs typeface="Times New Roman"/>
            </a:endParaRPr>
          </a:p>
          <a:p>
            <a:pPr>
              <a:lnSpc>
                <a:spcPct val="100000"/>
              </a:lnSpc>
            </a:pPr>
            <a:r>
              <a:rPr lang="en-US" sz="2200" dirty="0">
                <a:latin typeface="Times New Roman"/>
                <a:cs typeface="Times New Roman"/>
              </a:rPr>
              <a:t>decision-makers and the medical community about the opportunities for introducing new technologies in terms of safety and efficiency for</a:t>
            </a:r>
          </a:p>
          <a:p>
            <a:pPr>
              <a:lnSpc>
                <a:spcPct val="100000"/>
              </a:lnSpc>
            </a:pPr>
            <a:r>
              <a:rPr lang="en-US" sz="2200" dirty="0">
                <a:latin typeface="Times New Roman"/>
                <a:cs typeface="Times New Roman"/>
              </a:rPr>
              <a:t>patient and more rational</a:t>
            </a:r>
          </a:p>
          <a:p>
            <a:pPr>
              <a:lnSpc>
                <a:spcPct val="100000"/>
              </a:lnSpc>
            </a:pPr>
            <a:r>
              <a:rPr lang="en-US" sz="2200" dirty="0">
                <a:latin typeface="Times New Roman"/>
                <a:cs typeface="Times New Roman"/>
              </a:rPr>
              <a:t>use of available resources</a:t>
            </a:r>
            <a:endParaRPr sz="2200" dirty="0">
              <a:latin typeface="Times New Roman"/>
              <a:cs typeface="Times New Roman"/>
            </a:endParaRPr>
          </a:p>
        </p:txBody>
      </p:sp>
      <p:sp>
        <p:nvSpPr>
          <p:cNvPr id="73" name="object 73"/>
          <p:cNvSpPr txBox="1"/>
          <p:nvPr/>
        </p:nvSpPr>
        <p:spPr>
          <a:xfrm>
            <a:off x="6795516" y="2069915"/>
            <a:ext cx="5210175" cy="4909677"/>
          </a:xfrm>
          <a:prstGeom prst="rect">
            <a:avLst/>
          </a:prstGeom>
        </p:spPr>
        <p:txBody>
          <a:bodyPr vert="horz" wrap="square" lIns="0" tIns="64135" rIns="0" bIns="0" rtlCol="0">
            <a:spAutoFit/>
          </a:bodyPr>
          <a:lstStyle/>
          <a:p>
            <a:pPr marL="283845" marR="232410" indent="-271145">
              <a:lnSpc>
                <a:spcPts val="1730"/>
              </a:lnSpc>
              <a:spcBef>
                <a:spcPts val="1565"/>
              </a:spcBef>
              <a:buClr>
                <a:srgbClr val="5B9BD4"/>
              </a:buClr>
              <a:buSzPct val="78125"/>
              <a:buFont typeface="Arial"/>
              <a:buChar char="•"/>
              <a:tabLst>
                <a:tab pos="283845" algn="l"/>
                <a:tab pos="284480" algn="l"/>
              </a:tabLst>
            </a:pPr>
            <a:r>
              <a:rPr lang="en-US" sz="1600" b="1" spc="-10" dirty="0">
                <a:solidFill>
                  <a:srgbClr val="800000"/>
                </a:solidFill>
                <a:latin typeface="Arial"/>
                <a:cs typeface="Arial"/>
              </a:rPr>
              <a:t>WHAT SOLUTIONS ARE </a:t>
            </a:r>
            <a:r>
              <a:rPr lang="en-US" sz="1600" b="1" spc="-10" dirty="0" smtClean="0">
                <a:solidFill>
                  <a:srgbClr val="800000"/>
                </a:solidFill>
                <a:latin typeface="Arial"/>
                <a:cs typeface="Arial"/>
              </a:rPr>
              <a:t>PROVIDED BY HTA</a:t>
            </a:r>
          </a:p>
          <a:p>
            <a:pPr marL="283845" indent="-271145">
              <a:lnSpc>
                <a:spcPct val="100000"/>
              </a:lnSpc>
              <a:spcBef>
                <a:spcPts val="1005"/>
              </a:spcBef>
              <a:buClr>
                <a:srgbClr val="5B9BD4"/>
              </a:buClr>
              <a:buSzPct val="78125"/>
              <a:buFont typeface="Arial"/>
              <a:buChar char="•"/>
              <a:tabLst>
                <a:tab pos="283845" algn="l"/>
                <a:tab pos="284480" algn="l"/>
              </a:tabLst>
            </a:pPr>
            <a:r>
              <a:rPr lang="en-US" sz="1600" b="1" spc="-15" dirty="0">
                <a:solidFill>
                  <a:srgbClr val="800000"/>
                </a:solidFill>
                <a:latin typeface="Arial"/>
                <a:cs typeface="Arial"/>
              </a:rPr>
              <a:t>Forming lists of medicines and determining the degree of reimbursement of the cost of medicines and other</a:t>
            </a:r>
          </a:p>
          <a:p>
            <a:pPr marL="283845" indent="-271145">
              <a:lnSpc>
                <a:spcPct val="100000"/>
              </a:lnSpc>
              <a:spcBef>
                <a:spcPts val="1005"/>
              </a:spcBef>
              <a:buClr>
                <a:srgbClr val="5B9BD4"/>
              </a:buClr>
              <a:buSzPct val="78125"/>
              <a:buFont typeface="Arial"/>
              <a:buChar char="•"/>
              <a:tabLst>
                <a:tab pos="283845" algn="l"/>
                <a:tab pos="284480" algn="l"/>
              </a:tabLst>
            </a:pPr>
            <a:r>
              <a:rPr lang="en-US" sz="1600" b="1" spc="-15" dirty="0">
                <a:solidFill>
                  <a:srgbClr val="800000"/>
                </a:solidFill>
                <a:latin typeface="Arial"/>
                <a:cs typeface="Arial"/>
              </a:rPr>
              <a:t>medical technologies</a:t>
            </a:r>
          </a:p>
          <a:p>
            <a:pPr marL="283845" indent="-271145">
              <a:lnSpc>
                <a:spcPct val="100000"/>
              </a:lnSpc>
              <a:spcBef>
                <a:spcPts val="1005"/>
              </a:spcBef>
              <a:buClr>
                <a:srgbClr val="5B9BD4"/>
              </a:buClr>
              <a:buSzPct val="78125"/>
              <a:buFont typeface="Arial"/>
              <a:buChar char="•"/>
              <a:tabLst>
                <a:tab pos="283845" algn="l"/>
                <a:tab pos="284480" algn="l"/>
              </a:tabLst>
            </a:pPr>
            <a:r>
              <a:rPr lang="en-US" sz="1600" b="1" spc="-15" dirty="0">
                <a:solidFill>
                  <a:srgbClr val="800000"/>
                </a:solidFill>
                <a:latin typeface="Arial"/>
                <a:cs typeface="Arial"/>
              </a:rPr>
              <a:t>Development of clinical guidelines</a:t>
            </a:r>
          </a:p>
          <a:p>
            <a:pPr marL="283845" indent="-271145">
              <a:lnSpc>
                <a:spcPct val="100000"/>
              </a:lnSpc>
              <a:spcBef>
                <a:spcPts val="1005"/>
              </a:spcBef>
              <a:buClr>
                <a:srgbClr val="5B9BD4"/>
              </a:buClr>
              <a:buSzPct val="78125"/>
              <a:buFont typeface="Arial"/>
              <a:buChar char="•"/>
              <a:tabLst>
                <a:tab pos="283845" algn="l"/>
                <a:tab pos="284480" algn="l"/>
              </a:tabLst>
            </a:pPr>
            <a:r>
              <a:rPr lang="en-US" sz="1600" b="1" spc="-15" dirty="0">
                <a:solidFill>
                  <a:srgbClr val="800000"/>
                </a:solidFill>
                <a:latin typeface="Arial"/>
                <a:cs typeface="Arial"/>
              </a:rPr>
              <a:t>Distribution of aggregate health resources and increase in the efficiency of their use</a:t>
            </a:r>
            <a:endParaRPr lang="en-US" sz="1600" b="1" spc="-15" dirty="0" smtClean="0">
              <a:solidFill>
                <a:srgbClr val="800000"/>
              </a:solidFill>
              <a:latin typeface="Arial"/>
              <a:cs typeface="Arial"/>
            </a:endParaRPr>
          </a:p>
          <a:p>
            <a:pPr marL="283845" marR="205104" indent="-271145">
              <a:lnSpc>
                <a:spcPts val="1730"/>
              </a:lnSpc>
              <a:spcBef>
                <a:spcPts val="1200"/>
              </a:spcBef>
              <a:buClr>
                <a:srgbClr val="5B9BD4"/>
              </a:buClr>
              <a:buSzPct val="78125"/>
              <a:buChar char="•"/>
              <a:tabLst>
                <a:tab pos="283845" algn="l"/>
                <a:tab pos="284480" algn="l"/>
              </a:tabLst>
            </a:pPr>
            <a:r>
              <a:rPr lang="en-US" sz="1600" spc="-20" dirty="0">
                <a:solidFill>
                  <a:srgbClr val="001F5F"/>
                </a:solidFill>
                <a:latin typeface="Arial"/>
                <a:cs typeface="Arial"/>
              </a:rPr>
              <a:t>Introduction and definition of a place of innovations and expensive technologies</a:t>
            </a:r>
          </a:p>
          <a:p>
            <a:pPr marL="283845" indent="-271145">
              <a:lnSpc>
                <a:spcPct val="100000"/>
              </a:lnSpc>
              <a:spcBef>
                <a:spcPts val="980"/>
              </a:spcBef>
              <a:buClr>
                <a:srgbClr val="5B9BD4"/>
              </a:buClr>
              <a:buSzPct val="78125"/>
              <a:buChar char="•"/>
              <a:tabLst>
                <a:tab pos="283845" algn="l"/>
                <a:tab pos="284480" algn="l"/>
              </a:tabLst>
            </a:pPr>
            <a:r>
              <a:rPr lang="en-US" sz="1600" spc="-10" dirty="0">
                <a:solidFill>
                  <a:srgbClr val="001F5F"/>
                </a:solidFill>
                <a:latin typeface="Arial"/>
                <a:cs typeface="Arial"/>
              </a:rPr>
              <a:t>Improving clinical practice and access to the medical market for new technologies</a:t>
            </a:r>
          </a:p>
          <a:p>
            <a:pPr marL="283845" marR="293370" indent="-271145">
              <a:lnSpc>
                <a:spcPts val="1730"/>
              </a:lnSpc>
              <a:spcBef>
                <a:spcPts val="1225"/>
              </a:spcBef>
              <a:buClr>
                <a:srgbClr val="5B9BD4"/>
              </a:buClr>
              <a:buSzPct val="78125"/>
              <a:buChar char="•"/>
              <a:tabLst>
                <a:tab pos="283845" algn="l"/>
                <a:tab pos="284480" algn="l"/>
              </a:tabLst>
            </a:pPr>
            <a:r>
              <a:rPr lang="en-US" sz="1600" spc="-5" dirty="0">
                <a:solidFill>
                  <a:srgbClr val="001F5F"/>
                </a:solidFill>
                <a:latin typeface="Arial"/>
                <a:cs typeface="Arial"/>
              </a:rPr>
              <a:t>Pricing for medical </a:t>
            </a:r>
            <a:r>
              <a:rPr lang="en-US" sz="1600" spc="-5" dirty="0" smtClean="0">
                <a:solidFill>
                  <a:srgbClr val="001F5F"/>
                </a:solidFill>
                <a:latin typeface="Arial"/>
                <a:cs typeface="Arial"/>
              </a:rPr>
              <a:t>technology</a:t>
            </a:r>
          </a:p>
          <a:p>
            <a:pPr marL="283845" marR="293370" indent="-271145">
              <a:lnSpc>
                <a:spcPts val="1730"/>
              </a:lnSpc>
              <a:spcBef>
                <a:spcPts val="1225"/>
              </a:spcBef>
              <a:buClr>
                <a:srgbClr val="5B9BD4"/>
              </a:buClr>
              <a:buSzPct val="78125"/>
              <a:buChar char="•"/>
              <a:tabLst>
                <a:tab pos="283845" algn="l"/>
                <a:tab pos="284480" algn="l"/>
              </a:tabLst>
            </a:pPr>
            <a:r>
              <a:rPr lang="en-US" b="1" dirty="0">
                <a:solidFill>
                  <a:srgbClr val="8496AF"/>
                </a:solidFill>
                <a:latin typeface="Times New Roman" panose="02020603050405020304" pitchFamily="18" charset="0"/>
                <a:cs typeface="Times New Roman" panose="02020603050405020304" pitchFamily="18" charset="0"/>
              </a:rPr>
              <a:t>Adoption of management decisions on the organization and financing of health technologies</a:t>
            </a:r>
            <a:r>
              <a:rPr sz="1800" b="1" dirty="0" smtClean="0">
                <a:solidFill>
                  <a:srgbClr val="8496AF"/>
                </a:solidFill>
                <a:latin typeface="Times New Roman" panose="02020603050405020304" pitchFamily="18" charset="0"/>
                <a:cs typeface="Times New Roman" panose="02020603050405020304" pitchFamily="18" charset="0"/>
              </a:rPr>
              <a:t>6</a:t>
            </a:r>
            <a:endParaRPr sz="1800" b="1" dirty="0">
              <a:latin typeface="Times New Roman" panose="02020603050405020304" pitchFamily="18" charset="0"/>
              <a:cs typeface="Times New Roman" panose="02020603050405020304" pitchFamily="18" charset="0"/>
            </a:endParaRPr>
          </a:p>
        </p:txBody>
      </p:sp>
      <p:sp>
        <p:nvSpPr>
          <p:cNvPr id="74" name="object 74"/>
          <p:cNvSpPr/>
          <p:nvPr/>
        </p:nvSpPr>
        <p:spPr>
          <a:xfrm>
            <a:off x="761" y="61721"/>
            <a:ext cx="1862455" cy="6797040"/>
          </a:xfrm>
          <a:custGeom>
            <a:avLst/>
            <a:gdLst/>
            <a:ahLst/>
            <a:cxnLst/>
            <a:rect l="l" t="t" r="r" b="b"/>
            <a:pathLst>
              <a:path w="1862455" h="6797040">
                <a:moveTo>
                  <a:pt x="0" y="6797040"/>
                </a:moveTo>
                <a:lnTo>
                  <a:pt x="1862327" y="6797040"/>
                </a:lnTo>
                <a:lnTo>
                  <a:pt x="1862327" y="0"/>
                </a:lnTo>
                <a:lnTo>
                  <a:pt x="0" y="0"/>
                </a:lnTo>
                <a:lnTo>
                  <a:pt x="0" y="6797040"/>
                </a:lnTo>
                <a:close/>
              </a:path>
            </a:pathLst>
          </a:custGeom>
          <a:solidFill>
            <a:srgbClr val="1F3863"/>
          </a:solidFill>
        </p:spPr>
        <p:txBody>
          <a:bodyPr wrap="square" lIns="0" tIns="0" rIns="0" bIns="0" rtlCol="0"/>
          <a:lstStyle/>
          <a:p>
            <a:endParaRPr/>
          </a:p>
        </p:txBody>
      </p:sp>
      <p:sp>
        <p:nvSpPr>
          <p:cNvPr id="75" name="object 75"/>
          <p:cNvSpPr/>
          <p:nvPr/>
        </p:nvSpPr>
        <p:spPr>
          <a:xfrm>
            <a:off x="761" y="61721"/>
            <a:ext cx="1862455" cy="6797040"/>
          </a:xfrm>
          <a:custGeom>
            <a:avLst/>
            <a:gdLst/>
            <a:ahLst/>
            <a:cxnLst/>
            <a:rect l="l" t="t" r="r" b="b"/>
            <a:pathLst>
              <a:path w="1862455" h="6797040">
                <a:moveTo>
                  <a:pt x="0" y="6797040"/>
                </a:moveTo>
                <a:lnTo>
                  <a:pt x="1862327" y="6797040"/>
                </a:lnTo>
                <a:lnTo>
                  <a:pt x="1862327" y="0"/>
                </a:lnTo>
                <a:lnTo>
                  <a:pt x="0" y="0"/>
                </a:lnTo>
                <a:lnTo>
                  <a:pt x="0" y="6797040"/>
                </a:lnTo>
                <a:close/>
              </a:path>
            </a:pathLst>
          </a:custGeom>
          <a:ln w="10667">
            <a:solidFill>
              <a:srgbClr val="41709C"/>
            </a:solidFill>
          </a:ln>
        </p:spPr>
        <p:txBody>
          <a:bodyPr wrap="square" lIns="0" tIns="0" rIns="0" bIns="0" rtlCol="0"/>
          <a:lstStyle/>
          <a:p>
            <a:endParaRPr/>
          </a:p>
        </p:txBody>
      </p:sp>
      <p:sp>
        <p:nvSpPr>
          <p:cNvPr id="76" name="object 76"/>
          <p:cNvSpPr txBox="1"/>
          <p:nvPr/>
        </p:nvSpPr>
        <p:spPr>
          <a:xfrm>
            <a:off x="810647" y="1694943"/>
            <a:ext cx="1231106" cy="3271520"/>
          </a:xfrm>
          <a:prstGeom prst="rect">
            <a:avLst/>
          </a:prstGeom>
        </p:spPr>
        <p:txBody>
          <a:bodyPr vert="vert270" wrap="square" lIns="0" tIns="0" rIns="0" bIns="0" rtlCol="0">
            <a:spAutoFit/>
          </a:bodyPr>
          <a:lstStyle/>
          <a:p>
            <a:pPr marL="12700">
              <a:lnSpc>
                <a:spcPts val="3225"/>
              </a:lnSpc>
            </a:pPr>
            <a:r>
              <a:rPr lang="en-US" sz="2800" spc="-10" dirty="0">
                <a:solidFill>
                  <a:srgbClr val="FFFFFF"/>
                </a:solidFill>
                <a:latin typeface="Franklin Gothic Medium Cond"/>
                <a:cs typeface="Franklin Gothic Medium Cond"/>
              </a:rPr>
              <a:t>COMPREHENSIVE ASSESSMENT</a:t>
            </a:r>
            <a:endParaRPr lang="en-US" sz="2800" dirty="0">
              <a:latin typeface="Franklin Gothic Medium Cond"/>
              <a:cs typeface="Franklin Gothic Medium Cond"/>
            </a:endParaRPr>
          </a:p>
          <a:p>
            <a:pPr marL="12700">
              <a:lnSpc>
                <a:spcPts val="3225"/>
              </a:lnSpc>
            </a:pP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p:nvPr/>
        </p:nvSpPr>
        <p:spPr>
          <a:xfrm>
            <a:off x="2083435" y="2540255"/>
            <a:ext cx="4297680" cy="2154935"/>
          </a:xfrm>
          <a:prstGeom prst="rect">
            <a:avLst/>
          </a:prstGeom>
          <a:blipFill>
            <a:blip r:embed="rId2" cstate="print"/>
            <a:stretch>
              <a:fillRect/>
            </a:stretch>
          </a:blipFill>
        </p:spPr>
        <p:txBody>
          <a:bodyPr wrap="square" lIns="0" tIns="0" rIns="0" bIns="0" rtlCol="0"/>
          <a:lstStyle/>
          <a:p>
            <a:endParaRPr/>
          </a:p>
        </p:txBody>
      </p:sp>
      <p:sp>
        <p:nvSpPr>
          <p:cNvPr id="7" name="object 7"/>
          <p:cNvSpPr txBox="1">
            <a:spLocks noGrp="1"/>
          </p:cNvSpPr>
          <p:nvPr>
            <p:ph type="title"/>
          </p:nvPr>
        </p:nvSpPr>
        <p:spPr>
          <a:xfrm>
            <a:off x="4312411" y="394792"/>
            <a:ext cx="5452110" cy="730969"/>
          </a:xfrm>
          <a:prstGeom prst="rect">
            <a:avLst/>
          </a:prstGeom>
        </p:spPr>
        <p:txBody>
          <a:bodyPr vert="horz" wrap="square" lIns="0" tIns="12700" rIns="0" bIns="0" rtlCol="0">
            <a:spAutoFit/>
          </a:bodyPr>
          <a:lstStyle/>
          <a:p>
            <a:pPr marL="930275">
              <a:lnSpc>
                <a:spcPts val="2840"/>
              </a:lnSpc>
              <a:spcBef>
                <a:spcPts val="100"/>
              </a:spcBef>
            </a:pPr>
            <a:r>
              <a:rPr lang="en-US" sz="2400" dirty="0"/>
              <a:t>THE FEDERAL LAW</a:t>
            </a:r>
            <a:br>
              <a:rPr lang="en-US" sz="2400" dirty="0"/>
            </a:br>
            <a:r>
              <a:rPr lang="en-US" sz="2400" dirty="0" smtClean="0"/>
              <a:t>ON </a:t>
            </a:r>
            <a:r>
              <a:rPr lang="en-US" sz="2400" dirty="0"/>
              <a:t>DRUG ADMINISTRATION</a:t>
            </a:r>
            <a:endParaRPr sz="2400" dirty="0"/>
          </a:p>
        </p:txBody>
      </p:sp>
      <p:sp>
        <p:nvSpPr>
          <p:cNvPr id="8" name="object 8"/>
          <p:cNvSpPr/>
          <p:nvPr/>
        </p:nvSpPr>
        <p:spPr>
          <a:xfrm>
            <a:off x="2300350" y="5052060"/>
            <a:ext cx="2302510" cy="251460"/>
          </a:xfrm>
          <a:custGeom>
            <a:avLst/>
            <a:gdLst/>
            <a:ahLst/>
            <a:cxnLst/>
            <a:rect l="l" t="t" r="r" b="b"/>
            <a:pathLst>
              <a:path w="2302510" h="251460">
                <a:moveTo>
                  <a:pt x="2302510" y="0"/>
                </a:moveTo>
                <a:lnTo>
                  <a:pt x="0" y="0"/>
                </a:lnTo>
                <a:lnTo>
                  <a:pt x="1151255" y="251333"/>
                </a:lnTo>
                <a:lnTo>
                  <a:pt x="2302510" y="0"/>
                </a:lnTo>
                <a:close/>
              </a:path>
            </a:pathLst>
          </a:custGeom>
          <a:solidFill>
            <a:srgbClr val="00BDF3"/>
          </a:solidFill>
        </p:spPr>
        <p:txBody>
          <a:bodyPr wrap="square" lIns="0" tIns="0" rIns="0" bIns="0" rtlCol="0"/>
          <a:lstStyle/>
          <a:p>
            <a:endParaRPr/>
          </a:p>
        </p:txBody>
      </p:sp>
      <p:sp>
        <p:nvSpPr>
          <p:cNvPr id="9" name="object 9"/>
          <p:cNvSpPr/>
          <p:nvPr/>
        </p:nvSpPr>
        <p:spPr>
          <a:xfrm>
            <a:off x="2858578" y="4799328"/>
            <a:ext cx="1151255" cy="251460"/>
          </a:xfrm>
          <a:custGeom>
            <a:avLst/>
            <a:gdLst/>
            <a:ahLst/>
            <a:cxnLst/>
            <a:rect l="l" t="t" r="r" b="b"/>
            <a:pathLst>
              <a:path w="1151254" h="251460">
                <a:moveTo>
                  <a:pt x="0" y="251307"/>
                </a:moveTo>
                <a:lnTo>
                  <a:pt x="1151216" y="251307"/>
                </a:lnTo>
                <a:lnTo>
                  <a:pt x="1151216" y="0"/>
                </a:lnTo>
                <a:lnTo>
                  <a:pt x="0" y="0"/>
                </a:lnTo>
                <a:lnTo>
                  <a:pt x="0" y="251307"/>
                </a:lnTo>
                <a:close/>
              </a:path>
            </a:pathLst>
          </a:custGeom>
          <a:solidFill>
            <a:srgbClr val="00BDF3"/>
          </a:solidFill>
        </p:spPr>
        <p:txBody>
          <a:bodyPr wrap="square" lIns="0" tIns="0" rIns="0" bIns="0" rtlCol="0"/>
          <a:lstStyle/>
          <a:p>
            <a:endParaRPr/>
          </a:p>
        </p:txBody>
      </p:sp>
      <p:sp>
        <p:nvSpPr>
          <p:cNvPr id="10" name="object 10"/>
          <p:cNvSpPr/>
          <p:nvPr/>
        </p:nvSpPr>
        <p:spPr>
          <a:xfrm>
            <a:off x="2274570" y="4813172"/>
            <a:ext cx="2304415" cy="502920"/>
          </a:xfrm>
          <a:custGeom>
            <a:avLst/>
            <a:gdLst/>
            <a:ahLst/>
            <a:cxnLst/>
            <a:rect l="l" t="t" r="r" b="b"/>
            <a:pathLst>
              <a:path w="2304415" h="502920">
                <a:moveTo>
                  <a:pt x="0" y="251333"/>
                </a:moveTo>
                <a:lnTo>
                  <a:pt x="575944" y="251333"/>
                </a:lnTo>
                <a:lnTo>
                  <a:pt x="575944" y="0"/>
                </a:lnTo>
                <a:lnTo>
                  <a:pt x="1727962" y="0"/>
                </a:lnTo>
                <a:lnTo>
                  <a:pt x="1727962" y="251333"/>
                </a:lnTo>
                <a:lnTo>
                  <a:pt x="2303907" y="251333"/>
                </a:lnTo>
                <a:lnTo>
                  <a:pt x="1152017" y="502666"/>
                </a:lnTo>
                <a:lnTo>
                  <a:pt x="0" y="251333"/>
                </a:lnTo>
                <a:close/>
              </a:path>
            </a:pathLst>
          </a:custGeom>
          <a:ln w="10668">
            <a:solidFill>
              <a:srgbClr val="002E73"/>
            </a:solidFill>
          </a:ln>
        </p:spPr>
        <p:txBody>
          <a:bodyPr wrap="square" lIns="0" tIns="0" rIns="0" bIns="0" rtlCol="0"/>
          <a:lstStyle/>
          <a:p>
            <a:endParaRPr/>
          </a:p>
        </p:txBody>
      </p:sp>
      <p:sp>
        <p:nvSpPr>
          <p:cNvPr id="11" name="object 11"/>
          <p:cNvSpPr txBox="1"/>
          <p:nvPr/>
        </p:nvSpPr>
        <p:spPr>
          <a:xfrm>
            <a:off x="2081784" y="5316092"/>
            <a:ext cx="2576830" cy="455893"/>
          </a:xfrm>
          <a:prstGeom prst="rect">
            <a:avLst/>
          </a:prstGeom>
        </p:spPr>
        <p:txBody>
          <a:bodyPr vert="horz" wrap="square" lIns="0" tIns="32384" rIns="0" bIns="0" rtlCol="0">
            <a:spAutoFit/>
          </a:bodyPr>
          <a:lstStyle/>
          <a:p>
            <a:pPr marL="65405" marR="5080" indent="-53340">
              <a:lnSpc>
                <a:spcPts val="3300"/>
              </a:lnSpc>
              <a:spcBef>
                <a:spcPts val="254"/>
              </a:spcBef>
            </a:pPr>
            <a:r>
              <a:rPr lang="en-US" sz="2800" dirty="0">
                <a:cs typeface="Calibri"/>
              </a:rPr>
              <a:t>HQAC HM RF</a:t>
            </a:r>
            <a:endParaRPr sz="2800" dirty="0">
              <a:latin typeface="Calibri"/>
              <a:cs typeface="Calibri"/>
            </a:endParaRPr>
          </a:p>
        </p:txBody>
      </p:sp>
      <p:sp>
        <p:nvSpPr>
          <p:cNvPr id="12" name="object 12"/>
          <p:cNvSpPr txBox="1">
            <a:spLocks noGrp="1"/>
          </p:cNvSpPr>
          <p:nvPr>
            <p:ph type="body" idx="1"/>
          </p:nvPr>
        </p:nvSpPr>
        <p:spPr>
          <a:xfrm>
            <a:off x="6629400" y="2540255"/>
            <a:ext cx="5308600" cy="1397177"/>
          </a:xfrm>
          <a:prstGeom prst="rect">
            <a:avLst/>
          </a:prstGeom>
        </p:spPr>
        <p:txBody>
          <a:bodyPr vert="horz" wrap="square" lIns="0" tIns="12065" rIns="0" bIns="0" rtlCol="0">
            <a:spAutoFit/>
          </a:bodyPr>
          <a:lstStyle/>
          <a:p>
            <a:pPr marL="13335">
              <a:lnSpc>
                <a:spcPct val="100000"/>
              </a:lnSpc>
              <a:spcBef>
                <a:spcPts val="95"/>
              </a:spcBef>
            </a:pPr>
            <a:r>
              <a:rPr spc="-5" dirty="0"/>
              <a:t>№ 61</a:t>
            </a:r>
            <a:r>
              <a:rPr spc="-20" dirty="0"/>
              <a:t> </a:t>
            </a:r>
            <a:r>
              <a:rPr lang="en-US" dirty="0" smtClean="0"/>
              <a:t>FL</a:t>
            </a:r>
            <a:endParaRPr dirty="0"/>
          </a:p>
          <a:p>
            <a:pPr marL="13335" marR="5080">
              <a:lnSpc>
                <a:spcPct val="100000"/>
              </a:lnSpc>
            </a:pPr>
            <a:r>
              <a:rPr lang="en-US" spc="-5" dirty="0"/>
              <a:t>Article 60. State regulation of prices for medicinal products for medical use</a:t>
            </a:r>
            <a:endParaRPr spc="-5" dirty="0"/>
          </a:p>
          <a:p>
            <a:pPr marL="13335" marR="5715">
              <a:lnSpc>
                <a:spcPct val="100000"/>
              </a:lnSpc>
            </a:pPr>
            <a:r>
              <a:rPr lang="en-US" b="0" spc="-5" dirty="0">
                <a:solidFill>
                  <a:srgbClr val="000066"/>
                </a:solidFill>
              </a:rPr>
              <a:t>State regulation of prices for medicinal products for medical use is carried out through:</a:t>
            </a:r>
          </a:p>
          <a:p>
            <a:pPr marL="13335" marR="5715">
              <a:lnSpc>
                <a:spcPct val="100000"/>
              </a:lnSpc>
            </a:pPr>
            <a:r>
              <a:rPr lang="en-US" b="0" spc="-5" dirty="0">
                <a:solidFill>
                  <a:srgbClr val="000066"/>
                </a:solidFill>
              </a:rPr>
              <a:t>1) the approval by the Government of the Russian Federation of a list of essential and essential medicines that has been established in accordance with the procedure established by it on the basis of an integrated evaluation of medicinal products, including analysis of information on the comparative clinical efficacy and safety of the medicinal product, assessing the economic consequences of the use of the medicinal product and studying the additional consequences of the application medicinal product;</a:t>
            </a:r>
            <a:endParaRPr b="0" spc="-5" dirty="0">
              <a:solidFill>
                <a:srgbClr val="000066"/>
              </a:solidFill>
              <a:latin typeface="Arial"/>
              <a:cs typeface="Arial"/>
            </a:endParaRPr>
          </a:p>
        </p:txBody>
      </p:sp>
      <p:sp>
        <p:nvSpPr>
          <p:cNvPr id="15" name="object 15"/>
          <p:cNvSpPr txBox="1"/>
          <p:nvPr/>
        </p:nvSpPr>
        <p:spPr>
          <a:xfrm>
            <a:off x="6469253" y="5316092"/>
            <a:ext cx="5306695" cy="627736"/>
          </a:xfrm>
          <a:prstGeom prst="rect">
            <a:avLst/>
          </a:prstGeom>
        </p:spPr>
        <p:txBody>
          <a:bodyPr vert="horz" wrap="square" lIns="0" tIns="12065" rIns="0" bIns="0" rtlCol="0">
            <a:spAutoFit/>
          </a:bodyPr>
          <a:lstStyle/>
          <a:p>
            <a:pPr marL="13335">
              <a:lnSpc>
                <a:spcPct val="100000"/>
              </a:lnSpc>
              <a:spcBef>
                <a:spcPts val="95"/>
              </a:spcBef>
            </a:pPr>
            <a:r>
              <a:rPr sz="1000" spc="-10" dirty="0">
                <a:solidFill>
                  <a:srgbClr val="000066"/>
                </a:solidFill>
                <a:latin typeface="Arial"/>
                <a:cs typeface="Arial"/>
              </a:rPr>
              <a:t>5.1</a:t>
            </a:r>
            <a:r>
              <a:rPr sz="1000" spc="-10" dirty="0" smtClean="0">
                <a:solidFill>
                  <a:srgbClr val="000066"/>
                </a:solidFill>
                <a:latin typeface="Arial"/>
                <a:cs typeface="Arial"/>
              </a:rPr>
              <a:t>)</a:t>
            </a:r>
            <a:r>
              <a:rPr lang="en-US" sz="1000" spc="-10" dirty="0">
                <a:solidFill>
                  <a:srgbClr val="000066"/>
                </a:solidFill>
                <a:latin typeface="Arial"/>
                <a:cs typeface="Arial"/>
              </a:rPr>
              <a:t> organization of the complex evaluation of the medicinal product in order to make decisions on the possibility of including the medicinal product in the list of vital and essential medicinal products, regulatory legal acts and other documents determining the procedure for rendering medical assistance or excluding it from the list, acts and documents;</a:t>
            </a:r>
            <a:endParaRPr sz="1000" dirty="0">
              <a:latin typeface="Arial"/>
              <a:cs typeface="Arial"/>
            </a:endParaRPr>
          </a:p>
        </p:txBody>
      </p:sp>
      <p:sp>
        <p:nvSpPr>
          <p:cNvPr id="16" name="object 16"/>
          <p:cNvSpPr txBox="1"/>
          <p:nvPr/>
        </p:nvSpPr>
        <p:spPr>
          <a:xfrm>
            <a:off x="6468617" y="4695190"/>
            <a:ext cx="4742815" cy="473848"/>
          </a:xfrm>
          <a:prstGeom prst="rect">
            <a:avLst/>
          </a:prstGeom>
        </p:spPr>
        <p:txBody>
          <a:bodyPr vert="horz" wrap="square" lIns="0" tIns="12065" rIns="0" bIns="0" rtlCol="0">
            <a:spAutoFit/>
          </a:bodyPr>
          <a:lstStyle/>
          <a:p>
            <a:pPr marL="12700">
              <a:lnSpc>
                <a:spcPct val="100000"/>
              </a:lnSpc>
              <a:spcBef>
                <a:spcPts val="95"/>
              </a:spcBef>
            </a:pPr>
            <a:r>
              <a:rPr sz="1000" b="1" spc="-5" dirty="0">
                <a:solidFill>
                  <a:srgbClr val="990000"/>
                </a:solidFill>
                <a:latin typeface="Arial"/>
                <a:cs typeface="Arial"/>
              </a:rPr>
              <a:t>№ 61</a:t>
            </a:r>
            <a:r>
              <a:rPr sz="1000" b="1" spc="-20" dirty="0">
                <a:solidFill>
                  <a:srgbClr val="990000"/>
                </a:solidFill>
                <a:latin typeface="Arial"/>
                <a:cs typeface="Arial"/>
              </a:rPr>
              <a:t> </a:t>
            </a:r>
            <a:r>
              <a:rPr lang="en-US" sz="1000" b="1" dirty="0" smtClean="0">
                <a:solidFill>
                  <a:srgbClr val="990000"/>
                </a:solidFill>
                <a:latin typeface="Arial"/>
                <a:cs typeface="Arial"/>
              </a:rPr>
              <a:t>FL</a:t>
            </a:r>
            <a:endParaRPr sz="1000" dirty="0">
              <a:latin typeface="Arial"/>
              <a:cs typeface="Arial"/>
            </a:endParaRPr>
          </a:p>
          <a:p>
            <a:pPr marL="12700" marR="5080">
              <a:lnSpc>
                <a:spcPct val="100000"/>
              </a:lnSpc>
            </a:pPr>
            <a:r>
              <a:rPr lang="ru-RU" sz="1000" b="1" dirty="0"/>
              <a:t>Статья 5. Полномочия федеральных органов исполнительной власти при обращении лекарственных средств</a:t>
            </a:r>
            <a:endParaRPr sz="1000" dirty="0">
              <a:latin typeface="Arial"/>
              <a:cs typeface="Arial"/>
            </a:endParaRPr>
          </a:p>
        </p:txBody>
      </p:sp>
      <p:sp>
        <p:nvSpPr>
          <p:cNvPr id="17" name="object 17"/>
          <p:cNvSpPr/>
          <p:nvPr/>
        </p:nvSpPr>
        <p:spPr>
          <a:xfrm>
            <a:off x="5106289" y="5316092"/>
            <a:ext cx="671830" cy="1260475"/>
          </a:xfrm>
          <a:custGeom>
            <a:avLst/>
            <a:gdLst/>
            <a:ahLst/>
            <a:cxnLst/>
            <a:rect l="l" t="t" r="r" b="b"/>
            <a:pathLst>
              <a:path w="671829" h="1260475">
                <a:moveTo>
                  <a:pt x="347980" y="0"/>
                </a:moveTo>
                <a:lnTo>
                  <a:pt x="0" y="630174"/>
                </a:lnTo>
                <a:lnTo>
                  <a:pt x="347980" y="1260348"/>
                </a:lnTo>
                <a:lnTo>
                  <a:pt x="347980" y="945261"/>
                </a:lnTo>
                <a:lnTo>
                  <a:pt x="671830" y="945261"/>
                </a:lnTo>
                <a:lnTo>
                  <a:pt x="671830" y="315087"/>
                </a:lnTo>
                <a:lnTo>
                  <a:pt x="347980" y="315087"/>
                </a:lnTo>
                <a:lnTo>
                  <a:pt x="347980" y="0"/>
                </a:lnTo>
                <a:close/>
              </a:path>
            </a:pathLst>
          </a:custGeom>
          <a:solidFill>
            <a:srgbClr val="00BDF3"/>
          </a:solidFill>
        </p:spPr>
        <p:txBody>
          <a:bodyPr wrap="square" lIns="0" tIns="0" rIns="0" bIns="0" rtlCol="0"/>
          <a:lstStyle/>
          <a:p>
            <a:endParaRPr/>
          </a:p>
        </p:txBody>
      </p:sp>
      <p:sp>
        <p:nvSpPr>
          <p:cNvPr id="18" name="object 18"/>
          <p:cNvSpPr/>
          <p:nvPr/>
        </p:nvSpPr>
        <p:spPr>
          <a:xfrm>
            <a:off x="5054346" y="4712970"/>
            <a:ext cx="671830" cy="1260475"/>
          </a:xfrm>
          <a:custGeom>
            <a:avLst/>
            <a:gdLst/>
            <a:ahLst/>
            <a:cxnLst/>
            <a:rect l="l" t="t" r="r" b="b"/>
            <a:pathLst>
              <a:path w="671829" h="1260475">
                <a:moveTo>
                  <a:pt x="347979" y="0"/>
                </a:moveTo>
                <a:lnTo>
                  <a:pt x="347979" y="315086"/>
                </a:lnTo>
                <a:lnTo>
                  <a:pt x="671702" y="315086"/>
                </a:lnTo>
                <a:lnTo>
                  <a:pt x="671702" y="945260"/>
                </a:lnTo>
                <a:lnTo>
                  <a:pt x="347979" y="945260"/>
                </a:lnTo>
                <a:lnTo>
                  <a:pt x="347979" y="1260347"/>
                </a:lnTo>
                <a:lnTo>
                  <a:pt x="0" y="630173"/>
                </a:lnTo>
                <a:lnTo>
                  <a:pt x="347979" y="0"/>
                </a:lnTo>
                <a:close/>
              </a:path>
            </a:pathLst>
          </a:custGeom>
          <a:ln w="10668">
            <a:solidFill>
              <a:srgbClr val="002E73"/>
            </a:solidFill>
          </a:ln>
        </p:spPr>
        <p:txBody>
          <a:bodyPr wrap="square" lIns="0" tIns="0" rIns="0" bIns="0" rtlCol="0"/>
          <a:lstStyle/>
          <a:p>
            <a:endParaRPr/>
          </a:p>
        </p:txBody>
      </p:sp>
      <p:sp>
        <p:nvSpPr>
          <p:cNvPr id="19" name="object 19"/>
          <p:cNvSpPr/>
          <p:nvPr/>
        </p:nvSpPr>
        <p:spPr>
          <a:xfrm>
            <a:off x="761" y="61721"/>
            <a:ext cx="1862455" cy="6797040"/>
          </a:xfrm>
          <a:custGeom>
            <a:avLst/>
            <a:gdLst/>
            <a:ahLst/>
            <a:cxnLst/>
            <a:rect l="l" t="t" r="r" b="b"/>
            <a:pathLst>
              <a:path w="1862455" h="6797040">
                <a:moveTo>
                  <a:pt x="0" y="6797040"/>
                </a:moveTo>
                <a:lnTo>
                  <a:pt x="1862327" y="6797040"/>
                </a:lnTo>
                <a:lnTo>
                  <a:pt x="1862327" y="0"/>
                </a:lnTo>
                <a:lnTo>
                  <a:pt x="0" y="0"/>
                </a:lnTo>
                <a:lnTo>
                  <a:pt x="0" y="6797040"/>
                </a:lnTo>
                <a:close/>
              </a:path>
            </a:pathLst>
          </a:custGeom>
          <a:solidFill>
            <a:srgbClr val="1F3863"/>
          </a:solidFill>
        </p:spPr>
        <p:txBody>
          <a:bodyPr wrap="square" lIns="0" tIns="0" rIns="0" bIns="0" rtlCol="0"/>
          <a:lstStyle/>
          <a:p>
            <a:endParaRPr/>
          </a:p>
        </p:txBody>
      </p:sp>
      <p:sp>
        <p:nvSpPr>
          <p:cNvPr id="20" name="object 20"/>
          <p:cNvSpPr/>
          <p:nvPr/>
        </p:nvSpPr>
        <p:spPr>
          <a:xfrm>
            <a:off x="761" y="61721"/>
            <a:ext cx="1862455" cy="6797040"/>
          </a:xfrm>
          <a:custGeom>
            <a:avLst/>
            <a:gdLst/>
            <a:ahLst/>
            <a:cxnLst/>
            <a:rect l="l" t="t" r="r" b="b"/>
            <a:pathLst>
              <a:path w="1862455" h="6797040">
                <a:moveTo>
                  <a:pt x="0" y="6797040"/>
                </a:moveTo>
                <a:lnTo>
                  <a:pt x="1862327" y="6797040"/>
                </a:lnTo>
                <a:lnTo>
                  <a:pt x="1862327" y="0"/>
                </a:lnTo>
                <a:lnTo>
                  <a:pt x="0" y="0"/>
                </a:lnTo>
                <a:lnTo>
                  <a:pt x="0" y="6797040"/>
                </a:lnTo>
                <a:close/>
              </a:path>
            </a:pathLst>
          </a:custGeom>
          <a:ln w="10667">
            <a:solidFill>
              <a:srgbClr val="41709C"/>
            </a:solidFill>
          </a:ln>
        </p:spPr>
        <p:txBody>
          <a:bodyPr wrap="square" lIns="0" tIns="0" rIns="0" bIns="0" rtlCol="0"/>
          <a:lstStyle/>
          <a:p>
            <a:endParaRPr/>
          </a:p>
        </p:txBody>
      </p:sp>
      <p:sp>
        <p:nvSpPr>
          <p:cNvPr id="21" name="object 21"/>
          <p:cNvSpPr txBox="1"/>
          <p:nvPr/>
        </p:nvSpPr>
        <p:spPr>
          <a:xfrm>
            <a:off x="810647" y="1694943"/>
            <a:ext cx="1231106" cy="3271520"/>
          </a:xfrm>
          <a:prstGeom prst="rect">
            <a:avLst/>
          </a:prstGeom>
        </p:spPr>
        <p:txBody>
          <a:bodyPr vert="vert270" wrap="square" lIns="0" tIns="0" rIns="0" bIns="0" rtlCol="0">
            <a:spAutoFit/>
          </a:bodyPr>
          <a:lstStyle/>
          <a:p>
            <a:pPr marL="12700">
              <a:lnSpc>
                <a:spcPts val="3225"/>
              </a:lnSpc>
            </a:pPr>
            <a:r>
              <a:rPr lang="en-US" sz="2800" spc="-10" dirty="0">
                <a:solidFill>
                  <a:srgbClr val="FFFFFF"/>
                </a:solidFill>
                <a:latin typeface="Franklin Gothic Medium Cond"/>
                <a:cs typeface="Franklin Gothic Medium Cond"/>
              </a:rPr>
              <a:t>COMPREHENSIVE ASSESSMENT</a:t>
            </a:r>
            <a:endParaRPr lang="en-US" sz="2800" dirty="0">
              <a:latin typeface="Franklin Gothic Medium Cond"/>
              <a:cs typeface="Franklin Gothic Medium Cond"/>
            </a:endParaRPr>
          </a:p>
          <a:p>
            <a:pPr marL="12700">
              <a:lnSpc>
                <a:spcPts val="3225"/>
              </a:lnSpc>
            </a:pPr>
            <a:endParaRPr sz="2800" dirty="0">
              <a:latin typeface="Franklin Gothic Medium Cond"/>
              <a:cs typeface="Franklin Gothic Medium Cond"/>
            </a:endParaRPr>
          </a:p>
        </p:txBody>
      </p:sp>
      <p:sp>
        <p:nvSpPr>
          <p:cNvPr id="22" name="TextBox 21"/>
          <p:cNvSpPr txBox="1"/>
          <p:nvPr/>
        </p:nvSpPr>
        <p:spPr>
          <a:xfrm>
            <a:off x="1920553" y="1143000"/>
            <a:ext cx="5476122" cy="1754326"/>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Article 4. Basic concepts used in this Federal Law</a:t>
            </a:r>
          </a:p>
          <a:p>
            <a:r>
              <a:rPr lang="en-US" sz="1200" dirty="0" smtClean="0">
                <a:latin typeface="Times New Roman" panose="02020603050405020304" pitchFamily="18" charset="0"/>
                <a:cs typeface="Times New Roman" panose="02020603050405020304" pitchFamily="18" charset="0"/>
              </a:rPr>
              <a:t>complex </a:t>
            </a:r>
            <a:r>
              <a:rPr lang="en-US" sz="1200" dirty="0">
                <a:latin typeface="Times New Roman" panose="02020603050405020304" pitchFamily="18" charset="0"/>
                <a:cs typeface="Times New Roman" panose="02020603050405020304" pitchFamily="18" charset="0"/>
              </a:rPr>
              <a:t>evaluation of a medicinal product - evaluation of a registered medicinal product, including analysis of information on the comparative clinical efficacy and safety of a medicinal product, assessing the economic consequences of its use, studying the additional consequences of using the drug in order to decide on the possibility of including the drug in the list of vital and the most important medicinal products, regulatory legal acts and other documents, the procedure for the provision of medical care, or its exclusion from the list, acts and documents;</a:t>
            </a:r>
          </a:p>
          <a:p>
            <a:r>
              <a:rPr lang="en-US" sz="1200" dirty="0">
                <a:latin typeface="Times New Roman" panose="02020603050405020304" pitchFamily="18" charset="0"/>
                <a:cs typeface="Times New Roman" panose="02020603050405020304" pitchFamily="18" charset="0"/>
              </a:rPr>
              <a:t>(item 55 is entered by the Federal act from 12/22/2014 N 429-ФЗ)</a:t>
            </a:r>
            <a:endParaRPr lang="ru-RU" sz="12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txBox="1"/>
          <p:nvPr/>
        </p:nvSpPr>
        <p:spPr>
          <a:xfrm>
            <a:off x="6882130" y="2718943"/>
            <a:ext cx="3672840" cy="2637260"/>
          </a:xfrm>
          <a:prstGeom prst="rect">
            <a:avLst/>
          </a:prstGeom>
        </p:spPr>
        <p:txBody>
          <a:bodyPr vert="horz" wrap="square" lIns="0" tIns="13335" rIns="0" bIns="0" rtlCol="0">
            <a:spAutoFit/>
          </a:bodyPr>
          <a:lstStyle/>
          <a:p>
            <a:pPr marL="12700">
              <a:lnSpc>
                <a:spcPct val="100000"/>
              </a:lnSpc>
              <a:spcBef>
                <a:spcPts val="105"/>
              </a:spcBef>
            </a:pPr>
            <a:r>
              <a:rPr sz="2000" b="1" spc="-10" dirty="0">
                <a:solidFill>
                  <a:srgbClr val="001F5F"/>
                </a:solidFill>
                <a:latin typeface="Arial"/>
                <a:cs typeface="Arial"/>
              </a:rPr>
              <a:t>Перечни:</a:t>
            </a:r>
            <a:endParaRPr sz="2000" dirty="0">
              <a:latin typeface="Arial"/>
              <a:cs typeface="Arial"/>
            </a:endParaRPr>
          </a:p>
          <a:p>
            <a:pPr>
              <a:lnSpc>
                <a:spcPct val="100000"/>
              </a:lnSpc>
              <a:spcBef>
                <a:spcPts val="40"/>
              </a:spcBef>
            </a:pPr>
            <a:endParaRPr sz="2050" dirty="0">
              <a:latin typeface="Times New Roman"/>
              <a:cs typeface="Times New Roman"/>
            </a:endParaRPr>
          </a:p>
          <a:p>
            <a:pPr marL="12700">
              <a:lnSpc>
                <a:spcPct val="100000"/>
              </a:lnSpc>
              <a:tabLst>
                <a:tab pos="299085" algn="l"/>
              </a:tabLst>
            </a:pPr>
            <a:r>
              <a:rPr sz="2000" dirty="0">
                <a:solidFill>
                  <a:srgbClr val="0000FF"/>
                </a:solidFill>
                <a:latin typeface="Arial"/>
                <a:cs typeface="Arial"/>
              </a:rPr>
              <a:t>§	</a:t>
            </a:r>
            <a:r>
              <a:rPr lang="en-US" sz="2000" spc="-10" dirty="0" smtClean="0">
                <a:solidFill>
                  <a:srgbClr val="001F5F"/>
                </a:solidFill>
                <a:latin typeface="Arial"/>
                <a:cs typeface="Arial"/>
              </a:rPr>
              <a:t>VEN Drugs</a:t>
            </a:r>
            <a:endParaRPr sz="2000" dirty="0">
              <a:latin typeface="Arial"/>
              <a:cs typeface="Arial"/>
            </a:endParaRPr>
          </a:p>
          <a:p>
            <a:pPr marL="12700">
              <a:lnSpc>
                <a:spcPct val="100000"/>
              </a:lnSpc>
              <a:spcBef>
                <a:spcPts val="1200"/>
              </a:spcBef>
              <a:tabLst>
                <a:tab pos="299085" algn="l"/>
              </a:tabLst>
            </a:pPr>
            <a:r>
              <a:rPr sz="2000" dirty="0">
                <a:solidFill>
                  <a:srgbClr val="0000FF"/>
                </a:solidFill>
                <a:latin typeface="Arial"/>
                <a:cs typeface="Arial"/>
              </a:rPr>
              <a:t>§	</a:t>
            </a:r>
            <a:r>
              <a:rPr lang="en-US" sz="2000" spc="-10" dirty="0" smtClean="0">
                <a:solidFill>
                  <a:srgbClr val="001F5F"/>
                </a:solidFill>
                <a:latin typeface="Arial"/>
                <a:cs typeface="Arial"/>
              </a:rPr>
              <a:t>Expensive MP</a:t>
            </a:r>
            <a:endParaRPr sz="2000" dirty="0">
              <a:latin typeface="Arial"/>
              <a:cs typeface="Arial"/>
            </a:endParaRPr>
          </a:p>
          <a:p>
            <a:pPr marL="299085" marR="5080" indent="-287020">
              <a:lnSpc>
                <a:spcPct val="100000"/>
              </a:lnSpc>
              <a:spcBef>
                <a:spcPts val="1200"/>
              </a:spcBef>
              <a:tabLst>
                <a:tab pos="299085" algn="l"/>
              </a:tabLst>
            </a:pPr>
            <a:r>
              <a:rPr sz="2000" dirty="0">
                <a:solidFill>
                  <a:srgbClr val="0000FF"/>
                </a:solidFill>
                <a:latin typeface="Arial"/>
                <a:cs typeface="Arial"/>
              </a:rPr>
              <a:t>§	</a:t>
            </a:r>
            <a:r>
              <a:rPr lang="en-US" sz="2000" dirty="0">
                <a:solidFill>
                  <a:srgbClr val="0000FF"/>
                </a:solidFill>
                <a:latin typeface="Arial"/>
                <a:cs typeface="Arial"/>
              </a:rPr>
              <a:t> M</a:t>
            </a:r>
            <a:r>
              <a:rPr lang="en-US" sz="2000" dirty="0" smtClean="0">
                <a:solidFill>
                  <a:srgbClr val="0000FF"/>
                </a:solidFill>
                <a:latin typeface="Arial"/>
                <a:cs typeface="Arial"/>
              </a:rPr>
              <a:t>P </a:t>
            </a:r>
            <a:r>
              <a:rPr lang="en-US" sz="2000" dirty="0">
                <a:solidFill>
                  <a:srgbClr val="0000FF"/>
                </a:solidFill>
                <a:latin typeface="Arial"/>
                <a:cs typeface="Arial"/>
              </a:rPr>
              <a:t>for certain categories of citizens (preferential</a:t>
            </a:r>
            <a:r>
              <a:rPr sz="2000" spc="-25" dirty="0" smtClean="0">
                <a:solidFill>
                  <a:srgbClr val="001F5F"/>
                </a:solidFill>
                <a:latin typeface="Arial"/>
                <a:cs typeface="Arial"/>
              </a:rPr>
              <a:t>)</a:t>
            </a:r>
            <a:endParaRPr sz="2000" dirty="0">
              <a:latin typeface="Arial"/>
              <a:cs typeface="Arial"/>
            </a:endParaRPr>
          </a:p>
          <a:p>
            <a:pPr marL="12700">
              <a:lnSpc>
                <a:spcPct val="100000"/>
              </a:lnSpc>
              <a:spcBef>
                <a:spcPts val="1205"/>
              </a:spcBef>
              <a:tabLst>
                <a:tab pos="299085" algn="l"/>
              </a:tabLst>
            </a:pPr>
            <a:r>
              <a:rPr sz="2000" dirty="0">
                <a:solidFill>
                  <a:srgbClr val="0000FF"/>
                </a:solidFill>
                <a:latin typeface="Arial"/>
                <a:cs typeface="Arial"/>
              </a:rPr>
              <a:t>§	</a:t>
            </a:r>
            <a:r>
              <a:rPr lang="en-US" sz="2000" dirty="0">
                <a:solidFill>
                  <a:srgbClr val="0000FF"/>
                </a:solidFill>
                <a:latin typeface="Arial"/>
                <a:cs typeface="Arial"/>
              </a:rPr>
              <a:t>Minimal assortment</a:t>
            </a:r>
            <a:endParaRPr sz="2000" dirty="0">
              <a:latin typeface="Arial"/>
              <a:cs typeface="Arial"/>
            </a:endParaRPr>
          </a:p>
        </p:txBody>
      </p:sp>
      <p:sp>
        <p:nvSpPr>
          <p:cNvPr id="7" name="object 7"/>
          <p:cNvSpPr/>
          <p:nvPr/>
        </p:nvSpPr>
        <p:spPr>
          <a:xfrm>
            <a:off x="2426271" y="1813560"/>
            <a:ext cx="4093400" cy="4706112"/>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2156460" y="1807527"/>
            <a:ext cx="4368165" cy="4716780"/>
          </a:xfrm>
          <a:custGeom>
            <a:avLst/>
            <a:gdLst/>
            <a:ahLst/>
            <a:cxnLst/>
            <a:rect l="l" t="t" r="r" b="b"/>
            <a:pathLst>
              <a:path w="4368165" h="4716780">
                <a:moveTo>
                  <a:pt x="0" y="4716399"/>
                </a:moveTo>
                <a:lnTo>
                  <a:pt x="4367784" y="4716399"/>
                </a:lnTo>
                <a:lnTo>
                  <a:pt x="4367784" y="0"/>
                </a:lnTo>
                <a:lnTo>
                  <a:pt x="0" y="0"/>
                </a:lnTo>
                <a:lnTo>
                  <a:pt x="0" y="4716399"/>
                </a:lnTo>
                <a:close/>
              </a:path>
            </a:pathLst>
          </a:custGeom>
          <a:ln w="9144">
            <a:solidFill>
              <a:srgbClr val="000000"/>
            </a:solidFill>
          </a:ln>
        </p:spPr>
        <p:txBody>
          <a:bodyPr wrap="square" lIns="0" tIns="0" rIns="0" bIns="0" rtlCol="0"/>
          <a:lstStyle/>
          <a:p>
            <a:endParaRPr/>
          </a:p>
        </p:txBody>
      </p:sp>
      <p:sp>
        <p:nvSpPr>
          <p:cNvPr id="9" name="object 9"/>
          <p:cNvSpPr txBox="1">
            <a:spLocks noGrp="1"/>
          </p:cNvSpPr>
          <p:nvPr>
            <p:ph type="title"/>
          </p:nvPr>
        </p:nvSpPr>
        <p:spPr>
          <a:xfrm>
            <a:off x="2250694" y="480186"/>
            <a:ext cx="9525000" cy="1304844"/>
          </a:xfrm>
          <a:prstGeom prst="rect">
            <a:avLst/>
          </a:prstGeom>
        </p:spPr>
        <p:txBody>
          <a:bodyPr vert="horz" wrap="square" lIns="0" tIns="12065" rIns="0" bIns="0" rtlCol="0">
            <a:spAutoFit/>
          </a:bodyPr>
          <a:lstStyle/>
          <a:p>
            <a:pPr marL="1078230" marR="5080" indent="-1066165" algn="ctr">
              <a:lnSpc>
                <a:spcPct val="100000"/>
              </a:lnSpc>
              <a:spcBef>
                <a:spcPts val="95"/>
              </a:spcBef>
              <a:tabLst>
                <a:tab pos="8121015" algn="l"/>
              </a:tabLst>
            </a:pPr>
            <a:r>
              <a:rPr lang="en-US" spc="-5" dirty="0">
                <a:solidFill>
                  <a:srgbClr val="001F5F"/>
                </a:solidFill>
              </a:rPr>
              <a:t>Normative and legal regulation of HTA in Russia: Resolution of the Government of the Russian Federation No. 871</a:t>
            </a:r>
            <a:endParaRPr spc="-5" dirty="0">
              <a:solidFill>
                <a:srgbClr val="001F5F"/>
              </a:solidFill>
            </a:endParaRPr>
          </a:p>
        </p:txBody>
      </p:sp>
      <p:sp>
        <p:nvSpPr>
          <p:cNvPr id="10" name="object 10"/>
          <p:cNvSpPr/>
          <p:nvPr/>
        </p:nvSpPr>
        <p:spPr>
          <a:xfrm>
            <a:off x="761" y="61721"/>
            <a:ext cx="1862455" cy="6797040"/>
          </a:xfrm>
          <a:custGeom>
            <a:avLst/>
            <a:gdLst/>
            <a:ahLst/>
            <a:cxnLst/>
            <a:rect l="l" t="t" r="r" b="b"/>
            <a:pathLst>
              <a:path w="1862455" h="6797040">
                <a:moveTo>
                  <a:pt x="0" y="6797040"/>
                </a:moveTo>
                <a:lnTo>
                  <a:pt x="1862327" y="6797040"/>
                </a:lnTo>
                <a:lnTo>
                  <a:pt x="1862327" y="0"/>
                </a:lnTo>
                <a:lnTo>
                  <a:pt x="0" y="0"/>
                </a:lnTo>
                <a:lnTo>
                  <a:pt x="0" y="6797040"/>
                </a:lnTo>
                <a:close/>
              </a:path>
            </a:pathLst>
          </a:custGeom>
          <a:solidFill>
            <a:srgbClr val="1F3863"/>
          </a:solidFill>
        </p:spPr>
        <p:txBody>
          <a:bodyPr wrap="square" lIns="0" tIns="0" rIns="0" bIns="0" rtlCol="0"/>
          <a:lstStyle/>
          <a:p>
            <a:endParaRPr/>
          </a:p>
        </p:txBody>
      </p:sp>
      <p:sp>
        <p:nvSpPr>
          <p:cNvPr id="11" name="object 11"/>
          <p:cNvSpPr/>
          <p:nvPr/>
        </p:nvSpPr>
        <p:spPr>
          <a:xfrm>
            <a:off x="761" y="61721"/>
            <a:ext cx="1862455" cy="6797040"/>
          </a:xfrm>
          <a:custGeom>
            <a:avLst/>
            <a:gdLst/>
            <a:ahLst/>
            <a:cxnLst/>
            <a:rect l="l" t="t" r="r" b="b"/>
            <a:pathLst>
              <a:path w="1862455" h="6797040">
                <a:moveTo>
                  <a:pt x="0" y="6797040"/>
                </a:moveTo>
                <a:lnTo>
                  <a:pt x="1862327" y="6797040"/>
                </a:lnTo>
                <a:lnTo>
                  <a:pt x="1862327" y="0"/>
                </a:lnTo>
                <a:lnTo>
                  <a:pt x="0" y="0"/>
                </a:lnTo>
                <a:lnTo>
                  <a:pt x="0" y="6797040"/>
                </a:lnTo>
                <a:close/>
              </a:path>
            </a:pathLst>
          </a:custGeom>
          <a:ln w="10667">
            <a:solidFill>
              <a:srgbClr val="41709C"/>
            </a:solidFill>
          </a:ln>
        </p:spPr>
        <p:txBody>
          <a:bodyPr wrap="square" lIns="0" tIns="0" rIns="0" bIns="0" rtlCol="0"/>
          <a:lstStyle/>
          <a:p>
            <a:endParaRPr/>
          </a:p>
        </p:txBody>
      </p:sp>
      <p:sp>
        <p:nvSpPr>
          <p:cNvPr id="12" name="object 12"/>
          <p:cNvSpPr txBox="1"/>
          <p:nvPr/>
        </p:nvSpPr>
        <p:spPr>
          <a:xfrm>
            <a:off x="810647" y="1694943"/>
            <a:ext cx="1231106" cy="3271520"/>
          </a:xfrm>
          <a:prstGeom prst="rect">
            <a:avLst/>
          </a:prstGeom>
        </p:spPr>
        <p:txBody>
          <a:bodyPr vert="vert270" wrap="square" lIns="0" tIns="0" rIns="0" bIns="0" rtlCol="0">
            <a:spAutoFit/>
          </a:bodyPr>
          <a:lstStyle/>
          <a:p>
            <a:pPr marL="12700">
              <a:lnSpc>
                <a:spcPts val="3225"/>
              </a:lnSpc>
            </a:pPr>
            <a:r>
              <a:rPr lang="en-US" sz="2800" spc="-10" dirty="0">
                <a:solidFill>
                  <a:srgbClr val="FFFFFF"/>
                </a:solidFill>
                <a:latin typeface="Franklin Gothic Medium Cond"/>
                <a:cs typeface="Franklin Gothic Medium Cond"/>
              </a:rPr>
              <a:t>COMPREHENSIVE ASSESSMENT</a:t>
            </a:r>
            <a:endParaRPr lang="en-US" sz="2800" dirty="0">
              <a:latin typeface="Franklin Gothic Medium Cond"/>
              <a:cs typeface="Franklin Gothic Medium Cond"/>
            </a:endParaRPr>
          </a:p>
          <a:p>
            <a:pPr marL="12700">
              <a:lnSpc>
                <a:spcPts val="3225"/>
              </a:lnSpc>
            </a:pP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p:nvPr/>
        </p:nvSpPr>
        <p:spPr>
          <a:xfrm>
            <a:off x="6265926" y="3915917"/>
            <a:ext cx="3754120" cy="446405"/>
          </a:xfrm>
          <a:custGeom>
            <a:avLst/>
            <a:gdLst/>
            <a:ahLst/>
            <a:cxnLst/>
            <a:rect l="l" t="t" r="r" b="b"/>
            <a:pathLst>
              <a:path w="3754120" h="446404">
                <a:moveTo>
                  <a:pt x="0" y="446277"/>
                </a:moveTo>
                <a:lnTo>
                  <a:pt x="3067430" y="446277"/>
                </a:lnTo>
                <a:lnTo>
                  <a:pt x="3067430" y="0"/>
                </a:lnTo>
                <a:lnTo>
                  <a:pt x="3753739" y="0"/>
                </a:lnTo>
              </a:path>
            </a:pathLst>
          </a:custGeom>
          <a:ln w="38099">
            <a:solidFill>
              <a:srgbClr val="2B5757"/>
            </a:solidFill>
          </a:ln>
        </p:spPr>
        <p:txBody>
          <a:bodyPr wrap="square" lIns="0" tIns="0" rIns="0" bIns="0" rtlCol="0"/>
          <a:lstStyle/>
          <a:p>
            <a:endParaRPr/>
          </a:p>
        </p:txBody>
      </p:sp>
      <p:sp>
        <p:nvSpPr>
          <p:cNvPr id="7" name="object 7"/>
          <p:cNvSpPr/>
          <p:nvPr/>
        </p:nvSpPr>
        <p:spPr>
          <a:xfrm>
            <a:off x="2552700" y="3915155"/>
            <a:ext cx="502920" cy="0"/>
          </a:xfrm>
          <a:custGeom>
            <a:avLst/>
            <a:gdLst/>
            <a:ahLst/>
            <a:cxnLst/>
            <a:rect l="l" t="t" r="r" b="b"/>
            <a:pathLst>
              <a:path w="502919">
                <a:moveTo>
                  <a:pt x="0" y="0"/>
                </a:moveTo>
                <a:lnTo>
                  <a:pt x="502919" y="0"/>
                </a:lnTo>
              </a:path>
            </a:pathLst>
          </a:custGeom>
          <a:ln w="24383">
            <a:solidFill>
              <a:srgbClr val="0D3035"/>
            </a:solidFill>
          </a:ln>
        </p:spPr>
        <p:txBody>
          <a:bodyPr wrap="square" lIns="0" tIns="0" rIns="0" bIns="0" rtlCol="0"/>
          <a:lstStyle/>
          <a:p>
            <a:endParaRPr/>
          </a:p>
        </p:txBody>
      </p:sp>
      <p:sp>
        <p:nvSpPr>
          <p:cNvPr id="8" name="object 8"/>
          <p:cNvSpPr/>
          <p:nvPr/>
        </p:nvSpPr>
        <p:spPr>
          <a:xfrm>
            <a:off x="1982723" y="1275588"/>
            <a:ext cx="704215" cy="704215"/>
          </a:xfrm>
          <a:custGeom>
            <a:avLst/>
            <a:gdLst/>
            <a:ahLst/>
            <a:cxnLst/>
            <a:rect l="l" t="t" r="r" b="b"/>
            <a:pathLst>
              <a:path w="704214" h="704214">
                <a:moveTo>
                  <a:pt x="352044" y="0"/>
                </a:moveTo>
                <a:lnTo>
                  <a:pt x="304271" y="3213"/>
                </a:lnTo>
                <a:lnTo>
                  <a:pt x="258453" y="12574"/>
                </a:lnTo>
                <a:lnTo>
                  <a:pt x="215009" y="27664"/>
                </a:lnTo>
                <a:lnTo>
                  <a:pt x="174356" y="48062"/>
                </a:lnTo>
                <a:lnTo>
                  <a:pt x="136916" y="73350"/>
                </a:lnTo>
                <a:lnTo>
                  <a:pt x="103108" y="103108"/>
                </a:lnTo>
                <a:lnTo>
                  <a:pt x="73350" y="136916"/>
                </a:lnTo>
                <a:lnTo>
                  <a:pt x="48062" y="174356"/>
                </a:lnTo>
                <a:lnTo>
                  <a:pt x="27664" y="215009"/>
                </a:lnTo>
                <a:lnTo>
                  <a:pt x="12574" y="258453"/>
                </a:lnTo>
                <a:lnTo>
                  <a:pt x="3213" y="304271"/>
                </a:lnTo>
                <a:lnTo>
                  <a:pt x="0" y="352044"/>
                </a:lnTo>
                <a:lnTo>
                  <a:pt x="3213" y="399816"/>
                </a:lnTo>
                <a:lnTo>
                  <a:pt x="12574" y="445634"/>
                </a:lnTo>
                <a:lnTo>
                  <a:pt x="27664" y="489078"/>
                </a:lnTo>
                <a:lnTo>
                  <a:pt x="48062" y="529731"/>
                </a:lnTo>
                <a:lnTo>
                  <a:pt x="73350" y="567171"/>
                </a:lnTo>
                <a:lnTo>
                  <a:pt x="103108" y="600979"/>
                </a:lnTo>
                <a:lnTo>
                  <a:pt x="136916" y="630737"/>
                </a:lnTo>
                <a:lnTo>
                  <a:pt x="174356" y="656025"/>
                </a:lnTo>
                <a:lnTo>
                  <a:pt x="215009" y="676423"/>
                </a:lnTo>
                <a:lnTo>
                  <a:pt x="258453" y="691513"/>
                </a:lnTo>
                <a:lnTo>
                  <a:pt x="304271" y="700874"/>
                </a:lnTo>
                <a:lnTo>
                  <a:pt x="352044" y="704088"/>
                </a:lnTo>
                <a:lnTo>
                  <a:pt x="399816" y="700874"/>
                </a:lnTo>
                <a:lnTo>
                  <a:pt x="445634" y="691513"/>
                </a:lnTo>
                <a:lnTo>
                  <a:pt x="489078" y="676423"/>
                </a:lnTo>
                <a:lnTo>
                  <a:pt x="529731" y="656025"/>
                </a:lnTo>
                <a:lnTo>
                  <a:pt x="567171" y="630737"/>
                </a:lnTo>
                <a:lnTo>
                  <a:pt x="600979" y="600979"/>
                </a:lnTo>
                <a:lnTo>
                  <a:pt x="630737" y="567171"/>
                </a:lnTo>
                <a:lnTo>
                  <a:pt x="656025" y="529731"/>
                </a:lnTo>
                <a:lnTo>
                  <a:pt x="676423" y="489078"/>
                </a:lnTo>
                <a:lnTo>
                  <a:pt x="691513" y="445634"/>
                </a:lnTo>
                <a:lnTo>
                  <a:pt x="700874" y="399816"/>
                </a:lnTo>
                <a:lnTo>
                  <a:pt x="704088" y="352044"/>
                </a:lnTo>
                <a:lnTo>
                  <a:pt x="700874" y="304271"/>
                </a:lnTo>
                <a:lnTo>
                  <a:pt x="691513" y="258453"/>
                </a:lnTo>
                <a:lnTo>
                  <a:pt x="676423" y="215009"/>
                </a:lnTo>
                <a:lnTo>
                  <a:pt x="656025" y="174356"/>
                </a:lnTo>
                <a:lnTo>
                  <a:pt x="630737" y="136916"/>
                </a:lnTo>
                <a:lnTo>
                  <a:pt x="600979" y="103108"/>
                </a:lnTo>
                <a:lnTo>
                  <a:pt x="567171" y="73350"/>
                </a:lnTo>
                <a:lnTo>
                  <a:pt x="529731" y="48062"/>
                </a:lnTo>
                <a:lnTo>
                  <a:pt x="489078" y="27664"/>
                </a:lnTo>
                <a:lnTo>
                  <a:pt x="445634" y="12574"/>
                </a:lnTo>
                <a:lnTo>
                  <a:pt x="399816" y="3213"/>
                </a:lnTo>
                <a:lnTo>
                  <a:pt x="352044" y="0"/>
                </a:lnTo>
                <a:close/>
              </a:path>
            </a:pathLst>
          </a:custGeom>
          <a:solidFill>
            <a:srgbClr val="0D3035"/>
          </a:solidFill>
        </p:spPr>
        <p:txBody>
          <a:bodyPr wrap="square" lIns="0" tIns="0" rIns="0" bIns="0" rtlCol="0"/>
          <a:lstStyle/>
          <a:p>
            <a:endParaRPr/>
          </a:p>
        </p:txBody>
      </p:sp>
      <p:sp>
        <p:nvSpPr>
          <p:cNvPr id="9" name="object 9"/>
          <p:cNvSpPr/>
          <p:nvPr/>
        </p:nvSpPr>
        <p:spPr>
          <a:xfrm>
            <a:off x="2548127" y="1628394"/>
            <a:ext cx="502920" cy="0"/>
          </a:xfrm>
          <a:custGeom>
            <a:avLst/>
            <a:gdLst/>
            <a:ahLst/>
            <a:cxnLst/>
            <a:rect l="l" t="t" r="r" b="b"/>
            <a:pathLst>
              <a:path w="502919">
                <a:moveTo>
                  <a:pt x="0" y="0"/>
                </a:moveTo>
                <a:lnTo>
                  <a:pt x="502919" y="0"/>
                </a:lnTo>
              </a:path>
            </a:pathLst>
          </a:custGeom>
          <a:ln w="22860">
            <a:solidFill>
              <a:srgbClr val="0D3035"/>
            </a:solidFill>
          </a:ln>
        </p:spPr>
        <p:txBody>
          <a:bodyPr wrap="square" lIns="0" tIns="0" rIns="0" bIns="0" rtlCol="0"/>
          <a:lstStyle/>
          <a:p>
            <a:endParaRPr/>
          </a:p>
        </p:txBody>
      </p:sp>
      <p:sp>
        <p:nvSpPr>
          <p:cNvPr id="10" name="object 10"/>
          <p:cNvSpPr/>
          <p:nvPr/>
        </p:nvSpPr>
        <p:spPr>
          <a:xfrm>
            <a:off x="1987295" y="3563111"/>
            <a:ext cx="704215" cy="704215"/>
          </a:xfrm>
          <a:custGeom>
            <a:avLst/>
            <a:gdLst/>
            <a:ahLst/>
            <a:cxnLst/>
            <a:rect l="l" t="t" r="r" b="b"/>
            <a:pathLst>
              <a:path w="704214" h="704214">
                <a:moveTo>
                  <a:pt x="352044" y="0"/>
                </a:moveTo>
                <a:lnTo>
                  <a:pt x="304271" y="3213"/>
                </a:lnTo>
                <a:lnTo>
                  <a:pt x="258453" y="12574"/>
                </a:lnTo>
                <a:lnTo>
                  <a:pt x="215009" y="27664"/>
                </a:lnTo>
                <a:lnTo>
                  <a:pt x="174356" y="48062"/>
                </a:lnTo>
                <a:lnTo>
                  <a:pt x="136916" y="73350"/>
                </a:lnTo>
                <a:lnTo>
                  <a:pt x="103108" y="103108"/>
                </a:lnTo>
                <a:lnTo>
                  <a:pt x="73350" y="136916"/>
                </a:lnTo>
                <a:lnTo>
                  <a:pt x="48062" y="174356"/>
                </a:lnTo>
                <a:lnTo>
                  <a:pt x="27664" y="215009"/>
                </a:lnTo>
                <a:lnTo>
                  <a:pt x="12574" y="258453"/>
                </a:lnTo>
                <a:lnTo>
                  <a:pt x="3213" y="304271"/>
                </a:lnTo>
                <a:lnTo>
                  <a:pt x="0" y="352044"/>
                </a:lnTo>
                <a:lnTo>
                  <a:pt x="3213" y="399816"/>
                </a:lnTo>
                <a:lnTo>
                  <a:pt x="12574" y="445634"/>
                </a:lnTo>
                <a:lnTo>
                  <a:pt x="27664" y="489078"/>
                </a:lnTo>
                <a:lnTo>
                  <a:pt x="48062" y="529731"/>
                </a:lnTo>
                <a:lnTo>
                  <a:pt x="73350" y="567171"/>
                </a:lnTo>
                <a:lnTo>
                  <a:pt x="103108" y="600979"/>
                </a:lnTo>
                <a:lnTo>
                  <a:pt x="136916" y="630737"/>
                </a:lnTo>
                <a:lnTo>
                  <a:pt x="174356" y="656025"/>
                </a:lnTo>
                <a:lnTo>
                  <a:pt x="215009" y="676423"/>
                </a:lnTo>
                <a:lnTo>
                  <a:pt x="258453" y="691513"/>
                </a:lnTo>
                <a:lnTo>
                  <a:pt x="304271" y="700874"/>
                </a:lnTo>
                <a:lnTo>
                  <a:pt x="352044" y="704088"/>
                </a:lnTo>
                <a:lnTo>
                  <a:pt x="399816" y="700874"/>
                </a:lnTo>
                <a:lnTo>
                  <a:pt x="445634" y="691513"/>
                </a:lnTo>
                <a:lnTo>
                  <a:pt x="489078" y="676423"/>
                </a:lnTo>
                <a:lnTo>
                  <a:pt x="529731" y="656025"/>
                </a:lnTo>
                <a:lnTo>
                  <a:pt x="567171" y="630737"/>
                </a:lnTo>
                <a:lnTo>
                  <a:pt x="600979" y="600979"/>
                </a:lnTo>
                <a:lnTo>
                  <a:pt x="630737" y="567171"/>
                </a:lnTo>
                <a:lnTo>
                  <a:pt x="656025" y="529731"/>
                </a:lnTo>
                <a:lnTo>
                  <a:pt x="676423" y="489078"/>
                </a:lnTo>
                <a:lnTo>
                  <a:pt x="691513" y="445634"/>
                </a:lnTo>
                <a:lnTo>
                  <a:pt x="700874" y="399816"/>
                </a:lnTo>
                <a:lnTo>
                  <a:pt x="704088" y="352044"/>
                </a:lnTo>
                <a:lnTo>
                  <a:pt x="700874" y="304271"/>
                </a:lnTo>
                <a:lnTo>
                  <a:pt x="691513" y="258453"/>
                </a:lnTo>
                <a:lnTo>
                  <a:pt x="676423" y="215009"/>
                </a:lnTo>
                <a:lnTo>
                  <a:pt x="656025" y="174356"/>
                </a:lnTo>
                <a:lnTo>
                  <a:pt x="630737" y="136916"/>
                </a:lnTo>
                <a:lnTo>
                  <a:pt x="600979" y="103108"/>
                </a:lnTo>
                <a:lnTo>
                  <a:pt x="567171" y="73350"/>
                </a:lnTo>
                <a:lnTo>
                  <a:pt x="529731" y="48062"/>
                </a:lnTo>
                <a:lnTo>
                  <a:pt x="489078" y="27664"/>
                </a:lnTo>
                <a:lnTo>
                  <a:pt x="445634" y="12574"/>
                </a:lnTo>
                <a:lnTo>
                  <a:pt x="399816" y="3213"/>
                </a:lnTo>
                <a:lnTo>
                  <a:pt x="352044" y="0"/>
                </a:lnTo>
                <a:close/>
              </a:path>
            </a:pathLst>
          </a:custGeom>
          <a:solidFill>
            <a:srgbClr val="0D3035"/>
          </a:solidFill>
        </p:spPr>
        <p:txBody>
          <a:bodyPr wrap="square" lIns="0" tIns="0" rIns="0" bIns="0" rtlCol="0"/>
          <a:lstStyle/>
          <a:p>
            <a:endParaRPr/>
          </a:p>
        </p:txBody>
      </p:sp>
      <p:sp>
        <p:nvSpPr>
          <p:cNvPr id="11" name="object 11"/>
          <p:cNvSpPr/>
          <p:nvPr/>
        </p:nvSpPr>
        <p:spPr>
          <a:xfrm>
            <a:off x="1988820" y="5480303"/>
            <a:ext cx="704215" cy="704215"/>
          </a:xfrm>
          <a:custGeom>
            <a:avLst/>
            <a:gdLst/>
            <a:ahLst/>
            <a:cxnLst/>
            <a:rect l="l" t="t" r="r" b="b"/>
            <a:pathLst>
              <a:path w="704214" h="704214">
                <a:moveTo>
                  <a:pt x="352044" y="0"/>
                </a:moveTo>
                <a:lnTo>
                  <a:pt x="304271" y="3213"/>
                </a:lnTo>
                <a:lnTo>
                  <a:pt x="258453" y="12575"/>
                </a:lnTo>
                <a:lnTo>
                  <a:pt x="215009" y="27665"/>
                </a:lnTo>
                <a:lnTo>
                  <a:pt x="174356" y="48065"/>
                </a:lnTo>
                <a:lnTo>
                  <a:pt x="136916" y="73354"/>
                </a:lnTo>
                <a:lnTo>
                  <a:pt x="103108" y="103112"/>
                </a:lnTo>
                <a:lnTo>
                  <a:pt x="73350" y="136922"/>
                </a:lnTo>
                <a:lnTo>
                  <a:pt x="48062" y="174362"/>
                </a:lnTo>
                <a:lnTo>
                  <a:pt x="27664" y="215014"/>
                </a:lnTo>
                <a:lnTo>
                  <a:pt x="12574" y="258458"/>
                </a:lnTo>
                <a:lnTo>
                  <a:pt x="3213" y="304274"/>
                </a:lnTo>
                <a:lnTo>
                  <a:pt x="0" y="352044"/>
                </a:lnTo>
                <a:lnTo>
                  <a:pt x="3213" y="399813"/>
                </a:lnTo>
                <a:lnTo>
                  <a:pt x="12574" y="445629"/>
                </a:lnTo>
                <a:lnTo>
                  <a:pt x="27664" y="489073"/>
                </a:lnTo>
                <a:lnTo>
                  <a:pt x="48062" y="529725"/>
                </a:lnTo>
                <a:lnTo>
                  <a:pt x="73350" y="567165"/>
                </a:lnTo>
                <a:lnTo>
                  <a:pt x="103108" y="600975"/>
                </a:lnTo>
                <a:lnTo>
                  <a:pt x="136916" y="630733"/>
                </a:lnTo>
                <a:lnTo>
                  <a:pt x="174356" y="656022"/>
                </a:lnTo>
                <a:lnTo>
                  <a:pt x="215009" y="676422"/>
                </a:lnTo>
                <a:lnTo>
                  <a:pt x="258453" y="691512"/>
                </a:lnTo>
                <a:lnTo>
                  <a:pt x="304271" y="700874"/>
                </a:lnTo>
                <a:lnTo>
                  <a:pt x="352044" y="704088"/>
                </a:lnTo>
                <a:lnTo>
                  <a:pt x="399816" y="700874"/>
                </a:lnTo>
                <a:lnTo>
                  <a:pt x="445634" y="691512"/>
                </a:lnTo>
                <a:lnTo>
                  <a:pt x="489078" y="676422"/>
                </a:lnTo>
                <a:lnTo>
                  <a:pt x="529731" y="656022"/>
                </a:lnTo>
                <a:lnTo>
                  <a:pt x="567171" y="630733"/>
                </a:lnTo>
                <a:lnTo>
                  <a:pt x="600979" y="600975"/>
                </a:lnTo>
                <a:lnTo>
                  <a:pt x="630737" y="567165"/>
                </a:lnTo>
                <a:lnTo>
                  <a:pt x="656025" y="529725"/>
                </a:lnTo>
                <a:lnTo>
                  <a:pt x="676423" y="489073"/>
                </a:lnTo>
                <a:lnTo>
                  <a:pt x="691513" y="445629"/>
                </a:lnTo>
                <a:lnTo>
                  <a:pt x="700874" y="399813"/>
                </a:lnTo>
                <a:lnTo>
                  <a:pt x="704088" y="352044"/>
                </a:lnTo>
                <a:lnTo>
                  <a:pt x="700874" y="304274"/>
                </a:lnTo>
                <a:lnTo>
                  <a:pt x="691513" y="258458"/>
                </a:lnTo>
                <a:lnTo>
                  <a:pt x="676423" y="215014"/>
                </a:lnTo>
                <a:lnTo>
                  <a:pt x="656025" y="174362"/>
                </a:lnTo>
                <a:lnTo>
                  <a:pt x="630737" y="136922"/>
                </a:lnTo>
                <a:lnTo>
                  <a:pt x="600979" y="103112"/>
                </a:lnTo>
                <a:lnTo>
                  <a:pt x="567171" y="73354"/>
                </a:lnTo>
                <a:lnTo>
                  <a:pt x="529731" y="48065"/>
                </a:lnTo>
                <a:lnTo>
                  <a:pt x="489078" y="27665"/>
                </a:lnTo>
                <a:lnTo>
                  <a:pt x="445634" y="12575"/>
                </a:lnTo>
                <a:lnTo>
                  <a:pt x="399816" y="3213"/>
                </a:lnTo>
                <a:lnTo>
                  <a:pt x="352044" y="0"/>
                </a:lnTo>
                <a:close/>
              </a:path>
            </a:pathLst>
          </a:custGeom>
          <a:solidFill>
            <a:srgbClr val="0D3035"/>
          </a:solidFill>
        </p:spPr>
        <p:txBody>
          <a:bodyPr wrap="square" lIns="0" tIns="0" rIns="0" bIns="0" rtlCol="0"/>
          <a:lstStyle/>
          <a:p>
            <a:endParaRPr/>
          </a:p>
        </p:txBody>
      </p:sp>
      <p:sp>
        <p:nvSpPr>
          <p:cNvPr id="12" name="object 12"/>
          <p:cNvSpPr/>
          <p:nvPr/>
        </p:nvSpPr>
        <p:spPr>
          <a:xfrm>
            <a:off x="2554223" y="5833109"/>
            <a:ext cx="502920" cy="0"/>
          </a:xfrm>
          <a:custGeom>
            <a:avLst/>
            <a:gdLst/>
            <a:ahLst/>
            <a:cxnLst/>
            <a:rect l="l" t="t" r="r" b="b"/>
            <a:pathLst>
              <a:path w="502919">
                <a:moveTo>
                  <a:pt x="0" y="0"/>
                </a:moveTo>
                <a:lnTo>
                  <a:pt x="502919" y="0"/>
                </a:lnTo>
              </a:path>
            </a:pathLst>
          </a:custGeom>
          <a:ln w="22859">
            <a:solidFill>
              <a:srgbClr val="0D3035"/>
            </a:solidFill>
          </a:ln>
        </p:spPr>
        <p:txBody>
          <a:bodyPr wrap="square" lIns="0" tIns="0" rIns="0" bIns="0" rtlCol="0"/>
          <a:lstStyle/>
          <a:p>
            <a:endParaRPr/>
          </a:p>
        </p:txBody>
      </p:sp>
      <p:sp>
        <p:nvSpPr>
          <p:cNvPr id="13" name="object 13"/>
          <p:cNvSpPr/>
          <p:nvPr/>
        </p:nvSpPr>
        <p:spPr>
          <a:xfrm>
            <a:off x="3930396" y="3915155"/>
            <a:ext cx="818515" cy="0"/>
          </a:xfrm>
          <a:custGeom>
            <a:avLst/>
            <a:gdLst/>
            <a:ahLst/>
            <a:cxnLst/>
            <a:rect l="l" t="t" r="r" b="b"/>
            <a:pathLst>
              <a:path w="818514">
                <a:moveTo>
                  <a:pt x="0" y="0"/>
                </a:moveTo>
                <a:lnTo>
                  <a:pt x="818388" y="0"/>
                </a:lnTo>
              </a:path>
            </a:pathLst>
          </a:custGeom>
          <a:ln w="24383">
            <a:solidFill>
              <a:srgbClr val="2184B0"/>
            </a:solidFill>
          </a:ln>
        </p:spPr>
        <p:txBody>
          <a:bodyPr wrap="square" lIns="0" tIns="0" rIns="0" bIns="0" rtlCol="0"/>
          <a:lstStyle/>
          <a:p>
            <a:endParaRPr/>
          </a:p>
        </p:txBody>
      </p:sp>
      <p:sp>
        <p:nvSpPr>
          <p:cNvPr id="14" name="object 14"/>
          <p:cNvSpPr/>
          <p:nvPr/>
        </p:nvSpPr>
        <p:spPr>
          <a:xfrm>
            <a:off x="3925823" y="1628394"/>
            <a:ext cx="818515" cy="0"/>
          </a:xfrm>
          <a:custGeom>
            <a:avLst/>
            <a:gdLst/>
            <a:ahLst/>
            <a:cxnLst/>
            <a:rect l="l" t="t" r="r" b="b"/>
            <a:pathLst>
              <a:path w="818514">
                <a:moveTo>
                  <a:pt x="0" y="0"/>
                </a:moveTo>
                <a:lnTo>
                  <a:pt x="818388" y="0"/>
                </a:lnTo>
              </a:path>
            </a:pathLst>
          </a:custGeom>
          <a:ln w="22860">
            <a:solidFill>
              <a:srgbClr val="2184B0"/>
            </a:solidFill>
          </a:ln>
        </p:spPr>
        <p:txBody>
          <a:bodyPr wrap="square" lIns="0" tIns="0" rIns="0" bIns="0" rtlCol="0"/>
          <a:lstStyle/>
          <a:p>
            <a:endParaRPr/>
          </a:p>
        </p:txBody>
      </p:sp>
      <p:sp>
        <p:nvSpPr>
          <p:cNvPr id="15" name="object 15"/>
          <p:cNvSpPr/>
          <p:nvPr/>
        </p:nvSpPr>
        <p:spPr>
          <a:xfrm>
            <a:off x="3040379" y="1628394"/>
            <a:ext cx="637540" cy="0"/>
          </a:xfrm>
          <a:custGeom>
            <a:avLst/>
            <a:gdLst/>
            <a:ahLst/>
            <a:cxnLst/>
            <a:rect l="l" t="t" r="r" b="b"/>
            <a:pathLst>
              <a:path w="637539">
                <a:moveTo>
                  <a:pt x="0" y="0"/>
                </a:moveTo>
                <a:lnTo>
                  <a:pt x="637032" y="0"/>
                </a:lnTo>
              </a:path>
            </a:pathLst>
          </a:custGeom>
          <a:ln w="22860">
            <a:solidFill>
              <a:srgbClr val="2184B0"/>
            </a:solidFill>
          </a:ln>
        </p:spPr>
        <p:txBody>
          <a:bodyPr wrap="square" lIns="0" tIns="0" rIns="0" bIns="0" rtlCol="0"/>
          <a:lstStyle/>
          <a:p>
            <a:endParaRPr/>
          </a:p>
        </p:txBody>
      </p:sp>
      <p:sp>
        <p:nvSpPr>
          <p:cNvPr id="16" name="object 16"/>
          <p:cNvSpPr/>
          <p:nvPr/>
        </p:nvSpPr>
        <p:spPr>
          <a:xfrm>
            <a:off x="3506723" y="1321308"/>
            <a:ext cx="614680" cy="614680"/>
          </a:xfrm>
          <a:custGeom>
            <a:avLst/>
            <a:gdLst/>
            <a:ahLst/>
            <a:cxnLst/>
            <a:rect l="l" t="t" r="r" b="b"/>
            <a:pathLst>
              <a:path w="614679" h="614680">
                <a:moveTo>
                  <a:pt x="307086" y="0"/>
                </a:moveTo>
                <a:lnTo>
                  <a:pt x="261719" y="3330"/>
                </a:lnTo>
                <a:lnTo>
                  <a:pt x="218415" y="13006"/>
                </a:lnTo>
                <a:lnTo>
                  <a:pt x="177649" y="28550"/>
                </a:lnTo>
                <a:lnTo>
                  <a:pt x="139898" y="49487"/>
                </a:lnTo>
                <a:lnTo>
                  <a:pt x="105636" y="75341"/>
                </a:lnTo>
                <a:lnTo>
                  <a:pt x="75341" y="105636"/>
                </a:lnTo>
                <a:lnTo>
                  <a:pt x="49487" y="139898"/>
                </a:lnTo>
                <a:lnTo>
                  <a:pt x="28550" y="177649"/>
                </a:lnTo>
                <a:lnTo>
                  <a:pt x="13006" y="218415"/>
                </a:lnTo>
                <a:lnTo>
                  <a:pt x="3330" y="261719"/>
                </a:lnTo>
                <a:lnTo>
                  <a:pt x="0" y="307086"/>
                </a:lnTo>
                <a:lnTo>
                  <a:pt x="3330" y="352452"/>
                </a:lnTo>
                <a:lnTo>
                  <a:pt x="13006" y="395756"/>
                </a:lnTo>
                <a:lnTo>
                  <a:pt x="28550" y="436522"/>
                </a:lnTo>
                <a:lnTo>
                  <a:pt x="49487" y="474273"/>
                </a:lnTo>
                <a:lnTo>
                  <a:pt x="75341" y="508535"/>
                </a:lnTo>
                <a:lnTo>
                  <a:pt x="105636" y="538830"/>
                </a:lnTo>
                <a:lnTo>
                  <a:pt x="139898" y="564684"/>
                </a:lnTo>
                <a:lnTo>
                  <a:pt x="177649" y="585621"/>
                </a:lnTo>
                <a:lnTo>
                  <a:pt x="218415" y="601165"/>
                </a:lnTo>
                <a:lnTo>
                  <a:pt x="261719" y="610841"/>
                </a:lnTo>
                <a:lnTo>
                  <a:pt x="307086" y="614171"/>
                </a:lnTo>
                <a:lnTo>
                  <a:pt x="352452" y="610841"/>
                </a:lnTo>
                <a:lnTo>
                  <a:pt x="395756" y="601165"/>
                </a:lnTo>
                <a:lnTo>
                  <a:pt x="436522" y="585621"/>
                </a:lnTo>
                <a:lnTo>
                  <a:pt x="474273" y="564684"/>
                </a:lnTo>
                <a:lnTo>
                  <a:pt x="508535" y="538830"/>
                </a:lnTo>
                <a:lnTo>
                  <a:pt x="538830" y="508535"/>
                </a:lnTo>
                <a:lnTo>
                  <a:pt x="564684" y="474273"/>
                </a:lnTo>
                <a:lnTo>
                  <a:pt x="585621" y="436522"/>
                </a:lnTo>
                <a:lnTo>
                  <a:pt x="601165" y="395756"/>
                </a:lnTo>
                <a:lnTo>
                  <a:pt x="610841" y="352452"/>
                </a:lnTo>
                <a:lnTo>
                  <a:pt x="614172" y="307086"/>
                </a:lnTo>
                <a:lnTo>
                  <a:pt x="610841" y="261719"/>
                </a:lnTo>
                <a:lnTo>
                  <a:pt x="601165" y="218415"/>
                </a:lnTo>
                <a:lnTo>
                  <a:pt x="585621" y="177649"/>
                </a:lnTo>
                <a:lnTo>
                  <a:pt x="564684" y="139898"/>
                </a:lnTo>
                <a:lnTo>
                  <a:pt x="538830" y="105636"/>
                </a:lnTo>
                <a:lnTo>
                  <a:pt x="508535" y="75341"/>
                </a:lnTo>
                <a:lnTo>
                  <a:pt x="474273" y="49487"/>
                </a:lnTo>
                <a:lnTo>
                  <a:pt x="436522" y="28550"/>
                </a:lnTo>
                <a:lnTo>
                  <a:pt x="395756" y="13006"/>
                </a:lnTo>
                <a:lnTo>
                  <a:pt x="352452" y="3330"/>
                </a:lnTo>
                <a:lnTo>
                  <a:pt x="307086" y="0"/>
                </a:lnTo>
                <a:close/>
              </a:path>
            </a:pathLst>
          </a:custGeom>
          <a:solidFill>
            <a:srgbClr val="2184B0"/>
          </a:solidFill>
        </p:spPr>
        <p:txBody>
          <a:bodyPr wrap="square" lIns="0" tIns="0" rIns="0" bIns="0" rtlCol="0"/>
          <a:lstStyle/>
          <a:p>
            <a:endParaRPr/>
          </a:p>
        </p:txBody>
      </p:sp>
      <p:sp>
        <p:nvSpPr>
          <p:cNvPr id="17" name="object 17"/>
          <p:cNvSpPr/>
          <p:nvPr/>
        </p:nvSpPr>
        <p:spPr>
          <a:xfrm>
            <a:off x="3031235" y="1466088"/>
            <a:ext cx="325120" cy="325120"/>
          </a:xfrm>
          <a:custGeom>
            <a:avLst/>
            <a:gdLst/>
            <a:ahLst/>
            <a:cxnLst/>
            <a:rect l="l" t="t" r="r" b="b"/>
            <a:pathLst>
              <a:path w="325120" h="325119">
                <a:moveTo>
                  <a:pt x="162306" y="0"/>
                </a:moveTo>
                <a:lnTo>
                  <a:pt x="119150" y="5796"/>
                </a:lnTo>
                <a:lnTo>
                  <a:pt x="80376" y="22154"/>
                </a:lnTo>
                <a:lnTo>
                  <a:pt x="47529" y="47529"/>
                </a:lnTo>
                <a:lnTo>
                  <a:pt x="22154" y="80376"/>
                </a:lnTo>
                <a:lnTo>
                  <a:pt x="5796" y="119150"/>
                </a:lnTo>
                <a:lnTo>
                  <a:pt x="0" y="162306"/>
                </a:lnTo>
                <a:lnTo>
                  <a:pt x="5796" y="205461"/>
                </a:lnTo>
                <a:lnTo>
                  <a:pt x="22154" y="244235"/>
                </a:lnTo>
                <a:lnTo>
                  <a:pt x="47529" y="277082"/>
                </a:lnTo>
                <a:lnTo>
                  <a:pt x="80376" y="302457"/>
                </a:lnTo>
                <a:lnTo>
                  <a:pt x="119150" y="318815"/>
                </a:lnTo>
                <a:lnTo>
                  <a:pt x="162306" y="324612"/>
                </a:lnTo>
                <a:lnTo>
                  <a:pt x="205461" y="318815"/>
                </a:lnTo>
                <a:lnTo>
                  <a:pt x="244235" y="302457"/>
                </a:lnTo>
                <a:lnTo>
                  <a:pt x="277082" y="277082"/>
                </a:lnTo>
                <a:lnTo>
                  <a:pt x="302457" y="244235"/>
                </a:lnTo>
                <a:lnTo>
                  <a:pt x="318815" y="205461"/>
                </a:lnTo>
                <a:lnTo>
                  <a:pt x="324612" y="162306"/>
                </a:lnTo>
                <a:lnTo>
                  <a:pt x="318815" y="119150"/>
                </a:lnTo>
                <a:lnTo>
                  <a:pt x="302457" y="80376"/>
                </a:lnTo>
                <a:lnTo>
                  <a:pt x="277082" y="47529"/>
                </a:lnTo>
                <a:lnTo>
                  <a:pt x="244235" y="22154"/>
                </a:lnTo>
                <a:lnTo>
                  <a:pt x="205461" y="5796"/>
                </a:lnTo>
                <a:lnTo>
                  <a:pt x="162306" y="0"/>
                </a:lnTo>
                <a:close/>
              </a:path>
            </a:pathLst>
          </a:custGeom>
          <a:solidFill>
            <a:srgbClr val="2184B0"/>
          </a:solidFill>
        </p:spPr>
        <p:txBody>
          <a:bodyPr wrap="square" lIns="0" tIns="0" rIns="0" bIns="0" rtlCol="0"/>
          <a:lstStyle/>
          <a:p>
            <a:endParaRPr/>
          </a:p>
        </p:txBody>
      </p:sp>
      <p:sp>
        <p:nvSpPr>
          <p:cNvPr id="18" name="object 18"/>
          <p:cNvSpPr/>
          <p:nvPr/>
        </p:nvSpPr>
        <p:spPr>
          <a:xfrm>
            <a:off x="3511296" y="3608832"/>
            <a:ext cx="614680" cy="612775"/>
          </a:xfrm>
          <a:custGeom>
            <a:avLst/>
            <a:gdLst/>
            <a:ahLst/>
            <a:cxnLst/>
            <a:rect l="l" t="t" r="r" b="b"/>
            <a:pathLst>
              <a:path w="614679" h="612775">
                <a:moveTo>
                  <a:pt x="307086" y="0"/>
                </a:moveTo>
                <a:lnTo>
                  <a:pt x="257288" y="4009"/>
                </a:lnTo>
                <a:lnTo>
                  <a:pt x="210043" y="15617"/>
                </a:lnTo>
                <a:lnTo>
                  <a:pt x="165986" y="34193"/>
                </a:lnTo>
                <a:lnTo>
                  <a:pt x="125748" y="59106"/>
                </a:lnTo>
                <a:lnTo>
                  <a:pt x="89963" y="89725"/>
                </a:lnTo>
                <a:lnTo>
                  <a:pt x="59265" y="125419"/>
                </a:lnTo>
                <a:lnTo>
                  <a:pt x="34286" y="165556"/>
                </a:lnTo>
                <a:lnTo>
                  <a:pt x="15660" y="209507"/>
                </a:lnTo>
                <a:lnTo>
                  <a:pt x="4020" y="256640"/>
                </a:lnTo>
                <a:lnTo>
                  <a:pt x="0" y="306324"/>
                </a:lnTo>
                <a:lnTo>
                  <a:pt x="4020" y="356007"/>
                </a:lnTo>
                <a:lnTo>
                  <a:pt x="15660" y="403140"/>
                </a:lnTo>
                <a:lnTo>
                  <a:pt x="34286" y="447091"/>
                </a:lnTo>
                <a:lnTo>
                  <a:pt x="59265" y="487228"/>
                </a:lnTo>
                <a:lnTo>
                  <a:pt x="89963" y="522922"/>
                </a:lnTo>
                <a:lnTo>
                  <a:pt x="125748" y="553541"/>
                </a:lnTo>
                <a:lnTo>
                  <a:pt x="165986" y="578454"/>
                </a:lnTo>
                <a:lnTo>
                  <a:pt x="210043" y="597030"/>
                </a:lnTo>
                <a:lnTo>
                  <a:pt x="257288" y="608638"/>
                </a:lnTo>
                <a:lnTo>
                  <a:pt x="307086" y="612648"/>
                </a:lnTo>
                <a:lnTo>
                  <a:pt x="356883" y="608638"/>
                </a:lnTo>
                <a:lnTo>
                  <a:pt x="404128" y="597030"/>
                </a:lnTo>
                <a:lnTo>
                  <a:pt x="448185" y="578454"/>
                </a:lnTo>
                <a:lnTo>
                  <a:pt x="488423" y="553541"/>
                </a:lnTo>
                <a:lnTo>
                  <a:pt x="524208" y="522922"/>
                </a:lnTo>
                <a:lnTo>
                  <a:pt x="554906" y="487228"/>
                </a:lnTo>
                <a:lnTo>
                  <a:pt x="579885" y="447091"/>
                </a:lnTo>
                <a:lnTo>
                  <a:pt x="598511" y="403140"/>
                </a:lnTo>
                <a:lnTo>
                  <a:pt x="610151" y="356007"/>
                </a:lnTo>
                <a:lnTo>
                  <a:pt x="614171" y="306324"/>
                </a:lnTo>
                <a:lnTo>
                  <a:pt x="610151" y="256640"/>
                </a:lnTo>
                <a:lnTo>
                  <a:pt x="598511" y="209507"/>
                </a:lnTo>
                <a:lnTo>
                  <a:pt x="579885" y="165556"/>
                </a:lnTo>
                <a:lnTo>
                  <a:pt x="554906" y="125419"/>
                </a:lnTo>
                <a:lnTo>
                  <a:pt x="524208" y="89725"/>
                </a:lnTo>
                <a:lnTo>
                  <a:pt x="488423" y="59106"/>
                </a:lnTo>
                <a:lnTo>
                  <a:pt x="448185" y="34193"/>
                </a:lnTo>
                <a:lnTo>
                  <a:pt x="404128" y="15617"/>
                </a:lnTo>
                <a:lnTo>
                  <a:pt x="356883" y="4009"/>
                </a:lnTo>
                <a:lnTo>
                  <a:pt x="307086" y="0"/>
                </a:lnTo>
                <a:close/>
              </a:path>
            </a:pathLst>
          </a:custGeom>
          <a:solidFill>
            <a:srgbClr val="2184B0"/>
          </a:solidFill>
        </p:spPr>
        <p:txBody>
          <a:bodyPr wrap="square" lIns="0" tIns="0" rIns="0" bIns="0" rtlCol="0"/>
          <a:lstStyle/>
          <a:p>
            <a:endParaRPr/>
          </a:p>
        </p:txBody>
      </p:sp>
      <p:sp>
        <p:nvSpPr>
          <p:cNvPr id="19" name="object 19"/>
          <p:cNvSpPr/>
          <p:nvPr/>
        </p:nvSpPr>
        <p:spPr>
          <a:xfrm>
            <a:off x="3044951" y="3915155"/>
            <a:ext cx="637540" cy="0"/>
          </a:xfrm>
          <a:custGeom>
            <a:avLst/>
            <a:gdLst/>
            <a:ahLst/>
            <a:cxnLst/>
            <a:rect l="l" t="t" r="r" b="b"/>
            <a:pathLst>
              <a:path w="637539">
                <a:moveTo>
                  <a:pt x="0" y="0"/>
                </a:moveTo>
                <a:lnTo>
                  <a:pt x="637031" y="0"/>
                </a:lnTo>
              </a:path>
            </a:pathLst>
          </a:custGeom>
          <a:ln w="24383">
            <a:solidFill>
              <a:srgbClr val="2184B0"/>
            </a:solidFill>
          </a:ln>
        </p:spPr>
        <p:txBody>
          <a:bodyPr wrap="square" lIns="0" tIns="0" rIns="0" bIns="0" rtlCol="0"/>
          <a:lstStyle/>
          <a:p>
            <a:endParaRPr/>
          </a:p>
        </p:txBody>
      </p:sp>
      <p:sp>
        <p:nvSpPr>
          <p:cNvPr id="20" name="object 20"/>
          <p:cNvSpPr/>
          <p:nvPr/>
        </p:nvSpPr>
        <p:spPr>
          <a:xfrm>
            <a:off x="3035807" y="3753611"/>
            <a:ext cx="325120" cy="323215"/>
          </a:xfrm>
          <a:custGeom>
            <a:avLst/>
            <a:gdLst/>
            <a:ahLst/>
            <a:cxnLst/>
            <a:rect l="l" t="t" r="r" b="b"/>
            <a:pathLst>
              <a:path w="325120" h="323214">
                <a:moveTo>
                  <a:pt x="162306" y="0"/>
                </a:moveTo>
                <a:lnTo>
                  <a:pt x="119150" y="5766"/>
                </a:lnTo>
                <a:lnTo>
                  <a:pt x="80376" y="22041"/>
                </a:lnTo>
                <a:lnTo>
                  <a:pt x="47529" y="47291"/>
                </a:lnTo>
                <a:lnTo>
                  <a:pt x="22154" y="79981"/>
                </a:lnTo>
                <a:lnTo>
                  <a:pt x="5796" y="118577"/>
                </a:lnTo>
                <a:lnTo>
                  <a:pt x="0" y="161544"/>
                </a:lnTo>
                <a:lnTo>
                  <a:pt x="5796" y="204510"/>
                </a:lnTo>
                <a:lnTo>
                  <a:pt x="22154" y="243106"/>
                </a:lnTo>
                <a:lnTo>
                  <a:pt x="47529" y="275796"/>
                </a:lnTo>
                <a:lnTo>
                  <a:pt x="80376" y="301046"/>
                </a:lnTo>
                <a:lnTo>
                  <a:pt x="119150" y="317321"/>
                </a:lnTo>
                <a:lnTo>
                  <a:pt x="162306" y="323088"/>
                </a:lnTo>
                <a:lnTo>
                  <a:pt x="205461" y="317321"/>
                </a:lnTo>
                <a:lnTo>
                  <a:pt x="244235" y="301046"/>
                </a:lnTo>
                <a:lnTo>
                  <a:pt x="277082" y="275796"/>
                </a:lnTo>
                <a:lnTo>
                  <a:pt x="302457" y="243106"/>
                </a:lnTo>
                <a:lnTo>
                  <a:pt x="318815" y="204510"/>
                </a:lnTo>
                <a:lnTo>
                  <a:pt x="324612" y="161544"/>
                </a:lnTo>
                <a:lnTo>
                  <a:pt x="318815" y="118577"/>
                </a:lnTo>
                <a:lnTo>
                  <a:pt x="302457" y="79981"/>
                </a:lnTo>
                <a:lnTo>
                  <a:pt x="277082" y="47291"/>
                </a:lnTo>
                <a:lnTo>
                  <a:pt x="244235" y="22041"/>
                </a:lnTo>
                <a:lnTo>
                  <a:pt x="205461" y="5766"/>
                </a:lnTo>
                <a:lnTo>
                  <a:pt x="162306" y="0"/>
                </a:lnTo>
                <a:close/>
              </a:path>
            </a:pathLst>
          </a:custGeom>
          <a:solidFill>
            <a:srgbClr val="2184B0"/>
          </a:solidFill>
        </p:spPr>
        <p:txBody>
          <a:bodyPr wrap="square" lIns="0" tIns="0" rIns="0" bIns="0" rtlCol="0"/>
          <a:lstStyle/>
          <a:p>
            <a:endParaRPr/>
          </a:p>
        </p:txBody>
      </p:sp>
      <p:sp>
        <p:nvSpPr>
          <p:cNvPr id="21" name="object 21"/>
          <p:cNvSpPr/>
          <p:nvPr/>
        </p:nvSpPr>
        <p:spPr>
          <a:xfrm>
            <a:off x="3512820" y="5526023"/>
            <a:ext cx="614680" cy="614680"/>
          </a:xfrm>
          <a:custGeom>
            <a:avLst/>
            <a:gdLst/>
            <a:ahLst/>
            <a:cxnLst/>
            <a:rect l="l" t="t" r="r" b="b"/>
            <a:pathLst>
              <a:path w="614679" h="614679">
                <a:moveTo>
                  <a:pt x="307085" y="0"/>
                </a:moveTo>
                <a:lnTo>
                  <a:pt x="261719" y="3329"/>
                </a:lnTo>
                <a:lnTo>
                  <a:pt x="218415" y="13001"/>
                </a:lnTo>
                <a:lnTo>
                  <a:pt x="177649" y="28541"/>
                </a:lnTo>
                <a:lnTo>
                  <a:pt x="139898" y="49474"/>
                </a:lnTo>
                <a:lnTo>
                  <a:pt x="105636" y="75324"/>
                </a:lnTo>
                <a:lnTo>
                  <a:pt x="75341" y="105616"/>
                </a:lnTo>
                <a:lnTo>
                  <a:pt x="49487" y="139875"/>
                </a:lnTo>
                <a:lnTo>
                  <a:pt x="28550" y="177627"/>
                </a:lnTo>
                <a:lnTo>
                  <a:pt x="13006" y="218396"/>
                </a:lnTo>
                <a:lnTo>
                  <a:pt x="3330" y="261707"/>
                </a:lnTo>
                <a:lnTo>
                  <a:pt x="0" y="307085"/>
                </a:lnTo>
                <a:lnTo>
                  <a:pt x="3330" y="352464"/>
                </a:lnTo>
                <a:lnTo>
                  <a:pt x="13006" y="395775"/>
                </a:lnTo>
                <a:lnTo>
                  <a:pt x="28550" y="436544"/>
                </a:lnTo>
                <a:lnTo>
                  <a:pt x="49487" y="474296"/>
                </a:lnTo>
                <a:lnTo>
                  <a:pt x="75341" y="508555"/>
                </a:lnTo>
                <a:lnTo>
                  <a:pt x="105636" y="538847"/>
                </a:lnTo>
                <a:lnTo>
                  <a:pt x="139898" y="564697"/>
                </a:lnTo>
                <a:lnTo>
                  <a:pt x="177649" y="585630"/>
                </a:lnTo>
                <a:lnTo>
                  <a:pt x="218415" y="601170"/>
                </a:lnTo>
                <a:lnTo>
                  <a:pt x="261719" y="610842"/>
                </a:lnTo>
                <a:lnTo>
                  <a:pt x="307085" y="614171"/>
                </a:lnTo>
                <a:lnTo>
                  <a:pt x="352452" y="610842"/>
                </a:lnTo>
                <a:lnTo>
                  <a:pt x="395756" y="601170"/>
                </a:lnTo>
                <a:lnTo>
                  <a:pt x="436522" y="585630"/>
                </a:lnTo>
                <a:lnTo>
                  <a:pt x="474273" y="564697"/>
                </a:lnTo>
                <a:lnTo>
                  <a:pt x="508535" y="538847"/>
                </a:lnTo>
                <a:lnTo>
                  <a:pt x="538830" y="508555"/>
                </a:lnTo>
                <a:lnTo>
                  <a:pt x="564684" y="474296"/>
                </a:lnTo>
                <a:lnTo>
                  <a:pt x="585621" y="436544"/>
                </a:lnTo>
                <a:lnTo>
                  <a:pt x="601165" y="395775"/>
                </a:lnTo>
                <a:lnTo>
                  <a:pt x="610841" y="352464"/>
                </a:lnTo>
                <a:lnTo>
                  <a:pt x="614171" y="307085"/>
                </a:lnTo>
                <a:lnTo>
                  <a:pt x="610841" y="261707"/>
                </a:lnTo>
                <a:lnTo>
                  <a:pt x="601165" y="218396"/>
                </a:lnTo>
                <a:lnTo>
                  <a:pt x="585621" y="177627"/>
                </a:lnTo>
                <a:lnTo>
                  <a:pt x="564684" y="139875"/>
                </a:lnTo>
                <a:lnTo>
                  <a:pt x="538830" y="105616"/>
                </a:lnTo>
                <a:lnTo>
                  <a:pt x="508535" y="75324"/>
                </a:lnTo>
                <a:lnTo>
                  <a:pt x="474273" y="49474"/>
                </a:lnTo>
                <a:lnTo>
                  <a:pt x="436522" y="28541"/>
                </a:lnTo>
                <a:lnTo>
                  <a:pt x="395756" y="13001"/>
                </a:lnTo>
                <a:lnTo>
                  <a:pt x="352452" y="3329"/>
                </a:lnTo>
                <a:lnTo>
                  <a:pt x="307085" y="0"/>
                </a:lnTo>
                <a:close/>
              </a:path>
            </a:pathLst>
          </a:custGeom>
          <a:solidFill>
            <a:srgbClr val="2184B0"/>
          </a:solidFill>
        </p:spPr>
        <p:txBody>
          <a:bodyPr wrap="square" lIns="0" tIns="0" rIns="0" bIns="0" rtlCol="0"/>
          <a:lstStyle/>
          <a:p>
            <a:endParaRPr/>
          </a:p>
        </p:txBody>
      </p:sp>
      <p:sp>
        <p:nvSpPr>
          <p:cNvPr id="22" name="object 22"/>
          <p:cNvSpPr/>
          <p:nvPr/>
        </p:nvSpPr>
        <p:spPr>
          <a:xfrm>
            <a:off x="3046476" y="5833109"/>
            <a:ext cx="637540" cy="0"/>
          </a:xfrm>
          <a:custGeom>
            <a:avLst/>
            <a:gdLst/>
            <a:ahLst/>
            <a:cxnLst/>
            <a:rect l="l" t="t" r="r" b="b"/>
            <a:pathLst>
              <a:path w="637539">
                <a:moveTo>
                  <a:pt x="0" y="0"/>
                </a:moveTo>
                <a:lnTo>
                  <a:pt x="637031" y="0"/>
                </a:lnTo>
              </a:path>
            </a:pathLst>
          </a:custGeom>
          <a:ln w="22859">
            <a:solidFill>
              <a:srgbClr val="2184B0"/>
            </a:solidFill>
          </a:ln>
        </p:spPr>
        <p:txBody>
          <a:bodyPr wrap="square" lIns="0" tIns="0" rIns="0" bIns="0" rtlCol="0"/>
          <a:lstStyle/>
          <a:p>
            <a:endParaRPr/>
          </a:p>
        </p:txBody>
      </p:sp>
      <p:sp>
        <p:nvSpPr>
          <p:cNvPr id="23" name="object 23"/>
          <p:cNvSpPr/>
          <p:nvPr/>
        </p:nvSpPr>
        <p:spPr>
          <a:xfrm>
            <a:off x="3931920" y="5833109"/>
            <a:ext cx="818515" cy="0"/>
          </a:xfrm>
          <a:custGeom>
            <a:avLst/>
            <a:gdLst/>
            <a:ahLst/>
            <a:cxnLst/>
            <a:rect l="l" t="t" r="r" b="b"/>
            <a:pathLst>
              <a:path w="818514">
                <a:moveTo>
                  <a:pt x="0" y="0"/>
                </a:moveTo>
                <a:lnTo>
                  <a:pt x="818388" y="0"/>
                </a:lnTo>
              </a:path>
            </a:pathLst>
          </a:custGeom>
          <a:ln w="22859">
            <a:solidFill>
              <a:srgbClr val="2184B0"/>
            </a:solidFill>
          </a:ln>
        </p:spPr>
        <p:txBody>
          <a:bodyPr wrap="square" lIns="0" tIns="0" rIns="0" bIns="0" rtlCol="0"/>
          <a:lstStyle/>
          <a:p>
            <a:endParaRPr/>
          </a:p>
        </p:txBody>
      </p:sp>
      <p:sp>
        <p:nvSpPr>
          <p:cNvPr id="24" name="object 24"/>
          <p:cNvSpPr/>
          <p:nvPr/>
        </p:nvSpPr>
        <p:spPr>
          <a:xfrm>
            <a:off x="3037332" y="5670803"/>
            <a:ext cx="325120" cy="325120"/>
          </a:xfrm>
          <a:custGeom>
            <a:avLst/>
            <a:gdLst/>
            <a:ahLst/>
            <a:cxnLst/>
            <a:rect l="l" t="t" r="r" b="b"/>
            <a:pathLst>
              <a:path w="325120" h="325120">
                <a:moveTo>
                  <a:pt x="162306" y="0"/>
                </a:moveTo>
                <a:lnTo>
                  <a:pt x="119150" y="5797"/>
                </a:lnTo>
                <a:lnTo>
                  <a:pt x="80376" y="22160"/>
                </a:lnTo>
                <a:lnTo>
                  <a:pt x="47529" y="47539"/>
                </a:lnTo>
                <a:lnTo>
                  <a:pt x="22154" y="80388"/>
                </a:lnTo>
                <a:lnTo>
                  <a:pt x="5796" y="119159"/>
                </a:lnTo>
                <a:lnTo>
                  <a:pt x="0" y="162306"/>
                </a:lnTo>
                <a:lnTo>
                  <a:pt x="5796" y="205452"/>
                </a:lnTo>
                <a:lnTo>
                  <a:pt x="22154" y="244223"/>
                </a:lnTo>
                <a:lnTo>
                  <a:pt x="47529" y="277072"/>
                </a:lnTo>
                <a:lnTo>
                  <a:pt x="80376" y="302451"/>
                </a:lnTo>
                <a:lnTo>
                  <a:pt x="119150" y="318814"/>
                </a:lnTo>
                <a:lnTo>
                  <a:pt x="162306" y="324612"/>
                </a:lnTo>
                <a:lnTo>
                  <a:pt x="205461" y="318814"/>
                </a:lnTo>
                <a:lnTo>
                  <a:pt x="244235" y="302451"/>
                </a:lnTo>
                <a:lnTo>
                  <a:pt x="277082" y="277072"/>
                </a:lnTo>
                <a:lnTo>
                  <a:pt x="302457" y="244223"/>
                </a:lnTo>
                <a:lnTo>
                  <a:pt x="318815" y="205452"/>
                </a:lnTo>
                <a:lnTo>
                  <a:pt x="324612" y="162306"/>
                </a:lnTo>
                <a:lnTo>
                  <a:pt x="318815" y="119159"/>
                </a:lnTo>
                <a:lnTo>
                  <a:pt x="302457" y="80388"/>
                </a:lnTo>
                <a:lnTo>
                  <a:pt x="277082" y="47539"/>
                </a:lnTo>
                <a:lnTo>
                  <a:pt x="244235" y="22160"/>
                </a:lnTo>
                <a:lnTo>
                  <a:pt x="205461" y="5797"/>
                </a:lnTo>
                <a:lnTo>
                  <a:pt x="162306" y="0"/>
                </a:lnTo>
                <a:close/>
              </a:path>
            </a:pathLst>
          </a:custGeom>
          <a:solidFill>
            <a:srgbClr val="2184B0"/>
          </a:solidFill>
        </p:spPr>
        <p:txBody>
          <a:bodyPr wrap="square" lIns="0" tIns="0" rIns="0" bIns="0" rtlCol="0"/>
          <a:lstStyle/>
          <a:p>
            <a:endParaRPr/>
          </a:p>
        </p:txBody>
      </p:sp>
      <p:sp>
        <p:nvSpPr>
          <p:cNvPr id="25" name="object 25"/>
          <p:cNvSpPr/>
          <p:nvPr/>
        </p:nvSpPr>
        <p:spPr>
          <a:xfrm>
            <a:off x="7788782" y="5394959"/>
            <a:ext cx="1513205" cy="840740"/>
          </a:xfrm>
          <a:custGeom>
            <a:avLst/>
            <a:gdLst/>
            <a:ahLst/>
            <a:cxnLst/>
            <a:rect l="l" t="t" r="r" b="b"/>
            <a:pathLst>
              <a:path w="1513204" h="840739">
                <a:moveTo>
                  <a:pt x="11175" y="0"/>
                </a:moveTo>
                <a:lnTo>
                  <a:pt x="0" y="20446"/>
                </a:lnTo>
                <a:lnTo>
                  <a:pt x="1502028" y="840422"/>
                </a:lnTo>
                <a:lnTo>
                  <a:pt x="1513077" y="820038"/>
                </a:lnTo>
                <a:lnTo>
                  <a:pt x="11175" y="0"/>
                </a:lnTo>
                <a:close/>
              </a:path>
            </a:pathLst>
          </a:custGeom>
          <a:solidFill>
            <a:srgbClr val="2B5757"/>
          </a:solidFill>
        </p:spPr>
        <p:txBody>
          <a:bodyPr wrap="square" lIns="0" tIns="0" rIns="0" bIns="0" rtlCol="0"/>
          <a:lstStyle/>
          <a:p>
            <a:endParaRPr/>
          </a:p>
        </p:txBody>
      </p:sp>
      <p:sp>
        <p:nvSpPr>
          <p:cNvPr id="26" name="object 26"/>
          <p:cNvSpPr/>
          <p:nvPr/>
        </p:nvSpPr>
        <p:spPr>
          <a:xfrm>
            <a:off x="7892668" y="5889383"/>
            <a:ext cx="473075" cy="576580"/>
          </a:xfrm>
          <a:custGeom>
            <a:avLst/>
            <a:gdLst/>
            <a:ahLst/>
            <a:cxnLst/>
            <a:rect l="l" t="t" r="r" b="b"/>
            <a:pathLst>
              <a:path w="473075" h="576579">
                <a:moveTo>
                  <a:pt x="454786" y="0"/>
                </a:moveTo>
                <a:lnTo>
                  <a:pt x="0" y="561606"/>
                </a:lnTo>
                <a:lnTo>
                  <a:pt x="18033" y="576211"/>
                </a:lnTo>
                <a:lnTo>
                  <a:pt x="472821" y="14617"/>
                </a:lnTo>
                <a:lnTo>
                  <a:pt x="454786" y="0"/>
                </a:lnTo>
                <a:close/>
              </a:path>
            </a:pathLst>
          </a:custGeom>
          <a:solidFill>
            <a:srgbClr val="2B5757"/>
          </a:solidFill>
        </p:spPr>
        <p:txBody>
          <a:bodyPr wrap="square" lIns="0" tIns="0" rIns="0" bIns="0" rtlCol="0"/>
          <a:lstStyle/>
          <a:p>
            <a:endParaRPr/>
          </a:p>
        </p:txBody>
      </p:sp>
      <p:sp>
        <p:nvSpPr>
          <p:cNvPr id="27" name="object 27"/>
          <p:cNvSpPr/>
          <p:nvPr/>
        </p:nvSpPr>
        <p:spPr>
          <a:xfrm>
            <a:off x="0" y="4966715"/>
            <a:ext cx="12192000" cy="8890"/>
          </a:xfrm>
          <a:custGeom>
            <a:avLst/>
            <a:gdLst/>
            <a:ahLst/>
            <a:cxnLst/>
            <a:rect l="l" t="t" r="r" b="b"/>
            <a:pathLst>
              <a:path w="12192000" h="8889">
                <a:moveTo>
                  <a:pt x="0" y="0"/>
                </a:moveTo>
                <a:lnTo>
                  <a:pt x="12192000" y="8889"/>
                </a:lnTo>
              </a:path>
            </a:pathLst>
          </a:custGeom>
          <a:ln w="12192">
            <a:solidFill>
              <a:srgbClr val="7E7E7E"/>
            </a:solidFill>
            <a:prstDash val="sysDot"/>
          </a:ln>
        </p:spPr>
        <p:txBody>
          <a:bodyPr wrap="square" lIns="0" tIns="0" rIns="0" bIns="0" rtlCol="0"/>
          <a:lstStyle/>
          <a:p>
            <a:endParaRPr/>
          </a:p>
        </p:txBody>
      </p:sp>
      <p:sp>
        <p:nvSpPr>
          <p:cNvPr id="28" name="object 28"/>
          <p:cNvSpPr/>
          <p:nvPr/>
        </p:nvSpPr>
        <p:spPr>
          <a:xfrm>
            <a:off x="24383" y="2534411"/>
            <a:ext cx="12167870" cy="15875"/>
          </a:xfrm>
          <a:custGeom>
            <a:avLst/>
            <a:gdLst/>
            <a:ahLst/>
            <a:cxnLst/>
            <a:rect l="l" t="t" r="r" b="b"/>
            <a:pathLst>
              <a:path w="12167870" h="15875">
                <a:moveTo>
                  <a:pt x="0" y="0"/>
                </a:moveTo>
                <a:lnTo>
                  <a:pt x="12167616" y="15843"/>
                </a:lnTo>
              </a:path>
            </a:pathLst>
          </a:custGeom>
          <a:ln w="12192">
            <a:solidFill>
              <a:srgbClr val="7E7E7E"/>
            </a:solidFill>
            <a:prstDash val="sysDot"/>
          </a:ln>
        </p:spPr>
        <p:txBody>
          <a:bodyPr wrap="square" lIns="0" tIns="0" rIns="0" bIns="0" rtlCol="0"/>
          <a:lstStyle/>
          <a:p>
            <a:endParaRPr/>
          </a:p>
        </p:txBody>
      </p:sp>
      <p:sp>
        <p:nvSpPr>
          <p:cNvPr id="29" name="object 29"/>
          <p:cNvSpPr/>
          <p:nvPr/>
        </p:nvSpPr>
        <p:spPr>
          <a:xfrm>
            <a:off x="8705088" y="1628394"/>
            <a:ext cx="1586865" cy="0"/>
          </a:xfrm>
          <a:custGeom>
            <a:avLst/>
            <a:gdLst/>
            <a:ahLst/>
            <a:cxnLst/>
            <a:rect l="l" t="t" r="r" b="b"/>
            <a:pathLst>
              <a:path w="1586865">
                <a:moveTo>
                  <a:pt x="0" y="0"/>
                </a:moveTo>
                <a:lnTo>
                  <a:pt x="1586483" y="0"/>
                </a:lnTo>
              </a:path>
            </a:pathLst>
          </a:custGeom>
          <a:ln w="22860">
            <a:solidFill>
              <a:srgbClr val="9EBABB"/>
            </a:solidFill>
          </a:ln>
        </p:spPr>
        <p:txBody>
          <a:bodyPr wrap="square" lIns="0" tIns="0" rIns="0" bIns="0" rtlCol="0"/>
          <a:lstStyle/>
          <a:p>
            <a:endParaRPr/>
          </a:p>
        </p:txBody>
      </p:sp>
      <p:sp>
        <p:nvSpPr>
          <p:cNvPr id="30" name="object 30"/>
          <p:cNvSpPr/>
          <p:nvPr/>
        </p:nvSpPr>
        <p:spPr>
          <a:xfrm>
            <a:off x="8245602" y="1230630"/>
            <a:ext cx="797560" cy="797560"/>
          </a:xfrm>
          <a:custGeom>
            <a:avLst/>
            <a:gdLst/>
            <a:ahLst/>
            <a:cxnLst/>
            <a:rect l="l" t="t" r="r" b="b"/>
            <a:pathLst>
              <a:path w="797559" h="797560">
                <a:moveTo>
                  <a:pt x="398525" y="0"/>
                </a:moveTo>
                <a:lnTo>
                  <a:pt x="352051" y="2681"/>
                </a:lnTo>
                <a:lnTo>
                  <a:pt x="307150" y="10525"/>
                </a:lnTo>
                <a:lnTo>
                  <a:pt x="264123" y="23234"/>
                </a:lnTo>
                <a:lnTo>
                  <a:pt x="223268" y="40508"/>
                </a:lnTo>
                <a:lnTo>
                  <a:pt x="184884" y="62047"/>
                </a:lnTo>
                <a:lnTo>
                  <a:pt x="149272" y="87554"/>
                </a:lnTo>
                <a:lnTo>
                  <a:pt x="116728" y="116728"/>
                </a:lnTo>
                <a:lnTo>
                  <a:pt x="87554" y="149272"/>
                </a:lnTo>
                <a:lnTo>
                  <a:pt x="62047" y="184884"/>
                </a:lnTo>
                <a:lnTo>
                  <a:pt x="40508" y="223268"/>
                </a:lnTo>
                <a:lnTo>
                  <a:pt x="23234" y="264123"/>
                </a:lnTo>
                <a:lnTo>
                  <a:pt x="10525" y="307150"/>
                </a:lnTo>
                <a:lnTo>
                  <a:pt x="2681" y="352051"/>
                </a:lnTo>
                <a:lnTo>
                  <a:pt x="0" y="398525"/>
                </a:lnTo>
                <a:lnTo>
                  <a:pt x="2681" y="445000"/>
                </a:lnTo>
                <a:lnTo>
                  <a:pt x="10525" y="489901"/>
                </a:lnTo>
                <a:lnTo>
                  <a:pt x="23234" y="532928"/>
                </a:lnTo>
                <a:lnTo>
                  <a:pt x="40508" y="573783"/>
                </a:lnTo>
                <a:lnTo>
                  <a:pt x="62047" y="612167"/>
                </a:lnTo>
                <a:lnTo>
                  <a:pt x="87554" y="647779"/>
                </a:lnTo>
                <a:lnTo>
                  <a:pt x="116728" y="680323"/>
                </a:lnTo>
                <a:lnTo>
                  <a:pt x="149272" y="709497"/>
                </a:lnTo>
                <a:lnTo>
                  <a:pt x="184884" y="735004"/>
                </a:lnTo>
                <a:lnTo>
                  <a:pt x="223268" y="756543"/>
                </a:lnTo>
                <a:lnTo>
                  <a:pt x="264123" y="773817"/>
                </a:lnTo>
                <a:lnTo>
                  <a:pt x="307150" y="786526"/>
                </a:lnTo>
                <a:lnTo>
                  <a:pt x="352051" y="794370"/>
                </a:lnTo>
                <a:lnTo>
                  <a:pt x="398525" y="797052"/>
                </a:lnTo>
                <a:lnTo>
                  <a:pt x="445000" y="794370"/>
                </a:lnTo>
                <a:lnTo>
                  <a:pt x="489901" y="786526"/>
                </a:lnTo>
                <a:lnTo>
                  <a:pt x="532928" y="773817"/>
                </a:lnTo>
                <a:lnTo>
                  <a:pt x="573783" y="756543"/>
                </a:lnTo>
                <a:lnTo>
                  <a:pt x="612167" y="735004"/>
                </a:lnTo>
                <a:lnTo>
                  <a:pt x="647779" y="709497"/>
                </a:lnTo>
                <a:lnTo>
                  <a:pt x="680323" y="680323"/>
                </a:lnTo>
                <a:lnTo>
                  <a:pt x="709497" y="647779"/>
                </a:lnTo>
                <a:lnTo>
                  <a:pt x="735004" y="612167"/>
                </a:lnTo>
                <a:lnTo>
                  <a:pt x="756543" y="573783"/>
                </a:lnTo>
                <a:lnTo>
                  <a:pt x="773817" y="532928"/>
                </a:lnTo>
                <a:lnTo>
                  <a:pt x="786526" y="489901"/>
                </a:lnTo>
                <a:lnTo>
                  <a:pt x="794370" y="445000"/>
                </a:lnTo>
                <a:lnTo>
                  <a:pt x="797051" y="398525"/>
                </a:lnTo>
                <a:lnTo>
                  <a:pt x="794370" y="352051"/>
                </a:lnTo>
                <a:lnTo>
                  <a:pt x="786526" y="307150"/>
                </a:lnTo>
                <a:lnTo>
                  <a:pt x="773817" y="264123"/>
                </a:lnTo>
                <a:lnTo>
                  <a:pt x="756543" y="223268"/>
                </a:lnTo>
                <a:lnTo>
                  <a:pt x="735004" y="184884"/>
                </a:lnTo>
                <a:lnTo>
                  <a:pt x="709497" y="149272"/>
                </a:lnTo>
                <a:lnTo>
                  <a:pt x="680323" y="116728"/>
                </a:lnTo>
                <a:lnTo>
                  <a:pt x="647779" y="87554"/>
                </a:lnTo>
                <a:lnTo>
                  <a:pt x="612167" y="62047"/>
                </a:lnTo>
                <a:lnTo>
                  <a:pt x="573783" y="40508"/>
                </a:lnTo>
                <a:lnTo>
                  <a:pt x="532928" y="23234"/>
                </a:lnTo>
                <a:lnTo>
                  <a:pt x="489901" y="10525"/>
                </a:lnTo>
                <a:lnTo>
                  <a:pt x="445000" y="2681"/>
                </a:lnTo>
                <a:lnTo>
                  <a:pt x="398525" y="0"/>
                </a:lnTo>
                <a:close/>
              </a:path>
            </a:pathLst>
          </a:custGeom>
          <a:solidFill>
            <a:srgbClr val="9EBABB"/>
          </a:solidFill>
        </p:spPr>
        <p:txBody>
          <a:bodyPr wrap="square" lIns="0" tIns="0" rIns="0" bIns="0" rtlCol="0"/>
          <a:lstStyle/>
          <a:p>
            <a:endParaRPr/>
          </a:p>
        </p:txBody>
      </p:sp>
      <p:sp>
        <p:nvSpPr>
          <p:cNvPr id="31" name="object 31"/>
          <p:cNvSpPr/>
          <p:nvPr/>
        </p:nvSpPr>
        <p:spPr>
          <a:xfrm>
            <a:off x="8245602" y="1230630"/>
            <a:ext cx="797560" cy="797560"/>
          </a:xfrm>
          <a:custGeom>
            <a:avLst/>
            <a:gdLst/>
            <a:ahLst/>
            <a:cxnLst/>
            <a:rect l="l" t="t" r="r" b="b"/>
            <a:pathLst>
              <a:path w="797559" h="797560">
                <a:moveTo>
                  <a:pt x="0" y="398525"/>
                </a:moveTo>
                <a:lnTo>
                  <a:pt x="2681" y="352051"/>
                </a:lnTo>
                <a:lnTo>
                  <a:pt x="10525" y="307150"/>
                </a:lnTo>
                <a:lnTo>
                  <a:pt x="23234" y="264123"/>
                </a:lnTo>
                <a:lnTo>
                  <a:pt x="40508" y="223268"/>
                </a:lnTo>
                <a:lnTo>
                  <a:pt x="62047" y="184884"/>
                </a:lnTo>
                <a:lnTo>
                  <a:pt x="87554" y="149272"/>
                </a:lnTo>
                <a:lnTo>
                  <a:pt x="116728" y="116728"/>
                </a:lnTo>
                <a:lnTo>
                  <a:pt x="149272" y="87554"/>
                </a:lnTo>
                <a:lnTo>
                  <a:pt x="184884" y="62047"/>
                </a:lnTo>
                <a:lnTo>
                  <a:pt x="223268" y="40508"/>
                </a:lnTo>
                <a:lnTo>
                  <a:pt x="264123" y="23234"/>
                </a:lnTo>
                <a:lnTo>
                  <a:pt x="307150" y="10525"/>
                </a:lnTo>
                <a:lnTo>
                  <a:pt x="352051" y="2681"/>
                </a:lnTo>
                <a:lnTo>
                  <a:pt x="398525" y="0"/>
                </a:lnTo>
                <a:lnTo>
                  <a:pt x="445000" y="2681"/>
                </a:lnTo>
                <a:lnTo>
                  <a:pt x="489901" y="10525"/>
                </a:lnTo>
                <a:lnTo>
                  <a:pt x="532928" y="23234"/>
                </a:lnTo>
                <a:lnTo>
                  <a:pt x="573783" y="40508"/>
                </a:lnTo>
                <a:lnTo>
                  <a:pt x="612167" y="62047"/>
                </a:lnTo>
                <a:lnTo>
                  <a:pt x="647779" y="87554"/>
                </a:lnTo>
                <a:lnTo>
                  <a:pt x="680323" y="116728"/>
                </a:lnTo>
                <a:lnTo>
                  <a:pt x="709497" y="149272"/>
                </a:lnTo>
                <a:lnTo>
                  <a:pt x="735004" y="184884"/>
                </a:lnTo>
                <a:lnTo>
                  <a:pt x="756543" y="223268"/>
                </a:lnTo>
                <a:lnTo>
                  <a:pt x="773817" y="264123"/>
                </a:lnTo>
                <a:lnTo>
                  <a:pt x="786526" y="307150"/>
                </a:lnTo>
                <a:lnTo>
                  <a:pt x="794370" y="352051"/>
                </a:lnTo>
                <a:lnTo>
                  <a:pt x="797051" y="398525"/>
                </a:lnTo>
                <a:lnTo>
                  <a:pt x="794370" y="445000"/>
                </a:lnTo>
                <a:lnTo>
                  <a:pt x="786526" y="489901"/>
                </a:lnTo>
                <a:lnTo>
                  <a:pt x="773817" y="532928"/>
                </a:lnTo>
                <a:lnTo>
                  <a:pt x="756543" y="573783"/>
                </a:lnTo>
                <a:lnTo>
                  <a:pt x="735004" y="612167"/>
                </a:lnTo>
                <a:lnTo>
                  <a:pt x="709497" y="647779"/>
                </a:lnTo>
                <a:lnTo>
                  <a:pt x="680323" y="680323"/>
                </a:lnTo>
                <a:lnTo>
                  <a:pt x="647779" y="709497"/>
                </a:lnTo>
                <a:lnTo>
                  <a:pt x="612167" y="735004"/>
                </a:lnTo>
                <a:lnTo>
                  <a:pt x="573783" y="756543"/>
                </a:lnTo>
                <a:lnTo>
                  <a:pt x="532928" y="773817"/>
                </a:lnTo>
                <a:lnTo>
                  <a:pt x="489901" y="786526"/>
                </a:lnTo>
                <a:lnTo>
                  <a:pt x="445000" y="794370"/>
                </a:lnTo>
                <a:lnTo>
                  <a:pt x="398525" y="797052"/>
                </a:lnTo>
                <a:lnTo>
                  <a:pt x="352051" y="794370"/>
                </a:lnTo>
                <a:lnTo>
                  <a:pt x="307150" y="786526"/>
                </a:lnTo>
                <a:lnTo>
                  <a:pt x="264123" y="773817"/>
                </a:lnTo>
                <a:lnTo>
                  <a:pt x="223268" y="756543"/>
                </a:lnTo>
                <a:lnTo>
                  <a:pt x="184884" y="735004"/>
                </a:lnTo>
                <a:lnTo>
                  <a:pt x="149272" y="709497"/>
                </a:lnTo>
                <a:lnTo>
                  <a:pt x="116728" y="680323"/>
                </a:lnTo>
                <a:lnTo>
                  <a:pt x="87554" y="647779"/>
                </a:lnTo>
                <a:lnTo>
                  <a:pt x="62047" y="612167"/>
                </a:lnTo>
                <a:lnTo>
                  <a:pt x="40508" y="573783"/>
                </a:lnTo>
                <a:lnTo>
                  <a:pt x="23234" y="532928"/>
                </a:lnTo>
                <a:lnTo>
                  <a:pt x="10525" y="489901"/>
                </a:lnTo>
                <a:lnTo>
                  <a:pt x="2681" y="445000"/>
                </a:lnTo>
                <a:lnTo>
                  <a:pt x="0" y="398525"/>
                </a:lnTo>
                <a:close/>
              </a:path>
            </a:pathLst>
          </a:custGeom>
          <a:ln w="28956">
            <a:solidFill>
              <a:srgbClr val="001F5F"/>
            </a:solidFill>
          </a:ln>
        </p:spPr>
        <p:txBody>
          <a:bodyPr wrap="square" lIns="0" tIns="0" rIns="0" bIns="0" rtlCol="0"/>
          <a:lstStyle/>
          <a:p>
            <a:endParaRPr/>
          </a:p>
        </p:txBody>
      </p:sp>
      <p:sp>
        <p:nvSpPr>
          <p:cNvPr id="32" name="object 32"/>
          <p:cNvSpPr/>
          <p:nvPr/>
        </p:nvSpPr>
        <p:spPr>
          <a:xfrm>
            <a:off x="5462778" y="1111758"/>
            <a:ext cx="1036319" cy="1035050"/>
          </a:xfrm>
          <a:custGeom>
            <a:avLst/>
            <a:gdLst/>
            <a:ahLst/>
            <a:cxnLst/>
            <a:rect l="l" t="t" r="r" b="b"/>
            <a:pathLst>
              <a:path w="1036320" h="1035050">
                <a:moveTo>
                  <a:pt x="518160" y="0"/>
                </a:moveTo>
                <a:lnTo>
                  <a:pt x="471002" y="2114"/>
                </a:lnTo>
                <a:lnTo>
                  <a:pt x="425030" y="8336"/>
                </a:lnTo>
                <a:lnTo>
                  <a:pt x="380426" y="18482"/>
                </a:lnTo>
                <a:lnTo>
                  <a:pt x="337373" y="32369"/>
                </a:lnTo>
                <a:lnTo>
                  <a:pt x="296054" y="49816"/>
                </a:lnTo>
                <a:lnTo>
                  <a:pt x="256652" y="70640"/>
                </a:lnTo>
                <a:lnTo>
                  <a:pt x="219351" y="94657"/>
                </a:lnTo>
                <a:lnTo>
                  <a:pt x="184332" y="121685"/>
                </a:lnTo>
                <a:lnTo>
                  <a:pt x="151780" y="151542"/>
                </a:lnTo>
                <a:lnTo>
                  <a:pt x="121878" y="184045"/>
                </a:lnTo>
                <a:lnTo>
                  <a:pt x="94807" y="219011"/>
                </a:lnTo>
                <a:lnTo>
                  <a:pt x="70753" y="256257"/>
                </a:lnTo>
                <a:lnTo>
                  <a:pt x="49896" y="295602"/>
                </a:lnTo>
                <a:lnTo>
                  <a:pt x="32422" y="336861"/>
                </a:lnTo>
                <a:lnTo>
                  <a:pt x="18512" y="379853"/>
                </a:lnTo>
                <a:lnTo>
                  <a:pt x="8349" y="424395"/>
                </a:lnTo>
                <a:lnTo>
                  <a:pt x="2117" y="470304"/>
                </a:lnTo>
                <a:lnTo>
                  <a:pt x="0" y="517397"/>
                </a:lnTo>
                <a:lnTo>
                  <a:pt x="2117" y="564491"/>
                </a:lnTo>
                <a:lnTo>
                  <a:pt x="8349" y="610400"/>
                </a:lnTo>
                <a:lnTo>
                  <a:pt x="18512" y="654942"/>
                </a:lnTo>
                <a:lnTo>
                  <a:pt x="32422" y="697934"/>
                </a:lnTo>
                <a:lnTo>
                  <a:pt x="49896" y="739193"/>
                </a:lnTo>
                <a:lnTo>
                  <a:pt x="70753" y="778538"/>
                </a:lnTo>
                <a:lnTo>
                  <a:pt x="94807" y="815784"/>
                </a:lnTo>
                <a:lnTo>
                  <a:pt x="121878" y="850750"/>
                </a:lnTo>
                <a:lnTo>
                  <a:pt x="151780" y="883253"/>
                </a:lnTo>
                <a:lnTo>
                  <a:pt x="184332" y="913110"/>
                </a:lnTo>
                <a:lnTo>
                  <a:pt x="219351" y="940138"/>
                </a:lnTo>
                <a:lnTo>
                  <a:pt x="256652" y="964155"/>
                </a:lnTo>
                <a:lnTo>
                  <a:pt x="296054" y="984979"/>
                </a:lnTo>
                <a:lnTo>
                  <a:pt x="337373" y="1002426"/>
                </a:lnTo>
                <a:lnTo>
                  <a:pt x="380426" y="1016313"/>
                </a:lnTo>
                <a:lnTo>
                  <a:pt x="425030" y="1026459"/>
                </a:lnTo>
                <a:lnTo>
                  <a:pt x="471002" y="1032681"/>
                </a:lnTo>
                <a:lnTo>
                  <a:pt x="518160" y="1034795"/>
                </a:lnTo>
                <a:lnTo>
                  <a:pt x="565317" y="1032681"/>
                </a:lnTo>
                <a:lnTo>
                  <a:pt x="611289" y="1026459"/>
                </a:lnTo>
                <a:lnTo>
                  <a:pt x="655893" y="1016313"/>
                </a:lnTo>
                <a:lnTo>
                  <a:pt x="698946" y="1002426"/>
                </a:lnTo>
                <a:lnTo>
                  <a:pt x="740265" y="984979"/>
                </a:lnTo>
                <a:lnTo>
                  <a:pt x="779667" y="964155"/>
                </a:lnTo>
                <a:lnTo>
                  <a:pt x="816968" y="940138"/>
                </a:lnTo>
                <a:lnTo>
                  <a:pt x="851987" y="913110"/>
                </a:lnTo>
                <a:lnTo>
                  <a:pt x="884539" y="883253"/>
                </a:lnTo>
                <a:lnTo>
                  <a:pt x="914441" y="850750"/>
                </a:lnTo>
                <a:lnTo>
                  <a:pt x="941512" y="815784"/>
                </a:lnTo>
                <a:lnTo>
                  <a:pt x="965566" y="778538"/>
                </a:lnTo>
                <a:lnTo>
                  <a:pt x="986423" y="739193"/>
                </a:lnTo>
                <a:lnTo>
                  <a:pt x="1003897" y="697934"/>
                </a:lnTo>
                <a:lnTo>
                  <a:pt x="1017807" y="654942"/>
                </a:lnTo>
                <a:lnTo>
                  <a:pt x="1027970" y="610400"/>
                </a:lnTo>
                <a:lnTo>
                  <a:pt x="1034202" y="564491"/>
                </a:lnTo>
                <a:lnTo>
                  <a:pt x="1036320" y="517397"/>
                </a:lnTo>
                <a:lnTo>
                  <a:pt x="1034202" y="470304"/>
                </a:lnTo>
                <a:lnTo>
                  <a:pt x="1027970" y="424395"/>
                </a:lnTo>
                <a:lnTo>
                  <a:pt x="1017807" y="379853"/>
                </a:lnTo>
                <a:lnTo>
                  <a:pt x="1003897" y="336861"/>
                </a:lnTo>
                <a:lnTo>
                  <a:pt x="986423" y="295602"/>
                </a:lnTo>
                <a:lnTo>
                  <a:pt x="965566" y="256257"/>
                </a:lnTo>
                <a:lnTo>
                  <a:pt x="941512" y="219011"/>
                </a:lnTo>
                <a:lnTo>
                  <a:pt x="914441" y="184045"/>
                </a:lnTo>
                <a:lnTo>
                  <a:pt x="884539" y="151542"/>
                </a:lnTo>
                <a:lnTo>
                  <a:pt x="851987" y="121685"/>
                </a:lnTo>
                <a:lnTo>
                  <a:pt x="816968" y="94657"/>
                </a:lnTo>
                <a:lnTo>
                  <a:pt x="779667" y="70640"/>
                </a:lnTo>
                <a:lnTo>
                  <a:pt x="740265" y="49816"/>
                </a:lnTo>
                <a:lnTo>
                  <a:pt x="698946" y="32369"/>
                </a:lnTo>
                <a:lnTo>
                  <a:pt x="655893" y="18482"/>
                </a:lnTo>
                <a:lnTo>
                  <a:pt x="611289" y="8336"/>
                </a:lnTo>
                <a:lnTo>
                  <a:pt x="565317" y="2114"/>
                </a:lnTo>
                <a:lnTo>
                  <a:pt x="518160" y="0"/>
                </a:lnTo>
                <a:close/>
              </a:path>
            </a:pathLst>
          </a:custGeom>
          <a:solidFill>
            <a:srgbClr val="2B5757"/>
          </a:solidFill>
        </p:spPr>
        <p:txBody>
          <a:bodyPr wrap="square" lIns="0" tIns="0" rIns="0" bIns="0" rtlCol="0"/>
          <a:lstStyle/>
          <a:p>
            <a:endParaRPr/>
          </a:p>
        </p:txBody>
      </p:sp>
      <p:sp>
        <p:nvSpPr>
          <p:cNvPr id="33" name="object 33"/>
          <p:cNvSpPr/>
          <p:nvPr/>
        </p:nvSpPr>
        <p:spPr>
          <a:xfrm>
            <a:off x="5462778" y="1111758"/>
            <a:ext cx="1036319" cy="1035050"/>
          </a:xfrm>
          <a:custGeom>
            <a:avLst/>
            <a:gdLst/>
            <a:ahLst/>
            <a:cxnLst/>
            <a:rect l="l" t="t" r="r" b="b"/>
            <a:pathLst>
              <a:path w="1036320" h="1035050">
                <a:moveTo>
                  <a:pt x="0" y="517397"/>
                </a:moveTo>
                <a:lnTo>
                  <a:pt x="2117" y="470304"/>
                </a:lnTo>
                <a:lnTo>
                  <a:pt x="8349" y="424395"/>
                </a:lnTo>
                <a:lnTo>
                  <a:pt x="18512" y="379853"/>
                </a:lnTo>
                <a:lnTo>
                  <a:pt x="32422" y="336861"/>
                </a:lnTo>
                <a:lnTo>
                  <a:pt x="49896" y="295602"/>
                </a:lnTo>
                <a:lnTo>
                  <a:pt x="70753" y="256257"/>
                </a:lnTo>
                <a:lnTo>
                  <a:pt x="94807" y="219011"/>
                </a:lnTo>
                <a:lnTo>
                  <a:pt x="121878" y="184045"/>
                </a:lnTo>
                <a:lnTo>
                  <a:pt x="151780" y="151542"/>
                </a:lnTo>
                <a:lnTo>
                  <a:pt x="184332" y="121685"/>
                </a:lnTo>
                <a:lnTo>
                  <a:pt x="219351" y="94657"/>
                </a:lnTo>
                <a:lnTo>
                  <a:pt x="256652" y="70640"/>
                </a:lnTo>
                <a:lnTo>
                  <a:pt x="296054" y="49816"/>
                </a:lnTo>
                <a:lnTo>
                  <a:pt x="337373" y="32369"/>
                </a:lnTo>
                <a:lnTo>
                  <a:pt x="380426" y="18482"/>
                </a:lnTo>
                <a:lnTo>
                  <a:pt x="425030" y="8336"/>
                </a:lnTo>
                <a:lnTo>
                  <a:pt x="471002" y="2114"/>
                </a:lnTo>
                <a:lnTo>
                  <a:pt x="518160" y="0"/>
                </a:lnTo>
                <a:lnTo>
                  <a:pt x="565317" y="2114"/>
                </a:lnTo>
                <a:lnTo>
                  <a:pt x="611289" y="8336"/>
                </a:lnTo>
                <a:lnTo>
                  <a:pt x="655893" y="18482"/>
                </a:lnTo>
                <a:lnTo>
                  <a:pt x="698946" y="32369"/>
                </a:lnTo>
                <a:lnTo>
                  <a:pt x="740265" y="49816"/>
                </a:lnTo>
                <a:lnTo>
                  <a:pt x="779667" y="70640"/>
                </a:lnTo>
                <a:lnTo>
                  <a:pt x="816968" y="94657"/>
                </a:lnTo>
                <a:lnTo>
                  <a:pt x="851987" y="121685"/>
                </a:lnTo>
                <a:lnTo>
                  <a:pt x="884539" y="151542"/>
                </a:lnTo>
                <a:lnTo>
                  <a:pt x="914441" y="184045"/>
                </a:lnTo>
                <a:lnTo>
                  <a:pt x="941512" y="219011"/>
                </a:lnTo>
                <a:lnTo>
                  <a:pt x="965566" y="256257"/>
                </a:lnTo>
                <a:lnTo>
                  <a:pt x="986423" y="295602"/>
                </a:lnTo>
                <a:lnTo>
                  <a:pt x="1003897" y="336861"/>
                </a:lnTo>
                <a:lnTo>
                  <a:pt x="1017807" y="379853"/>
                </a:lnTo>
                <a:lnTo>
                  <a:pt x="1027970" y="424395"/>
                </a:lnTo>
                <a:lnTo>
                  <a:pt x="1034202" y="470304"/>
                </a:lnTo>
                <a:lnTo>
                  <a:pt x="1036320" y="517397"/>
                </a:lnTo>
                <a:lnTo>
                  <a:pt x="1034202" y="564491"/>
                </a:lnTo>
                <a:lnTo>
                  <a:pt x="1027970" y="610400"/>
                </a:lnTo>
                <a:lnTo>
                  <a:pt x="1017807" y="654942"/>
                </a:lnTo>
                <a:lnTo>
                  <a:pt x="1003897" y="697934"/>
                </a:lnTo>
                <a:lnTo>
                  <a:pt x="986423" y="739193"/>
                </a:lnTo>
                <a:lnTo>
                  <a:pt x="965566" y="778538"/>
                </a:lnTo>
                <a:lnTo>
                  <a:pt x="941512" y="815784"/>
                </a:lnTo>
                <a:lnTo>
                  <a:pt x="914441" y="850750"/>
                </a:lnTo>
                <a:lnTo>
                  <a:pt x="884539" y="883253"/>
                </a:lnTo>
                <a:lnTo>
                  <a:pt x="851987" y="913110"/>
                </a:lnTo>
                <a:lnTo>
                  <a:pt x="816968" y="940138"/>
                </a:lnTo>
                <a:lnTo>
                  <a:pt x="779667" y="964155"/>
                </a:lnTo>
                <a:lnTo>
                  <a:pt x="740265" y="984979"/>
                </a:lnTo>
                <a:lnTo>
                  <a:pt x="698946" y="1002426"/>
                </a:lnTo>
                <a:lnTo>
                  <a:pt x="655893" y="1016313"/>
                </a:lnTo>
                <a:lnTo>
                  <a:pt x="611289" y="1026459"/>
                </a:lnTo>
                <a:lnTo>
                  <a:pt x="565317" y="1032681"/>
                </a:lnTo>
                <a:lnTo>
                  <a:pt x="518160" y="1034795"/>
                </a:lnTo>
                <a:lnTo>
                  <a:pt x="471002" y="1032681"/>
                </a:lnTo>
                <a:lnTo>
                  <a:pt x="425030" y="1026459"/>
                </a:lnTo>
                <a:lnTo>
                  <a:pt x="380426" y="1016313"/>
                </a:lnTo>
                <a:lnTo>
                  <a:pt x="337373" y="1002426"/>
                </a:lnTo>
                <a:lnTo>
                  <a:pt x="296054" y="984979"/>
                </a:lnTo>
                <a:lnTo>
                  <a:pt x="256652" y="964155"/>
                </a:lnTo>
                <a:lnTo>
                  <a:pt x="219351" y="940138"/>
                </a:lnTo>
                <a:lnTo>
                  <a:pt x="184332" y="913110"/>
                </a:lnTo>
                <a:lnTo>
                  <a:pt x="151780" y="883253"/>
                </a:lnTo>
                <a:lnTo>
                  <a:pt x="121878" y="850750"/>
                </a:lnTo>
                <a:lnTo>
                  <a:pt x="94807" y="815784"/>
                </a:lnTo>
                <a:lnTo>
                  <a:pt x="70753" y="778538"/>
                </a:lnTo>
                <a:lnTo>
                  <a:pt x="49896" y="739193"/>
                </a:lnTo>
                <a:lnTo>
                  <a:pt x="32422" y="697934"/>
                </a:lnTo>
                <a:lnTo>
                  <a:pt x="18512" y="654942"/>
                </a:lnTo>
                <a:lnTo>
                  <a:pt x="8349" y="610400"/>
                </a:lnTo>
                <a:lnTo>
                  <a:pt x="2117" y="564491"/>
                </a:lnTo>
                <a:lnTo>
                  <a:pt x="0" y="517397"/>
                </a:lnTo>
                <a:close/>
              </a:path>
            </a:pathLst>
          </a:custGeom>
          <a:ln w="10668">
            <a:solidFill>
              <a:srgbClr val="2B5757"/>
            </a:solidFill>
          </a:ln>
        </p:spPr>
        <p:txBody>
          <a:bodyPr wrap="square" lIns="0" tIns="0" rIns="0" bIns="0" rtlCol="0"/>
          <a:lstStyle/>
          <a:p>
            <a:endParaRPr/>
          </a:p>
        </p:txBody>
      </p:sp>
      <p:sp>
        <p:nvSpPr>
          <p:cNvPr id="34" name="object 34"/>
          <p:cNvSpPr/>
          <p:nvPr/>
        </p:nvSpPr>
        <p:spPr>
          <a:xfrm>
            <a:off x="10274807" y="1628394"/>
            <a:ext cx="756285" cy="0"/>
          </a:xfrm>
          <a:custGeom>
            <a:avLst/>
            <a:gdLst/>
            <a:ahLst/>
            <a:cxnLst/>
            <a:rect l="l" t="t" r="r" b="b"/>
            <a:pathLst>
              <a:path w="756284">
                <a:moveTo>
                  <a:pt x="0" y="0"/>
                </a:moveTo>
                <a:lnTo>
                  <a:pt x="755903" y="0"/>
                </a:lnTo>
              </a:path>
            </a:pathLst>
          </a:custGeom>
          <a:ln w="22860">
            <a:solidFill>
              <a:srgbClr val="2D75B6"/>
            </a:solidFill>
          </a:ln>
        </p:spPr>
        <p:txBody>
          <a:bodyPr wrap="square" lIns="0" tIns="0" rIns="0" bIns="0" rtlCol="0"/>
          <a:lstStyle/>
          <a:p>
            <a:endParaRPr/>
          </a:p>
        </p:txBody>
      </p:sp>
      <p:sp>
        <p:nvSpPr>
          <p:cNvPr id="35" name="object 35"/>
          <p:cNvSpPr txBox="1">
            <a:spLocks noGrp="1"/>
          </p:cNvSpPr>
          <p:nvPr>
            <p:ph type="title"/>
          </p:nvPr>
        </p:nvSpPr>
        <p:spPr>
          <a:xfrm>
            <a:off x="348792" y="89433"/>
            <a:ext cx="11079480" cy="786754"/>
          </a:xfrm>
          <a:prstGeom prst="rect">
            <a:avLst/>
          </a:prstGeom>
        </p:spPr>
        <p:txBody>
          <a:bodyPr vert="horz" wrap="square" lIns="0" tIns="47625" rIns="0" bIns="0" rtlCol="0">
            <a:spAutoFit/>
          </a:bodyPr>
          <a:lstStyle/>
          <a:p>
            <a:pPr marL="1270" algn="ctr">
              <a:lnSpc>
                <a:spcPct val="100000"/>
              </a:lnSpc>
              <a:spcBef>
                <a:spcPts val="375"/>
              </a:spcBef>
            </a:pPr>
            <a:r>
              <a:rPr lang="en-US" sz="1600" dirty="0"/>
              <a:t>DEVELOPMENT OF THE PROCEDURE FOR FORMING THE LIST OF LIFE NEEDED AND IMPORTANT</a:t>
            </a:r>
            <a:br>
              <a:rPr lang="en-US" sz="1600" dirty="0"/>
            </a:br>
            <a:r>
              <a:rPr lang="en-US" sz="1600" dirty="0"/>
              <a:t>MEDICINAL DRUGS (</a:t>
            </a:r>
            <a:r>
              <a:rPr lang="en-US" sz="1600" dirty="0" smtClean="0"/>
              <a:t>VEN) </a:t>
            </a:r>
            <a:r>
              <a:rPr lang="en-US" sz="1600" dirty="0"/>
              <a:t>UNDER THE DECISION OF THE GOVERNMENT OF THE RUSSIAN FEDERATION OF August 28, 2014</a:t>
            </a:r>
            <a:endParaRPr sz="1600" dirty="0"/>
          </a:p>
        </p:txBody>
      </p:sp>
      <p:sp>
        <p:nvSpPr>
          <p:cNvPr id="36" name="object 36"/>
          <p:cNvSpPr/>
          <p:nvPr/>
        </p:nvSpPr>
        <p:spPr>
          <a:xfrm>
            <a:off x="2022348" y="1321308"/>
            <a:ext cx="557784" cy="559308"/>
          </a:xfrm>
          <a:prstGeom prst="rect">
            <a:avLst/>
          </a:prstGeom>
          <a:blipFill>
            <a:blip r:embed="rId2" cstate="print"/>
            <a:stretch>
              <a:fillRect/>
            </a:stretch>
          </a:blipFill>
        </p:spPr>
        <p:txBody>
          <a:bodyPr wrap="square" lIns="0" tIns="0" rIns="0" bIns="0" rtlCol="0"/>
          <a:lstStyle/>
          <a:p>
            <a:endParaRPr/>
          </a:p>
        </p:txBody>
      </p:sp>
      <p:sp>
        <p:nvSpPr>
          <p:cNvPr id="37" name="object 37"/>
          <p:cNvSpPr txBox="1"/>
          <p:nvPr/>
        </p:nvSpPr>
        <p:spPr>
          <a:xfrm>
            <a:off x="-18796" y="682879"/>
            <a:ext cx="12230100" cy="269240"/>
          </a:xfrm>
          <a:prstGeom prst="rect">
            <a:avLst/>
          </a:prstGeom>
        </p:spPr>
        <p:txBody>
          <a:bodyPr vert="horz" wrap="square" lIns="0" tIns="12065" rIns="0" bIns="0" rtlCol="0">
            <a:spAutoFit/>
          </a:bodyPr>
          <a:lstStyle/>
          <a:p>
            <a:pPr marL="12700">
              <a:lnSpc>
                <a:spcPct val="100000"/>
              </a:lnSpc>
              <a:spcBef>
                <a:spcPts val="95"/>
              </a:spcBef>
              <a:tabLst>
                <a:tab pos="5596890" algn="l"/>
                <a:tab pos="12216765" algn="l"/>
              </a:tabLst>
            </a:pPr>
            <a:r>
              <a:rPr sz="1600" u="heavy" spc="-5" dirty="0">
                <a:solidFill>
                  <a:srgbClr val="001F5F"/>
                </a:solidFill>
                <a:uFill>
                  <a:solidFill>
                    <a:srgbClr val="7E7E7E"/>
                  </a:solidFill>
                </a:uFill>
                <a:latin typeface="Times New Roman"/>
                <a:cs typeface="Times New Roman"/>
              </a:rPr>
              <a:t> 	</a:t>
            </a:r>
            <a:r>
              <a:rPr sz="1600" b="1" u="heavy" spc="-5" dirty="0">
                <a:solidFill>
                  <a:srgbClr val="001F5F"/>
                </a:solidFill>
                <a:uFill>
                  <a:solidFill>
                    <a:srgbClr val="7E7E7E"/>
                  </a:solidFill>
                </a:uFill>
                <a:latin typeface="Arial"/>
                <a:cs typeface="Arial"/>
              </a:rPr>
              <a:t>№</a:t>
            </a:r>
            <a:r>
              <a:rPr sz="1600" b="1" u="heavy" spc="-85" dirty="0">
                <a:solidFill>
                  <a:srgbClr val="001F5F"/>
                </a:solidFill>
                <a:uFill>
                  <a:solidFill>
                    <a:srgbClr val="7E7E7E"/>
                  </a:solidFill>
                </a:uFill>
                <a:latin typeface="Arial"/>
                <a:cs typeface="Arial"/>
              </a:rPr>
              <a:t> </a:t>
            </a:r>
            <a:r>
              <a:rPr sz="1600" b="1" u="heavy" spc="-10" dirty="0">
                <a:solidFill>
                  <a:srgbClr val="001F5F"/>
                </a:solidFill>
                <a:uFill>
                  <a:solidFill>
                    <a:srgbClr val="7E7E7E"/>
                  </a:solidFill>
                </a:uFill>
                <a:latin typeface="Arial"/>
                <a:cs typeface="Arial"/>
              </a:rPr>
              <a:t>871	</a:t>
            </a:r>
            <a:endParaRPr sz="1600">
              <a:latin typeface="Arial"/>
              <a:cs typeface="Arial"/>
            </a:endParaRPr>
          </a:p>
        </p:txBody>
      </p:sp>
      <p:sp>
        <p:nvSpPr>
          <p:cNvPr id="38" name="object 38"/>
          <p:cNvSpPr/>
          <p:nvPr/>
        </p:nvSpPr>
        <p:spPr>
          <a:xfrm>
            <a:off x="2103120" y="1402080"/>
            <a:ext cx="451104" cy="452627"/>
          </a:xfrm>
          <a:prstGeom prst="rect">
            <a:avLst/>
          </a:prstGeom>
          <a:blipFill>
            <a:blip r:embed="rId3" cstate="print"/>
            <a:stretch>
              <a:fillRect/>
            </a:stretch>
          </a:blipFill>
        </p:spPr>
        <p:txBody>
          <a:bodyPr wrap="square" lIns="0" tIns="0" rIns="0" bIns="0" rtlCol="0"/>
          <a:lstStyle/>
          <a:p>
            <a:endParaRPr/>
          </a:p>
        </p:txBody>
      </p:sp>
      <p:sp>
        <p:nvSpPr>
          <p:cNvPr id="39" name="object 39"/>
          <p:cNvSpPr/>
          <p:nvPr/>
        </p:nvSpPr>
        <p:spPr>
          <a:xfrm>
            <a:off x="6484620" y="1628394"/>
            <a:ext cx="809625" cy="0"/>
          </a:xfrm>
          <a:custGeom>
            <a:avLst/>
            <a:gdLst/>
            <a:ahLst/>
            <a:cxnLst/>
            <a:rect l="l" t="t" r="r" b="b"/>
            <a:pathLst>
              <a:path w="809625">
                <a:moveTo>
                  <a:pt x="0" y="0"/>
                </a:moveTo>
                <a:lnTo>
                  <a:pt x="809244" y="0"/>
                </a:lnTo>
              </a:path>
            </a:pathLst>
          </a:custGeom>
          <a:ln w="22860">
            <a:solidFill>
              <a:srgbClr val="2B5757"/>
            </a:solidFill>
          </a:ln>
        </p:spPr>
        <p:txBody>
          <a:bodyPr wrap="square" lIns="0" tIns="0" rIns="0" bIns="0" rtlCol="0"/>
          <a:lstStyle/>
          <a:p>
            <a:endParaRPr/>
          </a:p>
        </p:txBody>
      </p:sp>
      <p:sp>
        <p:nvSpPr>
          <p:cNvPr id="40" name="object 40"/>
          <p:cNvSpPr/>
          <p:nvPr/>
        </p:nvSpPr>
        <p:spPr>
          <a:xfrm>
            <a:off x="4719828" y="1628394"/>
            <a:ext cx="1019810" cy="0"/>
          </a:xfrm>
          <a:custGeom>
            <a:avLst/>
            <a:gdLst/>
            <a:ahLst/>
            <a:cxnLst/>
            <a:rect l="l" t="t" r="r" b="b"/>
            <a:pathLst>
              <a:path w="1019810">
                <a:moveTo>
                  <a:pt x="0" y="0"/>
                </a:moveTo>
                <a:lnTo>
                  <a:pt x="1019555" y="0"/>
                </a:lnTo>
              </a:path>
            </a:pathLst>
          </a:custGeom>
          <a:ln w="22860">
            <a:solidFill>
              <a:srgbClr val="2B5757"/>
            </a:solidFill>
          </a:ln>
        </p:spPr>
        <p:txBody>
          <a:bodyPr wrap="square" lIns="0" tIns="0" rIns="0" bIns="0" rtlCol="0"/>
          <a:lstStyle/>
          <a:p>
            <a:endParaRPr/>
          </a:p>
        </p:txBody>
      </p:sp>
      <p:sp>
        <p:nvSpPr>
          <p:cNvPr id="41" name="object 41"/>
          <p:cNvSpPr/>
          <p:nvPr/>
        </p:nvSpPr>
        <p:spPr>
          <a:xfrm>
            <a:off x="7289292" y="1628394"/>
            <a:ext cx="1257300" cy="0"/>
          </a:xfrm>
          <a:custGeom>
            <a:avLst/>
            <a:gdLst/>
            <a:ahLst/>
            <a:cxnLst/>
            <a:rect l="l" t="t" r="r" b="b"/>
            <a:pathLst>
              <a:path w="1257300">
                <a:moveTo>
                  <a:pt x="0" y="0"/>
                </a:moveTo>
                <a:lnTo>
                  <a:pt x="1257300" y="0"/>
                </a:lnTo>
              </a:path>
            </a:pathLst>
          </a:custGeom>
          <a:ln w="22860">
            <a:solidFill>
              <a:srgbClr val="9EBABB"/>
            </a:solidFill>
          </a:ln>
        </p:spPr>
        <p:txBody>
          <a:bodyPr wrap="square" lIns="0" tIns="0" rIns="0" bIns="0" rtlCol="0"/>
          <a:lstStyle/>
          <a:p>
            <a:endParaRPr/>
          </a:p>
        </p:txBody>
      </p:sp>
      <p:sp>
        <p:nvSpPr>
          <p:cNvPr id="42" name="object 42"/>
          <p:cNvSpPr/>
          <p:nvPr/>
        </p:nvSpPr>
        <p:spPr>
          <a:xfrm>
            <a:off x="79247" y="1331975"/>
            <a:ext cx="1614170" cy="551815"/>
          </a:xfrm>
          <a:custGeom>
            <a:avLst/>
            <a:gdLst/>
            <a:ahLst/>
            <a:cxnLst/>
            <a:rect l="l" t="t" r="r" b="b"/>
            <a:pathLst>
              <a:path w="1614170" h="551814">
                <a:moveTo>
                  <a:pt x="1613916" y="0"/>
                </a:moveTo>
                <a:lnTo>
                  <a:pt x="0" y="0"/>
                </a:lnTo>
                <a:lnTo>
                  <a:pt x="0" y="441325"/>
                </a:lnTo>
                <a:lnTo>
                  <a:pt x="806958" y="551688"/>
                </a:lnTo>
                <a:lnTo>
                  <a:pt x="1613916" y="441325"/>
                </a:lnTo>
                <a:lnTo>
                  <a:pt x="1613916" y="0"/>
                </a:lnTo>
                <a:close/>
              </a:path>
            </a:pathLst>
          </a:custGeom>
          <a:solidFill>
            <a:srgbClr val="CADBDB"/>
          </a:solidFill>
        </p:spPr>
        <p:txBody>
          <a:bodyPr wrap="square" lIns="0" tIns="0" rIns="0" bIns="0" rtlCol="0"/>
          <a:lstStyle/>
          <a:p>
            <a:endParaRPr/>
          </a:p>
        </p:txBody>
      </p:sp>
      <p:sp>
        <p:nvSpPr>
          <p:cNvPr id="43" name="object 43"/>
          <p:cNvSpPr/>
          <p:nvPr/>
        </p:nvSpPr>
        <p:spPr>
          <a:xfrm>
            <a:off x="54864" y="3621023"/>
            <a:ext cx="1614170" cy="544195"/>
          </a:xfrm>
          <a:custGeom>
            <a:avLst/>
            <a:gdLst/>
            <a:ahLst/>
            <a:cxnLst/>
            <a:rect l="l" t="t" r="r" b="b"/>
            <a:pathLst>
              <a:path w="1614170" h="544195">
                <a:moveTo>
                  <a:pt x="1613916" y="0"/>
                </a:moveTo>
                <a:lnTo>
                  <a:pt x="0" y="0"/>
                </a:lnTo>
                <a:lnTo>
                  <a:pt x="0" y="435228"/>
                </a:lnTo>
                <a:lnTo>
                  <a:pt x="806958" y="544068"/>
                </a:lnTo>
                <a:lnTo>
                  <a:pt x="1613916" y="435228"/>
                </a:lnTo>
                <a:lnTo>
                  <a:pt x="1613916" y="0"/>
                </a:lnTo>
                <a:close/>
              </a:path>
            </a:pathLst>
          </a:custGeom>
          <a:solidFill>
            <a:srgbClr val="CADBDB"/>
          </a:solidFill>
        </p:spPr>
        <p:txBody>
          <a:bodyPr wrap="square" lIns="0" tIns="0" rIns="0" bIns="0" rtlCol="0"/>
          <a:lstStyle/>
          <a:p>
            <a:endParaRPr/>
          </a:p>
        </p:txBody>
      </p:sp>
      <p:sp>
        <p:nvSpPr>
          <p:cNvPr id="44" name="object 44"/>
          <p:cNvSpPr/>
          <p:nvPr/>
        </p:nvSpPr>
        <p:spPr>
          <a:xfrm>
            <a:off x="54864" y="5606796"/>
            <a:ext cx="1614170" cy="567055"/>
          </a:xfrm>
          <a:custGeom>
            <a:avLst/>
            <a:gdLst/>
            <a:ahLst/>
            <a:cxnLst/>
            <a:rect l="l" t="t" r="r" b="b"/>
            <a:pathLst>
              <a:path w="1614170" h="567054">
                <a:moveTo>
                  <a:pt x="1613916" y="0"/>
                </a:moveTo>
                <a:lnTo>
                  <a:pt x="0" y="0"/>
                </a:lnTo>
                <a:lnTo>
                  <a:pt x="0" y="453542"/>
                </a:lnTo>
                <a:lnTo>
                  <a:pt x="806958" y="566927"/>
                </a:lnTo>
                <a:lnTo>
                  <a:pt x="1613916" y="453542"/>
                </a:lnTo>
                <a:lnTo>
                  <a:pt x="1613916" y="0"/>
                </a:lnTo>
                <a:close/>
              </a:path>
            </a:pathLst>
          </a:custGeom>
          <a:solidFill>
            <a:srgbClr val="CADBDB"/>
          </a:solidFill>
        </p:spPr>
        <p:txBody>
          <a:bodyPr wrap="square" lIns="0" tIns="0" rIns="0" bIns="0" rtlCol="0"/>
          <a:lstStyle/>
          <a:p>
            <a:endParaRPr/>
          </a:p>
        </p:txBody>
      </p:sp>
      <p:sp>
        <p:nvSpPr>
          <p:cNvPr id="45" name="object 45"/>
          <p:cNvSpPr txBox="1"/>
          <p:nvPr/>
        </p:nvSpPr>
        <p:spPr>
          <a:xfrm>
            <a:off x="312216" y="1397253"/>
            <a:ext cx="1297305" cy="182742"/>
          </a:xfrm>
          <a:prstGeom prst="rect">
            <a:avLst/>
          </a:prstGeom>
        </p:spPr>
        <p:txBody>
          <a:bodyPr vert="horz" wrap="square" lIns="0" tIns="13335" rIns="0" bIns="0" rtlCol="0">
            <a:spAutoFit/>
          </a:bodyPr>
          <a:lstStyle/>
          <a:p>
            <a:pPr marL="12700">
              <a:lnSpc>
                <a:spcPct val="100000"/>
              </a:lnSpc>
              <a:spcBef>
                <a:spcPts val="105"/>
              </a:spcBef>
            </a:pPr>
            <a:r>
              <a:rPr lang="en-US" sz="1100" dirty="0" smtClean="0">
                <a:solidFill>
                  <a:srgbClr val="800000"/>
                </a:solidFill>
                <a:latin typeface="Franklin Gothic Medium Cond"/>
                <a:cs typeface="Franklin Gothic Medium Cond"/>
              </a:rPr>
              <a:t>Currently</a:t>
            </a:r>
            <a:endParaRPr sz="1100" dirty="0">
              <a:latin typeface="Franklin Gothic Medium Cond"/>
              <a:cs typeface="Franklin Gothic Medium Cond"/>
            </a:endParaRPr>
          </a:p>
        </p:txBody>
      </p:sp>
      <p:sp>
        <p:nvSpPr>
          <p:cNvPr id="46" name="object 46"/>
          <p:cNvSpPr txBox="1"/>
          <p:nvPr/>
        </p:nvSpPr>
        <p:spPr>
          <a:xfrm>
            <a:off x="433222" y="3693667"/>
            <a:ext cx="1138555" cy="182101"/>
          </a:xfrm>
          <a:prstGeom prst="rect">
            <a:avLst/>
          </a:prstGeom>
        </p:spPr>
        <p:txBody>
          <a:bodyPr vert="horz" wrap="square" lIns="0" tIns="12700" rIns="0" bIns="0" rtlCol="0">
            <a:spAutoFit/>
          </a:bodyPr>
          <a:lstStyle/>
          <a:p>
            <a:pPr marL="161925" marR="5080" indent="-149860">
              <a:lnSpc>
                <a:spcPct val="100000"/>
              </a:lnSpc>
              <a:spcBef>
                <a:spcPts val="100"/>
              </a:spcBef>
            </a:pPr>
            <a:r>
              <a:rPr lang="en-US" sz="1100" dirty="0">
                <a:latin typeface="Franklin Gothic Medium Cond"/>
                <a:cs typeface="Franklin Gothic Medium Cond"/>
              </a:rPr>
              <a:t>In the short term</a:t>
            </a:r>
            <a:endParaRPr sz="1100" dirty="0">
              <a:latin typeface="Franklin Gothic Medium Cond"/>
              <a:cs typeface="Franklin Gothic Medium Cond"/>
            </a:endParaRPr>
          </a:p>
        </p:txBody>
      </p:sp>
      <p:sp>
        <p:nvSpPr>
          <p:cNvPr id="47" name="object 47"/>
          <p:cNvSpPr txBox="1"/>
          <p:nvPr/>
        </p:nvSpPr>
        <p:spPr>
          <a:xfrm>
            <a:off x="431698" y="5702909"/>
            <a:ext cx="1051560" cy="182101"/>
          </a:xfrm>
          <a:prstGeom prst="rect">
            <a:avLst/>
          </a:prstGeom>
        </p:spPr>
        <p:txBody>
          <a:bodyPr vert="horz" wrap="square" lIns="0" tIns="12700" rIns="0" bIns="0" rtlCol="0">
            <a:spAutoFit/>
          </a:bodyPr>
          <a:lstStyle/>
          <a:p>
            <a:pPr marL="117475" marR="5080" indent="-105410">
              <a:lnSpc>
                <a:spcPct val="100000"/>
              </a:lnSpc>
              <a:spcBef>
                <a:spcPts val="100"/>
              </a:spcBef>
            </a:pPr>
            <a:r>
              <a:rPr lang="en-US" sz="1100" dirty="0">
                <a:solidFill>
                  <a:srgbClr val="800000"/>
                </a:solidFill>
                <a:latin typeface="Franklin Gothic Medium Cond"/>
                <a:cs typeface="Franklin Gothic Medium Cond"/>
              </a:rPr>
              <a:t>In the long run</a:t>
            </a:r>
            <a:endParaRPr sz="1100" dirty="0">
              <a:latin typeface="Franklin Gothic Medium Cond"/>
              <a:cs typeface="Franklin Gothic Medium Cond"/>
            </a:endParaRPr>
          </a:p>
        </p:txBody>
      </p:sp>
      <p:sp>
        <p:nvSpPr>
          <p:cNvPr id="48" name="object 48"/>
          <p:cNvSpPr/>
          <p:nvPr/>
        </p:nvSpPr>
        <p:spPr>
          <a:xfrm>
            <a:off x="9163811" y="6091428"/>
            <a:ext cx="367665" cy="368935"/>
          </a:xfrm>
          <a:custGeom>
            <a:avLst/>
            <a:gdLst/>
            <a:ahLst/>
            <a:cxnLst/>
            <a:rect l="l" t="t" r="r" b="b"/>
            <a:pathLst>
              <a:path w="367665" h="368935">
                <a:moveTo>
                  <a:pt x="183642" y="0"/>
                </a:moveTo>
                <a:lnTo>
                  <a:pt x="134805" y="6587"/>
                </a:lnTo>
                <a:lnTo>
                  <a:pt x="90931" y="25177"/>
                </a:lnTo>
                <a:lnTo>
                  <a:pt x="53768" y="54011"/>
                </a:lnTo>
                <a:lnTo>
                  <a:pt x="25061" y="91332"/>
                </a:lnTo>
                <a:lnTo>
                  <a:pt x="6556" y="135382"/>
                </a:lnTo>
                <a:lnTo>
                  <a:pt x="0" y="184404"/>
                </a:lnTo>
                <a:lnTo>
                  <a:pt x="6556" y="233425"/>
                </a:lnTo>
                <a:lnTo>
                  <a:pt x="25061" y="277475"/>
                </a:lnTo>
                <a:lnTo>
                  <a:pt x="53768" y="314796"/>
                </a:lnTo>
                <a:lnTo>
                  <a:pt x="90932" y="343630"/>
                </a:lnTo>
                <a:lnTo>
                  <a:pt x="134805" y="362220"/>
                </a:lnTo>
                <a:lnTo>
                  <a:pt x="183642" y="368808"/>
                </a:lnTo>
                <a:lnTo>
                  <a:pt x="232478" y="362220"/>
                </a:lnTo>
                <a:lnTo>
                  <a:pt x="276352" y="343630"/>
                </a:lnTo>
                <a:lnTo>
                  <a:pt x="313515" y="314796"/>
                </a:lnTo>
                <a:lnTo>
                  <a:pt x="342222" y="277475"/>
                </a:lnTo>
                <a:lnTo>
                  <a:pt x="360727" y="233425"/>
                </a:lnTo>
                <a:lnTo>
                  <a:pt x="367284" y="184404"/>
                </a:lnTo>
                <a:lnTo>
                  <a:pt x="360727" y="135382"/>
                </a:lnTo>
                <a:lnTo>
                  <a:pt x="342222" y="91332"/>
                </a:lnTo>
                <a:lnTo>
                  <a:pt x="313515" y="54011"/>
                </a:lnTo>
                <a:lnTo>
                  <a:pt x="276351" y="25177"/>
                </a:lnTo>
                <a:lnTo>
                  <a:pt x="232478" y="6587"/>
                </a:lnTo>
                <a:lnTo>
                  <a:pt x="183642" y="0"/>
                </a:lnTo>
                <a:close/>
              </a:path>
            </a:pathLst>
          </a:custGeom>
          <a:solidFill>
            <a:srgbClr val="2B5757"/>
          </a:solidFill>
        </p:spPr>
        <p:txBody>
          <a:bodyPr wrap="square" lIns="0" tIns="0" rIns="0" bIns="0" rtlCol="0"/>
          <a:lstStyle/>
          <a:p>
            <a:endParaRPr/>
          </a:p>
        </p:txBody>
      </p:sp>
      <p:sp>
        <p:nvSpPr>
          <p:cNvPr id="49" name="object 49"/>
          <p:cNvSpPr/>
          <p:nvPr/>
        </p:nvSpPr>
        <p:spPr>
          <a:xfrm>
            <a:off x="7563611" y="5161788"/>
            <a:ext cx="398145" cy="399415"/>
          </a:xfrm>
          <a:custGeom>
            <a:avLst/>
            <a:gdLst/>
            <a:ahLst/>
            <a:cxnLst/>
            <a:rect l="l" t="t" r="r" b="b"/>
            <a:pathLst>
              <a:path w="398145" h="399414">
                <a:moveTo>
                  <a:pt x="198882" y="0"/>
                </a:moveTo>
                <a:lnTo>
                  <a:pt x="153275" y="5274"/>
                </a:lnTo>
                <a:lnTo>
                  <a:pt x="111411" y="20296"/>
                </a:lnTo>
                <a:lnTo>
                  <a:pt x="74484" y="43867"/>
                </a:lnTo>
                <a:lnTo>
                  <a:pt x="43687" y="74787"/>
                </a:lnTo>
                <a:lnTo>
                  <a:pt x="20211" y="111856"/>
                </a:lnTo>
                <a:lnTo>
                  <a:pt x="5251" y="153875"/>
                </a:lnTo>
                <a:lnTo>
                  <a:pt x="0" y="199644"/>
                </a:lnTo>
                <a:lnTo>
                  <a:pt x="5251" y="245412"/>
                </a:lnTo>
                <a:lnTo>
                  <a:pt x="20211" y="287431"/>
                </a:lnTo>
                <a:lnTo>
                  <a:pt x="43687" y="324500"/>
                </a:lnTo>
                <a:lnTo>
                  <a:pt x="74484" y="355420"/>
                </a:lnTo>
                <a:lnTo>
                  <a:pt x="111411" y="378991"/>
                </a:lnTo>
                <a:lnTo>
                  <a:pt x="153275" y="394013"/>
                </a:lnTo>
                <a:lnTo>
                  <a:pt x="198882" y="399288"/>
                </a:lnTo>
                <a:lnTo>
                  <a:pt x="244488" y="394013"/>
                </a:lnTo>
                <a:lnTo>
                  <a:pt x="286352" y="378991"/>
                </a:lnTo>
                <a:lnTo>
                  <a:pt x="323279" y="355420"/>
                </a:lnTo>
                <a:lnTo>
                  <a:pt x="354076" y="324500"/>
                </a:lnTo>
                <a:lnTo>
                  <a:pt x="377552" y="287431"/>
                </a:lnTo>
                <a:lnTo>
                  <a:pt x="392512" y="245412"/>
                </a:lnTo>
                <a:lnTo>
                  <a:pt x="397764" y="199644"/>
                </a:lnTo>
                <a:lnTo>
                  <a:pt x="392512" y="153875"/>
                </a:lnTo>
                <a:lnTo>
                  <a:pt x="377552" y="111856"/>
                </a:lnTo>
                <a:lnTo>
                  <a:pt x="354076" y="74787"/>
                </a:lnTo>
                <a:lnTo>
                  <a:pt x="323279" y="43867"/>
                </a:lnTo>
                <a:lnTo>
                  <a:pt x="286352" y="20296"/>
                </a:lnTo>
                <a:lnTo>
                  <a:pt x="244488" y="5274"/>
                </a:lnTo>
                <a:lnTo>
                  <a:pt x="198882" y="0"/>
                </a:lnTo>
                <a:close/>
              </a:path>
            </a:pathLst>
          </a:custGeom>
          <a:solidFill>
            <a:srgbClr val="2B5757"/>
          </a:solidFill>
        </p:spPr>
        <p:txBody>
          <a:bodyPr wrap="square" lIns="0" tIns="0" rIns="0" bIns="0" rtlCol="0"/>
          <a:lstStyle/>
          <a:p>
            <a:endParaRPr/>
          </a:p>
        </p:txBody>
      </p:sp>
      <p:sp>
        <p:nvSpPr>
          <p:cNvPr id="50" name="object 50"/>
          <p:cNvSpPr/>
          <p:nvPr/>
        </p:nvSpPr>
        <p:spPr>
          <a:xfrm>
            <a:off x="4712208" y="1475232"/>
            <a:ext cx="325120" cy="323215"/>
          </a:xfrm>
          <a:custGeom>
            <a:avLst/>
            <a:gdLst/>
            <a:ahLst/>
            <a:cxnLst/>
            <a:rect l="l" t="t" r="r" b="b"/>
            <a:pathLst>
              <a:path w="325120" h="323214">
                <a:moveTo>
                  <a:pt x="162305" y="0"/>
                </a:moveTo>
                <a:lnTo>
                  <a:pt x="119150" y="5766"/>
                </a:lnTo>
                <a:lnTo>
                  <a:pt x="80376" y="22041"/>
                </a:lnTo>
                <a:lnTo>
                  <a:pt x="47529" y="47291"/>
                </a:lnTo>
                <a:lnTo>
                  <a:pt x="22154" y="79981"/>
                </a:lnTo>
                <a:lnTo>
                  <a:pt x="5796" y="118577"/>
                </a:lnTo>
                <a:lnTo>
                  <a:pt x="0" y="161543"/>
                </a:lnTo>
                <a:lnTo>
                  <a:pt x="5796" y="204510"/>
                </a:lnTo>
                <a:lnTo>
                  <a:pt x="22154" y="243106"/>
                </a:lnTo>
                <a:lnTo>
                  <a:pt x="47529" y="275796"/>
                </a:lnTo>
                <a:lnTo>
                  <a:pt x="80376" y="301046"/>
                </a:lnTo>
                <a:lnTo>
                  <a:pt x="119150" y="317321"/>
                </a:lnTo>
                <a:lnTo>
                  <a:pt x="162305" y="323088"/>
                </a:lnTo>
                <a:lnTo>
                  <a:pt x="205461" y="317321"/>
                </a:lnTo>
                <a:lnTo>
                  <a:pt x="244235" y="301046"/>
                </a:lnTo>
                <a:lnTo>
                  <a:pt x="277082" y="275796"/>
                </a:lnTo>
                <a:lnTo>
                  <a:pt x="302457" y="243106"/>
                </a:lnTo>
                <a:lnTo>
                  <a:pt x="318815" y="204510"/>
                </a:lnTo>
                <a:lnTo>
                  <a:pt x="324612" y="161543"/>
                </a:lnTo>
                <a:lnTo>
                  <a:pt x="318815" y="118577"/>
                </a:lnTo>
                <a:lnTo>
                  <a:pt x="302457" y="79981"/>
                </a:lnTo>
                <a:lnTo>
                  <a:pt x="277082" y="47291"/>
                </a:lnTo>
                <a:lnTo>
                  <a:pt x="244235" y="22041"/>
                </a:lnTo>
                <a:lnTo>
                  <a:pt x="205461" y="5766"/>
                </a:lnTo>
                <a:lnTo>
                  <a:pt x="162305" y="0"/>
                </a:lnTo>
                <a:close/>
              </a:path>
            </a:pathLst>
          </a:custGeom>
          <a:solidFill>
            <a:srgbClr val="2B5757"/>
          </a:solidFill>
        </p:spPr>
        <p:txBody>
          <a:bodyPr wrap="square" lIns="0" tIns="0" rIns="0" bIns="0" rtlCol="0"/>
          <a:lstStyle/>
          <a:p>
            <a:endParaRPr/>
          </a:p>
        </p:txBody>
      </p:sp>
      <p:sp>
        <p:nvSpPr>
          <p:cNvPr id="51" name="object 51"/>
          <p:cNvSpPr/>
          <p:nvPr/>
        </p:nvSpPr>
        <p:spPr>
          <a:xfrm>
            <a:off x="4737353" y="1500377"/>
            <a:ext cx="274320" cy="274320"/>
          </a:xfrm>
          <a:custGeom>
            <a:avLst/>
            <a:gdLst/>
            <a:ahLst/>
            <a:cxnLst/>
            <a:rect l="l" t="t" r="r" b="b"/>
            <a:pathLst>
              <a:path w="274320" h="274319">
                <a:moveTo>
                  <a:pt x="0" y="137160"/>
                </a:moveTo>
                <a:lnTo>
                  <a:pt x="6998" y="93829"/>
                </a:lnTo>
                <a:lnTo>
                  <a:pt x="26481" y="56180"/>
                </a:lnTo>
                <a:lnTo>
                  <a:pt x="56180" y="26481"/>
                </a:lnTo>
                <a:lnTo>
                  <a:pt x="93829" y="6998"/>
                </a:lnTo>
                <a:lnTo>
                  <a:pt x="137160" y="0"/>
                </a:lnTo>
                <a:lnTo>
                  <a:pt x="180490" y="6998"/>
                </a:lnTo>
                <a:lnTo>
                  <a:pt x="218139" y="26481"/>
                </a:lnTo>
                <a:lnTo>
                  <a:pt x="247838" y="56180"/>
                </a:lnTo>
                <a:lnTo>
                  <a:pt x="267321" y="93829"/>
                </a:lnTo>
                <a:lnTo>
                  <a:pt x="274320" y="137160"/>
                </a:lnTo>
                <a:lnTo>
                  <a:pt x="267321" y="180490"/>
                </a:lnTo>
                <a:lnTo>
                  <a:pt x="247838" y="218139"/>
                </a:lnTo>
                <a:lnTo>
                  <a:pt x="218139" y="247838"/>
                </a:lnTo>
                <a:lnTo>
                  <a:pt x="180490" y="267321"/>
                </a:lnTo>
                <a:lnTo>
                  <a:pt x="137160" y="274320"/>
                </a:lnTo>
                <a:lnTo>
                  <a:pt x="93829" y="267321"/>
                </a:lnTo>
                <a:lnTo>
                  <a:pt x="56180" y="247838"/>
                </a:lnTo>
                <a:lnTo>
                  <a:pt x="26481" y="218139"/>
                </a:lnTo>
                <a:lnTo>
                  <a:pt x="6998" y="180490"/>
                </a:lnTo>
                <a:lnTo>
                  <a:pt x="0" y="137160"/>
                </a:lnTo>
                <a:close/>
              </a:path>
            </a:pathLst>
          </a:custGeom>
          <a:ln w="19812">
            <a:solidFill>
              <a:srgbClr val="FFFFFF"/>
            </a:solidFill>
          </a:ln>
        </p:spPr>
        <p:txBody>
          <a:bodyPr wrap="square" lIns="0" tIns="0" rIns="0" bIns="0" rtlCol="0"/>
          <a:lstStyle/>
          <a:p>
            <a:endParaRPr/>
          </a:p>
        </p:txBody>
      </p:sp>
      <p:sp>
        <p:nvSpPr>
          <p:cNvPr id="52" name="object 52"/>
          <p:cNvSpPr txBox="1"/>
          <p:nvPr/>
        </p:nvSpPr>
        <p:spPr>
          <a:xfrm>
            <a:off x="4824729" y="1535938"/>
            <a:ext cx="97155" cy="19367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E7EEF0"/>
                </a:solidFill>
                <a:latin typeface="Franklin Gothic Medium Cond"/>
                <a:cs typeface="Franklin Gothic Medium Cond"/>
              </a:rPr>
              <a:t>2</a:t>
            </a:r>
            <a:endParaRPr sz="1100">
              <a:latin typeface="Franklin Gothic Medium Cond"/>
              <a:cs typeface="Franklin Gothic Medium Cond"/>
            </a:endParaRPr>
          </a:p>
        </p:txBody>
      </p:sp>
      <p:sp>
        <p:nvSpPr>
          <p:cNvPr id="53" name="object 53"/>
          <p:cNvSpPr/>
          <p:nvPr/>
        </p:nvSpPr>
        <p:spPr>
          <a:xfrm>
            <a:off x="7267956" y="1453896"/>
            <a:ext cx="325120" cy="325120"/>
          </a:xfrm>
          <a:custGeom>
            <a:avLst/>
            <a:gdLst/>
            <a:ahLst/>
            <a:cxnLst/>
            <a:rect l="l" t="t" r="r" b="b"/>
            <a:pathLst>
              <a:path w="325120" h="325119">
                <a:moveTo>
                  <a:pt x="162305" y="0"/>
                </a:moveTo>
                <a:lnTo>
                  <a:pt x="119150" y="5796"/>
                </a:lnTo>
                <a:lnTo>
                  <a:pt x="80376" y="22154"/>
                </a:lnTo>
                <a:lnTo>
                  <a:pt x="47529" y="47529"/>
                </a:lnTo>
                <a:lnTo>
                  <a:pt x="22154" y="80376"/>
                </a:lnTo>
                <a:lnTo>
                  <a:pt x="5796" y="119150"/>
                </a:lnTo>
                <a:lnTo>
                  <a:pt x="0" y="162305"/>
                </a:lnTo>
                <a:lnTo>
                  <a:pt x="5796" y="205461"/>
                </a:lnTo>
                <a:lnTo>
                  <a:pt x="22154" y="244235"/>
                </a:lnTo>
                <a:lnTo>
                  <a:pt x="47529" y="277082"/>
                </a:lnTo>
                <a:lnTo>
                  <a:pt x="80376" y="302457"/>
                </a:lnTo>
                <a:lnTo>
                  <a:pt x="119150" y="318815"/>
                </a:lnTo>
                <a:lnTo>
                  <a:pt x="162305" y="324612"/>
                </a:lnTo>
                <a:lnTo>
                  <a:pt x="205461" y="318815"/>
                </a:lnTo>
                <a:lnTo>
                  <a:pt x="244235" y="302457"/>
                </a:lnTo>
                <a:lnTo>
                  <a:pt x="277082" y="277082"/>
                </a:lnTo>
                <a:lnTo>
                  <a:pt x="302457" y="244235"/>
                </a:lnTo>
                <a:lnTo>
                  <a:pt x="318815" y="205461"/>
                </a:lnTo>
                <a:lnTo>
                  <a:pt x="324612" y="162305"/>
                </a:lnTo>
                <a:lnTo>
                  <a:pt x="318815" y="119150"/>
                </a:lnTo>
                <a:lnTo>
                  <a:pt x="302457" y="80376"/>
                </a:lnTo>
                <a:lnTo>
                  <a:pt x="277082" y="47529"/>
                </a:lnTo>
                <a:lnTo>
                  <a:pt x="244235" y="22154"/>
                </a:lnTo>
                <a:lnTo>
                  <a:pt x="205461" y="5796"/>
                </a:lnTo>
                <a:lnTo>
                  <a:pt x="162305" y="0"/>
                </a:lnTo>
                <a:close/>
              </a:path>
            </a:pathLst>
          </a:custGeom>
          <a:solidFill>
            <a:srgbClr val="9EBABB"/>
          </a:solidFill>
        </p:spPr>
        <p:txBody>
          <a:bodyPr wrap="square" lIns="0" tIns="0" rIns="0" bIns="0" rtlCol="0"/>
          <a:lstStyle/>
          <a:p>
            <a:endParaRPr/>
          </a:p>
        </p:txBody>
      </p:sp>
      <p:sp>
        <p:nvSpPr>
          <p:cNvPr id="54" name="object 54"/>
          <p:cNvSpPr/>
          <p:nvPr/>
        </p:nvSpPr>
        <p:spPr>
          <a:xfrm>
            <a:off x="7294626" y="1480566"/>
            <a:ext cx="273050" cy="273050"/>
          </a:xfrm>
          <a:custGeom>
            <a:avLst/>
            <a:gdLst/>
            <a:ahLst/>
            <a:cxnLst/>
            <a:rect l="l" t="t" r="r" b="b"/>
            <a:pathLst>
              <a:path w="273050" h="273050">
                <a:moveTo>
                  <a:pt x="0" y="136398"/>
                </a:moveTo>
                <a:lnTo>
                  <a:pt x="6955" y="93293"/>
                </a:lnTo>
                <a:lnTo>
                  <a:pt x="26322" y="55851"/>
                </a:lnTo>
                <a:lnTo>
                  <a:pt x="55851" y="26322"/>
                </a:lnTo>
                <a:lnTo>
                  <a:pt x="93293" y="6955"/>
                </a:lnTo>
                <a:lnTo>
                  <a:pt x="136398" y="0"/>
                </a:lnTo>
                <a:lnTo>
                  <a:pt x="179502" y="6955"/>
                </a:lnTo>
                <a:lnTo>
                  <a:pt x="216944" y="26322"/>
                </a:lnTo>
                <a:lnTo>
                  <a:pt x="246473" y="55851"/>
                </a:lnTo>
                <a:lnTo>
                  <a:pt x="265840" y="93293"/>
                </a:lnTo>
                <a:lnTo>
                  <a:pt x="272796" y="136398"/>
                </a:lnTo>
                <a:lnTo>
                  <a:pt x="265840" y="179502"/>
                </a:lnTo>
                <a:lnTo>
                  <a:pt x="246473" y="216944"/>
                </a:lnTo>
                <a:lnTo>
                  <a:pt x="216944" y="246473"/>
                </a:lnTo>
                <a:lnTo>
                  <a:pt x="179502" y="265840"/>
                </a:lnTo>
                <a:lnTo>
                  <a:pt x="136398" y="272796"/>
                </a:lnTo>
                <a:lnTo>
                  <a:pt x="93293" y="265840"/>
                </a:lnTo>
                <a:lnTo>
                  <a:pt x="55851" y="246473"/>
                </a:lnTo>
                <a:lnTo>
                  <a:pt x="26322" y="216944"/>
                </a:lnTo>
                <a:lnTo>
                  <a:pt x="6955" y="179502"/>
                </a:lnTo>
                <a:lnTo>
                  <a:pt x="0" y="136398"/>
                </a:lnTo>
                <a:close/>
              </a:path>
            </a:pathLst>
          </a:custGeom>
          <a:ln w="19812">
            <a:solidFill>
              <a:srgbClr val="FFFFFF"/>
            </a:solidFill>
          </a:ln>
        </p:spPr>
        <p:txBody>
          <a:bodyPr wrap="square" lIns="0" tIns="0" rIns="0" bIns="0" rtlCol="0"/>
          <a:lstStyle/>
          <a:p>
            <a:endParaRPr/>
          </a:p>
        </p:txBody>
      </p:sp>
      <p:sp>
        <p:nvSpPr>
          <p:cNvPr id="55" name="object 55"/>
          <p:cNvSpPr txBox="1"/>
          <p:nvPr/>
        </p:nvSpPr>
        <p:spPr>
          <a:xfrm>
            <a:off x="7381113" y="1515871"/>
            <a:ext cx="97155" cy="19367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001F5F"/>
                </a:solidFill>
                <a:latin typeface="Franklin Gothic Medium Cond"/>
                <a:cs typeface="Franklin Gothic Medium Cond"/>
              </a:rPr>
              <a:t>3</a:t>
            </a:r>
            <a:endParaRPr sz="1100">
              <a:latin typeface="Franklin Gothic Medium Cond"/>
              <a:cs typeface="Franklin Gothic Medium Cond"/>
            </a:endParaRPr>
          </a:p>
        </p:txBody>
      </p:sp>
      <p:sp>
        <p:nvSpPr>
          <p:cNvPr id="56" name="object 56"/>
          <p:cNvSpPr/>
          <p:nvPr/>
        </p:nvSpPr>
        <p:spPr>
          <a:xfrm>
            <a:off x="3057905" y="1492758"/>
            <a:ext cx="273050" cy="273050"/>
          </a:xfrm>
          <a:custGeom>
            <a:avLst/>
            <a:gdLst/>
            <a:ahLst/>
            <a:cxnLst/>
            <a:rect l="l" t="t" r="r" b="b"/>
            <a:pathLst>
              <a:path w="273050" h="273050">
                <a:moveTo>
                  <a:pt x="0" y="136397"/>
                </a:moveTo>
                <a:lnTo>
                  <a:pt x="6955" y="93293"/>
                </a:lnTo>
                <a:lnTo>
                  <a:pt x="26322" y="55851"/>
                </a:lnTo>
                <a:lnTo>
                  <a:pt x="55851" y="26322"/>
                </a:lnTo>
                <a:lnTo>
                  <a:pt x="93293" y="6955"/>
                </a:lnTo>
                <a:lnTo>
                  <a:pt x="136398" y="0"/>
                </a:lnTo>
                <a:lnTo>
                  <a:pt x="179502" y="6955"/>
                </a:lnTo>
                <a:lnTo>
                  <a:pt x="216944" y="26322"/>
                </a:lnTo>
                <a:lnTo>
                  <a:pt x="246473" y="55851"/>
                </a:lnTo>
                <a:lnTo>
                  <a:pt x="265840" y="93293"/>
                </a:lnTo>
                <a:lnTo>
                  <a:pt x="272795" y="136397"/>
                </a:lnTo>
                <a:lnTo>
                  <a:pt x="265840" y="179502"/>
                </a:lnTo>
                <a:lnTo>
                  <a:pt x="246473" y="216944"/>
                </a:lnTo>
                <a:lnTo>
                  <a:pt x="216944" y="246473"/>
                </a:lnTo>
                <a:lnTo>
                  <a:pt x="179502" y="265840"/>
                </a:lnTo>
                <a:lnTo>
                  <a:pt x="136398" y="272795"/>
                </a:lnTo>
                <a:lnTo>
                  <a:pt x="93293" y="265840"/>
                </a:lnTo>
                <a:lnTo>
                  <a:pt x="55851" y="246473"/>
                </a:lnTo>
                <a:lnTo>
                  <a:pt x="26322" y="216944"/>
                </a:lnTo>
                <a:lnTo>
                  <a:pt x="6955" y="179502"/>
                </a:lnTo>
                <a:lnTo>
                  <a:pt x="0" y="136397"/>
                </a:lnTo>
                <a:close/>
              </a:path>
            </a:pathLst>
          </a:custGeom>
          <a:ln w="19812">
            <a:solidFill>
              <a:srgbClr val="FFFFFF"/>
            </a:solidFill>
          </a:ln>
        </p:spPr>
        <p:txBody>
          <a:bodyPr wrap="square" lIns="0" tIns="0" rIns="0" bIns="0" rtlCol="0"/>
          <a:lstStyle/>
          <a:p>
            <a:endParaRPr/>
          </a:p>
        </p:txBody>
      </p:sp>
      <p:sp>
        <p:nvSpPr>
          <p:cNvPr id="57" name="object 57"/>
          <p:cNvSpPr txBox="1"/>
          <p:nvPr/>
        </p:nvSpPr>
        <p:spPr>
          <a:xfrm>
            <a:off x="3143504" y="1527428"/>
            <a:ext cx="97155" cy="19367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FFFFFF"/>
                </a:solidFill>
                <a:latin typeface="Franklin Gothic Medium Cond"/>
                <a:cs typeface="Franklin Gothic Medium Cond"/>
              </a:rPr>
              <a:t>1</a:t>
            </a:r>
            <a:endParaRPr sz="1100">
              <a:latin typeface="Franklin Gothic Medium Cond"/>
              <a:cs typeface="Franklin Gothic Medium Cond"/>
            </a:endParaRPr>
          </a:p>
        </p:txBody>
      </p:sp>
      <p:sp>
        <p:nvSpPr>
          <p:cNvPr id="58" name="object 58"/>
          <p:cNvSpPr txBox="1"/>
          <p:nvPr/>
        </p:nvSpPr>
        <p:spPr>
          <a:xfrm>
            <a:off x="2757932" y="1953259"/>
            <a:ext cx="893444" cy="289823"/>
          </a:xfrm>
          <a:prstGeom prst="rect">
            <a:avLst/>
          </a:prstGeom>
        </p:spPr>
        <p:txBody>
          <a:bodyPr vert="horz" wrap="square" lIns="0" tIns="12700" rIns="0" bIns="0" rtlCol="0">
            <a:spAutoFit/>
          </a:bodyPr>
          <a:lstStyle/>
          <a:p>
            <a:pPr marL="158750" marR="5080" indent="-146685">
              <a:lnSpc>
                <a:spcPct val="100000"/>
              </a:lnSpc>
              <a:spcBef>
                <a:spcPts val="100"/>
              </a:spcBef>
            </a:pPr>
            <a:r>
              <a:rPr lang="en-US" sz="900" dirty="0">
                <a:latin typeface="Tahoma"/>
                <a:cs typeface="Tahoma"/>
              </a:rPr>
              <a:t>Documentary expertise</a:t>
            </a:r>
            <a:endParaRPr sz="900" dirty="0">
              <a:latin typeface="Tahoma"/>
              <a:cs typeface="Tahoma"/>
            </a:endParaRPr>
          </a:p>
        </p:txBody>
      </p:sp>
      <p:sp>
        <p:nvSpPr>
          <p:cNvPr id="59" name="object 59"/>
          <p:cNvSpPr txBox="1"/>
          <p:nvPr/>
        </p:nvSpPr>
        <p:spPr>
          <a:xfrm>
            <a:off x="4367276" y="1944751"/>
            <a:ext cx="1036319" cy="428322"/>
          </a:xfrm>
          <a:prstGeom prst="rect">
            <a:avLst/>
          </a:prstGeom>
        </p:spPr>
        <p:txBody>
          <a:bodyPr vert="horz" wrap="square" lIns="0" tIns="12700" rIns="0" bIns="0" rtlCol="0">
            <a:spAutoFit/>
          </a:bodyPr>
          <a:lstStyle/>
          <a:p>
            <a:pPr marL="12700" marR="5080" algn="ctr">
              <a:lnSpc>
                <a:spcPct val="100000"/>
              </a:lnSpc>
              <a:spcBef>
                <a:spcPts val="100"/>
              </a:spcBef>
            </a:pPr>
            <a:r>
              <a:rPr lang="en-US" sz="900" dirty="0">
                <a:latin typeface="Tahoma"/>
                <a:cs typeface="Tahoma"/>
              </a:rPr>
              <a:t>Expert evaluation of the proposal (dossier)</a:t>
            </a:r>
            <a:endParaRPr sz="900" dirty="0">
              <a:latin typeface="Tahoma"/>
              <a:cs typeface="Tahoma"/>
            </a:endParaRPr>
          </a:p>
        </p:txBody>
      </p:sp>
      <p:sp>
        <p:nvSpPr>
          <p:cNvPr id="60" name="object 60"/>
          <p:cNvSpPr txBox="1"/>
          <p:nvPr/>
        </p:nvSpPr>
        <p:spPr>
          <a:xfrm>
            <a:off x="5627878" y="1416177"/>
            <a:ext cx="704215" cy="482600"/>
          </a:xfrm>
          <a:prstGeom prst="rect">
            <a:avLst/>
          </a:prstGeom>
        </p:spPr>
        <p:txBody>
          <a:bodyPr vert="horz" wrap="square" lIns="0" tIns="12065" rIns="0" bIns="0" rtlCol="0">
            <a:spAutoFit/>
          </a:bodyPr>
          <a:lstStyle/>
          <a:p>
            <a:pPr marL="12700" marR="5080" indent="-1905" algn="ctr">
              <a:lnSpc>
                <a:spcPct val="100000"/>
              </a:lnSpc>
              <a:spcBef>
                <a:spcPts val="95"/>
              </a:spcBef>
            </a:pPr>
            <a:r>
              <a:rPr sz="1000" spc="25" dirty="0" err="1" smtClean="0">
                <a:solidFill>
                  <a:srgbClr val="FFFFFF"/>
                </a:solidFill>
                <a:latin typeface="Franklin Gothic Medium Cond"/>
                <a:cs typeface="Franklin Gothic Medium Cond"/>
              </a:rPr>
              <a:t>Экспертная</a:t>
            </a:r>
            <a:r>
              <a:rPr sz="1000" spc="25" dirty="0" smtClean="0">
                <a:solidFill>
                  <a:srgbClr val="FFFFFF"/>
                </a:solidFill>
                <a:latin typeface="Franklin Gothic Medium Cond"/>
                <a:cs typeface="Franklin Gothic Medium Cond"/>
              </a:rPr>
              <a:t>  </a:t>
            </a:r>
            <a:r>
              <a:rPr sz="1000" spc="30" dirty="0" err="1" smtClean="0">
                <a:solidFill>
                  <a:srgbClr val="FFFFFF"/>
                </a:solidFill>
                <a:latin typeface="Franklin Gothic Medium Cond"/>
                <a:cs typeface="Franklin Gothic Medium Cond"/>
              </a:rPr>
              <a:t>Орг</a:t>
            </a:r>
            <a:r>
              <a:rPr sz="1000" spc="25" dirty="0" err="1" smtClean="0">
                <a:solidFill>
                  <a:srgbClr val="FFFFFF"/>
                </a:solidFill>
                <a:latin typeface="Franklin Gothic Medium Cond"/>
                <a:cs typeface="Franklin Gothic Medium Cond"/>
              </a:rPr>
              <a:t>аниз</a:t>
            </a:r>
            <a:r>
              <a:rPr sz="1000" spc="35" dirty="0" err="1" smtClean="0">
                <a:solidFill>
                  <a:srgbClr val="FFFFFF"/>
                </a:solidFill>
                <a:latin typeface="Franklin Gothic Medium Cond"/>
                <a:cs typeface="Franklin Gothic Medium Cond"/>
              </a:rPr>
              <a:t>ац</a:t>
            </a:r>
            <a:r>
              <a:rPr sz="1000" spc="25" dirty="0" err="1" smtClean="0">
                <a:solidFill>
                  <a:srgbClr val="FFFFFF"/>
                </a:solidFill>
                <a:latin typeface="Franklin Gothic Medium Cond"/>
                <a:cs typeface="Franklin Gothic Medium Cond"/>
              </a:rPr>
              <a:t>и</a:t>
            </a:r>
            <a:r>
              <a:rPr sz="1000" spc="-5" dirty="0" err="1" smtClean="0">
                <a:solidFill>
                  <a:srgbClr val="FFFFFF"/>
                </a:solidFill>
                <a:latin typeface="Franklin Gothic Medium Cond"/>
                <a:cs typeface="Franklin Gothic Medium Cond"/>
              </a:rPr>
              <a:t>я</a:t>
            </a:r>
            <a:r>
              <a:rPr sz="1000" spc="-5" dirty="0" smtClean="0">
                <a:solidFill>
                  <a:srgbClr val="FFFFFF"/>
                </a:solidFill>
                <a:latin typeface="Franklin Gothic Medium Cond"/>
                <a:cs typeface="Franklin Gothic Medium Cond"/>
              </a:rPr>
              <a:t>  </a:t>
            </a:r>
            <a:r>
              <a:rPr sz="1000" spc="20" dirty="0" smtClean="0">
                <a:solidFill>
                  <a:srgbClr val="FFFFFF"/>
                </a:solidFill>
                <a:latin typeface="Franklin Gothic Medium Cond"/>
                <a:cs typeface="Franklin Gothic Medium Cond"/>
              </a:rPr>
              <a:t>(ЭО)</a:t>
            </a:r>
            <a:endParaRPr sz="1000" dirty="0">
              <a:latin typeface="Franklin Gothic Medium Cond"/>
              <a:cs typeface="Franklin Gothic Medium Cond"/>
            </a:endParaRPr>
          </a:p>
        </p:txBody>
      </p:sp>
      <p:sp>
        <p:nvSpPr>
          <p:cNvPr id="61" name="object 61"/>
          <p:cNvSpPr txBox="1"/>
          <p:nvPr/>
        </p:nvSpPr>
        <p:spPr>
          <a:xfrm>
            <a:off x="7646289" y="5240782"/>
            <a:ext cx="182245" cy="193675"/>
          </a:xfrm>
          <a:prstGeom prst="rect">
            <a:avLst/>
          </a:prstGeom>
        </p:spPr>
        <p:txBody>
          <a:bodyPr vert="horz" wrap="square" lIns="0" tIns="12700" rIns="0" bIns="0" rtlCol="0">
            <a:spAutoFit/>
          </a:bodyPr>
          <a:lstStyle/>
          <a:p>
            <a:pPr marL="12700">
              <a:lnSpc>
                <a:spcPct val="100000"/>
              </a:lnSpc>
              <a:spcBef>
                <a:spcPts val="100"/>
              </a:spcBef>
            </a:pPr>
            <a:r>
              <a:rPr sz="1100" spc="40" dirty="0">
                <a:solidFill>
                  <a:srgbClr val="FFFFFF"/>
                </a:solidFill>
                <a:latin typeface="Franklin Gothic Medium Cond"/>
                <a:cs typeface="Franklin Gothic Medium Cond"/>
              </a:rPr>
              <a:t>Э</a:t>
            </a:r>
            <a:r>
              <a:rPr sz="1100" dirty="0">
                <a:solidFill>
                  <a:srgbClr val="FFFFFF"/>
                </a:solidFill>
                <a:latin typeface="Franklin Gothic Medium Cond"/>
                <a:cs typeface="Franklin Gothic Medium Cond"/>
              </a:rPr>
              <a:t>О</a:t>
            </a:r>
            <a:endParaRPr sz="1100">
              <a:latin typeface="Franklin Gothic Medium Cond"/>
              <a:cs typeface="Franklin Gothic Medium Cond"/>
            </a:endParaRPr>
          </a:p>
        </p:txBody>
      </p:sp>
      <p:sp>
        <p:nvSpPr>
          <p:cNvPr id="62" name="object 62"/>
          <p:cNvSpPr txBox="1"/>
          <p:nvPr/>
        </p:nvSpPr>
        <p:spPr>
          <a:xfrm>
            <a:off x="9228835" y="6174435"/>
            <a:ext cx="167005" cy="177800"/>
          </a:xfrm>
          <a:prstGeom prst="rect">
            <a:avLst/>
          </a:prstGeom>
        </p:spPr>
        <p:txBody>
          <a:bodyPr vert="horz" wrap="square" lIns="0" tIns="12065" rIns="0" bIns="0" rtlCol="0">
            <a:spAutoFit/>
          </a:bodyPr>
          <a:lstStyle/>
          <a:p>
            <a:pPr marL="12700">
              <a:lnSpc>
                <a:spcPct val="100000"/>
              </a:lnSpc>
              <a:spcBef>
                <a:spcPts val="95"/>
              </a:spcBef>
            </a:pPr>
            <a:r>
              <a:rPr sz="1000" spc="30" dirty="0">
                <a:solidFill>
                  <a:srgbClr val="FFFFFF"/>
                </a:solidFill>
                <a:latin typeface="Franklin Gothic Medium Cond"/>
                <a:cs typeface="Franklin Gothic Medium Cond"/>
              </a:rPr>
              <a:t>Э</a:t>
            </a:r>
            <a:r>
              <a:rPr sz="1000" spc="-5" dirty="0">
                <a:solidFill>
                  <a:srgbClr val="FFFFFF"/>
                </a:solidFill>
                <a:latin typeface="Franklin Gothic Medium Cond"/>
                <a:cs typeface="Franklin Gothic Medium Cond"/>
              </a:rPr>
              <a:t>О</a:t>
            </a:r>
            <a:endParaRPr sz="1000">
              <a:latin typeface="Franklin Gothic Medium Cond"/>
              <a:cs typeface="Franklin Gothic Medium Cond"/>
            </a:endParaRPr>
          </a:p>
        </p:txBody>
      </p:sp>
      <p:sp>
        <p:nvSpPr>
          <p:cNvPr id="63" name="object 63"/>
          <p:cNvSpPr/>
          <p:nvPr/>
        </p:nvSpPr>
        <p:spPr>
          <a:xfrm>
            <a:off x="8305800" y="1290827"/>
            <a:ext cx="618744" cy="620268"/>
          </a:xfrm>
          <a:prstGeom prst="rect">
            <a:avLst/>
          </a:prstGeom>
          <a:blipFill>
            <a:blip r:embed="rId4" cstate="print"/>
            <a:stretch>
              <a:fillRect/>
            </a:stretch>
          </a:blipFill>
        </p:spPr>
        <p:txBody>
          <a:bodyPr wrap="square" lIns="0" tIns="0" rIns="0" bIns="0" rtlCol="0"/>
          <a:lstStyle/>
          <a:p>
            <a:endParaRPr/>
          </a:p>
        </p:txBody>
      </p:sp>
      <p:sp>
        <p:nvSpPr>
          <p:cNvPr id="64" name="object 64"/>
          <p:cNvSpPr/>
          <p:nvPr/>
        </p:nvSpPr>
        <p:spPr>
          <a:xfrm>
            <a:off x="8386571" y="1371600"/>
            <a:ext cx="512064" cy="513588"/>
          </a:xfrm>
          <a:prstGeom prst="rect">
            <a:avLst/>
          </a:prstGeom>
          <a:blipFill>
            <a:blip r:embed="rId5" cstate="print"/>
            <a:stretch>
              <a:fillRect/>
            </a:stretch>
          </a:blipFill>
        </p:spPr>
        <p:txBody>
          <a:bodyPr wrap="square" lIns="0" tIns="0" rIns="0" bIns="0" rtlCol="0"/>
          <a:lstStyle/>
          <a:p>
            <a:endParaRPr/>
          </a:p>
        </p:txBody>
      </p:sp>
      <p:sp>
        <p:nvSpPr>
          <p:cNvPr id="65" name="object 65"/>
          <p:cNvSpPr/>
          <p:nvPr/>
        </p:nvSpPr>
        <p:spPr>
          <a:xfrm>
            <a:off x="10922507" y="1275588"/>
            <a:ext cx="676656" cy="676656"/>
          </a:xfrm>
          <a:prstGeom prst="rect">
            <a:avLst/>
          </a:prstGeom>
          <a:blipFill>
            <a:blip r:embed="rId6" cstate="print"/>
            <a:stretch>
              <a:fillRect/>
            </a:stretch>
          </a:blipFill>
        </p:spPr>
        <p:txBody>
          <a:bodyPr wrap="square" lIns="0" tIns="0" rIns="0" bIns="0" rtlCol="0"/>
          <a:lstStyle/>
          <a:p>
            <a:endParaRPr/>
          </a:p>
        </p:txBody>
      </p:sp>
      <p:sp>
        <p:nvSpPr>
          <p:cNvPr id="66" name="object 66"/>
          <p:cNvSpPr/>
          <p:nvPr/>
        </p:nvSpPr>
        <p:spPr>
          <a:xfrm>
            <a:off x="11003280" y="1356360"/>
            <a:ext cx="542544" cy="542544"/>
          </a:xfrm>
          <a:prstGeom prst="rect">
            <a:avLst/>
          </a:prstGeom>
          <a:blipFill>
            <a:blip r:embed="rId7" cstate="print"/>
            <a:stretch>
              <a:fillRect/>
            </a:stretch>
          </a:blipFill>
        </p:spPr>
        <p:txBody>
          <a:bodyPr wrap="square" lIns="0" tIns="0" rIns="0" bIns="0" rtlCol="0"/>
          <a:lstStyle/>
          <a:p>
            <a:endParaRPr/>
          </a:p>
        </p:txBody>
      </p:sp>
      <p:sp>
        <p:nvSpPr>
          <p:cNvPr id="67" name="object 67"/>
          <p:cNvSpPr/>
          <p:nvPr/>
        </p:nvSpPr>
        <p:spPr>
          <a:xfrm>
            <a:off x="9979152" y="1466088"/>
            <a:ext cx="325120" cy="325120"/>
          </a:xfrm>
          <a:custGeom>
            <a:avLst/>
            <a:gdLst/>
            <a:ahLst/>
            <a:cxnLst/>
            <a:rect l="l" t="t" r="r" b="b"/>
            <a:pathLst>
              <a:path w="325120" h="325119">
                <a:moveTo>
                  <a:pt x="162305" y="0"/>
                </a:moveTo>
                <a:lnTo>
                  <a:pt x="119150" y="5796"/>
                </a:lnTo>
                <a:lnTo>
                  <a:pt x="80376" y="22154"/>
                </a:lnTo>
                <a:lnTo>
                  <a:pt x="47529" y="47529"/>
                </a:lnTo>
                <a:lnTo>
                  <a:pt x="22154" y="80376"/>
                </a:lnTo>
                <a:lnTo>
                  <a:pt x="5796" y="119150"/>
                </a:lnTo>
                <a:lnTo>
                  <a:pt x="0" y="162306"/>
                </a:lnTo>
                <a:lnTo>
                  <a:pt x="5796" y="205461"/>
                </a:lnTo>
                <a:lnTo>
                  <a:pt x="22154" y="244235"/>
                </a:lnTo>
                <a:lnTo>
                  <a:pt x="47529" y="277082"/>
                </a:lnTo>
                <a:lnTo>
                  <a:pt x="80376" y="302457"/>
                </a:lnTo>
                <a:lnTo>
                  <a:pt x="119150" y="318815"/>
                </a:lnTo>
                <a:lnTo>
                  <a:pt x="162305" y="324612"/>
                </a:lnTo>
                <a:lnTo>
                  <a:pt x="205461" y="318815"/>
                </a:lnTo>
                <a:lnTo>
                  <a:pt x="244235" y="302457"/>
                </a:lnTo>
                <a:lnTo>
                  <a:pt x="277082" y="277082"/>
                </a:lnTo>
                <a:lnTo>
                  <a:pt x="302457" y="244235"/>
                </a:lnTo>
                <a:lnTo>
                  <a:pt x="318815" y="205461"/>
                </a:lnTo>
                <a:lnTo>
                  <a:pt x="324612" y="162306"/>
                </a:lnTo>
                <a:lnTo>
                  <a:pt x="318815" y="119150"/>
                </a:lnTo>
                <a:lnTo>
                  <a:pt x="302457" y="80376"/>
                </a:lnTo>
                <a:lnTo>
                  <a:pt x="277082" y="47529"/>
                </a:lnTo>
                <a:lnTo>
                  <a:pt x="244235" y="22154"/>
                </a:lnTo>
                <a:lnTo>
                  <a:pt x="205461" y="5796"/>
                </a:lnTo>
                <a:lnTo>
                  <a:pt x="162305" y="0"/>
                </a:lnTo>
                <a:close/>
              </a:path>
            </a:pathLst>
          </a:custGeom>
          <a:solidFill>
            <a:srgbClr val="2D75B6"/>
          </a:solidFill>
        </p:spPr>
        <p:txBody>
          <a:bodyPr wrap="square" lIns="0" tIns="0" rIns="0" bIns="0" rtlCol="0"/>
          <a:lstStyle/>
          <a:p>
            <a:endParaRPr/>
          </a:p>
        </p:txBody>
      </p:sp>
      <p:sp>
        <p:nvSpPr>
          <p:cNvPr id="68" name="object 68"/>
          <p:cNvSpPr/>
          <p:nvPr/>
        </p:nvSpPr>
        <p:spPr>
          <a:xfrm>
            <a:off x="10005821" y="1492758"/>
            <a:ext cx="273050" cy="273050"/>
          </a:xfrm>
          <a:custGeom>
            <a:avLst/>
            <a:gdLst/>
            <a:ahLst/>
            <a:cxnLst/>
            <a:rect l="l" t="t" r="r" b="b"/>
            <a:pathLst>
              <a:path w="273050" h="273050">
                <a:moveTo>
                  <a:pt x="0" y="136397"/>
                </a:moveTo>
                <a:lnTo>
                  <a:pt x="6955" y="93293"/>
                </a:lnTo>
                <a:lnTo>
                  <a:pt x="26322" y="55851"/>
                </a:lnTo>
                <a:lnTo>
                  <a:pt x="55851" y="26322"/>
                </a:lnTo>
                <a:lnTo>
                  <a:pt x="93293" y="6955"/>
                </a:lnTo>
                <a:lnTo>
                  <a:pt x="136398" y="0"/>
                </a:lnTo>
                <a:lnTo>
                  <a:pt x="179502" y="6955"/>
                </a:lnTo>
                <a:lnTo>
                  <a:pt x="216944" y="26322"/>
                </a:lnTo>
                <a:lnTo>
                  <a:pt x="246473" y="55851"/>
                </a:lnTo>
                <a:lnTo>
                  <a:pt x="265840" y="93293"/>
                </a:lnTo>
                <a:lnTo>
                  <a:pt x="272796" y="136397"/>
                </a:lnTo>
                <a:lnTo>
                  <a:pt x="265840" y="179502"/>
                </a:lnTo>
                <a:lnTo>
                  <a:pt x="246473" y="216944"/>
                </a:lnTo>
                <a:lnTo>
                  <a:pt x="216944" y="246473"/>
                </a:lnTo>
                <a:lnTo>
                  <a:pt x="179502" y="265840"/>
                </a:lnTo>
                <a:lnTo>
                  <a:pt x="136398" y="272795"/>
                </a:lnTo>
                <a:lnTo>
                  <a:pt x="93293" y="265840"/>
                </a:lnTo>
                <a:lnTo>
                  <a:pt x="55851" y="246473"/>
                </a:lnTo>
                <a:lnTo>
                  <a:pt x="26322" y="216944"/>
                </a:lnTo>
                <a:lnTo>
                  <a:pt x="6955" y="179502"/>
                </a:lnTo>
                <a:lnTo>
                  <a:pt x="0" y="136397"/>
                </a:lnTo>
                <a:close/>
              </a:path>
            </a:pathLst>
          </a:custGeom>
          <a:ln w="19812">
            <a:solidFill>
              <a:srgbClr val="FFFFFF"/>
            </a:solidFill>
          </a:ln>
        </p:spPr>
        <p:txBody>
          <a:bodyPr wrap="square" lIns="0" tIns="0" rIns="0" bIns="0" rtlCol="0"/>
          <a:lstStyle/>
          <a:p>
            <a:endParaRPr/>
          </a:p>
        </p:txBody>
      </p:sp>
      <p:sp>
        <p:nvSpPr>
          <p:cNvPr id="69" name="object 69"/>
          <p:cNvSpPr txBox="1"/>
          <p:nvPr/>
        </p:nvSpPr>
        <p:spPr>
          <a:xfrm>
            <a:off x="10092308" y="1527428"/>
            <a:ext cx="97155" cy="193675"/>
          </a:xfrm>
          <a:prstGeom prst="rect">
            <a:avLst/>
          </a:prstGeom>
        </p:spPr>
        <p:txBody>
          <a:bodyPr vert="horz" wrap="square" lIns="0" tIns="13335" rIns="0" bIns="0" rtlCol="0">
            <a:spAutoFit/>
          </a:bodyPr>
          <a:lstStyle/>
          <a:p>
            <a:pPr marL="12700">
              <a:lnSpc>
                <a:spcPct val="100000"/>
              </a:lnSpc>
              <a:spcBef>
                <a:spcPts val="105"/>
              </a:spcBef>
            </a:pPr>
            <a:r>
              <a:rPr sz="1100" dirty="0">
                <a:solidFill>
                  <a:srgbClr val="E7EEF0"/>
                </a:solidFill>
                <a:latin typeface="Franklin Gothic Medium Cond"/>
                <a:cs typeface="Franklin Gothic Medium Cond"/>
              </a:rPr>
              <a:t>4</a:t>
            </a:r>
            <a:endParaRPr sz="1100">
              <a:latin typeface="Franklin Gothic Medium Cond"/>
              <a:cs typeface="Franklin Gothic Medium Cond"/>
            </a:endParaRPr>
          </a:p>
        </p:txBody>
      </p:sp>
      <p:sp>
        <p:nvSpPr>
          <p:cNvPr id="70" name="object 70"/>
          <p:cNvSpPr/>
          <p:nvPr/>
        </p:nvSpPr>
        <p:spPr>
          <a:xfrm>
            <a:off x="11388852" y="1628394"/>
            <a:ext cx="803275" cy="0"/>
          </a:xfrm>
          <a:custGeom>
            <a:avLst/>
            <a:gdLst/>
            <a:ahLst/>
            <a:cxnLst/>
            <a:rect l="l" t="t" r="r" b="b"/>
            <a:pathLst>
              <a:path w="803275">
                <a:moveTo>
                  <a:pt x="0" y="0"/>
                </a:moveTo>
                <a:lnTo>
                  <a:pt x="803148" y="0"/>
                </a:lnTo>
              </a:path>
            </a:pathLst>
          </a:custGeom>
          <a:ln w="22860">
            <a:solidFill>
              <a:srgbClr val="2D75B6"/>
            </a:solidFill>
          </a:ln>
        </p:spPr>
        <p:txBody>
          <a:bodyPr wrap="square" lIns="0" tIns="0" rIns="0" bIns="0" rtlCol="0"/>
          <a:lstStyle/>
          <a:p>
            <a:endParaRPr/>
          </a:p>
        </p:txBody>
      </p:sp>
      <p:sp>
        <p:nvSpPr>
          <p:cNvPr id="71" name="object 71"/>
          <p:cNvSpPr txBox="1"/>
          <p:nvPr/>
        </p:nvSpPr>
        <p:spPr>
          <a:xfrm>
            <a:off x="9472930" y="1835658"/>
            <a:ext cx="1330325" cy="566822"/>
          </a:xfrm>
          <a:prstGeom prst="rect">
            <a:avLst/>
          </a:prstGeom>
        </p:spPr>
        <p:txBody>
          <a:bodyPr vert="horz" wrap="square" lIns="0" tIns="12700" rIns="0" bIns="0" rtlCol="0">
            <a:spAutoFit/>
          </a:bodyPr>
          <a:lstStyle/>
          <a:p>
            <a:pPr marL="12065" marR="5080" indent="-635" algn="ctr">
              <a:lnSpc>
                <a:spcPct val="100000"/>
              </a:lnSpc>
              <a:spcBef>
                <a:spcPts val="100"/>
              </a:spcBef>
            </a:pPr>
            <a:r>
              <a:rPr lang="en-US" sz="900" dirty="0">
                <a:latin typeface="Tahoma"/>
                <a:cs typeface="Tahoma"/>
              </a:rPr>
              <a:t>Decision making at commission meetings on inclusion / exclusion of M</a:t>
            </a:r>
            <a:r>
              <a:rPr lang="en-US" sz="900" dirty="0" smtClean="0">
                <a:latin typeface="Tahoma"/>
                <a:cs typeface="Tahoma"/>
              </a:rPr>
              <a:t>P</a:t>
            </a:r>
            <a:endParaRPr sz="900" dirty="0">
              <a:latin typeface="Tahoma"/>
              <a:cs typeface="Tahoma"/>
            </a:endParaRPr>
          </a:p>
        </p:txBody>
      </p:sp>
      <p:sp>
        <p:nvSpPr>
          <p:cNvPr id="72" name="object 72"/>
          <p:cNvSpPr txBox="1"/>
          <p:nvPr/>
        </p:nvSpPr>
        <p:spPr>
          <a:xfrm>
            <a:off x="6698360" y="1854200"/>
            <a:ext cx="1457960" cy="718145"/>
          </a:xfrm>
          <a:prstGeom prst="rect">
            <a:avLst/>
          </a:prstGeom>
        </p:spPr>
        <p:txBody>
          <a:bodyPr vert="horz" wrap="square" lIns="0" tIns="12700" rIns="0" bIns="0" rtlCol="0">
            <a:spAutoFit/>
          </a:bodyPr>
          <a:lstStyle/>
          <a:p>
            <a:pPr marL="222885" marR="215900" algn="ctr">
              <a:lnSpc>
                <a:spcPct val="100000"/>
              </a:lnSpc>
              <a:spcBef>
                <a:spcPts val="100"/>
              </a:spcBef>
            </a:pPr>
            <a:r>
              <a:rPr lang="en-US" sz="900" dirty="0">
                <a:latin typeface="Tahoma"/>
                <a:cs typeface="Tahoma"/>
              </a:rPr>
              <a:t>Preparation of scientifically sound</a:t>
            </a:r>
          </a:p>
          <a:p>
            <a:pPr marL="222885" marR="215900" algn="ctr">
              <a:lnSpc>
                <a:spcPct val="100000"/>
              </a:lnSpc>
              <a:spcBef>
                <a:spcPts val="100"/>
              </a:spcBef>
            </a:pPr>
            <a:r>
              <a:rPr lang="en-US" sz="900" dirty="0">
                <a:latin typeface="Tahoma"/>
                <a:cs typeface="Tahoma"/>
              </a:rPr>
              <a:t>recommendations by the Chief Free-lance Specialist</a:t>
            </a:r>
            <a:endParaRPr sz="900" dirty="0">
              <a:latin typeface="Tahoma"/>
              <a:cs typeface="Tahoma"/>
            </a:endParaRPr>
          </a:p>
        </p:txBody>
      </p:sp>
      <p:sp>
        <p:nvSpPr>
          <p:cNvPr id="73" name="object 73"/>
          <p:cNvSpPr/>
          <p:nvPr/>
        </p:nvSpPr>
        <p:spPr>
          <a:xfrm>
            <a:off x="10323576" y="3915155"/>
            <a:ext cx="711835" cy="0"/>
          </a:xfrm>
          <a:custGeom>
            <a:avLst/>
            <a:gdLst/>
            <a:ahLst/>
            <a:cxnLst/>
            <a:rect l="l" t="t" r="r" b="b"/>
            <a:pathLst>
              <a:path w="711834">
                <a:moveTo>
                  <a:pt x="0" y="0"/>
                </a:moveTo>
                <a:lnTo>
                  <a:pt x="711707" y="0"/>
                </a:lnTo>
              </a:path>
            </a:pathLst>
          </a:custGeom>
          <a:ln w="24383">
            <a:solidFill>
              <a:srgbClr val="2D75B6"/>
            </a:solidFill>
          </a:ln>
        </p:spPr>
        <p:txBody>
          <a:bodyPr wrap="square" lIns="0" tIns="0" rIns="0" bIns="0" rtlCol="0"/>
          <a:lstStyle/>
          <a:p>
            <a:endParaRPr/>
          </a:p>
        </p:txBody>
      </p:sp>
      <p:sp>
        <p:nvSpPr>
          <p:cNvPr id="74" name="object 74"/>
          <p:cNvSpPr/>
          <p:nvPr/>
        </p:nvSpPr>
        <p:spPr>
          <a:xfrm>
            <a:off x="6260591" y="2645664"/>
            <a:ext cx="1035050" cy="1036319"/>
          </a:xfrm>
          <a:custGeom>
            <a:avLst/>
            <a:gdLst/>
            <a:ahLst/>
            <a:cxnLst/>
            <a:rect l="l" t="t" r="r" b="b"/>
            <a:pathLst>
              <a:path w="1035050" h="1036320">
                <a:moveTo>
                  <a:pt x="517398" y="0"/>
                </a:moveTo>
                <a:lnTo>
                  <a:pt x="470304" y="2117"/>
                </a:lnTo>
                <a:lnTo>
                  <a:pt x="424395" y="8349"/>
                </a:lnTo>
                <a:lnTo>
                  <a:pt x="379853" y="18512"/>
                </a:lnTo>
                <a:lnTo>
                  <a:pt x="336861" y="32422"/>
                </a:lnTo>
                <a:lnTo>
                  <a:pt x="295602" y="49896"/>
                </a:lnTo>
                <a:lnTo>
                  <a:pt x="256257" y="70753"/>
                </a:lnTo>
                <a:lnTo>
                  <a:pt x="219011" y="94807"/>
                </a:lnTo>
                <a:lnTo>
                  <a:pt x="184045" y="121878"/>
                </a:lnTo>
                <a:lnTo>
                  <a:pt x="151542" y="151780"/>
                </a:lnTo>
                <a:lnTo>
                  <a:pt x="121685" y="184332"/>
                </a:lnTo>
                <a:lnTo>
                  <a:pt x="94657" y="219351"/>
                </a:lnTo>
                <a:lnTo>
                  <a:pt x="70640" y="256652"/>
                </a:lnTo>
                <a:lnTo>
                  <a:pt x="49816" y="296054"/>
                </a:lnTo>
                <a:lnTo>
                  <a:pt x="32369" y="337373"/>
                </a:lnTo>
                <a:lnTo>
                  <a:pt x="18482" y="380426"/>
                </a:lnTo>
                <a:lnTo>
                  <a:pt x="8336" y="425030"/>
                </a:lnTo>
                <a:lnTo>
                  <a:pt x="2114" y="471002"/>
                </a:lnTo>
                <a:lnTo>
                  <a:pt x="0" y="518160"/>
                </a:lnTo>
                <a:lnTo>
                  <a:pt x="2114" y="565317"/>
                </a:lnTo>
                <a:lnTo>
                  <a:pt x="8336" y="611289"/>
                </a:lnTo>
                <a:lnTo>
                  <a:pt x="18482" y="655893"/>
                </a:lnTo>
                <a:lnTo>
                  <a:pt x="32369" y="698946"/>
                </a:lnTo>
                <a:lnTo>
                  <a:pt x="49816" y="740265"/>
                </a:lnTo>
                <a:lnTo>
                  <a:pt x="70640" y="779667"/>
                </a:lnTo>
                <a:lnTo>
                  <a:pt x="94657" y="816968"/>
                </a:lnTo>
                <a:lnTo>
                  <a:pt x="121685" y="851987"/>
                </a:lnTo>
                <a:lnTo>
                  <a:pt x="151542" y="884539"/>
                </a:lnTo>
                <a:lnTo>
                  <a:pt x="184045" y="914441"/>
                </a:lnTo>
                <a:lnTo>
                  <a:pt x="219011" y="941512"/>
                </a:lnTo>
                <a:lnTo>
                  <a:pt x="256257" y="965566"/>
                </a:lnTo>
                <a:lnTo>
                  <a:pt x="295602" y="986423"/>
                </a:lnTo>
                <a:lnTo>
                  <a:pt x="336861" y="1003897"/>
                </a:lnTo>
                <a:lnTo>
                  <a:pt x="379853" y="1017807"/>
                </a:lnTo>
                <a:lnTo>
                  <a:pt x="424395" y="1027970"/>
                </a:lnTo>
                <a:lnTo>
                  <a:pt x="470304" y="1034202"/>
                </a:lnTo>
                <a:lnTo>
                  <a:pt x="517398" y="1036319"/>
                </a:lnTo>
                <a:lnTo>
                  <a:pt x="564491" y="1034202"/>
                </a:lnTo>
                <a:lnTo>
                  <a:pt x="610400" y="1027970"/>
                </a:lnTo>
                <a:lnTo>
                  <a:pt x="654942" y="1017807"/>
                </a:lnTo>
                <a:lnTo>
                  <a:pt x="697934" y="1003897"/>
                </a:lnTo>
                <a:lnTo>
                  <a:pt x="739193" y="986423"/>
                </a:lnTo>
                <a:lnTo>
                  <a:pt x="778538" y="965566"/>
                </a:lnTo>
                <a:lnTo>
                  <a:pt x="815784" y="941512"/>
                </a:lnTo>
                <a:lnTo>
                  <a:pt x="850750" y="914441"/>
                </a:lnTo>
                <a:lnTo>
                  <a:pt x="883253" y="884539"/>
                </a:lnTo>
                <a:lnTo>
                  <a:pt x="913110" y="851987"/>
                </a:lnTo>
                <a:lnTo>
                  <a:pt x="940138" y="816968"/>
                </a:lnTo>
                <a:lnTo>
                  <a:pt x="964155" y="779667"/>
                </a:lnTo>
                <a:lnTo>
                  <a:pt x="984979" y="740265"/>
                </a:lnTo>
                <a:lnTo>
                  <a:pt x="1002426" y="698946"/>
                </a:lnTo>
                <a:lnTo>
                  <a:pt x="1016313" y="655893"/>
                </a:lnTo>
                <a:lnTo>
                  <a:pt x="1026459" y="611289"/>
                </a:lnTo>
                <a:lnTo>
                  <a:pt x="1032681" y="565317"/>
                </a:lnTo>
                <a:lnTo>
                  <a:pt x="1034796" y="518160"/>
                </a:lnTo>
                <a:lnTo>
                  <a:pt x="1032681" y="471002"/>
                </a:lnTo>
                <a:lnTo>
                  <a:pt x="1026459" y="425030"/>
                </a:lnTo>
                <a:lnTo>
                  <a:pt x="1016313" y="380426"/>
                </a:lnTo>
                <a:lnTo>
                  <a:pt x="1002426" y="337373"/>
                </a:lnTo>
                <a:lnTo>
                  <a:pt x="984979" y="296054"/>
                </a:lnTo>
                <a:lnTo>
                  <a:pt x="964155" y="256652"/>
                </a:lnTo>
                <a:lnTo>
                  <a:pt x="940138" y="219351"/>
                </a:lnTo>
                <a:lnTo>
                  <a:pt x="913110" y="184332"/>
                </a:lnTo>
                <a:lnTo>
                  <a:pt x="883253" y="151780"/>
                </a:lnTo>
                <a:lnTo>
                  <a:pt x="850750" y="121878"/>
                </a:lnTo>
                <a:lnTo>
                  <a:pt x="815784" y="94807"/>
                </a:lnTo>
                <a:lnTo>
                  <a:pt x="778538" y="70753"/>
                </a:lnTo>
                <a:lnTo>
                  <a:pt x="739193" y="49896"/>
                </a:lnTo>
                <a:lnTo>
                  <a:pt x="697934" y="32422"/>
                </a:lnTo>
                <a:lnTo>
                  <a:pt x="654942" y="18512"/>
                </a:lnTo>
                <a:lnTo>
                  <a:pt x="610400" y="8349"/>
                </a:lnTo>
                <a:lnTo>
                  <a:pt x="564491" y="2117"/>
                </a:lnTo>
                <a:lnTo>
                  <a:pt x="517398" y="0"/>
                </a:lnTo>
                <a:close/>
              </a:path>
            </a:pathLst>
          </a:custGeom>
          <a:solidFill>
            <a:srgbClr val="2B5757"/>
          </a:solidFill>
        </p:spPr>
        <p:txBody>
          <a:bodyPr wrap="square" lIns="0" tIns="0" rIns="0" bIns="0" rtlCol="0"/>
          <a:lstStyle/>
          <a:p>
            <a:endParaRPr/>
          </a:p>
        </p:txBody>
      </p:sp>
      <p:sp>
        <p:nvSpPr>
          <p:cNvPr id="75" name="object 75"/>
          <p:cNvSpPr/>
          <p:nvPr/>
        </p:nvSpPr>
        <p:spPr>
          <a:xfrm>
            <a:off x="2026920" y="3608832"/>
            <a:ext cx="557783" cy="557783"/>
          </a:xfrm>
          <a:prstGeom prst="rect">
            <a:avLst/>
          </a:prstGeom>
          <a:blipFill>
            <a:blip r:embed="rId8" cstate="print"/>
            <a:stretch>
              <a:fillRect/>
            </a:stretch>
          </a:blipFill>
        </p:spPr>
        <p:txBody>
          <a:bodyPr wrap="square" lIns="0" tIns="0" rIns="0" bIns="0" rtlCol="0"/>
          <a:lstStyle/>
          <a:p>
            <a:endParaRPr/>
          </a:p>
        </p:txBody>
      </p:sp>
      <p:sp>
        <p:nvSpPr>
          <p:cNvPr id="76" name="object 76"/>
          <p:cNvSpPr/>
          <p:nvPr/>
        </p:nvSpPr>
        <p:spPr>
          <a:xfrm>
            <a:off x="2107692" y="3689603"/>
            <a:ext cx="451104" cy="451104"/>
          </a:xfrm>
          <a:prstGeom prst="rect">
            <a:avLst/>
          </a:prstGeom>
          <a:blipFill>
            <a:blip r:embed="rId3" cstate="print"/>
            <a:stretch>
              <a:fillRect/>
            </a:stretch>
          </a:blipFill>
        </p:spPr>
        <p:txBody>
          <a:bodyPr wrap="square" lIns="0" tIns="0" rIns="0" bIns="0" rtlCol="0"/>
          <a:lstStyle/>
          <a:p>
            <a:endParaRPr/>
          </a:p>
        </p:txBody>
      </p:sp>
      <p:sp>
        <p:nvSpPr>
          <p:cNvPr id="77" name="object 77"/>
          <p:cNvSpPr/>
          <p:nvPr/>
        </p:nvSpPr>
        <p:spPr>
          <a:xfrm>
            <a:off x="5538215" y="3020567"/>
            <a:ext cx="325120" cy="325120"/>
          </a:xfrm>
          <a:custGeom>
            <a:avLst/>
            <a:gdLst/>
            <a:ahLst/>
            <a:cxnLst/>
            <a:rect l="l" t="t" r="r" b="b"/>
            <a:pathLst>
              <a:path w="325120" h="325120">
                <a:moveTo>
                  <a:pt x="162306" y="0"/>
                </a:moveTo>
                <a:lnTo>
                  <a:pt x="119150" y="5796"/>
                </a:lnTo>
                <a:lnTo>
                  <a:pt x="80376" y="22154"/>
                </a:lnTo>
                <a:lnTo>
                  <a:pt x="47529" y="47529"/>
                </a:lnTo>
                <a:lnTo>
                  <a:pt x="22154" y="80376"/>
                </a:lnTo>
                <a:lnTo>
                  <a:pt x="5796" y="119150"/>
                </a:lnTo>
                <a:lnTo>
                  <a:pt x="0" y="162306"/>
                </a:lnTo>
                <a:lnTo>
                  <a:pt x="5796" y="205461"/>
                </a:lnTo>
                <a:lnTo>
                  <a:pt x="22154" y="244235"/>
                </a:lnTo>
                <a:lnTo>
                  <a:pt x="47529" y="277082"/>
                </a:lnTo>
                <a:lnTo>
                  <a:pt x="80376" y="302457"/>
                </a:lnTo>
                <a:lnTo>
                  <a:pt x="119150" y="318815"/>
                </a:lnTo>
                <a:lnTo>
                  <a:pt x="162306" y="324612"/>
                </a:lnTo>
                <a:lnTo>
                  <a:pt x="205461" y="318815"/>
                </a:lnTo>
                <a:lnTo>
                  <a:pt x="244235" y="302457"/>
                </a:lnTo>
                <a:lnTo>
                  <a:pt x="277082" y="277082"/>
                </a:lnTo>
                <a:lnTo>
                  <a:pt x="302457" y="244235"/>
                </a:lnTo>
                <a:lnTo>
                  <a:pt x="318815" y="205461"/>
                </a:lnTo>
                <a:lnTo>
                  <a:pt x="324612" y="162306"/>
                </a:lnTo>
                <a:lnTo>
                  <a:pt x="318815" y="119150"/>
                </a:lnTo>
                <a:lnTo>
                  <a:pt x="302457" y="80376"/>
                </a:lnTo>
                <a:lnTo>
                  <a:pt x="277082" y="47529"/>
                </a:lnTo>
                <a:lnTo>
                  <a:pt x="244235" y="22154"/>
                </a:lnTo>
                <a:lnTo>
                  <a:pt x="205461" y="5796"/>
                </a:lnTo>
                <a:lnTo>
                  <a:pt x="162306" y="0"/>
                </a:lnTo>
                <a:close/>
              </a:path>
            </a:pathLst>
          </a:custGeom>
          <a:solidFill>
            <a:srgbClr val="2B5757"/>
          </a:solidFill>
        </p:spPr>
        <p:txBody>
          <a:bodyPr wrap="square" lIns="0" tIns="0" rIns="0" bIns="0" rtlCol="0"/>
          <a:lstStyle/>
          <a:p>
            <a:endParaRPr/>
          </a:p>
        </p:txBody>
      </p:sp>
      <p:sp>
        <p:nvSpPr>
          <p:cNvPr id="78" name="object 78"/>
          <p:cNvSpPr/>
          <p:nvPr/>
        </p:nvSpPr>
        <p:spPr>
          <a:xfrm>
            <a:off x="5564885" y="3038094"/>
            <a:ext cx="273050" cy="274320"/>
          </a:xfrm>
          <a:custGeom>
            <a:avLst/>
            <a:gdLst/>
            <a:ahLst/>
            <a:cxnLst/>
            <a:rect l="l" t="t" r="r" b="b"/>
            <a:pathLst>
              <a:path w="273050" h="274320">
                <a:moveTo>
                  <a:pt x="0" y="137159"/>
                </a:moveTo>
                <a:lnTo>
                  <a:pt x="6955" y="93829"/>
                </a:lnTo>
                <a:lnTo>
                  <a:pt x="26322" y="56180"/>
                </a:lnTo>
                <a:lnTo>
                  <a:pt x="55851" y="26481"/>
                </a:lnTo>
                <a:lnTo>
                  <a:pt x="93293" y="6998"/>
                </a:lnTo>
                <a:lnTo>
                  <a:pt x="136398" y="0"/>
                </a:lnTo>
                <a:lnTo>
                  <a:pt x="179502" y="6998"/>
                </a:lnTo>
                <a:lnTo>
                  <a:pt x="216944" y="26481"/>
                </a:lnTo>
                <a:lnTo>
                  <a:pt x="246473" y="56180"/>
                </a:lnTo>
                <a:lnTo>
                  <a:pt x="265840" y="93829"/>
                </a:lnTo>
                <a:lnTo>
                  <a:pt x="272796" y="137159"/>
                </a:lnTo>
                <a:lnTo>
                  <a:pt x="265840" y="180490"/>
                </a:lnTo>
                <a:lnTo>
                  <a:pt x="246473" y="218139"/>
                </a:lnTo>
                <a:lnTo>
                  <a:pt x="216944" y="247838"/>
                </a:lnTo>
                <a:lnTo>
                  <a:pt x="179502" y="267321"/>
                </a:lnTo>
                <a:lnTo>
                  <a:pt x="136398" y="274319"/>
                </a:lnTo>
                <a:lnTo>
                  <a:pt x="93293" y="267321"/>
                </a:lnTo>
                <a:lnTo>
                  <a:pt x="55851" y="247838"/>
                </a:lnTo>
                <a:lnTo>
                  <a:pt x="26322" y="218139"/>
                </a:lnTo>
                <a:lnTo>
                  <a:pt x="6955" y="180490"/>
                </a:lnTo>
                <a:lnTo>
                  <a:pt x="0" y="137159"/>
                </a:lnTo>
                <a:close/>
              </a:path>
            </a:pathLst>
          </a:custGeom>
          <a:ln w="19812">
            <a:solidFill>
              <a:srgbClr val="FFFFFF"/>
            </a:solidFill>
          </a:ln>
        </p:spPr>
        <p:txBody>
          <a:bodyPr wrap="square" lIns="0" tIns="0" rIns="0" bIns="0" rtlCol="0"/>
          <a:lstStyle/>
          <a:p>
            <a:endParaRPr/>
          </a:p>
        </p:txBody>
      </p:sp>
      <p:sp>
        <p:nvSpPr>
          <p:cNvPr id="79" name="object 79"/>
          <p:cNvSpPr/>
          <p:nvPr/>
        </p:nvSpPr>
        <p:spPr>
          <a:xfrm>
            <a:off x="7783068" y="3003804"/>
            <a:ext cx="325120" cy="325120"/>
          </a:xfrm>
          <a:custGeom>
            <a:avLst/>
            <a:gdLst/>
            <a:ahLst/>
            <a:cxnLst/>
            <a:rect l="l" t="t" r="r" b="b"/>
            <a:pathLst>
              <a:path w="325120" h="325120">
                <a:moveTo>
                  <a:pt x="162305" y="0"/>
                </a:moveTo>
                <a:lnTo>
                  <a:pt x="119150" y="5796"/>
                </a:lnTo>
                <a:lnTo>
                  <a:pt x="80376" y="22154"/>
                </a:lnTo>
                <a:lnTo>
                  <a:pt x="47529" y="47529"/>
                </a:lnTo>
                <a:lnTo>
                  <a:pt x="22154" y="80376"/>
                </a:lnTo>
                <a:lnTo>
                  <a:pt x="5796" y="119150"/>
                </a:lnTo>
                <a:lnTo>
                  <a:pt x="0" y="162306"/>
                </a:lnTo>
                <a:lnTo>
                  <a:pt x="5796" y="205461"/>
                </a:lnTo>
                <a:lnTo>
                  <a:pt x="22154" y="244235"/>
                </a:lnTo>
                <a:lnTo>
                  <a:pt x="47529" y="277082"/>
                </a:lnTo>
                <a:lnTo>
                  <a:pt x="80376" y="302457"/>
                </a:lnTo>
                <a:lnTo>
                  <a:pt x="119150" y="318815"/>
                </a:lnTo>
                <a:lnTo>
                  <a:pt x="162305" y="324612"/>
                </a:lnTo>
                <a:lnTo>
                  <a:pt x="205461" y="318815"/>
                </a:lnTo>
                <a:lnTo>
                  <a:pt x="244235" y="302457"/>
                </a:lnTo>
                <a:lnTo>
                  <a:pt x="277082" y="277082"/>
                </a:lnTo>
                <a:lnTo>
                  <a:pt x="302457" y="244235"/>
                </a:lnTo>
                <a:lnTo>
                  <a:pt x="318815" y="205461"/>
                </a:lnTo>
                <a:lnTo>
                  <a:pt x="324611" y="162306"/>
                </a:lnTo>
                <a:lnTo>
                  <a:pt x="318815" y="119150"/>
                </a:lnTo>
                <a:lnTo>
                  <a:pt x="302457" y="80376"/>
                </a:lnTo>
                <a:lnTo>
                  <a:pt x="277082" y="47529"/>
                </a:lnTo>
                <a:lnTo>
                  <a:pt x="244235" y="22154"/>
                </a:lnTo>
                <a:lnTo>
                  <a:pt x="205461" y="5796"/>
                </a:lnTo>
                <a:lnTo>
                  <a:pt x="162305" y="0"/>
                </a:lnTo>
                <a:close/>
              </a:path>
            </a:pathLst>
          </a:custGeom>
          <a:solidFill>
            <a:srgbClr val="9EBABB"/>
          </a:solidFill>
        </p:spPr>
        <p:txBody>
          <a:bodyPr wrap="square" lIns="0" tIns="0" rIns="0" bIns="0" rtlCol="0"/>
          <a:lstStyle/>
          <a:p>
            <a:endParaRPr/>
          </a:p>
        </p:txBody>
      </p:sp>
      <p:sp>
        <p:nvSpPr>
          <p:cNvPr id="80" name="object 80"/>
          <p:cNvSpPr/>
          <p:nvPr/>
        </p:nvSpPr>
        <p:spPr>
          <a:xfrm>
            <a:off x="7809738" y="3027426"/>
            <a:ext cx="273050" cy="273050"/>
          </a:xfrm>
          <a:custGeom>
            <a:avLst/>
            <a:gdLst/>
            <a:ahLst/>
            <a:cxnLst/>
            <a:rect l="l" t="t" r="r" b="b"/>
            <a:pathLst>
              <a:path w="273050" h="273050">
                <a:moveTo>
                  <a:pt x="0" y="136398"/>
                </a:moveTo>
                <a:lnTo>
                  <a:pt x="6955" y="93293"/>
                </a:lnTo>
                <a:lnTo>
                  <a:pt x="26322" y="55851"/>
                </a:lnTo>
                <a:lnTo>
                  <a:pt x="55851" y="26322"/>
                </a:lnTo>
                <a:lnTo>
                  <a:pt x="93293" y="6955"/>
                </a:lnTo>
                <a:lnTo>
                  <a:pt x="136397" y="0"/>
                </a:lnTo>
                <a:lnTo>
                  <a:pt x="179502" y="6955"/>
                </a:lnTo>
                <a:lnTo>
                  <a:pt x="216944" y="26322"/>
                </a:lnTo>
                <a:lnTo>
                  <a:pt x="246473" y="55851"/>
                </a:lnTo>
                <a:lnTo>
                  <a:pt x="265840" y="93293"/>
                </a:lnTo>
                <a:lnTo>
                  <a:pt x="272795" y="136398"/>
                </a:lnTo>
                <a:lnTo>
                  <a:pt x="265840" y="179502"/>
                </a:lnTo>
                <a:lnTo>
                  <a:pt x="246473" y="216944"/>
                </a:lnTo>
                <a:lnTo>
                  <a:pt x="216944" y="246473"/>
                </a:lnTo>
                <a:lnTo>
                  <a:pt x="179502" y="265840"/>
                </a:lnTo>
                <a:lnTo>
                  <a:pt x="136397" y="272796"/>
                </a:lnTo>
                <a:lnTo>
                  <a:pt x="93293" y="265840"/>
                </a:lnTo>
                <a:lnTo>
                  <a:pt x="55851" y="246473"/>
                </a:lnTo>
                <a:lnTo>
                  <a:pt x="26322" y="216944"/>
                </a:lnTo>
                <a:lnTo>
                  <a:pt x="6955" y="179502"/>
                </a:lnTo>
                <a:lnTo>
                  <a:pt x="0" y="136398"/>
                </a:lnTo>
                <a:close/>
              </a:path>
            </a:pathLst>
          </a:custGeom>
          <a:ln w="19812">
            <a:solidFill>
              <a:srgbClr val="FFFFFF"/>
            </a:solidFill>
          </a:ln>
        </p:spPr>
        <p:txBody>
          <a:bodyPr wrap="square" lIns="0" tIns="0" rIns="0" bIns="0" rtlCol="0"/>
          <a:lstStyle/>
          <a:p>
            <a:endParaRPr/>
          </a:p>
        </p:txBody>
      </p:sp>
      <p:sp>
        <p:nvSpPr>
          <p:cNvPr id="81" name="object 81"/>
          <p:cNvSpPr txBox="1"/>
          <p:nvPr/>
        </p:nvSpPr>
        <p:spPr>
          <a:xfrm>
            <a:off x="7273543" y="3062477"/>
            <a:ext cx="995044" cy="193675"/>
          </a:xfrm>
          <a:prstGeom prst="rect">
            <a:avLst/>
          </a:prstGeom>
        </p:spPr>
        <p:txBody>
          <a:bodyPr vert="horz" wrap="square" lIns="0" tIns="13335" rIns="0" bIns="0" rtlCol="0">
            <a:spAutoFit/>
          </a:bodyPr>
          <a:lstStyle/>
          <a:p>
            <a:pPr marL="12700">
              <a:lnSpc>
                <a:spcPct val="100000"/>
              </a:lnSpc>
              <a:spcBef>
                <a:spcPts val="105"/>
              </a:spcBef>
              <a:tabLst>
                <a:tab pos="635635" algn="l"/>
                <a:tab pos="981710" algn="l"/>
              </a:tabLst>
            </a:pPr>
            <a:r>
              <a:rPr sz="1100" strike="sngStrike" dirty="0">
                <a:solidFill>
                  <a:srgbClr val="001F5F"/>
                </a:solidFill>
                <a:latin typeface="Franklin Gothic Medium Cond"/>
                <a:cs typeface="Franklin Gothic Medium Cond"/>
              </a:rPr>
              <a:t> 	3	</a:t>
            </a:r>
            <a:endParaRPr sz="1100">
              <a:latin typeface="Franklin Gothic Medium Cond"/>
              <a:cs typeface="Franklin Gothic Medium Cond"/>
            </a:endParaRPr>
          </a:p>
        </p:txBody>
      </p:sp>
      <p:sp>
        <p:nvSpPr>
          <p:cNvPr id="82" name="object 82"/>
          <p:cNvSpPr/>
          <p:nvPr/>
        </p:nvSpPr>
        <p:spPr>
          <a:xfrm>
            <a:off x="3062477" y="3778758"/>
            <a:ext cx="273050" cy="274320"/>
          </a:xfrm>
          <a:custGeom>
            <a:avLst/>
            <a:gdLst/>
            <a:ahLst/>
            <a:cxnLst/>
            <a:rect l="l" t="t" r="r" b="b"/>
            <a:pathLst>
              <a:path w="273050" h="274320">
                <a:moveTo>
                  <a:pt x="0" y="137160"/>
                </a:moveTo>
                <a:lnTo>
                  <a:pt x="6955" y="93829"/>
                </a:lnTo>
                <a:lnTo>
                  <a:pt x="26322" y="56180"/>
                </a:lnTo>
                <a:lnTo>
                  <a:pt x="55851" y="26481"/>
                </a:lnTo>
                <a:lnTo>
                  <a:pt x="93293" y="6998"/>
                </a:lnTo>
                <a:lnTo>
                  <a:pt x="136398" y="0"/>
                </a:lnTo>
                <a:lnTo>
                  <a:pt x="179502" y="6998"/>
                </a:lnTo>
                <a:lnTo>
                  <a:pt x="216944" y="26481"/>
                </a:lnTo>
                <a:lnTo>
                  <a:pt x="246473" y="56180"/>
                </a:lnTo>
                <a:lnTo>
                  <a:pt x="265840" y="93829"/>
                </a:lnTo>
                <a:lnTo>
                  <a:pt x="272796" y="137160"/>
                </a:lnTo>
                <a:lnTo>
                  <a:pt x="265840" y="180490"/>
                </a:lnTo>
                <a:lnTo>
                  <a:pt x="246473" y="218139"/>
                </a:lnTo>
                <a:lnTo>
                  <a:pt x="216944" y="247838"/>
                </a:lnTo>
                <a:lnTo>
                  <a:pt x="179502" y="267321"/>
                </a:lnTo>
                <a:lnTo>
                  <a:pt x="136398" y="274320"/>
                </a:lnTo>
                <a:lnTo>
                  <a:pt x="93293" y="267321"/>
                </a:lnTo>
                <a:lnTo>
                  <a:pt x="55851" y="247838"/>
                </a:lnTo>
                <a:lnTo>
                  <a:pt x="26322" y="218139"/>
                </a:lnTo>
                <a:lnTo>
                  <a:pt x="6955" y="180490"/>
                </a:lnTo>
                <a:lnTo>
                  <a:pt x="0" y="137160"/>
                </a:lnTo>
                <a:close/>
              </a:path>
            </a:pathLst>
          </a:custGeom>
          <a:ln w="19812">
            <a:solidFill>
              <a:srgbClr val="FFFFFF"/>
            </a:solidFill>
          </a:ln>
        </p:spPr>
        <p:txBody>
          <a:bodyPr wrap="square" lIns="0" tIns="0" rIns="0" bIns="0" rtlCol="0"/>
          <a:lstStyle/>
          <a:p>
            <a:endParaRPr/>
          </a:p>
        </p:txBody>
      </p:sp>
      <p:sp>
        <p:nvSpPr>
          <p:cNvPr id="83" name="object 83"/>
          <p:cNvSpPr txBox="1"/>
          <p:nvPr/>
        </p:nvSpPr>
        <p:spPr>
          <a:xfrm>
            <a:off x="3148076" y="3814952"/>
            <a:ext cx="97155" cy="193675"/>
          </a:xfrm>
          <a:prstGeom prst="rect">
            <a:avLst/>
          </a:prstGeom>
        </p:spPr>
        <p:txBody>
          <a:bodyPr vert="horz" wrap="square" lIns="0" tIns="12700" rIns="0" bIns="0" rtlCol="0">
            <a:spAutoFit/>
          </a:bodyPr>
          <a:lstStyle/>
          <a:p>
            <a:pPr marL="12700">
              <a:lnSpc>
                <a:spcPct val="100000"/>
              </a:lnSpc>
              <a:spcBef>
                <a:spcPts val="100"/>
              </a:spcBef>
            </a:pPr>
            <a:r>
              <a:rPr sz="1100" dirty="0">
                <a:solidFill>
                  <a:srgbClr val="FFFFFF"/>
                </a:solidFill>
                <a:latin typeface="Franklin Gothic Medium Cond"/>
                <a:cs typeface="Franklin Gothic Medium Cond"/>
              </a:rPr>
              <a:t>1</a:t>
            </a:r>
            <a:endParaRPr sz="1100">
              <a:latin typeface="Franklin Gothic Medium Cond"/>
              <a:cs typeface="Franklin Gothic Medium Cond"/>
            </a:endParaRPr>
          </a:p>
        </p:txBody>
      </p:sp>
      <p:sp>
        <p:nvSpPr>
          <p:cNvPr id="84" name="object 84"/>
          <p:cNvSpPr/>
          <p:nvPr/>
        </p:nvSpPr>
        <p:spPr>
          <a:xfrm>
            <a:off x="3512820" y="3643884"/>
            <a:ext cx="585215" cy="487680"/>
          </a:xfrm>
          <a:prstGeom prst="rect">
            <a:avLst/>
          </a:prstGeom>
          <a:blipFill>
            <a:blip r:embed="rId9" cstate="print"/>
            <a:stretch>
              <a:fillRect/>
            </a:stretch>
          </a:blipFill>
        </p:spPr>
        <p:txBody>
          <a:bodyPr wrap="square" lIns="0" tIns="0" rIns="0" bIns="0" rtlCol="0"/>
          <a:lstStyle/>
          <a:p>
            <a:endParaRPr/>
          </a:p>
        </p:txBody>
      </p:sp>
      <p:sp>
        <p:nvSpPr>
          <p:cNvPr id="85" name="object 85"/>
          <p:cNvSpPr/>
          <p:nvPr/>
        </p:nvSpPr>
        <p:spPr>
          <a:xfrm>
            <a:off x="3593591" y="3724655"/>
            <a:ext cx="478536" cy="381000"/>
          </a:xfrm>
          <a:prstGeom prst="rect">
            <a:avLst/>
          </a:prstGeom>
          <a:blipFill>
            <a:blip r:embed="rId10" cstate="print"/>
            <a:stretch>
              <a:fillRect/>
            </a:stretch>
          </a:blipFill>
        </p:spPr>
        <p:txBody>
          <a:bodyPr wrap="square" lIns="0" tIns="0" rIns="0" bIns="0" rtlCol="0"/>
          <a:lstStyle/>
          <a:p>
            <a:endParaRPr/>
          </a:p>
        </p:txBody>
      </p:sp>
      <p:sp>
        <p:nvSpPr>
          <p:cNvPr id="86" name="object 86"/>
          <p:cNvSpPr txBox="1"/>
          <p:nvPr/>
        </p:nvSpPr>
        <p:spPr>
          <a:xfrm>
            <a:off x="5534659" y="2928619"/>
            <a:ext cx="1626235" cy="666208"/>
          </a:xfrm>
          <a:prstGeom prst="rect">
            <a:avLst/>
          </a:prstGeom>
        </p:spPr>
        <p:txBody>
          <a:bodyPr vert="horz" wrap="square" lIns="0" tIns="12065" rIns="0" bIns="0" rtlCol="0">
            <a:spAutoFit/>
          </a:bodyPr>
          <a:lstStyle/>
          <a:p>
            <a:pPr marL="920750" algn="ctr">
              <a:lnSpc>
                <a:spcPts val="1175"/>
              </a:lnSpc>
              <a:spcBef>
                <a:spcPts val="95"/>
              </a:spcBef>
            </a:pPr>
            <a:r>
              <a:rPr lang="en-US" sz="1000" dirty="0">
                <a:latin typeface="Franklin Gothic Medium Cond"/>
                <a:cs typeface="Franklin Gothic Medium Cond"/>
              </a:rPr>
              <a:t>Expert</a:t>
            </a:r>
          </a:p>
          <a:p>
            <a:pPr marL="920750" algn="ctr">
              <a:lnSpc>
                <a:spcPts val="1175"/>
              </a:lnSpc>
              <a:spcBef>
                <a:spcPts val="95"/>
              </a:spcBef>
            </a:pPr>
            <a:r>
              <a:rPr lang="en-US" sz="1000" dirty="0">
                <a:latin typeface="Franklin Gothic Medium Cond"/>
                <a:cs typeface="Franklin Gothic Medium Cond"/>
              </a:rPr>
              <a:t>Organization</a:t>
            </a:r>
          </a:p>
          <a:p>
            <a:pPr marL="920750" algn="ctr">
              <a:lnSpc>
                <a:spcPts val="1175"/>
              </a:lnSpc>
              <a:spcBef>
                <a:spcPts val="95"/>
              </a:spcBef>
            </a:pPr>
            <a:r>
              <a:rPr lang="en-US" sz="1000" dirty="0">
                <a:latin typeface="Franklin Gothic Medium Cond"/>
                <a:cs typeface="Franklin Gothic Medium Cond"/>
              </a:rPr>
              <a:t>(EO)</a:t>
            </a:r>
            <a:endParaRPr sz="1000" dirty="0">
              <a:latin typeface="Franklin Gothic Medium Cond"/>
              <a:cs typeface="Franklin Gothic Medium Cond"/>
            </a:endParaRPr>
          </a:p>
          <a:p>
            <a:pPr marL="12700">
              <a:lnSpc>
                <a:spcPts val="1260"/>
              </a:lnSpc>
              <a:tabLst>
                <a:tab pos="934719" algn="l"/>
              </a:tabLst>
            </a:pPr>
            <a:r>
              <a:rPr sz="1100" strike="sngStrike" dirty="0">
                <a:solidFill>
                  <a:srgbClr val="E7EEF0"/>
                </a:solidFill>
                <a:latin typeface="Franklin Gothic Medium Cond"/>
                <a:cs typeface="Franklin Gothic Medium Cond"/>
              </a:rPr>
              <a:t>   </a:t>
            </a:r>
            <a:r>
              <a:rPr sz="1100" strike="sngStrike" spc="95" dirty="0">
                <a:solidFill>
                  <a:srgbClr val="E7EEF0"/>
                </a:solidFill>
                <a:latin typeface="Franklin Gothic Medium Cond"/>
                <a:cs typeface="Franklin Gothic Medium Cond"/>
              </a:rPr>
              <a:t> </a:t>
            </a:r>
            <a:r>
              <a:rPr sz="1100" strike="sngStrike" dirty="0">
                <a:solidFill>
                  <a:srgbClr val="E7EEF0"/>
                </a:solidFill>
                <a:latin typeface="Franklin Gothic Medium Cond"/>
                <a:cs typeface="Franklin Gothic Medium Cond"/>
              </a:rPr>
              <a:t>2	</a:t>
            </a:r>
            <a:endParaRPr sz="1000" dirty="0">
              <a:latin typeface="Franklin Gothic Medium Cond"/>
              <a:cs typeface="Franklin Gothic Medium Cond"/>
            </a:endParaRPr>
          </a:p>
        </p:txBody>
      </p:sp>
      <p:sp>
        <p:nvSpPr>
          <p:cNvPr id="87" name="object 87"/>
          <p:cNvSpPr/>
          <p:nvPr/>
        </p:nvSpPr>
        <p:spPr>
          <a:xfrm>
            <a:off x="10927080" y="3563111"/>
            <a:ext cx="676655" cy="676656"/>
          </a:xfrm>
          <a:prstGeom prst="rect">
            <a:avLst/>
          </a:prstGeom>
          <a:blipFill>
            <a:blip r:embed="rId11" cstate="print"/>
            <a:stretch>
              <a:fillRect/>
            </a:stretch>
          </a:blipFill>
        </p:spPr>
        <p:txBody>
          <a:bodyPr wrap="square" lIns="0" tIns="0" rIns="0" bIns="0" rtlCol="0"/>
          <a:lstStyle/>
          <a:p>
            <a:endParaRPr/>
          </a:p>
        </p:txBody>
      </p:sp>
      <p:sp>
        <p:nvSpPr>
          <p:cNvPr id="88" name="object 88"/>
          <p:cNvSpPr/>
          <p:nvPr/>
        </p:nvSpPr>
        <p:spPr>
          <a:xfrm>
            <a:off x="11007852" y="3643884"/>
            <a:ext cx="542544" cy="542544"/>
          </a:xfrm>
          <a:prstGeom prst="rect">
            <a:avLst/>
          </a:prstGeom>
          <a:blipFill>
            <a:blip r:embed="rId7" cstate="print"/>
            <a:stretch>
              <a:fillRect/>
            </a:stretch>
          </a:blipFill>
        </p:spPr>
        <p:txBody>
          <a:bodyPr wrap="square" lIns="0" tIns="0" rIns="0" bIns="0" rtlCol="0"/>
          <a:lstStyle/>
          <a:p>
            <a:endParaRPr/>
          </a:p>
        </p:txBody>
      </p:sp>
      <p:sp>
        <p:nvSpPr>
          <p:cNvPr id="89" name="object 89"/>
          <p:cNvSpPr/>
          <p:nvPr/>
        </p:nvSpPr>
        <p:spPr>
          <a:xfrm>
            <a:off x="10018776" y="3753611"/>
            <a:ext cx="325120" cy="323215"/>
          </a:xfrm>
          <a:custGeom>
            <a:avLst/>
            <a:gdLst/>
            <a:ahLst/>
            <a:cxnLst/>
            <a:rect l="l" t="t" r="r" b="b"/>
            <a:pathLst>
              <a:path w="325120" h="323214">
                <a:moveTo>
                  <a:pt x="162305" y="0"/>
                </a:moveTo>
                <a:lnTo>
                  <a:pt x="119150" y="5766"/>
                </a:lnTo>
                <a:lnTo>
                  <a:pt x="80376" y="22041"/>
                </a:lnTo>
                <a:lnTo>
                  <a:pt x="47529" y="47291"/>
                </a:lnTo>
                <a:lnTo>
                  <a:pt x="22154" y="79981"/>
                </a:lnTo>
                <a:lnTo>
                  <a:pt x="5796" y="118577"/>
                </a:lnTo>
                <a:lnTo>
                  <a:pt x="0" y="161544"/>
                </a:lnTo>
                <a:lnTo>
                  <a:pt x="5796" y="204510"/>
                </a:lnTo>
                <a:lnTo>
                  <a:pt x="22154" y="243106"/>
                </a:lnTo>
                <a:lnTo>
                  <a:pt x="47529" y="275796"/>
                </a:lnTo>
                <a:lnTo>
                  <a:pt x="80376" y="301046"/>
                </a:lnTo>
                <a:lnTo>
                  <a:pt x="119150" y="317321"/>
                </a:lnTo>
                <a:lnTo>
                  <a:pt x="162305" y="323088"/>
                </a:lnTo>
                <a:lnTo>
                  <a:pt x="205461" y="317321"/>
                </a:lnTo>
                <a:lnTo>
                  <a:pt x="244235" y="301046"/>
                </a:lnTo>
                <a:lnTo>
                  <a:pt x="277082" y="275796"/>
                </a:lnTo>
                <a:lnTo>
                  <a:pt x="302457" y="243106"/>
                </a:lnTo>
                <a:lnTo>
                  <a:pt x="318815" y="204510"/>
                </a:lnTo>
                <a:lnTo>
                  <a:pt x="324612" y="161544"/>
                </a:lnTo>
                <a:lnTo>
                  <a:pt x="318815" y="118577"/>
                </a:lnTo>
                <a:lnTo>
                  <a:pt x="302457" y="79981"/>
                </a:lnTo>
                <a:lnTo>
                  <a:pt x="277082" y="47291"/>
                </a:lnTo>
                <a:lnTo>
                  <a:pt x="244235" y="22041"/>
                </a:lnTo>
                <a:lnTo>
                  <a:pt x="205461" y="5766"/>
                </a:lnTo>
                <a:lnTo>
                  <a:pt x="162305" y="0"/>
                </a:lnTo>
                <a:close/>
              </a:path>
            </a:pathLst>
          </a:custGeom>
          <a:solidFill>
            <a:srgbClr val="2D75B6"/>
          </a:solidFill>
        </p:spPr>
        <p:txBody>
          <a:bodyPr wrap="square" lIns="0" tIns="0" rIns="0" bIns="0" rtlCol="0"/>
          <a:lstStyle/>
          <a:p>
            <a:endParaRPr/>
          </a:p>
        </p:txBody>
      </p:sp>
      <p:sp>
        <p:nvSpPr>
          <p:cNvPr id="90" name="object 90"/>
          <p:cNvSpPr/>
          <p:nvPr/>
        </p:nvSpPr>
        <p:spPr>
          <a:xfrm>
            <a:off x="10045445" y="3778758"/>
            <a:ext cx="273050" cy="274320"/>
          </a:xfrm>
          <a:custGeom>
            <a:avLst/>
            <a:gdLst/>
            <a:ahLst/>
            <a:cxnLst/>
            <a:rect l="l" t="t" r="r" b="b"/>
            <a:pathLst>
              <a:path w="273050" h="274320">
                <a:moveTo>
                  <a:pt x="0" y="137160"/>
                </a:moveTo>
                <a:lnTo>
                  <a:pt x="6955" y="93829"/>
                </a:lnTo>
                <a:lnTo>
                  <a:pt x="26322" y="56180"/>
                </a:lnTo>
                <a:lnTo>
                  <a:pt x="55851" y="26481"/>
                </a:lnTo>
                <a:lnTo>
                  <a:pt x="93293" y="6998"/>
                </a:lnTo>
                <a:lnTo>
                  <a:pt x="136398" y="0"/>
                </a:lnTo>
                <a:lnTo>
                  <a:pt x="179502" y="6998"/>
                </a:lnTo>
                <a:lnTo>
                  <a:pt x="216944" y="26481"/>
                </a:lnTo>
                <a:lnTo>
                  <a:pt x="246473" y="56180"/>
                </a:lnTo>
                <a:lnTo>
                  <a:pt x="265840" y="93829"/>
                </a:lnTo>
                <a:lnTo>
                  <a:pt x="272796" y="137160"/>
                </a:lnTo>
                <a:lnTo>
                  <a:pt x="265840" y="180490"/>
                </a:lnTo>
                <a:lnTo>
                  <a:pt x="246473" y="218139"/>
                </a:lnTo>
                <a:lnTo>
                  <a:pt x="216944" y="247838"/>
                </a:lnTo>
                <a:lnTo>
                  <a:pt x="179502" y="267321"/>
                </a:lnTo>
                <a:lnTo>
                  <a:pt x="136398" y="274320"/>
                </a:lnTo>
                <a:lnTo>
                  <a:pt x="93293" y="267321"/>
                </a:lnTo>
                <a:lnTo>
                  <a:pt x="55851" y="247838"/>
                </a:lnTo>
                <a:lnTo>
                  <a:pt x="26322" y="218139"/>
                </a:lnTo>
                <a:lnTo>
                  <a:pt x="6955" y="180490"/>
                </a:lnTo>
                <a:lnTo>
                  <a:pt x="0" y="137160"/>
                </a:lnTo>
                <a:close/>
              </a:path>
            </a:pathLst>
          </a:custGeom>
          <a:ln w="19812">
            <a:solidFill>
              <a:srgbClr val="FFFFFF"/>
            </a:solidFill>
          </a:ln>
        </p:spPr>
        <p:txBody>
          <a:bodyPr wrap="square" lIns="0" tIns="0" rIns="0" bIns="0" rtlCol="0"/>
          <a:lstStyle/>
          <a:p>
            <a:endParaRPr/>
          </a:p>
        </p:txBody>
      </p:sp>
      <p:sp>
        <p:nvSpPr>
          <p:cNvPr id="91" name="object 91"/>
          <p:cNvSpPr txBox="1"/>
          <p:nvPr/>
        </p:nvSpPr>
        <p:spPr>
          <a:xfrm>
            <a:off x="10132314" y="3814952"/>
            <a:ext cx="97155" cy="193675"/>
          </a:xfrm>
          <a:prstGeom prst="rect">
            <a:avLst/>
          </a:prstGeom>
        </p:spPr>
        <p:txBody>
          <a:bodyPr vert="horz" wrap="square" lIns="0" tIns="12700" rIns="0" bIns="0" rtlCol="0">
            <a:spAutoFit/>
          </a:bodyPr>
          <a:lstStyle/>
          <a:p>
            <a:pPr marL="12700">
              <a:lnSpc>
                <a:spcPct val="100000"/>
              </a:lnSpc>
              <a:spcBef>
                <a:spcPts val="100"/>
              </a:spcBef>
            </a:pPr>
            <a:r>
              <a:rPr sz="1100" dirty="0">
                <a:solidFill>
                  <a:srgbClr val="E7EEF0"/>
                </a:solidFill>
                <a:latin typeface="Franklin Gothic Medium Cond"/>
                <a:cs typeface="Franklin Gothic Medium Cond"/>
              </a:rPr>
              <a:t>5</a:t>
            </a:r>
            <a:endParaRPr sz="1100">
              <a:latin typeface="Franklin Gothic Medium Cond"/>
              <a:cs typeface="Franklin Gothic Medium Cond"/>
            </a:endParaRPr>
          </a:p>
        </p:txBody>
      </p:sp>
      <p:sp>
        <p:nvSpPr>
          <p:cNvPr id="92" name="object 92"/>
          <p:cNvSpPr/>
          <p:nvPr/>
        </p:nvSpPr>
        <p:spPr>
          <a:xfrm>
            <a:off x="11393423" y="3915155"/>
            <a:ext cx="798830" cy="0"/>
          </a:xfrm>
          <a:custGeom>
            <a:avLst/>
            <a:gdLst/>
            <a:ahLst/>
            <a:cxnLst/>
            <a:rect l="l" t="t" r="r" b="b"/>
            <a:pathLst>
              <a:path w="798829">
                <a:moveTo>
                  <a:pt x="0" y="0"/>
                </a:moveTo>
                <a:lnTo>
                  <a:pt x="798576" y="0"/>
                </a:lnTo>
              </a:path>
            </a:pathLst>
          </a:custGeom>
          <a:ln w="24383">
            <a:solidFill>
              <a:srgbClr val="2D75B6"/>
            </a:solidFill>
          </a:ln>
        </p:spPr>
        <p:txBody>
          <a:bodyPr wrap="square" lIns="0" tIns="0" rIns="0" bIns="0" rtlCol="0"/>
          <a:lstStyle/>
          <a:p>
            <a:endParaRPr/>
          </a:p>
        </p:txBody>
      </p:sp>
      <p:sp>
        <p:nvSpPr>
          <p:cNvPr id="93" name="object 93"/>
          <p:cNvSpPr/>
          <p:nvPr/>
        </p:nvSpPr>
        <p:spPr>
          <a:xfrm>
            <a:off x="2028444" y="5526023"/>
            <a:ext cx="557783" cy="557783"/>
          </a:xfrm>
          <a:prstGeom prst="rect">
            <a:avLst/>
          </a:prstGeom>
          <a:blipFill>
            <a:blip r:embed="rId8" cstate="print"/>
            <a:stretch>
              <a:fillRect/>
            </a:stretch>
          </a:blipFill>
        </p:spPr>
        <p:txBody>
          <a:bodyPr wrap="square" lIns="0" tIns="0" rIns="0" bIns="0" rtlCol="0"/>
          <a:lstStyle/>
          <a:p>
            <a:endParaRPr/>
          </a:p>
        </p:txBody>
      </p:sp>
      <p:sp>
        <p:nvSpPr>
          <p:cNvPr id="94" name="object 94"/>
          <p:cNvSpPr/>
          <p:nvPr/>
        </p:nvSpPr>
        <p:spPr>
          <a:xfrm>
            <a:off x="2109216" y="5606796"/>
            <a:ext cx="451104" cy="451104"/>
          </a:xfrm>
          <a:prstGeom prst="rect">
            <a:avLst/>
          </a:prstGeom>
          <a:blipFill>
            <a:blip r:embed="rId3" cstate="print"/>
            <a:stretch>
              <a:fillRect/>
            </a:stretch>
          </a:blipFill>
        </p:spPr>
        <p:txBody>
          <a:bodyPr wrap="square" lIns="0" tIns="0" rIns="0" bIns="0" rtlCol="0"/>
          <a:lstStyle/>
          <a:p>
            <a:endParaRPr/>
          </a:p>
        </p:txBody>
      </p:sp>
      <p:sp>
        <p:nvSpPr>
          <p:cNvPr id="95" name="object 95"/>
          <p:cNvSpPr/>
          <p:nvPr/>
        </p:nvSpPr>
        <p:spPr>
          <a:xfrm>
            <a:off x="8743188" y="5833109"/>
            <a:ext cx="1586865" cy="0"/>
          </a:xfrm>
          <a:custGeom>
            <a:avLst/>
            <a:gdLst/>
            <a:ahLst/>
            <a:cxnLst/>
            <a:rect l="l" t="t" r="r" b="b"/>
            <a:pathLst>
              <a:path w="1586865">
                <a:moveTo>
                  <a:pt x="0" y="0"/>
                </a:moveTo>
                <a:lnTo>
                  <a:pt x="1586483" y="0"/>
                </a:lnTo>
              </a:path>
            </a:pathLst>
          </a:custGeom>
          <a:ln w="22859">
            <a:solidFill>
              <a:srgbClr val="2B5757"/>
            </a:solidFill>
          </a:ln>
        </p:spPr>
        <p:txBody>
          <a:bodyPr wrap="square" lIns="0" tIns="0" rIns="0" bIns="0" rtlCol="0"/>
          <a:lstStyle/>
          <a:p>
            <a:endParaRPr/>
          </a:p>
        </p:txBody>
      </p:sp>
      <p:sp>
        <p:nvSpPr>
          <p:cNvPr id="96" name="object 96"/>
          <p:cNvSpPr/>
          <p:nvPr/>
        </p:nvSpPr>
        <p:spPr>
          <a:xfrm>
            <a:off x="3064001" y="5695950"/>
            <a:ext cx="273050" cy="274320"/>
          </a:xfrm>
          <a:custGeom>
            <a:avLst/>
            <a:gdLst/>
            <a:ahLst/>
            <a:cxnLst/>
            <a:rect l="l" t="t" r="r" b="b"/>
            <a:pathLst>
              <a:path w="273050" h="274320">
                <a:moveTo>
                  <a:pt x="0" y="137159"/>
                </a:moveTo>
                <a:lnTo>
                  <a:pt x="6955" y="93805"/>
                </a:lnTo>
                <a:lnTo>
                  <a:pt x="26322" y="56153"/>
                </a:lnTo>
                <a:lnTo>
                  <a:pt x="55851" y="26462"/>
                </a:lnTo>
                <a:lnTo>
                  <a:pt x="93293" y="6992"/>
                </a:lnTo>
                <a:lnTo>
                  <a:pt x="136398" y="0"/>
                </a:lnTo>
                <a:lnTo>
                  <a:pt x="179502" y="6992"/>
                </a:lnTo>
                <a:lnTo>
                  <a:pt x="216944" y="26462"/>
                </a:lnTo>
                <a:lnTo>
                  <a:pt x="246473" y="56153"/>
                </a:lnTo>
                <a:lnTo>
                  <a:pt x="265840" y="93805"/>
                </a:lnTo>
                <a:lnTo>
                  <a:pt x="272796" y="137159"/>
                </a:lnTo>
                <a:lnTo>
                  <a:pt x="265840" y="180514"/>
                </a:lnTo>
                <a:lnTo>
                  <a:pt x="246473" y="218166"/>
                </a:lnTo>
                <a:lnTo>
                  <a:pt x="216944" y="247857"/>
                </a:lnTo>
                <a:lnTo>
                  <a:pt x="179502" y="267327"/>
                </a:lnTo>
                <a:lnTo>
                  <a:pt x="136398" y="274319"/>
                </a:lnTo>
                <a:lnTo>
                  <a:pt x="93293" y="267327"/>
                </a:lnTo>
                <a:lnTo>
                  <a:pt x="55851" y="247857"/>
                </a:lnTo>
                <a:lnTo>
                  <a:pt x="26322" y="218166"/>
                </a:lnTo>
                <a:lnTo>
                  <a:pt x="6955" y="180514"/>
                </a:lnTo>
                <a:lnTo>
                  <a:pt x="0" y="137159"/>
                </a:lnTo>
                <a:close/>
              </a:path>
            </a:pathLst>
          </a:custGeom>
          <a:ln w="19812">
            <a:solidFill>
              <a:srgbClr val="FFFFFF"/>
            </a:solidFill>
          </a:ln>
        </p:spPr>
        <p:txBody>
          <a:bodyPr wrap="square" lIns="0" tIns="0" rIns="0" bIns="0" rtlCol="0"/>
          <a:lstStyle/>
          <a:p>
            <a:endParaRPr/>
          </a:p>
        </p:txBody>
      </p:sp>
      <p:sp>
        <p:nvSpPr>
          <p:cNvPr id="97" name="object 97"/>
          <p:cNvSpPr txBox="1"/>
          <p:nvPr/>
        </p:nvSpPr>
        <p:spPr>
          <a:xfrm>
            <a:off x="3149600" y="5732779"/>
            <a:ext cx="97155" cy="193675"/>
          </a:xfrm>
          <a:prstGeom prst="rect">
            <a:avLst/>
          </a:prstGeom>
        </p:spPr>
        <p:txBody>
          <a:bodyPr vert="horz" wrap="square" lIns="0" tIns="12700" rIns="0" bIns="0" rtlCol="0">
            <a:spAutoFit/>
          </a:bodyPr>
          <a:lstStyle/>
          <a:p>
            <a:pPr marL="12700">
              <a:lnSpc>
                <a:spcPct val="100000"/>
              </a:lnSpc>
              <a:spcBef>
                <a:spcPts val="100"/>
              </a:spcBef>
            </a:pPr>
            <a:r>
              <a:rPr sz="1100" dirty="0">
                <a:solidFill>
                  <a:srgbClr val="FFFFFF"/>
                </a:solidFill>
                <a:latin typeface="Franklin Gothic Medium Cond"/>
                <a:cs typeface="Franklin Gothic Medium Cond"/>
              </a:rPr>
              <a:t>1</a:t>
            </a:r>
            <a:endParaRPr sz="1100">
              <a:latin typeface="Franklin Gothic Medium Cond"/>
              <a:cs typeface="Franklin Gothic Medium Cond"/>
            </a:endParaRPr>
          </a:p>
        </p:txBody>
      </p:sp>
      <p:sp>
        <p:nvSpPr>
          <p:cNvPr id="98" name="object 98"/>
          <p:cNvSpPr/>
          <p:nvPr/>
        </p:nvSpPr>
        <p:spPr>
          <a:xfrm>
            <a:off x="3514344" y="5561076"/>
            <a:ext cx="585215" cy="489204"/>
          </a:xfrm>
          <a:prstGeom prst="rect">
            <a:avLst/>
          </a:prstGeom>
          <a:blipFill>
            <a:blip r:embed="rId12" cstate="print"/>
            <a:stretch>
              <a:fillRect/>
            </a:stretch>
          </a:blipFill>
        </p:spPr>
        <p:txBody>
          <a:bodyPr wrap="square" lIns="0" tIns="0" rIns="0" bIns="0" rtlCol="0"/>
          <a:lstStyle/>
          <a:p>
            <a:endParaRPr/>
          </a:p>
        </p:txBody>
      </p:sp>
      <p:sp>
        <p:nvSpPr>
          <p:cNvPr id="99" name="object 99"/>
          <p:cNvSpPr/>
          <p:nvPr/>
        </p:nvSpPr>
        <p:spPr>
          <a:xfrm>
            <a:off x="3595115" y="5641847"/>
            <a:ext cx="478536" cy="382524"/>
          </a:xfrm>
          <a:prstGeom prst="rect">
            <a:avLst/>
          </a:prstGeom>
          <a:blipFill>
            <a:blip r:embed="rId10" cstate="print"/>
            <a:stretch>
              <a:fillRect/>
            </a:stretch>
          </a:blipFill>
        </p:spPr>
        <p:txBody>
          <a:bodyPr wrap="square" lIns="0" tIns="0" rIns="0" bIns="0" rtlCol="0"/>
          <a:lstStyle/>
          <a:p>
            <a:endParaRPr/>
          </a:p>
        </p:txBody>
      </p:sp>
      <p:sp>
        <p:nvSpPr>
          <p:cNvPr id="100" name="object 100"/>
          <p:cNvSpPr/>
          <p:nvPr/>
        </p:nvSpPr>
        <p:spPr>
          <a:xfrm>
            <a:off x="10927080" y="5480303"/>
            <a:ext cx="676655" cy="676655"/>
          </a:xfrm>
          <a:prstGeom prst="rect">
            <a:avLst/>
          </a:prstGeom>
          <a:blipFill>
            <a:blip r:embed="rId13" cstate="print"/>
            <a:stretch>
              <a:fillRect/>
            </a:stretch>
          </a:blipFill>
        </p:spPr>
        <p:txBody>
          <a:bodyPr wrap="square" lIns="0" tIns="0" rIns="0" bIns="0" rtlCol="0"/>
          <a:lstStyle/>
          <a:p>
            <a:endParaRPr/>
          </a:p>
        </p:txBody>
      </p:sp>
      <p:sp>
        <p:nvSpPr>
          <p:cNvPr id="101" name="object 101"/>
          <p:cNvSpPr/>
          <p:nvPr/>
        </p:nvSpPr>
        <p:spPr>
          <a:xfrm>
            <a:off x="11007852" y="5561076"/>
            <a:ext cx="542543" cy="542543"/>
          </a:xfrm>
          <a:prstGeom prst="rect">
            <a:avLst/>
          </a:prstGeom>
          <a:blipFill>
            <a:blip r:embed="rId7" cstate="print"/>
            <a:stretch>
              <a:fillRect/>
            </a:stretch>
          </a:blipFill>
        </p:spPr>
        <p:txBody>
          <a:bodyPr wrap="square" lIns="0" tIns="0" rIns="0" bIns="0" rtlCol="0"/>
          <a:lstStyle/>
          <a:p>
            <a:endParaRPr/>
          </a:p>
        </p:txBody>
      </p:sp>
      <p:sp>
        <p:nvSpPr>
          <p:cNvPr id="102" name="object 102"/>
          <p:cNvSpPr/>
          <p:nvPr/>
        </p:nvSpPr>
        <p:spPr>
          <a:xfrm>
            <a:off x="10299192" y="5670803"/>
            <a:ext cx="325120" cy="325120"/>
          </a:xfrm>
          <a:custGeom>
            <a:avLst/>
            <a:gdLst/>
            <a:ahLst/>
            <a:cxnLst/>
            <a:rect l="l" t="t" r="r" b="b"/>
            <a:pathLst>
              <a:path w="325120" h="325120">
                <a:moveTo>
                  <a:pt x="162305" y="0"/>
                </a:moveTo>
                <a:lnTo>
                  <a:pt x="119150" y="5797"/>
                </a:lnTo>
                <a:lnTo>
                  <a:pt x="80376" y="22160"/>
                </a:lnTo>
                <a:lnTo>
                  <a:pt x="47529" y="47539"/>
                </a:lnTo>
                <a:lnTo>
                  <a:pt x="22154" y="80388"/>
                </a:lnTo>
                <a:lnTo>
                  <a:pt x="5796" y="119159"/>
                </a:lnTo>
                <a:lnTo>
                  <a:pt x="0" y="162306"/>
                </a:lnTo>
                <a:lnTo>
                  <a:pt x="5796" y="205452"/>
                </a:lnTo>
                <a:lnTo>
                  <a:pt x="22154" y="244223"/>
                </a:lnTo>
                <a:lnTo>
                  <a:pt x="47529" y="277072"/>
                </a:lnTo>
                <a:lnTo>
                  <a:pt x="80376" y="302451"/>
                </a:lnTo>
                <a:lnTo>
                  <a:pt x="119150" y="318814"/>
                </a:lnTo>
                <a:lnTo>
                  <a:pt x="162305" y="324612"/>
                </a:lnTo>
                <a:lnTo>
                  <a:pt x="205461" y="318814"/>
                </a:lnTo>
                <a:lnTo>
                  <a:pt x="244235" y="302451"/>
                </a:lnTo>
                <a:lnTo>
                  <a:pt x="277082" y="277072"/>
                </a:lnTo>
                <a:lnTo>
                  <a:pt x="302457" y="244223"/>
                </a:lnTo>
                <a:lnTo>
                  <a:pt x="318815" y="205452"/>
                </a:lnTo>
                <a:lnTo>
                  <a:pt x="324611" y="162306"/>
                </a:lnTo>
                <a:lnTo>
                  <a:pt x="318815" y="119159"/>
                </a:lnTo>
                <a:lnTo>
                  <a:pt x="302457" y="80388"/>
                </a:lnTo>
                <a:lnTo>
                  <a:pt x="277082" y="47539"/>
                </a:lnTo>
                <a:lnTo>
                  <a:pt x="244235" y="22160"/>
                </a:lnTo>
                <a:lnTo>
                  <a:pt x="205461" y="5797"/>
                </a:lnTo>
                <a:lnTo>
                  <a:pt x="162305" y="0"/>
                </a:lnTo>
                <a:close/>
              </a:path>
            </a:pathLst>
          </a:custGeom>
          <a:solidFill>
            <a:srgbClr val="2D75B6"/>
          </a:solidFill>
        </p:spPr>
        <p:txBody>
          <a:bodyPr wrap="square" lIns="0" tIns="0" rIns="0" bIns="0" rtlCol="0"/>
          <a:lstStyle/>
          <a:p>
            <a:endParaRPr/>
          </a:p>
        </p:txBody>
      </p:sp>
      <p:sp>
        <p:nvSpPr>
          <p:cNvPr id="103" name="object 103"/>
          <p:cNvSpPr/>
          <p:nvPr/>
        </p:nvSpPr>
        <p:spPr>
          <a:xfrm>
            <a:off x="11393423" y="5833109"/>
            <a:ext cx="798830" cy="0"/>
          </a:xfrm>
          <a:custGeom>
            <a:avLst/>
            <a:gdLst/>
            <a:ahLst/>
            <a:cxnLst/>
            <a:rect l="l" t="t" r="r" b="b"/>
            <a:pathLst>
              <a:path w="798829">
                <a:moveTo>
                  <a:pt x="0" y="0"/>
                </a:moveTo>
                <a:lnTo>
                  <a:pt x="798576" y="0"/>
                </a:lnTo>
              </a:path>
            </a:pathLst>
          </a:custGeom>
          <a:ln w="22859">
            <a:solidFill>
              <a:srgbClr val="2D75B6"/>
            </a:solidFill>
          </a:ln>
        </p:spPr>
        <p:txBody>
          <a:bodyPr wrap="square" lIns="0" tIns="0" rIns="0" bIns="0" rtlCol="0"/>
          <a:lstStyle/>
          <a:p>
            <a:endParaRPr/>
          </a:p>
        </p:txBody>
      </p:sp>
      <p:sp>
        <p:nvSpPr>
          <p:cNvPr id="104" name="object 104"/>
          <p:cNvSpPr/>
          <p:nvPr/>
        </p:nvSpPr>
        <p:spPr>
          <a:xfrm>
            <a:off x="5940552" y="4198620"/>
            <a:ext cx="325120" cy="325120"/>
          </a:xfrm>
          <a:custGeom>
            <a:avLst/>
            <a:gdLst/>
            <a:ahLst/>
            <a:cxnLst/>
            <a:rect l="l" t="t" r="r" b="b"/>
            <a:pathLst>
              <a:path w="325120" h="325120">
                <a:moveTo>
                  <a:pt x="162306" y="0"/>
                </a:moveTo>
                <a:lnTo>
                  <a:pt x="119150" y="5796"/>
                </a:lnTo>
                <a:lnTo>
                  <a:pt x="80376" y="22154"/>
                </a:lnTo>
                <a:lnTo>
                  <a:pt x="47529" y="47529"/>
                </a:lnTo>
                <a:lnTo>
                  <a:pt x="22154" y="80376"/>
                </a:lnTo>
                <a:lnTo>
                  <a:pt x="5796" y="119150"/>
                </a:lnTo>
                <a:lnTo>
                  <a:pt x="0" y="162305"/>
                </a:lnTo>
                <a:lnTo>
                  <a:pt x="5796" y="205461"/>
                </a:lnTo>
                <a:lnTo>
                  <a:pt x="22154" y="244235"/>
                </a:lnTo>
                <a:lnTo>
                  <a:pt x="47529" y="277082"/>
                </a:lnTo>
                <a:lnTo>
                  <a:pt x="80376" y="302457"/>
                </a:lnTo>
                <a:lnTo>
                  <a:pt x="119150" y="318815"/>
                </a:lnTo>
                <a:lnTo>
                  <a:pt x="162306" y="324611"/>
                </a:lnTo>
                <a:lnTo>
                  <a:pt x="205461" y="318815"/>
                </a:lnTo>
                <a:lnTo>
                  <a:pt x="244235" y="302457"/>
                </a:lnTo>
                <a:lnTo>
                  <a:pt x="277082" y="277082"/>
                </a:lnTo>
                <a:lnTo>
                  <a:pt x="302457" y="244235"/>
                </a:lnTo>
                <a:lnTo>
                  <a:pt x="318815" y="205461"/>
                </a:lnTo>
                <a:lnTo>
                  <a:pt x="324612" y="162305"/>
                </a:lnTo>
                <a:lnTo>
                  <a:pt x="318815" y="119150"/>
                </a:lnTo>
                <a:lnTo>
                  <a:pt x="302457" y="80376"/>
                </a:lnTo>
                <a:lnTo>
                  <a:pt x="277082" y="47529"/>
                </a:lnTo>
                <a:lnTo>
                  <a:pt x="244235" y="22154"/>
                </a:lnTo>
                <a:lnTo>
                  <a:pt x="205461" y="5796"/>
                </a:lnTo>
                <a:lnTo>
                  <a:pt x="162306" y="0"/>
                </a:lnTo>
                <a:close/>
              </a:path>
            </a:pathLst>
          </a:custGeom>
          <a:solidFill>
            <a:srgbClr val="346C6B"/>
          </a:solidFill>
        </p:spPr>
        <p:txBody>
          <a:bodyPr wrap="square" lIns="0" tIns="0" rIns="0" bIns="0" rtlCol="0"/>
          <a:lstStyle/>
          <a:p>
            <a:endParaRPr/>
          </a:p>
        </p:txBody>
      </p:sp>
      <p:sp>
        <p:nvSpPr>
          <p:cNvPr id="105" name="object 105"/>
          <p:cNvSpPr/>
          <p:nvPr/>
        </p:nvSpPr>
        <p:spPr>
          <a:xfrm>
            <a:off x="8579357" y="2779014"/>
            <a:ext cx="797560" cy="797560"/>
          </a:xfrm>
          <a:custGeom>
            <a:avLst/>
            <a:gdLst/>
            <a:ahLst/>
            <a:cxnLst/>
            <a:rect l="l" t="t" r="r" b="b"/>
            <a:pathLst>
              <a:path w="797559" h="797560">
                <a:moveTo>
                  <a:pt x="398525" y="0"/>
                </a:moveTo>
                <a:lnTo>
                  <a:pt x="352051" y="2681"/>
                </a:lnTo>
                <a:lnTo>
                  <a:pt x="307150" y="10525"/>
                </a:lnTo>
                <a:lnTo>
                  <a:pt x="264123" y="23234"/>
                </a:lnTo>
                <a:lnTo>
                  <a:pt x="223268" y="40508"/>
                </a:lnTo>
                <a:lnTo>
                  <a:pt x="184884" y="62047"/>
                </a:lnTo>
                <a:lnTo>
                  <a:pt x="149272" y="87554"/>
                </a:lnTo>
                <a:lnTo>
                  <a:pt x="116728" y="116728"/>
                </a:lnTo>
                <a:lnTo>
                  <a:pt x="87554" y="149272"/>
                </a:lnTo>
                <a:lnTo>
                  <a:pt x="62047" y="184884"/>
                </a:lnTo>
                <a:lnTo>
                  <a:pt x="40508" y="223268"/>
                </a:lnTo>
                <a:lnTo>
                  <a:pt x="23234" y="264123"/>
                </a:lnTo>
                <a:lnTo>
                  <a:pt x="10525" y="307150"/>
                </a:lnTo>
                <a:lnTo>
                  <a:pt x="2681" y="352051"/>
                </a:lnTo>
                <a:lnTo>
                  <a:pt x="0" y="398525"/>
                </a:lnTo>
                <a:lnTo>
                  <a:pt x="2681" y="445000"/>
                </a:lnTo>
                <a:lnTo>
                  <a:pt x="10525" y="489901"/>
                </a:lnTo>
                <a:lnTo>
                  <a:pt x="23234" y="532928"/>
                </a:lnTo>
                <a:lnTo>
                  <a:pt x="40508" y="573783"/>
                </a:lnTo>
                <a:lnTo>
                  <a:pt x="62047" y="612167"/>
                </a:lnTo>
                <a:lnTo>
                  <a:pt x="87554" y="647779"/>
                </a:lnTo>
                <a:lnTo>
                  <a:pt x="116728" y="680323"/>
                </a:lnTo>
                <a:lnTo>
                  <a:pt x="149272" y="709497"/>
                </a:lnTo>
                <a:lnTo>
                  <a:pt x="184884" y="735004"/>
                </a:lnTo>
                <a:lnTo>
                  <a:pt x="223268" y="756543"/>
                </a:lnTo>
                <a:lnTo>
                  <a:pt x="264123" y="773817"/>
                </a:lnTo>
                <a:lnTo>
                  <a:pt x="307150" y="786526"/>
                </a:lnTo>
                <a:lnTo>
                  <a:pt x="352051" y="794370"/>
                </a:lnTo>
                <a:lnTo>
                  <a:pt x="398525" y="797051"/>
                </a:lnTo>
                <a:lnTo>
                  <a:pt x="445000" y="794370"/>
                </a:lnTo>
                <a:lnTo>
                  <a:pt x="489901" y="786526"/>
                </a:lnTo>
                <a:lnTo>
                  <a:pt x="532928" y="773817"/>
                </a:lnTo>
                <a:lnTo>
                  <a:pt x="573783" y="756543"/>
                </a:lnTo>
                <a:lnTo>
                  <a:pt x="612167" y="735004"/>
                </a:lnTo>
                <a:lnTo>
                  <a:pt x="647779" y="709497"/>
                </a:lnTo>
                <a:lnTo>
                  <a:pt x="680323" y="680323"/>
                </a:lnTo>
                <a:lnTo>
                  <a:pt x="709497" y="647779"/>
                </a:lnTo>
                <a:lnTo>
                  <a:pt x="735004" y="612167"/>
                </a:lnTo>
                <a:lnTo>
                  <a:pt x="756543" y="573783"/>
                </a:lnTo>
                <a:lnTo>
                  <a:pt x="773817" y="532928"/>
                </a:lnTo>
                <a:lnTo>
                  <a:pt x="786526" y="489901"/>
                </a:lnTo>
                <a:lnTo>
                  <a:pt x="794370" y="445000"/>
                </a:lnTo>
                <a:lnTo>
                  <a:pt x="797051" y="398525"/>
                </a:lnTo>
                <a:lnTo>
                  <a:pt x="794370" y="352051"/>
                </a:lnTo>
                <a:lnTo>
                  <a:pt x="786526" y="307150"/>
                </a:lnTo>
                <a:lnTo>
                  <a:pt x="773817" y="264123"/>
                </a:lnTo>
                <a:lnTo>
                  <a:pt x="756543" y="223268"/>
                </a:lnTo>
                <a:lnTo>
                  <a:pt x="735004" y="184884"/>
                </a:lnTo>
                <a:lnTo>
                  <a:pt x="709497" y="149272"/>
                </a:lnTo>
                <a:lnTo>
                  <a:pt x="680323" y="116728"/>
                </a:lnTo>
                <a:lnTo>
                  <a:pt x="647779" y="87554"/>
                </a:lnTo>
                <a:lnTo>
                  <a:pt x="612167" y="62047"/>
                </a:lnTo>
                <a:lnTo>
                  <a:pt x="573783" y="40508"/>
                </a:lnTo>
                <a:lnTo>
                  <a:pt x="532928" y="23234"/>
                </a:lnTo>
                <a:lnTo>
                  <a:pt x="489901" y="10525"/>
                </a:lnTo>
                <a:lnTo>
                  <a:pt x="445000" y="2681"/>
                </a:lnTo>
                <a:lnTo>
                  <a:pt x="398525" y="0"/>
                </a:lnTo>
                <a:close/>
              </a:path>
            </a:pathLst>
          </a:custGeom>
          <a:solidFill>
            <a:srgbClr val="9EBABB"/>
          </a:solidFill>
        </p:spPr>
        <p:txBody>
          <a:bodyPr wrap="square" lIns="0" tIns="0" rIns="0" bIns="0" rtlCol="0"/>
          <a:lstStyle/>
          <a:p>
            <a:endParaRPr/>
          </a:p>
        </p:txBody>
      </p:sp>
      <p:sp>
        <p:nvSpPr>
          <p:cNvPr id="106" name="object 106"/>
          <p:cNvSpPr/>
          <p:nvPr/>
        </p:nvSpPr>
        <p:spPr>
          <a:xfrm>
            <a:off x="8579357" y="2779014"/>
            <a:ext cx="797560" cy="797560"/>
          </a:xfrm>
          <a:custGeom>
            <a:avLst/>
            <a:gdLst/>
            <a:ahLst/>
            <a:cxnLst/>
            <a:rect l="l" t="t" r="r" b="b"/>
            <a:pathLst>
              <a:path w="797559" h="797560">
                <a:moveTo>
                  <a:pt x="0" y="398525"/>
                </a:moveTo>
                <a:lnTo>
                  <a:pt x="2681" y="352051"/>
                </a:lnTo>
                <a:lnTo>
                  <a:pt x="10525" y="307150"/>
                </a:lnTo>
                <a:lnTo>
                  <a:pt x="23234" y="264123"/>
                </a:lnTo>
                <a:lnTo>
                  <a:pt x="40508" y="223268"/>
                </a:lnTo>
                <a:lnTo>
                  <a:pt x="62047" y="184884"/>
                </a:lnTo>
                <a:lnTo>
                  <a:pt x="87554" y="149272"/>
                </a:lnTo>
                <a:lnTo>
                  <a:pt x="116728" y="116728"/>
                </a:lnTo>
                <a:lnTo>
                  <a:pt x="149272" y="87554"/>
                </a:lnTo>
                <a:lnTo>
                  <a:pt x="184884" y="62047"/>
                </a:lnTo>
                <a:lnTo>
                  <a:pt x="223268" y="40508"/>
                </a:lnTo>
                <a:lnTo>
                  <a:pt x="264123" y="23234"/>
                </a:lnTo>
                <a:lnTo>
                  <a:pt x="307150" y="10525"/>
                </a:lnTo>
                <a:lnTo>
                  <a:pt x="352051" y="2681"/>
                </a:lnTo>
                <a:lnTo>
                  <a:pt x="398525" y="0"/>
                </a:lnTo>
                <a:lnTo>
                  <a:pt x="445000" y="2681"/>
                </a:lnTo>
                <a:lnTo>
                  <a:pt x="489901" y="10525"/>
                </a:lnTo>
                <a:lnTo>
                  <a:pt x="532928" y="23234"/>
                </a:lnTo>
                <a:lnTo>
                  <a:pt x="573783" y="40508"/>
                </a:lnTo>
                <a:lnTo>
                  <a:pt x="612167" y="62047"/>
                </a:lnTo>
                <a:lnTo>
                  <a:pt x="647779" y="87554"/>
                </a:lnTo>
                <a:lnTo>
                  <a:pt x="680323" y="116728"/>
                </a:lnTo>
                <a:lnTo>
                  <a:pt x="709497" y="149272"/>
                </a:lnTo>
                <a:lnTo>
                  <a:pt x="735004" y="184884"/>
                </a:lnTo>
                <a:lnTo>
                  <a:pt x="756543" y="223268"/>
                </a:lnTo>
                <a:lnTo>
                  <a:pt x="773817" y="264123"/>
                </a:lnTo>
                <a:lnTo>
                  <a:pt x="786526" y="307150"/>
                </a:lnTo>
                <a:lnTo>
                  <a:pt x="794370" y="352051"/>
                </a:lnTo>
                <a:lnTo>
                  <a:pt x="797051" y="398525"/>
                </a:lnTo>
                <a:lnTo>
                  <a:pt x="794370" y="445000"/>
                </a:lnTo>
                <a:lnTo>
                  <a:pt x="786526" y="489901"/>
                </a:lnTo>
                <a:lnTo>
                  <a:pt x="773817" y="532928"/>
                </a:lnTo>
                <a:lnTo>
                  <a:pt x="756543" y="573783"/>
                </a:lnTo>
                <a:lnTo>
                  <a:pt x="735004" y="612167"/>
                </a:lnTo>
                <a:lnTo>
                  <a:pt x="709497" y="647779"/>
                </a:lnTo>
                <a:lnTo>
                  <a:pt x="680323" y="680323"/>
                </a:lnTo>
                <a:lnTo>
                  <a:pt x="647779" y="709497"/>
                </a:lnTo>
                <a:lnTo>
                  <a:pt x="612167" y="735004"/>
                </a:lnTo>
                <a:lnTo>
                  <a:pt x="573783" y="756543"/>
                </a:lnTo>
                <a:lnTo>
                  <a:pt x="532928" y="773817"/>
                </a:lnTo>
                <a:lnTo>
                  <a:pt x="489901" y="786526"/>
                </a:lnTo>
                <a:lnTo>
                  <a:pt x="445000" y="794370"/>
                </a:lnTo>
                <a:lnTo>
                  <a:pt x="398525" y="797051"/>
                </a:lnTo>
                <a:lnTo>
                  <a:pt x="352051" y="794370"/>
                </a:lnTo>
                <a:lnTo>
                  <a:pt x="307150" y="786526"/>
                </a:lnTo>
                <a:lnTo>
                  <a:pt x="264123" y="773817"/>
                </a:lnTo>
                <a:lnTo>
                  <a:pt x="223268" y="756543"/>
                </a:lnTo>
                <a:lnTo>
                  <a:pt x="184884" y="735004"/>
                </a:lnTo>
                <a:lnTo>
                  <a:pt x="149272" y="709497"/>
                </a:lnTo>
                <a:lnTo>
                  <a:pt x="116728" y="680323"/>
                </a:lnTo>
                <a:lnTo>
                  <a:pt x="87554" y="647779"/>
                </a:lnTo>
                <a:lnTo>
                  <a:pt x="62047" y="612167"/>
                </a:lnTo>
                <a:lnTo>
                  <a:pt x="40508" y="573783"/>
                </a:lnTo>
                <a:lnTo>
                  <a:pt x="23234" y="532928"/>
                </a:lnTo>
                <a:lnTo>
                  <a:pt x="10525" y="489901"/>
                </a:lnTo>
                <a:lnTo>
                  <a:pt x="2681" y="445000"/>
                </a:lnTo>
                <a:lnTo>
                  <a:pt x="0" y="398525"/>
                </a:lnTo>
                <a:close/>
              </a:path>
            </a:pathLst>
          </a:custGeom>
          <a:ln w="28956">
            <a:solidFill>
              <a:srgbClr val="001F5F"/>
            </a:solidFill>
          </a:ln>
        </p:spPr>
        <p:txBody>
          <a:bodyPr wrap="square" lIns="0" tIns="0" rIns="0" bIns="0" rtlCol="0"/>
          <a:lstStyle/>
          <a:p>
            <a:endParaRPr/>
          </a:p>
        </p:txBody>
      </p:sp>
      <p:sp>
        <p:nvSpPr>
          <p:cNvPr id="107" name="object 107"/>
          <p:cNvSpPr/>
          <p:nvPr/>
        </p:nvSpPr>
        <p:spPr>
          <a:xfrm>
            <a:off x="8639556" y="2840735"/>
            <a:ext cx="618744" cy="618744"/>
          </a:xfrm>
          <a:prstGeom prst="rect">
            <a:avLst/>
          </a:prstGeom>
          <a:blipFill>
            <a:blip r:embed="rId14" cstate="print"/>
            <a:stretch>
              <a:fillRect/>
            </a:stretch>
          </a:blipFill>
        </p:spPr>
        <p:txBody>
          <a:bodyPr wrap="square" lIns="0" tIns="0" rIns="0" bIns="0" rtlCol="0"/>
          <a:lstStyle/>
          <a:p>
            <a:endParaRPr/>
          </a:p>
        </p:txBody>
      </p:sp>
      <p:sp>
        <p:nvSpPr>
          <p:cNvPr id="108" name="object 108"/>
          <p:cNvSpPr/>
          <p:nvPr/>
        </p:nvSpPr>
        <p:spPr>
          <a:xfrm>
            <a:off x="8720328" y="2921507"/>
            <a:ext cx="512064" cy="512063"/>
          </a:xfrm>
          <a:prstGeom prst="rect">
            <a:avLst/>
          </a:prstGeom>
          <a:blipFill>
            <a:blip r:embed="rId5" cstate="print"/>
            <a:stretch>
              <a:fillRect/>
            </a:stretch>
          </a:blipFill>
        </p:spPr>
        <p:txBody>
          <a:bodyPr wrap="square" lIns="0" tIns="0" rIns="0" bIns="0" rtlCol="0"/>
          <a:lstStyle/>
          <a:p>
            <a:endParaRPr/>
          </a:p>
        </p:txBody>
      </p:sp>
      <p:sp>
        <p:nvSpPr>
          <p:cNvPr id="109" name="object 109"/>
          <p:cNvSpPr/>
          <p:nvPr/>
        </p:nvSpPr>
        <p:spPr>
          <a:xfrm>
            <a:off x="4924805" y="5822441"/>
            <a:ext cx="2132330" cy="22860"/>
          </a:xfrm>
          <a:custGeom>
            <a:avLst/>
            <a:gdLst/>
            <a:ahLst/>
            <a:cxnLst/>
            <a:rect l="l" t="t" r="r" b="b"/>
            <a:pathLst>
              <a:path w="2132329" h="22860">
                <a:moveTo>
                  <a:pt x="0" y="22859"/>
                </a:moveTo>
                <a:lnTo>
                  <a:pt x="2132076" y="22859"/>
                </a:lnTo>
                <a:lnTo>
                  <a:pt x="2132076" y="0"/>
                </a:lnTo>
                <a:lnTo>
                  <a:pt x="0" y="0"/>
                </a:lnTo>
                <a:lnTo>
                  <a:pt x="0" y="22859"/>
                </a:lnTo>
                <a:close/>
              </a:path>
            </a:pathLst>
          </a:custGeom>
          <a:solidFill>
            <a:srgbClr val="9DB9BA"/>
          </a:solidFill>
        </p:spPr>
        <p:txBody>
          <a:bodyPr wrap="square" lIns="0" tIns="0" rIns="0" bIns="0" rtlCol="0"/>
          <a:lstStyle/>
          <a:p>
            <a:endParaRPr/>
          </a:p>
        </p:txBody>
      </p:sp>
      <p:sp>
        <p:nvSpPr>
          <p:cNvPr id="110" name="object 110"/>
          <p:cNvSpPr/>
          <p:nvPr/>
        </p:nvSpPr>
        <p:spPr>
          <a:xfrm>
            <a:off x="4919471" y="5817108"/>
            <a:ext cx="2143125" cy="33655"/>
          </a:xfrm>
          <a:custGeom>
            <a:avLst/>
            <a:gdLst/>
            <a:ahLst/>
            <a:cxnLst/>
            <a:rect l="l" t="t" r="r" b="b"/>
            <a:pathLst>
              <a:path w="2143125" h="33654">
                <a:moveTo>
                  <a:pt x="0" y="33527"/>
                </a:moveTo>
                <a:lnTo>
                  <a:pt x="2142743" y="33527"/>
                </a:lnTo>
                <a:lnTo>
                  <a:pt x="2142743" y="0"/>
                </a:lnTo>
                <a:lnTo>
                  <a:pt x="0" y="0"/>
                </a:lnTo>
                <a:lnTo>
                  <a:pt x="0" y="33527"/>
                </a:lnTo>
                <a:close/>
              </a:path>
            </a:pathLst>
          </a:custGeom>
          <a:solidFill>
            <a:srgbClr val="9EBABB"/>
          </a:solidFill>
        </p:spPr>
        <p:txBody>
          <a:bodyPr wrap="square" lIns="0" tIns="0" rIns="0" bIns="0" rtlCol="0"/>
          <a:lstStyle/>
          <a:p>
            <a:endParaRPr/>
          </a:p>
        </p:txBody>
      </p:sp>
      <p:sp>
        <p:nvSpPr>
          <p:cNvPr id="111" name="object 111"/>
          <p:cNvSpPr/>
          <p:nvPr/>
        </p:nvSpPr>
        <p:spPr>
          <a:xfrm>
            <a:off x="4730496" y="5670803"/>
            <a:ext cx="325120" cy="325120"/>
          </a:xfrm>
          <a:custGeom>
            <a:avLst/>
            <a:gdLst/>
            <a:ahLst/>
            <a:cxnLst/>
            <a:rect l="l" t="t" r="r" b="b"/>
            <a:pathLst>
              <a:path w="325120" h="325120">
                <a:moveTo>
                  <a:pt x="162305" y="0"/>
                </a:moveTo>
                <a:lnTo>
                  <a:pt x="119150" y="5797"/>
                </a:lnTo>
                <a:lnTo>
                  <a:pt x="80376" y="22160"/>
                </a:lnTo>
                <a:lnTo>
                  <a:pt x="47529" y="47539"/>
                </a:lnTo>
                <a:lnTo>
                  <a:pt x="22154" y="80388"/>
                </a:lnTo>
                <a:lnTo>
                  <a:pt x="5796" y="119159"/>
                </a:lnTo>
                <a:lnTo>
                  <a:pt x="0" y="162306"/>
                </a:lnTo>
                <a:lnTo>
                  <a:pt x="5796" y="205452"/>
                </a:lnTo>
                <a:lnTo>
                  <a:pt x="22154" y="244223"/>
                </a:lnTo>
                <a:lnTo>
                  <a:pt x="47529" y="277072"/>
                </a:lnTo>
                <a:lnTo>
                  <a:pt x="80376" y="302451"/>
                </a:lnTo>
                <a:lnTo>
                  <a:pt x="119150" y="318814"/>
                </a:lnTo>
                <a:lnTo>
                  <a:pt x="162305" y="324612"/>
                </a:lnTo>
                <a:lnTo>
                  <a:pt x="205461" y="318814"/>
                </a:lnTo>
                <a:lnTo>
                  <a:pt x="244235" y="302451"/>
                </a:lnTo>
                <a:lnTo>
                  <a:pt x="277082" y="277072"/>
                </a:lnTo>
                <a:lnTo>
                  <a:pt x="302457" y="244223"/>
                </a:lnTo>
                <a:lnTo>
                  <a:pt x="318815" y="205452"/>
                </a:lnTo>
                <a:lnTo>
                  <a:pt x="324612" y="162306"/>
                </a:lnTo>
                <a:lnTo>
                  <a:pt x="318815" y="119159"/>
                </a:lnTo>
                <a:lnTo>
                  <a:pt x="302457" y="80388"/>
                </a:lnTo>
                <a:lnTo>
                  <a:pt x="277082" y="47539"/>
                </a:lnTo>
                <a:lnTo>
                  <a:pt x="244235" y="22160"/>
                </a:lnTo>
                <a:lnTo>
                  <a:pt x="205461" y="5797"/>
                </a:lnTo>
                <a:lnTo>
                  <a:pt x="162305" y="0"/>
                </a:lnTo>
                <a:close/>
              </a:path>
            </a:pathLst>
          </a:custGeom>
          <a:solidFill>
            <a:srgbClr val="9EBABB"/>
          </a:solidFill>
        </p:spPr>
        <p:txBody>
          <a:bodyPr wrap="square" lIns="0" tIns="0" rIns="0" bIns="0" rtlCol="0"/>
          <a:lstStyle/>
          <a:p>
            <a:endParaRPr/>
          </a:p>
        </p:txBody>
      </p:sp>
      <p:sp>
        <p:nvSpPr>
          <p:cNvPr id="112" name="object 112"/>
          <p:cNvSpPr/>
          <p:nvPr/>
        </p:nvSpPr>
        <p:spPr>
          <a:xfrm>
            <a:off x="4757165" y="5695950"/>
            <a:ext cx="274320" cy="274320"/>
          </a:xfrm>
          <a:custGeom>
            <a:avLst/>
            <a:gdLst/>
            <a:ahLst/>
            <a:cxnLst/>
            <a:rect l="l" t="t" r="r" b="b"/>
            <a:pathLst>
              <a:path w="274320" h="274320">
                <a:moveTo>
                  <a:pt x="0" y="137159"/>
                </a:moveTo>
                <a:lnTo>
                  <a:pt x="6998" y="93805"/>
                </a:lnTo>
                <a:lnTo>
                  <a:pt x="26481" y="56153"/>
                </a:lnTo>
                <a:lnTo>
                  <a:pt x="56180" y="26462"/>
                </a:lnTo>
                <a:lnTo>
                  <a:pt x="93829" y="6992"/>
                </a:lnTo>
                <a:lnTo>
                  <a:pt x="137160" y="0"/>
                </a:lnTo>
                <a:lnTo>
                  <a:pt x="180490" y="6992"/>
                </a:lnTo>
                <a:lnTo>
                  <a:pt x="218139" y="26462"/>
                </a:lnTo>
                <a:lnTo>
                  <a:pt x="247838" y="56153"/>
                </a:lnTo>
                <a:lnTo>
                  <a:pt x="267321" y="93805"/>
                </a:lnTo>
                <a:lnTo>
                  <a:pt x="274320" y="137159"/>
                </a:lnTo>
                <a:lnTo>
                  <a:pt x="267321" y="180514"/>
                </a:lnTo>
                <a:lnTo>
                  <a:pt x="247838" y="218166"/>
                </a:lnTo>
                <a:lnTo>
                  <a:pt x="218139" y="247857"/>
                </a:lnTo>
                <a:lnTo>
                  <a:pt x="180490" y="267327"/>
                </a:lnTo>
                <a:lnTo>
                  <a:pt x="137160" y="274319"/>
                </a:lnTo>
                <a:lnTo>
                  <a:pt x="93829" y="267327"/>
                </a:lnTo>
                <a:lnTo>
                  <a:pt x="56180" y="247857"/>
                </a:lnTo>
                <a:lnTo>
                  <a:pt x="26481" y="218166"/>
                </a:lnTo>
                <a:lnTo>
                  <a:pt x="6998" y="180514"/>
                </a:lnTo>
                <a:lnTo>
                  <a:pt x="0" y="137159"/>
                </a:lnTo>
                <a:close/>
              </a:path>
            </a:pathLst>
          </a:custGeom>
          <a:ln w="19811">
            <a:solidFill>
              <a:srgbClr val="FFFFFF"/>
            </a:solidFill>
          </a:ln>
        </p:spPr>
        <p:txBody>
          <a:bodyPr wrap="square" lIns="0" tIns="0" rIns="0" bIns="0" rtlCol="0"/>
          <a:lstStyle/>
          <a:p>
            <a:endParaRPr/>
          </a:p>
        </p:txBody>
      </p:sp>
      <p:sp>
        <p:nvSpPr>
          <p:cNvPr id="113" name="object 113"/>
          <p:cNvSpPr txBox="1"/>
          <p:nvPr/>
        </p:nvSpPr>
        <p:spPr>
          <a:xfrm>
            <a:off x="4844288" y="5732779"/>
            <a:ext cx="97155" cy="193675"/>
          </a:xfrm>
          <a:prstGeom prst="rect">
            <a:avLst/>
          </a:prstGeom>
        </p:spPr>
        <p:txBody>
          <a:bodyPr vert="horz" wrap="square" lIns="0" tIns="12700" rIns="0" bIns="0" rtlCol="0">
            <a:spAutoFit/>
          </a:bodyPr>
          <a:lstStyle/>
          <a:p>
            <a:pPr marL="12700">
              <a:lnSpc>
                <a:spcPct val="100000"/>
              </a:lnSpc>
              <a:spcBef>
                <a:spcPts val="100"/>
              </a:spcBef>
            </a:pPr>
            <a:r>
              <a:rPr sz="1100" dirty="0">
                <a:solidFill>
                  <a:srgbClr val="001F5F"/>
                </a:solidFill>
                <a:latin typeface="Franklin Gothic Medium Cond"/>
                <a:cs typeface="Franklin Gothic Medium Cond"/>
              </a:rPr>
              <a:t>2</a:t>
            </a:r>
            <a:endParaRPr sz="1100">
              <a:latin typeface="Franklin Gothic Medium Cond"/>
              <a:cs typeface="Franklin Gothic Medium Cond"/>
            </a:endParaRPr>
          </a:p>
        </p:txBody>
      </p:sp>
      <p:sp>
        <p:nvSpPr>
          <p:cNvPr id="114" name="object 114"/>
          <p:cNvSpPr/>
          <p:nvPr/>
        </p:nvSpPr>
        <p:spPr>
          <a:xfrm>
            <a:off x="5555741" y="5435346"/>
            <a:ext cx="797560" cy="797560"/>
          </a:xfrm>
          <a:custGeom>
            <a:avLst/>
            <a:gdLst/>
            <a:ahLst/>
            <a:cxnLst/>
            <a:rect l="l" t="t" r="r" b="b"/>
            <a:pathLst>
              <a:path w="797560" h="797560">
                <a:moveTo>
                  <a:pt x="398525" y="0"/>
                </a:moveTo>
                <a:lnTo>
                  <a:pt x="352051" y="2681"/>
                </a:lnTo>
                <a:lnTo>
                  <a:pt x="307150" y="10525"/>
                </a:lnTo>
                <a:lnTo>
                  <a:pt x="264123" y="23233"/>
                </a:lnTo>
                <a:lnTo>
                  <a:pt x="223268" y="40505"/>
                </a:lnTo>
                <a:lnTo>
                  <a:pt x="184884" y="62044"/>
                </a:lnTo>
                <a:lnTo>
                  <a:pt x="149272" y="87550"/>
                </a:lnTo>
                <a:lnTo>
                  <a:pt x="116728" y="116724"/>
                </a:lnTo>
                <a:lnTo>
                  <a:pt x="87554" y="149266"/>
                </a:lnTo>
                <a:lnTo>
                  <a:pt x="62047" y="184879"/>
                </a:lnTo>
                <a:lnTo>
                  <a:pt x="40508" y="223262"/>
                </a:lnTo>
                <a:lnTo>
                  <a:pt x="23234" y="264118"/>
                </a:lnTo>
                <a:lnTo>
                  <a:pt x="10525" y="307146"/>
                </a:lnTo>
                <a:lnTo>
                  <a:pt x="2681" y="352048"/>
                </a:lnTo>
                <a:lnTo>
                  <a:pt x="0" y="398525"/>
                </a:lnTo>
                <a:lnTo>
                  <a:pt x="2681" y="445003"/>
                </a:lnTo>
                <a:lnTo>
                  <a:pt x="10525" y="489905"/>
                </a:lnTo>
                <a:lnTo>
                  <a:pt x="23234" y="532933"/>
                </a:lnTo>
                <a:lnTo>
                  <a:pt x="40508" y="573789"/>
                </a:lnTo>
                <a:lnTo>
                  <a:pt x="62047" y="612172"/>
                </a:lnTo>
                <a:lnTo>
                  <a:pt x="87554" y="647785"/>
                </a:lnTo>
                <a:lnTo>
                  <a:pt x="116728" y="680327"/>
                </a:lnTo>
                <a:lnTo>
                  <a:pt x="149272" y="709501"/>
                </a:lnTo>
                <a:lnTo>
                  <a:pt x="184884" y="735007"/>
                </a:lnTo>
                <a:lnTo>
                  <a:pt x="223268" y="756546"/>
                </a:lnTo>
                <a:lnTo>
                  <a:pt x="264123" y="773818"/>
                </a:lnTo>
                <a:lnTo>
                  <a:pt x="307150" y="786526"/>
                </a:lnTo>
                <a:lnTo>
                  <a:pt x="352051" y="794370"/>
                </a:lnTo>
                <a:lnTo>
                  <a:pt x="398525" y="797051"/>
                </a:lnTo>
                <a:lnTo>
                  <a:pt x="445000" y="794370"/>
                </a:lnTo>
                <a:lnTo>
                  <a:pt x="489901" y="786526"/>
                </a:lnTo>
                <a:lnTo>
                  <a:pt x="532928" y="773818"/>
                </a:lnTo>
                <a:lnTo>
                  <a:pt x="573783" y="756546"/>
                </a:lnTo>
                <a:lnTo>
                  <a:pt x="612167" y="735007"/>
                </a:lnTo>
                <a:lnTo>
                  <a:pt x="647779" y="709501"/>
                </a:lnTo>
                <a:lnTo>
                  <a:pt x="680323" y="680327"/>
                </a:lnTo>
                <a:lnTo>
                  <a:pt x="709497" y="647785"/>
                </a:lnTo>
                <a:lnTo>
                  <a:pt x="735004" y="612172"/>
                </a:lnTo>
                <a:lnTo>
                  <a:pt x="756543" y="573789"/>
                </a:lnTo>
                <a:lnTo>
                  <a:pt x="773817" y="532933"/>
                </a:lnTo>
                <a:lnTo>
                  <a:pt x="786526" y="489905"/>
                </a:lnTo>
                <a:lnTo>
                  <a:pt x="794370" y="445003"/>
                </a:lnTo>
                <a:lnTo>
                  <a:pt x="797052" y="398525"/>
                </a:lnTo>
                <a:lnTo>
                  <a:pt x="794370" y="352048"/>
                </a:lnTo>
                <a:lnTo>
                  <a:pt x="786526" y="307146"/>
                </a:lnTo>
                <a:lnTo>
                  <a:pt x="773817" y="264118"/>
                </a:lnTo>
                <a:lnTo>
                  <a:pt x="756543" y="223262"/>
                </a:lnTo>
                <a:lnTo>
                  <a:pt x="735004" y="184879"/>
                </a:lnTo>
                <a:lnTo>
                  <a:pt x="709497" y="149266"/>
                </a:lnTo>
                <a:lnTo>
                  <a:pt x="680323" y="116724"/>
                </a:lnTo>
                <a:lnTo>
                  <a:pt x="647779" y="87550"/>
                </a:lnTo>
                <a:lnTo>
                  <a:pt x="612167" y="62044"/>
                </a:lnTo>
                <a:lnTo>
                  <a:pt x="573783" y="40505"/>
                </a:lnTo>
                <a:lnTo>
                  <a:pt x="532928" y="23233"/>
                </a:lnTo>
                <a:lnTo>
                  <a:pt x="489901" y="10525"/>
                </a:lnTo>
                <a:lnTo>
                  <a:pt x="445000" y="2681"/>
                </a:lnTo>
                <a:lnTo>
                  <a:pt x="398525" y="0"/>
                </a:lnTo>
                <a:close/>
              </a:path>
            </a:pathLst>
          </a:custGeom>
          <a:solidFill>
            <a:srgbClr val="9EBABB"/>
          </a:solidFill>
        </p:spPr>
        <p:txBody>
          <a:bodyPr wrap="square" lIns="0" tIns="0" rIns="0" bIns="0" rtlCol="0"/>
          <a:lstStyle/>
          <a:p>
            <a:endParaRPr/>
          </a:p>
        </p:txBody>
      </p:sp>
      <p:sp>
        <p:nvSpPr>
          <p:cNvPr id="115" name="object 115"/>
          <p:cNvSpPr/>
          <p:nvPr/>
        </p:nvSpPr>
        <p:spPr>
          <a:xfrm>
            <a:off x="5555741" y="5435346"/>
            <a:ext cx="797560" cy="797560"/>
          </a:xfrm>
          <a:custGeom>
            <a:avLst/>
            <a:gdLst/>
            <a:ahLst/>
            <a:cxnLst/>
            <a:rect l="l" t="t" r="r" b="b"/>
            <a:pathLst>
              <a:path w="797560" h="797560">
                <a:moveTo>
                  <a:pt x="0" y="398525"/>
                </a:moveTo>
                <a:lnTo>
                  <a:pt x="2681" y="352048"/>
                </a:lnTo>
                <a:lnTo>
                  <a:pt x="10525" y="307146"/>
                </a:lnTo>
                <a:lnTo>
                  <a:pt x="23234" y="264118"/>
                </a:lnTo>
                <a:lnTo>
                  <a:pt x="40508" y="223262"/>
                </a:lnTo>
                <a:lnTo>
                  <a:pt x="62047" y="184879"/>
                </a:lnTo>
                <a:lnTo>
                  <a:pt x="87554" y="149266"/>
                </a:lnTo>
                <a:lnTo>
                  <a:pt x="116728" y="116724"/>
                </a:lnTo>
                <a:lnTo>
                  <a:pt x="149272" y="87550"/>
                </a:lnTo>
                <a:lnTo>
                  <a:pt x="184884" y="62044"/>
                </a:lnTo>
                <a:lnTo>
                  <a:pt x="223268" y="40505"/>
                </a:lnTo>
                <a:lnTo>
                  <a:pt x="264123" y="23233"/>
                </a:lnTo>
                <a:lnTo>
                  <a:pt x="307150" y="10525"/>
                </a:lnTo>
                <a:lnTo>
                  <a:pt x="352051" y="2681"/>
                </a:lnTo>
                <a:lnTo>
                  <a:pt x="398525" y="0"/>
                </a:lnTo>
                <a:lnTo>
                  <a:pt x="445000" y="2681"/>
                </a:lnTo>
                <a:lnTo>
                  <a:pt x="489901" y="10525"/>
                </a:lnTo>
                <a:lnTo>
                  <a:pt x="532928" y="23233"/>
                </a:lnTo>
                <a:lnTo>
                  <a:pt x="573783" y="40505"/>
                </a:lnTo>
                <a:lnTo>
                  <a:pt x="612167" y="62044"/>
                </a:lnTo>
                <a:lnTo>
                  <a:pt x="647779" y="87550"/>
                </a:lnTo>
                <a:lnTo>
                  <a:pt x="680323" y="116724"/>
                </a:lnTo>
                <a:lnTo>
                  <a:pt x="709497" y="149266"/>
                </a:lnTo>
                <a:lnTo>
                  <a:pt x="735004" y="184879"/>
                </a:lnTo>
                <a:lnTo>
                  <a:pt x="756543" y="223262"/>
                </a:lnTo>
                <a:lnTo>
                  <a:pt x="773817" y="264118"/>
                </a:lnTo>
                <a:lnTo>
                  <a:pt x="786526" y="307146"/>
                </a:lnTo>
                <a:lnTo>
                  <a:pt x="794370" y="352048"/>
                </a:lnTo>
                <a:lnTo>
                  <a:pt x="797052" y="398525"/>
                </a:lnTo>
                <a:lnTo>
                  <a:pt x="794370" y="445003"/>
                </a:lnTo>
                <a:lnTo>
                  <a:pt x="786526" y="489905"/>
                </a:lnTo>
                <a:lnTo>
                  <a:pt x="773817" y="532933"/>
                </a:lnTo>
                <a:lnTo>
                  <a:pt x="756543" y="573789"/>
                </a:lnTo>
                <a:lnTo>
                  <a:pt x="735004" y="612172"/>
                </a:lnTo>
                <a:lnTo>
                  <a:pt x="709497" y="647785"/>
                </a:lnTo>
                <a:lnTo>
                  <a:pt x="680323" y="680327"/>
                </a:lnTo>
                <a:lnTo>
                  <a:pt x="647779" y="709501"/>
                </a:lnTo>
                <a:lnTo>
                  <a:pt x="612167" y="735007"/>
                </a:lnTo>
                <a:lnTo>
                  <a:pt x="573783" y="756546"/>
                </a:lnTo>
                <a:lnTo>
                  <a:pt x="532928" y="773818"/>
                </a:lnTo>
                <a:lnTo>
                  <a:pt x="489901" y="786526"/>
                </a:lnTo>
                <a:lnTo>
                  <a:pt x="445000" y="794370"/>
                </a:lnTo>
                <a:lnTo>
                  <a:pt x="398525" y="797051"/>
                </a:lnTo>
                <a:lnTo>
                  <a:pt x="352051" y="794370"/>
                </a:lnTo>
                <a:lnTo>
                  <a:pt x="307150" y="786526"/>
                </a:lnTo>
                <a:lnTo>
                  <a:pt x="264123" y="773818"/>
                </a:lnTo>
                <a:lnTo>
                  <a:pt x="223268" y="756546"/>
                </a:lnTo>
                <a:lnTo>
                  <a:pt x="184884" y="735007"/>
                </a:lnTo>
                <a:lnTo>
                  <a:pt x="149272" y="709501"/>
                </a:lnTo>
                <a:lnTo>
                  <a:pt x="116728" y="680327"/>
                </a:lnTo>
                <a:lnTo>
                  <a:pt x="87554" y="647785"/>
                </a:lnTo>
                <a:lnTo>
                  <a:pt x="62047" y="612172"/>
                </a:lnTo>
                <a:lnTo>
                  <a:pt x="40508" y="573789"/>
                </a:lnTo>
                <a:lnTo>
                  <a:pt x="23234" y="532933"/>
                </a:lnTo>
                <a:lnTo>
                  <a:pt x="10525" y="489905"/>
                </a:lnTo>
                <a:lnTo>
                  <a:pt x="2681" y="445003"/>
                </a:lnTo>
                <a:lnTo>
                  <a:pt x="0" y="398525"/>
                </a:lnTo>
                <a:close/>
              </a:path>
            </a:pathLst>
          </a:custGeom>
          <a:ln w="28956">
            <a:solidFill>
              <a:srgbClr val="001F5F"/>
            </a:solidFill>
          </a:ln>
        </p:spPr>
        <p:txBody>
          <a:bodyPr wrap="square" lIns="0" tIns="0" rIns="0" bIns="0" rtlCol="0"/>
          <a:lstStyle/>
          <a:p>
            <a:endParaRPr/>
          </a:p>
        </p:txBody>
      </p:sp>
      <p:sp>
        <p:nvSpPr>
          <p:cNvPr id="116" name="object 116"/>
          <p:cNvSpPr/>
          <p:nvPr/>
        </p:nvSpPr>
        <p:spPr>
          <a:xfrm>
            <a:off x="5615940" y="5495544"/>
            <a:ext cx="620267" cy="618744"/>
          </a:xfrm>
          <a:prstGeom prst="rect">
            <a:avLst/>
          </a:prstGeom>
          <a:blipFill>
            <a:blip r:embed="rId15" cstate="print"/>
            <a:stretch>
              <a:fillRect/>
            </a:stretch>
          </a:blipFill>
        </p:spPr>
        <p:txBody>
          <a:bodyPr wrap="square" lIns="0" tIns="0" rIns="0" bIns="0" rtlCol="0"/>
          <a:lstStyle/>
          <a:p>
            <a:endParaRPr/>
          </a:p>
        </p:txBody>
      </p:sp>
      <p:sp>
        <p:nvSpPr>
          <p:cNvPr id="117" name="object 117"/>
          <p:cNvSpPr/>
          <p:nvPr/>
        </p:nvSpPr>
        <p:spPr>
          <a:xfrm>
            <a:off x="5696711" y="5576315"/>
            <a:ext cx="513588" cy="512064"/>
          </a:xfrm>
          <a:prstGeom prst="rect">
            <a:avLst/>
          </a:prstGeom>
          <a:blipFill>
            <a:blip r:embed="rId16" cstate="print"/>
            <a:stretch>
              <a:fillRect/>
            </a:stretch>
          </a:blipFill>
        </p:spPr>
        <p:txBody>
          <a:bodyPr wrap="square" lIns="0" tIns="0" rIns="0" bIns="0" rtlCol="0"/>
          <a:lstStyle/>
          <a:p>
            <a:endParaRPr/>
          </a:p>
        </p:txBody>
      </p:sp>
      <p:sp>
        <p:nvSpPr>
          <p:cNvPr id="118" name="object 118"/>
          <p:cNvSpPr/>
          <p:nvPr/>
        </p:nvSpPr>
        <p:spPr>
          <a:xfrm>
            <a:off x="7173468" y="5833109"/>
            <a:ext cx="1792605" cy="0"/>
          </a:xfrm>
          <a:custGeom>
            <a:avLst/>
            <a:gdLst/>
            <a:ahLst/>
            <a:cxnLst/>
            <a:rect l="l" t="t" r="r" b="b"/>
            <a:pathLst>
              <a:path w="1792604">
                <a:moveTo>
                  <a:pt x="0" y="0"/>
                </a:moveTo>
                <a:lnTo>
                  <a:pt x="1792224" y="0"/>
                </a:lnTo>
              </a:path>
            </a:pathLst>
          </a:custGeom>
          <a:ln w="22859">
            <a:solidFill>
              <a:srgbClr val="2B5757"/>
            </a:solidFill>
          </a:ln>
        </p:spPr>
        <p:txBody>
          <a:bodyPr wrap="square" lIns="0" tIns="0" rIns="0" bIns="0" rtlCol="0"/>
          <a:lstStyle/>
          <a:p>
            <a:endParaRPr/>
          </a:p>
        </p:txBody>
      </p:sp>
      <p:sp>
        <p:nvSpPr>
          <p:cNvPr id="119" name="object 119"/>
          <p:cNvSpPr/>
          <p:nvPr/>
        </p:nvSpPr>
        <p:spPr>
          <a:xfrm>
            <a:off x="8068056" y="5358384"/>
            <a:ext cx="878205" cy="878205"/>
          </a:xfrm>
          <a:custGeom>
            <a:avLst/>
            <a:gdLst/>
            <a:ahLst/>
            <a:cxnLst/>
            <a:rect l="l" t="t" r="r" b="b"/>
            <a:pathLst>
              <a:path w="878204" h="878204">
                <a:moveTo>
                  <a:pt x="438912" y="0"/>
                </a:moveTo>
                <a:lnTo>
                  <a:pt x="391080" y="2574"/>
                </a:lnTo>
                <a:lnTo>
                  <a:pt x="344743" y="10121"/>
                </a:lnTo>
                <a:lnTo>
                  <a:pt x="300167" y="22372"/>
                </a:lnTo>
                <a:lnTo>
                  <a:pt x="257619" y="39059"/>
                </a:lnTo>
                <a:lnTo>
                  <a:pt x="217367" y="59915"/>
                </a:lnTo>
                <a:lnTo>
                  <a:pt x="179679" y="84673"/>
                </a:lnTo>
                <a:lnTo>
                  <a:pt x="144822" y="113064"/>
                </a:lnTo>
                <a:lnTo>
                  <a:pt x="113064" y="144822"/>
                </a:lnTo>
                <a:lnTo>
                  <a:pt x="84673" y="179679"/>
                </a:lnTo>
                <a:lnTo>
                  <a:pt x="59915" y="217367"/>
                </a:lnTo>
                <a:lnTo>
                  <a:pt x="39059" y="257619"/>
                </a:lnTo>
                <a:lnTo>
                  <a:pt x="22372" y="300167"/>
                </a:lnTo>
                <a:lnTo>
                  <a:pt x="10121" y="344743"/>
                </a:lnTo>
                <a:lnTo>
                  <a:pt x="2574" y="391080"/>
                </a:lnTo>
                <a:lnTo>
                  <a:pt x="0" y="438911"/>
                </a:lnTo>
                <a:lnTo>
                  <a:pt x="2574" y="486736"/>
                </a:lnTo>
                <a:lnTo>
                  <a:pt x="10121" y="533069"/>
                </a:lnTo>
                <a:lnTo>
                  <a:pt x="22372" y="577642"/>
                </a:lnTo>
                <a:lnTo>
                  <a:pt x="39059" y="620188"/>
                </a:lnTo>
                <a:lnTo>
                  <a:pt x="59915" y="660439"/>
                </a:lnTo>
                <a:lnTo>
                  <a:pt x="84673" y="698127"/>
                </a:lnTo>
                <a:lnTo>
                  <a:pt x="113064" y="732985"/>
                </a:lnTo>
                <a:lnTo>
                  <a:pt x="144822" y="764745"/>
                </a:lnTo>
                <a:lnTo>
                  <a:pt x="179679" y="793139"/>
                </a:lnTo>
                <a:lnTo>
                  <a:pt x="217367" y="817899"/>
                </a:lnTo>
                <a:lnTo>
                  <a:pt x="257619" y="838758"/>
                </a:lnTo>
                <a:lnTo>
                  <a:pt x="300167" y="855448"/>
                </a:lnTo>
                <a:lnTo>
                  <a:pt x="344743" y="867700"/>
                </a:lnTo>
                <a:lnTo>
                  <a:pt x="391080" y="875248"/>
                </a:lnTo>
                <a:lnTo>
                  <a:pt x="438912" y="877823"/>
                </a:lnTo>
                <a:lnTo>
                  <a:pt x="486743" y="875248"/>
                </a:lnTo>
                <a:lnTo>
                  <a:pt x="533080" y="867700"/>
                </a:lnTo>
                <a:lnTo>
                  <a:pt x="577656" y="855448"/>
                </a:lnTo>
                <a:lnTo>
                  <a:pt x="620204" y="838758"/>
                </a:lnTo>
                <a:lnTo>
                  <a:pt x="660456" y="817899"/>
                </a:lnTo>
                <a:lnTo>
                  <a:pt x="698144" y="793139"/>
                </a:lnTo>
                <a:lnTo>
                  <a:pt x="733001" y="764745"/>
                </a:lnTo>
                <a:lnTo>
                  <a:pt x="764759" y="732985"/>
                </a:lnTo>
                <a:lnTo>
                  <a:pt x="793150" y="698127"/>
                </a:lnTo>
                <a:lnTo>
                  <a:pt x="817908" y="660439"/>
                </a:lnTo>
                <a:lnTo>
                  <a:pt x="838764" y="620188"/>
                </a:lnTo>
                <a:lnTo>
                  <a:pt x="855451" y="577642"/>
                </a:lnTo>
                <a:lnTo>
                  <a:pt x="867702" y="533069"/>
                </a:lnTo>
                <a:lnTo>
                  <a:pt x="875249" y="486736"/>
                </a:lnTo>
                <a:lnTo>
                  <a:pt x="877824" y="438911"/>
                </a:lnTo>
                <a:lnTo>
                  <a:pt x="875249" y="391080"/>
                </a:lnTo>
                <a:lnTo>
                  <a:pt x="867702" y="344743"/>
                </a:lnTo>
                <a:lnTo>
                  <a:pt x="855451" y="300167"/>
                </a:lnTo>
                <a:lnTo>
                  <a:pt x="838764" y="257619"/>
                </a:lnTo>
                <a:lnTo>
                  <a:pt x="817908" y="217367"/>
                </a:lnTo>
                <a:lnTo>
                  <a:pt x="793150" y="179679"/>
                </a:lnTo>
                <a:lnTo>
                  <a:pt x="764759" y="144822"/>
                </a:lnTo>
                <a:lnTo>
                  <a:pt x="733001" y="113064"/>
                </a:lnTo>
                <a:lnTo>
                  <a:pt x="698144" y="84673"/>
                </a:lnTo>
                <a:lnTo>
                  <a:pt x="660456" y="59915"/>
                </a:lnTo>
                <a:lnTo>
                  <a:pt x="620204" y="39059"/>
                </a:lnTo>
                <a:lnTo>
                  <a:pt x="577656" y="22372"/>
                </a:lnTo>
                <a:lnTo>
                  <a:pt x="533080" y="10121"/>
                </a:lnTo>
                <a:lnTo>
                  <a:pt x="486743" y="2574"/>
                </a:lnTo>
                <a:lnTo>
                  <a:pt x="438912" y="0"/>
                </a:lnTo>
                <a:close/>
              </a:path>
            </a:pathLst>
          </a:custGeom>
          <a:solidFill>
            <a:srgbClr val="2B5757"/>
          </a:solidFill>
        </p:spPr>
        <p:txBody>
          <a:bodyPr wrap="square" lIns="0" tIns="0" rIns="0" bIns="0" rtlCol="0"/>
          <a:lstStyle/>
          <a:p>
            <a:endParaRPr/>
          </a:p>
        </p:txBody>
      </p:sp>
      <p:sp>
        <p:nvSpPr>
          <p:cNvPr id="120" name="object 120"/>
          <p:cNvSpPr txBox="1"/>
          <p:nvPr/>
        </p:nvSpPr>
        <p:spPr>
          <a:xfrm>
            <a:off x="8195309" y="5477357"/>
            <a:ext cx="614680" cy="319959"/>
          </a:xfrm>
          <a:prstGeom prst="rect">
            <a:avLst/>
          </a:prstGeom>
        </p:spPr>
        <p:txBody>
          <a:bodyPr vert="horz" wrap="square" lIns="0" tIns="12065" rIns="0" bIns="0" rtlCol="0">
            <a:spAutoFit/>
          </a:bodyPr>
          <a:lstStyle/>
          <a:p>
            <a:pPr marL="85725" marR="79375" indent="635" algn="ctr">
              <a:lnSpc>
                <a:spcPct val="100000"/>
              </a:lnSpc>
              <a:spcBef>
                <a:spcPts val="95"/>
              </a:spcBef>
            </a:pPr>
            <a:r>
              <a:rPr lang="en-US" sz="1000" dirty="0">
                <a:latin typeface="Franklin Gothic Medium Cond"/>
                <a:cs typeface="Franklin Gothic Medium Cond"/>
              </a:rPr>
              <a:t>HQAC HM RF</a:t>
            </a:r>
            <a:endParaRPr sz="1000" dirty="0">
              <a:latin typeface="Franklin Gothic Medium Cond"/>
              <a:cs typeface="Franklin Gothic Medium Cond"/>
            </a:endParaRPr>
          </a:p>
        </p:txBody>
      </p:sp>
      <p:sp>
        <p:nvSpPr>
          <p:cNvPr id="121" name="object 121"/>
          <p:cNvSpPr txBox="1"/>
          <p:nvPr/>
        </p:nvSpPr>
        <p:spPr>
          <a:xfrm>
            <a:off x="8306561" y="5934557"/>
            <a:ext cx="391160" cy="166071"/>
          </a:xfrm>
          <a:prstGeom prst="rect">
            <a:avLst/>
          </a:prstGeom>
        </p:spPr>
        <p:txBody>
          <a:bodyPr vert="horz" wrap="square" lIns="0" tIns="12065" rIns="0" bIns="0" rtlCol="0">
            <a:spAutoFit/>
          </a:bodyPr>
          <a:lstStyle/>
          <a:p>
            <a:pPr marL="12700">
              <a:lnSpc>
                <a:spcPct val="100000"/>
              </a:lnSpc>
              <a:spcBef>
                <a:spcPts val="95"/>
              </a:spcBef>
            </a:pPr>
            <a:endParaRPr sz="1000" dirty="0">
              <a:latin typeface="Franklin Gothic Medium Cond"/>
              <a:cs typeface="Franklin Gothic Medium Cond"/>
            </a:endParaRPr>
          </a:p>
        </p:txBody>
      </p:sp>
      <p:sp>
        <p:nvSpPr>
          <p:cNvPr id="122" name="object 122"/>
          <p:cNvSpPr/>
          <p:nvPr/>
        </p:nvSpPr>
        <p:spPr>
          <a:xfrm>
            <a:off x="7030211" y="5670803"/>
            <a:ext cx="325120" cy="325120"/>
          </a:xfrm>
          <a:custGeom>
            <a:avLst/>
            <a:gdLst/>
            <a:ahLst/>
            <a:cxnLst/>
            <a:rect l="l" t="t" r="r" b="b"/>
            <a:pathLst>
              <a:path w="325120" h="325120">
                <a:moveTo>
                  <a:pt x="162306" y="0"/>
                </a:moveTo>
                <a:lnTo>
                  <a:pt x="119150" y="5797"/>
                </a:lnTo>
                <a:lnTo>
                  <a:pt x="80376" y="22160"/>
                </a:lnTo>
                <a:lnTo>
                  <a:pt x="47529" y="47539"/>
                </a:lnTo>
                <a:lnTo>
                  <a:pt x="22154" y="80388"/>
                </a:lnTo>
                <a:lnTo>
                  <a:pt x="5796" y="119159"/>
                </a:lnTo>
                <a:lnTo>
                  <a:pt x="0" y="162306"/>
                </a:lnTo>
                <a:lnTo>
                  <a:pt x="5796" y="205452"/>
                </a:lnTo>
                <a:lnTo>
                  <a:pt x="22154" y="244223"/>
                </a:lnTo>
                <a:lnTo>
                  <a:pt x="47529" y="277072"/>
                </a:lnTo>
                <a:lnTo>
                  <a:pt x="80376" y="302451"/>
                </a:lnTo>
                <a:lnTo>
                  <a:pt x="119150" y="318814"/>
                </a:lnTo>
                <a:lnTo>
                  <a:pt x="162306" y="324612"/>
                </a:lnTo>
                <a:lnTo>
                  <a:pt x="205461" y="318814"/>
                </a:lnTo>
                <a:lnTo>
                  <a:pt x="244235" y="302451"/>
                </a:lnTo>
                <a:lnTo>
                  <a:pt x="277082" y="277072"/>
                </a:lnTo>
                <a:lnTo>
                  <a:pt x="302457" y="244223"/>
                </a:lnTo>
                <a:lnTo>
                  <a:pt x="318815" y="205452"/>
                </a:lnTo>
                <a:lnTo>
                  <a:pt x="324612" y="162306"/>
                </a:lnTo>
                <a:lnTo>
                  <a:pt x="318815" y="119159"/>
                </a:lnTo>
                <a:lnTo>
                  <a:pt x="302457" y="80388"/>
                </a:lnTo>
                <a:lnTo>
                  <a:pt x="277082" y="47539"/>
                </a:lnTo>
                <a:lnTo>
                  <a:pt x="244235" y="22160"/>
                </a:lnTo>
                <a:lnTo>
                  <a:pt x="205461" y="5797"/>
                </a:lnTo>
                <a:lnTo>
                  <a:pt x="162306" y="0"/>
                </a:lnTo>
                <a:close/>
              </a:path>
            </a:pathLst>
          </a:custGeom>
          <a:solidFill>
            <a:srgbClr val="2B5757"/>
          </a:solidFill>
        </p:spPr>
        <p:txBody>
          <a:bodyPr wrap="square" lIns="0" tIns="0" rIns="0" bIns="0" rtlCol="0"/>
          <a:lstStyle/>
          <a:p>
            <a:endParaRPr/>
          </a:p>
        </p:txBody>
      </p:sp>
      <p:sp>
        <p:nvSpPr>
          <p:cNvPr id="123" name="object 123"/>
          <p:cNvSpPr/>
          <p:nvPr/>
        </p:nvSpPr>
        <p:spPr>
          <a:xfrm>
            <a:off x="7056881" y="5695950"/>
            <a:ext cx="273050" cy="274320"/>
          </a:xfrm>
          <a:custGeom>
            <a:avLst/>
            <a:gdLst/>
            <a:ahLst/>
            <a:cxnLst/>
            <a:rect l="l" t="t" r="r" b="b"/>
            <a:pathLst>
              <a:path w="273050" h="274320">
                <a:moveTo>
                  <a:pt x="0" y="137159"/>
                </a:moveTo>
                <a:lnTo>
                  <a:pt x="6955" y="93805"/>
                </a:lnTo>
                <a:lnTo>
                  <a:pt x="26322" y="56153"/>
                </a:lnTo>
                <a:lnTo>
                  <a:pt x="55851" y="26462"/>
                </a:lnTo>
                <a:lnTo>
                  <a:pt x="93293" y="6992"/>
                </a:lnTo>
                <a:lnTo>
                  <a:pt x="136398" y="0"/>
                </a:lnTo>
                <a:lnTo>
                  <a:pt x="179502" y="6992"/>
                </a:lnTo>
                <a:lnTo>
                  <a:pt x="216944" y="26462"/>
                </a:lnTo>
                <a:lnTo>
                  <a:pt x="246473" y="56153"/>
                </a:lnTo>
                <a:lnTo>
                  <a:pt x="265840" y="93805"/>
                </a:lnTo>
                <a:lnTo>
                  <a:pt x="272796" y="137159"/>
                </a:lnTo>
                <a:lnTo>
                  <a:pt x="265840" y="180514"/>
                </a:lnTo>
                <a:lnTo>
                  <a:pt x="246473" y="218166"/>
                </a:lnTo>
                <a:lnTo>
                  <a:pt x="216944" y="247857"/>
                </a:lnTo>
                <a:lnTo>
                  <a:pt x="179502" y="267327"/>
                </a:lnTo>
                <a:lnTo>
                  <a:pt x="136398" y="274319"/>
                </a:lnTo>
                <a:lnTo>
                  <a:pt x="93293" y="267327"/>
                </a:lnTo>
                <a:lnTo>
                  <a:pt x="55851" y="247857"/>
                </a:lnTo>
                <a:lnTo>
                  <a:pt x="26322" y="218166"/>
                </a:lnTo>
                <a:lnTo>
                  <a:pt x="6955" y="180514"/>
                </a:lnTo>
                <a:lnTo>
                  <a:pt x="0" y="137159"/>
                </a:lnTo>
                <a:close/>
              </a:path>
            </a:pathLst>
          </a:custGeom>
          <a:ln w="19812">
            <a:solidFill>
              <a:srgbClr val="FFFFFF"/>
            </a:solidFill>
          </a:ln>
        </p:spPr>
        <p:txBody>
          <a:bodyPr wrap="square" lIns="0" tIns="0" rIns="0" bIns="0" rtlCol="0"/>
          <a:lstStyle/>
          <a:p>
            <a:endParaRPr/>
          </a:p>
        </p:txBody>
      </p:sp>
      <p:sp>
        <p:nvSpPr>
          <p:cNvPr id="124" name="object 124"/>
          <p:cNvSpPr txBox="1"/>
          <p:nvPr/>
        </p:nvSpPr>
        <p:spPr>
          <a:xfrm>
            <a:off x="7143368" y="5732779"/>
            <a:ext cx="97155" cy="193675"/>
          </a:xfrm>
          <a:prstGeom prst="rect">
            <a:avLst/>
          </a:prstGeom>
        </p:spPr>
        <p:txBody>
          <a:bodyPr vert="horz" wrap="square" lIns="0" tIns="12700" rIns="0" bIns="0" rtlCol="0">
            <a:spAutoFit/>
          </a:bodyPr>
          <a:lstStyle/>
          <a:p>
            <a:pPr marL="12700">
              <a:lnSpc>
                <a:spcPct val="100000"/>
              </a:lnSpc>
              <a:spcBef>
                <a:spcPts val="100"/>
              </a:spcBef>
            </a:pPr>
            <a:r>
              <a:rPr sz="1100" dirty="0">
                <a:solidFill>
                  <a:srgbClr val="E7EEF0"/>
                </a:solidFill>
                <a:latin typeface="Franklin Gothic Medium Cond"/>
                <a:cs typeface="Franklin Gothic Medium Cond"/>
              </a:rPr>
              <a:t>3</a:t>
            </a:r>
            <a:endParaRPr sz="1100">
              <a:latin typeface="Franklin Gothic Medium Cond"/>
              <a:cs typeface="Franklin Gothic Medium Cond"/>
            </a:endParaRPr>
          </a:p>
        </p:txBody>
      </p:sp>
      <p:sp>
        <p:nvSpPr>
          <p:cNvPr id="125" name="object 125"/>
          <p:cNvSpPr/>
          <p:nvPr/>
        </p:nvSpPr>
        <p:spPr>
          <a:xfrm>
            <a:off x="7746492" y="6224015"/>
            <a:ext cx="367665" cy="368935"/>
          </a:xfrm>
          <a:custGeom>
            <a:avLst/>
            <a:gdLst/>
            <a:ahLst/>
            <a:cxnLst/>
            <a:rect l="l" t="t" r="r" b="b"/>
            <a:pathLst>
              <a:path w="367665" h="368934">
                <a:moveTo>
                  <a:pt x="183641" y="0"/>
                </a:moveTo>
                <a:lnTo>
                  <a:pt x="134805" y="6587"/>
                </a:lnTo>
                <a:lnTo>
                  <a:pt x="90931" y="25177"/>
                </a:lnTo>
                <a:lnTo>
                  <a:pt x="53768" y="54011"/>
                </a:lnTo>
                <a:lnTo>
                  <a:pt x="25061" y="91332"/>
                </a:lnTo>
                <a:lnTo>
                  <a:pt x="6556" y="135382"/>
                </a:lnTo>
                <a:lnTo>
                  <a:pt x="0" y="184404"/>
                </a:lnTo>
                <a:lnTo>
                  <a:pt x="6556" y="233425"/>
                </a:lnTo>
                <a:lnTo>
                  <a:pt x="25061" y="277475"/>
                </a:lnTo>
                <a:lnTo>
                  <a:pt x="53768" y="314796"/>
                </a:lnTo>
                <a:lnTo>
                  <a:pt x="90931" y="343630"/>
                </a:lnTo>
                <a:lnTo>
                  <a:pt x="134805" y="362220"/>
                </a:lnTo>
                <a:lnTo>
                  <a:pt x="183641" y="368808"/>
                </a:lnTo>
                <a:lnTo>
                  <a:pt x="232478" y="362220"/>
                </a:lnTo>
                <a:lnTo>
                  <a:pt x="276351" y="343630"/>
                </a:lnTo>
                <a:lnTo>
                  <a:pt x="313515" y="314796"/>
                </a:lnTo>
                <a:lnTo>
                  <a:pt x="342222" y="277475"/>
                </a:lnTo>
                <a:lnTo>
                  <a:pt x="360727" y="233425"/>
                </a:lnTo>
                <a:lnTo>
                  <a:pt x="367283" y="184404"/>
                </a:lnTo>
                <a:lnTo>
                  <a:pt x="360727" y="135382"/>
                </a:lnTo>
                <a:lnTo>
                  <a:pt x="342222" y="91332"/>
                </a:lnTo>
                <a:lnTo>
                  <a:pt x="313515" y="54011"/>
                </a:lnTo>
                <a:lnTo>
                  <a:pt x="276351" y="25177"/>
                </a:lnTo>
                <a:lnTo>
                  <a:pt x="232478" y="6587"/>
                </a:lnTo>
                <a:lnTo>
                  <a:pt x="183641" y="0"/>
                </a:lnTo>
                <a:close/>
              </a:path>
            </a:pathLst>
          </a:custGeom>
          <a:solidFill>
            <a:srgbClr val="2B5757"/>
          </a:solidFill>
        </p:spPr>
        <p:txBody>
          <a:bodyPr wrap="square" lIns="0" tIns="0" rIns="0" bIns="0" rtlCol="0"/>
          <a:lstStyle/>
          <a:p>
            <a:endParaRPr/>
          </a:p>
        </p:txBody>
      </p:sp>
      <p:sp>
        <p:nvSpPr>
          <p:cNvPr id="126" name="object 126"/>
          <p:cNvSpPr txBox="1"/>
          <p:nvPr/>
        </p:nvSpPr>
        <p:spPr>
          <a:xfrm>
            <a:off x="7811516" y="6307327"/>
            <a:ext cx="167005" cy="177800"/>
          </a:xfrm>
          <a:prstGeom prst="rect">
            <a:avLst/>
          </a:prstGeom>
        </p:spPr>
        <p:txBody>
          <a:bodyPr vert="horz" wrap="square" lIns="0" tIns="12065" rIns="0" bIns="0" rtlCol="0">
            <a:spAutoFit/>
          </a:bodyPr>
          <a:lstStyle/>
          <a:p>
            <a:pPr marL="12700">
              <a:lnSpc>
                <a:spcPct val="100000"/>
              </a:lnSpc>
              <a:spcBef>
                <a:spcPts val="95"/>
              </a:spcBef>
            </a:pPr>
            <a:r>
              <a:rPr sz="1000" spc="30" dirty="0">
                <a:solidFill>
                  <a:srgbClr val="FFFFFF"/>
                </a:solidFill>
                <a:latin typeface="Franklin Gothic Medium Cond"/>
                <a:cs typeface="Franklin Gothic Medium Cond"/>
              </a:rPr>
              <a:t>Э</a:t>
            </a:r>
            <a:r>
              <a:rPr sz="1000" spc="-5" dirty="0">
                <a:solidFill>
                  <a:srgbClr val="FFFFFF"/>
                </a:solidFill>
                <a:latin typeface="Franklin Gothic Medium Cond"/>
                <a:cs typeface="Franklin Gothic Medium Cond"/>
              </a:rPr>
              <a:t>О</a:t>
            </a:r>
            <a:endParaRPr sz="1000">
              <a:latin typeface="Franklin Gothic Medium Cond"/>
              <a:cs typeface="Franklin Gothic Medium Cond"/>
            </a:endParaRPr>
          </a:p>
        </p:txBody>
      </p:sp>
      <p:sp>
        <p:nvSpPr>
          <p:cNvPr id="127" name="object 127"/>
          <p:cNvSpPr/>
          <p:nvPr/>
        </p:nvSpPr>
        <p:spPr>
          <a:xfrm>
            <a:off x="4863084" y="1292352"/>
            <a:ext cx="182880" cy="635"/>
          </a:xfrm>
          <a:custGeom>
            <a:avLst/>
            <a:gdLst/>
            <a:ahLst/>
            <a:cxnLst/>
            <a:rect l="l" t="t" r="r" b="b"/>
            <a:pathLst>
              <a:path w="182879" h="634">
                <a:moveTo>
                  <a:pt x="0" y="635"/>
                </a:moveTo>
                <a:lnTo>
                  <a:pt x="182752" y="0"/>
                </a:lnTo>
              </a:path>
            </a:pathLst>
          </a:custGeom>
          <a:ln w="9144">
            <a:solidFill>
              <a:srgbClr val="F1F1F1"/>
            </a:solidFill>
          </a:ln>
        </p:spPr>
        <p:txBody>
          <a:bodyPr wrap="square" lIns="0" tIns="0" rIns="0" bIns="0" rtlCol="0"/>
          <a:lstStyle/>
          <a:p>
            <a:endParaRPr/>
          </a:p>
        </p:txBody>
      </p:sp>
      <p:sp>
        <p:nvSpPr>
          <p:cNvPr id="128" name="object 128"/>
          <p:cNvSpPr txBox="1"/>
          <p:nvPr/>
        </p:nvSpPr>
        <p:spPr>
          <a:xfrm>
            <a:off x="2752470" y="4239514"/>
            <a:ext cx="893444" cy="289823"/>
          </a:xfrm>
          <a:prstGeom prst="rect">
            <a:avLst/>
          </a:prstGeom>
        </p:spPr>
        <p:txBody>
          <a:bodyPr vert="horz" wrap="square" lIns="0" tIns="12700" rIns="0" bIns="0" rtlCol="0">
            <a:spAutoFit/>
          </a:bodyPr>
          <a:lstStyle/>
          <a:p>
            <a:pPr marL="157480" marR="5080" indent="-144780">
              <a:lnSpc>
                <a:spcPct val="100000"/>
              </a:lnSpc>
              <a:spcBef>
                <a:spcPts val="100"/>
              </a:spcBef>
            </a:pPr>
            <a:r>
              <a:rPr lang="en-US" sz="900" dirty="0">
                <a:latin typeface="Tahoma"/>
                <a:cs typeface="Tahoma"/>
              </a:rPr>
              <a:t>Documentary expertise</a:t>
            </a:r>
            <a:endParaRPr sz="900" dirty="0">
              <a:latin typeface="Tahoma"/>
              <a:cs typeface="Tahoma"/>
            </a:endParaRPr>
          </a:p>
        </p:txBody>
      </p:sp>
      <p:sp>
        <p:nvSpPr>
          <p:cNvPr id="129" name="object 129"/>
          <p:cNvSpPr txBox="1"/>
          <p:nvPr/>
        </p:nvSpPr>
        <p:spPr>
          <a:xfrm>
            <a:off x="5316982" y="3403853"/>
            <a:ext cx="730250" cy="428322"/>
          </a:xfrm>
          <a:prstGeom prst="rect">
            <a:avLst/>
          </a:prstGeom>
        </p:spPr>
        <p:txBody>
          <a:bodyPr vert="horz" wrap="square" lIns="0" tIns="12700" rIns="0" bIns="0" rtlCol="0">
            <a:spAutoFit/>
          </a:bodyPr>
          <a:lstStyle/>
          <a:p>
            <a:pPr marL="12700" marR="5080" indent="51435">
              <a:lnSpc>
                <a:spcPct val="100000"/>
              </a:lnSpc>
              <a:spcBef>
                <a:spcPts val="100"/>
              </a:spcBef>
            </a:pPr>
            <a:r>
              <a:rPr lang="en-US" sz="900" spc="-5" dirty="0">
                <a:solidFill>
                  <a:srgbClr val="2B5757"/>
                </a:solidFill>
                <a:latin typeface="Tahoma"/>
                <a:cs typeface="Tahoma"/>
              </a:rPr>
              <a:t>Expert evaluation of the dossier</a:t>
            </a:r>
            <a:endParaRPr sz="900" dirty="0">
              <a:latin typeface="Tahoma"/>
              <a:cs typeface="Tahoma"/>
            </a:endParaRPr>
          </a:p>
        </p:txBody>
      </p:sp>
      <p:sp>
        <p:nvSpPr>
          <p:cNvPr id="130" name="object 130"/>
          <p:cNvSpPr txBox="1"/>
          <p:nvPr/>
        </p:nvSpPr>
        <p:spPr>
          <a:xfrm>
            <a:off x="7205218" y="3411982"/>
            <a:ext cx="1571625" cy="574040"/>
          </a:xfrm>
          <a:prstGeom prst="rect">
            <a:avLst/>
          </a:prstGeom>
        </p:spPr>
        <p:txBody>
          <a:bodyPr vert="horz" wrap="square" lIns="0" tIns="12700" rIns="0" bIns="0" rtlCol="0">
            <a:spAutoFit/>
          </a:bodyPr>
          <a:lstStyle/>
          <a:p>
            <a:pPr marL="12065" marR="5080" indent="-1905" algn="ctr">
              <a:lnSpc>
                <a:spcPct val="100000"/>
              </a:lnSpc>
              <a:spcBef>
                <a:spcPts val="100"/>
              </a:spcBef>
            </a:pPr>
            <a:r>
              <a:rPr lang="en-US" sz="900" spc="-5" dirty="0">
                <a:solidFill>
                  <a:srgbClr val="2B5757"/>
                </a:solidFill>
                <a:latin typeface="Tahoma"/>
                <a:cs typeface="Tahoma"/>
              </a:rPr>
              <a:t>Preparation of scientifically based recommendations by the Chief Freelance</a:t>
            </a:r>
          </a:p>
          <a:p>
            <a:pPr marL="12065" marR="5080" indent="-1905" algn="ctr">
              <a:lnSpc>
                <a:spcPct val="100000"/>
              </a:lnSpc>
              <a:spcBef>
                <a:spcPts val="100"/>
              </a:spcBef>
            </a:pPr>
            <a:r>
              <a:rPr lang="en-US" sz="900" spc="-5" dirty="0">
                <a:solidFill>
                  <a:srgbClr val="2B5757"/>
                </a:solidFill>
                <a:latin typeface="Tahoma"/>
                <a:cs typeface="Tahoma"/>
              </a:rPr>
              <a:t>expert</a:t>
            </a:r>
            <a:endParaRPr sz="900" dirty="0">
              <a:latin typeface="Tahoma"/>
              <a:cs typeface="Tahoma"/>
            </a:endParaRPr>
          </a:p>
        </p:txBody>
      </p:sp>
      <p:sp>
        <p:nvSpPr>
          <p:cNvPr id="131" name="object 131"/>
          <p:cNvSpPr/>
          <p:nvPr/>
        </p:nvSpPr>
        <p:spPr>
          <a:xfrm>
            <a:off x="6661860" y="3921962"/>
            <a:ext cx="876935" cy="876935"/>
          </a:xfrm>
          <a:custGeom>
            <a:avLst/>
            <a:gdLst/>
            <a:ahLst/>
            <a:cxnLst/>
            <a:rect l="l" t="t" r="r" b="b"/>
            <a:pathLst>
              <a:path w="876934" h="876935">
                <a:moveTo>
                  <a:pt x="423319" y="0"/>
                </a:moveTo>
                <a:lnTo>
                  <a:pt x="378174" y="3858"/>
                </a:lnTo>
                <a:lnTo>
                  <a:pt x="333315" y="12466"/>
                </a:lnTo>
                <a:lnTo>
                  <a:pt x="289111" y="25905"/>
                </a:lnTo>
                <a:lnTo>
                  <a:pt x="245929" y="44260"/>
                </a:lnTo>
                <a:lnTo>
                  <a:pt x="204140" y="67615"/>
                </a:lnTo>
                <a:lnTo>
                  <a:pt x="165123" y="95324"/>
                </a:lnTo>
                <a:lnTo>
                  <a:pt x="130016" y="126440"/>
                </a:lnTo>
                <a:lnTo>
                  <a:pt x="98904" y="160592"/>
                </a:lnTo>
                <a:lnTo>
                  <a:pt x="71870" y="197412"/>
                </a:lnTo>
                <a:lnTo>
                  <a:pt x="48998" y="236530"/>
                </a:lnTo>
                <a:lnTo>
                  <a:pt x="30372" y="277576"/>
                </a:lnTo>
                <a:lnTo>
                  <a:pt x="16075" y="320180"/>
                </a:lnTo>
                <a:lnTo>
                  <a:pt x="6192" y="363973"/>
                </a:lnTo>
                <a:lnTo>
                  <a:pt x="805" y="408586"/>
                </a:lnTo>
                <a:lnTo>
                  <a:pt x="0" y="453648"/>
                </a:lnTo>
                <a:lnTo>
                  <a:pt x="3858" y="498791"/>
                </a:lnTo>
                <a:lnTo>
                  <a:pt x="12466" y="543644"/>
                </a:lnTo>
                <a:lnTo>
                  <a:pt x="25905" y="587838"/>
                </a:lnTo>
                <a:lnTo>
                  <a:pt x="44260" y="631003"/>
                </a:lnTo>
                <a:lnTo>
                  <a:pt x="67615" y="672770"/>
                </a:lnTo>
                <a:lnTo>
                  <a:pt x="95323" y="711810"/>
                </a:lnTo>
                <a:lnTo>
                  <a:pt x="126434" y="746932"/>
                </a:lnTo>
                <a:lnTo>
                  <a:pt x="160580" y="778055"/>
                </a:lnTo>
                <a:lnTo>
                  <a:pt x="197392" y="805095"/>
                </a:lnTo>
                <a:lnTo>
                  <a:pt x="236502" y="827969"/>
                </a:lnTo>
                <a:lnTo>
                  <a:pt x="277539" y="846594"/>
                </a:lnTo>
                <a:lnTo>
                  <a:pt x="320136" y="860886"/>
                </a:lnTo>
                <a:lnTo>
                  <a:pt x="363923" y="870763"/>
                </a:lnTo>
                <a:lnTo>
                  <a:pt x="408531" y="876142"/>
                </a:lnTo>
                <a:lnTo>
                  <a:pt x="453592" y="876939"/>
                </a:lnTo>
                <a:lnTo>
                  <a:pt x="498736" y="873072"/>
                </a:lnTo>
                <a:lnTo>
                  <a:pt x="543595" y="864457"/>
                </a:lnTo>
                <a:lnTo>
                  <a:pt x="587800" y="851011"/>
                </a:lnTo>
                <a:lnTo>
                  <a:pt x="630981" y="832652"/>
                </a:lnTo>
                <a:lnTo>
                  <a:pt x="672770" y="809295"/>
                </a:lnTo>
                <a:lnTo>
                  <a:pt x="711810" y="781588"/>
                </a:lnTo>
                <a:lnTo>
                  <a:pt x="746932" y="750476"/>
                </a:lnTo>
                <a:lnTo>
                  <a:pt x="778055" y="716330"/>
                </a:lnTo>
                <a:lnTo>
                  <a:pt x="805095" y="679518"/>
                </a:lnTo>
                <a:lnTo>
                  <a:pt x="827969" y="640409"/>
                </a:lnTo>
                <a:lnTo>
                  <a:pt x="846594" y="599371"/>
                </a:lnTo>
                <a:lnTo>
                  <a:pt x="860886" y="556775"/>
                </a:lnTo>
                <a:lnTo>
                  <a:pt x="870763" y="512988"/>
                </a:lnTo>
                <a:lnTo>
                  <a:pt x="876142" y="468379"/>
                </a:lnTo>
                <a:lnTo>
                  <a:pt x="876939" y="423319"/>
                </a:lnTo>
                <a:lnTo>
                  <a:pt x="873072" y="378174"/>
                </a:lnTo>
                <a:lnTo>
                  <a:pt x="864457" y="333315"/>
                </a:lnTo>
                <a:lnTo>
                  <a:pt x="851011" y="289111"/>
                </a:lnTo>
                <a:lnTo>
                  <a:pt x="832652" y="245929"/>
                </a:lnTo>
                <a:lnTo>
                  <a:pt x="809295" y="204140"/>
                </a:lnTo>
                <a:lnTo>
                  <a:pt x="781588" y="165123"/>
                </a:lnTo>
                <a:lnTo>
                  <a:pt x="750476" y="130016"/>
                </a:lnTo>
                <a:lnTo>
                  <a:pt x="716330" y="98904"/>
                </a:lnTo>
                <a:lnTo>
                  <a:pt x="679518" y="71870"/>
                </a:lnTo>
                <a:lnTo>
                  <a:pt x="640409" y="48998"/>
                </a:lnTo>
                <a:lnTo>
                  <a:pt x="599371" y="30372"/>
                </a:lnTo>
                <a:lnTo>
                  <a:pt x="556775" y="16075"/>
                </a:lnTo>
                <a:lnTo>
                  <a:pt x="512988" y="6192"/>
                </a:lnTo>
                <a:lnTo>
                  <a:pt x="468379" y="805"/>
                </a:lnTo>
                <a:lnTo>
                  <a:pt x="423319" y="0"/>
                </a:lnTo>
                <a:close/>
              </a:path>
            </a:pathLst>
          </a:custGeom>
          <a:solidFill>
            <a:srgbClr val="2B5757"/>
          </a:solidFill>
        </p:spPr>
        <p:txBody>
          <a:bodyPr wrap="square" lIns="0" tIns="0" rIns="0" bIns="0" rtlCol="0"/>
          <a:lstStyle/>
          <a:p>
            <a:endParaRPr/>
          </a:p>
        </p:txBody>
      </p:sp>
      <p:sp>
        <p:nvSpPr>
          <p:cNvPr id="132" name="object 132"/>
          <p:cNvSpPr txBox="1"/>
          <p:nvPr/>
        </p:nvSpPr>
        <p:spPr>
          <a:xfrm>
            <a:off x="6788911" y="4021328"/>
            <a:ext cx="614680" cy="319959"/>
          </a:xfrm>
          <a:prstGeom prst="rect">
            <a:avLst/>
          </a:prstGeom>
        </p:spPr>
        <p:txBody>
          <a:bodyPr vert="horz" wrap="square" lIns="0" tIns="12065" rIns="0" bIns="0" rtlCol="0">
            <a:spAutoFit/>
          </a:bodyPr>
          <a:lstStyle/>
          <a:p>
            <a:pPr marL="85725" marR="79375" indent="635" algn="ctr">
              <a:lnSpc>
                <a:spcPct val="100000"/>
              </a:lnSpc>
              <a:spcBef>
                <a:spcPts val="95"/>
              </a:spcBef>
            </a:pPr>
            <a:r>
              <a:rPr lang="en-US" sz="1000" dirty="0">
                <a:latin typeface="Franklin Gothic Medium Cond"/>
                <a:cs typeface="Franklin Gothic Medium Cond"/>
              </a:rPr>
              <a:t>HQAC HM RF</a:t>
            </a:r>
            <a:endParaRPr sz="1000" dirty="0">
              <a:latin typeface="Franklin Gothic Medium Cond"/>
              <a:cs typeface="Franklin Gothic Medium Cond"/>
            </a:endParaRPr>
          </a:p>
        </p:txBody>
      </p:sp>
      <p:sp>
        <p:nvSpPr>
          <p:cNvPr id="134" name="object 134"/>
          <p:cNvSpPr/>
          <p:nvPr/>
        </p:nvSpPr>
        <p:spPr>
          <a:xfrm>
            <a:off x="5970270" y="4217670"/>
            <a:ext cx="274320" cy="274320"/>
          </a:xfrm>
          <a:custGeom>
            <a:avLst/>
            <a:gdLst/>
            <a:ahLst/>
            <a:cxnLst/>
            <a:rect l="l" t="t" r="r" b="b"/>
            <a:pathLst>
              <a:path w="274320" h="274320">
                <a:moveTo>
                  <a:pt x="0" y="137159"/>
                </a:moveTo>
                <a:lnTo>
                  <a:pt x="6998" y="93829"/>
                </a:lnTo>
                <a:lnTo>
                  <a:pt x="26481" y="56180"/>
                </a:lnTo>
                <a:lnTo>
                  <a:pt x="56180" y="26481"/>
                </a:lnTo>
                <a:lnTo>
                  <a:pt x="93829" y="6998"/>
                </a:lnTo>
                <a:lnTo>
                  <a:pt x="137159" y="0"/>
                </a:lnTo>
                <a:lnTo>
                  <a:pt x="180490" y="6998"/>
                </a:lnTo>
                <a:lnTo>
                  <a:pt x="218139" y="26481"/>
                </a:lnTo>
                <a:lnTo>
                  <a:pt x="247838" y="56180"/>
                </a:lnTo>
                <a:lnTo>
                  <a:pt x="267321" y="93829"/>
                </a:lnTo>
                <a:lnTo>
                  <a:pt x="274319" y="137159"/>
                </a:lnTo>
                <a:lnTo>
                  <a:pt x="267321" y="180490"/>
                </a:lnTo>
                <a:lnTo>
                  <a:pt x="247838" y="218139"/>
                </a:lnTo>
                <a:lnTo>
                  <a:pt x="218139" y="247838"/>
                </a:lnTo>
                <a:lnTo>
                  <a:pt x="180490" y="267321"/>
                </a:lnTo>
                <a:lnTo>
                  <a:pt x="137159" y="274319"/>
                </a:lnTo>
                <a:lnTo>
                  <a:pt x="93829" y="267321"/>
                </a:lnTo>
                <a:lnTo>
                  <a:pt x="56180" y="247838"/>
                </a:lnTo>
                <a:lnTo>
                  <a:pt x="26481" y="218139"/>
                </a:lnTo>
                <a:lnTo>
                  <a:pt x="6998" y="180490"/>
                </a:lnTo>
                <a:lnTo>
                  <a:pt x="0" y="137159"/>
                </a:lnTo>
                <a:close/>
              </a:path>
            </a:pathLst>
          </a:custGeom>
          <a:ln w="19812">
            <a:solidFill>
              <a:srgbClr val="FFFFFF"/>
            </a:solidFill>
          </a:ln>
        </p:spPr>
        <p:txBody>
          <a:bodyPr wrap="square" lIns="0" tIns="0" rIns="0" bIns="0" rtlCol="0"/>
          <a:lstStyle/>
          <a:p>
            <a:endParaRPr/>
          </a:p>
        </p:txBody>
      </p:sp>
      <p:sp>
        <p:nvSpPr>
          <p:cNvPr id="135" name="object 135"/>
          <p:cNvSpPr txBox="1"/>
          <p:nvPr/>
        </p:nvSpPr>
        <p:spPr>
          <a:xfrm>
            <a:off x="6057138" y="4253865"/>
            <a:ext cx="97155" cy="193675"/>
          </a:xfrm>
          <a:prstGeom prst="rect">
            <a:avLst/>
          </a:prstGeom>
        </p:spPr>
        <p:txBody>
          <a:bodyPr vert="horz" wrap="square" lIns="0" tIns="12700" rIns="0" bIns="0" rtlCol="0">
            <a:spAutoFit/>
          </a:bodyPr>
          <a:lstStyle/>
          <a:p>
            <a:pPr marL="12700">
              <a:lnSpc>
                <a:spcPct val="100000"/>
              </a:lnSpc>
              <a:spcBef>
                <a:spcPts val="100"/>
              </a:spcBef>
            </a:pPr>
            <a:r>
              <a:rPr sz="1100" dirty="0">
                <a:solidFill>
                  <a:srgbClr val="E7EEF0"/>
                </a:solidFill>
                <a:latin typeface="Franklin Gothic Medium Cond"/>
                <a:cs typeface="Franklin Gothic Medium Cond"/>
              </a:rPr>
              <a:t>4</a:t>
            </a:r>
            <a:endParaRPr sz="1100">
              <a:latin typeface="Franklin Gothic Medium Cond"/>
              <a:cs typeface="Franklin Gothic Medium Cond"/>
            </a:endParaRPr>
          </a:p>
        </p:txBody>
      </p:sp>
      <p:sp>
        <p:nvSpPr>
          <p:cNvPr id="136" name="object 136"/>
          <p:cNvSpPr txBox="1"/>
          <p:nvPr/>
        </p:nvSpPr>
        <p:spPr>
          <a:xfrm>
            <a:off x="5740400" y="4596510"/>
            <a:ext cx="730250" cy="579646"/>
          </a:xfrm>
          <a:prstGeom prst="rect">
            <a:avLst/>
          </a:prstGeom>
        </p:spPr>
        <p:txBody>
          <a:bodyPr vert="horz" wrap="square" lIns="0" tIns="12700" rIns="0" bIns="0" rtlCol="0">
            <a:spAutoFit/>
          </a:bodyPr>
          <a:lstStyle/>
          <a:p>
            <a:pPr marL="12700" marR="5080" indent="8890">
              <a:lnSpc>
                <a:spcPct val="100000"/>
              </a:lnSpc>
              <a:spcBef>
                <a:spcPts val="100"/>
              </a:spcBef>
            </a:pPr>
            <a:r>
              <a:rPr lang="en-US" sz="900" dirty="0" smtClean="0">
                <a:latin typeface="Tahoma"/>
                <a:cs typeface="Tahoma"/>
              </a:rPr>
              <a:t>Comprehensive</a:t>
            </a:r>
          </a:p>
          <a:p>
            <a:pPr marL="12700" marR="5080" indent="8890">
              <a:lnSpc>
                <a:spcPct val="100000"/>
              </a:lnSpc>
              <a:spcBef>
                <a:spcPts val="100"/>
              </a:spcBef>
            </a:pPr>
            <a:r>
              <a:rPr lang="en-US" sz="900" dirty="0" smtClean="0">
                <a:latin typeface="Tahoma"/>
                <a:cs typeface="Tahoma"/>
              </a:rPr>
              <a:t>assessment </a:t>
            </a:r>
            <a:r>
              <a:rPr lang="en-US" sz="900" dirty="0">
                <a:latin typeface="Tahoma"/>
                <a:cs typeface="Tahoma"/>
              </a:rPr>
              <a:t>of the dossier</a:t>
            </a:r>
            <a:endParaRPr sz="900" dirty="0">
              <a:latin typeface="Tahoma"/>
              <a:cs typeface="Tahoma"/>
            </a:endParaRPr>
          </a:p>
        </p:txBody>
      </p:sp>
      <p:sp>
        <p:nvSpPr>
          <p:cNvPr id="137" name="object 137"/>
          <p:cNvSpPr txBox="1"/>
          <p:nvPr/>
        </p:nvSpPr>
        <p:spPr>
          <a:xfrm>
            <a:off x="9413493" y="4226179"/>
            <a:ext cx="1525905" cy="437515"/>
          </a:xfrm>
          <a:prstGeom prst="rect">
            <a:avLst/>
          </a:prstGeom>
        </p:spPr>
        <p:txBody>
          <a:bodyPr vert="horz" wrap="square" lIns="0" tIns="12700" rIns="0" bIns="0" rtlCol="0">
            <a:spAutoFit/>
          </a:bodyPr>
          <a:lstStyle/>
          <a:p>
            <a:pPr marL="12065" marR="5080" indent="2540" algn="ctr">
              <a:lnSpc>
                <a:spcPct val="100000"/>
              </a:lnSpc>
              <a:spcBef>
                <a:spcPts val="100"/>
              </a:spcBef>
            </a:pPr>
            <a:r>
              <a:rPr lang="en-US" sz="900" spc="-5" dirty="0">
                <a:solidFill>
                  <a:srgbClr val="2B5757"/>
                </a:solidFill>
                <a:latin typeface="Tahoma"/>
                <a:cs typeface="Tahoma"/>
              </a:rPr>
              <a:t>Decision making at commission meetings on inclusion / exclusion of </a:t>
            </a:r>
            <a:r>
              <a:rPr lang="en-US" sz="900" spc="-5" dirty="0" smtClean="0">
                <a:solidFill>
                  <a:srgbClr val="2B5757"/>
                </a:solidFill>
                <a:latin typeface="Tahoma"/>
                <a:cs typeface="Tahoma"/>
              </a:rPr>
              <a:t>MP</a:t>
            </a:r>
            <a:endParaRPr sz="900" dirty="0">
              <a:latin typeface="Tahoma"/>
              <a:cs typeface="Tahoma"/>
            </a:endParaRPr>
          </a:p>
        </p:txBody>
      </p:sp>
      <p:sp>
        <p:nvSpPr>
          <p:cNvPr id="138" name="object 138"/>
          <p:cNvSpPr/>
          <p:nvPr/>
        </p:nvSpPr>
        <p:spPr>
          <a:xfrm>
            <a:off x="10324338" y="5695950"/>
            <a:ext cx="274320" cy="273050"/>
          </a:xfrm>
          <a:custGeom>
            <a:avLst/>
            <a:gdLst/>
            <a:ahLst/>
            <a:cxnLst/>
            <a:rect l="l" t="t" r="r" b="b"/>
            <a:pathLst>
              <a:path w="274320" h="273050">
                <a:moveTo>
                  <a:pt x="0" y="136397"/>
                </a:moveTo>
                <a:lnTo>
                  <a:pt x="6998" y="93283"/>
                </a:lnTo>
                <a:lnTo>
                  <a:pt x="26481" y="55840"/>
                </a:lnTo>
                <a:lnTo>
                  <a:pt x="56180" y="26315"/>
                </a:lnTo>
                <a:lnTo>
                  <a:pt x="93829" y="6953"/>
                </a:lnTo>
                <a:lnTo>
                  <a:pt x="137159" y="0"/>
                </a:lnTo>
                <a:lnTo>
                  <a:pt x="180490" y="6953"/>
                </a:lnTo>
                <a:lnTo>
                  <a:pt x="218139" y="26315"/>
                </a:lnTo>
                <a:lnTo>
                  <a:pt x="247838" y="55840"/>
                </a:lnTo>
                <a:lnTo>
                  <a:pt x="267321" y="93283"/>
                </a:lnTo>
                <a:lnTo>
                  <a:pt x="274319" y="136397"/>
                </a:lnTo>
                <a:lnTo>
                  <a:pt x="267321" y="179512"/>
                </a:lnTo>
                <a:lnTo>
                  <a:pt x="247838" y="216955"/>
                </a:lnTo>
                <a:lnTo>
                  <a:pt x="218139" y="246480"/>
                </a:lnTo>
                <a:lnTo>
                  <a:pt x="180490" y="265842"/>
                </a:lnTo>
                <a:lnTo>
                  <a:pt x="137159" y="272796"/>
                </a:lnTo>
                <a:lnTo>
                  <a:pt x="93829" y="265842"/>
                </a:lnTo>
                <a:lnTo>
                  <a:pt x="56180" y="246480"/>
                </a:lnTo>
                <a:lnTo>
                  <a:pt x="26481" y="216955"/>
                </a:lnTo>
                <a:lnTo>
                  <a:pt x="6998" y="179512"/>
                </a:lnTo>
                <a:lnTo>
                  <a:pt x="0" y="136397"/>
                </a:lnTo>
                <a:close/>
              </a:path>
            </a:pathLst>
          </a:custGeom>
          <a:ln w="19812">
            <a:solidFill>
              <a:srgbClr val="FFFFFF"/>
            </a:solidFill>
          </a:ln>
        </p:spPr>
        <p:txBody>
          <a:bodyPr wrap="square" lIns="0" tIns="0" rIns="0" bIns="0" rtlCol="0"/>
          <a:lstStyle/>
          <a:p>
            <a:endParaRPr/>
          </a:p>
        </p:txBody>
      </p:sp>
      <p:sp>
        <p:nvSpPr>
          <p:cNvPr id="139" name="object 139"/>
          <p:cNvSpPr txBox="1"/>
          <p:nvPr/>
        </p:nvSpPr>
        <p:spPr>
          <a:xfrm>
            <a:off x="10249090" y="6214807"/>
            <a:ext cx="1541399" cy="689932"/>
          </a:xfrm>
          <a:prstGeom prst="rect">
            <a:avLst/>
          </a:prstGeom>
        </p:spPr>
        <p:txBody>
          <a:bodyPr vert="horz" wrap="square" lIns="0" tIns="12700" rIns="0" bIns="0" rtlCol="0">
            <a:spAutoFit/>
          </a:bodyPr>
          <a:lstStyle/>
          <a:p>
            <a:pPr marL="12065" marR="5080" indent="2540" algn="ctr">
              <a:lnSpc>
                <a:spcPct val="100000"/>
              </a:lnSpc>
              <a:spcBef>
                <a:spcPts val="100"/>
              </a:spcBef>
            </a:pPr>
            <a:r>
              <a:rPr lang="en-US" sz="1100" spc="-5" dirty="0">
                <a:solidFill>
                  <a:srgbClr val="2B5757"/>
                </a:solidFill>
                <a:latin typeface="Tahoma"/>
                <a:cs typeface="Tahoma"/>
              </a:rPr>
              <a:t>Decision making at commission meetings on inclusion / exclusion of MP</a:t>
            </a:r>
            <a:endParaRPr lang="en-US" sz="1100" dirty="0">
              <a:latin typeface="Tahoma"/>
              <a:cs typeface="Tahoma"/>
            </a:endParaRPr>
          </a:p>
        </p:txBody>
      </p:sp>
      <p:sp>
        <p:nvSpPr>
          <p:cNvPr id="140" name="object 140"/>
          <p:cNvSpPr txBox="1"/>
          <p:nvPr/>
        </p:nvSpPr>
        <p:spPr>
          <a:xfrm>
            <a:off x="2719577" y="6157366"/>
            <a:ext cx="893444" cy="441146"/>
          </a:xfrm>
          <a:prstGeom prst="rect">
            <a:avLst/>
          </a:prstGeom>
        </p:spPr>
        <p:txBody>
          <a:bodyPr vert="horz" wrap="square" lIns="0" tIns="12700" rIns="0" bIns="0" rtlCol="0">
            <a:spAutoFit/>
          </a:bodyPr>
          <a:lstStyle/>
          <a:p>
            <a:pPr marL="157480" marR="5080" indent="-144780">
              <a:spcBef>
                <a:spcPts val="100"/>
              </a:spcBef>
            </a:pPr>
            <a:r>
              <a:rPr lang="en-US" sz="900" dirty="0">
                <a:latin typeface="Tahoma"/>
                <a:cs typeface="Tahoma"/>
              </a:rPr>
              <a:t>Documentary expertise</a:t>
            </a:r>
          </a:p>
          <a:p>
            <a:pPr marL="157480" marR="5080" indent="-144780">
              <a:lnSpc>
                <a:spcPct val="100000"/>
              </a:lnSpc>
              <a:spcBef>
                <a:spcPts val="100"/>
              </a:spcBef>
            </a:pPr>
            <a:endParaRPr sz="900" dirty="0">
              <a:latin typeface="Tahoma"/>
              <a:cs typeface="Tahoma"/>
            </a:endParaRPr>
          </a:p>
        </p:txBody>
      </p:sp>
      <p:sp>
        <p:nvSpPr>
          <p:cNvPr id="141" name="object 141"/>
          <p:cNvSpPr txBox="1"/>
          <p:nvPr/>
        </p:nvSpPr>
        <p:spPr>
          <a:xfrm>
            <a:off x="4077970" y="6106769"/>
            <a:ext cx="1457960" cy="730969"/>
          </a:xfrm>
          <a:prstGeom prst="rect">
            <a:avLst/>
          </a:prstGeom>
        </p:spPr>
        <p:txBody>
          <a:bodyPr vert="horz" wrap="square" lIns="0" tIns="12700" rIns="0" bIns="0" rtlCol="0">
            <a:spAutoFit/>
          </a:bodyPr>
          <a:lstStyle/>
          <a:p>
            <a:pPr marL="12065" marR="5080" indent="-1905" algn="ctr">
              <a:lnSpc>
                <a:spcPct val="100000"/>
              </a:lnSpc>
              <a:spcBef>
                <a:spcPts val="100"/>
              </a:spcBef>
            </a:pPr>
            <a:r>
              <a:rPr lang="en-US" sz="900" spc="-5" dirty="0">
                <a:solidFill>
                  <a:srgbClr val="2B5757"/>
                </a:solidFill>
                <a:latin typeface="Tahoma"/>
                <a:cs typeface="Tahoma"/>
              </a:rPr>
              <a:t>Preparation of scientifically based recommendations by the Chief Freelance</a:t>
            </a:r>
          </a:p>
          <a:p>
            <a:pPr marL="12065" marR="5080" indent="-1905" algn="ctr">
              <a:lnSpc>
                <a:spcPct val="100000"/>
              </a:lnSpc>
              <a:spcBef>
                <a:spcPts val="100"/>
              </a:spcBef>
            </a:pPr>
            <a:r>
              <a:rPr lang="en-US" sz="900" spc="-5" dirty="0">
                <a:solidFill>
                  <a:srgbClr val="2B5757"/>
                </a:solidFill>
                <a:latin typeface="Tahoma"/>
                <a:cs typeface="Tahoma"/>
              </a:rPr>
              <a:t>expert</a:t>
            </a:r>
            <a:endParaRPr lang="en-US" sz="900" dirty="0">
              <a:latin typeface="Tahoma"/>
              <a:cs typeface="Tahoma"/>
            </a:endParaRPr>
          </a:p>
          <a:p>
            <a:pPr marL="222885" marR="215900" algn="ctr">
              <a:lnSpc>
                <a:spcPct val="100000"/>
              </a:lnSpc>
              <a:spcBef>
                <a:spcPts val="100"/>
              </a:spcBef>
            </a:pPr>
            <a:endParaRPr sz="900" dirty="0">
              <a:latin typeface="Tahoma"/>
              <a:cs typeface="Tahoma"/>
            </a:endParaRPr>
          </a:p>
        </p:txBody>
      </p:sp>
      <p:sp>
        <p:nvSpPr>
          <p:cNvPr id="142" name="object 142"/>
          <p:cNvSpPr txBox="1"/>
          <p:nvPr/>
        </p:nvSpPr>
        <p:spPr>
          <a:xfrm>
            <a:off x="6766052" y="6131763"/>
            <a:ext cx="857885" cy="592470"/>
          </a:xfrm>
          <a:prstGeom prst="rect">
            <a:avLst/>
          </a:prstGeom>
        </p:spPr>
        <p:txBody>
          <a:bodyPr vert="horz" wrap="square" lIns="0" tIns="12700" rIns="0" bIns="0" rtlCol="0">
            <a:spAutoFit/>
          </a:bodyPr>
          <a:lstStyle/>
          <a:p>
            <a:pPr marL="12700" marR="5080" indent="8890">
              <a:lnSpc>
                <a:spcPct val="100000"/>
              </a:lnSpc>
              <a:spcBef>
                <a:spcPts val="100"/>
              </a:spcBef>
            </a:pPr>
            <a:r>
              <a:rPr lang="en-US" sz="900" dirty="0">
                <a:latin typeface="Tahoma"/>
                <a:cs typeface="Tahoma"/>
              </a:rPr>
              <a:t>Comprehensive</a:t>
            </a:r>
          </a:p>
          <a:p>
            <a:pPr marL="12700" marR="5080" indent="8890">
              <a:lnSpc>
                <a:spcPct val="100000"/>
              </a:lnSpc>
              <a:spcBef>
                <a:spcPts val="100"/>
              </a:spcBef>
            </a:pPr>
            <a:r>
              <a:rPr lang="en-US" sz="900" dirty="0">
                <a:latin typeface="Tahoma"/>
                <a:cs typeface="Tahoma"/>
              </a:rPr>
              <a:t>assessment of the dossier</a:t>
            </a:r>
          </a:p>
          <a:p>
            <a:pPr marL="12700" marR="5080" indent="-635" algn="ctr">
              <a:lnSpc>
                <a:spcPct val="100000"/>
              </a:lnSpc>
              <a:spcBef>
                <a:spcPts val="100"/>
              </a:spcBef>
            </a:pPr>
            <a:endParaRPr sz="900" dirty="0">
              <a:latin typeface="Tahoma"/>
              <a:cs typeface="Tahoma"/>
            </a:endParaRPr>
          </a:p>
        </p:txBody>
      </p:sp>
      <p:sp>
        <p:nvSpPr>
          <p:cNvPr id="144" name="object 144"/>
          <p:cNvSpPr/>
          <p:nvPr/>
        </p:nvSpPr>
        <p:spPr>
          <a:xfrm>
            <a:off x="3508247" y="1356360"/>
            <a:ext cx="585215" cy="489203"/>
          </a:xfrm>
          <a:prstGeom prst="rect">
            <a:avLst/>
          </a:prstGeom>
          <a:blipFill>
            <a:blip r:embed="rId12" cstate="print"/>
            <a:stretch>
              <a:fillRect/>
            </a:stretch>
          </a:blipFill>
        </p:spPr>
        <p:txBody>
          <a:bodyPr wrap="square" lIns="0" tIns="0" rIns="0" bIns="0" rtlCol="0"/>
          <a:lstStyle/>
          <a:p>
            <a:endParaRPr/>
          </a:p>
        </p:txBody>
      </p:sp>
      <p:sp>
        <p:nvSpPr>
          <p:cNvPr id="145" name="object 145"/>
          <p:cNvSpPr/>
          <p:nvPr/>
        </p:nvSpPr>
        <p:spPr>
          <a:xfrm>
            <a:off x="3589020" y="1437132"/>
            <a:ext cx="478536" cy="382524"/>
          </a:xfrm>
          <a:prstGeom prst="rect">
            <a:avLst/>
          </a:prstGeom>
          <a:blipFill>
            <a:blip r:embed="rId10" cstate="print"/>
            <a:stretch>
              <a:fillRect/>
            </a:stretch>
          </a:blipFill>
        </p:spPr>
        <p:txBody>
          <a:bodyPr wrap="square" lIns="0" tIns="0" rIns="0" bIns="0" rtlCol="0"/>
          <a:lstStyle/>
          <a:p>
            <a:endParaRPr/>
          </a:p>
        </p:txBody>
      </p:sp>
      <p:sp>
        <p:nvSpPr>
          <p:cNvPr id="146" name="object 146"/>
          <p:cNvSpPr/>
          <p:nvPr/>
        </p:nvSpPr>
        <p:spPr>
          <a:xfrm>
            <a:off x="4749546" y="3915917"/>
            <a:ext cx="1191260" cy="446405"/>
          </a:xfrm>
          <a:custGeom>
            <a:avLst/>
            <a:gdLst/>
            <a:ahLst/>
            <a:cxnLst/>
            <a:rect l="l" t="t" r="r" b="b"/>
            <a:pathLst>
              <a:path w="1191260" h="446404">
                <a:moveTo>
                  <a:pt x="0" y="0"/>
                </a:moveTo>
                <a:lnTo>
                  <a:pt x="44068" y="0"/>
                </a:lnTo>
                <a:lnTo>
                  <a:pt x="44068" y="446277"/>
                </a:lnTo>
                <a:lnTo>
                  <a:pt x="1191259" y="446277"/>
                </a:lnTo>
              </a:path>
            </a:pathLst>
          </a:custGeom>
          <a:ln w="38100">
            <a:solidFill>
              <a:srgbClr val="2183AF"/>
            </a:solidFill>
          </a:ln>
        </p:spPr>
        <p:txBody>
          <a:bodyPr wrap="square" lIns="0" tIns="0" rIns="0" bIns="0" rtlCol="0"/>
          <a:lstStyle/>
          <a:p>
            <a:endParaRPr/>
          </a:p>
        </p:txBody>
      </p:sp>
      <p:sp>
        <p:nvSpPr>
          <p:cNvPr id="147" name="object 147"/>
          <p:cNvSpPr/>
          <p:nvPr/>
        </p:nvSpPr>
        <p:spPr>
          <a:xfrm>
            <a:off x="4126229" y="3184398"/>
            <a:ext cx="1414145" cy="732155"/>
          </a:xfrm>
          <a:custGeom>
            <a:avLst/>
            <a:gdLst/>
            <a:ahLst/>
            <a:cxnLst/>
            <a:rect l="l" t="t" r="r" b="b"/>
            <a:pathLst>
              <a:path w="1414145" h="732154">
                <a:moveTo>
                  <a:pt x="0" y="731646"/>
                </a:moveTo>
                <a:lnTo>
                  <a:pt x="671830" y="731646"/>
                </a:lnTo>
                <a:lnTo>
                  <a:pt x="671830" y="0"/>
                </a:lnTo>
                <a:lnTo>
                  <a:pt x="1413637" y="0"/>
                </a:lnTo>
              </a:path>
            </a:pathLst>
          </a:custGeom>
          <a:ln w="38100">
            <a:solidFill>
              <a:srgbClr val="2183AF"/>
            </a:solidFill>
          </a:ln>
        </p:spPr>
        <p:txBody>
          <a:bodyPr wrap="square" lIns="0" tIns="0" rIns="0" bIns="0" rtlCol="0"/>
          <a:lstStyle/>
          <a:p>
            <a:endParaRPr/>
          </a:p>
        </p:txBody>
      </p:sp>
      <p:sp>
        <p:nvSpPr>
          <p:cNvPr id="148" name="object 148"/>
          <p:cNvSpPr/>
          <p:nvPr/>
        </p:nvSpPr>
        <p:spPr>
          <a:xfrm>
            <a:off x="9376409" y="3178301"/>
            <a:ext cx="806450" cy="575945"/>
          </a:xfrm>
          <a:custGeom>
            <a:avLst/>
            <a:gdLst/>
            <a:ahLst/>
            <a:cxnLst/>
            <a:rect l="l" t="t" r="r" b="b"/>
            <a:pathLst>
              <a:path w="806450" h="575945">
                <a:moveTo>
                  <a:pt x="0" y="0"/>
                </a:moveTo>
                <a:lnTo>
                  <a:pt x="805942" y="0"/>
                </a:lnTo>
                <a:lnTo>
                  <a:pt x="805942" y="575691"/>
                </a:lnTo>
              </a:path>
            </a:pathLst>
          </a:custGeom>
          <a:ln w="38100">
            <a:solidFill>
              <a:srgbClr val="9FBABB"/>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txBox="1">
            <a:spLocks noGrp="1"/>
          </p:cNvSpPr>
          <p:nvPr>
            <p:ph type="title"/>
          </p:nvPr>
        </p:nvSpPr>
        <p:spPr>
          <a:xfrm>
            <a:off x="1063091" y="333247"/>
            <a:ext cx="10065816" cy="1415131"/>
          </a:xfrm>
          <a:prstGeom prst="rect">
            <a:avLst/>
          </a:prstGeom>
        </p:spPr>
        <p:txBody>
          <a:bodyPr vert="horz" wrap="square" lIns="0" tIns="67945" rIns="0" bIns="0" rtlCol="0">
            <a:spAutoFit/>
          </a:bodyPr>
          <a:lstStyle/>
          <a:p>
            <a:pPr marL="73660" marR="5080" algn="ctr">
              <a:lnSpc>
                <a:spcPts val="3460"/>
              </a:lnSpc>
              <a:spcBef>
                <a:spcPts val="535"/>
              </a:spcBef>
            </a:pPr>
            <a:r>
              <a:rPr lang="en-US" sz="3200" spc="-5" dirty="0"/>
              <a:t>Federal Law of 21.11.2011 N 323-FZ "On the fundamentals of protecting the health of citizens in the Russian Federation"</a:t>
            </a:r>
            <a:endParaRPr sz="3200" dirty="0"/>
          </a:p>
        </p:txBody>
      </p:sp>
      <p:sp>
        <p:nvSpPr>
          <p:cNvPr id="7" name="object 7"/>
          <p:cNvSpPr txBox="1"/>
          <p:nvPr/>
        </p:nvSpPr>
        <p:spPr>
          <a:xfrm>
            <a:off x="1176324" y="2361946"/>
            <a:ext cx="9902825" cy="2787558"/>
          </a:xfrm>
          <a:prstGeom prst="rect">
            <a:avLst/>
          </a:prstGeom>
        </p:spPr>
        <p:txBody>
          <a:bodyPr vert="horz" wrap="square" lIns="0" tIns="53975" rIns="0" bIns="0" rtlCol="0">
            <a:spAutoFit/>
          </a:bodyPr>
          <a:lstStyle/>
          <a:p>
            <a:pPr>
              <a:lnSpc>
                <a:spcPct val="100000"/>
              </a:lnSpc>
              <a:spcBef>
                <a:spcPts val="5"/>
              </a:spcBef>
            </a:pPr>
            <a:r>
              <a:rPr lang="en-US" sz="2400" dirty="0">
                <a:latin typeface="Times New Roman"/>
                <a:cs typeface="Times New Roman"/>
              </a:rPr>
              <a:t>Article 37. Procedures for the provision of medical care and standards of medical care</a:t>
            </a:r>
            <a:endParaRPr sz="2400" dirty="0">
              <a:latin typeface="Times New Roman"/>
              <a:cs typeface="Times New Roman"/>
            </a:endParaRPr>
          </a:p>
          <a:p>
            <a:pPr marL="12700" marR="5080" algn="just">
              <a:lnSpc>
                <a:spcPct val="90000"/>
              </a:lnSpc>
            </a:pPr>
            <a:r>
              <a:rPr sz="2400" spc="-5" dirty="0">
                <a:solidFill>
                  <a:srgbClr val="252525"/>
                </a:solidFill>
                <a:latin typeface="Arial"/>
                <a:cs typeface="Arial"/>
              </a:rPr>
              <a:t>1. </a:t>
            </a:r>
            <a:r>
              <a:rPr lang="en-US" sz="2400" spc="-5" dirty="0">
                <a:solidFill>
                  <a:srgbClr val="252525"/>
                </a:solidFill>
                <a:latin typeface="Arial"/>
                <a:cs typeface="Arial"/>
              </a:rPr>
              <a:t>Medical assistance is organized and rendered in accordance with the procedures for the provision of medical care that are mandatory for execution on the territory of the Russian Federation by all medical organizations, and also on the basis of medical care standards, with the exception of medical assistance provided in the framework of clinical approbation.</a:t>
            </a:r>
            <a:endParaRPr sz="2400" dirty="0">
              <a:latin typeface="Arial"/>
              <a:cs typeface="Aria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p:nvPr/>
        </p:nvSpPr>
        <p:spPr>
          <a:xfrm>
            <a:off x="8410193" y="1917954"/>
            <a:ext cx="0" cy="4829175"/>
          </a:xfrm>
          <a:custGeom>
            <a:avLst/>
            <a:gdLst/>
            <a:ahLst/>
            <a:cxnLst/>
            <a:rect l="l" t="t" r="r" b="b"/>
            <a:pathLst>
              <a:path h="4829175">
                <a:moveTo>
                  <a:pt x="0" y="0"/>
                </a:moveTo>
                <a:lnTo>
                  <a:pt x="0" y="4829175"/>
                </a:lnTo>
              </a:path>
            </a:pathLst>
          </a:custGeom>
          <a:ln w="19812">
            <a:solidFill>
              <a:srgbClr val="767070"/>
            </a:solidFill>
            <a:prstDash val="lgDash"/>
          </a:ln>
        </p:spPr>
        <p:txBody>
          <a:bodyPr wrap="square" lIns="0" tIns="0" rIns="0" bIns="0" rtlCol="0"/>
          <a:lstStyle/>
          <a:p>
            <a:endParaRPr/>
          </a:p>
        </p:txBody>
      </p:sp>
      <p:sp>
        <p:nvSpPr>
          <p:cNvPr id="6" name="object 6"/>
          <p:cNvSpPr/>
          <p:nvPr/>
        </p:nvSpPr>
        <p:spPr>
          <a:xfrm>
            <a:off x="5421629" y="1917954"/>
            <a:ext cx="68580" cy="4829175"/>
          </a:xfrm>
          <a:custGeom>
            <a:avLst/>
            <a:gdLst/>
            <a:ahLst/>
            <a:cxnLst/>
            <a:rect l="l" t="t" r="r" b="b"/>
            <a:pathLst>
              <a:path w="68579" h="4829175">
                <a:moveTo>
                  <a:pt x="0" y="0"/>
                </a:moveTo>
                <a:lnTo>
                  <a:pt x="68199" y="4829175"/>
                </a:lnTo>
              </a:path>
            </a:pathLst>
          </a:custGeom>
          <a:ln w="19812">
            <a:solidFill>
              <a:srgbClr val="767070"/>
            </a:solidFill>
            <a:prstDash val="lgDash"/>
          </a:ln>
        </p:spPr>
        <p:txBody>
          <a:bodyPr wrap="square" lIns="0" tIns="0" rIns="0" bIns="0" rtlCol="0"/>
          <a:lstStyle/>
          <a:p>
            <a:endParaRPr/>
          </a:p>
        </p:txBody>
      </p:sp>
      <p:sp>
        <p:nvSpPr>
          <p:cNvPr id="7" name="object 7"/>
          <p:cNvSpPr txBox="1">
            <a:spLocks noGrp="1"/>
          </p:cNvSpPr>
          <p:nvPr>
            <p:ph type="title"/>
          </p:nvPr>
        </p:nvSpPr>
        <p:spPr>
          <a:xfrm>
            <a:off x="2540635" y="219532"/>
            <a:ext cx="8691880" cy="514350"/>
          </a:xfrm>
          <a:prstGeom prst="rect">
            <a:avLst/>
          </a:prstGeom>
        </p:spPr>
        <p:txBody>
          <a:bodyPr vert="horz" wrap="square" lIns="0" tIns="13335" rIns="0" bIns="0" rtlCol="0">
            <a:spAutoFit/>
          </a:bodyPr>
          <a:lstStyle/>
          <a:p>
            <a:pPr marL="12700">
              <a:lnSpc>
                <a:spcPct val="100000"/>
              </a:lnSpc>
              <a:spcBef>
                <a:spcPts val="105"/>
              </a:spcBef>
            </a:pPr>
            <a:r>
              <a:rPr lang="en-US" sz="3200" dirty="0">
                <a:solidFill>
                  <a:srgbClr val="001F5F"/>
                </a:solidFill>
              </a:rPr>
              <a:t>Fundamentals of health standardization</a:t>
            </a:r>
            <a:endParaRPr sz="3200" dirty="0"/>
          </a:p>
        </p:txBody>
      </p:sp>
      <p:sp>
        <p:nvSpPr>
          <p:cNvPr id="8" name="object 8"/>
          <p:cNvSpPr/>
          <p:nvPr/>
        </p:nvSpPr>
        <p:spPr>
          <a:xfrm>
            <a:off x="2731516" y="2564892"/>
            <a:ext cx="238760" cy="835660"/>
          </a:xfrm>
          <a:custGeom>
            <a:avLst/>
            <a:gdLst/>
            <a:ahLst/>
            <a:cxnLst/>
            <a:rect l="l" t="t" r="r" b="b"/>
            <a:pathLst>
              <a:path w="238760" h="835660">
                <a:moveTo>
                  <a:pt x="162306" y="759206"/>
                </a:moveTo>
                <a:lnTo>
                  <a:pt x="162306" y="835406"/>
                </a:lnTo>
                <a:lnTo>
                  <a:pt x="218694" y="807212"/>
                </a:lnTo>
                <a:lnTo>
                  <a:pt x="175006" y="807212"/>
                </a:lnTo>
                <a:lnTo>
                  <a:pt x="175006" y="787400"/>
                </a:lnTo>
                <a:lnTo>
                  <a:pt x="218693" y="787400"/>
                </a:lnTo>
                <a:lnTo>
                  <a:pt x="162306" y="759206"/>
                </a:lnTo>
                <a:close/>
              </a:path>
              <a:path w="238760" h="835660">
                <a:moveTo>
                  <a:pt x="225806" y="0"/>
                </a:moveTo>
                <a:lnTo>
                  <a:pt x="4444" y="0"/>
                </a:lnTo>
                <a:lnTo>
                  <a:pt x="0" y="4445"/>
                </a:lnTo>
                <a:lnTo>
                  <a:pt x="0" y="802767"/>
                </a:lnTo>
                <a:lnTo>
                  <a:pt x="4444" y="807212"/>
                </a:lnTo>
                <a:lnTo>
                  <a:pt x="162306" y="807212"/>
                </a:lnTo>
                <a:lnTo>
                  <a:pt x="162306" y="797306"/>
                </a:lnTo>
                <a:lnTo>
                  <a:pt x="19811" y="797306"/>
                </a:lnTo>
                <a:lnTo>
                  <a:pt x="9906" y="787400"/>
                </a:lnTo>
                <a:lnTo>
                  <a:pt x="19811" y="787400"/>
                </a:lnTo>
                <a:lnTo>
                  <a:pt x="19811" y="19812"/>
                </a:lnTo>
                <a:lnTo>
                  <a:pt x="9906" y="19812"/>
                </a:lnTo>
                <a:lnTo>
                  <a:pt x="19811" y="9906"/>
                </a:lnTo>
                <a:lnTo>
                  <a:pt x="225806" y="9906"/>
                </a:lnTo>
                <a:lnTo>
                  <a:pt x="225806" y="0"/>
                </a:lnTo>
                <a:close/>
              </a:path>
              <a:path w="238760" h="835660">
                <a:moveTo>
                  <a:pt x="218693" y="787400"/>
                </a:moveTo>
                <a:lnTo>
                  <a:pt x="175006" y="787400"/>
                </a:lnTo>
                <a:lnTo>
                  <a:pt x="175006" y="807212"/>
                </a:lnTo>
                <a:lnTo>
                  <a:pt x="218694" y="807212"/>
                </a:lnTo>
                <a:lnTo>
                  <a:pt x="238506" y="797306"/>
                </a:lnTo>
                <a:lnTo>
                  <a:pt x="218693" y="787400"/>
                </a:lnTo>
                <a:close/>
              </a:path>
              <a:path w="238760" h="835660">
                <a:moveTo>
                  <a:pt x="19811" y="787400"/>
                </a:moveTo>
                <a:lnTo>
                  <a:pt x="9906" y="787400"/>
                </a:lnTo>
                <a:lnTo>
                  <a:pt x="19811" y="797306"/>
                </a:lnTo>
                <a:lnTo>
                  <a:pt x="19811" y="787400"/>
                </a:lnTo>
                <a:close/>
              </a:path>
              <a:path w="238760" h="835660">
                <a:moveTo>
                  <a:pt x="162306" y="787400"/>
                </a:moveTo>
                <a:lnTo>
                  <a:pt x="19811" y="787400"/>
                </a:lnTo>
                <a:lnTo>
                  <a:pt x="19811" y="797306"/>
                </a:lnTo>
                <a:lnTo>
                  <a:pt x="162306" y="797306"/>
                </a:lnTo>
                <a:lnTo>
                  <a:pt x="162306" y="787400"/>
                </a:lnTo>
                <a:close/>
              </a:path>
              <a:path w="238760" h="835660">
                <a:moveTo>
                  <a:pt x="19811" y="9906"/>
                </a:moveTo>
                <a:lnTo>
                  <a:pt x="9906" y="19812"/>
                </a:lnTo>
                <a:lnTo>
                  <a:pt x="19811" y="19812"/>
                </a:lnTo>
                <a:lnTo>
                  <a:pt x="19811" y="9906"/>
                </a:lnTo>
                <a:close/>
              </a:path>
              <a:path w="238760" h="835660">
                <a:moveTo>
                  <a:pt x="225806" y="9906"/>
                </a:moveTo>
                <a:lnTo>
                  <a:pt x="19811" y="9906"/>
                </a:lnTo>
                <a:lnTo>
                  <a:pt x="19811" y="19812"/>
                </a:lnTo>
                <a:lnTo>
                  <a:pt x="225806" y="19812"/>
                </a:lnTo>
                <a:lnTo>
                  <a:pt x="225806" y="9906"/>
                </a:lnTo>
                <a:close/>
              </a:path>
            </a:pathLst>
          </a:custGeom>
          <a:solidFill>
            <a:srgbClr val="1F3863"/>
          </a:solidFill>
        </p:spPr>
        <p:txBody>
          <a:bodyPr wrap="square" lIns="0" tIns="0" rIns="0" bIns="0" rtlCol="0"/>
          <a:lstStyle/>
          <a:p>
            <a:endParaRPr/>
          </a:p>
        </p:txBody>
      </p:sp>
      <p:sp>
        <p:nvSpPr>
          <p:cNvPr id="9" name="object 9"/>
          <p:cNvSpPr/>
          <p:nvPr/>
        </p:nvSpPr>
        <p:spPr>
          <a:xfrm>
            <a:off x="2731516" y="2564892"/>
            <a:ext cx="238760" cy="2156460"/>
          </a:xfrm>
          <a:custGeom>
            <a:avLst/>
            <a:gdLst/>
            <a:ahLst/>
            <a:cxnLst/>
            <a:rect l="l" t="t" r="r" b="b"/>
            <a:pathLst>
              <a:path w="238760" h="2156460">
                <a:moveTo>
                  <a:pt x="162306" y="2080006"/>
                </a:moveTo>
                <a:lnTo>
                  <a:pt x="162306" y="2156206"/>
                </a:lnTo>
                <a:lnTo>
                  <a:pt x="218694" y="2128012"/>
                </a:lnTo>
                <a:lnTo>
                  <a:pt x="175006" y="2128012"/>
                </a:lnTo>
                <a:lnTo>
                  <a:pt x="175006" y="2108200"/>
                </a:lnTo>
                <a:lnTo>
                  <a:pt x="218694" y="2108200"/>
                </a:lnTo>
                <a:lnTo>
                  <a:pt x="162306" y="2080006"/>
                </a:lnTo>
                <a:close/>
              </a:path>
              <a:path w="238760" h="2156460">
                <a:moveTo>
                  <a:pt x="225806" y="0"/>
                </a:moveTo>
                <a:lnTo>
                  <a:pt x="4444" y="0"/>
                </a:lnTo>
                <a:lnTo>
                  <a:pt x="0" y="4445"/>
                </a:lnTo>
                <a:lnTo>
                  <a:pt x="0" y="2123567"/>
                </a:lnTo>
                <a:lnTo>
                  <a:pt x="4444" y="2128012"/>
                </a:lnTo>
                <a:lnTo>
                  <a:pt x="162306" y="2128012"/>
                </a:lnTo>
                <a:lnTo>
                  <a:pt x="162306" y="2118106"/>
                </a:lnTo>
                <a:lnTo>
                  <a:pt x="19811" y="2118106"/>
                </a:lnTo>
                <a:lnTo>
                  <a:pt x="9906" y="2108200"/>
                </a:lnTo>
                <a:lnTo>
                  <a:pt x="19811" y="2108200"/>
                </a:lnTo>
                <a:lnTo>
                  <a:pt x="19811" y="19812"/>
                </a:lnTo>
                <a:lnTo>
                  <a:pt x="9906" y="19812"/>
                </a:lnTo>
                <a:lnTo>
                  <a:pt x="19811" y="9906"/>
                </a:lnTo>
                <a:lnTo>
                  <a:pt x="225806" y="9906"/>
                </a:lnTo>
                <a:lnTo>
                  <a:pt x="225806" y="0"/>
                </a:lnTo>
                <a:close/>
              </a:path>
              <a:path w="238760" h="2156460">
                <a:moveTo>
                  <a:pt x="218694" y="2108200"/>
                </a:moveTo>
                <a:lnTo>
                  <a:pt x="175006" y="2108200"/>
                </a:lnTo>
                <a:lnTo>
                  <a:pt x="175006" y="2128012"/>
                </a:lnTo>
                <a:lnTo>
                  <a:pt x="218694" y="2128012"/>
                </a:lnTo>
                <a:lnTo>
                  <a:pt x="238506" y="2118106"/>
                </a:lnTo>
                <a:lnTo>
                  <a:pt x="218694" y="2108200"/>
                </a:lnTo>
                <a:close/>
              </a:path>
              <a:path w="238760" h="2156460">
                <a:moveTo>
                  <a:pt x="19811" y="2108200"/>
                </a:moveTo>
                <a:lnTo>
                  <a:pt x="9906" y="2108200"/>
                </a:lnTo>
                <a:lnTo>
                  <a:pt x="19811" y="2118106"/>
                </a:lnTo>
                <a:lnTo>
                  <a:pt x="19811" y="2108200"/>
                </a:lnTo>
                <a:close/>
              </a:path>
              <a:path w="238760" h="2156460">
                <a:moveTo>
                  <a:pt x="162306" y="2108200"/>
                </a:moveTo>
                <a:lnTo>
                  <a:pt x="19811" y="2108200"/>
                </a:lnTo>
                <a:lnTo>
                  <a:pt x="19811" y="2118106"/>
                </a:lnTo>
                <a:lnTo>
                  <a:pt x="162306" y="2118106"/>
                </a:lnTo>
                <a:lnTo>
                  <a:pt x="162306" y="2108200"/>
                </a:lnTo>
                <a:close/>
              </a:path>
              <a:path w="238760" h="2156460">
                <a:moveTo>
                  <a:pt x="19811" y="9906"/>
                </a:moveTo>
                <a:lnTo>
                  <a:pt x="9906" y="19812"/>
                </a:lnTo>
                <a:lnTo>
                  <a:pt x="19811" y="19812"/>
                </a:lnTo>
                <a:lnTo>
                  <a:pt x="19811" y="9906"/>
                </a:lnTo>
                <a:close/>
              </a:path>
              <a:path w="238760" h="2156460">
                <a:moveTo>
                  <a:pt x="225806" y="9906"/>
                </a:moveTo>
                <a:lnTo>
                  <a:pt x="19811" y="9906"/>
                </a:lnTo>
                <a:lnTo>
                  <a:pt x="19811" y="19812"/>
                </a:lnTo>
                <a:lnTo>
                  <a:pt x="225806" y="19812"/>
                </a:lnTo>
                <a:lnTo>
                  <a:pt x="225806" y="9906"/>
                </a:lnTo>
                <a:close/>
              </a:path>
            </a:pathLst>
          </a:custGeom>
          <a:solidFill>
            <a:srgbClr val="1F3863"/>
          </a:solidFill>
        </p:spPr>
        <p:txBody>
          <a:bodyPr wrap="square" lIns="0" tIns="0" rIns="0" bIns="0" rtlCol="0"/>
          <a:lstStyle/>
          <a:p>
            <a:endParaRPr/>
          </a:p>
        </p:txBody>
      </p:sp>
      <p:sp>
        <p:nvSpPr>
          <p:cNvPr id="10" name="object 10"/>
          <p:cNvSpPr/>
          <p:nvPr/>
        </p:nvSpPr>
        <p:spPr>
          <a:xfrm>
            <a:off x="6186678" y="2305050"/>
            <a:ext cx="1658620" cy="2150745"/>
          </a:xfrm>
          <a:custGeom>
            <a:avLst/>
            <a:gdLst/>
            <a:ahLst/>
            <a:cxnLst/>
            <a:rect l="l" t="t" r="r" b="b"/>
            <a:pathLst>
              <a:path w="1658620" h="2150745">
                <a:moveTo>
                  <a:pt x="0" y="2150364"/>
                </a:moveTo>
                <a:lnTo>
                  <a:pt x="1658112" y="2150364"/>
                </a:lnTo>
                <a:lnTo>
                  <a:pt x="1658112" y="0"/>
                </a:lnTo>
                <a:lnTo>
                  <a:pt x="0" y="0"/>
                </a:lnTo>
                <a:lnTo>
                  <a:pt x="0" y="2150364"/>
                </a:lnTo>
                <a:close/>
              </a:path>
            </a:pathLst>
          </a:custGeom>
          <a:ln w="28956">
            <a:solidFill>
              <a:srgbClr val="000000"/>
            </a:solidFill>
          </a:ln>
        </p:spPr>
        <p:txBody>
          <a:bodyPr wrap="square" lIns="0" tIns="0" rIns="0" bIns="0" rtlCol="0"/>
          <a:lstStyle/>
          <a:p>
            <a:endParaRPr/>
          </a:p>
        </p:txBody>
      </p:sp>
      <p:sp>
        <p:nvSpPr>
          <p:cNvPr id="11" name="object 11"/>
          <p:cNvSpPr/>
          <p:nvPr/>
        </p:nvSpPr>
        <p:spPr>
          <a:xfrm>
            <a:off x="6416040" y="3090672"/>
            <a:ext cx="1143635" cy="1270"/>
          </a:xfrm>
          <a:custGeom>
            <a:avLst/>
            <a:gdLst/>
            <a:ahLst/>
            <a:cxnLst/>
            <a:rect l="l" t="t" r="r" b="b"/>
            <a:pathLst>
              <a:path w="1143634" h="1269">
                <a:moveTo>
                  <a:pt x="1143508" y="0"/>
                </a:moveTo>
                <a:lnTo>
                  <a:pt x="0" y="1142"/>
                </a:lnTo>
              </a:path>
            </a:pathLst>
          </a:custGeom>
          <a:ln w="9144">
            <a:solidFill>
              <a:srgbClr val="000000"/>
            </a:solidFill>
          </a:ln>
        </p:spPr>
        <p:txBody>
          <a:bodyPr wrap="square" lIns="0" tIns="0" rIns="0" bIns="0" rtlCol="0"/>
          <a:lstStyle/>
          <a:p>
            <a:endParaRPr/>
          </a:p>
        </p:txBody>
      </p:sp>
      <p:sp>
        <p:nvSpPr>
          <p:cNvPr id="12" name="object 12"/>
          <p:cNvSpPr/>
          <p:nvPr/>
        </p:nvSpPr>
        <p:spPr>
          <a:xfrm>
            <a:off x="6416040" y="3195827"/>
            <a:ext cx="1143635" cy="1270"/>
          </a:xfrm>
          <a:custGeom>
            <a:avLst/>
            <a:gdLst/>
            <a:ahLst/>
            <a:cxnLst/>
            <a:rect l="l" t="t" r="r" b="b"/>
            <a:pathLst>
              <a:path w="1143634" h="1269">
                <a:moveTo>
                  <a:pt x="1143508" y="0"/>
                </a:moveTo>
                <a:lnTo>
                  <a:pt x="0" y="1143"/>
                </a:lnTo>
              </a:path>
            </a:pathLst>
          </a:custGeom>
          <a:ln w="9144">
            <a:solidFill>
              <a:srgbClr val="000000"/>
            </a:solidFill>
          </a:ln>
        </p:spPr>
        <p:txBody>
          <a:bodyPr wrap="square" lIns="0" tIns="0" rIns="0" bIns="0" rtlCol="0"/>
          <a:lstStyle/>
          <a:p>
            <a:endParaRPr/>
          </a:p>
        </p:txBody>
      </p:sp>
      <p:sp>
        <p:nvSpPr>
          <p:cNvPr id="13" name="object 13"/>
          <p:cNvSpPr/>
          <p:nvPr/>
        </p:nvSpPr>
        <p:spPr>
          <a:xfrm>
            <a:off x="6416040" y="3300984"/>
            <a:ext cx="1143635" cy="1270"/>
          </a:xfrm>
          <a:custGeom>
            <a:avLst/>
            <a:gdLst/>
            <a:ahLst/>
            <a:cxnLst/>
            <a:rect l="l" t="t" r="r" b="b"/>
            <a:pathLst>
              <a:path w="1143634" h="1270">
                <a:moveTo>
                  <a:pt x="1143508" y="0"/>
                </a:moveTo>
                <a:lnTo>
                  <a:pt x="0" y="1142"/>
                </a:lnTo>
              </a:path>
            </a:pathLst>
          </a:custGeom>
          <a:ln w="9144">
            <a:solidFill>
              <a:srgbClr val="000000"/>
            </a:solidFill>
          </a:ln>
        </p:spPr>
        <p:txBody>
          <a:bodyPr wrap="square" lIns="0" tIns="0" rIns="0" bIns="0" rtlCol="0"/>
          <a:lstStyle/>
          <a:p>
            <a:endParaRPr/>
          </a:p>
        </p:txBody>
      </p:sp>
      <p:sp>
        <p:nvSpPr>
          <p:cNvPr id="14" name="object 14"/>
          <p:cNvSpPr/>
          <p:nvPr/>
        </p:nvSpPr>
        <p:spPr>
          <a:xfrm>
            <a:off x="6416040" y="3406140"/>
            <a:ext cx="1143635" cy="1270"/>
          </a:xfrm>
          <a:custGeom>
            <a:avLst/>
            <a:gdLst/>
            <a:ahLst/>
            <a:cxnLst/>
            <a:rect l="l" t="t" r="r" b="b"/>
            <a:pathLst>
              <a:path w="1143634" h="1270">
                <a:moveTo>
                  <a:pt x="1143508" y="0"/>
                </a:moveTo>
                <a:lnTo>
                  <a:pt x="0" y="1143"/>
                </a:lnTo>
              </a:path>
            </a:pathLst>
          </a:custGeom>
          <a:ln w="9144">
            <a:solidFill>
              <a:srgbClr val="000000"/>
            </a:solidFill>
          </a:ln>
        </p:spPr>
        <p:txBody>
          <a:bodyPr wrap="square" lIns="0" tIns="0" rIns="0" bIns="0" rtlCol="0"/>
          <a:lstStyle/>
          <a:p>
            <a:endParaRPr/>
          </a:p>
        </p:txBody>
      </p:sp>
      <p:sp>
        <p:nvSpPr>
          <p:cNvPr id="15" name="object 15"/>
          <p:cNvSpPr txBox="1"/>
          <p:nvPr/>
        </p:nvSpPr>
        <p:spPr>
          <a:xfrm>
            <a:off x="6452996" y="2558033"/>
            <a:ext cx="1314324" cy="659796"/>
          </a:xfrm>
          <a:prstGeom prst="rect">
            <a:avLst/>
          </a:prstGeom>
        </p:spPr>
        <p:txBody>
          <a:bodyPr vert="horz" wrap="square" lIns="0" tIns="13335" rIns="0" bIns="0" rtlCol="0">
            <a:spAutoFit/>
          </a:bodyPr>
          <a:lstStyle/>
          <a:p>
            <a:pPr marL="12700" marR="5080">
              <a:lnSpc>
                <a:spcPct val="100000"/>
              </a:lnSpc>
              <a:spcBef>
                <a:spcPts val="105"/>
              </a:spcBef>
            </a:pPr>
            <a:r>
              <a:rPr lang="en-US" sz="1400" spc="-5" dirty="0">
                <a:cs typeface="Calibri"/>
              </a:rPr>
              <a:t>Clinical recommendations</a:t>
            </a:r>
            <a:endParaRPr sz="1400" dirty="0">
              <a:latin typeface="Calibri"/>
              <a:cs typeface="Calibri"/>
            </a:endParaRPr>
          </a:p>
        </p:txBody>
      </p:sp>
      <p:sp>
        <p:nvSpPr>
          <p:cNvPr id="17" name="object 17"/>
          <p:cNvSpPr/>
          <p:nvPr/>
        </p:nvSpPr>
        <p:spPr>
          <a:xfrm>
            <a:off x="2957322" y="3115817"/>
            <a:ext cx="1752600" cy="490855"/>
          </a:xfrm>
          <a:custGeom>
            <a:avLst/>
            <a:gdLst/>
            <a:ahLst/>
            <a:cxnLst/>
            <a:rect l="l" t="t" r="r" b="b"/>
            <a:pathLst>
              <a:path w="1752600" h="490854">
                <a:moveTo>
                  <a:pt x="0" y="490727"/>
                </a:moveTo>
                <a:lnTo>
                  <a:pt x="1752600" y="490727"/>
                </a:lnTo>
                <a:lnTo>
                  <a:pt x="1752600" y="0"/>
                </a:lnTo>
                <a:lnTo>
                  <a:pt x="0" y="0"/>
                </a:lnTo>
                <a:lnTo>
                  <a:pt x="0" y="490727"/>
                </a:lnTo>
                <a:close/>
              </a:path>
            </a:pathLst>
          </a:custGeom>
          <a:solidFill>
            <a:srgbClr val="FFFFFF"/>
          </a:solidFill>
        </p:spPr>
        <p:txBody>
          <a:bodyPr wrap="square" lIns="0" tIns="0" rIns="0" bIns="0" rtlCol="0"/>
          <a:lstStyle/>
          <a:p>
            <a:endParaRPr/>
          </a:p>
        </p:txBody>
      </p:sp>
      <p:sp>
        <p:nvSpPr>
          <p:cNvPr id="18" name="object 18"/>
          <p:cNvSpPr/>
          <p:nvPr/>
        </p:nvSpPr>
        <p:spPr>
          <a:xfrm>
            <a:off x="2957322" y="3115817"/>
            <a:ext cx="1752600" cy="490855"/>
          </a:xfrm>
          <a:custGeom>
            <a:avLst/>
            <a:gdLst/>
            <a:ahLst/>
            <a:cxnLst/>
            <a:rect l="l" t="t" r="r" b="b"/>
            <a:pathLst>
              <a:path w="1752600" h="490854">
                <a:moveTo>
                  <a:pt x="0" y="490727"/>
                </a:moveTo>
                <a:lnTo>
                  <a:pt x="1752600" y="490727"/>
                </a:lnTo>
                <a:lnTo>
                  <a:pt x="1752600" y="0"/>
                </a:lnTo>
                <a:lnTo>
                  <a:pt x="0" y="0"/>
                </a:lnTo>
                <a:lnTo>
                  <a:pt x="0" y="490727"/>
                </a:lnTo>
                <a:close/>
              </a:path>
            </a:pathLst>
          </a:custGeom>
          <a:ln w="19812">
            <a:solidFill>
              <a:srgbClr val="1F3863"/>
            </a:solidFill>
          </a:ln>
        </p:spPr>
        <p:txBody>
          <a:bodyPr wrap="square" lIns="0" tIns="0" rIns="0" bIns="0" rtlCol="0"/>
          <a:lstStyle/>
          <a:p>
            <a:endParaRPr/>
          </a:p>
        </p:txBody>
      </p:sp>
      <p:sp>
        <p:nvSpPr>
          <p:cNvPr id="19" name="object 19"/>
          <p:cNvSpPr txBox="1"/>
          <p:nvPr/>
        </p:nvSpPr>
        <p:spPr>
          <a:xfrm>
            <a:off x="3268217" y="3263646"/>
            <a:ext cx="1130300" cy="175048"/>
          </a:xfrm>
          <a:prstGeom prst="rect">
            <a:avLst/>
          </a:prstGeom>
        </p:spPr>
        <p:txBody>
          <a:bodyPr vert="horz" wrap="square" lIns="0" tIns="13335" rIns="0" bIns="0" rtlCol="0">
            <a:spAutoFit/>
          </a:bodyPr>
          <a:lstStyle/>
          <a:p>
            <a:pPr marL="12700">
              <a:lnSpc>
                <a:spcPct val="100000"/>
              </a:lnSpc>
              <a:spcBef>
                <a:spcPts val="105"/>
              </a:spcBef>
            </a:pPr>
            <a:r>
              <a:rPr lang="en-US" sz="1050" spc="-5" dirty="0">
                <a:latin typeface="Franklin Gothic Medium Cond"/>
                <a:cs typeface="Franklin Gothic Medium Cond"/>
              </a:rPr>
              <a:t>Equipment table</a:t>
            </a:r>
            <a:endParaRPr sz="1050" dirty="0">
              <a:latin typeface="Franklin Gothic Medium Cond"/>
              <a:cs typeface="Franklin Gothic Medium Cond"/>
            </a:endParaRPr>
          </a:p>
        </p:txBody>
      </p:sp>
      <p:sp>
        <p:nvSpPr>
          <p:cNvPr id="20" name="object 20"/>
          <p:cNvSpPr/>
          <p:nvPr/>
        </p:nvSpPr>
        <p:spPr>
          <a:xfrm>
            <a:off x="2957322" y="4437126"/>
            <a:ext cx="1752600" cy="492759"/>
          </a:xfrm>
          <a:custGeom>
            <a:avLst/>
            <a:gdLst/>
            <a:ahLst/>
            <a:cxnLst/>
            <a:rect l="l" t="t" r="r" b="b"/>
            <a:pathLst>
              <a:path w="1752600" h="492760">
                <a:moveTo>
                  <a:pt x="0" y="492251"/>
                </a:moveTo>
                <a:lnTo>
                  <a:pt x="1752600" y="492251"/>
                </a:lnTo>
                <a:lnTo>
                  <a:pt x="1752600" y="0"/>
                </a:lnTo>
                <a:lnTo>
                  <a:pt x="0" y="0"/>
                </a:lnTo>
                <a:lnTo>
                  <a:pt x="0" y="492251"/>
                </a:lnTo>
                <a:close/>
              </a:path>
            </a:pathLst>
          </a:custGeom>
          <a:solidFill>
            <a:srgbClr val="FFFFFF"/>
          </a:solidFill>
        </p:spPr>
        <p:txBody>
          <a:bodyPr wrap="square" lIns="0" tIns="0" rIns="0" bIns="0" rtlCol="0"/>
          <a:lstStyle/>
          <a:p>
            <a:endParaRPr/>
          </a:p>
        </p:txBody>
      </p:sp>
      <p:sp>
        <p:nvSpPr>
          <p:cNvPr id="21" name="object 21"/>
          <p:cNvSpPr txBox="1"/>
          <p:nvPr/>
        </p:nvSpPr>
        <p:spPr>
          <a:xfrm>
            <a:off x="2957322" y="4437126"/>
            <a:ext cx="1752600" cy="331501"/>
          </a:xfrm>
          <a:prstGeom prst="rect">
            <a:avLst/>
          </a:prstGeom>
          <a:ln w="19811">
            <a:solidFill>
              <a:srgbClr val="1F3863"/>
            </a:solidFill>
          </a:ln>
        </p:spPr>
        <p:txBody>
          <a:bodyPr vert="horz" wrap="square" lIns="0" tIns="635" rIns="0" bIns="0" rtlCol="0">
            <a:spAutoFit/>
          </a:bodyPr>
          <a:lstStyle/>
          <a:p>
            <a:pPr>
              <a:lnSpc>
                <a:spcPct val="100000"/>
              </a:lnSpc>
              <a:spcBef>
                <a:spcPts val="5"/>
              </a:spcBef>
            </a:pPr>
            <a:endParaRPr sz="1100" dirty="0">
              <a:latin typeface="Times New Roman"/>
              <a:cs typeface="Times New Roman"/>
            </a:endParaRPr>
          </a:p>
          <a:p>
            <a:pPr marL="259079">
              <a:lnSpc>
                <a:spcPct val="100000"/>
              </a:lnSpc>
              <a:spcBef>
                <a:spcPts val="5"/>
              </a:spcBef>
            </a:pPr>
            <a:r>
              <a:rPr lang="en-US" sz="1050" spc="-5" dirty="0">
                <a:latin typeface="Franklin Gothic Medium Cond"/>
                <a:cs typeface="Franklin Gothic Medium Cond"/>
              </a:rPr>
              <a:t>Personnel requirements</a:t>
            </a:r>
            <a:endParaRPr sz="1050" dirty="0">
              <a:latin typeface="Franklin Gothic Medium Cond"/>
              <a:cs typeface="Franklin Gothic Medium Cond"/>
            </a:endParaRPr>
          </a:p>
        </p:txBody>
      </p:sp>
      <p:sp>
        <p:nvSpPr>
          <p:cNvPr id="22" name="object 22"/>
          <p:cNvSpPr txBox="1"/>
          <p:nvPr/>
        </p:nvSpPr>
        <p:spPr>
          <a:xfrm>
            <a:off x="2957322" y="2327910"/>
            <a:ext cx="1708785" cy="566822"/>
          </a:xfrm>
          <a:prstGeom prst="rect">
            <a:avLst/>
          </a:prstGeom>
          <a:solidFill>
            <a:srgbClr val="DEEBF7"/>
          </a:solidFill>
          <a:ln w="19811">
            <a:solidFill>
              <a:srgbClr val="1F3863"/>
            </a:solidFill>
          </a:ln>
        </p:spPr>
        <p:txBody>
          <a:bodyPr vert="horz" wrap="square" lIns="0" tIns="81280" rIns="0" bIns="0" rtlCol="0">
            <a:spAutoFit/>
          </a:bodyPr>
          <a:lstStyle/>
          <a:p>
            <a:pPr marL="286385" marR="280670" indent="97155">
              <a:lnSpc>
                <a:spcPct val="100000"/>
              </a:lnSpc>
              <a:spcBef>
                <a:spcPts val="640"/>
              </a:spcBef>
            </a:pPr>
            <a:r>
              <a:rPr lang="en-US" sz="1050" spc="-5" dirty="0">
                <a:latin typeface="Franklin Gothic Medium Cond"/>
                <a:cs typeface="Franklin Gothic Medium Cond"/>
              </a:rPr>
              <a:t>Procedures for the provision of medical care</a:t>
            </a:r>
            <a:endParaRPr sz="1050" dirty="0">
              <a:latin typeface="Franklin Gothic Medium Cond"/>
              <a:cs typeface="Franklin Gothic Medium Cond"/>
            </a:endParaRPr>
          </a:p>
        </p:txBody>
      </p:sp>
      <p:sp>
        <p:nvSpPr>
          <p:cNvPr id="23" name="object 23"/>
          <p:cNvSpPr/>
          <p:nvPr/>
        </p:nvSpPr>
        <p:spPr>
          <a:xfrm>
            <a:off x="2957322" y="3775709"/>
            <a:ext cx="1752600" cy="492759"/>
          </a:xfrm>
          <a:custGeom>
            <a:avLst/>
            <a:gdLst/>
            <a:ahLst/>
            <a:cxnLst/>
            <a:rect l="l" t="t" r="r" b="b"/>
            <a:pathLst>
              <a:path w="1752600" h="492760">
                <a:moveTo>
                  <a:pt x="0" y="492251"/>
                </a:moveTo>
                <a:lnTo>
                  <a:pt x="1752600" y="492251"/>
                </a:lnTo>
                <a:lnTo>
                  <a:pt x="1752600" y="0"/>
                </a:lnTo>
                <a:lnTo>
                  <a:pt x="0" y="0"/>
                </a:lnTo>
                <a:lnTo>
                  <a:pt x="0" y="492251"/>
                </a:lnTo>
                <a:close/>
              </a:path>
            </a:pathLst>
          </a:custGeom>
          <a:solidFill>
            <a:srgbClr val="FFFFFF"/>
          </a:solidFill>
        </p:spPr>
        <p:txBody>
          <a:bodyPr wrap="square" lIns="0" tIns="0" rIns="0" bIns="0" rtlCol="0"/>
          <a:lstStyle/>
          <a:p>
            <a:endParaRPr/>
          </a:p>
        </p:txBody>
      </p:sp>
      <p:sp>
        <p:nvSpPr>
          <p:cNvPr id="24" name="object 24"/>
          <p:cNvSpPr txBox="1"/>
          <p:nvPr/>
        </p:nvSpPr>
        <p:spPr>
          <a:xfrm>
            <a:off x="2957322" y="3775709"/>
            <a:ext cx="1752600" cy="332783"/>
          </a:xfrm>
          <a:prstGeom prst="rect">
            <a:avLst/>
          </a:prstGeom>
          <a:ln w="19811">
            <a:solidFill>
              <a:srgbClr val="1F3863"/>
            </a:solidFill>
          </a:ln>
        </p:spPr>
        <p:txBody>
          <a:bodyPr vert="horz" wrap="square" lIns="0" tIns="1905" rIns="0" bIns="0" rtlCol="0">
            <a:spAutoFit/>
          </a:bodyPr>
          <a:lstStyle/>
          <a:p>
            <a:pPr>
              <a:lnSpc>
                <a:spcPct val="100000"/>
              </a:lnSpc>
              <a:spcBef>
                <a:spcPts val="15"/>
              </a:spcBef>
            </a:pPr>
            <a:endParaRPr sz="1100" dirty="0">
              <a:latin typeface="Times New Roman"/>
              <a:cs typeface="Times New Roman"/>
            </a:endParaRPr>
          </a:p>
          <a:p>
            <a:pPr marL="483234">
              <a:lnSpc>
                <a:spcPct val="100000"/>
              </a:lnSpc>
            </a:pPr>
            <a:r>
              <a:rPr lang="en-US" sz="1050" spc="-5" dirty="0">
                <a:latin typeface="Franklin Gothic Medium Cond"/>
                <a:cs typeface="Franklin Gothic Medium Cond"/>
              </a:rPr>
              <a:t>Levels and stages</a:t>
            </a:r>
            <a:endParaRPr sz="1050" dirty="0">
              <a:latin typeface="Franklin Gothic Medium Cond"/>
              <a:cs typeface="Franklin Gothic Medium Cond"/>
            </a:endParaRPr>
          </a:p>
        </p:txBody>
      </p:sp>
      <p:sp>
        <p:nvSpPr>
          <p:cNvPr id="25" name="object 25"/>
          <p:cNvSpPr txBox="1"/>
          <p:nvPr/>
        </p:nvSpPr>
        <p:spPr>
          <a:xfrm>
            <a:off x="2948177" y="5705094"/>
            <a:ext cx="1752600" cy="1024639"/>
          </a:xfrm>
          <a:prstGeom prst="rect">
            <a:avLst/>
          </a:prstGeom>
          <a:solidFill>
            <a:srgbClr val="DEEBF7"/>
          </a:solidFill>
          <a:ln w="19811">
            <a:solidFill>
              <a:srgbClr val="1F3863"/>
            </a:solidFill>
          </a:ln>
        </p:spPr>
        <p:txBody>
          <a:bodyPr vert="horz" wrap="square" lIns="0" tIns="1270" rIns="0" bIns="0" rtlCol="0">
            <a:spAutoFit/>
          </a:bodyPr>
          <a:lstStyle/>
          <a:p>
            <a:pPr>
              <a:lnSpc>
                <a:spcPct val="100000"/>
              </a:lnSpc>
              <a:spcBef>
                <a:spcPts val="10"/>
              </a:spcBef>
            </a:pPr>
            <a:endParaRPr sz="1400" dirty="0">
              <a:latin typeface="Times New Roman"/>
              <a:cs typeface="Times New Roman"/>
            </a:endParaRPr>
          </a:p>
          <a:p>
            <a:pPr marL="587375" marR="209550" indent="-370840">
              <a:lnSpc>
                <a:spcPct val="100000"/>
              </a:lnSpc>
            </a:pPr>
            <a:r>
              <a:rPr lang="en-US" sz="1050" spc="-5" dirty="0">
                <a:latin typeface="Franklin Gothic Medium Cond"/>
                <a:cs typeface="Franklin Gothic Medium Cond"/>
              </a:rPr>
              <a:t>The plan of reference (protocols, algorithms)</a:t>
            </a:r>
          </a:p>
          <a:p>
            <a:pPr marL="587375" marR="209550" indent="-370840">
              <a:lnSpc>
                <a:spcPct val="100000"/>
              </a:lnSpc>
            </a:pPr>
            <a:r>
              <a:rPr lang="en-US" sz="1050" spc="-5" dirty="0">
                <a:latin typeface="Franklin Gothic Medium Cond"/>
                <a:cs typeface="Franklin Gothic Medium Cond"/>
              </a:rPr>
              <a:t>Algorithms of the doctor's action</a:t>
            </a:r>
            <a:endParaRPr sz="1050" dirty="0">
              <a:latin typeface="Franklin Gothic Medium Cond"/>
              <a:cs typeface="Franklin Gothic Medium Cond"/>
            </a:endParaRPr>
          </a:p>
        </p:txBody>
      </p:sp>
      <p:sp>
        <p:nvSpPr>
          <p:cNvPr id="26" name="object 26"/>
          <p:cNvSpPr txBox="1"/>
          <p:nvPr/>
        </p:nvSpPr>
        <p:spPr>
          <a:xfrm>
            <a:off x="8713469" y="4267961"/>
            <a:ext cx="2254250" cy="331501"/>
          </a:xfrm>
          <a:prstGeom prst="rect">
            <a:avLst/>
          </a:prstGeom>
          <a:solidFill>
            <a:srgbClr val="FFE699"/>
          </a:solidFill>
          <a:ln w="19811">
            <a:solidFill>
              <a:srgbClr val="1F3863"/>
            </a:solidFill>
          </a:ln>
        </p:spPr>
        <p:txBody>
          <a:bodyPr vert="horz" wrap="square" lIns="0" tIns="635" rIns="0" bIns="0" rtlCol="0">
            <a:spAutoFit/>
          </a:bodyPr>
          <a:lstStyle/>
          <a:p>
            <a:pPr>
              <a:lnSpc>
                <a:spcPct val="100000"/>
              </a:lnSpc>
              <a:spcBef>
                <a:spcPts val="5"/>
              </a:spcBef>
            </a:pPr>
            <a:endParaRPr sz="1100" dirty="0">
              <a:latin typeface="Times New Roman"/>
              <a:cs typeface="Times New Roman"/>
            </a:endParaRPr>
          </a:p>
          <a:p>
            <a:pPr marL="145415">
              <a:lnSpc>
                <a:spcPct val="100000"/>
              </a:lnSpc>
              <a:spcBef>
                <a:spcPts val="5"/>
              </a:spcBef>
            </a:pPr>
            <a:r>
              <a:rPr lang="en-US" sz="1050" spc="-5" dirty="0">
                <a:latin typeface="Franklin Gothic Medium Cond"/>
                <a:cs typeface="Franklin Gothic Medium Cond"/>
              </a:rPr>
              <a:t>Program of state guarantees</a:t>
            </a:r>
            <a:endParaRPr sz="1050" dirty="0">
              <a:latin typeface="Franklin Gothic Medium Cond"/>
              <a:cs typeface="Franklin Gothic Medium Cond"/>
            </a:endParaRPr>
          </a:p>
        </p:txBody>
      </p:sp>
      <p:sp>
        <p:nvSpPr>
          <p:cNvPr id="27" name="object 27"/>
          <p:cNvSpPr/>
          <p:nvPr/>
        </p:nvSpPr>
        <p:spPr>
          <a:xfrm>
            <a:off x="6979157" y="4455414"/>
            <a:ext cx="76200" cy="676275"/>
          </a:xfrm>
          <a:custGeom>
            <a:avLst/>
            <a:gdLst/>
            <a:ahLst/>
            <a:cxnLst/>
            <a:rect l="l" t="t" r="r" b="b"/>
            <a:pathLst>
              <a:path w="76200" h="676275">
                <a:moveTo>
                  <a:pt x="28194" y="600075"/>
                </a:moveTo>
                <a:lnTo>
                  <a:pt x="0" y="600075"/>
                </a:lnTo>
                <a:lnTo>
                  <a:pt x="38100" y="676275"/>
                </a:lnTo>
                <a:lnTo>
                  <a:pt x="69850" y="612775"/>
                </a:lnTo>
                <a:lnTo>
                  <a:pt x="28194" y="612775"/>
                </a:lnTo>
                <a:lnTo>
                  <a:pt x="28194" y="600075"/>
                </a:lnTo>
                <a:close/>
              </a:path>
              <a:path w="76200" h="676275">
                <a:moveTo>
                  <a:pt x="48006" y="0"/>
                </a:moveTo>
                <a:lnTo>
                  <a:pt x="28194" y="0"/>
                </a:lnTo>
                <a:lnTo>
                  <a:pt x="28194" y="612775"/>
                </a:lnTo>
                <a:lnTo>
                  <a:pt x="48006" y="612775"/>
                </a:lnTo>
                <a:lnTo>
                  <a:pt x="48006" y="0"/>
                </a:lnTo>
                <a:close/>
              </a:path>
              <a:path w="76200" h="676275">
                <a:moveTo>
                  <a:pt x="76200" y="600075"/>
                </a:moveTo>
                <a:lnTo>
                  <a:pt x="48006" y="600075"/>
                </a:lnTo>
                <a:lnTo>
                  <a:pt x="48006" y="612775"/>
                </a:lnTo>
                <a:lnTo>
                  <a:pt x="69850" y="612775"/>
                </a:lnTo>
                <a:lnTo>
                  <a:pt x="76200" y="600075"/>
                </a:lnTo>
                <a:close/>
              </a:path>
            </a:pathLst>
          </a:custGeom>
          <a:solidFill>
            <a:srgbClr val="1F3863"/>
          </a:solidFill>
        </p:spPr>
        <p:txBody>
          <a:bodyPr wrap="square" lIns="0" tIns="0" rIns="0" bIns="0" rtlCol="0"/>
          <a:lstStyle/>
          <a:p>
            <a:endParaRPr/>
          </a:p>
        </p:txBody>
      </p:sp>
      <p:sp>
        <p:nvSpPr>
          <p:cNvPr id="28" name="object 28"/>
          <p:cNvSpPr/>
          <p:nvPr/>
        </p:nvSpPr>
        <p:spPr>
          <a:xfrm>
            <a:off x="8228710" y="3521075"/>
            <a:ext cx="455930" cy="86995"/>
          </a:xfrm>
          <a:custGeom>
            <a:avLst/>
            <a:gdLst/>
            <a:ahLst/>
            <a:cxnLst/>
            <a:rect l="l" t="t" r="r" b="b"/>
            <a:pathLst>
              <a:path w="455929" h="86995">
                <a:moveTo>
                  <a:pt x="427238" y="28828"/>
                </a:moveTo>
                <a:lnTo>
                  <a:pt x="383286" y="28828"/>
                </a:lnTo>
                <a:lnTo>
                  <a:pt x="383413" y="57785"/>
                </a:lnTo>
                <a:lnTo>
                  <a:pt x="368977" y="57885"/>
                </a:lnTo>
                <a:lnTo>
                  <a:pt x="369189" y="86868"/>
                </a:lnTo>
                <a:lnTo>
                  <a:pt x="455675" y="42799"/>
                </a:lnTo>
                <a:lnTo>
                  <a:pt x="427238" y="28828"/>
                </a:lnTo>
                <a:close/>
              </a:path>
              <a:path w="455929" h="86995">
                <a:moveTo>
                  <a:pt x="368765" y="28930"/>
                </a:moveTo>
                <a:lnTo>
                  <a:pt x="0" y="31496"/>
                </a:lnTo>
                <a:lnTo>
                  <a:pt x="254" y="60451"/>
                </a:lnTo>
                <a:lnTo>
                  <a:pt x="368977" y="57885"/>
                </a:lnTo>
                <a:lnTo>
                  <a:pt x="368765" y="28930"/>
                </a:lnTo>
                <a:close/>
              </a:path>
              <a:path w="455929" h="86995">
                <a:moveTo>
                  <a:pt x="383286" y="28828"/>
                </a:moveTo>
                <a:lnTo>
                  <a:pt x="368765" y="28930"/>
                </a:lnTo>
                <a:lnTo>
                  <a:pt x="368977" y="57885"/>
                </a:lnTo>
                <a:lnTo>
                  <a:pt x="383413" y="57785"/>
                </a:lnTo>
                <a:lnTo>
                  <a:pt x="383286" y="28828"/>
                </a:lnTo>
                <a:close/>
              </a:path>
              <a:path w="455929" h="86995">
                <a:moveTo>
                  <a:pt x="368554" y="0"/>
                </a:moveTo>
                <a:lnTo>
                  <a:pt x="368765" y="28930"/>
                </a:lnTo>
                <a:lnTo>
                  <a:pt x="427238" y="28828"/>
                </a:lnTo>
                <a:lnTo>
                  <a:pt x="368554" y="0"/>
                </a:lnTo>
                <a:close/>
              </a:path>
            </a:pathLst>
          </a:custGeom>
          <a:solidFill>
            <a:srgbClr val="1F3863"/>
          </a:solidFill>
        </p:spPr>
        <p:txBody>
          <a:bodyPr wrap="square" lIns="0" tIns="0" rIns="0" bIns="0" rtlCol="0"/>
          <a:lstStyle/>
          <a:p>
            <a:endParaRPr/>
          </a:p>
        </p:txBody>
      </p:sp>
      <p:sp>
        <p:nvSpPr>
          <p:cNvPr id="29" name="object 29"/>
          <p:cNvSpPr txBox="1"/>
          <p:nvPr/>
        </p:nvSpPr>
        <p:spPr>
          <a:xfrm>
            <a:off x="6285738" y="5903214"/>
            <a:ext cx="1461770" cy="682879"/>
          </a:xfrm>
          <a:prstGeom prst="rect">
            <a:avLst/>
          </a:prstGeom>
          <a:solidFill>
            <a:srgbClr val="FFE699"/>
          </a:solidFill>
          <a:ln w="19811">
            <a:solidFill>
              <a:srgbClr val="1F3863"/>
            </a:solidFill>
          </a:ln>
        </p:spPr>
        <p:txBody>
          <a:bodyPr vert="horz" wrap="square" lIns="0" tIns="5715" rIns="0" bIns="0" rtlCol="0">
            <a:spAutoFit/>
          </a:bodyPr>
          <a:lstStyle/>
          <a:p>
            <a:pPr>
              <a:lnSpc>
                <a:spcPct val="100000"/>
              </a:lnSpc>
              <a:spcBef>
                <a:spcPts val="45"/>
              </a:spcBef>
            </a:pPr>
            <a:endParaRPr sz="1100" dirty="0">
              <a:latin typeface="Times New Roman"/>
              <a:cs typeface="Times New Roman"/>
            </a:endParaRPr>
          </a:p>
          <a:p>
            <a:pPr marL="109220" marR="100330" indent="130810">
              <a:lnSpc>
                <a:spcPct val="100000"/>
              </a:lnSpc>
            </a:pPr>
            <a:r>
              <a:rPr lang="en-US" sz="1100" spc="-5" dirty="0">
                <a:latin typeface="Franklin Gothic Medium Cond"/>
                <a:cs typeface="Franklin Gothic Medium Cond"/>
              </a:rPr>
              <a:t>Quality control of medical</a:t>
            </a:r>
          </a:p>
          <a:p>
            <a:pPr marL="109220" marR="100330" indent="130810">
              <a:lnSpc>
                <a:spcPct val="100000"/>
              </a:lnSpc>
            </a:pPr>
            <a:r>
              <a:rPr lang="en-US" sz="1100" spc="-5" dirty="0">
                <a:latin typeface="Franklin Gothic Medium Cond"/>
                <a:cs typeface="Franklin Gothic Medium Cond"/>
              </a:rPr>
              <a:t>assistance</a:t>
            </a:r>
            <a:endParaRPr sz="1100" dirty="0">
              <a:latin typeface="Franklin Gothic Medium Cond"/>
              <a:cs typeface="Franklin Gothic Medium Cond"/>
            </a:endParaRPr>
          </a:p>
        </p:txBody>
      </p:sp>
      <p:sp>
        <p:nvSpPr>
          <p:cNvPr id="30" name="object 30"/>
          <p:cNvSpPr/>
          <p:nvPr/>
        </p:nvSpPr>
        <p:spPr>
          <a:xfrm>
            <a:off x="9800843" y="3799966"/>
            <a:ext cx="76200" cy="468630"/>
          </a:xfrm>
          <a:custGeom>
            <a:avLst/>
            <a:gdLst/>
            <a:ahLst/>
            <a:cxnLst/>
            <a:rect l="l" t="t" r="r" b="b"/>
            <a:pathLst>
              <a:path w="76200" h="468629">
                <a:moveTo>
                  <a:pt x="28149" y="392388"/>
                </a:moveTo>
                <a:lnTo>
                  <a:pt x="0" y="392810"/>
                </a:lnTo>
                <a:lnTo>
                  <a:pt x="39115" y="468375"/>
                </a:lnTo>
                <a:lnTo>
                  <a:pt x="69691" y="405129"/>
                </a:lnTo>
                <a:lnTo>
                  <a:pt x="28321" y="405129"/>
                </a:lnTo>
                <a:lnTo>
                  <a:pt x="28149" y="392388"/>
                </a:lnTo>
                <a:close/>
              </a:path>
              <a:path w="76200" h="468629">
                <a:moveTo>
                  <a:pt x="47962" y="392091"/>
                </a:moveTo>
                <a:lnTo>
                  <a:pt x="28149" y="392388"/>
                </a:lnTo>
                <a:lnTo>
                  <a:pt x="28321" y="405129"/>
                </a:lnTo>
                <a:lnTo>
                  <a:pt x="48132" y="404748"/>
                </a:lnTo>
                <a:lnTo>
                  <a:pt x="47962" y="392091"/>
                </a:lnTo>
                <a:close/>
              </a:path>
              <a:path w="76200" h="468629">
                <a:moveTo>
                  <a:pt x="76200" y="391667"/>
                </a:moveTo>
                <a:lnTo>
                  <a:pt x="47962" y="392091"/>
                </a:lnTo>
                <a:lnTo>
                  <a:pt x="48132" y="404748"/>
                </a:lnTo>
                <a:lnTo>
                  <a:pt x="28321" y="405129"/>
                </a:lnTo>
                <a:lnTo>
                  <a:pt x="69691" y="405129"/>
                </a:lnTo>
                <a:lnTo>
                  <a:pt x="76200" y="391667"/>
                </a:lnTo>
                <a:close/>
              </a:path>
              <a:path w="76200" h="468629">
                <a:moveTo>
                  <a:pt x="42672" y="0"/>
                </a:moveTo>
                <a:lnTo>
                  <a:pt x="22859" y="253"/>
                </a:lnTo>
                <a:lnTo>
                  <a:pt x="28149" y="392388"/>
                </a:lnTo>
                <a:lnTo>
                  <a:pt x="47962" y="392091"/>
                </a:lnTo>
                <a:lnTo>
                  <a:pt x="42672" y="0"/>
                </a:lnTo>
                <a:close/>
              </a:path>
            </a:pathLst>
          </a:custGeom>
          <a:solidFill>
            <a:srgbClr val="1F3863"/>
          </a:solidFill>
        </p:spPr>
        <p:txBody>
          <a:bodyPr wrap="square" lIns="0" tIns="0" rIns="0" bIns="0" rtlCol="0"/>
          <a:lstStyle/>
          <a:p>
            <a:endParaRPr/>
          </a:p>
        </p:txBody>
      </p:sp>
      <p:sp>
        <p:nvSpPr>
          <p:cNvPr id="31" name="object 31"/>
          <p:cNvSpPr/>
          <p:nvPr/>
        </p:nvSpPr>
        <p:spPr>
          <a:xfrm>
            <a:off x="6979157" y="5622797"/>
            <a:ext cx="76200" cy="281305"/>
          </a:xfrm>
          <a:custGeom>
            <a:avLst/>
            <a:gdLst/>
            <a:ahLst/>
            <a:cxnLst/>
            <a:rect l="l" t="t" r="r" b="b"/>
            <a:pathLst>
              <a:path w="76200" h="281304">
                <a:moveTo>
                  <a:pt x="28194" y="204787"/>
                </a:moveTo>
                <a:lnTo>
                  <a:pt x="0" y="204787"/>
                </a:lnTo>
                <a:lnTo>
                  <a:pt x="38100" y="280987"/>
                </a:lnTo>
                <a:lnTo>
                  <a:pt x="69850" y="217487"/>
                </a:lnTo>
                <a:lnTo>
                  <a:pt x="28194" y="217487"/>
                </a:lnTo>
                <a:lnTo>
                  <a:pt x="28194" y="204787"/>
                </a:lnTo>
                <a:close/>
              </a:path>
              <a:path w="76200" h="281304">
                <a:moveTo>
                  <a:pt x="48006" y="0"/>
                </a:moveTo>
                <a:lnTo>
                  <a:pt x="28194" y="0"/>
                </a:lnTo>
                <a:lnTo>
                  <a:pt x="28194" y="217487"/>
                </a:lnTo>
                <a:lnTo>
                  <a:pt x="48006" y="217487"/>
                </a:lnTo>
                <a:lnTo>
                  <a:pt x="48006" y="0"/>
                </a:lnTo>
                <a:close/>
              </a:path>
              <a:path w="76200" h="281304">
                <a:moveTo>
                  <a:pt x="76200" y="204787"/>
                </a:moveTo>
                <a:lnTo>
                  <a:pt x="48006" y="204787"/>
                </a:lnTo>
                <a:lnTo>
                  <a:pt x="48006" y="217487"/>
                </a:lnTo>
                <a:lnTo>
                  <a:pt x="69850" y="217487"/>
                </a:lnTo>
                <a:lnTo>
                  <a:pt x="76200" y="204787"/>
                </a:lnTo>
                <a:close/>
              </a:path>
            </a:pathLst>
          </a:custGeom>
          <a:solidFill>
            <a:srgbClr val="1F3863"/>
          </a:solidFill>
        </p:spPr>
        <p:txBody>
          <a:bodyPr wrap="square" lIns="0" tIns="0" rIns="0" bIns="0" rtlCol="0"/>
          <a:lstStyle/>
          <a:p>
            <a:endParaRPr/>
          </a:p>
        </p:txBody>
      </p:sp>
      <p:sp>
        <p:nvSpPr>
          <p:cNvPr id="32" name="object 32"/>
          <p:cNvSpPr/>
          <p:nvPr/>
        </p:nvSpPr>
        <p:spPr>
          <a:xfrm>
            <a:off x="2731516" y="2564892"/>
            <a:ext cx="238760" cy="1496060"/>
          </a:xfrm>
          <a:custGeom>
            <a:avLst/>
            <a:gdLst/>
            <a:ahLst/>
            <a:cxnLst/>
            <a:rect l="l" t="t" r="r" b="b"/>
            <a:pathLst>
              <a:path w="238760" h="1496060">
                <a:moveTo>
                  <a:pt x="162306" y="1419606"/>
                </a:moveTo>
                <a:lnTo>
                  <a:pt x="162306" y="1495806"/>
                </a:lnTo>
                <a:lnTo>
                  <a:pt x="218694" y="1467612"/>
                </a:lnTo>
                <a:lnTo>
                  <a:pt x="175006" y="1467612"/>
                </a:lnTo>
                <a:lnTo>
                  <a:pt x="175006" y="1447800"/>
                </a:lnTo>
                <a:lnTo>
                  <a:pt x="218694" y="1447800"/>
                </a:lnTo>
                <a:lnTo>
                  <a:pt x="162306" y="1419606"/>
                </a:lnTo>
                <a:close/>
              </a:path>
              <a:path w="238760" h="1496060">
                <a:moveTo>
                  <a:pt x="225806" y="0"/>
                </a:moveTo>
                <a:lnTo>
                  <a:pt x="4444" y="0"/>
                </a:lnTo>
                <a:lnTo>
                  <a:pt x="0" y="4445"/>
                </a:lnTo>
                <a:lnTo>
                  <a:pt x="0" y="1463167"/>
                </a:lnTo>
                <a:lnTo>
                  <a:pt x="4444" y="1467612"/>
                </a:lnTo>
                <a:lnTo>
                  <a:pt x="162306" y="1467612"/>
                </a:lnTo>
                <a:lnTo>
                  <a:pt x="162306" y="1457706"/>
                </a:lnTo>
                <a:lnTo>
                  <a:pt x="19811" y="1457706"/>
                </a:lnTo>
                <a:lnTo>
                  <a:pt x="9906" y="1447800"/>
                </a:lnTo>
                <a:lnTo>
                  <a:pt x="19811" y="1447800"/>
                </a:lnTo>
                <a:lnTo>
                  <a:pt x="19811" y="19812"/>
                </a:lnTo>
                <a:lnTo>
                  <a:pt x="9906" y="19812"/>
                </a:lnTo>
                <a:lnTo>
                  <a:pt x="19811" y="9906"/>
                </a:lnTo>
                <a:lnTo>
                  <a:pt x="225806" y="9906"/>
                </a:lnTo>
                <a:lnTo>
                  <a:pt x="225806" y="0"/>
                </a:lnTo>
                <a:close/>
              </a:path>
              <a:path w="238760" h="1496060">
                <a:moveTo>
                  <a:pt x="218694" y="1447800"/>
                </a:moveTo>
                <a:lnTo>
                  <a:pt x="175006" y="1447800"/>
                </a:lnTo>
                <a:lnTo>
                  <a:pt x="175006" y="1467612"/>
                </a:lnTo>
                <a:lnTo>
                  <a:pt x="218694" y="1467612"/>
                </a:lnTo>
                <a:lnTo>
                  <a:pt x="238506" y="1457706"/>
                </a:lnTo>
                <a:lnTo>
                  <a:pt x="218694" y="1447800"/>
                </a:lnTo>
                <a:close/>
              </a:path>
              <a:path w="238760" h="1496060">
                <a:moveTo>
                  <a:pt x="19811" y="1447800"/>
                </a:moveTo>
                <a:lnTo>
                  <a:pt x="9906" y="1447800"/>
                </a:lnTo>
                <a:lnTo>
                  <a:pt x="19811" y="1457706"/>
                </a:lnTo>
                <a:lnTo>
                  <a:pt x="19811" y="1447800"/>
                </a:lnTo>
                <a:close/>
              </a:path>
              <a:path w="238760" h="1496060">
                <a:moveTo>
                  <a:pt x="162306" y="1447800"/>
                </a:moveTo>
                <a:lnTo>
                  <a:pt x="19811" y="1447800"/>
                </a:lnTo>
                <a:lnTo>
                  <a:pt x="19811" y="1457706"/>
                </a:lnTo>
                <a:lnTo>
                  <a:pt x="162306" y="1457706"/>
                </a:lnTo>
                <a:lnTo>
                  <a:pt x="162306" y="1447800"/>
                </a:lnTo>
                <a:close/>
              </a:path>
              <a:path w="238760" h="1496060">
                <a:moveTo>
                  <a:pt x="19811" y="9906"/>
                </a:moveTo>
                <a:lnTo>
                  <a:pt x="9906" y="19812"/>
                </a:lnTo>
                <a:lnTo>
                  <a:pt x="19811" y="19812"/>
                </a:lnTo>
                <a:lnTo>
                  <a:pt x="19811" y="9906"/>
                </a:lnTo>
                <a:close/>
              </a:path>
              <a:path w="238760" h="1496060">
                <a:moveTo>
                  <a:pt x="225806" y="9906"/>
                </a:moveTo>
                <a:lnTo>
                  <a:pt x="19811" y="9906"/>
                </a:lnTo>
                <a:lnTo>
                  <a:pt x="19811" y="19812"/>
                </a:lnTo>
                <a:lnTo>
                  <a:pt x="225806" y="19812"/>
                </a:lnTo>
                <a:lnTo>
                  <a:pt x="225806" y="9906"/>
                </a:lnTo>
                <a:close/>
              </a:path>
            </a:pathLst>
          </a:custGeom>
          <a:solidFill>
            <a:srgbClr val="1F3863"/>
          </a:solidFill>
        </p:spPr>
        <p:txBody>
          <a:bodyPr wrap="square" lIns="0" tIns="0" rIns="0" bIns="0" rtlCol="0"/>
          <a:lstStyle/>
          <a:p>
            <a:endParaRPr/>
          </a:p>
        </p:txBody>
      </p:sp>
      <p:sp>
        <p:nvSpPr>
          <p:cNvPr id="33" name="object 33"/>
          <p:cNvSpPr txBox="1"/>
          <p:nvPr/>
        </p:nvSpPr>
        <p:spPr>
          <a:xfrm>
            <a:off x="3178554" y="1345770"/>
            <a:ext cx="1531367" cy="337272"/>
          </a:xfrm>
          <a:prstGeom prst="rect">
            <a:avLst/>
          </a:prstGeom>
        </p:spPr>
        <p:txBody>
          <a:bodyPr vert="horz" wrap="square" lIns="0" tIns="13970" rIns="0" bIns="0" rtlCol="0">
            <a:spAutoFit/>
          </a:bodyPr>
          <a:lstStyle/>
          <a:p>
            <a:pPr marL="12700">
              <a:lnSpc>
                <a:spcPct val="100000"/>
              </a:lnSpc>
              <a:spcBef>
                <a:spcPts val="110"/>
              </a:spcBef>
            </a:pPr>
            <a:r>
              <a:rPr lang="en-US" sz="2100" i="1" spc="-35" dirty="0" smtClean="0">
                <a:latin typeface="Segoe UI Semilight"/>
                <a:cs typeface="Segoe UI Semilight"/>
              </a:rPr>
              <a:t>Management</a:t>
            </a:r>
            <a:endParaRPr sz="2100" dirty="0">
              <a:latin typeface="Segoe UI Semilight"/>
              <a:cs typeface="Segoe UI Semilight"/>
            </a:endParaRPr>
          </a:p>
        </p:txBody>
      </p:sp>
      <p:sp>
        <p:nvSpPr>
          <p:cNvPr id="34" name="object 34"/>
          <p:cNvSpPr txBox="1"/>
          <p:nvPr/>
        </p:nvSpPr>
        <p:spPr>
          <a:xfrm>
            <a:off x="6495415" y="1020777"/>
            <a:ext cx="1049655" cy="347345"/>
          </a:xfrm>
          <a:prstGeom prst="rect">
            <a:avLst/>
          </a:prstGeom>
        </p:spPr>
        <p:txBody>
          <a:bodyPr vert="horz" wrap="square" lIns="0" tIns="13970" rIns="0" bIns="0" rtlCol="0">
            <a:spAutoFit/>
          </a:bodyPr>
          <a:lstStyle/>
          <a:p>
            <a:pPr marL="12700">
              <a:lnSpc>
                <a:spcPct val="100000"/>
              </a:lnSpc>
              <a:spcBef>
                <a:spcPts val="110"/>
              </a:spcBef>
            </a:pPr>
            <a:r>
              <a:rPr lang="en-US" sz="2100" i="1" spc="-100" dirty="0" smtClean="0">
                <a:latin typeface="Segoe UI Semilight"/>
                <a:cs typeface="Segoe UI Semilight"/>
              </a:rPr>
              <a:t>Quality</a:t>
            </a:r>
            <a:endParaRPr sz="2100" dirty="0">
              <a:latin typeface="Segoe UI Semilight"/>
              <a:cs typeface="Segoe UI Semilight"/>
            </a:endParaRPr>
          </a:p>
        </p:txBody>
      </p:sp>
      <p:sp>
        <p:nvSpPr>
          <p:cNvPr id="35" name="object 35"/>
          <p:cNvSpPr txBox="1"/>
          <p:nvPr/>
        </p:nvSpPr>
        <p:spPr>
          <a:xfrm>
            <a:off x="9245345" y="1328371"/>
            <a:ext cx="1056640" cy="347345"/>
          </a:xfrm>
          <a:prstGeom prst="rect">
            <a:avLst/>
          </a:prstGeom>
        </p:spPr>
        <p:txBody>
          <a:bodyPr vert="horz" wrap="square" lIns="0" tIns="13970" rIns="0" bIns="0" rtlCol="0">
            <a:spAutoFit/>
          </a:bodyPr>
          <a:lstStyle/>
          <a:p>
            <a:pPr marL="12700">
              <a:lnSpc>
                <a:spcPct val="100000"/>
              </a:lnSpc>
              <a:spcBef>
                <a:spcPts val="110"/>
              </a:spcBef>
            </a:pPr>
            <a:r>
              <a:rPr lang="en-US" sz="2100" i="1" spc="-85" dirty="0" smtClean="0">
                <a:latin typeface="Segoe UI Semilight"/>
                <a:cs typeface="Segoe UI Semilight"/>
              </a:rPr>
              <a:t>Finance</a:t>
            </a:r>
            <a:endParaRPr sz="2100" dirty="0">
              <a:latin typeface="Segoe UI Semilight"/>
              <a:cs typeface="Segoe UI Semilight"/>
            </a:endParaRPr>
          </a:p>
        </p:txBody>
      </p:sp>
      <p:sp>
        <p:nvSpPr>
          <p:cNvPr id="36" name="object 36"/>
          <p:cNvSpPr/>
          <p:nvPr/>
        </p:nvSpPr>
        <p:spPr>
          <a:xfrm>
            <a:off x="7305293" y="3432809"/>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solidFill>
            <a:srgbClr val="FFFFFF"/>
          </a:solidFill>
        </p:spPr>
        <p:txBody>
          <a:bodyPr wrap="square" lIns="0" tIns="0" rIns="0" bIns="0" rtlCol="0"/>
          <a:lstStyle/>
          <a:p>
            <a:endParaRPr/>
          </a:p>
        </p:txBody>
      </p:sp>
      <p:sp>
        <p:nvSpPr>
          <p:cNvPr id="37" name="object 37"/>
          <p:cNvSpPr/>
          <p:nvPr/>
        </p:nvSpPr>
        <p:spPr>
          <a:xfrm>
            <a:off x="7305293" y="3432809"/>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ln w="19812">
            <a:solidFill>
              <a:srgbClr val="1F3863"/>
            </a:solidFill>
          </a:ln>
        </p:spPr>
        <p:txBody>
          <a:bodyPr wrap="square" lIns="0" tIns="0" rIns="0" bIns="0" rtlCol="0"/>
          <a:lstStyle/>
          <a:p>
            <a:endParaRPr/>
          </a:p>
        </p:txBody>
      </p:sp>
      <p:sp>
        <p:nvSpPr>
          <p:cNvPr id="38" name="object 38"/>
          <p:cNvSpPr txBox="1"/>
          <p:nvPr/>
        </p:nvSpPr>
        <p:spPr>
          <a:xfrm>
            <a:off x="7315200" y="3466338"/>
            <a:ext cx="904240" cy="175048"/>
          </a:xfrm>
          <a:prstGeom prst="rect">
            <a:avLst/>
          </a:prstGeom>
        </p:spPr>
        <p:txBody>
          <a:bodyPr vert="horz" wrap="square" lIns="0" tIns="13335" rIns="0" bIns="0" rtlCol="0">
            <a:spAutoFit/>
          </a:bodyPr>
          <a:lstStyle/>
          <a:p>
            <a:pPr marL="213360">
              <a:lnSpc>
                <a:spcPct val="100000"/>
              </a:lnSpc>
              <a:spcBef>
                <a:spcPts val="105"/>
              </a:spcBef>
            </a:pPr>
            <a:r>
              <a:rPr sz="1050" spc="-5" dirty="0" smtClean="0">
                <a:latin typeface="Franklin Gothic Medium Cond"/>
                <a:cs typeface="Franklin Gothic Medium Cond"/>
              </a:rPr>
              <a:t>Мо</a:t>
            </a:r>
            <a:r>
              <a:rPr lang="en-US" sz="1050" spc="-5" dirty="0" smtClean="0">
                <a:latin typeface="Franklin Gothic Medium Cond"/>
                <a:cs typeface="Franklin Gothic Medium Cond"/>
              </a:rPr>
              <a:t>del</a:t>
            </a:r>
            <a:r>
              <a:rPr sz="1050" dirty="0" smtClean="0">
                <a:latin typeface="Franklin Gothic Medium Cond"/>
                <a:cs typeface="Franklin Gothic Medium Cond"/>
              </a:rPr>
              <a:t>1</a:t>
            </a:r>
            <a:endParaRPr sz="1050" dirty="0">
              <a:latin typeface="Franklin Gothic Medium Cond"/>
              <a:cs typeface="Franklin Gothic Medium Cond"/>
            </a:endParaRPr>
          </a:p>
        </p:txBody>
      </p:sp>
      <p:sp>
        <p:nvSpPr>
          <p:cNvPr id="39" name="object 39"/>
          <p:cNvSpPr/>
          <p:nvPr/>
        </p:nvSpPr>
        <p:spPr>
          <a:xfrm>
            <a:off x="7305293" y="3725417"/>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solidFill>
            <a:srgbClr val="FFFFFF"/>
          </a:solidFill>
        </p:spPr>
        <p:txBody>
          <a:bodyPr wrap="square" lIns="0" tIns="0" rIns="0" bIns="0" rtlCol="0"/>
          <a:lstStyle/>
          <a:p>
            <a:endParaRPr/>
          </a:p>
        </p:txBody>
      </p:sp>
      <p:sp>
        <p:nvSpPr>
          <p:cNvPr id="40" name="object 40"/>
          <p:cNvSpPr/>
          <p:nvPr/>
        </p:nvSpPr>
        <p:spPr>
          <a:xfrm>
            <a:off x="7305293" y="3725417"/>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ln w="19812">
            <a:solidFill>
              <a:srgbClr val="1F3863"/>
            </a:solidFill>
          </a:ln>
        </p:spPr>
        <p:txBody>
          <a:bodyPr wrap="square" lIns="0" tIns="0" rIns="0" bIns="0" rtlCol="0"/>
          <a:lstStyle/>
          <a:p>
            <a:endParaRPr/>
          </a:p>
        </p:txBody>
      </p:sp>
      <p:sp>
        <p:nvSpPr>
          <p:cNvPr id="41" name="object 41"/>
          <p:cNvSpPr txBox="1"/>
          <p:nvPr/>
        </p:nvSpPr>
        <p:spPr>
          <a:xfrm>
            <a:off x="7315200" y="3758310"/>
            <a:ext cx="904240" cy="175048"/>
          </a:xfrm>
          <a:prstGeom prst="rect">
            <a:avLst/>
          </a:prstGeom>
        </p:spPr>
        <p:txBody>
          <a:bodyPr vert="horz" wrap="square" lIns="0" tIns="13335" rIns="0" bIns="0" rtlCol="0">
            <a:spAutoFit/>
          </a:bodyPr>
          <a:lstStyle/>
          <a:p>
            <a:pPr marL="213360">
              <a:lnSpc>
                <a:spcPct val="100000"/>
              </a:lnSpc>
              <a:spcBef>
                <a:spcPts val="105"/>
              </a:spcBef>
            </a:pPr>
            <a:r>
              <a:rPr sz="1050" spc="-5" dirty="0" smtClean="0">
                <a:latin typeface="Franklin Gothic Medium Cond"/>
                <a:cs typeface="Franklin Gothic Medium Cond"/>
              </a:rPr>
              <a:t>Мо</a:t>
            </a:r>
            <a:r>
              <a:rPr lang="en-US" sz="1050" spc="-5" dirty="0" smtClean="0">
                <a:latin typeface="Franklin Gothic Medium Cond"/>
                <a:cs typeface="Franklin Gothic Medium Cond"/>
              </a:rPr>
              <a:t>del</a:t>
            </a:r>
            <a:r>
              <a:rPr sz="1050" dirty="0" smtClean="0">
                <a:latin typeface="Franklin Gothic Medium Cond"/>
                <a:cs typeface="Franklin Gothic Medium Cond"/>
              </a:rPr>
              <a:t>2</a:t>
            </a:r>
            <a:endParaRPr sz="1050" dirty="0">
              <a:latin typeface="Franklin Gothic Medium Cond"/>
              <a:cs typeface="Franklin Gothic Medium Cond"/>
            </a:endParaRPr>
          </a:p>
        </p:txBody>
      </p:sp>
      <p:sp>
        <p:nvSpPr>
          <p:cNvPr id="42" name="object 42"/>
          <p:cNvSpPr/>
          <p:nvPr/>
        </p:nvSpPr>
        <p:spPr>
          <a:xfrm>
            <a:off x="7305293" y="4014978"/>
            <a:ext cx="923925" cy="260985"/>
          </a:xfrm>
          <a:custGeom>
            <a:avLst/>
            <a:gdLst/>
            <a:ahLst/>
            <a:cxnLst/>
            <a:rect l="l" t="t" r="r" b="b"/>
            <a:pathLst>
              <a:path w="923925" h="260985">
                <a:moveTo>
                  <a:pt x="0" y="260604"/>
                </a:moveTo>
                <a:lnTo>
                  <a:pt x="923544" y="260604"/>
                </a:lnTo>
                <a:lnTo>
                  <a:pt x="923544" y="0"/>
                </a:lnTo>
                <a:lnTo>
                  <a:pt x="0" y="0"/>
                </a:lnTo>
                <a:lnTo>
                  <a:pt x="0" y="260604"/>
                </a:lnTo>
                <a:close/>
              </a:path>
            </a:pathLst>
          </a:custGeom>
          <a:solidFill>
            <a:srgbClr val="FFFFFF"/>
          </a:solidFill>
        </p:spPr>
        <p:txBody>
          <a:bodyPr wrap="square" lIns="0" tIns="0" rIns="0" bIns="0" rtlCol="0"/>
          <a:lstStyle/>
          <a:p>
            <a:endParaRPr/>
          </a:p>
        </p:txBody>
      </p:sp>
      <p:sp>
        <p:nvSpPr>
          <p:cNvPr id="43" name="object 43"/>
          <p:cNvSpPr/>
          <p:nvPr/>
        </p:nvSpPr>
        <p:spPr>
          <a:xfrm>
            <a:off x="7305293" y="4014978"/>
            <a:ext cx="923925" cy="260985"/>
          </a:xfrm>
          <a:custGeom>
            <a:avLst/>
            <a:gdLst/>
            <a:ahLst/>
            <a:cxnLst/>
            <a:rect l="l" t="t" r="r" b="b"/>
            <a:pathLst>
              <a:path w="923925" h="260985">
                <a:moveTo>
                  <a:pt x="0" y="260604"/>
                </a:moveTo>
                <a:lnTo>
                  <a:pt x="923544" y="260604"/>
                </a:lnTo>
                <a:lnTo>
                  <a:pt x="923544" y="0"/>
                </a:lnTo>
                <a:lnTo>
                  <a:pt x="0" y="0"/>
                </a:lnTo>
                <a:lnTo>
                  <a:pt x="0" y="260604"/>
                </a:lnTo>
                <a:close/>
              </a:path>
            </a:pathLst>
          </a:custGeom>
          <a:ln w="19812">
            <a:solidFill>
              <a:srgbClr val="1F3863"/>
            </a:solidFill>
          </a:ln>
        </p:spPr>
        <p:txBody>
          <a:bodyPr wrap="square" lIns="0" tIns="0" rIns="0" bIns="0" rtlCol="0"/>
          <a:lstStyle/>
          <a:p>
            <a:endParaRPr/>
          </a:p>
        </p:txBody>
      </p:sp>
      <p:sp>
        <p:nvSpPr>
          <p:cNvPr id="44" name="object 44"/>
          <p:cNvSpPr txBox="1"/>
          <p:nvPr/>
        </p:nvSpPr>
        <p:spPr>
          <a:xfrm>
            <a:off x="7315200" y="4048125"/>
            <a:ext cx="904240" cy="175048"/>
          </a:xfrm>
          <a:prstGeom prst="rect">
            <a:avLst/>
          </a:prstGeom>
        </p:spPr>
        <p:txBody>
          <a:bodyPr vert="horz" wrap="square" lIns="0" tIns="13335" rIns="0" bIns="0" rtlCol="0">
            <a:spAutoFit/>
          </a:bodyPr>
          <a:lstStyle/>
          <a:p>
            <a:pPr marL="213360">
              <a:lnSpc>
                <a:spcPct val="100000"/>
              </a:lnSpc>
              <a:spcBef>
                <a:spcPts val="105"/>
              </a:spcBef>
            </a:pPr>
            <a:r>
              <a:rPr sz="1050" spc="-5" dirty="0" smtClean="0">
                <a:latin typeface="Franklin Gothic Medium Cond"/>
                <a:cs typeface="Franklin Gothic Medium Cond"/>
              </a:rPr>
              <a:t>Мо</a:t>
            </a:r>
            <a:r>
              <a:rPr lang="en-US" sz="1050" spc="-5" dirty="0" smtClean="0">
                <a:latin typeface="Franklin Gothic Medium Cond"/>
                <a:cs typeface="Franklin Gothic Medium Cond"/>
              </a:rPr>
              <a:t>del</a:t>
            </a:r>
            <a:r>
              <a:rPr sz="1050" dirty="0" smtClean="0">
                <a:latin typeface="Franklin Gothic Medium Cond"/>
                <a:cs typeface="Franklin Gothic Medium Cond"/>
              </a:rPr>
              <a:t>3</a:t>
            </a:r>
            <a:endParaRPr sz="1050" dirty="0">
              <a:latin typeface="Franklin Gothic Medium Cond"/>
              <a:cs typeface="Franklin Gothic Medium Cond"/>
            </a:endParaRPr>
          </a:p>
        </p:txBody>
      </p:sp>
      <p:sp>
        <p:nvSpPr>
          <p:cNvPr id="45" name="object 45"/>
          <p:cNvSpPr txBox="1"/>
          <p:nvPr/>
        </p:nvSpPr>
        <p:spPr>
          <a:xfrm>
            <a:off x="8728709" y="5221985"/>
            <a:ext cx="2255520" cy="331501"/>
          </a:xfrm>
          <a:prstGeom prst="rect">
            <a:avLst/>
          </a:prstGeom>
          <a:solidFill>
            <a:srgbClr val="FFE699"/>
          </a:solidFill>
          <a:ln w="19811">
            <a:solidFill>
              <a:srgbClr val="1F3863"/>
            </a:solidFill>
          </a:ln>
        </p:spPr>
        <p:txBody>
          <a:bodyPr vert="horz" wrap="square" lIns="0" tIns="635" rIns="0" bIns="0" rtlCol="0">
            <a:spAutoFit/>
          </a:bodyPr>
          <a:lstStyle/>
          <a:p>
            <a:pPr>
              <a:lnSpc>
                <a:spcPct val="100000"/>
              </a:lnSpc>
              <a:spcBef>
                <a:spcPts val="5"/>
              </a:spcBef>
            </a:pPr>
            <a:endParaRPr sz="1100" dirty="0">
              <a:latin typeface="Times New Roman"/>
              <a:cs typeface="Times New Roman"/>
            </a:endParaRPr>
          </a:p>
          <a:p>
            <a:pPr marL="320040">
              <a:lnSpc>
                <a:spcPct val="100000"/>
              </a:lnSpc>
            </a:pPr>
            <a:r>
              <a:rPr lang="en-US" sz="1050" spc="-5" dirty="0">
                <a:latin typeface="Franklin Gothic Medium Cond"/>
                <a:cs typeface="Franklin Gothic Medium Cond"/>
              </a:rPr>
              <a:t>Clinical and statistical groups</a:t>
            </a:r>
            <a:endParaRPr sz="1050" dirty="0">
              <a:latin typeface="Franklin Gothic Medium Cond"/>
              <a:cs typeface="Franklin Gothic Medium Cond"/>
            </a:endParaRPr>
          </a:p>
        </p:txBody>
      </p:sp>
      <p:sp>
        <p:nvSpPr>
          <p:cNvPr id="46" name="object 46"/>
          <p:cNvSpPr/>
          <p:nvPr/>
        </p:nvSpPr>
        <p:spPr>
          <a:xfrm>
            <a:off x="9805416" y="4752466"/>
            <a:ext cx="76200" cy="470534"/>
          </a:xfrm>
          <a:custGeom>
            <a:avLst/>
            <a:gdLst/>
            <a:ahLst/>
            <a:cxnLst/>
            <a:rect l="l" t="t" r="r" b="b"/>
            <a:pathLst>
              <a:path w="76200" h="470535">
                <a:moveTo>
                  <a:pt x="28150" y="393959"/>
                </a:moveTo>
                <a:lnTo>
                  <a:pt x="0" y="394334"/>
                </a:lnTo>
                <a:lnTo>
                  <a:pt x="39115" y="470026"/>
                </a:lnTo>
                <a:lnTo>
                  <a:pt x="69753" y="406653"/>
                </a:lnTo>
                <a:lnTo>
                  <a:pt x="28320" y="406653"/>
                </a:lnTo>
                <a:lnTo>
                  <a:pt x="28150" y="393959"/>
                </a:lnTo>
                <a:close/>
              </a:path>
              <a:path w="76200" h="470535">
                <a:moveTo>
                  <a:pt x="47962" y="393695"/>
                </a:moveTo>
                <a:lnTo>
                  <a:pt x="28150" y="393959"/>
                </a:lnTo>
                <a:lnTo>
                  <a:pt x="28320" y="406653"/>
                </a:lnTo>
                <a:lnTo>
                  <a:pt x="48132" y="406399"/>
                </a:lnTo>
                <a:lnTo>
                  <a:pt x="47962" y="393695"/>
                </a:lnTo>
                <a:close/>
              </a:path>
              <a:path w="76200" h="470535">
                <a:moveTo>
                  <a:pt x="76200" y="393318"/>
                </a:moveTo>
                <a:lnTo>
                  <a:pt x="47962" y="393695"/>
                </a:lnTo>
                <a:lnTo>
                  <a:pt x="48132" y="406399"/>
                </a:lnTo>
                <a:lnTo>
                  <a:pt x="28320" y="406653"/>
                </a:lnTo>
                <a:lnTo>
                  <a:pt x="69753" y="406653"/>
                </a:lnTo>
                <a:lnTo>
                  <a:pt x="76200" y="393318"/>
                </a:lnTo>
                <a:close/>
              </a:path>
              <a:path w="76200" h="470535">
                <a:moveTo>
                  <a:pt x="42672" y="0"/>
                </a:moveTo>
                <a:lnTo>
                  <a:pt x="22859" y="253"/>
                </a:lnTo>
                <a:lnTo>
                  <a:pt x="28150" y="393959"/>
                </a:lnTo>
                <a:lnTo>
                  <a:pt x="47962" y="393695"/>
                </a:lnTo>
                <a:lnTo>
                  <a:pt x="42672" y="0"/>
                </a:lnTo>
                <a:close/>
              </a:path>
            </a:pathLst>
          </a:custGeom>
          <a:solidFill>
            <a:srgbClr val="1F3863"/>
          </a:solidFill>
        </p:spPr>
        <p:txBody>
          <a:bodyPr wrap="square" lIns="0" tIns="0" rIns="0" bIns="0" rtlCol="0"/>
          <a:lstStyle/>
          <a:p>
            <a:endParaRPr/>
          </a:p>
        </p:txBody>
      </p:sp>
      <p:sp>
        <p:nvSpPr>
          <p:cNvPr id="47" name="object 47"/>
          <p:cNvSpPr/>
          <p:nvPr/>
        </p:nvSpPr>
        <p:spPr>
          <a:xfrm>
            <a:off x="10961369" y="3374135"/>
            <a:ext cx="145415" cy="2131060"/>
          </a:xfrm>
          <a:custGeom>
            <a:avLst/>
            <a:gdLst/>
            <a:ahLst/>
            <a:cxnLst/>
            <a:rect l="l" t="t" r="r" b="b"/>
            <a:pathLst>
              <a:path w="145415" h="2131060">
                <a:moveTo>
                  <a:pt x="98425" y="2054605"/>
                </a:moveTo>
                <a:lnTo>
                  <a:pt x="22225" y="2092705"/>
                </a:lnTo>
                <a:lnTo>
                  <a:pt x="98425" y="2130805"/>
                </a:lnTo>
                <a:lnTo>
                  <a:pt x="98425" y="2102612"/>
                </a:lnTo>
                <a:lnTo>
                  <a:pt x="85725" y="2102612"/>
                </a:lnTo>
                <a:lnTo>
                  <a:pt x="85725" y="2082800"/>
                </a:lnTo>
                <a:lnTo>
                  <a:pt x="98425" y="2082800"/>
                </a:lnTo>
                <a:lnTo>
                  <a:pt x="98425" y="2054605"/>
                </a:lnTo>
                <a:close/>
              </a:path>
              <a:path w="145415" h="2131060">
                <a:moveTo>
                  <a:pt x="98425" y="2082800"/>
                </a:moveTo>
                <a:lnTo>
                  <a:pt x="85725" y="2082800"/>
                </a:lnTo>
                <a:lnTo>
                  <a:pt x="85725" y="2102612"/>
                </a:lnTo>
                <a:lnTo>
                  <a:pt x="98425" y="2102612"/>
                </a:lnTo>
                <a:lnTo>
                  <a:pt x="98425" y="2082800"/>
                </a:lnTo>
                <a:close/>
              </a:path>
              <a:path w="145415" h="2131060">
                <a:moveTo>
                  <a:pt x="125475" y="2082800"/>
                </a:moveTo>
                <a:lnTo>
                  <a:pt x="98425" y="2082800"/>
                </a:lnTo>
                <a:lnTo>
                  <a:pt x="98425" y="2102612"/>
                </a:lnTo>
                <a:lnTo>
                  <a:pt x="140843" y="2102612"/>
                </a:lnTo>
                <a:lnTo>
                  <a:pt x="145287" y="2098166"/>
                </a:lnTo>
                <a:lnTo>
                  <a:pt x="145287" y="2092705"/>
                </a:lnTo>
                <a:lnTo>
                  <a:pt x="125475" y="2092705"/>
                </a:lnTo>
                <a:lnTo>
                  <a:pt x="125475" y="2082800"/>
                </a:lnTo>
                <a:close/>
              </a:path>
              <a:path w="145415" h="2131060">
                <a:moveTo>
                  <a:pt x="125475" y="9905"/>
                </a:moveTo>
                <a:lnTo>
                  <a:pt x="125475" y="2092705"/>
                </a:lnTo>
                <a:lnTo>
                  <a:pt x="135381" y="2082800"/>
                </a:lnTo>
                <a:lnTo>
                  <a:pt x="145287" y="2082800"/>
                </a:lnTo>
                <a:lnTo>
                  <a:pt x="145287" y="19812"/>
                </a:lnTo>
                <a:lnTo>
                  <a:pt x="135381" y="19812"/>
                </a:lnTo>
                <a:lnTo>
                  <a:pt x="125475" y="9905"/>
                </a:lnTo>
                <a:close/>
              </a:path>
              <a:path w="145415" h="2131060">
                <a:moveTo>
                  <a:pt x="145287" y="2082800"/>
                </a:moveTo>
                <a:lnTo>
                  <a:pt x="135381" y="2082800"/>
                </a:lnTo>
                <a:lnTo>
                  <a:pt x="125475" y="2092705"/>
                </a:lnTo>
                <a:lnTo>
                  <a:pt x="145287" y="2092705"/>
                </a:lnTo>
                <a:lnTo>
                  <a:pt x="145287" y="2082800"/>
                </a:lnTo>
                <a:close/>
              </a:path>
              <a:path w="145415" h="2131060">
                <a:moveTo>
                  <a:pt x="140843" y="0"/>
                </a:moveTo>
                <a:lnTo>
                  <a:pt x="0" y="0"/>
                </a:lnTo>
                <a:lnTo>
                  <a:pt x="0" y="19812"/>
                </a:lnTo>
                <a:lnTo>
                  <a:pt x="125475" y="19812"/>
                </a:lnTo>
                <a:lnTo>
                  <a:pt x="125475" y="9905"/>
                </a:lnTo>
                <a:lnTo>
                  <a:pt x="145287" y="9905"/>
                </a:lnTo>
                <a:lnTo>
                  <a:pt x="145287" y="4444"/>
                </a:lnTo>
                <a:lnTo>
                  <a:pt x="140843" y="0"/>
                </a:lnTo>
                <a:close/>
              </a:path>
              <a:path w="145415" h="2131060">
                <a:moveTo>
                  <a:pt x="145287" y="9905"/>
                </a:moveTo>
                <a:lnTo>
                  <a:pt x="125475" y="9905"/>
                </a:lnTo>
                <a:lnTo>
                  <a:pt x="135381" y="19812"/>
                </a:lnTo>
                <a:lnTo>
                  <a:pt x="145287" y="19812"/>
                </a:lnTo>
                <a:lnTo>
                  <a:pt x="145287" y="9905"/>
                </a:lnTo>
                <a:close/>
              </a:path>
            </a:pathLst>
          </a:custGeom>
          <a:solidFill>
            <a:srgbClr val="1F3863"/>
          </a:solidFill>
        </p:spPr>
        <p:txBody>
          <a:bodyPr wrap="square" lIns="0" tIns="0" rIns="0" bIns="0" rtlCol="0"/>
          <a:lstStyle/>
          <a:p>
            <a:endParaRPr/>
          </a:p>
        </p:txBody>
      </p:sp>
      <p:sp>
        <p:nvSpPr>
          <p:cNvPr id="48" name="object 48"/>
          <p:cNvSpPr txBox="1"/>
          <p:nvPr/>
        </p:nvSpPr>
        <p:spPr>
          <a:xfrm>
            <a:off x="11736451" y="6437477"/>
            <a:ext cx="175260" cy="208279"/>
          </a:xfrm>
          <a:prstGeom prst="rect">
            <a:avLst/>
          </a:prstGeom>
        </p:spPr>
        <p:txBody>
          <a:bodyPr vert="horz" wrap="square" lIns="0" tIns="12700" rIns="0" bIns="0" rtlCol="0">
            <a:spAutoFit/>
          </a:bodyPr>
          <a:lstStyle/>
          <a:p>
            <a:pPr marL="12700">
              <a:lnSpc>
                <a:spcPct val="100000"/>
              </a:lnSpc>
              <a:spcBef>
                <a:spcPts val="100"/>
              </a:spcBef>
            </a:pPr>
            <a:r>
              <a:rPr sz="1200" spc="-85" dirty="0">
                <a:solidFill>
                  <a:srgbClr val="8496AF"/>
                </a:solidFill>
                <a:latin typeface="Arial"/>
                <a:cs typeface="Arial"/>
              </a:rPr>
              <a:t>11</a:t>
            </a:r>
            <a:endParaRPr sz="1200">
              <a:latin typeface="Arial"/>
              <a:cs typeface="Arial"/>
            </a:endParaRPr>
          </a:p>
        </p:txBody>
      </p:sp>
      <p:sp>
        <p:nvSpPr>
          <p:cNvPr id="49" name="object 49"/>
          <p:cNvSpPr txBox="1"/>
          <p:nvPr/>
        </p:nvSpPr>
        <p:spPr>
          <a:xfrm>
            <a:off x="5876290" y="1616709"/>
            <a:ext cx="2284730" cy="391160"/>
          </a:xfrm>
          <a:prstGeom prst="rect">
            <a:avLst/>
          </a:prstGeom>
        </p:spPr>
        <p:txBody>
          <a:bodyPr vert="horz" wrap="square" lIns="0" tIns="12700" rIns="0" bIns="0" rtlCol="0">
            <a:spAutoFit/>
          </a:bodyPr>
          <a:lstStyle/>
          <a:p>
            <a:pPr marL="759460" marR="5080" indent="-747395">
              <a:lnSpc>
                <a:spcPct val="100000"/>
              </a:lnSpc>
              <a:spcBef>
                <a:spcPts val="100"/>
              </a:spcBef>
            </a:pPr>
            <a:r>
              <a:rPr lang="en-US" sz="1200" spc="-5" dirty="0">
                <a:solidFill>
                  <a:srgbClr val="800000"/>
                </a:solidFill>
                <a:latin typeface="Segoe UI Semilight"/>
                <a:cs typeface="Segoe UI Semilight"/>
              </a:rPr>
              <a:t>Complex estimation of </a:t>
            </a:r>
            <a:r>
              <a:rPr lang="en-US" sz="1200" spc="-5" dirty="0" smtClean="0">
                <a:solidFill>
                  <a:srgbClr val="800000"/>
                </a:solidFill>
                <a:latin typeface="Segoe UI Semilight"/>
                <a:cs typeface="Segoe UI Semilight"/>
              </a:rPr>
              <a:t>MP</a:t>
            </a:r>
            <a:r>
              <a:rPr lang="en-US" sz="1200" spc="-5" dirty="0">
                <a:solidFill>
                  <a:srgbClr val="800000"/>
                </a:solidFill>
                <a:latin typeface="Segoe UI Semilight"/>
                <a:cs typeface="Segoe UI Semilight"/>
              </a:rPr>
              <a:t>, </a:t>
            </a:r>
            <a:r>
              <a:rPr lang="en-US" sz="1200" spc="-5" dirty="0" smtClean="0">
                <a:solidFill>
                  <a:srgbClr val="800000"/>
                </a:solidFill>
                <a:latin typeface="Segoe UI Semilight"/>
                <a:cs typeface="Segoe UI Semilight"/>
              </a:rPr>
              <a:t>MI, </a:t>
            </a:r>
            <a:r>
              <a:rPr lang="en-US" sz="1200" spc="-5" dirty="0">
                <a:solidFill>
                  <a:srgbClr val="800000"/>
                </a:solidFill>
                <a:latin typeface="Segoe UI Semilight"/>
                <a:cs typeface="Segoe UI Semilight"/>
              </a:rPr>
              <a:t>other technologies</a:t>
            </a:r>
            <a:endParaRPr sz="1200" dirty="0">
              <a:latin typeface="Segoe UI Semilight"/>
              <a:cs typeface="Segoe UI Semilight"/>
            </a:endParaRPr>
          </a:p>
        </p:txBody>
      </p:sp>
      <p:graphicFrame>
        <p:nvGraphicFramePr>
          <p:cNvPr id="50" name="object 50"/>
          <p:cNvGraphicFramePr>
            <a:graphicFrameLocks noGrp="1"/>
          </p:cNvGraphicFramePr>
          <p:nvPr>
            <p:extLst>
              <p:ext uri="{D42A27DB-BD31-4B8C-83A1-F6EECF244321}">
                <p14:modId xmlns:p14="http://schemas.microsoft.com/office/powerpoint/2010/main" val="4238275226"/>
              </p:ext>
            </p:extLst>
          </p:nvPr>
        </p:nvGraphicFramePr>
        <p:xfrm>
          <a:off x="8697468" y="2657855"/>
          <a:ext cx="2254249" cy="1130807"/>
        </p:xfrm>
        <a:graphic>
          <a:graphicData uri="http://schemas.openxmlformats.org/drawingml/2006/table">
            <a:tbl>
              <a:tblPr firstRow="1" bandRow="1">
                <a:tableStyleId>{2D5ABB26-0587-4C30-8999-92F81FD0307C}</a:tableStyleId>
              </a:tblPr>
              <a:tblGrid>
                <a:gridCol w="690245"/>
                <a:gridCol w="864235"/>
                <a:gridCol w="699769"/>
              </a:tblGrid>
              <a:tr h="298703">
                <a:tc>
                  <a:txBody>
                    <a:bodyPr/>
                    <a:lstStyle/>
                    <a:p>
                      <a:pPr marL="112395">
                        <a:lnSpc>
                          <a:spcPct val="100000"/>
                        </a:lnSpc>
                        <a:spcBef>
                          <a:spcPts val="380"/>
                        </a:spcBef>
                      </a:pPr>
                      <a:r>
                        <a:rPr sz="1050" spc="-5" dirty="0" err="1" smtClean="0">
                          <a:latin typeface="Franklin Gothic Medium Cond"/>
                          <a:cs typeface="Franklin Gothic Medium Cond"/>
                        </a:rPr>
                        <a:t>Мо</a:t>
                      </a:r>
                      <a:r>
                        <a:rPr lang="en-US" sz="1050" spc="-5" dirty="0" err="1" smtClean="0">
                          <a:latin typeface="Franklin Gothic Medium Cond"/>
                          <a:cs typeface="Franklin Gothic Medium Cond"/>
                        </a:rPr>
                        <a:t>dule</a:t>
                      </a:r>
                      <a:r>
                        <a:rPr sz="1050" spc="-15" dirty="0" smtClean="0">
                          <a:latin typeface="Franklin Gothic Medium Cond"/>
                          <a:cs typeface="Franklin Gothic Medium Cond"/>
                        </a:rPr>
                        <a:t> </a:t>
                      </a:r>
                      <a:r>
                        <a:rPr sz="1050" dirty="0">
                          <a:latin typeface="Franklin Gothic Medium Cond"/>
                          <a:cs typeface="Franklin Gothic Medium Cond"/>
                        </a:rPr>
                        <a:t>1</a:t>
                      </a:r>
                    </a:p>
                  </a:txBody>
                  <a:tcPr marL="0" marR="0" marT="48260" marB="0">
                    <a:lnL w="28575">
                      <a:solidFill>
                        <a:srgbClr val="1F3863"/>
                      </a:solidFill>
                      <a:prstDash val="solid"/>
                    </a:lnL>
                    <a:lnR w="28575">
                      <a:solidFill>
                        <a:srgbClr val="1F3863"/>
                      </a:solidFill>
                      <a:prstDash val="solid"/>
                    </a:lnR>
                    <a:lnT w="28575">
                      <a:solidFill>
                        <a:srgbClr val="1F3863"/>
                      </a:solidFill>
                      <a:prstDash val="solid"/>
                    </a:lnT>
                    <a:lnB w="28575">
                      <a:solidFill>
                        <a:srgbClr val="1F3863"/>
                      </a:solidFill>
                      <a:prstDash val="solid"/>
                    </a:lnB>
                  </a:tcPr>
                </a:tc>
                <a:tc>
                  <a:txBody>
                    <a:bodyPr/>
                    <a:lstStyle/>
                    <a:p>
                      <a:pPr marL="208915">
                        <a:lnSpc>
                          <a:spcPct val="100000"/>
                        </a:lnSpc>
                        <a:spcBef>
                          <a:spcPts val="380"/>
                        </a:spcBef>
                      </a:pPr>
                      <a:r>
                        <a:rPr sz="1050" spc="-5" dirty="0" err="1" smtClean="0">
                          <a:latin typeface="Franklin Gothic Medium Cond"/>
                          <a:cs typeface="Franklin Gothic Medium Cond"/>
                        </a:rPr>
                        <a:t>Мо</a:t>
                      </a:r>
                      <a:r>
                        <a:rPr lang="en-US" sz="1050" spc="-5" dirty="0" err="1" smtClean="0">
                          <a:latin typeface="Franklin Gothic Medium Cond"/>
                          <a:cs typeface="Franklin Gothic Medium Cond"/>
                        </a:rPr>
                        <a:t>dule</a:t>
                      </a:r>
                      <a:r>
                        <a:rPr sz="1050" spc="-5" dirty="0" smtClean="0">
                          <a:latin typeface="Franklin Gothic Medium Cond"/>
                          <a:cs typeface="Franklin Gothic Medium Cond"/>
                        </a:rPr>
                        <a:t> </a:t>
                      </a:r>
                      <a:r>
                        <a:rPr sz="1050" dirty="0">
                          <a:latin typeface="Franklin Gothic Medium Cond"/>
                          <a:cs typeface="Franklin Gothic Medium Cond"/>
                        </a:rPr>
                        <a:t>2</a:t>
                      </a:r>
                    </a:p>
                  </a:txBody>
                  <a:tcPr marL="0" marR="0" marT="48260" marB="0">
                    <a:lnL w="28575">
                      <a:solidFill>
                        <a:srgbClr val="1F3863"/>
                      </a:solidFill>
                      <a:prstDash val="solid"/>
                    </a:lnL>
                    <a:lnR w="28575">
                      <a:solidFill>
                        <a:srgbClr val="1F3863"/>
                      </a:solidFill>
                      <a:prstDash val="solid"/>
                    </a:lnR>
                    <a:lnB w="28575">
                      <a:solidFill>
                        <a:srgbClr val="1F3863"/>
                      </a:solidFill>
                      <a:prstDash val="solid"/>
                    </a:lnB>
                  </a:tcPr>
                </a:tc>
                <a:tc>
                  <a:txBody>
                    <a:bodyPr/>
                    <a:lstStyle/>
                    <a:p>
                      <a:pPr marL="114935">
                        <a:lnSpc>
                          <a:spcPct val="100000"/>
                        </a:lnSpc>
                        <a:spcBef>
                          <a:spcPts val="359"/>
                        </a:spcBef>
                      </a:pPr>
                      <a:r>
                        <a:rPr sz="1050" spc="-5" dirty="0" err="1" smtClean="0">
                          <a:latin typeface="Franklin Gothic Medium Cond"/>
                          <a:cs typeface="Franklin Gothic Medium Cond"/>
                        </a:rPr>
                        <a:t>Мод</a:t>
                      </a:r>
                      <a:r>
                        <a:rPr lang="en-US" sz="1050" spc="-5" dirty="0" err="1" smtClean="0">
                          <a:latin typeface="Franklin Gothic Medium Cond"/>
                          <a:cs typeface="Franklin Gothic Medium Cond"/>
                        </a:rPr>
                        <a:t>dule</a:t>
                      </a:r>
                      <a:r>
                        <a:rPr sz="1050" spc="-10" dirty="0" smtClean="0">
                          <a:latin typeface="Franklin Gothic Medium Cond"/>
                          <a:cs typeface="Franklin Gothic Medium Cond"/>
                        </a:rPr>
                        <a:t> </a:t>
                      </a:r>
                      <a:r>
                        <a:rPr sz="1050" dirty="0">
                          <a:latin typeface="Franklin Gothic Medium Cond"/>
                          <a:cs typeface="Franklin Gothic Medium Cond"/>
                        </a:rPr>
                        <a:t>3</a:t>
                      </a:r>
                    </a:p>
                  </a:txBody>
                  <a:tcPr marL="0" marR="0" marT="45719" marB="0">
                    <a:lnL w="28575">
                      <a:solidFill>
                        <a:srgbClr val="1F3863"/>
                      </a:solidFill>
                      <a:prstDash val="solid"/>
                    </a:lnL>
                    <a:lnR w="28575">
                      <a:solidFill>
                        <a:srgbClr val="1F3863"/>
                      </a:solidFill>
                      <a:prstDash val="solid"/>
                    </a:lnR>
                    <a:lnT w="28575">
                      <a:solidFill>
                        <a:srgbClr val="1F3863"/>
                      </a:solidFill>
                      <a:prstDash val="solid"/>
                    </a:lnT>
                    <a:lnB w="28575">
                      <a:solidFill>
                        <a:srgbClr val="1F3863"/>
                      </a:solidFill>
                      <a:prstDash val="solid"/>
                    </a:lnB>
                  </a:tcPr>
                </a:tc>
              </a:tr>
              <a:tr h="832104">
                <a:tc gridSpan="3">
                  <a:txBody>
                    <a:bodyPr/>
                    <a:lstStyle/>
                    <a:p>
                      <a:pPr>
                        <a:lnSpc>
                          <a:spcPct val="100000"/>
                        </a:lnSpc>
                        <a:spcBef>
                          <a:spcPts val="30"/>
                        </a:spcBef>
                      </a:pPr>
                      <a:endParaRPr sz="1150" dirty="0">
                        <a:latin typeface="Times New Roman"/>
                        <a:cs typeface="Times New Roman"/>
                      </a:endParaRPr>
                    </a:p>
                    <a:p>
                      <a:pPr algn="ctr">
                        <a:lnSpc>
                          <a:spcPct val="100000"/>
                        </a:lnSpc>
                      </a:pPr>
                      <a:r>
                        <a:rPr lang="en-US" sz="1050" spc="-5" dirty="0" smtClean="0">
                          <a:latin typeface="Franklin Gothic Medium Cond"/>
                          <a:cs typeface="Franklin Gothic Medium Cond"/>
                        </a:rPr>
                        <a:t>Standards MP</a:t>
                      </a:r>
                    </a:p>
                    <a:p>
                      <a:pPr algn="ctr">
                        <a:lnSpc>
                          <a:spcPct val="100000"/>
                        </a:lnSpc>
                      </a:pPr>
                      <a:r>
                        <a:rPr lang="en-US" sz="1050" spc="-5" dirty="0" smtClean="0">
                          <a:latin typeface="Franklin Gothic Medium Cond"/>
                          <a:cs typeface="Franklin Gothic Medium Cond"/>
                        </a:rPr>
                        <a:t>(models of the disease, "Medico-economic standards")</a:t>
                      </a:r>
                      <a:endParaRPr sz="1050" dirty="0">
                        <a:latin typeface="Franklin Gothic Medium Cond"/>
                        <a:cs typeface="Franklin Gothic Medium Cond"/>
                      </a:endParaRPr>
                    </a:p>
                  </a:txBody>
                  <a:tcPr marL="0" marR="0" marT="3810" marB="0">
                    <a:lnL w="28575">
                      <a:solidFill>
                        <a:srgbClr val="1F3863"/>
                      </a:solidFill>
                      <a:prstDash val="solid"/>
                    </a:lnL>
                    <a:lnR w="28575">
                      <a:solidFill>
                        <a:srgbClr val="1F3863"/>
                      </a:solidFill>
                      <a:prstDash val="solid"/>
                    </a:lnR>
                    <a:lnT w="28575">
                      <a:solidFill>
                        <a:srgbClr val="1F3863"/>
                      </a:solidFill>
                      <a:prstDash val="solid"/>
                    </a:lnT>
                    <a:lnB w="28575">
                      <a:solidFill>
                        <a:srgbClr val="1F3863"/>
                      </a:solidFill>
                      <a:prstDash val="solid"/>
                    </a:lnB>
                    <a:solidFill>
                      <a:srgbClr val="DEEBF7"/>
                    </a:solidFill>
                  </a:tcPr>
                </a:tc>
                <a:tc hMerge="1">
                  <a:txBody>
                    <a:bodyPr/>
                    <a:lstStyle/>
                    <a:p>
                      <a:endParaRPr/>
                    </a:p>
                  </a:txBody>
                  <a:tcPr marL="0" marR="0" marT="0" marB="0"/>
                </a:tc>
                <a:tc hMerge="1">
                  <a:txBody>
                    <a:bodyPr/>
                    <a:lstStyle/>
                    <a:p>
                      <a:endParaRPr/>
                    </a:p>
                  </a:txBody>
                  <a:tcPr marL="0" marR="0" marT="0" marB="0"/>
                </a:tc>
              </a:tr>
            </a:tbl>
          </a:graphicData>
        </a:graphic>
      </p:graphicFrame>
      <p:sp>
        <p:nvSpPr>
          <p:cNvPr id="51" name="object 51"/>
          <p:cNvSpPr/>
          <p:nvPr/>
        </p:nvSpPr>
        <p:spPr>
          <a:xfrm>
            <a:off x="6894576" y="2017776"/>
            <a:ext cx="243839" cy="236220"/>
          </a:xfrm>
          <a:prstGeom prst="rect">
            <a:avLst/>
          </a:prstGeom>
          <a:blipFill>
            <a:blip r:embed="rId2" cstate="print"/>
            <a:stretch>
              <a:fillRect/>
            </a:stretch>
          </a:blipFill>
        </p:spPr>
        <p:txBody>
          <a:bodyPr wrap="square" lIns="0" tIns="0" rIns="0" bIns="0" rtlCol="0"/>
          <a:lstStyle/>
          <a:p>
            <a:endParaRPr/>
          </a:p>
        </p:txBody>
      </p:sp>
      <p:sp>
        <p:nvSpPr>
          <p:cNvPr id="52" name="object 52"/>
          <p:cNvSpPr/>
          <p:nvPr/>
        </p:nvSpPr>
        <p:spPr>
          <a:xfrm>
            <a:off x="9492233" y="2670810"/>
            <a:ext cx="693420" cy="260985"/>
          </a:xfrm>
          <a:custGeom>
            <a:avLst/>
            <a:gdLst/>
            <a:ahLst/>
            <a:cxnLst/>
            <a:rect l="l" t="t" r="r" b="b"/>
            <a:pathLst>
              <a:path w="693420" h="260985">
                <a:moveTo>
                  <a:pt x="0" y="260603"/>
                </a:moveTo>
                <a:lnTo>
                  <a:pt x="693420" y="260603"/>
                </a:lnTo>
                <a:lnTo>
                  <a:pt x="693420" y="0"/>
                </a:lnTo>
                <a:lnTo>
                  <a:pt x="0" y="0"/>
                </a:lnTo>
                <a:lnTo>
                  <a:pt x="0" y="260603"/>
                </a:lnTo>
                <a:close/>
              </a:path>
            </a:pathLst>
          </a:custGeom>
          <a:ln w="19812">
            <a:solidFill>
              <a:srgbClr val="1F3863"/>
            </a:solidFill>
          </a:ln>
        </p:spPr>
        <p:txBody>
          <a:bodyPr wrap="square" lIns="0" tIns="0" rIns="0" bIns="0" rtlCol="0"/>
          <a:lstStyle/>
          <a:p>
            <a:endParaRPr/>
          </a:p>
        </p:txBody>
      </p:sp>
      <p:sp>
        <p:nvSpPr>
          <p:cNvPr id="53" name="object 53"/>
          <p:cNvSpPr/>
          <p:nvPr/>
        </p:nvSpPr>
        <p:spPr>
          <a:xfrm>
            <a:off x="5680709" y="3490721"/>
            <a:ext cx="878205" cy="471170"/>
          </a:xfrm>
          <a:custGeom>
            <a:avLst/>
            <a:gdLst/>
            <a:ahLst/>
            <a:cxnLst/>
            <a:rect l="l" t="t" r="r" b="b"/>
            <a:pathLst>
              <a:path w="878204" h="471170">
                <a:moveTo>
                  <a:pt x="0" y="470915"/>
                </a:moveTo>
                <a:lnTo>
                  <a:pt x="877824" y="470915"/>
                </a:lnTo>
                <a:lnTo>
                  <a:pt x="877824" y="0"/>
                </a:lnTo>
                <a:lnTo>
                  <a:pt x="0" y="0"/>
                </a:lnTo>
                <a:lnTo>
                  <a:pt x="0" y="470915"/>
                </a:lnTo>
                <a:close/>
              </a:path>
            </a:pathLst>
          </a:custGeom>
          <a:solidFill>
            <a:srgbClr val="DEEBF7"/>
          </a:solidFill>
        </p:spPr>
        <p:txBody>
          <a:bodyPr wrap="square" lIns="0" tIns="0" rIns="0" bIns="0" rtlCol="0"/>
          <a:lstStyle/>
          <a:p>
            <a:endParaRPr/>
          </a:p>
        </p:txBody>
      </p:sp>
      <p:sp>
        <p:nvSpPr>
          <p:cNvPr id="54" name="object 54"/>
          <p:cNvSpPr/>
          <p:nvPr/>
        </p:nvSpPr>
        <p:spPr>
          <a:xfrm>
            <a:off x="5680709" y="3490721"/>
            <a:ext cx="878205" cy="471170"/>
          </a:xfrm>
          <a:custGeom>
            <a:avLst/>
            <a:gdLst/>
            <a:ahLst/>
            <a:cxnLst/>
            <a:rect l="l" t="t" r="r" b="b"/>
            <a:pathLst>
              <a:path w="878204" h="471170">
                <a:moveTo>
                  <a:pt x="0" y="470915"/>
                </a:moveTo>
                <a:lnTo>
                  <a:pt x="877824" y="470915"/>
                </a:lnTo>
                <a:lnTo>
                  <a:pt x="877824" y="0"/>
                </a:lnTo>
                <a:lnTo>
                  <a:pt x="0" y="0"/>
                </a:lnTo>
                <a:lnTo>
                  <a:pt x="0" y="470915"/>
                </a:lnTo>
                <a:close/>
              </a:path>
            </a:pathLst>
          </a:custGeom>
          <a:ln w="19812">
            <a:solidFill>
              <a:srgbClr val="1F3863"/>
            </a:solidFill>
          </a:ln>
        </p:spPr>
        <p:txBody>
          <a:bodyPr wrap="square" lIns="0" tIns="0" rIns="0" bIns="0" rtlCol="0"/>
          <a:lstStyle/>
          <a:p>
            <a:endParaRPr/>
          </a:p>
        </p:txBody>
      </p:sp>
      <p:sp>
        <p:nvSpPr>
          <p:cNvPr id="55" name="object 55"/>
          <p:cNvSpPr txBox="1"/>
          <p:nvPr/>
        </p:nvSpPr>
        <p:spPr>
          <a:xfrm>
            <a:off x="5760211" y="3549141"/>
            <a:ext cx="720725" cy="175048"/>
          </a:xfrm>
          <a:prstGeom prst="rect">
            <a:avLst/>
          </a:prstGeom>
        </p:spPr>
        <p:txBody>
          <a:bodyPr vert="horz" wrap="square" lIns="0" tIns="13335" rIns="0" bIns="0" rtlCol="0">
            <a:spAutoFit/>
          </a:bodyPr>
          <a:lstStyle/>
          <a:p>
            <a:pPr marL="121920" marR="5080" indent="-109855">
              <a:lnSpc>
                <a:spcPct val="100000"/>
              </a:lnSpc>
              <a:spcBef>
                <a:spcPts val="105"/>
              </a:spcBef>
            </a:pPr>
            <a:r>
              <a:rPr sz="1050" spc="-10" dirty="0" smtClean="0">
                <a:latin typeface="Franklin Gothic Medium Cond"/>
                <a:cs typeface="Franklin Gothic Medium Cond"/>
              </a:rPr>
              <a:t>(</a:t>
            </a:r>
            <a:r>
              <a:rPr sz="1050" spc="-10" dirty="0">
                <a:latin typeface="Franklin Gothic Medium Cond"/>
                <a:cs typeface="Franklin Gothic Medium Cond"/>
              </a:rPr>
              <a:t>pathway)</a:t>
            </a:r>
            <a:endParaRPr sz="1050" dirty="0">
              <a:latin typeface="Franklin Gothic Medium Cond"/>
              <a:cs typeface="Franklin Gothic Medium Cond"/>
            </a:endParaRPr>
          </a:p>
        </p:txBody>
      </p:sp>
      <p:sp>
        <p:nvSpPr>
          <p:cNvPr id="56" name="object 56"/>
          <p:cNvSpPr/>
          <p:nvPr/>
        </p:nvSpPr>
        <p:spPr>
          <a:xfrm>
            <a:off x="4665726" y="2529839"/>
            <a:ext cx="1522095" cy="864235"/>
          </a:xfrm>
          <a:custGeom>
            <a:avLst/>
            <a:gdLst/>
            <a:ahLst/>
            <a:cxnLst/>
            <a:rect l="l" t="t" r="r" b="b"/>
            <a:pathLst>
              <a:path w="1522095" h="864235">
                <a:moveTo>
                  <a:pt x="630174" y="43434"/>
                </a:moveTo>
                <a:lnTo>
                  <a:pt x="630174" y="857758"/>
                </a:lnTo>
                <a:lnTo>
                  <a:pt x="636651" y="864235"/>
                </a:lnTo>
                <a:lnTo>
                  <a:pt x="1521968" y="864235"/>
                </a:lnTo>
                <a:lnTo>
                  <a:pt x="1521968" y="849757"/>
                </a:lnTo>
                <a:lnTo>
                  <a:pt x="659129" y="849757"/>
                </a:lnTo>
                <a:lnTo>
                  <a:pt x="644651" y="835279"/>
                </a:lnTo>
                <a:lnTo>
                  <a:pt x="659129" y="835279"/>
                </a:lnTo>
                <a:lnTo>
                  <a:pt x="659129" y="57912"/>
                </a:lnTo>
                <a:lnTo>
                  <a:pt x="644651" y="57912"/>
                </a:lnTo>
                <a:lnTo>
                  <a:pt x="630174" y="43434"/>
                </a:lnTo>
                <a:close/>
              </a:path>
              <a:path w="1522095" h="864235">
                <a:moveTo>
                  <a:pt x="659129" y="835279"/>
                </a:moveTo>
                <a:lnTo>
                  <a:pt x="644651" y="835279"/>
                </a:lnTo>
                <a:lnTo>
                  <a:pt x="659129" y="849757"/>
                </a:lnTo>
                <a:lnTo>
                  <a:pt x="659129" y="835279"/>
                </a:lnTo>
                <a:close/>
              </a:path>
              <a:path w="1522095" h="864235">
                <a:moveTo>
                  <a:pt x="1521968" y="835279"/>
                </a:moveTo>
                <a:lnTo>
                  <a:pt x="659129" y="835279"/>
                </a:lnTo>
                <a:lnTo>
                  <a:pt x="659129" y="849757"/>
                </a:lnTo>
                <a:lnTo>
                  <a:pt x="1521968" y="849757"/>
                </a:lnTo>
                <a:lnTo>
                  <a:pt x="1521968" y="835279"/>
                </a:lnTo>
                <a:close/>
              </a:path>
              <a:path w="1522095" h="864235">
                <a:moveTo>
                  <a:pt x="86868" y="0"/>
                </a:moveTo>
                <a:lnTo>
                  <a:pt x="0" y="43434"/>
                </a:lnTo>
                <a:lnTo>
                  <a:pt x="86868" y="86868"/>
                </a:lnTo>
                <a:lnTo>
                  <a:pt x="86868" y="57912"/>
                </a:lnTo>
                <a:lnTo>
                  <a:pt x="72389" y="57912"/>
                </a:lnTo>
                <a:lnTo>
                  <a:pt x="72389" y="28956"/>
                </a:lnTo>
                <a:lnTo>
                  <a:pt x="86868" y="28956"/>
                </a:lnTo>
                <a:lnTo>
                  <a:pt x="86868" y="0"/>
                </a:lnTo>
                <a:close/>
              </a:path>
              <a:path w="1522095" h="864235">
                <a:moveTo>
                  <a:pt x="86868" y="28956"/>
                </a:moveTo>
                <a:lnTo>
                  <a:pt x="72389" y="28956"/>
                </a:lnTo>
                <a:lnTo>
                  <a:pt x="72389" y="57912"/>
                </a:lnTo>
                <a:lnTo>
                  <a:pt x="86868" y="57912"/>
                </a:lnTo>
                <a:lnTo>
                  <a:pt x="86868" y="28956"/>
                </a:lnTo>
                <a:close/>
              </a:path>
              <a:path w="1522095" h="864235">
                <a:moveTo>
                  <a:pt x="652652" y="28956"/>
                </a:moveTo>
                <a:lnTo>
                  <a:pt x="86868" y="28956"/>
                </a:lnTo>
                <a:lnTo>
                  <a:pt x="86868" y="57912"/>
                </a:lnTo>
                <a:lnTo>
                  <a:pt x="630174" y="57912"/>
                </a:lnTo>
                <a:lnTo>
                  <a:pt x="630174" y="43434"/>
                </a:lnTo>
                <a:lnTo>
                  <a:pt x="659129" y="43434"/>
                </a:lnTo>
                <a:lnTo>
                  <a:pt x="659129" y="35433"/>
                </a:lnTo>
                <a:lnTo>
                  <a:pt x="652652" y="28956"/>
                </a:lnTo>
                <a:close/>
              </a:path>
              <a:path w="1522095" h="864235">
                <a:moveTo>
                  <a:pt x="659129" y="43434"/>
                </a:moveTo>
                <a:lnTo>
                  <a:pt x="630174" y="43434"/>
                </a:lnTo>
                <a:lnTo>
                  <a:pt x="644651" y="57912"/>
                </a:lnTo>
                <a:lnTo>
                  <a:pt x="659129" y="57912"/>
                </a:lnTo>
                <a:lnTo>
                  <a:pt x="659129" y="43434"/>
                </a:lnTo>
                <a:close/>
              </a:path>
            </a:pathLst>
          </a:custGeom>
          <a:solidFill>
            <a:srgbClr val="1F3863"/>
          </a:solidFill>
        </p:spPr>
        <p:txBody>
          <a:bodyPr wrap="square" lIns="0" tIns="0" rIns="0" bIns="0" rtlCol="0"/>
          <a:lstStyle/>
          <a:p>
            <a:endParaRPr/>
          </a:p>
        </p:txBody>
      </p:sp>
      <p:sp>
        <p:nvSpPr>
          <p:cNvPr id="57" name="object 57"/>
          <p:cNvSpPr/>
          <p:nvPr/>
        </p:nvSpPr>
        <p:spPr>
          <a:xfrm>
            <a:off x="5336285" y="4267961"/>
            <a:ext cx="852169" cy="0"/>
          </a:xfrm>
          <a:custGeom>
            <a:avLst/>
            <a:gdLst/>
            <a:ahLst/>
            <a:cxnLst/>
            <a:rect l="l" t="t" r="r" b="b"/>
            <a:pathLst>
              <a:path w="852170">
                <a:moveTo>
                  <a:pt x="851788" y="0"/>
                </a:moveTo>
                <a:lnTo>
                  <a:pt x="0" y="0"/>
                </a:lnTo>
              </a:path>
            </a:pathLst>
          </a:custGeom>
          <a:ln w="28956">
            <a:solidFill>
              <a:srgbClr val="1F3863"/>
            </a:solidFill>
          </a:ln>
        </p:spPr>
        <p:txBody>
          <a:bodyPr wrap="square" lIns="0" tIns="0" rIns="0" bIns="0" rtlCol="0"/>
          <a:lstStyle/>
          <a:p>
            <a:endParaRPr/>
          </a:p>
        </p:txBody>
      </p:sp>
      <p:sp>
        <p:nvSpPr>
          <p:cNvPr id="58" name="object 58"/>
          <p:cNvSpPr/>
          <p:nvPr/>
        </p:nvSpPr>
        <p:spPr>
          <a:xfrm>
            <a:off x="4700778" y="6111240"/>
            <a:ext cx="659765" cy="86995"/>
          </a:xfrm>
          <a:custGeom>
            <a:avLst/>
            <a:gdLst/>
            <a:ahLst/>
            <a:cxnLst/>
            <a:rect l="l" t="t" r="r" b="b"/>
            <a:pathLst>
              <a:path w="659764" h="86995">
                <a:moveTo>
                  <a:pt x="86868" y="0"/>
                </a:moveTo>
                <a:lnTo>
                  <a:pt x="0" y="43434"/>
                </a:lnTo>
                <a:lnTo>
                  <a:pt x="86868" y="86868"/>
                </a:lnTo>
                <a:lnTo>
                  <a:pt x="86868" y="57912"/>
                </a:lnTo>
                <a:lnTo>
                  <a:pt x="72389" y="57912"/>
                </a:lnTo>
                <a:lnTo>
                  <a:pt x="72389" y="28956"/>
                </a:lnTo>
                <a:lnTo>
                  <a:pt x="86868" y="28956"/>
                </a:lnTo>
                <a:lnTo>
                  <a:pt x="86868" y="0"/>
                </a:lnTo>
                <a:close/>
              </a:path>
              <a:path w="659764" h="86995">
                <a:moveTo>
                  <a:pt x="86868" y="28956"/>
                </a:moveTo>
                <a:lnTo>
                  <a:pt x="72389" y="28956"/>
                </a:lnTo>
                <a:lnTo>
                  <a:pt x="72389" y="57912"/>
                </a:lnTo>
                <a:lnTo>
                  <a:pt x="86868" y="57912"/>
                </a:lnTo>
                <a:lnTo>
                  <a:pt x="86868" y="28956"/>
                </a:lnTo>
                <a:close/>
              </a:path>
              <a:path w="659764" h="86995">
                <a:moveTo>
                  <a:pt x="659511" y="28956"/>
                </a:moveTo>
                <a:lnTo>
                  <a:pt x="86868" y="28956"/>
                </a:lnTo>
                <a:lnTo>
                  <a:pt x="86868" y="57912"/>
                </a:lnTo>
                <a:lnTo>
                  <a:pt x="659511" y="57912"/>
                </a:lnTo>
                <a:lnTo>
                  <a:pt x="659511" y="28956"/>
                </a:lnTo>
                <a:close/>
              </a:path>
            </a:pathLst>
          </a:custGeom>
          <a:solidFill>
            <a:srgbClr val="1F3863"/>
          </a:solidFill>
        </p:spPr>
        <p:txBody>
          <a:bodyPr wrap="square" lIns="0" tIns="0" rIns="0" bIns="0" rtlCol="0"/>
          <a:lstStyle/>
          <a:p>
            <a:endParaRPr/>
          </a:p>
        </p:txBody>
      </p:sp>
      <p:sp>
        <p:nvSpPr>
          <p:cNvPr id="59" name="object 59"/>
          <p:cNvSpPr/>
          <p:nvPr/>
        </p:nvSpPr>
        <p:spPr>
          <a:xfrm>
            <a:off x="5336285" y="4267961"/>
            <a:ext cx="26670" cy="1885950"/>
          </a:xfrm>
          <a:custGeom>
            <a:avLst/>
            <a:gdLst/>
            <a:ahLst/>
            <a:cxnLst/>
            <a:rect l="l" t="t" r="r" b="b"/>
            <a:pathLst>
              <a:path w="26670" h="1885950">
                <a:moveTo>
                  <a:pt x="0" y="0"/>
                </a:moveTo>
                <a:lnTo>
                  <a:pt x="26669" y="1885950"/>
                </a:lnTo>
              </a:path>
            </a:pathLst>
          </a:custGeom>
          <a:ln w="28956">
            <a:solidFill>
              <a:srgbClr val="1F3863"/>
            </a:solidFill>
          </a:ln>
        </p:spPr>
        <p:txBody>
          <a:bodyPr wrap="square" lIns="0" tIns="0" rIns="0" bIns="0" rtlCol="0"/>
          <a:lstStyle/>
          <a:p>
            <a:endParaRPr/>
          </a:p>
        </p:txBody>
      </p:sp>
      <p:sp>
        <p:nvSpPr>
          <p:cNvPr id="60" name="object 60"/>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61" name="object 61"/>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62" name="object 62"/>
          <p:cNvSpPr txBox="1"/>
          <p:nvPr/>
        </p:nvSpPr>
        <p:spPr>
          <a:xfrm>
            <a:off x="810647" y="2066551"/>
            <a:ext cx="410369" cy="2527935"/>
          </a:xfrm>
          <a:prstGeom prst="rect">
            <a:avLst/>
          </a:prstGeom>
        </p:spPr>
        <p:txBody>
          <a:bodyPr vert="vert270" wrap="square" lIns="0" tIns="0" rIns="0" bIns="0" rtlCol="0">
            <a:spAutoFit/>
          </a:bodyPr>
          <a:lstStyle/>
          <a:p>
            <a:pPr marL="12700">
              <a:lnSpc>
                <a:spcPts val="3225"/>
              </a:lnSpc>
            </a:pPr>
            <a:r>
              <a:rPr lang="en-US" sz="2800" spc="-5" dirty="0" smtClean="0">
                <a:solidFill>
                  <a:srgbClr val="FFFFFF"/>
                </a:solidFill>
                <a:latin typeface="Franklin Gothic Medium Cond"/>
                <a:cs typeface="Franklin Gothic Medium Cond"/>
              </a:rPr>
              <a:t>STANDARTIZATION</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txBox="1">
            <a:spLocks noGrp="1"/>
          </p:cNvSpPr>
          <p:nvPr>
            <p:ph type="title"/>
          </p:nvPr>
        </p:nvSpPr>
        <p:spPr>
          <a:xfrm>
            <a:off x="2073400" y="320167"/>
            <a:ext cx="9770365" cy="1735732"/>
          </a:xfrm>
          <a:prstGeom prst="rect">
            <a:avLst/>
          </a:prstGeom>
        </p:spPr>
        <p:txBody>
          <a:bodyPr vert="horz" wrap="square" lIns="0" tIns="12065" rIns="0" bIns="0" rtlCol="0">
            <a:spAutoFit/>
          </a:bodyPr>
          <a:lstStyle/>
          <a:p>
            <a:pPr marL="2218055">
              <a:lnSpc>
                <a:spcPct val="100000"/>
              </a:lnSpc>
              <a:spcBef>
                <a:spcPts val="95"/>
              </a:spcBef>
            </a:pPr>
            <a:r>
              <a:rPr lang="en-US" b="0" spc="-10" dirty="0">
                <a:solidFill>
                  <a:srgbClr val="001F5F"/>
                </a:solidFill>
                <a:latin typeface="Arial Black"/>
                <a:cs typeface="Arial Black"/>
              </a:rPr>
              <a:t>According to the Federal Law No. 323</a:t>
            </a:r>
            <a:br>
              <a:rPr lang="en-US" b="0" spc="-10" dirty="0">
                <a:solidFill>
                  <a:srgbClr val="001F5F"/>
                </a:solidFill>
                <a:latin typeface="Arial Black"/>
                <a:cs typeface="Arial Black"/>
              </a:rPr>
            </a:br>
            <a:r>
              <a:rPr lang="en-US" b="0" spc="-10" dirty="0">
                <a:solidFill>
                  <a:srgbClr val="001F5F"/>
                </a:solidFill>
                <a:latin typeface="Arial Black"/>
                <a:cs typeface="Arial Black"/>
              </a:rPr>
              <a:t>"On the fundamentals of protecting the health of citizens in the Russian Federation</a:t>
            </a:r>
            <a:r>
              <a:rPr b="0" spc="-10" dirty="0" smtClean="0">
                <a:solidFill>
                  <a:srgbClr val="001F5F"/>
                </a:solidFill>
                <a:latin typeface="Arial Black"/>
                <a:cs typeface="Arial Black"/>
              </a:rPr>
              <a:t>»</a:t>
            </a:r>
            <a:endParaRPr b="0" spc="-10" dirty="0">
              <a:solidFill>
                <a:srgbClr val="001F5F"/>
              </a:solidFill>
              <a:latin typeface="Arial Black"/>
              <a:cs typeface="Arial Black"/>
            </a:endParaRPr>
          </a:p>
        </p:txBody>
      </p:sp>
      <p:sp>
        <p:nvSpPr>
          <p:cNvPr id="6" name="object 6"/>
          <p:cNvSpPr/>
          <p:nvPr/>
        </p:nvSpPr>
        <p:spPr>
          <a:xfrm>
            <a:off x="8506206" y="3644646"/>
            <a:ext cx="1188720" cy="1609725"/>
          </a:xfrm>
          <a:custGeom>
            <a:avLst/>
            <a:gdLst/>
            <a:ahLst/>
            <a:cxnLst/>
            <a:rect l="l" t="t" r="r" b="b"/>
            <a:pathLst>
              <a:path w="1188720" h="1609725">
                <a:moveTo>
                  <a:pt x="0" y="1609343"/>
                </a:moveTo>
                <a:lnTo>
                  <a:pt x="1188720" y="1609343"/>
                </a:lnTo>
                <a:lnTo>
                  <a:pt x="1188720" y="0"/>
                </a:lnTo>
                <a:lnTo>
                  <a:pt x="0" y="0"/>
                </a:lnTo>
                <a:lnTo>
                  <a:pt x="0" y="1609343"/>
                </a:lnTo>
                <a:close/>
              </a:path>
            </a:pathLst>
          </a:custGeom>
          <a:ln w="38099">
            <a:solidFill>
              <a:srgbClr val="44536A"/>
            </a:solidFill>
          </a:ln>
        </p:spPr>
        <p:txBody>
          <a:bodyPr wrap="square" lIns="0" tIns="0" rIns="0" bIns="0" rtlCol="0"/>
          <a:lstStyle/>
          <a:p>
            <a:endParaRPr/>
          </a:p>
        </p:txBody>
      </p:sp>
      <p:sp>
        <p:nvSpPr>
          <p:cNvPr id="7" name="object 7"/>
          <p:cNvSpPr txBox="1"/>
          <p:nvPr/>
        </p:nvSpPr>
        <p:spPr>
          <a:xfrm>
            <a:off x="8585072" y="3851275"/>
            <a:ext cx="1030605" cy="764312"/>
          </a:xfrm>
          <a:prstGeom prst="rect">
            <a:avLst/>
          </a:prstGeom>
        </p:spPr>
        <p:txBody>
          <a:bodyPr vert="horz" wrap="square" lIns="0" tIns="12700" rIns="0" bIns="0" rtlCol="0">
            <a:spAutoFit/>
          </a:bodyPr>
          <a:lstStyle/>
          <a:p>
            <a:pPr marL="635" algn="ctr">
              <a:lnSpc>
                <a:spcPct val="100000"/>
              </a:lnSpc>
              <a:spcBef>
                <a:spcPts val="100"/>
              </a:spcBef>
            </a:pPr>
            <a:r>
              <a:rPr lang="en-US" sz="1200" dirty="0">
                <a:latin typeface="Segoe UI Semilight"/>
                <a:cs typeface="Segoe UI Semilight"/>
              </a:rPr>
              <a:t>Clinical recommendations</a:t>
            </a:r>
          </a:p>
          <a:p>
            <a:pPr marL="635" algn="ctr">
              <a:lnSpc>
                <a:spcPct val="100000"/>
              </a:lnSpc>
              <a:spcBef>
                <a:spcPts val="100"/>
              </a:spcBef>
            </a:pPr>
            <a:r>
              <a:rPr lang="en-US" sz="1200" dirty="0" smtClean="0">
                <a:latin typeface="Segoe UI Semilight"/>
                <a:cs typeface="Segoe UI Semilight"/>
              </a:rPr>
              <a:t>№2</a:t>
            </a:r>
            <a:endParaRPr sz="1200" dirty="0">
              <a:latin typeface="Segoe UI Semilight"/>
              <a:cs typeface="Segoe UI Semilight"/>
            </a:endParaRPr>
          </a:p>
        </p:txBody>
      </p:sp>
      <p:sp>
        <p:nvSpPr>
          <p:cNvPr id="8" name="object 8"/>
          <p:cNvSpPr/>
          <p:nvPr/>
        </p:nvSpPr>
        <p:spPr>
          <a:xfrm>
            <a:off x="8804147" y="4475988"/>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9" name="object 9"/>
          <p:cNvSpPr/>
          <p:nvPr/>
        </p:nvSpPr>
        <p:spPr>
          <a:xfrm>
            <a:off x="8804147" y="4558284"/>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10" name="object 10"/>
          <p:cNvSpPr/>
          <p:nvPr/>
        </p:nvSpPr>
        <p:spPr>
          <a:xfrm>
            <a:off x="8804147" y="4654296"/>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11" name="object 11"/>
          <p:cNvSpPr/>
          <p:nvPr/>
        </p:nvSpPr>
        <p:spPr>
          <a:xfrm>
            <a:off x="8804147" y="4736591"/>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12" name="object 12"/>
          <p:cNvSpPr/>
          <p:nvPr/>
        </p:nvSpPr>
        <p:spPr>
          <a:xfrm>
            <a:off x="8804147" y="4829555"/>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13" name="object 13"/>
          <p:cNvSpPr/>
          <p:nvPr/>
        </p:nvSpPr>
        <p:spPr>
          <a:xfrm>
            <a:off x="8804147" y="4913376"/>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14" name="object 14"/>
          <p:cNvSpPr/>
          <p:nvPr/>
        </p:nvSpPr>
        <p:spPr>
          <a:xfrm>
            <a:off x="8804147" y="5006340"/>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15" name="object 15"/>
          <p:cNvSpPr/>
          <p:nvPr/>
        </p:nvSpPr>
        <p:spPr>
          <a:xfrm>
            <a:off x="8804147" y="5247132"/>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16" name="object 16"/>
          <p:cNvSpPr/>
          <p:nvPr/>
        </p:nvSpPr>
        <p:spPr>
          <a:xfrm>
            <a:off x="4104894" y="2213610"/>
            <a:ext cx="2665730" cy="1527175"/>
          </a:xfrm>
          <a:custGeom>
            <a:avLst/>
            <a:gdLst/>
            <a:ahLst/>
            <a:cxnLst/>
            <a:rect l="l" t="t" r="r" b="b"/>
            <a:pathLst>
              <a:path w="2665729" h="1527175">
                <a:moveTo>
                  <a:pt x="1311147" y="0"/>
                </a:moveTo>
                <a:lnTo>
                  <a:pt x="0" y="1527047"/>
                </a:lnTo>
                <a:lnTo>
                  <a:pt x="2665476" y="1527047"/>
                </a:lnTo>
                <a:lnTo>
                  <a:pt x="1311147" y="0"/>
                </a:lnTo>
                <a:close/>
              </a:path>
            </a:pathLst>
          </a:custGeom>
          <a:solidFill>
            <a:srgbClr val="FFF1CC"/>
          </a:solidFill>
        </p:spPr>
        <p:txBody>
          <a:bodyPr wrap="square" lIns="0" tIns="0" rIns="0" bIns="0" rtlCol="0"/>
          <a:lstStyle/>
          <a:p>
            <a:endParaRPr/>
          </a:p>
        </p:txBody>
      </p:sp>
      <p:sp>
        <p:nvSpPr>
          <p:cNvPr id="17" name="object 17"/>
          <p:cNvSpPr/>
          <p:nvPr/>
        </p:nvSpPr>
        <p:spPr>
          <a:xfrm>
            <a:off x="4104894" y="2213610"/>
            <a:ext cx="2665730" cy="1527175"/>
          </a:xfrm>
          <a:custGeom>
            <a:avLst/>
            <a:gdLst/>
            <a:ahLst/>
            <a:cxnLst/>
            <a:rect l="l" t="t" r="r" b="b"/>
            <a:pathLst>
              <a:path w="2665729" h="1527175">
                <a:moveTo>
                  <a:pt x="0" y="1527047"/>
                </a:moveTo>
                <a:lnTo>
                  <a:pt x="1311147" y="0"/>
                </a:lnTo>
                <a:lnTo>
                  <a:pt x="2665476" y="1527047"/>
                </a:lnTo>
                <a:lnTo>
                  <a:pt x="0" y="1527047"/>
                </a:lnTo>
                <a:close/>
              </a:path>
            </a:pathLst>
          </a:custGeom>
          <a:ln w="28956">
            <a:solidFill>
              <a:srgbClr val="333E50"/>
            </a:solidFill>
          </a:ln>
        </p:spPr>
        <p:txBody>
          <a:bodyPr wrap="square" lIns="0" tIns="0" rIns="0" bIns="0" rtlCol="0"/>
          <a:lstStyle/>
          <a:p>
            <a:endParaRPr/>
          </a:p>
        </p:txBody>
      </p:sp>
      <p:sp>
        <p:nvSpPr>
          <p:cNvPr id="18" name="object 18"/>
          <p:cNvSpPr/>
          <p:nvPr/>
        </p:nvSpPr>
        <p:spPr>
          <a:xfrm>
            <a:off x="3074670" y="3842765"/>
            <a:ext cx="4726305" cy="1209040"/>
          </a:xfrm>
          <a:custGeom>
            <a:avLst/>
            <a:gdLst/>
            <a:ahLst/>
            <a:cxnLst/>
            <a:rect l="l" t="t" r="r" b="b"/>
            <a:pathLst>
              <a:path w="4726305" h="1209039">
                <a:moveTo>
                  <a:pt x="3620770" y="0"/>
                </a:moveTo>
                <a:lnTo>
                  <a:pt x="1105154" y="0"/>
                </a:lnTo>
                <a:lnTo>
                  <a:pt x="0" y="1208531"/>
                </a:lnTo>
                <a:lnTo>
                  <a:pt x="4725924" y="1208531"/>
                </a:lnTo>
                <a:lnTo>
                  <a:pt x="3620770" y="0"/>
                </a:lnTo>
                <a:close/>
              </a:path>
            </a:pathLst>
          </a:custGeom>
          <a:solidFill>
            <a:srgbClr val="DEEBF7"/>
          </a:solidFill>
        </p:spPr>
        <p:txBody>
          <a:bodyPr wrap="square" lIns="0" tIns="0" rIns="0" bIns="0" rtlCol="0"/>
          <a:lstStyle/>
          <a:p>
            <a:endParaRPr/>
          </a:p>
        </p:txBody>
      </p:sp>
      <p:sp>
        <p:nvSpPr>
          <p:cNvPr id="19" name="object 19"/>
          <p:cNvSpPr/>
          <p:nvPr/>
        </p:nvSpPr>
        <p:spPr>
          <a:xfrm>
            <a:off x="3074670" y="3842765"/>
            <a:ext cx="4726305" cy="1209040"/>
          </a:xfrm>
          <a:custGeom>
            <a:avLst/>
            <a:gdLst/>
            <a:ahLst/>
            <a:cxnLst/>
            <a:rect l="l" t="t" r="r" b="b"/>
            <a:pathLst>
              <a:path w="4726305" h="1209039">
                <a:moveTo>
                  <a:pt x="0" y="1208531"/>
                </a:moveTo>
                <a:lnTo>
                  <a:pt x="1105154" y="0"/>
                </a:lnTo>
                <a:lnTo>
                  <a:pt x="3620770" y="0"/>
                </a:lnTo>
                <a:lnTo>
                  <a:pt x="4725924" y="1208531"/>
                </a:lnTo>
                <a:lnTo>
                  <a:pt x="0" y="1208531"/>
                </a:lnTo>
                <a:close/>
              </a:path>
            </a:pathLst>
          </a:custGeom>
          <a:ln w="28956">
            <a:solidFill>
              <a:srgbClr val="333E50"/>
            </a:solidFill>
          </a:ln>
        </p:spPr>
        <p:txBody>
          <a:bodyPr wrap="square" lIns="0" tIns="0" rIns="0" bIns="0" rtlCol="0"/>
          <a:lstStyle/>
          <a:p>
            <a:endParaRPr/>
          </a:p>
        </p:txBody>
      </p:sp>
      <p:sp>
        <p:nvSpPr>
          <p:cNvPr id="20" name="object 20"/>
          <p:cNvSpPr/>
          <p:nvPr/>
        </p:nvSpPr>
        <p:spPr>
          <a:xfrm>
            <a:off x="2102357" y="5154929"/>
            <a:ext cx="6696709" cy="1209040"/>
          </a:xfrm>
          <a:custGeom>
            <a:avLst/>
            <a:gdLst/>
            <a:ahLst/>
            <a:cxnLst/>
            <a:rect l="l" t="t" r="r" b="b"/>
            <a:pathLst>
              <a:path w="6696709" h="1209039">
                <a:moveTo>
                  <a:pt x="5640070" y="0"/>
                </a:moveTo>
                <a:lnTo>
                  <a:pt x="1056386" y="0"/>
                </a:lnTo>
                <a:lnTo>
                  <a:pt x="0" y="1208532"/>
                </a:lnTo>
                <a:lnTo>
                  <a:pt x="6696456" y="1208532"/>
                </a:lnTo>
                <a:lnTo>
                  <a:pt x="5640070" y="0"/>
                </a:lnTo>
                <a:close/>
              </a:path>
            </a:pathLst>
          </a:custGeom>
          <a:solidFill>
            <a:srgbClr val="FFFFFF"/>
          </a:solidFill>
        </p:spPr>
        <p:txBody>
          <a:bodyPr wrap="square" lIns="0" tIns="0" rIns="0" bIns="0" rtlCol="0"/>
          <a:lstStyle/>
          <a:p>
            <a:endParaRPr/>
          </a:p>
        </p:txBody>
      </p:sp>
      <p:sp>
        <p:nvSpPr>
          <p:cNvPr id="21" name="object 21"/>
          <p:cNvSpPr/>
          <p:nvPr/>
        </p:nvSpPr>
        <p:spPr>
          <a:xfrm>
            <a:off x="2102357" y="5154929"/>
            <a:ext cx="6696709" cy="1209040"/>
          </a:xfrm>
          <a:custGeom>
            <a:avLst/>
            <a:gdLst/>
            <a:ahLst/>
            <a:cxnLst/>
            <a:rect l="l" t="t" r="r" b="b"/>
            <a:pathLst>
              <a:path w="6696709" h="1209039">
                <a:moveTo>
                  <a:pt x="0" y="1208532"/>
                </a:moveTo>
                <a:lnTo>
                  <a:pt x="1056386" y="0"/>
                </a:lnTo>
                <a:lnTo>
                  <a:pt x="5640070" y="0"/>
                </a:lnTo>
                <a:lnTo>
                  <a:pt x="6696456" y="1208532"/>
                </a:lnTo>
                <a:lnTo>
                  <a:pt x="0" y="1208532"/>
                </a:lnTo>
                <a:close/>
              </a:path>
            </a:pathLst>
          </a:custGeom>
          <a:ln w="28955">
            <a:solidFill>
              <a:srgbClr val="333E50"/>
            </a:solidFill>
          </a:ln>
        </p:spPr>
        <p:txBody>
          <a:bodyPr wrap="square" lIns="0" tIns="0" rIns="0" bIns="0" rtlCol="0"/>
          <a:lstStyle/>
          <a:p>
            <a:endParaRPr/>
          </a:p>
        </p:txBody>
      </p:sp>
      <p:sp>
        <p:nvSpPr>
          <p:cNvPr id="22" name="object 22"/>
          <p:cNvSpPr/>
          <p:nvPr/>
        </p:nvSpPr>
        <p:spPr>
          <a:xfrm>
            <a:off x="5436870" y="3842765"/>
            <a:ext cx="0" cy="1208405"/>
          </a:xfrm>
          <a:custGeom>
            <a:avLst/>
            <a:gdLst/>
            <a:ahLst/>
            <a:cxnLst/>
            <a:rect l="l" t="t" r="r" b="b"/>
            <a:pathLst>
              <a:path h="1208404">
                <a:moveTo>
                  <a:pt x="0" y="0"/>
                </a:moveTo>
                <a:lnTo>
                  <a:pt x="0" y="1208277"/>
                </a:lnTo>
              </a:path>
            </a:pathLst>
          </a:custGeom>
          <a:ln w="28956">
            <a:solidFill>
              <a:srgbClr val="333E50"/>
            </a:solidFill>
          </a:ln>
        </p:spPr>
        <p:txBody>
          <a:bodyPr wrap="square" lIns="0" tIns="0" rIns="0" bIns="0" rtlCol="0"/>
          <a:lstStyle/>
          <a:p>
            <a:endParaRPr/>
          </a:p>
        </p:txBody>
      </p:sp>
      <p:sp>
        <p:nvSpPr>
          <p:cNvPr id="23" name="object 23"/>
          <p:cNvSpPr/>
          <p:nvPr/>
        </p:nvSpPr>
        <p:spPr>
          <a:xfrm>
            <a:off x="4399026" y="5154929"/>
            <a:ext cx="0" cy="1208405"/>
          </a:xfrm>
          <a:custGeom>
            <a:avLst/>
            <a:gdLst/>
            <a:ahLst/>
            <a:cxnLst/>
            <a:rect l="l" t="t" r="r" b="b"/>
            <a:pathLst>
              <a:path h="1208404">
                <a:moveTo>
                  <a:pt x="0" y="0"/>
                </a:moveTo>
                <a:lnTo>
                  <a:pt x="0" y="1208214"/>
                </a:lnTo>
              </a:path>
            </a:pathLst>
          </a:custGeom>
          <a:ln w="28956">
            <a:solidFill>
              <a:srgbClr val="333E50"/>
            </a:solidFill>
          </a:ln>
        </p:spPr>
        <p:txBody>
          <a:bodyPr wrap="square" lIns="0" tIns="0" rIns="0" bIns="0" rtlCol="0"/>
          <a:lstStyle/>
          <a:p>
            <a:endParaRPr/>
          </a:p>
        </p:txBody>
      </p:sp>
      <p:sp>
        <p:nvSpPr>
          <p:cNvPr id="24" name="object 24"/>
          <p:cNvSpPr/>
          <p:nvPr/>
        </p:nvSpPr>
        <p:spPr>
          <a:xfrm>
            <a:off x="6357365" y="5154929"/>
            <a:ext cx="0" cy="1208405"/>
          </a:xfrm>
          <a:custGeom>
            <a:avLst/>
            <a:gdLst/>
            <a:ahLst/>
            <a:cxnLst/>
            <a:rect l="l" t="t" r="r" b="b"/>
            <a:pathLst>
              <a:path h="1208404">
                <a:moveTo>
                  <a:pt x="0" y="0"/>
                </a:moveTo>
                <a:lnTo>
                  <a:pt x="0" y="1208214"/>
                </a:lnTo>
              </a:path>
            </a:pathLst>
          </a:custGeom>
          <a:ln w="28956">
            <a:solidFill>
              <a:srgbClr val="333E50"/>
            </a:solidFill>
          </a:ln>
        </p:spPr>
        <p:txBody>
          <a:bodyPr wrap="square" lIns="0" tIns="0" rIns="0" bIns="0" rtlCol="0"/>
          <a:lstStyle/>
          <a:p>
            <a:endParaRPr/>
          </a:p>
        </p:txBody>
      </p:sp>
      <p:sp>
        <p:nvSpPr>
          <p:cNvPr id="25" name="object 25"/>
          <p:cNvSpPr txBox="1"/>
          <p:nvPr/>
        </p:nvSpPr>
        <p:spPr>
          <a:xfrm>
            <a:off x="3896104" y="4148709"/>
            <a:ext cx="1285495" cy="684803"/>
          </a:xfrm>
          <a:prstGeom prst="rect">
            <a:avLst/>
          </a:prstGeom>
        </p:spPr>
        <p:txBody>
          <a:bodyPr vert="horz" wrap="square" lIns="0" tIns="12700" rIns="0" bIns="0" rtlCol="0">
            <a:spAutoFit/>
          </a:bodyPr>
          <a:lstStyle/>
          <a:p>
            <a:pPr marL="54610" algn="ctr">
              <a:lnSpc>
                <a:spcPct val="100000"/>
              </a:lnSpc>
              <a:spcBef>
                <a:spcPts val="100"/>
              </a:spcBef>
            </a:pPr>
            <a:r>
              <a:rPr lang="en-US" sz="1400" spc="-45" dirty="0">
                <a:latin typeface="Segoe UI Semilight"/>
                <a:cs typeface="Segoe UI Semilight"/>
              </a:rPr>
              <a:t>Regional</a:t>
            </a:r>
          </a:p>
          <a:p>
            <a:pPr marL="54610" algn="ctr">
              <a:lnSpc>
                <a:spcPct val="100000"/>
              </a:lnSpc>
              <a:spcBef>
                <a:spcPts val="100"/>
              </a:spcBef>
            </a:pPr>
            <a:r>
              <a:rPr lang="en-US" sz="1400" spc="-45" dirty="0">
                <a:latin typeface="Segoe UI Semilight"/>
                <a:cs typeface="Segoe UI Semilight"/>
              </a:rPr>
              <a:t>Association</a:t>
            </a:r>
          </a:p>
          <a:p>
            <a:pPr marL="54610" algn="ctr">
              <a:lnSpc>
                <a:spcPct val="100000"/>
              </a:lnSpc>
              <a:spcBef>
                <a:spcPts val="100"/>
              </a:spcBef>
            </a:pPr>
            <a:r>
              <a:rPr lang="en-US" sz="1400" spc="-45" dirty="0">
                <a:latin typeface="Segoe UI Semilight"/>
                <a:cs typeface="Segoe UI Semilight"/>
              </a:rPr>
              <a:t>№1</a:t>
            </a:r>
            <a:endParaRPr sz="1400" dirty="0">
              <a:latin typeface="Segoe UI Semilight"/>
              <a:cs typeface="Segoe UI Semilight"/>
            </a:endParaRPr>
          </a:p>
        </p:txBody>
      </p:sp>
      <p:sp>
        <p:nvSpPr>
          <p:cNvPr id="26" name="object 26"/>
          <p:cNvSpPr txBox="1"/>
          <p:nvPr/>
        </p:nvSpPr>
        <p:spPr>
          <a:xfrm>
            <a:off x="5762371" y="4148708"/>
            <a:ext cx="1255268" cy="684803"/>
          </a:xfrm>
          <a:prstGeom prst="rect">
            <a:avLst/>
          </a:prstGeom>
        </p:spPr>
        <p:txBody>
          <a:bodyPr vert="horz" wrap="square" lIns="0" tIns="12700" rIns="0" bIns="0" rtlCol="0">
            <a:spAutoFit/>
          </a:bodyPr>
          <a:lstStyle/>
          <a:p>
            <a:pPr algn="ctr">
              <a:lnSpc>
                <a:spcPct val="100000"/>
              </a:lnSpc>
              <a:spcBef>
                <a:spcPts val="100"/>
              </a:spcBef>
            </a:pPr>
            <a:r>
              <a:rPr lang="en-US" sz="1400" spc="-45" dirty="0">
                <a:latin typeface="Segoe UI Semilight"/>
                <a:cs typeface="Segoe UI Semilight"/>
              </a:rPr>
              <a:t>Regional</a:t>
            </a:r>
          </a:p>
          <a:p>
            <a:pPr algn="ctr">
              <a:lnSpc>
                <a:spcPct val="100000"/>
              </a:lnSpc>
              <a:spcBef>
                <a:spcPts val="100"/>
              </a:spcBef>
            </a:pPr>
            <a:r>
              <a:rPr lang="en-US" sz="1400" spc="-45" dirty="0">
                <a:latin typeface="Segoe UI Semilight"/>
                <a:cs typeface="Segoe UI Semilight"/>
              </a:rPr>
              <a:t>Association</a:t>
            </a:r>
          </a:p>
          <a:p>
            <a:pPr algn="ctr">
              <a:lnSpc>
                <a:spcPct val="100000"/>
              </a:lnSpc>
              <a:spcBef>
                <a:spcPts val="100"/>
              </a:spcBef>
            </a:pPr>
            <a:r>
              <a:rPr lang="en-US" sz="1400" spc="-45" dirty="0">
                <a:latin typeface="Segoe UI Semilight"/>
                <a:cs typeface="Segoe UI Semilight"/>
              </a:rPr>
              <a:t>№2</a:t>
            </a:r>
            <a:endParaRPr sz="1400" dirty="0">
              <a:latin typeface="Segoe UI Semilight"/>
              <a:cs typeface="Segoe UI Semilight"/>
            </a:endParaRPr>
          </a:p>
        </p:txBody>
      </p:sp>
      <p:sp>
        <p:nvSpPr>
          <p:cNvPr id="27" name="object 27"/>
          <p:cNvSpPr txBox="1"/>
          <p:nvPr/>
        </p:nvSpPr>
        <p:spPr>
          <a:xfrm>
            <a:off x="4795519" y="3133089"/>
            <a:ext cx="1527873" cy="452755"/>
          </a:xfrm>
          <a:prstGeom prst="rect">
            <a:avLst/>
          </a:prstGeom>
        </p:spPr>
        <p:txBody>
          <a:bodyPr vert="horz" wrap="square" lIns="0" tIns="13335" rIns="0" bIns="0" rtlCol="0">
            <a:spAutoFit/>
          </a:bodyPr>
          <a:lstStyle/>
          <a:p>
            <a:pPr marL="118745" marR="5080" indent="-106680">
              <a:lnSpc>
                <a:spcPct val="100000"/>
              </a:lnSpc>
              <a:spcBef>
                <a:spcPts val="105"/>
              </a:spcBef>
            </a:pPr>
            <a:r>
              <a:rPr lang="en-US" sz="1400" spc="55" dirty="0">
                <a:latin typeface="Segoe UI Semilight"/>
                <a:cs typeface="Segoe UI Semilight"/>
              </a:rPr>
              <a:t>National Association</a:t>
            </a:r>
            <a:endParaRPr sz="1400" dirty="0">
              <a:latin typeface="Segoe UI Semilight"/>
              <a:cs typeface="Segoe UI Semilight"/>
            </a:endParaRPr>
          </a:p>
        </p:txBody>
      </p:sp>
      <p:sp>
        <p:nvSpPr>
          <p:cNvPr id="28" name="object 28"/>
          <p:cNvSpPr txBox="1"/>
          <p:nvPr/>
        </p:nvSpPr>
        <p:spPr>
          <a:xfrm>
            <a:off x="2982848" y="5321046"/>
            <a:ext cx="1101090" cy="879475"/>
          </a:xfrm>
          <a:prstGeom prst="rect">
            <a:avLst/>
          </a:prstGeom>
        </p:spPr>
        <p:txBody>
          <a:bodyPr vert="horz" wrap="square" lIns="0" tIns="12700" rIns="0" bIns="0" rtlCol="0">
            <a:spAutoFit/>
          </a:bodyPr>
          <a:lstStyle/>
          <a:p>
            <a:pPr marL="12700" marR="5080" indent="77470" algn="just">
              <a:lnSpc>
                <a:spcPct val="100000"/>
              </a:lnSpc>
              <a:spcBef>
                <a:spcPts val="100"/>
              </a:spcBef>
            </a:pPr>
            <a:r>
              <a:rPr lang="en-US" sz="1400" dirty="0">
                <a:latin typeface="Segoe UI Semilight"/>
                <a:cs typeface="Segoe UI Semilight"/>
              </a:rPr>
              <a:t>Association </a:t>
            </a:r>
            <a:r>
              <a:rPr lang="en-US" sz="1400" dirty="0" smtClean="0">
                <a:latin typeface="Segoe UI Semilight"/>
                <a:cs typeface="Segoe UI Semilight"/>
              </a:rPr>
              <a:t>of Medical </a:t>
            </a:r>
            <a:r>
              <a:rPr lang="en-US" sz="1400" dirty="0">
                <a:latin typeface="Segoe UI Semilight"/>
                <a:cs typeface="Segoe UI Semilight"/>
              </a:rPr>
              <a:t>Organization</a:t>
            </a:r>
          </a:p>
          <a:p>
            <a:pPr marL="12700" marR="5080" indent="77470" algn="just">
              <a:lnSpc>
                <a:spcPct val="100000"/>
              </a:lnSpc>
              <a:spcBef>
                <a:spcPts val="100"/>
              </a:spcBef>
            </a:pPr>
            <a:r>
              <a:rPr lang="en-US" sz="1400" dirty="0">
                <a:latin typeface="Segoe UI Semilight"/>
                <a:cs typeface="Segoe UI Semilight"/>
              </a:rPr>
              <a:t>№1</a:t>
            </a:r>
            <a:endParaRPr sz="1400" dirty="0">
              <a:latin typeface="Segoe UI Semilight"/>
              <a:cs typeface="Segoe UI Semilight"/>
            </a:endParaRPr>
          </a:p>
        </p:txBody>
      </p:sp>
      <p:sp>
        <p:nvSpPr>
          <p:cNvPr id="29" name="object 29"/>
          <p:cNvSpPr txBox="1"/>
          <p:nvPr/>
        </p:nvSpPr>
        <p:spPr>
          <a:xfrm>
            <a:off x="4815078" y="5321046"/>
            <a:ext cx="1101090" cy="879475"/>
          </a:xfrm>
          <a:prstGeom prst="rect">
            <a:avLst/>
          </a:prstGeom>
        </p:spPr>
        <p:txBody>
          <a:bodyPr vert="horz" wrap="square" lIns="0" tIns="12700" rIns="0" bIns="0" rtlCol="0">
            <a:spAutoFit/>
          </a:bodyPr>
          <a:lstStyle/>
          <a:p>
            <a:pPr marL="12700" marR="5080" indent="77470" algn="just">
              <a:lnSpc>
                <a:spcPct val="100000"/>
              </a:lnSpc>
              <a:spcBef>
                <a:spcPts val="100"/>
              </a:spcBef>
            </a:pPr>
            <a:r>
              <a:rPr lang="en-US" sz="1400" dirty="0">
                <a:latin typeface="Segoe UI Semilight"/>
                <a:cs typeface="Segoe UI Semilight"/>
              </a:rPr>
              <a:t>Association of Medical Organization</a:t>
            </a:r>
          </a:p>
          <a:p>
            <a:pPr marL="12700" marR="5080" indent="77470" algn="just">
              <a:lnSpc>
                <a:spcPct val="100000"/>
              </a:lnSpc>
              <a:spcBef>
                <a:spcPts val="100"/>
              </a:spcBef>
            </a:pPr>
            <a:r>
              <a:rPr lang="en-US" sz="1400" dirty="0">
                <a:latin typeface="Segoe UI Semilight"/>
                <a:cs typeface="Segoe UI Semilight"/>
              </a:rPr>
              <a:t>№2</a:t>
            </a:r>
            <a:endParaRPr sz="1400" dirty="0">
              <a:latin typeface="Segoe UI Semilight"/>
              <a:cs typeface="Segoe UI Semilight"/>
            </a:endParaRPr>
          </a:p>
        </p:txBody>
      </p:sp>
      <p:sp>
        <p:nvSpPr>
          <p:cNvPr id="30" name="object 30"/>
          <p:cNvSpPr txBox="1"/>
          <p:nvPr/>
        </p:nvSpPr>
        <p:spPr>
          <a:xfrm>
            <a:off x="6651497" y="5321046"/>
            <a:ext cx="1101090" cy="879475"/>
          </a:xfrm>
          <a:prstGeom prst="rect">
            <a:avLst/>
          </a:prstGeom>
        </p:spPr>
        <p:txBody>
          <a:bodyPr vert="horz" wrap="square" lIns="0" tIns="12700" rIns="0" bIns="0" rtlCol="0">
            <a:spAutoFit/>
          </a:bodyPr>
          <a:lstStyle/>
          <a:p>
            <a:pPr marL="12700" marR="5080" indent="77470" algn="just">
              <a:lnSpc>
                <a:spcPct val="100000"/>
              </a:lnSpc>
              <a:spcBef>
                <a:spcPts val="100"/>
              </a:spcBef>
            </a:pPr>
            <a:r>
              <a:rPr lang="en-US" sz="1400" dirty="0">
                <a:latin typeface="Segoe UI Semilight"/>
                <a:cs typeface="Segoe UI Semilight"/>
              </a:rPr>
              <a:t>Association of Medical Organization</a:t>
            </a:r>
          </a:p>
          <a:p>
            <a:pPr marL="12700" marR="5080" indent="77470" algn="just">
              <a:lnSpc>
                <a:spcPct val="100000"/>
              </a:lnSpc>
              <a:spcBef>
                <a:spcPts val="100"/>
              </a:spcBef>
            </a:pPr>
            <a:r>
              <a:rPr lang="en-US" sz="1400" dirty="0">
                <a:latin typeface="Segoe UI Semilight"/>
                <a:cs typeface="Segoe UI Semilight"/>
              </a:rPr>
              <a:t>No. 3</a:t>
            </a:r>
            <a:endParaRPr sz="1400" dirty="0">
              <a:latin typeface="Segoe UI Semilight"/>
              <a:cs typeface="Segoe UI Semilight"/>
            </a:endParaRPr>
          </a:p>
        </p:txBody>
      </p:sp>
      <p:sp>
        <p:nvSpPr>
          <p:cNvPr id="31" name="object 31"/>
          <p:cNvSpPr txBox="1"/>
          <p:nvPr/>
        </p:nvSpPr>
        <p:spPr>
          <a:xfrm>
            <a:off x="7017257" y="2175510"/>
            <a:ext cx="1188720" cy="1365758"/>
          </a:xfrm>
          <a:prstGeom prst="rect">
            <a:avLst/>
          </a:prstGeom>
          <a:ln w="38100">
            <a:solidFill>
              <a:srgbClr val="44536A"/>
            </a:solidFill>
          </a:ln>
        </p:spPr>
        <p:txBody>
          <a:bodyPr vert="horz" wrap="square" lIns="0" tIns="3810" rIns="0" bIns="0" rtlCol="0">
            <a:spAutoFit/>
          </a:bodyPr>
          <a:lstStyle/>
          <a:p>
            <a:pPr>
              <a:lnSpc>
                <a:spcPct val="100000"/>
              </a:lnSpc>
              <a:spcBef>
                <a:spcPts val="30"/>
              </a:spcBef>
            </a:pPr>
            <a:endParaRPr sz="1250" dirty="0">
              <a:latin typeface="Times New Roman"/>
              <a:cs typeface="Times New Roman"/>
            </a:endParaRPr>
          </a:p>
          <a:p>
            <a:pPr marL="90170" marR="85725" indent="1270" algn="ctr">
              <a:lnSpc>
                <a:spcPct val="100000"/>
              </a:lnSpc>
            </a:pPr>
            <a:r>
              <a:rPr lang="en-US" sz="1200" spc="50" dirty="0">
                <a:latin typeface="Segoe UI Semilight"/>
                <a:cs typeface="Segoe UI Semilight"/>
              </a:rPr>
              <a:t>Clinical recommendations</a:t>
            </a:r>
          </a:p>
          <a:p>
            <a:pPr marL="90170" marR="85725" indent="1270" algn="ctr">
              <a:lnSpc>
                <a:spcPct val="100000"/>
              </a:lnSpc>
            </a:pPr>
            <a:r>
              <a:rPr lang="en-US" sz="1200" spc="50" dirty="0">
                <a:latin typeface="Segoe UI Semilight"/>
                <a:cs typeface="Segoe UI Semilight"/>
              </a:rPr>
              <a:t>№1</a:t>
            </a:r>
            <a:endParaRPr sz="1600" dirty="0">
              <a:latin typeface="Times New Roman"/>
              <a:cs typeface="Times New Roman"/>
            </a:endParaRPr>
          </a:p>
          <a:p>
            <a:pPr marL="122555" algn="ctr">
              <a:lnSpc>
                <a:spcPct val="100000"/>
              </a:lnSpc>
              <a:tabLst>
                <a:tab pos="841375" algn="l"/>
              </a:tabLst>
            </a:pPr>
            <a:r>
              <a:rPr sz="1400" b="1" u="sng" dirty="0">
                <a:uFill>
                  <a:solidFill>
                    <a:srgbClr val="000000"/>
                  </a:solidFill>
                </a:uFill>
                <a:latin typeface="Times New Roman"/>
                <a:cs typeface="Times New Roman"/>
              </a:rPr>
              <a:t> 	</a:t>
            </a:r>
            <a:endParaRPr sz="1400" dirty="0">
              <a:latin typeface="Times New Roman"/>
              <a:cs typeface="Times New Roman"/>
            </a:endParaRPr>
          </a:p>
          <a:p>
            <a:pPr marL="122555" algn="ctr">
              <a:lnSpc>
                <a:spcPct val="100000"/>
              </a:lnSpc>
              <a:tabLst>
                <a:tab pos="841375" algn="l"/>
              </a:tabLst>
            </a:pPr>
            <a:r>
              <a:rPr sz="1400" b="1" u="sng" dirty="0">
                <a:uFill>
                  <a:solidFill>
                    <a:srgbClr val="000000"/>
                  </a:solidFill>
                </a:uFill>
                <a:latin typeface="Times New Roman"/>
                <a:cs typeface="Times New Roman"/>
              </a:rPr>
              <a:t> 	</a:t>
            </a:r>
            <a:endParaRPr sz="1400" dirty="0">
              <a:latin typeface="Times New Roman"/>
              <a:cs typeface="Times New Roman"/>
            </a:endParaRPr>
          </a:p>
        </p:txBody>
      </p:sp>
      <p:sp>
        <p:nvSpPr>
          <p:cNvPr id="32" name="object 32"/>
          <p:cNvSpPr/>
          <p:nvPr/>
        </p:nvSpPr>
        <p:spPr>
          <a:xfrm>
            <a:off x="7313676" y="3005327"/>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33" name="object 33"/>
          <p:cNvSpPr/>
          <p:nvPr/>
        </p:nvSpPr>
        <p:spPr>
          <a:xfrm>
            <a:off x="7313676" y="3089148"/>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34" name="object 34"/>
          <p:cNvSpPr/>
          <p:nvPr/>
        </p:nvSpPr>
        <p:spPr>
          <a:xfrm>
            <a:off x="7313676" y="3183635"/>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35" name="object 35"/>
          <p:cNvSpPr/>
          <p:nvPr/>
        </p:nvSpPr>
        <p:spPr>
          <a:xfrm>
            <a:off x="7313676" y="3267455"/>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36" name="object 36"/>
          <p:cNvSpPr/>
          <p:nvPr/>
        </p:nvSpPr>
        <p:spPr>
          <a:xfrm>
            <a:off x="7313676" y="3442715"/>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37" name="object 37"/>
          <p:cNvSpPr txBox="1"/>
          <p:nvPr/>
        </p:nvSpPr>
        <p:spPr>
          <a:xfrm>
            <a:off x="10010393" y="4956809"/>
            <a:ext cx="1188720" cy="1100942"/>
          </a:xfrm>
          <a:prstGeom prst="rect">
            <a:avLst/>
          </a:prstGeom>
          <a:ln w="38100">
            <a:solidFill>
              <a:srgbClr val="44536A"/>
            </a:solidFill>
          </a:ln>
        </p:spPr>
        <p:txBody>
          <a:bodyPr vert="horz" wrap="square" lIns="0" tIns="180975" rIns="0" bIns="0" rtlCol="0">
            <a:spAutoFit/>
          </a:bodyPr>
          <a:lstStyle/>
          <a:p>
            <a:pPr marL="83820" marR="92075" indent="1270" algn="ctr">
              <a:lnSpc>
                <a:spcPct val="100000"/>
              </a:lnSpc>
              <a:spcBef>
                <a:spcPts val="1425"/>
              </a:spcBef>
            </a:pPr>
            <a:r>
              <a:rPr lang="en-US" sz="1200" dirty="0">
                <a:latin typeface="Segoe UI Semilight"/>
                <a:cs typeface="Segoe UI Semilight"/>
              </a:rPr>
              <a:t>Clinical recommendations</a:t>
            </a:r>
          </a:p>
          <a:p>
            <a:pPr marL="83820" marR="92075" indent="1270" algn="ctr">
              <a:lnSpc>
                <a:spcPct val="100000"/>
              </a:lnSpc>
              <a:spcBef>
                <a:spcPts val="1425"/>
              </a:spcBef>
            </a:pPr>
            <a:r>
              <a:rPr lang="en-US" sz="1200" dirty="0" smtClean="0">
                <a:latin typeface="Segoe UI Semilight"/>
                <a:cs typeface="Segoe UI Semilight"/>
              </a:rPr>
              <a:t>№3</a:t>
            </a:r>
            <a:endParaRPr sz="1200" dirty="0">
              <a:latin typeface="Segoe UI Semilight"/>
              <a:cs typeface="Segoe UI Semilight"/>
            </a:endParaRPr>
          </a:p>
        </p:txBody>
      </p:sp>
      <p:sp>
        <p:nvSpPr>
          <p:cNvPr id="38" name="object 38"/>
          <p:cNvSpPr/>
          <p:nvPr/>
        </p:nvSpPr>
        <p:spPr>
          <a:xfrm>
            <a:off x="10308335" y="5786628"/>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39" name="object 39"/>
          <p:cNvSpPr/>
          <p:nvPr/>
        </p:nvSpPr>
        <p:spPr>
          <a:xfrm>
            <a:off x="10308335" y="5870447"/>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40" name="object 40"/>
          <p:cNvSpPr/>
          <p:nvPr/>
        </p:nvSpPr>
        <p:spPr>
          <a:xfrm>
            <a:off x="10308335" y="5964935"/>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41" name="object 41"/>
          <p:cNvSpPr/>
          <p:nvPr/>
        </p:nvSpPr>
        <p:spPr>
          <a:xfrm>
            <a:off x="10308335" y="6048755"/>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42" name="object 42"/>
          <p:cNvSpPr/>
          <p:nvPr/>
        </p:nvSpPr>
        <p:spPr>
          <a:xfrm>
            <a:off x="10308335" y="6141720"/>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43" name="object 43"/>
          <p:cNvSpPr/>
          <p:nvPr/>
        </p:nvSpPr>
        <p:spPr>
          <a:xfrm>
            <a:off x="10308335" y="6224015"/>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44" name="object 44"/>
          <p:cNvSpPr/>
          <p:nvPr/>
        </p:nvSpPr>
        <p:spPr>
          <a:xfrm>
            <a:off x="10308335" y="6316979"/>
            <a:ext cx="677545" cy="0"/>
          </a:xfrm>
          <a:custGeom>
            <a:avLst/>
            <a:gdLst/>
            <a:ahLst/>
            <a:cxnLst/>
            <a:rect l="l" t="t" r="r" b="b"/>
            <a:pathLst>
              <a:path w="677545">
                <a:moveTo>
                  <a:pt x="0" y="0"/>
                </a:moveTo>
                <a:lnTo>
                  <a:pt x="677291" y="0"/>
                </a:lnTo>
              </a:path>
            </a:pathLst>
          </a:custGeom>
          <a:ln w="9144">
            <a:solidFill>
              <a:srgbClr val="000000"/>
            </a:solidFill>
          </a:ln>
        </p:spPr>
        <p:txBody>
          <a:bodyPr wrap="square" lIns="0" tIns="0" rIns="0" bIns="0" rtlCol="0"/>
          <a:lstStyle/>
          <a:p>
            <a:endParaRPr/>
          </a:p>
        </p:txBody>
      </p:sp>
      <p:sp>
        <p:nvSpPr>
          <p:cNvPr id="45" name="object 45"/>
          <p:cNvSpPr/>
          <p:nvPr/>
        </p:nvSpPr>
        <p:spPr>
          <a:xfrm>
            <a:off x="6093714" y="2941320"/>
            <a:ext cx="923925" cy="76200"/>
          </a:xfrm>
          <a:custGeom>
            <a:avLst/>
            <a:gdLst/>
            <a:ahLst/>
            <a:cxnLst/>
            <a:rect l="l" t="t" r="r" b="b"/>
            <a:pathLst>
              <a:path w="923925" h="76200">
                <a:moveTo>
                  <a:pt x="847438" y="47972"/>
                </a:moveTo>
                <a:lnTo>
                  <a:pt x="847343" y="76200"/>
                </a:lnTo>
                <a:lnTo>
                  <a:pt x="904014" y="48005"/>
                </a:lnTo>
                <a:lnTo>
                  <a:pt x="860170" y="48005"/>
                </a:lnTo>
                <a:lnTo>
                  <a:pt x="847438" y="47972"/>
                </a:lnTo>
                <a:close/>
              </a:path>
              <a:path w="923925" h="76200">
                <a:moveTo>
                  <a:pt x="847504" y="28160"/>
                </a:moveTo>
                <a:lnTo>
                  <a:pt x="847438" y="47972"/>
                </a:lnTo>
                <a:lnTo>
                  <a:pt x="860170" y="48005"/>
                </a:lnTo>
                <a:lnTo>
                  <a:pt x="860170" y="28193"/>
                </a:lnTo>
                <a:lnTo>
                  <a:pt x="847504" y="28160"/>
                </a:lnTo>
                <a:close/>
              </a:path>
              <a:path w="923925" h="76200">
                <a:moveTo>
                  <a:pt x="847597" y="0"/>
                </a:moveTo>
                <a:lnTo>
                  <a:pt x="847504" y="28160"/>
                </a:lnTo>
                <a:lnTo>
                  <a:pt x="860170" y="28193"/>
                </a:lnTo>
                <a:lnTo>
                  <a:pt x="860170" y="48005"/>
                </a:lnTo>
                <a:lnTo>
                  <a:pt x="904014" y="48005"/>
                </a:lnTo>
                <a:lnTo>
                  <a:pt x="923670" y="38226"/>
                </a:lnTo>
                <a:lnTo>
                  <a:pt x="847597" y="0"/>
                </a:lnTo>
                <a:close/>
              </a:path>
              <a:path w="923925" h="76200">
                <a:moveTo>
                  <a:pt x="0" y="25907"/>
                </a:moveTo>
                <a:lnTo>
                  <a:pt x="0" y="45719"/>
                </a:lnTo>
                <a:lnTo>
                  <a:pt x="847438" y="47972"/>
                </a:lnTo>
                <a:lnTo>
                  <a:pt x="847504" y="28160"/>
                </a:lnTo>
                <a:lnTo>
                  <a:pt x="0" y="25907"/>
                </a:lnTo>
                <a:close/>
              </a:path>
            </a:pathLst>
          </a:custGeom>
          <a:solidFill>
            <a:srgbClr val="333E50"/>
          </a:solidFill>
        </p:spPr>
        <p:txBody>
          <a:bodyPr wrap="square" lIns="0" tIns="0" rIns="0" bIns="0" rtlCol="0"/>
          <a:lstStyle/>
          <a:p>
            <a:endParaRPr/>
          </a:p>
        </p:txBody>
      </p:sp>
      <p:sp>
        <p:nvSpPr>
          <p:cNvPr id="46" name="object 46"/>
          <p:cNvSpPr/>
          <p:nvPr/>
        </p:nvSpPr>
        <p:spPr>
          <a:xfrm>
            <a:off x="7248906" y="4411726"/>
            <a:ext cx="1258570" cy="76200"/>
          </a:xfrm>
          <a:custGeom>
            <a:avLst/>
            <a:gdLst/>
            <a:ahLst/>
            <a:cxnLst/>
            <a:rect l="l" t="t" r="r" b="b"/>
            <a:pathLst>
              <a:path w="1258570" h="76200">
                <a:moveTo>
                  <a:pt x="1181782" y="47984"/>
                </a:moveTo>
                <a:lnTo>
                  <a:pt x="1181735" y="76200"/>
                </a:lnTo>
                <a:lnTo>
                  <a:pt x="1238405" y="48006"/>
                </a:lnTo>
                <a:lnTo>
                  <a:pt x="1194435" y="48006"/>
                </a:lnTo>
                <a:lnTo>
                  <a:pt x="1181782" y="47984"/>
                </a:lnTo>
                <a:close/>
              </a:path>
              <a:path w="1258570" h="76200">
                <a:moveTo>
                  <a:pt x="1181815" y="28172"/>
                </a:moveTo>
                <a:lnTo>
                  <a:pt x="1181782" y="47984"/>
                </a:lnTo>
                <a:lnTo>
                  <a:pt x="1194435" y="48006"/>
                </a:lnTo>
                <a:lnTo>
                  <a:pt x="1194562" y="28193"/>
                </a:lnTo>
                <a:lnTo>
                  <a:pt x="1181815" y="28172"/>
                </a:lnTo>
                <a:close/>
              </a:path>
              <a:path w="1258570" h="76200">
                <a:moveTo>
                  <a:pt x="1181862" y="0"/>
                </a:moveTo>
                <a:lnTo>
                  <a:pt x="1181815" y="28172"/>
                </a:lnTo>
                <a:lnTo>
                  <a:pt x="1194562" y="28193"/>
                </a:lnTo>
                <a:lnTo>
                  <a:pt x="1194435" y="48006"/>
                </a:lnTo>
                <a:lnTo>
                  <a:pt x="1238405" y="48006"/>
                </a:lnTo>
                <a:lnTo>
                  <a:pt x="1258062" y="38226"/>
                </a:lnTo>
                <a:lnTo>
                  <a:pt x="1181862" y="0"/>
                </a:lnTo>
                <a:close/>
              </a:path>
              <a:path w="1258570" h="76200">
                <a:moveTo>
                  <a:pt x="0" y="26162"/>
                </a:moveTo>
                <a:lnTo>
                  <a:pt x="0" y="45974"/>
                </a:lnTo>
                <a:lnTo>
                  <a:pt x="1181782" y="47984"/>
                </a:lnTo>
                <a:lnTo>
                  <a:pt x="1181815" y="28172"/>
                </a:lnTo>
                <a:lnTo>
                  <a:pt x="0" y="26162"/>
                </a:lnTo>
                <a:close/>
              </a:path>
            </a:pathLst>
          </a:custGeom>
          <a:solidFill>
            <a:srgbClr val="333E50"/>
          </a:solidFill>
        </p:spPr>
        <p:txBody>
          <a:bodyPr wrap="square" lIns="0" tIns="0" rIns="0" bIns="0" rtlCol="0"/>
          <a:lstStyle/>
          <a:p>
            <a:endParaRPr/>
          </a:p>
        </p:txBody>
      </p:sp>
      <p:sp>
        <p:nvSpPr>
          <p:cNvPr id="47" name="object 47"/>
          <p:cNvSpPr/>
          <p:nvPr/>
        </p:nvSpPr>
        <p:spPr>
          <a:xfrm>
            <a:off x="8271509" y="5722086"/>
            <a:ext cx="1739900" cy="76200"/>
          </a:xfrm>
          <a:custGeom>
            <a:avLst/>
            <a:gdLst/>
            <a:ahLst/>
            <a:cxnLst/>
            <a:rect l="l" t="t" r="r" b="b"/>
            <a:pathLst>
              <a:path w="1739900" h="76200">
                <a:moveTo>
                  <a:pt x="1663492" y="48017"/>
                </a:moveTo>
                <a:lnTo>
                  <a:pt x="1663446" y="76200"/>
                </a:lnTo>
                <a:lnTo>
                  <a:pt x="1720009" y="48031"/>
                </a:lnTo>
                <a:lnTo>
                  <a:pt x="1663492" y="48017"/>
                </a:lnTo>
                <a:close/>
              </a:path>
              <a:path w="1739900" h="76200">
                <a:moveTo>
                  <a:pt x="1663525" y="28205"/>
                </a:moveTo>
                <a:lnTo>
                  <a:pt x="1663492" y="48017"/>
                </a:lnTo>
                <a:lnTo>
                  <a:pt x="1676273" y="48031"/>
                </a:lnTo>
                <a:lnTo>
                  <a:pt x="1676273" y="28219"/>
                </a:lnTo>
                <a:lnTo>
                  <a:pt x="1663525" y="28205"/>
                </a:lnTo>
                <a:close/>
              </a:path>
              <a:path w="1739900" h="76200">
                <a:moveTo>
                  <a:pt x="1663573" y="0"/>
                </a:moveTo>
                <a:lnTo>
                  <a:pt x="1663525" y="28205"/>
                </a:lnTo>
                <a:lnTo>
                  <a:pt x="1676273" y="28219"/>
                </a:lnTo>
                <a:lnTo>
                  <a:pt x="1676273" y="48031"/>
                </a:lnTo>
                <a:lnTo>
                  <a:pt x="1720009" y="48031"/>
                </a:lnTo>
                <a:lnTo>
                  <a:pt x="1739773" y="38188"/>
                </a:lnTo>
                <a:lnTo>
                  <a:pt x="1663573" y="0"/>
                </a:lnTo>
                <a:close/>
              </a:path>
              <a:path w="1739900" h="76200">
                <a:moveTo>
                  <a:pt x="0" y="26441"/>
                </a:moveTo>
                <a:lnTo>
                  <a:pt x="0" y="46253"/>
                </a:lnTo>
                <a:lnTo>
                  <a:pt x="1663492" y="48017"/>
                </a:lnTo>
                <a:lnTo>
                  <a:pt x="1663525" y="28205"/>
                </a:lnTo>
                <a:lnTo>
                  <a:pt x="0" y="26441"/>
                </a:lnTo>
                <a:close/>
              </a:path>
            </a:pathLst>
          </a:custGeom>
          <a:solidFill>
            <a:srgbClr val="333E50"/>
          </a:solidFill>
        </p:spPr>
        <p:txBody>
          <a:bodyPr wrap="square" lIns="0" tIns="0" rIns="0" bIns="0" rtlCol="0"/>
          <a:lstStyle/>
          <a:p>
            <a:endParaRPr/>
          </a:p>
        </p:txBody>
      </p:sp>
      <p:sp>
        <p:nvSpPr>
          <p:cNvPr id="48" name="object 48"/>
          <p:cNvSpPr/>
          <p:nvPr/>
        </p:nvSpPr>
        <p:spPr>
          <a:xfrm>
            <a:off x="11363706" y="2222754"/>
            <a:ext cx="243840" cy="4337685"/>
          </a:xfrm>
          <a:custGeom>
            <a:avLst/>
            <a:gdLst/>
            <a:ahLst/>
            <a:cxnLst/>
            <a:rect l="l" t="t" r="r" b="b"/>
            <a:pathLst>
              <a:path w="243840" h="4337684">
                <a:moveTo>
                  <a:pt x="0" y="0"/>
                </a:moveTo>
                <a:lnTo>
                  <a:pt x="53606" y="29554"/>
                </a:lnTo>
                <a:lnTo>
                  <a:pt x="76244" y="63881"/>
                </a:lnTo>
                <a:lnTo>
                  <a:pt x="95127" y="108916"/>
                </a:lnTo>
                <a:lnTo>
                  <a:pt x="109523" y="162915"/>
                </a:lnTo>
                <a:lnTo>
                  <a:pt x="118698" y="224134"/>
                </a:lnTo>
                <a:lnTo>
                  <a:pt x="121920" y="290830"/>
                </a:lnTo>
                <a:lnTo>
                  <a:pt x="121920" y="1877822"/>
                </a:lnTo>
                <a:lnTo>
                  <a:pt x="125141" y="1944517"/>
                </a:lnTo>
                <a:lnTo>
                  <a:pt x="134316" y="2005736"/>
                </a:lnTo>
                <a:lnTo>
                  <a:pt x="148712" y="2059735"/>
                </a:lnTo>
                <a:lnTo>
                  <a:pt x="167595" y="2104770"/>
                </a:lnTo>
                <a:lnTo>
                  <a:pt x="190233" y="2139097"/>
                </a:lnTo>
                <a:lnTo>
                  <a:pt x="243840" y="2168652"/>
                </a:lnTo>
                <a:lnTo>
                  <a:pt x="215892" y="2176331"/>
                </a:lnTo>
                <a:lnTo>
                  <a:pt x="167595" y="2232533"/>
                </a:lnTo>
                <a:lnTo>
                  <a:pt x="148712" y="2277568"/>
                </a:lnTo>
                <a:lnTo>
                  <a:pt x="134316" y="2331567"/>
                </a:lnTo>
                <a:lnTo>
                  <a:pt x="125141" y="2392786"/>
                </a:lnTo>
                <a:lnTo>
                  <a:pt x="121920" y="2459482"/>
                </a:lnTo>
                <a:lnTo>
                  <a:pt x="121920" y="4046423"/>
                </a:lnTo>
                <a:lnTo>
                  <a:pt x="118698" y="4113121"/>
                </a:lnTo>
                <a:lnTo>
                  <a:pt x="109523" y="4174347"/>
                </a:lnTo>
                <a:lnTo>
                  <a:pt x="95127" y="4228356"/>
                </a:lnTo>
                <a:lnTo>
                  <a:pt x="76244" y="4273402"/>
                </a:lnTo>
                <a:lnTo>
                  <a:pt x="53606" y="4307739"/>
                </a:lnTo>
                <a:lnTo>
                  <a:pt x="27947" y="4329621"/>
                </a:lnTo>
                <a:lnTo>
                  <a:pt x="0" y="4337304"/>
                </a:lnTo>
              </a:path>
            </a:pathLst>
          </a:custGeom>
          <a:ln w="28956">
            <a:solidFill>
              <a:srgbClr val="C00000"/>
            </a:solidFill>
          </a:ln>
        </p:spPr>
        <p:txBody>
          <a:bodyPr wrap="square" lIns="0" tIns="0" rIns="0" bIns="0" rtlCol="0"/>
          <a:lstStyle/>
          <a:p>
            <a:endParaRPr/>
          </a:p>
        </p:txBody>
      </p:sp>
      <p:sp>
        <p:nvSpPr>
          <p:cNvPr id="49" name="object 49"/>
          <p:cNvSpPr/>
          <p:nvPr/>
        </p:nvSpPr>
        <p:spPr>
          <a:xfrm>
            <a:off x="10678668" y="3105911"/>
            <a:ext cx="1442085" cy="830580"/>
          </a:xfrm>
          <a:custGeom>
            <a:avLst/>
            <a:gdLst/>
            <a:ahLst/>
            <a:cxnLst/>
            <a:rect l="l" t="t" r="r" b="b"/>
            <a:pathLst>
              <a:path w="1442084" h="830579">
                <a:moveTo>
                  <a:pt x="0" y="830580"/>
                </a:moveTo>
                <a:lnTo>
                  <a:pt x="1441703" y="830580"/>
                </a:lnTo>
                <a:lnTo>
                  <a:pt x="1441703" y="0"/>
                </a:lnTo>
                <a:lnTo>
                  <a:pt x="0" y="0"/>
                </a:lnTo>
                <a:lnTo>
                  <a:pt x="0" y="830580"/>
                </a:lnTo>
                <a:close/>
              </a:path>
            </a:pathLst>
          </a:custGeom>
          <a:solidFill>
            <a:srgbClr val="FFFFFF"/>
          </a:solidFill>
        </p:spPr>
        <p:txBody>
          <a:bodyPr wrap="square" lIns="0" tIns="0" rIns="0" bIns="0" rtlCol="0"/>
          <a:lstStyle/>
          <a:p>
            <a:endParaRPr/>
          </a:p>
        </p:txBody>
      </p:sp>
      <p:sp>
        <p:nvSpPr>
          <p:cNvPr id="50" name="object 50"/>
          <p:cNvSpPr txBox="1"/>
          <p:nvPr/>
        </p:nvSpPr>
        <p:spPr>
          <a:xfrm>
            <a:off x="10765663" y="3124031"/>
            <a:ext cx="1355090" cy="518732"/>
          </a:xfrm>
          <a:prstGeom prst="rect">
            <a:avLst/>
          </a:prstGeom>
        </p:spPr>
        <p:txBody>
          <a:bodyPr vert="horz" wrap="square" lIns="0" tIns="31115" rIns="0" bIns="0" rtlCol="0">
            <a:spAutoFit/>
          </a:bodyPr>
          <a:lstStyle/>
          <a:p>
            <a:pPr marL="12700" marR="5080" algn="ctr">
              <a:lnSpc>
                <a:spcPts val="1920"/>
              </a:lnSpc>
              <a:spcBef>
                <a:spcPts val="245"/>
              </a:spcBef>
            </a:pPr>
            <a:r>
              <a:rPr lang="en-US" sz="1650" i="1" spc="-50" dirty="0">
                <a:solidFill>
                  <a:srgbClr val="C00000"/>
                </a:solidFill>
                <a:latin typeface="Segoe UI Semilight"/>
                <a:cs typeface="Segoe UI Semilight"/>
              </a:rPr>
              <a:t>Equivalent in the legal field</a:t>
            </a:r>
            <a:endParaRPr sz="1650" dirty="0">
              <a:latin typeface="Segoe UI Semilight"/>
              <a:cs typeface="Segoe UI Semilight"/>
            </a:endParaRPr>
          </a:p>
        </p:txBody>
      </p:sp>
      <p:sp>
        <p:nvSpPr>
          <p:cNvPr id="51" name="object 51"/>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52" name="object 52"/>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53" name="object 53"/>
          <p:cNvSpPr txBox="1"/>
          <p:nvPr/>
        </p:nvSpPr>
        <p:spPr>
          <a:xfrm>
            <a:off x="740874" y="2003311"/>
            <a:ext cx="410369" cy="4460875"/>
          </a:xfrm>
          <a:prstGeom prst="rect">
            <a:avLst/>
          </a:prstGeom>
        </p:spPr>
        <p:txBody>
          <a:bodyPr vert="vert270" wrap="square" lIns="0" tIns="0" rIns="0" bIns="0" rtlCol="0">
            <a:spAutoFit/>
          </a:bodyPr>
          <a:lstStyle/>
          <a:p>
            <a:pPr marL="12700">
              <a:lnSpc>
                <a:spcPts val="3225"/>
              </a:lnSpc>
              <a:tabLst>
                <a:tab pos="2159635" algn="l"/>
              </a:tabLst>
            </a:pPr>
            <a:r>
              <a:rPr lang="en-US" sz="2800" dirty="0">
                <a:latin typeface="Franklin Gothic Medium Cond"/>
                <a:cs typeface="Franklin Gothic Medium Cond"/>
              </a:rPr>
              <a:t>CLINICAL RECOMMENDATIONS</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txBox="1">
            <a:spLocks noGrp="1"/>
          </p:cNvSpPr>
          <p:nvPr>
            <p:ph type="title"/>
          </p:nvPr>
        </p:nvSpPr>
        <p:spPr>
          <a:xfrm>
            <a:off x="600708" y="351885"/>
            <a:ext cx="8887460" cy="391160"/>
          </a:xfrm>
          <a:prstGeom prst="rect">
            <a:avLst/>
          </a:prstGeom>
        </p:spPr>
        <p:txBody>
          <a:bodyPr vert="horz" wrap="square" lIns="0" tIns="12700" rIns="0" bIns="0" rtlCol="0">
            <a:spAutoFit/>
          </a:bodyPr>
          <a:lstStyle/>
          <a:p>
            <a:pPr marL="12700">
              <a:lnSpc>
                <a:spcPct val="100000"/>
              </a:lnSpc>
              <a:spcBef>
                <a:spcPts val="100"/>
              </a:spcBef>
            </a:pPr>
            <a:r>
              <a:rPr sz="2400" b="0" u="heavy" spc="-600" dirty="0">
                <a:solidFill>
                  <a:srgbClr val="001F5F"/>
                </a:solidFill>
                <a:uFill>
                  <a:solidFill>
                    <a:srgbClr val="001F5F"/>
                  </a:solidFill>
                </a:uFill>
                <a:latin typeface="Times New Roman"/>
                <a:cs typeface="Times New Roman"/>
              </a:rPr>
              <a:t> </a:t>
            </a:r>
            <a:r>
              <a:rPr lang="en-US" sz="2400" u="heavy" spc="-10" dirty="0">
                <a:solidFill>
                  <a:srgbClr val="001F5F"/>
                </a:solidFill>
                <a:uFill>
                  <a:solidFill>
                    <a:srgbClr val="001F5F"/>
                  </a:solidFill>
                </a:uFill>
                <a:latin typeface="Segoe UI"/>
                <a:cs typeface="Segoe UI"/>
              </a:rPr>
              <a:t>Different approaches to evaluation of evidence base (</a:t>
            </a:r>
            <a:r>
              <a:rPr lang="en-US" sz="2400" u="heavy" spc="-10" dirty="0" err="1" smtClean="0">
                <a:solidFill>
                  <a:srgbClr val="001F5F"/>
                </a:solidFill>
                <a:uFill>
                  <a:solidFill>
                    <a:srgbClr val="001F5F"/>
                  </a:solidFill>
                </a:uFill>
                <a:latin typeface="Segoe UI"/>
                <a:cs typeface="Segoe UI"/>
              </a:rPr>
              <a:t>FEMl</a:t>
            </a:r>
            <a:r>
              <a:rPr lang="en-US" sz="2400" u="heavy" spc="-10" dirty="0" smtClean="0">
                <a:solidFill>
                  <a:srgbClr val="001F5F"/>
                </a:solidFill>
                <a:uFill>
                  <a:solidFill>
                    <a:srgbClr val="001F5F"/>
                  </a:solidFill>
                </a:uFill>
                <a:latin typeface="Segoe UI"/>
                <a:cs typeface="Segoe UI"/>
              </a:rPr>
              <a:t>)</a:t>
            </a:r>
            <a:endParaRPr sz="2400" dirty="0">
              <a:latin typeface="Segoe UI"/>
              <a:cs typeface="Segoe UI"/>
            </a:endParaRPr>
          </a:p>
        </p:txBody>
      </p:sp>
      <p:sp>
        <p:nvSpPr>
          <p:cNvPr id="7" name="object 7"/>
          <p:cNvSpPr txBox="1"/>
          <p:nvPr/>
        </p:nvSpPr>
        <p:spPr>
          <a:xfrm>
            <a:off x="653287" y="547465"/>
            <a:ext cx="8731250" cy="1916550"/>
          </a:xfrm>
          <a:prstGeom prst="rect">
            <a:avLst/>
          </a:prstGeom>
        </p:spPr>
        <p:txBody>
          <a:bodyPr vert="horz" wrap="square" lIns="0" tIns="130175" rIns="0" bIns="0" rtlCol="0">
            <a:spAutoFit/>
          </a:bodyPr>
          <a:lstStyle/>
          <a:p>
            <a:pPr marL="12700">
              <a:lnSpc>
                <a:spcPct val="100000"/>
              </a:lnSpc>
              <a:spcBef>
                <a:spcPts val="1025"/>
              </a:spcBef>
            </a:pPr>
            <a:r>
              <a:rPr sz="1600" i="1" spc="-10" dirty="0" smtClean="0">
                <a:solidFill>
                  <a:srgbClr val="001F5F"/>
                </a:solidFill>
                <a:latin typeface="Segoe UI"/>
                <a:cs typeface="Segoe UI"/>
              </a:rPr>
              <a:t>(</a:t>
            </a:r>
            <a:r>
              <a:rPr lang="en-US" sz="1600" i="1" spc="-10" dirty="0" smtClean="0">
                <a:solidFill>
                  <a:srgbClr val="001F5F"/>
                </a:solidFill>
                <a:latin typeface="Segoe UI"/>
                <a:cs typeface="Segoe UI"/>
              </a:rPr>
              <a:t>on HQAC </a:t>
            </a:r>
            <a:r>
              <a:rPr lang="en-US" sz="1600" i="1" spc="-10" dirty="0">
                <a:solidFill>
                  <a:srgbClr val="001F5F"/>
                </a:solidFill>
                <a:latin typeface="Segoe UI"/>
                <a:cs typeface="Segoe UI"/>
              </a:rPr>
              <a:t>HM </a:t>
            </a:r>
            <a:r>
              <a:rPr lang="en-US" sz="1600" i="1" spc="-10" dirty="0" smtClean="0">
                <a:solidFill>
                  <a:srgbClr val="001F5F"/>
                </a:solidFill>
                <a:latin typeface="Segoe UI"/>
                <a:cs typeface="Segoe UI"/>
              </a:rPr>
              <a:t>RF data </a:t>
            </a:r>
            <a:r>
              <a:rPr sz="1600" i="1" spc="-10" dirty="0" smtClean="0">
                <a:solidFill>
                  <a:srgbClr val="001F5F"/>
                </a:solidFill>
                <a:latin typeface="Segoe UI"/>
                <a:cs typeface="Segoe UI"/>
              </a:rPr>
              <a:t>)</a:t>
            </a:r>
            <a:endParaRPr sz="1600" dirty="0">
              <a:latin typeface="Segoe UI"/>
              <a:cs typeface="Segoe UI"/>
            </a:endParaRPr>
          </a:p>
          <a:p>
            <a:pPr marL="469900" indent="-457200">
              <a:lnSpc>
                <a:spcPct val="100000"/>
              </a:lnSpc>
              <a:spcBef>
                <a:spcPts val="1170"/>
              </a:spcBef>
              <a:buClr>
                <a:srgbClr val="5B9BD4"/>
              </a:buClr>
              <a:buSzPct val="80000"/>
              <a:buFont typeface="Arial"/>
              <a:buChar char="•"/>
              <a:tabLst>
                <a:tab pos="469265" algn="l"/>
                <a:tab pos="469900" algn="l"/>
              </a:tabLst>
            </a:pPr>
            <a:r>
              <a:rPr lang="en-US" sz="2000" b="1" spc="-5" dirty="0">
                <a:solidFill>
                  <a:srgbClr val="001F5F"/>
                </a:solidFill>
                <a:latin typeface="Tahoma"/>
                <a:cs typeface="Tahoma"/>
              </a:rPr>
              <a:t>More than 90 approaches to assessing the reliability of </a:t>
            </a:r>
            <a:r>
              <a:rPr lang="en-US" sz="2000" b="1" spc="-5" dirty="0" smtClean="0">
                <a:solidFill>
                  <a:srgbClr val="001F5F"/>
                </a:solidFill>
                <a:latin typeface="Tahoma"/>
                <a:cs typeface="Tahoma"/>
              </a:rPr>
              <a:t>recommendations</a:t>
            </a:r>
          </a:p>
          <a:p>
            <a:pPr marL="469900" indent="-457200">
              <a:lnSpc>
                <a:spcPct val="100000"/>
              </a:lnSpc>
              <a:spcBef>
                <a:spcPts val="1170"/>
              </a:spcBef>
              <a:buClr>
                <a:srgbClr val="5B9BD4"/>
              </a:buClr>
              <a:buSzPct val="80000"/>
              <a:buFont typeface="Arial"/>
              <a:buChar char="•"/>
              <a:tabLst>
                <a:tab pos="469265" algn="l"/>
                <a:tab pos="469900" algn="l"/>
              </a:tabLst>
            </a:pPr>
            <a:r>
              <a:rPr lang="en-US" sz="2000" b="1" spc="-5" dirty="0">
                <a:solidFill>
                  <a:srgbClr val="001F5F"/>
                </a:solidFill>
                <a:latin typeface="Tahoma"/>
                <a:cs typeface="Tahoma"/>
              </a:rPr>
              <a:t>More than 50 tables assessing the levels of credibility recommendations</a:t>
            </a:r>
            <a:endParaRPr sz="2000" dirty="0">
              <a:latin typeface="Tahoma"/>
              <a:cs typeface="Tahoma"/>
            </a:endParaRPr>
          </a:p>
        </p:txBody>
      </p:sp>
      <p:sp>
        <p:nvSpPr>
          <p:cNvPr id="8" name="object 8"/>
          <p:cNvSpPr/>
          <p:nvPr/>
        </p:nvSpPr>
        <p:spPr>
          <a:xfrm>
            <a:off x="825246" y="2540355"/>
            <a:ext cx="450850" cy="855980"/>
          </a:xfrm>
          <a:custGeom>
            <a:avLst/>
            <a:gdLst/>
            <a:ahLst/>
            <a:cxnLst/>
            <a:rect l="l" t="t" r="r" b="b"/>
            <a:pathLst>
              <a:path w="450850" h="855979">
                <a:moveTo>
                  <a:pt x="0" y="855370"/>
                </a:moveTo>
                <a:lnTo>
                  <a:pt x="450303" y="855370"/>
                </a:lnTo>
                <a:lnTo>
                  <a:pt x="450303" y="0"/>
                </a:lnTo>
                <a:lnTo>
                  <a:pt x="0" y="0"/>
                </a:lnTo>
                <a:lnTo>
                  <a:pt x="0" y="855370"/>
                </a:lnTo>
                <a:close/>
              </a:path>
            </a:pathLst>
          </a:custGeom>
          <a:solidFill>
            <a:srgbClr val="EAEEF7"/>
          </a:solidFill>
        </p:spPr>
        <p:txBody>
          <a:bodyPr wrap="square" lIns="0" tIns="0" rIns="0" bIns="0" rtlCol="0"/>
          <a:lstStyle/>
          <a:p>
            <a:endParaRPr/>
          </a:p>
        </p:txBody>
      </p:sp>
      <p:sp>
        <p:nvSpPr>
          <p:cNvPr id="9" name="object 9"/>
          <p:cNvSpPr/>
          <p:nvPr/>
        </p:nvSpPr>
        <p:spPr>
          <a:xfrm>
            <a:off x="1275588" y="2540355"/>
            <a:ext cx="4102100" cy="855980"/>
          </a:xfrm>
          <a:custGeom>
            <a:avLst/>
            <a:gdLst/>
            <a:ahLst/>
            <a:cxnLst/>
            <a:rect l="l" t="t" r="r" b="b"/>
            <a:pathLst>
              <a:path w="4102100" h="855979">
                <a:moveTo>
                  <a:pt x="0" y="855370"/>
                </a:moveTo>
                <a:lnTo>
                  <a:pt x="4101973" y="855370"/>
                </a:lnTo>
                <a:lnTo>
                  <a:pt x="4101973" y="0"/>
                </a:lnTo>
                <a:lnTo>
                  <a:pt x="0" y="0"/>
                </a:lnTo>
                <a:lnTo>
                  <a:pt x="0" y="855370"/>
                </a:lnTo>
                <a:close/>
              </a:path>
            </a:pathLst>
          </a:custGeom>
          <a:solidFill>
            <a:srgbClr val="EAEEF7"/>
          </a:solidFill>
        </p:spPr>
        <p:txBody>
          <a:bodyPr wrap="square" lIns="0" tIns="0" rIns="0" bIns="0" rtlCol="0"/>
          <a:lstStyle/>
          <a:p>
            <a:endParaRPr/>
          </a:p>
        </p:txBody>
      </p:sp>
      <p:sp>
        <p:nvSpPr>
          <p:cNvPr id="10" name="object 10"/>
          <p:cNvSpPr/>
          <p:nvPr/>
        </p:nvSpPr>
        <p:spPr>
          <a:xfrm>
            <a:off x="825246" y="3395789"/>
            <a:ext cx="450850" cy="869950"/>
          </a:xfrm>
          <a:custGeom>
            <a:avLst/>
            <a:gdLst/>
            <a:ahLst/>
            <a:cxnLst/>
            <a:rect l="l" t="t" r="r" b="b"/>
            <a:pathLst>
              <a:path w="450850" h="869950">
                <a:moveTo>
                  <a:pt x="0" y="869505"/>
                </a:moveTo>
                <a:lnTo>
                  <a:pt x="450303" y="869505"/>
                </a:lnTo>
                <a:lnTo>
                  <a:pt x="450303" y="0"/>
                </a:lnTo>
                <a:lnTo>
                  <a:pt x="0" y="0"/>
                </a:lnTo>
                <a:lnTo>
                  <a:pt x="0" y="869505"/>
                </a:lnTo>
                <a:close/>
              </a:path>
            </a:pathLst>
          </a:custGeom>
          <a:solidFill>
            <a:srgbClr val="EAEEF7"/>
          </a:solidFill>
        </p:spPr>
        <p:txBody>
          <a:bodyPr wrap="square" lIns="0" tIns="0" rIns="0" bIns="0" rtlCol="0"/>
          <a:lstStyle/>
          <a:p>
            <a:endParaRPr/>
          </a:p>
        </p:txBody>
      </p:sp>
      <p:sp>
        <p:nvSpPr>
          <p:cNvPr id="11" name="object 11"/>
          <p:cNvSpPr/>
          <p:nvPr/>
        </p:nvSpPr>
        <p:spPr>
          <a:xfrm>
            <a:off x="1275588" y="3395789"/>
            <a:ext cx="4102100" cy="869950"/>
          </a:xfrm>
          <a:custGeom>
            <a:avLst/>
            <a:gdLst/>
            <a:ahLst/>
            <a:cxnLst/>
            <a:rect l="l" t="t" r="r" b="b"/>
            <a:pathLst>
              <a:path w="4102100" h="869950">
                <a:moveTo>
                  <a:pt x="0" y="869505"/>
                </a:moveTo>
                <a:lnTo>
                  <a:pt x="4101973" y="869505"/>
                </a:lnTo>
                <a:lnTo>
                  <a:pt x="4101973" y="0"/>
                </a:lnTo>
                <a:lnTo>
                  <a:pt x="0" y="0"/>
                </a:lnTo>
                <a:lnTo>
                  <a:pt x="0" y="869505"/>
                </a:lnTo>
                <a:close/>
              </a:path>
            </a:pathLst>
          </a:custGeom>
          <a:solidFill>
            <a:srgbClr val="EAEEF7"/>
          </a:solidFill>
        </p:spPr>
        <p:txBody>
          <a:bodyPr wrap="square" lIns="0" tIns="0" rIns="0" bIns="0" rtlCol="0"/>
          <a:lstStyle/>
          <a:p>
            <a:endParaRPr/>
          </a:p>
        </p:txBody>
      </p:sp>
      <p:sp>
        <p:nvSpPr>
          <p:cNvPr id="12" name="object 12"/>
          <p:cNvSpPr/>
          <p:nvPr/>
        </p:nvSpPr>
        <p:spPr>
          <a:xfrm>
            <a:off x="825246" y="4265231"/>
            <a:ext cx="450850" cy="869950"/>
          </a:xfrm>
          <a:custGeom>
            <a:avLst/>
            <a:gdLst/>
            <a:ahLst/>
            <a:cxnLst/>
            <a:rect l="l" t="t" r="r" b="b"/>
            <a:pathLst>
              <a:path w="450850" h="869950">
                <a:moveTo>
                  <a:pt x="0" y="869505"/>
                </a:moveTo>
                <a:lnTo>
                  <a:pt x="450303" y="869505"/>
                </a:lnTo>
                <a:lnTo>
                  <a:pt x="450303" y="0"/>
                </a:lnTo>
                <a:lnTo>
                  <a:pt x="0" y="0"/>
                </a:lnTo>
                <a:lnTo>
                  <a:pt x="0" y="869505"/>
                </a:lnTo>
                <a:close/>
              </a:path>
            </a:pathLst>
          </a:custGeom>
          <a:solidFill>
            <a:srgbClr val="EAEEF7"/>
          </a:solidFill>
        </p:spPr>
        <p:txBody>
          <a:bodyPr wrap="square" lIns="0" tIns="0" rIns="0" bIns="0" rtlCol="0"/>
          <a:lstStyle/>
          <a:p>
            <a:endParaRPr/>
          </a:p>
        </p:txBody>
      </p:sp>
      <p:sp>
        <p:nvSpPr>
          <p:cNvPr id="13" name="object 13"/>
          <p:cNvSpPr/>
          <p:nvPr/>
        </p:nvSpPr>
        <p:spPr>
          <a:xfrm>
            <a:off x="1275588" y="4265231"/>
            <a:ext cx="4102100" cy="869950"/>
          </a:xfrm>
          <a:custGeom>
            <a:avLst/>
            <a:gdLst/>
            <a:ahLst/>
            <a:cxnLst/>
            <a:rect l="l" t="t" r="r" b="b"/>
            <a:pathLst>
              <a:path w="4102100" h="869950">
                <a:moveTo>
                  <a:pt x="0" y="869505"/>
                </a:moveTo>
                <a:lnTo>
                  <a:pt x="4101973" y="869505"/>
                </a:lnTo>
                <a:lnTo>
                  <a:pt x="4101973" y="0"/>
                </a:lnTo>
                <a:lnTo>
                  <a:pt x="0" y="0"/>
                </a:lnTo>
                <a:lnTo>
                  <a:pt x="0" y="869505"/>
                </a:lnTo>
                <a:close/>
              </a:path>
            </a:pathLst>
          </a:custGeom>
          <a:solidFill>
            <a:srgbClr val="EAEEF7"/>
          </a:solidFill>
        </p:spPr>
        <p:txBody>
          <a:bodyPr wrap="square" lIns="0" tIns="0" rIns="0" bIns="0" rtlCol="0"/>
          <a:lstStyle/>
          <a:p>
            <a:endParaRPr/>
          </a:p>
        </p:txBody>
      </p:sp>
      <p:sp>
        <p:nvSpPr>
          <p:cNvPr id="14" name="object 14"/>
          <p:cNvSpPr/>
          <p:nvPr/>
        </p:nvSpPr>
        <p:spPr>
          <a:xfrm>
            <a:off x="825246" y="5134749"/>
            <a:ext cx="450850" cy="295275"/>
          </a:xfrm>
          <a:custGeom>
            <a:avLst/>
            <a:gdLst/>
            <a:ahLst/>
            <a:cxnLst/>
            <a:rect l="l" t="t" r="r" b="b"/>
            <a:pathLst>
              <a:path w="450850" h="295275">
                <a:moveTo>
                  <a:pt x="0" y="295008"/>
                </a:moveTo>
                <a:lnTo>
                  <a:pt x="450303" y="295008"/>
                </a:lnTo>
                <a:lnTo>
                  <a:pt x="450303" y="0"/>
                </a:lnTo>
                <a:lnTo>
                  <a:pt x="0" y="0"/>
                </a:lnTo>
                <a:lnTo>
                  <a:pt x="0" y="295008"/>
                </a:lnTo>
                <a:close/>
              </a:path>
            </a:pathLst>
          </a:custGeom>
          <a:solidFill>
            <a:srgbClr val="EAEEF7"/>
          </a:solidFill>
        </p:spPr>
        <p:txBody>
          <a:bodyPr wrap="square" lIns="0" tIns="0" rIns="0" bIns="0" rtlCol="0"/>
          <a:lstStyle/>
          <a:p>
            <a:endParaRPr/>
          </a:p>
        </p:txBody>
      </p:sp>
      <p:sp>
        <p:nvSpPr>
          <p:cNvPr id="15" name="object 15"/>
          <p:cNvSpPr/>
          <p:nvPr/>
        </p:nvSpPr>
        <p:spPr>
          <a:xfrm>
            <a:off x="1275588" y="5134749"/>
            <a:ext cx="4102100" cy="152400"/>
          </a:xfrm>
          <a:custGeom>
            <a:avLst/>
            <a:gdLst/>
            <a:ahLst/>
            <a:cxnLst/>
            <a:rect l="l" t="t" r="r" b="b"/>
            <a:pathLst>
              <a:path w="4102100" h="152400">
                <a:moveTo>
                  <a:pt x="0" y="151917"/>
                </a:moveTo>
                <a:lnTo>
                  <a:pt x="4101973" y="151917"/>
                </a:lnTo>
                <a:lnTo>
                  <a:pt x="4101973" y="0"/>
                </a:lnTo>
                <a:lnTo>
                  <a:pt x="0" y="0"/>
                </a:lnTo>
                <a:lnTo>
                  <a:pt x="0" y="151917"/>
                </a:lnTo>
                <a:close/>
              </a:path>
            </a:pathLst>
          </a:custGeom>
          <a:solidFill>
            <a:srgbClr val="EAEEF7"/>
          </a:solidFill>
        </p:spPr>
        <p:txBody>
          <a:bodyPr wrap="square" lIns="0" tIns="0" rIns="0" bIns="0" rtlCol="0"/>
          <a:lstStyle/>
          <a:p>
            <a:endParaRPr/>
          </a:p>
        </p:txBody>
      </p:sp>
      <p:sp>
        <p:nvSpPr>
          <p:cNvPr id="16" name="object 16"/>
          <p:cNvSpPr/>
          <p:nvPr/>
        </p:nvSpPr>
        <p:spPr>
          <a:xfrm>
            <a:off x="1275588" y="2534030"/>
            <a:ext cx="0" cy="2752725"/>
          </a:xfrm>
          <a:custGeom>
            <a:avLst/>
            <a:gdLst/>
            <a:ahLst/>
            <a:cxnLst/>
            <a:rect l="l" t="t" r="r" b="b"/>
            <a:pathLst>
              <a:path h="2752725">
                <a:moveTo>
                  <a:pt x="0" y="0"/>
                </a:moveTo>
                <a:lnTo>
                  <a:pt x="0" y="2752636"/>
                </a:lnTo>
              </a:path>
            </a:pathLst>
          </a:custGeom>
          <a:ln w="12700">
            <a:solidFill>
              <a:srgbClr val="FFFFFF"/>
            </a:solidFill>
          </a:ln>
        </p:spPr>
        <p:txBody>
          <a:bodyPr wrap="square" lIns="0" tIns="0" rIns="0" bIns="0" rtlCol="0"/>
          <a:lstStyle/>
          <a:p>
            <a:endParaRPr/>
          </a:p>
        </p:txBody>
      </p:sp>
      <p:sp>
        <p:nvSpPr>
          <p:cNvPr id="17" name="object 17"/>
          <p:cNvSpPr/>
          <p:nvPr/>
        </p:nvSpPr>
        <p:spPr>
          <a:xfrm>
            <a:off x="818896" y="3395726"/>
            <a:ext cx="1861820" cy="0"/>
          </a:xfrm>
          <a:custGeom>
            <a:avLst/>
            <a:gdLst/>
            <a:ahLst/>
            <a:cxnLst/>
            <a:rect l="l" t="t" r="r" b="b"/>
            <a:pathLst>
              <a:path w="1861820">
                <a:moveTo>
                  <a:pt x="0" y="0"/>
                </a:moveTo>
                <a:lnTo>
                  <a:pt x="1861439" y="0"/>
                </a:lnTo>
              </a:path>
            </a:pathLst>
          </a:custGeom>
          <a:ln w="12700">
            <a:solidFill>
              <a:srgbClr val="FFFFFF"/>
            </a:solidFill>
          </a:ln>
        </p:spPr>
        <p:txBody>
          <a:bodyPr wrap="square" lIns="0" tIns="0" rIns="0" bIns="0" rtlCol="0"/>
          <a:lstStyle/>
          <a:p>
            <a:endParaRPr/>
          </a:p>
        </p:txBody>
      </p:sp>
      <p:sp>
        <p:nvSpPr>
          <p:cNvPr id="18" name="object 18"/>
          <p:cNvSpPr/>
          <p:nvPr/>
        </p:nvSpPr>
        <p:spPr>
          <a:xfrm>
            <a:off x="818896" y="4265295"/>
            <a:ext cx="1861820" cy="0"/>
          </a:xfrm>
          <a:custGeom>
            <a:avLst/>
            <a:gdLst/>
            <a:ahLst/>
            <a:cxnLst/>
            <a:rect l="l" t="t" r="r" b="b"/>
            <a:pathLst>
              <a:path w="1861820">
                <a:moveTo>
                  <a:pt x="0" y="0"/>
                </a:moveTo>
                <a:lnTo>
                  <a:pt x="1861439" y="0"/>
                </a:lnTo>
              </a:path>
            </a:pathLst>
          </a:custGeom>
          <a:ln w="12700">
            <a:solidFill>
              <a:srgbClr val="FFFFFF"/>
            </a:solidFill>
          </a:ln>
        </p:spPr>
        <p:txBody>
          <a:bodyPr wrap="square" lIns="0" tIns="0" rIns="0" bIns="0" rtlCol="0"/>
          <a:lstStyle/>
          <a:p>
            <a:endParaRPr/>
          </a:p>
        </p:txBody>
      </p:sp>
      <p:sp>
        <p:nvSpPr>
          <p:cNvPr id="19" name="object 19"/>
          <p:cNvSpPr/>
          <p:nvPr/>
        </p:nvSpPr>
        <p:spPr>
          <a:xfrm>
            <a:off x="818896" y="5134736"/>
            <a:ext cx="1861820" cy="0"/>
          </a:xfrm>
          <a:custGeom>
            <a:avLst/>
            <a:gdLst/>
            <a:ahLst/>
            <a:cxnLst/>
            <a:rect l="l" t="t" r="r" b="b"/>
            <a:pathLst>
              <a:path w="1861820">
                <a:moveTo>
                  <a:pt x="0" y="0"/>
                </a:moveTo>
                <a:lnTo>
                  <a:pt x="1861439" y="0"/>
                </a:lnTo>
              </a:path>
            </a:pathLst>
          </a:custGeom>
          <a:ln w="12700">
            <a:solidFill>
              <a:srgbClr val="FFFFFF"/>
            </a:solidFill>
          </a:ln>
        </p:spPr>
        <p:txBody>
          <a:bodyPr wrap="square" lIns="0" tIns="0" rIns="0" bIns="0" rtlCol="0"/>
          <a:lstStyle/>
          <a:p>
            <a:endParaRPr/>
          </a:p>
        </p:txBody>
      </p:sp>
      <p:sp>
        <p:nvSpPr>
          <p:cNvPr id="20" name="object 20"/>
          <p:cNvSpPr/>
          <p:nvPr/>
        </p:nvSpPr>
        <p:spPr>
          <a:xfrm>
            <a:off x="825246" y="2534030"/>
            <a:ext cx="0" cy="2752725"/>
          </a:xfrm>
          <a:custGeom>
            <a:avLst/>
            <a:gdLst/>
            <a:ahLst/>
            <a:cxnLst/>
            <a:rect l="l" t="t" r="r" b="b"/>
            <a:pathLst>
              <a:path h="2752725">
                <a:moveTo>
                  <a:pt x="0" y="0"/>
                </a:moveTo>
                <a:lnTo>
                  <a:pt x="0" y="2752636"/>
                </a:lnTo>
              </a:path>
            </a:pathLst>
          </a:custGeom>
          <a:ln w="12700">
            <a:solidFill>
              <a:srgbClr val="FFFFFF"/>
            </a:solidFill>
          </a:ln>
        </p:spPr>
        <p:txBody>
          <a:bodyPr wrap="square" lIns="0" tIns="0" rIns="0" bIns="0" rtlCol="0"/>
          <a:lstStyle/>
          <a:p>
            <a:endParaRPr/>
          </a:p>
        </p:txBody>
      </p:sp>
      <p:sp>
        <p:nvSpPr>
          <p:cNvPr id="21" name="object 21"/>
          <p:cNvSpPr/>
          <p:nvPr/>
        </p:nvSpPr>
        <p:spPr>
          <a:xfrm>
            <a:off x="818896" y="2540380"/>
            <a:ext cx="1861820" cy="0"/>
          </a:xfrm>
          <a:custGeom>
            <a:avLst/>
            <a:gdLst/>
            <a:ahLst/>
            <a:cxnLst/>
            <a:rect l="l" t="t" r="r" b="b"/>
            <a:pathLst>
              <a:path w="1861820">
                <a:moveTo>
                  <a:pt x="0" y="0"/>
                </a:moveTo>
                <a:lnTo>
                  <a:pt x="1861439" y="0"/>
                </a:lnTo>
              </a:path>
            </a:pathLst>
          </a:custGeom>
          <a:ln w="12700">
            <a:solidFill>
              <a:srgbClr val="FFFFFF"/>
            </a:solidFill>
          </a:ln>
        </p:spPr>
        <p:txBody>
          <a:bodyPr wrap="square" lIns="0" tIns="0" rIns="0" bIns="0" rtlCol="0"/>
          <a:lstStyle/>
          <a:p>
            <a:endParaRPr/>
          </a:p>
        </p:txBody>
      </p:sp>
      <p:sp>
        <p:nvSpPr>
          <p:cNvPr id="22" name="object 22"/>
          <p:cNvSpPr txBox="1"/>
          <p:nvPr/>
        </p:nvSpPr>
        <p:spPr>
          <a:xfrm>
            <a:off x="819708" y="2535428"/>
            <a:ext cx="255270" cy="162560"/>
          </a:xfrm>
          <a:prstGeom prst="rect">
            <a:avLst/>
          </a:prstGeom>
        </p:spPr>
        <p:txBody>
          <a:bodyPr vert="horz" wrap="square" lIns="0" tIns="12700" rIns="0" bIns="0" rtlCol="0">
            <a:spAutoFit/>
          </a:bodyPr>
          <a:lstStyle/>
          <a:p>
            <a:pPr marL="12700">
              <a:lnSpc>
                <a:spcPct val="100000"/>
              </a:lnSpc>
              <a:spcBef>
                <a:spcPts val="100"/>
              </a:spcBef>
            </a:pPr>
            <a:r>
              <a:rPr sz="900" dirty="0">
                <a:latin typeface="Tahoma"/>
                <a:cs typeface="Tahoma"/>
              </a:rPr>
              <a:t>I</a:t>
            </a:r>
            <a:r>
              <a:rPr sz="900" spc="-70" dirty="0">
                <a:latin typeface="Tahoma"/>
                <a:cs typeface="Tahoma"/>
              </a:rPr>
              <a:t> </a:t>
            </a:r>
            <a:r>
              <a:rPr sz="900" dirty="0">
                <a:latin typeface="Tahoma"/>
                <a:cs typeface="Tahoma"/>
              </a:rPr>
              <a:t>(1)</a:t>
            </a:r>
            <a:endParaRPr sz="900">
              <a:latin typeface="Tahoma"/>
              <a:cs typeface="Tahoma"/>
            </a:endParaRPr>
          </a:p>
        </p:txBody>
      </p:sp>
      <p:sp>
        <p:nvSpPr>
          <p:cNvPr id="23" name="object 23"/>
          <p:cNvSpPr txBox="1"/>
          <p:nvPr/>
        </p:nvSpPr>
        <p:spPr>
          <a:xfrm>
            <a:off x="1270253" y="2535428"/>
            <a:ext cx="1387475" cy="162560"/>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Проспективные</a:t>
            </a:r>
            <a:r>
              <a:rPr sz="900" spc="10" dirty="0">
                <a:latin typeface="Tahoma"/>
                <a:cs typeface="Tahoma"/>
              </a:rPr>
              <a:t> </a:t>
            </a:r>
            <a:r>
              <a:rPr sz="900" spc="-5" dirty="0">
                <a:latin typeface="Tahoma"/>
                <a:cs typeface="Tahoma"/>
              </a:rPr>
              <a:t>рандомиз</a:t>
            </a:r>
            <a:endParaRPr sz="900">
              <a:latin typeface="Tahoma"/>
              <a:cs typeface="Tahoma"/>
            </a:endParaRPr>
          </a:p>
        </p:txBody>
      </p:sp>
      <p:sp>
        <p:nvSpPr>
          <p:cNvPr id="24" name="object 24"/>
          <p:cNvSpPr txBox="1"/>
          <p:nvPr/>
        </p:nvSpPr>
        <p:spPr>
          <a:xfrm>
            <a:off x="3499881" y="2548072"/>
            <a:ext cx="1448435" cy="138430"/>
          </a:xfrm>
          <a:prstGeom prst="rect">
            <a:avLst/>
          </a:prstGeom>
        </p:spPr>
        <p:txBody>
          <a:bodyPr vert="horz" wrap="square" lIns="0" tIns="0" rIns="0" bIns="0" rtlCol="0">
            <a:spAutoFit/>
          </a:bodyPr>
          <a:lstStyle/>
          <a:p>
            <a:pPr>
              <a:lnSpc>
                <a:spcPct val="100000"/>
              </a:lnSpc>
            </a:pPr>
            <a:r>
              <a:rPr sz="900" spc="-5" dirty="0">
                <a:latin typeface="Tahoma"/>
                <a:cs typeface="Tahoma"/>
              </a:rPr>
              <a:t>ролируемые</a:t>
            </a:r>
            <a:r>
              <a:rPr sz="900" spc="-10" dirty="0">
                <a:latin typeface="Tahoma"/>
                <a:cs typeface="Tahoma"/>
              </a:rPr>
              <a:t> </a:t>
            </a:r>
            <a:r>
              <a:rPr sz="900" spc="-5" dirty="0">
                <a:latin typeface="Tahoma"/>
                <a:cs typeface="Tahoma"/>
              </a:rPr>
              <a:t>исследования.</a:t>
            </a:r>
            <a:endParaRPr sz="900">
              <a:latin typeface="Tahoma"/>
              <a:cs typeface="Tahoma"/>
            </a:endParaRPr>
          </a:p>
        </p:txBody>
      </p:sp>
      <p:sp>
        <p:nvSpPr>
          <p:cNvPr id="25" name="object 25"/>
          <p:cNvSpPr txBox="1"/>
          <p:nvPr/>
        </p:nvSpPr>
        <p:spPr>
          <a:xfrm>
            <a:off x="1270253" y="2672588"/>
            <a:ext cx="1431925" cy="162560"/>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Достаточное количество</a:t>
            </a:r>
            <a:r>
              <a:rPr sz="900" spc="-10" dirty="0">
                <a:latin typeface="Tahoma"/>
                <a:cs typeface="Tahoma"/>
              </a:rPr>
              <a:t> </a:t>
            </a:r>
            <a:r>
              <a:rPr sz="900" dirty="0">
                <a:latin typeface="Tahoma"/>
                <a:cs typeface="Tahoma"/>
              </a:rPr>
              <a:t>и</a:t>
            </a:r>
            <a:endParaRPr sz="900">
              <a:latin typeface="Tahoma"/>
              <a:cs typeface="Tahoma"/>
            </a:endParaRPr>
          </a:p>
        </p:txBody>
      </p:sp>
      <p:sp>
        <p:nvSpPr>
          <p:cNvPr id="26" name="object 26"/>
          <p:cNvSpPr txBox="1"/>
          <p:nvPr/>
        </p:nvSpPr>
        <p:spPr>
          <a:xfrm>
            <a:off x="3611544" y="2685232"/>
            <a:ext cx="1299210" cy="138430"/>
          </a:xfrm>
          <a:prstGeom prst="rect">
            <a:avLst/>
          </a:prstGeom>
        </p:spPr>
        <p:txBody>
          <a:bodyPr vert="horz" wrap="square" lIns="0" tIns="0" rIns="0" bIns="0" rtlCol="0">
            <a:spAutoFit/>
          </a:bodyPr>
          <a:lstStyle/>
          <a:p>
            <a:pPr>
              <a:lnSpc>
                <a:spcPct val="100000"/>
              </a:lnSpc>
            </a:pPr>
            <a:r>
              <a:rPr sz="900" spc="-5" dirty="0">
                <a:latin typeface="Tahoma"/>
                <a:cs typeface="Tahoma"/>
              </a:rPr>
              <a:t>статочной мощностью,</a:t>
            </a:r>
            <a:r>
              <a:rPr sz="900" spc="-15" dirty="0">
                <a:latin typeface="Tahoma"/>
                <a:cs typeface="Tahoma"/>
              </a:rPr>
              <a:t> </a:t>
            </a:r>
            <a:r>
              <a:rPr sz="900" dirty="0">
                <a:latin typeface="Tahoma"/>
                <a:cs typeface="Tahoma"/>
              </a:rPr>
              <a:t>с</a:t>
            </a:r>
            <a:endParaRPr sz="900">
              <a:latin typeface="Tahoma"/>
              <a:cs typeface="Tahoma"/>
            </a:endParaRPr>
          </a:p>
        </p:txBody>
      </p:sp>
      <p:sp>
        <p:nvSpPr>
          <p:cNvPr id="27" name="object 27"/>
          <p:cNvSpPr txBox="1"/>
          <p:nvPr/>
        </p:nvSpPr>
        <p:spPr>
          <a:xfrm>
            <a:off x="2643660" y="2548072"/>
            <a:ext cx="967740" cy="549910"/>
          </a:xfrm>
          <a:prstGeom prst="rect">
            <a:avLst/>
          </a:prstGeom>
        </p:spPr>
        <p:txBody>
          <a:bodyPr vert="horz" wrap="square" lIns="0" tIns="0" rIns="0" bIns="0" rtlCol="0">
            <a:spAutoFit/>
          </a:bodyPr>
          <a:lstStyle/>
          <a:p>
            <a:pPr marL="11430" indent="-12065">
              <a:lnSpc>
                <a:spcPct val="100000"/>
              </a:lnSpc>
            </a:pPr>
            <a:r>
              <a:rPr sz="900" spc="-5" dirty="0">
                <a:latin typeface="Tahoma"/>
                <a:cs typeface="Tahoma"/>
              </a:rPr>
              <a:t>ированные конт  сследований </a:t>
            </a:r>
            <a:r>
              <a:rPr sz="900" dirty="0">
                <a:latin typeface="Tahoma"/>
                <a:cs typeface="Tahoma"/>
              </a:rPr>
              <a:t>с </a:t>
            </a:r>
            <a:r>
              <a:rPr sz="900" spc="-5" dirty="0">
                <a:latin typeface="Tahoma"/>
                <a:cs typeface="Tahoma"/>
              </a:rPr>
              <a:t>до  ества пациентов  ные</a:t>
            </a:r>
            <a:r>
              <a:rPr sz="900" spc="15" dirty="0">
                <a:latin typeface="Tahoma"/>
                <a:cs typeface="Tahoma"/>
              </a:rPr>
              <a:t> </a:t>
            </a:r>
            <a:r>
              <a:rPr sz="900" spc="-5" dirty="0">
                <a:latin typeface="Tahoma"/>
                <a:cs typeface="Tahoma"/>
              </a:rPr>
              <a:t>мета-анали</a:t>
            </a:r>
            <a:endParaRPr sz="900">
              <a:latin typeface="Tahoma"/>
              <a:cs typeface="Tahoma"/>
            </a:endParaRPr>
          </a:p>
        </p:txBody>
      </p:sp>
      <p:sp>
        <p:nvSpPr>
          <p:cNvPr id="28" name="object 28"/>
          <p:cNvSpPr txBox="1"/>
          <p:nvPr/>
        </p:nvSpPr>
        <p:spPr>
          <a:xfrm>
            <a:off x="3507879" y="2822392"/>
            <a:ext cx="1658620" cy="275590"/>
          </a:xfrm>
          <a:prstGeom prst="rect">
            <a:avLst/>
          </a:prstGeom>
        </p:spPr>
        <p:txBody>
          <a:bodyPr vert="horz" wrap="square" lIns="0" tIns="0" rIns="0" bIns="0" rtlCol="0">
            <a:spAutoFit/>
          </a:bodyPr>
          <a:lstStyle/>
          <a:p>
            <a:pPr marL="64135">
              <a:lnSpc>
                <a:spcPct val="100000"/>
              </a:lnSpc>
            </a:pPr>
            <a:r>
              <a:rPr sz="900" dirty="0">
                <a:latin typeface="Tahoma"/>
                <a:cs typeface="Tahoma"/>
              </a:rPr>
              <a:t>и </a:t>
            </a:r>
            <a:r>
              <a:rPr sz="900" spc="-5" dirty="0">
                <a:latin typeface="Tahoma"/>
                <a:cs typeface="Tahoma"/>
              </a:rPr>
              <a:t>получением</a:t>
            </a:r>
            <a:r>
              <a:rPr sz="900" spc="25" dirty="0">
                <a:latin typeface="Tahoma"/>
                <a:cs typeface="Tahoma"/>
              </a:rPr>
              <a:t> </a:t>
            </a:r>
            <a:r>
              <a:rPr sz="900" spc="-5" dirty="0">
                <a:latin typeface="Tahoma"/>
                <a:cs typeface="Tahoma"/>
              </a:rPr>
              <a:t>большого</a:t>
            </a:r>
            <a:endParaRPr sz="900">
              <a:latin typeface="Tahoma"/>
              <a:cs typeface="Tahoma"/>
            </a:endParaRPr>
          </a:p>
          <a:p>
            <a:pPr>
              <a:lnSpc>
                <a:spcPct val="100000"/>
              </a:lnSpc>
            </a:pPr>
            <a:r>
              <a:rPr sz="900" spc="-5" dirty="0">
                <a:latin typeface="Tahoma"/>
                <a:cs typeface="Tahoma"/>
              </a:rPr>
              <a:t>зы. Как минимум одно</a:t>
            </a:r>
            <a:r>
              <a:rPr sz="900" spc="80" dirty="0">
                <a:latin typeface="Tahoma"/>
                <a:cs typeface="Tahoma"/>
              </a:rPr>
              <a:t> </a:t>
            </a:r>
            <a:r>
              <a:rPr sz="900" spc="-5" dirty="0">
                <a:latin typeface="Tahoma"/>
                <a:cs typeface="Tahoma"/>
              </a:rPr>
              <a:t>хорошо</a:t>
            </a:r>
            <a:endParaRPr sz="900">
              <a:latin typeface="Tahoma"/>
              <a:cs typeface="Tahoma"/>
            </a:endParaRPr>
          </a:p>
        </p:txBody>
      </p:sp>
      <p:sp>
        <p:nvSpPr>
          <p:cNvPr id="29" name="object 29"/>
          <p:cNvSpPr txBox="1"/>
          <p:nvPr/>
        </p:nvSpPr>
        <p:spPr>
          <a:xfrm>
            <a:off x="1270253" y="2946908"/>
            <a:ext cx="1414780" cy="436880"/>
          </a:xfrm>
          <a:prstGeom prst="rect">
            <a:avLst/>
          </a:prstGeom>
        </p:spPr>
        <p:txBody>
          <a:bodyPr vert="horz" wrap="square" lIns="0" tIns="12700" rIns="0" bIns="0" rtlCol="0">
            <a:spAutoFit/>
          </a:bodyPr>
          <a:lstStyle/>
          <a:p>
            <a:pPr marL="12700" marR="5080" algn="just">
              <a:lnSpc>
                <a:spcPct val="100000"/>
              </a:lnSpc>
              <a:spcBef>
                <a:spcPts val="100"/>
              </a:spcBef>
            </a:pPr>
            <a:r>
              <a:rPr sz="900" spc="-5" dirty="0">
                <a:latin typeface="Tahoma"/>
                <a:cs typeface="Tahoma"/>
              </a:rPr>
              <a:t>количества данных. Круп  организованное рандомиз  Репрезентативная</a:t>
            </a:r>
            <a:r>
              <a:rPr sz="900" spc="5" dirty="0">
                <a:latin typeface="Tahoma"/>
                <a:cs typeface="Tahoma"/>
              </a:rPr>
              <a:t> </a:t>
            </a:r>
            <a:r>
              <a:rPr sz="900" spc="-5" dirty="0">
                <a:latin typeface="Tahoma"/>
                <a:cs typeface="Tahoma"/>
              </a:rPr>
              <a:t>выборк</a:t>
            </a:r>
            <a:endParaRPr sz="900">
              <a:latin typeface="Tahoma"/>
              <a:cs typeface="Tahoma"/>
            </a:endParaRPr>
          </a:p>
        </p:txBody>
      </p:sp>
      <p:sp>
        <p:nvSpPr>
          <p:cNvPr id="30" name="object 30"/>
          <p:cNvSpPr txBox="1"/>
          <p:nvPr/>
        </p:nvSpPr>
        <p:spPr>
          <a:xfrm>
            <a:off x="819708" y="3390341"/>
            <a:ext cx="297815" cy="163195"/>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II</a:t>
            </a:r>
            <a:r>
              <a:rPr sz="900" spc="-65" dirty="0">
                <a:latin typeface="Tahoma"/>
                <a:cs typeface="Tahoma"/>
              </a:rPr>
              <a:t> </a:t>
            </a:r>
            <a:r>
              <a:rPr sz="900" dirty="0">
                <a:latin typeface="Tahoma"/>
                <a:cs typeface="Tahoma"/>
              </a:rPr>
              <a:t>(2)</a:t>
            </a:r>
            <a:endParaRPr sz="900">
              <a:latin typeface="Tahoma"/>
              <a:cs typeface="Tahoma"/>
            </a:endParaRPr>
          </a:p>
        </p:txBody>
      </p:sp>
      <p:sp>
        <p:nvSpPr>
          <p:cNvPr id="31" name="object 31"/>
          <p:cNvSpPr txBox="1"/>
          <p:nvPr/>
        </p:nvSpPr>
        <p:spPr>
          <a:xfrm>
            <a:off x="1270253" y="3390341"/>
            <a:ext cx="1358900" cy="163195"/>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Проспективные </a:t>
            </a:r>
            <a:r>
              <a:rPr sz="900" dirty="0">
                <a:latin typeface="Tahoma"/>
                <a:cs typeface="Tahoma"/>
              </a:rPr>
              <a:t>с</a:t>
            </a:r>
            <a:r>
              <a:rPr sz="900" spc="20" dirty="0">
                <a:latin typeface="Tahoma"/>
                <a:cs typeface="Tahoma"/>
              </a:rPr>
              <a:t> </a:t>
            </a:r>
            <a:r>
              <a:rPr sz="900" spc="-10" dirty="0">
                <a:latin typeface="Tahoma"/>
                <a:cs typeface="Tahoma"/>
              </a:rPr>
              <a:t>рандом</a:t>
            </a:r>
            <a:endParaRPr sz="900">
              <a:latin typeface="Tahoma"/>
              <a:cs typeface="Tahoma"/>
            </a:endParaRPr>
          </a:p>
        </p:txBody>
      </p:sp>
      <p:sp>
        <p:nvSpPr>
          <p:cNvPr id="32" name="object 32"/>
          <p:cNvSpPr txBox="1"/>
          <p:nvPr/>
        </p:nvSpPr>
        <p:spPr>
          <a:xfrm>
            <a:off x="1270253" y="3528186"/>
            <a:ext cx="1421765" cy="162560"/>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количеством данных.</a:t>
            </a:r>
            <a:r>
              <a:rPr sz="900" spc="15" dirty="0">
                <a:latin typeface="Tahoma"/>
                <a:cs typeface="Tahoma"/>
              </a:rPr>
              <a:t> </a:t>
            </a:r>
            <a:r>
              <a:rPr sz="900" spc="-5" dirty="0">
                <a:latin typeface="Tahoma"/>
                <a:cs typeface="Tahoma"/>
              </a:rPr>
              <a:t>Нес</a:t>
            </a:r>
            <a:endParaRPr sz="900">
              <a:latin typeface="Tahoma"/>
              <a:cs typeface="Tahoma"/>
            </a:endParaRPr>
          </a:p>
        </p:txBody>
      </p:sp>
      <p:sp>
        <p:nvSpPr>
          <p:cNvPr id="33" name="object 33"/>
          <p:cNvSpPr txBox="1"/>
          <p:nvPr/>
        </p:nvSpPr>
        <p:spPr>
          <a:xfrm>
            <a:off x="3510247" y="3096712"/>
            <a:ext cx="1727835" cy="582295"/>
          </a:xfrm>
          <a:prstGeom prst="rect">
            <a:avLst/>
          </a:prstGeom>
        </p:spPr>
        <p:txBody>
          <a:bodyPr vert="horz" wrap="square" lIns="0" tIns="0" rIns="0" bIns="0" rtlCol="0">
            <a:spAutoFit/>
          </a:bodyPr>
          <a:lstStyle/>
          <a:p>
            <a:pPr>
              <a:lnSpc>
                <a:spcPct val="100000"/>
              </a:lnSpc>
            </a:pPr>
            <a:r>
              <a:rPr sz="900" spc="-5" dirty="0">
                <a:latin typeface="Tahoma"/>
                <a:cs typeface="Tahoma"/>
              </a:rPr>
              <a:t>ролируемое</a:t>
            </a:r>
            <a:r>
              <a:rPr sz="900" spc="35" dirty="0">
                <a:latin typeface="Tahoma"/>
                <a:cs typeface="Tahoma"/>
              </a:rPr>
              <a:t> </a:t>
            </a:r>
            <a:r>
              <a:rPr sz="900" spc="-5" dirty="0">
                <a:latin typeface="Tahoma"/>
                <a:cs typeface="Tahoma"/>
              </a:rPr>
              <a:t>исследование.</a:t>
            </a:r>
            <a:endParaRPr sz="900">
              <a:latin typeface="Tahoma"/>
              <a:cs typeface="Tahoma"/>
            </a:endParaRPr>
          </a:p>
          <a:p>
            <a:pPr>
              <a:lnSpc>
                <a:spcPct val="100000"/>
              </a:lnSpc>
              <a:spcBef>
                <a:spcPts val="10"/>
              </a:spcBef>
            </a:pPr>
            <a:endParaRPr sz="1150">
              <a:latin typeface="Times New Roman"/>
              <a:cs typeface="Times New Roman"/>
            </a:endParaRPr>
          </a:p>
          <a:p>
            <a:pPr marL="20320">
              <a:lnSpc>
                <a:spcPct val="100000"/>
              </a:lnSpc>
            </a:pPr>
            <a:r>
              <a:rPr sz="900" spc="-5" dirty="0">
                <a:latin typeface="Tahoma"/>
                <a:cs typeface="Tahoma"/>
              </a:rPr>
              <a:t>исследования </a:t>
            </a:r>
            <a:r>
              <a:rPr sz="900" dirty="0">
                <a:latin typeface="Tahoma"/>
                <a:cs typeface="Tahoma"/>
              </a:rPr>
              <a:t>с </a:t>
            </a:r>
            <a:r>
              <a:rPr sz="900" spc="-5" dirty="0">
                <a:latin typeface="Tahoma"/>
                <a:cs typeface="Tahoma"/>
              </a:rPr>
              <a:t>ограниченным</a:t>
            </a:r>
            <a:endParaRPr sz="900">
              <a:latin typeface="Tahoma"/>
              <a:cs typeface="Tahoma"/>
            </a:endParaRPr>
          </a:p>
          <a:p>
            <a:pPr marL="43180">
              <a:lnSpc>
                <a:spcPct val="100000"/>
              </a:lnSpc>
              <a:spcBef>
                <a:spcPts val="5"/>
              </a:spcBef>
            </a:pPr>
            <a:r>
              <a:rPr sz="900" spc="-5" dirty="0">
                <a:latin typeface="Tahoma"/>
                <a:cs typeface="Tahoma"/>
              </a:rPr>
              <a:t>аний </a:t>
            </a:r>
            <a:r>
              <a:rPr sz="900" dirty="0">
                <a:latin typeface="Tahoma"/>
                <a:cs typeface="Tahoma"/>
              </a:rPr>
              <a:t>с </a:t>
            </a:r>
            <a:r>
              <a:rPr sz="900" spc="-5" dirty="0">
                <a:latin typeface="Tahoma"/>
                <a:cs typeface="Tahoma"/>
              </a:rPr>
              <a:t>небольшим</a:t>
            </a:r>
            <a:r>
              <a:rPr sz="900" spc="10" dirty="0">
                <a:latin typeface="Tahoma"/>
                <a:cs typeface="Tahoma"/>
              </a:rPr>
              <a:t> </a:t>
            </a:r>
            <a:r>
              <a:rPr sz="900" spc="-5" dirty="0">
                <a:latin typeface="Tahoma"/>
                <a:cs typeface="Tahoma"/>
              </a:rPr>
              <a:t>количеством</a:t>
            </a:r>
            <a:endParaRPr sz="900">
              <a:latin typeface="Tahoma"/>
              <a:cs typeface="Tahoma"/>
            </a:endParaRPr>
          </a:p>
        </p:txBody>
      </p:sp>
      <p:sp>
        <p:nvSpPr>
          <p:cNvPr id="34" name="object 34"/>
          <p:cNvSpPr txBox="1"/>
          <p:nvPr/>
        </p:nvSpPr>
        <p:spPr>
          <a:xfrm>
            <a:off x="1270253" y="3665346"/>
            <a:ext cx="1427480" cy="162560"/>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пациентов. Хорошо</a:t>
            </a:r>
            <a:r>
              <a:rPr sz="900" spc="10" dirty="0">
                <a:latin typeface="Tahoma"/>
                <a:cs typeface="Tahoma"/>
              </a:rPr>
              <a:t> </a:t>
            </a:r>
            <a:r>
              <a:rPr sz="900" spc="-5" dirty="0">
                <a:latin typeface="Tahoma"/>
                <a:cs typeface="Tahoma"/>
              </a:rPr>
              <a:t>орган</a:t>
            </a:r>
            <a:endParaRPr sz="900">
              <a:latin typeface="Tahoma"/>
              <a:cs typeface="Tahoma"/>
            </a:endParaRPr>
          </a:p>
        </p:txBody>
      </p:sp>
      <p:sp>
        <p:nvSpPr>
          <p:cNvPr id="35" name="object 35"/>
          <p:cNvSpPr txBox="1"/>
          <p:nvPr/>
        </p:nvSpPr>
        <p:spPr>
          <a:xfrm>
            <a:off x="5293805" y="3677991"/>
            <a:ext cx="34925" cy="138430"/>
          </a:xfrm>
          <a:prstGeom prst="rect">
            <a:avLst/>
          </a:prstGeom>
        </p:spPr>
        <p:txBody>
          <a:bodyPr vert="horz" wrap="square" lIns="0" tIns="0" rIns="0" bIns="0" rtlCol="0">
            <a:spAutoFit/>
          </a:bodyPr>
          <a:lstStyle/>
          <a:p>
            <a:pPr>
              <a:lnSpc>
                <a:spcPct val="100000"/>
              </a:lnSpc>
            </a:pPr>
            <a:r>
              <a:rPr sz="900" dirty="0">
                <a:latin typeface="Tahoma"/>
                <a:cs typeface="Tahoma"/>
              </a:rPr>
              <a:t>.</a:t>
            </a:r>
            <a:endParaRPr sz="900">
              <a:latin typeface="Tahoma"/>
              <a:cs typeface="Tahoma"/>
            </a:endParaRPr>
          </a:p>
        </p:txBody>
      </p:sp>
      <p:sp>
        <p:nvSpPr>
          <p:cNvPr id="36" name="object 36"/>
          <p:cNvSpPr txBox="1"/>
          <p:nvPr/>
        </p:nvSpPr>
        <p:spPr>
          <a:xfrm>
            <a:off x="1270253" y="3802507"/>
            <a:ext cx="1436370" cy="162560"/>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Мета-анализы ограничены</a:t>
            </a:r>
            <a:endParaRPr sz="900" dirty="0">
              <a:latin typeface="Tahoma"/>
              <a:cs typeface="Tahoma"/>
            </a:endParaRPr>
          </a:p>
        </p:txBody>
      </p:sp>
      <p:sp>
        <p:nvSpPr>
          <p:cNvPr id="37" name="object 37"/>
          <p:cNvSpPr txBox="1"/>
          <p:nvPr/>
        </p:nvSpPr>
        <p:spPr>
          <a:xfrm>
            <a:off x="3517441" y="3677991"/>
            <a:ext cx="1776730" cy="275590"/>
          </a:xfrm>
          <a:prstGeom prst="rect">
            <a:avLst/>
          </a:prstGeom>
        </p:spPr>
        <p:txBody>
          <a:bodyPr vert="horz" wrap="square" lIns="0" tIns="0" rIns="0" bIns="0" rtlCol="0">
            <a:spAutoFit/>
          </a:bodyPr>
          <a:lstStyle/>
          <a:p>
            <a:pPr marL="31750" indent="-32384">
              <a:lnSpc>
                <a:spcPct val="100000"/>
              </a:lnSpc>
            </a:pPr>
            <a:r>
              <a:rPr sz="900" spc="-5" dirty="0">
                <a:latin typeface="Tahoma"/>
                <a:cs typeface="Tahoma"/>
              </a:rPr>
              <a:t>пективное исследование когорты  на хорошем уровне.</a:t>
            </a:r>
            <a:r>
              <a:rPr sz="900" spc="15" dirty="0">
                <a:latin typeface="Tahoma"/>
                <a:cs typeface="Tahoma"/>
              </a:rPr>
              <a:t> </a:t>
            </a:r>
            <a:r>
              <a:rPr sz="900" spc="-5" dirty="0">
                <a:latin typeface="Tahoma"/>
                <a:cs typeface="Tahoma"/>
              </a:rPr>
              <a:t>Результаты</a:t>
            </a:r>
            <a:endParaRPr sz="900">
              <a:latin typeface="Tahoma"/>
              <a:cs typeface="Tahoma"/>
            </a:endParaRPr>
          </a:p>
        </p:txBody>
      </p:sp>
      <p:sp>
        <p:nvSpPr>
          <p:cNvPr id="38" name="object 38"/>
          <p:cNvSpPr txBox="1"/>
          <p:nvPr/>
        </p:nvSpPr>
        <p:spPr>
          <a:xfrm>
            <a:off x="1270253" y="3939667"/>
            <a:ext cx="1419860" cy="162560"/>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непрезентативны </a:t>
            </a:r>
            <a:r>
              <a:rPr sz="900" dirty="0">
                <a:latin typeface="Tahoma"/>
                <a:cs typeface="Tahoma"/>
              </a:rPr>
              <a:t>в</a:t>
            </a:r>
            <a:r>
              <a:rPr sz="900" spc="35" dirty="0">
                <a:latin typeface="Tahoma"/>
                <a:cs typeface="Tahoma"/>
              </a:rPr>
              <a:t> </a:t>
            </a:r>
            <a:r>
              <a:rPr sz="900" spc="-5" dirty="0">
                <a:latin typeface="Tahoma"/>
                <a:cs typeface="Tahoma"/>
              </a:rPr>
              <a:t>отнош</a:t>
            </a:r>
            <a:endParaRPr sz="900" dirty="0">
              <a:latin typeface="Tahoma"/>
              <a:cs typeface="Tahoma"/>
            </a:endParaRPr>
          </a:p>
        </p:txBody>
      </p:sp>
      <p:sp>
        <p:nvSpPr>
          <p:cNvPr id="39" name="object 39"/>
          <p:cNvSpPr txBox="1"/>
          <p:nvPr/>
        </p:nvSpPr>
        <p:spPr>
          <a:xfrm>
            <a:off x="1270253" y="4076827"/>
            <a:ext cx="1410970" cy="162560"/>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организованные</a:t>
            </a:r>
            <a:r>
              <a:rPr sz="900" spc="20" dirty="0">
                <a:latin typeface="Tahoma"/>
                <a:cs typeface="Tahoma"/>
              </a:rPr>
              <a:t> </a:t>
            </a:r>
            <a:r>
              <a:rPr sz="900" spc="-5" dirty="0">
                <a:latin typeface="Tahoma"/>
                <a:cs typeface="Tahoma"/>
              </a:rPr>
              <a:t>исследов</a:t>
            </a:r>
            <a:endParaRPr sz="900">
              <a:latin typeface="Tahoma"/>
              <a:cs typeface="Tahoma"/>
            </a:endParaRPr>
          </a:p>
        </p:txBody>
      </p:sp>
      <p:sp>
        <p:nvSpPr>
          <p:cNvPr id="40" name="object 40"/>
          <p:cNvSpPr txBox="1"/>
          <p:nvPr/>
        </p:nvSpPr>
        <p:spPr>
          <a:xfrm>
            <a:off x="2616158" y="3096712"/>
            <a:ext cx="938530" cy="1130935"/>
          </a:xfrm>
          <a:prstGeom prst="rect">
            <a:avLst/>
          </a:prstGeom>
        </p:spPr>
        <p:txBody>
          <a:bodyPr vert="horz" wrap="square" lIns="0" tIns="0" rIns="0" bIns="0" rtlCol="0">
            <a:spAutoFit/>
          </a:bodyPr>
          <a:lstStyle/>
          <a:p>
            <a:pPr marL="53975" marR="36195">
              <a:lnSpc>
                <a:spcPct val="100000"/>
              </a:lnSpc>
            </a:pPr>
            <a:r>
              <a:rPr sz="900" spc="-5" dirty="0">
                <a:latin typeface="Tahoma"/>
                <a:cs typeface="Tahoma"/>
              </a:rPr>
              <a:t>ированное конт  </a:t>
            </a:r>
            <a:r>
              <a:rPr sz="900" dirty="0">
                <a:latin typeface="Tahoma"/>
                <a:cs typeface="Tahoma"/>
              </a:rPr>
              <a:t>а</a:t>
            </a:r>
            <a:r>
              <a:rPr sz="900" spc="20" dirty="0">
                <a:latin typeface="Tahoma"/>
                <a:cs typeface="Tahoma"/>
              </a:rPr>
              <a:t> </a:t>
            </a:r>
            <a:r>
              <a:rPr sz="900" spc="-5" dirty="0">
                <a:latin typeface="Tahoma"/>
                <a:cs typeface="Tahoma"/>
              </a:rPr>
              <a:t>пациентов</a:t>
            </a:r>
            <a:endParaRPr sz="900">
              <a:latin typeface="Tahoma"/>
              <a:cs typeface="Tahoma"/>
            </a:endParaRPr>
          </a:p>
          <a:p>
            <a:pPr marL="62865" indent="-63500">
              <a:lnSpc>
                <a:spcPct val="100000"/>
              </a:lnSpc>
              <a:spcBef>
                <a:spcPts val="254"/>
              </a:spcBef>
            </a:pPr>
            <a:r>
              <a:rPr sz="900" spc="-5" dirty="0">
                <a:latin typeface="Tahoma"/>
                <a:cs typeface="Tahoma"/>
              </a:rPr>
              <a:t>изацией или без  колько</a:t>
            </a:r>
            <a:r>
              <a:rPr sz="900" spc="-55" dirty="0">
                <a:latin typeface="Tahoma"/>
                <a:cs typeface="Tahoma"/>
              </a:rPr>
              <a:t> </a:t>
            </a:r>
            <a:r>
              <a:rPr sz="900" spc="-5" dirty="0">
                <a:latin typeface="Tahoma"/>
                <a:cs typeface="Tahoma"/>
              </a:rPr>
              <a:t>исследов  изованное</a:t>
            </a:r>
            <a:r>
              <a:rPr sz="900" spc="20" dirty="0">
                <a:latin typeface="Tahoma"/>
                <a:cs typeface="Tahoma"/>
              </a:rPr>
              <a:t> </a:t>
            </a:r>
            <a:r>
              <a:rPr sz="900" spc="-5" dirty="0">
                <a:latin typeface="Tahoma"/>
                <a:cs typeface="Tahoma"/>
              </a:rPr>
              <a:t>прос</a:t>
            </a:r>
            <a:endParaRPr sz="900">
              <a:latin typeface="Tahoma"/>
              <a:cs typeface="Tahoma"/>
            </a:endParaRPr>
          </a:p>
          <a:p>
            <a:pPr marL="50800" marR="6350" indent="26034" algn="just">
              <a:lnSpc>
                <a:spcPct val="100000"/>
              </a:lnSpc>
            </a:pPr>
            <a:r>
              <a:rPr sz="900" dirty="0">
                <a:latin typeface="Tahoma"/>
                <a:cs typeface="Tahoma"/>
              </a:rPr>
              <a:t>, </a:t>
            </a:r>
            <a:r>
              <a:rPr sz="900" spc="-5" dirty="0">
                <a:latin typeface="Tahoma"/>
                <a:cs typeface="Tahoma"/>
              </a:rPr>
              <a:t>но проведены  ении целевой </a:t>
            </a:r>
            <a:r>
              <a:rPr sz="900" dirty="0">
                <a:latin typeface="Tahoma"/>
                <a:cs typeface="Tahoma"/>
              </a:rPr>
              <a:t>п  </a:t>
            </a:r>
            <a:r>
              <a:rPr sz="900" spc="-5" dirty="0">
                <a:latin typeface="Tahoma"/>
                <a:cs typeface="Tahoma"/>
              </a:rPr>
              <a:t>ания</a:t>
            </a:r>
            <a:r>
              <a:rPr sz="900" spc="-40" dirty="0">
                <a:latin typeface="Tahoma"/>
                <a:cs typeface="Tahoma"/>
              </a:rPr>
              <a:t> </a:t>
            </a:r>
            <a:r>
              <a:rPr sz="900" spc="-5" dirty="0">
                <a:latin typeface="Tahoma"/>
                <a:cs typeface="Tahoma"/>
              </a:rPr>
              <a:t>«случай-ко</a:t>
            </a:r>
            <a:endParaRPr sz="900">
              <a:latin typeface="Tahoma"/>
              <a:cs typeface="Tahoma"/>
            </a:endParaRPr>
          </a:p>
        </p:txBody>
      </p:sp>
      <p:sp>
        <p:nvSpPr>
          <p:cNvPr id="41" name="object 41"/>
          <p:cNvSpPr txBox="1"/>
          <p:nvPr/>
        </p:nvSpPr>
        <p:spPr>
          <a:xfrm>
            <a:off x="3506878" y="3952311"/>
            <a:ext cx="1016000" cy="275590"/>
          </a:xfrm>
          <a:prstGeom prst="rect">
            <a:avLst/>
          </a:prstGeom>
        </p:spPr>
        <p:txBody>
          <a:bodyPr vert="horz" wrap="square" lIns="0" tIns="0" rIns="0" bIns="0" rtlCol="0">
            <a:spAutoFit/>
          </a:bodyPr>
          <a:lstStyle/>
          <a:p>
            <a:pPr marL="33020" indent="-33655">
              <a:lnSpc>
                <a:spcPct val="100000"/>
              </a:lnSpc>
            </a:pPr>
            <a:r>
              <a:rPr sz="900" spc="-5" dirty="0">
                <a:latin typeface="Tahoma"/>
                <a:cs typeface="Tahoma"/>
              </a:rPr>
              <a:t>опуляции. Хорошо  нтроль»</a:t>
            </a:r>
            <a:endParaRPr sz="900">
              <a:latin typeface="Tahoma"/>
              <a:cs typeface="Tahoma"/>
            </a:endParaRPr>
          </a:p>
        </p:txBody>
      </p:sp>
      <p:sp>
        <p:nvSpPr>
          <p:cNvPr id="42" name="object 42"/>
          <p:cNvSpPr txBox="1"/>
          <p:nvPr/>
        </p:nvSpPr>
        <p:spPr>
          <a:xfrm>
            <a:off x="819708" y="4260595"/>
            <a:ext cx="340360" cy="162560"/>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III</a:t>
            </a:r>
            <a:r>
              <a:rPr sz="900" spc="-65" dirty="0">
                <a:latin typeface="Tahoma"/>
                <a:cs typeface="Tahoma"/>
              </a:rPr>
              <a:t> </a:t>
            </a:r>
            <a:r>
              <a:rPr sz="900" dirty="0">
                <a:latin typeface="Tahoma"/>
                <a:cs typeface="Tahoma"/>
              </a:rPr>
              <a:t>(3)</a:t>
            </a:r>
            <a:endParaRPr sz="900">
              <a:latin typeface="Tahoma"/>
              <a:cs typeface="Tahoma"/>
            </a:endParaRPr>
          </a:p>
        </p:txBody>
      </p:sp>
      <p:sp>
        <p:nvSpPr>
          <p:cNvPr id="43" name="object 43"/>
          <p:cNvSpPr txBox="1"/>
          <p:nvPr/>
        </p:nvSpPr>
        <p:spPr>
          <a:xfrm>
            <a:off x="3209931" y="4273240"/>
            <a:ext cx="674370" cy="275590"/>
          </a:xfrm>
          <a:prstGeom prst="rect">
            <a:avLst/>
          </a:prstGeom>
        </p:spPr>
        <p:txBody>
          <a:bodyPr vert="horz" wrap="square" lIns="0" tIns="0" rIns="0" bIns="0" rtlCol="0">
            <a:spAutoFit/>
          </a:bodyPr>
          <a:lstStyle/>
          <a:p>
            <a:pPr marL="154940" indent="-155575">
              <a:lnSpc>
                <a:spcPct val="100000"/>
              </a:lnSpc>
            </a:pPr>
            <a:r>
              <a:rPr sz="900" dirty="0">
                <a:latin typeface="Tahoma"/>
                <a:cs typeface="Tahoma"/>
              </a:rPr>
              <a:t>мые</a:t>
            </a:r>
            <a:r>
              <a:rPr sz="900" spc="-40" dirty="0">
                <a:latin typeface="Tahoma"/>
                <a:cs typeface="Tahoma"/>
              </a:rPr>
              <a:t> </a:t>
            </a:r>
            <a:r>
              <a:rPr sz="900" spc="-5" dirty="0">
                <a:latin typeface="Tahoma"/>
                <a:cs typeface="Tahoma"/>
              </a:rPr>
              <a:t>исследо  </a:t>
            </a:r>
            <a:r>
              <a:rPr sz="900" spc="-10" dirty="0">
                <a:latin typeface="Tahoma"/>
                <a:cs typeface="Tahoma"/>
              </a:rPr>
              <a:t>р</a:t>
            </a:r>
            <a:r>
              <a:rPr sz="900" dirty="0">
                <a:latin typeface="Tahoma"/>
                <a:cs typeface="Tahoma"/>
              </a:rPr>
              <a:t>о</a:t>
            </a:r>
            <a:r>
              <a:rPr sz="900" spc="-5" dirty="0">
                <a:latin typeface="Tahoma"/>
                <a:cs typeface="Tahoma"/>
              </a:rPr>
              <a:t>ва</a:t>
            </a:r>
            <a:r>
              <a:rPr sz="900" spc="5" dirty="0">
                <a:latin typeface="Tahoma"/>
                <a:cs typeface="Tahoma"/>
              </a:rPr>
              <a:t>н</a:t>
            </a:r>
            <a:r>
              <a:rPr sz="900" spc="-5" dirty="0">
                <a:latin typeface="Tahoma"/>
                <a:cs typeface="Tahoma"/>
              </a:rPr>
              <a:t>н</a:t>
            </a:r>
            <a:r>
              <a:rPr sz="900" dirty="0">
                <a:latin typeface="Tahoma"/>
                <a:cs typeface="Tahoma"/>
              </a:rPr>
              <a:t>ые</a:t>
            </a:r>
            <a:endParaRPr sz="900">
              <a:latin typeface="Tahoma"/>
              <a:cs typeface="Tahoma"/>
            </a:endParaRPr>
          </a:p>
        </p:txBody>
      </p:sp>
      <p:sp>
        <p:nvSpPr>
          <p:cNvPr id="44" name="object 44"/>
          <p:cNvSpPr txBox="1"/>
          <p:nvPr/>
        </p:nvSpPr>
        <p:spPr>
          <a:xfrm>
            <a:off x="3884617" y="4273240"/>
            <a:ext cx="1473835" cy="275590"/>
          </a:xfrm>
          <a:prstGeom prst="rect">
            <a:avLst/>
          </a:prstGeom>
        </p:spPr>
        <p:txBody>
          <a:bodyPr vert="horz" wrap="square" lIns="0" tIns="0" rIns="0" bIns="0" rtlCol="0">
            <a:spAutoFit/>
          </a:bodyPr>
          <a:lstStyle/>
          <a:p>
            <a:pPr marL="36195" indent="-36830">
              <a:lnSpc>
                <a:spcPct val="100000"/>
              </a:lnSpc>
            </a:pPr>
            <a:r>
              <a:rPr sz="900" spc="-5" dirty="0">
                <a:latin typeface="Tahoma"/>
                <a:cs typeface="Tahoma"/>
              </a:rPr>
              <a:t>вания. Исследования </a:t>
            </a:r>
            <a:r>
              <a:rPr sz="900" dirty="0">
                <a:latin typeface="Tahoma"/>
                <a:cs typeface="Tahoma"/>
              </a:rPr>
              <a:t>с  </a:t>
            </a:r>
            <a:r>
              <a:rPr sz="900" spc="-5" dirty="0">
                <a:latin typeface="Tahoma"/>
                <a:cs typeface="Tahoma"/>
              </a:rPr>
              <a:t>клинические</a:t>
            </a:r>
            <a:r>
              <a:rPr sz="900" spc="-10" dirty="0">
                <a:latin typeface="Tahoma"/>
                <a:cs typeface="Tahoma"/>
              </a:rPr>
              <a:t> </a:t>
            </a:r>
            <a:r>
              <a:rPr sz="900" spc="-5" dirty="0">
                <a:latin typeface="Tahoma"/>
                <a:cs typeface="Tahoma"/>
              </a:rPr>
              <a:t>исследования</a:t>
            </a:r>
            <a:endParaRPr sz="900">
              <a:latin typeface="Tahoma"/>
              <a:cs typeface="Tahoma"/>
            </a:endParaRPr>
          </a:p>
        </p:txBody>
      </p:sp>
      <p:sp>
        <p:nvSpPr>
          <p:cNvPr id="45" name="object 45"/>
          <p:cNvSpPr txBox="1"/>
          <p:nvPr/>
        </p:nvSpPr>
        <p:spPr>
          <a:xfrm>
            <a:off x="1270253" y="4534916"/>
            <a:ext cx="1417320" cy="162560"/>
          </a:xfrm>
          <a:prstGeom prst="rect">
            <a:avLst/>
          </a:prstGeom>
        </p:spPr>
        <p:txBody>
          <a:bodyPr vert="horz" wrap="square" lIns="0" tIns="12700" rIns="0" bIns="0" rtlCol="0">
            <a:spAutoFit/>
          </a:bodyPr>
          <a:lstStyle/>
          <a:p>
            <a:pPr marL="12700">
              <a:lnSpc>
                <a:spcPct val="100000"/>
              </a:lnSpc>
              <a:spcBef>
                <a:spcPts val="100"/>
              </a:spcBef>
            </a:pPr>
            <a:r>
              <a:rPr sz="900" dirty="0">
                <a:latin typeface="Tahoma"/>
                <a:cs typeface="Tahoma"/>
              </a:rPr>
              <a:t>с, </a:t>
            </a:r>
            <a:r>
              <a:rPr sz="900" spc="-5" dirty="0">
                <a:latin typeface="Tahoma"/>
                <a:cs typeface="Tahoma"/>
              </a:rPr>
              <a:t>как минимум, </a:t>
            </a:r>
            <a:r>
              <a:rPr sz="900" dirty="0">
                <a:latin typeface="Tahoma"/>
                <a:cs typeface="Tahoma"/>
              </a:rPr>
              <a:t>1</a:t>
            </a:r>
            <a:r>
              <a:rPr sz="900" spc="15" dirty="0">
                <a:latin typeface="Tahoma"/>
                <a:cs typeface="Tahoma"/>
              </a:rPr>
              <a:t> </a:t>
            </a:r>
            <a:r>
              <a:rPr sz="900" spc="-5" dirty="0">
                <a:latin typeface="Tahoma"/>
                <a:cs typeface="Tahoma"/>
              </a:rPr>
              <a:t>значите</a:t>
            </a:r>
            <a:endParaRPr sz="900">
              <a:latin typeface="Tahoma"/>
              <a:cs typeface="Tahoma"/>
            </a:endParaRPr>
          </a:p>
        </p:txBody>
      </p:sp>
      <p:sp>
        <p:nvSpPr>
          <p:cNvPr id="46" name="object 46"/>
          <p:cNvSpPr txBox="1"/>
          <p:nvPr/>
        </p:nvSpPr>
        <p:spPr>
          <a:xfrm>
            <a:off x="3407817" y="4547560"/>
            <a:ext cx="433070" cy="138430"/>
          </a:xfrm>
          <a:prstGeom prst="rect">
            <a:avLst/>
          </a:prstGeom>
        </p:spPr>
        <p:txBody>
          <a:bodyPr vert="horz" wrap="square" lIns="0" tIns="0" rIns="0" bIns="0" rtlCol="0">
            <a:spAutoFit/>
          </a:bodyPr>
          <a:lstStyle/>
          <a:p>
            <a:pPr>
              <a:lnSpc>
                <a:spcPct val="100000"/>
              </a:lnSpc>
            </a:pPr>
            <a:r>
              <a:rPr sz="900" dirty="0">
                <a:latin typeface="Tahoma"/>
                <a:cs typeface="Tahoma"/>
              </a:rPr>
              <a:t>к</a:t>
            </a:r>
            <a:r>
              <a:rPr sz="900" spc="-75" dirty="0">
                <a:latin typeface="Tahoma"/>
                <a:cs typeface="Tahoma"/>
              </a:rPr>
              <a:t> </a:t>
            </a:r>
            <a:r>
              <a:rPr sz="900" spc="-5" dirty="0">
                <a:latin typeface="Tahoma"/>
                <a:cs typeface="Tahoma"/>
              </a:rPr>
              <a:t>миним</a:t>
            </a:r>
            <a:endParaRPr sz="900">
              <a:latin typeface="Tahoma"/>
              <a:cs typeface="Tahoma"/>
            </a:endParaRPr>
          </a:p>
        </p:txBody>
      </p:sp>
      <p:sp>
        <p:nvSpPr>
          <p:cNvPr id="47" name="object 47"/>
          <p:cNvSpPr txBox="1"/>
          <p:nvPr/>
        </p:nvSpPr>
        <p:spPr>
          <a:xfrm>
            <a:off x="3840456" y="4547560"/>
            <a:ext cx="1243965" cy="138430"/>
          </a:xfrm>
          <a:prstGeom prst="rect">
            <a:avLst/>
          </a:prstGeom>
        </p:spPr>
        <p:txBody>
          <a:bodyPr vert="horz" wrap="square" lIns="0" tIns="0" rIns="0" bIns="0" rtlCol="0">
            <a:spAutoFit/>
          </a:bodyPr>
          <a:lstStyle/>
          <a:p>
            <a:pPr>
              <a:lnSpc>
                <a:spcPct val="100000"/>
              </a:lnSpc>
            </a:pPr>
            <a:r>
              <a:rPr sz="900" spc="-5" dirty="0">
                <a:latin typeface="Tahoma"/>
                <a:cs typeface="Tahoma"/>
              </a:rPr>
              <a:t>ум </a:t>
            </a:r>
            <a:r>
              <a:rPr sz="900" dirty="0">
                <a:latin typeface="Tahoma"/>
                <a:cs typeface="Tahoma"/>
              </a:rPr>
              <a:t>3,</a:t>
            </a:r>
            <a:r>
              <a:rPr sz="900" spc="-25" dirty="0">
                <a:latin typeface="Tahoma"/>
                <a:cs typeface="Tahoma"/>
              </a:rPr>
              <a:t> </a:t>
            </a:r>
            <a:r>
              <a:rPr sz="900" spc="-5" dirty="0">
                <a:latin typeface="Tahoma"/>
                <a:cs typeface="Tahoma"/>
              </a:rPr>
              <a:t>незначительными</a:t>
            </a:r>
            <a:endParaRPr sz="900">
              <a:latin typeface="Tahoma"/>
              <a:cs typeface="Tahoma"/>
            </a:endParaRPr>
          </a:p>
        </p:txBody>
      </p:sp>
      <p:sp>
        <p:nvSpPr>
          <p:cNvPr id="48" name="object 48"/>
          <p:cNvSpPr txBox="1"/>
          <p:nvPr/>
        </p:nvSpPr>
        <p:spPr>
          <a:xfrm>
            <a:off x="1270253" y="4672076"/>
            <a:ext cx="1386205" cy="162560"/>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методологическими</a:t>
            </a:r>
            <a:r>
              <a:rPr sz="900" spc="-15" dirty="0">
                <a:latin typeface="Tahoma"/>
                <a:cs typeface="Tahoma"/>
              </a:rPr>
              <a:t> </a:t>
            </a:r>
            <a:r>
              <a:rPr sz="900" spc="-5" dirty="0">
                <a:latin typeface="Tahoma"/>
                <a:cs typeface="Tahoma"/>
              </a:rPr>
              <a:t>ошиб</a:t>
            </a:r>
            <a:endParaRPr sz="900">
              <a:latin typeface="Tahoma"/>
              <a:cs typeface="Tahoma"/>
            </a:endParaRPr>
          </a:p>
        </p:txBody>
      </p:sp>
      <p:sp>
        <p:nvSpPr>
          <p:cNvPr id="49" name="object 49"/>
          <p:cNvSpPr txBox="1"/>
          <p:nvPr/>
        </p:nvSpPr>
        <p:spPr>
          <a:xfrm>
            <a:off x="3362461" y="4684720"/>
            <a:ext cx="501650" cy="138430"/>
          </a:xfrm>
          <a:prstGeom prst="rect">
            <a:avLst/>
          </a:prstGeom>
        </p:spPr>
        <p:txBody>
          <a:bodyPr vert="horz" wrap="square" lIns="0" tIns="0" rIns="0" bIns="0" rtlCol="0">
            <a:spAutoFit/>
          </a:bodyPr>
          <a:lstStyle/>
          <a:p>
            <a:pPr>
              <a:lnSpc>
                <a:spcPct val="100000"/>
              </a:lnSpc>
            </a:pPr>
            <a:r>
              <a:rPr sz="900" spc="-5" dirty="0">
                <a:latin typeface="Tahoma"/>
                <a:cs typeface="Tahoma"/>
              </a:rPr>
              <a:t>п</a:t>
            </a:r>
            <a:r>
              <a:rPr sz="900" spc="-10" dirty="0">
                <a:latin typeface="Tahoma"/>
                <a:cs typeface="Tahoma"/>
              </a:rPr>
              <a:t>е</a:t>
            </a:r>
            <a:r>
              <a:rPr sz="900" spc="-5" dirty="0">
                <a:latin typeface="Tahoma"/>
                <a:cs typeface="Tahoma"/>
              </a:rPr>
              <a:t>к</a:t>
            </a:r>
            <a:r>
              <a:rPr sz="900" dirty="0">
                <a:latin typeface="Tahoma"/>
                <a:cs typeface="Tahoma"/>
              </a:rPr>
              <a:t>т</a:t>
            </a:r>
            <a:r>
              <a:rPr sz="900" spc="-5" dirty="0">
                <a:latin typeface="Tahoma"/>
                <a:cs typeface="Tahoma"/>
              </a:rPr>
              <a:t>и</a:t>
            </a:r>
            <a:r>
              <a:rPr sz="900" spc="5" dirty="0">
                <a:latin typeface="Tahoma"/>
                <a:cs typeface="Tahoma"/>
              </a:rPr>
              <a:t>в</a:t>
            </a:r>
            <a:r>
              <a:rPr sz="900" spc="-5" dirty="0">
                <a:latin typeface="Tahoma"/>
                <a:cs typeface="Tahoma"/>
              </a:rPr>
              <a:t>н</a:t>
            </a:r>
            <a:r>
              <a:rPr sz="900" dirty="0">
                <a:latin typeface="Tahoma"/>
                <a:cs typeface="Tahoma"/>
              </a:rPr>
              <a:t>ы</a:t>
            </a:r>
            <a:endParaRPr sz="900">
              <a:latin typeface="Tahoma"/>
              <a:cs typeface="Tahoma"/>
            </a:endParaRPr>
          </a:p>
        </p:txBody>
      </p:sp>
      <p:sp>
        <p:nvSpPr>
          <p:cNvPr id="50" name="object 50"/>
          <p:cNvSpPr txBox="1"/>
          <p:nvPr/>
        </p:nvSpPr>
        <p:spPr>
          <a:xfrm>
            <a:off x="3865230" y="4684720"/>
            <a:ext cx="1231900" cy="138430"/>
          </a:xfrm>
          <a:prstGeom prst="rect">
            <a:avLst/>
          </a:prstGeom>
        </p:spPr>
        <p:txBody>
          <a:bodyPr vert="horz" wrap="square" lIns="0" tIns="0" rIns="0" bIns="0" rtlCol="0">
            <a:spAutoFit/>
          </a:bodyPr>
          <a:lstStyle/>
          <a:p>
            <a:pPr>
              <a:lnSpc>
                <a:spcPct val="100000"/>
              </a:lnSpc>
            </a:pPr>
            <a:r>
              <a:rPr sz="900" dirty="0">
                <a:latin typeface="Tahoma"/>
                <a:cs typeface="Tahoma"/>
              </a:rPr>
              <a:t>е </a:t>
            </a:r>
            <a:r>
              <a:rPr sz="900" spc="-5" dirty="0">
                <a:latin typeface="Tahoma"/>
                <a:cs typeface="Tahoma"/>
              </a:rPr>
              <a:t>или</a:t>
            </a:r>
            <a:r>
              <a:rPr sz="900" spc="20" dirty="0">
                <a:latin typeface="Tahoma"/>
                <a:cs typeface="Tahoma"/>
              </a:rPr>
              <a:t> </a:t>
            </a:r>
            <a:r>
              <a:rPr sz="900" spc="-5" dirty="0">
                <a:latin typeface="Tahoma"/>
                <a:cs typeface="Tahoma"/>
              </a:rPr>
              <a:t>наблюдательные</a:t>
            </a:r>
            <a:endParaRPr sz="900">
              <a:latin typeface="Tahoma"/>
              <a:cs typeface="Tahoma"/>
            </a:endParaRPr>
          </a:p>
        </p:txBody>
      </p:sp>
      <p:sp>
        <p:nvSpPr>
          <p:cNvPr id="51" name="object 51"/>
          <p:cNvSpPr txBox="1"/>
          <p:nvPr/>
        </p:nvSpPr>
        <p:spPr>
          <a:xfrm>
            <a:off x="1270253" y="4809235"/>
            <a:ext cx="1400810" cy="162560"/>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исследования. Серия кли</a:t>
            </a:r>
            <a:endParaRPr sz="900">
              <a:latin typeface="Tahoma"/>
              <a:cs typeface="Tahoma"/>
            </a:endParaRPr>
          </a:p>
        </p:txBody>
      </p:sp>
      <p:sp>
        <p:nvSpPr>
          <p:cNvPr id="52" name="object 52"/>
          <p:cNvSpPr txBox="1"/>
          <p:nvPr/>
        </p:nvSpPr>
        <p:spPr>
          <a:xfrm>
            <a:off x="3366360" y="4821880"/>
            <a:ext cx="501015" cy="138430"/>
          </a:xfrm>
          <a:prstGeom prst="rect">
            <a:avLst/>
          </a:prstGeom>
        </p:spPr>
        <p:txBody>
          <a:bodyPr vert="horz" wrap="square" lIns="0" tIns="0" rIns="0" bIns="0" rtlCol="0">
            <a:spAutoFit/>
          </a:bodyPr>
          <a:lstStyle/>
          <a:p>
            <a:pPr>
              <a:lnSpc>
                <a:spcPct val="100000"/>
              </a:lnSpc>
            </a:pPr>
            <a:r>
              <a:rPr sz="900" dirty="0">
                <a:latin typeface="Tahoma"/>
                <a:cs typeface="Tahoma"/>
              </a:rPr>
              <a:t>люд</a:t>
            </a:r>
            <a:r>
              <a:rPr sz="900" spc="-10" dirty="0">
                <a:latin typeface="Tahoma"/>
                <a:cs typeface="Tahoma"/>
              </a:rPr>
              <a:t>е</a:t>
            </a:r>
            <a:r>
              <a:rPr sz="900" spc="-5" dirty="0">
                <a:latin typeface="Tahoma"/>
                <a:cs typeface="Tahoma"/>
              </a:rPr>
              <a:t>ний</a:t>
            </a:r>
            <a:r>
              <a:rPr sz="900" dirty="0">
                <a:latin typeface="Tahoma"/>
                <a:cs typeface="Tahoma"/>
              </a:rPr>
              <a:t>.</a:t>
            </a:r>
            <a:endParaRPr sz="900">
              <a:latin typeface="Tahoma"/>
              <a:cs typeface="Tahoma"/>
            </a:endParaRPr>
          </a:p>
        </p:txBody>
      </p:sp>
      <p:sp>
        <p:nvSpPr>
          <p:cNvPr id="53" name="object 53"/>
          <p:cNvSpPr txBox="1"/>
          <p:nvPr/>
        </p:nvSpPr>
        <p:spPr>
          <a:xfrm>
            <a:off x="3946665" y="4821880"/>
            <a:ext cx="1355725" cy="138430"/>
          </a:xfrm>
          <a:prstGeom prst="rect">
            <a:avLst/>
          </a:prstGeom>
        </p:spPr>
        <p:txBody>
          <a:bodyPr vert="horz" wrap="square" lIns="0" tIns="0" rIns="0" bIns="0" rtlCol="0">
            <a:spAutoFit/>
          </a:bodyPr>
          <a:lstStyle/>
          <a:p>
            <a:pPr>
              <a:lnSpc>
                <a:spcPct val="100000"/>
              </a:lnSpc>
            </a:pPr>
            <a:r>
              <a:rPr sz="900" spc="-5" dirty="0">
                <a:latin typeface="Tahoma"/>
                <a:cs typeface="Tahoma"/>
              </a:rPr>
              <a:t>Противоречивые</a:t>
            </a:r>
            <a:r>
              <a:rPr sz="900" spc="-20" dirty="0">
                <a:latin typeface="Tahoma"/>
                <a:cs typeface="Tahoma"/>
              </a:rPr>
              <a:t> </a:t>
            </a:r>
            <a:r>
              <a:rPr sz="900" spc="-5" dirty="0">
                <a:latin typeface="Tahoma"/>
                <a:cs typeface="Tahoma"/>
              </a:rPr>
              <a:t>данные,</a:t>
            </a:r>
            <a:endParaRPr sz="900">
              <a:latin typeface="Tahoma"/>
              <a:cs typeface="Tahoma"/>
            </a:endParaRPr>
          </a:p>
        </p:txBody>
      </p:sp>
      <p:sp>
        <p:nvSpPr>
          <p:cNvPr id="54" name="object 54"/>
          <p:cNvSpPr txBox="1"/>
          <p:nvPr/>
        </p:nvSpPr>
        <p:spPr>
          <a:xfrm>
            <a:off x="1270253" y="4946395"/>
            <a:ext cx="1417320" cy="162560"/>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не позволяющие</a:t>
            </a:r>
            <a:r>
              <a:rPr sz="900" dirty="0">
                <a:latin typeface="Tahoma"/>
                <a:cs typeface="Tahoma"/>
              </a:rPr>
              <a:t> </a:t>
            </a:r>
            <a:r>
              <a:rPr sz="900" spc="-5" dirty="0">
                <a:latin typeface="Tahoma"/>
                <a:cs typeface="Tahoma"/>
              </a:rPr>
              <a:t>сформир</a:t>
            </a:r>
            <a:endParaRPr sz="900">
              <a:latin typeface="Tahoma"/>
              <a:cs typeface="Tahoma"/>
            </a:endParaRPr>
          </a:p>
        </p:txBody>
      </p:sp>
      <p:sp>
        <p:nvSpPr>
          <p:cNvPr id="55" name="object 55"/>
          <p:cNvSpPr txBox="1"/>
          <p:nvPr/>
        </p:nvSpPr>
        <p:spPr>
          <a:xfrm>
            <a:off x="3372824" y="4959040"/>
            <a:ext cx="442595" cy="138430"/>
          </a:xfrm>
          <a:prstGeom prst="rect">
            <a:avLst/>
          </a:prstGeom>
        </p:spPr>
        <p:txBody>
          <a:bodyPr vert="horz" wrap="square" lIns="0" tIns="0" rIns="0" bIns="0" rtlCol="0">
            <a:spAutoFit/>
          </a:bodyPr>
          <a:lstStyle/>
          <a:p>
            <a:pPr>
              <a:lnSpc>
                <a:spcPct val="100000"/>
              </a:lnSpc>
            </a:pPr>
            <a:r>
              <a:rPr sz="900" dirty="0">
                <a:latin typeface="Tahoma"/>
                <a:cs typeface="Tahoma"/>
              </a:rPr>
              <a:t>т</a:t>
            </a:r>
            <a:r>
              <a:rPr sz="900" spc="-10" dirty="0">
                <a:latin typeface="Tahoma"/>
                <a:cs typeface="Tahoma"/>
              </a:rPr>
              <a:t>е</a:t>
            </a:r>
            <a:r>
              <a:rPr sz="900" dirty="0">
                <a:latin typeface="Tahoma"/>
                <a:cs typeface="Tahoma"/>
              </a:rPr>
              <a:t>л</a:t>
            </a:r>
            <a:r>
              <a:rPr sz="900" spc="5" dirty="0">
                <a:latin typeface="Tahoma"/>
                <a:cs typeface="Tahoma"/>
              </a:rPr>
              <a:t>ь</a:t>
            </a:r>
            <a:r>
              <a:rPr sz="900" spc="-5" dirty="0">
                <a:latin typeface="Tahoma"/>
                <a:cs typeface="Tahoma"/>
              </a:rPr>
              <a:t>ну</a:t>
            </a:r>
            <a:r>
              <a:rPr sz="900" dirty="0">
                <a:latin typeface="Tahoma"/>
                <a:cs typeface="Tahoma"/>
              </a:rPr>
              <a:t>ю</a:t>
            </a:r>
            <a:endParaRPr sz="900">
              <a:latin typeface="Tahoma"/>
              <a:cs typeface="Tahoma"/>
            </a:endParaRPr>
          </a:p>
        </p:txBody>
      </p:sp>
      <p:sp>
        <p:nvSpPr>
          <p:cNvPr id="56" name="object 56"/>
          <p:cNvSpPr txBox="1"/>
          <p:nvPr/>
        </p:nvSpPr>
        <p:spPr>
          <a:xfrm>
            <a:off x="3855725" y="4959040"/>
            <a:ext cx="777875" cy="138430"/>
          </a:xfrm>
          <a:prstGeom prst="rect">
            <a:avLst/>
          </a:prstGeom>
        </p:spPr>
        <p:txBody>
          <a:bodyPr vert="horz" wrap="square" lIns="0" tIns="0" rIns="0" bIns="0" rtlCol="0">
            <a:spAutoFit/>
          </a:bodyPr>
          <a:lstStyle/>
          <a:p>
            <a:pPr>
              <a:lnSpc>
                <a:spcPct val="100000"/>
              </a:lnSpc>
            </a:pPr>
            <a:r>
              <a:rPr sz="900" spc="-10" dirty="0">
                <a:latin typeface="Tahoma"/>
                <a:cs typeface="Tahoma"/>
              </a:rPr>
              <a:t>ре</a:t>
            </a:r>
            <a:r>
              <a:rPr sz="900" spc="-5" dirty="0">
                <a:latin typeface="Tahoma"/>
                <a:cs typeface="Tahoma"/>
              </a:rPr>
              <a:t>к</a:t>
            </a:r>
            <a:r>
              <a:rPr sz="900" dirty="0">
                <a:latin typeface="Tahoma"/>
                <a:cs typeface="Tahoma"/>
              </a:rPr>
              <a:t>ом</a:t>
            </a:r>
            <a:r>
              <a:rPr sz="900" spc="-5" dirty="0">
                <a:latin typeface="Tahoma"/>
                <a:cs typeface="Tahoma"/>
              </a:rPr>
              <a:t>енда</a:t>
            </a:r>
            <a:r>
              <a:rPr sz="900" dirty="0">
                <a:latin typeface="Tahoma"/>
                <a:cs typeface="Tahoma"/>
              </a:rPr>
              <a:t>цию</a:t>
            </a:r>
            <a:endParaRPr sz="900">
              <a:latin typeface="Tahoma"/>
              <a:cs typeface="Tahoma"/>
            </a:endParaRPr>
          </a:p>
        </p:txBody>
      </p:sp>
      <p:sp>
        <p:nvSpPr>
          <p:cNvPr id="57" name="object 57"/>
          <p:cNvSpPr txBox="1"/>
          <p:nvPr/>
        </p:nvSpPr>
        <p:spPr>
          <a:xfrm>
            <a:off x="819708" y="5130165"/>
            <a:ext cx="323215" cy="162560"/>
          </a:xfrm>
          <a:prstGeom prst="rect">
            <a:avLst/>
          </a:prstGeom>
        </p:spPr>
        <p:txBody>
          <a:bodyPr vert="horz" wrap="square" lIns="0" tIns="12700" rIns="0" bIns="0" rtlCol="0">
            <a:spAutoFit/>
          </a:bodyPr>
          <a:lstStyle/>
          <a:p>
            <a:pPr marL="12700">
              <a:lnSpc>
                <a:spcPct val="100000"/>
              </a:lnSpc>
              <a:spcBef>
                <a:spcPts val="100"/>
              </a:spcBef>
            </a:pPr>
            <a:r>
              <a:rPr sz="900" dirty="0">
                <a:latin typeface="Tahoma"/>
                <a:cs typeface="Tahoma"/>
              </a:rPr>
              <a:t>IV</a:t>
            </a:r>
            <a:r>
              <a:rPr sz="900" spc="-70" dirty="0">
                <a:latin typeface="Tahoma"/>
                <a:cs typeface="Tahoma"/>
              </a:rPr>
              <a:t> </a:t>
            </a:r>
            <a:r>
              <a:rPr sz="900" dirty="0">
                <a:latin typeface="Tahoma"/>
                <a:cs typeface="Tahoma"/>
              </a:rPr>
              <a:t>(4)</a:t>
            </a:r>
            <a:endParaRPr sz="900">
              <a:latin typeface="Tahoma"/>
              <a:cs typeface="Tahoma"/>
            </a:endParaRPr>
          </a:p>
        </p:txBody>
      </p:sp>
      <p:sp>
        <p:nvSpPr>
          <p:cNvPr id="58" name="object 58"/>
          <p:cNvSpPr txBox="1"/>
          <p:nvPr/>
        </p:nvSpPr>
        <p:spPr>
          <a:xfrm>
            <a:off x="3370188" y="5142809"/>
            <a:ext cx="430530" cy="138430"/>
          </a:xfrm>
          <a:prstGeom prst="rect">
            <a:avLst/>
          </a:prstGeom>
        </p:spPr>
        <p:txBody>
          <a:bodyPr vert="horz" wrap="square" lIns="0" tIns="0" rIns="0" bIns="0" rtlCol="0">
            <a:spAutoFit/>
          </a:bodyPr>
          <a:lstStyle/>
          <a:p>
            <a:pPr>
              <a:lnSpc>
                <a:spcPct val="100000"/>
              </a:lnSpc>
            </a:pPr>
            <a:r>
              <a:rPr sz="900" spc="-5" dirty="0">
                <a:latin typeface="Tahoma"/>
                <a:cs typeface="Tahoma"/>
              </a:rPr>
              <a:t>п</a:t>
            </a:r>
            <a:r>
              <a:rPr sz="900" spc="-10" dirty="0">
                <a:latin typeface="Tahoma"/>
                <a:cs typeface="Tahoma"/>
              </a:rPr>
              <a:t>ер</a:t>
            </a:r>
            <a:r>
              <a:rPr sz="900" dirty="0">
                <a:latin typeface="Tahoma"/>
                <a:cs typeface="Tahoma"/>
              </a:rPr>
              <a:t>т</a:t>
            </a:r>
            <a:r>
              <a:rPr sz="900" spc="-5" dirty="0">
                <a:latin typeface="Tahoma"/>
                <a:cs typeface="Tahoma"/>
              </a:rPr>
              <a:t>н</a:t>
            </a:r>
            <a:r>
              <a:rPr sz="900" dirty="0">
                <a:latin typeface="Tahoma"/>
                <a:cs typeface="Tahoma"/>
              </a:rPr>
              <a:t>ой</a:t>
            </a:r>
            <a:endParaRPr sz="900">
              <a:latin typeface="Tahoma"/>
              <a:cs typeface="Tahoma"/>
            </a:endParaRPr>
          </a:p>
        </p:txBody>
      </p:sp>
      <p:sp>
        <p:nvSpPr>
          <p:cNvPr id="59" name="object 59"/>
          <p:cNvSpPr txBox="1"/>
          <p:nvPr/>
        </p:nvSpPr>
        <p:spPr>
          <a:xfrm>
            <a:off x="3841011" y="5142809"/>
            <a:ext cx="525780" cy="138430"/>
          </a:xfrm>
          <a:prstGeom prst="rect">
            <a:avLst/>
          </a:prstGeom>
        </p:spPr>
        <p:txBody>
          <a:bodyPr vert="horz" wrap="square" lIns="0" tIns="0" rIns="0" bIns="0" rtlCol="0">
            <a:spAutoFit/>
          </a:bodyPr>
          <a:lstStyle/>
          <a:p>
            <a:pPr>
              <a:lnSpc>
                <a:spcPct val="100000"/>
              </a:lnSpc>
            </a:pPr>
            <a:r>
              <a:rPr sz="900" spc="-5" dirty="0">
                <a:latin typeface="Tahoma"/>
                <a:cs typeface="Tahoma"/>
              </a:rPr>
              <a:t>к</a:t>
            </a:r>
            <a:r>
              <a:rPr sz="900" dirty="0">
                <a:latin typeface="Tahoma"/>
                <a:cs typeface="Tahoma"/>
              </a:rPr>
              <a:t>омисс</a:t>
            </a:r>
            <a:r>
              <a:rPr sz="900" spc="-5" dirty="0">
                <a:latin typeface="Tahoma"/>
                <a:cs typeface="Tahoma"/>
              </a:rPr>
              <a:t>ии</a:t>
            </a:r>
            <a:r>
              <a:rPr sz="900" dirty="0">
                <a:latin typeface="Tahoma"/>
                <a:cs typeface="Tahoma"/>
              </a:rPr>
              <a:t>,</a:t>
            </a:r>
            <a:endParaRPr sz="900">
              <a:latin typeface="Tahoma"/>
              <a:cs typeface="Tahoma"/>
            </a:endParaRPr>
          </a:p>
        </p:txBody>
      </p:sp>
      <p:sp>
        <p:nvSpPr>
          <p:cNvPr id="60" name="object 60"/>
          <p:cNvSpPr txBox="1"/>
          <p:nvPr/>
        </p:nvSpPr>
        <p:spPr>
          <a:xfrm>
            <a:off x="1282953" y="5279969"/>
            <a:ext cx="3564890" cy="138430"/>
          </a:xfrm>
          <a:prstGeom prst="rect">
            <a:avLst/>
          </a:prstGeom>
        </p:spPr>
        <p:txBody>
          <a:bodyPr vert="horz" wrap="square" lIns="0" tIns="0" rIns="0" bIns="0" rtlCol="0">
            <a:spAutoFit/>
          </a:bodyPr>
          <a:lstStyle/>
          <a:p>
            <a:pPr>
              <a:lnSpc>
                <a:spcPct val="100000"/>
              </a:lnSpc>
            </a:pPr>
            <a:r>
              <a:rPr sz="900" spc="-5" dirty="0">
                <a:latin typeface="Tahoma"/>
                <a:cs typeface="Tahoma"/>
              </a:rPr>
              <a:t>экспериментально подтвержденные </a:t>
            </a:r>
            <a:r>
              <a:rPr sz="900" dirty="0">
                <a:latin typeface="Tahoma"/>
                <a:cs typeface="Tahoma"/>
              </a:rPr>
              <a:t>и </a:t>
            </a:r>
            <a:r>
              <a:rPr sz="900" spc="-5" dirty="0">
                <a:latin typeface="Tahoma"/>
                <a:cs typeface="Tahoma"/>
              </a:rPr>
              <a:t>теоретически</a:t>
            </a:r>
            <a:r>
              <a:rPr sz="900" spc="155" dirty="0">
                <a:latin typeface="Tahoma"/>
                <a:cs typeface="Tahoma"/>
              </a:rPr>
              <a:t> </a:t>
            </a:r>
            <a:r>
              <a:rPr sz="900" spc="-5" dirty="0">
                <a:latin typeface="Tahoma"/>
                <a:cs typeface="Tahoma"/>
              </a:rPr>
              <a:t>обоснованные</a:t>
            </a:r>
            <a:endParaRPr sz="900">
              <a:latin typeface="Tahoma"/>
              <a:cs typeface="Tahoma"/>
            </a:endParaRPr>
          </a:p>
        </p:txBody>
      </p:sp>
      <p:sp>
        <p:nvSpPr>
          <p:cNvPr id="61" name="object 61"/>
          <p:cNvSpPr/>
          <p:nvPr/>
        </p:nvSpPr>
        <p:spPr>
          <a:xfrm>
            <a:off x="591883" y="5286667"/>
            <a:ext cx="654050" cy="161290"/>
          </a:xfrm>
          <a:custGeom>
            <a:avLst/>
            <a:gdLst/>
            <a:ahLst/>
            <a:cxnLst/>
            <a:rect l="l" t="t" r="r" b="b"/>
            <a:pathLst>
              <a:path w="654050" h="161289">
                <a:moveTo>
                  <a:pt x="0" y="160997"/>
                </a:moveTo>
                <a:lnTo>
                  <a:pt x="653872" y="160997"/>
                </a:lnTo>
                <a:lnTo>
                  <a:pt x="653872" y="0"/>
                </a:lnTo>
                <a:lnTo>
                  <a:pt x="0" y="0"/>
                </a:lnTo>
                <a:lnTo>
                  <a:pt x="0" y="160997"/>
                </a:lnTo>
                <a:close/>
              </a:path>
            </a:pathLst>
          </a:custGeom>
          <a:solidFill>
            <a:srgbClr val="FBEBE8"/>
          </a:solidFill>
        </p:spPr>
        <p:txBody>
          <a:bodyPr wrap="square" lIns="0" tIns="0" rIns="0" bIns="0" rtlCol="0"/>
          <a:lstStyle/>
          <a:p>
            <a:endParaRPr/>
          </a:p>
        </p:txBody>
      </p:sp>
      <p:sp>
        <p:nvSpPr>
          <p:cNvPr id="62" name="object 62"/>
          <p:cNvSpPr/>
          <p:nvPr/>
        </p:nvSpPr>
        <p:spPr>
          <a:xfrm>
            <a:off x="1245742" y="5286667"/>
            <a:ext cx="4956175" cy="161290"/>
          </a:xfrm>
          <a:custGeom>
            <a:avLst/>
            <a:gdLst/>
            <a:ahLst/>
            <a:cxnLst/>
            <a:rect l="l" t="t" r="r" b="b"/>
            <a:pathLst>
              <a:path w="4956175" h="161289">
                <a:moveTo>
                  <a:pt x="0" y="160997"/>
                </a:moveTo>
                <a:lnTo>
                  <a:pt x="4955666" y="160997"/>
                </a:lnTo>
                <a:lnTo>
                  <a:pt x="4955666" y="0"/>
                </a:lnTo>
                <a:lnTo>
                  <a:pt x="0" y="0"/>
                </a:lnTo>
                <a:lnTo>
                  <a:pt x="0" y="160997"/>
                </a:lnTo>
                <a:close/>
              </a:path>
            </a:pathLst>
          </a:custGeom>
          <a:solidFill>
            <a:srgbClr val="FBEBE8"/>
          </a:solidFill>
        </p:spPr>
        <p:txBody>
          <a:bodyPr wrap="square" lIns="0" tIns="0" rIns="0" bIns="0" rtlCol="0"/>
          <a:lstStyle/>
          <a:p>
            <a:endParaRPr/>
          </a:p>
        </p:txBody>
      </p:sp>
      <p:sp>
        <p:nvSpPr>
          <p:cNvPr id="63" name="object 63"/>
          <p:cNvSpPr/>
          <p:nvPr/>
        </p:nvSpPr>
        <p:spPr>
          <a:xfrm>
            <a:off x="591883" y="5447639"/>
            <a:ext cx="654050" cy="172085"/>
          </a:xfrm>
          <a:custGeom>
            <a:avLst/>
            <a:gdLst/>
            <a:ahLst/>
            <a:cxnLst/>
            <a:rect l="l" t="t" r="r" b="b"/>
            <a:pathLst>
              <a:path w="654050" h="172085">
                <a:moveTo>
                  <a:pt x="0" y="172072"/>
                </a:moveTo>
                <a:lnTo>
                  <a:pt x="653872" y="172072"/>
                </a:lnTo>
                <a:lnTo>
                  <a:pt x="653872" y="0"/>
                </a:lnTo>
                <a:lnTo>
                  <a:pt x="0" y="0"/>
                </a:lnTo>
                <a:lnTo>
                  <a:pt x="0" y="172072"/>
                </a:lnTo>
                <a:close/>
              </a:path>
            </a:pathLst>
          </a:custGeom>
          <a:solidFill>
            <a:srgbClr val="FBEBE8"/>
          </a:solidFill>
        </p:spPr>
        <p:txBody>
          <a:bodyPr wrap="square" lIns="0" tIns="0" rIns="0" bIns="0" rtlCol="0"/>
          <a:lstStyle/>
          <a:p>
            <a:endParaRPr/>
          </a:p>
        </p:txBody>
      </p:sp>
      <p:sp>
        <p:nvSpPr>
          <p:cNvPr id="64" name="object 64"/>
          <p:cNvSpPr/>
          <p:nvPr/>
        </p:nvSpPr>
        <p:spPr>
          <a:xfrm>
            <a:off x="1245742" y="5447639"/>
            <a:ext cx="4956175" cy="172085"/>
          </a:xfrm>
          <a:custGeom>
            <a:avLst/>
            <a:gdLst/>
            <a:ahLst/>
            <a:cxnLst/>
            <a:rect l="l" t="t" r="r" b="b"/>
            <a:pathLst>
              <a:path w="4956175" h="172085">
                <a:moveTo>
                  <a:pt x="0" y="172072"/>
                </a:moveTo>
                <a:lnTo>
                  <a:pt x="4955666" y="172072"/>
                </a:lnTo>
                <a:lnTo>
                  <a:pt x="4955666" y="0"/>
                </a:lnTo>
                <a:lnTo>
                  <a:pt x="0" y="0"/>
                </a:lnTo>
                <a:lnTo>
                  <a:pt x="0" y="172072"/>
                </a:lnTo>
                <a:close/>
              </a:path>
            </a:pathLst>
          </a:custGeom>
          <a:solidFill>
            <a:srgbClr val="FBEBE8"/>
          </a:solidFill>
        </p:spPr>
        <p:txBody>
          <a:bodyPr wrap="square" lIns="0" tIns="0" rIns="0" bIns="0" rtlCol="0"/>
          <a:lstStyle/>
          <a:p>
            <a:endParaRPr/>
          </a:p>
        </p:txBody>
      </p:sp>
      <p:sp>
        <p:nvSpPr>
          <p:cNvPr id="65" name="object 65"/>
          <p:cNvSpPr/>
          <p:nvPr/>
        </p:nvSpPr>
        <p:spPr>
          <a:xfrm>
            <a:off x="591883" y="5619712"/>
            <a:ext cx="654050" cy="249554"/>
          </a:xfrm>
          <a:custGeom>
            <a:avLst/>
            <a:gdLst/>
            <a:ahLst/>
            <a:cxnLst/>
            <a:rect l="l" t="t" r="r" b="b"/>
            <a:pathLst>
              <a:path w="654050" h="249554">
                <a:moveTo>
                  <a:pt x="0" y="249504"/>
                </a:moveTo>
                <a:lnTo>
                  <a:pt x="653872" y="249504"/>
                </a:lnTo>
                <a:lnTo>
                  <a:pt x="653872" y="0"/>
                </a:lnTo>
                <a:lnTo>
                  <a:pt x="0" y="0"/>
                </a:lnTo>
                <a:lnTo>
                  <a:pt x="0" y="249504"/>
                </a:lnTo>
                <a:close/>
              </a:path>
            </a:pathLst>
          </a:custGeom>
          <a:solidFill>
            <a:srgbClr val="FBEBE8"/>
          </a:solidFill>
        </p:spPr>
        <p:txBody>
          <a:bodyPr wrap="square" lIns="0" tIns="0" rIns="0" bIns="0" rtlCol="0"/>
          <a:lstStyle/>
          <a:p>
            <a:endParaRPr/>
          </a:p>
        </p:txBody>
      </p:sp>
      <p:sp>
        <p:nvSpPr>
          <p:cNvPr id="66" name="object 66"/>
          <p:cNvSpPr/>
          <p:nvPr/>
        </p:nvSpPr>
        <p:spPr>
          <a:xfrm>
            <a:off x="1245742" y="5619712"/>
            <a:ext cx="4956175" cy="249554"/>
          </a:xfrm>
          <a:custGeom>
            <a:avLst/>
            <a:gdLst/>
            <a:ahLst/>
            <a:cxnLst/>
            <a:rect l="l" t="t" r="r" b="b"/>
            <a:pathLst>
              <a:path w="4956175" h="249554">
                <a:moveTo>
                  <a:pt x="0" y="249504"/>
                </a:moveTo>
                <a:lnTo>
                  <a:pt x="4955666" y="249504"/>
                </a:lnTo>
                <a:lnTo>
                  <a:pt x="4955666" y="0"/>
                </a:lnTo>
                <a:lnTo>
                  <a:pt x="0" y="0"/>
                </a:lnTo>
                <a:lnTo>
                  <a:pt x="0" y="249504"/>
                </a:lnTo>
                <a:close/>
              </a:path>
            </a:pathLst>
          </a:custGeom>
          <a:solidFill>
            <a:srgbClr val="FBEBE8"/>
          </a:solidFill>
        </p:spPr>
        <p:txBody>
          <a:bodyPr wrap="square" lIns="0" tIns="0" rIns="0" bIns="0" rtlCol="0"/>
          <a:lstStyle/>
          <a:p>
            <a:endParaRPr/>
          </a:p>
        </p:txBody>
      </p:sp>
      <p:sp>
        <p:nvSpPr>
          <p:cNvPr id="67" name="object 67"/>
          <p:cNvSpPr/>
          <p:nvPr/>
        </p:nvSpPr>
        <p:spPr>
          <a:xfrm>
            <a:off x="591883" y="5869216"/>
            <a:ext cx="654050" cy="215265"/>
          </a:xfrm>
          <a:custGeom>
            <a:avLst/>
            <a:gdLst/>
            <a:ahLst/>
            <a:cxnLst/>
            <a:rect l="l" t="t" r="r" b="b"/>
            <a:pathLst>
              <a:path w="654050" h="215264">
                <a:moveTo>
                  <a:pt x="0" y="215087"/>
                </a:moveTo>
                <a:lnTo>
                  <a:pt x="653872" y="215087"/>
                </a:lnTo>
                <a:lnTo>
                  <a:pt x="653872" y="0"/>
                </a:lnTo>
                <a:lnTo>
                  <a:pt x="0" y="0"/>
                </a:lnTo>
                <a:lnTo>
                  <a:pt x="0" y="215087"/>
                </a:lnTo>
                <a:close/>
              </a:path>
            </a:pathLst>
          </a:custGeom>
          <a:solidFill>
            <a:srgbClr val="FBEBE8"/>
          </a:solidFill>
        </p:spPr>
        <p:txBody>
          <a:bodyPr wrap="square" lIns="0" tIns="0" rIns="0" bIns="0" rtlCol="0"/>
          <a:lstStyle/>
          <a:p>
            <a:endParaRPr/>
          </a:p>
        </p:txBody>
      </p:sp>
      <p:sp>
        <p:nvSpPr>
          <p:cNvPr id="68" name="object 68"/>
          <p:cNvSpPr/>
          <p:nvPr/>
        </p:nvSpPr>
        <p:spPr>
          <a:xfrm>
            <a:off x="1245742" y="5869216"/>
            <a:ext cx="4956175" cy="215265"/>
          </a:xfrm>
          <a:custGeom>
            <a:avLst/>
            <a:gdLst/>
            <a:ahLst/>
            <a:cxnLst/>
            <a:rect l="l" t="t" r="r" b="b"/>
            <a:pathLst>
              <a:path w="4956175" h="215264">
                <a:moveTo>
                  <a:pt x="0" y="215087"/>
                </a:moveTo>
                <a:lnTo>
                  <a:pt x="4955666" y="215087"/>
                </a:lnTo>
                <a:lnTo>
                  <a:pt x="4955666" y="0"/>
                </a:lnTo>
                <a:lnTo>
                  <a:pt x="0" y="0"/>
                </a:lnTo>
                <a:lnTo>
                  <a:pt x="0" y="215087"/>
                </a:lnTo>
                <a:close/>
              </a:path>
            </a:pathLst>
          </a:custGeom>
          <a:solidFill>
            <a:srgbClr val="FBEBE8"/>
          </a:solidFill>
        </p:spPr>
        <p:txBody>
          <a:bodyPr wrap="square" lIns="0" tIns="0" rIns="0" bIns="0" rtlCol="0"/>
          <a:lstStyle/>
          <a:p>
            <a:endParaRPr/>
          </a:p>
        </p:txBody>
      </p:sp>
      <p:sp>
        <p:nvSpPr>
          <p:cNvPr id="69" name="object 69"/>
          <p:cNvSpPr/>
          <p:nvPr/>
        </p:nvSpPr>
        <p:spPr>
          <a:xfrm>
            <a:off x="591883" y="6084303"/>
            <a:ext cx="654050" cy="172085"/>
          </a:xfrm>
          <a:custGeom>
            <a:avLst/>
            <a:gdLst/>
            <a:ahLst/>
            <a:cxnLst/>
            <a:rect l="l" t="t" r="r" b="b"/>
            <a:pathLst>
              <a:path w="654050" h="172085">
                <a:moveTo>
                  <a:pt x="0" y="172072"/>
                </a:moveTo>
                <a:lnTo>
                  <a:pt x="653872" y="172072"/>
                </a:lnTo>
                <a:lnTo>
                  <a:pt x="653872" y="0"/>
                </a:lnTo>
                <a:lnTo>
                  <a:pt x="0" y="0"/>
                </a:lnTo>
                <a:lnTo>
                  <a:pt x="0" y="172072"/>
                </a:lnTo>
                <a:close/>
              </a:path>
            </a:pathLst>
          </a:custGeom>
          <a:solidFill>
            <a:srgbClr val="FBEBE8"/>
          </a:solidFill>
        </p:spPr>
        <p:txBody>
          <a:bodyPr wrap="square" lIns="0" tIns="0" rIns="0" bIns="0" rtlCol="0"/>
          <a:lstStyle/>
          <a:p>
            <a:endParaRPr/>
          </a:p>
        </p:txBody>
      </p:sp>
      <p:sp>
        <p:nvSpPr>
          <p:cNvPr id="70" name="object 70"/>
          <p:cNvSpPr/>
          <p:nvPr/>
        </p:nvSpPr>
        <p:spPr>
          <a:xfrm>
            <a:off x="1245742" y="6084303"/>
            <a:ext cx="4956175" cy="172085"/>
          </a:xfrm>
          <a:custGeom>
            <a:avLst/>
            <a:gdLst/>
            <a:ahLst/>
            <a:cxnLst/>
            <a:rect l="l" t="t" r="r" b="b"/>
            <a:pathLst>
              <a:path w="4956175" h="172085">
                <a:moveTo>
                  <a:pt x="0" y="172072"/>
                </a:moveTo>
                <a:lnTo>
                  <a:pt x="4955666" y="172072"/>
                </a:lnTo>
                <a:lnTo>
                  <a:pt x="4955666" y="0"/>
                </a:lnTo>
                <a:lnTo>
                  <a:pt x="0" y="0"/>
                </a:lnTo>
                <a:lnTo>
                  <a:pt x="0" y="172072"/>
                </a:lnTo>
                <a:close/>
              </a:path>
            </a:pathLst>
          </a:custGeom>
          <a:solidFill>
            <a:srgbClr val="FBEBE8"/>
          </a:solidFill>
        </p:spPr>
        <p:txBody>
          <a:bodyPr wrap="square" lIns="0" tIns="0" rIns="0" bIns="0" rtlCol="0"/>
          <a:lstStyle/>
          <a:p>
            <a:endParaRPr/>
          </a:p>
        </p:txBody>
      </p:sp>
      <p:sp>
        <p:nvSpPr>
          <p:cNvPr id="71" name="object 71"/>
          <p:cNvSpPr/>
          <p:nvPr/>
        </p:nvSpPr>
        <p:spPr>
          <a:xfrm>
            <a:off x="591883" y="6256388"/>
            <a:ext cx="654050" cy="313690"/>
          </a:xfrm>
          <a:custGeom>
            <a:avLst/>
            <a:gdLst/>
            <a:ahLst/>
            <a:cxnLst/>
            <a:rect l="l" t="t" r="r" b="b"/>
            <a:pathLst>
              <a:path w="654050" h="313690">
                <a:moveTo>
                  <a:pt x="0" y="313397"/>
                </a:moveTo>
                <a:lnTo>
                  <a:pt x="653872" y="313397"/>
                </a:lnTo>
                <a:lnTo>
                  <a:pt x="653872" y="0"/>
                </a:lnTo>
                <a:lnTo>
                  <a:pt x="0" y="0"/>
                </a:lnTo>
                <a:lnTo>
                  <a:pt x="0" y="313397"/>
                </a:lnTo>
                <a:close/>
              </a:path>
            </a:pathLst>
          </a:custGeom>
          <a:solidFill>
            <a:srgbClr val="FBEBE8"/>
          </a:solidFill>
        </p:spPr>
        <p:txBody>
          <a:bodyPr wrap="square" lIns="0" tIns="0" rIns="0" bIns="0" rtlCol="0"/>
          <a:lstStyle/>
          <a:p>
            <a:endParaRPr/>
          </a:p>
        </p:txBody>
      </p:sp>
      <p:sp>
        <p:nvSpPr>
          <p:cNvPr id="72" name="object 72"/>
          <p:cNvSpPr/>
          <p:nvPr/>
        </p:nvSpPr>
        <p:spPr>
          <a:xfrm>
            <a:off x="1245742" y="6256388"/>
            <a:ext cx="4956175" cy="313690"/>
          </a:xfrm>
          <a:custGeom>
            <a:avLst/>
            <a:gdLst/>
            <a:ahLst/>
            <a:cxnLst/>
            <a:rect l="l" t="t" r="r" b="b"/>
            <a:pathLst>
              <a:path w="4956175" h="313690">
                <a:moveTo>
                  <a:pt x="0" y="313397"/>
                </a:moveTo>
                <a:lnTo>
                  <a:pt x="4955666" y="313397"/>
                </a:lnTo>
                <a:lnTo>
                  <a:pt x="4955666" y="0"/>
                </a:lnTo>
                <a:lnTo>
                  <a:pt x="0" y="0"/>
                </a:lnTo>
                <a:lnTo>
                  <a:pt x="0" y="313397"/>
                </a:lnTo>
                <a:close/>
              </a:path>
            </a:pathLst>
          </a:custGeom>
          <a:solidFill>
            <a:srgbClr val="FBEBE8"/>
          </a:solidFill>
        </p:spPr>
        <p:txBody>
          <a:bodyPr wrap="square" lIns="0" tIns="0" rIns="0" bIns="0" rtlCol="0"/>
          <a:lstStyle/>
          <a:p>
            <a:endParaRPr/>
          </a:p>
        </p:txBody>
      </p:sp>
      <p:sp>
        <p:nvSpPr>
          <p:cNvPr id="73" name="object 73"/>
          <p:cNvSpPr/>
          <p:nvPr/>
        </p:nvSpPr>
        <p:spPr>
          <a:xfrm>
            <a:off x="591883" y="6569781"/>
            <a:ext cx="654050" cy="172085"/>
          </a:xfrm>
          <a:custGeom>
            <a:avLst/>
            <a:gdLst/>
            <a:ahLst/>
            <a:cxnLst/>
            <a:rect l="l" t="t" r="r" b="b"/>
            <a:pathLst>
              <a:path w="654050" h="172084">
                <a:moveTo>
                  <a:pt x="0" y="172072"/>
                </a:moveTo>
                <a:lnTo>
                  <a:pt x="653872" y="172072"/>
                </a:lnTo>
                <a:lnTo>
                  <a:pt x="653872" y="0"/>
                </a:lnTo>
                <a:lnTo>
                  <a:pt x="0" y="0"/>
                </a:lnTo>
                <a:lnTo>
                  <a:pt x="0" y="172072"/>
                </a:lnTo>
                <a:close/>
              </a:path>
            </a:pathLst>
          </a:custGeom>
          <a:solidFill>
            <a:srgbClr val="FBEBE8"/>
          </a:solidFill>
        </p:spPr>
        <p:txBody>
          <a:bodyPr wrap="square" lIns="0" tIns="0" rIns="0" bIns="0" rtlCol="0"/>
          <a:lstStyle/>
          <a:p>
            <a:endParaRPr/>
          </a:p>
        </p:txBody>
      </p:sp>
      <p:sp>
        <p:nvSpPr>
          <p:cNvPr id="74" name="object 74"/>
          <p:cNvSpPr/>
          <p:nvPr/>
        </p:nvSpPr>
        <p:spPr>
          <a:xfrm>
            <a:off x="1245742" y="6569781"/>
            <a:ext cx="4956175" cy="172085"/>
          </a:xfrm>
          <a:custGeom>
            <a:avLst/>
            <a:gdLst/>
            <a:ahLst/>
            <a:cxnLst/>
            <a:rect l="l" t="t" r="r" b="b"/>
            <a:pathLst>
              <a:path w="4956175" h="172084">
                <a:moveTo>
                  <a:pt x="0" y="172072"/>
                </a:moveTo>
                <a:lnTo>
                  <a:pt x="4955666" y="172072"/>
                </a:lnTo>
                <a:lnTo>
                  <a:pt x="4955666" y="0"/>
                </a:lnTo>
                <a:lnTo>
                  <a:pt x="0" y="0"/>
                </a:lnTo>
                <a:lnTo>
                  <a:pt x="0" y="172072"/>
                </a:lnTo>
                <a:close/>
              </a:path>
            </a:pathLst>
          </a:custGeom>
          <a:solidFill>
            <a:srgbClr val="FBEBE8"/>
          </a:solidFill>
        </p:spPr>
        <p:txBody>
          <a:bodyPr wrap="square" lIns="0" tIns="0" rIns="0" bIns="0" rtlCol="0"/>
          <a:lstStyle/>
          <a:p>
            <a:endParaRPr/>
          </a:p>
        </p:txBody>
      </p:sp>
      <p:sp>
        <p:nvSpPr>
          <p:cNvPr id="75" name="object 75"/>
          <p:cNvSpPr/>
          <p:nvPr/>
        </p:nvSpPr>
        <p:spPr>
          <a:xfrm>
            <a:off x="1245742" y="5280278"/>
            <a:ext cx="0" cy="1468120"/>
          </a:xfrm>
          <a:custGeom>
            <a:avLst/>
            <a:gdLst/>
            <a:ahLst/>
            <a:cxnLst/>
            <a:rect l="l" t="t" r="r" b="b"/>
            <a:pathLst>
              <a:path h="1468120">
                <a:moveTo>
                  <a:pt x="0" y="0"/>
                </a:moveTo>
                <a:lnTo>
                  <a:pt x="0" y="1467924"/>
                </a:lnTo>
              </a:path>
            </a:pathLst>
          </a:custGeom>
          <a:ln w="12700">
            <a:solidFill>
              <a:srgbClr val="FFFFFF"/>
            </a:solidFill>
          </a:ln>
        </p:spPr>
        <p:txBody>
          <a:bodyPr wrap="square" lIns="0" tIns="0" rIns="0" bIns="0" rtlCol="0"/>
          <a:lstStyle/>
          <a:p>
            <a:endParaRPr/>
          </a:p>
        </p:txBody>
      </p:sp>
      <p:sp>
        <p:nvSpPr>
          <p:cNvPr id="76" name="object 76"/>
          <p:cNvSpPr/>
          <p:nvPr/>
        </p:nvSpPr>
        <p:spPr>
          <a:xfrm>
            <a:off x="585533" y="5447665"/>
            <a:ext cx="2811145" cy="0"/>
          </a:xfrm>
          <a:custGeom>
            <a:avLst/>
            <a:gdLst/>
            <a:ahLst/>
            <a:cxnLst/>
            <a:rect l="l" t="t" r="r" b="b"/>
            <a:pathLst>
              <a:path w="2811145">
                <a:moveTo>
                  <a:pt x="0" y="0"/>
                </a:moveTo>
                <a:lnTo>
                  <a:pt x="2811081" y="0"/>
                </a:lnTo>
              </a:path>
            </a:pathLst>
          </a:custGeom>
          <a:ln w="12700">
            <a:solidFill>
              <a:srgbClr val="FFFFFF"/>
            </a:solidFill>
          </a:ln>
        </p:spPr>
        <p:txBody>
          <a:bodyPr wrap="square" lIns="0" tIns="0" rIns="0" bIns="0" rtlCol="0"/>
          <a:lstStyle/>
          <a:p>
            <a:endParaRPr/>
          </a:p>
        </p:txBody>
      </p:sp>
      <p:sp>
        <p:nvSpPr>
          <p:cNvPr id="77" name="object 77"/>
          <p:cNvSpPr/>
          <p:nvPr/>
        </p:nvSpPr>
        <p:spPr>
          <a:xfrm>
            <a:off x="585533" y="5619712"/>
            <a:ext cx="2811145" cy="0"/>
          </a:xfrm>
          <a:custGeom>
            <a:avLst/>
            <a:gdLst/>
            <a:ahLst/>
            <a:cxnLst/>
            <a:rect l="l" t="t" r="r" b="b"/>
            <a:pathLst>
              <a:path w="2811145">
                <a:moveTo>
                  <a:pt x="0" y="0"/>
                </a:moveTo>
                <a:lnTo>
                  <a:pt x="2811081" y="0"/>
                </a:lnTo>
              </a:path>
            </a:pathLst>
          </a:custGeom>
          <a:ln w="12700">
            <a:solidFill>
              <a:srgbClr val="FFFFFF"/>
            </a:solidFill>
          </a:ln>
        </p:spPr>
        <p:txBody>
          <a:bodyPr wrap="square" lIns="0" tIns="0" rIns="0" bIns="0" rtlCol="0"/>
          <a:lstStyle/>
          <a:p>
            <a:endParaRPr/>
          </a:p>
        </p:txBody>
      </p:sp>
      <p:sp>
        <p:nvSpPr>
          <p:cNvPr id="78" name="object 78"/>
          <p:cNvSpPr/>
          <p:nvPr/>
        </p:nvSpPr>
        <p:spPr>
          <a:xfrm>
            <a:off x="585533" y="5869216"/>
            <a:ext cx="2811145" cy="0"/>
          </a:xfrm>
          <a:custGeom>
            <a:avLst/>
            <a:gdLst/>
            <a:ahLst/>
            <a:cxnLst/>
            <a:rect l="l" t="t" r="r" b="b"/>
            <a:pathLst>
              <a:path w="2811145">
                <a:moveTo>
                  <a:pt x="0" y="0"/>
                </a:moveTo>
                <a:lnTo>
                  <a:pt x="2811081" y="0"/>
                </a:lnTo>
              </a:path>
            </a:pathLst>
          </a:custGeom>
          <a:ln w="12700">
            <a:solidFill>
              <a:srgbClr val="FFFFFF"/>
            </a:solidFill>
          </a:ln>
        </p:spPr>
        <p:txBody>
          <a:bodyPr wrap="square" lIns="0" tIns="0" rIns="0" bIns="0" rtlCol="0"/>
          <a:lstStyle/>
          <a:p>
            <a:endParaRPr/>
          </a:p>
        </p:txBody>
      </p:sp>
      <p:sp>
        <p:nvSpPr>
          <p:cNvPr id="79" name="object 79"/>
          <p:cNvSpPr/>
          <p:nvPr/>
        </p:nvSpPr>
        <p:spPr>
          <a:xfrm>
            <a:off x="585533" y="6084303"/>
            <a:ext cx="2811145" cy="0"/>
          </a:xfrm>
          <a:custGeom>
            <a:avLst/>
            <a:gdLst/>
            <a:ahLst/>
            <a:cxnLst/>
            <a:rect l="l" t="t" r="r" b="b"/>
            <a:pathLst>
              <a:path w="2811145">
                <a:moveTo>
                  <a:pt x="0" y="0"/>
                </a:moveTo>
                <a:lnTo>
                  <a:pt x="2811081" y="0"/>
                </a:lnTo>
              </a:path>
            </a:pathLst>
          </a:custGeom>
          <a:ln w="12700">
            <a:solidFill>
              <a:srgbClr val="FFFFFF"/>
            </a:solidFill>
          </a:ln>
        </p:spPr>
        <p:txBody>
          <a:bodyPr wrap="square" lIns="0" tIns="0" rIns="0" bIns="0" rtlCol="0"/>
          <a:lstStyle/>
          <a:p>
            <a:endParaRPr/>
          </a:p>
        </p:txBody>
      </p:sp>
      <p:sp>
        <p:nvSpPr>
          <p:cNvPr id="80" name="object 80"/>
          <p:cNvSpPr/>
          <p:nvPr/>
        </p:nvSpPr>
        <p:spPr>
          <a:xfrm>
            <a:off x="585533" y="6256375"/>
            <a:ext cx="2811145" cy="0"/>
          </a:xfrm>
          <a:custGeom>
            <a:avLst/>
            <a:gdLst/>
            <a:ahLst/>
            <a:cxnLst/>
            <a:rect l="l" t="t" r="r" b="b"/>
            <a:pathLst>
              <a:path w="2811145">
                <a:moveTo>
                  <a:pt x="0" y="0"/>
                </a:moveTo>
                <a:lnTo>
                  <a:pt x="2811081" y="0"/>
                </a:lnTo>
              </a:path>
            </a:pathLst>
          </a:custGeom>
          <a:ln w="12700">
            <a:solidFill>
              <a:srgbClr val="FFFFFF"/>
            </a:solidFill>
          </a:ln>
        </p:spPr>
        <p:txBody>
          <a:bodyPr wrap="square" lIns="0" tIns="0" rIns="0" bIns="0" rtlCol="0"/>
          <a:lstStyle/>
          <a:p>
            <a:endParaRPr/>
          </a:p>
        </p:txBody>
      </p:sp>
      <p:sp>
        <p:nvSpPr>
          <p:cNvPr id="81" name="object 81"/>
          <p:cNvSpPr/>
          <p:nvPr/>
        </p:nvSpPr>
        <p:spPr>
          <a:xfrm>
            <a:off x="585533" y="6569786"/>
            <a:ext cx="5622290" cy="0"/>
          </a:xfrm>
          <a:custGeom>
            <a:avLst/>
            <a:gdLst/>
            <a:ahLst/>
            <a:cxnLst/>
            <a:rect l="l" t="t" r="r" b="b"/>
            <a:pathLst>
              <a:path w="5622290">
                <a:moveTo>
                  <a:pt x="0" y="0"/>
                </a:moveTo>
                <a:lnTo>
                  <a:pt x="5622226" y="0"/>
                </a:lnTo>
              </a:path>
            </a:pathLst>
          </a:custGeom>
          <a:ln w="12700">
            <a:solidFill>
              <a:srgbClr val="FFFFFF"/>
            </a:solidFill>
          </a:ln>
        </p:spPr>
        <p:txBody>
          <a:bodyPr wrap="square" lIns="0" tIns="0" rIns="0" bIns="0" rtlCol="0"/>
          <a:lstStyle/>
          <a:p>
            <a:endParaRPr/>
          </a:p>
        </p:txBody>
      </p:sp>
      <p:sp>
        <p:nvSpPr>
          <p:cNvPr id="82" name="object 82"/>
          <p:cNvSpPr/>
          <p:nvPr/>
        </p:nvSpPr>
        <p:spPr>
          <a:xfrm>
            <a:off x="591883" y="5280278"/>
            <a:ext cx="0" cy="1468120"/>
          </a:xfrm>
          <a:custGeom>
            <a:avLst/>
            <a:gdLst/>
            <a:ahLst/>
            <a:cxnLst/>
            <a:rect l="l" t="t" r="r" b="b"/>
            <a:pathLst>
              <a:path h="1468120">
                <a:moveTo>
                  <a:pt x="0" y="0"/>
                </a:moveTo>
                <a:lnTo>
                  <a:pt x="0" y="1467924"/>
                </a:lnTo>
              </a:path>
            </a:pathLst>
          </a:custGeom>
          <a:ln w="12700">
            <a:solidFill>
              <a:srgbClr val="FFFFFF"/>
            </a:solidFill>
          </a:ln>
        </p:spPr>
        <p:txBody>
          <a:bodyPr wrap="square" lIns="0" tIns="0" rIns="0" bIns="0" rtlCol="0"/>
          <a:lstStyle/>
          <a:p>
            <a:endParaRPr/>
          </a:p>
        </p:txBody>
      </p:sp>
      <p:sp>
        <p:nvSpPr>
          <p:cNvPr id="83" name="object 83"/>
          <p:cNvSpPr/>
          <p:nvPr/>
        </p:nvSpPr>
        <p:spPr>
          <a:xfrm>
            <a:off x="6201409" y="6418173"/>
            <a:ext cx="0" cy="330200"/>
          </a:xfrm>
          <a:custGeom>
            <a:avLst/>
            <a:gdLst/>
            <a:ahLst/>
            <a:cxnLst/>
            <a:rect l="l" t="t" r="r" b="b"/>
            <a:pathLst>
              <a:path h="330200">
                <a:moveTo>
                  <a:pt x="0" y="0"/>
                </a:moveTo>
                <a:lnTo>
                  <a:pt x="0" y="330029"/>
                </a:lnTo>
              </a:path>
            </a:pathLst>
          </a:custGeom>
          <a:ln w="12700">
            <a:solidFill>
              <a:srgbClr val="FFFFFF"/>
            </a:solidFill>
          </a:ln>
        </p:spPr>
        <p:txBody>
          <a:bodyPr wrap="square" lIns="0" tIns="0" rIns="0" bIns="0" rtlCol="0"/>
          <a:lstStyle/>
          <a:p>
            <a:endParaRPr/>
          </a:p>
        </p:txBody>
      </p:sp>
      <p:sp>
        <p:nvSpPr>
          <p:cNvPr id="84" name="object 84"/>
          <p:cNvSpPr/>
          <p:nvPr/>
        </p:nvSpPr>
        <p:spPr>
          <a:xfrm>
            <a:off x="585533" y="5286628"/>
            <a:ext cx="2811145" cy="0"/>
          </a:xfrm>
          <a:custGeom>
            <a:avLst/>
            <a:gdLst/>
            <a:ahLst/>
            <a:cxnLst/>
            <a:rect l="l" t="t" r="r" b="b"/>
            <a:pathLst>
              <a:path w="2811145">
                <a:moveTo>
                  <a:pt x="0" y="0"/>
                </a:moveTo>
                <a:lnTo>
                  <a:pt x="2811081" y="0"/>
                </a:lnTo>
              </a:path>
            </a:pathLst>
          </a:custGeom>
          <a:ln w="12700">
            <a:solidFill>
              <a:srgbClr val="FFFFFF"/>
            </a:solidFill>
          </a:ln>
        </p:spPr>
        <p:txBody>
          <a:bodyPr wrap="square" lIns="0" tIns="0" rIns="0" bIns="0" rtlCol="0"/>
          <a:lstStyle/>
          <a:p>
            <a:endParaRPr/>
          </a:p>
        </p:txBody>
      </p:sp>
      <p:sp>
        <p:nvSpPr>
          <p:cNvPr id="85" name="object 85"/>
          <p:cNvSpPr/>
          <p:nvPr/>
        </p:nvSpPr>
        <p:spPr>
          <a:xfrm>
            <a:off x="585533" y="6741853"/>
            <a:ext cx="5622290" cy="0"/>
          </a:xfrm>
          <a:custGeom>
            <a:avLst/>
            <a:gdLst/>
            <a:ahLst/>
            <a:cxnLst/>
            <a:rect l="l" t="t" r="r" b="b"/>
            <a:pathLst>
              <a:path w="5622290">
                <a:moveTo>
                  <a:pt x="0" y="0"/>
                </a:moveTo>
                <a:lnTo>
                  <a:pt x="5622226" y="0"/>
                </a:lnTo>
              </a:path>
            </a:pathLst>
          </a:custGeom>
          <a:ln w="12700">
            <a:solidFill>
              <a:srgbClr val="FFFFFF"/>
            </a:solidFill>
          </a:ln>
        </p:spPr>
        <p:txBody>
          <a:bodyPr wrap="square" lIns="0" tIns="0" rIns="0" bIns="0" rtlCol="0"/>
          <a:lstStyle/>
          <a:p>
            <a:endParaRPr/>
          </a:p>
        </p:txBody>
      </p:sp>
      <p:sp>
        <p:nvSpPr>
          <p:cNvPr id="86" name="object 86"/>
          <p:cNvSpPr txBox="1"/>
          <p:nvPr/>
        </p:nvSpPr>
        <p:spPr>
          <a:xfrm>
            <a:off x="587755" y="5277739"/>
            <a:ext cx="47625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Урове</a:t>
            </a:r>
            <a:r>
              <a:rPr sz="1000" spc="-15" dirty="0">
                <a:latin typeface="Calibri"/>
                <a:cs typeface="Calibri"/>
              </a:rPr>
              <a:t>н</a:t>
            </a:r>
            <a:r>
              <a:rPr sz="1000" spc="-5" dirty="0">
                <a:latin typeface="Calibri"/>
                <a:cs typeface="Calibri"/>
              </a:rPr>
              <a:t>ь</a:t>
            </a:r>
            <a:endParaRPr sz="1000">
              <a:latin typeface="Calibri"/>
              <a:cs typeface="Calibri"/>
            </a:endParaRPr>
          </a:p>
        </p:txBody>
      </p:sp>
      <p:sp>
        <p:nvSpPr>
          <p:cNvPr id="87" name="object 87"/>
          <p:cNvSpPr txBox="1"/>
          <p:nvPr/>
        </p:nvSpPr>
        <p:spPr>
          <a:xfrm>
            <a:off x="1241856" y="5277739"/>
            <a:ext cx="654685" cy="177800"/>
          </a:xfrm>
          <a:prstGeom prst="rect">
            <a:avLst/>
          </a:prstGeom>
        </p:spPr>
        <p:txBody>
          <a:bodyPr vert="horz" wrap="square" lIns="0" tIns="12065" rIns="0" bIns="0" rtlCol="0">
            <a:spAutoFit/>
          </a:bodyPr>
          <a:lstStyle/>
          <a:p>
            <a:pPr marL="12700">
              <a:lnSpc>
                <a:spcPct val="100000"/>
              </a:lnSpc>
              <a:spcBef>
                <a:spcPts val="95"/>
              </a:spcBef>
            </a:pPr>
            <a:r>
              <a:rPr sz="1000" spc="-10" dirty="0">
                <a:latin typeface="Calibri"/>
                <a:cs typeface="Calibri"/>
              </a:rPr>
              <a:t>Тип</a:t>
            </a:r>
            <a:r>
              <a:rPr sz="1000" spc="-30" dirty="0">
                <a:latin typeface="Calibri"/>
                <a:cs typeface="Calibri"/>
              </a:rPr>
              <a:t> </a:t>
            </a:r>
            <a:r>
              <a:rPr sz="1000" spc="-10" dirty="0">
                <a:latin typeface="Calibri"/>
                <a:cs typeface="Calibri"/>
              </a:rPr>
              <a:t>данных</a:t>
            </a:r>
            <a:endParaRPr sz="1000">
              <a:latin typeface="Calibri"/>
              <a:cs typeface="Calibri"/>
            </a:endParaRPr>
          </a:p>
        </p:txBody>
      </p:sp>
      <p:sp>
        <p:nvSpPr>
          <p:cNvPr id="88" name="object 88"/>
          <p:cNvSpPr txBox="1"/>
          <p:nvPr/>
        </p:nvSpPr>
        <p:spPr>
          <a:xfrm>
            <a:off x="1241856" y="5438647"/>
            <a:ext cx="2072639"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Метаанализ рандомизированных</a:t>
            </a:r>
            <a:r>
              <a:rPr sz="1000" spc="-15" dirty="0">
                <a:latin typeface="Calibri"/>
                <a:cs typeface="Calibri"/>
              </a:rPr>
              <a:t> </a:t>
            </a:r>
            <a:r>
              <a:rPr sz="1000" spc="-5" dirty="0">
                <a:latin typeface="Calibri"/>
                <a:cs typeface="Calibri"/>
              </a:rPr>
              <a:t>кон</a:t>
            </a:r>
            <a:endParaRPr sz="1000">
              <a:latin typeface="Calibri"/>
              <a:cs typeface="Calibri"/>
            </a:endParaRPr>
          </a:p>
        </p:txBody>
      </p:sp>
      <p:sp>
        <p:nvSpPr>
          <p:cNvPr id="89" name="object 89"/>
          <p:cNvSpPr txBox="1"/>
          <p:nvPr/>
        </p:nvSpPr>
        <p:spPr>
          <a:xfrm>
            <a:off x="3301027" y="5482971"/>
            <a:ext cx="588645" cy="127000"/>
          </a:xfrm>
          <a:prstGeom prst="rect">
            <a:avLst/>
          </a:prstGeom>
        </p:spPr>
        <p:txBody>
          <a:bodyPr vert="horz" wrap="square" lIns="0" tIns="0" rIns="0" bIns="0" rtlCol="0">
            <a:spAutoFit/>
          </a:bodyPr>
          <a:lstStyle/>
          <a:p>
            <a:pPr>
              <a:lnSpc>
                <a:spcPts val="944"/>
              </a:lnSpc>
            </a:pPr>
            <a:r>
              <a:rPr sz="1000" spc="-10" dirty="0">
                <a:latin typeface="Calibri"/>
                <a:cs typeface="Calibri"/>
              </a:rPr>
              <a:t>т</a:t>
            </a:r>
            <a:r>
              <a:rPr sz="1000" spc="-5" dirty="0">
                <a:latin typeface="Calibri"/>
                <a:cs typeface="Calibri"/>
              </a:rPr>
              <a:t>ро</a:t>
            </a:r>
            <a:r>
              <a:rPr sz="1000" spc="-10" dirty="0">
                <a:latin typeface="Calibri"/>
                <a:cs typeface="Calibri"/>
              </a:rPr>
              <a:t>л</a:t>
            </a:r>
            <a:r>
              <a:rPr sz="1000" spc="-5" dirty="0">
                <a:latin typeface="Calibri"/>
                <a:cs typeface="Calibri"/>
              </a:rPr>
              <a:t>и</a:t>
            </a:r>
            <a:r>
              <a:rPr sz="1000" dirty="0">
                <a:latin typeface="Calibri"/>
                <a:cs typeface="Calibri"/>
              </a:rPr>
              <a:t>р</a:t>
            </a:r>
            <a:r>
              <a:rPr sz="1000" spc="-5" dirty="0">
                <a:latin typeface="Calibri"/>
                <a:cs typeface="Calibri"/>
              </a:rPr>
              <a:t>у</a:t>
            </a:r>
            <a:r>
              <a:rPr sz="1000" spc="-10" dirty="0">
                <a:latin typeface="Calibri"/>
                <a:cs typeface="Calibri"/>
              </a:rPr>
              <a:t>ем</a:t>
            </a:r>
            <a:endParaRPr sz="1000">
              <a:latin typeface="Calibri"/>
              <a:cs typeface="Calibri"/>
            </a:endParaRPr>
          </a:p>
        </p:txBody>
      </p:sp>
      <p:sp>
        <p:nvSpPr>
          <p:cNvPr id="90" name="object 90"/>
          <p:cNvSpPr txBox="1"/>
          <p:nvPr/>
        </p:nvSpPr>
        <p:spPr>
          <a:xfrm>
            <a:off x="3889094" y="5482971"/>
            <a:ext cx="1257300" cy="127000"/>
          </a:xfrm>
          <a:prstGeom prst="rect">
            <a:avLst/>
          </a:prstGeom>
        </p:spPr>
        <p:txBody>
          <a:bodyPr vert="horz" wrap="square" lIns="0" tIns="0" rIns="0" bIns="0" rtlCol="0">
            <a:spAutoFit/>
          </a:bodyPr>
          <a:lstStyle/>
          <a:p>
            <a:pPr>
              <a:lnSpc>
                <a:spcPts val="944"/>
              </a:lnSpc>
            </a:pPr>
            <a:r>
              <a:rPr sz="1000" spc="-10" dirty="0">
                <a:latin typeface="Calibri"/>
                <a:cs typeface="Calibri"/>
              </a:rPr>
              <a:t>ых </a:t>
            </a:r>
            <a:r>
              <a:rPr sz="1000" spc="-5" dirty="0">
                <a:latin typeface="Calibri"/>
                <a:cs typeface="Calibri"/>
              </a:rPr>
              <a:t>исследований</a:t>
            </a:r>
            <a:r>
              <a:rPr sz="1000" spc="-10" dirty="0">
                <a:latin typeface="Calibri"/>
                <a:cs typeface="Calibri"/>
              </a:rPr>
              <a:t> (РКИ)</a:t>
            </a:r>
            <a:endParaRPr sz="1000">
              <a:latin typeface="Calibri"/>
              <a:cs typeface="Calibri"/>
            </a:endParaRPr>
          </a:p>
        </p:txBody>
      </p:sp>
      <p:sp>
        <p:nvSpPr>
          <p:cNvPr id="91" name="object 91"/>
          <p:cNvSpPr txBox="1"/>
          <p:nvPr/>
        </p:nvSpPr>
        <p:spPr>
          <a:xfrm>
            <a:off x="587755" y="5418226"/>
            <a:ext cx="156210" cy="370205"/>
          </a:xfrm>
          <a:prstGeom prst="rect">
            <a:avLst/>
          </a:prstGeom>
        </p:spPr>
        <p:txBody>
          <a:bodyPr vert="horz" wrap="square" lIns="0" tIns="12700" rIns="0" bIns="0" rtlCol="0">
            <a:spAutoFit/>
          </a:bodyPr>
          <a:lstStyle/>
          <a:p>
            <a:pPr marL="12700" marR="5080">
              <a:lnSpc>
                <a:spcPct val="112999"/>
              </a:lnSpc>
              <a:spcBef>
                <a:spcPts val="100"/>
              </a:spcBef>
            </a:pPr>
            <a:r>
              <a:rPr sz="1000" spc="-5" dirty="0">
                <a:latin typeface="Calibri"/>
                <a:cs typeface="Calibri"/>
              </a:rPr>
              <a:t>1а  1b</a:t>
            </a:r>
            <a:endParaRPr sz="1000">
              <a:latin typeface="Calibri"/>
              <a:cs typeface="Calibri"/>
            </a:endParaRPr>
          </a:p>
        </p:txBody>
      </p:sp>
      <p:sp>
        <p:nvSpPr>
          <p:cNvPr id="92" name="object 92"/>
          <p:cNvSpPr txBox="1"/>
          <p:nvPr/>
        </p:nvSpPr>
        <p:spPr>
          <a:xfrm>
            <a:off x="1241856" y="5610859"/>
            <a:ext cx="2174240" cy="177800"/>
          </a:xfrm>
          <a:prstGeom prst="rect">
            <a:avLst/>
          </a:prstGeom>
        </p:spPr>
        <p:txBody>
          <a:bodyPr vert="horz" wrap="square" lIns="0" tIns="12065" rIns="0" bIns="0" rtlCol="0">
            <a:spAutoFit/>
          </a:bodyPr>
          <a:lstStyle/>
          <a:p>
            <a:pPr marL="12700">
              <a:lnSpc>
                <a:spcPct val="100000"/>
              </a:lnSpc>
              <a:spcBef>
                <a:spcPts val="95"/>
              </a:spcBef>
            </a:pPr>
            <a:r>
              <a:rPr sz="1000" spc="-10" dirty="0">
                <a:latin typeface="Calibri"/>
                <a:cs typeface="Calibri"/>
              </a:rPr>
              <a:t>Данные </a:t>
            </a:r>
            <a:r>
              <a:rPr sz="1000" spc="-5" dirty="0">
                <a:latin typeface="Calibri"/>
                <a:cs typeface="Calibri"/>
              </a:rPr>
              <a:t>получены по результатам</a:t>
            </a:r>
            <a:r>
              <a:rPr sz="1000" spc="60" dirty="0">
                <a:latin typeface="Calibri"/>
                <a:cs typeface="Calibri"/>
              </a:rPr>
              <a:t> </a:t>
            </a:r>
            <a:r>
              <a:rPr sz="1000" spc="-5" dirty="0">
                <a:latin typeface="Calibri"/>
                <a:cs typeface="Calibri"/>
              </a:rPr>
              <a:t>одно</a:t>
            </a:r>
            <a:endParaRPr sz="1000">
              <a:latin typeface="Calibri"/>
              <a:cs typeface="Calibri"/>
            </a:endParaRPr>
          </a:p>
        </p:txBody>
      </p:sp>
      <p:sp>
        <p:nvSpPr>
          <p:cNvPr id="93" name="object 93"/>
          <p:cNvSpPr txBox="1"/>
          <p:nvPr/>
        </p:nvSpPr>
        <p:spPr>
          <a:xfrm>
            <a:off x="3403026" y="5655183"/>
            <a:ext cx="356870" cy="127000"/>
          </a:xfrm>
          <a:prstGeom prst="rect">
            <a:avLst/>
          </a:prstGeom>
        </p:spPr>
        <p:txBody>
          <a:bodyPr vert="horz" wrap="square" lIns="0" tIns="0" rIns="0" bIns="0" rtlCol="0">
            <a:spAutoFit/>
          </a:bodyPr>
          <a:lstStyle/>
          <a:p>
            <a:pPr>
              <a:lnSpc>
                <a:spcPts val="944"/>
              </a:lnSpc>
            </a:pPr>
            <a:r>
              <a:rPr sz="1000" spc="-5" dirty="0">
                <a:latin typeface="Calibri"/>
                <a:cs typeface="Calibri"/>
              </a:rPr>
              <a:t>го</a:t>
            </a:r>
            <a:r>
              <a:rPr sz="1000" spc="-75" dirty="0">
                <a:latin typeface="Calibri"/>
                <a:cs typeface="Calibri"/>
              </a:rPr>
              <a:t> </a:t>
            </a:r>
            <a:r>
              <a:rPr sz="1000" spc="-5" dirty="0">
                <a:latin typeface="Calibri"/>
                <a:cs typeface="Calibri"/>
              </a:rPr>
              <a:t>РКИ</a:t>
            </a:r>
            <a:endParaRPr sz="1000">
              <a:latin typeface="Calibri"/>
              <a:cs typeface="Calibri"/>
            </a:endParaRPr>
          </a:p>
        </p:txBody>
      </p:sp>
      <p:sp>
        <p:nvSpPr>
          <p:cNvPr id="94" name="object 94"/>
          <p:cNvSpPr txBox="1"/>
          <p:nvPr/>
        </p:nvSpPr>
        <p:spPr>
          <a:xfrm>
            <a:off x="587755" y="5860186"/>
            <a:ext cx="150495"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2а</a:t>
            </a:r>
            <a:endParaRPr sz="1000">
              <a:latin typeface="Calibri"/>
              <a:cs typeface="Calibri"/>
            </a:endParaRPr>
          </a:p>
        </p:txBody>
      </p:sp>
      <p:sp>
        <p:nvSpPr>
          <p:cNvPr id="95" name="object 95"/>
          <p:cNvSpPr txBox="1"/>
          <p:nvPr/>
        </p:nvSpPr>
        <p:spPr>
          <a:xfrm>
            <a:off x="1241856" y="5860186"/>
            <a:ext cx="2171065"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Доказательства получены на основе</a:t>
            </a:r>
            <a:r>
              <a:rPr sz="1000" spc="15" dirty="0">
                <a:latin typeface="Calibri"/>
                <a:cs typeface="Calibri"/>
              </a:rPr>
              <a:t> </a:t>
            </a:r>
            <a:r>
              <a:rPr sz="1000" spc="-10" dirty="0">
                <a:latin typeface="Calibri"/>
                <a:cs typeface="Calibri"/>
              </a:rPr>
              <a:t>ме</a:t>
            </a:r>
            <a:endParaRPr sz="1000" dirty="0">
              <a:latin typeface="Calibri"/>
              <a:cs typeface="Calibri"/>
            </a:endParaRPr>
          </a:p>
        </p:txBody>
      </p:sp>
      <p:sp>
        <p:nvSpPr>
          <p:cNvPr id="96" name="object 96"/>
          <p:cNvSpPr txBox="1"/>
          <p:nvPr/>
        </p:nvSpPr>
        <p:spPr>
          <a:xfrm>
            <a:off x="3399578" y="5904509"/>
            <a:ext cx="484505" cy="127000"/>
          </a:xfrm>
          <a:prstGeom prst="rect">
            <a:avLst/>
          </a:prstGeom>
        </p:spPr>
        <p:txBody>
          <a:bodyPr vert="horz" wrap="square" lIns="0" tIns="0" rIns="0" bIns="0" rtlCol="0">
            <a:spAutoFit/>
          </a:bodyPr>
          <a:lstStyle/>
          <a:p>
            <a:pPr>
              <a:lnSpc>
                <a:spcPts val="944"/>
              </a:lnSpc>
            </a:pPr>
            <a:r>
              <a:rPr sz="1000" spc="-10" dirty="0">
                <a:latin typeface="Calibri"/>
                <a:cs typeface="Calibri"/>
              </a:rPr>
              <a:t>та</a:t>
            </a:r>
            <a:r>
              <a:rPr sz="1000" spc="-5" dirty="0">
                <a:latin typeface="Calibri"/>
                <a:cs typeface="Calibri"/>
              </a:rPr>
              <a:t>а</a:t>
            </a:r>
            <a:r>
              <a:rPr sz="1000" spc="-10" dirty="0">
                <a:latin typeface="Calibri"/>
                <a:cs typeface="Calibri"/>
              </a:rPr>
              <a:t>н</a:t>
            </a:r>
            <a:r>
              <a:rPr sz="1000" spc="-5" dirty="0">
                <a:latin typeface="Calibri"/>
                <a:cs typeface="Calibri"/>
              </a:rPr>
              <a:t>ализ</a:t>
            </a:r>
            <a:endParaRPr sz="1000">
              <a:latin typeface="Calibri"/>
              <a:cs typeface="Calibri"/>
            </a:endParaRPr>
          </a:p>
        </p:txBody>
      </p:sp>
      <p:sp>
        <p:nvSpPr>
          <p:cNvPr id="97" name="object 97"/>
          <p:cNvSpPr txBox="1"/>
          <p:nvPr/>
        </p:nvSpPr>
        <p:spPr>
          <a:xfrm>
            <a:off x="3884070" y="5904509"/>
            <a:ext cx="1976755" cy="127000"/>
          </a:xfrm>
          <a:prstGeom prst="rect">
            <a:avLst/>
          </a:prstGeom>
        </p:spPr>
        <p:txBody>
          <a:bodyPr vert="horz" wrap="square" lIns="0" tIns="0" rIns="0" bIns="0" rtlCol="0">
            <a:spAutoFit/>
          </a:bodyPr>
          <a:lstStyle/>
          <a:p>
            <a:pPr>
              <a:lnSpc>
                <a:spcPts val="944"/>
              </a:lnSpc>
            </a:pPr>
            <a:r>
              <a:rPr sz="1000" spc="-5" dirty="0">
                <a:latin typeface="Calibri"/>
                <a:cs typeface="Calibri"/>
              </a:rPr>
              <a:t>ов </a:t>
            </a:r>
            <a:r>
              <a:rPr sz="1000" spc="-10" dirty="0">
                <a:latin typeface="Calibri"/>
                <a:cs typeface="Calibri"/>
              </a:rPr>
              <a:t>исследований без</a:t>
            </a:r>
            <a:r>
              <a:rPr sz="1000" spc="110" dirty="0">
                <a:latin typeface="Calibri"/>
                <a:cs typeface="Calibri"/>
              </a:rPr>
              <a:t> </a:t>
            </a:r>
            <a:r>
              <a:rPr sz="1000" spc="-10" dirty="0">
                <a:latin typeface="Calibri"/>
                <a:cs typeface="Calibri"/>
              </a:rPr>
              <a:t>рандомизации</a:t>
            </a:r>
            <a:endParaRPr sz="1000">
              <a:latin typeface="Calibri"/>
              <a:cs typeface="Calibri"/>
            </a:endParaRPr>
          </a:p>
        </p:txBody>
      </p:sp>
      <p:sp>
        <p:nvSpPr>
          <p:cNvPr id="98" name="object 98"/>
          <p:cNvSpPr txBox="1"/>
          <p:nvPr/>
        </p:nvSpPr>
        <p:spPr>
          <a:xfrm>
            <a:off x="587755" y="6075375"/>
            <a:ext cx="15621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2b</a:t>
            </a:r>
            <a:endParaRPr sz="1000">
              <a:latin typeface="Calibri"/>
              <a:cs typeface="Calibri"/>
            </a:endParaRPr>
          </a:p>
        </p:txBody>
      </p:sp>
      <p:sp>
        <p:nvSpPr>
          <p:cNvPr id="99" name="object 99"/>
          <p:cNvSpPr txBox="1"/>
          <p:nvPr/>
        </p:nvSpPr>
        <p:spPr>
          <a:xfrm>
            <a:off x="1241856" y="6075375"/>
            <a:ext cx="2172335"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Хотя бы одно хорошо выполненное</a:t>
            </a:r>
            <a:r>
              <a:rPr sz="1000" spc="25" dirty="0">
                <a:latin typeface="Calibri"/>
                <a:cs typeface="Calibri"/>
              </a:rPr>
              <a:t> </a:t>
            </a:r>
            <a:r>
              <a:rPr sz="1000" spc="-5" dirty="0">
                <a:latin typeface="Calibri"/>
                <a:cs typeface="Calibri"/>
              </a:rPr>
              <a:t>ква</a:t>
            </a:r>
            <a:endParaRPr sz="1000">
              <a:latin typeface="Calibri"/>
              <a:cs typeface="Calibri"/>
            </a:endParaRPr>
          </a:p>
        </p:txBody>
      </p:sp>
      <p:sp>
        <p:nvSpPr>
          <p:cNvPr id="100" name="object 100"/>
          <p:cNvSpPr txBox="1"/>
          <p:nvPr/>
        </p:nvSpPr>
        <p:spPr>
          <a:xfrm>
            <a:off x="1161084" y="6247587"/>
            <a:ext cx="2174240" cy="177800"/>
          </a:xfrm>
          <a:prstGeom prst="rect">
            <a:avLst/>
          </a:prstGeom>
        </p:spPr>
        <p:txBody>
          <a:bodyPr vert="horz" wrap="square" lIns="0" tIns="12065" rIns="0" bIns="0" rtlCol="0">
            <a:spAutoFit/>
          </a:bodyPr>
          <a:lstStyle/>
          <a:p>
            <a:pPr marL="12700">
              <a:lnSpc>
                <a:spcPct val="100000"/>
              </a:lnSpc>
              <a:spcBef>
                <a:spcPts val="95"/>
              </a:spcBef>
            </a:pPr>
            <a:r>
              <a:rPr sz="1000" spc="-5" dirty="0">
                <a:latin typeface="Calibri"/>
                <a:cs typeface="Calibri"/>
              </a:rPr>
              <a:t>3 Хорошо выполненные</a:t>
            </a:r>
            <a:r>
              <a:rPr sz="1000" spc="-95" dirty="0">
                <a:latin typeface="Calibri"/>
                <a:cs typeface="Calibri"/>
              </a:rPr>
              <a:t> </a:t>
            </a:r>
            <a:r>
              <a:rPr sz="1000" spc="-5" dirty="0">
                <a:latin typeface="Calibri"/>
                <a:cs typeface="Calibri"/>
              </a:rPr>
              <a:t>неэксперимент</a:t>
            </a:r>
            <a:endParaRPr sz="1000">
              <a:latin typeface="Calibri"/>
              <a:cs typeface="Calibri"/>
            </a:endParaRPr>
          </a:p>
        </p:txBody>
      </p:sp>
      <p:sp>
        <p:nvSpPr>
          <p:cNvPr id="101" name="object 101"/>
          <p:cNvSpPr txBox="1"/>
          <p:nvPr/>
        </p:nvSpPr>
        <p:spPr>
          <a:xfrm>
            <a:off x="3322278" y="6119698"/>
            <a:ext cx="565150" cy="299085"/>
          </a:xfrm>
          <a:prstGeom prst="rect">
            <a:avLst/>
          </a:prstGeom>
        </p:spPr>
        <p:txBody>
          <a:bodyPr vert="horz" wrap="square" lIns="0" tIns="0" rIns="0" bIns="0" rtlCol="0">
            <a:spAutoFit/>
          </a:bodyPr>
          <a:lstStyle/>
          <a:p>
            <a:pPr marL="79375" algn="ctr">
              <a:lnSpc>
                <a:spcPts val="944"/>
              </a:lnSpc>
            </a:pPr>
            <a:r>
              <a:rPr sz="1000" spc="-5" dirty="0">
                <a:latin typeface="Calibri"/>
                <a:cs typeface="Calibri"/>
              </a:rPr>
              <a:t>зиэ</a:t>
            </a:r>
            <a:r>
              <a:rPr sz="1000" dirty="0">
                <a:latin typeface="Calibri"/>
                <a:cs typeface="Calibri"/>
              </a:rPr>
              <a:t>к</a:t>
            </a:r>
            <a:r>
              <a:rPr sz="1000" spc="-5" dirty="0">
                <a:latin typeface="Calibri"/>
                <a:cs typeface="Calibri"/>
              </a:rPr>
              <a:t>с</a:t>
            </a:r>
            <a:r>
              <a:rPr sz="1000" spc="-10" dirty="0">
                <a:latin typeface="Calibri"/>
                <a:cs typeface="Calibri"/>
              </a:rPr>
              <a:t>пе</a:t>
            </a:r>
            <a:r>
              <a:rPr sz="1000" spc="-5" dirty="0">
                <a:latin typeface="Calibri"/>
                <a:cs typeface="Calibri"/>
              </a:rPr>
              <a:t>р</a:t>
            </a:r>
            <a:endParaRPr sz="1000">
              <a:latin typeface="Calibri"/>
              <a:cs typeface="Calibri"/>
            </a:endParaRPr>
          </a:p>
          <a:p>
            <a:pPr algn="ctr">
              <a:lnSpc>
                <a:spcPct val="100000"/>
              </a:lnSpc>
              <a:spcBef>
                <a:spcPts val="155"/>
              </a:spcBef>
            </a:pPr>
            <a:r>
              <a:rPr sz="1000" spc="-10" dirty="0">
                <a:latin typeface="Calibri"/>
                <a:cs typeface="Calibri"/>
              </a:rPr>
              <a:t>альные</a:t>
            </a:r>
            <a:r>
              <a:rPr sz="1000" spc="-15" dirty="0">
                <a:latin typeface="Calibri"/>
                <a:cs typeface="Calibri"/>
              </a:rPr>
              <a:t> </a:t>
            </a:r>
            <a:r>
              <a:rPr sz="1000" spc="-5" dirty="0">
                <a:latin typeface="Calibri"/>
                <a:cs typeface="Calibri"/>
              </a:rPr>
              <a:t>ис</a:t>
            </a:r>
            <a:endParaRPr sz="1000">
              <a:latin typeface="Calibri"/>
              <a:cs typeface="Calibri"/>
            </a:endParaRPr>
          </a:p>
        </p:txBody>
      </p:sp>
      <p:sp>
        <p:nvSpPr>
          <p:cNvPr id="102" name="object 102"/>
          <p:cNvSpPr txBox="1"/>
          <p:nvPr/>
        </p:nvSpPr>
        <p:spPr>
          <a:xfrm>
            <a:off x="3879494" y="6119698"/>
            <a:ext cx="1557020" cy="299085"/>
          </a:xfrm>
          <a:prstGeom prst="rect">
            <a:avLst/>
          </a:prstGeom>
        </p:spPr>
        <p:txBody>
          <a:bodyPr vert="horz" wrap="square" lIns="0" tIns="0" rIns="0" bIns="0" rtlCol="0">
            <a:spAutoFit/>
          </a:bodyPr>
          <a:lstStyle/>
          <a:p>
            <a:pPr marL="7620">
              <a:lnSpc>
                <a:spcPts val="944"/>
              </a:lnSpc>
            </a:pPr>
            <a:r>
              <a:rPr sz="1000" spc="-10" dirty="0">
                <a:latin typeface="Calibri"/>
                <a:cs typeface="Calibri"/>
              </a:rPr>
              <a:t>иментальное</a:t>
            </a:r>
            <a:r>
              <a:rPr sz="1000" spc="15" dirty="0">
                <a:latin typeface="Calibri"/>
                <a:cs typeface="Calibri"/>
              </a:rPr>
              <a:t> </a:t>
            </a:r>
            <a:r>
              <a:rPr sz="1000" spc="-5" dirty="0">
                <a:latin typeface="Calibri"/>
                <a:cs typeface="Calibri"/>
              </a:rPr>
              <a:t>исследование</a:t>
            </a:r>
            <a:endParaRPr sz="1000">
              <a:latin typeface="Calibri"/>
              <a:cs typeface="Calibri"/>
            </a:endParaRPr>
          </a:p>
          <a:p>
            <a:pPr>
              <a:lnSpc>
                <a:spcPct val="100000"/>
              </a:lnSpc>
              <a:spcBef>
                <a:spcPts val="155"/>
              </a:spcBef>
            </a:pPr>
            <a:r>
              <a:rPr sz="1000" spc="-5" dirty="0">
                <a:latin typeface="Calibri"/>
                <a:cs typeface="Calibri"/>
              </a:rPr>
              <a:t>следования:</a:t>
            </a:r>
            <a:r>
              <a:rPr sz="1000" spc="-45" dirty="0">
                <a:latin typeface="Calibri"/>
                <a:cs typeface="Calibri"/>
              </a:rPr>
              <a:t> </a:t>
            </a:r>
            <a:r>
              <a:rPr sz="1000" spc="-5" dirty="0">
                <a:latin typeface="Calibri"/>
                <a:cs typeface="Calibri"/>
              </a:rPr>
              <a:t>сравнительные,</a:t>
            </a:r>
            <a:endParaRPr sz="1000">
              <a:latin typeface="Calibri"/>
              <a:cs typeface="Calibri"/>
            </a:endParaRPr>
          </a:p>
        </p:txBody>
      </p:sp>
      <p:sp>
        <p:nvSpPr>
          <p:cNvPr id="103" name="object 103"/>
          <p:cNvSpPr txBox="1"/>
          <p:nvPr/>
        </p:nvSpPr>
        <p:spPr>
          <a:xfrm>
            <a:off x="1161084" y="6390843"/>
            <a:ext cx="4620895" cy="347345"/>
          </a:xfrm>
          <a:prstGeom prst="rect">
            <a:avLst/>
          </a:prstGeom>
        </p:spPr>
        <p:txBody>
          <a:bodyPr vert="horz" wrap="square" lIns="0" tIns="20955" rIns="0" bIns="0" rtlCol="0">
            <a:spAutoFit/>
          </a:bodyPr>
          <a:lstStyle/>
          <a:p>
            <a:pPr marL="93345">
              <a:lnSpc>
                <a:spcPct val="100000"/>
              </a:lnSpc>
              <a:spcBef>
                <a:spcPts val="165"/>
              </a:spcBef>
            </a:pPr>
            <a:r>
              <a:rPr sz="1000" spc="-5" dirty="0">
                <a:latin typeface="Calibri"/>
                <a:cs typeface="Calibri"/>
              </a:rPr>
              <a:t>корреляционные или</a:t>
            </a:r>
            <a:r>
              <a:rPr sz="1000" spc="20" dirty="0">
                <a:latin typeface="Calibri"/>
                <a:cs typeface="Calibri"/>
              </a:rPr>
              <a:t> </a:t>
            </a:r>
            <a:r>
              <a:rPr sz="1000" spc="-5" dirty="0">
                <a:latin typeface="Calibri"/>
                <a:cs typeface="Calibri"/>
              </a:rPr>
              <a:t>«случай-контроль»</a:t>
            </a:r>
            <a:endParaRPr sz="1000">
              <a:latin typeface="Calibri"/>
              <a:cs typeface="Calibri"/>
            </a:endParaRPr>
          </a:p>
          <a:p>
            <a:pPr marL="12700">
              <a:lnSpc>
                <a:spcPct val="100000"/>
              </a:lnSpc>
              <a:spcBef>
                <a:spcPts val="70"/>
              </a:spcBef>
            </a:pPr>
            <a:r>
              <a:rPr sz="1000" spc="-5" dirty="0">
                <a:latin typeface="Calibri"/>
                <a:cs typeface="Calibri"/>
              </a:rPr>
              <a:t>4 Экспертное консенсусное </a:t>
            </a:r>
            <a:r>
              <a:rPr sz="1000" spc="-10" dirty="0">
                <a:latin typeface="Calibri"/>
                <a:cs typeface="Calibri"/>
              </a:rPr>
              <a:t>мнение </a:t>
            </a:r>
            <a:r>
              <a:rPr sz="1000" spc="-5" dirty="0">
                <a:latin typeface="Calibri"/>
                <a:cs typeface="Calibri"/>
              </a:rPr>
              <a:t>либо клинический опыт признанного</a:t>
            </a:r>
            <a:r>
              <a:rPr sz="1000" spc="100" dirty="0">
                <a:latin typeface="Calibri"/>
                <a:cs typeface="Calibri"/>
              </a:rPr>
              <a:t> </a:t>
            </a:r>
            <a:r>
              <a:rPr sz="1000" spc="-5" dirty="0">
                <a:latin typeface="Calibri"/>
                <a:cs typeface="Calibri"/>
              </a:rPr>
              <a:t>авторитета</a:t>
            </a:r>
            <a:endParaRPr sz="1000">
              <a:latin typeface="Calibri"/>
              <a:cs typeface="Calibri"/>
            </a:endParaRPr>
          </a:p>
        </p:txBody>
      </p:sp>
      <p:sp>
        <p:nvSpPr>
          <p:cNvPr id="104" name="object 104"/>
          <p:cNvSpPr/>
          <p:nvPr/>
        </p:nvSpPr>
        <p:spPr>
          <a:xfrm>
            <a:off x="3396615" y="4291025"/>
            <a:ext cx="451484" cy="204470"/>
          </a:xfrm>
          <a:custGeom>
            <a:avLst/>
            <a:gdLst/>
            <a:ahLst/>
            <a:cxnLst/>
            <a:rect l="l" t="t" r="r" b="b"/>
            <a:pathLst>
              <a:path w="451485" h="204470">
                <a:moveTo>
                  <a:pt x="0" y="204012"/>
                </a:moveTo>
                <a:lnTo>
                  <a:pt x="451103" y="204012"/>
                </a:lnTo>
                <a:lnTo>
                  <a:pt x="451103" y="0"/>
                </a:lnTo>
                <a:lnTo>
                  <a:pt x="0" y="0"/>
                </a:lnTo>
                <a:lnTo>
                  <a:pt x="0" y="204012"/>
                </a:lnTo>
                <a:close/>
              </a:path>
            </a:pathLst>
          </a:custGeom>
          <a:solidFill>
            <a:srgbClr val="E7E7E7"/>
          </a:solidFill>
        </p:spPr>
        <p:txBody>
          <a:bodyPr wrap="square" lIns="0" tIns="0" rIns="0" bIns="0" rtlCol="0"/>
          <a:lstStyle/>
          <a:p>
            <a:endParaRPr/>
          </a:p>
        </p:txBody>
      </p:sp>
      <p:sp>
        <p:nvSpPr>
          <p:cNvPr id="105" name="object 105"/>
          <p:cNvSpPr/>
          <p:nvPr/>
        </p:nvSpPr>
        <p:spPr>
          <a:xfrm>
            <a:off x="3847719" y="4291025"/>
            <a:ext cx="3217545" cy="204470"/>
          </a:xfrm>
          <a:custGeom>
            <a:avLst/>
            <a:gdLst/>
            <a:ahLst/>
            <a:cxnLst/>
            <a:rect l="l" t="t" r="r" b="b"/>
            <a:pathLst>
              <a:path w="3217545" h="204470">
                <a:moveTo>
                  <a:pt x="0" y="204012"/>
                </a:moveTo>
                <a:lnTo>
                  <a:pt x="3217417" y="204012"/>
                </a:lnTo>
                <a:lnTo>
                  <a:pt x="3217417" y="0"/>
                </a:lnTo>
                <a:lnTo>
                  <a:pt x="0" y="0"/>
                </a:lnTo>
                <a:lnTo>
                  <a:pt x="0" y="204012"/>
                </a:lnTo>
                <a:close/>
              </a:path>
            </a:pathLst>
          </a:custGeom>
          <a:solidFill>
            <a:srgbClr val="E7E7E7"/>
          </a:solidFill>
        </p:spPr>
        <p:txBody>
          <a:bodyPr wrap="square" lIns="0" tIns="0" rIns="0" bIns="0" rtlCol="0"/>
          <a:lstStyle/>
          <a:p>
            <a:endParaRPr/>
          </a:p>
        </p:txBody>
      </p:sp>
      <p:sp>
        <p:nvSpPr>
          <p:cNvPr id="106" name="object 106"/>
          <p:cNvSpPr/>
          <p:nvPr/>
        </p:nvSpPr>
        <p:spPr>
          <a:xfrm>
            <a:off x="8823197" y="4495038"/>
            <a:ext cx="2771140" cy="130810"/>
          </a:xfrm>
          <a:custGeom>
            <a:avLst/>
            <a:gdLst/>
            <a:ahLst/>
            <a:cxnLst/>
            <a:rect l="l" t="t" r="r" b="b"/>
            <a:pathLst>
              <a:path w="2771140" h="130810">
                <a:moveTo>
                  <a:pt x="0" y="130556"/>
                </a:moveTo>
                <a:lnTo>
                  <a:pt x="2770885" y="130556"/>
                </a:lnTo>
                <a:lnTo>
                  <a:pt x="2770885" y="0"/>
                </a:lnTo>
                <a:lnTo>
                  <a:pt x="0" y="0"/>
                </a:lnTo>
                <a:lnTo>
                  <a:pt x="0" y="130556"/>
                </a:lnTo>
                <a:close/>
              </a:path>
            </a:pathLst>
          </a:custGeom>
          <a:solidFill>
            <a:srgbClr val="E7E7E7"/>
          </a:solidFill>
        </p:spPr>
        <p:txBody>
          <a:bodyPr wrap="square" lIns="0" tIns="0" rIns="0" bIns="0" rtlCol="0"/>
          <a:lstStyle/>
          <a:p>
            <a:endParaRPr/>
          </a:p>
        </p:txBody>
      </p:sp>
      <p:sp>
        <p:nvSpPr>
          <p:cNvPr id="107" name="object 107"/>
          <p:cNvSpPr/>
          <p:nvPr/>
        </p:nvSpPr>
        <p:spPr>
          <a:xfrm>
            <a:off x="8823197" y="4625594"/>
            <a:ext cx="2771140" cy="130810"/>
          </a:xfrm>
          <a:custGeom>
            <a:avLst/>
            <a:gdLst/>
            <a:ahLst/>
            <a:cxnLst/>
            <a:rect l="l" t="t" r="r" b="b"/>
            <a:pathLst>
              <a:path w="2771140" h="130810">
                <a:moveTo>
                  <a:pt x="0" y="130555"/>
                </a:moveTo>
                <a:lnTo>
                  <a:pt x="2770885" y="130555"/>
                </a:lnTo>
                <a:lnTo>
                  <a:pt x="2770885" y="0"/>
                </a:lnTo>
                <a:lnTo>
                  <a:pt x="0" y="0"/>
                </a:lnTo>
                <a:lnTo>
                  <a:pt x="0" y="130555"/>
                </a:lnTo>
                <a:close/>
              </a:path>
            </a:pathLst>
          </a:custGeom>
          <a:solidFill>
            <a:srgbClr val="E7E7E7"/>
          </a:solidFill>
        </p:spPr>
        <p:txBody>
          <a:bodyPr wrap="square" lIns="0" tIns="0" rIns="0" bIns="0" rtlCol="0"/>
          <a:lstStyle/>
          <a:p>
            <a:endParaRPr/>
          </a:p>
        </p:txBody>
      </p:sp>
      <p:sp>
        <p:nvSpPr>
          <p:cNvPr id="108" name="object 108"/>
          <p:cNvSpPr/>
          <p:nvPr/>
        </p:nvSpPr>
        <p:spPr>
          <a:xfrm>
            <a:off x="8823197" y="4756213"/>
            <a:ext cx="2771140" cy="254635"/>
          </a:xfrm>
          <a:custGeom>
            <a:avLst/>
            <a:gdLst/>
            <a:ahLst/>
            <a:cxnLst/>
            <a:rect l="l" t="t" r="r" b="b"/>
            <a:pathLst>
              <a:path w="2771140" h="254635">
                <a:moveTo>
                  <a:pt x="0" y="254063"/>
                </a:moveTo>
                <a:lnTo>
                  <a:pt x="2770885" y="254063"/>
                </a:lnTo>
                <a:lnTo>
                  <a:pt x="2770885" y="0"/>
                </a:lnTo>
                <a:lnTo>
                  <a:pt x="0" y="0"/>
                </a:lnTo>
                <a:lnTo>
                  <a:pt x="0" y="254063"/>
                </a:lnTo>
                <a:close/>
              </a:path>
            </a:pathLst>
          </a:custGeom>
          <a:solidFill>
            <a:srgbClr val="E7E7E7"/>
          </a:solidFill>
        </p:spPr>
        <p:txBody>
          <a:bodyPr wrap="square" lIns="0" tIns="0" rIns="0" bIns="0" rtlCol="0"/>
          <a:lstStyle/>
          <a:p>
            <a:endParaRPr/>
          </a:p>
        </p:txBody>
      </p:sp>
      <p:sp>
        <p:nvSpPr>
          <p:cNvPr id="109" name="object 109"/>
          <p:cNvSpPr/>
          <p:nvPr/>
        </p:nvSpPr>
        <p:spPr>
          <a:xfrm>
            <a:off x="8823197" y="5010277"/>
            <a:ext cx="2771140" cy="130810"/>
          </a:xfrm>
          <a:custGeom>
            <a:avLst/>
            <a:gdLst/>
            <a:ahLst/>
            <a:cxnLst/>
            <a:rect l="l" t="t" r="r" b="b"/>
            <a:pathLst>
              <a:path w="2771140" h="130810">
                <a:moveTo>
                  <a:pt x="0" y="130556"/>
                </a:moveTo>
                <a:lnTo>
                  <a:pt x="2770885" y="130556"/>
                </a:lnTo>
                <a:lnTo>
                  <a:pt x="2770885" y="0"/>
                </a:lnTo>
                <a:lnTo>
                  <a:pt x="0" y="0"/>
                </a:lnTo>
                <a:lnTo>
                  <a:pt x="0" y="130556"/>
                </a:lnTo>
                <a:close/>
              </a:path>
            </a:pathLst>
          </a:custGeom>
          <a:solidFill>
            <a:srgbClr val="E7E7E7"/>
          </a:solidFill>
        </p:spPr>
        <p:txBody>
          <a:bodyPr wrap="square" lIns="0" tIns="0" rIns="0" bIns="0" rtlCol="0"/>
          <a:lstStyle/>
          <a:p>
            <a:endParaRPr/>
          </a:p>
        </p:txBody>
      </p:sp>
      <p:sp>
        <p:nvSpPr>
          <p:cNvPr id="110" name="object 110"/>
          <p:cNvSpPr/>
          <p:nvPr/>
        </p:nvSpPr>
        <p:spPr>
          <a:xfrm>
            <a:off x="3396615" y="5140769"/>
            <a:ext cx="451484" cy="254635"/>
          </a:xfrm>
          <a:custGeom>
            <a:avLst/>
            <a:gdLst/>
            <a:ahLst/>
            <a:cxnLst/>
            <a:rect l="l" t="t" r="r" b="b"/>
            <a:pathLst>
              <a:path w="451485" h="254635">
                <a:moveTo>
                  <a:pt x="0" y="254063"/>
                </a:moveTo>
                <a:lnTo>
                  <a:pt x="451103" y="254063"/>
                </a:lnTo>
                <a:lnTo>
                  <a:pt x="451103" y="0"/>
                </a:lnTo>
                <a:lnTo>
                  <a:pt x="0" y="0"/>
                </a:lnTo>
                <a:lnTo>
                  <a:pt x="0" y="254063"/>
                </a:lnTo>
                <a:close/>
              </a:path>
            </a:pathLst>
          </a:custGeom>
          <a:solidFill>
            <a:srgbClr val="E7E7E7"/>
          </a:solidFill>
        </p:spPr>
        <p:txBody>
          <a:bodyPr wrap="square" lIns="0" tIns="0" rIns="0" bIns="0" rtlCol="0"/>
          <a:lstStyle/>
          <a:p>
            <a:endParaRPr/>
          </a:p>
        </p:txBody>
      </p:sp>
      <p:sp>
        <p:nvSpPr>
          <p:cNvPr id="111" name="object 111"/>
          <p:cNvSpPr/>
          <p:nvPr/>
        </p:nvSpPr>
        <p:spPr>
          <a:xfrm>
            <a:off x="3847719" y="5140769"/>
            <a:ext cx="4109720" cy="254635"/>
          </a:xfrm>
          <a:custGeom>
            <a:avLst/>
            <a:gdLst/>
            <a:ahLst/>
            <a:cxnLst/>
            <a:rect l="l" t="t" r="r" b="b"/>
            <a:pathLst>
              <a:path w="4109720" h="254635">
                <a:moveTo>
                  <a:pt x="0" y="254063"/>
                </a:moveTo>
                <a:lnTo>
                  <a:pt x="4109211" y="254063"/>
                </a:lnTo>
                <a:lnTo>
                  <a:pt x="4109211" y="0"/>
                </a:lnTo>
                <a:lnTo>
                  <a:pt x="0" y="0"/>
                </a:lnTo>
                <a:lnTo>
                  <a:pt x="0" y="254063"/>
                </a:lnTo>
                <a:close/>
              </a:path>
            </a:pathLst>
          </a:custGeom>
          <a:solidFill>
            <a:srgbClr val="E7E7E7"/>
          </a:solidFill>
        </p:spPr>
        <p:txBody>
          <a:bodyPr wrap="square" lIns="0" tIns="0" rIns="0" bIns="0" rtlCol="0"/>
          <a:lstStyle/>
          <a:p>
            <a:endParaRPr/>
          </a:p>
        </p:txBody>
      </p:sp>
      <p:sp>
        <p:nvSpPr>
          <p:cNvPr id="112" name="object 112"/>
          <p:cNvSpPr/>
          <p:nvPr/>
        </p:nvSpPr>
        <p:spPr>
          <a:xfrm>
            <a:off x="7957057" y="5140769"/>
            <a:ext cx="3637279" cy="254635"/>
          </a:xfrm>
          <a:custGeom>
            <a:avLst/>
            <a:gdLst/>
            <a:ahLst/>
            <a:cxnLst/>
            <a:rect l="l" t="t" r="r" b="b"/>
            <a:pathLst>
              <a:path w="3637279" h="254635">
                <a:moveTo>
                  <a:pt x="0" y="254063"/>
                </a:moveTo>
                <a:lnTo>
                  <a:pt x="3637026" y="254063"/>
                </a:lnTo>
                <a:lnTo>
                  <a:pt x="3637026" y="0"/>
                </a:lnTo>
                <a:lnTo>
                  <a:pt x="0" y="0"/>
                </a:lnTo>
                <a:lnTo>
                  <a:pt x="0" y="254063"/>
                </a:lnTo>
                <a:close/>
              </a:path>
            </a:pathLst>
          </a:custGeom>
          <a:solidFill>
            <a:srgbClr val="E7E7E7"/>
          </a:solidFill>
        </p:spPr>
        <p:txBody>
          <a:bodyPr wrap="square" lIns="0" tIns="0" rIns="0" bIns="0" rtlCol="0"/>
          <a:lstStyle/>
          <a:p>
            <a:endParaRPr/>
          </a:p>
        </p:txBody>
      </p:sp>
      <p:sp>
        <p:nvSpPr>
          <p:cNvPr id="113" name="object 113"/>
          <p:cNvSpPr/>
          <p:nvPr/>
        </p:nvSpPr>
        <p:spPr>
          <a:xfrm>
            <a:off x="3396615" y="5394833"/>
            <a:ext cx="451484" cy="130810"/>
          </a:xfrm>
          <a:custGeom>
            <a:avLst/>
            <a:gdLst/>
            <a:ahLst/>
            <a:cxnLst/>
            <a:rect l="l" t="t" r="r" b="b"/>
            <a:pathLst>
              <a:path w="451485" h="130810">
                <a:moveTo>
                  <a:pt x="0" y="130556"/>
                </a:moveTo>
                <a:lnTo>
                  <a:pt x="451103" y="130556"/>
                </a:lnTo>
                <a:lnTo>
                  <a:pt x="451103" y="0"/>
                </a:lnTo>
                <a:lnTo>
                  <a:pt x="0" y="0"/>
                </a:lnTo>
                <a:lnTo>
                  <a:pt x="0" y="130556"/>
                </a:lnTo>
                <a:close/>
              </a:path>
            </a:pathLst>
          </a:custGeom>
          <a:solidFill>
            <a:srgbClr val="E7E7E7"/>
          </a:solidFill>
        </p:spPr>
        <p:txBody>
          <a:bodyPr wrap="square" lIns="0" tIns="0" rIns="0" bIns="0" rtlCol="0"/>
          <a:lstStyle/>
          <a:p>
            <a:endParaRPr/>
          </a:p>
        </p:txBody>
      </p:sp>
      <p:sp>
        <p:nvSpPr>
          <p:cNvPr id="114" name="object 114"/>
          <p:cNvSpPr/>
          <p:nvPr/>
        </p:nvSpPr>
        <p:spPr>
          <a:xfrm>
            <a:off x="3847719" y="5394833"/>
            <a:ext cx="4109720" cy="130810"/>
          </a:xfrm>
          <a:custGeom>
            <a:avLst/>
            <a:gdLst/>
            <a:ahLst/>
            <a:cxnLst/>
            <a:rect l="l" t="t" r="r" b="b"/>
            <a:pathLst>
              <a:path w="4109720" h="130810">
                <a:moveTo>
                  <a:pt x="0" y="130556"/>
                </a:moveTo>
                <a:lnTo>
                  <a:pt x="4109211" y="130556"/>
                </a:lnTo>
                <a:lnTo>
                  <a:pt x="4109211" y="0"/>
                </a:lnTo>
                <a:lnTo>
                  <a:pt x="0" y="0"/>
                </a:lnTo>
                <a:lnTo>
                  <a:pt x="0" y="130556"/>
                </a:lnTo>
                <a:close/>
              </a:path>
            </a:pathLst>
          </a:custGeom>
          <a:solidFill>
            <a:srgbClr val="E7E7E7"/>
          </a:solidFill>
        </p:spPr>
        <p:txBody>
          <a:bodyPr wrap="square" lIns="0" tIns="0" rIns="0" bIns="0" rtlCol="0"/>
          <a:lstStyle/>
          <a:p>
            <a:endParaRPr/>
          </a:p>
        </p:txBody>
      </p:sp>
      <p:sp>
        <p:nvSpPr>
          <p:cNvPr id="115" name="object 115"/>
          <p:cNvSpPr/>
          <p:nvPr/>
        </p:nvSpPr>
        <p:spPr>
          <a:xfrm>
            <a:off x="7957057" y="5394833"/>
            <a:ext cx="3637279" cy="130810"/>
          </a:xfrm>
          <a:custGeom>
            <a:avLst/>
            <a:gdLst/>
            <a:ahLst/>
            <a:cxnLst/>
            <a:rect l="l" t="t" r="r" b="b"/>
            <a:pathLst>
              <a:path w="3637279" h="130810">
                <a:moveTo>
                  <a:pt x="0" y="130556"/>
                </a:moveTo>
                <a:lnTo>
                  <a:pt x="3637026" y="130556"/>
                </a:lnTo>
                <a:lnTo>
                  <a:pt x="3637026" y="0"/>
                </a:lnTo>
                <a:lnTo>
                  <a:pt x="0" y="0"/>
                </a:lnTo>
                <a:lnTo>
                  <a:pt x="0" y="130556"/>
                </a:lnTo>
                <a:close/>
              </a:path>
            </a:pathLst>
          </a:custGeom>
          <a:solidFill>
            <a:srgbClr val="E7E7E7"/>
          </a:solidFill>
        </p:spPr>
        <p:txBody>
          <a:bodyPr wrap="square" lIns="0" tIns="0" rIns="0" bIns="0" rtlCol="0"/>
          <a:lstStyle/>
          <a:p>
            <a:endParaRPr/>
          </a:p>
        </p:txBody>
      </p:sp>
      <p:sp>
        <p:nvSpPr>
          <p:cNvPr id="116" name="object 116"/>
          <p:cNvSpPr/>
          <p:nvPr/>
        </p:nvSpPr>
        <p:spPr>
          <a:xfrm>
            <a:off x="3396615" y="5525401"/>
            <a:ext cx="451484" cy="130810"/>
          </a:xfrm>
          <a:custGeom>
            <a:avLst/>
            <a:gdLst/>
            <a:ahLst/>
            <a:cxnLst/>
            <a:rect l="l" t="t" r="r" b="b"/>
            <a:pathLst>
              <a:path w="451485" h="130810">
                <a:moveTo>
                  <a:pt x="0" y="130555"/>
                </a:moveTo>
                <a:lnTo>
                  <a:pt x="451103" y="130555"/>
                </a:lnTo>
                <a:lnTo>
                  <a:pt x="451103" y="0"/>
                </a:lnTo>
                <a:lnTo>
                  <a:pt x="0" y="0"/>
                </a:lnTo>
                <a:lnTo>
                  <a:pt x="0" y="130555"/>
                </a:lnTo>
                <a:close/>
              </a:path>
            </a:pathLst>
          </a:custGeom>
          <a:solidFill>
            <a:srgbClr val="E7E7E7"/>
          </a:solidFill>
        </p:spPr>
        <p:txBody>
          <a:bodyPr wrap="square" lIns="0" tIns="0" rIns="0" bIns="0" rtlCol="0"/>
          <a:lstStyle/>
          <a:p>
            <a:endParaRPr/>
          </a:p>
        </p:txBody>
      </p:sp>
      <p:sp>
        <p:nvSpPr>
          <p:cNvPr id="117" name="object 117"/>
          <p:cNvSpPr/>
          <p:nvPr/>
        </p:nvSpPr>
        <p:spPr>
          <a:xfrm>
            <a:off x="3847719" y="5525401"/>
            <a:ext cx="4109720" cy="130810"/>
          </a:xfrm>
          <a:custGeom>
            <a:avLst/>
            <a:gdLst/>
            <a:ahLst/>
            <a:cxnLst/>
            <a:rect l="l" t="t" r="r" b="b"/>
            <a:pathLst>
              <a:path w="4109720" h="130810">
                <a:moveTo>
                  <a:pt x="0" y="130555"/>
                </a:moveTo>
                <a:lnTo>
                  <a:pt x="4109211" y="130555"/>
                </a:lnTo>
                <a:lnTo>
                  <a:pt x="4109211" y="0"/>
                </a:lnTo>
                <a:lnTo>
                  <a:pt x="0" y="0"/>
                </a:lnTo>
                <a:lnTo>
                  <a:pt x="0" y="130555"/>
                </a:lnTo>
                <a:close/>
              </a:path>
            </a:pathLst>
          </a:custGeom>
          <a:solidFill>
            <a:srgbClr val="E7E7E7"/>
          </a:solidFill>
        </p:spPr>
        <p:txBody>
          <a:bodyPr wrap="square" lIns="0" tIns="0" rIns="0" bIns="0" rtlCol="0"/>
          <a:lstStyle/>
          <a:p>
            <a:endParaRPr/>
          </a:p>
        </p:txBody>
      </p:sp>
      <p:sp>
        <p:nvSpPr>
          <p:cNvPr id="118" name="object 118"/>
          <p:cNvSpPr/>
          <p:nvPr/>
        </p:nvSpPr>
        <p:spPr>
          <a:xfrm>
            <a:off x="7957057" y="5525401"/>
            <a:ext cx="3637279" cy="130810"/>
          </a:xfrm>
          <a:custGeom>
            <a:avLst/>
            <a:gdLst/>
            <a:ahLst/>
            <a:cxnLst/>
            <a:rect l="l" t="t" r="r" b="b"/>
            <a:pathLst>
              <a:path w="3637279" h="130810">
                <a:moveTo>
                  <a:pt x="0" y="130555"/>
                </a:moveTo>
                <a:lnTo>
                  <a:pt x="3637026" y="130555"/>
                </a:lnTo>
                <a:lnTo>
                  <a:pt x="3637026" y="0"/>
                </a:lnTo>
                <a:lnTo>
                  <a:pt x="0" y="0"/>
                </a:lnTo>
                <a:lnTo>
                  <a:pt x="0" y="130555"/>
                </a:lnTo>
                <a:close/>
              </a:path>
            </a:pathLst>
          </a:custGeom>
          <a:solidFill>
            <a:srgbClr val="E7E7E7"/>
          </a:solidFill>
        </p:spPr>
        <p:txBody>
          <a:bodyPr wrap="square" lIns="0" tIns="0" rIns="0" bIns="0" rtlCol="0"/>
          <a:lstStyle/>
          <a:p>
            <a:endParaRPr/>
          </a:p>
        </p:txBody>
      </p:sp>
      <p:sp>
        <p:nvSpPr>
          <p:cNvPr id="119" name="object 119"/>
          <p:cNvSpPr/>
          <p:nvPr/>
        </p:nvSpPr>
        <p:spPr>
          <a:xfrm>
            <a:off x="3396615" y="5655970"/>
            <a:ext cx="451484" cy="254635"/>
          </a:xfrm>
          <a:custGeom>
            <a:avLst/>
            <a:gdLst/>
            <a:ahLst/>
            <a:cxnLst/>
            <a:rect l="l" t="t" r="r" b="b"/>
            <a:pathLst>
              <a:path w="451485" h="254635">
                <a:moveTo>
                  <a:pt x="0" y="254063"/>
                </a:moveTo>
                <a:lnTo>
                  <a:pt x="451103" y="254063"/>
                </a:lnTo>
                <a:lnTo>
                  <a:pt x="451103" y="0"/>
                </a:lnTo>
                <a:lnTo>
                  <a:pt x="0" y="0"/>
                </a:lnTo>
                <a:lnTo>
                  <a:pt x="0" y="254063"/>
                </a:lnTo>
                <a:close/>
              </a:path>
            </a:pathLst>
          </a:custGeom>
          <a:solidFill>
            <a:srgbClr val="E7E7E7"/>
          </a:solidFill>
        </p:spPr>
        <p:txBody>
          <a:bodyPr wrap="square" lIns="0" tIns="0" rIns="0" bIns="0" rtlCol="0"/>
          <a:lstStyle/>
          <a:p>
            <a:endParaRPr/>
          </a:p>
        </p:txBody>
      </p:sp>
      <p:sp>
        <p:nvSpPr>
          <p:cNvPr id="120" name="object 120"/>
          <p:cNvSpPr/>
          <p:nvPr/>
        </p:nvSpPr>
        <p:spPr>
          <a:xfrm>
            <a:off x="3847719" y="5655970"/>
            <a:ext cx="4109720" cy="254635"/>
          </a:xfrm>
          <a:custGeom>
            <a:avLst/>
            <a:gdLst/>
            <a:ahLst/>
            <a:cxnLst/>
            <a:rect l="l" t="t" r="r" b="b"/>
            <a:pathLst>
              <a:path w="4109720" h="254635">
                <a:moveTo>
                  <a:pt x="0" y="254063"/>
                </a:moveTo>
                <a:lnTo>
                  <a:pt x="4109211" y="254063"/>
                </a:lnTo>
                <a:lnTo>
                  <a:pt x="4109211" y="0"/>
                </a:lnTo>
                <a:lnTo>
                  <a:pt x="0" y="0"/>
                </a:lnTo>
                <a:lnTo>
                  <a:pt x="0" y="254063"/>
                </a:lnTo>
                <a:close/>
              </a:path>
            </a:pathLst>
          </a:custGeom>
          <a:solidFill>
            <a:srgbClr val="E7E7E7"/>
          </a:solidFill>
        </p:spPr>
        <p:txBody>
          <a:bodyPr wrap="square" lIns="0" tIns="0" rIns="0" bIns="0" rtlCol="0"/>
          <a:lstStyle/>
          <a:p>
            <a:endParaRPr/>
          </a:p>
        </p:txBody>
      </p:sp>
      <p:sp>
        <p:nvSpPr>
          <p:cNvPr id="121" name="object 121"/>
          <p:cNvSpPr/>
          <p:nvPr/>
        </p:nvSpPr>
        <p:spPr>
          <a:xfrm>
            <a:off x="7957057" y="5655970"/>
            <a:ext cx="3637279" cy="254635"/>
          </a:xfrm>
          <a:custGeom>
            <a:avLst/>
            <a:gdLst/>
            <a:ahLst/>
            <a:cxnLst/>
            <a:rect l="l" t="t" r="r" b="b"/>
            <a:pathLst>
              <a:path w="3637279" h="254635">
                <a:moveTo>
                  <a:pt x="0" y="254063"/>
                </a:moveTo>
                <a:lnTo>
                  <a:pt x="3637026" y="254063"/>
                </a:lnTo>
                <a:lnTo>
                  <a:pt x="3637026" y="0"/>
                </a:lnTo>
                <a:lnTo>
                  <a:pt x="0" y="0"/>
                </a:lnTo>
                <a:lnTo>
                  <a:pt x="0" y="254063"/>
                </a:lnTo>
                <a:close/>
              </a:path>
            </a:pathLst>
          </a:custGeom>
          <a:solidFill>
            <a:srgbClr val="E7E7E7"/>
          </a:solidFill>
        </p:spPr>
        <p:txBody>
          <a:bodyPr wrap="square" lIns="0" tIns="0" rIns="0" bIns="0" rtlCol="0"/>
          <a:lstStyle/>
          <a:p>
            <a:endParaRPr/>
          </a:p>
        </p:txBody>
      </p:sp>
      <p:sp>
        <p:nvSpPr>
          <p:cNvPr id="122" name="object 122"/>
          <p:cNvSpPr/>
          <p:nvPr/>
        </p:nvSpPr>
        <p:spPr>
          <a:xfrm>
            <a:off x="3396615" y="5910033"/>
            <a:ext cx="451484" cy="254635"/>
          </a:xfrm>
          <a:custGeom>
            <a:avLst/>
            <a:gdLst/>
            <a:ahLst/>
            <a:cxnLst/>
            <a:rect l="l" t="t" r="r" b="b"/>
            <a:pathLst>
              <a:path w="451485" h="254635">
                <a:moveTo>
                  <a:pt x="0" y="254063"/>
                </a:moveTo>
                <a:lnTo>
                  <a:pt x="451103" y="254063"/>
                </a:lnTo>
                <a:lnTo>
                  <a:pt x="451103" y="0"/>
                </a:lnTo>
                <a:lnTo>
                  <a:pt x="0" y="0"/>
                </a:lnTo>
                <a:lnTo>
                  <a:pt x="0" y="254063"/>
                </a:lnTo>
                <a:close/>
              </a:path>
            </a:pathLst>
          </a:custGeom>
          <a:solidFill>
            <a:srgbClr val="E7E7E7"/>
          </a:solidFill>
        </p:spPr>
        <p:txBody>
          <a:bodyPr wrap="square" lIns="0" tIns="0" rIns="0" bIns="0" rtlCol="0"/>
          <a:lstStyle/>
          <a:p>
            <a:endParaRPr/>
          </a:p>
        </p:txBody>
      </p:sp>
      <p:sp>
        <p:nvSpPr>
          <p:cNvPr id="123" name="object 123"/>
          <p:cNvSpPr/>
          <p:nvPr/>
        </p:nvSpPr>
        <p:spPr>
          <a:xfrm>
            <a:off x="3847719" y="5910033"/>
            <a:ext cx="4109720" cy="254635"/>
          </a:xfrm>
          <a:custGeom>
            <a:avLst/>
            <a:gdLst/>
            <a:ahLst/>
            <a:cxnLst/>
            <a:rect l="l" t="t" r="r" b="b"/>
            <a:pathLst>
              <a:path w="4109720" h="254635">
                <a:moveTo>
                  <a:pt x="0" y="254063"/>
                </a:moveTo>
                <a:lnTo>
                  <a:pt x="4109211" y="254063"/>
                </a:lnTo>
                <a:lnTo>
                  <a:pt x="4109211" y="0"/>
                </a:lnTo>
                <a:lnTo>
                  <a:pt x="0" y="0"/>
                </a:lnTo>
                <a:lnTo>
                  <a:pt x="0" y="254063"/>
                </a:lnTo>
                <a:close/>
              </a:path>
            </a:pathLst>
          </a:custGeom>
          <a:solidFill>
            <a:srgbClr val="E7E7E7"/>
          </a:solidFill>
        </p:spPr>
        <p:txBody>
          <a:bodyPr wrap="square" lIns="0" tIns="0" rIns="0" bIns="0" rtlCol="0"/>
          <a:lstStyle/>
          <a:p>
            <a:endParaRPr/>
          </a:p>
        </p:txBody>
      </p:sp>
      <p:sp>
        <p:nvSpPr>
          <p:cNvPr id="124" name="object 124"/>
          <p:cNvSpPr/>
          <p:nvPr/>
        </p:nvSpPr>
        <p:spPr>
          <a:xfrm>
            <a:off x="7957057" y="5910033"/>
            <a:ext cx="3637279" cy="254635"/>
          </a:xfrm>
          <a:custGeom>
            <a:avLst/>
            <a:gdLst/>
            <a:ahLst/>
            <a:cxnLst/>
            <a:rect l="l" t="t" r="r" b="b"/>
            <a:pathLst>
              <a:path w="3637279" h="254635">
                <a:moveTo>
                  <a:pt x="0" y="254063"/>
                </a:moveTo>
                <a:lnTo>
                  <a:pt x="3637026" y="254063"/>
                </a:lnTo>
                <a:lnTo>
                  <a:pt x="3637026" y="0"/>
                </a:lnTo>
                <a:lnTo>
                  <a:pt x="0" y="0"/>
                </a:lnTo>
                <a:lnTo>
                  <a:pt x="0" y="254063"/>
                </a:lnTo>
                <a:close/>
              </a:path>
            </a:pathLst>
          </a:custGeom>
          <a:solidFill>
            <a:srgbClr val="E7E7E7"/>
          </a:solidFill>
        </p:spPr>
        <p:txBody>
          <a:bodyPr wrap="square" lIns="0" tIns="0" rIns="0" bIns="0" rtlCol="0"/>
          <a:lstStyle/>
          <a:p>
            <a:endParaRPr/>
          </a:p>
        </p:txBody>
      </p:sp>
      <p:sp>
        <p:nvSpPr>
          <p:cNvPr id="125" name="object 125"/>
          <p:cNvSpPr/>
          <p:nvPr/>
        </p:nvSpPr>
        <p:spPr>
          <a:xfrm>
            <a:off x="3396615" y="6164110"/>
            <a:ext cx="451484" cy="254635"/>
          </a:xfrm>
          <a:custGeom>
            <a:avLst/>
            <a:gdLst/>
            <a:ahLst/>
            <a:cxnLst/>
            <a:rect l="l" t="t" r="r" b="b"/>
            <a:pathLst>
              <a:path w="451485" h="254635">
                <a:moveTo>
                  <a:pt x="0" y="254063"/>
                </a:moveTo>
                <a:lnTo>
                  <a:pt x="451103" y="254063"/>
                </a:lnTo>
                <a:lnTo>
                  <a:pt x="451103" y="0"/>
                </a:lnTo>
                <a:lnTo>
                  <a:pt x="0" y="0"/>
                </a:lnTo>
                <a:lnTo>
                  <a:pt x="0" y="254063"/>
                </a:lnTo>
                <a:close/>
              </a:path>
            </a:pathLst>
          </a:custGeom>
          <a:solidFill>
            <a:srgbClr val="E7E7E7"/>
          </a:solidFill>
        </p:spPr>
        <p:txBody>
          <a:bodyPr wrap="square" lIns="0" tIns="0" rIns="0" bIns="0" rtlCol="0"/>
          <a:lstStyle/>
          <a:p>
            <a:endParaRPr/>
          </a:p>
        </p:txBody>
      </p:sp>
      <p:sp>
        <p:nvSpPr>
          <p:cNvPr id="126" name="object 126"/>
          <p:cNvSpPr/>
          <p:nvPr/>
        </p:nvSpPr>
        <p:spPr>
          <a:xfrm>
            <a:off x="3847719" y="6164110"/>
            <a:ext cx="4109720" cy="254635"/>
          </a:xfrm>
          <a:custGeom>
            <a:avLst/>
            <a:gdLst/>
            <a:ahLst/>
            <a:cxnLst/>
            <a:rect l="l" t="t" r="r" b="b"/>
            <a:pathLst>
              <a:path w="4109720" h="254635">
                <a:moveTo>
                  <a:pt x="0" y="254063"/>
                </a:moveTo>
                <a:lnTo>
                  <a:pt x="4109211" y="254063"/>
                </a:lnTo>
                <a:lnTo>
                  <a:pt x="4109211" y="0"/>
                </a:lnTo>
                <a:lnTo>
                  <a:pt x="0" y="0"/>
                </a:lnTo>
                <a:lnTo>
                  <a:pt x="0" y="254063"/>
                </a:lnTo>
                <a:close/>
              </a:path>
            </a:pathLst>
          </a:custGeom>
          <a:solidFill>
            <a:srgbClr val="E7E7E7"/>
          </a:solidFill>
        </p:spPr>
        <p:txBody>
          <a:bodyPr wrap="square" lIns="0" tIns="0" rIns="0" bIns="0" rtlCol="0"/>
          <a:lstStyle/>
          <a:p>
            <a:endParaRPr/>
          </a:p>
        </p:txBody>
      </p:sp>
      <p:sp>
        <p:nvSpPr>
          <p:cNvPr id="127" name="object 127"/>
          <p:cNvSpPr/>
          <p:nvPr/>
        </p:nvSpPr>
        <p:spPr>
          <a:xfrm>
            <a:off x="7957057" y="6164110"/>
            <a:ext cx="3637279" cy="254635"/>
          </a:xfrm>
          <a:custGeom>
            <a:avLst/>
            <a:gdLst/>
            <a:ahLst/>
            <a:cxnLst/>
            <a:rect l="l" t="t" r="r" b="b"/>
            <a:pathLst>
              <a:path w="3637279" h="254635">
                <a:moveTo>
                  <a:pt x="0" y="254063"/>
                </a:moveTo>
                <a:lnTo>
                  <a:pt x="3637026" y="254063"/>
                </a:lnTo>
                <a:lnTo>
                  <a:pt x="3637026" y="0"/>
                </a:lnTo>
                <a:lnTo>
                  <a:pt x="0" y="0"/>
                </a:lnTo>
                <a:lnTo>
                  <a:pt x="0" y="254063"/>
                </a:lnTo>
                <a:close/>
              </a:path>
            </a:pathLst>
          </a:custGeom>
          <a:solidFill>
            <a:srgbClr val="E7E7E7"/>
          </a:solidFill>
        </p:spPr>
        <p:txBody>
          <a:bodyPr wrap="square" lIns="0" tIns="0" rIns="0" bIns="0" rtlCol="0"/>
          <a:lstStyle/>
          <a:p>
            <a:endParaRPr/>
          </a:p>
        </p:txBody>
      </p:sp>
      <p:sp>
        <p:nvSpPr>
          <p:cNvPr id="128" name="object 128"/>
          <p:cNvSpPr/>
          <p:nvPr/>
        </p:nvSpPr>
        <p:spPr>
          <a:xfrm>
            <a:off x="3847719" y="5202301"/>
            <a:ext cx="0" cy="1222375"/>
          </a:xfrm>
          <a:custGeom>
            <a:avLst/>
            <a:gdLst/>
            <a:ahLst/>
            <a:cxnLst/>
            <a:rect l="l" t="t" r="r" b="b"/>
            <a:pathLst>
              <a:path h="1222375">
                <a:moveTo>
                  <a:pt x="0" y="0"/>
                </a:moveTo>
                <a:lnTo>
                  <a:pt x="0" y="1222222"/>
                </a:lnTo>
              </a:path>
            </a:pathLst>
          </a:custGeom>
          <a:ln w="12700">
            <a:solidFill>
              <a:srgbClr val="FFFFFF"/>
            </a:solidFill>
          </a:ln>
        </p:spPr>
        <p:txBody>
          <a:bodyPr wrap="square" lIns="0" tIns="0" rIns="0" bIns="0" rtlCol="0"/>
          <a:lstStyle/>
          <a:p>
            <a:endParaRPr/>
          </a:p>
        </p:txBody>
      </p:sp>
      <p:sp>
        <p:nvSpPr>
          <p:cNvPr id="129" name="object 129"/>
          <p:cNvSpPr/>
          <p:nvPr/>
        </p:nvSpPr>
        <p:spPr>
          <a:xfrm>
            <a:off x="7957057" y="5202301"/>
            <a:ext cx="0" cy="1222375"/>
          </a:xfrm>
          <a:custGeom>
            <a:avLst/>
            <a:gdLst/>
            <a:ahLst/>
            <a:cxnLst/>
            <a:rect l="l" t="t" r="r" b="b"/>
            <a:pathLst>
              <a:path h="1222375">
                <a:moveTo>
                  <a:pt x="0" y="0"/>
                </a:moveTo>
                <a:lnTo>
                  <a:pt x="0" y="1222222"/>
                </a:lnTo>
              </a:path>
            </a:pathLst>
          </a:custGeom>
          <a:ln w="12700">
            <a:solidFill>
              <a:srgbClr val="FFFFFF"/>
            </a:solidFill>
          </a:ln>
        </p:spPr>
        <p:txBody>
          <a:bodyPr wrap="square" lIns="0" tIns="0" rIns="0" bIns="0" rtlCol="0"/>
          <a:lstStyle/>
          <a:p>
            <a:endParaRPr/>
          </a:p>
        </p:txBody>
      </p:sp>
      <p:sp>
        <p:nvSpPr>
          <p:cNvPr id="130" name="object 130"/>
          <p:cNvSpPr/>
          <p:nvPr/>
        </p:nvSpPr>
        <p:spPr>
          <a:xfrm>
            <a:off x="8823197" y="4619244"/>
            <a:ext cx="2777490" cy="12700"/>
          </a:xfrm>
          <a:custGeom>
            <a:avLst/>
            <a:gdLst/>
            <a:ahLst/>
            <a:cxnLst/>
            <a:rect l="l" t="t" r="r" b="b"/>
            <a:pathLst>
              <a:path w="2777490" h="12700">
                <a:moveTo>
                  <a:pt x="0" y="12699"/>
                </a:moveTo>
                <a:lnTo>
                  <a:pt x="2777235" y="12699"/>
                </a:lnTo>
                <a:lnTo>
                  <a:pt x="2777235" y="0"/>
                </a:lnTo>
                <a:lnTo>
                  <a:pt x="0" y="0"/>
                </a:lnTo>
                <a:lnTo>
                  <a:pt x="0" y="12699"/>
                </a:lnTo>
                <a:close/>
              </a:path>
            </a:pathLst>
          </a:custGeom>
          <a:solidFill>
            <a:srgbClr val="FFFFFF"/>
          </a:solidFill>
        </p:spPr>
        <p:txBody>
          <a:bodyPr wrap="square" lIns="0" tIns="0" rIns="0" bIns="0" rtlCol="0"/>
          <a:lstStyle/>
          <a:p>
            <a:endParaRPr/>
          </a:p>
        </p:txBody>
      </p:sp>
      <p:sp>
        <p:nvSpPr>
          <p:cNvPr id="131" name="object 131"/>
          <p:cNvSpPr/>
          <p:nvPr/>
        </p:nvSpPr>
        <p:spPr>
          <a:xfrm>
            <a:off x="8823197" y="4749800"/>
            <a:ext cx="2777490" cy="12700"/>
          </a:xfrm>
          <a:custGeom>
            <a:avLst/>
            <a:gdLst/>
            <a:ahLst/>
            <a:cxnLst/>
            <a:rect l="l" t="t" r="r" b="b"/>
            <a:pathLst>
              <a:path w="2777490" h="12700">
                <a:moveTo>
                  <a:pt x="0" y="12700"/>
                </a:moveTo>
                <a:lnTo>
                  <a:pt x="2777235" y="12700"/>
                </a:lnTo>
                <a:lnTo>
                  <a:pt x="2777235" y="0"/>
                </a:lnTo>
                <a:lnTo>
                  <a:pt x="0" y="0"/>
                </a:lnTo>
                <a:lnTo>
                  <a:pt x="0" y="12700"/>
                </a:lnTo>
                <a:close/>
              </a:path>
            </a:pathLst>
          </a:custGeom>
          <a:solidFill>
            <a:srgbClr val="FFFFFF"/>
          </a:solidFill>
        </p:spPr>
        <p:txBody>
          <a:bodyPr wrap="square" lIns="0" tIns="0" rIns="0" bIns="0" rtlCol="0"/>
          <a:lstStyle/>
          <a:p>
            <a:endParaRPr/>
          </a:p>
        </p:txBody>
      </p:sp>
      <p:sp>
        <p:nvSpPr>
          <p:cNvPr id="132" name="object 132"/>
          <p:cNvSpPr/>
          <p:nvPr/>
        </p:nvSpPr>
        <p:spPr>
          <a:xfrm>
            <a:off x="8823197" y="5003927"/>
            <a:ext cx="2777490" cy="12700"/>
          </a:xfrm>
          <a:custGeom>
            <a:avLst/>
            <a:gdLst/>
            <a:ahLst/>
            <a:cxnLst/>
            <a:rect l="l" t="t" r="r" b="b"/>
            <a:pathLst>
              <a:path w="2777490" h="12700">
                <a:moveTo>
                  <a:pt x="0" y="12700"/>
                </a:moveTo>
                <a:lnTo>
                  <a:pt x="2777235" y="12700"/>
                </a:lnTo>
                <a:lnTo>
                  <a:pt x="2777235" y="0"/>
                </a:lnTo>
                <a:lnTo>
                  <a:pt x="0" y="0"/>
                </a:lnTo>
                <a:lnTo>
                  <a:pt x="0" y="12700"/>
                </a:lnTo>
                <a:close/>
              </a:path>
            </a:pathLst>
          </a:custGeom>
          <a:solidFill>
            <a:srgbClr val="FFFFFF"/>
          </a:solidFill>
        </p:spPr>
        <p:txBody>
          <a:bodyPr wrap="square" lIns="0" tIns="0" rIns="0" bIns="0" rtlCol="0"/>
          <a:lstStyle/>
          <a:p>
            <a:endParaRPr/>
          </a:p>
        </p:txBody>
      </p:sp>
      <p:sp>
        <p:nvSpPr>
          <p:cNvPr id="133" name="object 133"/>
          <p:cNvSpPr/>
          <p:nvPr/>
        </p:nvSpPr>
        <p:spPr>
          <a:xfrm>
            <a:off x="8823197" y="5140833"/>
            <a:ext cx="2777490" cy="0"/>
          </a:xfrm>
          <a:custGeom>
            <a:avLst/>
            <a:gdLst/>
            <a:ahLst/>
            <a:cxnLst/>
            <a:rect l="l" t="t" r="r" b="b"/>
            <a:pathLst>
              <a:path w="2777490">
                <a:moveTo>
                  <a:pt x="0" y="0"/>
                </a:moveTo>
                <a:lnTo>
                  <a:pt x="2777235" y="0"/>
                </a:lnTo>
              </a:path>
            </a:pathLst>
          </a:custGeom>
          <a:ln w="12700">
            <a:solidFill>
              <a:srgbClr val="FFFFFF"/>
            </a:solidFill>
          </a:ln>
        </p:spPr>
        <p:txBody>
          <a:bodyPr wrap="square" lIns="0" tIns="0" rIns="0" bIns="0" rtlCol="0"/>
          <a:lstStyle/>
          <a:p>
            <a:endParaRPr/>
          </a:p>
        </p:txBody>
      </p:sp>
      <p:sp>
        <p:nvSpPr>
          <p:cNvPr id="134" name="object 134"/>
          <p:cNvSpPr/>
          <p:nvPr/>
        </p:nvSpPr>
        <p:spPr>
          <a:xfrm>
            <a:off x="3390265" y="5394833"/>
            <a:ext cx="8210550" cy="0"/>
          </a:xfrm>
          <a:custGeom>
            <a:avLst/>
            <a:gdLst/>
            <a:ahLst/>
            <a:cxnLst/>
            <a:rect l="l" t="t" r="r" b="b"/>
            <a:pathLst>
              <a:path w="8210550">
                <a:moveTo>
                  <a:pt x="0" y="0"/>
                </a:moveTo>
                <a:lnTo>
                  <a:pt x="8210169" y="0"/>
                </a:lnTo>
              </a:path>
            </a:pathLst>
          </a:custGeom>
          <a:ln w="12700">
            <a:solidFill>
              <a:srgbClr val="FFFFFF"/>
            </a:solidFill>
          </a:ln>
        </p:spPr>
        <p:txBody>
          <a:bodyPr wrap="square" lIns="0" tIns="0" rIns="0" bIns="0" rtlCol="0"/>
          <a:lstStyle/>
          <a:p>
            <a:endParaRPr/>
          </a:p>
        </p:txBody>
      </p:sp>
      <p:sp>
        <p:nvSpPr>
          <p:cNvPr id="135" name="object 135"/>
          <p:cNvSpPr/>
          <p:nvPr/>
        </p:nvSpPr>
        <p:spPr>
          <a:xfrm>
            <a:off x="3390265" y="5525389"/>
            <a:ext cx="8210550" cy="0"/>
          </a:xfrm>
          <a:custGeom>
            <a:avLst/>
            <a:gdLst/>
            <a:ahLst/>
            <a:cxnLst/>
            <a:rect l="l" t="t" r="r" b="b"/>
            <a:pathLst>
              <a:path w="8210550">
                <a:moveTo>
                  <a:pt x="0" y="0"/>
                </a:moveTo>
                <a:lnTo>
                  <a:pt x="8210169" y="0"/>
                </a:lnTo>
              </a:path>
            </a:pathLst>
          </a:custGeom>
          <a:ln w="12700">
            <a:solidFill>
              <a:srgbClr val="FFFFFF"/>
            </a:solidFill>
          </a:ln>
        </p:spPr>
        <p:txBody>
          <a:bodyPr wrap="square" lIns="0" tIns="0" rIns="0" bIns="0" rtlCol="0"/>
          <a:lstStyle/>
          <a:p>
            <a:endParaRPr/>
          </a:p>
        </p:txBody>
      </p:sp>
      <p:sp>
        <p:nvSpPr>
          <p:cNvPr id="136" name="object 136"/>
          <p:cNvSpPr/>
          <p:nvPr/>
        </p:nvSpPr>
        <p:spPr>
          <a:xfrm>
            <a:off x="3390265" y="5655957"/>
            <a:ext cx="8210550" cy="0"/>
          </a:xfrm>
          <a:custGeom>
            <a:avLst/>
            <a:gdLst/>
            <a:ahLst/>
            <a:cxnLst/>
            <a:rect l="l" t="t" r="r" b="b"/>
            <a:pathLst>
              <a:path w="8210550">
                <a:moveTo>
                  <a:pt x="0" y="0"/>
                </a:moveTo>
                <a:lnTo>
                  <a:pt x="8210169" y="0"/>
                </a:lnTo>
              </a:path>
            </a:pathLst>
          </a:custGeom>
          <a:ln w="12700">
            <a:solidFill>
              <a:srgbClr val="FFFFFF"/>
            </a:solidFill>
          </a:ln>
        </p:spPr>
        <p:txBody>
          <a:bodyPr wrap="square" lIns="0" tIns="0" rIns="0" bIns="0" rtlCol="0"/>
          <a:lstStyle/>
          <a:p>
            <a:endParaRPr/>
          </a:p>
        </p:txBody>
      </p:sp>
      <p:sp>
        <p:nvSpPr>
          <p:cNvPr id="137" name="object 137"/>
          <p:cNvSpPr/>
          <p:nvPr/>
        </p:nvSpPr>
        <p:spPr>
          <a:xfrm>
            <a:off x="3390265" y="5910033"/>
            <a:ext cx="8210550" cy="0"/>
          </a:xfrm>
          <a:custGeom>
            <a:avLst/>
            <a:gdLst/>
            <a:ahLst/>
            <a:cxnLst/>
            <a:rect l="l" t="t" r="r" b="b"/>
            <a:pathLst>
              <a:path w="8210550">
                <a:moveTo>
                  <a:pt x="0" y="0"/>
                </a:moveTo>
                <a:lnTo>
                  <a:pt x="8210169" y="0"/>
                </a:lnTo>
              </a:path>
            </a:pathLst>
          </a:custGeom>
          <a:ln w="12700">
            <a:solidFill>
              <a:srgbClr val="FFFFFF"/>
            </a:solidFill>
          </a:ln>
        </p:spPr>
        <p:txBody>
          <a:bodyPr wrap="square" lIns="0" tIns="0" rIns="0" bIns="0" rtlCol="0"/>
          <a:lstStyle/>
          <a:p>
            <a:endParaRPr/>
          </a:p>
        </p:txBody>
      </p:sp>
      <p:sp>
        <p:nvSpPr>
          <p:cNvPr id="138" name="object 138"/>
          <p:cNvSpPr/>
          <p:nvPr/>
        </p:nvSpPr>
        <p:spPr>
          <a:xfrm>
            <a:off x="3390265" y="6164097"/>
            <a:ext cx="8210550" cy="0"/>
          </a:xfrm>
          <a:custGeom>
            <a:avLst/>
            <a:gdLst/>
            <a:ahLst/>
            <a:cxnLst/>
            <a:rect l="l" t="t" r="r" b="b"/>
            <a:pathLst>
              <a:path w="8210550">
                <a:moveTo>
                  <a:pt x="0" y="0"/>
                </a:moveTo>
                <a:lnTo>
                  <a:pt x="8210169" y="0"/>
                </a:lnTo>
              </a:path>
            </a:pathLst>
          </a:custGeom>
          <a:ln w="12700">
            <a:solidFill>
              <a:srgbClr val="FFFFFF"/>
            </a:solidFill>
          </a:ln>
        </p:spPr>
        <p:txBody>
          <a:bodyPr wrap="square" lIns="0" tIns="0" rIns="0" bIns="0" rtlCol="0"/>
          <a:lstStyle/>
          <a:p>
            <a:endParaRPr/>
          </a:p>
        </p:txBody>
      </p:sp>
      <p:sp>
        <p:nvSpPr>
          <p:cNvPr id="139" name="object 139"/>
          <p:cNvSpPr/>
          <p:nvPr/>
        </p:nvSpPr>
        <p:spPr>
          <a:xfrm>
            <a:off x="3396615" y="5202301"/>
            <a:ext cx="0" cy="1222375"/>
          </a:xfrm>
          <a:custGeom>
            <a:avLst/>
            <a:gdLst/>
            <a:ahLst/>
            <a:cxnLst/>
            <a:rect l="l" t="t" r="r" b="b"/>
            <a:pathLst>
              <a:path h="1222375">
                <a:moveTo>
                  <a:pt x="0" y="0"/>
                </a:moveTo>
                <a:lnTo>
                  <a:pt x="0" y="1222222"/>
                </a:lnTo>
              </a:path>
            </a:pathLst>
          </a:custGeom>
          <a:ln w="12700">
            <a:solidFill>
              <a:srgbClr val="FFFFFF"/>
            </a:solidFill>
          </a:ln>
        </p:spPr>
        <p:txBody>
          <a:bodyPr wrap="square" lIns="0" tIns="0" rIns="0" bIns="0" rtlCol="0"/>
          <a:lstStyle/>
          <a:p>
            <a:endParaRPr/>
          </a:p>
        </p:txBody>
      </p:sp>
      <p:sp>
        <p:nvSpPr>
          <p:cNvPr id="140" name="object 140"/>
          <p:cNvSpPr/>
          <p:nvPr/>
        </p:nvSpPr>
        <p:spPr>
          <a:xfrm>
            <a:off x="11594083" y="4559680"/>
            <a:ext cx="0" cy="1864995"/>
          </a:xfrm>
          <a:custGeom>
            <a:avLst/>
            <a:gdLst/>
            <a:ahLst/>
            <a:cxnLst/>
            <a:rect l="l" t="t" r="r" b="b"/>
            <a:pathLst>
              <a:path h="1864995">
                <a:moveTo>
                  <a:pt x="0" y="0"/>
                </a:moveTo>
                <a:lnTo>
                  <a:pt x="0" y="1864842"/>
                </a:lnTo>
              </a:path>
            </a:pathLst>
          </a:custGeom>
          <a:ln w="12700">
            <a:solidFill>
              <a:srgbClr val="FFFFFF"/>
            </a:solidFill>
          </a:ln>
        </p:spPr>
        <p:txBody>
          <a:bodyPr wrap="square" lIns="0" tIns="0" rIns="0" bIns="0" rtlCol="0"/>
          <a:lstStyle/>
          <a:p>
            <a:endParaRPr/>
          </a:p>
        </p:txBody>
      </p:sp>
      <p:sp>
        <p:nvSpPr>
          <p:cNvPr id="141" name="object 141"/>
          <p:cNvSpPr/>
          <p:nvPr/>
        </p:nvSpPr>
        <p:spPr>
          <a:xfrm>
            <a:off x="3390265" y="6418173"/>
            <a:ext cx="8210550" cy="0"/>
          </a:xfrm>
          <a:custGeom>
            <a:avLst/>
            <a:gdLst/>
            <a:ahLst/>
            <a:cxnLst/>
            <a:rect l="l" t="t" r="r" b="b"/>
            <a:pathLst>
              <a:path w="8210550">
                <a:moveTo>
                  <a:pt x="0" y="0"/>
                </a:moveTo>
                <a:lnTo>
                  <a:pt x="8210169" y="0"/>
                </a:lnTo>
              </a:path>
            </a:pathLst>
          </a:custGeom>
          <a:ln w="12700">
            <a:solidFill>
              <a:srgbClr val="FFFFFF"/>
            </a:solidFill>
          </a:ln>
        </p:spPr>
        <p:txBody>
          <a:bodyPr wrap="square" lIns="0" tIns="0" rIns="0" bIns="0" rtlCol="0"/>
          <a:lstStyle/>
          <a:p>
            <a:endParaRPr/>
          </a:p>
        </p:txBody>
      </p:sp>
      <p:sp>
        <p:nvSpPr>
          <p:cNvPr id="142" name="object 142"/>
          <p:cNvSpPr txBox="1"/>
          <p:nvPr/>
        </p:nvSpPr>
        <p:spPr>
          <a:xfrm>
            <a:off x="2661527" y="4273240"/>
            <a:ext cx="849630" cy="184785"/>
          </a:xfrm>
          <a:prstGeom prst="rect">
            <a:avLst/>
          </a:prstGeom>
        </p:spPr>
        <p:txBody>
          <a:bodyPr vert="horz" wrap="square" lIns="0" tIns="0" rIns="0" bIns="0" rtlCol="0">
            <a:spAutoFit/>
          </a:bodyPr>
          <a:lstStyle/>
          <a:p>
            <a:pPr>
              <a:lnSpc>
                <a:spcPct val="100000"/>
              </a:lnSpc>
              <a:tabLst>
                <a:tab pos="742315" algn="l"/>
              </a:tabLst>
            </a:pPr>
            <a:r>
              <a:rPr sz="900" spc="-5" dirty="0">
                <a:latin typeface="Tahoma"/>
                <a:cs typeface="Tahoma"/>
              </a:rPr>
              <a:t>н</a:t>
            </a:r>
            <a:r>
              <a:rPr sz="900" dirty="0">
                <a:latin typeface="Tahoma"/>
                <a:cs typeface="Tahoma"/>
              </a:rPr>
              <a:t>т</a:t>
            </a:r>
            <a:r>
              <a:rPr sz="900" spc="-10" dirty="0">
                <a:latin typeface="Tahoma"/>
                <a:cs typeface="Tahoma"/>
              </a:rPr>
              <a:t>р</a:t>
            </a:r>
            <a:r>
              <a:rPr sz="900" dirty="0">
                <a:latin typeface="Tahoma"/>
                <a:cs typeface="Tahoma"/>
              </a:rPr>
              <a:t>ол</a:t>
            </a:r>
            <a:r>
              <a:rPr sz="900" spc="-5" dirty="0">
                <a:latin typeface="Tahoma"/>
                <a:cs typeface="Tahoma"/>
              </a:rPr>
              <a:t>и</a:t>
            </a:r>
            <a:r>
              <a:rPr sz="900" spc="-10" dirty="0">
                <a:latin typeface="Tahoma"/>
                <a:cs typeface="Tahoma"/>
              </a:rPr>
              <a:t>р</a:t>
            </a:r>
            <a:r>
              <a:rPr sz="900" spc="-5" dirty="0">
                <a:latin typeface="Tahoma"/>
                <a:cs typeface="Tahoma"/>
              </a:rPr>
              <a:t>у</a:t>
            </a:r>
            <a:r>
              <a:rPr sz="900" dirty="0">
                <a:latin typeface="Tahoma"/>
                <a:cs typeface="Tahoma"/>
              </a:rPr>
              <a:t>е	</a:t>
            </a:r>
            <a:r>
              <a:rPr sz="1200" spc="-7" baseline="-24305" dirty="0">
                <a:latin typeface="Calibri"/>
                <a:cs typeface="Calibri"/>
              </a:rPr>
              <a:t>Ур</a:t>
            </a:r>
            <a:endParaRPr sz="1200" baseline="-24305">
              <a:latin typeface="Calibri"/>
              <a:cs typeface="Calibri"/>
            </a:endParaRPr>
          </a:p>
        </p:txBody>
      </p:sp>
      <p:sp>
        <p:nvSpPr>
          <p:cNvPr id="143" name="object 143"/>
          <p:cNvSpPr txBox="1"/>
          <p:nvPr/>
        </p:nvSpPr>
        <p:spPr>
          <a:xfrm>
            <a:off x="3510888" y="4355846"/>
            <a:ext cx="1721485" cy="102235"/>
          </a:xfrm>
          <a:prstGeom prst="rect">
            <a:avLst/>
          </a:prstGeom>
        </p:spPr>
        <p:txBody>
          <a:bodyPr vert="horz" wrap="square" lIns="0" tIns="0" rIns="0" bIns="0" rtlCol="0">
            <a:spAutoFit/>
          </a:bodyPr>
          <a:lstStyle/>
          <a:p>
            <a:pPr>
              <a:lnSpc>
                <a:spcPts val="765"/>
              </a:lnSpc>
            </a:pPr>
            <a:r>
              <a:rPr sz="800" spc="-5" dirty="0">
                <a:latin typeface="Calibri"/>
                <a:cs typeface="Calibri"/>
              </a:rPr>
              <a:t>овень Диагностическое</a:t>
            </a:r>
            <a:r>
              <a:rPr sz="800" spc="15" dirty="0">
                <a:latin typeface="Calibri"/>
                <a:cs typeface="Calibri"/>
              </a:rPr>
              <a:t> </a:t>
            </a:r>
            <a:r>
              <a:rPr sz="800" spc="-5" dirty="0">
                <a:latin typeface="Calibri"/>
                <a:cs typeface="Calibri"/>
              </a:rPr>
              <a:t>исследование</a:t>
            </a:r>
            <a:endParaRPr sz="800">
              <a:latin typeface="Calibri"/>
              <a:cs typeface="Calibri"/>
            </a:endParaRPr>
          </a:p>
        </p:txBody>
      </p:sp>
      <p:sp>
        <p:nvSpPr>
          <p:cNvPr id="144" name="object 144"/>
          <p:cNvSpPr txBox="1"/>
          <p:nvPr/>
        </p:nvSpPr>
        <p:spPr>
          <a:xfrm>
            <a:off x="7965058" y="4355846"/>
            <a:ext cx="864869" cy="102235"/>
          </a:xfrm>
          <a:prstGeom prst="rect">
            <a:avLst/>
          </a:prstGeom>
        </p:spPr>
        <p:txBody>
          <a:bodyPr vert="horz" wrap="square" lIns="0" tIns="0" rIns="0" bIns="0" rtlCol="0">
            <a:spAutoFit/>
          </a:bodyPr>
          <a:lstStyle/>
          <a:p>
            <a:pPr>
              <a:lnSpc>
                <a:spcPts val="765"/>
              </a:lnSpc>
            </a:pPr>
            <a:r>
              <a:rPr sz="800" spc="-5" dirty="0">
                <a:latin typeface="Calibri"/>
                <a:cs typeface="Calibri"/>
              </a:rPr>
              <a:t>Терапевтическое</a:t>
            </a:r>
            <a:r>
              <a:rPr sz="800" spc="-15" dirty="0">
                <a:latin typeface="Calibri"/>
                <a:cs typeface="Calibri"/>
              </a:rPr>
              <a:t> </a:t>
            </a:r>
            <a:r>
              <a:rPr sz="800" spc="-5" dirty="0">
                <a:latin typeface="Calibri"/>
                <a:cs typeface="Calibri"/>
              </a:rPr>
              <a:t>ис</a:t>
            </a:r>
            <a:endParaRPr sz="800">
              <a:latin typeface="Calibri"/>
              <a:cs typeface="Calibri"/>
            </a:endParaRPr>
          </a:p>
        </p:txBody>
      </p:sp>
      <p:sp>
        <p:nvSpPr>
          <p:cNvPr id="145" name="object 145"/>
          <p:cNvSpPr txBox="1"/>
          <p:nvPr/>
        </p:nvSpPr>
        <p:spPr>
          <a:xfrm>
            <a:off x="8871866" y="4355846"/>
            <a:ext cx="469900" cy="102235"/>
          </a:xfrm>
          <a:prstGeom prst="rect">
            <a:avLst/>
          </a:prstGeom>
        </p:spPr>
        <p:txBody>
          <a:bodyPr vert="horz" wrap="square" lIns="0" tIns="0" rIns="0" bIns="0" rtlCol="0">
            <a:spAutoFit/>
          </a:bodyPr>
          <a:lstStyle/>
          <a:p>
            <a:pPr>
              <a:lnSpc>
                <a:spcPts val="765"/>
              </a:lnSpc>
            </a:pPr>
            <a:r>
              <a:rPr sz="800" spc="-5" dirty="0">
                <a:latin typeface="Calibri"/>
                <a:cs typeface="Calibri"/>
              </a:rPr>
              <a:t>л</a:t>
            </a:r>
            <a:r>
              <a:rPr sz="800" spc="-10" dirty="0">
                <a:latin typeface="Calibri"/>
                <a:cs typeface="Calibri"/>
              </a:rPr>
              <a:t>е</a:t>
            </a:r>
            <a:r>
              <a:rPr sz="800" spc="-5" dirty="0">
                <a:latin typeface="Calibri"/>
                <a:cs typeface="Calibri"/>
              </a:rPr>
              <a:t>до</a:t>
            </a:r>
            <a:r>
              <a:rPr sz="800" dirty="0">
                <a:latin typeface="Calibri"/>
                <a:cs typeface="Calibri"/>
              </a:rPr>
              <a:t>ван</a:t>
            </a:r>
            <a:r>
              <a:rPr sz="800" spc="-5" dirty="0">
                <a:latin typeface="Calibri"/>
                <a:cs typeface="Calibri"/>
              </a:rPr>
              <a:t>и</a:t>
            </a:r>
            <a:r>
              <a:rPr sz="800" dirty="0">
                <a:latin typeface="Calibri"/>
                <a:cs typeface="Calibri"/>
              </a:rPr>
              <a:t>е</a:t>
            </a:r>
            <a:endParaRPr sz="800">
              <a:latin typeface="Calibri"/>
              <a:cs typeface="Calibri"/>
            </a:endParaRPr>
          </a:p>
        </p:txBody>
      </p:sp>
      <p:sp>
        <p:nvSpPr>
          <p:cNvPr id="146" name="object 146"/>
          <p:cNvSpPr txBox="1"/>
          <p:nvPr/>
        </p:nvSpPr>
        <p:spPr>
          <a:xfrm>
            <a:off x="8837404" y="4484877"/>
            <a:ext cx="912494"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зор гомогенных</a:t>
            </a:r>
            <a:r>
              <a:rPr sz="800" spc="-40" dirty="0">
                <a:latin typeface="Calibri"/>
                <a:cs typeface="Calibri"/>
              </a:rPr>
              <a:t> </a:t>
            </a:r>
            <a:r>
              <a:rPr sz="800" dirty="0">
                <a:latin typeface="Calibri"/>
                <a:cs typeface="Calibri"/>
              </a:rPr>
              <a:t>РКИ</a:t>
            </a:r>
            <a:endParaRPr sz="800">
              <a:latin typeface="Calibri"/>
              <a:cs typeface="Calibri"/>
            </a:endParaRPr>
          </a:p>
        </p:txBody>
      </p:sp>
      <p:sp>
        <p:nvSpPr>
          <p:cNvPr id="147" name="object 147"/>
          <p:cNvSpPr txBox="1"/>
          <p:nvPr/>
        </p:nvSpPr>
        <p:spPr>
          <a:xfrm>
            <a:off x="2643310" y="4410400"/>
            <a:ext cx="866775" cy="730885"/>
          </a:xfrm>
          <a:prstGeom prst="rect">
            <a:avLst/>
          </a:prstGeom>
        </p:spPr>
        <p:txBody>
          <a:bodyPr vert="horz" wrap="square" lIns="0" tIns="0" rIns="0" bIns="0" rtlCol="0">
            <a:spAutoFit/>
          </a:bodyPr>
          <a:lstStyle/>
          <a:p>
            <a:pPr indent="45085">
              <a:lnSpc>
                <a:spcPct val="100000"/>
              </a:lnSpc>
            </a:pPr>
            <a:r>
              <a:rPr sz="900" dirty="0">
                <a:latin typeface="Tahoma"/>
                <a:cs typeface="Tahoma"/>
              </a:rPr>
              <a:t>. </a:t>
            </a:r>
            <a:r>
              <a:rPr sz="900" spc="-5" dirty="0">
                <a:latin typeface="Tahoma"/>
                <a:cs typeface="Tahoma"/>
              </a:rPr>
              <a:t>Рандомизи  </a:t>
            </a:r>
            <a:r>
              <a:rPr sz="900" dirty="0">
                <a:latin typeface="Tahoma"/>
                <a:cs typeface="Tahoma"/>
              </a:rPr>
              <a:t>льной </a:t>
            </a:r>
            <a:r>
              <a:rPr sz="900" spc="-5" dirty="0">
                <a:latin typeface="Tahoma"/>
                <a:cs typeface="Tahoma"/>
              </a:rPr>
              <a:t>или, </a:t>
            </a:r>
            <a:r>
              <a:rPr sz="900" spc="-10" dirty="0">
                <a:latin typeface="Tahoma"/>
                <a:cs typeface="Tahoma"/>
              </a:rPr>
              <a:t>ка</a:t>
            </a:r>
            <a:r>
              <a:rPr sz="1200" spc="-15" baseline="34722" dirty="0">
                <a:latin typeface="Calibri"/>
                <a:cs typeface="Calibri"/>
              </a:rPr>
              <a:t>1а  </a:t>
            </a:r>
            <a:r>
              <a:rPr sz="900" spc="-5" dirty="0">
                <a:latin typeface="Tahoma"/>
                <a:cs typeface="Tahoma"/>
              </a:rPr>
              <a:t>ками. Ретрос </a:t>
            </a:r>
            <a:r>
              <a:rPr sz="1200" baseline="38194" dirty="0">
                <a:latin typeface="Calibri"/>
                <a:cs typeface="Calibri"/>
              </a:rPr>
              <a:t>1b  </a:t>
            </a:r>
            <a:r>
              <a:rPr sz="900" spc="-5" dirty="0">
                <a:latin typeface="Tahoma"/>
                <a:cs typeface="Tahoma"/>
              </a:rPr>
              <a:t>нических наб </a:t>
            </a:r>
            <a:r>
              <a:rPr sz="1200" baseline="6944" dirty="0">
                <a:latin typeface="Calibri"/>
                <a:cs typeface="Calibri"/>
              </a:rPr>
              <a:t>1с  </a:t>
            </a:r>
            <a:r>
              <a:rPr sz="900" spc="-5" dirty="0">
                <a:latin typeface="Tahoma"/>
                <a:cs typeface="Tahoma"/>
              </a:rPr>
              <a:t>овать оконча</a:t>
            </a:r>
            <a:r>
              <a:rPr sz="900" spc="-50" dirty="0">
                <a:latin typeface="Tahoma"/>
                <a:cs typeface="Tahoma"/>
              </a:rPr>
              <a:t> </a:t>
            </a:r>
            <a:r>
              <a:rPr sz="1200" baseline="-24305" dirty="0">
                <a:latin typeface="Calibri"/>
                <a:cs typeface="Calibri"/>
              </a:rPr>
              <a:t>2а</a:t>
            </a:r>
            <a:endParaRPr sz="1200" baseline="-24305">
              <a:latin typeface="Calibri"/>
              <a:cs typeface="Calibri"/>
            </a:endParaRPr>
          </a:p>
        </p:txBody>
      </p:sp>
      <p:sp>
        <p:nvSpPr>
          <p:cNvPr id="148" name="object 148"/>
          <p:cNvSpPr txBox="1"/>
          <p:nvPr/>
        </p:nvSpPr>
        <p:spPr>
          <a:xfrm>
            <a:off x="3855465" y="4523104"/>
            <a:ext cx="1474470" cy="617855"/>
          </a:xfrm>
          <a:prstGeom prst="rect">
            <a:avLst/>
          </a:prstGeom>
        </p:spPr>
        <p:txBody>
          <a:bodyPr vert="horz" wrap="square" lIns="0" tIns="0" rIns="0" bIns="0" rtlCol="0">
            <a:spAutoFit/>
          </a:bodyPr>
          <a:lstStyle/>
          <a:p>
            <a:pPr>
              <a:lnSpc>
                <a:spcPts val="765"/>
              </a:lnSpc>
            </a:pPr>
            <a:r>
              <a:rPr sz="800" spc="-5" dirty="0">
                <a:latin typeface="Calibri"/>
                <a:cs typeface="Calibri"/>
              </a:rPr>
              <a:t>Систематический обзор</a:t>
            </a:r>
            <a:r>
              <a:rPr sz="800" spc="15" dirty="0">
                <a:latin typeface="Calibri"/>
                <a:cs typeface="Calibri"/>
              </a:rPr>
              <a:t> </a:t>
            </a:r>
            <a:r>
              <a:rPr sz="800" spc="-5" dirty="0">
                <a:latin typeface="Calibri"/>
                <a:cs typeface="Calibri"/>
              </a:rPr>
              <a:t>гомоген</a:t>
            </a:r>
            <a:endParaRPr sz="800">
              <a:latin typeface="Calibri"/>
              <a:cs typeface="Calibri"/>
            </a:endParaRPr>
          </a:p>
          <a:p>
            <a:pPr>
              <a:lnSpc>
                <a:spcPct val="105200"/>
              </a:lnSpc>
              <a:spcBef>
                <a:spcPts val="20"/>
              </a:spcBef>
            </a:pPr>
            <a:r>
              <a:rPr sz="800" spc="-5" dirty="0">
                <a:latin typeface="Calibri"/>
                <a:cs typeface="Calibri"/>
              </a:rPr>
              <a:t>Валидированное когортное иссле  Специфичность или чувствитель  результата позволяет исключить  Систематический обзор</a:t>
            </a:r>
            <a:r>
              <a:rPr sz="800" spc="20" dirty="0">
                <a:latin typeface="Calibri"/>
                <a:cs typeface="Calibri"/>
              </a:rPr>
              <a:t> </a:t>
            </a:r>
            <a:r>
              <a:rPr sz="800" spc="-5" dirty="0">
                <a:latin typeface="Calibri"/>
                <a:cs typeface="Calibri"/>
              </a:rPr>
              <a:t>гомоген</a:t>
            </a:r>
            <a:endParaRPr sz="800">
              <a:latin typeface="Calibri"/>
              <a:cs typeface="Calibri"/>
            </a:endParaRPr>
          </a:p>
        </p:txBody>
      </p:sp>
      <p:sp>
        <p:nvSpPr>
          <p:cNvPr id="149" name="object 149"/>
          <p:cNvSpPr txBox="1"/>
          <p:nvPr/>
        </p:nvSpPr>
        <p:spPr>
          <a:xfrm>
            <a:off x="5252581" y="4523104"/>
            <a:ext cx="3597275" cy="617855"/>
          </a:xfrm>
          <a:prstGeom prst="rect">
            <a:avLst/>
          </a:prstGeom>
        </p:spPr>
        <p:txBody>
          <a:bodyPr vert="horz" wrap="square" lIns="0" tIns="0" rIns="0" bIns="0" rtlCol="0">
            <a:spAutoFit/>
          </a:bodyPr>
          <a:lstStyle/>
          <a:p>
            <a:pPr marL="11430">
              <a:lnSpc>
                <a:spcPts val="765"/>
              </a:lnSpc>
              <a:tabLst>
                <a:tab pos="2712085" algn="l"/>
              </a:tabLst>
            </a:pPr>
            <a:r>
              <a:rPr sz="800" dirty="0">
                <a:latin typeface="Calibri"/>
                <a:cs typeface="Calibri"/>
              </a:rPr>
              <a:t>ных </a:t>
            </a:r>
            <a:r>
              <a:rPr sz="800" spc="-5" dirty="0">
                <a:latin typeface="Calibri"/>
                <a:cs typeface="Calibri"/>
              </a:rPr>
              <a:t>диагностических  исследований</a:t>
            </a:r>
            <a:r>
              <a:rPr sz="800" spc="-75" dirty="0">
                <a:latin typeface="Calibri"/>
                <a:cs typeface="Calibri"/>
              </a:rPr>
              <a:t> </a:t>
            </a:r>
            <a:r>
              <a:rPr sz="800" dirty="0">
                <a:latin typeface="Calibri"/>
                <a:cs typeface="Calibri"/>
              </a:rPr>
              <a:t>1 </a:t>
            </a:r>
            <a:r>
              <a:rPr sz="800" spc="-5" dirty="0">
                <a:latin typeface="Calibri"/>
                <a:cs typeface="Calibri"/>
              </a:rPr>
              <a:t>уровня	Систематический</a:t>
            </a:r>
            <a:r>
              <a:rPr sz="800" spc="-15" dirty="0">
                <a:latin typeface="Calibri"/>
                <a:cs typeface="Calibri"/>
              </a:rPr>
              <a:t> </a:t>
            </a:r>
            <a:r>
              <a:rPr sz="800" spc="-5" dirty="0">
                <a:latin typeface="Calibri"/>
                <a:cs typeface="Calibri"/>
              </a:rPr>
              <a:t>об</a:t>
            </a:r>
            <a:endParaRPr sz="800">
              <a:latin typeface="Calibri"/>
              <a:cs typeface="Calibri"/>
            </a:endParaRPr>
          </a:p>
          <a:p>
            <a:pPr marR="2540" indent="76200">
              <a:lnSpc>
                <a:spcPts val="1030"/>
              </a:lnSpc>
              <a:spcBef>
                <a:spcPts val="45"/>
              </a:spcBef>
              <a:tabLst>
                <a:tab pos="2712085" algn="l"/>
              </a:tabLst>
            </a:pPr>
            <a:r>
              <a:rPr sz="800" spc="-5" dirty="0">
                <a:latin typeface="Calibri"/>
                <a:cs typeface="Calibri"/>
              </a:rPr>
              <a:t>дование  </a:t>
            </a:r>
            <a:r>
              <a:rPr sz="800" dirty="0">
                <a:latin typeface="Calibri"/>
                <a:cs typeface="Calibri"/>
              </a:rPr>
              <a:t>с </a:t>
            </a:r>
            <a:r>
              <a:rPr sz="800" spc="-5" dirty="0">
                <a:latin typeface="Calibri"/>
                <a:cs typeface="Calibri"/>
              </a:rPr>
              <a:t>качественным</a:t>
            </a:r>
            <a:r>
              <a:rPr sz="800" spc="-95" dirty="0">
                <a:latin typeface="Calibri"/>
                <a:cs typeface="Calibri"/>
              </a:rPr>
              <a:t> </a:t>
            </a:r>
            <a:r>
              <a:rPr sz="800" spc="-5" dirty="0">
                <a:latin typeface="Calibri"/>
                <a:cs typeface="Calibri"/>
              </a:rPr>
              <a:t>«золотым»</a:t>
            </a:r>
            <a:r>
              <a:rPr sz="800" spc="25" dirty="0">
                <a:latin typeface="Calibri"/>
                <a:cs typeface="Calibri"/>
              </a:rPr>
              <a:t> </a:t>
            </a:r>
            <a:r>
              <a:rPr sz="800" spc="-5" dirty="0">
                <a:latin typeface="Calibri"/>
                <a:cs typeface="Calibri"/>
              </a:rPr>
              <a:t>стандартом	Отдельное </a:t>
            </a:r>
            <a:r>
              <a:rPr sz="800" dirty="0">
                <a:latin typeface="Calibri"/>
                <a:cs typeface="Calibri"/>
              </a:rPr>
              <a:t>РКИ </a:t>
            </a:r>
            <a:r>
              <a:rPr sz="800" spc="-5" dirty="0">
                <a:latin typeface="Calibri"/>
                <a:cs typeface="Calibri"/>
              </a:rPr>
              <a:t>(с</a:t>
            </a:r>
            <a:r>
              <a:rPr sz="800" spc="-70" dirty="0">
                <a:latin typeface="Calibri"/>
                <a:cs typeface="Calibri"/>
              </a:rPr>
              <a:t> </a:t>
            </a:r>
            <a:r>
              <a:rPr sz="800" spc="-5" dirty="0">
                <a:latin typeface="Calibri"/>
                <a:cs typeface="Calibri"/>
              </a:rPr>
              <a:t>уз  ность столь высоки, что положительный или</a:t>
            </a:r>
            <a:r>
              <a:rPr sz="800" spc="65" dirty="0">
                <a:latin typeface="Calibri"/>
                <a:cs typeface="Calibri"/>
              </a:rPr>
              <a:t> </a:t>
            </a:r>
            <a:r>
              <a:rPr sz="800" spc="-5" dirty="0">
                <a:latin typeface="Calibri"/>
                <a:cs typeface="Calibri"/>
              </a:rPr>
              <a:t>отрицательный</a:t>
            </a:r>
            <a:endParaRPr sz="800">
              <a:latin typeface="Calibri"/>
              <a:cs typeface="Calibri"/>
            </a:endParaRPr>
          </a:p>
          <a:p>
            <a:pPr marL="19685">
              <a:lnSpc>
                <a:spcPts val="919"/>
              </a:lnSpc>
              <a:tabLst>
                <a:tab pos="2712085" algn="l"/>
              </a:tabLst>
            </a:pPr>
            <a:r>
              <a:rPr sz="800" spc="-5" dirty="0">
                <a:latin typeface="Calibri"/>
                <a:cs typeface="Calibri"/>
              </a:rPr>
              <a:t>/установить</a:t>
            </a:r>
            <a:r>
              <a:rPr sz="800" spc="35" dirty="0">
                <a:latin typeface="Calibri"/>
                <a:cs typeface="Calibri"/>
              </a:rPr>
              <a:t> </a:t>
            </a:r>
            <a:r>
              <a:rPr sz="800" spc="-5" dirty="0">
                <a:latin typeface="Calibri"/>
                <a:cs typeface="Calibri"/>
              </a:rPr>
              <a:t>диагноз	</a:t>
            </a:r>
            <a:r>
              <a:rPr sz="1200" spc="-7" baseline="34722" dirty="0">
                <a:latin typeface="Calibri"/>
                <a:cs typeface="Calibri"/>
              </a:rPr>
              <a:t>Исследование</a:t>
            </a:r>
            <a:r>
              <a:rPr sz="1200" baseline="34722" dirty="0">
                <a:latin typeface="Calibri"/>
                <a:cs typeface="Calibri"/>
              </a:rPr>
              <a:t> </a:t>
            </a:r>
            <a:r>
              <a:rPr sz="1200" spc="-7" baseline="34722" dirty="0">
                <a:latin typeface="Calibri"/>
                <a:cs typeface="Calibri"/>
              </a:rPr>
              <a:t>«Все</a:t>
            </a:r>
            <a:endParaRPr sz="1200" baseline="34722">
              <a:latin typeface="Calibri"/>
              <a:cs typeface="Calibri"/>
            </a:endParaRPr>
          </a:p>
          <a:p>
            <a:pPr marL="11430">
              <a:lnSpc>
                <a:spcPct val="100000"/>
              </a:lnSpc>
              <a:spcBef>
                <a:spcPts val="75"/>
              </a:spcBef>
              <a:tabLst>
                <a:tab pos="2712085" algn="l"/>
              </a:tabLst>
            </a:pPr>
            <a:r>
              <a:rPr sz="800" dirty="0">
                <a:latin typeface="Calibri"/>
                <a:cs typeface="Calibri"/>
              </a:rPr>
              <a:t>ных </a:t>
            </a:r>
            <a:r>
              <a:rPr sz="800" spc="-5" dirty="0">
                <a:latin typeface="Calibri"/>
                <a:cs typeface="Calibri"/>
              </a:rPr>
              <a:t>диагностических  исследований</a:t>
            </a:r>
            <a:r>
              <a:rPr sz="800" spc="-70" dirty="0">
                <a:latin typeface="Calibri"/>
                <a:cs typeface="Calibri"/>
              </a:rPr>
              <a:t> </a:t>
            </a:r>
            <a:r>
              <a:rPr sz="800" spc="-5" dirty="0">
                <a:latin typeface="Calibri"/>
                <a:cs typeface="Calibri"/>
              </a:rPr>
              <a:t>&gt;2</a:t>
            </a:r>
            <a:r>
              <a:rPr sz="800" dirty="0">
                <a:latin typeface="Calibri"/>
                <a:cs typeface="Calibri"/>
              </a:rPr>
              <a:t> </a:t>
            </a:r>
            <a:r>
              <a:rPr sz="800" spc="-5" dirty="0">
                <a:latin typeface="Calibri"/>
                <a:cs typeface="Calibri"/>
              </a:rPr>
              <a:t>уровня	Систематический</a:t>
            </a:r>
            <a:r>
              <a:rPr sz="800" spc="-15" dirty="0">
                <a:latin typeface="Calibri"/>
                <a:cs typeface="Calibri"/>
              </a:rPr>
              <a:t> </a:t>
            </a:r>
            <a:r>
              <a:rPr sz="800" spc="-5" dirty="0">
                <a:latin typeface="Calibri"/>
                <a:cs typeface="Calibri"/>
              </a:rPr>
              <a:t>об</a:t>
            </a:r>
            <a:endParaRPr sz="800">
              <a:latin typeface="Calibri"/>
              <a:cs typeface="Calibri"/>
            </a:endParaRPr>
          </a:p>
        </p:txBody>
      </p:sp>
      <p:sp>
        <p:nvSpPr>
          <p:cNvPr id="150" name="object 150"/>
          <p:cNvSpPr txBox="1"/>
          <p:nvPr/>
        </p:nvSpPr>
        <p:spPr>
          <a:xfrm>
            <a:off x="8837404" y="5000371"/>
            <a:ext cx="1886585"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зор (гомогенных) когортных</a:t>
            </a:r>
            <a:r>
              <a:rPr sz="800" spc="10" dirty="0">
                <a:latin typeface="Calibri"/>
                <a:cs typeface="Calibri"/>
              </a:rPr>
              <a:t> </a:t>
            </a:r>
            <a:r>
              <a:rPr sz="800" spc="-5" dirty="0">
                <a:latin typeface="Calibri"/>
                <a:cs typeface="Calibri"/>
              </a:rPr>
              <a:t>исследований</a:t>
            </a:r>
            <a:endParaRPr sz="800">
              <a:latin typeface="Calibri"/>
              <a:cs typeface="Calibri"/>
            </a:endParaRPr>
          </a:p>
        </p:txBody>
      </p:sp>
      <p:sp>
        <p:nvSpPr>
          <p:cNvPr id="151" name="object 151"/>
          <p:cNvSpPr txBox="1"/>
          <p:nvPr/>
        </p:nvSpPr>
        <p:spPr>
          <a:xfrm>
            <a:off x="1270253" y="5130165"/>
            <a:ext cx="2252345" cy="162560"/>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Мнение эксперта/данные из отчета экс</a:t>
            </a:r>
            <a:r>
              <a:rPr sz="900" spc="95" dirty="0">
                <a:latin typeface="Tahoma"/>
                <a:cs typeface="Tahoma"/>
              </a:rPr>
              <a:t> </a:t>
            </a:r>
            <a:r>
              <a:rPr sz="1200" baseline="-27777" dirty="0">
                <a:latin typeface="Calibri"/>
                <a:cs typeface="Calibri"/>
              </a:rPr>
              <a:t>2b</a:t>
            </a:r>
            <a:endParaRPr sz="1200" baseline="-27777">
              <a:latin typeface="Calibri"/>
              <a:cs typeface="Calibri"/>
            </a:endParaRPr>
          </a:p>
        </p:txBody>
      </p:sp>
      <p:sp>
        <p:nvSpPr>
          <p:cNvPr id="152" name="object 152"/>
          <p:cNvSpPr txBox="1"/>
          <p:nvPr/>
        </p:nvSpPr>
        <p:spPr>
          <a:xfrm>
            <a:off x="3842765" y="5192648"/>
            <a:ext cx="3432810"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Разведочное когортное исследование </a:t>
            </a:r>
            <a:r>
              <a:rPr sz="800" dirty="0">
                <a:latin typeface="Calibri"/>
                <a:cs typeface="Calibri"/>
              </a:rPr>
              <a:t>с </a:t>
            </a:r>
            <a:r>
              <a:rPr sz="800" spc="-5" dirty="0">
                <a:latin typeface="Calibri"/>
                <a:cs typeface="Calibri"/>
              </a:rPr>
              <a:t>качественным «золотым»</a:t>
            </a:r>
            <a:r>
              <a:rPr sz="800" spc="130" dirty="0">
                <a:latin typeface="Calibri"/>
                <a:cs typeface="Calibri"/>
              </a:rPr>
              <a:t> </a:t>
            </a:r>
            <a:r>
              <a:rPr sz="800" spc="-5" dirty="0">
                <a:latin typeface="Calibri"/>
                <a:cs typeface="Calibri"/>
              </a:rPr>
              <a:t>стандартом</a:t>
            </a:r>
            <a:endParaRPr sz="800">
              <a:latin typeface="Calibri"/>
              <a:cs typeface="Calibri"/>
            </a:endParaRPr>
          </a:p>
        </p:txBody>
      </p:sp>
      <p:sp>
        <p:nvSpPr>
          <p:cNvPr id="153" name="object 153"/>
          <p:cNvSpPr txBox="1"/>
          <p:nvPr/>
        </p:nvSpPr>
        <p:spPr>
          <a:xfrm>
            <a:off x="7952358" y="5131689"/>
            <a:ext cx="3482975"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Отдельное когортное исследование (включая </a:t>
            </a:r>
            <a:r>
              <a:rPr sz="800" dirty="0">
                <a:latin typeface="Calibri"/>
                <a:cs typeface="Calibri"/>
              </a:rPr>
              <a:t>РКИ низкого </a:t>
            </a:r>
            <a:r>
              <a:rPr sz="800" spc="-5" dirty="0">
                <a:latin typeface="Calibri"/>
                <a:cs typeface="Calibri"/>
              </a:rPr>
              <a:t>качества; т.е. </a:t>
            </a:r>
            <a:r>
              <a:rPr sz="800" dirty="0">
                <a:latin typeface="Calibri"/>
                <a:cs typeface="Calibri"/>
              </a:rPr>
              <a:t>с</a:t>
            </a:r>
            <a:r>
              <a:rPr sz="800" spc="120" dirty="0">
                <a:latin typeface="Calibri"/>
                <a:cs typeface="Calibri"/>
              </a:rPr>
              <a:t> </a:t>
            </a:r>
            <a:r>
              <a:rPr sz="800" spc="-5" dirty="0">
                <a:latin typeface="Calibri"/>
                <a:cs typeface="Calibri"/>
              </a:rPr>
              <a:t>&lt;80%</a:t>
            </a:r>
            <a:endParaRPr sz="800">
              <a:latin typeface="Calibri"/>
              <a:cs typeface="Calibri"/>
            </a:endParaRPr>
          </a:p>
        </p:txBody>
      </p:sp>
      <p:sp>
        <p:nvSpPr>
          <p:cNvPr id="154" name="object 154"/>
          <p:cNvSpPr txBox="1"/>
          <p:nvPr/>
        </p:nvSpPr>
        <p:spPr>
          <a:xfrm>
            <a:off x="7952358" y="5253609"/>
            <a:ext cx="2239010"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пациентов, </a:t>
            </a:r>
            <a:r>
              <a:rPr sz="800" dirty="0">
                <a:latin typeface="Calibri"/>
                <a:cs typeface="Calibri"/>
              </a:rPr>
              <a:t>прошедших </a:t>
            </a:r>
            <a:r>
              <a:rPr sz="800" spc="-5" dirty="0">
                <a:latin typeface="Calibri"/>
                <a:cs typeface="Calibri"/>
              </a:rPr>
              <a:t>контрольное</a:t>
            </a:r>
            <a:r>
              <a:rPr sz="800" spc="55" dirty="0">
                <a:latin typeface="Calibri"/>
                <a:cs typeface="Calibri"/>
              </a:rPr>
              <a:t> </a:t>
            </a:r>
            <a:r>
              <a:rPr sz="800" spc="-5" dirty="0">
                <a:latin typeface="Calibri"/>
                <a:cs typeface="Calibri"/>
              </a:rPr>
              <a:t>наблюдение)</a:t>
            </a:r>
            <a:endParaRPr sz="800">
              <a:latin typeface="Calibri"/>
              <a:cs typeface="Calibri"/>
            </a:endParaRPr>
          </a:p>
        </p:txBody>
      </p:sp>
      <p:sp>
        <p:nvSpPr>
          <p:cNvPr id="155" name="object 155"/>
          <p:cNvSpPr txBox="1"/>
          <p:nvPr/>
        </p:nvSpPr>
        <p:spPr>
          <a:xfrm>
            <a:off x="3391280" y="5385053"/>
            <a:ext cx="120650" cy="147955"/>
          </a:xfrm>
          <a:prstGeom prst="rect">
            <a:avLst/>
          </a:prstGeom>
        </p:spPr>
        <p:txBody>
          <a:bodyPr vert="horz" wrap="square" lIns="0" tIns="12700" rIns="0" bIns="0" rtlCol="0">
            <a:spAutoFit/>
          </a:bodyPr>
          <a:lstStyle/>
          <a:p>
            <a:pPr marL="12700">
              <a:lnSpc>
                <a:spcPct val="100000"/>
              </a:lnSpc>
              <a:spcBef>
                <a:spcPts val="100"/>
              </a:spcBef>
            </a:pPr>
            <a:r>
              <a:rPr sz="800" dirty="0">
                <a:latin typeface="Calibri"/>
                <a:cs typeface="Calibri"/>
              </a:rPr>
              <a:t>2с</a:t>
            </a:r>
            <a:endParaRPr sz="800">
              <a:latin typeface="Calibri"/>
              <a:cs typeface="Calibri"/>
            </a:endParaRPr>
          </a:p>
        </p:txBody>
      </p:sp>
      <p:sp>
        <p:nvSpPr>
          <p:cNvPr id="156" name="object 156"/>
          <p:cNvSpPr txBox="1"/>
          <p:nvPr/>
        </p:nvSpPr>
        <p:spPr>
          <a:xfrm>
            <a:off x="3842765" y="5385053"/>
            <a:ext cx="170180" cy="147955"/>
          </a:xfrm>
          <a:prstGeom prst="rect">
            <a:avLst/>
          </a:prstGeom>
        </p:spPr>
        <p:txBody>
          <a:bodyPr vert="horz" wrap="square" lIns="0" tIns="12700" rIns="0" bIns="0" rtlCol="0">
            <a:spAutoFit/>
          </a:bodyPr>
          <a:lstStyle/>
          <a:p>
            <a:pPr marL="12700">
              <a:lnSpc>
                <a:spcPct val="100000"/>
              </a:lnSpc>
              <a:spcBef>
                <a:spcPts val="100"/>
              </a:spcBef>
            </a:pPr>
            <a:r>
              <a:rPr sz="800" dirty="0">
                <a:latin typeface="Calibri"/>
                <a:cs typeface="Calibri"/>
              </a:rPr>
              <a:t>н</a:t>
            </a:r>
            <a:r>
              <a:rPr sz="800" spc="-5" dirty="0">
                <a:latin typeface="Calibri"/>
                <a:cs typeface="Calibri"/>
              </a:rPr>
              <a:t>е</a:t>
            </a:r>
            <a:r>
              <a:rPr sz="800" dirty="0">
                <a:latin typeface="Calibri"/>
                <a:cs typeface="Calibri"/>
              </a:rPr>
              <a:t>т</a:t>
            </a:r>
            <a:endParaRPr sz="800">
              <a:latin typeface="Calibri"/>
              <a:cs typeface="Calibri"/>
            </a:endParaRPr>
          </a:p>
        </p:txBody>
      </p:sp>
      <p:sp>
        <p:nvSpPr>
          <p:cNvPr id="157" name="object 157"/>
          <p:cNvSpPr txBox="1"/>
          <p:nvPr/>
        </p:nvSpPr>
        <p:spPr>
          <a:xfrm>
            <a:off x="7952358" y="5385053"/>
            <a:ext cx="2451100"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Исследование «исходов»; экологические</a:t>
            </a:r>
            <a:r>
              <a:rPr sz="800" spc="120" dirty="0">
                <a:latin typeface="Calibri"/>
                <a:cs typeface="Calibri"/>
              </a:rPr>
              <a:t> </a:t>
            </a:r>
            <a:r>
              <a:rPr sz="800" spc="-5" dirty="0">
                <a:latin typeface="Calibri"/>
                <a:cs typeface="Calibri"/>
              </a:rPr>
              <a:t>исследования</a:t>
            </a:r>
            <a:endParaRPr sz="800">
              <a:latin typeface="Calibri"/>
              <a:cs typeface="Calibri"/>
            </a:endParaRPr>
          </a:p>
        </p:txBody>
      </p:sp>
      <p:sp>
        <p:nvSpPr>
          <p:cNvPr id="158" name="object 158"/>
          <p:cNvSpPr txBox="1"/>
          <p:nvPr/>
        </p:nvSpPr>
        <p:spPr>
          <a:xfrm>
            <a:off x="3391280" y="5515762"/>
            <a:ext cx="126364" cy="147955"/>
          </a:xfrm>
          <a:prstGeom prst="rect">
            <a:avLst/>
          </a:prstGeom>
        </p:spPr>
        <p:txBody>
          <a:bodyPr vert="horz" wrap="square" lIns="0" tIns="12700" rIns="0" bIns="0" rtlCol="0">
            <a:spAutoFit/>
          </a:bodyPr>
          <a:lstStyle/>
          <a:p>
            <a:pPr marL="12700">
              <a:lnSpc>
                <a:spcPct val="100000"/>
              </a:lnSpc>
              <a:spcBef>
                <a:spcPts val="100"/>
              </a:spcBef>
            </a:pPr>
            <a:r>
              <a:rPr sz="800" dirty="0">
                <a:latin typeface="Calibri"/>
                <a:cs typeface="Calibri"/>
              </a:rPr>
              <a:t>3а</a:t>
            </a:r>
            <a:endParaRPr sz="800">
              <a:latin typeface="Calibri"/>
              <a:cs typeface="Calibri"/>
            </a:endParaRPr>
          </a:p>
        </p:txBody>
      </p:sp>
      <p:sp>
        <p:nvSpPr>
          <p:cNvPr id="159" name="object 159"/>
          <p:cNvSpPr txBox="1"/>
          <p:nvPr/>
        </p:nvSpPr>
        <p:spPr>
          <a:xfrm>
            <a:off x="3842765" y="5515762"/>
            <a:ext cx="3039745"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Систематический обзор гомогенных исследований уровня </a:t>
            </a:r>
            <a:r>
              <a:rPr sz="800" dirty="0">
                <a:latin typeface="Calibri"/>
                <a:cs typeface="Calibri"/>
              </a:rPr>
              <a:t>3b и</a:t>
            </a:r>
            <a:r>
              <a:rPr sz="800" spc="114" dirty="0">
                <a:latin typeface="Calibri"/>
                <a:cs typeface="Calibri"/>
              </a:rPr>
              <a:t> </a:t>
            </a:r>
            <a:r>
              <a:rPr sz="800" dirty="0">
                <a:latin typeface="Calibri"/>
                <a:cs typeface="Calibri"/>
              </a:rPr>
              <a:t>выше</a:t>
            </a:r>
            <a:endParaRPr sz="800">
              <a:latin typeface="Calibri"/>
              <a:cs typeface="Calibri"/>
            </a:endParaRPr>
          </a:p>
        </p:txBody>
      </p:sp>
      <p:sp>
        <p:nvSpPr>
          <p:cNvPr id="160" name="object 160"/>
          <p:cNvSpPr txBox="1"/>
          <p:nvPr/>
        </p:nvSpPr>
        <p:spPr>
          <a:xfrm>
            <a:off x="7952358" y="5515762"/>
            <a:ext cx="3094355"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Систематический обзор гомогенных исследований</a:t>
            </a:r>
            <a:r>
              <a:rPr sz="800" spc="140" dirty="0">
                <a:latin typeface="Calibri"/>
                <a:cs typeface="Calibri"/>
              </a:rPr>
              <a:t> </a:t>
            </a:r>
            <a:r>
              <a:rPr sz="800" spc="-5" dirty="0">
                <a:latin typeface="Calibri"/>
                <a:cs typeface="Calibri"/>
              </a:rPr>
              <a:t>«случай-контроль»</a:t>
            </a:r>
            <a:endParaRPr sz="800">
              <a:latin typeface="Calibri"/>
              <a:cs typeface="Calibri"/>
            </a:endParaRPr>
          </a:p>
        </p:txBody>
      </p:sp>
      <p:sp>
        <p:nvSpPr>
          <p:cNvPr id="161" name="object 161"/>
          <p:cNvSpPr txBox="1"/>
          <p:nvPr/>
        </p:nvSpPr>
        <p:spPr>
          <a:xfrm>
            <a:off x="3391280" y="5708091"/>
            <a:ext cx="131445" cy="147955"/>
          </a:xfrm>
          <a:prstGeom prst="rect">
            <a:avLst/>
          </a:prstGeom>
        </p:spPr>
        <p:txBody>
          <a:bodyPr vert="horz" wrap="square" lIns="0" tIns="12700" rIns="0" bIns="0" rtlCol="0">
            <a:spAutoFit/>
          </a:bodyPr>
          <a:lstStyle/>
          <a:p>
            <a:pPr marL="12700">
              <a:lnSpc>
                <a:spcPct val="100000"/>
              </a:lnSpc>
              <a:spcBef>
                <a:spcPts val="100"/>
              </a:spcBef>
            </a:pPr>
            <a:r>
              <a:rPr sz="800" dirty="0">
                <a:latin typeface="Calibri"/>
                <a:cs typeface="Calibri"/>
              </a:rPr>
              <a:t>3b</a:t>
            </a:r>
            <a:endParaRPr sz="800">
              <a:latin typeface="Calibri"/>
              <a:cs typeface="Calibri"/>
            </a:endParaRPr>
          </a:p>
        </p:txBody>
      </p:sp>
      <p:sp>
        <p:nvSpPr>
          <p:cNvPr id="162" name="object 162"/>
          <p:cNvSpPr txBox="1"/>
          <p:nvPr/>
        </p:nvSpPr>
        <p:spPr>
          <a:xfrm>
            <a:off x="3842765" y="5647131"/>
            <a:ext cx="4086860"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Исследование </a:t>
            </a:r>
            <a:r>
              <a:rPr sz="800" dirty="0">
                <a:latin typeface="Calibri"/>
                <a:cs typeface="Calibri"/>
              </a:rPr>
              <a:t>с </a:t>
            </a:r>
            <a:r>
              <a:rPr sz="800" spc="-5" dirty="0">
                <a:latin typeface="Calibri"/>
                <a:cs typeface="Calibri"/>
              </a:rPr>
              <a:t>непоследовательным набором или </a:t>
            </a:r>
            <a:r>
              <a:rPr sz="800" dirty="0">
                <a:latin typeface="Calibri"/>
                <a:cs typeface="Calibri"/>
              </a:rPr>
              <a:t>без </a:t>
            </a:r>
            <a:r>
              <a:rPr sz="800" spc="-5" dirty="0">
                <a:latin typeface="Calibri"/>
                <a:cs typeface="Calibri"/>
              </a:rPr>
              <a:t>проведения исследования</a:t>
            </a:r>
            <a:r>
              <a:rPr sz="800" dirty="0">
                <a:latin typeface="Calibri"/>
                <a:cs typeface="Calibri"/>
              </a:rPr>
              <a:t> </a:t>
            </a:r>
            <a:r>
              <a:rPr sz="800" spc="-5" dirty="0">
                <a:latin typeface="Calibri"/>
                <a:cs typeface="Calibri"/>
              </a:rPr>
              <a:t>«золотого</a:t>
            </a:r>
            <a:endParaRPr sz="800">
              <a:latin typeface="Calibri"/>
              <a:cs typeface="Calibri"/>
            </a:endParaRPr>
          </a:p>
        </p:txBody>
      </p:sp>
      <p:sp>
        <p:nvSpPr>
          <p:cNvPr id="163" name="object 163"/>
          <p:cNvSpPr txBox="1"/>
          <p:nvPr/>
        </p:nvSpPr>
        <p:spPr>
          <a:xfrm>
            <a:off x="3842765" y="5769051"/>
            <a:ext cx="1296670"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стандарта </a:t>
            </a:r>
            <a:r>
              <a:rPr sz="800" dirty="0">
                <a:latin typeface="Calibri"/>
                <a:cs typeface="Calibri"/>
              </a:rPr>
              <a:t>у </a:t>
            </a:r>
            <a:r>
              <a:rPr sz="800" spc="-5" dirty="0">
                <a:latin typeface="Calibri"/>
                <a:cs typeface="Calibri"/>
              </a:rPr>
              <a:t>всех испытуемых</a:t>
            </a:r>
            <a:endParaRPr sz="800">
              <a:latin typeface="Calibri"/>
              <a:cs typeface="Calibri"/>
            </a:endParaRPr>
          </a:p>
        </p:txBody>
      </p:sp>
      <p:sp>
        <p:nvSpPr>
          <p:cNvPr id="164" name="object 164"/>
          <p:cNvSpPr txBox="1"/>
          <p:nvPr/>
        </p:nvSpPr>
        <p:spPr>
          <a:xfrm>
            <a:off x="7952358" y="5708091"/>
            <a:ext cx="1986280"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Отдельное исследование</a:t>
            </a:r>
            <a:r>
              <a:rPr sz="800" spc="50" dirty="0">
                <a:latin typeface="Calibri"/>
                <a:cs typeface="Calibri"/>
              </a:rPr>
              <a:t> </a:t>
            </a:r>
            <a:r>
              <a:rPr sz="800" spc="-5" dirty="0">
                <a:latin typeface="Calibri"/>
                <a:cs typeface="Calibri"/>
              </a:rPr>
              <a:t>«случай-контроль»</a:t>
            </a:r>
            <a:endParaRPr sz="800">
              <a:latin typeface="Calibri"/>
              <a:cs typeface="Calibri"/>
            </a:endParaRPr>
          </a:p>
        </p:txBody>
      </p:sp>
      <p:sp>
        <p:nvSpPr>
          <p:cNvPr id="165" name="object 165"/>
          <p:cNvSpPr txBox="1"/>
          <p:nvPr/>
        </p:nvSpPr>
        <p:spPr>
          <a:xfrm>
            <a:off x="3842765" y="5901029"/>
            <a:ext cx="3975735"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Исследование случай-контроль или исследование </a:t>
            </a:r>
            <a:r>
              <a:rPr sz="800" dirty="0">
                <a:latin typeface="Calibri"/>
                <a:cs typeface="Calibri"/>
              </a:rPr>
              <a:t>с </a:t>
            </a:r>
            <a:r>
              <a:rPr sz="800" spc="-5" dirty="0">
                <a:latin typeface="Calibri"/>
                <a:cs typeface="Calibri"/>
              </a:rPr>
              <a:t>некачественным или</a:t>
            </a:r>
            <a:r>
              <a:rPr sz="800" spc="35" dirty="0">
                <a:latin typeface="Calibri"/>
                <a:cs typeface="Calibri"/>
              </a:rPr>
              <a:t> </a:t>
            </a:r>
            <a:r>
              <a:rPr sz="800" dirty="0">
                <a:latin typeface="Calibri"/>
                <a:cs typeface="Calibri"/>
              </a:rPr>
              <a:t>не </a:t>
            </a:r>
            <a:r>
              <a:rPr sz="800" spc="-5" dirty="0">
                <a:latin typeface="Calibri"/>
                <a:cs typeface="Calibri"/>
              </a:rPr>
              <a:t>независимым</a:t>
            </a:r>
            <a:endParaRPr sz="800">
              <a:latin typeface="Calibri"/>
              <a:cs typeface="Calibri"/>
            </a:endParaRPr>
          </a:p>
        </p:txBody>
      </p:sp>
      <p:sp>
        <p:nvSpPr>
          <p:cNvPr id="166" name="object 166"/>
          <p:cNvSpPr txBox="1"/>
          <p:nvPr/>
        </p:nvSpPr>
        <p:spPr>
          <a:xfrm>
            <a:off x="3775709" y="6022949"/>
            <a:ext cx="1104900" cy="147955"/>
          </a:xfrm>
          <a:prstGeom prst="rect">
            <a:avLst/>
          </a:prstGeom>
        </p:spPr>
        <p:txBody>
          <a:bodyPr vert="horz" wrap="square" lIns="0" tIns="12700" rIns="0" bIns="0" rtlCol="0">
            <a:spAutoFit/>
          </a:bodyPr>
          <a:lstStyle/>
          <a:p>
            <a:pPr marL="12700">
              <a:lnSpc>
                <a:spcPct val="100000"/>
              </a:lnSpc>
              <a:spcBef>
                <a:spcPts val="100"/>
              </a:spcBef>
            </a:pPr>
            <a:r>
              <a:rPr sz="1200" baseline="34722" dirty="0">
                <a:latin typeface="Calibri"/>
                <a:cs typeface="Calibri"/>
              </a:rPr>
              <a:t>4 </a:t>
            </a:r>
            <a:r>
              <a:rPr sz="800" spc="-5" dirty="0">
                <a:latin typeface="Calibri"/>
                <a:cs typeface="Calibri"/>
              </a:rPr>
              <a:t>«золотым»</a:t>
            </a:r>
            <a:r>
              <a:rPr sz="800" spc="-90" dirty="0">
                <a:latin typeface="Calibri"/>
                <a:cs typeface="Calibri"/>
              </a:rPr>
              <a:t> </a:t>
            </a:r>
            <a:r>
              <a:rPr sz="800" spc="-5" dirty="0">
                <a:latin typeface="Calibri"/>
                <a:cs typeface="Calibri"/>
              </a:rPr>
              <a:t>стандартом</a:t>
            </a:r>
            <a:endParaRPr sz="800">
              <a:latin typeface="Calibri"/>
              <a:cs typeface="Calibri"/>
            </a:endParaRPr>
          </a:p>
        </p:txBody>
      </p:sp>
      <p:sp>
        <p:nvSpPr>
          <p:cNvPr id="167" name="object 167"/>
          <p:cNvSpPr txBox="1"/>
          <p:nvPr/>
        </p:nvSpPr>
        <p:spPr>
          <a:xfrm>
            <a:off x="7952358" y="5901029"/>
            <a:ext cx="3538220" cy="269875"/>
          </a:xfrm>
          <a:prstGeom prst="rect">
            <a:avLst/>
          </a:prstGeom>
        </p:spPr>
        <p:txBody>
          <a:bodyPr vert="horz" wrap="square" lIns="0" tIns="12700" rIns="0" bIns="0" rtlCol="0">
            <a:spAutoFit/>
          </a:bodyPr>
          <a:lstStyle/>
          <a:p>
            <a:pPr marL="12700" marR="5080">
              <a:lnSpc>
                <a:spcPct val="100000"/>
              </a:lnSpc>
              <a:spcBef>
                <a:spcPts val="100"/>
              </a:spcBef>
            </a:pPr>
            <a:r>
              <a:rPr sz="800" spc="-5" dirty="0">
                <a:latin typeface="Calibri"/>
                <a:cs typeface="Calibri"/>
              </a:rPr>
              <a:t>Серия случаев (и когортные исследования или исследования «случай-контроль»  </a:t>
            </a:r>
            <a:r>
              <a:rPr sz="800" dirty="0">
                <a:latin typeface="Calibri"/>
                <a:cs typeface="Calibri"/>
              </a:rPr>
              <a:t>низкого </a:t>
            </a:r>
            <a:r>
              <a:rPr sz="800" spc="-5" dirty="0">
                <a:latin typeface="Calibri"/>
                <a:cs typeface="Calibri"/>
              </a:rPr>
              <a:t>качества)</a:t>
            </a:r>
            <a:endParaRPr sz="800">
              <a:latin typeface="Calibri"/>
              <a:cs typeface="Calibri"/>
            </a:endParaRPr>
          </a:p>
        </p:txBody>
      </p:sp>
      <p:sp>
        <p:nvSpPr>
          <p:cNvPr id="168" name="object 168"/>
          <p:cNvSpPr txBox="1"/>
          <p:nvPr/>
        </p:nvSpPr>
        <p:spPr>
          <a:xfrm>
            <a:off x="3842765" y="6155232"/>
            <a:ext cx="3876040" cy="147955"/>
          </a:xfrm>
          <a:prstGeom prst="rect">
            <a:avLst/>
          </a:prstGeom>
        </p:spPr>
        <p:txBody>
          <a:bodyPr vert="horz" wrap="square" lIns="0" tIns="12700" rIns="0" bIns="0" rtlCol="0">
            <a:spAutoFit/>
          </a:bodyPr>
          <a:lstStyle/>
          <a:p>
            <a:pPr marL="12700">
              <a:lnSpc>
                <a:spcPct val="100000"/>
              </a:lnSpc>
              <a:spcBef>
                <a:spcPts val="100"/>
              </a:spcBef>
            </a:pPr>
            <a:r>
              <a:rPr sz="800" dirty="0">
                <a:latin typeface="Calibri"/>
                <a:cs typeface="Calibri"/>
              </a:rPr>
              <a:t>Мнение </a:t>
            </a:r>
            <a:r>
              <a:rPr sz="800" spc="-5" dirty="0">
                <a:latin typeface="Calibri"/>
                <a:cs typeface="Calibri"/>
              </a:rPr>
              <a:t>экспертов </a:t>
            </a:r>
            <a:r>
              <a:rPr sz="800" dirty="0">
                <a:latin typeface="Calibri"/>
                <a:cs typeface="Calibri"/>
              </a:rPr>
              <a:t>без </a:t>
            </a:r>
            <a:r>
              <a:rPr sz="800" spc="-5" dirty="0">
                <a:latin typeface="Calibri"/>
                <a:cs typeface="Calibri"/>
              </a:rPr>
              <a:t>тщательной критической оценки или </a:t>
            </a:r>
            <a:r>
              <a:rPr sz="800" dirty="0">
                <a:latin typeface="Calibri"/>
                <a:cs typeface="Calibri"/>
              </a:rPr>
              <a:t>основанное на</a:t>
            </a:r>
            <a:r>
              <a:rPr sz="800" spc="-80" dirty="0">
                <a:latin typeface="Calibri"/>
                <a:cs typeface="Calibri"/>
              </a:rPr>
              <a:t> </a:t>
            </a:r>
            <a:r>
              <a:rPr sz="800" spc="-5" dirty="0">
                <a:latin typeface="Calibri"/>
                <a:cs typeface="Calibri"/>
              </a:rPr>
              <a:t>физиологии,</a:t>
            </a:r>
            <a:endParaRPr sz="800">
              <a:latin typeface="Calibri"/>
              <a:cs typeface="Calibri"/>
            </a:endParaRPr>
          </a:p>
        </p:txBody>
      </p:sp>
      <p:sp>
        <p:nvSpPr>
          <p:cNvPr id="169" name="object 169"/>
          <p:cNvSpPr txBox="1"/>
          <p:nvPr/>
        </p:nvSpPr>
        <p:spPr>
          <a:xfrm>
            <a:off x="3775709" y="6277152"/>
            <a:ext cx="3592195" cy="147955"/>
          </a:xfrm>
          <a:prstGeom prst="rect">
            <a:avLst/>
          </a:prstGeom>
        </p:spPr>
        <p:txBody>
          <a:bodyPr vert="horz" wrap="square" lIns="0" tIns="12700" rIns="0" bIns="0" rtlCol="0">
            <a:spAutoFit/>
          </a:bodyPr>
          <a:lstStyle/>
          <a:p>
            <a:pPr marL="12700">
              <a:lnSpc>
                <a:spcPct val="100000"/>
              </a:lnSpc>
              <a:spcBef>
                <a:spcPts val="100"/>
              </a:spcBef>
            </a:pPr>
            <a:r>
              <a:rPr sz="1200" baseline="34722" dirty="0">
                <a:latin typeface="Calibri"/>
                <a:cs typeface="Calibri"/>
              </a:rPr>
              <a:t>5 </a:t>
            </a:r>
            <a:r>
              <a:rPr sz="800" spc="-5" dirty="0">
                <a:latin typeface="Calibri"/>
                <a:cs typeface="Calibri"/>
              </a:rPr>
              <a:t>лабораторные исследования </a:t>
            </a:r>
            <a:r>
              <a:rPr sz="800" dirty="0">
                <a:latin typeface="Calibri"/>
                <a:cs typeface="Calibri"/>
              </a:rPr>
              <a:t>на животных </a:t>
            </a:r>
            <a:r>
              <a:rPr sz="800" spc="-5" dirty="0">
                <a:latin typeface="Calibri"/>
                <a:cs typeface="Calibri"/>
              </a:rPr>
              <a:t>или разработка «первых</a:t>
            </a:r>
            <a:r>
              <a:rPr sz="800" spc="35" dirty="0">
                <a:latin typeface="Calibri"/>
                <a:cs typeface="Calibri"/>
              </a:rPr>
              <a:t> </a:t>
            </a:r>
            <a:r>
              <a:rPr sz="800" dirty="0">
                <a:latin typeface="Calibri"/>
                <a:cs typeface="Calibri"/>
              </a:rPr>
              <a:t>принципов»</a:t>
            </a:r>
            <a:endParaRPr sz="800">
              <a:latin typeface="Calibri"/>
              <a:cs typeface="Calibri"/>
            </a:endParaRPr>
          </a:p>
        </p:txBody>
      </p:sp>
      <p:sp>
        <p:nvSpPr>
          <p:cNvPr id="170" name="object 170"/>
          <p:cNvSpPr txBox="1"/>
          <p:nvPr/>
        </p:nvSpPr>
        <p:spPr>
          <a:xfrm>
            <a:off x="7952358" y="6155232"/>
            <a:ext cx="3137535" cy="269875"/>
          </a:xfrm>
          <a:prstGeom prst="rect">
            <a:avLst/>
          </a:prstGeom>
        </p:spPr>
        <p:txBody>
          <a:bodyPr vert="horz" wrap="square" lIns="0" tIns="12700" rIns="0" bIns="0" rtlCol="0">
            <a:spAutoFit/>
          </a:bodyPr>
          <a:lstStyle/>
          <a:p>
            <a:pPr marL="12700" marR="5080">
              <a:lnSpc>
                <a:spcPct val="100000"/>
              </a:lnSpc>
              <a:spcBef>
                <a:spcPts val="100"/>
              </a:spcBef>
            </a:pPr>
            <a:r>
              <a:rPr sz="800" dirty="0">
                <a:latin typeface="Calibri"/>
                <a:cs typeface="Calibri"/>
              </a:rPr>
              <a:t>Мнение </a:t>
            </a:r>
            <a:r>
              <a:rPr sz="800" spc="-5" dirty="0">
                <a:latin typeface="Calibri"/>
                <a:cs typeface="Calibri"/>
              </a:rPr>
              <a:t>экспертов </a:t>
            </a:r>
            <a:r>
              <a:rPr sz="800" dirty="0">
                <a:latin typeface="Calibri"/>
                <a:cs typeface="Calibri"/>
              </a:rPr>
              <a:t>без </a:t>
            </a:r>
            <a:r>
              <a:rPr sz="800" spc="-5" dirty="0">
                <a:latin typeface="Calibri"/>
                <a:cs typeface="Calibri"/>
              </a:rPr>
              <a:t>тщательной критической оценки, </a:t>
            </a:r>
            <a:r>
              <a:rPr sz="800" dirty="0">
                <a:latin typeface="Calibri"/>
                <a:cs typeface="Calibri"/>
              </a:rPr>
              <a:t>лабораторные  </a:t>
            </a:r>
            <a:r>
              <a:rPr sz="800" spc="-5" dirty="0">
                <a:latin typeface="Calibri"/>
                <a:cs typeface="Calibri"/>
              </a:rPr>
              <a:t>исследования </a:t>
            </a:r>
            <a:r>
              <a:rPr sz="800" dirty="0">
                <a:latin typeface="Calibri"/>
                <a:cs typeface="Calibri"/>
              </a:rPr>
              <a:t>на животных </a:t>
            </a:r>
            <a:r>
              <a:rPr sz="800" spc="-5" dirty="0">
                <a:latin typeface="Calibri"/>
                <a:cs typeface="Calibri"/>
              </a:rPr>
              <a:t>или разработка «первых</a:t>
            </a:r>
            <a:r>
              <a:rPr sz="800" spc="45" dirty="0">
                <a:latin typeface="Calibri"/>
                <a:cs typeface="Calibri"/>
              </a:rPr>
              <a:t> </a:t>
            </a:r>
            <a:r>
              <a:rPr sz="800" dirty="0">
                <a:latin typeface="Calibri"/>
                <a:cs typeface="Calibri"/>
              </a:rPr>
              <a:t>принципов»</a:t>
            </a:r>
            <a:endParaRPr sz="800">
              <a:latin typeface="Calibri"/>
              <a:cs typeface="Calibri"/>
            </a:endParaRPr>
          </a:p>
        </p:txBody>
      </p:sp>
      <p:sp>
        <p:nvSpPr>
          <p:cNvPr id="171" name="object 171"/>
          <p:cNvSpPr/>
          <p:nvPr/>
        </p:nvSpPr>
        <p:spPr>
          <a:xfrm>
            <a:off x="2680335" y="2228329"/>
            <a:ext cx="838200" cy="250190"/>
          </a:xfrm>
          <a:custGeom>
            <a:avLst/>
            <a:gdLst/>
            <a:ahLst/>
            <a:cxnLst/>
            <a:rect l="l" t="t" r="r" b="b"/>
            <a:pathLst>
              <a:path w="838200" h="250189">
                <a:moveTo>
                  <a:pt x="0" y="249821"/>
                </a:moveTo>
                <a:lnTo>
                  <a:pt x="837590" y="249821"/>
                </a:lnTo>
                <a:lnTo>
                  <a:pt x="837590" y="0"/>
                </a:lnTo>
                <a:lnTo>
                  <a:pt x="0" y="0"/>
                </a:lnTo>
                <a:lnTo>
                  <a:pt x="0" y="249821"/>
                </a:lnTo>
                <a:close/>
              </a:path>
            </a:pathLst>
          </a:custGeom>
          <a:solidFill>
            <a:srgbClr val="EBF0E9"/>
          </a:solidFill>
        </p:spPr>
        <p:txBody>
          <a:bodyPr wrap="square" lIns="0" tIns="0" rIns="0" bIns="0" rtlCol="0"/>
          <a:lstStyle/>
          <a:p>
            <a:endParaRPr/>
          </a:p>
        </p:txBody>
      </p:sp>
      <p:sp>
        <p:nvSpPr>
          <p:cNvPr id="172" name="object 172"/>
          <p:cNvSpPr/>
          <p:nvPr/>
        </p:nvSpPr>
        <p:spPr>
          <a:xfrm>
            <a:off x="3517900" y="2228329"/>
            <a:ext cx="1743075" cy="250190"/>
          </a:xfrm>
          <a:custGeom>
            <a:avLst/>
            <a:gdLst/>
            <a:ahLst/>
            <a:cxnLst/>
            <a:rect l="l" t="t" r="r" b="b"/>
            <a:pathLst>
              <a:path w="1743075" h="250189">
                <a:moveTo>
                  <a:pt x="0" y="249821"/>
                </a:moveTo>
                <a:lnTo>
                  <a:pt x="1743075" y="249821"/>
                </a:lnTo>
                <a:lnTo>
                  <a:pt x="1743075" y="0"/>
                </a:lnTo>
                <a:lnTo>
                  <a:pt x="0" y="0"/>
                </a:lnTo>
                <a:lnTo>
                  <a:pt x="0" y="249821"/>
                </a:lnTo>
                <a:close/>
              </a:path>
            </a:pathLst>
          </a:custGeom>
          <a:solidFill>
            <a:srgbClr val="EBF0E9"/>
          </a:solidFill>
        </p:spPr>
        <p:txBody>
          <a:bodyPr wrap="square" lIns="0" tIns="0" rIns="0" bIns="0" rtlCol="0"/>
          <a:lstStyle/>
          <a:p>
            <a:endParaRPr/>
          </a:p>
        </p:txBody>
      </p:sp>
      <p:sp>
        <p:nvSpPr>
          <p:cNvPr id="173" name="object 173"/>
          <p:cNvSpPr/>
          <p:nvPr/>
        </p:nvSpPr>
        <p:spPr>
          <a:xfrm>
            <a:off x="5260975" y="2228329"/>
            <a:ext cx="3562350" cy="250190"/>
          </a:xfrm>
          <a:custGeom>
            <a:avLst/>
            <a:gdLst/>
            <a:ahLst/>
            <a:cxnLst/>
            <a:rect l="l" t="t" r="r" b="b"/>
            <a:pathLst>
              <a:path w="3562350" h="250189">
                <a:moveTo>
                  <a:pt x="0" y="249821"/>
                </a:moveTo>
                <a:lnTo>
                  <a:pt x="3562223" y="249821"/>
                </a:lnTo>
                <a:lnTo>
                  <a:pt x="3562223" y="0"/>
                </a:lnTo>
                <a:lnTo>
                  <a:pt x="0" y="0"/>
                </a:lnTo>
                <a:lnTo>
                  <a:pt x="0" y="249821"/>
                </a:lnTo>
                <a:close/>
              </a:path>
            </a:pathLst>
          </a:custGeom>
          <a:solidFill>
            <a:srgbClr val="EBF0E9"/>
          </a:solidFill>
        </p:spPr>
        <p:txBody>
          <a:bodyPr wrap="square" lIns="0" tIns="0" rIns="0" bIns="0" rtlCol="0"/>
          <a:lstStyle/>
          <a:p>
            <a:endParaRPr/>
          </a:p>
        </p:txBody>
      </p:sp>
      <p:sp>
        <p:nvSpPr>
          <p:cNvPr id="174" name="object 174"/>
          <p:cNvSpPr/>
          <p:nvPr/>
        </p:nvSpPr>
        <p:spPr>
          <a:xfrm>
            <a:off x="2680335" y="2478138"/>
            <a:ext cx="838200" cy="615950"/>
          </a:xfrm>
          <a:custGeom>
            <a:avLst/>
            <a:gdLst/>
            <a:ahLst/>
            <a:cxnLst/>
            <a:rect l="l" t="t" r="r" b="b"/>
            <a:pathLst>
              <a:path w="838200" h="615950">
                <a:moveTo>
                  <a:pt x="0" y="615581"/>
                </a:moveTo>
                <a:lnTo>
                  <a:pt x="837590" y="615581"/>
                </a:lnTo>
                <a:lnTo>
                  <a:pt x="837590" y="0"/>
                </a:lnTo>
                <a:lnTo>
                  <a:pt x="0" y="0"/>
                </a:lnTo>
                <a:lnTo>
                  <a:pt x="0" y="615581"/>
                </a:lnTo>
                <a:close/>
              </a:path>
            </a:pathLst>
          </a:custGeom>
          <a:solidFill>
            <a:srgbClr val="EBF0E9"/>
          </a:solidFill>
        </p:spPr>
        <p:txBody>
          <a:bodyPr wrap="square" lIns="0" tIns="0" rIns="0" bIns="0" rtlCol="0"/>
          <a:lstStyle/>
          <a:p>
            <a:endParaRPr/>
          </a:p>
        </p:txBody>
      </p:sp>
      <p:sp>
        <p:nvSpPr>
          <p:cNvPr id="175" name="object 175"/>
          <p:cNvSpPr/>
          <p:nvPr/>
        </p:nvSpPr>
        <p:spPr>
          <a:xfrm>
            <a:off x="3517900" y="2478138"/>
            <a:ext cx="1743075" cy="128270"/>
          </a:xfrm>
          <a:custGeom>
            <a:avLst/>
            <a:gdLst/>
            <a:ahLst/>
            <a:cxnLst/>
            <a:rect l="l" t="t" r="r" b="b"/>
            <a:pathLst>
              <a:path w="1743075" h="128269">
                <a:moveTo>
                  <a:pt x="0" y="127901"/>
                </a:moveTo>
                <a:lnTo>
                  <a:pt x="1743075" y="127901"/>
                </a:lnTo>
                <a:lnTo>
                  <a:pt x="1743075" y="0"/>
                </a:lnTo>
                <a:lnTo>
                  <a:pt x="0" y="0"/>
                </a:lnTo>
                <a:lnTo>
                  <a:pt x="0" y="127901"/>
                </a:lnTo>
                <a:close/>
              </a:path>
            </a:pathLst>
          </a:custGeom>
          <a:solidFill>
            <a:srgbClr val="EBF0E9"/>
          </a:solidFill>
        </p:spPr>
        <p:txBody>
          <a:bodyPr wrap="square" lIns="0" tIns="0" rIns="0" bIns="0" rtlCol="0"/>
          <a:lstStyle/>
          <a:p>
            <a:endParaRPr/>
          </a:p>
        </p:txBody>
      </p:sp>
      <p:sp>
        <p:nvSpPr>
          <p:cNvPr id="176" name="object 176"/>
          <p:cNvSpPr/>
          <p:nvPr/>
        </p:nvSpPr>
        <p:spPr>
          <a:xfrm>
            <a:off x="5260975" y="2478138"/>
            <a:ext cx="3562350" cy="615950"/>
          </a:xfrm>
          <a:custGeom>
            <a:avLst/>
            <a:gdLst/>
            <a:ahLst/>
            <a:cxnLst/>
            <a:rect l="l" t="t" r="r" b="b"/>
            <a:pathLst>
              <a:path w="3562350" h="615950">
                <a:moveTo>
                  <a:pt x="0" y="615581"/>
                </a:moveTo>
                <a:lnTo>
                  <a:pt x="3562223" y="615581"/>
                </a:lnTo>
                <a:lnTo>
                  <a:pt x="3562223" y="0"/>
                </a:lnTo>
                <a:lnTo>
                  <a:pt x="0" y="0"/>
                </a:lnTo>
                <a:lnTo>
                  <a:pt x="0" y="615581"/>
                </a:lnTo>
                <a:close/>
              </a:path>
            </a:pathLst>
          </a:custGeom>
          <a:solidFill>
            <a:srgbClr val="EBF0E9"/>
          </a:solidFill>
        </p:spPr>
        <p:txBody>
          <a:bodyPr wrap="square" lIns="0" tIns="0" rIns="0" bIns="0" rtlCol="0"/>
          <a:lstStyle/>
          <a:p>
            <a:endParaRPr/>
          </a:p>
        </p:txBody>
      </p:sp>
      <p:sp>
        <p:nvSpPr>
          <p:cNvPr id="177" name="object 177"/>
          <p:cNvSpPr/>
          <p:nvPr/>
        </p:nvSpPr>
        <p:spPr>
          <a:xfrm>
            <a:off x="3517900" y="2606027"/>
            <a:ext cx="1743075" cy="128270"/>
          </a:xfrm>
          <a:custGeom>
            <a:avLst/>
            <a:gdLst/>
            <a:ahLst/>
            <a:cxnLst/>
            <a:rect l="l" t="t" r="r" b="b"/>
            <a:pathLst>
              <a:path w="1743075" h="128269">
                <a:moveTo>
                  <a:pt x="0" y="127901"/>
                </a:moveTo>
                <a:lnTo>
                  <a:pt x="1743075" y="127901"/>
                </a:lnTo>
                <a:lnTo>
                  <a:pt x="1743075" y="0"/>
                </a:lnTo>
                <a:lnTo>
                  <a:pt x="0" y="0"/>
                </a:lnTo>
                <a:lnTo>
                  <a:pt x="0" y="127901"/>
                </a:lnTo>
                <a:close/>
              </a:path>
            </a:pathLst>
          </a:custGeom>
          <a:solidFill>
            <a:srgbClr val="EBF0E9"/>
          </a:solidFill>
        </p:spPr>
        <p:txBody>
          <a:bodyPr wrap="square" lIns="0" tIns="0" rIns="0" bIns="0" rtlCol="0"/>
          <a:lstStyle/>
          <a:p>
            <a:endParaRPr/>
          </a:p>
        </p:txBody>
      </p:sp>
      <p:sp>
        <p:nvSpPr>
          <p:cNvPr id="178" name="object 178"/>
          <p:cNvSpPr/>
          <p:nvPr/>
        </p:nvSpPr>
        <p:spPr>
          <a:xfrm>
            <a:off x="3517900" y="2733916"/>
            <a:ext cx="1743075" cy="128270"/>
          </a:xfrm>
          <a:custGeom>
            <a:avLst/>
            <a:gdLst/>
            <a:ahLst/>
            <a:cxnLst/>
            <a:rect l="l" t="t" r="r" b="b"/>
            <a:pathLst>
              <a:path w="1743075" h="128269">
                <a:moveTo>
                  <a:pt x="0" y="127901"/>
                </a:moveTo>
                <a:lnTo>
                  <a:pt x="1743075" y="127901"/>
                </a:lnTo>
                <a:lnTo>
                  <a:pt x="1743075" y="0"/>
                </a:lnTo>
                <a:lnTo>
                  <a:pt x="0" y="0"/>
                </a:lnTo>
                <a:lnTo>
                  <a:pt x="0" y="127901"/>
                </a:lnTo>
                <a:close/>
              </a:path>
            </a:pathLst>
          </a:custGeom>
          <a:solidFill>
            <a:srgbClr val="EBF0E9"/>
          </a:solidFill>
        </p:spPr>
        <p:txBody>
          <a:bodyPr wrap="square" lIns="0" tIns="0" rIns="0" bIns="0" rtlCol="0"/>
          <a:lstStyle/>
          <a:p>
            <a:endParaRPr/>
          </a:p>
        </p:txBody>
      </p:sp>
      <p:sp>
        <p:nvSpPr>
          <p:cNvPr id="179" name="object 179"/>
          <p:cNvSpPr/>
          <p:nvPr/>
        </p:nvSpPr>
        <p:spPr>
          <a:xfrm>
            <a:off x="3517900" y="2861843"/>
            <a:ext cx="1743075" cy="232410"/>
          </a:xfrm>
          <a:custGeom>
            <a:avLst/>
            <a:gdLst/>
            <a:ahLst/>
            <a:cxnLst/>
            <a:rect l="l" t="t" r="r" b="b"/>
            <a:pathLst>
              <a:path w="1743075" h="232410">
                <a:moveTo>
                  <a:pt x="0" y="231876"/>
                </a:moveTo>
                <a:lnTo>
                  <a:pt x="1743075" y="231876"/>
                </a:lnTo>
                <a:lnTo>
                  <a:pt x="1743075" y="0"/>
                </a:lnTo>
                <a:lnTo>
                  <a:pt x="0" y="0"/>
                </a:lnTo>
                <a:lnTo>
                  <a:pt x="0" y="231876"/>
                </a:lnTo>
                <a:close/>
              </a:path>
            </a:pathLst>
          </a:custGeom>
          <a:solidFill>
            <a:srgbClr val="EBF0E9"/>
          </a:solidFill>
        </p:spPr>
        <p:txBody>
          <a:bodyPr wrap="square" lIns="0" tIns="0" rIns="0" bIns="0" rtlCol="0"/>
          <a:lstStyle/>
          <a:p>
            <a:endParaRPr/>
          </a:p>
        </p:txBody>
      </p:sp>
      <p:sp>
        <p:nvSpPr>
          <p:cNvPr id="180" name="object 180"/>
          <p:cNvSpPr/>
          <p:nvPr/>
        </p:nvSpPr>
        <p:spPr>
          <a:xfrm>
            <a:off x="2680335" y="3093681"/>
            <a:ext cx="838200" cy="1115695"/>
          </a:xfrm>
          <a:custGeom>
            <a:avLst/>
            <a:gdLst/>
            <a:ahLst/>
            <a:cxnLst/>
            <a:rect l="l" t="t" r="r" b="b"/>
            <a:pathLst>
              <a:path w="838200" h="1115695">
                <a:moveTo>
                  <a:pt x="0" y="1115225"/>
                </a:moveTo>
                <a:lnTo>
                  <a:pt x="837590" y="1115225"/>
                </a:lnTo>
                <a:lnTo>
                  <a:pt x="837590" y="0"/>
                </a:lnTo>
                <a:lnTo>
                  <a:pt x="0" y="0"/>
                </a:lnTo>
                <a:lnTo>
                  <a:pt x="0" y="1115225"/>
                </a:lnTo>
                <a:close/>
              </a:path>
            </a:pathLst>
          </a:custGeom>
          <a:solidFill>
            <a:srgbClr val="EBF0E9"/>
          </a:solidFill>
        </p:spPr>
        <p:txBody>
          <a:bodyPr wrap="square" lIns="0" tIns="0" rIns="0" bIns="0" rtlCol="0"/>
          <a:lstStyle/>
          <a:p>
            <a:endParaRPr/>
          </a:p>
        </p:txBody>
      </p:sp>
      <p:sp>
        <p:nvSpPr>
          <p:cNvPr id="181" name="object 181"/>
          <p:cNvSpPr/>
          <p:nvPr/>
        </p:nvSpPr>
        <p:spPr>
          <a:xfrm>
            <a:off x="3517900" y="3093707"/>
            <a:ext cx="1743075" cy="615950"/>
          </a:xfrm>
          <a:custGeom>
            <a:avLst/>
            <a:gdLst/>
            <a:ahLst/>
            <a:cxnLst/>
            <a:rect l="l" t="t" r="r" b="b"/>
            <a:pathLst>
              <a:path w="1743075" h="615950">
                <a:moveTo>
                  <a:pt x="0" y="615581"/>
                </a:moveTo>
                <a:lnTo>
                  <a:pt x="1743075" y="615581"/>
                </a:lnTo>
                <a:lnTo>
                  <a:pt x="1743075" y="0"/>
                </a:lnTo>
                <a:lnTo>
                  <a:pt x="0" y="0"/>
                </a:lnTo>
                <a:lnTo>
                  <a:pt x="0" y="615581"/>
                </a:lnTo>
                <a:close/>
              </a:path>
            </a:pathLst>
          </a:custGeom>
          <a:solidFill>
            <a:srgbClr val="EBF0E9"/>
          </a:solidFill>
        </p:spPr>
        <p:txBody>
          <a:bodyPr wrap="square" lIns="0" tIns="0" rIns="0" bIns="0" rtlCol="0"/>
          <a:lstStyle/>
          <a:p>
            <a:endParaRPr/>
          </a:p>
        </p:txBody>
      </p:sp>
      <p:sp>
        <p:nvSpPr>
          <p:cNvPr id="182" name="object 182"/>
          <p:cNvSpPr/>
          <p:nvPr/>
        </p:nvSpPr>
        <p:spPr>
          <a:xfrm>
            <a:off x="5260975" y="3093707"/>
            <a:ext cx="3562350" cy="615950"/>
          </a:xfrm>
          <a:custGeom>
            <a:avLst/>
            <a:gdLst/>
            <a:ahLst/>
            <a:cxnLst/>
            <a:rect l="l" t="t" r="r" b="b"/>
            <a:pathLst>
              <a:path w="3562350" h="615950">
                <a:moveTo>
                  <a:pt x="0" y="615581"/>
                </a:moveTo>
                <a:lnTo>
                  <a:pt x="3562223" y="615581"/>
                </a:lnTo>
                <a:lnTo>
                  <a:pt x="3562223" y="0"/>
                </a:lnTo>
                <a:lnTo>
                  <a:pt x="0" y="0"/>
                </a:lnTo>
                <a:lnTo>
                  <a:pt x="0" y="615581"/>
                </a:lnTo>
                <a:close/>
              </a:path>
            </a:pathLst>
          </a:custGeom>
          <a:solidFill>
            <a:srgbClr val="EBF0E9"/>
          </a:solidFill>
        </p:spPr>
        <p:txBody>
          <a:bodyPr wrap="square" lIns="0" tIns="0" rIns="0" bIns="0" rtlCol="0"/>
          <a:lstStyle/>
          <a:p>
            <a:endParaRPr/>
          </a:p>
        </p:txBody>
      </p:sp>
      <p:sp>
        <p:nvSpPr>
          <p:cNvPr id="183" name="object 183"/>
          <p:cNvSpPr/>
          <p:nvPr/>
        </p:nvSpPr>
        <p:spPr>
          <a:xfrm>
            <a:off x="3517900" y="3709276"/>
            <a:ext cx="1743075" cy="250190"/>
          </a:xfrm>
          <a:custGeom>
            <a:avLst/>
            <a:gdLst/>
            <a:ahLst/>
            <a:cxnLst/>
            <a:rect l="l" t="t" r="r" b="b"/>
            <a:pathLst>
              <a:path w="1743075" h="250189">
                <a:moveTo>
                  <a:pt x="0" y="249821"/>
                </a:moveTo>
                <a:lnTo>
                  <a:pt x="1743075" y="249821"/>
                </a:lnTo>
                <a:lnTo>
                  <a:pt x="1743075" y="0"/>
                </a:lnTo>
                <a:lnTo>
                  <a:pt x="0" y="0"/>
                </a:lnTo>
                <a:lnTo>
                  <a:pt x="0" y="249821"/>
                </a:lnTo>
                <a:close/>
              </a:path>
            </a:pathLst>
          </a:custGeom>
          <a:solidFill>
            <a:srgbClr val="EBF0E9"/>
          </a:solidFill>
        </p:spPr>
        <p:txBody>
          <a:bodyPr wrap="square" lIns="0" tIns="0" rIns="0" bIns="0" rtlCol="0"/>
          <a:lstStyle/>
          <a:p>
            <a:endParaRPr/>
          </a:p>
        </p:txBody>
      </p:sp>
      <p:sp>
        <p:nvSpPr>
          <p:cNvPr id="184" name="object 184"/>
          <p:cNvSpPr/>
          <p:nvPr/>
        </p:nvSpPr>
        <p:spPr>
          <a:xfrm>
            <a:off x="5260975" y="3709276"/>
            <a:ext cx="3562350" cy="250190"/>
          </a:xfrm>
          <a:custGeom>
            <a:avLst/>
            <a:gdLst/>
            <a:ahLst/>
            <a:cxnLst/>
            <a:rect l="l" t="t" r="r" b="b"/>
            <a:pathLst>
              <a:path w="3562350" h="250189">
                <a:moveTo>
                  <a:pt x="0" y="249821"/>
                </a:moveTo>
                <a:lnTo>
                  <a:pt x="3562223" y="249821"/>
                </a:lnTo>
                <a:lnTo>
                  <a:pt x="3562223" y="0"/>
                </a:lnTo>
                <a:lnTo>
                  <a:pt x="0" y="0"/>
                </a:lnTo>
                <a:lnTo>
                  <a:pt x="0" y="249821"/>
                </a:lnTo>
                <a:close/>
              </a:path>
            </a:pathLst>
          </a:custGeom>
          <a:solidFill>
            <a:srgbClr val="EBF0E9"/>
          </a:solidFill>
        </p:spPr>
        <p:txBody>
          <a:bodyPr wrap="square" lIns="0" tIns="0" rIns="0" bIns="0" rtlCol="0"/>
          <a:lstStyle/>
          <a:p>
            <a:endParaRPr/>
          </a:p>
        </p:txBody>
      </p:sp>
      <p:sp>
        <p:nvSpPr>
          <p:cNvPr id="185" name="object 185"/>
          <p:cNvSpPr/>
          <p:nvPr/>
        </p:nvSpPr>
        <p:spPr>
          <a:xfrm>
            <a:off x="3517900" y="3959085"/>
            <a:ext cx="1743075" cy="250190"/>
          </a:xfrm>
          <a:custGeom>
            <a:avLst/>
            <a:gdLst/>
            <a:ahLst/>
            <a:cxnLst/>
            <a:rect l="l" t="t" r="r" b="b"/>
            <a:pathLst>
              <a:path w="1743075" h="250189">
                <a:moveTo>
                  <a:pt x="0" y="249821"/>
                </a:moveTo>
                <a:lnTo>
                  <a:pt x="1743075" y="249821"/>
                </a:lnTo>
                <a:lnTo>
                  <a:pt x="1743075" y="0"/>
                </a:lnTo>
                <a:lnTo>
                  <a:pt x="0" y="0"/>
                </a:lnTo>
                <a:lnTo>
                  <a:pt x="0" y="249821"/>
                </a:lnTo>
                <a:close/>
              </a:path>
            </a:pathLst>
          </a:custGeom>
          <a:solidFill>
            <a:srgbClr val="EBF0E9"/>
          </a:solidFill>
        </p:spPr>
        <p:txBody>
          <a:bodyPr wrap="square" lIns="0" tIns="0" rIns="0" bIns="0" rtlCol="0"/>
          <a:lstStyle/>
          <a:p>
            <a:endParaRPr/>
          </a:p>
        </p:txBody>
      </p:sp>
      <p:sp>
        <p:nvSpPr>
          <p:cNvPr id="186" name="object 186"/>
          <p:cNvSpPr/>
          <p:nvPr/>
        </p:nvSpPr>
        <p:spPr>
          <a:xfrm>
            <a:off x="5260975" y="3959085"/>
            <a:ext cx="1804670" cy="250190"/>
          </a:xfrm>
          <a:custGeom>
            <a:avLst/>
            <a:gdLst/>
            <a:ahLst/>
            <a:cxnLst/>
            <a:rect l="l" t="t" r="r" b="b"/>
            <a:pathLst>
              <a:path w="1804670" h="250189">
                <a:moveTo>
                  <a:pt x="0" y="249821"/>
                </a:moveTo>
                <a:lnTo>
                  <a:pt x="1804161" y="249821"/>
                </a:lnTo>
                <a:lnTo>
                  <a:pt x="1804161" y="0"/>
                </a:lnTo>
                <a:lnTo>
                  <a:pt x="0" y="0"/>
                </a:lnTo>
                <a:lnTo>
                  <a:pt x="0" y="249821"/>
                </a:lnTo>
                <a:close/>
              </a:path>
            </a:pathLst>
          </a:custGeom>
          <a:solidFill>
            <a:srgbClr val="EBF0E9"/>
          </a:solidFill>
        </p:spPr>
        <p:txBody>
          <a:bodyPr wrap="square" lIns="0" tIns="0" rIns="0" bIns="0" rtlCol="0"/>
          <a:lstStyle/>
          <a:p>
            <a:endParaRPr/>
          </a:p>
        </p:txBody>
      </p:sp>
      <p:sp>
        <p:nvSpPr>
          <p:cNvPr id="187" name="object 187"/>
          <p:cNvSpPr/>
          <p:nvPr/>
        </p:nvSpPr>
        <p:spPr>
          <a:xfrm>
            <a:off x="2680335" y="4209008"/>
            <a:ext cx="838200" cy="255904"/>
          </a:xfrm>
          <a:custGeom>
            <a:avLst/>
            <a:gdLst/>
            <a:ahLst/>
            <a:cxnLst/>
            <a:rect l="l" t="t" r="r" b="b"/>
            <a:pathLst>
              <a:path w="838200" h="255904">
                <a:moveTo>
                  <a:pt x="0" y="255803"/>
                </a:moveTo>
                <a:lnTo>
                  <a:pt x="837590" y="255803"/>
                </a:lnTo>
                <a:lnTo>
                  <a:pt x="837590" y="0"/>
                </a:lnTo>
                <a:lnTo>
                  <a:pt x="0" y="0"/>
                </a:lnTo>
                <a:lnTo>
                  <a:pt x="0" y="255803"/>
                </a:lnTo>
                <a:close/>
              </a:path>
            </a:pathLst>
          </a:custGeom>
          <a:solidFill>
            <a:srgbClr val="EBF0E9"/>
          </a:solidFill>
        </p:spPr>
        <p:txBody>
          <a:bodyPr wrap="square" lIns="0" tIns="0" rIns="0" bIns="0" rtlCol="0"/>
          <a:lstStyle/>
          <a:p>
            <a:endParaRPr/>
          </a:p>
        </p:txBody>
      </p:sp>
      <p:sp>
        <p:nvSpPr>
          <p:cNvPr id="188" name="object 188"/>
          <p:cNvSpPr/>
          <p:nvPr/>
        </p:nvSpPr>
        <p:spPr>
          <a:xfrm>
            <a:off x="3517900" y="4209021"/>
            <a:ext cx="1743075" cy="128270"/>
          </a:xfrm>
          <a:custGeom>
            <a:avLst/>
            <a:gdLst/>
            <a:ahLst/>
            <a:cxnLst/>
            <a:rect l="l" t="t" r="r" b="b"/>
            <a:pathLst>
              <a:path w="1743075" h="128270">
                <a:moveTo>
                  <a:pt x="0" y="127901"/>
                </a:moveTo>
                <a:lnTo>
                  <a:pt x="1743075" y="127901"/>
                </a:lnTo>
                <a:lnTo>
                  <a:pt x="1743075" y="0"/>
                </a:lnTo>
                <a:lnTo>
                  <a:pt x="0" y="0"/>
                </a:lnTo>
                <a:lnTo>
                  <a:pt x="0" y="127901"/>
                </a:lnTo>
                <a:close/>
              </a:path>
            </a:pathLst>
          </a:custGeom>
          <a:solidFill>
            <a:srgbClr val="EBF0E9"/>
          </a:solidFill>
        </p:spPr>
        <p:txBody>
          <a:bodyPr wrap="square" lIns="0" tIns="0" rIns="0" bIns="0" rtlCol="0"/>
          <a:lstStyle/>
          <a:p>
            <a:endParaRPr/>
          </a:p>
        </p:txBody>
      </p:sp>
      <p:sp>
        <p:nvSpPr>
          <p:cNvPr id="189" name="object 189"/>
          <p:cNvSpPr/>
          <p:nvPr/>
        </p:nvSpPr>
        <p:spPr>
          <a:xfrm>
            <a:off x="5260975" y="4209008"/>
            <a:ext cx="3562350" cy="255904"/>
          </a:xfrm>
          <a:custGeom>
            <a:avLst/>
            <a:gdLst/>
            <a:ahLst/>
            <a:cxnLst/>
            <a:rect l="l" t="t" r="r" b="b"/>
            <a:pathLst>
              <a:path w="3562350" h="255904">
                <a:moveTo>
                  <a:pt x="0" y="255803"/>
                </a:moveTo>
                <a:lnTo>
                  <a:pt x="3562223" y="255803"/>
                </a:lnTo>
                <a:lnTo>
                  <a:pt x="3562223" y="0"/>
                </a:lnTo>
                <a:lnTo>
                  <a:pt x="0" y="0"/>
                </a:lnTo>
                <a:lnTo>
                  <a:pt x="0" y="255803"/>
                </a:lnTo>
                <a:close/>
              </a:path>
            </a:pathLst>
          </a:custGeom>
          <a:solidFill>
            <a:srgbClr val="EBF0E9"/>
          </a:solidFill>
        </p:spPr>
        <p:txBody>
          <a:bodyPr wrap="square" lIns="0" tIns="0" rIns="0" bIns="0" rtlCol="0"/>
          <a:lstStyle/>
          <a:p>
            <a:endParaRPr/>
          </a:p>
        </p:txBody>
      </p:sp>
      <p:sp>
        <p:nvSpPr>
          <p:cNvPr id="190" name="object 190"/>
          <p:cNvSpPr/>
          <p:nvPr/>
        </p:nvSpPr>
        <p:spPr>
          <a:xfrm>
            <a:off x="3517900" y="4336910"/>
            <a:ext cx="1743075" cy="128270"/>
          </a:xfrm>
          <a:custGeom>
            <a:avLst/>
            <a:gdLst/>
            <a:ahLst/>
            <a:cxnLst/>
            <a:rect l="l" t="t" r="r" b="b"/>
            <a:pathLst>
              <a:path w="1743075" h="128270">
                <a:moveTo>
                  <a:pt x="0" y="127901"/>
                </a:moveTo>
                <a:lnTo>
                  <a:pt x="1743075" y="127901"/>
                </a:lnTo>
                <a:lnTo>
                  <a:pt x="1743075" y="0"/>
                </a:lnTo>
                <a:lnTo>
                  <a:pt x="0" y="0"/>
                </a:lnTo>
                <a:lnTo>
                  <a:pt x="0" y="127901"/>
                </a:lnTo>
                <a:close/>
              </a:path>
            </a:pathLst>
          </a:custGeom>
          <a:solidFill>
            <a:srgbClr val="EBF0E9"/>
          </a:solidFill>
        </p:spPr>
        <p:txBody>
          <a:bodyPr wrap="square" lIns="0" tIns="0" rIns="0" bIns="0" rtlCol="0"/>
          <a:lstStyle/>
          <a:p>
            <a:endParaRPr/>
          </a:p>
        </p:txBody>
      </p:sp>
      <p:sp>
        <p:nvSpPr>
          <p:cNvPr id="191" name="object 191"/>
          <p:cNvSpPr/>
          <p:nvPr/>
        </p:nvSpPr>
        <p:spPr>
          <a:xfrm>
            <a:off x="2680335" y="4464799"/>
            <a:ext cx="838200" cy="737870"/>
          </a:xfrm>
          <a:custGeom>
            <a:avLst/>
            <a:gdLst/>
            <a:ahLst/>
            <a:cxnLst/>
            <a:rect l="l" t="t" r="r" b="b"/>
            <a:pathLst>
              <a:path w="838200" h="737870">
                <a:moveTo>
                  <a:pt x="0" y="737501"/>
                </a:moveTo>
                <a:lnTo>
                  <a:pt x="837590" y="737501"/>
                </a:lnTo>
                <a:lnTo>
                  <a:pt x="837590" y="0"/>
                </a:lnTo>
                <a:lnTo>
                  <a:pt x="0" y="0"/>
                </a:lnTo>
                <a:lnTo>
                  <a:pt x="0" y="737501"/>
                </a:lnTo>
                <a:close/>
              </a:path>
            </a:pathLst>
          </a:custGeom>
          <a:solidFill>
            <a:srgbClr val="EBF0E9"/>
          </a:solidFill>
        </p:spPr>
        <p:txBody>
          <a:bodyPr wrap="square" lIns="0" tIns="0" rIns="0" bIns="0" rtlCol="0"/>
          <a:lstStyle/>
          <a:p>
            <a:endParaRPr/>
          </a:p>
        </p:txBody>
      </p:sp>
      <p:sp>
        <p:nvSpPr>
          <p:cNvPr id="192" name="object 192"/>
          <p:cNvSpPr/>
          <p:nvPr/>
        </p:nvSpPr>
        <p:spPr>
          <a:xfrm>
            <a:off x="3517900" y="4464799"/>
            <a:ext cx="1743075" cy="737870"/>
          </a:xfrm>
          <a:custGeom>
            <a:avLst/>
            <a:gdLst/>
            <a:ahLst/>
            <a:cxnLst/>
            <a:rect l="l" t="t" r="r" b="b"/>
            <a:pathLst>
              <a:path w="1743075" h="737870">
                <a:moveTo>
                  <a:pt x="0" y="737501"/>
                </a:moveTo>
                <a:lnTo>
                  <a:pt x="1743075" y="737501"/>
                </a:lnTo>
                <a:lnTo>
                  <a:pt x="1743075" y="0"/>
                </a:lnTo>
                <a:lnTo>
                  <a:pt x="0" y="0"/>
                </a:lnTo>
                <a:lnTo>
                  <a:pt x="0" y="737501"/>
                </a:lnTo>
                <a:close/>
              </a:path>
            </a:pathLst>
          </a:custGeom>
          <a:solidFill>
            <a:srgbClr val="EBF0E9"/>
          </a:solidFill>
        </p:spPr>
        <p:txBody>
          <a:bodyPr wrap="square" lIns="0" tIns="0" rIns="0" bIns="0" rtlCol="0"/>
          <a:lstStyle/>
          <a:p>
            <a:endParaRPr/>
          </a:p>
        </p:txBody>
      </p:sp>
      <p:sp>
        <p:nvSpPr>
          <p:cNvPr id="193" name="object 193"/>
          <p:cNvSpPr/>
          <p:nvPr/>
        </p:nvSpPr>
        <p:spPr>
          <a:xfrm>
            <a:off x="5260975" y="4464799"/>
            <a:ext cx="3562350" cy="737870"/>
          </a:xfrm>
          <a:custGeom>
            <a:avLst/>
            <a:gdLst/>
            <a:ahLst/>
            <a:cxnLst/>
            <a:rect l="l" t="t" r="r" b="b"/>
            <a:pathLst>
              <a:path w="3562350" h="737870">
                <a:moveTo>
                  <a:pt x="0" y="737501"/>
                </a:moveTo>
                <a:lnTo>
                  <a:pt x="3562223" y="737501"/>
                </a:lnTo>
                <a:lnTo>
                  <a:pt x="3562223" y="0"/>
                </a:lnTo>
                <a:lnTo>
                  <a:pt x="0" y="0"/>
                </a:lnTo>
                <a:lnTo>
                  <a:pt x="0" y="737501"/>
                </a:lnTo>
                <a:close/>
              </a:path>
            </a:pathLst>
          </a:custGeom>
          <a:solidFill>
            <a:srgbClr val="EBF0E9"/>
          </a:solidFill>
        </p:spPr>
        <p:txBody>
          <a:bodyPr wrap="square" lIns="0" tIns="0" rIns="0" bIns="0" rtlCol="0"/>
          <a:lstStyle/>
          <a:p>
            <a:endParaRPr/>
          </a:p>
        </p:txBody>
      </p:sp>
      <p:sp>
        <p:nvSpPr>
          <p:cNvPr id="194" name="object 194"/>
          <p:cNvSpPr/>
          <p:nvPr/>
        </p:nvSpPr>
        <p:spPr>
          <a:xfrm>
            <a:off x="3517900" y="2221992"/>
            <a:ext cx="0" cy="2987040"/>
          </a:xfrm>
          <a:custGeom>
            <a:avLst/>
            <a:gdLst/>
            <a:ahLst/>
            <a:cxnLst/>
            <a:rect l="l" t="t" r="r" b="b"/>
            <a:pathLst>
              <a:path h="2987040">
                <a:moveTo>
                  <a:pt x="0" y="0"/>
                </a:moveTo>
                <a:lnTo>
                  <a:pt x="0" y="2986659"/>
                </a:lnTo>
              </a:path>
            </a:pathLst>
          </a:custGeom>
          <a:ln w="12700">
            <a:solidFill>
              <a:srgbClr val="FFFFFF"/>
            </a:solidFill>
          </a:ln>
        </p:spPr>
        <p:txBody>
          <a:bodyPr wrap="square" lIns="0" tIns="0" rIns="0" bIns="0" rtlCol="0"/>
          <a:lstStyle/>
          <a:p>
            <a:endParaRPr/>
          </a:p>
        </p:txBody>
      </p:sp>
      <p:sp>
        <p:nvSpPr>
          <p:cNvPr id="195" name="object 195"/>
          <p:cNvSpPr/>
          <p:nvPr/>
        </p:nvSpPr>
        <p:spPr>
          <a:xfrm>
            <a:off x="5260975" y="2221992"/>
            <a:ext cx="0" cy="2987040"/>
          </a:xfrm>
          <a:custGeom>
            <a:avLst/>
            <a:gdLst/>
            <a:ahLst/>
            <a:cxnLst/>
            <a:rect l="l" t="t" r="r" b="b"/>
            <a:pathLst>
              <a:path h="2987040">
                <a:moveTo>
                  <a:pt x="0" y="0"/>
                </a:moveTo>
                <a:lnTo>
                  <a:pt x="0" y="2986659"/>
                </a:lnTo>
              </a:path>
            </a:pathLst>
          </a:custGeom>
          <a:ln w="12700">
            <a:solidFill>
              <a:srgbClr val="FFFFFF"/>
            </a:solidFill>
          </a:ln>
        </p:spPr>
        <p:txBody>
          <a:bodyPr wrap="square" lIns="0" tIns="0" rIns="0" bIns="0" rtlCol="0"/>
          <a:lstStyle/>
          <a:p>
            <a:endParaRPr/>
          </a:p>
        </p:txBody>
      </p:sp>
      <p:sp>
        <p:nvSpPr>
          <p:cNvPr id="196" name="object 196"/>
          <p:cNvSpPr/>
          <p:nvPr/>
        </p:nvSpPr>
        <p:spPr>
          <a:xfrm>
            <a:off x="2673985" y="2478151"/>
            <a:ext cx="4391660" cy="0"/>
          </a:xfrm>
          <a:custGeom>
            <a:avLst/>
            <a:gdLst/>
            <a:ahLst/>
            <a:cxnLst/>
            <a:rect l="l" t="t" r="r" b="b"/>
            <a:pathLst>
              <a:path w="4391659">
                <a:moveTo>
                  <a:pt x="0" y="0"/>
                </a:moveTo>
                <a:lnTo>
                  <a:pt x="4391151" y="0"/>
                </a:lnTo>
              </a:path>
            </a:pathLst>
          </a:custGeom>
          <a:ln w="12700">
            <a:solidFill>
              <a:srgbClr val="FFFFFF"/>
            </a:solidFill>
          </a:ln>
        </p:spPr>
        <p:txBody>
          <a:bodyPr wrap="square" lIns="0" tIns="0" rIns="0" bIns="0" rtlCol="0"/>
          <a:lstStyle/>
          <a:p>
            <a:endParaRPr/>
          </a:p>
        </p:txBody>
      </p:sp>
      <p:sp>
        <p:nvSpPr>
          <p:cNvPr id="197" name="object 197"/>
          <p:cNvSpPr/>
          <p:nvPr/>
        </p:nvSpPr>
        <p:spPr>
          <a:xfrm>
            <a:off x="3511550" y="2606039"/>
            <a:ext cx="1755775" cy="0"/>
          </a:xfrm>
          <a:custGeom>
            <a:avLst/>
            <a:gdLst/>
            <a:ahLst/>
            <a:cxnLst/>
            <a:rect l="l" t="t" r="r" b="b"/>
            <a:pathLst>
              <a:path w="1755775">
                <a:moveTo>
                  <a:pt x="0" y="0"/>
                </a:moveTo>
                <a:lnTo>
                  <a:pt x="1755775" y="0"/>
                </a:lnTo>
              </a:path>
            </a:pathLst>
          </a:custGeom>
          <a:ln w="12700">
            <a:solidFill>
              <a:srgbClr val="FFFFFF"/>
            </a:solidFill>
          </a:ln>
        </p:spPr>
        <p:txBody>
          <a:bodyPr wrap="square" lIns="0" tIns="0" rIns="0" bIns="0" rtlCol="0"/>
          <a:lstStyle/>
          <a:p>
            <a:endParaRPr/>
          </a:p>
        </p:txBody>
      </p:sp>
      <p:sp>
        <p:nvSpPr>
          <p:cNvPr id="198" name="object 198"/>
          <p:cNvSpPr/>
          <p:nvPr/>
        </p:nvSpPr>
        <p:spPr>
          <a:xfrm>
            <a:off x="3511550" y="2733929"/>
            <a:ext cx="1755775" cy="0"/>
          </a:xfrm>
          <a:custGeom>
            <a:avLst/>
            <a:gdLst/>
            <a:ahLst/>
            <a:cxnLst/>
            <a:rect l="l" t="t" r="r" b="b"/>
            <a:pathLst>
              <a:path w="1755775">
                <a:moveTo>
                  <a:pt x="0" y="0"/>
                </a:moveTo>
                <a:lnTo>
                  <a:pt x="1755775" y="0"/>
                </a:lnTo>
              </a:path>
            </a:pathLst>
          </a:custGeom>
          <a:ln w="12700">
            <a:solidFill>
              <a:srgbClr val="FFFFFF"/>
            </a:solidFill>
          </a:ln>
        </p:spPr>
        <p:txBody>
          <a:bodyPr wrap="square" lIns="0" tIns="0" rIns="0" bIns="0" rtlCol="0"/>
          <a:lstStyle/>
          <a:p>
            <a:endParaRPr/>
          </a:p>
        </p:txBody>
      </p:sp>
      <p:sp>
        <p:nvSpPr>
          <p:cNvPr id="199" name="object 199"/>
          <p:cNvSpPr/>
          <p:nvPr/>
        </p:nvSpPr>
        <p:spPr>
          <a:xfrm>
            <a:off x="3511550" y="2861817"/>
            <a:ext cx="1755775" cy="0"/>
          </a:xfrm>
          <a:custGeom>
            <a:avLst/>
            <a:gdLst/>
            <a:ahLst/>
            <a:cxnLst/>
            <a:rect l="l" t="t" r="r" b="b"/>
            <a:pathLst>
              <a:path w="1755775">
                <a:moveTo>
                  <a:pt x="0" y="0"/>
                </a:moveTo>
                <a:lnTo>
                  <a:pt x="1755775" y="0"/>
                </a:lnTo>
              </a:path>
            </a:pathLst>
          </a:custGeom>
          <a:ln w="12700">
            <a:solidFill>
              <a:srgbClr val="FFFFFF"/>
            </a:solidFill>
          </a:ln>
        </p:spPr>
        <p:txBody>
          <a:bodyPr wrap="square" lIns="0" tIns="0" rIns="0" bIns="0" rtlCol="0"/>
          <a:lstStyle/>
          <a:p>
            <a:endParaRPr/>
          </a:p>
        </p:txBody>
      </p:sp>
      <p:sp>
        <p:nvSpPr>
          <p:cNvPr id="200" name="object 200"/>
          <p:cNvSpPr/>
          <p:nvPr/>
        </p:nvSpPr>
        <p:spPr>
          <a:xfrm>
            <a:off x="2673985" y="3093720"/>
            <a:ext cx="4391660" cy="0"/>
          </a:xfrm>
          <a:custGeom>
            <a:avLst/>
            <a:gdLst/>
            <a:ahLst/>
            <a:cxnLst/>
            <a:rect l="l" t="t" r="r" b="b"/>
            <a:pathLst>
              <a:path w="4391659">
                <a:moveTo>
                  <a:pt x="0" y="0"/>
                </a:moveTo>
                <a:lnTo>
                  <a:pt x="4391151" y="0"/>
                </a:lnTo>
              </a:path>
            </a:pathLst>
          </a:custGeom>
          <a:ln w="12700">
            <a:solidFill>
              <a:srgbClr val="FFFFFF"/>
            </a:solidFill>
          </a:ln>
        </p:spPr>
        <p:txBody>
          <a:bodyPr wrap="square" lIns="0" tIns="0" rIns="0" bIns="0" rtlCol="0"/>
          <a:lstStyle/>
          <a:p>
            <a:endParaRPr/>
          </a:p>
        </p:txBody>
      </p:sp>
      <p:sp>
        <p:nvSpPr>
          <p:cNvPr id="201" name="object 201"/>
          <p:cNvSpPr/>
          <p:nvPr/>
        </p:nvSpPr>
        <p:spPr>
          <a:xfrm>
            <a:off x="3511550" y="3709289"/>
            <a:ext cx="3554095" cy="0"/>
          </a:xfrm>
          <a:custGeom>
            <a:avLst/>
            <a:gdLst/>
            <a:ahLst/>
            <a:cxnLst/>
            <a:rect l="l" t="t" r="r" b="b"/>
            <a:pathLst>
              <a:path w="3554095">
                <a:moveTo>
                  <a:pt x="0" y="0"/>
                </a:moveTo>
                <a:lnTo>
                  <a:pt x="3553586" y="0"/>
                </a:lnTo>
              </a:path>
            </a:pathLst>
          </a:custGeom>
          <a:ln w="12700">
            <a:solidFill>
              <a:srgbClr val="FFFFFF"/>
            </a:solidFill>
          </a:ln>
        </p:spPr>
        <p:txBody>
          <a:bodyPr wrap="square" lIns="0" tIns="0" rIns="0" bIns="0" rtlCol="0"/>
          <a:lstStyle/>
          <a:p>
            <a:endParaRPr/>
          </a:p>
        </p:txBody>
      </p:sp>
      <p:sp>
        <p:nvSpPr>
          <p:cNvPr id="202" name="object 202"/>
          <p:cNvSpPr/>
          <p:nvPr/>
        </p:nvSpPr>
        <p:spPr>
          <a:xfrm>
            <a:off x="3511550" y="3959097"/>
            <a:ext cx="3554095" cy="0"/>
          </a:xfrm>
          <a:custGeom>
            <a:avLst/>
            <a:gdLst/>
            <a:ahLst/>
            <a:cxnLst/>
            <a:rect l="l" t="t" r="r" b="b"/>
            <a:pathLst>
              <a:path w="3554095">
                <a:moveTo>
                  <a:pt x="0" y="0"/>
                </a:moveTo>
                <a:lnTo>
                  <a:pt x="3553586" y="0"/>
                </a:lnTo>
              </a:path>
            </a:pathLst>
          </a:custGeom>
          <a:ln w="12700">
            <a:solidFill>
              <a:srgbClr val="FFFFFF"/>
            </a:solidFill>
          </a:ln>
        </p:spPr>
        <p:txBody>
          <a:bodyPr wrap="square" lIns="0" tIns="0" rIns="0" bIns="0" rtlCol="0"/>
          <a:lstStyle/>
          <a:p>
            <a:endParaRPr/>
          </a:p>
        </p:txBody>
      </p:sp>
      <p:sp>
        <p:nvSpPr>
          <p:cNvPr id="203" name="object 203"/>
          <p:cNvSpPr/>
          <p:nvPr/>
        </p:nvSpPr>
        <p:spPr>
          <a:xfrm>
            <a:off x="2673985" y="4208907"/>
            <a:ext cx="6155690" cy="0"/>
          </a:xfrm>
          <a:custGeom>
            <a:avLst/>
            <a:gdLst/>
            <a:ahLst/>
            <a:cxnLst/>
            <a:rect l="l" t="t" r="r" b="b"/>
            <a:pathLst>
              <a:path w="6155690">
                <a:moveTo>
                  <a:pt x="0" y="0"/>
                </a:moveTo>
                <a:lnTo>
                  <a:pt x="6155563" y="0"/>
                </a:lnTo>
              </a:path>
            </a:pathLst>
          </a:custGeom>
          <a:ln w="12700">
            <a:solidFill>
              <a:srgbClr val="FFFFFF"/>
            </a:solidFill>
          </a:ln>
        </p:spPr>
        <p:txBody>
          <a:bodyPr wrap="square" lIns="0" tIns="0" rIns="0" bIns="0" rtlCol="0"/>
          <a:lstStyle/>
          <a:p>
            <a:endParaRPr/>
          </a:p>
        </p:txBody>
      </p:sp>
      <p:sp>
        <p:nvSpPr>
          <p:cNvPr id="204" name="object 204"/>
          <p:cNvSpPr/>
          <p:nvPr/>
        </p:nvSpPr>
        <p:spPr>
          <a:xfrm>
            <a:off x="3511550" y="4336922"/>
            <a:ext cx="1755775" cy="0"/>
          </a:xfrm>
          <a:custGeom>
            <a:avLst/>
            <a:gdLst/>
            <a:ahLst/>
            <a:cxnLst/>
            <a:rect l="l" t="t" r="r" b="b"/>
            <a:pathLst>
              <a:path w="1755775">
                <a:moveTo>
                  <a:pt x="0" y="0"/>
                </a:moveTo>
                <a:lnTo>
                  <a:pt x="1755775" y="0"/>
                </a:lnTo>
              </a:path>
            </a:pathLst>
          </a:custGeom>
          <a:ln w="12700">
            <a:solidFill>
              <a:srgbClr val="FFFFFF"/>
            </a:solidFill>
          </a:ln>
        </p:spPr>
        <p:txBody>
          <a:bodyPr wrap="square" lIns="0" tIns="0" rIns="0" bIns="0" rtlCol="0"/>
          <a:lstStyle/>
          <a:p>
            <a:endParaRPr/>
          </a:p>
        </p:txBody>
      </p:sp>
      <p:sp>
        <p:nvSpPr>
          <p:cNvPr id="205" name="object 205"/>
          <p:cNvSpPr/>
          <p:nvPr/>
        </p:nvSpPr>
        <p:spPr>
          <a:xfrm>
            <a:off x="2673985" y="4464811"/>
            <a:ext cx="4391660" cy="0"/>
          </a:xfrm>
          <a:custGeom>
            <a:avLst/>
            <a:gdLst/>
            <a:ahLst/>
            <a:cxnLst/>
            <a:rect l="l" t="t" r="r" b="b"/>
            <a:pathLst>
              <a:path w="4391659">
                <a:moveTo>
                  <a:pt x="0" y="0"/>
                </a:moveTo>
                <a:lnTo>
                  <a:pt x="4391151" y="0"/>
                </a:lnTo>
              </a:path>
            </a:pathLst>
          </a:custGeom>
          <a:ln w="12700">
            <a:solidFill>
              <a:srgbClr val="FFFFFF"/>
            </a:solidFill>
          </a:ln>
        </p:spPr>
        <p:txBody>
          <a:bodyPr wrap="square" lIns="0" tIns="0" rIns="0" bIns="0" rtlCol="0"/>
          <a:lstStyle/>
          <a:p>
            <a:endParaRPr/>
          </a:p>
        </p:txBody>
      </p:sp>
      <p:sp>
        <p:nvSpPr>
          <p:cNvPr id="206" name="object 206"/>
          <p:cNvSpPr/>
          <p:nvPr/>
        </p:nvSpPr>
        <p:spPr>
          <a:xfrm>
            <a:off x="2680335" y="2221992"/>
            <a:ext cx="0" cy="2987040"/>
          </a:xfrm>
          <a:custGeom>
            <a:avLst/>
            <a:gdLst/>
            <a:ahLst/>
            <a:cxnLst/>
            <a:rect l="l" t="t" r="r" b="b"/>
            <a:pathLst>
              <a:path h="2987040">
                <a:moveTo>
                  <a:pt x="0" y="0"/>
                </a:moveTo>
                <a:lnTo>
                  <a:pt x="0" y="2986659"/>
                </a:lnTo>
              </a:path>
            </a:pathLst>
          </a:custGeom>
          <a:ln w="12700">
            <a:solidFill>
              <a:srgbClr val="FFFFFF"/>
            </a:solidFill>
          </a:ln>
        </p:spPr>
        <p:txBody>
          <a:bodyPr wrap="square" lIns="0" tIns="0" rIns="0" bIns="0" rtlCol="0"/>
          <a:lstStyle/>
          <a:p>
            <a:endParaRPr/>
          </a:p>
        </p:txBody>
      </p:sp>
      <p:sp>
        <p:nvSpPr>
          <p:cNvPr id="207" name="object 207"/>
          <p:cNvSpPr/>
          <p:nvPr/>
        </p:nvSpPr>
        <p:spPr>
          <a:xfrm>
            <a:off x="8823197" y="2221992"/>
            <a:ext cx="0" cy="222250"/>
          </a:xfrm>
          <a:custGeom>
            <a:avLst/>
            <a:gdLst/>
            <a:ahLst/>
            <a:cxnLst/>
            <a:rect l="l" t="t" r="r" b="b"/>
            <a:pathLst>
              <a:path h="222250">
                <a:moveTo>
                  <a:pt x="0" y="0"/>
                </a:moveTo>
                <a:lnTo>
                  <a:pt x="0" y="222250"/>
                </a:lnTo>
              </a:path>
            </a:pathLst>
          </a:custGeom>
          <a:ln w="12700">
            <a:solidFill>
              <a:srgbClr val="FFFFFF"/>
            </a:solidFill>
          </a:ln>
        </p:spPr>
        <p:txBody>
          <a:bodyPr wrap="square" lIns="0" tIns="0" rIns="0" bIns="0" rtlCol="0"/>
          <a:lstStyle/>
          <a:p>
            <a:endParaRPr/>
          </a:p>
        </p:txBody>
      </p:sp>
      <p:sp>
        <p:nvSpPr>
          <p:cNvPr id="208" name="object 208"/>
          <p:cNvSpPr/>
          <p:nvPr/>
        </p:nvSpPr>
        <p:spPr>
          <a:xfrm>
            <a:off x="8823197" y="4559680"/>
            <a:ext cx="0" cy="648970"/>
          </a:xfrm>
          <a:custGeom>
            <a:avLst/>
            <a:gdLst/>
            <a:ahLst/>
            <a:cxnLst/>
            <a:rect l="l" t="t" r="r" b="b"/>
            <a:pathLst>
              <a:path h="648970">
                <a:moveTo>
                  <a:pt x="0" y="0"/>
                </a:moveTo>
                <a:lnTo>
                  <a:pt x="0" y="648970"/>
                </a:lnTo>
              </a:path>
            </a:pathLst>
          </a:custGeom>
          <a:ln w="12700">
            <a:solidFill>
              <a:srgbClr val="FFFFFF"/>
            </a:solidFill>
          </a:ln>
        </p:spPr>
        <p:txBody>
          <a:bodyPr wrap="square" lIns="0" tIns="0" rIns="0" bIns="0" rtlCol="0"/>
          <a:lstStyle/>
          <a:p>
            <a:endParaRPr/>
          </a:p>
        </p:txBody>
      </p:sp>
      <p:sp>
        <p:nvSpPr>
          <p:cNvPr id="209" name="object 209"/>
          <p:cNvSpPr/>
          <p:nvPr/>
        </p:nvSpPr>
        <p:spPr>
          <a:xfrm>
            <a:off x="2673985" y="2228342"/>
            <a:ext cx="6155690" cy="0"/>
          </a:xfrm>
          <a:custGeom>
            <a:avLst/>
            <a:gdLst/>
            <a:ahLst/>
            <a:cxnLst/>
            <a:rect l="l" t="t" r="r" b="b"/>
            <a:pathLst>
              <a:path w="6155690">
                <a:moveTo>
                  <a:pt x="0" y="0"/>
                </a:moveTo>
                <a:lnTo>
                  <a:pt x="6155563" y="0"/>
                </a:lnTo>
              </a:path>
            </a:pathLst>
          </a:custGeom>
          <a:ln w="12700">
            <a:solidFill>
              <a:srgbClr val="FFFFFF"/>
            </a:solidFill>
          </a:ln>
        </p:spPr>
        <p:txBody>
          <a:bodyPr wrap="square" lIns="0" tIns="0" rIns="0" bIns="0" rtlCol="0"/>
          <a:lstStyle/>
          <a:p>
            <a:endParaRPr/>
          </a:p>
        </p:txBody>
      </p:sp>
      <p:sp>
        <p:nvSpPr>
          <p:cNvPr id="210" name="object 210"/>
          <p:cNvSpPr/>
          <p:nvPr/>
        </p:nvSpPr>
        <p:spPr>
          <a:xfrm>
            <a:off x="2673985" y="5202301"/>
            <a:ext cx="6155690" cy="0"/>
          </a:xfrm>
          <a:custGeom>
            <a:avLst/>
            <a:gdLst/>
            <a:ahLst/>
            <a:cxnLst/>
            <a:rect l="l" t="t" r="r" b="b"/>
            <a:pathLst>
              <a:path w="6155690">
                <a:moveTo>
                  <a:pt x="0" y="0"/>
                </a:moveTo>
                <a:lnTo>
                  <a:pt x="6155563" y="0"/>
                </a:lnTo>
              </a:path>
            </a:pathLst>
          </a:custGeom>
          <a:ln w="12700">
            <a:solidFill>
              <a:srgbClr val="FFFFFF"/>
            </a:solidFill>
          </a:ln>
        </p:spPr>
        <p:txBody>
          <a:bodyPr wrap="square" lIns="0" tIns="0" rIns="0" bIns="0" rtlCol="0"/>
          <a:lstStyle/>
          <a:p>
            <a:endParaRPr/>
          </a:p>
        </p:txBody>
      </p:sp>
      <p:sp>
        <p:nvSpPr>
          <p:cNvPr id="211" name="object 211"/>
          <p:cNvSpPr txBox="1"/>
          <p:nvPr/>
        </p:nvSpPr>
        <p:spPr>
          <a:xfrm>
            <a:off x="2721355" y="2216023"/>
            <a:ext cx="757555" cy="269875"/>
          </a:xfrm>
          <a:prstGeom prst="rect">
            <a:avLst/>
          </a:prstGeom>
        </p:spPr>
        <p:txBody>
          <a:bodyPr vert="horz" wrap="square" lIns="0" tIns="13335" rIns="0" bIns="0" rtlCol="0">
            <a:spAutoFit/>
          </a:bodyPr>
          <a:lstStyle/>
          <a:p>
            <a:pPr marL="12700" marR="5080" indent="146050">
              <a:lnSpc>
                <a:spcPct val="100000"/>
              </a:lnSpc>
              <a:spcBef>
                <a:spcPts val="105"/>
              </a:spcBef>
            </a:pPr>
            <a:r>
              <a:rPr sz="800" spc="-5" dirty="0">
                <a:latin typeface="Calibri"/>
                <a:cs typeface="Calibri"/>
              </a:rPr>
              <a:t>Категория  до</a:t>
            </a:r>
            <a:r>
              <a:rPr sz="800" dirty="0">
                <a:latin typeface="Calibri"/>
                <a:cs typeface="Calibri"/>
              </a:rPr>
              <a:t>ка</a:t>
            </a:r>
            <a:r>
              <a:rPr sz="800" spc="-10" dirty="0">
                <a:latin typeface="Calibri"/>
                <a:cs typeface="Calibri"/>
              </a:rPr>
              <a:t>з</a:t>
            </a:r>
            <a:r>
              <a:rPr sz="800" dirty="0">
                <a:latin typeface="Calibri"/>
                <a:cs typeface="Calibri"/>
              </a:rPr>
              <a:t>ат</a:t>
            </a:r>
            <a:r>
              <a:rPr sz="800" spc="-5" dirty="0">
                <a:latin typeface="Calibri"/>
                <a:cs typeface="Calibri"/>
              </a:rPr>
              <a:t>ел</a:t>
            </a:r>
            <a:r>
              <a:rPr sz="800" spc="-10" dirty="0">
                <a:latin typeface="Calibri"/>
                <a:cs typeface="Calibri"/>
              </a:rPr>
              <a:t>ь</a:t>
            </a:r>
            <a:r>
              <a:rPr sz="800" dirty="0">
                <a:latin typeface="Calibri"/>
                <a:cs typeface="Calibri"/>
              </a:rPr>
              <a:t>но</a:t>
            </a:r>
            <a:r>
              <a:rPr sz="800" spc="-10" dirty="0">
                <a:latin typeface="Calibri"/>
                <a:cs typeface="Calibri"/>
              </a:rPr>
              <a:t>с</a:t>
            </a:r>
            <a:r>
              <a:rPr sz="800" spc="-5" dirty="0">
                <a:latin typeface="Calibri"/>
                <a:cs typeface="Calibri"/>
              </a:rPr>
              <a:t>ти</a:t>
            </a:r>
            <a:endParaRPr sz="800">
              <a:latin typeface="Calibri"/>
              <a:cs typeface="Calibri"/>
            </a:endParaRPr>
          </a:p>
        </p:txBody>
      </p:sp>
      <p:sp>
        <p:nvSpPr>
          <p:cNvPr id="212" name="object 212"/>
          <p:cNvSpPr txBox="1"/>
          <p:nvPr/>
        </p:nvSpPr>
        <p:spPr>
          <a:xfrm>
            <a:off x="4146041" y="2276982"/>
            <a:ext cx="3206750" cy="147955"/>
          </a:xfrm>
          <a:prstGeom prst="rect">
            <a:avLst/>
          </a:prstGeom>
        </p:spPr>
        <p:txBody>
          <a:bodyPr vert="horz" wrap="square" lIns="0" tIns="13335" rIns="0" bIns="0" rtlCol="0">
            <a:spAutoFit/>
          </a:bodyPr>
          <a:lstStyle/>
          <a:p>
            <a:pPr marL="12700">
              <a:lnSpc>
                <a:spcPct val="100000"/>
              </a:lnSpc>
              <a:spcBef>
                <a:spcPts val="105"/>
              </a:spcBef>
              <a:tabLst>
                <a:tab pos="2600325" algn="l"/>
              </a:tabLst>
            </a:pPr>
            <a:r>
              <a:rPr sz="800" spc="-5" dirty="0">
                <a:latin typeface="Calibri"/>
                <a:cs typeface="Calibri"/>
              </a:rPr>
              <a:t>Источники	Определение</a:t>
            </a:r>
            <a:endParaRPr sz="800">
              <a:latin typeface="Calibri"/>
              <a:cs typeface="Calibri"/>
            </a:endParaRPr>
          </a:p>
        </p:txBody>
      </p:sp>
      <p:sp>
        <p:nvSpPr>
          <p:cNvPr id="213" name="object 213"/>
          <p:cNvSpPr txBox="1"/>
          <p:nvPr/>
        </p:nvSpPr>
        <p:spPr>
          <a:xfrm>
            <a:off x="1270253" y="2709799"/>
            <a:ext cx="1488440" cy="262890"/>
          </a:xfrm>
          <a:prstGeom prst="rect">
            <a:avLst/>
          </a:prstGeom>
        </p:spPr>
        <p:txBody>
          <a:bodyPr vert="horz" wrap="square" lIns="0" tIns="13335" rIns="0" bIns="0" rtlCol="0">
            <a:spAutoFit/>
          </a:bodyPr>
          <a:lstStyle/>
          <a:p>
            <a:pPr marR="5080" algn="r">
              <a:lnSpc>
                <a:spcPts val="869"/>
              </a:lnSpc>
              <a:spcBef>
                <a:spcPts val="105"/>
              </a:spcBef>
            </a:pPr>
            <a:r>
              <a:rPr sz="800" dirty="0">
                <a:latin typeface="Calibri"/>
                <a:cs typeface="Calibri"/>
              </a:rPr>
              <a:t>А</a:t>
            </a:r>
          </a:p>
          <a:p>
            <a:pPr marL="12700">
              <a:lnSpc>
                <a:spcPts val="990"/>
              </a:lnSpc>
            </a:pPr>
            <a:r>
              <a:rPr sz="900" spc="-5" dirty="0">
                <a:latin typeface="Tahoma"/>
                <a:cs typeface="Tahoma"/>
              </a:rPr>
              <a:t>участием большого</a:t>
            </a:r>
            <a:r>
              <a:rPr sz="900" spc="10" dirty="0">
                <a:latin typeface="Tahoma"/>
                <a:cs typeface="Tahoma"/>
              </a:rPr>
              <a:t> </a:t>
            </a:r>
            <a:r>
              <a:rPr sz="900" spc="-5" dirty="0">
                <a:latin typeface="Tahoma"/>
                <a:cs typeface="Tahoma"/>
              </a:rPr>
              <a:t>колич</a:t>
            </a:r>
            <a:endParaRPr sz="900" dirty="0">
              <a:latin typeface="Tahoma"/>
              <a:cs typeface="Tahoma"/>
            </a:endParaRPr>
          </a:p>
        </p:txBody>
      </p:sp>
      <p:sp>
        <p:nvSpPr>
          <p:cNvPr id="214" name="object 214"/>
          <p:cNvSpPr txBox="1"/>
          <p:nvPr/>
        </p:nvSpPr>
        <p:spPr>
          <a:xfrm>
            <a:off x="3511677" y="2465958"/>
            <a:ext cx="3373120" cy="147955"/>
          </a:xfrm>
          <a:prstGeom prst="rect">
            <a:avLst/>
          </a:prstGeom>
        </p:spPr>
        <p:txBody>
          <a:bodyPr vert="horz" wrap="square" lIns="0" tIns="13335" rIns="0" bIns="0" rtlCol="0">
            <a:spAutoFit/>
          </a:bodyPr>
          <a:lstStyle/>
          <a:p>
            <a:pPr marL="12700">
              <a:lnSpc>
                <a:spcPct val="100000"/>
              </a:lnSpc>
              <a:spcBef>
                <a:spcPts val="105"/>
              </a:spcBef>
            </a:pPr>
            <a:r>
              <a:rPr sz="800" spc="-5" dirty="0">
                <a:latin typeface="Calibri"/>
                <a:cs typeface="Calibri"/>
              </a:rPr>
              <a:t>Рандомизированные контролируемые Доказательность </a:t>
            </a:r>
            <a:r>
              <a:rPr sz="800" dirty="0">
                <a:latin typeface="Calibri"/>
                <a:cs typeface="Calibri"/>
              </a:rPr>
              <a:t>основана на</a:t>
            </a:r>
            <a:r>
              <a:rPr sz="800" spc="-30" dirty="0">
                <a:latin typeface="Calibri"/>
                <a:cs typeface="Calibri"/>
              </a:rPr>
              <a:t> </a:t>
            </a:r>
            <a:r>
              <a:rPr sz="800" spc="-5" dirty="0">
                <a:latin typeface="Calibri"/>
                <a:cs typeface="Calibri"/>
              </a:rPr>
              <a:t>резуль</a:t>
            </a:r>
            <a:endParaRPr sz="800">
              <a:latin typeface="Calibri"/>
              <a:cs typeface="Calibri"/>
            </a:endParaRPr>
          </a:p>
        </p:txBody>
      </p:sp>
      <p:sp>
        <p:nvSpPr>
          <p:cNvPr id="215" name="object 215"/>
          <p:cNvSpPr txBox="1"/>
          <p:nvPr/>
        </p:nvSpPr>
        <p:spPr>
          <a:xfrm>
            <a:off x="5254878" y="2831719"/>
            <a:ext cx="1810385" cy="147955"/>
          </a:xfrm>
          <a:prstGeom prst="rect">
            <a:avLst/>
          </a:prstGeom>
        </p:spPr>
        <p:txBody>
          <a:bodyPr vert="horz" wrap="square" lIns="0" tIns="13335" rIns="0" bIns="0" rtlCol="0">
            <a:spAutoFit/>
          </a:bodyPr>
          <a:lstStyle/>
          <a:p>
            <a:pPr marL="12700">
              <a:lnSpc>
                <a:spcPct val="100000"/>
              </a:lnSpc>
              <a:spcBef>
                <a:spcPts val="105"/>
              </a:spcBef>
            </a:pPr>
            <a:r>
              <a:rPr sz="800" spc="-5" dirty="0">
                <a:latin typeface="Calibri"/>
                <a:cs typeface="Calibri"/>
              </a:rPr>
              <a:t>значительного количества</a:t>
            </a:r>
            <a:r>
              <a:rPr sz="800" spc="45" dirty="0">
                <a:latin typeface="Calibri"/>
                <a:cs typeface="Calibri"/>
              </a:rPr>
              <a:t> </a:t>
            </a:r>
            <a:r>
              <a:rPr sz="800" spc="-5" dirty="0">
                <a:latin typeface="Calibri"/>
                <a:cs typeface="Calibri"/>
              </a:rPr>
              <a:t>исследований</a:t>
            </a:r>
            <a:endParaRPr sz="800">
              <a:latin typeface="Calibri"/>
              <a:cs typeface="Calibri"/>
            </a:endParaRPr>
          </a:p>
        </p:txBody>
      </p:sp>
      <p:sp>
        <p:nvSpPr>
          <p:cNvPr id="216" name="object 216"/>
          <p:cNvSpPr txBox="1"/>
          <p:nvPr/>
        </p:nvSpPr>
        <p:spPr>
          <a:xfrm>
            <a:off x="6870709" y="2504185"/>
            <a:ext cx="1757680" cy="467995"/>
          </a:xfrm>
          <a:prstGeom prst="rect">
            <a:avLst/>
          </a:prstGeom>
        </p:spPr>
        <p:txBody>
          <a:bodyPr vert="horz" wrap="square" lIns="0" tIns="0" rIns="0" bIns="0" rtlCol="0">
            <a:spAutoFit/>
          </a:bodyPr>
          <a:lstStyle/>
          <a:p>
            <a:pPr>
              <a:lnSpc>
                <a:spcPts val="765"/>
              </a:lnSpc>
            </a:pPr>
            <a:r>
              <a:rPr sz="800" spc="-5" dirty="0">
                <a:latin typeface="Calibri"/>
                <a:cs typeface="Calibri"/>
              </a:rPr>
              <a:t>татах хорошо </a:t>
            </a:r>
            <a:r>
              <a:rPr sz="800" dirty="0">
                <a:latin typeface="Calibri"/>
                <a:cs typeface="Calibri"/>
              </a:rPr>
              <a:t>спланированных</a:t>
            </a:r>
            <a:r>
              <a:rPr sz="800" spc="-20" dirty="0">
                <a:latin typeface="Calibri"/>
                <a:cs typeface="Calibri"/>
              </a:rPr>
              <a:t> </a:t>
            </a:r>
            <a:r>
              <a:rPr sz="800" dirty="0">
                <a:latin typeface="Calibri"/>
                <a:cs typeface="Calibri"/>
              </a:rPr>
              <a:t>РКИ,</a:t>
            </a:r>
            <a:endParaRPr sz="800">
              <a:latin typeface="Calibri"/>
              <a:cs typeface="Calibri"/>
            </a:endParaRPr>
          </a:p>
          <a:p>
            <a:pPr marL="174625" indent="-36195">
              <a:lnSpc>
                <a:spcPct val="100000"/>
              </a:lnSpc>
            </a:pPr>
            <a:r>
              <a:rPr sz="800" spc="-5" dirty="0">
                <a:latin typeface="Calibri"/>
                <a:cs typeface="Calibri"/>
              </a:rPr>
              <a:t>тствующие </a:t>
            </a:r>
            <a:r>
              <a:rPr sz="800" dirty="0">
                <a:latin typeface="Calibri"/>
                <a:cs typeface="Calibri"/>
              </a:rPr>
              <a:t>данным в </a:t>
            </a:r>
            <a:r>
              <a:rPr sz="800" spc="-5" dirty="0">
                <a:latin typeface="Calibri"/>
                <a:cs typeface="Calibri"/>
              </a:rPr>
              <a:t>популяции, для  атегория </a:t>
            </a:r>
            <a:r>
              <a:rPr sz="800" dirty="0">
                <a:latin typeface="Calibri"/>
                <a:cs typeface="Calibri"/>
              </a:rPr>
              <a:t>А </a:t>
            </a:r>
            <a:r>
              <a:rPr sz="800" spc="-5" dirty="0">
                <a:latin typeface="Calibri"/>
                <a:cs typeface="Calibri"/>
              </a:rPr>
              <a:t>требует</a:t>
            </a:r>
            <a:r>
              <a:rPr sz="800" spc="10" dirty="0">
                <a:latin typeface="Calibri"/>
                <a:cs typeface="Calibri"/>
              </a:rPr>
              <a:t> </a:t>
            </a:r>
            <a:r>
              <a:rPr sz="800" spc="-5" dirty="0">
                <a:latin typeface="Calibri"/>
                <a:cs typeface="Calibri"/>
              </a:rPr>
              <a:t>проведения</a:t>
            </a:r>
            <a:endParaRPr sz="800">
              <a:latin typeface="Calibri"/>
              <a:cs typeface="Calibri"/>
            </a:endParaRPr>
          </a:p>
          <a:p>
            <a:pPr marL="208279">
              <a:lnSpc>
                <a:spcPct val="100000"/>
              </a:lnSpc>
            </a:pPr>
            <a:r>
              <a:rPr sz="800" dirty="0">
                <a:latin typeface="Calibri"/>
                <a:cs typeface="Calibri"/>
              </a:rPr>
              <a:t>с </a:t>
            </a:r>
            <a:r>
              <a:rPr sz="800" spc="-5" dirty="0">
                <a:latin typeface="Calibri"/>
                <a:cs typeface="Calibri"/>
              </a:rPr>
              <a:t>участием большого</a:t>
            </a:r>
            <a:r>
              <a:rPr sz="800" spc="-15" dirty="0">
                <a:latin typeface="Calibri"/>
                <a:cs typeface="Calibri"/>
              </a:rPr>
              <a:t> </a:t>
            </a:r>
            <a:r>
              <a:rPr sz="800" spc="-5" dirty="0">
                <a:latin typeface="Calibri"/>
                <a:cs typeface="Calibri"/>
              </a:rPr>
              <a:t>количества</a:t>
            </a:r>
            <a:endParaRPr sz="800">
              <a:latin typeface="Calibri"/>
              <a:cs typeface="Calibri"/>
            </a:endParaRPr>
          </a:p>
        </p:txBody>
      </p:sp>
      <p:sp>
        <p:nvSpPr>
          <p:cNvPr id="217" name="object 217"/>
          <p:cNvSpPr txBox="1"/>
          <p:nvPr/>
        </p:nvSpPr>
        <p:spPr>
          <a:xfrm>
            <a:off x="5254878" y="2953638"/>
            <a:ext cx="484505" cy="147955"/>
          </a:xfrm>
          <a:prstGeom prst="rect">
            <a:avLst/>
          </a:prstGeom>
        </p:spPr>
        <p:txBody>
          <a:bodyPr vert="horz" wrap="square" lIns="0" tIns="13335" rIns="0" bIns="0" rtlCol="0">
            <a:spAutoFit/>
          </a:bodyPr>
          <a:lstStyle/>
          <a:p>
            <a:pPr marL="12700">
              <a:lnSpc>
                <a:spcPct val="100000"/>
              </a:lnSpc>
              <a:spcBef>
                <a:spcPts val="105"/>
              </a:spcBef>
            </a:pPr>
            <a:r>
              <a:rPr sz="800" spc="-5" dirty="0">
                <a:latin typeface="Calibri"/>
                <a:cs typeface="Calibri"/>
              </a:rPr>
              <a:t>пациентов</a:t>
            </a:r>
            <a:endParaRPr sz="800">
              <a:latin typeface="Calibri"/>
              <a:cs typeface="Calibri"/>
            </a:endParaRPr>
          </a:p>
        </p:txBody>
      </p:sp>
      <p:sp>
        <p:nvSpPr>
          <p:cNvPr id="218" name="object 218"/>
          <p:cNvSpPr txBox="1"/>
          <p:nvPr/>
        </p:nvSpPr>
        <p:spPr>
          <a:xfrm>
            <a:off x="3511677" y="2593975"/>
            <a:ext cx="3512185" cy="147955"/>
          </a:xfrm>
          <a:prstGeom prst="rect">
            <a:avLst/>
          </a:prstGeom>
        </p:spPr>
        <p:txBody>
          <a:bodyPr vert="horz" wrap="square" lIns="0" tIns="13335" rIns="0" bIns="0" rtlCol="0">
            <a:spAutoFit/>
          </a:bodyPr>
          <a:lstStyle/>
          <a:p>
            <a:pPr marL="12700">
              <a:lnSpc>
                <a:spcPct val="100000"/>
              </a:lnSpc>
              <a:spcBef>
                <a:spcPts val="105"/>
              </a:spcBef>
              <a:tabLst>
                <a:tab pos="1755775" algn="l"/>
              </a:tabLst>
            </a:pPr>
            <a:r>
              <a:rPr sz="800" spc="-5" dirty="0">
                <a:latin typeface="Calibri"/>
                <a:cs typeface="Calibri"/>
              </a:rPr>
              <a:t>исследования</a:t>
            </a:r>
            <a:r>
              <a:rPr sz="800" spc="40" dirty="0">
                <a:latin typeface="Calibri"/>
                <a:cs typeface="Calibri"/>
              </a:rPr>
              <a:t> </a:t>
            </a:r>
            <a:r>
              <a:rPr sz="800" spc="-5" dirty="0">
                <a:latin typeface="Calibri"/>
                <a:cs typeface="Calibri"/>
              </a:rPr>
              <a:t>(РКИ).</a:t>
            </a:r>
            <a:r>
              <a:rPr sz="800" spc="-10" dirty="0">
                <a:latin typeface="Calibri"/>
                <a:cs typeface="Calibri"/>
              </a:rPr>
              <a:t> </a:t>
            </a:r>
            <a:r>
              <a:rPr sz="800" spc="-5" dirty="0">
                <a:latin typeface="Calibri"/>
                <a:cs typeface="Calibri"/>
              </a:rPr>
              <a:t>Большое	</a:t>
            </a:r>
            <a:r>
              <a:rPr sz="1200" spc="-7" baseline="3472" dirty="0">
                <a:latin typeface="Calibri"/>
                <a:cs typeface="Calibri"/>
              </a:rPr>
              <a:t>которые предоставляют </a:t>
            </a:r>
            <a:r>
              <a:rPr sz="1200" baseline="3472" dirty="0">
                <a:latin typeface="Calibri"/>
                <a:cs typeface="Calibri"/>
              </a:rPr>
              <a:t>данные,</a:t>
            </a:r>
            <a:r>
              <a:rPr sz="1200" spc="7" baseline="3472" dirty="0">
                <a:latin typeface="Calibri"/>
                <a:cs typeface="Calibri"/>
              </a:rPr>
              <a:t> </a:t>
            </a:r>
            <a:r>
              <a:rPr sz="1200" spc="-7" baseline="3472" dirty="0">
                <a:latin typeface="Calibri"/>
                <a:cs typeface="Calibri"/>
              </a:rPr>
              <a:t>соотве</a:t>
            </a:r>
            <a:endParaRPr sz="1200" baseline="3472">
              <a:latin typeface="Calibri"/>
              <a:cs typeface="Calibri"/>
            </a:endParaRPr>
          </a:p>
        </p:txBody>
      </p:sp>
      <p:sp>
        <p:nvSpPr>
          <p:cNvPr id="219" name="object 219"/>
          <p:cNvSpPr txBox="1"/>
          <p:nvPr/>
        </p:nvSpPr>
        <p:spPr>
          <a:xfrm>
            <a:off x="3511677" y="2721610"/>
            <a:ext cx="869950" cy="147955"/>
          </a:xfrm>
          <a:prstGeom prst="rect">
            <a:avLst/>
          </a:prstGeom>
        </p:spPr>
        <p:txBody>
          <a:bodyPr vert="horz" wrap="square" lIns="0" tIns="13335" rIns="0" bIns="0" rtlCol="0">
            <a:spAutoFit/>
          </a:bodyPr>
          <a:lstStyle/>
          <a:p>
            <a:pPr marL="12700">
              <a:lnSpc>
                <a:spcPct val="100000"/>
              </a:lnSpc>
              <a:spcBef>
                <a:spcPts val="105"/>
              </a:spcBef>
            </a:pPr>
            <a:r>
              <a:rPr sz="800" spc="-5" dirty="0">
                <a:latin typeface="Calibri"/>
                <a:cs typeface="Calibri"/>
              </a:rPr>
              <a:t>количество</a:t>
            </a:r>
            <a:r>
              <a:rPr sz="800" spc="-10" dirty="0">
                <a:latin typeface="Calibri"/>
                <a:cs typeface="Calibri"/>
              </a:rPr>
              <a:t> </a:t>
            </a:r>
            <a:r>
              <a:rPr sz="800" dirty="0">
                <a:latin typeface="Calibri"/>
                <a:cs typeface="Calibri"/>
              </a:rPr>
              <a:t>данных</a:t>
            </a:r>
            <a:endParaRPr sz="800">
              <a:latin typeface="Calibri"/>
              <a:cs typeface="Calibri"/>
            </a:endParaRPr>
          </a:p>
        </p:txBody>
      </p:sp>
      <p:sp>
        <p:nvSpPr>
          <p:cNvPr id="220" name="object 220"/>
          <p:cNvSpPr txBox="1"/>
          <p:nvPr/>
        </p:nvSpPr>
        <p:spPr>
          <a:xfrm>
            <a:off x="2673857" y="3575430"/>
            <a:ext cx="81280" cy="147955"/>
          </a:xfrm>
          <a:prstGeom prst="rect">
            <a:avLst/>
          </a:prstGeom>
        </p:spPr>
        <p:txBody>
          <a:bodyPr vert="horz" wrap="square" lIns="0" tIns="13335" rIns="0" bIns="0" rtlCol="0">
            <a:spAutoFit/>
          </a:bodyPr>
          <a:lstStyle/>
          <a:p>
            <a:pPr marL="12700">
              <a:lnSpc>
                <a:spcPct val="100000"/>
              </a:lnSpc>
              <a:spcBef>
                <a:spcPts val="105"/>
              </a:spcBef>
            </a:pPr>
            <a:r>
              <a:rPr sz="800" dirty="0">
                <a:latin typeface="Calibri"/>
                <a:cs typeface="Calibri"/>
              </a:rPr>
              <a:t>В</a:t>
            </a:r>
            <a:endParaRPr sz="800">
              <a:latin typeface="Calibri"/>
              <a:cs typeface="Calibri"/>
            </a:endParaRPr>
          </a:p>
        </p:txBody>
      </p:sp>
      <p:sp>
        <p:nvSpPr>
          <p:cNvPr id="221" name="object 221"/>
          <p:cNvSpPr txBox="1"/>
          <p:nvPr/>
        </p:nvSpPr>
        <p:spPr>
          <a:xfrm>
            <a:off x="5254878" y="3081655"/>
            <a:ext cx="1630045" cy="147955"/>
          </a:xfrm>
          <a:prstGeom prst="rect">
            <a:avLst/>
          </a:prstGeom>
        </p:spPr>
        <p:txBody>
          <a:bodyPr vert="horz" wrap="square" lIns="0" tIns="13335" rIns="0" bIns="0" rtlCol="0">
            <a:spAutoFit/>
          </a:bodyPr>
          <a:lstStyle/>
          <a:p>
            <a:pPr marL="12700">
              <a:lnSpc>
                <a:spcPct val="100000"/>
              </a:lnSpc>
              <a:spcBef>
                <a:spcPts val="105"/>
              </a:spcBef>
            </a:pPr>
            <a:r>
              <a:rPr sz="800" spc="-5" dirty="0">
                <a:latin typeface="Calibri"/>
                <a:cs typeface="Calibri"/>
              </a:rPr>
              <a:t>Доказательность </a:t>
            </a:r>
            <a:r>
              <a:rPr sz="800" dirty="0">
                <a:latin typeface="Calibri"/>
                <a:cs typeface="Calibri"/>
              </a:rPr>
              <a:t>основана на</a:t>
            </a:r>
            <a:r>
              <a:rPr sz="800" spc="-30" dirty="0">
                <a:latin typeface="Calibri"/>
                <a:cs typeface="Calibri"/>
              </a:rPr>
              <a:t> </a:t>
            </a:r>
            <a:r>
              <a:rPr sz="800" spc="-5" dirty="0">
                <a:latin typeface="Calibri"/>
                <a:cs typeface="Calibri"/>
              </a:rPr>
              <a:t>резуль</a:t>
            </a:r>
            <a:endParaRPr sz="800">
              <a:latin typeface="Calibri"/>
              <a:cs typeface="Calibri"/>
            </a:endParaRPr>
          </a:p>
        </p:txBody>
      </p:sp>
      <p:sp>
        <p:nvSpPr>
          <p:cNvPr id="222" name="object 222"/>
          <p:cNvSpPr txBox="1"/>
          <p:nvPr/>
        </p:nvSpPr>
        <p:spPr>
          <a:xfrm>
            <a:off x="5254878" y="3203575"/>
            <a:ext cx="1825625" cy="147955"/>
          </a:xfrm>
          <a:prstGeom prst="rect">
            <a:avLst/>
          </a:prstGeom>
        </p:spPr>
        <p:txBody>
          <a:bodyPr vert="horz" wrap="square" lIns="0" tIns="13335" rIns="0" bIns="0" rtlCol="0">
            <a:spAutoFit/>
          </a:bodyPr>
          <a:lstStyle/>
          <a:p>
            <a:pPr marL="12700">
              <a:lnSpc>
                <a:spcPct val="100000"/>
              </a:lnSpc>
              <a:spcBef>
                <a:spcPts val="105"/>
              </a:spcBef>
            </a:pPr>
            <a:r>
              <a:rPr sz="800" spc="-5" dirty="0">
                <a:latin typeface="Calibri"/>
                <a:cs typeface="Calibri"/>
              </a:rPr>
              <a:t>вмешательства </a:t>
            </a:r>
            <a:r>
              <a:rPr sz="800" dirty="0">
                <a:latin typeface="Calibri"/>
                <a:cs typeface="Calibri"/>
              </a:rPr>
              <a:t>в </a:t>
            </a:r>
            <a:r>
              <a:rPr sz="800" spc="-5" dirty="0">
                <a:latin typeface="Calibri"/>
                <a:cs typeface="Calibri"/>
              </a:rPr>
              <a:t>ход </a:t>
            </a:r>
            <a:r>
              <a:rPr sz="800" dirty="0">
                <a:latin typeface="Calibri"/>
                <a:cs typeface="Calibri"/>
              </a:rPr>
              <a:t>заболевания</a:t>
            </a:r>
            <a:r>
              <a:rPr sz="800" spc="10" dirty="0">
                <a:latin typeface="Calibri"/>
                <a:cs typeface="Calibri"/>
              </a:rPr>
              <a:t> </a:t>
            </a:r>
            <a:r>
              <a:rPr sz="800" spc="-5" dirty="0">
                <a:latin typeface="Calibri"/>
                <a:cs typeface="Calibri"/>
              </a:rPr>
              <a:t>(интер</a:t>
            </a:r>
            <a:endParaRPr sz="800">
              <a:latin typeface="Calibri"/>
              <a:cs typeface="Calibri"/>
            </a:endParaRPr>
          </a:p>
        </p:txBody>
      </p:sp>
      <p:sp>
        <p:nvSpPr>
          <p:cNvPr id="223" name="object 223"/>
          <p:cNvSpPr txBox="1"/>
          <p:nvPr/>
        </p:nvSpPr>
        <p:spPr>
          <a:xfrm>
            <a:off x="6870709" y="3119882"/>
            <a:ext cx="1496695" cy="224154"/>
          </a:xfrm>
          <a:prstGeom prst="rect">
            <a:avLst/>
          </a:prstGeom>
        </p:spPr>
        <p:txBody>
          <a:bodyPr vert="horz" wrap="square" lIns="0" tIns="0" rIns="0" bIns="0" rtlCol="0">
            <a:spAutoFit/>
          </a:bodyPr>
          <a:lstStyle/>
          <a:p>
            <a:pPr>
              <a:lnSpc>
                <a:spcPts val="765"/>
              </a:lnSpc>
            </a:pPr>
            <a:r>
              <a:rPr sz="800" spc="-5" dirty="0">
                <a:latin typeface="Calibri"/>
                <a:cs typeface="Calibri"/>
              </a:rPr>
              <a:t>татах исследований,</a:t>
            </a:r>
            <a:r>
              <a:rPr sz="800" spc="55" dirty="0">
                <a:latin typeface="Calibri"/>
                <a:cs typeface="Calibri"/>
              </a:rPr>
              <a:t> </a:t>
            </a:r>
            <a:r>
              <a:rPr sz="800" spc="-5" dirty="0">
                <a:latin typeface="Calibri"/>
                <a:cs typeface="Calibri"/>
              </a:rPr>
              <a:t>включающих</a:t>
            </a:r>
            <a:endParaRPr sz="800">
              <a:latin typeface="Calibri"/>
              <a:cs typeface="Calibri"/>
            </a:endParaRPr>
          </a:p>
          <a:p>
            <a:pPr marL="196215">
              <a:lnSpc>
                <a:spcPct val="100000"/>
              </a:lnSpc>
            </a:pPr>
            <a:r>
              <a:rPr sz="800" dirty="0">
                <a:latin typeface="Calibri"/>
                <a:cs typeface="Calibri"/>
              </a:rPr>
              <a:t>венционные </a:t>
            </a:r>
            <a:r>
              <a:rPr sz="800" spc="-5" dirty="0">
                <a:latin typeface="Calibri"/>
                <a:cs typeface="Calibri"/>
              </a:rPr>
              <a:t>исследования),</a:t>
            </a:r>
            <a:r>
              <a:rPr sz="800" spc="-50" dirty="0">
                <a:latin typeface="Calibri"/>
                <a:cs typeface="Calibri"/>
              </a:rPr>
              <a:t> </a:t>
            </a:r>
            <a:r>
              <a:rPr sz="800" dirty="0">
                <a:latin typeface="Calibri"/>
                <a:cs typeface="Calibri"/>
              </a:rPr>
              <a:t>с</a:t>
            </a:r>
            <a:endParaRPr sz="800">
              <a:latin typeface="Calibri"/>
              <a:cs typeface="Calibri"/>
            </a:endParaRPr>
          </a:p>
        </p:txBody>
      </p:sp>
      <p:sp>
        <p:nvSpPr>
          <p:cNvPr id="224" name="object 224"/>
          <p:cNvSpPr txBox="1"/>
          <p:nvPr/>
        </p:nvSpPr>
        <p:spPr>
          <a:xfrm>
            <a:off x="3511677" y="3325495"/>
            <a:ext cx="3546475" cy="147955"/>
          </a:xfrm>
          <a:prstGeom prst="rect">
            <a:avLst/>
          </a:prstGeom>
        </p:spPr>
        <p:txBody>
          <a:bodyPr vert="horz" wrap="square" lIns="0" tIns="13335" rIns="0" bIns="0" rtlCol="0">
            <a:spAutoFit/>
          </a:bodyPr>
          <a:lstStyle/>
          <a:p>
            <a:pPr marL="12700">
              <a:lnSpc>
                <a:spcPct val="100000"/>
              </a:lnSpc>
              <a:spcBef>
                <a:spcPts val="105"/>
              </a:spcBef>
            </a:pPr>
            <a:r>
              <a:rPr sz="800" spc="-5" dirty="0">
                <a:latin typeface="Calibri"/>
                <a:cs typeface="Calibri"/>
              </a:rPr>
              <a:t>Рандомизированные контролируемые </a:t>
            </a:r>
            <a:r>
              <a:rPr sz="800" dirty="0">
                <a:latin typeface="Calibri"/>
                <a:cs typeface="Calibri"/>
              </a:rPr>
              <a:t>ограниченным </a:t>
            </a:r>
            <a:r>
              <a:rPr sz="800" spc="-5" dirty="0">
                <a:latin typeface="Calibri"/>
                <a:cs typeface="Calibri"/>
              </a:rPr>
              <a:t>числом участников; </a:t>
            </a:r>
            <a:r>
              <a:rPr sz="800" dirty="0">
                <a:latin typeface="Calibri"/>
                <a:cs typeface="Calibri"/>
              </a:rPr>
              <a:t>на</a:t>
            </a:r>
            <a:r>
              <a:rPr sz="800" spc="-30" dirty="0">
                <a:latin typeface="Calibri"/>
                <a:cs typeface="Calibri"/>
              </a:rPr>
              <a:t> </a:t>
            </a:r>
            <a:r>
              <a:rPr sz="800" spc="-5" dirty="0">
                <a:latin typeface="Calibri"/>
                <a:cs typeface="Calibri"/>
              </a:rPr>
              <a:t>po</a:t>
            </a:r>
            <a:endParaRPr sz="800">
              <a:latin typeface="Calibri"/>
              <a:cs typeface="Calibri"/>
            </a:endParaRPr>
          </a:p>
        </p:txBody>
      </p:sp>
      <p:sp>
        <p:nvSpPr>
          <p:cNvPr id="225" name="object 225"/>
          <p:cNvSpPr txBox="1"/>
          <p:nvPr/>
        </p:nvSpPr>
        <p:spPr>
          <a:xfrm>
            <a:off x="5254878" y="3447414"/>
            <a:ext cx="1742439" cy="147955"/>
          </a:xfrm>
          <a:prstGeom prst="rect">
            <a:avLst/>
          </a:prstGeom>
        </p:spPr>
        <p:txBody>
          <a:bodyPr vert="horz" wrap="square" lIns="0" tIns="13335" rIns="0" bIns="0" rtlCol="0">
            <a:spAutoFit/>
          </a:bodyPr>
          <a:lstStyle/>
          <a:p>
            <a:pPr marL="12700">
              <a:lnSpc>
                <a:spcPct val="100000"/>
              </a:lnSpc>
              <a:spcBef>
                <a:spcPts val="105"/>
              </a:spcBef>
            </a:pPr>
            <a:r>
              <a:rPr sz="800" spc="-5" dirty="0">
                <a:latin typeface="Calibri"/>
                <a:cs typeface="Calibri"/>
              </a:rPr>
              <a:t>или метаанализе </a:t>
            </a:r>
            <a:r>
              <a:rPr sz="800" dirty="0">
                <a:latin typeface="Calibri"/>
                <a:cs typeface="Calibri"/>
              </a:rPr>
              <a:t>РКИ. В </a:t>
            </a:r>
            <a:r>
              <a:rPr sz="800" spc="-5" dirty="0">
                <a:latin typeface="Calibri"/>
                <a:cs typeface="Calibri"/>
              </a:rPr>
              <a:t>целом </a:t>
            </a:r>
            <a:r>
              <a:rPr sz="800" dirty="0">
                <a:latin typeface="Calibri"/>
                <a:cs typeface="Calibri"/>
              </a:rPr>
              <a:t>к</a:t>
            </a:r>
            <a:r>
              <a:rPr sz="800" spc="-40" dirty="0">
                <a:latin typeface="Calibri"/>
                <a:cs typeface="Calibri"/>
              </a:rPr>
              <a:t> </a:t>
            </a:r>
            <a:r>
              <a:rPr sz="800" dirty="0">
                <a:latin typeface="Calibri"/>
                <a:cs typeface="Calibri"/>
              </a:rPr>
              <a:t>катего</a:t>
            </a:r>
            <a:endParaRPr sz="800">
              <a:latin typeface="Calibri"/>
              <a:cs typeface="Calibri"/>
            </a:endParaRPr>
          </a:p>
        </p:txBody>
      </p:sp>
      <p:sp>
        <p:nvSpPr>
          <p:cNvPr id="226" name="object 226"/>
          <p:cNvSpPr txBox="1"/>
          <p:nvPr/>
        </p:nvSpPr>
        <p:spPr>
          <a:xfrm>
            <a:off x="5254878" y="3569334"/>
            <a:ext cx="1450340" cy="147955"/>
          </a:xfrm>
          <a:prstGeom prst="rect">
            <a:avLst/>
          </a:prstGeom>
        </p:spPr>
        <p:txBody>
          <a:bodyPr vert="horz" wrap="square" lIns="0" tIns="13335" rIns="0" bIns="0" rtlCol="0">
            <a:spAutoFit/>
          </a:bodyPr>
          <a:lstStyle/>
          <a:p>
            <a:pPr marL="12700">
              <a:lnSpc>
                <a:spcPct val="100000"/>
              </a:lnSpc>
              <a:spcBef>
                <a:spcPts val="105"/>
              </a:spcBef>
            </a:pPr>
            <a:r>
              <a:rPr sz="800" spc="-5" dirty="0">
                <a:latin typeface="Calibri"/>
                <a:cs typeface="Calibri"/>
              </a:rPr>
              <a:t>количества</a:t>
            </a:r>
            <a:r>
              <a:rPr sz="800" spc="15" dirty="0">
                <a:latin typeface="Calibri"/>
                <a:cs typeface="Calibri"/>
              </a:rPr>
              <a:t> </a:t>
            </a:r>
            <a:r>
              <a:rPr sz="800" spc="-5" dirty="0">
                <a:latin typeface="Calibri"/>
                <a:cs typeface="Calibri"/>
              </a:rPr>
              <a:t>рандомизированных</a:t>
            </a:r>
            <a:endParaRPr sz="800">
              <a:latin typeface="Calibri"/>
              <a:cs typeface="Calibri"/>
            </a:endParaRPr>
          </a:p>
        </p:txBody>
      </p:sp>
      <p:sp>
        <p:nvSpPr>
          <p:cNvPr id="227" name="object 227"/>
          <p:cNvSpPr txBox="1"/>
          <p:nvPr/>
        </p:nvSpPr>
        <p:spPr>
          <a:xfrm>
            <a:off x="3511677" y="3758310"/>
            <a:ext cx="919480"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исследования (РКИ).</a:t>
            </a:r>
            <a:endParaRPr sz="800">
              <a:latin typeface="Calibri"/>
              <a:cs typeface="Calibri"/>
            </a:endParaRPr>
          </a:p>
        </p:txBody>
      </p:sp>
      <p:sp>
        <p:nvSpPr>
          <p:cNvPr id="228" name="object 228"/>
          <p:cNvSpPr txBox="1"/>
          <p:nvPr/>
        </p:nvSpPr>
        <p:spPr>
          <a:xfrm>
            <a:off x="5254878" y="3697351"/>
            <a:ext cx="1795780"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исследований, небольших </a:t>
            </a:r>
            <a:r>
              <a:rPr sz="800" dirty="0">
                <a:latin typeface="Calibri"/>
                <a:cs typeface="Calibri"/>
              </a:rPr>
              <a:t>по </a:t>
            </a:r>
            <a:r>
              <a:rPr sz="800" spc="-5" dirty="0">
                <a:latin typeface="Calibri"/>
                <a:cs typeface="Calibri"/>
              </a:rPr>
              <a:t>размеру,</a:t>
            </a:r>
            <a:r>
              <a:rPr sz="800" spc="35" dirty="0">
                <a:latin typeface="Calibri"/>
                <a:cs typeface="Calibri"/>
              </a:rPr>
              <a:t> </a:t>
            </a:r>
            <a:r>
              <a:rPr sz="800" dirty="0">
                <a:latin typeface="Calibri"/>
                <a:cs typeface="Calibri"/>
              </a:rPr>
              <a:t>п</a:t>
            </a:r>
            <a:endParaRPr sz="800">
              <a:latin typeface="Calibri"/>
              <a:cs typeface="Calibri"/>
            </a:endParaRPr>
          </a:p>
        </p:txBody>
      </p:sp>
      <p:sp>
        <p:nvSpPr>
          <p:cNvPr id="229" name="object 229"/>
          <p:cNvSpPr txBox="1"/>
          <p:nvPr/>
        </p:nvSpPr>
        <p:spPr>
          <a:xfrm>
            <a:off x="6983487" y="3363721"/>
            <a:ext cx="1708785" cy="474345"/>
          </a:xfrm>
          <a:prstGeom prst="rect">
            <a:avLst/>
          </a:prstGeom>
        </p:spPr>
        <p:txBody>
          <a:bodyPr vert="horz" wrap="square" lIns="0" tIns="0" rIns="0" bIns="0" rtlCol="0">
            <a:spAutoFit/>
          </a:bodyPr>
          <a:lstStyle/>
          <a:p>
            <a:pPr marL="60325">
              <a:lnSpc>
                <a:spcPts val="765"/>
              </a:lnSpc>
            </a:pPr>
            <a:r>
              <a:rPr sz="800" spc="-5" dirty="0">
                <a:latin typeface="Calibri"/>
                <a:cs typeface="Calibri"/>
              </a:rPr>
              <a:t>st hoc анализе; анализе подгрупп</a:t>
            </a:r>
            <a:r>
              <a:rPr sz="800" spc="30" dirty="0">
                <a:latin typeface="Calibri"/>
                <a:cs typeface="Calibri"/>
              </a:rPr>
              <a:t> </a:t>
            </a:r>
            <a:r>
              <a:rPr sz="800" dirty="0">
                <a:latin typeface="Calibri"/>
                <a:cs typeface="Calibri"/>
              </a:rPr>
              <a:t>РКИ</a:t>
            </a:r>
            <a:endParaRPr sz="800">
              <a:latin typeface="Calibri"/>
              <a:cs typeface="Calibri"/>
            </a:endParaRPr>
          </a:p>
          <a:p>
            <a:pPr>
              <a:lnSpc>
                <a:spcPct val="100000"/>
              </a:lnSpc>
            </a:pPr>
            <a:r>
              <a:rPr sz="800" spc="-5" dirty="0">
                <a:latin typeface="Calibri"/>
                <a:cs typeface="Calibri"/>
              </a:rPr>
              <a:t>рии </a:t>
            </a:r>
            <a:r>
              <a:rPr sz="800" dirty="0">
                <a:latin typeface="Calibri"/>
                <a:cs typeface="Calibri"/>
              </a:rPr>
              <a:t>В </a:t>
            </a:r>
            <a:r>
              <a:rPr sz="800" spc="-5" dirty="0">
                <a:latin typeface="Calibri"/>
                <a:cs typeface="Calibri"/>
              </a:rPr>
              <a:t>относятся </a:t>
            </a:r>
            <a:r>
              <a:rPr sz="800" dirty="0">
                <a:latin typeface="Calibri"/>
                <a:cs typeface="Calibri"/>
              </a:rPr>
              <a:t>данные</a:t>
            </a:r>
            <a:r>
              <a:rPr sz="800" spc="-35" dirty="0">
                <a:latin typeface="Calibri"/>
                <a:cs typeface="Calibri"/>
              </a:rPr>
              <a:t> </a:t>
            </a:r>
            <a:r>
              <a:rPr sz="800" spc="-5" dirty="0">
                <a:latin typeface="Calibri"/>
                <a:cs typeface="Calibri"/>
              </a:rPr>
              <a:t>небольшого</a:t>
            </a:r>
            <a:endParaRPr sz="800">
              <a:latin typeface="Calibri"/>
              <a:cs typeface="Calibri"/>
            </a:endParaRPr>
          </a:p>
          <a:p>
            <a:pPr>
              <a:lnSpc>
                <a:spcPct val="100000"/>
              </a:lnSpc>
              <a:spcBef>
                <a:spcPts val="30"/>
              </a:spcBef>
            </a:pPr>
            <a:endParaRPr sz="850">
              <a:latin typeface="Times New Roman"/>
              <a:cs typeface="Times New Roman"/>
            </a:endParaRPr>
          </a:p>
          <a:p>
            <a:pPr marL="53975">
              <a:lnSpc>
                <a:spcPct val="100000"/>
              </a:lnSpc>
            </a:pPr>
            <a:r>
              <a:rPr sz="800" spc="-5" dirty="0">
                <a:latin typeface="Calibri"/>
                <a:cs typeface="Calibri"/>
              </a:rPr>
              <a:t>роведенных </a:t>
            </a:r>
            <a:r>
              <a:rPr sz="800" dirty="0">
                <a:latin typeface="Calibri"/>
                <a:cs typeface="Calibri"/>
              </a:rPr>
              <a:t>с </a:t>
            </a:r>
            <a:r>
              <a:rPr sz="800" spc="-5" dirty="0">
                <a:latin typeface="Calibri"/>
                <a:cs typeface="Calibri"/>
              </a:rPr>
              <a:t>участием</a:t>
            </a:r>
            <a:r>
              <a:rPr sz="800" dirty="0">
                <a:latin typeface="Calibri"/>
                <a:cs typeface="Calibri"/>
              </a:rPr>
              <a:t> </a:t>
            </a:r>
            <a:r>
              <a:rPr sz="800" spc="-5" dirty="0">
                <a:latin typeface="Calibri"/>
                <a:cs typeface="Calibri"/>
              </a:rPr>
              <a:t>популяции,</a:t>
            </a:r>
            <a:endParaRPr sz="800">
              <a:latin typeface="Calibri"/>
              <a:cs typeface="Calibri"/>
            </a:endParaRPr>
          </a:p>
        </p:txBody>
      </p:sp>
      <p:sp>
        <p:nvSpPr>
          <p:cNvPr id="230" name="object 230"/>
          <p:cNvSpPr txBox="1"/>
          <p:nvPr/>
        </p:nvSpPr>
        <p:spPr>
          <a:xfrm>
            <a:off x="5254878" y="3819271"/>
            <a:ext cx="1807210"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отличающейся от популяции, для</a:t>
            </a:r>
            <a:r>
              <a:rPr sz="800" spc="20" dirty="0">
                <a:latin typeface="Calibri"/>
                <a:cs typeface="Calibri"/>
              </a:rPr>
              <a:t> </a:t>
            </a:r>
            <a:r>
              <a:rPr sz="800" spc="-5" dirty="0">
                <a:latin typeface="Calibri"/>
                <a:cs typeface="Calibri"/>
              </a:rPr>
              <a:t>которо</a:t>
            </a:r>
            <a:endParaRPr sz="800">
              <a:latin typeface="Calibri"/>
              <a:cs typeface="Calibri"/>
            </a:endParaRPr>
          </a:p>
        </p:txBody>
      </p:sp>
      <p:sp>
        <p:nvSpPr>
          <p:cNvPr id="231" name="object 231"/>
          <p:cNvSpPr txBox="1"/>
          <p:nvPr/>
        </p:nvSpPr>
        <p:spPr>
          <a:xfrm>
            <a:off x="3511677" y="4008246"/>
            <a:ext cx="1517650"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Ограниченное количество</a:t>
            </a:r>
            <a:r>
              <a:rPr sz="800" spc="20" dirty="0">
                <a:latin typeface="Calibri"/>
                <a:cs typeface="Calibri"/>
              </a:rPr>
              <a:t> </a:t>
            </a:r>
            <a:r>
              <a:rPr sz="800" dirty="0">
                <a:latin typeface="Calibri"/>
                <a:cs typeface="Calibri"/>
              </a:rPr>
              <a:t>данных</a:t>
            </a:r>
            <a:endParaRPr sz="800">
              <a:latin typeface="Calibri"/>
              <a:cs typeface="Calibri"/>
            </a:endParaRPr>
          </a:p>
        </p:txBody>
      </p:sp>
      <p:sp>
        <p:nvSpPr>
          <p:cNvPr id="232" name="object 232"/>
          <p:cNvSpPr txBox="1"/>
          <p:nvPr/>
        </p:nvSpPr>
        <p:spPr>
          <a:xfrm>
            <a:off x="7039349" y="3857497"/>
            <a:ext cx="1350010" cy="230504"/>
          </a:xfrm>
          <a:prstGeom prst="rect">
            <a:avLst/>
          </a:prstGeom>
        </p:spPr>
        <p:txBody>
          <a:bodyPr vert="horz" wrap="square" lIns="0" tIns="0" rIns="0" bIns="0" rtlCol="0">
            <a:spAutoFit/>
          </a:bodyPr>
          <a:lstStyle/>
          <a:p>
            <a:pPr marL="8890">
              <a:lnSpc>
                <a:spcPts val="765"/>
              </a:lnSpc>
            </a:pPr>
            <a:r>
              <a:rPr sz="800" dirty="0">
                <a:latin typeface="Calibri"/>
                <a:cs typeface="Calibri"/>
              </a:rPr>
              <a:t>й</a:t>
            </a:r>
            <a:endParaRPr sz="800">
              <a:latin typeface="Calibri"/>
              <a:cs typeface="Calibri"/>
            </a:endParaRPr>
          </a:p>
          <a:p>
            <a:pPr>
              <a:lnSpc>
                <a:spcPct val="100000"/>
              </a:lnSpc>
              <a:spcBef>
                <a:spcPts val="45"/>
              </a:spcBef>
            </a:pPr>
            <a:r>
              <a:rPr sz="800" spc="-5" dirty="0">
                <a:latin typeface="Calibri"/>
                <a:cs typeface="Calibri"/>
              </a:rPr>
              <a:t>аты </a:t>
            </a:r>
            <a:r>
              <a:rPr sz="800" dirty="0">
                <a:latin typeface="Calibri"/>
                <a:cs typeface="Calibri"/>
              </a:rPr>
              <a:t>указанных </a:t>
            </a:r>
            <a:r>
              <a:rPr sz="800" spc="-5" dirty="0">
                <a:latin typeface="Calibri"/>
                <a:cs typeface="Calibri"/>
              </a:rPr>
              <a:t>исследований</a:t>
            </a:r>
            <a:r>
              <a:rPr sz="800" dirty="0">
                <a:latin typeface="Calibri"/>
                <a:cs typeface="Calibri"/>
              </a:rPr>
              <a:t> в</a:t>
            </a:r>
            <a:endParaRPr sz="800">
              <a:latin typeface="Calibri"/>
              <a:cs typeface="Calibri"/>
            </a:endParaRPr>
          </a:p>
        </p:txBody>
      </p:sp>
      <p:sp>
        <p:nvSpPr>
          <p:cNvPr id="233" name="object 233"/>
          <p:cNvSpPr txBox="1"/>
          <p:nvPr/>
        </p:nvSpPr>
        <p:spPr>
          <a:xfrm>
            <a:off x="5254878" y="4069207"/>
            <a:ext cx="1558290"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некоторой степени</a:t>
            </a:r>
            <a:r>
              <a:rPr sz="800" dirty="0">
                <a:latin typeface="Calibri"/>
                <a:cs typeface="Calibri"/>
              </a:rPr>
              <a:t> </a:t>
            </a:r>
            <a:r>
              <a:rPr sz="800" spc="-5" dirty="0">
                <a:latin typeface="Calibri"/>
                <a:cs typeface="Calibri"/>
              </a:rPr>
              <a:t>противоречивы</a:t>
            </a:r>
            <a:endParaRPr sz="800">
              <a:latin typeface="Calibri"/>
              <a:cs typeface="Calibri"/>
            </a:endParaRPr>
          </a:p>
        </p:txBody>
      </p:sp>
      <p:sp>
        <p:nvSpPr>
          <p:cNvPr id="234" name="object 234"/>
          <p:cNvSpPr txBox="1"/>
          <p:nvPr/>
        </p:nvSpPr>
        <p:spPr>
          <a:xfrm>
            <a:off x="1270253" y="4260595"/>
            <a:ext cx="1483995" cy="299720"/>
          </a:xfrm>
          <a:prstGeom prst="rect">
            <a:avLst/>
          </a:prstGeom>
        </p:spPr>
        <p:txBody>
          <a:bodyPr vert="horz" wrap="square" lIns="0" tIns="12700" rIns="0" bIns="0" rtlCol="0">
            <a:spAutoFit/>
          </a:bodyPr>
          <a:lstStyle/>
          <a:p>
            <a:pPr marL="12700">
              <a:lnSpc>
                <a:spcPct val="100000"/>
              </a:lnSpc>
              <a:spcBef>
                <a:spcPts val="100"/>
              </a:spcBef>
            </a:pPr>
            <a:r>
              <a:rPr sz="900" spc="-5" dirty="0">
                <a:latin typeface="Tahoma"/>
                <a:cs typeface="Tahoma"/>
              </a:rPr>
              <a:t>Нерандомизированные ко</a:t>
            </a:r>
            <a:r>
              <a:rPr sz="900" spc="-65" dirty="0">
                <a:latin typeface="Tahoma"/>
                <a:cs typeface="Tahoma"/>
              </a:rPr>
              <a:t> </a:t>
            </a:r>
            <a:r>
              <a:rPr sz="1200" baseline="6944" dirty="0">
                <a:latin typeface="Calibri"/>
                <a:cs typeface="Calibri"/>
              </a:rPr>
              <a:t>C</a:t>
            </a:r>
            <a:endParaRPr sz="1200" baseline="6944">
              <a:latin typeface="Calibri"/>
              <a:cs typeface="Calibri"/>
            </a:endParaRPr>
          </a:p>
          <a:p>
            <a:pPr marL="12700">
              <a:lnSpc>
                <a:spcPct val="100000"/>
              </a:lnSpc>
            </a:pPr>
            <a:r>
              <a:rPr sz="900" spc="-5" dirty="0">
                <a:latin typeface="Tahoma"/>
                <a:cs typeface="Tahoma"/>
              </a:rPr>
              <a:t>недостаточным контролем</a:t>
            </a:r>
            <a:endParaRPr sz="900">
              <a:latin typeface="Tahoma"/>
              <a:cs typeface="Tahoma"/>
            </a:endParaRPr>
          </a:p>
        </p:txBody>
      </p:sp>
      <p:sp>
        <p:nvSpPr>
          <p:cNvPr id="235" name="object 235"/>
          <p:cNvSpPr txBox="1"/>
          <p:nvPr/>
        </p:nvSpPr>
        <p:spPr>
          <a:xfrm>
            <a:off x="3511677" y="4199585"/>
            <a:ext cx="3556635" cy="148590"/>
          </a:xfrm>
          <a:prstGeom prst="rect">
            <a:avLst/>
          </a:prstGeom>
        </p:spPr>
        <p:txBody>
          <a:bodyPr vert="horz" wrap="square" lIns="0" tIns="13335" rIns="0" bIns="0" rtlCol="0">
            <a:spAutoFit/>
          </a:bodyPr>
          <a:lstStyle/>
          <a:p>
            <a:pPr marL="12700">
              <a:lnSpc>
                <a:spcPct val="100000"/>
              </a:lnSpc>
              <a:spcBef>
                <a:spcPts val="105"/>
              </a:spcBef>
            </a:pPr>
            <a:r>
              <a:rPr sz="800" spc="-5" dirty="0">
                <a:latin typeface="Calibri"/>
                <a:cs typeface="Calibri"/>
              </a:rPr>
              <a:t>Нерандомизированные исследования. Доказательность </a:t>
            </a:r>
            <a:r>
              <a:rPr sz="800" dirty="0">
                <a:latin typeface="Calibri"/>
                <a:cs typeface="Calibri"/>
              </a:rPr>
              <a:t>основана на </a:t>
            </a:r>
            <a:r>
              <a:rPr sz="800" spc="-5" dirty="0">
                <a:latin typeface="Calibri"/>
                <a:cs typeface="Calibri"/>
              </a:rPr>
              <a:t>исходах</a:t>
            </a:r>
            <a:r>
              <a:rPr sz="800" spc="-10" dirty="0">
                <a:latin typeface="Calibri"/>
                <a:cs typeface="Calibri"/>
              </a:rPr>
              <a:t> </a:t>
            </a:r>
            <a:r>
              <a:rPr sz="800" dirty="0">
                <a:latin typeface="Calibri"/>
                <a:cs typeface="Calibri"/>
              </a:rPr>
              <a:t>не</a:t>
            </a:r>
            <a:endParaRPr sz="800">
              <a:latin typeface="Calibri"/>
              <a:cs typeface="Calibri"/>
            </a:endParaRPr>
          </a:p>
        </p:txBody>
      </p:sp>
      <p:sp>
        <p:nvSpPr>
          <p:cNvPr id="236" name="object 236"/>
          <p:cNvSpPr txBox="1"/>
          <p:nvPr/>
        </p:nvSpPr>
        <p:spPr>
          <a:xfrm>
            <a:off x="3511677" y="4324858"/>
            <a:ext cx="1417955" cy="147955"/>
          </a:xfrm>
          <a:prstGeom prst="rect">
            <a:avLst/>
          </a:prstGeom>
        </p:spPr>
        <p:txBody>
          <a:bodyPr vert="horz" wrap="square" lIns="0" tIns="12700" rIns="0" bIns="0" rtlCol="0">
            <a:spAutoFit/>
          </a:bodyPr>
          <a:lstStyle/>
          <a:p>
            <a:pPr marL="12700">
              <a:lnSpc>
                <a:spcPct val="100000"/>
              </a:lnSpc>
              <a:spcBef>
                <a:spcPts val="100"/>
              </a:spcBef>
            </a:pPr>
            <a:r>
              <a:rPr sz="800" dirty="0">
                <a:latin typeface="Calibri"/>
                <a:cs typeface="Calibri"/>
              </a:rPr>
              <a:t>Наблюдательные</a:t>
            </a:r>
            <a:r>
              <a:rPr sz="800" spc="-30" dirty="0">
                <a:latin typeface="Calibri"/>
                <a:cs typeface="Calibri"/>
              </a:rPr>
              <a:t> </a:t>
            </a:r>
            <a:r>
              <a:rPr sz="800" spc="-5" dirty="0">
                <a:latin typeface="Calibri"/>
                <a:cs typeface="Calibri"/>
              </a:rPr>
              <a:t>исследования</a:t>
            </a:r>
            <a:endParaRPr sz="800">
              <a:latin typeface="Calibri"/>
              <a:cs typeface="Calibri"/>
            </a:endParaRPr>
          </a:p>
        </p:txBody>
      </p:sp>
      <p:sp>
        <p:nvSpPr>
          <p:cNvPr id="237" name="object 237"/>
          <p:cNvSpPr txBox="1"/>
          <p:nvPr/>
        </p:nvSpPr>
        <p:spPr>
          <a:xfrm>
            <a:off x="2673857" y="4757673"/>
            <a:ext cx="88265" cy="147955"/>
          </a:xfrm>
          <a:prstGeom prst="rect">
            <a:avLst/>
          </a:prstGeom>
        </p:spPr>
        <p:txBody>
          <a:bodyPr vert="horz" wrap="square" lIns="0" tIns="12700" rIns="0" bIns="0" rtlCol="0">
            <a:spAutoFit/>
          </a:bodyPr>
          <a:lstStyle/>
          <a:p>
            <a:pPr marL="12700">
              <a:lnSpc>
                <a:spcPct val="100000"/>
              </a:lnSpc>
              <a:spcBef>
                <a:spcPts val="100"/>
              </a:spcBef>
            </a:pPr>
            <a:r>
              <a:rPr sz="800" dirty="0">
                <a:latin typeface="Calibri"/>
                <a:cs typeface="Calibri"/>
              </a:rPr>
              <a:t>D</a:t>
            </a:r>
            <a:endParaRPr sz="800">
              <a:latin typeface="Calibri"/>
              <a:cs typeface="Calibri"/>
            </a:endParaRPr>
          </a:p>
        </p:txBody>
      </p:sp>
      <p:sp>
        <p:nvSpPr>
          <p:cNvPr id="238" name="object 238"/>
          <p:cNvSpPr txBox="1"/>
          <p:nvPr/>
        </p:nvSpPr>
        <p:spPr>
          <a:xfrm>
            <a:off x="3511677" y="4757673"/>
            <a:ext cx="1007110" cy="147955"/>
          </a:xfrm>
          <a:prstGeom prst="rect">
            <a:avLst/>
          </a:prstGeom>
        </p:spPr>
        <p:txBody>
          <a:bodyPr vert="horz" wrap="square" lIns="0" tIns="12700" rIns="0" bIns="0" rtlCol="0">
            <a:spAutoFit/>
          </a:bodyPr>
          <a:lstStyle/>
          <a:p>
            <a:pPr marL="12700">
              <a:lnSpc>
                <a:spcPct val="100000"/>
              </a:lnSpc>
              <a:spcBef>
                <a:spcPts val="100"/>
              </a:spcBef>
            </a:pPr>
            <a:r>
              <a:rPr sz="800" dirty="0">
                <a:latin typeface="Calibri"/>
                <a:cs typeface="Calibri"/>
              </a:rPr>
              <a:t>Заключения</a:t>
            </a:r>
            <a:r>
              <a:rPr sz="800" spc="-55" dirty="0">
                <a:latin typeface="Calibri"/>
                <a:cs typeface="Calibri"/>
              </a:rPr>
              <a:t> </a:t>
            </a:r>
            <a:r>
              <a:rPr sz="800" spc="-5" dirty="0">
                <a:latin typeface="Calibri"/>
                <a:cs typeface="Calibri"/>
              </a:rPr>
              <a:t>экспертов</a:t>
            </a:r>
            <a:endParaRPr sz="800">
              <a:latin typeface="Calibri"/>
              <a:cs typeface="Calibri"/>
            </a:endParaRPr>
          </a:p>
        </p:txBody>
      </p:sp>
      <p:sp>
        <p:nvSpPr>
          <p:cNvPr id="239" name="object 239"/>
          <p:cNvSpPr txBox="1"/>
          <p:nvPr/>
        </p:nvSpPr>
        <p:spPr>
          <a:xfrm>
            <a:off x="5254878" y="4452873"/>
            <a:ext cx="1774825" cy="147955"/>
          </a:xfrm>
          <a:prstGeom prst="rect">
            <a:avLst/>
          </a:prstGeom>
        </p:spPr>
        <p:txBody>
          <a:bodyPr vert="horz" wrap="square" lIns="0" tIns="12700" rIns="0" bIns="0" rtlCol="0">
            <a:spAutoFit/>
          </a:bodyPr>
          <a:lstStyle/>
          <a:p>
            <a:pPr marL="12700">
              <a:lnSpc>
                <a:spcPct val="100000"/>
              </a:lnSpc>
              <a:spcBef>
                <a:spcPts val="100"/>
              </a:spcBef>
            </a:pPr>
            <a:r>
              <a:rPr sz="800" dirty="0">
                <a:latin typeface="Calibri"/>
                <a:cs typeface="Calibri"/>
              </a:rPr>
              <a:t>Данная </a:t>
            </a:r>
            <a:r>
              <a:rPr sz="800" spc="-5" dirty="0">
                <a:latin typeface="Calibri"/>
                <a:cs typeface="Calibri"/>
              </a:rPr>
              <a:t>категория применяется только</a:t>
            </a:r>
            <a:r>
              <a:rPr sz="800" spc="-15" dirty="0">
                <a:latin typeface="Calibri"/>
                <a:cs typeface="Calibri"/>
              </a:rPr>
              <a:t> </a:t>
            </a:r>
            <a:r>
              <a:rPr sz="800" dirty="0">
                <a:latin typeface="Calibri"/>
                <a:cs typeface="Calibri"/>
              </a:rPr>
              <a:t>в</a:t>
            </a:r>
            <a:endParaRPr sz="800">
              <a:latin typeface="Calibri"/>
              <a:cs typeface="Calibri"/>
            </a:endParaRPr>
          </a:p>
        </p:txBody>
      </p:sp>
      <p:sp>
        <p:nvSpPr>
          <p:cNvPr id="240" name="object 240"/>
          <p:cNvSpPr txBox="1"/>
          <p:nvPr/>
        </p:nvSpPr>
        <p:spPr>
          <a:xfrm>
            <a:off x="7039673" y="4238116"/>
            <a:ext cx="1833245" cy="355600"/>
          </a:xfrm>
          <a:prstGeom prst="rect">
            <a:avLst/>
          </a:prstGeom>
        </p:spPr>
        <p:txBody>
          <a:bodyPr vert="horz" wrap="square" lIns="0" tIns="0" rIns="0" bIns="0" rtlCol="0">
            <a:spAutoFit/>
          </a:bodyPr>
          <a:lstStyle/>
          <a:p>
            <a:pPr marL="15240">
              <a:lnSpc>
                <a:spcPts val="765"/>
              </a:lnSpc>
            </a:pPr>
            <a:r>
              <a:rPr sz="800" spc="-5" dirty="0">
                <a:latin typeface="Calibri"/>
                <a:cs typeface="Calibri"/>
              </a:rPr>
              <a:t>контролируемых</a:t>
            </a:r>
            <a:r>
              <a:rPr sz="800" spc="15" dirty="0">
                <a:latin typeface="Calibri"/>
                <a:cs typeface="Calibri"/>
              </a:rPr>
              <a:t> </a:t>
            </a:r>
            <a:r>
              <a:rPr sz="800" spc="-5" dirty="0">
                <a:latin typeface="Calibri"/>
                <a:cs typeface="Calibri"/>
              </a:rPr>
              <a:t>или</a:t>
            </a:r>
            <a:endParaRPr sz="800">
              <a:latin typeface="Calibri"/>
              <a:cs typeface="Calibri"/>
            </a:endParaRPr>
          </a:p>
          <a:p>
            <a:pPr marL="19685">
              <a:lnSpc>
                <a:spcPct val="100000"/>
              </a:lnSpc>
              <a:tabLst>
                <a:tab pos="1789430" algn="l"/>
              </a:tabLst>
            </a:pPr>
            <a:r>
              <a:rPr sz="800" dirty="0">
                <a:latin typeface="Calibri"/>
                <a:cs typeface="Calibri"/>
              </a:rPr>
              <a:t>и</a:t>
            </a:r>
            <a:r>
              <a:rPr sz="800" spc="5" dirty="0">
                <a:latin typeface="Calibri"/>
                <a:cs typeface="Calibri"/>
              </a:rPr>
              <a:t> </a:t>
            </a:r>
            <a:r>
              <a:rPr sz="800" dirty="0">
                <a:latin typeface="Calibri"/>
                <a:cs typeface="Calibri"/>
              </a:rPr>
              <a:t>наб</a:t>
            </a:r>
            <a:r>
              <a:rPr sz="800" spc="-5" dirty="0">
                <a:latin typeface="Calibri"/>
                <a:cs typeface="Calibri"/>
              </a:rPr>
              <a:t>л</a:t>
            </a:r>
            <a:r>
              <a:rPr sz="800" spc="-10" dirty="0">
                <a:latin typeface="Calibri"/>
                <a:cs typeface="Calibri"/>
              </a:rPr>
              <a:t>ю</a:t>
            </a:r>
            <a:r>
              <a:rPr sz="800" spc="-5" dirty="0">
                <a:latin typeface="Calibri"/>
                <a:cs typeface="Calibri"/>
              </a:rPr>
              <a:t>д</a:t>
            </a:r>
            <a:r>
              <a:rPr sz="800" dirty="0">
                <a:latin typeface="Calibri"/>
                <a:cs typeface="Calibri"/>
              </a:rPr>
              <a:t>ат</a:t>
            </a:r>
            <a:r>
              <a:rPr sz="800" spc="-5" dirty="0">
                <a:latin typeface="Calibri"/>
                <a:cs typeface="Calibri"/>
              </a:rPr>
              <a:t>ел</a:t>
            </a:r>
            <a:r>
              <a:rPr sz="800" spc="-10" dirty="0">
                <a:latin typeface="Calibri"/>
                <a:cs typeface="Calibri"/>
              </a:rPr>
              <a:t>ь</a:t>
            </a:r>
            <a:r>
              <a:rPr sz="800" dirty="0">
                <a:latin typeface="Calibri"/>
                <a:cs typeface="Calibri"/>
              </a:rPr>
              <a:t>н</a:t>
            </a:r>
            <a:r>
              <a:rPr sz="800" spc="5" dirty="0">
                <a:latin typeface="Calibri"/>
                <a:cs typeface="Calibri"/>
              </a:rPr>
              <a:t>ы</a:t>
            </a:r>
            <a:r>
              <a:rPr sz="800" dirty="0">
                <a:latin typeface="Calibri"/>
                <a:cs typeface="Calibri"/>
              </a:rPr>
              <a:t>х </a:t>
            </a:r>
            <a:r>
              <a:rPr sz="800" spc="-5" dirty="0">
                <a:latin typeface="Calibri"/>
                <a:cs typeface="Calibri"/>
              </a:rPr>
              <a:t>иссл</a:t>
            </a:r>
            <a:r>
              <a:rPr sz="800" spc="-10" dirty="0">
                <a:latin typeface="Calibri"/>
                <a:cs typeface="Calibri"/>
              </a:rPr>
              <a:t>е</a:t>
            </a:r>
            <a:r>
              <a:rPr sz="800" spc="-5" dirty="0">
                <a:latin typeface="Calibri"/>
                <a:cs typeface="Calibri"/>
              </a:rPr>
              <a:t>до</a:t>
            </a:r>
            <a:r>
              <a:rPr sz="800" dirty="0">
                <a:latin typeface="Calibri"/>
                <a:cs typeface="Calibri"/>
              </a:rPr>
              <a:t>ван</a:t>
            </a:r>
            <a:r>
              <a:rPr sz="800" spc="-5" dirty="0">
                <a:latin typeface="Calibri"/>
                <a:cs typeface="Calibri"/>
              </a:rPr>
              <a:t>и</a:t>
            </a:r>
            <a:r>
              <a:rPr sz="800" dirty="0">
                <a:latin typeface="Calibri"/>
                <a:cs typeface="Calibri"/>
              </a:rPr>
              <a:t>ях	</a:t>
            </a:r>
            <a:r>
              <a:rPr sz="1200" baseline="3472" dirty="0">
                <a:latin typeface="Calibri"/>
                <a:cs typeface="Calibri"/>
              </a:rPr>
              <a:t>с</a:t>
            </a:r>
            <a:endParaRPr sz="1200" baseline="3472">
              <a:latin typeface="Calibri"/>
              <a:cs typeface="Calibri"/>
            </a:endParaRPr>
          </a:p>
          <a:p>
            <a:pPr>
              <a:lnSpc>
                <a:spcPct val="100000"/>
              </a:lnSpc>
              <a:spcBef>
                <a:spcPts val="70"/>
              </a:spcBef>
            </a:pPr>
            <a:r>
              <a:rPr sz="800" spc="-5" dirty="0">
                <a:latin typeface="Calibri"/>
                <a:cs typeface="Calibri"/>
              </a:rPr>
              <a:t>тех случаях, когда</a:t>
            </a:r>
            <a:r>
              <a:rPr sz="800" spc="10" dirty="0">
                <a:latin typeface="Calibri"/>
                <a:cs typeface="Calibri"/>
              </a:rPr>
              <a:t> </a:t>
            </a:r>
            <a:r>
              <a:rPr sz="800" spc="-5" dirty="0">
                <a:latin typeface="Calibri"/>
                <a:cs typeface="Calibri"/>
              </a:rPr>
              <a:t>предлагаемые</a:t>
            </a:r>
            <a:endParaRPr sz="800">
              <a:latin typeface="Calibri"/>
              <a:cs typeface="Calibri"/>
            </a:endParaRPr>
          </a:p>
        </p:txBody>
      </p:sp>
      <p:sp>
        <p:nvSpPr>
          <p:cNvPr id="241" name="object 241"/>
          <p:cNvSpPr txBox="1"/>
          <p:nvPr/>
        </p:nvSpPr>
        <p:spPr>
          <a:xfrm>
            <a:off x="5254878" y="4574794"/>
            <a:ext cx="3953510"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рекомендации представляются обоснованными, </a:t>
            </a:r>
            <a:r>
              <a:rPr sz="800" dirty="0">
                <a:latin typeface="Calibri"/>
                <a:cs typeface="Calibri"/>
              </a:rPr>
              <a:t>но </a:t>
            </a:r>
            <a:r>
              <a:rPr sz="800" spc="-5" dirty="0">
                <a:latin typeface="Calibri"/>
                <a:cs typeface="Calibri"/>
              </a:rPr>
              <a:t>клинической литературы </a:t>
            </a:r>
            <a:r>
              <a:rPr sz="800" dirty="0">
                <a:latin typeface="Calibri"/>
                <a:cs typeface="Calibri"/>
              </a:rPr>
              <a:t>по </a:t>
            </a:r>
            <a:r>
              <a:rPr sz="1200" baseline="-20833" dirty="0">
                <a:latin typeface="Calibri"/>
                <a:cs typeface="Calibri"/>
              </a:rPr>
              <a:t>ким</a:t>
            </a:r>
            <a:r>
              <a:rPr sz="1200" spc="202" baseline="-20833" dirty="0">
                <a:latin typeface="Calibri"/>
                <a:cs typeface="Calibri"/>
              </a:rPr>
              <a:t> </a:t>
            </a:r>
            <a:r>
              <a:rPr sz="1200" baseline="-20833" dirty="0">
                <a:latin typeface="Calibri"/>
                <a:cs typeface="Calibri"/>
              </a:rPr>
              <a:t>ДИ)</a:t>
            </a:r>
            <a:endParaRPr sz="1200" baseline="-20833">
              <a:latin typeface="Calibri"/>
              <a:cs typeface="Calibri"/>
            </a:endParaRPr>
          </a:p>
        </p:txBody>
      </p:sp>
      <p:sp>
        <p:nvSpPr>
          <p:cNvPr id="242" name="object 242"/>
          <p:cNvSpPr txBox="1"/>
          <p:nvPr/>
        </p:nvSpPr>
        <p:spPr>
          <a:xfrm>
            <a:off x="5254878" y="4696714"/>
            <a:ext cx="3474085" cy="147955"/>
          </a:xfrm>
          <a:prstGeom prst="rect">
            <a:avLst/>
          </a:prstGeom>
        </p:spPr>
        <p:txBody>
          <a:bodyPr vert="horz" wrap="square" lIns="0" tIns="12700" rIns="0" bIns="0" rtlCol="0">
            <a:spAutoFit/>
          </a:bodyPr>
          <a:lstStyle/>
          <a:p>
            <a:pPr marL="12700">
              <a:lnSpc>
                <a:spcPct val="100000"/>
              </a:lnSpc>
              <a:spcBef>
                <a:spcPts val="100"/>
              </a:spcBef>
            </a:pPr>
            <a:r>
              <a:rPr sz="800" dirty="0">
                <a:latin typeface="Calibri"/>
                <a:cs typeface="Calibri"/>
              </a:rPr>
              <a:t>данному </a:t>
            </a:r>
            <a:r>
              <a:rPr sz="800" spc="-5" dirty="0">
                <a:latin typeface="Calibri"/>
                <a:cs typeface="Calibri"/>
              </a:rPr>
              <a:t>вопросу недостаточно для того, чтобы поместить утверждение </a:t>
            </a:r>
            <a:r>
              <a:rPr sz="800" dirty="0">
                <a:latin typeface="Calibri"/>
                <a:cs typeface="Calibri"/>
              </a:rPr>
              <a:t>в</a:t>
            </a:r>
            <a:r>
              <a:rPr sz="800" spc="105" dirty="0">
                <a:latin typeface="Calibri"/>
                <a:cs typeface="Calibri"/>
              </a:rPr>
              <a:t> </a:t>
            </a:r>
            <a:r>
              <a:rPr sz="800" spc="-5" dirty="0">
                <a:latin typeface="Calibri"/>
                <a:cs typeface="Calibri"/>
              </a:rPr>
              <a:t>одну</a:t>
            </a:r>
            <a:endParaRPr sz="800">
              <a:latin typeface="Calibri"/>
              <a:cs typeface="Calibri"/>
            </a:endParaRPr>
          </a:p>
        </p:txBody>
      </p:sp>
      <p:sp>
        <p:nvSpPr>
          <p:cNvPr id="243" name="object 243"/>
          <p:cNvSpPr txBox="1"/>
          <p:nvPr/>
        </p:nvSpPr>
        <p:spPr>
          <a:xfrm>
            <a:off x="5254878" y="4818634"/>
            <a:ext cx="4126865" cy="147955"/>
          </a:xfrm>
          <a:prstGeom prst="rect">
            <a:avLst/>
          </a:prstGeom>
        </p:spPr>
        <p:txBody>
          <a:bodyPr vert="horz" wrap="square" lIns="0" tIns="12700" rIns="0" bIns="0" rtlCol="0">
            <a:spAutoFit/>
          </a:bodyPr>
          <a:lstStyle/>
          <a:p>
            <a:pPr marL="12700">
              <a:lnSpc>
                <a:spcPct val="100000"/>
              </a:lnSpc>
              <a:spcBef>
                <a:spcPts val="100"/>
              </a:spcBef>
              <a:tabLst>
                <a:tab pos="3579495" algn="l"/>
              </a:tabLst>
            </a:pPr>
            <a:r>
              <a:rPr sz="800" spc="-5" dirty="0">
                <a:latin typeface="Calibri"/>
                <a:cs typeface="Calibri"/>
              </a:rPr>
              <a:t>из вышеизложенных категорий. </a:t>
            </a:r>
            <a:r>
              <a:rPr sz="800" dirty="0">
                <a:latin typeface="Calibri"/>
                <a:cs typeface="Calibri"/>
              </a:rPr>
              <a:t>Заключение </a:t>
            </a:r>
            <a:r>
              <a:rPr sz="800" spc="-5" dirty="0">
                <a:latin typeface="Calibri"/>
                <a:cs typeface="Calibri"/>
              </a:rPr>
              <a:t>экспертов</a:t>
            </a:r>
            <a:r>
              <a:rPr sz="800" spc="100" dirty="0">
                <a:latin typeface="Calibri"/>
                <a:cs typeface="Calibri"/>
              </a:rPr>
              <a:t> </a:t>
            </a:r>
            <a:r>
              <a:rPr sz="800" dirty="0">
                <a:latin typeface="Calibri"/>
                <a:cs typeface="Calibri"/>
              </a:rPr>
              <a:t>основано</a:t>
            </a:r>
            <a:r>
              <a:rPr sz="800" spc="10" dirty="0">
                <a:latin typeface="Calibri"/>
                <a:cs typeface="Calibri"/>
              </a:rPr>
              <a:t> </a:t>
            </a:r>
            <a:r>
              <a:rPr sz="800" dirty="0">
                <a:latin typeface="Calibri"/>
                <a:cs typeface="Calibri"/>
              </a:rPr>
              <a:t>на	</a:t>
            </a:r>
            <a:r>
              <a:rPr sz="1200" spc="-7" baseline="6944" dirty="0">
                <a:latin typeface="Calibri"/>
                <a:cs typeface="Calibri"/>
              </a:rPr>
              <a:t>или</a:t>
            </a:r>
            <a:r>
              <a:rPr sz="1200" spc="-52" baseline="6944" dirty="0">
                <a:latin typeface="Calibri"/>
                <a:cs typeface="Calibri"/>
              </a:rPr>
              <a:t> </a:t>
            </a:r>
            <a:r>
              <a:rPr sz="1200" spc="-7" baseline="6944" dirty="0">
                <a:latin typeface="Calibri"/>
                <a:cs typeface="Calibri"/>
              </a:rPr>
              <a:t>ничего»</a:t>
            </a:r>
            <a:endParaRPr sz="1200" baseline="6944">
              <a:latin typeface="Calibri"/>
              <a:cs typeface="Calibri"/>
            </a:endParaRPr>
          </a:p>
        </p:txBody>
      </p:sp>
      <p:sp>
        <p:nvSpPr>
          <p:cNvPr id="244" name="object 244"/>
          <p:cNvSpPr txBox="1"/>
          <p:nvPr/>
        </p:nvSpPr>
        <p:spPr>
          <a:xfrm>
            <a:off x="5254878" y="4940553"/>
            <a:ext cx="2625725"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клиническом </a:t>
            </a:r>
            <a:r>
              <a:rPr sz="800" dirty="0">
                <a:latin typeface="Calibri"/>
                <a:cs typeface="Calibri"/>
              </a:rPr>
              <a:t>опыте </a:t>
            </a:r>
            <a:r>
              <a:rPr sz="800" spc="-5" dirty="0">
                <a:latin typeface="Calibri"/>
                <a:cs typeface="Calibri"/>
              </a:rPr>
              <a:t>или </a:t>
            </a:r>
            <a:r>
              <a:rPr sz="800" dirty="0">
                <a:latin typeface="Calibri"/>
                <a:cs typeface="Calibri"/>
              </a:rPr>
              <a:t>знаниях, </a:t>
            </a:r>
            <a:r>
              <a:rPr sz="800" spc="-5" dirty="0">
                <a:latin typeface="Calibri"/>
                <a:cs typeface="Calibri"/>
              </a:rPr>
              <a:t>которые </a:t>
            </a:r>
            <a:r>
              <a:rPr sz="800" dirty="0">
                <a:latin typeface="Calibri"/>
                <a:cs typeface="Calibri"/>
              </a:rPr>
              <a:t>не</a:t>
            </a:r>
            <a:r>
              <a:rPr sz="800" spc="5" dirty="0">
                <a:latin typeface="Calibri"/>
                <a:cs typeface="Calibri"/>
              </a:rPr>
              <a:t> </a:t>
            </a:r>
            <a:r>
              <a:rPr sz="800" spc="-5" dirty="0">
                <a:latin typeface="Calibri"/>
                <a:cs typeface="Calibri"/>
              </a:rPr>
              <a:t>соответствуют</a:t>
            </a:r>
            <a:endParaRPr sz="800">
              <a:latin typeface="Calibri"/>
              <a:cs typeface="Calibri"/>
            </a:endParaRPr>
          </a:p>
        </p:txBody>
      </p:sp>
      <p:sp>
        <p:nvSpPr>
          <p:cNvPr id="245" name="object 245"/>
          <p:cNvSpPr txBox="1"/>
          <p:nvPr/>
        </p:nvSpPr>
        <p:spPr>
          <a:xfrm>
            <a:off x="5254878" y="5062473"/>
            <a:ext cx="1463040" cy="14795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вышеперечисленным</a:t>
            </a:r>
            <a:r>
              <a:rPr sz="800" spc="-15" dirty="0">
                <a:latin typeface="Calibri"/>
                <a:cs typeface="Calibri"/>
              </a:rPr>
              <a:t> </a:t>
            </a:r>
            <a:r>
              <a:rPr sz="800" spc="-5" dirty="0">
                <a:latin typeface="Calibri"/>
                <a:cs typeface="Calibri"/>
              </a:rPr>
              <a:t>критериям</a:t>
            </a:r>
            <a:endParaRPr sz="800">
              <a:latin typeface="Calibri"/>
              <a:cs typeface="Calibri"/>
            </a:endParaRPr>
          </a:p>
        </p:txBody>
      </p:sp>
      <p:sp>
        <p:nvSpPr>
          <p:cNvPr id="246" name="object 246"/>
          <p:cNvSpPr/>
          <p:nvPr/>
        </p:nvSpPr>
        <p:spPr>
          <a:xfrm>
            <a:off x="7065136" y="2444242"/>
            <a:ext cx="1798320" cy="568960"/>
          </a:xfrm>
          <a:custGeom>
            <a:avLst/>
            <a:gdLst/>
            <a:ahLst/>
            <a:cxnLst/>
            <a:rect l="l" t="t" r="r" b="b"/>
            <a:pathLst>
              <a:path w="1798320" h="568960">
                <a:moveTo>
                  <a:pt x="0" y="568578"/>
                </a:moveTo>
                <a:lnTo>
                  <a:pt x="1797811" y="568578"/>
                </a:lnTo>
                <a:lnTo>
                  <a:pt x="1797811" y="0"/>
                </a:lnTo>
                <a:lnTo>
                  <a:pt x="0" y="0"/>
                </a:lnTo>
                <a:lnTo>
                  <a:pt x="0" y="568578"/>
                </a:lnTo>
                <a:close/>
              </a:path>
            </a:pathLst>
          </a:custGeom>
          <a:solidFill>
            <a:srgbClr val="FFF4E7"/>
          </a:solidFill>
        </p:spPr>
        <p:txBody>
          <a:bodyPr wrap="square" lIns="0" tIns="0" rIns="0" bIns="0" rtlCol="0"/>
          <a:lstStyle/>
          <a:p>
            <a:endParaRPr/>
          </a:p>
        </p:txBody>
      </p:sp>
      <p:sp>
        <p:nvSpPr>
          <p:cNvPr id="247" name="object 247"/>
          <p:cNvSpPr/>
          <p:nvPr/>
        </p:nvSpPr>
        <p:spPr>
          <a:xfrm>
            <a:off x="8862821" y="2444242"/>
            <a:ext cx="3026410" cy="568960"/>
          </a:xfrm>
          <a:custGeom>
            <a:avLst/>
            <a:gdLst/>
            <a:ahLst/>
            <a:cxnLst/>
            <a:rect l="l" t="t" r="r" b="b"/>
            <a:pathLst>
              <a:path w="3026409" h="568960">
                <a:moveTo>
                  <a:pt x="0" y="568578"/>
                </a:moveTo>
                <a:lnTo>
                  <a:pt x="3026410" y="568578"/>
                </a:lnTo>
                <a:lnTo>
                  <a:pt x="3026410" y="0"/>
                </a:lnTo>
                <a:lnTo>
                  <a:pt x="0" y="0"/>
                </a:lnTo>
                <a:lnTo>
                  <a:pt x="0" y="568578"/>
                </a:lnTo>
                <a:close/>
              </a:path>
            </a:pathLst>
          </a:custGeom>
          <a:solidFill>
            <a:srgbClr val="FFF4E7"/>
          </a:solidFill>
        </p:spPr>
        <p:txBody>
          <a:bodyPr wrap="square" lIns="0" tIns="0" rIns="0" bIns="0" rtlCol="0"/>
          <a:lstStyle/>
          <a:p>
            <a:endParaRPr/>
          </a:p>
        </p:txBody>
      </p:sp>
      <p:sp>
        <p:nvSpPr>
          <p:cNvPr id="248" name="object 248"/>
          <p:cNvSpPr/>
          <p:nvPr/>
        </p:nvSpPr>
        <p:spPr>
          <a:xfrm>
            <a:off x="7065136" y="3012820"/>
            <a:ext cx="1798320" cy="344805"/>
          </a:xfrm>
          <a:custGeom>
            <a:avLst/>
            <a:gdLst/>
            <a:ahLst/>
            <a:cxnLst/>
            <a:rect l="l" t="t" r="r" b="b"/>
            <a:pathLst>
              <a:path w="1798320" h="344804">
                <a:moveTo>
                  <a:pt x="0" y="344804"/>
                </a:moveTo>
                <a:lnTo>
                  <a:pt x="1797811" y="344804"/>
                </a:lnTo>
                <a:lnTo>
                  <a:pt x="1797811" y="0"/>
                </a:lnTo>
                <a:lnTo>
                  <a:pt x="0" y="0"/>
                </a:lnTo>
                <a:lnTo>
                  <a:pt x="0" y="344804"/>
                </a:lnTo>
                <a:close/>
              </a:path>
            </a:pathLst>
          </a:custGeom>
          <a:solidFill>
            <a:srgbClr val="FFF4E7"/>
          </a:solidFill>
        </p:spPr>
        <p:txBody>
          <a:bodyPr wrap="square" lIns="0" tIns="0" rIns="0" bIns="0" rtlCol="0"/>
          <a:lstStyle/>
          <a:p>
            <a:endParaRPr/>
          </a:p>
        </p:txBody>
      </p:sp>
      <p:sp>
        <p:nvSpPr>
          <p:cNvPr id="249" name="object 249"/>
          <p:cNvSpPr/>
          <p:nvPr/>
        </p:nvSpPr>
        <p:spPr>
          <a:xfrm>
            <a:off x="8862821" y="3012820"/>
            <a:ext cx="3026410" cy="344805"/>
          </a:xfrm>
          <a:custGeom>
            <a:avLst/>
            <a:gdLst/>
            <a:ahLst/>
            <a:cxnLst/>
            <a:rect l="l" t="t" r="r" b="b"/>
            <a:pathLst>
              <a:path w="3026409" h="344804">
                <a:moveTo>
                  <a:pt x="0" y="344804"/>
                </a:moveTo>
                <a:lnTo>
                  <a:pt x="3026410" y="344804"/>
                </a:lnTo>
                <a:lnTo>
                  <a:pt x="3026410" y="0"/>
                </a:lnTo>
                <a:lnTo>
                  <a:pt x="0" y="0"/>
                </a:lnTo>
                <a:lnTo>
                  <a:pt x="0" y="344804"/>
                </a:lnTo>
                <a:close/>
              </a:path>
            </a:pathLst>
          </a:custGeom>
          <a:solidFill>
            <a:srgbClr val="FFF4E7"/>
          </a:solidFill>
        </p:spPr>
        <p:txBody>
          <a:bodyPr wrap="square" lIns="0" tIns="0" rIns="0" bIns="0" rtlCol="0"/>
          <a:lstStyle/>
          <a:p>
            <a:endParaRPr/>
          </a:p>
        </p:txBody>
      </p:sp>
      <p:sp>
        <p:nvSpPr>
          <p:cNvPr id="250" name="object 250"/>
          <p:cNvSpPr/>
          <p:nvPr/>
        </p:nvSpPr>
        <p:spPr>
          <a:xfrm>
            <a:off x="7065136" y="3357626"/>
            <a:ext cx="1798320" cy="512445"/>
          </a:xfrm>
          <a:custGeom>
            <a:avLst/>
            <a:gdLst/>
            <a:ahLst/>
            <a:cxnLst/>
            <a:rect l="l" t="t" r="r" b="b"/>
            <a:pathLst>
              <a:path w="1798320" h="512445">
                <a:moveTo>
                  <a:pt x="0" y="512444"/>
                </a:moveTo>
                <a:lnTo>
                  <a:pt x="1797811" y="512444"/>
                </a:lnTo>
                <a:lnTo>
                  <a:pt x="1797811" y="0"/>
                </a:lnTo>
                <a:lnTo>
                  <a:pt x="0" y="0"/>
                </a:lnTo>
                <a:lnTo>
                  <a:pt x="0" y="512444"/>
                </a:lnTo>
                <a:close/>
              </a:path>
            </a:pathLst>
          </a:custGeom>
          <a:solidFill>
            <a:srgbClr val="FFF4E7"/>
          </a:solidFill>
        </p:spPr>
        <p:txBody>
          <a:bodyPr wrap="square" lIns="0" tIns="0" rIns="0" bIns="0" rtlCol="0"/>
          <a:lstStyle/>
          <a:p>
            <a:endParaRPr/>
          </a:p>
        </p:txBody>
      </p:sp>
      <p:sp>
        <p:nvSpPr>
          <p:cNvPr id="251" name="object 251"/>
          <p:cNvSpPr/>
          <p:nvPr/>
        </p:nvSpPr>
        <p:spPr>
          <a:xfrm>
            <a:off x="8862821" y="3357626"/>
            <a:ext cx="3026410" cy="512445"/>
          </a:xfrm>
          <a:custGeom>
            <a:avLst/>
            <a:gdLst/>
            <a:ahLst/>
            <a:cxnLst/>
            <a:rect l="l" t="t" r="r" b="b"/>
            <a:pathLst>
              <a:path w="3026409" h="512445">
                <a:moveTo>
                  <a:pt x="0" y="512444"/>
                </a:moveTo>
                <a:lnTo>
                  <a:pt x="3026410" y="512444"/>
                </a:lnTo>
                <a:lnTo>
                  <a:pt x="3026410" y="0"/>
                </a:lnTo>
                <a:lnTo>
                  <a:pt x="0" y="0"/>
                </a:lnTo>
                <a:lnTo>
                  <a:pt x="0" y="512444"/>
                </a:lnTo>
                <a:close/>
              </a:path>
            </a:pathLst>
          </a:custGeom>
          <a:solidFill>
            <a:srgbClr val="FFF4E7"/>
          </a:solidFill>
        </p:spPr>
        <p:txBody>
          <a:bodyPr wrap="square" lIns="0" tIns="0" rIns="0" bIns="0" rtlCol="0"/>
          <a:lstStyle/>
          <a:p>
            <a:endParaRPr/>
          </a:p>
        </p:txBody>
      </p:sp>
      <p:sp>
        <p:nvSpPr>
          <p:cNvPr id="252" name="object 252"/>
          <p:cNvSpPr/>
          <p:nvPr/>
        </p:nvSpPr>
        <p:spPr>
          <a:xfrm>
            <a:off x="7065136" y="3870071"/>
            <a:ext cx="1798320" cy="344805"/>
          </a:xfrm>
          <a:custGeom>
            <a:avLst/>
            <a:gdLst/>
            <a:ahLst/>
            <a:cxnLst/>
            <a:rect l="l" t="t" r="r" b="b"/>
            <a:pathLst>
              <a:path w="1798320" h="344804">
                <a:moveTo>
                  <a:pt x="0" y="344804"/>
                </a:moveTo>
                <a:lnTo>
                  <a:pt x="1797811" y="344804"/>
                </a:lnTo>
                <a:lnTo>
                  <a:pt x="1797811" y="0"/>
                </a:lnTo>
                <a:lnTo>
                  <a:pt x="0" y="0"/>
                </a:lnTo>
                <a:lnTo>
                  <a:pt x="0" y="344804"/>
                </a:lnTo>
                <a:close/>
              </a:path>
            </a:pathLst>
          </a:custGeom>
          <a:solidFill>
            <a:srgbClr val="FFF4E7"/>
          </a:solidFill>
        </p:spPr>
        <p:txBody>
          <a:bodyPr wrap="square" lIns="0" tIns="0" rIns="0" bIns="0" rtlCol="0"/>
          <a:lstStyle/>
          <a:p>
            <a:endParaRPr/>
          </a:p>
        </p:txBody>
      </p:sp>
      <p:sp>
        <p:nvSpPr>
          <p:cNvPr id="253" name="object 253"/>
          <p:cNvSpPr/>
          <p:nvPr/>
        </p:nvSpPr>
        <p:spPr>
          <a:xfrm>
            <a:off x="8862821" y="3870071"/>
            <a:ext cx="3026410" cy="344805"/>
          </a:xfrm>
          <a:custGeom>
            <a:avLst/>
            <a:gdLst/>
            <a:ahLst/>
            <a:cxnLst/>
            <a:rect l="l" t="t" r="r" b="b"/>
            <a:pathLst>
              <a:path w="3026409" h="344804">
                <a:moveTo>
                  <a:pt x="0" y="344804"/>
                </a:moveTo>
                <a:lnTo>
                  <a:pt x="3026410" y="344804"/>
                </a:lnTo>
                <a:lnTo>
                  <a:pt x="3026410" y="0"/>
                </a:lnTo>
                <a:lnTo>
                  <a:pt x="0" y="0"/>
                </a:lnTo>
                <a:lnTo>
                  <a:pt x="0" y="344804"/>
                </a:lnTo>
                <a:close/>
              </a:path>
            </a:pathLst>
          </a:custGeom>
          <a:solidFill>
            <a:srgbClr val="FFF4E7"/>
          </a:solidFill>
        </p:spPr>
        <p:txBody>
          <a:bodyPr wrap="square" lIns="0" tIns="0" rIns="0" bIns="0" rtlCol="0"/>
          <a:lstStyle/>
          <a:p>
            <a:endParaRPr/>
          </a:p>
        </p:txBody>
      </p:sp>
      <p:sp>
        <p:nvSpPr>
          <p:cNvPr id="254" name="object 254"/>
          <p:cNvSpPr/>
          <p:nvPr/>
        </p:nvSpPr>
        <p:spPr>
          <a:xfrm>
            <a:off x="7065136" y="4214876"/>
            <a:ext cx="1798320" cy="344805"/>
          </a:xfrm>
          <a:custGeom>
            <a:avLst/>
            <a:gdLst/>
            <a:ahLst/>
            <a:cxnLst/>
            <a:rect l="l" t="t" r="r" b="b"/>
            <a:pathLst>
              <a:path w="1798320" h="344804">
                <a:moveTo>
                  <a:pt x="0" y="344805"/>
                </a:moveTo>
                <a:lnTo>
                  <a:pt x="1797811" y="344805"/>
                </a:lnTo>
                <a:lnTo>
                  <a:pt x="1797811" y="0"/>
                </a:lnTo>
                <a:lnTo>
                  <a:pt x="0" y="0"/>
                </a:lnTo>
                <a:lnTo>
                  <a:pt x="0" y="344805"/>
                </a:lnTo>
                <a:close/>
              </a:path>
            </a:pathLst>
          </a:custGeom>
          <a:solidFill>
            <a:srgbClr val="FFF4E7"/>
          </a:solidFill>
        </p:spPr>
        <p:txBody>
          <a:bodyPr wrap="square" lIns="0" tIns="0" rIns="0" bIns="0" rtlCol="0"/>
          <a:lstStyle/>
          <a:p>
            <a:endParaRPr/>
          </a:p>
        </p:txBody>
      </p:sp>
      <p:sp>
        <p:nvSpPr>
          <p:cNvPr id="255" name="object 255"/>
          <p:cNvSpPr/>
          <p:nvPr/>
        </p:nvSpPr>
        <p:spPr>
          <a:xfrm>
            <a:off x="8862821" y="4214876"/>
            <a:ext cx="3026410" cy="344805"/>
          </a:xfrm>
          <a:custGeom>
            <a:avLst/>
            <a:gdLst/>
            <a:ahLst/>
            <a:cxnLst/>
            <a:rect l="l" t="t" r="r" b="b"/>
            <a:pathLst>
              <a:path w="3026409" h="344804">
                <a:moveTo>
                  <a:pt x="0" y="344805"/>
                </a:moveTo>
                <a:lnTo>
                  <a:pt x="3026410" y="344805"/>
                </a:lnTo>
                <a:lnTo>
                  <a:pt x="3026410" y="0"/>
                </a:lnTo>
                <a:lnTo>
                  <a:pt x="0" y="0"/>
                </a:lnTo>
                <a:lnTo>
                  <a:pt x="0" y="344805"/>
                </a:lnTo>
                <a:close/>
              </a:path>
            </a:pathLst>
          </a:custGeom>
          <a:solidFill>
            <a:srgbClr val="FFF4E7"/>
          </a:solidFill>
        </p:spPr>
        <p:txBody>
          <a:bodyPr wrap="square" lIns="0" tIns="0" rIns="0" bIns="0" rtlCol="0"/>
          <a:lstStyle/>
          <a:p>
            <a:endParaRPr/>
          </a:p>
        </p:txBody>
      </p:sp>
      <p:sp>
        <p:nvSpPr>
          <p:cNvPr id="256" name="object 256"/>
          <p:cNvSpPr/>
          <p:nvPr/>
        </p:nvSpPr>
        <p:spPr>
          <a:xfrm>
            <a:off x="8862821" y="2437892"/>
            <a:ext cx="0" cy="2128520"/>
          </a:xfrm>
          <a:custGeom>
            <a:avLst/>
            <a:gdLst/>
            <a:ahLst/>
            <a:cxnLst/>
            <a:rect l="l" t="t" r="r" b="b"/>
            <a:pathLst>
              <a:path h="2128520">
                <a:moveTo>
                  <a:pt x="0" y="0"/>
                </a:moveTo>
                <a:lnTo>
                  <a:pt x="0" y="2128139"/>
                </a:lnTo>
              </a:path>
            </a:pathLst>
          </a:custGeom>
          <a:ln w="12700">
            <a:solidFill>
              <a:srgbClr val="FFFFFF"/>
            </a:solidFill>
          </a:ln>
        </p:spPr>
        <p:txBody>
          <a:bodyPr wrap="square" lIns="0" tIns="0" rIns="0" bIns="0" rtlCol="0"/>
          <a:lstStyle/>
          <a:p>
            <a:endParaRPr/>
          </a:p>
        </p:txBody>
      </p:sp>
      <p:sp>
        <p:nvSpPr>
          <p:cNvPr id="257" name="object 257"/>
          <p:cNvSpPr/>
          <p:nvPr/>
        </p:nvSpPr>
        <p:spPr>
          <a:xfrm>
            <a:off x="7058786" y="3012820"/>
            <a:ext cx="4836795" cy="0"/>
          </a:xfrm>
          <a:custGeom>
            <a:avLst/>
            <a:gdLst/>
            <a:ahLst/>
            <a:cxnLst/>
            <a:rect l="l" t="t" r="r" b="b"/>
            <a:pathLst>
              <a:path w="4836795">
                <a:moveTo>
                  <a:pt x="0" y="0"/>
                </a:moveTo>
                <a:lnTo>
                  <a:pt x="4836795" y="0"/>
                </a:lnTo>
              </a:path>
            </a:pathLst>
          </a:custGeom>
          <a:ln w="12700">
            <a:solidFill>
              <a:srgbClr val="FFFFFF"/>
            </a:solidFill>
          </a:ln>
        </p:spPr>
        <p:txBody>
          <a:bodyPr wrap="square" lIns="0" tIns="0" rIns="0" bIns="0" rtlCol="0"/>
          <a:lstStyle/>
          <a:p>
            <a:endParaRPr/>
          </a:p>
        </p:txBody>
      </p:sp>
      <p:sp>
        <p:nvSpPr>
          <p:cNvPr id="258" name="object 258"/>
          <p:cNvSpPr/>
          <p:nvPr/>
        </p:nvSpPr>
        <p:spPr>
          <a:xfrm>
            <a:off x="7058786" y="3357626"/>
            <a:ext cx="4836795" cy="0"/>
          </a:xfrm>
          <a:custGeom>
            <a:avLst/>
            <a:gdLst/>
            <a:ahLst/>
            <a:cxnLst/>
            <a:rect l="l" t="t" r="r" b="b"/>
            <a:pathLst>
              <a:path w="4836795">
                <a:moveTo>
                  <a:pt x="0" y="0"/>
                </a:moveTo>
                <a:lnTo>
                  <a:pt x="4836795" y="0"/>
                </a:lnTo>
              </a:path>
            </a:pathLst>
          </a:custGeom>
          <a:ln w="12700">
            <a:solidFill>
              <a:srgbClr val="FFFFFF"/>
            </a:solidFill>
          </a:ln>
        </p:spPr>
        <p:txBody>
          <a:bodyPr wrap="square" lIns="0" tIns="0" rIns="0" bIns="0" rtlCol="0"/>
          <a:lstStyle/>
          <a:p>
            <a:endParaRPr/>
          </a:p>
        </p:txBody>
      </p:sp>
      <p:sp>
        <p:nvSpPr>
          <p:cNvPr id="259" name="object 259"/>
          <p:cNvSpPr/>
          <p:nvPr/>
        </p:nvSpPr>
        <p:spPr>
          <a:xfrm>
            <a:off x="7058786" y="3870071"/>
            <a:ext cx="4836795" cy="0"/>
          </a:xfrm>
          <a:custGeom>
            <a:avLst/>
            <a:gdLst/>
            <a:ahLst/>
            <a:cxnLst/>
            <a:rect l="l" t="t" r="r" b="b"/>
            <a:pathLst>
              <a:path w="4836795">
                <a:moveTo>
                  <a:pt x="0" y="0"/>
                </a:moveTo>
                <a:lnTo>
                  <a:pt x="4836795" y="0"/>
                </a:lnTo>
              </a:path>
            </a:pathLst>
          </a:custGeom>
          <a:ln w="12700">
            <a:solidFill>
              <a:srgbClr val="FFFFFF"/>
            </a:solidFill>
          </a:ln>
        </p:spPr>
        <p:txBody>
          <a:bodyPr wrap="square" lIns="0" tIns="0" rIns="0" bIns="0" rtlCol="0"/>
          <a:lstStyle/>
          <a:p>
            <a:endParaRPr/>
          </a:p>
        </p:txBody>
      </p:sp>
      <p:sp>
        <p:nvSpPr>
          <p:cNvPr id="260" name="object 260"/>
          <p:cNvSpPr/>
          <p:nvPr/>
        </p:nvSpPr>
        <p:spPr>
          <a:xfrm>
            <a:off x="7058786" y="4214876"/>
            <a:ext cx="4836795" cy="0"/>
          </a:xfrm>
          <a:custGeom>
            <a:avLst/>
            <a:gdLst/>
            <a:ahLst/>
            <a:cxnLst/>
            <a:rect l="l" t="t" r="r" b="b"/>
            <a:pathLst>
              <a:path w="4836795">
                <a:moveTo>
                  <a:pt x="0" y="0"/>
                </a:moveTo>
                <a:lnTo>
                  <a:pt x="4836795" y="0"/>
                </a:lnTo>
              </a:path>
            </a:pathLst>
          </a:custGeom>
          <a:ln w="12700">
            <a:solidFill>
              <a:srgbClr val="FFFFFF"/>
            </a:solidFill>
          </a:ln>
        </p:spPr>
        <p:txBody>
          <a:bodyPr wrap="square" lIns="0" tIns="0" rIns="0" bIns="0" rtlCol="0"/>
          <a:lstStyle/>
          <a:p>
            <a:endParaRPr/>
          </a:p>
        </p:txBody>
      </p:sp>
      <p:sp>
        <p:nvSpPr>
          <p:cNvPr id="261" name="object 261"/>
          <p:cNvSpPr/>
          <p:nvPr/>
        </p:nvSpPr>
        <p:spPr>
          <a:xfrm>
            <a:off x="7065136" y="2437892"/>
            <a:ext cx="0" cy="2128520"/>
          </a:xfrm>
          <a:custGeom>
            <a:avLst/>
            <a:gdLst/>
            <a:ahLst/>
            <a:cxnLst/>
            <a:rect l="l" t="t" r="r" b="b"/>
            <a:pathLst>
              <a:path h="2128520">
                <a:moveTo>
                  <a:pt x="0" y="0"/>
                </a:moveTo>
                <a:lnTo>
                  <a:pt x="0" y="2128139"/>
                </a:lnTo>
              </a:path>
            </a:pathLst>
          </a:custGeom>
          <a:ln w="12700">
            <a:solidFill>
              <a:srgbClr val="FFFFFF"/>
            </a:solidFill>
          </a:ln>
        </p:spPr>
        <p:txBody>
          <a:bodyPr wrap="square" lIns="0" tIns="0" rIns="0" bIns="0" rtlCol="0"/>
          <a:lstStyle/>
          <a:p>
            <a:endParaRPr/>
          </a:p>
        </p:txBody>
      </p:sp>
      <p:sp>
        <p:nvSpPr>
          <p:cNvPr id="262" name="object 262"/>
          <p:cNvSpPr/>
          <p:nvPr/>
        </p:nvSpPr>
        <p:spPr>
          <a:xfrm>
            <a:off x="11889231" y="2437892"/>
            <a:ext cx="0" cy="2128520"/>
          </a:xfrm>
          <a:custGeom>
            <a:avLst/>
            <a:gdLst/>
            <a:ahLst/>
            <a:cxnLst/>
            <a:rect l="l" t="t" r="r" b="b"/>
            <a:pathLst>
              <a:path h="2128520">
                <a:moveTo>
                  <a:pt x="0" y="0"/>
                </a:moveTo>
                <a:lnTo>
                  <a:pt x="0" y="2128139"/>
                </a:lnTo>
              </a:path>
            </a:pathLst>
          </a:custGeom>
          <a:ln w="12700">
            <a:solidFill>
              <a:srgbClr val="FFFFFF"/>
            </a:solidFill>
          </a:ln>
        </p:spPr>
        <p:txBody>
          <a:bodyPr wrap="square" lIns="0" tIns="0" rIns="0" bIns="0" rtlCol="0"/>
          <a:lstStyle/>
          <a:p>
            <a:endParaRPr/>
          </a:p>
        </p:txBody>
      </p:sp>
      <p:sp>
        <p:nvSpPr>
          <p:cNvPr id="263" name="object 263"/>
          <p:cNvSpPr/>
          <p:nvPr/>
        </p:nvSpPr>
        <p:spPr>
          <a:xfrm>
            <a:off x="7058786" y="2444242"/>
            <a:ext cx="4836795" cy="0"/>
          </a:xfrm>
          <a:custGeom>
            <a:avLst/>
            <a:gdLst/>
            <a:ahLst/>
            <a:cxnLst/>
            <a:rect l="l" t="t" r="r" b="b"/>
            <a:pathLst>
              <a:path w="4836795">
                <a:moveTo>
                  <a:pt x="0" y="0"/>
                </a:moveTo>
                <a:lnTo>
                  <a:pt x="4836795" y="0"/>
                </a:lnTo>
              </a:path>
            </a:pathLst>
          </a:custGeom>
          <a:ln w="12700">
            <a:solidFill>
              <a:srgbClr val="FFFFFF"/>
            </a:solidFill>
          </a:ln>
        </p:spPr>
        <p:txBody>
          <a:bodyPr wrap="square" lIns="0" tIns="0" rIns="0" bIns="0" rtlCol="0"/>
          <a:lstStyle/>
          <a:p>
            <a:endParaRPr/>
          </a:p>
        </p:txBody>
      </p:sp>
      <p:sp>
        <p:nvSpPr>
          <p:cNvPr id="264" name="object 264"/>
          <p:cNvSpPr/>
          <p:nvPr/>
        </p:nvSpPr>
        <p:spPr>
          <a:xfrm>
            <a:off x="7058786" y="4559680"/>
            <a:ext cx="4836795" cy="0"/>
          </a:xfrm>
          <a:custGeom>
            <a:avLst/>
            <a:gdLst/>
            <a:ahLst/>
            <a:cxnLst/>
            <a:rect l="l" t="t" r="r" b="b"/>
            <a:pathLst>
              <a:path w="4836795">
                <a:moveTo>
                  <a:pt x="0" y="0"/>
                </a:moveTo>
                <a:lnTo>
                  <a:pt x="4836795" y="0"/>
                </a:lnTo>
              </a:path>
            </a:pathLst>
          </a:custGeom>
          <a:ln w="12700">
            <a:solidFill>
              <a:srgbClr val="FFFFFF"/>
            </a:solidFill>
          </a:ln>
        </p:spPr>
        <p:txBody>
          <a:bodyPr wrap="square" lIns="0" tIns="0" rIns="0" bIns="0" rtlCol="0"/>
          <a:lstStyle/>
          <a:p>
            <a:endParaRPr/>
          </a:p>
        </p:txBody>
      </p:sp>
      <p:sp>
        <p:nvSpPr>
          <p:cNvPr id="265" name="object 265"/>
          <p:cNvSpPr txBox="1"/>
          <p:nvPr/>
        </p:nvSpPr>
        <p:spPr>
          <a:xfrm>
            <a:off x="7062978" y="2544318"/>
            <a:ext cx="1483360"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Calibri"/>
                <a:cs typeface="Calibri"/>
              </a:rPr>
              <a:t>Качество</a:t>
            </a:r>
            <a:r>
              <a:rPr sz="1100" spc="-85" dirty="0">
                <a:latin typeface="Calibri"/>
                <a:cs typeface="Calibri"/>
              </a:rPr>
              <a:t> </a:t>
            </a:r>
            <a:r>
              <a:rPr sz="1100" dirty="0">
                <a:latin typeface="Calibri"/>
                <a:cs typeface="Calibri"/>
              </a:rPr>
              <a:t>доказательной</a:t>
            </a:r>
            <a:endParaRPr sz="1100">
              <a:latin typeface="Calibri"/>
              <a:cs typeface="Calibri"/>
            </a:endParaRPr>
          </a:p>
        </p:txBody>
      </p:sp>
      <p:sp>
        <p:nvSpPr>
          <p:cNvPr id="266" name="object 266"/>
          <p:cNvSpPr txBox="1"/>
          <p:nvPr/>
        </p:nvSpPr>
        <p:spPr>
          <a:xfrm>
            <a:off x="5254878" y="2671699"/>
            <a:ext cx="2128520" cy="193675"/>
          </a:xfrm>
          <a:prstGeom prst="rect">
            <a:avLst/>
          </a:prstGeom>
        </p:spPr>
        <p:txBody>
          <a:bodyPr vert="horz" wrap="square" lIns="0" tIns="13335" rIns="0" bIns="0" rtlCol="0">
            <a:spAutoFit/>
          </a:bodyPr>
          <a:lstStyle/>
          <a:p>
            <a:pPr marL="12700">
              <a:lnSpc>
                <a:spcPct val="100000"/>
              </a:lnSpc>
              <a:spcBef>
                <a:spcPts val="105"/>
              </a:spcBef>
            </a:pPr>
            <a:r>
              <a:rPr sz="800" spc="-5" dirty="0">
                <a:latin typeface="Calibri"/>
                <a:cs typeface="Calibri"/>
              </a:rPr>
              <a:t>которой представлены рекомендации. </a:t>
            </a:r>
            <a:r>
              <a:rPr sz="800" dirty="0">
                <a:latin typeface="Calibri"/>
                <a:cs typeface="Calibri"/>
              </a:rPr>
              <a:t>К</a:t>
            </a:r>
            <a:r>
              <a:rPr sz="800" spc="120" dirty="0">
                <a:latin typeface="Calibri"/>
                <a:cs typeface="Calibri"/>
              </a:rPr>
              <a:t> </a:t>
            </a:r>
            <a:r>
              <a:rPr sz="1650" baseline="-15151" dirty="0">
                <a:latin typeface="Calibri"/>
                <a:cs typeface="Calibri"/>
              </a:rPr>
              <a:t>базы</a:t>
            </a:r>
          </a:p>
        </p:txBody>
      </p:sp>
      <p:sp>
        <p:nvSpPr>
          <p:cNvPr id="267" name="object 267"/>
          <p:cNvSpPr txBox="1"/>
          <p:nvPr/>
        </p:nvSpPr>
        <p:spPr>
          <a:xfrm>
            <a:off x="8860917" y="2627833"/>
            <a:ext cx="591185" cy="194310"/>
          </a:xfrm>
          <a:prstGeom prst="rect">
            <a:avLst/>
          </a:prstGeom>
        </p:spPr>
        <p:txBody>
          <a:bodyPr vert="horz" wrap="square" lIns="0" tIns="13335" rIns="0" bIns="0" rtlCol="0">
            <a:spAutoFit/>
          </a:bodyPr>
          <a:lstStyle/>
          <a:p>
            <a:pPr marL="12700">
              <a:lnSpc>
                <a:spcPct val="100000"/>
              </a:lnSpc>
              <a:spcBef>
                <a:spcPts val="105"/>
              </a:spcBef>
            </a:pPr>
            <a:r>
              <a:rPr sz="1100" dirty="0">
                <a:latin typeface="Calibri"/>
                <a:cs typeface="Calibri"/>
              </a:rPr>
              <a:t>З</a:t>
            </a:r>
            <a:r>
              <a:rPr sz="1100" spc="-5" dirty="0">
                <a:latin typeface="Calibri"/>
                <a:cs typeface="Calibri"/>
              </a:rPr>
              <a:t>н</a:t>
            </a:r>
            <a:r>
              <a:rPr sz="1100" dirty="0">
                <a:latin typeface="Calibri"/>
                <a:cs typeface="Calibri"/>
              </a:rPr>
              <a:t>а</a:t>
            </a:r>
            <a:r>
              <a:rPr sz="1100" spc="-5" dirty="0">
                <a:latin typeface="Calibri"/>
                <a:cs typeface="Calibri"/>
              </a:rPr>
              <a:t>ч</a:t>
            </a:r>
            <a:r>
              <a:rPr sz="1100" dirty="0">
                <a:latin typeface="Calibri"/>
                <a:cs typeface="Calibri"/>
              </a:rPr>
              <a:t>ение</a:t>
            </a:r>
          </a:p>
        </p:txBody>
      </p:sp>
      <p:sp>
        <p:nvSpPr>
          <p:cNvPr id="268" name="object 268"/>
          <p:cNvSpPr txBox="1"/>
          <p:nvPr/>
        </p:nvSpPr>
        <p:spPr>
          <a:xfrm>
            <a:off x="7062978" y="3084957"/>
            <a:ext cx="744220"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Calibri"/>
                <a:cs typeface="Calibri"/>
              </a:rPr>
              <a:t>А –</a:t>
            </a:r>
            <a:r>
              <a:rPr sz="1100" spc="-60" dirty="0">
                <a:latin typeface="Calibri"/>
                <a:cs typeface="Calibri"/>
              </a:rPr>
              <a:t> </a:t>
            </a:r>
            <a:r>
              <a:rPr sz="1100" dirty="0">
                <a:latin typeface="Calibri"/>
                <a:cs typeface="Calibri"/>
              </a:rPr>
              <a:t>высокое</a:t>
            </a:r>
          </a:p>
        </p:txBody>
      </p:sp>
      <p:sp>
        <p:nvSpPr>
          <p:cNvPr id="269" name="object 269"/>
          <p:cNvSpPr txBox="1"/>
          <p:nvPr/>
        </p:nvSpPr>
        <p:spPr>
          <a:xfrm>
            <a:off x="8860917" y="3001137"/>
            <a:ext cx="3034030" cy="361315"/>
          </a:xfrm>
          <a:prstGeom prst="rect">
            <a:avLst/>
          </a:prstGeom>
        </p:spPr>
        <p:txBody>
          <a:bodyPr vert="horz" wrap="square" lIns="0" tIns="13335" rIns="0" bIns="0" rtlCol="0">
            <a:spAutoFit/>
          </a:bodyPr>
          <a:lstStyle/>
          <a:p>
            <a:pPr marL="12700" marR="5080">
              <a:lnSpc>
                <a:spcPct val="100000"/>
              </a:lnSpc>
              <a:spcBef>
                <a:spcPts val="105"/>
              </a:spcBef>
            </a:pPr>
            <a:r>
              <a:rPr sz="1100" spc="-5" dirty="0">
                <a:latin typeface="Calibri"/>
                <a:cs typeface="Calibri"/>
              </a:rPr>
              <a:t>Эксперты уверены, </a:t>
            </a:r>
            <a:r>
              <a:rPr sz="1100" spc="-10" dirty="0">
                <a:latin typeface="Calibri"/>
                <a:cs typeface="Calibri"/>
              </a:rPr>
              <a:t>что </a:t>
            </a:r>
            <a:r>
              <a:rPr sz="1100" dirty="0">
                <a:latin typeface="Calibri"/>
                <a:cs typeface="Calibri"/>
              </a:rPr>
              <a:t>наблюдаемый эффект  близок к</a:t>
            </a:r>
            <a:r>
              <a:rPr sz="1100" spc="-30" dirty="0">
                <a:latin typeface="Calibri"/>
                <a:cs typeface="Calibri"/>
              </a:rPr>
              <a:t> </a:t>
            </a:r>
            <a:r>
              <a:rPr sz="1100" dirty="0">
                <a:latin typeface="Calibri"/>
                <a:cs typeface="Calibri"/>
              </a:rPr>
              <a:t>ожидаемому</a:t>
            </a:r>
            <a:endParaRPr sz="1100">
              <a:latin typeface="Calibri"/>
              <a:cs typeface="Calibri"/>
            </a:endParaRPr>
          </a:p>
        </p:txBody>
      </p:sp>
      <p:sp>
        <p:nvSpPr>
          <p:cNvPr id="270" name="object 270"/>
          <p:cNvSpPr txBox="1"/>
          <p:nvPr/>
        </p:nvSpPr>
        <p:spPr>
          <a:xfrm>
            <a:off x="7062978" y="3513835"/>
            <a:ext cx="703580" cy="193675"/>
          </a:xfrm>
          <a:prstGeom prst="rect">
            <a:avLst/>
          </a:prstGeom>
        </p:spPr>
        <p:txBody>
          <a:bodyPr vert="horz" wrap="square" lIns="0" tIns="13335" rIns="0" bIns="0" rtlCol="0">
            <a:spAutoFit/>
          </a:bodyPr>
          <a:lstStyle/>
          <a:p>
            <a:pPr marL="12700">
              <a:lnSpc>
                <a:spcPct val="100000"/>
              </a:lnSpc>
              <a:spcBef>
                <a:spcPts val="105"/>
              </a:spcBef>
            </a:pPr>
            <a:r>
              <a:rPr sz="1100" dirty="0">
                <a:latin typeface="Calibri"/>
                <a:cs typeface="Calibri"/>
              </a:rPr>
              <a:t>В -</a:t>
            </a:r>
            <a:r>
              <a:rPr sz="1100" spc="-75" dirty="0">
                <a:latin typeface="Calibri"/>
                <a:cs typeface="Calibri"/>
              </a:rPr>
              <a:t> </a:t>
            </a:r>
            <a:r>
              <a:rPr sz="1100" dirty="0">
                <a:latin typeface="Calibri"/>
                <a:cs typeface="Calibri"/>
              </a:rPr>
              <a:t>среднее</a:t>
            </a:r>
          </a:p>
        </p:txBody>
      </p:sp>
      <p:sp>
        <p:nvSpPr>
          <p:cNvPr id="271" name="object 271"/>
          <p:cNvSpPr txBox="1"/>
          <p:nvPr/>
        </p:nvSpPr>
        <p:spPr>
          <a:xfrm>
            <a:off x="8860917" y="3346195"/>
            <a:ext cx="3034030" cy="528955"/>
          </a:xfrm>
          <a:prstGeom prst="rect">
            <a:avLst/>
          </a:prstGeom>
        </p:spPr>
        <p:txBody>
          <a:bodyPr vert="horz" wrap="square" lIns="0" tIns="13335" rIns="0" bIns="0" rtlCol="0">
            <a:spAutoFit/>
          </a:bodyPr>
          <a:lstStyle/>
          <a:p>
            <a:pPr marL="12700" marR="5080" algn="just">
              <a:lnSpc>
                <a:spcPct val="100000"/>
              </a:lnSpc>
              <a:spcBef>
                <a:spcPts val="105"/>
              </a:spcBef>
            </a:pPr>
            <a:r>
              <a:rPr sz="1100" spc="-5" dirty="0">
                <a:latin typeface="Calibri"/>
                <a:cs typeface="Calibri"/>
              </a:rPr>
              <a:t>Эксперты полагают, </a:t>
            </a:r>
            <a:r>
              <a:rPr sz="1100" spc="-10" dirty="0">
                <a:latin typeface="Calibri"/>
                <a:cs typeface="Calibri"/>
              </a:rPr>
              <a:t>что </a:t>
            </a:r>
            <a:r>
              <a:rPr sz="1100" dirty="0">
                <a:latin typeface="Calibri"/>
                <a:cs typeface="Calibri"/>
              </a:rPr>
              <a:t>наблюдаемый эффект  близок к ожидаемому, </a:t>
            </a:r>
            <a:r>
              <a:rPr sz="1100" spc="-10" dirty="0">
                <a:latin typeface="Calibri"/>
                <a:cs typeface="Calibri"/>
              </a:rPr>
              <a:t>но </a:t>
            </a:r>
            <a:r>
              <a:rPr sz="1100" spc="-5" dirty="0">
                <a:latin typeface="Calibri"/>
                <a:cs typeface="Calibri"/>
              </a:rPr>
              <a:t>может </a:t>
            </a:r>
            <a:r>
              <a:rPr sz="1100" dirty="0">
                <a:latin typeface="Calibri"/>
                <a:cs typeface="Calibri"/>
              </a:rPr>
              <a:t>и </a:t>
            </a:r>
            <a:r>
              <a:rPr sz="1100" spc="-5" dirty="0">
                <a:latin typeface="Calibri"/>
                <a:cs typeface="Calibri"/>
              </a:rPr>
              <a:t>существенно  </a:t>
            </a:r>
            <a:r>
              <a:rPr sz="1100" dirty="0">
                <a:latin typeface="Calibri"/>
                <a:cs typeface="Calibri"/>
              </a:rPr>
              <a:t>отличаться</a:t>
            </a:r>
            <a:endParaRPr sz="1100">
              <a:latin typeface="Calibri"/>
              <a:cs typeface="Calibri"/>
            </a:endParaRPr>
          </a:p>
        </p:txBody>
      </p:sp>
      <p:sp>
        <p:nvSpPr>
          <p:cNvPr id="272" name="object 272"/>
          <p:cNvSpPr txBox="1"/>
          <p:nvPr/>
        </p:nvSpPr>
        <p:spPr>
          <a:xfrm>
            <a:off x="5254878" y="3909186"/>
            <a:ext cx="2461260" cy="193675"/>
          </a:xfrm>
          <a:prstGeom prst="rect">
            <a:avLst/>
          </a:prstGeom>
        </p:spPr>
        <p:txBody>
          <a:bodyPr vert="horz" wrap="square" lIns="0" tIns="12700" rIns="0" bIns="0" rtlCol="0">
            <a:spAutoFit/>
          </a:bodyPr>
          <a:lstStyle/>
          <a:p>
            <a:pPr marL="12700">
              <a:lnSpc>
                <a:spcPct val="100000"/>
              </a:lnSpc>
              <a:spcBef>
                <a:spcPts val="100"/>
              </a:spcBef>
            </a:pPr>
            <a:r>
              <a:rPr sz="800" spc="-5" dirty="0">
                <a:latin typeface="Calibri"/>
                <a:cs typeface="Calibri"/>
              </a:rPr>
              <a:t>даются рекомендации, или если результ </a:t>
            </a:r>
            <a:r>
              <a:rPr sz="1650" baseline="-12626" dirty="0">
                <a:latin typeface="Calibri"/>
                <a:cs typeface="Calibri"/>
              </a:rPr>
              <a:t>С –</a:t>
            </a:r>
            <a:r>
              <a:rPr sz="1650" spc="-15" baseline="-12626" dirty="0">
                <a:latin typeface="Calibri"/>
                <a:cs typeface="Calibri"/>
              </a:rPr>
              <a:t> </a:t>
            </a:r>
            <a:r>
              <a:rPr sz="1650" baseline="-12626" dirty="0">
                <a:latin typeface="Calibri"/>
                <a:cs typeface="Calibri"/>
              </a:rPr>
              <a:t>низкое</a:t>
            </a:r>
            <a:endParaRPr sz="1650" baseline="-12626">
              <a:latin typeface="Calibri"/>
              <a:cs typeface="Calibri"/>
            </a:endParaRPr>
          </a:p>
        </p:txBody>
      </p:sp>
      <p:sp>
        <p:nvSpPr>
          <p:cNvPr id="273" name="object 273"/>
          <p:cNvSpPr txBox="1"/>
          <p:nvPr/>
        </p:nvSpPr>
        <p:spPr>
          <a:xfrm>
            <a:off x="8860917" y="3858514"/>
            <a:ext cx="3033395" cy="361315"/>
          </a:xfrm>
          <a:prstGeom prst="rect">
            <a:avLst/>
          </a:prstGeom>
        </p:spPr>
        <p:txBody>
          <a:bodyPr vert="horz" wrap="square" lIns="0" tIns="12700" rIns="0" bIns="0" rtlCol="0">
            <a:spAutoFit/>
          </a:bodyPr>
          <a:lstStyle/>
          <a:p>
            <a:pPr marL="12700" marR="5080">
              <a:lnSpc>
                <a:spcPct val="100000"/>
              </a:lnSpc>
              <a:spcBef>
                <a:spcPts val="100"/>
              </a:spcBef>
              <a:tabLst>
                <a:tab pos="1073150" algn="l"/>
                <a:tab pos="1681480" algn="l"/>
                <a:tab pos="2251710" algn="l"/>
              </a:tabLst>
            </a:pPr>
            <a:r>
              <a:rPr sz="1100" spc="-5" dirty="0">
                <a:latin typeface="Calibri"/>
                <a:cs typeface="Calibri"/>
              </a:rPr>
              <a:t>Н</a:t>
            </a:r>
            <a:r>
              <a:rPr sz="1100" dirty="0">
                <a:latin typeface="Calibri"/>
                <a:cs typeface="Calibri"/>
              </a:rPr>
              <a:t>абл</a:t>
            </a:r>
            <a:r>
              <a:rPr sz="1100" spc="-10" dirty="0">
                <a:latin typeface="Calibri"/>
                <a:cs typeface="Calibri"/>
              </a:rPr>
              <a:t>ю</a:t>
            </a:r>
            <a:r>
              <a:rPr sz="1100" spc="-5" dirty="0">
                <a:latin typeface="Calibri"/>
                <a:cs typeface="Calibri"/>
              </a:rPr>
              <a:t>д</a:t>
            </a:r>
            <a:r>
              <a:rPr sz="1100" dirty="0">
                <a:latin typeface="Calibri"/>
                <a:cs typeface="Calibri"/>
              </a:rPr>
              <a:t>аем</a:t>
            </a:r>
            <a:r>
              <a:rPr sz="1100" spc="-5" dirty="0">
                <a:latin typeface="Calibri"/>
                <a:cs typeface="Calibri"/>
              </a:rPr>
              <a:t>ы</a:t>
            </a:r>
            <a:r>
              <a:rPr sz="1100" dirty="0">
                <a:latin typeface="Calibri"/>
                <a:cs typeface="Calibri"/>
              </a:rPr>
              <a:t>й	эф</a:t>
            </a:r>
            <a:r>
              <a:rPr sz="1100" spc="-10" dirty="0">
                <a:latin typeface="Calibri"/>
                <a:cs typeface="Calibri"/>
              </a:rPr>
              <a:t>ф</a:t>
            </a:r>
            <a:r>
              <a:rPr sz="1100" dirty="0">
                <a:latin typeface="Calibri"/>
                <a:cs typeface="Calibri"/>
              </a:rPr>
              <a:t>ект	</a:t>
            </a:r>
            <a:r>
              <a:rPr sz="1100" spc="-5" dirty="0">
                <a:latin typeface="Calibri"/>
                <a:cs typeface="Calibri"/>
              </a:rPr>
              <a:t>м</a:t>
            </a:r>
            <a:r>
              <a:rPr sz="1100" dirty="0">
                <a:latin typeface="Calibri"/>
                <a:cs typeface="Calibri"/>
              </a:rPr>
              <a:t>о</a:t>
            </a:r>
            <a:r>
              <a:rPr sz="1100" spc="-5" dirty="0">
                <a:latin typeface="Calibri"/>
                <a:cs typeface="Calibri"/>
              </a:rPr>
              <a:t>ж</a:t>
            </a:r>
            <a:r>
              <a:rPr sz="1100" dirty="0">
                <a:latin typeface="Calibri"/>
                <a:cs typeface="Calibri"/>
              </a:rPr>
              <a:t>ет	су</a:t>
            </a:r>
            <a:r>
              <a:rPr sz="1100" spc="-15" dirty="0">
                <a:latin typeface="Calibri"/>
                <a:cs typeface="Calibri"/>
              </a:rPr>
              <a:t>щ</a:t>
            </a:r>
            <a:r>
              <a:rPr sz="1100" dirty="0">
                <a:latin typeface="Calibri"/>
                <a:cs typeface="Calibri"/>
              </a:rPr>
              <a:t>е</a:t>
            </a:r>
            <a:r>
              <a:rPr sz="1100" spc="-10" dirty="0">
                <a:latin typeface="Calibri"/>
                <a:cs typeface="Calibri"/>
              </a:rPr>
              <a:t>с</a:t>
            </a:r>
            <a:r>
              <a:rPr sz="1100" dirty="0">
                <a:latin typeface="Calibri"/>
                <a:cs typeface="Calibri"/>
              </a:rPr>
              <a:t>твен</a:t>
            </a:r>
            <a:r>
              <a:rPr sz="1100" spc="-20" dirty="0">
                <a:latin typeface="Calibri"/>
                <a:cs typeface="Calibri"/>
              </a:rPr>
              <a:t>н</a:t>
            </a:r>
            <a:r>
              <a:rPr sz="1100" dirty="0">
                <a:latin typeface="Calibri"/>
                <a:cs typeface="Calibri"/>
              </a:rPr>
              <a:t>о  отличаться от ожидаемого</a:t>
            </a:r>
            <a:r>
              <a:rPr sz="1100" spc="-80" dirty="0">
                <a:latin typeface="Calibri"/>
                <a:cs typeface="Calibri"/>
              </a:rPr>
              <a:t> </a:t>
            </a:r>
            <a:r>
              <a:rPr sz="1100" dirty="0">
                <a:latin typeface="Calibri"/>
                <a:cs typeface="Calibri"/>
              </a:rPr>
              <a:t>эффекта</a:t>
            </a:r>
            <a:endParaRPr sz="1100">
              <a:latin typeface="Calibri"/>
              <a:cs typeface="Calibri"/>
            </a:endParaRPr>
          </a:p>
        </p:txBody>
      </p:sp>
      <p:sp>
        <p:nvSpPr>
          <p:cNvPr id="274" name="object 274"/>
          <p:cNvSpPr txBox="1"/>
          <p:nvPr/>
        </p:nvSpPr>
        <p:spPr>
          <a:xfrm>
            <a:off x="5254878" y="4287392"/>
            <a:ext cx="2870835" cy="193675"/>
          </a:xfrm>
          <a:prstGeom prst="rect">
            <a:avLst/>
          </a:prstGeom>
        </p:spPr>
        <p:txBody>
          <a:bodyPr vert="horz" wrap="square" lIns="0" tIns="12700" rIns="0" bIns="0" rtlCol="0">
            <a:spAutoFit/>
          </a:bodyPr>
          <a:lstStyle/>
          <a:p>
            <a:pPr marL="12700">
              <a:lnSpc>
                <a:spcPct val="100000"/>
              </a:lnSpc>
              <a:spcBef>
                <a:spcPts val="100"/>
              </a:spcBef>
            </a:pPr>
            <a:r>
              <a:rPr sz="1200" spc="-7" baseline="3472" dirty="0">
                <a:latin typeface="Calibri"/>
                <a:cs typeface="Calibri"/>
              </a:rPr>
              <a:t>нерандомизированных исследований ил </a:t>
            </a:r>
            <a:r>
              <a:rPr sz="1100" dirty="0">
                <a:latin typeface="Calibri"/>
                <a:cs typeface="Calibri"/>
              </a:rPr>
              <a:t>D – </a:t>
            </a:r>
            <a:r>
              <a:rPr sz="1100" spc="-5" dirty="0">
                <a:latin typeface="Calibri"/>
                <a:cs typeface="Calibri"/>
              </a:rPr>
              <a:t>Очень</a:t>
            </a:r>
            <a:r>
              <a:rPr sz="1100" spc="25" dirty="0">
                <a:latin typeface="Calibri"/>
                <a:cs typeface="Calibri"/>
              </a:rPr>
              <a:t> </a:t>
            </a:r>
            <a:r>
              <a:rPr sz="1100" dirty="0">
                <a:latin typeface="Calibri"/>
                <a:cs typeface="Calibri"/>
              </a:rPr>
              <a:t>низкое</a:t>
            </a:r>
            <a:endParaRPr sz="1100">
              <a:latin typeface="Calibri"/>
              <a:cs typeface="Calibri"/>
            </a:endParaRPr>
          </a:p>
        </p:txBody>
      </p:sp>
      <p:sp>
        <p:nvSpPr>
          <p:cNvPr id="275" name="object 275"/>
          <p:cNvSpPr txBox="1"/>
          <p:nvPr/>
        </p:nvSpPr>
        <p:spPr>
          <a:xfrm>
            <a:off x="8860917" y="4203572"/>
            <a:ext cx="3032760" cy="193675"/>
          </a:xfrm>
          <a:prstGeom prst="rect">
            <a:avLst/>
          </a:prstGeom>
        </p:spPr>
        <p:txBody>
          <a:bodyPr vert="horz" wrap="square" lIns="0" tIns="12700" rIns="0" bIns="0" rtlCol="0">
            <a:spAutoFit/>
          </a:bodyPr>
          <a:lstStyle/>
          <a:p>
            <a:pPr marL="12700">
              <a:lnSpc>
                <a:spcPct val="100000"/>
              </a:lnSpc>
              <a:spcBef>
                <a:spcPts val="100"/>
              </a:spcBef>
            </a:pPr>
            <a:r>
              <a:rPr sz="1100" dirty="0">
                <a:latin typeface="Calibri"/>
                <a:cs typeface="Calibri"/>
              </a:rPr>
              <a:t>Ожидаемый эффект </a:t>
            </a:r>
            <a:r>
              <a:rPr sz="1100" spc="-5" dirty="0">
                <a:latin typeface="Calibri"/>
                <a:cs typeface="Calibri"/>
              </a:rPr>
              <a:t>очень неопределенный</a:t>
            </a:r>
            <a:r>
              <a:rPr sz="1100" spc="195" dirty="0">
                <a:latin typeface="Calibri"/>
                <a:cs typeface="Calibri"/>
              </a:rPr>
              <a:t> </a:t>
            </a:r>
            <a:r>
              <a:rPr sz="1100" dirty="0">
                <a:latin typeface="Calibri"/>
                <a:cs typeface="Calibri"/>
              </a:rPr>
              <a:t>и</a:t>
            </a:r>
            <a:endParaRPr sz="1100">
              <a:latin typeface="Calibri"/>
              <a:cs typeface="Calibri"/>
            </a:endParaRPr>
          </a:p>
        </p:txBody>
      </p:sp>
      <p:sp>
        <p:nvSpPr>
          <p:cNvPr id="276" name="object 276"/>
          <p:cNvSpPr txBox="1"/>
          <p:nvPr/>
        </p:nvSpPr>
        <p:spPr>
          <a:xfrm>
            <a:off x="8860917" y="4371213"/>
            <a:ext cx="2637155" cy="193675"/>
          </a:xfrm>
          <a:prstGeom prst="rect">
            <a:avLst/>
          </a:prstGeom>
        </p:spPr>
        <p:txBody>
          <a:bodyPr vert="horz" wrap="square" lIns="0" tIns="12700" rIns="0" bIns="0" rtlCol="0">
            <a:spAutoFit/>
          </a:bodyPr>
          <a:lstStyle/>
          <a:p>
            <a:pPr marL="12700">
              <a:lnSpc>
                <a:spcPct val="100000"/>
              </a:lnSpc>
              <a:spcBef>
                <a:spcPts val="100"/>
              </a:spcBef>
            </a:pPr>
            <a:r>
              <a:rPr sz="1100" dirty="0">
                <a:latin typeface="Calibri"/>
                <a:cs typeface="Calibri"/>
              </a:rPr>
              <a:t>может весьма отличаться от</a:t>
            </a:r>
            <a:r>
              <a:rPr sz="1100" spc="-120" dirty="0">
                <a:latin typeface="Calibri"/>
                <a:cs typeface="Calibri"/>
              </a:rPr>
              <a:t> </a:t>
            </a:r>
            <a:r>
              <a:rPr sz="1100" dirty="0">
                <a:latin typeface="Calibri"/>
                <a:cs typeface="Calibri"/>
              </a:rPr>
              <a:t>наблюдаемого</a:t>
            </a:r>
            <a:endParaRPr sz="1100">
              <a:latin typeface="Calibri"/>
              <a:cs typeface="Calibri"/>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txBox="1">
            <a:spLocks noGrp="1"/>
          </p:cNvSpPr>
          <p:nvPr>
            <p:ph type="title"/>
          </p:nvPr>
        </p:nvSpPr>
        <p:spPr>
          <a:xfrm>
            <a:off x="1119022" y="451180"/>
            <a:ext cx="8187690" cy="1397819"/>
          </a:xfrm>
          <a:prstGeom prst="rect">
            <a:avLst/>
          </a:prstGeom>
        </p:spPr>
        <p:txBody>
          <a:bodyPr vert="horz" wrap="square" lIns="0" tIns="12700" rIns="0" bIns="0" rtlCol="0">
            <a:spAutoFit/>
          </a:bodyPr>
          <a:lstStyle/>
          <a:p>
            <a:pPr marL="1099185">
              <a:lnSpc>
                <a:spcPts val="2740"/>
              </a:lnSpc>
              <a:spcBef>
                <a:spcPts val="100"/>
              </a:spcBef>
            </a:pPr>
            <a:r>
              <a:rPr lang="en-US" sz="2400" spc="-15" dirty="0">
                <a:solidFill>
                  <a:srgbClr val="001F5F"/>
                </a:solidFill>
              </a:rPr>
              <a:t>According to the new amendments to the Federal Law No. 323</a:t>
            </a:r>
            <a:br>
              <a:rPr lang="en-US" sz="2400" spc="-15" dirty="0">
                <a:solidFill>
                  <a:srgbClr val="001F5F"/>
                </a:solidFill>
              </a:rPr>
            </a:br>
            <a:r>
              <a:rPr lang="en-US" sz="2400" spc="-15" dirty="0">
                <a:solidFill>
                  <a:srgbClr val="001F5F"/>
                </a:solidFill>
              </a:rPr>
              <a:t>"On the fundamentals of protecting the health of citizens in the Russian Federation"</a:t>
            </a:r>
            <a:endParaRPr sz="2400" dirty="0"/>
          </a:p>
        </p:txBody>
      </p:sp>
      <p:sp>
        <p:nvSpPr>
          <p:cNvPr id="7" name="object 7"/>
          <p:cNvSpPr/>
          <p:nvPr/>
        </p:nvSpPr>
        <p:spPr>
          <a:xfrm>
            <a:off x="7194042" y="3522726"/>
            <a:ext cx="1312545" cy="1713230"/>
          </a:xfrm>
          <a:custGeom>
            <a:avLst/>
            <a:gdLst/>
            <a:ahLst/>
            <a:cxnLst/>
            <a:rect l="l" t="t" r="r" b="b"/>
            <a:pathLst>
              <a:path w="1312545" h="1713229">
                <a:moveTo>
                  <a:pt x="0" y="1712976"/>
                </a:moveTo>
                <a:lnTo>
                  <a:pt x="1312163" y="1712976"/>
                </a:lnTo>
                <a:lnTo>
                  <a:pt x="1312163" y="0"/>
                </a:lnTo>
                <a:lnTo>
                  <a:pt x="0" y="0"/>
                </a:lnTo>
                <a:lnTo>
                  <a:pt x="0" y="1712976"/>
                </a:lnTo>
                <a:close/>
              </a:path>
            </a:pathLst>
          </a:custGeom>
          <a:ln w="38100">
            <a:solidFill>
              <a:srgbClr val="44536A"/>
            </a:solidFill>
          </a:ln>
        </p:spPr>
        <p:txBody>
          <a:bodyPr wrap="square" lIns="0" tIns="0" rIns="0" bIns="0" rtlCol="0"/>
          <a:lstStyle/>
          <a:p>
            <a:endParaRPr/>
          </a:p>
        </p:txBody>
      </p:sp>
      <p:sp>
        <p:nvSpPr>
          <p:cNvPr id="8" name="object 8"/>
          <p:cNvSpPr txBox="1"/>
          <p:nvPr/>
        </p:nvSpPr>
        <p:spPr>
          <a:xfrm>
            <a:off x="7408291" y="3740657"/>
            <a:ext cx="885825" cy="764312"/>
          </a:xfrm>
          <a:prstGeom prst="rect">
            <a:avLst/>
          </a:prstGeom>
        </p:spPr>
        <p:txBody>
          <a:bodyPr vert="horz" wrap="square" lIns="0" tIns="12700" rIns="0" bIns="0" rtlCol="0">
            <a:spAutoFit/>
          </a:bodyPr>
          <a:lstStyle/>
          <a:p>
            <a:pPr algn="ctr">
              <a:lnSpc>
                <a:spcPct val="100000"/>
              </a:lnSpc>
              <a:spcBef>
                <a:spcPts val="100"/>
              </a:spcBef>
            </a:pPr>
            <a:r>
              <a:rPr lang="en-US" sz="1200" dirty="0">
                <a:latin typeface="Franklin Gothic Medium Cond"/>
                <a:cs typeface="Franklin Gothic Medium Cond"/>
              </a:rPr>
              <a:t>Clinical recommendations</a:t>
            </a:r>
          </a:p>
          <a:p>
            <a:pPr algn="ctr">
              <a:lnSpc>
                <a:spcPct val="100000"/>
              </a:lnSpc>
              <a:spcBef>
                <a:spcPts val="100"/>
              </a:spcBef>
            </a:pPr>
            <a:r>
              <a:rPr lang="en-US" sz="1200" dirty="0" smtClean="0">
                <a:latin typeface="Franklin Gothic Medium Cond"/>
                <a:cs typeface="Franklin Gothic Medium Cond"/>
              </a:rPr>
              <a:t>№2</a:t>
            </a:r>
            <a:endParaRPr sz="1200" dirty="0">
              <a:latin typeface="Franklin Gothic Medium Cond"/>
              <a:cs typeface="Franklin Gothic Medium Cond"/>
            </a:endParaRPr>
          </a:p>
        </p:txBody>
      </p:sp>
      <p:sp>
        <p:nvSpPr>
          <p:cNvPr id="9" name="object 9"/>
          <p:cNvSpPr/>
          <p:nvPr/>
        </p:nvSpPr>
        <p:spPr>
          <a:xfrm>
            <a:off x="7522464" y="4407408"/>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10" name="object 10"/>
          <p:cNvSpPr/>
          <p:nvPr/>
        </p:nvSpPr>
        <p:spPr>
          <a:xfrm>
            <a:off x="7522464" y="4495800"/>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11" name="object 11"/>
          <p:cNvSpPr/>
          <p:nvPr/>
        </p:nvSpPr>
        <p:spPr>
          <a:xfrm>
            <a:off x="7522464" y="4597908"/>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12" name="object 12"/>
          <p:cNvSpPr/>
          <p:nvPr/>
        </p:nvSpPr>
        <p:spPr>
          <a:xfrm>
            <a:off x="7522464" y="4686300"/>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13" name="object 13"/>
          <p:cNvSpPr/>
          <p:nvPr/>
        </p:nvSpPr>
        <p:spPr>
          <a:xfrm>
            <a:off x="7522464" y="4785359"/>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14" name="object 14"/>
          <p:cNvSpPr/>
          <p:nvPr/>
        </p:nvSpPr>
        <p:spPr>
          <a:xfrm>
            <a:off x="7522464" y="4873752"/>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15" name="object 15"/>
          <p:cNvSpPr/>
          <p:nvPr/>
        </p:nvSpPr>
        <p:spPr>
          <a:xfrm>
            <a:off x="7522464" y="4972811"/>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16" name="object 16"/>
          <p:cNvSpPr/>
          <p:nvPr/>
        </p:nvSpPr>
        <p:spPr>
          <a:xfrm>
            <a:off x="7522464" y="5230367"/>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17" name="object 17"/>
          <p:cNvSpPr/>
          <p:nvPr/>
        </p:nvSpPr>
        <p:spPr>
          <a:xfrm>
            <a:off x="2500122" y="1855470"/>
            <a:ext cx="2932430" cy="1527175"/>
          </a:xfrm>
          <a:custGeom>
            <a:avLst/>
            <a:gdLst/>
            <a:ahLst/>
            <a:cxnLst/>
            <a:rect l="l" t="t" r="r" b="b"/>
            <a:pathLst>
              <a:path w="2932429" h="1527175">
                <a:moveTo>
                  <a:pt x="1442339" y="0"/>
                </a:moveTo>
                <a:lnTo>
                  <a:pt x="0" y="1527047"/>
                </a:lnTo>
                <a:lnTo>
                  <a:pt x="2932176" y="1527047"/>
                </a:lnTo>
                <a:lnTo>
                  <a:pt x="1442339" y="0"/>
                </a:lnTo>
                <a:close/>
              </a:path>
            </a:pathLst>
          </a:custGeom>
          <a:solidFill>
            <a:srgbClr val="FFF1CC"/>
          </a:solidFill>
        </p:spPr>
        <p:txBody>
          <a:bodyPr wrap="square" lIns="0" tIns="0" rIns="0" bIns="0" rtlCol="0"/>
          <a:lstStyle/>
          <a:p>
            <a:endParaRPr/>
          </a:p>
        </p:txBody>
      </p:sp>
      <p:sp>
        <p:nvSpPr>
          <p:cNvPr id="18" name="object 18"/>
          <p:cNvSpPr/>
          <p:nvPr/>
        </p:nvSpPr>
        <p:spPr>
          <a:xfrm>
            <a:off x="2500122" y="1855470"/>
            <a:ext cx="2932430" cy="1527175"/>
          </a:xfrm>
          <a:custGeom>
            <a:avLst/>
            <a:gdLst/>
            <a:ahLst/>
            <a:cxnLst/>
            <a:rect l="l" t="t" r="r" b="b"/>
            <a:pathLst>
              <a:path w="2932429" h="1527175">
                <a:moveTo>
                  <a:pt x="0" y="1527047"/>
                </a:moveTo>
                <a:lnTo>
                  <a:pt x="1442339" y="0"/>
                </a:lnTo>
                <a:lnTo>
                  <a:pt x="2932176" y="1527047"/>
                </a:lnTo>
                <a:lnTo>
                  <a:pt x="0" y="1527047"/>
                </a:lnTo>
                <a:close/>
              </a:path>
            </a:pathLst>
          </a:custGeom>
          <a:ln w="28955">
            <a:solidFill>
              <a:srgbClr val="333E50"/>
            </a:solidFill>
          </a:ln>
        </p:spPr>
        <p:txBody>
          <a:bodyPr wrap="square" lIns="0" tIns="0" rIns="0" bIns="0" rtlCol="0"/>
          <a:lstStyle/>
          <a:p>
            <a:endParaRPr/>
          </a:p>
        </p:txBody>
      </p:sp>
      <p:sp>
        <p:nvSpPr>
          <p:cNvPr id="19" name="object 19"/>
          <p:cNvSpPr/>
          <p:nvPr/>
        </p:nvSpPr>
        <p:spPr>
          <a:xfrm>
            <a:off x="1367789" y="3484626"/>
            <a:ext cx="5198745" cy="1209040"/>
          </a:xfrm>
          <a:custGeom>
            <a:avLst/>
            <a:gdLst/>
            <a:ahLst/>
            <a:cxnLst/>
            <a:rect l="l" t="t" r="r" b="b"/>
            <a:pathLst>
              <a:path w="5198745" h="1209039">
                <a:moveTo>
                  <a:pt x="4093210" y="0"/>
                </a:moveTo>
                <a:lnTo>
                  <a:pt x="1105154" y="0"/>
                </a:lnTo>
                <a:lnTo>
                  <a:pt x="0" y="1208532"/>
                </a:lnTo>
                <a:lnTo>
                  <a:pt x="5198364" y="1208532"/>
                </a:lnTo>
                <a:lnTo>
                  <a:pt x="4093210" y="0"/>
                </a:lnTo>
                <a:close/>
              </a:path>
            </a:pathLst>
          </a:custGeom>
          <a:solidFill>
            <a:srgbClr val="DEEBF7"/>
          </a:solidFill>
        </p:spPr>
        <p:txBody>
          <a:bodyPr wrap="square" lIns="0" tIns="0" rIns="0" bIns="0" rtlCol="0"/>
          <a:lstStyle/>
          <a:p>
            <a:endParaRPr/>
          </a:p>
        </p:txBody>
      </p:sp>
      <p:sp>
        <p:nvSpPr>
          <p:cNvPr id="20" name="object 20"/>
          <p:cNvSpPr/>
          <p:nvPr/>
        </p:nvSpPr>
        <p:spPr>
          <a:xfrm>
            <a:off x="1367789" y="3484626"/>
            <a:ext cx="5198745" cy="1209040"/>
          </a:xfrm>
          <a:custGeom>
            <a:avLst/>
            <a:gdLst/>
            <a:ahLst/>
            <a:cxnLst/>
            <a:rect l="l" t="t" r="r" b="b"/>
            <a:pathLst>
              <a:path w="5198745" h="1209039">
                <a:moveTo>
                  <a:pt x="0" y="1208532"/>
                </a:moveTo>
                <a:lnTo>
                  <a:pt x="1105154" y="0"/>
                </a:lnTo>
                <a:lnTo>
                  <a:pt x="4093210" y="0"/>
                </a:lnTo>
                <a:lnTo>
                  <a:pt x="5198364" y="1208532"/>
                </a:lnTo>
                <a:lnTo>
                  <a:pt x="0" y="1208532"/>
                </a:lnTo>
                <a:close/>
              </a:path>
            </a:pathLst>
          </a:custGeom>
          <a:ln w="28956">
            <a:solidFill>
              <a:srgbClr val="333E50"/>
            </a:solidFill>
          </a:ln>
        </p:spPr>
        <p:txBody>
          <a:bodyPr wrap="square" lIns="0" tIns="0" rIns="0" bIns="0" rtlCol="0"/>
          <a:lstStyle/>
          <a:p>
            <a:endParaRPr/>
          </a:p>
        </p:txBody>
      </p:sp>
      <p:sp>
        <p:nvSpPr>
          <p:cNvPr id="21" name="object 21"/>
          <p:cNvSpPr/>
          <p:nvPr/>
        </p:nvSpPr>
        <p:spPr>
          <a:xfrm>
            <a:off x="299465" y="4796790"/>
            <a:ext cx="7364095" cy="1207135"/>
          </a:xfrm>
          <a:custGeom>
            <a:avLst/>
            <a:gdLst/>
            <a:ahLst/>
            <a:cxnLst/>
            <a:rect l="l" t="t" r="r" b="b"/>
            <a:pathLst>
              <a:path w="7364095" h="1207135">
                <a:moveTo>
                  <a:pt x="6308852" y="0"/>
                </a:moveTo>
                <a:lnTo>
                  <a:pt x="1055116" y="0"/>
                </a:lnTo>
                <a:lnTo>
                  <a:pt x="0" y="1207008"/>
                </a:lnTo>
                <a:lnTo>
                  <a:pt x="7363967" y="1207008"/>
                </a:lnTo>
                <a:lnTo>
                  <a:pt x="6308852" y="0"/>
                </a:lnTo>
                <a:close/>
              </a:path>
            </a:pathLst>
          </a:custGeom>
          <a:solidFill>
            <a:srgbClr val="FFFFFF"/>
          </a:solidFill>
        </p:spPr>
        <p:txBody>
          <a:bodyPr wrap="square" lIns="0" tIns="0" rIns="0" bIns="0" rtlCol="0"/>
          <a:lstStyle/>
          <a:p>
            <a:endParaRPr/>
          </a:p>
        </p:txBody>
      </p:sp>
      <p:sp>
        <p:nvSpPr>
          <p:cNvPr id="22" name="object 22"/>
          <p:cNvSpPr/>
          <p:nvPr/>
        </p:nvSpPr>
        <p:spPr>
          <a:xfrm>
            <a:off x="299465" y="4796790"/>
            <a:ext cx="7364095" cy="1207135"/>
          </a:xfrm>
          <a:custGeom>
            <a:avLst/>
            <a:gdLst/>
            <a:ahLst/>
            <a:cxnLst/>
            <a:rect l="l" t="t" r="r" b="b"/>
            <a:pathLst>
              <a:path w="7364095" h="1207135">
                <a:moveTo>
                  <a:pt x="0" y="1207008"/>
                </a:moveTo>
                <a:lnTo>
                  <a:pt x="1055116" y="0"/>
                </a:lnTo>
                <a:lnTo>
                  <a:pt x="6308852" y="0"/>
                </a:lnTo>
                <a:lnTo>
                  <a:pt x="7363967" y="1207008"/>
                </a:lnTo>
                <a:lnTo>
                  <a:pt x="0" y="1207008"/>
                </a:lnTo>
                <a:close/>
              </a:path>
            </a:pathLst>
          </a:custGeom>
          <a:ln w="28956">
            <a:solidFill>
              <a:srgbClr val="333E50"/>
            </a:solidFill>
          </a:ln>
        </p:spPr>
        <p:txBody>
          <a:bodyPr wrap="square" lIns="0" tIns="0" rIns="0" bIns="0" rtlCol="0"/>
          <a:lstStyle/>
          <a:p>
            <a:endParaRPr/>
          </a:p>
        </p:txBody>
      </p:sp>
      <p:sp>
        <p:nvSpPr>
          <p:cNvPr id="23" name="object 23"/>
          <p:cNvSpPr/>
          <p:nvPr/>
        </p:nvSpPr>
        <p:spPr>
          <a:xfrm>
            <a:off x="3966209" y="3484626"/>
            <a:ext cx="0" cy="1208405"/>
          </a:xfrm>
          <a:custGeom>
            <a:avLst/>
            <a:gdLst/>
            <a:ahLst/>
            <a:cxnLst/>
            <a:rect l="l" t="t" r="r" b="b"/>
            <a:pathLst>
              <a:path h="1208404">
                <a:moveTo>
                  <a:pt x="0" y="0"/>
                </a:moveTo>
                <a:lnTo>
                  <a:pt x="0" y="1208278"/>
                </a:lnTo>
              </a:path>
            </a:pathLst>
          </a:custGeom>
          <a:ln w="28956">
            <a:solidFill>
              <a:srgbClr val="333E50"/>
            </a:solidFill>
          </a:ln>
        </p:spPr>
        <p:txBody>
          <a:bodyPr wrap="square" lIns="0" tIns="0" rIns="0" bIns="0" rtlCol="0"/>
          <a:lstStyle/>
          <a:p>
            <a:endParaRPr/>
          </a:p>
        </p:txBody>
      </p:sp>
      <p:sp>
        <p:nvSpPr>
          <p:cNvPr id="24" name="object 24"/>
          <p:cNvSpPr/>
          <p:nvPr/>
        </p:nvSpPr>
        <p:spPr>
          <a:xfrm>
            <a:off x="2824733" y="4796790"/>
            <a:ext cx="0" cy="1208405"/>
          </a:xfrm>
          <a:custGeom>
            <a:avLst/>
            <a:gdLst/>
            <a:ahLst/>
            <a:cxnLst/>
            <a:rect l="l" t="t" r="r" b="b"/>
            <a:pathLst>
              <a:path h="1208404">
                <a:moveTo>
                  <a:pt x="0" y="0"/>
                </a:moveTo>
                <a:lnTo>
                  <a:pt x="0" y="1208214"/>
                </a:lnTo>
              </a:path>
            </a:pathLst>
          </a:custGeom>
          <a:ln w="28956">
            <a:solidFill>
              <a:srgbClr val="333E50"/>
            </a:solidFill>
          </a:ln>
        </p:spPr>
        <p:txBody>
          <a:bodyPr wrap="square" lIns="0" tIns="0" rIns="0" bIns="0" rtlCol="0"/>
          <a:lstStyle/>
          <a:p>
            <a:endParaRPr/>
          </a:p>
        </p:txBody>
      </p:sp>
      <p:sp>
        <p:nvSpPr>
          <p:cNvPr id="25" name="object 25"/>
          <p:cNvSpPr/>
          <p:nvPr/>
        </p:nvSpPr>
        <p:spPr>
          <a:xfrm>
            <a:off x="4978146" y="4795265"/>
            <a:ext cx="0" cy="1208405"/>
          </a:xfrm>
          <a:custGeom>
            <a:avLst/>
            <a:gdLst/>
            <a:ahLst/>
            <a:cxnLst/>
            <a:rect l="l" t="t" r="r" b="b"/>
            <a:pathLst>
              <a:path h="1208404">
                <a:moveTo>
                  <a:pt x="0" y="0"/>
                </a:moveTo>
                <a:lnTo>
                  <a:pt x="0" y="1208214"/>
                </a:lnTo>
              </a:path>
            </a:pathLst>
          </a:custGeom>
          <a:ln w="28956">
            <a:solidFill>
              <a:srgbClr val="333E50"/>
            </a:solidFill>
          </a:ln>
        </p:spPr>
        <p:txBody>
          <a:bodyPr wrap="square" lIns="0" tIns="0" rIns="0" bIns="0" rtlCol="0"/>
          <a:lstStyle/>
          <a:p>
            <a:endParaRPr/>
          </a:p>
        </p:txBody>
      </p:sp>
      <p:sp>
        <p:nvSpPr>
          <p:cNvPr id="26" name="object 26"/>
          <p:cNvSpPr txBox="1"/>
          <p:nvPr/>
        </p:nvSpPr>
        <p:spPr>
          <a:xfrm>
            <a:off x="2404998" y="3778122"/>
            <a:ext cx="1146175" cy="666115"/>
          </a:xfrm>
          <a:prstGeom prst="rect">
            <a:avLst/>
          </a:prstGeom>
        </p:spPr>
        <p:txBody>
          <a:bodyPr vert="horz" wrap="square" lIns="0" tIns="12700" rIns="0" bIns="0" rtlCol="0">
            <a:spAutoFit/>
          </a:bodyPr>
          <a:lstStyle/>
          <a:p>
            <a:pPr marL="12700" marR="5080" indent="182880">
              <a:lnSpc>
                <a:spcPct val="100000"/>
              </a:lnSpc>
              <a:spcBef>
                <a:spcPts val="100"/>
              </a:spcBef>
            </a:pPr>
            <a:r>
              <a:rPr lang="en-US" sz="1400" spc="-10" dirty="0">
                <a:latin typeface="Franklin Gothic Medium Cond"/>
                <a:cs typeface="Franklin Gothic Medium Cond"/>
              </a:rPr>
              <a:t>Regional Association</a:t>
            </a:r>
          </a:p>
          <a:p>
            <a:pPr marL="12700" marR="5080" indent="182880">
              <a:lnSpc>
                <a:spcPct val="100000"/>
              </a:lnSpc>
              <a:spcBef>
                <a:spcPts val="100"/>
              </a:spcBef>
            </a:pPr>
            <a:r>
              <a:rPr lang="en-US" sz="1400" spc="-10" dirty="0">
                <a:latin typeface="Franklin Gothic Medium Cond"/>
                <a:cs typeface="Franklin Gothic Medium Cond"/>
              </a:rPr>
              <a:t>№1</a:t>
            </a:r>
            <a:endParaRPr sz="1400" dirty="0">
              <a:latin typeface="Franklin Gothic Medium Cond"/>
              <a:cs typeface="Franklin Gothic Medium Cond"/>
            </a:endParaRPr>
          </a:p>
        </p:txBody>
      </p:sp>
      <p:sp>
        <p:nvSpPr>
          <p:cNvPr id="27" name="object 27"/>
          <p:cNvSpPr txBox="1"/>
          <p:nvPr/>
        </p:nvSpPr>
        <p:spPr>
          <a:xfrm>
            <a:off x="4400550" y="3778122"/>
            <a:ext cx="963294" cy="666115"/>
          </a:xfrm>
          <a:prstGeom prst="rect">
            <a:avLst/>
          </a:prstGeom>
        </p:spPr>
        <p:txBody>
          <a:bodyPr vert="horz" wrap="square" lIns="0" tIns="12700" rIns="0" bIns="0" rtlCol="0">
            <a:spAutoFit/>
          </a:bodyPr>
          <a:lstStyle/>
          <a:p>
            <a:pPr marL="12700" marR="5080" algn="ctr">
              <a:lnSpc>
                <a:spcPct val="100000"/>
              </a:lnSpc>
              <a:spcBef>
                <a:spcPts val="100"/>
              </a:spcBef>
            </a:pPr>
            <a:r>
              <a:rPr lang="en-US" sz="1400" spc="-10" dirty="0">
                <a:latin typeface="Franklin Gothic Medium Cond"/>
                <a:cs typeface="Franklin Gothic Medium Cond"/>
              </a:rPr>
              <a:t>Regional Association</a:t>
            </a:r>
          </a:p>
          <a:p>
            <a:pPr marL="12700" marR="5080" algn="ctr">
              <a:lnSpc>
                <a:spcPct val="100000"/>
              </a:lnSpc>
              <a:spcBef>
                <a:spcPts val="100"/>
              </a:spcBef>
            </a:pPr>
            <a:r>
              <a:rPr lang="en-US" sz="1400" spc="-10" dirty="0">
                <a:latin typeface="Franklin Gothic Medium Cond"/>
                <a:cs typeface="Franklin Gothic Medium Cond"/>
              </a:rPr>
              <a:t>№2</a:t>
            </a:r>
            <a:endParaRPr sz="1400" dirty="0">
              <a:latin typeface="Franklin Gothic Medium Cond"/>
              <a:cs typeface="Franklin Gothic Medium Cond"/>
            </a:endParaRPr>
          </a:p>
        </p:txBody>
      </p:sp>
      <p:sp>
        <p:nvSpPr>
          <p:cNvPr id="28" name="object 28"/>
          <p:cNvSpPr txBox="1"/>
          <p:nvPr/>
        </p:nvSpPr>
        <p:spPr>
          <a:xfrm>
            <a:off x="3437382" y="2762250"/>
            <a:ext cx="1076325" cy="452755"/>
          </a:xfrm>
          <a:prstGeom prst="rect">
            <a:avLst/>
          </a:prstGeom>
        </p:spPr>
        <p:txBody>
          <a:bodyPr vert="horz" wrap="square" lIns="0" tIns="13335" rIns="0" bIns="0" rtlCol="0">
            <a:spAutoFit/>
          </a:bodyPr>
          <a:lstStyle/>
          <a:p>
            <a:pPr marL="103505" marR="5080" indent="-91440">
              <a:lnSpc>
                <a:spcPct val="100000"/>
              </a:lnSpc>
              <a:spcBef>
                <a:spcPts val="105"/>
              </a:spcBef>
            </a:pPr>
            <a:r>
              <a:rPr lang="en-US" sz="1400" spc="60" dirty="0">
                <a:latin typeface="Franklin Gothic Medium Cond"/>
                <a:cs typeface="Franklin Gothic Medium Cond"/>
              </a:rPr>
              <a:t>National Association</a:t>
            </a:r>
            <a:endParaRPr sz="1400" dirty="0">
              <a:latin typeface="Franklin Gothic Medium Cond"/>
              <a:cs typeface="Franklin Gothic Medium Cond"/>
            </a:endParaRPr>
          </a:p>
        </p:txBody>
      </p:sp>
      <p:sp>
        <p:nvSpPr>
          <p:cNvPr id="29" name="object 29"/>
          <p:cNvSpPr txBox="1"/>
          <p:nvPr/>
        </p:nvSpPr>
        <p:spPr>
          <a:xfrm>
            <a:off x="1451610" y="4950078"/>
            <a:ext cx="943610" cy="880110"/>
          </a:xfrm>
          <a:prstGeom prst="rect">
            <a:avLst/>
          </a:prstGeom>
        </p:spPr>
        <p:txBody>
          <a:bodyPr vert="horz" wrap="square" lIns="0" tIns="12700" rIns="0" bIns="0" rtlCol="0">
            <a:spAutoFit/>
          </a:bodyPr>
          <a:lstStyle/>
          <a:p>
            <a:pPr marL="12700" marR="5080" indent="69850" algn="just">
              <a:lnSpc>
                <a:spcPct val="100000"/>
              </a:lnSpc>
              <a:spcBef>
                <a:spcPts val="100"/>
              </a:spcBef>
            </a:pPr>
            <a:r>
              <a:rPr lang="en-US" sz="1400" dirty="0">
                <a:latin typeface="Franklin Gothic Medium Cond"/>
                <a:cs typeface="Franklin Gothic Medium Cond"/>
              </a:rPr>
              <a:t>Association of Medical Organization</a:t>
            </a:r>
          </a:p>
          <a:p>
            <a:pPr marL="12700" marR="5080" indent="69850" algn="just">
              <a:lnSpc>
                <a:spcPct val="100000"/>
              </a:lnSpc>
              <a:spcBef>
                <a:spcPts val="100"/>
              </a:spcBef>
            </a:pPr>
            <a:r>
              <a:rPr lang="en-US" sz="1400" dirty="0">
                <a:latin typeface="Franklin Gothic Medium Cond"/>
                <a:cs typeface="Franklin Gothic Medium Cond"/>
              </a:rPr>
              <a:t>№1</a:t>
            </a:r>
            <a:endParaRPr sz="1400" dirty="0">
              <a:latin typeface="Franklin Gothic Medium Cond"/>
              <a:cs typeface="Franklin Gothic Medium Cond"/>
            </a:endParaRPr>
          </a:p>
        </p:txBody>
      </p:sp>
      <p:sp>
        <p:nvSpPr>
          <p:cNvPr id="30" name="object 30"/>
          <p:cNvSpPr txBox="1"/>
          <p:nvPr/>
        </p:nvSpPr>
        <p:spPr>
          <a:xfrm>
            <a:off x="3450716" y="4950078"/>
            <a:ext cx="943610" cy="880110"/>
          </a:xfrm>
          <a:prstGeom prst="rect">
            <a:avLst/>
          </a:prstGeom>
        </p:spPr>
        <p:txBody>
          <a:bodyPr vert="horz" wrap="square" lIns="0" tIns="12700" rIns="0" bIns="0" rtlCol="0">
            <a:spAutoFit/>
          </a:bodyPr>
          <a:lstStyle/>
          <a:p>
            <a:pPr marL="12700" marR="5080" indent="69850" algn="just">
              <a:lnSpc>
                <a:spcPct val="100000"/>
              </a:lnSpc>
              <a:spcBef>
                <a:spcPts val="100"/>
              </a:spcBef>
            </a:pPr>
            <a:r>
              <a:rPr lang="en-US" sz="1400" dirty="0">
                <a:latin typeface="Franklin Gothic Medium Cond"/>
                <a:cs typeface="Franklin Gothic Medium Cond"/>
              </a:rPr>
              <a:t>Association of Medical Organization</a:t>
            </a:r>
          </a:p>
          <a:p>
            <a:pPr marL="12700" marR="5080" indent="69850" algn="just">
              <a:lnSpc>
                <a:spcPct val="100000"/>
              </a:lnSpc>
              <a:spcBef>
                <a:spcPts val="100"/>
              </a:spcBef>
            </a:pPr>
            <a:r>
              <a:rPr lang="en-US" sz="1400" dirty="0">
                <a:latin typeface="Franklin Gothic Medium Cond"/>
                <a:cs typeface="Franklin Gothic Medium Cond"/>
              </a:rPr>
              <a:t>№2</a:t>
            </a:r>
            <a:endParaRPr sz="1400" dirty="0">
              <a:latin typeface="Franklin Gothic Medium Cond"/>
              <a:cs typeface="Franklin Gothic Medium Cond"/>
            </a:endParaRPr>
          </a:p>
        </p:txBody>
      </p:sp>
      <p:sp>
        <p:nvSpPr>
          <p:cNvPr id="31" name="object 31"/>
          <p:cNvSpPr txBox="1"/>
          <p:nvPr/>
        </p:nvSpPr>
        <p:spPr>
          <a:xfrm>
            <a:off x="5498084" y="4950078"/>
            <a:ext cx="943610" cy="880110"/>
          </a:xfrm>
          <a:prstGeom prst="rect">
            <a:avLst/>
          </a:prstGeom>
        </p:spPr>
        <p:txBody>
          <a:bodyPr vert="horz" wrap="square" lIns="0" tIns="12700" rIns="0" bIns="0" rtlCol="0">
            <a:spAutoFit/>
          </a:bodyPr>
          <a:lstStyle/>
          <a:p>
            <a:pPr marL="12700" marR="5080" indent="69850" algn="just">
              <a:lnSpc>
                <a:spcPct val="100000"/>
              </a:lnSpc>
              <a:spcBef>
                <a:spcPts val="100"/>
              </a:spcBef>
            </a:pPr>
            <a:r>
              <a:rPr lang="en-US" sz="1400" dirty="0">
                <a:latin typeface="Franklin Gothic Medium Cond"/>
                <a:cs typeface="Franklin Gothic Medium Cond"/>
              </a:rPr>
              <a:t>Association of Medical Organization</a:t>
            </a:r>
          </a:p>
          <a:p>
            <a:pPr marL="12700" marR="5080" indent="69850" algn="just">
              <a:lnSpc>
                <a:spcPct val="100000"/>
              </a:lnSpc>
              <a:spcBef>
                <a:spcPts val="100"/>
              </a:spcBef>
            </a:pPr>
            <a:r>
              <a:rPr lang="en-US" sz="1400" dirty="0">
                <a:latin typeface="Franklin Gothic Medium Cond"/>
                <a:cs typeface="Franklin Gothic Medium Cond"/>
              </a:rPr>
              <a:t>No. 3</a:t>
            </a:r>
            <a:endParaRPr sz="1400" dirty="0">
              <a:latin typeface="Franklin Gothic Medium Cond"/>
              <a:cs typeface="Franklin Gothic Medium Cond"/>
            </a:endParaRPr>
          </a:p>
        </p:txBody>
      </p:sp>
      <p:sp>
        <p:nvSpPr>
          <p:cNvPr id="32" name="object 32"/>
          <p:cNvSpPr/>
          <p:nvPr/>
        </p:nvSpPr>
        <p:spPr>
          <a:xfrm>
            <a:off x="5796534" y="1885950"/>
            <a:ext cx="1313815" cy="1713230"/>
          </a:xfrm>
          <a:custGeom>
            <a:avLst/>
            <a:gdLst/>
            <a:ahLst/>
            <a:cxnLst/>
            <a:rect l="l" t="t" r="r" b="b"/>
            <a:pathLst>
              <a:path w="1313815" h="1713229">
                <a:moveTo>
                  <a:pt x="0" y="1712976"/>
                </a:moveTo>
                <a:lnTo>
                  <a:pt x="1313688" y="1712976"/>
                </a:lnTo>
                <a:lnTo>
                  <a:pt x="1313688" y="0"/>
                </a:lnTo>
                <a:lnTo>
                  <a:pt x="0" y="0"/>
                </a:lnTo>
                <a:lnTo>
                  <a:pt x="0" y="1712976"/>
                </a:lnTo>
                <a:close/>
              </a:path>
            </a:pathLst>
          </a:custGeom>
          <a:solidFill>
            <a:srgbClr val="FFFFFF"/>
          </a:solidFill>
        </p:spPr>
        <p:txBody>
          <a:bodyPr wrap="square" lIns="0" tIns="0" rIns="0" bIns="0" rtlCol="0"/>
          <a:lstStyle/>
          <a:p>
            <a:endParaRPr/>
          </a:p>
        </p:txBody>
      </p:sp>
      <p:sp>
        <p:nvSpPr>
          <p:cNvPr id="33" name="object 33"/>
          <p:cNvSpPr txBox="1"/>
          <p:nvPr/>
        </p:nvSpPr>
        <p:spPr>
          <a:xfrm>
            <a:off x="5796534" y="1885950"/>
            <a:ext cx="1313815" cy="944489"/>
          </a:xfrm>
          <a:prstGeom prst="rect">
            <a:avLst/>
          </a:prstGeom>
          <a:ln w="38100">
            <a:solidFill>
              <a:srgbClr val="44536A"/>
            </a:solidFill>
          </a:ln>
        </p:spPr>
        <p:txBody>
          <a:bodyPr vert="horz" wrap="square" lIns="0" tIns="5715" rIns="0" bIns="0" rtlCol="0">
            <a:spAutoFit/>
          </a:bodyPr>
          <a:lstStyle/>
          <a:p>
            <a:pPr>
              <a:lnSpc>
                <a:spcPct val="100000"/>
              </a:lnSpc>
              <a:spcBef>
                <a:spcPts val="45"/>
              </a:spcBef>
            </a:pPr>
            <a:endParaRPr sz="1300" dirty="0">
              <a:latin typeface="Times New Roman"/>
              <a:cs typeface="Times New Roman"/>
            </a:endParaRPr>
          </a:p>
          <a:p>
            <a:pPr marL="226695" marR="218440" algn="ctr">
              <a:lnSpc>
                <a:spcPct val="100000"/>
              </a:lnSpc>
              <a:spcBef>
                <a:spcPts val="5"/>
              </a:spcBef>
            </a:pPr>
            <a:r>
              <a:rPr lang="en-US" sz="1200" spc="-5" dirty="0">
                <a:latin typeface="Franklin Gothic Medium Cond"/>
                <a:cs typeface="Franklin Gothic Medium Cond"/>
              </a:rPr>
              <a:t>Clinical recommendations</a:t>
            </a:r>
          </a:p>
          <a:p>
            <a:pPr marL="226695" marR="218440" algn="ctr">
              <a:lnSpc>
                <a:spcPct val="100000"/>
              </a:lnSpc>
              <a:spcBef>
                <a:spcPts val="5"/>
              </a:spcBef>
            </a:pPr>
            <a:r>
              <a:rPr lang="en-US" sz="1200" spc="-5" dirty="0">
                <a:latin typeface="Franklin Gothic Medium Cond"/>
                <a:cs typeface="Franklin Gothic Medium Cond"/>
              </a:rPr>
              <a:t>№1</a:t>
            </a:r>
            <a:endParaRPr sz="1200" dirty="0">
              <a:latin typeface="Franklin Gothic Medium Cond"/>
              <a:cs typeface="Franklin Gothic Medium Cond"/>
            </a:endParaRPr>
          </a:p>
        </p:txBody>
      </p:sp>
      <p:sp>
        <p:nvSpPr>
          <p:cNvPr id="34" name="object 34"/>
          <p:cNvSpPr/>
          <p:nvPr/>
        </p:nvSpPr>
        <p:spPr>
          <a:xfrm>
            <a:off x="6124955" y="2770632"/>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35" name="object 35"/>
          <p:cNvSpPr/>
          <p:nvPr/>
        </p:nvSpPr>
        <p:spPr>
          <a:xfrm>
            <a:off x="6124955" y="2859023"/>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36" name="object 36"/>
          <p:cNvSpPr/>
          <p:nvPr/>
        </p:nvSpPr>
        <p:spPr>
          <a:xfrm>
            <a:off x="6124955" y="2961132"/>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37" name="object 37"/>
          <p:cNvSpPr/>
          <p:nvPr/>
        </p:nvSpPr>
        <p:spPr>
          <a:xfrm>
            <a:off x="6124955" y="3049523"/>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38" name="object 38"/>
          <p:cNvSpPr/>
          <p:nvPr/>
        </p:nvSpPr>
        <p:spPr>
          <a:xfrm>
            <a:off x="6124955" y="3148583"/>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39" name="object 39"/>
          <p:cNvSpPr/>
          <p:nvPr/>
        </p:nvSpPr>
        <p:spPr>
          <a:xfrm>
            <a:off x="6124955" y="3236976"/>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40" name="object 40"/>
          <p:cNvSpPr/>
          <p:nvPr/>
        </p:nvSpPr>
        <p:spPr>
          <a:xfrm>
            <a:off x="6124955" y="3336035"/>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41" name="object 41"/>
          <p:cNvSpPr txBox="1"/>
          <p:nvPr/>
        </p:nvSpPr>
        <p:spPr>
          <a:xfrm>
            <a:off x="8722614" y="5190442"/>
            <a:ext cx="1312545" cy="939360"/>
          </a:xfrm>
          <a:prstGeom prst="rect">
            <a:avLst/>
          </a:prstGeom>
          <a:ln w="38100">
            <a:solidFill>
              <a:srgbClr val="44536A"/>
            </a:solidFill>
          </a:ln>
        </p:spPr>
        <p:txBody>
          <a:bodyPr vert="horz" wrap="square" lIns="0" tIns="635" rIns="0" bIns="0" rtlCol="0">
            <a:spAutoFit/>
          </a:bodyPr>
          <a:lstStyle/>
          <a:p>
            <a:pPr>
              <a:lnSpc>
                <a:spcPct val="100000"/>
              </a:lnSpc>
              <a:spcBef>
                <a:spcPts val="5"/>
              </a:spcBef>
            </a:pPr>
            <a:endParaRPr sz="1300" dirty="0">
              <a:latin typeface="Times New Roman"/>
              <a:cs typeface="Times New Roman"/>
            </a:endParaRPr>
          </a:p>
          <a:p>
            <a:pPr marL="217804" marR="226060" algn="ctr">
              <a:lnSpc>
                <a:spcPct val="100000"/>
              </a:lnSpc>
            </a:pPr>
            <a:r>
              <a:rPr lang="en-US" sz="1200" spc="-5" dirty="0">
                <a:latin typeface="Franklin Gothic Medium Cond"/>
                <a:cs typeface="Franklin Gothic Medium Cond"/>
              </a:rPr>
              <a:t>Clinical recommendations</a:t>
            </a:r>
          </a:p>
          <a:p>
            <a:pPr marL="217804" marR="226060" algn="ctr">
              <a:lnSpc>
                <a:spcPct val="100000"/>
              </a:lnSpc>
            </a:pPr>
            <a:r>
              <a:rPr lang="en-US" sz="1200" spc="-5" dirty="0">
                <a:latin typeface="Franklin Gothic Medium Cond"/>
                <a:cs typeface="Franklin Gothic Medium Cond"/>
              </a:rPr>
              <a:t>No. 3</a:t>
            </a:r>
            <a:endParaRPr sz="1200" dirty="0">
              <a:latin typeface="Franklin Gothic Medium Cond"/>
              <a:cs typeface="Franklin Gothic Medium Cond"/>
            </a:endParaRPr>
          </a:p>
        </p:txBody>
      </p:sp>
      <p:sp>
        <p:nvSpPr>
          <p:cNvPr id="42" name="object 42"/>
          <p:cNvSpPr/>
          <p:nvPr/>
        </p:nvSpPr>
        <p:spPr>
          <a:xfrm>
            <a:off x="9051035" y="5807964"/>
            <a:ext cx="748030" cy="0"/>
          </a:xfrm>
          <a:custGeom>
            <a:avLst/>
            <a:gdLst/>
            <a:ahLst/>
            <a:cxnLst/>
            <a:rect l="l" t="t" r="r" b="b"/>
            <a:pathLst>
              <a:path w="748029">
                <a:moveTo>
                  <a:pt x="0" y="0"/>
                </a:moveTo>
                <a:lnTo>
                  <a:pt x="748030" y="0"/>
                </a:lnTo>
              </a:path>
            </a:pathLst>
          </a:custGeom>
          <a:ln w="9144">
            <a:solidFill>
              <a:srgbClr val="000000"/>
            </a:solidFill>
          </a:ln>
        </p:spPr>
        <p:txBody>
          <a:bodyPr wrap="square" lIns="0" tIns="0" rIns="0" bIns="0" rtlCol="0"/>
          <a:lstStyle/>
          <a:p>
            <a:endParaRPr/>
          </a:p>
        </p:txBody>
      </p:sp>
      <p:sp>
        <p:nvSpPr>
          <p:cNvPr id="43" name="object 43"/>
          <p:cNvSpPr/>
          <p:nvPr/>
        </p:nvSpPr>
        <p:spPr>
          <a:xfrm>
            <a:off x="9051035" y="5896355"/>
            <a:ext cx="748030" cy="0"/>
          </a:xfrm>
          <a:custGeom>
            <a:avLst/>
            <a:gdLst/>
            <a:ahLst/>
            <a:cxnLst/>
            <a:rect l="l" t="t" r="r" b="b"/>
            <a:pathLst>
              <a:path w="748029">
                <a:moveTo>
                  <a:pt x="0" y="0"/>
                </a:moveTo>
                <a:lnTo>
                  <a:pt x="748030" y="0"/>
                </a:lnTo>
              </a:path>
            </a:pathLst>
          </a:custGeom>
          <a:ln w="9144">
            <a:solidFill>
              <a:srgbClr val="000000"/>
            </a:solidFill>
          </a:ln>
        </p:spPr>
        <p:txBody>
          <a:bodyPr wrap="square" lIns="0" tIns="0" rIns="0" bIns="0" rtlCol="0"/>
          <a:lstStyle/>
          <a:p>
            <a:endParaRPr/>
          </a:p>
        </p:txBody>
      </p:sp>
      <p:sp>
        <p:nvSpPr>
          <p:cNvPr id="44" name="object 44"/>
          <p:cNvSpPr/>
          <p:nvPr/>
        </p:nvSpPr>
        <p:spPr>
          <a:xfrm>
            <a:off x="9051035" y="5996940"/>
            <a:ext cx="748030" cy="0"/>
          </a:xfrm>
          <a:custGeom>
            <a:avLst/>
            <a:gdLst/>
            <a:ahLst/>
            <a:cxnLst/>
            <a:rect l="l" t="t" r="r" b="b"/>
            <a:pathLst>
              <a:path w="748029">
                <a:moveTo>
                  <a:pt x="0" y="0"/>
                </a:moveTo>
                <a:lnTo>
                  <a:pt x="748030" y="0"/>
                </a:lnTo>
              </a:path>
            </a:pathLst>
          </a:custGeom>
          <a:ln w="9144">
            <a:solidFill>
              <a:srgbClr val="000000"/>
            </a:solidFill>
          </a:ln>
        </p:spPr>
        <p:txBody>
          <a:bodyPr wrap="square" lIns="0" tIns="0" rIns="0" bIns="0" rtlCol="0"/>
          <a:lstStyle/>
          <a:p>
            <a:endParaRPr/>
          </a:p>
        </p:txBody>
      </p:sp>
      <p:sp>
        <p:nvSpPr>
          <p:cNvPr id="45" name="object 45"/>
          <p:cNvSpPr/>
          <p:nvPr/>
        </p:nvSpPr>
        <p:spPr>
          <a:xfrm>
            <a:off x="9051035" y="6085332"/>
            <a:ext cx="748030" cy="0"/>
          </a:xfrm>
          <a:custGeom>
            <a:avLst/>
            <a:gdLst/>
            <a:ahLst/>
            <a:cxnLst/>
            <a:rect l="l" t="t" r="r" b="b"/>
            <a:pathLst>
              <a:path w="748029">
                <a:moveTo>
                  <a:pt x="0" y="0"/>
                </a:moveTo>
                <a:lnTo>
                  <a:pt x="748030" y="0"/>
                </a:lnTo>
              </a:path>
            </a:pathLst>
          </a:custGeom>
          <a:ln w="9144">
            <a:solidFill>
              <a:srgbClr val="000000"/>
            </a:solidFill>
          </a:ln>
        </p:spPr>
        <p:txBody>
          <a:bodyPr wrap="square" lIns="0" tIns="0" rIns="0" bIns="0" rtlCol="0"/>
          <a:lstStyle/>
          <a:p>
            <a:endParaRPr/>
          </a:p>
        </p:txBody>
      </p:sp>
      <p:sp>
        <p:nvSpPr>
          <p:cNvPr id="46" name="object 46"/>
          <p:cNvSpPr/>
          <p:nvPr/>
        </p:nvSpPr>
        <p:spPr>
          <a:xfrm>
            <a:off x="9051035" y="6184391"/>
            <a:ext cx="748030" cy="0"/>
          </a:xfrm>
          <a:custGeom>
            <a:avLst/>
            <a:gdLst/>
            <a:ahLst/>
            <a:cxnLst/>
            <a:rect l="l" t="t" r="r" b="b"/>
            <a:pathLst>
              <a:path w="748029">
                <a:moveTo>
                  <a:pt x="0" y="0"/>
                </a:moveTo>
                <a:lnTo>
                  <a:pt x="748030" y="0"/>
                </a:lnTo>
              </a:path>
            </a:pathLst>
          </a:custGeom>
          <a:ln w="9144">
            <a:solidFill>
              <a:srgbClr val="000000"/>
            </a:solidFill>
          </a:ln>
        </p:spPr>
        <p:txBody>
          <a:bodyPr wrap="square" lIns="0" tIns="0" rIns="0" bIns="0" rtlCol="0"/>
          <a:lstStyle/>
          <a:p>
            <a:endParaRPr/>
          </a:p>
        </p:txBody>
      </p:sp>
      <p:sp>
        <p:nvSpPr>
          <p:cNvPr id="47" name="object 47"/>
          <p:cNvSpPr/>
          <p:nvPr/>
        </p:nvSpPr>
        <p:spPr>
          <a:xfrm>
            <a:off x="9051035" y="6272784"/>
            <a:ext cx="748030" cy="0"/>
          </a:xfrm>
          <a:custGeom>
            <a:avLst/>
            <a:gdLst/>
            <a:ahLst/>
            <a:cxnLst/>
            <a:rect l="l" t="t" r="r" b="b"/>
            <a:pathLst>
              <a:path w="748029">
                <a:moveTo>
                  <a:pt x="0" y="0"/>
                </a:moveTo>
                <a:lnTo>
                  <a:pt x="748030" y="0"/>
                </a:lnTo>
              </a:path>
            </a:pathLst>
          </a:custGeom>
          <a:ln w="9144">
            <a:solidFill>
              <a:srgbClr val="000000"/>
            </a:solidFill>
          </a:ln>
        </p:spPr>
        <p:txBody>
          <a:bodyPr wrap="square" lIns="0" tIns="0" rIns="0" bIns="0" rtlCol="0"/>
          <a:lstStyle/>
          <a:p>
            <a:endParaRPr/>
          </a:p>
        </p:txBody>
      </p:sp>
      <p:sp>
        <p:nvSpPr>
          <p:cNvPr id="48" name="object 48"/>
          <p:cNvSpPr/>
          <p:nvPr/>
        </p:nvSpPr>
        <p:spPr>
          <a:xfrm>
            <a:off x="9051035" y="6371844"/>
            <a:ext cx="748030" cy="0"/>
          </a:xfrm>
          <a:custGeom>
            <a:avLst/>
            <a:gdLst/>
            <a:ahLst/>
            <a:cxnLst/>
            <a:rect l="l" t="t" r="r" b="b"/>
            <a:pathLst>
              <a:path w="748029">
                <a:moveTo>
                  <a:pt x="0" y="0"/>
                </a:moveTo>
                <a:lnTo>
                  <a:pt x="748030" y="0"/>
                </a:lnTo>
              </a:path>
            </a:pathLst>
          </a:custGeom>
          <a:ln w="9144">
            <a:solidFill>
              <a:srgbClr val="000000"/>
            </a:solidFill>
          </a:ln>
        </p:spPr>
        <p:txBody>
          <a:bodyPr wrap="square" lIns="0" tIns="0" rIns="0" bIns="0" rtlCol="0"/>
          <a:lstStyle/>
          <a:p>
            <a:endParaRPr/>
          </a:p>
        </p:txBody>
      </p:sp>
      <p:sp>
        <p:nvSpPr>
          <p:cNvPr id="49" name="object 49"/>
          <p:cNvSpPr/>
          <p:nvPr/>
        </p:nvSpPr>
        <p:spPr>
          <a:xfrm>
            <a:off x="4687061" y="2580894"/>
            <a:ext cx="1109980" cy="76200"/>
          </a:xfrm>
          <a:custGeom>
            <a:avLst/>
            <a:gdLst/>
            <a:ahLst/>
            <a:cxnLst/>
            <a:rect l="l" t="t" r="r" b="b"/>
            <a:pathLst>
              <a:path w="1109979" h="76200">
                <a:moveTo>
                  <a:pt x="1033526" y="0"/>
                </a:moveTo>
                <a:lnTo>
                  <a:pt x="1033526" y="76200"/>
                </a:lnTo>
                <a:lnTo>
                  <a:pt x="1089914" y="48005"/>
                </a:lnTo>
                <a:lnTo>
                  <a:pt x="1046226" y="48005"/>
                </a:lnTo>
                <a:lnTo>
                  <a:pt x="1046226" y="28193"/>
                </a:lnTo>
                <a:lnTo>
                  <a:pt x="1089913" y="28193"/>
                </a:lnTo>
                <a:lnTo>
                  <a:pt x="1033526" y="0"/>
                </a:lnTo>
                <a:close/>
              </a:path>
              <a:path w="1109979" h="76200">
                <a:moveTo>
                  <a:pt x="1033526" y="28193"/>
                </a:moveTo>
                <a:lnTo>
                  <a:pt x="0" y="28193"/>
                </a:lnTo>
                <a:lnTo>
                  <a:pt x="0" y="48005"/>
                </a:lnTo>
                <a:lnTo>
                  <a:pt x="1033526" y="48005"/>
                </a:lnTo>
                <a:lnTo>
                  <a:pt x="1033526" y="28193"/>
                </a:lnTo>
                <a:close/>
              </a:path>
              <a:path w="1109979" h="76200">
                <a:moveTo>
                  <a:pt x="1089913" y="28193"/>
                </a:moveTo>
                <a:lnTo>
                  <a:pt x="1046226" y="28193"/>
                </a:lnTo>
                <a:lnTo>
                  <a:pt x="1046226" y="48005"/>
                </a:lnTo>
                <a:lnTo>
                  <a:pt x="1089914" y="48005"/>
                </a:lnTo>
                <a:lnTo>
                  <a:pt x="1109726" y="38100"/>
                </a:lnTo>
                <a:lnTo>
                  <a:pt x="1089913" y="28193"/>
                </a:lnTo>
                <a:close/>
              </a:path>
            </a:pathLst>
          </a:custGeom>
          <a:solidFill>
            <a:srgbClr val="333E50"/>
          </a:solidFill>
        </p:spPr>
        <p:txBody>
          <a:bodyPr wrap="square" lIns="0" tIns="0" rIns="0" bIns="0" rtlCol="0"/>
          <a:lstStyle/>
          <a:p>
            <a:endParaRPr/>
          </a:p>
        </p:txBody>
      </p:sp>
      <p:sp>
        <p:nvSpPr>
          <p:cNvPr id="50" name="object 50"/>
          <p:cNvSpPr/>
          <p:nvPr/>
        </p:nvSpPr>
        <p:spPr>
          <a:xfrm>
            <a:off x="6012941" y="4050029"/>
            <a:ext cx="1154430" cy="76200"/>
          </a:xfrm>
          <a:custGeom>
            <a:avLst/>
            <a:gdLst/>
            <a:ahLst/>
            <a:cxnLst/>
            <a:rect l="l" t="t" r="r" b="b"/>
            <a:pathLst>
              <a:path w="1154429" h="76200">
                <a:moveTo>
                  <a:pt x="1078230" y="0"/>
                </a:moveTo>
                <a:lnTo>
                  <a:pt x="1078230" y="76200"/>
                </a:lnTo>
                <a:lnTo>
                  <a:pt x="1134617" y="48006"/>
                </a:lnTo>
                <a:lnTo>
                  <a:pt x="1090930" y="48006"/>
                </a:lnTo>
                <a:lnTo>
                  <a:pt x="1090930" y="28194"/>
                </a:lnTo>
                <a:lnTo>
                  <a:pt x="1134617" y="28194"/>
                </a:lnTo>
                <a:lnTo>
                  <a:pt x="1078230" y="0"/>
                </a:lnTo>
                <a:close/>
              </a:path>
              <a:path w="1154429" h="76200">
                <a:moveTo>
                  <a:pt x="1078230" y="28194"/>
                </a:moveTo>
                <a:lnTo>
                  <a:pt x="0" y="28194"/>
                </a:lnTo>
                <a:lnTo>
                  <a:pt x="0" y="48006"/>
                </a:lnTo>
                <a:lnTo>
                  <a:pt x="1078230" y="48006"/>
                </a:lnTo>
                <a:lnTo>
                  <a:pt x="1078230" y="28194"/>
                </a:lnTo>
                <a:close/>
              </a:path>
              <a:path w="1154429" h="76200">
                <a:moveTo>
                  <a:pt x="1134617" y="28194"/>
                </a:moveTo>
                <a:lnTo>
                  <a:pt x="1090930" y="28194"/>
                </a:lnTo>
                <a:lnTo>
                  <a:pt x="1090930" y="48006"/>
                </a:lnTo>
                <a:lnTo>
                  <a:pt x="1134617" y="48006"/>
                </a:lnTo>
                <a:lnTo>
                  <a:pt x="1154430" y="38100"/>
                </a:lnTo>
                <a:lnTo>
                  <a:pt x="1134617" y="28194"/>
                </a:lnTo>
                <a:close/>
              </a:path>
            </a:pathLst>
          </a:custGeom>
          <a:solidFill>
            <a:srgbClr val="333E50"/>
          </a:solidFill>
        </p:spPr>
        <p:txBody>
          <a:bodyPr wrap="square" lIns="0" tIns="0" rIns="0" bIns="0" rtlCol="0"/>
          <a:lstStyle/>
          <a:p>
            <a:endParaRPr/>
          </a:p>
        </p:txBody>
      </p:sp>
      <p:sp>
        <p:nvSpPr>
          <p:cNvPr id="51" name="object 51"/>
          <p:cNvSpPr/>
          <p:nvPr/>
        </p:nvSpPr>
        <p:spPr>
          <a:xfrm>
            <a:off x="7134479" y="5372353"/>
            <a:ext cx="1588135" cy="76200"/>
          </a:xfrm>
          <a:custGeom>
            <a:avLst/>
            <a:gdLst/>
            <a:ahLst/>
            <a:cxnLst/>
            <a:rect l="l" t="t" r="r" b="b"/>
            <a:pathLst>
              <a:path w="1588134" h="76200">
                <a:moveTo>
                  <a:pt x="1511680" y="0"/>
                </a:moveTo>
                <a:lnTo>
                  <a:pt x="1511492" y="28235"/>
                </a:lnTo>
                <a:lnTo>
                  <a:pt x="1524127" y="28321"/>
                </a:lnTo>
                <a:lnTo>
                  <a:pt x="1524000" y="48133"/>
                </a:lnTo>
                <a:lnTo>
                  <a:pt x="1511360" y="48133"/>
                </a:lnTo>
                <a:lnTo>
                  <a:pt x="1511173" y="76200"/>
                </a:lnTo>
                <a:lnTo>
                  <a:pt x="1568255" y="48133"/>
                </a:lnTo>
                <a:lnTo>
                  <a:pt x="1524000" y="48133"/>
                </a:lnTo>
                <a:lnTo>
                  <a:pt x="1568428" y="48047"/>
                </a:lnTo>
                <a:lnTo>
                  <a:pt x="1587627" y="38608"/>
                </a:lnTo>
                <a:lnTo>
                  <a:pt x="1511680" y="0"/>
                </a:lnTo>
                <a:close/>
              </a:path>
              <a:path w="1588134" h="76200">
                <a:moveTo>
                  <a:pt x="1511492" y="28235"/>
                </a:moveTo>
                <a:lnTo>
                  <a:pt x="1511360" y="48047"/>
                </a:lnTo>
                <a:lnTo>
                  <a:pt x="1524000" y="48133"/>
                </a:lnTo>
                <a:lnTo>
                  <a:pt x="1524127" y="28321"/>
                </a:lnTo>
                <a:lnTo>
                  <a:pt x="1511492" y="28235"/>
                </a:lnTo>
                <a:close/>
              </a:path>
              <a:path w="1588134" h="76200">
                <a:moveTo>
                  <a:pt x="253" y="18034"/>
                </a:moveTo>
                <a:lnTo>
                  <a:pt x="0" y="37846"/>
                </a:lnTo>
                <a:lnTo>
                  <a:pt x="1511360" y="48047"/>
                </a:lnTo>
                <a:lnTo>
                  <a:pt x="1511492" y="28235"/>
                </a:lnTo>
                <a:lnTo>
                  <a:pt x="253" y="18034"/>
                </a:lnTo>
                <a:close/>
              </a:path>
            </a:pathLst>
          </a:custGeom>
          <a:solidFill>
            <a:srgbClr val="333E50"/>
          </a:solidFill>
        </p:spPr>
        <p:txBody>
          <a:bodyPr wrap="square" lIns="0" tIns="0" rIns="0" bIns="0" rtlCol="0"/>
          <a:lstStyle/>
          <a:p>
            <a:endParaRPr/>
          </a:p>
        </p:txBody>
      </p:sp>
      <p:sp>
        <p:nvSpPr>
          <p:cNvPr id="52" name="object 52"/>
          <p:cNvSpPr/>
          <p:nvPr/>
        </p:nvSpPr>
        <p:spPr>
          <a:xfrm>
            <a:off x="7105777" y="2733548"/>
            <a:ext cx="1492250" cy="747395"/>
          </a:xfrm>
          <a:custGeom>
            <a:avLst/>
            <a:gdLst/>
            <a:ahLst/>
            <a:cxnLst/>
            <a:rect l="l" t="t" r="r" b="b"/>
            <a:pathLst>
              <a:path w="1492250" h="747395">
                <a:moveTo>
                  <a:pt x="1419170" y="721695"/>
                </a:moveTo>
                <a:lnTo>
                  <a:pt x="1406652" y="747013"/>
                </a:lnTo>
                <a:lnTo>
                  <a:pt x="1491742" y="746760"/>
                </a:lnTo>
                <a:lnTo>
                  <a:pt x="1477096" y="727328"/>
                </a:lnTo>
                <a:lnTo>
                  <a:pt x="1430527" y="727328"/>
                </a:lnTo>
                <a:lnTo>
                  <a:pt x="1419170" y="721695"/>
                </a:lnTo>
                <a:close/>
              </a:path>
              <a:path w="1492250" h="747395">
                <a:moveTo>
                  <a:pt x="1427955" y="703926"/>
                </a:moveTo>
                <a:lnTo>
                  <a:pt x="1419170" y="721695"/>
                </a:lnTo>
                <a:lnTo>
                  <a:pt x="1430527" y="727328"/>
                </a:lnTo>
                <a:lnTo>
                  <a:pt x="1439291" y="709549"/>
                </a:lnTo>
                <a:lnTo>
                  <a:pt x="1427955" y="703926"/>
                </a:lnTo>
                <a:close/>
              </a:path>
              <a:path w="1492250" h="747395">
                <a:moveTo>
                  <a:pt x="1440433" y="678688"/>
                </a:moveTo>
                <a:lnTo>
                  <a:pt x="1427955" y="703926"/>
                </a:lnTo>
                <a:lnTo>
                  <a:pt x="1439291" y="709549"/>
                </a:lnTo>
                <a:lnTo>
                  <a:pt x="1430527" y="727328"/>
                </a:lnTo>
                <a:lnTo>
                  <a:pt x="1477096" y="727328"/>
                </a:lnTo>
                <a:lnTo>
                  <a:pt x="1440433" y="678688"/>
                </a:lnTo>
                <a:close/>
              </a:path>
              <a:path w="1492250" h="747395">
                <a:moveTo>
                  <a:pt x="8890" y="0"/>
                </a:moveTo>
                <a:lnTo>
                  <a:pt x="0" y="17779"/>
                </a:lnTo>
                <a:lnTo>
                  <a:pt x="1419170" y="721695"/>
                </a:lnTo>
                <a:lnTo>
                  <a:pt x="1427955" y="703926"/>
                </a:lnTo>
                <a:lnTo>
                  <a:pt x="8890" y="0"/>
                </a:lnTo>
                <a:close/>
              </a:path>
            </a:pathLst>
          </a:custGeom>
          <a:solidFill>
            <a:srgbClr val="44536A"/>
          </a:solidFill>
        </p:spPr>
        <p:txBody>
          <a:bodyPr wrap="square" lIns="0" tIns="0" rIns="0" bIns="0" rtlCol="0"/>
          <a:lstStyle/>
          <a:p>
            <a:endParaRPr/>
          </a:p>
        </p:txBody>
      </p:sp>
      <p:sp>
        <p:nvSpPr>
          <p:cNvPr id="53" name="object 53"/>
          <p:cNvSpPr txBox="1"/>
          <p:nvPr/>
        </p:nvSpPr>
        <p:spPr>
          <a:xfrm>
            <a:off x="10283190" y="3670553"/>
            <a:ext cx="1632585" cy="836930"/>
          </a:xfrm>
          <a:prstGeom prst="rect">
            <a:avLst/>
          </a:prstGeom>
          <a:ln w="28955">
            <a:solidFill>
              <a:srgbClr val="C00000"/>
            </a:solidFill>
          </a:ln>
        </p:spPr>
        <p:txBody>
          <a:bodyPr vert="horz" wrap="square" lIns="0" tIns="137795" rIns="0" bIns="0" rtlCol="0">
            <a:spAutoFit/>
          </a:bodyPr>
          <a:lstStyle/>
          <a:p>
            <a:pPr algn="ctr">
              <a:lnSpc>
                <a:spcPct val="100000"/>
              </a:lnSpc>
              <a:spcBef>
                <a:spcPts val="1085"/>
              </a:spcBef>
            </a:pPr>
            <a:r>
              <a:rPr sz="1800" u="sng" spc="-440" dirty="0">
                <a:uFill>
                  <a:solidFill>
                    <a:srgbClr val="000000"/>
                  </a:solidFill>
                </a:uFill>
                <a:latin typeface="Times New Roman"/>
                <a:cs typeface="Times New Roman"/>
              </a:rPr>
              <a:t> </a:t>
            </a:r>
            <a:r>
              <a:rPr lang="en-US" u="sng" dirty="0">
                <a:uFill>
                  <a:solidFill>
                    <a:srgbClr val="000000"/>
                  </a:solidFill>
                </a:uFill>
                <a:latin typeface="Franklin Gothic Medium Cond"/>
                <a:cs typeface="Franklin Gothic Medium Cond"/>
              </a:rPr>
              <a:t>Science Council</a:t>
            </a:r>
          </a:p>
          <a:p>
            <a:pPr algn="ctr">
              <a:lnSpc>
                <a:spcPct val="100000"/>
              </a:lnSpc>
              <a:spcBef>
                <a:spcPts val="1085"/>
              </a:spcBef>
            </a:pPr>
            <a:r>
              <a:rPr lang="en-US" u="sng" dirty="0">
                <a:uFill>
                  <a:solidFill>
                    <a:srgbClr val="000000"/>
                  </a:solidFill>
                </a:uFill>
                <a:latin typeface="Franklin Gothic Medium Cond"/>
                <a:cs typeface="Franklin Gothic Medium Cond"/>
              </a:rPr>
              <a:t>  MH RF</a:t>
            </a:r>
            <a:endParaRPr sz="1800" dirty="0">
              <a:latin typeface="Franklin Gothic Medium Cond"/>
              <a:cs typeface="Franklin Gothic Medium Cond"/>
            </a:endParaRPr>
          </a:p>
        </p:txBody>
      </p:sp>
      <p:sp>
        <p:nvSpPr>
          <p:cNvPr id="54" name="object 54"/>
          <p:cNvSpPr/>
          <p:nvPr/>
        </p:nvSpPr>
        <p:spPr>
          <a:xfrm>
            <a:off x="8506206" y="4043934"/>
            <a:ext cx="180340" cy="76200"/>
          </a:xfrm>
          <a:prstGeom prst="rect">
            <a:avLst/>
          </a:prstGeom>
          <a:blipFill>
            <a:blip r:embed="rId2" cstate="print"/>
            <a:stretch>
              <a:fillRect/>
            </a:stretch>
          </a:blipFill>
        </p:spPr>
        <p:txBody>
          <a:bodyPr wrap="square" lIns="0" tIns="0" rIns="0" bIns="0" rtlCol="0"/>
          <a:lstStyle/>
          <a:p>
            <a:endParaRPr/>
          </a:p>
        </p:txBody>
      </p:sp>
      <p:sp>
        <p:nvSpPr>
          <p:cNvPr id="55" name="object 55"/>
          <p:cNvSpPr/>
          <p:nvPr/>
        </p:nvSpPr>
        <p:spPr>
          <a:xfrm>
            <a:off x="9341357" y="4616958"/>
            <a:ext cx="76200" cy="305435"/>
          </a:xfrm>
          <a:custGeom>
            <a:avLst/>
            <a:gdLst/>
            <a:ahLst/>
            <a:cxnLst/>
            <a:rect l="l" t="t" r="r" b="b"/>
            <a:pathLst>
              <a:path w="76200" h="305435">
                <a:moveTo>
                  <a:pt x="48006" y="63500"/>
                </a:moveTo>
                <a:lnTo>
                  <a:pt x="28194" y="63500"/>
                </a:lnTo>
                <a:lnTo>
                  <a:pt x="28194" y="305181"/>
                </a:lnTo>
                <a:lnTo>
                  <a:pt x="48006" y="305181"/>
                </a:lnTo>
                <a:lnTo>
                  <a:pt x="48006" y="63500"/>
                </a:lnTo>
                <a:close/>
              </a:path>
              <a:path w="76200" h="305435">
                <a:moveTo>
                  <a:pt x="38100" y="0"/>
                </a:moveTo>
                <a:lnTo>
                  <a:pt x="0" y="76200"/>
                </a:lnTo>
                <a:lnTo>
                  <a:pt x="28194" y="76200"/>
                </a:lnTo>
                <a:lnTo>
                  <a:pt x="28194" y="63500"/>
                </a:lnTo>
                <a:lnTo>
                  <a:pt x="69850" y="63500"/>
                </a:lnTo>
                <a:lnTo>
                  <a:pt x="38100" y="0"/>
                </a:lnTo>
                <a:close/>
              </a:path>
              <a:path w="76200" h="305435">
                <a:moveTo>
                  <a:pt x="69850" y="63500"/>
                </a:moveTo>
                <a:lnTo>
                  <a:pt x="48006" y="63500"/>
                </a:lnTo>
                <a:lnTo>
                  <a:pt x="48006" y="76200"/>
                </a:lnTo>
                <a:lnTo>
                  <a:pt x="76200" y="76200"/>
                </a:lnTo>
                <a:lnTo>
                  <a:pt x="69850" y="63500"/>
                </a:lnTo>
                <a:close/>
              </a:path>
            </a:pathLst>
          </a:custGeom>
          <a:solidFill>
            <a:srgbClr val="44536A"/>
          </a:solidFill>
        </p:spPr>
        <p:txBody>
          <a:bodyPr wrap="square" lIns="0" tIns="0" rIns="0" bIns="0" rtlCol="0"/>
          <a:lstStyle/>
          <a:p>
            <a:endParaRPr/>
          </a:p>
        </p:txBody>
      </p:sp>
      <p:sp>
        <p:nvSpPr>
          <p:cNvPr id="56" name="object 56"/>
          <p:cNvSpPr/>
          <p:nvPr/>
        </p:nvSpPr>
        <p:spPr>
          <a:xfrm>
            <a:off x="11059032" y="1724405"/>
            <a:ext cx="201295" cy="418465"/>
          </a:xfrm>
          <a:custGeom>
            <a:avLst/>
            <a:gdLst/>
            <a:ahLst/>
            <a:cxnLst/>
            <a:rect l="l" t="t" r="r" b="b"/>
            <a:pathLst>
              <a:path w="201295" h="418464">
                <a:moveTo>
                  <a:pt x="157518" y="65184"/>
                </a:moveTo>
                <a:lnTo>
                  <a:pt x="0" y="409956"/>
                </a:lnTo>
                <a:lnTo>
                  <a:pt x="18034" y="418211"/>
                </a:lnTo>
                <a:lnTo>
                  <a:pt x="175462" y="73367"/>
                </a:lnTo>
                <a:lnTo>
                  <a:pt x="157518" y="65184"/>
                </a:lnTo>
                <a:close/>
              </a:path>
              <a:path w="201295" h="418464">
                <a:moveTo>
                  <a:pt x="200039" y="53594"/>
                </a:moveTo>
                <a:lnTo>
                  <a:pt x="162814" y="53594"/>
                </a:lnTo>
                <a:lnTo>
                  <a:pt x="180721" y="61849"/>
                </a:lnTo>
                <a:lnTo>
                  <a:pt x="175462" y="73367"/>
                </a:lnTo>
                <a:lnTo>
                  <a:pt x="201168" y="85090"/>
                </a:lnTo>
                <a:lnTo>
                  <a:pt x="200039" y="53594"/>
                </a:lnTo>
                <a:close/>
              </a:path>
              <a:path w="201295" h="418464">
                <a:moveTo>
                  <a:pt x="162814" y="53594"/>
                </a:moveTo>
                <a:lnTo>
                  <a:pt x="157518" y="65184"/>
                </a:lnTo>
                <a:lnTo>
                  <a:pt x="175462" y="73367"/>
                </a:lnTo>
                <a:lnTo>
                  <a:pt x="180721" y="61849"/>
                </a:lnTo>
                <a:lnTo>
                  <a:pt x="162814" y="53594"/>
                </a:lnTo>
                <a:close/>
              </a:path>
              <a:path w="201295" h="418464">
                <a:moveTo>
                  <a:pt x="198120" y="0"/>
                </a:moveTo>
                <a:lnTo>
                  <a:pt x="131825" y="53467"/>
                </a:lnTo>
                <a:lnTo>
                  <a:pt x="157518" y="65184"/>
                </a:lnTo>
                <a:lnTo>
                  <a:pt x="162814" y="53594"/>
                </a:lnTo>
                <a:lnTo>
                  <a:pt x="200039" y="53594"/>
                </a:lnTo>
                <a:lnTo>
                  <a:pt x="198120" y="0"/>
                </a:lnTo>
                <a:close/>
              </a:path>
            </a:pathLst>
          </a:custGeom>
          <a:solidFill>
            <a:srgbClr val="44536A"/>
          </a:solidFill>
        </p:spPr>
        <p:txBody>
          <a:bodyPr wrap="square" lIns="0" tIns="0" rIns="0" bIns="0" rtlCol="0"/>
          <a:lstStyle/>
          <a:p>
            <a:endParaRPr/>
          </a:p>
        </p:txBody>
      </p:sp>
      <p:sp>
        <p:nvSpPr>
          <p:cNvPr id="57" name="object 57"/>
          <p:cNvSpPr/>
          <p:nvPr/>
        </p:nvSpPr>
        <p:spPr>
          <a:xfrm>
            <a:off x="10409681" y="477773"/>
            <a:ext cx="1312545" cy="1713230"/>
          </a:xfrm>
          <a:custGeom>
            <a:avLst/>
            <a:gdLst/>
            <a:ahLst/>
            <a:cxnLst/>
            <a:rect l="l" t="t" r="r" b="b"/>
            <a:pathLst>
              <a:path w="1312545" h="1713230">
                <a:moveTo>
                  <a:pt x="0" y="1712976"/>
                </a:moveTo>
                <a:lnTo>
                  <a:pt x="1312164" y="1712976"/>
                </a:lnTo>
                <a:lnTo>
                  <a:pt x="1312164" y="0"/>
                </a:lnTo>
                <a:lnTo>
                  <a:pt x="0" y="0"/>
                </a:lnTo>
                <a:lnTo>
                  <a:pt x="0" y="1712976"/>
                </a:lnTo>
                <a:close/>
              </a:path>
            </a:pathLst>
          </a:custGeom>
          <a:solidFill>
            <a:srgbClr val="FFFFFF"/>
          </a:solidFill>
        </p:spPr>
        <p:txBody>
          <a:bodyPr wrap="square" lIns="0" tIns="0" rIns="0" bIns="0" rtlCol="0"/>
          <a:lstStyle/>
          <a:p>
            <a:endParaRPr/>
          </a:p>
        </p:txBody>
      </p:sp>
      <p:sp>
        <p:nvSpPr>
          <p:cNvPr id="58" name="object 58"/>
          <p:cNvSpPr txBox="1"/>
          <p:nvPr/>
        </p:nvSpPr>
        <p:spPr>
          <a:xfrm>
            <a:off x="10409681" y="477773"/>
            <a:ext cx="1312545" cy="991938"/>
          </a:xfrm>
          <a:prstGeom prst="rect">
            <a:avLst/>
          </a:prstGeom>
          <a:ln w="38100">
            <a:solidFill>
              <a:srgbClr val="333E50"/>
            </a:solidFill>
          </a:ln>
        </p:spPr>
        <p:txBody>
          <a:bodyPr vert="horz" wrap="square" lIns="0" tIns="6985" rIns="0" bIns="0" rtlCol="0">
            <a:spAutoFit/>
          </a:bodyPr>
          <a:lstStyle/>
          <a:p>
            <a:pPr>
              <a:lnSpc>
                <a:spcPct val="100000"/>
              </a:lnSpc>
              <a:spcBef>
                <a:spcPts val="55"/>
              </a:spcBef>
            </a:pPr>
            <a:endParaRPr sz="1600" dirty="0">
              <a:latin typeface="Times New Roman"/>
              <a:cs typeface="Times New Roman"/>
            </a:endParaRPr>
          </a:p>
          <a:p>
            <a:pPr marL="253365" marR="191135" indent="-1905" algn="ctr">
              <a:lnSpc>
                <a:spcPct val="100000"/>
              </a:lnSpc>
            </a:pPr>
            <a:r>
              <a:rPr lang="en-US" sz="1200" dirty="0">
                <a:latin typeface="Franklin Gothic Medium Cond"/>
                <a:cs typeface="Franklin Gothic Medium Cond"/>
              </a:rPr>
              <a:t>National Clinical Recommendations</a:t>
            </a:r>
            <a:endParaRPr sz="1200" dirty="0">
              <a:latin typeface="Franklin Gothic Medium Cond"/>
              <a:cs typeface="Franklin Gothic Medium Cond"/>
            </a:endParaRPr>
          </a:p>
        </p:txBody>
      </p:sp>
      <p:sp>
        <p:nvSpPr>
          <p:cNvPr id="59" name="object 59"/>
          <p:cNvSpPr/>
          <p:nvPr/>
        </p:nvSpPr>
        <p:spPr>
          <a:xfrm>
            <a:off x="10738104" y="1450847"/>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60" name="object 60"/>
          <p:cNvSpPr/>
          <p:nvPr/>
        </p:nvSpPr>
        <p:spPr>
          <a:xfrm>
            <a:off x="10738104" y="1551432"/>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61" name="object 61"/>
          <p:cNvSpPr/>
          <p:nvPr/>
        </p:nvSpPr>
        <p:spPr>
          <a:xfrm>
            <a:off x="10738104" y="1639823"/>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62" name="object 62"/>
          <p:cNvSpPr/>
          <p:nvPr/>
        </p:nvSpPr>
        <p:spPr>
          <a:xfrm>
            <a:off x="10738104" y="1738883"/>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63" name="object 63"/>
          <p:cNvSpPr/>
          <p:nvPr/>
        </p:nvSpPr>
        <p:spPr>
          <a:xfrm>
            <a:off x="10738104" y="1827276"/>
            <a:ext cx="748030" cy="0"/>
          </a:xfrm>
          <a:custGeom>
            <a:avLst/>
            <a:gdLst/>
            <a:ahLst/>
            <a:cxnLst/>
            <a:rect l="l" t="t" r="r" b="b"/>
            <a:pathLst>
              <a:path w="748029">
                <a:moveTo>
                  <a:pt x="0" y="0"/>
                </a:moveTo>
                <a:lnTo>
                  <a:pt x="748029" y="0"/>
                </a:lnTo>
              </a:path>
            </a:pathLst>
          </a:custGeom>
          <a:ln w="9144">
            <a:solidFill>
              <a:srgbClr val="000000"/>
            </a:solidFill>
          </a:ln>
        </p:spPr>
        <p:txBody>
          <a:bodyPr wrap="square" lIns="0" tIns="0" rIns="0" bIns="0" rtlCol="0"/>
          <a:lstStyle/>
          <a:p>
            <a:endParaRPr/>
          </a:p>
        </p:txBody>
      </p:sp>
      <p:sp>
        <p:nvSpPr>
          <p:cNvPr id="64" name="object 64"/>
          <p:cNvSpPr txBox="1"/>
          <p:nvPr/>
        </p:nvSpPr>
        <p:spPr>
          <a:xfrm>
            <a:off x="8687561" y="3566921"/>
            <a:ext cx="1414780" cy="1623521"/>
          </a:xfrm>
          <a:prstGeom prst="rect">
            <a:avLst/>
          </a:prstGeom>
          <a:solidFill>
            <a:srgbClr val="F1F1F1"/>
          </a:solidFill>
          <a:ln w="28955">
            <a:solidFill>
              <a:srgbClr val="C00000"/>
            </a:solidFill>
          </a:ln>
        </p:spPr>
        <p:txBody>
          <a:bodyPr vert="horz" wrap="square" lIns="0" tIns="144780" rIns="0" bIns="0" rtlCol="0">
            <a:spAutoFit/>
          </a:bodyPr>
          <a:lstStyle/>
          <a:p>
            <a:pPr marL="233045" marR="226695" indent="132080">
              <a:lnSpc>
                <a:spcPct val="100000"/>
              </a:lnSpc>
              <a:spcBef>
                <a:spcPts val="1140"/>
              </a:spcBef>
            </a:pPr>
            <a:r>
              <a:rPr lang="en-US" sz="1200" spc="-30" dirty="0">
                <a:latin typeface="Franklin Gothic Medium Cond"/>
                <a:cs typeface="Franklin Gothic Medium Cond"/>
              </a:rPr>
              <a:t>Requirements of the Ministry of Health of the Russian Federation for Clinical Recommendations</a:t>
            </a:r>
            <a:endParaRPr sz="1200" dirty="0">
              <a:latin typeface="Franklin Gothic Medium Cond"/>
              <a:cs typeface="Franklin Gothic Medium Cond"/>
            </a:endParaRPr>
          </a:p>
        </p:txBody>
      </p:sp>
      <p:sp>
        <p:nvSpPr>
          <p:cNvPr id="65" name="object 65"/>
          <p:cNvSpPr/>
          <p:nvPr/>
        </p:nvSpPr>
        <p:spPr>
          <a:xfrm>
            <a:off x="10101453" y="4047744"/>
            <a:ext cx="180721" cy="76200"/>
          </a:xfrm>
          <a:prstGeom prst="rect">
            <a:avLst/>
          </a:prstGeom>
          <a:blipFill>
            <a:blip r:embed="rId3" cstate="print"/>
            <a:stretch>
              <a:fillRect/>
            </a:stretch>
          </a:blipFill>
        </p:spPr>
        <p:txBody>
          <a:bodyPr wrap="square" lIns="0" tIns="0" rIns="0" bIns="0" rtlCol="0"/>
          <a:lstStyle/>
          <a:p>
            <a:endParaRPr/>
          </a:p>
        </p:txBody>
      </p:sp>
      <p:sp>
        <p:nvSpPr>
          <p:cNvPr id="66" name="object 66"/>
          <p:cNvSpPr/>
          <p:nvPr/>
        </p:nvSpPr>
        <p:spPr>
          <a:xfrm>
            <a:off x="11060430" y="3336797"/>
            <a:ext cx="76200" cy="335280"/>
          </a:xfrm>
          <a:custGeom>
            <a:avLst/>
            <a:gdLst/>
            <a:ahLst/>
            <a:cxnLst/>
            <a:rect l="l" t="t" r="r" b="b"/>
            <a:pathLst>
              <a:path w="76200" h="335279">
                <a:moveTo>
                  <a:pt x="48005" y="63500"/>
                </a:moveTo>
                <a:lnTo>
                  <a:pt x="28194" y="63500"/>
                </a:lnTo>
                <a:lnTo>
                  <a:pt x="28194" y="334771"/>
                </a:lnTo>
                <a:lnTo>
                  <a:pt x="48005" y="334771"/>
                </a:lnTo>
                <a:lnTo>
                  <a:pt x="48005" y="63500"/>
                </a:lnTo>
                <a:close/>
              </a:path>
              <a:path w="76200" h="335279">
                <a:moveTo>
                  <a:pt x="38100" y="0"/>
                </a:moveTo>
                <a:lnTo>
                  <a:pt x="0" y="76200"/>
                </a:lnTo>
                <a:lnTo>
                  <a:pt x="28194" y="76200"/>
                </a:lnTo>
                <a:lnTo>
                  <a:pt x="28194" y="63500"/>
                </a:lnTo>
                <a:lnTo>
                  <a:pt x="69850" y="63500"/>
                </a:lnTo>
                <a:lnTo>
                  <a:pt x="38100" y="0"/>
                </a:lnTo>
                <a:close/>
              </a:path>
              <a:path w="76200" h="335279">
                <a:moveTo>
                  <a:pt x="69850" y="63500"/>
                </a:moveTo>
                <a:lnTo>
                  <a:pt x="48005" y="63500"/>
                </a:lnTo>
                <a:lnTo>
                  <a:pt x="48005" y="76200"/>
                </a:lnTo>
                <a:lnTo>
                  <a:pt x="76200" y="76200"/>
                </a:lnTo>
                <a:lnTo>
                  <a:pt x="69850" y="63500"/>
                </a:lnTo>
                <a:close/>
              </a:path>
            </a:pathLst>
          </a:custGeom>
          <a:solidFill>
            <a:srgbClr val="44536A"/>
          </a:solidFill>
        </p:spPr>
        <p:txBody>
          <a:bodyPr wrap="square" lIns="0" tIns="0" rIns="0" bIns="0" rtlCol="0"/>
          <a:lstStyle/>
          <a:p>
            <a:endParaRPr/>
          </a:p>
        </p:txBody>
      </p:sp>
      <p:sp>
        <p:nvSpPr>
          <p:cNvPr id="67" name="object 67"/>
          <p:cNvSpPr/>
          <p:nvPr/>
        </p:nvSpPr>
        <p:spPr>
          <a:xfrm>
            <a:off x="10414254" y="1689354"/>
            <a:ext cx="447040" cy="483234"/>
          </a:xfrm>
          <a:custGeom>
            <a:avLst/>
            <a:gdLst/>
            <a:ahLst/>
            <a:cxnLst/>
            <a:rect l="l" t="t" r="r" b="b"/>
            <a:pathLst>
              <a:path w="447040" h="483235">
                <a:moveTo>
                  <a:pt x="0" y="0"/>
                </a:moveTo>
                <a:lnTo>
                  <a:pt x="0" y="483108"/>
                </a:lnTo>
                <a:lnTo>
                  <a:pt x="446531" y="483108"/>
                </a:lnTo>
                <a:lnTo>
                  <a:pt x="0" y="0"/>
                </a:lnTo>
                <a:close/>
              </a:path>
            </a:pathLst>
          </a:custGeom>
          <a:solidFill>
            <a:srgbClr val="FFFFFF"/>
          </a:solidFill>
        </p:spPr>
        <p:txBody>
          <a:bodyPr wrap="square" lIns="0" tIns="0" rIns="0" bIns="0" rtlCol="0"/>
          <a:lstStyle/>
          <a:p>
            <a:endParaRPr/>
          </a:p>
        </p:txBody>
      </p:sp>
      <p:sp>
        <p:nvSpPr>
          <p:cNvPr id="68" name="object 68"/>
          <p:cNvSpPr/>
          <p:nvPr/>
        </p:nvSpPr>
        <p:spPr>
          <a:xfrm>
            <a:off x="10414254" y="1689354"/>
            <a:ext cx="447040" cy="483234"/>
          </a:xfrm>
          <a:custGeom>
            <a:avLst/>
            <a:gdLst/>
            <a:ahLst/>
            <a:cxnLst/>
            <a:rect l="l" t="t" r="r" b="b"/>
            <a:pathLst>
              <a:path w="447040" h="483235">
                <a:moveTo>
                  <a:pt x="0" y="483108"/>
                </a:moveTo>
                <a:lnTo>
                  <a:pt x="0" y="0"/>
                </a:lnTo>
                <a:lnTo>
                  <a:pt x="446531" y="483108"/>
                </a:lnTo>
                <a:lnTo>
                  <a:pt x="0" y="483108"/>
                </a:lnTo>
                <a:close/>
              </a:path>
            </a:pathLst>
          </a:custGeom>
          <a:ln w="10668">
            <a:solidFill>
              <a:srgbClr val="000000"/>
            </a:solidFill>
          </a:ln>
        </p:spPr>
        <p:txBody>
          <a:bodyPr wrap="square" lIns="0" tIns="0" rIns="0" bIns="0" rtlCol="0"/>
          <a:lstStyle/>
          <a:p>
            <a:endParaRPr/>
          </a:p>
        </p:txBody>
      </p:sp>
      <p:sp>
        <p:nvSpPr>
          <p:cNvPr id="69" name="object 69"/>
          <p:cNvSpPr/>
          <p:nvPr/>
        </p:nvSpPr>
        <p:spPr>
          <a:xfrm>
            <a:off x="10414254" y="1796033"/>
            <a:ext cx="347980" cy="376555"/>
          </a:xfrm>
          <a:custGeom>
            <a:avLst/>
            <a:gdLst/>
            <a:ahLst/>
            <a:cxnLst/>
            <a:rect l="l" t="t" r="r" b="b"/>
            <a:pathLst>
              <a:path w="347979" h="376555">
                <a:moveTo>
                  <a:pt x="0" y="0"/>
                </a:moveTo>
                <a:lnTo>
                  <a:pt x="0" y="376427"/>
                </a:lnTo>
                <a:lnTo>
                  <a:pt x="347472" y="376427"/>
                </a:lnTo>
                <a:lnTo>
                  <a:pt x="0" y="0"/>
                </a:lnTo>
                <a:close/>
              </a:path>
            </a:pathLst>
          </a:custGeom>
          <a:solidFill>
            <a:srgbClr val="2D75B6"/>
          </a:solidFill>
        </p:spPr>
        <p:txBody>
          <a:bodyPr wrap="square" lIns="0" tIns="0" rIns="0" bIns="0" rtlCol="0"/>
          <a:lstStyle/>
          <a:p>
            <a:endParaRPr/>
          </a:p>
        </p:txBody>
      </p:sp>
      <p:sp>
        <p:nvSpPr>
          <p:cNvPr id="70" name="object 70"/>
          <p:cNvSpPr/>
          <p:nvPr/>
        </p:nvSpPr>
        <p:spPr>
          <a:xfrm>
            <a:off x="10414254" y="1796033"/>
            <a:ext cx="347980" cy="376555"/>
          </a:xfrm>
          <a:custGeom>
            <a:avLst/>
            <a:gdLst/>
            <a:ahLst/>
            <a:cxnLst/>
            <a:rect l="l" t="t" r="r" b="b"/>
            <a:pathLst>
              <a:path w="347979" h="376555">
                <a:moveTo>
                  <a:pt x="0" y="376427"/>
                </a:moveTo>
                <a:lnTo>
                  <a:pt x="0" y="0"/>
                </a:lnTo>
                <a:lnTo>
                  <a:pt x="347472" y="376427"/>
                </a:lnTo>
                <a:lnTo>
                  <a:pt x="0" y="376427"/>
                </a:lnTo>
                <a:close/>
              </a:path>
            </a:pathLst>
          </a:custGeom>
          <a:ln w="10668">
            <a:solidFill>
              <a:srgbClr val="000000"/>
            </a:solidFill>
          </a:ln>
        </p:spPr>
        <p:txBody>
          <a:bodyPr wrap="square" lIns="0" tIns="0" rIns="0" bIns="0" rtlCol="0"/>
          <a:lstStyle/>
          <a:p>
            <a:endParaRPr/>
          </a:p>
        </p:txBody>
      </p:sp>
      <p:sp>
        <p:nvSpPr>
          <p:cNvPr id="71" name="object 71"/>
          <p:cNvSpPr/>
          <p:nvPr/>
        </p:nvSpPr>
        <p:spPr>
          <a:xfrm>
            <a:off x="10418826" y="1914905"/>
            <a:ext cx="242570" cy="260985"/>
          </a:xfrm>
          <a:custGeom>
            <a:avLst/>
            <a:gdLst/>
            <a:ahLst/>
            <a:cxnLst/>
            <a:rect l="l" t="t" r="r" b="b"/>
            <a:pathLst>
              <a:path w="242570" h="260985">
                <a:moveTo>
                  <a:pt x="0" y="0"/>
                </a:moveTo>
                <a:lnTo>
                  <a:pt x="0" y="260604"/>
                </a:lnTo>
                <a:lnTo>
                  <a:pt x="242316" y="260604"/>
                </a:lnTo>
                <a:lnTo>
                  <a:pt x="0" y="0"/>
                </a:lnTo>
                <a:close/>
              </a:path>
            </a:pathLst>
          </a:custGeom>
          <a:solidFill>
            <a:srgbClr val="C00000"/>
          </a:solidFill>
        </p:spPr>
        <p:txBody>
          <a:bodyPr wrap="square" lIns="0" tIns="0" rIns="0" bIns="0" rtlCol="0"/>
          <a:lstStyle/>
          <a:p>
            <a:endParaRPr/>
          </a:p>
        </p:txBody>
      </p:sp>
      <p:sp>
        <p:nvSpPr>
          <p:cNvPr id="72" name="object 72"/>
          <p:cNvSpPr/>
          <p:nvPr/>
        </p:nvSpPr>
        <p:spPr>
          <a:xfrm>
            <a:off x="10418826" y="1914905"/>
            <a:ext cx="242570" cy="260985"/>
          </a:xfrm>
          <a:custGeom>
            <a:avLst/>
            <a:gdLst/>
            <a:ahLst/>
            <a:cxnLst/>
            <a:rect l="l" t="t" r="r" b="b"/>
            <a:pathLst>
              <a:path w="242570" h="260985">
                <a:moveTo>
                  <a:pt x="0" y="260604"/>
                </a:moveTo>
                <a:lnTo>
                  <a:pt x="0" y="0"/>
                </a:lnTo>
                <a:lnTo>
                  <a:pt x="242316" y="260604"/>
                </a:lnTo>
                <a:lnTo>
                  <a:pt x="0" y="260604"/>
                </a:lnTo>
                <a:close/>
              </a:path>
            </a:pathLst>
          </a:custGeom>
          <a:ln w="10667">
            <a:solidFill>
              <a:srgbClr val="000000"/>
            </a:solidFill>
          </a:ln>
        </p:spPr>
        <p:txBody>
          <a:bodyPr wrap="square" lIns="0" tIns="0" rIns="0" bIns="0" rtlCol="0"/>
          <a:lstStyle/>
          <a:p>
            <a:endParaRPr/>
          </a:p>
        </p:txBody>
      </p:sp>
      <p:sp>
        <p:nvSpPr>
          <p:cNvPr id="73" name="object 73"/>
          <p:cNvSpPr/>
          <p:nvPr/>
        </p:nvSpPr>
        <p:spPr>
          <a:xfrm>
            <a:off x="11218926" y="1721357"/>
            <a:ext cx="483234" cy="448309"/>
          </a:xfrm>
          <a:custGeom>
            <a:avLst/>
            <a:gdLst/>
            <a:ahLst/>
            <a:cxnLst/>
            <a:rect l="l" t="t" r="r" b="b"/>
            <a:pathLst>
              <a:path w="483234" h="448310">
                <a:moveTo>
                  <a:pt x="483107" y="0"/>
                </a:moveTo>
                <a:lnTo>
                  <a:pt x="0" y="448055"/>
                </a:lnTo>
                <a:lnTo>
                  <a:pt x="483107" y="448055"/>
                </a:lnTo>
                <a:lnTo>
                  <a:pt x="483107" y="0"/>
                </a:lnTo>
                <a:close/>
              </a:path>
            </a:pathLst>
          </a:custGeom>
          <a:solidFill>
            <a:srgbClr val="FFFFFF"/>
          </a:solidFill>
        </p:spPr>
        <p:txBody>
          <a:bodyPr wrap="square" lIns="0" tIns="0" rIns="0" bIns="0" rtlCol="0"/>
          <a:lstStyle/>
          <a:p>
            <a:endParaRPr/>
          </a:p>
        </p:txBody>
      </p:sp>
      <p:sp>
        <p:nvSpPr>
          <p:cNvPr id="74" name="object 74"/>
          <p:cNvSpPr/>
          <p:nvPr/>
        </p:nvSpPr>
        <p:spPr>
          <a:xfrm>
            <a:off x="11218926" y="1721357"/>
            <a:ext cx="483234" cy="448309"/>
          </a:xfrm>
          <a:custGeom>
            <a:avLst/>
            <a:gdLst/>
            <a:ahLst/>
            <a:cxnLst/>
            <a:rect l="l" t="t" r="r" b="b"/>
            <a:pathLst>
              <a:path w="483234" h="448310">
                <a:moveTo>
                  <a:pt x="483107" y="448055"/>
                </a:moveTo>
                <a:lnTo>
                  <a:pt x="0" y="448055"/>
                </a:lnTo>
                <a:lnTo>
                  <a:pt x="483107" y="0"/>
                </a:lnTo>
                <a:lnTo>
                  <a:pt x="483107" y="448055"/>
                </a:lnTo>
              </a:path>
            </a:pathLst>
          </a:custGeom>
          <a:ln w="10668">
            <a:solidFill>
              <a:srgbClr val="000000"/>
            </a:solidFill>
          </a:ln>
        </p:spPr>
        <p:txBody>
          <a:bodyPr wrap="square" lIns="0" tIns="0" rIns="0" bIns="0" rtlCol="0"/>
          <a:lstStyle/>
          <a:p>
            <a:endParaRPr/>
          </a:p>
        </p:txBody>
      </p:sp>
      <p:sp>
        <p:nvSpPr>
          <p:cNvPr id="75" name="object 75"/>
          <p:cNvSpPr/>
          <p:nvPr/>
        </p:nvSpPr>
        <p:spPr>
          <a:xfrm>
            <a:off x="11327130" y="1820417"/>
            <a:ext cx="375285" cy="347980"/>
          </a:xfrm>
          <a:custGeom>
            <a:avLst/>
            <a:gdLst/>
            <a:ahLst/>
            <a:cxnLst/>
            <a:rect l="l" t="t" r="r" b="b"/>
            <a:pathLst>
              <a:path w="375284" h="347980">
                <a:moveTo>
                  <a:pt x="374903" y="0"/>
                </a:moveTo>
                <a:lnTo>
                  <a:pt x="0" y="347472"/>
                </a:lnTo>
                <a:lnTo>
                  <a:pt x="374903" y="347472"/>
                </a:lnTo>
                <a:lnTo>
                  <a:pt x="374903" y="0"/>
                </a:lnTo>
                <a:close/>
              </a:path>
            </a:pathLst>
          </a:custGeom>
          <a:solidFill>
            <a:srgbClr val="2D75B6"/>
          </a:solidFill>
        </p:spPr>
        <p:txBody>
          <a:bodyPr wrap="square" lIns="0" tIns="0" rIns="0" bIns="0" rtlCol="0"/>
          <a:lstStyle/>
          <a:p>
            <a:endParaRPr/>
          </a:p>
        </p:txBody>
      </p:sp>
      <p:sp>
        <p:nvSpPr>
          <p:cNvPr id="76" name="object 76"/>
          <p:cNvSpPr/>
          <p:nvPr/>
        </p:nvSpPr>
        <p:spPr>
          <a:xfrm>
            <a:off x="11327130" y="1820417"/>
            <a:ext cx="375285" cy="347980"/>
          </a:xfrm>
          <a:custGeom>
            <a:avLst/>
            <a:gdLst/>
            <a:ahLst/>
            <a:cxnLst/>
            <a:rect l="l" t="t" r="r" b="b"/>
            <a:pathLst>
              <a:path w="375284" h="347980">
                <a:moveTo>
                  <a:pt x="374903" y="347472"/>
                </a:moveTo>
                <a:lnTo>
                  <a:pt x="0" y="347472"/>
                </a:lnTo>
                <a:lnTo>
                  <a:pt x="374903" y="0"/>
                </a:lnTo>
                <a:lnTo>
                  <a:pt x="374903" y="347472"/>
                </a:lnTo>
              </a:path>
            </a:pathLst>
          </a:custGeom>
          <a:ln w="10668">
            <a:solidFill>
              <a:srgbClr val="000000"/>
            </a:solidFill>
          </a:ln>
        </p:spPr>
        <p:txBody>
          <a:bodyPr wrap="square" lIns="0" tIns="0" rIns="0" bIns="0" rtlCol="0"/>
          <a:lstStyle/>
          <a:p>
            <a:endParaRPr/>
          </a:p>
        </p:txBody>
      </p:sp>
      <p:sp>
        <p:nvSpPr>
          <p:cNvPr id="77" name="object 77"/>
          <p:cNvSpPr/>
          <p:nvPr/>
        </p:nvSpPr>
        <p:spPr>
          <a:xfrm>
            <a:off x="11444478" y="1921001"/>
            <a:ext cx="262255" cy="242570"/>
          </a:xfrm>
          <a:custGeom>
            <a:avLst/>
            <a:gdLst/>
            <a:ahLst/>
            <a:cxnLst/>
            <a:rect l="l" t="t" r="r" b="b"/>
            <a:pathLst>
              <a:path w="262254" h="242569">
                <a:moveTo>
                  <a:pt x="262127" y="0"/>
                </a:moveTo>
                <a:lnTo>
                  <a:pt x="0" y="242315"/>
                </a:lnTo>
                <a:lnTo>
                  <a:pt x="262127" y="242315"/>
                </a:lnTo>
                <a:lnTo>
                  <a:pt x="262127" y="0"/>
                </a:lnTo>
                <a:close/>
              </a:path>
            </a:pathLst>
          </a:custGeom>
          <a:solidFill>
            <a:srgbClr val="C00000"/>
          </a:solidFill>
        </p:spPr>
        <p:txBody>
          <a:bodyPr wrap="square" lIns="0" tIns="0" rIns="0" bIns="0" rtlCol="0"/>
          <a:lstStyle/>
          <a:p>
            <a:endParaRPr/>
          </a:p>
        </p:txBody>
      </p:sp>
      <p:sp>
        <p:nvSpPr>
          <p:cNvPr id="78" name="object 78"/>
          <p:cNvSpPr/>
          <p:nvPr/>
        </p:nvSpPr>
        <p:spPr>
          <a:xfrm>
            <a:off x="11444478" y="1921001"/>
            <a:ext cx="262255" cy="242570"/>
          </a:xfrm>
          <a:custGeom>
            <a:avLst/>
            <a:gdLst/>
            <a:ahLst/>
            <a:cxnLst/>
            <a:rect l="l" t="t" r="r" b="b"/>
            <a:pathLst>
              <a:path w="262254" h="242569">
                <a:moveTo>
                  <a:pt x="262127" y="242315"/>
                </a:moveTo>
                <a:lnTo>
                  <a:pt x="0" y="242315"/>
                </a:lnTo>
                <a:lnTo>
                  <a:pt x="262127" y="0"/>
                </a:lnTo>
                <a:lnTo>
                  <a:pt x="262127" y="242315"/>
                </a:lnTo>
              </a:path>
            </a:pathLst>
          </a:custGeom>
          <a:ln w="10668">
            <a:solidFill>
              <a:srgbClr val="000000"/>
            </a:solidFill>
          </a:ln>
        </p:spPr>
        <p:txBody>
          <a:bodyPr wrap="square" lIns="0" tIns="0" rIns="0" bIns="0" rtlCol="0"/>
          <a:lstStyle/>
          <a:p>
            <a:endParaRPr/>
          </a:p>
        </p:txBody>
      </p:sp>
      <p:sp>
        <p:nvSpPr>
          <p:cNvPr id="79" name="object 79"/>
          <p:cNvSpPr txBox="1"/>
          <p:nvPr/>
        </p:nvSpPr>
        <p:spPr>
          <a:xfrm>
            <a:off x="10383773" y="2609850"/>
            <a:ext cx="1414780" cy="809196"/>
          </a:xfrm>
          <a:prstGeom prst="rect">
            <a:avLst/>
          </a:prstGeom>
          <a:solidFill>
            <a:srgbClr val="F1F1F1"/>
          </a:solidFill>
          <a:ln w="28955">
            <a:solidFill>
              <a:srgbClr val="C00000"/>
            </a:solidFill>
          </a:ln>
        </p:spPr>
        <p:txBody>
          <a:bodyPr vert="horz" wrap="square" lIns="0" tIns="69850" rIns="0" bIns="0" rtlCol="0">
            <a:spAutoFit/>
          </a:bodyPr>
          <a:lstStyle/>
          <a:p>
            <a:pPr marL="277495" marR="268605" indent="95885" algn="just">
              <a:lnSpc>
                <a:spcPct val="100000"/>
              </a:lnSpc>
              <a:spcBef>
                <a:spcPts val="550"/>
              </a:spcBef>
            </a:pPr>
            <a:r>
              <a:rPr lang="en-US" sz="1200" spc="-5" dirty="0">
                <a:latin typeface="Franklin Gothic Medium Cond"/>
                <a:cs typeface="Franklin Gothic Medium Cond"/>
              </a:rPr>
              <a:t>Expertise of Clinical Recommendations</a:t>
            </a:r>
            <a:endParaRPr sz="1200" dirty="0">
              <a:latin typeface="Franklin Gothic Medium Cond"/>
              <a:cs typeface="Franklin Gothic Medium Cond"/>
            </a:endParaRPr>
          </a:p>
        </p:txBody>
      </p:sp>
      <p:sp>
        <p:nvSpPr>
          <p:cNvPr id="80" name="object 80"/>
          <p:cNvSpPr/>
          <p:nvPr/>
        </p:nvSpPr>
        <p:spPr>
          <a:xfrm>
            <a:off x="11049761" y="2271522"/>
            <a:ext cx="76200" cy="335280"/>
          </a:xfrm>
          <a:custGeom>
            <a:avLst/>
            <a:gdLst/>
            <a:ahLst/>
            <a:cxnLst/>
            <a:rect l="l" t="t" r="r" b="b"/>
            <a:pathLst>
              <a:path w="76200" h="335280">
                <a:moveTo>
                  <a:pt x="48006" y="63500"/>
                </a:moveTo>
                <a:lnTo>
                  <a:pt x="28194" y="63500"/>
                </a:lnTo>
                <a:lnTo>
                  <a:pt x="28194" y="334772"/>
                </a:lnTo>
                <a:lnTo>
                  <a:pt x="48006" y="334772"/>
                </a:lnTo>
                <a:lnTo>
                  <a:pt x="48006" y="63500"/>
                </a:lnTo>
                <a:close/>
              </a:path>
              <a:path w="76200" h="335280">
                <a:moveTo>
                  <a:pt x="38100" y="0"/>
                </a:moveTo>
                <a:lnTo>
                  <a:pt x="0" y="76200"/>
                </a:lnTo>
                <a:lnTo>
                  <a:pt x="28194" y="76200"/>
                </a:lnTo>
                <a:lnTo>
                  <a:pt x="28194" y="63500"/>
                </a:lnTo>
                <a:lnTo>
                  <a:pt x="69850" y="63500"/>
                </a:lnTo>
                <a:lnTo>
                  <a:pt x="38100" y="0"/>
                </a:lnTo>
                <a:close/>
              </a:path>
              <a:path w="76200" h="335280">
                <a:moveTo>
                  <a:pt x="69850" y="63500"/>
                </a:moveTo>
                <a:lnTo>
                  <a:pt x="48006" y="63500"/>
                </a:lnTo>
                <a:lnTo>
                  <a:pt x="48006" y="76200"/>
                </a:lnTo>
                <a:lnTo>
                  <a:pt x="76200" y="76200"/>
                </a:lnTo>
                <a:lnTo>
                  <a:pt x="69850" y="63500"/>
                </a:lnTo>
                <a:close/>
              </a:path>
            </a:pathLst>
          </a:custGeom>
          <a:solidFill>
            <a:srgbClr val="44536A"/>
          </a:solidFill>
        </p:spPr>
        <p:txBody>
          <a:bodyPr wrap="square" lIns="0" tIns="0" rIns="0" bIns="0" rtlCol="0"/>
          <a:lstStyle/>
          <a:p>
            <a:endParaRPr/>
          </a:p>
        </p:txBody>
      </p:sp>
      <p:sp>
        <p:nvSpPr>
          <p:cNvPr id="81" name="object 81"/>
          <p:cNvSpPr txBox="1"/>
          <p:nvPr/>
        </p:nvSpPr>
        <p:spPr>
          <a:xfrm>
            <a:off x="11426443" y="6493560"/>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496AF"/>
                </a:solidFill>
                <a:latin typeface="Arial"/>
                <a:cs typeface="Arial"/>
              </a:rPr>
              <a:t>14</a:t>
            </a:r>
            <a:endParaRPr sz="1200">
              <a:latin typeface="Arial"/>
              <a:cs typeface="Aria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graphicFrame>
        <p:nvGraphicFramePr>
          <p:cNvPr id="6" name="object 6"/>
          <p:cNvGraphicFramePr>
            <a:graphicFrameLocks noGrp="1"/>
          </p:cNvGraphicFramePr>
          <p:nvPr>
            <p:extLst>
              <p:ext uri="{D42A27DB-BD31-4B8C-83A1-F6EECF244321}">
                <p14:modId xmlns:p14="http://schemas.microsoft.com/office/powerpoint/2010/main" val="2377929086"/>
              </p:ext>
            </p:extLst>
          </p:nvPr>
        </p:nvGraphicFramePr>
        <p:xfrm>
          <a:off x="458177" y="1080516"/>
          <a:ext cx="11375387" cy="5782054"/>
        </p:xfrm>
        <a:graphic>
          <a:graphicData uri="http://schemas.openxmlformats.org/drawingml/2006/table">
            <a:tbl>
              <a:tblPr firstRow="1" bandRow="1">
                <a:tableStyleId>{2D5ABB26-0587-4C30-8999-92F81FD0307C}</a:tableStyleId>
              </a:tblPr>
              <a:tblGrid>
                <a:gridCol w="1739900"/>
                <a:gridCol w="290194"/>
                <a:gridCol w="1495425"/>
                <a:gridCol w="361314"/>
                <a:gridCol w="1838325"/>
                <a:gridCol w="327025"/>
                <a:gridCol w="1499235"/>
                <a:gridCol w="307340"/>
                <a:gridCol w="1986914"/>
                <a:gridCol w="1529715"/>
              </a:tblGrid>
              <a:tr h="251460">
                <a:tc>
                  <a:txBody>
                    <a:bodyPr/>
                    <a:lstStyle/>
                    <a:p>
                      <a:pPr>
                        <a:lnSpc>
                          <a:spcPct val="100000"/>
                        </a:lnSpc>
                      </a:pPr>
                      <a:endParaRPr sz="1000" dirty="0">
                        <a:latin typeface="Times New Roman"/>
                        <a:cs typeface="Times New Roman"/>
                      </a:endParaRPr>
                    </a:p>
                  </a:txBody>
                  <a:tcPr marL="0" marR="0" marT="0" marB="0">
                    <a:lnR w="12700">
                      <a:solidFill>
                        <a:srgbClr val="000000"/>
                      </a:solidFill>
                      <a:prstDash val="solid"/>
                    </a:lnR>
                    <a:lnB w="12700">
                      <a:solidFill>
                        <a:srgbClr val="000000"/>
                      </a:solidFill>
                      <a:prstDash val="solid"/>
                    </a:lnB>
                  </a:tcPr>
                </a:tc>
                <a:tc gridSpan="2">
                  <a:txBody>
                    <a:bodyPr/>
                    <a:lstStyle/>
                    <a:p>
                      <a:pPr marL="474345">
                        <a:lnSpc>
                          <a:spcPct val="100000"/>
                        </a:lnSpc>
                        <a:spcBef>
                          <a:spcPts val="330"/>
                        </a:spcBef>
                      </a:pPr>
                      <a:r>
                        <a:rPr lang="en-US" sz="1050" spc="35" dirty="0" smtClean="0">
                          <a:latin typeface="Franklin Gothic Medium Cond"/>
                          <a:cs typeface="Franklin Gothic Medium Cond"/>
                        </a:rPr>
                        <a:t>Pulmonology</a:t>
                      </a:r>
                      <a:endParaRPr sz="1050" dirty="0">
                        <a:latin typeface="Franklin Gothic Medium Cond"/>
                        <a:cs typeface="Franklin Gothic Medium Cond"/>
                      </a:endParaRPr>
                    </a:p>
                  </a:txBody>
                  <a:tcPr marL="0" marR="0" marT="41910" marB="0">
                    <a:lnL w="12700">
                      <a:solidFill>
                        <a:srgbClr val="000000"/>
                      </a:solidFill>
                      <a:prstDash val="solid"/>
                    </a:lnL>
                    <a:lnR w="12700">
                      <a:solidFill>
                        <a:srgbClr val="000000"/>
                      </a:solidFill>
                      <a:prstDash val="solid"/>
                    </a:lnR>
                    <a:lnB w="12700">
                      <a:solidFill>
                        <a:srgbClr val="000000"/>
                      </a:solidFill>
                      <a:prstDash val="solid"/>
                    </a:lnB>
                  </a:tcPr>
                </a:tc>
                <a:tc hMerge="1">
                  <a:txBody>
                    <a:bodyPr/>
                    <a:lstStyle/>
                    <a:p>
                      <a:endParaRPr/>
                    </a:p>
                  </a:txBody>
                  <a:tcPr marL="0" marR="0" marT="0" marB="0"/>
                </a:tc>
                <a:tc gridSpan="2">
                  <a:txBody>
                    <a:bodyPr/>
                    <a:lstStyle/>
                    <a:p>
                      <a:pPr algn="ctr">
                        <a:lnSpc>
                          <a:spcPct val="100000"/>
                        </a:lnSpc>
                        <a:spcBef>
                          <a:spcPts val="330"/>
                        </a:spcBef>
                      </a:pPr>
                      <a:r>
                        <a:rPr lang="en-US" sz="1050" spc="35" dirty="0" smtClean="0">
                          <a:latin typeface="Franklin Gothic Medium Cond"/>
                          <a:cs typeface="Franklin Gothic Medium Cond"/>
                        </a:rPr>
                        <a:t>Cardiology</a:t>
                      </a:r>
                      <a:endParaRPr sz="1050" dirty="0">
                        <a:latin typeface="Franklin Gothic Medium Cond"/>
                        <a:cs typeface="Franklin Gothic Medium Cond"/>
                      </a:endParaRPr>
                    </a:p>
                  </a:txBody>
                  <a:tcPr marL="0" marR="0" marT="41910" marB="0">
                    <a:lnL w="12700">
                      <a:solidFill>
                        <a:srgbClr val="000000"/>
                      </a:solidFill>
                      <a:prstDash val="solid"/>
                    </a:lnL>
                    <a:lnR w="12700">
                      <a:solidFill>
                        <a:srgbClr val="000000"/>
                      </a:solidFill>
                      <a:prstDash val="solid"/>
                    </a:lnR>
                    <a:lnB w="12700">
                      <a:solidFill>
                        <a:srgbClr val="000000"/>
                      </a:solidFill>
                      <a:prstDash val="solid"/>
                    </a:lnB>
                  </a:tcPr>
                </a:tc>
                <a:tc hMerge="1">
                  <a:txBody>
                    <a:bodyPr/>
                    <a:lstStyle/>
                    <a:p>
                      <a:endParaRPr/>
                    </a:p>
                  </a:txBody>
                  <a:tcPr marL="0" marR="0" marT="0" marB="0"/>
                </a:tc>
                <a:tc gridSpan="2">
                  <a:txBody>
                    <a:bodyPr/>
                    <a:lstStyle/>
                    <a:p>
                      <a:pPr algn="ctr">
                        <a:lnSpc>
                          <a:spcPct val="100000"/>
                        </a:lnSpc>
                        <a:spcBef>
                          <a:spcPts val="330"/>
                        </a:spcBef>
                      </a:pPr>
                      <a:r>
                        <a:rPr sz="1050" spc="35" dirty="0">
                          <a:latin typeface="Franklin Gothic Medium Cond"/>
                          <a:cs typeface="Franklin Gothic Medium Cond"/>
                        </a:rPr>
                        <a:t>Онкология</a:t>
                      </a:r>
                      <a:endParaRPr sz="1050" dirty="0">
                        <a:latin typeface="Franklin Gothic Medium Cond"/>
                        <a:cs typeface="Franklin Gothic Medium Cond"/>
                      </a:endParaRPr>
                    </a:p>
                  </a:txBody>
                  <a:tcPr marL="0" marR="0" marT="41910" marB="0">
                    <a:lnL w="12700">
                      <a:solidFill>
                        <a:srgbClr val="000000"/>
                      </a:solidFill>
                      <a:prstDash val="solid"/>
                    </a:lnL>
                    <a:lnR w="12700">
                      <a:solidFill>
                        <a:srgbClr val="000000"/>
                      </a:solidFill>
                      <a:prstDash val="solid"/>
                    </a:lnR>
                    <a:lnB w="12700">
                      <a:solidFill>
                        <a:srgbClr val="000000"/>
                      </a:solidFill>
                      <a:prstDash val="solid"/>
                    </a:lnB>
                  </a:tcPr>
                </a:tc>
                <a:tc hMerge="1">
                  <a:txBody>
                    <a:bodyPr/>
                    <a:lstStyle/>
                    <a:p>
                      <a:endParaRPr/>
                    </a:p>
                  </a:txBody>
                  <a:tcPr marL="0" marR="0" marT="0" marB="0"/>
                </a:tc>
                <a:tc gridSpan="2">
                  <a:txBody>
                    <a:bodyPr/>
                    <a:lstStyle/>
                    <a:p>
                      <a:pPr marL="762000">
                        <a:lnSpc>
                          <a:spcPct val="100000"/>
                        </a:lnSpc>
                        <a:spcBef>
                          <a:spcPts val="330"/>
                        </a:spcBef>
                      </a:pPr>
                      <a:r>
                        <a:rPr sz="1050" spc="35" dirty="0">
                          <a:latin typeface="Franklin Gothic Medium Cond"/>
                          <a:cs typeface="Franklin Gothic Medium Cond"/>
                        </a:rPr>
                        <a:t>Ревматология</a:t>
                      </a:r>
                      <a:endParaRPr sz="1050">
                        <a:latin typeface="Franklin Gothic Medium Cond"/>
                        <a:cs typeface="Franklin Gothic Medium Cond"/>
                      </a:endParaRPr>
                    </a:p>
                  </a:txBody>
                  <a:tcPr marL="0" marR="0" marT="41910" marB="0">
                    <a:lnL w="12700">
                      <a:solidFill>
                        <a:srgbClr val="000000"/>
                      </a:solidFill>
                      <a:prstDash val="solid"/>
                    </a:lnL>
                    <a:lnR w="12700">
                      <a:solidFill>
                        <a:srgbClr val="000000"/>
                      </a:solidFill>
                      <a:prstDash val="solid"/>
                    </a:lnR>
                    <a:lnB w="12700">
                      <a:solidFill>
                        <a:srgbClr val="000000"/>
                      </a:solidFill>
                      <a:prstDash val="solid"/>
                    </a:lnB>
                  </a:tcPr>
                </a:tc>
                <a:tc hMerge="1">
                  <a:txBody>
                    <a:bodyPr/>
                    <a:lstStyle/>
                    <a:p>
                      <a:endParaRPr/>
                    </a:p>
                  </a:txBody>
                  <a:tcPr marL="0" marR="0" marT="0" marB="0"/>
                </a:tc>
                <a:tc>
                  <a:txBody>
                    <a:bodyPr/>
                    <a:lstStyle/>
                    <a:p>
                      <a:pPr marL="3175" algn="ctr">
                        <a:lnSpc>
                          <a:spcPct val="100000"/>
                        </a:lnSpc>
                        <a:spcBef>
                          <a:spcPts val="334"/>
                        </a:spcBef>
                      </a:pPr>
                      <a:r>
                        <a:rPr sz="1000" dirty="0">
                          <a:latin typeface="Franklin Gothic Medium Cond"/>
                          <a:cs typeface="Franklin Gothic Medium Cond"/>
                        </a:rPr>
                        <a:t>…</a:t>
                      </a:r>
                      <a:endParaRPr sz="1000">
                        <a:latin typeface="Franklin Gothic Medium Cond"/>
                        <a:cs typeface="Franklin Gothic Medium Cond"/>
                      </a:endParaRPr>
                    </a:p>
                  </a:txBody>
                  <a:tcPr marL="0" marR="0" marT="42544" marB="0">
                    <a:lnL w="12700">
                      <a:solidFill>
                        <a:srgbClr val="000000"/>
                      </a:solidFill>
                      <a:prstDash val="solid"/>
                    </a:lnL>
                    <a:lnR w="12700">
                      <a:solidFill>
                        <a:srgbClr val="000000"/>
                      </a:solidFill>
                      <a:prstDash val="solid"/>
                    </a:lnR>
                    <a:lnB w="12700">
                      <a:solidFill>
                        <a:srgbClr val="000000"/>
                      </a:solidFill>
                      <a:prstDash val="solid"/>
                    </a:lnB>
                  </a:tcPr>
                </a:tc>
              </a:tr>
              <a:tr h="396239">
                <a:tc>
                  <a:txBody>
                    <a:bodyPr/>
                    <a:lstStyle/>
                    <a:p>
                      <a:pPr marL="90805" marR="342265">
                        <a:lnSpc>
                          <a:spcPct val="100000"/>
                        </a:lnSpc>
                        <a:spcBef>
                          <a:spcPts val="334"/>
                        </a:spcBef>
                      </a:pPr>
                      <a:r>
                        <a:rPr lang="en-US" sz="1000" spc="-5" dirty="0" smtClean="0">
                          <a:latin typeface="Franklin Gothic Medium Cond"/>
                          <a:cs typeface="Franklin Gothic Medium Cond"/>
                        </a:rPr>
                        <a:t>Federation of Clinical Laboratory Diagnostics</a:t>
                      </a:r>
                      <a:endParaRPr sz="1000" dirty="0">
                        <a:latin typeface="Franklin Gothic Medium Cond"/>
                        <a:cs typeface="Franklin Gothic Medium Cond"/>
                      </a:endParaRPr>
                    </a:p>
                  </a:txBody>
                  <a:tcPr marL="0" marR="0" marT="42544" marB="0">
                    <a:lnR w="12700">
                      <a:solidFill>
                        <a:srgbClr val="000000"/>
                      </a:solidFill>
                      <a:prstDash val="solid"/>
                    </a:lnR>
                    <a:lnT w="12700">
                      <a:solidFill>
                        <a:srgbClr val="000000"/>
                      </a:solidFill>
                      <a:prstDash val="solid"/>
                    </a:lnT>
                    <a:lnB w="12700">
                      <a:solidFill>
                        <a:srgbClr val="000000"/>
                      </a:solidFill>
                      <a:prstDash val="solid"/>
                    </a:lnB>
                    <a:solidFill>
                      <a:srgbClr val="DEEBF7"/>
                    </a:solidFill>
                  </a:tcPr>
                </a:tc>
                <a:tc rowSpan="5">
                  <a:txBody>
                    <a:bodyPr/>
                    <a:lstStyle/>
                    <a:p>
                      <a:pPr marL="633095">
                        <a:lnSpc>
                          <a:spcPct val="100000"/>
                        </a:lnSpc>
                        <a:spcBef>
                          <a:spcPts val="515"/>
                        </a:spcBef>
                      </a:pPr>
                      <a:r>
                        <a:rPr lang="en-US" sz="1000" spc="45" dirty="0" smtClean="0">
                          <a:latin typeface="Franklin Gothic Medium Cond"/>
                          <a:cs typeface="Franklin Gothic Medium Cond"/>
                        </a:rPr>
                        <a:t>Diagnostics</a:t>
                      </a:r>
                      <a:endParaRPr sz="1000" dirty="0">
                        <a:latin typeface="Franklin Gothic Medium Cond"/>
                        <a:cs typeface="Franklin Gothic Medium Cond"/>
                      </a:endParaRPr>
                    </a:p>
                  </a:txBody>
                  <a:tcPr marL="0" marR="0" marT="654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marR="727710">
                        <a:lnSpc>
                          <a:spcPct val="100000"/>
                        </a:lnSpc>
                        <a:spcBef>
                          <a:spcPts val="334"/>
                        </a:spcBef>
                      </a:pPr>
                      <a:r>
                        <a:rPr lang="en-US" sz="1000" spc="-5" dirty="0" smtClean="0">
                          <a:latin typeface="Franklin Gothic Medium Cond"/>
                          <a:cs typeface="Franklin Gothic Medium Cond"/>
                        </a:rPr>
                        <a:t>Clinical laboratory</a:t>
                      </a:r>
                      <a:endParaRPr sz="1000" dirty="0">
                        <a:latin typeface="Franklin Gothic Medium Cond"/>
                        <a:cs typeface="Franklin Gothic Medium Cond"/>
                      </a:endParaRPr>
                    </a:p>
                  </a:txBody>
                  <a:tcPr marL="0" marR="0" marT="425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EEBF7"/>
                    </a:solidFill>
                  </a:tcPr>
                </a:tc>
                <a:tc rowSpan="5">
                  <a:txBody>
                    <a:bodyPr/>
                    <a:lstStyle/>
                    <a:p>
                      <a:pPr marL="633095">
                        <a:lnSpc>
                          <a:spcPct val="100000"/>
                        </a:lnSpc>
                        <a:spcBef>
                          <a:spcPts val="800"/>
                        </a:spcBef>
                      </a:pPr>
                      <a:r>
                        <a:rPr lang="en-US" sz="1000" spc="45" dirty="0" smtClean="0">
                          <a:latin typeface="Franklin Gothic Medium Cond"/>
                          <a:cs typeface="Franklin Gothic Medium Cond"/>
                        </a:rPr>
                        <a:t>Diagnostics</a:t>
                      </a:r>
                      <a:endParaRPr sz="1000" dirty="0">
                        <a:latin typeface="Franklin Gothic Medium Cond"/>
                        <a:cs typeface="Franklin Gothic Medium Cond"/>
                      </a:endParaRPr>
                    </a:p>
                  </a:txBody>
                  <a:tcPr marL="0" marR="0" marT="10160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4"/>
                        </a:spcBef>
                      </a:pPr>
                      <a:r>
                        <a:rPr lang="en-US" sz="1000" spc="-5" dirty="0" smtClean="0">
                          <a:latin typeface="Franklin Gothic Medium Cond"/>
                          <a:cs typeface="Franklin Gothic Medium Cond"/>
                        </a:rPr>
                        <a:t>Clinical laboratory</a:t>
                      </a:r>
                      <a:endParaRPr sz="1000" dirty="0">
                        <a:latin typeface="Franklin Gothic Medium Cond"/>
                        <a:cs typeface="Franklin Gothic Medium Cond"/>
                      </a:endParaRPr>
                    </a:p>
                  </a:txBody>
                  <a:tcPr marL="0" marR="0" marT="425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EEBF7"/>
                    </a:solidFill>
                  </a:tcPr>
                </a:tc>
                <a:tc rowSpan="5">
                  <a:txBody>
                    <a:bodyPr/>
                    <a:lstStyle/>
                    <a:p>
                      <a:pPr marL="633095">
                        <a:lnSpc>
                          <a:spcPct val="100000"/>
                        </a:lnSpc>
                        <a:spcBef>
                          <a:spcPts val="800"/>
                        </a:spcBef>
                      </a:pPr>
                      <a:r>
                        <a:rPr lang="en-US" sz="1000" spc="45" dirty="0" err="1" smtClean="0">
                          <a:latin typeface="Franklin Gothic Medium Cond"/>
                          <a:cs typeface="Franklin Gothic Medium Cond"/>
                        </a:rPr>
                        <a:t>Dagnostics</a:t>
                      </a:r>
                      <a:endParaRPr lang="en-US" sz="1000" dirty="0">
                        <a:latin typeface="Franklin Gothic Medium Cond"/>
                        <a:cs typeface="Franklin Gothic Medium Cond"/>
                      </a:endParaRPr>
                    </a:p>
                  </a:txBody>
                  <a:tcPr marL="0" marR="0" marT="8445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marR="730250">
                        <a:lnSpc>
                          <a:spcPct val="100000"/>
                        </a:lnSpc>
                        <a:spcBef>
                          <a:spcPts val="334"/>
                        </a:spcBef>
                      </a:pPr>
                      <a:r>
                        <a:rPr lang="en-US" sz="1000" spc="-5" dirty="0" smtClean="0">
                          <a:latin typeface="Franklin Gothic Medium Cond"/>
                          <a:cs typeface="Franklin Gothic Medium Cond"/>
                        </a:rPr>
                        <a:t>Clinical laboratory</a:t>
                      </a:r>
                      <a:endParaRPr sz="1000" dirty="0">
                        <a:latin typeface="Franklin Gothic Medium Cond"/>
                        <a:cs typeface="Franklin Gothic Medium Cond"/>
                      </a:endParaRPr>
                    </a:p>
                  </a:txBody>
                  <a:tcPr marL="0" marR="0" marT="425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EEBF7"/>
                    </a:solidFill>
                  </a:tcPr>
                </a:tc>
                <a:tc rowSpan="5">
                  <a:txBody>
                    <a:bodyPr/>
                    <a:lstStyle/>
                    <a:p>
                      <a:pPr marL="633095">
                        <a:lnSpc>
                          <a:spcPct val="100000"/>
                        </a:lnSpc>
                        <a:spcBef>
                          <a:spcPts val="800"/>
                        </a:spcBef>
                      </a:pPr>
                      <a:r>
                        <a:rPr lang="en-US" sz="1000" spc="45" dirty="0" err="1" smtClean="0">
                          <a:latin typeface="Franklin Gothic Medium Cond"/>
                          <a:cs typeface="Franklin Gothic Medium Cond"/>
                        </a:rPr>
                        <a:t>Dagnostics</a:t>
                      </a:r>
                      <a:endParaRPr lang="en-US" sz="1000" dirty="0">
                        <a:latin typeface="Franklin Gothic Medium Cond"/>
                        <a:cs typeface="Franklin Gothic Medium Cond"/>
                      </a:endParaRPr>
                    </a:p>
                  </a:txBody>
                  <a:tcPr marL="0" marR="0" marT="7493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marR="730250">
                        <a:lnSpc>
                          <a:spcPct val="100000"/>
                        </a:lnSpc>
                        <a:spcBef>
                          <a:spcPts val="334"/>
                        </a:spcBef>
                      </a:pPr>
                      <a:r>
                        <a:rPr lang="en-US" sz="1000" spc="-5" dirty="0" smtClean="0">
                          <a:latin typeface="Franklin Gothic Medium Cond"/>
                          <a:cs typeface="Franklin Gothic Medium Cond"/>
                        </a:rPr>
                        <a:t>Clinical laboratory</a:t>
                      </a:r>
                      <a:endParaRPr lang="en-US" sz="1000" dirty="0">
                        <a:latin typeface="Franklin Gothic Medium Cond"/>
                        <a:cs typeface="Franklin Gothic Medium Cond"/>
                      </a:endParaRPr>
                    </a:p>
                  </a:txBody>
                  <a:tcPr marL="0" marR="0" marT="425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EEBF7"/>
                    </a:solidFill>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EEBF7"/>
                    </a:solidFill>
                  </a:tcPr>
                </a:tc>
              </a:tr>
              <a:tr h="396239">
                <a:tc>
                  <a:txBody>
                    <a:bodyPr/>
                    <a:lstStyle/>
                    <a:p>
                      <a:pPr marL="90805">
                        <a:lnSpc>
                          <a:spcPct val="100000"/>
                        </a:lnSpc>
                        <a:spcBef>
                          <a:spcPts val="334"/>
                        </a:spcBef>
                      </a:pPr>
                      <a:r>
                        <a:rPr lang="en-US" sz="1000" spc="-10" dirty="0" smtClean="0">
                          <a:latin typeface="Franklin Gothic Medium Cond"/>
                          <a:cs typeface="Franklin Gothic Medium Cond"/>
                        </a:rPr>
                        <a:t>Association of Physicians</a:t>
                      </a:r>
                    </a:p>
                    <a:p>
                      <a:pPr marL="90805">
                        <a:lnSpc>
                          <a:spcPct val="100000"/>
                        </a:lnSpc>
                        <a:spcBef>
                          <a:spcPts val="334"/>
                        </a:spcBef>
                      </a:pPr>
                      <a:r>
                        <a:rPr lang="en-US" sz="1000" spc="-10" dirty="0" smtClean="0">
                          <a:latin typeface="Franklin Gothic Medium Cond"/>
                          <a:cs typeface="Franklin Gothic Medium Cond"/>
                        </a:rPr>
                        <a:t>functional diagnostics</a:t>
                      </a:r>
                      <a:endParaRPr sz="1000" dirty="0">
                        <a:latin typeface="Franklin Gothic Medium Cond"/>
                        <a:cs typeface="Franklin Gothic Medium Cond"/>
                      </a:endParaRPr>
                    </a:p>
                  </a:txBody>
                  <a:tcPr marL="0" marR="0" marT="42544" marB="0">
                    <a:lnR w="12700">
                      <a:solidFill>
                        <a:srgbClr val="000000"/>
                      </a:solidFill>
                      <a:prstDash val="solid"/>
                    </a:lnR>
                    <a:lnT w="12700">
                      <a:solidFill>
                        <a:srgbClr val="000000"/>
                      </a:solidFill>
                      <a:prstDash val="solid"/>
                    </a:lnT>
                    <a:lnB w="12700">
                      <a:solidFill>
                        <a:srgbClr val="000000"/>
                      </a:solidFill>
                      <a:prstDash val="solid"/>
                    </a:lnB>
                    <a:solidFill>
                      <a:srgbClr val="BCD6ED"/>
                    </a:solidFill>
                  </a:tcPr>
                </a:tc>
                <a:tc vMerge="1">
                  <a:txBody>
                    <a:bodyPr/>
                    <a:lstStyle/>
                    <a:p>
                      <a:endParaRPr/>
                    </a:p>
                  </a:txBody>
                  <a:tcPr marL="0" marR="0" marT="654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4"/>
                        </a:spcBef>
                      </a:pPr>
                      <a:r>
                        <a:rPr lang="en-US" sz="1000" spc="-5" dirty="0" smtClean="0">
                          <a:latin typeface="Franklin Gothic Medium Cond"/>
                          <a:cs typeface="Franklin Gothic Medium Cond"/>
                        </a:rPr>
                        <a:t>Functional</a:t>
                      </a:r>
                      <a:endParaRPr sz="1000" dirty="0">
                        <a:latin typeface="Franklin Gothic Medium Cond"/>
                        <a:cs typeface="Franklin Gothic Medium Cond"/>
                      </a:endParaRPr>
                    </a:p>
                  </a:txBody>
                  <a:tcPr marL="0" marR="0" marT="425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CD6ED"/>
                    </a:solidFill>
                  </a:tcPr>
                </a:tc>
                <a:tc vMerge="1">
                  <a:txBody>
                    <a:bodyPr/>
                    <a:lstStyle/>
                    <a:p>
                      <a:endParaRPr/>
                    </a:p>
                  </a:txBody>
                  <a:tcPr marL="0" marR="0" marT="10160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4"/>
                        </a:spcBef>
                      </a:pPr>
                      <a:r>
                        <a:rPr lang="en-US" sz="1000" spc="-5" dirty="0" smtClean="0">
                          <a:latin typeface="Franklin Gothic Medium Cond"/>
                          <a:cs typeface="Franklin Gothic Medium Cond"/>
                        </a:rPr>
                        <a:t>Functional</a:t>
                      </a:r>
                      <a:endParaRPr sz="1000" dirty="0">
                        <a:latin typeface="Franklin Gothic Medium Cond"/>
                        <a:cs typeface="Franklin Gothic Medium Cond"/>
                      </a:endParaRPr>
                    </a:p>
                  </a:txBody>
                  <a:tcPr marL="0" marR="0" marT="425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CD6ED"/>
                    </a:solidFill>
                  </a:tcPr>
                </a:tc>
                <a:tc vMerge="1">
                  <a:txBody>
                    <a:bodyPr/>
                    <a:lstStyle/>
                    <a:p>
                      <a:endParaRPr/>
                    </a:p>
                  </a:txBody>
                  <a:tcPr marL="0" marR="0" marT="8445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4"/>
                        </a:spcBef>
                      </a:pPr>
                      <a:r>
                        <a:rPr lang="en-US" sz="1000" spc="-5" dirty="0" smtClean="0">
                          <a:latin typeface="Franklin Gothic Medium Cond"/>
                          <a:cs typeface="Franklin Gothic Medium Cond"/>
                        </a:rPr>
                        <a:t>Functional</a:t>
                      </a:r>
                      <a:endParaRPr lang="en-US" sz="1000" dirty="0">
                        <a:latin typeface="Franklin Gothic Medium Cond"/>
                        <a:cs typeface="Franklin Gothic Medium Cond"/>
                      </a:endParaRPr>
                    </a:p>
                  </a:txBody>
                  <a:tcPr marL="0" marR="0" marT="425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CD6ED"/>
                    </a:solidFill>
                  </a:tcPr>
                </a:tc>
                <a:tc vMerge="1">
                  <a:txBody>
                    <a:bodyPr/>
                    <a:lstStyle/>
                    <a:p>
                      <a:endParaRPr/>
                    </a:p>
                  </a:txBody>
                  <a:tcPr marL="0" marR="0" marT="7493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4"/>
                        </a:spcBef>
                      </a:pPr>
                      <a:r>
                        <a:rPr lang="en-US" sz="1000" spc="-5" dirty="0" smtClean="0">
                          <a:latin typeface="Franklin Gothic Medium Cond"/>
                          <a:cs typeface="Franklin Gothic Medium Cond"/>
                        </a:rPr>
                        <a:t>Functional</a:t>
                      </a:r>
                      <a:endParaRPr lang="en-US" sz="1000" dirty="0">
                        <a:latin typeface="Franklin Gothic Medium Cond"/>
                        <a:cs typeface="Franklin Gothic Medium Cond"/>
                      </a:endParaRPr>
                    </a:p>
                  </a:txBody>
                  <a:tcPr marL="0" marR="0" marT="425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CD6ED"/>
                    </a:solidFill>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CD6ED"/>
                    </a:solidFill>
                  </a:tcPr>
                </a:tc>
              </a:tr>
              <a:tr h="396240">
                <a:tc>
                  <a:txBody>
                    <a:bodyPr/>
                    <a:lstStyle/>
                    <a:p>
                      <a:pPr marL="90805">
                        <a:lnSpc>
                          <a:spcPct val="100000"/>
                        </a:lnSpc>
                        <a:spcBef>
                          <a:spcPts val="335"/>
                        </a:spcBef>
                      </a:pPr>
                      <a:r>
                        <a:rPr lang="en-US" sz="1000" spc="-10" dirty="0" smtClean="0">
                          <a:latin typeface="Franklin Gothic Medium Cond"/>
                          <a:cs typeface="Franklin Gothic Medium Cond"/>
                        </a:rPr>
                        <a:t>Association of Physicians</a:t>
                      </a:r>
                    </a:p>
                    <a:p>
                      <a:pPr marL="90805">
                        <a:lnSpc>
                          <a:spcPct val="100000"/>
                        </a:lnSpc>
                        <a:spcBef>
                          <a:spcPts val="335"/>
                        </a:spcBef>
                      </a:pPr>
                      <a:r>
                        <a:rPr lang="en-US" sz="1000" spc="-10" dirty="0" smtClean="0">
                          <a:latin typeface="Franklin Gothic Medium Cond"/>
                          <a:cs typeface="Franklin Gothic Medium Cond"/>
                        </a:rPr>
                        <a:t>ultrasound diagnosis</a:t>
                      </a:r>
                      <a:endParaRPr sz="1000" dirty="0">
                        <a:latin typeface="Franklin Gothic Medium Cond"/>
                        <a:cs typeface="Franklin Gothic Medium Cond"/>
                      </a:endParaRPr>
                    </a:p>
                  </a:txBody>
                  <a:tcPr marL="0" marR="0" marT="42545" marB="0">
                    <a:lnR w="12700">
                      <a:solidFill>
                        <a:srgbClr val="000000"/>
                      </a:solidFill>
                      <a:prstDash val="solid"/>
                    </a:lnR>
                    <a:lnT w="12700">
                      <a:solidFill>
                        <a:srgbClr val="000000"/>
                      </a:solidFill>
                      <a:prstDash val="solid"/>
                    </a:lnT>
                    <a:lnB w="12700">
                      <a:solidFill>
                        <a:srgbClr val="000000"/>
                      </a:solidFill>
                      <a:prstDash val="solid"/>
                    </a:lnB>
                    <a:solidFill>
                      <a:srgbClr val="9DC3E6"/>
                    </a:solidFill>
                  </a:tcPr>
                </a:tc>
                <a:tc vMerge="1">
                  <a:txBody>
                    <a:bodyPr/>
                    <a:lstStyle/>
                    <a:p>
                      <a:endParaRPr/>
                    </a:p>
                  </a:txBody>
                  <a:tcPr marL="0" marR="0" marT="654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5"/>
                        </a:spcBef>
                      </a:pPr>
                      <a:r>
                        <a:rPr lang="en-US" sz="1000" spc="-5" dirty="0" smtClean="0">
                          <a:latin typeface="Franklin Gothic Medium Cond"/>
                          <a:cs typeface="Franklin Gothic Medium Cond"/>
                        </a:rPr>
                        <a:t>Ultrasound</a:t>
                      </a:r>
                      <a:endParaRPr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9DC3E6"/>
                    </a:solidFill>
                  </a:tcPr>
                </a:tc>
                <a:tc vMerge="1">
                  <a:txBody>
                    <a:bodyPr/>
                    <a:lstStyle/>
                    <a:p>
                      <a:endParaRPr/>
                    </a:p>
                  </a:txBody>
                  <a:tcPr marL="0" marR="0" marT="10160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5"/>
                        </a:spcBef>
                      </a:pPr>
                      <a:r>
                        <a:rPr lang="en-US" sz="1000" spc="-5" dirty="0" smtClean="0">
                          <a:latin typeface="Franklin Gothic Medium Cond"/>
                          <a:cs typeface="Franklin Gothic Medium Cond"/>
                        </a:rPr>
                        <a:t>Ultrasound</a:t>
                      </a:r>
                      <a:endParaRPr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9DC3E6"/>
                    </a:solidFill>
                  </a:tcPr>
                </a:tc>
                <a:tc vMerge="1">
                  <a:txBody>
                    <a:bodyPr/>
                    <a:lstStyle/>
                    <a:p>
                      <a:endParaRPr/>
                    </a:p>
                  </a:txBody>
                  <a:tcPr marL="0" marR="0" marT="8445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5"/>
                        </a:spcBef>
                      </a:pPr>
                      <a:r>
                        <a:rPr lang="en-US" sz="1000" spc="-5" dirty="0" smtClean="0">
                          <a:latin typeface="Franklin Gothic Medium Cond"/>
                          <a:cs typeface="Franklin Gothic Medium Cond"/>
                        </a:rPr>
                        <a:t>Ultrasound</a:t>
                      </a:r>
                      <a:endParaRPr lang="en-US"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9DC3E6"/>
                    </a:solidFill>
                  </a:tcPr>
                </a:tc>
                <a:tc vMerge="1">
                  <a:txBody>
                    <a:bodyPr/>
                    <a:lstStyle/>
                    <a:p>
                      <a:endParaRPr/>
                    </a:p>
                  </a:txBody>
                  <a:tcPr marL="0" marR="0" marT="7493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5"/>
                        </a:spcBef>
                      </a:pPr>
                      <a:r>
                        <a:rPr lang="en-US" sz="1000" spc="-5" dirty="0" smtClean="0">
                          <a:latin typeface="Franklin Gothic Medium Cond"/>
                          <a:cs typeface="Franklin Gothic Medium Cond"/>
                        </a:rPr>
                        <a:t>Ultrasound</a:t>
                      </a:r>
                      <a:endParaRPr lang="en-US"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9DC3E6"/>
                    </a:solidFill>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9DC3E6"/>
                    </a:solidFill>
                  </a:tcPr>
                </a:tc>
              </a:tr>
              <a:tr h="370839">
                <a:tc>
                  <a:txBody>
                    <a:bodyPr/>
                    <a:lstStyle/>
                    <a:p>
                      <a:pPr marL="90805">
                        <a:lnSpc>
                          <a:spcPct val="100000"/>
                        </a:lnSpc>
                        <a:spcBef>
                          <a:spcPts val="835"/>
                        </a:spcBef>
                      </a:pPr>
                      <a:r>
                        <a:rPr lang="en-US" sz="1000" spc="-10" dirty="0" smtClean="0">
                          <a:latin typeface="Franklin Gothic Medium Cond"/>
                          <a:cs typeface="Franklin Gothic Medium Cond"/>
                        </a:rPr>
                        <a:t>Association of Radiology Physicians</a:t>
                      </a:r>
                      <a:endParaRPr sz="1000" dirty="0">
                        <a:latin typeface="Franklin Gothic Medium Cond"/>
                        <a:cs typeface="Franklin Gothic Medium Cond"/>
                      </a:endParaRPr>
                    </a:p>
                  </a:txBody>
                  <a:tcPr marL="0" marR="0" marT="106045" marB="0">
                    <a:lnR w="12700">
                      <a:solidFill>
                        <a:srgbClr val="000000"/>
                      </a:solidFill>
                      <a:prstDash val="solid"/>
                    </a:lnR>
                    <a:lnT w="12700">
                      <a:solidFill>
                        <a:srgbClr val="000000"/>
                      </a:solidFill>
                      <a:prstDash val="solid"/>
                    </a:lnT>
                    <a:lnB w="12700">
                      <a:solidFill>
                        <a:srgbClr val="000000"/>
                      </a:solidFill>
                      <a:prstDash val="solid"/>
                    </a:lnB>
                    <a:solidFill>
                      <a:srgbClr val="8FAADC"/>
                    </a:solidFill>
                  </a:tcPr>
                </a:tc>
                <a:tc vMerge="1">
                  <a:txBody>
                    <a:bodyPr/>
                    <a:lstStyle/>
                    <a:p>
                      <a:endParaRPr/>
                    </a:p>
                  </a:txBody>
                  <a:tcPr marL="0" marR="0" marT="654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5"/>
                        </a:spcBef>
                      </a:pPr>
                      <a:r>
                        <a:rPr lang="en-US" sz="1000" spc="-5" dirty="0" smtClean="0">
                          <a:latin typeface="Franklin Gothic Medium Cond"/>
                          <a:cs typeface="Franklin Gothic Medium Cond"/>
                        </a:rPr>
                        <a:t>Radiological</a:t>
                      </a:r>
                      <a:endParaRPr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FAADC"/>
                    </a:solidFill>
                  </a:tcPr>
                </a:tc>
                <a:tc vMerge="1">
                  <a:txBody>
                    <a:bodyPr/>
                    <a:lstStyle/>
                    <a:p>
                      <a:endParaRPr/>
                    </a:p>
                  </a:txBody>
                  <a:tcPr marL="0" marR="0" marT="10160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5"/>
                        </a:spcBef>
                      </a:pPr>
                      <a:r>
                        <a:rPr lang="en-US" sz="1000" spc="-5" dirty="0" smtClean="0">
                          <a:latin typeface="Franklin Gothic Medium Cond"/>
                          <a:cs typeface="Franklin Gothic Medium Cond"/>
                        </a:rPr>
                        <a:t>Radiological</a:t>
                      </a:r>
                      <a:endParaRPr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FAADC"/>
                    </a:solidFill>
                  </a:tcPr>
                </a:tc>
                <a:tc vMerge="1">
                  <a:txBody>
                    <a:bodyPr/>
                    <a:lstStyle/>
                    <a:p>
                      <a:endParaRPr/>
                    </a:p>
                  </a:txBody>
                  <a:tcPr marL="0" marR="0" marT="8445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5"/>
                        </a:spcBef>
                      </a:pPr>
                      <a:r>
                        <a:rPr lang="en-US" sz="1000" spc="-5" dirty="0" smtClean="0">
                          <a:latin typeface="Franklin Gothic Medium Cond"/>
                          <a:cs typeface="Franklin Gothic Medium Cond"/>
                        </a:rPr>
                        <a:t>Radiological</a:t>
                      </a:r>
                      <a:endParaRPr lang="en-US"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FAADC"/>
                    </a:solidFill>
                  </a:tcPr>
                </a:tc>
                <a:tc vMerge="1">
                  <a:txBody>
                    <a:bodyPr/>
                    <a:lstStyle/>
                    <a:p>
                      <a:endParaRPr/>
                    </a:p>
                  </a:txBody>
                  <a:tcPr marL="0" marR="0" marT="7493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5"/>
                        </a:spcBef>
                      </a:pPr>
                      <a:r>
                        <a:rPr lang="en-US" sz="1000" spc="-5" dirty="0" smtClean="0">
                          <a:latin typeface="Franklin Gothic Medium Cond"/>
                          <a:cs typeface="Franklin Gothic Medium Cond"/>
                        </a:rPr>
                        <a:t>Radiological</a:t>
                      </a:r>
                      <a:endParaRPr lang="en-US"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FAADC"/>
                    </a:solidFill>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FAADC"/>
                    </a:solidFill>
                  </a:tcPr>
                </a:tc>
              </a:tr>
              <a:tr h="396239">
                <a:tc>
                  <a:txBody>
                    <a:bodyPr/>
                    <a:lstStyle/>
                    <a:p>
                      <a:pPr marL="90805" marR="321945">
                        <a:lnSpc>
                          <a:spcPct val="100000"/>
                        </a:lnSpc>
                        <a:spcBef>
                          <a:spcPts val="335"/>
                        </a:spcBef>
                      </a:pPr>
                      <a:r>
                        <a:rPr lang="en-US" sz="1000" spc="-10" dirty="0" smtClean="0">
                          <a:latin typeface="Franklin Gothic Medium Cond"/>
                          <a:cs typeface="Franklin Gothic Medium Cond"/>
                        </a:rPr>
                        <a:t>Association of Emergency Physicians</a:t>
                      </a:r>
                      <a:endParaRPr sz="1000" dirty="0">
                        <a:latin typeface="Franklin Gothic Medium Cond"/>
                        <a:cs typeface="Franklin Gothic Medium Cond"/>
                      </a:endParaRPr>
                    </a:p>
                  </a:txBody>
                  <a:tcPr marL="0" marR="0" marT="42545" marB="0">
                    <a:lnR w="12700">
                      <a:solidFill>
                        <a:srgbClr val="000000"/>
                      </a:solidFill>
                      <a:prstDash val="solid"/>
                    </a:lnR>
                    <a:lnT w="12700">
                      <a:solidFill>
                        <a:srgbClr val="000000"/>
                      </a:solidFill>
                      <a:prstDash val="solid"/>
                    </a:lnT>
                    <a:lnB w="12700">
                      <a:solidFill>
                        <a:srgbClr val="000000"/>
                      </a:solidFill>
                      <a:prstDash val="solid"/>
                    </a:lnB>
                    <a:solidFill>
                      <a:srgbClr val="CC3300">
                        <a:alpha val="39999"/>
                      </a:srgbClr>
                    </a:solidFill>
                  </a:tcPr>
                </a:tc>
                <a:tc vMerge="1">
                  <a:txBody>
                    <a:bodyPr/>
                    <a:lstStyle/>
                    <a:p>
                      <a:endParaRPr/>
                    </a:p>
                  </a:txBody>
                  <a:tcPr marL="0" marR="0" marT="654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5"/>
                        </a:spcBef>
                      </a:pPr>
                      <a:r>
                        <a:rPr lang="en-US" sz="1000" spc="-5" dirty="0" smtClean="0">
                          <a:latin typeface="Franklin Gothic Medium Cond"/>
                          <a:cs typeface="Franklin Gothic Medium Cond"/>
                        </a:rPr>
                        <a:t>Ambulance</a:t>
                      </a:r>
                      <a:endParaRPr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C3300">
                        <a:alpha val="39999"/>
                      </a:srgbClr>
                    </a:solidFill>
                  </a:tcPr>
                </a:tc>
                <a:tc vMerge="1">
                  <a:txBody>
                    <a:bodyPr/>
                    <a:lstStyle/>
                    <a:p>
                      <a:endParaRPr/>
                    </a:p>
                  </a:txBody>
                  <a:tcPr marL="0" marR="0" marT="10160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1440">
                        <a:lnSpc>
                          <a:spcPct val="100000"/>
                        </a:lnSpc>
                        <a:spcBef>
                          <a:spcPts val="335"/>
                        </a:spcBef>
                      </a:pPr>
                      <a:r>
                        <a:rPr lang="en-US" sz="1000" spc="-5" dirty="0" smtClean="0">
                          <a:latin typeface="Franklin Gothic Medium Cond"/>
                          <a:cs typeface="Franklin Gothic Medium Cond"/>
                        </a:rPr>
                        <a:t>Ambulance</a:t>
                      </a:r>
                      <a:endParaRPr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C3300">
                        <a:alpha val="39999"/>
                      </a:srgbClr>
                    </a:solidFill>
                  </a:tcPr>
                </a:tc>
                <a:tc vMerge="1">
                  <a:txBody>
                    <a:bodyPr/>
                    <a:lstStyle/>
                    <a:p>
                      <a:endParaRPr/>
                    </a:p>
                  </a:txBody>
                  <a:tcPr marL="0" marR="0" marT="8445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marR="0" indent="0" defTabSz="914400" eaLnBrk="1" fontAlgn="auto" latinLnBrk="0" hangingPunct="1">
                        <a:lnSpc>
                          <a:spcPct val="100000"/>
                        </a:lnSpc>
                        <a:spcBef>
                          <a:spcPts val="335"/>
                        </a:spcBef>
                        <a:spcAft>
                          <a:spcPts val="0"/>
                        </a:spcAft>
                        <a:buClrTx/>
                        <a:buSzTx/>
                        <a:buFontTx/>
                        <a:buNone/>
                        <a:tabLst/>
                        <a:defRPr/>
                      </a:pPr>
                      <a:r>
                        <a:rPr lang="en-US" sz="1000" spc="-5" dirty="0" smtClean="0">
                          <a:latin typeface="Franklin Gothic Medium Cond"/>
                          <a:cs typeface="Franklin Gothic Medium Cond"/>
                        </a:rPr>
                        <a:t>Ambulance</a:t>
                      </a:r>
                      <a:endParaRPr lang="en-US" sz="1000" dirty="0" smtClean="0">
                        <a:latin typeface="Franklin Gothic Medium Cond"/>
                        <a:cs typeface="Franklin Gothic Medium Cond"/>
                      </a:endParaRPr>
                    </a:p>
                    <a:p>
                      <a:pPr marL="92075">
                        <a:lnSpc>
                          <a:spcPct val="100000"/>
                        </a:lnSpc>
                        <a:spcBef>
                          <a:spcPts val="335"/>
                        </a:spcBef>
                      </a:pPr>
                      <a:endParaRPr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C3300">
                        <a:alpha val="39999"/>
                      </a:srgbClr>
                    </a:solidFill>
                  </a:tcPr>
                </a:tc>
                <a:tc vMerge="1">
                  <a:txBody>
                    <a:bodyPr/>
                    <a:lstStyle/>
                    <a:p>
                      <a:endParaRPr/>
                    </a:p>
                  </a:txBody>
                  <a:tcPr marL="0" marR="0" marT="7493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335"/>
                        </a:spcBef>
                      </a:pPr>
                      <a:r>
                        <a:rPr lang="en-US" sz="1000" spc="-5" dirty="0" smtClean="0">
                          <a:latin typeface="Franklin Gothic Medium Cond"/>
                          <a:cs typeface="Franklin Gothic Medium Cond"/>
                        </a:rPr>
                        <a:t>Ambulance</a:t>
                      </a:r>
                      <a:endParaRPr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C3300">
                        <a:alpha val="39999"/>
                      </a:srgbClr>
                    </a:solidFill>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C3300">
                        <a:alpha val="39999"/>
                      </a:srgbClr>
                    </a:solidFill>
                  </a:tcPr>
                </a:tc>
              </a:tr>
              <a:tr h="396240">
                <a:tc>
                  <a:txBody>
                    <a:bodyPr/>
                    <a:lstStyle/>
                    <a:p>
                      <a:pPr marL="90805" marR="438784">
                        <a:lnSpc>
                          <a:spcPct val="100000"/>
                        </a:lnSpc>
                        <a:spcBef>
                          <a:spcPts val="335"/>
                        </a:spcBef>
                      </a:pPr>
                      <a:r>
                        <a:rPr lang="en-US" sz="1000" spc="-10" dirty="0" smtClean="0">
                          <a:latin typeface="Franklin Gothic Medium Cond"/>
                          <a:cs typeface="Franklin Gothic Medium Cond"/>
                        </a:rPr>
                        <a:t>Association of Clinical Pharmacologists</a:t>
                      </a:r>
                      <a:endParaRPr sz="1000" dirty="0">
                        <a:latin typeface="Franklin Gothic Medium Cond"/>
                        <a:cs typeface="Franklin Gothic Medium Cond"/>
                      </a:endParaRPr>
                    </a:p>
                  </a:txBody>
                  <a:tcPr marL="0" marR="0" marT="42545" marB="0">
                    <a:lnR w="12700">
                      <a:solidFill>
                        <a:srgbClr val="000000"/>
                      </a:solidFill>
                      <a:prstDash val="solid"/>
                    </a:lnR>
                    <a:lnT w="12700">
                      <a:solidFill>
                        <a:srgbClr val="000000"/>
                      </a:solidFill>
                      <a:prstDash val="solid"/>
                    </a:lnT>
                    <a:lnB w="12700">
                      <a:solidFill>
                        <a:srgbClr val="000000"/>
                      </a:solidFill>
                      <a:prstDash val="solid"/>
                    </a:lnB>
                    <a:solidFill>
                      <a:srgbClr val="E1EFD9"/>
                    </a:solidFill>
                  </a:tcPr>
                </a:tc>
                <a:tc rowSpan="6">
                  <a:txBody>
                    <a:bodyPr/>
                    <a:lstStyle/>
                    <a:p>
                      <a:pPr marR="1270" algn="ctr">
                        <a:lnSpc>
                          <a:spcPct val="100000"/>
                        </a:lnSpc>
                        <a:spcBef>
                          <a:spcPts val="515"/>
                        </a:spcBef>
                      </a:pPr>
                      <a:r>
                        <a:rPr lang="en-US" sz="1000" spc="40" dirty="0" smtClean="0">
                          <a:latin typeface="Franklin Gothic Medium Cond"/>
                          <a:cs typeface="Franklin Gothic Medium Cond"/>
                        </a:rPr>
                        <a:t>Treatment</a:t>
                      </a:r>
                      <a:endParaRPr sz="1000" dirty="0">
                        <a:latin typeface="Franklin Gothic Medium Cond"/>
                        <a:cs typeface="Franklin Gothic Medium Cond"/>
                      </a:endParaRPr>
                    </a:p>
                  </a:txBody>
                  <a:tcPr marL="0" marR="0" marT="654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35"/>
                        </a:spcBef>
                      </a:pPr>
                      <a:r>
                        <a:rPr lang="en-US" sz="1000" spc="-5" dirty="0" smtClean="0">
                          <a:latin typeface="Franklin Gothic Medium Cond"/>
                          <a:cs typeface="Franklin Gothic Medium Cond"/>
                        </a:rPr>
                        <a:t>Medications</a:t>
                      </a:r>
                      <a:endParaRPr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1EFD9"/>
                    </a:solidFill>
                  </a:tcPr>
                </a:tc>
                <a:tc rowSpan="6">
                  <a:txBody>
                    <a:bodyPr/>
                    <a:lstStyle/>
                    <a:p>
                      <a:pPr marR="1270" algn="ctr">
                        <a:lnSpc>
                          <a:spcPct val="100000"/>
                        </a:lnSpc>
                        <a:spcBef>
                          <a:spcPts val="800"/>
                        </a:spcBef>
                      </a:pPr>
                      <a:r>
                        <a:rPr lang="en-US" sz="1000" spc="40" dirty="0" smtClean="0">
                          <a:latin typeface="Franklin Gothic Medium Cond"/>
                          <a:cs typeface="Franklin Gothic Medium Cond"/>
                        </a:rPr>
                        <a:t>Treatment</a:t>
                      </a:r>
                      <a:endParaRPr sz="1000" dirty="0">
                        <a:latin typeface="Franklin Gothic Medium Cond"/>
                        <a:cs typeface="Franklin Gothic Medium Cond"/>
                      </a:endParaRPr>
                    </a:p>
                  </a:txBody>
                  <a:tcPr marL="0" marR="0" marT="10160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35"/>
                        </a:spcBef>
                      </a:pPr>
                      <a:r>
                        <a:rPr lang="en-US" sz="1000" spc="-5" dirty="0" smtClean="0">
                          <a:latin typeface="Franklin Gothic Medium Cond"/>
                          <a:cs typeface="Franklin Gothic Medium Cond"/>
                        </a:rPr>
                        <a:t>Medications</a:t>
                      </a:r>
                      <a:endParaRPr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1EFD9"/>
                    </a:solidFill>
                  </a:tcPr>
                </a:tc>
                <a:tc rowSpan="6">
                  <a:txBody>
                    <a:bodyPr/>
                    <a:lstStyle/>
                    <a:p>
                      <a:pPr marR="1270" algn="ctr">
                        <a:lnSpc>
                          <a:spcPct val="100000"/>
                        </a:lnSpc>
                        <a:spcBef>
                          <a:spcPts val="665"/>
                        </a:spcBef>
                      </a:pPr>
                      <a:r>
                        <a:rPr lang="en-US" sz="1000" spc="40" dirty="0" smtClean="0">
                          <a:latin typeface="Franklin Gothic Medium Cond"/>
                          <a:cs typeface="Franklin Gothic Medium Cond"/>
                        </a:rPr>
                        <a:t>Treatment</a:t>
                      </a:r>
                      <a:endParaRPr sz="1000" dirty="0">
                        <a:latin typeface="Franklin Gothic Medium Cond"/>
                        <a:cs typeface="Franklin Gothic Medium Cond"/>
                      </a:endParaRPr>
                    </a:p>
                  </a:txBody>
                  <a:tcPr marL="0" marR="0" marT="8445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35"/>
                        </a:spcBef>
                      </a:pPr>
                      <a:r>
                        <a:rPr lang="en-US" sz="1000" spc="-5" dirty="0" smtClean="0">
                          <a:latin typeface="Franklin Gothic Medium Cond"/>
                          <a:cs typeface="Franklin Gothic Medium Cond"/>
                        </a:rPr>
                        <a:t>Medications</a:t>
                      </a:r>
                      <a:endParaRPr lang="en-US"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1EFD9"/>
                    </a:solidFill>
                  </a:tcPr>
                </a:tc>
                <a:tc rowSpan="6">
                  <a:txBody>
                    <a:bodyPr/>
                    <a:lstStyle/>
                    <a:p>
                      <a:pPr marR="1270" algn="ctr">
                        <a:lnSpc>
                          <a:spcPct val="100000"/>
                        </a:lnSpc>
                        <a:spcBef>
                          <a:spcPts val="590"/>
                        </a:spcBef>
                      </a:pPr>
                      <a:r>
                        <a:rPr lang="en-US" sz="1000" spc="40" dirty="0" smtClean="0">
                          <a:latin typeface="Franklin Gothic Medium Cond"/>
                          <a:cs typeface="Franklin Gothic Medium Cond"/>
                        </a:rPr>
                        <a:t>Treatment</a:t>
                      </a:r>
                      <a:endParaRPr sz="1000" dirty="0">
                        <a:latin typeface="Franklin Gothic Medium Cond"/>
                        <a:cs typeface="Franklin Gothic Medium Cond"/>
                      </a:endParaRPr>
                    </a:p>
                  </a:txBody>
                  <a:tcPr marL="0" marR="0" marT="7493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35"/>
                        </a:spcBef>
                      </a:pPr>
                      <a:r>
                        <a:rPr lang="en-US" sz="1000" spc="-5" dirty="0" smtClean="0">
                          <a:latin typeface="Franklin Gothic Medium Cond"/>
                          <a:cs typeface="Franklin Gothic Medium Cond"/>
                        </a:rPr>
                        <a:t>Medications</a:t>
                      </a:r>
                      <a:endParaRPr lang="en-US"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1EFD9"/>
                    </a:solidFill>
                  </a:tcPr>
                </a:tc>
                <a:tc>
                  <a:txBody>
                    <a:bodyPr/>
                    <a:lstStyle/>
                    <a:p>
                      <a:pPr>
                        <a:lnSpc>
                          <a:spcPct val="100000"/>
                        </a:lnSpc>
                      </a:pPr>
                      <a:endParaRPr sz="10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1EFD9"/>
                    </a:solidFill>
                  </a:tcPr>
                </a:tc>
              </a:tr>
              <a:tr h="518159">
                <a:tc>
                  <a:txBody>
                    <a:bodyPr/>
                    <a:lstStyle/>
                    <a:p>
                      <a:pPr marL="90805">
                        <a:lnSpc>
                          <a:spcPct val="100000"/>
                        </a:lnSpc>
                        <a:spcBef>
                          <a:spcPts val="815"/>
                        </a:spcBef>
                      </a:pPr>
                      <a:r>
                        <a:rPr lang="en-US" sz="1000" spc="-10" dirty="0" smtClean="0">
                          <a:latin typeface="Franklin Gothic Medium Cond"/>
                          <a:cs typeface="Franklin Gothic Medium Cond"/>
                        </a:rPr>
                        <a:t>Association of Physicians</a:t>
                      </a:r>
                    </a:p>
                    <a:p>
                      <a:pPr marL="90805">
                        <a:lnSpc>
                          <a:spcPct val="100000"/>
                        </a:lnSpc>
                        <a:spcBef>
                          <a:spcPts val="815"/>
                        </a:spcBef>
                      </a:pPr>
                      <a:r>
                        <a:rPr lang="en-US" sz="1000" spc="-10" dirty="0" smtClean="0">
                          <a:latin typeface="Franklin Gothic Medium Cond"/>
                          <a:cs typeface="Franklin Gothic Medium Cond"/>
                        </a:rPr>
                        <a:t>functional diagnostics</a:t>
                      </a:r>
                      <a:endParaRPr sz="1000" dirty="0">
                        <a:latin typeface="Franklin Gothic Medium Cond"/>
                        <a:cs typeface="Franklin Gothic Medium Cond"/>
                      </a:endParaRPr>
                    </a:p>
                  </a:txBody>
                  <a:tcPr marL="0" marR="0" marT="103505" marB="0">
                    <a:lnR w="12700">
                      <a:solidFill>
                        <a:srgbClr val="000000"/>
                      </a:solidFill>
                      <a:prstDash val="solid"/>
                    </a:lnR>
                    <a:lnT w="12700">
                      <a:solidFill>
                        <a:srgbClr val="000000"/>
                      </a:solidFill>
                      <a:prstDash val="solid"/>
                    </a:lnT>
                    <a:lnB w="12700">
                      <a:solidFill>
                        <a:srgbClr val="000000"/>
                      </a:solidFill>
                      <a:prstDash val="solid"/>
                    </a:lnB>
                    <a:solidFill>
                      <a:srgbClr val="BCD6ED"/>
                    </a:solidFill>
                  </a:tcPr>
                </a:tc>
                <a:tc vMerge="1">
                  <a:txBody>
                    <a:bodyPr/>
                    <a:lstStyle/>
                    <a:p>
                      <a:endParaRPr/>
                    </a:p>
                  </a:txBody>
                  <a:tcPr marL="0" marR="0" marT="654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35"/>
                        </a:spcBef>
                      </a:pPr>
                      <a:r>
                        <a:rPr lang="en-US" sz="1000" spc="-5" dirty="0" smtClean="0">
                          <a:latin typeface="Franklin Gothic Medium Cond"/>
                          <a:cs typeface="Franklin Gothic Medium Cond"/>
                        </a:rPr>
                        <a:t>Functional</a:t>
                      </a:r>
                      <a:endParaRPr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CD6ED"/>
                    </a:solidFill>
                  </a:tcPr>
                </a:tc>
                <a:tc vMerge="1">
                  <a:txBody>
                    <a:bodyPr/>
                    <a:lstStyle/>
                    <a:p>
                      <a:endParaRPr/>
                    </a:p>
                  </a:txBody>
                  <a:tcPr marL="0" marR="0" marT="10160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35"/>
                        </a:spcBef>
                      </a:pPr>
                      <a:r>
                        <a:rPr lang="en-US" sz="1000" spc="-5" dirty="0" smtClean="0">
                          <a:latin typeface="Franklin Gothic Medium Cond"/>
                          <a:cs typeface="Franklin Gothic Medium Cond"/>
                        </a:rPr>
                        <a:t>Functional</a:t>
                      </a:r>
                      <a:endParaRPr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CD6ED"/>
                    </a:solidFill>
                  </a:tcPr>
                </a:tc>
                <a:tc vMerge="1">
                  <a:txBody>
                    <a:bodyPr/>
                    <a:lstStyle/>
                    <a:p>
                      <a:endParaRPr/>
                    </a:p>
                  </a:txBody>
                  <a:tcPr marL="0" marR="0" marT="8445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35"/>
                        </a:spcBef>
                      </a:pPr>
                      <a:r>
                        <a:rPr lang="en-US" sz="1000" spc="-5" dirty="0" smtClean="0">
                          <a:latin typeface="Franklin Gothic Medium Cond"/>
                          <a:cs typeface="Franklin Gothic Medium Cond"/>
                        </a:rPr>
                        <a:t>Functional</a:t>
                      </a:r>
                      <a:endParaRPr lang="en-US"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CD6ED"/>
                    </a:solidFill>
                  </a:tcPr>
                </a:tc>
                <a:tc vMerge="1">
                  <a:txBody>
                    <a:bodyPr/>
                    <a:lstStyle/>
                    <a:p>
                      <a:endParaRPr/>
                    </a:p>
                  </a:txBody>
                  <a:tcPr marL="0" marR="0" marT="7493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35"/>
                        </a:spcBef>
                      </a:pPr>
                      <a:r>
                        <a:rPr lang="en-US" sz="1000" spc="-5" dirty="0" smtClean="0">
                          <a:latin typeface="Franklin Gothic Medium Cond"/>
                          <a:cs typeface="Franklin Gothic Medium Cond"/>
                        </a:rPr>
                        <a:t>Functional</a:t>
                      </a:r>
                      <a:endParaRPr lang="en-US" sz="1000" dirty="0">
                        <a:latin typeface="Franklin Gothic Medium Cond"/>
                        <a:cs typeface="Franklin Gothic Medium Cond"/>
                      </a:endParaRPr>
                    </a:p>
                  </a:txBody>
                  <a:tcPr marL="0" marR="0" marT="4254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CD6ED"/>
                    </a:solidFill>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96240">
                <a:tc>
                  <a:txBody>
                    <a:bodyPr/>
                    <a:lstStyle/>
                    <a:p>
                      <a:pPr marL="90805">
                        <a:lnSpc>
                          <a:spcPct val="100000"/>
                        </a:lnSpc>
                        <a:spcBef>
                          <a:spcPts val="940"/>
                        </a:spcBef>
                      </a:pPr>
                      <a:r>
                        <a:rPr lang="en-US" sz="1000" spc="-10" dirty="0" smtClean="0">
                          <a:latin typeface="Franklin Gothic Medium Cond"/>
                          <a:cs typeface="Franklin Gothic Medium Cond"/>
                        </a:rPr>
                        <a:t>Association of Radiology Physicians</a:t>
                      </a:r>
                      <a:endParaRPr sz="1000" dirty="0">
                        <a:latin typeface="Franklin Gothic Medium Cond"/>
                        <a:cs typeface="Franklin Gothic Medium Cond"/>
                      </a:endParaRPr>
                    </a:p>
                  </a:txBody>
                  <a:tcPr marL="0" marR="0" marT="119380" marB="0">
                    <a:lnR w="12700">
                      <a:solidFill>
                        <a:srgbClr val="000000"/>
                      </a:solidFill>
                      <a:prstDash val="solid"/>
                    </a:lnR>
                    <a:lnT w="12700">
                      <a:solidFill>
                        <a:srgbClr val="000000"/>
                      </a:solidFill>
                      <a:prstDash val="solid"/>
                    </a:lnT>
                    <a:lnB w="12700">
                      <a:solidFill>
                        <a:srgbClr val="000000"/>
                      </a:solidFill>
                      <a:prstDash val="solid"/>
                    </a:lnB>
                    <a:solidFill>
                      <a:srgbClr val="8FAADC"/>
                    </a:solidFill>
                  </a:tcPr>
                </a:tc>
                <a:tc vMerge="1">
                  <a:txBody>
                    <a:bodyPr/>
                    <a:lstStyle/>
                    <a:p>
                      <a:endParaRPr/>
                    </a:p>
                  </a:txBody>
                  <a:tcPr marL="0" marR="0" marT="654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40"/>
                        </a:spcBef>
                      </a:pPr>
                      <a:r>
                        <a:rPr lang="en-US" sz="1000" spc="-5" dirty="0" smtClean="0">
                          <a:latin typeface="Franklin Gothic Medium Cond"/>
                          <a:cs typeface="Franklin Gothic Medium Cond"/>
                        </a:rPr>
                        <a:t>Radiotherapy</a:t>
                      </a:r>
                      <a:endParaRPr sz="1000" dirty="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FAADC"/>
                    </a:solidFill>
                  </a:tcPr>
                </a:tc>
                <a:tc vMerge="1">
                  <a:txBody>
                    <a:bodyPr/>
                    <a:lstStyle/>
                    <a:p>
                      <a:endParaRPr/>
                    </a:p>
                  </a:txBody>
                  <a:tcPr marL="0" marR="0" marT="10160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US" sz="1000" spc="-5" dirty="0" smtClean="0">
                          <a:latin typeface="Franklin Gothic Medium Cond"/>
                          <a:cs typeface="Franklin Gothic Medium Cond"/>
                        </a:rPr>
                        <a:t>Radiotherapy</a:t>
                      </a:r>
                      <a:endParaRPr lang="en-US" sz="1000" dirty="0" smtClean="0">
                        <a:latin typeface="Franklin Gothic Medium Cond"/>
                        <a:cs typeface="Franklin Gothic Medium Cond"/>
                      </a:endParaRPr>
                    </a:p>
                    <a:p>
                      <a:pPr>
                        <a:lnSpc>
                          <a:spcPct val="100000"/>
                        </a:lnSpc>
                      </a:pPr>
                      <a:endParaRPr sz="10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vMerge="1">
                  <a:txBody>
                    <a:bodyPr/>
                    <a:lstStyle/>
                    <a:p>
                      <a:endParaRPr/>
                    </a:p>
                  </a:txBody>
                  <a:tcPr marL="0" marR="0" marT="8445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40"/>
                        </a:spcBef>
                      </a:pPr>
                      <a:r>
                        <a:rPr lang="en-US" sz="1000" spc="-5" dirty="0" smtClean="0">
                          <a:latin typeface="Franklin Gothic Medium Cond"/>
                          <a:cs typeface="Franklin Gothic Medium Cond"/>
                        </a:rPr>
                        <a:t>Radiotherapy</a:t>
                      </a:r>
                      <a:endParaRPr lang="en-US" sz="1000" dirty="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8FAADC"/>
                    </a:solidFill>
                  </a:tcPr>
                </a:tc>
                <a:tc vMerge="1">
                  <a:txBody>
                    <a:bodyPr/>
                    <a:lstStyle/>
                    <a:p>
                      <a:endParaRPr/>
                    </a:p>
                  </a:txBody>
                  <a:tcPr marL="0" marR="0" marT="7493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a:lnSpc>
                          <a:spcPct val="100000"/>
                        </a:lnSpc>
                      </a:pPr>
                      <a:endParaRPr sz="10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96239">
                <a:tc>
                  <a:txBody>
                    <a:bodyPr/>
                    <a:lstStyle/>
                    <a:p>
                      <a:pPr marL="90805" marR="652780">
                        <a:lnSpc>
                          <a:spcPct val="100000"/>
                        </a:lnSpc>
                        <a:spcBef>
                          <a:spcPts val="340"/>
                        </a:spcBef>
                      </a:pPr>
                      <a:r>
                        <a:rPr lang="en-US" sz="1000" spc="-10" dirty="0" smtClean="0">
                          <a:latin typeface="Franklin Gothic Medium Cond"/>
                          <a:cs typeface="Franklin Gothic Medium Cond"/>
                        </a:rPr>
                        <a:t>Association of Physicians-</a:t>
                      </a:r>
                      <a:r>
                        <a:rPr lang="en-US" sz="1000" spc="-10" dirty="0" err="1" smtClean="0">
                          <a:latin typeface="Franklin Gothic Medium Cond"/>
                          <a:cs typeface="Franklin Gothic Medium Cond"/>
                        </a:rPr>
                        <a:t>Chemotherapeutists</a:t>
                      </a:r>
                      <a:endParaRPr sz="1000" dirty="0">
                        <a:latin typeface="Franklin Gothic Medium Cond"/>
                        <a:cs typeface="Franklin Gothic Medium Cond"/>
                      </a:endParaRPr>
                    </a:p>
                  </a:txBody>
                  <a:tcPr marL="0" marR="0" marT="43180" marB="0">
                    <a:lnR w="12700">
                      <a:solidFill>
                        <a:srgbClr val="000000"/>
                      </a:solidFill>
                      <a:prstDash val="solid"/>
                    </a:lnR>
                    <a:lnT w="12700">
                      <a:solidFill>
                        <a:srgbClr val="000000"/>
                      </a:solidFill>
                      <a:prstDash val="solid"/>
                    </a:lnT>
                    <a:lnB w="12700">
                      <a:solidFill>
                        <a:srgbClr val="000000"/>
                      </a:solidFill>
                      <a:prstDash val="solid"/>
                    </a:lnB>
                    <a:solidFill>
                      <a:srgbClr val="FFF1CC"/>
                    </a:solidFill>
                  </a:tcPr>
                </a:tc>
                <a:tc vMerge="1">
                  <a:txBody>
                    <a:bodyPr/>
                    <a:lstStyle/>
                    <a:p>
                      <a:endParaRPr/>
                    </a:p>
                  </a:txBody>
                  <a:tcPr marL="0" marR="0" marT="654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40"/>
                        </a:spcBef>
                      </a:pPr>
                      <a:r>
                        <a:rPr lang="en-US" sz="1000" spc="-5" dirty="0" smtClean="0">
                          <a:latin typeface="Franklin Gothic Medium Cond"/>
                          <a:cs typeface="Franklin Gothic Medium Cond"/>
                        </a:rPr>
                        <a:t>Chemotherapy</a:t>
                      </a:r>
                      <a:endParaRPr sz="1000" dirty="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1CC"/>
                    </a:solidFill>
                  </a:tcPr>
                </a:tc>
                <a:tc vMerge="1">
                  <a:txBody>
                    <a:bodyPr/>
                    <a:lstStyle/>
                    <a:p>
                      <a:endParaRPr/>
                    </a:p>
                  </a:txBody>
                  <a:tcPr marL="0" marR="0" marT="10160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40"/>
                        </a:spcBef>
                      </a:pPr>
                      <a:r>
                        <a:rPr lang="en-US" sz="1000" spc="-5" dirty="0" smtClean="0">
                          <a:latin typeface="Franklin Gothic Medium Cond"/>
                          <a:cs typeface="Franklin Gothic Medium Cond"/>
                        </a:rPr>
                        <a:t>Chemotherapy</a:t>
                      </a:r>
                      <a:endParaRPr sz="1000" dirty="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1CC"/>
                    </a:solidFill>
                  </a:tcPr>
                </a:tc>
                <a:tc vMerge="1">
                  <a:txBody>
                    <a:bodyPr/>
                    <a:lstStyle/>
                    <a:p>
                      <a:endParaRPr/>
                    </a:p>
                  </a:txBody>
                  <a:tcPr marL="0" marR="0" marT="8445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40"/>
                        </a:spcBef>
                      </a:pPr>
                      <a:r>
                        <a:rPr lang="en-US" sz="1000" spc="-5" dirty="0" err="1" smtClean="0">
                          <a:latin typeface="Franklin Gothic Medium Cond"/>
                          <a:cs typeface="Franklin Gothic Medium Cond"/>
                        </a:rPr>
                        <a:t>hemotherapy</a:t>
                      </a:r>
                      <a:endParaRPr lang="en-US" sz="1000" dirty="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1CC"/>
                    </a:solidFill>
                  </a:tcPr>
                </a:tc>
                <a:tc vMerge="1">
                  <a:txBody>
                    <a:bodyPr/>
                    <a:lstStyle/>
                    <a:p>
                      <a:endParaRPr/>
                    </a:p>
                  </a:txBody>
                  <a:tcPr marL="0" marR="0" marT="7493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40"/>
                        </a:spcBef>
                      </a:pPr>
                      <a:r>
                        <a:rPr lang="en-US" sz="1000" spc="-5" dirty="0" err="1" smtClean="0">
                          <a:latin typeface="Franklin Gothic Medium Cond"/>
                          <a:cs typeface="Franklin Gothic Medium Cond"/>
                        </a:rPr>
                        <a:t>hemotherapy</a:t>
                      </a:r>
                      <a:endParaRPr lang="en-US" sz="1000" dirty="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1CC"/>
                    </a:solidFill>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1CC"/>
                    </a:solidFill>
                  </a:tcPr>
                </a:tc>
              </a:tr>
              <a:tr h="396240">
                <a:tc>
                  <a:txBody>
                    <a:bodyPr/>
                    <a:lstStyle/>
                    <a:p>
                      <a:pPr marL="90805" marR="321945">
                        <a:lnSpc>
                          <a:spcPct val="100000"/>
                        </a:lnSpc>
                        <a:spcBef>
                          <a:spcPts val="340"/>
                        </a:spcBef>
                      </a:pPr>
                      <a:r>
                        <a:rPr lang="en-US" sz="1000" spc="-10" dirty="0" smtClean="0">
                          <a:latin typeface="Franklin Gothic Medium Cond"/>
                          <a:cs typeface="Franklin Gothic Medium Cond"/>
                        </a:rPr>
                        <a:t>Association of Emergency Physicians</a:t>
                      </a:r>
                      <a:endParaRPr sz="1000" dirty="0">
                        <a:latin typeface="Franklin Gothic Medium Cond"/>
                        <a:cs typeface="Franklin Gothic Medium Cond"/>
                      </a:endParaRPr>
                    </a:p>
                  </a:txBody>
                  <a:tcPr marL="0" marR="0" marT="43180" marB="0">
                    <a:lnR w="12700">
                      <a:solidFill>
                        <a:srgbClr val="000000"/>
                      </a:solidFill>
                      <a:prstDash val="solid"/>
                    </a:lnR>
                    <a:lnT w="12700">
                      <a:solidFill>
                        <a:srgbClr val="000000"/>
                      </a:solidFill>
                      <a:prstDash val="solid"/>
                    </a:lnT>
                    <a:lnB w="12700">
                      <a:solidFill>
                        <a:srgbClr val="000000"/>
                      </a:solidFill>
                      <a:prstDash val="solid"/>
                    </a:lnB>
                    <a:solidFill>
                      <a:srgbClr val="C5DFB4">
                        <a:alpha val="39999"/>
                      </a:srgbClr>
                    </a:solidFill>
                  </a:tcPr>
                </a:tc>
                <a:tc vMerge="1">
                  <a:txBody>
                    <a:bodyPr/>
                    <a:lstStyle/>
                    <a:p>
                      <a:endParaRPr/>
                    </a:p>
                  </a:txBody>
                  <a:tcPr marL="0" marR="0" marT="654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40"/>
                        </a:spcBef>
                      </a:pPr>
                      <a:r>
                        <a:rPr lang="en-US" sz="1000" spc="-5" dirty="0" smtClean="0">
                          <a:latin typeface="Franklin Gothic Medium Cond"/>
                          <a:cs typeface="Franklin Gothic Medium Cond"/>
                        </a:rPr>
                        <a:t>Ambulance</a:t>
                      </a:r>
                      <a:endParaRPr sz="1000" dirty="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5DFB4">
                        <a:alpha val="39999"/>
                      </a:srgbClr>
                    </a:solidFill>
                  </a:tcPr>
                </a:tc>
                <a:tc vMerge="1">
                  <a:txBody>
                    <a:bodyPr/>
                    <a:lstStyle/>
                    <a:p>
                      <a:endParaRPr/>
                    </a:p>
                  </a:txBody>
                  <a:tcPr marL="0" marR="0" marT="10160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a:lnSpc>
                          <a:spcPct val="100000"/>
                        </a:lnSpc>
                        <a:spcBef>
                          <a:spcPts val="340"/>
                        </a:spcBef>
                      </a:pPr>
                      <a:r>
                        <a:rPr lang="en-US" sz="1000" spc="-5" dirty="0" smtClean="0">
                          <a:latin typeface="Franklin Gothic Medium Cond"/>
                          <a:cs typeface="Franklin Gothic Medium Cond"/>
                        </a:rPr>
                        <a:t>Ambulance</a:t>
                      </a:r>
                      <a:endParaRPr sz="1000" dirty="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5DFB4">
                        <a:alpha val="39999"/>
                      </a:srgbClr>
                    </a:solidFill>
                  </a:tcPr>
                </a:tc>
                <a:tc vMerge="1">
                  <a:txBody>
                    <a:bodyPr/>
                    <a:lstStyle/>
                    <a:p>
                      <a:endParaRPr/>
                    </a:p>
                  </a:txBody>
                  <a:tcPr marL="0" marR="0" marT="8445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5DFB4">
                        <a:alpha val="39999"/>
                      </a:srgbClr>
                    </a:solidFill>
                  </a:tcPr>
                </a:tc>
                <a:tc vMerge="1">
                  <a:txBody>
                    <a:bodyPr/>
                    <a:lstStyle/>
                    <a:p>
                      <a:endParaRPr/>
                    </a:p>
                  </a:txBody>
                  <a:tcPr marL="0" marR="0" marT="7493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5DFB4">
                        <a:alpha val="39999"/>
                      </a:srgbClr>
                    </a:solidFill>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C5DFB4">
                        <a:alpha val="39999"/>
                      </a:srgbClr>
                    </a:solidFill>
                  </a:tcPr>
                </a:tc>
              </a:tr>
              <a:tr h="701078">
                <a:tc>
                  <a:txBody>
                    <a:bodyPr/>
                    <a:lstStyle/>
                    <a:p>
                      <a:pPr>
                        <a:lnSpc>
                          <a:spcPct val="100000"/>
                        </a:lnSpc>
                        <a:spcBef>
                          <a:spcPts val="45"/>
                        </a:spcBef>
                      </a:pPr>
                      <a:endParaRPr sz="1300" dirty="0">
                        <a:latin typeface="Times New Roman"/>
                        <a:cs typeface="Times New Roman"/>
                      </a:endParaRPr>
                    </a:p>
                    <a:p>
                      <a:pPr marL="90805" marR="342265">
                        <a:lnSpc>
                          <a:spcPct val="100000"/>
                        </a:lnSpc>
                      </a:pPr>
                      <a:r>
                        <a:rPr lang="en-US" sz="1000" spc="-5" dirty="0" smtClean="0">
                          <a:latin typeface="Franklin Gothic Medium Cond"/>
                          <a:cs typeface="Franklin Gothic Medium Cond"/>
                        </a:rPr>
                        <a:t>Federation of Clinical Laboratory Diagnostics</a:t>
                      </a:r>
                      <a:endParaRPr sz="1000" dirty="0">
                        <a:latin typeface="Franklin Gothic Medium Cond"/>
                        <a:cs typeface="Franklin Gothic Medium Cond"/>
                      </a:endParaRPr>
                    </a:p>
                  </a:txBody>
                  <a:tcPr marL="0" marR="0" marT="5715" marB="0">
                    <a:lnR w="12700">
                      <a:solidFill>
                        <a:srgbClr val="000000"/>
                      </a:solidFill>
                      <a:prstDash val="solid"/>
                    </a:lnR>
                    <a:lnT w="12700">
                      <a:solidFill>
                        <a:srgbClr val="000000"/>
                      </a:solidFill>
                      <a:prstDash val="solid"/>
                    </a:lnT>
                    <a:lnB w="12700">
                      <a:solidFill>
                        <a:srgbClr val="000000"/>
                      </a:solidFill>
                      <a:prstDash val="solid"/>
                    </a:lnB>
                    <a:solidFill>
                      <a:srgbClr val="DEEBF7"/>
                    </a:solidFill>
                  </a:tcPr>
                </a:tc>
                <a:tc vMerge="1">
                  <a:txBody>
                    <a:bodyPr/>
                    <a:lstStyle/>
                    <a:p>
                      <a:endParaRPr/>
                    </a:p>
                  </a:txBody>
                  <a:tcPr marL="0" marR="0" marT="6540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marR="727710">
                        <a:lnSpc>
                          <a:spcPct val="100000"/>
                        </a:lnSpc>
                        <a:spcBef>
                          <a:spcPts val="340"/>
                        </a:spcBef>
                      </a:pPr>
                      <a:r>
                        <a:rPr lang="en-US" sz="1000" spc="-5" dirty="0" smtClean="0">
                          <a:latin typeface="Franklin Gothic Medium Cond"/>
                          <a:cs typeface="Franklin Gothic Medium Cond"/>
                        </a:rPr>
                        <a:t>Clinical laboratory diagnostics</a:t>
                      </a:r>
                      <a:endParaRPr sz="1000" dirty="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EEBF7"/>
                    </a:solidFill>
                  </a:tcPr>
                </a:tc>
                <a:tc vMerge="1">
                  <a:txBody>
                    <a:bodyPr/>
                    <a:lstStyle/>
                    <a:p>
                      <a:endParaRPr/>
                    </a:p>
                  </a:txBody>
                  <a:tcPr marL="0" marR="0" marT="10160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marR="421640">
                        <a:lnSpc>
                          <a:spcPct val="100000"/>
                        </a:lnSpc>
                        <a:spcBef>
                          <a:spcPts val="340"/>
                        </a:spcBef>
                      </a:pPr>
                      <a:r>
                        <a:rPr lang="en-US" sz="1000" spc="-5" dirty="0" smtClean="0">
                          <a:latin typeface="Franklin Gothic Medium Cond"/>
                          <a:cs typeface="Franklin Gothic Medium Cond"/>
                        </a:rPr>
                        <a:t>Clinical laboratory diagnostics</a:t>
                      </a:r>
                      <a:endParaRPr sz="1000" dirty="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EEBF7"/>
                    </a:solidFill>
                  </a:tcPr>
                </a:tc>
                <a:tc vMerge="1">
                  <a:txBody>
                    <a:bodyPr/>
                    <a:lstStyle/>
                    <a:p>
                      <a:endParaRPr/>
                    </a:p>
                  </a:txBody>
                  <a:tcPr marL="0" marR="0" marT="84455"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marR="421640">
                        <a:lnSpc>
                          <a:spcPct val="100000"/>
                        </a:lnSpc>
                        <a:spcBef>
                          <a:spcPts val="340"/>
                        </a:spcBef>
                      </a:pPr>
                      <a:r>
                        <a:rPr lang="en-US" sz="1000" spc="-5" dirty="0" smtClean="0">
                          <a:latin typeface="Franklin Gothic Medium Cond"/>
                          <a:cs typeface="Franklin Gothic Medium Cond"/>
                        </a:rPr>
                        <a:t>Clinical laboratory diagnostics</a:t>
                      </a:r>
                      <a:endParaRPr lang="en-US" sz="1000" dirty="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EEBF7"/>
                    </a:solidFill>
                  </a:tcPr>
                </a:tc>
                <a:tc vMerge="1">
                  <a:txBody>
                    <a:bodyPr/>
                    <a:lstStyle/>
                    <a:p>
                      <a:endParaRPr/>
                    </a:p>
                  </a:txBody>
                  <a:tcPr marL="0" marR="0" marT="74930" marB="0" vert="vert27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1F1F1"/>
                    </a:solidFill>
                  </a:tcPr>
                </a:tc>
                <a:tc>
                  <a:txBody>
                    <a:bodyPr/>
                    <a:lstStyle/>
                    <a:p>
                      <a:pPr marL="91440" marR="421640">
                        <a:lnSpc>
                          <a:spcPct val="100000"/>
                        </a:lnSpc>
                        <a:spcBef>
                          <a:spcPts val="340"/>
                        </a:spcBef>
                      </a:pPr>
                      <a:r>
                        <a:rPr lang="en-US" sz="1000" spc="-5" dirty="0" smtClean="0">
                          <a:latin typeface="Franklin Gothic Medium Cond"/>
                          <a:cs typeface="Franklin Gothic Medium Cond"/>
                        </a:rPr>
                        <a:t>Clinical laboratory diagnostics</a:t>
                      </a:r>
                      <a:endParaRPr lang="en-US" sz="1000" dirty="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EEBF7"/>
                    </a:solidFill>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EEBF7"/>
                    </a:solidFill>
                  </a:tcPr>
                </a:tc>
              </a:tr>
              <a:tr h="396240">
                <a:tc>
                  <a:txBody>
                    <a:bodyPr/>
                    <a:lstStyle/>
                    <a:p>
                      <a:pPr marL="90805" marR="281305">
                        <a:lnSpc>
                          <a:spcPct val="100000"/>
                        </a:lnSpc>
                        <a:spcBef>
                          <a:spcPts val="340"/>
                        </a:spcBef>
                      </a:pPr>
                      <a:r>
                        <a:rPr lang="en-US" sz="1000" spc="-10" dirty="0" smtClean="0">
                          <a:latin typeface="Franklin Gothic Medium Cond"/>
                          <a:cs typeface="Franklin Gothic Medium Cond"/>
                        </a:rPr>
                        <a:t>Russian Association of </a:t>
                      </a:r>
                      <a:r>
                        <a:rPr lang="en-US" sz="1000" spc="-10" dirty="0" err="1" smtClean="0">
                          <a:latin typeface="Franklin Gothic Medium Cond"/>
                          <a:cs typeface="Franklin Gothic Medium Cond"/>
                        </a:rPr>
                        <a:t>Rehabilitologists</a:t>
                      </a:r>
                      <a:endParaRPr sz="1000" dirty="0">
                        <a:latin typeface="Franklin Gothic Medium Cond"/>
                        <a:cs typeface="Franklin Gothic Medium Cond"/>
                      </a:endParaRPr>
                    </a:p>
                  </a:txBody>
                  <a:tcPr marL="0" marR="0" marT="43180" marB="0">
                    <a:lnR w="12700">
                      <a:solidFill>
                        <a:srgbClr val="000000"/>
                      </a:solidFill>
                      <a:prstDash val="solid"/>
                    </a:lnR>
                    <a:lnT w="12700">
                      <a:solidFill>
                        <a:srgbClr val="000000"/>
                      </a:solidFill>
                      <a:prstDash val="solid"/>
                    </a:lnT>
                    <a:lnB w="12700">
                      <a:solidFill>
                        <a:srgbClr val="000000"/>
                      </a:solidFill>
                      <a:prstDash val="solid"/>
                    </a:lnB>
                    <a:solidFill>
                      <a:srgbClr val="E1EFD9"/>
                    </a:solidFill>
                  </a:tcPr>
                </a:tc>
                <a:tc gridSpan="2">
                  <a:txBody>
                    <a:bodyPr/>
                    <a:lstStyle/>
                    <a:p>
                      <a:pPr marL="558800">
                        <a:lnSpc>
                          <a:spcPct val="100000"/>
                        </a:lnSpc>
                        <a:spcBef>
                          <a:spcPts val="940"/>
                        </a:spcBef>
                      </a:pPr>
                      <a:r>
                        <a:rPr lang="en-US" sz="1000" spc="-10" dirty="0" smtClean="0">
                          <a:latin typeface="Franklin Gothic Medium Cond"/>
                          <a:cs typeface="Franklin Gothic Medium Cond"/>
                        </a:rPr>
                        <a:t>Rehabilitation</a:t>
                      </a:r>
                      <a:endParaRPr sz="1000" dirty="0">
                        <a:latin typeface="Franklin Gothic Medium Cond"/>
                        <a:cs typeface="Franklin Gothic Medium Cond"/>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1EFD9"/>
                    </a:solidFill>
                  </a:tcPr>
                </a:tc>
                <a:tc hMerge="1">
                  <a:txBody>
                    <a:bodyPr/>
                    <a:lstStyle/>
                    <a:p>
                      <a:endParaRPr/>
                    </a:p>
                  </a:txBody>
                  <a:tcPr marL="0" marR="0" marT="0" marB="0"/>
                </a:tc>
                <a:tc gridSpan="2">
                  <a:txBody>
                    <a:bodyPr/>
                    <a:lstStyle/>
                    <a:p>
                      <a:pPr marL="635" algn="ctr">
                        <a:lnSpc>
                          <a:spcPct val="100000"/>
                        </a:lnSpc>
                        <a:spcBef>
                          <a:spcPts val="940"/>
                        </a:spcBef>
                      </a:pPr>
                      <a:r>
                        <a:rPr lang="en-US" sz="1000" spc="-10" dirty="0" smtClean="0">
                          <a:latin typeface="Franklin Gothic Medium Cond"/>
                          <a:cs typeface="Franklin Gothic Medium Cond"/>
                        </a:rPr>
                        <a:t>Rehabilitation</a:t>
                      </a:r>
                      <a:endParaRPr sz="1000" dirty="0">
                        <a:latin typeface="Franklin Gothic Medium Cond"/>
                        <a:cs typeface="Franklin Gothic Medium Cond"/>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1EFD9"/>
                    </a:solidFill>
                  </a:tcPr>
                </a:tc>
                <a:tc hMerge="1">
                  <a:txBody>
                    <a:bodyPr/>
                    <a:lstStyle/>
                    <a:p>
                      <a:endParaRPr/>
                    </a:p>
                  </a:txBody>
                  <a:tcPr marL="0" marR="0" marT="0" marB="0"/>
                </a:tc>
                <a:tc gridSpan="2">
                  <a:txBody>
                    <a:bodyPr/>
                    <a:lstStyle/>
                    <a:p>
                      <a:pPr marL="578485">
                        <a:lnSpc>
                          <a:spcPct val="100000"/>
                        </a:lnSpc>
                        <a:spcBef>
                          <a:spcPts val="940"/>
                        </a:spcBef>
                      </a:pPr>
                      <a:r>
                        <a:rPr lang="en-US" sz="1000" spc="-10" dirty="0" smtClean="0">
                          <a:latin typeface="Franklin Gothic Medium Cond"/>
                          <a:cs typeface="Franklin Gothic Medium Cond"/>
                        </a:rPr>
                        <a:t>Rehabilitation</a:t>
                      </a:r>
                      <a:endParaRPr sz="1000" dirty="0">
                        <a:latin typeface="Franklin Gothic Medium Cond"/>
                        <a:cs typeface="Franklin Gothic Medium Cond"/>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1EFD9"/>
                    </a:solidFill>
                  </a:tcPr>
                </a:tc>
                <a:tc hMerge="1">
                  <a:txBody>
                    <a:bodyPr/>
                    <a:lstStyle/>
                    <a:p>
                      <a:endParaRPr/>
                    </a:p>
                  </a:txBody>
                  <a:tcPr marL="0" marR="0" marT="0" marB="0"/>
                </a:tc>
                <a:tc gridSpan="2">
                  <a:txBody>
                    <a:bodyPr/>
                    <a:lstStyle/>
                    <a:p>
                      <a:pPr marL="1270" algn="ctr">
                        <a:lnSpc>
                          <a:spcPct val="100000"/>
                        </a:lnSpc>
                        <a:spcBef>
                          <a:spcPts val="940"/>
                        </a:spcBef>
                      </a:pPr>
                      <a:r>
                        <a:rPr lang="en-US" sz="1000" spc="-10" dirty="0" smtClean="0">
                          <a:latin typeface="Franklin Gothic Medium Cond"/>
                          <a:cs typeface="Franklin Gothic Medium Cond"/>
                        </a:rPr>
                        <a:t>Rehabilitation</a:t>
                      </a:r>
                      <a:endParaRPr sz="1000" dirty="0">
                        <a:latin typeface="Franklin Gothic Medium Cond"/>
                        <a:cs typeface="Franklin Gothic Medium Cond"/>
                      </a:endParaRPr>
                    </a:p>
                  </a:txBody>
                  <a:tcPr marL="0" marR="0" marT="1193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1EFD9"/>
                    </a:solidFill>
                  </a:tcPr>
                </a:tc>
                <a:tc hMerge="1">
                  <a:txBody>
                    <a:bodyPr/>
                    <a:lstStyle/>
                    <a:p>
                      <a:endParaRPr/>
                    </a:p>
                  </a:txBody>
                  <a:tcPr marL="0" marR="0" marT="0" marB="0"/>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E1EFD9"/>
                    </a:solidFill>
                  </a:tcPr>
                </a:tc>
              </a:tr>
              <a:tr h="270221">
                <a:tc>
                  <a:txBody>
                    <a:bodyPr/>
                    <a:lstStyle/>
                    <a:p>
                      <a:pPr marL="90805">
                        <a:lnSpc>
                          <a:spcPct val="100000"/>
                        </a:lnSpc>
                        <a:spcBef>
                          <a:spcPts val="340"/>
                        </a:spcBef>
                      </a:pPr>
                      <a:r>
                        <a:rPr sz="1000" dirty="0">
                          <a:latin typeface="Franklin Gothic Medium Cond"/>
                          <a:cs typeface="Franklin Gothic Medium Cond"/>
                        </a:rPr>
                        <a:t>…</a:t>
                      </a:r>
                      <a:endParaRPr sz="1000">
                        <a:latin typeface="Franklin Gothic Medium Cond"/>
                        <a:cs typeface="Franklin Gothic Medium Cond"/>
                      </a:endParaRPr>
                    </a:p>
                  </a:txBody>
                  <a:tcPr marL="0" marR="0" marT="43180" marB="0">
                    <a:lnR w="12700">
                      <a:solidFill>
                        <a:srgbClr val="000000"/>
                      </a:solidFill>
                      <a:prstDash val="solid"/>
                    </a:lnR>
                    <a:lnT w="12700">
                      <a:solidFill>
                        <a:srgbClr val="000000"/>
                      </a:solidFill>
                      <a:prstDash val="solid"/>
                    </a:lnT>
                  </a:tcPr>
                </a:tc>
                <a:tc gridSpan="2">
                  <a:txBody>
                    <a:bodyPr/>
                    <a:lstStyle/>
                    <a:p>
                      <a:pPr marL="91440">
                        <a:lnSpc>
                          <a:spcPct val="100000"/>
                        </a:lnSpc>
                        <a:spcBef>
                          <a:spcPts val="340"/>
                        </a:spcBef>
                      </a:pPr>
                      <a:r>
                        <a:rPr sz="1000" dirty="0">
                          <a:latin typeface="Franklin Gothic Medium Cond"/>
                          <a:cs typeface="Franklin Gothic Medium Cond"/>
                        </a:rPr>
                        <a:t>…</a:t>
                      </a:r>
                      <a:endParaRPr sz="100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tcPr>
                </a:tc>
                <a:tc hMerge="1">
                  <a:txBody>
                    <a:bodyPr/>
                    <a:lstStyle/>
                    <a:p>
                      <a:endParaRPr/>
                    </a:p>
                  </a:txBody>
                  <a:tcPr marL="0" marR="0" marT="0" marB="0"/>
                </a:tc>
                <a:tc gridSpan="2">
                  <a:txBody>
                    <a:bodyPr/>
                    <a:lstStyle/>
                    <a:p>
                      <a:pPr marL="92075">
                        <a:lnSpc>
                          <a:spcPct val="100000"/>
                        </a:lnSpc>
                        <a:spcBef>
                          <a:spcPts val="340"/>
                        </a:spcBef>
                      </a:pPr>
                      <a:r>
                        <a:rPr sz="1000" dirty="0">
                          <a:latin typeface="Franklin Gothic Medium Cond"/>
                          <a:cs typeface="Franklin Gothic Medium Cond"/>
                        </a:rPr>
                        <a:t>…</a:t>
                      </a:r>
                      <a:endParaRPr sz="100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tcPr>
                </a:tc>
                <a:tc hMerge="1">
                  <a:txBody>
                    <a:bodyPr/>
                    <a:lstStyle/>
                    <a:p>
                      <a:endParaRPr/>
                    </a:p>
                  </a:txBody>
                  <a:tcPr marL="0" marR="0" marT="0" marB="0"/>
                </a:tc>
                <a:tc gridSpan="2">
                  <a:txBody>
                    <a:bodyPr/>
                    <a:lstStyle/>
                    <a:p>
                      <a:pPr marL="92075">
                        <a:lnSpc>
                          <a:spcPct val="100000"/>
                        </a:lnSpc>
                        <a:spcBef>
                          <a:spcPts val="340"/>
                        </a:spcBef>
                      </a:pPr>
                      <a:r>
                        <a:rPr sz="1000" dirty="0">
                          <a:latin typeface="Franklin Gothic Medium Cond"/>
                          <a:cs typeface="Franklin Gothic Medium Cond"/>
                        </a:rPr>
                        <a:t>…</a:t>
                      </a:r>
                      <a:endParaRPr sz="100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tcPr>
                </a:tc>
                <a:tc hMerge="1">
                  <a:txBody>
                    <a:bodyPr/>
                    <a:lstStyle/>
                    <a:p>
                      <a:endParaRPr/>
                    </a:p>
                  </a:txBody>
                  <a:tcPr marL="0" marR="0" marT="0" marB="0"/>
                </a:tc>
                <a:tc gridSpan="2">
                  <a:txBody>
                    <a:bodyPr/>
                    <a:lstStyle/>
                    <a:p>
                      <a:pPr marL="92075">
                        <a:lnSpc>
                          <a:spcPct val="100000"/>
                        </a:lnSpc>
                        <a:spcBef>
                          <a:spcPts val="340"/>
                        </a:spcBef>
                      </a:pPr>
                      <a:r>
                        <a:rPr sz="1000" dirty="0">
                          <a:latin typeface="Franklin Gothic Medium Cond"/>
                          <a:cs typeface="Franklin Gothic Medium Cond"/>
                        </a:rPr>
                        <a:t>…</a:t>
                      </a:r>
                      <a:endParaRPr sz="1000">
                        <a:latin typeface="Franklin Gothic Medium Cond"/>
                        <a:cs typeface="Franklin Gothic Medium Cond"/>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tcPr>
                </a:tc>
                <a:tc hMerge="1">
                  <a:txBody>
                    <a:bodyPr/>
                    <a:lstStyle/>
                    <a:p>
                      <a:endParaRPr/>
                    </a:p>
                  </a:txBody>
                  <a:tcPr marL="0" marR="0" marT="0" marB="0"/>
                </a:tc>
                <a:tc>
                  <a:txBody>
                    <a:bodyPr/>
                    <a:lstStyle/>
                    <a:p>
                      <a:pPr>
                        <a:lnSpc>
                          <a:spcPct val="100000"/>
                        </a:lnSpc>
                      </a:pPr>
                      <a:endParaRPr sz="1000" dirty="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tcPr>
                </a:tc>
              </a:tr>
            </a:tbl>
          </a:graphicData>
        </a:graphic>
      </p:graphicFrame>
      <p:sp>
        <p:nvSpPr>
          <p:cNvPr id="7" name="object 7"/>
          <p:cNvSpPr txBox="1">
            <a:spLocks noGrp="1"/>
          </p:cNvSpPr>
          <p:nvPr>
            <p:ph type="title"/>
          </p:nvPr>
        </p:nvSpPr>
        <p:spPr>
          <a:xfrm>
            <a:off x="986434" y="358901"/>
            <a:ext cx="9598025" cy="330835"/>
          </a:xfrm>
          <a:prstGeom prst="rect">
            <a:avLst/>
          </a:prstGeom>
        </p:spPr>
        <p:txBody>
          <a:bodyPr vert="horz" wrap="square" lIns="0" tIns="13335" rIns="0" bIns="0" rtlCol="0">
            <a:spAutoFit/>
          </a:bodyPr>
          <a:lstStyle/>
          <a:p>
            <a:pPr marL="12700">
              <a:lnSpc>
                <a:spcPct val="100000"/>
              </a:lnSpc>
              <a:spcBef>
                <a:spcPts val="105"/>
              </a:spcBef>
              <a:tabLst>
                <a:tab pos="3106420" algn="l"/>
              </a:tabLst>
            </a:pPr>
            <a:r>
              <a:rPr lang="en-US" sz="2000" spc="-10" dirty="0">
                <a:solidFill>
                  <a:srgbClr val="001F5F"/>
                </a:solidFill>
              </a:rPr>
              <a:t>MATRIX SYSTEM FOR FORMATION OF CLINICAL RECOMMENDATIONS</a:t>
            </a:r>
            <a:endParaRPr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p:nvPr/>
        </p:nvSpPr>
        <p:spPr>
          <a:xfrm>
            <a:off x="2670014" y="1720888"/>
            <a:ext cx="9048831" cy="4855675"/>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4394961" y="1178432"/>
            <a:ext cx="967740" cy="493725"/>
          </a:xfrm>
          <a:prstGeom prst="rect">
            <a:avLst/>
          </a:prstGeom>
        </p:spPr>
        <p:txBody>
          <a:bodyPr vert="horz" wrap="square" lIns="0" tIns="31750" rIns="0" bIns="0" rtlCol="0">
            <a:spAutoFit/>
          </a:bodyPr>
          <a:lstStyle/>
          <a:p>
            <a:pPr marL="12700" marR="5080" indent="53340">
              <a:lnSpc>
                <a:spcPts val="1190"/>
              </a:lnSpc>
              <a:spcBef>
                <a:spcPts val="250"/>
              </a:spcBef>
            </a:pPr>
            <a:r>
              <a:rPr lang="en-US" sz="1100" spc="-5" dirty="0">
                <a:solidFill>
                  <a:srgbClr val="252525"/>
                </a:solidFill>
                <a:latin typeface="Arial"/>
                <a:cs typeface="Arial"/>
              </a:rPr>
              <a:t>Clinical recommendations</a:t>
            </a:r>
            <a:endParaRPr sz="1100" dirty="0">
              <a:latin typeface="Arial"/>
              <a:cs typeface="Arial"/>
            </a:endParaRPr>
          </a:p>
        </p:txBody>
      </p:sp>
      <p:sp>
        <p:nvSpPr>
          <p:cNvPr id="8" name="object 8"/>
          <p:cNvSpPr txBox="1"/>
          <p:nvPr/>
        </p:nvSpPr>
        <p:spPr>
          <a:xfrm>
            <a:off x="5953759" y="1184275"/>
            <a:ext cx="967740" cy="493725"/>
          </a:xfrm>
          <a:prstGeom prst="rect">
            <a:avLst/>
          </a:prstGeom>
        </p:spPr>
        <p:txBody>
          <a:bodyPr vert="horz" wrap="square" lIns="0" tIns="31750" rIns="0" bIns="0" rtlCol="0">
            <a:spAutoFit/>
          </a:bodyPr>
          <a:lstStyle/>
          <a:p>
            <a:pPr marL="12700" marR="5080" indent="53340">
              <a:lnSpc>
                <a:spcPts val="1190"/>
              </a:lnSpc>
              <a:spcBef>
                <a:spcPts val="250"/>
              </a:spcBef>
            </a:pPr>
            <a:r>
              <a:rPr lang="en-US" sz="1100" spc="-5" dirty="0">
                <a:solidFill>
                  <a:srgbClr val="252525"/>
                </a:solidFill>
                <a:latin typeface="Arial"/>
                <a:cs typeface="Arial"/>
              </a:rPr>
              <a:t>Clinical recommendations</a:t>
            </a:r>
            <a:endParaRPr lang="en-US" sz="1100" dirty="0">
              <a:latin typeface="Arial"/>
              <a:cs typeface="Arial"/>
            </a:endParaRPr>
          </a:p>
        </p:txBody>
      </p:sp>
      <p:sp>
        <p:nvSpPr>
          <p:cNvPr id="9" name="object 9"/>
          <p:cNvSpPr txBox="1"/>
          <p:nvPr/>
        </p:nvSpPr>
        <p:spPr>
          <a:xfrm>
            <a:off x="7575550" y="1184275"/>
            <a:ext cx="967740" cy="493725"/>
          </a:xfrm>
          <a:prstGeom prst="rect">
            <a:avLst/>
          </a:prstGeom>
        </p:spPr>
        <p:txBody>
          <a:bodyPr vert="horz" wrap="square" lIns="0" tIns="31750" rIns="0" bIns="0" rtlCol="0">
            <a:spAutoFit/>
          </a:bodyPr>
          <a:lstStyle/>
          <a:p>
            <a:pPr marL="12700" marR="5080" indent="53340">
              <a:lnSpc>
                <a:spcPts val="1190"/>
              </a:lnSpc>
              <a:spcBef>
                <a:spcPts val="250"/>
              </a:spcBef>
            </a:pPr>
            <a:r>
              <a:rPr lang="en-US" sz="1100" spc="-5" dirty="0">
                <a:solidFill>
                  <a:srgbClr val="252525"/>
                </a:solidFill>
                <a:latin typeface="Arial"/>
                <a:cs typeface="Arial"/>
              </a:rPr>
              <a:t>Clinical recommendations</a:t>
            </a:r>
            <a:endParaRPr lang="en-US" sz="1100" dirty="0">
              <a:latin typeface="Arial"/>
              <a:cs typeface="Arial"/>
            </a:endParaRPr>
          </a:p>
        </p:txBody>
      </p:sp>
      <p:sp>
        <p:nvSpPr>
          <p:cNvPr id="10" name="object 10"/>
          <p:cNvSpPr txBox="1"/>
          <p:nvPr/>
        </p:nvSpPr>
        <p:spPr>
          <a:xfrm>
            <a:off x="9134347" y="1189989"/>
            <a:ext cx="967740" cy="493725"/>
          </a:xfrm>
          <a:prstGeom prst="rect">
            <a:avLst/>
          </a:prstGeom>
        </p:spPr>
        <p:txBody>
          <a:bodyPr vert="horz" wrap="square" lIns="0" tIns="31750" rIns="0" bIns="0" rtlCol="0">
            <a:spAutoFit/>
          </a:bodyPr>
          <a:lstStyle/>
          <a:p>
            <a:pPr marL="12700" marR="5080" indent="53340">
              <a:lnSpc>
                <a:spcPts val="1190"/>
              </a:lnSpc>
              <a:spcBef>
                <a:spcPts val="250"/>
              </a:spcBef>
            </a:pPr>
            <a:r>
              <a:rPr lang="en-US" sz="1100" spc="-5" dirty="0">
                <a:solidFill>
                  <a:srgbClr val="252525"/>
                </a:solidFill>
                <a:latin typeface="Arial"/>
                <a:cs typeface="Arial"/>
              </a:rPr>
              <a:t>Clinical recommendations</a:t>
            </a:r>
            <a:endParaRPr lang="en-US" sz="1100" dirty="0">
              <a:latin typeface="Arial"/>
              <a:cs typeface="Arial"/>
            </a:endParaRPr>
          </a:p>
        </p:txBody>
      </p:sp>
      <p:sp>
        <p:nvSpPr>
          <p:cNvPr id="11" name="object 11"/>
          <p:cNvSpPr txBox="1"/>
          <p:nvPr/>
        </p:nvSpPr>
        <p:spPr>
          <a:xfrm>
            <a:off x="10560811" y="1189989"/>
            <a:ext cx="967740" cy="493725"/>
          </a:xfrm>
          <a:prstGeom prst="rect">
            <a:avLst/>
          </a:prstGeom>
        </p:spPr>
        <p:txBody>
          <a:bodyPr vert="horz" wrap="square" lIns="0" tIns="31750" rIns="0" bIns="0" rtlCol="0">
            <a:spAutoFit/>
          </a:bodyPr>
          <a:lstStyle/>
          <a:p>
            <a:pPr marL="12700" marR="5080" indent="53340">
              <a:lnSpc>
                <a:spcPts val="1190"/>
              </a:lnSpc>
              <a:spcBef>
                <a:spcPts val="250"/>
              </a:spcBef>
            </a:pPr>
            <a:r>
              <a:rPr lang="en-US" sz="1100" spc="-5" dirty="0">
                <a:solidFill>
                  <a:srgbClr val="252525"/>
                </a:solidFill>
                <a:latin typeface="Arial"/>
                <a:cs typeface="Arial"/>
              </a:rPr>
              <a:t>Clinical recommendations</a:t>
            </a:r>
            <a:endParaRPr lang="en-US" sz="1100" dirty="0">
              <a:latin typeface="Arial"/>
              <a:cs typeface="Arial"/>
            </a:endParaRPr>
          </a:p>
        </p:txBody>
      </p:sp>
      <p:sp>
        <p:nvSpPr>
          <p:cNvPr id="12" name="object 12"/>
          <p:cNvSpPr txBox="1"/>
          <p:nvPr/>
        </p:nvSpPr>
        <p:spPr>
          <a:xfrm>
            <a:off x="272288" y="1970659"/>
            <a:ext cx="1811019" cy="4204356"/>
          </a:xfrm>
          <a:prstGeom prst="rect">
            <a:avLst/>
          </a:prstGeom>
        </p:spPr>
        <p:txBody>
          <a:bodyPr vert="horz" wrap="square" lIns="0" tIns="13335" rIns="0" bIns="0" rtlCol="0">
            <a:spAutoFit/>
          </a:bodyPr>
          <a:lstStyle/>
          <a:p>
            <a:pPr marL="12700">
              <a:lnSpc>
                <a:spcPct val="100000"/>
              </a:lnSpc>
              <a:spcBef>
                <a:spcPts val="105"/>
              </a:spcBef>
            </a:pPr>
            <a:r>
              <a:rPr lang="en-US" sz="2400" dirty="0">
                <a:solidFill>
                  <a:srgbClr val="001F5F"/>
                </a:solidFill>
                <a:latin typeface="Arial"/>
                <a:cs typeface="Arial"/>
              </a:rPr>
              <a:t>Guidelines</a:t>
            </a:r>
          </a:p>
          <a:p>
            <a:pPr marL="12700">
              <a:lnSpc>
                <a:spcPct val="100000"/>
              </a:lnSpc>
              <a:spcBef>
                <a:spcPts val="105"/>
              </a:spcBef>
            </a:pPr>
            <a:r>
              <a:rPr lang="en-US" sz="2400" dirty="0">
                <a:solidFill>
                  <a:srgbClr val="001F5F"/>
                </a:solidFill>
                <a:latin typeface="Arial"/>
                <a:cs typeface="Arial"/>
              </a:rPr>
              <a:t>Guidelines</a:t>
            </a:r>
          </a:p>
          <a:p>
            <a:pPr marL="12700">
              <a:lnSpc>
                <a:spcPct val="100000"/>
              </a:lnSpc>
              <a:spcBef>
                <a:spcPts val="105"/>
              </a:spcBef>
            </a:pPr>
            <a:r>
              <a:rPr lang="en-US" sz="2400" dirty="0">
                <a:solidFill>
                  <a:srgbClr val="001F5F"/>
                </a:solidFill>
                <a:latin typeface="Arial"/>
                <a:cs typeface="Arial"/>
              </a:rPr>
              <a:t>Guidelines</a:t>
            </a:r>
          </a:p>
          <a:p>
            <a:pPr marL="12700">
              <a:lnSpc>
                <a:spcPct val="100000"/>
              </a:lnSpc>
              <a:spcBef>
                <a:spcPts val="105"/>
              </a:spcBef>
            </a:pPr>
            <a:r>
              <a:rPr lang="en-US" sz="2400" dirty="0">
                <a:solidFill>
                  <a:srgbClr val="001F5F"/>
                </a:solidFill>
                <a:latin typeface="Arial"/>
                <a:cs typeface="Arial"/>
              </a:rPr>
              <a:t>Guidelines</a:t>
            </a:r>
          </a:p>
          <a:p>
            <a:pPr marL="12700">
              <a:lnSpc>
                <a:spcPct val="100000"/>
              </a:lnSpc>
              <a:spcBef>
                <a:spcPts val="105"/>
              </a:spcBef>
            </a:pPr>
            <a:r>
              <a:rPr lang="en-US" sz="2400" dirty="0">
                <a:solidFill>
                  <a:srgbClr val="001F5F"/>
                </a:solidFill>
                <a:latin typeface="Arial"/>
                <a:cs typeface="Arial"/>
              </a:rPr>
              <a:t>Guidelines</a:t>
            </a:r>
          </a:p>
          <a:p>
            <a:pPr marL="12700">
              <a:lnSpc>
                <a:spcPct val="100000"/>
              </a:lnSpc>
              <a:spcBef>
                <a:spcPts val="105"/>
              </a:spcBef>
            </a:pPr>
            <a:r>
              <a:rPr lang="en-US" sz="2400" dirty="0">
                <a:solidFill>
                  <a:srgbClr val="001F5F"/>
                </a:solidFill>
                <a:latin typeface="Arial"/>
                <a:cs typeface="Arial"/>
              </a:rPr>
              <a:t>Guidelines</a:t>
            </a:r>
          </a:p>
          <a:p>
            <a:pPr marL="12700">
              <a:lnSpc>
                <a:spcPct val="100000"/>
              </a:lnSpc>
              <a:spcBef>
                <a:spcPts val="105"/>
              </a:spcBef>
            </a:pPr>
            <a:r>
              <a:rPr lang="en-US" sz="2400" dirty="0">
                <a:solidFill>
                  <a:srgbClr val="001F5F"/>
                </a:solidFill>
                <a:latin typeface="Arial"/>
                <a:cs typeface="Arial"/>
              </a:rPr>
              <a:t>Guidelines</a:t>
            </a:r>
          </a:p>
          <a:p>
            <a:pPr marL="12700">
              <a:lnSpc>
                <a:spcPct val="100000"/>
              </a:lnSpc>
              <a:spcBef>
                <a:spcPts val="105"/>
              </a:spcBef>
            </a:pPr>
            <a:r>
              <a:rPr lang="en-US" sz="2400" dirty="0">
                <a:solidFill>
                  <a:srgbClr val="001F5F"/>
                </a:solidFill>
                <a:latin typeface="Arial"/>
                <a:cs typeface="Arial"/>
              </a:rPr>
              <a:t>Guidelines</a:t>
            </a:r>
          </a:p>
          <a:p>
            <a:pPr marL="12700">
              <a:lnSpc>
                <a:spcPct val="100000"/>
              </a:lnSpc>
              <a:spcBef>
                <a:spcPts val="105"/>
              </a:spcBef>
            </a:pPr>
            <a:r>
              <a:rPr lang="en-US" sz="2400" dirty="0">
                <a:solidFill>
                  <a:srgbClr val="001F5F"/>
                </a:solidFill>
                <a:latin typeface="Arial"/>
                <a:cs typeface="Arial"/>
              </a:rPr>
              <a:t>Guidelines</a:t>
            </a:r>
          </a:p>
          <a:p>
            <a:pPr marL="12700">
              <a:lnSpc>
                <a:spcPct val="100000"/>
              </a:lnSpc>
              <a:spcBef>
                <a:spcPts val="105"/>
              </a:spcBef>
            </a:pPr>
            <a:r>
              <a:rPr lang="en-US" sz="2400" dirty="0">
                <a:solidFill>
                  <a:srgbClr val="001F5F"/>
                </a:solidFill>
                <a:latin typeface="Arial"/>
                <a:cs typeface="Arial"/>
              </a:rPr>
              <a:t>Guidelines</a:t>
            </a:r>
          </a:p>
          <a:p>
            <a:pPr marL="12700">
              <a:lnSpc>
                <a:spcPct val="100000"/>
              </a:lnSpc>
              <a:spcBef>
                <a:spcPts val="105"/>
              </a:spcBef>
            </a:pPr>
            <a:r>
              <a:rPr lang="en-US" sz="2400" dirty="0">
                <a:solidFill>
                  <a:srgbClr val="001F5F"/>
                </a:solidFill>
                <a:latin typeface="Arial"/>
                <a:cs typeface="Arial"/>
              </a:rPr>
              <a:t>Guidelines</a:t>
            </a:r>
            <a:endParaRPr sz="2400" dirty="0">
              <a:latin typeface="Arial"/>
              <a:cs typeface="Arial"/>
            </a:endParaRPr>
          </a:p>
        </p:txBody>
      </p:sp>
      <p:sp>
        <p:nvSpPr>
          <p:cNvPr id="13" name="object 13"/>
          <p:cNvSpPr/>
          <p:nvPr/>
        </p:nvSpPr>
        <p:spPr>
          <a:xfrm>
            <a:off x="4667250" y="1579625"/>
            <a:ext cx="372110" cy="129539"/>
          </a:xfrm>
          <a:custGeom>
            <a:avLst/>
            <a:gdLst/>
            <a:ahLst/>
            <a:cxnLst/>
            <a:rect l="l" t="t" r="r" b="b"/>
            <a:pathLst>
              <a:path w="372110" h="129539">
                <a:moveTo>
                  <a:pt x="371855" y="64770"/>
                </a:moveTo>
                <a:lnTo>
                  <a:pt x="0" y="64770"/>
                </a:lnTo>
                <a:lnTo>
                  <a:pt x="185927" y="129539"/>
                </a:lnTo>
                <a:lnTo>
                  <a:pt x="371855" y="64770"/>
                </a:lnTo>
                <a:close/>
              </a:path>
              <a:path w="372110" h="129539">
                <a:moveTo>
                  <a:pt x="278891" y="0"/>
                </a:moveTo>
                <a:lnTo>
                  <a:pt x="92963" y="0"/>
                </a:lnTo>
                <a:lnTo>
                  <a:pt x="92963" y="64770"/>
                </a:lnTo>
                <a:lnTo>
                  <a:pt x="278891" y="64770"/>
                </a:lnTo>
                <a:lnTo>
                  <a:pt x="278891" y="0"/>
                </a:lnTo>
                <a:close/>
              </a:path>
            </a:pathLst>
          </a:custGeom>
          <a:solidFill>
            <a:srgbClr val="5B9BD4"/>
          </a:solidFill>
        </p:spPr>
        <p:txBody>
          <a:bodyPr wrap="square" lIns="0" tIns="0" rIns="0" bIns="0" rtlCol="0"/>
          <a:lstStyle/>
          <a:p>
            <a:endParaRPr/>
          </a:p>
        </p:txBody>
      </p:sp>
      <p:sp>
        <p:nvSpPr>
          <p:cNvPr id="14" name="object 14"/>
          <p:cNvSpPr/>
          <p:nvPr/>
        </p:nvSpPr>
        <p:spPr>
          <a:xfrm>
            <a:off x="4667250" y="1579625"/>
            <a:ext cx="372110" cy="129539"/>
          </a:xfrm>
          <a:custGeom>
            <a:avLst/>
            <a:gdLst/>
            <a:ahLst/>
            <a:cxnLst/>
            <a:rect l="l" t="t" r="r" b="b"/>
            <a:pathLst>
              <a:path w="372110" h="129539">
                <a:moveTo>
                  <a:pt x="0" y="64770"/>
                </a:moveTo>
                <a:lnTo>
                  <a:pt x="92963" y="64770"/>
                </a:lnTo>
                <a:lnTo>
                  <a:pt x="92963" y="0"/>
                </a:lnTo>
                <a:lnTo>
                  <a:pt x="278891" y="0"/>
                </a:lnTo>
                <a:lnTo>
                  <a:pt x="278891" y="64770"/>
                </a:lnTo>
                <a:lnTo>
                  <a:pt x="371855" y="64770"/>
                </a:lnTo>
                <a:lnTo>
                  <a:pt x="185927" y="129539"/>
                </a:lnTo>
                <a:lnTo>
                  <a:pt x="0" y="64770"/>
                </a:lnTo>
                <a:close/>
              </a:path>
            </a:pathLst>
          </a:custGeom>
          <a:ln w="10668">
            <a:solidFill>
              <a:srgbClr val="41709C"/>
            </a:solidFill>
          </a:ln>
        </p:spPr>
        <p:txBody>
          <a:bodyPr wrap="square" lIns="0" tIns="0" rIns="0" bIns="0" rtlCol="0"/>
          <a:lstStyle/>
          <a:p>
            <a:endParaRPr/>
          </a:p>
        </p:txBody>
      </p:sp>
      <p:sp>
        <p:nvSpPr>
          <p:cNvPr id="15" name="object 15"/>
          <p:cNvSpPr/>
          <p:nvPr/>
        </p:nvSpPr>
        <p:spPr>
          <a:xfrm>
            <a:off x="6252209" y="1593341"/>
            <a:ext cx="372110" cy="129539"/>
          </a:xfrm>
          <a:custGeom>
            <a:avLst/>
            <a:gdLst/>
            <a:ahLst/>
            <a:cxnLst/>
            <a:rect l="l" t="t" r="r" b="b"/>
            <a:pathLst>
              <a:path w="372109" h="129539">
                <a:moveTo>
                  <a:pt x="371856" y="64770"/>
                </a:moveTo>
                <a:lnTo>
                  <a:pt x="0" y="64770"/>
                </a:lnTo>
                <a:lnTo>
                  <a:pt x="185927" y="129540"/>
                </a:lnTo>
                <a:lnTo>
                  <a:pt x="371856" y="64770"/>
                </a:lnTo>
                <a:close/>
              </a:path>
              <a:path w="372109" h="129539">
                <a:moveTo>
                  <a:pt x="278891" y="0"/>
                </a:moveTo>
                <a:lnTo>
                  <a:pt x="92963" y="0"/>
                </a:lnTo>
                <a:lnTo>
                  <a:pt x="92963" y="64770"/>
                </a:lnTo>
                <a:lnTo>
                  <a:pt x="278891" y="64770"/>
                </a:lnTo>
                <a:lnTo>
                  <a:pt x="278891" y="0"/>
                </a:lnTo>
                <a:close/>
              </a:path>
            </a:pathLst>
          </a:custGeom>
          <a:solidFill>
            <a:srgbClr val="5B9BD4"/>
          </a:solidFill>
        </p:spPr>
        <p:txBody>
          <a:bodyPr wrap="square" lIns="0" tIns="0" rIns="0" bIns="0" rtlCol="0"/>
          <a:lstStyle/>
          <a:p>
            <a:endParaRPr/>
          </a:p>
        </p:txBody>
      </p:sp>
      <p:sp>
        <p:nvSpPr>
          <p:cNvPr id="16" name="object 16"/>
          <p:cNvSpPr/>
          <p:nvPr/>
        </p:nvSpPr>
        <p:spPr>
          <a:xfrm>
            <a:off x="6252209" y="1593341"/>
            <a:ext cx="372110" cy="129539"/>
          </a:xfrm>
          <a:custGeom>
            <a:avLst/>
            <a:gdLst/>
            <a:ahLst/>
            <a:cxnLst/>
            <a:rect l="l" t="t" r="r" b="b"/>
            <a:pathLst>
              <a:path w="372109" h="129539">
                <a:moveTo>
                  <a:pt x="0" y="64770"/>
                </a:moveTo>
                <a:lnTo>
                  <a:pt x="92963" y="64770"/>
                </a:lnTo>
                <a:lnTo>
                  <a:pt x="92963" y="0"/>
                </a:lnTo>
                <a:lnTo>
                  <a:pt x="278891" y="0"/>
                </a:lnTo>
                <a:lnTo>
                  <a:pt x="278891" y="64770"/>
                </a:lnTo>
                <a:lnTo>
                  <a:pt x="371856" y="64770"/>
                </a:lnTo>
                <a:lnTo>
                  <a:pt x="185927" y="129540"/>
                </a:lnTo>
                <a:lnTo>
                  <a:pt x="0" y="64770"/>
                </a:lnTo>
                <a:close/>
              </a:path>
            </a:pathLst>
          </a:custGeom>
          <a:ln w="10668">
            <a:solidFill>
              <a:srgbClr val="41709C"/>
            </a:solidFill>
          </a:ln>
        </p:spPr>
        <p:txBody>
          <a:bodyPr wrap="square" lIns="0" tIns="0" rIns="0" bIns="0" rtlCol="0"/>
          <a:lstStyle/>
          <a:p>
            <a:endParaRPr/>
          </a:p>
        </p:txBody>
      </p:sp>
      <p:sp>
        <p:nvSpPr>
          <p:cNvPr id="17" name="object 17"/>
          <p:cNvSpPr/>
          <p:nvPr/>
        </p:nvSpPr>
        <p:spPr>
          <a:xfrm>
            <a:off x="7927085" y="1594866"/>
            <a:ext cx="372110" cy="128270"/>
          </a:xfrm>
          <a:custGeom>
            <a:avLst/>
            <a:gdLst/>
            <a:ahLst/>
            <a:cxnLst/>
            <a:rect l="l" t="t" r="r" b="b"/>
            <a:pathLst>
              <a:path w="372109" h="128269">
                <a:moveTo>
                  <a:pt x="371856" y="64008"/>
                </a:moveTo>
                <a:lnTo>
                  <a:pt x="0" y="64008"/>
                </a:lnTo>
                <a:lnTo>
                  <a:pt x="185928" y="128016"/>
                </a:lnTo>
                <a:lnTo>
                  <a:pt x="371856" y="64008"/>
                </a:lnTo>
                <a:close/>
              </a:path>
              <a:path w="372109" h="128269">
                <a:moveTo>
                  <a:pt x="278892" y="0"/>
                </a:moveTo>
                <a:lnTo>
                  <a:pt x="92964" y="0"/>
                </a:lnTo>
                <a:lnTo>
                  <a:pt x="92964" y="64008"/>
                </a:lnTo>
                <a:lnTo>
                  <a:pt x="278892" y="64008"/>
                </a:lnTo>
                <a:lnTo>
                  <a:pt x="278892" y="0"/>
                </a:lnTo>
                <a:close/>
              </a:path>
            </a:pathLst>
          </a:custGeom>
          <a:solidFill>
            <a:srgbClr val="5B9BD4"/>
          </a:solidFill>
        </p:spPr>
        <p:txBody>
          <a:bodyPr wrap="square" lIns="0" tIns="0" rIns="0" bIns="0" rtlCol="0"/>
          <a:lstStyle/>
          <a:p>
            <a:endParaRPr/>
          </a:p>
        </p:txBody>
      </p:sp>
      <p:sp>
        <p:nvSpPr>
          <p:cNvPr id="18" name="object 18"/>
          <p:cNvSpPr/>
          <p:nvPr/>
        </p:nvSpPr>
        <p:spPr>
          <a:xfrm>
            <a:off x="7927085" y="1594866"/>
            <a:ext cx="372110" cy="128270"/>
          </a:xfrm>
          <a:custGeom>
            <a:avLst/>
            <a:gdLst/>
            <a:ahLst/>
            <a:cxnLst/>
            <a:rect l="l" t="t" r="r" b="b"/>
            <a:pathLst>
              <a:path w="372109" h="128269">
                <a:moveTo>
                  <a:pt x="0" y="64008"/>
                </a:moveTo>
                <a:lnTo>
                  <a:pt x="92964" y="64008"/>
                </a:lnTo>
                <a:lnTo>
                  <a:pt x="92964" y="0"/>
                </a:lnTo>
                <a:lnTo>
                  <a:pt x="278892" y="0"/>
                </a:lnTo>
                <a:lnTo>
                  <a:pt x="278892" y="64008"/>
                </a:lnTo>
                <a:lnTo>
                  <a:pt x="371856" y="64008"/>
                </a:lnTo>
                <a:lnTo>
                  <a:pt x="185928" y="128016"/>
                </a:lnTo>
                <a:lnTo>
                  <a:pt x="0" y="64008"/>
                </a:lnTo>
                <a:close/>
              </a:path>
            </a:pathLst>
          </a:custGeom>
          <a:ln w="10668">
            <a:solidFill>
              <a:srgbClr val="41709C"/>
            </a:solidFill>
          </a:ln>
        </p:spPr>
        <p:txBody>
          <a:bodyPr wrap="square" lIns="0" tIns="0" rIns="0" bIns="0" rtlCol="0"/>
          <a:lstStyle/>
          <a:p>
            <a:endParaRPr/>
          </a:p>
        </p:txBody>
      </p:sp>
      <p:sp>
        <p:nvSpPr>
          <p:cNvPr id="19" name="object 19"/>
          <p:cNvSpPr/>
          <p:nvPr/>
        </p:nvSpPr>
        <p:spPr>
          <a:xfrm>
            <a:off x="9512045" y="1608582"/>
            <a:ext cx="372110" cy="128270"/>
          </a:xfrm>
          <a:custGeom>
            <a:avLst/>
            <a:gdLst/>
            <a:ahLst/>
            <a:cxnLst/>
            <a:rect l="l" t="t" r="r" b="b"/>
            <a:pathLst>
              <a:path w="372109" h="128269">
                <a:moveTo>
                  <a:pt x="371855" y="64007"/>
                </a:moveTo>
                <a:lnTo>
                  <a:pt x="0" y="64007"/>
                </a:lnTo>
                <a:lnTo>
                  <a:pt x="185927" y="128015"/>
                </a:lnTo>
                <a:lnTo>
                  <a:pt x="371855" y="64007"/>
                </a:lnTo>
                <a:close/>
              </a:path>
              <a:path w="372109" h="128269">
                <a:moveTo>
                  <a:pt x="278892" y="0"/>
                </a:moveTo>
                <a:lnTo>
                  <a:pt x="92963" y="0"/>
                </a:lnTo>
                <a:lnTo>
                  <a:pt x="92963" y="64007"/>
                </a:lnTo>
                <a:lnTo>
                  <a:pt x="278892" y="64007"/>
                </a:lnTo>
                <a:lnTo>
                  <a:pt x="278892" y="0"/>
                </a:lnTo>
                <a:close/>
              </a:path>
            </a:pathLst>
          </a:custGeom>
          <a:solidFill>
            <a:srgbClr val="5B9BD4"/>
          </a:solidFill>
        </p:spPr>
        <p:txBody>
          <a:bodyPr wrap="square" lIns="0" tIns="0" rIns="0" bIns="0" rtlCol="0"/>
          <a:lstStyle/>
          <a:p>
            <a:endParaRPr/>
          </a:p>
        </p:txBody>
      </p:sp>
      <p:sp>
        <p:nvSpPr>
          <p:cNvPr id="20" name="object 20"/>
          <p:cNvSpPr/>
          <p:nvPr/>
        </p:nvSpPr>
        <p:spPr>
          <a:xfrm>
            <a:off x="9512045" y="1608582"/>
            <a:ext cx="372110" cy="128270"/>
          </a:xfrm>
          <a:custGeom>
            <a:avLst/>
            <a:gdLst/>
            <a:ahLst/>
            <a:cxnLst/>
            <a:rect l="l" t="t" r="r" b="b"/>
            <a:pathLst>
              <a:path w="372109" h="128269">
                <a:moveTo>
                  <a:pt x="0" y="64007"/>
                </a:moveTo>
                <a:lnTo>
                  <a:pt x="92963" y="64007"/>
                </a:lnTo>
                <a:lnTo>
                  <a:pt x="92963" y="0"/>
                </a:lnTo>
                <a:lnTo>
                  <a:pt x="278892" y="0"/>
                </a:lnTo>
                <a:lnTo>
                  <a:pt x="278892" y="64007"/>
                </a:lnTo>
                <a:lnTo>
                  <a:pt x="371855" y="64007"/>
                </a:lnTo>
                <a:lnTo>
                  <a:pt x="185927" y="128015"/>
                </a:lnTo>
                <a:lnTo>
                  <a:pt x="0" y="64007"/>
                </a:lnTo>
                <a:close/>
              </a:path>
            </a:pathLst>
          </a:custGeom>
          <a:ln w="10668">
            <a:solidFill>
              <a:srgbClr val="41709C"/>
            </a:solidFill>
          </a:ln>
        </p:spPr>
        <p:txBody>
          <a:bodyPr wrap="square" lIns="0" tIns="0" rIns="0" bIns="0" rtlCol="0"/>
          <a:lstStyle/>
          <a:p>
            <a:endParaRPr/>
          </a:p>
        </p:txBody>
      </p:sp>
      <p:sp>
        <p:nvSpPr>
          <p:cNvPr id="21" name="object 21"/>
          <p:cNvSpPr/>
          <p:nvPr/>
        </p:nvSpPr>
        <p:spPr>
          <a:xfrm>
            <a:off x="10912602" y="1602486"/>
            <a:ext cx="370840" cy="128270"/>
          </a:xfrm>
          <a:custGeom>
            <a:avLst/>
            <a:gdLst/>
            <a:ahLst/>
            <a:cxnLst/>
            <a:rect l="l" t="t" r="r" b="b"/>
            <a:pathLst>
              <a:path w="370840" h="128269">
                <a:moveTo>
                  <a:pt x="370331" y="64008"/>
                </a:moveTo>
                <a:lnTo>
                  <a:pt x="0" y="64008"/>
                </a:lnTo>
                <a:lnTo>
                  <a:pt x="185166" y="128015"/>
                </a:lnTo>
                <a:lnTo>
                  <a:pt x="370331" y="64008"/>
                </a:lnTo>
                <a:close/>
              </a:path>
              <a:path w="370840" h="128269">
                <a:moveTo>
                  <a:pt x="277749" y="0"/>
                </a:moveTo>
                <a:lnTo>
                  <a:pt x="92582" y="0"/>
                </a:lnTo>
                <a:lnTo>
                  <a:pt x="92582" y="64008"/>
                </a:lnTo>
                <a:lnTo>
                  <a:pt x="277749" y="64008"/>
                </a:lnTo>
                <a:lnTo>
                  <a:pt x="277749" y="0"/>
                </a:lnTo>
                <a:close/>
              </a:path>
            </a:pathLst>
          </a:custGeom>
          <a:solidFill>
            <a:srgbClr val="5B9BD4"/>
          </a:solidFill>
        </p:spPr>
        <p:txBody>
          <a:bodyPr wrap="square" lIns="0" tIns="0" rIns="0" bIns="0" rtlCol="0"/>
          <a:lstStyle/>
          <a:p>
            <a:endParaRPr/>
          </a:p>
        </p:txBody>
      </p:sp>
      <p:sp>
        <p:nvSpPr>
          <p:cNvPr id="22" name="object 22"/>
          <p:cNvSpPr/>
          <p:nvPr/>
        </p:nvSpPr>
        <p:spPr>
          <a:xfrm>
            <a:off x="10912602" y="1602486"/>
            <a:ext cx="370840" cy="128270"/>
          </a:xfrm>
          <a:custGeom>
            <a:avLst/>
            <a:gdLst/>
            <a:ahLst/>
            <a:cxnLst/>
            <a:rect l="l" t="t" r="r" b="b"/>
            <a:pathLst>
              <a:path w="370840" h="128269">
                <a:moveTo>
                  <a:pt x="0" y="64008"/>
                </a:moveTo>
                <a:lnTo>
                  <a:pt x="92582" y="64008"/>
                </a:lnTo>
                <a:lnTo>
                  <a:pt x="92582" y="0"/>
                </a:lnTo>
                <a:lnTo>
                  <a:pt x="277749" y="0"/>
                </a:lnTo>
                <a:lnTo>
                  <a:pt x="277749" y="64008"/>
                </a:lnTo>
                <a:lnTo>
                  <a:pt x="370331" y="64008"/>
                </a:lnTo>
                <a:lnTo>
                  <a:pt x="185166" y="128015"/>
                </a:lnTo>
                <a:lnTo>
                  <a:pt x="0" y="64008"/>
                </a:lnTo>
                <a:close/>
              </a:path>
            </a:pathLst>
          </a:custGeom>
          <a:ln w="10668">
            <a:solidFill>
              <a:srgbClr val="41709C"/>
            </a:solidFill>
          </a:ln>
        </p:spPr>
        <p:txBody>
          <a:bodyPr wrap="square" lIns="0" tIns="0" rIns="0" bIns="0" rtlCol="0"/>
          <a:lstStyle/>
          <a:p>
            <a:endParaRPr/>
          </a:p>
        </p:txBody>
      </p:sp>
      <p:sp>
        <p:nvSpPr>
          <p:cNvPr id="23" name="object 23"/>
          <p:cNvSpPr/>
          <p:nvPr/>
        </p:nvSpPr>
        <p:spPr>
          <a:xfrm>
            <a:off x="2451354" y="1927098"/>
            <a:ext cx="120650" cy="329565"/>
          </a:xfrm>
          <a:custGeom>
            <a:avLst/>
            <a:gdLst/>
            <a:ahLst/>
            <a:cxnLst/>
            <a:rect l="l" t="t" r="r" b="b"/>
            <a:pathLst>
              <a:path w="120650" h="329564">
                <a:moveTo>
                  <a:pt x="60197" y="0"/>
                </a:moveTo>
                <a:lnTo>
                  <a:pt x="60197" y="82296"/>
                </a:lnTo>
                <a:lnTo>
                  <a:pt x="0" y="82296"/>
                </a:lnTo>
                <a:lnTo>
                  <a:pt x="0" y="246887"/>
                </a:lnTo>
                <a:lnTo>
                  <a:pt x="60197" y="246887"/>
                </a:lnTo>
                <a:lnTo>
                  <a:pt x="60197" y="329184"/>
                </a:lnTo>
                <a:lnTo>
                  <a:pt x="120395" y="164591"/>
                </a:lnTo>
                <a:lnTo>
                  <a:pt x="60197" y="0"/>
                </a:lnTo>
                <a:close/>
              </a:path>
            </a:pathLst>
          </a:custGeom>
          <a:solidFill>
            <a:srgbClr val="5B9BD4"/>
          </a:solidFill>
        </p:spPr>
        <p:txBody>
          <a:bodyPr wrap="square" lIns="0" tIns="0" rIns="0" bIns="0" rtlCol="0"/>
          <a:lstStyle/>
          <a:p>
            <a:endParaRPr/>
          </a:p>
        </p:txBody>
      </p:sp>
      <p:sp>
        <p:nvSpPr>
          <p:cNvPr id="24" name="object 24"/>
          <p:cNvSpPr/>
          <p:nvPr/>
        </p:nvSpPr>
        <p:spPr>
          <a:xfrm>
            <a:off x="2451354" y="1927098"/>
            <a:ext cx="120650" cy="329565"/>
          </a:xfrm>
          <a:custGeom>
            <a:avLst/>
            <a:gdLst/>
            <a:ahLst/>
            <a:cxnLst/>
            <a:rect l="l" t="t" r="r" b="b"/>
            <a:pathLst>
              <a:path w="120650" h="329564">
                <a:moveTo>
                  <a:pt x="0" y="82296"/>
                </a:moveTo>
                <a:lnTo>
                  <a:pt x="60197" y="82296"/>
                </a:lnTo>
                <a:lnTo>
                  <a:pt x="60197" y="0"/>
                </a:lnTo>
                <a:lnTo>
                  <a:pt x="120395" y="164591"/>
                </a:lnTo>
                <a:lnTo>
                  <a:pt x="60197" y="329184"/>
                </a:lnTo>
                <a:lnTo>
                  <a:pt x="60197" y="246887"/>
                </a:lnTo>
                <a:lnTo>
                  <a:pt x="0" y="246887"/>
                </a:lnTo>
                <a:lnTo>
                  <a:pt x="0" y="82296"/>
                </a:lnTo>
                <a:close/>
              </a:path>
            </a:pathLst>
          </a:custGeom>
          <a:ln w="10668">
            <a:solidFill>
              <a:srgbClr val="41709C"/>
            </a:solidFill>
          </a:ln>
        </p:spPr>
        <p:txBody>
          <a:bodyPr wrap="square" lIns="0" tIns="0" rIns="0" bIns="0" rtlCol="0"/>
          <a:lstStyle/>
          <a:p>
            <a:endParaRPr/>
          </a:p>
        </p:txBody>
      </p:sp>
      <p:sp>
        <p:nvSpPr>
          <p:cNvPr id="25" name="object 25"/>
          <p:cNvSpPr/>
          <p:nvPr/>
        </p:nvSpPr>
        <p:spPr>
          <a:xfrm>
            <a:off x="2451354" y="2286761"/>
            <a:ext cx="120650" cy="329565"/>
          </a:xfrm>
          <a:custGeom>
            <a:avLst/>
            <a:gdLst/>
            <a:ahLst/>
            <a:cxnLst/>
            <a:rect l="l" t="t" r="r" b="b"/>
            <a:pathLst>
              <a:path w="120650" h="329564">
                <a:moveTo>
                  <a:pt x="60197" y="0"/>
                </a:moveTo>
                <a:lnTo>
                  <a:pt x="60197" y="82296"/>
                </a:lnTo>
                <a:lnTo>
                  <a:pt x="0" y="82296"/>
                </a:lnTo>
                <a:lnTo>
                  <a:pt x="0" y="246887"/>
                </a:lnTo>
                <a:lnTo>
                  <a:pt x="60197" y="246887"/>
                </a:lnTo>
                <a:lnTo>
                  <a:pt x="60197" y="329184"/>
                </a:lnTo>
                <a:lnTo>
                  <a:pt x="120395" y="164591"/>
                </a:lnTo>
                <a:lnTo>
                  <a:pt x="60197" y="0"/>
                </a:lnTo>
                <a:close/>
              </a:path>
            </a:pathLst>
          </a:custGeom>
          <a:solidFill>
            <a:srgbClr val="5B9BD4"/>
          </a:solidFill>
        </p:spPr>
        <p:txBody>
          <a:bodyPr wrap="square" lIns="0" tIns="0" rIns="0" bIns="0" rtlCol="0"/>
          <a:lstStyle/>
          <a:p>
            <a:endParaRPr/>
          </a:p>
        </p:txBody>
      </p:sp>
      <p:sp>
        <p:nvSpPr>
          <p:cNvPr id="26" name="object 26"/>
          <p:cNvSpPr/>
          <p:nvPr/>
        </p:nvSpPr>
        <p:spPr>
          <a:xfrm>
            <a:off x="2451354" y="2286761"/>
            <a:ext cx="120650" cy="329565"/>
          </a:xfrm>
          <a:custGeom>
            <a:avLst/>
            <a:gdLst/>
            <a:ahLst/>
            <a:cxnLst/>
            <a:rect l="l" t="t" r="r" b="b"/>
            <a:pathLst>
              <a:path w="120650" h="329564">
                <a:moveTo>
                  <a:pt x="0" y="82296"/>
                </a:moveTo>
                <a:lnTo>
                  <a:pt x="60197" y="82296"/>
                </a:lnTo>
                <a:lnTo>
                  <a:pt x="60197" y="0"/>
                </a:lnTo>
                <a:lnTo>
                  <a:pt x="120395" y="164591"/>
                </a:lnTo>
                <a:lnTo>
                  <a:pt x="60197" y="329184"/>
                </a:lnTo>
                <a:lnTo>
                  <a:pt x="60197" y="246887"/>
                </a:lnTo>
                <a:lnTo>
                  <a:pt x="0" y="246887"/>
                </a:lnTo>
                <a:lnTo>
                  <a:pt x="0" y="82296"/>
                </a:lnTo>
                <a:close/>
              </a:path>
            </a:pathLst>
          </a:custGeom>
          <a:ln w="10668">
            <a:solidFill>
              <a:srgbClr val="41709C"/>
            </a:solidFill>
          </a:ln>
        </p:spPr>
        <p:txBody>
          <a:bodyPr wrap="square" lIns="0" tIns="0" rIns="0" bIns="0" rtlCol="0"/>
          <a:lstStyle/>
          <a:p>
            <a:endParaRPr/>
          </a:p>
        </p:txBody>
      </p:sp>
      <p:sp>
        <p:nvSpPr>
          <p:cNvPr id="27" name="object 27"/>
          <p:cNvSpPr/>
          <p:nvPr/>
        </p:nvSpPr>
        <p:spPr>
          <a:xfrm>
            <a:off x="2451354" y="2667761"/>
            <a:ext cx="120650" cy="327660"/>
          </a:xfrm>
          <a:custGeom>
            <a:avLst/>
            <a:gdLst/>
            <a:ahLst/>
            <a:cxnLst/>
            <a:rect l="l" t="t" r="r" b="b"/>
            <a:pathLst>
              <a:path w="120650" h="327660">
                <a:moveTo>
                  <a:pt x="60197" y="0"/>
                </a:moveTo>
                <a:lnTo>
                  <a:pt x="60197" y="81914"/>
                </a:lnTo>
                <a:lnTo>
                  <a:pt x="0" y="81914"/>
                </a:lnTo>
                <a:lnTo>
                  <a:pt x="0" y="245745"/>
                </a:lnTo>
                <a:lnTo>
                  <a:pt x="60197" y="245745"/>
                </a:lnTo>
                <a:lnTo>
                  <a:pt x="60197" y="327660"/>
                </a:lnTo>
                <a:lnTo>
                  <a:pt x="120395" y="163829"/>
                </a:lnTo>
                <a:lnTo>
                  <a:pt x="60197" y="0"/>
                </a:lnTo>
                <a:close/>
              </a:path>
            </a:pathLst>
          </a:custGeom>
          <a:solidFill>
            <a:srgbClr val="5B9BD4"/>
          </a:solidFill>
        </p:spPr>
        <p:txBody>
          <a:bodyPr wrap="square" lIns="0" tIns="0" rIns="0" bIns="0" rtlCol="0"/>
          <a:lstStyle/>
          <a:p>
            <a:endParaRPr/>
          </a:p>
        </p:txBody>
      </p:sp>
      <p:sp>
        <p:nvSpPr>
          <p:cNvPr id="28" name="object 28"/>
          <p:cNvSpPr/>
          <p:nvPr/>
        </p:nvSpPr>
        <p:spPr>
          <a:xfrm>
            <a:off x="2451354" y="2667761"/>
            <a:ext cx="120650" cy="327660"/>
          </a:xfrm>
          <a:custGeom>
            <a:avLst/>
            <a:gdLst/>
            <a:ahLst/>
            <a:cxnLst/>
            <a:rect l="l" t="t" r="r" b="b"/>
            <a:pathLst>
              <a:path w="120650" h="327660">
                <a:moveTo>
                  <a:pt x="0" y="81914"/>
                </a:moveTo>
                <a:lnTo>
                  <a:pt x="60197" y="81914"/>
                </a:lnTo>
                <a:lnTo>
                  <a:pt x="60197" y="0"/>
                </a:lnTo>
                <a:lnTo>
                  <a:pt x="120395" y="163829"/>
                </a:lnTo>
                <a:lnTo>
                  <a:pt x="60197" y="327660"/>
                </a:lnTo>
                <a:lnTo>
                  <a:pt x="60197" y="245745"/>
                </a:lnTo>
                <a:lnTo>
                  <a:pt x="0" y="245745"/>
                </a:lnTo>
                <a:lnTo>
                  <a:pt x="0" y="81914"/>
                </a:lnTo>
                <a:close/>
              </a:path>
            </a:pathLst>
          </a:custGeom>
          <a:ln w="10668">
            <a:solidFill>
              <a:srgbClr val="41709C"/>
            </a:solidFill>
          </a:ln>
        </p:spPr>
        <p:txBody>
          <a:bodyPr wrap="square" lIns="0" tIns="0" rIns="0" bIns="0" rtlCol="0"/>
          <a:lstStyle/>
          <a:p>
            <a:endParaRPr/>
          </a:p>
        </p:txBody>
      </p:sp>
      <p:sp>
        <p:nvSpPr>
          <p:cNvPr id="29" name="object 29"/>
          <p:cNvSpPr/>
          <p:nvPr/>
        </p:nvSpPr>
        <p:spPr>
          <a:xfrm>
            <a:off x="2451354" y="3286505"/>
            <a:ext cx="120650" cy="329565"/>
          </a:xfrm>
          <a:custGeom>
            <a:avLst/>
            <a:gdLst/>
            <a:ahLst/>
            <a:cxnLst/>
            <a:rect l="l" t="t" r="r" b="b"/>
            <a:pathLst>
              <a:path w="120650" h="329564">
                <a:moveTo>
                  <a:pt x="60197" y="0"/>
                </a:moveTo>
                <a:lnTo>
                  <a:pt x="60197" y="82296"/>
                </a:lnTo>
                <a:lnTo>
                  <a:pt x="0" y="82296"/>
                </a:lnTo>
                <a:lnTo>
                  <a:pt x="0" y="246888"/>
                </a:lnTo>
                <a:lnTo>
                  <a:pt x="60197" y="246888"/>
                </a:lnTo>
                <a:lnTo>
                  <a:pt x="60197" y="329184"/>
                </a:lnTo>
                <a:lnTo>
                  <a:pt x="120395" y="164592"/>
                </a:lnTo>
                <a:lnTo>
                  <a:pt x="60197" y="0"/>
                </a:lnTo>
                <a:close/>
              </a:path>
            </a:pathLst>
          </a:custGeom>
          <a:solidFill>
            <a:srgbClr val="5B9BD4"/>
          </a:solidFill>
        </p:spPr>
        <p:txBody>
          <a:bodyPr wrap="square" lIns="0" tIns="0" rIns="0" bIns="0" rtlCol="0"/>
          <a:lstStyle/>
          <a:p>
            <a:endParaRPr/>
          </a:p>
        </p:txBody>
      </p:sp>
      <p:sp>
        <p:nvSpPr>
          <p:cNvPr id="30" name="object 30"/>
          <p:cNvSpPr/>
          <p:nvPr/>
        </p:nvSpPr>
        <p:spPr>
          <a:xfrm>
            <a:off x="2451354" y="3286505"/>
            <a:ext cx="120650" cy="329565"/>
          </a:xfrm>
          <a:custGeom>
            <a:avLst/>
            <a:gdLst/>
            <a:ahLst/>
            <a:cxnLst/>
            <a:rect l="l" t="t" r="r" b="b"/>
            <a:pathLst>
              <a:path w="120650" h="329564">
                <a:moveTo>
                  <a:pt x="0" y="82296"/>
                </a:moveTo>
                <a:lnTo>
                  <a:pt x="60197" y="82296"/>
                </a:lnTo>
                <a:lnTo>
                  <a:pt x="60197" y="0"/>
                </a:lnTo>
                <a:lnTo>
                  <a:pt x="120395" y="164592"/>
                </a:lnTo>
                <a:lnTo>
                  <a:pt x="60197" y="329184"/>
                </a:lnTo>
                <a:lnTo>
                  <a:pt x="60197" y="246888"/>
                </a:lnTo>
                <a:lnTo>
                  <a:pt x="0" y="246888"/>
                </a:lnTo>
                <a:lnTo>
                  <a:pt x="0" y="82296"/>
                </a:lnTo>
                <a:close/>
              </a:path>
            </a:pathLst>
          </a:custGeom>
          <a:ln w="10668">
            <a:solidFill>
              <a:srgbClr val="41709C"/>
            </a:solidFill>
          </a:ln>
        </p:spPr>
        <p:txBody>
          <a:bodyPr wrap="square" lIns="0" tIns="0" rIns="0" bIns="0" rtlCol="0"/>
          <a:lstStyle/>
          <a:p>
            <a:endParaRPr/>
          </a:p>
        </p:txBody>
      </p:sp>
      <p:sp>
        <p:nvSpPr>
          <p:cNvPr id="31" name="object 31"/>
          <p:cNvSpPr/>
          <p:nvPr/>
        </p:nvSpPr>
        <p:spPr>
          <a:xfrm>
            <a:off x="2451354" y="3630929"/>
            <a:ext cx="120650" cy="329565"/>
          </a:xfrm>
          <a:custGeom>
            <a:avLst/>
            <a:gdLst/>
            <a:ahLst/>
            <a:cxnLst/>
            <a:rect l="l" t="t" r="r" b="b"/>
            <a:pathLst>
              <a:path w="120650" h="329564">
                <a:moveTo>
                  <a:pt x="60197" y="0"/>
                </a:moveTo>
                <a:lnTo>
                  <a:pt x="60197" y="82296"/>
                </a:lnTo>
                <a:lnTo>
                  <a:pt x="0" y="82296"/>
                </a:lnTo>
                <a:lnTo>
                  <a:pt x="0" y="246888"/>
                </a:lnTo>
                <a:lnTo>
                  <a:pt x="60197" y="246888"/>
                </a:lnTo>
                <a:lnTo>
                  <a:pt x="60197" y="329184"/>
                </a:lnTo>
                <a:lnTo>
                  <a:pt x="120395" y="164592"/>
                </a:lnTo>
                <a:lnTo>
                  <a:pt x="60197" y="0"/>
                </a:lnTo>
                <a:close/>
              </a:path>
            </a:pathLst>
          </a:custGeom>
          <a:solidFill>
            <a:srgbClr val="5B9BD4"/>
          </a:solidFill>
        </p:spPr>
        <p:txBody>
          <a:bodyPr wrap="square" lIns="0" tIns="0" rIns="0" bIns="0" rtlCol="0"/>
          <a:lstStyle/>
          <a:p>
            <a:endParaRPr/>
          </a:p>
        </p:txBody>
      </p:sp>
      <p:sp>
        <p:nvSpPr>
          <p:cNvPr id="32" name="object 32"/>
          <p:cNvSpPr/>
          <p:nvPr/>
        </p:nvSpPr>
        <p:spPr>
          <a:xfrm>
            <a:off x="2451354" y="3630929"/>
            <a:ext cx="120650" cy="329565"/>
          </a:xfrm>
          <a:custGeom>
            <a:avLst/>
            <a:gdLst/>
            <a:ahLst/>
            <a:cxnLst/>
            <a:rect l="l" t="t" r="r" b="b"/>
            <a:pathLst>
              <a:path w="120650" h="329564">
                <a:moveTo>
                  <a:pt x="0" y="82296"/>
                </a:moveTo>
                <a:lnTo>
                  <a:pt x="60197" y="82296"/>
                </a:lnTo>
                <a:lnTo>
                  <a:pt x="60197" y="0"/>
                </a:lnTo>
                <a:lnTo>
                  <a:pt x="120395" y="164592"/>
                </a:lnTo>
                <a:lnTo>
                  <a:pt x="60197" y="329184"/>
                </a:lnTo>
                <a:lnTo>
                  <a:pt x="60197" y="246888"/>
                </a:lnTo>
                <a:lnTo>
                  <a:pt x="0" y="246888"/>
                </a:lnTo>
                <a:lnTo>
                  <a:pt x="0" y="82296"/>
                </a:lnTo>
                <a:close/>
              </a:path>
            </a:pathLst>
          </a:custGeom>
          <a:ln w="10668">
            <a:solidFill>
              <a:srgbClr val="41709C"/>
            </a:solidFill>
          </a:ln>
        </p:spPr>
        <p:txBody>
          <a:bodyPr wrap="square" lIns="0" tIns="0" rIns="0" bIns="0" rtlCol="0"/>
          <a:lstStyle/>
          <a:p>
            <a:endParaRPr/>
          </a:p>
        </p:txBody>
      </p:sp>
      <p:sp>
        <p:nvSpPr>
          <p:cNvPr id="33" name="object 33"/>
          <p:cNvSpPr/>
          <p:nvPr/>
        </p:nvSpPr>
        <p:spPr>
          <a:xfrm>
            <a:off x="2451354" y="5075682"/>
            <a:ext cx="120650" cy="329565"/>
          </a:xfrm>
          <a:custGeom>
            <a:avLst/>
            <a:gdLst/>
            <a:ahLst/>
            <a:cxnLst/>
            <a:rect l="l" t="t" r="r" b="b"/>
            <a:pathLst>
              <a:path w="120650" h="329564">
                <a:moveTo>
                  <a:pt x="60197" y="0"/>
                </a:moveTo>
                <a:lnTo>
                  <a:pt x="60197" y="82296"/>
                </a:lnTo>
                <a:lnTo>
                  <a:pt x="0" y="82296"/>
                </a:lnTo>
                <a:lnTo>
                  <a:pt x="0" y="246888"/>
                </a:lnTo>
                <a:lnTo>
                  <a:pt x="60197" y="246888"/>
                </a:lnTo>
                <a:lnTo>
                  <a:pt x="60197" y="329184"/>
                </a:lnTo>
                <a:lnTo>
                  <a:pt x="120395" y="164592"/>
                </a:lnTo>
                <a:lnTo>
                  <a:pt x="60197" y="0"/>
                </a:lnTo>
                <a:close/>
              </a:path>
            </a:pathLst>
          </a:custGeom>
          <a:solidFill>
            <a:srgbClr val="5B9BD4"/>
          </a:solidFill>
        </p:spPr>
        <p:txBody>
          <a:bodyPr wrap="square" lIns="0" tIns="0" rIns="0" bIns="0" rtlCol="0"/>
          <a:lstStyle/>
          <a:p>
            <a:endParaRPr/>
          </a:p>
        </p:txBody>
      </p:sp>
      <p:sp>
        <p:nvSpPr>
          <p:cNvPr id="34" name="object 34"/>
          <p:cNvSpPr/>
          <p:nvPr/>
        </p:nvSpPr>
        <p:spPr>
          <a:xfrm>
            <a:off x="2451354" y="5075682"/>
            <a:ext cx="120650" cy="329565"/>
          </a:xfrm>
          <a:custGeom>
            <a:avLst/>
            <a:gdLst/>
            <a:ahLst/>
            <a:cxnLst/>
            <a:rect l="l" t="t" r="r" b="b"/>
            <a:pathLst>
              <a:path w="120650" h="329564">
                <a:moveTo>
                  <a:pt x="0" y="82296"/>
                </a:moveTo>
                <a:lnTo>
                  <a:pt x="60197" y="82296"/>
                </a:lnTo>
                <a:lnTo>
                  <a:pt x="60197" y="0"/>
                </a:lnTo>
                <a:lnTo>
                  <a:pt x="120395" y="164592"/>
                </a:lnTo>
                <a:lnTo>
                  <a:pt x="60197" y="329184"/>
                </a:lnTo>
                <a:lnTo>
                  <a:pt x="60197" y="246888"/>
                </a:lnTo>
                <a:lnTo>
                  <a:pt x="0" y="246888"/>
                </a:lnTo>
                <a:lnTo>
                  <a:pt x="0" y="82296"/>
                </a:lnTo>
                <a:close/>
              </a:path>
            </a:pathLst>
          </a:custGeom>
          <a:ln w="10668">
            <a:solidFill>
              <a:srgbClr val="41709C"/>
            </a:solidFill>
          </a:ln>
        </p:spPr>
        <p:txBody>
          <a:bodyPr wrap="square" lIns="0" tIns="0" rIns="0" bIns="0" rtlCol="0"/>
          <a:lstStyle/>
          <a:p>
            <a:endParaRPr/>
          </a:p>
        </p:txBody>
      </p:sp>
      <p:sp>
        <p:nvSpPr>
          <p:cNvPr id="35" name="object 35"/>
          <p:cNvSpPr/>
          <p:nvPr/>
        </p:nvSpPr>
        <p:spPr>
          <a:xfrm>
            <a:off x="2451354" y="5542026"/>
            <a:ext cx="120650" cy="329565"/>
          </a:xfrm>
          <a:custGeom>
            <a:avLst/>
            <a:gdLst/>
            <a:ahLst/>
            <a:cxnLst/>
            <a:rect l="l" t="t" r="r" b="b"/>
            <a:pathLst>
              <a:path w="120650" h="329564">
                <a:moveTo>
                  <a:pt x="60197" y="0"/>
                </a:moveTo>
                <a:lnTo>
                  <a:pt x="60197" y="82296"/>
                </a:lnTo>
                <a:lnTo>
                  <a:pt x="0" y="82296"/>
                </a:lnTo>
                <a:lnTo>
                  <a:pt x="0" y="246887"/>
                </a:lnTo>
                <a:lnTo>
                  <a:pt x="60197" y="246887"/>
                </a:lnTo>
                <a:lnTo>
                  <a:pt x="60197" y="329184"/>
                </a:lnTo>
                <a:lnTo>
                  <a:pt x="120395" y="164592"/>
                </a:lnTo>
                <a:lnTo>
                  <a:pt x="60197" y="0"/>
                </a:lnTo>
                <a:close/>
              </a:path>
            </a:pathLst>
          </a:custGeom>
          <a:solidFill>
            <a:srgbClr val="5B9BD4"/>
          </a:solidFill>
        </p:spPr>
        <p:txBody>
          <a:bodyPr wrap="square" lIns="0" tIns="0" rIns="0" bIns="0" rtlCol="0"/>
          <a:lstStyle/>
          <a:p>
            <a:endParaRPr/>
          </a:p>
        </p:txBody>
      </p:sp>
      <p:sp>
        <p:nvSpPr>
          <p:cNvPr id="36" name="object 36"/>
          <p:cNvSpPr/>
          <p:nvPr/>
        </p:nvSpPr>
        <p:spPr>
          <a:xfrm>
            <a:off x="2451354" y="5542026"/>
            <a:ext cx="120650" cy="329565"/>
          </a:xfrm>
          <a:custGeom>
            <a:avLst/>
            <a:gdLst/>
            <a:ahLst/>
            <a:cxnLst/>
            <a:rect l="l" t="t" r="r" b="b"/>
            <a:pathLst>
              <a:path w="120650" h="329564">
                <a:moveTo>
                  <a:pt x="0" y="82296"/>
                </a:moveTo>
                <a:lnTo>
                  <a:pt x="60197" y="82296"/>
                </a:lnTo>
                <a:lnTo>
                  <a:pt x="60197" y="0"/>
                </a:lnTo>
                <a:lnTo>
                  <a:pt x="120395" y="164592"/>
                </a:lnTo>
                <a:lnTo>
                  <a:pt x="60197" y="329184"/>
                </a:lnTo>
                <a:lnTo>
                  <a:pt x="60197" y="246887"/>
                </a:lnTo>
                <a:lnTo>
                  <a:pt x="0" y="246887"/>
                </a:lnTo>
                <a:lnTo>
                  <a:pt x="0" y="82296"/>
                </a:lnTo>
                <a:close/>
              </a:path>
            </a:pathLst>
          </a:custGeom>
          <a:ln w="10668">
            <a:solidFill>
              <a:srgbClr val="41709C"/>
            </a:solidFill>
          </a:ln>
        </p:spPr>
        <p:txBody>
          <a:bodyPr wrap="square" lIns="0" tIns="0" rIns="0" bIns="0" rtlCol="0"/>
          <a:lstStyle/>
          <a:p>
            <a:endParaRPr/>
          </a:p>
        </p:txBody>
      </p:sp>
      <p:sp>
        <p:nvSpPr>
          <p:cNvPr id="37" name="object 37"/>
          <p:cNvSpPr/>
          <p:nvPr/>
        </p:nvSpPr>
        <p:spPr>
          <a:xfrm>
            <a:off x="2451354" y="6011417"/>
            <a:ext cx="120650" cy="329565"/>
          </a:xfrm>
          <a:custGeom>
            <a:avLst/>
            <a:gdLst/>
            <a:ahLst/>
            <a:cxnLst/>
            <a:rect l="l" t="t" r="r" b="b"/>
            <a:pathLst>
              <a:path w="120650" h="329564">
                <a:moveTo>
                  <a:pt x="60197" y="0"/>
                </a:moveTo>
                <a:lnTo>
                  <a:pt x="60197" y="82295"/>
                </a:lnTo>
                <a:lnTo>
                  <a:pt x="0" y="82295"/>
                </a:lnTo>
                <a:lnTo>
                  <a:pt x="0" y="246887"/>
                </a:lnTo>
                <a:lnTo>
                  <a:pt x="60197" y="246887"/>
                </a:lnTo>
                <a:lnTo>
                  <a:pt x="60197" y="329183"/>
                </a:lnTo>
                <a:lnTo>
                  <a:pt x="120395" y="164591"/>
                </a:lnTo>
                <a:lnTo>
                  <a:pt x="60197" y="0"/>
                </a:lnTo>
                <a:close/>
              </a:path>
            </a:pathLst>
          </a:custGeom>
          <a:solidFill>
            <a:srgbClr val="5B9BD4"/>
          </a:solidFill>
        </p:spPr>
        <p:txBody>
          <a:bodyPr wrap="square" lIns="0" tIns="0" rIns="0" bIns="0" rtlCol="0"/>
          <a:lstStyle/>
          <a:p>
            <a:endParaRPr/>
          </a:p>
        </p:txBody>
      </p:sp>
      <p:sp>
        <p:nvSpPr>
          <p:cNvPr id="38" name="object 38"/>
          <p:cNvSpPr/>
          <p:nvPr/>
        </p:nvSpPr>
        <p:spPr>
          <a:xfrm>
            <a:off x="2451354" y="6011417"/>
            <a:ext cx="120650" cy="329565"/>
          </a:xfrm>
          <a:custGeom>
            <a:avLst/>
            <a:gdLst/>
            <a:ahLst/>
            <a:cxnLst/>
            <a:rect l="l" t="t" r="r" b="b"/>
            <a:pathLst>
              <a:path w="120650" h="329564">
                <a:moveTo>
                  <a:pt x="0" y="82295"/>
                </a:moveTo>
                <a:lnTo>
                  <a:pt x="60197" y="82295"/>
                </a:lnTo>
                <a:lnTo>
                  <a:pt x="60197" y="0"/>
                </a:lnTo>
                <a:lnTo>
                  <a:pt x="120395" y="164591"/>
                </a:lnTo>
                <a:lnTo>
                  <a:pt x="60197" y="329183"/>
                </a:lnTo>
                <a:lnTo>
                  <a:pt x="60197" y="246887"/>
                </a:lnTo>
                <a:lnTo>
                  <a:pt x="0" y="246887"/>
                </a:lnTo>
                <a:lnTo>
                  <a:pt x="0" y="82295"/>
                </a:lnTo>
                <a:close/>
              </a:path>
            </a:pathLst>
          </a:custGeom>
          <a:ln w="10668">
            <a:solidFill>
              <a:srgbClr val="41709C"/>
            </a:solidFill>
          </a:ln>
        </p:spPr>
        <p:txBody>
          <a:bodyPr wrap="square" lIns="0" tIns="0" rIns="0" bIns="0" rtlCol="0"/>
          <a:lstStyle/>
          <a:p>
            <a:endParaRPr/>
          </a:p>
        </p:txBody>
      </p:sp>
      <p:sp>
        <p:nvSpPr>
          <p:cNvPr id="39" name="object 39"/>
          <p:cNvSpPr/>
          <p:nvPr/>
        </p:nvSpPr>
        <p:spPr>
          <a:xfrm>
            <a:off x="2451354" y="2969514"/>
            <a:ext cx="118871" cy="252984"/>
          </a:xfrm>
          <a:prstGeom prst="rect">
            <a:avLst/>
          </a:prstGeom>
          <a:blipFill>
            <a:blip r:embed="rId3" cstate="print"/>
            <a:stretch>
              <a:fillRect/>
            </a:stretch>
          </a:blipFill>
        </p:spPr>
        <p:txBody>
          <a:bodyPr wrap="square" lIns="0" tIns="0" rIns="0" bIns="0" rtlCol="0"/>
          <a:lstStyle/>
          <a:p>
            <a:endParaRPr/>
          </a:p>
        </p:txBody>
      </p:sp>
      <p:sp>
        <p:nvSpPr>
          <p:cNvPr id="40" name="object 40"/>
          <p:cNvSpPr/>
          <p:nvPr/>
        </p:nvSpPr>
        <p:spPr>
          <a:xfrm>
            <a:off x="2451354" y="2969514"/>
            <a:ext cx="119380" cy="253365"/>
          </a:xfrm>
          <a:custGeom>
            <a:avLst/>
            <a:gdLst/>
            <a:ahLst/>
            <a:cxnLst/>
            <a:rect l="l" t="t" r="r" b="b"/>
            <a:pathLst>
              <a:path w="119380" h="253364">
                <a:moveTo>
                  <a:pt x="0" y="63246"/>
                </a:moveTo>
                <a:lnTo>
                  <a:pt x="59435" y="63246"/>
                </a:lnTo>
                <a:lnTo>
                  <a:pt x="59435" y="0"/>
                </a:lnTo>
                <a:lnTo>
                  <a:pt x="118871" y="126491"/>
                </a:lnTo>
                <a:lnTo>
                  <a:pt x="59435" y="252984"/>
                </a:lnTo>
                <a:lnTo>
                  <a:pt x="59435" y="189737"/>
                </a:lnTo>
                <a:lnTo>
                  <a:pt x="0" y="189737"/>
                </a:lnTo>
                <a:lnTo>
                  <a:pt x="0" y="63246"/>
                </a:lnTo>
                <a:close/>
              </a:path>
            </a:pathLst>
          </a:custGeom>
          <a:ln w="10668">
            <a:solidFill>
              <a:srgbClr val="41709C"/>
            </a:solidFill>
          </a:ln>
        </p:spPr>
        <p:txBody>
          <a:bodyPr wrap="square" lIns="0" tIns="0" rIns="0" bIns="0" rtlCol="0"/>
          <a:lstStyle/>
          <a:p>
            <a:endParaRPr/>
          </a:p>
        </p:txBody>
      </p:sp>
      <p:sp>
        <p:nvSpPr>
          <p:cNvPr id="41" name="object 41"/>
          <p:cNvSpPr/>
          <p:nvPr/>
        </p:nvSpPr>
        <p:spPr>
          <a:xfrm>
            <a:off x="2451354" y="4738878"/>
            <a:ext cx="120650" cy="327660"/>
          </a:xfrm>
          <a:custGeom>
            <a:avLst/>
            <a:gdLst/>
            <a:ahLst/>
            <a:cxnLst/>
            <a:rect l="l" t="t" r="r" b="b"/>
            <a:pathLst>
              <a:path w="120650" h="327660">
                <a:moveTo>
                  <a:pt x="60197" y="0"/>
                </a:moveTo>
                <a:lnTo>
                  <a:pt x="60197" y="81915"/>
                </a:lnTo>
                <a:lnTo>
                  <a:pt x="0" y="81915"/>
                </a:lnTo>
                <a:lnTo>
                  <a:pt x="0" y="245745"/>
                </a:lnTo>
                <a:lnTo>
                  <a:pt x="60197" y="245745"/>
                </a:lnTo>
                <a:lnTo>
                  <a:pt x="60197" y="327660"/>
                </a:lnTo>
                <a:lnTo>
                  <a:pt x="120395" y="163830"/>
                </a:lnTo>
                <a:lnTo>
                  <a:pt x="60197" y="0"/>
                </a:lnTo>
                <a:close/>
              </a:path>
            </a:pathLst>
          </a:custGeom>
          <a:solidFill>
            <a:srgbClr val="5B9BD4"/>
          </a:solidFill>
        </p:spPr>
        <p:txBody>
          <a:bodyPr wrap="square" lIns="0" tIns="0" rIns="0" bIns="0" rtlCol="0"/>
          <a:lstStyle/>
          <a:p>
            <a:endParaRPr/>
          </a:p>
        </p:txBody>
      </p:sp>
      <p:sp>
        <p:nvSpPr>
          <p:cNvPr id="42" name="object 42"/>
          <p:cNvSpPr/>
          <p:nvPr/>
        </p:nvSpPr>
        <p:spPr>
          <a:xfrm>
            <a:off x="2451354" y="4738878"/>
            <a:ext cx="120650" cy="327660"/>
          </a:xfrm>
          <a:custGeom>
            <a:avLst/>
            <a:gdLst/>
            <a:ahLst/>
            <a:cxnLst/>
            <a:rect l="l" t="t" r="r" b="b"/>
            <a:pathLst>
              <a:path w="120650" h="327660">
                <a:moveTo>
                  <a:pt x="0" y="81915"/>
                </a:moveTo>
                <a:lnTo>
                  <a:pt x="60197" y="81915"/>
                </a:lnTo>
                <a:lnTo>
                  <a:pt x="60197" y="0"/>
                </a:lnTo>
                <a:lnTo>
                  <a:pt x="120395" y="163830"/>
                </a:lnTo>
                <a:lnTo>
                  <a:pt x="60197" y="327660"/>
                </a:lnTo>
                <a:lnTo>
                  <a:pt x="60197" y="245745"/>
                </a:lnTo>
                <a:lnTo>
                  <a:pt x="0" y="245745"/>
                </a:lnTo>
                <a:lnTo>
                  <a:pt x="0" y="81915"/>
                </a:lnTo>
                <a:close/>
              </a:path>
            </a:pathLst>
          </a:custGeom>
          <a:ln w="10668">
            <a:solidFill>
              <a:srgbClr val="41709C"/>
            </a:solidFill>
          </a:ln>
        </p:spPr>
        <p:txBody>
          <a:bodyPr wrap="square" lIns="0" tIns="0" rIns="0" bIns="0" rtlCol="0"/>
          <a:lstStyle/>
          <a:p>
            <a:endParaRPr/>
          </a:p>
        </p:txBody>
      </p:sp>
      <p:sp>
        <p:nvSpPr>
          <p:cNvPr id="43" name="object 43"/>
          <p:cNvSpPr/>
          <p:nvPr/>
        </p:nvSpPr>
        <p:spPr>
          <a:xfrm>
            <a:off x="2451354" y="4412741"/>
            <a:ext cx="120650" cy="327660"/>
          </a:xfrm>
          <a:custGeom>
            <a:avLst/>
            <a:gdLst/>
            <a:ahLst/>
            <a:cxnLst/>
            <a:rect l="l" t="t" r="r" b="b"/>
            <a:pathLst>
              <a:path w="120650" h="327660">
                <a:moveTo>
                  <a:pt x="60197" y="0"/>
                </a:moveTo>
                <a:lnTo>
                  <a:pt x="60197" y="81914"/>
                </a:lnTo>
                <a:lnTo>
                  <a:pt x="0" y="81914"/>
                </a:lnTo>
                <a:lnTo>
                  <a:pt x="0" y="245744"/>
                </a:lnTo>
                <a:lnTo>
                  <a:pt x="60197" y="245744"/>
                </a:lnTo>
                <a:lnTo>
                  <a:pt x="60197" y="327659"/>
                </a:lnTo>
                <a:lnTo>
                  <a:pt x="120395" y="163829"/>
                </a:lnTo>
                <a:lnTo>
                  <a:pt x="60197" y="0"/>
                </a:lnTo>
                <a:close/>
              </a:path>
            </a:pathLst>
          </a:custGeom>
          <a:solidFill>
            <a:srgbClr val="5B9BD4"/>
          </a:solidFill>
        </p:spPr>
        <p:txBody>
          <a:bodyPr wrap="square" lIns="0" tIns="0" rIns="0" bIns="0" rtlCol="0"/>
          <a:lstStyle/>
          <a:p>
            <a:endParaRPr/>
          </a:p>
        </p:txBody>
      </p:sp>
      <p:sp>
        <p:nvSpPr>
          <p:cNvPr id="44" name="object 44"/>
          <p:cNvSpPr/>
          <p:nvPr/>
        </p:nvSpPr>
        <p:spPr>
          <a:xfrm>
            <a:off x="2451354" y="4412741"/>
            <a:ext cx="120650" cy="327660"/>
          </a:xfrm>
          <a:custGeom>
            <a:avLst/>
            <a:gdLst/>
            <a:ahLst/>
            <a:cxnLst/>
            <a:rect l="l" t="t" r="r" b="b"/>
            <a:pathLst>
              <a:path w="120650" h="327660">
                <a:moveTo>
                  <a:pt x="0" y="81914"/>
                </a:moveTo>
                <a:lnTo>
                  <a:pt x="60197" y="81914"/>
                </a:lnTo>
                <a:lnTo>
                  <a:pt x="60197" y="0"/>
                </a:lnTo>
                <a:lnTo>
                  <a:pt x="120395" y="163829"/>
                </a:lnTo>
                <a:lnTo>
                  <a:pt x="60197" y="327659"/>
                </a:lnTo>
                <a:lnTo>
                  <a:pt x="60197" y="245744"/>
                </a:lnTo>
                <a:lnTo>
                  <a:pt x="0" y="245744"/>
                </a:lnTo>
                <a:lnTo>
                  <a:pt x="0" y="81914"/>
                </a:lnTo>
                <a:close/>
              </a:path>
            </a:pathLst>
          </a:custGeom>
          <a:ln w="10668">
            <a:solidFill>
              <a:srgbClr val="41709C"/>
            </a:solidFill>
          </a:ln>
        </p:spPr>
        <p:txBody>
          <a:bodyPr wrap="square" lIns="0" tIns="0" rIns="0" bIns="0" rtlCol="0"/>
          <a:lstStyle/>
          <a:p>
            <a:endParaRPr/>
          </a:p>
        </p:txBody>
      </p:sp>
      <p:sp>
        <p:nvSpPr>
          <p:cNvPr id="45" name="object 45"/>
          <p:cNvSpPr/>
          <p:nvPr/>
        </p:nvSpPr>
        <p:spPr>
          <a:xfrm>
            <a:off x="2451354" y="4021073"/>
            <a:ext cx="120650" cy="329565"/>
          </a:xfrm>
          <a:custGeom>
            <a:avLst/>
            <a:gdLst/>
            <a:ahLst/>
            <a:cxnLst/>
            <a:rect l="l" t="t" r="r" b="b"/>
            <a:pathLst>
              <a:path w="120650" h="329564">
                <a:moveTo>
                  <a:pt x="60197" y="0"/>
                </a:moveTo>
                <a:lnTo>
                  <a:pt x="60197" y="82295"/>
                </a:lnTo>
                <a:lnTo>
                  <a:pt x="0" y="82295"/>
                </a:lnTo>
                <a:lnTo>
                  <a:pt x="0" y="246887"/>
                </a:lnTo>
                <a:lnTo>
                  <a:pt x="60197" y="246887"/>
                </a:lnTo>
                <a:lnTo>
                  <a:pt x="60197" y="329183"/>
                </a:lnTo>
                <a:lnTo>
                  <a:pt x="120395" y="164592"/>
                </a:lnTo>
                <a:lnTo>
                  <a:pt x="60197" y="0"/>
                </a:lnTo>
                <a:close/>
              </a:path>
            </a:pathLst>
          </a:custGeom>
          <a:solidFill>
            <a:srgbClr val="5B9BD4"/>
          </a:solidFill>
        </p:spPr>
        <p:txBody>
          <a:bodyPr wrap="square" lIns="0" tIns="0" rIns="0" bIns="0" rtlCol="0"/>
          <a:lstStyle/>
          <a:p>
            <a:endParaRPr/>
          </a:p>
        </p:txBody>
      </p:sp>
      <p:sp>
        <p:nvSpPr>
          <p:cNvPr id="46" name="object 46"/>
          <p:cNvSpPr/>
          <p:nvPr/>
        </p:nvSpPr>
        <p:spPr>
          <a:xfrm>
            <a:off x="2451354" y="4021073"/>
            <a:ext cx="120650" cy="329565"/>
          </a:xfrm>
          <a:custGeom>
            <a:avLst/>
            <a:gdLst/>
            <a:ahLst/>
            <a:cxnLst/>
            <a:rect l="l" t="t" r="r" b="b"/>
            <a:pathLst>
              <a:path w="120650" h="329564">
                <a:moveTo>
                  <a:pt x="0" y="82295"/>
                </a:moveTo>
                <a:lnTo>
                  <a:pt x="60197" y="82295"/>
                </a:lnTo>
                <a:lnTo>
                  <a:pt x="60197" y="0"/>
                </a:lnTo>
                <a:lnTo>
                  <a:pt x="120395" y="164592"/>
                </a:lnTo>
                <a:lnTo>
                  <a:pt x="60197" y="329183"/>
                </a:lnTo>
                <a:lnTo>
                  <a:pt x="60197" y="246887"/>
                </a:lnTo>
                <a:lnTo>
                  <a:pt x="0" y="246887"/>
                </a:lnTo>
                <a:lnTo>
                  <a:pt x="0" y="82295"/>
                </a:lnTo>
                <a:close/>
              </a:path>
            </a:pathLst>
          </a:custGeom>
          <a:ln w="10668">
            <a:solidFill>
              <a:srgbClr val="41709C"/>
            </a:solidFill>
          </a:ln>
        </p:spPr>
        <p:txBody>
          <a:bodyPr wrap="square" lIns="0" tIns="0" rIns="0" bIns="0" rtlCol="0"/>
          <a:lstStyle/>
          <a:p>
            <a:endParaRPr/>
          </a:p>
        </p:txBody>
      </p:sp>
      <p:sp>
        <p:nvSpPr>
          <p:cNvPr id="47" name="object 47"/>
          <p:cNvSpPr txBox="1">
            <a:spLocks noGrp="1"/>
          </p:cNvSpPr>
          <p:nvPr>
            <p:ph type="title"/>
          </p:nvPr>
        </p:nvSpPr>
        <p:spPr>
          <a:xfrm>
            <a:off x="986434" y="358901"/>
            <a:ext cx="9598025" cy="330835"/>
          </a:xfrm>
          <a:prstGeom prst="rect">
            <a:avLst/>
          </a:prstGeom>
        </p:spPr>
        <p:txBody>
          <a:bodyPr vert="horz" wrap="square" lIns="0" tIns="13335" rIns="0" bIns="0" rtlCol="0">
            <a:spAutoFit/>
          </a:bodyPr>
          <a:lstStyle/>
          <a:p>
            <a:pPr marL="12700">
              <a:lnSpc>
                <a:spcPct val="100000"/>
              </a:lnSpc>
              <a:spcBef>
                <a:spcPts val="105"/>
              </a:spcBef>
              <a:tabLst>
                <a:tab pos="3106420" algn="l"/>
              </a:tabLst>
            </a:pPr>
            <a:r>
              <a:rPr lang="en-US" sz="2000" spc="-10" dirty="0">
                <a:solidFill>
                  <a:srgbClr val="001F5F"/>
                </a:solidFill>
              </a:rPr>
              <a:t>MATRIX SYSTEM FOR FORMATION OF CLINICAL RECOMMENDATIONS</a:t>
            </a:r>
            <a:endParaRPr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796278" y="0"/>
            <a:ext cx="60325" cy="2083435"/>
          </a:xfrm>
          <a:custGeom>
            <a:avLst/>
            <a:gdLst/>
            <a:ahLst/>
            <a:cxnLst/>
            <a:rect l="l" t="t" r="r" b="b"/>
            <a:pathLst>
              <a:path w="60325" h="2083435">
                <a:moveTo>
                  <a:pt x="0" y="2083307"/>
                </a:moveTo>
                <a:lnTo>
                  <a:pt x="60197" y="2083307"/>
                </a:lnTo>
                <a:lnTo>
                  <a:pt x="60197" y="0"/>
                </a:lnTo>
                <a:lnTo>
                  <a:pt x="0" y="0"/>
                </a:lnTo>
                <a:lnTo>
                  <a:pt x="0" y="2083307"/>
                </a:lnTo>
                <a:close/>
              </a:path>
            </a:pathLst>
          </a:custGeom>
          <a:solidFill>
            <a:srgbClr val="2D75B6"/>
          </a:solidFill>
        </p:spPr>
        <p:txBody>
          <a:bodyPr wrap="square" lIns="0" tIns="0" rIns="0" bIns="0" rtlCol="0"/>
          <a:lstStyle/>
          <a:p>
            <a:endParaRPr/>
          </a:p>
        </p:txBody>
      </p:sp>
      <p:sp>
        <p:nvSpPr>
          <p:cNvPr id="6" name="object 6"/>
          <p:cNvSpPr txBox="1"/>
          <p:nvPr/>
        </p:nvSpPr>
        <p:spPr>
          <a:xfrm>
            <a:off x="183299" y="11556872"/>
            <a:ext cx="196215" cy="195580"/>
          </a:xfrm>
          <a:prstGeom prst="rect">
            <a:avLst/>
          </a:prstGeom>
        </p:spPr>
        <p:txBody>
          <a:bodyPr vert="vert" wrap="square" lIns="0" tIns="0" rIns="0" bIns="0" rtlCol="0">
            <a:spAutoFit/>
          </a:bodyPr>
          <a:lstStyle/>
          <a:p>
            <a:pPr marL="12700">
              <a:lnSpc>
                <a:spcPts val="1425"/>
              </a:lnSpc>
            </a:pPr>
            <a:r>
              <a:rPr sz="1200" dirty="0">
                <a:solidFill>
                  <a:srgbClr val="8496AF"/>
                </a:solidFill>
                <a:latin typeface="Arial"/>
                <a:cs typeface="Arial"/>
              </a:rPr>
              <a:t>17</a:t>
            </a:r>
            <a:endParaRPr sz="1200">
              <a:latin typeface="Arial"/>
              <a:cs typeface="Arial"/>
            </a:endParaRPr>
          </a:p>
        </p:txBody>
      </p:sp>
      <p:sp>
        <p:nvSpPr>
          <p:cNvPr id="7" name="object 7"/>
          <p:cNvSpPr/>
          <p:nvPr/>
        </p:nvSpPr>
        <p:spPr>
          <a:xfrm rot="16200000">
            <a:off x="2018556" y="1561355"/>
            <a:ext cx="8153401" cy="11431486"/>
          </a:xfrm>
          <a:prstGeom prst="rect">
            <a:avLst/>
          </a:prstGeom>
          <a:blipFill>
            <a:blip r:embed="rId2" cstate="print"/>
            <a:stretch>
              <a:fillRect/>
            </a:stretch>
          </a:blipFill>
        </p:spPr>
        <p:txBody>
          <a:bodyPr wrap="square" lIns="0" tIns="0" rIns="0" bIns="0" rtlCol="0"/>
          <a:lstStyle/>
          <a:p>
            <a:endParaRPr/>
          </a:p>
        </p:txBody>
      </p:sp>
      <p:sp>
        <p:nvSpPr>
          <p:cNvPr id="8" name="object 8"/>
          <p:cNvSpPr txBox="1"/>
          <p:nvPr/>
        </p:nvSpPr>
        <p:spPr>
          <a:xfrm rot="16200000">
            <a:off x="5849035" y="932749"/>
            <a:ext cx="492443" cy="3431922"/>
          </a:xfrm>
          <a:prstGeom prst="rect">
            <a:avLst/>
          </a:prstGeom>
        </p:spPr>
        <p:txBody>
          <a:bodyPr vert="vert" wrap="square" lIns="0" tIns="53975" rIns="0" bIns="0" rtlCol="0">
            <a:spAutoFit/>
          </a:bodyPr>
          <a:lstStyle/>
          <a:p>
            <a:pPr marL="12700">
              <a:lnSpc>
                <a:spcPct val="100000"/>
              </a:lnSpc>
              <a:spcBef>
                <a:spcPts val="425"/>
              </a:spcBef>
            </a:pPr>
            <a:r>
              <a:rPr lang="en-US" sz="3200" spc="-5" dirty="0">
                <a:solidFill>
                  <a:srgbClr val="001F5F"/>
                </a:solidFill>
                <a:latin typeface="Arial Black"/>
                <a:cs typeface="Arial Black"/>
              </a:rPr>
              <a:t>Requirements</a:t>
            </a:r>
            <a:endParaRPr sz="3200" dirty="0">
              <a:latin typeface="Arial Black"/>
              <a:cs typeface="Arial Black"/>
            </a:endParaRPr>
          </a:p>
        </p:txBody>
      </p:sp>
      <p:sp>
        <p:nvSpPr>
          <p:cNvPr id="9" name="object 9"/>
          <p:cNvSpPr/>
          <p:nvPr/>
        </p:nvSpPr>
        <p:spPr>
          <a:xfrm>
            <a:off x="-761" y="-10886"/>
            <a:ext cx="12162600" cy="2072639"/>
          </a:xfrm>
          <a:custGeom>
            <a:avLst/>
            <a:gdLst/>
            <a:ahLst/>
            <a:cxnLst/>
            <a:rect l="l" t="t" r="r" b="b"/>
            <a:pathLst>
              <a:path w="6797040" h="2072639">
                <a:moveTo>
                  <a:pt x="0" y="0"/>
                </a:moveTo>
                <a:lnTo>
                  <a:pt x="0" y="2072640"/>
                </a:lnTo>
                <a:lnTo>
                  <a:pt x="6797040" y="2072640"/>
                </a:lnTo>
                <a:lnTo>
                  <a:pt x="6797040" y="0"/>
                </a:lnTo>
                <a:lnTo>
                  <a:pt x="0" y="0"/>
                </a:lnTo>
                <a:close/>
              </a:path>
            </a:pathLst>
          </a:custGeom>
          <a:solidFill>
            <a:srgbClr val="1F3863"/>
          </a:solidFill>
        </p:spPr>
        <p:txBody>
          <a:bodyPr wrap="square" lIns="0" tIns="0" rIns="0" bIns="0" rtlCol="0"/>
          <a:lstStyle/>
          <a:p>
            <a:endParaRPr/>
          </a:p>
        </p:txBody>
      </p:sp>
      <p:sp>
        <p:nvSpPr>
          <p:cNvPr id="11" name="object 11"/>
          <p:cNvSpPr txBox="1"/>
          <p:nvPr/>
        </p:nvSpPr>
        <p:spPr>
          <a:xfrm>
            <a:off x="4038600" y="622833"/>
            <a:ext cx="4460875" cy="452120"/>
          </a:xfrm>
          <a:prstGeom prst="rect">
            <a:avLst/>
          </a:prstGeom>
        </p:spPr>
        <p:txBody>
          <a:bodyPr vert="horz" wrap="square" lIns="0" tIns="12065" rIns="0" bIns="0" rtlCol="0">
            <a:spAutoFit/>
          </a:bodyPr>
          <a:lstStyle/>
          <a:p>
            <a:pPr marL="12700">
              <a:lnSpc>
                <a:spcPct val="100000"/>
              </a:lnSpc>
              <a:spcBef>
                <a:spcPts val="95"/>
              </a:spcBef>
              <a:tabLst>
                <a:tab pos="2159635" algn="l"/>
              </a:tabLst>
            </a:pPr>
            <a:r>
              <a:rPr lang="en-US" sz="2800" dirty="0">
                <a:solidFill>
                  <a:srgbClr val="FFFFFF"/>
                </a:solidFill>
                <a:latin typeface="Franklin Gothic Medium Cond"/>
                <a:cs typeface="Franklin Gothic Medium Cond"/>
              </a:rPr>
              <a:t>CLINICAL RECOMMENDATIONS</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txBox="1"/>
          <p:nvPr/>
        </p:nvSpPr>
        <p:spPr>
          <a:xfrm>
            <a:off x="11412473" y="6427419"/>
            <a:ext cx="223520" cy="239395"/>
          </a:xfrm>
          <a:prstGeom prst="rect">
            <a:avLst/>
          </a:prstGeom>
        </p:spPr>
        <p:txBody>
          <a:bodyPr vert="horz" wrap="square" lIns="0" tIns="12700" rIns="0" bIns="0" rtlCol="0">
            <a:spAutoFit/>
          </a:bodyPr>
          <a:lstStyle/>
          <a:p>
            <a:pPr marL="12700">
              <a:lnSpc>
                <a:spcPct val="100000"/>
              </a:lnSpc>
              <a:spcBef>
                <a:spcPts val="100"/>
              </a:spcBef>
            </a:pPr>
            <a:r>
              <a:rPr sz="1400" b="1" spc="-5" dirty="0">
                <a:solidFill>
                  <a:srgbClr val="001F5F"/>
                </a:solidFill>
                <a:latin typeface="Arial"/>
                <a:cs typeface="Arial"/>
              </a:rPr>
              <a:t>18</a:t>
            </a:r>
            <a:endParaRPr sz="1400">
              <a:latin typeface="Arial"/>
              <a:cs typeface="Arial"/>
            </a:endParaRPr>
          </a:p>
        </p:txBody>
      </p:sp>
      <p:sp>
        <p:nvSpPr>
          <p:cNvPr id="6" name="object 6"/>
          <p:cNvSpPr/>
          <p:nvPr/>
        </p:nvSpPr>
        <p:spPr>
          <a:xfrm>
            <a:off x="3688841" y="1325117"/>
            <a:ext cx="3484245" cy="5044440"/>
          </a:xfrm>
          <a:custGeom>
            <a:avLst/>
            <a:gdLst/>
            <a:ahLst/>
            <a:cxnLst/>
            <a:rect l="l" t="t" r="r" b="b"/>
            <a:pathLst>
              <a:path w="3484245" h="5044440">
                <a:moveTo>
                  <a:pt x="0" y="5044440"/>
                </a:moveTo>
                <a:lnTo>
                  <a:pt x="3483864" y="5044440"/>
                </a:lnTo>
                <a:lnTo>
                  <a:pt x="3483864" y="0"/>
                </a:lnTo>
                <a:lnTo>
                  <a:pt x="0" y="0"/>
                </a:lnTo>
                <a:lnTo>
                  <a:pt x="0" y="5044440"/>
                </a:lnTo>
                <a:close/>
              </a:path>
            </a:pathLst>
          </a:custGeom>
          <a:solidFill>
            <a:srgbClr val="DAE2F3"/>
          </a:solidFill>
        </p:spPr>
        <p:txBody>
          <a:bodyPr wrap="square" lIns="0" tIns="0" rIns="0" bIns="0" rtlCol="0"/>
          <a:lstStyle/>
          <a:p>
            <a:endParaRPr/>
          </a:p>
        </p:txBody>
      </p:sp>
      <p:sp>
        <p:nvSpPr>
          <p:cNvPr id="7" name="object 7"/>
          <p:cNvSpPr/>
          <p:nvPr/>
        </p:nvSpPr>
        <p:spPr>
          <a:xfrm>
            <a:off x="4297679" y="3400044"/>
            <a:ext cx="2402840" cy="3175"/>
          </a:xfrm>
          <a:custGeom>
            <a:avLst/>
            <a:gdLst/>
            <a:ahLst/>
            <a:cxnLst/>
            <a:rect l="l" t="t" r="r" b="b"/>
            <a:pathLst>
              <a:path w="2402840" h="3175">
                <a:moveTo>
                  <a:pt x="0" y="0"/>
                </a:moveTo>
                <a:lnTo>
                  <a:pt x="2402459" y="2793"/>
                </a:lnTo>
              </a:path>
            </a:pathLst>
          </a:custGeom>
          <a:ln w="9144">
            <a:solidFill>
              <a:srgbClr val="000000"/>
            </a:solidFill>
          </a:ln>
        </p:spPr>
        <p:txBody>
          <a:bodyPr wrap="square" lIns="0" tIns="0" rIns="0" bIns="0" rtlCol="0"/>
          <a:lstStyle/>
          <a:p>
            <a:endParaRPr/>
          </a:p>
        </p:txBody>
      </p:sp>
      <p:sp>
        <p:nvSpPr>
          <p:cNvPr id="8" name="object 8"/>
          <p:cNvSpPr/>
          <p:nvPr/>
        </p:nvSpPr>
        <p:spPr>
          <a:xfrm>
            <a:off x="4297679" y="3645408"/>
            <a:ext cx="2402840" cy="3175"/>
          </a:xfrm>
          <a:custGeom>
            <a:avLst/>
            <a:gdLst/>
            <a:ahLst/>
            <a:cxnLst/>
            <a:rect l="l" t="t" r="r" b="b"/>
            <a:pathLst>
              <a:path w="2402840" h="3175">
                <a:moveTo>
                  <a:pt x="0" y="0"/>
                </a:moveTo>
                <a:lnTo>
                  <a:pt x="2402459" y="2794"/>
                </a:lnTo>
              </a:path>
            </a:pathLst>
          </a:custGeom>
          <a:ln w="9144">
            <a:solidFill>
              <a:srgbClr val="000000"/>
            </a:solidFill>
          </a:ln>
        </p:spPr>
        <p:txBody>
          <a:bodyPr wrap="square" lIns="0" tIns="0" rIns="0" bIns="0" rtlCol="0"/>
          <a:lstStyle/>
          <a:p>
            <a:endParaRPr/>
          </a:p>
        </p:txBody>
      </p:sp>
      <p:sp>
        <p:nvSpPr>
          <p:cNvPr id="9" name="object 9"/>
          <p:cNvSpPr/>
          <p:nvPr/>
        </p:nvSpPr>
        <p:spPr>
          <a:xfrm>
            <a:off x="4297679" y="3892296"/>
            <a:ext cx="2402840" cy="3175"/>
          </a:xfrm>
          <a:custGeom>
            <a:avLst/>
            <a:gdLst/>
            <a:ahLst/>
            <a:cxnLst/>
            <a:rect l="l" t="t" r="r" b="b"/>
            <a:pathLst>
              <a:path w="2402840" h="3175">
                <a:moveTo>
                  <a:pt x="0" y="0"/>
                </a:moveTo>
                <a:lnTo>
                  <a:pt x="2402459" y="2793"/>
                </a:lnTo>
              </a:path>
            </a:pathLst>
          </a:custGeom>
          <a:ln w="9144">
            <a:solidFill>
              <a:srgbClr val="000000"/>
            </a:solidFill>
          </a:ln>
        </p:spPr>
        <p:txBody>
          <a:bodyPr wrap="square" lIns="0" tIns="0" rIns="0" bIns="0" rtlCol="0"/>
          <a:lstStyle/>
          <a:p>
            <a:endParaRPr/>
          </a:p>
        </p:txBody>
      </p:sp>
      <p:sp>
        <p:nvSpPr>
          <p:cNvPr id="10" name="object 10"/>
          <p:cNvSpPr/>
          <p:nvPr/>
        </p:nvSpPr>
        <p:spPr>
          <a:xfrm>
            <a:off x="4297679" y="4137659"/>
            <a:ext cx="2402840" cy="3175"/>
          </a:xfrm>
          <a:custGeom>
            <a:avLst/>
            <a:gdLst/>
            <a:ahLst/>
            <a:cxnLst/>
            <a:rect l="l" t="t" r="r" b="b"/>
            <a:pathLst>
              <a:path w="2402840" h="3175">
                <a:moveTo>
                  <a:pt x="0" y="0"/>
                </a:moveTo>
                <a:lnTo>
                  <a:pt x="2402459" y="2793"/>
                </a:lnTo>
              </a:path>
            </a:pathLst>
          </a:custGeom>
          <a:ln w="9144">
            <a:solidFill>
              <a:srgbClr val="000000"/>
            </a:solidFill>
          </a:ln>
        </p:spPr>
        <p:txBody>
          <a:bodyPr wrap="square" lIns="0" tIns="0" rIns="0" bIns="0" rtlCol="0"/>
          <a:lstStyle/>
          <a:p>
            <a:endParaRPr/>
          </a:p>
        </p:txBody>
      </p:sp>
      <p:sp>
        <p:nvSpPr>
          <p:cNvPr id="11" name="object 11"/>
          <p:cNvSpPr/>
          <p:nvPr/>
        </p:nvSpPr>
        <p:spPr>
          <a:xfrm>
            <a:off x="4297679" y="4384547"/>
            <a:ext cx="2402840" cy="3175"/>
          </a:xfrm>
          <a:custGeom>
            <a:avLst/>
            <a:gdLst/>
            <a:ahLst/>
            <a:cxnLst/>
            <a:rect l="l" t="t" r="r" b="b"/>
            <a:pathLst>
              <a:path w="2402840" h="3175">
                <a:moveTo>
                  <a:pt x="0" y="0"/>
                </a:moveTo>
                <a:lnTo>
                  <a:pt x="2402459" y="2793"/>
                </a:lnTo>
              </a:path>
            </a:pathLst>
          </a:custGeom>
          <a:ln w="9144">
            <a:solidFill>
              <a:srgbClr val="000000"/>
            </a:solidFill>
          </a:ln>
        </p:spPr>
        <p:txBody>
          <a:bodyPr wrap="square" lIns="0" tIns="0" rIns="0" bIns="0" rtlCol="0"/>
          <a:lstStyle/>
          <a:p>
            <a:endParaRPr/>
          </a:p>
        </p:txBody>
      </p:sp>
      <p:sp>
        <p:nvSpPr>
          <p:cNvPr id="12" name="object 12"/>
          <p:cNvSpPr/>
          <p:nvPr/>
        </p:nvSpPr>
        <p:spPr>
          <a:xfrm>
            <a:off x="4297679" y="4629911"/>
            <a:ext cx="2402840" cy="3175"/>
          </a:xfrm>
          <a:custGeom>
            <a:avLst/>
            <a:gdLst/>
            <a:ahLst/>
            <a:cxnLst/>
            <a:rect l="l" t="t" r="r" b="b"/>
            <a:pathLst>
              <a:path w="2402840" h="3175">
                <a:moveTo>
                  <a:pt x="0" y="0"/>
                </a:moveTo>
                <a:lnTo>
                  <a:pt x="2402459" y="2793"/>
                </a:lnTo>
              </a:path>
            </a:pathLst>
          </a:custGeom>
          <a:ln w="9144">
            <a:solidFill>
              <a:srgbClr val="000000"/>
            </a:solidFill>
          </a:ln>
        </p:spPr>
        <p:txBody>
          <a:bodyPr wrap="square" lIns="0" tIns="0" rIns="0" bIns="0" rtlCol="0"/>
          <a:lstStyle/>
          <a:p>
            <a:endParaRPr/>
          </a:p>
        </p:txBody>
      </p:sp>
      <p:sp>
        <p:nvSpPr>
          <p:cNvPr id="13" name="object 13"/>
          <p:cNvSpPr/>
          <p:nvPr/>
        </p:nvSpPr>
        <p:spPr>
          <a:xfrm>
            <a:off x="4136135" y="2446020"/>
            <a:ext cx="2757170" cy="830580"/>
          </a:xfrm>
          <a:custGeom>
            <a:avLst/>
            <a:gdLst/>
            <a:ahLst/>
            <a:cxnLst/>
            <a:rect l="l" t="t" r="r" b="b"/>
            <a:pathLst>
              <a:path w="2757170" h="830579">
                <a:moveTo>
                  <a:pt x="0" y="830579"/>
                </a:moveTo>
                <a:lnTo>
                  <a:pt x="2756916" y="830579"/>
                </a:lnTo>
                <a:lnTo>
                  <a:pt x="2756916" y="0"/>
                </a:lnTo>
                <a:lnTo>
                  <a:pt x="0" y="0"/>
                </a:lnTo>
                <a:lnTo>
                  <a:pt x="0" y="830579"/>
                </a:lnTo>
                <a:close/>
              </a:path>
            </a:pathLst>
          </a:custGeom>
          <a:solidFill>
            <a:srgbClr val="DAE2F3"/>
          </a:solidFill>
        </p:spPr>
        <p:txBody>
          <a:bodyPr wrap="square" lIns="0" tIns="0" rIns="0" bIns="0" rtlCol="0"/>
          <a:lstStyle/>
          <a:p>
            <a:endParaRPr/>
          </a:p>
        </p:txBody>
      </p:sp>
      <p:sp>
        <p:nvSpPr>
          <p:cNvPr id="14" name="object 14"/>
          <p:cNvSpPr txBox="1"/>
          <p:nvPr/>
        </p:nvSpPr>
        <p:spPr>
          <a:xfrm>
            <a:off x="3688841" y="1325117"/>
            <a:ext cx="3484245" cy="2316019"/>
          </a:xfrm>
          <a:prstGeom prst="rect">
            <a:avLst/>
          </a:prstGeom>
          <a:ln w="28955">
            <a:solidFill>
              <a:srgbClr val="000000"/>
            </a:solidFill>
          </a:ln>
        </p:spPr>
        <p:txBody>
          <a:bodyPr vert="horz" wrap="square" lIns="0" tIns="0" rIns="0" bIns="0" rtlCol="0">
            <a:spAutoFit/>
          </a:bodyPr>
          <a:lstStyle/>
          <a:p>
            <a:pPr>
              <a:lnSpc>
                <a:spcPct val="100000"/>
              </a:lnSpc>
            </a:pPr>
            <a:endParaRPr sz="3400" dirty="0">
              <a:latin typeface="Times New Roman"/>
              <a:cs typeface="Times New Roman"/>
            </a:endParaRPr>
          </a:p>
          <a:p>
            <a:pPr>
              <a:lnSpc>
                <a:spcPct val="100000"/>
              </a:lnSpc>
              <a:spcBef>
                <a:spcPts val="5"/>
              </a:spcBef>
            </a:pPr>
            <a:endParaRPr sz="4450" dirty="0">
              <a:latin typeface="Times New Roman"/>
              <a:cs typeface="Times New Roman"/>
            </a:endParaRPr>
          </a:p>
          <a:p>
            <a:pPr marL="539750" marR="393700">
              <a:lnSpc>
                <a:spcPct val="100000"/>
              </a:lnSpc>
            </a:pPr>
            <a:r>
              <a:rPr lang="en-US" sz="2400" dirty="0">
                <a:solidFill>
                  <a:srgbClr val="001F5F"/>
                </a:solidFill>
                <a:latin typeface="Arial Black"/>
                <a:cs typeface="Arial Black"/>
              </a:rPr>
              <a:t>CLINICAL RECOMMENDATIONS</a:t>
            </a:r>
            <a:endParaRPr sz="2400" dirty="0">
              <a:latin typeface="Arial Black"/>
              <a:cs typeface="Arial Black"/>
            </a:endParaRPr>
          </a:p>
        </p:txBody>
      </p:sp>
      <p:sp>
        <p:nvSpPr>
          <p:cNvPr id="15" name="object 15"/>
          <p:cNvSpPr txBox="1">
            <a:spLocks noGrp="1"/>
          </p:cNvSpPr>
          <p:nvPr>
            <p:ph type="title"/>
          </p:nvPr>
        </p:nvSpPr>
        <p:spPr>
          <a:xfrm>
            <a:off x="2822829" y="425576"/>
            <a:ext cx="9017000" cy="513715"/>
          </a:xfrm>
          <a:prstGeom prst="rect">
            <a:avLst/>
          </a:prstGeom>
        </p:spPr>
        <p:txBody>
          <a:bodyPr vert="horz" wrap="square" lIns="0" tIns="13335" rIns="0" bIns="0" rtlCol="0">
            <a:spAutoFit/>
          </a:bodyPr>
          <a:lstStyle/>
          <a:p>
            <a:pPr marL="12700">
              <a:lnSpc>
                <a:spcPct val="100000"/>
              </a:lnSpc>
              <a:spcBef>
                <a:spcPts val="105"/>
              </a:spcBef>
            </a:pPr>
            <a:r>
              <a:rPr lang="en-US" sz="3200" b="0" dirty="0">
                <a:solidFill>
                  <a:srgbClr val="001F5F"/>
                </a:solidFill>
                <a:latin typeface="Arial Black"/>
                <a:cs typeface="Arial Black"/>
              </a:rPr>
              <a:t>Structure of clinical recommendations</a:t>
            </a:r>
            <a:endParaRPr sz="3200" dirty="0">
              <a:latin typeface="Arial Black"/>
              <a:cs typeface="Arial Black"/>
            </a:endParaRPr>
          </a:p>
        </p:txBody>
      </p:sp>
      <p:sp>
        <p:nvSpPr>
          <p:cNvPr id="16" name="object 16"/>
          <p:cNvSpPr/>
          <p:nvPr/>
        </p:nvSpPr>
        <p:spPr>
          <a:xfrm>
            <a:off x="7172706" y="5715761"/>
            <a:ext cx="3142615" cy="307975"/>
          </a:xfrm>
          <a:custGeom>
            <a:avLst/>
            <a:gdLst/>
            <a:ahLst/>
            <a:cxnLst/>
            <a:rect l="l" t="t" r="r" b="b"/>
            <a:pathLst>
              <a:path w="3142615" h="307975">
                <a:moveTo>
                  <a:pt x="0" y="0"/>
                </a:moveTo>
                <a:lnTo>
                  <a:pt x="3050540" y="0"/>
                </a:lnTo>
                <a:lnTo>
                  <a:pt x="3142488" y="153924"/>
                </a:lnTo>
                <a:lnTo>
                  <a:pt x="3050540" y="307847"/>
                </a:lnTo>
                <a:lnTo>
                  <a:pt x="0" y="307847"/>
                </a:lnTo>
                <a:lnTo>
                  <a:pt x="0" y="0"/>
                </a:lnTo>
                <a:close/>
              </a:path>
            </a:pathLst>
          </a:custGeom>
          <a:ln w="19812">
            <a:solidFill>
              <a:srgbClr val="001F5F"/>
            </a:solidFill>
          </a:ln>
        </p:spPr>
        <p:txBody>
          <a:bodyPr wrap="square" lIns="0" tIns="0" rIns="0" bIns="0" rtlCol="0"/>
          <a:lstStyle/>
          <a:p>
            <a:endParaRPr/>
          </a:p>
        </p:txBody>
      </p:sp>
      <p:sp>
        <p:nvSpPr>
          <p:cNvPr id="17" name="object 17"/>
          <p:cNvSpPr/>
          <p:nvPr/>
        </p:nvSpPr>
        <p:spPr>
          <a:xfrm>
            <a:off x="7172706" y="5360670"/>
            <a:ext cx="4070985" cy="307975"/>
          </a:xfrm>
          <a:custGeom>
            <a:avLst/>
            <a:gdLst/>
            <a:ahLst/>
            <a:cxnLst/>
            <a:rect l="l" t="t" r="r" b="b"/>
            <a:pathLst>
              <a:path w="4070984" h="307975">
                <a:moveTo>
                  <a:pt x="0" y="0"/>
                </a:moveTo>
                <a:lnTo>
                  <a:pt x="3978655" y="0"/>
                </a:lnTo>
                <a:lnTo>
                  <a:pt x="4070604" y="153923"/>
                </a:lnTo>
                <a:lnTo>
                  <a:pt x="3978655" y="307847"/>
                </a:lnTo>
                <a:lnTo>
                  <a:pt x="0" y="307847"/>
                </a:lnTo>
                <a:lnTo>
                  <a:pt x="0" y="0"/>
                </a:lnTo>
                <a:close/>
              </a:path>
            </a:pathLst>
          </a:custGeom>
          <a:ln w="19811">
            <a:solidFill>
              <a:srgbClr val="001F5F"/>
            </a:solidFill>
          </a:ln>
        </p:spPr>
        <p:txBody>
          <a:bodyPr wrap="square" lIns="0" tIns="0" rIns="0" bIns="0" rtlCol="0"/>
          <a:lstStyle/>
          <a:p>
            <a:endParaRPr/>
          </a:p>
        </p:txBody>
      </p:sp>
      <p:sp>
        <p:nvSpPr>
          <p:cNvPr id="18" name="object 18"/>
          <p:cNvSpPr txBox="1"/>
          <p:nvPr/>
        </p:nvSpPr>
        <p:spPr>
          <a:xfrm>
            <a:off x="7251954" y="5390134"/>
            <a:ext cx="4334637" cy="456535"/>
          </a:xfrm>
          <a:prstGeom prst="rect">
            <a:avLst/>
          </a:prstGeom>
        </p:spPr>
        <p:txBody>
          <a:bodyPr vert="horz" wrap="square" lIns="0" tIns="12700" rIns="0" bIns="0" rtlCol="0">
            <a:spAutoFit/>
          </a:bodyPr>
          <a:lstStyle/>
          <a:p>
            <a:pPr marL="12700">
              <a:lnSpc>
                <a:spcPct val="100000"/>
              </a:lnSpc>
              <a:spcBef>
                <a:spcPts val="100"/>
              </a:spcBef>
            </a:pPr>
            <a:r>
              <a:rPr lang="en-US" sz="1400" b="1" spc="-15" dirty="0">
                <a:solidFill>
                  <a:srgbClr val="001F5F"/>
                </a:solidFill>
                <a:latin typeface="Arial"/>
                <a:cs typeface="Arial"/>
              </a:rPr>
              <a:t>Patient management algorithm (block diagram)</a:t>
            </a:r>
          </a:p>
          <a:p>
            <a:pPr marL="12700">
              <a:lnSpc>
                <a:spcPct val="100000"/>
              </a:lnSpc>
              <a:spcBef>
                <a:spcPts val="100"/>
              </a:spcBef>
            </a:pPr>
            <a:r>
              <a:rPr lang="en-US" sz="1400" b="1" spc="-15" dirty="0">
                <a:solidFill>
                  <a:srgbClr val="001F5F"/>
                </a:solidFill>
                <a:latin typeface="Arial"/>
                <a:cs typeface="Arial"/>
              </a:rPr>
              <a:t>Information for Patient</a:t>
            </a:r>
            <a:endParaRPr sz="1400" dirty="0">
              <a:latin typeface="Arial"/>
              <a:cs typeface="Arial"/>
            </a:endParaRPr>
          </a:p>
        </p:txBody>
      </p:sp>
      <p:sp>
        <p:nvSpPr>
          <p:cNvPr id="19" name="object 19"/>
          <p:cNvSpPr/>
          <p:nvPr/>
        </p:nvSpPr>
        <p:spPr>
          <a:xfrm>
            <a:off x="7178802" y="4141470"/>
            <a:ext cx="2729865" cy="309880"/>
          </a:xfrm>
          <a:custGeom>
            <a:avLst/>
            <a:gdLst/>
            <a:ahLst/>
            <a:cxnLst/>
            <a:rect l="l" t="t" r="r" b="b"/>
            <a:pathLst>
              <a:path w="2729865" h="309879">
                <a:moveTo>
                  <a:pt x="2637154" y="0"/>
                </a:moveTo>
                <a:lnTo>
                  <a:pt x="0" y="0"/>
                </a:lnTo>
                <a:lnTo>
                  <a:pt x="0" y="309371"/>
                </a:lnTo>
                <a:lnTo>
                  <a:pt x="2637154" y="309371"/>
                </a:lnTo>
                <a:lnTo>
                  <a:pt x="2729483" y="154685"/>
                </a:lnTo>
                <a:lnTo>
                  <a:pt x="2637154" y="0"/>
                </a:lnTo>
                <a:close/>
              </a:path>
            </a:pathLst>
          </a:custGeom>
          <a:solidFill>
            <a:srgbClr val="FAE4D5"/>
          </a:solidFill>
        </p:spPr>
        <p:txBody>
          <a:bodyPr wrap="square" lIns="0" tIns="0" rIns="0" bIns="0" rtlCol="0"/>
          <a:lstStyle/>
          <a:p>
            <a:endParaRPr/>
          </a:p>
        </p:txBody>
      </p:sp>
      <p:sp>
        <p:nvSpPr>
          <p:cNvPr id="20" name="object 20"/>
          <p:cNvSpPr/>
          <p:nvPr/>
        </p:nvSpPr>
        <p:spPr>
          <a:xfrm>
            <a:off x="7178802" y="4141470"/>
            <a:ext cx="2729865" cy="309880"/>
          </a:xfrm>
          <a:custGeom>
            <a:avLst/>
            <a:gdLst/>
            <a:ahLst/>
            <a:cxnLst/>
            <a:rect l="l" t="t" r="r" b="b"/>
            <a:pathLst>
              <a:path w="2729865" h="309879">
                <a:moveTo>
                  <a:pt x="0" y="0"/>
                </a:moveTo>
                <a:lnTo>
                  <a:pt x="2637154" y="0"/>
                </a:lnTo>
                <a:lnTo>
                  <a:pt x="2729483" y="154685"/>
                </a:lnTo>
                <a:lnTo>
                  <a:pt x="2637154" y="309371"/>
                </a:lnTo>
                <a:lnTo>
                  <a:pt x="0" y="309371"/>
                </a:lnTo>
                <a:lnTo>
                  <a:pt x="0" y="0"/>
                </a:lnTo>
                <a:close/>
              </a:path>
            </a:pathLst>
          </a:custGeom>
          <a:ln w="19812">
            <a:solidFill>
              <a:srgbClr val="001F5F"/>
            </a:solidFill>
          </a:ln>
        </p:spPr>
        <p:txBody>
          <a:bodyPr wrap="square" lIns="0" tIns="0" rIns="0" bIns="0" rtlCol="0"/>
          <a:lstStyle/>
          <a:p>
            <a:endParaRPr/>
          </a:p>
        </p:txBody>
      </p:sp>
      <p:sp>
        <p:nvSpPr>
          <p:cNvPr id="21" name="object 21"/>
          <p:cNvSpPr txBox="1"/>
          <p:nvPr/>
        </p:nvSpPr>
        <p:spPr>
          <a:xfrm>
            <a:off x="7258304" y="4171315"/>
            <a:ext cx="2017395" cy="443711"/>
          </a:xfrm>
          <a:prstGeom prst="rect">
            <a:avLst/>
          </a:prstGeom>
        </p:spPr>
        <p:txBody>
          <a:bodyPr vert="horz" wrap="square" lIns="0" tIns="12700" rIns="0" bIns="0" rtlCol="0">
            <a:spAutoFit/>
          </a:bodyPr>
          <a:lstStyle/>
          <a:p>
            <a:pPr marL="12700">
              <a:lnSpc>
                <a:spcPct val="100000"/>
              </a:lnSpc>
              <a:spcBef>
                <a:spcPts val="100"/>
              </a:spcBef>
            </a:pPr>
            <a:r>
              <a:rPr lang="en-US" sz="1400" b="1" spc="-5" dirty="0">
                <a:solidFill>
                  <a:srgbClr val="001F5F"/>
                </a:solidFill>
                <a:latin typeface="Arial"/>
                <a:cs typeface="Arial"/>
              </a:rPr>
              <a:t>Criteria for quality of MP</a:t>
            </a:r>
            <a:endParaRPr sz="1400" dirty="0">
              <a:latin typeface="Arial"/>
              <a:cs typeface="Arial"/>
            </a:endParaRPr>
          </a:p>
        </p:txBody>
      </p:sp>
      <p:sp>
        <p:nvSpPr>
          <p:cNvPr id="22" name="object 22"/>
          <p:cNvSpPr/>
          <p:nvPr/>
        </p:nvSpPr>
        <p:spPr>
          <a:xfrm>
            <a:off x="7172706" y="1604010"/>
            <a:ext cx="2801620" cy="337185"/>
          </a:xfrm>
          <a:custGeom>
            <a:avLst/>
            <a:gdLst/>
            <a:ahLst/>
            <a:cxnLst/>
            <a:rect l="l" t="t" r="r" b="b"/>
            <a:pathLst>
              <a:path w="2801620" h="337185">
                <a:moveTo>
                  <a:pt x="0" y="0"/>
                </a:moveTo>
                <a:lnTo>
                  <a:pt x="2692654" y="0"/>
                </a:lnTo>
                <a:lnTo>
                  <a:pt x="2801112" y="168401"/>
                </a:lnTo>
                <a:lnTo>
                  <a:pt x="2692654" y="336803"/>
                </a:lnTo>
                <a:lnTo>
                  <a:pt x="0" y="336803"/>
                </a:lnTo>
                <a:lnTo>
                  <a:pt x="0" y="0"/>
                </a:lnTo>
                <a:close/>
              </a:path>
            </a:pathLst>
          </a:custGeom>
          <a:ln w="19811">
            <a:solidFill>
              <a:srgbClr val="001F5F"/>
            </a:solidFill>
          </a:ln>
        </p:spPr>
        <p:txBody>
          <a:bodyPr wrap="square" lIns="0" tIns="0" rIns="0" bIns="0" rtlCol="0"/>
          <a:lstStyle/>
          <a:p>
            <a:endParaRPr/>
          </a:p>
        </p:txBody>
      </p:sp>
      <p:sp>
        <p:nvSpPr>
          <p:cNvPr id="23" name="object 23"/>
          <p:cNvSpPr txBox="1"/>
          <p:nvPr/>
        </p:nvSpPr>
        <p:spPr>
          <a:xfrm>
            <a:off x="7251954" y="1646047"/>
            <a:ext cx="2204720" cy="228909"/>
          </a:xfrm>
          <a:prstGeom prst="rect">
            <a:avLst/>
          </a:prstGeom>
        </p:spPr>
        <p:txBody>
          <a:bodyPr vert="horz" wrap="square" lIns="0" tIns="13335" rIns="0" bIns="0" rtlCol="0">
            <a:spAutoFit/>
          </a:bodyPr>
          <a:lstStyle/>
          <a:p>
            <a:pPr marL="12700">
              <a:lnSpc>
                <a:spcPct val="100000"/>
              </a:lnSpc>
              <a:spcBef>
                <a:spcPts val="105"/>
              </a:spcBef>
            </a:pPr>
            <a:r>
              <a:rPr lang="en-US" sz="1400" b="1" spc="-15" dirty="0">
                <a:solidFill>
                  <a:srgbClr val="001F5F"/>
                </a:solidFill>
                <a:latin typeface="Arial"/>
                <a:cs typeface="Arial"/>
              </a:rPr>
              <a:t>Terms and Definitions</a:t>
            </a:r>
            <a:endParaRPr sz="1400" dirty="0">
              <a:latin typeface="Arial"/>
              <a:cs typeface="Arial"/>
            </a:endParaRPr>
          </a:p>
        </p:txBody>
      </p:sp>
      <p:sp>
        <p:nvSpPr>
          <p:cNvPr id="24" name="object 24"/>
          <p:cNvSpPr/>
          <p:nvPr/>
        </p:nvSpPr>
        <p:spPr>
          <a:xfrm>
            <a:off x="7177278" y="2061210"/>
            <a:ext cx="2336800" cy="360045"/>
          </a:xfrm>
          <a:custGeom>
            <a:avLst/>
            <a:gdLst/>
            <a:ahLst/>
            <a:cxnLst/>
            <a:rect l="l" t="t" r="r" b="b"/>
            <a:pathLst>
              <a:path w="2336800" h="360044">
                <a:moveTo>
                  <a:pt x="0" y="0"/>
                </a:moveTo>
                <a:lnTo>
                  <a:pt x="2224278" y="0"/>
                </a:lnTo>
                <a:lnTo>
                  <a:pt x="2336292" y="179831"/>
                </a:lnTo>
                <a:lnTo>
                  <a:pt x="2224278" y="359663"/>
                </a:lnTo>
                <a:lnTo>
                  <a:pt x="0" y="359663"/>
                </a:lnTo>
                <a:lnTo>
                  <a:pt x="0" y="0"/>
                </a:lnTo>
                <a:close/>
              </a:path>
            </a:pathLst>
          </a:custGeom>
          <a:ln w="19812">
            <a:solidFill>
              <a:srgbClr val="001F5F"/>
            </a:solidFill>
          </a:ln>
        </p:spPr>
        <p:txBody>
          <a:bodyPr wrap="square" lIns="0" tIns="0" rIns="0" bIns="0" rtlCol="0"/>
          <a:lstStyle/>
          <a:p>
            <a:endParaRPr/>
          </a:p>
        </p:txBody>
      </p:sp>
      <p:sp>
        <p:nvSpPr>
          <p:cNvPr id="25" name="object 25"/>
          <p:cNvSpPr txBox="1"/>
          <p:nvPr/>
        </p:nvSpPr>
        <p:spPr>
          <a:xfrm>
            <a:off x="7256526" y="2115057"/>
            <a:ext cx="2098040" cy="228909"/>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001F5F"/>
                </a:solidFill>
                <a:latin typeface="Arial"/>
                <a:cs typeface="Arial"/>
              </a:rPr>
              <a:t>1. </a:t>
            </a:r>
            <a:r>
              <a:rPr lang="en-US" sz="1400" b="1" spc="-5" dirty="0">
                <a:solidFill>
                  <a:srgbClr val="001F5F"/>
                </a:solidFill>
                <a:latin typeface="Arial"/>
                <a:cs typeface="Arial"/>
              </a:rPr>
              <a:t>brief information</a:t>
            </a:r>
            <a:endParaRPr sz="1400" dirty="0">
              <a:latin typeface="Arial"/>
              <a:cs typeface="Arial"/>
            </a:endParaRPr>
          </a:p>
        </p:txBody>
      </p:sp>
      <p:sp>
        <p:nvSpPr>
          <p:cNvPr id="26" name="object 26"/>
          <p:cNvSpPr/>
          <p:nvPr/>
        </p:nvSpPr>
        <p:spPr>
          <a:xfrm>
            <a:off x="7172706" y="2483357"/>
            <a:ext cx="1800225" cy="338455"/>
          </a:xfrm>
          <a:custGeom>
            <a:avLst/>
            <a:gdLst/>
            <a:ahLst/>
            <a:cxnLst/>
            <a:rect l="l" t="t" r="r" b="b"/>
            <a:pathLst>
              <a:path w="1800225" h="338455">
                <a:moveTo>
                  <a:pt x="0" y="0"/>
                </a:moveTo>
                <a:lnTo>
                  <a:pt x="1698878" y="0"/>
                </a:lnTo>
                <a:lnTo>
                  <a:pt x="1799844" y="169163"/>
                </a:lnTo>
                <a:lnTo>
                  <a:pt x="1698878" y="338327"/>
                </a:lnTo>
                <a:lnTo>
                  <a:pt x="0" y="338327"/>
                </a:lnTo>
                <a:lnTo>
                  <a:pt x="0" y="0"/>
                </a:lnTo>
                <a:close/>
              </a:path>
            </a:pathLst>
          </a:custGeom>
          <a:ln w="19812">
            <a:solidFill>
              <a:srgbClr val="001F5F"/>
            </a:solidFill>
          </a:ln>
        </p:spPr>
        <p:txBody>
          <a:bodyPr wrap="square" lIns="0" tIns="0" rIns="0" bIns="0" rtlCol="0"/>
          <a:lstStyle/>
          <a:p>
            <a:endParaRPr/>
          </a:p>
        </p:txBody>
      </p:sp>
      <p:sp>
        <p:nvSpPr>
          <p:cNvPr id="27" name="object 27"/>
          <p:cNvSpPr txBox="1"/>
          <p:nvPr/>
        </p:nvSpPr>
        <p:spPr>
          <a:xfrm>
            <a:off x="7251954" y="2526283"/>
            <a:ext cx="1328420" cy="228909"/>
          </a:xfrm>
          <a:prstGeom prst="rect">
            <a:avLst/>
          </a:prstGeom>
        </p:spPr>
        <p:txBody>
          <a:bodyPr vert="horz" wrap="square" lIns="0" tIns="13335" rIns="0" bIns="0" rtlCol="0">
            <a:spAutoFit/>
          </a:bodyPr>
          <a:lstStyle/>
          <a:p>
            <a:pPr marL="12700">
              <a:lnSpc>
                <a:spcPct val="100000"/>
              </a:lnSpc>
              <a:spcBef>
                <a:spcPts val="105"/>
              </a:spcBef>
            </a:pPr>
            <a:r>
              <a:rPr sz="1400" b="1" spc="-5" dirty="0">
                <a:solidFill>
                  <a:srgbClr val="001F5F"/>
                </a:solidFill>
                <a:latin typeface="Arial"/>
                <a:cs typeface="Arial"/>
              </a:rPr>
              <a:t>2.</a:t>
            </a:r>
            <a:r>
              <a:rPr sz="1400" b="1" spc="-80" dirty="0">
                <a:solidFill>
                  <a:srgbClr val="001F5F"/>
                </a:solidFill>
                <a:latin typeface="Arial"/>
                <a:cs typeface="Arial"/>
              </a:rPr>
              <a:t> </a:t>
            </a:r>
            <a:r>
              <a:rPr lang="en-US" sz="1400" b="1" spc="-5" dirty="0">
                <a:solidFill>
                  <a:srgbClr val="001F5F"/>
                </a:solidFill>
                <a:latin typeface="Arial"/>
                <a:cs typeface="Arial"/>
              </a:rPr>
              <a:t>Diagnostics</a:t>
            </a:r>
            <a:endParaRPr sz="1400" dirty="0">
              <a:latin typeface="Arial"/>
              <a:cs typeface="Arial"/>
            </a:endParaRPr>
          </a:p>
        </p:txBody>
      </p:sp>
      <p:sp>
        <p:nvSpPr>
          <p:cNvPr id="28" name="object 28"/>
          <p:cNvSpPr/>
          <p:nvPr/>
        </p:nvSpPr>
        <p:spPr>
          <a:xfrm>
            <a:off x="7172706" y="4533138"/>
            <a:ext cx="4051300" cy="379730"/>
          </a:xfrm>
          <a:custGeom>
            <a:avLst/>
            <a:gdLst/>
            <a:ahLst/>
            <a:cxnLst/>
            <a:rect l="l" t="t" r="r" b="b"/>
            <a:pathLst>
              <a:path w="4051300" h="379729">
                <a:moveTo>
                  <a:pt x="0" y="0"/>
                </a:moveTo>
                <a:lnTo>
                  <a:pt x="3937508" y="0"/>
                </a:lnTo>
                <a:lnTo>
                  <a:pt x="4050792" y="189737"/>
                </a:lnTo>
                <a:lnTo>
                  <a:pt x="3937508" y="379475"/>
                </a:lnTo>
                <a:lnTo>
                  <a:pt x="0" y="379475"/>
                </a:lnTo>
                <a:lnTo>
                  <a:pt x="0" y="0"/>
                </a:lnTo>
                <a:close/>
              </a:path>
            </a:pathLst>
          </a:custGeom>
          <a:ln w="19812">
            <a:solidFill>
              <a:srgbClr val="001F5F"/>
            </a:solidFill>
          </a:ln>
        </p:spPr>
        <p:txBody>
          <a:bodyPr wrap="square" lIns="0" tIns="0" rIns="0" bIns="0" rtlCol="0"/>
          <a:lstStyle/>
          <a:p>
            <a:endParaRPr/>
          </a:p>
        </p:txBody>
      </p:sp>
      <p:sp>
        <p:nvSpPr>
          <p:cNvPr id="29" name="object 29"/>
          <p:cNvSpPr txBox="1"/>
          <p:nvPr/>
        </p:nvSpPr>
        <p:spPr>
          <a:xfrm>
            <a:off x="7251953" y="4596765"/>
            <a:ext cx="4384039" cy="228268"/>
          </a:xfrm>
          <a:prstGeom prst="rect">
            <a:avLst/>
          </a:prstGeom>
        </p:spPr>
        <p:txBody>
          <a:bodyPr vert="horz" wrap="square" lIns="0" tIns="12700" rIns="0" bIns="0" rtlCol="0">
            <a:spAutoFit/>
          </a:bodyPr>
          <a:lstStyle/>
          <a:p>
            <a:pPr marL="12700">
              <a:lnSpc>
                <a:spcPct val="100000"/>
              </a:lnSpc>
              <a:spcBef>
                <a:spcPts val="100"/>
              </a:spcBef>
            </a:pPr>
            <a:r>
              <a:rPr lang="en-US" sz="1400" b="1" spc="-10" dirty="0">
                <a:solidFill>
                  <a:srgbClr val="001F5F"/>
                </a:solidFill>
                <a:latin typeface="Arial"/>
                <a:cs typeface="Arial"/>
              </a:rPr>
              <a:t>Information about the methodology of development</a:t>
            </a:r>
            <a:endParaRPr sz="1400" dirty="0">
              <a:latin typeface="Arial"/>
              <a:cs typeface="Arial"/>
            </a:endParaRPr>
          </a:p>
        </p:txBody>
      </p:sp>
      <p:sp>
        <p:nvSpPr>
          <p:cNvPr id="30" name="object 30"/>
          <p:cNvSpPr/>
          <p:nvPr/>
        </p:nvSpPr>
        <p:spPr>
          <a:xfrm>
            <a:off x="7172706" y="3710178"/>
            <a:ext cx="4413885" cy="307975"/>
          </a:xfrm>
          <a:custGeom>
            <a:avLst/>
            <a:gdLst/>
            <a:ahLst/>
            <a:cxnLst/>
            <a:rect l="l" t="t" r="r" b="b"/>
            <a:pathLst>
              <a:path w="4413884" h="307975">
                <a:moveTo>
                  <a:pt x="0" y="0"/>
                </a:moveTo>
                <a:lnTo>
                  <a:pt x="4321556" y="0"/>
                </a:lnTo>
                <a:lnTo>
                  <a:pt x="4413504" y="153924"/>
                </a:lnTo>
                <a:lnTo>
                  <a:pt x="4321556" y="307848"/>
                </a:lnTo>
                <a:lnTo>
                  <a:pt x="0" y="307848"/>
                </a:lnTo>
                <a:lnTo>
                  <a:pt x="0" y="0"/>
                </a:lnTo>
                <a:close/>
              </a:path>
            </a:pathLst>
          </a:custGeom>
          <a:ln w="19812">
            <a:solidFill>
              <a:srgbClr val="001F5F"/>
            </a:solidFill>
          </a:ln>
        </p:spPr>
        <p:txBody>
          <a:bodyPr wrap="square" lIns="0" tIns="0" rIns="0" bIns="0" rtlCol="0"/>
          <a:lstStyle/>
          <a:p>
            <a:endParaRPr/>
          </a:p>
        </p:txBody>
      </p:sp>
      <p:sp>
        <p:nvSpPr>
          <p:cNvPr id="31" name="object 31"/>
          <p:cNvSpPr txBox="1"/>
          <p:nvPr/>
        </p:nvSpPr>
        <p:spPr>
          <a:xfrm>
            <a:off x="7251954" y="3738752"/>
            <a:ext cx="4131945" cy="228268"/>
          </a:xfrm>
          <a:prstGeom prst="rect">
            <a:avLst/>
          </a:prstGeom>
        </p:spPr>
        <p:txBody>
          <a:bodyPr vert="horz" wrap="square" lIns="0" tIns="12700" rIns="0" bIns="0" rtlCol="0">
            <a:spAutoFit/>
          </a:bodyPr>
          <a:lstStyle/>
          <a:p>
            <a:pPr marL="12700">
              <a:lnSpc>
                <a:spcPct val="100000"/>
              </a:lnSpc>
              <a:spcBef>
                <a:spcPts val="100"/>
              </a:spcBef>
            </a:pPr>
            <a:r>
              <a:rPr lang="en-US" sz="1400" b="1" spc="-5" dirty="0">
                <a:solidFill>
                  <a:srgbClr val="001F5F"/>
                </a:solidFill>
                <a:latin typeface="Arial"/>
                <a:cs typeface="Arial"/>
              </a:rPr>
              <a:t>5. Prevention and follow-up care</a:t>
            </a:r>
            <a:endParaRPr sz="1400" dirty="0">
              <a:latin typeface="Arial"/>
              <a:cs typeface="Arial"/>
            </a:endParaRPr>
          </a:p>
        </p:txBody>
      </p:sp>
      <p:sp>
        <p:nvSpPr>
          <p:cNvPr id="32" name="object 32"/>
          <p:cNvSpPr/>
          <p:nvPr/>
        </p:nvSpPr>
        <p:spPr>
          <a:xfrm>
            <a:off x="9463278" y="2059685"/>
            <a:ext cx="1993900" cy="360045"/>
          </a:xfrm>
          <a:custGeom>
            <a:avLst/>
            <a:gdLst/>
            <a:ahLst/>
            <a:cxnLst/>
            <a:rect l="l" t="t" r="r" b="b"/>
            <a:pathLst>
              <a:path w="1993900" h="360044">
                <a:moveTo>
                  <a:pt x="0" y="0"/>
                </a:moveTo>
                <a:lnTo>
                  <a:pt x="1860042" y="0"/>
                </a:lnTo>
                <a:lnTo>
                  <a:pt x="1993392" y="179831"/>
                </a:lnTo>
                <a:lnTo>
                  <a:pt x="1860042" y="359663"/>
                </a:lnTo>
                <a:lnTo>
                  <a:pt x="0" y="359663"/>
                </a:lnTo>
                <a:lnTo>
                  <a:pt x="133350" y="179831"/>
                </a:lnTo>
                <a:lnTo>
                  <a:pt x="0" y="0"/>
                </a:lnTo>
                <a:close/>
              </a:path>
            </a:pathLst>
          </a:custGeom>
          <a:ln w="19812">
            <a:solidFill>
              <a:srgbClr val="001F5F"/>
            </a:solidFill>
          </a:ln>
        </p:spPr>
        <p:txBody>
          <a:bodyPr wrap="square" lIns="0" tIns="0" rIns="0" bIns="0" rtlCol="0"/>
          <a:lstStyle/>
          <a:p>
            <a:endParaRPr/>
          </a:p>
        </p:txBody>
      </p:sp>
      <p:sp>
        <p:nvSpPr>
          <p:cNvPr id="33" name="object 33"/>
          <p:cNvSpPr txBox="1"/>
          <p:nvPr/>
        </p:nvSpPr>
        <p:spPr>
          <a:xfrm>
            <a:off x="9676638" y="2113533"/>
            <a:ext cx="1450340" cy="228909"/>
          </a:xfrm>
          <a:prstGeom prst="rect">
            <a:avLst/>
          </a:prstGeom>
        </p:spPr>
        <p:txBody>
          <a:bodyPr vert="horz" wrap="square" lIns="0" tIns="13335" rIns="0" bIns="0" rtlCol="0">
            <a:spAutoFit/>
          </a:bodyPr>
          <a:lstStyle/>
          <a:p>
            <a:pPr marL="12700">
              <a:lnSpc>
                <a:spcPct val="100000"/>
              </a:lnSpc>
              <a:spcBef>
                <a:spcPts val="105"/>
              </a:spcBef>
            </a:pPr>
            <a:r>
              <a:rPr lang="en-US" sz="1400" b="1" spc="-10" dirty="0">
                <a:solidFill>
                  <a:srgbClr val="001F5F"/>
                </a:solidFill>
                <a:latin typeface="Arial"/>
                <a:cs typeface="Arial"/>
              </a:rPr>
              <a:t>ICC codes 10</a:t>
            </a:r>
            <a:endParaRPr sz="1400" dirty="0">
              <a:latin typeface="Arial"/>
              <a:cs typeface="Arial"/>
            </a:endParaRPr>
          </a:p>
        </p:txBody>
      </p:sp>
      <p:sp>
        <p:nvSpPr>
          <p:cNvPr id="34" name="object 34"/>
          <p:cNvSpPr/>
          <p:nvPr/>
        </p:nvSpPr>
        <p:spPr>
          <a:xfrm>
            <a:off x="7172706" y="3268217"/>
            <a:ext cx="1888489" cy="384175"/>
          </a:xfrm>
          <a:custGeom>
            <a:avLst/>
            <a:gdLst/>
            <a:ahLst/>
            <a:cxnLst/>
            <a:rect l="l" t="t" r="r" b="b"/>
            <a:pathLst>
              <a:path w="1888490" h="384175">
                <a:moveTo>
                  <a:pt x="0" y="0"/>
                </a:moveTo>
                <a:lnTo>
                  <a:pt x="1773554" y="0"/>
                </a:lnTo>
                <a:lnTo>
                  <a:pt x="1888236" y="192024"/>
                </a:lnTo>
                <a:lnTo>
                  <a:pt x="1773554" y="384048"/>
                </a:lnTo>
                <a:lnTo>
                  <a:pt x="0" y="384048"/>
                </a:lnTo>
                <a:lnTo>
                  <a:pt x="0" y="0"/>
                </a:lnTo>
                <a:close/>
              </a:path>
            </a:pathLst>
          </a:custGeom>
          <a:ln w="19812">
            <a:solidFill>
              <a:srgbClr val="001F5F"/>
            </a:solidFill>
          </a:ln>
        </p:spPr>
        <p:txBody>
          <a:bodyPr wrap="square" lIns="0" tIns="0" rIns="0" bIns="0" rtlCol="0"/>
          <a:lstStyle/>
          <a:p>
            <a:endParaRPr/>
          </a:p>
        </p:txBody>
      </p:sp>
      <p:sp>
        <p:nvSpPr>
          <p:cNvPr id="35" name="object 35"/>
          <p:cNvSpPr txBox="1"/>
          <p:nvPr/>
        </p:nvSpPr>
        <p:spPr>
          <a:xfrm>
            <a:off x="7251954" y="3335527"/>
            <a:ext cx="1483995" cy="228909"/>
          </a:xfrm>
          <a:prstGeom prst="rect">
            <a:avLst/>
          </a:prstGeom>
        </p:spPr>
        <p:txBody>
          <a:bodyPr vert="horz" wrap="square" lIns="0" tIns="13335" rIns="0" bIns="0" rtlCol="0">
            <a:spAutoFit/>
          </a:bodyPr>
          <a:lstStyle/>
          <a:p>
            <a:pPr marL="12700">
              <a:lnSpc>
                <a:spcPct val="100000"/>
              </a:lnSpc>
              <a:spcBef>
                <a:spcPts val="105"/>
              </a:spcBef>
            </a:pPr>
            <a:r>
              <a:rPr lang="en-US" sz="1400" b="1" spc="-5" dirty="0">
                <a:solidFill>
                  <a:srgbClr val="001F5F"/>
                </a:solidFill>
                <a:latin typeface="Arial"/>
                <a:cs typeface="Arial"/>
              </a:rPr>
              <a:t>4. Rehabilitation</a:t>
            </a:r>
            <a:endParaRPr sz="1400" dirty="0">
              <a:latin typeface="Arial"/>
              <a:cs typeface="Arial"/>
            </a:endParaRPr>
          </a:p>
        </p:txBody>
      </p:sp>
      <p:sp>
        <p:nvSpPr>
          <p:cNvPr id="36" name="object 36"/>
          <p:cNvSpPr/>
          <p:nvPr/>
        </p:nvSpPr>
        <p:spPr>
          <a:xfrm>
            <a:off x="7177278" y="2882645"/>
            <a:ext cx="1790700" cy="315595"/>
          </a:xfrm>
          <a:custGeom>
            <a:avLst/>
            <a:gdLst/>
            <a:ahLst/>
            <a:cxnLst/>
            <a:rect l="l" t="t" r="r" b="b"/>
            <a:pathLst>
              <a:path w="1790700" h="315594">
                <a:moveTo>
                  <a:pt x="0" y="0"/>
                </a:moveTo>
                <a:lnTo>
                  <a:pt x="1696593" y="0"/>
                </a:lnTo>
                <a:lnTo>
                  <a:pt x="1790700" y="157733"/>
                </a:lnTo>
                <a:lnTo>
                  <a:pt x="1696593" y="315467"/>
                </a:lnTo>
                <a:lnTo>
                  <a:pt x="0" y="315467"/>
                </a:lnTo>
                <a:lnTo>
                  <a:pt x="0" y="0"/>
                </a:lnTo>
                <a:close/>
              </a:path>
            </a:pathLst>
          </a:custGeom>
          <a:ln w="19812">
            <a:solidFill>
              <a:srgbClr val="001F5F"/>
            </a:solidFill>
          </a:ln>
        </p:spPr>
        <p:txBody>
          <a:bodyPr wrap="square" lIns="0" tIns="0" rIns="0" bIns="0" rtlCol="0"/>
          <a:lstStyle/>
          <a:p>
            <a:endParaRPr/>
          </a:p>
        </p:txBody>
      </p:sp>
      <p:sp>
        <p:nvSpPr>
          <p:cNvPr id="37" name="object 37"/>
          <p:cNvSpPr txBox="1"/>
          <p:nvPr/>
        </p:nvSpPr>
        <p:spPr>
          <a:xfrm>
            <a:off x="7256526" y="2914650"/>
            <a:ext cx="1647698" cy="228909"/>
          </a:xfrm>
          <a:prstGeom prst="rect">
            <a:avLst/>
          </a:prstGeom>
        </p:spPr>
        <p:txBody>
          <a:bodyPr vert="horz" wrap="square" lIns="0" tIns="13335" rIns="0" bIns="0" rtlCol="0">
            <a:spAutoFit/>
          </a:bodyPr>
          <a:lstStyle/>
          <a:p>
            <a:pPr marL="12700">
              <a:lnSpc>
                <a:spcPct val="100000"/>
              </a:lnSpc>
              <a:spcBef>
                <a:spcPts val="105"/>
              </a:spcBef>
            </a:pPr>
            <a:r>
              <a:rPr lang="en-US" sz="1400" b="1" spc="-5" dirty="0">
                <a:solidFill>
                  <a:srgbClr val="001F5F"/>
                </a:solidFill>
                <a:latin typeface="Arial"/>
                <a:cs typeface="Arial"/>
              </a:rPr>
              <a:t>3. Treatment</a:t>
            </a:r>
            <a:endParaRPr sz="1400" dirty="0">
              <a:latin typeface="Arial"/>
              <a:cs typeface="Arial"/>
            </a:endParaRPr>
          </a:p>
        </p:txBody>
      </p:sp>
      <p:sp>
        <p:nvSpPr>
          <p:cNvPr id="38" name="object 38"/>
          <p:cNvSpPr/>
          <p:nvPr/>
        </p:nvSpPr>
        <p:spPr>
          <a:xfrm>
            <a:off x="7178802" y="4993385"/>
            <a:ext cx="3680460" cy="289560"/>
          </a:xfrm>
          <a:custGeom>
            <a:avLst/>
            <a:gdLst/>
            <a:ahLst/>
            <a:cxnLst/>
            <a:rect l="l" t="t" r="r" b="b"/>
            <a:pathLst>
              <a:path w="3680459" h="289560">
                <a:moveTo>
                  <a:pt x="0" y="0"/>
                </a:moveTo>
                <a:lnTo>
                  <a:pt x="3587242" y="0"/>
                </a:lnTo>
                <a:lnTo>
                  <a:pt x="3680459" y="144780"/>
                </a:lnTo>
                <a:lnTo>
                  <a:pt x="3587242" y="289559"/>
                </a:lnTo>
                <a:lnTo>
                  <a:pt x="0" y="289559"/>
                </a:lnTo>
                <a:lnTo>
                  <a:pt x="0" y="0"/>
                </a:lnTo>
                <a:close/>
              </a:path>
            </a:pathLst>
          </a:custGeom>
          <a:ln w="19812">
            <a:solidFill>
              <a:srgbClr val="001F5F"/>
            </a:solidFill>
          </a:ln>
        </p:spPr>
        <p:txBody>
          <a:bodyPr wrap="square" lIns="0" tIns="0" rIns="0" bIns="0" rtlCol="0"/>
          <a:lstStyle/>
          <a:p>
            <a:endParaRPr/>
          </a:p>
        </p:txBody>
      </p:sp>
      <p:sp>
        <p:nvSpPr>
          <p:cNvPr id="39" name="object 39"/>
          <p:cNvSpPr txBox="1"/>
          <p:nvPr/>
        </p:nvSpPr>
        <p:spPr>
          <a:xfrm>
            <a:off x="7258304" y="5012816"/>
            <a:ext cx="3291840" cy="228268"/>
          </a:xfrm>
          <a:prstGeom prst="rect">
            <a:avLst/>
          </a:prstGeom>
        </p:spPr>
        <p:txBody>
          <a:bodyPr vert="horz" wrap="square" lIns="0" tIns="12700" rIns="0" bIns="0" rtlCol="0">
            <a:spAutoFit/>
          </a:bodyPr>
          <a:lstStyle/>
          <a:p>
            <a:pPr marL="12700">
              <a:lnSpc>
                <a:spcPct val="100000"/>
              </a:lnSpc>
              <a:spcBef>
                <a:spcPts val="100"/>
              </a:spcBef>
            </a:pPr>
            <a:r>
              <a:rPr lang="en-US" sz="1400" dirty="0">
                <a:latin typeface="Arial"/>
                <a:cs typeface="Arial"/>
              </a:rPr>
              <a:t>List of used literature</a:t>
            </a:r>
            <a:endParaRPr sz="1400" dirty="0">
              <a:latin typeface="Arial"/>
              <a:cs typeface="Arial"/>
            </a:endParaRPr>
          </a:p>
        </p:txBody>
      </p:sp>
      <p:sp>
        <p:nvSpPr>
          <p:cNvPr id="40" name="object 40"/>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41" name="object 41"/>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42" name="object 42"/>
          <p:cNvSpPr txBox="1"/>
          <p:nvPr/>
        </p:nvSpPr>
        <p:spPr>
          <a:xfrm>
            <a:off x="740874" y="2003311"/>
            <a:ext cx="410369" cy="4460875"/>
          </a:xfrm>
          <a:prstGeom prst="rect">
            <a:avLst/>
          </a:prstGeom>
        </p:spPr>
        <p:txBody>
          <a:bodyPr vert="vert270" wrap="square" lIns="0" tIns="0" rIns="0" bIns="0" rtlCol="0">
            <a:spAutoFit/>
          </a:bodyPr>
          <a:lstStyle/>
          <a:p>
            <a:pPr marL="12700">
              <a:lnSpc>
                <a:spcPts val="3225"/>
              </a:lnSpc>
              <a:tabLst>
                <a:tab pos="2159635" algn="l"/>
              </a:tabLst>
            </a:pPr>
            <a:r>
              <a:rPr lang="en-US" sz="2800" spc="5" dirty="0">
                <a:solidFill>
                  <a:srgbClr val="FFFFFF"/>
                </a:solidFill>
                <a:latin typeface="Franklin Gothic Medium Cond"/>
                <a:cs typeface="Franklin Gothic Medium Cond"/>
              </a:rPr>
              <a:t>CLINICAL RECOMMENDATIONS</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txBox="1"/>
          <p:nvPr/>
        </p:nvSpPr>
        <p:spPr>
          <a:xfrm>
            <a:off x="2346705" y="2186177"/>
            <a:ext cx="8717915" cy="4972515"/>
          </a:xfrm>
          <a:prstGeom prst="rect">
            <a:avLst/>
          </a:prstGeom>
        </p:spPr>
        <p:txBody>
          <a:bodyPr vert="horz" wrap="square" lIns="0" tIns="47625" rIns="0" bIns="0" rtlCol="0">
            <a:spAutoFit/>
          </a:bodyPr>
          <a:lstStyle/>
          <a:p>
            <a:pPr marL="469900" marR="5080" indent="-457200" algn="just">
              <a:lnSpc>
                <a:spcPts val="2160"/>
              </a:lnSpc>
              <a:spcBef>
                <a:spcPts val="375"/>
              </a:spcBef>
              <a:buClr>
                <a:srgbClr val="001F5F"/>
              </a:buClr>
              <a:buSzPct val="80000"/>
              <a:buChar char="•"/>
              <a:tabLst>
                <a:tab pos="469900" algn="l"/>
              </a:tabLst>
            </a:pPr>
            <a:r>
              <a:rPr lang="en-US" sz="2000" spc="-5" dirty="0">
                <a:solidFill>
                  <a:srgbClr val="3A3838"/>
                </a:solidFill>
                <a:latin typeface="Arial"/>
                <a:cs typeface="Arial"/>
              </a:rPr>
              <a:t>QCs are developed in accordance with clinical recommendations, reflect the key points of medical care, with proven effectiveness and safety;</a:t>
            </a:r>
          </a:p>
          <a:p>
            <a:pPr marL="469900" marR="5080" indent="-457200" algn="just">
              <a:lnSpc>
                <a:spcPts val="2160"/>
              </a:lnSpc>
              <a:spcBef>
                <a:spcPts val="375"/>
              </a:spcBef>
              <a:buClr>
                <a:srgbClr val="001F5F"/>
              </a:buClr>
              <a:buSzPct val="80000"/>
              <a:buChar char="•"/>
              <a:tabLst>
                <a:tab pos="469900" algn="l"/>
              </a:tabLst>
            </a:pPr>
            <a:endParaRPr lang="en-US" sz="2000" spc="-5" dirty="0">
              <a:solidFill>
                <a:srgbClr val="3A3838"/>
              </a:solidFill>
              <a:latin typeface="Arial"/>
              <a:cs typeface="Arial"/>
            </a:endParaRPr>
          </a:p>
          <a:p>
            <a:pPr marL="469900" marR="5080" indent="-457200" algn="just">
              <a:lnSpc>
                <a:spcPts val="2160"/>
              </a:lnSpc>
              <a:spcBef>
                <a:spcPts val="375"/>
              </a:spcBef>
              <a:buClr>
                <a:srgbClr val="001F5F"/>
              </a:buClr>
              <a:buSzPct val="80000"/>
              <a:buChar char="•"/>
              <a:tabLst>
                <a:tab pos="469900" algn="l"/>
              </a:tabLst>
            </a:pPr>
            <a:r>
              <a:rPr lang="en-US" sz="2000" spc="-5" dirty="0">
                <a:solidFill>
                  <a:srgbClr val="3A3838"/>
                </a:solidFill>
                <a:latin typeface="Arial"/>
                <a:cs typeface="Arial"/>
              </a:rPr>
              <a:t>For each CC group specific ICD-10 codes are indicated, which will automate the control process;</a:t>
            </a:r>
          </a:p>
          <a:p>
            <a:pPr marL="469900" marR="5080" indent="-457200" algn="just">
              <a:lnSpc>
                <a:spcPts val="2160"/>
              </a:lnSpc>
              <a:spcBef>
                <a:spcPts val="375"/>
              </a:spcBef>
              <a:buClr>
                <a:srgbClr val="001F5F"/>
              </a:buClr>
              <a:buSzPct val="80000"/>
              <a:buChar char="•"/>
              <a:tabLst>
                <a:tab pos="469900" algn="l"/>
              </a:tabLst>
            </a:pPr>
            <a:endParaRPr lang="en-US" sz="2000" spc="-5" dirty="0">
              <a:solidFill>
                <a:srgbClr val="3A3838"/>
              </a:solidFill>
              <a:latin typeface="Arial"/>
              <a:cs typeface="Arial"/>
            </a:endParaRPr>
          </a:p>
          <a:p>
            <a:pPr marL="469900" marR="5080" indent="-457200" algn="just">
              <a:lnSpc>
                <a:spcPts val="2160"/>
              </a:lnSpc>
              <a:spcBef>
                <a:spcPts val="375"/>
              </a:spcBef>
              <a:buClr>
                <a:srgbClr val="001F5F"/>
              </a:buClr>
              <a:buSzPct val="80000"/>
              <a:buChar char="•"/>
              <a:tabLst>
                <a:tab pos="469900" algn="l"/>
              </a:tabLst>
            </a:pPr>
            <a:r>
              <a:rPr lang="en-US" sz="2000" spc="-5" dirty="0">
                <a:solidFill>
                  <a:srgbClr val="3A3838"/>
                </a:solidFill>
                <a:latin typeface="Arial"/>
                <a:cs typeface="Arial"/>
              </a:rPr>
              <a:t>The QCs have specific wording that allow each criterion to be unambiguously evaluated or not fulfilled;</a:t>
            </a:r>
          </a:p>
          <a:p>
            <a:pPr marL="469900" marR="5080" indent="-457200" algn="just">
              <a:lnSpc>
                <a:spcPts val="2160"/>
              </a:lnSpc>
              <a:spcBef>
                <a:spcPts val="375"/>
              </a:spcBef>
              <a:buClr>
                <a:srgbClr val="001F5F"/>
              </a:buClr>
              <a:buSzPct val="80000"/>
              <a:buChar char="•"/>
              <a:tabLst>
                <a:tab pos="469900" algn="l"/>
              </a:tabLst>
            </a:pPr>
            <a:endParaRPr lang="en-US" sz="2000" spc="-5" dirty="0">
              <a:solidFill>
                <a:srgbClr val="3A3838"/>
              </a:solidFill>
              <a:latin typeface="Arial"/>
              <a:cs typeface="Arial"/>
            </a:endParaRPr>
          </a:p>
          <a:p>
            <a:pPr marL="469900" marR="5080" indent="-457200" algn="just">
              <a:lnSpc>
                <a:spcPts val="2160"/>
              </a:lnSpc>
              <a:spcBef>
                <a:spcPts val="375"/>
              </a:spcBef>
              <a:buClr>
                <a:srgbClr val="001F5F"/>
              </a:buClr>
              <a:buSzPct val="80000"/>
              <a:buChar char="•"/>
              <a:tabLst>
                <a:tab pos="469900" algn="l"/>
              </a:tabLst>
            </a:pPr>
            <a:r>
              <a:rPr lang="en-US" sz="2000" spc="-5" dirty="0">
                <a:solidFill>
                  <a:srgbClr val="3A3838"/>
                </a:solidFill>
                <a:latin typeface="Arial"/>
                <a:cs typeface="Arial"/>
              </a:rPr>
              <a:t>The QC formulation takes into account the patient's condition, the severity of the course of the disease, the presence of indications and contraindications, i.e. reflect a differentiated approach;</a:t>
            </a:r>
          </a:p>
          <a:p>
            <a:pPr marL="469900" marR="5080" indent="-457200" algn="just">
              <a:lnSpc>
                <a:spcPts val="2160"/>
              </a:lnSpc>
              <a:spcBef>
                <a:spcPts val="375"/>
              </a:spcBef>
              <a:buClr>
                <a:srgbClr val="001F5F"/>
              </a:buClr>
              <a:buSzPct val="80000"/>
              <a:buChar char="•"/>
              <a:tabLst>
                <a:tab pos="469900" algn="l"/>
              </a:tabLst>
            </a:pPr>
            <a:endParaRPr lang="en-US" sz="2000" spc="-5" dirty="0">
              <a:solidFill>
                <a:srgbClr val="3A3838"/>
              </a:solidFill>
              <a:latin typeface="Arial"/>
              <a:cs typeface="Arial"/>
            </a:endParaRPr>
          </a:p>
          <a:p>
            <a:pPr marL="469900" marR="5080" indent="-457200" algn="just">
              <a:lnSpc>
                <a:spcPts val="2160"/>
              </a:lnSpc>
              <a:spcBef>
                <a:spcPts val="375"/>
              </a:spcBef>
              <a:buClr>
                <a:srgbClr val="001F5F"/>
              </a:buClr>
              <a:buSzPct val="80000"/>
              <a:buChar char="•"/>
              <a:tabLst>
                <a:tab pos="469900" algn="l"/>
              </a:tabLst>
            </a:pPr>
            <a:r>
              <a:rPr lang="en-US" sz="2000" spc="-5" dirty="0">
                <a:solidFill>
                  <a:srgbClr val="3A3838"/>
                </a:solidFill>
                <a:latin typeface="Arial"/>
                <a:cs typeface="Arial"/>
              </a:rPr>
              <a:t>QCs are developed taking into account real human resources and equipping medical organizations on the territory of the Russian Federation.</a:t>
            </a:r>
            <a:endParaRPr sz="2000" dirty="0">
              <a:latin typeface="Arial"/>
              <a:cs typeface="Arial"/>
            </a:endParaRPr>
          </a:p>
        </p:txBody>
      </p:sp>
      <p:sp>
        <p:nvSpPr>
          <p:cNvPr id="6" name="object 6"/>
          <p:cNvSpPr txBox="1"/>
          <p:nvPr/>
        </p:nvSpPr>
        <p:spPr>
          <a:xfrm>
            <a:off x="11094211" y="6427114"/>
            <a:ext cx="180975"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888888"/>
                </a:solidFill>
                <a:latin typeface="Calibri"/>
                <a:cs typeface="Calibri"/>
              </a:rPr>
              <a:t>19</a:t>
            </a:r>
            <a:endParaRPr sz="1200">
              <a:latin typeface="Calibri"/>
              <a:cs typeface="Calibri"/>
            </a:endParaRPr>
          </a:p>
        </p:txBody>
      </p:sp>
      <p:sp>
        <p:nvSpPr>
          <p:cNvPr id="7" name="object 7"/>
          <p:cNvSpPr txBox="1">
            <a:spLocks noGrp="1"/>
          </p:cNvSpPr>
          <p:nvPr>
            <p:ph type="title"/>
          </p:nvPr>
        </p:nvSpPr>
        <p:spPr>
          <a:xfrm>
            <a:off x="1063091" y="333247"/>
            <a:ext cx="10065816" cy="1294713"/>
          </a:xfrm>
          <a:prstGeom prst="rect">
            <a:avLst/>
          </a:prstGeom>
        </p:spPr>
        <p:txBody>
          <a:bodyPr vert="horz" wrap="square" lIns="0" tIns="393192" rIns="0" bIns="0" rtlCol="0">
            <a:spAutoFit/>
          </a:bodyPr>
          <a:lstStyle/>
          <a:p>
            <a:pPr marL="4738370" marR="5080" indent="-2884170">
              <a:lnSpc>
                <a:spcPts val="3460"/>
              </a:lnSpc>
              <a:spcBef>
                <a:spcPts val="535"/>
              </a:spcBef>
            </a:pPr>
            <a:r>
              <a:rPr lang="en-US" sz="3200" dirty="0"/>
              <a:t>Principles of the formation of quality criteria</a:t>
            </a:r>
            <a:endParaRPr sz="3200" dirty="0"/>
          </a:p>
        </p:txBody>
      </p:sp>
      <p:sp>
        <p:nvSpPr>
          <p:cNvPr id="8" name="object 8"/>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9" name="object 9"/>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10" name="object 10"/>
          <p:cNvSpPr txBox="1"/>
          <p:nvPr/>
        </p:nvSpPr>
        <p:spPr>
          <a:xfrm>
            <a:off x="810647" y="1843268"/>
            <a:ext cx="410369" cy="2978785"/>
          </a:xfrm>
          <a:prstGeom prst="rect">
            <a:avLst/>
          </a:prstGeom>
        </p:spPr>
        <p:txBody>
          <a:bodyPr vert="vert270" wrap="square" lIns="0" tIns="0" rIns="0" bIns="0" rtlCol="0">
            <a:spAutoFit/>
          </a:bodyPr>
          <a:lstStyle/>
          <a:p>
            <a:pPr marL="12700">
              <a:lnSpc>
                <a:spcPts val="3225"/>
              </a:lnSpc>
              <a:tabLst>
                <a:tab pos="1570990" algn="l"/>
              </a:tabLst>
            </a:pPr>
            <a:r>
              <a:rPr lang="en-US" sz="2800" dirty="0">
                <a:solidFill>
                  <a:srgbClr val="FFFFFF"/>
                </a:solidFill>
                <a:latin typeface="Franklin Gothic Medium Cond"/>
                <a:cs typeface="Franklin Gothic Medium Cond"/>
              </a:rPr>
              <a:t>QUALITY CRITERIA</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txBox="1">
            <a:spLocks noGrp="1"/>
          </p:cNvSpPr>
          <p:nvPr>
            <p:ph type="title"/>
          </p:nvPr>
        </p:nvSpPr>
        <p:spPr>
          <a:xfrm>
            <a:off x="4554473" y="773684"/>
            <a:ext cx="5145405" cy="1575431"/>
          </a:xfrm>
          <a:prstGeom prst="rect">
            <a:avLst/>
          </a:prstGeom>
        </p:spPr>
        <p:txBody>
          <a:bodyPr vert="horz" wrap="square" lIns="0" tIns="74295" rIns="0" bIns="0" rtlCol="0">
            <a:spAutoFit/>
          </a:bodyPr>
          <a:lstStyle/>
          <a:p>
            <a:pPr marL="30480" marR="5080" indent="-18415">
              <a:lnSpc>
                <a:spcPts val="3890"/>
              </a:lnSpc>
              <a:spcBef>
                <a:spcPts val="585"/>
              </a:spcBef>
            </a:pPr>
            <a:r>
              <a:rPr lang="en-US" sz="3600" spc="-35" dirty="0">
                <a:solidFill>
                  <a:srgbClr val="001F5F"/>
                </a:solidFill>
              </a:rPr>
              <a:t>The approach to development is the Triad A.</a:t>
            </a:r>
            <a:r>
              <a:rPr sz="3600" spc="-140" dirty="0" smtClean="0">
                <a:solidFill>
                  <a:srgbClr val="001F5F"/>
                </a:solidFill>
              </a:rPr>
              <a:t> </a:t>
            </a:r>
            <a:r>
              <a:rPr sz="3600" spc="-5" dirty="0">
                <a:solidFill>
                  <a:srgbClr val="001F5F"/>
                </a:solidFill>
              </a:rPr>
              <a:t>Donabedian:</a:t>
            </a:r>
            <a:endParaRPr sz="3600" dirty="0"/>
          </a:p>
        </p:txBody>
      </p:sp>
      <p:sp>
        <p:nvSpPr>
          <p:cNvPr id="6" name="object 6"/>
          <p:cNvSpPr txBox="1"/>
          <p:nvPr/>
        </p:nvSpPr>
        <p:spPr>
          <a:xfrm>
            <a:off x="3151377" y="2489098"/>
            <a:ext cx="7852409" cy="2023631"/>
          </a:xfrm>
          <a:prstGeom prst="rect">
            <a:avLst/>
          </a:prstGeom>
        </p:spPr>
        <p:txBody>
          <a:bodyPr vert="horz" wrap="square" lIns="0" tIns="241300" rIns="0" bIns="0" rtlCol="0">
            <a:spAutoFit/>
          </a:bodyPr>
          <a:lstStyle/>
          <a:p>
            <a:pPr marL="527685" indent="-514984">
              <a:lnSpc>
                <a:spcPct val="100000"/>
              </a:lnSpc>
              <a:spcBef>
                <a:spcPts val="1900"/>
              </a:spcBef>
              <a:buAutoNum type="arabicPeriod"/>
              <a:tabLst>
                <a:tab pos="528320" algn="l"/>
              </a:tabLst>
            </a:pPr>
            <a:r>
              <a:rPr lang="en-US" sz="2800" b="1" spc="-5" dirty="0">
                <a:solidFill>
                  <a:srgbClr val="3A3838"/>
                </a:solidFill>
                <a:latin typeface="Verdana"/>
                <a:cs typeface="Verdana"/>
              </a:rPr>
              <a:t>Structure (resources)</a:t>
            </a:r>
          </a:p>
          <a:p>
            <a:pPr marL="527685" indent="-514984">
              <a:lnSpc>
                <a:spcPct val="100000"/>
              </a:lnSpc>
              <a:spcBef>
                <a:spcPts val="1900"/>
              </a:spcBef>
              <a:buAutoNum type="arabicPeriod"/>
              <a:tabLst>
                <a:tab pos="528320" algn="l"/>
              </a:tabLst>
            </a:pPr>
            <a:r>
              <a:rPr lang="en-US" sz="2800" b="1" spc="-5" dirty="0">
                <a:solidFill>
                  <a:srgbClr val="3A3838"/>
                </a:solidFill>
                <a:latin typeface="Verdana"/>
                <a:cs typeface="Verdana"/>
              </a:rPr>
              <a:t>Process (technology)</a:t>
            </a:r>
          </a:p>
          <a:p>
            <a:pPr marL="527685" indent="-514984">
              <a:lnSpc>
                <a:spcPct val="100000"/>
              </a:lnSpc>
              <a:spcBef>
                <a:spcPts val="1900"/>
              </a:spcBef>
              <a:buAutoNum type="arabicPeriod"/>
              <a:tabLst>
                <a:tab pos="528320" algn="l"/>
              </a:tabLst>
            </a:pPr>
            <a:r>
              <a:rPr lang="en-US" sz="2800" b="1" spc="-5" dirty="0">
                <a:solidFill>
                  <a:srgbClr val="3A3838"/>
                </a:solidFill>
                <a:latin typeface="Verdana"/>
                <a:cs typeface="Verdana"/>
              </a:rPr>
              <a:t>The result of medical care</a:t>
            </a:r>
            <a:endParaRPr sz="2800" dirty="0">
              <a:latin typeface="Verdana"/>
              <a:cs typeface="Verdana"/>
            </a:endParaRPr>
          </a:p>
        </p:txBody>
      </p:sp>
      <p:sp>
        <p:nvSpPr>
          <p:cNvPr id="7" name="object 7"/>
          <p:cNvSpPr txBox="1"/>
          <p:nvPr/>
        </p:nvSpPr>
        <p:spPr>
          <a:xfrm>
            <a:off x="11078971" y="6431686"/>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496AF"/>
                </a:solidFill>
                <a:latin typeface="Arial"/>
                <a:cs typeface="Arial"/>
              </a:rPr>
              <a:t>20</a:t>
            </a:r>
            <a:endParaRPr sz="1200">
              <a:latin typeface="Arial"/>
              <a:cs typeface="Arial"/>
            </a:endParaRPr>
          </a:p>
        </p:txBody>
      </p:sp>
      <p:sp>
        <p:nvSpPr>
          <p:cNvPr id="8" name="object 8"/>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9" name="object 9"/>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10" name="object 10"/>
          <p:cNvSpPr txBox="1"/>
          <p:nvPr/>
        </p:nvSpPr>
        <p:spPr>
          <a:xfrm>
            <a:off x="810647" y="1843268"/>
            <a:ext cx="410369" cy="2978785"/>
          </a:xfrm>
          <a:prstGeom prst="rect">
            <a:avLst/>
          </a:prstGeom>
        </p:spPr>
        <p:txBody>
          <a:bodyPr vert="vert270" wrap="square" lIns="0" tIns="0" rIns="0" bIns="0" rtlCol="0">
            <a:spAutoFit/>
          </a:bodyPr>
          <a:lstStyle/>
          <a:p>
            <a:pPr marL="12700">
              <a:lnSpc>
                <a:spcPts val="3225"/>
              </a:lnSpc>
              <a:tabLst>
                <a:tab pos="1570990" algn="l"/>
              </a:tabLst>
            </a:pPr>
            <a:r>
              <a:rPr lang="en-US" sz="2800" dirty="0">
                <a:solidFill>
                  <a:srgbClr val="FFFFFF"/>
                </a:solidFill>
                <a:latin typeface="Franklin Gothic Medium Cond"/>
                <a:cs typeface="Franklin Gothic Medium Cond"/>
              </a:rPr>
              <a:t>QUALITY CRITERIA</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txBox="1"/>
          <p:nvPr/>
        </p:nvSpPr>
        <p:spPr>
          <a:xfrm>
            <a:off x="2412873" y="880998"/>
            <a:ext cx="5194935" cy="197490"/>
          </a:xfrm>
          <a:prstGeom prst="rect">
            <a:avLst/>
          </a:prstGeom>
        </p:spPr>
        <p:txBody>
          <a:bodyPr vert="horz" wrap="square" lIns="0" tIns="12700" rIns="0" bIns="0" rtlCol="0">
            <a:spAutoFit/>
          </a:bodyPr>
          <a:lstStyle/>
          <a:p>
            <a:pPr marL="12700">
              <a:lnSpc>
                <a:spcPct val="100000"/>
              </a:lnSpc>
              <a:spcBef>
                <a:spcPts val="100"/>
              </a:spcBef>
              <a:tabLst>
                <a:tab pos="354965" algn="l"/>
              </a:tabLst>
            </a:pPr>
            <a:r>
              <a:rPr lang="en-US" sz="1200" spc="-5" dirty="0">
                <a:solidFill>
                  <a:srgbClr val="001F5F"/>
                </a:solidFill>
                <a:latin typeface="Franklin Gothic Medium Cond"/>
                <a:cs typeface="Franklin Gothic Medium Cond"/>
              </a:rPr>
              <a:t>1. A qualifier of quality criteria has been developed in accordance with Order No. 203н</a:t>
            </a:r>
            <a:endParaRPr sz="1200" dirty="0">
              <a:latin typeface="Franklin Gothic Medium Cond"/>
              <a:cs typeface="Franklin Gothic Medium Cond"/>
            </a:endParaRPr>
          </a:p>
        </p:txBody>
      </p:sp>
      <p:sp>
        <p:nvSpPr>
          <p:cNvPr id="6" name="object 6"/>
          <p:cNvSpPr txBox="1"/>
          <p:nvPr/>
        </p:nvSpPr>
        <p:spPr>
          <a:xfrm>
            <a:off x="7514590" y="1917572"/>
            <a:ext cx="962025" cy="197490"/>
          </a:xfrm>
          <a:prstGeom prst="rect">
            <a:avLst/>
          </a:prstGeom>
        </p:spPr>
        <p:txBody>
          <a:bodyPr vert="horz" wrap="square" lIns="0" tIns="12700" rIns="0" bIns="0" rtlCol="0">
            <a:spAutoFit/>
          </a:bodyPr>
          <a:lstStyle/>
          <a:p>
            <a:pPr marL="12700">
              <a:lnSpc>
                <a:spcPct val="100000"/>
              </a:lnSpc>
              <a:spcBef>
                <a:spcPts val="100"/>
              </a:spcBef>
            </a:pPr>
            <a:r>
              <a:rPr lang="en-US" sz="1200" dirty="0">
                <a:solidFill>
                  <a:srgbClr val="001F5F"/>
                </a:solidFill>
                <a:latin typeface="Franklin Gothic Medium Cond"/>
                <a:cs typeface="Franklin Gothic Medium Cond"/>
              </a:rPr>
              <a:t>statistical</a:t>
            </a:r>
            <a:endParaRPr sz="1200" dirty="0">
              <a:latin typeface="Franklin Gothic Medium Cond"/>
              <a:cs typeface="Franklin Gothic Medium Cond"/>
            </a:endParaRPr>
          </a:p>
        </p:txBody>
      </p:sp>
      <p:sp>
        <p:nvSpPr>
          <p:cNvPr id="7" name="object 7"/>
          <p:cNvSpPr txBox="1"/>
          <p:nvPr/>
        </p:nvSpPr>
        <p:spPr>
          <a:xfrm>
            <a:off x="8549385" y="1917572"/>
            <a:ext cx="1693545" cy="197490"/>
          </a:xfrm>
          <a:prstGeom prst="rect">
            <a:avLst/>
          </a:prstGeom>
        </p:spPr>
        <p:txBody>
          <a:bodyPr vert="horz" wrap="square" lIns="0" tIns="12700" rIns="0" bIns="0" rtlCol="0">
            <a:spAutoFit/>
          </a:bodyPr>
          <a:lstStyle/>
          <a:p>
            <a:pPr marL="12700">
              <a:lnSpc>
                <a:spcPct val="100000"/>
              </a:lnSpc>
              <a:spcBef>
                <a:spcPts val="100"/>
              </a:spcBef>
            </a:pPr>
            <a:r>
              <a:rPr lang="en-US" sz="1200" spc="-5" dirty="0">
                <a:solidFill>
                  <a:srgbClr val="001F5F"/>
                </a:solidFill>
                <a:latin typeface="Franklin Gothic Medium Cond"/>
                <a:cs typeface="Franklin Gothic Medium Cond"/>
              </a:rPr>
              <a:t>analysis of all indicators,</a:t>
            </a:r>
            <a:endParaRPr sz="1200" dirty="0">
              <a:latin typeface="Franklin Gothic Medium Cond"/>
              <a:cs typeface="Franklin Gothic Medium Cond"/>
            </a:endParaRPr>
          </a:p>
        </p:txBody>
      </p:sp>
      <p:sp>
        <p:nvSpPr>
          <p:cNvPr id="8" name="object 8"/>
          <p:cNvSpPr txBox="1"/>
          <p:nvPr/>
        </p:nvSpPr>
        <p:spPr>
          <a:xfrm>
            <a:off x="10316082" y="1917572"/>
            <a:ext cx="1555750" cy="197490"/>
          </a:xfrm>
          <a:prstGeom prst="rect">
            <a:avLst/>
          </a:prstGeom>
        </p:spPr>
        <p:txBody>
          <a:bodyPr vert="horz" wrap="square" lIns="0" tIns="12700" rIns="0" bIns="0" rtlCol="0">
            <a:spAutoFit/>
          </a:bodyPr>
          <a:lstStyle/>
          <a:p>
            <a:pPr marL="12700">
              <a:lnSpc>
                <a:spcPct val="100000"/>
              </a:lnSpc>
              <a:spcBef>
                <a:spcPts val="100"/>
              </a:spcBef>
            </a:pPr>
            <a:r>
              <a:rPr lang="en-US" sz="1200" dirty="0">
                <a:solidFill>
                  <a:srgbClr val="001F5F"/>
                </a:solidFill>
                <a:latin typeface="Franklin Gothic Medium Cond"/>
                <a:cs typeface="Franklin Gothic Medium Cond"/>
              </a:rPr>
              <a:t>process automation</a:t>
            </a:r>
            <a:endParaRPr sz="1200" dirty="0">
              <a:latin typeface="Franklin Gothic Medium Cond"/>
              <a:cs typeface="Franklin Gothic Medium Cond"/>
            </a:endParaRPr>
          </a:p>
        </p:txBody>
      </p:sp>
      <p:sp>
        <p:nvSpPr>
          <p:cNvPr id="9" name="object 9"/>
          <p:cNvSpPr txBox="1"/>
          <p:nvPr/>
        </p:nvSpPr>
        <p:spPr>
          <a:xfrm>
            <a:off x="2412873" y="1917572"/>
            <a:ext cx="5029200" cy="391160"/>
          </a:xfrm>
          <a:prstGeom prst="rect">
            <a:avLst/>
          </a:prstGeom>
        </p:spPr>
        <p:txBody>
          <a:bodyPr vert="horz" wrap="square" lIns="0" tIns="12700" rIns="0" bIns="0" rtlCol="0">
            <a:spAutoFit/>
          </a:bodyPr>
          <a:lstStyle/>
          <a:p>
            <a:pPr marL="355600" marR="5080" indent="-342900">
              <a:lnSpc>
                <a:spcPct val="100000"/>
              </a:lnSpc>
              <a:spcBef>
                <a:spcPts val="100"/>
              </a:spcBef>
              <a:tabLst>
                <a:tab pos="354965" algn="l"/>
              </a:tabLst>
            </a:pPr>
            <a:r>
              <a:rPr sz="1200" spc="-5" dirty="0">
                <a:solidFill>
                  <a:srgbClr val="001F5F"/>
                </a:solidFill>
                <a:latin typeface="Franklin Gothic Medium Cond"/>
                <a:cs typeface="Franklin Gothic Medium Cond"/>
              </a:rPr>
              <a:t>2.	</a:t>
            </a:r>
            <a:r>
              <a:rPr lang="en-US" sz="1200" spc="-5" dirty="0">
                <a:solidFill>
                  <a:srgbClr val="001F5F"/>
                </a:solidFill>
                <a:latin typeface="Franklin Gothic Medium Cond"/>
                <a:cs typeface="Franklin Gothic Medium Cond"/>
              </a:rPr>
              <a:t>The most detailed base of quality criteria is developed with the purpose of forming and actualizing quality criteria, calculating the cost.</a:t>
            </a:r>
            <a:endParaRPr sz="1200" dirty="0">
              <a:latin typeface="Franklin Gothic Medium Cond"/>
              <a:cs typeface="Franklin Gothic Medium Cond"/>
            </a:endParaRPr>
          </a:p>
        </p:txBody>
      </p:sp>
      <p:sp>
        <p:nvSpPr>
          <p:cNvPr id="10" name="object 10"/>
          <p:cNvSpPr txBox="1">
            <a:spLocks noGrp="1"/>
          </p:cNvSpPr>
          <p:nvPr>
            <p:ph type="title"/>
          </p:nvPr>
        </p:nvSpPr>
        <p:spPr>
          <a:xfrm>
            <a:off x="2974594" y="213740"/>
            <a:ext cx="8152130" cy="612347"/>
          </a:xfrm>
          <a:prstGeom prst="rect">
            <a:avLst/>
          </a:prstGeom>
        </p:spPr>
        <p:txBody>
          <a:bodyPr vert="horz" wrap="square" lIns="0" tIns="47625" rIns="0" bIns="0" rtlCol="0">
            <a:spAutoFit/>
          </a:bodyPr>
          <a:lstStyle/>
          <a:p>
            <a:pPr marL="2690495" marR="5080" indent="-2678430">
              <a:lnSpc>
                <a:spcPts val="2160"/>
              </a:lnSpc>
              <a:spcBef>
                <a:spcPts val="375"/>
              </a:spcBef>
            </a:pPr>
            <a:r>
              <a:rPr lang="en-US" sz="2000" spc="-5" dirty="0">
                <a:solidFill>
                  <a:srgbClr val="001F5F"/>
                </a:solidFill>
              </a:rPr>
              <a:t>Maintenance of the development and actualization of the criteria for the quality of care</a:t>
            </a:r>
            <a:endParaRPr sz="2000" dirty="0"/>
          </a:p>
        </p:txBody>
      </p:sp>
      <p:graphicFrame>
        <p:nvGraphicFramePr>
          <p:cNvPr id="11" name="object 11"/>
          <p:cNvGraphicFramePr>
            <a:graphicFrameLocks noGrp="1"/>
          </p:cNvGraphicFramePr>
          <p:nvPr>
            <p:extLst>
              <p:ext uri="{D42A27DB-BD31-4B8C-83A1-F6EECF244321}">
                <p14:modId xmlns:p14="http://schemas.microsoft.com/office/powerpoint/2010/main" val="1317751391"/>
              </p:ext>
            </p:extLst>
          </p:nvPr>
        </p:nvGraphicFramePr>
        <p:xfrm>
          <a:off x="2244089" y="1247139"/>
          <a:ext cx="9782174" cy="453390"/>
        </p:xfrm>
        <a:graphic>
          <a:graphicData uri="http://schemas.openxmlformats.org/drawingml/2006/table">
            <a:tbl>
              <a:tblPr firstRow="1" bandRow="1">
                <a:tableStyleId>{2D5ABB26-0587-4C30-8999-92F81FD0307C}</a:tableStyleId>
              </a:tblPr>
              <a:tblGrid>
                <a:gridCol w="1741170"/>
                <a:gridCol w="6292214"/>
                <a:gridCol w="1748790"/>
              </a:tblGrid>
              <a:tr h="243839">
                <a:tc>
                  <a:txBody>
                    <a:bodyPr/>
                    <a:lstStyle/>
                    <a:p>
                      <a:pPr marL="412115">
                        <a:lnSpc>
                          <a:spcPct val="100000"/>
                        </a:lnSpc>
                        <a:spcBef>
                          <a:spcPts val="459"/>
                        </a:spcBef>
                      </a:pPr>
                      <a:r>
                        <a:rPr sz="800" spc="-5" dirty="0">
                          <a:solidFill>
                            <a:srgbClr val="001F5F"/>
                          </a:solidFill>
                          <a:latin typeface="Franklin Gothic Medium Cond"/>
                          <a:cs typeface="Franklin Gothic Medium Cond"/>
                        </a:rPr>
                        <a:t>КК/203н17/3.15.14/9</a:t>
                      </a:r>
                      <a:endParaRPr sz="800">
                        <a:latin typeface="Franklin Gothic Medium Cond"/>
                        <a:cs typeface="Franklin Gothic Medium Cond"/>
                      </a:endParaRPr>
                    </a:p>
                  </a:txBody>
                  <a:tcPr marL="0" marR="0" marT="584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069" marR="469265">
                        <a:lnSpc>
                          <a:spcPts val="960"/>
                        </a:lnSpc>
                        <a:spcBef>
                          <a:spcPts val="15"/>
                        </a:spcBef>
                      </a:pPr>
                      <a:r>
                        <a:rPr lang="en-US" sz="800" dirty="0" smtClean="0">
                          <a:solidFill>
                            <a:srgbClr val="001F5F"/>
                          </a:solidFill>
                          <a:latin typeface="Franklin Gothic Medium Cond"/>
                          <a:cs typeface="Franklin Gothic Medium Cond"/>
                        </a:rPr>
                        <a:t>Criteria for the quality of specialized medical care for adults and children with edema, proteinuria and hypertensive disorders during pregnancy, childbirth and the postpartum period, preeclampsia, eclampsia</a:t>
                      </a:r>
                      <a:endParaRPr sz="800" dirty="0">
                        <a:latin typeface="Franklin Gothic Medium Cond"/>
                        <a:cs typeface="Franklin Gothic Medium Cond"/>
                      </a:endParaRPr>
                    </a:p>
                  </a:txBody>
                  <a:tcPr marL="0" marR="0" marT="19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459"/>
                        </a:spcBef>
                      </a:pPr>
                      <a:r>
                        <a:rPr lang="en-US" sz="800" dirty="0" smtClean="0">
                          <a:solidFill>
                            <a:srgbClr val="001F5F"/>
                          </a:solidFill>
                          <a:latin typeface="Franklin Gothic Medium Cond"/>
                          <a:cs typeface="Franklin Gothic Medium Cond"/>
                        </a:rPr>
                        <a:t>The analysis of urine total</a:t>
                      </a:r>
                      <a:endParaRPr sz="800" dirty="0">
                        <a:latin typeface="Franklin Gothic Medium Cond"/>
                        <a:cs typeface="Franklin Gothic Medium Cond"/>
                      </a:endParaRPr>
                    </a:p>
                  </a:txBody>
                  <a:tcPr marL="0" marR="0" marT="584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5867">
                <a:tc>
                  <a:txBody>
                    <a:bodyPr/>
                    <a:lstStyle/>
                    <a:p>
                      <a:pPr marL="412115">
                        <a:lnSpc>
                          <a:spcPct val="100000"/>
                        </a:lnSpc>
                        <a:spcBef>
                          <a:spcPts val="320"/>
                        </a:spcBef>
                      </a:pPr>
                      <a:r>
                        <a:rPr sz="800" spc="-5" dirty="0">
                          <a:solidFill>
                            <a:srgbClr val="001F5F"/>
                          </a:solidFill>
                          <a:latin typeface="Franklin Gothic Medium Cond"/>
                          <a:cs typeface="Franklin Gothic Medium Cond"/>
                        </a:rPr>
                        <a:t>КК/203н17/3.15.15/5</a:t>
                      </a:r>
                      <a:endParaRPr sz="800">
                        <a:latin typeface="Franklin Gothic Medium Cond"/>
                        <a:cs typeface="Franklin Gothic Medium Cond"/>
                      </a:endParaRPr>
                    </a:p>
                  </a:txBody>
                  <a:tcPr marL="0" marR="0" marT="406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069">
                        <a:lnSpc>
                          <a:spcPct val="100000"/>
                        </a:lnSpc>
                        <a:spcBef>
                          <a:spcPts val="320"/>
                        </a:spcBef>
                      </a:pPr>
                      <a:r>
                        <a:rPr lang="en-US" sz="800" dirty="0" smtClean="0">
                          <a:solidFill>
                            <a:srgbClr val="001F5F"/>
                          </a:solidFill>
                          <a:latin typeface="Franklin Gothic Medium Cond"/>
                          <a:cs typeface="Franklin Gothic Medium Cond"/>
                        </a:rPr>
                        <a:t>Criteria for the quality of specialized medical care for adults with postpartum sepsis</a:t>
                      </a:r>
                      <a:endParaRPr sz="800" dirty="0">
                        <a:latin typeface="Franklin Gothic Medium Cond"/>
                        <a:cs typeface="Franklin Gothic Medium Cond"/>
                      </a:endParaRPr>
                    </a:p>
                  </a:txBody>
                  <a:tcPr marL="0" marR="0" marT="406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52705">
                        <a:lnSpc>
                          <a:spcPct val="100000"/>
                        </a:lnSpc>
                        <a:spcBef>
                          <a:spcPts val="320"/>
                        </a:spcBef>
                      </a:pPr>
                      <a:r>
                        <a:rPr lang="en-US" sz="800" dirty="0" smtClean="0">
                          <a:solidFill>
                            <a:srgbClr val="001F5F"/>
                          </a:solidFill>
                          <a:latin typeface="Franklin Gothic Medium Cond"/>
                          <a:cs typeface="Franklin Gothic Medium Cond"/>
                        </a:rPr>
                        <a:t>The analysis of urine total</a:t>
                      </a:r>
                      <a:endParaRPr sz="800" dirty="0">
                        <a:latin typeface="Franklin Gothic Medium Cond"/>
                        <a:cs typeface="Franklin Gothic Medium Cond"/>
                      </a:endParaRPr>
                    </a:p>
                  </a:txBody>
                  <a:tcPr marL="0" marR="0" marT="406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2" name="object 12"/>
          <p:cNvSpPr/>
          <p:nvPr/>
        </p:nvSpPr>
        <p:spPr>
          <a:xfrm>
            <a:off x="6528816" y="3211067"/>
            <a:ext cx="5663183" cy="3646931"/>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6733031" y="3415282"/>
            <a:ext cx="5458966" cy="3416808"/>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6728459" y="6836662"/>
            <a:ext cx="5463540" cy="0"/>
          </a:xfrm>
          <a:custGeom>
            <a:avLst/>
            <a:gdLst/>
            <a:ahLst/>
            <a:cxnLst/>
            <a:rect l="l" t="t" r="r" b="b"/>
            <a:pathLst>
              <a:path w="5463540">
                <a:moveTo>
                  <a:pt x="0" y="0"/>
                </a:moveTo>
                <a:lnTo>
                  <a:pt x="5463540" y="0"/>
                </a:lnTo>
              </a:path>
            </a:pathLst>
          </a:custGeom>
          <a:ln w="9144">
            <a:solidFill>
              <a:srgbClr val="5B9BD4"/>
            </a:solidFill>
          </a:ln>
        </p:spPr>
        <p:txBody>
          <a:bodyPr wrap="square" lIns="0" tIns="0" rIns="0" bIns="0" rtlCol="0"/>
          <a:lstStyle/>
          <a:p>
            <a:endParaRPr/>
          </a:p>
        </p:txBody>
      </p:sp>
      <p:sp>
        <p:nvSpPr>
          <p:cNvPr id="15" name="object 15"/>
          <p:cNvSpPr/>
          <p:nvPr/>
        </p:nvSpPr>
        <p:spPr>
          <a:xfrm>
            <a:off x="6728459" y="3410710"/>
            <a:ext cx="5463540" cy="3426460"/>
          </a:xfrm>
          <a:custGeom>
            <a:avLst/>
            <a:gdLst/>
            <a:ahLst/>
            <a:cxnLst/>
            <a:rect l="l" t="t" r="r" b="b"/>
            <a:pathLst>
              <a:path w="5463540" h="3426459">
                <a:moveTo>
                  <a:pt x="5463540" y="0"/>
                </a:moveTo>
                <a:lnTo>
                  <a:pt x="0" y="0"/>
                </a:lnTo>
                <a:lnTo>
                  <a:pt x="0" y="3425952"/>
                </a:lnTo>
              </a:path>
            </a:pathLst>
          </a:custGeom>
          <a:ln w="9144">
            <a:solidFill>
              <a:srgbClr val="5B9BD4"/>
            </a:solidFill>
          </a:ln>
        </p:spPr>
        <p:txBody>
          <a:bodyPr wrap="square" lIns="0" tIns="0" rIns="0" bIns="0" rtlCol="0"/>
          <a:lstStyle/>
          <a:p>
            <a:endParaRPr/>
          </a:p>
        </p:txBody>
      </p:sp>
      <p:graphicFrame>
        <p:nvGraphicFramePr>
          <p:cNvPr id="16" name="object 16"/>
          <p:cNvGraphicFramePr>
            <a:graphicFrameLocks noGrp="1"/>
          </p:cNvGraphicFramePr>
          <p:nvPr>
            <p:extLst>
              <p:ext uri="{D42A27DB-BD31-4B8C-83A1-F6EECF244321}">
                <p14:modId xmlns:p14="http://schemas.microsoft.com/office/powerpoint/2010/main" val="3865087530"/>
              </p:ext>
            </p:extLst>
          </p:nvPr>
        </p:nvGraphicFramePr>
        <p:xfrm>
          <a:off x="2244089" y="2491613"/>
          <a:ext cx="9781534" cy="647953"/>
        </p:xfrm>
        <a:graphic>
          <a:graphicData uri="http://schemas.openxmlformats.org/drawingml/2006/table">
            <a:tbl>
              <a:tblPr firstRow="1" bandRow="1">
                <a:tableStyleId>{2D5ABB26-0587-4C30-8999-92F81FD0307C}</a:tableStyleId>
              </a:tblPr>
              <a:tblGrid>
                <a:gridCol w="1742439"/>
                <a:gridCol w="628650"/>
                <a:gridCol w="848994"/>
                <a:gridCol w="925194"/>
                <a:gridCol w="1523364"/>
                <a:gridCol w="520064"/>
                <a:gridCol w="593725"/>
                <a:gridCol w="828675"/>
                <a:gridCol w="787400"/>
                <a:gridCol w="1383029"/>
              </a:tblGrid>
              <a:tr h="204470">
                <a:tc>
                  <a:txBody>
                    <a:bodyPr/>
                    <a:lstStyle/>
                    <a:p>
                      <a:pPr marL="509905">
                        <a:lnSpc>
                          <a:spcPct val="100000"/>
                        </a:lnSpc>
                        <a:spcBef>
                          <a:spcPts val="434"/>
                        </a:spcBef>
                      </a:pPr>
                      <a:r>
                        <a:rPr lang="en-US" sz="600" spc="-5" dirty="0" smtClean="0">
                          <a:latin typeface="Franklin Gothic Medium Cond"/>
                          <a:cs typeface="Franklin Gothic Medium Cond"/>
                        </a:rPr>
                        <a:t>The name of the criterion</a:t>
                      </a:r>
                      <a:endParaRPr sz="600" dirty="0">
                        <a:latin typeface="Franklin Gothic Medium Cond"/>
                        <a:cs typeface="Franklin Gothic Medium Cond"/>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434"/>
                        </a:spcBef>
                      </a:pPr>
                      <a:r>
                        <a:rPr sz="600" spc="-5" dirty="0">
                          <a:latin typeface="Franklin Gothic Medium Cond"/>
                          <a:cs typeface="Franklin Gothic Medium Cond"/>
                        </a:rPr>
                        <a:t>ID</a:t>
                      </a:r>
                      <a:r>
                        <a:rPr sz="600" spc="-15" dirty="0">
                          <a:latin typeface="Franklin Gothic Medium Cond"/>
                          <a:cs typeface="Franklin Gothic Medium Cond"/>
                        </a:rPr>
                        <a:t> </a:t>
                      </a:r>
                      <a:r>
                        <a:rPr sz="600" spc="-5" dirty="0">
                          <a:latin typeface="Franklin Gothic Medium Cond"/>
                          <a:cs typeface="Franklin Gothic Medium Cond"/>
                        </a:rPr>
                        <a:t>МКБ-10</a:t>
                      </a:r>
                      <a:endParaRPr sz="600">
                        <a:latin typeface="Franklin Gothic Medium Cond"/>
                        <a:cs typeface="Franklin Gothic Medium Cond"/>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434"/>
                        </a:spcBef>
                      </a:pPr>
                      <a:r>
                        <a:rPr lang="en-US" sz="600" spc="-5" dirty="0" smtClean="0">
                          <a:latin typeface="Franklin Gothic Medium Cond"/>
                          <a:cs typeface="Franklin Gothic Medium Cond"/>
                        </a:rPr>
                        <a:t>Age category</a:t>
                      </a:r>
                      <a:endParaRPr sz="600" dirty="0">
                        <a:latin typeface="Franklin Gothic Medium Cond"/>
                        <a:cs typeface="Franklin Gothic Medium Cond"/>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434"/>
                        </a:spcBef>
                      </a:pPr>
                      <a:r>
                        <a:rPr lang="en-US" sz="600" dirty="0" smtClean="0">
                          <a:latin typeface="Franklin Gothic Medium Cond"/>
                          <a:cs typeface="Franklin Gothic Medium Cond"/>
                        </a:rPr>
                        <a:t>Service ID</a:t>
                      </a:r>
                      <a:endParaRPr sz="600" dirty="0">
                        <a:latin typeface="Franklin Gothic Medium Cond"/>
                        <a:cs typeface="Franklin Gothic Medium Cond"/>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434"/>
                        </a:spcBef>
                      </a:pPr>
                      <a:r>
                        <a:rPr lang="en-US" sz="600" spc="-5" dirty="0" smtClean="0">
                          <a:latin typeface="Franklin Gothic Medium Cond"/>
                          <a:cs typeface="Franklin Gothic Medium Cond"/>
                        </a:rPr>
                        <a:t>Name of service</a:t>
                      </a:r>
                      <a:endParaRPr sz="600" dirty="0">
                        <a:latin typeface="Franklin Gothic Medium Cond"/>
                        <a:cs typeface="Franklin Gothic Medium Cond"/>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0190">
                        <a:lnSpc>
                          <a:spcPct val="100000"/>
                        </a:lnSpc>
                        <a:spcBef>
                          <a:spcPts val="434"/>
                        </a:spcBef>
                      </a:pPr>
                      <a:r>
                        <a:rPr sz="600" dirty="0">
                          <a:latin typeface="Franklin Gothic Medium Cond"/>
                          <a:cs typeface="Franklin Gothic Medium Cond"/>
                        </a:rPr>
                        <a:t>t</a:t>
                      </a:r>
                      <a:endParaRPr sz="600">
                        <a:latin typeface="Franklin Gothic Medium Cond"/>
                        <a:cs typeface="Franklin Gothic Medium Cond"/>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434"/>
                        </a:spcBef>
                      </a:pPr>
                      <a:r>
                        <a:rPr lang="en-US" sz="600" dirty="0" smtClean="0">
                          <a:latin typeface="Franklin Gothic Medium Cond"/>
                          <a:cs typeface="Franklin Gothic Medium Cond"/>
                        </a:rPr>
                        <a:t>Unit. amend. t</a:t>
                      </a:r>
                      <a:endParaRPr sz="600" dirty="0">
                        <a:latin typeface="Franklin Gothic Medium Cond"/>
                        <a:cs typeface="Franklin Gothic Medium Cond"/>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ct val="100000"/>
                        </a:lnSpc>
                        <a:spcBef>
                          <a:spcPts val="434"/>
                        </a:spcBef>
                      </a:pPr>
                      <a:r>
                        <a:rPr lang="en-US" sz="600" spc="-5" dirty="0" smtClean="0">
                          <a:latin typeface="Franklin Gothic Medium Cond"/>
                          <a:cs typeface="Franklin Gothic Medium Cond"/>
                        </a:rPr>
                        <a:t>Condition</a:t>
                      </a:r>
                      <a:endParaRPr sz="600" dirty="0">
                        <a:latin typeface="Franklin Gothic Medium Cond"/>
                        <a:cs typeface="Franklin Gothic Medium Cond"/>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ct val="100000"/>
                        </a:lnSpc>
                        <a:spcBef>
                          <a:spcPts val="434"/>
                        </a:spcBef>
                      </a:pPr>
                      <a:r>
                        <a:rPr sz="600" spc="-5" dirty="0">
                          <a:latin typeface="Franklin Gothic Medium Cond"/>
                          <a:cs typeface="Franklin Gothic Medium Cond"/>
                        </a:rPr>
                        <a:t>ID условий</a:t>
                      </a:r>
                      <a:r>
                        <a:rPr sz="600" spc="-10" dirty="0">
                          <a:latin typeface="Franklin Gothic Medium Cond"/>
                          <a:cs typeface="Franklin Gothic Medium Cond"/>
                        </a:rPr>
                        <a:t> </a:t>
                      </a:r>
                      <a:r>
                        <a:rPr sz="600" spc="-5" dirty="0">
                          <a:latin typeface="Franklin Gothic Medium Cond"/>
                          <a:cs typeface="Franklin Gothic Medium Cond"/>
                        </a:rPr>
                        <a:t>МКБ-10</a:t>
                      </a:r>
                      <a:endParaRPr sz="600">
                        <a:latin typeface="Franklin Gothic Medium Cond"/>
                        <a:cs typeface="Franklin Gothic Medium Cond"/>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77165">
                        <a:lnSpc>
                          <a:spcPct val="100000"/>
                        </a:lnSpc>
                        <a:spcBef>
                          <a:spcPts val="434"/>
                        </a:spcBef>
                      </a:pPr>
                      <a:r>
                        <a:rPr lang="en-US" sz="600" spc="-5" dirty="0" smtClean="0">
                          <a:latin typeface="Franklin Gothic Medium Cond"/>
                          <a:cs typeface="Franklin Gothic Medium Cond"/>
                        </a:rPr>
                        <a:t>Terms of ICD-10</a:t>
                      </a:r>
                      <a:endParaRPr sz="600" dirty="0">
                        <a:latin typeface="Franklin Gothic Medium Cond"/>
                        <a:cs typeface="Franklin Gothic Medium Cond"/>
                      </a:endParaRPr>
                    </a:p>
                  </a:txBody>
                  <a:tcPr marL="0" marR="0" marT="552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43483">
                <a:tc>
                  <a:txBody>
                    <a:bodyPr/>
                    <a:lstStyle/>
                    <a:p>
                      <a:pPr>
                        <a:lnSpc>
                          <a:spcPct val="100000"/>
                        </a:lnSpc>
                        <a:spcBef>
                          <a:spcPts val="25"/>
                        </a:spcBef>
                      </a:pPr>
                      <a:endParaRPr sz="550" dirty="0">
                        <a:latin typeface="Times New Roman"/>
                        <a:cs typeface="Times New Roman"/>
                      </a:endParaRPr>
                    </a:p>
                    <a:p>
                      <a:pPr marL="55880" marR="50800" indent="152400">
                        <a:lnSpc>
                          <a:spcPct val="100000"/>
                        </a:lnSpc>
                      </a:pPr>
                      <a:r>
                        <a:rPr lang="en-US" sz="600" spc="-5" dirty="0" smtClean="0">
                          <a:solidFill>
                            <a:srgbClr val="001F5F"/>
                          </a:solidFill>
                          <a:latin typeface="Franklin Gothic Medium Cond"/>
                          <a:cs typeface="Franklin Gothic Medium Cond"/>
                        </a:rPr>
                        <a:t>A general (clinical) blood test was performed at least 24 hours after the detection</a:t>
                      </a:r>
                    </a:p>
                    <a:p>
                      <a:pPr marL="55880" marR="50800" indent="152400">
                        <a:lnSpc>
                          <a:spcPct val="100000"/>
                        </a:lnSpc>
                      </a:pPr>
                      <a:r>
                        <a:rPr lang="en-US" sz="600" spc="-5" dirty="0" smtClean="0">
                          <a:solidFill>
                            <a:srgbClr val="001F5F"/>
                          </a:solidFill>
                          <a:latin typeface="Franklin Gothic Medium Cond"/>
                          <a:cs typeface="Franklin Gothic Medium Cond"/>
                        </a:rPr>
                        <a:t>respiratory disorders</a:t>
                      </a:r>
                      <a:endParaRPr sz="600" dirty="0">
                        <a:latin typeface="Franklin Gothic Medium Cond"/>
                        <a:cs typeface="Franklin Gothic Medium Cond"/>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700">
                        <a:latin typeface="Times New Roman"/>
                        <a:cs typeface="Times New Roman"/>
                      </a:endParaRPr>
                    </a:p>
                    <a:p>
                      <a:pPr algn="ctr">
                        <a:lnSpc>
                          <a:spcPct val="100000"/>
                        </a:lnSpc>
                        <a:spcBef>
                          <a:spcPts val="575"/>
                        </a:spcBef>
                      </a:pPr>
                      <a:r>
                        <a:rPr sz="600" dirty="0">
                          <a:latin typeface="Franklin Gothic Medium Cond"/>
                          <a:cs typeface="Franklin Gothic Medium Cond"/>
                        </a:rPr>
                        <a:t>P22.1</a:t>
                      </a:r>
                      <a:endParaRPr sz="600">
                        <a:latin typeface="Franklin Gothic Medium Cond"/>
                        <a:cs typeface="Franklin Gothic Medium Cond"/>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700" dirty="0">
                        <a:latin typeface="Times New Roman"/>
                        <a:cs typeface="Times New Roman"/>
                      </a:endParaRPr>
                    </a:p>
                    <a:p>
                      <a:pPr marL="635" algn="ctr">
                        <a:lnSpc>
                          <a:spcPct val="100000"/>
                        </a:lnSpc>
                        <a:spcBef>
                          <a:spcPts val="575"/>
                        </a:spcBef>
                      </a:pPr>
                      <a:r>
                        <a:rPr lang="en-US" sz="600" spc="-5" dirty="0" smtClean="0">
                          <a:latin typeface="Franklin Gothic Medium Cond"/>
                          <a:cs typeface="Franklin Gothic Medium Cond"/>
                        </a:rPr>
                        <a:t>Children</a:t>
                      </a:r>
                      <a:endParaRPr sz="600" dirty="0">
                        <a:latin typeface="Franklin Gothic Medium Cond"/>
                        <a:cs typeface="Franklin Gothic Medium Cond"/>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700">
                        <a:latin typeface="Times New Roman"/>
                        <a:cs typeface="Times New Roman"/>
                      </a:endParaRPr>
                    </a:p>
                    <a:p>
                      <a:pPr algn="ctr">
                        <a:lnSpc>
                          <a:spcPct val="100000"/>
                        </a:lnSpc>
                        <a:spcBef>
                          <a:spcPts val="575"/>
                        </a:spcBef>
                      </a:pPr>
                      <a:r>
                        <a:rPr sz="600" dirty="0">
                          <a:latin typeface="Franklin Gothic Medium Cond"/>
                          <a:cs typeface="Franklin Gothic Medium Cond"/>
                        </a:rPr>
                        <a:t>B03.016.003</a:t>
                      </a:r>
                      <a:endParaRPr sz="600">
                        <a:latin typeface="Franklin Gothic Medium Cond"/>
                        <a:cs typeface="Franklin Gothic Medium Cond"/>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700" dirty="0">
                        <a:latin typeface="Times New Roman"/>
                        <a:cs typeface="Times New Roman"/>
                      </a:endParaRPr>
                    </a:p>
                    <a:p>
                      <a:pPr algn="ctr">
                        <a:lnSpc>
                          <a:spcPct val="100000"/>
                        </a:lnSpc>
                        <a:spcBef>
                          <a:spcPts val="575"/>
                        </a:spcBef>
                      </a:pPr>
                      <a:r>
                        <a:rPr lang="en-US" sz="600" spc="-5" dirty="0" smtClean="0">
                          <a:latin typeface="Franklin Gothic Medium Cond"/>
                          <a:cs typeface="Franklin Gothic Medium Cond"/>
                        </a:rPr>
                        <a:t>General (clinical) blood test</a:t>
                      </a:r>
                      <a:endParaRPr sz="600" dirty="0">
                        <a:latin typeface="Franklin Gothic Medium Cond"/>
                        <a:cs typeface="Franklin Gothic Medium Cond"/>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700">
                        <a:latin typeface="Times New Roman"/>
                        <a:cs typeface="Times New Roman"/>
                      </a:endParaRPr>
                    </a:p>
                    <a:p>
                      <a:pPr marL="221615">
                        <a:lnSpc>
                          <a:spcPct val="100000"/>
                        </a:lnSpc>
                        <a:spcBef>
                          <a:spcPts val="575"/>
                        </a:spcBef>
                      </a:pPr>
                      <a:r>
                        <a:rPr sz="600" dirty="0">
                          <a:latin typeface="Franklin Gothic Medium Cond"/>
                          <a:cs typeface="Franklin Gothic Medium Cond"/>
                        </a:rPr>
                        <a:t>24</a:t>
                      </a:r>
                      <a:endParaRPr sz="600">
                        <a:latin typeface="Franklin Gothic Medium Cond"/>
                        <a:cs typeface="Franklin Gothic Medium Cond"/>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700" dirty="0">
                        <a:latin typeface="Times New Roman"/>
                        <a:cs typeface="Times New Roman"/>
                      </a:endParaRPr>
                    </a:p>
                    <a:p>
                      <a:pPr marL="2540" algn="ctr">
                        <a:lnSpc>
                          <a:spcPct val="100000"/>
                        </a:lnSpc>
                        <a:spcBef>
                          <a:spcPts val="575"/>
                        </a:spcBef>
                      </a:pPr>
                      <a:r>
                        <a:rPr lang="en-US" sz="600" dirty="0" smtClean="0">
                          <a:latin typeface="Franklin Gothic Medium Cond"/>
                          <a:cs typeface="Franklin Gothic Medium Cond"/>
                        </a:rPr>
                        <a:t>hour</a:t>
                      </a:r>
                      <a:endParaRPr sz="600" dirty="0">
                        <a:latin typeface="Franklin Gothic Medium Cond"/>
                        <a:cs typeface="Franklin Gothic Medium Cond"/>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40"/>
                        </a:spcBef>
                      </a:pPr>
                      <a:endParaRPr sz="850" dirty="0">
                        <a:latin typeface="Times New Roman"/>
                        <a:cs typeface="Times New Roman"/>
                      </a:endParaRPr>
                    </a:p>
                    <a:p>
                      <a:pPr marL="59055" marR="50165" indent="25400">
                        <a:lnSpc>
                          <a:spcPct val="100000"/>
                        </a:lnSpc>
                      </a:pPr>
                      <a:r>
                        <a:rPr lang="en-US" sz="600" dirty="0" smtClean="0">
                          <a:latin typeface="Franklin Gothic Medium Cond"/>
                          <a:cs typeface="Franklin Gothic Medium Cond"/>
                        </a:rPr>
                        <a:t>from the moment of detection of respiratory disorders</a:t>
                      </a:r>
                      <a:endParaRPr sz="600" dirty="0">
                        <a:latin typeface="Franklin Gothic Medium Cond"/>
                        <a:cs typeface="Franklin Gothic Medium Cond"/>
                      </a:endParaRPr>
                    </a:p>
                  </a:txBody>
                  <a:tcPr marL="0" marR="0" marT="50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700">
                        <a:latin typeface="Times New Roman"/>
                        <a:cs typeface="Times New Roman"/>
                      </a:endParaRPr>
                    </a:p>
                    <a:p>
                      <a:pPr marL="1905" algn="ctr">
                        <a:lnSpc>
                          <a:spcPct val="100000"/>
                        </a:lnSpc>
                        <a:spcBef>
                          <a:spcPts val="575"/>
                        </a:spcBef>
                      </a:pPr>
                      <a:r>
                        <a:rPr sz="600" dirty="0">
                          <a:latin typeface="Franklin Gothic Medium Cond"/>
                          <a:cs typeface="Franklin Gothic Medium Cond"/>
                        </a:rPr>
                        <a:t>P22</a:t>
                      </a:r>
                      <a:endParaRPr sz="600">
                        <a:latin typeface="Franklin Gothic Medium Cond"/>
                        <a:cs typeface="Franklin Gothic Medium Cond"/>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spcBef>
                          <a:spcPts val="25"/>
                        </a:spcBef>
                      </a:pPr>
                      <a:endParaRPr sz="550" dirty="0">
                        <a:latin typeface="Times New Roman"/>
                        <a:cs typeface="Times New Roman"/>
                      </a:endParaRPr>
                    </a:p>
                    <a:p>
                      <a:pPr marL="292735" marR="273050" indent="-9525">
                        <a:lnSpc>
                          <a:spcPct val="100000"/>
                        </a:lnSpc>
                      </a:pPr>
                      <a:r>
                        <a:rPr lang="en-US" sz="600" spc="-5" dirty="0" smtClean="0">
                          <a:latin typeface="Franklin Gothic Medium Cond"/>
                          <a:cs typeface="Franklin Gothic Medium Cond"/>
                        </a:rPr>
                        <a:t>Breathing disorder in a newborn [distress]</a:t>
                      </a:r>
                      <a:endParaRPr sz="600" dirty="0">
                        <a:latin typeface="Franklin Gothic Medium Cond"/>
                        <a:cs typeface="Franklin Gothic Medium Cond"/>
                      </a:endParaRPr>
                    </a:p>
                  </a:txBody>
                  <a:tcPr marL="0" marR="0" marT="31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7" name="object 17"/>
          <p:cNvSpPr txBox="1"/>
          <p:nvPr/>
        </p:nvSpPr>
        <p:spPr>
          <a:xfrm>
            <a:off x="2412872" y="3394328"/>
            <a:ext cx="4115943" cy="1159292"/>
          </a:xfrm>
          <a:prstGeom prst="rect">
            <a:avLst/>
          </a:prstGeom>
        </p:spPr>
        <p:txBody>
          <a:bodyPr vert="horz" wrap="square" lIns="0" tIns="12700" rIns="0" bIns="0" rtlCol="0">
            <a:spAutoFit/>
          </a:bodyPr>
          <a:lstStyle/>
          <a:p>
            <a:pPr marL="355600" indent="-342900">
              <a:lnSpc>
                <a:spcPct val="100000"/>
              </a:lnSpc>
              <a:spcBef>
                <a:spcPts val="100"/>
              </a:spcBef>
              <a:buAutoNum type="arabicPeriod" startAt="3"/>
              <a:tabLst>
                <a:tab pos="354965" algn="l"/>
                <a:tab pos="355600" algn="l"/>
                <a:tab pos="1263650" algn="l"/>
                <a:tab pos="1817370" algn="l"/>
                <a:tab pos="2143125" algn="l"/>
                <a:tab pos="2832100" algn="l"/>
                <a:tab pos="3740785" algn="l"/>
              </a:tabLst>
            </a:pPr>
            <a:r>
              <a:rPr lang="en-US" sz="1200" spc="-5" dirty="0">
                <a:solidFill>
                  <a:srgbClr val="001F5F"/>
                </a:solidFill>
                <a:latin typeface="Franklin Gothic Medium Cond"/>
                <a:cs typeface="Franklin Gothic Medium Cond"/>
              </a:rPr>
              <a:t>Forms were developed for making proposals </a:t>
            </a:r>
            <a:r>
              <a:rPr lang="en-US" sz="1200" spc="-5" dirty="0" smtClean="0">
                <a:solidFill>
                  <a:srgbClr val="001F5F"/>
                </a:solidFill>
                <a:latin typeface="Franklin Gothic Medium Cond"/>
                <a:cs typeface="Franklin Gothic Medium Cond"/>
              </a:rPr>
              <a:t>on actualization </a:t>
            </a:r>
            <a:r>
              <a:rPr lang="en-US" sz="1200" spc="-5" dirty="0">
                <a:solidFill>
                  <a:srgbClr val="001F5F"/>
                </a:solidFill>
                <a:latin typeface="Franklin Gothic Medium Cond"/>
                <a:cs typeface="Franklin Gothic Medium Cond"/>
              </a:rPr>
              <a:t>of the criteria for the quality of care.</a:t>
            </a:r>
          </a:p>
          <a:p>
            <a:pPr marL="355600" indent="-342900">
              <a:lnSpc>
                <a:spcPct val="100000"/>
              </a:lnSpc>
              <a:spcBef>
                <a:spcPts val="100"/>
              </a:spcBef>
              <a:buAutoNum type="arabicPeriod" startAt="3"/>
              <a:tabLst>
                <a:tab pos="354965" algn="l"/>
                <a:tab pos="355600" algn="l"/>
                <a:tab pos="1263650" algn="l"/>
                <a:tab pos="1817370" algn="l"/>
                <a:tab pos="2143125" algn="l"/>
                <a:tab pos="2832100" algn="l"/>
                <a:tab pos="3740785" algn="l"/>
              </a:tabLst>
            </a:pPr>
            <a:endParaRPr lang="en-US" sz="1200" spc="-5" dirty="0">
              <a:solidFill>
                <a:srgbClr val="001F5F"/>
              </a:solidFill>
              <a:latin typeface="Franklin Gothic Medium Cond"/>
              <a:cs typeface="Franklin Gothic Medium Cond"/>
            </a:endParaRPr>
          </a:p>
          <a:p>
            <a:pPr marL="355600" indent="-342900">
              <a:lnSpc>
                <a:spcPct val="100000"/>
              </a:lnSpc>
              <a:spcBef>
                <a:spcPts val="100"/>
              </a:spcBef>
              <a:buAutoNum type="arabicPeriod" startAt="3"/>
              <a:tabLst>
                <a:tab pos="354965" algn="l"/>
                <a:tab pos="355600" algn="l"/>
                <a:tab pos="1263650" algn="l"/>
                <a:tab pos="1817370" algn="l"/>
                <a:tab pos="2143125" algn="l"/>
                <a:tab pos="2832100" algn="l"/>
                <a:tab pos="3740785" algn="l"/>
              </a:tabLst>
            </a:pPr>
            <a:r>
              <a:rPr lang="en-US" sz="1200" spc="-5" dirty="0">
                <a:solidFill>
                  <a:srgbClr val="001F5F"/>
                </a:solidFill>
                <a:latin typeface="Franklin Gothic Medium Cond"/>
                <a:cs typeface="Franklin Gothic Medium Cond"/>
              </a:rPr>
              <a:t>The calculation of the cost of medical care is performed taking into account the fulfillment of the criteria for the quality of medical care on the basis of the nomenclature of services, medicines, etc.</a:t>
            </a:r>
            <a:endParaRPr sz="1200" dirty="0">
              <a:latin typeface="Franklin Gothic Medium Cond"/>
              <a:cs typeface="Franklin Gothic Medium Cond"/>
            </a:endParaRPr>
          </a:p>
        </p:txBody>
      </p:sp>
      <p:sp>
        <p:nvSpPr>
          <p:cNvPr id="20" name="object 20"/>
          <p:cNvSpPr txBox="1"/>
          <p:nvPr/>
        </p:nvSpPr>
        <p:spPr>
          <a:xfrm>
            <a:off x="2696018" y="5123940"/>
            <a:ext cx="3549650" cy="924612"/>
          </a:xfrm>
          <a:prstGeom prst="rect">
            <a:avLst/>
          </a:prstGeom>
        </p:spPr>
        <p:txBody>
          <a:bodyPr vert="horz" wrap="square" lIns="0" tIns="26670" rIns="0" bIns="0" rtlCol="0">
            <a:spAutoFit/>
          </a:bodyPr>
          <a:lstStyle/>
          <a:p>
            <a:pPr marL="12700" marR="5080" algn="just">
              <a:lnSpc>
                <a:spcPts val="1440"/>
              </a:lnSpc>
              <a:spcBef>
                <a:spcPts val="210"/>
              </a:spcBef>
            </a:pPr>
            <a:r>
              <a:rPr lang="en-US" sz="1200" dirty="0">
                <a:solidFill>
                  <a:srgbClr val="001F5F"/>
                </a:solidFill>
                <a:latin typeface="Franklin Gothic Medium Cond"/>
                <a:cs typeface="Franklin Gothic Medium Cond"/>
              </a:rPr>
              <a:t>5. The collection and examination of proposals to update the criteria for the quality of care - in the period from 01.07.2017 received 3 proposals on the actualization of quality criteria (from the main freelance specialists of the Ministry of Health of Russia).</a:t>
            </a:r>
            <a:endParaRPr sz="1250" dirty="0">
              <a:latin typeface="Franklin Gothic Medium Cond"/>
              <a:cs typeface="Franklin Gothic Medium Cond"/>
            </a:endParaRPr>
          </a:p>
        </p:txBody>
      </p:sp>
      <p:sp>
        <p:nvSpPr>
          <p:cNvPr id="21" name="object 21"/>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22" name="object 22"/>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23" name="object 23"/>
          <p:cNvSpPr txBox="1"/>
          <p:nvPr/>
        </p:nvSpPr>
        <p:spPr>
          <a:xfrm>
            <a:off x="810647" y="1808215"/>
            <a:ext cx="410369" cy="2978785"/>
          </a:xfrm>
          <a:prstGeom prst="rect">
            <a:avLst/>
          </a:prstGeom>
        </p:spPr>
        <p:txBody>
          <a:bodyPr vert="vert270" wrap="square" lIns="0" tIns="0" rIns="0" bIns="0" rtlCol="0">
            <a:spAutoFit/>
          </a:bodyPr>
          <a:lstStyle/>
          <a:p>
            <a:pPr marL="12700">
              <a:lnSpc>
                <a:spcPts val="3225"/>
              </a:lnSpc>
              <a:tabLst>
                <a:tab pos="1570990" algn="l"/>
              </a:tabLst>
            </a:pPr>
            <a:r>
              <a:rPr lang="en-US" sz="2800" dirty="0">
                <a:solidFill>
                  <a:srgbClr val="FFFFFF"/>
                </a:solidFill>
                <a:latin typeface="Franklin Gothic Medium Cond"/>
                <a:cs typeface="Franklin Gothic Medium Cond"/>
              </a:rPr>
              <a:t>QUALITY CRITERIA</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p:nvPr/>
        </p:nvSpPr>
        <p:spPr>
          <a:xfrm>
            <a:off x="8410193" y="1917954"/>
            <a:ext cx="0" cy="4829175"/>
          </a:xfrm>
          <a:custGeom>
            <a:avLst/>
            <a:gdLst/>
            <a:ahLst/>
            <a:cxnLst/>
            <a:rect l="l" t="t" r="r" b="b"/>
            <a:pathLst>
              <a:path h="4829175">
                <a:moveTo>
                  <a:pt x="0" y="0"/>
                </a:moveTo>
                <a:lnTo>
                  <a:pt x="0" y="4829175"/>
                </a:lnTo>
              </a:path>
            </a:pathLst>
          </a:custGeom>
          <a:ln w="19812">
            <a:solidFill>
              <a:srgbClr val="767070"/>
            </a:solidFill>
            <a:prstDash val="lgDash"/>
          </a:ln>
        </p:spPr>
        <p:txBody>
          <a:bodyPr wrap="square" lIns="0" tIns="0" rIns="0" bIns="0" rtlCol="0"/>
          <a:lstStyle/>
          <a:p>
            <a:endParaRPr/>
          </a:p>
        </p:txBody>
      </p:sp>
      <p:sp>
        <p:nvSpPr>
          <p:cNvPr id="11" name="object 11"/>
          <p:cNvSpPr/>
          <p:nvPr/>
        </p:nvSpPr>
        <p:spPr>
          <a:xfrm>
            <a:off x="6416040" y="3090672"/>
            <a:ext cx="1143635" cy="1270"/>
          </a:xfrm>
          <a:custGeom>
            <a:avLst/>
            <a:gdLst/>
            <a:ahLst/>
            <a:cxnLst/>
            <a:rect l="l" t="t" r="r" b="b"/>
            <a:pathLst>
              <a:path w="1143634" h="1269">
                <a:moveTo>
                  <a:pt x="1143508" y="0"/>
                </a:moveTo>
                <a:lnTo>
                  <a:pt x="0" y="1142"/>
                </a:lnTo>
              </a:path>
            </a:pathLst>
          </a:custGeom>
          <a:ln w="9144">
            <a:solidFill>
              <a:srgbClr val="000000"/>
            </a:solidFill>
          </a:ln>
        </p:spPr>
        <p:txBody>
          <a:bodyPr wrap="square" lIns="0" tIns="0" rIns="0" bIns="0" rtlCol="0"/>
          <a:lstStyle/>
          <a:p>
            <a:endParaRPr/>
          </a:p>
        </p:txBody>
      </p:sp>
      <p:sp>
        <p:nvSpPr>
          <p:cNvPr id="12" name="object 12"/>
          <p:cNvSpPr/>
          <p:nvPr/>
        </p:nvSpPr>
        <p:spPr>
          <a:xfrm>
            <a:off x="6416040" y="3195827"/>
            <a:ext cx="1143635" cy="1270"/>
          </a:xfrm>
          <a:custGeom>
            <a:avLst/>
            <a:gdLst/>
            <a:ahLst/>
            <a:cxnLst/>
            <a:rect l="l" t="t" r="r" b="b"/>
            <a:pathLst>
              <a:path w="1143634" h="1269">
                <a:moveTo>
                  <a:pt x="1143508" y="0"/>
                </a:moveTo>
                <a:lnTo>
                  <a:pt x="0" y="1143"/>
                </a:lnTo>
              </a:path>
            </a:pathLst>
          </a:custGeom>
          <a:ln w="9144">
            <a:solidFill>
              <a:srgbClr val="000000"/>
            </a:solidFill>
          </a:ln>
        </p:spPr>
        <p:txBody>
          <a:bodyPr wrap="square" lIns="0" tIns="0" rIns="0" bIns="0" rtlCol="0"/>
          <a:lstStyle/>
          <a:p>
            <a:endParaRPr/>
          </a:p>
        </p:txBody>
      </p:sp>
      <p:sp>
        <p:nvSpPr>
          <p:cNvPr id="13" name="object 13"/>
          <p:cNvSpPr/>
          <p:nvPr/>
        </p:nvSpPr>
        <p:spPr>
          <a:xfrm>
            <a:off x="6416040" y="3300984"/>
            <a:ext cx="1143635" cy="1270"/>
          </a:xfrm>
          <a:custGeom>
            <a:avLst/>
            <a:gdLst/>
            <a:ahLst/>
            <a:cxnLst/>
            <a:rect l="l" t="t" r="r" b="b"/>
            <a:pathLst>
              <a:path w="1143634" h="1270">
                <a:moveTo>
                  <a:pt x="1143508" y="0"/>
                </a:moveTo>
                <a:lnTo>
                  <a:pt x="0" y="1142"/>
                </a:lnTo>
              </a:path>
            </a:pathLst>
          </a:custGeom>
          <a:ln w="9144">
            <a:solidFill>
              <a:srgbClr val="000000"/>
            </a:solidFill>
          </a:ln>
        </p:spPr>
        <p:txBody>
          <a:bodyPr wrap="square" lIns="0" tIns="0" rIns="0" bIns="0" rtlCol="0"/>
          <a:lstStyle/>
          <a:p>
            <a:endParaRPr/>
          </a:p>
        </p:txBody>
      </p:sp>
      <p:sp>
        <p:nvSpPr>
          <p:cNvPr id="14" name="object 14"/>
          <p:cNvSpPr/>
          <p:nvPr/>
        </p:nvSpPr>
        <p:spPr>
          <a:xfrm>
            <a:off x="6416040" y="3406140"/>
            <a:ext cx="1143635" cy="1270"/>
          </a:xfrm>
          <a:custGeom>
            <a:avLst/>
            <a:gdLst/>
            <a:ahLst/>
            <a:cxnLst/>
            <a:rect l="l" t="t" r="r" b="b"/>
            <a:pathLst>
              <a:path w="1143634" h="1270">
                <a:moveTo>
                  <a:pt x="1143508" y="0"/>
                </a:moveTo>
                <a:lnTo>
                  <a:pt x="0" y="1143"/>
                </a:lnTo>
              </a:path>
            </a:pathLst>
          </a:custGeom>
          <a:ln w="9144">
            <a:solidFill>
              <a:srgbClr val="000000"/>
            </a:solidFill>
          </a:ln>
        </p:spPr>
        <p:txBody>
          <a:bodyPr wrap="square" lIns="0" tIns="0" rIns="0" bIns="0" rtlCol="0"/>
          <a:lstStyle/>
          <a:p>
            <a:endParaRPr/>
          </a:p>
        </p:txBody>
      </p:sp>
      <p:sp>
        <p:nvSpPr>
          <p:cNvPr id="17" name="object 17"/>
          <p:cNvSpPr/>
          <p:nvPr/>
        </p:nvSpPr>
        <p:spPr>
          <a:xfrm>
            <a:off x="8707373" y="2967989"/>
            <a:ext cx="2254250" cy="832485"/>
          </a:xfrm>
          <a:custGeom>
            <a:avLst/>
            <a:gdLst/>
            <a:ahLst/>
            <a:cxnLst/>
            <a:rect l="l" t="t" r="r" b="b"/>
            <a:pathLst>
              <a:path w="2254250" h="832485">
                <a:moveTo>
                  <a:pt x="0" y="832104"/>
                </a:moveTo>
                <a:lnTo>
                  <a:pt x="2253996" y="832104"/>
                </a:lnTo>
                <a:lnTo>
                  <a:pt x="2253996" y="0"/>
                </a:lnTo>
                <a:lnTo>
                  <a:pt x="0" y="0"/>
                </a:lnTo>
                <a:lnTo>
                  <a:pt x="0" y="832104"/>
                </a:lnTo>
                <a:close/>
              </a:path>
            </a:pathLst>
          </a:custGeom>
          <a:solidFill>
            <a:srgbClr val="DEEBF7"/>
          </a:solidFill>
        </p:spPr>
        <p:txBody>
          <a:bodyPr wrap="square" lIns="0" tIns="0" rIns="0" bIns="0" rtlCol="0"/>
          <a:lstStyle/>
          <a:p>
            <a:endParaRPr/>
          </a:p>
        </p:txBody>
      </p:sp>
      <p:sp>
        <p:nvSpPr>
          <p:cNvPr id="18" name="object 18"/>
          <p:cNvSpPr txBox="1"/>
          <p:nvPr/>
        </p:nvSpPr>
        <p:spPr>
          <a:xfrm>
            <a:off x="8707373" y="2967989"/>
            <a:ext cx="2254250" cy="832485"/>
          </a:xfrm>
          <a:prstGeom prst="rect">
            <a:avLst/>
          </a:prstGeom>
          <a:ln w="19811">
            <a:solidFill>
              <a:srgbClr val="1F3863"/>
            </a:solidFill>
          </a:ln>
        </p:spPr>
        <p:txBody>
          <a:bodyPr vert="horz" wrap="square" lIns="0" tIns="3810" rIns="0" bIns="0" rtlCol="0">
            <a:spAutoFit/>
          </a:bodyPr>
          <a:lstStyle/>
          <a:p>
            <a:pPr>
              <a:lnSpc>
                <a:spcPct val="100000"/>
              </a:lnSpc>
              <a:spcBef>
                <a:spcPts val="30"/>
              </a:spcBef>
            </a:pPr>
            <a:endParaRPr sz="1150">
              <a:latin typeface="Times New Roman"/>
              <a:cs typeface="Times New Roman"/>
            </a:endParaRPr>
          </a:p>
          <a:p>
            <a:pPr algn="ctr">
              <a:lnSpc>
                <a:spcPct val="100000"/>
              </a:lnSpc>
            </a:pPr>
            <a:r>
              <a:rPr sz="1050" spc="-5" dirty="0">
                <a:latin typeface="Franklin Gothic Medium Cond"/>
                <a:cs typeface="Franklin Gothic Medium Cond"/>
              </a:rPr>
              <a:t>Стандарты</a:t>
            </a:r>
            <a:r>
              <a:rPr sz="1050" spc="5" dirty="0">
                <a:latin typeface="Franklin Gothic Medium Cond"/>
                <a:cs typeface="Franklin Gothic Medium Cond"/>
              </a:rPr>
              <a:t> </a:t>
            </a:r>
            <a:r>
              <a:rPr sz="1050" spc="-5" dirty="0">
                <a:latin typeface="Franklin Gothic Medium Cond"/>
                <a:cs typeface="Franklin Gothic Medium Cond"/>
              </a:rPr>
              <a:t>МП</a:t>
            </a:r>
            <a:endParaRPr sz="1050">
              <a:latin typeface="Franklin Gothic Medium Cond"/>
              <a:cs typeface="Franklin Gothic Medium Cond"/>
            </a:endParaRPr>
          </a:p>
          <a:p>
            <a:pPr marL="323850" marR="290830" algn="ctr">
              <a:lnSpc>
                <a:spcPct val="100000"/>
              </a:lnSpc>
            </a:pPr>
            <a:r>
              <a:rPr sz="1050" spc="-5" dirty="0">
                <a:latin typeface="Franklin Gothic Medium Cond"/>
                <a:cs typeface="Franklin Gothic Medium Cond"/>
              </a:rPr>
              <a:t>(модели заболевания,  «Медико- экономические  стандарты»)</a:t>
            </a:r>
            <a:endParaRPr sz="1050">
              <a:latin typeface="Franklin Gothic Medium Cond"/>
              <a:cs typeface="Franklin Gothic Medium Cond"/>
            </a:endParaRPr>
          </a:p>
        </p:txBody>
      </p:sp>
      <p:sp>
        <p:nvSpPr>
          <p:cNvPr id="19" name="object 19"/>
          <p:cNvSpPr/>
          <p:nvPr/>
        </p:nvSpPr>
        <p:spPr>
          <a:xfrm>
            <a:off x="2957322" y="3115817"/>
            <a:ext cx="1752600" cy="490855"/>
          </a:xfrm>
          <a:custGeom>
            <a:avLst/>
            <a:gdLst/>
            <a:ahLst/>
            <a:cxnLst/>
            <a:rect l="l" t="t" r="r" b="b"/>
            <a:pathLst>
              <a:path w="1752600" h="490854">
                <a:moveTo>
                  <a:pt x="0" y="490727"/>
                </a:moveTo>
                <a:lnTo>
                  <a:pt x="1752600" y="490727"/>
                </a:lnTo>
                <a:lnTo>
                  <a:pt x="1752600" y="0"/>
                </a:lnTo>
                <a:lnTo>
                  <a:pt x="0" y="0"/>
                </a:lnTo>
                <a:lnTo>
                  <a:pt x="0" y="490727"/>
                </a:lnTo>
                <a:close/>
              </a:path>
            </a:pathLst>
          </a:custGeom>
          <a:solidFill>
            <a:srgbClr val="FFFFFF"/>
          </a:solidFill>
        </p:spPr>
        <p:txBody>
          <a:bodyPr wrap="square" lIns="0" tIns="0" rIns="0" bIns="0" rtlCol="0"/>
          <a:lstStyle/>
          <a:p>
            <a:endParaRPr/>
          </a:p>
        </p:txBody>
      </p:sp>
      <p:sp>
        <p:nvSpPr>
          <p:cNvPr id="21" name="object 21"/>
          <p:cNvSpPr txBox="1"/>
          <p:nvPr/>
        </p:nvSpPr>
        <p:spPr>
          <a:xfrm>
            <a:off x="3268217" y="3263646"/>
            <a:ext cx="1130300" cy="186690"/>
          </a:xfrm>
          <a:prstGeom prst="rect">
            <a:avLst/>
          </a:prstGeom>
        </p:spPr>
        <p:txBody>
          <a:bodyPr vert="horz" wrap="square" lIns="0" tIns="13335" rIns="0" bIns="0" rtlCol="0">
            <a:spAutoFit/>
          </a:bodyPr>
          <a:lstStyle/>
          <a:p>
            <a:pPr marL="12700">
              <a:lnSpc>
                <a:spcPct val="100000"/>
              </a:lnSpc>
              <a:spcBef>
                <a:spcPts val="105"/>
              </a:spcBef>
            </a:pPr>
            <a:r>
              <a:rPr sz="1050" spc="-5" dirty="0">
                <a:latin typeface="Franklin Gothic Medium Cond"/>
                <a:cs typeface="Franklin Gothic Medium Cond"/>
              </a:rPr>
              <a:t>Табели</a:t>
            </a:r>
            <a:r>
              <a:rPr sz="1050" spc="-20" dirty="0">
                <a:latin typeface="Franklin Gothic Medium Cond"/>
                <a:cs typeface="Franklin Gothic Medium Cond"/>
              </a:rPr>
              <a:t> </a:t>
            </a:r>
            <a:r>
              <a:rPr sz="1050" spc="-5" dirty="0">
                <a:latin typeface="Franklin Gothic Medium Cond"/>
                <a:cs typeface="Franklin Gothic Medium Cond"/>
              </a:rPr>
              <a:t>оснащенности</a:t>
            </a:r>
            <a:endParaRPr sz="1050">
              <a:latin typeface="Franklin Gothic Medium Cond"/>
              <a:cs typeface="Franklin Gothic Medium Cond"/>
            </a:endParaRPr>
          </a:p>
        </p:txBody>
      </p:sp>
      <p:sp>
        <p:nvSpPr>
          <p:cNvPr id="22" name="object 22"/>
          <p:cNvSpPr/>
          <p:nvPr/>
        </p:nvSpPr>
        <p:spPr>
          <a:xfrm>
            <a:off x="2957322" y="4437126"/>
            <a:ext cx="1752600" cy="492759"/>
          </a:xfrm>
          <a:custGeom>
            <a:avLst/>
            <a:gdLst/>
            <a:ahLst/>
            <a:cxnLst/>
            <a:rect l="l" t="t" r="r" b="b"/>
            <a:pathLst>
              <a:path w="1752600" h="492760">
                <a:moveTo>
                  <a:pt x="0" y="492251"/>
                </a:moveTo>
                <a:lnTo>
                  <a:pt x="1752600" y="492251"/>
                </a:lnTo>
                <a:lnTo>
                  <a:pt x="1752600" y="0"/>
                </a:lnTo>
                <a:lnTo>
                  <a:pt x="0" y="0"/>
                </a:lnTo>
                <a:lnTo>
                  <a:pt x="0" y="492251"/>
                </a:lnTo>
                <a:close/>
              </a:path>
            </a:pathLst>
          </a:custGeom>
          <a:solidFill>
            <a:srgbClr val="FFFFFF"/>
          </a:solidFill>
        </p:spPr>
        <p:txBody>
          <a:bodyPr wrap="square" lIns="0" tIns="0" rIns="0" bIns="0" rtlCol="0"/>
          <a:lstStyle/>
          <a:p>
            <a:endParaRPr/>
          </a:p>
        </p:txBody>
      </p:sp>
      <p:sp>
        <p:nvSpPr>
          <p:cNvPr id="25" name="object 25"/>
          <p:cNvSpPr/>
          <p:nvPr/>
        </p:nvSpPr>
        <p:spPr>
          <a:xfrm>
            <a:off x="2957322" y="3775709"/>
            <a:ext cx="1752600" cy="492759"/>
          </a:xfrm>
          <a:custGeom>
            <a:avLst/>
            <a:gdLst/>
            <a:ahLst/>
            <a:cxnLst/>
            <a:rect l="l" t="t" r="r" b="b"/>
            <a:pathLst>
              <a:path w="1752600" h="492760">
                <a:moveTo>
                  <a:pt x="0" y="492251"/>
                </a:moveTo>
                <a:lnTo>
                  <a:pt x="1752600" y="492251"/>
                </a:lnTo>
                <a:lnTo>
                  <a:pt x="1752600" y="0"/>
                </a:lnTo>
                <a:lnTo>
                  <a:pt x="0" y="0"/>
                </a:lnTo>
                <a:lnTo>
                  <a:pt x="0" y="492251"/>
                </a:lnTo>
                <a:close/>
              </a:path>
            </a:pathLst>
          </a:custGeom>
          <a:solidFill>
            <a:srgbClr val="FFFFFF"/>
          </a:solidFill>
        </p:spPr>
        <p:txBody>
          <a:bodyPr wrap="square" lIns="0" tIns="0" rIns="0" bIns="0" rtlCol="0"/>
          <a:lstStyle/>
          <a:p>
            <a:endParaRPr/>
          </a:p>
        </p:txBody>
      </p:sp>
      <p:sp>
        <p:nvSpPr>
          <p:cNvPr id="29" name="object 29"/>
          <p:cNvSpPr/>
          <p:nvPr/>
        </p:nvSpPr>
        <p:spPr>
          <a:xfrm>
            <a:off x="6979157" y="4455414"/>
            <a:ext cx="76200" cy="676275"/>
          </a:xfrm>
          <a:custGeom>
            <a:avLst/>
            <a:gdLst/>
            <a:ahLst/>
            <a:cxnLst/>
            <a:rect l="l" t="t" r="r" b="b"/>
            <a:pathLst>
              <a:path w="76200" h="676275">
                <a:moveTo>
                  <a:pt x="28194" y="600075"/>
                </a:moveTo>
                <a:lnTo>
                  <a:pt x="0" y="600075"/>
                </a:lnTo>
                <a:lnTo>
                  <a:pt x="38100" y="676275"/>
                </a:lnTo>
                <a:lnTo>
                  <a:pt x="69850" y="612775"/>
                </a:lnTo>
                <a:lnTo>
                  <a:pt x="28194" y="612775"/>
                </a:lnTo>
                <a:lnTo>
                  <a:pt x="28194" y="600075"/>
                </a:lnTo>
                <a:close/>
              </a:path>
              <a:path w="76200" h="676275">
                <a:moveTo>
                  <a:pt x="48006" y="0"/>
                </a:moveTo>
                <a:lnTo>
                  <a:pt x="28194" y="0"/>
                </a:lnTo>
                <a:lnTo>
                  <a:pt x="28194" y="612775"/>
                </a:lnTo>
                <a:lnTo>
                  <a:pt x="48006" y="612775"/>
                </a:lnTo>
                <a:lnTo>
                  <a:pt x="48006" y="0"/>
                </a:lnTo>
                <a:close/>
              </a:path>
              <a:path w="76200" h="676275">
                <a:moveTo>
                  <a:pt x="76200" y="600075"/>
                </a:moveTo>
                <a:lnTo>
                  <a:pt x="48006" y="600075"/>
                </a:lnTo>
                <a:lnTo>
                  <a:pt x="48006" y="612775"/>
                </a:lnTo>
                <a:lnTo>
                  <a:pt x="69850" y="612775"/>
                </a:lnTo>
                <a:lnTo>
                  <a:pt x="76200" y="600075"/>
                </a:lnTo>
                <a:close/>
              </a:path>
            </a:pathLst>
          </a:custGeom>
          <a:solidFill>
            <a:srgbClr val="1F3863"/>
          </a:solidFill>
        </p:spPr>
        <p:txBody>
          <a:bodyPr wrap="square" lIns="0" tIns="0" rIns="0" bIns="0" rtlCol="0"/>
          <a:lstStyle/>
          <a:p>
            <a:endParaRPr/>
          </a:p>
        </p:txBody>
      </p:sp>
      <p:sp>
        <p:nvSpPr>
          <p:cNvPr id="30" name="object 30"/>
          <p:cNvSpPr/>
          <p:nvPr/>
        </p:nvSpPr>
        <p:spPr>
          <a:xfrm>
            <a:off x="8228710" y="3521075"/>
            <a:ext cx="455930" cy="86995"/>
          </a:xfrm>
          <a:custGeom>
            <a:avLst/>
            <a:gdLst/>
            <a:ahLst/>
            <a:cxnLst/>
            <a:rect l="l" t="t" r="r" b="b"/>
            <a:pathLst>
              <a:path w="455929" h="86995">
                <a:moveTo>
                  <a:pt x="427238" y="28828"/>
                </a:moveTo>
                <a:lnTo>
                  <a:pt x="383286" y="28828"/>
                </a:lnTo>
                <a:lnTo>
                  <a:pt x="383413" y="57785"/>
                </a:lnTo>
                <a:lnTo>
                  <a:pt x="368977" y="57885"/>
                </a:lnTo>
                <a:lnTo>
                  <a:pt x="369189" y="86868"/>
                </a:lnTo>
                <a:lnTo>
                  <a:pt x="455675" y="42799"/>
                </a:lnTo>
                <a:lnTo>
                  <a:pt x="427238" y="28828"/>
                </a:lnTo>
                <a:close/>
              </a:path>
              <a:path w="455929" h="86995">
                <a:moveTo>
                  <a:pt x="368765" y="28930"/>
                </a:moveTo>
                <a:lnTo>
                  <a:pt x="0" y="31496"/>
                </a:lnTo>
                <a:lnTo>
                  <a:pt x="254" y="60451"/>
                </a:lnTo>
                <a:lnTo>
                  <a:pt x="368977" y="57885"/>
                </a:lnTo>
                <a:lnTo>
                  <a:pt x="368765" y="28930"/>
                </a:lnTo>
                <a:close/>
              </a:path>
              <a:path w="455929" h="86995">
                <a:moveTo>
                  <a:pt x="383286" y="28828"/>
                </a:moveTo>
                <a:lnTo>
                  <a:pt x="368765" y="28930"/>
                </a:lnTo>
                <a:lnTo>
                  <a:pt x="368977" y="57885"/>
                </a:lnTo>
                <a:lnTo>
                  <a:pt x="383413" y="57785"/>
                </a:lnTo>
                <a:lnTo>
                  <a:pt x="383286" y="28828"/>
                </a:lnTo>
                <a:close/>
              </a:path>
              <a:path w="455929" h="86995">
                <a:moveTo>
                  <a:pt x="368554" y="0"/>
                </a:moveTo>
                <a:lnTo>
                  <a:pt x="368765" y="28930"/>
                </a:lnTo>
                <a:lnTo>
                  <a:pt x="427238" y="28828"/>
                </a:lnTo>
                <a:lnTo>
                  <a:pt x="368554" y="0"/>
                </a:lnTo>
                <a:close/>
              </a:path>
            </a:pathLst>
          </a:custGeom>
          <a:solidFill>
            <a:srgbClr val="1F3863"/>
          </a:solidFill>
        </p:spPr>
        <p:txBody>
          <a:bodyPr wrap="square" lIns="0" tIns="0" rIns="0" bIns="0" rtlCol="0"/>
          <a:lstStyle/>
          <a:p>
            <a:endParaRPr/>
          </a:p>
        </p:txBody>
      </p:sp>
      <p:sp>
        <p:nvSpPr>
          <p:cNvPr id="35" name="object 35"/>
          <p:cNvSpPr txBox="1"/>
          <p:nvPr/>
        </p:nvSpPr>
        <p:spPr>
          <a:xfrm>
            <a:off x="3178555" y="1345770"/>
            <a:ext cx="1379220" cy="347345"/>
          </a:xfrm>
          <a:prstGeom prst="rect">
            <a:avLst/>
          </a:prstGeom>
        </p:spPr>
        <p:txBody>
          <a:bodyPr vert="horz" wrap="square" lIns="0" tIns="13970" rIns="0" bIns="0" rtlCol="0">
            <a:spAutoFit/>
          </a:bodyPr>
          <a:lstStyle/>
          <a:p>
            <a:pPr marL="12700">
              <a:lnSpc>
                <a:spcPct val="100000"/>
              </a:lnSpc>
              <a:spcBef>
                <a:spcPts val="110"/>
              </a:spcBef>
            </a:pPr>
            <a:r>
              <a:rPr lang="en-US" sz="2100" i="1" spc="-35" dirty="0">
                <a:latin typeface="Segoe UI Semilight"/>
                <a:cs typeface="Segoe UI Semilight"/>
              </a:rPr>
              <a:t>Control</a:t>
            </a:r>
            <a:endParaRPr sz="2100" dirty="0">
              <a:latin typeface="Segoe UI Semilight"/>
              <a:cs typeface="Segoe UI Semilight"/>
            </a:endParaRPr>
          </a:p>
        </p:txBody>
      </p:sp>
      <p:sp>
        <p:nvSpPr>
          <p:cNvPr id="38" name="object 38"/>
          <p:cNvSpPr/>
          <p:nvPr/>
        </p:nvSpPr>
        <p:spPr>
          <a:xfrm>
            <a:off x="7305293" y="3432809"/>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solidFill>
            <a:srgbClr val="FFFFFF"/>
          </a:solidFill>
        </p:spPr>
        <p:txBody>
          <a:bodyPr wrap="square" lIns="0" tIns="0" rIns="0" bIns="0" rtlCol="0"/>
          <a:lstStyle/>
          <a:p>
            <a:endParaRPr/>
          </a:p>
        </p:txBody>
      </p:sp>
      <p:sp>
        <p:nvSpPr>
          <p:cNvPr id="40" name="object 40"/>
          <p:cNvSpPr txBox="1"/>
          <p:nvPr/>
        </p:nvSpPr>
        <p:spPr>
          <a:xfrm>
            <a:off x="7315200" y="3466338"/>
            <a:ext cx="904240" cy="186690"/>
          </a:xfrm>
          <a:prstGeom prst="rect">
            <a:avLst/>
          </a:prstGeom>
        </p:spPr>
        <p:txBody>
          <a:bodyPr vert="horz" wrap="square" lIns="0" tIns="13335" rIns="0" bIns="0" rtlCol="0">
            <a:spAutoFit/>
          </a:bodyPr>
          <a:lstStyle/>
          <a:p>
            <a:pPr marL="213360">
              <a:lnSpc>
                <a:spcPct val="100000"/>
              </a:lnSpc>
              <a:spcBef>
                <a:spcPts val="105"/>
              </a:spcBef>
            </a:pPr>
            <a:r>
              <a:rPr sz="1050" spc="-5" dirty="0">
                <a:latin typeface="Franklin Gothic Medium Cond"/>
                <a:cs typeface="Franklin Gothic Medium Cond"/>
              </a:rPr>
              <a:t>Модель</a:t>
            </a:r>
            <a:r>
              <a:rPr sz="1050" spc="-10" dirty="0">
                <a:latin typeface="Franklin Gothic Medium Cond"/>
                <a:cs typeface="Franklin Gothic Medium Cond"/>
              </a:rPr>
              <a:t> </a:t>
            </a:r>
            <a:r>
              <a:rPr sz="1050" dirty="0">
                <a:latin typeface="Franklin Gothic Medium Cond"/>
                <a:cs typeface="Franklin Gothic Medium Cond"/>
              </a:rPr>
              <a:t>1</a:t>
            </a:r>
            <a:endParaRPr sz="1050">
              <a:latin typeface="Franklin Gothic Medium Cond"/>
              <a:cs typeface="Franklin Gothic Medium Cond"/>
            </a:endParaRPr>
          </a:p>
        </p:txBody>
      </p:sp>
      <p:sp>
        <p:nvSpPr>
          <p:cNvPr id="41" name="object 41"/>
          <p:cNvSpPr/>
          <p:nvPr/>
        </p:nvSpPr>
        <p:spPr>
          <a:xfrm>
            <a:off x="7305293" y="3725417"/>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solidFill>
            <a:srgbClr val="FFFFFF"/>
          </a:solidFill>
        </p:spPr>
        <p:txBody>
          <a:bodyPr wrap="square" lIns="0" tIns="0" rIns="0" bIns="0" rtlCol="0"/>
          <a:lstStyle/>
          <a:p>
            <a:endParaRPr/>
          </a:p>
        </p:txBody>
      </p:sp>
      <p:sp>
        <p:nvSpPr>
          <p:cNvPr id="43" name="object 43"/>
          <p:cNvSpPr txBox="1"/>
          <p:nvPr/>
        </p:nvSpPr>
        <p:spPr>
          <a:xfrm>
            <a:off x="7315200" y="3758310"/>
            <a:ext cx="904240" cy="186690"/>
          </a:xfrm>
          <a:prstGeom prst="rect">
            <a:avLst/>
          </a:prstGeom>
        </p:spPr>
        <p:txBody>
          <a:bodyPr vert="horz" wrap="square" lIns="0" tIns="13335" rIns="0" bIns="0" rtlCol="0">
            <a:spAutoFit/>
          </a:bodyPr>
          <a:lstStyle/>
          <a:p>
            <a:pPr marL="213360">
              <a:lnSpc>
                <a:spcPct val="100000"/>
              </a:lnSpc>
              <a:spcBef>
                <a:spcPts val="105"/>
              </a:spcBef>
            </a:pPr>
            <a:r>
              <a:rPr sz="1050" spc="-5" dirty="0">
                <a:latin typeface="Franklin Gothic Medium Cond"/>
                <a:cs typeface="Franklin Gothic Medium Cond"/>
              </a:rPr>
              <a:t>Модель</a:t>
            </a:r>
            <a:r>
              <a:rPr sz="1050" spc="-10" dirty="0">
                <a:latin typeface="Franklin Gothic Medium Cond"/>
                <a:cs typeface="Franklin Gothic Medium Cond"/>
              </a:rPr>
              <a:t> </a:t>
            </a:r>
            <a:r>
              <a:rPr sz="1050" dirty="0">
                <a:latin typeface="Franklin Gothic Medium Cond"/>
                <a:cs typeface="Franklin Gothic Medium Cond"/>
              </a:rPr>
              <a:t>2</a:t>
            </a:r>
            <a:endParaRPr sz="1050">
              <a:latin typeface="Franklin Gothic Medium Cond"/>
              <a:cs typeface="Franklin Gothic Medium Cond"/>
            </a:endParaRPr>
          </a:p>
        </p:txBody>
      </p:sp>
      <p:sp>
        <p:nvSpPr>
          <p:cNvPr id="44" name="object 44"/>
          <p:cNvSpPr/>
          <p:nvPr/>
        </p:nvSpPr>
        <p:spPr>
          <a:xfrm>
            <a:off x="7305293" y="4014978"/>
            <a:ext cx="923925" cy="260985"/>
          </a:xfrm>
          <a:custGeom>
            <a:avLst/>
            <a:gdLst/>
            <a:ahLst/>
            <a:cxnLst/>
            <a:rect l="l" t="t" r="r" b="b"/>
            <a:pathLst>
              <a:path w="923925" h="260985">
                <a:moveTo>
                  <a:pt x="0" y="260604"/>
                </a:moveTo>
                <a:lnTo>
                  <a:pt x="923544" y="260604"/>
                </a:lnTo>
                <a:lnTo>
                  <a:pt x="923544" y="0"/>
                </a:lnTo>
                <a:lnTo>
                  <a:pt x="0" y="0"/>
                </a:lnTo>
                <a:lnTo>
                  <a:pt x="0" y="260604"/>
                </a:lnTo>
                <a:close/>
              </a:path>
            </a:pathLst>
          </a:custGeom>
          <a:solidFill>
            <a:srgbClr val="FFFFFF"/>
          </a:solidFill>
        </p:spPr>
        <p:txBody>
          <a:bodyPr wrap="square" lIns="0" tIns="0" rIns="0" bIns="0" rtlCol="0"/>
          <a:lstStyle/>
          <a:p>
            <a:endParaRPr/>
          </a:p>
        </p:txBody>
      </p:sp>
      <p:sp>
        <p:nvSpPr>
          <p:cNvPr id="46" name="object 46"/>
          <p:cNvSpPr txBox="1"/>
          <p:nvPr/>
        </p:nvSpPr>
        <p:spPr>
          <a:xfrm>
            <a:off x="7315200" y="4048125"/>
            <a:ext cx="904240" cy="186690"/>
          </a:xfrm>
          <a:prstGeom prst="rect">
            <a:avLst/>
          </a:prstGeom>
        </p:spPr>
        <p:txBody>
          <a:bodyPr vert="horz" wrap="square" lIns="0" tIns="13335" rIns="0" bIns="0" rtlCol="0">
            <a:spAutoFit/>
          </a:bodyPr>
          <a:lstStyle/>
          <a:p>
            <a:pPr marL="213360">
              <a:lnSpc>
                <a:spcPct val="100000"/>
              </a:lnSpc>
              <a:spcBef>
                <a:spcPts val="105"/>
              </a:spcBef>
            </a:pPr>
            <a:r>
              <a:rPr sz="1050" spc="-5" dirty="0">
                <a:latin typeface="Franklin Gothic Medium Cond"/>
                <a:cs typeface="Franklin Gothic Medium Cond"/>
              </a:rPr>
              <a:t>Модель</a:t>
            </a:r>
            <a:r>
              <a:rPr sz="1050" spc="-10" dirty="0">
                <a:latin typeface="Franklin Gothic Medium Cond"/>
                <a:cs typeface="Franklin Gothic Medium Cond"/>
              </a:rPr>
              <a:t> </a:t>
            </a:r>
            <a:r>
              <a:rPr sz="1050" dirty="0">
                <a:latin typeface="Franklin Gothic Medium Cond"/>
                <a:cs typeface="Franklin Gothic Medium Cond"/>
              </a:rPr>
              <a:t>3</a:t>
            </a:r>
            <a:endParaRPr sz="1050">
              <a:latin typeface="Franklin Gothic Medium Cond"/>
              <a:cs typeface="Franklin Gothic Medium Cond"/>
            </a:endParaRPr>
          </a:p>
        </p:txBody>
      </p:sp>
      <p:sp>
        <p:nvSpPr>
          <p:cNvPr id="48" name="object 48"/>
          <p:cNvSpPr/>
          <p:nvPr/>
        </p:nvSpPr>
        <p:spPr>
          <a:xfrm>
            <a:off x="9805416" y="4752466"/>
            <a:ext cx="76200" cy="470534"/>
          </a:xfrm>
          <a:custGeom>
            <a:avLst/>
            <a:gdLst/>
            <a:ahLst/>
            <a:cxnLst/>
            <a:rect l="l" t="t" r="r" b="b"/>
            <a:pathLst>
              <a:path w="76200" h="470535">
                <a:moveTo>
                  <a:pt x="28150" y="393959"/>
                </a:moveTo>
                <a:lnTo>
                  <a:pt x="0" y="394334"/>
                </a:lnTo>
                <a:lnTo>
                  <a:pt x="39115" y="470026"/>
                </a:lnTo>
                <a:lnTo>
                  <a:pt x="69753" y="406653"/>
                </a:lnTo>
                <a:lnTo>
                  <a:pt x="28320" y="406653"/>
                </a:lnTo>
                <a:lnTo>
                  <a:pt x="28150" y="393959"/>
                </a:lnTo>
                <a:close/>
              </a:path>
              <a:path w="76200" h="470535">
                <a:moveTo>
                  <a:pt x="47962" y="393695"/>
                </a:moveTo>
                <a:lnTo>
                  <a:pt x="28150" y="393959"/>
                </a:lnTo>
                <a:lnTo>
                  <a:pt x="28320" y="406653"/>
                </a:lnTo>
                <a:lnTo>
                  <a:pt x="48132" y="406399"/>
                </a:lnTo>
                <a:lnTo>
                  <a:pt x="47962" y="393695"/>
                </a:lnTo>
                <a:close/>
              </a:path>
              <a:path w="76200" h="470535">
                <a:moveTo>
                  <a:pt x="76200" y="393318"/>
                </a:moveTo>
                <a:lnTo>
                  <a:pt x="47962" y="393695"/>
                </a:lnTo>
                <a:lnTo>
                  <a:pt x="48132" y="406399"/>
                </a:lnTo>
                <a:lnTo>
                  <a:pt x="28320" y="406653"/>
                </a:lnTo>
                <a:lnTo>
                  <a:pt x="69753" y="406653"/>
                </a:lnTo>
                <a:lnTo>
                  <a:pt x="76200" y="393318"/>
                </a:lnTo>
                <a:close/>
              </a:path>
              <a:path w="76200" h="470535">
                <a:moveTo>
                  <a:pt x="42672" y="0"/>
                </a:moveTo>
                <a:lnTo>
                  <a:pt x="22859" y="253"/>
                </a:lnTo>
                <a:lnTo>
                  <a:pt x="28150" y="393959"/>
                </a:lnTo>
                <a:lnTo>
                  <a:pt x="47962" y="393695"/>
                </a:lnTo>
                <a:lnTo>
                  <a:pt x="42672" y="0"/>
                </a:lnTo>
                <a:close/>
              </a:path>
            </a:pathLst>
          </a:custGeom>
          <a:solidFill>
            <a:srgbClr val="1F3863"/>
          </a:solidFill>
        </p:spPr>
        <p:txBody>
          <a:bodyPr wrap="square" lIns="0" tIns="0" rIns="0" bIns="0" rtlCol="0"/>
          <a:lstStyle/>
          <a:p>
            <a:endParaRPr/>
          </a:p>
        </p:txBody>
      </p:sp>
      <p:sp>
        <p:nvSpPr>
          <p:cNvPr id="50" name="object 50"/>
          <p:cNvSpPr txBox="1"/>
          <p:nvPr/>
        </p:nvSpPr>
        <p:spPr>
          <a:xfrm>
            <a:off x="11725782" y="6437477"/>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496AF"/>
                </a:solidFill>
                <a:latin typeface="Arial"/>
                <a:cs typeface="Arial"/>
              </a:rPr>
              <a:t>22</a:t>
            </a:r>
            <a:endParaRPr sz="1200">
              <a:latin typeface="Arial"/>
              <a:cs typeface="Arial"/>
            </a:endParaRPr>
          </a:p>
        </p:txBody>
      </p:sp>
      <p:sp>
        <p:nvSpPr>
          <p:cNvPr id="52" name="object 52"/>
          <p:cNvSpPr/>
          <p:nvPr/>
        </p:nvSpPr>
        <p:spPr>
          <a:xfrm>
            <a:off x="6894576" y="2017776"/>
            <a:ext cx="243839" cy="236220"/>
          </a:xfrm>
          <a:prstGeom prst="rect">
            <a:avLst/>
          </a:prstGeom>
          <a:blipFill>
            <a:blip r:embed="rId2" cstate="print"/>
            <a:stretch>
              <a:fillRect/>
            </a:stretch>
          </a:blipFill>
        </p:spPr>
        <p:txBody>
          <a:bodyPr wrap="square" lIns="0" tIns="0" rIns="0" bIns="0" rtlCol="0"/>
          <a:lstStyle/>
          <a:p>
            <a:endParaRPr/>
          </a:p>
        </p:txBody>
      </p:sp>
      <p:sp>
        <p:nvSpPr>
          <p:cNvPr id="59" name="object 59"/>
          <p:cNvSpPr/>
          <p:nvPr/>
        </p:nvSpPr>
        <p:spPr>
          <a:xfrm>
            <a:off x="4665726" y="2529839"/>
            <a:ext cx="1522095" cy="864235"/>
          </a:xfrm>
          <a:custGeom>
            <a:avLst/>
            <a:gdLst/>
            <a:ahLst/>
            <a:cxnLst/>
            <a:rect l="l" t="t" r="r" b="b"/>
            <a:pathLst>
              <a:path w="1522095" h="864235">
                <a:moveTo>
                  <a:pt x="630174" y="43434"/>
                </a:moveTo>
                <a:lnTo>
                  <a:pt x="630174" y="857758"/>
                </a:lnTo>
                <a:lnTo>
                  <a:pt x="636651" y="864235"/>
                </a:lnTo>
                <a:lnTo>
                  <a:pt x="1521968" y="864235"/>
                </a:lnTo>
                <a:lnTo>
                  <a:pt x="1521968" y="849757"/>
                </a:lnTo>
                <a:lnTo>
                  <a:pt x="659129" y="849757"/>
                </a:lnTo>
                <a:lnTo>
                  <a:pt x="644651" y="835279"/>
                </a:lnTo>
                <a:lnTo>
                  <a:pt x="659129" y="835279"/>
                </a:lnTo>
                <a:lnTo>
                  <a:pt x="659129" y="57912"/>
                </a:lnTo>
                <a:lnTo>
                  <a:pt x="644651" y="57912"/>
                </a:lnTo>
                <a:lnTo>
                  <a:pt x="630174" y="43434"/>
                </a:lnTo>
                <a:close/>
              </a:path>
              <a:path w="1522095" h="864235">
                <a:moveTo>
                  <a:pt x="659129" y="835279"/>
                </a:moveTo>
                <a:lnTo>
                  <a:pt x="644651" y="835279"/>
                </a:lnTo>
                <a:lnTo>
                  <a:pt x="659129" y="849757"/>
                </a:lnTo>
                <a:lnTo>
                  <a:pt x="659129" y="835279"/>
                </a:lnTo>
                <a:close/>
              </a:path>
              <a:path w="1522095" h="864235">
                <a:moveTo>
                  <a:pt x="1521968" y="835279"/>
                </a:moveTo>
                <a:lnTo>
                  <a:pt x="659129" y="835279"/>
                </a:lnTo>
                <a:lnTo>
                  <a:pt x="659129" y="849757"/>
                </a:lnTo>
                <a:lnTo>
                  <a:pt x="1521968" y="849757"/>
                </a:lnTo>
                <a:lnTo>
                  <a:pt x="1521968" y="835279"/>
                </a:lnTo>
                <a:close/>
              </a:path>
              <a:path w="1522095" h="864235">
                <a:moveTo>
                  <a:pt x="86868" y="0"/>
                </a:moveTo>
                <a:lnTo>
                  <a:pt x="0" y="43434"/>
                </a:lnTo>
                <a:lnTo>
                  <a:pt x="86868" y="86868"/>
                </a:lnTo>
                <a:lnTo>
                  <a:pt x="86868" y="57912"/>
                </a:lnTo>
                <a:lnTo>
                  <a:pt x="72389" y="57912"/>
                </a:lnTo>
                <a:lnTo>
                  <a:pt x="72389" y="28956"/>
                </a:lnTo>
                <a:lnTo>
                  <a:pt x="86868" y="28956"/>
                </a:lnTo>
                <a:lnTo>
                  <a:pt x="86868" y="0"/>
                </a:lnTo>
                <a:close/>
              </a:path>
              <a:path w="1522095" h="864235">
                <a:moveTo>
                  <a:pt x="86868" y="28956"/>
                </a:moveTo>
                <a:lnTo>
                  <a:pt x="72389" y="28956"/>
                </a:lnTo>
                <a:lnTo>
                  <a:pt x="72389" y="57912"/>
                </a:lnTo>
                <a:lnTo>
                  <a:pt x="86868" y="57912"/>
                </a:lnTo>
                <a:lnTo>
                  <a:pt x="86868" y="28956"/>
                </a:lnTo>
                <a:close/>
              </a:path>
              <a:path w="1522095" h="864235">
                <a:moveTo>
                  <a:pt x="652652" y="28956"/>
                </a:moveTo>
                <a:lnTo>
                  <a:pt x="86868" y="28956"/>
                </a:lnTo>
                <a:lnTo>
                  <a:pt x="86868" y="57912"/>
                </a:lnTo>
                <a:lnTo>
                  <a:pt x="630174" y="57912"/>
                </a:lnTo>
                <a:lnTo>
                  <a:pt x="630174" y="43434"/>
                </a:lnTo>
                <a:lnTo>
                  <a:pt x="659129" y="43434"/>
                </a:lnTo>
                <a:lnTo>
                  <a:pt x="659129" y="35433"/>
                </a:lnTo>
                <a:lnTo>
                  <a:pt x="652652" y="28956"/>
                </a:lnTo>
                <a:close/>
              </a:path>
              <a:path w="1522095" h="864235">
                <a:moveTo>
                  <a:pt x="659129" y="43434"/>
                </a:moveTo>
                <a:lnTo>
                  <a:pt x="630174" y="43434"/>
                </a:lnTo>
                <a:lnTo>
                  <a:pt x="644651" y="57912"/>
                </a:lnTo>
                <a:lnTo>
                  <a:pt x="659129" y="57912"/>
                </a:lnTo>
                <a:lnTo>
                  <a:pt x="659129" y="43434"/>
                </a:lnTo>
                <a:close/>
              </a:path>
            </a:pathLst>
          </a:custGeom>
          <a:solidFill>
            <a:srgbClr val="1F3863"/>
          </a:solidFill>
        </p:spPr>
        <p:txBody>
          <a:bodyPr wrap="square" lIns="0" tIns="0" rIns="0" bIns="0" rtlCol="0"/>
          <a:lstStyle/>
          <a:p>
            <a:endParaRPr/>
          </a:p>
        </p:txBody>
      </p:sp>
      <p:sp>
        <p:nvSpPr>
          <p:cNvPr id="60" name="object 60"/>
          <p:cNvSpPr/>
          <p:nvPr/>
        </p:nvSpPr>
        <p:spPr>
          <a:xfrm>
            <a:off x="5336285" y="4267961"/>
            <a:ext cx="852169" cy="0"/>
          </a:xfrm>
          <a:custGeom>
            <a:avLst/>
            <a:gdLst/>
            <a:ahLst/>
            <a:cxnLst/>
            <a:rect l="l" t="t" r="r" b="b"/>
            <a:pathLst>
              <a:path w="852170">
                <a:moveTo>
                  <a:pt x="851788" y="0"/>
                </a:moveTo>
                <a:lnTo>
                  <a:pt x="0" y="0"/>
                </a:lnTo>
              </a:path>
            </a:pathLst>
          </a:custGeom>
          <a:ln w="28956">
            <a:solidFill>
              <a:srgbClr val="1F3863"/>
            </a:solidFill>
          </a:ln>
        </p:spPr>
        <p:txBody>
          <a:bodyPr wrap="square" lIns="0" tIns="0" rIns="0" bIns="0" rtlCol="0"/>
          <a:lstStyle/>
          <a:p>
            <a:endParaRPr/>
          </a:p>
        </p:txBody>
      </p:sp>
      <p:sp>
        <p:nvSpPr>
          <p:cNvPr id="61" name="object 61"/>
          <p:cNvSpPr/>
          <p:nvPr/>
        </p:nvSpPr>
        <p:spPr>
          <a:xfrm>
            <a:off x="4700778" y="6111240"/>
            <a:ext cx="659765" cy="86995"/>
          </a:xfrm>
          <a:custGeom>
            <a:avLst/>
            <a:gdLst/>
            <a:ahLst/>
            <a:cxnLst/>
            <a:rect l="l" t="t" r="r" b="b"/>
            <a:pathLst>
              <a:path w="659764" h="86995">
                <a:moveTo>
                  <a:pt x="86868" y="0"/>
                </a:moveTo>
                <a:lnTo>
                  <a:pt x="0" y="43434"/>
                </a:lnTo>
                <a:lnTo>
                  <a:pt x="86868" y="86868"/>
                </a:lnTo>
                <a:lnTo>
                  <a:pt x="86868" y="57912"/>
                </a:lnTo>
                <a:lnTo>
                  <a:pt x="72389" y="57912"/>
                </a:lnTo>
                <a:lnTo>
                  <a:pt x="72389" y="28956"/>
                </a:lnTo>
                <a:lnTo>
                  <a:pt x="86868" y="28956"/>
                </a:lnTo>
                <a:lnTo>
                  <a:pt x="86868" y="0"/>
                </a:lnTo>
                <a:close/>
              </a:path>
              <a:path w="659764" h="86995">
                <a:moveTo>
                  <a:pt x="86868" y="28956"/>
                </a:moveTo>
                <a:lnTo>
                  <a:pt x="72389" y="28956"/>
                </a:lnTo>
                <a:lnTo>
                  <a:pt x="72389" y="57912"/>
                </a:lnTo>
                <a:lnTo>
                  <a:pt x="86868" y="57912"/>
                </a:lnTo>
                <a:lnTo>
                  <a:pt x="86868" y="28956"/>
                </a:lnTo>
                <a:close/>
              </a:path>
              <a:path w="659764" h="86995">
                <a:moveTo>
                  <a:pt x="659511" y="28956"/>
                </a:moveTo>
                <a:lnTo>
                  <a:pt x="86868" y="28956"/>
                </a:lnTo>
                <a:lnTo>
                  <a:pt x="86868" y="57912"/>
                </a:lnTo>
                <a:lnTo>
                  <a:pt x="659511" y="57912"/>
                </a:lnTo>
                <a:lnTo>
                  <a:pt x="659511" y="28956"/>
                </a:lnTo>
                <a:close/>
              </a:path>
            </a:pathLst>
          </a:custGeom>
          <a:solidFill>
            <a:srgbClr val="1F3863"/>
          </a:solidFill>
        </p:spPr>
        <p:txBody>
          <a:bodyPr wrap="square" lIns="0" tIns="0" rIns="0" bIns="0" rtlCol="0"/>
          <a:lstStyle/>
          <a:p>
            <a:endParaRPr/>
          </a:p>
        </p:txBody>
      </p:sp>
      <p:sp>
        <p:nvSpPr>
          <p:cNvPr id="62" name="object 62"/>
          <p:cNvSpPr/>
          <p:nvPr/>
        </p:nvSpPr>
        <p:spPr>
          <a:xfrm>
            <a:off x="5336285" y="4267961"/>
            <a:ext cx="26670" cy="1885950"/>
          </a:xfrm>
          <a:custGeom>
            <a:avLst/>
            <a:gdLst/>
            <a:ahLst/>
            <a:cxnLst/>
            <a:rect l="l" t="t" r="r" b="b"/>
            <a:pathLst>
              <a:path w="26670" h="1885950">
                <a:moveTo>
                  <a:pt x="0" y="0"/>
                </a:moveTo>
                <a:lnTo>
                  <a:pt x="26669" y="1885950"/>
                </a:lnTo>
              </a:path>
            </a:pathLst>
          </a:custGeom>
          <a:ln w="28956">
            <a:solidFill>
              <a:srgbClr val="1F3863"/>
            </a:solidFill>
          </a:ln>
        </p:spPr>
        <p:txBody>
          <a:bodyPr wrap="square" lIns="0" tIns="0" rIns="0" bIns="0" rtlCol="0"/>
          <a:lstStyle/>
          <a:p>
            <a:endParaRPr/>
          </a:p>
        </p:txBody>
      </p:sp>
      <p:sp>
        <p:nvSpPr>
          <p:cNvPr id="63" name="object 63"/>
          <p:cNvSpPr/>
          <p:nvPr/>
        </p:nvSpPr>
        <p:spPr>
          <a:xfrm>
            <a:off x="23368" y="134302"/>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64" name="object 64"/>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65" name="object 65"/>
          <p:cNvSpPr/>
          <p:nvPr/>
        </p:nvSpPr>
        <p:spPr>
          <a:xfrm>
            <a:off x="8534335" y="2125217"/>
            <a:ext cx="2533015" cy="990600"/>
          </a:xfrm>
          <a:custGeom>
            <a:avLst/>
            <a:gdLst/>
            <a:ahLst/>
            <a:cxnLst/>
            <a:rect l="l" t="t" r="r" b="b"/>
            <a:pathLst>
              <a:path w="2533015" h="990600">
                <a:moveTo>
                  <a:pt x="0" y="165100"/>
                </a:moveTo>
                <a:lnTo>
                  <a:pt x="5897" y="121208"/>
                </a:lnTo>
                <a:lnTo>
                  <a:pt x="22540" y="81769"/>
                </a:lnTo>
                <a:lnTo>
                  <a:pt x="48355" y="48355"/>
                </a:lnTo>
                <a:lnTo>
                  <a:pt x="81769" y="22540"/>
                </a:lnTo>
                <a:lnTo>
                  <a:pt x="121208" y="5897"/>
                </a:lnTo>
                <a:lnTo>
                  <a:pt x="165100" y="0"/>
                </a:lnTo>
                <a:lnTo>
                  <a:pt x="2367788" y="0"/>
                </a:lnTo>
                <a:lnTo>
                  <a:pt x="2411679" y="5897"/>
                </a:lnTo>
                <a:lnTo>
                  <a:pt x="2451118" y="22540"/>
                </a:lnTo>
                <a:lnTo>
                  <a:pt x="2484532" y="48355"/>
                </a:lnTo>
                <a:lnTo>
                  <a:pt x="2510347" y="81769"/>
                </a:lnTo>
                <a:lnTo>
                  <a:pt x="2526990" y="121208"/>
                </a:lnTo>
                <a:lnTo>
                  <a:pt x="2532888" y="165100"/>
                </a:lnTo>
                <a:lnTo>
                  <a:pt x="2532888" y="825500"/>
                </a:lnTo>
                <a:lnTo>
                  <a:pt x="2526990" y="869391"/>
                </a:lnTo>
                <a:lnTo>
                  <a:pt x="2510347" y="908830"/>
                </a:lnTo>
                <a:lnTo>
                  <a:pt x="2484532" y="942244"/>
                </a:lnTo>
                <a:lnTo>
                  <a:pt x="2451118" y="968059"/>
                </a:lnTo>
                <a:lnTo>
                  <a:pt x="2411679" y="984702"/>
                </a:lnTo>
                <a:lnTo>
                  <a:pt x="2367788" y="990600"/>
                </a:lnTo>
                <a:lnTo>
                  <a:pt x="165100" y="990600"/>
                </a:lnTo>
                <a:lnTo>
                  <a:pt x="121208" y="984702"/>
                </a:lnTo>
                <a:lnTo>
                  <a:pt x="81769" y="968059"/>
                </a:lnTo>
                <a:lnTo>
                  <a:pt x="48355" y="942244"/>
                </a:lnTo>
                <a:lnTo>
                  <a:pt x="22540" y="908830"/>
                </a:lnTo>
                <a:lnTo>
                  <a:pt x="5897" y="869391"/>
                </a:lnTo>
                <a:lnTo>
                  <a:pt x="0" y="825500"/>
                </a:lnTo>
                <a:lnTo>
                  <a:pt x="0" y="165100"/>
                </a:lnTo>
                <a:close/>
              </a:path>
            </a:pathLst>
          </a:custGeom>
          <a:ln w="38100">
            <a:solidFill>
              <a:srgbClr val="800000"/>
            </a:solidFill>
            <a:prstDash val="lgDash"/>
          </a:ln>
        </p:spPr>
        <p:txBody>
          <a:bodyPr wrap="square" lIns="0" tIns="0" rIns="0" bIns="0" rtlCol="0"/>
          <a:lstStyle/>
          <a:p>
            <a:endParaRPr/>
          </a:p>
        </p:txBody>
      </p:sp>
      <p:sp>
        <p:nvSpPr>
          <p:cNvPr id="127" name="object 2"/>
          <p:cNvSpPr/>
          <p:nvPr/>
        </p:nvSpPr>
        <p:spPr>
          <a:xfrm>
            <a:off x="2235707" y="1539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128" name="object 3"/>
          <p:cNvSpPr/>
          <p:nvPr/>
        </p:nvSpPr>
        <p:spPr>
          <a:xfrm>
            <a:off x="3576828" y="1539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129" name="object 4"/>
          <p:cNvSpPr/>
          <p:nvPr/>
        </p:nvSpPr>
        <p:spPr>
          <a:xfrm>
            <a:off x="10532364" y="1539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130" name="object 5"/>
          <p:cNvSpPr/>
          <p:nvPr/>
        </p:nvSpPr>
        <p:spPr>
          <a:xfrm>
            <a:off x="8562593" y="2070354"/>
            <a:ext cx="0" cy="4829175"/>
          </a:xfrm>
          <a:custGeom>
            <a:avLst/>
            <a:gdLst/>
            <a:ahLst/>
            <a:cxnLst/>
            <a:rect l="l" t="t" r="r" b="b"/>
            <a:pathLst>
              <a:path h="4829175">
                <a:moveTo>
                  <a:pt x="0" y="0"/>
                </a:moveTo>
                <a:lnTo>
                  <a:pt x="0" y="4829175"/>
                </a:lnTo>
              </a:path>
            </a:pathLst>
          </a:custGeom>
          <a:ln w="19812">
            <a:solidFill>
              <a:srgbClr val="767070"/>
            </a:solidFill>
            <a:prstDash val="lgDash"/>
          </a:ln>
        </p:spPr>
        <p:txBody>
          <a:bodyPr wrap="square" lIns="0" tIns="0" rIns="0" bIns="0" rtlCol="0"/>
          <a:lstStyle/>
          <a:p>
            <a:endParaRPr/>
          </a:p>
        </p:txBody>
      </p:sp>
      <p:sp>
        <p:nvSpPr>
          <p:cNvPr id="131" name="object 6"/>
          <p:cNvSpPr/>
          <p:nvPr/>
        </p:nvSpPr>
        <p:spPr>
          <a:xfrm>
            <a:off x="5574029" y="2070354"/>
            <a:ext cx="68580" cy="4829175"/>
          </a:xfrm>
          <a:custGeom>
            <a:avLst/>
            <a:gdLst/>
            <a:ahLst/>
            <a:cxnLst/>
            <a:rect l="l" t="t" r="r" b="b"/>
            <a:pathLst>
              <a:path w="68579" h="4829175">
                <a:moveTo>
                  <a:pt x="0" y="0"/>
                </a:moveTo>
                <a:lnTo>
                  <a:pt x="68199" y="4829175"/>
                </a:lnTo>
              </a:path>
            </a:pathLst>
          </a:custGeom>
          <a:ln w="19812">
            <a:solidFill>
              <a:srgbClr val="767070"/>
            </a:solidFill>
            <a:prstDash val="lgDash"/>
          </a:ln>
        </p:spPr>
        <p:txBody>
          <a:bodyPr wrap="square" lIns="0" tIns="0" rIns="0" bIns="0" rtlCol="0"/>
          <a:lstStyle/>
          <a:p>
            <a:endParaRPr/>
          </a:p>
        </p:txBody>
      </p:sp>
      <p:sp>
        <p:nvSpPr>
          <p:cNvPr id="132" name="object 7"/>
          <p:cNvSpPr txBox="1">
            <a:spLocks/>
          </p:cNvSpPr>
          <p:nvPr/>
        </p:nvSpPr>
        <p:spPr>
          <a:xfrm>
            <a:off x="2693035" y="371932"/>
            <a:ext cx="8691880" cy="514350"/>
          </a:xfrm>
          <a:prstGeom prst="rect">
            <a:avLst/>
          </a:prstGeom>
        </p:spPr>
        <p:txBody>
          <a:bodyPr vert="horz" wrap="square" lIns="0" tIns="13335" rIns="0" bIns="0" rtlCol="0">
            <a:spAutoFit/>
          </a:bodyPr>
          <a:lstStyle>
            <a:lvl1pPr>
              <a:defRPr sz="2800" b="1" i="0">
                <a:solidFill>
                  <a:srgbClr val="3A3838"/>
                </a:solidFill>
                <a:latin typeface="Arial"/>
                <a:ea typeface="+mj-ea"/>
                <a:cs typeface="Arial"/>
              </a:defRPr>
            </a:lvl1pPr>
          </a:lstStyle>
          <a:p>
            <a:pPr marL="12700">
              <a:spcBef>
                <a:spcPts val="105"/>
              </a:spcBef>
            </a:pPr>
            <a:r>
              <a:rPr lang="en-US" sz="3200" kern="0" smtClean="0">
                <a:solidFill>
                  <a:srgbClr val="001F5F"/>
                </a:solidFill>
              </a:rPr>
              <a:t>Fundamentals of health standardization</a:t>
            </a:r>
            <a:endParaRPr lang="en-US" sz="3200" kern="0" dirty="0"/>
          </a:p>
        </p:txBody>
      </p:sp>
      <p:sp>
        <p:nvSpPr>
          <p:cNvPr id="134" name="object 9"/>
          <p:cNvSpPr/>
          <p:nvPr/>
        </p:nvSpPr>
        <p:spPr>
          <a:xfrm>
            <a:off x="2883916" y="2717292"/>
            <a:ext cx="238760" cy="2156460"/>
          </a:xfrm>
          <a:custGeom>
            <a:avLst/>
            <a:gdLst/>
            <a:ahLst/>
            <a:cxnLst/>
            <a:rect l="l" t="t" r="r" b="b"/>
            <a:pathLst>
              <a:path w="238760" h="2156460">
                <a:moveTo>
                  <a:pt x="162306" y="2080006"/>
                </a:moveTo>
                <a:lnTo>
                  <a:pt x="162306" y="2156206"/>
                </a:lnTo>
                <a:lnTo>
                  <a:pt x="218694" y="2128012"/>
                </a:lnTo>
                <a:lnTo>
                  <a:pt x="175006" y="2128012"/>
                </a:lnTo>
                <a:lnTo>
                  <a:pt x="175006" y="2108200"/>
                </a:lnTo>
                <a:lnTo>
                  <a:pt x="218694" y="2108200"/>
                </a:lnTo>
                <a:lnTo>
                  <a:pt x="162306" y="2080006"/>
                </a:lnTo>
                <a:close/>
              </a:path>
              <a:path w="238760" h="2156460">
                <a:moveTo>
                  <a:pt x="225806" y="0"/>
                </a:moveTo>
                <a:lnTo>
                  <a:pt x="4444" y="0"/>
                </a:lnTo>
                <a:lnTo>
                  <a:pt x="0" y="4445"/>
                </a:lnTo>
                <a:lnTo>
                  <a:pt x="0" y="2123567"/>
                </a:lnTo>
                <a:lnTo>
                  <a:pt x="4444" y="2128012"/>
                </a:lnTo>
                <a:lnTo>
                  <a:pt x="162306" y="2128012"/>
                </a:lnTo>
                <a:lnTo>
                  <a:pt x="162306" y="2118106"/>
                </a:lnTo>
                <a:lnTo>
                  <a:pt x="19811" y="2118106"/>
                </a:lnTo>
                <a:lnTo>
                  <a:pt x="9906" y="2108200"/>
                </a:lnTo>
                <a:lnTo>
                  <a:pt x="19811" y="2108200"/>
                </a:lnTo>
                <a:lnTo>
                  <a:pt x="19811" y="19812"/>
                </a:lnTo>
                <a:lnTo>
                  <a:pt x="9906" y="19812"/>
                </a:lnTo>
                <a:lnTo>
                  <a:pt x="19811" y="9906"/>
                </a:lnTo>
                <a:lnTo>
                  <a:pt x="225806" y="9906"/>
                </a:lnTo>
                <a:lnTo>
                  <a:pt x="225806" y="0"/>
                </a:lnTo>
                <a:close/>
              </a:path>
              <a:path w="238760" h="2156460">
                <a:moveTo>
                  <a:pt x="218694" y="2108200"/>
                </a:moveTo>
                <a:lnTo>
                  <a:pt x="175006" y="2108200"/>
                </a:lnTo>
                <a:lnTo>
                  <a:pt x="175006" y="2128012"/>
                </a:lnTo>
                <a:lnTo>
                  <a:pt x="218694" y="2128012"/>
                </a:lnTo>
                <a:lnTo>
                  <a:pt x="238506" y="2118106"/>
                </a:lnTo>
                <a:lnTo>
                  <a:pt x="218694" y="2108200"/>
                </a:lnTo>
                <a:close/>
              </a:path>
              <a:path w="238760" h="2156460">
                <a:moveTo>
                  <a:pt x="19811" y="2108200"/>
                </a:moveTo>
                <a:lnTo>
                  <a:pt x="9906" y="2108200"/>
                </a:lnTo>
                <a:lnTo>
                  <a:pt x="19811" y="2118106"/>
                </a:lnTo>
                <a:lnTo>
                  <a:pt x="19811" y="2108200"/>
                </a:lnTo>
                <a:close/>
              </a:path>
              <a:path w="238760" h="2156460">
                <a:moveTo>
                  <a:pt x="162306" y="2108200"/>
                </a:moveTo>
                <a:lnTo>
                  <a:pt x="19811" y="2108200"/>
                </a:lnTo>
                <a:lnTo>
                  <a:pt x="19811" y="2118106"/>
                </a:lnTo>
                <a:lnTo>
                  <a:pt x="162306" y="2118106"/>
                </a:lnTo>
                <a:lnTo>
                  <a:pt x="162306" y="2108200"/>
                </a:lnTo>
                <a:close/>
              </a:path>
              <a:path w="238760" h="2156460">
                <a:moveTo>
                  <a:pt x="19811" y="9906"/>
                </a:moveTo>
                <a:lnTo>
                  <a:pt x="9906" y="19812"/>
                </a:lnTo>
                <a:lnTo>
                  <a:pt x="19811" y="19812"/>
                </a:lnTo>
                <a:lnTo>
                  <a:pt x="19811" y="9906"/>
                </a:lnTo>
                <a:close/>
              </a:path>
              <a:path w="238760" h="2156460">
                <a:moveTo>
                  <a:pt x="225806" y="9906"/>
                </a:moveTo>
                <a:lnTo>
                  <a:pt x="19811" y="9906"/>
                </a:lnTo>
                <a:lnTo>
                  <a:pt x="19811" y="19812"/>
                </a:lnTo>
                <a:lnTo>
                  <a:pt x="225806" y="19812"/>
                </a:lnTo>
                <a:lnTo>
                  <a:pt x="225806" y="9906"/>
                </a:lnTo>
                <a:close/>
              </a:path>
            </a:pathLst>
          </a:custGeom>
          <a:solidFill>
            <a:srgbClr val="1F3863"/>
          </a:solidFill>
        </p:spPr>
        <p:txBody>
          <a:bodyPr wrap="square" lIns="0" tIns="0" rIns="0" bIns="0" rtlCol="0"/>
          <a:lstStyle/>
          <a:p>
            <a:endParaRPr/>
          </a:p>
        </p:txBody>
      </p:sp>
      <p:sp>
        <p:nvSpPr>
          <p:cNvPr id="135" name="object 10"/>
          <p:cNvSpPr/>
          <p:nvPr/>
        </p:nvSpPr>
        <p:spPr>
          <a:xfrm>
            <a:off x="6339078" y="2457450"/>
            <a:ext cx="1658620" cy="2150745"/>
          </a:xfrm>
          <a:custGeom>
            <a:avLst/>
            <a:gdLst/>
            <a:ahLst/>
            <a:cxnLst/>
            <a:rect l="l" t="t" r="r" b="b"/>
            <a:pathLst>
              <a:path w="1658620" h="2150745">
                <a:moveTo>
                  <a:pt x="0" y="2150364"/>
                </a:moveTo>
                <a:lnTo>
                  <a:pt x="1658112" y="2150364"/>
                </a:lnTo>
                <a:lnTo>
                  <a:pt x="1658112" y="0"/>
                </a:lnTo>
                <a:lnTo>
                  <a:pt x="0" y="0"/>
                </a:lnTo>
                <a:lnTo>
                  <a:pt x="0" y="2150364"/>
                </a:lnTo>
                <a:close/>
              </a:path>
            </a:pathLst>
          </a:custGeom>
          <a:ln w="28956">
            <a:solidFill>
              <a:srgbClr val="000000"/>
            </a:solidFill>
          </a:ln>
        </p:spPr>
        <p:txBody>
          <a:bodyPr wrap="square" lIns="0" tIns="0" rIns="0" bIns="0" rtlCol="0"/>
          <a:lstStyle/>
          <a:p>
            <a:endParaRPr/>
          </a:p>
        </p:txBody>
      </p:sp>
      <p:sp>
        <p:nvSpPr>
          <p:cNvPr id="136" name="object 11"/>
          <p:cNvSpPr/>
          <p:nvPr/>
        </p:nvSpPr>
        <p:spPr>
          <a:xfrm>
            <a:off x="6568440" y="3243072"/>
            <a:ext cx="1143635" cy="1270"/>
          </a:xfrm>
          <a:custGeom>
            <a:avLst/>
            <a:gdLst/>
            <a:ahLst/>
            <a:cxnLst/>
            <a:rect l="l" t="t" r="r" b="b"/>
            <a:pathLst>
              <a:path w="1143634" h="1269">
                <a:moveTo>
                  <a:pt x="1143508" y="0"/>
                </a:moveTo>
                <a:lnTo>
                  <a:pt x="0" y="1142"/>
                </a:lnTo>
              </a:path>
            </a:pathLst>
          </a:custGeom>
          <a:ln w="9144">
            <a:solidFill>
              <a:srgbClr val="000000"/>
            </a:solidFill>
          </a:ln>
        </p:spPr>
        <p:txBody>
          <a:bodyPr wrap="square" lIns="0" tIns="0" rIns="0" bIns="0" rtlCol="0"/>
          <a:lstStyle/>
          <a:p>
            <a:endParaRPr/>
          </a:p>
        </p:txBody>
      </p:sp>
      <p:sp>
        <p:nvSpPr>
          <p:cNvPr id="137" name="object 12"/>
          <p:cNvSpPr/>
          <p:nvPr/>
        </p:nvSpPr>
        <p:spPr>
          <a:xfrm>
            <a:off x="6568440" y="3348227"/>
            <a:ext cx="1143635" cy="1270"/>
          </a:xfrm>
          <a:custGeom>
            <a:avLst/>
            <a:gdLst/>
            <a:ahLst/>
            <a:cxnLst/>
            <a:rect l="l" t="t" r="r" b="b"/>
            <a:pathLst>
              <a:path w="1143634" h="1269">
                <a:moveTo>
                  <a:pt x="1143508" y="0"/>
                </a:moveTo>
                <a:lnTo>
                  <a:pt x="0" y="1143"/>
                </a:lnTo>
              </a:path>
            </a:pathLst>
          </a:custGeom>
          <a:ln w="9144">
            <a:solidFill>
              <a:srgbClr val="000000"/>
            </a:solidFill>
          </a:ln>
        </p:spPr>
        <p:txBody>
          <a:bodyPr wrap="square" lIns="0" tIns="0" rIns="0" bIns="0" rtlCol="0"/>
          <a:lstStyle/>
          <a:p>
            <a:endParaRPr/>
          </a:p>
        </p:txBody>
      </p:sp>
      <p:sp>
        <p:nvSpPr>
          <p:cNvPr id="138" name="object 13"/>
          <p:cNvSpPr/>
          <p:nvPr/>
        </p:nvSpPr>
        <p:spPr>
          <a:xfrm>
            <a:off x="6568440" y="3453384"/>
            <a:ext cx="1143635" cy="1270"/>
          </a:xfrm>
          <a:custGeom>
            <a:avLst/>
            <a:gdLst/>
            <a:ahLst/>
            <a:cxnLst/>
            <a:rect l="l" t="t" r="r" b="b"/>
            <a:pathLst>
              <a:path w="1143634" h="1270">
                <a:moveTo>
                  <a:pt x="1143508" y="0"/>
                </a:moveTo>
                <a:lnTo>
                  <a:pt x="0" y="1142"/>
                </a:lnTo>
              </a:path>
            </a:pathLst>
          </a:custGeom>
          <a:ln w="9144">
            <a:solidFill>
              <a:srgbClr val="000000"/>
            </a:solidFill>
          </a:ln>
        </p:spPr>
        <p:txBody>
          <a:bodyPr wrap="square" lIns="0" tIns="0" rIns="0" bIns="0" rtlCol="0"/>
          <a:lstStyle/>
          <a:p>
            <a:endParaRPr/>
          </a:p>
        </p:txBody>
      </p:sp>
      <p:sp>
        <p:nvSpPr>
          <p:cNvPr id="139" name="object 14"/>
          <p:cNvSpPr/>
          <p:nvPr/>
        </p:nvSpPr>
        <p:spPr>
          <a:xfrm>
            <a:off x="6568440" y="3558540"/>
            <a:ext cx="1143635" cy="1270"/>
          </a:xfrm>
          <a:custGeom>
            <a:avLst/>
            <a:gdLst/>
            <a:ahLst/>
            <a:cxnLst/>
            <a:rect l="l" t="t" r="r" b="b"/>
            <a:pathLst>
              <a:path w="1143634" h="1270">
                <a:moveTo>
                  <a:pt x="1143508" y="0"/>
                </a:moveTo>
                <a:lnTo>
                  <a:pt x="0" y="1143"/>
                </a:lnTo>
              </a:path>
            </a:pathLst>
          </a:custGeom>
          <a:ln w="9144">
            <a:solidFill>
              <a:srgbClr val="000000"/>
            </a:solidFill>
          </a:ln>
        </p:spPr>
        <p:txBody>
          <a:bodyPr wrap="square" lIns="0" tIns="0" rIns="0" bIns="0" rtlCol="0"/>
          <a:lstStyle/>
          <a:p>
            <a:endParaRPr/>
          </a:p>
        </p:txBody>
      </p:sp>
      <p:sp>
        <p:nvSpPr>
          <p:cNvPr id="140" name="object 15"/>
          <p:cNvSpPr txBox="1"/>
          <p:nvPr/>
        </p:nvSpPr>
        <p:spPr>
          <a:xfrm>
            <a:off x="6605396" y="2710433"/>
            <a:ext cx="1314324" cy="659796"/>
          </a:xfrm>
          <a:prstGeom prst="rect">
            <a:avLst/>
          </a:prstGeom>
        </p:spPr>
        <p:txBody>
          <a:bodyPr vert="horz" wrap="square" lIns="0" tIns="13335" rIns="0" bIns="0" rtlCol="0">
            <a:spAutoFit/>
          </a:bodyPr>
          <a:lstStyle/>
          <a:p>
            <a:pPr marL="12700" marR="5080">
              <a:lnSpc>
                <a:spcPct val="100000"/>
              </a:lnSpc>
              <a:spcBef>
                <a:spcPts val="105"/>
              </a:spcBef>
            </a:pPr>
            <a:r>
              <a:rPr lang="en-US" sz="1400" spc="-5" dirty="0">
                <a:cs typeface="Calibri"/>
              </a:rPr>
              <a:t>Clinical recommendations</a:t>
            </a:r>
            <a:endParaRPr sz="1400" dirty="0">
              <a:latin typeface="Calibri"/>
              <a:cs typeface="Calibri"/>
            </a:endParaRPr>
          </a:p>
        </p:txBody>
      </p:sp>
      <p:sp>
        <p:nvSpPr>
          <p:cNvPr id="141" name="object 17"/>
          <p:cNvSpPr/>
          <p:nvPr/>
        </p:nvSpPr>
        <p:spPr>
          <a:xfrm>
            <a:off x="3109722" y="3268217"/>
            <a:ext cx="1752600" cy="490855"/>
          </a:xfrm>
          <a:custGeom>
            <a:avLst/>
            <a:gdLst/>
            <a:ahLst/>
            <a:cxnLst/>
            <a:rect l="l" t="t" r="r" b="b"/>
            <a:pathLst>
              <a:path w="1752600" h="490854">
                <a:moveTo>
                  <a:pt x="0" y="490727"/>
                </a:moveTo>
                <a:lnTo>
                  <a:pt x="1752600" y="490727"/>
                </a:lnTo>
                <a:lnTo>
                  <a:pt x="1752600" y="0"/>
                </a:lnTo>
                <a:lnTo>
                  <a:pt x="0" y="0"/>
                </a:lnTo>
                <a:lnTo>
                  <a:pt x="0" y="490727"/>
                </a:lnTo>
                <a:close/>
              </a:path>
            </a:pathLst>
          </a:custGeom>
          <a:solidFill>
            <a:srgbClr val="FFFFFF"/>
          </a:solidFill>
        </p:spPr>
        <p:txBody>
          <a:bodyPr wrap="square" lIns="0" tIns="0" rIns="0" bIns="0" rtlCol="0"/>
          <a:lstStyle/>
          <a:p>
            <a:endParaRPr/>
          </a:p>
        </p:txBody>
      </p:sp>
      <p:sp>
        <p:nvSpPr>
          <p:cNvPr id="142" name="object 18"/>
          <p:cNvSpPr/>
          <p:nvPr/>
        </p:nvSpPr>
        <p:spPr>
          <a:xfrm>
            <a:off x="3109722" y="3268217"/>
            <a:ext cx="1752600" cy="490855"/>
          </a:xfrm>
          <a:custGeom>
            <a:avLst/>
            <a:gdLst/>
            <a:ahLst/>
            <a:cxnLst/>
            <a:rect l="l" t="t" r="r" b="b"/>
            <a:pathLst>
              <a:path w="1752600" h="490854">
                <a:moveTo>
                  <a:pt x="0" y="490727"/>
                </a:moveTo>
                <a:lnTo>
                  <a:pt x="1752600" y="490727"/>
                </a:lnTo>
                <a:lnTo>
                  <a:pt x="1752600" y="0"/>
                </a:lnTo>
                <a:lnTo>
                  <a:pt x="0" y="0"/>
                </a:lnTo>
                <a:lnTo>
                  <a:pt x="0" y="490727"/>
                </a:lnTo>
                <a:close/>
              </a:path>
            </a:pathLst>
          </a:custGeom>
          <a:ln w="19812">
            <a:solidFill>
              <a:srgbClr val="1F3863"/>
            </a:solidFill>
          </a:ln>
        </p:spPr>
        <p:txBody>
          <a:bodyPr wrap="square" lIns="0" tIns="0" rIns="0" bIns="0" rtlCol="0"/>
          <a:lstStyle/>
          <a:p>
            <a:endParaRPr/>
          </a:p>
        </p:txBody>
      </p:sp>
      <p:sp>
        <p:nvSpPr>
          <p:cNvPr id="143" name="object 19"/>
          <p:cNvSpPr txBox="1"/>
          <p:nvPr/>
        </p:nvSpPr>
        <p:spPr>
          <a:xfrm>
            <a:off x="3420617" y="3416046"/>
            <a:ext cx="1130300" cy="175048"/>
          </a:xfrm>
          <a:prstGeom prst="rect">
            <a:avLst/>
          </a:prstGeom>
        </p:spPr>
        <p:txBody>
          <a:bodyPr vert="horz" wrap="square" lIns="0" tIns="13335" rIns="0" bIns="0" rtlCol="0">
            <a:spAutoFit/>
          </a:bodyPr>
          <a:lstStyle/>
          <a:p>
            <a:pPr marL="12700">
              <a:lnSpc>
                <a:spcPct val="100000"/>
              </a:lnSpc>
              <a:spcBef>
                <a:spcPts val="105"/>
              </a:spcBef>
            </a:pPr>
            <a:r>
              <a:rPr lang="en-US" sz="1050" spc="-5" dirty="0">
                <a:latin typeface="Franklin Gothic Medium Cond"/>
                <a:cs typeface="Franklin Gothic Medium Cond"/>
              </a:rPr>
              <a:t>Equipment table</a:t>
            </a:r>
            <a:endParaRPr sz="1050" dirty="0">
              <a:latin typeface="Franklin Gothic Medium Cond"/>
              <a:cs typeface="Franklin Gothic Medium Cond"/>
            </a:endParaRPr>
          </a:p>
        </p:txBody>
      </p:sp>
      <p:sp>
        <p:nvSpPr>
          <p:cNvPr id="144" name="object 20"/>
          <p:cNvSpPr/>
          <p:nvPr/>
        </p:nvSpPr>
        <p:spPr>
          <a:xfrm>
            <a:off x="3109722" y="4589526"/>
            <a:ext cx="1752600" cy="492759"/>
          </a:xfrm>
          <a:custGeom>
            <a:avLst/>
            <a:gdLst/>
            <a:ahLst/>
            <a:cxnLst/>
            <a:rect l="l" t="t" r="r" b="b"/>
            <a:pathLst>
              <a:path w="1752600" h="492760">
                <a:moveTo>
                  <a:pt x="0" y="492251"/>
                </a:moveTo>
                <a:lnTo>
                  <a:pt x="1752600" y="492251"/>
                </a:lnTo>
                <a:lnTo>
                  <a:pt x="1752600" y="0"/>
                </a:lnTo>
                <a:lnTo>
                  <a:pt x="0" y="0"/>
                </a:lnTo>
                <a:lnTo>
                  <a:pt x="0" y="492251"/>
                </a:lnTo>
                <a:close/>
              </a:path>
            </a:pathLst>
          </a:custGeom>
          <a:solidFill>
            <a:srgbClr val="FFFFFF"/>
          </a:solidFill>
        </p:spPr>
        <p:txBody>
          <a:bodyPr wrap="square" lIns="0" tIns="0" rIns="0" bIns="0" rtlCol="0"/>
          <a:lstStyle/>
          <a:p>
            <a:endParaRPr/>
          </a:p>
        </p:txBody>
      </p:sp>
      <p:sp>
        <p:nvSpPr>
          <p:cNvPr id="145" name="object 21"/>
          <p:cNvSpPr txBox="1"/>
          <p:nvPr/>
        </p:nvSpPr>
        <p:spPr>
          <a:xfrm>
            <a:off x="3109722" y="4589526"/>
            <a:ext cx="1752600" cy="331501"/>
          </a:xfrm>
          <a:prstGeom prst="rect">
            <a:avLst/>
          </a:prstGeom>
          <a:ln w="19811">
            <a:solidFill>
              <a:srgbClr val="1F3863"/>
            </a:solidFill>
          </a:ln>
        </p:spPr>
        <p:txBody>
          <a:bodyPr vert="horz" wrap="square" lIns="0" tIns="635" rIns="0" bIns="0" rtlCol="0">
            <a:spAutoFit/>
          </a:bodyPr>
          <a:lstStyle/>
          <a:p>
            <a:pPr>
              <a:lnSpc>
                <a:spcPct val="100000"/>
              </a:lnSpc>
              <a:spcBef>
                <a:spcPts val="5"/>
              </a:spcBef>
            </a:pPr>
            <a:endParaRPr sz="1100" dirty="0">
              <a:latin typeface="Times New Roman"/>
              <a:cs typeface="Times New Roman"/>
            </a:endParaRPr>
          </a:p>
          <a:p>
            <a:pPr marL="259079">
              <a:lnSpc>
                <a:spcPct val="100000"/>
              </a:lnSpc>
              <a:spcBef>
                <a:spcPts val="5"/>
              </a:spcBef>
            </a:pPr>
            <a:r>
              <a:rPr lang="en-US" sz="1050" spc="-5" dirty="0">
                <a:latin typeface="Franklin Gothic Medium Cond"/>
                <a:cs typeface="Franklin Gothic Medium Cond"/>
              </a:rPr>
              <a:t>Personnel requirements</a:t>
            </a:r>
            <a:endParaRPr sz="1050" dirty="0">
              <a:latin typeface="Franklin Gothic Medium Cond"/>
              <a:cs typeface="Franklin Gothic Medium Cond"/>
            </a:endParaRPr>
          </a:p>
        </p:txBody>
      </p:sp>
      <p:sp>
        <p:nvSpPr>
          <p:cNvPr id="146" name="object 22"/>
          <p:cNvSpPr txBox="1"/>
          <p:nvPr/>
        </p:nvSpPr>
        <p:spPr>
          <a:xfrm>
            <a:off x="3109722" y="2480310"/>
            <a:ext cx="1708785" cy="566822"/>
          </a:xfrm>
          <a:prstGeom prst="rect">
            <a:avLst/>
          </a:prstGeom>
          <a:solidFill>
            <a:srgbClr val="DEEBF7"/>
          </a:solidFill>
          <a:ln w="19811">
            <a:solidFill>
              <a:srgbClr val="1F3863"/>
            </a:solidFill>
          </a:ln>
        </p:spPr>
        <p:txBody>
          <a:bodyPr vert="horz" wrap="square" lIns="0" tIns="81280" rIns="0" bIns="0" rtlCol="0">
            <a:spAutoFit/>
          </a:bodyPr>
          <a:lstStyle/>
          <a:p>
            <a:pPr marL="286385" marR="280670" indent="97155">
              <a:lnSpc>
                <a:spcPct val="100000"/>
              </a:lnSpc>
              <a:spcBef>
                <a:spcPts val="640"/>
              </a:spcBef>
            </a:pPr>
            <a:r>
              <a:rPr lang="en-US" sz="1050" spc="-5" dirty="0">
                <a:latin typeface="Franklin Gothic Medium Cond"/>
                <a:cs typeface="Franklin Gothic Medium Cond"/>
              </a:rPr>
              <a:t>Procedures for the provision of medical care</a:t>
            </a:r>
            <a:endParaRPr sz="1050" dirty="0">
              <a:latin typeface="Franklin Gothic Medium Cond"/>
              <a:cs typeface="Franklin Gothic Medium Cond"/>
            </a:endParaRPr>
          </a:p>
        </p:txBody>
      </p:sp>
      <p:sp>
        <p:nvSpPr>
          <p:cNvPr id="147" name="object 23"/>
          <p:cNvSpPr/>
          <p:nvPr/>
        </p:nvSpPr>
        <p:spPr>
          <a:xfrm>
            <a:off x="3109722" y="3928109"/>
            <a:ext cx="1752600" cy="492759"/>
          </a:xfrm>
          <a:custGeom>
            <a:avLst/>
            <a:gdLst/>
            <a:ahLst/>
            <a:cxnLst/>
            <a:rect l="l" t="t" r="r" b="b"/>
            <a:pathLst>
              <a:path w="1752600" h="492760">
                <a:moveTo>
                  <a:pt x="0" y="492251"/>
                </a:moveTo>
                <a:lnTo>
                  <a:pt x="1752600" y="492251"/>
                </a:lnTo>
                <a:lnTo>
                  <a:pt x="1752600" y="0"/>
                </a:lnTo>
                <a:lnTo>
                  <a:pt x="0" y="0"/>
                </a:lnTo>
                <a:lnTo>
                  <a:pt x="0" y="492251"/>
                </a:lnTo>
                <a:close/>
              </a:path>
            </a:pathLst>
          </a:custGeom>
          <a:solidFill>
            <a:srgbClr val="FFFFFF"/>
          </a:solidFill>
        </p:spPr>
        <p:txBody>
          <a:bodyPr wrap="square" lIns="0" tIns="0" rIns="0" bIns="0" rtlCol="0"/>
          <a:lstStyle/>
          <a:p>
            <a:endParaRPr/>
          </a:p>
        </p:txBody>
      </p:sp>
      <p:sp>
        <p:nvSpPr>
          <p:cNvPr id="148" name="object 24"/>
          <p:cNvSpPr txBox="1"/>
          <p:nvPr/>
        </p:nvSpPr>
        <p:spPr>
          <a:xfrm>
            <a:off x="3109722" y="3928109"/>
            <a:ext cx="1752600" cy="332783"/>
          </a:xfrm>
          <a:prstGeom prst="rect">
            <a:avLst/>
          </a:prstGeom>
          <a:ln w="19811">
            <a:solidFill>
              <a:srgbClr val="1F3863"/>
            </a:solidFill>
          </a:ln>
        </p:spPr>
        <p:txBody>
          <a:bodyPr vert="horz" wrap="square" lIns="0" tIns="1905" rIns="0" bIns="0" rtlCol="0">
            <a:spAutoFit/>
          </a:bodyPr>
          <a:lstStyle/>
          <a:p>
            <a:pPr>
              <a:lnSpc>
                <a:spcPct val="100000"/>
              </a:lnSpc>
              <a:spcBef>
                <a:spcPts val="15"/>
              </a:spcBef>
            </a:pPr>
            <a:endParaRPr sz="1100" dirty="0">
              <a:latin typeface="Times New Roman"/>
              <a:cs typeface="Times New Roman"/>
            </a:endParaRPr>
          </a:p>
          <a:p>
            <a:pPr marL="483234">
              <a:lnSpc>
                <a:spcPct val="100000"/>
              </a:lnSpc>
            </a:pPr>
            <a:r>
              <a:rPr lang="en-US" sz="1050" spc="-5" dirty="0">
                <a:latin typeface="Franklin Gothic Medium Cond"/>
                <a:cs typeface="Franklin Gothic Medium Cond"/>
              </a:rPr>
              <a:t>Levels and stages</a:t>
            </a:r>
            <a:endParaRPr sz="1050" dirty="0">
              <a:latin typeface="Franklin Gothic Medium Cond"/>
              <a:cs typeface="Franklin Gothic Medium Cond"/>
            </a:endParaRPr>
          </a:p>
        </p:txBody>
      </p:sp>
      <p:sp>
        <p:nvSpPr>
          <p:cNvPr id="149" name="object 25"/>
          <p:cNvSpPr txBox="1"/>
          <p:nvPr/>
        </p:nvSpPr>
        <p:spPr>
          <a:xfrm>
            <a:off x="3100577" y="5857494"/>
            <a:ext cx="1752600" cy="1024639"/>
          </a:xfrm>
          <a:prstGeom prst="rect">
            <a:avLst/>
          </a:prstGeom>
          <a:solidFill>
            <a:srgbClr val="DEEBF7"/>
          </a:solidFill>
          <a:ln w="19811">
            <a:solidFill>
              <a:srgbClr val="1F3863"/>
            </a:solidFill>
          </a:ln>
        </p:spPr>
        <p:txBody>
          <a:bodyPr vert="horz" wrap="square" lIns="0" tIns="1270" rIns="0" bIns="0" rtlCol="0">
            <a:spAutoFit/>
          </a:bodyPr>
          <a:lstStyle/>
          <a:p>
            <a:pPr>
              <a:lnSpc>
                <a:spcPct val="100000"/>
              </a:lnSpc>
              <a:spcBef>
                <a:spcPts val="10"/>
              </a:spcBef>
            </a:pPr>
            <a:endParaRPr sz="1400" dirty="0">
              <a:latin typeface="Times New Roman"/>
              <a:cs typeface="Times New Roman"/>
            </a:endParaRPr>
          </a:p>
          <a:p>
            <a:pPr marL="587375" marR="209550" indent="-370840">
              <a:lnSpc>
                <a:spcPct val="100000"/>
              </a:lnSpc>
            </a:pPr>
            <a:r>
              <a:rPr lang="en-US" sz="1050" spc="-5" dirty="0">
                <a:latin typeface="Franklin Gothic Medium Cond"/>
                <a:cs typeface="Franklin Gothic Medium Cond"/>
              </a:rPr>
              <a:t>The plan of reference (protocols, algorithms)</a:t>
            </a:r>
          </a:p>
          <a:p>
            <a:pPr marL="587375" marR="209550" indent="-370840">
              <a:lnSpc>
                <a:spcPct val="100000"/>
              </a:lnSpc>
            </a:pPr>
            <a:r>
              <a:rPr lang="en-US" sz="1050" spc="-5" dirty="0">
                <a:latin typeface="Franklin Gothic Medium Cond"/>
                <a:cs typeface="Franklin Gothic Medium Cond"/>
              </a:rPr>
              <a:t>Algorithms of the doctor's action</a:t>
            </a:r>
            <a:endParaRPr sz="1050" dirty="0">
              <a:latin typeface="Franklin Gothic Medium Cond"/>
              <a:cs typeface="Franklin Gothic Medium Cond"/>
            </a:endParaRPr>
          </a:p>
        </p:txBody>
      </p:sp>
      <p:sp>
        <p:nvSpPr>
          <p:cNvPr id="150" name="object 26"/>
          <p:cNvSpPr txBox="1"/>
          <p:nvPr/>
        </p:nvSpPr>
        <p:spPr>
          <a:xfrm>
            <a:off x="8865869" y="4420361"/>
            <a:ext cx="2254250" cy="331501"/>
          </a:xfrm>
          <a:prstGeom prst="rect">
            <a:avLst/>
          </a:prstGeom>
          <a:solidFill>
            <a:srgbClr val="FFE699"/>
          </a:solidFill>
          <a:ln w="19811">
            <a:solidFill>
              <a:srgbClr val="1F3863"/>
            </a:solidFill>
          </a:ln>
        </p:spPr>
        <p:txBody>
          <a:bodyPr vert="horz" wrap="square" lIns="0" tIns="635" rIns="0" bIns="0" rtlCol="0">
            <a:spAutoFit/>
          </a:bodyPr>
          <a:lstStyle/>
          <a:p>
            <a:pPr>
              <a:lnSpc>
                <a:spcPct val="100000"/>
              </a:lnSpc>
              <a:spcBef>
                <a:spcPts val="5"/>
              </a:spcBef>
            </a:pPr>
            <a:endParaRPr sz="1100" dirty="0">
              <a:latin typeface="Times New Roman"/>
              <a:cs typeface="Times New Roman"/>
            </a:endParaRPr>
          </a:p>
          <a:p>
            <a:pPr marL="145415">
              <a:lnSpc>
                <a:spcPct val="100000"/>
              </a:lnSpc>
              <a:spcBef>
                <a:spcPts val="5"/>
              </a:spcBef>
            </a:pPr>
            <a:r>
              <a:rPr lang="en-US" sz="1050" spc="-5" dirty="0">
                <a:latin typeface="Franklin Gothic Medium Cond"/>
                <a:cs typeface="Franklin Gothic Medium Cond"/>
              </a:rPr>
              <a:t>Program of state guarantees</a:t>
            </a:r>
            <a:endParaRPr sz="1050" dirty="0">
              <a:latin typeface="Franklin Gothic Medium Cond"/>
              <a:cs typeface="Franklin Gothic Medium Cond"/>
            </a:endParaRPr>
          </a:p>
        </p:txBody>
      </p:sp>
      <p:sp>
        <p:nvSpPr>
          <p:cNvPr id="151" name="object 27"/>
          <p:cNvSpPr/>
          <p:nvPr/>
        </p:nvSpPr>
        <p:spPr>
          <a:xfrm>
            <a:off x="7131557" y="4607814"/>
            <a:ext cx="76200" cy="676275"/>
          </a:xfrm>
          <a:custGeom>
            <a:avLst/>
            <a:gdLst/>
            <a:ahLst/>
            <a:cxnLst/>
            <a:rect l="l" t="t" r="r" b="b"/>
            <a:pathLst>
              <a:path w="76200" h="676275">
                <a:moveTo>
                  <a:pt x="28194" y="600075"/>
                </a:moveTo>
                <a:lnTo>
                  <a:pt x="0" y="600075"/>
                </a:lnTo>
                <a:lnTo>
                  <a:pt x="38100" y="676275"/>
                </a:lnTo>
                <a:lnTo>
                  <a:pt x="69850" y="612775"/>
                </a:lnTo>
                <a:lnTo>
                  <a:pt x="28194" y="612775"/>
                </a:lnTo>
                <a:lnTo>
                  <a:pt x="28194" y="600075"/>
                </a:lnTo>
                <a:close/>
              </a:path>
              <a:path w="76200" h="676275">
                <a:moveTo>
                  <a:pt x="48006" y="0"/>
                </a:moveTo>
                <a:lnTo>
                  <a:pt x="28194" y="0"/>
                </a:lnTo>
                <a:lnTo>
                  <a:pt x="28194" y="612775"/>
                </a:lnTo>
                <a:lnTo>
                  <a:pt x="48006" y="612775"/>
                </a:lnTo>
                <a:lnTo>
                  <a:pt x="48006" y="0"/>
                </a:lnTo>
                <a:close/>
              </a:path>
              <a:path w="76200" h="676275">
                <a:moveTo>
                  <a:pt x="76200" y="600075"/>
                </a:moveTo>
                <a:lnTo>
                  <a:pt x="48006" y="600075"/>
                </a:lnTo>
                <a:lnTo>
                  <a:pt x="48006" y="612775"/>
                </a:lnTo>
                <a:lnTo>
                  <a:pt x="69850" y="612775"/>
                </a:lnTo>
                <a:lnTo>
                  <a:pt x="76200" y="600075"/>
                </a:lnTo>
                <a:close/>
              </a:path>
            </a:pathLst>
          </a:custGeom>
          <a:solidFill>
            <a:srgbClr val="1F3863"/>
          </a:solidFill>
        </p:spPr>
        <p:txBody>
          <a:bodyPr wrap="square" lIns="0" tIns="0" rIns="0" bIns="0" rtlCol="0"/>
          <a:lstStyle/>
          <a:p>
            <a:endParaRPr/>
          </a:p>
        </p:txBody>
      </p:sp>
      <p:sp>
        <p:nvSpPr>
          <p:cNvPr id="152" name="object 28"/>
          <p:cNvSpPr/>
          <p:nvPr/>
        </p:nvSpPr>
        <p:spPr>
          <a:xfrm>
            <a:off x="8381110" y="3673475"/>
            <a:ext cx="455930" cy="86995"/>
          </a:xfrm>
          <a:custGeom>
            <a:avLst/>
            <a:gdLst/>
            <a:ahLst/>
            <a:cxnLst/>
            <a:rect l="l" t="t" r="r" b="b"/>
            <a:pathLst>
              <a:path w="455929" h="86995">
                <a:moveTo>
                  <a:pt x="427238" y="28828"/>
                </a:moveTo>
                <a:lnTo>
                  <a:pt x="383286" y="28828"/>
                </a:lnTo>
                <a:lnTo>
                  <a:pt x="383413" y="57785"/>
                </a:lnTo>
                <a:lnTo>
                  <a:pt x="368977" y="57885"/>
                </a:lnTo>
                <a:lnTo>
                  <a:pt x="369189" y="86868"/>
                </a:lnTo>
                <a:lnTo>
                  <a:pt x="455675" y="42799"/>
                </a:lnTo>
                <a:lnTo>
                  <a:pt x="427238" y="28828"/>
                </a:lnTo>
                <a:close/>
              </a:path>
              <a:path w="455929" h="86995">
                <a:moveTo>
                  <a:pt x="368765" y="28930"/>
                </a:moveTo>
                <a:lnTo>
                  <a:pt x="0" y="31496"/>
                </a:lnTo>
                <a:lnTo>
                  <a:pt x="254" y="60451"/>
                </a:lnTo>
                <a:lnTo>
                  <a:pt x="368977" y="57885"/>
                </a:lnTo>
                <a:lnTo>
                  <a:pt x="368765" y="28930"/>
                </a:lnTo>
                <a:close/>
              </a:path>
              <a:path w="455929" h="86995">
                <a:moveTo>
                  <a:pt x="383286" y="28828"/>
                </a:moveTo>
                <a:lnTo>
                  <a:pt x="368765" y="28930"/>
                </a:lnTo>
                <a:lnTo>
                  <a:pt x="368977" y="57885"/>
                </a:lnTo>
                <a:lnTo>
                  <a:pt x="383413" y="57785"/>
                </a:lnTo>
                <a:lnTo>
                  <a:pt x="383286" y="28828"/>
                </a:lnTo>
                <a:close/>
              </a:path>
              <a:path w="455929" h="86995">
                <a:moveTo>
                  <a:pt x="368554" y="0"/>
                </a:moveTo>
                <a:lnTo>
                  <a:pt x="368765" y="28930"/>
                </a:lnTo>
                <a:lnTo>
                  <a:pt x="427238" y="28828"/>
                </a:lnTo>
                <a:lnTo>
                  <a:pt x="368554" y="0"/>
                </a:lnTo>
                <a:close/>
              </a:path>
            </a:pathLst>
          </a:custGeom>
          <a:solidFill>
            <a:srgbClr val="1F3863"/>
          </a:solidFill>
        </p:spPr>
        <p:txBody>
          <a:bodyPr wrap="square" lIns="0" tIns="0" rIns="0" bIns="0" rtlCol="0"/>
          <a:lstStyle/>
          <a:p>
            <a:endParaRPr/>
          </a:p>
        </p:txBody>
      </p:sp>
      <p:sp>
        <p:nvSpPr>
          <p:cNvPr id="153" name="object 29"/>
          <p:cNvSpPr txBox="1"/>
          <p:nvPr/>
        </p:nvSpPr>
        <p:spPr>
          <a:xfrm>
            <a:off x="6422580" y="5540135"/>
            <a:ext cx="1461770" cy="682879"/>
          </a:xfrm>
          <a:prstGeom prst="rect">
            <a:avLst/>
          </a:prstGeom>
          <a:solidFill>
            <a:srgbClr val="FFE699"/>
          </a:solidFill>
          <a:ln w="19811">
            <a:solidFill>
              <a:srgbClr val="1F3863"/>
            </a:solidFill>
          </a:ln>
        </p:spPr>
        <p:txBody>
          <a:bodyPr vert="horz" wrap="square" lIns="0" tIns="5715" rIns="0" bIns="0" rtlCol="0">
            <a:spAutoFit/>
          </a:bodyPr>
          <a:lstStyle/>
          <a:p>
            <a:pPr>
              <a:lnSpc>
                <a:spcPct val="100000"/>
              </a:lnSpc>
              <a:spcBef>
                <a:spcPts val="45"/>
              </a:spcBef>
            </a:pPr>
            <a:endParaRPr sz="1100" dirty="0">
              <a:latin typeface="Times New Roman"/>
              <a:cs typeface="Times New Roman"/>
            </a:endParaRPr>
          </a:p>
          <a:p>
            <a:pPr marL="109220" marR="100330" indent="130810">
              <a:lnSpc>
                <a:spcPct val="100000"/>
              </a:lnSpc>
            </a:pPr>
            <a:r>
              <a:rPr lang="en-US" sz="1100" spc="-5" dirty="0">
                <a:latin typeface="Franklin Gothic Medium Cond"/>
                <a:cs typeface="Franklin Gothic Medium Cond"/>
              </a:rPr>
              <a:t>Quality control of medical</a:t>
            </a:r>
          </a:p>
          <a:p>
            <a:pPr marL="109220" marR="100330" indent="130810">
              <a:lnSpc>
                <a:spcPct val="100000"/>
              </a:lnSpc>
            </a:pPr>
            <a:r>
              <a:rPr lang="en-US" sz="1100" spc="-5" dirty="0">
                <a:latin typeface="Franklin Gothic Medium Cond"/>
                <a:cs typeface="Franklin Gothic Medium Cond"/>
              </a:rPr>
              <a:t>assistance</a:t>
            </a:r>
            <a:endParaRPr sz="1100" dirty="0">
              <a:latin typeface="Franklin Gothic Medium Cond"/>
              <a:cs typeface="Franklin Gothic Medium Cond"/>
            </a:endParaRPr>
          </a:p>
        </p:txBody>
      </p:sp>
      <p:sp>
        <p:nvSpPr>
          <p:cNvPr id="154" name="object 30"/>
          <p:cNvSpPr/>
          <p:nvPr/>
        </p:nvSpPr>
        <p:spPr>
          <a:xfrm>
            <a:off x="9953243" y="3952366"/>
            <a:ext cx="76200" cy="468630"/>
          </a:xfrm>
          <a:custGeom>
            <a:avLst/>
            <a:gdLst/>
            <a:ahLst/>
            <a:cxnLst/>
            <a:rect l="l" t="t" r="r" b="b"/>
            <a:pathLst>
              <a:path w="76200" h="468629">
                <a:moveTo>
                  <a:pt x="28149" y="392388"/>
                </a:moveTo>
                <a:lnTo>
                  <a:pt x="0" y="392810"/>
                </a:lnTo>
                <a:lnTo>
                  <a:pt x="39115" y="468375"/>
                </a:lnTo>
                <a:lnTo>
                  <a:pt x="69691" y="405129"/>
                </a:lnTo>
                <a:lnTo>
                  <a:pt x="28321" y="405129"/>
                </a:lnTo>
                <a:lnTo>
                  <a:pt x="28149" y="392388"/>
                </a:lnTo>
                <a:close/>
              </a:path>
              <a:path w="76200" h="468629">
                <a:moveTo>
                  <a:pt x="47962" y="392091"/>
                </a:moveTo>
                <a:lnTo>
                  <a:pt x="28149" y="392388"/>
                </a:lnTo>
                <a:lnTo>
                  <a:pt x="28321" y="405129"/>
                </a:lnTo>
                <a:lnTo>
                  <a:pt x="48132" y="404748"/>
                </a:lnTo>
                <a:lnTo>
                  <a:pt x="47962" y="392091"/>
                </a:lnTo>
                <a:close/>
              </a:path>
              <a:path w="76200" h="468629">
                <a:moveTo>
                  <a:pt x="76200" y="391667"/>
                </a:moveTo>
                <a:lnTo>
                  <a:pt x="47962" y="392091"/>
                </a:lnTo>
                <a:lnTo>
                  <a:pt x="48132" y="404748"/>
                </a:lnTo>
                <a:lnTo>
                  <a:pt x="28321" y="405129"/>
                </a:lnTo>
                <a:lnTo>
                  <a:pt x="69691" y="405129"/>
                </a:lnTo>
                <a:lnTo>
                  <a:pt x="76200" y="391667"/>
                </a:lnTo>
                <a:close/>
              </a:path>
              <a:path w="76200" h="468629">
                <a:moveTo>
                  <a:pt x="42672" y="0"/>
                </a:moveTo>
                <a:lnTo>
                  <a:pt x="22859" y="253"/>
                </a:lnTo>
                <a:lnTo>
                  <a:pt x="28149" y="392388"/>
                </a:lnTo>
                <a:lnTo>
                  <a:pt x="47962" y="392091"/>
                </a:lnTo>
                <a:lnTo>
                  <a:pt x="42672" y="0"/>
                </a:lnTo>
                <a:close/>
              </a:path>
            </a:pathLst>
          </a:custGeom>
          <a:solidFill>
            <a:srgbClr val="1F3863"/>
          </a:solidFill>
        </p:spPr>
        <p:txBody>
          <a:bodyPr wrap="square" lIns="0" tIns="0" rIns="0" bIns="0" rtlCol="0"/>
          <a:lstStyle/>
          <a:p>
            <a:endParaRPr/>
          </a:p>
        </p:txBody>
      </p:sp>
      <p:sp>
        <p:nvSpPr>
          <p:cNvPr id="158" name="object 34"/>
          <p:cNvSpPr txBox="1"/>
          <p:nvPr/>
        </p:nvSpPr>
        <p:spPr>
          <a:xfrm>
            <a:off x="6647815" y="1173177"/>
            <a:ext cx="1049655" cy="347345"/>
          </a:xfrm>
          <a:prstGeom prst="rect">
            <a:avLst/>
          </a:prstGeom>
        </p:spPr>
        <p:txBody>
          <a:bodyPr vert="horz" wrap="square" lIns="0" tIns="13970" rIns="0" bIns="0" rtlCol="0">
            <a:spAutoFit/>
          </a:bodyPr>
          <a:lstStyle/>
          <a:p>
            <a:pPr marL="12700">
              <a:lnSpc>
                <a:spcPct val="100000"/>
              </a:lnSpc>
              <a:spcBef>
                <a:spcPts val="110"/>
              </a:spcBef>
            </a:pPr>
            <a:r>
              <a:rPr lang="en-US" sz="2100" i="1" spc="-100" dirty="0" smtClean="0">
                <a:latin typeface="Segoe UI Semilight"/>
                <a:cs typeface="Segoe UI Semilight"/>
              </a:rPr>
              <a:t>Quality</a:t>
            </a:r>
            <a:endParaRPr sz="2100" dirty="0">
              <a:latin typeface="Segoe UI Semilight"/>
              <a:cs typeface="Segoe UI Semilight"/>
            </a:endParaRPr>
          </a:p>
        </p:txBody>
      </p:sp>
      <p:sp>
        <p:nvSpPr>
          <p:cNvPr id="159" name="object 35"/>
          <p:cNvSpPr txBox="1"/>
          <p:nvPr/>
        </p:nvSpPr>
        <p:spPr>
          <a:xfrm>
            <a:off x="9397745" y="1480771"/>
            <a:ext cx="1056640" cy="347345"/>
          </a:xfrm>
          <a:prstGeom prst="rect">
            <a:avLst/>
          </a:prstGeom>
        </p:spPr>
        <p:txBody>
          <a:bodyPr vert="horz" wrap="square" lIns="0" tIns="13970" rIns="0" bIns="0" rtlCol="0">
            <a:spAutoFit/>
          </a:bodyPr>
          <a:lstStyle/>
          <a:p>
            <a:pPr marL="12700">
              <a:lnSpc>
                <a:spcPct val="100000"/>
              </a:lnSpc>
              <a:spcBef>
                <a:spcPts val="110"/>
              </a:spcBef>
            </a:pPr>
            <a:r>
              <a:rPr lang="en-US" sz="2100" i="1" spc="-85" dirty="0" smtClean="0">
                <a:latin typeface="Segoe UI Semilight"/>
                <a:cs typeface="Segoe UI Semilight"/>
              </a:rPr>
              <a:t>Finance</a:t>
            </a:r>
            <a:endParaRPr sz="2100" dirty="0">
              <a:latin typeface="Segoe UI Semilight"/>
              <a:cs typeface="Segoe UI Semilight"/>
            </a:endParaRPr>
          </a:p>
        </p:txBody>
      </p:sp>
      <p:sp>
        <p:nvSpPr>
          <p:cNvPr id="160" name="object 36"/>
          <p:cNvSpPr/>
          <p:nvPr/>
        </p:nvSpPr>
        <p:spPr>
          <a:xfrm>
            <a:off x="7457693" y="3585209"/>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solidFill>
            <a:srgbClr val="FFFFFF"/>
          </a:solidFill>
        </p:spPr>
        <p:txBody>
          <a:bodyPr wrap="square" lIns="0" tIns="0" rIns="0" bIns="0" rtlCol="0"/>
          <a:lstStyle/>
          <a:p>
            <a:endParaRPr/>
          </a:p>
        </p:txBody>
      </p:sp>
      <p:sp>
        <p:nvSpPr>
          <p:cNvPr id="161" name="object 37"/>
          <p:cNvSpPr/>
          <p:nvPr/>
        </p:nvSpPr>
        <p:spPr>
          <a:xfrm>
            <a:off x="7457693" y="3585209"/>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ln w="19812">
            <a:solidFill>
              <a:srgbClr val="1F3863"/>
            </a:solidFill>
          </a:ln>
        </p:spPr>
        <p:txBody>
          <a:bodyPr wrap="square" lIns="0" tIns="0" rIns="0" bIns="0" rtlCol="0"/>
          <a:lstStyle/>
          <a:p>
            <a:endParaRPr/>
          </a:p>
        </p:txBody>
      </p:sp>
      <p:sp>
        <p:nvSpPr>
          <p:cNvPr id="162" name="object 38"/>
          <p:cNvSpPr txBox="1"/>
          <p:nvPr/>
        </p:nvSpPr>
        <p:spPr>
          <a:xfrm>
            <a:off x="7467600" y="3618738"/>
            <a:ext cx="904240" cy="175048"/>
          </a:xfrm>
          <a:prstGeom prst="rect">
            <a:avLst/>
          </a:prstGeom>
        </p:spPr>
        <p:txBody>
          <a:bodyPr vert="horz" wrap="square" lIns="0" tIns="13335" rIns="0" bIns="0" rtlCol="0">
            <a:spAutoFit/>
          </a:bodyPr>
          <a:lstStyle/>
          <a:p>
            <a:pPr marL="213360">
              <a:lnSpc>
                <a:spcPct val="100000"/>
              </a:lnSpc>
              <a:spcBef>
                <a:spcPts val="105"/>
              </a:spcBef>
            </a:pPr>
            <a:r>
              <a:rPr sz="1050" spc="-5" dirty="0" smtClean="0">
                <a:latin typeface="Franklin Gothic Medium Cond"/>
                <a:cs typeface="Franklin Gothic Medium Cond"/>
              </a:rPr>
              <a:t>Мо</a:t>
            </a:r>
            <a:r>
              <a:rPr lang="en-US" sz="1050" spc="-5" dirty="0" smtClean="0">
                <a:latin typeface="Franklin Gothic Medium Cond"/>
                <a:cs typeface="Franklin Gothic Medium Cond"/>
              </a:rPr>
              <a:t>del</a:t>
            </a:r>
            <a:r>
              <a:rPr sz="1050" dirty="0" smtClean="0">
                <a:latin typeface="Franklin Gothic Medium Cond"/>
                <a:cs typeface="Franklin Gothic Medium Cond"/>
              </a:rPr>
              <a:t>1</a:t>
            </a:r>
            <a:endParaRPr sz="1050" dirty="0">
              <a:latin typeface="Franklin Gothic Medium Cond"/>
              <a:cs typeface="Franklin Gothic Medium Cond"/>
            </a:endParaRPr>
          </a:p>
        </p:txBody>
      </p:sp>
      <p:sp>
        <p:nvSpPr>
          <p:cNvPr id="163" name="object 39"/>
          <p:cNvSpPr/>
          <p:nvPr/>
        </p:nvSpPr>
        <p:spPr>
          <a:xfrm>
            <a:off x="7457693" y="3877817"/>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solidFill>
            <a:srgbClr val="FFFFFF"/>
          </a:solidFill>
        </p:spPr>
        <p:txBody>
          <a:bodyPr wrap="square" lIns="0" tIns="0" rIns="0" bIns="0" rtlCol="0"/>
          <a:lstStyle/>
          <a:p>
            <a:endParaRPr/>
          </a:p>
        </p:txBody>
      </p:sp>
      <p:sp>
        <p:nvSpPr>
          <p:cNvPr id="164" name="object 40"/>
          <p:cNvSpPr/>
          <p:nvPr/>
        </p:nvSpPr>
        <p:spPr>
          <a:xfrm>
            <a:off x="7457693" y="3877817"/>
            <a:ext cx="923925" cy="260985"/>
          </a:xfrm>
          <a:custGeom>
            <a:avLst/>
            <a:gdLst/>
            <a:ahLst/>
            <a:cxnLst/>
            <a:rect l="l" t="t" r="r" b="b"/>
            <a:pathLst>
              <a:path w="923925" h="260985">
                <a:moveTo>
                  <a:pt x="0" y="260603"/>
                </a:moveTo>
                <a:lnTo>
                  <a:pt x="923544" y="260603"/>
                </a:lnTo>
                <a:lnTo>
                  <a:pt x="923544" y="0"/>
                </a:lnTo>
                <a:lnTo>
                  <a:pt x="0" y="0"/>
                </a:lnTo>
                <a:lnTo>
                  <a:pt x="0" y="260603"/>
                </a:lnTo>
                <a:close/>
              </a:path>
            </a:pathLst>
          </a:custGeom>
          <a:ln w="19812">
            <a:solidFill>
              <a:srgbClr val="1F3863"/>
            </a:solidFill>
          </a:ln>
        </p:spPr>
        <p:txBody>
          <a:bodyPr wrap="square" lIns="0" tIns="0" rIns="0" bIns="0" rtlCol="0"/>
          <a:lstStyle/>
          <a:p>
            <a:endParaRPr/>
          </a:p>
        </p:txBody>
      </p:sp>
      <p:sp>
        <p:nvSpPr>
          <p:cNvPr id="165" name="object 41"/>
          <p:cNvSpPr txBox="1"/>
          <p:nvPr/>
        </p:nvSpPr>
        <p:spPr>
          <a:xfrm>
            <a:off x="7467600" y="3910710"/>
            <a:ext cx="904240" cy="175048"/>
          </a:xfrm>
          <a:prstGeom prst="rect">
            <a:avLst/>
          </a:prstGeom>
        </p:spPr>
        <p:txBody>
          <a:bodyPr vert="horz" wrap="square" lIns="0" tIns="13335" rIns="0" bIns="0" rtlCol="0">
            <a:spAutoFit/>
          </a:bodyPr>
          <a:lstStyle/>
          <a:p>
            <a:pPr marL="213360">
              <a:lnSpc>
                <a:spcPct val="100000"/>
              </a:lnSpc>
              <a:spcBef>
                <a:spcPts val="105"/>
              </a:spcBef>
            </a:pPr>
            <a:r>
              <a:rPr sz="1050" spc="-5" dirty="0" smtClean="0">
                <a:latin typeface="Franklin Gothic Medium Cond"/>
                <a:cs typeface="Franklin Gothic Medium Cond"/>
              </a:rPr>
              <a:t>Мо</a:t>
            </a:r>
            <a:r>
              <a:rPr lang="en-US" sz="1050" spc="-5" dirty="0" smtClean="0">
                <a:latin typeface="Franklin Gothic Medium Cond"/>
                <a:cs typeface="Franklin Gothic Medium Cond"/>
              </a:rPr>
              <a:t>del</a:t>
            </a:r>
            <a:r>
              <a:rPr sz="1050" dirty="0" smtClean="0">
                <a:latin typeface="Franklin Gothic Medium Cond"/>
                <a:cs typeface="Franklin Gothic Medium Cond"/>
              </a:rPr>
              <a:t>2</a:t>
            </a:r>
            <a:endParaRPr sz="1050" dirty="0">
              <a:latin typeface="Franklin Gothic Medium Cond"/>
              <a:cs typeface="Franklin Gothic Medium Cond"/>
            </a:endParaRPr>
          </a:p>
        </p:txBody>
      </p:sp>
      <p:sp>
        <p:nvSpPr>
          <p:cNvPr id="166" name="object 42"/>
          <p:cNvSpPr/>
          <p:nvPr/>
        </p:nvSpPr>
        <p:spPr>
          <a:xfrm>
            <a:off x="7457693" y="4167378"/>
            <a:ext cx="923925" cy="260985"/>
          </a:xfrm>
          <a:custGeom>
            <a:avLst/>
            <a:gdLst/>
            <a:ahLst/>
            <a:cxnLst/>
            <a:rect l="l" t="t" r="r" b="b"/>
            <a:pathLst>
              <a:path w="923925" h="260985">
                <a:moveTo>
                  <a:pt x="0" y="260604"/>
                </a:moveTo>
                <a:lnTo>
                  <a:pt x="923544" y="260604"/>
                </a:lnTo>
                <a:lnTo>
                  <a:pt x="923544" y="0"/>
                </a:lnTo>
                <a:lnTo>
                  <a:pt x="0" y="0"/>
                </a:lnTo>
                <a:lnTo>
                  <a:pt x="0" y="260604"/>
                </a:lnTo>
                <a:close/>
              </a:path>
            </a:pathLst>
          </a:custGeom>
          <a:solidFill>
            <a:srgbClr val="FFFFFF"/>
          </a:solidFill>
        </p:spPr>
        <p:txBody>
          <a:bodyPr wrap="square" lIns="0" tIns="0" rIns="0" bIns="0" rtlCol="0"/>
          <a:lstStyle/>
          <a:p>
            <a:endParaRPr/>
          </a:p>
        </p:txBody>
      </p:sp>
      <p:sp>
        <p:nvSpPr>
          <p:cNvPr id="167" name="object 43"/>
          <p:cNvSpPr/>
          <p:nvPr/>
        </p:nvSpPr>
        <p:spPr>
          <a:xfrm>
            <a:off x="7457693" y="4167378"/>
            <a:ext cx="923925" cy="260985"/>
          </a:xfrm>
          <a:custGeom>
            <a:avLst/>
            <a:gdLst/>
            <a:ahLst/>
            <a:cxnLst/>
            <a:rect l="l" t="t" r="r" b="b"/>
            <a:pathLst>
              <a:path w="923925" h="260985">
                <a:moveTo>
                  <a:pt x="0" y="260604"/>
                </a:moveTo>
                <a:lnTo>
                  <a:pt x="923544" y="260604"/>
                </a:lnTo>
                <a:lnTo>
                  <a:pt x="923544" y="0"/>
                </a:lnTo>
                <a:lnTo>
                  <a:pt x="0" y="0"/>
                </a:lnTo>
                <a:lnTo>
                  <a:pt x="0" y="260604"/>
                </a:lnTo>
                <a:close/>
              </a:path>
            </a:pathLst>
          </a:custGeom>
          <a:ln w="19812">
            <a:solidFill>
              <a:srgbClr val="1F3863"/>
            </a:solidFill>
          </a:ln>
        </p:spPr>
        <p:txBody>
          <a:bodyPr wrap="square" lIns="0" tIns="0" rIns="0" bIns="0" rtlCol="0"/>
          <a:lstStyle/>
          <a:p>
            <a:endParaRPr/>
          </a:p>
        </p:txBody>
      </p:sp>
      <p:sp>
        <p:nvSpPr>
          <p:cNvPr id="168" name="object 44"/>
          <p:cNvSpPr txBox="1"/>
          <p:nvPr/>
        </p:nvSpPr>
        <p:spPr>
          <a:xfrm>
            <a:off x="7467600" y="4200525"/>
            <a:ext cx="904240" cy="175048"/>
          </a:xfrm>
          <a:prstGeom prst="rect">
            <a:avLst/>
          </a:prstGeom>
        </p:spPr>
        <p:txBody>
          <a:bodyPr vert="horz" wrap="square" lIns="0" tIns="13335" rIns="0" bIns="0" rtlCol="0">
            <a:spAutoFit/>
          </a:bodyPr>
          <a:lstStyle/>
          <a:p>
            <a:pPr marL="213360">
              <a:lnSpc>
                <a:spcPct val="100000"/>
              </a:lnSpc>
              <a:spcBef>
                <a:spcPts val="105"/>
              </a:spcBef>
            </a:pPr>
            <a:r>
              <a:rPr sz="1050" spc="-5" dirty="0" smtClean="0">
                <a:latin typeface="Franklin Gothic Medium Cond"/>
                <a:cs typeface="Franklin Gothic Medium Cond"/>
              </a:rPr>
              <a:t>Мо</a:t>
            </a:r>
            <a:r>
              <a:rPr lang="en-US" sz="1050" spc="-5" dirty="0" smtClean="0">
                <a:latin typeface="Franklin Gothic Medium Cond"/>
                <a:cs typeface="Franklin Gothic Medium Cond"/>
              </a:rPr>
              <a:t>del</a:t>
            </a:r>
            <a:r>
              <a:rPr sz="1050" dirty="0" smtClean="0">
                <a:latin typeface="Franklin Gothic Medium Cond"/>
                <a:cs typeface="Franklin Gothic Medium Cond"/>
              </a:rPr>
              <a:t>3</a:t>
            </a:r>
            <a:endParaRPr sz="1050" dirty="0">
              <a:latin typeface="Franklin Gothic Medium Cond"/>
              <a:cs typeface="Franklin Gothic Medium Cond"/>
            </a:endParaRPr>
          </a:p>
        </p:txBody>
      </p:sp>
      <p:sp>
        <p:nvSpPr>
          <p:cNvPr id="169" name="object 45"/>
          <p:cNvSpPr txBox="1"/>
          <p:nvPr/>
        </p:nvSpPr>
        <p:spPr>
          <a:xfrm>
            <a:off x="8881109" y="5374385"/>
            <a:ext cx="2255520" cy="331501"/>
          </a:xfrm>
          <a:prstGeom prst="rect">
            <a:avLst/>
          </a:prstGeom>
          <a:solidFill>
            <a:srgbClr val="FFE699"/>
          </a:solidFill>
          <a:ln w="19811">
            <a:solidFill>
              <a:srgbClr val="1F3863"/>
            </a:solidFill>
          </a:ln>
        </p:spPr>
        <p:txBody>
          <a:bodyPr vert="horz" wrap="square" lIns="0" tIns="635" rIns="0" bIns="0" rtlCol="0">
            <a:spAutoFit/>
          </a:bodyPr>
          <a:lstStyle/>
          <a:p>
            <a:pPr>
              <a:lnSpc>
                <a:spcPct val="100000"/>
              </a:lnSpc>
              <a:spcBef>
                <a:spcPts val="5"/>
              </a:spcBef>
            </a:pPr>
            <a:endParaRPr sz="1100" dirty="0">
              <a:latin typeface="Times New Roman"/>
              <a:cs typeface="Times New Roman"/>
            </a:endParaRPr>
          </a:p>
          <a:p>
            <a:pPr marL="320040">
              <a:lnSpc>
                <a:spcPct val="100000"/>
              </a:lnSpc>
            </a:pPr>
            <a:r>
              <a:rPr lang="en-US" sz="1050" spc="-5" dirty="0">
                <a:latin typeface="Franklin Gothic Medium Cond"/>
                <a:cs typeface="Franklin Gothic Medium Cond"/>
              </a:rPr>
              <a:t>Clinical and statistical groups</a:t>
            </a:r>
            <a:endParaRPr sz="1050" dirty="0">
              <a:latin typeface="Franklin Gothic Medium Cond"/>
              <a:cs typeface="Franklin Gothic Medium Cond"/>
            </a:endParaRPr>
          </a:p>
        </p:txBody>
      </p:sp>
      <p:sp>
        <p:nvSpPr>
          <p:cNvPr id="171" name="object 47"/>
          <p:cNvSpPr/>
          <p:nvPr/>
        </p:nvSpPr>
        <p:spPr>
          <a:xfrm>
            <a:off x="11113769" y="3526535"/>
            <a:ext cx="145415" cy="2131060"/>
          </a:xfrm>
          <a:custGeom>
            <a:avLst/>
            <a:gdLst/>
            <a:ahLst/>
            <a:cxnLst/>
            <a:rect l="l" t="t" r="r" b="b"/>
            <a:pathLst>
              <a:path w="145415" h="2131060">
                <a:moveTo>
                  <a:pt x="98425" y="2054605"/>
                </a:moveTo>
                <a:lnTo>
                  <a:pt x="22225" y="2092705"/>
                </a:lnTo>
                <a:lnTo>
                  <a:pt x="98425" y="2130805"/>
                </a:lnTo>
                <a:lnTo>
                  <a:pt x="98425" y="2102612"/>
                </a:lnTo>
                <a:lnTo>
                  <a:pt x="85725" y="2102612"/>
                </a:lnTo>
                <a:lnTo>
                  <a:pt x="85725" y="2082800"/>
                </a:lnTo>
                <a:lnTo>
                  <a:pt x="98425" y="2082800"/>
                </a:lnTo>
                <a:lnTo>
                  <a:pt x="98425" y="2054605"/>
                </a:lnTo>
                <a:close/>
              </a:path>
              <a:path w="145415" h="2131060">
                <a:moveTo>
                  <a:pt x="98425" y="2082800"/>
                </a:moveTo>
                <a:lnTo>
                  <a:pt x="85725" y="2082800"/>
                </a:lnTo>
                <a:lnTo>
                  <a:pt x="85725" y="2102612"/>
                </a:lnTo>
                <a:lnTo>
                  <a:pt x="98425" y="2102612"/>
                </a:lnTo>
                <a:lnTo>
                  <a:pt x="98425" y="2082800"/>
                </a:lnTo>
                <a:close/>
              </a:path>
              <a:path w="145415" h="2131060">
                <a:moveTo>
                  <a:pt x="125475" y="2082800"/>
                </a:moveTo>
                <a:lnTo>
                  <a:pt x="98425" y="2082800"/>
                </a:lnTo>
                <a:lnTo>
                  <a:pt x="98425" y="2102612"/>
                </a:lnTo>
                <a:lnTo>
                  <a:pt x="140843" y="2102612"/>
                </a:lnTo>
                <a:lnTo>
                  <a:pt x="145287" y="2098166"/>
                </a:lnTo>
                <a:lnTo>
                  <a:pt x="145287" y="2092705"/>
                </a:lnTo>
                <a:lnTo>
                  <a:pt x="125475" y="2092705"/>
                </a:lnTo>
                <a:lnTo>
                  <a:pt x="125475" y="2082800"/>
                </a:lnTo>
                <a:close/>
              </a:path>
              <a:path w="145415" h="2131060">
                <a:moveTo>
                  <a:pt x="125475" y="9905"/>
                </a:moveTo>
                <a:lnTo>
                  <a:pt x="125475" y="2092705"/>
                </a:lnTo>
                <a:lnTo>
                  <a:pt x="135381" y="2082800"/>
                </a:lnTo>
                <a:lnTo>
                  <a:pt x="145287" y="2082800"/>
                </a:lnTo>
                <a:lnTo>
                  <a:pt x="145287" y="19812"/>
                </a:lnTo>
                <a:lnTo>
                  <a:pt x="135381" y="19812"/>
                </a:lnTo>
                <a:lnTo>
                  <a:pt x="125475" y="9905"/>
                </a:lnTo>
                <a:close/>
              </a:path>
              <a:path w="145415" h="2131060">
                <a:moveTo>
                  <a:pt x="145287" y="2082800"/>
                </a:moveTo>
                <a:lnTo>
                  <a:pt x="135381" y="2082800"/>
                </a:lnTo>
                <a:lnTo>
                  <a:pt x="125475" y="2092705"/>
                </a:lnTo>
                <a:lnTo>
                  <a:pt x="145287" y="2092705"/>
                </a:lnTo>
                <a:lnTo>
                  <a:pt x="145287" y="2082800"/>
                </a:lnTo>
                <a:close/>
              </a:path>
              <a:path w="145415" h="2131060">
                <a:moveTo>
                  <a:pt x="140843" y="0"/>
                </a:moveTo>
                <a:lnTo>
                  <a:pt x="0" y="0"/>
                </a:lnTo>
                <a:lnTo>
                  <a:pt x="0" y="19812"/>
                </a:lnTo>
                <a:lnTo>
                  <a:pt x="125475" y="19812"/>
                </a:lnTo>
                <a:lnTo>
                  <a:pt x="125475" y="9905"/>
                </a:lnTo>
                <a:lnTo>
                  <a:pt x="145287" y="9905"/>
                </a:lnTo>
                <a:lnTo>
                  <a:pt x="145287" y="4444"/>
                </a:lnTo>
                <a:lnTo>
                  <a:pt x="140843" y="0"/>
                </a:lnTo>
                <a:close/>
              </a:path>
              <a:path w="145415" h="2131060">
                <a:moveTo>
                  <a:pt x="145287" y="9905"/>
                </a:moveTo>
                <a:lnTo>
                  <a:pt x="125475" y="9905"/>
                </a:lnTo>
                <a:lnTo>
                  <a:pt x="135381" y="19812"/>
                </a:lnTo>
                <a:lnTo>
                  <a:pt x="145287" y="19812"/>
                </a:lnTo>
                <a:lnTo>
                  <a:pt x="145287" y="9905"/>
                </a:lnTo>
                <a:close/>
              </a:path>
            </a:pathLst>
          </a:custGeom>
          <a:solidFill>
            <a:srgbClr val="1F3863"/>
          </a:solidFill>
        </p:spPr>
        <p:txBody>
          <a:bodyPr wrap="square" lIns="0" tIns="0" rIns="0" bIns="0" rtlCol="0"/>
          <a:lstStyle/>
          <a:p>
            <a:endParaRPr/>
          </a:p>
        </p:txBody>
      </p:sp>
      <p:sp>
        <p:nvSpPr>
          <p:cNvPr id="173" name="object 49"/>
          <p:cNvSpPr txBox="1"/>
          <p:nvPr/>
        </p:nvSpPr>
        <p:spPr>
          <a:xfrm>
            <a:off x="5989192" y="1654443"/>
            <a:ext cx="2284730" cy="391160"/>
          </a:xfrm>
          <a:prstGeom prst="rect">
            <a:avLst/>
          </a:prstGeom>
        </p:spPr>
        <p:txBody>
          <a:bodyPr vert="horz" wrap="square" lIns="0" tIns="12700" rIns="0" bIns="0" rtlCol="0">
            <a:spAutoFit/>
          </a:bodyPr>
          <a:lstStyle/>
          <a:p>
            <a:pPr marL="759460" marR="5080" indent="-747395">
              <a:lnSpc>
                <a:spcPct val="100000"/>
              </a:lnSpc>
              <a:spcBef>
                <a:spcPts val="100"/>
              </a:spcBef>
            </a:pPr>
            <a:r>
              <a:rPr lang="en-US" sz="1200" spc="-5" dirty="0">
                <a:solidFill>
                  <a:srgbClr val="800000"/>
                </a:solidFill>
                <a:latin typeface="Segoe UI Semilight"/>
                <a:cs typeface="Segoe UI Semilight"/>
              </a:rPr>
              <a:t>Complex estimation of </a:t>
            </a:r>
            <a:r>
              <a:rPr lang="en-US" sz="1200" spc="-5" dirty="0" smtClean="0">
                <a:solidFill>
                  <a:srgbClr val="800000"/>
                </a:solidFill>
                <a:latin typeface="Segoe UI Semilight"/>
                <a:cs typeface="Segoe UI Semilight"/>
              </a:rPr>
              <a:t>MP</a:t>
            </a:r>
            <a:r>
              <a:rPr lang="en-US" sz="1200" spc="-5" dirty="0">
                <a:solidFill>
                  <a:srgbClr val="800000"/>
                </a:solidFill>
                <a:latin typeface="Segoe UI Semilight"/>
                <a:cs typeface="Segoe UI Semilight"/>
              </a:rPr>
              <a:t>, </a:t>
            </a:r>
            <a:r>
              <a:rPr lang="en-US" sz="1200" spc="-5" dirty="0" smtClean="0">
                <a:solidFill>
                  <a:srgbClr val="800000"/>
                </a:solidFill>
                <a:latin typeface="Segoe UI Semilight"/>
                <a:cs typeface="Segoe UI Semilight"/>
              </a:rPr>
              <a:t>MI, </a:t>
            </a:r>
            <a:r>
              <a:rPr lang="en-US" sz="1200" spc="-5" dirty="0">
                <a:solidFill>
                  <a:srgbClr val="800000"/>
                </a:solidFill>
                <a:latin typeface="Segoe UI Semilight"/>
                <a:cs typeface="Segoe UI Semilight"/>
              </a:rPr>
              <a:t>other technologies</a:t>
            </a:r>
            <a:endParaRPr sz="1200" dirty="0">
              <a:latin typeface="Segoe UI Semilight"/>
              <a:cs typeface="Segoe UI Semilight"/>
            </a:endParaRPr>
          </a:p>
        </p:txBody>
      </p:sp>
      <p:graphicFrame>
        <p:nvGraphicFramePr>
          <p:cNvPr id="174" name="object 50"/>
          <p:cNvGraphicFramePr>
            <a:graphicFrameLocks noGrp="1"/>
          </p:cNvGraphicFramePr>
          <p:nvPr>
            <p:extLst>
              <p:ext uri="{D42A27DB-BD31-4B8C-83A1-F6EECF244321}">
                <p14:modId xmlns:p14="http://schemas.microsoft.com/office/powerpoint/2010/main" val="823953518"/>
              </p:ext>
            </p:extLst>
          </p:nvPr>
        </p:nvGraphicFramePr>
        <p:xfrm>
          <a:off x="8685656" y="2514600"/>
          <a:ext cx="2254249" cy="1210817"/>
        </p:xfrm>
        <a:graphic>
          <a:graphicData uri="http://schemas.openxmlformats.org/drawingml/2006/table">
            <a:tbl>
              <a:tblPr firstRow="1" bandRow="1">
                <a:tableStyleId>{2D5ABB26-0587-4C30-8999-92F81FD0307C}</a:tableStyleId>
              </a:tblPr>
              <a:tblGrid>
                <a:gridCol w="690245"/>
                <a:gridCol w="864235"/>
                <a:gridCol w="699769"/>
              </a:tblGrid>
              <a:tr h="551687">
                <a:tc>
                  <a:txBody>
                    <a:bodyPr/>
                    <a:lstStyle/>
                    <a:p>
                      <a:pPr marL="112395">
                        <a:lnSpc>
                          <a:spcPct val="100000"/>
                        </a:lnSpc>
                        <a:spcBef>
                          <a:spcPts val="380"/>
                        </a:spcBef>
                      </a:pPr>
                      <a:r>
                        <a:rPr sz="1050" spc="-5" dirty="0" err="1" smtClean="0">
                          <a:latin typeface="Franklin Gothic Medium Cond"/>
                          <a:cs typeface="Franklin Gothic Medium Cond"/>
                        </a:rPr>
                        <a:t>Мо</a:t>
                      </a:r>
                      <a:r>
                        <a:rPr lang="en-US" sz="1050" spc="-5" dirty="0" err="1" smtClean="0">
                          <a:latin typeface="Franklin Gothic Medium Cond"/>
                          <a:cs typeface="Franklin Gothic Medium Cond"/>
                        </a:rPr>
                        <a:t>dule</a:t>
                      </a:r>
                      <a:r>
                        <a:rPr sz="1050" spc="-15" dirty="0" smtClean="0">
                          <a:latin typeface="Franklin Gothic Medium Cond"/>
                          <a:cs typeface="Franklin Gothic Medium Cond"/>
                        </a:rPr>
                        <a:t> </a:t>
                      </a:r>
                      <a:r>
                        <a:rPr sz="1050" dirty="0">
                          <a:latin typeface="Franklin Gothic Medium Cond"/>
                          <a:cs typeface="Franklin Gothic Medium Cond"/>
                        </a:rPr>
                        <a:t>1</a:t>
                      </a:r>
                    </a:p>
                  </a:txBody>
                  <a:tcPr marL="0" marR="0" marT="48260" marB="0">
                    <a:lnL w="28575">
                      <a:solidFill>
                        <a:srgbClr val="1F3863"/>
                      </a:solidFill>
                      <a:prstDash val="solid"/>
                    </a:lnL>
                    <a:lnR w="28575">
                      <a:solidFill>
                        <a:srgbClr val="1F3863"/>
                      </a:solidFill>
                      <a:prstDash val="solid"/>
                    </a:lnR>
                    <a:lnT w="28575">
                      <a:solidFill>
                        <a:srgbClr val="1F3863"/>
                      </a:solidFill>
                      <a:prstDash val="solid"/>
                    </a:lnT>
                    <a:lnB w="28575">
                      <a:solidFill>
                        <a:srgbClr val="1F3863"/>
                      </a:solidFill>
                      <a:prstDash val="solid"/>
                    </a:lnB>
                  </a:tcPr>
                </a:tc>
                <a:tc>
                  <a:txBody>
                    <a:bodyPr/>
                    <a:lstStyle/>
                    <a:p>
                      <a:pPr marL="208915">
                        <a:lnSpc>
                          <a:spcPct val="100000"/>
                        </a:lnSpc>
                        <a:spcBef>
                          <a:spcPts val="380"/>
                        </a:spcBef>
                      </a:pPr>
                      <a:r>
                        <a:rPr sz="1050" spc="-5" dirty="0" err="1" smtClean="0">
                          <a:latin typeface="Franklin Gothic Medium Cond"/>
                          <a:cs typeface="Franklin Gothic Medium Cond"/>
                        </a:rPr>
                        <a:t>Мо</a:t>
                      </a:r>
                      <a:r>
                        <a:rPr lang="en-US" sz="1050" spc="-5" dirty="0" err="1" smtClean="0">
                          <a:latin typeface="Franklin Gothic Medium Cond"/>
                          <a:cs typeface="Franklin Gothic Medium Cond"/>
                        </a:rPr>
                        <a:t>dule</a:t>
                      </a:r>
                      <a:r>
                        <a:rPr sz="1050" spc="-5" dirty="0" smtClean="0">
                          <a:latin typeface="Franklin Gothic Medium Cond"/>
                          <a:cs typeface="Franklin Gothic Medium Cond"/>
                        </a:rPr>
                        <a:t> </a:t>
                      </a:r>
                      <a:r>
                        <a:rPr sz="1050" dirty="0">
                          <a:latin typeface="Franklin Gothic Medium Cond"/>
                          <a:cs typeface="Franklin Gothic Medium Cond"/>
                        </a:rPr>
                        <a:t>2</a:t>
                      </a:r>
                    </a:p>
                  </a:txBody>
                  <a:tcPr marL="0" marR="0" marT="48260" marB="0">
                    <a:lnL w="28575">
                      <a:solidFill>
                        <a:srgbClr val="1F3863"/>
                      </a:solidFill>
                      <a:prstDash val="solid"/>
                    </a:lnL>
                    <a:lnR w="28575">
                      <a:solidFill>
                        <a:srgbClr val="1F3863"/>
                      </a:solidFill>
                      <a:prstDash val="solid"/>
                    </a:lnR>
                    <a:lnB w="28575">
                      <a:solidFill>
                        <a:srgbClr val="1F3863"/>
                      </a:solidFill>
                      <a:prstDash val="solid"/>
                    </a:lnB>
                  </a:tcPr>
                </a:tc>
                <a:tc>
                  <a:txBody>
                    <a:bodyPr/>
                    <a:lstStyle/>
                    <a:p>
                      <a:pPr marL="114935">
                        <a:lnSpc>
                          <a:spcPct val="100000"/>
                        </a:lnSpc>
                        <a:spcBef>
                          <a:spcPts val="359"/>
                        </a:spcBef>
                      </a:pPr>
                      <a:r>
                        <a:rPr sz="1050" spc="-5" dirty="0" err="1" smtClean="0">
                          <a:latin typeface="Franklin Gothic Medium Cond"/>
                          <a:cs typeface="Franklin Gothic Medium Cond"/>
                        </a:rPr>
                        <a:t>Мод</a:t>
                      </a:r>
                      <a:r>
                        <a:rPr lang="en-US" sz="1050" spc="-5" dirty="0" err="1" smtClean="0">
                          <a:latin typeface="Franklin Gothic Medium Cond"/>
                          <a:cs typeface="Franklin Gothic Medium Cond"/>
                        </a:rPr>
                        <a:t>dule</a:t>
                      </a:r>
                      <a:r>
                        <a:rPr sz="1050" spc="-10" dirty="0" smtClean="0">
                          <a:latin typeface="Franklin Gothic Medium Cond"/>
                          <a:cs typeface="Franklin Gothic Medium Cond"/>
                        </a:rPr>
                        <a:t> </a:t>
                      </a:r>
                      <a:r>
                        <a:rPr sz="1050" dirty="0">
                          <a:latin typeface="Franklin Gothic Medium Cond"/>
                          <a:cs typeface="Franklin Gothic Medium Cond"/>
                        </a:rPr>
                        <a:t>3</a:t>
                      </a:r>
                    </a:p>
                  </a:txBody>
                  <a:tcPr marL="0" marR="0" marT="45719" marB="0">
                    <a:lnL w="28575">
                      <a:solidFill>
                        <a:srgbClr val="1F3863"/>
                      </a:solidFill>
                      <a:prstDash val="solid"/>
                    </a:lnL>
                    <a:lnR w="28575">
                      <a:solidFill>
                        <a:srgbClr val="1F3863"/>
                      </a:solidFill>
                      <a:prstDash val="solid"/>
                    </a:lnR>
                    <a:lnT w="28575">
                      <a:solidFill>
                        <a:srgbClr val="1F3863"/>
                      </a:solidFill>
                      <a:prstDash val="solid"/>
                    </a:lnT>
                    <a:lnB w="28575">
                      <a:solidFill>
                        <a:srgbClr val="1F3863"/>
                      </a:solidFill>
                      <a:prstDash val="solid"/>
                    </a:lnB>
                  </a:tcPr>
                </a:tc>
              </a:tr>
              <a:tr h="548381">
                <a:tc gridSpan="3">
                  <a:txBody>
                    <a:bodyPr/>
                    <a:lstStyle/>
                    <a:p>
                      <a:pPr>
                        <a:lnSpc>
                          <a:spcPct val="100000"/>
                        </a:lnSpc>
                        <a:spcBef>
                          <a:spcPts val="30"/>
                        </a:spcBef>
                      </a:pPr>
                      <a:endParaRPr sz="1150" dirty="0">
                        <a:latin typeface="Times New Roman"/>
                        <a:cs typeface="Times New Roman"/>
                      </a:endParaRPr>
                    </a:p>
                    <a:p>
                      <a:pPr algn="ctr">
                        <a:lnSpc>
                          <a:spcPct val="100000"/>
                        </a:lnSpc>
                      </a:pPr>
                      <a:r>
                        <a:rPr lang="en-US" sz="1050" spc="-5" dirty="0" smtClean="0">
                          <a:latin typeface="Franklin Gothic Medium Cond"/>
                          <a:cs typeface="Franklin Gothic Medium Cond"/>
                        </a:rPr>
                        <a:t>Standards MP</a:t>
                      </a:r>
                    </a:p>
                    <a:p>
                      <a:pPr algn="ctr">
                        <a:lnSpc>
                          <a:spcPct val="100000"/>
                        </a:lnSpc>
                      </a:pPr>
                      <a:r>
                        <a:rPr lang="en-US" sz="1050" spc="-5" dirty="0" smtClean="0">
                          <a:latin typeface="Franklin Gothic Medium Cond"/>
                          <a:cs typeface="Franklin Gothic Medium Cond"/>
                        </a:rPr>
                        <a:t>(models of the disease, "Medico-economic standards")</a:t>
                      </a:r>
                      <a:endParaRPr sz="1050" dirty="0">
                        <a:latin typeface="Franklin Gothic Medium Cond"/>
                        <a:cs typeface="Franklin Gothic Medium Cond"/>
                      </a:endParaRPr>
                    </a:p>
                  </a:txBody>
                  <a:tcPr marL="0" marR="0" marT="3810" marB="0">
                    <a:lnL w="28575">
                      <a:solidFill>
                        <a:srgbClr val="1F3863"/>
                      </a:solidFill>
                      <a:prstDash val="solid"/>
                    </a:lnL>
                    <a:lnR w="28575">
                      <a:solidFill>
                        <a:srgbClr val="1F3863"/>
                      </a:solidFill>
                      <a:prstDash val="solid"/>
                    </a:lnR>
                    <a:lnT w="28575">
                      <a:solidFill>
                        <a:srgbClr val="1F3863"/>
                      </a:solidFill>
                      <a:prstDash val="solid"/>
                    </a:lnT>
                    <a:lnB w="28575">
                      <a:solidFill>
                        <a:srgbClr val="1F3863"/>
                      </a:solidFill>
                      <a:prstDash val="solid"/>
                    </a:lnB>
                    <a:solidFill>
                      <a:srgbClr val="DEEBF7"/>
                    </a:solidFill>
                  </a:tcPr>
                </a:tc>
                <a:tc hMerge="1">
                  <a:txBody>
                    <a:bodyPr/>
                    <a:lstStyle/>
                    <a:p>
                      <a:endParaRPr/>
                    </a:p>
                  </a:txBody>
                  <a:tcPr marL="0" marR="0" marT="0" marB="0"/>
                </a:tc>
                <a:tc hMerge="1">
                  <a:txBody>
                    <a:bodyPr/>
                    <a:lstStyle/>
                    <a:p>
                      <a:endParaRPr/>
                    </a:p>
                  </a:txBody>
                  <a:tcPr marL="0" marR="0" marT="0" marB="0"/>
                </a:tc>
              </a:tr>
            </a:tbl>
          </a:graphicData>
        </a:graphic>
      </p:graphicFrame>
      <p:sp>
        <p:nvSpPr>
          <p:cNvPr id="175" name="object 51"/>
          <p:cNvSpPr/>
          <p:nvPr/>
        </p:nvSpPr>
        <p:spPr>
          <a:xfrm>
            <a:off x="7046976" y="2170176"/>
            <a:ext cx="243839" cy="236220"/>
          </a:xfrm>
          <a:prstGeom prst="rect">
            <a:avLst/>
          </a:prstGeom>
          <a:blipFill>
            <a:blip r:embed="rId2" cstate="print"/>
            <a:stretch>
              <a:fillRect/>
            </a:stretch>
          </a:blipFill>
        </p:spPr>
        <p:txBody>
          <a:bodyPr wrap="square" lIns="0" tIns="0" rIns="0" bIns="0" rtlCol="0"/>
          <a:lstStyle/>
          <a:p>
            <a:endParaRPr/>
          </a:p>
        </p:txBody>
      </p:sp>
      <p:sp>
        <p:nvSpPr>
          <p:cNvPr id="176" name="object 52"/>
          <p:cNvSpPr/>
          <p:nvPr/>
        </p:nvSpPr>
        <p:spPr>
          <a:xfrm>
            <a:off x="9644633" y="2823210"/>
            <a:ext cx="693420" cy="260985"/>
          </a:xfrm>
          <a:custGeom>
            <a:avLst/>
            <a:gdLst/>
            <a:ahLst/>
            <a:cxnLst/>
            <a:rect l="l" t="t" r="r" b="b"/>
            <a:pathLst>
              <a:path w="693420" h="260985">
                <a:moveTo>
                  <a:pt x="0" y="260603"/>
                </a:moveTo>
                <a:lnTo>
                  <a:pt x="693420" y="260603"/>
                </a:lnTo>
                <a:lnTo>
                  <a:pt x="693420" y="0"/>
                </a:lnTo>
                <a:lnTo>
                  <a:pt x="0" y="0"/>
                </a:lnTo>
                <a:lnTo>
                  <a:pt x="0" y="260603"/>
                </a:lnTo>
                <a:close/>
              </a:path>
            </a:pathLst>
          </a:custGeom>
          <a:ln w="19812">
            <a:solidFill>
              <a:srgbClr val="1F3863"/>
            </a:solidFill>
          </a:ln>
        </p:spPr>
        <p:txBody>
          <a:bodyPr wrap="square" lIns="0" tIns="0" rIns="0" bIns="0" rtlCol="0"/>
          <a:lstStyle/>
          <a:p>
            <a:endParaRPr/>
          </a:p>
        </p:txBody>
      </p:sp>
      <p:sp>
        <p:nvSpPr>
          <p:cNvPr id="177" name="object 53"/>
          <p:cNvSpPr/>
          <p:nvPr/>
        </p:nvSpPr>
        <p:spPr>
          <a:xfrm>
            <a:off x="5833109" y="3643121"/>
            <a:ext cx="878205" cy="471170"/>
          </a:xfrm>
          <a:custGeom>
            <a:avLst/>
            <a:gdLst/>
            <a:ahLst/>
            <a:cxnLst/>
            <a:rect l="l" t="t" r="r" b="b"/>
            <a:pathLst>
              <a:path w="878204" h="471170">
                <a:moveTo>
                  <a:pt x="0" y="470915"/>
                </a:moveTo>
                <a:lnTo>
                  <a:pt x="877824" y="470915"/>
                </a:lnTo>
                <a:lnTo>
                  <a:pt x="877824" y="0"/>
                </a:lnTo>
                <a:lnTo>
                  <a:pt x="0" y="0"/>
                </a:lnTo>
                <a:lnTo>
                  <a:pt x="0" y="470915"/>
                </a:lnTo>
                <a:close/>
              </a:path>
            </a:pathLst>
          </a:custGeom>
          <a:solidFill>
            <a:srgbClr val="DEEBF7"/>
          </a:solidFill>
        </p:spPr>
        <p:txBody>
          <a:bodyPr wrap="square" lIns="0" tIns="0" rIns="0" bIns="0" rtlCol="0"/>
          <a:lstStyle/>
          <a:p>
            <a:endParaRPr/>
          </a:p>
        </p:txBody>
      </p:sp>
      <p:sp>
        <p:nvSpPr>
          <p:cNvPr id="178" name="object 54"/>
          <p:cNvSpPr/>
          <p:nvPr/>
        </p:nvSpPr>
        <p:spPr>
          <a:xfrm>
            <a:off x="5833109" y="3643121"/>
            <a:ext cx="878205" cy="471170"/>
          </a:xfrm>
          <a:custGeom>
            <a:avLst/>
            <a:gdLst/>
            <a:ahLst/>
            <a:cxnLst/>
            <a:rect l="l" t="t" r="r" b="b"/>
            <a:pathLst>
              <a:path w="878204" h="471170">
                <a:moveTo>
                  <a:pt x="0" y="470915"/>
                </a:moveTo>
                <a:lnTo>
                  <a:pt x="877824" y="470915"/>
                </a:lnTo>
                <a:lnTo>
                  <a:pt x="877824" y="0"/>
                </a:lnTo>
                <a:lnTo>
                  <a:pt x="0" y="0"/>
                </a:lnTo>
                <a:lnTo>
                  <a:pt x="0" y="470915"/>
                </a:lnTo>
                <a:close/>
              </a:path>
            </a:pathLst>
          </a:custGeom>
          <a:ln w="19812">
            <a:solidFill>
              <a:srgbClr val="1F3863"/>
            </a:solidFill>
          </a:ln>
        </p:spPr>
        <p:txBody>
          <a:bodyPr wrap="square" lIns="0" tIns="0" rIns="0" bIns="0" rtlCol="0"/>
          <a:lstStyle/>
          <a:p>
            <a:endParaRPr/>
          </a:p>
        </p:txBody>
      </p:sp>
      <p:sp>
        <p:nvSpPr>
          <p:cNvPr id="179" name="object 55"/>
          <p:cNvSpPr txBox="1"/>
          <p:nvPr/>
        </p:nvSpPr>
        <p:spPr>
          <a:xfrm>
            <a:off x="5912611" y="3701541"/>
            <a:ext cx="720725" cy="175048"/>
          </a:xfrm>
          <a:prstGeom prst="rect">
            <a:avLst/>
          </a:prstGeom>
        </p:spPr>
        <p:txBody>
          <a:bodyPr vert="horz" wrap="square" lIns="0" tIns="13335" rIns="0" bIns="0" rtlCol="0">
            <a:spAutoFit/>
          </a:bodyPr>
          <a:lstStyle/>
          <a:p>
            <a:pPr marL="121920" marR="5080" indent="-109855">
              <a:lnSpc>
                <a:spcPct val="100000"/>
              </a:lnSpc>
              <a:spcBef>
                <a:spcPts val="105"/>
              </a:spcBef>
            </a:pPr>
            <a:r>
              <a:rPr sz="1050" spc="-10" dirty="0" smtClean="0">
                <a:latin typeface="Franklin Gothic Medium Cond"/>
                <a:cs typeface="Franklin Gothic Medium Cond"/>
              </a:rPr>
              <a:t>(</a:t>
            </a:r>
            <a:r>
              <a:rPr sz="1050" spc="-10" dirty="0">
                <a:latin typeface="Franklin Gothic Medium Cond"/>
                <a:cs typeface="Franklin Gothic Medium Cond"/>
              </a:rPr>
              <a:t>pathway)</a:t>
            </a:r>
            <a:endParaRPr sz="1050" dirty="0">
              <a:latin typeface="Franklin Gothic Medium Cond"/>
              <a:cs typeface="Franklin Gothic Medium Cond"/>
            </a:endParaRPr>
          </a:p>
        </p:txBody>
      </p:sp>
      <p:sp>
        <p:nvSpPr>
          <p:cNvPr id="180" name="object 56"/>
          <p:cNvSpPr/>
          <p:nvPr/>
        </p:nvSpPr>
        <p:spPr>
          <a:xfrm>
            <a:off x="4818126" y="2682239"/>
            <a:ext cx="1522095" cy="864235"/>
          </a:xfrm>
          <a:custGeom>
            <a:avLst/>
            <a:gdLst/>
            <a:ahLst/>
            <a:cxnLst/>
            <a:rect l="l" t="t" r="r" b="b"/>
            <a:pathLst>
              <a:path w="1522095" h="864235">
                <a:moveTo>
                  <a:pt x="630174" y="43434"/>
                </a:moveTo>
                <a:lnTo>
                  <a:pt x="630174" y="857758"/>
                </a:lnTo>
                <a:lnTo>
                  <a:pt x="636651" y="864235"/>
                </a:lnTo>
                <a:lnTo>
                  <a:pt x="1521968" y="864235"/>
                </a:lnTo>
                <a:lnTo>
                  <a:pt x="1521968" y="849757"/>
                </a:lnTo>
                <a:lnTo>
                  <a:pt x="659129" y="849757"/>
                </a:lnTo>
                <a:lnTo>
                  <a:pt x="644651" y="835279"/>
                </a:lnTo>
                <a:lnTo>
                  <a:pt x="659129" y="835279"/>
                </a:lnTo>
                <a:lnTo>
                  <a:pt x="659129" y="57912"/>
                </a:lnTo>
                <a:lnTo>
                  <a:pt x="644651" y="57912"/>
                </a:lnTo>
                <a:lnTo>
                  <a:pt x="630174" y="43434"/>
                </a:lnTo>
                <a:close/>
              </a:path>
              <a:path w="1522095" h="864235">
                <a:moveTo>
                  <a:pt x="659129" y="835279"/>
                </a:moveTo>
                <a:lnTo>
                  <a:pt x="644651" y="835279"/>
                </a:lnTo>
                <a:lnTo>
                  <a:pt x="659129" y="849757"/>
                </a:lnTo>
                <a:lnTo>
                  <a:pt x="659129" y="835279"/>
                </a:lnTo>
                <a:close/>
              </a:path>
              <a:path w="1522095" h="864235">
                <a:moveTo>
                  <a:pt x="1521968" y="835279"/>
                </a:moveTo>
                <a:lnTo>
                  <a:pt x="659129" y="835279"/>
                </a:lnTo>
                <a:lnTo>
                  <a:pt x="659129" y="849757"/>
                </a:lnTo>
                <a:lnTo>
                  <a:pt x="1521968" y="849757"/>
                </a:lnTo>
                <a:lnTo>
                  <a:pt x="1521968" y="835279"/>
                </a:lnTo>
                <a:close/>
              </a:path>
              <a:path w="1522095" h="864235">
                <a:moveTo>
                  <a:pt x="86868" y="0"/>
                </a:moveTo>
                <a:lnTo>
                  <a:pt x="0" y="43434"/>
                </a:lnTo>
                <a:lnTo>
                  <a:pt x="86868" y="86868"/>
                </a:lnTo>
                <a:lnTo>
                  <a:pt x="86868" y="57912"/>
                </a:lnTo>
                <a:lnTo>
                  <a:pt x="72389" y="57912"/>
                </a:lnTo>
                <a:lnTo>
                  <a:pt x="72389" y="28956"/>
                </a:lnTo>
                <a:lnTo>
                  <a:pt x="86868" y="28956"/>
                </a:lnTo>
                <a:lnTo>
                  <a:pt x="86868" y="0"/>
                </a:lnTo>
                <a:close/>
              </a:path>
              <a:path w="1522095" h="864235">
                <a:moveTo>
                  <a:pt x="86868" y="28956"/>
                </a:moveTo>
                <a:lnTo>
                  <a:pt x="72389" y="28956"/>
                </a:lnTo>
                <a:lnTo>
                  <a:pt x="72389" y="57912"/>
                </a:lnTo>
                <a:lnTo>
                  <a:pt x="86868" y="57912"/>
                </a:lnTo>
                <a:lnTo>
                  <a:pt x="86868" y="28956"/>
                </a:lnTo>
                <a:close/>
              </a:path>
              <a:path w="1522095" h="864235">
                <a:moveTo>
                  <a:pt x="652652" y="28956"/>
                </a:moveTo>
                <a:lnTo>
                  <a:pt x="86868" y="28956"/>
                </a:lnTo>
                <a:lnTo>
                  <a:pt x="86868" y="57912"/>
                </a:lnTo>
                <a:lnTo>
                  <a:pt x="630174" y="57912"/>
                </a:lnTo>
                <a:lnTo>
                  <a:pt x="630174" y="43434"/>
                </a:lnTo>
                <a:lnTo>
                  <a:pt x="659129" y="43434"/>
                </a:lnTo>
                <a:lnTo>
                  <a:pt x="659129" y="35433"/>
                </a:lnTo>
                <a:lnTo>
                  <a:pt x="652652" y="28956"/>
                </a:lnTo>
                <a:close/>
              </a:path>
              <a:path w="1522095" h="864235">
                <a:moveTo>
                  <a:pt x="659129" y="43434"/>
                </a:moveTo>
                <a:lnTo>
                  <a:pt x="630174" y="43434"/>
                </a:lnTo>
                <a:lnTo>
                  <a:pt x="644651" y="57912"/>
                </a:lnTo>
                <a:lnTo>
                  <a:pt x="659129" y="57912"/>
                </a:lnTo>
                <a:lnTo>
                  <a:pt x="659129" y="43434"/>
                </a:lnTo>
                <a:close/>
              </a:path>
            </a:pathLst>
          </a:custGeom>
          <a:solidFill>
            <a:srgbClr val="1F3863"/>
          </a:solidFill>
        </p:spPr>
        <p:txBody>
          <a:bodyPr wrap="square" lIns="0" tIns="0" rIns="0" bIns="0" rtlCol="0"/>
          <a:lstStyle/>
          <a:p>
            <a:endParaRPr/>
          </a:p>
        </p:txBody>
      </p:sp>
      <p:sp>
        <p:nvSpPr>
          <p:cNvPr id="181" name="object 57"/>
          <p:cNvSpPr/>
          <p:nvPr/>
        </p:nvSpPr>
        <p:spPr>
          <a:xfrm>
            <a:off x="5488685" y="4420361"/>
            <a:ext cx="852169" cy="0"/>
          </a:xfrm>
          <a:custGeom>
            <a:avLst/>
            <a:gdLst/>
            <a:ahLst/>
            <a:cxnLst/>
            <a:rect l="l" t="t" r="r" b="b"/>
            <a:pathLst>
              <a:path w="852170">
                <a:moveTo>
                  <a:pt x="851788" y="0"/>
                </a:moveTo>
                <a:lnTo>
                  <a:pt x="0" y="0"/>
                </a:lnTo>
              </a:path>
            </a:pathLst>
          </a:custGeom>
          <a:ln w="28956">
            <a:solidFill>
              <a:srgbClr val="1F3863"/>
            </a:solidFill>
          </a:ln>
        </p:spPr>
        <p:txBody>
          <a:bodyPr wrap="square" lIns="0" tIns="0" rIns="0" bIns="0" rtlCol="0"/>
          <a:lstStyle/>
          <a:p>
            <a:endParaRPr/>
          </a:p>
        </p:txBody>
      </p:sp>
      <p:sp>
        <p:nvSpPr>
          <p:cNvPr id="182" name="object 58"/>
          <p:cNvSpPr/>
          <p:nvPr/>
        </p:nvSpPr>
        <p:spPr>
          <a:xfrm>
            <a:off x="4853178" y="6263640"/>
            <a:ext cx="659765" cy="86995"/>
          </a:xfrm>
          <a:custGeom>
            <a:avLst/>
            <a:gdLst/>
            <a:ahLst/>
            <a:cxnLst/>
            <a:rect l="l" t="t" r="r" b="b"/>
            <a:pathLst>
              <a:path w="659764" h="86995">
                <a:moveTo>
                  <a:pt x="86868" y="0"/>
                </a:moveTo>
                <a:lnTo>
                  <a:pt x="0" y="43434"/>
                </a:lnTo>
                <a:lnTo>
                  <a:pt x="86868" y="86868"/>
                </a:lnTo>
                <a:lnTo>
                  <a:pt x="86868" y="57912"/>
                </a:lnTo>
                <a:lnTo>
                  <a:pt x="72389" y="57912"/>
                </a:lnTo>
                <a:lnTo>
                  <a:pt x="72389" y="28956"/>
                </a:lnTo>
                <a:lnTo>
                  <a:pt x="86868" y="28956"/>
                </a:lnTo>
                <a:lnTo>
                  <a:pt x="86868" y="0"/>
                </a:lnTo>
                <a:close/>
              </a:path>
              <a:path w="659764" h="86995">
                <a:moveTo>
                  <a:pt x="86868" y="28956"/>
                </a:moveTo>
                <a:lnTo>
                  <a:pt x="72389" y="28956"/>
                </a:lnTo>
                <a:lnTo>
                  <a:pt x="72389" y="57912"/>
                </a:lnTo>
                <a:lnTo>
                  <a:pt x="86868" y="57912"/>
                </a:lnTo>
                <a:lnTo>
                  <a:pt x="86868" y="28956"/>
                </a:lnTo>
                <a:close/>
              </a:path>
              <a:path w="659764" h="86995">
                <a:moveTo>
                  <a:pt x="659511" y="28956"/>
                </a:moveTo>
                <a:lnTo>
                  <a:pt x="86868" y="28956"/>
                </a:lnTo>
                <a:lnTo>
                  <a:pt x="86868" y="57912"/>
                </a:lnTo>
                <a:lnTo>
                  <a:pt x="659511" y="57912"/>
                </a:lnTo>
                <a:lnTo>
                  <a:pt x="659511" y="28956"/>
                </a:lnTo>
                <a:close/>
              </a:path>
            </a:pathLst>
          </a:custGeom>
          <a:solidFill>
            <a:srgbClr val="1F3863"/>
          </a:solidFill>
        </p:spPr>
        <p:txBody>
          <a:bodyPr wrap="square" lIns="0" tIns="0" rIns="0" bIns="0" rtlCol="0"/>
          <a:lstStyle/>
          <a:p>
            <a:endParaRPr/>
          </a:p>
        </p:txBody>
      </p:sp>
      <p:sp>
        <p:nvSpPr>
          <p:cNvPr id="183" name="object 59"/>
          <p:cNvSpPr/>
          <p:nvPr/>
        </p:nvSpPr>
        <p:spPr>
          <a:xfrm>
            <a:off x="5488685" y="4420361"/>
            <a:ext cx="26670" cy="1885950"/>
          </a:xfrm>
          <a:custGeom>
            <a:avLst/>
            <a:gdLst/>
            <a:ahLst/>
            <a:cxnLst/>
            <a:rect l="l" t="t" r="r" b="b"/>
            <a:pathLst>
              <a:path w="26670" h="1885950">
                <a:moveTo>
                  <a:pt x="0" y="0"/>
                </a:moveTo>
                <a:lnTo>
                  <a:pt x="26669" y="1885950"/>
                </a:lnTo>
              </a:path>
            </a:pathLst>
          </a:custGeom>
          <a:ln w="28956">
            <a:solidFill>
              <a:srgbClr val="1F3863"/>
            </a:solidFill>
          </a:ln>
        </p:spPr>
        <p:txBody>
          <a:bodyPr wrap="square" lIns="0" tIns="0" rIns="0" bIns="0" rtlCol="0"/>
          <a:lstStyle/>
          <a:p>
            <a:endParaRPr/>
          </a:p>
        </p:txBody>
      </p:sp>
      <p:sp>
        <p:nvSpPr>
          <p:cNvPr id="185" name="object 61"/>
          <p:cNvSpPr/>
          <p:nvPr/>
        </p:nvSpPr>
        <p:spPr>
          <a:xfrm>
            <a:off x="10668" y="150748"/>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186" name="object 62"/>
          <p:cNvSpPr txBox="1"/>
          <p:nvPr/>
        </p:nvSpPr>
        <p:spPr>
          <a:xfrm>
            <a:off x="963047" y="2218951"/>
            <a:ext cx="410369" cy="2527935"/>
          </a:xfrm>
          <a:prstGeom prst="rect">
            <a:avLst/>
          </a:prstGeom>
        </p:spPr>
        <p:txBody>
          <a:bodyPr vert="vert270" wrap="square" lIns="0" tIns="0" rIns="0" bIns="0" rtlCol="0">
            <a:spAutoFit/>
          </a:bodyPr>
          <a:lstStyle/>
          <a:p>
            <a:pPr marL="12700">
              <a:lnSpc>
                <a:spcPts val="3225"/>
              </a:lnSpc>
            </a:pPr>
            <a:r>
              <a:rPr lang="en-US" sz="2800" spc="-5" dirty="0" smtClean="0">
                <a:solidFill>
                  <a:srgbClr val="FFFFFF"/>
                </a:solidFill>
                <a:latin typeface="Franklin Gothic Medium Cond"/>
                <a:cs typeface="Franklin Gothic Medium Cond"/>
              </a:rPr>
              <a:t>STANDARTIZATION</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txBox="1">
            <a:spLocks noGrp="1"/>
          </p:cNvSpPr>
          <p:nvPr>
            <p:ph type="title"/>
          </p:nvPr>
        </p:nvSpPr>
        <p:spPr>
          <a:xfrm>
            <a:off x="2788157" y="428320"/>
            <a:ext cx="8373745" cy="391795"/>
          </a:xfrm>
          <a:prstGeom prst="rect">
            <a:avLst/>
          </a:prstGeom>
        </p:spPr>
        <p:txBody>
          <a:bodyPr vert="horz" wrap="square" lIns="0" tIns="12700" rIns="0" bIns="0" rtlCol="0">
            <a:spAutoFit/>
          </a:bodyPr>
          <a:lstStyle/>
          <a:p>
            <a:pPr marL="12700">
              <a:lnSpc>
                <a:spcPct val="100000"/>
              </a:lnSpc>
              <a:spcBef>
                <a:spcPts val="100"/>
              </a:spcBef>
            </a:pPr>
            <a:r>
              <a:rPr sz="2400" spc="-10" dirty="0">
                <a:solidFill>
                  <a:srgbClr val="000000"/>
                </a:solidFill>
              </a:rPr>
              <a:t>Структура </a:t>
            </a:r>
            <a:r>
              <a:rPr sz="2400" spc="-20" dirty="0">
                <a:solidFill>
                  <a:srgbClr val="000000"/>
                </a:solidFill>
              </a:rPr>
              <a:t>стандартов </a:t>
            </a:r>
            <a:r>
              <a:rPr sz="2400" spc="-5" dirty="0">
                <a:solidFill>
                  <a:srgbClr val="000000"/>
                </a:solidFill>
              </a:rPr>
              <a:t>оказания медицинской</a:t>
            </a:r>
            <a:r>
              <a:rPr sz="2400" spc="140" dirty="0">
                <a:solidFill>
                  <a:srgbClr val="000000"/>
                </a:solidFill>
              </a:rPr>
              <a:t> </a:t>
            </a:r>
            <a:r>
              <a:rPr sz="2400" spc="-15" dirty="0">
                <a:solidFill>
                  <a:srgbClr val="000000"/>
                </a:solidFill>
              </a:rPr>
              <a:t>помощи:</a:t>
            </a:r>
            <a:endParaRPr sz="2400"/>
          </a:p>
        </p:txBody>
      </p:sp>
      <p:sp>
        <p:nvSpPr>
          <p:cNvPr id="6" name="object 6"/>
          <p:cNvSpPr/>
          <p:nvPr/>
        </p:nvSpPr>
        <p:spPr>
          <a:xfrm>
            <a:off x="6313932" y="1440180"/>
            <a:ext cx="3800856" cy="1990344"/>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6309359" y="1435608"/>
            <a:ext cx="3810000" cy="1999614"/>
          </a:xfrm>
          <a:custGeom>
            <a:avLst/>
            <a:gdLst/>
            <a:ahLst/>
            <a:cxnLst/>
            <a:rect l="l" t="t" r="r" b="b"/>
            <a:pathLst>
              <a:path w="3810000" h="1999614">
                <a:moveTo>
                  <a:pt x="0" y="1999488"/>
                </a:moveTo>
                <a:lnTo>
                  <a:pt x="3809999" y="1999488"/>
                </a:lnTo>
                <a:lnTo>
                  <a:pt x="3809999" y="0"/>
                </a:lnTo>
                <a:lnTo>
                  <a:pt x="0" y="0"/>
                </a:lnTo>
                <a:lnTo>
                  <a:pt x="0" y="1999488"/>
                </a:lnTo>
                <a:close/>
              </a:path>
            </a:pathLst>
          </a:custGeom>
          <a:ln w="9144">
            <a:solidFill>
              <a:srgbClr val="001F5F"/>
            </a:solidFill>
          </a:ln>
        </p:spPr>
        <p:txBody>
          <a:bodyPr wrap="square" lIns="0" tIns="0" rIns="0" bIns="0" rtlCol="0"/>
          <a:lstStyle/>
          <a:p>
            <a:endParaRPr/>
          </a:p>
        </p:txBody>
      </p:sp>
      <p:sp>
        <p:nvSpPr>
          <p:cNvPr id="8" name="object 8"/>
          <p:cNvSpPr/>
          <p:nvPr/>
        </p:nvSpPr>
        <p:spPr>
          <a:xfrm>
            <a:off x="5300471" y="1953767"/>
            <a:ext cx="4608576" cy="2295143"/>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5295900" y="1949195"/>
            <a:ext cx="4617720" cy="2304415"/>
          </a:xfrm>
          <a:custGeom>
            <a:avLst/>
            <a:gdLst/>
            <a:ahLst/>
            <a:cxnLst/>
            <a:rect l="l" t="t" r="r" b="b"/>
            <a:pathLst>
              <a:path w="4617720" h="2304415">
                <a:moveTo>
                  <a:pt x="0" y="2304287"/>
                </a:moveTo>
                <a:lnTo>
                  <a:pt x="4617720" y="2304287"/>
                </a:lnTo>
                <a:lnTo>
                  <a:pt x="4617720" y="0"/>
                </a:lnTo>
                <a:lnTo>
                  <a:pt x="0" y="0"/>
                </a:lnTo>
                <a:lnTo>
                  <a:pt x="0" y="2304287"/>
                </a:lnTo>
                <a:close/>
              </a:path>
            </a:pathLst>
          </a:custGeom>
          <a:ln w="9144">
            <a:solidFill>
              <a:srgbClr val="001F5F"/>
            </a:solidFill>
          </a:ln>
        </p:spPr>
        <p:txBody>
          <a:bodyPr wrap="square" lIns="0" tIns="0" rIns="0" bIns="0" rtlCol="0"/>
          <a:lstStyle/>
          <a:p>
            <a:endParaRPr/>
          </a:p>
        </p:txBody>
      </p:sp>
      <p:sp>
        <p:nvSpPr>
          <p:cNvPr id="10" name="object 10"/>
          <p:cNvSpPr/>
          <p:nvPr/>
        </p:nvSpPr>
        <p:spPr>
          <a:xfrm>
            <a:off x="4229100" y="2567939"/>
            <a:ext cx="4905756" cy="2295144"/>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4224528" y="2563367"/>
            <a:ext cx="4914900" cy="2304415"/>
          </a:xfrm>
          <a:custGeom>
            <a:avLst/>
            <a:gdLst/>
            <a:ahLst/>
            <a:cxnLst/>
            <a:rect l="l" t="t" r="r" b="b"/>
            <a:pathLst>
              <a:path w="4914900" h="2304415">
                <a:moveTo>
                  <a:pt x="0" y="2304287"/>
                </a:moveTo>
                <a:lnTo>
                  <a:pt x="4914900" y="2304287"/>
                </a:lnTo>
                <a:lnTo>
                  <a:pt x="4914900" y="0"/>
                </a:lnTo>
                <a:lnTo>
                  <a:pt x="0" y="0"/>
                </a:lnTo>
                <a:lnTo>
                  <a:pt x="0" y="2304287"/>
                </a:lnTo>
                <a:close/>
              </a:path>
            </a:pathLst>
          </a:custGeom>
          <a:ln w="9144">
            <a:solidFill>
              <a:srgbClr val="001F5F"/>
            </a:solidFill>
          </a:ln>
        </p:spPr>
        <p:txBody>
          <a:bodyPr wrap="square" lIns="0" tIns="0" rIns="0" bIns="0" rtlCol="0"/>
          <a:lstStyle/>
          <a:p>
            <a:endParaRPr/>
          </a:p>
        </p:txBody>
      </p:sp>
      <p:sp>
        <p:nvSpPr>
          <p:cNvPr id="12" name="object 12"/>
          <p:cNvSpPr/>
          <p:nvPr/>
        </p:nvSpPr>
        <p:spPr>
          <a:xfrm>
            <a:off x="3707891" y="3090672"/>
            <a:ext cx="4767071" cy="2339340"/>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3703320" y="3086100"/>
            <a:ext cx="4776470" cy="2348865"/>
          </a:xfrm>
          <a:custGeom>
            <a:avLst/>
            <a:gdLst/>
            <a:ahLst/>
            <a:cxnLst/>
            <a:rect l="l" t="t" r="r" b="b"/>
            <a:pathLst>
              <a:path w="4776470" h="2348865">
                <a:moveTo>
                  <a:pt x="0" y="2348484"/>
                </a:moveTo>
                <a:lnTo>
                  <a:pt x="4776216" y="2348484"/>
                </a:lnTo>
                <a:lnTo>
                  <a:pt x="4776216" y="0"/>
                </a:lnTo>
                <a:lnTo>
                  <a:pt x="0" y="0"/>
                </a:lnTo>
                <a:lnTo>
                  <a:pt x="0" y="2348484"/>
                </a:lnTo>
                <a:close/>
              </a:path>
            </a:pathLst>
          </a:custGeom>
          <a:ln w="9144">
            <a:solidFill>
              <a:srgbClr val="001F5F"/>
            </a:solidFill>
          </a:ln>
        </p:spPr>
        <p:txBody>
          <a:bodyPr wrap="square" lIns="0" tIns="0" rIns="0" bIns="0" rtlCol="0"/>
          <a:lstStyle/>
          <a:p>
            <a:endParaRPr/>
          </a:p>
        </p:txBody>
      </p:sp>
      <p:sp>
        <p:nvSpPr>
          <p:cNvPr id="14" name="object 14"/>
          <p:cNvSpPr/>
          <p:nvPr/>
        </p:nvSpPr>
        <p:spPr>
          <a:xfrm>
            <a:off x="2880676" y="3783960"/>
            <a:ext cx="4920996" cy="2476500"/>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2900172" y="3756659"/>
            <a:ext cx="4930140" cy="2486025"/>
          </a:xfrm>
          <a:custGeom>
            <a:avLst/>
            <a:gdLst/>
            <a:ahLst/>
            <a:cxnLst/>
            <a:rect l="l" t="t" r="r" b="b"/>
            <a:pathLst>
              <a:path w="4930140" h="2486025">
                <a:moveTo>
                  <a:pt x="0" y="2485644"/>
                </a:moveTo>
                <a:lnTo>
                  <a:pt x="4930139" y="2485644"/>
                </a:lnTo>
                <a:lnTo>
                  <a:pt x="4930139" y="0"/>
                </a:lnTo>
                <a:lnTo>
                  <a:pt x="0" y="0"/>
                </a:lnTo>
                <a:lnTo>
                  <a:pt x="0" y="2485644"/>
                </a:lnTo>
                <a:close/>
              </a:path>
            </a:pathLst>
          </a:custGeom>
          <a:ln w="9144">
            <a:solidFill>
              <a:srgbClr val="001F5F"/>
            </a:solidFill>
          </a:ln>
        </p:spPr>
        <p:txBody>
          <a:bodyPr wrap="square" lIns="0" tIns="0" rIns="0" bIns="0" rtlCol="0"/>
          <a:lstStyle/>
          <a:p>
            <a:endParaRPr/>
          </a:p>
        </p:txBody>
      </p:sp>
      <p:sp>
        <p:nvSpPr>
          <p:cNvPr id="16" name="object 16"/>
          <p:cNvSpPr/>
          <p:nvPr/>
        </p:nvSpPr>
        <p:spPr>
          <a:xfrm>
            <a:off x="2073401" y="167639"/>
            <a:ext cx="1137920" cy="0"/>
          </a:xfrm>
          <a:custGeom>
            <a:avLst/>
            <a:gdLst/>
            <a:ahLst/>
            <a:cxnLst/>
            <a:rect l="l" t="t" r="r" b="b"/>
            <a:pathLst>
              <a:path w="1137920">
                <a:moveTo>
                  <a:pt x="0" y="0"/>
                </a:moveTo>
                <a:lnTo>
                  <a:pt x="1137666" y="0"/>
                </a:lnTo>
              </a:path>
            </a:pathLst>
          </a:custGeom>
          <a:ln w="45719">
            <a:solidFill>
              <a:srgbClr val="1F4E79"/>
            </a:solidFill>
          </a:ln>
        </p:spPr>
        <p:txBody>
          <a:bodyPr wrap="square" lIns="0" tIns="0" rIns="0" bIns="0" rtlCol="0"/>
          <a:lstStyle/>
          <a:p>
            <a:endParaRPr/>
          </a:p>
        </p:txBody>
      </p:sp>
      <p:sp>
        <p:nvSpPr>
          <p:cNvPr id="17" name="object 17"/>
          <p:cNvSpPr txBox="1"/>
          <p:nvPr/>
        </p:nvSpPr>
        <p:spPr>
          <a:xfrm>
            <a:off x="11655043" y="6431686"/>
            <a:ext cx="195580"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496AF"/>
                </a:solidFill>
                <a:latin typeface="Arial"/>
                <a:cs typeface="Arial"/>
              </a:rPr>
              <a:t>23</a:t>
            </a:r>
            <a:endParaRPr sz="1200">
              <a:latin typeface="Arial"/>
              <a:cs typeface="Arial"/>
            </a:endParaRPr>
          </a:p>
        </p:txBody>
      </p:sp>
      <p:sp>
        <p:nvSpPr>
          <p:cNvPr id="18" name="object 18"/>
          <p:cNvSpPr txBox="1"/>
          <p:nvPr/>
        </p:nvSpPr>
        <p:spPr>
          <a:xfrm>
            <a:off x="6507860" y="1397634"/>
            <a:ext cx="3093085"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585858"/>
                </a:solidFill>
                <a:latin typeface="Candara"/>
                <a:cs typeface="Candara"/>
              </a:rPr>
              <a:t>Л</a:t>
            </a:r>
            <a:r>
              <a:rPr sz="1800" b="1" spc="-135" dirty="0">
                <a:solidFill>
                  <a:srgbClr val="585858"/>
                </a:solidFill>
                <a:latin typeface="Candara"/>
                <a:cs typeface="Candara"/>
              </a:rPr>
              <a:t> </a:t>
            </a:r>
            <a:r>
              <a:rPr sz="1800" b="1" dirty="0">
                <a:solidFill>
                  <a:srgbClr val="585858"/>
                </a:solidFill>
                <a:latin typeface="Candara"/>
                <a:cs typeface="Candara"/>
              </a:rPr>
              <a:t>е</a:t>
            </a:r>
            <a:r>
              <a:rPr sz="1800" b="1" spc="-135" dirty="0">
                <a:solidFill>
                  <a:srgbClr val="585858"/>
                </a:solidFill>
                <a:latin typeface="Candara"/>
                <a:cs typeface="Candara"/>
              </a:rPr>
              <a:t> </a:t>
            </a:r>
            <a:r>
              <a:rPr sz="1800" b="1" dirty="0">
                <a:solidFill>
                  <a:srgbClr val="585858"/>
                </a:solidFill>
                <a:latin typeface="Candara"/>
                <a:cs typeface="Candara"/>
              </a:rPr>
              <a:t>к</a:t>
            </a:r>
            <a:r>
              <a:rPr sz="1800" b="1" spc="-130" dirty="0">
                <a:solidFill>
                  <a:srgbClr val="585858"/>
                </a:solidFill>
                <a:latin typeface="Candara"/>
                <a:cs typeface="Candara"/>
              </a:rPr>
              <a:t> </a:t>
            </a:r>
            <a:r>
              <a:rPr sz="1800" b="1" dirty="0">
                <a:solidFill>
                  <a:srgbClr val="585858"/>
                </a:solidFill>
                <a:latin typeface="Candara"/>
                <a:cs typeface="Candara"/>
              </a:rPr>
              <a:t>а</a:t>
            </a:r>
            <a:r>
              <a:rPr sz="1800" b="1" spc="-130" dirty="0">
                <a:solidFill>
                  <a:srgbClr val="585858"/>
                </a:solidFill>
                <a:latin typeface="Candara"/>
                <a:cs typeface="Candara"/>
              </a:rPr>
              <a:t> </a:t>
            </a:r>
            <a:r>
              <a:rPr sz="1800" b="1" dirty="0">
                <a:solidFill>
                  <a:srgbClr val="585858"/>
                </a:solidFill>
                <a:latin typeface="Candara"/>
                <a:cs typeface="Candara"/>
              </a:rPr>
              <a:t>р</a:t>
            </a:r>
            <a:r>
              <a:rPr sz="1800" b="1" spc="-135" dirty="0">
                <a:solidFill>
                  <a:srgbClr val="585858"/>
                </a:solidFill>
                <a:latin typeface="Candara"/>
                <a:cs typeface="Candara"/>
              </a:rPr>
              <a:t> </a:t>
            </a:r>
            <a:r>
              <a:rPr sz="1800" b="1" dirty="0">
                <a:solidFill>
                  <a:srgbClr val="585858"/>
                </a:solidFill>
                <a:latin typeface="Candara"/>
                <a:cs typeface="Candara"/>
              </a:rPr>
              <a:t>с</a:t>
            </a:r>
            <a:r>
              <a:rPr sz="1800" b="1" spc="-135" dirty="0">
                <a:solidFill>
                  <a:srgbClr val="585858"/>
                </a:solidFill>
                <a:latin typeface="Candara"/>
                <a:cs typeface="Candara"/>
              </a:rPr>
              <a:t> </a:t>
            </a:r>
            <a:r>
              <a:rPr sz="1800" b="1" dirty="0">
                <a:solidFill>
                  <a:srgbClr val="585858"/>
                </a:solidFill>
                <a:latin typeface="Candara"/>
                <a:cs typeface="Candara"/>
              </a:rPr>
              <a:t>т</a:t>
            </a:r>
            <a:r>
              <a:rPr sz="1800" b="1" spc="-140" dirty="0">
                <a:solidFill>
                  <a:srgbClr val="585858"/>
                </a:solidFill>
                <a:latin typeface="Candara"/>
                <a:cs typeface="Candara"/>
              </a:rPr>
              <a:t> </a:t>
            </a:r>
            <a:r>
              <a:rPr sz="1800" b="1" dirty="0">
                <a:solidFill>
                  <a:srgbClr val="585858"/>
                </a:solidFill>
                <a:latin typeface="Candara"/>
                <a:cs typeface="Candara"/>
              </a:rPr>
              <a:t>в</a:t>
            </a:r>
            <a:r>
              <a:rPr sz="1800" b="1" spc="-140" dirty="0">
                <a:solidFill>
                  <a:srgbClr val="585858"/>
                </a:solidFill>
                <a:latin typeface="Candara"/>
                <a:cs typeface="Candara"/>
              </a:rPr>
              <a:t> </a:t>
            </a:r>
            <a:r>
              <a:rPr sz="1800" b="1" dirty="0">
                <a:solidFill>
                  <a:srgbClr val="585858"/>
                </a:solidFill>
                <a:latin typeface="Candara"/>
                <a:cs typeface="Candara"/>
              </a:rPr>
              <a:t>е</a:t>
            </a:r>
            <a:r>
              <a:rPr sz="1800" b="1" spc="-135" dirty="0">
                <a:solidFill>
                  <a:srgbClr val="585858"/>
                </a:solidFill>
                <a:latin typeface="Candara"/>
                <a:cs typeface="Candara"/>
              </a:rPr>
              <a:t> </a:t>
            </a:r>
            <a:r>
              <a:rPr sz="1800" b="1" dirty="0">
                <a:solidFill>
                  <a:srgbClr val="585858"/>
                </a:solidFill>
                <a:latin typeface="Candara"/>
                <a:cs typeface="Candara"/>
              </a:rPr>
              <a:t>н</a:t>
            </a:r>
            <a:r>
              <a:rPr sz="1800" b="1" spc="-140" dirty="0">
                <a:solidFill>
                  <a:srgbClr val="585858"/>
                </a:solidFill>
                <a:latin typeface="Candara"/>
                <a:cs typeface="Candara"/>
              </a:rPr>
              <a:t> </a:t>
            </a:r>
            <a:r>
              <a:rPr sz="1800" b="1" dirty="0">
                <a:solidFill>
                  <a:srgbClr val="585858"/>
                </a:solidFill>
                <a:latin typeface="Candara"/>
                <a:cs typeface="Candara"/>
              </a:rPr>
              <a:t>н</a:t>
            </a:r>
            <a:r>
              <a:rPr sz="1800" b="1" spc="-140" dirty="0">
                <a:solidFill>
                  <a:srgbClr val="585858"/>
                </a:solidFill>
                <a:latin typeface="Candara"/>
                <a:cs typeface="Candara"/>
              </a:rPr>
              <a:t> </a:t>
            </a:r>
            <a:r>
              <a:rPr sz="1800" b="1" dirty="0">
                <a:solidFill>
                  <a:srgbClr val="585858"/>
                </a:solidFill>
                <a:latin typeface="Candara"/>
                <a:cs typeface="Candara"/>
              </a:rPr>
              <a:t>а</a:t>
            </a:r>
            <a:r>
              <a:rPr sz="1800" b="1" spc="-125" dirty="0">
                <a:solidFill>
                  <a:srgbClr val="585858"/>
                </a:solidFill>
                <a:latin typeface="Candara"/>
                <a:cs typeface="Candara"/>
              </a:rPr>
              <a:t> </a:t>
            </a:r>
            <a:r>
              <a:rPr sz="1800" b="1" dirty="0">
                <a:solidFill>
                  <a:srgbClr val="585858"/>
                </a:solidFill>
                <a:latin typeface="Candara"/>
                <a:cs typeface="Candara"/>
              </a:rPr>
              <a:t>я</a:t>
            </a:r>
            <a:r>
              <a:rPr sz="1800" b="1" spc="70" dirty="0">
                <a:solidFill>
                  <a:srgbClr val="585858"/>
                </a:solidFill>
                <a:latin typeface="Candara"/>
                <a:cs typeface="Candara"/>
              </a:rPr>
              <a:t> </a:t>
            </a:r>
            <a:r>
              <a:rPr sz="1800" b="1" dirty="0">
                <a:solidFill>
                  <a:srgbClr val="585858"/>
                </a:solidFill>
                <a:latin typeface="Candara"/>
                <a:cs typeface="Candara"/>
              </a:rPr>
              <a:t>т</a:t>
            </a:r>
            <a:r>
              <a:rPr sz="1800" b="1" spc="-140" dirty="0">
                <a:solidFill>
                  <a:srgbClr val="585858"/>
                </a:solidFill>
                <a:latin typeface="Candara"/>
                <a:cs typeface="Candara"/>
              </a:rPr>
              <a:t> </a:t>
            </a:r>
            <a:r>
              <a:rPr sz="1800" b="1" dirty="0">
                <a:solidFill>
                  <a:srgbClr val="585858"/>
                </a:solidFill>
                <a:latin typeface="Candara"/>
                <a:cs typeface="Candara"/>
              </a:rPr>
              <a:t>е</a:t>
            </a:r>
            <a:r>
              <a:rPr sz="1800" b="1" spc="-135" dirty="0">
                <a:solidFill>
                  <a:srgbClr val="585858"/>
                </a:solidFill>
                <a:latin typeface="Candara"/>
                <a:cs typeface="Candara"/>
              </a:rPr>
              <a:t> </a:t>
            </a:r>
            <a:r>
              <a:rPr sz="1800" b="1" dirty="0">
                <a:solidFill>
                  <a:srgbClr val="585858"/>
                </a:solidFill>
                <a:latin typeface="Candara"/>
                <a:cs typeface="Candara"/>
              </a:rPr>
              <a:t>р</a:t>
            </a:r>
            <a:r>
              <a:rPr sz="1800" b="1" spc="-135" dirty="0">
                <a:solidFill>
                  <a:srgbClr val="585858"/>
                </a:solidFill>
                <a:latin typeface="Candara"/>
                <a:cs typeface="Candara"/>
              </a:rPr>
              <a:t> </a:t>
            </a:r>
            <a:r>
              <a:rPr sz="1800" b="1" dirty="0">
                <a:solidFill>
                  <a:srgbClr val="585858"/>
                </a:solidFill>
                <a:latin typeface="Candara"/>
                <a:cs typeface="Candara"/>
              </a:rPr>
              <a:t>а</a:t>
            </a:r>
            <a:r>
              <a:rPr sz="1800" b="1" spc="-130" dirty="0">
                <a:solidFill>
                  <a:srgbClr val="585858"/>
                </a:solidFill>
                <a:latin typeface="Candara"/>
                <a:cs typeface="Candara"/>
              </a:rPr>
              <a:t> </a:t>
            </a:r>
            <a:r>
              <a:rPr sz="1800" b="1" dirty="0">
                <a:solidFill>
                  <a:srgbClr val="585858"/>
                </a:solidFill>
                <a:latin typeface="Candara"/>
                <a:cs typeface="Candara"/>
              </a:rPr>
              <a:t>п</a:t>
            </a:r>
            <a:r>
              <a:rPr sz="1800" b="1" spc="-135" dirty="0">
                <a:solidFill>
                  <a:srgbClr val="585858"/>
                </a:solidFill>
                <a:latin typeface="Candara"/>
                <a:cs typeface="Candara"/>
              </a:rPr>
              <a:t> </a:t>
            </a:r>
            <a:r>
              <a:rPr sz="1800" b="1" dirty="0">
                <a:solidFill>
                  <a:srgbClr val="585858"/>
                </a:solidFill>
                <a:latin typeface="Candara"/>
                <a:cs typeface="Candara"/>
              </a:rPr>
              <a:t>и</a:t>
            </a:r>
            <a:r>
              <a:rPr sz="1800" b="1" spc="-135" dirty="0">
                <a:solidFill>
                  <a:srgbClr val="585858"/>
                </a:solidFill>
                <a:latin typeface="Candara"/>
                <a:cs typeface="Candara"/>
              </a:rPr>
              <a:t> </a:t>
            </a:r>
            <a:r>
              <a:rPr sz="1800" b="1" dirty="0">
                <a:solidFill>
                  <a:srgbClr val="585858"/>
                </a:solidFill>
                <a:latin typeface="Candara"/>
                <a:cs typeface="Candara"/>
              </a:rPr>
              <a:t>я</a:t>
            </a:r>
            <a:endParaRPr sz="1800">
              <a:latin typeface="Candara"/>
              <a:cs typeface="Candara"/>
            </a:endParaRPr>
          </a:p>
        </p:txBody>
      </p:sp>
      <p:sp>
        <p:nvSpPr>
          <p:cNvPr id="19" name="object 19"/>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20" name="object 20"/>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21" name="object 21"/>
          <p:cNvSpPr txBox="1"/>
          <p:nvPr/>
        </p:nvSpPr>
        <p:spPr>
          <a:xfrm>
            <a:off x="810647" y="2508690"/>
            <a:ext cx="410369" cy="1643380"/>
          </a:xfrm>
          <a:prstGeom prst="rect">
            <a:avLst/>
          </a:prstGeom>
        </p:spPr>
        <p:txBody>
          <a:bodyPr vert="vert270" wrap="square" lIns="0" tIns="0" rIns="0" bIns="0" rtlCol="0">
            <a:spAutoFit/>
          </a:bodyPr>
          <a:lstStyle/>
          <a:p>
            <a:pPr marL="12700">
              <a:lnSpc>
                <a:spcPts val="3225"/>
              </a:lnSpc>
            </a:pPr>
            <a:r>
              <a:rPr lang="en-US" sz="2800" spc="-5" dirty="0">
                <a:solidFill>
                  <a:srgbClr val="FFFFFF"/>
                </a:solidFill>
                <a:latin typeface="Franklin Gothic Medium Cond"/>
                <a:cs typeface="Franklin Gothic Medium Cond"/>
              </a:rPr>
              <a:t>STANDARDS</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txBox="1"/>
          <p:nvPr/>
        </p:nvSpPr>
        <p:spPr>
          <a:xfrm>
            <a:off x="11133835" y="6451498"/>
            <a:ext cx="141605" cy="162560"/>
          </a:xfrm>
          <a:prstGeom prst="rect">
            <a:avLst/>
          </a:prstGeom>
        </p:spPr>
        <p:txBody>
          <a:bodyPr vert="horz" wrap="square" lIns="0" tIns="12700" rIns="0" bIns="0" rtlCol="0">
            <a:spAutoFit/>
          </a:bodyPr>
          <a:lstStyle/>
          <a:p>
            <a:pPr marL="12700">
              <a:lnSpc>
                <a:spcPct val="100000"/>
              </a:lnSpc>
              <a:spcBef>
                <a:spcPts val="100"/>
              </a:spcBef>
            </a:pPr>
            <a:r>
              <a:rPr sz="900" spc="-5" dirty="0">
                <a:solidFill>
                  <a:srgbClr val="888888"/>
                </a:solidFill>
                <a:latin typeface="Calibri"/>
                <a:cs typeface="Calibri"/>
              </a:rPr>
              <a:t>24</a:t>
            </a:r>
            <a:endParaRPr sz="900">
              <a:latin typeface="Calibri"/>
              <a:cs typeface="Calibri"/>
            </a:endParaRPr>
          </a:p>
        </p:txBody>
      </p:sp>
      <p:sp>
        <p:nvSpPr>
          <p:cNvPr id="6" name="object 6"/>
          <p:cNvSpPr txBox="1">
            <a:spLocks noGrp="1"/>
          </p:cNvSpPr>
          <p:nvPr>
            <p:ph type="title"/>
          </p:nvPr>
        </p:nvSpPr>
        <p:spPr>
          <a:xfrm>
            <a:off x="1063091" y="333247"/>
            <a:ext cx="10065816" cy="481541"/>
          </a:xfrm>
          <a:prstGeom prst="rect">
            <a:avLst/>
          </a:prstGeom>
        </p:spPr>
        <p:txBody>
          <a:bodyPr vert="horz" wrap="square" lIns="0" tIns="111124" rIns="0" bIns="0" rtlCol="0">
            <a:spAutoFit/>
          </a:bodyPr>
          <a:lstStyle/>
          <a:p>
            <a:pPr marL="2921000" marR="5080" indent="-771525">
              <a:lnSpc>
                <a:spcPct val="100000"/>
              </a:lnSpc>
              <a:spcBef>
                <a:spcPts val="100"/>
              </a:spcBef>
            </a:pPr>
            <a:r>
              <a:rPr lang="en-US" sz="2400" spc="-15" dirty="0">
                <a:solidFill>
                  <a:srgbClr val="001F5F"/>
                </a:solidFill>
              </a:rPr>
              <a:t>Standards of medical care and financial planning</a:t>
            </a:r>
            <a:endParaRPr sz="2400" dirty="0"/>
          </a:p>
        </p:txBody>
      </p:sp>
      <p:sp>
        <p:nvSpPr>
          <p:cNvPr id="7" name="object 7"/>
          <p:cNvSpPr txBox="1"/>
          <p:nvPr/>
        </p:nvSpPr>
        <p:spPr>
          <a:xfrm>
            <a:off x="5240273" y="3147822"/>
            <a:ext cx="2196465" cy="604653"/>
          </a:xfrm>
          <a:prstGeom prst="rect">
            <a:avLst/>
          </a:prstGeom>
          <a:solidFill>
            <a:srgbClr val="FFD966"/>
          </a:solidFill>
          <a:ln w="28955">
            <a:solidFill>
              <a:srgbClr val="0D0D0D"/>
            </a:solidFill>
          </a:ln>
        </p:spPr>
        <p:txBody>
          <a:bodyPr vert="horz" wrap="square" lIns="0" tIns="4445" rIns="0" bIns="0" rtlCol="0">
            <a:spAutoFit/>
          </a:bodyPr>
          <a:lstStyle/>
          <a:p>
            <a:pPr>
              <a:lnSpc>
                <a:spcPct val="100000"/>
              </a:lnSpc>
              <a:spcBef>
                <a:spcPts val="35"/>
              </a:spcBef>
            </a:pPr>
            <a:endParaRPr sz="1300" dirty="0">
              <a:latin typeface="Times New Roman"/>
              <a:cs typeface="Times New Roman"/>
            </a:endParaRPr>
          </a:p>
          <a:p>
            <a:pPr marL="598170" marR="346075" indent="-247015">
              <a:lnSpc>
                <a:spcPct val="100000"/>
              </a:lnSpc>
            </a:pPr>
            <a:r>
              <a:rPr lang="en-US" sz="1300" b="1" spc="-5" dirty="0">
                <a:solidFill>
                  <a:srgbClr val="001F5F"/>
                </a:solidFill>
                <a:latin typeface="Verdana"/>
                <a:cs typeface="Verdana"/>
              </a:rPr>
              <a:t>Economic standards</a:t>
            </a:r>
            <a:endParaRPr sz="1300" dirty="0">
              <a:latin typeface="Verdana"/>
              <a:cs typeface="Verdana"/>
            </a:endParaRPr>
          </a:p>
        </p:txBody>
      </p:sp>
      <p:sp>
        <p:nvSpPr>
          <p:cNvPr id="8" name="object 8"/>
          <p:cNvSpPr/>
          <p:nvPr/>
        </p:nvSpPr>
        <p:spPr>
          <a:xfrm>
            <a:off x="8042909" y="2626614"/>
            <a:ext cx="2283460" cy="376555"/>
          </a:xfrm>
          <a:custGeom>
            <a:avLst/>
            <a:gdLst/>
            <a:ahLst/>
            <a:cxnLst/>
            <a:rect l="l" t="t" r="r" b="b"/>
            <a:pathLst>
              <a:path w="2283459" h="376555">
                <a:moveTo>
                  <a:pt x="0" y="376427"/>
                </a:moveTo>
                <a:lnTo>
                  <a:pt x="2282952" y="376427"/>
                </a:lnTo>
                <a:lnTo>
                  <a:pt x="2282952" y="0"/>
                </a:lnTo>
                <a:lnTo>
                  <a:pt x="0" y="0"/>
                </a:lnTo>
                <a:lnTo>
                  <a:pt x="0" y="376427"/>
                </a:lnTo>
                <a:close/>
              </a:path>
            </a:pathLst>
          </a:custGeom>
          <a:ln w="19812">
            <a:solidFill>
              <a:srgbClr val="1F3863"/>
            </a:solidFill>
          </a:ln>
        </p:spPr>
        <p:txBody>
          <a:bodyPr wrap="square" lIns="0" tIns="0" rIns="0" bIns="0" rtlCol="0"/>
          <a:lstStyle/>
          <a:p>
            <a:endParaRPr/>
          </a:p>
        </p:txBody>
      </p:sp>
      <p:sp>
        <p:nvSpPr>
          <p:cNvPr id="9" name="object 9"/>
          <p:cNvSpPr txBox="1"/>
          <p:nvPr/>
        </p:nvSpPr>
        <p:spPr>
          <a:xfrm>
            <a:off x="8907271" y="2708909"/>
            <a:ext cx="1170306" cy="197490"/>
          </a:xfrm>
          <a:prstGeom prst="rect">
            <a:avLst/>
          </a:prstGeom>
        </p:spPr>
        <p:txBody>
          <a:bodyPr vert="horz" wrap="square" lIns="0" tIns="12700" rIns="0" bIns="0" rtlCol="0">
            <a:spAutoFit/>
          </a:bodyPr>
          <a:lstStyle/>
          <a:p>
            <a:pPr marL="12700">
              <a:lnSpc>
                <a:spcPct val="100000"/>
              </a:lnSpc>
              <a:spcBef>
                <a:spcPts val="100"/>
              </a:spcBef>
            </a:pPr>
            <a:r>
              <a:rPr lang="en-US" sz="1200" dirty="0">
                <a:solidFill>
                  <a:srgbClr val="001F5F"/>
                </a:solidFill>
                <a:latin typeface="Verdana"/>
                <a:cs typeface="Verdana"/>
              </a:rPr>
              <a:t>The services</a:t>
            </a:r>
            <a:endParaRPr sz="1200" dirty="0">
              <a:latin typeface="Verdana"/>
              <a:cs typeface="Verdana"/>
            </a:endParaRPr>
          </a:p>
        </p:txBody>
      </p:sp>
      <p:sp>
        <p:nvSpPr>
          <p:cNvPr id="10" name="object 10"/>
          <p:cNvSpPr/>
          <p:nvPr/>
        </p:nvSpPr>
        <p:spPr>
          <a:xfrm>
            <a:off x="8042909" y="3080766"/>
            <a:ext cx="2283460" cy="376555"/>
          </a:xfrm>
          <a:custGeom>
            <a:avLst/>
            <a:gdLst/>
            <a:ahLst/>
            <a:cxnLst/>
            <a:rect l="l" t="t" r="r" b="b"/>
            <a:pathLst>
              <a:path w="2283459" h="376554">
                <a:moveTo>
                  <a:pt x="0" y="376427"/>
                </a:moveTo>
                <a:lnTo>
                  <a:pt x="2282952" y="376427"/>
                </a:lnTo>
                <a:lnTo>
                  <a:pt x="2282952" y="0"/>
                </a:lnTo>
                <a:lnTo>
                  <a:pt x="0" y="0"/>
                </a:lnTo>
                <a:lnTo>
                  <a:pt x="0" y="376427"/>
                </a:lnTo>
                <a:close/>
              </a:path>
            </a:pathLst>
          </a:custGeom>
          <a:ln w="19812">
            <a:solidFill>
              <a:srgbClr val="1F3863"/>
            </a:solidFill>
          </a:ln>
        </p:spPr>
        <p:txBody>
          <a:bodyPr wrap="square" lIns="0" tIns="0" rIns="0" bIns="0" rtlCol="0"/>
          <a:lstStyle/>
          <a:p>
            <a:endParaRPr/>
          </a:p>
        </p:txBody>
      </p:sp>
      <p:sp>
        <p:nvSpPr>
          <p:cNvPr id="11" name="object 11"/>
          <p:cNvSpPr txBox="1"/>
          <p:nvPr/>
        </p:nvSpPr>
        <p:spPr>
          <a:xfrm>
            <a:off x="8181847" y="3163061"/>
            <a:ext cx="2002789" cy="197490"/>
          </a:xfrm>
          <a:prstGeom prst="rect">
            <a:avLst/>
          </a:prstGeom>
        </p:spPr>
        <p:txBody>
          <a:bodyPr vert="horz" wrap="square" lIns="0" tIns="12700" rIns="0" bIns="0" rtlCol="0">
            <a:spAutoFit/>
          </a:bodyPr>
          <a:lstStyle/>
          <a:p>
            <a:pPr marL="12700">
              <a:lnSpc>
                <a:spcPct val="100000"/>
              </a:lnSpc>
              <a:spcBef>
                <a:spcPts val="100"/>
              </a:spcBef>
            </a:pPr>
            <a:r>
              <a:rPr lang="en-US" sz="1200" spc="-5" dirty="0">
                <a:solidFill>
                  <a:srgbClr val="001F5F"/>
                </a:solidFill>
                <a:latin typeface="Verdana"/>
                <a:cs typeface="Verdana"/>
              </a:rPr>
              <a:t>Medicinal products</a:t>
            </a:r>
            <a:endParaRPr sz="1200" dirty="0">
              <a:latin typeface="Verdana"/>
              <a:cs typeface="Verdana"/>
            </a:endParaRPr>
          </a:p>
        </p:txBody>
      </p:sp>
      <p:sp>
        <p:nvSpPr>
          <p:cNvPr id="12" name="object 12"/>
          <p:cNvSpPr/>
          <p:nvPr/>
        </p:nvSpPr>
        <p:spPr>
          <a:xfrm>
            <a:off x="8042909" y="3533394"/>
            <a:ext cx="2283460" cy="378460"/>
          </a:xfrm>
          <a:custGeom>
            <a:avLst/>
            <a:gdLst/>
            <a:ahLst/>
            <a:cxnLst/>
            <a:rect l="l" t="t" r="r" b="b"/>
            <a:pathLst>
              <a:path w="2283459" h="378460">
                <a:moveTo>
                  <a:pt x="0" y="377952"/>
                </a:moveTo>
                <a:lnTo>
                  <a:pt x="2282952" y="377952"/>
                </a:lnTo>
                <a:lnTo>
                  <a:pt x="2282952" y="0"/>
                </a:lnTo>
                <a:lnTo>
                  <a:pt x="0" y="0"/>
                </a:lnTo>
                <a:lnTo>
                  <a:pt x="0" y="377952"/>
                </a:lnTo>
                <a:close/>
              </a:path>
            </a:pathLst>
          </a:custGeom>
          <a:ln w="19812">
            <a:solidFill>
              <a:srgbClr val="1F3863"/>
            </a:solidFill>
          </a:ln>
        </p:spPr>
        <p:txBody>
          <a:bodyPr wrap="square" lIns="0" tIns="0" rIns="0" bIns="0" rtlCol="0"/>
          <a:lstStyle/>
          <a:p>
            <a:endParaRPr/>
          </a:p>
        </p:txBody>
      </p:sp>
      <p:sp>
        <p:nvSpPr>
          <p:cNvPr id="13" name="object 13"/>
          <p:cNvSpPr txBox="1"/>
          <p:nvPr/>
        </p:nvSpPr>
        <p:spPr>
          <a:xfrm>
            <a:off x="8290052" y="3616197"/>
            <a:ext cx="1787525" cy="197490"/>
          </a:xfrm>
          <a:prstGeom prst="rect">
            <a:avLst/>
          </a:prstGeom>
        </p:spPr>
        <p:txBody>
          <a:bodyPr vert="horz" wrap="square" lIns="0" tIns="12700" rIns="0" bIns="0" rtlCol="0">
            <a:spAutoFit/>
          </a:bodyPr>
          <a:lstStyle/>
          <a:p>
            <a:pPr marL="12700">
              <a:lnSpc>
                <a:spcPct val="100000"/>
              </a:lnSpc>
              <a:spcBef>
                <a:spcPts val="100"/>
              </a:spcBef>
            </a:pPr>
            <a:r>
              <a:rPr lang="en-US" sz="1200" spc="-5" dirty="0">
                <a:solidFill>
                  <a:srgbClr val="001F5F"/>
                </a:solidFill>
                <a:latin typeface="Verdana"/>
                <a:cs typeface="Verdana"/>
              </a:rPr>
              <a:t>Medical Products</a:t>
            </a:r>
            <a:endParaRPr sz="1200" dirty="0">
              <a:latin typeface="Verdana"/>
              <a:cs typeface="Verdana"/>
            </a:endParaRPr>
          </a:p>
        </p:txBody>
      </p:sp>
      <p:sp>
        <p:nvSpPr>
          <p:cNvPr id="14" name="object 14"/>
          <p:cNvSpPr/>
          <p:nvPr/>
        </p:nvSpPr>
        <p:spPr>
          <a:xfrm>
            <a:off x="8042909" y="3990594"/>
            <a:ext cx="2283460" cy="376555"/>
          </a:xfrm>
          <a:custGeom>
            <a:avLst/>
            <a:gdLst/>
            <a:ahLst/>
            <a:cxnLst/>
            <a:rect l="l" t="t" r="r" b="b"/>
            <a:pathLst>
              <a:path w="2283459" h="376554">
                <a:moveTo>
                  <a:pt x="0" y="376427"/>
                </a:moveTo>
                <a:lnTo>
                  <a:pt x="2282952" y="376427"/>
                </a:lnTo>
                <a:lnTo>
                  <a:pt x="2282952" y="0"/>
                </a:lnTo>
                <a:lnTo>
                  <a:pt x="0" y="0"/>
                </a:lnTo>
                <a:lnTo>
                  <a:pt x="0" y="376427"/>
                </a:lnTo>
                <a:close/>
              </a:path>
            </a:pathLst>
          </a:custGeom>
          <a:ln w="19812">
            <a:solidFill>
              <a:srgbClr val="1F3863"/>
            </a:solidFill>
          </a:ln>
        </p:spPr>
        <p:txBody>
          <a:bodyPr wrap="square" lIns="0" tIns="0" rIns="0" bIns="0" rtlCol="0"/>
          <a:lstStyle/>
          <a:p>
            <a:endParaRPr/>
          </a:p>
        </p:txBody>
      </p:sp>
      <p:sp>
        <p:nvSpPr>
          <p:cNvPr id="15" name="object 15"/>
          <p:cNvSpPr txBox="1"/>
          <p:nvPr/>
        </p:nvSpPr>
        <p:spPr>
          <a:xfrm>
            <a:off x="8838945" y="4072890"/>
            <a:ext cx="690880" cy="197490"/>
          </a:xfrm>
          <a:prstGeom prst="rect">
            <a:avLst/>
          </a:prstGeom>
        </p:spPr>
        <p:txBody>
          <a:bodyPr vert="horz" wrap="square" lIns="0" tIns="12700" rIns="0" bIns="0" rtlCol="0">
            <a:spAutoFit/>
          </a:bodyPr>
          <a:lstStyle/>
          <a:p>
            <a:pPr marL="12700">
              <a:lnSpc>
                <a:spcPct val="100000"/>
              </a:lnSpc>
              <a:spcBef>
                <a:spcPts val="100"/>
              </a:spcBef>
            </a:pPr>
            <a:r>
              <a:rPr lang="en-US" sz="1200" spc="-5" dirty="0">
                <a:solidFill>
                  <a:srgbClr val="001F5F"/>
                </a:solidFill>
                <a:latin typeface="Verdana"/>
                <a:cs typeface="Verdana"/>
              </a:rPr>
              <a:t>Food</a:t>
            </a:r>
            <a:endParaRPr sz="1200" dirty="0">
              <a:latin typeface="Verdana"/>
              <a:cs typeface="Verdana"/>
            </a:endParaRPr>
          </a:p>
        </p:txBody>
      </p:sp>
      <p:sp>
        <p:nvSpPr>
          <p:cNvPr id="16" name="object 16"/>
          <p:cNvSpPr/>
          <p:nvPr/>
        </p:nvSpPr>
        <p:spPr>
          <a:xfrm>
            <a:off x="3890009" y="3502786"/>
            <a:ext cx="1350645" cy="76200"/>
          </a:xfrm>
          <a:custGeom>
            <a:avLst/>
            <a:gdLst/>
            <a:ahLst/>
            <a:cxnLst/>
            <a:rect l="l" t="t" r="r" b="b"/>
            <a:pathLst>
              <a:path w="1350645" h="76200">
                <a:moveTo>
                  <a:pt x="0" y="23749"/>
                </a:moveTo>
                <a:lnTo>
                  <a:pt x="0" y="43561"/>
                </a:lnTo>
                <a:lnTo>
                  <a:pt x="59436" y="43814"/>
                </a:lnTo>
                <a:lnTo>
                  <a:pt x="59436" y="24002"/>
                </a:lnTo>
                <a:lnTo>
                  <a:pt x="0" y="23749"/>
                </a:lnTo>
                <a:close/>
              </a:path>
              <a:path w="1350645" h="76200">
                <a:moveTo>
                  <a:pt x="79248" y="24002"/>
                </a:moveTo>
                <a:lnTo>
                  <a:pt x="79248" y="43814"/>
                </a:lnTo>
                <a:lnTo>
                  <a:pt x="138684" y="44068"/>
                </a:lnTo>
                <a:lnTo>
                  <a:pt x="138684" y="24257"/>
                </a:lnTo>
                <a:lnTo>
                  <a:pt x="79248" y="24002"/>
                </a:lnTo>
                <a:close/>
              </a:path>
              <a:path w="1350645" h="76200">
                <a:moveTo>
                  <a:pt x="158495" y="24257"/>
                </a:moveTo>
                <a:lnTo>
                  <a:pt x="158495" y="44068"/>
                </a:lnTo>
                <a:lnTo>
                  <a:pt x="217931" y="44323"/>
                </a:lnTo>
                <a:lnTo>
                  <a:pt x="217931" y="24511"/>
                </a:lnTo>
                <a:lnTo>
                  <a:pt x="158495" y="24257"/>
                </a:lnTo>
                <a:close/>
              </a:path>
              <a:path w="1350645" h="76200">
                <a:moveTo>
                  <a:pt x="237743" y="24637"/>
                </a:moveTo>
                <a:lnTo>
                  <a:pt x="237743" y="44450"/>
                </a:lnTo>
                <a:lnTo>
                  <a:pt x="297179" y="44576"/>
                </a:lnTo>
                <a:lnTo>
                  <a:pt x="297179" y="24764"/>
                </a:lnTo>
                <a:lnTo>
                  <a:pt x="237743" y="24637"/>
                </a:lnTo>
                <a:close/>
              </a:path>
              <a:path w="1350645" h="76200">
                <a:moveTo>
                  <a:pt x="316991" y="24891"/>
                </a:moveTo>
                <a:lnTo>
                  <a:pt x="316991" y="44703"/>
                </a:lnTo>
                <a:lnTo>
                  <a:pt x="376427" y="44830"/>
                </a:lnTo>
                <a:lnTo>
                  <a:pt x="376427" y="25018"/>
                </a:lnTo>
                <a:lnTo>
                  <a:pt x="316991" y="24891"/>
                </a:lnTo>
                <a:close/>
              </a:path>
              <a:path w="1350645" h="76200">
                <a:moveTo>
                  <a:pt x="396239" y="25146"/>
                </a:moveTo>
                <a:lnTo>
                  <a:pt x="396239" y="44958"/>
                </a:lnTo>
                <a:lnTo>
                  <a:pt x="455675" y="45212"/>
                </a:lnTo>
                <a:lnTo>
                  <a:pt x="455675" y="25400"/>
                </a:lnTo>
                <a:lnTo>
                  <a:pt x="396239" y="25146"/>
                </a:lnTo>
                <a:close/>
              </a:path>
              <a:path w="1350645" h="76200">
                <a:moveTo>
                  <a:pt x="475488" y="25400"/>
                </a:moveTo>
                <a:lnTo>
                  <a:pt x="475488" y="45212"/>
                </a:lnTo>
                <a:lnTo>
                  <a:pt x="534924" y="45465"/>
                </a:lnTo>
                <a:lnTo>
                  <a:pt x="534924" y="25653"/>
                </a:lnTo>
                <a:lnTo>
                  <a:pt x="475488" y="25400"/>
                </a:lnTo>
                <a:close/>
              </a:path>
              <a:path w="1350645" h="76200">
                <a:moveTo>
                  <a:pt x="554736" y="25653"/>
                </a:moveTo>
                <a:lnTo>
                  <a:pt x="554736" y="45465"/>
                </a:lnTo>
                <a:lnTo>
                  <a:pt x="614172" y="45720"/>
                </a:lnTo>
                <a:lnTo>
                  <a:pt x="614172" y="25908"/>
                </a:lnTo>
                <a:lnTo>
                  <a:pt x="554736" y="25653"/>
                </a:lnTo>
                <a:close/>
              </a:path>
              <a:path w="1350645" h="76200">
                <a:moveTo>
                  <a:pt x="633984" y="26035"/>
                </a:moveTo>
                <a:lnTo>
                  <a:pt x="633984" y="45847"/>
                </a:lnTo>
                <a:lnTo>
                  <a:pt x="693419" y="45974"/>
                </a:lnTo>
                <a:lnTo>
                  <a:pt x="693419" y="26162"/>
                </a:lnTo>
                <a:lnTo>
                  <a:pt x="633984" y="26035"/>
                </a:lnTo>
                <a:close/>
              </a:path>
              <a:path w="1350645" h="76200">
                <a:moveTo>
                  <a:pt x="713231" y="26288"/>
                </a:moveTo>
                <a:lnTo>
                  <a:pt x="713231" y="46100"/>
                </a:lnTo>
                <a:lnTo>
                  <a:pt x="772667" y="46227"/>
                </a:lnTo>
                <a:lnTo>
                  <a:pt x="772667" y="26415"/>
                </a:lnTo>
                <a:lnTo>
                  <a:pt x="713231" y="26288"/>
                </a:lnTo>
                <a:close/>
              </a:path>
              <a:path w="1350645" h="76200">
                <a:moveTo>
                  <a:pt x="792479" y="26542"/>
                </a:moveTo>
                <a:lnTo>
                  <a:pt x="792479" y="46354"/>
                </a:lnTo>
                <a:lnTo>
                  <a:pt x="851915" y="46609"/>
                </a:lnTo>
                <a:lnTo>
                  <a:pt x="851915" y="26797"/>
                </a:lnTo>
                <a:lnTo>
                  <a:pt x="792479" y="26542"/>
                </a:lnTo>
                <a:close/>
              </a:path>
              <a:path w="1350645" h="76200">
                <a:moveTo>
                  <a:pt x="871727" y="26797"/>
                </a:moveTo>
                <a:lnTo>
                  <a:pt x="871727" y="46609"/>
                </a:lnTo>
                <a:lnTo>
                  <a:pt x="931163" y="46862"/>
                </a:lnTo>
                <a:lnTo>
                  <a:pt x="931163" y="27050"/>
                </a:lnTo>
                <a:lnTo>
                  <a:pt x="871727" y="26797"/>
                </a:lnTo>
                <a:close/>
              </a:path>
              <a:path w="1350645" h="76200">
                <a:moveTo>
                  <a:pt x="950976" y="27050"/>
                </a:moveTo>
                <a:lnTo>
                  <a:pt x="950976" y="46862"/>
                </a:lnTo>
                <a:lnTo>
                  <a:pt x="1010412" y="47116"/>
                </a:lnTo>
                <a:lnTo>
                  <a:pt x="1010412" y="27304"/>
                </a:lnTo>
                <a:lnTo>
                  <a:pt x="950976" y="27050"/>
                </a:lnTo>
                <a:close/>
              </a:path>
              <a:path w="1350645" h="76200">
                <a:moveTo>
                  <a:pt x="1030224" y="27432"/>
                </a:moveTo>
                <a:lnTo>
                  <a:pt x="1030224" y="47243"/>
                </a:lnTo>
                <a:lnTo>
                  <a:pt x="1089660" y="47371"/>
                </a:lnTo>
                <a:lnTo>
                  <a:pt x="1089660" y="27559"/>
                </a:lnTo>
                <a:lnTo>
                  <a:pt x="1030224" y="27432"/>
                </a:lnTo>
                <a:close/>
              </a:path>
              <a:path w="1350645" h="76200">
                <a:moveTo>
                  <a:pt x="1109472" y="27686"/>
                </a:moveTo>
                <a:lnTo>
                  <a:pt x="1109472" y="47498"/>
                </a:lnTo>
                <a:lnTo>
                  <a:pt x="1168907" y="47625"/>
                </a:lnTo>
                <a:lnTo>
                  <a:pt x="1168907" y="27812"/>
                </a:lnTo>
                <a:lnTo>
                  <a:pt x="1109472" y="27686"/>
                </a:lnTo>
                <a:close/>
              </a:path>
              <a:path w="1350645" h="76200">
                <a:moveTo>
                  <a:pt x="1188719" y="27939"/>
                </a:moveTo>
                <a:lnTo>
                  <a:pt x="1188719" y="47751"/>
                </a:lnTo>
                <a:lnTo>
                  <a:pt x="1248155" y="48005"/>
                </a:lnTo>
                <a:lnTo>
                  <a:pt x="1248155" y="28193"/>
                </a:lnTo>
                <a:lnTo>
                  <a:pt x="1188719" y="27939"/>
                </a:lnTo>
                <a:close/>
              </a:path>
              <a:path w="1350645" h="76200">
                <a:moveTo>
                  <a:pt x="1274411" y="48048"/>
                </a:moveTo>
                <a:lnTo>
                  <a:pt x="1274317" y="76200"/>
                </a:lnTo>
                <a:lnTo>
                  <a:pt x="1330922" y="48133"/>
                </a:lnTo>
                <a:lnTo>
                  <a:pt x="1287144" y="48133"/>
                </a:lnTo>
                <a:lnTo>
                  <a:pt x="1274411" y="48048"/>
                </a:lnTo>
                <a:close/>
              </a:path>
              <a:path w="1350645" h="76200">
                <a:moveTo>
                  <a:pt x="1274477" y="28237"/>
                </a:moveTo>
                <a:lnTo>
                  <a:pt x="1274411" y="48048"/>
                </a:lnTo>
                <a:lnTo>
                  <a:pt x="1287144" y="48133"/>
                </a:lnTo>
                <a:lnTo>
                  <a:pt x="1287144" y="28321"/>
                </a:lnTo>
                <a:lnTo>
                  <a:pt x="1274477" y="28237"/>
                </a:lnTo>
                <a:close/>
              </a:path>
              <a:path w="1350645" h="76200">
                <a:moveTo>
                  <a:pt x="1274572" y="0"/>
                </a:moveTo>
                <a:lnTo>
                  <a:pt x="1274477" y="28237"/>
                </a:lnTo>
                <a:lnTo>
                  <a:pt x="1287144" y="28321"/>
                </a:lnTo>
                <a:lnTo>
                  <a:pt x="1287144" y="48133"/>
                </a:lnTo>
                <a:lnTo>
                  <a:pt x="1330922" y="48133"/>
                </a:lnTo>
                <a:lnTo>
                  <a:pt x="1350644" y="38353"/>
                </a:lnTo>
                <a:lnTo>
                  <a:pt x="1274572" y="0"/>
                </a:lnTo>
                <a:close/>
              </a:path>
              <a:path w="1350645" h="76200">
                <a:moveTo>
                  <a:pt x="1267967" y="28193"/>
                </a:moveTo>
                <a:lnTo>
                  <a:pt x="1267967" y="48005"/>
                </a:lnTo>
                <a:lnTo>
                  <a:pt x="1274411" y="48048"/>
                </a:lnTo>
                <a:lnTo>
                  <a:pt x="1274477" y="28237"/>
                </a:lnTo>
                <a:lnTo>
                  <a:pt x="1267967" y="28193"/>
                </a:lnTo>
                <a:close/>
              </a:path>
            </a:pathLst>
          </a:custGeom>
          <a:solidFill>
            <a:srgbClr val="001F5F"/>
          </a:solidFill>
        </p:spPr>
        <p:txBody>
          <a:bodyPr wrap="square" lIns="0" tIns="0" rIns="0" bIns="0" rtlCol="0"/>
          <a:lstStyle/>
          <a:p>
            <a:endParaRPr/>
          </a:p>
        </p:txBody>
      </p:sp>
      <p:sp>
        <p:nvSpPr>
          <p:cNvPr id="17" name="object 17"/>
          <p:cNvSpPr/>
          <p:nvPr/>
        </p:nvSpPr>
        <p:spPr>
          <a:xfrm>
            <a:off x="6265417" y="2217420"/>
            <a:ext cx="173990" cy="779780"/>
          </a:xfrm>
          <a:custGeom>
            <a:avLst/>
            <a:gdLst/>
            <a:ahLst/>
            <a:cxnLst/>
            <a:rect l="l" t="t" r="r" b="b"/>
            <a:pathLst>
              <a:path w="173989" h="779780">
                <a:moveTo>
                  <a:pt x="115859" y="173439"/>
                </a:moveTo>
                <a:lnTo>
                  <a:pt x="57953" y="174031"/>
                </a:lnTo>
                <a:lnTo>
                  <a:pt x="64135" y="779779"/>
                </a:lnTo>
                <a:lnTo>
                  <a:pt x="121920" y="779144"/>
                </a:lnTo>
                <a:lnTo>
                  <a:pt x="115859" y="173439"/>
                </a:lnTo>
                <a:close/>
              </a:path>
              <a:path w="173989" h="779780">
                <a:moveTo>
                  <a:pt x="85090" y="0"/>
                </a:moveTo>
                <a:lnTo>
                  <a:pt x="0" y="174625"/>
                </a:lnTo>
                <a:lnTo>
                  <a:pt x="57953" y="174031"/>
                </a:lnTo>
                <a:lnTo>
                  <a:pt x="57658" y="145033"/>
                </a:lnTo>
                <a:lnTo>
                  <a:pt x="159211" y="144525"/>
                </a:lnTo>
                <a:lnTo>
                  <a:pt x="85090" y="0"/>
                </a:lnTo>
                <a:close/>
              </a:path>
              <a:path w="173989" h="779780">
                <a:moveTo>
                  <a:pt x="115570" y="144525"/>
                </a:moveTo>
                <a:lnTo>
                  <a:pt x="57658" y="145033"/>
                </a:lnTo>
                <a:lnTo>
                  <a:pt x="57953" y="174031"/>
                </a:lnTo>
                <a:lnTo>
                  <a:pt x="115859" y="173439"/>
                </a:lnTo>
                <a:lnTo>
                  <a:pt x="115570" y="144525"/>
                </a:lnTo>
                <a:close/>
              </a:path>
              <a:path w="173989" h="779780">
                <a:moveTo>
                  <a:pt x="159211" y="144525"/>
                </a:moveTo>
                <a:lnTo>
                  <a:pt x="115570" y="144525"/>
                </a:lnTo>
                <a:lnTo>
                  <a:pt x="115859" y="173439"/>
                </a:lnTo>
                <a:lnTo>
                  <a:pt x="173736" y="172846"/>
                </a:lnTo>
                <a:lnTo>
                  <a:pt x="159211" y="144525"/>
                </a:lnTo>
                <a:close/>
              </a:path>
            </a:pathLst>
          </a:custGeom>
          <a:solidFill>
            <a:srgbClr val="212A35"/>
          </a:solidFill>
        </p:spPr>
        <p:txBody>
          <a:bodyPr wrap="square" lIns="0" tIns="0" rIns="0" bIns="0" rtlCol="0"/>
          <a:lstStyle/>
          <a:p>
            <a:endParaRPr/>
          </a:p>
        </p:txBody>
      </p:sp>
      <p:sp>
        <p:nvSpPr>
          <p:cNvPr id="18" name="object 18"/>
          <p:cNvSpPr txBox="1"/>
          <p:nvPr/>
        </p:nvSpPr>
        <p:spPr>
          <a:xfrm>
            <a:off x="3447669" y="1623821"/>
            <a:ext cx="5971540" cy="299720"/>
          </a:xfrm>
          <a:prstGeom prst="rect">
            <a:avLst/>
          </a:prstGeom>
        </p:spPr>
        <p:txBody>
          <a:bodyPr vert="horz" wrap="square" lIns="0" tIns="12700" rIns="0" bIns="0" rtlCol="0">
            <a:spAutoFit/>
          </a:bodyPr>
          <a:lstStyle/>
          <a:p>
            <a:pPr marL="12700">
              <a:lnSpc>
                <a:spcPct val="100000"/>
              </a:lnSpc>
              <a:spcBef>
                <a:spcPts val="100"/>
              </a:spcBef>
            </a:pPr>
            <a:r>
              <a:rPr lang="en-US" b="1" spc="-5" dirty="0">
                <a:solidFill>
                  <a:srgbClr val="001F5F"/>
                </a:solidFill>
                <a:latin typeface="Verdana"/>
                <a:cs typeface="Verdana"/>
              </a:rPr>
              <a:t>Forecast of financial costs (PGS?)</a:t>
            </a:r>
            <a:endParaRPr sz="1800" dirty="0">
              <a:latin typeface="Verdana"/>
              <a:cs typeface="Verdana"/>
            </a:endParaRPr>
          </a:p>
        </p:txBody>
      </p:sp>
      <p:sp>
        <p:nvSpPr>
          <p:cNvPr id="19" name="object 19"/>
          <p:cNvSpPr/>
          <p:nvPr/>
        </p:nvSpPr>
        <p:spPr>
          <a:xfrm>
            <a:off x="7436357" y="2807716"/>
            <a:ext cx="614680" cy="732790"/>
          </a:xfrm>
          <a:custGeom>
            <a:avLst/>
            <a:gdLst/>
            <a:ahLst/>
            <a:cxnLst/>
            <a:rect l="l" t="t" r="r" b="b"/>
            <a:pathLst>
              <a:path w="614679" h="732789">
                <a:moveTo>
                  <a:pt x="19685" y="649732"/>
                </a:moveTo>
                <a:lnTo>
                  <a:pt x="0" y="732663"/>
                </a:lnTo>
                <a:lnTo>
                  <a:pt x="78105" y="698626"/>
                </a:lnTo>
                <a:lnTo>
                  <a:pt x="68090" y="690245"/>
                </a:lnTo>
                <a:lnTo>
                  <a:pt x="48260" y="690245"/>
                </a:lnTo>
                <a:lnTo>
                  <a:pt x="33147" y="677545"/>
                </a:lnTo>
                <a:lnTo>
                  <a:pt x="41282" y="667808"/>
                </a:lnTo>
                <a:lnTo>
                  <a:pt x="19685" y="649732"/>
                </a:lnTo>
                <a:close/>
              </a:path>
              <a:path w="614679" h="732789">
                <a:moveTo>
                  <a:pt x="41282" y="667808"/>
                </a:moveTo>
                <a:lnTo>
                  <a:pt x="33147" y="677545"/>
                </a:lnTo>
                <a:lnTo>
                  <a:pt x="48260" y="690245"/>
                </a:lnTo>
                <a:lnTo>
                  <a:pt x="56422" y="680479"/>
                </a:lnTo>
                <a:lnTo>
                  <a:pt x="41282" y="667808"/>
                </a:lnTo>
                <a:close/>
              </a:path>
              <a:path w="614679" h="732789">
                <a:moveTo>
                  <a:pt x="56422" y="680479"/>
                </a:moveTo>
                <a:lnTo>
                  <a:pt x="48260" y="690245"/>
                </a:lnTo>
                <a:lnTo>
                  <a:pt x="68090" y="690245"/>
                </a:lnTo>
                <a:lnTo>
                  <a:pt x="56422" y="680479"/>
                </a:lnTo>
                <a:close/>
              </a:path>
              <a:path w="614679" h="732789">
                <a:moveTo>
                  <a:pt x="599313" y="0"/>
                </a:moveTo>
                <a:lnTo>
                  <a:pt x="41282" y="667808"/>
                </a:lnTo>
                <a:lnTo>
                  <a:pt x="56422" y="680479"/>
                </a:lnTo>
                <a:lnTo>
                  <a:pt x="614552" y="12700"/>
                </a:lnTo>
                <a:lnTo>
                  <a:pt x="599313" y="0"/>
                </a:lnTo>
                <a:close/>
              </a:path>
            </a:pathLst>
          </a:custGeom>
          <a:solidFill>
            <a:srgbClr val="001F5F"/>
          </a:solidFill>
        </p:spPr>
        <p:txBody>
          <a:bodyPr wrap="square" lIns="0" tIns="0" rIns="0" bIns="0" rtlCol="0"/>
          <a:lstStyle/>
          <a:p>
            <a:endParaRPr/>
          </a:p>
        </p:txBody>
      </p:sp>
      <p:sp>
        <p:nvSpPr>
          <p:cNvPr id="20" name="object 20"/>
          <p:cNvSpPr/>
          <p:nvPr/>
        </p:nvSpPr>
        <p:spPr>
          <a:xfrm>
            <a:off x="7436357" y="3526282"/>
            <a:ext cx="610235" cy="205740"/>
          </a:xfrm>
          <a:custGeom>
            <a:avLst/>
            <a:gdLst/>
            <a:ahLst/>
            <a:cxnLst/>
            <a:rect l="l" t="t" r="r" b="b"/>
            <a:pathLst>
              <a:path w="610234" h="205739">
                <a:moveTo>
                  <a:pt x="75865" y="27016"/>
                </a:moveTo>
                <a:lnTo>
                  <a:pt x="70176" y="46036"/>
                </a:lnTo>
                <a:lnTo>
                  <a:pt x="604139" y="205231"/>
                </a:lnTo>
                <a:lnTo>
                  <a:pt x="609726" y="186181"/>
                </a:lnTo>
                <a:lnTo>
                  <a:pt x="75865" y="27016"/>
                </a:lnTo>
                <a:close/>
              </a:path>
              <a:path w="610234" h="205739">
                <a:moveTo>
                  <a:pt x="83947" y="0"/>
                </a:moveTo>
                <a:lnTo>
                  <a:pt x="0" y="14731"/>
                </a:lnTo>
                <a:lnTo>
                  <a:pt x="62102" y="73025"/>
                </a:lnTo>
                <a:lnTo>
                  <a:pt x="70176" y="46036"/>
                </a:lnTo>
                <a:lnTo>
                  <a:pt x="58039" y="42417"/>
                </a:lnTo>
                <a:lnTo>
                  <a:pt x="63626" y="23367"/>
                </a:lnTo>
                <a:lnTo>
                  <a:pt x="76956" y="23367"/>
                </a:lnTo>
                <a:lnTo>
                  <a:pt x="83947" y="0"/>
                </a:lnTo>
                <a:close/>
              </a:path>
              <a:path w="610234" h="205739">
                <a:moveTo>
                  <a:pt x="63626" y="23367"/>
                </a:moveTo>
                <a:lnTo>
                  <a:pt x="58039" y="42417"/>
                </a:lnTo>
                <a:lnTo>
                  <a:pt x="70176" y="46036"/>
                </a:lnTo>
                <a:lnTo>
                  <a:pt x="75865" y="27016"/>
                </a:lnTo>
                <a:lnTo>
                  <a:pt x="63626" y="23367"/>
                </a:lnTo>
                <a:close/>
              </a:path>
              <a:path w="610234" h="205739">
                <a:moveTo>
                  <a:pt x="76956" y="23367"/>
                </a:moveTo>
                <a:lnTo>
                  <a:pt x="63626" y="23367"/>
                </a:lnTo>
                <a:lnTo>
                  <a:pt x="75865" y="27016"/>
                </a:lnTo>
                <a:lnTo>
                  <a:pt x="76956" y="23367"/>
                </a:lnTo>
                <a:close/>
              </a:path>
            </a:pathLst>
          </a:custGeom>
          <a:solidFill>
            <a:srgbClr val="001F5F"/>
          </a:solidFill>
        </p:spPr>
        <p:txBody>
          <a:bodyPr wrap="square" lIns="0" tIns="0" rIns="0" bIns="0" rtlCol="0"/>
          <a:lstStyle/>
          <a:p>
            <a:endParaRPr/>
          </a:p>
        </p:txBody>
      </p:sp>
      <p:sp>
        <p:nvSpPr>
          <p:cNvPr id="21" name="object 21"/>
          <p:cNvSpPr/>
          <p:nvPr/>
        </p:nvSpPr>
        <p:spPr>
          <a:xfrm>
            <a:off x="7436357" y="3541014"/>
            <a:ext cx="614045" cy="644525"/>
          </a:xfrm>
          <a:custGeom>
            <a:avLst/>
            <a:gdLst/>
            <a:ahLst/>
            <a:cxnLst/>
            <a:rect l="l" t="t" r="r" b="b"/>
            <a:pathLst>
              <a:path w="614045" h="644525">
                <a:moveTo>
                  <a:pt x="59714" y="48345"/>
                </a:moveTo>
                <a:lnTo>
                  <a:pt x="45318" y="62013"/>
                </a:lnTo>
                <a:lnTo>
                  <a:pt x="599694" y="644271"/>
                </a:lnTo>
                <a:lnTo>
                  <a:pt x="614045" y="630555"/>
                </a:lnTo>
                <a:lnTo>
                  <a:pt x="59714" y="48345"/>
                </a:lnTo>
                <a:close/>
              </a:path>
              <a:path w="614045" h="644525">
                <a:moveTo>
                  <a:pt x="0" y="0"/>
                </a:moveTo>
                <a:lnTo>
                  <a:pt x="24892" y="81406"/>
                </a:lnTo>
                <a:lnTo>
                  <a:pt x="45318" y="62013"/>
                </a:lnTo>
                <a:lnTo>
                  <a:pt x="36575" y="52832"/>
                </a:lnTo>
                <a:lnTo>
                  <a:pt x="50926" y="39115"/>
                </a:lnTo>
                <a:lnTo>
                  <a:pt x="69435" y="39115"/>
                </a:lnTo>
                <a:lnTo>
                  <a:pt x="80137" y="28956"/>
                </a:lnTo>
                <a:lnTo>
                  <a:pt x="0" y="0"/>
                </a:lnTo>
                <a:close/>
              </a:path>
              <a:path w="614045" h="644525">
                <a:moveTo>
                  <a:pt x="50926" y="39115"/>
                </a:moveTo>
                <a:lnTo>
                  <a:pt x="36575" y="52832"/>
                </a:lnTo>
                <a:lnTo>
                  <a:pt x="45318" y="62013"/>
                </a:lnTo>
                <a:lnTo>
                  <a:pt x="59714" y="48345"/>
                </a:lnTo>
                <a:lnTo>
                  <a:pt x="50926" y="39115"/>
                </a:lnTo>
                <a:close/>
              </a:path>
              <a:path w="614045" h="644525">
                <a:moveTo>
                  <a:pt x="69435" y="39115"/>
                </a:moveTo>
                <a:lnTo>
                  <a:pt x="50926" y="39115"/>
                </a:lnTo>
                <a:lnTo>
                  <a:pt x="59714" y="48345"/>
                </a:lnTo>
                <a:lnTo>
                  <a:pt x="69435" y="39115"/>
                </a:lnTo>
                <a:close/>
              </a:path>
            </a:pathLst>
          </a:custGeom>
          <a:solidFill>
            <a:srgbClr val="001F5F"/>
          </a:solidFill>
        </p:spPr>
        <p:txBody>
          <a:bodyPr wrap="square" lIns="0" tIns="0" rIns="0" bIns="0" rtlCol="0"/>
          <a:lstStyle/>
          <a:p>
            <a:endParaRPr/>
          </a:p>
        </p:txBody>
      </p:sp>
      <p:sp>
        <p:nvSpPr>
          <p:cNvPr id="22" name="object 22"/>
          <p:cNvSpPr/>
          <p:nvPr/>
        </p:nvSpPr>
        <p:spPr>
          <a:xfrm>
            <a:off x="7436357" y="3259201"/>
            <a:ext cx="611505" cy="285115"/>
          </a:xfrm>
          <a:custGeom>
            <a:avLst/>
            <a:gdLst/>
            <a:ahLst/>
            <a:cxnLst/>
            <a:rect l="l" t="t" r="r" b="b"/>
            <a:pathLst>
              <a:path w="611504" h="285114">
                <a:moveTo>
                  <a:pt x="53975" y="215264"/>
                </a:moveTo>
                <a:lnTo>
                  <a:pt x="0" y="281304"/>
                </a:lnTo>
                <a:lnTo>
                  <a:pt x="85090" y="284861"/>
                </a:lnTo>
                <a:lnTo>
                  <a:pt x="75891" y="264287"/>
                </a:lnTo>
                <a:lnTo>
                  <a:pt x="61975" y="264287"/>
                </a:lnTo>
                <a:lnTo>
                  <a:pt x="53848" y="246252"/>
                </a:lnTo>
                <a:lnTo>
                  <a:pt x="65493" y="241029"/>
                </a:lnTo>
                <a:lnTo>
                  <a:pt x="53975" y="215264"/>
                </a:lnTo>
                <a:close/>
              </a:path>
              <a:path w="611504" h="285114">
                <a:moveTo>
                  <a:pt x="65493" y="241029"/>
                </a:moveTo>
                <a:lnTo>
                  <a:pt x="53848" y="246252"/>
                </a:lnTo>
                <a:lnTo>
                  <a:pt x="61975" y="264287"/>
                </a:lnTo>
                <a:lnTo>
                  <a:pt x="73567" y="259087"/>
                </a:lnTo>
                <a:lnTo>
                  <a:pt x="65493" y="241029"/>
                </a:lnTo>
                <a:close/>
              </a:path>
              <a:path w="611504" h="285114">
                <a:moveTo>
                  <a:pt x="73567" y="259087"/>
                </a:moveTo>
                <a:lnTo>
                  <a:pt x="61975" y="264287"/>
                </a:lnTo>
                <a:lnTo>
                  <a:pt x="75891" y="264287"/>
                </a:lnTo>
                <a:lnTo>
                  <a:pt x="73567" y="259087"/>
                </a:lnTo>
                <a:close/>
              </a:path>
              <a:path w="611504" h="285114">
                <a:moveTo>
                  <a:pt x="602869" y="0"/>
                </a:moveTo>
                <a:lnTo>
                  <a:pt x="65493" y="241029"/>
                </a:lnTo>
                <a:lnTo>
                  <a:pt x="73567" y="259087"/>
                </a:lnTo>
                <a:lnTo>
                  <a:pt x="610997" y="18034"/>
                </a:lnTo>
                <a:lnTo>
                  <a:pt x="602869" y="0"/>
                </a:lnTo>
                <a:close/>
              </a:path>
            </a:pathLst>
          </a:custGeom>
          <a:solidFill>
            <a:srgbClr val="001F5F"/>
          </a:solidFill>
        </p:spPr>
        <p:txBody>
          <a:bodyPr wrap="square" lIns="0" tIns="0" rIns="0" bIns="0" rtlCol="0"/>
          <a:lstStyle/>
          <a:p>
            <a:endParaRPr/>
          </a:p>
        </p:txBody>
      </p:sp>
      <p:sp>
        <p:nvSpPr>
          <p:cNvPr id="23" name="object 23"/>
          <p:cNvSpPr/>
          <p:nvPr/>
        </p:nvSpPr>
        <p:spPr>
          <a:xfrm>
            <a:off x="6882383" y="6489191"/>
            <a:ext cx="3946525" cy="368935"/>
          </a:xfrm>
          <a:custGeom>
            <a:avLst/>
            <a:gdLst/>
            <a:ahLst/>
            <a:cxnLst/>
            <a:rect l="l" t="t" r="r" b="b"/>
            <a:pathLst>
              <a:path w="3946525" h="368934">
                <a:moveTo>
                  <a:pt x="3916172" y="0"/>
                </a:moveTo>
                <a:lnTo>
                  <a:pt x="0" y="635"/>
                </a:lnTo>
                <a:lnTo>
                  <a:pt x="1010285" y="199364"/>
                </a:lnTo>
                <a:lnTo>
                  <a:pt x="3752840" y="368805"/>
                </a:lnTo>
                <a:lnTo>
                  <a:pt x="3945913" y="368805"/>
                </a:lnTo>
                <a:lnTo>
                  <a:pt x="3941710" y="338348"/>
                </a:lnTo>
                <a:lnTo>
                  <a:pt x="3937451" y="292915"/>
                </a:lnTo>
                <a:lnTo>
                  <a:pt x="3933190" y="237254"/>
                </a:lnTo>
                <a:lnTo>
                  <a:pt x="3928928" y="175749"/>
                </a:lnTo>
                <a:lnTo>
                  <a:pt x="3924669" y="112782"/>
                </a:lnTo>
                <a:lnTo>
                  <a:pt x="3920416" y="52738"/>
                </a:lnTo>
                <a:lnTo>
                  <a:pt x="3916172" y="0"/>
                </a:lnTo>
                <a:close/>
              </a:path>
            </a:pathLst>
          </a:custGeom>
          <a:solidFill>
            <a:srgbClr val="1F4E79">
              <a:alpha val="74116"/>
            </a:srgbClr>
          </a:solidFill>
        </p:spPr>
        <p:txBody>
          <a:bodyPr wrap="square" lIns="0" tIns="0" rIns="0" bIns="0" rtlCol="0"/>
          <a:lstStyle/>
          <a:p>
            <a:endParaRPr/>
          </a:p>
        </p:txBody>
      </p:sp>
      <p:sp>
        <p:nvSpPr>
          <p:cNvPr id="24" name="object 24"/>
          <p:cNvSpPr/>
          <p:nvPr/>
        </p:nvSpPr>
        <p:spPr>
          <a:xfrm>
            <a:off x="4907279" y="6489191"/>
            <a:ext cx="5892165" cy="368935"/>
          </a:xfrm>
          <a:custGeom>
            <a:avLst/>
            <a:gdLst/>
            <a:ahLst/>
            <a:cxnLst/>
            <a:rect l="l" t="t" r="r" b="b"/>
            <a:pathLst>
              <a:path w="5892165" h="368934">
                <a:moveTo>
                  <a:pt x="5891784" y="0"/>
                </a:moveTo>
                <a:lnTo>
                  <a:pt x="0" y="635"/>
                </a:lnTo>
                <a:lnTo>
                  <a:pt x="1985877" y="368805"/>
                </a:lnTo>
                <a:lnTo>
                  <a:pt x="5891784" y="368805"/>
                </a:lnTo>
                <a:lnTo>
                  <a:pt x="5891784" y="0"/>
                </a:lnTo>
                <a:close/>
              </a:path>
            </a:pathLst>
          </a:custGeom>
          <a:solidFill>
            <a:srgbClr val="1F4E79">
              <a:alpha val="74116"/>
            </a:srgbClr>
          </a:solidFill>
        </p:spPr>
        <p:txBody>
          <a:bodyPr wrap="square" lIns="0" tIns="0" rIns="0" bIns="0" rtlCol="0"/>
          <a:lstStyle/>
          <a:p>
            <a:endParaRPr/>
          </a:p>
        </p:txBody>
      </p:sp>
      <p:sp>
        <p:nvSpPr>
          <p:cNvPr id="25" name="object 25"/>
          <p:cNvSpPr/>
          <p:nvPr/>
        </p:nvSpPr>
        <p:spPr>
          <a:xfrm>
            <a:off x="2073401" y="6489191"/>
            <a:ext cx="8726170" cy="368935"/>
          </a:xfrm>
          <a:custGeom>
            <a:avLst/>
            <a:gdLst/>
            <a:ahLst/>
            <a:cxnLst/>
            <a:rect l="l" t="t" r="r" b="b"/>
            <a:pathLst>
              <a:path w="8726170" h="368934">
                <a:moveTo>
                  <a:pt x="0" y="368806"/>
                </a:moveTo>
                <a:lnTo>
                  <a:pt x="8725662" y="368806"/>
                </a:lnTo>
                <a:lnTo>
                  <a:pt x="8725662" y="0"/>
                </a:lnTo>
                <a:lnTo>
                  <a:pt x="0" y="0"/>
                </a:lnTo>
                <a:lnTo>
                  <a:pt x="0" y="368806"/>
                </a:lnTo>
                <a:close/>
              </a:path>
            </a:pathLst>
          </a:custGeom>
          <a:solidFill>
            <a:srgbClr val="1F4E79">
              <a:alpha val="74116"/>
            </a:srgbClr>
          </a:solidFill>
        </p:spPr>
        <p:txBody>
          <a:bodyPr wrap="square" lIns="0" tIns="0" rIns="0" bIns="0" rtlCol="0"/>
          <a:lstStyle/>
          <a:p>
            <a:endParaRPr/>
          </a:p>
        </p:txBody>
      </p:sp>
      <p:sp>
        <p:nvSpPr>
          <p:cNvPr id="26" name="object 26"/>
          <p:cNvSpPr/>
          <p:nvPr/>
        </p:nvSpPr>
        <p:spPr>
          <a:xfrm>
            <a:off x="3155838" y="6489191"/>
            <a:ext cx="7535545" cy="368935"/>
          </a:xfrm>
          <a:custGeom>
            <a:avLst/>
            <a:gdLst/>
            <a:ahLst/>
            <a:cxnLst/>
            <a:rect l="l" t="t" r="r" b="b"/>
            <a:pathLst>
              <a:path w="7535545" h="368934">
                <a:moveTo>
                  <a:pt x="3805793" y="0"/>
                </a:moveTo>
                <a:lnTo>
                  <a:pt x="1160510" y="635"/>
                </a:lnTo>
                <a:lnTo>
                  <a:pt x="0" y="368805"/>
                </a:lnTo>
                <a:lnTo>
                  <a:pt x="7535325" y="368805"/>
                </a:lnTo>
                <a:lnTo>
                  <a:pt x="3805793" y="0"/>
                </a:lnTo>
                <a:close/>
              </a:path>
            </a:pathLst>
          </a:custGeom>
          <a:solidFill>
            <a:srgbClr val="1F4E79">
              <a:alpha val="74116"/>
            </a:srgbClr>
          </a:solidFill>
        </p:spPr>
        <p:txBody>
          <a:bodyPr wrap="square" lIns="0" tIns="0" rIns="0" bIns="0" rtlCol="0"/>
          <a:lstStyle/>
          <a:p>
            <a:endParaRPr/>
          </a:p>
        </p:txBody>
      </p:sp>
      <p:sp>
        <p:nvSpPr>
          <p:cNvPr id="27" name="object 27"/>
          <p:cNvSpPr/>
          <p:nvPr/>
        </p:nvSpPr>
        <p:spPr>
          <a:xfrm>
            <a:off x="2524505" y="2367533"/>
            <a:ext cx="1815083" cy="2340864"/>
          </a:xfrm>
          <a:prstGeom prst="rect">
            <a:avLst/>
          </a:prstGeom>
          <a:blipFill>
            <a:blip r:embed="rId2" cstate="print"/>
            <a:stretch>
              <a:fillRect/>
            </a:stretch>
          </a:blipFill>
        </p:spPr>
        <p:txBody>
          <a:bodyPr wrap="square" lIns="0" tIns="0" rIns="0" bIns="0" rtlCol="0"/>
          <a:lstStyle/>
          <a:p>
            <a:endParaRPr/>
          </a:p>
        </p:txBody>
      </p:sp>
      <p:sp>
        <p:nvSpPr>
          <p:cNvPr id="28" name="object 28"/>
          <p:cNvSpPr/>
          <p:nvPr/>
        </p:nvSpPr>
        <p:spPr>
          <a:xfrm>
            <a:off x="2524505" y="2367533"/>
            <a:ext cx="1815464" cy="2341245"/>
          </a:xfrm>
          <a:custGeom>
            <a:avLst/>
            <a:gdLst/>
            <a:ahLst/>
            <a:cxnLst/>
            <a:rect l="l" t="t" r="r" b="b"/>
            <a:pathLst>
              <a:path w="1815464" h="2341245">
                <a:moveTo>
                  <a:pt x="0" y="2340864"/>
                </a:moveTo>
                <a:lnTo>
                  <a:pt x="1815083" y="2340864"/>
                </a:lnTo>
                <a:lnTo>
                  <a:pt x="1815083" y="0"/>
                </a:lnTo>
                <a:lnTo>
                  <a:pt x="0" y="0"/>
                </a:lnTo>
                <a:lnTo>
                  <a:pt x="0" y="2340864"/>
                </a:lnTo>
                <a:close/>
              </a:path>
            </a:pathLst>
          </a:custGeom>
          <a:ln w="28956">
            <a:solidFill>
              <a:srgbClr val="001F5F"/>
            </a:solidFill>
          </a:ln>
        </p:spPr>
        <p:txBody>
          <a:bodyPr wrap="square" lIns="0" tIns="0" rIns="0" bIns="0" rtlCol="0"/>
          <a:lstStyle/>
          <a:p>
            <a:endParaRPr/>
          </a:p>
        </p:txBody>
      </p:sp>
      <p:sp>
        <p:nvSpPr>
          <p:cNvPr id="29" name="object 29"/>
          <p:cNvSpPr/>
          <p:nvPr/>
        </p:nvSpPr>
        <p:spPr>
          <a:xfrm>
            <a:off x="2615183" y="2607310"/>
            <a:ext cx="1620520" cy="2124710"/>
          </a:xfrm>
          <a:custGeom>
            <a:avLst/>
            <a:gdLst/>
            <a:ahLst/>
            <a:cxnLst/>
            <a:rect l="l" t="t" r="r" b="b"/>
            <a:pathLst>
              <a:path w="1620520" h="2124710">
                <a:moveTo>
                  <a:pt x="0" y="2124456"/>
                </a:moveTo>
                <a:lnTo>
                  <a:pt x="1620012" y="2124456"/>
                </a:lnTo>
                <a:lnTo>
                  <a:pt x="1620012" y="0"/>
                </a:lnTo>
                <a:lnTo>
                  <a:pt x="0" y="0"/>
                </a:lnTo>
                <a:lnTo>
                  <a:pt x="0" y="2124456"/>
                </a:lnTo>
                <a:close/>
              </a:path>
            </a:pathLst>
          </a:custGeom>
          <a:solidFill>
            <a:srgbClr val="FFFFFF"/>
          </a:solidFill>
        </p:spPr>
        <p:txBody>
          <a:bodyPr wrap="square" lIns="0" tIns="0" rIns="0" bIns="0" rtlCol="0"/>
          <a:lstStyle/>
          <a:p>
            <a:endParaRPr/>
          </a:p>
        </p:txBody>
      </p:sp>
      <p:sp>
        <p:nvSpPr>
          <p:cNvPr id="30" name="object 30"/>
          <p:cNvSpPr/>
          <p:nvPr/>
        </p:nvSpPr>
        <p:spPr>
          <a:xfrm>
            <a:off x="2798064" y="3585971"/>
            <a:ext cx="1187450" cy="1905"/>
          </a:xfrm>
          <a:custGeom>
            <a:avLst/>
            <a:gdLst/>
            <a:ahLst/>
            <a:cxnLst/>
            <a:rect l="l" t="t" r="r" b="b"/>
            <a:pathLst>
              <a:path w="1187450" h="1904">
                <a:moveTo>
                  <a:pt x="1187450" y="0"/>
                </a:moveTo>
                <a:lnTo>
                  <a:pt x="0" y="1524"/>
                </a:lnTo>
              </a:path>
            </a:pathLst>
          </a:custGeom>
          <a:ln w="9144">
            <a:solidFill>
              <a:srgbClr val="001F5F"/>
            </a:solidFill>
          </a:ln>
        </p:spPr>
        <p:txBody>
          <a:bodyPr wrap="square" lIns="0" tIns="0" rIns="0" bIns="0" rtlCol="0"/>
          <a:lstStyle/>
          <a:p>
            <a:endParaRPr/>
          </a:p>
        </p:txBody>
      </p:sp>
      <p:sp>
        <p:nvSpPr>
          <p:cNvPr id="31" name="object 31"/>
          <p:cNvSpPr/>
          <p:nvPr/>
        </p:nvSpPr>
        <p:spPr>
          <a:xfrm>
            <a:off x="2798064" y="3700271"/>
            <a:ext cx="1187450" cy="1905"/>
          </a:xfrm>
          <a:custGeom>
            <a:avLst/>
            <a:gdLst/>
            <a:ahLst/>
            <a:cxnLst/>
            <a:rect l="l" t="t" r="r" b="b"/>
            <a:pathLst>
              <a:path w="1187450" h="1904">
                <a:moveTo>
                  <a:pt x="1187450" y="0"/>
                </a:moveTo>
                <a:lnTo>
                  <a:pt x="0" y="1523"/>
                </a:lnTo>
              </a:path>
            </a:pathLst>
          </a:custGeom>
          <a:ln w="9144">
            <a:solidFill>
              <a:srgbClr val="001F5F"/>
            </a:solidFill>
          </a:ln>
        </p:spPr>
        <p:txBody>
          <a:bodyPr wrap="square" lIns="0" tIns="0" rIns="0" bIns="0" rtlCol="0"/>
          <a:lstStyle/>
          <a:p>
            <a:endParaRPr/>
          </a:p>
        </p:txBody>
      </p:sp>
      <p:sp>
        <p:nvSpPr>
          <p:cNvPr id="32" name="object 32"/>
          <p:cNvSpPr/>
          <p:nvPr/>
        </p:nvSpPr>
        <p:spPr>
          <a:xfrm>
            <a:off x="2798064" y="3814571"/>
            <a:ext cx="1187450" cy="1905"/>
          </a:xfrm>
          <a:custGeom>
            <a:avLst/>
            <a:gdLst/>
            <a:ahLst/>
            <a:cxnLst/>
            <a:rect l="l" t="t" r="r" b="b"/>
            <a:pathLst>
              <a:path w="1187450" h="1904">
                <a:moveTo>
                  <a:pt x="1187450" y="0"/>
                </a:moveTo>
                <a:lnTo>
                  <a:pt x="0" y="1523"/>
                </a:lnTo>
              </a:path>
            </a:pathLst>
          </a:custGeom>
          <a:ln w="9144">
            <a:solidFill>
              <a:srgbClr val="001F5F"/>
            </a:solidFill>
          </a:ln>
        </p:spPr>
        <p:txBody>
          <a:bodyPr wrap="square" lIns="0" tIns="0" rIns="0" bIns="0" rtlCol="0"/>
          <a:lstStyle/>
          <a:p>
            <a:endParaRPr/>
          </a:p>
        </p:txBody>
      </p:sp>
      <p:sp>
        <p:nvSpPr>
          <p:cNvPr id="33" name="object 33"/>
          <p:cNvSpPr/>
          <p:nvPr/>
        </p:nvSpPr>
        <p:spPr>
          <a:xfrm>
            <a:off x="2798064" y="3928871"/>
            <a:ext cx="1187450" cy="1905"/>
          </a:xfrm>
          <a:custGeom>
            <a:avLst/>
            <a:gdLst/>
            <a:ahLst/>
            <a:cxnLst/>
            <a:rect l="l" t="t" r="r" b="b"/>
            <a:pathLst>
              <a:path w="1187450" h="1904">
                <a:moveTo>
                  <a:pt x="1187450" y="0"/>
                </a:moveTo>
                <a:lnTo>
                  <a:pt x="0" y="1523"/>
                </a:lnTo>
              </a:path>
            </a:pathLst>
          </a:custGeom>
          <a:ln w="9144">
            <a:solidFill>
              <a:srgbClr val="001F5F"/>
            </a:solidFill>
          </a:ln>
        </p:spPr>
        <p:txBody>
          <a:bodyPr wrap="square" lIns="0" tIns="0" rIns="0" bIns="0" rtlCol="0"/>
          <a:lstStyle/>
          <a:p>
            <a:endParaRPr/>
          </a:p>
        </p:txBody>
      </p:sp>
      <p:sp>
        <p:nvSpPr>
          <p:cNvPr id="34" name="object 34"/>
          <p:cNvSpPr/>
          <p:nvPr/>
        </p:nvSpPr>
        <p:spPr>
          <a:xfrm>
            <a:off x="2798064" y="4043171"/>
            <a:ext cx="1187450" cy="1905"/>
          </a:xfrm>
          <a:custGeom>
            <a:avLst/>
            <a:gdLst/>
            <a:ahLst/>
            <a:cxnLst/>
            <a:rect l="l" t="t" r="r" b="b"/>
            <a:pathLst>
              <a:path w="1187450" h="1904">
                <a:moveTo>
                  <a:pt x="1187450" y="0"/>
                </a:moveTo>
                <a:lnTo>
                  <a:pt x="0" y="1523"/>
                </a:lnTo>
              </a:path>
            </a:pathLst>
          </a:custGeom>
          <a:ln w="9144">
            <a:solidFill>
              <a:srgbClr val="001F5F"/>
            </a:solidFill>
          </a:ln>
        </p:spPr>
        <p:txBody>
          <a:bodyPr wrap="square" lIns="0" tIns="0" rIns="0" bIns="0" rtlCol="0"/>
          <a:lstStyle/>
          <a:p>
            <a:endParaRPr/>
          </a:p>
        </p:txBody>
      </p:sp>
      <p:sp>
        <p:nvSpPr>
          <p:cNvPr id="35" name="object 35"/>
          <p:cNvSpPr/>
          <p:nvPr/>
        </p:nvSpPr>
        <p:spPr>
          <a:xfrm>
            <a:off x="2798064" y="4157471"/>
            <a:ext cx="1187450" cy="1905"/>
          </a:xfrm>
          <a:custGeom>
            <a:avLst/>
            <a:gdLst/>
            <a:ahLst/>
            <a:cxnLst/>
            <a:rect l="l" t="t" r="r" b="b"/>
            <a:pathLst>
              <a:path w="1187450" h="1904">
                <a:moveTo>
                  <a:pt x="1187450" y="0"/>
                </a:moveTo>
                <a:lnTo>
                  <a:pt x="0" y="1523"/>
                </a:lnTo>
              </a:path>
            </a:pathLst>
          </a:custGeom>
          <a:ln w="9144">
            <a:solidFill>
              <a:srgbClr val="001F5F"/>
            </a:solidFill>
          </a:ln>
        </p:spPr>
        <p:txBody>
          <a:bodyPr wrap="square" lIns="0" tIns="0" rIns="0" bIns="0" rtlCol="0"/>
          <a:lstStyle/>
          <a:p>
            <a:endParaRPr/>
          </a:p>
        </p:txBody>
      </p:sp>
      <p:sp>
        <p:nvSpPr>
          <p:cNvPr id="36" name="object 36"/>
          <p:cNvSpPr txBox="1"/>
          <p:nvPr/>
        </p:nvSpPr>
        <p:spPr>
          <a:xfrm>
            <a:off x="2615183" y="2778379"/>
            <a:ext cx="1620520" cy="659796"/>
          </a:xfrm>
          <a:prstGeom prst="rect">
            <a:avLst/>
          </a:prstGeom>
        </p:spPr>
        <p:txBody>
          <a:bodyPr vert="horz" wrap="square" lIns="0" tIns="13335" rIns="0" bIns="0" rtlCol="0">
            <a:spAutoFit/>
          </a:bodyPr>
          <a:lstStyle/>
          <a:p>
            <a:pPr marL="126364" marR="149225" indent="60960">
              <a:lnSpc>
                <a:spcPct val="100000"/>
              </a:lnSpc>
              <a:spcBef>
                <a:spcPts val="105"/>
              </a:spcBef>
            </a:pPr>
            <a:r>
              <a:rPr lang="en-US" sz="1400" dirty="0">
                <a:solidFill>
                  <a:srgbClr val="001F5F"/>
                </a:solidFill>
                <a:latin typeface="Verdana"/>
                <a:cs typeface="Verdana"/>
              </a:rPr>
              <a:t>Clinical recommendations</a:t>
            </a:r>
            <a:endParaRPr sz="1400" dirty="0">
              <a:latin typeface="Verdana"/>
              <a:cs typeface="Verdana"/>
            </a:endParaRPr>
          </a:p>
        </p:txBody>
      </p:sp>
      <p:sp>
        <p:nvSpPr>
          <p:cNvPr id="37" name="object 37"/>
          <p:cNvSpPr/>
          <p:nvPr/>
        </p:nvSpPr>
        <p:spPr>
          <a:xfrm>
            <a:off x="10296906" y="2626614"/>
            <a:ext cx="230504" cy="1740535"/>
          </a:xfrm>
          <a:custGeom>
            <a:avLst/>
            <a:gdLst/>
            <a:ahLst/>
            <a:cxnLst/>
            <a:rect l="l" t="t" r="r" b="b"/>
            <a:pathLst>
              <a:path w="230504" h="1740535">
                <a:moveTo>
                  <a:pt x="0" y="0"/>
                </a:moveTo>
                <a:lnTo>
                  <a:pt x="44767" y="10632"/>
                </a:lnTo>
                <a:lnTo>
                  <a:pt x="81343" y="39623"/>
                </a:lnTo>
                <a:lnTo>
                  <a:pt x="106013" y="82617"/>
                </a:lnTo>
                <a:lnTo>
                  <a:pt x="115062" y="135255"/>
                </a:lnTo>
                <a:lnTo>
                  <a:pt x="115062" y="699770"/>
                </a:lnTo>
                <a:lnTo>
                  <a:pt x="124110" y="752407"/>
                </a:lnTo>
                <a:lnTo>
                  <a:pt x="148780" y="795401"/>
                </a:lnTo>
                <a:lnTo>
                  <a:pt x="185356" y="824392"/>
                </a:lnTo>
                <a:lnTo>
                  <a:pt x="230124" y="835025"/>
                </a:lnTo>
                <a:lnTo>
                  <a:pt x="185356" y="845657"/>
                </a:lnTo>
                <a:lnTo>
                  <a:pt x="148780" y="874648"/>
                </a:lnTo>
                <a:lnTo>
                  <a:pt x="124110" y="917642"/>
                </a:lnTo>
                <a:lnTo>
                  <a:pt x="115062" y="970280"/>
                </a:lnTo>
                <a:lnTo>
                  <a:pt x="115062" y="1605153"/>
                </a:lnTo>
                <a:lnTo>
                  <a:pt x="106013" y="1657790"/>
                </a:lnTo>
                <a:lnTo>
                  <a:pt x="81343" y="1700784"/>
                </a:lnTo>
                <a:lnTo>
                  <a:pt x="44767" y="1729775"/>
                </a:lnTo>
                <a:lnTo>
                  <a:pt x="0" y="1740408"/>
                </a:lnTo>
              </a:path>
            </a:pathLst>
          </a:custGeom>
          <a:ln w="19812">
            <a:solidFill>
              <a:srgbClr val="0D0D0D"/>
            </a:solidFill>
            <a:prstDash val="lgDash"/>
          </a:ln>
        </p:spPr>
        <p:txBody>
          <a:bodyPr wrap="square" lIns="0" tIns="0" rIns="0" bIns="0" rtlCol="0"/>
          <a:lstStyle/>
          <a:p>
            <a:endParaRPr/>
          </a:p>
        </p:txBody>
      </p:sp>
      <p:sp>
        <p:nvSpPr>
          <p:cNvPr id="38" name="object 38"/>
          <p:cNvSpPr txBox="1"/>
          <p:nvPr/>
        </p:nvSpPr>
        <p:spPr>
          <a:xfrm>
            <a:off x="10568431" y="3121532"/>
            <a:ext cx="1433830" cy="880110"/>
          </a:xfrm>
          <a:prstGeom prst="rect">
            <a:avLst/>
          </a:prstGeom>
        </p:spPr>
        <p:txBody>
          <a:bodyPr vert="horz" wrap="square" lIns="0" tIns="13335" rIns="0" bIns="0" rtlCol="0">
            <a:spAutoFit/>
          </a:bodyPr>
          <a:lstStyle/>
          <a:p>
            <a:pPr marL="12700" marR="5080">
              <a:lnSpc>
                <a:spcPct val="100000"/>
              </a:lnSpc>
              <a:spcBef>
                <a:spcPts val="105"/>
              </a:spcBef>
            </a:pPr>
            <a:r>
              <a:rPr lang="en-US" sz="1400" b="1" spc="-10" dirty="0">
                <a:latin typeface="Arial"/>
                <a:cs typeface="Arial"/>
              </a:rPr>
              <a:t>Perfection of the methodology for the formation of directories</a:t>
            </a:r>
            <a:endParaRPr sz="1400" dirty="0">
              <a:latin typeface="Arial"/>
              <a:cs typeface="Arial"/>
            </a:endParaRPr>
          </a:p>
        </p:txBody>
      </p:sp>
      <p:sp>
        <p:nvSpPr>
          <p:cNvPr id="39" name="object 39"/>
          <p:cNvSpPr txBox="1"/>
          <p:nvPr/>
        </p:nvSpPr>
        <p:spPr>
          <a:xfrm>
            <a:off x="8771381" y="5360289"/>
            <a:ext cx="1181735" cy="625171"/>
          </a:xfrm>
          <a:prstGeom prst="rect">
            <a:avLst/>
          </a:prstGeom>
        </p:spPr>
        <p:txBody>
          <a:bodyPr vert="horz" wrap="square" lIns="0" tIns="12065" rIns="0" bIns="0" rtlCol="0">
            <a:spAutoFit/>
          </a:bodyPr>
          <a:lstStyle/>
          <a:p>
            <a:pPr marL="12700">
              <a:lnSpc>
                <a:spcPct val="100000"/>
              </a:lnSpc>
              <a:spcBef>
                <a:spcPts val="95"/>
              </a:spcBef>
            </a:pPr>
            <a:r>
              <a:rPr lang="en-US" sz="1300" b="1" spc="-10" dirty="0">
                <a:latin typeface="Arial"/>
                <a:cs typeface="Arial"/>
              </a:rPr>
              <a:t>Update</a:t>
            </a:r>
          </a:p>
          <a:p>
            <a:pPr marL="12700">
              <a:lnSpc>
                <a:spcPct val="100000"/>
              </a:lnSpc>
              <a:spcBef>
                <a:spcPts val="95"/>
              </a:spcBef>
            </a:pPr>
            <a:r>
              <a:rPr lang="en-US" sz="1300" b="1" spc="-10" dirty="0">
                <a:latin typeface="Arial"/>
                <a:cs typeface="Arial"/>
              </a:rPr>
              <a:t>reference books</a:t>
            </a:r>
            <a:endParaRPr sz="1300" dirty="0">
              <a:latin typeface="Arial"/>
              <a:cs typeface="Arial"/>
            </a:endParaRPr>
          </a:p>
        </p:txBody>
      </p:sp>
      <p:sp>
        <p:nvSpPr>
          <p:cNvPr id="40" name="object 40"/>
          <p:cNvSpPr/>
          <p:nvPr/>
        </p:nvSpPr>
        <p:spPr>
          <a:xfrm>
            <a:off x="10088118" y="4048505"/>
            <a:ext cx="1229995" cy="1567180"/>
          </a:xfrm>
          <a:custGeom>
            <a:avLst/>
            <a:gdLst/>
            <a:ahLst/>
            <a:cxnLst/>
            <a:rect l="l" t="t" r="r" b="b"/>
            <a:pathLst>
              <a:path w="1229995" h="1567179">
                <a:moveTo>
                  <a:pt x="76200" y="1490599"/>
                </a:moveTo>
                <a:lnTo>
                  <a:pt x="0" y="1528699"/>
                </a:lnTo>
                <a:lnTo>
                  <a:pt x="76200" y="1566862"/>
                </a:lnTo>
                <a:lnTo>
                  <a:pt x="76200" y="1538605"/>
                </a:lnTo>
                <a:lnTo>
                  <a:pt x="63500" y="1538605"/>
                </a:lnTo>
                <a:lnTo>
                  <a:pt x="63500" y="1518793"/>
                </a:lnTo>
                <a:lnTo>
                  <a:pt x="76200" y="1518793"/>
                </a:lnTo>
                <a:lnTo>
                  <a:pt x="76200" y="1490599"/>
                </a:lnTo>
                <a:close/>
              </a:path>
              <a:path w="1229995" h="1567179">
                <a:moveTo>
                  <a:pt x="76200" y="1518793"/>
                </a:moveTo>
                <a:lnTo>
                  <a:pt x="63500" y="1518793"/>
                </a:lnTo>
                <a:lnTo>
                  <a:pt x="63500" y="1538605"/>
                </a:lnTo>
                <a:lnTo>
                  <a:pt x="76200" y="1538605"/>
                </a:lnTo>
                <a:lnTo>
                  <a:pt x="76200" y="1518793"/>
                </a:lnTo>
                <a:close/>
              </a:path>
              <a:path w="1229995" h="1567179">
                <a:moveTo>
                  <a:pt x="1209928" y="1518793"/>
                </a:moveTo>
                <a:lnTo>
                  <a:pt x="76200" y="1518793"/>
                </a:lnTo>
                <a:lnTo>
                  <a:pt x="76200" y="1538605"/>
                </a:lnTo>
                <a:lnTo>
                  <a:pt x="1225296" y="1538605"/>
                </a:lnTo>
                <a:lnTo>
                  <a:pt x="1229740" y="1534287"/>
                </a:lnTo>
                <a:lnTo>
                  <a:pt x="1229740" y="1528699"/>
                </a:lnTo>
                <a:lnTo>
                  <a:pt x="1209928" y="1528699"/>
                </a:lnTo>
                <a:lnTo>
                  <a:pt x="1209928" y="1518793"/>
                </a:lnTo>
                <a:close/>
              </a:path>
              <a:path w="1229995" h="1567179">
                <a:moveTo>
                  <a:pt x="1229740" y="0"/>
                </a:moveTo>
                <a:lnTo>
                  <a:pt x="1209928" y="0"/>
                </a:lnTo>
                <a:lnTo>
                  <a:pt x="1209928" y="1528699"/>
                </a:lnTo>
                <a:lnTo>
                  <a:pt x="1219834" y="1518793"/>
                </a:lnTo>
                <a:lnTo>
                  <a:pt x="1229740" y="1518793"/>
                </a:lnTo>
                <a:lnTo>
                  <a:pt x="1229740" y="0"/>
                </a:lnTo>
                <a:close/>
              </a:path>
              <a:path w="1229995" h="1567179">
                <a:moveTo>
                  <a:pt x="1229740" y="1518793"/>
                </a:moveTo>
                <a:lnTo>
                  <a:pt x="1219834" y="1518793"/>
                </a:lnTo>
                <a:lnTo>
                  <a:pt x="1209928" y="1528699"/>
                </a:lnTo>
                <a:lnTo>
                  <a:pt x="1229740" y="1528699"/>
                </a:lnTo>
                <a:lnTo>
                  <a:pt x="1229740" y="1518793"/>
                </a:lnTo>
                <a:close/>
              </a:path>
            </a:pathLst>
          </a:custGeom>
          <a:solidFill>
            <a:srgbClr val="212A35"/>
          </a:solidFill>
        </p:spPr>
        <p:txBody>
          <a:bodyPr wrap="square" lIns="0" tIns="0" rIns="0" bIns="0" rtlCol="0"/>
          <a:lstStyle/>
          <a:p>
            <a:endParaRPr/>
          </a:p>
        </p:txBody>
      </p:sp>
      <p:sp>
        <p:nvSpPr>
          <p:cNvPr id="41" name="object 41"/>
          <p:cNvSpPr/>
          <p:nvPr/>
        </p:nvSpPr>
        <p:spPr>
          <a:xfrm>
            <a:off x="7652766" y="5537580"/>
            <a:ext cx="1039494" cy="76835"/>
          </a:xfrm>
          <a:custGeom>
            <a:avLst/>
            <a:gdLst/>
            <a:ahLst/>
            <a:cxnLst/>
            <a:rect l="l" t="t" r="r" b="b"/>
            <a:pathLst>
              <a:path w="1039495" h="76835">
                <a:moveTo>
                  <a:pt x="76326" y="0"/>
                </a:moveTo>
                <a:lnTo>
                  <a:pt x="0" y="37973"/>
                </a:lnTo>
                <a:lnTo>
                  <a:pt x="76073" y="76250"/>
                </a:lnTo>
                <a:lnTo>
                  <a:pt x="76166" y="48035"/>
                </a:lnTo>
                <a:lnTo>
                  <a:pt x="63500" y="48006"/>
                </a:lnTo>
                <a:lnTo>
                  <a:pt x="63500" y="28194"/>
                </a:lnTo>
                <a:lnTo>
                  <a:pt x="76233" y="28194"/>
                </a:lnTo>
                <a:lnTo>
                  <a:pt x="76326" y="0"/>
                </a:lnTo>
                <a:close/>
              </a:path>
              <a:path w="1039495" h="76835">
                <a:moveTo>
                  <a:pt x="76232" y="28223"/>
                </a:moveTo>
                <a:lnTo>
                  <a:pt x="76166" y="48035"/>
                </a:lnTo>
                <a:lnTo>
                  <a:pt x="1038986" y="50292"/>
                </a:lnTo>
                <a:lnTo>
                  <a:pt x="1038986" y="30480"/>
                </a:lnTo>
                <a:lnTo>
                  <a:pt x="76232" y="28223"/>
                </a:lnTo>
                <a:close/>
              </a:path>
              <a:path w="1039495" h="76835">
                <a:moveTo>
                  <a:pt x="63500" y="28194"/>
                </a:moveTo>
                <a:lnTo>
                  <a:pt x="63500" y="48006"/>
                </a:lnTo>
                <a:lnTo>
                  <a:pt x="76166" y="48035"/>
                </a:lnTo>
                <a:lnTo>
                  <a:pt x="76232" y="28223"/>
                </a:lnTo>
                <a:lnTo>
                  <a:pt x="63500" y="28194"/>
                </a:lnTo>
                <a:close/>
              </a:path>
              <a:path w="1039495" h="76835">
                <a:moveTo>
                  <a:pt x="76233" y="28194"/>
                </a:moveTo>
                <a:lnTo>
                  <a:pt x="63500" y="28194"/>
                </a:lnTo>
                <a:lnTo>
                  <a:pt x="76232" y="28223"/>
                </a:lnTo>
                <a:close/>
              </a:path>
            </a:pathLst>
          </a:custGeom>
          <a:solidFill>
            <a:srgbClr val="212A35"/>
          </a:solidFill>
        </p:spPr>
        <p:txBody>
          <a:bodyPr wrap="square" lIns="0" tIns="0" rIns="0" bIns="0" rtlCol="0"/>
          <a:lstStyle/>
          <a:p>
            <a:endParaRPr/>
          </a:p>
        </p:txBody>
      </p:sp>
      <p:sp>
        <p:nvSpPr>
          <p:cNvPr id="42" name="object 42"/>
          <p:cNvSpPr txBox="1"/>
          <p:nvPr/>
        </p:nvSpPr>
        <p:spPr>
          <a:xfrm>
            <a:off x="5301741" y="5188966"/>
            <a:ext cx="2219960" cy="757555"/>
          </a:xfrm>
          <a:prstGeom prst="rect">
            <a:avLst/>
          </a:prstGeom>
        </p:spPr>
        <p:txBody>
          <a:bodyPr vert="horz" wrap="square" lIns="0" tIns="12700" rIns="0" bIns="0" rtlCol="0">
            <a:spAutoFit/>
          </a:bodyPr>
          <a:lstStyle/>
          <a:p>
            <a:pPr marL="12700" marR="5080" algn="ctr">
              <a:lnSpc>
                <a:spcPct val="100000"/>
              </a:lnSpc>
              <a:spcBef>
                <a:spcPts val="100"/>
              </a:spcBef>
            </a:pPr>
            <a:r>
              <a:rPr lang="en-US" sz="1200" b="1" spc="-5" dirty="0">
                <a:latin typeface="Arial"/>
                <a:cs typeface="Arial"/>
              </a:rPr>
              <a:t>Development of methods for estimating the cost of services, drugs, medical products, nutrition</a:t>
            </a:r>
            <a:endParaRPr sz="1200" dirty="0">
              <a:latin typeface="Arial"/>
              <a:cs typeface="Arial"/>
            </a:endParaRPr>
          </a:p>
        </p:txBody>
      </p:sp>
      <p:sp>
        <p:nvSpPr>
          <p:cNvPr id="43" name="object 43"/>
          <p:cNvSpPr/>
          <p:nvPr/>
        </p:nvSpPr>
        <p:spPr>
          <a:xfrm>
            <a:off x="6323329" y="4087367"/>
            <a:ext cx="173990" cy="1071880"/>
          </a:xfrm>
          <a:custGeom>
            <a:avLst/>
            <a:gdLst/>
            <a:ahLst/>
            <a:cxnLst/>
            <a:rect l="l" t="t" r="r" b="b"/>
            <a:pathLst>
              <a:path w="173989" h="1071879">
                <a:moveTo>
                  <a:pt x="115863" y="173693"/>
                </a:moveTo>
                <a:lnTo>
                  <a:pt x="57951" y="173778"/>
                </a:lnTo>
                <a:lnTo>
                  <a:pt x="59182" y="1071625"/>
                </a:lnTo>
                <a:lnTo>
                  <a:pt x="117094" y="1071498"/>
                </a:lnTo>
                <a:lnTo>
                  <a:pt x="115863" y="173693"/>
                </a:lnTo>
                <a:close/>
              </a:path>
              <a:path w="173989" h="1071879">
                <a:moveTo>
                  <a:pt x="86614" y="0"/>
                </a:moveTo>
                <a:lnTo>
                  <a:pt x="0" y="173862"/>
                </a:lnTo>
                <a:lnTo>
                  <a:pt x="57951" y="173778"/>
                </a:lnTo>
                <a:lnTo>
                  <a:pt x="57912" y="144779"/>
                </a:lnTo>
                <a:lnTo>
                  <a:pt x="159268" y="144779"/>
                </a:lnTo>
                <a:lnTo>
                  <a:pt x="86614" y="0"/>
                </a:lnTo>
                <a:close/>
              </a:path>
              <a:path w="173989" h="1071879">
                <a:moveTo>
                  <a:pt x="115824" y="144779"/>
                </a:moveTo>
                <a:lnTo>
                  <a:pt x="57912" y="144779"/>
                </a:lnTo>
                <a:lnTo>
                  <a:pt x="57951" y="173778"/>
                </a:lnTo>
                <a:lnTo>
                  <a:pt x="115863" y="173693"/>
                </a:lnTo>
                <a:lnTo>
                  <a:pt x="115824" y="144779"/>
                </a:lnTo>
                <a:close/>
              </a:path>
              <a:path w="173989" h="1071879">
                <a:moveTo>
                  <a:pt x="159268" y="144779"/>
                </a:moveTo>
                <a:lnTo>
                  <a:pt x="115824" y="144779"/>
                </a:lnTo>
                <a:lnTo>
                  <a:pt x="115863" y="173693"/>
                </a:lnTo>
                <a:lnTo>
                  <a:pt x="173736" y="173608"/>
                </a:lnTo>
                <a:lnTo>
                  <a:pt x="159268" y="144779"/>
                </a:lnTo>
                <a:close/>
              </a:path>
            </a:pathLst>
          </a:custGeom>
          <a:solidFill>
            <a:srgbClr val="212A35"/>
          </a:solidFill>
        </p:spPr>
        <p:txBody>
          <a:bodyPr wrap="square" lIns="0" tIns="0" rIns="0" bIns="0" rtlCol="0"/>
          <a:lstStyle/>
          <a:p>
            <a:endParaRPr/>
          </a:p>
        </p:txBody>
      </p:sp>
      <p:sp>
        <p:nvSpPr>
          <p:cNvPr id="44" name="object 44"/>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45" name="object 45"/>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46" name="object 46"/>
          <p:cNvSpPr txBox="1"/>
          <p:nvPr/>
        </p:nvSpPr>
        <p:spPr>
          <a:xfrm>
            <a:off x="810647" y="2508690"/>
            <a:ext cx="410369" cy="1643380"/>
          </a:xfrm>
          <a:prstGeom prst="rect">
            <a:avLst/>
          </a:prstGeom>
        </p:spPr>
        <p:txBody>
          <a:bodyPr vert="vert270" wrap="square" lIns="0" tIns="0" rIns="0" bIns="0" rtlCol="0">
            <a:spAutoFit/>
          </a:bodyPr>
          <a:lstStyle/>
          <a:p>
            <a:pPr marL="12700">
              <a:lnSpc>
                <a:spcPts val="3225"/>
              </a:lnSpc>
            </a:pPr>
            <a:r>
              <a:rPr lang="en-US" sz="2800" spc="-5" dirty="0">
                <a:solidFill>
                  <a:srgbClr val="FFFFFF"/>
                </a:solidFill>
                <a:latin typeface="Franklin Gothic Medium Cond"/>
                <a:cs typeface="Franklin Gothic Medium Cond"/>
              </a:rPr>
              <a:t>STANDARDS</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txBox="1">
            <a:spLocks noGrp="1"/>
          </p:cNvSpPr>
          <p:nvPr>
            <p:ph type="title"/>
          </p:nvPr>
        </p:nvSpPr>
        <p:spPr>
          <a:xfrm>
            <a:off x="2359532" y="352171"/>
            <a:ext cx="9348470" cy="574040"/>
          </a:xfrm>
          <a:prstGeom prst="rect">
            <a:avLst/>
          </a:prstGeom>
        </p:spPr>
        <p:txBody>
          <a:bodyPr vert="horz" wrap="square" lIns="0" tIns="12700" rIns="0" bIns="0" rtlCol="0">
            <a:spAutoFit/>
          </a:bodyPr>
          <a:lstStyle/>
          <a:p>
            <a:pPr marL="12700">
              <a:lnSpc>
                <a:spcPct val="100000"/>
              </a:lnSpc>
              <a:spcBef>
                <a:spcPts val="100"/>
              </a:spcBef>
            </a:pPr>
            <a:r>
              <a:rPr lang="en-US" sz="3600" spc="-10" dirty="0"/>
              <a:t>Planning of financial needs</a:t>
            </a:r>
            <a:endParaRPr sz="3600" dirty="0"/>
          </a:p>
        </p:txBody>
      </p:sp>
      <p:sp>
        <p:nvSpPr>
          <p:cNvPr id="6" name="object 6"/>
          <p:cNvSpPr txBox="1"/>
          <p:nvPr/>
        </p:nvSpPr>
        <p:spPr>
          <a:xfrm>
            <a:off x="11600180" y="6431686"/>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496AF"/>
                </a:solidFill>
                <a:latin typeface="Arial"/>
                <a:cs typeface="Arial"/>
              </a:rPr>
              <a:t>25</a:t>
            </a:r>
            <a:endParaRPr sz="1200">
              <a:latin typeface="Arial"/>
              <a:cs typeface="Arial"/>
            </a:endParaRPr>
          </a:p>
        </p:txBody>
      </p:sp>
      <p:sp>
        <p:nvSpPr>
          <p:cNvPr id="7" name="object 7"/>
          <p:cNvSpPr txBox="1"/>
          <p:nvPr/>
        </p:nvSpPr>
        <p:spPr>
          <a:xfrm>
            <a:off x="2731770" y="1719833"/>
            <a:ext cx="2755900" cy="965200"/>
          </a:xfrm>
          <a:prstGeom prst="rect">
            <a:avLst/>
          </a:prstGeom>
          <a:solidFill>
            <a:srgbClr val="5B9BD4"/>
          </a:solidFill>
          <a:ln w="10668">
            <a:solidFill>
              <a:srgbClr val="41709C"/>
            </a:solidFill>
          </a:ln>
        </p:spPr>
        <p:txBody>
          <a:bodyPr vert="horz" wrap="square" lIns="0" tIns="31750" rIns="0" bIns="0" rtlCol="0">
            <a:spAutoFit/>
          </a:bodyPr>
          <a:lstStyle/>
          <a:p>
            <a:pPr algn="ctr">
              <a:lnSpc>
                <a:spcPct val="100000"/>
              </a:lnSpc>
              <a:spcBef>
                <a:spcPts val="250"/>
              </a:spcBef>
            </a:pPr>
            <a:r>
              <a:rPr lang="en-US" sz="2800" spc="-15" dirty="0">
                <a:solidFill>
                  <a:srgbClr val="FFFFFF"/>
                </a:solidFill>
                <a:cs typeface="Calibri"/>
              </a:rPr>
              <a:t>Unit</a:t>
            </a:r>
          </a:p>
          <a:p>
            <a:pPr algn="ctr">
              <a:lnSpc>
                <a:spcPct val="100000"/>
              </a:lnSpc>
              <a:spcBef>
                <a:spcPts val="250"/>
              </a:spcBef>
            </a:pPr>
            <a:r>
              <a:rPr lang="en-US" sz="2800" spc="-15" dirty="0">
                <a:solidFill>
                  <a:srgbClr val="FFFFFF"/>
                </a:solidFill>
                <a:cs typeface="Calibri"/>
              </a:rPr>
              <a:t>planning</a:t>
            </a:r>
            <a:endParaRPr sz="2800" dirty="0">
              <a:latin typeface="Calibri"/>
              <a:cs typeface="Calibri"/>
            </a:endParaRPr>
          </a:p>
        </p:txBody>
      </p:sp>
      <p:sp>
        <p:nvSpPr>
          <p:cNvPr id="8" name="object 8"/>
          <p:cNvSpPr txBox="1"/>
          <p:nvPr/>
        </p:nvSpPr>
        <p:spPr>
          <a:xfrm>
            <a:off x="8114538" y="1719833"/>
            <a:ext cx="2585085" cy="893834"/>
          </a:xfrm>
          <a:prstGeom prst="rect">
            <a:avLst/>
          </a:prstGeom>
          <a:solidFill>
            <a:srgbClr val="5B9BD4"/>
          </a:solidFill>
          <a:ln w="10667">
            <a:solidFill>
              <a:srgbClr val="41709C"/>
            </a:solidFill>
          </a:ln>
        </p:spPr>
        <p:txBody>
          <a:bodyPr vert="horz" wrap="square" lIns="0" tIns="31750" rIns="0" bIns="0" rtlCol="0">
            <a:spAutoFit/>
          </a:bodyPr>
          <a:lstStyle/>
          <a:p>
            <a:pPr marL="743585" marR="633730" indent="-104139">
              <a:lnSpc>
                <a:spcPct val="100000"/>
              </a:lnSpc>
              <a:spcBef>
                <a:spcPts val="250"/>
              </a:spcBef>
            </a:pPr>
            <a:r>
              <a:rPr lang="en-US" sz="2800" spc="-40" dirty="0">
                <a:solidFill>
                  <a:srgbClr val="FFFFFF"/>
                </a:solidFill>
                <a:cs typeface="Calibri"/>
              </a:rPr>
              <a:t>Payment unit</a:t>
            </a:r>
            <a:endParaRPr sz="2800" dirty="0">
              <a:latin typeface="Calibri"/>
              <a:cs typeface="Calibri"/>
            </a:endParaRPr>
          </a:p>
        </p:txBody>
      </p:sp>
      <p:sp>
        <p:nvSpPr>
          <p:cNvPr id="9" name="object 9"/>
          <p:cNvSpPr/>
          <p:nvPr/>
        </p:nvSpPr>
        <p:spPr>
          <a:xfrm>
            <a:off x="2798826" y="4566665"/>
            <a:ext cx="2688590" cy="966469"/>
          </a:xfrm>
          <a:custGeom>
            <a:avLst/>
            <a:gdLst/>
            <a:ahLst/>
            <a:cxnLst/>
            <a:rect l="l" t="t" r="r" b="b"/>
            <a:pathLst>
              <a:path w="2688590" h="966470">
                <a:moveTo>
                  <a:pt x="1344168" y="0"/>
                </a:moveTo>
                <a:lnTo>
                  <a:pt x="1275001" y="628"/>
                </a:lnTo>
                <a:lnTo>
                  <a:pt x="1206742" y="2494"/>
                </a:lnTo>
                <a:lnTo>
                  <a:pt x="1139475" y="5566"/>
                </a:lnTo>
                <a:lnTo>
                  <a:pt x="1073285" y="9814"/>
                </a:lnTo>
                <a:lnTo>
                  <a:pt x="1008255" y="15208"/>
                </a:lnTo>
                <a:lnTo>
                  <a:pt x="944471" y="21718"/>
                </a:lnTo>
                <a:lnTo>
                  <a:pt x="882017" y="29313"/>
                </a:lnTo>
                <a:lnTo>
                  <a:pt x="820977" y="37963"/>
                </a:lnTo>
                <a:lnTo>
                  <a:pt x="761436" y="47637"/>
                </a:lnTo>
                <a:lnTo>
                  <a:pt x="703479" y="58305"/>
                </a:lnTo>
                <a:lnTo>
                  <a:pt x="647189" y="69937"/>
                </a:lnTo>
                <a:lnTo>
                  <a:pt x="592652" y="82503"/>
                </a:lnTo>
                <a:lnTo>
                  <a:pt x="539951" y="95972"/>
                </a:lnTo>
                <a:lnTo>
                  <a:pt x="489172" y="110313"/>
                </a:lnTo>
                <a:lnTo>
                  <a:pt x="440399" y="125497"/>
                </a:lnTo>
                <a:lnTo>
                  <a:pt x="393715" y="141493"/>
                </a:lnTo>
                <a:lnTo>
                  <a:pt x="349207" y="158271"/>
                </a:lnTo>
                <a:lnTo>
                  <a:pt x="306958" y="175800"/>
                </a:lnTo>
                <a:lnTo>
                  <a:pt x="267052" y="194050"/>
                </a:lnTo>
                <a:lnTo>
                  <a:pt x="229575" y="212991"/>
                </a:lnTo>
                <a:lnTo>
                  <a:pt x="194610" y="232592"/>
                </a:lnTo>
                <a:lnTo>
                  <a:pt x="162243" y="252823"/>
                </a:lnTo>
                <a:lnTo>
                  <a:pt x="105638" y="295054"/>
                </a:lnTo>
                <a:lnTo>
                  <a:pt x="60435" y="339441"/>
                </a:lnTo>
                <a:lnTo>
                  <a:pt x="27310" y="385740"/>
                </a:lnTo>
                <a:lnTo>
                  <a:pt x="6940" y="433710"/>
                </a:lnTo>
                <a:lnTo>
                  <a:pt x="0" y="483107"/>
                </a:lnTo>
                <a:lnTo>
                  <a:pt x="1749" y="507969"/>
                </a:lnTo>
                <a:lnTo>
                  <a:pt x="15488" y="556683"/>
                </a:lnTo>
                <a:lnTo>
                  <a:pt x="42320" y="603848"/>
                </a:lnTo>
                <a:lnTo>
                  <a:pt x="81569" y="649222"/>
                </a:lnTo>
                <a:lnTo>
                  <a:pt x="132557" y="692561"/>
                </a:lnTo>
                <a:lnTo>
                  <a:pt x="194610" y="733623"/>
                </a:lnTo>
                <a:lnTo>
                  <a:pt x="229575" y="753224"/>
                </a:lnTo>
                <a:lnTo>
                  <a:pt x="267052" y="772165"/>
                </a:lnTo>
                <a:lnTo>
                  <a:pt x="306958" y="790415"/>
                </a:lnTo>
                <a:lnTo>
                  <a:pt x="349207" y="807944"/>
                </a:lnTo>
                <a:lnTo>
                  <a:pt x="393715" y="824722"/>
                </a:lnTo>
                <a:lnTo>
                  <a:pt x="440399" y="840718"/>
                </a:lnTo>
                <a:lnTo>
                  <a:pt x="489172" y="855902"/>
                </a:lnTo>
                <a:lnTo>
                  <a:pt x="539951" y="870243"/>
                </a:lnTo>
                <a:lnTo>
                  <a:pt x="592652" y="883712"/>
                </a:lnTo>
                <a:lnTo>
                  <a:pt x="647189" y="896278"/>
                </a:lnTo>
                <a:lnTo>
                  <a:pt x="703479" y="907910"/>
                </a:lnTo>
                <a:lnTo>
                  <a:pt x="761436" y="918578"/>
                </a:lnTo>
                <a:lnTo>
                  <a:pt x="820977" y="928252"/>
                </a:lnTo>
                <a:lnTo>
                  <a:pt x="882017" y="936902"/>
                </a:lnTo>
                <a:lnTo>
                  <a:pt x="944471" y="944497"/>
                </a:lnTo>
                <a:lnTo>
                  <a:pt x="1008255" y="951007"/>
                </a:lnTo>
                <a:lnTo>
                  <a:pt x="1073285" y="956401"/>
                </a:lnTo>
                <a:lnTo>
                  <a:pt x="1139475" y="960649"/>
                </a:lnTo>
                <a:lnTo>
                  <a:pt x="1206742" y="963721"/>
                </a:lnTo>
                <a:lnTo>
                  <a:pt x="1275001" y="965587"/>
                </a:lnTo>
                <a:lnTo>
                  <a:pt x="1344168" y="966215"/>
                </a:lnTo>
                <a:lnTo>
                  <a:pt x="1413334" y="965587"/>
                </a:lnTo>
                <a:lnTo>
                  <a:pt x="1481593" y="963721"/>
                </a:lnTo>
                <a:lnTo>
                  <a:pt x="1548860" y="960649"/>
                </a:lnTo>
                <a:lnTo>
                  <a:pt x="1615050" y="956401"/>
                </a:lnTo>
                <a:lnTo>
                  <a:pt x="1680080" y="951007"/>
                </a:lnTo>
                <a:lnTo>
                  <a:pt x="1743864" y="944497"/>
                </a:lnTo>
                <a:lnTo>
                  <a:pt x="1806318" y="936902"/>
                </a:lnTo>
                <a:lnTo>
                  <a:pt x="1867358" y="928252"/>
                </a:lnTo>
                <a:lnTo>
                  <a:pt x="1926899" y="918578"/>
                </a:lnTo>
                <a:lnTo>
                  <a:pt x="1984856" y="907910"/>
                </a:lnTo>
                <a:lnTo>
                  <a:pt x="2041146" y="896278"/>
                </a:lnTo>
                <a:lnTo>
                  <a:pt x="2095683" y="883712"/>
                </a:lnTo>
                <a:lnTo>
                  <a:pt x="2148384" y="870243"/>
                </a:lnTo>
                <a:lnTo>
                  <a:pt x="2199163" y="855902"/>
                </a:lnTo>
                <a:lnTo>
                  <a:pt x="2247936" y="840718"/>
                </a:lnTo>
                <a:lnTo>
                  <a:pt x="2294620" y="824722"/>
                </a:lnTo>
                <a:lnTo>
                  <a:pt x="2339128" y="807944"/>
                </a:lnTo>
                <a:lnTo>
                  <a:pt x="2381377" y="790415"/>
                </a:lnTo>
                <a:lnTo>
                  <a:pt x="2421283" y="772165"/>
                </a:lnTo>
                <a:lnTo>
                  <a:pt x="2458760" y="753224"/>
                </a:lnTo>
                <a:lnTo>
                  <a:pt x="2493725" y="733623"/>
                </a:lnTo>
                <a:lnTo>
                  <a:pt x="2526092" y="713392"/>
                </a:lnTo>
                <a:lnTo>
                  <a:pt x="2582697" y="671161"/>
                </a:lnTo>
                <a:lnTo>
                  <a:pt x="2627900" y="626774"/>
                </a:lnTo>
                <a:lnTo>
                  <a:pt x="2661025" y="580475"/>
                </a:lnTo>
                <a:lnTo>
                  <a:pt x="2681395" y="532505"/>
                </a:lnTo>
                <a:lnTo>
                  <a:pt x="2688336" y="483107"/>
                </a:lnTo>
                <a:lnTo>
                  <a:pt x="2686586" y="458246"/>
                </a:lnTo>
                <a:lnTo>
                  <a:pt x="2672847" y="409532"/>
                </a:lnTo>
                <a:lnTo>
                  <a:pt x="2646015" y="362367"/>
                </a:lnTo>
                <a:lnTo>
                  <a:pt x="2606766" y="316993"/>
                </a:lnTo>
                <a:lnTo>
                  <a:pt x="2555778" y="273654"/>
                </a:lnTo>
                <a:lnTo>
                  <a:pt x="2493725" y="232592"/>
                </a:lnTo>
                <a:lnTo>
                  <a:pt x="2458760" y="212991"/>
                </a:lnTo>
                <a:lnTo>
                  <a:pt x="2421283" y="194050"/>
                </a:lnTo>
                <a:lnTo>
                  <a:pt x="2381377" y="175800"/>
                </a:lnTo>
                <a:lnTo>
                  <a:pt x="2339128" y="158271"/>
                </a:lnTo>
                <a:lnTo>
                  <a:pt x="2294620" y="141493"/>
                </a:lnTo>
                <a:lnTo>
                  <a:pt x="2247936" y="125497"/>
                </a:lnTo>
                <a:lnTo>
                  <a:pt x="2199163" y="110313"/>
                </a:lnTo>
                <a:lnTo>
                  <a:pt x="2148384" y="95972"/>
                </a:lnTo>
                <a:lnTo>
                  <a:pt x="2095683" y="82503"/>
                </a:lnTo>
                <a:lnTo>
                  <a:pt x="2041146" y="69937"/>
                </a:lnTo>
                <a:lnTo>
                  <a:pt x="1984856" y="58305"/>
                </a:lnTo>
                <a:lnTo>
                  <a:pt x="1926899" y="47637"/>
                </a:lnTo>
                <a:lnTo>
                  <a:pt x="1867358" y="37963"/>
                </a:lnTo>
                <a:lnTo>
                  <a:pt x="1806318" y="29313"/>
                </a:lnTo>
                <a:lnTo>
                  <a:pt x="1743864" y="21718"/>
                </a:lnTo>
                <a:lnTo>
                  <a:pt x="1680080" y="15208"/>
                </a:lnTo>
                <a:lnTo>
                  <a:pt x="1615050" y="9814"/>
                </a:lnTo>
                <a:lnTo>
                  <a:pt x="1548860" y="5566"/>
                </a:lnTo>
                <a:lnTo>
                  <a:pt x="1481593" y="2494"/>
                </a:lnTo>
                <a:lnTo>
                  <a:pt x="1413334" y="628"/>
                </a:lnTo>
                <a:lnTo>
                  <a:pt x="1344168" y="0"/>
                </a:lnTo>
                <a:close/>
              </a:path>
            </a:pathLst>
          </a:custGeom>
          <a:solidFill>
            <a:srgbClr val="5B9BD4"/>
          </a:solidFill>
        </p:spPr>
        <p:txBody>
          <a:bodyPr wrap="square" lIns="0" tIns="0" rIns="0" bIns="0" rtlCol="0"/>
          <a:lstStyle/>
          <a:p>
            <a:endParaRPr/>
          </a:p>
        </p:txBody>
      </p:sp>
      <p:sp>
        <p:nvSpPr>
          <p:cNvPr id="10" name="object 10"/>
          <p:cNvSpPr/>
          <p:nvPr/>
        </p:nvSpPr>
        <p:spPr>
          <a:xfrm>
            <a:off x="2798826" y="4566665"/>
            <a:ext cx="2688590" cy="966469"/>
          </a:xfrm>
          <a:custGeom>
            <a:avLst/>
            <a:gdLst/>
            <a:ahLst/>
            <a:cxnLst/>
            <a:rect l="l" t="t" r="r" b="b"/>
            <a:pathLst>
              <a:path w="2688590" h="966470">
                <a:moveTo>
                  <a:pt x="0" y="483107"/>
                </a:moveTo>
                <a:lnTo>
                  <a:pt x="6940" y="433710"/>
                </a:lnTo>
                <a:lnTo>
                  <a:pt x="27310" y="385740"/>
                </a:lnTo>
                <a:lnTo>
                  <a:pt x="60435" y="339441"/>
                </a:lnTo>
                <a:lnTo>
                  <a:pt x="105638" y="295054"/>
                </a:lnTo>
                <a:lnTo>
                  <a:pt x="162243" y="252823"/>
                </a:lnTo>
                <a:lnTo>
                  <a:pt x="194610" y="232592"/>
                </a:lnTo>
                <a:lnTo>
                  <a:pt x="229575" y="212991"/>
                </a:lnTo>
                <a:lnTo>
                  <a:pt x="267052" y="194050"/>
                </a:lnTo>
                <a:lnTo>
                  <a:pt x="306958" y="175800"/>
                </a:lnTo>
                <a:lnTo>
                  <a:pt x="349207" y="158271"/>
                </a:lnTo>
                <a:lnTo>
                  <a:pt x="393715" y="141493"/>
                </a:lnTo>
                <a:lnTo>
                  <a:pt x="440399" y="125497"/>
                </a:lnTo>
                <a:lnTo>
                  <a:pt x="489172" y="110313"/>
                </a:lnTo>
                <a:lnTo>
                  <a:pt x="539951" y="95972"/>
                </a:lnTo>
                <a:lnTo>
                  <a:pt x="592652" y="82503"/>
                </a:lnTo>
                <a:lnTo>
                  <a:pt x="647189" y="69937"/>
                </a:lnTo>
                <a:lnTo>
                  <a:pt x="703479" y="58305"/>
                </a:lnTo>
                <a:lnTo>
                  <a:pt x="761436" y="47637"/>
                </a:lnTo>
                <a:lnTo>
                  <a:pt x="820977" y="37963"/>
                </a:lnTo>
                <a:lnTo>
                  <a:pt x="882017" y="29313"/>
                </a:lnTo>
                <a:lnTo>
                  <a:pt x="944471" y="21718"/>
                </a:lnTo>
                <a:lnTo>
                  <a:pt x="1008255" y="15208"/>
                </a:lnTo>
                <a:lnTo>
                  <a:pt x="1073285" y="9814"/>
                </a:lnTo>
                <a:lnTo>
                  <a:pt x="1139475" y="5566"/>
                </a:lnTo>
                <a:lnTo>
                  <a:pt x="1206742" y="2494"/>
                </a:lnTo>
                <a:lnTo>
                  <a:pt x="1275001" y="628"/>
                </a:lnTo>
                <a:lnTo>
                  <a:pt x="1344168" y="0"/>
                </a:lnTo>
                <a:lnTo>
                  <a:pt x="1413334" y="628"/>
                </a:lnTo>
                <a:lnTo>
                  <a:pt x="1481593" y="2494"/>
                </a:lnTo>
                <a:lnTo>
                  <a:pt x="1548860" y="5566"/>
                </a:lnTo>
                <a:lnTo>
                  <a:pt x="1615050" y="9814"/>
                </a:lnTo>
                <a:lnTo>
                  <a:pt x="1680080" y="15208"/>
                </a:lnTo>
                <a:lnTo>
                  <a:pt x="1743864" y="21718"/>
                </a:lnTo>
                <a:lnTo>
                  <a:pt x="1806318" y="29313"/>
                </a:lnTo>
                <a:lnTo>
                  <a:pt x="1867358" y="37963"/>
                </a:lnTo>
                <a:lnTo>
                  <a:pt x="1926899" y="47637"/>
                </a:lnTo>
                <a:lnTo>
                  <a:pt x="1984856" y="58305"/>
                </a:lnTo>
                <a:lnTo>
                  <a:pt x="2041146" y="69937"/>
                </a:lnTo>
                <a:lnTo>
                  <a:pt x="2095683" y="82503"/>
                </a:lnTo>
                <a:lnTo>
                  <a:pt x="2148384" y="95972"/>
                </a:lnTo>
                <a:lnTo>
                  <a:pt x="2199163" y="110313"/>
                </a:lnTo>
                <a:lnTo>
                  <a:pt x="2247936" y="125497"/>
                </a:lnTo>
                <a:lnTo>
                  <a:pt x="2294620" y="141493"/>
                </a:lnTo>
                <a:lnTo>
                  <a:pt x="2339128" y="158271"/>
                </a:lnTo>
                <a:lnTo>
                  <a:pt x="2381377" y="175800"/>
                </a:lnTo>
                <a:lnTo>
                  <a:pt x="2421283" y="194050"/>
                </a:lnTo>
                <a:lnTo>
                  <a:pt x="2458760" y="212991"/>
                </a:lnTo>
                <a:lnTo>
                  <a:pt x="2493725" y="232592"/>
                </a:lnTo>
                <a:lnTo>
                  <a:pt x="2526092" y="252823"/>
                </a:lnTo>
                <a:lnTo>
                  <a:pt x="2582697" y="295054"/>
                </a:lnTo>
                <a:lnTo>
                  <a:pt x="2627900" y="339441"/>
                </a:lnTo>
                <a:lnTo>
                  <a:pt x="2661025" y="385740"/>
                </a:lnTo>
                <a:lnTo>
                  <a:pt x="2681395" y="433710"/>
                </a:lnTo>
                <a:lnTo>
                  <a:pt x="2688336" y="483107"/>
                </a:lnTo>
                <a:lnTo>
                  <a:pt x="2686586" y="507969"/>
                </a:lnTo>
                <a:lnTo>
                  <a:pt x="2672847" y="556683"/>
                </a:lnTo>
                <a:lnTo>
                  <a:pt x="2646015" y="603848"/>
                </a:lnTo>
                <a:lnTo>
                  <a:pt x="2606766" y="649222"/>
                </a:lnTo>
                <a:lnTo>
                  <a:pt x="2555778" y="692561"/>
                </a:lnTo>
                <a:lnTo>
                  <a:pt x="2493725" y="733623"/>
                </a:lnTo>
                <a:lnTo>
                  <a:pt x="2458760" y="753224"/>
                </a:lnTo>
                <a:lnTo>
                  <a:pt x="2421283" y="772165"/>
                </a:lnTo>
                <a:lnTo>
                  <a:pt x="2381377" y="790415"/>
                </a:lnTo>
                <a:lnTo>
                  <a:pt x="2339128" y="807944"/>
                </a:lnTo>
                <a:lnTo>
                  <a:pt x="2294620" y="824722"/>
                </a:lnTo>
                <a:lnTo>
                  <a:pt x="2247936" y="840718"/>
                </a:lnTo>
                <a:lnTo>
                  <a:pt x="2199163" y="855902"/>
                </a:lnTo>
                <a:lnTo>
                  <a:pt x="2148384" y="870243"/>
                </a:lnTo>
                <a:lnTo>
                  <a:pt x="2095683" y="883712"/>
                </a:lnTo>
                <a:lnTo>
                  <a:pt x="2041146" y="896278"/>
                </a:lnTo>
                <a:lnTo>
                  <a:pt x="1984856" y="907910"/>
                </a:lnTo>
                <a:lnTo>
                  <a:pt x="1926899" y="918578"/>
                </a:lnTo>
                <a:lnTo>
                  <a:pt x="1867358" y="928252"/>
                </a:lnTo>
                <a:lnTo>
                  <a:pt x="1806318" y="936902"/>
                </a:lnTo>
                <a:lnTo>
                  <a:pt x="1743864" y="944497"/>
                </a:lnTo>
                <a:lnTo>
                  <a:pt x="1680080" y="951007"/>
                </a:lnTo>
                <a:lnTo>
                  <a:pt x="1615050" y="956401"/>
                </a:lnTo>
                <a:lnTo>
                  <a:pt x="1548860" y="960649"/>
                </a:lnTo>
                <a:lnTo>
                  <a:pt x="1481593" y="963721"/>
                </a:lnTo>
                <a:lnTo>
                  <a:pt x="1413334" y="965587"/>
                </a:lnTo>
                <a:lnTo>
                  <a:pt x="1344168" y="966215"/>
                </a:lnTo>
                <a:lnTo>
                  <a:pt x="1275001" y="965587"/>
                </a:lnTo>
                <a:lnTo>
                  <a:pt x="1206742" y="963721"/>
                </a:lnTo>
                <a:lnTo>
                  <a:pt x="1139475" y="960649"/>
                </a:lnTo>
                <a:lnTo>
                  <a:pt x="1073285" y="956401"/>
                </a:lnTo>
                <a:lnTo>
                  <a:pt x="1008255" y="951007"/>
                </a:lnTo>
                <a:lnTo>
                  <a:pt x="944471" y="944497"/>
                </a:lnTo>
                <a:lnTo>
                  <a:pt x="882017" y="936902"/>
                </a:lnTo>
                <a:lnTo>
                  <a:pt x="820977" y="928252"/>
                </a:lnTo>
                <a:lnTo>
                  <a:pt x="761436" y="918578"/>
                </a:lnTo>
                <a:lnTo>
                  <a:pt x="703479" y="907910"/>
                </a:lnTo>
                <a:lnTo>
                  <a:pt x="647189" y="896278"/>
                </a:lnTo>
                <a:lnTo>
                  <a:pt x="592652" y="883712"/>
                </a:lnTo>
                <a:lnTo>
                  <a:pt x="539951" y="870243"/>
                </a:lnTo>
                <a:lnTo>
                  <a:pt x="489172" y="855902"/>
                </a:lnTo>
                <a:lnTo>
                  <a:pt x="440399" y="840718"/>
                </a:lnTo>
                <a:lnTo>
                  <a:pt x="393715" y="824722"/>
                </a:lnTo>
                <a:lnTo>
                  <a:pt x="349207" y="807944"/>
                </a:lnTo>
                <a:lnTo>
                  <a:pt x="306958" y="790415"/>
                </a:lnTo>
                <a:lnTo>
                  <a:pt x="267052" y="772165"/>
                </a:lnTo>
                <a:lnTo>
                  <a:pt x="229575" y="753224"/>
                </a:lnTo>
                <a:lnTo>
                  <a:pt x="194610" y="733623"/>
                </a:lnTo>
                <a:lnTo>
                  <a:pt x="162243" y="713392"/>
                </a:lnTo>
                <a:lnTo>
                  <a:pt x="105638" y="671161"/>
                </a:lnTo>
                <a:lnTo>
                  <a:pt x="60435" y="626774"/>
                </a:lnTo>
                <a:lnTo>
                  <a:pt x="27310" y="580475"/>
                </a:lnTo>
                <a:lnTo>
                  <a:pt x="6940" y="532505"/>
                </a:lnTo>
                <a:lnTo>
                  <a:pt x="0" y="483107"/>
                </a:lnTo>
                <a:close/>
              </a:path>
            </a:pathLst>
          </a:custGeom>
          <a:ln w="10668">
            <a:solidFill>
              <a:srgbClr val="41709C"/>
            </a:solidFill>
          </a:ln>
        </p:spPr>
        <p:txBody>
          <a:bodyPr wrap="square" lIns="0" tIns="0" rIns="0" bIns="0" rtlCol="0"/>
          <a:lstStyle/>
          <a:p>
            <a:endParaRPr/>
          </a:p>
        </p:txBody>
      </p:sp>
      <p:sp>
        <p:nvSpPr>
          <p:cNvPr id="11" name="object 11"/>
          <p:cNvSpPr txBox="1"/>
          <p:nvPr/>
        </p:nvSpPr>
        <p:spPr>
          <a:xfrm>
            <a:off x="3429761" y="4619625"/>
            <a:ext cx="1424305" cy="848994"/>
          </a:xfrm>
          <a:prstGeom prst="rect">
            <a:avLst/>
          </a:prstGeom>
        </p:spPr>
        <p:txBody>
          <a:bodyPr vert="horz" wrap="square" lIns="0" tIns="12700" rIns="0" bIns="0" rtlCol="0">
            <a:spAutoFit/>
          </a:bodyPr>
          <a:lstStyle/>
          <a:p>
            <a:pPr marL="12700" marR="5080" indent="196215">
              <a:lnSpc>
                <a:spcPct val="100000"/>
              </a:lnSpc>
              <a:spcBef>
                <a:spcPts val="100"/>
              </a:spcBef>
            </a:pPr>
            <a:r>
              <a:rPr lang="en-US" spc="-15" dirty="0">
                <a:solidFill>
                  <a:srgbClr val="FFFFFF"/>
                </a:solidFill>
                <a:latin typeface="Arial"/>
                <a:cs typeface="Arial"/>
              </a:rPr>
              <a:t>Standard of medical</a:t>
            </a:r>
          </a:p>
          <a:p>
            <a:pPr marL="12700" marR="5080" indent="196215">
              <a:lnSpc>
                <a:spcPct val="100000"/>
              </a:lnSpc>
              <a:spcBef>
                <a:spcPts val="100"/>
              </a:spcBef>
            </a:pPr>
            <a:r>
              <a:rPr lang="en-US" spc="-15" dirty="0">
                <a:solidFill>
                  <a:srgbClr val="FFFFFF"/>
                </a:solidFill>
                <a:latin typeface="Arial"/>
                <a:cs typeface="Arial"/>
              </a:rPr>
              <a:t>assistance</a:t>
            </a:r>
            <a:endParaRPr sz="1800" dirty="0">
              <a:latin typeface="Arial"/>
              <a:cs typeface="Arial"/>
            </a:endParaRPr>
          </a:p>
        </p:txBody>
      </p:sp>
      <p:sp>
        <p:nvSpPr>
          <p:cNvPr id="12" name="object 12"/>
          <p:cNvSpPr/>
          <p:nvPr/>
        </p:nvSpPr>
        <p:spPr>
          <a:xfrm>
            <a:off x="8071866" y="4528565"/>
            <a:ext cx="2627630" cy="965200"/>
          </a:xfrm>
          <a:custGeom>
            <a:avLst/>
            <a:gdLst/>
            <a:ahLst/>
            <a:cxnLst/>
            <a:rect l="l" t="t" r="r" b="b"/>
            <a:pathLst>
              <a:path w="2627629" h="965200">
                <a:moveTo>
                  <a:pt x="1313687" y="0"/>
                </a:moveTo>
                <a:lnTo>
                  <a:pt x="1246083" y="627"/>
                </a:lnTo>
                <a:lnTo>
                  <a:pt x="1179367" y="2489"/>
                </a:lnTo>
                <a:lnTo>
                  <a:pt x="1113621" y="5556"/>
                </a:lnTo>
                <a:lnTo>
                  <a:pt x="1048927" y="9797"/>
                </a:lnTo>
                <a:lnTo>
                  <a:pt x="985369" y="15182"/>
                </a:lnTo>
                <a:lnTo>
                  <a:pt x="923029" y="21680"/>
                </a:lnTo>
                <a:lnTo>
                  <a:pt x="861989" y="29262"/>
                </a:lnTo>
                <a:lnTo>
                  <a:pt x="802332" y="37897"/>
                </a:lnTo>
                <a:lnTo>
                  <a:pt x="744140" y="47555"/>
                </a:lnTo>
                <a:lnTo>
                  <a:pt x="687496" y="58205"/>
                </a:lnTo>
                <a:lnTo>
                  <a:pt x="632483" y="69818"/>
                </a:lnTo>
                <a:lnTo>
                  <a:pt x="579183" y="82362"/>
                </a:lnTo>
                <a:lnTo>
                  <a:pt x="527678" y="95809"/>
                </a:lnTo>
                <a:lnTo>
                  <a:pt x="478051" y="110127"/>
                </a:lnTo>
                <a:lnTo>
                  <a:pt x="430385" y="125285"/>
                </a:lnTo>
                <a:lnTo>
                  <a:pt x="384762" y="141255"/>
                </a:lnTo>
                <a:lnTo>
                  <a:pt x="341264" y="158006"/>
                </a:lnTo>
                <a:lnTo>
                  <a:pt x="299975" y="175506"/>
                </a:lnTo>
                <a:lnTo>
                  <a:pt x="260977" y="193727"/>
                </a:lnTo>
                <a:lnTo>
                  <a:pt x="224351" y="212638"/>
                </a:lnTo>
                <a:lnTo>
                  <a:pt x="190182" y="232208"/>
                </a:lnTo>
                <a:lnTo>
                  <a:pt x="129540" y="273205"/>
                </a:lnTo>
                <a:lnTo>
                  <a:pt x="79711" y="316477"/>
                </a:lnTo>
                <a:lnTo>
                  <a:pt x="41357" y="361782"/>
                </a:lnTo>
                <a:lnTo>
                  <a:pt x="15136" y="408877"/>
                </a:lnTo>
                <a:lnTo>
                  <a:pt x="1709" y="457519"/>
                </a:lnTo>
                <a:lnTo>
                  <a:pt x="0" y="482345"/>
                </a:lnTo>
                <a:lnTo>
                  <a:pt x="1709" y="507172"/>
                </a:lnTo>
                <a:lnTo>
                  <a:pt x="15136" y="555814"/>
                </a:lnTo>
                <a:lnTo>
                  <a:pt x="41357" y="602909"/>
                </a:lnTo>
                <a:lnTo>
                  <a:pt x="79711" y="648214"/>
                </a:lnTo>
                <a:lnTo>
                  <a:pt x="129540" y="691486"/>
                </a:lnTo>
                <a:lnTo>
                  <a:pt x="190182" y="732483"/>
                </a:lnTo>
                <a:lnTo>
                  <a:pt x="224351" y="752053"/>
                </a:lnTo>
                <a:lnTo>
                  <a:pt x="260977" y="770964"/>
                </a:lnTo>
                <a:lnTo>
                  <a:pt x="299975" y="789185"/>
                </a:lnTo>
                <a:lnTo>
                  <a:pt x="341264" y="806685"/>
                </a:lnTo>
                <a:lnTo>
                  <a:pt x="384762" y="823436"/>
                </a:lnTo>
                <a:lnTo>
                  <a:pt x="430385" y="839406"/>
                </a:lnTo>
                <a:lnTo>
                  <a:pt x="478051" y="854564"/>
                </a:lnTo>
                <a:lnTo>
                  <a:pt x="527678" y="868882"/>
                </a:lnTo>
                <a:lnTo>
                  <a:pt x="579183" y="882329"/>
                </a:lnTo>
                <a:lnTo>
                  <a:pt x="632483" y="894873"/>
                </a:lnTo>
                <a:lnTo>
                  <a:pt x="687496" y="906486"/>
                </a:lnTo>
                <a:lnTo>
                  <a:pt x="744140" y="917136"/>
                </a:lnTo>
                <a:lnTo>
                  <a:pt x="802332" y="926794"/>
                </a:lnTo>
                <a:lnTo>
                  <a:pt x="861989" y="935429"/>
                </a:lnTo>
                <a:lnTo>
                  <a:pt x="923029" y="943011"/>
                </a:lnTo>
                <a:lnTo>
                  <a:pt x="985369" y="949509"/>
                </a:lnTo>
                <a:lnTo>
                  <a:pt x="1048927" y="954894"/>
                </a:lnTo>
                <a:lnTo>
                  <a:pt x="1113621" y="959135"/>
                </a:lnTo>
                <a:lnTo>
                  <a:pt x="1179367" y="962202"/>
                </a:lnTo>
                <a:lnTo>
                  <a:pt x="1246083" y="964064"/>
                </a:lnTo>
                <a:lnTo>
                  <a:pt x="1313687" y="964691"/>
                </a:lnTo>
                <a:lnTo>
                  <a:pt x="1381292" y="964064"/>
                </a:lnTo>
                <a:lnTo>
                  <a:pt x="1448008" y="962202"/>
                </a:lnTo>
                <a:lnTo>
                  <a:pt x="1513754" y="959135"/>
                </a:lnTo>
                <a:lnTo>
                  <a:pt x="1578448" y="954894"/>
                </a:lnTo>
                <a:lnTo>
                  <a:pt x="1642006" y="949509"/>
                </a:lnTo>
                <a:lnTo>
                  <a:pt x="1704346" y="943011"/>
                </a:lnTo>
                <a:lnTo>
                  <a:pt x="1765386" y="935429"/>
                </a:lnTo>
                <a:lnTo>
                  <a:pt x="1825043" y="926794"/>
                </a:lnTo>
                <a:lnTo>
                  <a:pt x="1883235" y="917136"/>
                </a:lnTo>
                <a:lnTo>
                  <a:pt x="1939879" y="906486"/>
                </a:lnTo>
                <a:lnTo>
                  <a:pt x="1994892" y="894873"/>
                </a:lnTo>
                <a:lnTo>
                  <a:pt x="2048192" y="882329"/>
                </a:lnTo>
                <a:lnTo>
                  <a:pt x="2099697" y="868882"/>
                </a:lnTo>
                <a:lnTo>
                  <a:pt x="2149324" y="854564"/>
                </a:lnTo>
                <a:lnTo>
                  <a:pt x="2196990" y="839406"/>
                </a:lnTo>
                <a:lnTo>
                  <a:pt x="2242613" y="823436"/>
                </a:lnTo>
                <a:lnTo>
                  <a:pt x="2286111" y="806685"/>
                </a:lnTo>
                <a:lnTo>
                  <a:pt x="2327400" y="789185"/>
                </a:lnTo>
                <a:lnTo>
                  <a:pt x="2366398" y="770964"/>
                </a:lnTo>
                <a:lnTo>
                  <a:pt x="2403024" y="752053"/>
                </a:lnTo>
                <a:lnTo>
                  <a:pt x="2437193" y="732483"/>
                </a:lnTo>
                <a:lnTo>
                  <a:pt x="2497835" y="691486"/>
                </a:lnTo>
                <a:lnTo>
                  <a:pt x="2547664" y="648214"/>
                </a:lnTo>
                <a:lnTo>
                  <a:pt x="2586018" y="602909"/>
                </a:lnTo>
                <a:lnTo>
                  <a:pt x="2612239" y="555814"/>
                </a:lnTo>
                <a:lnTo>
                  <a:pt x="2625666" y="507172"/>
                </a:lnTo>
                <a:lnTo>
                  <a:pt x="2627376" y="482345"/>
                </a:lnTo>
                <a:lnTo>
                  <a:pt x="2625666" y="457519"/>
                </a:lnTo>
                <a:lnTo>
                  <a:pt x="2612239" y="408877"/>
                </a:lnTo>
                <a:lnTo>
                  <a:pt x="2586018" y="361782"/>
                </a:lnTo>
                <a:lnTo>
                  <a:pt x="2547664" y="316477"/>
                </a:lnTo>
                <a:lnTo>
                  <a:pt x="2497835" y="273205"/>
                </a:lnTo>
                <a:lnTo>
                  <a:pt x="2437193" y="232208"/>
                </a:lnTo>
                <a:lnTo>
                  <a:pt x="2403024" y="212638"/>
                </a:lnTo>
                <a:lnTo>
                  <a:pt x="2366398" y="193727"/>
                </a:lnTo>
                <a:lnTo>
                  <a:pt x="2327400" y="175506"/>
                </a:lnTo>
                <a:lnTo>
                  <a:pt x="2286111" y="158006"/>
                </a:lnTo>
                <a:lnTo>
                  <a:pt x="2242613" y="141255"/>
                </a:lnTo>
                <a:lnTo>
                  <a:pt x="2196990" y="125285"/>
                </a:lnTo>
                <a:lnTo>
                  <a:pt x="2149324" y="110127"/>
                </a:lnTo>
                <a:lnTo>
                  <a:pt x="2099697" y="95809"/>
                </a:lnTo>
                <a:lnTo>
                  <a:pt x="2048192" y="82362"/>
                </a:lnTo>
                <a:lnTo>
                  <a:pt x="1994892" y="69818"/>
                </a:lnTo>
                <a:lnTo>
                  <a:pt x="1939879" y="58205"/>
                </a:lnTo>
                <a:lnTo>
                  <a:pt x="1883235" y="47555"/>
                </a:lnTo>
                <a:lnTo>
                  <a:pt x="1825043" y="37897"/>
                </a:lnTo>
                <a:lnTo>
                  <a:pt x="1765386" y="29262"/>
                </a:lnTo>
                <a:lnTo>
                  <a:pt x="1704346" y="21680"/>
                </a:lnTo>
                <a:lnTo>
                  <a:pt x="1642006" y="15182"/>
                </a:lnTo>
                <a:lnTo>
                  <a:pt x="1578448" y="9797"/>
                </a:lnTo>
                <a:lnTo>
                  <a:pt x="1513754" y="5556"/>
                </a:lnTo>
                <a:lnTo>
                  <a:pt x="1448008" y="2489"/>
                </a:lnTo>
                <a:lnTo>
                  <a:pt x="1381292" y="627"/>
                </a:lnTo>
                <a:lnTo>
                  <a:pt x="1313687" y="0"/>
                </a:lnTo>
                <a:close/>
              </a:path>
            </a:pathLst>
          </a:custGeom>
          <a:solidFill>
            <a:srgbClr val="5B9BD4"/>
          </a:solidFill>
        </p:spPr>
        <p:txBody>
          <a:bodyPr wrap="square" lIns="0" tIns="0" rIns="0" bIns="0" rtlCol="0"/>
          <a:lstStyle/>
          <a:p>
            <a:endParaRPr/>
          </a:p>
        </p:txBody>
      </p:sp>
      <p:sp>
        <p:nvSpPr>
          <p:cNvPr id="13" name="object 13"/>
          <p:cNvSpPr/>
          <p:nvPr/>
        </p:nvSpPr>
        <p:spPr>
          <a:xfrm>
            <a:off x="8071866" y="4528565"/>
            <a:ext cx="2627630" cy="965200"/>
          </a:xfrm>
          <a:custGeom>
            <a:avLst/>
            <a:gdLst/>
            <a:ahLst/>
            <a:cxnLst/>
            <a:rect l="l" t="t" r="r" b="b"/>
            <a:pathLst>
              <a:path w="2627629" h="965200">
                <a:moveTo>
                  <a:pt x="0" y="482345"/>
                </a:moveTo>
                <a:lnTo>
                  <a:pt x="6782" y="433020"/>
                </a:lnTo>
                <a:lnTo>
                  <a:pt x="26688" y="385121"/>
                </a:lnTo>
                <a:lnTo>
                  <a:pt x="59058" y="338891"/>
                </a:lnTo>
                <a:lnTo>
                  <a:pt x="103233" y="294572"/>
                </a:lnTo>
                <a:lnTo>
                  <a:pt x="158550" y="252407"/>
                </a:lnTo>
                <a:lnTo>
                  <a:pt x="224351" y="212638"/>
                </a:lnTo>
                <a:lnTo>
                  <a:pt x="260977" y="193727"/>
                </a:lnTo>
                <a:lnTo>
                  <a:pt x="299975" y="175506"/>
                </a:lnTo>
                <a:lnTo>
                  <a:pt x="341264" y="158006"/>
                </a:lnTo>
                <a:lnTo>
                  <a:pt x="384762" y="141255"/>
                </a:lnTo>
                <a:lnTo>
                  <a:pt x="430385" y="125285"/>
                </a:lnTo>
                <a:lnTo>
                  <a:pt x="478051" y="110127"/>
                </a:lnTo>
                <a:lnTo>
                  <a:pt x="527678" y="95809"/>
                </a:lnTo>
                <a:lnTo>
                  <a:pt x="579183" y="82362"/>
                </a:lnTo>
                <a:lnTo>
                  <a:pt x="632483" y="69818"/>
                </a:lnTo>
                <a:lnTo>
                  <a:pt x="687496" y="58205"/>
                </a:lnTo>
                <a:lnTo>
                  <a:pt x="744140" y="47555"/>
                </a:lnTo>
                <a:lnTo>
                  <a:pt x="802332" y="37897"/>
                </a:lnTo>
                <a:lnTo>
                  <a:pt x="861989" y="29262"/>
                </a:lnTo>
                <a:lnTo>
                  <a:pt x="923029" y="21680"/>
                </a:lnTo>
                <a:lnTo>
                  <a:pt x="985369" y="15182"/>
                </a:lnTo>
                <a:lnTo>
                  <a:pt x="1048927" y="9797"/>
                </a:lnTo>
                <a:lnTo>
                  <a:pt x="1113621" y="5556"/>
                </a:lnTo>
                <a:lnTo>
                  <a:pt x="1179367" y="2489"/>
                </a:lnTo>
                <a:lnTo>
                  <a:pt x="1246083" y="627"/>
                </a:lnTo>
                <a:lnTo>
                  <a:pt x="1313687" y="0"/>
                </a:lnTo>
                <a:lnTo>
                  <a:pt x="1381292" y="627"/>
                </a:lnTo>
                <a:lnTo>
                  <a:pt x="1448008" y="2489"/>
                </a:lnTo>
                <a:lnTo>
                  <a:pt x="1513754" y="5556"/>
                </a:lnTo>
                <a:lnTo>
                  <a:pt x="1578448" y="9797"/>
                </a:lnTo>
                <a:lnTo>
                  <a:pt x="1642006" y="15182"/>
                </a:lnTo>
                <a:lnTo>
                  <a:pt x="1704346" y="21680"/>
                </a:lnTo>
                <a:lnTo>
                  <a:pt x="1765386" y="29262"/>
                </a:lnTo>
                <a:lnTo>
                  <a:pt x="1825043" y="37897"/>
                </a:lnTo>
                <a:lnTo>
                  <a:pt x="1883235" y="47555"/>
                </a:lnTo>
                <a:lnTo>
                  <a:pt x="1939879" y="58205"/>
                </a:lnTo>
                <a:lnTo>
                  <a:pt x="1994892" y="69818"/>
                </a:lnTo>
                <a:lnTo>
                  <a:pt x="2048192" y="82362"/>
                </a:lnTo>
                <a:lnTo>
                  <a:pt x="2099697" y="95809"/>
                </a:lnTo>
                <a:lnTo>
                  <a:pt x="2149324" y="110127"/>
                </a:lnTo>
                <a:lnTo>
                  <a:pt x="2196990" y="125285"/>
                </a:lnTo>
                <a:lnTo>
                  <a:pt x="2242613" y="141255"/>
                </a:lnTo>
                <a:lnTo>
                  <a:pt x="2286111" y="158006"/>
                </a:lnTo>
                <a:lnTo>
                  <a:pt x="2327400" y="175506"/>
                </a:lnTo>
                <a:lnTo>
                  <a:pt x="2366398" y="193727"/>
                </a:lnTo>
                <a:lnTo>
                  <a:pt x="2403024" y="212638"/>
                </a:lnTo>
                <a:lnTo>
                  <a:pt x="2437193" y="232208"/>
                </a:lnTo>
                <a:lnTo>
                  <a:pt x="2497835" y="273205"/>
                </a:lnTo>
                <a:lnTo>
                  <a:pt x="2547664" y="316477"/>
                </a:lnTo>
                <a:lnTo>
                  <a:pt x="2586018" y="361782"/>
                </a:lnTo>
                <a:lnTo>
                  <a:pt x="2612239" y="408877"/>
                </a:lnTo>
                <a:lnTo>
                  <a:pt x="2625666" y="457519"/>
                </a:lnTo>
                <a:lnTo>
                  <a:pt x="2627376" y="482345"/>
                </a:lnTo>
                <a:lnTo>
                  <a:pt x="2625666" y="507172"/>
                </a:lnTo>
                <a:lnTo>
                  <a:pt x="2612239" y="555814"/>
                </a:lnTo>
                <a:lnTo>
                  <a:pt x="2586018" y="602909"/>
                </a:lnTo>
                <a:lnTo>
                  <a:pt x="2547664" y="648214"/>
                </a:lnTo>
                <a:lnTo>
                  <a:pt x="2497835" y="691486"/>
                </a:lnTo>
                <a:lnTo>
                  <a:pt x="2437193" y="732483"/>
                </a:lnTo>
                <a:lnTo>
                  <a:pt x="2403024" y="752053"/>
                </a:lnTo>
                <a:lnTo>
                  <a:pt x="2366398" y="770964"/>
                </a:lnTo>
                <a:lnTo>
                  <a:pt x="2327400" y="789185"/>
                </a:lnTo>
                <a:lnTo>
                  <a:pt x="2286111" y="806685"/>
                </a:lnTo>
                <a:lnTo>
                  <a:pt x="2242613" y="823436"/>
                </a:lnTo>
                <a:lnTo>
                  <a:pt x="2196990" y="839406"/>
                </a:lnTo>
                <a:lnTo>
                  <a:pt x="2149324" y="854564"/>
                </a:lnTo>
                <a:lnTo>
                  <a:pt x="2099697" y="868882"/>
                </a:lnTo>
                <a:lnTo>
                  <a:pt x="2048192" y="882329"/>
                </a:lnTo>
                <a:lnTo>
                  <a:pt x="1994892" y="894873"/>
                </a:lnTo>
                <a:lnTo>
                  <a:pt x="1939879" y="906486"/>
                </a:lnTo>
                <a:lnTo>
                  <a:pt x="1883235" y="917136"/>
                </a:lnTo>
                <a:lnTo>
                  <a:pt x="1825043" y="926794"/>
                </a:lnTo>
                <a:lnTo>
                  <a:pt x="1765386" y="935429"/>
                </a:lnTo>
                <a:lnTo>
                  <a:pt x="1704346" y="943011"/>
                </a:lnTo>
                <a:lnTo>
                  <a:pt x="1642006" y="949509"/>
                </a:lnTo>
                <a:lnTo>
                  <a:pt x="1578448" y="954894"/>
                </a:lnTo>
                <a:lnTo>
                  <a:pt x="1513754" y="959135"/>
                </a:lnTo>
                <a:lnTo>
                  <a:pt x="1448008" y="962202"/>
                </a:lnTo>
                <a:lnTo>
                  <a:pt x="1381292" y="964064"/>
                </a:lnTo>
                <a:lnTo>
                  <a:pt x="1313687" y="964691"/>
                </a:lnTo>
                <a:lnTo>
                  <a:pt x="1246083" y="964064"/>
                </a:lnTo>
                <a:lnTo>
                  <a:pt x="1179367" y="962202"/>
                </a:lnTo>
                <a:lnTo>
                  <a:pt x="1113621" y="959135"/>
                </a:lnTo>
                <a:lnTo>
                  <a:pt x="1048927" y="954894"/>
                </a:lnTo>
                <a:lnTo>
                  <a:pt x="985369" y="949509"/>
                </a:lnTo>
                <a:lnTo>
                  <a:pt x="923029" y="943011"/>
                </a:lnTo>
                <a:lnTo>
                  <a:pt x="861989" y="935429"/>
                </a:lnTo>
                <a:lnTo>
                  <a:pt x="802332" y="926794"/>
                </a:lnTo>
                <a:lnTo>
                  <a:pt x="744140" y="917136"/>
                </a:lnTo>
                <a:lnTo>
                  <a:pt x="687496" y="906486"/>
                </a:lnTo>
                <a:lnTo>
                  <a:pt x="632483" y="894873"/>
                </a:lnTo>
                <a:lnTo>
                  <a:pt x="579183" y="882329"/>
                </a:lnTo>
                <a:lnTo>
                  <a:pt x="527678" y="868882"/>
                </a:lnTo>
                <a:lnTo>
                  <a:pt x="478051" y="854564"/>
                </a:lnTo>
                <a:lnTo>
                  <a:pt x="430385" y="839406"/>
                </a:lnTo>
                <a:lnTo>
                  <a:pt x="384762" y="823436"/>
                </a:lnTo>
                <a:lnTo>
                  <a:pt x="341264" y="806685"/>
                </a:lnTo>
                <a:lnTo>
                  <a:pt x="299975" y="789185"/>
                </a:lnTo>
                <a:lnTo>
                  <a:pt x="260977" y="770964"/>
                </a:lnTo>
                <a:lnTo>
                  <a:pt x="224351" y="752053"/>
                </a:lnTo>
                <a:lnTo>
                  <a:pt x="190182" y="732483"/>
                </a:lnTo>
                <a:lnTo>
                  <a:pt x="129540" y="691486"/>
                </a:lnTo>
                <a:lnTo>
                  <a:pt x="79711" y="648214"/>
                </a:lnTo>
                <a:lnTo>
                  <a:pt x="41357" y="602909"/>
                </a:lnTo>
                <a:lnTo>
                  <a:pt x="15136" y="555814"/>
                </a:lnTo>
                <a:lnTo>
                  <a:pt x="1709" y="507172"/>
                </a:lnTo>
                <a:lnTo>
                  <a:pt x="0" y="482345"/>
                </a:lnTo>
                <a:close/>
              </a:path>
            </a:pathLst>
          </a:custGeom>
          <a:ln w="10668">
            <a:solidFill>
              <a:srgbClr val="41709C"/>
            </a:solidFill>
          </a:ln>
        </p:spPr>
        <p:txBody>
          <a:bodyPr wrap="square" lIns="0" tIns="0" rIns="0" bIns="0" rtlCol="0"/>
          <a:lstStyle/>
          <a:p>
            <a:endParaRPr/>
          </a:p>
        </p:txBody>
      </p:sp>
      <p:sp>
        <p:nvSpPr>
          <p:cNvPr id="14" name="object 14"/>
          <p:cNvSpPr txBox="1"/>
          <p:nvPr/>
        </p:nvSpPr>
        <p:spPr>
          <a:xfrm>
            <a:off x="8666733" y="4580890"/>
            <a:ext cx="1437640" cy="848994"/>
          </a:xfrm>
          <a:prstGeom prst="rect">
            <a:avLst/>
          </a:prstGeom>
        </p:spPr>
        <p:txBody>
          <a:bodyPr vert="horz" wrap="square" lIns="0" tIns="12700" rIns="0" bIns="0" rtlCol="0">
            <a:spAutoFit/>
          </a:bodyPr>
          <a:lstStyle/>
          <a:p>
            <a:pPr marL="280670" marR="5080" indent="-268605">
              <a:lnSpc>
                <a:spcPct val="100000"/>
              </a:lnSpc>
              <a:spcBef>
                <a:spcPts val="100"/>
              </a:spcBef>
            </a:pPr>
            <a:r>
              <a:rPr lang="en-US" dirty="0">
                <a:solidFill>
                  <a:srgbClr val="FFFFFF"/>
                </a:solidFill>
                <a:latin typeface="Arial"/>
                <a:cs typeface="Arial"/>
              </a:rPr>
              <a:t>Complete treatment case</a:t>
            </a:r>
            <a:endParaRPr sz="1800" dirty="0">
              <a:latin typeface="Arial"/>
              <a:cs typeface="Arial"/>
            </a:endParaRPr>
          </a:p>
        </p:txBody>
      </p:sp>
      <p:sp>
        <p:nvSpPr>
          <p:cNvPr id="15" name="object 15"/>
          <p:cNvSpPr/>
          <p:nvPr/>
        </p:nvSpPr>
        <p:spPr>
          <a:xfrm>
            <a:off x="3947921" y="2818638"/>
            <a:ext cx="353695" cy="1571625"/>
          </a:xfrm>
          <a:custGeom>
            <a:avLst/>
            <a:gdLst/>
            <a:ahLst/>
            <a:cxnLst/>
            <a:rect l="l" t="t" r="r" b="b"/>
            <a:pathLst>
              <a:path w="353695" h="1571625">
                <a:moveTo>
                  <a:pt x="353567" y="1394460"/>
                </a:moveTo>
                <a:lnTo>
                  <a:pt x="0" y="1394460"/>
                </a:lnTo>
                <a:lnTo>
                  <a:pt x="176783" y="1571244"/>
                </a:lnTo>
                <a:lnTo>
                  <a:pt x="353567" y="1394460"/>
                </a:lnTo>
                <a:close/>
              </a:path>
              <a:path w="353695" h="1571625">
                <a:moveTo>
                  <a:pt x="265175" y="0"/>
                </a:moveTo>
                <a:lnTo>
                  <a:pt x="88391" y="0"/>
                </a:lnTo>
                <a:lnTo>
                  <a:pt x="88391" y="1394460"/>
                </a:lnTo>
                <a:lnTo>
                  <a:pt x="265175" y="1394460"/>
                </a:lnTo>
                <a:lnTo>
                  <a:pt x="265175" y="0"/>
                </a:lnTo>
                <a:close/>
              </a:path>
            </a:pathLst>
          </a:custGeom>
          <a:solidFill>
            <a:srgbClr val="C00000"/>
          </a:solidFill>
        </p:spPr>
        <p:txBody>
          <a:bodyPr wrap="square" lIns="0" tIns="0" rIns="0" bIns="0" rtlCol="0"/>
          <a:lstStyle/>
          <a:p>
            <a:endParaRPr/>
          </a:p>
        </p:txBody>
      </p:sp>
      <p:sp>
        <p:nvSpPr>
          <p:cNvPr id="16" name="object 16"/>
          <p:cNvSpPr/>
          <p:nvPr/>
        </p:nvSpPr>
        <p:spPr>
          <a:xfrm>
            <a:off x="3947921" y="2818638"/>
            <a:ext cx="353695" cy="1571625"/>
          </a:xfrm>
          <a:custGeom>
            <a:avLst/>
            <a:gdLst/>
            <a:ahLst/>
            <a:cxnLst/>
            <a:rect l="l" t="t" r="r" b="b"/>
            <a:pathLst>
              <a:path w="353695" h="1571625">
                <a:moveTo>
                  <a:pt x="0" y="1394460"/>
                </a:moveTo>
                <a:lnTo>
                  <a:pt x="88391" y="1394460"/>
                </a:lnTo>
                <a:lnTo>
                  <a:pt x="88391" y="0"/>
                </a:lnTo>
                <a:lnTo>
                  <a:pt x="265175" y="0"/>
                </a:lnTo>
                <a:lnTo>
                  <a:pt x="265175" y="1394460"/>
                </a:lnTo>
                <a:lnTo>
                  <a:pt x="353567" y="1394460"/>
                </a:lnTo>
                <a:lnTo>
                  <a:pt x="176783" y="1571244"/>
                </a:lnTo>
                <a:lnTo>
                  <a:pt x="0" y="1394460"/>
                </a:lnTo>
                <a:close/>
              </a:path>
            </a:pathLst>
          </a:custGeom>
          <a:ln w="10668">
            <a:solidFill>
              <a:srgbClr val="C00000"/>
            </a:solidFill>
          </a:ln>
        </p:spPr>
        <p:txBody>
          <a:bodyPr wrap="square" lIns="0" tIns="0" rIns="0" bIns="0" rtlCol="0"/>
          <a:lstStyle/>
          <a:p>
            <a:endParaRPr/>
          </a:p>
        </p:txBody>
      </p:sp>
      <p:sp>
        <p:nvSpPr>
          <p:cNvPr id="17" name="object 17"/>
          <p:cNvSpPr/>
          <p:nvPr/>
        </p:nvSpPr>
        <p:spPr>
          <a:xfrm>
            <a:off x="9230106" y="2788157"/>
            <a:ext cx="353695" cy="1572895"/>
          </a:xfrm>
          <a:custGeom>
            <a:avLst/>
            <a:gdLst/>
            <a:ahLst/>
            <a:cxnLst/>
            <a:rect l="l" t="t" r="r" b="b"/>
            <a:pathLst>
              <a:path w="353695" h="1572895">
                <a:moveTo>
                  <a:pt x="353568" y="1395983"/>
                </a:moveTo>
                <a:lnTo>
                  <a:pt x="0" y="1395983"/>
                </a:lnTo>
                <a:lnTo>
                  <a:pt x="176784" y="1572767"/>
                </a:lnTo>
                <a:lnTo>
                  <a:pt x="353568" y="1395983"/>
                </a:lnTo>
                <a:close/>
              </a:path>
              <a:path w="353695" h="1572895">
                <a:moveTo>
                  <a:pt x="265175" y="0"/>
                </a:moveTo>
                <a:lnTo>
                  <a:pt x="88392" y="0"/>
                </a:lnTo>
                <a:lnTo>
                  <a:pt x="88392" y="1395983"/>
                </a:lnTo>
                <a:lnTo>
                  <a:pt x="265175" y="1395983"/>
                </a:lnTo>
                <a:lnTo>
                  <a:pt x="265175" y="0"/>
                </a:lnTo>
                <a:close/>
              </a:path>
            </a:pathLst>
          </a:custGeom>
          <a:solidFill>
            <a:srgbClr val="C00000"/>
          </a:solidFill>
        </p:spPr>
        <p:txBody>
          <a:bodyPr wrap="square" lIns="0" tIns="0" rIns="0" bIns="0" rtlCol="0"/>
          <a:lstStyle/>
          <a:p>
            <a:endParaRPr/>
          </a:p>
        </p:txBody>
      </p:sp>
      <p:sp>
        <p:nvSpPr>
          <p:cNvPr id="18" name="object 18"/>
          <p:cNvSpPr/>
          <p:nvPr/>
        </p:nvSpPr>
        <p:spPr>
          <a:xfrm>
            <a:off x="9230106" y="2788157"/>
            <a:ext cx="353695" cy="1572895"/>
          </a:xfrm>
          <a:custGeom>
            <a:avLst/>
            <a:gdLst/>
            <a:ahLst/>
            <a:cxnLst/>
            <a:rect l="l" t="t" r="r" b="b"/>
            <a:pathLst>
              <a:path w="353695" h="1572895">
                <a:moveTo>
                  <a:pt x="0" y="1395983"/>
                </a:moveTo>
                <a:lnTo>
                  <a:pt x="88392" y="1395983"/>
                </a:lnTo>
                <a:lnTo>
                  <a:pt x="88392" y="0"/>
                </a:lnTo>
                <a:lnTo>
                  <a:pt x="265175" y="0"/>
                </a:lnTo>
                <a:lnTo>
                  <a:pt x="265175" y="1395983"/>
                </a:lnTo>
                <a:lnTo>
                  <a:pt x="353568" y="1395983"/>
                </a:lnTo>
                <a:lnTo>
                  <a:pt x="176784" y="1572767"/>
                </a:lnTo>
                <a:lnTo>
                  <a:pt x="0" y="1395983"/>
                </a:lnTo>
                <a:close/>
              </a:path>
            </a:pathLst>
          </a:custGeom>
          <a:ln w="10668">
            <a:solidFill>
              <a:srgbClr val="C00000"/>
            </a:solidFill>
          </a:ln>
        </p:spPr>
        <p:txBody>
          <a:bodyPr wrap="square" lIns="0" tIns="0" rIns="0" bIns="0" rtlCol="0"/>
          <a:lstStyle/>
          <a:p>
            <a:endParaRPr/>
          </a:p>
        </p:txBody>
      </p:sp>
      <p:sp>
        <p:nvSpPr>
          <p:cNvPr id="19" name="object 19"/>
          <p:cNvSpPr/>
          <p:nvPr/>
        </p:nvSpPr>
        <p:spPr>
          <a:xfrm>
            <a:off x="6072251" y="4682490"/>
            <a:ext cx="1419225" cy="619125"/>
          </a:xfrm>
          <a:custGeom>
            <a:avLst/>
            <a:gdLst/>
            <a:ahLst/>
            <a:cxnLst/>
            <a:rect l="l" t="t" r="r" b="b"/>
            <a:pathLst>
              <a:path w="1419225" h="619125">
                <a:moveTo>
                  <a:pt x="720725" y="491236"/>
                </a:moveTo>
                <a:lnTo>
                  <a:pt x="565912" y="491236"/>
                </a:lnTo>
                <a:lnTo>
                  <a:pt x="537591" y="568960"/>
                </a:lnTo>
                <a:lnTo>
                  <a:pt x="674370" y="618744"/>
                </a:lnTo>
                <a:lnTo>
                  <a:pt x="720725" y="491236"/>
                </a:lnTo>
                <a:close/>
              </a:path>
              <a:path w="1419225" h="619125">
                <a:moveTo>
                  <a:pt x="1419098" y="345694"/>
                </a:moveTo>
                <a:lnTo>
                  <a:pt x="0" y="345694"/>
                </a:lnTo>
                <a:lnTo>
                  <a:pt x="0" y="491236"/>
                </a:lnTo>
                <a:lnTo>
                  <a:pt x="1419098" y="491236"/>
                </a:lnTo>
                <a:lnTo>
                  <a:pt x="1419098" y="345694"/>
                </a:lnTo>
                <a:close/>
              </a:path>
              <a:path w="1419225" h="619125">
                <a:moveTo>
                  <a:pt x="800226" y="273050"/>
                </a:moveTo>
                <a:lnTo>
                  <a:pt x="645414" y="273050"/>
                </a:lnTo>
                <a:lnTo>
                  <a:pt x="618871" y="345694"/>
                </a:lnTo>
                <a:lnTo>
                  <a:pt x="773683" y="345694"/>
                </a:lnTo>
                <a:lnTo>
                  <a:pt x="800226" y="273050"/>
                </a:lnTo>
                <a:close/>
              </a:path>
              <a:path w="1419225" h="619125">
                <a:moveTo>
                  <a:pt x="1419098" y="127508"/>
                </a:moveTo>
                <a:lnTo>
                  <a:pt x="0" y="127508"/>
                </a:lnTo>
                <a:lnTo>
                  <a:pt x="0" y="273050"/>
                </a:lnTo>
                <a:lnTo>
                  <a:pt x="1419098" y="273050"/>
                </a:lnTo>
                <a:lnTo>
                  <a:pt x="1419098" y="127508"/>
                </a:lnTo>
                <a:close/>
              </a:path>
              <a:path w="1419225" h="619125">
                <a:moveTo>
                  <a:pt x="744727" y="0"/>
                </a:moveTo>
                <a:lnTo>
                  <a:pt x="698373" y="127508"/>
                </a:lnTo>
                <a:lnTo>
                  <a:pt x="853185" y="127508"/>
                </a:lnTo>
                <a:lnTo>
                  <a:pt x="881506" y="49784"/>
                </a:lnTo>
                <a:lnTo>
                  <a:pt x="744727" y="0"/>
                </a:lnTo>
                <a:close/>
              </a:path>
            </a:pathLst>
          </a:custGeom>
          <a:solidFill>
            <a:srgbClr val="BCD6ED"/>
          </a:solidFill>
        </p:spPr>
        <p:txBody>
          <a:bodyPr wrap="square" lIns="0" tIns="0" rIns="0" bIns="0" rtlCol="0"/>
          <a:lstStyle/>
          <a:p>
            <a:endParaRPr/>
          </a:p>
        </p:txBody>
      </p:sp>
      <p:sp>
        <p:nvSpPr>
          <p:cNvPr id="20" name="object 20"/>
          <p:cNvSpPr/>
          <p:nvPr/>
        </p:nvSpPr>
        <p:spPr>
          <a:xfrm>
            <a:off x="6072251" y="4682490"/>
            <a:ext cx="1419225" cy="619125"/>
          </a:xfrm>
          <a:custGeom>
            <a:avLst/>
            <a:gdLst/>
            <a:ahLst/>
            <a:cxnLst/>
            <a:rect l="l" t="t" r="r" b="b"/>
            <a:pathLst>
              <a:path w="1419225" h="619125">
                <a:moveTo>
                  <a:pt x="0" y="127508"/>
                </a:moveTo>
                <a:lnTo>
                  <a:pt x="698373" y="127508"/>
                </a:lnTo>
                <a:lnTo>
                  <a:pt x="744727" y="0"/>
                </a:lnTo>
                <a:lnTo>
                  <a:pt x="881506" y="49784"/>
                </a:lnTo>
                <a:lnTo>
                  <a:pt x="853185" y="127508"/>
                </a:lnTo>
                <a:lnTo>
                  <a:pt x="1419098" y="127508"/>
                </a:lnTo>
                <a:lnTo>
                  <a:pt x="1419098" y="273050"/>
                </a:lnTo>
                <a:lnTo>
                  <a:pt x="800226" y="273050"/>
                </a:lnTo>
                <a:lnTo>
                  <a:pt x="773683" y="345694"/>
                </a:lnTo>
                <a:lnTo>
                  <a:pt x="1419098" y="345694"/>
                </a:lnTo>
                <a:lnTo>
                  <a:pt x="1419098" y="491236"/>
                </a:lnTo>
                <a:lnTo>
                  <a:pt x="720725" y="491236"/>
                </a:lnTo>
                <a:lnTo>
                  <a:pt x="674370" y="618744"/>
                </a:lnTo>
                <a:lnTo>
                  <a:pt x="537591" y="568960"/>
                </a:lnTo>
                <a:lnTo>
                  <a:pt x="565912" y="491236"/>
                </a:lnTo>
                <a:lnTo>
                  <a:pt x="0" y="491236"/>
                </a:lnTo>
                <a:lnTo>
                  <a:pt x="0" y="345694"/>
                </a:lnTo>
                <a:lnTo>
                  <a:pt x="618871" y="345694"/>
                </a:lnTo>
                <a:lnTo>
                  <a:pt x="645414" y="273050"/>
                </a:lnTo>
                <a:lnTo>
                  <a:pt x="0" y="273050"/>
                </a:lnTo>
                <a:lnTo>
                  <a:pt x="0" y="127508"/>
                </a:lnTo>
                <a:close/>
              </a:path>
            </a:pathLst>
          </a:custGeom>
          <a:ln w="10668">
            <a:solidFill>
              <a:srgbClr val="C00000"/>
            </a:solidFill>
          </a:ln>
        </p:spPr>
        <p:txBody>
          <a:bodyPr wrap="square" lIns="0" tIns="0" rIns="0" bIns="0" rtlCol="0"/>
          <a:lstStyle/>
          <a:p>
            <a:endParaRPr/>
          </a:p>
        </p:txBody>
      </p:sp>
      <p:sp>
        <p:nvSpPr>
          <p:cNvPr id="21" name="object 21"/>
          <p:cNvSpPr txBox="1"/>
          <p:nvPr/>
        </p:nvSpPr>
        <p:spPr>
          <a:xfrm>
            <a:off x="10678414" y="4420615"/>
            <a:ext cx="1364615" cy="1489510"/>
          </a:xfrm>
          <a:prstGeom prst="rect">
            <a:avLst/>
          </a:prstGeom>
        </p:spPr>
        <p:txBody>
          <a:bodyPr vert="horz" wrap="square" lIns="0" tIns="12065" rIns="0" bIns="0" rtlCol="0">
            <a:spAutoFit/>
          </a:bodyPr>
          <a:lstStyle/>
          <a:p>
            <a:pPr marL="113030" marR="5080" indent="-100965" algn="r">
              <a:lnSpc>
                <a:spcPct val="100000"/>
              </a:lnSpc>
              <a:spcBef>
                <a:spcPts val="95"/>
              </a:spcBef>
            </a:pPr>
            <a:r>
              <a:rPr lang="en-US" sz="1600" spc="-10" dirty="0">
                <a:solidFill>
                  <a:srgbClr val="001F5F"/>
                </a:solidFill>
                <a:latin typeface="Arial"/>
                <a:cs typeface="Arial"/>
              </a:rPr>
              <a:t>included in the relevant group of diseases (including CSG)</a:t>
            </a:r>
            <a:endParaRPr sz="1600" dirty="0">
              <a:latin typeface="Arial"/>
              <a:cs typeface="Arial"/>
            </a:endParaRPr>
          </a:p>
        </p:txBody>
      </p:sp>
      <p:sp>
        <p:nvSpPr>
          <p:cNvPr id="22" name="object 22"/>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23" name="object 23"/>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24" name="object 24"/>
          <p:cNvSpPr/>
          <p:nvPr/>
        </p:nvSpPr>
        <p:spPr>
          <a:xfrm>
            <a:off x="6678168" y="4707635"/>
            <a:ext cx="207010" cy="568960"/>
          </a:xfrm>
          <a:custGeom>
            <a:avLst/>
            <a:gdLst/>
            <a:ahLst/>
            <a:cxnLst/>
            <a:rect l="l" t="t" r="r" b="b"/>
            <a:pathLst>
              <a:path w="207009" h="568960">
                <a:moveTo>
                  <a:pt x="206882" y="0"/>
                </a:moveTo>
                <a:lnTo>
                  <a:pt x="0" y="568451"/>
                </a:lnTo>
              </a:path>
            </a:pathLst>
          </a:custGeom>
          <a:ln w="76199">
            <a:solidFill>
              <a:srgbClr val="C00000"/>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txBox="1">
            <a:spLocks noGrp="1"/>
          </p:cNvSpPr>
          <p:nvPr>
            <p:ph type="title"/>
          </p:nvPr>
        </p:nvSpPr>
        <p:spPr>
          <a:xfrm>
            <a:off x="1063091" y="333247"/>
            <a:ext cx="10065816" cy="960006"/>
          </a:xfrm>
          <a:prstGeom prst="rect">
            <a:avLst/>
          </a:prstGeom>
        </p:spPr>
        <p:txBody>
          <a:bodyPr vert="horz" wrap="square" lIns="0" tIns="188722" rIns="0" bIns="0" rtlCol="0">
            <a:spAutoFit/>
          </a:bodyPr>
          <a:lstStyle/>
          <a:p>
            <a:pPr marL="1404620" marR="5080" indent="-1316990">
              <a:lnSpc>
                <a:spcPts val="3020"/>
              </a:lnSpc>
              <a:spcBef>
                <a:spcPts val="480"/>
              </a:spcBef>
            </a:pPr>
            <a:r>
              <a:rPr lang="en-US" spc="-10" dirty="0"/>
              <a:t>Clinical recommendations - Standards of medical care - Clinical and statistical groups</a:t>
            </a:r>
            <a:endParaRPr spc="-20" dirty="0"/>
          </a:p>
        </p:txBody>
      </p:sp>
      <p:sp>
        <p:nvSpPr>
          <p:cNvPr id="7" name="object 7"/>
          <p:cNvSpPr txBox="1"/>
          <p:nvPr/>
        </p:nvSpPr>
        <p:spPr>
          <a:xfrm>
            <a:off x="11078971" y="6431686"/>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496AF"/>
                </a:solidFill>
                <a:latin typeface="Arial"/>
                <a:cs typeface="Arial"/>
              </a:rPr>
              <a:t>26</a:t>
            </a:r>
            <a:endParaRPr sz="1200">
              <a:latin typeface="Arial"/>
              <a:cs typeface="Arial"/>
            </a:endParaRPr>
          </a:p>
        </p:txBody>
      </p:sp>
      <p:sp>
        <p:nvSpPr>
          <p:cNvPr id="8" name="object 8"/>
          <p:cNvSpPr/>
          <p:nvPr/>
        </p:nvSpPr>
        <p:spPr>
          <a:xfrm>
            <a:off x="361950" y="2073401"/>
            <a:ext cx="1892935" cy="2809240"/>
          </a:xfrm>
          <a:custGeom>
            <a:avLst/>
            <a:gdLst/>
            <a:ahLst/>
            <a:cxnLst/>
            <a:rect l="l" t="t" r="r" b="b"/>
            <a:pathLst>
              <a:path w="1892935" h="2809240">
                <a:moveTo>
                  <a:pt x="0" y="2808732"/>
                </a:moveTo>
                <a:lnTo>
                  <a:pt x="1892808" y="2808732"/>
                </a:lnTo>
                <a:lnTo>
                  <a:pt x="1892808" y="0"/>
                </a:lnTo>
                <a:lnTo>
                  <a:pt x="0" y="0"/>
                </a:lnTo>
                <a:lnTo>
                  <a:pt x="0" y="2808732"/>
                </a:lnTo>
                <a:close/>
              </a:path>
            </a:pathLst>
          </a:custGeom>
          <a:solidFill>
            <a:srgbClr val="9DC3E6"/>
          </a:solidFill>
        </p:spPr>
        <p:txBody>
          <a:bodyPr wrap="square" lIns="0" tIns="0" rIns="0" bIns="0" rtlCol="0"/>
          <a:lstStyle/>
          <a:p>
            <a:endParaRPr/>
          </a:p>
        </p:txBody>
      </p:sp>
      <p:sp>
        <p:nvSpPr>
          <p:cNvPr id="9" name="object 9"/>
          <p:cNvSpPr/>
          <p:nvPr/>
        </p:nvSpPr>
        <p:spPr>
          <a:xfrm>
            <a:off x="361950" y="2073401"/>
            <a:ext cx="1892935" cy="2809240"/>
          </a:xfrm>
          <a:custGeom>
            <a:avLst/>
            <a:gdLst/>
            <a:ahLst/>
            <a:cxnLst/>
            <a:rect l="l" t="t" r="r" b="b"/>
            <a:pathLst>
              <a:path w="1892935" h="2809240">
                <a:moveTo>
                  <a:pt x="0" y="2808732"/>
                </a:moveTo>
                <a:lnTo>
                  <a:pt x="1892808" y="2808732"/>
                </a:lnTo>
                <a:lnTo>
                  <a:pt x="1892808" y="0"/>
                </a:lnTo>
                <a:lnTo>
                  <a:pt x="0" y="0"/>
                </a:lnTo>
                <a:lnTo>
                  <a:pt x="0" y="2808732"/>
                </a:lnTo>
                <a:close/>
              </a:path>
            </a:pathLst>
          </a:custGeom>
          <a:ln w="10668">
            <a:solidFill>
              <a:srgbClr val="41709C"/>
            </a:solidFill>
          </a:ln>
        </p:spPr>
        <p:txBody>
          <a:bodyPr wrap="square" lIns="0" tIns="0" rIns="0" bIns="0" rtlCol="0"/>
          <a:lstStyle/>
          <a:p>
            <a:endParaRPr/>
          </a:p>
        </p:txBody>
      </p:sp>
      <p:sp>
        <p:nvSpPr>
          <p:cNvPr id="10" name="object 10"/>
          <p:cNvSpPr/>
          <p:nvPr/>
        </p:nvSpPr>
        <p:spPr>
          <a:xfrm>
            <a:off x="666750" y="3301746"/>
            <a:ext cx="1437005" cy="1905"/>
          </a:xfrm>
          <a:custGeom>
            <a:avLst/>
            <a:gdLst/>
            <a:ahLst/>
            <a:cxnLst/>
            <a:rect l="l" t="t" r="r" b="b"/>
            <a:pathLst>
              <a:path w="1437005" h="1904">
                <a:moveTo>
                  <a:pt x="1436497" y="0"/>
                </a:moveTo>
                <a:lnTo>
                  <a:pt x="0" y="1904"/>
                </a:lnTo>
              </a:path>
            </a:pathLst>
          </a:custGeom>
          <a:ln w="10668">
            <a:solidFill>
              <a:srgbClr val="41709C"/>
            </a:solidFill>
          </a:ln>
        </p:spPr>
        <p:txBody>
          <a:bodyPr wrap="square" lIns="0" tIns="0" rIns="0" bIns="0" rtlCol="0"/>
          <a:lstStyle/>
          <a:p>
            <a:endParaRPr/>
          </a:p>
        </p:txBody>
      </p:sp>
      <p:sp>
        <p:nvSpPr>
          <p:cNvPr id="11" name="object 11"/>
          <p:cNvSpPr/>
          <p:nvPr/>
        </p:nvSpPr>
        <p:spPr>
          <a:xfrm>
            <a:off x="666750" y="3478529"/>
            <a:ext cx="1437005" cy="1905"/>
          </a:xfrm>
          <a:custGeom>
            <a:avLst/>
            <a:gdLst/>
            <a:ahLst/>
            <a:cxnLst/>
            <a:rect l="l" t="t" r="r" b="b"/>
            <a:pathLst>
              <a:path w="1437005" h="1904">
                <a:moveTo>
                  <a:pt x="1436497" y="0"/>
                </a:moveTo>
                <a:lnTo>
                  <a:pt x="0" y="1905"/>
                </a:lnTo>
              </a:path>
            </a:pathLst>
          </a:custGeom>
          <a:ln w="10668">
            <a:solidFill>
              <a:srgbClr val="41709C"/>
            </a:solidFill>
          </a:ln>
        </p:spPr>
        <p:txBody>
          <a:bodyPr wrap="square" lIns="0" tIns="0" rIns="0" bIns="0" rtlCol="0"/>
          <a:lstStyle/>
          <a:p>
            <a:endParaRPr/>
          </a:p>
        </p:txBody>
      </p:sp>
      <p:sp>
        <p:nvSpPr>
          <p:cNvPr id="12" name="object 12"/>
          <p:cNvSpPr/>
          <p:nvPr/>
        </p:nvSpPr>
        <p:spPr>
          <a:xfrm>
            <a:off x="666750" y="3653790"/>
            <a:ext cx="1437005" cy="1905"/>
          </a:xfrm>
          <a:custGeom>
            <a:avLst/>
            <a:gdLst/>
            <a:ahLst/>
            <a:cxnLst/>
            <a:rect l="l" t="t" r="r" b="b"/>
            <a:pathLst>
              <a:path w="1437005" h="1904">
                <a:moveTo>
                  <a:pt x="1436497" y="0"/>
                </a:moveTo>
                <a:lnTo>
                  <a:pt x="0" y="1905"/>
                </a:lnTo>
              </a:path>
            </a:pathLst>
          </a:custGeom>
          <a:ln w="10668">
            <a:solidFill>
              <a:srgbClr val="41709C"/>
            </a:solidFill>
          </a:ln>
        </p:spPr>
        <p:txBody>
          <a:bodyPr wrap="square" lIns="0" tIns="0" rIns="0" bIns="0" rtlCol="0"/>
          <a:lstStyle/>
          <a:p>
            <a:endParaRPr/>
          </a:p>
        </p:txBody>
      </p:sp>
      <p:sp>
        <p:nvSpPr>
          <p:cNvPr id="13" name="object 13"/>
          <p:cNvSpPr/>
          <p:nvPr/>
        </p:nvSpPr>
        <p:spPr>
          <a:xfrm>
            <a:off x="666750" y="3830573"/>
            <a:ext cx="1437005" cy="1905"/>
          </a:xfrm>
          <a:custGeom>
            <a:avLst/>
            <a:gdLst/>
            <a:ahLst/>
            <a:cxnLst/>
            <a:rect l="l" t="t" r="r" b="b"/>
            <a:pathLst>
              <a:path w="1437005" h="1904">
                <a:moveTo>
                  <a:pt x="1436497" y="0"/>
                </a:moveTo>
                <a:lnTo>
                  <a:pt x="0" y="1905"/>
                </a:lnTo>
              </a:path>
            </a:pathLst>
          </a:custGeom>
          <a:ln w="10668">
            <a:solidFill>
              <a:srgbClr val="41709C"/>
            </a:solidFill>
          </a:ln>
        </p:spPr>
        <p:txBody>
          <a:bodyPr wrap="square" lIns="0" tIns="0" rIns="0" bIns="0" rtlCol="0"/>
          <a:lstStyle/>
          <a:p>
            <a:endParaRPr/>
          </a:p>
        </p:txBody>
      </p:sp>
      <p:sp>
        <p:nvSpPr>
          <p:cNvPr id="14" name="object 14"/>
          <p:cNvSpPr/>
          <p:nvPr/>
        </p:nvSpPr>
        <p:spPr>
          <a:xfrm>
            <a:off x="666750" y="4005834"/>
            <a:ext cx="1437005" cy="1905"/>
          </a:xfrm>
          <a:custGeom>
            <a:avLst/>
            <a:gdLst/>
            <a:ahLst/>
            <a:cxnLst/>
            <a:rect l="l" t="t" r="r" b="b"/>
            <a:pathLst>
              <a:path w="1437005" h="1904">
                <a:moveTo>
                  <a:pt x="1436497" y="0"/>
                </a:moveTo>
                <a:lnTo>
                  <a:pt x="0" y="1905"/>
                </a:lnTo>
              </a:path>
            </a:pathLst>
          </a:custGeom>
          <a:ln w="10668">
            <a:solidFill>
              <a:srgbClr val="41709C"/>
            </a:solidFill>
          </a:ln>
        </p:spPr>
        <p:txBody>
          <a:bodyPr wrap="square" lIns="0" tIns="0" rIns="0" bIns="0" rtlCol="0"/>
          <a:lstStyle/>
          <a:p>
            <a:endParaRPr/>
          </a:p>
        </p:txBody>
      </p:sp>
      <p:sp>
        <p:nvSpPr>
          <p:cNvPr id="15" name="object 15"/>
          <p:cNvSpPr/>
          <p:nvPr/>
        </p:nvSpPr>
        <p:spPr>
          <a:xfrm>
            <a:off x="666750" y="4182617"/>
            <a:ext cx="1437005" cy="1905"/>
          </a:xfrm>
          <a:custGeom>
            <a:avLst/>
            <a:gdLst/>
            <a:ahLst/>
            <a:cxnLst/>
            <a:rect l="l" t="t" r="r" b="b"/>
            <a:pathLst>
              <a:path w="1437005" h="1904">
                <a:moveTo>
                  <a:pt x="1436497" y="0"/>
                </a:moveTo>
                <a:lnTo>
                  <a:pt x="0" y="1904"/>
                </a:lnTo>
              </a:path>
            </a:pathLst>
          </a:custGeom>
          <a:ln w="10668">
            <a:solidFill>
              <a:srgbClr val="41709C"/>
            </a:solidFill>
          </a:ln>
        </p:spPr>
        <p:txBody>
          <a:bodyPr wrap="square" lIns="0" tIns="0" rIns="0" bIns="0" rtlCol="0"/>
          <a:lstStyle/>
          <a:p>
            <a:endParaRPr/>
          </a:p>
        </p:txBody>
      </p:sp>
      <p:sp>
        <p:nvSpPr>
          <p:cNvPr id="16" name="object 16"/>
          <p:cNvSpPr/>
          <p:nvPr/>
        </p:nvSpPr>
        <p:spPr>
          <a:xfrm>
            <a:off x="544830" y="2402585"/>
            <a:ext cx="1560830" cy="807720"/>
          </a:xfrm>
          <a:custGeom>
            <a:avLst/>
            <a:gdLst/>
            <a:ahLst/>
            <a:cxnLst/>
            <a:rect l="l" t="t" r="r" b="b"/>
            <a:pathLst>
              <a:path w="1560830" h="807719">
                <a:moveTo>
                  <a:pt x="0" y="807720"/>
                </a:moveTo>
                <a:lnTo>
                  <a:pt x="1560576" y="807720"/>
                </a:lnTo>
                <a:lnTo>
                  <a:pt x="1560576" y="0"/>
                </a:lnTo>
                <a:lnTo>
                  <a:pt x="0" y="0"/>
                </a:lnTo>
                <a:lnTo>
                  <a:pt x="0" y="807720"/>
                </a:lnTo>
                <a:close/>
              </a:path>
            </a:pathLst>
          </a:custGeom>
          <a:solidFill>
            <a:srgbClr val="9DC3E6"/>
          </a:solidFill>
        </p:spPr>
        <p:txBody>
          <a:bodyPr wrap="square" lIns="0" tIns="0" rIns="0" bIns="0" rtlCol="0"/>
          <a:lstStyle/>
          <a:p>
            <a:endParaRPr/>
          </a:p>
        </p:txBody>
      </p:sp>
      <p:sp>
        <p:nvSpPr>
          <p:cNvPr id="17" name="object 17"/>
          <p:cNvSpPr txBox="1"/>
          <p:nvPr/>
        </p:nvSpPr>
        <p:spPr>
          <a:xfrm>
            <a:off x="544830" y="2402585"/>
            <a:ext cx="1560830" cy="886140"/>
          </a:xfrm>
          <a:prstGeom prst="rect">
            <a:avLst/>
          </a:prstGeom>
          <a:ln w="10667">
            <a:solidFill>
              <a:srgbClr val="41709C"/>
            </a:solidFill>
          </a:ln>
        </p:spPr>
        <p:txBody>
          <a:bodyPr vert="horz" wrap="square" lIns="0" tIns="3810" rIns="0" bIns="0" rtlCol="0">
            <a:spAutoFit/>
          </a:bodyPr>
          <a:lstStyle/>
          <a:p>
            <a:pPr>
              <a:lnSpc>
                <a:spcPct val="100000"/>
              </a:lnSpc>
              <a:spcBef>
                <a:spcPts val="30"/>
              </a:spcBef>
            </a:pPr>
            <a:endParaRPr sz="1450" dirty="0">
              <a:latin typeface="Times New Roman"/>
              <a:cs typeface="Times New Roman"/>
            </a:endParaRPr>
          </a:p>
          <a:p>
            <a:pPr marL="126364" marR="149225" indent="60960">
              <a:lnSpc>
                <a:spcPct val="100000"/>
              </a:lnSpc>
              <a:spcBef>
                <a:spcPts val="105"/>
              </a:spcBef>
            </a:pPr>
            <a:r>
              <a:rPr lang="en-US" sz="1400" dirty="0">
                <a:solidFill>
                  <a:srgbClr val="001F5F"/>
                </a:solidFill>
                <a:latin typeface="Verdana"/>
                <a:cs typeface="Verdana"/>
              </a:rPr>
              <a:t>Clinical recommendations</a:t>
            </a:r>
            <a:endParaRPr lang="en-US" sz="1400" dirty="0">
              <a:latin typeface="Verdana"/>
              <a:cs typeface="Verdana"/>
            </a:endParaRPr>
          </a:p>
        </p:txBody>
      </p:sp>
      <p:sp>
        <p:nvSpPr>
          <p:cNvPr id="18" name="object 18"/>
          <p:cNvSpPr/>
          <p:nvPr/>
        </p:nvSpPr>
        <p:spPr>
          <a:xfrm>
            <a:off x="2692145" y="2227326"/>
            <a:ext cx="2512060" cy="579120"/>
          </a:xfrm>
          <a:custGeom>
            <a:avLst/>
            <a:gdLst/>
            <a:ahLst/>
            <a:cxnLst/>
            <a:rect l="l" t="t" r="r" b="b"/>
            <a:pathLst>
              <a:path w="2512060" h="579119">
                <a:moveTo>
                  <a:pt x="2221992" y="0"/>
                </a:moveTo>
                <a:lnTo>
                  <a:pt x="0" y="0"/>
                </a:lnTo>
                <a:lnTo>
                  <a:pt x="0" y="579120"/>
                </a:lnTo>
                <a:lnTo>
                  <a:pt x="2221992" y="579120"/>
                </a:lnTo>
                <a:lnTo>
                  <a:pt x="2511552" y="289560"/>
                </a:lnTo>
                <a:lnTo>
                  <a:pt x="2221992" y="0"/>
                </a:lnTo>
                <a:close/>
              </a:path>
            </a:pathLst>
          </a:custGeom>
          <a:solidFill>
            <a:srgbClr val="5B9BD4"/>
          </a:solidFill>
        </p:spPr>
        <p:txBody>
          <a:bodyPr wrap="square" lIns="0" tIns="0" rIns="0" bIns="0" rtlCol="0"/>
          <a:lstStyle/>
          <a:p>
            <a:endParaRPr/>
          </a:p>
        </p:txBody>
      </p:sp>
      <p:sp>
        <p:nvSpPr>
          <p:cNvPr id="19" name="object 19"/>
          <p:cNvSpPr/>
          <p:nvPr/>
        </p:nvSpPr>
        <p:spPr>
          <a:xfrm>
            <a:off x="2692145" y="2227326"/>
            <a:ext cx="2512060" cy="579120"/>
          </a:xfrm>
          <a:custGeom>
            <a:avLst/>
            <a:gdLst/>
            <a:ahLst/>
            <a:cxnLst/>
            <a:rect l="l" t="t" r="r" b="b"/>
            <a:pathLst>
              <a:path w="2512060" h="579119">
                <a:moveTo>
                  <a:pt x="0" y="0"/>
                </a:moveTo>
                <a:lnTo>
                  <a:pt x="2221992" y="0"/>
                </a:lnTo>
                <a:lnTo>
                  <a:pt x="2511552" y="289560"/>
                </a:lnTo>
                <a:lnTo>
                  <a:pt x="2221992" y="579120"/>
                </a:lnTo>
                <a:lnTo>
                  <a:pt x="0" y="579120"/>
                </a:lnTo>
                <a:lnTo>
                  <a:pt x="0" y="0"/>
                </a:lnTo>
                <a:close/>
              </a:path>
            </a:pathLst>
          </a:custGeom>
          <a:ln w="10668">
            <a:solidFill>
              <a:srgbClr val="41709C"/>
            </a:solidFill>
          </a:ln>
        </p:spPr>
        <p:txBody>
          <a:bodyPr wrap="square" lIns="0" tIns="0" rIns="0" bIns="0" rtlCol="0"/>
          <a:lstStyle/>
          <a:p>
            <a:endParaRPr/>
          </a:p>
        </p:txBody>
      </p:sp>
      <p:sp>
        <p:nvSpPr>
          <p:cNvPr id="20" name="object 20"/>
          <p:cNvSpPr/>
          <p:nvPr/>
        </p:nvSpPr>
        <p:spPr>
          <a:xfrm>
            <a:off x="2692145" y="2897885"/>
            <a:ext cx="2512060" cy="581025"/>
          </a:xfrm>
          <a:custGeom>
            <a:avLst/>
            <a:gdLst/>
            <a:ahLst/>
            <a:cxnLst/>
            <a:rect l="l" t="t" r="r" b="b"/>
            <a:pathLst>
              <a:path w="2512060" h="581025">
                <a:moveTo>
                  <a:pt x="2221230" y="0"/>
                </a:moveTo>
                <a:lnTo>
                  <a:pt x="0" y="0"/>
                </a:lnTo>
                <a:lnTo>
                  <a:pt x="0" y="580643"/>
                </a:lnTo>
                <a:lnTo>
                  <a:pt x="2221230" y="580643"/>
                </a:lnTo>
                <a:lnTo>
                  <a:pt x="2511552" y="290322"/>
                </a:lnTo>
                <a:lnTo>
                  <a:pt x="2221230" y="0"/>
                </a:lnTo>
                <a:close/>
              </a:path>
            </a:pathLst>
          </a:custGeom>
          <a:solidFill>
            <a:srgbClr val="5B9BD4"/>
          </a:solidFill>
        </p:spPr>
        <p:txBody>
          <a:bodyPr wrap="square" lIns="0" tIns="0" rIns="0" bIns="0" rtlCol="0"/>
          <a:lstStyle/>
          <a:p>
            <a:endParaRPr/>
          </a:p>
        </p:txBody>
      </p:sp>
      <p:sp>
        <p:nvSpPr>
          <p:cNvPr id="21" name="object 21"/>
          <p:cNvSpPr/>
          <p:nvPr/>
        </p:nvSpPr>
        <p:spPr>
          <a:xfrm>
            <a:off x="2692145" y="2897885"/>
            <a:ext cx="2512060" cy="581025"/>
          </a:xfrm>
          <a:custGeom>
            <a:avLst/>
            <a:gdLst/>
            <a:ahLst/>
            <a:cxnLst/>
            <a:rect l="l" t="t" r="r" b="b"/>
            <a:pathLst>
              <a:path w="2512060" h="581025">
                <a:moveTo>
                  <a:pt x="0" y="0"/>
                </a:moveTo>
                <a:lnTo>
                  <a:pt x="2221230" y="0"/>
                </a:lnTo>
                <a:lnTo>
                  <a:pt x="2511552" y="290322"/>
                </a:lnTo>
                <a:lnTo>
                  <a:pt x="2221230" y="580643"/>
                </a:lnTo>
                <a:lnTo>
                  <a:pt x="0" y="580643"/>
                </a:lnTo>
                <a:lnTo>
                  <a:pt x="0" y="0"/>
                </a:lnTo>
                <a:close/>
              </a:path>
            </a:pathLst>
          </a:custGeom>
          <a:ln w="10668">
            <a:solidFill>
              <a:srgbClr val="41709C"/>
            </a:solidFill>
          </a:ln>
        </p:spPr>
        <p:txBody>
          <a:bodyPr wrap="square" lIns="0" tIns="0" rIns="0" bIns="0" rtlCol="0"/>
          <a:lstStyle/>
          <a:p>
            <a:endParaRPr/>
          </a:p>
        </p:txBody>
      </p:sp>
      <p:sp>
        <p:nvSpPr>
          <p:cNvPr id="22" name="object 22"/>
          <p:cNvSpPr/>
          <p:nvPr/>
        </p:nvSpPr>
        <p:spPr>
          <a:xfrm>
            <a:off x="2692145" y="3582161"/>
            <a:ext cx="2512060" cy="579120"/>
          </a:xfrm>
          <a:custGeom>
            <a:avLst/>
            <a:gdLst/>
            <a:ahLst/>
            <a:cxnLst/>
            <a:rect l="l" t="t" r="r" b="b"/>
            <a:pathLst>
              <a:path w="2512060" h="579120">
                <a:moveTo>
                  <a:pt x="2221992" y="0"/>
                </a:moveTo>
                <a:lnTo>
                  <a:pt x="0" y="0"/>
                </a:lnTo>
                <a:lnTo>
                  <a:pt x="0" y="579119"/>
                </a:lnTo>
                <a:lnTo>
                  <a:pt x="2221992" y="579119"/>
                </a:lnTo>
                <a:lnTo>
                  <a:pt x="2511552" y="289560"/>
                </a:lnTo>
                <a:lnTo>
                  <a:pt x="2221992" y="0"/>
                </a:lnTo>
                <a:close/>
              </a:path>
            </a:pathLst>
          </a:custGeom>
          <a:solidFill>
            <a:srgbClr val="5B9BD4"/>
          </a:solidFill>
        </p:spPr>
        <p:txBody>
          <a:bodyPr wrap="square" lIns="0" tIns="0" rIns="0" bIns="0" rtlCol="0"/>
          <a:lstStyle/>
          <a:p>
            <a:endParaRPr/>
          </a:p>
        </p:txBody>
      </p:sp>
      <p:sp>
        <p:nvSpPr>
          <p:cNvPr id="23" name="object 23"/>
          <p:cNvSpPr/>
          <p:nvPr/>
        </p:nvSpPr>
        <p:spPr>
          <a:xfrm>
            <a:off x="2692145" y="3582161"/>
            <a:ext cx="2512060" cy="579120"/>
          </a:xfrm>
          <a:custGeom>
            <a:avLst/>
            <a:gdLst/>
            <a:ahLst/>
            <a:cxnLst/>
            <a:rect l="l" t="t" r="r" b="b"/>
            <a:pathLst>
              <a:path w="2512060" h="579120">
                <a:moveTo>
                  <a:pt x="0" y="0"/>
                </a:moveTo>
                <a:lnTo>
                  <a:pt x="2221992" y="0"/>
                </a:lnTo>
                <a:lnTo>
                  <a:pt x="2511552" y="289560"/>
                </a:lnTo>
                <a:lnTo>
                  <a:pt x="2221992" y="579119"/>
                </a:lnTo>
                <a:lnTo>
                  <a:pt x="0" y="579119"/>
                </a:lnTo>
                <a:lnTo>
                  <a:pt x="0" y="0"/>
                </a:lnTo>
                <a:close/>
              </a:path>
            </a:pathLst>
          </a:custGeom>
          <a:ln w="10668">
            <a:solidFill>
              <a:srgbClr val="41709C"/>
            </a:solidFill>
          </a:ln>
        </p:spPr>
        <p:txBody>
          <a:bodyPr wrap="square" lIns="0" tIns="0" rIns="0" bIns="0" rtlCol="0"/>
          <a:lstStyle/>
          <a:p>
            <a:endParaRPr/>
          </a:p>
        </p:txBody>
      </p:sp>
      <p:sp>
        <p:nvSpPr>
          <p:cNvPr id="24" name="object 24"/>
          <p:cNvSpPr/>
          <p:nvPr/>
        </p:nvSpPr>
        <p:spPr>
          <a:xfrm>
            <a:off x="2692145" y="4274058"/>
            <a:ext cx="2512060" cy="579120"/>
          </a:xfrm>
          <a:custGeom>
            <a:avLst/>
            <a:gdLst/>
            <a:ahLst/>
            <a:cxnLst/>
            <a:rect l="l" t="t" r="r" b="b"/>
            <a:pathLst>
              <a:path w="2512060" h="579120">
                <a:moveTo>
                  <a:pt x="2221992" y="0"/>
                </a:moveTo>
                <a:lnTo>
                  <a:pt x="0" y="0"/>
                </a:lnTo>
                <a:lnTo>
                  <a:pt x="0" y="579120"/>
                </a:lnTo>
                <a:lnTo>
                  <a:pt x="2221992" y="579120"/>
                </a:lnTo>
                <a:lnTo>
                  <a:pt x="2511552" y="289560"/>
                </a:lnTo>
                <a:lnTo>
                  <a:pt x="2221992" y="0"/>
                </a:lnTo>
                <a:close/>
              </a:path>
            </a:pathLst>
          </a:custGeom>
          <a:solidFill>
            <a:srgbClr val="5B9BD4"/>
          </a:solidFill>
        </p:spPr>
        <p:txBody>
          <a:bodyPr wrap="square" lIns="0" tIns="0" rIns="0" bIns="0" rtlCol="0"/>
          <a:lstStyle/>
          <a:p>
            <a:endParaRPr/>
          </a:p>
        </p:txBody>
      </p:sp>
      <p:sp>
        <p:nvSpPr>
          <p:cNvPr id="25" name="object 25"/>
          <p:cNvSpPr/>
          <p:nvPr/>
        </p:nvSpPr>
        <p:spPr>
          <a:xfrm>
            <a:off x="2692145" y="4274058"/>
            <a:ext cx="2512060" cy="579120"/>
          </a:xfrm>
          <a:custGeom>
            <a:avLst/>
            <a:gdLst/>
            <a:ahLst/>
            <a:cxnLst/>
            <a:rect l="l" t="t" r="r" b="b"/>
            <a:pathLst>
              <a:path w="2512060" h="579120">
                <a:moveTo>
                  <a:pt x="0" y="0"/>
                </a:moveTo>
                <a:lnTo>
                  <a:pt x="2221992" y="0"/>
                </a:lnTo>
                <a:lnTo>
                  <a:pt x="2511552" y="289560"/>
                </a:lnTo>
                <a:lnTo>
                  <a:pt x="2221992" y="579120"/>
                </a:lnTo>
                <a:lnTo>
                  <a:pt x="0" y="579120"/>
                </a:lnTo>
                <a:lnTo>
                  <a:pt x="0" y="0"/>
                </a:lnTo>
                <a:close/>
              </a:path>
            </a:pathLst>
          </a:custGeom>
          <a:ln w="10668">
            <a:solidFill>
              <a:srgbClr val="41709C"/>
            </a:solidFill>
          </a:ln>
        </p:spPr>
        <p:txBody>
          <a:bodyPr wrap="square" lIns="0" tIns="0" rIns="0" bIns="0" rtlCol="0"/>
          <a:lstStyle/>
          <a:p>
            <a:endParaRPr/>
          </a:p>
        </p:txBody>
      </p:sp>
      <p:sp>
        <p:nvSpPr>
          <p:cNvPr id="26" name="object 26"/>
          <p:cNvSpPr txBox="1"/>
          <p:nvPr/>
        </p:nvSpPr>
        <p:spPr>
          <a:xfrm>
            <a:off x="2788157" y="2223261"/>
            <a:ext cx="2173605" cy="2569934"/>
          </a:xfrm>
          <a:prstGeom prst="rect">
            <a:avLst/>
          </a:prstGeom>
        </p:spPr>
        <p:txBody>
          <a:bodyPr vert="horz" wrap="square" lIns="0" tIns="12700" rIns="0" bIns="0" rtlCol="0">
            <a:spAutoFit/>
          </a:bodyPr>
          <a:lstStyle/>
          <a:p>
            <a:pPr algn="ctr">
              <a:lnSpc>
                <a:spcPct val="100000"/>
              </a:lnSpc>
              <a:spcBef>
                <a:spcPts val="100"/>
              </a:spcBef>
            </a:pPr>
            <a:r>
              <a:rPr lang="en-US" sz="1400" spc="-25" dirty="0">
                <a:solidFill>
                  <a:srgbClr val="FFFFFF"/>
                </a:solidFill>
                <a:latin typeface="Arial"/>
                <a:cs typeface="Arial"/>
              </a:rPr>
              <a:t>Method</a:t>
            </a:r>
          </a:p>
          <a:p>
            <a:pPr algn="ctr">
              <a:lnSpc>
                <a:spcPct val="100000"/>
              </a:lnSpc>
              <a:spcBef>
                <a:spcPts val="100"/>
              </a:spcBef>
            </a:pPr>
            <a:r>
              <a:rPr lang="en-US" sz="1400" spc="-25" dirty="0">
                <a:solidFill>
                  <a:srgbClr val="FFFFFF"/>
                </a:solidFill>
                <a:latin typeface="Arial"/>
                <a:cs typeface="Arial"/>
              </a:rPr>
              <a:t>interventions </a:t>
            </a:r>
            <a:r>
              <a:rPr sz="1400" dirty="0" smtClean="0">
                <a:solidFill>
                  <a:srgbClr val="FFFFFF"/>
                </a:solidFill>
                <a:latin typeface="Arial"/>
                <a:cs typeface="Arial"/>
              </a:rPr>
              <a:t>№</a:t>
            </a:r>
            <a:r>
              <a:rPr sz="1400" spc="-10" dirty="0" smtClean="0">
                <a:solidFill>
                  <a:srgbClr val="FFFFFF"/>
                </a:solidFill>
                <a:latin typeface="Arial"/>
                <a:cs typeface="Arial"/>
              </a:rPr>
              <a:t> </a:t>
            </a:r>
            <a:r>
              <a:rPr sz="1400" dirty="0">
                <a:solidFill>
                  <a:srgbClr val="FFFFFF"/>
                </a:solidFill>
                <a:latin typeface="Arial"/>
                <a:cs typeface="Arial"/>
              </a:rPr>
              <a:t>1</a:t>
            </a:r>
            <a:endParaRPr sz="1400" dirty="0">
              <a:latin typeface="Arial"/>
              <a:cs typeface="Arial"/>
            </a:endParaRPr>
          </a:p>
          <a:p>
            <a:pPr algn="ctr">
              <a:lnSpc>
                <a:spcPct val="100000"/>
              </a:lnSpc>
              <a:spcBef>
                <a:spcPts val="965"/>
              </a:spcBef>
            </a:pPr>
            <a:r>
              <a:rPr lang="en-US" sz="1400" spc="-25" dirty="0">
                <a:solidFill>
                  <a:srgbClr val="FFFFFF"/>
                </a:solidFill>
                <a:latin typeface="Arial"/>
                <a:cs typeface="Arial"/>
              </a:rPr>
              <a:t>Method</a:t>
            </a:r>
          </a:p>
          <a:p>
            <a:pPr algn="ctr">
              <a:lnSpc>
                <a:spcPct val="100000"/>
              </a:lnSpc>
              <a:spcBef>
                <a:spcPts val="965"/>
              </a:spcBef>
            </a:pPr>
            <a:r>
              <a:rPr lang="en-US" sz="1400" spc="-25" dirty="0">
                <a:solidFill>
                  <a:srgbClr val="FFFFFF"/>
                </a:solidFill>
                <a:latin typeface="Arial"/>
                <a:cs typeface="Arial"/>
              </a:rPr>
              <a:t>interventions </a:t>
            </a:r>
            <a:r>
              <a:rPr sz="1400" dirty="0" smtClean="0">
                <a:solidFill>
                  <a:srgbClr val="FFFFFF"/>
                </a:solidFill>
                <a:latin typeface="Arial"/>
                <a:cs typeface="Arial"/>
              </a:rPr>
              <a:t>№</a:t>
            </a:r>
            <a:r>
              <a:rPr sz="1400" spc="-10" dirty="0" smtClean="0">
                <a:solidFill>
                  <a:srgbClr val="FFFFFF"/>
                </a:solidFill>
                <a:latin typeface="Arial"/>
                <a:cs typeface="Arial"/>
              </a:rPr>
              <a:t> </a:t>
            </a:r>
            <a:r>
              <a:rPr sz="1400" dirty="0">
                <a:solidFill>
                  <a:srgbClr val="FFFFFF"/>
                </a:solidFill>
                <a:latin typeface="Arial"/>
                <a:cs typeface="Arial"/>
              </a:rPr>
              <a:t>2</a:t>
            </a:r>
            <a:endParaRPr sz="1400" dirty="0">
              <a:latin typeface="Arial"/>
              <a:cs typeface="Arial"/>
            </a:endParaRPr>
          </a:p>
          <a:p>
            <a:pPr algn="ctr">
              <a:lnSpc>
                <a:spcPct val="100000"/>
              </a:lnSpc>
              <a:spcBef>
                <a:spcPts val="1060"/>
              </a:spcBef>
            </a:pPr>
            <a:r>
              <a:rPr lang="en-US" sz="1400" spc="-25" dirty="0">
                <a:solidFill>
                  <a:srgbClr val="FFFFFF"/>
                </a:solidFill>
                <a:latin typeface="Arial"/>
                <a:cs typeface="Arial"/>
              </a:rPr>
              <a:t>Method</a:t>
            </a:r>
          </a:p>
          <a:p>
            <a:pPr algn="ctr">
              <a:lnSpc>
                <a:spcPct val="100000"/>
              </a:lnSpc>
              <a:spcBef>
                <a:spcPts val="1060"/>
              </a:spcBef>
            </a:pPr>
            <a:r>
              <a:rPr lang="en-US" sz="1400" spc="-25" dirty="0">
                <a:solidFill>
                  <a:srgbClr val="FFFFFF"/>
                </a:solidFill>
                <a:latin typeface="Arial"/>
                <a:cs typeface="Arial"/>
              </a:rPr>
              <a:t>interventions </a:t>
            </a:r>
            <a:r>
              <a:rPr sz="1400" dirty="0" smtClean="0">
                <a:solidFill>
                  <a:srgbClr val="FFFFFF"/>
                </a:solidFill>
                <a:latin typeface="Arial"/>
                <a:cs typeface="Arial"/>
              </a:rPr>
              <a:t>№</a:t>
            </a:r>
            <a:r>
              <a:rPr sz="1400" spc="-10" dirty="0" smtClean="0">
                <a:solidFill>
                  <a:srgbClr val="FFFFFF"/>
                </a:solidFill>
                <a:latin typeface="Arial"/>
                <a:cs typeface="Arial"/>
              </a:rPr>
              <a:t> </a:t>
            </a:r>
            <a:r>
              <a:rPr sz="1400" dirty="0" smtClean="0">
                <a:solidFill>
                  <a:srgbClr val="FFFFFF"/>
                </a:solidFill>
                <a:latin typeface="Arial"/>
                <a:cs typeface="Arial"/>
              </a:rPr>
              <a:t>3</a:t>
            </a:r>
            <a:endParaRPr lang="en-US" sz="1400" dirty="0">
              <a:latin typeface="Arial"/>
              <a:cs typeface="Arial"/>
            </a:endParaRPr>
          </a:p>
          <a:p>
            <a:pPr algn="ctr">
              <a:lnSpc>
                <a:spcPct val="100000"/>
              </a:lnSpc>
              <a:spcBef>
                <a:spcPts val="1060"/>
              </a:spcBef>
            </a:pPr>
            <a:r>
              <a:rPr lang="en-US" sz="1400" spc="-25" dirty="0" smtClean="0">
                <a:solidFill>
                  <a:srgbClr val="FFFFFF"/>
                </a:solidFill>
                <a:latin typeface="Arial"/>
                <a:cs typeface="Arial"/>
              </a:rPr>
              <a:t>Method</a:t>
            </a:r>
            <a:endParaRPr lang="en-US" sz="1400" spc="-25" dirty="0">
              <a:solidFill>
                <a:srgbClr val="FFFFFF"/>
              </a:solidFill>
              <a:latin typeface="Arial"/>
              <a:cs typeface="Arial"/>
            </a:endParaRPr>
          </a:p>
          <a:p>
            <a:pPr algn="ctr">
              <a:lnSpc>
                <a:spcPct val="100000"/>
              </a:lnSpc>
              <a:spcBef>
                <a:spcPts val="1130"/>
              </a:spcBef>
            </a:pPr>
            <a:r>
              <a:rPr lang="en-US" sz="1400" spc="-25" dirty="0">
                <a:solidFill>
                  <a:srgbClr val="FFFFFF"/>
                </a:solidFill>
                <a:latin typeface="Arial"/>
                <a:cs typeface="Arial"/>
              </a:rPr>
              <a:t>interventions </a:t>
            </a:r>
            <a:r>
              <a:rPr sz="1400" dirty="0" smtClean="0">
                <a:solidFill>
                  <a:srgbClr val="FFFFFF"/>
                </a:solidFill>
                <a:latin typeface="Arial"/>
                <a:cs typeface="Arial"/>
              </a:rPr>
              <a:t>№</a:t>
            </a:r>
            <a:r>
              <a:rPr sz="1400" spc="-10" dirty="0" smtClean="0">
                <a:solidFill>
                  <a:srgbClr val="FFFFFF"/>
                </a:solidFill>
                <a:latin typeface="Arial"/>
                <a:cs typeface="Arial"/>
              </a:rPr>
              <a:t> </a:t>
            </a:r>
            <a:r>
              <a:rPr sz="1400" dirty="0">
                <a:solidFill>
                  <a:srgbClr val="FFFFFF"/>
                </a:solidFill>
                <a:latin typeface="Arial"/>
                <a:cs typeface="Arial"/>
              </a:rPr>
              <a:t>4</a:t>
            </a:r>
            <a:endParaRPr sz="1400" dirty="0">
              <a:latin typeface="Arial"/>
              <a:cs typeface="Arial"/>
            </a:endParaRPr>
          </a:p>
        </p:txBody>
      </p:sp>
      <p:sp>
        <p:nvSpPr>
          <p:cNvPr id="27" name="object 27"/>
          <p:cNvSpPr/>
          <p:nvPr/>
        </p:nvSpPr>
        <p:spPr>
          <a:xfrm>
            <a:off x="5525261" y="2227326"/>
            <a:ext cx="2499360" cy="579120"/>
          </a:xfrm>
          <a:custGeom>
            <a:avLst/>
            <a:gdLst/>
            <a:ahLst/>
            <a:cxnLst/>
            <a:rect l="l" t="t" r="r" b="b"/>
            <a:pathLst>
              <a:path w="2499359" h="579119">
                <a:moveTo>
                  <a:pt x="2402840" y="0"/>
                </a:moveTo>
                <a:lnTo>
                  <a:pt x="96520" y="0"/>
                </a:lnTo>
                <a:lnTo>
                  <a:pt x="58935" y="7580"/>
                </a:lnTo>
                <a:lnTo>
                  <a:pt x="28257" y="28257"/>
                </a:lnTo>
                <a:lnTo>
                  <a:pt x="7580" y="58935"/>
                </a:lnTo>
                <a:lnTo>
                  <a:pt x="0" y="96520"/>
                </a:lnTo>
                <a:lnTo>
                  <a:pt x="0" y="482600"/>
                </a:lnTo>
                <a:lnTo>
                  <a:pt x="7580" y="520184"/>
                </a:lnTo>
                <a:lnTo>
                  <a:pt x="28257" y="550862"/>
                </a:lnTo>
                <a:lnTo>
                  <a:pt x="58935" y="571539"/>
                </a:lnTo>
                <a:lnTo>
                  <a:pt x="96520" y="579120"/>
                </a:lnTo>
                <a:lnTo>
                  <a:pt x="2402840" y="579120"/>
                </a:lnTo>
                <a:lnTo>
                  <a:pt x="2440424" y="571539"/>
                </a:lnTo>
                <a:lnTo>
                  <a:pt x="2471102" y="550862"/>
                </a:lnTo>
                <a:lnTo>
                  <a:pt x="2491779" y="520184"/>
                </a:lnTo>
                <a:lnTo>
                  <a:pt x="2499360" y="482600"/>
                </a:lnTo>
                <a:lnTo>
                  <a:pt x="2499360" y="96520"/>
                </a:lnTo>
                <a:lnTo>
                  <a:pt x="2491779" y="58935"/>
                </a:lnTo>
                <a:lnTo>
                  <a:pt x="2471102" y="28257"/>
                </a:lnTo>
                <a:lnTo>
                  <a:pt x="2440424" y="7580"/>
                </a:lnTo>
                <a:lnTo>
                  <a:pt x="2402840" y="0"/>
                </a:lnTo>
                <a:close/>
              </a:path>
            </a:pathLst>
          </a:custGeom>
          <a:solidFill>
            <a:srgbClr val="5B9BD4"/>
          </a:solidFill>
        </p:spPr>
        <p:txBody>
          <a:bodyPr wrap="square" lIns="0" tIns="0" rIns="0" bIns="0" rtlCol="0"/>
          <a:lstStyle/>
          <a:p>
            <a:endParaRPr/>
          </a:p>
        </p:txBody>
      </p:sp>
      <p:sp>
        <p:nvSpPr>
          <p:cNvPr id="28" name="object 28"/>
          <p:cNvSpPr/>
          <p:nvPr/>
        </p:nvSpPr>
        <p:spPr>
          <a:xfrm>
            <a:off x="5525261" y="2870454"/>
            <a:ext cx="2499360" cy="579120"/>
          </a:xfrm>
          <a:custGeom>
            <a:avLst/>
            <a:gdLst/>
            <a:ahLst/>
            <a:cxnLst/>
            <a:rect l="l" t="t" r="r" b="b"/>
            <a:pathLst>
              <a:path w="2499359" h="579120">
                <a:moveTo>
                  <a:pt x="2402840" y="0"/>
                </a:moveTo>
                <a:lnTo>
                  <a:pt x="96520" y="0"/>
                </a:lnTo>
                <a:lnTo>
                  <a:pt x="58935" y="7580"/>
                </a:lnTo>
                <a:lnTo>
                  <a:pt x="28257" y="28257"/>
                </a:lnTo>
                <a:lnTo>
                  <a:pt x="7580" y="58935"/>
                </a:lnTo>
                <a:lnTo>
                  <a:pt x="0" y="96520"/>
                </a:lnTo>
                <a:lnTo>
                  <a:pt x="0" y="482600"/>
                </a:lnTo>
                <a:lnTo>
                  <a:pt x="7580" y="520184"/>
                </a:lnTo>
                <a:lnTo>
                  <a:pt x="28257" y="550862"/>
                </a:lnTo>
                <a:lnTo>
                  <a:pt x="58935" y="571539"/>
                </a:lnTo>
                <a:lnTo>
                  <a:pt x="96520" y="579120"/>
                </a:lnTo>
                <a:lnTo>
                  <a:pt x="2402840" y="579120"/>
                </a:lnTo>
                <a:lnTo>
                  <a:pt x="2440424" y="571539"/>
                </a:lnTo>
                <a:lnTo>
                  <a:pt x="2471102" y="550862"/>
                </a:lnTo>
                <a:lnTo>
                  <a:pt x="2491779" y="520184"/>
                </a:lnTo>
                <a:lnTo>
                  <a:pt x="2499360" y="482600"/>
                </a:lnTo>
                <a:lnTo>
                  <a:pt x="2499360" y="96520"/>
                </a:lnTo>
                <a:lnTo>
                  <a:pt x="2491779" y="58935"/>
                </a:lnTo>
                <a:lnTo>
                  <a:pt x="2471102" y="28257"/>
                </a:lnTo>
                <a:lnTo>
                  <a:pt x="2440424" y="7580"/>
                </a:lnTo>
                <a:lnTo>
                  <a:pt x="2402840" y="0"/>
                </a:lnTo>
                <a:close/>
              </a:path>
            </a:pathLst>
          </a:custGeom>
          <a:solidFill>
            <a:srgbClr val="5B9BD4"/>
          </a:solidFill>
        </p:spPr>
        <p:txBody>
          <a:bodyPr wrap="square" lIns="0" tIns="0" rIns="0" bIns="0" rtlCol="0"/>
          <a:lstStyle/>
          <a:p>
            <a:endParaRPr/>
          </a:p>
        </p:txBody>
      </p:sp>
      <p:sp>
        <p:nvSpPr>
          <p:cNvPr id="29" name="object 29"/>
          <p:cNvSpPr txBox="1"/>
          <p:nvPr/>
        </p:nvSpPr>
        <p:spPr>
          <a:xfrm>
            <a:off x="5571497" y="2223261"/>
            <a:ext cx="2407285" cy="574675"/>
          </a:xfrm>
          <a:prstGeom prst="rect">
            <a:avLst/>
          </a:prstGeom>
        </p:spPr>
        <p:txBody>
          <a:bodyPr vert="horz" wrap="square" lIns="0" tIns="12700" rIns="0" bIns="0" rtlCol="0">
            <a:spAutoFit/>
          </a:bodyPr>
          <a:lstStyle/>
          <a:p>
            <a:pPr algn="ctr">
              <a:lnSpc>
                <a:spcPct val="100000"/>
              </a:lnSpc>
              <a:spcBef>
                <a:spcPts val="100"/>
              </a:spcBef>
            </a:pPr>
            <a:r>
              <a:rPr lang="en-US" spc="-15" dirty="0">
                <a:solidFill>
                  <a:srgbClr val="FFFFFF"/>
                </a:solidFill>
                <a:latin typeface="Arial"/>
                <a:cs typeface="Arial"/>
              </a:rPr>
              <a:t>Standardized model </a:t>
            </a:r>
            <a:r>
              <a:rPr sz="1800" u="sng" dirty="0" smtClean="0">
                <a:solidFill>
                  <a:srgbClr val="FFFFFF"/>
                </a:solidFill>
                <a:uFill>
                  <a:solidFill>
                    <a:srgbClr val="41709C"/>
                  </a:solidFill>
                </a:uFill>
                <a:latin typeface="Arial"/>
                <a:cs typeface="Arial"/>
              </a:rPr>
              <a:t>№</a:t>
            </a:r>
            <a:r>
              <a:rPr sz="1800" u="sng" dirty="0">
                <a:solidFill>
                  <a:srgbClr val="FFFFFF"/>
                </a:solidFill>
                <a:uFill>
                  <a:solidFill>
                    <a:srgbClr val="41709C"/>
                  </a:solidFill>
                </a:uFill>
                <a:latin typeface="Arial"/>
                <a:cs typeface="Arial"/>
              </a:rPr>
              <a:t>1	</a:t>
            </a:r>
            <a:endParaRPr sz="1800" dirty="0">
              <a:latin typeface="Arial"/>
              <a:cs typeface="Arial"/>
            </a:endParaRPr>
          </a:p>
        </p:txBody>
      </p:sp>
      <p:sp>
        <p:nvSpPr>
          <p:cNvPr id="30" name="object 30"/>
          <p:cNvSpPr/>
          <p:nvPr/>
        </p:nvSpPr>
        <p:spPr>
          <a:xfrm>
            <a:off x="5525261" y="3611117"/>
            <a:ext cx="2499360" cy="579120"/>
          </a:xfrm>
          <a:custGeom>
            <a:avLst/>
            <a:gdLst/>
            <a:ahLst/>
            <a:cxnLst/>
            <a:rect l="l" t="t" r="r" b="b"/>
            <a:pathLst>
              <a:path w="2499359" h="579120">
                <a:moveTo>
                  <a:pt x="2402840" y="0"/>
                </a:moveTo>
                <a:lnTo>
                  <a:pt x="96520" y="0"/>
                </a:lnTo>
                <a:lnTo>
                  <a:pt x="58935" y="7580"/>
                </a:lnTo>
                <a:lnTo>
                  <a:pt x="28257" y="28257"/>
                </a:lnTo>
                <a:lnTo>
                  <a:pt x="7580" y="58935"/>
                </a:lnTo>
                <a:lnTo>
                  <a:pt x="0" y="96519"/>
                </a:lnTo>
                <a:lnTo>
                  <a:pt x="0" y="482599"/>
                </a:lnTo>
                <a:lnTo>
                  <a:pt x="7580" y="520184"/>
                </a:lnTo>
                <a:lnTo>
                  <a:pt x="28257" y="550862"/>
                </a:lnTo>
                <a:lnTo>
                  <a:pt x="58935" y="571539"/>
                </a:lnTo>
                <a:lnTo>
                  <a:pt x="96520" y="579119"/>
                </a:lnTo>
                <a:lnTo>
                  <a:pt x="2402840" y="579119"/>
                </a:lnTo>
                <a:lnTo>
                  <a:pt x="2440424" y="571539"/>
                </a:lnTo>
                <a:lnTo>
                  <a:pt x="2471102" y="550862"/>
                </a:lnTo>
                <a:lnTo>
                  <a:pt x="2491779" y="520184"/>
                </a:lnTo>
                <a:lnTo>
                  <a:pt x="2499360" y="482599"/>
                </a:lnTo>
                <a:lnTo>
                  <a:pt x="2499360" y="96519"/>
                </a:lnTo>
                <a:lnTo>
                  <a:pt x="2491779" y="58935"/>
                </a:lnTo>
                <a:lnTo>
                  <a:pt x="2471102" y="28257"/>
                </a:lnTo>
                <a:lnTo>
                  <a:pt x="2440424" y="7580"/>
                </a:lnTo>
                <a:lnTo>
                  <a:pt x="2402840" y="0"/>
                </a:lnTo>
                <a:close/>
              </a:path>
            </a:pathLst>
          </a:custGeom>
          <a:solidFill>
            <a:srgbClr val="5B9BD4"/>
          </a:solidFill>
        </p:spPr>
        <p:txBody>
          <a:bodyPr wrap="square" lIns="0" tIns="0" rIns="0" bIns="0" rtlCol="0"/>
          <a:lstStyle/>
          <a:p>
            <a:endParaRPr/>
          </a:p>
        </p:txBody>
      </p:sp>
      <p:sp>
        <p:nvSpPr>
          <p:cNvPr id="31" name="object 31"/>
          <p:cNvSpPr txBox="1"/>
          <p:nvPr/>
        </p:nvSpPr>
        <p:spPr>
          <a:xfrm>
            <a:off x="5571497" y="2866390"/>
            <a:ext cx="2407285" cy="574040"/>
          </a:xfrm>
          <a:prstGeom prst="rect">
            <a:avLst/>
          </a:prstGeom>
        </p:spPr>
        <p:txBody>
          <a:bodyPr vert="horz" wrap="square" lIns="0" tIns="12700" rIns="0" bIns="0" rtlCol="0">
            <a:spAutoFit/>
          </a:bodyPr>
          <a:lstStyle/>
          <a:p>
            <a:pPr algn="ctr">
              <a:lnSpc>
                <a:spcPct val="100000"/>
              </a:lnSpc>
              <a:spcBef>
                <a:spcPts val="100"/>
              </a:spcBef>
            </a:pPr>
            <a:r>
              <a:rPr lang="en-US" spc="-15" dirty="0">
                <a:solidFill>
                  <a:srgbClr val="FFFFFF"/>
                </a:solidFill>
                <a:latin typeface="Arial"/>
                <a:cs typeface="Arial"/>
              </a:rPr>
              <a:t>Standardized model </a:t>
            </a:r>
            <a:r>
              <a:rPr sz="1800" u="sng" dirty="0" smtClean="0">
                <a:solidFill>
                  <a:srgbClr val="FFFFFF"/>
                </a:solidFill>
                <a:uFill>
                  <a:solidFill>
                    <a:srgbClr val="41709C"/>
                  </a:solidFill>
                </a:uFill>
                <a:latin typeface="Arial"/>
                <a:cs typeface="Arial"/>
              </a:rPr>
              <a:t>№</a:t>
            </a:r>
            <a:r>
              <a:rPr sz="1800" u="sng" dirty="0">
                <a:solidFill>
                  <a:srgbClr val="FFFFFF"/>
                </a:solidFill>
                <a:uFill>
                  <a:solidFill>
                    <a:srgbClr val="41709C"/>
                  </a:solidFill>
                </a:uFill>
                <a:latin typeface="Arial"/>
                <a:cs typeface="Arial"/>
              </a:rPr>
              <a:t>1	</a:t>
            </a:r>
            <a:endParaRPr sz="1800" dirty="0">
              <a:latin typeface="Arial"/>
              <a:cs typeface="Arial"/>
            </a:endParaRPr>
          </a:p>
        </p:txBody>
      </p:sp>
      <p:sp>
        <p:nvSpPr>
          <p:cNvPr id="32" name="object 32"/>
          <p:cNvSpPr/>
          <p:nvPr/>
        </p:nvSpPr>
        <p:spPr>
          <a:xfrm>
            <a:off x="5525261" y="4303014"/>
            <a:ext cx="2499360" cy="579120"/>
          </a:xfrm>
          <a:custGeom>
            <a:avLst/>
            <a:gdLst/>
            <a:ahLst/>
            <a:cxnLst/>
            <a:rect l="l" t="t" r="r" b="b"/>
            <a:pathLst>
              <a:path w="2499359" h="579120">
                <a:moveTo>
                  <a:pt x="2402840" y="0"/>
                </a:moveTo>
                <a:lnTo>
                  <a:pt x="96520" y="0"/>
                </a:lnTo>
                <a:lnTo>
                  <a:pt x="58935" y="7580"/>
                </a:lnTo>
                <a:lnTo>
                  <a:pt x="28257" y="28257"/>
                </a:lnTo>
                <a:lnTo>
                  <a:pt x="7580" y="58935"/>
                </a:lnTo>
                <a:lnTo>
                  <a:pt x="0" y="96519"/>
                </a:lnTo>
                <a:lnTo>
                  <a:pt x="0" y="482600"/>
                </a:lnTo>
                <a:lnTo>
                  <a:pt x="7580" y="520184"/>
                </a:lnTo>
                <a:lnTo>
                  <a:pt x="28257" y="550862"/>
                </a:lnTo>
                <a:lnTo>
                  <a:pt x="58935" y="571539"/>
                </a:lnTo>
                <a:lnTo>
                  <a:pt x="96520" y="579119"/>
                </a:lnTo>
                <a:lnTo>
                  <a:pt x="2402840" y="579119"/>
                </a:lnTo>
                <a:lnTo>
                  <a:pt x="2440424" y="571539"/>
                </a:lnTo>
                <a:lnTo>
                  <a:pt x="2471102" y="550862"/>
                </a:lnTo>
                <a:lnTo>
                  <a:pt x="2491779" y="520184"/>
                </a:lnTo>
                <a:lnTo>
                  <a:pt x="2499360" y="482600"/>
                </a:lnTo>
                <a:lnTo>
                  <a:pt x="2499360" y="96519"/>
                </a:lnTo>
                <a:lnTo>
                  <a:pt x="2491779" y="58935"/>
                </a:lnTo>
                <a:lnTo>
                  <a:pt x="2471102" y="28257"/>
                </a:lnTo>
                <a:lnTo>
                  <a:pt x="2440424" y="7580"/>
                </a:lnTo>
                <a:lnTo>
                  <a:pt x="2402840" y="0"/>
                </a:lnTo>
                <a:close/>
              </a:path>
            </a:pathLst>
          </a:custGeom>
          <a:solidFill>
            <a:srgbClr val="5B9BD4"/>
          </a:solidFill>
        </p:spPr>
        <p:txBody>
          <a:bodyPr wrap="square" lIns="0" tIns="0" rIns="0" bIns="0" rtlCol="0"/>
          <a:lstStyle/>
          <a:p>
            <a:endParaRPr/>
          </a:p>
        </p:txBody>
      </p:sp>
      <p:sp>
        <p:nvSpPr>
          <p:cNvPr id="33" name="object 33"/>
          <p:cNvSpPr txBox="1"/>
          <p:nvPr/>
        </p:nvSpPr>
        <p:spPr>
          <a:xfrm>
            <a:off x="5571497" y="3608070"/>
            <a:ext cx="2407285" cy="574040"/>
          </a:xfrm>
          <a:prstGeom prst="rect">
            <a:avLst/>
          </a:prstGeom>
        </p:spPr>
        <p:txBody>
          <a:bodyPr vert="horz" wrap="square" lIns="0" tIns="12700" rIns="0" bIns="0" rtlCol="0">
            <a:spAutoFit/>
          </a:bodyPr>
          <a:lstStyle/>
          <a:p>
            <a:pPr algn="ctr">
              <a:lnSpc>
                <a:spcPct val="100000"/>
              </a:lnSpc>
              <a:spcBef>
                <a:spcPts val="100"/>
              </a:spcBef>
            </a:pPr>
            <a:r>
              <a:rPr lang="en-US" spc="-15" dirty="0">
                <a:solidFill>
                  <a:srgbClr val="FFFFFF"/>
                </a:solidFill>
                <a:latin typeface="Arial"/>
                <a:cs typeface="Arial"/>
              </a:rPr>
              <a:t>Standardized model </a:t>
            </a:r>
            <a:r>
              <a:rPr sz="1800" u="sng" dirty="0" smtClean="0">
                <a:solidFill>
                  <a:srgbClr val="FFFFFF"/>
                </a:solidFill>
                <a:uFill>
                  <a:solidFill>
                    <a:srgbClr val="41709C"/>
                  </a:solidFill>
                </a:uFill>
                <a:latin typeface="Arial"/>
                <a:cs typeface="Arial"/>
              </a:rPr>
              <a:t>№</a:t>
            </a:r>
            <a:r>
              <a:rPr sz="1800" u="sng" dirty="0">
                <a:solidFill>
                  <a:srgbClr val="FFFFFF"/>
                </a:solidFill>
                <a:uFill>
                  <a:solidFill>
                    <a:srgbClr val="41709C"/>
                  </a:solidFill>
                </a:uFill>
                <a:latin typeface="Arial"/>
                <a:cs typeface="Arial"/>
              </a:rPr>
              <a:t>1	</a:t>
            </a:r>
            <a:endParaRPr sz="1800" dirty="0">
              <a:latin typeface="Arial"/>
              <a:cs typeface="Arial"/>
            </a:endParaRPr>
          </a:p>
        </p:txBody>
      </p:sp>
      <p:sp>
        <p:nvSpPr>
          <p:cNvPr id="34" name="object 34"/>
          <p:cNvSpPr txBox="1"/>
          <p:nvPr/>
        </p:nvSpPr>
        <p:spPr>
          <a:xfrm>
            <a:off x="5571497" y="4298645"/>
            <a:ext cx="2407285" cy="575310"/>
          </a:xfrm>
          <a:prstGeom prst="rect">
            <a:avLst/>
          </a:prstGeom>
        </p:spPr>
        <p:txBody>
          <a:bodyPr vert="horz" wrap="square" lIns="0" tIns="12700" rIns="0" bIns="0" rtlCol="0">
            <a:spAutoFit/>
          </a:bodyPr>
          <a:lstStyle/>
          <a:p>
            <a:pPr marL="635" algn="ctr">
              <a:lnSpc>
                <a:spcPct val="100000"/>
              </a:lnSpc>
              <a:spcBef>
                <a:spcPts val="100"/>
              </a:spcBef>
            </a:pPr>
            <a:r>
              <a:rPr lang="en-US" spc="-10" dirty="0">
                <a:solidFill>
                  <a:srgbClr val="FFFFFF"/>
                </a:solidFill>
                <a:latin typeface="Arial"/>
                <a:cs typeface="Arial"/>
              </a:rPr>
              <a:t>Standardized model </a:t>
            </a:r>
            <a:r>
              <a:rPr sz="1800" u="sng" dirty="0" smtClean="0">
                <a:solidFill>
                  <a:srgbClr val="FFFFFF"/>
                </a:solidFill>
                <a:uFill>
                  <a:solidFill>
                    <a:srgbClr val="41709C"/>
                  </a:solidFill>
                </a:uFill>
                <a:latin typeface="Arial"/>
                <a:cs typeface="Arial"/>
              </a:rPr>
              <a:t>№</a:t>
            </a:r>
            <a:r>
              <a:rPr sz="1800" u="sng" dirty="0">
                <a:solidFill>
                  <a:srgbClr val="FFFFFF"/>
                </a:solidFill>
                <a:uFill>
                  <a:solidFill>
                    <a:srgbClr val="41709C"/>
                  </a:solidFill>
                </a:uFill>
                <a:latin typeface="Arial"/>
                <a:cs typeface="Arial"/>
              </a:rPr>
              <a:t>1	</a:t>
            </a:r>
            <a:endParaRPr sz="1800" dirty="0">
              <a:latin typeface="Arial"/>
              <a:cs typeface="Arial"/>
            </a:endParaRPr>
          </a:p>
        </p:txBody>
      </p:sp>
      <p:sp>
        <p:nvSpPr>
          <p:cNvPr id="35" name="object 35"/>
          <p:cNvSpPr txBox="1"/>
          <p:nvPr/>
        </p:nvSpPr>
        <p:spPr>
          <a:xfrm>
            <a:off x="8684514" y="2154173"/>
            <a:ext cx="2597150" cy="543739"/>
          </a:xfrm>
          <a:prstGeom prst="rect">
            <a:avLst/>
          </a:prstGeom>
          <a:solidFill>
            <a:srgbClr val="5B9BD4"/>
          </a:solidFill>
          <a:ln w="10667">
            <a:solidFill>
              <a:srgbClr val="41709C"/>
            </a:solidFill>
          </a:ln>
        </p:spPr>
        <p:txBody>
          <a:bodyPr vert="horz" wrap="square" lIns="0" tIns="172720" rIns="0" bIns="0" rtlCol="0">
            <a:spAutoFit/>
          </a:bodyPr>
          <a:lstStyle/>
          <a:p>
            <a:pPr algn="ctr">
              <a:lnSpc>
                <a:spcPct val="100000"/>
              </a:lnSpc>
              <a:spcBef>
                <a:spcPts val="1360"/>
              </a:spcBef>
            </a:pPr>
            <a:r>
              <a:rPr lang="en-US" sz="2400" b="1" spc="-15" dirty="0">
                <a:solidFill>
                  <a:srgbClr val="FFFFFF"/>
                </a:solidFill>
                <a:latin typeface="Arial"/>
                <a:cs typeface="Arial"/>
              </a:rPr>
              <a:t>CCG 1</a:t>
            </a:r>
            <a:endParaRPr sz="2400" dirty="0">
              <a:latin typeface="Arial"/>
              <a:cs typeface="Arial"/>
            </a:endParaRPr>
          </a:p>
        </p:txBody>
      </p:sp>
      <p:sp>
        <p:nvSpPr>
          <p:cNvPr id="36" name="object 36"/>
          <p:cNvSpPr txBox="1"/>
          <p:nvPr/>
        </p:nvSpPr>
        <p:spPr>
          <a:xfrm>
            <a:off x="8684514" y="3591305"/>
            <a:ext cx="2597150" cy="489236"/>
          </a:xfrm>
          <a:prstGeom prst="rect">
            <a:avLst/>
          </a:prstGeom>
          <a:solidFill>
            <a:srgbClr val="5B9BD4"/>
          </a:solidFill>
          <a:ln w="10667">
            <a:solidFill>
              <a:srgbClr val="41709C"/>
            </a:solidFill>
          </a:ln>
        </p:spPr>
        <p:txBody>
          <a:bodyPr vert="horz" wrap="square" lIns="0" tIns="118745" rIns="0" bIns="0" rtlCol="0">
            <a:spAutoFit/>
          </a:bodyPr>
          <a:lstStyle/>
          <a:p>
            <a:pPr algn="ctr">
              <a:lnSpc>
                <a:spcPct val="100000"/>
              </a:lnSpc>
              <a:spcBef>
                <a:spcPts val="935"/>
              </a:spcBef>
            </a:pPr>
            <a:r>
              <a:rPr lang="en-US" sz="2400" b="1" spc="-15" dirty="0">
                <a:solidFill>
                  <a:srgbClr val="FFFFFF"/>
                </a:solidFill>
                <a:latin typeface="Arial"/>
                <a:cs typeface="Arial"/>
              </a:rPr>
              <a:t>CCG </a:t>
            </a:r>
            <a:r>
              <a:rPr sz="2400" b="1" spc="-10" dirty="0" smtClean="0">
                <a:solidFill>
                  <a:srgbClr val="FFFFFF"/>
                </a:solidFill>
                <a:latin typeface="Arial"/>
                <a:cs typeface="Arial"/>
              </a:rPr>
              <a:t> </a:t>
            </a:r>
            <a:r>
              <a:rPr sz="2400" b="1" dirty="0">
                <a:solidFill>
                  <a:srgbClr val="FFFFFF"/>
                </a:solidFill>
                <a:latin typeface="Arial"/>
                <a:cs typeface="Arial"/>
              </a:rPr>
              <a:t>2</a:t>
            </a:r>
            <a:endParaRPr sz="2400" dirty="0">
              <a:latin typeface="Arial"/>
              <a:cs typeface="Arial"/>
            </a:endParaRPr>
          </a:p>
        </p:txBody>
      </p:sp>
      <p:sp>
        <p:nvSpPr>
          <p:cNvPr id="37" name="object 37"/>
          <p:cNvSpPr txBox="1"/>
          <p:nvPr/>
        </p:nvSpPr>
        <p:spPr>
          <a:xfrm>
            <a:off x="8684514" y="4281678"/>
            <a:ext cx="2597150" cy="490518"/>
          </a:xfrm>
          <a:prstGeom prst="rect">
            <a:avLst/>
          </a:prstGeom>
          <a:solidFill>
            <a:srgbClr val="5B9BD4"/>
          </a:solidFill>
          <a:ln w="10667">
            <a:solidFill>
              <a:srgbClr val="41709C"/>
            </a:solidFill>
          </a:ln>
        </p:spPr>
        <p:txBody>
          <a:bodyPr vert="horz" wrap="square" lIns="0" tIns="120014" rIns="0" bIns="0" rtlCol="0">
            <a:spAutoFit/>
          </a:bodyPr>
          <a:lstStyle/>
          <a:p>
            <a:pPr algn="ctr">
              <a:lnSpc>
                <a:spcPct val="100000"/>
              </a:lnSpc>
              <a:spcBef>
                <a:spcPts val="944"/>
              </a:spcBef>
            </a:pPr>
            <a:r>
              <a:rPr lang="en-US" sz="2400" b="1" dirty="0">
                <a:solidFill>
                  <a:srgbClr val="FFFFFF"/>
                </a:solidFill>
                <a:latin typeface="Arial"/>
                <a:cs typeface="Arial"/>
              </a:rPr>
              <a:t>CCG 1</a:t>
            </a:r>
            <a:r>
              <a:rPr sz="2400" b="1" dirty="0" smtClean="0">
                <a:solidFill>
                  <a:srgbClr val="FFFFFF"/>
                </a:solidFill>
                <a:latin typeface="Arial"/>
                <a:cs typeface="Arial"/>
              </a:rPr>
              <a:t>3</a:t>
            </a:r>
            <a:endParaRPr sz="2400" dirty="0">
              <a:latin typeface="Arial"/>
              <a:cs typeface="Arial"/>
            </a:endParaRPr>
          </a:p>
        </p:txBody>
      </p:sp>
      <p:sp>
        <p:nvSpPr>
          <p:cNvPr id="38" name="object 38"/>
          <p:cNvSpPr/>
          <p:nvPr/>
        </p:nvSpPr>
        <p:spPr>
          <a:xfrm>
            <a:off x="7894319" y="2322576"/>
            <a:ext cx="134111" cy="196723"/>
          </a:xfrm>
          <a:prstGeom prst="rect">
            <a:avLst/>
          </a:prstGeom>
          <a:blipFill>
            <a:blip r:embed="rId2" cstate="print"/>
            <a:stretch>
              <a:fillRect/>
            </a:stretch>
          </a:blipFill>
        </p:spPr>
        <p:txBody>
          <a:bodyPr wrap="square" lIns="0" tIns="0" rIns="0" bIns="0" rtlCol="0"/>
          <a:lstStyle/>
          <a:p>
            <a:endParaRPr/>
          </a:p>
        </p:txBody>
      </p:sp>
      <p:sp>
        <p:nvSpPr>
          <p:cNvPr id="39" name="object 39"/>
          <p:cNvSpPr/>
          <p:nvPr/>
        </p:nvSpPr>
        <p:spPr>
          <a:xfrm>
            <a:off x="8023859" y="2429764"/>
            <a:ext cx="661035" cy="173990"/>
          </a:xfrm>
          <a:custGeom>
            <a:avLst/>
            <a:gdLst/>
            <a:ahLst/>
            <a:cxnLst/>
            <a:rect l="l" t="t" r="r" b="b"/>
            <a:pathLst>
              <a:path w="661034" h="173989">
                <a:moveTo>
                  <a:pt x="486833" y="115795"/>
                </a:moveTo>
                <a:lnTo>
                  <a:pt x="486791" y="173736"/>
                </a:lnTo>
                <a:lnTo>
                  <a:pt x="602954" y="115824"/>
                </a:lnTo>
                <a:lnTo>
                  <a:pt x="515747" y="115824"/>
                </a:lnTo>
                <a:lnTo>
                  <a:pt x="486833" y="115795"/>
                </a:lnTo>
                <a:close/>
              </a:path>
              <a:path w="661034" h="173989">
                <a:moveTo>
                  <a:pt x="486875" y="57883"/>
                </a:moveTo>
                <a:lnTo>
                  <a:pt x="486833" y="115795"/>
                </a:lnTo>
                <a:lnTo>
                  <a:pt x="515747" y="115824"/>
                </a:lnTo>
                <a:lnTo>
                  <a:pt x="515874" y="57912"/>
                </a:lnTo>
                <a:lnTo>
                  <a:pt x="486875" y="57883"/>
                </a:lnTo>
                <a:close/>
              </a:path>
              <a:path w="661034" h="173989">
                <a:moveTo>
                  <a:pt x="486918" y="0"/>
                </a:moveTo>
                <a:lnTo>
                  <a:pt x="486875" y="57883"/>
                </a:lnTo>
                <a:lnTo>
                  <a:pt x="515874" y="57912"/>
                </a:lnTo>
                <a:lnTo>
                  <a:pt x="515747" y="115824"/>
                </a:lnTo>
                <a:lnTo>
                  <a:pt x="602954" y="115824"/>
                </a:lnTo>
                <a:lnTo>
                  <a:pt x="660526" y="87122"/>
                </a:lnTo>
                <a:lnTo>
                  <a:pt x="486918" y="0"/>
                </a:lnTo>
                <a:close/>
              </a:path>
              <a:path w="661034" h="173989">
                <a:moveTo>
                  <a:pt x="0" y="57403"/>
                </a:moveTo>
                <a:lnTo>
                  <a:pt x="0" y="115315"/>
                </a:lnTo>
                <a:lnTo>
                  <a:pt x="486833" y="115795"/>
                </a:lnTo>
                <a:lnTo>
                  <a:pt x="486875" y="57883"/>
                </a:lnTo>
                <a:lnTo>
                  <a:pt x="0" y="57403"/>
                </a:lnTo>
                <a:close/>
              </a:path>
            </a:pathLst>
          </a:custGeom>
          <a:solidFill>
            <a:srgbClr val="C00000"/>
          </a:solidFill>
        </p:spPr>
        <p:txBody>
          <a:bodyPr wrap="square" lIns="0" tIns="0" rIns="0" bIns="0" rtlCol="0"/>
          <a:lstStyle/>
          <a:p>
            <a:endParaRPr/>
          </a:p>
        </p:txBody>
      </p:sp>
      <p:sp>
        <p:nvSpPr>
          <p:cNvPr id="40" name="object 40"/>
          <p:cNvSpPr/>
          <p:nvPr/>
        </p:nvSpPr>
        <p:spPr>
          <a:xfrm>
            <a:off x="8003667" y="2516123"/>
            <a:ext cx="680720" cy="662940"/>
          </a:xfrm>
          <a:custGeom>
            <a:avLst/>
            <a:gdLst/>
            <a:ahLst/>
            <a:cxnLst/>
            <a:rect l="l" t="t" r="r" b="b"/>
            <a:pathLst>
              <a:path w="680720" h="662939">
                <a:moveTo>
                  <a:pt x="536011" y="100316"/>
                </a:moveTo>
                <a:lnTo>
                  <a:pt x="0" y="621411"/>
                </a:lnTo>
                <a:lnTo>
                  <a:pt x="40385" y="662939"/>
                </a:lnTo>
                <a:lnTo>
                  <a:pt x="576375" y="141866"/>
                </a:lnTo>
                <a:lnTo>
                  <a:pt x="536011" y="100316"/>
                </a:lnTo>
                <a:close/>
              </a:path>
              <a:path w="680720" h="662939">
                <a:moveTo>
                  <a:pt x="652749" y="80137"/>
                </a:moveTo>
                <a:lnTo>
                  <a:pt x="556767" y="80137"/>
                </a:lnTo>
                <a:lnTo>
                  <a:pt x="597153" y="121665"/>
                </a:lnTo>
                <a:lnTo>
                  <a:pt x="576375" y="141866"/>
                </a:lnTo>
                <a:lnTo>
                  <a:pt x="616711" y="183387"/>
                </a:lnTo>
                <a:lnTo>
                  <a:pt x="652749" y="80137"/>
                </a:lnTo>
                <a:close/>
              </a:path>
              <a:path w="680720" h="662939">
                <a:moveTo>
                  <a:pt x="556767" y="80137"/>
                </a:moveTo>
                <a:lnTo>
                  <a:pt x="536011" y="100316"/>
                </a:lnTo>
                <a:lnTo>
                  <a:pt x="576375" y="141866"/>
                </a:lnTo>
                <a:lnTo>
                  <a:pt x="597153" y="121665"/>
                </a:lnTo>
                <a:lnTo>
                  <a:pt x="556767" y="80137"/>
                </a:lnTo>
                <a:close/>
              </a:path>
              <a:path w="680720" h="662939">
                <a:moveTo>
                  <a:pt x="680719" y="0"/>
                </a:moveTo>
                <a:lnTo>
                  <a:pt x="495680" y="58800"/>
                </a:lnTo>
                <a:lnTo>
                  <a:pt x="536011" y="100316"/>
                </a:lnTo>
                <a:lnTo>
                  <a:pt x="556767" y="80137"/>
                </a:lnTo>
                <a:lnTo>
                  <a:pt x="652749" y="80137"/>
                </a:lnTo>
                <a:lnTo>
                  <a:pt x="680719" y="0"/>
                </a:lnTo>
                <a:close/>
              </a:path>
            </a:pathLst>
          </a:custGeom>
          <a:solidFill>
            <a:srgbClr val="C00000"/>
          </a:solidFill>
        </p:spPr>
        <p:txBody>
          <a:bodyPr wrap="square" lIns="0" tIns="0" rIns="0" bIns="0" rtlCol="0"/>
          <a:lstStyle/>
          <a:p>
            <a:endParaRPr/>
          </a:p>
        </p:txBody>
      </p:sp>
      <p:sp>
        <p:nvSpPr>
          <p:cNvPr id="41" name="object 41"/>
          <p:cNvSpPr/>
          <p:nvPr/>
        </p:nvSpPr>
        <p:spPr>
          <a:xfrm>
            <a:off x="8023859" y="3813175"/>
            <a:ext cx="661035" cy="173990"/>
          </a:xfrm>
          <a:custGeom>
            <a:avLst/>
            <a:gdLst/>
            <a:ahLst/>
            <a:cxnLst/>
            <a:rect l="l" t="t" r="r" b="b"/>
            <a:pathLst>
              <a:path w="661034" h="173989">
                <a:moveTo>
                  <a:pt x="602784" y="57912"/>
                </a:moveTo>
                <a:lnTo>
                  <a:pt x="515747" y="57912"/>
                </a:lnTo>
                <a:lnTo>
                  <a:pt x="515874" y="115824"/>
                </a:lnTo>
                <a:lnTo>
                  <a:pt x="486875" y="115838"/>
                </a:lnTo>
                <a:lnTo>
                  <a:pt x="486918" y="173736"/>
                </a:lnTo>
                <a:lnTo>
                  <a:pt x="660526" y="86741"/>
                </a:lnTo>
                <a:lnTo>
                  <a:pt x="602784" y="57912"/>
                </a:lnTo>
                <a:close/>
              </a:path>
              <a:path w="661034" h="173989">
                <a:moveTo>
                  <a:pt x="486833" y="57926"/>
                </a:moveTo>
                <a:lnTo>
                  <a:pt x="0" y="58166"/>
                </a:lnTo>
                <a:lnTo>
                  <a:pt x="0" y="116077"/>
                </a:lnTo>
                <a:lnTo>
                  <a:pt x="486875" y="115838"/>
                </a:lnTo>
                <a:lnTo>
                  <a:pt x="486833" y="57926"/>
                </a:lnTo>
                <a:close/>
              </a:path>
              <a:path w="661034" h="173989">
                <a:moveTo>
                  <a:pt x="515747" y="57912"/>
                </a:moveTo>
                <a:lnTo>
                  <a:pt x="486833" y="57926"/>
                </a:lnTo>
                <a:lnTo>
                  <a:pt x="486875" y="115838"/>
                </a:lnTo>
                <a:lnTo>
                  <a:pt x="515874" y="115824"/>
                </a:lnTo>
                <a:lnTo>
                  <a:pt x="515747" y="57912"/>
                </a:lnTo>
                <a:close/>
              </a:path>
              <a:path w="661034" h="173989">
                <a:moveTo>
                  <a:pt x="486791" y="0"/>
                </a:moveTo>
                <a:lnTo>
                  <a:pt x="486833" y="57926"/>
                </a:lnTo>
                <a:lnTo>
                  <a:pt x="602784" y="57912"/>
                </a:lnTo>
                <a:lnTo>
                  <a:pt x="486791" y="0"/>
                </a:lnTo>
                <a:close/>
              </a:path>
            </a:pathLst>
          </a:custGeom>
          <a:solidFill>
            <a:srgbClr val="C00000"/>
          </a:solidFill>
        </p:spPr>
        <p:txBody>
          <a:bodyPr wrap="square" lIns="0" tIns="0" rIns="0" bIns="0" rtlCol="0"/>
          <a:lstStyle/>
          <a:p>
            <a:endParaRPr/>
          </a:p>
        </p:txBody>
      </p:sp>
      <p:sp>
        <p:nvSpPr>
          <p:cNvPr id="42" name="object 42"/>
          <p:cNvSpPr/>
          <p:nvPr/>
        </p:nvSpPr>
        <p:spPr>
          <a:xfrm>
            <a:off x="8023859" y="4504944"/>
            <a:ext cx="661035" cy="173990"/>
          </a:xfrm>
          <a:custGeom>
            <a:avLst/>
            <a:gdLst/>
            <a:ahLst/>
            <a:cxnLst/>
            <a:rect l="l" t="t" r="r" b="b"/>
            <a:pathLst>
              <a:path w="661034" h="173989">
                <a:moveTo>
                  <a:pt x="486791" y="0"/>
                </a:moveTo>
                <a:lnTo>
                  <a:pt x="486791" y="173735"/>
                </a:lnTo>
                <a:lnTo>
                  <a:pt x="602615" y="115823"/>
                </a:lnTo>
                <a:lnTo>
                  <a:pt x="515747" y="115823"/>
                </a:lnTo>
                <a:lnTo>
                  <a:pt x="515747" y="57911"/>
                </a:lnTo>
                <a:lnTo>
                  <a:pt x="602615" y="57911"/>
                </a:lnTo>
                <a:lnTo>
                  <a:pt x="486791" y="0"/>
                </a:lnTo>
                <a:close/>
              </a:path>
              <a:path w="661034" h="173989">
                <a:moveTo>
                  <a:pt x="486791" y="57911"/>
                </a:moveTo>
                <a:lnTo>
                  <a:pt x="0" y="57911"/>
                </a:lnTo>
                <a:lnTo>
                  <a:pt x="0" y="115823"/>
                </a:lnTo>
                <a:lnTo>
                  <a:pt x="486791" y="115823"/>
                </a:lnTo>
                <a:lnTo>
                  <a:pt x="486791" y="57911"/>
                </a:lnTo>
                <a:close/>
              </a:path>
              <a:path w="661034" h="173989">
                <a:moveTo>
                  <a:pt x="602615" y="57911"/>
                </a:moveTo>
                <a:lnTo>
                  <a:pt x="515747" y="57911"/>
                </a:lnTo>
                <a:lnTo>
                  <a:pt x="515747" y="115823"/>
                </a:lnTo>
                <a:lnTo>
                  <a:pt x="602615" y="115823"/>
                </a:lnTo>
                <a:lnTo>
                  <a:pt x="660526" y="86867"/>
                </a:lnTo>
                <a:lnTo>
                  <a:pt x="602615" y="57911"/>
                </a:lnTo>
                <a:close/>
              </a:path>
            </a:pathLst>
          </a:custGeom>
          <a:solidFill>
            <a:srgbClr val="C00000"/>
          </a:solid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p:nvPr/>
        </p:nvSpPr>
        <p:spPr>
          <a:xfrm>
            <a:off x="4506467" y="1388363"/>
            <a:ext cx="822960" cy="708660"/>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6031991" y="1417319"/>
            <a:ext cx="822960" cy="675131"/>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2947416" y="1397508"/>
            <a:ext cx="743711" cy="691896"/>
          </a:xfrm>
          <a:prstGeom prst="rect">
            <a:avLst/>
          </a:prstGeom>
          <a:blipFill>
            <a:blip r:embed="rId2" cstate="print"/>
            <a:stretch>
              <a:fillRect/>
            </a:stretch>
          </a:blipFill>
        </p:spPr>
        <p:txBody>
          <a:bodyPr wrap="square" lIns="0" tIns="0" rIns="0" bIns="0" rtlCol="0"/>
          <a:lstStyle/>
          <a:p>
            <a:endParaRPr/>
          </a:p>
        </p:txBody>
      </p:sp>
      <p:sp>
        <p:nvSpPr>
          <p:cNvPr id="8" name="object 8"/>
          <p:cNvSpPr txBox="1">
            <a:spLocks noGrp="1"/>
          </p:cNvSpPr>
          <p:nvPr>
            <p:ph type="title"/>
          </p:nvPr>
        </p:nvSpPr>
        <p:spPr>
          <a:xfrm>
            <a:off x="2510154" y="180905"/>
            <a:ext cx="6176646" cy="695062"/>
          </a:xfrm>
          <a:prstGeom prst="rect">
            <a:avLst/>
          </a:prstGeom>
        </p:spPr>
        <p:txBody>
          <a:bodyPr vert="horz" wrap="square" lIns="0" tIns="78740" rIns="0" bIns="0" rtlCol="0">
            <a:spAutoFit/>
          </a:bodyPr>
          <a:lstStyle/>
          <a:p>
            <a:pPr algn="ctr">
              <a:lnSpc>
                <a:spcPct val="100000"/>
              </a:lnSpc>
              <a:spcBef>
                <a:spcPts val="620"/>
              </a:spcBef>
            </a:pPr>
            <a:r>
              <a:rPr lang="en-US" sz="2000" spc="-10" dirty="0">
                <a:solidFill>
                  <a:srgbClr val="001F5F"/>
                </a:solidFill>
              </a:rPr>
              <a:t>TACTICS OF DIAGNOSIS AND TREATMENT</a:t>
            </a:r>
            <a:br>
              <a:rPr lang="en-US" sz="2000" spc="-10" dirty="0">
                <a:solidFill>
                  <a:srgbClr val="001F5F"/>
                </a:solidFill>
              </a:rPr>
            </a:br>
            <a:r>
              <a:rPr lang="en-US" sz="2000" spc="-10" dirty="0">
                <a:solidFill>
                  <a:srgbClr val="001F5F"/>
                </a:solidFill>
              </a:rPr>
              <a:t>BASED ON CLINICAL RECOMMENDATIONS</a:t>
            </a:r>
            <a:endParaRPr sz="1450" dirty="0">
              <a:latin typeface="Arial"/>
              <a:cs typeface="Arial"/>
            </a:endParaRPr>
          </a:p>
        </p:txBody>
      </p:sp>
      <p:sp>
        <p:nvSpPr>
          <p:cNvPr id="9" name="object 9"/>
          <p:cNvSpPr/>
          <p:nvPr/>
        </p:nvSpPr>
        <p:spPr>
          <a:xfrm>
            <a:off x="2859785" y="2108454"/>
            <a:ext cx="866140" cy="259079"/>
          </a:xfrm>
          <a:custGeom>
            <a:avLst/>
            <a:gdLst/>
            <a:ahLst/>
            <a:cxnLst/>
            <a:rect l="l" t="t" r="r" b="b"/>
            <a:pathLst>
              <a:path w="866139" h="259080">
                <a:moveTo>
                  <a:pt x="0" y="259079"/>
                </a:moveTo>
                <a:lnTo>
                  <a:pt x="865632" y="259079"/>
                </a:lnTo>
                <a:lnTo>
                  <a:pt x="865632" y="0"/>
                </a:lnTo>
                <a:lnTo>
                  <a:pt x="0" y="0"/>
                </a:lnTo>
                <a:lnTo>
                  <a:pt x="0" y="259079"/>
                </a:lnTo>
                <a:close/>
              </a:path>
            </a:pathLst>
          </a:custGeom>
          <a:ln w="19812">
            <a:solidFill>
              <a:srgbClr val="1F3863"/>
            </a:solidFill>
          </a:ln>
        </p:spPr>
        <p:txBody>
          <a:bodyPr wrap="square" lIns="0" tIns="0" rIns="0" bIns="0" rtlCol="0"/>
          <a:lstStyle/>
          <a:p>
            <a:endParaRPr/>
          </a:p>
        </p:txBody>
      </p:sp>
      <p:sp>
        <p:nvSpPr>
          <p:cNvPr id="10" name="object 10"/>
          <p:cNvSpPr/>
          <p:nvPr/>
        </p:nvSpPr>
        <p:spPr>
          <a:xfrm>
            <a:off x="4478273" y="2106929"/>
            <a:ext cx="866140" cy="259079"/>
          </a:xfrm>
          <a:custGeom>
            <a:avLst/>
            <a:gdLst/>
            <a:ahLst/>
            <a:cxnLst/>
            <a:rect l="l" t="t" r="r" b="b"/>
            <a:pathLst>
              <a:path w="866139" h="259080">
                <a:moveTo>
                  <a:pt x="0" y="259079"/>
                </a:moveTo>
                <a:lnTo>
                  <a:pt x="865631" y="259079"/>
                </a:lnTo>
                <a:lnTo>
                  <a:pt x="865631" y="0"/>
                </a:lnTo>
                <a:lnTo>
                  <a:pt x="0" y="0"/>
                </a:lnTo>
                <a:lnTo>
                  <a:pt x="0" y="259079"/>
                </a:lnTo>
                <a:close/>
              </a:path>
            </a:pathLst>
          </a:custGeom>
          <a:ln w="19812">
            <a:solidFill>
              <a:srgbClr val="1F3863"/>
            </a:solidFill>
          </a:ln>
        </p:spPr>
        <p:txBody>
          <a:bodyPr wrap="square" lIns="0" tIns="0" rIns="0" bIns="0" rtlCol="0"/>
          <a:lstStyle/>
          <a:p>
            <a:endParaRPr/>
          </a:p>
        </p:txBody>
      </p:sp>
      <p:sp>
        <p:nvSpPr>
          <p:cNvPr id="11" name="object 11"/>
          <p:cNvSpPr/>
          <p:nvPr/>
        </p:nvSpPr>
        <p:spPr>
          <a:xfrm>
            <a:off x="6005321" y="2102357"/>
            <a:ext cx="866140" cy="260985"/>
          </a:xfrm>
          <a:custGeom>
            <a:avLst/>
            <a:gdLst/>
            <a:ahLst/>
            <a:cxnLst/>
            <a:rect l="l" t="t" r="r" b="b"/>
            <a:pathLst>
              <a:path w="866140" h="260985">
                <a:moveTo>
                  <a:pt x="0" y="260603"/>
                </a:moveTo>
                <a:lnTo>
                  <a:pt x="865631" y="260603"/>
                </a:lnTo>
                <a:lnTo>
                  <a:pt x="865631" y="0"/>
                </a:lnTo>
                <a:lnTo>
                  <a:pt x="0" y="0"/>
                </a:lnTo>
                <a:lnTo>
                  <a:pt x="0" y="260603"/>
                </a:lnTo>
                <a:close/>
              </a:path>
            </a:pathLst>
          </a:custGeom>
          <a:ln w="19811">
            <a:solidFill>
              <a:srgbClr val="1F3863"/>
            </a:solidFill>
          </a:ln>
        </p:spPr>
        <p:txBody>
          <a:bodyPr wrap="square" lIns="0" tIns="0" rIns="0" bIns="0" rtlCol="0"/>
          <a:lstStyle/>
          <a:p>
            <a:endParaRPr/>
          </a:p>
        </p:txBody>
      </p:sp>
      <p:sp>
        <p:nvSpPr>
          <p:cNvPr id="12" name="object 12"/>
          <p:cNvSpPr/>
          <p:nvPr/>
        </p:nvSpPr>
        <p:spPr>
          <a:xfrm>
            <a:off x="2920745" y="2684526"/>
            <a:ext cx="721360" cy="746760"/>
          </a:xfrm>
          <a:custGeom>
            <a:avLst/>
            <a:gdLst/>
            <a:ahLst/>
            <a:cxnLst/>
            <a:rect l="l" t="t" r="r" b="b"/>
            <a:pathLst>
              <a:path w="721360" h="746760">
                <a:moveTo>
                  <a:pt x="0" y="746760"/>
                </a:moveTo>
                <a:lnTo>
                  <a:pt x="720852" y="746760"/>
                </a:lnTo>
                <a:lnTo>
                  <a:pt x="720852" y="0"/>
                </a:lnTo>
                <a:lnTo>
                  <a:pt x="0" y="0"/>
                </a:lnTo>
                <a:lnTo>
                  <a:pt x="0" y="746760"/>
                </a:lnTo>
                <a:close/>
              </a:path>
            </a:pathLst>
          </a:custGeom>
          <a:solidFill>
            <a:srgbClr val="5B9BD4"/>
          </a:solidFill>
        </p:spPr>
        <p:txBody>
          <a:bodyPr wrap="square" lIns="0" tIns="0" rIns="0" bIns="0" rtlCol="0"/>
          <a:lstStyle/>
          <a:p>
            <a:endParaRPr/>
          </a:p>
        </p:txBody>
      </p:sp>
      <p:sp>
        <p:nvSpPr>
          <p:cNvPr id="13" name="object 13"/>
          <p:cNvSpPr/>
          <p:nvPr/>
        </p:nvSpPr>
        <p:spPr>
          <a:xfrm>
            <a:off x="2920745" y="2684526"/>
            <a:ext cx="721360" cy="746760"/>
          </a:xfrm>
          <a:custGeom>
            <a:avLst/>
            <a:gdLst/>
            <a:ahLst/>
            <a:cxnLst/>
            <a:rect l="l" t="t" r="r" b="b"/>
            <a:pathLst>
              <a:path w="721360" h="746760">
                <a:moveTo>
                  <a:pt x="0" y="746760"/>
                </a:moveTo>
                <a:lnTo>
                  <a:pt x="720852" y="746760"/>
                </a:lnTo>
                <a:lnTo>
                  <a:pt x="720852" y="0"/>
                </a:lnTo>
                <a:lnTo>
                  <a:pt x="0" y="0"/>
                </a:lnTo>
                <a:lnTo>
                  <a:pt x="0" y="746760"/>
                </a:lnTo>
                <a:close/>
              </a:path>
            </a:pathLst>
          </a:custGeom>
          <a:ln w="10668">
            <a:solidFill>
              <a:srgbClr val="41709C"/>
            </a:solidFill>
          </a:ln>
        </p:spPr>
        <p:txBody>
          <a:bodyPr wrap="square" lIns="0" tIns="0" rIns="0" bIns="0" rtlCol="0"/>
          <a:lstStyle/>
          <a:p>
            <a:endParaRPr/>
          </a:p>
        </p:txBody>
      </p:sp>
      <p:sp>
        <p:nvSpPr>
          <p:cNvPr id="14" name="object 14"/>
          <p:cNvSpPr/>
          <p:nvPr/>
        </p:nvSpPr>
        <p:spPr>
          <a:xfrm>
            <a:off x="2928366" y="3792473"/>
            <a:ext cx="713740" cy="721360"/>
          </a:xfrm>
          <a:custGeom>
            <a:avLst/>
            <a:gdLst/>
            <a:ahLst/>
            <a:cxnLst/>
            <a:rect l="l" t="t" r="r" b="b"/>
            <a:pathLst>
              <a:path w="713739" h="721360">
                <a:moveTo>
                  <a:pt x="0" y="720851"/>
                </a:moveTo>
                <a:lnTo>
                  <a:pt x="713232" y="720851"/>
                </a:lnTo>
                <a:lnTo>
                  <a:pt x="713232" y="0"/>
                </a:lnTo>
                <a:lnTo>
                  <a:pt x="0" y="0"/>
                </a:lnTo>
                <a:lnTo>
                  <a:pt x="0" y="720851"/>
                </a:lnTo>
                <a:close/>
              </a:path>
            </a:pathLst>
          </a:custGeom>
          <a:solidFill>
            <a:srgbClr val="BE9000"/>
          </a:solidFill>
        </p:spPr>
        <p:txBody>
          <a:bodyPr wrap="square" lIns="0" tIns="0" rIns="0" bIns="0" rtlCol="0"/>
          <a:lstStyle/>
          <a:p>
            <a:endParaRPr/>
          </a:p>
        </p:txBody>
      </p:sp>
      <p:sp>
        <p:nvSpPr>
          <p:cNvPr id="15" name="object 15"/>
          <p:cNvSpPr/>
          <p:nvPr/>
        </p:nvSpPr>
        <p:spPr>
          <a:xfrm>
            <a:off x="2928366" y="3792473"/>
            <a:ext cx="713740" cy="721360"/>
          </a:xfrm>
          <a:custGeom>
            <a:avLst/>
            <a:gdLst/>
            <a:ahLst/>
            <a:cxnLst/>
            <a:rect l="l" t="t" r="r" b="b"/>
            <a:pathLst>
              <a:path w="713739" h="721360">
                <a:moveTo>
                  <a:pt x="0" y="720851"/>
                </a:moveTo>
                <a:lnTo>
                  <a:pt x="713232" y="720851"/>
                </a:lnTo>
                <a:lnTo>
                  <a:pt x="713232" y="0"/>
                </a:lnTo>
                <a:lnTo>
                  <a:pt x="0" y="0"/>
                </a:lnTo>
                <a:lnTo>
                  <a:pt x="0" y="720851"/>
                </a:lnTo>
                <a:close/>
              </a:path>
            </a:pathLst>
          </a:custGeom>
          <a:ln w="10668">
            <a:solidFill>
              <a:srgbClr val="41709C"/>
            </a:solidFill>
          </a:ln>
        </p:spPr>
        <p:txBody>
          <a:bodyPr wrap="square" lIns="0" tIns="0" rIns="0" bIns="0" rtlCol="0"/>
          <a:lstStyle/>
          <a:p>
            <a:endParaRPr/>
          </a:p>
        </p:txBody>
      </p:sp>
      <p:sp>
        <p:nvSpPr>
          <p:cNvPr id="16" name="object 16"/>
          <p:cNvSpPr/>
          <p:nvPr/>
        </p:nvSpPr>
        <p:spPr>
          <a:xfrm>
            <a:off x="2928366" y="4866894"/>
            <a:ext cx="713740" cy="737870"/>
          </a:xfrm>
          <a:custGeom>
            <a:avLst/>
            <a:gdLst/>
            <a:ahLst/>
            <a:cxnLst/>
            <a:rect l="l" t="t" r="r" b="b"/>
            <a:pathLst>
              <a:path w="713739" h="737870">
                <a:moveTo>
                  <a:pt x="0" y="737615"/>
                </a:moveTo>
                <a:lnTo>
                  <a:pt x="713232" y="737615"/>
                </a:lnTo>
                <a:lnTo>
                  <a:pt x="713232" y="0"/>
                </a:lnTo>
                <a:lnTo>
                  <a:pt x="0" y="0"/>
                </a:lnTo>
                <a:lnTo>
                  <a:pt x="0" y="737615"/>
                </a:lnTo>
                <a:close/>
              </a:path>
            </a:pathLst>
          </a:custGeom>
          <a:solidFill>
            <a:srgbClr val="FF7B80"/>
          </a:solidFill>
        </p:spPr>
        <p:txBody>
          <a:bodyPr wrap="square" lIns="0" tIns="0" rIns="0" bIns="0" rtlCol="0"/>
          <a:lstStyle/>
          <a:p>
            <a:endParaRPr/>
          </a:p>
        </p:txBody>
      </p:sp>
      <p:sp>
        <p:nvSpPr>
          <p:cNvPr id="17" name="object 17"/>
          <p:cNvSpPr/>
          <p:nvPr/>
        </p:nvSpPr>
        <p:spPr>
          <a:xfrm>
            <a:off x="2928366" y="4866894"/>
            <a:ext cx="713740" cy="737870"/>
          </a:xfrm>
          <a:custGeom>
            <a:avLst/>
            <a:gdLst/>
            <a:ahLst/>
            <a:cxnLst/>
            <a:rect l="l" t="t" r="r" b="b"/>
            <a:pathLst>
              <a:path w="713739" h="737870">
                <a:moveTo>
                  <a:pt x="0" y="737615"/>
                </a:moveTo>
                <a:lnTo>
                  <a:pt x="713232" y="737615"/>
                </a:lnTo>
                <a:lnTo>
                  <a:pt x="713232" y="0"/>
                </a:lnTo>
                <a:lnTo>
                  <a:pt x="0" y="0"/>
                </a:lnTo>
                <a:lnTo>
                  <a:pt x="0" y="737615"/>
                </a:lnTo>
                <a:close/>
              </a:path>
            </a:pathLst>
          </a:custGeom>
          <a:ln w="10668">
            <a:solidFill>
              <a:srgbClr val="41709C"/>
            </a:solidFill>
          </a:ln>
        </p:spPr>
        <p:txBody>
          <a:bodyPr wrap="square" lIns="0" tIns="0" rIns="0" bIns="0" rtlCol="0"/>
          <a:lstStyle/>
          <a:p>
            <a:endParaRPr/>
          </a:p>
        </p:txBody>
      </p:sp>
      <p:sp>
        <p:nvSpPr>
          <p:cNvPr id="18" name="object 18"/>
          <p:cNvSpPr/>
          <p:nvPr/>
        </p:nvSpPr>
        <p:spPr>
          <a:xfrm>
            <a:off x="4565141" y="2702814"/>
            <a:ext cx="722630" cy="746760"/>
          </a:xfrm>
          <a:custGeom>
            <a:avLst/>
            <a:gdLst/>
            <a:ahLst/>
            <a:cxnLst/>
            <a:rect l="l" t="t" r="r" b="b"/>
            <a:pathLst>
              <a:path w="722629" h="746760">
                <a:moveTo>
                  <a:pt x="0" y="746760"/>
                </a:moveTo>
                <a:lnTo>
                  <a:pt x="722376" y="746760"/>
                </a:lnTo>
                <a:lnTo>
                  <a:pt x="722376" y="0"/>
                </a:lnTo>
                <a:lnTo>
                  <a:pt x="0" y="0"/>
                </a:lnTo>
                <a:lnTo>
                  <a:pt x="0" y="746760"/>
                </a:lnTo>
                <a:close/>
              </a:path>
            </a:pathLst>
          </a:custGeom>
          <a:solidFill>
            <a:srgbClr val="5B9BD4"/>
          </a:solidFill>
        </p:spPr>
        <p:txBody>
          <a:bodyPr wrap="square" lIns="0" tIns="0" rIns="0" bIns="0" rtlCol="0"/>
          <a:lstStyle/>
          <a:p>
            <a:endParaRPr/>
          </a:p>
        </p:txBody>
      </p:sp>
      <p:sp>
        <p:nvSpPr>
          <p:cNvPr id="19" name="object 19"/>
          <p:cNvSpPr/>
          <p:nvPr/>
        </p:nvSpPr>
        <p:spPr>
          <a:xfrm>
            <a:off x="4565141" y="2702814"/>
            <a:ext cx="722630" cy="746760"/>
          </a:xfrm>
          <a:custGeom>
            <a:avLst/>
            <a:gdLst/>
            <a:ahLst/>
            <a:cxnLst/>
            <a:rect l="l" t="t" r="r" b="b"/>
            <a:pathLst>
              <a:path w="722629" h="746760">
                <a:moveTo>
                  <a:pt x="0" y="746760"/>
                </a:moveTo>
                <a:lnTo>
                  <a:pt x="722376" y="746760"/>
                </a:lnTo>
                <a:lnTo>
                  <a:pt x="722376" y="0"/>
                </a:lnTo>
                <a:lnTo>
                  <a:pt x="0" y="0"/>
                </a:lnTo>
                <a:lnTo>
                  <a:pt x="0" y="746760"/>
                </a:lnTo>
                <a:close/>
              </a:path>
            </a:pathLst>
          </a:custGeom>
          <a:ln w="10668">
            <a:solidFill>
              <a:srgbClr val="41709C"/>
            </a:solidFill>
          </a:ln>
        </p:spPr>
        <p:txBody>
          <a:bodyPr wrap="square" lIns="0" tIns="0" rIns="0" bIns="0" rtlCol="0"/>
          <a:lstStyle/>
          <a:p>
            <a:endParaRPr/>
          </a:p>
        </p:txBody>
      </p:sp>
      <p:sp>
        <p:nvSpPr>
          <p:cNvPr id="20" name="object 20"/>
          <p:cNvSpPr/>
          <p:nvPr/>
        </p:nvSpPr>
        <p:spPr>
          <a:xfrm>
            <a:off x="4574285" y="3810761"/>
            <a:ext cx="713740" cy="721360"/>
          </a:xfrm>
          <a:custGeom>
            <a:avLst/>
            <a:gdLst/>
            <a:ahLst/>
            <a:cxnLst/>
            <a:rect l="l" t="t" r="r" b="b"/>
            <a:pathLst>
              <a:path w="713739" h="721360">
                <a:moveTo>
                  <a:pt x="0" y="720851"/>
                </a:moveTo>
                <a:lnTo>
                  <a:pt x="713232" y="720851"/>
                </a:lnTo>
                <a:lnTo>
                  <a:pt x="713232" y="0"/>
                </a:lnTo>
                <a:lnTo>
                  <a:pt x="0" y="0"/>
                </a:lnTo>
                <a:lnTo>
                  <a:pt x="0" y="720851"/>
                </a:lnTo>
                <a:close/>
              </a:path>
            </a:pathLst>
          </a:custGeom>
          <a:solidFill>
            <a:srgbClr val="BE9000"/>
          </a:solidFill>
        </p:spPr>
        <p:txBody>
          <a:bodyPr wrap="square" lIns="0" tIns="0" rIns="0" bIns="0" rtlCol="0"/>
          <a:lstStyle/>
          <a:p>
            <a:endParaRPr/>
          </a:p>
        </p:txBody>
      </p:sp>
      <p:sp>
        <p:nvSpPr>
          <p:cNvPr id="21" name="object 21"/>
          <p:cNvSpPr/>
          <p:nvPr/>
        </p:nvSpPr>
        <p:spPr>
          <a:xfrm>
            <a:off x="4574285" y="3810761"/>
            <a:ext cx="713740" cy="721360"/>
          </a:xfrm>
          <a:custGeom>
            <a:avLst/>
            <a:gdLst/>
            <a:ahLst/>
            <a:cxnLst/>
            <a:rect l="l" t="t" r="r" b="b"/>
            <a:pathLst>
              <a:path w="713739" h="721360">
                <a:moveTo>
                  <a:pt x="0" y="720851"/>
                </a:moveTo>
                <a:lnTo>
                  <a:pt x="713232" y="720851"/>
                </a:lnTo>
                <a:lnTo>
                  <a:pt x="713232" y="0"/>
                </a:lnTo>
                <a:lnTo>
                  <a:pt x="0" y="0"/>
                </a:lnTo>
                <a:lnTo>
                  <a:pt x="0" y="720851"/>
                </a:lnTo>
                <a:close/>
              </a:path>
            </a:pathLst>
          </a:custGeom>
          <a:ln w="10667">
            <a:solidFill>
              <a:srgbClr val="41709C"/>
            </a:solidFill>
          </a:ln>
        </p:spPr>
        <p:txBody>
          <a:bodyPr wrap="square" lIns="0" tIns="0" rIns="0" bIns="0" rtlCol="0"/>
          <a:lstStyle/>
          <a:p>
            <a:endParaRPr/>
          </a:p>
        </p:txBody>
      </p:sp>
      <p:sp>
        <p:nvSpPr>
          <p:cNvPr id="22" name="object 22"/>
          <p:cNvSpPr/>
          <p:nvPr/>
        </p:nvSpPr>
        <p:spPr>
          <a:xfrm>
            <a:off x="4574285" y="4885182"/>
            <a:ext cx="713740" cy="737870"/>
          </a:xfrm>
          <a:custGeom>
            <a:avLst/>
            <a:gdLst/>
            <a:ahLst/>
            <a:cxnLst/>
            <a:rect l="l" t="t" r="r" b="b"/>
            <a:pathLst>
              <a:path w="713739" h="737870">
                <a:moveTo>
                  <a:pt x="0" y="737616"/>
                </a:moveTo>
                <a:lnTo>
                  <a:pt x="713232" y="737616"/>
                </a:lnTo>
                <a:lnTo>
                  <a:pt x="713232" y="0"/>
                </a:lnTo>
                <a:lnTo>
                  <a:pt x="0" y="0"/>
                </a:lnTo>
                <a:lnTo>
                  <a:pt x="0" y="737616"/>
                </a:lnTo>
                <a:close/>
              </a:path>
            </a:pathLst>
          </a:custGeom>
          <a:solidFill>
            <a:srgbClr val="FF7B80"/>
          </a:solidFill>
        </p:spPr>
        <p:txBody>
          <a:bodyPr wrap="square" lIns="0" tIns="0" rIns="0" bIns="0" rtlCol="0"/>
          <a:lstStyle/>
          <a:p>
            <a:endParaRPr/>
          </a:p>
        </p:txBody>
      </p:sp>
      <p:sp>
        <p:nvSpPr>
          <p:cNvPr id="23" name="object 23"/>
          <p:cNvSpPr/>
          <p:nvPr/>
        </p:nvSpPr>
        <p:spPr>
          <a:xfrm>
            <a:off x="4574285" y="4885182"/>
            <a:ext cx="713740" cy="737870"/>
          </a:xfrm>
          <a:custGeom>
            <a:avLst/>
            <a:gdLst/>
            <a:ahLst/>
            <a:cxnLst/>
            <a:rect l="l" t="t" r="r" b="b"/>
            <a:pathLst>
              <a:path w="713739" h="737870">
                <a:moveTo>
                  <a:pt x="0" y="737616"/>
                </a:moveTo>
                <a:lnTo>
                  <a:pt x="713232" y="737616"/>
                </a:lnTo>
                <a:lnTo>
                  <a:pt x="713232" y="0"/>
                </a:lnTo>
                <a:lnTo>
                  <a:pt x="0" y="0"/>
                </a:lnTo>
                <a:lnTo>
                  <a:pt x="0" y="737616"/>
                </a:lnTo>
                <a:close/>
              </a:path>
            </a:pathLst>
          </a:custGeom>
          <a:ln w="10668">
            <a:solidFill>
              <a:srgbClr val="41709C"/>
            </a:solidFill>
          </a:ln>
        </p:spPr>
        <p:txBody>
          <a:bodyPr wrap="square" lIns="0" tIns="0" rIns="0" bIns="0" rtlCol="0"/>
          <a:lstStyle/>
          <a:p>
            <a:endParaRPr/>
          </a:p>
        </p:txBody>
      </p:sp>
      <p:sp>
        <p:nvSpPr>
          <p:cNvPr id="24" name="object 24"/>
          <p:cNvSpPr/>
          <p:nvPr/>
        </p:nvSpPr>
        <p:spPr>
          <a:xfrm>
            <a:off x="6058661" y="2702814"/>
            <a:ext cx="722630" cy="746760"/>
          </a:xfrm>
          <a:custGeom>
            <a:avLst/>
            <a:gdLst/>
            <a:ahLst/>
            <a:cxnLst/>
            <a:rect l="l" t="t" r="r" b="b"/>
            <a:pathLst>
              <a:path w="722629" h="746760">
                <a:moveTo>
                  <a:pt x="0" y="746760"/>
                </a:moveTo>
                <a:lnTo>
                  <a:pt x="722376" y="746760"/>
                </a:lnTo>
                <a:lnTo>
                  <a:pt x="722376" y="0"/>
                </a:lnTo>
                <a:lnTo>
                  <a:pt x="0" y="0"/>
                </a:lnTo>
                <a:lnTo>
                  <a:pt x="0" y="746760"/>
                </a:lnTo>
                <a:close/>
              </a:path>
            </a:pathLst>
          </a:custGeom>
          <a:solidFill>
            <a:srgbClr val="5B9BD4"/>
          </a:solidFill>
        </p:spPr>
        <p:txBody>
          <a:bodyPr wrap="square" lIns="0" tIns="0" rIns="0" bIns="0" rtlCol="0"/>
          <a:lstStyle/>
          <a:p>
            <a:endParaRPr/>
          </a:p>
        </p:txBody>
      </p:sp>
      <p:sp>
        <p:nvSpPr>
          <p:cNvPr id="25" name="object 25"/>
          <p:cNvSpPr/>
          <p:nvPr/>
        </p:nvSpPr>
        <p:spPr>
          <a:xfrm>
            <a:off x="6058661" y="2702814"/>
            <a:ext cx="722630" cy="746760"/>
          </a:xfrm>
          <a:custGeom>
            <a:avLst/>
            <a:gdLst/>
            <a:ahLst/>
            <a:cxnLst/>
            <a:rect l="l" t="t" r="r" b="b"/>
            <a:pathLst>
              <a:path w="722629" h="746760">
                <a:moveTo>
                  <a:pt x="0" y="746760"/>
                </a:moveTo>
                <a:lnTo>
                  <a:pt x="722376" y="746760"/>
                </a:lnTo>
                <a:lnTo>
                  <a:pt x="722376" y="0"/>
                </a:lnTo>
                <a:lnTo>
                  <a:pt x="0" y="0"/>
                </a:lnTo>
                <a:lnTo>
                  <a:pt x="0" y="746760"/>
                </a:lnTo>
                <a:close/>
              </a:path>
            </a:pathLst>
          </a:custGeom>
          <a:ln w="10668">
            <a:solidFill>
              <a:srgbClr val="41709C"/>
            </a:solidFill>
          </a:ln>
        </p:spPr>
        <p:txBody>
          <a:bodyPr wrap="square" lIns="0" tIns="0" rIns="0" bIns="0" rtlCol="0"/>
          <a:lstStyle/>
          <a:p>
            <a:endParaRPr/>
          </a:p>
        </p:txBody>
      </p:sp>
      <p:sp>
        <p:nvSpPr>
          <p:cNvPr id="26" name="object 26"/>
          <p:cNvSpPr/>
          <p:nvPr/>
        </p:nvSpPr>
        <p:spPr>
          <a:xfrm>
            <a:off x="6067805" y="3810761"/>
            <a:ext cx="713740" cy="721360"/>
          </a:xfrm>
          <a:custGeom>
            <a:avLst/>
            <a:gdLst/>
            <a:ahLst/>
            <a:cxnLst/>
            <a:rect l="l" t="t" r="r" b="b"/>
            <a:pathLst>
              <a:path w="713740" h="721360">
                <a:moveTo>
                  <a:pt x="0" y="720851"/>
                </a:moveTo>
                <a:lnTo>
                  <a:pt x="713231" y="720851"/>
                </a:lnTo>
                <a:lnTo>
                  <a:pt x="713231" y="0"/>
                </a:lnTo>
                <a:lnTo>
                  <a:pt x="0" y="0"/>
                </a:lnTo>
                <a:lnTo>
                  <a:pt x="0" y="720851"/>
                </a:lnTo>
                <a:close/>
              </a:path>
            </a:pathLst>
          </a:custGeom>
          <a:solidFill>
            <a:srgbClr val="BE9000"/>
          </a:solidFill>
        </p:spPr>
        <p:txBody>
          <a:bodyPr wrap="square" lIns="0" tIns="0" rIns="0" bIns="0" rtlCol="0"/>
          <a:lstStyle/>
          <a:p>
            <a:endParaRPr/>
          </a:p>
        </p:txBody>
      </p:sp>
      <p:sp>
        <p:nvSpPr>
          <p:cNvPr id="27" name="object 27"/>
          <p:cNvSpPr/>
          <p:nvPr/>
        </p:nvSpPr>
        <p:spPr>
          <a:xfrm>
            <a:off x="6067805" y="3810761"/>
            <a:ext cx="713740" cy="721360"/>
          </a:xfrm>
          <a:custGeom>
            <a:avLst/>
            <a:gdLst/>
            <a:ahLst/>
            <a:cxnLst/>
            <a:rect l="l" t="t" r="r" b="b"/>
            <a:pathLst>
              <a:path w="713740" h="721360">
                <a:moveTo>
                  <a:pt x="0" y="720851"/>
                </a:moveTo>
                <a:lnTo>
                  <a:pt x="713231" y="720851"/>
                </a:lnTo>
                <a:lnTo>
                  <a:pt x="713231" y="0"/>
                </a:lnTo>
                <a:lnTo>
                  <a:pt x="0" y="0"/>
                </a:lnTo>
                <a:lnTo>
                  <a:pt x="0" y="720851"/>
                </a:lnTo>
                <a:close/>
              </a:path>
            </a:pathLst>
          </a:custGeom>
          <a:ln w="10668">
            <a:solidFill>
              <a:srgbClr val="41709C"/>
            </a:solidFill>
          </a:ln>
        </p:spPr>
        <p:txBody>
          <a:bodyPr wrap="square" lIns="0" tIns="0" rIns="0" bIns="0" rtlCol="0"/>
          <a:lstStyle/>
          <a:p>
            <a:endParaRPr/>
          </a:p>
        </p:txBody>
      </p:sp>
      <p:sp>
        <p:nvSpPr>
          <p:cNvPr id="28" name="object 28"/>
          <p:cNvSpPr/>
          <p:nvPr/>
        </p:nvSpPr>
        <p:spPr>
          <a:xfrm>
            <a:off x="6067805" y="4885182"/>
            <a:ext cx="713740" cy="737870"/>
          </a:xfrm>
          <a:custGeom>
            <a:avLst/>
            <a:gdLst/>
            <a:ahLst/>
            <a:cxnLst/>
            <a:rect l="l" t="t" r="r" b="b"/>
            <a:pathLst>
              <a:path w="713740" h="737870">
                <a:moveTo>
                  <a:pt x="0" y="737616"/>
                </a:moveTo>
                <a:lnTo>
                  <a:pt x="713231" y="737616"/>
                </a:lnTo>
                <a:lnTo>
                  <a:pt x="713231" y="0"/>
                </a:lnTo>
                <a:lnTo>
                  <a:pt x="0" y="0"/>
                </a:lnTo>
                <a:lnTo>
                  <a:pt x="0" y="737616"/>
                </a:lnTo>
                <a:close/>
              </a:path>
            </a:pathLst>
          </a:custGeom>
          <a:solidFill>
            <a:srgbClr val="FF7B80"/>
          </a:solidFill>
        </p:spPr>
        <p:txBody>
          <a:bodyPr wrap="square" lIns="0" tIns="0" rIns="0" bIns="0" rtlCol="0"/>
          <a:lstStyle/>
          <a:p>
            <a:endParaRPr/>
          </a:p>
        </p:txBody>
      </p:sp>
      <p:sp>
        <p:nvSpPr>
          <p:cNvPr id="29" name="object 29"/>
          <p:cNvSpPr/>
          <p:nvPr/>
        </p:nvSpPr>
        <p:spPr>
          <a:xfrm>
            <a:off x="6067805" y="4885182"/>
            <a:ext cx="713740" cy="737870"/>
          </a:xfrm>
          <a:custGeom>
            <a:avLst/>
            <a:gdLst/>
            <a:ahLst/>
            <a:cxnLst/>
            <a:rect l="l" t="t" r="r" b="b"/>
            <a:pathLst>
              <a:path w="713740" h="737870">
                <a:moveTo>
                  <a:pt x="0" y="737616"/>
                </a:moveTo>
                <a:lnTo>
                  <a:pt x="713231" y="737616"/>
                </a:lnTo>
                <a:lnTo>
                  <a:pt x="713231" y="0"/>
                </a:lnTo>
                <a:lnTo>
                  <a:pt x="0" y="0"/>
                </a:lnTo>
                <a:lnTo>
                  <a:pt x="0" y="737616"/>
                </a:lnTo>
                <a:close/>
              </a:path>
            </a:pathLst>
          </a:custGeom>
          <a:ln w="10668">
            <a:solidFill>
              <a:srgbClr val="41709C"/>
            </a:solidFill>
          </a:ln>
        </p:spPr>
        <p:txBody>
          <a:bodyPr wrap="square" lIns="0" tIns="0" rIns="0" bIns="0" rtlCol="0"/>
          <a:lstStyle/>
          <a:p>
            <a:endParaRPr/>
          </a:p>
        </p:txBody>
      </p:sp>
      <p:sp>
        <p:nvSpPr>
          <p:cNvPr id="30" name="object 30"/>
          <p:cNvSpPr/>
          <p:nvPr/>
        </p:nvSpPr>
        <p:spPr>
          <a:xfrm>
            <a:off x="7521702" y="2861310"/>
            <a:ext cx="920750" cy="364490"/>
          </a:xfrm>
          <a:custGeom>
            <a:avLst/>
            <a:gdLst/>
            <a:ahLst/>
            <a:cxnLst/>
            <a:rect l="l" t="t" r="r" b="b"/>
            <a:pathLst>
              <a:path w="920750" h="364489">
                <a:moveTo>
                  <a:pt x="0" y="364236"/>
                </a:moveTo>
                <a:lnTo>
                  <a:pt x="920496" y="364236"/>
                </a:lnTo>
                <a:lnTo>
                  <a:pt x="920496" y="0"/>
                </a:lnTo>
                <a:lnTo>
                  <a:pt x="0" y="0"/>
                </a:lnTo>
                <a:lnTo>
                  <a:pt x="0" y="364236"/>
                </a:lnTo>
                <a:close/>
              </a:path>
            </a:pathLst>
          </a:custGeom>
          <a:ln w="19812">
            <a:solidFill>
              <a:srgbClr val="1F3863"/>
            </a:solidFill>
          </a:ln>
        </p:spPr>
        <p:txBody>
          <a:bodyPr wrap="square" lIns="0" tIns="0" rIns="0" bIns="0" rtlCol="0"/>
          <a:lstStyle/>
          <a:p>
            <a:endParaRPr/>
          </a:p>
        </p:txBody>
      </p:sp>
      <p:sp>
        <p:nvSpPr>
          <p:cNvPr id="31" name="object 31"/>
          <p:cNvSpPr/>
          <p:nvPr/>
        </p:nvSpPr>
        <p:spPr>
          <a:xfrm>
            <a:off x="7529321" y="4027170"/>
            <a:ext cx="919480" cy="364490"/>
          </a:xfrm>
          <a:custGeom>
            <a:avLst/>
            <a:gdLst/>
            <a:ahLst/>
            <a:cxnLst/>
            <a:rect l="l" t="t" r="r" b="b"/>
            <a:pathLst>
              <a:path w="919479" h="364489">
                <a:moveTo>
                  <a:pt x="0" y="364235"/>
                </a:moveTo>
                <a:lnTo>
                  <a:pt x="918972" y="364235"/>
                </a:lnTo>
                <a:lnTo>
                  <a:pt x="918972" y="0"/>
                </a:lnTo>
                <a:lnTo>
                  <a:pt x="0" y="0"/>
                </a:lnTo>
                <a:lnTo>
                  <a:pt x="0" y="364235"/>
                </a:lnTo>
                <a:close/>
              </a:path>
            </a:pathLst>
          </a:custGeom>
          <a:ln w="19812">
            <a:solidFill>
              <a:srgbClr val="1F3863"/>
            </a:solidFill>
          </a:ln>
        </p:spPr>
        <p:txBody>
          <a:bodyPr wrap="square" lIns="0" tIns="0" rIns="0" bIns="0" rtlCol="0"/>
          <a:lstStyle/>
          <a:p>
            <a:endParaRPr/>
          </a:p>
        </p:txBody>
      </p:sp>
      <p:sp>
        <p:nvSpPr>
          <p:cNvPr id="32" name="object 32"/>
          <p:cNvSpPr/>
          <p:nvPr/>
        </p:nvSpPr>
        <p:spPr>
          <a:xfrm>
            <a:off x="7527797" y="5072634"/>
            <a:ext cx="919480" cy="365760"/>
          </a:xfrm>
          <a:custGeom>
            <a:avLst/>
            <a:gdLst/>
            <a:ahLst/>
            <a:cxnLst/>
            <a:rect l="l" t="t" r="r" b="b"/>
            <a:pathLst>
              <a:path w="919479" h="365760">
                <a:moveTo>
                  <a:pt x="0" y="365760"/>
                </a:moveTo>
                <a:lnTo>
                  <a:pt x="918972" y="365760"/>
                </a:lnTo>
                <a:lnTo>
                  <a:pt x="918972" y="0"/>
                </a:lnTo>
                <a:lnTo>
                  <a:pt x="0" y="0"/>
                </a:lnTo>
                <a:lnTo>
                  <a:pt x="0" y="365760"/>
                </a:lnTo>
                <a:close/>
              </a:path>
            </a:pathLst>
          </a:custGeom>
          <a:ln w="19812">
            <a:solidFill>
              <a:srgbClr val="1F3863"/>
            </a:solidFill>
          </a:ln>
        </p:spPr>
        <p:txBody>
          <a:bodyPr wrap="square" lIns="0" tIns="0" rIns="0" bIns="0" rtlCol="0"/>
          <a:lstStyle/>
          <a:p>
            <a:endParaRPr/>
          </a:p>
        </p:txBody>
      </p:sp>
      <p:graphicFrame>
        <p:nvGraphicFramePr>
          <p:cNvPr id="33" name="object 33"/>
          <p:cNvGraphicFramePr>
            <a:graphicFrameLocks noGrp="1"/>
          </p:cNvGraphicFramePr>
          <p:nvPr>
            <p:extLst>
              <p:ext uri="{D42A27DB-BD31-4B8C-83A1-F6EECF244321}">
                <p14:modId xmlns:p14="http://schemas.microsoft.com/office/powerpoint/2010/main" val="2810395864"/>
              </p:ext>
            </p:extLst>
          </p:nvPr>
        </p:nvGraphicFramePr>
        <p:xfrm>
          <a:off x="2461260" y="1259586"/>
          <a:ext cx="6558915" cy="5067705"/>
        </p:xfrm>
        <a:graphic>
          <a:graphicData uri="http://schemas.openxmlformats.org/drawingml/2006/table">
            <a:tbl>
              <a:tblPr firstRow="1" bandRow="1">
                <a:tableStyleId>{2D5ABB26-0587-4C30-8999-92F81FD0307C}</a:tableStyleId>
              </a:tblPr>
              <a:tblGrid>
                <a:gridCol w="1625600"/>
                <a:gridCol w="1612900"/>
                <a:gridCol w="3320415"/>
              </a:tblGrid>
              <a:tr h="1261490">
                <a:tc>
                  <a:txBody>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25"/>
                        </a:spcBef>
                      </a:pPr>
                      <a:endParaRPr sz="1300" dirty="0">
                        <a:latin typeface="Times New Roman"/>
                        <a:cs typeface="Times New Roman"/>
                      </a:endParaRPr>
                    </a:p>
                    <a:p>
                      <a:pPr marL="514984">
                        <a:lnSpc>
                          <a:spcPct val="100000"/>
                        </a:lnSpc>
                      </a:pPr>
                      <a:r>
                        <a:rPr lang="en-US" sz="1050" b="1" dirty="0" smtClean="0">
                          <a:latin typeface="Arial"/>
                          <a:cs typeface="Arial"/>
                        </a:rPr>
                        <a:t>Model</a:t>
                      </a:r>
                      <a:r>
                        <a:rPr sz="1050" b="1" spc="-40" dirty="0" smtClean="0">
                          <a:latin typeface="Arial"/>
                          <a:cs typeface="Arial"/>
                        </a:rPr>
                        <a:t> </a:t>
                      </a:r>
                      <a:r>
                        <a:rPr sz="1050" b="1" dirty="0">
                          <a:latin typeface="Arial"/>
                          <a:cs typeface="Arial"/>
                        </a:rPr>
                        <a:t>1</a:t>
                      </a:r>
                      <a:endParaRPr sz="1050" dirty="0">
                        <a:latin typeface="Arial"/>
                        <a:cs typeface="Arial"/>
                      </a:endParaRPr>
                    </a:p>
                  </a:txBody>
                  <a:tcPr marL="0" marR="0" marT="0" marB="0">
                    <a:lnR w="38100">
                      <a:solidFill>
                        <a:srgbClr val="800000"/>
                      </a:solidFill>
                      <a:prstDash val="solid"/>
                    </a:lnR>
                    <a:lnB w="38100">
                      <a:solidFill>
                        <a:srgbClr val="800000"/>
                      </a:solidFill>
                      <a:prstDash val="solid"/>
                    </a:lnB>
                  </a:tcPr>
                </a:tc>
                <a:tc>
                  <a:txBody>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15"/>
                        </a:spcBef>
                      </a:pPr>
                      <a:endParaRPr sz="1300" dirty="0">
                        <a:latin typeface="Times New Roman"/>
                        <a:cs typeface="Times New Roman"/>
                      </a:endParaRPr>
                    </a:p>
                    <a:p>
                      <a:pPr marL="509270">
                        <a:lnSpc>
                          <a:spcPct val="100000"/>
                        </a:lnSpc>
                      </a:pPr>
                      <a:r>
                        <a:rPr lang="en-US" sz="1050" b="1" dirty="0" smtClean="0">
                          <a:latin typeface="Arial"/>
                          <a:cs typeface="Arial"/>
                        </a:rPr>
                        <a:t>Model</a:t>
                      </a:r>
                      <a:r>
                        <a:rPr sz="1050" b="1" dirty="0" smtClean="0">
                          <a:latin typeface="Arial"/>
                          <a:cs typeface="Arial"/>
                        </a:rPr>
                        <a:t>2</a:t>
                      </a:r>
                      <a:endParaRPr sz="1050" dirty="0">
                        <a:latin typeface="Arial"/>
                        <a:cs typeface="Arial"/>
                      </a:endParaRPr>
                    </a:p>
                  </a:txBody>
                  <a:tcPr marL="0" marR="0" marT="0" marB="0">
                    <a:lnL w="38100">
                      <a:solidFill>
                        <a:srgbClr val="800000"/>
                      </a:solidFill>
                      <a:prstDash val="solid"/>
                    </a:lnL>
                    <a:lnR w="38100">
                      <a:solidFill>
                        <a:srgbClr val="800000"/>
                      </a:solidFill>
                      <a:prstDash val="solid"/>
                    </a:lnR>
                    <a:lnB w="38100">
                      <a:solidFill>
                        <a:srgbClr val="800000"/>
                      </a:solidFill>
                      <a:prstDash val="solid"/>
                    </a:lnB>
                  </a:tcPr>
                </a:tc>
                <a:tc>
                  <a:txBody>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40"/>
                        </a:spcBef>
                      </a:pPr>
                      <a:endParaRPr sz="1250" dirty="0">
                        <a:latin typeface="Times New Roman"/>
                        <a:cs typeface="Times New Roman"/>
                      </a:endParaRPr>
                    </a:p>
                    <a:p>
                      <a:pPr marL="423545">
                        <a:lnSpc>
                          <a:spcPct val="100000"/>
                        </a:lnSpc>
                      </a:pPr>
                      <a:r>
                        <a:rPr lang="en-US" sz="1050" b="1" dirty="0" smtClean="0">
                          <a:latin typeface="Arial"/>
                          <a:cs typeface="Arial"/>
                        </a:rPr>
                        <a:t>Model</a:t>
                      </a:r>
                      <a:r>
                        <a:rPr sz="1050" b="1" spc="-35" dirty="0" smtClean="0">
                          <a:latin typeface="Arial"/>
                          <a:cs typeface="Arial"/>
                        </a:rPr>
                        <a:t> </a:t>
                      </a:r>
                      <a:r>
                        <a:rPr sz="1050" b="1" dirty="0">
                          <a:latin typeface="Arial"/>
                          <a:cs typeface="Arial"/>
                        </a:rPr>
                        <a:t>3</a:t>
                      </a:r>
                      <a:endParaRPr sz="1050" dirty="0">
                        <a:latin typeface="Arial"/>
                        <a:cs typeface="Arial"/>
                      </a:endParaRPr>
                    </a:p>
                  </a:txBody>
                  <a:tcPr marL="0" marR="0" marT="0" marB="0">
                    <a:lnL w="38100">
                      <a:solidFill>
                        <a:srgbClr val="800000"/>
                      </a:solidFill>
                      <a:prstDash val="solid"/>
                    </a:lnL>
                    <a:lnB w="38100">
                      <a:solidFill>
                        <a:srgbClr val="800000"/>
                      </a:solidFill>
                      <a:prstDash val="solid"/>
                    </a:lnB>
                  </a:tcPr>
                </a:tc>
              </a:tr>
              <a:tr h="1083564">
                <a:tc>
                  <a:txBody>
                    <a:bodyPr/>
                    <a:lstStyle/>
                    <a:p>
                      <a:pPr>
                        <a:lnSpc>
                          <a:spcPct val="100000"/>
                        </a:lnSpc>
                      </a:pPr>
                      <a:endParaRPr sz="1700">
                        <a:latin typeface="Times New Roman"/>
                        <a:cs typeface="Times New Roman"/>
                      </a:endParaRPr>
                    </a:p>
                  </a:txBody>
                  <a:tcPr marL="0" marR="0" marT="0" marB="0">
                    <a:lnR w="38100">
                      <a:solidFill>
                        <a:srgbClr val="800000"/>
                      </a:solidFill>
                      <a:prstDash val="solid"/>
                    </a:lnR>
                    <a:lnT w="38100">
                      <a:solidFill>
                        <a:srgbClr val="800000"/>
                      </a:solidFill>
                      <a:prstDash val="solid"/>
                    </a:lnT>
                    <a:lnB w="38100">
                      <a:solidFill>
                        <a:srgbClr val="800000"/>
                      </a:solidFill>
                      <a:prstDash val="solid"/>
                    </a:lnB>
                  </a:tcPr>
                </a:tc>
                <a:tc>
                  <a:txBody>
                    <a:bodyPr/>
                    <a:lstStyle/>
                    <a:p>
                      <a:pPr>
                        <a:lnSpc>
                          <a:spcPct val="100000"/>
                        </a:lnSpc>
                      </a:pPr>
                      <a:endParaRPr sz="1700">
                        <a:latin typeface="Times New Roman"/>
                        <a:cs typeface="Times New Roman"/>
                      </a:endParaRPr>
                    </a:p>
                  </a:txBody>
                  <a:tcPr marL="0" marR="0" marT="0" marB="0">
                    <a:lnL w="38100">
                      <a:solidFill>
                        <a:srgbClr val="800000"/>
                      </a:solidFill>
                      <a:prstDash val="solid"/>
                    </a:lnL>
                    <a:lnR w="38100">
                      <a:solidFill>
                        <a:srgbClr val="800000"/>
                      </a:solidFill>
                      <a:prstDash val="solid"/>
                    </a:lnR>
                    <a:lnT w="38100">
                      <a:solidFill>
                        <a:srgbClr val="800000"/>
                      </a:solidFill>
                      <a:prstDash val="solid"/>
                    </a:lnT>
                    <a:lnB w="38100">
                      <a:solidFill>
                        <a:srgbClr val="800000"/>
                      </a:solidFill>
                      <a:prstDash val="solid"/>
                    </a:lnB>
                  </a:tcPr>
                </a:tc>
                <a:tc>
                  <a:txBody>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marR="798195" algn="r">
                        <a:lnSpc>
                          <a:spcPct val="100000"/>
                        </a:lnSpc>
                        <a:spcBef>
                          <a:spcPts val="690"/>
                        </a:spcBef>
                      </a:pPr>
                      <a:r>
                        <a:rPr lang="en-US" sz="1050" dirty="0" smtClean="0">
                          <a:latin typeface="Franklin Gothic Medium Cond"/>
                          <a:cs typeface="Franklin Gothic Medium Cond"/>
                        </a:rPr>
                        <a:t>Model</a:t>
                      </a:r>
                      <a:r>
                        <a:rPr sz="1050" spc="-110" dirty="0" smtClean="0">
                          <a:latin typeface="Franklin Gothic Medium Cond"/>
                          <a:cs typeface="Franklin Gothic Medium Cond"/>
                        </a:rPr>
                        <a:t> </a:t>
                      </a:r>
                      <a:r>
                        <a:rPr sz="1050" dirty="0">
                          <a:latin typeface="Franklin Gothic Medium Cond"/>
                          <a:cs typeface="Franklin Gothic Medium Cond"/>
                        </a:rPr>
                        <a:t>1</a:t>
                      </a:r>
                    </a:p>
                  </a:txBody>
                  <a:tcPr marL="0" marR="0" marT="0" marB="0">
                    <a:lnL w="38100">
                      <a:solidFill>
                        <a:srgbClr val="800000"/>
                      </a:solidFill>
                      <a:prstDash val="solid"/>
                    </a:lnL>
                    <a:lnT w="38100">
                      <a:solidFill>
                        <a:srgbClr val="800000"/>
                      </a:solidFill>
                      <a:prstDash val="solid"/>
                    </a:lnT>
                    <a:lnB w="38100">
                      <a:solidFill>
                        <a:srgbClr val="800000"/>
                      </a:solidFill>
                      <a:prstDash val="solid"/>
                    </a:lnB>
                  </a:tcPr>
                </a:tc>
              </a:tr>
              <a:tr h="1092708">
                <a:tc>
                  <a:txBody>
                    <a:bodyPr/>
                    <a:lstStyle/>
                    <a:p>
                      <a:pPr>
                        <a:lnSpc>
                          <a:spcPct val="100000"/>
                        </a:lnSpc>
                      </a:pPr>
                      <a:endParaRPr sz="1700">
                        <a:latin typeface="Times New Roman"/>
                        <a:cs typeface="Times New Roman"/>
                      </a:endParaRPr>
                    </a:p>
                  </a:txBody>
                  <a:tcPr marL="0" marR="0" marT="0" marB="0">
                    <a:lnR w="38100">
                      <a:solidFill>
                        <a:srgbClr val="800000"/>
                      </a:solidFill>
                      <a:prstDash val="solid"/>
                    </a:lnR>
                    <a:lnT w="38100">
                      <a:solidFill>
                        <a:srgbClr val="800000"/>
                      </a:solidFill>
                      <a:prstDash val="solid"/>
                    </a:lnT>
                    <a:lnB w="38100">
                      <a:solidFill>
                        <a:srgbClr val="800000"/>
                      </a:solidFill>
                      <a:prstDash val="solid"/>
                    </a:lnB>
                  </a:tcPr>
                </a:tc>
                <a:tc>
                  <a:txBody>
                    <a:bodyPr/>
                    <a:lstStyle/>
                    <a:p>
                      <a:pPr>
                        <a:lnSpc>
                          <a:spcPct val="100000"/>
                        </a:lnSpc>
                      </a:pPr>
                      <a:endParaRPr sz="1700">
                        <a:latin typeface="Times New Roman"/>
                        <a:cs typeface="Times New Roman"/>
                      </a:endParaRPr>
                    </a:p>
                  </a:txBody>
                  <a:tcPr marL="0" marR="0" marT="0" marB="0">
                    <a:lnL w="38100">
                      <a:solidFill>
                        <a:srgbClr val="800000"/>
                      </a:solidFill>
                      <a:prstDash val="solid"/>
                    </a:lnL>
                    <a:lnR w="38100">
                      <a:solidFill>
                        <a:srgbClr val="800000"/>
                      </a:solidFill>
                      <a:prstDash val="solid"/>
                    </a:lnR>
                    <a:lnT w="38100">
                      <a:solidFill>
                        <a:srgbClr val="800000"/>
                      </a:solidFill>
                      <a:prstDash val="solid"/>
                    </a:lnT>
                    <a:lnB w="38100">
                      <a:solidFill>
                        <a:srgbClr val="800000"/>
                      </a:solidFill>
                      <a:prstDash val="solid"/>
                    </a:lnB>
                  </a:tcPr>
                </a:tc>
                <a:tc>
                  <a:txBody>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20"/>
                        </a:spcBef>
                      </a:pPr>
                      <a:endParaRPr sz="1150" dirty="0">
                        <a:latin typeface="Times New Roman"/>
                        <a:cs typeface="Times New Roman"/>
                      </a:endParaRPr>
                    </a:p>
                    <a:p>
                      <a:pPr marR="791210" algn="r">
                        <a:lnSpc>
                          <a:spcPct val="100000"/>
                        </a:lnSpc>
                      </a:pPr>
                      <a:r>
                        <a:rPr lang="en-US" sz="1050" dirty="0" smtClean="0">
                          <a:latin typeface="Franklin Gothic Medium Cond"/>
                          <a:cs typeface="Franklin Gothic Medium Cond"/>
                        </a:rPr>
                        <a:t>Model</a:t>
                      </a:r>
                      <a:r>
                        <a:rPr sz="1050" dirty="0" smtClean="0">
                          <a:latin typeface="Franklin Gothic Medium Cond"/>
                          <a:cs typeface="Franklin Gothic Medium Cond"/>
                        </a:rPr>
                        <a:t>2</a:t>
                      </a:r>
                      <a:endParaRPr sz="1050" dirty="0">
                        <a:latin typeface="Franklin Gothic Medium Cond"/>
                        <a:cs typeface="Franklin Gothic Medium Cond"/>
                      </a:endParaRPr>
                    </a:p>
                  </a:txBody>
                  <a:tcPr marL="0" marR="0" marT="0" marB="0">
                    <a:lnL w="38100">
                      <a:solidFill>
                        <a:srgbClr val="800000"/>
                      </a:solidFill>
                      <a:prstDash val="solid"/>
                    </a:lnL>
                    <a:lnT w="38100">
                      <a:solidFill>
                        <a:srgbClr val="800000"/>
                      </a:solidFill>
                      <a:prstDash val="solid"/>
                    </a:lnT>
                    <a:lnB w="38100">
                      <a:solidFill>
                        <a:srgbClr val="800000"/>
                      </a:solidFill>
                      <a:prstDash val="solid"/>
                    </a:lnB>
                  </a:tcPr>
                </a:tc>
              </a:tr>
              <a:tr h="1124718">
                <a:tc>
                  <a:txBody>
                    <a:bodyPr/>
                    <a:lstStyle/>
                    <a:p>
                      <a:pPr>
                        <a:lnSpc>
                          <a:spcPct val="100000"/>
                        </a:lnSpc>
                      </a:pPr>
                      <a:endParaRPr sz="1700">
                        <a:latin typeface="Times New Roman"/>
                        <a:cs typeface="Times New Roman"/>
                      </a:endParaRPr>
                    </a:p>
                  </a:txBody>
                  <a:tcPr marL="0" marR="0" marT="0" marB="0">
                    <a:lnR w="38100">
                      <a:solidFill>
                        <a:srgbClr val="800000"/>
                      </a:solidFill>
                      <a:prstDash val="solid"/>
                    </a:lnR>
                    <a:lnT w="38100">
                      <a:solidFill>
                        <a:srgbClr val="800000"/>
                      </a:solidFill>
                      <a:prstDash val="solid"/>
                    </a:lnT>
                    <a:lnB w="38100">
                      <a:solidFill>
                        <a:srgbClr val="800000"/>
                      </a:solidFill>
                      <a:prstDash val="solid"/>
                    </a:lnB>
                  </a:tcPr>
                </a:tc>
                <a:tc>
                  <a:txBody>
                    <a:bodyPr/>
                    <a:lstStyle/>
                    <a:p>
                      <a:pPr>
                        <a:lnSpc>
                          <a:spcPct val="100000"/>
                        </a:lnSpc>
                      </a:pPr>
                      <a:endParaRPr sz="1700">
                        <a:latin typeface="Times New Roman"/>
                        <a:cs typeface="Times New Roman"/>
                      </a:endParaRPr>
                    </a:p>
                  </a:txBody>
                  <a:tcPr marL="0" marR="0" marT="0" marB="0">
                    <a:lnL w="38100">
                      <a:solidFill>
                        <a:srgbClr val="800000"/>
                      </a:solidFill>
                      <a:prstDash val="solid"/>
                    </a:lnL>
                    <a:lnR w="38100">
                      <a:solidFill>
                        <a:srgbClr val="800000"/>
                      </a:solidFill>
                      <a:prstDash val="solid"/>
                    </a:lnR>
                    <a:lnT w="38100">
                      <a:solidFill>
                        <a:srgbClr val="800000"/>
                      </a:solidFill>
                      <a:prstDash val="solid"/>
                    </a:lnT>
                    <a:lnB w="38100">
                      <a:solidFill>
                        <a:srgbClr val="800000"/>
                      </a:solidFill>
                      <a:prstDash val="solid"/>
                    </a:lnB>
                  </a:tcPr>
                </a:tc>
                <a:tc>
                  <a:txBody>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marR="793115" algn="r">
                        <a:lnSpc>
                          <a:spcPct val="100000"/>
                        </a:lnSpc>
                        <a:spcBef>
                          <a:spcPts val="975"/>
                        </a:spcBef>
                      </a:pPr>
                      <a:r>
                        <a:rPr lang="en-US" sz="1050" dirty="0" smtClean="0">
                          <a:latin typeface="Franklin Gothic Medium Cond"/>
                          <a:cs typeface="Franklin Gothic Medium Cond"/>
                        </a:rPr>
                        <a:t>Model3 </a:t>
                      </a:r>
                      <a:endParaRPr sz="1050" dirty="0">
                        <a:latin typeface="Franklin Gothic Medium Cond"/>
                        <a:cs typeface="Franklin Gothic Medium Cond"/>
                      </a:endParaRPr>
                    </a:p>
                  </a:txBody>
                  <a:tcPr marL="0" marR="0" marT="0" marB="0">
                    <a:lnL w="38100">
                      <a:solidFill>
                        <a:srgbClr val="800000"/>
                      </a:solidFill>
                      <a:prstDash val="solid"/>
                    </a:lnL>
                    <a:lnT w="38100">
                      <a:solidFill>
                        <a:srgbClr val="800000"/>
                      </a:solidFill>
                      <a:prstDash val="solid"/>
                    </a:lnT>
                    <a:lnB w="38100">
                      <a:solidFill>
                        <a:srgbClr val="800000"/>
                      </a:solidFill>
                      <a:prstDash val="solid"/>
                    </a:lnB>
                  </a:tcPr>
                </a:tc>
              </a:tr>
              <a:tr h="505225">
                <a:tc>
                  <a:txBody>
                    <a:bodyPr/>
                    <a:lstStyle/>
                    <a:p>
                      <a:pPr>
                        <a:lnSpc>
                          <a:spcPct val="100000"/>
                        </a:lnSpc>
                      </a:pPr>
                      <a:endParaRPr sz="1700">
                        <a:latin typeface="Times New Roman"/>
                        <a:cs typeface="Times New Roman"/>
                      </a:endParaRPr>
                    </a:p>
                  </a:txBody>
                  <a:tcPr marL="0" marR="0" marT="0" marB="0">
                    <a:lnR w="38100">
                      <a:solidFill>
                        <a:srgbClr val="800000"/>
                      </a:solidFill>
                      <a:prstDash val="solid"/>
                    </a:lnR>
                    <a:lnT w="38100">
                      <a:solidFill>
                        <a:srgbClr val="800000"/>
                      </a:solidFill>
                      <a:prstDash val="solid"/>
                    </a:lnT>
                  </a:tcPr>
                </a:tc>
                <a:tc>
                  <a:txBody>
                    <a:bodyPr/>
                    <a:lstStyle/>
                    <a:p>
                      <a:pPr>
                        <a:lnSpc>
                          <a:spcPct val="100000"/>
                        </a:lnSpc>
                      </a:pPr>
                      <a:endParaRPr sz="1700">
                        <a:latin typeface="Times New Roman"/>
                        <a:cs typeface="Times New Roman"/>
                      </a:endParaRPr>
                    </a:p>
                  </a:txBody>
                  <a:tcPr marL="0" marR="0" marT="0" marB="0">
                    <a:lnL w="38100">
                      <a:solidFill>
                        <a:srgbClr val="800000"/>
                      </a:solidFill>
                      <a:prstDash val="solid"/>
                    </a:lnL>
                    <a:lnR w="38100">
                      <a:solidFill>
                        <a:srgbClr val="800000"/>
                      </a:solidFill>
                      <a:prstDash val="solid"/>
                    </a:lnR>
                    <a:lnT w="38100">
                      <a:solidFill>
                        <a:srgbClr val="800000"/>
                      </a:solidFill>
                      <a:prstDash val="solid"/>
                    </a:lnT>
                  </a:tcPr>
                </a:tc>
                <a:tc>
                  <a:txBody>
                    <a:bodyPr/>
                    <a:lstStyle/>
                    <a:p>
                      <a:pPr>
                        <a:lnSpc>
                          <a:spcPct val="100000"/>
                        </a:lnSpc>
                      </a:pPr>
                      <a:endParaRPr sz="1700">
                        <a:latin typeface="Times New Roman"/>
                        <a:cs typeface="Times New Roman"/>
                      </a:endParaRPr>
                    </a:p>
                  </a:txBody>
                  <a:tcPr marL="0" marR="0" marT="0" marB="0">
                    <a:lnL w="38100">
                      <a:solidFill>
                        <a:srgbClr val="800000"/>
                      </a:solidFill>
                      <a:prstDash val="solid"/>
                    </a:lnL>
                    <a:lnT w="38100">
                      <a:solidFill>
                        <a:srgbClr val="800000"/>
                      </a:solidFill>
                      <a:prstDash val="solid"/>
                    </a:lnT>
                  </a:tcPr>
                </a:tc>
              </a:tr>
            </a:tbl>
          </a:graphicData>
        </a:graphic>
      </p:graphicFrame>
      <p:sp>
        <p:nvSpPr>
          <p:cNvPr id="34" name="object 34"/>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35" name="object 35"/>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36" name="object 36"/>
          <p:cNvSpPr/>
          <p:nvPr/>
        </p:nvSpPr>
        <p:spPr>
          <a:xfrm>
            <a:off x="2954273" y="1008125"/>
            <a:ext cx="721360" cy="242570"/>
          </a:xfrm>
          <a:custGeom>
            <a:avLst/>
            <a:gdLst/>
            <a:ahLst/>
            <a:cxnLst/>
            <a:rect l="l" t="t" r="r" b="b"/>
            <a:pathLst>
              <a:path w="721360" h="242569">
                <a:moveTo>
                  <a:pt x="720851" y="121158"/>
                </a:moveTo>
                <a:lnTo>
                  <a:pt x="0" y="121158"/>
                </a:lnTo>
                <a:lnTo>
                  <a:pt x="360425" y="242315"/>
                </a:lnTo>
                <a:lnTo>
                  <a:pt x="720851" y="121158"/>
                </a:lnTo>
                <a:close/>
              </a:path>
              <a:path w="721360" h="242569">
                <a:moveTo>
                  <a:pt x="540638" y="0"/>
                </a:moveTo>
                <a:lnTo>
                  <a:pt x="180212" y="0"/>
                </a:lnTo>
                <a:lnTo>
                  <a:pt x="180212" y="121158"/>
                </a:lnTo>
                <a:lnTo>
                  <a:pt x="540638" y="121158"/>
                </a:lnTo>
                <a:lnTo>
                  <a:pt x="540638" y="0"/>
                </a:lnTo>
                <a:close/>
              </a:path>
            </a:pathLst>
          </a:custGeom>
          <a:solidFill>
            <a:srgbClr val="FF7B80"/>
          </a:solidFill>
        </p:spPr>
        <p:txBody>
          <a:bodyPr wrap="square" lIns="0" tIns="0" rIns="0" bIns="0" rtlCol="0"/>
          <a:lstStyle/>
          <a:p>
            <a:endParaRPr/>
          </a:p>
        </p:txBody>
      </p:sp>
      <p:sp>
        <p:nvSpPr>
          <p:cNvPr id="37" name="object 37"/>
          <p:cNvSpPr/>
          <p:nvPr/>
        </p:nvSpPr>
        <p:spPr>
          <a:xfrm>
            <a:off x="2954273" y="1008125"/>
            <a:ext cx="721360" cy="242570"/>
          </a:xfrm>
          <a:custGeom>
            <a:avLst/>
            <a:gdLst/>
            <a:ahLst/>
            <a:cxnLst/>
            <a:rect l="l" t="t" r="r" b="b"/>
            <a:pathLst>
              <a:path w="721360" h="242569">
                <a:moveTo>
                  <a:pt x="0" y="121158"/>
                </a:moveTo>
                <a:lnTo>
                  <a:pt x="180212" y="121158"/>
                </a:lnTo>
                <a:lnTo>
                  <a:pt x="180212" y="0"/>
                </a:lnTo>
                <a:lnTo>
                  <a:pt x="540638" y="0"/>
                </a:lnTo>
                <a:lnTo>
                  <a:pt x="540638" y="121158"/>
                </a:lnTo>
                <a:lnTo>
                  <a:pt x="720851" y="121158"/>
                </a:lnTo>
                <a:lnTo>
                  <a:pt x="360425" y="242315"/>
                </a:lnTo>
                <a:lnTo>
                  <a:pt x="0" y="121158"/>
                </a:lnTo>
                <a:close/>
              </a:path>
            </a:pathLst>
          </a:custGeom>
          <a:ln w="10668">
            <a:solidFill>
              <a:srgbClr val="41709C"/>
            </a:solidFill>
          </a:ln>
        </p:spPr>
        <p:txBody>
          <a:bodyPr wrap="square" lIns="0" tIns="0" rIns="0" bIns="0" rtlCol="0"/>
          <a:lstStyle/>
          <a:p>
            <a:endParaRPr/>
          </a:p>
        </p:txBody>
      </p:sp>
      <p:sp>
        <p:nvSpPr>
          <p:cNvPr id="38" name="object 38"/>
          <p:cNvSpPr/>
          <p:nvPr/>
        </p:nvSpPr>
        <p:spPr>
          <a:xfrm>
            <a:off x="4523994" y="1000505"/>
            <a:ext cx="721360" cy="243840"/>
          </a:xfrm>
          <a:custGeom>
            <a:avLst/>
            <a:gdLst/>
            <a:ahLst/>
            <a:cxnLst/>
            <a:rect l="l" t="t" r="r" b="b"/>
            <a:pathLst>
              <a:path w="721360" h="243840">
                <a:moveTo>
                  <a:pt x="720851" y="121920"/>
                </a:moveTo>
                <a:lnTo>
                  <a:pt x="0" y="121920"/>
                </a:lnTo>
                <a:lnTo>
                  <a:pt x="360425" y="243840"/>
                </a:lnTo>
                <a:lnTo>
                  <a:pt x="720851" y="121920"/>
                </a:lnTo>
                <a:close/>
              </a:path>
              <a:path w="721360" h="243840">
                <a:moveTo>
                  <a:pt x="540638" y="0"/>
                </a:moveTo>
                <a:lnTo>
                  <a:pt x="180212" y="0"/>
                </a:lnTo>
                <a:lnTo>
                  <a:pt x="180212" y="121920"/>
                </a:lnTo>
                <a:lnTo>
                  <a:pt x="540638" y="121920"/>
                </a:lnTo>
                <a:lnTo>
                  <a:pt x="540638" y="0"/>
                </a:lnTo>
                <a:close/>
              </a:path>
            </a:pathLst>
          </a:custGeom>
          <a:solidFill>
            <a:srgbClr val="FF7B80"/>
          </a:solidFill>
        </p:spPr>
        <p:txBody>
          <a:bodyPr wrap="square" lIns="0" tIns="0" rIns="0" bIns="0" rtlCol="0"/>
          <a:lstStyle/>
          <a:p>
            <a:endParaRPr/>
          </a:p>
        </p:txBody>
      </p:sp>
      <p:sp>
        <p:nvSpPr>
          <p:cNvPr id="39" name="object 39"/>
          <p:cNvSpPr/>
          <p:nvPr/>
        </p:nvSpPr>
        <p:spPr>
          <a:xfrm>
            <a:off x="4523994" y="1000505"/>
            <a:ext cx="721360" cy="243840"/>
          </a:xfrm>
          <a:custGeom>
            <a:avLst/>
            <a:gdLst/>
            <a:ahLst/>
            <a:cxnLst/>
            <a:rect l="l" t="t" r="r" b="b"/>
            <a:pathLst>
              <a:path w="721360" h="243840">
                <a:moveTo>
                  <a:pt x="0" y="121920"/>
                </a:moveTo>
                <a:lnTo>
                  <a:pt x="180212" y="121920"/>
                </a:lnTo>
                <a:lnTo>
                  <a:pt x="180212" y="0"/>
                </a:lnTo>
                <a:lnTo>
                  <a:pt x="540638" y="0"/>
                </a:lnTo>
                <a:lnTo>
                  <a:pt x="540638" y="121920"/>
                </a:lnTo>
                <a:lnTo>
                  <a:pt x="720851" y="121920"/>
                </a:lnTo>
                <a:lnTo>
                  <a:pt x="360425" y="243840"/>
                </a:lnTo>
                <a:lnTo>
                  <a:pt x="0" y="121920"/>
                </a:lnTo>
                <a:close/>
              </a:path>
            </a:pathLst>
          </a:custGeom>
          <a:ln w="10668">
            <a:solidFill>
              <a:srgbClr val="41709C"/>
            </a:solidFill>
          </a:ln>
        </p:spPr>
        <p:txBody>
          <a:bodyPr wrap="square" lIns="0" tIns="0" rIns="0" bIns="0" rtlCol="0"/>
          <a:lstStyle/>
          <a:p>
            <a:endParaRPr/>
          </a:p>
        </p:txBody>
      </p:sp>
      <p:sp>
        <p:nvSpPr>
          <p:cNvPr id="40" name="object 40"/>
          <p:cNvSpPr/>
          <p:nvPr/>
        </p:nvSpPr>
        <p:spPr>
          <a:xfrm>
            <a:off x="6060185" y="992886"/>
            <a:ext cx="722630" cy="243840"/>
          </a:xfrm>
          <a:custGeom>
            <a:avLst/>
            <a:gdLst/>
            <a:ahLst/>
            <a:cxnLst/>
            <a:rect l="l" t="t" r="r" b="b"/>
            <a:pathLst>
              <a:path w="722629" h="243840">
                <a:moveTo>
                  <a:pt x="722375" y="121919"/>
                </a:moveTo>
                <a:lnTo>
                  <a:pt x="0" y="121919"/>
                </a:lnTo>
                <a:lnTo>
                  <a:pt x="361188" y="243839"/>
                </a:lnTo>
                <a:lnTo>
                  <a:pt x="722375" y="121919"/>
                </a:lnTo>
                <a:close/>
              </a:path>
              <a:path w="722629" h="243840">
                <a:moveTo>
                  <a:pt x="541782" y="0"/>
                </a:moveTo>
                <a:lnTo>
                  <a:pt x="180593" y="0"/>
                </a:lnTo>
                <a:lnTo>
                  <a:pt x="180593" y="121919"/>
                </a:lnTo>
                <a:lnTo>
                  <a:pt x="541782" y="121919"/>
                </a:lnTo>
                <a:lnTo>
                  <a:pt x="541782" y="0"/>
                </a:lnTo>
                <a:close/>
              </a:path>
            </a:pathLst>
          </a:custGeom>
          <a:solidFill>
            <a:srgbClr val="FF7B80"/>
          </a:solidFill>
        </p:spPr>
        <p:txBody>
          <a:bodyPr wrap="square" lIns="0" tIns="0" rIns="0" bIns="0" rtlCol="0"/>
          <a:lstStyle/>
          <a:p>
            <a:endParaRPr/>
          </a:p>
        </p:txBody>
      </p:sp>
      <p:sp>
        <p:nvSpPr>
          <p:cNvPr id="41" name="object 41"/>
          <p:cNvSpPr/>
          <p:nvPr/>
        </p:nvSpPr>
        <p:spPr>
          <a:xfrm>
            <a:off x="6060185" y="992886"/>
            <a:ext cx="722630" cy="243840"/>
          </a:xfrm>
          <a:custGeom>
            <a:avLst/>
            <a:gdLst/>
            <a:ahLst/>
            <a:cxnLst/>
            <a:rect l="l" t="t" r="r" b="b"/>
            <a:pathLst>
              <a:path w="722629" h="243840">
                <a:moveTo>
                  <a:pt x="0" y="121919"/>
                </a:moveTo>
                <a:lnTo>
                  <a:pt x="180593" y="121919"/>
                </a:lnTo>
                <a:lnTo>
                  <a:pt x="180593" y="0"/>
                </a:lnTo>
                <a:lnTo>
                  <a:pt x="541782" y="0"/>
                </a:lnTo>
                <a:lnTo>
                  <a:pt x="541782" y="121919"/>
                </a:lnTo>
                <a:lnTo>
                  <a:pt x="722375" y="121919"/>
                </a:lnTo>
                <a:lnTo>
                  <a:pt x="361188" y="243839"/>
                </a:lnTo>
                <a:lnTo>
                  <a:pt x="0" y="121919"/>
                </a:lnTo>
                <a:close/>
              </a:path>
            </a:pathLst>
          </a:custGeom>
          <a:ln w="10668">
            <a:solidFill>
              <a:srgbClr val="41709C"/>
            </a:solidFill>
          </a:ln>
        </p:spPr>
        <p:txBody>
          <a:bodyPr wrap="square" lIns="0" tIns="0" rIns="0" bIns="0" rtlCol="0"/>
          <a:lstStyle/>
          <a:p>
            <a:endParaRPr/>
          </a:p>
        </p:txBody>
      </p:sp>
      <p:sp>
        <p:nvSpPr>
          <p:cNvPr id="42" name="object 42"/>
          <p:cNvSpPr txBox="1"/>
          <p:nvPr/>
        </p:nvSpPr>
        <p:spPr>
          <a:xfrm>
            <a:off x="595154" y="1213319"/>
            <a:ext cx="410369" cy="5250815"/>
          </a:xfrm>
          <a:prstGeom prst="rect">
            <a:avLst/>
          </a:prstGeom>
        </p:spPr>
        <p:txBody>
          <a:bodyPr vert="vert270" wrap="square" lIns="0" tIns="0" rIns="0" bIns="0" rtlCol="0">
            <a:spAutoFit/>
          </a:bodyPr>
          <a:lstStyle/>
          <a:p>
            <a:pPr marL="12700">
              <a:lnSpc>
                <a:spcPts val="3225"/>
              </a:lnSpc>
            </a:pPr>
            <a:r>
              <a:rPr lang="en-US" sz="2800" spc="-5" dirty="0">
                <a:solidFill>
                  <a:srgbClr val="FFFFFF"/>
                </a:solidFill>
                <a:latin typeface="Franklin Gothic Medium Cond"/>
                <a:cs typeface="Franklin Gothic Medium Cond"/>
              </a:rPr>
              <a:t>STANDARDS OF HEALTH CARE</a:t>
            </a:r>
            <a:endParaRPr sz="2800" dirty="0">
              <a:latin typeface="Franklin Gothic Medium Cond"/>
              <a:cs typeface="Franklin Gothic Medium Cond"/>
            </a:endParaRPr>
          </a:p>
        </p:txBody>
      </p:sp>
      <p:sp>
        <p:nvSpPr>
          <p:cNvPr id="43" name="object 43"/>
          <p:cNvSpPr txBox="1"/>
          <p:nvPr/>
        </p:nvSpPr>
        <p:spPr>
          <a:xfrm>
            <a:off x="9392157" y="2738729"/>
            <a:ext cx="2047239" cy="2303195"/>
          </a:xfrm>
          <a:prstGeom prst="rect">
            <a:avLst/>
          </a:prstGeom>
        </p:spPr>
        <p:txBody>
          <a:bodyPr vert="horz" wrap="square" lIns="0" tIns="12700" rIns="0" bIns="0" rtlCol="0">
            <a:spAutoFit/>
          </a:bodyPr>
          <a:lstStyle/>
          <a:p>
            <a:pPr marL="12700" marR="5080" algn="ctr">
              <a:lnSpc>
                <a:spcPct val="150000"/>
              </a:lnSpc>
              <a:spcBef>
                <a:spcPts val="100"/>
              </a:spcBef>
            </a:pPr>
            <a:r>
              <a:rPr lang="en-US" sz="2000" spc="5" dirty="0">
                <a:solidFill>
                  <a:srgbClr val="001F5F"/>
                </a:solidFill>
                <a:latin typeface="Franklin Gothic Medium Cond"/>
                <a:cs typeface="Franklin Gothic Medium Cond"/>
              </a:rPr>
              <a:t>Payment of medical assistance</a:t>
            </a:r>
          </a:p>
          <a:p>
            <a:pPr marL="12700" marR="5080" algn="ctr">
              <a:lnSpc>
                <a:spcPct val="150000"/>
              </a:lnSpc>
              <a:spcBef>
                <a:spcPts val="100"/>
              </a:spcBef>
            </a:pPr>
            <a:endParaRPr lang="en-US" sz="2000" spc="5" dirty="0">
              <a:solidFill>
                <a:srgbClr val="001F5F"/>
              </a:solidFill>
              <a:latin typeface="Franklin Gothic Medium Cond"/>
              <a:cs typeface="Franklin Gothic Medium Cond"/>
            </a:endParaRPr>
          </a:p>
          <a:p>
            <a:pPr marL="12700" marR="5080" algn="ctr">
              <a:lnSpc>
                <a:spcPct val="150000"/>
              </a:lnSpc>
              <a:spcBef>
                <a:spcPts val="100"/>
              </a:spcBef>
            </a:pPr>
            <a:r>
              <a:rPr lang="en-US" sz="2000" spc="5" dirty="0">
                <a:solidFill>
                  <a:srgbClr val="001F5F"/>
                </a:solidFill>
                <a:latin typeface="Franklin Gothic Medium Cond"/>
                <a:cs typeface="Franklin Gothic Medium Cond"/>
              </a:rPr>
              <a:t>on a unit basis</a:t>
            </a:r>
          </a:p>
          <a:p>
            <a:pPr marL="12700" marR="5080" algn="ctr">
              <a:lnSpc>
                <a:spcPct val="150000"/>
              </a:lnSpc>
              <a:spcBef>
                <a:spcPts val="100"/>
              </a:spcBef>
            </a:pPr>
            <a:r>
              <a:rPr lang="en-US" sz="2000" spc="5" dirty="0">
                <a:solidFill>
                  <a:srgbClr val="001F5F"/>
                </a:solidFill>
                <a:latin typeface="Franklin Gothic Medium Cond"/>
                <a:cs typeface="Franklin Gothic Medium Cond"/>
              </a:rPr>
              <a:t>scope of care (CSG)</a:t>
            </a:r>
            <a:endParaRPr sz="165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439420" cy="97790"/>
          </a:xfrm>
          <a:custGeom>
            <a:avLst/>
            <a:gdLst/>
            <a:ahLst/>
            <a:cxnLst/>
            <a:rect l="l" t="t" r="r" b="b"/>
            <a:pathLst>
              <a:path w="439419" h="97790">
                <a:moveTo>
                  <a:pt x="0" y="97535"/>
                </a:moveTo>
                <a:lnTo>
                  <a:pt x="438912" y="97535"/>
                </a:lnTo>
                <a:lnTo>
                  <a:pt x="438912"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11664695" y="1523"/>
            <a:ext cx="527685" cy="97790"/>
          </a:xfrm>
          <a:custGeom>
            <a:avLst/>
            <a:gdLst/>
            <a:ahLst/>
            <a:cxnLst/>
            <a:rect l="l" t="t" r="r" b="b"/>
            <a:pathLst>
              <a:path w="527684" h="97790">
                <a:moveTo>
                  <a:pt x="0" y="97535"/>
                </a:moveTo>
                <a:lnTo>
                  <a:pt x="527303" y="97535"/>
                </a:lnTo>
                <a:lnTo>
                  <a:pt x="527303" y="0"/>
                </a:lnTo>
                <a:lnTo>
                  <a:pt x="0" y="0"/>
                </a:lnTo>
                <a:lnTo>
                  <a:pt x="0" y="97535"/>
                </a:lnTo>
                <a:close/>
              </a:path>
            </a:pathLst>
          </a:custGeom>
          <a:solidFill>
            <a:srgbClr val="5B9BD4"/>
          </a:solidFill>
        </p:spPr>
        <p:txBody>
          <a:bodyPr wrap="square" lIns="0" tIns="0" rIns="0" bIns="0" rtlCol="0"/>
          <a:lstStyle/>
          <a:p>
            <a:endParaRPr/>
          </a:p>
        </p:txBody>
      </p:sp>
      <p:sp>
        <p:nvSpPr>
          <p:cNvPr id="4" name="object 4"/>
          <p:cNvSpPr/>
          <p:nvPr/>
        </p:nvSpPr>
        <p:spPr>
          <a:xfrm>
            <a:off x="2520695" y="0"/>
            <a:ext cx="9144000" cy="6720840"/>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3402329" y="2771394"/>
            <a:ext cx="1627505" cy="1828800"/>
          </a:xfrm>
          <a:custGeom>
            <a:avLst/>
            <a:gdLst/>
            <a:ahLst/>
            <a:cxnLst/>
            <a:rect l="l" t="t" r="r" b="b"/>
            <a:pathLst>
              <a:path w="1627504" h="1828800">
                <a:moveTo>
                  <a:pt x="0" y="0"/>
                </a:moveTo>
                <a:lnTo>
                  <a:pt x="1627124" y="1828799"/>
                </a:lnTo>
              </a:path>
            </a:pathLst>
          </a:custGeom>
          <a:ln w="19812">
            <a:solidFill>
              <a:srgbClr val="A40020"/>
            </a:solidFill>
          </a:ln>
        </p:spPr>
        <p:txBody>
          <a:bodyPr wrap="square" lIns="0" tIns="0" rIns="0" bIns="0" rtlCol="0"/>
          <a:lstStyle/>
          <a:p>
            <a:endParaRPr/>
          </a:p>
        </p:txBody>
      </p:sp>
      <p:sp>
        <p:nvSpPr>
          <p:cNvPr id="6" name="object 6"/>
          <p:cNvSpPr/>
          <p:nvPr/>
        </p:nvSpPr>
        <p:spPr>
          <a:xfrm>
            <a:off x="5007102" y="3426714"/>
            <a:ext cx="1946275" cy="1155700"/>
          </a:xfrm>
          <a:custGeom>
            <a:avLst/>
            <a:gdLst/>
            <a:ahLst/>
            <a:cxnLst/>
            <a:rect l="l" t="t" r="r" b="b"/>
            <a:pathLst>
              <a:path w="1946275" h="1155700">
                <a:moveTo>
                  <a:pt x="1946275" y="0"/>
                </a:moveTo>
                <a:lnTo>
                  <a:pt x="0" y="1155700"/>
                </a:lnTo>
              </a:path>
            </a:pathLst>
          </a:custGeom>
          <a:ln w="19812">
            <a:solidFill>
              <a:srgbClr val="A40020"/>
            </a:solidFill>
          </a:ln>
        </p:spPr>
        <p:txBody>
          <a:bodyPr wrap="square" lIns="0" tIns="0" rIns="0" bIns="0" rtlCol="0"/>
          <a:lstStyle/>
          <a:p>
            <a:endParaRPr/>
          </a:p>
        </p:txBody>
      </p:sp>
      <p:sp>
        <p:nvSpPr>
          <p:cNvPr id="7" name="object 7"/>
          <p:cNvSpPr/>
          <p:nvPr/>
        </p:nvSpPr>
        <p:spPr>
          <a:xfrm>
            <a:off x="6953250" y="3426714"/>
            <a:ext cx="478155" cy="344805"/>
          </a:xfrm>
          <a:custGeom>
            <a:avLst/>
            <a:gdLst/>
            <a:ahLst/>
            <a:cxnLst/>
            <a:rect l="l" t="t" r="r" b="b"/>
            <a:pathLst>
              <a:path w="478154" h="344804">
                <a:moveTo>
                  <a:pt x="0" y="0"/>
                </a:moveTo>
                <a:lnTo>
                  <a:pt x="477900" y="344550"/>
                </a:lnTo>
              </a:path>
            </a:pathLst>
          </a:custGeom>
          <a:ln w="19812">
            <a:solidFill>
              <a:srgbClr val="A40020"/>
            </a:solidFill>
          </a:ln>
        </p:spPr>
        <p:txBody>
          <a:bodyPr wrap="square" lIns="0" tIns="0" rIns="0" bIns="0" rtlCol="0"/>
          <a:lstStyle/>
          <a:p>
            <a:endParaRPr/>
          </a:p>
        </p:txBody>
      </p:sp>
      <p:sp>
        <p:nvSpPr>
          <p:cNvPr id="8" name="object 8"/>
          <p:cNvSpPr/>
          <p:nvPr/>
        </p:nvSpPr>
        <p:spPr>
          <a:xfrm>
            <a:off x="7421118" y="3771138"/>
            <a:ext cx="436880" cy="259079"/>
          </a:xfrm>
          <a:custGeom>
            <a:avLst/>
            <a:gdLst/>
            <a:ahLst/>
            <a:cxnLst/>
            <a:rect l="l" t="t" r="r" b="b"/>
            <a:pathLst>
              <a:path w="436879" h="259079">
                <a:moveTo>
                  <a:pt x="0" y="0"/>
                </a:moveTo>
                <a:lnTo>
                  <a:pt x="436625" y="258699"/>
                </a:lnTo>
              </a:path>
            </a:pathLst>
          </a:custGeom>
          <a:ln w="19812">
            <a:solidFill>
              <a:srgbClr val="A40020"/>
            </a:solidFill>
          </a:ln>
        </p:spPr>
        <p:txBody>
          <a:bodyPr wrap="square" lIns="0" tIns="0" rIns="0" bIns="0" rtlCol="0"/>
          <a:lstStyle/>
          <a:p>
            <a:endParaRPr/>
          </a:p>
        </p:txBody>
      </p:sp>
      <p:sp>
        <p:nvSpPr>
          <p:cNvPr id="9" name="object 9"/>
          <p:cNvSpPr/>
          <p:nvPr/>
        </p:nvSpPr>
        <p:spPr>
          <a:xfrm>
            <a:off x="7824978" y="3082289"/>
            <a:ext cx="882650" cy="948055"/>
          </a:xfrm>
          <a:custGeom>
            <a:avLst/>
            <a:gdLst/>
            <a:ahLst/>
            <a:cxnLst/>
            <a:rect l="l" t="t" r="r" b="b"/>
            <a:pathLst>
              <a:path w="882650" h="948054">
                <a:moveTo>
                  <a:pt x="0" y="947674"/>
                </a:moveTo>
                <a:lnTo>
                  <a:pt x="882650" y="0"/>
                </a:lnTo>
              </a:path>
            </a:pathLst>
          </a:custGeom>
          <a:ln w="19812">
            <a:solidFill>
              <a:srgbClr val="A40020"/>
            </a:solidFill>
          </a:ln>
        </p:spPr>
        <p:txBody>
          <a:bodyPr wrap="square" lIns="0" tIns="0" rIns="0" bIns="0" rtlCol="0"/>
          <a:lstStyle/>
          <a:p>
            <a:endParaRPr/>
          </a:p>
        </p:txBody>
      </p:sp>
      <p:sp>
        <p:nvSpPr>
          <p:cNvPr id="10" name="object 10"/>
          <p:cNvSpPr/>
          <p:nvPr/>
        </p:nvSpPr>
        <p:spPr>
          <a:xfrm>
            <a:off x="8718042" y="2442210"/>
            <a:ext cx="117475" cy="640080"/>
          </a:xfrm>
          <a:custGeom>
            <a:avLst/>
            <a:gdLst/>
            <a:ahLst/>
            <a:cxnLst/>
            <a:rect l="l" t="t" r="r" b="b"/>
            <a:pathLst>
              <a:path w="117475" h="640080">
                <a:moveTo>
                  <a:pt x="0" y="639826"/>
                </a:moveTo>
                <a:lnTo>
                  <a:pt x="117475" y="0"/>
                </a:lnTo>
              </a:path>
            </a:pathLst>
          </a:custGeom>
          <a:ln w="19812">
            <a:solidFill>
              <a:srgbClr val="A40020"/>
            </a:solidFill>
          </a:ln>
        </p:spPr>
        <p:txBody>
          <a:bodyPr wrap="square" lIns="0" tIns="0" rIns="0" bIns="0" rtlCol="0"/>
          <a:lstStyle/>
          <a:p>
            <a:endParaRPr/>
          </a:p>
        </p:txBody>
      </p:sp>
      <p:sp>
        <p:nvSpPr>
          <p:cNvPr id="11" name="object 11"/>
          <p:cNvSpPr/>
          <p:nvPr/>
        </p:nvSpPr>
        <p:spPr>
          <a:xfrm>
            <a:off x="8835390" y="1716785"/>
            <a:ext cx="609600" cy="742950"/>
          </a:xfrm>
          <a:custGeom>
            <a:avLst/>
            <a:gdLst/>
            <a:ahLst/>
            <a:cxnLst/>
            <a:rect l="l" t="t" r="r" b="b"/>
            <a:pathLst>
              <a:path w="609600" h="742950">
                <a:moveTo>
                  <a:pt x="609600" y="0"/>
                </a:moveTo>
                <a:lnTo>
                  <a:pt x="0" y="742950"/>
                </a:lnTo>
              </a:path>
            </a:pathLst>
          </a:custGeom>
          <a:ln w="19812">
            <a:solidFill>
              <a:srgbClr val="A40020"/>
            </a:solidFill>
          </a:ln>
        </p:spPr>
        <p:txBody>
          <a:bodyPr wrap="square" lIns="0" tIns="0" rIns="0" bIns="0" rtlCol="0"/>
          <a:lstStyle/>
          <a:p>
            <a:endParaRPr/>
          </a:p>
        </p:txBody>
      </p:sp>
      <p:sp>
        <p:nvSpPr>
          <p:cNvPr id="12" name="object 12"/>
          <p:cNvSpPr/>
          <p:nvPr/>
        </p:nvSpPr>
        <p:spPr>
          <a:xfrm>
            <a:off x="9472421" y="262890"/>
            <a:ext cx="917575" cy="1524000"/>
          </a:xfrm>
          <a:custGeom>
            <a:avLst/>
            <a:gdLst/>
            <a:ahLst/>
            <a:cxnLst/>
            <a:rect l="l" t="t" r="r" b="b"/>
            <a:pathLst>
              <a:path w="917575" h="1524000">
                <a:moveTo>
                  <a:pt x="917575" y="0"/>
                </a:moveTo>
                <a:lnTo>
                  <a:pt x="0" y="1523999"/>
                </a:lnTo>
              </a:path>
            </a:pathLst>
          </a:custGeom>
          <a:ln w="19812">
            <a:solidFill>
              <a:srgbClr val="A40020"/>
            </a:solidFill>
          </a:ln>
        </p:spPr>
        <p:txBody>
          <a:bodyPr wrap="square" lIns="0" tIns="0" rIns="0" bIns="0" rtlCol="0"/>
          <a:lstStyle/>
          <a:p>
            <a:endParaRPr/>
          </a:p>
        </p:txBody>
      </p:sp>
      <p:sp>
        <p:nvSpPr>
          <p:cNvPr id="13" name="object 13"/>
          <p:cNvSpPr/>
          <p:nvPr/>
        </p:nvSpPr>
        <p:spPr>
          <a:xfrm>
            <a:off x="10386821" y="319277"/>
            <a:ext cx="1297305" cy="1069975"/>
          </a:xfrm>
          <a:custGeom>
            <a:avLst/>
            <a:gdLst/>
            <a:ahLst/>
            <a:cxnLst/>
            <a:rect l="l" t="t" r="r" b="b"/>
            <a:pathLst>
              <a:path w="1297304" h="1069975">
                <a:moveTo>
                  <a:pt x="1296924" y="1069975"/>
                </a:moveTo>
                <a:lnTo>
                  <a:pt x="0" y="0"/>
                </a:lnTo>
              </a:path>
            </a:pathLst>
          </a:custGeom>
          <a:ln w="19811">
            <a:solidFill>
              <a:srgbClr val="A40020"/>
            </a:solidFill>
          </a:ln>
        </p:spPr>
        <p:txBody>
          <a:bodyPr wrap="square" lIns="0" tIns="0" rIns="0" bIns="0" rtlCol="0"/>
          <a:lstStyle/>
          <a:p>
            <a:endParaRPr/>
          </a:p>
        </p:txBody>
      </p:sp>
      <p:sp>
        <p:nvSpPr>
          <p:cNvPr id="14" name="object 14"/>
          <p:cNvSpPr/>
          <p:nvPr/>
        </p:nvSpPr>
        <p:spPr>
          <a:xfrm>
            <a:off x="2519933" y="2771394"/>
            <a:ext cx="882650" cy="1208405"/>
          </a:xfrm>
          <a:custGeom>
            <a:avLst/>
            <a:gdLst/>
            <a:ahLst/>
            <a:cxnLst/>
            <a:rect l="l" t="t" r="r" b="b"/>
            <a:pathLst>
              <a:path w="882650" h="1208404">
                <a:moveTo>
                  <a:pt x="882650" y="0"/>
                </a:moveTo>
                <a:lnTo>
                  <a:pt x="0" y="1208023"/>
                </a:lnTo>
              </a:path>
            </a:pathLst>
          </a:custGeom>
          <a:ln w="19812">
            <a:solidFill>
              <a:srgbClr val="A40020"/>
            </a:solidFill>
          </a:ln>
        </p:spPr>
        <p:txBody>
          <a:bodyPr wrap="square" lIns="0" tIns="0" rIns="0" bIns="0" rtlCol="0"/>
          <a:lstStyle/>
          <a:p>
            <a:endParaRPr/>
          </a:p>
        </p:txBody>
      </p:sp>
      <p:sp>
        <p:nvSpPr>
          <p:cNvPr id="15" name="object 15"/>
          <p:cNvSpPr/>
          <p:nvPr/>
        </p:nvSpPr>
        <p:spPr>
          <a:xfrm>
            <a:off x="3310890" y="2638805"/>
            <a:ext cx="169545" cy="274320"/>
          </a:xfrm>
          <a:custGeom>
            <a:avLst/>
            <a:gdLst/>
            <a:ahLst/>
            <a:cxnLst/>
            <a:rect l="l" t="t" r="r" b="b"/>
            <a:pathLst>
              <a:path w="169545" h="274319">
                <a:moveTo>
                  <a:pt x="84582" y="0"/>
                </a:moveTo>
                <a:lnTo>
                  <a:pt x="51649" y="10787"/>
                </a:lnTo>
                <a:lnTo>
                  <a:pt x="24764" y="40195"/>
                </a:lnTo>
                <a:lnTo>
                  <a:pt x="6643" y="83796"/>
                </a:lnTo>
                <a:lnTo>
                  <a:pt x="0" y="137160"/>
                </a:lnTo>
                <a:lnTo>
                  <a:pt x="6643" y="190523"/>
                </a:lnTo>
                <a:lnTo>
                  <a:pt x="24765" y="234124"/>
                </a:lnTo>
                <a:lnTo>
                  <a:pt x="51649" y="263532"/>
                </a:lnTo>
                <a:lnTo>
                  <a:pt x="84582" y="274320"/>
                </a:lnTo>
                <a:lnTo>
                  <a:pt x="117514" y="263532"/>
                </a:lnTo>
                <a:lnTo>
                  <a:pt x="144399" y="234124"/>
                </a:lnTo>
                <a:lnTo>
                  <a:pt x="162520" y="190523"/>
                </a:lnTo>
                <a:lnTo>
                  <a:pt x="169163" y="137160"/>
                </a:lnTo>
                <a:lnTo>
                  <a:pt x="162520" y="83796"/>
                </a:lnTo>
                <a:lnTo>
                  <a:pt x="144399" y="40195"/>
                </a:lnTo>
                <a:lnTo>
                  <a:pt x="117514" y="10787"/>
                </a:lnTo>
                <a:lnTo>
                  <a:pt x="84582" y="0"/>
                </a:lnTo>
                <a:close/>
              </a:path>
            </a:pathLst>
          </a:custGeom>
          <a:solidFill>
            <a:srgbClr val="FFFFFF"/>
          </a:solidFill>
        </p:spPr>
        <p:txBody>
          <a:bodyPr wrap="square" lIns="0" tIns="0" rIns="0" bIns="0" rtlCol="0"/>
          <a:lstStyle/>
          <a:p>
            <a:endParaRPr/>
          </a:p>
        </p:txBody>
      </p:sp>
      <p:sp>
        <p:nvSpPr>
          <p:cNvPr id="16" name="object 16"/>
          <p:cNvSpPr/>
          <p:nvPr/>
        </p:nvSpPr>
        <p:spPr>
          <a:xfrm>
            <a:off x="3310890" y="2638805"/>
            <a:ext cx="169545" cy="274320"/>
          </a:xfrm>
          <a:custGeom>
            <a:avLst/>
            <a:gdLst/>
            <a:ahLst/>
            <a:cxnLst/>
            <a:rect l="l" t="t" r="r" b="b"/>
            <a:pathLst>
              <a:path w="169545" h="274319">
                <a:moveTo>
                  <a:pt x="0" y="137160"/>
                </a:moveTo>
                <a:lnTo>
                  <a:pt x="6643" y="83796"/>
                </a:lnTo>
                <a:lnTo>
                  <a:pt x="24764" y="40195"/>
                </a:lnTo>
                <a:lnTo>
                  <a:pt x="51649" y="10787"/>
                </a:lnTo>
                <a:lnTo>
                  <a:pt x="84582" y="0"/>
                </a:lnTo>
                <a:lnTo>
                  <a:pt x="117514" y="10787"/>
                </a:lnTo>
                <a:lnTo>
                  <a:pt x="144399" y="40195"/>
                </a:lnTo>
                <a:lnTo>
                  <a:pt x="162520" y="83796"/>
                </a:lnTo>
                <a:lnTo>
                  <a:pt x="169163" y="137160"/>
                </a:lnTo>
                <a:lnTo>
                  <a:pt x="162520" y="190523"/>
                </a:lnTo>
                <a:lnTo>
                  <a:pt x="144399" y="234124"/>
                </a:lnTo>
                <a:lnTo>
                  <a:pt x="117514" y="263532"/>
                </a:lnTo>
                <a:lnTo>
                  <a:pt x="84582" y="274320"/>
                </a:lnTo>
                <a:lnTo>
                  <a:pt x="51649" y="263532"/>
                </a:lnTo>
                <a:lnTo>
                  <a:pt x="24765" y="234124"/>
                </a:lnTo>
                <a:lnTo>
                  <a:pt x="6643" y="190523"/>
                </a:lnTo>
                <a:lnTo>
                  <a:pt x="0" y="137160"/>
                </a:lnTo>
                <a:close/>
              </a:path>
            </a:pathLst>
          </a:custGeom>
          <a:ln w="10668">
            <a:solidFill>
              <a:srgbClr val="A40020"/>
            </a:solidFill>
          </a:ln>
        </p:spPr>
        <p:txBody>
          <a:bodyPr wrap="square" lIns="0" tIns="0" rIns="0" bIns="0" rtlCol="0"/>
          <a:lstStyle/>
          <a:p>
            <a:endParaRPr/>
          </a:p>
        </p:txBody>
      </p:sp>
      <p:sp>
        <p:nvSpPr>
          <p:cNvPr id="17" name="object 17"/>
          <p:cNvSpPr/>
          <p:nvPr/>
        </p:nvSpPr>
        <p:spPr>
          <a:xfrm>
            <a:off x="3346703" y="2691383"/>
            <a:ext cx="100584" cy="160020"/>
          </a:xfrm>
          <a:prstGeom prst="rect">
            <a:avLst/>
          </a:prstGeom>
          <a:blipFill>
            <a:blip r:embed="rId3" cstate="print"/>
            <a:stretch>
              <a:fillRect/>
            </a:stretch>
          </a:blipFill>
        </p:spPr>
        <p:txBody>
          <a:bodyPr wrap="square" lIns="0" tIns="0" rIns="0" bIns="0" rtlCol="0"/>
          <a:lstStyle/>
          <a:p>
            <a:endParaRPr/>
          </a:p>
        </p:txBody>
      </p:sp>
      <p:sp>
        <p:nvSpPr>
          <p:cNvPr id="18" name="object 18"/>
          <p:cNvSpPr/>
          <p:nvPr/>
        </p:nvSpPr>
        <p:spPr>
          <a:xfrm>
            <a:off x="6881621" y="3294126"/>
            <a:ext cx="170815" cy="277495"/>
          </a:xfrm>
          <a:custGeom>
            <a:avLst/>
            <a:gdLst/>
            <a:ahLst/>
            <a:cxnLst/>
            <a:rect l="l" t="t" r="r" b="b"/>
            <a:pathLst>
              <a:path w="170815" h="277495">
                <a:moveTo>
                  <a:pt x="85344" y="0"/>
                </a:moveTo>
                <a:lnTo>
                  <a:pt x="52131" y="10900"/>
                </a:lnTo>
                <a:lnTo>
                  <a:pt x="25003" y="40624"/>
                </a:lnTo>
                <a:lnTo>
                  <a:pt x="6709" y="84707"/>
                </a:lnTo>
                <a:lnTo>
                  <a:pt x="0" y="138684"/>
                </a:lnTo>
                <a:lnTo>
                  <a:pt x="6709" y="192660"/>
                </a:lnTo>
                <a:lnTo>
                  <a:pt x="25003" y="236743"/>
                </a:lnTo>
                <a:lnTo>
                  <a:pt x="52131" y="266467"/>
                </a:lnTo>
                <a:lnTo>
                  <a:pt x="85344" y="277368"/>
                </a:lnTo>
                <a:lnTo>
                  <a:pt x="118556" y="266467"/>
                </a:lnTo>
                <a:lnTo>
                  <a:pt x="145684" y="236743"/>
                </a:lnTo>
                <a:lnTo>
                  <a:pt x="163978" y="192660"/>
                </a:lnTo>
                <a:lnTo>
                  <a:pt x="170687" y="138684"/>
                </a:lnTo>
                <a:lnTo>
                  <a:pt x="163978" y="84707"/>
                </a:lnTo>
                <a:lnTo>
                  <a:pt x="145684" y="40624"/>
                </a:lnTo>
                <a:lnTo>
                  <a:pt x="118556" y="10900"/>
                </a:lnTo>
                <a:lnTo>
                  <a:pt x="85344" y="0"/>
                </a:lnTo>
                <a:close/>
              </a:path>
            </a:pathLst>
          </a:custGeom>
          <a:solidFill>
            <a:srgbClr val="FFFFFF"/>
          </a:solidFill>
        </p:spPr>
        <p:txBody>
          <a:bodyPr wrap="square" lIns="0" tIns="0" rIns="0" bIns="0" rtlCol="0"/>
          <a:lstStyle/>
          <a:p>
            <a:endParaRPr/>
          </a:p>
        </p:txBody>
      </p:sp>
      <p:sp>
        <p:nvSpPr>
          <p:cNvPr id="19" name="object 19"/>
          <p:cNvSpPr/>
          <p:nvPr/>
        </p:nvSpPr>
        <p:spPr>
          <a:xfrm>
            <a:off x="6881621" y="3294126"/>
            <a:ext cx="170815" cy="277495"/>
          </a:xfrm>
          <a:custGeom>
            <a:avLst/>
            <a:gdLst/>
            <a:ahLst/>
            <a:cxnLst/>
            <a:rect l="l" t="t" r="r" b="b"/>
            <a:pathLst>
              <a:path w="170815" h="277495">
                <a:moveTo>
                  <a:pt x="0" y="138684"/>
                </a:moveTo>
                <a:lnTo>
                  <a:pt x="6709" y="84707"/>
                </a:lnTo>
                <a:lnTo>
                  <a:pt x="25003" y="40624"/>
                </a:lnTo>
                <a:lnTo>
                  <a:pt x="52131" y="10900"/>
                </a:lnTo>
                <a:lnTo>
                  <a:pt x="85344" y="0"/>
                </a:lnTo>
                <a:lnTo>
                  <a:pt x="118556" y="10900"/>
                </a:lnTo>
                <a:lnTo>
                  <a:pt x="145684" y="40624"/>
                </a:lnTo>
                <a:lnTo>
                  <a:pt x="163978" y="84707"/>
                </a:lnTo>
                <a:lnTo>
                  <a:pt x="170687" y="138684"/>
                </a:lnTo>
                <a:lnTo>
                  <a:pt x="163978" y="192660"/>
                </a:lnTo>
                <a:lnTo>
                  <a:pt x="145684" y="236743"/>
                </a:lnTo>
                <a:lnTo>
                  <a:pt x="118556" y="266467"/>
                </a:lnTo>
                <a:lnTo>
                  <a:pt x="85344" y="277368"/>
                </a:lnTo>
                <a:lnTo>
                  <a:pt x="52131" y="266467"/>
                </a:lnTo>
                <a:lnTo>
                  <a:pt x="25003" y="236743"/>
                </a:lnTo>
                <a:lnTo>
                  <a:pt x="6709" y="192660"/>
                </a:lnTo>
                <a:lnTo>
                  <a:pt x="0" y="138684"/>
                </a:lnTo>
                <a:close/>
              </a:path>
            </a:pathLst>
          </a:custGeom>
          <a:ln w="10667">
            <a:solidFill>
              <a:srgbClr val="A40020"/>
            </a:solidFill>
          </a:ln>
        </p:spPr>
        <p:txBody>
          <a:bodyPr wrap="square" lIns="0" tIns="0" rIns="0" bIns="0" rtlCol="0"/>
          <a:lstStyle/>
          <a:p>
            <a:endParaRPr/>
          </a:p>
        </p:txBody>
      </p:sp>
      <p:sp>
        <p:nvSpPr>
          <p:cNvPr id="20" name="object 20"/>
          <p:cNvSpPr/>
          <p:nvPr/>
        </p:nvSpPr>
        <p:spPr>
          <a:xfrm>
            <a:off x="6917435" y="3346703"/>
            <a:ext cx="100583" cy="160020"/>
          </a:xfrm>
          <a:prstGeom prst="rect">
            <a:avLst/>
          </a:prstGeom>
          <a:blipFill>
            <a:blip r:embed="rId4" cstate="print"/>
            <a:stretch>
              <a:fillRect/>
            </a:stretch>
          </a:blipFill>
        </p:spPr>
        <p:txBody>
          <a:bodyPr wrap="square" lIns="0" tIns="0" rIns="0" bIns="0" rtlCol="0"/>
          <a:lstStyle/>
          <a:p>
            <a:endParaRPr/>
          </a:p>
        </p:txBody>
      </p:sp>
      <p:sp>
        <p:nvSpPr>
          <p:cNvPr id="21" name="object 21"/>
          <p:cNvSpPr/>
          <p:nvPr/>
        </p:nvSpPr>
        <p:spPr>
          <a:xfrm>
            <a:off x="4938521" y="4432553"/>
            <a:ext cx="169545" cy="276225"/>
          </a:xfrm>
          <a:custGeom>
            <a:avLst/>
            <a:gdLst/>
            <a:ahLst/>
            <a:cxnLst/>
            <a:rect l="l" t="t" r="r" b="b"/>
            <a:pathLst>
              <a:path w="169545" h="276225">
                <a:moveTo>
                  <a:pt x="84581" y="0"/>
                </a:moveTo>
                <a:lnTo>
                  <a:pt x="51649" y="10834"/>
                </a:lnTo>
                <a:lnTo>
                  <a:pt x="24764" y="40386"/>
                </a:lnTo>
                <a:lnTo>
                  <a:pt x="6643" y="84224"/>
                </a:lnTo>
                <a:lnTo>
                  <a:pt x="0" y="137922"/>
                </a:lnTo>
                <a:lnTo>
                  <a:pt x="6643" y="191619"/>
                </a:lnTo>
                <a:lnTo>
                  <a:pt x="24764" y="235458"/>
                </a:lnTo>
                <a:lnTo>
                  <a:pt x="51649" y="265009"/>
                </a:lnTo>
                <a:lnTo>
                  <a:pt x="84581" y="275844"/>
                </a:lnTo>
                <a:lnTo>
                  <a:pt x="117514" y="265009"/>
                </a:lnTo>
                <a:lnTo>
                  <a:pt x="144399" y="235458"/>
                </a:lnTo>
                <a:lnTo>
                  <a:pt x="162520" y="191619"/>
                </a:lnTo>
                <a:lnTo>
                  <a:pt x="169163" y="137922"/>
                </a:lnTo>
                <a:lnTo>
                  <a:pt x="162520" y="84224"/>
                </a:lnTo>
                <a:lnTo>
                  <a:pt x="144398" y="40386"/>
                </a:lnTo>
                <a:lnTo>
                  <a:pt x="117514" y="10834"/>
                </a:lnTo>
                <a:lnTo>
                  <a:pt x="84581" y="0"/>
                </a:lnTo>
                <a:close/>
              </a:path>
            </a:pathLst>
          </a:custGeom>
          <a:solidFill>
            <a:srgbClr val="FFFFFF"/>
          </a:solidFill>
        </p:spPr>
        <p:txBody>
          <a:bodyPr wrap="square" lIns="0" tIns="0" rIns="0" bIns="0" rtlCol="0"/>
          <a:lstStyle/>
          <a:p>
            <a:endParaRPr/>
          </a:p>
        </p:txBody>
      </p:sp>
      <p:sp>
        <p:nvSpPr>
          <p:cNvPr id="22" name="object 22"/>
          <p:cNvSpPr/>
          <p:nvPr/>
        </p:nvSpPr>
        <p:spPr>
          <a:xfrm>
            <a:off x="4938521" y="4432553"/>
            <a:ext cx="169545" cy="276225"/>
          </a:xfrm>
          <a:custGeom>
            <a:avLst/>
            <a:gdLst/>
            <a:ahLst/>
            <a:cxnLst/>
            <a:rect l="l" t="t" r="r" b="b"/>
            <a:pathLst>
              <a:path w="169545" h="276225">
                <a:moveTo>
                  <a:pt x="0" y="137922"/>
                </a:moveTo>
                <a:lnTo>
                  <a:pt x="6643" y="84224"/>
                </a:lnTo>
                <a:lnTo>
                  <a:pt x="24764" y="40386"/>
                </a:lnTo>
                <a:lnTo>
                  <a:pt x="51649" y="10834"/>
                </a:lnTo>
                <a:lnTo>
                  <a:pt x="84581" y="0"/>
                </a:lnTo>
                <a:lnTo>
                  <a:pt x="117514" y="10834"/>
                </a:lnTo>
                <a:lnTo>
                  <a:pt x="144398" y="40386"/>
                </a:lnTo>
                <a:lnTo>
                  <a:pt x="162520" y="84224"/>
                </a:lnTo>
                <a:lnTo>
                  <a:pt x="169163" y="137922"/>
                </a:lnTo>
                <a:lnTo>
                  <a:pt x="162520" y="191619"/>
                </a:lnTo>
                <a:lnTo>
                  <a:pt x="144399" y="235458"/>
                </a:lnTo>
                <a:lnTo>
                  <a:pt x="117514" y="265009"/>
                </a:lnTo>
                <a:lnTo>
                  <a:pt x="84581" y="275844"/>
                </a:lnTo>
                <a:lnTo>
                  <a:pt x="51649" y="265009"/>
                </a:lnTo>
                <a:lnTo>
                  <a:pt x="24764" y="235458"/>
                </a:lnTo>
                <a:lnTo>
                  <a:pt x="6643" y="191619"/>
                </a:lnTo>
                <a:lnTo>
                  <a:pt x="0" y="137922"/>
                </a:lnTo>
                <a:close/>
              </a:path>
            </a:pathLst>
          </a:custGeom>
          <a:ln w="10668">
            <a:solidFill>
              <a:srgbClr val="A40020"/>
            </a:solidFill>
          </a:ln>
        </p:spPr>
        <p:txBody>
          <a:bodyPr wrap="square" lIns="0" tIns="0" rIns="0" bIns="0" rtlCol="0"/>
          <a:lstStyle/>
          <a:p>
            <a:endParaRPr/>
          </a:p>
        </p:txBody>
      </p:sp>
      <p:sp>
        <p:nvSpPr>
          <p:cNvPr id="23" name="object 23"/>
          <p:cNvSpPr/>
          <p:nvPr/>
        </p:nvSpPr>
        <p:spPr>
          <a:xfrm>
            <a:off x="4974335" y="4485132"/>
            <a:ext cx="99060" cy="160019"/>
          </a:xfrm>
          <a:prstGeom prst="rect">
            <a:avLst/>
          </a:prstGeom>
          <a:blipFill>
            <a:blip r:embed="rId5" cstate="print"/>
            <a:stretch>
              <a:fillRect/>
            </a:stretch>
          </a:blipFill>
        </p:spPr>
        <p:txBody>
          <a:bodyPr wrap="square" lIns="0" tIns="0" rIns="0" bIns="0" rtlCol="0"/>
          <a:lstStyle/>
          <a:p>
            <a:endParaRPr/>
          </a:p>
        </p:txBody>
      </p:sp>
      <p:sp>
        <p:nvSpPr>
          <p:cNvPr id="24" name="object 24"/>
          <p:cNvSpPr/>
          <p:nvPr/>
        </p:nvSpPr>
        <p:spPr>
          <a:xfrm>
            <a:off x="8733281" y="2309622"/>
            <a:ext cx="201295" cy="277495"/>
          </a:xfrm>
          <a:custGeom>
            <a:avLst/>
            <a:gdLst/>
            <a:ahLst/>
            <a:cxnLst/>
            <a:rect l="l" t="t" r="r" b="b"/>
            <a:pathLst>
              <a:path w="201295" h="277494">
                <a:moveTo>
                  <a:pt x="100584" y="0"/>
                </a:moveTo>
                <a:lnTo>
                  <a:pt x="61454" y="10900"/>
                </a:lnTo>
                <a:lnTo>
                  <a:pt x="29479" y="40624"/>
                </a:lnTo>
                <a:lnTo>
                  <a:pt x="7911" y="84707"/>
                </a:lnTo>
                <a:lnTo>
                  <a:pt x="0" y="138683"/>
                </a:lnTo>
                <a:lnTo>
                  <a:pt x="7911" y="192660"/>
                </a:lnTo>
                <a:lnTo>
                  <a:pt x="29479" y="236743"/>
                </a:lnTo>
                <a:lnTo>
                  <a:pt x="61454" y="266467"/>
                </a:lnTo>
                <a:lnTo>
                  <a:pt x="100584" y="277367"/>
                </a:lnTo>
                <a:lnTo>
                  <a:pt x="139713" y="266467"/>
                </a:lnTo>
                <a:lnTo>
                  <a:pt x="171688" y="236743"/>
                </a:lnTo>
                <a:lnTo>
                  <a:pt x="193256" y="192660"/>
                </a:lnTo>
                <a:lnTo>
                  <a:pt x="201168" y="138683"/>
                </a:lnTo>
                <a:lnTo>
                  <a:pt x="193256" y="84707"/>
                </a:lnTo>
                <a:lnTo>
                  <a:pt x="171688" y="40624"/>
                </a:lnTo>
                <a:lnTo>
                  <a:pt x="139713" y="10900"/>
                </a:lnTo>
                <a:lnTo>
                  <a:pt x="100584" y="0"/>
                </a:lnTo>
                <a:close/>
              </a:path>
            </a:pathLst>
          </a:custGeom>
          <a:solidFill>
            <a:srgbClr val="FFFFFF"/>
          </a:solidFill>
        </p:spPr>
        <p:txBody>
          <a:bodyPr wrap="square" lIns="0" tIns="0" rIns="0" bIns="0" rtlCol="0"/>
          <a:lstStyle/>
          <a:p>
            <a:endParaRPr/>
          </a:p>
        </p:txBody>
      </p:sp>
      <p:sp>
        <p:nvSpPr>
          <p:cNvPr id="25" name="object 25"/>
          <p:cNvSpPr/>
          <p:nvPr/>
        </p:nvSpPr>
        <p:spPr>
          <a:xfrm>
            <a:off x="8733281" y="2309622"/>
            <a:ext cx="201295" cy="277495"/>
          </a:xfrm>
          <a:custGeom>
            <a:avLst/>
            <a:gdLst/>
            <a:ahLst/>
            <a:cxnLst/>
            <a:rect l="l" t="t" r="r" b="b"/>
            <a:pathLst>
              <a:path w="201295" h="277494">
                <a:moveTo>
                  <a:pt x="0" y="138683"/>
                </a:moveTo>
                <a:lnTo>
                  <a:pt x="7911" y="84707"/>
                </a:lnTo>
                <a:lnTo>
                  <a:pt x="29479" y="40624"/>
                </a:lnTo>
                <a:lnTo>
                  <a:pt x="61454" y="10900"/>
                </a:lnTo>
                <a:lnTo>
                  <a:pt x="100584" y="0"/>
                </a:lnTo>
                <a:lnTo>
                  <a:pt x="139713" y="10900"/>
                </a:lnTo>
                <a:lnTo>
                  <a:pt x="171688" y="40624"/>
                </a:lnTo>
                <a:lnTo>
                  <a:pt x="193256" y="84707"/>
                </a:lnTo>
                <a:lnTo>
                  <a:pt x="201168" y="138683"/>
                </a:lnTo>
                <a:lnTo>
                  <a:pt x="193256" y="192660"/>
                </a:lnTo>
                <a:lnTo>
                  <a:pt x="171688" y="236743"/>
                </a:lnTo>
                <a:lnTo>
                  <a:pt x="139713" y="266467"/>
                </a:lnTo>
                <a:lnTo>
                  <a:pt x="100584" y="277367"/>
                </a:lnTo>
                <a:lnTo>
                  <a:pt x="61454" y="266467"/>
                </a:lnTo>
                <a:lnTo>
                  <a:pt x="29479" y="236743"/>
                </a:lnTo>
                <a:lnTo>
                  <a:pt x="7911" y="192660"/>
                </a:lnTo>
                <a:lnTo>
                  <a:pt x="0" y="138683"/>
                </a:lnTo>
                <a:close/>
              </a:path>
            </a:pathLst>
          </a:custGeom>
          <a:ln w="10668">
            <a:solidFill>
              <a:srgbClr val="A40020"/>
            </a:solidFill>
          </a:ln>
        </p:spPr>
        <p:txBody>
          <a:bodyPr wrap="square" lIns="0" tIns="0" rIns="0" bIns="0" rtlCol="0"/>
          <a:lstStyle/>
          <a:p>
            <a:endParaRPr/>
          </a:p>
        </p:txBody>
      </p:sp>
      <p:sp>
        <p:nvSpPr>
          <p:cNvPr id="26" name="object 26"/>
          <p:cNvSpPr/>
          <p:nvPr/>
        </p:nvSpPr>
        <p:spPr>
          <a:xfrm>
            <a:off x="8798052" y="2362200"/>
            <a:ext cx="102107" cy="160020"/>
          </a:xfrm>
          <a:prstGeom prst="rect">
            <a:avLst/>
          </a:prstGeom>
          <a:blipFill>
            <a:blip r:embed="rId6" cstate="print"/>
            <a:stretch>
              <a:fillRect/>
            </a:stretch>
          </a:blipFill>
        </p:spPr>
        <p:txBody>
          <a:bodyPr wrap="square" lIns="0" tIns="0" rIns="0" bIns="0" rtlCol="0"/>
          <a:lstStyle/>
          <a:p>
            <a:endParaRPr/>
          </a:p>
        </p:txBody>
      </p:sp>
      <p:sp>
        <p:nvSpPr>
          <p:cNvPr id="27" name="object 27"/>
          <p:cNvSpPr/>
          <p:nvPr/>
        </p:nvSpPr>
        <p:spPr>
          <a:xfrm>
            <a:off x="10307573" y="204977"/>
            <a:ext cx="169545" cy="276225"/>
          </a:xfrm>
          <a:custGeom>
            <a:avLst/>
            <a:gdLst/>
            <a:ahLst/>
            <a:cxnLst/>
            <a:rect l="l" t="t" r="r" b="b"/>
            <a:pathLst>
              <a:path w="169545" h="276225">
                <a:moveTo>
                  <a:pt x="84581" y="0"/>
                </a:moveTo>
                <a:lnTo>
                  <a:pt x="51649" y="10834"/>
                </a:lnTo>
                <a:lnTo>
                  <a:pt x="24765" y="40386"/>
                </a:lnTo>
                <a:lnTo>
                  <a:pt x="6643" y="84224"/>
                </a:lnTo>
                <a:lnTo>
                  <a:pt x="0" y="137922"/>
                </a:lnTo>
                <a:lnTo>
                  <a:pt x="6643" y="191619"/>
                </a:lnTo>
                <a:lnTo>
                  <a:pt x="24765" y="235458"/>
                </a:lnTo>
                <a:lnTo>
                  <a:pt x="51649" y="265009"/>
                </a:lnTo>
                <a:lnTo>
                  <a:pt x="84581" y="275844"/>
                </a:lnTo>
                <a:lnTo>
                  <a:pt x="117514" y="265009"/>
                </a:lnTo>
                <a:lnTo>
                  <a:pt x="144399" y="235458"/>
                </a:lnTo>
                <a:lnTo>
                  <a:pt x="162520" y="191619"/>
                </a:lnTo>
                <a:lnTo>
                  <a:pt x="169164" y="137922"/>
                </a:lnTo>
                <a:lnTo>
                  <a:pt x="162520" y="84224"/>
                </a:lnTo>
                <a:lnTo>
                  <a:pt x="144399" y="40386"/>
                </a:lnTo>
                <a:lnTo>
                  <a:pt x="117514" y="10834"/>
                </a:lnTo>
                <a:lnTo>
                  <a:pt x="84581" y="0"/>
                </a:lnTo>
                <a:close/>
              </a:path>
            </a:pathLst>
          </a:custGeom>
          <a:solidFill>
            <a:srgbClr val="FFFFFF"/>
          </a:solidFill>
        </p:spPr>
        <p:txBody>
          <a:bodyPr wrap="square" lIns="0" tIns="0" rIns="0" bIns="0" rtlCol="0"/>
          <a:lstStyle/>
          <a:p>
            <a:endParaRPr/>
          </a:p>
        </p:txBody>
      </p:sp>
      <p:sp>
        <p:nvSpPr>
          <p:cNvPr id="28" name="object 28"/>
          <p:cNvSpPr/>
          <p:nvPr/>
        </p:nvSpPr>
        <p:spPr>
          <a:xfrm>
            <a:off x="10307573" y="204977"/>
            <a:ext cx="169545" cy="276225"/>
          </a:xfrm>
          <a:custGeom>
            <a:avLst/>
            <a:gdLst/>
            <a:ahLst/>
            <a:cxnLst/>
            <a:rect l="l" t="t" r="r" b="b"/>
            <a:pathLst>
              <a:path w="169545" h="276225">
                <a:moveTo>
                  <a:pt x="0" y="137922"/>
                </a:moveTo>
                <a:lnTo>
                  <a:pt x="6643" y="84224"/>
                </a:lnTo>
                <a:lnTo>
                  <a:pt x="24765" y="40386"/>
                </a:lnTo>
                <a:lnTo>
                  <a:pt x="51649" y="10834"/>
                </a:lnTo>
                <a:lnTo>
                  <a:pt x="84581" y="0"/>
                </a:lnTo>
                <a:lnTo>
                  <a:pt x="117514" y="10834"/>
                </a:lnTo>
                <a:lnTo>
                  <a:pt x="144399" y="40385"/>
                </a:lnTo>
                <a:lnTo>
                  <a:pt x="162520" y="84224"/>
                </a:lnTo>
                <a:lnTo>
                  <a:pt x="169164" y="137922"/>
                </a:lnTo>
                <a:lnTo>
                  <a:pt x="162520" y="191619"/>
                </a:lnTo>
                <a:lnTo>
                  <a:pt x="144399" y="235458"/>
                </a:lnTo>
                <a:lnTo>
                  <a:pt x="117514" y="265009"/>
                </a:lnTo>
                <a:lnTo>
                  <a:pt x="84581" y="275844"/>
                </a:lnTo>
                <a:lnTo>
                  <a:pt x="51649" y="265009"/>
                </a:lnTo>
                <a:lnTo>
                  <a:pt x="24765" y="235458"/>
                </a:lnTo>
                <a:lnTo>
                  <a:pt x="6643" y="191619"/>
                </a:lnTo>
                <a:lnTo>
                  <a:pt x="0" y="137922"/>
                </a:lnTo>
                <a:close/>
              </a:path>
            </a:pathLst>
          </a:custGeom>
          <a:ln w="10668">
            <a:solidFill>
              <a:srgbClr val="A40020"/>
            </a:solidFill>
          </a:ln>
        </p:spPr>
        <p:txBody>
          <a:bodyPr wrap="square" lIns="0" tIns="0" rIns="0" bIns="0" rtlCol="0"/>
          <a:lstStyle/>
          <a:p>
            <a:endParaRPr/>
          </a:p>
        </p:txBody>
      </p:sp>
      <p:sp>
        <p:nvSpPr>
          <p:cNvPr id="29" name="object 29"/>
          <p:cNvSpPr/>
          <p:nvPr/>
        </p:nvSpPr>
        <p:spPr>
          <a:xfrm>
            <a:off x="10340340" y="257556"/>
            <a:ext cx="102107" cy="160019"/>
          </a:xfrm>
          <a:prstGeom prst="rect">
            <a:avLst/>
          </a:prstGeom>
          <a:blipFill>
            <a:blip r:embed="rId6" cstate="print"/>
            <a:stretch>
              <a:fillRect/>
            </a:stretch>
          </a:blipFill>
        </p:spPr>
        <p:txBody>
          <a:bodyPr wrap="square" lIns="0" tIns="0" rIns="0" bIns="0" rtlCol="0"/>
          <a:lstStyle/>
          <a:p>
            <a:endParaRPr/>
          </a:p>
        </p:txBody>
      </p:sp>
      <p:sp>
        <p:nvSpPr>
          <p:cNvPr id="30" name="object 30"/>
          <p:cNvSpPr/>
          <p:nvPr/>
        </p:nvSpPr>
        <p:spPr>
          <a:xfrm>
            <a:off x="9391650" y="1637538"/>
            <a:ext cx="170815" cy="276225"/>
          </a:xfrm>
          <a:custGeom>
            <a:avLst/>
            <a:gdLst/>
            <a:ahLst/>
            <a:cxnLst/>
            <a:rect l="l" t="t" r="r" b="b"/>
            <a:pathLst>
              <a:path w="170815" h="276225">
                <a:moveTo>
                  <a:pt x="85344" y="0"/>
                </a:moveTo>
                <a:lnTo>
                  <a:pt x="52131" y="10834"/>
                </a:lnTo>
                <a:lnTo>
                  <a:pt x="25003" y="40386"/>
                </a:lnTo>
                <a:lnTo>
                  <a:pt x="6709" y="84224"/>
                </a:lnTo>
                <a:lnTo>
                  <a:pt x="0" y="137922"/>
                </a:lnTo>
                <a:lnTo>
                  <a:pt x="6709" y="191619"/>
                </a:lnTo>
                <a:lnTo>
                  <a:pt x="25003" y="235458"/>
                </a:lnTo>
                <a:lnTo>
                  <a:pt x="52131" y="265009"/>
                </a:lnTo>
                <a:lnTo>
                  <a:pt x="85344" y="275844"/>
                </a:lnTo>
                <a:lnTo>
                  <a:pt x="118556" y="265009"/>
                </a:lnTo>
                <a:lnTo>
                  <a:pt x="145684" y="235458"/>
                </a:lnTo>
                <a:lnTo>
                  <a:pt x="163978" y="191619"/>
                </a:lnTo>
                <a:lnTo>
                  <a:pt x="170688" y="137922"/>
                </a:lnTo>
                <a:lnTo>
                  <a:pt x="163978" y="84224"/>
                </a:lnTo>
                <a:lnTo>
                  <a:pt x="145684" y="40386"/>
                </a:lnTo>
                <a:lnTo>
                  <a:pt x="118556" y="10834"/>
                </a:lnTo>
                <a:lnTo>
                  <a:pt x="85344" y="0"/>
                </a:lnTo>
                <a:close/>
              </a:path>
            </a:pathLst>
          </a:custGeom>
          <a:solidFill>
            <a:srgbClr val="FFFFFF"/>
          </a:solidFill>
        </p:spPr>
        <p:txBody>
          <a:bodyPr wrap="square" lIns="0" tIns="0" rIns="0" bIns="0" rtlCol="0"/>
          <a:lstStyle/>
          <a:p>
            <a:endParaRPr/>
          </a:p>
        </p:txBody>
      </p:sp>
      <p:sp>
        <p:nvSpPr>
          <p:cNvPr id="31" name="object 31"/>
          <p:cNvSpPr/>
          <p:nvPr/>
        </p:nvSpPr>
        <p:spPr>
          <a:xfrm>
            <a:off x="9391650" y="1637538"/>
            <a:ext cx="170815" cy="276225"/>
          </a:xfrm>
          <a:custGeom>
            <a:avLst/>
            <a:gdLst/>
            <a:ahLst/>
            <a:cxnLst/>
            <a:rect l="l" t="t" r="r" b="b"/>
            <a:pathLst>
              <a:path w="170815" h="276225">
                <a:moveTo>
                  <a:pt x="0" y="137922"/>
                </a:moveTo>
                <a:lnTo>
                  <a:pt x="6709" y="84224"/>
                </a:lnTo>
                <a:lnTo>
                  <a:pt x="25003" y="40386"/>
                </a:lnTo>
                <a:lnTo>
                  <a:pt x="52131" y="10834"/>
                </a:lnTo>
                <a:lnTo>
                  <a:pt x="85344" y="0"/>
                </a:lnTo>
                <a:lnTo>
                  <a:pt x="118556" y="10834"/>
                </a:lnTo>
                <a:lnTo>
                  <a:pt x="145684" y="40386"/>
                </a:lnTo>
                <a:lnTo>
                  <a:pt x="163978" y="84224"/>
                </a:lnTo>
                <a:lnTo>
                  <a:pt x="170688" y="137922"/>
                </a:lnTo>
                <a:lnTo>
                  <a:pt x="163978" y="191619"/>
                </a:lnTo>
                <a:lnTo>
                  <a:pt x="145684" y="235458"/>
                </a:lnTo>
                <a:lnTo>
                  <a:pt x="118556" y="265009"/>
                </a:lnTo>
                <a:lnTo>
                  <a:pt x="85344" y="275844"/>
                </a:lnTo>
                <a:lnTo>
                  <a:pt x="52131" y="265009"/>
                </a:lnTo>
                <a:lnTo>
                  <a:pt x="25003" y="235458"/>
                </a:lnTo>
                <a:lnTo>
                  <a:pt x="6709" y="191619"/>
                </a:lnTo>
                <a:lnTo>
                  <a:pt x="0" y="137922"/>
                </a:lnTo>
                <a:close/>
              </a:path>
            </a:pathLst>
          </a:custGeom>
          <a:ln w="10668">
            <a:solidFill>
              <a:srgbClr val="A40020"/>
            </a:solidFill>
          </a:ln>
        </p:spPr>
        <p:txBody>
          <a:bodyPr wrap="square" lIns="0" tIns="0" rIns="0" bIns="0" rtlCol="0"/>
          <a:lstStyle/>
          <a:p>
            <a:endParaRPr/>
          </a:p>
        </p:txBody>
      </p:sp>
      <p:sp>
        <p:nvSpPr>
          <p:cNvPr id="32" name="object 32"/>
          <p:cNvSpPr/>
          <p:nvPr/>
        </p:nvSpPr>
        <p:spPr>
          <a:xfrm>
            <a:off x="9425940" y="1688592"/>
            <a:ext cx="102107" cy="160020"/>
          </a:xfrm>
          <a:prstGeom prst="rect">
            <a:avLst/>
          </a:prstGeom>
          <a:blipFill>
            <a:blip r:embed="rId7" cstate="print"/>
            <a:stretch>
              <a:fillRect/>
            </a:stretch>
          </a:blipFill>
        </p:spPr>
        <p:txBody>
          <a:bodyPr wrap="square" lIns="0" tIns="0" rIns="0" bIns="0" rtlCol="0"/>
          <a:lstStyle/>
          <a:p>
            <a:endParaRPr/>
          </a:p>
        </p:txBody>
      </p:sp>
      <p:sp>
        <p:nvSpPr>
          <p:cNvPr id="33" name="object 33"/>
          <p:cNvSpPr/>
          <p:nvPr/>
        </p:nvSpPr>
        <p:spPr>
          <a:xfrm>
            <a:off x="7765542" y="3897629"/>
            <a:ext cx="169545" cy="276225"/>
          </a:xfrm>
          <a:custGeom>
            <a:avLst/>
            <a:gdLst/>
            <a:ahLst/>
            <a:cxnLst/>
            <a:rect l="l" t="t" r="r" b="b"/>
            <a:pathLst>
              <a:path w="169545" h="276225">
                <a:moveTo>
                  <a:pt x="84581" y="0"/>
                </a:moveTo>
                <a:lnTo>
                  <a:pt x="51649" y="10834"/>
                </a:lnTo>
                <a:lnTo>
                  <a:pt x="24765" y="40386"/>
                </a:lnTo>
                <a:lnTo>
                  <a:pt x="6643" y="84224"/>
                </a:lnTo>
                <a:lnTo>
                  <a:pt x="0" y="137922"/>
                </a:lnTo>
                <a:lnTo>
                  <a:pt x="6643" y="191619"/>
                </a:lnTo>
                <a:lnTo>
                  <a:pt x="24765" y="235458"/>
                </a:lnTo>
                <a:lnTo>
                  <a:pt x="51649" y="265009"/>
                </a:lnTo>
                <a:lnTo>
                  <a:pt x="84581" y="275844"/>
                </a:lnTo>
                <a:lnTo>
                  <a:pt x="117514" y="265009"/>
                </a:lnTo>
                <a:lnTo>
                  <a:pt x="144398" y="235458"/>
                </a:lnTo>
                <a:lnTo>
                  <a:pt x="162520" y="191619"/>
                </a:lnTo>
                <a:lnTo>
                  <a:pt x="169163" y="137922"/>
                </a:lnTo>
                <a:lnTo>
                  <a:pt x="162520" y="84224"/>
                </a:lnTo>
                <a:lnTo>
                  <a:pt x="144398" y="40386"/>
                </a:lnTo>
                <a:lnTo>
                  <a:pt x="117514" y="10834"/>
                </a:lnTo>
                <a:lnTo>
                  <a:pt x="84581" y="0"/>
                </a:lnTo>
                <a:close/>
              </a:path>
            </a:pathLst>
          </a:custGeom>
          <a:solidFill>
            <a:srgbClr val="FFFFFF"/>
          </a:solidFill>
        </p:spPr>
        <p:txBody>
          <a:bodyPr wrap="square" lIns="0" tIns="0" rIns="0" bIns="0" rtlCol="0"/>
          <a:lstStyle/>
          <a:p>
            <a:endParaRPr/>
          </a:p>
        </p:txBody>
      </p:sp>
      <p:sp>
        <p:nvSpPr>
          <p:cNvPr id="34" name="object 34"/>
          <p:cNvSpPr/>
          <p:nvPr/>
        </p:nvSpPr>
        <p:spPr>
          <a:xfrm>
            <a:off x="7765542" y="3897629"/>
            <a:ext cx="169545" cy="276225"/>
          </a:xfrm>
          <a:custGeom>
            <a:avLst/>
            <a:gdLst/>
            <a:ahLst/>
            <a:cxnLst/>
            <a:rect l="l" t="t" r="r" b="b"/>
            <a:pathLst>
              <a:path w="169545" h="276225">
                <a:moveTo>
                  <a:pt x="0" y="137922"/>
                </a:moveTo>
                <a:lnTo>
                  <a:pt x="6643" y="84224"/>
                </a:lnTo>
                <a:lnTo>
                  <a:pt x="24765" y="40386"/>
                </a:lnTo>
                <a:lnTo>
                  <a:pt x="51649" y="10834"/>
                </a:lnTo>
                <a:lnTo>
                  <a:pt x="84581" y="0"/>
                </a:lnTo>
                <a:lnTo>
                  <a:pt x="117514" y="10834"/>
                </a:lnTo>
                <a:lnTo>
                  <a:pt x="144398" y="40386"/>
                </a:lnTo>
                <a:lnTo>
                  <a:pt x="162520" y="84224"/>
                </a:lnTo>
                <a:lnTo>
                  <a:pt x="169163" y="137922"/>
                </a:lnTo>
                <a:lnTo>
                  <a:pt x="162520" y="191619"/>
                </a:lnTo>
                <a:lnTo>
                  <a:pt x="144398" y="235458"/>
                </a:lnTo>
                <a:lnTo>
                  <a:pt x="117514" y="265009"/>
                </a:lnTo>
                <a:lnTo>
                  <a:pt x="84581" y="275844"/>
                </a:lnTo>
                <a:lnTo>
                  <a:pt x="51649" y="265009"/>
                </a:lnTo>
                <a:lnTo>
                  <a:pt x="24765" y="235458"/>
                </a:lnTo>
                <a:lnTo>
                  <a:pt x="6643" y="191619"/>
                </a:lnTo>
                <a:lnTo>
                  <a:pt x="0" y="137922"/>
                </a:lnTo>
                <a:close/>
              </a:path>
            </a:pathLst>
          </a:custGeom>
          <a:ln w="10668">
            <a:solidFill>
              <a:srgbClr val="A40020"/>
            </a:solidFill>
          </a:ln>
        </p:spPr>
        <p:txBody>
          <a:bodyPr wrap="square" lIns="0" tIns="0" rIns="0" bIns="0" rtlCol="0"/>
          <a:lstStyle/>
          <a:p>
            <a:endParaRPr/>
          </a:p>
        </p:txBody>
      </p:sp>
      <p:sp>
        <p:nvSpPr>
          <p:cNvPr id="35" name="object 35"/>
          <p:cNvSpPr/>
          <p:nvPr/>
        </p:nvSpPr>
        <p:spPr>
          <a:xfrm>
            <a:off x="7799831" y="3950208"/>
            <a:ext cx="100583" cy="160019"/>
          </a:xfrm>
          <a:prstGeom prst="rect">
            <a:avLst/>
          </a:prstGeom>
          <a:blipFill>
            <a:blip r:embed="rId3" cstate="print"/>
            <a:stretch>
              <a:fillRect/>
            </a:stretch>
          </a:blipFill>
        </p:spPr>
        <p:txBody>
          <a:bodyPr wrap="square" lIns="0" tIns="0" rIns="0" bIns="0" rtlCol="0"/>
          <a:lstStyle/>
          <a:p>
            <a:endParaRPr/>
          </a:p>
        </p:txBody>
      </p:sp>
      <p:sp>
        <p:nvSpPr>
          <p:cNvPr id="36" name="object 36"/>
          <p:cNvSpPr/>
          <p:nvPr/>
        </p:nvSpPr>
        <p:spPr>
          <a:xfrm>
            <a:off x="8640318" y="2891789"/>
            <a:ext cx="172720" cy="299085"/>
          </a:xfrm>
          <a:custGeom>
            <a:avLst/>
            <a:gdLst/>
            <a:ahLst/>
            <a:cxnLst/>
            <a:rect l="l" t="t" r="r" b="b"/>
            <a:pathLst>
              <a:path w="172720" h="299085">
                <a:moveTo>
                  <a:pt x="86105" y="0"/>
                </a:moveTo>
                <a:lnTo>
                  <a:pt x="52613" y="11745"/>
                </a:lnTo>
                <a:lnTo>
                  <a:pt x="25241" y="43767"/>
                </a:lnTo>
                <a:lnTo>
                  <a:pt x="6774" y="91243"/>
                </a:lnTo>
                <a:lnTo>
                  <a:pt x="0" y="149351"/>
                </a:lnTo>
                <a:lnTo>
                  <a:pt x="6774" y="207460"/>
                </a:lnTo>
                <a:lnTo>
                  <a:pt x="25241" y="254936"/>
                </a:lnTo>
                <a:lnTo>
                  <a:pt x="52613" y="286958"/>
                </a:lnTo>
                <a:lnTo>
                  <a:pt x="86105" y="298704"/>
                </a:lnTo>
                <a:lnTo>
                  <a:pt x="119598" y="286958"/>
                </a:lnTo>
                <a:lnTo>
                  <a:pt x="146970" y="254936"/>
                </a:lnTo>
                <a:lnTo>
                  <a:pt x="165437" y="207460"/>
                </a:lnTo>
                <a:lnTo>
                  <a:pt x="172211" y="149351"/>
                </a:lnTo>
                <a:lnTo>
                  <a:pt x="165437" y="91243"/>
                </a:lnTo>
                <a:lnTo>
                  <a:pt x="146970" y="43767"/>
                </a:lnTo>
                <a:lnTo>
                  <a:pt x="119598" y="11745"/>
                </a:lnTo>
                <a:lnTo>
                  <a:pt x="86105" y="0"/>
                </a:lnTo>
                <a:close/>
              </a:path>
            </a:pathLst>
          </a:custGeom>
          <a:solidFill>
            <a:srgbClr val="FFFFFF"/>
          </a:solidFill>
        </p:spPr>
        <p:txBody>
          <a:bodyPr wrap="square" lIns="0" tIns="0" rIns="0" bIns="0" rtlCol="0"/>
          <a:lstStyle/>
          <a:p>
            <a:endParaRPr/>
          </a:p>
        </p:txBody>
      </p:sp>
      <p:sp>
        <p:nvSpPr>
          <p:cNvPr id="37" name="object 37"/>
          <p:cNvSpPr/>
          <p:nvPr/>
        </p:nvSpPr>
        <p:spPr>
          <a:xfrm>
            <a:off x="8640318" y="2891789"/>
            <a:ext cx="172720" cy="299085"/>
          </a:xfrm>
          <a:custGeom>
            <a:avLst/>
            <a:gdLst/>
            <a:ahLst/>
            <a:cxnLst/>
            <a:rect l="l" t="t" r="r" b="b"/>
            <a:pathLst>
              <a:path w="172720" h="299085">
                <a:moveTo>
                  <a:pt x="0" y="149351"/>
                </a:moveTo>
                <a:lnTo>
                  <a:pt x="6774" y="91243"/>
                </a:lnTo>
                <a:lnTo>
                  <a:pt x="25241" y="43767"/>
                </a:lnTo>
                <a:lnTo>
                  <a:pt x="52613" y="11745"/>
                </a:lnTo>
                <a:lnTo>
                  <a:pt x="86105" y="0"/>
                </a:lnTo>
                <a:lnTo>
                  <a:pt x="119598" y="11745"/>
                </a:lnTo>
                <a:lnTo>
                  <a:pt x="146970" y="43767"/>
                </a:lnTo>
                <a:lnTo>
                  <a:pt x="165437" y="91243"/>
                </a:lnTo>
                <a:lnTo>
                  <a:pt x="172211" y="149351"/>
                </a:lnTo>
                <a:lnTo>
                  <a:pt x="165437" y="207460"/>
                </a:lnTo>
                <a:lnTo>
                  <a:pt x="146970" y="254936"/>
                </a:lnTo>
                <a:lnTo>
                  <a:pt x="119598" y="286958"/>
                </a:lnTo>
                <a:lnTo>
                  <a:pt x="86105" y="298704"/>
                </a:lnTo>
                <a:lnTo>
                  <a:pt x="52613" y="286958"/>
                </a:lnTo>
                <a:lnTo>
                  <a:pt x="25241" y="254936"/>
                </a:lnTo>
                <a:lnTo>
                  <a:pt x="6774" y="207460"/>
                </a:lnTo>
                <a:lnTo>
                  <a:pt x="0" y="149351"/>
                </a:lnTo>
                <a:close/>
              </a:path>
            </a:pathLst>
          </a:custGeom>
          <a:ln w="10668">
            <a:solidFill>
              <a:srgbClr val="A40020"/>
            </a:solidFill>
          </a:ln>
        </p:spPr>
        <p:txBody>
          <a:bodyPr wrap="square" lIns="0" tIns="0" rIns="0" bIns="0" rtlCol="0"/>
          <a:lstStyle/>
          <a:p>
            <a:endParaRPr/>
          </a:p>
        </p:txBody>
      </p:sp>
      <p:sp>
        <p:nvSpPr>
          <p:cNvPr id="38" name="object 38"/>
          <p:cNvSpPr/>
          <p:nvPr/>
        </p:nvSpPr>
        <p:spPr>
          <a:xfrm>
            <a:off x="8674607" y="2965704"/>
            <a:ext cx="102107" cy="160020"/>
          </a:xfrm>
          <a:prstGeom prst="rect">
            <a:avLst/>
          </a:prstGeom>
          <a:blipFill>
            <a:blip r:embed="rId8" cstate="print"/>
            <a:stretch>
              <a:fillRect/>
            </a:stretch>
          </a:blipFill>
        </p:spPr>
        <p:txBody>
          <a:bodyPr wrap="square" lIns="0" tIns="0" rIns="0" bIns="0" rtlCol="0"/>
          <a:lstStyle/>
          <a:p>
            <a:endParaRPr/>
          </a:p>
        </p:txBody>
      </p:sp>
      <p:sp>
        <p:nvSpPr>
          <p:cNvPr id="39" name="object 39"/>
          <p:cNvSpPr/>
          <p:nvPr/>
        </p:nvSpPr>
        <p:spPr>
          <a:xfrm>
            <a:off x="2522220" y="0"/>
            <a:ext cx="9142730" cy="6117590"/>
          </a:xfrm>
          <a:custGeom>
            <a:avLst/>
            <a:gdLst/>
            <a:ahLst/>
            <a:cxnLst/>
            <a:rect l="l" t="t" r="r" b="b"/>
            <a:pathLst>
              <a:path w="9142730" h="6117590">
                <a:moveTo>
                  <a:pt x="0" y="6117336"/>
                </a:moveTo>
                <a:lnTo>
                  <a:pt x="9142476" y="6117336"/>
                </a:lnTo>
                <a:lnTo>
                  <a:pt x="9142476" y="0"/>
                </a:lnTo>
                <a:lnTo>
                  <a:pt x="0" y="0"/>
                </a:lnTo>
                <a:lnTo>
                  <a:pt x="0" y="6117336"/>
                </a:lnTo>
                <a:close/>
              </a:path>
            </a:pathLst>
          </a:custGeom>
          <a:solidFill>
            <a:srgbClr val="FFFFFF">
              <a:alpha val="96862"/>
            </a:srgbClr>
          </a:solidFill>
        </p:spPr>
        <p:txBody>
          <a:bodyPr wrap="square" lIns="0" tIns="0" rIns="0" bIns="0" rtlCol="0"/>
          <a:lstStyle/>
          <a:p>
            <a:endParaRPr/>
          </a:p>
        </p:txBody>
      </p:sp>
      <p:sp>
        <p:nvSpPr>
          <p:cNvPr id="40" name="object 40"/>
          <p:cNvSpPr/>
          <p:nvPr/>
        </p:nvSpPr>
        <p:spPr>
          <a:xfrm>
            <a:off x="2522220" y="0"/>
            <a:ext cx="9142730" cy="6117590"/>
          </a:xfrm>
          <a:custGeom>
            <a:avLst/>
            <a:gdLst/>
            <a:ahLst/>
            <a:cxnLst/>
            <a:rect l="l" t="t" r="r" b="b"/>
            <a:pathLst>
              <a:path w="9142730" h="6117590">
                <a:moveTo>
                  <a:pt x="0" y="6117336"/>
                </a:moveTo>
                <a:lnTo>
                  <a:pt x="9142476" y="6117336"/>
                </a:lnTo>
                <a:lnTo>
                  <a:pt x="9142476" y="0"/>
                </a:lnTo>
              </a:path>
            </a:pathLst>
          </a:custGeom>
          <a:ln w="9144">
            <a:solidFill>
              <a:srgbClr val="FFFFFF"/>
            </a:solidFill>
          </a:ln>
        </p:spPr>
        <p:txBody>
          <a:bodyPr wrap="square" lIns="0" tIns="0" rIns="0" bIns="0" rtlCol="0"/>
          <a:lstStyle/>
          <a:p>
            <a:endParaRPr/>
          </a:p>
        </p:txBody>
      </p:sp>
      <p:sp>
        <p:nvSpPr>
          <p:cNvPr id="41" name="object 41"/>
          <p:cNvSpPr/>
          <p:nvPr/>
        </p:nvSpPr>
        <p:spPr>
          <a:xfrm>
            <a:off x="2522220" y="0"/>
            <a:ext cx="0" cy="6117590"/>
          </a:xfrm>
          <a:custGeom>
            <a:avLst/>
            <a:gdLst/>
            <a:ahLst/>
            <a:cxnLst/>
            <a:rect l="l" t="t" r="r" b="b"/>
            <a:pathLst>
              <a:path h="6117590">
                <a:moveTo>
                  <a:pt x="0" y="0"/>
                </a:moveTo>
                <a:lnTo>
                  <a:pt x="0" y="6117336"/>
                </a:lnTo>
              </a:path>
            </a:pathLst>
          </a:custGeom>
          <a:ln w="9144">
            <a:solidFill>
              <a:srgbClr val="FFFFFF"/>
            </a:solidFill>
          </a:ln>
        </p:spPr>
        <p:txBody>
          <a:bodyPr wrap="square" lIns="0" tIns="0" rIns="0" bIns="0" rtlCol="0"/>
          <a:lstStyle/>
          <a:p>
            <a:endParaRPr/>
          </a:p>
        </p:txBody>
      </p:sp>
      <p:sp>
        <p:nvSpPr>
          <p:cNvPr id="42" name="object 42"/>
          <p:cNvSpPr/>
          <p:nvPr/>
        </p:nvSpPr>
        <p:spPr>
          <a:xfrm>
            <a:off x="2519933" y="6108191"/>
            <a:ext cx="9144000" cy="20320"/>
          </a:xfrm>
          <a:custGeom>
            <a:avLst/>
            <a:gdLst/>
            <a:ahLst/>
            <a:cxnLst/>
            <a:rect l="l" t="t" r="r" b="b"/>
            <a:pathLst>
              <a:path w="9144000" h="20320">
                <a:moveTo>
                  <a:pt x="0" y="19812"/>
                </a:moveTo>
                <a:lnTo>
                  <a:pt x="9144000" y="19812"/>
                </a:lnTo>
                <a:lnTo>
                  <a:pt x="9144000" y="0"/>
                </a:lnTo>
                <a:lnTo>
                  <a:pt x="0" y="0"/>
                </a:lnTo>
                <a:lnTo>
                  <a:pt x="0" y="19812"/>
                </a:lnTo>
                <a:close/>
              </a:path>
            </a:pathLst>
          </a:custGeom>
          <a:solidFill>
            <a:srgbClr val="A40020"/>
          </a:solidFill>
        </p:spPr>
        <p:txBody>
          <a:bodyPr wrap="square" lIns="0" tIns="0" rIns="0" bIns="0" rtlCol="0"/>
          <a:lstStyle/>
          <a:p>
            <a:endParaRPr/>
          </a:p>
        </p:txBody>
      </p:sp>
      <p:sp>
        <p:nvSpPr>
          <p:cNvPr id="43" name="object 43"/>
          <p:cNvSpPr/>
          <p:nvPr/>
        </p:nvSpPr>
        <p:spPr>
          <a:xfrm>
            <a:off x="3043427" y="6024371"/>
            <a:ext cx="179831" cy="181356"/>
          </a:xfrm>
          <a:prstGeom prst="rect">
            <a:avLst/>
          </a:prstGeom>
          <a:blipFill>
            <a:blip r:embed="rId9" cstate="print"/>
            <a:stretch>
              <a:fillRect/>
            </a:stretch>
          </a:blipFill>
        </p:spPr>
        <p:txBody>
          <a:bodyPr wrap="square" lIns="0" tIns="0" rIns="0" bIns="0" rtlCol="0"/>
          <a:lstStyle/>
          <a:p>
            <a:endParaRPr/>
          </a:p>
        </p:txBody>
      </p:sp>
      <p:sp>
        <p:nvSpPr>
          <p:cNvPr id="44" name="object 44"/>
          <p:cNvSpPr txBox="1"/>
          <p:nvPr/>
        </p:nvSpPr>
        <p:spPr>
          <a:xfrm>
            <a:off x="2596895" y="3176016"/>
            <a:ext cx="4356100" cy="709040"/>
          </a:xfrm>
          <a:prstGeom prst="rect">
            <a:avLst/>
          </a:prstGeom>
          <a:solidFill>
            <a:srgbClr val="EEF5FA"/>
          </a:solidFill>
          <a:ln w="12192">
            <a:solidFill>
              <a:srgbClr val="1F3863"/>
            </a:solidFill>
          </a:ln>
        </p:spPr>
        <p:txBody>
          <a:bodyPr vert="horz" wrap="square" lIns="0" tIns="68580" rIns="0" bIns="0" rtlCol="0">
            <a:spAutoFit/>
          </a:bodyPr>
          <a:lstStyle/>
          <a:p>
            <a:pPr marL="133350" marR="124460" algn="ctr">
              <a:lnSpc>
                <a:spcPct val="99300"/>
              </a:lnSpc>
              <a:spcBef>
                <a:spcPts val="540"/>
              </a:spcBef>
            </a:pPr>
            <a:r>
              <a:rPr lang="en-US" sz="1400" spc="-5" dirty="0">
                <a:latin typeface="Arial"/>
                <a:cs typeface="Arial"/>
              </a:rPr>
              <a:t>Adaptation of clinical recommendations based on the clinical recommendations and results of HTA developed by professional associations</a:t>
            </a:r>
            <a:endParaRPr sz="1400" dirty="0">
              <a:latin typeface="Arial"/>
              <a:cs typeface="Arial"/>
            </a:endParaRPr>
          </a:p>
        </p:txBody>
      </p:sp>
      <p:sp>
        <p:nvSpPr>
          <p:cNvPr id="45" name="object 45"/>
          <p:cNvSpPr txBox="1"/>
          <p:nvPr/>
        </p:nvSpPr>
        <p:spPr>
          <a:xfrm>
            <a:off x="2596895" y="4607052"/>
            <a:ext cx="4356100" cy="530273"/>
          </a:xfrm>
          <a:prstGeom prst="rect">
            <a:avLst/>
          </a:prstGeom>
          <a:solidFill>
            <a:srgbClr val="EEF5FA"/>
          </a:solidFill>
          <a:ln w="6096">
            <a:solidFill>
              <a:srgbClr val="1F3863"/>
            </a:solidFill>
          </a:ln>
        </p:spPr>
        <p:txBody>
          <a:bodyPr vert="horz" wrap="square" lIns="0" tIns="6985" rIns="0" bIns="0" rtlCol="0">
            <a:spAutoFit/>
          </a:bodyPr>
          <a:lstStyle/>
          <a:p>
            <a:pPr>
              <a:lnSpc>
                <a:spcPct val="100000"/>
              </a:lnSpc>
              <a:spcBef>
                <a:spcPts val="55"/>
              </a:spcBef>
            </a:pPr>
            <a:endParaRPr sz="1800" dirty="0">
              <a:latin typeface="Times New Roman"/>
              <a:cs typeface="Times New Roman"/>
            </a:endParaRPr>
          </a:p>
          <a:p>
            <a:pPr marL="1384935">
              <a:lnSpc>
                <a:spcPct val="100000"/>
              </a:lnSpc>
            </a:pPr>
            <a:r>
              <a:rPr lang="en-US" sz="1600" b="1" spc="-5" dirty="0">
                <a:latin typeface="Arial"/>
                <a:cs typeface="Arial"/>
              </a:rPr>
              <a:t>Correction HRG</a:t>
            </a:r>
            <a:endParaRPr sz="1600" dirty="0">
              <a:latin typeface="Arial"/>
              <a:cs typeface="Arial"/>
            </a:endParaRPr>
          </a:p>
        </p:txBody>
      </p:sp>
      <p:sp>
        <p:nvSpPr>
          <p:cNvPr id="46" name="object 46"/>
          <p:cNvSpPr/>
          <p:nvPr/>
        </p:nvSpPr>
        <p:spPr>
          <a:xfrm>
            <a:off x="2596895" y="524255"/>
            <a:ext cx="4356100" cy="923925"/>
          </a:xfrm>
          <a:custGeom>
            <a:avLst/>
            <a:gdLst/>
            <a:ahLst/>
            <a:cxnLst/>
            <a:rect l="l" t="t" r="r" b="b"/>
            <a:pathLst>
              <a:path w="4356100" h="923925">
                <a:moveTo>
                  <a:pt x="0" y="923544"/>
                </a:moveTo>
                <a:lnTo>
                  <a:pt x="4355591" y="923544"/>
                </a:lnTo>
                <a:lnTo>
                  <a:pt x="4355591" y="0"/>
                </a:lnTo>
                <a:lnTo>
                  <a:pt x="0" y="0"/>
                </a:lnTo>
                <a:lnTo>
                  <a:pt x="0" y="923544"/>
                </a:lnTo>
                <a:close/>
              </a:path>
            </a:pathLst>
          </a:custGeom>
          <a:solidFill>
            <a:srgbClr val="1F4E79"/>
          </a:solidFill>
        </p:spPr>
        <p:txBody>
          <a:bodyPr wrap="square" lIns="0" tIns="0" rIns="0" bIns="0" rtlCol="0"/>
          <a:lstStyle/>
          <a:p>
            <a:endParaRPr/>
          </a:p>
        </p:txBody>
      </p:sp>
      <p:sp>
        <p:nvSpPr>
          <p:cNvPr id="47" name="object 47"/>
          <p:cNvSpPr txBox="1">
            <a:spLocks noGrp="1"/>
          </p:cNvSpPr>
          <p:nvPr>
            <p:ph type="title"/>
          </p:nvPr>
        </p:nvSpPr>
        <p:spPr>
          <a:xfrm>
            <a:off x="2596895" y="524255"/>
            <a:ext cx="4356100" cy="607218"/>
          </a:xfrm>
          <a:prstGeom prst="rect">
            <a:avLst/>
          </a:prstGeom>
          <a:ln w="9144">
            <a:solidFill>
              <a:srgbClr val="384691"/>
            </a:solidFill>
          </a:ln>
        </p:spPr>
        <p:txBody>
          <a:bodyPr vert="horz" wrap="square" lIns="0" tIns="6985" rIns="0" bIns="0" rtlCol="0">
            <a:spAutoFit/>
          </a:bodyPr>
          <a:lstStyle/>
          <a:p>
            <a:pPr>
              <a:lnSpc>
                <a:spcPct val="100000"/>
              </a:lnSpc>
              <a:spcBef>
                <a:spcPts val="55"/>
              </a:spcBef>
            </a:pPr>
            <a:endParaRPr sz="2100" dirty="0">
              <a:latin typeface="Times New Roman"/>
              <a:cs typeface="Times New Roman"/>
            </a:endParaRPr>
          </a:p>
          <a:p>
            <a:pPr marL="917575">
              <a:lnSpc>
                <a:spcPct val="100000"/>
              </a:lnSpc>
            </a:pPr>
            <a:r>
              <a:rPr sz="1800" b="0" spc="-5" dirty="0">
                <a:solidFill>
                  <a:srgbClr val="FFFFFF"/>
                </a:solidFill>
                <a:latin typeface="Arial"/>
                <a:cs typeface="Arial"/>
              </a:rPr>
              <a:t>NICE,</a:t>
            </a:r>
            <a:r>
              <a:rPr sz="1800" b="0" spc="-10" dirty="0">
                <a:solidFill>
                  <a:srgbClr val="FFFFFF"/>
                </a:solidFill>
                <a:latin typeface="Arial"/>
                <a:cs typeface="Arial"/>
              </a:rPr>
              <a:t> </a:t>
            </a:r>
            <a:r>
              <a:rPr lang="en-US" sz="1800" b="0" spc="-5" dirty="0">
                <a:solidFill>
                  <a:srgbClr val="FFFFFF"/>
                </a:solidFill>
              </a:rPr>
              <a:t>United Kingdom</a:t>
            </a:r>
            <a:endParaRPr sz="1800" dirty="0">
              <a:latin typeface="Arial"/>
              <a:cs typeface="Arial"/>
            </a:endParaRPr>
          </a:p>
        </p:txBody>
      </p:sp>
      <p:sp>
        <p:nvSpPr>
          <p:cNvPr id="48" name="object 48"/>
          <p:cNvSpPr/>
          <p:nvPr/>
        </p:nvSpPr>
        <p:spPr>
          <a:xfrm>
            <a:off x="7094219" y="815339"/>
            <a:ext cx="0" cy="4602480"/>
          </a:xfrm>
          <a:custGeom>
            <a:avLst/>
            <a:gdLst/>
            <a:ahLst/>
            <a:cxnLst/>
            <a:rect l="l" t="t" r="r" b="b"/>
            <a:pathLst>
              <a:path h="4602480">
                <a:moveTo>
                  <a:pt x="0" y="0"/>
                </a:moveTo>
                <a:lnTo>
                  <a:pt x="0" y="4602226"/>
                </a:lnTo>
              </a:path>
            </a:pathLst>
          </a:custGeom>
          <a:ln w="9144">
            <a:solidFill>
              <a:srgbClr val="E7E6E6"/>
            </a:solidFill>
            <a:prstDash val="sysDash"/>
          </a:ln>
        </p:spPr>
        <p:txBody>
          <a:bodyPr wrap="square" lIns="0" tIns="0" rIns="0" bIns="0" rtlCol="0"/>
          <a:lstStyle/>
          <a:p>
            <a:endParaRPr/>
          </a:p>
        </p:txBody>
      </p:sp>
      <p:sp>
        <p:nvSpPr>
          <p:cNvPr id="49" name="object 49"/>
          <p:cNvSpPr txBox="1"/>
          <p:nvPr/>
        </p:nvSpPr>
        <p:spPr>
          <a:xfrm>
            <a:off x="2596895" y="1508760"/>
            <a:ext cx="2158365" cy="770083"/>
          </a:xfrm>
          <a:prstGeom prst="rect">
            <a:avLst/>
          </a:prstGeom>
          <a:solidFill>
            <a:srgbClr val="EEF5FA"/>
          </a:solidFill>
          <a:ln w="6096">
            <a:solidFill>
              <a:srgbClr val="1F3863"/>
            </a:solidFill>
          </a:ln>
        </p:spPr>
        <p:txBody>
          <a:bodyPr vert="horz" wrap="square" lIns="0" tIns="18415" rIns="0" bIns="0" rtlCol="0">
            <a:spAutoFit/>
          </a:bodyPr>
          <a:lstStyle/>
          <a:p>
            <a:pPr algn="ctr">
              <a:lnSpc>
                <a:spcPct val="100000"/>
              </a:lnSpc>
              <a:spcBef>
                <a:spcPts val="145"/>
              </a:spcBef>
            </a:pPr>
            <a:r>
              <a:rPr lang="en-US" sz="1600" b="1" spc="-10" dirty="0">
                <a:cs typeface="Calibri"/>
              </a:rPr>
              <a:t>OTP</a:t>
            </a:r>
          </a:p>
          <a:p>
            <a:pPr algn="ctr">
              <a:lnSpc>
                <a:spcPct val="100000"/>
              </a:lnSpc>
              <a:spcBef>
                <a:spcPts val="145"/>
              </a:spcBef>
            </a:pPr>
            <a:r>
              <a:rPr lang="en-US" sz="1600" b="1" spc="-10" dirty="0">
                <a:cs typeface="Calibri"/>
              </a:rPr>
              <a:t>medicines and medical research</a:t>
            </a:r>
            <a:endParaRPr sz="1600" dirty="0">
              <a:latin typeface="Calibri"/>
              <a:cs typeface="Calibri"/>
            </a:endParaRPr>
          </a:p>
        </p:txBody>
      </p:sp>
      <p:sp>
        <p:nvSpPr>
          <p:cNvPr id="50" name="object 50"/>
          <p:cNvSpPr txBox="1"/>
          <p:nvPr/>
        </p:nvSpPr>
        <p:spPr>
          <a:xfrm>
            <a:off x="4832603" y="1519427"/>
            <a:ext cx="2120265" cy="1254189"/>
          </a:xfrm>
          <a:prstGeom prst="rect">
            <a:avLst/>
          </a:prstGeom>
          <a:solidFill>
            <a:srgbClr val="EEF5FA"/>
          </a:solidFill>
          <a:ln w="6096">
            <a:solidFill>
              <a:srgbClr val="1F3863"/>
            </a:solidFill>
          </a:ln>
        </p:spPr>
        <p:txBody>
          <a:bodyPr vert="horz" wrap="square" lIns="0" tIns="86360" rIns="0" bIns="0" rtlCol="0">
            <a:spAutoFit/>
          </a:bodyPr>
          <a:lstStyle/>
          <a:p>
            <a:pPr marL="461009" marR="452755" indent="120014" algn="just">
              <a:lnSpc>
                <a:spcPct val="100000"/>
              </a:lnSpc>
              <a:spcBef>
                <a:spcPts val="680"/>
              </a:spcBef>
            </a:pPr>
            <a:r>
              <a:rPr lang="en-US" sz="1400" dirty="0">
                <a:latin typeface="Arial"/>
                <a:cs typeface="Arial"/>
              </a:rPr>
              <a:t>Development of clinical guidelines</a:t>
            </a:r>
          </a:p>
          <a:p>
            <a:pPr marL="461009" marR="452755" indent="120014" algn="just">
              <a:lnSpc>
                <a:spcPct val="100000"/>
              </a:lnSpc>
              <a:spcBef>
                <a:spcPts val="680"/>
              </a:spcBef>
            </a:pPr>
            <a:r>
              <a:rPr lang="en-US" sz="1400" dirty="0">
                <a:latin typeface="Arial"/>
                <a:cs typeface="Arial"/>
              </a:rPr>
              <a:t>professional associations</a:t>
            </a:r>
            <a:endParaRPr lang="ru-RU" sz="1400" dirty="0">
              <a:latin typeface="Arial"/>
              <a:cs typeface="Arial"/>
            </a:endParaRPr>
          </a:p>
        </p:txBody>
      </p:sp>
      <p:sp>
        <p:nvSpPr>
          <p:cNvPr id="51" name="object 51"/>
          <p:cNvSpPr/>
          <p:nvPr/>
        </p:nvSpPr>
        <p:spPr>
          <a:xfrm>
            <a:off x="3617976" y="2789682"/>
            <a:ext cx="114300" cy="374650"/>
          </a:xfrm>
          <a:custGeom>
            <a:avLst/>
            <a:gdLst/>
            <a:ahLst/>
            <a:cxnLst/>
            <a:rect l="l" t="t" r="r" b="b"/>
            <a:pathLst>
              <a:path w="114300" h="374650">
                <a:moveTo>
                  <a:pt x="38100" y="260350"/>
                </a:moveTo>
                <a:lnTo>
                  <a:pt x="0" y="260350"/>
                </a:lnTo>
                <a:lnTo>
                  <a:pt x="57150" y="374650"/>
                </a:lnTo>
                <a:lnTo>
                  <a:pt x="104775" y="279400"/>
                </a:lnTo>
                <a:lnTo>
                  <a:pt x="38100" y="279400"/>
                </a:lnTo>
                <a:lnTo>
                  <a:pt x="38100" y="260350"/>
                </a:lnTo>
                <a:close/>
              </a:path>
              <a:path w="114300" h="374650">
                <a:moveTo>
                  <a:pt x="76200" y="0"/>
                </a:moveTo>
                <a:lnTo>
                  <a:pt x="38100" y="0"/>
                </a:lnTo>
                <a:lnTo>
                  <a:pt x="38100" y="279400"/>
                </a:lnTo>
                <a:lnTo>
                  <a:pt x="76200" y="279400"/>
                </a:lnTo>
                <a:lnTo>
                  <a:pt x="76200" y="0"/>
                </a:lnTo>
                <a:close/>
              </a:path>
              <a:path w="114300" h="374650">
                <a:moveTo>
                  <a:pt x="114300" y="260350"/>
                </a:moveTo>
                <a:lnTo>
                  <a:pt x="76200" y="260350"/>
                </a:lnTo>
                <a:lnTo>
                  <a:pt x="76200" y="279400"/>
                </a:lnTo>
                <a:lnTo>
                  <a:pt x="104775" y="279400"/>
                </a:lnTo>
                <a:lnTo>
                  <a:pt x="114300" y="260350"/>
                </a:lnTo>
                <a:close/>
              </a:path>
            </a:pathLst>
          </a:custGeom>
          <a:solidFill>
            <a:srgbClr val="767070"/>
          </a:solidFill>
        </p:spPr>
        <p:txBody>
          <a:bodyPr wrap="square" lIns="0" tIns="0" rIns="0" bIns="0" rtlCol="0"/>
          <a:lstStyle/>
          <a:p>
            <a:endParaRPr/>
          </a:p>
        </p:txBody>
      </p:sp>
      <p:sp>
        <p:nvSpPr>
          <p:cNvPr id="52" name="object 52"/>
          <p:cNvSpPr/>
          <p:nvPr/>
        </p:nvSpPr>
        <p:spPr>
          <a:xfrm>
            <a:off x="4718303" y="4173473"/>
            <a:ext cx="114300" cy="433705"/>
          </a:xfrm>
          <a:custGeom>
            <a:avLst/>
            <a:gdLst/>
            <a:ahLst/>
            <a:cxnLst/>
            <a:rect l="l" t="t" r="r" b="b"/>
            <a:pathLst>
              <a:path w="114300" h="433704">
                <a:moveTo>
                  <a:pt x="38100" y="319024"/>
                </a:moveTo>
                <a:lnTo>
                  <a:pt x="0" y="319024"/>
                </a:lnTo>
                <a:lnTo>
                  <a:pt x="57150" y="433324"/>
                </a:lnTo>
                <a:lnTo>
                  <a:pt x="104775" y="338074"/>
                </a:lnTo>
                <a:lnTo>
                  <a:pt x="38100" y="338074"/>
                </a:lnTo>
                <a:lnTo>
                  <a:pt x="38100" y="319024"/>
                </a:lnTo>
                <a:close/>
              </a:path>
              <a:path w="114300" h="433704">
                <a:moveTo>
                  <a:pt x="76200" y="0"/>
                </a:moveTo>
                <a:lnTo>
                  <a:pt x="38100" y="0"/>
                </a:lnTo>
                <a:lnTo>
                  <a:pt x="38100" y="338074"/>
                </a:lnTo>
                <a:lnTo>
                  <a:pt x="76200" y="338074"/>
                </a:lnTo>
                <a:lnTo>
                  <a:pt x="76200" y="0"/>
                </a:lnTo>
                <a:close/>
              </a:path>
              <a:path w="114300" h="433704">
                <a:moveTo>
                  <a:pt x="114300" y="319024"/>
                </a:moveTo>
                <a:lnTo>
                  <a:pt x="76200" y="319024"/>
                </a:lnTo>
                <a:lnTo>
                  <a:pt x="76200" y="338074"/>
                </a:lnTo>
                <a:lnTo>
                  <a:pt x="104775" y="338074"/>
                </a:lnTo>
                <a:lnTo>
                  <a:pt x="114300" y="319024"/>
                </a:lnTo>
                <a:close/>
              </a:path>
            </a:pathLst>
          </a:custGeom>
          <a:solidFill>
            <a:srgbClr val="767070"/>
          </a:solidFill>
        </p:spPr>
        <p:txBody>
          <a:bodyPr wrap="square" lIns="0" tIns="0" rIns="0" bIns="0" rtlCol="0"/>
          <a:lstStyle/>
          <a:p>
            <a:endParaRPr/>
          </a:p>
        </p:txBody>
      </p:sp>
      <p:sp>
        <p:nvSpPr>
          <p:cNvPr id="53" name="object 53"/>
          <p:cNvSpPr/>
          <p:nvPr/>
        </p:nvSpPr>
        <p:spPr>
          <a:xfrm>
            <a:off x="7229856" y="530351"/>
            <a:ext cx="4394200" cy="923925"/>
          </a:xfrm>
          <a:custGeom>
            <a:avLst/>
            <a:gdLst/>
            <a:ahLst/>
            <a:cxnLst/>
            <a:rect l="l" t="t" r="r" b="b"/>
            <a:pathLst>
              <a:path w="4394200" h="923925">
                <a:moveTo>
                  <a:pt x="0" y="923544"/>
                </a:moveTo>
                <a:lnTo>
                  <a:pt x="4393692" y="923544"/>
                </a:lnTo>
                <a:lnTo>
                  <a:pt x="4393692" y="0"/>
                </a:lnTo>
                <a:lnTo>
                  <a:pt x="0" y="0"/>
                </a:lnTo>
                <a:lnTo>
                  <a:pt x="0" y="923544"/>
                </a:lnTo>
                <a:close/>
              </a:path>
            </a:pathLst>
          </a:custGeom>
          <a:solidFill>
            <a:srgbClr val="1F4E79"/>
          </a:solidFill>
        </p:spPr>
        <p:txBody>
          <a:bodyPr wrap="square" lIns="0" tIns="0" rIns="0" bIns="0" rtlCol="0"/>
          <a:lstStyle/>
          <a:p>
            <a:endParaRPr/>
          </a:p>
        </p:txBody>
      </p:sp>
      <p:sp>
        <p:nvSpPr>
          <p:cNvPr id="54" name="object 54"/>
          <p:cNvSpPr txBox="1"/>
          <p:nvPr/>
        </p:nvSpPr>
        <p:spPr>
          <a:xfrm>
            <a:off x="7229856" y="530351"/>
            <a:ext cx="4394200" cy="607218"/>
          </a:xfrm>
          <a:prstGeom prst="rect">
            <a:avLst/>
          </a:prstGeom>
          <a:ln w="9144">
            <a:solidFill>
              <a:srgbClr val="384691"/>
            </a:solidFill>
          </a:ln>
        </p:spPr>
        <p:txBody>
          <a:bodyPr vert="horz" wrap="square" lIns="0" tIns="6985" rIns="0" bIns="0" rtlCol="0">
            <a:spAutoFit/>
          </a:bodyPr>
          <a:lstStyle/>
          <a:p>
            <a:pPr>
              <a:lnSpc>
                <a:spcPct val="100000"/>
              </a:lnSpc>
              <a:spcBef>
                <a:spcPts val="55"/>
              </a:spcBef>
            </a:pPr>
            <a:endParaRPr sz="2100" dirty="0">
              <a:latin typeface="Times New Roman"/>
              <a:cs typeface="Times New Roman"/>
            </a:endParaRPr>
          </a:p>
          <a:p>
            <a:pPr marL="1044575">
              <a:lnSpc>
                <a:spcPct val="100000"/>
              </a:lnSpc>
            </a:pPr>
            <a:r>
              <a:rPr lang="en-US" spc="-5" dirty="0">
                <a:solidFill>
                  <a:srgbClr val="FFFFFF"/>
                </a:solidFill>
                <a:latin typeface="Arial"/>
                <a:cs typeface="Arial"/>
              </a:rPr>
              <a:t>Russia</a:t>
            </a:r>
            <a:r>
              <a:rPr sz="1800" spc="-5" dirty="0" smtClean="0">
                <a:solidFill>
                  <a:srgbClr val="FFFFFF"/>
                </a:solidFill>
                <a:latin typeface="Arial"/>
                <a:cs typeface="Arial"/>
              </a:rPr>
              <a:t>,</a:t>
            </a:r>
            <a:r>
              <a:rPr sz="1800" spc="-15" dirty="0" smtClean="0">
                <a:solidFill>
                  <a:srgbClr val="FFFFFF"/>
                </a:solidFill>
                <a:latin typeface="Arial"/>
                <a:cs typeface="Arial"/>
              </a:rPr>
              <a:t> </a:t>
            </a:r>
            <a:r>
              <a:rPr sz="1800" spc="-10" dirty="0">
                <a:solidFill>
                  <a:srgbClr val="FFFFFF"/>
                </a:solidFill>
                <a:latin typeface="Arial"/>
                <a:cs typeface="Arial"/>
              </a:rPr>
              <a:t>2017-2020</a:t>
            </a:r>
            <a:endParaRPr sz="1800" dirty="0">
              <a:latin typeface="Arial"/>
              <a:cs typeface="Arial"/>
            </a:endParaRPr>
          </a:p>
        </p:txBody>
      </p:sp>
      <p:sp>
        <p:nvSpPr>
          <p:cNvPr id="55" name="object 55"/>
          <p:cNvSpPr txBox="1"/>
          <p:nvPr/>
        </p:nvSpPr>
        <p:spPr>
          <a:xfrm>
            <a:off x="7223759" y="3172967"/>
            <a:ext cx="4377055" cy="1000125"/>
          </a:xfrm>
          <a:prstGeom prst="rect">
            <a:avLst/>
          </a:prstGeom>
          <a:solidFill>
            <a:srgbClr val="EEF5FA"/>
          </a:solidFill>
          <a:ln w="12192">
            <a:solidFill>
              <a:srgbClr val="1F3863"/>
            </a:solidFill>
          </a:ln>
        </p:spPr>
        <p:txBody>
          <a:bodyPr vert="horz" wrap="square" lIns="0" tIns="4445" rIns="0" bIns="0" rtlCol="0">
            <a:spAutoFit/>
          </a:bodyPr>
          <a:lstStyle/>
          <a:p>
            <a:pPr>
              <a:lnSpc>
                <a:spcPct val="100000"/>
              </a:lnSpc>
              <a:spcBef>
                <a:spcPts val="35"/>
              </a:spcBef>
            </a:pPr>
            <a:endParaRPr sz="1750" dirty="0">
              <a:latin typeface="Times New Roman"/>
              <a:cs typeface="Times New Roman"/>
            </a:endParaRPr>
          </a:p>
          <a:p>
            <a:pPr algn="ctr">
              <a:lnSpc>
                <a:spcPts val="1835"/>
              </a:lnSpc>
            </a:pPr>
            <a:r>
              <a:rPr lang="en-US" sz="1550" spc="-5" dirty="0">
                <a:latin typeface="Arial"/>
                <a:cs typeface="Arial"/>
              </a:rPr>
              <a:t>Development of the so-called MEAs and assessment of volumes</a:t>
            </a:r>
          </a:p>
          <a:p>
            <a:pPr algn="ctr">
              <a:lnSpc>
                <a:spcPts val="1835"/>
              </a:lnSpc>
            </a:pPr>
            <a:r>
              <a:rPr lang="en-US" sz="1550" spc="-5" dirty="0">
                <a:latin typeface="Arial"/>
                <a:cs typeface="Arial"/>
              </a:rPr>
              <a:t>financial costs of medical care</a:t>
            </a:r>
            <a:endParaRPr sz="1550" dirty="0">
              <a:latin typeface="Arial"/>
              <a:cs typeface="Arial"/>
            </a:endParaRPr>
          </a:p>
        </p:txBody>
      </p:sp>
      <p:sp>
        <p:nvSpPr>
          <p:cNvPr id="56" name="object 56"/>
          <p:cNvSpPr txBox="1"/>
          <p:nvPr/>
        </p:nvSpPr>
        <p:spPr>
          <a:xfrm>
            <a:off x="7229856" y="4599432"/>
            <a:ext cx="4371340" cy="527709"/>
          </a:xfrm>
          <a:prstGeom prst="rect">
            <a:avLst/>
          </a:prstGeom>
          <a:solidFill>
            <a:srgbClr val="EEF5FA"/>
          </a:solidFill>
          <a:ln w="6096">
            <a:solidFill>
              <a:srgbClr val="1F3863"/>
            </a:solidFill>
          </a:ln>
        </p:spPr>
        <p:txBody>
          <a:bodyPr vert="horz" wrap="square" lIns="0" tIns="4445" rIns="0" bIns="0" rtlCol="0">
            <a:spAutoFit/>
          </a:bodyPr>
          <a:lstStyle/>
          <a:p>
            <a:pPr>
              <a:lnSpc>
                <a:spcPct val="100000"/>
              </a:lnSpc>
              <a:spcBef>
                <a:spcPts val="35"/>
              </a:spcBef>
            </a:pPr>
            <a:endParaRPr sz="1800" dirty="0">
              <a:latin typeface="Times New Roman"/>
              <a:cs typeface="Times New Roman"/>
            </a:endParaRPr>
          </a:p>
          <a:p>
            <a:pPr marL="1426210">
              <a:lnSpc>
                <a:spcPct val="100000"/>
              </a:lnSpc>
            </a:pPr>
            <a:r>
              <a:rPr lang="en-US" sz="1600" b="1" spc="-5" dirty="0">
                <a:latin typeface="Arial"/>
                <a:cs typeface="Arial"/>
              </a:rPr>
              <a:t>CSG Correction</a:t>
            </a:r>
            <a:endParaRPr sz="1600" dirty="0">
              <a:latin typeface="Arial"/>
              <a:cs typeface="Arial"/>
            </a:endParaRPr>
          </a:p>
        </p:txBody>
      </p:sp>
      <p:sp>
        <p:nvSpPr>
          <p:cNvPr id="57" name="object 57"/>
          <p:cNvSpPr txBox="1"/>
          <p:nvPr/>
        </p:nvSpPr>
        <p:spPr>
          <a:xfrm>
            <a:off x="7246619" y="1502663"/>
            <a:ext cx="1839595" cy="820738"/>
          </a:xfrm>
          <a:prstGeom prst="rect">
            <a:avLst/>
          </a:prstGeom>
          <a:solidFill>
            <a:srgbClr val="EEF5FA"/>
          </a:solidFill>
          <a:ln w="6096">
            <a:solidFill>
              <a:srgbClr val="1F3863"/>
            </a:solidFill>
          </a:ln>
        </p:spPr>
        <p:txBody>
          <a:bodyPr vert="horz" wrap="square" lIns="0" tIns="0" rIns="0" bIns="0" rtlCol="0">
            <a:spAutoFit/>
          </a:bodyPr>
          <a:lstStyle/>
          <a:p>
            <a:pPr marL="335280">
              <a:lnSpc>
                <a:spcPts val="1610"/>
              </a:lnSpc>
            </a:pPr>
            <a:r>
              <a:rPr lang="en-US" sz="1400" b="1" spc="-5" dirty="0">
                <a:latin typeface="Arial"/>
                <a:cs typeface="Arial"/>
              </a:rPr>
              <a:t>Integrated</a:t>
            </a:r>
          </a:p>
          <a:p>
            <a:pPr marL="335280">
              <a:lnSpc>
                <a:spcPts val="1610"/>
              </a:lnSpc>
            </a:pPr>
            <a:r>
              <a:rPr lang="en-US" sz="1400" b="1" spc="-5" dirty="0">
                <a:latin typeface="Arial"/>
                <a:cs typeface="Arial"/>
              </a:rPr>
              <a:t>evaluation of medicines and medical products</a:t>
            </a:r>
            <a:endParaRPr sz="1400" dirty="0">
              <a:latin typeface="Arial"/>
              <a:cs typeface="Arial"/>
            </a:endParaRPr>
          </a:p>
        </p:txBody>
      </p:sp>
      <p:sp>
        <p:nvSpPr>
          <p:cNvPr id="58" name="object 58"/>
          <p:cNvSpPr txBox="1"/>
          <p:nvPr/>
        </p:nvSpPr>
        <p:spPr>
          <a:xfrm>
            <a:off x="9197340" y="1519427"/>
            <a:ext cx="2403475" cy="736099"/>
          </a:xfrm>
          <a:prstGeom prst="rect">
            <a:avLst/>
          </a:prstGeom>
          <a:solidFill>
            <a:srgbClr val="EEF5FA"/>
          </a:solidFill>
          <a:ln w="6096">
            <a:solidFill>
              <a:srgbClr val="1F3863"/>
            </a:solidFill>
          </a:ln>
        </p:spPr>
        <p:txBody>
          <a:bodyPr vert="horz" wrap="square" lIns="0" tIns="88900" rIns="0" bIns="0" rtlCol="0">
            <a:spAutoFit/>
          </a:bodyPr>
          <a:lstStyle/>
          <a:p>
            <a:pPr marL="97790" marR="86995" algn="ctr">
              <a:lnSpc>
                <a:spcPct val="100000"/>
              </a:lnSpc>
              <a:spcBef>
                <a:spcPts val="700"/>
              </a:spcBef>
            </a:pPr>
            <a:r>
              <a:rPr lang="en-US" sz="1400" dirty="0">
                <a:latin typeface="Arial"/>
                <a:cs typeface="Arial"/>
              </a:rPr>
              <a:t>Development of national clinical recommendations by professional associations</a:t>
            </a:r>
            <a:endParaRPr sz="1400" dirty="0">
              <a:latin typeface="Arial"/>
              <a:cs typeface="Arial"/>
            </a:endParaRPr>
          </a:p>
        </p:txBody>
      </p:sp>
      <p:sp>
        <p:nvSpPr>
          <p:cNvPr id="59" name="object 59"/>
          <p:cNvSpPr/>
          <p:nvPr/>
        </p:nvSpPr>
        <p:spPr>
          <a:xfrm>
            <a:off x="9358503" y="4173346"/>
            <a:ext cx="114300" cy="426084"/>
          </a:xfrm>
          <a:custGeom>
            <a:avLst/>
            <a:gdLst/>
            <a:ahLst/>
            <a:cxnLst/>
            <a:rect l="l" t="t" r="r" b="b"/>
            <a:pathLst>
              <a:path w="114300" h="426085">
                <a:moveTo>
                  <a:pt x="38153" y="311361"/>
                </a:moveTo>
                <a:lnTo>
                  <a:pt x="0" y="311530"/>
                </a:lnTo>
                <a:lnTo>
                  <a:pt x="57530" y="425576"/>
                </a:lnTo>
                <a:lnTo>
                  <a:pt x="104670" y="330453"/>
                </a:lnTo>
                <a:lnTo>
                  <a:pt x="38226" y="330453"/>
                </a:lnTo>
                <a:lnTo>
                  <a:pt x="38153" y="311361"/>
                </a:lnTo>
                <a:close/>
              </a:path>
              <a:path w="114300" h="426085">
                <a:moveTo>
                  <a:pt x="76253" y="311192"/>
                </a:moveTo>
                <a:lnTo>
                  <a:pt x="38153" y="311361"/>
                </a:lnTo>
                <a:lnTo>
                  <a:pt x="38226" y="330453"/>
                </a:lnTo>
                <a:lnTo>
                  <a:pt x="76326" y="330200"/>
                </a:lnTo>
                <a:lnTo>
                  <a:pt x="76253" y="311192"/>
                </a:lnTo>
                <a:close/>
              </a:path>
              <a:path w="114300" h="426085">
                <a:moveTo>
                  <a:pt x="114300" y="311022"/>
                </a:moveTo>
                <a:lnTo>
                  <a:pt x="76253" y="311192"/>
                </a:lnTo>
                <a:lnTo>
                  <a:pt x="76326" y="330200"/>
                </a:lnTo>
                <a:lnTo>
                  <a:pt x="38226" y="330453"/>
                </a:lnTo>
                <a:lnTo>
                  <a:pt x="104670" y="330453"/>
                </a:lnTo>
                <a:lnTo>
                  <a:pt x="114300" y="311022"/>
                </a:lnTo>
                <a:close/>
              </a:path>
              <a:path w="114300" h="426085">
                <a:moveTo>
                  <a:pt x="75056" y="0"/>
                </a:moveTo>
                <a:lnTo>
                  <a:pt x="36956" y="253"/>
                </a:lnTo>
                <a:lnTo>
                  <a:pt x="38153" y="311361"/>
                </a:lnTo>
                <a:lnTo>
                  <a:pt x="76253" y="311192"/>
                </a:lnTo>
                <a:lnTo>
                  <a:pt x="75056" y="0"/>
                </a:lnTo>
                <a:close/>
              </a:path>
            </a:pathLst>
          </a:custGeom>
          <a:solidFill>
            <a:srgbClr val="767070"/>
          </a:solidFill>
        </p:spPr>
        <p:txBody>
          <a:bodyPr wrap="square" lIns="0" tIns="0" rIns="0" bIns="0" rtlCol="0"/>
          <a:lstStyle/>
          <a:p>
            <a:endParaRPr/>
          </a:p>
        </p:txBody>
      </p:sp>
      <p:sp>
        <p:nvSpPr>
          <p:cNvPr id="60" name="object 60"/>
          <p:cNvSpPr/>
          <p:nvPr/>
        </p:nvSpPr>
        <p:spPr>
          <a:xfrm>
            <a:off x="8106409" y="2775711"/>
            <a:ext cx="114300" cy="417830"/>
          </a:xfrm>
          <a:custGeom>
            <a:avLst/>
            <a:gdLst/>
            <a:ahLst/>
            <a:cxnLst/>
            <a:rect l="l" t="t" r="r" b="b"/>
            <a:pathLst>
              <a:path w="114300" h="417830">
                <a:moveTo>
                  <a:pt x="0" y="302640"/>
                </a:moveTo>
                <a:lnTo>
                  <a:pt x="55372" y="417702"/>
                </a:lnTo>
                <a:lnTo>
                  <a:pt x="104665" y="322834"/>
                </a:lnTo>
                <a:lnTo>
                  <a:pt x="75819" y="322834"/>
                </a:lnTo>
                <a:lnTo>
                  <a:pt x="37719" y="322199"/>
                </a:lnTo>
                <a:lnTo>
                  <a:pt x="38011" y="303190"/>
                </a:lnTo>
                <a:lnTo>
                  <a:pt x="0" y="302640"/>
                </a:lnTo>
                <a:close/>
              </a:path>
              <a:path w="114300" h="417830">
                <a:moveTo>
                  <a:pt x="38011" y="303190"/>
                </a:moveTo>
                <a:lnTo>
                  <a:pt x="37719" y="322199"/>
                </a:lnTo>
                <a:lnTo>
                  <a:pt x="75819" y="322834"/>
                </a:lnTo>
                <a:lnTo>
                  <a:pt x="76112" y="303740"/>
                </a:lnTo>
                <a:lnTo>
                  <a:pt x="38011" y="303190"/>
                </a:lnTo>
                <a:close/>
              </a:path>
              <a:path w="114300" h="417830">
                <a:moveTo>
                  <a:pt x="76112" y="303740"/>
                </a:moveTo>
                <a:lnTo>
                  <a:pt x="75819" y="322834"/>
                </a:lnTo>
                <a:lnTo>
                  <a:pt x="104665" y="322834"/>
                </a:lnTo>
                <a:lnTo>
                  <a:pt x="114300" y="304291"/>
                </a:lnTo>
                <a:lnTo>
                  <a:pt x="76112" y="303740"/>
                </a:lnTo>
                <a:close/>
              </a:path>
              <a:path w="114300" h="417830">
                <a:moveTo>
                  <a:pt x="42672" y="0"/>
                </a:moveTo>
                <a:lnTo>
                  <a:pt x="38011" y="303190"/>
                </a:lnTo>
                <a:lnTo>
                  <a:pt x="76112" y="303740"/>
                </a:lnTo>
                <a:lnTo>
                  <a:pt x="80772" y="508"/>
                </a:lnTo>
                <a:lnTo>
                  <a:pt x="42672" y="0"/>
                </a:lnTo>
                <a:close/>
              </a:path>
            </a:pathLst>
          </a:custGeom>
          <a:solidFill>
            <a:srgbClr val="767070"/>
          </a:solidFill>
        </p:spPr>
        <p:txBody>
          <a:bodyPr wrap="square" lIns="0" tIns="0" rIns="0" bIns="0" rtlCol="0"/>
          <a:lstStyle/>
          <a:p>
            <a:endParaRPr/>
          </a:p>
        </p:txBody>
      </p:sp>
      <p:sp>
        <p:nvSpPr>
          <p:cNvPr id="61" name="object 61"/>
          <p:cNvSpPr/>
          <p:nvPr/>
        </p:nvSpPr>
        <p:spPr>
          <a:xfrm>
            <a:off x="7344156" y="661416"/>
            <a:ext cx="783335" cy="653796"/>
          </a:xfrm>
          <a:prstGeom prst="rect">
            <a:avLst/>
          </a:prstGeom>
          <a:blipFill>
            <a:blip r:embed="rId10" cstate="print"/>
            <a:stretch>
              <a:fillRect/>
            </a:stretch>
          </a:blipFill>
        </p:spPr>
        <p:txBody>
          <a:bodyPr wrap="square" lIns="0" tIns="0" rIns="0" bIns="0" rtlCol="0"/>
          <a:lstStyle/>
          <a:p>
            <a:endParaRPr/>
          </a:p>
        </p:txBody>
      </p:sp>
      <p:sp>
        <p:nvSpPr>
          <p:cNvPr id="62" name="object 62"/>
          <p:cNvSpPr/>
          <p:nvPr/>
        </p:nvSpPr>
        <p:spPr>
          <a:xfrm>
            <a:off x="2670048" y="697991"/>
            <a:ext cx="641603" cy="557784"/>
          </a:xfrm>
          <a:prstGeom prst="rect">
            <a:avLst/>
          </a:prstGeom>
          <a:blipFill>
            <a:blip r:embed="rId11" cstate="print"/>
            <a:stretch>
              <a:fillRect/>
            </a:stretch>
          </a:blipFill>
        </p:spPr>
        <p:txBody>
          <a:bodyPr wrap="square" lIns="0" tIns="0" rIns="0" bIns="0" rtlCol="0"/>
          <a:lstStyle/>
          <a:p>
            <a:endParaRPr/>
          </a:p>
        </p:txBody>
      </p:sp>
      <p:sp>
        <p:nvSpPr>
          <p:cNvPr id="63" name="object 63"/>
          <p:cNvSpPr/>
          <p:nvPr/>
        </p:nvSpPr>
        <p:spPr>
          <a:xfrm>
            <a:off x="10342244" y="2775839"/>
            <a:ext cx="114300" cy="417830"/>
          </a:xfrm>
          <a:custGeom>
            <a:avLst/>
            <a:gdLst/>
            <a:ahLst/>
            <a:cxnLst/>
            <a:rect l="l" t="t" r="r" b="b"/>
            <a:pathLst>
              <a:path w="114300" h="417830">
                <a:moveTo>
                  <a:pt x="0" y="303149"/>
                </a:moveTo>
                <a:lnTo>
                  <a:pt x="56769" y="417575"/>
                </a:lnTo>
                <a:lnTo>
                  <a:pt x="104754" y="322452"/>
                </a:lnTo>
                <a:lnTo>
                  <a:pt x="76200" y="322452"/>
                </a:lnTo>
                <a:lnTo>
                  <a:pt x="38100" y="322325"/>
                </a:lnTo>
                <a:lnTo>
                  <a:pt x="38167" y="303276"/>
                </a:lnTo>
                <a:lnTo>
                  <a:pt x="0" y="303149"/>
                </a:lnTo>
                <a:close/>
              </a:path>
              <a:path w="114300" h="417830">
                <a:moveTo>
                  <a:pt x="38167" y="303276"/>
                </a:moveTo>
                <a:lnTo>
                  <a:pt x="38100" y="322325"/>
                </a:lnTo>
                <a:lnTo>
                  <a:pt x="76200" y="322452"/>
                </a:lnTo>
                <a:lnTo>
                  <a:pt x="76267" y="303403"/>
                </a:lnTo>
                <a:lnTo>
                  <a:pt x="38167" y="303276"/>
                </a:lnTo>
                <a:close/>
              </a:path>
              <a:path w="114300" h="417830">
                <a:moveTo>
                  <a:pt x="76267" y="303403"/>
                </a:moveTo>
                <a:lnTo>
                  <a:pt x="76200" y="322452"/>
                </a:lnTo>
                <a:lnTo>
                  <a:pt x="104754" y="322452"/>
                </a:lnTo>
                <a:lnTo>
                  <a:pt x="114300" y="303530"/>
                </a:lnTo>
                <a:lnTo>
                  <a:pt x="76267" y="303403"/>
                </a:lnTo>
                <a:close/>
              </a:path>
              <a:path w="114300" h="417830">
                <a:moveTo>
                  <a:pt x="39243" y="0"/>
                </a:moveTo>
                <a:lnTo>
                  <a:pt x="38167" y="303276"/>
                </a:lnTo>
                <a:lnTo>
                  <a:pt x="76267" y="303403"/>
                </a:lnTo>
                <a:lnTo>
                  <a:pt x="77343" y="253"/>
                </a:lnTo>
                <a:lnTo>
                  <a:pt x="39243" y="0"/>
                </a:lnTo>
                <a:close/>
              </a:path>
            </a:pathLst>
          </a:custGeom>
          <a:solidFill>
            <a:srgbClr val="767070"/>
          </a:solidFill>
        </p:spPr>
        <p:txBody>
          <a:bodyPr wrap="square" lIns="0" tIns="0" rIns="0" bIns="0" rtlCol="0"/>
          <a:lstStyle/>
          <a:p>
            <a:endParaRPr/>
          </a:p>
        </p:txBody>
      </p:sp>
      <p:sp>
        <p:nvSpPr>
          <p:cNvPr id="64" name="object 64"/>
          <p:cNvSpPr/>
          <p:nvPr/>
        </p:nvSpPr>
        <p:spPr>
          <a:xfrm>
            <a:off x="5836920" y="2771394"/>
            <a:ext cx="114300" cy="403225"/>
          </a:xfrm>
          <a:custGeom>
            <a:avLst/>
            <a:gdLst/>
            <a:ahLst/>
            <a:cxnLst/>
            <a:rect l="l" t="t" r="r" b="b"/>
            <a:pathLst>
              <a:path w="114300" h="403225">
                <a:moveTo>
                  <a:pt x="38100" y="288925"/>
                </a:moveTo>
                <a:lnTo>
                  <a:pt x="0" y="288925"/>
                </a:lnTo>
                <a:lnTo>
                  <a:pt x="57150" y="403225"/>
                </a:lnTo>
                <a:lnTo>
                  <a:pt x="104775" y="307975"/>
                </a:lnTo>
                <a:lnTo>
                  <a:pt x="38100" y="307975"/>
                </a:lnTo>
                <a:lnTo>
                  <a:pt x="38100" y="288925"/>
                </a:lnTo>
                <a:close/>
              </a:path>
              <a:path w="114300" h="403225">
                <a:moveTo>
                  <a:pt x="76200" y="0"/>
                </a:moveTo>
                <a:lnTo>
                  <a:pt x="38100" y="0"/>
                </a:lnTo>
                <a:lnTo>
                  <a:pt x="38100" y="307975"/>
                </a:lnTo>
                <a:lnTo>
                  <a:pt x="76200" y="307975"/>
                </a:lnTo>
                <a:lnTo>
                  <a:pt x="76200" y="0"/>
                </a:lnTo>
                <a:close/>
              </a:path>
              <a:path w="114300" h="403225">
                <a:moveTo>
                  <a:pt x="114300" y="288925"/>
                </a:moveTo>
                <a:lnTo>
                  <a:pt x="76200" y="288925"/>
                </a:lnTo>
                <a:lnTo>
                  <a:pt x="76200" y="307975"/>
                </a:lnTo>
                <a:lnTo>
                  <a:pt x="104775" y="307975"/>
                </a:lnTo>
                <a:lnTo>
                  <a:pt x="114300" y="288925"/>
                </a:lnTo>
                <a:close/>
              </a:path>
            </a:pathLst>
          </a:custGeom>
          <a:solidFill>
            <a:srgbClr val="767070"/>
          </a:solidFill>
        </p:spPr>
        <p:txBody>
          <a:bodyPr wrap="square" lIns="0" tIns="0" rIns="0" bIns="0" rtlCol="0"/>
          <a:lstStyle/>
          <a:p>
            <a:endParaRPr/>
          </a:p>
        </p:txBody>
      </p:sp>
      <p:sp>
        <p:nvSpPr>
          <p:cNvPr id="65" name="object 65"/>
          <p:cNvSpPr txBox="1"/>
          <p:nvPr/>
        </p:nvSpPr>
        <p:spPr>
          <a:xfrm>
            <a:off x="11082019" y="6417970"/>
            <a:ext cx="193040" cy="223520"/>
          </a:xfrm>
          <a:prstGeom prst="rect">
            <a:avLst/>
          </a:prstGeom>
        </p:spPr>
        <p:txBody>
          <a:bodyPr vert="horz" wrap="square" lIns="0" tIns="12065" rIns="0" bIns="0" rtlCol="0">
            <a:spAutoFit/>
          </a:bodyPr>
          <a:lstStyle/>
          <a:p>
            <a:pPr marL="12700">
              <a:lnSpc>
                <a:spcPct val="100000"/>
              </a:lnSpc>
              <a:spcBef>
                <a:spcPts val="95"/>
              </a:spcBef>
            </a:pPr>
            <a:r>
              <a:rPr sz="1300" spc="-5" dirty="0">
                <a:latin typeface="Calibri"/>
                <a:cs typeface="Calibri"/>
              </a:rPr>
              <a:t>28</a:t>
            </a:r>
            <a:endParaRPr sz="1300">
              <a:latin typeface="Calibri"/>
              <a:cs typeface="Calibri"/>
            </a:endParaRPr>
          </a:p>
        </p:txBody>
      </p:sp>
      <p:sp>
        <p:nvSpPr>
          <p:cNvPr id="66" name="object 66"/>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67" name="object 67"/>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68" name="object 68"/>
          <p:cNvSpPr txBox="1"/>
          <p:nvPr/>
        </p:nvSpPr>
        <p:spPr>
          <a:xfrm>
            <a:off x="810647" y="2066551"/>
            <a:ext cx="410369" cy="2527935"/>
          </a:xfrm>
          <a:prstGeom prst="rect">
            <a:avLst/>
          </a:prstGeom>
        </p:spPr>
        <p:txBody>
          <a:bodyPr vert="vert270" wrap="square" lIns="0" tIns="0" rIns="0" bIns="0" rtlCol="0">
            <a:spAutoFit/>
          </a:bodyPr>
          <a:lstStyle/>
          <a:p>
            <a:pPr marL="12700">
              <a:lnSpc>
                <a:spcPts val="3225"/>
              </a:lnSpc>
            </a:pPr>
            <a:r>
              <a:rPr lang="en-US" sz="2800" spc="-5" dirty="0">
                <a:solidFill>
                  <a:srgbClr val="FFFFFF"/>
                </a:solidFill>
                <a:latin typeface="Franklin Gothic Medium Cond"/>
                <a:cs typeface="Franklin Gothic Medium Cond"/>
              </a:rPr>
              <a:t>STANDARDIZATION</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3" name="object 3"/>
          <p:cNvSpPr/>
          <p:nvPr/>
        </p:nvSpPr>
        <p:spPr>
          <a:xfrm>
            <a:off x="3424428" y="1523"/>
            <a:ext cx="3171825" cy="97790"/>
          </a:xfrm>
          <a:custGeom>
            <a:avLst/>
            <a:gdLst/>
            <a:ahLst/>
            <a:cxnLst/>
            <a:rect l="l" t="t" r="r" b="b"/>
            <a:pathLst>
              <a:path w="3171825" h="97790">
                <a:moveTo>
                  <a:pt x="0" y="97535"/>
                </a:moveTo>
                <a:lnTo>
                  <a:pt x="3171444" y="97535"/>
                </a:lnTo>
                <a:lnTo>
                  <a:pt x="3171444" y="0"/>
                </a:lnTo>
                <a:lnTo>
                  <a:pt x="0" y="0"/>
                </a:lnTo>
                <a:lnTo>
                  <a:pt x="0" y="97535"/>
                </a:lnTo>
                <a:close/>
              </a:path>
            </a:pathLst>
          </a:custGeom>
          <a:solidFill>
            <a:srgbClr val="9DC3E6"/>
          </a:solidFill>
        </p:spPr>
        <p:txBody>
          <a:bodyPr wrap="square" lIns="0" tIns="0" rIns="0" bIns="0" rtlCol="0"/>
          <a:lstStyle/>
          <a:p>
            <a:endParaRPr/>
          </a:p>
        </p:txBody>
      </p:sp>
      <p:sp>
        <p:nvSpPr>
          <p:cNvPr id="4" name="object 4"/>
          <p:cNvSpPr/>
          <p:nvPr/>
        </p:nvSpPr>
        <p:spPr>
          <a:xfrm>
            <a:off x="11314176" y="1523"/>
            <a:ext cx="878205" cy="97790"/>
          </a:xfrm>
          <a:custGeom>
            <a:avLst/>
            <a:gdLst/>
            <a:ahLst/>
            <a:cxnLst/>
            <a:rect l="l" t="t" r="r" b="b"/>
            <a:pathLst>
              <a:path w="878204" h="97790">
                <a:moveTo>
                  <a:pt x="0" y="97535"/>
                </a:moveTo>
                <a:lnTo>
                  <a:pt x="877824" y="97535"/>
                </a:lnTo>
                <a:lnTo>
                  <a:pt x="877824" y="0"/>
                </a:lnTo>
                <a:lnTo>
                  <a:pt x="0" y="0"/>
                </a:lnTo>
                <a:lnTo>
                  <a:pt x="0" y="97535"/>
                </a:lnTo>
                <a:close/>
              </a:path>
            </a:pathLst>
          </a:custGeom>
          <a:solidFill>
            <a:srgbClr val="5B9BD4"/>
          </a:solidFill>
        </p:spPr>
        <p:txBody>
          <a:bodyPr wrap="square" lIns="0" tIns="0" rIns="0" bIns="0" rtlCol="0"/>
          <a:lstStyle/>
          <a:p>
            <a:endParaRPr/>
          </a:p>
        </p:txBody>
      </p:sp>
      <p:sp>
        <p:nvSpPr>
          <p:cNvPr id="5" name="object 5"/>
          <p:cNvSpPr/>
          <p:nvPr/>
        </p:nvSpPr>
        <p:spPr>
          <a:xfrm>
            <a:off x="6595871" y="0"/>
            <a:ext cx="4718685" cy="6858000"/>
          </a:xfrm>
          <a:custGeom>
            <a:avLst/>
            <a:gdLst/>
            <a:ahLst/>
            <a:cxnLst/>
            <a:rect l="l" t="t" r="r" b="b"/>
            <a:pathLst>
              <a:path w="4718684" h="6858000">
                <a:moveTo>
                  <a:pt x="0" y="6858000"/>
                </a:moveTo>
                <a:lnTo>
                  <a:pt x="4718304" y="6858000"/>
                </a:lnTo>
                <a:lnTo>
                  <a:pt x="4718304" y="0"/>
                </a:lnTo>
                <a:lnTo>
                  <a:pt x="0" y="0"/>
                </a:lnTo>
                <a:lnTo>
                  <a:pt x="0" y="6858000"/>
                </a:lnTo>
                <a:close/>
              </a:path>
            </a:pathLst>
          </a:custGeom>
          <a:solidFill>
            <a:srgbClr val="F1F7FB"/>
          </a:solidFill>
        </p:spPr>
        <p:txBody>
          <a:bodyPr wrap="square" lIns="0" tIns="0" rIns="0" bIns="0" rtlCol="0"/>
          <a:lstStyle/>
          <a:p>
            <a:endParaRPr/>
          </a:p>
        </p:txBody>
      </p:sp>
      <p:sp>
        <p:nvSpPr>
          <p:cNvPr id="6" name="object 6"/>
          <p:cNvSpPr txBox="1">
            <a:spLocks noGrp="1"/>
          </p:cNvSpPr>
          <p:nvPr>
            <p:ph type="title"/>
          </p:nvPr>
        </p:nvSpPr>
        <p:spPr>
          <a:xfrm>
            <a:off x="2312670" y="1663064"/>
            <a:ext cx="2898775" cy="1244600"/>
          </a:xfrm>
          <a:prstGeom prst="rect">
            <a:avLst/>
          </a:prstGeom>
        </p:spPr>
        <p:txBody>
          <a:bodyPr vert="horz" wrap="square" lIns="0" tIns="12065" rIns="0" bIns="0" rtlCol="0">
            <a:spAutoFit/>
          </a:bodyPr>
          <a:lstStyle/>
          <a:p>
            <a:pPr marL="12700" marR="5080">
              <a:lnSpc>
                <a:spcPct val="100000"/>
              </a:lnSpc>
              <a:spcBef>
                <a:spcPts val="95"/>
              </a:spcBef>
            </a:pPr>
            <a:r>
              <a:rPr lang="en-US" sz="4000" spc="-15" dirty="0">
                <a:solidFill>
                  <a:srgbClr val="1F3863"/>
                </a:solidFill>
                <a:latin typeface="Times New Roman"/>
                <a:cs typeface="Times New Roman"/>
              </a:rPr>
              <a:t>Needs assessment</a:t>
            </a:r>
            <a:endParaRPr sz="4000" dirty="0">
              <a:latin typeface="Times New Roman"/>
              <a:cs typeface="Times New Roman"/>
            </a:endParaRPr>
          </a:p>
        </p:txBody>
      </p:sp>
      <p:sp>
        <p:nvSpPr>
          <p:cNvPr id="7" name="object 7"/>
          <p:cNvSpPr txBox="1"/>
          <p:nvPr/>
        </p:nvSpPr>
        <p:spPr>
          <a:xfrm>
            <a:off x="2312670" y="2886836"/>
            <a:ext cx="3380104" cy="1761380"/>
          </a:xfrm>
          <a:prstGeom prst="rect">
            <a:avLst/>
          </a:prstGeom>
        </p:spPr>
        <p:txBody>
          <a:bodyPr vert="horz" wrap="square" lIns="0" tIns="12065" rIns="0" bIns="0" rtlCol="0">
            <a:spAutoFit/>
          </a:bodyPr>
          <a:lstStyle/>
          <a:p>
            <a:pPr marL="12700">
              <a:lnSpc>
                <a:spcPct val="100000"/>
              </a:lnSpc>
              <a:spcBef>
                <a:spcPts val="95"/>
              </a:spcBef>
            </a:pPr>
            <a:r>
              <a:rPr lang="en-US" sz="2800" spc="-5" dirty="0">
                <a:solidFill>
                  <a:srgbClr val="1F3863"/>
                </a:solidFill>
                <a:latin typeface="Times New Roman"/>
                <a:cs typeface="Times New Roman"/>
              </a:rPr>
              <a:t>in the financial</a:t>
            </a:r>
          </a:p>
          <a:p>
            <a:pPr marL="12700">
              <a:lnSpc>
                <a:spcPct val="100000"/>
              </a:lnSpc>
              <a:spcBef>
                <a:spcPts val="95"/>
              </a:spcBef>
            </a:pPr>
            <a:r>
              <a:rPr lang="en-US" sz="2800" spc="-5" dirty="0">
                <a:solidFill>
                  <a:srgbClr val="1F3863"/>
                </a:solidFill>
                <a:latin typeface="Times New Roman"/>
                <a:cs typeface="Times New Roman"/>
              </a:rPr>
              <a:t>providing medical care to patients with</a:t>
            </a:r>
          </a:p>
          <a:p>
            <a:pPr marL="12700">
              <a:lnSpc>
                <a:spcPct val="100000"/>
              </a:lnSpc>
              <a:spcBef>
                <a:spcPts val="95"/>
              </a:spcBef>
            </a:pPr>
            <a:r>
              <a:rPr lang="en-US" sz="2800" spc="-5" dirty="0">
                <a:solidFill>
                  <a:srgbClr val="1F3863"/>
                </a:solidFill>
                <a:latin typeface="Times New Roman"/>
                <a:cs typeface="Times New Roman"/>
              </a:rPr>
              <a:t>malignant neoplasms.</a:t>
            </a:r>
            <a:endParaRPr sz="2800" dirty="0">
              <a:latin typeface="Times New Roman"/>
              <a:cs typeface="Times New Roman"/>
            </a:endParaRPr>
          </a:p>
        </p:txBody>
      </p:sp>
      <p:sp>
        <p:nvSpPr>
          <p:cNvPr id="8" name="object 8"/>
          <p:cNvSpPr txBox="1"/>
          <p:nvPr/>
        </p:nvSpPr>
        <p:spPr>
          <a:xfrm>
            <a:off x="11669648" y="6502095"/>
            <a:ext cx="195580"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496AF"/>
                </a:solidFill>
                <a:latin typeface="Arial"/>
                <a:cs typeface="Arial"/>
              </a:rPr>
              <a:t>29</a:t>
            </a:r>
            <a:endParaRPr sz="1200">
              <a:latin typeface="Arial"/>
              <a:cs typeface="Arial"/>
            </a:endParaRPr>
          </a:p>
        </p:txBody>
      </p:sp>
      <p:sp>
        <p:nvSpPr>
          <p:cNvPr id="9" name="object 9"/>
          <p:cNvSpPr txBox="1"/>
          <p:nvPr/>
        </p:nvSpPr>
        <p:spPr>
          <a:xfrm>
            <a:off x="8199881" y="616458"/>
            <a:ext cx="1844039" cy="544380"/>
          </a:xfrm>
          <a:prstGeom prst="rect">
            <a:avLst/>
          </a:prstGeom>
          <a:solidFill>
            <a:srgbClr val="FFFFFF"/>
          </a:solidFill>
          <a:ln w="22859">
            <a:solidFill>
              <a:srgbClr val="585858"/>
            </a:solidFill>
          </a:ln>
        </p:spPr>
        <p:txBody>
          <a:bodyPr vert="horz" wrap="square" lIns="0" tIns="112395" rIns="0" bIns="0" rtlCol="0">
            <a:spAutoFit/>
          </a:bodyPr>
          <a:lstStyle/>
          <a:p>
            <a:pPr marL="660400" marR="418465" indent="-234950">
              <a:lnSpc>
                <a:spcPct val="100000"/>
              </a:lnSpc>
              <a:spcBef>
                <a:spcPts val="885"/>
              </a:spcBef>
            </a:pPr>
            <a:r>
              <a:rPr lang="en-US" sz="1400" spc="-75" dirty="0">
                <a:latin typeface="Times New Roman"/>
                <a:cs typeface="Times New Roman"/>
              </a:rPr>
              <a:t>Integrated Assessment</a:t>
            </a:r>
            <a:endParaRPr sz="1400" dirty="0">
              <a:latin typeface="Times New Roman"/>
              <a:cs typeface="Times New Roman"/>
            </a:endParaRPr>
          </a:p>
        </p:txBody>
      </p:sp>
      <p:sp>
        <p:nvSpPr>
          <p:cNvPr id="10" name="object 10"/>
          <p:cNvSpPr/>
          <p:nvPr/>
        </p:nvSpPr>
        <p:spPr>
          <a:xfrm>
            <a:off x="7290816" y="2543555"/>
            <a:ext cx="805180" cy="0"/>
          </a:xfrm>
          <a:custGeom>
            <a:avLst/>
            <a:gdLst/>
            <a:ahLst/>
            <a:cxnLst/>
            <a:rect l="l" t="t" r="r" b="b"/>
            <a:pathLst>
              <a:path w="805179">
                <a:moveTo>
                  <a:pt x="804799" y="0"/>
                </a:moveTo>
                <a:lnTo>
                  <a:pt x="0" y="0"/>
                </a:lnTo>
              </a:path>
            </a:pathLst>
          </a:custGeom>
          <a:ln w="9144">
            <a:solidFill>
              <a:srgbClr val="585858"/>
            </a:solidFill>
          </a:ln>
        </p:spPr>
        <p:txBody>
          <a:bodyPr wrap="square" lIns="0" tIns="0" rIns="0" bIns="0" rtlCol="0"/>
          <a:lstStyle/>
          <a:p>
            <a:endParaRPr/>
          </a:p>
        </p:txBody>
      </p:sp>
      <p:sp>
        <p:nvSpPr>
          <p:cNvPr id="11" name="object 11"/>
          <p:cNvSpPr/>
          <p:nvPr/>
        </p:nvSpPr>
        <p:spPr>
          <a:xfrm>
            <a:off x="7290816" y="2627376"/>
            <a:ext cx="805180" cy="0"/>
          </a:xfrm>
          <a:custGeom>
            <a:avLst/>
            <a:gdLst/>
            <a:ahLst/>
            <a:cxnLst/>
            <a:rect l="l" t="t" r="r" b="b"/>
            <a:pathLst>
              <a:path w="805179">
                <a:moveTo>
                  <a:pt x="804799" y="0"/>
                </a:moveTo>
                <a:lnTo>
                  <a:pt x="0" y="0"/>
                </a:lnTo>
              </a:path>
            </a:pathLst>
          </a:custGeom>
          <a:ln w="9144">
            <a:solidFill>
              <a:srgbClr val="585858"/>
            </a:solidFill>
          </a:ln>
        </p:spPr>
        <p:txBody>
          <a:bodyPr wrap="square" lIns="0" tIns="0" rIns="0" bIns="0" rtlCol="0"/>
          <a:lstStyle/>
          <a:p>
            <a:endParaRPr/>
          </a:p>
        </p:txBody>
      </p:sp>
      <p:sp>
        <p:nvSpPr>
          <p:cNvPr id="12" name="object 12"/>
          <p:cNvSpPr/>
          <p:nvPr/>
        </p:nvSpPr>
        <p:spPr>
          <a:xfrm>
            <a:off x="7290816" y="2712720"/>
            <a:ext cx="805180" cy="0"/>
          </a:xfrm>
          <a:custGeom>
            <a:avLst/>
            <a:gdLst/>
            <a:ahLst/>
            <a:cxnLst/>
            <a:rect l="l" t="t" r="r" b="b"/>
            <a:pathLst>
              <a:path w="805179">
                <a:moveTo>
                  <a:pt x="804799" y="0"/>
                </a:moveTo>
                <a:lnTo>
                  <a:pt x="0" y="0"/>
                </a:lnTo>
              </a:path>
            </a:pathLst>
          </a:custGeom>
          <a:ln w="9144">
            <a:solidFill>
              <a:srgbClr val="585858"/>
            </a:solidFill>
          </a:ln>
        </p:spPr>
        <p:txBody>
          <a:bodyPr wrap="square" lIns="0" tIns="0" rIns="0" bIns="0" rtlCol="0"/>
          <a:lstStyle/>
          <a:p>
            <a:endParaRPr/>
          </a:p>
        </p:txBody>
      </p:sp>
      <p:sp>
        <p:nvSpPr>
          <p:cNvPr id="13" name="object 13"/>
          <p:cNvSpPr/>
          <p:nvPr/>
        </p:nvSpPr>
        <p:spPr>
          <a:xfrm>
            <a:off x="7290816" y="2798064"/>
            <a:ext cx="805180" cy="0"/>
          </a:xfrm>
          <a:custGeom>
            <a:avLst/>
            <a:gdLst/>
            <a:ahLst/>
            <a:cxnLst/>
            <a:rect l="l" t="t" r="r" b="b"/>
            <a:pathLst>
              <a:path w="805179">
                <a:moveTo>
                  <a:pt x="804799" y="0"/>
                </a:moveTo>
                <a:lnTo>
                  <a:pt x="0" y="0"/>
                </a:lnTo>
              </a:path>
            </a:pathLst>
          </a:custGeom>
          <a:ln w="9144">
            <a:solidFill>
              <a:srgbClr val="585858"/>
            </a:solidFill>
          </a:ln>
        </p:spPr>
        <p:txBody>
          <a:bodyPr wrap="square" lIns="0" tIns="0" rIns="0" bIns="0" rtlCol="0"/>
          <a:lstStyle/>
          <a:p>
            <a:endParaRPr/>
          </a:p>
        </p:txBody>
      </p:sp>
      <p:sp>
        <p:nvSpPr>
          <p:cNvPr id="14" name="object 14"/>
          <p:cNvSpPr/>
          <p:nvPr/>
        </p:nvSpPr>
        <p:spPr>
          <a:xfrm>
            <a:off x="7290816" y="2883407"/>
            <a:ext cx="805180" cy="0"/>
          </a:xfrm>
          <a:custGeom>
            <a:avLst/>
            <a:gdLst/>
            <a:ahLst/>
            <a:cxnLst/>
            <a:rect l="l" t="t" r="r" b="b"/>
            <a:pathLst>
              <a:path w="805179">
                <a:moveTo>
                  <a:pt x="804799" y="0"/>
                </a:moveTo>
                <a:lnTo>
                  <a:pt x="0" y="0"/>
                </a:lnTo>
              </a:path>
            </a:pathLst>
          </a:custGeom>
          <a:ln w="9144">
            <a:solidFill>
              <a:srgbClr val="585858"/>
            </a:solidFill>
          </a:ln>
        </p:spPr>
        <p:txBody>
          <a:bodyPr wrap="square" lIns="0" tIns="0" rIns="0" bIns="0" rtlCol="0"/>
          <a:lstStyle/>
          <a:p>
            <a:endParaRPr/>
          </a:p>
        </p:txBody>
      </p:sp>
      <p:sp>
        <p:nvSpPr>
          <p:cNvPr id="15" name="object 15"/>
          <p:cNvSpPr/>
          <p:nvPr/>
        </p:nvSpPr>
        <p:spPr>
          <a:xfrm>
            <a:off x="7290816" y="2968751"/>
            <a:ext cx="805180" cy="0"/>
          </a:xfrm>
          <a:custGeom>
            <a:avLst/>
            <a:gdLst/>
            <a:ahLst/>
            <a:cxnLst/>
            <a:rect l="l" t="t" r="r" b="b"/>
            <a:pathLst>
              <a:path w="805179">
                <a:moveTo>
                  <a:pt x="804799" y="0"/>
                </a:moveTo>
                <a:lnTo>
                  <a:pt x="0" y="0"/>
                </a:lnTo>
              </a:path>
            </a:pathLst>
          </a:custGeom>
          <a:ln w="9144">
            <a:solidFill>
              <a:srgbClr val="585858"/>
            </a:solidFill>
          </a:ln>
        </p:spPr>
        <p:txBody>
          <a:bodyPr wrap="square" lIns="0" tIns="0" rIns="0" bIns="0" rtlCol="0"/>
          <a:lstStyle/>
          <a:p>
            <a:endParaRPr/>
          </a:p>
        </p:txBody>
      </p:sp>
      <p:sp>
        <p:nvSpPr>
          <p:cNvPr id="16" name="object 16"/>
          <p:cNvSpPr txBox="1"/>
          <p:nvPr/>
        </p:nvSpPr>
        <p:spPr>
          <a:xfrm>
            <a:off x="10043921" y="2314194"/>
            <a:ext cx="1104900" cy="489236"/>
          </a:xfrm>
          <a:prstGeom prst="rect">
            <a:avLst/>
          </a:prstGeom>
          <a:solidFill>
            <a:srgbClr val="FFFFFF"/>
          </a:solidFill>
          <a:ln w="22859">
            <a:solidFill>
              <a:srgbClr val="585858"/>
            </a:solidFill>
          </a:ln>
        </p:spPr>
        <p:txBody>
          <a:bodyPr vert="horz" wrap="square" lIns="0" tIns="118745" rIns="0" bIns="0" rtlCol="0">
            <a:spAutoFit/>
          </a:bodyPr>
          <a:lstStyle/>
          <a:p>
            <a:pPr marL="275590" marR="238125" indent="-29209">
              <a:lnSpc>
                <a:spcPct val="100000"/>
              </a:lnSpc>
              <a:spcBef>
                <a:spcPts val="935"/>
              </a:spcBef>
            </a:pPr>
            <a:r>
              <a:rPr lang="en-US" sz="1200" spc="-5" dirty="0">
                <a:latin typeface="Times New Roman"/>
                <a:cs typeface="Times New Roman"/>
              </a:rPr>
              <a:t>List of VED</a:t>
            </a:r>
            <a:endParaRPr sz="1200" dirty="0">
              <a:latin typeface="Times New Roman"/>
              <a:cs typeface="Times New Roman"/>
            </a:endParaRPr>
          </a:p>
        </p:txBody>
      </p:sp>
      <p:sp>
        <p:nvSpPr>
          <p:cNvPr id="17" name="object 17"/>
          <p:cNvSpPr/>
          <p:nvPr/>
        </p:nvSpPr>
        <p:spPr>
          <a:xfrm>
            <a:off x="7908797" y="4005834"/>
            <a:ext cx="2407920" cy="614680"/>
          </a:xfrm>
          <a:custGeom>
            <a:avLst/>
            <a:gdLst/>
            <a:ahLst/>
            <a:cxnLst/>
            <a:rect l="l" t="t" r="r" b="b"/>
            <a:pathLst>
              <a:path w="2407920" h="614679">
                <a:moveTo>
                  <a:pt x="0" y="614171"/>
                </a:moveTo>
                <a:lnTo>
                  <a:pt x="2407920" y="614171"/>
                </a:lnTo>
                <a:lnTo>
                  <a:pt x="2407920" y="0"/>
                </a:lnTo>
                <a:lnTo>
                  <a:pt x="0" y="0"/>
                </a:lnTo>
                <a:lnTo>
                  <a:pt x="0" y="614171"/>
                </a:lnTo>
                <a:close/>
              </a:path>
            </a:pathLst>
          </a:custGeom>
          <a:solidFill>
            <a:srgbClr val="FFFFFF"/>
          </a:solidFill>
        </p:spPr>
        <p:txBody>
          <a:bodyPr wrap="square" lIns="0" tIns="0" rIns="0" bIns="0" rtlCol="0"/>
          <a:lstStyle/>
          <a:p>
            <a:endParaRPr/>
          </a:p>
        </p:txBody>
      </p:sp>
      <p:sp>
        <p:nvSpPr>
          <p:cNvPr id="18" name="object 18"/>
          <p:cNvSpPr txBox="1"/>
          <p:nvPr/>
        </p:nvSpPr>
        <p:spPr>
          <a:xfrm>
            <a:off x="7908797" y="4005834"/>
            <a:ext cx="2407920" cy="398186"/>
          </a:xfrm>
          <a:prstGeom prst="rect">
            <a:avLst/>
          </a:prstGeom>
          <a:ln w="22859">
            <a:solidFill>
              <a:srgbClr val="585858"/>
            </a:solidFill>
          </a:ln>
        </p:spPr>
        <p:txBody>
          <a:bodyPr vert="horz" wrap="square" lIns="0" tIns="28575" rIns="0" bIns="0" rtlCol="0">
            <a:spAutoFit/>
          </a:bodyPr>
          <a:lstStyle/>
          <a:p>
            <a:pPr marL="973455" marR="508634" indent="635" algn="ctr">
              <a:lnSpc>
                <a:spcPct val="100000"/>
              </a:lnSpc>
              <a:spcBef>
                <a:spcPts val="225"/>
              </a:spcBef>
            </a:pPr>
            <a:r>
              <a:rPr lang="en-US" sz="1200" b="1" spc="-15" dirty="0">
                <a:latin typeface="Times New Roman"/>
                <a:cs typeface="Times New Roman"/>
              </a:rPr>
              <a:t>Standards of care</a:t>
            </a:r>
            <a:endParaRPr sz="1200" dirty="0">
              <a:latin typeface="Times New Roman"/>
              <a:cs typeface="Times New Roman"/>
            </a:endParaRPr>
          </a:p>
        </p:txBody>
      </p:sp>
      <p:sp>
        <p:nvSpPr>
          <p:cNvPr id="19" name="object 19"/>
          <p:cNvSpPr txBox="1"/>
          <p:nvPr/>
        </p:nvSpPr>
        <p:spPr>
          <a:xfrm>
            <a:off x="7517130" y="4822697"/>
            <a:ext cx="3192780" cy="471924"/>
          </a:xfrm>
          <a:prstGeom prst="rect">
            <a:avLst/>
          </a:prstGeom>
          <a:solidFill>
            <a:srgbClr val="FFFFFF"/>
          </a:solidFill>
          <a:ln w="22859">
            <a:solidFill>
              <a:srgbClr val="585858"/>
            </a:solidFill>
          </a:ln>
        </p:spPr>
        <p:txBody>
          <a:bodyPr vert="horz" wrap="square" lIns="0" tIns="40640" rIns="0" bIns="0" rtlCol="0">
            <a:spAutoFit/>
          </a:bodyPr>
          <a:lstStyle/>
          <a:p>
            <a:pPr marL="1096010" marR="487680" indent="-601980">
              <a:lnSpc>
                <a:spcPct val="100000"/>
              </a:lnSpc>
              <a:spcBef>
                <a:spcPts val="320"/>
              </a:spcBef>
            </a:pPr>
            <a:r>
              <a:rPr lang="en-US" sz="1400" b="1" dirty="0">
                <a:latin typeface="Times New Roman"/>
                <a:cs typeface="Times New Roman"/>
              </a:rPr>
              <a:t>The need for financial support</a:t>
            </a:r>
            <a:endParaRPr sz="1400" dirty="0">
              <a:latin typeface="Times New Roman"/>
              <a:cs typeface="Times New Roman"/>
            </a:endParaRPr>
          </a:p>
        </p:txBody>
      </p:sp>
      <p:graphicFrame>
        <p:nvGraphicFramePr>
          <p:cNvPr id="20" name="object 20"/>
          <p:cNvGraphicFramePr>
            <a:graphicFrameLocks noGrp="1"/>
          </p:cNvGraphicFramePr>
          <p:nvPr>
            <p:extLst>
              <p:ext uri="{D42A27DB-BD31-4B8C-83A1-F6EECF244321}">
                <p14:modId xmlns:p14="http://schemas.microsoft.com/office/powerpoint/2010/main" val="1822984447"/>
              </p:ext>
            </p:extLst>
          </p:nvPr>
        </p:nvGraphicFramePr>
        <p:xfrm>
          <a:off x="6929628" y="1592580"/>
          <a:ext cx="1712595" cy="1878075"/>
        </p:xfrm>
        <a:graphic>
          <a:graphicData uri="http://schemas.openxmlformats.org/drawingml/2006/table">
            <a:tbl>
              <a:tblPr firstRow="1" bandRow="1">
                <a:tableStyleId>{2D5ABB26-0587-4C30-8999-92F81FD0307C}</a:tableStyleId>
              </a:tblPr>
              <a:tblGrid>
                <a:gridCol w="869950"/>
                <a:gridCol w="567055"/>
                <a:gridCol w="275590"/>
              </a:tblGrid>
              <a:tr h="1484376">
                <a:tc gridSpan="2">
                  <a:txBody>
                    <a:bodyPr/>
                    <a:lstStyle/>
                    <a:p>
                      <a:pPr marR="12065">
                        <a:lnSpc>
                          <a:spcPct val="100000"/>
                        </a:lnSpc>
                      </a:pPr>
                      <a:endParaRPr sz="1500" dirty="0">
                        <a:latin typeface="Times New Roman"/>
                        <a:cs typeface="Times New Roman"/>
                      </a:endParaRPr>
                    </a:p>
                    <a:p>
                      <a:pPr marL="117475" marR="157480">
                        <a:lnSpc>
                          <a:spcPct val="100000"/>
                        </a:lnSpc>
                        <a:spcBef>
                          <a:spcPts val="885"/>
                        </a:spcBef>
                      </a:pPr>
                      <a:r>
                        <a:rPr lang="en-US" sz="1400" b="1" dirty="0" smtClean="0">
                          <a:latin typeface="Times New Roman"/>
                          <a:cs typeface="Times New Roman"/>
                        </a:rPr>
                        <a:t>Clinical recommendations</a:t>
                      </a:r>
                      <a:endParaRPr sz="1400" dirty="0">
                        <a:latin typeface="Times New Roman"/>
                        <a:cs typeface="Times New Roman"/>
                      </a:endParaRPr>
                    </a:p>
                  </a:txBody>
                  <a:tcPr marL="0" marR="0" marT="0" marB="0">
                    <a:lnL w="38100">
                      <a:solidFill>
                        <a:srgbClr val="585858"/>
                      </a:solidFill>
                      <a:prstDash val="solid"/>
                    </a:lnL>
                    <a:lnR w="38100">
                      <a:solidFill>
                        <a:srgbClr val="585858"/>
                      </a:solidFill>
                      <a:prstDash val="solid"/>
                    </a:lnR>
                    <a:lnT w="38100">
                      <a:solidFill>
                        <a:srgbClr val="585858"/>
                      </a:solidFill>
                      <a:prstDash val="solid"/>
                    </a:lnT>
                    <a:solidFill>
                      <a:srgbClr val="FFFFFF"/>
                    </a:solidFill>
                  </a:tcPr>
                </a:tc>
                <a:tc hMerge="1">
                  <a:txBody>
                    <a:bodyPr/>
                    <a:lstStyle/>
                    <a:p>
                      <a:endParaRPr/>
                    </a:p>
                  </a:txBody>
                  <a:tcPr marL="0" marR="0" marT="0" marB="0"/>
                </a:tc>
                <a:tc>
                  <a:txBody>
                    <a:bodyPr/>
                    <a:lstStyle/>
                    <a:p>
                      <a:pPr>
                        <a:lnSpc>
                          <a:spcPct val="100000"/>
                        </a:lnSpc>
                      </a:pPr>
                      <a:endParaRPr sz="2000">
                        <a:latin typeface="Times New Roman"/>
                        <a:cs typeface="Times New Roman"/>
                      </a:endParaRPr>
                    </a:p>
                  </a:txBody>
                  <a:tcPr marL="0" marR="0" marT="0" marB="0">
                    <a:lnL w="38100">
                      <a:solidFill>
                        <a:srgbClr val="585858"/>
                      </a:solidFill>
                      <a:prstDash val="solid"/>
                    </a:lnL>
                    <a:lnB w="28575">
                      <a:solidFill>
                        <a:srgbClr val="585858"/>
                      </a:solidFill>
                      <a:prstDash val="solid"/>
                    </a:lnB>
                    <a:solidFill>
                      <a:srgbClr val="F1F7FB"/>
                    </a:solidFill>
                  </a:tcPr>
                </a:tc>
              </a:tr>
              <a:tr h="387096">
                <a:tc>
                  <a:txBody>
                    <a:bodyPr/>
                    <a:lstStyle/>
                    <a:p>
                      <a:pPr>
                        <a:lnSpc>
                          <a:spcPct val="100000"/>
                        </a:lnSpc>
                      </a:pPr>
                      <a:endParaRPr sz="2000">
                        <a:latin typeface="Times New Roman"/>
                        <a:cs typeface="Times New Roman"/>
                      </a:endParaRPr>
                    </a:p>
                  </a:txBody>
                  <a:tcPr marL="0" marR="0" marT="0" marB="0">
                    <a:lnL w="38100">
                      <a:solidFill>
                        <a:srgbClr val="585858"/>
                      </a:solidFill>
                      <a:prstDash val="solid"/>
                    </a:lnL>
                    <a:lnR w="28575">
                      <a:solidFill>
                        <a:srgbClr val="585858"/>
                      </a:solidFill>
                      <a:prstDash val="solid"/>
                    </a:lnR>
                    <a:lnB w="38100">
                      <a:solidFill>
                        <a:srgbClr val="585858"/>
                      </a:solidFill>
                      <a:prstDash val="solid"/>
                    </a:lnB>
                    <a:solidFill>
                      <a:srgbClr val="FFFFFF"/>
                    </a:solidFill>
                  </a:tcPr>
                </a:tc>
                <a:tc>
                  <a:txBody>
                    <a:bodyPr/>
                    <a:lstStyle/>
                    <a:p>
                      <a:pPr marL="135890" indent="-41275">
                        <a:lnSpc>
                          <a:spcPct val="100000"/>
                        </a:lnSpc>
                        <a:spcBef>
                          <a:spcPts val="219"/>
                        </a:spcBef>
                      </a:pPr>
                      <a:r>
                        <a:rPr sz="1200" dirty="0">
                          <a:latin typeface="Times New Roman"/>
                          <a:cs typeface="Times New Roman"/>
                        </a:rPr>
                        <a:t>Критер  </a:t>
                      </a:r>
                      <a:r>
                        <a:rPr sz="1200" spc="-10" dirty="0">
                          <a:latin typeface="Times New Roman"/>
                          <a:cs typeface="Times New Roman"/>
                        </a:rPr>
                        <a:t>к</a:t>
                      </a:r>
                      <a:r>
                        <a:rPr sz="1200" spc="-55" dirty="0">
                          <a:latin typeface="Times New Roman"/>
                          <a:cs typeface="Times New Roman"/>
                        </a:rPr>
                        <a:t>а</a:t>
                      </a:r>
                      <a:r>
                        <a:rPr sz="1200" spc="-5" dirty="0">
                          <a:latin typeface="Times New Roman"/>
                          <a:cs typeface="Times New Roman"/>
                        </a:rPr>
                        <a:t>ч</a:t>
                      </a:r>
                      <a:r>
                        <a:rPr sz="1200" spc="15" dirty="0">
                          <a:latin typeface="Times New Roman"/>
                          <a:cs typeface="Times New Roman"/>
                        </a:rPr>
                        <a:t>е</a:t>
                      </a:r>
                      <a:r>
                        <a:rPr sz="1200" spc="-5" dirty="0">
                          <a:latin typeface="Times New Roman"/>
                          <a:cs typeface="Times New Roman"/>
                        </a:rPr>
                        <a:t>с</a:t>
                      </a:r>
                      <a:r>
                        <a:rPr sz="1200" dirty="0">
                          <a:latin typeface="Times New Roman"/>
                          <a:cs typeface="Times New Roman"/>
                        </a:rPr>
                        <a:t>т</a:t>
                      </a:r>
                    </a:p>
                  </a:txBody>
                  <a:tcPr marL="0" marR="0" marT="27939" marB="0">
                    <a:lnL w="28575">
                      <a:solidFill>
                        <a:srgbClr val="585858"/>
                      </a:solidFill>
                      <a:prstDash val="solid"/>
                    </a:lnL>
                    <a:lnR w="38100">
                      <a:solidFill>
                        <a:srgbClr val="585858"/>
                      </a:solidFill>
                      <a:prstDash val="solid"/>
                    </a:lnR>
                    <a:lnT w="28575">
                      <a:solidFill>
                        <a:srgbClr val="585858"/>
                      </a:solidFill>
                      <a:prstDash val="solid"/>
                    </a:lnT>
                    <a:lnB w="38100">
                      <a:solidFill>
                        <a:srgbClr val="585858"/>
                      </a:solidFill>
                      <a:prstDash val="solid"/>
                    </a:lnB>
                    <a:solidFill>
                      <a:srgbClr val="FFFFFF"/>
                    </a:solidFill>
                  </a:tcPr>
                </a:tc>
                <a:tc>
                  <a:txBody>
                    <a:bodyPr/>
                    <a:lstStyle/>
                    <a:p>
                      <a:pPr marL="1270" marR="86995" indent="15240">
                        <a:lnSpc>
                          <a:spcPct val="100000"/>
                        </a:lnSpc>
                        <a:spcBef>
                          <a:spcPts val="219"/>
                        </a:spcBef>
                      </a:pPr>
                      <a:r>
                        <a:rPr sz="1200" dirty="0">
                          <a:latin typeface="Times New Roman"/>
                          <a:cs typeface="Times New Roman"/>
                        </a:rPr>
                        <a:t>ии  </a:t>
                      </a:r>
                      <a:r>
                        <a:rPr sz="1200" spc="-10" dirty="0">
                          <a:latin typeface="Times New Roman"/>
                          <a:cs typeface="Times New Roman"/>
                        </a:rPr>
                        <a:t>ва</a:t>
                      </a:r>
                      <a:endParaRPr sz="1200" dirty="0">
                        <a:latin typeface="Times New Roman"/>
                        <a:cs typeface="Times New Roman"/>
                      </a:endParaRPr>
                    </a:p>
                  </a:txBody>
                  <a:tcPr marL="0" marR="0" marT="27939" marB="0">
                    <a:lnL w="38100">
                      <a:solidFill>
                        <a:srgbClr val="585858"/>
                      </a:solidFill>
                      <a:prstDash val="solid"/>
                    </a:lnL>
                    <a:lnR w="28575">
                      <a:solidFill>
                        <a:srgbClr val="585858"/>
                      </a:solidFill>
                      <a:prstDash val="solid"/>
                    </a:lnR>
                    <a:lnT w="28575">
                      <a:solidFill>
                        <a:srgbClr val="585858"/>
                      </a:solidFill>
                      <a:prstDash val="solid"/>
                    </a:lnT>
                    <a:solidFill>
                      <a:srgbClr val="FFFFFF"/>
                    </a:solidFill>
                  </a:tcPr>
                </a:tc>
              </a:tr>
            </a:tbl>
          </a:graphicData>
        </a:graphic>
      </p:graphicFrame>
      <p:sp>
        <p:nvSpPr>
          <p:cNvPr id="21" name="object 21"/>
          <p:cNvSpPr/>
          <p:nvPr/>
        </p:nvSpPr>
        <p:spPr>
          <a:xfrm>
            <a:off x="8302752" y="4064508"/>
            <a:ext cx="451103" cy="451104"/>
          </a:xfrm>
          <a:prstGeom prst="rect">
            <a:avLst/>
          </a:prstGeom>
          <a:blipFill>
            <a:blip r:embed="rId2" cstate="print"/>
            <a:stretch>
              <a:fillRect/>
            </a:stretch>
          </a:blipFill>
        </p:spPr>
        <p:txBody>
          <a:bodyPr wrap="square" lIns="0" tIns="0" rIns="0" bIns="0" rtlCol="0"/>
          <a:lstStyle/>
          <a:p>
            <a:endParaRPr/>
          </a:p>
        </p:txBody>
      </p:sp>
      <p:sp>
        <p:nvSpPr>
          <p:cNvPr id="22" name="object 22"/>
          <p:cNvSpPr/>
          <p:nvPr/>
        </p:nvSpPr>
        <p:spPr>
          <a:xfrm>
            <a:off x="7614666" y="938783"/>
            <a:ext cx="584200" cy="668655"/>
          </a:xfrm>
          <a:custGeom>
            <a:avLst/>
            <a:gdLst/>
            <a:ahLst/>
            <a:cxnLst/>
            <a:rect l="l" t="t" r="r" b="b"/>
            <a:pathLst>
              <a:path w="584200" h="668655">
                <a:moveTo>
                  <a:pt x="28193" y="592454"/>
                </a:moveTo>
                <a:lnTo>
                  <a:pt x="0" y="592454"/>
                </a:lnTo>
                <a:lnTo>
                  <a:pt x="38100" y="668654"/>
                </a:lnTo>
                <a:lnTo>
                  <a:pt x="69850" y="605154"/>
                </a:lnTo>
                <a:lnTo>
                  <a:pt x="28193" y="605154"/>
                </a:lnTo>
                <a:lnTo>
                  <a:pt x="28193" y="592454"/>
                </a:lnTo>
                <a:close/>
              </a:path>
              <a:path w="584200" h="668655">
                <a:moveTo>
                  <a:pt x="584200" y="0"/>
                </a:moveTo>
                <a:lnTo>
                  <a:pt x="32638" y="0"/>
                </a:lnTo>
                <a:lnTo>
                  <a:pt x="28193" y="4444"/>
                </a:lnTo>
                <a:lnTo>
                  <a:pt x="28193" y="605154"/>
                </a:lnTo>
                <a:lnTo>
                  <a:pt x="48005" y="605154"/>
                </a:lnTo>
                <a:lnTo>
                  <a:pt x="48005" y="19812"/>
                </a:lnTo>
                <a:lnTo>
                  <a:pt x="38100" y="19812"/>
                </a:lnTo>
                <a:lnTo>
                  <a:pt x="48005" y="9905"/>
                </a:lnTo>
                <a:lnTo>
                  <a:pt x="584200" y="9905"/>
                </a:lnTo>
                <a:lnTo>
                  <a:pt x="584200" y="0"/>
                </a:lnTo>
                <a:close/>
              </a:path>
              <a:path w="584200" h="668655">
                <a:moveTo>
                  <a:pt x="76200" y="592454"/>
                </a:moveTo>
                <a:lnTo>
                  <a:pt x="48005" y="592454"/>
                </a:lnTo>
                <a:lnTo>
                  <a:pt x="48005" y="605154"/>
                </a:lnTo>
                <a:lnTo>
                  <a:pt x="69850" y="605154"/>
                </a:lnTo>
                <a:lnTo>
                  <a:pt x="76200" y="592454"/>
                </a:lnTo>
                <a:close/>
              </a:path>
              <a:path w="584200" h="668655">
                <a:moveTo>
                  <a:pt x="48005" y="9905"/>
                </a:moveTo>
                <a:lnTo>
                  <a:pt x="38100" y="19812"/>
                </a:lnTo>
                <a:lnTo>
                  <a:pt x="48005" y="19812"/>
                </a:lnTo>
                <a:lnTo>
                  <a:pt x="48005" y="9905"/>
                </a:lnTo>
                <a:close/>
              </a:path>
              <a:path w="584200" h="668655">
                <a:moveTo>
                  <a:pt x="584200" y="9905"/>
                </a:moveTo>
                <a:lnTo>
                  <a:pt x="48005" y="9905"/>
                </a:lnTo>
                <a:lnTo>
                  <a:pt x="48005" y="19812"/>
                </a:lnTo>
                <a:lnTo>
                  <a:pt x="584200" y="19812"/>
                </a:lnTo>
                <a:lnTo>
                  <a:pt x="584200" y="9905"/>
                </a:lnTo>
                <a:close/>
              </a:path>
            </a:pathLst>
          </a:custGeom>
          <a:solidFill>
            <a:srgbClr val="585858"/>
          </a:solidFill>
        </p:spPr>
        <p:txBody>
          <a:bodyPr wrap="square" lIns="0" tIns="0" rIns="0" bIns="0" rtlCol="0"/>
          <a:lstStyle/>
          <a:p>
            <a:endParaRPr/>
          </a:p>
        </p:txBody>
      </p:sp>
      <p:sp>
        <p:nvSpPr>
          <p:cNvPr id="23" name="object 23"/>
          <p:cNvSpPr/>
          <p:nvPr/>
        </p:nvSpPr>
        <p:spPr>
          <a:xfrm>
            <a:off x="10043921" y="938783"/>
            <a:ext cx="590550" cy="1375410"/>
          </a:xfrm>
          <a:custGeom>
            <a:avLst/>
            <a:gdLst/>
            <a:ahLst/>
            <a:cxnLst/>
            <a:rect l="l" t="t" r="r" b="b"/>
            <a:pathLst>
              <a:path w="590550" h="1375410">
                <a:moveTo>
                  <a:pt x="542544" y="1298955"/>
                </a:moveTo>
                <a:lnTo>
                  <a:pt x="514350" y="1298955"/>
                </a:lnTo>
                <a:lnTo>
                  <a:pt x="552450" y="1375155"/>
                </a:lnTo>
                <a:lnTo>
                  <a:pt x="584200" y="1311655"/>
                </a:lnTo>
                <a:lnTo>
                  <a:pt x="542544" y="1311655"/>
                </a:lnTo>
                <a:lnTo>
                  <a:pt x="542544" y="1298955"/>
                </a:lnTo>
                <a:close/>
              </a:path>
              <a:path w="590550" h="1375410">
                <a:moveTo>
                  <a:pt x="542544" y="9905"/>
                </a:moveTo>
                <a:lnTo>
                  <a:pt x="542544" y="1311655"/>
                </a:lnTo>
                <a:lnTo>
                  <a:pt x="562355" y="1311655"/>
                </a:lnTo>
                <a:lnTo>
                  <a:pt x="562355" y="19812"/>
                </a:lnTo>
                <a:lnTo>
                  <a:pt x="552450" y="19812"/>
                </a:lnTo>
                <a:lnTo>
                  <a:pt x="542544" y="9905"/>
                </a:lnTo>
                <a:close/>
              </a:path>
              <a:path w="590550" h="1375410">
                <a:moveTo>
                  <a:pt x="590550" y="1298955"/>
                </a:moveTo>
                <a:lnTo>
                  <a:pt x="562355" y="1298955"/>
                </a:lnTo>
                <a:lnTo>
                  <a:pt x="562355" y="1311655"/>
                </a:lnTo>
                <a:lnTo>
                  <a:pt x="584200" y="1311655"/>
                </a:lnTo>
                <a:lnTo>
                  <a:pt x="590550" y="1298955"/>
                </a:lnTo>
                <a:close/>
              </a:path>
              <a:path w="590550" h="1375410">
                <a:moveTo>
                  <a:pt x="557910" y="0"/>
                </a:moveTo>
                <a:lnTo>
                  <a:pt x="0" y="0"/>
                </a:lnTo>
                <a:lnTo>
                  <a:pt x="0" y="19812"/>
                </a:lnTo>
                <a:lnTo>
                  <a:pt x="542544" y="19812"/>
                </a:lnTo>
                <a:lnTo>
                  <a:pt x="542544" y="9905"/>
                </a:lnTo>
                <a:lnTo>
                  <a:pt x="562355" y="9905"/>
                </a:lnTo>
                <a:lnTo>
                  <a:pt x="562355" y="4444"/>
                </a:lnTo>
                <a:lnTo>
                  <a:pt x="557910" y="0"/>
                </a:lnTo>
                <a:close/>
              </a:path>
              <a:path w="590550" h="1375410">
                <a:moveTo>
                  <a:pt x="562355" y="9905"/>
                </a:moveTo>
                <a:lnTo>
                  <a:pt x="542544" y="9905"/>
                </a:lnTo>
                <a:lnTo>
                  <a:pt x="552450" y="19812"/>
                </a:lnTo>
                <a:lnTo>
                  <a:pt x="562355" y="19812"/>
                </a:lnTo>
                <a:lnTo>
                  <a:pt x="562355" y="9905"/>
                </a:lnTo>
                <a:close/>
              </a:path>
            </a:pathLst>
          </a:custGeom>
          <a:solidFill>
            <a:srgbClr val="585858"/>
          </a:solidFill>
        </p:spPr>
        <p:txBody>
          <a:bodyPr wrap="square" lIns="0" tIns="0" rIns="0" bIns="0" rtlCol="0"/>
          <a:lstStyle/>
          <a:p>
            <a:endParaRPr/>
          </a:p>
        </p:txBody>
      </p:sp>
      <p:sp>
        <p:nvSpPr>
          <p:cNvPr id="24" name="object 24"/>
          <p:cNvSpPr/>
          <p:nvPr/>
        </p:nvSpPr>
        <p:spPr>
          <a:xfrm>
            <a:off x="10316718" y="2928366"/>
            <a:ext cx="289560" cy="1422400"/>
          </a:xfrm>
          <a:custGeom>
            <a:avLst/>
            <a:gdLst/>
            <a:ahLst/>
            <a:cxnLst/>
            <a:rect l="l" t="t" r="r" b="b"/>
            <a:pathLst>
              <a:path w="289559" h="1422400">
                <a:moveTo>
                  <a:pt x="76200" y="1346200"/>
                </a:moveTo>
                <a:lnTo>
                  <a:pt x="0" y="1384300"/>
                </a:lnTo>
                <a:lnTo>
                  <a:pt x="76200" y="1422400"/>
                </a:lnTo>
                <a:lnTo>
                  <a:pt x="76200" y="1394206"/>
                </a:lnTo>
                <a:lnTo>
                  <a:pt x="63500" y="1394206"/>
                </a:lnTo>
                <a:lnTo>
                  <a:pt x="63500" y="1374394"/>
                </a:lnTo>
                <a:lnTo>
                  <a:pt x="76200" y="1374394"/>
                </a:lnTo>
                <a:lnTo>
                  <a:pt x="76200" y="1346200"/>
                </a:lnTo>
                <a:close/>
              </a:path>
              <a:path w="289559" h="1422400">
                <a:moveTo>
                  <a:pt x="76200" y="1374394"/>
                </a:moveTo>
                <a:lnTo>
                  <a:pt x="63500" y="1374394"/>
                </a:lnTo>
                <a:lnTo>
                  <a:pt x="63500" y="1394206"/>
                </a:lnTo>
                <a:lnTo>
                  <a:pt x="76200" y="1394206"/>
                </a:lnTo>
                <a:lnTo>
                  <a:pt x="76200" y="1374394"/>
                </a:lnTo>
                <a:close/>
              </a:path>
              <a:path w="289559" h="1422400">
                <a:moveTo>
                  <a:pt x="269493" y="1374394"/>
                </a:moveTo>
                <a:lnTo>
                  <a:pt x="76200" y="1374394"/>
                </a:lnTo>
                <a:lnTo>
                  <a:pt x="76200" y="1394206"/>
                </a:lnTo>
                <a:lnTo>
                  <a:pt x="284860" y="1394206"/>
                </a:lnTo>
                <a:lnTo>
                  <a:pt x="289305" y="1389761"/>
                </a:lnTo>
                <a:lnTo>
                  <a:pt x="289305" y="1384300"/>
                </a:lnTo>
                <a:lnTo>
                  <a:pt x="269493" y="1384300"/>
                </a:lnTo>
                <a:lnTo>
                  <a:pt x="269493" y="1374394"/>
                </a:lnTo>
                <a:close/>
              </a:path>
              <a:path w="289559" h="1422400">
                <a:moveTo>
                  <a:pt x="289305" y="0"/>
                </a:moveTo>
                <a:lnTo>
                  <a:pt x="269493" y="0"/>
                </a:lnTo>
                <a:lnTo>
                  <a:pt x="269493" y="1384300"/>
                </a:lnTo>
                <a:lnTo>
                  <a:pt x="279400" y="1374394"/>
                </a:lnTo>
                <a:lnTo>
                  <a:pt x="289305" y="1374394"/>
                </a:lnTo>
                <a:lnTo>
                  <a:pt x="289305" y="0"/>
                </a:lnTo>
                <a:close/>
              </a:path>
              <a:path w="289559" h="1422400">
                <a:moveTo>
                  <a:pt x="289305" y="1374394"/>
                </a:moveTo>
                <a:lnTo>
                  <a:pt x="279400" y="1374394"/>
                </a:lnTo>
                <a:lnTo>
                  <a:pt x="269493" y="1384300"/>
                </a:lnTo>
                <a:lnTo>
                  <a:pt x="289305" y="1384300"/>
                </a:lnTo>
                <a:lnTo>
                  <a:pt x="289305" y="1374394"/>
                </a:lnTo>
                <a:close/>
              </a:path>
            </a:pathLst>
          </a:custGeom>
          <a:solidFill>
            <a:srgbClr val="585858"/>
          </a:solidFill>
        </p:spPr>
        <p:txBody>
          <a:bodyPr wrap="square" lIns="0" tIns="0" rIns="0" bIns="0" rtlCol="0"/>
          <a:lstStyle/>
          <a:p>
            <a:endParaRPr/>
          </a:p>
        </p:txBody>
      </p:sp>
      <p:sp>
        <p:nvSpPr>
          <p:cNvPr id="25" name="object 25"/>
          <p:cNvSpPr/>
          <p:nvPr/>
        </p:nvSpPr>
        <p:spPr>
          <a:xfrm>
            <a:off x="7642859" y="3478529"/>
            <a:ext cx="265430" cy="871855"/>
          </a:xfrm>
          <a:custGeom>
            <a:avLst/>
            <a:gdLst/>
            <a:ahLst/>
            <a:cxnLst/>
            <a:rect l="l" t="t" r="r" b="b"/>
            <a:pathLst>
              <a:path w="265429" h="871854">
                <a:moveTo>
                  <a:pt x="189230" y="795274"/>
                </a:moveTo>
                <a:lnTo>
                  <a:pt x="189230" y="871474"/>
                </a:lnTo>
                <a:lnTo>
                  <a:pt x="245618" y="843280"/>
                </a:lnTo>
                <a:lnTo>
                  <a:pt x="201930" y="843280"/>
                </a:lnTo>
                <a:lnTo>
                  <a:pt x="201930" y="823468"/>
                </a:lnTo>
                <a:lnTo>
                  <a:pt x="245618" y="823468"/>
                </a:lnTo>
                <a:lnTo>
                  <a:pt x="189230" y="795274"/>
                </a:lnTo>
                <a:close/>
              </a:path>
              <a:path w="265429" h="871854">
                <a:moveTo>
                  <a:pt x="19812" y="0"/>
                </a:moveTo>
                <a:lnTo>
                  <a:pt x="0" y="0"/>
                </a:lnTo>
                <a:lnTo>
                  <a:pt x="0" y="838962"/>
                </a:lnTo>
                <a:lnTo>
                  <a:pt x="4445" y="843280"/>
                </a:lnTo>
                <a:lnTo>
                  <a:pt x="189230" y="843280"/>
                </a:lnTo>
                <a:lnTo>
                  <a:pt x="189230" y="833374"/>
                </a:lnTo>
                <a:lnTo>
                  <a:pt x="19812" y="833374"/>
                </a:lnTo>
                <a:lnTo>
                  <a:pt x="9906" y="823468"/>
                </a:lnTo>
                <a:lnTo>
                  <a:pt x="19812" y="823468"/>
                </a:lnTo>
                <a:lnTo>
                  <a:pt x="19812" y="0"/>
                </a:lnTo>
                <a:close/>
              </a:path>
              <a:path w="265429" h="871854">
                <a:moveTo>
                  <a:pt x="245618" y="823468"/>
                </a:moveTo>
                <a:lnTo>
                  <a:pt x="201930" y="823468"/>
                </a:lnTo>
                <a:lnTo>
                  <a:pt x="201930" y="843280"/>
                </a:lnTo>
                <a:lnTo>
                  <a:pt x="245618" y="843280"/>
                </a:lnTo>
                <a:lnTo>
                  <a:pt x="265430" y="833374"/>
                </a:lnTo>
                <a:lnTo>
                  <a:pt x="245618" y="823468"/>
                </a:lnTo>
                <a:close/>
              </a:path>
              <a:path w="265429" h="871854">
                <a:moveTo>
                  <a:pt x="19812" y="823468"/>
                </a:moveTo>
                <a:lnTo>
                  <a:pt x="9906" y="823468"/>
                </a:lnTo>
                <a:lnTo>
                  <a:pt x="19812" y="833374"/>
                </a:lnTo>
                <a:lnTo>
                  <a:pt x="19812" y="823468"/>
                </a:lnTo>
                <a:close/>
              </a:path>
              <a:path w="265429" h="871854">
                <a:moveTo>
                  <a:pt x="189230" y="823468"/>
                </a:moveTo>
                <a:lnTo>
                  <a:pt x="19812" y="823468"/>
                </a:lnTo>
                <a:lnTo>
                  <a:pt x="19812" y="833374"/>
                </a:lnTo>
                <a:lnTo>
                  <a:pt x="189230" y="833374"/>
                </a:lnTo>
                <a:lnTo>
                  <a:pt x="189230" y="823468"/>
                </a:lnTo>
                <a:close/>
              </a:path>
            </a:pathLst>
          </a:custGeom>
          <a:solidFill>
            <a:srgbClr val="585858"/>
          </a:solidFill>
        </p:spPr>
        <p:txBody>
          <a:bodyPr wrap="square" lIns="0" tIns="0" rIns="0" bIns="0" rtlCol="0"/>
          <a:lstStyle/>
          <a:p>
            <a:endParaRPr/>
          </a:p>
        </p:txBody>
      </p:sp>
      <p:sp>
        <p:nvSpPr>
          <p:cNvPr id="26" name="object 26"/>
          <p:cNvSpPr/>
          <p:nvPr/>
        </p:nvSpPr>
        <p:spPr>
          <a:xfrm>
            <a:off x="9074657" y="4620005"/>
            <a:ext cx="76200" cy="201549"/>
          </a:xfrm>
          <a:prstGeom prst="rect">
            <a:avLst/>
          </a:prstGeom>
          <a:blipFill>
            <a:blip r:embed="rId3" cstate="print"/>
            <a:stretch>
              <a:fillRect/>
            </a:stretch>
          </a:blipFill>
        </p:spPr>
        <p:txBody>
          <a:bodyPr wrap="square" lIns="0" tIns="0" rIns="0" bIns="0" rtlCol="0"/>
          <a:lstStyle/>
          <a:p>
            <a:endParaRPr/>
          </a:p>
        </p:txBody>
      </p:sp>
      <p:sp>
        <p:nvSpPr>
          <p:cNvPr id="27" name="object 27"/>
          <p:cNvSpPr txBox="1"/>
          <p:nvPr/>
        </p:nvSpPr>
        <p:spPr>
          <a:xfrm>
            <a:off x="8355330" y="5561838"/>
            <a:ext cx="1516380" cy="441146"/>
          </a:xfrm>
          <a:prstGeom prst="rect">
            <a:avLst/>
          </a:prstGeom>
          <a:solidFill>
            <a:srgbClr val="FFFFFF"/>
          </a:solidFill>
          <a:ln w="22859">
            <a:solidFill>
              <a:srgbClr val="585858"/>
            </a:solidFill>
          </a:ln>
        </p:spPr>
        <p:txBody>
          <a:bodyPr vert="horz" wrap="square" lIns="0" tIns="162560" rIns="0" bIns="0" rtlCol="0">
            <a:spAutoFit/>
          </a:bodyPr>
          <a:lstStyle/>
          <a:p>
            <a:pPr algn="ctr">
              <a:lnSpc>
                <a:spcPct val="100000"/>
              </a:lnSpc>
              <a:spcBef>
                <a:spcPts val="1280"/>
              </a:spcBef>
            </a:pPr>
            <a:r>
              <a:rPr lang="en-US" spc="-20" dirty="0">
                <a:latin typeface="Times New Roman"/>
                <a:cs typeface="Times New Roman"/>
              </a:rPr>
              <a:t>CSG</a:t>
            </a:r>
            <a:endParaRPr sz="1800" dirty="0">
              <a:latin typeface="Times New Roman"/>
              <a:cs typeface="Times New Roman"/>
            </a:endParaRPr>
          </a:p>
        </p:txBody>
      </p:sp>
      <p:sp>
        <p:nvSpPr>
          <p:cNvPr id="28" name="object 28"/>
          <p:cNvSpPr/>
          <p:nvPr/>
        </p:nvSpPr>
        <p:spPr>
          <a:xfrm>
            <a:off x="9074657" y="5342382"/>
            <a:ext cx="76200" cy="219075"/>
          </a:xfrm>
          <a:prstGeom prst="rect">
            <a:avLst/>
          </a:prstGeom>
          <a:blipFill>
            <a:blip r:embed="rId4" cstate="print"/>
            <a:stretch>
              <a:fillRect/>
            </a:stretch>
          </a:blipFill>
        </p:spPr>
        <p:txBody>
          <a:bodyPr wrap="square" lIns="0" tIns="0" rIns="0" bIns="0" rtlCol="0"/>
          <a:lstStyle/>
          <a:p>
            <a:endParaRPr/>
          </a:p>
        </p:txBody>
      </p:sp>
      <p:sp>
        <p:nvSpPr>
          <p:cNvPr id="29" name="object 29"/>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30" name="object 30"/>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60325"/>
          </a:xfrm>
          <a:custGeom>
            <a:avLst/>
            <a:gdLst/>
            <a:ahLst/>
            <a:cxnLst/>
            <a:rect l="l" t="t" r="r" b="b"/>
            <a:pathLst>
              <a:path w="2083435" h="60325">
                <a:moveTo>
                  <a:pt x="0" y="60197"/>
                </a:moveTo>
                <a:lnTo>
                  <a:pt x="2083308" y="60197"/>
                </a:lnTo>
                <a:lnTo>
                  <a:pt x="2083308" y="0"/>
                </a:lnTo>
                <a:lnTo>
                  <a:pt x="0" y="0"/>
                </a:lnTo>
                <a:lnTo>
                  <a:pt x="0" y="60197"/>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txBox="1"/>
          <p:nvPr/>
        </p:nvSpPr>
        <p:spPr>
          <a:xfrm>
            <a:off x="2255266" y="1575942"/>
            <a:ext cx="3909060" cy="4856842"/>
          </a:xfrm>
          <a:prstGeom prst="rect">
            <a:avLst/>
          </a:prstGeom>
        </p:spPr>
        <p:txBody>
          <a:bodyPr vert="horz" wrap="square" lIns="0" tIns="48895" rIns="0" bIns="0" rtlCol="0">
            <a:spAutoFit/>
          </a:bodyPr>
          <a:lstStyle/>
          <a:p>
            <a:pPr marL="12700" marR="71120" algn="just">
              <a:lnSpc>
                <a:spcPct val="90000"/>
              </a:lnSpc>
              <a:spcBef>
                <a:spcPts val="385"/>
              </a:spcBef>
            </a:pPr>
            <a:r>
              <a:rPr lang="en-US" sz="2400" spc="-5" dirty="0">
                <a:solidFill>
                  <a:srgbClr val="252525"/>
                </a:solidFill>
                <a:latin typeface="Arial"/>
                <a:cs typeface="Arial"/>
              </a:rPr>
              <a:t>The program is formed taking into account the order of medical care and on the basis of standards</a:t>
            </a:r>
          </a:p>
          <a:p>
            <a:pPr marL="12700" marR="71120" algn="just">
              <a:lnSpc>
                <a:spcPct val="90000"/>
              </a:lnSpc>
              <a:spcBef>
                <a:spcPts val="385"/>
              </a:spcBef>
            </a:pPr>
            <a:r>
              <a:rPr lang="en-US" sz="2400" spc="-5" dirty="0">
                <a:solidFill>
                  <a:srgbClr val="252525"/>
                </a:solidFill>
                <a:latin typeface="Arial"/>
                <a:cs typeface="Arial"/>
              </a:rPr>
              <a:t>medical care, as well as taking into account the specifics</a:t>
            </a:r>
          </a:p>
          <a:p>
            <a:pPr marL="12700" marR="71120" algn="just">
              <a:lnSpc>
                <a:spcPct val="90000"/>
              </a:lnSpc>
              <a:spcBef>
                <a:spcPts val="385"/>
              </a:spcBef>
            </a:pPr>
            <a:r>
              <a:rPr lang="en-US" sz="2400" spc="-5" dirty="0">
                <a:solidFill>
                  <a:srgbClr val="252525"/>
                </a:solidFill>
                <a:latin typeface="Arial"/>
                <a:cs typeface="Arial"/>
              </a:rPr>
              <a:t>sex and age composition</a:t>
            </a:r>
          </a:p>
          <a:p>
            <a:pPr marL="12700" marR="71120" algn="just">
              <a:lnSpc>
                <a:spcPct val="90000"/>
              </a:lnSpc>
              <a:spcBef>
                <a:spcPts val="385"/>
              </a:spcBef>
            </a:pPr>
            <a:r>
              <a:rPr lang="en-US" sz="2400" spc="-5" dirty="0">
                <a:solidFill>
                  <a:srgbClr val="252525"/>
                </a:solidFill>
                <a:latin typeface="Arial"/>
                <a:cs typeface="Arial"/>
              </a:rPr>
              <a:t>population, level and structure of the incidence of the population of the Russian Federation, based on the data of medical statistics.</a:t>
            </a:r>
            <a:endParaRPr sz="2400" dirty="0">
              <a:latin typeface="Arial"/>
              <a:cs typeface="Arial"/>
            </a:endParaRPr>
          </a:p>
        </p:txBody>
      </p:sp>
      <p:sp>
        <p:nvSpPr>
          <p:cNvPr id="7" name="object 7"/>
          <p:cNvSpPr txBox="1"/>
          <p:nvPr/>
        </p:nvSpPr>
        <p:spPr>
          <a:xfrm>
            <a:off x="2261742" y="105537"/>
            <a:ext cx="9344660" cy="641201"/>
          </a:xfrm>
          <a:prstGeom prst="rect">
            <a:avLst/>
          </a:prstGeom>
        </p:spPr>
        <p:txBody>
          <a:bodyPr vert="horz" wrap="square" lIns="0" tIns="12700" rIns="0" bIns="0" rtlCol="0">
            <a:spAutoFit/>
          </a:bodyPr>
          <a:lstStyle/>
          <a:p>
            <a:pPr marL="1905" algn="ctr">
              <a:lnSpc>
                <a:spcPct val="100000"/>
              </a:lnSpc>
              <a:spcBef>
                <a:spcPts val="100"/>
              </a:spcBef>
            </a:pPr>
            <a:r>
              <a:rPr lang="en-US" sz="2000" b="1" spc="-25" dirty="0">
                <a:solidFill>
                  <a:srgbClr val="3A3838"/>
                </a:solidFill>
                <a:latin typeface="Arial"/>
                <a:cs typeface="Arial"/>
              </a:rPr>
              <a:t>PROGRAM</a:t>
            </a:r>
          </a:p>
          <a:p>
            <a:pPr marL="1905" algn="ctr">
              <a:lnSpc>
                <a:spcPct val="100000"/>
              </a:lnSpc>
              <a:spcBef>
                <a:spcPts val="100"/>
              </a:spcBef>
            </a:pPr>
            <a:r>
              <a:rPr lang="en-US" sz="2000" b="1" spc="-25" dirty="0">
                <a:solidFill>
                  <a:srgbClr val="3A3838"/>
                </a:solidFill>
                <a:latin typeface="Arial"/>
                <a:cs typeface="Arial"/>
              </a:rPr>
              <a:t>STATE GUARANTEES OF FREE OF CHARGE TO CITIZENS OF MEDICAL CARE</a:t>
            </a:r>
            <a:endParaRPr sz="2000" dirty="0">
              <a:latin typeface="Arial"/>
              <a:cs typeface="Arial"/>
            </a:endParaRPr>
          </a:p>
        </p:txBody>
      </p:sp>
      <p:sp>
        <p:nvSpPr>
          <p:cNvPr id="8" name="object 8"/>
          <p:cNvSpPr/>
          <p:nvPr/>
        </p:nvSpPr>
        <p:spPr>
          <a:xfrm>
            <a:off x="8779002" y="1120902"/>
            <a:ext cx="2007235" cy="2125980"/>
          </a:xfrm>
          <a:custGeom>
            <a:avLst/>
            <a:gdLst/>
            <a:ahLst/>
            <a:cxnLst/>
            <a:rect l="l" t="t" r="r" b="b"/>
            <a:pathLst>
              <a:path w="2007234" h="2125980">
                <a:moveTo>
                  <a:pt x="1003553" y="0"/>
                </a:moveTo>
                <a:lnTo>
                  <a:pt x="0" y="501776"/>
                </a:lnTo>
                <a:lnTo>
                  <a:pt x="0" y="1624202"/>
                </a:lnTo>
                <a:lnTo>
                  <a:pt x="1003553" y="2125980"/>
                </a:lnTo>
                <a:lnTo>
                  <a:pt x="2007107" y="1624202"/>
                </a:lnTo>
                <a:lnTo>
                  <a:pt x="2007107" y="501776"/>
                </a:lnTo>
                <a:lnTo>
                  <a:pt x="1003553" y="0"/>
                </a:lnTo>
                <a:close/>
              </a:path>
            </a:pathLst>
          </a:custGeom>
          <a:solidFill>
            <a:srgbClr val="5B9BD4"/>
          </a:solidFill>
        </p:spPr>
        <p:txBody>
          <a:bodyPr wrap="square" lIns="0" tIns="0" rIns="0" bIns="0" rtlCol="0"/>
          <a:lstStyle/>
          <a:p>
            <a:endParaRPr/>
          </a:p>
        </p:txBody>
      </p:sp>
      <p:sp>
        <p:nvSpPr>
          <p:cNvPr id="9" name="object 9"/>
          <p:cNvSpPr txBox="1"/>
          <p:nvPr/>
        </p:nvSpPr>
        <p:spPr>
          <a:xfrm>
            <a:off x="9180956" y="1420114"/>
            <a:ext cx="1202690" cy="1343638"/>
          </a:xfrm>
          <a:prstGeom prst="rect">
            <a:avLst/>
          </a:prstGeom>
        </p:spPr>
        <p:txBody>
          <a:bodyPr vert="horz" wrap="square" lIns="0" tIns="49530" rIns="0" bIns="0" rtlCol="0">
            <a:spAutoFit/>
          </a:bodyPr>
          <a:lstStyle/>
          <a:p>
            <a:pPr marL="12700" marR="5080" algn="ctr">
              <a:lnSpc>
                <a:spcPct val="86400"/>
              </a:lnSpc>
              <a:spcBef>
                <a:spcPts val="390"/>
              </a:spcBef>
            </a:pPr>
            <a:r>
              <a:rPr lang="en-US" spc="-15" dirty="0">
                <a:solidFill>
                  <a:srgbClr val="FFFFFF"/>
                </a:solidFill>
                <a:latin typeface="Arial"/>
                <a:cs typeface="Arial"/>
              </a:rPr>
              <a:t>Average standards of volume</a:t>
            </a:r>
          </a:p>
          <a:p>
            <a:pPr marL="12700" marR="5080" algn="ctr">
              <a:lnSpc>
                <a:spcPct val="86400"/>
              </a:lnSpc>
              <a:spcBef>
                <a:spcPts val="390"/>
              </a:spcBef>
            </a:pPr>
            <a:r>
              <a:rPr lang="en-US" spc="-15" dirty="0">
                <a:solidFill>
                  <a:srgbClr val="FFFFFF"/>
                </a:solidFill>
                <a:latin typeface="Arial"/>
                <a:cs typeface="Arial"/>
              </a:rPr>
              <a:t>medical</a:t>
            </a:r>
          </a:p>
          <a:p>
            <a:pPr marL="12700" marR="5080" algn="ctr">
              <a:lnSpc>
                <a:spcPct val="86400"/>
              </a:lnSpc>
              <a:spcBef>
                <a:spcPts val="390"/>
              </a:spcBef>
            </a:pPr>
            <a:r>
              <a:rPr lang="en-US" spc="-15" dirty="0">
                <a:solidFill>
                  <a:srgbClr val="FFFFFF"/>
                </a:solidFill>
                <a:latin typeface="Arial"/>
                <a:cs typeface="Arial"/>
              </a:rPr>
              <a:t>assistance</a:t>
            </a:r>
            <a:endParaRPr sz="1800" dirty="0">
              <a:latin typeface="Arial"/>
              <a:cs typeface="Arial"/>
            </a:endParaRPr>
          </a:p>
        </p:txBody>
      </p:sp>
      <p:sp>
        <p:nvSpPr>
          <p:cNvPr id="10" name="object 10"/>
          <p:cNvSpPr/>
          <p:nvPr/>
        </p:nvSpPr>
        <p:spPr>
          <a:xfrm>
            <a:off x="6782561" y="1120902"/>
            <a:ext cx="2007235" cy="2125980"/>
          </a:xfrm>
          <a:custGeom>
            <a:avLst/>
            <a:gdLst/>
            <a:ahLst/>
            <a:cxnLst/>
            <a:rect l="l" t="t" r="r" b="b"/>
            <a:pathLst>
              <a:path w="2007234" h="2125980">
                <a:moveTo>
                  <a:pt x="1003554" y="0"/>
                </a:moveTo>
                <a:lnTo>
                  <a:pt x="0" y="501776"/>
                </a:lnTo>
                <a:lnTo>
                  <a:pt x="0" y="1624202"/>
                </a:lnTo>
                <a:lnTo>
                  <a:pt x="1003554" y="2125980"/>
                </a:lnTo>
                <a:lnTo>
                  <a:pt x="2007108" y="1624202"/>
                </a:lnTo>
                <a:lnTo>
                  <a:pt x="2007108" y="501776"/>
                </a:lnTo>
                <a:lnTo>
                  <a:pt x="1003554" y="0"/>
                </a:lnTo>
                <a:close/>
              </a:path>
            </a:pathLst>
          </a:custGeom>
          <a:solidFill>
            <a:srgbClr val="5B9BD4"/>
          </a:solidFill>
        </p:spPr>
        <p:txBody>
          <a:bodyPr wrap="square" lIns="0" tIns="0" rIns="0" bIns="0" rtlCol="0"/>
          <a:lstStyle/>
          <a:p>
            <a:endParaRPr/>
          </a:p>
        </p:txBody>
      </p:sp>
      <p:sp>
        <p:nvSpPr>
          <p:cNvPr id="11" name="object 11"/>
          <p:cNvSpPr/>
          <p:nvPr/>
        </p:nvSpPr>
        <p:spPr>
          <a:xfrm>
            <a:off x="6782561" y="1120902"/>
            <a:ext cx="2007235" cy="2125980"/>
          </a:xfrm>
          <a:custGeom>
            <a:avLst/>
            <a:gdLst/>
            <a:ahLst/>
            <a:cxnLst/>
            <a:rect l="l" t="t" r="r" b="b"/>
            <a:pathLst>
              <a:path w="2007234" h="2125980">
                <a:moveTo>
                  <a:pt x="1003554" y="0"/>
                </a:moveTo>
                <a:lnTo>
                  <a:pt x="2007108" y="501776"/>
                </a:lnTo>
                <a:lnTo>
                  <a:pt x="2007108" y="1624202"/>
                </a:lnTo>
                <a:lnTo>
                  <a:pt x="1003554" y="2125980"/>
                </a:lnTo>
                <a:lnTo>
                  <a:pt x="0" y="1624202"/>
                </a:lnTo>
                <a:lnTo>
                  <a:pt x="0" y="501776"/>
                </a:lnTo>
                <a:lnTo>
                  <a:pt x="1003554" y="0"/>
                </a:lnTo>
                <a:close/>
              </a:path>
            </a:pathLst>
          </a:custGeom>
          <a:ln w="10667">
            <a:solidFill>
              <a:srgbClr val="FFFFFF"/>
            </a:solidFill>
          </a:ln>
        </p:spPr>
        <p:txBody>
          <a:bodyPr wrap="square" lIns="0" tIns="0" rIns="0" bIns="0" rtlCol="0"/>
          <a:lstStyle/>
          <a:p>
            <a:endParaRPr/>
          </a:p>
        </p:txBody>
      </p:sp>
      <p:sp>
        <p:nvSpPr>
          <p:cNvPr id="12" name="object 12"/>
          <p:cNvSpPr/>
          <p:nvPr/>
        </p:nvSpPr>
        <p:spPr>
          <a:xfrm>
            <a:off x="7777733" y="2925317"/>
            <a:ext cx="2007235" cy="2125980"/>
          </a:xfrm>
          <a:custGeom>
            <a:avLst/>
            <a:gdLst/>
            <a:ahLst/>
            <a:cxnLst/>
            <a:rect l="l" t="t" r="r" b="b"/>
            <a:pathLst>
              <a:path w="2007234" h="2125979">
                <a:moveTo>
                  <a:pt x="1003554" y="0"/>
                </a:moveTo>
                <a:lnTo>
                  <a:pt x="0" y="501777"/>
                </a:lnTo>
                <a:lnTo>
                  <a:pt x="0" y="1624203"/>
                </a:lnTo>
                <a:lnTo>
                  <a:pt x="1003554" y="2125980"/>
                </a:lnTo>
                <a:lnTo>
                  <a:pt x="2007108" y="1624203"/>
                </a:lnTo>
                <a:lnTo>
                  <a:pt x="2007108" y="501777"/>
                </a:lnTo>
                <a:lnTo>
                  <a:pt x="1003554" y="0"/>
                </a:lnTo>
                <a:close/>
              </a:path>
            </a:pathLst>
          </a:custGeom>
          <a:solidFill>
            <a:srgbClr val="5B9BD4"/>
          </a:solidFill>
        </p:spPr>
        <p:txBody>
          <a:bodyPr wrap="square" lIns="0" tIns="0" rIns="0" bIns="0" rtlCol="0"/>
          <a:lstStyle/>
          <a:p>
            <a:endParaRPr/>
          </a:p>
        </p:txBody>
      </p:sp>
      <p:sp>
        <p:nvSpPr>
          <p:cNvPr id="13" name="object 13"/>
          <p:cNvSpPr/>
          <p:nvPr/>
        </p:nvSpPr>
        <p:spPr>
          <a:xfrm>
            <a:off x="7777733" y="2925317"/>
            <a:ext cx="2007235" cy="2125980"/>
          </a:xfrm>
          <a:custGeom>
            <a:avLst/>
            <a:gdLst/>
            <a:ahLst/>
            <a:cxnLst/>
            <a:rect l="l" t="t" r="r" b="b"/>
            <a:pathLst>
              <a:path w="2007234" h="2125979">
                <a:moveTo>
                  <a:pt x="1003554" y="0"/>
                </a:moveTo>
                <a:lnTo>
                  <a:pt x="2007108" y="501777"/>
                </a:lnTo>
                <a:lnTo>
                  <a:pt x="2007108" y="1624203"/>
                </a:lnTo>
                <a:lnTo>
                  <a:pt x="1003554" y="2125980"/>
                </a:lnTo>
                <a:lnTo>
                  <a:pt x="0" y="1624203"/>
                </a:lnTo>
                <a:lnTo>
                  <a:pt x="0" y="501777"/>
                </a:lnTo>
                <a:lnTo>
                  <a:pt x="1003554" y="0"/>
                </a:lnTo>
                <a:close/>
              </a:path>
            </a:pathLst>
          </a:custGeom>
          <a:ln w="10667">
            <a:solidFill>
              <a:srgbClr val="FFFFFF"/>
            </a:solidFill>
          </a:ln>
        </p:spPr>
        <p:txBody>
          <a:bodyPr wrap="square" lIns="0" tIns="0" rIns="0" bIns="0" rtlCol="0"/>
          <a:lstStyle/>
          <a:p>
            <a:endParaRPr/>
          </a:p>
        </p:txBody>
      </p:sp>
      <p:sp>
        <p:nvSpPr>
          <p:cNvPr id="14" name="object 14"/>
          <p:cNvSpPr txBox="1"/>
          <p:nvPr/>
        </p:nvSpPr>
        <p:spPr>
          <a:xfrm>
            <a:off x="8169402" y="3224910"/>
            <a:ext cx="1226185" cy="1483995"/>
          </a:xfrm>
          <a:prstGeom prst="rect">
            <a:avLst/>
          </a:prstGeom>
        </p:spPr>
        <p:txBody>
          <a:bodyPr vert="horz" wrap="square" lIns="0" tIns="50165" rIns="0" bIns="0" rtlCol="0">
            <a:spAutoFit/>
          </a:bodyPr>
          <a:lstStyle/>
          <a:p>
            <a:pPr marL="12700" marR="5080" indent="-5080" algn="ctr">
              <a:lnSpc>
                <a:spcPct val="86300"/>
              </a:lnSpc>
              <a:spcBef>
                <a:spcPts val="395"/>
              </a:spcBef>
            </a:pPr>
            <a:r>
              <a:rPr lang="en-US" spc="-15" dirty="0">
                <a:solidFill>
                  <a:srgbClr val="FFFFFF"/>
                </a:solidFill>
                <a:latin typeface="Arial"/>
                <a:cs typeface="Arial"/>
              </a:rPr>
              <a:t>Average standards of financial costs per unit of volume</a:t>
            </a:r>
            <a:endParaRPr sz="1800" dirty="0">
              <a:latin typeface="Arial"/>
              <a:cs typeface="Arial"/>
            </a:endParaRPr>
          </a:p>
        </p:txBody>
      </p:sp>
      <p:sp>
        <p:nvSpPr>
          <p:cNvPr id="15" name="object 15"/>
          <p:cNvSpPr/>
          <p:nvPr/>
        </p:nvSpPr>
        <p:spPr>
          <a:xfrm>
            <a:off x="9774173" y="2925317"/>
            <a:ext cx="2007235" cy="2125980"/>
          </a:xfrm>
          <a:custGeom>
            <a:avLst/>
            <a:gdLst/>
            <a:ahLst/>
            <a:cxnLst/>
            <a:rect l="l" t="t" r="r" b="b"/>
            <a:pathLst>
              <a:path w="2007234" h="2125979">
                <a:moveTo>
                  <a:pt x="1003553" y="0"/>
                </a:moveTo>
                <a:lnTo>
                  <a:pt x="0" y="501777"/>
                </a:lnTo>
                <a:lnTo>
                  <a:pt x="0" y="1624203"/>
                </a:lnTo>
                <a:lnTo>
                  <a:pt x="1003553" y="2125980"/>
                </a:lnTo>
                <a:lnTo>
                  <a:pt x="2007107" y="1624203"/>
                </a:lnTo>
                <a:lnTo>
                  <a:pt x="2007107" y="501777"/>
                </a:lnTo>
                <a:lnTo>
                  <a:pt x="1003553" y="0"/>
                </a:lnTo>
                <a:close/>
              </a:path>
            </a:pathLst>
          </a:custGeom>
          <a:solidFill>
            <a:srgbClr val="5B9BD4"/>
          </a:solidFill>
        </p:spPr>
        <p:txBody>
          <a:bodyPr wrap="square" lIns="0" tIns="0" rIns="0" bIns="0" rtlCol="0"/>
          <a:lstStyle/>
          <a:p>
            <a:endParaRPr/>
          </a:p>
        </p:txBody>
      </p:sp>
      <p:sp>
        <p:nvSpPr>
          <p:cNvPr id="16" name="object 16"/>
          <p:cNvSpPr/>
          <p:nvPr/>
        </p:nvSpPr>
        <p:spPr>
          <a:xfrm>
            <a:off x="9774173" y="2925317"/>
            <a:ext cx="2007235" cy="2125980"/>
          </a:xfrm>
          <a:custGeom>
            <a:avLst/>
            <a:gdLst/>
            <a:ahLst/>
            <a:cxnLst/>
            <a:rect l="l" t="t" r="r" b="b"/>
            <a:pathLst>
              <a:path w="2007234" h="2125979">
                <a:moveTo>
                  <a:pt x="1003553" y="0"/>
                </a:moveTo>
                <a:lnTo>
                  <a:pt x="2007107" y="501777"/>
                </a:lnTo>
                <a:lnTo>
                  <a:pt x="2007107" y="1624203"/>
                </a:lnTo>
                <a:lnTo>
                  <a:pt x="1003553" y="2125980"/>
                </a:lnTo>
                <a:lnTo>
                  <a:pt x="0" y="1624203"/>
                </a:lnTo>
                <a:lnTo>
                  <a:pt x="0" y="501777"/>
                </a:lnTo>
                <a:lnTo>
                  <a:pt x="1003553" y="0"/>
                </a:lnTo>
                <a:close/>
              </a:path>
            </a:pathLst>
          </a:custGeom>
          <a:ln w="10668">
            <a:solidFill>
              <a:srgbClr val="FFFFFF"/>
            </a:solidFill>
          </a:ln>
        </p:spPr>
        <p:txBody>
          <a:bodyPr wrap="square" lIns="0" tIns="0" rIns="0" bIns="0" rtlCol="0"/>
          <a:lstStyle/>
          <a:p>
            <a:endParaRPr/>
          </a:p>
        </p:txBody>
      </p:sp>
      <p:sp>
        <p:nvSpPr>
          <p:cNvPr id="17" name="object 17"/>
          <p:cNvSpPr/>
          <p:nvPr/>
        </p:nvSpPr>
        <p:spPr>
          <a:xfrm>
            <a:off x="8779002" y="4731258"/>
            <a:ext cx="2007235" cy="2125980"/>
          </a:xfrm>
          <a:custGeom>
            <a:avLst/>
            <a:gdLst/>
            <a:ahLst/>
            <a:cxnLst/>
            <a:rect l="l" t="t" r="r" b="b"/>
            <a:pathLst>
              <a:path w="2007234" h="2125979">
                <a:moveTo>
                  <a:pt x="1003553" y="0"/>
                </a:moveTo>
                <a:lnTo>
                  <a:pt x="0" y="501777"/>
                </a:lnTo>
                <a:lnTo>
                  <a:pt x="0" y="1624203"/>
                </a:lnTo>
                <a:lnTo>
                  <a:pt x="1003553" y="2125979"/>
                </a:lnTo>
                <a:lnTo>
                  <a:pt x="2007107" y="1624203"/>
                </a:lnTo>
                <a:lnTo>
                  <a:pt x="2007107" y="501777"/>
                </a:lnTo>
                <a:lnTo>
                  <a:pt x="1003553" y="0"/>
                </a:lnTo>
                <a:close/>
              </a:path>
            </a:pathLst>
          </a:custGeom>
          <a:solidFill>
            <a:srgbClr val="5B9BD4"/>
          </a:solidFill>
        </p:spPr>
        <p:txBody>
          <a:bodyPr wrap="square" lIns="0" tIns="0" rIns="0" bIns="0" rtlCol="0"/>
          <a:lstStyle/>
          <a:p>
            <a:endParaRPr/>
          </a:p>
        </p:txBody>
      </p:sp>
      <p:sp>
        <p:nvSpPr>
          <p:cNvPr id="18" name="object 18"/>
          <p:cNvSpPr/>
          <p:nvPr/>
        </p:nvSpPr>
        <p:spPr>
          <a:xfrm>
            <a:off x="8779002" y="4731258"/>
            <a:ext cx="2007235" cy="2125980"/>
          </a:xfrm>
          <a:custGeom>
            <a:avLst/>
            <a:gdLst/>
            <a:ahLst/>
            <a:cxnLst/>
            <a:rect l="l" t="t" r="r" b="b"/>
            <a:pathLst>
              <a:path w="2007234" h="2125979">
                <a:moveTo>
                  <a:pt x="1003553" y="0"/>
                </a:moveTo>
                <a:lnTo>
                  <a:pt x="2007107" y="501777"/>
                </a:lnTo>
                <a:lnTo>
                  <a:pt x="2007107" y="1624203"/>
                </a:lnTo>
                <a:lnTo>
                  <a:pt x="1003553" y="2125979"/>
                </a:lnTo>
                <a:lnTo>
                  <a:pt x="0" y="1624203"/>
                </a:lnTo>
                <a:lnTo>
                  <a:pt x="0" y="501777"/>
                </a:lnTo>
                <a:lnTo>
                  <a:pt x="1003553" y="0"/>
                </a:lnTo>
                <a:close/>
              </a:path>
            </a:pathLst>
          </a:custGeom>
          <a:ln w="10668">
            <a:solidFill>
              <a:srgbClr val="FFFFFF"/>
            </a:solidFill>
          </a:ln>
        </p:spPr>
        <p:txBody>
          <a:bodyPr wrap="square" lIns="0" tIns="0" rIns="0" bIns="0" rtlCol="0"/>
          <a:lstStyle/>
          <a:p>
            <a:endParaRPr/>
          </a:p>
        </p:txBody>
      </p:sp>
      <p:sp>
        <p:nvSpPr>
          <p:cNvPr id="19" name="object 19"/>
          <p:cNvSpPr txBox="1"/>
          <p:nvPr/>
        </p:nvSpPr>
        <p:spPr>
          <a:xfrm>
            <a:off x="9237344" y="5473395"/>
            <a:ext cx="1089660" cy="594995"/>
          </a:xfrm>
          <a:prstGeom prst="rect">
            <a:avLst/>
          </a:prstGeom>
        </p:spPr>
        <p:txBody>
          <a:bodyPr vert="horz" wrap="square" lIns="0" tIns="12700" rIns="0" bIns="0" rtlCol="0">
            <a:spAutoFit/>
          </a:bodyPr>
          <a:lstStyle/>
          <a:p>
            <a:pPr algn="ctr">
              <a:lnSpc>
                <a:spcPts val="2240"/>
              </a:lnSpc>
              <a:spcBef>
                <a:spcPts val="100"/>
              </a:spcBef>
            </a:pPr>
            <a:r>
              <a:rPr lang="en-US" sz="2000" spc="-5" dirty="0">
                <a:solidFill>
                  <a:srgbClr val="FFFFFF"/>
                </a:solidFill>
                <a:latin typeface="Arial"/>
                <a:cs typeface="Arial"/>
              </a:rPr>
              <a:t>Ways</a:t>
            </a:r>
          </a:p>
          <a:p>
            <a:pPr algn="ctr">
              <a:lnSpc>
                <a:spcPts val="2240"/>
              </a:lnSpc>
              <a:spcBef>
                <a:spcPts val="100"/>
              </a:spcBef>
            </a:pPr>
            <a:r>
              <a:rPr lang="en-US" sz="2000" spc="-5" dirty="0">
                <a:solidFill>
                  <a:srgbClr val="FFFFFF"/>
                </a:solidFill>
                <a:latin typeface="Arial"/>
                <a:cs typeface="Arial"/>
              </a:rPr>
              <a:t>payment</a:t>
            </a:r>
            <a:endParaRPr sz="2000" dirty="0">
              <a:latin typeface="Arial"/>
              <a:cs typeface="Arial"/>
            </a:endParaRPr>
          </a:p>
        </p:txBody>
      </p:sp>
      <p:sp>
        <p:nvSpPr>
          <p:cNvPr id="20" name="object 20"/>
          <p:cNvSpPr/>
          <p:nvPr/>
        </p:nvSpPr>
        <p:spPr>
          <a:xfrm>
            <a:off x="6782561" y="4729734"/>
            <a:ext cx="2007235" cy="2125980"/>
          </a:xfrm>
          <a:custGeom>
            <a:avLst/>
            <a:gdLst/>
            <a:ahLst/>
            <a:cxnLst/>
            <a:rect l="l" t="t" r="r" b="b"/>
            <a:pathLst>
              <a:path w="2007234" h="2125979">
                <a:moveTo>
                  <a:pt x="1003554" y="0"/>
                </a:moveTo>
                <a:lnTo>
                  <a:pt x="0" y="501777"/>
                </a:lnTo>
                <a:lnTo>
                  <a:pt x="0" y="1624203"/>
                </a:lnTo>
                <a:lnTo>
                  <a:pt x="1003554" y="2125979"/>
                </a:lnTo>
                <a:lnTo>
                  <a:pt x="2007108" y="1624203"/>
                </a:lnTo>
                <a:lnTo>
                  <a:pt x="2007108" y="501777"/>
                </a:lnTo>
                <a:lnTo>
                  <a:pt x="1003554" y="0"/>
                </a:lnTo>
                <a:close/>
              </a:path>
            </a:pathLst>
          </a:custGeom>
          <a:solidFill>
            <a:srgbClr val="5B9BD4"/>
          </a:solidFill>
        </p:spPr>
        <p:txBody>
          <a:bodyPr wrap="square" lIns="0" tIns="0" rIns="0" bIns="0" rtlCol="0"/>
          <a:lstStyle/>
          <a:p>
            <a:endParaRPr/>
          </a:p>
        </p:txBody>
      </p:sp>
      <p:sp>
        <p:nvSpPr>
          <p:cNvPr id="21" name="object 21"/>
          <p:cNvSpPr/>
          <p:nvPr/>
        </p:nvSpPr>
        <p:spPr>
          <a:xfrm>
            <a:off x="6782561" y="4729734"/>
            <a:ext cx="2007235" cy="2125980"/>
          </a:xfrm>
          <a:custGeom>
            <a:avLst/>
            <a:gdLst/>
            <a:ahLst/>
            <a:cxnLst/>
            <a:rect l="l" t="t" r="r" b="b"/>
            <a:pathLst>
              <a:path w="2007234" h="2125979">
                <a:moveTo>
                  <a:pt x="1003554" y="0"/>
                </a:moveTo>
                <a:lnTo>
                  <a:pt x="2007108" y="501777"/>
                </a:lnTo>
                <a:lnTo>
                  <a:pt x="2007108" y="1624203"/>
                </a:lnTo>
                <a:lnTo>
                  <a:pt x="1003554" y="2125979"/>
                </a:lnTo>
                <a:lnTo>
                  <a:pt x="0" y="1624203"/>
                </a:lnTo>
                <a:lnTo>
                  <a:pt x="0" y="501777"/>
                </a:lnTo>
                <a:lnTo>
                  <a:pt x="1003554" y="0"/>
                </a:lnTo>
                <a:close/>
              </a:path>
            </a:pathLst>
          </a:custGeom>
          <a:ln w="10668">
            <a:solidFill>
              <a:srgbClr val="FFFFFF"/>
            </a:solidFill>
          </a:ln>
        </p:spPr>
        <p:txBody>
          <a:bodyPr wrap="square" lIns="0" tIns="0" rIns="0" bIns="0" rtlCol="0"/>
          <a:lstStyle/>
          <a:p>
            <a:endParaRPr/>
          </a:p>
        </p:txBody>
      </p:sp>
      <p:sp>
        <p:nvSpPr>
          <p:cNvPr id="22" name="object 22"/>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23" name="object 23"/>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p:nvPr/>
        </p:nvSpPr>
        <p:spPr>
          <a:xfrm>
            <a:off x="3450335" y="4549140"/>
            <a:ext cx="2712719" cy="1513332"/>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11133835" y="6451498"/>
            <a:ext cx="141605" cy="162560"/>
          </a:xfrm>
          <a:prstGeom prst="rect">
            <a:avLst/>
          </a:prstGeom>
        </p:spPr>
        <p:txBody>
          <a:bodyPr vert="horz" wrap="square" lIns="0" tIns="12700" rIns="0" bIns="0" rtlCol="0">
            <a:spAutoFit/>
          </a:bodyPr>
          <a:lstStyle/>
          <a:p>
            <a:pPr marL="12700">
              <a:lnSpc>
                <a:spcPct val="100000"/>
              </a:lnSpc>
              <a:spcBef>
                <a:spcPts val="100"/>
              </a:spcBef>
            </a:pPr>
            <a:r>
              <a:rPr sz="900" spc="-5" dirty="0">
                <a:solidFill>
                  <a:srgbClr val="888888"/>
                </a:solidFill>
                <a:latin typeface="Calibri"/>
                <a:cs typeface="Calibri"/>
              </a:rPr>
              <a:t>3</a:t>
            </a:r>
            <a:r>
              <a:rPr sz="900" dirty="0">
                <a:solidFill>
                  <a:srgbClr val="888888"/>
                </a:solidFill>
                <a:latin typeface="Calibri"/>
                <a:cs typeface="Calibri"/>
              </a:rPr>
              <a:t>1</a:t>
            </a:r>
            <a:endParaRPr sz="900">
              <a:latin typeface="Calibri"/>
              <a:cs typeface="Calibri"/>
            </a:endParaRPr>
          </a:p>
        </p:txBody>
      </p:sp>
      <p:sp>
        <p:nvSpPr>
          <p:cNvPr id="8" name="object 8"/>
          <p:cNvSpPr/>
          <p:nvPr/>
        </p:nvSpPr>
        <p:spPr>
          <a:xfrm>
            <a:off x="2167127" y="306324"/>
            <a:ext cx="725424" cy="789431"/>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2423160" y="306324"/>
            <a:ext cx="7964424" cy="789431"/>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5882640" y="733044"/>
            <a:ext cx="786384" cy="789431"/>
          </a:xfrm>
          <a:prstGeom prst="rect">
            <a:avLst/>
          </a:prstGeom>
          <a:blipFill>
            <a:blip r:embed="rId5" cstate="print"/>
            <a:stretch>
              <a:fillRect/>
            </a:stretch>
          </a:blipFill>
        </p:spPr>
        <p:txBody>
          <a:bodyPr wrap="square" lIns="0" tIns="0" rIns="0" bIns="0" rtlCol="0"/>
          <a:lstStyle/>
          <a:p>
            <a:endParaRPr/>
          </a:p>
        </p:txBody>
      </p:sp>
      <p:sp>
        <p:nvSpPr>
          <p:cNvPr id="11" name="object 11"/>
          <p:cNvSpPr/>
          <p:nvPr/>
        </p:nvSpPr>
        <p:spPr>
          <a:xfrm>
            <a:off x="2555748" y="1159763"/>
            <a:ext cx="1952244" cy="789431"/>
          </a:xfrm>
          <a:prstGeom prst="rect">
            <a:avLst/>
          </a:prstGeom>
          <a:blipFill>
            <a:blip r:embed="rId6" cstate="print"/>
            <a:stretch>
              <a:fillRect/>
            </a:stretch>
          </a:blipFill>
        </p:spPr>
        <p:txBody>
          <a:bodyPr wrap="square" lIns="0" tIns="0" rIns="0" bIns="0" rtlCol="0"/>
          <a:lstStyle/>
          <a:p>
            <a:endParaRPr/>
          </a:p>
        </p:txBody>
      </p:sp>
      <p:sp>
        <p:nvSpPr>
          <p:cNvPr id="12" name="object 12"/>
          <p:cNvSpPr/>
          <p:nvPr/>
        </p:nvSpPr>
        <p:spPr>
          <a:xfrm>
            <a:off x="4038600" y="1159763"/>
            <a:ext cx="588263" cy="789431"/>
          </a:xfrm>
          <a:prstGeom prst="rect">
            <a:avLst/>
          </a:prstGeom>
          <a:blipFill>
            <a:blip r:embed="rId7" cstate="print"/>
            <a:stretch>
              <a:fillRect/>
            </a:stretch>
          </a:blipFill>
        </p:spPr>
        <p:txBody>
          <a:bodyPr wrap="square" lIns="0" tIns="0" rIns="0" bIns="0" rtlCol="0"/>
          <a:lstStyle/>
          <a:p>
            <a:endParaRPr/>
          </a:p>
        </p:txBody>
      </p:sp>
      <p:sp>
        <p:nvSpPr>
          <p:cNvPr id="13" name="object 13"/>
          <p:cNvSpPr/>
          <p:nvPr/>
        </p:nvSpPr>
        <p:spPr>
          <a:xfrm>
            <a:off x="4157471" y="1159763"/>
            <a:ext cx="4712208" cy="789431"/>
          </a:xfrm>
          <a:prstGeom prst="rect">
            <a:avLst/>
          </a:prstGeom>
          <a:blipFill>
            <a:blip r:embed="rId8" cstate="print"/>
            <a:stretch>
              <a:fillRect/>
            </a:stretch>
          </a:blipFill>
        </p:spPr>
        <p:txBody>
          <a:bodyPr wrap="square" lIns="0" tIns="0" rIns="0" bIns="0" rtlCol="0"/>
          <a:lstStyle/>
          <a:p>
            <a:endParaRPr/>
          </a:p>
        </p:txBody>
      </p:sp>
      <p:sp>
        <p:nvSpPr>
          <p:cNvPr id="14" name="object 14"/>
          <p:cNvSpPr/>
          <p:nvPr/>
        </p:nvSpPr>
        <p:spPr>
          <a:xfrm>
            <a:off x="8400288" y="1159763"/>
            <a:ext cx="1495044" cy="789431"/>
          </a:xfrm>
          <a:prstGeom prst="rect">
            <a:avLst/>
          </a:prstGeom>
          <a:blipFill>
            <a:blip r:embed="rId9" cstate="print"/>
            <a:stretch>
              <a:fillRect/>
            </a:stretch>
          </a:blipFill>
        </p:spPr>
        <p:txBody>
          <a:bodyPr wrap="square" lIns="0" tIns="0" rIns="0" bIns="0" rtlCol="0"/>
          <a:lstStyle/>
          <a:p>
            <a:endParaRPr/>
          </a:p>
        </p:txBody>
      </p:sp>
      <p:sp>
        <p:nvSpPr>
          <p:cNvPr id="15" name="object 15"/>
          <p:cNvSpPr txBox="1">
            <a:spLocks noGrp="1"/>
          </p:cNvSpPr>
          <p:nvPr>
            <p:ph type="title"/>
          </p:nvPr>
        </p:nvSpPr>
        <p:spPr>
          <a:xfrm>
            <a:off x="2376042" y="398525"/>
            <a:ext cx="7673975" cy="1305560"/>
          </a:xfrm>
          <a:prstGeom prst="rect">
            <a:avLst/>
          </a:prstGeom>
        </p:spPr>
        <p:txBody>
          <a:bodyPr vert="horz" wrap="square" lIns="0" tIns="12065" rIns="0" bIns="0" rtlCol="0">
            <a:spAutoFit/>
          </a:bodyPr>
          <a:lstStyle/>
          <a:p>
            <a:pPr marL="12700" marR="5080" algn="ctr">
              <a:lnSpc>
                <a:spcPct val="100000"/>
              </a:lnSpc>
              <a:spcBef>
                <a:spcPts val="95"/>
              </a:spcBef>
            </a:pPr>
            <a:r>
              <a:rPr lang="en-US" spc="-15" dirty="0">
                <a:solidFill>
                  <a:srgbClr val="001F5F"/>
                </a:solidFill>
              </a:rPr>
              <a:t>Standards for the provision of health care and</a:t>
            </a:r>
            <a:br>
              <a:rPr lang="en-US" spc="-15" dirty="0">
                <a:solidFill>
                  <a:srgbClr val="001F5F"/>
                </a:solidFill>
              </a:rPr>
            </a:br>
            <a:r>
              <a:rPr lang="en-US" spc="-15" dirty="0">
                <a:solidFill>
                  <a:srgbClr val="001F5F"/>
                </a:solidFill>
              </a:rPr>
              <a:t>Clinical and statistical groups</a:t>
            </a:r>
            <a:r>
              <a:rPr spc="130" dirty="0" smtClean="0">
                <a:solidFill>
                  <a:srgbClr val="001F5F"/>
                </a:solidFill>
              </a:rPr>
              <a:t> </a:t>
            </a:r>
            <a:r>
              <a:rPr spc="-5" dirty="0">
                <a:solidFill>
                  <a:srgbClr val="001F5F"/>
                </a:solidFill>
              </a:rPr>
              <a:t>(DRG)</a:t>
            </a:r>
          </a:p>
        </p:txBody>
      </p:sp>
      <p:sp>
        <p:nvSpPr>
          <p:cNvPr id="16" name="object 16"/>
          <p:cNvSpPr/>
          <p:nvPr/>
        </p:nvSpPr>
        <p:spPr>
          <a:xfrm>
            <a:off x="6882383" y="6489191"/>
            <a:ext cx="3946525" cy="368935"/>
          </a:xfrm>
          <a:custGeom>
            <a:avLst/>
            <a:gdLst/>
            <a:ahLst/>
            <a:cxnLst/>
            <a:rect l="l" t="t" r="r" b="b"/>
            <a:pathLst>
              <a:path w="3946525" h="368934">
                <a:moveTo>
                  <a:pt x="3916172" y="0"/>
                </a:moveTo>
                <a:lnTo>
                  <a:pt x="0" y="635"/>
                </a:lnTo>
                <a:lnTo>
                  <a:pt x="1010285" y="199364"/>
                </a:lnTo>
                <a:lnTo>
                  <a:pt x="3752840" y="368805"/>
                </a:lnTo>
                <a:lnTo>
                  <a:pt x="3945913" y="368805"/>
                </a:lnTo>
                <a:lnTo>
                  <a:pt x="3941710" y="338348"/>
                </a:lnTo>
                <a:lnTo>
                  <a:pt x="3937451" y="292915"/>
                </a:lnTo>
                <a:lnTo>
                  <a:pt x="3933190" y="237254"/>
                </a:lnTo>
                <a:lnTo>
                  <a:pt x="3928928" y="175749"/>
                </a:lnTo>
                <a:lnTo>
                  <a:pt x="3924669" y="112782"/>
                </a:lnTo>
                <a:lnTo>
                  <a:pt x="3920416" y="52738"/>
                </a:lnTo>
                <a:lnTo>
                  <a:pt x="3916172" y="0"/>
                </a:lnTo>
                <a:close/>
              </a:path>
            </a:pathLst>
          </a:custGeom>
          <a:solidFill>
            <a:srgbClr val="1F4E79">
              <a:alpha val="74116"/>
            </a:srgbClr>
          </a:solidFill>
        </p:spPr>
        <p:txBody>
          <a:bodyPr wrap="square" lIns="0" tIns="0" rIns="0" bIns="0" rtlCol="0"/>
          <a:lstStyle/>
          <a:p>
            <a:endParaRPr/>
          </a:p>
        </p:txBody>
      </p:sp>
      <p:sp>
        <p:nvSpPr>
          <p:cNvPr id="17" name="object 17"/>
          <p:cNvSpPr/>
          <p:nvPr/>
        </p:nvSpPr>
        <p:spPr>
          <a:xfrm>
            <a:off x="4907279" y="6489191"/>
            <a:ext cx="5892165" cy="368935"/>
          </a:xfrm>
          <a:custGeom>
            <a:avLst/>
            <a:gdLst/>
            <a:ahLst/>
            <a:cxnLst/>
            <a:rect l="l" t="t" r="r" b="b"/>
            <a:pathLst>
              <a:path w="5892165" h="368934">
                <a:moveTo>
                  <a:pt x="5891784" y="0"/>
                </a:moveTo>
                <a:lnTo>
                  <a:pt x="0" y="635"/>
                </a:lnTo>
                <a:lnTo>
                  <a:pt x="1985877" y="368805"/>
                </a:lnTo>
                <a:lnTo>
                  <a:pt x="5891784" y="368805"/>
                </a:lnTo>
                <a:lnTo>
                  <a:pt x="5891784" y="0"/>
                </a:lnTo>
                <a:close/>
              </a:path>
            </a:pathLst>
          </a:custGeom>
          <a:solidFill>
            <a:srgbClr val="1F4E79">
              <a:alpha val="74116"/>
            </a:srgbClr>
          </a:solidFill>
        </p:spPr>
        <p:txBody>
          <a:bodyPr wrap="square" lIns="0" tIns="0" rIns="0" bIns="0" rtlCol="0"/>
          <a:lstStyle/>
          <a:p>
            <a:endParaRPr/>
          </a:p>
        </p:txBody>
      </p:sp>
      <p:sp>
        <p:nvSpPr>
          <p:cNvPr id="18" name="object 18"/>
          <p:cNvSpPr/>
          <p:nvPr/>
        </p:nvSpPr>
        <p:spPr>
          <a:xfrm>
            <a:off x="1524000" y="6489191"/>
            <a:ext cx="9275445" cy="368935"/>
          </a:xfrm>
          <a:custGeom>
            <a:avLst/>
            <a:gdLst/>
            <a:ahLst/>
            <a:cxnLst/>
            <a:rect l="l" t="t" r="r" b="b"/>
            <a:pathLst>
              <a:path w="9275445" h="368934">
                <a:moveTo>
                  <a:pt x="9275064" y="368806"/>
                </a:moveTo>
                <a:lnTo>
                  <a:pt x="9275064" y="0"/>
                </a:lnTo>
                <a:lnTo>
                  <a:pt x="0" y="0"/>
                </a:lnTo>
                <a:lnTo>
                  <a:pt x="0" y="368806"/>
                </a:lnTo>
                <a:lnTo>
                  <a:pt x="9275064" y="368806"/>
                </a:lnTo>
                <a:close/>
              </a:path>
            </a:pathLst>
          </a:custGeom>
          <a:solidFill>
            <a:srgbClr val="1F4E79">
              <a:alpha val="74116"/>
            </a:srgbClr>
          </a:solidFill>
        </p:spPr>
        <p:txBody>
          <a:bodyPr wrap="square" lIns="0" tIns="0" rIns="0" bIns="0" rtlCol="0"/>
          <a:lstStyle/>
          <a:p>
            <a:endParaRPr/>
          </a:p>
        </p:txBody>
      </p:sp>
      <p:sp>
        <p:nvSpPr>
          <p:cNvPr id="19" name="object 19"/>
          <p:cNvSpPr/>
          <p:nvPr/>
        </p:nvSpPr>
        <p:spPr>
          <a:xfrm>
            <a:off x="3155838" y="6489191"/>
            <a:ext cx="7535545" cy="368935"/>
          </a:xfrm>
          <a:custGeom>
            <a:avLst/>
            <a:gdLst/>
            <a:ahLst/>
            <a:cxnLst/>
            <a:rect l="l" t="t" r="r" b="b"/>
            <a:pathLst>
              <a:path w="7535545" h="368934">
                <a:moveTo>
                  <a:pt x="3805793" y="0"/>
                </a:moveTo>
                <a:lnTo>
                  <a:pt x="1160510" y="635"/>
                </a:lnTo>
                <a:lnTo>
                  <a:pt x="0" y="368805"/>
                </a:lnTo>
                <a:lnTo>
                  <a:pt x="7535325" y="368805"/>
                </a:lnTo>
                <a:lnTo>
                  <a:pt x="3805793" y="0"/>
                </a:lnTo>
                <a:close/>
              </a:path>
            </a:pathLst>
          </a:custGeom>
          <a:solidFill>
            <a:srgbClr val="1F4E79">
              <a:alpha val="74116"/>
            </a:srgbClr>
          </a:solidFill>
        </p:spPr>
        <p:txBody>
          <a:bodyPr wrap="square" lIns="0" tIns="0" rIns="0" bIns="0" rtlCol="0"/>
          <a:lstStyle/>
          <a:p>
            <a:endParaRPr/>
          </a:p>
        </p:txBody>
      </p:sp>
      <p:sp>
        <p:nvSpPr>
          <p:cNvPr id="20" name="object 20"/>
          <p:cNvSpPr txBox="1"/>
          <p:nvPr/>
        </p:nvSpPr>
        <p:spPr>
          <a:xfrm>
            <a:off x="8592693" y="4951221"/>
            <a:ext cx="784225" cy="873957"/>
          </a:xfrm>
          <a:prstGeom prst="rect">
            <a:avLst/>
          </a:prstGeom>
        </p:spPr>
        <p:txBody>
          <a:bodyPr vert="horz" wrap="square" lIns="0" tIns="12065" rIns="0" bIns="0" rtlCol="0">
            <a:spAutoFit/>
          </a:bodyPr>
          <a:lstStyle/>
          <a:p>
            <a:pPr marL="12700">
              <a:lnSpc>
                <a:spcPct val="100000"/>
              </a:lnSpc>
              <a:spcBef>
                <a:spcPts val="95"/>
              </a:spcBef>
            </a:pPr>
            <a:r>
              <a:rPr lang="en-US" sz="2800" b="1" spc="-5" dirty="0">
                <a:solidFill>
                  <a:srgbClr val="843B0C"/>
                </a:solidFill>
                <a:latin typeface="Verdana"/>
                <a:cs typeface="Verdana"/>
              </a:rPr>
              <a:t>CSG</a:t>
            </a:r>
            <a:endParaRPr sz="2800" dirty="0">
              <a:latin typeface="Verdana"/>
              <a:cs typeface="Verdana"/>
            </a:endParaRPr>
          </a:p>
        </p:txBody>
      </p:sp>
      <p:sp>
        <p:nvSpPr>
          <p:cNvPr id="21" name="object 21"/>
          <p:cNvSpPr txBox="1"/>
          <p:nvPr/>
        </p:nvSpPr>
        <p:spPr>
          <a:xfrm>
            <a:off x="4664202" y="4131691"/>
            <a:ext cx="990600" cy="299720"/>
          </a:xfrm>
          <a:prstGeom prst="rect">
            <a:avLst/>
          </a:prstGeom>
        </p:spPr>
        <p:txBody>
          <a:bodyPr vert="horz" wrap="square" lIns="0" tIns="12700" rIns="0" bIns="0" rtlCol="0">
            <a:spAutoFit/>
          </a:bodyPr>
          <a:lstStyle/>
          <a:p>
            <a:pPr marL="12700">
              <a:lnSpc>
                <a:spcPct val="100000"/>
              </a:lnSpc>
              <a:spcBef>
                <a:spcPts val="100"/>
              </a:spcBef>
            </a:pPr>
            <a:r>
              <a:rPr lang="en-US" i="1" spc="-5" dirty="0">
                <a:solidFill>
                  <a:srgbClr val="001F5F"/>
                </a:solidFill>
                <a:latin typeface="Verdana"/>
                <a:cs typeface="Verdana"/>
              </a:rPr>
              <a:t>Forecast</a:t>
            </a:r>
            <a:endParaRPr sz="1800" dirty="0">
              <a:latin typeface="Verdana"/>
              <a:cs typeface="Verdana"/>
            </a:endParaRPr>
          </a:p>
        </p:txBody>
      </p:sp>
      <p:sp>
        <p:nvSpPr>
          <p:cNvPr id="22" name="object 22"/>
          <p:cNvSpPr txBox="1"/>
          <p:nvPr/>
        </p:nvSpPr>
        <p:spPr>
          <a:xfrm>
            <a:off x="9600438" y="4128261"/>
            <a:ext cx="880744" cy="566822"/>
          </a:xfrm>
          <a:prstGeom prst="rect">
            <a:avLst/>
          </a:prstGeom>
        </p:spPr>
        <p:txBody>
          <a:bodyPr vert="horz" wrap="square" lIns="0" tIns="12700" rIns="0" bIns="0" rtlCol="0">
            <a:spAutoFit/>
          </a:bodyPr>
          <a:lstStyle/>
          <a:p>
            <a:pPr marL="12700">
              <a:lnSpc>
                <a:spcPct val="100000"/>
              </a:lnSpc>
              <a:spcBef>
                <a:spcPts val="100"/>
              </a:spcBef>
            </a:pPr>
            <a:r>
              <a:rPr lang="en-US" i="1" spc="-5" dirty="0">
                <a:solidFill>
                  <a:srgbClr val="001F5F"/>
                </a:solidFill>
                <a:latin typeface="Verdana"/>
                <a:cs typeface="Verdana"/>
              </a:rPr>
              <a:t>Payment</a:t>
            </a:r>
            <a:endParaRPr sz="1800" dirty="0">
              <a:latin typeface="Verdana"/>
              <a:cs typeface="Verdana"/>
            </a:endParaRPr>
          </a:p>
        </p:txBody>
      </p:sp>
      <p:sp>
        <p:nvSpPr>
          <p:cNvPr id="23" name="object 23"/>
          <p:cNvSpPr/>
          <p:nvPr/>
        </p:nvSpPr>
        <p:spPr>
          <a:xfrm>
            <a:off x="1666494" y="1955038"/>
            <a:ext cx="9166860" cy="2044700"/>
          </a:xfrm>
          <a:custGeom>
            <a:avLst/>
            <a:gdLst/>
            <a:ahLst/>
            <a:cxnLst/>
            <a:rect l="l" t="t" r="r" b="b"/>
            <a:pathLst>
              <a:path w="9166860" h="2044700">
                <a:moveTo>
                  <a:pt x="9166860" y="508000"/>
                </a:moveTo>
                <a:lnTo>
                  <a:pt x="0" y="508000"/>
                </a:lnTo>
                <a:lnTo>
                  <a:pt x="1145794" y="1168400"/>
                </a:lnTo>
                <a:lnTo>
                  <a:pt x="0" y="2044700"/>
                </a:lnTo>
                <a:lnTo>
                  <a:pt x="101099" y="2044700"/>
                </a:lnTo>
                <a:lnTo>
                  <a:pt x="151649" y="2032000"/>
                </a:lnTo>
                <a:lnTo>
                  <a:pt x="202200" y="2032000"/>
                </a:lnTo>
                <a:lnTo>
                  <a:pt x="252750" y="2019300"/>
                </a:lnTo>
                <a:lnTo>
                  <a:pt x="353851" y="2019300"/>
                </a:lnTo>
                <a:lnTo>
                  <a:pt x="404402" y="2006600"/>
                </a:lnTo>
                <a:lnTo>
                  <a:pt x="454953" y="2006600"/>
                </a:lnTo>
                <a:lnTo>
                  <a:pt x="505504" y="1993900"/>
                </a:lnTo>
                <a:lnTo>
                  <a:pt x="606607" y="1993900"/>
                </a:lnTo>
                <a:lnTo>
                  <a:pt x="657158" y="1981200"/>
                </a:lnTo>
                <a:lnTo>
                  <a:pt x="707710" y="1981200"/>
                </a:lnTo>
                <a:lnTo>
                  <a:pt x="758261" y="1968500"/>
                </a:lnTo>
                <a:lnTo>
                  <a:pt x="859365" y="1968500"/>
                </a:lnTo>
                <a:lnTo>
                  <a:pt x="909917" y="1955800"/>
                </a:lnTo>
                <a:lnTo>
                  <a:pt x="1011021" y="1955800"/>
                </a:lnTo>
                <a:lnTo>
                  <a:pt x="1061573" y="1943100"/>
                </a:lnTo>
                <a:lnTo>
                  <a:pt x="1162677" y="1943100"/>
                </a:lnTo>
                <a:lnTo>
                  <a:pt x="1213229" y="1930400"/>
                </a:lnTo>
                <a:lnTo>
                  <a:pt x="1314334" y="1930400"/>
                </a:lnTo>
                <a:lnTo>
                  <a:pt x="1364887" y="1917700"/>
                </a:lnTo>
                <a:lnTo>
                  <a:pt x="1465991" y="1917700"/>
                </a:lnTo>
                <a:lnTo>
                  <a:pt x="1516544" y="1905000"/>
                </a:lnTo>
                <a:lnTo>
                  <a:pt x="1617649" y="1905000"/>
                </a:lnTo>
                <a:lnTo>
                  <a:pt x="1668201" y="1892300"/>
                </a:lnTo>
                <a:lnTo>
                  <a:pt x="1819859" y="1892300"/>
                </a:lnTo>
                <a:lnTo>
                  <a:pt x="1870412" y="1879600"/>
                </a:lnTo>
                <a:lnTo>
                  <a:pt x="2022069" y="1879600"/>
                </a:lnTo>
                <a:lnTo>
                  <a:pt x="2072621" y="1866900"/>
                </a:lnTo>
                <a:lnTo>
                  <a:pt x="2224279" y="1866900"/>
                </a:lnTo>
                <a:lnTo>
                  <a:pt x="2274831" y="1854200"/>
                </a:lnTo>
                <a:lnTo>
                  <a:pt x="2477039" y="1854200"/>
                </a:lnTo>
                <a:lnTo>
                  <a:pt x="2527591" y="1841500"/>
                </a:lnTo>
                <a:lnTo>
                  <a:pt x="2729798" y="1841500"/>
                </a:lnTo>
                <a:lnTo>
                  <a:pt x="2780350" y="1828800"/>
                </a:lnTo>
                <a:lnTo>
                  <a:pt x="3033106" y="1828800"/>
                </a:lnTo>
                <a:lnTo>
                  <a:pt x="3083657" y="1816100"/>
                </a:lnTo>
                <a:lnTo>
                  <a:pt x="3437508" y="1816100"/>
                </a:lnTo>
                <a:lnTo>
                  <a:pt x="2291715" y="1600200"/>
                </a:lnTo>
                <a:lnTo>
                  <a:pt x="2444496" y="1600200"/>
                </a:lnTo>
                <a:lnTo>
                  <a:pt x="2495422" y="1587500"/>
                </a:lnTo>
                <a:lnTo>
                  <a:pt x="2699130" y="1587500"/>
                </a:lnTo>
                <a:lnTo>
                  <a:pt x="2750057" y="1574800"/>
                </a:lnTo>
                <a:lnTo>
                  <a:pt x="3004692" y="1574800"/>
                </a:lnTo>
                <a:lnTo>
                  <a:pt x="3055619" y="1562100"/>
                </a:lnTo>
                <a:lnTo>
                  <a:pt x="3361181" y="1562100"/>
                </a:lnTo>
                <a:lnTo>
                  <a:pt x="3412108" y="1549400"/>
                </a:lnTo>
                <a:lnTo>
                  <a:pt x="3972305" y="1549400"/>
                </a:lnTo>
                <a:lnTo>
                  <a:pt x="4023232" y="1536700"/>
                </a:lnTo>
                <a:lnTo>
                  <a:pt x="8502557" y="1536700"/>
                </a:lnTo>
                <a:lnTo>
                  <a:pt x="8020938" y="1168400"/>
                </a:lnTo>
                <a:lnTo>
                  <a:pt x="9166860" y="508000"/>
                </a:lnTo>
                <a:close/>
              </a:path>
              <a:path w="9166860" h="2044700">
                <a:moveTo>
                  <a:pt x="8502557" y="1536700"/>
                </a:moveTo>
                <a:lnTo>
                  <a:pt x="5143626" y="1536700"/>
                </a:lnTo>
                <a:lnTo>
                  <a:pt x="5194553" y="1549400"/>
                </a:lnTo>
                <a:lnTo>
                  <a:pt x="5754750" y="1549400"/>
                </a:lnTo>
                <a:lnTo>
                  <a:pt x="5805677" y="1562100"/>
                </a:lnTo>
                <a:lnTo>
                  <a:pt x="6111239" y="1562100"/>
                </a:lnTo>
                <a:lnTo>
                  <a:pt x="6162166" y="1574800"/>
                </a:lnTo>
                <a:lnTo>
                  <a:pt x="6416801" y="1574800"/>
                </a:lnTo>
                <a:lnTo>
                  <a:pt x="6467728" y="1587500"/>
                </a:lnTo>
                <a:lnTo>
                  <a:pt x="6671436" y="1587500"/>
                </a:lnTo>
                <a:lnTo>
                  <a:pt x="6722363" y="1600200"/>
                </a:lnTo>
                <a:lnTo>
                  <a:pt x="6875145" y="1600200"/>
                </a:lnTo>
                <a:lnTo>
                  <a:pt x="5729224" y="1816100"/>
                </a:lnTo>
                <a:lnTo>
                  <a:pt x="6083107" y="1816100"/>
                </a:lnTo>
                <a:lnTo>
                  <a:pt x="6133661" y="1828800"/>
                </a:lnTo>
                <a:lnTo>
                  <a:pt x="6386431" y="1828800"/>
                </a:lnTo>
                <a:lnTo>
                  <a:pt x="6436984" y="1841500"/>
                </a:lnTo>
                <a:lnTo>
                  <a:pt x="6639198" y="1841500"/>
                </a:lnTo>
                <a:lnTo>
                  <a:pt x="6689751" y="1854200"/>
                </a:lnTo>
                <a:lnTo>
                  <a:pt x="6891963" y="1854200"/>
                </a:lnTo>
                <a:lnTo>
                  <a:pt x="6942515" y="1866900"/>
                </a:lnTo>
                <a:lnTo>
                  <a:pt x="7094173" y="1866900"/>
                </a:lnTo>
                <a:lnTo>
                  <a:pt x="7144726" y="1879600"/>
                </a:lnTo>
                <a:lnTo>
                  <a:pt x="7296384" y="1879600"/>
                </a:lnTo>
                <a:lnTo>
                  <a:pt x="7346936" y="1892300"/>
                </a:lnTo>
                <a:lnTo>
                  <a:pt x="7498594" y="1892300"/>
                </a:lnTo>
                <a:lnTo>
                  <a:pt x="7549147" y="1905000"/>
                </a:lnTo>
                <a:lnTo>
                  <a:pt x="7650252" y="1905000"/>
                </a:lnTo>
                <a:lnTo>
                  <a:pt x="7700804" y="1917700"/>
                </a:lnTo>
                <a:lnTo>
                  <a:pt x="7801910" y="1917700"/>
                </a:lnTo>
                <a:lnTo>
                  <a:pt x="7852462" y="1930400"/>
                </a:lnTo>
                <a:lnTo>
                  <a:pt x="7953568" y="1930400"/>
                </a:lnTo>
                <a:lnTo>
                  <a:pt x="8004120" y="1943100"/>
                </a:lnTo>
                <a:lnTo>
                  <a:pt x="8105226" y="1943100"/>
                </a:lnTo>
                <a:lnTo>
                  <a:pt x="8155779" y="1955800"/>
                </a:lnTo>
                <a:lnTo>
                  <a:pt x="8256885" y="1955800"/>
                </a:lnTo>
                <a:lnTo>
                  <a:pt x="8307439" y="1968500"/>
                </a:lnTo>
                <a:lnTo>
                  <a:pt x="8408545" y="1968500"/>
                </a:lnTo>
                <a:lnTo>
                  <a:pt x="8459099" y="1981200"/>
                </a:lnTo>
                <a:lnTo>
                  <a:pt x="8509652" y="1981200"/>
                </a:lnTo>
                <a:lnTo>
                  <a:pt x="8560206" y="1993900"/>
                </a:lnTo>
                <a:lnTo>
                  <a:pt x="8661314" y="1993900"/>
                </a:lnTo>
                <a:lnTo>
                  <a:pt x="8711868" y="2006600"/>
                </a:lnTo>
                <a:lnTo>
                  <a:pt x="8762422" y="2006600"/>
                </a:lnTo>
                <a:lnTo>
                  <a:pt x="8812976" y="2019300"/>
                </a:lnTo>
                <a:lnTo>
                  <a:pt x="8914085" y="2019300"/>
                </a:lnTo>
                <a:lnTo>
                  <a:pt x="8964639" y="2032000"/>
                </a:lnTo>
                <a:lnTo>
                  <a:pt x="9015194" y="2032000"/>
                </a:lnTo>
                <a:lnTo>
                  <a:pt x="9065749" y="2044700"/>
                </a:lnTo>
                <a:lnTo>
                  <a:pt x="9166860" y="2044700"/>
                </a:lnTo>
                <a:lnTo>
                  <a:pt x="8502557" y="1536700"/>
                </a:lnTo>
                <a:close/>
              </a:path>
              <a:path w="9166860" h="2044700">
                <a:moveTo>
                  <a:pt x="9014079" y="495300"/>
                </a:moveTo>
                <a:lnTo>
                  <a:pt x="152781" y="495300"/>
                </a:lnTo>
                <a:lnTo>
                  <a:pt x="101854" y="508000"/>
                </a:lnTo>
                <a:lnTo>
                  <a:pt x="9065006" y="508000"/>
                </a:lnTo>
                <a:lnTo>
                  <a:pt x="9014079" y="495300"/>
                </a:lnTo>
                <a:close/>
              </a:path>
              <a:path w="9166860" h="2044700">
                <a:moveTo>
                  <a:pt x="8912225" y="482600"/>
                </a:moveTo>
                <a:lnTo>
                  <a:pt x="254635" y="482600"/>
                </a:lnTo>
                <a:lnTo>
                  <a:pt x="203708" y="495300"/>
                </a:lnTo>
                <a:lnTo>
                  <a:pt x="8963152" y="495300"/>
                </a:lnTo>
                <a:lnTo>
                  <a:pt x="8912225" y="482600"/>
                </a:lnTo>
                <a:close/>
              </a:path>
              <a:path w="9166860" h="2044700">
                <a:moveTo>
                  <a:pt x="8810371" y="469900"/>
                </a:moveTo>
                <a:lnTo>
                  <a:pt x="356489" y="469900"/>
                </a:lnTo>
                <a:lnTo>
                  <a:pt x="305562" y="482600"/>
                </a:lnTo>
                <a:lnTo>
                  <a:pt x="8861298" y="482600"/>
                </a:lnTo>
                <a:lnTo>
                  <a:pt x="8810371" y="469900"/>
                </a:lnTo>
                <a:close/>
              </a:path>
              <a:path w="9166860" h="2044700">
                <a:moveTo>
                  <a:pt x="8657590" y="457200"/>
                </a:moveTo>
                <a:lnTo>
                  <a:pt x="509270" y="457200"/>
                </a:lnTo>
                <a:lnTo>
                  <a:pt x="458343" y="469900"/>
                </a:lnTo>
                <a:lnTo>
                  <a:pt x="8708517" y="469900"/>
                </a:lnTo>
                <a:lnTo>
                  <a:pt x="8657590" y="457200"/>
                </a:lnTo>
                <a:close/>
              </a:path>
              <a:path w="9166860" h="2044700">
                <a:moveTo>
                  <a:pt x="8555736" y="444500"/>
                </a:moveTo>
                <a:lnTo>
                  <a:pt x="611124" y="444500"/>
                </a:lnTo>
                <a:lnTo>
                  <a:pt x="560197" y="457200"/>
                </a:lnTo>
                <a:lnTo>
                  <a:pt x="8606663" y="457200"/>
                </a:lnTo>
                <a:lnTo>
                  <a:pt x="8555736" y="444500"/>
                </a:lnTo>
                <a:close/>
              </a:path>
              <a:path w="9166860" h="2044700">
                <a:moveTo>
                  <a:pt x="8402955" y="431800"/>
                </a:moveTo>
                <a:lnTo>
                  <a:pt x="763905" y="431800"/>
                </a:lnTo>
                <a:lnTo>
                  <a:pt x="712978" y="444500"/>
                </a:lnTo>
                <a:lnTo>
                  <a:pt x="8453882" y="444500"/>
                </a:lnTo>
                <a:lnTo>
                  <a:pt x="8402955" y="431800"/>
                </a:lnTo>
                <a:close/>
              </a:path>
              <a:path w="9166860" h="2044700">
                <a:moveTo>
                  <a:pt x="8250174" y="419100"/>
                </a:moveTo>
                <a:lnTo>
                  <a:pt x="916686" y="419100"/>
                </a:lnTo>
                <a:lnTo>
                  <a:pt x="865759" y="431800"/>
                </a:lnTo>
                <a:lnTo>
                  <a:pt x="8301101" y="431800"/>
                </a:lnTo>
                <a:lnTo>
                  <a:pt x="8250174" y="419100"/>
                </a:lnTo>
                <a:close/>
              </a:path>
              <a:path w="9166860" h="2044700">
                <a:moveTo>
                  <a:pt x="8148320" y="406400"/>
                </a:moveTo>
                <a:lnTo>
                  <a:pt x="1018540" y="406400"/>
                </a:lnTo>
                <a:lnTo>
                  <a:pt x="967613" y="419100"/>
                </a:lnTo>
                <a:lnTo>
                  <a:pt x="8199247" y="419100"/>
                </a:lnTo>
                <a:lnTo>
                  <a:pt x="8148320" y="406400"/>
                </a:lnTo>
                <a:close/>
              </a:path>
              <a:path w="9166860" h="2044700">
                <a:moveTo>
                  <a:pt x="7995539" y="393700"/>
                </a:moveTo>
                <a:lnTo>
                  <a:pt x="1171321" y="393700"/>
                </a:lnTo>
                <a:lnTo>
                  <a:pt x="1120394" y="406400"/>
                </a:lnTo>
                <a:lnTo>
                  <a:pt x="8046466" y="406400"/>
                </a:lnTo>
                <a:lnTo>
                  <a:pt x="7995539" y="393700"/>
                </a:lnTo>
                <a:close/>
              </a:path>
              <a:path w="9166860" h="2044700">
                <a:moveTo>
                  <a:pt x="7842758" y="381000"/>
                </a:moveTo>
                <a:lnTo>
                  <a:pt x="1324102" y="381000"/>
                </a:lnTo>
                <a:lnTo>
                  <a:pt x="1273175" y="393700"/>
                </a:lnTo>
                <a:lnTo>
                  <a:pt x="7893685" y="393700"/>
                </a:lnTo>
                <a:lnTo>
                  <a:pt x="7842758" y="381000"/>
                </a:lnTo>
                <a:close/>
              </a:path>
              <a:path w="9166860" h="2044700">
                <a:moveTo>
                  <a:pt x="7639050" y="368300"/>
                </a:moveTo>
                <a:lnTo>
                  <a:pt x="1527810" y="368300"/>
                </a:lnTo>
                <a:lnTo>
                  <a:pt x="1476883" y="381000"/>
                </a:lnTo>
                <a:lnTo>
                  <a:pt x="7689977" y="381000"/>
                </a:lnTo>
                <a:lnTo>
                  <a:pt x="7639050" y="368300"/>
                </a:lnTo>
                <a:close/>
              </a:path>
              <a:path w="9166860" h="2044700">
                <a:moveTo>
                  <a:pt x="7486269" y="355600"/>
                </a:moveTo>
                <a:lnTo>
                  <a:pt x="1680591" y="355600"/>
                </a:lnTo>
                <a:lnTo>
                  <a:pt x="1629664" y="368300"/>
                </a:lnTo>
                <a:lnTo>
                  <a:pt x="7537196" y="368300"/>
                </a:lnTo>
                <a:lnTo>
                  <a:pt x="7486269" y="355600"/>
                </a:lnTo>
                <a:close/>
              </a:path>
              <a:path w="9166860" h="2044700">
                <a:moveTo>
                  <a:pt x="7282561" y="342900"/>
                </a:moveTo>
                <a:lnTo>
                  <a:pt x="1884299" y="342900"/>
                </a:lnTo>
                <a:lnTo>
                  <a:pt x="1833372" y="355600"/>
                </a:lnTo>
                <a:lnTo>
                  <a:pt x="7333488" y="355600"/>
                </a:lnTo>
                <a:lnTo>
                  <a:pt x="7282561" y="342900"/>
                </a:lnTo>
                <a:close/>
              </a:path>
              <a:path w="9166860" h="2044700">
                <a:moveTo>
                  <a:pt x="7078853" y="330200"/>
                </a:moveTo>
                <a:lnTo>
                  <a:pt x="2088007" y="330200"/>
                </a:lnTo>
                <a:lnTo>
                  <a:pt x="2037080" y="342900"/>
                </a:lnTo>
                <a:lnTo>
                  <a:pt x="7129780" y="342900"/>
                </a:lnTo>
                <a:lnTo>
                  <a:pt x="7078853" y="330200"/>
                </a:lnTo>
                <a:close/>
              </a:path>
              <a:path w="9166860" h="2044700">
                <a:moveTo>
                  <a:pt x="6875145" y="63500"/>
                </a:moveTo>
                <a:lnTo>
                  <a:pt x="2291715" y="63500"/>
                </a:lnTo>
                <a:lnTo>
                  <a:pt x="2291715" y="317500"/>
                </a:lnTo>
                <a:lnTo>
                  <a:pt x="2240788" y="330200"/>
                </a:lnTo>
                <a:lnTo>
                  <a:pt x="6926072" y="330200"/>
                </a:lnTo>
                <a:lnTo>
                  <a:pt x="6875145" y="317500"/>
                </a:lnTo>
                <a:lnTo>
                  <a:pt x="6875145" y="63500"/>
                </a:lnTo>
                <a:close/>
              </a:path>
              <a:path w="9166860" h="2044700">
                <a:moveTo>
                  <a:pt x="6722364" y="50800"/>
                </a:moveTo>
                <a:lnTo>
                  <a:pt x="2444496" y="50800"/>
                </a:lnTo>
                <a:lnTo>
                  <a:pt x="2393569" y="63500"/>
                </a:lnTo>
                <a:lnTo>
                  <a:pt x="6773291" y="63500"/>
                </a:lnTo>
                <a:lnTo>
                  <a:pt x="6722364" y="50800"/>
                </a:lnTo>
                <a:close/>
              </a:path>
              <a:path w="9166860" h="2044700">
                <a:moveTo>
                  <a:pt x="6416802" y="38100"/>
                </a:moveTo>
                <a:lnTo>
                  <a:pt x="2750058" y="38100"/>
                </a:lnTo>
                <a:lnTo>
                  <a:pt x="2699131" y="50800"/>
                </a:lnTo>
                <a:lnTo>
                  <a:pt x="6467729" y="50800"/>
                </a:lnTo>
                <a:lnTo>
                  <a:pt x="6416802" y="38100"/>
                </a:lnTo>
                <a:close/>
              </a:path>
              <a:path w="9166860" h="2044700">
                <a:moveTo>
                  <a:pt x="6162167" y="25400"/>
                </a:moveTo>
                <a:lnTo>
                  <a:pt x="3004693" y="25400"/>
                </a:lnTo>
                <a:lnTo>
                  <a:pt x="2953766" y="38100"/>
                </a:lnTo>
                <a:lnTo>
                  <a:pt x="6213094" y="38100"/>
                </a:lnTo>
                <a:lnTo>
                  <a:pt x="6162167" y="25400"/>
                </a:lnTo>
                <a:close/>
              </a:path>
              <a:path w="9166860" h="2044700">
                <a:moveTo>
                  <a:pt x="5754751" y="12700"/>
                </a:moveTo>
                <a:lnTo>
                  <a:pt x="3412109" y="12700"/>
                </a:lnTo>
                <a:lnTo>
                  <a:pt x="3361182" y="25400"/>
                </a:lnTo>
                <a:lnTo>
                  <a:pt x="5805678" y="25400"/>
                </a:lnTo>
                <a:lnTo>
                  <a:pt x="5754751" y="12700"/>
                </a:lnTo>
                <a:close/>
              </a:path>
              <a:path w="9166860" h="2044700">
                <a:moveTo>
                  <a:pt x="5194554" y="0"/>
                </a:moveTo>
                <a:lnTo>
                  <a:pt x="3972306" y="0"/>
                </a:lnTo>
                <a:lnTo>
                  <a:pt x="3921379" y="12700"/>
                </a:lnTo>
                <a:lnTo>
                  <a:pt x="5245481" y="12700"/>
                </a:lnTo>
                <a:lnTo>
                  <a:pt x="5194554" y="0"/>
                </a:lnTo>
                <a:close/>
              </a:path>
            </a:pathLst>
          </a:custGeom>
          <a:solidFill>
            <a:srgbClr val="5B9BD4"/>
          </a:solidFill>
        </p:spPr>
        <p:txBody>
          <a:bodyPr wrap="square" lIns="0" tIns="0" rIns="0" bIns="0" rtlCol="0"/>
          <a:lstStyle/>
          <a:p>
            <a:endParaRPr/>
          </a:p>
        </p:txBody>
      </p:sp>
      <p:sp>
        <p:nvSpPr>
          <p:cNvPr id="24" name="object 24"/>
          <p:cNvSpPr/>
          <p:nvPr/>
        </p:nvSpPr>
        <p:spPr>
          <a:xfrm>
            <a:off x="3958209" y="3487292"/>
            <a:ext cx="4583430" cy="272415"/>
          </a:xfrm>
          <a:custGeom>
            <a:avLst/>
            <a:gdLst/>
            <a:ahLst/>
            <a:cxnLst/>
            <a:rect l="l" t="t" r="r" b="b"/>
            <a:pathLst>
              <a:path w="4583430" h="272414">
                <a:moveTo>
                  <a:pt x="1145793" y="16011"/>
                </a:moveTo>
                <a:lnTo>
                  <a:pt x="814831" y="26583"/>
                </a:lnTo>
                <a:lnTo>
                  <a:pt x="0" y="64007"/>
                </a:lnTo>
                <a:lnTo>
                  <a:pt x="1145793" y="272287"/>
                </a:lnTo>
                <a:lnTo>
                  <a:pt x="1145793" y="16011"/>
                </a:lnTo>
                <a:close/>
              </a:path>
              <a:path w="4583430" h="272414">
                <a:moveTo>
                  <a:pt x="3437509" y="16008"/>
                </a:moveTo>
                <a:lnTo>
                  <a:pt x="3437509" y="272287"/>
                </a:lnTo>
                <a:lnTo>
                  <a:pt x="4583430" y="64007"/>
                </a:lnTo>
                <a:lnTo>
                  <a:pt x="3768597" y="26583"/>
                </a:lnTo>
                <a:lnTo>
                  <a:pt x="3437509" y="16008"/>
                </a:lnTo>
                <a:close/>
              </a:path>
              <a:path w="4583430" h="272414">
                <a:moveTo>
                  <a:pt x="2317115" y="7"/>
                </a:moveTo>
                <a:lnTo>
                  <a:pt x="2304446" y="7"/>
                </a:lnTo>
                <a:lnTo>
                  <a:pt x="2329783" y="23"/>
                </a:lnTo>
                <a:lnTo>
                  <a:pt x="2317115" y="7"/>
                </a:lnTo>
                <a:close/>
              </a:path>
              <a:path w="4583430" h="272414">
                <a:moveTo>
                  <a:pt x="2291714" y="0"/>
                </a:moveTo>
                <a:lnTo>
                  <a:pt x="2278983" y="7"/>
                </a:lnTo>
                <a:lnTo>
                  <a:pt x="2304446" y="7"/>
                </a:lnTo>
                <a:lnTo>
                  <a:pt x="2291714" y="0"/>
                </a:lnTo>
                <a:close/>
              </a:path>
            </a:pathLst>
          </a:custGeom>
          <a:solidFill>
            <a:srgbClr val="487CAB"/>
          </a:solidFill>
        </p:spPr>
        <p:txBody>
          <a:bodyPr wrap="square" lIns="0" tIns="0" rIns="0" bIns="0" rtlCol="0"/>
          <a:lstStyle/>
          <a:p>
            <a:endParaRPr/>
          </a:p>
        </p:txBody>
      </p:sp>
      <p:sp>
        <p:nvSpPr>
          <p:cNvPr id="25" name="object 25"/>
          <p:cNvSpPr/>
          <p:nvPr/>
        </p:nvSpPr>
        <p:spPr>
          <a:xfrm>
            <a:off x="1666494" y="1949957"/>
            <a:ext cx="9166860" cy="2049780"/>
          </a:xfrm>
          <a:custGeom>
            <a:avLst/>
            <a:gdLst/>
            <a:ahLst/>
            <a:cxnLst/>
            <a:rect l="l" t="t" r="r" b="b"/>
            <a:pathLst>
              <a:path w="9166860" h="2049779">
                <a:moveTo>
                  <a:pt x="0" y="2049779"/>
                </a:moveTo>
                <a:lnTo>
                  <a:pt x="1145794" y="1169034"/>
                </a:lnTo>
                <a:lnTo>
                  <a:pt x="0" y="512444"/>
                </a:lnTo>
                <a:lnTo>
                  <a:pt x="50926" y="506778"/>
                </a:lnTo>
                <a:lnTo>
                  <a:pt x="101853" y="501176"/>
                </a:lnTo>
                <a:lnTo>
                  <a:pt x="152780" y="495636"/>
                </a:lnTo>
                <a:lnTo>
                  <a:pt x="203707" y="490161"/>
                </a:lnTo>
                <a:lnTo>
                  <a:pt x="254634" y="484749"/>
                </a:lnTo>
                <a:lnTo>
                  <a:pt x="305561" y="479400"/>
                </a:lnTo>
                <a:lnTo>
                  <a:pt x="356488" y="474116"/>
                </a:lnTo>
                <a:lnTo>
                  <a:pt x="407415" y="468894"/>
                </a:lnTo>
                <a:lnTo>
                  <a:pt x="458342" y="463736"/>
                </a:lnTo>
                <a:lnTo>
                  <a:pt x="509269" y="458642"/>
                </a:lnTo>
                <a:lnTo>
                  <a:pt x="560196" y="453611"/>
                </a:lnTo>
                <a:lnTo>
                  <a:pt x="611123" y="448644"/>
                </a:lnTo>
                <a:lnTo>
                  <a:pt x="662050" y="443740"/>
                </a:lnTo>
                <a:lnTo>
                  <a:pt x="712977" y="438900"/>
                </a:lnTo>
                <a:lnTo>
                  <a:pt x="763904" y="434123"/>
                </a:lnTo>
                <a:lnTo>
                  <a:pt x="814831" y="429410"/>
                </a:lnTo>
                <a:lnTo>
                  <a:pt x="865758" y="424760"/>
                </a:lnTo>
                <a:lnTo>
                  <a:pt x="916685" y="420173"/>
                </a:lnTo>
                <a:lnTo>
                  <a:pt x="967612" y="415650"/>
                </a:lnTo>
                <a:lnTo>
                  <a:pt x="1018539" y="411191"/>
                </a:lnTo>
                <a:lnTo>
                  <a:pt x="1069466" y="406795"/>
                </a:lnTo>
                <a:lnTo>
                  <a:pt x="1120393" y="402462"/>
                </a:lnTo>
                <a:lnTo>
                  <a:pt x="1171320" y="398193"/>
                </a:lnTo>
                <a:lnTo>
                  <a:pt x="1222247" y="393987"/>
                </a:lnTo>
                <a:lnTo>
                  <a:pt x="1273174" y="389844"/>
                </a:lnTo>
                <a:lnTo>
                  <a:pt x="1324101" y="385765"/>
                </a:lnTo>
                <a:lnTo>
                  <a:pt x="1375028" y="381749"/>
                </a:lnTo>
                <a:lnTo>
                  <a:pt x="1425955" y="377797"/>
                </a:lnTo>
                <a:lnTo>
                  <a:pt x="1476882" y="373908"/>
                </a:lnTo>
                <a:lnTo>
                  <a:pt x="1527809" y="370082"/>
                </a:lnTo>
                <a:lnTo>
                  <a:pt x="1578736" y="366320"/>
                </a:lnTo>
                <a:lnTo>
                  <a:pt x="1629663" y="362621"/>
                </a:lnTo>
                <a:lnTo>
                  <a:pt x="1680590" y="358985"/>
                </a:lnTo>
                <a:lnTo>
                  <a:pt x="1731517" y="355413"/>
                </a:lnTo>
                <a:lnTo>
                  <a:pt x="1782444" y="351904"/>
                </a:lnTo>
                <a:lnTo>
                  <a:pt x="1833371" y="348458"/>
                </a:lnTo>
                <a:lnTo>
                  <a:pt x="1884298" y="345076"/>
                </a:lnTo>
                <a:lnTo>
                  <a:pt x="1935225" y="341756"/>
                </a:lnTo>
                <a:lnTo>
                  <a:pt x="1986152" y="338501"/>
                </a:lnTo>
                <a:lnTo>
                  <a:pt x="2037079" y="335308"/>
                </a:lnTo>
                <a:lnTo>
                  <a:pt x="2088006" y="332179"/>
                </a:lnTo>
                <a:lnTo>
                  <a:pt x="2138933" y="329112"/>
                </a:lnTo>
                <a:lnTo>
                  <a:pt x="2189860" y="326110"/>
                </a:lnTo>
                <a:lnTo>
                  <a:pt x="2240787" y="323170"/>
                </a:lnTo>
                <a:lnTo>
                  <a:pt x="2291715" y="320293"/>
                </a:lnTo>
                <a:lnTo>
                  <a:pt x="2291715" y="64007"/>
                </a:lnTo>
                <a:lnTo>
                  <a:pt x="2342642" y="61194"/>
                </a:lnTo>
                <a:lnTo>
                  <a:pt x="2393569" y="58444"/>
                </a:lnTo>
                <a:lnTo>
                  <a:pt x="2444496" y="55758"/>
                </a:lnTo>
                <a:lnTo>
                  <a:pt x="2495422" y="53134"/>
                </a:lnTo>
                <a:lnTo>
                  <a:pt x="2546349" y="50574"/>
                </a:lnTo>
                <a:lnTo>
                  <a:pt x="2597276" y="48077"/>
                </a:lnTo>
                <a:lnTo>
                  <a:pt x="2648203" y="45643"/>
                </a:lnTo>
                <a:lnTo>
                  <a:pt x="2699130" y="43272"/>
                </a:lnTo>
                <a:lnTo>
                  <a:pt x="2750057" y="40965"/>
                </a:lnTo>
                <a:lnTo>
                  <a:pt x="2800984" y="38720"/>
                </a:lnTo>
                <a:lnTo>
                  <a:pt x="2851911" y="36539"/>
                </a:lnTo>
                <a:lnTo>
                  <a:pt x="2902838" y="34422"/>
                </a:lnTo>
                <a:lnTo>
                  <a:pt x="2953765" y="32367"/>
                </a:lnTo>
                <a:lnTo>
                  <a:pt x="3004692" y="30376"/>
                </a:lnTo>
                <a:lnTo>
                  <a:pt x="3055619" y="28447"/>
                </a:lnTo>
                <a:lnTo>
                  <a:pt x="3106546" y="26583"/>
                </a:lnTo>
                <a:lnTo>
                  <a:pt x="3157473" y="24781"/>
                </a:lnTo>
                <a:lnTo>
                  <a:pt x="3208400" y="23042"/>
                </a:lnTo>
                <a:lnTo>
                  <a:pt x="3259327" y="21367"/>
                </a:lnTo>
                <a:lnTo>
                  <a:pt x="3310254" y="19755"/>
                </a:lnTo>
                <a:lnTo>
                  <a:pt x="3361181" y="18206"/>
                </a:lnTo>
                <a:lnTo>
                  <a:pt x="3412108" y="16721"/>
                </a:lnTo>
                <a:lnTo>
                  <a:pt x="3463035" y="15298"/>
                </a:lnTo>
                <a:lnTo>
                  <a:pt x="3513962" y="13939"/>
                </a:lnTo>
                <a:lnTo>
                  <a:pt x="3564889" y="12643"/>
                </a:lnTo>
                <a:lnTo>
                  <a:pt x="3615816" y="11410"/>
                </a:lnTo>
                <a:lnTo>
                  <a:pt x="3666743" y="10241"/>
                </a:lnTo>
                <a:lnTo>
                  <a:pt x="3717670" y="9134"/>
                </a:lnTo>
                <a:lnTo>
                  <a:pt x="3768597" y="8091"/>
                </a:lnTo>
                <a:lnTo>
                  <a:pt x="3819524" y="7111"/>
                </a:lnTo>
                <a:lnTo>
                  <a:pt x="3870451" y="6195"/>
                </a:lnTo>
                <a:lnTo>
                  <a:pt x="3921378" y="5341"/>
                </a:lnTo>
                <a:lnTo>
                  <a:pt x="3972305" y="4551"/>
                </a:lnTo>
                <a:lnTo>
                  <a:pt x="4023232" y="3824"/>
                </a:lnTo>
                <a:lnTo>
                  <a:pt x="4074159" y="3160"/>
                </a:lnTo>
                <a:lnTo>
                  <a:pt x="4125086" y="2560"/>
                </a:lnTo>
                <a:lnTo>
                  <a:pt x="4176013" y="2022"/>
                </a:lnTo>
                <a:lnTo>
                  <a:pt x="4226940" y="1548"/>
                </a:lnTo>
                <a:lnTo>
                  <a:pt x="4277867" y="1137"/>
                </a:lnTo>
                <a:lnTo>
                  <a:pt x="4328794" y="790"/>
                </a:lnTo>
                <a:lnTo>
                  <a:pt x="4379721" y="505"/>
                </a:lnTo>
                <a:lnTo>
                  <a:pt x="4430648" y="284"/>
                </a:lnTo>
                <a:lnTo>
                  <a:pt x="4481575" y="126"/>
                </a:lnTo>
                <a:lnTo>
                  <a:pt x="4532502" y="31"/>
                </a:lnTo>
                <a:lnTo>
                  <a:pt x="4583429" y="0"/>
                </a:lnTo>
                <a:lnTo>
                  <a:pt x="4634356" y="31"/>
                </a:lnTo>
                <a:lnTo>
                  <a:pt x="4685283" y="126"/>
                </a:lnTo>
                <a:lnTo>
                  <a:pt x="4736210" y="284"/>
                </a:lnTo>
                <a:lnTo>
                  <a:pt x="4787137" y="505"/>
                </a:lnTo>
                <a:lnTo>
                  <a:pt x="4838064" y="790"/>
                </a:lnTo>
                <a:lnTo>
                  <a:pt x="4888991" y="1137"/>
                </a:lnTo>
                <a:lnTo>
                  <a:pt x="4939918" y="1548"/>
                </a:lnTo>
                <a:lnTo>
                  <a:pt x="4990845" y="2022"/>
                </a:lnTo>
                <a:lnTo>
                  <a:pt x="5041772" y="2560"/>
                </a:lnTo>
                <a:lnTo>
                  <a:pt x="5092699" y="3160"/>
                </a:lnTo>
                <a:lnTo>
                  <a:pt x="5143626" y="3824"/>
                </a:lnTo>
                <a:lnTo>
                  <a:pt x="5194553" y="4551"/>
                </a:lnTo>
                <a:lnTo>
                  <a:pt x="5245480" y="5341"/>
                </a:lnTo>
                <a:lnTo>
                  <a:pt x="5296407" y="6195"/>
                </a:lnTo>
                <a:lnTo>
                  <a:pt x="5347334" y="7111"/>
                </a:lnTo>
                <a:lnTo>
                  <a:pt x="5398261" y="8091"/>
                </a:lnTo>
                <a:lnTo>
                  <a:pt x="5449188" y="9134"/>
                </a:lnTo>
                <a:lnTo>
                  <a:pt x="5500115" y="10241"/>
                </a:lnTo>
                <a:lnTo>
                  <a:pt x="5551042" y="11410"/>
                </a:lnTo>
                <a:lnTo>
                  <a:pt x="5601969" y="12643"/>
                </a:lnTo>
                <a:lnTo>
                  <a:pt x="5652896" y="13939"/>
                </a:lnTo>
                <a:lnTo>
                  <a:pt x="5703823" y="15298"/>
                </a:lnTo>
                <a:lnTo>
                  <a:pt x="5754750" y="16721"/>
                </a:lnTo>
                <a:lnTo>
                  <a:pt x="5805677" y="18206"/>
                </a:lnTo>
                <a:lnTo>
                  <a:pt x="5856604" y="19755"/>
                </a:lnTo>
                <a:lnTo>
                  <a:pt x="5907531" y="21367"/>
                </a:lnTo>
                <a:lnTo>
                  <a:pt x="5958458" y="23042"/>
                </a:lnTo>
                <a:lnTo>
                  <a:pt x="6009385" y="24781"/>
                </a:lnTo>
                <a:lnTo>
                  <a:pt x="6060312" y="26583"/>
                </a:lnTo>
                <a:lnTo>
                  <a:pt x="6111239" y="28447"/>
                </a:lnTo>
                <a:lnTo>
                  <a:pt x="6162166" y="30376"/>
                </a:lnTo>
                <a:lnTo>
                  <a:pt x="6213093" y="32367"/>
                </a:lnTo>
                <a:lnTo>
                  <a:pt x="6264020" y="34422"/>
                </a:lnTo>
                <a:lnTo>
                  <a:pt x="6314947" y="36539"/>
                </a:lnTo>
                <a:lnTo>
                  <a:pt x="6365874" y="38720"/>
                </a:lnTo>
                <a:lnTo>
                  <a:pt x="6416801" y="40965"/>
                </a:lnTo>
                <a:lnTo>
                  <a:pt x="6467728" y="43272"/>
                </a:lnTo>
                <a:lnTo>
                  <a:pt x="6518655" y="45643"/>
                </a:lnTo>
                <a:lnTo>
                  <a:pt x="6569582" y="48077"/>
                </a:lnTo>
                <a:lnTo>
                  <a:pt x="6620509" y="50574"/>
                </a:lnTo>
                <a:lnTo>
                  <a:pt x="6671436" y="53134"/>
                </a:lnTo>
                <a:lnTo>
                  <a:pt x="6722363" y="55758"/>
                </a:lnTo>
                <a:lnTo>
                  <a:pt x="6773290" y="58444"/>
                </a:lnTo>
                <a:lnTo>
                  <a:pt x="6824217" y="61194"/>
                </a:lnTo>
                <a:lnTo>
                  <a:pt x="6875145" y="64007"/>
                </a:lnTo>
                <a:lnTo>
                  <a:pt x="6875145" y="320293"/>
                </a:lnTo>
                <a:lnTo>
                  <a:pt x="6926072" y="323170"/>
                </a:lnTo>
                <a:lnTo>
                  <a:pt x="6976999" y="326110"/>
                </a:lnTo>
                <a:lnTo>
                  <a:pt x="7027926" y="329112"/>
                </a:lnTo>
                <a:lnTo>
                  <a:pt x="7078853" y="332179"/>
                </a:lnTo>
                <a:lnTo>
                  <a:pt x="7129780" y="335308"/>
                </a:lnTo>
                <a:lnTo>
                  <a:pt x="7180707" y="338501"/>
                </a:lnTo>
                <a:lnTo>
                  <a:pt x="7231633" y="341756"/>
                </a:lnTo>
                <a:lnTo>
                  <a:pt x="7282560" y="345076"/>
                </a:lnTo>
                <a:lnTo>
                  <a:pt x="7333487" y="348458"/>
                </a:lnTo>
                <a:lnTo>
                  <a:pt x="7384414" y="351904"/>
                </a:lnTo>
                <a:lnTo>
                  <a:pt x="7435341" y="355413"/>
                </a:lnTo>
                <a:lnTo>
                  <a:pt x="7486268" y="358985"/>
                </a:lnTo>
                <a:lnTo>
                  <a:pt x="7537195" y="362621"/>
                </a:lnTo>
                <a:lnTo>
                  <a:pt x="7588122" y="366320"/>
                </a:lnTo>
                <a:lnTo>
                  <a:pt x="7639049" y="370082"/>
                </a:lnTo>
                <a:lnTo>
                  <a:pt x="7689976" y="373908"/>
                </a:lnTo>
                <a:lnTo>
                  <a:pt x="7740903" y="377797"/>
                </a:lnTo>
                <a:lnTo>
                  <a:pt x="7791830" y="381749"/>
                </a:lnTo>
                <a:lnTo>
                  <a:pt x="7842757" y="385765"/>
                </a:lnTo>
                <a:lnTo>
                  <a:pt x="7893684" y="389844"/>
                </a:lnTo>
                <a:lnTo>
                  <a:pt x="7944611" y="393987"/>
                </a:lnTo>
                <a:lnTo>
                  <a:pt x="7995538" y="398193"/>
                </a:lnTo>
                <a:lnTo>
                  <a:pt x="8046465" y="402462"/>
                </a:lnTo>
                <a:lnTo>
                  <a:pt x="8097392" y="406795"/>
                </a:lnTo>
                <a:lnTo>
                  <a:pt x="8148319" y="411191"/>
                </a:lnTo>
                <a:lnTo>
                  <a:pt x="8199246" y="415650"/>
                </a:lnTo>
                <a:lnTo>
                  <a:pt x="8250173" y="420173"/>
                </a:lnTo>
                <a:lnTo>
                  <a:pt x="8301100" y="424760"/>
                </a:lnTo>
                <a:lnTo>
                  <a:pt x="8352027" y="429410"/>
                </a:lnTo>
                <a:lnTo>
                  <a:pt x="8402954" y="434123"/>
                </a:lnTo>
                <a:lnTo>
                  <a:pt x="8453881" y="438900"/>
                </a:lnTo>
                <a:lnTo>
                  <a:pt x="8504808" y="443740"/>
                </a:lnTo>
                <a:lnTo>
                  <a:pt x="8555735" y="448644"/>
                </a:lnTo>
                <a:lnTo>
                  <a:pt x="8606662" y="453611"/>
                </a:lnTo>
                <a:lnTo>
                  <a:pt x="8657589" y="458642"/>
                </a:lnTo>
                <a:lnTo>
                  <a:pt x="8708516" y="463736"/>
                </a:lnTo>
                <a:lnTo>
                  <a:pt x="8759443" y="468894"/>
                </a:lnTo>
                <a:lnTo>
                  <a:pt x="8810370" y="474116"/>
                </a:lnTo>
                <a:lnTo>
                  <a:pt x="8861297" y="479400"/>
                </a:lnTo>
                <a:lnTo>
                  <a:pt x="8912224" y="484749"/>
                </a:lnTo>
                <a:lnTo>
                  <a:pt x="8963151" y="490161"/>
                </a:lnTo>
                <a:lnTo>
                  <a:pt x="9014078" y="495636"/>
                </a:lnTo>
                <a:lnTo>
                  <a:pt x="9065005" y="501176"/>
                </a:lnTo>
                <a:lnTo>
                  <a:pt x="9115932" y="506778"/>
                </a:lnTo>
                <a:lnTo>
                  <a:pt x="9166860" y="512444"/>
                </a:lnTo>
                <a:lnTo>
                  <a:pt x="8020938" y="1169034"/>
                </a:lnTo>
                <a:lnTo>
                  <a:pt x="9166860" y="2049779"/>
                </a:lnTo>
                <a:lnTo>
                  <a:pt x="9116304" y="2044157"/>
                </a:lnTo>
                <a:lnTo>
                  <a:pt x="9065749" y="2038598"/>
                </a:lnTo>
                <a:lnTo>
                  <a:pt x="9015194" y="2033100"/>
                </a:lnTo>
                <a:lnTo>
                  <a:pt x="8964639" y="2027666"/>
                </a:lnTo>
                <a:lnTo>
                  <a:pt x="8914085" y="2022293"/>
                </a:lnTo>
                <a:lnTo>
                  <a:pt x="8863530" y="2016983"/>
                </a:lnTo>
                <a:lnTo>
                  <a:pt x="8812976" y="2011736"/>
                </a:lnTo>
                <a:lnTo>
                  <a:pt x="8762422" y="2006551"/>
                </a:lnTo>
                <a:lnTo>
                  <a:pt x="8711868" y="2001428"/>
                </a:lnTo>
                <a:lnTo>
                  <a:pt x="8661314" y="1996368"/>
                </a:lnTo>
                <a:lnTo>
                  <a:pt x="8610760" y="1991371"/>
                </a:lnTo>
                <a:lnTo>
                  <a:pt x="8560206" y="1986435"/>
                </a:lnTo>
                <a:lnTo>
                  <a:pt x="8509652" y="1981562"/>
                </a:lnTo>
                <a:lnTo>
                  <a:pt x="8459099" y="1976752"/>
                </a:lnTo>
                <a:lnTo>
                  <a:pt x="8408545" y="1972004"/>
                </a:lnTo>
                <a:lnTo>
                  <a:pt x="8357992" y="1967318"/>
                </a:lnTo>
                <a:lnTo>
                  <a:pt x="8307439" y="1962695"/>
                </a:lnTo>
                <a:lnTo>
                  <a:pt x="8256885" y="1958134"/>
                </a:lnTo>
                <a:lnTo>
                  <a:pt x="8206332" y="1953636"/>
                </a:lnTo>
                <a:lnTo>
                  <a:pt x="8155779" y="1949200"/>
                </a:lnTo>
                <a:lnTo>
                  <a:pt x="8105226" y="1944827"/>
                </a:lnTo>
                <a:lnTo>
                  <a:pt x="8054673" y="1940516"/>
                </a:lnTo>
                <a:lnTo>
                  <a:pt x="8004120" y="1936267"/>
                </a:lnTo>
                <a:lnTo>
                  <a:pt x="7953568" y="1932081"/>
                </a:lnTo>
                <a:lnTo>
                  <a:pt x="7903015" y="1927957"/>
                </a:lnTo>
                <a:lnTo>
                  <a:pt x="7852462" y="1923895"/>
                </a:lnTo>
                <a:lnTo>
                  <a:pt x="7801910" y="1919896"/>
                </a:lnTo>
                <a:lnTo>
                  <a:pt x="7751357" y="1915959"/>
                </a:lnTo>
                <a:lnTo>
                  <a:pt x="7700804" y="1912085"/>
                </a:lnTo>
                <a:lnTo>
                  <a:pt x="7650252" y="1908273"/>
                </a:lnTo>
                <a:lnTo>
                  <a:pt x="7599699" y="1904523"/>
                </a:lnTo>
                <a:lnTo>
                  <a:pt x="7549147" y="1900836"/>
                </a:lnTo>
                <a:lnTo>
                  <a:pt x="7498594" y="1897211"/>
                </a:lnTo>
                <a:lnTo>
                  <a:pt x="7448041" y="1893649"/>
                </a:lnTo>
                <a:lnTo>
                  <a:pt x="7397489" y="1890149"/>
                </a:lnTo>
                <a:lnTo>
                  <a:pt x="7346936" y="1886711"/>
                </a:lnTo>
                <a:lnTo>
                  <a:pt x="7296384" y="1883336"/>
                </a:lnTo>
                <a:lnTo>
                  <a:pt x="7245831" y="1880023"/>
                </a:lnTo>
                <a:lnTo>
                  <a:pt x="7195279" y="1876772"/>
                </a:lnTo>
                <a:lnTo>
                  <a:pt x="7144726" y="1873584"/>
                </a:lnTo>
                <a:lnTo>
                  <a:pt x="7094173" y="1870458"/>
                </a:lnTo>
                <a:lnTo>
                  <a:pt x="7043621" y="1867395"/>
                </a:lnTo>
                <a:lnTo>
                  <a:pt x="6993068" y="1864393"/>
                </a:lnTo>
                <a:lnTo>
                  <a:pt x="6942515" y="1861455"/>
                </a:lnTo>
                <a:lnTo>
                  <a:pt x="6891963" y="1858578"/>
                </a:lnTo>
                <a:lnTo>
                  <a:pt x="6841410" y="1855764"/>
                </a:lnTo>
                <a:lnTo>
                  <a:pt x="6790857" y="1853012"/>
                </a:lnTo>
                <a:lnTo>
                  <a:pt x="6740304" y="1850323"/>
                </a:lnTo>
                <a:lnTo>
                  <a:pt x="6689751" y="1847696"/>
                </a:lnTo>
                <a:lnTo>
                  <a:pt x="6639198" y="1845131"/>
                </a:lnTo>
                <a:lnTo>
                  <a:pt x="6588644" y="1842629"/>
                </a:lnTo>
                <a:lnTo>
                  <a:pt x="6538091" y="1840189"/>
                </a:lnTo>
                <a:lnTo>
                  <a:pt x="6487538" y="1837811"/>
                </a:lnTo>
                <a:lnTo>
                  <a:pt x="6436984" y="1835495"/>
                </a:lnTo>
                <a:lnTo>
                  <a:pt x="6386431" y="1833242"/>
                </a:lnTo>
                <a:lnTo>
                  <a:pt x="6335877" y="1831051"/>
                </a:lnTo>
                <a:lnTo>
                  <a:pt x="6285323" y="1828923"/>
                </a:lnTo>
                <a:lnTo>
                  <a:pt x="6234769" y="1826857"/>
                </a:lnTo>
                <a:lnTo>
                  <a:pt x="6184215" y="1824853"/>
                </a:lnTo>
                <a:lnTo>
                  <a:pt x="6133661" y="1822912"/>
                </a:lnTo>
                <a:lnTo>
                  <a:pt x="6083107" y="1821032"/>
                </a:lnTo>
                <a:lnTo>
                  <a:pt x="6032553" y="1819215"/>
                </a:lnTo>
                <a:lnTo>
                  <a:pt x="5981998" y="1817461"/>
                </a:lnTo>
                <a:lnTo>
                  <a:pt x="5931444" y="1815769"/>
                </a:lnTo>
                <a:lnTo>
                  <a:pt x="5880889" y="1814139"/>
                </a:lnTo>
                <a:lnTo>
                  <a:pt x="5830334" y="1812571"/>
                </a:lnTo>
                <a:lnTo>
                  <a:pt x="5779779" y="1811066"/>
                </a:lnTo>
                <a:lnTo>
                  <a:pt x="5729224" y="1809622"/>
                </a:lnTo>
                <a:lnTo>
                  <a:pt x="6875145" y="1601342"/>
                </a:lnTo>
                <a:lnTo>
                  <a:pt x="6824218" y="1598529"/>
                </a:lnTo>
                <a:lnTo>
                  <a:pt x="6773291" y="1595779"/>
                </a:lnTo>
                <a:lnTo>
                  <a:pt x="6722364" y="1593093"/>
                </a:lnTo>
                <a:lnTo>
                  <a:pt x="6671437" y="1590469"/>
                </a:lnTo>
                <a:lnTo>
                  <a:pt x="6620510" y="1587909"/>
                </a:lnTo>
                <a:lnTo>
                  <a:pt x="6569583" y="1585412"/>
                </a:lnTo>
                <a:lnTo>
                  <a:pt x="6518656" y="1582978"/>
                </a:lnTo>
                <a:lnTo>
                  <a:pt x="6467729" y="1580607"/>
                </a:lnTo>
                <a:lnTo>
                  <a:pt x="6416802" y="1578300"/>
                </a:lnTo>
                <a:lnTo>
                  <a:pt x="6365875" y="1576055"/>
                </a:lnTo>
                <a:lnTo>
                  <a:pt x="6314948" y="1573874"/>
                </a:lnTo>
                <a:lnTo>
                  <a:pt x="6264021" y="1571757"/>
                </a:lnTo>
                <a:lnTo>
                  <a:pt x="6213094" y="1569702"/>
                </a:lnTo>
                <a:lnTo>
                  <a:pt x="6162167" y="1567711"/>
                </a:lnTo>
                <a:lnTo>
                  <a:pt x="6111240" y="1565782"/>
                </a:lnTo>
                <a:lnTo>
                  <a:pt x="6060313" y="1563918"/>
                </a:lnTo>
                <a:lnTo>
                  <a:pt x="6009386" y="1562116"/>
                </a:lnTo>
                <a:lnTo>
                  <a:pt x="5958459" y="1560377"/>
                </a:lnTo>
                <a:lnTo>
                  <a:pt x="5907532" y="1558702"/>
                </a:lnTo>
                <a:lnTo>
                  <a:pt x="5856605" y="1557090"/>
                </a:lnTo>
                <a:lnTo>
                  <a:pt x="5805678" y="1555541"/>
                </a:lnTo>
                <a:lnTo>
                  <a:pt x="5754751" y="1554056"/>
                </a:lnTo>
                <a:lnTo>
                  <a:pt x="5703824" y="1552633"/>
                </a:lnTo>
                <a:lnTo>
                  <a:pt x="5652897" y="1551274"/>
                </a:lnTo>
                <a:lnTo>
                  <a:pt x="5601970" y="1549978"/>
                </a:lnTo>
                <a:lnTo>
                  <a:pt x="5551043" y="1548745"/>
                </a:lnTo>
                <a:lnTo>
                  <a:pt x="5500116" y="1547576"/>
                </a:lnTo>
                <a:lnTo>
                  <a:pt x="5449189" y="1546469"/>
                </a:lnTo>
                <a:lnTo>
                  <a:pt x="5398262" y="1545426"/>
                </a:lnTo>
                <a:lnTo>
                  <a:pt x="5347335" y="1544446"/>
                </a:lnTo>
                <a:lnTo>
                  <a:pt x="5296408" y="1543530"/>
                </a:lnTo>
                <a:lnTo>
                  <a:pt x="5245481" y="1542676"/>
                </a:lnTo>
                <a:lnTo>
                  <a:pt x="5194554" y="1541886"/>
                </a:lnTo>
                <a:lnTo>
                  <a:pt x="5143627" y="1541159"/>
                </a:lnTo>
                <a:lnTo>
                  <a:pt x="5092700" y="1540495"/>
                </a:lnTo>
                <a:lnTo>
                  <a:pt x="5041773" y="1539895"/>
                </a:lnTo>
                <a:lnTo>
                  <a:pt x="4990846" y="1539357"/>
                </a:lnTo>
                <a:lnTo>
                  <a:pt x="4939919" y="1538883"/>
                </a:lnTo>
                <a:lnTo>
                  <a:pt x="4888992" y="1538472"/>
                </a:lnTo>
                <a:lnTo>
                  <a:pt x="4838065" y="1538125"/>
                </a:lnTo>
                <a:lnTo>
                  <a:pt x="4787138" y="1537840"/>
                </a:lnTo>
                <a:lnTo>
                  <a:pt x="4736211" y="1537619"/>
                </a:lnTo>
                <a:lnTo>
                  <a:pt x="4685284" y="1537461"/>
                </a:lnTo>
                <a:lnTo>
                  <a:pt x="4634357" y="1537366"/>
                </a:lnTo>
                <a:lnTo>
                  <a:pt x="4583430" y="1537335"/>
                </a:lnTo>
                <a:lnTo>
                  <a:pt x="4532503" y="1537366"/>
                </a:lnTo>
                <a:lnTo>
                  <a:pt x="4481576" y="1537461"/>
                </a:lnTo>
                <a:lnTo>
                  <a:pt x="4430649" y="1537619"/>
                </a:lnTo>
                <a:lnTo>
                  <a:pt x="4379722" y="1537840"/>
                </a:lnTo>
                <a:lnTo>
                  <a:pt x="4328795" y="1538125"/>
                </a:lnTo>
                <a:lnTo>
                  <a:pt x="4277868" y="1538472"/>
                </a:lnTo>
                <a:lnTo>
                  <a:pt x="4226941" y="1538883"/>
                </a:lnTo>
                <a:lnTo>
                  <a:pt x="4176014" y="1539357"/>
                </a:lnTo>
                <a:lnTo>
                  <a:pt x="4125087" y="1539895"/>
                </a:lnTo>
                <a:lnTo>
                  <a:pt x="4074160" y="1540495"/>
                </a:lnTo>
                <a:lnTo>
                  <a:pt x="4023233" y="1541159"/>
                </a:lnTo>
                <a:lnTo>
                  <a:pt x="3972306" y="1541886"/>
                </a:lnTo>
                <a:lnTo>
                  <a:pt x="3921379" y="1542676"/>
                </a:lnTo>
                <a:lnTo>
                  <a:pt x="3870452" y="1543530"/>
                </a:lnTo>
                <a:lnTo>
                  <a:pt x="3819525" y="1544446"/>
                </a:lnTo>
                <a:lnTo>
                  <a:pt x="3768598" y="1545426"/>
                </a:lnTo>
                <a:lnTo>
                  <a:pt x="3717671" y="1546469"/>
                </a:lnTo>
                <a:lnTo>
                  <a:pt x="3666744" y="1547576"/>
                </a:lnTo>
                <a:lnTo>
                  <a:pt x="3615817" y="1548745"/>
                </a:lnTo>
                <a:lnTo>
                  <a:pt x="3564890" y="1549978"/>
                </a:lnTo>
                <a:lnTo>
                  <a:pt x="3513963" y="1551274"/>
                </a:lnTo>
                <a:lnTo>
                  <a:pt x="3463036" y="1552633"/>
                </a:lnTo>
                <a:lnTo>
                  <a:pt x="3412109" y="1554056"/>
                </a:lnTo>
                <a:lnTo>
                  <a:pt x="3361182" y="1555541"/>
                </a:lnTo>
                <a:lnTo>
                  <a:pt x="3310255" y="1557090"/>
                </a:lnTo>
                <a:lnTo>
                  <a:pt x="3259328" y="1558702"/>
                </a:lnTo>
                <a:lnTo>
                  <a:pt x="3208401" y="1560377"/>
                </a:lnTo>
                <a:lnTo>
                  <a:pt x="3157474" y="1562116"/>
                </a:lnTo>
                <a:lnTo>
                  <a:pt x="3106547" y="1563918"/>
                </a:lnTo>
                <a:lnTo>
                  <a:pt x="3055620" y="1565782"/>
                </a:lnTo>
                <a:lnTo>
                  <a:pt x="3004693" y="1567711"/>
                </a:lnTo>
                <a:lnTo>
                  <a:pt x="2953766" y="1569702"/>
                </a:lnTo>
                <a:lnTo>
                  <a:pt x="2902839" y="1571757"/>
                </a:lnTo>
                <a:lnTo>
                  <a:pt x="2851912" y="1573874"/>
                </a:lnTo>
                <a:lnTo>
                  <a:pt x="2800985" y="1576055"/>
                </a:lnTo>
                <a:lnTo>
                  <a:pt x="2750058" y="1578300"/>
                </a:lnTo>
                <a:lnTo>
                  <a:pt x="2699131" y="1580607"/>
                </a:lnTo>
                <a:lnTo>
                  <a:pt x="2648204" y="1582978"/>
                </a:lnTo>
                <a:lnTo>
                  <a:pt x="2597277" y="1585412"/>
                </a:lnTo>
                <a:lnTo>
                  <a:pt x="2546350" y="1587909"/>
                </a:lnTo>
                <a:lnTo>
                  <a:pt x="2495423" y="1590469"/>
                </a:lnTo>
                <a:lnTo>
                  <a:pt x="2444496" y="1593093"/>
                </a:lnTo>
                <a:lnTo>
                  <a:pt x="2393569" y="1595779"/>
                </a:lnTo>
                <a:lnTo>
                  <a:pt x="2342642" y="1598529"/>
                </a:lnTo>
                <a:lnTo>
                  <a:pt x="2291715" y="1601342"/>
                </a:lnTo>
                <a:lnTo>
                  <a:pt x="3437508" y="1809622"/>
                </a:lnTo>
                <a:lnTo>
                  <a:pt x="3386959" y="1811066"/>
                </a:lnTo>
                <a:lnTo>
                  <a:pt x="3336409" y="1812571"/>
                </a:lnTo>
                <a:lnTo>
                  <a:pt x="3285859" y="1814139"/>
                </a:lnTo>
                <a:lnTo>
                  <a:pt x="3235308" y="1815769"/>
                </a:lnTo>
                <a:lnTo>
                  <a:pt x="3184758" y="1817461"/>
                </a:lnTo>
                <a:lnTo>
                  <a:pt x="3134207" y="1819215"/>
                </a:lnTo>
                <a:lnTo>
                  <a:pt x="3083657" y="1821032"/>
                </a:lnTo>
                <a:lnTo>
                  <a:pt x="3033106" y="1822912"/>
                </a:lnTo>
                <a:lnTo>
                  <a:pt x="2982555" y="1824853"/>
                </a:lnTo>
                <a:lnTo>
                  <a:pt x="2932004" y="1826857"/>
                </a:lnTo>
                <a:lnTo>
                  <a:pt x="2881453" y="1828923"/>
                </a:lnTo>
                <a:lnTo>
                  <a:pt x="2830901" y="1831051"/>
                </a:lnTo>
                <a:lnTo>
                  <a:pt x="2780350" y="1833242"/>
                </a:lnTo>
                <a:lnTo>
                  <a:pt x="2729798" y="1835495"/>
                </a:lnTo>
                <a:lnTo>
                  <a:pt x="2679247" y="1837811"/>
                </a:lnTo>
                <a:lnTo>
                  <a:pt x="2628695" y="1840189"/>
                </a:lnTo>
                <a:lnTo>
                  <a:pt x="2578143" y="1842629"/>
                </a:lnTo>
                <a:lnTo>
                  <a:pt x="2527591" y="1845131"/>
                </a:lnTo>
                <a:lnTo>
                  <a:pt x="2477039" y="1847696"/>
                </a:lnTo>
                <a:lnTo>
                  <a:pt x="2426487" y="1850323"/>
                </a:lnTo>
                <a:lnTo>
                  <a:pt x="2375935" y="1853012"/>
                </a:lnTo>
                <a:lnTo>
                  <a:pt x="2325383" y="1855764"/>
                </a:lnTo>
                <a:lnTo>
                  <a:pt x="2274831" y="1858578"/>
                </a:lnTo>
                <a:lnTo>
                  <a:pt x="2224279" y="1861455"/>
                </a:lnTo>
                <a:lnTo>
                  <a:pt x="2173726" y="1864393"/>
                </a:lnTo>
                <a:lnTo>
                  <a:pt x="2123174" y="1867395"/>
                </a:lnTo>
                <a:lnTo>
                  <a:pt x="2072621" y="1870458"/>
                </a:lnTo>
                <a:lnTo>
                  <a:pt x="2022069" y="1873584"/>
                </a:lnTo>
                <a:lnTo>
                  <a:pt x="1971517" y="1876772"/>
                </a:lnTo>
                <a:lnTo>
                  <a:pt x="1920964" y="1880023"/>
                </a:lnTo>
                <a:lnTo>
                  <a:pt x="1870412" y="1883336"/>
                </a:lnTo>
                <a:lnTo>
                  <a:pt x="1819859" y="1886711"/>
                </a:lnTo>
                <a:lnTo>
                  <a:pt x="1769307" y="1890149"/>
                </a:lnTo>
                <a:lnTo>
                  <a:pt x="1718754" y="1893649"/>
                </a:lnTo>
                <a:lnTo>
                  <a:pt x="1668201" y="1897211"/>
                </a:lnTo>
                <a:lnTo>
                  <a:pt x="1617649" y="1900836"/>
                </a:lnTo>
                <a:lnTo>
                  <a:pt x="1567096" y="1904523"/>
                </a:lnTo>
                <a:lnTo>
                  <a:pt x="1516544" y="1908273"/>
                </a:lnTo>
                <a:lnTo>
                  <a:pt x="1465991" y="1912085"/>
                </a:lnTo>
                <a:lnTo>
                  <a:pt x="1415439" y="1915959"/>
                </a:lnTo>
                <a:lnTo>
                  <a:pt x="1364887" y="1919896"/>
                </a:lnTo>
                <a:lnTo>
                  <a:pt x="1314334" y="1923895"/>
                </a:lnTo>
                <a:lnTo>
                  <a:pt x="1263782" y="1927957"/>
                </a:lnTo>
                <a:lnTo>
                  <a:pt x="1213229" y="1932081"/>
                </a:lnTo>
                <a:lnTo>
                  <a:pt x="1162677" y="1936267"/>
                </a:lnTo>
                <a:lnTo>
                  <a:pt x="1112125" y="1940516"/>
                </a:lnTo>
                <a:lnTo>
                  <a:pt x="1061573" y="1944827"/>
                </a:lnTo>
                <a:lnTo>
                  <a:pt x="1011021" y="1949200"/>
                </a:lnTo>
                <a:lnTo>
                  <a:pt x="960469" y="1953636"/>
                </a:lnTo>
                <a:lnTo>
                  <a:pt x="909917" y="1958134"/>
                </a:lnTo>
                <a:lnTo>
                  <a:pt x="859365" y="1962695"/>
                </a:lnTo>
                <a:lnTo>
                  <a:pt x="808813" y="1967318"/>
                </a:lnTo>
                <a:lnTo>
                  <a:pt x="758261" y="1972004"/>
                </a:lnTo>
                <a:lnTo>
                  <a:pt x="707710" y="1976752"/>
                </a:lnTo>
                <a:lnTo>
                  <a:pt x="657158" y="1981562"/>
                </a:lnTo>
                <a:lnTo>
                  <a:pt x="606607" y="1986435"/>
                </a:lnTo>
                <a:lnTo>
                  <a:pt x="556055" y="1991371"/>
                </a:lnTo>
                <a:lnTo>
                  <a:pt x="505504" y="1996368"/>
                </a:lnTo>
                <a:lnTo>
                  <a:pt x="454953" y="2001428"/>
                </a:lnTo>
                <a:lnTo>
                  <a:pt x="404402" y="2006551"/>
                </a:lnTo>
                <a:lnTo>
                  <a:pt x="353851" y="2011736"/>
                </a:lnTo>
                <a:lnTo>
                  <a:pt x="303301" y="2016983"/>
                </a:lnTo>
                <a:lnTo>
                  <a:pt x="252750" y="2022293"/>
                </a:lnTo>
                <a:lnTo>
                  <a:pt x="202200" y="2027666"/>
                </a:lnTo>
                <a:lnTo>
                  <a:pt x="151649" y="2033100"/>
                </a:lnTo>
                <a:lnTo>
                  <a:pt x="101099" y="2038598"/>
                </a:lnTo>
                <a:lnTo>
                  <a:pt x="50549" y="2044157"/>
                </a:lnTo>
                <a:lnTo>
                  <a:pt x="0" y="2049779"/>
                </a:lnTo>
                <a:close/>
              </a:path>
            </a:pathLst>
          </a:custGeom>
          <a:ln w="10667">
            <a:solidFill>
              <a:srgbClr val="41709C"/>
            </a:solidFill>
          </a:ln>
        </p:spPr>
        <p:txBody>
          <a:bodyPr wrap="square" lIns="0" tIns="0" rIns="0" bIns="0" rtlCol="0"/>
          <a:lstStyle/>
          <a:p>
            <a:endParaRPr/>
          </a:p>
        </p:txBody>
      </p:sp>
      <p:sp>
        <p:nvSpPr>
          <p:cNvPr id="26" name="object 26"/>
          <p:cNvSpPr/>
          <p:nvPr/>
        </p:nvSpPr>
        <p:spPr>
          <a:xfrm>
            <a:off x="3958209" y="2270251"/>
            <a:ext cx="0" cy="1281430"/>
          </a:xfrm>
          <a:custGeom>
            <a:avLst/>
            <a:gdLst/>
            <a:ahLst/>
            <a:cxnLst/>
            <a:rect l="l" t="t" r="r" b="b"/>
            <a:pathLst>
              <a:path h="1281429">
                <a:moveTo>
                  <a:pt x="0" y="1281049"/>
                </a:moveTo>
                <a:lnTo>
                  <a:pt x="0" y="0"/>
                </a:lnTo>
              </a:path>
            </a:pathLst>
          </a:custGeom>
          <a:ln w="10668">
            <a:solidFill>
              <a:srgbClr val="41709C"/>
            </a:solidFill>
          </a:ln>
        </p:spPr>
        <p:txBody>
          <a:bodyPr wrap="square" lIns="0" tIns="0" rIns="0" bIns="0" rtlCol="0"/>
          <a:lstStyle/>
          <a:p>
            <a:endParaRPr/>
          </a:p>
        </p:txBody>
      </p:sp>
      <p:sp>
        <p:nvSpPr>
          <p:cNvPr id="27" name="object 27"/>
          <p:cNvSpPr/>
          <p:nvPr/>
        </p:nvSpPr>
        <p:spPr>
          <a:xfrm>
            <a:off x="8541639" y="2270251"/>
            <a:ext cx="0" cy="1281430"/>
          </a:xfrm>
          <a:custGeom>
            <a:avLst/>
            <a:gdLst/>
            <a:ahLst/>
            <a:cxnLst/>
            <a:rect l="l" t="t" r="r" b="b"/>
            <a:pathLst>
              <a:path h="1281429">
                <a:moveTo>
                  <a:pt x="0" y="0"/>
                </a:moveTo>
                <a:lnTo>
                  <a:pt x="0" y="1281049"/>
                </a:lnTo>
              </a:path>
            </a:pathLst>
          </a:custGeom>
          <a:ln w="10668">
            <a:solidFill>
              <a:srgbClr val="41709C"/>
            </a:solidFill>
          </a:ln>
        </p:spPr>
        <p:txBody>
          <a:bodyPr wrap="square" lIns="0" tIns="0" rIns="0" bIns="0" rtlCol="0"/>
          <a:lstStyle/>
          <a:p>
            <a:endParaRPr/>
          </a:p>
        </p:txBody>
      </p:sp>
      <p:sp>
        <p:nvSpPr>
          <p:cNvPr id="28" name="object 28"/>
          <p:cNvSpPr/>
          <p:nvPr/>
        </p:nvSpPr>
        <p:spPr>
          <a:xfrm>
            <a:off x="5104003" y="3503295"/>
            <a:ext cx="0" cy="256540"/>
          </a:xfrm>
          <a:custGeom>
            <a:avLst/>
            <a:gdLst/>
            <a:ahLst/>
            <a:cxnLst/>
            <a:rect l="l" t="t" r="r" b="b"/>
            <a:pathLst>
              <a:path h="256539">
                <a:moveTo>
                  <a:pt x="0" y="0"/>
                </a:moveTo>
                <a:lnTo>
                  <a:pt x="0" y="256285"/>
                </a:lnTo>
              </a:path>
            </a:pathLst>
          </a:custGeom>
          <a:ln w="10668">
            <a:solidFill>
              <a:srgbClr val="41709C"/>
            </a:solidFill>
          </a:ln>
        </p:spPr>
        <p:txBody>
          <a:bodyPr wrap="square" lIns="0" tIns="0" rIns="0" bIns="0" rtlCol="0"/>
          <a:lstStyle/>
          <a:p>
            <a:endParaRPr/>
          </a:p>
        </p:txBody>
      </p:sp>
      <p:sp>
        <p:nvSpPr>
          <p:cNvPr id="29" name="object 29"/>
          <p:cNvSpPr/>
          <p:nvPr/>
        </p:nvSpPr>
        <p:spPr>
          <a:xfrm>
            <a:off x="7395718" y="3503295"/>
            <a:ext cx="0" cy="256540"/>
          </a:xfrm>
          <a:custGeom>
            <a:avLst/>
            <a:gdLst/>
            <a:ahLst/>
            <a:cxnLst/>
            <a:rect l="l" t="t" r="r" b="b"/>
            <a:pathLst>
              <a:path h="256539">
                <a:moveTo>
                  <a:pt x="0" y="256285"/>
                </a:moveTo>
                <a:lnTo>
                  <a:pt x="0" y="0"/>
                </a:lnTo>
              </a:path>
            </a:pathLst>
          </a:custGeom>
          <a:ln w="10668">
            <a:solidFill>
              <a:srgbClr val="41709C"/>
            </a:solidFill>
          </a:ln>
        </p:spPr>
        <p:txBody>
          <a:bodyPr wrap="square" lIns="0" tIns="0" rIns="0" bIns="0" rtlCol="0"/>
          <a:lstStyle/>
          <a:p>
            <a:endParaRPr/>
          </a:p>
        </p:txBody>
      </p:sp>
      <p:sp>
        <p:nvSpPr>
          <p:cNvPr id="30" name="object 30"/>
          <p:cNvSpPr/>
          <p:nvPr/>
        </p:nvSpPr>
        <p:spPr>
          <a:xfrm>
            <a:off x="3909059" y="2441448"/>
            <a:ext cx="5067299" cy="679703"/>
          </a:xfrm>
          <a:prstGeom prst="rect">
            <a:avLst/>
          </a:prstGeom>
          <a:blipFill>
            <a:blip r:embed="rId10" cstate="print"/>
            <a:stretch>
              <a:fillRect/>
            </a:stretch>
          </a:blipFill>
        </p:spPr>
        <p:txBody>
          <a:bodyPr wrap="square" lIns="0" tIns="0" rIns="0" bIns="0" rtlCol="0"/>
          <a:lstStyle/>
          <a:p>
            <a:endParaRPr/>
          </a:p>
        </p:txBody>
      </p:sp>
      <p:sp>
        <p:nvSpPr>
          <p:cNvPr id="31" name="object 31"/>
          <p:cNvSpPr/>
          <p:nvPr/>
        </p:nvSpPr>
        <p:spPr>
          <a:xfrm>
            <a:off x="4501896" y="2770632"/>
            <a:ext cx="3794759" cy="679703"/>
          </a:xfrm>
          <a:prstGeom prst="rect">
            <a:avLst/>
          </a:prstGeom>
          <a:blipFill>
            <a:blip r:embed="rId11" cstate="print"/>
            <a:stretch>
              <a:fillRect/>
            </a:stretch>
          </a:blipFill>
        </p:spPr>
        <p:txBody>
          <a:bodyPr wrap="square" lIns="0" tIns="0" rIns="0" bIns="0" rtlCol="0"/>
          <a:lstStyle/>
          <a:p>
            <a:endParaRPr/>
          </a:p>
        </p:txBody>
      </p:sp>
      <p:sp>
        <p:nvSpPr>
          <p:cNvPr id="32" name="object 32"/>
          <p:cNvSpPr txBox="1"/>
          <p:nvPr/>
        </p:nvSpPr>
        <p:spPr>
          <a:xfrm>
            <a:off x="4087748" y="2519934"/>
            <a:ext cx="4603115" cy="1054776"/>
          </a:xfrm>
          <a:prstGeom prst="rect">
            <a:avLst/>
          </a:prstGeom>
        </p:spPr>
        <p:txBody>
          <a:bodyPr vert="horz" wrap="square" lIns="0" tIns="53975" rIns="0" bIns="0" rtlCol="0">
            <a:spAutoFit/>
          </a:bodyPr>
          <a:lstStyle/>
          <a:p>
            <a:pPr marL="605155" marR="5080" indent="-593090">
              <a:lnSpc>
                <a:spcPts val="2590"/>
              </a:lnSpc>
              <a:spcBef>
                <a:spcPts val="425"/>
              </a:spcBef>
            </a:pPr>
            <a:r>
              <a:rPr lang="en-US" sz="2400" b="1" spc="-15" dirty="0">
                <a:solidFill>
                  <a:srgbClr val="FFFFFF"/>
                </a:solidFill>
                <a:latin typeface="Arial"/>
                <a:cs typeface="Arial"/>
              </a:rPr>
              <a:t>The amount of financial expenditure on medical care</a:t>
            </a:r>
            <a:endParaRPr sz="2400" dirty="0">
              <a:latin typeface="Arial"/>
              <a:cs typeface="Arial"/>
            </a:endParaRPr>
          </a:p>
        </p:txBody>
      </p:sp>
      <p:sp>
        <p:nvSpPr>
          <p:cNvPr id="33" name="object 33"/>
          <p:cNvSpPr/>
          <p:nvPr/>
        </p:nvSpPr>
        <p:spPr>
          <a:xfrm>
            <a:off x="8413242" y="3912870"/>
            <a:ext cx="1036319" cy="683260"/>
          </a:xfrm>
          <a:custGeom>
            <a:avLst/>
            <a:gdLst/>
            <a:ahLst/>
            <a:cxnLst/>
            <a:rect l="l" t="t" r="r" b="b"/>
            <a:pathLst>
              <a:path w="1036320" h="683260">
                <a:moveTo>
                  <a:pt x="1036319" y="341375"/>
                </a:moveTo>
                <a:lnTo>
                  <a:pt x="0" y="341375"/>
                </a:lnTo>
                <a:lnTo>
                  <a:pt x="518159" y="682751"/>
                </a:lnTo>
                <a:lnTo>
                  <a:pt x="1036319" y="341375"/>
                </a:lnTo>
                <a:close/>
              </a:path>
              <a:path w="1036320" h="683260">
                <a:moveTo>
                  <a:pt x="777239" y="0"/>
                </a:moveTo>
                <a:lnTo>
                  <a:pt x="259079" y="0"/>
                </a:lnTo>
                <a:lnTo>
                  <a:pt x="259079" y="341375"/>
                </a:lnTo>
                <a:lnTo>
                  <a:pt x="777239" y="341375"/>
                </a:lnTo>
                <a:lnTo>
                  <a:pt x="777239" y="0"/>
                </a:lnTo>
                <a:close/>
              </a:path>
            </a:pathLst>
          </a:custGeom>
          <a:solidFill>
            <a:srgbClr val="FF0000"/>
          </a:solidFill>
        </p:spPr>
        <p:txBody>
          <a:bodyPr wrap="square" lIns="0" tIns="0" rIns="0" bIns="0" rtlCol="0"/>
          <a:lstStyle/>
          <a:p>
            <a:endParaRPr/>
          </a:p>
        </p:txBody>
      </p:sp>
      <p:sp>
        <p:nvSpPr>
          <p:cNvPr id="34" name="object 34"/>
          <p:cNvSpPr/>
          <p:nvPr/>
        </p:nvSpPr>
        <p:spPr>
          <a:xfrm>
            <a:off x="8413242" y="3912870"/>
            <a:ext cx="1036319" cy="683260"/>
          </a:xfrm>
          <a:custGeom>
            <a:avLst/>
            <a:gdLst/>
            <a:ahLst/>
            <a:cxnLst/>
            <a:rect l="l" t="t" r="r" b="b"/>
            <a:pathLst>
              <a:path w="1036320" h="683260">
                <a:moveTo>
                  <a:pt x="0" y="341375"/>
                </a:moveTo>
                <a:lnTo>
                  <a:pt x="259079" y="341375"/>
                </a:lnTo>
                <a:lnTo>
                  <a:pt x="259079" y="0"/>
                </a:lnTo>
                <a:lnTo>
                  <a:pt x="777239" y="0"/>
                </a:lnTo>
                <a:lnTo>
                  <a:pt x="777239" y="341375"/>
                </a:lnTo>
                <a:lnTo>
                  <a:pt x="1036319" y="341375"/>
                </a:lnTo>
                <a:lnTo>
                  <a:pt x="518159" y="682751"/>
                </a:lnTo>
                <a:lnTo>
                  <a:pt x="0" y="341375"/>
                </a:lnTo>
                <a:close/>
              </a:path>
            </a:pathLst>
          </a:custGeom>
          <a:ln w="10668">
            <a:solidFill>
              <a:srgbClr val="41709C"/>
            </a:solidFill>
          </a:ln>
        </p:spPr>
        <p:txBody>
          <a:bodyPr wrap="square" lIns="0" tIns="0" rIns="0" bIns="0" rtlCol="0"/>
          <a:lstStyle/>
          <a:p>
            <a:endParaRPr/>
          </a:p>
        </p:txBody>
      </p:sp>
      <p:sp>
        <p:nvSpPr>
          <p:cNvPr id="35" name="object 35"/>
          <p:cNvSpPr/>
          <p:nvPr/>
        </p:nvSpPr>
        <p:spPr>
          <a:xfrm>
            <a:off x="3385565" y="3920490"/>
            <a:ext cx="1035050" cy="684530"/>
          </a:xfrm>
          <a:custGeom>
            <a:avLst/>
            <a:gdLst/>
            <a:ahLst/>
            <a:cxnLst/>
            <a:rect l="l" t="t" r="r" b="b"/>
            <a:pathLst>
              <a:path w="1035050" h="684529">
                <a:moveTo>
                  <a:pt x="776097" y="342138"/>
                </a:moveTo>
                <a:lnTo>
                  <a:pt x="258699" y="342138"/>
                </a:lnTo>
                <a:lnTo>
                  <a:pt x="258699" y="684276"/>
                </a:lnTo>
                <a:lnTo>
                  <a:pt x="776097" y="684276"/>
                </a:lnTo>
                <a:lnTo>
                  <a:pt x="776097" y="342138"/>
                </a:lnTo>
                <a:close/>
              </a:path>
              <a:path w="1035050" h="684529">
                <a:moveTo>
                  <a:pt x="517398" y="0"/>
                </a:moveTo>
                <a:lnTo>
                  <a:pt x="0" y="342138"/>
                </a:lnTo>
                <a:lnTo>
                  <a:pt x="1034796" y="342138"/>
                </a:lnTo>
                <a:lnTo>
                  <a:pt x="517398" y="0"/>
                </a:lnTo>
                <a:close/>
              </a:path>
            </a:pathLst>
          </a:custGeom>
          <a:solidFill>
            <a:srgbClr val="2D5A82"/>
          </a:solidFill>
        </p:spPr>
        <p:txBody>
          <a:bodyPr wrap="square" lIns="0" tIns="0" rIns="0" bIns="0" rtlCol="0"/>
          <a:lstStyle/>
          <a:p>
            <a:endParaRPr/>
          </a:p>
        </p:txBody>
      </p:sp>
      <p:sp>
        <p:nvSpPr>
          <p:cNvPr id="36" name="object 36"/>
          <p:cNvSpPr/>
          <p:nvPr/>
        </p:nvSpPr>
        <p:spPr>
          <a:xfrm>
            <a:off x="3385565" y="3920490"/>
            <a:ext cx="1035050" cy="684530"/>
          </a:xfrm>
          <a:custGeom>
            <a:avLst/>
            <a:gdLst/>
            <a:ahLst/>
            <a:cxnLst/>
            <a:rect l="l" t="t" r="r" b="b"/>
            <a:pathLst>
              <a:path w="1035050" h="684529">
                <a:moveTo>
                  <a:pt x="1034796" y="342138"/>
                </a:moveTo>
                <a:lnTo>
                  <a:pt x="776097" y="342138"/>
                </a:lnTo>
                <a:lnTo>
                  <a:pt x="776097" y="684276"/>
                </a:lnTo>
                <a:lnTo>
                  <a:pt x="258699" y="684276"/>
                </a:lnTo>
                <a:lnTo>
                  <a:pt x="258699" y="342138"/>
                </a:lnTo>
                <a:lnTo>
                  <a:pt x="0" y="342138"/>
                </a:lnTo>
                <a:lnTo>
                  <a:pt x="517398" y="0"/>
                </a:lnTo>
                <a:lnTo>
                  <a:pt x="1034796" y="342138"/>
                </a:lnTo>
                <a:close/>
              </a:path>
            </a:pathLst>
          </a:custGeom>
          <a:ln w="10667">
            <a:solidFill>
              <a:srgbClr val="41709C"/>
            </a:solidFill>
          </a:ln>
        </p:spPr>
        <p:txBody>
          <a:bodyPr wrap="square" lIns="0" tIns="0" rIns="0" bIns="0" rtlCol="0"/>
          <a:lstStyle/>
          <a:p>
            <a:endParaRPr/>
          </a:p>
        </p:txBody>
      </p:sp>
      <p:sp>
        <p:nvSpPr>
          <p:cNvPr id="37" name="object 37"/>
          <p:cNvSpPr txBox="1"/>
          <p:nvPr/>
        </p:nvSpPr>
        <p:spPr>
          <a:xfrm>
            <a:off x="1562227" y="5031994"/>
            <a:ext cx="1219200" cy="452120"/>
          </a:xfrm>
          <a:prstGeom prst="rect">
            <a:avLst/>
          </a:prstGeom>
        </p:spPr>
        <p:txBody>
          <a:bodyPr vert="horz" wrap="square" lIns="0" tIns="12065" rIns="0" bIns="0" rtlCol="0">
            <a:spAutoFit/>
          </a:bodyPr>
          <a:lstStyle/>
          <a:p>
            <a:pPr marL="12700">
              <a:lnSpc>
                <a:spcPct val="100000"/>
              </a:lnSpc>
              <a:spcBef>
                <a:spcPts val="95"/>
              </a:spcBef>
            </a:pPr>
            <a:r>
              <a:rPr lang="en-US" sz="2800" b="1" spc="-5" dirty="0">
                <a:solidFill>
                  <a:srgbClr val="843B0C"/>
                </a:solidFill>
                <a:latin typeface="Verdana"/>
                <a:cs typeface="Verdana"/>
              </a:rPr>
              <a:t>SOMP</a:t>
            </a:r>
            <a:endParaRPr sz="2800" dirty="0">
              <a:latin typeface="Verdana"/>
              <a:cs typeface="Verdana"/>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99128" y="262254"/>
            <a:ext cx="7018655" cy="446276"/>
          </a:xfrm>
          <a:prstGeom prst="rect">
            <a:avLst/>
          </a:prstGeom>
        </p:spPr>
        <p:txBody>
          <a:bodyPr vert="horz" wrap="square" lIns="0" tIns="60960" rIns="0" bIns="0" rtlCol="0">
            <a:spAutoFit/>
          </a:bodyPr>
          <a:lstStyle/>
          <a:p>
            <a:pPr marL="1569085" marR="5080" indent="-1556385">
              <a:lnSpc>
                <a:spcPts val="3020"/>
              </a:lnSpc>
              <a:spcBef>
                <a:spcPts val="480"/>
              </a:spcBef>
            </a:pPr>
            <a:r>
              <a:rPr lang="en-US" spc="-10" dirty="0">
                <a:solidFill>
                  <a:srgbClr val="001F5F"/>
                </a:solidFill>
              </a:rPr>
              <a:t>Update and develop standards of care</a:t>
            </a:r>
            <a:endParaRPr spc="-20" dirty="0">
              <a:solidFill>
                <a:srgbClr val="001F5F"/>
              </a:solidFill>
            </a:endParaRPr>
          </a:p>
        </p:txBody>
      </p:sp>
      <p:sp>
        <p:nvSpPr>
          <p:cNvPr id="3" name="object 3"/>
          <p:cNvSpPr/>
          <p:nvPr/>
        </p:nvSpPr>
        <p:spPr>
          <a:xfrm>
            <a:off x="10807445" y="5848350"/>
            <a:ext cx="321945" cy="716280"/>
          </a:xfrm>
          <a:custGeom>
            <a:avLst/>
            <a:gdLst/>
            <a:ahLst/>
            <a:cxnLst/>
            <a:rect l="l" t="t" r="r" b="b"/>
            <a:pathLst>
              <a:path w="321945" h="716279">
                <a:moveTo>
                  <a:pt x="33400" y="0"/>
                </a:moveTo>
                <a:lnTo>
                  <a:pt x="0" y="0"/>
                </a:lnTo>
                <a:lnTo>
                  <a:pt x="0" y="678230"/>
                </a:lnTo>
                <a:lnTo>
                  <a:pt x="265429" y="678230"/>
                </a:lnTo>
                <a:lnTo>
                  <a:pt x="265429" y="716280"/>
                </a:lnTo>
                <a:lnTo>
                  <a:pt x="321563" y="661504"/>
                </a:lnTo>
                <a:lnTo>
                  <a:pt x="304423" y="644779"/>
                </a:lnTo>
                <a:lnTo>
                  <a:pt x="33400" y="644779"/>
                </a:lnTo>
                <a:lnTo>
                  <a:pt x="33400" y="0"/>
                </a:lnTo>
                <a:close/>
              </a:path>
              <a:path w="321945" h="716279">
                <a:moveTo>
                  <a:pt x="265429" y="606729"/>
                </a:moveTo>
                <a:lnTo>
                  <a:pt x="265429" y="644779"/>
                </a:lnTo>
                <a:lnTo>
                  <a:pt x="304423" y="644779"/>
                </a:lnTo>
                <a:lnTo>
                  <a:pt x="265429" y="606729"/>
                </a:lnTo>
                <a:close/>
              </a:path>
            </a:pathLst>
          </a:custGeom>
          <a:solidFill>
            <a:srgbClr val="DEEBF7"/>
          </a:solidFill>
        </p:spPr>
        <p:txBody>
          <a:bodyPr wrap="square" lIns="0" tIns="0" rIns="0" bIns="0" rtlCol="0"/>
          <a:lstStyle/>
          <a:p>
            <a:endParaRPr/>
          </a:p>
        </p:txBody>
      </p:sp>
      <p:sp>
        <p:nvSpPr>
          <p:cNvPr id="4" name="object 4"/>
          <p:cNvSpPr/>
          <p:nvPr/>
        </p:nvSpPr>
        <p:spPr>
          <a:xfrm>
            <a:off x="10807445" y="5848350"/>
            <a:ext cx="321945" cy="716280"/>
          </a:xfrm>
          <a:custGeom>
            <a:avLst/>
            <a:gdLst/>
            <a:ahLst/>
            <a:cxnLst/>
            <a:rect l="l" t="t" r="r" b="b"/>
            <a:pathLst>
              <a:path w="321945" h="716279">
                <a:moveTo>
                  <a:pt x="33400" y="0"/>
                </a:moveTo>
                <a:lnTo>
                  <a:pt x="33400" y="644779"/>
                </a:lnTo>
                <a:lnTo>
                  <a:pt x="265429" y="644779"/>
                </a:lnTo>
                <a:lnTo>
                  <a:pt x="265429" y="606729"/>
                </a:lnTo>
                <a:lnTo>
                  <a:pt x="321563" y="661504"/>
                </a:lnTo>
                <a:lnTo>
                  <a:pt x="265429" y="716280"/>
                </a:lnTo>
                <a:lnTo>
                  <a:pt x="265429" y="678230"/>
                </a:lnTo>
                <a:lnTo>
                  <a:pt x="0" y="678230"/>
                </a:lnTo>
                <a:lnTo>
                  <a:pt x="0" y="0"/>
                </a:lnTo>
                <a:lnTo>
                  <a:pt x="33400" y="0"/>
                </a:lnTo>
                <a:close/>
              </a:path>
            </a:pathLst>
          </a:custGeom>
          <a:ln w="19812">
            <a:solidFill>
              <a:srgbClr val="44536A"/>
            </a:solidFill>
          </a:ln>
        </p:spPr>
        <p:txBody>
          <a:bodyPr wrap="square" lIns="0" tIns="0" rIns="0" bIns="0" rtlCol="0"/>
          <a:lstStyle/>
          <a:p>
            <a:endParaRPr/>
          </a:p>
        </p:txBody>
      </p:sp>
      <p:sp>
        <p:nvSpPr>
          <p:cNvPr id="5" name="object 5"/>
          <p:cNvSpPr/>
          <p:nvPr/>
        </p:nvSpPr>
        <p:spPr>
          <a:xfrm>
            <a:off x="10158221" y="5490209"/>
            <a:ext cx="274320" cy="608330"/>
          </a:xfrm>
          <a:custGeom>
            <a:avLst/>
            <a:gdLst/>
            <a:ahLst/>
            <a:cxnLst/>
            <a:rect l="l" t="t" r="r" b="b"/>
            <a:pathLst>
              <a:path w="274320" h="608329">
                <a:moveTo>
                  <a:pt x="45211" y="0"/>
                </a:moveTo>
                <a:lnTo>
                  <a:pt x="0" y="0"/>
                </a:lnTo>
                <a:lnTo>
                  <a:pt x="0" y="572287"/>
                </a:lnTo>
                <a:lnTo>
                  <a:pt x="216407" y="572287"/>
                </a:lnTo>
                <a:lnTo>
                  <a:pt x="216407" y="608075"/>
                </a:lnTo>
                <a:lnTo>
                  <a:pt x="274320" y="549668"/>
                </a:lnTo>
                <a:lnTo>
                  <a:pt x="251885" y="527037"/>
                </a:lnTo>
                <a:lnTo>
                  <a:pt x="45211" y="527037"/>
                </a:lnTo>
                <a:lnTo>
                  <a:pt x="45211" y="0"/>
                </a:lnTo>
                <a:close/>
              </a:path>
              <a:path w="274320" h="608329">
                <a:moveTo>
                  <a:pt x="216407" y="491248"/>
                </a:moveTo>
                <a:lnTo>
                  <a:pt x="216407" y="527037"/>
                </a:lnTo>
                <a:lnTo>
                  <a:pt x="251885" y="527037"/>
                </a:lnTo>
                <a:lnTo>
                  <a:pt x="216407" y="491248"/>
                </a:lnTo>
                <a:close/>
              </a:path>
            </a:pathLst>
          </a:custGeom>
          <a:solidFill>
            <a:srgbClr val="DEEBF7"/>
          </a:solidFill>
        </p:spPr>
        <p:txBody>
          <a:bodyPr wrap="square" lIns="0" tIns="0" rIns="0" bIns="0" rtlCol="0"/>
          <a:lstStyle/>
          <a:p>
            <a:endParaRPr/>
          </a:p>
        </p:txBody>
      </p:sp>
      <p:sp>
        <p:nvSpPr>
          <p:cNvPr id="6" name="object 6"/>
          <p:cNvSpPr/>
          <p:nvPr/>
        </p:nvSpPr>
        <p:spPr>
          <a:xfrm>
            <a:off x="10158221" y="5490209"/>
            <a:ext cx="274320" cy="608330"/>
          </a:xfrm>
          <a:custGeom>
            <a:avLst/>
            <a:gdLst/>
            <a:ahLst/>
            <a:cxnLst/>
            <a:rect l="l" t="t" r="r" b="b"/>
            <a:pathLst>
              <a:path w="274320" h="608329">
                <a:moveTo>
                  <a:pt x="45211" y="0"/>
                </a:moveTo>
                <a:lnTo>
                  <a:pt x="45211" y="527037"/>
                </a:lnTo>
                <a:lnTo>
                  <a:pt x="216407" y="527037"/>
                </a:lnTo>
                <a:lnTo>
                  <a:pt x="216407" y="491248"/>
                </a:lnTo>
                <a:lnTo>
                  <a:pt x="274320" y="549668"/>
                </a:lnTo>
                <a:lnTo>
                  <a:pt x="216407" y="608075"/>
                </a:lnTo>
                <a:lnTo>
                  <a:pt x="216407" y="572287"/>
                </a:lnTo>
                <a:lnTo>
                  <a:pt x="0" y="572287"/>
                </a:lnTo>
                <a:lnTo>
                  <a:pt x="0" y="0"/>
                </a:lnTo>
                <a:lnTo>
                  <a:pt x="45211" y="0"/>
                </a:lnTo>
                <a:close/>
              </a:path>
            </a:pathLst>
          </a:custGeom>
          <a:ln w="19812">
            <a:solidFill>
              <a:srgbClr val="44536A"/>
            </a:solidFill>
          </a:ln>
        </p:spPr>
        <p:txBody>
          <a:bodyPr wrap="square" lIns="0" tIns="0" rIns="0" bIns="0" rtlCol="0"/>
          <a:lstStyle/>
          <a:p>
            <a:endParaRPr/>
          </a:p>
        </p:txBody>
      </p:sp>
      <p:sp>
        <p:nvSpPr>
          <p:cNvPr id="7" name="object 7"/>
          <p:cNvSpPr/>
          <p:nvPr/>
        </p:nvSpPr>
        <p:spPr>
          <a:xfrm>
            <a:off x="9527285" y="5113782"/>
            <a:ext cx="241300" cy="508000"/>
          </a:xfrm>
          <a:custGeom>
            <a:avLst/>
            <a:gdLst/>
            <a:ahLst/>
            <a:cxnLst/>
            <a:rect l="l" t="t" r="r" b="b"/>
            <a:pathLst>
              <a:path w="241300" h="508000">
                <a:moveTo>
                  <a:pt x="39750" y="0"/>
                </a:moveTo>
                <a:lnTo>
                  <a:pt x="0" y="0"/>
                </a:lnTo>
                <a:lnTo>
                  <a:pt x="0" y="476072"/>
                </a:lnTo>
                <a:lnTo>
                  <a:pt x="189865" y="476072"/>
                </a:lnTo>
                <a:lnTo>
                  <a:pt x="189865" y="507492"/>
                </a:lnTo>
                <a:lnTo>
                  <a:pt x="240792" y="456184"/>
                </a:lnTo>
                <a:lnTo>
                  <a:pt x="221078" y="436372"/>
                </a:lnTo>
                <a:lnTo>
                  <a:pt x="39750" y="436372"/>
                </a:lnTo>
                <a:lnTo>
                  <a:pt x="39750" y="0"/>
                </a:lnTo>
                <a:close/>
              </a:path>
              <a:path w="241300" h="508000">
                <a:moveTo>
                  <a:pt x="189865" y="405003"/>
                </a:moveTo>
                <a:lnTo>
                  <a:pt x="189865" y="436372"/>
                </a:lnTo>
                <a:lnTo>
                  <a:pt x="221078" y="436372"/>
                </a:lnTo>
                <a:lnTo>
                  <a:pt x="189865" y="405003"/>
                </a:lnTo>
                <a:close/>
              </a:path>
            </a:pathLst>
          </a:custGeom>
          <a:solidFill>
            <a:srgbClr val="DEEBF7"/>
          </a:solidFill>
        </p:spPr>
        <p:txBody>
          <a:bodyPr wrap="square" lIns="0" tIns="0" rIns="0" bIns="0" rtlCol="0"/>
          <a:lstStyle/>
          <a:p>
            <a:endParaRPr/>
          </a:p>
        </p:txBody>
      </p:sp>
      <p:sp>
        <p:nvSpPr>
          <p:cNvPr id="8" name="object 8"/>
          <p:cNvSpPr/>
          <p:nvPr/>
        </p:nvSpPr>
        <p:spPr>
          <a:xfrm>
            <a:off x="9527285" y="5113782"/>
            <a:ext cx="241300" cy="508000"/>
          </a:xfrm>
          <a:custGeom>
            <a:avLst/>
            <a:gdLst/>
            <a:ahLst/>
            <a:cxnLst/>
            <a:rect l="l" t="t" r="r" b="b"/>
            <a:pathLst>
              <a:path w="241300" h="508000">
                <a:moveTo>
                  <a:pt x="39750" y="0"/>
                </a:moveTo>
                <a:lnTo>
                  <a:pt x="39750" y="436372"/>
                </a:lnTo>
                <a:lnTo>
                  <a:pt x="189865" y="436372"/>
                </a:lnTo>
                <a:lnTo>
                  <a:pt x="189865" y="405003"/>
                </a:lnTo>
                <a:lnTo>
                  <a:pt x="240792" y="456184"/>
                </a:lnTo>
                <a:lnTo>
                  <a:pt x="189865" y="507492"/>
                </a:lnTo>
                <a:lnTo>
                  <a:pt x="189865" y="476072"/>
                </a:lnTo>
                <a:lnTo>
                  <a:pt x="0" y="476072"/>
                </a:lnTo>
                <a:lnTo>
                  <a:pt x="0" y="0"/>
                </a:lnTo>
                <a:lnTo>
                  <a:pt x="39750" y="0"/>
                </a:lnTo>
                <a:close/>
              </a:path>
            </a:pathLst>
          </a:custGeom>
          <a:ln w="19812">
            <a:solidFill>
              <a:srgbClr val="44536A"/>
            </a:solidFill>
          </a:ln>
        </p:spPr>
        <p:txBody>
          <a:bodyPr wrap="square" lIns="0" tIns="0" rIns="0" bIns="0" rtlCol="0"/>
          <a:lstStyle/>
          <a:p>
            <a:endParaRPr/>
          </a:p>
        </p:txBody>
      </p:sp>
      <p:sp>
        <p:nvSpPr>
          <p:cNvPr id="9" name="object 9"/>
          <p:cNvSpPr/>
          <p:nvPr/>
        </p:nvSpPr>
        <p:spPr>
          <a:xfrm>
            <a:off x="8939021" y="4633721"/>
            <a:ext cx="241300" cy="508000"/>
          </a:xfrm>
          <a:custGeom>
            <a:avLst/>
            <a:gdLst/>
            <a:ahLst/>
            <a:cxnLst/>
            <a:rect l="l" t="t" r="r" b="b"/>
            <a:pathLst>
              <a:path w="241300" h="508000">
                <a:moveTo>
                  <a:pt x="39750" y="0"/>
                </a:moveTo>
                <a:lnTo>
                  <a:pt x="0" y="0"/>
                </a:lnTo>
                <a:lnTo>
                  <a:pt x="0" y="476122"/>
                </a:lnTo>
                <a:lnTo>
                  <a:pt x="189864" y="476122"/>
                </a:lnTo>
                <a:lnTo>
                  <a:pt x="189864" y="507491"/>
                </a:lnTo>
                <a:lnTo>
                  <a:pt x="240792" y="456183"/>
                </a:lnTo>
                <a:lnTo>
                  <a:pt x="221078" y="436371"/>
                </a:lnTo>
                <a:lnTo>
                  <a:pt x="39750" y="436371"/>
                </a:lnTo>
                <a:lnTo>
                  <a:pt x="39750" y="0"/>
                </a:lnTo>
                <a:close/>
              </a:path>
              <a:path w="241300" h="508000">
                <a:moveTo>
                  <a:pt x="189864" y="405002"/>
                </a:moveTo>
                <a:lnTo>
                  <a:pt x="189864" y="436371"/>
                </a:lnTo>
                <a:lnTo>
                  <a:pt x="221078" y="436371"/>
                </a:lnTo>
                <a:lnTo>
                  <a:pt x="189864" y="405002"/>
                </a:lnTo>
                <a:close/>
              </a:path>
            </a:pathLst>
          </a:custGeom>
          <a:solidFill>
            <a:srgbClr val="DEEBF7"/>
          </a:solidFill>
        </p:spPr>
        <p:txBody>
          <a:bodyPr wrap="square" lIns="0" tIns="0" rIns="0" bIns="0" rtlCol="0"/>
          <a:lstStyle/>
          <a:p>
            <a:endParaRPr/>
          </a:p>
        </p:txBody>
      </p:sp>
      <p:sp>
        <p:nvSpPr>
          <p:cNvPr id="10" name="object 10"/>
          <p:cNvSpPr/>
          <p:nvPr/>
        </p:nvSpPr>
        <p:spPr>
          <a:xfrm>
            <a:off x="8939021" y="4633721"/>
            <a:ext cx="241300" cy="508000"/>
          </a:xfrm>
          <a:custGeom>
            <a:avLst/>
            <a:gdLst/>
            <a:ahLst/>
            <a:cxnLst/>
            <a:rect l="l" t="t" r="r" b="b"/>
            <a:pathLst>
              <a:path w="241300" h="508000">
                <a:moveTo>
                  <a:pt x="39750" y="0"/>
                </a:moveTo>
                <a:lnTo>
                  <a:pt x="39750" y="436371"/>
                </a:lnTo>
                <a:lnTo>
                  <a:pt x="189864" y="436371"/>
                </a:lnTo>
                <a:lnTo>
                  <a:pt x="189864" y="405002"/>
                </a:lnTo>
                <a:lnTo>
                  <a:pt x="240792" y="456183"/>
                </a:lnTo>
                <a:lnTo>
                  <a:pt x="189864" y="507491"/>
                </a:lnTo>
                <a:lnTo>
                  <a:pt x="189864" y="476122"/>
                </a:lnTo>
                <a:lnTo>
                  <a:pt x="0" y="476122"/>
                </a:lnTo>
                <a:lnTo>
                  <a:pt x="0" y="0"/>
                </a:lnTo>
                <a:lnTo>
                  <a:pt x="39750" y="0"/>
                </a:lnTo>
                <a:close/>
              </a:path>
            </a:pathLst>
          </a:custGeom>
          <a:ln w="19812">
            <a:solidFill>
              <a:srgbClr val="44536A"/>
            </a:solidFill>
          </a:ln>
        </p:spPr>
        <p:txBody>
          <a:bodyPr wrap="square" lIns="0" tIns="0" rIns="0" bIns="0" rtlCol="0"/>
          <a:lstStyle/>
          <a:p>
            <a:endParaRPr/>
          </a:p>
        </p:txBody>
      </p:sp>
      <p:sp>
        <p:nvSpPr>
          <p:cNvPr id="11" name="object 11"/>
          <p:cNvSpPr/>
          <p:nvPr/>
        </p:nvSpPr>
        <p:spPr>
          <a:xfrm>
            <a:off x="8689085" y="4321302"/>
            <a:ext cx="620395" cy="410209"/>
          </a:xfrm>
          <a:custGeom>
            <a:avLst/>
            <a:gdLst/>
            <a:ahLst/>
            <a:cxnLst/>
            <a:rect l="l" t="t" r="r" b="b"/>
            <a:pathLst>
              <a:path w="620395" h="410210">
                <a:moveTo>
                  <a:pt x="551942" y="0"/>
                </a:moveTo>
                <a:lnTo>
                  <a:pt x="68325" y="0"/>
                </a:lnTo>
                <a:lnTo>
                  <a:pt x="41737" y="5371"/>
                </a:lnTo>
                <a:lnTo>
                  <a:pt x="20018" y="20018"/>
                </a:lnTo>
                <a:lnTo>
                  <a:pt x="5371" y="41737"/>
                </a:lnTo>
                <a:lnTo>
                  <a:pt x="0" y="68325"/>
                </a:lnTo>
                <a:lnTo>
                  <a:pt x="0" y="341630"/>
                </a:lnTo>
                <a:lnTo>
                  <a:pt x="5371" y="368218"/>
                </a:lnTo>
                <a:lnTo>
                  <a:pt x="20018" y="389937"/>
                </a:lnTo>
                <a:lnTo>
                  <a:pt x="41737" y="404584"/>
                </a:lnTo>
                <a:lnTo>
                  <a:pt x="68325" y="409956"/>
                </a:lnTo>
                <a:lnTo>
                  <a:pt x="551942" y="409956"/>
                </a:lnTo>
                <a:lnTo>
                  <a:pt x="578530" y="404584"/>
                </a:lnTo>
                <a:lnTo>
                  <a:pt x="600249" y="389937"/>
                </a:lnTo>
                <a:lnTo>
                  <a:pt x="614896" y="368218"/>
                </a:lnTo>
                <a:lnTo>
                  <a:pt x="620268" y="341630"/>
                </a:lnTo>
                <a:lnTo>
                  <a:pt x="620268" y="68325"/>
                </a:lnTo>
                <a:lnTo>
                  <a:pt x="614896" y="41737"/>
                </a:lnTo>
                <a:lnTo>
                  <a:pt x="600249" y="20018"/>
                </a:lnTo>
                <a:lnTo>
                  <a:pt x="578530" y="5371"/>
                </a:lnTo>
                <a:lnTo>
                  <a:pt x="551942" y="0"/>
                </a:lnTo>
                <a:close/>
              </a:path>
            </a:pathLst>
          </a:custGeom>
          <a:solidFill>
            <a:srgbClr val="DEEBF7"/>
          </a:solidFill>
        </p:spPr>
        <p:txBody>
          <a:bodyPr wrap="square" lIns="0" tIns="0" rIns="0" bIns="0" rtlCol="0"/>
          <a:lstStyle/>
          <a:p>
            <a:endParaRPr/>
          </a:p>
        </p:txBody>
      </p:sp>
      <p:sp>
        <p:nvSpPr>
          <p:cNvPr id="12" name="object 12"/>
          <p:cNvSpPr/>
          <p:nvPr/>
        </p:nvSpPr>
        <p:spPr>
          <a:xfrm>
            <a:off x="8689085" y="4321302"/>
            <a:ext cx="620395" cy="410209"/>
          </a:xfrm>
          <a:custGeom>
            <a:avLst/>
            <a:gdLst/>
            <a:ahLst/>
            <a:cxnLst/>
            <a:rect l="l" t="t" r="r" b="b"/>
            <a:pathLst>
              <a:path w="620395" h="410210">
                <a:moveTo>
                  <a:pt x="0" y="68325"/>
                </a:moveTo>
                <a:lnTo>
                  <a:pt x="5371" y="41737"/>
                </a:lnTo>
                <a:lnTo>
                  <a:pt x="20018" y="20018"/>
                </a:lnTo>
                <a:lnTo>
                  <a:pt x="41737" y="5371"/>
                </a:lnTo>
                <a:lnTo>
                  <a:pt x="68325" y="0"/>
                </a:lnTo>
                <a:lnTo>
                  <a:pt x="551942" y="0"/>
                </a:lnTo>
                <a:lnTo>
                  <a:pt x="578530" y="5371"/>
                </a:lnTo>
                <a:lnTo>
                  <a:pt x="600249" y="20018"/>
                </a:lnTo>
                <a:lnTo>
                  <a:pt x="614896" y="41737"/>
                </a:lnTo>
                <a:lnTo>
                  <a:pt x="620268" y="68325"/>
                </a:lnTo>
                <a:lnTo>
                  <a:pt x="620268" y="341630"/>
                </a:lnTo>
                <a:lnTo>
                  <a:pt x="614896" y="368218"/>
                </a:lnTo>
                <a:lnTo>
                  <a:pt x="600249" y="389937"/>
                </a:lnTo>
                <a:lnTo>
                  <a:pt x="578530" y="404584"/>
                </a:lnTo>
                <a:lnTo>
                  <a:pt x="551942" y="409956"/>
                </a:lnTo>
                <a:lnTo>
                  <a:pt x="68325" y="409956"/>
                </a:lnTo>
                <a:lnTo>
                  <a:pt x="41737" y="404584"/>
                </a:lnTo>
                <a:lnTo>
                  <a:pt x="20018" y="389937"/>
                </a:lnTo>
                <a:lnTo>
                  <a:pt x="5371" y="368218"/>
                </a:lnTo>
                <a:lnTo>
                  <a:pt x="0" y="341630"/>
                </a:lnTo>
                <a:lnTo>
                  <a:pt x="0" y="68325"/>
                </a:lnTo>
                <a:close/>
              </a:path>
            </a:pathLst>
          </a:custGeom>
          <a:ln w="19812">
            <a:solidFill>
              <a:srgbClr val="44536A"/>
            </a:solidFill>
          </a:ln>
        </p:spPr>
        <p:txBody>
          <a:bodyPr wrap="square" lIns="0" tIns="0" rIns="0" bIns="0" rtlCol="0"/>
          <a:lstStyle/>
          <a:p>
            <a:endParaRPr/>
          </a:p>
        </p:txBody>
      </p:sp>
      <p:sp>
        <p:nvSpPr>
          <p:cNvPr id="13" name="object 13"/>
          <p:cNvSpPr txBox="1"/>
          <p:nvPr/>
        </p:nvSpPr>
        <p:spPr>
          <a:xfrm>
            <a:off x="8804909" y="4461764"/>
            <a:ext cx="391160" cy="116839"/>
          </a:xfrm>
          <a:prstGeom prst="rect">
            <a:avLst/>
          </a:prstGeom>
        </p:spPr>
        <p:txBody>
          <a:bodyPr vert="horz" wrap="square" lIns="0" tIns="12700" rIns="0" bIns="0" rtlCol="0">
            <a:spAutoFit/>
          </a:bodyPr>
          <a:lstStyle/>
          <a:p>
            <a:pPr marL="12700">
              <a:lnSpc>
                <a:spcPct val="100000"/>
              </a:lnSpc>
              <a:spcBef>
                <a:spcPts val="100"/>
              </a:spcBef>
            </a:pPr>
            <a:r>
              <a:rPr sz="600" spc="-5" dirty="0">
                <a:latin typeface="Franklin Gothic Medium Cond"/>
                <a:cs typeface="Franklin Gothic Medium Cond"/>
              </a:rPr>
              <a:t>Диагностика</a:t>
            </a:r>
            <a:endParaRPr sz="600">
              <a:latin typeface="Franklin Gothic Medium Cond"/>
              <a:cs typeface="Franklin Gothic Medium Cond"/>
            </a:endParaRPr>
          </a:p>
        </p:txBody>
      </p:sp>
      <p:sp>
        <p:nvSpPr>
          <p:cNvPr id="14" name="object 14"/>
          <p:cNvSpPr/>
          <p:nvPr/>
        </p:nvSpPr>
        <p:spPr>
          <a:xfrm>
            <a:off x="9179814" y="4828794"/>
            <a:ext cx="847725" cy="408940"/>
          </a:xfrm>
          <a:custGeom>
            <a:avLst/>
            <a:gdLst/>
            <a:ahLst/>
            <a:cxnLst/>
            <a:rect l="l" t="t" r="r" b="b"/>
            <a:pathLst>
              <a:path w="847725" h="408939">
                <a:moveTo>
                  <a:pt x="779271" y="0"/>
                </a:moveTo>
                <a:lnTo>
                  <a:pt x="68071" y="0"/>
                </a:lnTo>
                <a:lnTo>
                  <a:pt x="41576" y="5349"/>
                </a:lnTo>
                <a:lnTo>
                  <a:pt x="19938" y="19938"/>
                </a:lnTo>
                <a:lnTo>
                  <a:pt x="5349" y="41576"/>
                </a:lnTo>
                <a:lnTo>
                  <a:pt x="0" y="68071"/>
                </a:lnTo>
                <a:lnTo>
                  <a:pt x="0" y="340359"/>
                </a:lnTo>
                <a:lnTo>
                  <a:pt x="5349" y="366855"/>
                </a:lnTo>
                <a:lnTo>
                  <a:pt x="19938" y="388492"/>
                </a:lnTo>
                <a:lnTo>
                  <a:pt x="41576" y="403082"/>
                </a:lnTo>
                <a:lnTo>
                  <a:pt x="68071" y="408431"/>
                </a:lnTo>
                <a:lnTo>
                  <a:pt x="779271" y="408431"/>
                </a:lnTo>
                <a:lnTo>
                  <a:pt x="805767" y="403082"/>
                </a:lnTo>
                <a:lnTo>
                  <a:pt x="827404" y="388492"/>
                </a:lnTo>
                <a:lnTo>
                  <a:pt x="841994" y="366855"/>
                </a:lnTo>
                <a:lnTo>
                  <a:pt x="847343" y="340359"/>
                </a:lnTo>
                <a:lnTo>
                  <a:pt x="847343" y="68071"/>
                </a:lnTo>
                <a:lnTo>
                  <a:pt x="841994" y="41576"/>
                </a:lnTo>
                <a:lnTo>
                  <a:pt x="827404" y="19938"/>
                </a:lnTo>
                <a:lnTo>
                  <a:pt x="805767" y="5349"/>
                </a:lnTo>
                <a:lnTo>
                  <a:pt x="779271" y="0"/>
                </a:lnTo>
                <a:close/>
              </a:path>
            </a:pathLst>
          </a:custGeom>
          <a:solidFill>
            <a:srgbClr val="DEEBF7"/>
          </a:solidFill>
        </p:spPr>
        <p:txBody>
          <a:bodyPr wrap="square" lIns="0" tIns="0" rIns="0" bIns="0" rtlCol="0"/>
          <a:lstStyle/>
          <a:p>
            <a:endParaRPr/>
          </a:p>
        </p:txBody>
      </p:sp>
      <p:sp>
        <p:nvSpPr>
          <p:cNvPr id="15" name="object 15"/>
          <p:cNvSpPr/>
          <p:nvPr/>
        </p:nvSpPr>
        <p:spPr>
          <a:xfrm>
            <a:off x="9179814" y="4828794"/>
            <a:ext cx="847725" cy="408940"/>
          </a:xfrm>
          <a:custGeom>
            <a:avLst/>
            <a:gdLst/>
            <a:ahLst/>
            <a:cxnLst/>
            <a:rect l="l" t="t" r="r" b="b"/>
            <a:pathLst>
              <a:path w="847725" h="408939">
                <a:moveTo>
                  <a:pt x="0" y="68071"/>
                </a:moveTo>
                <a:lnTo>
                  <a:pt x="5349" y="41576"/>
                </a:lnTo>
                <a:lnTo>
                  <a:pt x="19938" y="19938"/>
                </a:lnTo>
                <a:lnTo>
                  <a:pt x="41576" y="5349"/>
                </a:lnTo>
                <a:lnTo>
                  <a:pt x="68071" y="0"/>
                </a:lnTo>
                <a:lnTo>
                  <a:pt x="779271" y="0"/>
                </a:lnTo>
                <a:lnTo>
                  <a:pt x="805767" y="5349"/>
                </a:lnTo>
                <a:lnTo>
                  <a:pt x="827404" y="19938"/>
                </a:lnTo>
                <a:lnTo>
                  <a:pt x="841994" y="41576"/>
                </a:lnTo>
                <a:lnTo>
                  <a:pt x="847343" y="68071"/>
                </a:lnTo>
                <a:lnTo>
                  <a:pt x="847343" y="340359"/>
                </a:lnTo>
                <a:lnTo>
                  <a:pt x="841994" y="366855"/>
                </a:lnTo>
                <a:lnTo>
                  <a:pt x="827404" y="388492"/>
                </a:lnTo>
                <a:lnTo>
                  <a:pt x="805767" y="403082"/>
                </a:lnTo>
                <a:lnTo>
                  <a:pt x="779271" y="408431"/>
                </a:lnTo>
                <a:lnTo>
                  <a:pt x="68071" y="408431"/>
                </a:lnTo>
                <a:lnTo>
                  <a:pt x="41576" y="403082"/>
                </a:lnTo>
                <a:lnTo>
                  <a:pt x="19938" y="388492"/>
                </a:lnTo>
                <a:lnTo>
                  <a:pt x="5349" y="366855"/>
                </a:lnTo>
                <a:lnTo>
                  <a:pt x="0" y="340359"/>
                </a:lnTo>
                <a:lnTo>
                  <a:pt x="0" y="68071"/>
                </a:lnTo>
                <a:close/>
              </a:path>
            </a:pathLst>
          </a:custGeom>
          <a:ln w="19812">
            <a:solidFill>
              <a:srgbClr val="44536A"/>
            </a:solidFill>
          </a:ln>
        </p:spPr>
        <p:txBody>
          <a:bodyPr wrap="square" lIns="0" tIns="0" rIns="0" bIns="0" rtlCol="0"/>
          <a:lstStyle/>
          <a:p>
            <a:endParaRPr/>
          </a:p>
        </p:txBody>
      </p:sp>
      <p:sp>
        <p:nvSpPr>
          <p:cNvPr id="16" name="object 16"/>
          <p:cNvSpPr/>
          <p:nvPr/>
        </p:nvSpPr>
        <p:spPr>
          <a:xfrm>
            <a:off x="9208007" y="4847844"/>
            <a:ext cx="789940" cy="368935"/>
          </a:xfrm>
          <a:custGeom>
            <a:avLst/>
            <a:gdLst/>
            <a:ahLst/>
            <a:cxnLst/>
            <a:rect l="l" t="t" r="r" b="b"/>
            <a:pathLst>
              <a:path w="789940" h="368935">
                <a:moveTo>
                  <a:pt x="0" y="368807"/>
                </a:moveTo>
                <a:lnTo>
                  <a:pt x="789431" y="368807"/>
                </a:lnTo>
                <a:lnTo>
                  <a:pt x="789431" y="0"/>
                </a:lnTo>
                <a:lnTo>
                  <a:pt x="0" y="0"/>
                </a:lnTo>
                <a:lnTo>
                  <a:pt x="0" y="368807"/>
                </a:lnTo>
                <a:close/>
              </a:path>
            </a:pathLst>
          </a:custGeom>
          <a:solidFill>
            <a:srgbClr val="DEEBF7"/>
          </a:solidFill>
        </p:spPr>
        <p:txBody>
          <a:bodyPr wrap="square" lIns="0" tIns="0" rIns="0" bIns="0" rtlCol="0"/>
          <a:lstStyle/>
          <a:p>
            <a:endParaRPr/>
          </a:p>
        </p:txBody>
      </p:sp>
      <p:sp>
        <p:nvSpPr>
          <p:cNvPr id="17" name="object 17"/>
          <p:cNvSpPr txBox="1"/>
          <p:nvPr/>
        </p:nvSpPr>
        <p:spPr>
          <a:xfrm>
            <a:off x="9343770" y="4886959"/>
            <a:ext cx="518795" cy="281940"/>
          </a:xfrm>
          <a:prstGeom prst="rect">
            <a:avLst/>
          </a:prstGeom>
        </p:spPr>
        <p:txBody>
          <a:bodyPr vert="horz" wrap="square" lIns="0" tIns="12700" rIns="0" bIns="0" rtlCol="0">
            <a:spAutoFit/>
          </a:bodyPr>
          <a:lstStyle/>
          <a:p>
            <a:pPr marL="144780">
              <a:lnSpc>
                <a:spcPts val="685"/>
              </a:lnSpc>
              <a:spcBef>
                <a:spcPts val="100"/>
              </a:spcBef>
            </a:pPr>
            <a:r>
              <a:rPr sz="600" spc="-5" dirty="0">
                <a:latin typeface="Franklin Gothic Medium Cond"/>
                <a:cs typeface="Franklin Gothic Medium Cond"/>
              </a:rPr>
              <a:t>Методы</a:t>
            </a:r>
            <a:endParaRPr sz="600">
              <a:latin typeface="Franklin Gothic Medium Cond"/>
              <a:cs typeface="Franklin Gothic Medium Cond"/>
            </a:endParaRPr>
          </a:p>
          <a:p>
            <a:pPr marL="12700" marR="5080" algn="ctr">
              <a:lnSpc>
                <a:spcPts val="650"/>
              </a:lnSpc>
              <a:spcBef>
                <a:spcPts val="45"/>
              </a:spcBef>
            </a:pPr>
            <a:r>
              <a:rPr sz="600" dirty="0">
                <a:latin typeface="Franklin Gothic Medium Cond"/>
                <a:cs typeface="Franklin Gothic Medium Cond"/>
              </a:rPr>
              <a:t>диагно</a:t>
            </a:r>
            <a:r>
              <a:rPr sz="600" spc="-10" dirty="0">
                <a:latin typeface="Franklin Gothic Medium Cond"/>
                <a:cs typeface="Franklin Gothic Medium Cond"/>
              </a:rPr>
              <a:t>с</a:t>
            </a:r>
            <a:r>
              <a:rPr sz="600" spc="-5" dirty="0">
                <a:latin typeface="Franklin Gothic Medium Cond"/>
                <a:cs typeface="Franklin Gothic Medium Cond"/>
              </a:rPr>
              <a:t>т</a:t>
            </a:r>
            <a:r>
              <a:rPr sz="600" dirty="0">
                <a:latin typeface="Franklin Gothic Medium Cond"/>
                <a:cs typeface="Franklin Gothic Medium Cond"/>
              </a:rPr>
              <a:t>ич</a:t>
            </a:r>
            <a:r>
              <a:rPr sz="600" spc="-5" dirty="0">
                <a:latin typeface="Franklin Gothic Medium Cond"/>
                <a:cs typeface="Franklin Gothic Medium Cond"/>
              </a:rPr>
              <a:t>е</a:t>
            </a:r>
            <a:r>
              <a:rPr sz="600" spc="-10" dirty="0">
                <a:latin typeface="Franklin Gothic Medium Cond"/>
                <a:cs typeface="Franklin Gothic Medium Cond"/>
              </a:rPr>
              <a:t>с</a:t>
            </a:r>
            <a:r>
              <a:rPr sz="600" spc="-5" dirty="0">
                <a:latin typeface="Franklin Gothic Medium Cond"/>
                <a:cs typeface="Franklin Gothic Medium Cond"/>
              </a:rPr>
              <a:t>к</a:t>
            </a:r>
            <a:r>
              <a:rPr sz="600" dirty="0">
                <a:latin typeface="Franklin Gothic Medium Cond"/>
                <a:cs typeface="Franklin Gothic Medium Cond"/>
              </a:rPr>
              <a:t>ой  визуализации</a:t>
            </a:r>
            <a:endParaRPr sz="600">
              <a:latin typeface="Franklin Gothic Medium Cond"/>
              <a:cs typeface="Franklin Gothic Medium Cond"/>
            </a:endParaRPr>
          </a:p>
        </p:txBody>
      </p:sp>
      <p:sp>
        <p:nvSpPr>
          <p:cNvPr id="18" name="object 18"/>
          <p:cNvSpPr/>
          <p:nvPr/>
        </p:nvSpPr>
        <p:spPr>
          <a:xfrm>
            <a:off x="9768078" y="5336285"/>
            <a:ext cx="864235" cy="382905"/>
          </a:xfrm>
          <a:custGeom>
            <a:avLst/>
            <a:gdLst/>
            <a:ahLst/>
            <a:cxnLst/>
            <a:rect l="l" t="t" r="r" b="b"/>
            <a:pathLst>
              <a:path w="864234" h="382904">
                <a:moveTo>
                  <a:pt x="800353" y="0"/>
                </a:moveTo>
                <a:lnTo>
                  <a:pt x="63753" y="0"/>
                </a:lnTo>
                <a:lnTo>
                  <a:pt x="38951" y="5014"/>
                </a:lnTo>
                <a:lnTo>
                  <a:pt x="18684" y="18684"/>
                </a:lnTo>
                <a:lnTo>
                  <a:pt x="5014" y="38951"/>
                </a:lnTo>
                <a:lnTo>
                  <a:pt x="0" y="63753"/>
                </a:lnTo>
                <a:lnTo>
                  <a:pt x="0" y="318757"/>
                </a:lnTo>
                <a:lnTo>
                  <a:pt x="5014" y="343578"/>
                </a:lnTo>
                <a:lnTo>
                  <a:pt x="18684" y="363847"/>
                </a:lnTo>
                <a:lnTo>
                  <a:pt x="38951" y="377512"/>
                </a:lnTo>
                <a:lnTo>
                  <a:pt x="63753" y="382523"/>
                </a:lnTo>
                <a:lnTo>
                  <a:pt x="800353" y="382523"/>
                </a:lnTo>
                <a:lnTo>
                  <a:pt x="825156" y="377512"/>
                </a:lnTo>
                <a:lnTo>
                  <a:pt x="845423" y="363847"/>
                </a:lnTo>
                <a:lnTo>
                  <a:pt x="859093" y="343578"/>
                </a:lnTo>
                <a:lnTo>
                  <a:pt x="864107" y="318757"/>
                </a:lnTo>
                <a:lnTo>
                  <a:pt x="864107" y="63753"/>
                </a:lnTo>
                <a:lnTo>
                  <a:pt x="859093" y="38951"/>
                </a:lnTo>
                <a:lnTo>
                  <a:pt x="845423" y="18684"/>
                </a:lnTo>
                <a:lnTo>
                  <a:pt x="825156" y="5014"/>
                </a:lnTo>
                <a:lnTo>
                  <a:pt x="800353" y="0"/>
                </a:lnTo>
                <a:close/>
              </a:path>
            </a:pathLst>
          </a:custGeom>
          <a:solidFill>
            <a:srgbClr val="DEEBF7"/>
          </a:solidFill>
        </p:spPr>
        <p:txBody>
          <a:bodyPr wrap="square" lIns="0" tIns="0" rIns="0" bIns="0" rtlCol="0"/>
          <a:lstStyle/>
          <a:p>
            <a:endParaRPr/>
          </a:p>
        </p:txBody>
      </p:sp>
      <p:sp>
        <p:nvSpPr>
          <p:cNvPr id="19" name="object 19"/>
          <p:cNvSpPr/>
          <p:nvPr/>
        </p:nvSpPr>
        <p:spPr>
          <a:xfrm>
            <a:off x="9768078" y="5336285"/>
            <a:ext cx="864235" cy="382905"/>
          </a:xfrm>
          <a:custGeom>
            <a:avLst/>
            <a:gdLst/>
            <a:ahLst/>
            <a:cxnLst/>
            <a:rect l="l" t="t" r="r" b="b"/>
            <a:pathLst>
              <a:path w="864234" h="382904">
                <a:moveTo>
                  <a:pt x="0" y="63753"/>
                </a:moveTo>
                <a:lnTo>
                  <a:pt x="5014" y="38951"/>
                </a:lnTo>
                <a:lnTo>
                  <a:pt x="18684" y="18684"/>
                </a:lnTo>
                <a:lnTo>
                  <a:pt x="38951" y="5014"/>
                </a:lnTo>
                <a:lnTo>
                  <a:pt x="63753" y="0"/>
                </a:lnTo>
                <a:lnTo>
                  <a:pt x="800353" y="0"/>
                </a:lnTo>
                <a:lnTo>
                  <a:pt x="825156" y="5014"/>
                </a:lnTo>
                <a:lnTo>
                  <a:pt x="845423" y="18684"/>
                </a:lnTo>
                <a:lnTo>
                  <a:pt x="859093" y="38951"/>
                </a:lnTo>
                <a:lnTo>
                  <a:pt x="864107" y="63753"/>
                </a:lnTo>
                <a:lnTo>
                  <a:pt x="864107" y="318757"/>
                </a:lnTo>
                <a:lnTo>
                  <a:pt x="859093" y="343578"/>
                </a:lnTo>
                <a:lnTo>
                  <a:pt x="845423" y="363847"/>
                </a:lnTo>
                <a:lnTo>
                  <a:pt x="825156" y="377512"/>
                </a:lnTo>
                <a:lnTo>
                  <a:pt x="800353" y="382523"/>
                </a:lnTo>
                <a:lnTo>
                  <a:pt x="63753" y="382523"/>
                </a:lnTo>
                <a:lnTo>
                  <a:pt x="38951" y="377512"/>
                </a:lnTo>
                <a:lnTo>
                  <a:pt x="18684" y="363847"/>
                </a:lnTo>
                <a:lnTo>
                  <a:pt x="5014" y="343578"/>
                </a:lnTo>
                <a:lnTo>
                  <a:pt x="0" y="318757"/>
                </a:lnTo>
                <a:lnTo>
                  <a:pt x="0" y="63753"/>
                </a:lnTo>
                <a:close/>
              </a:path>
            </a:pathLst>
          </a:custGeom>
          <a:ln w="19812">
            <a:solidFill>
              <a:srgbClr val="44536A"/>
            </a:solidFill>
          </a:ln>
        </p:spPr>
        <p:txBody>
          <a:bodyPr wrap="square" lIns="0" tIns="0" rIns="0" bIns="0" rtlCol="0"/>
          <a:lstStyle/>
          <a:p>
            <a:endParaRPr/>
          </a:p>
        </p:txBody>
      </p:sp>
      <p:sp>
        <p:nvSpPr>
          <p:cNvPr id="20" name="object 20"/>
          <p:cNvSpPr/>
          <p:nvPr/>
        </p:nvSpPr>
        <p:spPr>
          <a:xfrm>
            <a:off x="9796271" y="5359908"/>
            <a:ext cx="806450" cy="346075"/>
          </a:xfrm>
          <a:custGeom>
            <a:avLst/>
            <a:gdLst/>
            <a:ahLst/>
            <a:cxnLst/>
            <a:rect l="l" t="t" r="r" b="b"/>
            <a:pathLst>
              <a:path w="806450" h="346075">
                <a:moveTo>
                  <a:pt x="0" y="345947"/>
                </a:moveTo>
                <a:lnTo>
                  <a:pt x="806196" y="345947"/>
                </a:lnTo>
                <a:lnTo>
                  <a:pt x="806196" y="0"/>
                </a:lnTo>
                <a:lnTo>
                  <a:pt x="0" y="0"/>
                </a:lnTo>
                <a:lnTo>
                  <a:pt x="0" y="345947"/>
                </a:lnTo>
                <a:close/>
              </a:path>
            </a:pathLst>
          </a:custGeom>
          <a:solidFill>
            <a:srgbClr val="DEEBF7"/>
          </a:solidFill>
        </p:spPr>
        <p:txBody>
          <a:bodyPr wrap="square" lIns="0" tIns="0" rIns="0" bIns="0" rtlCol="0"/>
          <a:lstStyle/>
          <a:p>
            <a:endParaRPr/>
          </a:p>
        </p:txBody>
      </p:sp>
      <p:sp>
        <p:nvSpPr>
          <p:cNvPr id="21" name="object 21"/>
          <p:cNvSpPr txBox="1"/>
          <p:nvPr/>
        </p:nvSpPr>
        <p:spPr>
          <a:xfrm>
            <a:off x="9843261" y="5427979"/>
            <a:ext cx="716280" cy="200025"/>
          </a:xfrm>
          <a:prstGeom prst="rect">
            <a:avLst/>
          </a:prstGeom>
        </p:spPr>
        <p:txBody>
          <a:bodyPr vert="horz" wrap="square" lIns="0" tIns="22860" rIns="0" bIns="0" rtlCol="0">
            <a:spAutoFit/>
          </a:bodyPr>
          <a:lstStyle/>
          <a:p>
            <a:pPr marL="154305" marR="5080" indent="-142240">
              <a:lnSpc>
                <a:spcPts val="650"/>
              </a:lnSpc>
              <a:spcBef>
                <a:spcPts val="180"/>
              </a:spcBef>
            </a:pPr>
            <a:r>
              <a:rPr sz="600" spc="-5" dirty="0">
                <a:latin typeface="Franklin Gothic Medium Cond"/>
                <a:cs typeface="Franklin Gothic Medium Cond"/>
              </a:rPr>
              <a:t>Ультразвуковые</a:t>
            </a:r>
            <a:r>
              <a:rPr sz="600" spc="-55" dirty="0">
                <a:latin typeface="Franklin Gothic Medium Cond"/>
                <a:cs typeface="Franklin Gothic Medium Cond"/>
              </a:rPr>
              <a:t> </a:t>
            </a:r>
            <a:r>
              <a:rPr sz="600" spc="-5" dirty="0">
                <a:latin typeface="Franklin Gothic Medium Cond"/>
                <a:cs typeface="Franklin Gothic Medium Cond"/>
              </a:rPr>
              <a:t>методы  исследования</a:t>
            </a:r>
            <a:endParaRPr sz="600" dirty="0">
              <a:latin typeface="Franklin Gothic Medium Cond"/>
              <a:cs typeface="Franklin Gothic Medium Cond"/>
            </a:endParaRPr>
          </a:p>
        </p:txBody>
      </p:sp>
      <p:sp>
        <p:nvSpPr>
          <p:cNvPr id="22" name="object 22"/>
          <p:cNvSpPr/>
          <p:nvPr/>
        </p:nvSpPr>
        <p:spPr>
          <a:xfrm>
            <a:off x="10432542" y="5816346"/>
            <a:ext cx="902335" cy="372110"/>
          </a:xfrm>
          <a:custGeom>
            <a:avLst/>
            <a:gdLst/>
            <a:ahLst/>
            <a:cxnLst/>
            <a:rect l="l" t="t" r="r" b="b"/>
            <a:pathLst>
              <a:path w="902334" h="372110">
                <a:moveTo>
                  <a:pt x="840231" y="0"/>
                </a:moveTo>
                <a:lnTo>
                  <a:pt x="61975" y="0"/>
                </a:lnTo>
                <a:lnTo>
                  <a:pt x="37879" y="4870"/>
                </a:lnTo>
                <a:lnTo>
                  <a:pt x="18176" y="18154"/>
                </a:lnTo>
                <a:lnTo>
                  <a:pt x="4879" y="37858"/>
                </a:lnTo>
                <a:lnTo>
                  <a:pt x="0" y="61988"/>
                </a:lnTo>
                <a:lnTo>
                  <a:pt x="0" y="309867"/>
                </a:lnTo>
                <a:lnTo>
                  <a:pt x="4879" y="333997"/>
                </a:lnTo>
                <a:lnTo>
                  <a:pt x="18176" y="353701"/>
                </a:lnTo>
                <a:lnTo>
                  <a:pt x="37879" y="366985"/>
                </a:lnTo>
                <a:lnTo>
                  <a:pt x="61975" y="371855"/>
                </a:lnTo>
                <a:lnTo>
                  <a:pt x="840231" y="371855"/>
                </a:lnTo>
                <a:lnTo>
                  <a:pt x="864328" y="366985"/>
                </a:lnTo>
                <a:lnTo>
                  <a:pt x="884031" y="353701"/>
                </a:lnTo>
                <a:lnTo>
                  <a:pt x="897328" y="333997"/>
                </a:lnTo>
                <a:lnTo>
                  <a:pt x="902207" y="309867"/>
                </a:lnTo>
                <a:lnTo>
                  <a:pt x="902207" y="61988"/>
                </a:lnTo>
                <a:lnTo>
                  <a:pt x="897328" y="37858"/>
                </a:lnTo>
                <a:lnTo>
                  <a:pt x="884031" y="18154"/>
                </a:lnTo>
                <a:lnTo>
                  <a:pt x="864328" y="4870"/>
                </a:lnTo>
                <a:lnTo>
                  <a:pt x="840231" y="0"/>
                </a:lnTo>
                <a:close/>
              </a:path>
            </a:pathLst>
          </a:custGeom>
          <a:solidFill>
            <a:srgbClr val="DEEBF7"/>
          </a:solidFill>
        </p:spPr>
        <p:txBody>
          <a:bodyPr wrap="square" lIns="0" tIns="0" rIns="0" bIns="0" rtlCol="0"/>
          <a:lstStyle/>
          <a:p>
            <a:endParaRPr/>
          </a:p>
        </p:txBody>
      </p:sp>
      <p:sp>
        <p:nvSpPr>
          <p:cNvPr id="23" name="object 23"/>
          <p:cNvSpPr/>
          <p:nvPr/>
        </p:nvSpPr>
        <p:spPr>
          <a:xfrm>
            <a:off x="10432542" y="5816346"/>
            <a:ext cx="902335" cy="372110"/>
          </a:xfrm>
          <a:custGeom>
            <a:avLst/>
            <a:gdLst/>
            <a:ahLst/>
            <a:cxnLst/>
            <a:rect l="l" t="t" r="r" b="b"/>
            <a:pathLst>
              <a:path w="902334" h="372110">
                <a:moveTo>
                  <a:pt x="0" y="61988"/>
                </a:moveTo>
                <a:lnTo>
                  <a:pt x="4879" y="37858"/>
                </a:lnTo>
                <a:lnTo>
                  <a:pt x="18176" y="18154"/>
                </a:lnTo>
                <a:lnTo>
                  <a:pt x="37879" y="4870"/>
                </a:lnTo>
                <a:lnTo>
                  <a:pt x="61975" y="0"/>
                </a:lnTo>
                <a:lnTo>
                  <a:pt x="840231" y="0"/>
                </a:lnTo>
                <a:lnTo>
                  <a:pt x="864328" y="4870"/>
                </a:lnTo>
                <a:lnTo>
                  <a:pt x="884031" y="18154"/>
                </a:lnTo>
                <a:lnTo>
                  <a:pt x="897328" y="37858"/>
                </a:lnTo>
                <a:lnTo>
                  <a:pt x="902207" y="61988"/>
                </a:lnTo>
                <a:lnTo>
                  <a:pt x="902207" y="309867"/>
                </a:lnTo>
                <a:lnTo>
                  <a:pt x="897328" y="333997"/>
                </a:lnTo>
                <a:lnTo>
                  <a:pt x="884031" y="353701"/>
                </a:lnTo>
                <a:lnTo>
                  <a:pt x="864328" y="366985"/>
                </a:lnTo>
                <a:lnTo>
                  <a:pt x="840231" y="371855"/>
                </a:lnTo>
                <a:lnTo>
                  <a:pt x="61975" y="371855"/>
                </a:lnTo>
                <a:lnTo>
                  <a:pt x="37879" y="366985"/>
                </a:lnTo>
                <a:lnTo>
                  <a:pt x="18176" y="353701"/>
                </a:lnTo>
                <a:lnTo>
                  <a:pt x="4879" y="333997"/>
                </a:lnTo>
                <a:lnTo>
                  <a:pt x="0" y="309867"/>
                </a:lnTo>
                <a:lnTo>
                  <a:pt x="0" y="61988"/>
                </a:lnTo>
                <a:close/>
              </a:path>
            </a:pathLst>
          </a:custGeom>
          <a:ln w="19811">
            <a:solidFill>
              <a:srgbClr val="44536A"/>
            </a:solidFill>
          </a:ln>
        </p:spPr>
        <p:txBody>
          <a:bodyPr wrap="square" lIns="0" tIns="0" rIns="0" bIns="0" rtlCol="0"/>
          <a:lstStyle/>
          <a:p>
            <a:endParaRPr/>
          </a:p>
        </p:txBody>
      </p:sp>
      <p:sp>
        <p:nvSpPr>
          <p:cNvPr id="24" name="object 24"/>
          <p:cNvSpPr/>
          <p:nvPr/>
        </p:nvSpPr>
        <p:spPr>
          <a:xfrm>
            <a:off x="10462259" y="5833871"/>
            <a:ext cx="841375" cy="335280"/>
          </a:xfrm>
          <a:custGeom>
            <a:avLst/>
            <a:gdLst/>
            <a:ahLst/>
            <a:cxnLst/>
            <a:rect l="l" t="t" r="r" b="b"/>
            <a:pathLst>
              <a:path w="841375" h="335279">
                <a:moveTo>
                  <a:pt x="0" y="335279"/>
                </a:moveTo>
                <a:lnTo>
                  <a:pt x="841248" y="335279"/>
                </a:lnTo>
                <a:lnTo>
                  <a:pt x="841248" y="0"/>
                </a:lnTo>
                <a:lnTo>
                  <a:pt x="0" y="0"/>
                </a:lnTo>
                <a:lnTo>
                  <a:pt x="0" y="335279"/>
                </a:lnTo>
                <a:close/>
              </a:path>
            </a:pathLst>
          </a:custGeom>
          <a:solidFill>
            <a:srgbClr val="DEEBF7"/>
          </a:solidFill>
        </p:spPr>
        <p:txBody>
          <a:bodyPr wrap="square" lIns="0" tIns="0" rIns="0" bIns="0" rtlCol="0"/>
          <a:lstStyle/>
          <a:p>
            <a:endParaRPr/>
          </a:p>
        </p:txBody>
      </p:sp>
      <p:sp>
        <p:nvSpPr>
          <p:cNvPr id="25" name="object 25"/>
          <p:cNvSpPr txBox="1"/>
          <p:nvPr/>
        </p:nvSpPr>
        <p:spPr>
          <a:xfrm>
            <a:off x="10646156" y="5897371"/>
            <a:ext cx="475615" cy="199390"/>
          </a:xfrm>
          <a:prstGeom prst="rect">
            <a:avLst/>
          </a:prstGeom>
        </p:spPr>
        <p:txBody>
          <a:bodyPr vert="horz" wrap="square" lIns="0" tIns="22860" rIns="0" bIns="0" rtlCol="0">
            <a:spAutoFit/>
          </a:bodyPr>
          <a:lstStyle/>
          <a:p>
            <a:pPr marL="34925" marR="5080" indent="-22860">
              <a:lnSpc>
                <a:spcPts val="650"/>
              </a:lnSpc>
              <a:spcBef>
                <a:spcPts val="180"/>
              </a:spcBef>
            </a:pPr>
            <a:r>
              <a:rPr sz="600" spc="-5" dirty="0">
                <a:latin typeface="Franklin Gothic Medium Cond"/>
                <a:cs typeface="Franklin Gothic Medium Cond"/>
              </a:rPr>
              <a:t>У</a:t>
            </a:r>
            <a:r>
              <a:rPr sz="600" dirty="0">
                <a:latin typeface="Franklin Gothic Medium Cond"/>
                <a:cs typeface="Franklin Gothic Medium Cond"/>
              </a:rPr>
              <a:t>л</a:t>
            </a:r>
            <a:r>
              <a:rPr sz="600" spc="-5" dirty="0">
                <a:latin typeface="Franklin Gothic Medium Cond"/>
                <a:cs typeface="Franklin Gothic Medium Cond"/>
              </a:rPr>
              <a:t>ьт</a:t>
            </a:r>
            <a:r>
              <a:rPr sz="600" dirty="0">
                <a:latin typeface="Franklin Gothic Medium Cond"/>
                <a:cs typeface="Franklin Gothic Medium Cond"/>
              </a:rPr>
              <a:t>разву</a:t>
            </a:r>
            <a:r>
              <a:rPr sz="600" spc="-5" dirty="0">
                <a:latin typeface="Franklin Gothic Medium Cond"/>
                <a:cs typeface="Franklin Gothic Medium Cond"/>
              </a:rPr>
              <a:t>к</a:t>
            </a:r>
            <a:r>
              <a:rPr sz="600" dirty="0">
                <a:latin typeface="Franklin Gothic Medium Cond"/>
                <a:cs typeface="Franklin Gothic Medium Cond"/>
              </a:rPr>
              <a:t>овое  </a:t>
            </a:r>
            <a:r>
              <a:rPr sz="600" spc="-5" dirty="0">
                <a:latin typeface="Franklin Gothic Medium Cond"/>
                <a:cs typeface="Franklin Gothic Medium Cond"/>
              </a:rPr>
              <a:t>исследование</a:t>
            </a:r>
            <a:endParaRPr sz="600">
              <a:latin typeface="Franklin Gothic Medium Cond"/>
              <a:cs typeface="Franklin Gothic Medium Cond"/>
            </a:endParaRPr>
          </a:p>
        </p:txBody>
      </p:sp>
      <p:sp>
        <p:nvSpPr>
          <p:cNvPr id="26" name="object 26"/>
          <p:cNvSpPr/>
          <p:nvPr/>
        </p:nvSpPr>
        <p:spPr>
          <a:xfrm>
            <a:off x="11129009" y="6287261"/>
            <a:ext cx="859790" cy="311150"/>
          </a:xfrm>
          <a:custGeom>
            <a:avLst/>
            <a:gdLst/>
            <a:ahLst/>
            <a:cxnLst/>
            <a:rect l="l" t="t" r="r" b="b"/>
            <a:pathLst>
              <a:path w="859790" h="311150">
                <a:moveTo>
                  <a:pt x="807720" y="0"/>
                </a:moveTo>
                <a:lnTo>
                  <a:pt x="51816" y="0"/>
                </a:lnTo>
                <a:lnTo>
                  <a:pt x="31664" y="4072"/>
                </a:lnTo>
                <a:lnTo>
                  <a:pt x="15192" y="15179"/>
                </a:lnTo>
                <a:lnTo>
                  <a:pt x="4077" y="31653"/>
                </a:lnTo>
                <a:lnTo>
                  <a:pt x="0" y="51828"/>
                </a:lnTo>
                <a:lnTo>
                  <a:pt x="0" y="259067"/>
                </a:lnTo>
                <a:lnTo>
                  <a:pt x="4077" y="279242"/>
                </a:lnTo>
                <a:lnTo>
                  <a:pt x="15192" y="295716"/>
                </a:lnTo>
                <a:lnTo>
                  <a:pt x="31664" y="306823"/>
                </a:lnTo>
                <a:lnTo>
                  <a:pt x="51816" y="310895"/>
                </a:lnTo>
                <a:lnTo>
                  <a:pt x="807720" y="310895"/>
                </a:lnTo>
                <a:lnTo>
                  <a:pt x="827871" y="306823"/>
                </a:lnTo>
                <a:lnTo>
                  <a:pt x="844343" y="295716"/>
                </a:lnTo>
                <a:lnTo>
                  <a:pt x="855458" y="279242"/>
                </a:lnTo>
                <a:lnTo>
                  <a:pt x="859536" y="259067"/>
                </a:lnTo>
                <a:lnTo>
                  <a:pt x="859536" y="51828"/>
                </a:lnTo>
                <a:lnTo>
                  <a:pt x="855458" y="31653"/>
                </a:lnTo>
                <a:lnTo>
                  <a:pt x="844343" y="15179"/>
                </a:lnTo>
                <a:lnTo>
                  <a:pt x="827871" y="4072"/>
                </a:lnTo>
                <a:lnTo>
                  <a:pt x="807720" y="0"/>
                </a:lnTo>
                <a:close/>
              </a:path>
            </a:pathLst>
          </a:custGeom>
          <a:solidFill>
            <a:srgbClr val="DEEBF7"/>
          </a:solidFill>
        </p:spPr>
        <p:txBody>
          <a:bodyPr wrap="square" lIns="0" tIns="0" rIns="0" bIns="0" rtlCol="0"/>
          <a:lstStyle/>
          <a:p>
            <a:endParaRPr/>
          </a:p>
        </p:txBody>
      </p:sp>
      <p:sp>
        <p:nvSpPr>
          <p:cNvPr id="27" name="object 27"/>
          <p:cNvSpPr/>
          <p:nvPr/>
        </p:nvSpPr>
        <p:spPr>
          <a:xfrm>
            <a:off x="11129009" y="6287261"/>
            <a:ext cx="859790" cy="311150"/>
          </a:xfrm>
          <a:custGeom>
            <a:avLst/>
            <a:gdLst/>
            <a:ahLst/>
            <a:cxnLst/>
            <a:rect l="l" t="t" r="r" b="b"/>
            <a:pathLst>
              <a:path w="859790" h="311150">
                <a:moveTo>
                  <a:pt x="0" y="51828"/>
                </a:moveTo>
                <a:lnTo>
                  <a:pt x="4077" y="31653"/>
                </a:lnTo>
                <a:lnTo>
                  <a:pt x="15192" y="15179"/>
                </a:lnTo>
                <a:lnTo>
                  <a:pt x="31664" y="4072"/>
                </a:lnTo>
                <a:lnTo>
                  <a:pt x="51816" y="0"/>
                </a:lnTo>
                <a:lnTo>
                  <a:pt x="807720" y="0"/>
                </a:lnTo>
                <a:lnTo>
                  <a:pt x="827871" y="4072"/>
                </a:lnTo>
                <a:lnTo>
                  <a:pt x="844343" y="15179"/>
                </a:lnTo>
                <a:lnTo>
                  <a:pt x="855458" y="31653"/>
                </a:lnTo>
                <a:lnTo>
                  <a:pt x="859536" y="51828"/>
                </a:lnTo>
                <a:lnTo>
                  <a:pt x="859536" y="259067"/>
                </a:lnTo>
                <a:lnTo>
                  <a:pt x="855458" y="279242"/>
                </a:lnTo>
                <a:lnTo>
                  <a:pt x="844343" y="295716"/>
                </a:lnTo>
                <a:lnTo>
                  <a:pt x="827871" y="306823"/>
                </a:lnTo>
                <a:lnTo>
                  <a:pt x="807720" y="310895"/>
                </a:lnTo>
                <a:lnTo>
                  <a:pt x="51816" y="310895"/>
                </a:lnTo>
                <a:lnTo>
                  <a:pt x="31664" y="306823"/>
                </a:lnTo>
                <a:lnTo>
                  <a:pt x="15192" y="295716"/>
                </a:lnTo>
                <a:lnTo>
                  <a:pt x="4077" y="279242"/>
                </a:lnTo>
                <a:lnTo>
                  <a:pt x="0" y="259067"/>
                </a:lnTo>
                <a:lnTo>
                  <a:pt x="0" y="51828"/>
                </a:lnTo>
                <a:close/>
              </a:path>
            </a:pathLst>
          </a:custGeom>
          <a:ln w="19812">
            <a:solidFill>
              <a:srgbClr val="44536A"/>
            </a:solidFill>
          </a:ln>
        </p:spPr>
        <p:txBody>
          <a:bodyPr wrap="square" lIns="0" tIns="0" rIns="0" bIns="0" rtlCol="0"/>
          <a:lstStyle/>
          <a:p>
            <a:endParaRPr/>
          </a:p>
        </p:txBody>
      </p:sp>
      <p:sp>
        <p:nvSpPr>
          <p:cNvPr id="28" name="object 28"/>
          <p:cNvSpPr/>
          <p:nvPr/>
        </p:nvSpPr>
        <p:spPr>
          <a:xfrm>
            <a:off x="11157204" y="6300215"/>
            <a:ext cx="802005" cy="281940"/>
          </a:xfrm>
          <a:custGeom>
            <a:avLst/>
            <a:gdLst/>
            <a:ahLst/>
            <a:cxnLst/>
            <a:rect l="l" t="t" r="r" b="b"/>
            <a:pathLst>
              <a:path w="802004" h="281940">
                <a:moveTo>
                  <a:pt x="0" y="281940"/>
                </a:moveTo>
                <a:lnTo>
                  <a:pt x="801624" y="281940"/>
                </a:lnTo>
                <a:lnTo>
                  <a:pt x="801624" y="0"/>
                </a:lnTo>
                <a:lnTo>
                  <a:pt x="0" y="0"/>
                </a:lnTo>
                <a:lnTo>
                  <a:pt x="0" y="281940"/>
                </a:lnTo>
                <a:close/>
              </a:path>
            </a:pathLst>
          </a:custGeom>
          <a:solidFill>
            <a:srgbClr val="DEEBF7"/>
          </a:solidFill>
        </p:spPr>
        <p:txBody>
          <a:bodyPr wrap="square" lIns="0" tIns="0" rIns="0" bIns="0" rtlCol="0"/>
          <a:lstStyle/>
          <a:p>
            <a:endParaRPr/>
          </a:p>
        </p:txBody>
      </p:sp>
      <p:sp>
        <p:nvSpPr>
          <p:cNvPr id="29" name="object 29"/>
          <p:cNvSpPr txBox="1"/>
          <p:nvPr/>
        </p:nvSpPr>
        <p:spPr>
          <a:xfrm>
            <a:off x="11288394" y="6336893"/>
            <a:ext cx="540385" cy="200025"/>
          </a:xfrm>
          <a:prstGeom prst="rect">
            <a:avLst/>
          </a:prstGeom>
        </p:spPr>
        <p:txBody>
          <a:bodyPr vert="horz" wrap="square" lIns="0" tIns="22860" rIns="0" bIns="0" rtlCol="0">
            <a:spAutoFit/>
          </a:bodyPr>
          <a:lstStyle/>
          <a:p>
            <a:pPr marL="163195" marR="5080" indent="-151130">
              <a:lnSpc>
                <a:spcPts val="650"/>
              </a:lnSpc>
              <a:spcBef>
                <a:spcPts val="180"/>
              </a:spcBef>
            </a:pPr>
            <a:r>
              <a:rPr sz="600" spc="-5" dirty="0">
                <a:latin typeface="Franklin Gothic Medium Cond"/>
                <a:cs typeface="Franklin Gothic Medium Cond"/>
              </a:rPr>
              <a:t>Женские</a:t>
            </a:r>
            <a:r>
              <a:rPr sz="600" spc="-40" dirty="0">
                <a:latin typeface="Franklin Gothic Medium Cond"/>
                <a:cs typeface="Franklin Gothic Medium Cond"/>
              </a:rPr>
              <a:t> </a:t>
            </a:r>
            <a:r>
              <a:rPr sz="600" spc="-5" dirty="0">
                <a:latin typeface="Franklin Gothic Medium Cond"/>
                <a:cs typeface="Franklin Gothic Medium Cond"/>
              </a:rPr>
              <a:t>половые  </a:t>
            </a:r>
            <a:r>
              <a:rPr sz="600" dirty="0">
                <a:latin typeface="Franklin Gothic Medium Cond"/>
                <a:cs typeface="Franklin Gothic Medium Cond"/>
              </a:rPr>
              <a:t>органы</a:t>
            </a:r>
            <a:endParaRPr sz="600">
              <a:latin typeface="Franklin Gothic Medium Cond"/>
              <a:cs typeface="Franklin Gothic Medium Cond"/>
            </a:endParaRPr>
          </a:p>
        </p:txBody>
      </p:sp>
      <p:sp>
        <p:nvSpPr>
          <p:cNvPr id="30" name="object 30"/>
          <p:cNvSpPr txBox="1"/>
          <p:nvPr/>
        </p:nvSpPr>
        <p:spPr>
          <a:xfrm>
            <a:off x="7586598" y="1185798"/>
            <a:ext cx="4119879" cy="972819"/>
          </a:xfrm>
          <a:prstGeom prst="rect">
            <a:avLst/>
          </a:prstGeom>
        </p:spPr>
        <p:txBody>
          <a:bodyPr vert="horz" wrap="square" lIns="0" tIns="12700" rIns="0" bIns="0" rtlCol="0">
            <a:spAutoFit/>
          </a:bodyPr>
          <a:lstStyle/>
          <a:p>
            <a:pPr marL="355600" marR="6350" indent="-342900">
              <a:lnSpc>
                <a:spcPct val="100000"/>
              </a:lnSpc>
              <a:spcBef>
                <a:spcPts val="100"/>
              </a:spcBef>
              <a:tabLst>
                <a:tab pos="354965" algn="l"/>
                <a:tab pos="1193165" algn="l"/>
                <a:tab pos="2252980" algn="l"/>
                <a:tab pos="2487295" algn="l"/>
                <a:tab pos="3256915" algn="l"/>
              </a:tabLst>
            </a:pPr>
            <a:r>
              <a:rPr sz="1200" spc="-5" dirty="0">
                <a:solidFill>
                  <a:srgbClr val="001F5F"/>
                </a:solidFill>
                <a:latin typeface="Franklin Gothic Medium Cond"/>
                <a:cs typeface="Franklin Gothic Medium Cond"/>
              </a:rPr>
              <a:t>3</a:t>
            </a:r>
            <a:r>
              <a:rPr sz="1200" dirty="0">
                <a:solidFill>
                  <a:srgbClr val="001F5F"/>
                </a:solidFill>
                <a:latin typeface="Franklin Gothic Medium Cond"/>
                <a:cs typeface="Franklin Gothic Medium Cond"/>
              </a:rPr>
              <a:t>.	</a:t>
            </a:r>
            <a:r>
              <a:rPr lang="en-US" sz="1200" spc="-5" dirty="0">
                <a:solidFill>
                  <a:srgbClr val="001F5F"/>
                </a:solidFill>
                <a:latin typeface="Franklin Gothic Medium Cond"/>
                <a:cs typeface="Franklin Gothic Medium Cond"/>
              </a:rPr>
              <a:t>Conversion of 6 variants of the Nomenclature of medical services, developed in different periods, is carried out.</a:t>
            </a:r>
          </a:p>
          <a:p>
            <a:pPr marL="355600" marR="6350" indent="-342900">
              <a:lnSpc>
                <a:spcPct val="100000"/>
              </a:lnSpc>
              <a:spcBef>
                <a:spcPts val="100"/>
              </a:spcBef>
              <a:tabLst>
                <a:tab pos="354965" algn="l"/>
                <a:tab pos="1193165" algn="l"/>
                <a:tab pos="2252980" algn="l"/>
                <a:tab pos="2487295" algn="l"/>
                <a:tab pos="3256915" algn="l"/>
              </a:tabLst>
            </a:pPr>
            <a:r>
              <a:rPr lang="en-US" sz="1200" spc="-5" dirty="0">
                <a:solidFill>
                  <a:srgbClr val="001F5F"/>
                </a:solidFill>
                <a:latin typeface="Franklin Gothic Medium Cond"/>
                <a:cs typeface="Franklin Gothic Medium Cond"/>
              </a:rPr>
              <a:t>A program has been created for recoding medical services from six versions of the Nomenclature. The program allows you to realize the cost of services regardless of the year the standard was created.</a:t>
            </a:r>
            <a:endParaRPr sz="1150" dirty="0">
              <a:latin typeface="Franklin Gothic Medium Cond"/>
              <a:cs typeface="Franklin Gothic Medium Cond"/>
            </a:endParaRPr>
          </a:p>
        </p:txBody>
      </p:sp>
      <p:sp>
        <p:nvSpPr>
          <p:cNvPr id="31" name="object 31"/>
          <p:cNvSpPr/>
          <p:nvPr/>
        </p:nvSpPr>
        <p:spPr>
          <a:xfrm>
            <a:off x="7615428" y="2339339"/>
            <a:ext cx="4559808" cy="1153667"/>
          </a:xfrm>
          <a:prstGeom prst="rect">
            <a:avLst/>
          </a:prstGeom>
          <a:blipFill>
            <a:blip r:embed="rId2" cstate="print"/>
            <a:stretch>
              <a:fillRect/>
            </a:stretch>
          </a:blipFill>
        </p:spPr>
        <p:txBody>
          <a:bodyPr wrap="square" lIns="0" tIns="0" rIns="0" bIns="0" rtlCol="0"/>
          <a:lstStyle/>
          <a:p>
            <a:endParaRPr/>
          </a:p>
        </p:txBody>
      </p:sp>
      <p:sp>
        <p:nvSpPr>
          <p:cNvPr id="32" name="object 32"/>
          <p:cNvSpPr/>
          <p:nvPr/>
        </p:nvSpPr>
        <p:spPr>
          <a:xfrm>
            <a:off x="7810500" y="2534424"/>
            <a:ext cx="3971544" cy="565391"/>
          </a:xfrm>
          <a:prstGeom prst="rect">
            <a:avLst/>
          </a:prstGeom>
          <a:blipFill>
            <a:blip r:embed="rId3" cstate="print"/>
            <a:stretch>
              <a:fillRect/>
            </a:stretch>
          </a:blipFill>
        </p:spPr>
        <p:txBody>
          <a:bodyPr wrap="square" lIns="0" tIns="0" rIns="0" bIns="0" rtlCol="0"/>
          <a:lstStyle/>
          <a:p>
            <a:endParaRPr/>
          </a:p>
        </p:txBody>
      </p:sp>
      <p:sp>
        <p:nvSpPr>
          <p:cNvPr id="33" name="object 33"/>
          <p:cNvSpPr/>
          <p:nvPr/>
        </p:nvSpPr>
        <p:spPr>
          <a:xfrm>
            <a:off x="2564892" y="6541006"/>
            <a:ext cx="2487168" cy="316992"/>
          </a:xfrm>
          <a:prstGeom prst="rect">
            <a:avLst/>
          </a:prstGeom>
          <a:blipFill>
            <a:blip r:embed="rId4" cstate="print"/>
            <a:stretch>
              <a:fillRect/>
            </a:stretch>
          </a:blipFill>
        </p:spPr>
        <p:txBody>
          <a:bodyPr wrap="square" lIns="0" tIns="0" rIns="0" bIns="0" rtlCol="0"/>
          <a:lstStyle/>
          <a:p>
            <a:endParaRPr/>
          </a:p>
        </p:txBody>
      </p:sp>
      <p:sp>
        <p:nvSpPr>
          <p:cNvPr id="34" name="object 34"/>
          <p:cNvSpPr/>
          <p:nvPr/>
        </p:nvSpPr>
        <p:spPr>
          <a:xfrm>
            <a:off x="2580132" y="5359908"/>
            <a:ext cx="2456815" cy="1191895"/>
          </a:xfrm>
          <a:custGeom>
            <a:avLst/>
            <a:gdLst/>
            <a:ahLst/>
            <a:cxnLst/>
            <a:rect l="l" t="t" r="r" b="b"/>
            <a:pathLst>
              <a:path w="2456815" h="1191895">
                <a:moveTo>
                  <a:pt x="2354326" y="0"/>
                </a:moveTo>
                <a:lnTo>
                  <a:pt x="102362" y="0"/>
                </a:lnTo>
                <a:lnTo>
                  <a:pt x="62525" y="8046"/>
                </a:lnTo>
                <a:lnTo>
                  <a:pt x="29987" y="29987"/>
                </a:lnTo>
                <a:lnTo>
                  <a:pt x="8046" y="62525"/>
                </a:lnTo>
                <a:lnTo>
                  <a:pt x="0" y="102361"/>
                </a:lnTo>
                <a:lnTo>
                  <a:pt x="0" y="1089342"/>
                </a:lnTo>
                <a:lnTo>
                  <a:pt x="8046" y="1129210"/>
                </a:lnTo>
                <a:lnTo>
                  <a:pt x="29987" y="1161767"/>
                </a:lnTo>
                <a:lnTo>
                  <a:pt x="62525" y="1183718"/>
                </a:lnTo>
                <a:lnTo>
                  <a:pt x="102362" y="1191767"/>
                </a:lnTo>
                <a:lnTo>
                  <a:pt x="2354326" y="1191767"/>
                </a:lnTo>
                <a:lnTo>
                  <a:pt x="2394162" y="1183718"/>
                </a:lnTo>
                <a:lnTo>
                  <a:pt x="2426700" y="1161767"/>
                </a:lnTo>
                <a:lnTo>
                  <a:pt x="2448641" y="1129210"/>
                </a:lnTo>
                <a:lnTo>
                  <a:pt x="2456688" y="1089342"/>
                </a:lnTo>
                <a:lnTo>
                  <a:pt x="2456688" y="102361"/>
                </a:lnTo>
                <a:lnTo>
                  <a:pt x="2448641" y="62525"/>
                </a:lnTo>
                <a:lnTo>
                  <a:pt x="2426700" y="29987"/>
                </a:lnTo>
                <a:lnTo>
                  <a:pt x="2394162" y="8046"/>
                </a:lnTo>
                <a:lnTo>
                  <a:pt x="2354326" y="0"/>
                </a:lnTo>
                <a:close/>
              </a:path>
            </a:pathLst>
          </a:custGeom>
          <a:solidFill>
            <a:srgbClr val="ECECEC"/>
          </a:solidFill>
        </p:spPr>
        <p:txBody>
          <a:bodyPr wrap="square" lIns="0" tIns="0" rIns="0" bIns="0" rtlCol="0"/>
          <a:lstStyle/>
          <a:p>
            <a:endParaRPr/>
          </a:p>
        </p:txBody>
      </p:sp>
      <p:sp>
        <p:nvSpPr>
          <p:cNvPr id="35" name="object 35"/>
          <p:cNvSpPr/>
          <p:nvPr/>
        </p:nvSpPr>
        <p:spPr>
          <a:xfrm>
            <a:off x="2580132" y="5359908"/>
            <a:ext cx="2456688" cy="1191767"/>
          </a:xfrm>
          <a:prstGeom prst="rect">
            <a:avLst/>
          </a:prstGeom>
          <a:blipFill>
            <a:blip r:embed="rId5" cstate="print"/>
            <a:stretch>
              <a:fillRect/>
            </a:stretch>
          </a:blipFill>
        </p:spPr>
        <p:txBody>
          <a:bodyPr wrap="square" lIns="0" tIns="0" rIns="0" bIns="0" rtlCol="0"/>
          <a:lstStyle/>
          <a:p>
            <a:endParaRPr/>
          </a:p>
        </p:txBody>
      </p:sp>
      <p:sp>
        <p:nvSpPr>
          <p:cNvPr id="36" name="object 36"/>
          <p:cNvSpPr txBox="1"/>
          <p:nvPr/>
        </p:nvSpPr>
        <p:spPr>
          <a:xfrm>
            <a:off x="7609713" y="3384550"/>
            <a:ext cx="4180840" cy="382156"/>
          </a:xfrm>
          <a:prstGeom prst="rect">
            <a:avLst/>
          </a:prstGeom>
        </p:spPr>
        <p:txBody>
          <a:bodyPr vert="horz" wrap="square" lIns="0" tIns="12700" rIns="0" bIns="0" rtlCol="0">
            <a:spAutoFit/>
          </a:bodyPr>
          <a:lstStyle/>
          <a:p>
            <a:pPr marL="355600" marR="5080" indent="-342900" algn="just">
              <a:lnSpc>
                <a:spcPct val="100000"/>
              </a:lnSpc>
              <a:spcBef>
                <a:spcPts val="100"/>
              </a:spcBef>
            </a:pPr>
            <a:r>
              <a:rPr sz="1200" spc="-5" dirty="0">
                <a:solidFill>
                  <a:srgbClr val="001F5F"/>
                </a:solidFill>
                <a:latin typeface="Franklin Gothic Medium Cond"/>
                <a:cs typeface="Franklin Gothic Medium Cond"/>
              </a:rPr>
              <a:t>4. </a:t>
            </a:r>
            <a:r>
              <a:rPr lang="en-US" sz="1200" spc="-5" dirty="0">
                <a:solidFill>
                  <a:srgbClr val="001F5F"/>
                </a:solidFill>
                <a:latin typeface="Franklin Gothic Medium Cond"/>
                <a:cs typeface="Franklin Gothic Medium Cond"/>
              </a:rPr>
              <a:t>An intelligent system of searching for medical services has been developed, which makes it easier to develop standards.</a:t>
            </a:r>
            <a:endParaRPr sz="1200" dirty="0">
              <a:latin typeface="Franklin Gothic Medium Cond"/>
              <a:cs typeface="Franklin Gothic Medium Cond"/>
            </a:endParaRPr>
          </a:p>
        </p:txBody>
      </p:sp>
      <p:sp>
        <p:nvSpPr>
          <p:cNvPr id="37" name="object 37"/>
          <p:cNvSpPr txBox="1"/>
          <p:nvPr/>
        </p:nvSpPr>
        <p:spPr>
          <a:xfrm>
            <a:off x="2463800" y="4153280"/>
            <a:ext cx="4857115" cy="566822"/>
          </a:xfrm>
          <a:prstGeom prst="rect">
            <a:avLst/>
          </a:prstGeom>
        </p:spPr>
        <p:txBody>
          <a:bodyPr vert="horz" wrap="square" lIns="0" tIns="12700" rIns="0" bIns="0" rtlCol="0">
            <a:spAutoFit/>
          </a:bodyPr>
          <a:lstStyle/>
          <a:p>
            <a:pPr marL="354965" marR="5080" indent="-342900" algn="just">
              <a:lnSpc>
                <a:spcPct val="100000"/>
              </a:lnSpc>
              <a:spcBef>
                <a:spcPts val="100"/>
              </a:spcBef>
            </a:pPr>
            <a:r>
              <a:rPr sz="1200" spc="-5" dirty="0" smtClean="0">
                <a:solidFill>
                  <a:srgbClr val="001F5F"/>
                </a:solidFill>
                <a:latin typeface="Franklin Gothic Medium Cond"/>
                <a:cs typeface="Franklin Gothic Medium Cond"/>
              </a:rPr>
              <a:t>2</a:t>
            </a:r>
            <a:r>
              <a:rPr lang="en-US" sz="1200" spc="-5" dirty="0">
                <a:solidFill>
                  <a:srgbClr val="001F5F"/>
                </a:solidFill>
                <a:latin typeface="Franklin Gothic Medium Cond"/>
                <a:cs typeface="Franklin Gothic Medium Cond"/>
              </a:rPr>
              <a:t>. The software has been updated with the creation of an intuitive interface to minimize errors, facilitating the calculation of the cost of medicines, allowing to take into account additional parameters of the costs of medical interventions.</a:t>
            </a:r>
            <a:endParaRPr sz="1200" dirty="0">
              <a:latin typeface="Franklin Gothic Medium Cond"/>
              <a:cs typeface="Franklin Gothic Medium Cond"/>
            </a:endParaRPr>
          </a:p>
        </p:txBody>
      </p:sp>
      <p:sp>
        <p:nvSpPr>
          <p:cNvPr id="38" name="object 38"/>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39" name="object 39"/>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40" name="object 40"/>
          <p:cNvSpPr txBox="1"/>
          <p:nvPr/>
        </p:nvSpPr>
        <p:spPr>
          <a:xfrm>
            <a:off x="2450973" y="1115041"/>
            <a:ext cx="4726305" cy="1186863"/>
          </a:xfrm>
          <a:prstGeom prst="rect">
            <a:avLst/>
          </a:prstGeom>
        </p:spPr>
        <p:txBody>
          <a:bodyPr vert="horz" wrap="square" lIns="0" tIns="83185" rIns="0" bIns="0" rtlCol="0">
            <a:spAutoFit/>
          </a:bodyPr>
          <a:lstStyle/>
          <a:p>
            <a:pPr marL="12700">
              <a:lnSpc>
                <a:spcPct val="100000"/>
              </a:lnSpc>
              <a:spcBef>
                <a:spcPts val="655"/>
              </a:spcBef>
              <a:tabLst>
                <a:tab pos="354965" algn="l"/>
              </a:tabLst>
            </a:pPr>
            <a:r>
              <a:rPr sz="1200" spc="-5" dirty="0">
                <a:solidFill>
                  <a:srgbClr val="001F5F"/>
                </a:solidFill>
                <a:latin typeface="Franklin Gothic Medium Cond"/>
                <a:cs typeface="Franklin Gothic Medium Cond"/>
              </a:rPr>
              <a:t>1.	</a:t>
            </a:r>
            <a:r>
              <a:rPr lang="en-US" sz="1200" dirty="0">
                <a:solidFill>
                  <a:srgbClr val="001F5F"/>
                </a:solidFill>
                <a:latin typeface="Franklin Gothic Medium Cond"/>
                <a:cs typeface="Franklin Gothic Medium Cond"/>
              </a:rPr>
              <a:t>A system for modeling standards through patient models</a:t>
            </a:r>
          </a:p>
          <a:p>
            <a:pPr marL="12700">
              <a:lnSpc>
                <a:spcPct val="100000"/>
              </a:lnSpc>
              <a:spcBef>
                <a:spcPts val="655"/>
              </a:spcBef>
              <a:tabLst>
                <a:tab pos="354965" algn="l"/>
              </a:tabLst>
            </a:pPr>
            <a:r>
              <a:rPr lang="en-US" sz="1200" dirty="0">
                <a:solidFill>
                  <a:srgbClr val="001F5F"/>
                </a:solidFill>
                <a:latin typeface="Franklin Gothic Medium Cond"/>
                <a:cs typeface="Franklin Gothic Medium Cond"/>
              </a:rPr>
              <a:t>The standard may include several patient models.</a:t>
            </a:r>
          </a:p>
          <a:p>
            <a:pPr marL="12700">
              <a:lnSpc>
                <a:spcPct val="100000"/>
              </a:lnSpc>
              <a:spcBef>
                <a:spcPts val="655"/>
              </a:spcBef>
              <a:tabLst>
                <a:tab pos="354965" algn="l"/>
              </a:tabLst>
            </a:pPr>
            <a:r>
              <a:rPr lang="en-US" sz="1200" dirty="0">
                <a:solidFill>
                  <a:srgbClr val="001F5F"/>
                </a:solidFill>
                <a:latin typeface="Franklin Gothic Medium Cond"/>
                <a:cs typeface="Franklin Gothic Medium Cond"/>
              </a:rPr>
              <a:t>Models of the patient are formed on the basis of the optimal choice of characteristics that have the greatest impact on the management tactics of the patient and the cost of providing medical care</a:t>
            </a:r>
            <a:endParaRPr sz="1150" dirty="0">
              <a:latin typeface="Franklin Gothic Medium Cond"/>
              <a:cs typeface="Franklin Gothic Medium Cond"/>
            </a:endParaRPr>
          </a:p>
        </p:txBody>
      </p:sp>
      <p:sp>
        <p:nvSpPr>
          <p:cNvPr id="41" name="object 41"/>
          <p:cNvSpPr/>
          <p:nvPr/>
        </p:nvSpPr>
        <p:spPr>
          <a:xfrm>
            <a:off x="4927091" y="6798564"/>
            <a:ext cx="2610612" cy="59435"/>
          </a:xfrm>
          <a:prstGeom prst="rect">
            <a:avLst/>
          </a:prstGeom>
          <a:blipFill>
            <a:blip r:embed="rId6" cstate="print"/>
            <a:stretch>
              <a:fillRect/>
            </a:stretch>
          </a:blipFill>
        </p:spPr>
        <p:txBody>
          <a:bodyPr wrap="square" lIns="0" tIns="0" rIns="0" bIns="0" rtlCol="0"/>
          <a:lstStyle/>
          <a:p>
            <a:endParaRPr/>
          </a:p>
        </p:txBody>
      </p:sp>
      <p:sp>
        <p:nvSpPr>
          <p:cNvPr id="42" name="object 42"/>
          <p:cNvSpPr/>
          <p:nvPr/>
        </p:nvSpPr>
        <p:spPr>
          <a:xfrm>
            <a:off x="4942332" y="5489447"/>
            <a:ext cx="2580132" cy="1319784"/>
          </a:xfrm>
          <a:prstGeom prst="rect">
            <a:avLst/>
          </a:prstGeom>
          <a:blipFill>
            <a:blip r:embed="rId7" cstate="print"/>
            <a:stretch>
              <a:fillRect/>
            </a:stretch>
          </a:blipFill>
        </p:spPr>
        <p:txBody>
          <a:bodyPr wrap="square" lIns="0" tIns="0" rIns="0" bIns="0" rtlCol="0"/>
          <a:lstStyle/>
          <a:p>
            <a:endParaRPr/>
          </a:p>
        </p:txBody>
      </p:sp>
      <p:sp>
        <p:nvSpPr>
          <p:cNvPr id="43" name="object 43"/>
          <p:cNvSpPr/>
          <p:nvPr/>
        </p:nvSpPr>
        <p:spPr>
          <a:xfrm>
            <a:off x="3221735" y="2456688"/>
            <a:ext cx="4032504" cy="1545336"/>
          </a:xfrm>
          <a:prstGeom prst="rect">
            <a:avLst/>
          </a:prstGeom>
          <a:blipFill>
            <a:blip r:embed="rId8" cstate="print"/>
            <a:stretch>
              <a:fillRect/>
            </a:stretch>
          </a:blipFill>
        </p:spPr>
        <p:txBody>
          <a:bodyPr wrap="square" lIns="0" tIns="0" rIns="0" bIns="0" rtlCol="0"/>
          <a:lstStyle/>
          <a:p>
            <a:endParaRPr/>
          </a:p>
        </p:txBody>
      </p:sp>
      <p:sp>
        <p:nvSpPr>
          <p:cNvPr id="44" name="object 44"/>
          <p:cNvSpPr txBox="1"/>
          <p:nvPr/>
        </p:nvSpPr>
        <p:spPr>
          <a:xfrm>
            <a:off x="595154" y="1213319"/>
            <a:ext cx="410369" cy="5250815"/>
          </a:xfrm>
          <a:prstGeom prst="rect">
            <a:avLst/>
          </a:prstGeom>
        </p:spPr>
        <p:txBody>
          <a:bodyPr vert="vert270" wrap="square" lIns="0" tIns="0" rIns="0" bIns="0" rtlCol="0">
            <a:spAutoFit/>
          </a:bodyPr>
          <a:lstStyle/>
          <a:p>
            <a:pPr marL="12700">
              <a:lnSpc>
                <a:spcPts val="3225"/>
              </a:lnSpc>
            </a:pPr>
            <a:r>
              <a:rPr lang="en-US" sz="2800" spc="-5" dirty="0">
                <a:solidFill>
                  <a:srgbClr val="FFFFFF"/>
                </a:solidFill>
                <a:latin typeface="Franklin Gothic Medium Cond"/>
                <a:cs typeface="Franklin Gothic Medium Cond"/>
              </a:rPr>
              <a:t>STANDARDS OF HEALTH CARE</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txBox="1">
            <a:spLocks noGrp="1"/>
          </p:cNvSpPr>
          <p:nvPr>
            <p:ph type="title"/>
          </p:nvPr>
        </p:nvSpPr>
        <p:spPr>
          <a:xfrm>
            <a:off x="3005073" y="242443"/>
            <a:ext cx="7571105" cy="605790"/>
          </a:xfrm>
          <a:prstGeom prst="rect">
            <a:avLst/>
          </a:prstGeom>
        </p:spPr>
        <p:txBody>
          <a:bodyPr vert="horz" wrap="square" lIns="0" tIns="12700" rIns="0" bIns="0" rtlCol="0">
            <a:spAutoFit/>
          </a:bodyPr>
          <a:lstStyle/>
          <a:p>
            <a:pPr algn="ctr">
              <a:lnSpc>
                <a:spcPts val="2280"/>
              </a:lnSpc>
              <a:spcBef>
                <a:spcPts val="100"/>
              </a:spcBef>
            </a:pPr>
            <a:r>
              <a:rPr lang="en-US" sz="2000" dirty="0">
                <a:solidFill>
                  <a:srgbClr val="001F5F"/>
                </a:solidFill>
              </a:rPr>
              <a:t>Suggested changes in the payment of drug therapy</a:t>
            </a:r>
            <a:br>
              <a:rPr lang="en-US" sz="2000" dirty="0">
                <a:solidFill>
                  <a:srgbClr val="001F5F"/>
                </a:solidFill>
              </a:rPr>
            </a:br>
            <a:r>
              <a:rPr lang="en-US" sz="2000" dirty="0">
                <a:solidFill>
                  <a:srgbClr val="001F5F"/>
                </a:solidFill>
              </a:rPr>
              <a:t>on the profile of "oncology (adults)"</a:t>
            </a:r>
            <a:endParaRPr sz="2000" dirty="0"/>
          </a:p>
        </p:txBody>
      </p:sp>
      <p:sp>
        <p:nvSpPr>
          <p:cNvPr id="7" name="object 7"/>
          <p:cNvSpPr txBox="1"/>
          <p:nvPr/>
        </p:nvSpPr>
        <p:spPr>
          <a:xfrm>
            <a:off x="4965319" y="791337"/>
            <a:ext cx="3649345" cy="330835"/>
          </a:xfrm>
          <a:prstGeom prst="rect">
            <a:avLst/>
          </a:prstGeom>
        </p:spPr>
        <p:txBody>
          <a:bodyPr vert="horz" wrap="square" lIns="0" tIns="13335" rIns="0" bIns="0" rtlCol="0">
            <a:spAutoFit/>
          </a:bodyPr>
          <a:lstStyle/>
          <a:p>
            <a:pPr marL="12700">
              <a:lnSpc>
                <a:spcPct val="100000"/>
              </a:lnSpc>
              <a:spcBef>
                <a:spcPts val="105"/>
              </a:spcBef>
            </a:pPr>
            <a:r>
              <a:rPr lang="en-US" sz="2000" b="1" spc="-20" dirty="0">
                <a:solidFill>
                  <a:srgbClr val="5B9BD4"/>
                </a:solidFill>
                <a:latin typeface="Arial"/>
                <a:cs typeface="Arial"/>
              </a:rPr>
              <a:t>(24-hour hospital)</a:t>
            </a:r>
            <a:endParaRPr sz="2000" dirty="0">
              <a:latin typeface="Arial"/>
              <a:cs typeface="Arial"/>
            </a:endParaRPr>
          </a:p>
        </p:txBody>
      </p:sp>
      <p:sp>
        <p:nvSpPr>
          <p:cNvPr id="8" name="object 8"/>
          <p:cNvSpPr/>
          <p:nvPr/>
        </p:nvSpPr>
        <p:spPr>
          <a:xfrm>
            <a:off x="2760726" y="1738122"/>
            <a:ext cx="2557780" cy="1645920"/>
          </a:xfrm>
          <a:custGeom>
            <a:avLst/>
            <a:gdLst/>
            <a:ahLst/>
            <a:cxnLst/>
            <a:rect l="l" t="t" r="r" b="b"/>
            <a:pathLst>
              <a:path w="2557779" h="1645920">
                <a:moveTo>
                  <a:pt x="0" y="274319"/>
                </a:moveTo>
                <a:lnTo>
                  <a:pt x="4419" y="225008"/>
                </a:lnTo>
                <a:lnTo>
                  <a:pt x="17161" y="178597"/>
                </a:lnTo>
                <a:lnTo>
                  <a:pt x="37450" y="135861"/>
                </a:lnTo>
                <a:lnTo>
                  <a:pt x="64513" y="97575"/>
                </a:lnTo>
                <a:lnTo>
                  <a:pt x="97575" y="64513"/>
                </a:lnTo>
                <a:lnTo>
                  <a:pt x="135861" y="37450"/>
                </a:lnTo>
                <a:lnTo>
                  <a:pt x="178597" y="17161"/>
                </a:lnTo>
                <a:lnTo>
                  <a:pt x="225008" y="4419"/>
                </a:lnTo>
                <a:lnTo>
                  <a:pt x="274319" y="0"/>
                </a:lnTo>
                <a:lnTo>
                  <a:pt x="2282952" y="0"/>
                </a:lnTo>
                <a:lnTo>
                  <a:pt x="2332263" y="4419"/>
                </a:lnTo>
                <a:lnTo>
                  <a:pt x="2378674" y="17161"/>
                </a:lnTo>
                <a:lnTo>
                  <a:pt x="2421410" y="37450"/>
                </a:lnTo>
                <a:lnTo>
                  <a:pt x="2459696" y="64513"/>
                </a:lnTo>
                <a:lnTo>
                  <a:pt x="2492758" y="97575"/>
                </a:lnTo>
                <a:lnTo>
                  <a:pt x="2519821" y="135861"/>
                </a:lnTo>
                <a:lnTo>
                  <a:pt x="2540110" y="178597"/>
                </a:lnTo>
                <a:lnTo>
                  <a:pt x="2552852" y="225008"/>
                </a:lnTo>
                <a:lnTo>
                  <a:pt x="2557272" y="274319"/>
                </a:lnTo>
                <a:lnTo>
                  <a:pt x="2557272" y="1371600"/>
                </a:lnTo>
                <a:lnTo>
                  <a:pt x="2552852" y="1420911"/>
                </a:lnTo>
                <a:lnTo>
                  <a:pt x="2540110" y="1467322"/>
                </a:lnTo>
                <a:lnTo>
                  <a:pt x="2519821" y="1510058"/>
                </a:lnTo>
                <a:lnTo>
                  <a:pt x="2492758" y="1548344"/>
                </a:lnTo>
                <a:lnTo>
                  <a:pt x="2459696" y="1581406"/>
                </a:lnTo>
                <a:lnTo>
                  <a:pt x="2421410" y="1608469"/>
                </a:lnTo>
                <a:lnTo>
                  <a:pt x="2378674" y="1628758"/>
                </a:lnTo>
                <a:lnTo>
                  <a:pt x="2332263" y="1641500"/>
                </a:lnTo>
                <a:lnTo>
                  <a:pt x="2282952" y="1645919"/>
                </a:lnTo>
                <a:lnTo>
                  <a:pt x="274319" y="1645919"/>
                </a:lnTo>
                <a:lnTo>
                  <a:pt x="225008" y="1641500"/>
                </a:lnTo>
                <a:lnTo>
                  <a:pt x="178597" y="1628758"/>
                </a:lnTo>
                <a:lnTo>
                  <a:pt x="135861" y="1608469"/>
                </a:lnTo>
                <a:lnTo>
                  <a:pt x="97575" y="1581406"/>
                </a:lnTo>
                <a:lnTo>
                  <a:pt x="64513" y="1548344"/>
                </a:lnTo>
                <a:lnTo>
                  <a:pt x="37450" y="1510058"/>
                </a:lnTo>
                <a:lnTo>
                  <a:pt x="17161" y="1467322"/>
                </a:lnTo>
                <a:lnTo>
                  <a:pt x="4419" y="1420911"/>
                </a:lnTo>
                <a:lnTo>
                  <a:pt x="0" y="1371600"/>
                </a:lnTo>
                <a:lnTo>
                  <a:pt x="0" y="274319"/>
                </a:lnTo>
                <a:close/>
              </a:path>
            </a:pathLst>
          </a:custGeom>
          <a:ln w="10668">
            <a:solidFill>
              <a:srgbClr val="41709C"/>
            </a:solidFill>
          </a:ln>
        </p:spPr>
        <p:txBody>
          <a:bodyPr wrap="square" lIns="0" tIns="0" rIns="0" bIns="0" rtlCol="0"/>
          <a:lstStyle/>
          <a:p>
            <a:endParaRPr/>
          </a:p>
        </p:txBody>
      </p:sp>
      <p:sp>
        <p:nvSpPr>
          <p:cNvPr id="9" name="object 9"/>
          <p:cNvSpPr/>
          <p:nvPr/>
        </p:nvSpPr>
        <p:spPr>
          <a:xfrm>
            <a:off x="2887979" y="1840992"/>
            <a:ext cx="768095" cy="318515"/>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3464052" y="1840992"/>
            <a:ext cx="1778507" cy="318515"/>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3252215" y="2008632"/>
            <a:ext cx="1624584" cy="318515"/>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3108960" y="2176272"/>
            <a:ext cx="1911095" cy="318515"/>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2854451" y="2343911"/>
            <a:ext cx="2417064" cy="318515"/>
          </a:xfrm>
          <a:prstGeom prst="rect">
            <a:avLst/>
          </a:prstGeom>
          <a:blipFill>
            <a:blip r:embed="rId6" cstate="print"/>
            <a:stretch>
              <a:fillRect/>
            </a:stretch>
          </a:blipFill>
        </p:spPr>
        <p:txBody>
          <a:bodyPr wrap="square" lIns="0" tIns="0" rIns="0" bIns="0" rtlCol="0"/>
          <a:lstStyle/>
          <a:p>
            <a:endParaRPr/>
          </a:p>
        </p:txBody>
      </p:sp>
      <p:sp>
        <p:nvSpPr>
          <p:cNvPr id="14" name="object 14"/>
          <p:cNvSpPr/>
          <p:nvPr/>
        </p:nvSpPr>
        <p:spPr>
          <a:xfrm>
            <a:off x="2877311" y="2511551"/>
            <a:ext cx="2375916" cy="318515"/>
          </a:xfrm>
          <a:prstGeom prst="rect">
            <a:avLst/>
          </a:prstGeom>
          <a:blipFill>
            <a:blip r:embed="rId7" cstate="print"/>
            <a:stretch>
              <a:fillRect/>
            </a:stretch>
          </a:blipFill>
        </p:spPr>
        <p:txBody>
          <a:bodyPr wrap="square" lIns="0" tIns="0" rIns="0" bIns="0" rtlCol="0"/>
          <a:lstStyle/>
          <a:p>
            <a:endParaRPr/>
          </a:p>
        </p:txBody>
      </p:sp>
      <p:sp>
        <p:nvSpPr>
          <p:cNvPr id="15" name="object 15"/>
          <p:cNvSpPr/>
          <p:nvPr/>
        </p:nvSpPr>
        <p:spPr>
          <a:xfrm>
            <a:off x="3201923" y="2679192"/>
            <a:ext cx="1725168" cy="318515"/>
          </a:xfrm>
          <a:prstGeom prst="rect">
            <a:avLst/>
          </a:prstGeom>
          <a:blipFill>
            <a:blip r:embed="rId8" cstate="print"/>
            <a:stretch>
              <a:fillRect/>
            </a:stretch>
          </a:blipFill>
        </p:spPr>
        <p:txBody>
          <a:bodyPr wrap="square" lIns="0" tIns="0" rIns="0" bIns="0" rtlCol="0"/>
          <a:lstStyle/>
          <a:p>
            <a:endParaRPr/>
          </a:p>
        </p:txBody>
      </p:sp>
      <p:sp>
        <p:nvSpPr>
          <p:cNvPr id="16" name="object 16"/>
          <p:cNvSpPr txBox="1"/>
          <p:nvPr/>
        </p:nvSpPr>
        <p:spPr>
          <a:xfrm>
            <a:off x="6505685" y="2543682"/>
            <a:ext cx="5531485" cy="193675"/>
          </a:xfrm>
          <a:prstGeom prst="rect">
            <a:avLst/>
          </a:prstGeom>
        </p:spPr>
        <p:txBody>
          <a:bodyPr vert="horz" wrap="square" lIns="0" tIns="13335" rIns="0" bIns="0" rtlCol="0">
            <a:spAutoFit/>
          </a:bodyPr>
          <a:lstStyle/>
          <a:p>
            <a:pPr marL="12700">
              <a:lnSpc>
                <a:spcPct val="100000"/>
              </a:lnSpc>
              <a:spcBef>
                <a:spcPts val="105"/>
              </a:spcBef>
              <a:tabLst>
                <a:tab pos="5518150" algn="l"/>
              </a:tabLst>
            </a:pPr>
            <a:r>
              <a:rPr sz="1100" u="sng" dirty="0">
                <a:solidFill>
                  <a:srgbClr val="001F5F"/>
                </a:solidFill>
                <a:uFill>
                  <a:solidFill>
                    <a:srgbClr val="41709C"/>
                  </a:solidFill>
                </a:uFill>
                <a:latin typeface="Times New Roman"/>
                <a:cs typeface="Times New Roman"/>
              </a:rPr>
              <a:t> 	</a:t>
            </a:r>
            <a:endParaRPr sz="1100">
              <a:latin typeface="Times New Roman"/>
              <a:cs typeface="Times New Roman"/>
            </a:endParaRPr>
          </a:p>
        </p:txBody>
      </p:sp>
      <p:sp>
        <p:nvSpPr>
          <p:cNvPr id="17" name="object 17"/>
          <p:cNvSpPr/>
          <p:nvPr/>
        </p:nvSpPr>
        <p:spPr>
          <a:xfrm>
            <a:off x="2894076" y="2846832"/>
            <a:ext cx="2342388" cy="318515"/>
          </a:xfrm>
          <a:prstGeom prst="rect">
            <a:avLst/>
          </a:prstGeom>
          <a:blipFill>
            <a:blip r:embed="rId9" cstate="print"/>
            <a:stretch>
              <a:fillRect/>
            </a:stretch>
          </a:blipFill>
        </p:spPr>
        <p:txBody>
          <a:bodyPr wrap="square" lIns="0" tIns="0" rIns="0" bIns="0" rtlCol="0"/>
          <a:lstStyle/>
          <a:p>
            <a:endParaRPr/>
          </a:p>
        </p:txBody>
      </p:sp>
      <p:sp>
        <p:nvSpPr>
          <p:cNvPr id="18" name="object 18"/>
          <p:cNvSpPr/>
          <p:nvPr/>
        </p:nvSpPr>
        <p:spPr>
          <a:xfrm>
            <a:off x="3727703" y="3014472"/>
            <a:ext cx="637031" cy="318515"/>
          </a:xfrm>
          <a:prstGeom prst="rect">
            <a:avLst/>
          </a:prstGeom>
          <a:blipFill>
            <a:blip r:embed="rId10" cstate="print"/>
            <a:stretch>
              <a:fillRect/>
            </a:stretch>
          </a:blipFill>
        </p:spPr>
        <p:txBody>
          <a:bodyPr wrap="square" lIns="0" tIns="0" rIns="0" bIns="0" rtlCol="0"/>
          <a:lstStyle/>
          <a:p>
            <a:endParaRPr/>
          </a:p>
        </p:txBody>
      </p:sp>
      <p:sp>
        <p:nvSpPr>
          <p:cNvPr id="19" name="object 19"/>
          <p:cNvSpPr txBox="1"/>
          <p:nvPr/>
        </p:nvSpPr>
        <p:spPr>
          <a:xfrm>
            <a:off x="2930398" y="1872742"/>
            <a:ext cx="2215515" cy="1029128"/>
          </a:xfrm>
          <a:prstGeom prst="rect">
            <a:avLst/>
          </a:prstGeom>
        </p:spPr>
        <p:txBody>
          <a:bodyPr vert="horz" wrap="square" lIns="0" tIns="13335" rIns="0" bIns="0" rtlCol="0">
            <a:spAutoFit/>
          </a:bodyPr>
          <a:lstStyle/>
          <a:p>
            <a:pPr marL="12700" marR="5080" indent="1270" algn="ctr">
              <a:lnSpc>
                <a:spcPct val="100000"/>
              </a:lnSpc>
              <a:spcBef>
                <a:spcPts val="105"/>
              </a:spcBef>
            </a:pPr>
            <a:r>
              <a:rPr lang="en-US" sz="1100" b="1" spc="-5" dirty="0">
                <a:solidFill>
                  <a:srgbClr val="001F5F"/>
                </a:solidFill>
                <a:latin typeface="Arial"/>
                <a:cs typeface="Arial"/>
              </a:rPr>
              <a:t>CSG 144 Drug therapy for malignant neoplasms of other sites (except lymphoid and </a:t>
            </a:r>
            <a:r>
              <a:rPr lang="en-US" sz="1100" b="1" spc="-5" dirty="0" err="1">
                <a:solidFill>
                  <a:srgbClr val="001F5F"/>
                </a:solidFill>
                <a:latin typeface="Arial"/>
                <a:cs typeface="Arial"/>
              </a:rPr>
              <a:t>haematopoietic</a:t>
            </a:r>
            <a:r>
              <a:rPr lang="en-US" sz="1100" b="1" spc="-5" dirty="0">
                <a:solidFill>
                  <a:srgbClr val="001F5F"/>
                </a:solidFill>
                <a:latin typeface="Arial"/>
                <a:cs typeface="Arial"/>
              </a:rPr>
              <a:t> tissues) (level 1), benign blood diseases and pancreatic drift</a:t>
            </a:r>
            <a:endParaRPr sz="1100" dirty="0">
              <a:latin typeface="Arial"/>
              <a:cs typeface="Arial"/>
            </a:endParaRPr>
          </a:p>
        </p:txBody>
      </p:sp>
      <p:sp>
        <p:nvSpPr>
          <p:cNvPr id="20" name="object 20"/>
          <p:cNvSpPr/>
          <p:nvPr/>
        </p:nvSpPr>
        <p:spPr>
          <a:xfrm>
            <a:off x="2760726" y="3525773"/>
            <a:ext cx="2557780" cy="1216660"/>
          </a:xfrm>
          <a:custGeom>
            <a:avLst/>
            <a:gdLst/>
            <a:ahLst/>
            <a:cxnLst/>
            <a:rect l="l" t="t" r="r" b="b"/>
            <a:pathLst>
              <a:path w="2557779" h="1216660">
                <a:moveTo>
                  <a:pt x="0" y="202692"/>
                </a:moveTo>
                <a:lnTo>
                  <a:pt x="5356" y="156234"/>
                </a:lnTo>
                <a:lnTo>
                  <a:pt x="20611" y="113577"/>
                </a:lnTo>
                <a:lnTo>
                  <a:pt x="44547" y="75942"/>
                </a:lnTo>
                <a:lnTo>
                  <a:pt x="75942" y="44547"/>
                </a:lnTo>
                <a:lnTo>
                  <a:pt x="113577" y="20611"/>
                </a:lnTo>
                <a:lnTo>
                  <a:pt x="156234" y="5356"/>
                </a:lnTo>
                <a:lnTo>
                  <a:pt x="202692" y="0"/>
                </a:lnTo>
                <a:lnTo>
                  <a:pt x="2354579" y="0"/>
                </a:lnTo>
                <a:lnTo>
                  <a:pt x="2401037" y="5356"/>
                </a:lnTo>
                <a:lnTo>
                  <a:pt x="2443694" y="20611"/>
                </a:lnTo>
                <a:lnTo>
                  <a:pt x="2481329" y="44547"/>
                </a:lnTo>
                <a:lnTo>
                  <a:pt x="2512724" y="75942"/>
                </a:lnTo>
                <a:lnTo>
                  <a:pt x="2536660" y="113577"/>
                </a:lnTo>
                <a:lnTo>
                  <a:pt x="2551915" y="156234"/>
                </a:lnTo>
                <a:lnTo>
                  <a:pt x="2557272" y="202692"/>
                </a:lnTo>
                <a:lnTo>
                  <a:pt x="2557272" y="1013459"/>
                </a:lnTo>
                <a:lnTo>
                  <a:pt x="2551915" y="1059917"/>
                </a:lnTo>
                <a:lnTo>
                  <a:pt x="2536660" y="1102574"/>
                </a:lnTo>
                <a:lnTo>
                  <a:pt x="2512724" y="1140209"/>
                </a:lnTo>
                <a:lnTo>
                  <a:pt x="2481329" y="1171604"/>
                </a:lnTo>
                <a:lnTo>
                  <a:pt x="2443694" y="1195540"/>
                </a:lnTo>
                <a:lnTo>
                  <a:pt x="2401037" y="1210795"/>
                </a:lnTo>
                <a:lnTo>
                  <a:pt x="2354579" y="1216152"/>
                </a:lnTo>
                <a:lnTo>
                  <a:pt x="202692" y="1216152"/>
                </a:lnTo>
                <a:lnTo>
                  <a:pt x="156234" y="1210795"/>
                </a:lnTo>
                <a:lnTo>
                  <a:pt x="113577" y="1195540"/>
                </a:lnTo>
                <a:lnTo>
                  <a:pt x="75942" y="1171604"/>
                </a:lnTo>
                <a:lnTo>
                  <a:pt x="44547" y="1140209"/>
                </a:lnTo>
                <a:lnTo>
                  <a:pt x="20611" y="1102574"/>
                </a:lnTo>
                <a:lnTo>
                  <a:pt x="5356" y="1059917"/>
                </a:lnTo>
                <a:lnTo>
                  <a:pt x="0" y="1013459"/>
                </a:lnTo>
                <a:lnTo>
                  <a:pt x="0" y="202692"/>
                </a:lnTo>
                <a:close/>
              </a:path>
            </a:pathLst>
          </a:custGeom>
          <a:ln w="10668">
            <a:solidFill>
              <a:srgbClr val="41709C"/>
            </a:solidFill>
          </a:ln>
        </p:spPr>
        <p:txBody>
          <a:bodyPr wrap="square" lIns="0" tIns="0" rIns="0" bIns="0" rtlCol="0"/>
          <a:lstStyle/>
          <a:p>
            <a:endParaRPr/>
          </a:p>
        </p:txBody>
      </p:sp>
      <p:sp>
        <p:nvSpPr>
          <p:cNvPr id="21" name="object 21"/>
          <p:cNvSpPr/>
          <p:nvPr/>
        </p:nvSpPr>
        <p:spPr>
          <a:xfrm>
            <a:off x="2886455" y="3581400"/>
            <a:ext cx="768095" cy="318516"/>
          </a:xfrm>
          <a:prstGeom prst="rect">
            <a:avLst/>
          </a:prstGeom>
          <a:blipFill>
            <a:blip r:embed="rId11" cstate="print"/>
            <a:stretch>
              <a:fillRect/>
            </a:stretch>
          </a:blipFill>
        </p:spPr>
        <p:txBody>
          <a:bodyPr wrap="square" lIns="0" tIns="0" rIns="0" bIns="0" rtlCol="0"/>
          <a:lstStyle/>
          <a:p>
            <a:endParaRPr/>
          </a:p>
        </p:txBody>
      </p:sp>
      <p:sp>
        <p:nvSpPr>
          <p:cNvPr id="22" name="object 22"/>
          <p:cNvSpPr/>
          <p:nvPr/>
        </p:nvSpPr>
        <p:spPr>
          <a:xfrm>
            <a:off x="3462528" y="3581400"/>
            <a:ext cx="1778507" cy="318516"/>
          </a:xfrm>
          <a:prstGeom prst="rect">
            <a:avLst/>
          </a:prstGeom>
          <a:blipFill>
            <a:blip r:embed="rId12" cstate="print"/>
            <a:stretch>
              <a:fillRect/>
            </a:stretch>
          </a:blipFill>
        </p:spPr>
        <p:txBody>
          <a:bodyPr wrap="square" lIns="0" tIns="0" rIns="0" bIns="0" rtlCol="0"/>
          <a:lstStyle/>
          <a:p>
            <a:endParaRPr/>
          </a:p>
        </p:txBody>
      </p:sp>
      <p:sp>
        <p:nvSpPr>
          <p:cNvPr id="23" name="object 23"/>
          <p:cNvSpPr/>
          <p:nvPr/>
        </p:nvSpPr>
        <p:spPr>
          <a:xfrm>
            <a:off x="3252215" y="3749040"/>
            <a:ext cx="1624584" cy="318516"/>
          </a:xfrm>
          <a:prstGeom prst="rect">
            <a:avLst/>
          </a:prstGeom>
          <a:blipFill>
            <a:blip r:embed="rId13" cstate="print"/>
            <a:stretch>
              <a:fillRect/>
            </a:stretch>
          </a:blipFill>
        </p:spPr>
        <p:txBody>
          <a:bodyPr wrap="square" lIns="0" tIns="0" rIns="0" bIns="0" rtlCol="0"/>
          <a:lstStyle/>
          <a:p>
            <a:endParaRPr/>
          </a:p>
        </p:txBody>
      </p:sp>
      <p:sp>
        <p:nvSpPr>
          <p:cNvPr id="24" name="object 24"/>
          <p:cNvSpPr/>
          <p:nvPr/>
        </p:nvSpPr>
        <p:spPr>
          <a:xfrm>
            <a:off x="3108960" y="3916679"/>
            <a:ext cx="1911095" cy="318516"/>
          </a:xfrm>
          <a:prstGeom prst="rect">
            <a:avLst/>
          </a:prstGeom>
          <a:blipFill>
            <a:blip r:embed="rId14" cstate="print"/>
            <a:stretch>
              <a:fillRect/>
            </a:stretch>
          </a:blipFill>
        </p:spPr>
        <p:txBody>
          <a:bodyPr wrap="square" lIns="0" tIns="0" rIns="0" bIns="0" rtlCol="0"/>
          <a:lstStyle/>
          <a:p>
            <a:endParaRPr/>
          </a:p>
        </p:txBody>
      </p:sp>
      <p:sp>
        <p:nvSpPr>
          <p:cNvPr id="25" name="object 25"/>
          <p:cNvSpPr/>
          <p:nvPr/>
        </p:nvSpPr>
        <p:spPr>
          <a:xfrm>
            <a:off x="2854451" y="4084320"/>
            <a:ext cx="2417064" cy="318515"/>
          </a:xfrm>
          <a:prstGeom prst="rect">
            <a:avLst/>
          </a:prstGeom>
          <a:blipFill>
            <a:blip r:embed="rId15" cstate="print"/>
            <a:stretch>
              <a:fillRect/>
            </a:stretch>
          </a:blipFill>
        </p:spPr>
        <p:txBody>
          <a:bodyPr wrap="square" lIns="0" tIns="0" rIns="0" bIns="0" rtlCol="0"/>
          <a:lstStyle/>
          <a:p>
            <a:endParaRPr/>
          </a:p>
        </p:txBody>
      </p:sp>
      <p:sp>
        <p:nvSpPr>
          <p:cNvPr id="26" name="object 26"/>
          <p:cNvSpPr/>
          <p:nvPr/>
        </p:nvSpPr>
        <p:spPr>
          <a:xfrm>
            <a:off x="2875788" y="4251959"/>
            <a:ext cx="2375916" cy="318515"/>
          </a:xfrm>
          <a:prstGeom prst="rect">
            <a:avLst/>
          </a:prstGeom>
          <a:blipFill>
            <a:blip r:embed="rId16" cstate="print"/>
            <a:stretch>
              <a:fillRect/>
            </a:stretch>
          </a:blipFill>
        </p:spPr>
        <p:txBody>
          <a:bodyPr wrap="square" lIns="0" tIns="0" rIns="0" bIns="0" rtlCol="0"/>
          <a:lstStyle/>
          <a:p>
            <a:endParaRPr/>
          </a:p>
        </p:txBody>
      </p:sp>
      <p:sp>
        <p:nvSpPr>
          <p:cNvPr id="27" name="object 27"/>
          <p:cNvSpPr/>
          <p:nvPr/>
        </p:nvSpPr>
        <p:spPr>
          <a:xfrm>
            <a:off x="3886200" y="4419600"/>
            <a:ext cx="316991" cy="318516"/>
          </a:xfrm>
          <a:prstGeom prst="rect">
            <a:avLst/>
          </a:prstGeom>
          <a:blipFill>
            <a:blip r:embed="rId17" cstate="print"/>
            <a:stretch>
              <a:fillRect/>
            </a:stretch>
          </a:blipFill>
        </p:spPr>
        <p:txBody>
          <a:bodyPr wrap="square" lIns="0" tIns="0" rIns="0" bIns="0" rtlCol="0"/>
          <a:lstStyle/>
          <a:p>
            <a:endParaRPr/>
          </a:p>
        </p:txBody>
      </p:sp>
      <p:sp>
        <p:nvSpPr>
          <p:cNvPr id="28" name="object 28"/>
          <p:cNvSpPr txBox="1"/>
          <p:nvPr/>
        </p:nvSpPr>
        <p:spPr>
          <a:xfrm>
            <a:off x="2931032" y="3613150"/>
            <a:ext cx="2215515" cy="689932"/>
          </a:xfrm>
          <a:prstGeom prst="rect">
            <a:avLst/>
          </a:prstGeom>
        </p:spPr>
        <p:txBody>
          <a:bodyPr vert="horz" wrap="square" lIns="0" tIns="12700" rIns="0" bIns="0" rtlCol="0">
            <a:spAutoFit/>
          </a:bodyPr>
          <a:lstStyle/>
          <a:p>
            <a:pPr marL="12065" marR="5080" indent="-1270" algn="ctr">
              <a:lnSpc>
                <a:spcPct val="100000"/>
              </a:lnSpc>
              <a:spcBef>
                <a:spcPts val="100"/>
              </a:spcBef>
            </a:pPr>
            <a:r>
              <a:rPr lang="en-US" sz="1100" b="1" spc="-5" dirty="0">
                <a:solidFill>
                  <a:srgbClr val="001F5F"/>
                </a:solidFill>
                <a:latin typeface="Arial"/>
                <a:cs typeface="Arial"/>
              </a:rPr>
              <a:t>CSG 145 Drug therapy for malignant neoplasms of other sites (except for lymphoid and </a:t>
            </a:r>
            <a:r>
              <a:rPr lang="en-US" sz="1100" b="1" spc="-5" dirty="0" err="1">
                <a:solidFill>
                  <a:srgbClr val="001F5F"/>
                </a:solidFill>
                <a:latin typeface="Arial"/>
                <a:cs typeface="Arial"/>
              </a:rPr>
              <a:t>haematopoietic</a:t>
            </a:r>
            <a:r>
              <a:rPr lang="en-US" sz="1100" b="1" spc="-5" dirty="0">
                <a:solidFill>
                  <a:srgbClr val="001F5F"/>
                </a:solidFill>
                <a:latin typeface="Arial"/>
                <a:cs typeface="Arial"/>
              </a:rPr>
              <a:t> tissues) (level 2)</a:t>
            </a:r>
            <a:endParaRPr sz="1100" dirty="0">
              <a:latin typeface="Arial"/>
              <a:cs typeface="Arial"/>
            </a:endParaRPr>
          </a:p>
        </p:txBody>
      </p:sp>
      <p:sp>
        <p:nvSpPr>
          <p:cNvPr id="29" name="object 29"/>
          <p:cNvSpPr/>
          <p:nvPr/>
        </p:nvSpPr>
        <p:spPr>
          <a:xfrm>
            <a:off x="2760726" y="4877561"/>
            <a:ext cx="2557780" cy="1216660"/>
          </a:xfrm>
          <a:custGeom>
            <a:avLst/>
            <a:gdLst/>
            <a:ahLst/>
            <a:cxnLst/>
            <a:rect l="l" t="t" r="r" b="b"/>
            <a:pathLst>
              <a:path w="2557779" h="1216660">
                <a:moveTo>
                  <a:pt x="0" y="202692"/>
                </a:moveTo>
                <a:lnTo>
                  <a:pt x="5356" y="156234"/>
                </a:lnTo>
                <a:lnTo>
                  <a:pt x="20611" y="113577"/>
                </a:lnTo>
                <a:lnTo>
                  <a:pt x="44547" y="75942"/>
                </a:lnTo>
                <a:lnTo>
                  <a:pt x="75942" y="44547"/>
                </a:lnTo>
                <a:lnTo>
                  <a:pt x="113577" y="20611"/>
                </a:lnTo>
                <a:lnTo>
                  <a:pt x="156234" y="5356"/>
                </a:lnTo>
                <a:lnTo>
                  <a:pt x="202692" y="0"/>
                </a:lnTo>
                <a:lnTo>
                  <a:pt x="2354579" y="0"/>
                </a:lnTo>
                <a:lnTo>
                  <a:pt x="2401037" y="5356"/>
                </a:lnTo>
                <a:lnTo>
                  <a:pt x="2443694" y="20611"/>
                </a:lnTo>
                <a:lnTo>
                  <a:pt x="2481329" y="44547"/>
                </a:lnTo>
                <a:lnTo>
                  <a:pt x="2512724" y="75942"/>
                </a:lnTo>
                <a:lnTo>
                  <a:pt x="2536660" y="113577"/>
                </a:lnTo>
                <a:lnTo>
                  <a:pt x="2551915" y="156234"/>
                </a:lnTo>
                <a:lnTo>
                  <a:pt x="2557272" y="202692"/>
                </a:lnTo>
                <a:lnTo>
                  <a:pt x="2557272" y="1013460"/>
                </a:lnTo>
                <a:lnTo>
                  <a:pt x="2551915" y="1059933"/>
                </a:lnTo>
                <a:lnTo>
                  <a:pt x="2536660" y="1102596"/>
                </a:lnTo>
                <a:lnTo>
                  <a:pt x="2512724" y="1140231"/>
                </a:lnTo>
                <a:lnTo>
                  <a:pt x="2481329" y="1171620"/>
                </a:lnTo>
                <a:lnTo>
                  <a:pt x="2443694" y="1195549"/>
                </a:lnTo>
                <a:lnTo>
                  <a:pt x="2401037" y="1210798"/>
                </a:lnTo>
                <a:lnTo>
                  <a:pt x="2354579" y="1216152"/>
                </a:lnTo>
                <a:lnTo>
                  <a:pt x="202692" y="1216152"/>
                </a:lnTo>
                <a:lnTo>
                  <a:pt x="156234" y="1210798"/>
                </a:lnTo>
                <a:lnTo>
                  <a:pt x="113577" y="1195549"/>
                </a:lnTo>
                <a:lnTo>
                  <a:pt x="75942" y="1171620"/>
                </a:lnTo>
                <a:lnTo>
                  <a:pt x="44547" y="1140231"/>
                </a:lnTo>
                <a:lnTo>
                  <a:pt x="20611" y="1102596"/>
                </a:lnTo>
                <a:lnTo>
                  <a:pt x="5356" y="1059933"/>
                </a:lnTo>
                <a:lnTo>
                  <a:pt x="0" y="1013460"/>
                </a:lnTo>
                <a:lnTo>
                  <a:pt x="0" y="202692"/>
                </a:lnTo>
                <a:close/>
              </a:path>
            </a:pathLst>
          </a:custGeom>
          <a:ln w="10668">
            <a:solidFill>
              <a:srgbClr val="41709C"/>
            </a:solidFill>
          </a:ln>
        </p:spPr>
        <p:txBody>
          <a:bodyPr wrap="square" lIns="0" tIns="0" rIns="0" bIns="0" rtlCol="0"/>
          <a:lstStyle/>
          <a:p>
            <a:endParaRPr/>
          </a:p>
        </p:txBody>
      </p:sp>
      <p:sp>
        <p:nvSpPr>
          <p:cNvPr id="30" name="object 30"/>
          <p:cNvSpPr/>
          <p:nvPr/>
        </p:nvSpPr>
        <p:spPr>
          <a:xfrm>
            <a:off x="2886455" y="5017008"/>
            <a:ext cx="768095" cy="318515"/>
          </a:xfrm>
          <a:prstGeom prst="rect">
            <a:avLst/>
          </a:prstGeom>
          <a:blipFill>
            <a:blip r:embed="rId18" cstate="print"/>
            <a:stretch>
              <a:fillRect/>
            </a:stretch>
          </a:blipFill>
        </p:spPr>
        <p:txBody>
          <a:bodyPr wrap="square" lIns="0" tIns="0" rIns="0" bIns="0" rtlCol="0"/>
          <a:lstStyle/>
          <a:p>
            <a:endParaRPr/>
          </a:p>
        </p:txBody>
      </p:sp>
      <p:sp>
        <p:nvSpPr>
          <p:cNvPr id="31" name="object 31"/>
          <p:cNvSpPr/>
          <p:nvPr/>
        </p:nvSpPr>
        <p:spPr>
          <a:xfrm>
            <a:off x="3462528" y="5017008"/>
            <a:ext cx="1778507" cy="318515"/>
          </a:xfrm>
          <a:prstGeom prst="rect">
            <a:avLst/>
          </a:prstGeom>
          <a:blipFill>
            <a:blip r:embed="rId19" cstate="print"/>
            <a:stretch>
              <a:fillRect/>
            </a:stretch>
          </a:blipFill>
        </p:spPr>
        <p:txBody>
          <a:bodyPr wrap="square" lIns="0" tIns="0" rIns="0" bIns="0" rtlCol="0"/>
          <a:lstStyle/>
          <a:p>
            <a:endParaRPr/>
          </a:p>
        </p:txBody>
      </p:sp>
      <p:sp>
        <p:nvSpPr>
          <p:cNvPr id="32" name="object 32"/>
          <p:cNvSpPr/>
          <p:nvPr/>
        </p:nvSpPr>
        <p:spPr>
          <a:xfrm>
            <a:off x="3386328" y="5184647"/>
            <a:ext cx="1353312" cy="318515"/>
          </a:xfrm>
          <a:prstGeom prst="rect">
            <a:avLst/>
          </a:prstGeom>
          <a:blipFill>
            <a:blip r:embed="rId20" cstate="print"/>
            <a:stretch>
              <a:fillRect/>
            </a:stretch>
          </a:blipFill>
        </p:spPr>
        <p:txBody>
          <a:bodyPr wrap="square" lIns="0" tIns="0" rIns="0" bIns="0" rtlCol="0"/>
          <a:lstStyle/>
          <a:p>
            <a:endParaRPr/>
          </a:p>
        </p:txBody>
      </p:sp>
      <p:sp>
        <p:nvSpPr>
          <p:cNvPr id="33" name="object 33"/>
          <p:cNvSpPr/>
          <p:nvPr/>
        </p:nvSpPr>
        <p:spPr>
          <a:xfrm>
            <a:off x="2857500" y="5352288"/>
            <a:ext cx="2415540" cy="318516"/>
          </a:xfrm>
          <a:prstGeom prst="rect">
            <a:avLst/>
          </a:prstGeom>
          <a:blipFill>
            <a:blip r:embed="rId21" cstate="print"/>
            <a:stretch>
              <a:fillRect/>
            </a:stretch>
          </a:blipFill>
        </p:spPr>
        <p:txBody>
          <a:bodyPr wrap="square" lIns="0" tIns="0" rIns="0" bIns="0" rtlCol="0"/>
          <a:lstStyle/>
          <a:p>
            <a:endParaRPr/>
          </a:p>
        </p:txBody>
      </p:sp>
      <p:sp>
        <p:nvSpPr>
          <p:cNvPr id="34" name="object 34"/>
          <p:cNvSpPr/>
          <p:nvPr/>
        </p:nvSpPr>
        <p:spPr>
          <a:xfrm>
            <a:off x="3095244" y="5519928"/>
            <a:ext cx="1299971" cy="318516"/>
          </a:xfrm>
          <a:prstGeom prst="rect">
            <a:avLst/>
          </a:prstGeom>
          <a:blipFill>
            <a:blip r:embed="rId22" cstate="print"/>
            <a:stretch>
              <a:fillRect/>
            </a:stretch>
          </a:blipFill>
        </p:spPr>
        <p:txBody>
          <a:bodyPr wrap="square" lIns="0" tIns="0" rIns="0" bIns="0" rtlCol="0"/>
          <a:lstStyle/>
          <a:p>
            <a:endParaRPr/>
          </a:p>
        </p:txBody>
      </p:sp>
      <p:sp>
        <p:nvSpPr>
          <p:cNvPr id="35" name="object 35"/>
          <p:cNvSpPr/>
          <p:nvPr/>
        </p:nvSpPr>
        <p:spPr>
          <a:xfrm>
            <a:off x="4241291" y="5519928"/>
            <a:ext cx="787908" cy="318516"/>
          </a:xfrm>
          <a:prstGeom prst="rect">
            <a:avLst/>
          </a:prstGeom>
          <a:blipFill>
            <a:blip r:embed="rId23" cstate="print"/>
            <a:stretch>
              <a:fillRect/>
            </a:stretch>
          </a:blipFill>
        </p:spPr>
        <p:txBody>
          <a:bodyPr wrap="square" lIns="0" tIns="0" rIns="0" bIns="0" rtlCol="0"/>
          <a:lstStyle/>
          <a:p>
            <a:endParaRPr/>
          </a:p>
        </p:txBody>
      </p:sp>
      <p:sp>
        <p:nvSpPr>
          <p:cNvPr id="36" name="object 36"/>
          <p:cNvSpPr/>
          <p:nvPr/>
        </p:nvSpPr>
        <p:spPr>
          <a:xfrm>
            <a:off x="3029711" y="5687567"/>
            <a:ext cx="1042415" cy="318516"/>
          </a:xfrm>
          <a:prstGeom prst="rect">
            <a:avLst/>
          </a:prstGeom>
          <a:blipFill>
            <a:blip r:embed="rId24" cstate="print"/>
            <a:stretch>
              <a:fillRect/>
            </a:stretch>
          </a:blipFill>
        </p:spPr>
        <p:txBody>
          <a:bodyPr wrap="square" lIns="0" tIns="0" rIns="0" bIns="0" rtlCol="0"/>
          <a:lstStyle/>
          <a:p>
            <a:endParaRPr/>
          </a:p>
        </p:txBody>
      </p:sp>
      <p:sp>
        <p:nvSpPr>
          <p:cNvPr id="37" name="object 37"/>
          <p:cNvSpPr/>
          <p:nvPr/>
        </p:nvSpPr>
        <p:spPr>
          <a:xfrm>
            <a:off x="3880103" y="5687567"/>
            <a:ext cx="1179576" cy="318516"/>
          </a:xfrm>
          <a:prstGeom prst="rect">
            <a:avLst/>
          </a:prstGeom>
          <a:blipFill>
            <a:blip r:embed="rId25" cstate="print"/>
            <a:stretch>
              <a:fillRect/>
            </a:stretch>
          </a:blipFill>
        </p:spPr>
        <p:txBody>
          <a:bodyPr wrap="square" lIns="0" tIns="0" rIns="0" bIns="0" rtlCol="0"/>
          <a:lstStyle/>
          <a:p>
            <a:endParaRPr/>
          </a:p>
        </p:txBody>
      </p:sp>
      <p:sp>
        <p:nvSpPr>
          <p:cNvPr id="38" name="object 38"/>
          <p:cNvSpPr txBox="1"/>
          <p:nvPr/>
        </p:nvSpPr>
        <p:spPr>
          <a:xfrm>
            <a:off x="2934080" y="5049139"/>
            <a:ext cx="2209800" cy="689932"/>
          </a:xfrm>
          <a:prstGeom prst="rect">
            <a:avLst/>
          </a:prstGeom>
        </p:spPr>
        <p:txBody>
          <a:bodyPr vert="horz" wrap="square" lIns="0" tIns="12700" rIns="0" bIns="0" rtlCol="0">
            <a:spAutoFit/>
          </a:bodyPr>
          <a:lstStyle/>
          <a:p>
            <a:pPr marL="12065" marR="5080" indent="-2540" algn="ctr">
              <a:lnSpc>
                <a:spcPct val="100000"/>
              </a:lnSpc>
              <a:spcBef>
                <a:spcPts val="100"/>
              </a:spcBef>
            </a:pPr>
            <a:r>
              <a:rPr lang="en-US" sz="1100" b="1" spc="-5" dirty="0">
                <a:solidFill>
                  <a:srgbClr val="001F5F"/>
                </a:solidFill>
                <a:latin typeface="Arial"/>
                <a:cs typeface="Arial"/>
              </a:rPr>
              <a:t>CSG 146 Drug therapy for malignant tumors using monoclonal antibodies, protein kinase inhibitors</a:t>
            </a:r>
            <a:endParaRPr sz="1100" dirty="0">
              <a:latin typeface="Arial"/>
              <a:cs typeface="Arial"/>
            </a:endParaRPr>
          </a:p>
        </p:txBody>
      </p:sp>
      <p:sp>
        <p:nvSpPr>
          <p:cNvPr id="39" name="object 39"/>
          <p:cNvSpPr txBox="1"/>
          <p:nvPr/>
        </p:nvSpPr>
        <p:spPr>
          <a:xfrm>
            <a:off x="6596633" y="1924557"/>
            <a:ext cx="5317490" cy="352019"/>
          </a:xfrm>
          <a:prstGeom prst="rect">
            <a:avLst/>
          </a:prstGeom>
        </p:spPr>
        <p:txBody>
          <a:bodyPr vert="horz" wrap="square" lIns="0" tIns="13335" rIns="0" bIns="0" rtlCol="0">
            <a:spAutoFit/>
          </a:bodyPr>
          <a:lstStyle/>
          <a:p>
            <a:pPr marL="12700">
              <a:lnSpc>
                <a:spcPct val="100000"/>
              </a:lnSpc>
              <a:spcBef>
                <a:spcPts val="105"/>
              </a:spcBef>
              <a:tabLst>
                <a:tab pos="1149350" algn="l"/>
                <a:tab pos="1831975" algn="l"/>
                <a:tab pos="2218055" algn="l"/>
                <a:tab pos="3496945" algn="l"/>
                <a:tab pos="4866640" algn="l"/>
              </a:tabLst>
            </a:pPr>
            <a:r>
              <a:rPr lang="en-US" sz="1100" spc="-5" dirty="0">
                <a:solidFill>
                  <a:srgbClr val="1F3863"/>
                </a:solidFill>
                <a:latin typeface="Arial"/>
                <a:cs typeface="Arial"/>
              </a:rPr>
              <a:t>Drug therapy for malignant neoplasms (except lymphoid and hematopoietic tissues), adults (level </a:t>
            </a:r>
            <a:r>
              <a:rPr lang="en-US" sz="1100" spc="-5" dirty="0" smtClean="0">
                <a:solidFill>
                  <a:srgbClr val="1F3863"/>
                </a:solidFill>
                <a:latin typeface="Arial"/>
                <a:cs typeface="Arial"/>
              </a:rPr>
              <a:t>2)</a:t>
            </a:r>
            <a:endParaRPr sz="1100" dirty="0">
              <a:latin typeface="Arial"/>
              <a:cs typeface="Arial"/>
            </a:endParaRPr>
          </a:p>
        </p:txBody>
      </p:sp>
      <p:sp>
        <p:nvSpPr>
          <p:cNvPr id="41" name="object 41"/>
          <p:cNvSpPr txBox="1"/>
          <p:nvPr/>
        </p:nvSpPr>
        <p:spPr>
          <a:xfrm>
            <a:off x="3042030" y="1251330"/>
            <a:ext cx="2101850" cy="566822"/>
          </a:xfrm>
          <a:prstGeom prst="rect">
            <a:avLst/>
          </a:prstGeom>
        </p:spPr>
        <p:txBody>
          <a:bodyPr vert="horz" wrap="square" lIns="0" tIns="12700" rIns="0" bIns="0" rtlCol="0">
            <a:spAutoFit/>
          </a:bodyPr>
          <a:lstStyle/>
          <a:p>
            <a:pPr marL="12700">
              <a:lnSpc>
                <a:spcPct val="100000"/>
              </a:lnSpc>
              <a:spcBef>
                <a:spcPts val="100"/>
              </a:spcBef>
            </a:pPr>
            <a:r>
              <a:rPr lang="en-US" b="1" dirty="0">
                <a:cs typeface="Calibri"/>
              </a:rPr>
              <a:t>In 2017, there are 3 CSGs</a:t>
            </a:r>
            <a:endParaRPr sz="1800" dirty="0">
              <a:latin typeface="Calibri"/>
              <a:cs typeface="Calibri"/>
            </a:endParaRPr>
          </a:p>
        </p:txBody>
      </p:sp>
      <p:sp>
        <p:nvSpPr>
          <p:cNvPr id="42" name="object 42"/>
          <p:cNvSpPr txBox="1"/>
          <p:nvPr/>
        </p:nvSpPr>
        <p:spPr>
          <a:xfrm>
            <a:off x="8169656" y="1251330"/>
            <a:ext cx="1957070" cy="299720"/>
          </a:xfrm>
          <a:prstGeom prst="rect">
            <a:avLst/>
          </a:prstGeom>
        </p:spPr>
        <p:txBody>
          <a:bodyPr vert="horz" wrap="square" lIns="0" tIns="12700" rIns="0" bIns="0" rtlCol="0">
            <a:spAutoFit/>
          </a:bodyPr>
          <a:lstStyle/>
          <a:p>
            <a:pPr marL="12700">
              <a:lnSpc>
                <a:spcPct val="100000"/>
              </a:lnSpc>
              <a:spcBef>
                <a:spcPts val="100"/>
              </a:spcBef>
            </a:pPr>
            <a:r>
              <a:rPr lang="en-US" b="1" dirty="0">
                <a:cs typeface="Calibri"/>
              </a:rPr>
              <a:t>In 2018 - 12 CGs</a:t>
            </a:r>
            <a:endParaRPr sz="1800" dirty="0">
              <a:latin typeface="Calibri"/>
              <a:cs typeface="Calibri"/>
            </a:endParaRPr>
          </a:p>
        </p:txBody>
      </p:sp>
      <p:sp>
        <p:nvSpPr>
          <p:cNvPr id="43" name="object 43"/>
          <p:cNvSpPr txBox="1"/>
          <p:nvPr/>
        </p:nvSpPr>
        <p:spPr>
          <a:xfrm>
            <a:off x="6505685" y="2673476"/>
            <a:ext cx="5499735" cy="361315"/>
          </a:xfrm>
          <a:prstGeom prst="rect">
            <a:avLst/>
          </a:prstGeom>
        </p:spPr>
        <p:txBody>
          <a:bodyPr vert="horz" wrap="square" lIns="0" tIns="13335" rIns="0" bIns="0" rtlCol="0">
            <a:spAutoFit/>
          </a:bodyPr>
          <a:lstStyle/>
          <a:p>
            <a:pPr algn="ctr">
              <a:lnSpc>
                <a:spcPct val="100000"/>
              </a:lnSpc>
              <a:spcBef>
                <a:spcPts val="105"/>
              </a:spcBef>
              <a:tabLst>
                <a:tab pos="1137285" algn="l"/>
                <a:tab pos="1819910" algn="l"/>
                <a:tab pos="2205355" algn="l"/>
                <a:tab pos="3484245" algn="l"/>
                <a:tab pos="4854575" algn="l"/>
              </a:tabLst>
            </a:pPr>
            <a:r>
              <a:rPr lang="en-US" sz="1100" spc="-5" dirty="0">
                <a:solidFill>
                  <a:srgbClr val="1F3863"/>
                </a:solidFill>
                <a:latin typeface="Arial"/>
                <a:cs typeface="Arial"/>
              </a:rPr>
              <a:t>Drug therapy for malignant neoplasms (except lymphoid and hematopoietic tissues), adults (level </a:t>
            </a:r>
            <a:r>
              <a:rPr sz="1100" u="sng" spc="-30" dirty="0" smtClean="0">
                <a:solidFill>
                  <a:srgbClr val="1F3863"/>
                </a:solidFill>
                <a:uFill>
                  <a:solidFill>
                    <a:srgbClr val="41709C"/>
                  </a:solidFill>
                </a:uFill>
                <a:latin typeface="Arial"/>
                <a:cs typeface="Arial"/>
              </a:rPr>
              <a:t> </a:t>
            </a:r>
            <a:r>
              <a:rPr sz="1100" u="sng" spc="-5" dirty="0">
                <a:solidFill>
                  <a:srgbClr val="1F3863"/>
                </a:solidFill>
                <a:uFill>
                  <a:solidFill>
                    <a:srgbClr val="41709C"/>
                  </a:solidFill>
                </a:uFill>
                <a:latin typeface="Arial"/>
                <a:cs typeface="Arial"/>
              </a:rPr>
              <a:t>4)	</a:t>
            </a:r>
            <a:endParaRPr sz="1100" dirty="0">
              <a:latin typeface="Arial"/>
              <a:cs typeface="Arial"/>
            </a:endParaRPr>
          </a:p>
        </p:txBody>
      </p:sp>
      <p:sp>
        <p:nvSpPr>
          <p:cNvPr id="44" name="object 44"/>
          <p:cNvSpPr txBox="1"/>
          <p:nvPr/>
        </p:nvSpPr>
        <p:spPr>
          <a:xfrm>
            <a:off x="6505685" y="1550288"/>
            <a:ext cx="5499735" cy="361315"/>
          </a:xfrm>
          <a:prstGeom prst="rect">
            <a:avLst/>
          </a:prstGeom>
        </p:spPr>
        <p:txBody>
          <a:bodyPr vert="horz" wrap="square" lIns="0" tIns="13335" rIns="0" bIns="0" rtlCol="0">
            <a:spAutoFit/>
          </a:bodyPr>
          <a:lstStyle/>
          <a:p>
            <a:pPr algn="ctr">
              <a:lnSpc>
                <a:spcPct val="100000"/>
              </a:lnSpc>
              <a:spcBef>
                <a:spcPts val="105"/>
              </a:spcBef>
              <a:tabLst>
                <a:tab pos="1137285" algn="l"/>
                <a:tab pos="1819910" algn="l"/>
                <a:tab pos="2205355" algn="l"/>
                <a:tab pos="3484245" algn="l"/>
                <a:tab pos="4854575" algn="l"/>
              </a:tabLst>
            </a:pPr>
            <a:r>
              <a:rPr lang="en-US" sz="1100" spc="-5" dirty="0">
                <a:solidFill>
                  <a:srgbClr val="1F3863"/>
                </a:solidFill>
                <a:latin typeface="Arial"/>
                <a:cs typeface="Arial"/>
              </a:rPr>
              <a:t>Drug therapy for malignant neoplasms (except lymphoid and hematopoietic tissues), adults (level 1) </a:t>
            </a:r>
            <a:r>
              <a:rPr sz="1100" u="sng" spc="-5" dirty="0">
                <a:solidFill>
                  <a:srgbClr val="1F3863"/>
                </a:solidFill>
                <a:uFill>
                  <a:solidFill>
                    <a:srgbClr val="41709C"/>
                  </a:solidFill>
                </a:uFill>
                <a:latin typeface="Arial"/>
                <a:cs typeface="Arial"/>
              </a:rPr>
              <a:t>	</a:t>
            </a:r>
            <a:endParaRPr sz="1100" dirty="0">
              <a:latin typeface="Arial"/>
              <a:cs typeface="Arial"/>
            </a:endParaRPr>
          </a:p>
        </p:txBody>
      </p:sp>
      <p:sp>
        <p:nvSpPr>
          <p:cNvPr id="45" name="object 45"/>
          <p:cNvSpPr txBox="1"/>
          <p:nvPr/>
        </p:nvSpPr>
        <p:spPr>
          <a:xfrm>
            <a:off x="6596633" y="3048126"/>
            <a:ext cx="5317490" cy="352019"/>
          </a:xfrm>
          <a:prstGeom prst="rect">
            <a:avLst/>
          </a:prstGeom>
        </p:spPr>
        <p:txBody>
          <a:bodyPr vert="horz" wrap="square" lIns="0" tIns="13335" rIns="0" bIns="0" rtlCol="0">
            <a:spAutoFit/>
          </a:bodyPr>
          <a:lstStyle/>
          <a:p>
            <a:pPr marL="12700">
              <a:lnSpc>
                <a:spcPct val="100000"/>
              </a:lnSpc>
              <a:spcBef>
                <a:spcPts val="105"/>
              </a:spcBef>
              <a:tabLst>
                <a:tab pos="1149350" algn="l"/>
                <a:tab pos="1831975" algn="l"/>
                <a:tab pos="2218055" algn="l"/>
                <a:tab pos="3496945" algn="l"/>
                <a:tab pos="4866640" algn="l"/>
              </a:tabLst>
            </a:pPr>
            <a:r>
              <a:rPr lang="en-US" sz="1100" spc="-5" dirty="0">
                <a:solidFill>
                  <a:srgbClr val="1F3863"/>
                </a:solidFill>
                <a:latin typeface="Arial"/>
                <a:cs typeface="Arial"/>
              </a:rPr>
              <a:t>Drug therapy for malignant neoplasms (except lymphoid and hematopoietic tissues), adults (level </a:t>
            </a:r>
            <a:r>
              <a:rPr lang="en-US" sz="1100" spc="-5" dirty="0" smtClean="0">
                <a:solidFill>
                  <a:srgbClr val="1F3863"/>
                </a:solidFill>
                <a:latin typeface="Arial"/>
                <a:cs typeface="Arial"/>
              </a:rPr>
              <a:t>5)</a:t>
            </a:r>
            <a:endParaRPr sz="1100" dirty="0">
              <a:latin typeface="Arial"/>
              <a:cs typeface="Arial"/>
            </a:endParaRPr>
          </a:p>
        </p:txBody>
      </p:sp>
      <p:sp>
        <p:nvSpPr>
          <p:cNvPr id="47" name="object 47"/>
          <p:cNvSpPr txBox="1"/>
          <p:nvPr/>
        </p:nvSpPr>
        <p:spPr>
          <a:xfrm>
            <a:off x="6596633" y="3422395"/>
            <a:ext cx="5317490" cy="352019"/>
          </a:xfrm>
          <a:prstGeom prst="rect">
            <a:avLst/>
          </a:prstGeom>
        </p:spPr>
        <p:txBody>
          <a:bodyPr vert="horz" wrap="square" lIns="0" tIns="13335" rIns="0" bIns="0" rtlCol="0">
            <a:spAutoFit/>
          </a:bodyPr>
          <a:lstStyle/>
          <a:p>
            <a:pPr marL="12700">
              <a:lnSpc>
                <a:spcPct val="100000"/>
              </a:lnSpc>
              <a:spcBef>
                <a:spcPts val="105"/>
              </a:spcBef>
              <a:tabLst>
                <a:tab pos="1149350" algn="l"/>
                <a:tab pos="1831975" algn="l"/>
                <a:tab pos="2218055" algn="l"/>
                <a:tab pos="3496945" algn="l"/>
                <a:tab pos="4866640" algn="l"/>
              </a:tabLst>
            </a:pPr>
            <a:r>
              <a:rPr lang="en-US" sz="1100" spc="-5" dirty="0">
                <a:solidFill>
                  <a:srgbClr val="1F3863"/>
                </a:solidFill>
                <a:latin typeface="Arial"/>
                <a:cs typeface="Arial"/>
              </a:rPr>
              <a:t>Drug therapy for malignant neoplasms (except lymphoid and hematopoietic tissues), adults (level </a:t>
            </a:r>
            <a:r>
              <a:rPr lang="en-US" sz="1100" spc="-5" dirty="0" smtClean="0">
                <a:solidFill>
                  <a:srgbClr val="1F3863"/>
                </a:solidFill>
                <a:latin typeface="Arial"/>
                <a:cs typeface="Arial"/>
              </a:rPr>
              <a:t>6)</a:t>
            </a:r>
            <a:endParaRPr sz="1100" dirty="0">
              <a:latin typeface="Arial"/>
              <a:cs typeface="Arial"/>
            </a:endParaRPr>
          </a:p>
        </p:txBody>
      </p:sp>
      <p:sp>
        <p:nvSpPr>
          <p:cNvPr id="49" name="object 49"/>
          <p:cNvSpPr txBox="1"/>
          <p:nvPr/>
        </p:nvSpPr>
        <p:spPr>
          <a:xfrm>
            <a:off x="6596633" y="3797046"/>
            <a:ext cx="5317490" cy="351378"/>
          </a:xfrm>
          <a:prstGeom prst="rect">
            <a:avLst/>
          </a:prstGeom>
        </p:spPr>
        <p:txBody>
          <a:bodyPr vert="horz" wrap="square" lIns="0" tIns="12700" rIns="0" bIns="0" rtlCol="0">
            <a:spAutoFit/>
          </a:bodyPr>
          <a:lstStyle/>
          <a:p>
            <a:pPr marL="12700">
              <a:lnSpc>
                <a:spcPct val="100000"/>
              </a:lnSpc>
              <a:spcBef>
                <a:spcPts val="100"/>
              </a:spcBef>
              <a:tabLst>
                <a:tab pos="1149350" algn="l"/>
                <a:tab pos="1831975" algn="l"/>
                <a:tab pos="2218055" algn="l"/>
                <a:tab pos="3496945" algn="l"/>
                <a:tab pos="4866640" algn="l"/>
              </a:tabLst>
            </a:pPr>
            <a:r>
              <a:rPr lang="en-US" sz="1100" spc="-5" dirty="0">
                <a:solidFill>
                  <a:srgbClr val="1F3863"/>
                </a:solidFill>
                <a:latin typeface="Arial"/>
                <a:cs typeface="Arial"/>
              </a:rPr>
              <a:t>Drug therapy for malignant neoplasms (except lymphoid and hematopoietic tissues), adults (level </a:t>
            </a:r>
            <a:r>
              <a:rPr lang="en-US" sz="1100" spc="-5" dirty="0" smtClean="0">
                <a:solidFill>
                  <a:srgbClr val="1F3863"/>
                </a:solidFill>
                <a:latin typeface="Arial"/>
                <a:cs typeface="Arial"/>
              </a:rPr>
              <a:t>7)</a:t>
            </a:r>
            <a:endParaRPr sz="1100" dirty="0">
              <a:latin typeface="Arial"/>
              <a:cs typeface="Arial"/>
            </a:endParaRPr>
          </a:p>
        </p:txBody>
      </p:sp>
      <p:sp>
        <p:nvSpPr>
          <p:cNvPr id="51" name="object 51"/>
          <p:cNvSpPr txBox="1"/>
          <p:nvPr/>
        </p:nvSpPr>
        <p:spPr>
          <a:xfrm>
            <a:off x="6596633" y="2299207"/>
            <a:ext cx="5317490" cy="352019"/>
          </a:xfrm>
          <a:prstGeom prst="rect">
            <a:avLst/>
          </a:prstGeom>
        </p:spPr>
        <p:txBody>
          <a:bodyPr vert="horz" wrap="square" lIns="0" tIns="13335" rIns="0" bIns="0" rtlCol="0">
            <a:spAutoFit/>
          </a:bodyPr>
          <a:lstStyle/>
          <a:p>
            <a:pPr marL="12700">
              <a:lnSpc>
                <a:spcPct val="100000"/>
              </a:lnSpc>
              <a:spcBef>
                <a:spcPts val="105"/>
              </a:spcBef>
              <a:tabLst>
                <a:tab pos="1149350" algn="l"/>
                <a:tab pos="1831975" algn="l"/>
                <a:tab pos="2218055" algn="l"/>
                <a:tab pos="3496945" algn="l"/>
                <a:tab pos="4866640" algn="l"/>
              </a:tabLst>
            </a:pPr>
            <a:r>
              <a:rPr lang="en-US" sz="1100" spc="-5" dirty="0">
                <a:solidFill>
                  <a:srgbClr val="1F3863"/>
                </a:solidFill>
                <a:latin typeface="Arial"/>
                <a:cs typeface="Arial"/>
              </a:rPr>
              <a:t>Drug therapy for malignant neoplasms (except lymphoid and hematopoietic tissues), adults (level </a:t>
            </a:r>
            <a:r>
              <a:rPr lang="en-US" sz="1100" spc="-5" dirty="0" smtClean="0">
                <a:solidFill>
                  <a:srgbClr val="1F3863"/>
                </a:solidFill>
                <a:latin typeface="Arial"/>
                <a:cs typeface="Arial"/>
              </a:rPr>
              <a:t>3)</a:t>
            </a:r>
            <a:endParaRPr sz="1100" dirty="0">
              <a:latin typeface="Arial"/>
              <a:cs typeface="Arial"/>
            </a:endParaRPr>
          </a:p>
        </p:txBody>
      </p:sp>
      <p:sp>
        <p:nvSpPr>
          <p:cNvPr id="53" name="object 53"/>
          <p:cNvSpPr txBox="1"/>
          <p:nvPr/>
        </p:nvSpPr>
        <p:spPr>
          <a:xfrm>
            <a:off x="6613906" y="4171315"/>
            <a:ext cx="5318125" cy="351378"/>
          </a:xfrm>
          <a:prstGeom prst="rect">
            <a:avLst/>
          </a:prstGeom>
        </p:spPr>
        <p:txBody>
          <a:bodyPr vert="horz" wrap="square" lIns="0" tIns="12700" rIns="0" bIns="0" rtlCol="0">
            <a:spAutoFit/>
          </a:bodyPr>
          <a:lstStyle/>
          <a:p>
            <a:pPr marL="12700">
              <a:lnSpc>
                <a:spcPct val="100000"/>
              </a:lnSpc>
              <a:spcBef>
                <a:spcPts val="100"/>
              </a:spcBef>
              <a:tabLst>
                <a:tab pos="1149350" algn="l"/>
                <a:tab pos="1832610" algn="l"/>
                <a:tab pos="2218055" algn="l"/>
                <a:tab pos="3496945" algn="l"/>
                <a:tab pos="4866640" algn="l"/>
              </a:tabLst>
            </a:pPr>
            <a:r>
              <a:rPr lang="en-US" sz="1100" spc="-5" dirty="0">
                <a:solidFill>
                  <a:srgbClr val="1F3863"/>
                </a:solidFill>
                <a:latin typeface="Arial"/>
                <a:cs typeface="Arial"/>
              </a:rPr>
              <a:t>Drug therapy for malignant neoplasms (except lymphoid and hematopoietic tissues), adults (level </a:t>
            </a:r>
            <a:r>
              <a:rPr lang="en-US" sz="1100" spc="-5" dirty="0" smtClean="0">
                <a:solidFill>
                  <a:srgbClr val="1F3863"/>
                </a:solidFill>
                <a:latin typeface="Arial"/>
                <a:cs typeface="Arial"/>
              </a:rPr>
              <a:t>8)</a:t>
            </a:r>
            <a:endParaRPr sz="1100" dirty="0">
              <a:latin typeface="Arial"/>
              <a:cs typeface="Arial"/>
            </a:endParaRPr>
          </a:p>
        </p:txBody>
      </p:sp>
      <p:sp>
        <p:nvSpPr>
          <p:cNvPr id="55" name="object 55"/>
          <p:cNvSpPr txBox="1"/>
          <p:nvPr/>
        </p:nvSpPr>
        <p:spPr>
          <a:xfrm>
            <a:off x="6613906" y="4545838"/>
            <a:ext cx="5318125" cy="351378"/>
          </a:xfrm>
          <a:prstGeom prst="rect">
            <a:avLst/>
          </a:prstGeom>
        </p:spPr>
        <p:txBody>
          <a:bodyPr vert="horz" wrap="square" lIns="0" tIns="12700" rIns="0" bIns="0" rtlCol="0">
            <a:spAutoFit/>
          </a:bodyPr>
          <a:lstStyle/>
          <a:p>
            <a:pPr marL="12700">
              <a:lnSpc>
                <a:spcPct val="100000"/>
              </a:lnSpc>
              <a:spcBef>
                <a:spcPts val="100"/>
              </a:spcBef>
              <a:tabLst>
                <a:tab pos="1149350" algn="l"/>
                <a:tab pos="1832610" algn="l"/>
                <a:tab pos="2218055" algn="l"/>
                <a:tab pos="3496945" algn="l"/>
                <a:tab pos="4866640" algn="l"/>
              </a:tabLst>
            </a:pPr>
            <a:r>
              <a:rPr lang="en-US" sz="1100" spc="-5" dirty="0">
                <a:solidFill>
                  <a:srgbClr val="1F3863"/>
                </a:solidFill>
                <a:latin typeface="Arial"/>
                <a:cs typeface="Arial"/>
              </a:rPr>
              <a:t>Drug therapy for malignant neoplasms (except lymphoid and hematopoietic tissues), adults (level </a:t>
            </a:r>
            <a:r>
              <a:rPr lang="en-US" sz="1100" spc="-5" dirty="0" smtClean="0">
                <a:solidFill>
                  <a:srgbClr val="1F3863"/>
                </a:solidFill>
                <a:latin typeface="Arial"/>
                <a:cs typeface="Arial"/>
              </a:rPr>
              <a:t>9)</a:t>
            </a:r>
            <a:endParaRPr sz="1100" dirty="0">
              <a:latin typeface="Arial"/>
              <a:cs typeface="Arial"/>
            </a:endParaRPr>
          </a:p>
        </p:txBody>
      </p:sp>
      <p:sp>
        <p:nvSpPr>
          <p:cNvPr id="57" name="object 57"/>
          <p:cNvSpPr txBox="1"/>
          <p:nvPr/>
        </p:nvSpPr>
        <p:spPr>
          <a:xfrm>
            <a:off x="6522449" y="4920234"/>
            <a:ext cx="5499735" cy="361315"/>
          </a:xfrm>
          <a:prstGeom prst="rect">
            <a:avLst/>
          </a:prstGeom>
        </p:spPr>
        <p:txBody>
          <a:bodyPr vert="horz" wrap="square" lIns="0" tIns="12700" rIns="0" bIns="0" rtlCol="0">
            <a:spAutoFit/>
          </a:bodyPr>
          <a:lstStyle/>
          <a:p>
            <a:pPr marL="1270" algn="ctr">
              <a:lnSpc>
                <a:spcPct val="100000"/>
              </a:lnSpc>
              <a:spcBef>
                <a:spcPts val="100"/>
              </a:spcBef>
              <a:tabLst>
                <a:tab pos="1138555" algn="l"/>
                <a:tab pos="1821180" algn="l"/>
                <a:tab pos="2206625" algn="l"/>
                <a:tab pos="3485515" algn="l"/>
                <a:tab pos="4855845" algn="l"/>
              </a:tabLst>
            </a:pPr>
            <a:r>
              <a:rPr lang="en-US" sz="1100" spc="-5" dirty="0">
                <a:solidFill>
                  <a:srgbClr val="1F3863"/>
                </a:solidFill>
                <a:latin typeface="Arial"/>
                <a:cs typeface="Arial"/>
              </a:rPr>
              <a:t>Drug therapy for malignant neoplasms (except lymphoid and hematopoietic tissues), adults (level </a:t>
            </a:r>
            <a:r>
              <a:rPr sz="1100" u="sng" spc="-5" dirty="0" smtClean="0">
                <a:solidFill>
                  <a:srgbClr val="1F3863"/>
                </a:solidFill>
                <a:uFill>
                  <a:solidFill>
                    <a:srgbClr val="41709C"/>
                  </a:solidFill>
                </a:uFill>
                <a:latin typeface="Arial"/>
                <a:cs typeface="Arial"/>
              </a:rPr>
              <a:t>10</a:t>
            </a:r>
            <a:r>
              <a:rPr sz="1100" u="sng" spc="-5" dirty="0">
                <a:solidFill>
                  <a:srgbClr val="1F3863"/>
                </a:solidFill>
                <a:uFill>
                  <a:solidFill>
                    <a:srgbClr val="41709C"/>
                  </a:solidFill>
                </a:uFill>
                <a:latin typeface="Arial"/>
                <a:cs typeface="Arial"/>
              </a:rPr>
              <a:t>)	</a:t>
            </a:r>
            <a:endParaRPr sz="1100" dirty="0">
              <a:latin typeface="Arial"/>
              <a:cs typeface="Arial"/>
            </a:endParaRPr>
          </a:p>
        </p:txBody>
      </p:sp>
      <p:sp>
        <p:nvSpPr>
          <p:cNvPr id="58" name="object 58"/>
          <p:cNvSpPr txBox="1"/>
          <p:nvPr/>
        </p:nvSpPr>
        <p:spPr>
          <a:xfrm>
            <a:off x="6623684" y="5361813"/>
            <a:ext cx="5297805" cy="182101"/>
          </a:xfrm>
          <a:prstGeom prst="rect">
            <a:avLst/>
          </a:prstGeom>
        </p:spPr>
        <p:txBody>
          <a:bodyPr vert="horz" wrap="square" lIns="0" tIns="12700" rIns="0" bIns="0" rtlCol="0">
            <a:spAutoFit/>
          </a:bodyPr>
          <a:lstStyle/>
          <a:p>
            <a:pPr marL="12700">
              <a:lnSpc>
                <a:spcPct val="100000"/>
              </a:lnSpc>
              <a:spcBef>
                <a:spcPts val="100"/>
              </a:spcBef>
              <a:tabLst>
                <a:tab pos="1097915" algn="l"/>
                <a:tab pos="2252980" algn="l"/>
                <a:tab pos="3482975" algn="l"/>
                <a:tab pos="4510405" algn="l"/>
              </a:tabLst>
            </a:pPr>
            <a:r>
              <a:rPr lang="en-US" sz="1100" spc="-5" dirty="0">
                <a:solidFill>
                  <a:srgbClr val="1F3863"/>
                </a:solidFill>
                <a:latin typeface="Arial"/>
                <a:cs typeface="Arial"/>
              </a:rPr>
              <a:t>Febrile neutropenia, agranulocytosis due to conduction</a:t>
            </a:r>
            <a:endParaRPr sz="1100" dirty="0">
              <a:latin typeface="Arial"/>
              <a:cs typeface="Arial"/>
            </a:endParaRPr>
          </a:p>
        </p:txBody>
      </p:sp>
      <p:sp>
        <p:nvSpPr>
          <p:cNvPr id="59" name="object 59"/>
          <p:cNvSpPr txBox="1"/>
          <p:nvPr/>
        </p:nvSpPr>
        <p:spPr>
          <a:xfrm>
            <a:off x="6623684" y="5529478"/>
            <a:ext cx="5297805" cy="182101"/>
          </a:xfrm>
          <a:prstGeom prst="rect">
            <a:avLst/>
          </a:prstGeom>
        </p:spPr>
        <p:txBody>
          <a:bodyPr vert="horz" wrap="square" lIns="0" tIns="12700" rIns="0" bIns="0" rtlCol="0">
            <a:spAutoFit/>
          </a:bodyPr>
          <a:lstStyle/>
          <a:p>
            <a:pPr marL="12700">
              <a:lnSpc>
                <a:spcPct val="100000"/>
              </a:lnSpc>
              <a:spcBef>
                <a:spcPts val="100"/>
              </a:spcBef>
            </a:pPr>
            <a:r>
              <a:rPr lang="en-US" sz="1100" spc="-5" dirty="0">
                <a:solidFill>
                  <a:srgbClr val="1F3863"/>
                </a:solidFill>
                <a:latin typeface="Arial"/>
                <a:cs typeface="Arial"/>
              </a:rPr>
              <a:t>drug therapy of malignant neoplasms (except lymphoid</a:t>
            </a:r>
            <a:endParaRPr sz="1100" dirty="0">
              <a:latin typeface="Arial"/>
              <a:cs typeface="Arial"/>
            </a:endParaRPr>
          </a:p>
        </p:txBody>
      </p:sp>
      <p:sp>
        <p:nvSpPr>
          <p:cNvPr id="60" name="object 60"/>
          <p:cNvSpPr txBox="1"/>
          <p:nvPr/>
        </p:nvSpPr>
        <p:spPr>
          <a:xfrm>
            <a:off x="6558954" y="5697423"/>
            <a:ext cx="5426710" cy="182101"/>
          </a:xfrm>
          <a:prstGeom prst="rect">
            <a:avLst/>
          </a:prstGeom>
        </p:spPr>
        <p:txBody>
          <a:bodyPr vert="horz" wrap="square" lIns="0" tIns="12700" rIns="0" bIns="0" rtlCol="0">
            <a:spAutoFit/>
          </a:bodyPr>
          <a:lstStyle/>
          <a:p>
            <a:pPr marL="12700">
              <a:lnSpc>
                <a:spcPct val="100000"/>
              </a:lnSpc>
              <a:spcBef>
                <a:spcPts val="100"/>
              </a:spcBef>
              <a:tabLst>
                <a:tab pos="5412740" algn="l"/>
              </a:tabLst>
            </a:pPr>
            <a:r>
              <a:rPr lang="en-US" sz="1100" u="sng" dirty="0">
                <a:solidFill>
                  <a:srgbClr val="1F3863"/>
                </a:solidFill>
                <a:uFill>
                  <a:solidFill>
                    <a:srgbClr val="41709C"/>
                  </a:solidFill>
                </a:uFill>
                <a:latin typeface="Times New Roman"/>
                <a:cs typeface="Times New Roman"/>
              </a:rPr>
              <a:t>and hematopoietic tissues) (adults and children)</a:t>
            </a:r>
            <a:endParaRPr sz="1100" dirty="0">
              <a:latin typeface="Arial"/>
              <a:cs typeface="Arial"/>
            </a:endParaRPr>
          </a:p>
        </p:txBody>
      </p:sp>
      <p:sp>
        <p:nvSpPr>
          <p:cNvPr id="61" name="object 61"/>
          <p:cNvSpPr/>
          <p:nvPr/>
        </p:nvSpPr>
        <p:spPr>
          <a:xfrm>
            <a:off x="6520433" y="5926073"/>
            <a:ext cx="5503545" cy="515620"/>
          </a:xfrm>
          <a:custGeom>
            <a:avLst/>
            <a:gdLst/>
            <a:ahLst/>
            <a:cxnLst/>
            <a:rect l="l" t="t" r="r" b="b"/>
            <a:pathLst>
              <a:path w="5503545" h="515620">
                <a:moveTo>
                  <a:pt x="5417312" y="0"/>
                </a:moveTo>
                <a:lnTo>
                  <a:pt x="85851" y="0"/>
                </a:lnTo>
                <a:lnTo>
                  <a:pt x="52452" y="6747"/>
                </a:lnTo>
                <a:lnTo>
                  <a:pt x="25161" y="25147"/>
                </a:lnTo>
                <a:lnTo>
                  <a:pt x="6752" y="52436"/>
                </a:lnTo>
                <a:lnTo>
                  <a:pt x="0" y="85851"/>
                </a:lnTo>
                <a:lnTo>
                  <a:pt x="0" y="429259"/>
                </a:lnTo>
                <a:lnTo>
                  <a:pt x="6752" y="462675"/>
                </a:lnTo>
                <a:lnTo>
                  <a:pt x="25161" y="489964"/>
                </a:lnTo>
                <a:lnTo>
                  <a:pt x="52452" y="508364"/>
                </a:lnTo>
                <a:lnTo>
                  <a:pt x="85851" y="515111"/>
                </a:lnTo>
                <a:lnTo>
                  <a:pt x="5417312" y="515111"/>
                </a:lnTo>
                <a:lnTo>
                  <a:pt x="5450711" y="508364"/>
                </a:lnTo>
                <a:lnTo>
                  <a:pt x="5478002" y="489964"/>
                </a:lnTo>
                <a:lnTo>
                  <a:pt x="5496411" y="462675"/>
                </a:lnTo>
                <a:lnTo>
                  <a:pt x="5503164" y="429259"/>
                </a:lnTo>
                <a:lnTo>
                  <a:pt x="5503164" y="85851"/>
                </a:lnTo>
                <a:lnTo>
                  <a:pt x="5496411" y="52436"/>
                </a:lnTo>
                <a:lnTo>
                  <a:pt x="5478002" y="25147"/>
                </a:lnTo>
                <a:lnTo>
                  <a:pt x="5450711" y="6747"/>
                </a:lnTo>
                <a:lnTo>
                  <a:pt x="5417312" y="0"/>
                </a:lnTo>
                <a:close/>
              </a:path>
            </a:pathLst>
          </a:custGeom>
          <a:solidFill>
            <a:srgbClr val="FFFFFF"/>
          </a:solidFill>
        </p:spPr>
        <p:txBody>
          <a:bodyPr wrap="square" lIns="0" tIns="0" rIns="0" bIns="0" rtlCol="0"/>
          <a:lstStyle/>
          <a:p>
            <a:endParaRPr/>
          </a:p>
        </p:txBody>
      </p:sp>
      <p:sp>
        <p:nvSpPr>
          <p:cNvPr id="62" name="object 62"/>
          <p:cNvSpPr txBox="1"/>
          <p:nvPr/>
        </p:nvSpPr>
        <p:spPr>
          <a:xfrm>
            <a:off x="6624573" y="5915355"/>
            <a:ext cx="5298440" cy="182101"/>
          </a:xfrm>
          <a:prstGeom prst="rect">
            <a:avLst/>
          </a:prstGeom>
        </p:spPr>
        <p:txBody>
          <a:bodyPr vert="horz" wrap="square" lIns="0" tIns="12700" rIns="0" bIns="0" rtlCol="0">
            <a:spAutoFit/>
          </a:bodyPr>
          <a:lstStyle/>
          <a:p>
            <a:pPr marL="12700">
              <a:lnSpc>
                <a:spcPct val="100000"/>
              </a:lnSpc>
              <a:spcBef>
                <a:spcPts val="100"/>
              </a:spcBef>
            </a:pPr>
            <a:r>
              <a:rPr lang="en-US" sz="1100" spc="-5" dirty="0">
                <a:solidFill>
                  <a:srgbClr val="1F3863"/>
                </a:solidFill>
                <a:latin typeface="Arial"/>
                <a:cs typeface="Arial"/>
              </a:rPr>
              <a:t>Installation, replacement of the port system (catheter) for medicinal 3 d3 therapy</a:t>
            </a:r>
            <a:endParaRPr sz="1100" dirty="0">
              <a:latin typeface="Arial"/>
              <a:cs typeface="Arial"/>
            </a:endParaRPr>
          </a:p>
        </p:txBody>
      </p:sp>
      <p:sp>
        <p:nvSpPr>
          <p:cNvPr id="63" name="object 63"/>
          <p:cNvSpPr txBox="1"/>
          <p:nvPr/>
        </p:nvSpPr>
        <p:spPr>
          <a:xfrm>
            <a:off x="6560187" y="6082995"/>
            <a:ext cx="5424170" cy="361315"/>
          </a:xfrm>
          <a:prstGeom prst="rect">
            <a:avLst/>
          </a:prstGeom>
        </p:spPr>
        <p:txBody>
          <a:bodyPr vert="horz" wrap="square" lIns="0" tIns="12700" rIns="0" bIns="0" rtlCol="0">
            <a:spAutoFit/>
          </a:bodyPr>
          <a:lstStyle/>
          <a:p>
            <a:pPr marL="1270" algn="ctr">
              <a:lnSpc>
                <a:spcPct val="100000"/>
              </a:lnSpc>
              <a:spcBef>
                <a:spcPts val="100"/>
              </a:spcBef>
            </a:pPr>
            <a:r>
              <a:rPr lang="en-US" sz="1100" dirty="0">
                <a:solidFill>
                  <a:srgbClr val="1F3863"/>
                </a:solidFill>
                <a:latin typeface="Arial"/>
                <a:cs typeface="Arial"/>
              </a:rPr>
              <a:t>Malignant neoplasms (except lymphoid and hematopoietic tissues)</a:t>
            </a:r>
          </a:p>
          <a:p>
            <a:pPr marL="1270" algn="ctr">
              <a:lnSpc>
                <a:spcPct val="100000"/>
              </a:lnSpc>
              <a:spcBef>
                <a:spcPts val="100"/>
              </a:spcBef>
            </a:pPr>
            <a:r>
              <a:rPr lang="en-US" sz="1100" dirty="0">
                <a:solidFill>
                  <a:srgbClr val="1F3863"/>
                </a:solidFill>
                <a:latin typeface="Arial"/>
                <a:cs typeface="Arial"/>
              </a:rPr>
              <a:t>   (adults and children) </a:t>
            </a:r>
            <a:r>
              <a:rPr sz="1100" u="sng" spc="-5" dirty="0">
                <a:solidFill>
                  <a:srgbClr val="1F3863"/>
                </a:solidFill>
                <a:uFill>
                  <a:solidFill>
                    <a:srgbClr val="41709C"/>
                  </a:solidFill>
                </a:uFill>
                <a:latin typeface="Arial"/>
                <a:cs typeface="Arial"/>
              </a:rPr>
              <a:t>	</a:t>
            </a:r>
            <a:endParaRPr sz="1100" dirty="0">
              <a:latin typeface="Arial"/>
              <a:cs typeface="Arial"/>
            </a:endParaRPr>
          </a:p>
        </p:txBody>
      </p:sp>
      <p:sp>
        <p:nvSpPr>
          <p:cNvPr id="64" name="object 64"/>
          <p:cNvSpPr/>
          <p:nvPr/>
        </p:nvSpPr>
        <p:spPr>
          <a:xfrm>
            <a:off x="5696711" y="1557527"/>
            <a:ext cx="772667" cy="394715"/>
          </a:xfrm>
          <a:prstGeom prst="rect">
            <a:avLst/>
          </a:prstGeom>
          <a:blipFill>
            <a:blip r:embed="rId26" cstate="print"/>
            <a:stretch>
              <a:fillRect/>
            </a:stretch>
          </a:blipFill>
        </p:spPr>
        <p:txBody>
          <a:bodyPr wrap="square" lIns="0" tIns="0" rIns="0" bIns="0" rtlCol="0"/>
          <a:lstStyle/>
          <a:p>
            <a:endParaRPr/>
          </a:p>
        </p:txBody>
      </p:sp>
      <p:sp>
        <p:nvSpPr>
          <p:cNvPr id="65" name="object 65"/>
          <p:cNvSpPr/>
          <p:nvPr/>
        </p:nvSpPr>
        <p:spPr>
          <a:xfrm>
            <a:off x="5765291" y="1540763"/>
            <a:ext cx="633984" cy="480059"/>
          </a:xfrm>
          <a:prstGeom prst="rect">
            <a:avLst/>
          </a:prstGeom>
          <a:blipFill>
            <a:blip r:embed="rId27" cstate="print"/>
            <a:stretch>
              <a:fillRect/>
            </a:stretch>
          </a:blipFill>
        </p:spPr>
        <p:txBody>
          <a:bodyPr wrap="square" lIns="0" tIns="0" rIns="0" bIns="0" rtlCol="0"/>
          <a:lstStyle/>
          <a:p>
            <a:endParaRPr/>
          </a:p>
        </p:txBody>
      </p:sp>
      <p:sp>
        <p:nvSpPr>
          <p:cNvPr id="66" name="object 66"/>
          <p:cNvSpPr/>
          <p:nvPr/>
        </p:nvSpPr>
        <p:spPr>
          <a:xfrm>
            <a:off x="5722620" y="1583436"/>
            <a:ext cx="666115" cy="288290"/>
          </a:xfrm>
          <a:custGeom>
            <a:avLst/>
            <a:gdLst/>
            <a:ahLst/>
            <a:cxnLst/>
            <a:rect l="l" t="t" r="r" b="b"/>
            <a:pathLst>
              <a:path w="666114" h="288289">
                <a:moveTo>
                  <a:pt x="617981" y="0"/>
                </a:moveTo>
                <a:lnTo>
                  <a:pt x="48005" y="0"/>
                </a:lnTo>
                <a:lnTo>
                  <a:pt x="29307" y="3768"/>
                </a:lnTo>
                <a:lnTo>
                  <a:pt x="14049" y="14049"/>
                </a:lnTo>
                <a:lnTo>
                  <a:pt x="3768" y="29307"/>
                </a:lnTo>
                <a:lnTo>
                  <a:pt x="0" y="48005"/>
                </a:lnTo>
                <a:lnTo>
                  <a:pt x="0" y="240029"/>
                </a:lnTo>
                <a:lnTo>
                  <a:pt x="3768" y="258728"/>
                </a:lnTo>
                <a:lnTo>
                  <a:pt x="14049" y="273986"/>
                </a:lnTo>
                <a:lnTo>
                  <a:pt x="29307" y="284267"/>
                </a:lnTo>
                <a:lnTo>
                  <a:pt x="48005" y="288036"/>
                </a:lnTo>
                <a:lnTo>
                  <a:pt x="617981" y="288036"/>
                </a:lnTo>
                <a:lnTo>
                  <a:pt x="636680" y="284267"/>
                </a:lnTo>
                <a:lnTo>
                  <a:pt x="651938" y="273986"/>
                </a:lnTo>
                <a:lnTo>
                  <a:pt x="662219" y="258728"/>
                </a:lnTo>
                <a:lnTo>
                  <a:pt x="665988" y="240029"/>
                </a:lnTo>
                <a:lnTo>
                  <a:pt x="665988" y="48005"/>
                </a:lnTo>
                <a:lnTo>
                  <a:pt x="662219" y="29307"/>
                </a:lnTo>
                <a:lnTo>
                  <a:pt x="651938" y="14049"/>
                </a:lnTo>
                <a:lnTo>
                  <a:pt x="636680" y="3768"/>
                </a:lnTo>
                <a:lnTo>
                  <a:pt x="617981" y="0"/>
                </a:lnTo>
                <a:close/>
              </a:path>
            </a:pathLst>
          </a:custGeom>
          <a:solidFill>
            <a:srgbClr val="DEEBF7"/>
          </a:solidFill>
        </p:spPr>
        <p:txBody>
          <a:bodyPr wrap="square" lIns="0" tIns="0" rIns="0" bIns="0" rtlCol="0"/>
          <a:lstStyle/>
          <a:p>
            <a:endParaRPr/>
          </a:p>
        </p:txBody>
      </p:sp>
      <p:sp>
        <p:nvSpPr>
          <p:cNvPr id="67" name="object 67"/>
          <p:cNvSpPr txBox="1"/>
          <p:nvPr/>
        </p:nvSpPr>
        <p:spPr>
          <a:xfrm>
            <a:off x="5886958" y="1096590"/>
            <a:ext cx="339725" cy="739775"/>
          </a:xfrm>
          <a:prstGeom prst="rect">
            <a:avLst/>
          </a:prstGeom>
        </p:spPr>
        <p:txBody>
          <a:bodyPr vert="horz" wrap="square" lIns="0" tIns="139065" rIns="0" bIns="0" rtlCol="0">
            <a:spAutoFit/>
          </a:bodyPr>
          <a:lstStyle/>
          <a:p>
            <a:pPr marL="42545">
              <a:lnSpc>
                <a:spcPct val="100000"/>
              </a:lnSpc>
              <a:spcBef>
                <a:spcPts val="1095"/>
              </a:spcBef>
            </a:pPr>
            <a:r>
              <a:rPr sz="1800" b="1" spc="-5" dirty="0" smtClean="0">
                <a:solidFill>
                  <a:srgbClr val="800000"/>
                </a:solidFill>
                <a:latin typeface="Calibri"/>
                <a:cs typeface="Calibri"/>
              </a:rPr>
              <a:t>К</a:t>
            </a:r>
            <a:r>
              <a:rPr lang="en-US" sz="1800" b="1" spc="-5" dirty="0" smtClean="0">
                <a:solidFill>
                  <a:srgbClr val="800000"/>
                </a:solidFill>
                <a:latin typeface="Calibri"/>
                <a:cs typeface="Calibri"/>
              </a:rPr>
              <a:t>Z</a:t>
            </a:r>
            <a:endParaRPr sz="1800" dirty="0">
              <a:latin typeface="Calibri"/>
              <a:cs typeface="Calibri"/>
            </a:endParaRPr>
          </a:p>
          <a:p>
            <a:pPr marL="12700">
              <a:lnSpc>
                <a:spcPct val="100000"/>
              </a:lnSpc>
              <a:spcBef>
                <a:spcPts val="785"/>
              </a:spcBef>
            </a:pPr>
            <a:r>
              <a:rPr sz="1400" spc="-5" dirty="0">
                <a:solidFill>
                  <a:srgbClr val="1F3863"/>
                </a:solidFill>
                <a:latin typeface="Calibri"/>
                <a:cs typeface="Calibri"/>
              </a:rPr>
              <a:t>0,5</a:t>
            </a:r>
            <a:r>
              <a:rPr sz="1400" dirty="0">
                <a:solidFill>
                  <a:srgbClr val="1F3863"/>
                </a:solidFill>
                <a:latin typeface="Calibri"/>
                <a:cs typeface="Calibri"/>
              </a:rPr>
              <a:t>6</a:t>
            </a:r>
            <a:endParaRPr sz="1400" dirty="0">
              <a:latin typeface="Calibri"/>
              <a:cs typeface="Calibri"/>
            </a:endParaRPr>
          </a:p>
        </p:txBody>
      </p:sp>
      <p:sp>
        <p:nvSpPr>
          <p:cNvPr id="68" name="object 68"/>
          <p:cNvSpPr/>
          <p:nvPr/>
        </p:nvSpPr>
        <p:spPr>
          <a:xfrm>
            <a:off x="5696711" y="1933955"/>
            <a:ext cx="772667" cy="394715"/>
          </a:xfrm>
          <a:prstGeom prst="rect">
            <a:avLst/>
          </a:prstGeom>
          <a:blipFill>
            <a:blip r:embed="rId26" cstate="print"/>
            <a:stretch>
              <a:fillRect/>
            </a:stretch>
          </a:blipFill>
        </p:spPr>
        <p:txBody>
          <a:bodyPr wrap="square" lIns="0" tIns="0" rIns="0" bIns="0" rtlCol="0"/>
          <a:lstStyle/>
          <a:p>
            <a:endParaRPr/>
          </a:p>
        </p:txBody>
      </p:sp>
      <p:sp>
        <p:nvSpPr>
          <p:cNvPr id="69" name="object 69"/>
          <p:cNvSpPr/>
          <p:nvPr/>
        </p:nvSpPr>
        <p:spPr>
          <a:xfrm>
            <a:off x="5765291" y="1917192"/>
            <a:ext cx="633984" cy="480059"/>
          </a:xfrm>
          <a:prstGeom prst="rect">
            <a:avLst/>
          </a:prstGeom>
          <a:blipFill>
            <a:blip r:embed="rId28" cstate="print"/>
            <a:stretch>
              <a:fillRect/>
            </a:stretch>
          </a:blipFill>
        </p:spPr>
        <p:txBody>
          <a:bodyPr wrap="square" lIns="0" tIns="0" rIns="0" bIns="0" rtlCol="0"/>
          <a:lstStyle/>
          <a:p>
            <a:endParaRPr/>
          </a:p>
        </p:txBody>
      </p:sp>
      <p:sp>
        <p:nvSpPr>
          <p:cNvPr id="70" name="object 70"/>
          <p:cNvSpPr/>
          <p:nvPr/>
        </p:nvSpPr>
        <p:spPr>
          <a:xfrm>
            <a:off x="5722620" y="1959864"/>
            <a:ext cx="666115" cy="288290"/>
          </a:xfrm>
          <a:custGeom>
            <a:avLst/>
            <a:gdLst/>
            <a:ahLst/>
            <a:cxnLst/>
            <a:rect l="l" t="t" r="r" b="b"/>
            <a:pathLst>
              <a:path w="666114" h="288289">
                <a:moveTo>
                  <a:pt x="617981" y="0"/>
                </a:moveTo>
                <a:lnTo>
                  <a:pt x="48005" y="0"/>
                </a:lnTo>
                <a:lnTo>
                  <a:pt x="29307" y="3768"/>
                </a:lnTo>
                <a:lnTo>
                  <a:pt x="14049" y="14049"/>
                </a:lnTo>
                <a:lnTo>
                  <a:pt x="3768" y="29307"/>
                </a:lnTo>
                <a:lnTo>
                  <a:pt x="0" y="48006"/>
                </a:lnTo>
                <a:lnTo>
                  <a:pt x="0" y="240030"/>
                </a:lnTo>
                <a:lnTo>
                  <a:pt x="3768" y="258728"/>
                </a:lnTo>
                <a:lnTo>
                  <a:pt x="14049" y="273986"/>
                </a:lnTo>
                <a:lnTo>
                  <a:pt x="29307" y="284267"/>
                </a:lnTo>
                <a:lnTo>
                  <a:pt x="48005" y="288036"/>
                </a:lnTo>
                <a:lnTo>
                  <a:pt x="617981" y="288036"/>
                </a:lnTo>
                <a:lnTo>
                  <a:pt x="636680" y="284267"/>
                </a:lnTo>
                <a:lnTo>
                  <a:pt x="651938" y="273986"/>
                </a:lnTo>
                <a:lnTo>
                  <a:pt x="662219" y="258728"/>
                </a:lnTo>
                <a:lnTo>
                  <a:pt x="665988" y="240030"/>
                </a:lnTo>
                <a:lnTo>
                  <a:pt x="665988" y="48006"/>
                </a:lnTo>
                <a:lnTo>
                  <a:pt x="662219" y="29307"/>
                </a:lnTo>
                <a:lnTo>
                  <a:pt x="651938" y="14049"/>
                </a:lnTo>
                <a:lnTo>
                  <a:pt x="636680" y="3768"/>
                </a:lnTo>
                <a:lnTo>
                  <a:pt x="617981" y="0"/>
                </a:lnTo>
                <a:close/>
              </a:path>
            </a:pathLst>
          </a:custGeom>
          <a:solidFill>
            <a:srgbClr val="DEEBF7"/>
          </a:solidFill>
        </p:spPr>
        <p:txBody>
          <a:bodyPr wrap="square" lIns="0" tIns="0" rIns="0" bIns="0" rtlCol="0"/>
          <a:lstStyle/>
          <a:p>
            <a:endParaRPr/>
          </a:p>
        </p:txBody>
      </p:sp>
      <p:sp>
        <p:nvSpPr>
          <p:cNvPr id="71" name="object 71"/>
          <p:cNvSpPr txBox="1"/>
          <p:nvPr/>
        </p:nvSpPr>
        <p:spPr>
          <a:xfrm>
            <a:off x="5886958" y="1972437"/>
            <a:ext cx="339725" cy="239395"/>
          </a:xfrm>
          <a:prstGeom prst="rect">
            <a:avLst/>
          </a:prstGeom>
        </p:spPr>
        <p:txBody>
          <a:bodyPr vert="horz" wrap="square" lIns="0" tIns="13335" rIns="0" bIns="0" rtlCol="0">
            <a:spAutoFit/>
          </a:bodyPr>
          <a:lstStyle/>
          <a:p>
            <a:pPr marL="12700">
              <a:lnSpc>
                <a:spcPct val="100000"/>
              </a:lnSpc>
              <a:spcBef>
                <a:spcPts val="105"/>
              </a:spcBef>
            </a:pPr>
            <a:r>
              <a:rPr sz="1400" spc="-5" dirty="0">
                <a:solidFill>
                  <a:srgbClr val="1F3863"/>
                </a:solidFill>
                <a:latin typeface="Calibri"/>
                <a:cs typeface="Calibri"/>
              </a:rPr>
              <a:t>1,0</a:t>
            </a:r>
            <a:r>
              <a:rPr sz="1400" dirty="0">
                <a:solidFill>
                  <a:srgbClr val="1F3863"/>
                </a:solidFill>
                <a:latin typeface="Calibri"/>
                <a:cs typeface="Calibri"/>
              </a:rPr>
              <a:t>4</a:t>
            </a:r>
            <a:endParaRPr sz="1400">
              <a:latin typeface="Calibri"/>
              <a:cs typeface="Calibri"/>
            </a:endParaRPr>
          </a:p>
        </p:txBody>
      </p:sp>
      <p:sp>
        <p:nvSpPr>
          <p:cNvPr id="72" name="object 72"/>
          <p:cNvSpPr/>
          <p:nvPr/>
        </p:nvSpPr>
        <p:spPr>
          <a:xfrm>
            <a:off x="5696711" y="2310383"/>
            <a:ext cx="772667" cy="393191"/>
          </a:xfrm>
          <a:prstGeom prst="rect">
            <a:avLst/>
          </a:prstGeom>
          <a:blipFill>
            <a:blip r:embed="rId29" cstate="print"/>
            <a:stretch>
              <a:fillRect/>
            </a:stretch>
          </a:blipFill>
        </p:spPr>
        <p:txBody>
          <a:bodyPr wrap="square" lIns="0" tIns="0" rIns="0" bIns="0" rtlCol="0"/>
          <a:lstStyle/>
          <a:p>
            <a:endParaRPr/>
          </a:p>
        </p:txBody>
      </p:sp>
      <p:sp>
        <p:nvSpPr>
          <p:cNvPr id="73" name="object 73"/>
          <p:cNvSpPr/>
          <p:nvPr/>
        </p:nvSpPr>
        <p:spPr>
          <a:xfrm>
            <a:off x="5765291" y="2293620"/>
            <a:ext cx="633984" cy="480060"/>
          </a:xfrm>
          <a:prstGeom prst="rect">
            <a:avLst/>
          </a:prstGeom>
          <a:blipFill>
            <a:blip r:embed="rId30" cstate="print"/>
            <a:stretch>
              <a:fillRect/>
            </a:stretch>
          </a:blipFill>
        </p:spPr>
        <p:txBody>
          <a:bodyPr wrap="square" lIns="0" tIns="0" rIns="0" bIns="0" rtlCol="0"/>
          <a:lstStyle/>
          <a:p>
            <a:endParaRPr/>
          </a:p>
        </p:txBody>
      </p:sp>
      <p:sp>
        <p:nvSpPr>
          <p:cNvPr id="74" name="object 74"/>
          <p:cNvSpPr/>
          <p:nvPr/>
        </p:nvSpPr>
        <p:spPr>
          <a:xfrm>
            <a:off x="5722620" y="2336292"/>
            <a:ext cx="666115" cy="287020"/>
          </a:xfrm>
          <a:custGeom>
            <a:avLst/>
            <a:gdLst/>
            <a:ahLst/>
            <a:cxnLst/>
            <a:rect l="l" t="t" r="r" b="b"/>
            <a:pathLst>
              <a:path w="666114" h="287019">
                <a:moveTo>
                  <a:pt x="618235" y="0"/>
                </a:moveTo>
                <a:lnTo>
                  <a:pt x="47751" y="0"/>
                </a:lnTo>
                <a:lnTo>
                  <a:pt x="29146" y="3746"/>
                </a:lnTo>
                <a:lnTo>
                  <a:pt x="13970" y="13970"/>
                </a:lnTo>
                <a:lnTo>
                  <a:pt x="3746" y="29146"/>
                </a:lnTo>
                <a:lnTo>
                  <a:pt x="0" y="47752"/>
                </a:lnTo>
                <a:lnTo>
                  <a:pt x="0" y="238760"/>
                </a:lnTo>
                <a:lnTo>
                  <a:pt x="3746" y="257365"/>
                </a:lnTo>
                <a:lnTo>
                  <a:pt x="13969" y="272541"/>
                </a:lnTo>
                <a:lnTo>
                  <a:pt x="29146" y="282765"/>
                </a:lnTo>
                <a:lnTo>
                  <a:pt x="47751" y="286512"/>
                </a:lnTo>
                <a:lnTo>
                  <a:pt x="618235" y="286512"/>
                </a:lnTo>
                <a:lnTo>
                  <a:pt x="636841" y="282765"/>
                </a:lnTo>
                <a:lnTo>
                  <a:pt x="652017" y="272541"/>
                </a:lnTo>
                <a:lnTo>
                  <a:pt x="662241" y="257365"/>
                </a:lnTo>
                <a:lnTo>
                  <a:pt x="665988" y="238760"/>
                </a:lnTo>
                <a:lnTo>
                  <a:pt x="665988" y="47752"/>
                </a:lnTo>
                <a:lnTo>
                  <a:pt x="662241" y="29146"/>
                </a:lnTo>
                <a:lnTo>
                  <a:pt x="652017" y="13970"/>
                </a:lnTo>
                <a:lnTo>
                  <a:pt x="636841" y="3746"/>
                </a:lnTo>
                <a:lnTo>
                  <a:pt x="618235" y="0"/>
                </a:lnTo>
                <a:close/>
              </a:path>
            </a:pathLst>
          </a:custGeom>
          <a:solidFill>
            <a:srgbClr val="DEEBF7"/>
          </a:solidFill>
        </p:spPr>
        <p:txBody>
          <a:bodyPr wrap="square" lIns="0" tIns="0" rIns="0" bIns="0" rtlCol="0"/>
          <a:lstStyle/>
          <a:p>
            <a:endParaRPr/>
          </a:p>
        </p:txBody>
      </p:sp>
      <p:sp>
        <p:nvSpPr>
          <p:cNvPr id="75" name="object 75"/>
          <p:cNvSpPr txBox="1"/>
          <p:nvPr/>
        </p:nvSpPr>
        <p:spPr>
          <a:xfrm>
            <a:off x="5886958" y="2347925"/>
            <a:ext cx="340360" cy="240029"/>
          </a:xfrm>
          <a:prstGeom prst="rect">
            <a:avLst/>
          </a:prstGeom>
        </p:spPr>
        <p:txBody>
          <a:bodyPr vert="horz" wrap="square" lIns="0" tIns="13335" rIns="0" bIns="0" rtlCol="0">
            <a:spAutoFit/>
          </a:bodyPr>
          <a:lstStyle/>
          <a:p>
            <a:pPr marL="12700">
              <a:lnSpc>
                <a:spcPct val="100000"/>
              </a:lnSpc>
              <a:spcBef>
                <a:spcPts val="105"/>
              </a:spcBef>
            </a:pPr>
            <a:r>
              <a:rPr sz="1400" spc="-10" dirty="0">
                <a:solidFill>
                  <a:srgbClr val="1F3863"/>
                </a:solidFill>
                <a:latin typeface="Calibri"/>
                <a:cs typeface="Calibri"/>
              </a:rPr>
              <a:t>1</a:t>
            </a:r>
            <a:r>
              <a:rPr sz="1400" dirty="0">
                <a:solidFill>
                  <a:srgbClr val="1F3863"/>
                </a:solidFill>
                <a:latin typeface="Calibri"/>
                <a:cs typeface="Calibri"/>
              </a:rPr>
              <a:t>,</a:t>
            </a:r>
            <a:r>
              <a:rPr sz="1400" spc="-10" dirty="0">
                <a:solidFill>
                  <a:srgbClr val="1F3863"/>
                </a:solidFill>
                <a:latin typeface="Calibri"/>
                <a:cs typeface="Calibri"/>
              </a:rPr>
              <a:t>5</a:t>
            </a:r>
            <a:r>
              <a:rPr sz="1400" dirty="0">
                <a:solidFill>
                  <a:srgbClr val="1F3863"/>
                </a:solidFill>
                <a:latin typeface="Calibri"/>
                <a:cs typeface="Calibri"/>
              </a:rPr>
              <a:t>6</a:t>
            </a:r>
            <a:endParaRPr sz="1400">
              <a:latin typeface="Calibri"/>
              <a:cs typeface="Calibri"/>
            </a:endParaRPr>
          </a:p>
        </p:txBody>
      </p:sp>
      <p:sp>
        <p:nvSpPr>
          <p:cNvPr id="76" name="object 76"/>
          <p:cNvSpPr/>
          <p:nvPr/>
        </p:nvSpPr>
        <p:spPr>
          <a:xfrm>
            <a:off x="5690615" y="2685288"/>
            <a:ext cx="771143" cy="394715"/>
          </a:xfrm>
          <a:prstGeom prst="rect">
            <a:avLst/>
          </a:prstGeom>
          <a:blipFill>
            <a:blip r:embed="rId31" cstate="print"/>
            <a:stretch>
              <a:fillRect/>
            </a:stretch>
          </a:blipFill>
        </p:spPr>
        <p:txBody>
          <a:bodyPr wrap="square" lIns="0" tIns="0" rIns="0" bIns="0" rtlCol="0"/>
          <a:lstStyle/>
          <a:p>
            <a:endParaRPr/>
          </a:p>
        </p:txBody>
      </p:sp>
      <p:sp>
        <p:nvSpPr>
          <p:cNvPr id="77" name="object 77"/>
          <p:cNvSpPr/>
          <p:nvPr/>
        </p:nvSpPr>
        <p:spPr>
          <a:xfrm>
            <a:off x="5759196" y="2668523"/>
            <a:ext cx="633983" cy="480059"/>
          </a:xfrm>
          <a:prstGeom prst="rect">
            <a:avLst/>
          </a:prstGeom>
          <a:blipFill>
            <a:blip r:embed="rId32" cstate="print"/>
            <a:stretch>
              <a:fillRect/>
            </a:stretch>
          </a:blipFill>
        </p:spPr>
        <p:txBody>
          <a:bodyPr wrap="square" lIns="0" tIns="0" rIns="0" bIns="0" rtlCol="0"/>
          <a:lstStyle/>
          <a:p>
            <a:endParaRPr/>
          </a:p>
        </p:txBody>
      </p:sp>
      <p:sp>
        <p:nvSpPr>
          <p:cNvPr id="78" name="object 78"/>
          <p:cNvSpPr/>
          <p:nvPr/>
        </p:nvSpPr>
        <p:spPr>
          <a:xfrm>
            <a:off x="5716523" y="2711195"/>
            <a:ext cx="664845" cy="288290"/>
          </a:xfrm>
          <a:custGeom>
            <a:avLst/>
            <a:gdLst/>
            <a:ahLst/>
            <a:cxnLst/>
            <a:rect l="l" t="t" r="r" b="b"/>
            <a:pathLst>
              <a:path w="664845" h="288289">
                <a:moveTo>
                  <a:pt x="616458" y="0"/>
                </a:moveTo>
                <a:lnTo>
                  <a:pt x="48005" y="0"/>
                </a:lnTo>
                <a:lnTo>
                  <a:pt x="29307" y="3768"/>
                </a:lnTo>
                <a:lnTo>
                  <a:pt x="14049" y="14049"/>
                </a:lnTo>
                <a:lnTo>
                  <a:pt x="3768" y="29307"/>
                </a:lnTo>
                <a:lnTo>
                  <a:pt x="0" y="48005"/>
                </a:lnTo>
                <a:lnTo>
                  <a:pt x="0" y="240029"/>
                </a:lnTo>
                <a:lnTo>
                  <a:pt x="3768" y="258728"/>
                </a:lnTo>
                <a:lnTo>
                  <a:pt x="14049" y="273986"/>
                </a:lnTo>
                <a:lnTo>
                  <a:pt x="29307" y="284267"/>
                </a:lnTo>
                <a:lnTo>
                  <a:pt x="48005" y="288036"/>
                </a:lnTo>
                <a:lnTo>
                  <a:pt x="616458" y="288036"/>
                </a:lnTo>
                <a:lnTo>
                  <a:pt x="635156" y="284267"/>
                </a:lnTo>
                <a:lnTo>
                  <a:pt x="650414" y="273986"/>
                </a:lnTo>
                <a:lnTo>
                  <a:pt x="660695" y="258728"/>
                </a:lnTo>
                <a:lnTo>
                  <a:pt x="664463" y="240029"/>
                </a:lnTo>
                <a:lnTo>
                  <a:pt x="664463" y="48005"/>
                </a:lnTo>
                <a:lnTo>
                  <a:pt x="660695" y="29307"/>
                </a:lnTo>
                <a:lnTo>
                  <a:pt x="650414" y="14049"/>
                </a:lnTo>
                <a:lnTo>
                  <a:pt x="635156" y="3768"/>
                </a:lnTo>
                <a:lnTo>
                  <a:pt x="616458" y="0"/>
                </a:lnTo>
                <a:close/>
              </a:path>
            </a:pathLst>
          </a:custGeom>
          <a:solidFill>
            <a:srgbClr val="DEEBF7"/>
          </a:solidFill>
        </p:spPr>
        <p:txBody>
          <a:bodyPr wrap="square" lIns="0" tIns="0" rIns="0" bIns="0" rtlCol="0"/>
          <a:lstStyle/>
          <a:p>
            <a:endParaRPr/>
          </a:p>
        </p:txBody>
      </p:sp>
      <p:sp>
        <p:nvSpPr>
          <p:cNvPr id="79" name="object 79"/>
          <p:cNvSpPr txBox="1"/>
          <p:nvPr/>
        </p:nvSpPr>
        <p:spPr>
          <a:xfrm>
            <a:off x="5879972" y="2724404"/>
            <a:ext cx="339725" cy="239395"/>
          </a:xfrm>
          <a:prstGeom prst="rect">
            <a:avLst/>
          </a:prstGeom>
        </p:spPr>
        <p:txBody>
          <a:bodyPr vert="horz" wrap="square" lIns="0" tIns="13335" rIns="0" bIns="0" rtlCol="0">
            <a:spAutoFit/>
          </a:bodyPr>
          <a:lstStyle/>
          <a:p>
            <a:pPr marL="12700">
              <a:lnSpc>
                <a:spcPct val="100000"/>
              </a:lnSpc>
              <a:spcBef>
                <a:spcPts val="105"/>
              </a:spcBef>
            </a:pPr>
            <a:r>
              <a:rPr sz="1400" spc="-5" dirty="0">
                <a:solidFill>
                  <a:srgbClr val="1F3863"/>
                </a:solidFill>
                <a:latin typeface="Calibri"/>
                <a:cs typeface="Calibri"/>
              </a:rPr>
              <a:t>2,2</a:t>
            </a:r>
            <a:r>
              <a:rPr sz="1400" dirty="0">
                <a:solidFill>
                  <a:srgbClr val="1F3863"/>
                </a:solidFill>
                <a:latin typeface="Calibri"/>
                <a:cs typeface="Calibri"/>
              </a:rPr>
              <a:t>3</a:t>
            </a:r>
            <a:endParaRPr sz="1400">
              <a:latin typeface="Calibri"/>
              <a:cs typeface="Calibri"/>
            </a:endParaRPr>
          </a:p>
        </p:txBody>
      </p:sp>
      <p:sp>
        <p:nvSpPr>
          <p:cNvPr id="80" name="object 80"/>
          <p:cNvSpPr/>
          <p:nvPr/>
        </p:nvSpPr>
        <p:spPr>
          <a:xfrm>
            <a:off x="5690615" y="3061716"/>
            <a:ext cx="771143" cy="394715"/>
          </a:xfrm>
          <a:prstGeom prst="rect">
            <a:avLst/>
          </a:prstGeom>
          <a:blipFill>
            <a:blip r:embed="rId31" cstate="print"/>
            <a:stretch>
              <a:fillRect/>
            </a:stretch>
          </a:blipFill>
        </p:spPr>
        <p:txBody>
          <a:bodyPr wrap="square" lIns="0" tIns="0" rIns="0" bIns="0" rtlCol="0"/>
          <a:lstStyle/>
          <a:p>
            <a:endParaRPr/>
          </a:p>
        </p:txBody>
      </p:sp>
      <p:sp>
        <p:nvSpPr>
          <p:cNvPr id="81" name="object 81"/>
          <p:cNvSpPr/>
          <p:nvPr/>
        </p:nvSpPr>
        <p:spPr>
          <a:xfrm>
            <a:off x="5803391" y="3044951"/>
            <a:ext cx="544068" cy="480059"/>
          </a:xfrm>
          <a:prstGeom prst="rect">
            <a:avLst/>
          </a:prstGeom>
          <a:blipFill>
            <a:blip r:embed="rId33" cstate="print"/>
            <a:stretch>
              <a:fillRect/>
            </a:stretch>
          </a:blipFill>
        </p:spPr>
        <p:txBody>
          <a:bodyPr wrap="square" lIns="0" tIns="0" rIns="0" bIns="0" rtlCol="0"/>
          <a:lstStyle/>
          <a:p>
            <a:endParaRPr/>
          </a:p>
        </p:txBody>
      </p:sp>
      <p:sp>
        <p:nvSpPr>
          <p:cNvPr id="82" name="object 82"/>
          <p:cNvSpPr/>
          <p:nvPr/>
        </p:nvSpPr>
        <p:spPr>
          <a:xfrm>
            <a:off x="5716523" y="3087623"/>
            <a:ext cx="664845" cy="288290"/>
          </a:xfrm>
          <a:custGeom>
            <a:avLst/>
            <a:gdLst/>
            <a:ahLst/>
            <a:cxnLst/>
            <a:rect l="l" t="t" r="r" b="b"/>
            <a:pathLst>
              <a:path w="664845" h="288289">
                <a:moveTo>
                  <a:pt x="616458" y="0"/>
                </a:moveTo>
                <a:lnTo>
                  <a:pt x="48005" y="0"/>
                </a:lnTo>
                <a:lnTo>
                  <a:pt x="29307" y="3768"/>
                </a:lnTo>
                <a:lnTo>
                  <a:pt x="14049" y="14049"/>
                </a:lnTo>
                <a:lnTo>
                  <a:pt x="3768" y="29307"/>
                </a:lnTo>
                <a:lnTo>
                  <a:pt x="0" y="48005"/>
                </a:lnTo>
                <a:lnTo>
                  <a:pt x="0" y="240029"/>
                </a:lnTo>
                <a:lnTo>
                  <a:pt x="3768" y="258728"/>
                </a:lnTo>
                <a:lnTo>
                  <a:pt x="14049" y="273986"/>
                </a:lnTo>
                <a:lnTo>
                  <a:pt x="29307" y="284267"/>
                </a:lnTo>
                <a:lnTo>
                  <a:pt x="48005" y="288036"/>
                </a:lnTo>
                <a:lnTo>
                  <a:pt x="616458" y="288036"/>
                </a:lnTo>
                <a:lnTo>
                  <a:pt x="635156" y="284267"/>
                </a:lnTo>
                <a:lnTo>
                  <a:pt x="650414" y="273986"/>
                </a:lnTo>
                <a:lnTo>
                  <a:pt x="660695" y="258728"/>
                </a:lnTo>
                <a:lnTo>
                  <a:pt x="664463" y="240029"/>
                </a:lnTo>
                <a:lnTo>
                  <a:pt x="664463" y="48005"/>
                </a:lnTo>
                <a:lnTo>
                  <a:pt x="660695" y="29307"/>
                </a:lnTo>
                <a:lnTo>
                  <a:pt x="650414" y="14049"/>
                </a:lnTo>
                <a:lnTo>
                  <a:pt x="635156" y="3768"/>
                </a:lnTo>
                <a:lnTo>
                  <a:pt x="616458" y="0"/>
                </a:lnTo>
                <a:close/>
              </a:path>
            </a:pathLst>
          </a:custGeom>
          <a:solidFill>
            <a:srgbClr val="DEEBF7"/>
          </a:solidFill>
        </p:spPr>
        <p:txBody>
          <a:bodyPr wrap="square" lIns="0" tIns="0" rIns="0" bIns="0" rtlCol="0"/>
          <a:lstStyle/>
          <a:p>
            <a:endParaRPr/>
          </a:p>
        </p:txBody>
      </p:sp>
      <p:sp>
        <p:nvSpPr>
          <p:cNvPr id="83" name="object 83"/>
          <p:cNvSpPr txBox="1"/>
          <p:nvPr/>
        </p:nvSpPr>
        <p:spPr>
          <a:xfrm>
            <a:off x="5924169" y="3100577"/>
            <a:ext cx="250190" cy="239395"/>
          </a:xfrm>
          <a:prstGeom prst="rect">
            <a:avLst/>
          </a:prstGeom>
        </p:spPr>
        <p:txBody>
          <a:bodyPr vert="horz" wrap="square" lIns="0" tIns="13335" rIns="0" bIns="0" rtlCol="0">
            <a:spAutoFit/>
          </a:bodyPr>
          <a:lstStyle/>
          <a:p>
            <a:pPr marL="12700">
              <a:lnSpc>
                <a:spcPct val="100000"/>
              </a:lnSpc>
              <a:spcBef>
                <a:spcPts val="105"/>
              </a:spcBef>
            </a:pPr>
            <a:r>
              <a:rPr sz="1400" spc="-5" dirty="0">
                <a:solidFill>
                  <a:srgbClr val="1F3863"/>
                </a:solidFill>
                <a:latin typeface="Calibri"/>
                <a:cs typeface="Calibri"/>
              </a:rPr>
              <a:t>2,</a:t>
            </a:r>
            <a:r>
              <a:rPr sz="1400" dirty="0">
                <a:solidFill>
                  <a:srgbClr val="1F3863"/>
                </a:solidFill>
                <a:latin typeface="Calibri"/>
                <a:cs typeface="Calibri"/>
              </a:rPr>
              <a:t>4</a:t>
            </a:r>
            <a:endParaRPr sz="1400">
              <a:latin typeface="Calibri"/>
              <a:cs typeface="Calibri"/>
            </a:endParaRPr>
          </a:p>
        </p:txBody>
      </p:sp>
      <p:sp>
        <p:nvSpPr>
          <p:cNvPr id="84" name="object 84"/>
          <p:cNvSpPr/>
          <p:nvPr/>
        </p:nvSpPr>
        <p:spPr>
          <a:xfrm>
            <a:off x="5695188" y="3438144"/>
            <a:ext cx="772667" cy="393191"/>
          </a:xfrm>
          <a:prstGeom prst="rect">
            <a:avLst/>
          </a:prstGeom>
          <a:blipFill>
            <a:blip r:embed="rId29" cstate="print"/>
            <a:stretch>
              <a:fillRect/>
            </a:stretch>
          </a:blipFill>
        </p:spPr>
        <p:txBody>
          <a:bodyPr wrap="square" lIns="0" tIns="0" rIns="0" bIns="0" rtlCol="0"/>
          <a:lstStyle/>
          <a:p>
            <a:endParaRPr/>
          </a:p>
        </p:txBody>
      </p:sp>
      <p:sp>
        <p:nvSpPr>
          <p:cNvPr id="85" name="object 85"/>
          <p:cNvSpPr/>
          <p:nvPr/>
        </p:nvSpPr>
        <p:spPr>
          <a:xfrm>
            <a:off x="5763767" y="3421379"/>
            <a:ext cx="633984" cy="480060"/>
          </a:xfrm>
          <a:prstGeom prst="rect">
            <a:avLst/>
          </a:prstGeom>
          <a:blipFill>
            <a:blip r:embed="rId34" cstate="print"/>
            <a:stretch>
              <a:fillRect/>
            </a:stretch>
          </a:blipFill>
        </p:spPr>
        <p:txBody>
          <a:bodyPr wrap="square" lIns="0" tIns="0" rIns="0" bIns="0" rtlCol="0"/>
          <a:lstStyle/>
          <a:p>
            <a:endParaRPr/>
          </a:p>
        </p:txBody>
      </p:sp>
      <p:sp>
        <p:nvSpPr>
          <p:cNvPr id="86" name="object 86"/>
          <p:cNvSpPr/>
          <p:nvPr/>
        </p:nvSpPr>
        <p:spPr>
          <a:xfrm>
            <a:off x="5721096" y="3464052"/>
            <a:ext cx="666115" cy="287020"/>
          </a:xfrm>
          <a:custGeom>
            <a:avLst/>
            <a:gdLst/>
            <a:ahLst/>
            <a:cxnLst/>
            <a:rect l="l" t="t" r="r" b="b"/>
            <a:pathLst>
              <a:path w="666114" h="287020">
                <a:moveTo>
                  <a:pt x="618236" y="0"/>
                </a:moveTo>
                <a:lnTo>
                  <a:pt x="47751" y="0"/>
                </a:lnTo>
                <a:lnTo>
                  <a:pt x="29146" y="3746"/>
                </a:lnTo>
                <a:lnTo>
                  <a:pt x="13970" y="13970"/>
                </a:lnTo>
                <a:lnTo>
                  <a:pt x="3746" y="29146"/>
                </a:lnTo>
                <a:lnTo>
                  <a:pt x="0" y="47751"/>
                </a:lnTo>
                <a:lnTo>
                  <a:pt x="0" y="238760"/>
                </a:lnTo>
                <a:lnTo>
                  <a:pt x="3746" y="257365"/>
                </a:lnTo>
                <a:lnTo>
                  <a:pt x="13970" y="272542"/>
                </a:lnTo>
                <a:lnTo>
                  <a:pt x="29146" y="282765"/>
                </a:lnTo>
                <a:lnTo>
                  <a:pt x="47751" y="286512"/>
                </a:lnTo>
                <a:lnTo>
                  <a:pt x="618236" y="286512"/>
                </a:lnTo>
                <a:lnTo>
                  <a:pt x="636841" y="282765"/>
                </a:lnTo>
                <a:lnTo>
                  <a:pt x="652017" y="272542"/>
                </a:lnTo>
                <a:lnTo>
                  <a:pt x="662241" y="257365"/>
                </a:lnTo>
                <a:lnTo>
                  <a:pt x="665988" y="238760"/>
                </a:lnTo>
                <a:lnTo>
                  <a:pt x="665988" y="47751"/>
                </a:lnTo>
                <a:lnTo>
                  <a:pt x="662241" y="29146"/>
                </a:lnTo>
                <a:lnTo>
                  <a:pt x="652017" y="13970"/>
                </a:lnTo>
                <a:lnTo>
                  <a:pt x="636841" y="3746"/>
                </a:lnTo>
                <a:lnTo>
                  <a:pt x="618236" y="0"/>
                </a:lnTo>
                <a:close/>
              </a:path>
            </a:pathLst>
          </a:custGeom>
          <a:solidFill>
            <a:srgbClr val="DEEBF7"/>
          </a:solidFill>
        </p:spPr>
        <p:txBody>
          <a:bodyPr wrap="square" lIns="0" tIns="0" rIns="0" bIns="0" rtlCol="0"/>
          <a:lstStyle/>
          <a:p>
            <a:endParaRPr/>
          </a:p>
        </p:txBody>
      </p:sp>
      <p:sp>
        <p:nvSpPr>
          <p:cNvPr id="87" name="object 87"/>
          <p:cNvSpPr txBox="1"/>
          <p:nvPr/>
        </p:nvSpPr>
        <p:spPr>
          <a:xfrm>
            <a:off x="5884926" y="3476625"/>
            <a:ext cx="339725" cy="239395"/>
          </a:xfrm>
          <a:prstGeom prst="rect">
            <a:avLst/>
          </a:prstGeom>
        </p:spPr>
        <p:txBody>
          <a:bodyPr vert="horz" wrap="square" lIns="0" tIns="13335" rIns="0" bIns="0" rtlCol="0">
            <a:spAutoFit/>
          </a:bodyPr>
          <a:lstStyle/>
          <a:p>
            <a:pPr marL="12700">
              <a:lnSpc>
                <a:spcPct val="100000"/>
              </a:lnSpc>
              <a:spcBef>
                <a:spcPts val="105"/>
              </a:spcBef>
            </a:pPr>
            <a:r>
              <a:rPr sz="1400" spc="-5" dirty="0">
                <a:solidFill>
                  <a:srgbClr val="1F3863"/>
                </a:solidFill>
                <a:latin typeface="Calibri"/>
                <a:cs typeface="Calibri"/>
              </a:rPr>
              <a:t>2,9</a:t>
            </a:r>
            <a:r>
              <a:rPr sz="1400" dirty="0">
                <a:solidFill>
                  <a:srgbClr val="1F3863"/>
                </a:solidFill>
                <a:latin typeface="Calibri"/>
                <a:cs typeface="Calibri"/>
              </a:rPr>
              <a:t>2</a:t>
            </a:r>
            <a:endParaRPr sz="1400">
              <a:latin typeface="Calibri"/>
              <a:cs typeface="Calibri"/>
            </a:endParaRPr>
          </a:p>
        </p:txBody>
      </p:sp>
      <p:sp>
        <p:nvSpPr>
          <p:cNvPr id="88" name="object 88"/>
          <p:cNvSpPr/>
          <p:nvPr/>
        </p:nvSpPr>
        <p:spPr>
          <a:xfrm>
            <a:off x="5696711" y="3814571"/>
            <a:ext cx="772667" cy="393192"/>
          </a:xfrm>
          <a:prstGeom prst="rect">
            <a:avLst/>
          </a:prstGeom>
          <a:blipFill>
            <a:blip r:embed="rId29" cstate="print"/>
            <a:stretch>
              <a:fillRect/>
            </a:stretch>
          </a:blipFill>
        </p:spPr>
        <p:txBody>
          <a:bodyPr wrap="square" lIns="0" tIns="0" rIns="0" bIns="0" rtlCol="0"/>
          <a:lstStyle/>
          <a:p>
            <a:endParaRPr/>
          </a:p>
        </p:txBody>
      </p:sp>
      <p:sp>
        <p:nvSpPr>
          <p:cNvPr id="89" name="object 89"/>
          <p:cNvSpPr/>
          <p:nvPr/>
        </p:nvSpPr>
        <p:spPr>
          <a:xfrm>
            <a:off x="5809488" y="3796284"/>
            <a:ext cx="544068" cy="480060"/>
          </a:xfrm>
          <a:prstGeom prst="rect">
            <a:avLst/>
          </a:prstGeom>
          <a:blipFill>
            <a:blip r:embed="rId35" cstate="print"/>
            <a:stretch>
              <a:fillRect/>
            </a:stretch>
          </a:blipFill>
        </p:spPr>
        <p:txBody>
          <a:bodyPr wrap="square" lIns="0" tIns="0" rIns="0" bIns="0" rtlCol="0"/>
          <a:lstStyle/>
          <a:p>
            <a:endParaRPr/>
          </a:p>
        </p:txBody>
      </p:sp>
      <p:sp>
        <p:nvSpPr>
          <p:cNvPr id="90" name="object 90"/>
          <p:cNvSpPr/>
          <p:nvPr/>
        </p:nvSpPr>
        <p:spPr>
          <a:xfrm>
            <a:off x="5722620" y="3840479"/>
            <a:ext cx="666115" cy="287020"/>
          </a:xfrm>
          <a:custGeom>
            <a:avLst/>
            <a:gdLst/>
            <a:ahLst/>
            <a:cxnLst/>
            <a:rect l="l" t="t" r="r" b="b"/>
            <a:pathLst>
              <a:path w="666114" h="287020">
                <a:moveTo>
                  <a:pt x="618235" y="0"/>
                </a:moveTo>
                <a:lnTo>
                  <a:pt x="47751" y="0"/>
                </a:lnTo>
                <a:lnTo>
                  <a:pt x="29146" y="3746"/>
                </a:lnTo>
                <a:lnTo>
                  <a:pt x="13970" y="13970"/>
                </a:lnTo>
                <a:lnTo>
                  <a:pt x="3746" y="29146"/>
                </a:lnTo>
                <a:lnTo>
                  <a:pt x="0" y="47752"/>
                </a:lnTo>
                <a:lnTo>
                  <a:pt x="0" y="238760"/>
                </a:lnTo>
                <a:lnTo>
                  <a:pt x="3746" y="257365"/>
                </a:lnTo>
                <a:lnTo>
                  <a:pt x="13969" y="272542"/>
                </a:lnTo>
                <a:lnTo>
                  <a:pt x="29146" y="282765"/>
                </a:lnTo>
                <a:lnTo>
                  <a:pt x="47751" y="286512"/>
                </a:lnTo>
                <a:lnTo>
                  <a:pt x="618235" y="286512"/>
                </a:lnTo>
                <a:lnTo>
                  <a:pt x="636841" y="282765"/>
                </a:lnTo>
                <a:lnTo>
                  <a:pt x="652017" y="272542"/>
                </a:lnTo>
                <a:lnTo>
                  <a:pt x="662241" y="257365"/>
                </a:lnTo>
                <a:lnTo>
                  <a:pt x="665988" y="238760"/>
                </a:lnTo>
                <a:lnTo>
                  <a:pt x="665988" y="47752"/>
                </a:lnTo>
                <a:lnTo>
                  <a:pt x="662241" y="29146"/>
                </a:lnTo>
                <a:lnTo>
                  <a:pt x="652017" y="13970"/>
                </a:lnTo>
                <a:lnTo>
                  <a:pt x="636841" y="3746"/>
                </a:lnTo>
                <a:lnTo>
                  <a:pt x="618235" y="0"/>
                </a:lnTo>
                <a:close/>
              </a:path>
            </a:pathLst>
          </a:custGeom>
          <a:solidFill>
            <a:srgbClr val="DEEBF7"/>
          </a:solidFill>
        </p:spPr>
        <p:txBody>
          <a:bodyPr wrap="square" lIns="0" tIns="0" rIns="0" bIns="0" rtlCol="0"/>
          <a:lstStyle/>
          <a:p>
            <a:endParaRPr/>
          </a:p>
        </p:txBody>
      </p:sp>
      <p:sp>
        <p:nvSpPr>
          <p:cNvPr id="91" name="object 91"/>
          <p:cNvSpPr txBox="1"/>
          <p:nvPr/>
        </p:nvSpPr>
        <p:spPr>
          <a:xfrm>
            <a:off x="5931153" y="3852798"/>
            <a:ext cx="250190" cy="239395"/>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1F3863"/>
                </a:solidFill>
                <a:latin typeface="Calibri"/>
                <a:cs typeface="Calibri"/>
              </a:rPr>
              <a:t>3,</a:t>
            </a:r>
            <a:r>
              <a:rPr sz="1400" dirty="0">
                <a:solidFill>
                  <a:srgbClr val="1F3863"/>
                </a:solidFill>
                <a:latin typeface="Calibri"/>
                <a:cs typeface="Calibri"/>
              </a:rPr>
              <a:t>3</a:t>
            </a:r>
            <a:endParaRPr sz="1400">
              <a:latin typeface="Calibri"/>
              <a:cs typeface="Calibri"/>
            </a:endParaRPr>
          </a:p>
        </p:txBody>
      </p:sp>
      <p:sp>
        <p:nvSpPr>
          <p:cNvPr id="92" name="object 92"/>
          <p:cNvSpPr/>
          <p:nvPr/>
        </p:nvSpPr>
        <p:spPr>
          <a:xfrm>
            <a:off x="5699759" y="4189476"/>
            <a:ext cx="772667" cy="394716"/>
          </a:xfrm>
          <a:prstGeom prst="rect">
            <a:avLst/>
          </a:prstGeom>
          <a:blipFill>
            <a:blip r:embed="rId26" cstate="print"/>
            <a:stretch>
              <a:fillRect/>
            </a:stretch>
          </a:blipFill>
        </p:spPr>
        <p:txBody>
          <a:bodyPr wrap="square" lIns="0" tIns="0" rIns="0" bIns="0" rtlCol="0"/>
          <a:lstStyle/>
          <a:p>
            <a:endParaRPr/>
          </a:p>
        </p:txBody>
      </p:sp>
      <p:sp>
        <p:nvSpPr>
          <p:cNvPr id="93" name="object 93"/>
          <p:cNvSpPr/>
          <p:nvPr/>
        </p:nvSpPr>
        <p:spPr>
          <a:xfrm>
            <a:off x="5768340" y="4172711"/>
            <a:ext cx="633984" cy="480059"/>
          </a:xfrm>
          <a:prstGeom prst="rect">
            <a:avLst/>
          </a:prstGeom>
          <a:blipFill>
            <a:blip r:embed="rId36" cstate="print"/>
            <a:stretch>
              <a:fillRect/>
            </a:stretch>
          </a:blipFill>
        </p:spPr>
        <p:txBody>
          <a:bodyPr wrap="square" lIns="0" tIns="0" rIns="0" bIns="0" rtlCol="0"/>
          <a:lstStyle/>
          <a:p>
            <a:endParaRPr/>
          </a:p>
        </p:txBody>
      </p:sp>
      <p:sp>
        <p:nvSpPr>
          <p:cNvPr id="94" name="object 94"/>
          <p:cNvSpPr/>
          <p:nvPr/>
        </p:nvSpPr>
        <p:spPr>
          <a:xfrm>
            <a:off x="5725667" y="4215384"/>
            <a:ext cx="666115" cy="288290"/>
          </a:xfrm>
          <a:custGeom>
            <a:avLst/>
            <a:gdLst/>
            <a:ahLst/>
            <a:cxnLst/>
            <a:rect l="l" t="t" r="r" b="b"/>
            <a:pathLst>
              <a:path w="666114" h="288289">
                <a:moveTo>
                  <a:pt x="617982" y="0"/>
                </a:moveTo>
                <a:lnTo>
                  <a:pt x="48006" y="0"/>
                </a:lnTo>
                <a:lnTo>
                  <a:pt x="29307" y="3768"/>
                </a:lnTo>
                <a:lnTo>
                  <a:pt x="14049" y="14049"/>
                </a:lnTo>
                <a:lnTo>
                  <a:pt x="3768" y="29307"/>
                </a:lnTo>
                <a:lnTo>
                  <a:pt x="0" y="48006"/>
                </a:lnTo>
                <a:lnTo>
                  <a:pt x="0" y="240030"/>
                </a:lnTo>
                <a:lnTo>
                  <a:pt x="3768" y="258728"/>
                </a:lnTo>
                <a:lnTo>
                  <a:pt x="14049" y="273986"/>
                </a:lnTo>
                <a:lnTo>
                  <a:pt x="29307" y="284267"/>
                </a:lnTo>
                <a:lnTo>
                  <a:pt x="48006" y="288036"/>
                </a:lnTo>
                <a:lnTo>
                  <a:pt x="617982" y="288036"/>
                </a:lnTo>
                <a:lnTo>
                  <a:pt x="636680" y="284267"/>
                </a:lnTo>
                <a:lnTo>
                  <a:pt x="651938" y="273986"/>
                </a:lnTo>
                <a:lnTo>
                  <a:pt x="662219" y="258728"/>
                </a:lnTo>
                <a:lnTo>
                  <a:pt x="665988" y="240030"/>
                </a:lnTo>
                <a:lnTo>
                  <a:pt x="665988" y="48006"/>
                </a:lnTo>
                <a:lnTo>
                  <a:pt x="662219" y="29307"/>
                </a:lnTo>
                <a:lnTo>
                  <a:pt x="651938" y="14049"/>
                </a:lnTo>
                <a:lnTo>
                  <a:pt x="636680" y="3768"/>
                </a:lnTo>
                <a:lnTo>
                  <a:pt x="617982" y="0"/>
                </a:lnTo>
                <a:close/>
              </a:path>
            </a:pathLst>
          </a:custGeom>
          <a:solidFill>
            <a:srgbClr val="DEEBF7"/>
          </a:solidFill>
        </p:spPr>
        <p:txBody>
          <a:bodyPr wrap="square" lIns="0" tIns="0" rIns="0" bIns="0" rtlCol="0"/>
          <a:lstStyle/>
          <a:p>
            <a:endParaRPr/>
          </a:p>
        </p:txBody>
      </p:sp>
      <p:sp>
        <p:nvSpPr>
          <p:cNvPr id="95" name="object 95"/>
          <p:cNvSpPr txBox="1"/>
          <p:nvPr/>
        </p:nvSpPr>
        <p:spPr>
          <a:xfrm>
            <a:off x="5889752" y="4228287"/>
            <a:ext cx="340360" cy="240029"/>
          </a:xfrm>
          <a:prstGeom prst="rect">
            <a:avLst/>
          </a:prstGeom>
        </p:spPr>
        <p:txBody>
          <a:bodyPr vert="horz" wrap="square" lIns="0" tIns="13335" rIns="0" bIns="0" rtlCol="0">
            <a:spAutoFit/>
          </a:bodyPr>
          <a:lstStyle/>
          <a:p>
            <a:pPr marL="12700">
              <a:lnSpc>
                <a:spcPct val="100000"/>
              </a:lnSpc>
              <a:spcBef>
                <a:spcPts val="105"/>
              </a:spcBef>
            </a:pPr>
            <a:r>
              <a:rPr sz="1400" spc="-10" dirty="0">
                <a:solidFill>
                  <a:srgbClr val="1F3863"/>
                </a:solidFill>
                <a:latin typeface="Calibri"/>
                <a:cs typeface="Calibri"/>
              </a:rPr>
              <a:t>4</a:t>
            </a:r>
            <a:r>
              <a:rPr sz="1400" dirty="0">
                <a:solidFill>
                  <a:srgbClr val="1F3863"/>
                </a:solidFill>
                <a:latin typeface="Calibri"/>
                <a:cs typeface="Calibri"/>
              </a:rPr>
              <a:t>,</a:t>
            </a:r>
            <a:r>
              <a:rPr sz="1400" spc="-10" dirty="0">
                <a:solidFill>
                  <a:srgbClr val="1F3863"/>
                </a:solidFill>
                <a:latin typeface="Calibri"/>
                <a:cs typeface="Calibri"/>
              </a:rPr>
              <a:t>2</a:t>
            </a:r>
            <a:r>
              <a:rPr sz="1400" dirty="0">
                <a:solidFill>
                  <a:srgbClr val="1F3863"/>
                </a:solidFill>
                <a:latin typeface="Calibri"/>
                <a:cs typeface="Calibri"/>
              </a:rPr>
              <a:t>2</a:t>
            </a:r>
            <a:endParaRPr sz="1400">
              <a:latin typeface="Calibri"/>
              <a:cs typeface="Calibri"/>
            </a:endParaRPr>
          </a:p>
        </p:txBody>
      </p:sp>
      <p:sp>
        <p:nvSpPr>
          <p:cNvPr id="96" name="object 96"/>
          <p:cNvSpPr/>
          <p:nvPr/>
        </p:nvSpPr>
        <p:spPr>
          <a:xfrm>
            <a:off x="5690615" y="4565903"/>
            <a:ext cx="771143" cy="393192"/>
          </a:xfrm>
          <a:prstGeom prst="rect">
            <a:avLst/>
          </a:prstGeom>
          <a:blipFill>
            <a:blip r:embed="rId37" cstate="print"/>
            <a:stretch>
              <a:fillRect/>
            </a:stretch>
          </a:blipFill>
        </p:spPr>
        <p:txBody>
          <a:bodyPr wrap="square" lIns="0" tIns="0" rIns="0" bIns="0" rtlCol="0"/>
          <a:lstStyle/>
          <a:p>
            <a:endParaRPr/>
          </a:p>
        </p:txBody>
      </p:sp>
      <p:sp>
        <p:nvSpPr>
          <p:cNvPr id="97" name="object 97"/>
          <p:cNvSpPr/>
          <p:nvPr/>
        </p:nvSpPr>
        <p:spPr>
          <a:xfrm>
            <a:off x="5803391" y="4549140"/>
            <a:ext cx="544068" cy="480060"/>
          </a:xfrm>
          <a:prstGeom prst="rect">
            <a:avLst/>
          </a:prstGeom>
          <a:blipFill>
            <a:blip r:embed="rId38" cstate="print"/>
            <a:stretch>
              <a:fillRect/>
            </a:stretch>
          </a:blipFill>
        </p:spPr>
        <p:txBody>
          <a:bodyPr wrap="square" lIns="0" tIns="0" rIns="0" bIns="0" rtlCol="0"/>
          <a:lstStyle/>
          <a:p>
            <a:endParaRPr/>
          </a:p>
        </p:txBody>
      </p:sp>
      <p:sp>
        <p:nvSpPr>
          <p:cNvPr id="98" name="object 98"/>
          <p:cNvSpPr/>
          <p:nvPr/>
        </p:nvSpPr>
        <p:spPr>
          <a:xfrm>
            <a:off x="5716523" y="4591811"/>
            <a:ext cx="664845" cy="287020"/>
          </a:xfrm>
          <a:custGeom>
            <a:avLst/>
            <a:gdLst/>
            <a:ahLst/>
            <a:cxnLst/>
            <a:rect l="l" t="t" r="r" b="b"/>
            <a:pathLst>
              <a:path w="664845" h="287020">
                <a:moveTo>
                  <a:pt x="616712" y="0"/>
                </a:moveTo>
                <a:lnTo>
                  <a:pt x="47751" y="0"/>
                </a:lnTo>
                <a:lnTo>
                  <a:pt x="29146" y="3746"/>
                </a:lnTo>
                <a:lnTo>
                  <a:pt x="13970" y="13969"/>
                </a:lnTo>
                <a:lnTo>
                  <a:pt x="3746" y="29146"/>
                </a:lnTo>
                <a:lnTo>
                  <a:pt x="0" y="47751"/>
                </a:lnTo>
                <a:lnTo>
                  <a:pt x="0" y="238760"/>
                </a:lnTo>
                <a:lnTo>
                  <a:pt x="3746" y="257365"/>
                </a:lnTo>
                <a:lnTo>
                  <a:pt x="13970" y="272542"/>
                </a:lnTo>
                <a:lnTo>
                  <a:pt x="29146" y="282765"/>
                </a:lnTo>
                <a:lnTo>
                  <a:pt x="47751" y="286512"/>
                </a:lnTo>
                <a:lnTo>
                  <a:pt x="616712" y="286512"/>
                </a:lnTo>
                <a:lnTo>
                  <a:pt x="635317" y="282765"/>
                </a:lnTo>
                <a:lnTo>
                  <a:pt x="650493" y="272542"/>
                </a:lnTo>
                <a:lnTo>
                  <a:pt x="660717" y="257365"/>
                </a:lnTo>
                <a:lnTo>
                  <a:pt x="664463" y="238760"/>
                </a:lnTo>
                <a:lnTo>
                  <a:pt x="664463" y="47751"/>
                </a:lnTo>
                <a:lnTo>
                  <a:pt x="660717" y="29146"/>
                </a:lnTo>
                <a:lnTo>
                  <a:pt x="650493" y="13969"/>
                </a:lnTo>
                <a:lnTo>
                  <a:pt x="635317" y="3746"/>
                </a:lnTo>
                <a:lnTo>
                  <a:pt x="616712" y="0"/>
                </a:lnTo>
                <a:close/>
              </a:path>
            </a:pathLst>
          </a:custGeom>
          <a:solidFill>
            <a:srgbClr val="DEEBF7"/>
          </a:solidFill>
        </p:spPr>
        <p:txBody>
          <a:bodyPr wrap="square" lIns="0" tIns="0" rIns="0" bIns="0" rtlCol="0"/>
          <a:lstStyle/>
          <a:p>
            <a:endParaRPr/>
          </a:p>
        </p:txBody>
      </p:sp>
      <p:sp>
        <p:nvSpPr>
          <p:cNvPr id="99" name="object 99"/>
          <p:cNvSpPr txBox="1"/>
          <p:nvPr/>
        </p:nvSpPr>
        <p:spPr>
          <a:xfrm>
            <a:off x="5924169" y="4604765"/>
            <a:ext cx="250190" cy="239395"/>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1F3863"/>
                </a:solidFill>
                <a:latin typeface="Calibri"/>
                <a:cs typeface="Calibri"/>
              </a:rPr>
              <a:t>5,</a:t>
            </a:r>
            <a:r>
              <a:rPr sz="1400" dirty="0">
                <a:solidFill>
                  <a:srgbClr val="1F3863"/>
                </a:solidFill>
                <a:latin typeface="Calibri"/>
                <a:cs typeface="Calibri"/>
              </a:rPr>
              <a:t>3</a:t>
            </a:r>
            <a:endParaRPr sz="1400">
              <a:latin typeface="Calibri"/>
              <a:cs typeface="Calibri"/>
            </a:endParaRPr>
          </a:p>
        </p:txBody>
      </p:sp>
      <p:sp>
        <p:nvSpPr>
          <p:cNvPr id="100" name="object 100"/>
          <p:cNvSpPr/>
          <p:nvPr/>
        </p:nvSpPr>
        <p:spPr>
          <a:xfrm>
            <a:off x="5696711" y="4942332"/>
            <a:ext cx="772667" cy="393192"/>
          </a:xfrm>
          <a:prstGeom prst="rect">
            <a:avLst/>
          </a:prstGeom>
          <a:blipFill>
            <a:blip r:embed="rId29" cstate="print"/>
            <a:stretch>
              <a:fillRect/>
            </a:stretch>
          </a:blipFill>
        </p:spPr>
        <p:txBody>
          <a:bodyPr wrap="square" lIns="0" tIns="0" rIns="0" bIns="0" rtlCol="0"/>
          <a:lstStyle/>
          <a:p>
            <a:endParaRPr/>
          </a:p>
        </p:txBody>
      </p:sp>
      <p:sp>
        <p:nvSpPr>
          <p:cNvPr id="101" name="object 101"/>
          <p:cNvSpPr/>
          <p:nvPr/>
        </p:nvSpPr>
        <p:spPr>
          <a:xfrm>
            <a:off x="5719571" y="4925567"/>
            <a:ext cx="723899" cy="480060"/>
          </a:xfrm>
          <a:prstGeom prst="rect">
            <a:avLst/>
          </a:prstGeom>
          <a:blipFill>
            <a:blip r:embed="rId39" cstate="print"/>
            <a:stretch>
              <a:fillRect/>
            </a:stretch>
          </a:blipFill>
        </p:spPr>
        <p:txBody>
          <a:bodyPr wrap="square" lIns="0" tIns="0" rIns="0" bIns="0" rtlCol="0"/>
          <a:lstStyle/>
          <a:p>
            <a:endParaRPr/>
          </a:p>
        </p:txBody>
      </p:sp>
      <p:sp>
        <p:nvSpPr>
          <p:cNvPr id="102" name="object 102"/>
          <p:cNvSpPr/>
          <p:nvPr/>
        </p:nvSpPr>
        <p:spPr>
          <a:xfrm>
            <a:off x="5722620" y="4968240"/>
            <a:ext cx="666115" cy="287020"/>
          </a:xfrm>
          <a:custGeom>
            <a:avLst/>
            <a:gdLst/>
            <a:ahLst/>
            <a:cxnLst/>
            <a:rect l="l" t="t" r="r" b="b"/>
            <a:pathLst>
              <a:path w="666114" h="287020">
                <a:moveTo>
                  <a:pt x="618235" y="0"/>
                </a:moveTo>
                <a:lnTo>
                  <a:pt x="47751" y="0"/>
                </a:lnTo>
                <a:lnTo>
                  <a:pt x="29146" y="3746"/>
                </a:lnTo>
                <a:lnTo>
                  <a:pt x="13970" y="13970"/>
                </a:lnTo>
                <a:lnTo>
                  <a:pt x="3746" y="29146"/>
                </a:lnTo>
                <a:lnTo>
                  <a:pt x="0" y="47752"/>
                </a:lnTo>
                <a:lnTo>
                  <a:pt x="0" y="238760"/>
                </a:lnTo>
                <a:lnTo>
                  <a:pt x="3746" y="257365"/>
                </a:lnTo>
                <a:lnTo>
                  <a:pt x="13969" y="272542"/>
                </a:lnTo>
                <a:lnTo>
                  <a:pt x="29146" y="282765"/>
                </a:lnTo>
                <a:lnTo>
                  <a:pt x="47751" y="286512"/>
                </a:lnTo>
                <a:lnTo>
                  <a:pt x="618235" y="286512"/>
                </a:lnTo>
                <a:lnTo>
                  <a:pt x="636841" y="282765"/>
                </a:lnTo>
                <a:lnTo>
                  <a:pt x="652017" y="272542"/>
                </a:lnTo>
                <a:lnTo>
                  <a:pt x="662241" y="257365"/>
                </a:lnTo>
                <a:lnTo>
                  <a:pt x="665988" y="238760"/>
                </a:lnTo>
                <a:lnTo>
                  <a:pt x="665988" y="47752"/>
                </a:lnTo>
                <a:lnTo>
                  <a:pt x="662241" y="29146"/>
                </a:lnTo>
                <a:lnTo>
                  <a:pt x="652017" y="13970"/>
                </a:lnTo>
                <a:lnTo>
                  <a:pt x="636841" y="3746"/>
                </a:lnTo>
                <a:lnTo>
                  <a:pt x="618235" y="0"/>
                </a:lnTo>
                <a:close/>
              </a:path>
            </a:pathLst>
          </a:custGeom>
          <a:solidFill>
            <a:srgbClr val="DEEBF7"/>
          </a:solidFill>
        </p:spPr>
        <p:txBody>
          <a:bodyPr wrap="square" lIns="0" tIns="0" rIns="0" bIns="0" rtlCol="0"/>
          <a:lstStyle/>
          <a:p>
            <a:endParaRPr/>
          </a:p>
        </p:txBody>
      </p:sp>
      <p:sp>
        <p:nvSpPr>
          <p:cNvPr id="103" name="object 103"/>
          <p:cNvSpPr txBox="1"/>
          <p:nvPr/>
        </p:nvSpPr>
        <p:spPr>
          <a:xfrm>
            <a:off x="5841238" y="4980813"/>
            <a:ext cx="429895" cy="239395"/>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1F3863"/>
                </a:solidFill>
                <a:latin typeface="Calibri"/>
                <a:cs typeface="Calibri"/>
              </a:rPr>
              <a:t>11,0</a:t>
            </a:r>
            <a:r>
              <a:rPr sz="1400" dirty="0">
                <a:solidFill>
                  <a:srgbClr val="1F3863"/>
                </a:solidFill>
                <a:latin typeface="Calibri"/>
                <a:cs typeface="Calibri"/>
              </a:rPr>
              <a:t>2</a:t>
            </a:r>
            <a:endParaRPr sz="1400">
              <a:latin typeface="Calibri"/>
              <a:cs typeface="Calibri"/>
            </a:endParaRPr>
          </a:p>
        </p:txBody>
      </p:sp>
      <p:sp>
        <p:nvSpPr>
          <p:cNvPr id="104" name="object 104"/>
          <p:cNvSpPr/>
          <p:nvPr/>
        </p:nvSpPr>
        <p:spPr>
          <a:xfrm>
            <a:off x="5696711" y="5458967"/>
            <a:ext cx="772667" cy="411479"/>
          </a:xfrm>
          <a:prstGeom prst="rect">
            <a:avLst/>
          </a:prstGeom>
          <a:blipFill>
            <a:blip r:embed="rId40" cstate="print"/>
            <a:stretch>
              <a:fillRect/>
            </a:stretch>
          </a:blipFill>
        </p:spPr>
        <p:txBody>
          <a:bodyPr wrap="square" lIns="0" tIns="0" rIns="0" bIns="0" rtlCol="0"/>
          <a:lstStyle/>
          <a:p>
            <a:endParaRPr/>
          </a:p>
        </p:txBody>
      </p:sp>
      <p:sp>
        <p:nvSpPr>
          <p:cNvPr id="105" name="object 105"/>
          <p:cNvSpPr/>
          <p:nvPr/>
        </p:nvSpPr>
        <p:spPr>
          <a:xfrm>
            <a:off x="5765291" y="5451347"/>
            <a:ext cx="633984" cy="480060"/>
          </a:xfrm>
          <a:prstGeom prst="rect">
            <a:avLst/>
          </a:prstGeom>
          <a:blipFill>
            <a:blip r:embed="rId41" cstate="print"/>
            <a:stretch>
              <a:fillRect/>
            </a:stretch>
          </a:blipFill>
        </p:spPr>
        <p:txBody>
          <a:bodyPr wrap="square" lIns="0" tIns="0" rIns="0" bIns="0" rtlCol="0"/>
          <a:lstStyle/>
          <a:p>
            <a:endParaRPr/>
          </a:p>
        </p:txBody>
      </p:sp>
      <p:sp>
        <p:nvSpPr>
          <p:cNvPr id="106" name="object 106"/>
          <p:cNvSpPr/>
          <p:nvPr/>
        </p:nvSpPr>
        <p:spPr>
          <a:xfrm>
            <a:off x="5722620" y="5484876"/>
            <a:ext cx="666115" cy="304800"/>
          </a:xfrm>
          <a:custGeom>
            <a:avLst/>
            <a:gdLst/>
            <a:ahLst/>
            <a:cxnLst/>
            <a:rect l="l" t="t" r="r" b="b"/>
            <a:pathLst>
              <a:path w="666114" h="304800">
                <a:moveTo>
                  <a:pt x="615188" y="0"/>
                </a:moveTo>
                <a:lnTo>
                  <a:pt x="50800" y="0"/>
                </a:lnTo>
                <a:lnTo>
                  <a:pt x="31021" y="3990"/>
                </a:lnTo>
                <a:lnTo>
                  <a:pt x="14874" y="14874"/>
                </a:lnTo>
                <a:lnTo>
                  <a:pt x="3990" y="31021"/>
                </a:lnTo>
                <a:lnTo>
                  <a:pt x="0" y="50800"/>
                </a:lnTo>
                <a:lnTo>
                  <a:pt x="0" y="254000"/>
                </a:lnTo>
                <a:lnTo>
                  <a:pt x="3990" y="273772"/>
                </a:lnTo>
                <a:lnTo>
                  <a:pt x="14874" y="289920"/>
                </a:lnTo>
                <a:lnTo>
                  <a:pt x="31021" y="300807"/>
                </a:lnTo>
                <a:lnTo>
                  <a:pt x="50800" y="304800"/>
                </a:lnTo>
                <a:lnTo>
                  <a:pt x="615188" y="304800"/>
                </a:lnTo>
                <a:lnTo>
                  <a:pt x="634966" y="300807"/>
                </a:lnTo>
                <a:lnTo>
                  <a:pt x="651113" y="289920"/>
                </a:lnTo>
                <a:lnTo>
                  <a:pt x="661997" y="273772"/>
                </a:lnTo>
                <a:lnTo>
                  <a:pt x="665988" y="254000"/>
                </a:lnTo>
                <a:lnTo>
                  <a:pt x="665988" y="50800"/>
                </a:lnTo>
                <a:lnTo>
                  <a:pt x="661997" y="31021"/>
                </a:lnTo>
                <a:lnTo>
                  <a:pt x="651113" y="14874"/>
                </a:lnTo>
                <a:lnTo>
                  <a:pt x="634966" y="3990"/>
                </a:lnTo>
                <a:lnTo>
                  <a:pt x="615188" y="0"/>
                </a:lnTo>
                <a:close/>
              </a:path>
            </a:pathLst>
          </a:custGeom>
          <a:solidFill>
            <a:srgbClr val="DEEBF7"/>
          </a:solidFill>
        </p:spPr>
        <p:txBody>
          <a:bodyPr wrap="square" lIns="0" tIns="0" rIns="0" bIns="0" rtlCol="0"/>
          <a:lstStyle/>
          <a:p>
            <a:endParaRPr/>
          </a:p>
        </p:txBody>
      </p:sp>
      <p:sp>
        <p:nvSpPr>
          <p:cNvPr id="107" name="object 107"/>
          <p:cNvSpPr txBox="1"/>
          <p:nvPr/>
        </p:nvSpPr>
        <p:spPr>
          <a:xfrm>
            <a:off x="5886069" y="5506618"/>
            <a:ext cx="339725" cy="239395"/>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1F3863"/>
                </a:solidFill>
                <a:latin typeface="Calibri"/>
                <a:cs typeface="Calibri"/>
              </a:rPr>
              <a:t>2,9</a:t>
            </a:r>
            <a:r>
              <a:rPr sz="1400" dirty="0">
                <a:solidFill>
                  <a:srgbClr val="1F3863"/>
                </a:solidFill>
                <a:latin typeface="Calibri"/>
                <a:cs typeface="Calibri"/>
              </a:rPr>
              <a:t>3</a:t>
            </a:r>
            <a:endParaRPr sz="1400">
              <a:latin typeface="Calibri"/>
              <a:cs typeface="Calibri"/>
            </a:endParaRPr>
          </a:p>
        </p:txBody>
      </p:sp>
      <p:sp>
        <p:nvSpPr>
          <p:cNvPr id="108" name="object 108"/>
          <p:cNvSpPr/>
          <p:nvPr/>
        </p:nvSpPr>
        <p:spPr>
          <a:xfrm>
            <a:off x="5696711" y="5919215"/>
            <a:ext cx="772667" cy="391668"/>
          </a:xfrm>
          <a:prstGeom prst="rect">
            <a:avLst/>
          </a:prstGeom>
          <a:blipFill>
            <a:blip r:embed="rId42" cstate="print"/>
            <a:stretch>
              <a:fillRect/>
            </a:stretch>
          </a:blipFill>
        </p:spPr>
        <p:txBody>
          <a:bodyPr wrap="square" lIns="0" tIns="0" rIns="0" bIns="0" rtlCol="0"/>
          <a:lstStyle/>
          <a:p>
            <a:endParaRPr/>
          </a:p>
        </p:txBody>
      </p:sp>
      <p:sp>
        <p:nvSpPr>
          <p:cNvPr id="109" name="object 109"/>
          <p:cNvSpPr/>
          <p:nvPr/>
        </p:nvSpPr>
        <p:spPr>
          <a:xfrm>
            <a:off x="5765291" y="5900928"/>
            <a:ext cx="633984" cy="480060"/>
          </a:xfrm>
          <a:prstGeom prst="rect">
            <a:avLst/>
          </a:prstGeom>
          <a:blipFill>
            <a:blip r:embed="rId43" cstate="print"/>
            <a:stretch>
              <a:fillRect/>
            </a:stretch>
          </a:blipFill>
        </p:spPr>
        <p:txBody>
          <a:bodyPr wrap="square" lIns="0" tIns="0" rIns="0" bIns="0" rtlCol="0"/>
          <a:lstStyle/>
          <a:p>
            <a:endParaRPr/>
          </a:p>
        </p:txBody>
      </p:sp>
      <p:sp>
        <p:nvSpPr>
          <p:cNvPr id="110" name="object 110"/>
          <p:cNvSpPr/>
          <p:nvPr/>
        </p:nvSpPr>
        <p:spPr>
          <a:xfrm>
            <a:off x="5722620" y="5945123"/>
            <a:ext cx="666115" cy="285115"/>
          </a:xfrm>
          <a:custGeom>
            <a:avLst/>
            <a:gdLst/>
            <a:ahLst/>
            <a:cxnLst/>
            <a:rect l="l" t="t" r="r" b="b"/>
            <a:pathLst>
              <a:path w="666114" h="285114">
                <a:moveTo>
                  <a:pt x="618489" y="0"/>
                </a:moveTo>
                <a:lnTo>
                  <a:pt x="47497" y="0"/>
                </a:lnTo>
                <a:lnTo>
                  <a:pt x="28985" y="3731"/>
                </a:lnTo>
                <a:lnTo>
                  <a:pt x="13890" y="13909"/>
                </a:lnTo>
                <a:lnTo>
                  <a:pt x="3724" y="29007"/>
                </a:lnTo>
                <a:lnTo>
                  <a:pt x="0" y="47497"/>
                </a:lnTo>
                <a:lnTo>
                  <a:pt x="0" y="237489"/>
                </a:lnTo>
                <a:lnTo>
                  <a:pt x="3724" y="255975"/>
                </a:lnTo>
                <a:lnTo>
                  <a:pt x="13890" y="271073"/>
                </a:lnTo>
                <a:lnTo>
                  <a:pt x="28985" y="281254"/>
                </a:lnTo>
                <a:lnTo>
                  <a:pt x="47497" y="284988"/>
                </a:lnTo>
                <a:lnTo>
                  <a:pt x="618489" y="284988"/>
                </a:lnTo>
                <a:lnTo>
                  <a:pt x="637002" y="281254"/>
                </a:lnTo>
                <a:lnTo>
                  <a:pt x="652097" y="271073"/>
                </a:lnTo>
                <a:lnTo>
                  <a:pt x="662263" y="255975"/>
                </a:lnTo>
                <a:lnTo>
                  <a:pt x="665988" y="237489"/>
                </a:lnTo>
                <a:lnTo>
                  <a:pt x="665988" y="47497"/>
                </a:lnTo>
                <a:lnTo>
                  <a:pt x="662263" y="29007"/>
                </a:lnTo>
                <a:lnTo>
                  <a:pt x="652097" y="13909"/>
                </a:lnTo>
                <a:lnTo>
                  <a:pt x="637002" y="3731"/>
                </a:lnTo>
                <a:lnTo>
                  <a:pt x="618489" y="0"/>
                </a:lnTo>
                <a:close/>
              </a:path>
            </a:pathLst>
          </a:custGeom>
          <a:solidFill>
            <a:srgbClr val="DEEBF7"/>
          </a:solidFill>
        </p:spPr>
        <p:txBody>
          <a:bodyPr wrap="square" lIns="0" tIns="0" rIns="0" bIns="0" rtlCol="0"/>
          <a:lstStyle/>
          <a:p>
            <a:endParaRPr/>
          </a:p>
        </p:txBody>
      </p:sp>
      <p:sp>
        <p:nvSpPr>
          <p:cNvPr id="111" name="object 111"/>
          <p:cNvSpPr txBox="1"/>
          <p:nvPr/>
        </p:nvSpPr>
        <p:spPr>
          <a:xfrm>
            <a:off x="5886958" y="5956808"/>
            <a:ext cx="339725" cy="239395"/>
          </a:xfrm>
          <a:prstGeom prst="rect">
            <a:avLst/>
          </a:prstGeom>
        </p:spPr>
        <p:txBody>
          <a:bodyPr vert="horz" wrap="square" lIns="0" tIns="12700" rIns="0" bIns="0" rtlCol="0">
            <a:spAutoFit/>
          </a:bodyPr>
          <a:lstStyle/>
          <a:p>
            <a:pPr marL="12700">
              <a:lnSpc>
                <a:spcPct val="100000"/>
              </a:lnSpc>
              <a:spcBef>
                <a:spcPts val="100"/>
              </a:spcBef>
            </a:pPr>
            <a:r>
              <a:rPr sz="1400" spc="-5" dirty="0">
                <a:solidFill>
                  <a:srgbClr val="1F3863"/>
                </a:solidFill>
                <a:latin typeface="Calibri"/>
                <a:cs typeface="Calibri"/>
              </a:rPr>
              <a:t>1,0</a:t>
            </a:r>
            <a:r>
              <a:rPr sz="1400" dirty="0">
                <a:solidFill>
                  <a:srgbClr val="1F3863"/>
                </a:solidFill>
                <a:latin typeface="Calibri"/>
                <a:cs typeface="Calibri"/>
              </a:rPr>
              <a:t>2</a:t>
            </a:r>
            <a:endParaRPr sz="1400">
              <a:latin typeface="Calibri"/>
              <a:cs typeface="Calibri"/>
            </a:endParaRPr>
          </a:p>
        </p:txBody>
      </p:sp>
      <p:sp>
        <p:nvSpPr>
          <p:cNvPr id="112" name="object 112"/>
          <p:cNvSpPr txBox="1"/>
          <p:nvPr/>
        </p:nvSpPr>
        <p:spPr>
          <a:xfrm>
            <a:off x="2085594" y="1902714"/>
            <a:ext cx="264160" cy="299720"/>
          </a:xfrm>
          <a:prstGeom prst="rect">
            <a:avLst/>
          </a:prstGeom>
        </p:spPr>
        <p:txBody>
          <a:bodyPr vert="horz" wrap="square" lIns="0" tIns="12700" rIns="0" bIns="0" rtlCol="0">
            <a:spAutoFit/>
          </a:bodyPr>
          <a:lstStyle/>
          <a:p>
            <a:pPr marL="12700">
              <a:lnSpc>
                <a:spcPct val="100000"/>
              </a:lnSpc>
              <a:spcBef>
                <a:spcPts val="100"/>
              </a:spcBef>
            </a:pPr>
            <a:r>
              <a:rPr sz="1800" b="1" spc="-10" dirty="0" smtClean="0">
                <a:solidFill>
                  <a:srgbClr val="800000"/>
                </a:solidFill>
                <a:latin typeface="Calibri"/>
                <a:cs typeface="Calibri"/>
              </a:rPr>
              <a:t>К</a:t>
            </a:r>
            <a:r>
              <a:rPr lang="en-US" b="1" dirty="0" smtClean="0">
                <a:solidFill>
                  <a:srgbClr val="800000"/>
                </a:solidFill>
                <a:latin typeface="Calibri"/>
                <a:cs typeface="Calibri"/>
              </a:rPr>
              <a:t>Z</a:t>
            </a:r>
            <a:endParaRPr sz="1800" dirty="0">
              <a:latin typeface="Calibri"/>
              <a:cs typeface="Calibri"/>
            </a:endParaRPr>
          </a:p>
        </p:txBody>
      </p:sp>
      <p:sp>
        <p:nvSpPr>
          <p:cNvPr id="113" name="object 113"/>
          <p:cNvSpPr/>
          <p:nvPr/>
        </p:nvSpPr>
        <p:spPr>
          <a:xfrm>
            <a:off x="1863851" y="2410967"/>
            <a:ext cx="835151" cy="413003"/>
          </a:xfrm>
          <a:prstGeom prst="rect">
            <a:avLst/>
          </a:prstGeom>
          <a:blipFill>
            <a:blip r:embed="rId44" cstate="print"/>
            <a:stretch>
              <a:fillRect/>
            </a:stretch>
          </a:blipFill>
        </p:spPr>
        <p:txBody>
          <a:bodyPr wrap="square" lIns="0" tIns="0" rIns="0" bIns="0" rtlCol="0"/>
          <a:lstStyle/>
          <a:p>
            <a:endParaRPr/>
          </a:p>
        </p:txBody>
      </p:sp>
      <p:sp>
        <p:nvSpPr>
          <p:cNvPr id="114" name="object 114"/>
          <p:cNvSpPr/>
          <p:nvPr/>
        </p:nvSpPr>
        <p:spPr>
          <a:xfrm>
            <a:off x="1908048" y="2380488"/>
            <a:ext cx="745235" cy="533399"/>
          </a:xfrm>
          <a:prstGeom prst="rect">
            <a:avLst/>
          </a:prstGeom>
          <a:blipFill>
            <a:blip r:embed="rId45" cstate="print"/>
            <a:stretch>
              <a:fillRect/>
            </a:stretch>
          </a:blipFill>
        </p:spPr>
        <p:txBody>
          <a:bodyPr wrap="square" lIns="0" tIns="0" rIns="0" bIns="0" rtlCol="0"/>
          <a:lstStyle/>
          <a:p>
            <a:endParaRPr/>
          </a:p>
        </p:txBody>
      </p:sp>
      <p:sp>
        <p:nvSpPr>
          <p:cNvPr id="115" name="object 115"/>
          <p:cNvSpPr/>
          <p:nvPr/>
        </p:nvSpPr>
        <p:spPr>
          <a:xfrm>
            <a:off x="1889760" y="2436876"/>
            <a:ext cx="728980" cy="306705"/>
          </a:xfrm>
          <a:custGeom>
            <a:avLst/>
            <a:gdLst/>
            <a:ahLst/>
            <a:cxnLst/>
            <a:rect l="l" t="t" r="r" b="b"/>
            <a:pathLst>
              <a:path w="728980" h="306705">
                <a:moveTo>
                  <a:pt x="677417" y="0"/>
                </a:moveTo>
                <a:lnTo>
                  <a:pt x="51053" y="0"/>
                </a:lnTo>
                <a:lnTo>
                  <a:pt x="31182" y="4012"/>
                </a:lnTo>
                <a:lnTo>
                  <a:pt x="14954" y="14954"/>
                </a:lnTo>
                <a:lnTo>
                  <a:pt x="4012" y="31182"/>
                </a:lnTo>
                <a:lnTo>
                  <a:pt x="0" y="51053"/>
                </a:lnTo>
                <a:lnTo>
                  <a:pt x="0" y="255270"/>
                </a:lnTo>
                <a:lnTo>
                  <a:pt x="4012" y="275141"/>
                </a:lnTo>
                <a:lnTo>
                  <a:pt x="14954" y="291369"/>
                </a:lnTo>
                <a:lnTo>
                  <a:pt x="31182" y="302311"/>
                </a:lnTo>
                <a:lnTo>
                  <a:pt x="51053" y="306324"/>
                </a:lnTo>
                <a:lnTo>
                  <a:pt x="677417" y="306324"/>
                </a:lnTo>
                <a:lnTo>
                  <a:pt x="697289" y="302311"/>
                </a:lnTo>
                <a:lnTo>
                  <a:pt x="713517" y="291369"/>
                </a:lnTo>
                <a:lnTo>
                  <a:pt x="724459" y="275141"/>
                </a:lnTo>
                <a:lnTo>
                  <a:pt x="728471" y="255270"/>
                </a:lnTo>
                <a:lnTo>
                  <a:pt x="728471" y="51053"/>
                </a:lnTo>
                <a:lnTo>
                  <a:pt x="724459" y="31182"/>
                </a:lnTo>
                <a:lnTo>
                  <a:pt x="713517" y="14954"/>
                </a:lnTo>
                <a:lnTo>
                  <a:pt x="697289" y="4012"/>
                </a:lnTo>
                <a:lnTo>
                  <a:pt x="677417" y="0"/>
                </a:lnTo>
                <a:close/>
              </a:path>
            </a:pathLst>
          </a:custGeom>
          <a:solidFill>
            <a:srgbClr val="DEEBF7"/>
          </a:solidFill>
        </p:spPr>
        <p:txBody>
          <a:bodyPr wrap="square" lIns="0" tIns="0" rIns="0" bIns="0" rtlCol="0"/>
          <a:lstStyle/>
          <a:p>
            <a:endParaRPr/>
          </a:p>
        </p:txBody>
      </p:sp>
      <p:sp>
        <p:nvSpPr>
          <p:cNvPr id="116" name="object 116"/>
          <p:cNvSpPr txBox="1"/>
          <p:nvPr/>
        </p:nvSpPr>
        <p:spPr>
          <a:xfrm>
            <a:off x="2044064" y="2451607"/>
            <a:ext cx="420370" cy="269240"/>
          </a:xfrm>
          <a:prstGeom prst="rect">
            <a:avLst/>
          </a:prstGeom>
        </p:spPr>
        <p:txBody>
          <a:bodyPr vert="horz" wrap="square" lIns="0" tIns="12065" rIns="0" bIns="0" rtlCol="0">
            <a:spAutoFit/>
          </a:bodyPr>
          <a:lstStyle/>
          <a:p>
            <a:pPr marL="12700">
              <a:lnSpc>
                <a:spcPct val="100000"/>
              </a:lnSpc>
              <a:spcBef>
                <a:spcPts val="95"/>
              </a:spcBef>
            </a:pPr>
            <a:r>
              <a:rPr sz="1600" b="1" spc="-5" dirty="0">
                <a:solidFill>
                  <a:srgbClr val="3A3838"/>
                </a:solidFill>
                <a:latin typeface="Arial"/>
                <a:cs typeface="Arial"/>
              </a:rPr>
              <a:t>2,05</a:t>
            </a:r>
            <a:endParaRPr sz="1600">
              <a:latin typeface="Arial"/>
              <a:cs typeface="Arial"/>
            </a:endParaRPr>
          </a:p>
        </p:txBody>
      </p:sp>
      <p:sp>
        <p:nvSpPr>
          <p:cNvPr id="117" name="object 117"/>
          <p:cNvSpPr/>
          <p:nvPr/>
        </p:nvSpPr>
        <p:spPr>
          <a:xfrm>
            <a:off x="1863851" y="3977640"/>
            <a:ext cx="835151" cy="411480"/>
          </a:xfrm>
          <a:prstGeom prst="rect">
            <a:avLst/>
          </a:prstGeom>
          <a:blipFill>
            <a:blip r:embed="rId46" cstate="print"/>
            <a:stretch>
              <a:fillRect/>
            </a:stretch>
          </a:blipFill>
        </p:spPr>
        <p:txBody>
          <a:bodyPr wrap="square" lIns="0" tIns="0" rIns="0" bIns="0" rtlCol="0"/>
          <a:lstStyle/>
          <a:p>
            <a:endParaRPr/>
          </a:p>
        </p:txBody>
      </p:sp>
      <p:sp>
        <p:nvSpPr>
          <p:cNvPr id="118" name="object 118"/>
          <p:cNvSpPr/>
          <p:nvPr/>
        </p:nvSpPr>
        <p:spPr>
          <a:xfrm>
            <a:off x="1908048" y="3945635"/>
            <a:ext cx="745235" cy="533399"/>
          </a:xfrm>
          <a:prstGeom prst="rect">
            <a:avLst/>
          </a:prstGeom>
          <a:blipFill>
            <a:blip r:embed="rId47" cstate="print"/>
            <a:stretch>
              <a:fillRect/>
            </a:stretch>
          </a:blipFill>
        </p:spPr>
        <p:txBody>
          <a:bodyPr wrap="square" lIns="0" tIns="0" rIns="0" bIns="0" rtlCol="0"/>
          <a:lstStyle/>
          <a:p>
            <a:endParaRPr/>
          </a:p>
        </p:txBody>
      </p:sp>
      <p:sp>
        <p:nvSpPr>
          <p:cNvPr id="119" name="object 119"/>
          <p:cNvSpPr/>
          <p:nvPr/>
        </p:nvSpPr>
        <p:spPr>
          <a:xfrm>
            <a:off x="1889760" y="4003547"/>
            <a:ext cx="728980" cy="304800"/>
          </a:xfrm>
          <a:custGeom>
            <a:avLst/>
            <a:gdLst/>
            <a:ahLst/>
            <a:cxnLst/>
            <a:rect l="l" t="t" r="r" b="b"/>
            <a:pathLst>
              <a:path w="728980" h="304800">
                <a:moveTo>
                  <a:pt x="677671" y="0"/>
                </a:moveTo>
                <a:lnTo>
                  <a:pt x="50800" y="0"/>
                </a:lnTo>
                <a:lnTo>
                  <a:pt x="31021" y="3990"/>
                </a:lnTo>
                <a:lnTo>
                  <a:pt x="14874" y="14874"/>
                </a:lnTo>
                <a:lnTo>
                  <a:pt x="3990" y="31021"/>
                </a:lnTo>
                <a:lnTo>
                  <a:pt x="0" y="50800"/>
                </a:lnTo>
                <a:lnTo>
                  <a:pt x="0" y="254000"/>
                </a:lnTo>
                <a:lnTo>
                  <a:pt x="3990" y="273778"/>
                </a:lnTo>
                <a:lnTo>
                  <a:pt x="14874" y="289925"/>
                </a:lnTo>
                <a:lnTo>
                  <a:pt x="31021" y="300809"/>
                </a:lnTo>
                <a:lnTo>
                  <a:pt x="50800" y="304800"/>
                </a:lnTo>
                <a:lnTo>
                  <a:pt x="677671" y="304800"/>
                </a:lnTo>
                <a:lnTo>
                  <a:pt x="697450" y="300809"/>
                </a:lnTo>
                <a:lnTo>
                  <a:pt x="713597" y="289925"/>
                </a:lnTo>
                <a:lnTo>
                  <a:pt x="724481" y="273778"/>
                </a:lnTo>
                <a:lnTo>
                  <a:pt x="728471" y="254000"/>
                </a:lnTo>
                <a:lnTo>
                  <a:pt x="728471" y="50800"/>
                </a:lnTo>
                <a:lnTo>
                  <a:pt x="724481" y="31021"/>
                </a:lnTo>
                <a:lnTo>
                  <a:pt x="713597" y="14874"/>
                </a:lnTo>
                <a:lnTo>
                  <a:pt x="697450" y="3990"/>
                </a:lnTo>
                <a:lnTo>
                  <a:pt x="677671" y="0"/>
                </a:lnTo>
                <a:close/>
              </a:path>
            </a:pathLst>
          </a:custGeom>
          <a:solidFill>
            <a:srgbClr val="DEEBF7"/>
          </a:solidFill>
        </p:spPr>
        <p:txBody>
          <a:bodyPr wrap="square" lIns="0" tIns="0" rIns="0" bIns="0" rtlCol="0"/>
          <a:lstStyle/>
          <a:p>
            <a:endParaRPr/>
          </a:p>
        </p:txBody>
      </p:sp>
      <p:sp>
        <p:nvSpPr>
          <p:cNvPr id="120" name="object 120"/>
          <p:cNvSpPr txBox="1"/>
          <p:nvPr/>
        </p:nvSpPr>
        <p:spPr>
          <a:xfrm>
            <a:off x="2044064" y="4017390"/>
            <a:ext cx="420370" cy="269240"/>
          </a:xfrm>
          <a:prstGeom prst="rect">
            <a:avLst/>
          </a:prstGeom>
        </p:spPr>
        <p:txBody>
          <a:bodyPr vert="horz" wrap="square" lIns="0" tIns="12065" rIns="0" bIns="0" rtlCol="0">
            <a:spAutoFit/>
          </a:bodyPr>
          <a:lstStyle/>
          <a:p>
            <a:pPr marL="12700">
              <a:lnSpc>
                <a:spcPct val="100000"/>
              </a:lnSpc>
              <a:spcBef>
                <a:spcPts val="95"/>
              </a:spcBef>
            </a:pPr>
            <a:r>
              <a:rPr sz="1600" b="1" spc="-5" dirty="0">
                <a:solidFill>
                  <a:srgbClr val="3A3838"/>
                </a:solidFill>
                <a:latin typeface="Arial"/>
                <a:cs typeface="Arial"/>
              </a:rPr>
              <a:t>2,80</a:t>
            </a:r>
            <a:endParaRPr sz="1600">
              <a:latin typeface="Arial"/>
              <a:cs typeface="Arial"/>
            </a:endParaRPr>
          </a:p>
        </p:txBody>
      </p:sp>
      <p:sp>
        <p:nvSpPr>
          <p:cNvPr id="121" name="object 121"/>
          <p:cNvSpPr/>
          <p:nvPr/>
        </p:nvSpPr>
        <p:spPr>
          <a:xfrm>
            <a:off x="1863851" y="5542788"/>
            <a:ext cx="835151" cy="411480"/>
          </a:xfrm>
          <a:prstGeom prst="rect">
            <a:avLst/>
          </a:prstGeom>
          <a:blipFill>
            <a:blip r:embed="rId46" cstate="print"/>
            <a:stretch>
              <a:fillRect/>
            </a:stretch>
          </a:blipFill>
        </p:spPr>
        <p:txBody>
          <a:bodyPr wrap="square" lIns="0" tIns="0" rIns="0" bIns="0" rtlCol="0"/>
          <a:lstStyle/>
          <a:p>
            <a:endParaRPr/>
          </a:p>
        </p:txBody>
      </p:sp>
      <p:sp>
        <p:nvSpPr>
          <p:cNvPr id="122" name="object 122"/>
          <p:cNvSpPr/>
          <p:nvPr/>
        </p:nvSpPr>
        <p:spPr>
          <a:xfrm>
            <a:off x="1908048" y="5512308"/>
            <a:ext cx="745235" cy="533399"/>
          </a:xfrm>
          <a:prstGeom prst="rect">
            <a:avLst/>
          </a:prstGeom>
          <a:blipFill>
            <a:blip r:embed="rId48" cstate="print"/>
            <a:stretch>
              <a:fillRect/>
            </a:stretch>
          </a:blipFill>
        </p:spPr>
        <p:txBody>
          <a:bodyPr wrap="square" lIns="0" tIns="0" rIns="0" bIns="0" rtlCol="0"/>
          <a:lstStyle/>
          <a:p>
            <a:endParaRPr/>
          </a:p>
        </p:txBody>
      </p:sp>
      <p:sp>
        <p:nvSpPr>
          <p:cNvPr id="123" name="object 123"/>
          <p:cNvSpPr/>
          <p:nvPr/>
        </p:nvSpPr>
        <p:spPr>
          <a:xfrm>
            <a:off x="1889760" y="5568696"/>
            <a:ext cx="728980" cy="304800"/>
          </a:xfrm>
          <a:custGeom>
            <a:avLst/>
            <a:gdLst/>
            <a:ahLst/>
            <a:cxnLst/>
            <a:rect l="l" t="t" r="r" b="b"/>
            <a:pathLst>
              <a:path w="728980" h="304800">
                <a:moveTo>
                  <a:pt x="677671" y="0"/>
                </a:moveTo>
                <a:lnTo>
                  <a:pt x="50800" y="0"/>
                </a:lnTo>
                <a:lnTo>
                  <a:pt x="31021" y="3992"/>
                </a:lnTo>
                <a:lnTo>
                  <a:pt x="14874" y="14879"/>
                </a:lnTo>
                <a:lnTo>
                  <a:pt x="3990" y="31027"/>
                </a:lnTo>
                <a:lnTo>
                  <a:pt x="0" y="50799"/>
                </a:lnTo>
                <a:lnTo>
                  <a:pt x="0" y="253999"/>
                </a:lnTo>
                <a:lnTo>
                  <a:pt x="3990" y="273772"/>
                </a:lnTo>
                <a:lnTo>
                  <a:pt x="14874" y="289920"/>
                </a:lnTo>
                <a:lnTo>
                  <a:pt x="31021" y="300807"/>
                </a:lnTo>
                <a:lnTo>
                  <a:pt x="50800" y="304799"/>
                </a:lnTo>
                <a:lnTo>
                  <a:pt x="677671" y="304799"/>
                </a:lnTo>
                <a:lnTo>
                  <a:pt x="697450" y="300807"/>
                </a:lnTo>
                <a:lnTo>
                  <a:pt x="713597" y="289920"/>
                </a:lnTo>
                <a:lnTo>
                  <a:pt x="724481" y="273772"/>
                </a:lnTo>
                <a:lnTo>
                  <a:pt x="728471" y="253999"/>
                </a:lnTo>
                <a:lnTo>
                  <a:pt x="728471" y="50799"/>
                </a:lnTo>
                <a:lnTo>
                  <a:pt x="724481" y="31027"/>
                </a:lnTo>
                <a:lnTo>
                  <a:pt x="713597" y="14879"/>
                </a:lnTo>
                <a:lnTo>
                  <a:pt x="697450" y="3992"/>
                </a:lnTo>
                <a:lnTo>
                  <a:pt x="677671" y="0"/>
                </a:lnTo>
                <a:close/>
              </a:path>
            </a:pathLst>
          </a:custGeom>
          <a:solidFill>
            <a:srgbClr val="DEEBF7"/>
          </a:solidFill>
        </p:spPr>
        <p:txBody>
          <a:bodyPr wrap="square" lIns="0" tIns="0" rIns="0" bIns="0" rtlCol="0"/>
          <a:lstStyle/>
          <a:p>
            <a:endParaRPr/>
          </a:p>
        </p:txBody>
      </p:sp>
      <p:sp>
        <p:nvSpPr>
          <p:cNvPr id="124" name="object 124"/>
          <p:cNvSpPr txBox="1"/>
          <p:nvPr/>
        </p:nvSpPr>
        <p:spPr>
          <a:xfrm>
            <a:off x="2044064" y="5583123"/>
            <a:ext cx="420370" cy="269240"/>
          </a:xfrm>
          <a:prstGeom prst="rect">
            <a:avLst/>
          </a:prstGeom>
        </p:spPr>
        <p:txBody>
          <a:bodyPr vert="horz" wrap="square" lIns="0" tIns="12065" rIns="0" bIns="0" rtlCol="0">
            <a:spAutoFit/>
          </a:bodyPr>
          <a:lstStyle/>
          <a:p>
            <a:pPr marL="12700">
              <a:lnSpc>
                <a:spcPct val="100000"/>
              </a:lnSpc>
              <a:spcBef>
                <a:spcPts val="95"/>
              </a:spcBef>
            </a:pPr>
            <a:r>
              <a:rPr sz="1600" b="1" spc="-5" dirty="0">
                <a:solidFill>
                  <a:srgbClr val="3A3838"/>
                </a:solidFill>
                <a:latin typeface="Arial"/>
                <a:cs typeface="Arial"/>
              </a:rPr>
              <a:t>7,92</a:t>
            </a:r>
            <a:endParaRPr sz="1600">
              <a:latin typeface="Arial"/>
              <a:cs typeface="Arial"/>
            </a:endParaRPr>
          </a:p>
        </p:txBody>
      </p:sp>
      <p:sp>
        <p:nvSpPr>
          <p:cNvPr id="125" name="object 125"/>
          <p:cNvSpPr/>
          <p:nvPr/>
        </p:nvSpPr>
        <p:spPr>
          <a:xfrm>
            <a:off x="5432297" y="1628394"/>
            <a:ext cx="247015" cy="4465320"/>
          </a:xfrm>
          <a:custGeom>
            <a:avLst/>
            <a:gdLst/>
            <a:ahLst/>
            <a:cxnLst/>
            <a:rect l="l" t="t" r="r" b="b"/>
            <a:pathLst>
              <a:path w="247014" h="4465320">
                <a:moveTo>
                  <a:pt x="0" y="0"/>
                </a:moveTo>
                <a:lnTo>
                  <a:pt x="48059" y="10388"/>
                </a:lnTo>
                <a:lnTo>
                  <a:pt x="87296" y="38719"/>
                </a:lnTo>
                <a:lnTo>
                  <a:pt x="113746" y="80742"/>
                </a:lnTo>
                <a:lnTo>
                  <a:pt x="123443" y="132206"/>
                </a:lnTo>
                <a:lnTo>
                  <a:pt x="123443" y="2092705"/>
                </a:lnTo>
                <a:lnTo>
                  <a:pt x="133141" y="2144170"/>
                </a:lnTo>
                <a:lnTo>
                  <a:pt x="159591" y="2186193"/>
                </a:lnTo>
                <a:lnTo>
                  <a:pt x="198828" y="2214524"/>
                </a:lnTo>
                <a:lnTo>
                  <a:pt x="246887" y="2224912"/>
                </a:lnTo>
                <a:lnTo>
                  <a:pt x="198828" y="2235301"/>
                </a:lnTo>
                <a:lnTo>
                  <a:pt x="159591" y="2263632"/>
                </a:lnTo>
                <a:lnTo>
                  <a:pt x="133141" y="2305655"/>
                </a:lnTo>
                <a:lnTo>
                  <a:pt x="123443" y="2357119"/>
                </a:lnTo>
                <a:lnTo>
                  <a:pt x="123443" y="4333138"/>
                </a:lnTo>
                <a:lnTo>
                  <a:pt x="113746" y="4384588"/>
                </a:lnTo>
                <a:lnTo>
                  <a:pt x="87296" y="4426604"/>
                </a:lnTo>
                <a:lnTo>
                  <a:pt x="48059" y="4454932"/>
                </a:lnTo>
                <a:lnTo>
                  <a:pt x="0" y="4465320"/>
                </a:lnTo>
              </a:path>
            </a:pathLst>
          </a:custGeom>
          <a:ln w="22860">
            <a:solidFill>
              <a:srgbClr val="C00000"/>
            </a:solidFill>
          </a:ln>
        </p:spPr>
        <p:txBody>
          <a:bodyPr wrap="square" lIns="0" tIns="0" rIns="0" bIns="0" rtlCol="0"/>
          <a:lstStyle/>
          <a:p>
            <a:endParaRPr/>
          </a:p>
        </p:txBody>
      </p:sp>
      <p:sp>
        <p:nvSpPr>
          <p:cNvPr id="126" name="object 126"/>
          <p:cNvSpPr/>
          <p:nvPr/>
        </p:nvSpPr>
        <p:spPr>
          <a:xfrm>
            <a:off x="1581911" y="6431279"/>
            <a:ext cx="701040" cy="304800"/>
          </a:xfrm>
          <a:custGeom>
            <a:avLst/>
            <a:gdLst/>
            <a:ahLst/>
            <a:cxnLst/>
            <a:rect l="l" t="t" r="r" b="b"/>
            <a:pathLst>
              <a:path w="701039" h="304800">
                <a:moveTo>
                  <a:pt x="650239" y="0"/>
                </a:moveTo>
                <a:lnTo>
                  <a:pt x="50800" y="0"/>
                </a:lnTo>
                <a:lnTo>
                  <a:pt x="31021" y="3992"/>
                </a:lnTo>
                <a:lnTo>
                  <a:pt x="14874" y="14879"/>
                </a:lnTo>
                <a:lnTo>
                  <a:pt x="3990" y="31027"/>
                </a:lnTo>
                <a:lnTo>
                  <a:pt x="0" y="50800"/>
                </a:lnTo>
                <a:lnTo>
                  <a:pt x="0" y="254000"/>
                </a:lnTo>
                <a:lnTo>
                  <a:pt x="3990" y="273772"/>
                </a:lnTo>
                <a:lnTo>
                  <a:pt x="14874" y="289920"/>
                </a:lnTo>
                <a:lnTo>
                  <a:pt x="31021" y="300807"/>
                </a:lnTo>
                <a:lnTo>
                  <a:pt x="50800" y="304800"/>
                </a:lnTo>
                <a:lnTo>
                  <a:pt x="650239" y="304800"/>
                </a:lnTo>
                <a:lnTo>
                  <a:pt x="670018" y="300807"/>
                </a:lnTo>
                <a:lnTo>
                  <a:pt x="686165" y="289920"/>
                </a:lnTo>
                <a:lnTo>
                  <a:pt x="697049" y="273772"/>
                </a:lnTo>
                <a:lnTo>
                  <a:pt x="701039" y="254000"/>
                </a:lnTo>
                <a:lnTo>
                  <a:pt x="701039" y="50800"/>
                </a:lnTo>
                <a:lnTo>
                  <a:pt x="697049" y="31027"/>
                </a:lnTo>
                <a:lnTo>
                  <a:pt x="686165" y="14879"/>
                </a:lnTo>
                <a:lnTo>
                  <a:pt x="670018" y="3992"/>
                </a:lnTo>
                <a:lnTo>
                  <a:pt x="650239" y="0"/>
                </a:lnTo>
                <a:close/>
              </a:path>
            </a:pathLst>
          </a:custGeom>
          <a:solidFill>
            <a:srgbClr val="DEEBF7"/>
          </a:solidFill>
        </p:spPr>
        <p:txBody>
          <a:bodyPr wrap="square" lIns="0" tIns="0" rIns="0" bIns="0" rtlCol="0"/>
          <a:lstStyle/>
          <a:p>
            <a:endParaRPr/>
          </a:p>
        </p:txBody>
      </p:sp>
      <p:sp>
        <p:nvSpPr>
          <p:cNvPr id="127" name="object 127"/>
          <p:cNvSpPr txBox="1"/>
          <p:nvPr/>
        </p:nvSpPr>
        <p:spPr>
          <a:xfrm>
            <a:off x="1746885" y="6459118"/>
            <a:ext cx="373380" cy="239395"/>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3A3838"/>
                </a:solidFill>
                <a:latin typeface="Arial"/>
                <a:cs typeface="Arial"/>
              </a:rPr>
              <a:t>2,24</a:t>
            </a:r>
            <a:endParaRPr sz="1400">
              <a:latin typeface="Arial"/>
              <a:cs typeface="Arial"/>
            </a:endParaRPr>
          </a:p>
        </p:txBody>
      </p:sp>
      <p:sp>
        <p:nvSpPr>
          <p:cNvPr id="128" name="object 128"/>
          <p:cNvSpPr txBox="1"/>
          <p:nvPr/>
        </p:nvSpPr>
        <p:spPr>
          <a:xfrm>
            <a:off x="2306192" y="6477711"/>
            <a:ext cx="3916679" cy="182101"/>
          </a:xfrm>
          <a:prstGeom prst="rect">
            <a:avLst/>
          </a:prstGeom>
        </p:spPr>
        <p:txBody>
          <a:bodyPr vert="horz" wrap="square" lIns="0" tIns="12700" rIns="0" bIns="0" rtlCol="0">
            <a:spAutoFit/>
          </a:bodyPr>
          <a:lstStyle/>
          <a:p>
            <a:pPr marL="12700">
              <a:lnSpc>
                <a:spcPct val="100000"/>
              </a:lnSpc>
              <a:spcBef>
                <a:spcPts val="100"/>
              </a:spcBef>
            </a:pPr>
            <a:r>
              <a:rPr lang="en-US" sz="1100" dirty="0">
                <a:cs typeface="Calibri"/>
              </a:rPr>
              <a:t>The average coefficient of expenditure on the profile of "oncology"</a:t>
            </a:r>
            <a:endParaRPr sz="1100" dirty="0">
              <a:latin typeface="Calibri"/>
              <a:cs typeface="Calibri"/>
            </a:endParaRPr>
          </a:p>
        </p:txBody>
      </p:sp>
      <p:sp>
        <p:nvSpPr>
          <p:cNvPr id="129" name="object 129"/>
          <p:cNvSpPr txBox="1"/>
          <p:nvPr/>
        </p:nvSpPr>
        <p:spPr>
          <a:xfrm>
            <a:off x="11939778" y="6557873"/>
            <a:ext cx="110489"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496AF"/>
                </a:solidFill>
                <a:latin typeface="Arial"/>
                <a:cs typeface="Arial"/>
              </a:rPr>
              <a:t>3</a:t>
            </a:r>
            <a:endParaRPr sz="1200">
              <a:latin typeface="Arial"/>
              <a:cs typeface="Arial"/>
            </a:endParaRPr>
          </a:p>
        </p:txBody>
      </p:sp>
      <p:sp>
        <p:nvSpPr>
          <p:cNvPr id="130" name="object 130"/>
          <p:cNvSpPr/>
          <p:nvPr/>
        </p:nvSpPr>
        <p:spPr>
          <a:xfrm>
            <a:off x="761" y="61721"/>
            <a:ext cx="1685925" cy="6797040"/>
          </a:xfrm>
          <a:custGeom>
            <a:avLst/>
            <a:gdLst/>
            <a:ahLst/>
            <a:cxnLst/>
            <a:rect l="l" t="t" r="r" b="b"/>
            <a:pathLst>
              <a:path w="1685925" h="6797040">
                <a:moveTo>
                  <a:pt x="0" y="6797040"/>
                </a:moveTo>
                <a:lnTo>
                  <a:pt x="1685544" y="6797040"/>
                </a:lnTo>
                <a:lnTo>
                  <a:pt x="1685544" y="0"/>
                </a:lnTo>
                <a:lnTo>
                  <a:pt x="0" y="0"/>
                </a:lnTo>
                <a:lnTo>
                  <a:pt x="0" y="6797040"/>
                </a:lnTo>
                <a:close/>
              </a:path>
            </a:pathLst>
          </a:custGeom>
          <a:solidFill>
            <a:srgbClr val="1F3863"/>
          </a:solidFill>
        </p:spPr>
        <p:txBody>
          <a:bodyPr wrap="square" lIns="0" tIns="0" rIns="0" bIns="0" rtlCol="0"/>
          <a:lstStyle/>
          <a:p>
            <a:endParaRPr/>
          </a:p>
        </p:txBody>
      </p:sp>
      <p:sp>
        <p:nvSpPr>
          <p:cNvPr id="131" name="object 131"/>
          <p:cNvSpPr/>
          <p:nvPr/>
        </p:nvSpPr>
        <p:spPr>
          <a:xfrm>
            <a:off x="761" y="61721"/>
            <a:ext cx="1685925" cy="6797040"/>
          </a:xfrm>
          <a:custGeom>
            <a:avLst/>
            <a:gdLst/>
            <a:ahLst/>
            <a:cxnLst/>
            <a:rect l="l" t="t" r="r" b="b"/>
            <a:pathLst>
              <a:path w="1685925" h="6797040">
                <a:moveTo>
                  <a:pt x="0" y="6797040"/>
                </a:moveTo>
                <a:lnTo>
                  <a:pt x="1685544" y="6797040"/>
                </a:lnTo>
                <a:lnTo>
                  <a:pt x="1685544" y="0"/>
                </a:lnTo>
                <a:lnTo>
                  <a:pt x="0" y="0"/>
                </a:lnTo>
                <a:lnTo>
                  <a:pt x="0" y="6797040"/>
                </a:lnTo>
                <a:close/>
              </a:path>
            </a:pathLst>
          </a:custGeom>
          <a:ln w="10667">
            <a:solidFill>
              <a:srgbClr val="41709C"/>
            </a:solidFill>
          </a:ln>
        </p:spPr>
        <p:txBody>
          <a:bodyPr wrap="square" lIns="0" tIns="0" rIns="0" bIns="0" rtlCol="0"/>
          <a:lstStyle/>
          <a:p>
            <a:endParaRPr/>
          </a:p>
        </p:txBody>
      </p:sp>
      <p:sp>
        <p:nvSpPr>
          <p:cNvPr id="132" name="object 132"/>
          <p:cNvSpPr txBox="1"/>
          <p:nvPr/>
        </p:nvSpPr>
        <p:spPr>
          <a:xfrm>
            <a:off x="493986" y="1213454"/>
            <a:ext cx="410369" cy="5250815"/>
          </a:xfrm>
          <a:prstGeom prst="rect">
            <a:avLst/>
          </a:prstGeom>
        </p:spPr>
        <p:txBody>
          <a:bodyPr vert="vert270" wrap="square" lIns="0" tIns="0" rIns="0" bIns="0" rtlCol="0">
            <a:spAutoFit/>
          </a:bodyPr>
          <a:lstStyle/>
          <a:p>
            <a:pPr marL="12700">
              <a:lnSpc>
                <a:spcPts val="3225"/>
              </a:lnSpc>
            </a:pPr>
            <a:r>
              <a:rPr lang="en-US" sz="2800" spc="-5" dirty="0">
                <a:solidFill>
                  <a:srgbClr val="FFFFFF"/>
                </a:solidFill>
                <a:latin typeface="Franklin Gothic Medium Cond"/>
                <a:cs typeface="Franklin Gothic Medium Cond"/>
              </a:rPr>
              <a:t>STANDARDS OF HEALTH CARE</a:t>
            </a:r>
            <a:endParaRPr sz="2800" dirty="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60325"/>
          </a:xfrm>
          <a:custGeom>
            <a:avLst/>
            <a:gdLst/>
            <a:ahLst/>
            <a:cxnLst/>
            <a:rect l="l" t="t" r="r" b="b"/>
            <a:pathLst>
              <a:path w="2083435" h="60325">
                <a:moveTo>
                  <a:pt x="0" y="60197"/>
                </a:moveTo>
                <a:lnTo>
                  <a:pt x="2083308" y="60197"/>
                </a:lnTo>
                <a:lnTo>
                  <a:pt x="2083308" y="0"/>
                </a:lnTo>
                <a:lnTo>
                  <a:pt x="0" y="0"/>
                </a:lnTo>
                <a:lnTo>
                  <a:pt x="0" y="60197"/>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p:nvPr/>
        </p:nvSpPr>
        <p:spPr>
          <a:xfrm>
            <a:off x="4811267" y="1289303"/>
            <a:ext cx="3395472" cy="3710940"/>
          </a:xfrm>
          <a:prstGeom prst="rect">
            <a:avLst/>
          </a:prstGeom>
          <a:blipFill>
            <a:blip r:embed="rId2" cstate="print"/>
            <a:stretch>
              <a:fillRect/>
            </a:stretch>
          </a:blipFill>
        </p:spPr>
        <p:txBody>
          <a:bodyPr wrap="square" lIns="0" tIns="0" rIns="0" bIns="0" rtlCol="0"/>
          <a:lstStyle/>
          <a:p>
            <a:endParaRPr/>
          </a:p>
        </p:txBody>
      </p:sp>
      <p:sp>
        <p:nvSpPr>
          <p:cNvPr id="7" name="object 7"/>
          <p:cNvSpPr txBox="1"/>
          <p:nvPr/>
        </p:nvSpPr>
        <p:spPr>
          <a:xfrm>
            <a:off x="6697218" y="442975"/>
            <a:ext cx="1378585" cy="374650"/>
          </a:xfrm>
          <a:prstGeom prst="rect">
            <a:avLst/>
          </a:prstGeom>
        </p:spPr>
        <p:txBody>
          <a:bodyPr vert="horz" wrap="square" lIns="0" tIns="11430" rIns="0" bIns="0" rtlCol="0">
            <a:spAutoFit/>
          </a:bodyPr>
          <a:lstStyle/>
          <a:p>
            <a:pPr marL="12700" marR="5080">
              <a:lnSpc>
                <a:spcPct val="100000"/>
              </a:lnSpc>
              <a:spcBef>
                <a:spcPts val="90"/>
              </a:spcBef>
            </a:pPr>
            <a:r>
              <a:rPr lang="en-US" sz="1150" spc="-10" dirty="0">
                <a:solidFill>
                  <a:srgbClr val="001F5F"/>
                </a:solidFill>
                <a:latin typeface="Franklin Gothic Medium Cond"/>
                <a:cs typeface="Franklin Gothic Medium Cond"/>
              </a:rPr>
              <a:t>Complex assessment of LP, further MI and OPF</a:t>
            </a:r>
            <a:endParaRPr sz="1150" dirty="0">
              <a:latin typeface="Franklin Gothic Medium Cond"/>
              <a:cs typeface="Franklin Gothic Medium Cond"/>
            </a:endParaRPr>
          </a:p>
        </p:txBody>
      </p:sp>
      <p:sp>
        <p:nvSpPr>
          <p:cNvPr id="8" name="object 8"/>
          <p:cNvSpPr/>
          <p:nvPr/>
        </p:nvSpPr>
        <p:spPr>
          <a:xfrm>
            <a:off x="6281165" y="415290"/>
            <a:ext cx="337185" cy="593090"/>
          </a:xfrm>
          <a:custGeom>
            <a:avLst/>
            <a:gdLst/>
            <a:ahLst/>
            <a:cxnLst/>
            <a:rect l="l" t="t" r="r" b="b"/>
            <a:pathLst>
              <a:path w="337184" h="593090">
                <a:moveTo>
                  <a:pt x="0" y="592836"/>
                </a:moveTo>
                <a:lnTo>
                  <a:pt x="336804" y="592836"/>
                </a:lnTo>
                <a:lnTo>
                  <a:pt x="336804" y="0"/>
                </a:lnTo>
                <a:lnTo>
                  <a:pt x="0" y="0"/>
                </a:lnTo>
                <a:lnTo>
                  <a:pt x="0" y="592836"/>
                </a:lnTo>
                <a:close/>
              </a:path>
            </a:pathLst>
          </a:custGeom>
          <a:solidFill>
            <a:srgbClr val="9DC3E6"/>
          </a:solidFill>
        </p:spPr>
        <p:txBody>
          <a:bodyPr wrap="square" lIns="0" tIns="0" rIns="0" bIns="0" rtlCol="0"/>
          <a:lstStyle/>
          <a:p>
            <a:endParaRPr/>
          </a:p>
        </p:txBody>
      </p:sp>
      <p:sp>
        <p:nvSpPr>
          <p:cNvPr id="9" name="object 9"/>
          <p:cNvSpPr/>
          <p:nvPr/>
        </p:nvSpPr>
        <p:spPr>
          <a:xfrm>
            <a:off x="6281165" y="415290"/>
            <a:ext cx="337185" cy="593090"/>
          </a:xfrm>
          <a:custGeom>
            <a:avLst/>
            <a:gdLst/>
            <a:ahLst/>
            <a:cxnLst/>
            <a:rect l="l" t="t" r="r" b="b"/>
            <a:pathLst>
              <a:path w="337184" h="593090">
                <a:moveTo>
                  <a:pt x="0" y="592836"/>
                </a:moveTo>
                <a:lnTo>
                  <a:pt x="336804" y="592836"/>
                </a:lnTo>
                <a:lnTo>
                  <a:pt x="336804" y="0"/>
                </a:lnTo>
                <a:lnTo>
                  <a:pt x="0" y="0"/>
                </a:lnTo>
                <a:lnTo>
                  <a:pt x="0" y="592836"/>
                </a:lnTo>
                <a:close/>
              </a:path>
            </a:pathLst>
          </a:custGeom>
          <a:ln w="10668">
            <a:solidFill>
              <a:srgbClr val="9DC3E6"/>
            </a:solidFill>
          </a:ln>
        </p:spPr>
        <p:txBody>
          <a:bodyPr wrap="square" lIns="0" tIns="0" rIns="0" bIns="0" rtlCol="0"/>
          <a:lstStyle/>
          <a:p>
            <a:endParaRPr/>
          </a:p>
        </p:txBody>
      </p:sp>
      <p:sp>
        <p:nvSpPr>
          <p:cNvPr id="10" name="object 10"/>
          <p:cNvSpPr txBox="1"/>
          <p:nvPr/>
        </p:nvSpPr>
        <p:spPr>
          <a:xfrm>
            <a:off x="8755380" y="1818132"/>
            <a:ext cx="1564005" cy="610424"/>
          </a:xfrm>
          <a:prstGeom prst="rect">
            <a:avLst/>
          </a:prstGeom>
          <a:ln w="9144">
            <a:solidFill>
              <a:srgbClr val="4471C4"/>
            </a:solidFill>
          </a:ln>
        </p:spPr>
        <p:txBody>
          <a:bodyPr vert="horz" wrap="square" lIns="0" tIns="40640" rIns="0" bIns="0" rtlCol="0">
            <a:spAutoFit/>
          </a:bodyPr>
          <a:lstStyle/>
          <a:p>
            <a:pPr marL="92710" marR="111760">
              <a:lnSpc>
                <a:spcPct val="100000"/>
              </a:lnSpc>
              <a:spcBef>
                <a:spcPts val="320"/>
              </a:spcBef>
            </a:pPr>
            <a:r>
              <a:rPr lang="en-US" sz="1150" spc="-10" dirty="0">
                <a:solidFill>
                  <a:srgbClr val="001F5F"/>
                </a:solidFill>
                <a:latin typeface="Franklin Gothic Medium Cond"/>
                <a:cs typeface="Franklin Gothic Medium Cond"/>
              </a:rPr>
              <a:t>Development of clinical guidelines</a:t>
            </a:r>
          </a:p>
          <a:p>
            <a:pPr marL="92710" marR="111760">
              <a:lnSpc>
                <a:spcPct val="100000"/>
              </a:lnSpc>
              <a:spcBef>
                <a:spcPts val="320"/>
              </a:spcBef>
            </a:pPr>
            <a:r>
              <a:rPr lang="en-US" sz="1150" spc="-10" dirty="0">
                <a:solidFill>
                  <a:srgbClr val="001F5F"/>
                </a:solidFill>
                <a:latin typeface="Franklin Gothic Medium Cond"/>
                <a:cs typeface="Franklin Gothic Medium Cond"/>
              </a:rPr>
              <a:t>professional associations</a:t>
            </a:r>
            <a:endParaRPr sz="1150" dirty="0">
              <a:latin typeface="Franklin Gothic Medium Cond"/>
              <a:cs typeface="Franklin Gothic Medium Cond"/>
            </a:endParaRPr>
          </a:p>
        </p:txBody>
      </p:sp>
      <p:sp>
        <p:nvSpPr>
          <p:cNvPr id="11" name="object 11"/>
          <p:cNvSpPr/>
          <p:nvPr/>
        </p:nvSpPr>
        <p:spPr>
          <a:xfrm>
            <a:off x="8422385" y="1829561"/>
            <a:ext cx="334010" cy="963294"/>
          </a:xfrm>
          <a:custGeom>
            <a:avLst/>
            <a:gdLst/>
            <a:ahLst/>
            <a:cxnLst/>
            <a:rect l="l" t="t" r="r" b="b"/>
            <a:pathLst>
              <a:path w="334009" h="963294">
                <a:moveTo>
                  <a:pt x="0" y="963168"/>
                </a:moveTo>
                <a:lnTo>
                  <a:pt x="333755" y="963168"/>
                </a:lnTo>
                <a:lnTo>
                  <a:pt x="333755" y="0"/>
                </a:lnTo>
                <a:lnTo>
                  <a:pt x="0" y="0"/>
                </a:lnTo>
                <a:lnTo>
                  <a:pt x="0" y="963168"/>
                </a:lnTo>
                <a:close/>
              </a:path>
            </a:pathLst>
          </a:custGeom>
          <a:solidFill>
            <a:srgbClr val="9DC3E6"/>
          </a:solidFill>
        </p:spPr>
        <p:txBody>
          <a:bodyPr wrap="square" lIns="0" tIns="0" rIns="0" bIns="0" rtlCol="0"/>
          <a:lstStyle/>
          <a:p>
            <a:endParaRPr/>
          </a:p>
        </p:txBody>
      </p:sp>
      <p:sp>
        <p:nvSpPr>
          <p:cNvPr id="12" name="object 12"/>
          <p:cNvSpPr/>
          <p:nvPr/>
        </p:nvSpPr>
        <p:spPr>
          <a:xfrm>
            <a:off x="8422385" y="1829561"/>
            <a:ext cx="334010" cy="963294"/>
          </a:xfrm>
          <a:custGeom>
            <a:avLst/>
            <a:gdLst/>
            <a:ahLst/>
            <a:cxnLst/>
            <a:rect l="l" t="t" r="r" b="b"/>
            <a:pathLst>
              <a:path w="334009" h="963294">
                <a:moveTo>
                  <a:pt x="0" y="963168"/>
                </a:moveTo>
                <a:lnTo>
                  <a:pt x="333755" y="963168"/>
                </a:lnTo>
                <a:lnTo>
                  <a:pt x="333755" y="0"/>
                </a:lnTo>
                <a:lnTo>
                  <a:pt x="0" y="0"/>
                </a:lnTo>
                <a:lnTo>
                  <a:pt x="0" y="963168"/>
                </a:lnTo>
                <a:close/>
              </a:path>
            </a:pathLst>
          </a:custGeom>
          <a:ln w="10667">
            <a:solidFill>
              <a:srgbClr val="9DC3E6"/>
            </a:solidFill>
          </a:ln>
        </p:spPr>
        <p:txBody>
          <a:bodyPr wrap="square" lIns="0" tIns="0" rIns="0" bIns="0" rtlCol="0"/>
          <a:lstStyle/>
          <a:p>
            <a:endParaRPr/>
          </a:p>
        </p:txBody>
      </p:sp>
      <p:sp>
        <p:nvSpPr>
          <p:cNvPr id="13" name="object 13"/>
          <p:cNvSpPr/>
          <p:nvPr/>
        </p:nvSpPr>
        <p:spPr>
          <a:xfrm>
            <a:off x="8592311" y="4212335"/>
            <a:ext cx="2033270" cy="620395"/>
          </a:xfrm>
          <a:custGeom>
            <a:avLst/>
            <a:gdLst/>
            <a:ahLst/>
            <a:cxnLst/>
            <a:rect l="l" t="t" r="r" b="b"/>
            <a:pathLst>
              <a:path w="2033270" h="620395">
                <a:moveTo>
                  <a:pt x="0" y="620268"/>
                </a:moveTo>
                <a:lnTo>
                  <a:pt x="2033016" y="620268"/>
                </a:lnTo>
                <a:lnTo>
                  <a:pt x="2033016" y="0"/>
                </a:lnTo>
                <a:lnTo>
                  <a:pt x="0" y="0"/>
                </a:lnTo>
                <a:lnTo>
                  <a:pt x="0" y="620268"/>
                </a:lnTo>
                <a:close/>
              </a:path>
            </a:pathLst>
          </a:custGeom>
          <a:ln w="9144">
            <a:solidFill>
              <a:srgbClr val="9DC3E6"/>
            </a:solidFill>
          </a:ln>
        </p:spPr>
        <p:txBody>
          <a:bodyPr wrap="square" lIns="0" tIns="0" rIns="0" bIns="0" rtlCol="0"/>
          <a:lstStyle/>
          <a:p>
            <a:endParaRPr/>
          </a:p>
        </p:txBody>
      </p:sp>
      <p:sp>
        <p:nvSpPr>
          <p:cNvPr id="14" name="object 14"/>
          <p:cNvSpPr txBox="1"/>
          <p:nvPr/>
        </p:nvSpPr>
        <p:spPr>
          <a:xfrm>
            <a:off x="8672321" y="4242308"/>
            <a:ext cx="1479550" cy="548640"/>
          </a:xfrm>
          <a:prstGeom prst="rect">
            <a:avLst/>
          </a:prstGeom>
        </p:spPr>
        <p:txBody>
          <a:bodyPr vert="horz" wrap="square" lIns="0" tIns="12065" rIns="0" bIns="0" rtlCol="0">
            <a:spAutoFit/>
          </a:bodyPr>
          <a:lstStyle/>
          <a:p>
            <a:pPr marL="12700" marR="5080">
              <a:lnSpc>
                <a:spcPct val="99600"/>
              </a:lnSpc>
              <a:spcBef>
                <a:spcPts val="95"/>
              </a:spcBef>
            </a:pPr>
            <a:r>
              <a:rPr lang="en-US" sz="1150" spc="-10" dirty="0">
                <a:solidFill>
                  <a:srgbClr val="001F5F"/>
                </a:solidFill>
                <a:latin typeface="Franklin Gothic Medium Cond"/>
                <a:cs typeface="Franklin Gothic Medium Cond"/>
              </a:rPr>
              <a:t>System of development and actualization of clinical recommendations</a:t>
            </a:r>
            <a:endParaRPr sz="1150" dirty="0">
              <a:latin typeface="Franklin Gothic Medium Cond"/>
              <a:cs typeface="Franklin Gothic Medium Cond"/>
            </a:endParaRPr>
          </a:p>
        </p:txBody>
      </p:sp>
      <p:sp>
        <p:nvSpPr>
          <p:cNvPr id="15" name="object 15"/>
          <p:cNvSpPr/>
          <p:nvPr/>
        </p:nvSpPr>
        <p:spPr>
          <a:xfrm>
            <a:off x="8279130" y="4199382"/>
            <a:ext cx="335280" cy="652780"/>
          </a:xfrm>
          <a:custGeom>
            <a:avLst/>
            <a:gdLst/>
            <a:ahLst/>
            <a:cxnLst/>
            <a:rect l="l" t="t" r="r" b="b"/>
            <a:pathLst>
              <a:path w="335279" h="652779">
                <a:moveTo>
                  <a:pt x="0" y="652271"/>
                </a:moveTo>
                <a:lnTo>
                  <a:pt x="335279" y="652271"/>
                </a:lnTo>
                <a:lnTo>
                  <a:pt x="335279" y="0"/>
                </a:lnTo>
                <a:lnTo>
                  <a:pt x="0" y="0"/>
                </a:lnTo>
                <a:lnTo>
                  <a:pt x="0" y="652271"/>
                </a:lnTo>
                <a:close/>
              </a:path>
            </a:pathLst>
          </a:custGeom>
          <a:solidFill>
            <a:srgbClr val="9DC3E6"/>
          </a:solidFill>
        </p:spPr>
        <p:txBody>
          <a:bodyPr wrap="square" lIns="0" tIns="0" rIns="0" bIns="0" rtlCol="0"/>
          <a:lstStyle/>
          <a:p>
            <a:endParaRPr/>
          </a:p>
        </p:txBody>
      </p:sp>
      <p:sp>
        <p:nvSpPr>
          <p:cNvPr id="16" name="object 16"/>
          <p:cNvSpPr/>
          <p:nvPr/>
        </p:nvSpPr>
        <p:spPr>
          <a:xfrm>
            <a:off x="8279130" y="4199382"/>
            <a:ext cx="335280" cy="652780"/>
          </a:xfrm>
          <a:custGeom>
            <a:avLst/>
            <a:gdLst/>
            <a:ahLst/>
            <a:cxnLst/>
            <a:rect l="l" t="t" r="r" b="b"/>
            <a:pathLst>
              <a:path w="335279" h="652779">
                <a:moveTo>
                  <a:pt x="0" y="652271"/>
                </a:moveTo>
                <a:lnTo>
                  <a:pt x="335279" y="652271"/>
                </a:lnTo>
                <a:lnTo>
                  <a:pt x="335279" y="0"/>
                </a:lnTo>
                <a:lnTo>
                  <a:pt x="0" y="0"/>
                </a:lnTo>
                <a:lnTo>
                  <a:pt x="0" y="652271"/>
                </a:lnTo>
                <a:close/>
              </a:path>
            </a:pathLst>
          </a:custGeom>
          <a:ln w="10668">
            <a:solidFill>
              <a:srgbClr val="9DC3E6"/>
            </a:solidFill>
          </a:ln>
        </p:spPr>
        <p:txBody>
          <a:bodyPr wrap="square" lIns="0" tIns="0" rIns="0" bIns="0" rtlCol="0"/>
          <a:lstStyle/>
          <a:p>
            <a:endParaRPr/>
          </a:p>
        </p:txBody>
      </p:sp>
      <p:sp>
        <p:nvSpPr>
          <p:cNvPr id="17" name="object 17"/>
          <p:cNvSpPr/>
          <p:nvPr/>
        </p:nvSpPr>
        <p:spPr>
          <a:xfrm>
            <a:off x="9816083" y="2851404"/>
            <a:ext cx="2047239" cy="784860"/>
          </a:xfrm>
          <a:custGeom>
            <a:avLst/>
            <a:gdLst/>
            <a:ahLst/>
            <a:cxnLst/>
            <a:rect l="l" t="t" r="r" b="b"/>
            <a:pathLst>
              <a:path w="2047240" h="784860">
                <a:moveTo>
                  <a:pt x="0" y="784860"/>
                </a:moveTo>
                <a:lnTo>
                  <a:pt x="2046731" y="784860"/>
                </a:lnTo>
                <a:lnTo>
                  <a:pt x="2046731" y="0"/>
                </a:lnTo>
                <a:lnTo>
                  <a:pt x="0" y="0"/>
                </a:lnTo>
                <a:lnTo>
                  <a:pt x="0" y="784860"/>
                </a:lnTo>
                <a:close/>
              </a:path>
            </a:pathLst>
          </a:custGeom>
          <a:ln w="9144">
            <a:solidFill>
              <a:srgbClr val="4471C4"/>
            </a:solidFill>
          </a:ln>
        </p:spPr>
        <p:txBody>
          <a:bodyPr wrap="square" lIns="0" tIns="0" rIns="0" bIns="0" rtlCol="0"/>
          <a:lstStyle/>
          <a:p>
            <a:endParaRPr/>
          </a:p>
        </p:txBody>
      </p:sp>
      <p:sp>
        <p:nvSpPr>
          <p:cNvPr id="18" name="object 18"/>
          <p:cNvSpPr txBox="1"/>
          <p:nvPr/>
        </p:nvSpPr>
        <p:spPr>
          <a:xfrm>
            <a:off x="9847453" y="2882010"/>
            <a:ext cx="2011045" cy="605294"/>
          </a:xfrm>
          <a:prstGeom prst="rect">
            <a:avLst/>
          </a:prstGeom>
        </p:spPr>
        <p:txBody>
          <a:bodyPr vert="horz" wrap="square" lIns="0" tIns="12700" rIns="0" bIns="0" rtlCol="0">
            <a:spAutoFit/>
          </a:bodyPr>
          <a:lstStyle/>
          <a:p>
            <a:pPr marL="62230">
              <a:lnSpc>
                <a:spcPct val="100000"/>
              </a:lnSpc>
              <a:spcBef>
                <a:spcPts val="100"/>
              </a:spcBef>
            </a:pPr>
            <a:r>
              <a:rPr lang="en-US" sz="900" spc="-5" dirty="0">
                <a:solidFill>
                  <a:srgbClr val="001F5F"/>
                </a:solidFill>
                <a:latin typeface="Franklin Gothic Medium Cond"/>
                <a:cs typeface="Franklin Gothic Medium Cond"/>
              </a:rPr>
              <a:t>Methods are needed</a:t>
            </a:r>
          </a:p>
          <a:p>
            <a:pPr marL="62230">
              <a:lnSpc>
                <a:spcPct val="100000"/>
              </a:lnSpc>
              <a:spcBef>
                <a:spcPts val="100"/>
              </a:spcBef>
            </a:pPr>
            <a:r>
              <a:rPr lang="en-US" sz="900" spc="-5" dirty="0">
                <a:solidFill>
                  <a:srgbClr val="001F5F"/>
                </a:solidFill>
                <a:latin typeface="Franklin Gothic Medium Cond"/>
                <a:cs typeface="Franklin Gothic Medium Cond"/>
              </a:rPr>
              <a:t>development of clinical guidelines;</a:t>
            </a:r>
          </a:p>
          <a:p>
            <a:pPr marL="62230">
              <a:lnSpc>
                <a:spcPct val="100000"/>
              </a:lnSpc>
              <a:spcBef>
                <a:spcPts val="100"/>
              </a:spcBef>
            </a:pPr>
            <a:r>
              <a:rPr lang="en-US" sz="900" spc="-5" dirty="0">
                <a:solidFill>
                  <a:srgbClr val="001F5F"/>
                </a:solidFill>
                <a:latin typeface="Franklin Gothic Medium Cond"/>
                <a:cs typeface="Franklin Gothic Medium Cond"/>
              </a:rPr>
              <a:t>formation of a working group;</a:t>
            </a:r>
          </a:p>
          <a:p>
            <a:pPr marL="62230">
              <a:lnSpc>
                <a:spcPct val="100000"/>
              </a:lnSpc>
              <a:spcBef>
                <a:spcPts val="100"/>
              </a:spcBef>
            </a:pPr>
            <a:r>
              <a:rPr lang="en-US" sz="900" spc="-5" dirty="0">
                <a:solidFill>
                  <a:srgbClr val="001F5F"/>
                </a:solidFill>
                <a:latin typeface="Franklin Gothic Medium Cond"/>
                <a:cs typeface="Franklin Gothic Medium Cond"/>
              </a:rPr>
              <a:t>prioritization of diseases.</a:t>
            </a:r>
            <a:endParaRPr sz="900" dirty="0">
              <a:latin typeface="Franklin Gothic Medium Cond"/>
              <a:cs typeface="Franklin Gothic Medium Cond"/>
            </a:endParaRPr>
          </a:p>
        </p:txBody>
      </p:sp>
      <p:sp>
        <p:nvSpPr>
          <p:cNvPr id="19" name="object 19"/>
          <p:cNvSpPr/>
          <p:nvPr/>
        </p:nvSpPr>
        <p:spPr>
          <a:xfrm>
            <a:off x="9376409" y="2548889"/>
            <a:ext cx="162560" cy="241935"/>
          </a:xfrm>
          <a:custGeom>
            <a:avLst/>
            <a:gdLst/>
            <a:ahLst/>
            <a:cxnLst/>
            <a:rect l="l" t="t" r="r" b="b"/>
            <a:pathLst>
              <a:path w="162559" h="241935">
                <a:moveTo>
                  <a:pt x="0" y="0"/>
                </a:moveTo>
                <a:lnTo>
                  <a:pt x="162179" y="241554"/>
                </a:lnTo>
              </a:path>
            </a:pathLst>
          </a:custGeom>
          <a:ln w="28956">
            <a:solidFill>
              <a:srgbClr val="9DC3E6"/>
            </a:solidFill>
          </a:ln>
        </p:spPr>
        <p:txBody>
          <a:bodyPr wrap="square" lIns="0" tIns="0" rIns="0" bIns="0" rtlCol="0"/>
          <a:lstStyle/>
          <a:p>
            <a:endParaRPr/>
          </a:p>
        </p:txBody>
      </p:sp>
      <p:sp>
        <p:nvSpPr>
          <p:cNvPr id="20" name="object 20"/>
          <p:cNvSpPr/>
          <p:nvPr/>
        </p:nvSpPr>
        <p:spPr>
          <a:xfrm>
            <a:off x="9544050" y="4766309"/>
            <a:ext cx="0" cy="136525"/>
          </a:xfrm>
          <a:custGeom>
            <a:avLst/>
            <a:gdLst/>
            <a:ahLst/>
            <a:cxnLst/>
            <a:rect l="l" t="t" r="r" b="b"/>
            <a:pathLst>
              <a:path h="136525">
                <a:moveTo>
                  <a:pt x="0" y="136525"/>
                </a:moveTo>
                <a:lnTo>
                  <a:pt x="0" y="0"/>
                </a:lnTo>
              </a:path>
            </a:pathLst>
          </a:custGeom>
          <a:ln w="28956">
            <a:solidFill>
              <a:srgbClr val="FFFFFF"/>
            </a:solidFill>
          </a:ln>
        </p:spPr>
        <p:txBody>
          <a:bodyPr wrap="square" lIns="0" tIns="0" rIns="0" bIns="0" rtlCol="0"/>
          <a:lstStyle/>
          <a:p>
            <a:endParaRPr/>
          </a:p>
        </p:txBody>
      </p:sp>
      <p:sp>
        <p:nvSpPr>
          <p:cNvPr id="21" name="object 21"/>
          <p:cNvSpPr txBox="1"/>
          <p:nvPr/>
        </p:nvSpPr>
        <p:spPr>
          <a:xfrm>
            <a:off x="4229227" y="5126228"/>
            <a:ext cx="2045970" cy="374650"/>
          </a:xfrm>
          <a:prstGeom prst="rect">
            <a:avLst/>
          </a:prstGeom>
        </p:spPr>
        <p:txBody>
          <a:bodyPr vert="horz" wrap="square" lIns="0" tIns="11430" rIns="0" bIns="0" rtlCol="0">
            <a:spAutoFit/>
          </a:bodyPr>
          <a:lstStyle/>
          <a:p>
            <a:pPr marL="12700">
              <a:lnSpc>
                <a:spcPct val="100000"/>
              </a:lnSpc>
              <a:spcBef>
                <a:spcPts val="90"/>
              </a:spcBef>
            </a:pPr>
            <a:r>
              <a:rPr lang="en-US" sz="1150" spc="-10" dirty="0">
                <a:solidFill>
                  <a:srgbClr val="001F5F"/>
                </a:solidFill>
                <a:latin typeface="Franklin Gothic Medium Cond"/>
                <a:cs typeface="Franklin Gothic Medium Cond"/>
              </a:rPr>
              <a:t>Optimization of standards, criteria</a:t>
            </a:r>
          </a:p>
          <a:p>
            <a:pPr marL="12700">
              <a:lnSpc>
                <a:spcPct val="100000"/>
              </a:lnSpc>
              <a:spcBef>
                <a:spcPts val="90"/>
              </a:spcBef>
            </a:pPr>
            <a:r>
              <a:rPr lang="en-US" sz="1150" spc="-10" dirty="0">
                <a:solidFill>
                  <a:srgbClr val="001F5F"/>
                </a:solidFill>
                <a:latin typeface="Franklin Gothic Medium Cond"/>
                <a:cs typeface="Franklin Gothic Medium Cond"/>
              </a:rPr>
              <a:t>quality, order</a:t>
            </a:r>
            <a:endParaRPr sz="1150" dirty="0">
              <a:latin typeface="Franklin Gothic Medium Cond"/>
              <a:cs typeface="Franklin Gothic Medium Cond"/>
            </a:endParaRPr>
          </a:p>
        </p:txBody>
      </p:sp>
      <p:sp>
        <p:nvSpPr>
          <p:cNvPr id="22" name="object 22"/>
          <p:cNvSpPr/>
          <p:nvPr/>
        </p:nvSpPr>
        <p:spPr>
          <a:xfrm>
            <a:off x="6349746" y="5118353"/>
            <a:ext cx="335280" cy="464820"/>
          </a:xfrm>
          <a:custGeom>
            <a:avLst/>
            <a:gdLst/>
            <a:ahLst/>
            <a:cxnLst/>
            <a:rect l="l" t="t" r="r" b="b"/>
            <a:pathLst>
              <a:path w="335279" h="464820">
                <a:moveTo>
                  <a:pt x="0" y="464820"/>
                </a:moveTo>
                <a:lnTo>
                  <a:pt x="335279" y="464820"/>
                </a:lnTo>
                <a:lnTo>
                  <a:pt x="335279" y="0"/>
                </a:lnTo>
                <a:lnTo>
                  <a:pt x="0" y="0"/>
                </a:lnTo>
                <a:lnTo>
                  <a:pt x="0" y="464820"/>
                </a:lnTo>
                <a:close/>
              </a:path>
            </a:pathLst>
          </a:custGeom>
          <a:solidFill>
            <a:srgbClr val="9DC3E6"/>
          </a:solidFill>
        </p:spPr>
        <p:txBody>
          <a:bodyPr wrap="square" lIns="0" tIns="0" rIns="0" bIns="0" rtlCol="0"/>
          <a:lstStyle/>
          <a:p>
            <a:endParaRPr/>
          </a:p>
        </p:txBody>
      </p:sp>
      <p:sp>
        <p:nvSpPr>
          <p:cNvPr id="23" name="object 23"/>
          <p:cNvSpPr/>
          <p:nvPr/>
        </p:nvSpPr>
        <p:spPr>
          <a:xfrm>
            <a:off x="6349746" y="5118353"/>
            <a:ext cx="335280" cy="464820"/>
          </a:xfrm>
          <a:custGeom>
            <a:avLst/>
            <a:gdLst/>
            <a:ahLst/>
            <a:cxnLst/>
            <a:rect l="l" t="t" r="r" b="b"/>
            <a:pathLst>
              <a:path w="335279" h="464820">
                <a:moveTo>
                  <a:pt x="0" y="464820"/>
                </a:moveTo>
                <a:lnTo>
                  <a:pt x="335279" y="464820"/>
                </a:lnTo>
                <a:lnTo>
                  <a:pt x="335279" y="0"/>
                </a:lnTo>
                <a:lnTo>
                  <a:pt x="0" y="0"/>
                </a:lnTo>
                <a:lnTo>
                  <a:pt x="0" y="464820"/>
                </a:lnTo>
                <a:close/>
              </a:path>
            </a:pathLst>
          </a:custGeom>
          <a:ln w="10668">
            <a:solidFill>
              <a:srgbClr val="9DC3E6"/>
            </a:solidFill>
          </a:ln>
        </p:spPr>
        <p:txBody>
          <a:bodyPr wrap="square" lIns="0" tIns="0" rIns="0" bIns="0" rtlCol="0"/>
          <a:lstStyle/>
          <a:p>
            <a:endParaRPr/>
          </a:p>
        </p:txBody>
      </p:sp>
      <p:sp>
        <p:nvSpPr>
          <p:cNvPr id="24" name="object 24"/>
          <p:cNvSpPr/>
          <p:nvPr/>
        </p:nvSpPr>
        <p:spPr>
          <a:xfrm>
            <a:off x="6699504" y="5727191"/>
            <a:ext cx="3482340" cy="784860"/>
          </a:xfrm>
          <a:custGeom>
            <a:avLst/>
            <a:gdLst/>
            <a:ahLst/>
            <a:cxnLst/>
            <a:rect l="l" t="t" r="r" b="b"/>
            <a:pathLst>
              <a:path w="3482340" h="784859">
                <a:moveTo>
                  <a:pt x="0" y="784859"/>
                </a:moveTo>
                <a:lnTo>
                  <a:pt x="3482340" y="784859"/>
                </a:lnTo>
                <a:lnTo>
                  <a:pt x="3482340" y="0"/>
                </a:lnTo>
                <a:lnTo>
                  <a:pt x="0" y="0"/>
                </a:lnTo>
                <a:lnTo>
                  <a:pt x="0" y="784859"/>
                </a:lnTo>
                <a:close/>
              </a:path>
            </a:pathLst>
          </a:custGeom>
          <a:ln w="9143">
            <a:solidFill>
              <a:srgbClr val="4471C4"/>
            </a:solidFill>
          </a:ln>
        </p:spPr>
        <p:txBody>
          <a:bodyPr wrap="square" lIns="0" tIns="0" rIns="0" bIns="0" rtlCol="0"/>
          <a:lstStyle/>
          <a:p>
            <a:endParaRPr/>
          </a:p>
        </p:txBody>
      </p:sp>
      <p:sp>
        <p:nvSpPr>
          <p:cNvPr id="25" name="object 25"/>
          <p:cNvSpPr txBox="1"/>
          <p:nvPr/>
        </p:nvSpPr>
        <p:spPr>
          <a:xfrm>
            <a:off x="6714870" y="5758992"/>
            <a:ext cx="3462654" cy="592470"/>
          </a:xfrm>
          <a:prstGeom prst="rect">
            <a:avLst/>
          </a:prstGeom>
        </p:spPr>
        <p:txBody>
          <a:bodyPr vert="horz" wrap="square" lIns="0" tIns="12700" rIns="0" bIns="0" rtlCol="0">
            <a:spAutoFit/>
          </a:bodyPr>
          <a:lstStyle/>
          <a:p>
            <a:pPr marL="240665" indent="-163195">
              <a:lnSpc>
                <a:spcPct val="100000"/>
              </a:lnSpc>
              <a:spcBef>
                <a:spcPts val="100"/>
              </a:spcBef>
              <a:buAutoNum type="arabicPeriod"/>
              <a:tabLst>
                <a:tab pos="240665" algn="l"/>
              </a:tabLst>
            </a:pPr>
            <a:r>
              <a:rPr lang="en-US" sz="900" spc="-5" dirty="0">
                <a:solidFill>
                  <a:srgbClr val="001F5F"/>
                </a:solidFill>
                <a:latin typeface="Franklin Gothic Medium Cond"/>
                <a:cs typeface="Franklin Gothic Medium Cond"/>
              </a:rPr>
              <a:t>Update of models of medical care,</a:t>
            </a:r>
          </a:p>
          <a:p>
            <a:pPr marL="240665" indent="-163195">
              <a:lnSpc>
                <a:spcPct val="100000"/>
              </a:lnSpc>
              <a:spcBef>
                <a:spcPts val="100"/>
              </a:spcBef>
              <a:buAutoNum type="arabicPeriod"/>
              <a:tabLst>
                <a:tab pos="240665" algn="l"/>
              </a:tabLst>
            </a:pPr>
            <a:r>
              <a:rPr lang="en-US" sz="900" spc="-5" dirty="0">
                <a:solidFill>
                  <a:srgbClr val="001F5F"/>
                </a:solidFill>
                <a:latin typeface="Franklin Gothic Medium Cond"/>
                <a:cs typeface="Franklin Gothic Medium Cond"/>
              </a:rPr>
              <a:t>Update of the methodology for calculating the cost of medical services, taking into account the effective use of resources;</a:t>
            </a:r>
          </a:p>
          <a:p>
            <a:pPr marL="240665" indent="-163195">
              <a:lnSpc>
                <a:spcPct val="100000"/>
              </a:lnSpc>
              <a:spcBef>
                <a:spcPts val="100"/>
              </a:spcBef>
              <a:buAutoNum type="arabicPeriod"/>
              <a:tabLst>
                <a:tab pos="240665" algn="l"/>
              </a:tabLst>
            </a:pPr>
            <a:r>
              <a:rPr lang="en-US" sz="900" spc="-5" dirty="0">
                <a:solidFill>
                  <a:srgbClr val="001F5F"/>
                </a:solidFill>
                <a:latin typeface="Franklin Gothic Medium Cond"/>
                <a:cs typeface="Franklin Gothic Medium Cond"/>
              </a:rPr>
              <a:t>Optimization of patient routing taking into account territorial features</a:t>
            </a:r>
            <a:endParaRPr sz="900" dirty="0">
              <a:latin typeface="Franklin Gothic Medium Cond"/>
              <a:cs typeface="Franklin Gothic Medium Cond"/>
            </a:endParaRPr>
          </a:p>
        </p:txBody>
      </p:sp>
      <p:sp>
        <p:nvSpPr>
          <p:cNvPr id="26" name="object 26"/>
          <p:cNvSpPr txBox="1"/>
          <p:nvPr/>
        </p:nvSpPr>
        <p:spPr>
          <a:xfrm>
            <a:off x="3360546" y="4196588"/>
            <a:ext cx="1033144" cy="555280"/>
          </a:xfrm>
          <a:prstGeom prst="rect">
            <a:avLst/>
          </a:prstGeom>
        </p:spPr>
        <p:txBody>
          <a:bodyPr vert="horz" wrap="square" lIns="0" tIns="11430" rIns="0" bIns="0" rtlCol="0">
            <a:spAutoFit/>
          </a:bodyPr>
          <a:lstStyle/>
          <a:p>
            <a:pPr marL="12700">
              <a:lnSpc>
                <a:spcPct val="100000"/>
              </a:lnSpc>
              <a:spcBef>
                <a:spcPts val="90"/>
              </a:spcBef>
            </a:pPr>
            <a:r>
              <a:rPr lang="en-US" sz="1150" spc="-10" dirty="0">
                <a:solidFill>
                  <a:srgbClr val="001F5F"/>
                </a:solidFill>
                <a:latin typeface="Franklin Gothic Medium Cond"/>
                <a:cs typeface="Franklin Gothic Medium Cond"/>
              </a:rPr>
              <a:t>Optimization of CFG,</a:t>
            </a:r>
          </a:p>
          <a:p>
            <a:pPr marL="12700">
              <a:lnSpc>
                <a:spcPct val="100000"/>
              </a:lnSpc>
              <a:spcBef>
                <a:spcPts val="90"/>
              </a:spcBef>
            </a:pPr>
            <a:r>
              <a:rPr lang="en-US" sz="1150" spc="-10" dirty="0">
                <a:solidFill>
                  <a:srgbClr val="001F5F"/>
                </a:solidFill>
                <a:latin typeface="Franklin Gothic Medium Cond"/>
                <a:cs typeface="Franklin Gothic Medium Cond"/>
              </a:rPr>
              <a:t>cost accounting</a:t>
            </a:r>
            <a:endParaRPr sz="1150" dirty="0">
              <a:latin typeface="Franklin Gothic Medium Cond"/>
              <a:cs typeface="Franklin Gothic Medium Cond"/>
            </a:endParaRPr>
          </a:p>
        </p:txBody>
      </p:sp>
      <p:sp>
        <p:nvSpPr>
          <p:cNvPr id="27" name="object 27"/>
          <p:cNvSpPr/>
          <p:nvPr/>
        </p:nvSpPr>
        <p:spPr>
          <a:xfrm>
            <a:off x="4455414" y="4170426"/>
            <a:ext cx="335280" cy="440690"/>
          </a:xfrm>
          <a:custGeom>
            <a:avLst/>
            <a:gdLst/>
            <a:ahLst/>
            <a:cxnLst/>
            <a:rect l="l" t="t" r="r" b="b"/>
            <a:pathLst>
              <a:path w="335279" h="440689">
                <a:moveTo>
                  <a:pt x="0" y="440436"/>
                </a:moveTo>
                <a:lnTo>
                  <a:pt x="335279" y="440436"/>
                </a:lnTo>
                <a:lnTo>
                  <a:pt x="335279" y="0"/>
                </a:lnTo>
                <a:lnTo>
                  <a:pt x="0" y="0"/>
                </a:lnTo>
                <a:lnTo>
                  <a:pt x="0" y="440436"/>
                </a:lnTo>
                <a:close/>
              </a:path>
            </a:pathLst>
          </a:custGeom>
          <a:solidFill>
            <a:srgbClr val="9DC3E6"/>
          </a:solidFill>
        </p:spPr>
        <p:txBody>
          <a:bodyPr wrap="square" lIns="0" tIns="0" rIns="0" bIns="0" rtlCol="0"/>
          <a:lstStyle/>
          <a:p>
            <a:endParaRPr/>
          </a:p>
        </p:txBody>
      </p:sp>
      <p:sp>
        <p:nvSpPr>
          <p:cNvPr id="28" name="object 28"/>
          <p:cNvSpPr/>
          <p:nvPr/>
        </p:nvSpPr>
        <p:spPr>
          <a:xfrm>
            <a:off x="4455414" y="4170426"/>
            <a:ext cx="335280" cy="440690"/>
          </a:xfrm>
          <a:custGeom>
            <a:avLst/>
            <a:gdLst/>
            <a:ahLst/>
            <a:cxnLst/>
            <a:rect l="l" t="t" r="r" b="b"/>
            <a:pathLst>
              <a:path w="335279" h="440689">
                <a:moveTo>
                  <a:pt x="0" y="440436"/>
                </a:moveTo>
                <a:lnTo>
                  <a:pt x="335279" y="440436"/>
                </a:lnTo>
                <a:lnTo>
                  <a:pt x="335279" y="0"/>
                </a:lnTo>
                <a:lnTo>
                  <a:pt x="0" y="0"/>
                </a:lnTo>
                <a:lnTo>
                  <a:pt x="0" y="440436"/>
                </a:lnTo>
                <a:close/>
              </a:path>
            </a:pathLst>
          </a:custGeom>
          <a:ln w="10668">
            <a:solidFill>
              <a:srgbClr val="9DC3E6"/>
            </a:solidFill>
          </a:ln>
        </p:spPr>
        <p:txBody>
          <a:bodyPr wrap="square" lIns="0" tIns="0" rIns="0" bIns="0" rtlCol="0"/>
          <a:lstStyle/>
          <a:p>
            <a:endParaRPr/>
          </a:p>
        </p:txBody>
      </p:sp>
      <p:sp>
        <p:nvSpPr>
          <p:cNvPr id="29" name="object 29"/>
          <p:cNvSpPr txBox="1"/>
          <p:nvPr/>
        </p:nvSpPr>
        <p:spPr>
          <a:xfrm>
            <a:off x="3598545" y="1154429"/>
            <a:ext cx="1082040" cy="566822"/>
          </a:xfrm>
          <a:prstGeom prst="rect">
            <a:avLst/>
          </a:prstGeom>
        </p:spPr>
        <p:txBody>
          <a:bodyPr vert="horz" wrap="square" lIns="0" tIns="12700" rIns="0" bIns="0" rtlCol="0">
            <a:spAutoFit/>
          </a:bodyPr>
          <a:lstStyle/>
          <a:p>
            <a:pPr marL="12700" marR="5080" indent="177800">
              <a:lnSpc>
                <a:spcPct val="100000"/>
              </a:lnSpc>
              <a:spcBef>
                <a:spcPts val="100"/>
              </a:spcBef>
            </a:pPr>
            <a:r>
              <a:rPr lang="en-US" sz="1200" spc="-5" dirty="0">
                <a:latin typeface="Franklin Gothic Medium Cond"/>
                <a:cs typeface="Franklin Gothic Medium Cond"/>
              </a:rPr>
              <a:t>Optimization and planning of the SGBP</a:t>
            </a:r>
            <a:endParaRPr sz="1200" dirty="0">
              <a:latin typeface="Franklin Gothic Medium Cond"/>
              <a:cs typeface="Franklin Gothic Medium Cond"/>
            </a:endParaRPr>
          </a:p>
        </p:txBody>
      </p:sp>
      <p:sp>
        <p:nvSpPr>
          <p:cNvPr id="30" name="object 30"/>
          <p:cNvSpPr/>
          <p:nvPr/>
        </p:nvSpPr>
        <p:spPr>
          <a:xfrm>
            <a:off x="4761738" y="1126997"/>
            <a:ext cx="335280" cy="646430"/>
          </a:xfrm>
          <a:custGeom>
            <a:avLst/>
            <a:gdLst/>
            <a:ahLst/>
            <a:cxnLst/>
            <a:rect l="l" t="t" r="r" b="b"/>
            <a:pathLst>
              <a:path w="335279" h="646430">
                <a:moveTo>
                  <a:pt x="0" y="646176"/>
                </a:moveTo>
                <a:lnTo>
                  <a:pt x="335279" y="646176"/>
                </a:lnTo>
                <a:lnTo>
                  <a:pt x="335279" y="0"/>
                </a:lnTo>
                <a:lnTo>
                  <a:pt x="0" y="0"/>
                </a:lnTo>
                <a:lnTo>
                  <a:pt x="0" y="646176"/>
                </a:lnTo>
                <a:close/>
              </a:path>
            </a:pathLst>
          </a:custGeom>
          <a:solidFill>
            <a:srgbClr val="9DC3E6"/>
          </a:solidFill>
        </p:spPr>
        <p:txBody>
          <a:bodyPr wrap="square" lIns="0" tIns="0" rIns="0" bIns="0" rtlCol="0"/>
          <a:lstStyle/>
          <a:p>
            <a:endParaRPr/>
          </a:p>
        </p:txBody>
      </p:sp>
      <p:sp>
        <p:nvSpPr>
          <p:cNvPr id="31" name="object 31"/>
          <p:cNvSpPr/>
          <p:nvPr/>
        </p:nvSpPr>
        <p:spPr>
          <a:xfrm>
            <a:off x="4761738" y="1126997"/>
            <a:ext cx="335280" cy="646430"/>
          </a:xfrm>
          <a:custGeom>
            <a:avLst/>
            <a:gdLst/>
            <a:ahLst/>
            <a:cxnLst/>
            <a:rect l="l" t="t" r="r" b="b"/>
            <a:pathLst>
              <a:path w="335279" h="646430">
                <a:moveTo>
                  <a:pt x="0" y="646176"/>
                </a:moveTo>
                <a:lnTo>
                  <a:pt x="335279" y="646176"/>
                </a:lnTo>
                <a:lnTo>
                  <a:pt x="335279" y="0"/>
                </a:lnTo>
                <a:lnTo>
                  <a:pt x="0" y="0"/>
                </a:lnTo>
                <a:lnTo>
                  <a:pt x="0" y="646176"/>
                </a:lnTo>
                <a:close/>
              </a:path>
            </a:pathLst>
          </a:custGeom>
          <a:ln w="10668">
            <a:solidFill>
              <a:srgbClr val="9DC3E6"/>
            </a:solidFill>
          </a:ln>
        </p:spPr>
        <p:txBody>
          <a:bodyPr wrap="square" lIns="0" tIns="0" rIns="0" bIns="0" rtlCol="0"/>
          <a:lstStyle/>
          <a:p>
            <a:endParaRPr/>
          </a:p>
        </p:txBody>
      </p:sp>
      <p:sp>
        <p:nvSpPr>
          <p:cNvPr id="32" name="object 32"/>
          <p:cNvSpPr txBox="1"/>
          <p:nvPr/>
        </p:nvSpPr>
        <p:spPr>
          <a:xfrm>
            <a:off x="5615685" y="2814066"/>
            <a:ext cx="1899920" cy="756920"/>
          </a:xfrm>
          <a:prstGeom prst="rect">
            <a:avLst/>
          </a:prstGeom>
        </p:spPr>
        <p:txBody>
          <a:bodyPr vert="horz" wrap="square" lIns="0" tIns="12065" rIns="0" bIns="0" rtlCol="0">
            <a:spAutoFit/>
          </a:bodyPr>
          <a:lstStyle/>
          <a:p>
            <a:pPr marL="12065" marR="5080" algn="ctr">
              <a:lnSpc>
                <a:spcPct val="100000"/>
              </a:lnSpc>
              <a:spcBef>
                <a:spcPts val="95"/>
              </a:spcBef>
            </a:pPr>
            <a:r>
              <a:rPr lang="en-US" sz="1600" spc="-15" dirty="0">
                <a:solidFill>
                  <a:srgbClr val="212A35"/>
                </a:solidFill>
                <a:latin typeface="Arial Black"/>
                <a:cs typeface="Arial Black"/>
              </a:rPr>
              <a:t>Standardization of medical</a:t>
            </a:r>
          </a:p>
          <a:p>
            <a:pPr marL="12065" marR="5080" algn="ctr">
              <a:lnSpc>
                <a:spcPct val="100000"/>
              </a:lnSpc>
              <a:spcBef>
                <a:spcPts val="95"/>
              </a:spcBef>
            </a:pPr>
            <a:r>
              <a:rPr lang="en-US" sz="1600" spc="-15" dirty="0">
                <a:solidFill>
                  <a:srgbClr val="212A35"/>
                </a:solidFill>
                <a:latin typeface="Arial Black"/>
                <a:cs typeface="Arial Black"/>
              </a:rPr>
              <a:t>assistance</a:t>
            </a:r>
            <a:endParaRPr sz="1600" dirty="0">
              <a:latin typeface="Arial Black"/>
              <a:cs typeface="Arial Black"/>
            </a:endParaRPr>
          </a:p>
        </p:txBody>
      </p:sp>
      <p:sp>
        <p:nvSpPr>
          <p:cNvPr id="33" name="object 33"/>
          <p:cNvSpPr/>
          <p:nvPr/>
        </p:nvSpPr>
        <p:spPr>
          <a:xfrm>
            <a:off x="6358890" y="1381505"/>
            <a:ext cx="302260" cy="302260"/>
          </a:xfrm>
          <a:custGeom>
            <a:avLst/>
            <a:gdLst/>
            <a:ahLst/>
            <a:cxnLst/>
            <a:rect l="l" t="t" r="r" b="b"/>
            <a:pathLst>
              <a:path w="302259" h="302260">
                <a:moveTo>
                  <a:pt x="150876" y="0"/>
                </a:moveTo>
                <a:lnTo>
                  <a:pt x="103193" y="7693"/>
                </a:lnTo>
                <a:lnTo>
                  <a:pt x="61776" y="29114"/>
                </a:lnTo>
                <a:lnTo>
                  <a:pt x="29114" y="61776"/>
                </a:lnTo>
                <a:lnTo>
                  <a:pt x="7693" y="103193"/>
                </a:lnTo>
                <a:lnTo>
                  <a:pt x="0" y="150876"/>
                </a:lnTo>
                <a:lnTo>
                  <a:pt x="7693" y="198558"/>
                </a:lnTo>
                <a:lnTo>
                  <a:pt x="29114" y="239975"/>
                </a:lnTo>
                <a:lnTo>
                  <a:pt x="61776" y="272637"/>
                </a:lnTo>
                <a:lnTo>
                  <a:pt x="103193" y="294058"/>
                </a:lnTo>
                <a:lnTo>
                  <a:pt x="150876" y="301752"/>
                </a:lnTo>
                <a:lnTo>
                  <a:pt x="198558" y="294058"/>
                </a:lnTo>
                <a:lnTo>
                  <a:pt x="239975" y="272637"/>
                </a:lnTo>
                <a:lnTo>
                  <a:pt x="272637" y="239975"/>
                </a:lnTo>
                <a:lnTo>
                  <a:pt x="294058" y="198558"/>
                </a:lnTo>
                <a:lnTo>
                  <a:pt x="301752" y="150876"/>
                </a:lnTo>
                <a:lnTo>
                  <a:pt x="294058" y="103193"/>
                </a:lnTo>
                <a:lnTo>
                  <a:pt x="272637" y="61776"/>
                </a:lnTo>
                <a:lnTo>
                  <a:pt x="239975" y="29114"/>
                </a:lnTo>
                <a:lnTo>
                  <a:pt x="198558" y="7693"/>
                </a:lnTo>
                <a:lnTo>
                  <a:pt x="150876" y="0"/>
                </a:lnTo>
                <a:close/>
              </a:path>
            </a:pathLst>
          </a:custGeom>
          <a:solidFill>
            <a:srgbClr val="9DC3E6"/>
          </a:solidFill>
        </p:spPr>
        <p:txBody>
          <a:bodyPr wrap="square" lIns="0" tIns="0" rIns="0" bIns="0" rtlCol="0"/>
          <a:lstStyle/>
          <a:p>
            <a:endParaRPr/>
          </a:p>
        </p:txBody>
      </p:sp>
      <p:sp>
        <p:nvSpPr>
          <p:cNvPr id="34" name="object 34"/>
          <p:cNvSpPr/>
          <p:nvPr/>
        </p:nvSpPr>
        <p:spPr>
          <a:xfrm>
            <a:off x="6358890" y="1381505"/>
            <a:ext cx="302260" cy="302260"/>
          </a:xfrm>
          <a:custGeom>
            <a:avLst/>
            <a:gdLst/>
            <a:ahLst/>
            <a:cxnLst/>
            <a:rect l="l" t="t" r="r" b="b"/>
            <a:pathLst>
              <a:path w="302259" h="302260">
                <a:moveTo>
                  <a:pt x="0" y="150876"/>
                </a:moveTo>
                <a:lnTo>
                  <a:pt x="7693" y="103193"/>
                </a:lnTo>
                <a:lnTo>
                  <a:pt x="29114" y="61776"/>
                </a:lnTo>
                <a:lnTo>
                  <a:pt x="61776" y="29114"/>
                </a:lnTo>
                <a:lnTo>
                  <a:pt x="103193" y="7693"/>
                </a:lnTo>
                <a:lnTo>
                  <a:pt x="150876" y="0"/>
                </a:lnTo>
                <a:lnTo>
                  <a:pt x="198558" y="7693"/>
                </a:lnTo>
                <a:lnTo>
                  <a:pt x="239975" y="29114"/>
                </a:lnTo>
                <a:lnTo>
                  <a:pt x="272637" y="61776"/>
                </a:lnTo>
                <a:lnTo>
                  <a:pt x="294058" y="103193"/>
                </a:lnTo>
                <a:lnTo>
                  <a:pt x="301752" y="150876"/>
                </a:lnTo>
                <a:lnTo>
                  <a:pt x="294058" y="198558"/>
                </a:lnTo>
                <a:lnTo>
                  <a:pt x="272637" y="239975"/>
                </a:lnTo>
                <a:lnTo>
                  <a:pt x="239975" y="272637"/>
                </a:lnTo>
                <a:lnTo>
                  <a:pt x="198558" y="294058"/>
                </a:lnTo>
                <a:lnTo>
                  <a:pt x="150876" y="301752"/>
                </a:lnTo>
                <a:lnTo>
                  <a:pt x="103193" y="294058"/>
                </a:lnTo>
                <a:lnTo>
                  <a:pt x="61776" y="272637"/>
                </a:lnTo>
                <a:lnTo>
                  <a:pt x="29114" y="239975"/>
                </a:lnTo>
                <a:lnTo>
                  <a:pt x="7693" y="198558"/>
                </a:lnTo>
                <a:lnTo>
                  <a:pt x="0" y="150876"/>
                </a:lnTo>
                <a:close/>
              </a:path>
            </a:pathLst>
          </a:custGeom>
          <a:ln w="10668">
            <a:solidFill>
              <a:srgbClr val="9DC3E6"/>
            </a:solidFill>
          </a:ln>
        </p:spPr>
        <p:txBody>
          <a:bodyPr wrap="square" lIns="0" tIns="0" rIns="0" bIns="0" rtlCol="0"/>
          <a:lstStyle/>
          <a:p>
            <a:endParaRPr/>
          </a:p>
        </p:txBody>
      </p:sp>
      <p:sp>
        <p:nvSpPr>
          <p:cNvPr id="35" name="object 35"/>
          <p:cNvSpPr/>
          <p:nvPr/>
        </p:nvSpPr>
        <p:spPr>
          <a:xfrm>
            <a:off x="7777733" y="2183129"/>
            <a:ext cx="299085" cy="300355"/>
          </a:xfrm>
          <a:custGeom>
            <a:avLst/>
            <a:gdLst/>
            <a:ahLst/>
            <a:cxnLst/>
            <a:rect l="l" t="t" r="r" b="b"/>
            <a:pathLst>
              <a:path w="299084" h="300355">
                <a:moveTo>
                  <a:pt x="149351" y="0"/>
                </a:moveTo>
                <a:lnTo>
                  <a:pt x="102168" y="7650"/>
                </a:lnTo>
                <a:lnTo>
                  <a:pt x="61173" y="28956"/>
                </a:lnTo>
                <a:lnTo>
                  <a:pt x="28834" y="61447"/>
                </a:lnTo>
                <a:lnTo>
                  <a:pt x="7620" y="102656"/>
                </a:lnTo>
                <a:lnTo>
                  <a:pt x="0" y="150114"/>
                </a:lnTo>
                <a:lnTo>
                  <a:pt x="7620" y="197571"/>
                </a:lnTo>
                <a:lnTo>
                  <a:pt x="28834" y="238780"/>
                </a:lnTo>
                <a:lnTo>
                  <a:pt x="61173" y="271272"/>
                </a:lnTo>
                <a:lnTo>
                  <a:pt x="102168" y="292577"/>
                </a:lnTo>
                <a:lnTo>
                  <a:pt x="149351" y="300228"/>
                </a:lnTo>
                <a:lnTo>
                  <a:pt x="196535" y="292577"/>
                </a:lnTo>
                <a:lnTo>
                  <a:pt x="237530" y="271272"/>
                </a:lnTo>
                <a:lnTo>
                  <a:pt x="269869" y="238780"/>
                </a:lnTo>
                <a:lnTo>
                  <a:pt x="291084" y="197571"/>
                </a:lnTo>
                <a:lnTo>
                  <a:pt x="298704" y="150114"/>
                </a:lnTo>
                <a:lnTo>
                  <a:pt x="291084" y="102656"/>
                </a:lnTo>
                <a:lnTo>
                  <a:pt x="269869" y="61447"/>
                </a:lnTo>
                <a:lnTo>
                  <a:pt x="237530" y="28956"/>
                </a:lnTo>
                <a:lnTo>
                  <a:pt x="196535" y="7650"/>
                </a:lnTo>
                <a:lnTo>
                  <a:pt x="149351" y="0"/>
                </a:lnTo>
                <a:close/>
              </a:path>
            </a:pathLst>
          </a:custGeom>
          <a:solidFill>
            <a:srgbClr val="9DC3E6"/>
          </a:solidFill>
        </p:spPr>
        <p:txBody>
          <a:bodyPr wrap="square" lIns="0" tIns="0" rIns="0" bIns="0" rtlCol="0"/>
          <a:lstStyle/>
          <a:p>
            <a:endParaRPr/>
          </a:p>
        </p:txBody>
      </p:sp>
      <p:sp>
        <p:nvSpPr>
          <p:cNvPr id="36" name="object 36"/>
          <p:cNvSpPr/>
          <p:nvPr/>
        </p:nvSpPr>
        <p:spPr>
          <a:xfrm>
            <a:off x="7777733" y="2183129"/>
            <a:ext cx="299085" cy="300355"/>
          </a:xfrm>
          <a:custGeom>
            <a:avLst/>
            <a:gdLst/>
            <a:ahLst/>
            <a:cxnLst/>
            <a:rect l="l" t="t" r="r" b="b"/>
            <a:pathLst>
              <a:path w="299084" h="300355">
                <a:moveTo>
                  <a:pt x="0" y="150114"/>
                </a:moveTo>
                <a:lnTo>
                  <a:pt x="7620" y="102656"/>
                </a:lnTo>
                <a:lnTo>
                  <a:pt x="28834" y="61447"/>
                </a:lnTo>
                <a:lnTo>
                  <a:pt x="61173" y="28956"/>
                </a:lnTo>
                <a:lnTo>
                  <a:pt x="102168" y="7650"/>
                </a:lnTo>
                <a:lnTo>
                  <a:pt x="149351" y="0"/>
                </a:lnTo>
                <a:lnTo>
                  <a:pt x="196535" y="7650"/>
                </a:lnTo>
                <a:lnTo>
                  <a:pt x="237530" y="28955"/>
                </a:lnTo>
                <a:lnTo>
                  <a:pt x="269869" y="61447"/>
                </a:lnTo>
                <a:lnTo>
                  <a:pt x="291084" y="102656"/>
                </a:lnTo>
                <a:lnTo>
                  <a:pt x="298704" y="150114"/>
                </a:lnTo>
                <a:lnTo>
                  <a:pt x="291084" y="197571"/>
                </a:lnTo>
                <a:lnTo>
                  <a:pt x="269869" y="238780"/>
                </a:lnTo>
                <a:lnTo>
                  <a:pt x="237530" y="271272"/>
                </a:lnTo>
                <a:lnTo>
                  <a:pt x="196535" y="292577"/>
                </a:lnTo>
                <a:lnTo>
                  <a:pt x="149351" y="300228"/>
                </a:lnTo>
                <a:lnTo>
                  <a:pt x="102168" y="292577"/>
                </a:lnTo>
                <a:lnTo>
                  <a:pt x="61173" y="271272"/>
                </a:lnTo>
                <a:lnTo>
                  <a:pt x="28834" y="238780"/>
                </a:lnTo>
                <a:lnTo>
                  <a:pt x="7620" y="197571"/>
                </a:lnTo>
                <a:lnTo>
                  <a:pt x="0" y="150114"/>
                </a:lnTo>
                <a:close/>
              </a:path>
            </a:pathLst>
          </a:custGeom>
          <a:ln w="10668">
            <a:solidFill>
              <a:srgbClr val="9DC3E6"/>
            </a:solidFill>
          </a:ln>
        </p:spPr>
        <p:txBody>
          <a:bodyPr wrap="square" lIns="0" tIns="0" rIns="0" bIns="0" rtlCol="0"/>
          <a:lstStyle/>
          <a:p>
            <a:endParaRPr/>
          </a:p>
        </p:txBody>
      </p:sp>
      <p:sp>
        <p:nvSpPr>
          <p:cNvPr id="37" name="object 37"/>
          <p:cNvSpPr/>
          <p:nvPr/>
        </p:nvSpPr>
        <p:spPr>
          <a:xfrm>
            <a:off x="7652766" y="4037838"/>
            <a:ext cx="300355" cy="302260"/>
          </a:xfrm>
          <a:custGeom>
            <a:avLst/>
            <a:gdLst/>
            <a:ahLst/>
            <a:cxnLst/>
            <a:rect l="l" t="t" r="r" b="b"/>
            <a:pathLst>
              <a:path w="300354" h="302260">
                <a:moveTo>
                  <a:pt x="150113" y="0"/>
                </a:moveTo>
                <a:lnTo>
                  <a:pt x="102656" y="7693"/>
                </a:lnTo>
                <a:lnTo>
                  <a:pt x="61447" y="29114"/>
                </a:lnTo>
                <a:lnTo>
                  <a:pt x="28955" y="61776"/>
                </a:lnTo>
                <a:lnTo>
                  <a:pt x="7650" y="103193"/>
                </a:lnTo>
                <a:lnTo>
                  <a:pt x="0" y="150875"/>
                </a:lnTo>
                <a:lnTo>
                  <a:pt x="7650" y="198558"/>
                </a:lnTo>
                <a:lnTo>
                  <a:pt x="28955" y="239975"/>
                </a:lnTo>
                <a:lnTo>
                  <a:pt x="61447" y="272637"/>
                </a:lnTo>
                <a:lnTo>
                  <a:pt x="102656" y="294058"/>
                </a:lnTo>
                <a:lnTo>
                  <a:pt x="150113" y="301751"/>
                </a:lnTo>
                <a:lnTo>
                  <a:pt x="197571" y="294058"/>
                </a:lnTo>
                <a:lnTo>
                  <a:pt x="238780" y="272637"/>
                </a:lnTo>
                <a:lnTo>
                  <a:pt x="271272" y="239975"/>
                </a:lnTo>
                <a:lnTo>
                  <a:pt x="292577" y="198558"/>
                </a:lnTo>
                <a:lnTo>
                  <a:pt x="300227" y="150875"/>
                </a:lnTo>
                <a:lnTo>
                  <a:pt x="292577" y="103193"/>
                </a:lnTo>
                <a:lnTo>
                  <a:pt x="271272" y="61776"/>
                </a:lnTo>
                <a:lnTo>
                  <a:pt x="238780" y="29114"/>
                </a:lnTo>
                <a:lnTo>
                  <a:pt x="197571" y="7693"/>
                </a:lnTo>
                <a:lnTo>
                  <a:pt x="150113" y="0"/>
                </a:lnTo>
                <a:close/>
              </a:path>
            </a:pathLst>
          </a:custGeom>
          <a:solidFill>
            <a:srgbClr val="9DC3E6"/>
          </a:solidFill>
        </p:spPr>
        <p:txBody>
          <a:bodyPr wrap="square" lIns="0" tIns="0" rIns="0" bIns="0" rtlCol="0"/>
          <a:lstStyle/>
          <a:p>
            <a:endParaRPr/>
          </a:p>
        </p:txBody>
      </p:sp>
      <p:sp>
        <p:nvSpPr>
          <p:cNvPr id="38" name="object 38"/>
          <p:cNvSpPr/>
          <p:nvPr/>
        </p:nvSpPr>
        <p:spPr>
          <a:xfrm>
            <a:off x="7652766" y="4037838"/>
            <a:ext cx="300355" cy="302260"/>
          </a:xfrm>
          <a:custGeom>
            <a:avLst/>
            <a:gdLst/>
            <a:ahLst/>
            <a:cxnLst/>
            <a:rect l="l" t="t" r="r" b="b"/>
            <a:pathLst>
              <a:path w="300354" h="302260">
                <a:moveTo>
                  <a:pt x="0" y="150875"/>
                </a:moveTo>
                <a:lnTo>
                  <a:pt x="7650" y="103193"/>
                </a:lnTo>
                <a:lnTo>
                  <a:pt x="28955" y="61776"/>
                </a:lnTo>
                <a:lnTo>
                  <a:pt x="61447" y="29114"/>
                </a:lnTo>
                <a:lnTo>
                  <a:pt x="102656" y="7693"/>
                </a:lnTo>
                <a:lnTo>
                  <a:pt x="150113" y="0"/>
                </a:lnTo>
                <a:lnTo>
                  <a:pt x="197571" y="7693"/>
                </a:lnTo>
                <a:lnTo>
                  <a:pt x="238780" y="29114"/>
                </a:lnTo>
                <a:lnTo>
                  <a:pt x="271272" y="61776"/>
                </a:lnTo>
                <a:lnTo>
                  <a:pt x="292577" y="103193"/>
                </a:lnTo>
                <a:lnTo>
                  <a:pt x="300227" y="150875"/>
                </a:lnTo>
                <a:lnTo>
                  <a:pt x="292577" y="198558"/>
                </a:lnTo>
                <a:lnTo>
                  <a:pt x="271272" y="239975"/>
                </a:lnTo>
                <a:lnTo>
                  <a:pt x="238780" y="272637"/>
                </a:lnTo>
                <a:lnTo>
                  <a:pt x="197571" y="294058"/>
                </a:lnTo>
                <a:lnTo>
                  <a:pt x="150113" y="301751"/>
                </a:lnTo>
                <a:lnTo>
                  <a:pt x="102656" y="294058"/>
                </a:lnTo>
                <a:lnTo>
                  <a:pt x="61447" y="272637"/>
                </a:lnTo>
                <a:lnTo>
                  <a:pt x="28955" y="239975"/>
                </a:lnTo>
                <a:lnTo>
                  <a:pt x="7650" y="198558"/>
                </a:lnTo>
                <a:lnTo>
                  <a:pt x="0" y="150875"/>
                </a:lnTo>
                <a:close/>
              </a:path>
            </a:pathLst>
          </a:custGeom>
          <a:ln w="10668">
            <a:solidFill>
              <a:srgbClr val="9DC3E6"/>
            </a:solidFill>
          </a:ln>
        </p:spPr>
        <p:txBody>
          <a:bodyPr wrap="square" lIns="0" tIns="0" rIns="0" bIns="0" rtlCol="0"/>
          <a:lstStyle/>
          <a:p>
            <a:endParaRPr/>
          </a:p>
        </p:txBody>
      </p:sp>
      <p:sp>
        <p:nvSpPr>
          <p:cNvPr id="39" name="object 39"/>
          <p:cNvSpPr/>
          <p:nvPr/>
        </p:nvSpPr>
        <p:spPr>
          <a:xfrm>
            <a:off x="6357365" y="4610861"/>
            <a:ext cx="300355" cy="300355"/>
          </a:xfrm>
          <a:custGeom>
            <a:avLst/>
            <a:gdLst/>
            <a:ahLst/>
            <a:cxnLst/>
            <a:rect l="l" t="t" r="r" b="b"/>
            <a:pathLst>
              <a:path w="300354" h="300354">
                <a:moveTo>
                  <a:pt x="150113" y="0"/>
                </a:moveTo>
                <a:lnTo>
                  <a:pt x="102656" y="7650"/>
                </a:lnTo>
                <a:lnTo>
                  <a:pt x="61447" y="28956"/>
                </a:lnTo>
                <a:lnTo>
                  <a:pt x="28955" y="61447"/>
                </a:lnTo>
                <a:lnTo>
                  <a:pt x="7650" y="102656"/>
                </a:lnTo>
                <a:lnTo>
                  <a:pt x="0" y="150113"/>
                </a:lnTo>
                <a:lnTo>
                  <a:pt x="7650" y="197571"/>
                </a:lnTo>
                <a:lnTo>
                  <a:pt x="28955" y="238780"/>
                </a:lnTo>
                <a:lnTo>
                  <a:pt x="61447" y="271272"/>
                </a:lnTo>
                <a:lnTo>
                  <a:pt x="102656" y="292577"/>
                </a:lnTo>
                <a:lnTo>
                  <a:pt x="150113" y="300227"/>
                </a:lnTo>
                <a:lnTo>
                  <a:pt x="197571" y="292577"/>
                </a:lnTo>
                <a:lnTo>
                  <a:pt x="238780" y="271272"/>
                </a:lnTo>
                <a:lnTo>
                  <a:pt x="271272" y="238780"/>
                </a:lnTo>
                <a:lnTo>
                  <a:pt x="292577" y="197571"/>
                </a:lnTo>
                <a:lnTo>
                  <a:pt x="300228" y="150113"/>
                </a:lnTo>
                <a:lnTo>
                  <a:pt x="292577" y="102656"/>
                </a:lnTo>
                <a:lnTo>
                  <a:pt x="271272" y="61447"/>
                </a:lnTo>
                <a:lnTo>
                  <a:pt x="238780" y="28956"/>
                </a:lnTo>
                <a:lnTo>
                  <a:pt x="197571" y="7650"/>
                </a:lnTo>
                <a:lnTo>
                  <a:pt x="150113" y="0"/>
                </a:lnTo>
                <a:close/>
              </a:path>
            </a:pathLst>
          </a:custGeom>
          <a:solidFill>
            <a:srgbClr val="9DC3E6"/>
          </a:solidFill>
        </p:spPr>
        <p:txBody>
          <a:bodyPr wrap="square" lIns="0" tIns="0" rIns="0" bIns="0" rtlCol="0"/>
          <a:lstStyle/>
          <a:p>
            <a:endParaRPr/>
          </a:p>
        </p:txBody>
      </p:sp>
      <p:sp>
        <p:nvSpPr>
          <p:cNvPr id="40" name="object 40"/>
          <p:cNvSpPr/>
          <p:nvPr/>
        </p:nvSpPr>
        <p:spPr>
          <a:xfrm>
            <a:off x="6357365" y="4610861"/>
            <a:ext cx="300355" cy="300355"/>
          </a:xfrm>
          <a:custGeom>
            <a:avLst/>
            <a:gdLst/>
            <a:ahLst/>
            <a:cxnLst/>
            <a:rect l="l" t="t" r="r" b="b"/>
            <a:pathLst>
              <a:path w="300354" h="300354">
                <a:moveTo>
                  <a:pt x="0" y="150113"/>
                </a:moveTo>
                <a:lnTo>
                  <a:pt x="7650" y="102656"/>
                </a:lnTo>
                <a:lnTo>
                  <a:pt x="28955" y="61447"/>
                </a:lnTo>
                <a:lnTo>
                  <a:pt x="61447" y="28956"/>
                </a:lnTo>
                <a:lnTo>
                  <a:pt x="102656" y="7650"/>
                </a:lnTo>
                <a:lnTo>
                  <a:pt x="150113" y="0"/>
                </a:lnTo>
                <a:lnTo>
                  <a:pt x="197571" y="7650"/>
                </a:lnTo>
                <a:lnTo>
                  <a:pt x="238780" y="28955"/>
                </a:lnTo>
                <a:lnTo>
                  <a:pt x="271272" y="61447"/>
                </a:lnTo>
                <a:lnTo>
                  <a:pt x="292577" y="102656"/>
                </a:lnTo>
                <a:lnTo>
                  <a:pt x="300228" y="150113"/>
                </a:lnTo>
                <a:lnTo>
                  <a:pt x="292577" y="197571"/>
                </a:lnTo>
                <a:lnTo>
                  <a:pt x="271272" y="238780"/>
                </a:lnTo>
                <a:lnTo>
                  <a:pt x="238780" y="271271"/>
                </a:lnTo>
                <a:lnTo>
                  <a:pt x="197571" y="292577"/>
                </a:lnTo>
                <a:lnTo>
                  <a:pt x="150113" y="300227"/>
                </a:lnTo>
                <a:lnTo>
                  <a:pt x="102656" y="292577"/>
                </a:lnTo>
                <a:lnTo>
                  <a:pt x="61447" y="271272"/>
                </a:lnTo>
                <a:lnTo>
                  <a:pt x="28955" y="238780"/>
                </a:lnTo>
                <a:lnTo>
                  <a:pt x="7650" y="197571"/>
                </a:lnTo>
                <a:lnTo>
                  <a:pt x="0" y="150113"/>
                </a:lnTo>
                <a:close/>
              </a:path>
            </a:pathLst>
          </a:custGeom>
          <a:ln w="10668">
            <a:solidFill>
              <a:srgbClr val="9DC3E6"/>
            </a:solidFill>
          </a:ln>
        </p:spPr>
        <p:txBody>
          <a:bodyPr wrap="square" lIns="0" tIns="0" rIns="0" bIns="0" rtlCol="0"/>
          <a:lstStyle/>
          <a:p>
            <a:endParaRPr/>
          </a:p>
        </p:txBody>
      </p:sp>
      <p:sp>
        <p:nvSpPr>
          <p:cNvPr id="41" name="object 41"/>
          <p:cNvSpPr/>
          <p:nvPr/>
        </p:nvSpPr>
        <p:spPr>
          <a:xfrm>
            <a:off x="5034534" y="3950970"/>
            <a:ext cx="299085" cy="300355"/>
          </a:xfrm>
          <a:custGeom>
            <a:avLst/>
            <a:gdLst/>
            <a:ahLst/>
            <a:cxnLst/>
            <a:rect l="l" t="t" r="r" b="b"/>
            <a:pathLst>
              <a:path w="299085" h="300354">
                <a:moveTo>
                  <a:pt x="149351" y="0"/>
                </a:moveTo>
                <a:lnTo>
                  <a:pt x="102168" y="7650"/>
                </a:lnTo>
                <a:lnTo>
                  <a:pt x="61173" y="28955"/>
                </a:lnTo>
                <a:lnTo>
                  <a:pt x="28834" y="61447"/>
                </a:lnTo>
                <a:lnTo>
                  <a:pt x="7620" y="102656"/>
                </a:lnTo>
                <a:lnTo>
                  <a:pt x="0" y="150113"/>
                </a:lnTo>
                <a:lnTo>
                  <a:pt x="7620" y="197571"/>
                </a:lnTo>
                <a:lnTo>
                  <a:pt x="28834" y="238780"/>
                </a:lnTo>
                <a:lnTo>
                  <a:pt x="61173" y="271271"/>
                </a:lnTo>
                <a:lnTo>
                  <a:pt x="102168" y="292577"/>
                </a:lnTo>
                <a:lnTo>
                  <a:pt x="149351" y="300227"/>
                </a:lnTo>
                <a:lnTo>
                  <a:pt x="196535" y="292577"/>
                </a:lnTo>
                <a:lnTo>
                  <a:pt x="237530" y="271271"/>
                </a:lnTo>
                <a:lnTo>
                  <a:pt x="269869" y="238780"/>
                </a:lnTo>
                <a:lnTo>
                  <a:pt x="291083" y="197571"/>
                </a:lnTo>
                <a:lnTo>
                  <a:pt x="298703" y="150113"/>
                </a:lnTo>
                <a:lnTo>
                  <a:pt x="291083" y="102656"/>
                </a:lnTo>
                <a:lnTo>
                  <a:pt x="269869" y="61447"/>
                </a:lnTo>
                <a:lnTo>
                  <a:pt x="237530" y="28955"/>
                </a:lnTo>
                <a:lnTo>
                  <a:pt x="196535" y="7650"/>
                </a:lnTo>
                <a:lnTo>
                  <a:pt x="149351" y="0"/>
                </a:lnTo>
                <a:close/>
              </a:path>
            </a:pathLst>
          </a:custGeom>
          <a:solidFill>
            <a:srgbClr val="9DC3E6"/>
          </a:solidFill>
        </p:spPr>
        <p:txBody>
          <a:bodyPr wrap="square" lIns="0" tIns="0" rIns="0" bIns="0" rtlCol="0"/>
          <a:lstStyle/>
          <a:p>
            <a:endParaRPr/>
          </a:p>
        </p:txBody>
      </p:sp>
      <p:sp>
        <p:nvSpPr>
          <p:cNvPr id="42" name="object 42"/>
          <p:cNvSpPr/>
          <p:nvPr/>
        </p:nvSpPr>
        <p:spPr>
          <a:xfrm>
            <a:off x="5034534" y="3950970"/>
            <a:ext cx="299085" cy="300355"/>
          </a:xfrm>
          <a:custGeom>
            <a:avLst/>
            <a:gdLst/>
            <a:ahLst/>
            <a:cxnLst/>
            <a:rect l="l" t="t" r="r" b="b"/>
            <a:pathLst>
              <a:path w="299085" h="300354">
                <a:moveTo>
                  <a:pt x="0" y="150113"/>
                </a:moveTo>
                <a:lnTo>
                  <a:pt x="7620" y="102656"/>
                </a:lnTo>
                <a:lnTo>
                  <a:pt x="28834" y="61447"/>
                </a:lnTo>
                <a:lnTo>
                  <a:pt x="61173" y="28955"/>
                </a:lnTo>
                <a:lnTo>
                  <a:pt x="102168" y="7650"/>
                </a:lnTo>
                <a:lnTo>
                  <a:pt x="149351" y="0"/>
                </a:lnTo>
                <a:lnTo>
                  <a:pt x="196535" y="7650"/>
                </a:lnTo>
                <a:lnTo>
                  <a:pt x="237530" y="28955"/>
                </a:lnTo>
                <a:lnTo>
                  <a:pt x="269869" y="61447"/>
                </a:lnTo>
                <a:lnTo>
                  <a:pt x="291083" y="102656"/>
                </a:lnTo>
                <a:lnTo>
                  <a:pt x="298703" y="150113"/>
                </a:lnTo>
                <a:lnTo>
                  <a:pt x="291083" y="197571"/>
                </a:lnTo>
                <a:lnTo>
                  <a:pt x="269869" y="238780"/>
                </a:lnTo>
                <a:lnTo>
                  <a:pt x="237530" y="271271"/>
                </a:lnTo>
                <a:lnTo>
                  <a:pt x="196535" y="292577"/>
                </a:lnTo>
                <a:lnTo>
                  <a:pt x="149351" y="300227"/>
                </a:lnTo>
                <a:lnTo>
                  <a:pt x="102168" y="292577"/>
                </a:lnTo>
                <a:lnTo>
                  <a:pt x="61173" y="271271"/>
                </a:lnTo>
                <a:lnTo>
                  <a:pt x="28834" y="238780"/>
                </a:lnTo>
                <a:lnTo>
                  <a:pt x="7620" y="197571"/>
                </a:lnTo>
                <a:lnTo>
                  <a:pt x="0" y="150113"/>
                </a:lnTo>
                <a:close/>
              </a:path>
            </a:pathLst>
          </a:custGeom>
          <a:ln w="10668">
            <a:solidFill>
              <a:srgbClr val="9DC3E6"/>
            </a:solidFill>
          </a:ln>
        </p:spPr>
        <p:txBody>
          <a:bodyPr wrap="square" lIns="0" tIns="0" rIns="0" bIns="0" rtlCol="0"/>
          <a:lstStyle/>
          <a:p>
            <a:endParaRPr/>
          </a:p>
        </p:txBody>
      </p:sp>
      <p:sp>
        <p:nvSpPr>
          <p:cNvPr id="43" name="object 43"/>
          <p:cNvSpPr/>
          <p:nvPr/>
        </p:nvSpPr>
        <p:spPr>
          <a:xfrm>
            <a:off x="4895850" y="2280666"/>
            <a:ext cx="300355" cy="302260"/>
          </a:xfrm>
          <a:custGeom>
            <a:avLst/>
            <a:gdLst/>
            <a:ahLst/>
            <a:cxnLst/>
            <a:rect l="l" t="t" r="r" b="b"/>
            <a:pathLst>
              <a:path w="300354" h="302260">
                <a:moveTo>
                  <a:pt x="150113" y="0"/>
                </a:moveTo>
                <a:lnTo>
                  <a:pt x="102656" y="7693"/>
                </a:lnTo>
                <a:lnTo>
                  <a:pt x="61447" y="29114"/>
                </a:lnTo>
                <a:lnTo>
                  <a:pt x="28955" y="61776"/>
                </a:lnTo>
                <a:lnTo>
                  <a:pt x="7650" y="103193"/>
                </a:lnTo>
                <a:lnTo>
                  <a:pt x="0" y="150875"/>
                </a:lnTo>
                <a:lnTo>
                  <a:pt x="7650" y="198558"/>
                </a:lnTo>
                <a:lnTo>
                  <a:pt x="28955" y="239975"/>
                </a:lnTo>
                <a:lnTo>
                  <a:pt x="61447" y="272637"/>
                </a:lnTo>
                <a:lnTo>
                  <a:pt x="102656" y="294058"/>
                </a:lnTo>
                <a:lnTo>
                  <a:pt x="150113" y="301751"/>
                </a:lnTo>
                <a:lnTo>
                  <a:pt x="197571" y="294058"/>
                </a:lnTo>
                <a:lnTo>
                  <a:pt x="238780" y="272637"/>
                </a:lnTo>
                <a:lnTo>
                  <a:pt x="271272" y="239975"/>
                </a:lnTo>
                <a:lnTo>
                  <a:pt x="292577" y="198558"/>
                </a:lnTo>
                <a:lnTo>
                  <a:pt x="300227" y="150875"/>
                </a:lnTo>
                <a:lnTo>
                  <a:pt x="292577" y="103193"/>
                </a:lnTo>
                <a:lnTo>
                  <a:pt x="271272" y="61776"/>
                </a:lnTo>
                <a:lnTo>
                  <a:pt x="238780" y="29114"/>
                </a:lnTo>
                <a:lnTo>
                  <a:pt x="197571" y="7693"/>
                </a:lnTo>
                <a:lnTo>
                  <a:pt x="150113" y="0"/>
                </a:lnTo>
                <a:close/>
              </a:path>
            </a:pathLst>
          </a:custGeom>
          <a:solidFill>
            <a:srgbClr val="9DC3E6"/>
          </a:solidFill>
        </p:spPr>
        <p:txBody>
          <a:bodyPr wrap="square" lIns="0" tIns="0" rIns="0" bIns="0" rtlCol="0"/>
          <a:lstStyle/>
          <a:p>
            <a:endParaRPr/>
          </a:p>
        </p:txBody>
      </p:sp>
      <p:sp>
        <p:nvSpPr>
          <p:cNvPr id="44" name="object 44"/>
          <p:cNvSpPr/>
          <p:nvPr/>
        </p:nvSpPr>
        <p:spPr>
          <a:xfrm>
            <a:off x="4895850" y="2280666"/>
            <a:ext cx="300355" cy="302260"/>
          </a:xfrm>
          <a:custGeom>
            <a:avLst/>
            <a:gdLst/>
            <a:ahLst/>
            <a:cxnLst/>
            <a:rect l="l" t="t" r="r" b="b"/>
            <a:pathLst>
              <a:path w="300354" h="302260">
                <a:moveTo>
                  <a:pt x="0" y="150875"/>
                </a:moveTo>
                <a:lnTo>
                  <a:pt x="7650" y="103193"/>
                </a:lnTo>
                <a:lnTo>
                  <a:pt x="28955" y="61776"/>
                </a:lnTo>
                <a:lnTo>
                  <a:pt x="61447" y="29114"/>
                </a:lnTo>
                <a:lnTo>
                  <a:pt x="102656" y="7693"/>
                </a:lnTo>
                <a:lnTo>
                  <a:pt x="150113" y="0"/>
                </a:lnTo>
                <a:lnTo>
                  <a:pt x="197571" y="7693"/>
                </a:lnTo>
                <a:lnTo>
                  <a:pt x="238780" y="29114"/>
                </a:lnTo>
                <a:lnTo>
                  <a:pt x="271272" y="61776"/>
                </a:lnTo>
                <a:lnTo>
                  <a:pt x="292577" y="103193"/>
                </a:lnTo>
                <a:lnTo>
                  <a:pt x="300227" y="150875"/>
                </a:lnTo>
                <a:lnTo>
                  <a:pt x="292577" y="198558"/>
                </a:lnTo>
                <a:lnTo>
                  <a:pt x="271272" y="239975"/>
                </a:lnTo>
                <a:lnTo>
                  <a:pt x="238780" y="272637"/>
                </a:lnTo>
                <a:lnTo>
                  <a:pt x="197571" y="294058"/>
                </a:lnTo>
                <a:lnTo>
                  <a:pt x="150113" y="301751"/>
                </a:lnTo>
                <a:lnTo>
                  <a:pt x="102656" y="294058"/>
                </a:lnTo>
                <a:lnTo>
                  <a:pt x="61447" y="272637"/>
                </a:lnTo>
                <a:lnTo>
                  <a:pt x="28955" y="239975"/>
                </a:lnTo>
                <a:lnTo>
                  <a:pt x="7650" y="198558"/>
                </a:lnTo>
                <a:lnTo>
                  <a:pt x="0" y="150875"/>
                </a:lnTo>
                <a:close/>
              </a:path>
            </a:pathLst>
          </a:custGeom>
          <a:ln w="10668">
            <a:solidFill>
              <a:srgbClr val="9DC3E6"/>
            </a:solidFill>
          </a:ln>
        </p:spPr>
        <p:txBody>
          <a:bodyPr wrap="square" lIns="0" tIns="0" rIns="0" bIns="0" rtlCol="0"/>
          <a:lstStyle/>
          <a:p>
            <a:endParaRPr/>
          </a:p>
        </p:txBody>
      </p:sp>
      <p:sp>
        <p:nvSpPr>
          <p:cNvPr id="45" name="object 45"/>
          <p:cNvSpPr/>
          <p:nvPr/>
        </p:nvSpPr>
        <p:spPr>
          <a:xfrm>
            <a:off x="6352032" y="970788"/>
            <a:ext cx="210311" cy="192024"/>
          </a:xfrm>
          <a:prstGeom prst="rect">
            <a:avLst/>
          </a:prstGeom>
          <a:blipFill>
            <a:blip r:embed="rId3" cstate="print"/>
            <a:stretch>
              <a:fillRect/>
            </a:stretch>
          </a:blipFill>
        </p:spPr>
        <p:txBody>
          <a:bodyPr wrap="square" lIns="0" tIns="0" rIns="0" bIns="0" rtlCol="0"/>
          <a:lstStyle/>
          <a:p>
            <a:endParaRPr/>
          </a:p>
        </p:txBody>
      </p:sp>
      <p:sp>
        <p:nvSpPr>
          <p:cNvPr id="46" name="object 46"/>
          <p:cNvSpPr/>
          <p:nvPr/>
        </p:nvSpPr>
        <p:spPr>
          <a:xfrm>
            <a:off x="8215121" y="2102357"/>
            <a:ext cx="257810" cy="285115"/>
          </a:xfrm>
          <a:custGeom>
            <a:avLst/>
            <a:gdLst/>
            <a:ahLst/>
            <a:cxnLst/>
            <a:rect l="l" t="t" r="r" b="b"/>
            <a:pathLst>
              <a:path w="257809" h="285114">
                <a:moveTo>
                  <a:pt x="257555" y="0"/>
                </a:moveTo>
                <a:lnTo>
                  <a:pt x="0" y="142493"/>
                </a:lnTo>
                <a:lnTo>
                  <a:pt x="257555" y="284988"/>
                </a:lnTo>
                <a:lnTo>
                  <a:pt x="257555" y="0"/>
                </a:lnTo>
                <a:close/>
              </a:path>
            </a:pathLst>
          </a:custGeom>
          <a:solidFill>
            <a:srgbClr val="9DC3E6"/>
          </a:solidFill>
        </p:spPr>
        <p:txBody>
          <a:bodyPr wrap="square" lIns="0" tIns="0" rIns="0" bIns="0" rtlCol="0"/>
          <a:lstStyle/>
          <a:p>
            <a:endParaRPr/>
          </a:p>
        </p:txBody>
      </p:sp>
      <p:sp>
        <p:nvSpPr>
          <p:cNvPr id="47" name="object 47"/>
          <p:cNvSpPr/>
          <p:nvPr/>
        </p:nvSpPr>
        <p:spPr>
          <a:xfrm>
            <a:off x="8215121" y="2102357"/>
            <a:ext cx="257810" cy="285115"/>
          </a:xfrm>
          <a:custGeom>
            <a:avLst/>
            <a:gdLst/>
            <a:ahLst/>
            <a:cxnLst/>
            <a:rect l="l" t="t" r="r" b="b"/>
            <a:pathLst>
              <a:path w="257809" h="285114">
                <a:moveTo>
                  <a:pt x="257555" y="284988"/>
                </a:moveTo>
                <a:lnTo>
                  <a:pt x="0" y="142493"/>
                </a:lnTo>
                <a:lnTo>
                  <a:pt x="257555" y="0"/>
                </a:lnTo>
                <a:lnTo>
                  <a:pt x="257555" y="284988"/>
                </a:lnTo>
              </a:path>
            </a:pathLst>
          </a:custGeom>
          <a:ln w="10668">
            <a:solidFill>
              <a:srgbClr val="9DC3E6"/>
            </a:solidFill>
          </a:ln>
        </p:spPr>
        <p:txBody>
          <a:bodyPr wrap="square" lIns="0" tIns="0" rIns="0" bIns="0" rtlCol="0"/>
          <a:lstStyle/>
          <a:p>
            <a:endParaRPr/>
          </a:p>
        </p:txBody>
      </p:sp>
      <p:sp>
        <p:nvSpPr>
          <p:cNvPr id="48" name="object 48"/>
          <p:cNvSpPr/>
          <p:nvPr/>
        </p:nvSpPr>
        <p:spPr>
          <a:xfrm>
            <a:off x="8080375" y="4295647"/>
            <a:ext cx="286385" cy="276860"/>
          </a:xfrm>
          <a:custGeom>
            <a:avLst/>
            <a:gdLst/>
            <a:ahLst/>
            <a:cxnLst/>
            <a:rect l="l" t="t" r="r" b="b"/>
            <a:pathLst>
              <a:path w="286384" h="276860">
                <a:moveTo>
                  <a:pt x="286130" y="0"/>
                </a:moveTo>
                <a:lnTo>
                  <a:pt x="0" y="74549"/>
                </a:lnTo>
                <a:lnTo>
                  <a:pt x="215392" y="276859"/>
                </a:lnTo>
                <a:lnTo>
                  <a:pt x="286130" y="0"/>
                </a:lnTo>
                <a:close/>
              </a:path>
            </a:pathLst>
          </a:custGeom>
          <a:solidFill>
            <a:srgbClr val="9DC3E6"/>
          </a:solidFill>
        </p:spPr>
        <p:txBody>
          <a:bodyPr wrap="square" lIns="0" tIns="0" rIns="0" bIns="0" rtlCol="0"/>
          <a:lstStyle/>
          <a:p>
            <a:endParaRPr/>
          </a:p>
        </p:txBody>
      </p:sp>
      <p:sp>
        <p:nvSpPr>
          <p:cNvPr id="49" name="object 49"/>
          <p:cNvSpPr/>
          <p:nvPr/>
        </p:nvSpPr>
        <p:spPr>
          <a:xfrm>
            <a:off x="8080375" y="4295647"/>
            <a:ext cx="286385" cy="276860"/>
          </a:xfrm>
          <a:custGeom>
            <a:avLst/>
            <a:gdLst/>
            <a:ahLst/>
            <a:cxnLst/>
            <a:rect l="l" t="t" r="r" b="b"/>
            <a:pathLst>
              <a:path w="286384" h="276860">
                <a:moveTo>
                  <a:pt x="215392" y="276859"/>
                </a:moveTo>
                <a:lnTo>
                  <a:pt x="0" y="74549"/>
                </a:lnTo>
                <a:lnTo>
                  <a:pt x="286130" y="0"/>
                </a:lnTo>
                <a:lnTo>
                  <a:pt x="215392" y="276859"/>
                </a:lnTo>
              </a:path>
            </a:pathLst>
          </a:custGeom>
          <a:ln w="10795">
            <a:solidFill>
              <a:srgbClr val="9DC3E6"/>
            </a:solidFill>
          </a:ln>
        </p:spPr>
        <p:txBody>
          <a:bodyPr wrap="square" lIns="0" tIns="0" rIns="0" bIns="0" rtlCol="0"/>
          <a:lstStyle/>
          <a:p>
            <a:endParaRPr/>
          </a:p>
        </p:txBody>
      </p:sp>
      <p:sp>
        <p:nvSpPr>
          <p:cNvPr id="50" name="object 50"/>
          <p:cNvSpPr/>
          <p:nvPr/>
        </p:nvSpPr>
        <p:spPr>
          <a:xfrm>
            <a:off x="6366509" y="5060441"/>
            <a:ext cx="283845" cy="257810"/>
          </a:xfrm>
          <a:custGeom>
            <a:avLst/>
            <a:gdLst/>
            <a:ahLst/>
            <a:cxnLst/>
            <a:rect l="l" t="t" r="r" b="b"/>
            <a:pathLst>
              <a:path w="283845" h="257810">
                <a:moveTo>
                  <a:pt x="141732" y="0"/>
                </a:moveTo>
                <a:lnTo>
                  <a:pt x="0" y="257555"/>
                </a:lnTo>
                <a:lnTo>
                  <a:pt x="283463" y="257555"/>
                </a:lnTo>
                <a:lnTo>
                  <a:pt x="141732" y="0"/>
                </a:lnTo>
                <a:close/>
              </a:path>
            </a:pathLst>
          </a:custGeom>
          <a:solidFill>
            <a:srgbClr val="9DC3E6"/>
          </a:solidFill>
        </p:spPr>
        <p:txBody>
          <a:bodyPr wrap="square" lIns="0" tIns="0" rIns="0" bIns="0" rtlCol="0"/>
          <a:lstStyle/>
          <a:p>
            <a:endParaRPr/>
          </a:p>
        </p:txBody>
      </p:sp>
      <p:sp>
        <p:nvSpPr>
          <p:cNvPr id="51" name="object 51"/>
          <p:cNvSpPr/>
          <p:nvPr/>
        </p:nvSpPr>
        <p:spPr>
          <a:xfrm>
            <a:off x="6366509" y="5060441"/>
            <a:ext cx="283845" cy="257810"/>
          </a:xfrm>
          <a:custGeom>
            <a:avLst/>
            <a:gdLst/>
            <a:ahLst/>
            <a:cxnLst/>
            <a:rect l="l" t="t" r="r" b="b"/>
            <a:pathLst>
              <a:path w="283845" h="257810">
                <a:moveTo>
                  <a:pt x="0" y="257555"/>
                </a:moveTo>
                <a:lnTo>
                  <a:pt x="141732" y="0"/>
                </a:lnTo>
                <a:lnTo>
                  <a:pt x="283463" y="257555"/>
                </a:lnTo>
                <a:lnTo>
                  <a:pt x="0" y="257555"/>
                </a:lnTo>
                <a:close/>
              </a:path>
            </a:pathLst>
          </a:custGeom>
          <a:ln w="10668">
            <a:solidFill>
              <a:srgbClr val="9DC3E6"/>
            </a:solidFill>
          </a:ln>
        </p:spPr>
        <p:txBody>
          <a:bodyPr wrap="square" lIns="0" tIns="0" rIns="0" bIns="0" rtlCol="0"/>
          <a:lstStyle/>
          <a:p>
            <a:endParaRPr/>
          </a:p>
        </p:txBody>
      </p:sp>
      <p:sp>
        <p:nvSpPr>
          <p:cNvPr id="52" name="object 52"/>
          <p:cNvSpPr/>
          <p:nvPr/>
        </p:nvSpPr>
        <p:spPr>
          <a:xfrm>
            <a:off x="4666360" y="4174235"/>
            <a:ext cx="295275" cy="252729"/>
          </a:xfrm>
          <a:custGeom>
            <a:avLst/>
            <a:gdLst/>
            <a:ahLst/>
            <a:cxnLst/>
            <a:rect l="l" t="t" r="r" b="b"/>
            <a:pathLst>
              <a:path w="295275" h="252729">
                <a:moveTo>
                  <a:pt x="0" y="0"/>
                </a:moveTo>
                <a:lnTo>
                  <a:pt x="130555" y="252349"/>
                </a:lnTo>
                <a:lnTo>
                  <a:pt x="295148" y="7365"/>
                </a:lnTo>
                <a:lnTo>
                  <a:pt x="0" y="0"/>
                </a:lnTo>
                <a:close/>
              </a:path>
            </a:pathLst>
          </a:custGeom>
          <a:solidFill>
            <a:srgbClr val="9DC3E6"/>
          </a:solidFill>
        </p:spPr>
        <p:txBody>
          <a:bodyPr wrap="square" lIns="0" tIns="0" rIns="0" bIns="0" rtlCol="0"/>
          <a:lstStyle/>
          <a:p>
            <a:endParaRPr/>
          </a:p>
        </p:txBody>
      </p:sp>
      <p:sp>
        <p:nvSpPr>
          <p:cNvPr id="53" name="object 53"/>
          <p:cNvSpPr/>
          <p:nvPr/>
        </p:nvSpPr>
        <p:spPr>
          <a:xfrm>
            <a:off x="4666360" y="4174235"/>
            <a:ext cx="295275" cy="252729"/>
          </a:xfrm>
          <a:custGeom>
            <a:avLst/>
            <a:gdLst/>
            <a:ahLst/>
            <a:cxnLst/>
            <a:rect l="l" t="t" r="r" b="b"/>
            <a:pathLst>
              <a:path w="295275" h="252729">
                <a:moveTo>
                  <a:pt x="0" y="0"/>
                </a:moveTo>
                <a:lnTo>
                  <a:pt x="295148" y="7365"/>
                </a:lnTo>
                <a:lnTo>
                  <a:pt x="130555" y="252349"/>
                </a:lnTo>
                <a:lnTo>
                  <a:pt x="0" y="0"/>
                </a:lnTo>
              </a:path>
            </a:pathLst>
          </a:custGeom>
          <a:ln w="10795">
            <a:solidFill>
              <a:srgbClr val="9DC3E6"/>
            </a:solidFill>
          </a:ln>
        </p:spPr>
        <p:txBody>
          <a:bodyPr wrap="square" lIns="0" tIns="0" rIns="0" bIns="0" rtlCol="0"/>
          <a:lstStyle/>
          <a:p>
            <a:endParaRPr/>
          </a:p>
        </p:txBody>
      </p:sp>
      <p:sp>
        <p:nvSpPr>
          <p:cNvPr id="54" name="object 54"/>
          <p:cNvSpPr/>
          <p:nvPr/>
        </p:nvSpPr>
        <p:spPr>
          <a:xfrm>
            <a:off x="4799710" y="1733930"/>
            <a:ext cx="294005" cy="252729"/>
          </a:xfrm>
          <a:custGeom>
            <a:avLst/>
            <a:gdLst/>
            <a:ahLst/>
            <a:cxnLst/>
            <a:rect l="l" t="t" r="r" b="b"/>
            <a:pathLst>
              <a:path w="294004" h="252730">
                <a:moveTo>
                  <a:pt x="0" y="0"/>
                </a:moveTo>
                <a:lnTo>
                  <a:pt x="130555" y="252349"/>
                </a:lnTo>
                <a:lnTo>
                  <a:pt x="293624" y="8001"/>
                </a:lnTo>
                <a:lnTo>
                  <a:pt x="0" y="0"/>
                </a:lnTo>
                <a:close/>
              </a:path>
            </a:pathLst>
          </a:custGeom>
          <a:solidFill>
            <a:srgbClr val="9DC3E6"/>
          </a:solidFill>
        </p:spPr>
        <p:txBody>
          <a:bodyPr wrap="square" lIns="0" tIns="0" rIns="0" bIns="0" rtlCol="0"/>
          <a:lstStyle/>
          <a:p>
            <a:endParaRPr/>
          </a:p>
        </p:txBody>
      </p:sp>
      <p:sp>
        <p:nvSpPr>
          <p:cNvPr id="55" name="object 55"/>
          <p:cNvSpPr/>
          <p:nvPr/>
        </p:nvSpPr>
        <p:spPr>
          <a:xfrm>
            <a:off x="4799710" y="1733930"/>
            <a:ext cx="294005" cy="252729"/>
          </a:xfrm>
          <a:custGeom>
            <a:avLst/>
            <a:gdLst/>
            <a:ahLst/>
            <a:cxnLst/>
            <a:rect l="l" t="t" r="r" b="b"/>
            <a:pathLst>
              <a:path w="294004" h="252730">
                <a:moveTo>
                  <a:pt x="0" y="0"/>
                </a:moveTo>
                <a:lnTo>
                  <a:pt x="293624" y="8001"/>
                </a:lnTo>
                <a:lnTo>
                  <a:pt x="130555" y="252349"/>
                </a:lnTo>
                <a:lnTo>
                  <a:pt x="0" y="0"/>
                </a:lnTo>
                <a:close/>
              </a:path>
            </a:pathLst>
          </a:custGeom>
          <a:ln w="10795">
            <a:solidFill>
              <a:srgbClr val="9DC3E6"/>
            </a:solidFill>
          </a:ln>
        </p:spPr>
        <p:txBody>
          <a:bodyPr wrap="square" lIns="0" tIns="0" rIns="0" bIns="0" rtlCol="0"/>
          <a:lstStyle/>
          <a:p>
            <a:endParaRPr/>
          </a:p>
        </p:txBody>
      </p:sp>
      <p:sp>
        <p:nvSpPr>
          <p:cNvPr id="56" name="object 56"/>
          <p:cNvSpPr txBox="1"/>
          <p:nvPr/>
        </p:nvSpPr>
        <p:spPr>
          <a:xfrm>
            <a:off x="6275832" y="583768"/>
            <a:ext cx="347980" cy="221615"/>
          </a:xfrm>
          <a:prstGeom prst="rect">
            <a:avLst/>
          </a:prstGeom>
        </p:spPr>
        <p:txBody>
          <a:bodyPr vert="horz" wrap="square" lIns="0" tIns="17145" rIns="0" bIns="0" rtlCol="0">
            <a:spAutoFit/>
          </a:bodyPr>
          <a:lstStyle/>
          <a:p>
            <a:pPr marL="149225">
              <a:lnSpc>
                <a:spcPct val="100000"/>
              </a:lnSpc>
              <a:spcBef>
                <a:spcPts val="135"/>
              </a:spcBef>
            </a:pPr>
            <a:r>
              <a:rPr sz="1250" spc="15" dirty="0">
                <a:solidFill>
                  <a:srgbClr val="3A3838"/>
                </a:solidFill>
                <a:latin typeface="Franklin Gothic Medium Cond"/>
                <a:cs typeface="Franklin Gothic Medium Cond"/>
              </a:rPr>
              <a:t>1</a:t>
            </a:r>
            <a:endParaRPr sz="1250">
              <a:latin typeface="Franklin Gothic Medium Cond"/>
              <a:cs typeface="Franklin Gothic Medium Cond"/>
            </a:endParaRPr>
          </a:p>
        </p:txBody>
      </p:sp>
      <p:sp>
        <p:nvSpPr>
          <p:cNvPr id="57" name="object 57"/>
          <p:cNvSpPr txBox="1"/>
          <p:nvPr/>
        </p:nvSpPr>
        <p:spPr>
          <a:xfrm>
            <a:off x="8530843" y="2091054"/>
            <a:ext cx="109220" cy="221615"/>
          </a:xfrm>
          <a:prstGeom prst="rect">
            <a:avLst/>
          </a:prstGeom>
        </p:spPr>
        <p:txBody>
          <a:bodyPr vert="horz" wrap="square" lIns="0" tIns="16510" rIns="0" bIns="0" rtlCol="0">
            <a:spAutoFit/>
          </a:bodyPr>
          <a:lstStyle/>
          <a:p>
            <a:pPr marL="12700">
              <a:lnSpc>
                <a:spcPct val="100000"/>
              </a:lnSpc>
              <a:spcBef>
                <a:spcPts val="130"/>
              </a:spcBef>
            </a:pPr>
            <a:r>
              <a:rPr sz="1250" spc="15" dirty="0">
                <a:solidFill>
                  <a:srgbClr val="3A3838"/>
                </a:solidFill>
                <a:latin typeface="Franklin Gothic Medium Cond"/>
                <a:cs typeface="Franklin Gothic Medium Cond"/>
              </a:rPr>
              <a:t>2</a:t>
            </a:r>
            <a:endParaRPr sz="1250">
              <a:latin typeface="Franklin Gothic Medium Cond"/>
              <a:cs typeface="Franklin Gothic Medium Cond"/>
            </a:endParaRPr>
          </a:p>
        </p:txBody>
      </p:sp>
      <p:sp>
        <p:nvSpPr>
          <p:cNvPr id="58" name="object 58"/>
          <p:cNvSpPr txBox="1"/>
          <p:nvPr/>
        </p:nvSpPr>
        <p:spPr>
          <a:xfrm>
            <a:off x="8399144" y="4384675"/>
            <a:ext cx="109220" cy="221615"/>
          </a:xfrm>
          <a:prstGeom prst="rect">
            <a:avLst/>
          </a:prstGeom>
        </p:spPr>
        <p:txBody>
          <a:bodyPr vert="horz" wrap="square" lIns="0" tIns="17145" rIns="0" bIns="0" rtlCol="0">
            <a:spAutoFit/>
          </a:bodyPr>
          <a:lstStyle/>
          <a:p>
            <a:pPr marL="12700">
              <a:lnSpc>
                <a:spcPct val="100000"/>
              </a:lnSpc>
              <a:spcBef>
                <a:spcPts val="135"/>
              </a:spcBef>
            </a:pPr>
            <a:r>
              <a:rPr sz="1250" spc="15" dirty="0">
                <a:solidFill>
                  <a:srgbClr val="3A3838"/>
                </a:solidFill>
                <a:latin typeface="Franklin Gothic Medium Cond"/>
                <a:cs typeface="Franklin Gothic Medium Cond"/>
              </a:rPr>
              <a:t>3</a:t>
            </a:r>
            <a:endParaRPr sz="1250">
              <a:latin typeface="Franklin Gothic Medium Cond"/>
              <a:cs typeface="Franklin Gothic Medium Cond"/>
            </a:endParaRPr>
          </a:p>
        </p:txBody>
      </p:sp>
      <p:sp>
        <p:nvSpPr>
          <p:cNvPr id="59" name="object 59"/>
          <p:cNvSpPr txBox="1"/>
          <p:nvPr/>
        </p:nvSpPr>
        <p:spPr>
          <a:xfrm>
            <a:off x="6470141" y="5217109"/>
            <a:ext cx="109220" cy="221615"/>
          </a:xfrm>
          <a:prstGeom prst="rect">
            <a:avLst/>
          </a:prstGeom>
        </p:spPr>
        <p:txBody>
          <a:bodyPr vert="horz" wrap="square" lIns="0" tIns="17145" rIns="0" bIns="0" rtlCol="0">
            <a:spAutoFit/>
          </a:bodyPr>
          <a:lstStyle/>
          <a:p>
            <a:pPr marL="12700">
              <a:lnSpc>
                <a:spcPct val="100000"/>
              </a:lnSpc>
              <a:spcBef>
                <a:spcPts val="135"/>
              </a:spcBef>
            </a:pPr>
            <a:r>
              <a:rPr sz="1250" spc="15" dirty="0">
                <a:solidFill>
                  <a:srgbClr val="3A3838"/>
                </a:solidFill>
                <a:latin typeface="Franklin Gothic Medium Cond"/>
                <a:cs typeface="Franklin Gothic Medium Cond"/>
              </a:rPr>
              <a:t>4</a:t>
            </a:r>
            <a:endParaRPr sz="1250">
              <a:latin typeface="Franklin Gothic Medium Cond"/>
              <a:cs typeface="Franklin Gothic Medium Cond"/>
            </a:endParaRPr>
          </a:p>
        </p:txBody>
      </p:sp>
      <p:sp>
        <p:nvSpPr>
          <p:cNvPr id="60" name="object 60"/>
          <p:cNvSpPr txBox="1"/>
          <p:nvPr/>
        </p:nvSpPr>
        <p:spPr>
          <a:xfrm>
            <a:off x="4583938" y="4261484"/>
            <a:ext cx="109220" cy="221615"/>
          </a:xfrm>
          <a:prstGeom prst="rect">
            <a:avLst/>
          </a:prstGeom>
        </p:spPr>
        <p:txBody>
          <a:bodyPr vert="horz" wrap="square" lIns="0" tIns="17145" rIns="0" bIns="0" rtlCol="0">
            <a:spAutoFit/>
          </a:bodyPr>
          <a:lstStyle/>
          <a:p>
            <a:pPr marL="12700">
              <a:lnSpc>
                <a:spcPct val="100000"/>
              </a:lnSpc>
              <a:spcBef>
                <a:spcPts val="135"/>
              </a:spcBef>
            </a:pPr>
            <a:r>
              <a:rPr sz="1250" spc="15" dirty="0">
                <a:solidFill>
                  <a:srgbClr val="3A3838"/>
                </a:solidFill>
                <a:latin typeface="Franklin Gothic Medium Cond"/>
                <a:cs typeface="Franklin Gothic Medium Cond"/>
              </a:rPr>
              <a:t>5</a:t>
            </a:r>
            <a:endParaRPr sz="1250">
              <a:latin typeface="Franklin Gothic Medium Cond"/>
              <a:cs typeface="Franklin Gothic Medium Cond"/>
            </a:endParaRPr>
          </a:p>
        </p:txBody>
      </p:sp>
      <p:sp>
        <p:nvSpPr>
          <p:cNvPr id="61" name="object 61"/>
          <p:cNvSpPr txBox="1"/>
          <p:nvPr/>
        </p:nvSpPr>
        <p:spPr>
          <a:xfrm>
            <a:off x="4876038" y="1354328"/>
            <a:ext cx="109220" cy="221615"/>
          </a:xfrm>
          <a:prstGeom prst="rect">
            <a:avLst/>
          </a:prstGeom>
        </p:spPr>
        <p:txBody>
          <a:bodyPr vert="horz" wrap="square" lIns="0" tIns="16510" rIns="0" bIns="0" rtlCol="0">
            <a:spAutoFit/>
          </a:bodyPr>
          <a:lstStyle/>
          <a:p>
            <a:pPr marL="12700">
              <a:lnSpc>
                <a:spcPct val="100000"/>
              </a:lnSpc>
              <a:spcBef>
                <a:spcPts val="130"/>
              </a:spcBef>
            </a:pPr>
            <a:r>
              <a:rPr sz="1250" spc="15" dirty="0">
                <a:solidFill>
                  <a:srgbClr val="3A3838"/>
                </a:solidFill>
                <a:latin typeface="Franklin Gothic Medium Cond"/>
                <a:cs typeface="Franklin Gothic Medium Cond"/>
              </a:rPr>
              <a:t>6</a:t>
            </a:r>
            <a:endParaRPr sz="1250">
              <a:latin typeface="Franklin Gothic Medium Cond"/>
              <a:cs typeface="Franklin Gothic Medium Cond"/>
            </a:endParaRPr>
          </a:p>
        </p:txBody>
      </p:sp>
      <p:sp>
        <p:nvSpPr>
          <p:cNvPr id="62" name="object 62"/>
          <p:cNvSpPr/>
          <p:nvPr/>
        </p:nvSpPr>
        <p:spPr>
          <a:xfrm>
            <a:off x="9830561" y="2864357"/>
            <a:ext cx="2540" cy="925830"/>
          </a:xfrm>
          <a:custGeom>
            <a:avLst/>
            <a:gdLst/>
            <a:ahLst/>
            <a:cxnLst/>
            <a:rect l="l" t="t" r="r" b="b"/>
            <a:pathLst>
              <a:path w="2540" h="925829">
                <a:moveTo>
                  <a:pt x="2413" y="925829"/>
                </a:moveTo>
                <a:lnTo>
                  <a:pt x="0" y="0"/>
                </a:lnTo>
              </a:path>
            </a:pathLst>
          </a:custGeom>
          <a:ln w="28956">
            <a:solidFill>
              <a:srgbClr val="4471C4"/>
            </a:solidFill>
          </a:ln>
        </p:spPr>
        <p:txBody>
          <a:bodyPr wrap="square" lIns="0" tIns="0" rIns="0" bIns="0" rtlCol="0"/>
          <a:lstStyle/>
          <a:p>
            <a:endParaRPr/>
          </a:p>
        </p:txBody>
      </p:sp>
      <p:sp>
        <p:nvSpPr>
          <p:cNvPr id="63" name="object 63"/>
          <p:cNvSpPr/>
          <p:nvPr/>
        </p:nvSpPr>
        <p:spPr>
          <a:xfrm>
            <a:off x="6697218" y="5718809"/>
            <a:ext cx="3175" cy="795655"/>
          </a:xfrm>
          <a:custGeom>
            <a:avLst/>
            <a:gdLst/>
            <a:ahLst/>
            <a:cxnLst/>
            <a:rect l="l" t="t" r="r" b="b"/>
            <a:pathLst>
              <a:path w="3175" h="795654">
                <a:moveTo>
                  <a:pt x="3175" y="795273"/>
                </a:moveTo>
                <a:lnTo>
                  <a:pt x="0" y="0"/>
                </a:lnTo>
              </a:path>
            </a:pathLst>
          </a:custGeom>
          <a:ln w="28956">
            <a:solidFill>
              <a:srgbClr val="9DC3E6"/>
            </a:solidFill>
          </a:ln>
        </p:spPr>
        <p:txBody>
          <a:bodyPr wrap="square" lIns="0" tIns="0" rIns="0" bIns="0" rtlCol="0"/>
          <a:lstStyle/>
          <a:p>
            <a:endParaRPr/>
          </a:p>
        </p:txBody>
      </p:sp>
      <p:sp>
        <p:nvSpPr>
          <p:cNvPr id="64" name="object 64"/>
          <p:cNvSpPr/>
          <p:nvPr/>
        </p:nvSpPr>
        <p:spPr>
          <a:xfrm>
            <a:off x="4409694" y="5523484"/>
            <a:ext cx="601980" cy="203200"/>
          </a:xfrm>
          <a:custGeom>
            <a:avLst/>
            <a:gdLst/>
            <a:ahLst/>
            <a:cxnLst/>
            <a:rect l="l" t="t" r="r" b="b"/>
            <a:pathLst>
              <a:path w="601979" h="203200">
                <a:moveTo>
                  <a:pt x="71627" y="119138"/>
                </a:moveTo>
                <a:lnTo>
                  <a:pt x="0" y="184772"/>
                </a:lnTo>
                <a:lnTo>
                  <a:pt x="95503" y="202666"/>
                </a:lnTo>
                <a:lnTo>
                  <a:pt x="88682" y="178803"/>
                </a:lnTo>
                <a:lnTo>
                  <a:pt x="73532" y="178803"/>
                </a:lnTo>
                <a:lnTo>
                  <a:pt x="65658" y="150952"/>
                </a:lnTo>
                <a:lnTo>
                  <a:pt x="79583" y="146971"/>
                </a:lnTo>
                <a:lnTo>
                  <a:pt x="71627" y="119138"/>
                </a:lnTo>
                <a:close/>
              </a:path>
              <a:path w="601979" h="203200">
                <a:moveTo>
                  <a:pt x="79583" y="146971"/>
                </a:moveTo>
                <a:lnTo>
                  <a:pt x="65658" y="150952"/>
                </a:lnTo>
                <a:lnTo>
                  <a:pt x="73532" y="178803"/>
                </a:lnTo>
                <a:lnTo>
                  <a:pt x="87539" y="174802"/>
                </a:lnTo>
                <a:lnTo>
                  <a:pt x="79583" y="146971"/>
                </a:lnTo>
                <a:close/>
              </a:path>
              <a:path w="601979" h="203200">
                <a:moveTo>
                  <a:pt x="87539" y="174802"/>
                </a:moveTo>
                <a:lnTo>
                  <a:pt x="73532" y="178803"/>
                </a:lnTo>
                <a:lnTo>
                  <a:pt x="88682" y="178803"/>
                </a:lnTo>
                <a:lnTo>
                  <a:pt x="87539" y="174802"/>
                </a:lnTo>
                <a:close/>
              </a:path>
              <a:path w="601979" h="203200">
                <a:moveTo>
                  <a:pt x="593725" y="0"/>
                </a:moveTo>
                <a:lnTo>
                  <a:pt x="79583" y="146971"/>
                </a:lnTo>
                <a:lnTo>
                  <a:pt x="87539" y="174802"/>
                </a:lnTo>
                <a:lnTo>
                  <a:pt x="601726" y="27939"/>
                </a:lnTo>
                <a:lnTo>
                  <a:pt x="593725" y="0"/>
                </a:lnTo>
                <a:close/>
              </a:path>
            </a:pathLst>
          </a:custGeom>
          <a:solidFill>
            <a:srgbClr val="001F5F"/>
          </a:solidFill>
        </p:spPr>
        <p:txBody>
          <a:bodyPr wrap="square" lIns="0" tIns="0" rIns="0" bIns="0" rtlCol="0"/>
          <a:lstStyle/>
          <a:p>
            <a:endParaRPr/>
          </a:p>
        </p:txBody>
      </p:sp>
      <p:sp>
        <p:nvSpPr>
          <p:cNvPr id="65" name="object 65"/>
          <p:cNvSpPr/>
          <p:nvPr/>
        </p:nvSpPr>
        <p:spPr>
          <a:xfrm>
            <a:off x="3021329" y="3751326"/>
            <a:ext cx="381635" cy="570230"/>
          </a:xfrm>
          <a:custGeom>
            <a:avLst/>
            <a:gdLst/>
            <a:ahLst/>
            <a:cxnLst/>
            <a:rect l="l" t="t" r="r" b="b"/>
            <a:pathLst>
              <a:path w="381635" h="570229">
                <a:moveTo>
                  <a:pt x="59751" y="64658"/>
                </a:moveTo>
                <a:lnTo>
                  <a:pt x="35606" y="80515"/>
                </a:lnTo>
                <a:lnTo>
                  <a:pt x="356996" y="569976"/>
                </a:lnTo>
                <a:lnTo>
                  <a:pt x="381254" y="554101"/>
                </a:lnTo>
                <a:lnTo>
                  <a:pt x="59751" y="64658"/>
                </a:lnTo>
                <a:close/>
              </a:path>
              <a:path w="381635" h="570229">
                <a:moveTo>
                  <a:pt x="0" y="0"/>
                </a:moveTo>
                <a:lnTo>
                  <a:pt x="11430" y="96393"/>
                </a:lnTo>
                <a:lnTo>
                  <a:pt x="35606" y="80515"/>
                </a:lnTo>
                <a:lnTo>
                  <a:pt x="27686" y="68453"/>
                </a:lnTo>
                <a:lnTo>
                  <a:pt x="51815" y="52578"/>
                </a:lnTo>
                <a:lnTo>
                  <a:pt x="78145" y="52578"/>
                </a:lnTo>
                <a:lnTo>
                  <a:pt x="83946" y="48768"/>
                </a:lnTo>
                <a:lnTo>
                  <a:pt x="0" y="0"/>
                </a:lnTo>
                <a:close/>
              </a:path>
              <a:path w="381635" h="570229">
                <a:moveTo>
                  <a:pt x="51815" y="52578"/>
                </a:moveTo>
                <a:lnTo>
                  <a:pt x="27686" y="68453"/>
                </a:lnTo>
                <a:lnTo>
                  <a:pt x="35606" y="80515"/>
                </a:lnTo>
                <a:lnTo>
                  <a:pt x="59751" y="64658"/>
                </a:lnTo>
                <a:lnTo>
                  <a:pt x="51815" y="52578"/>
                </a:lnTo>
                <a:close/>
              </a:path>
              <a:path w="381635" h="570229">
                <a:moveTo>
                  <a:pt x="78145" y="52578"/>
                </a:moveTo>
                <a:lnTo>
                  <a:pt x="51815" y="52578"/>
                </a:lnTo>
                <a:lnTo>
                  <a:pt x="59751" y="64658"/>
                </a:lnTo>
                <a:lnTo>
                  <a:pt x="78145" y="52578"/>
                </a:lnTo>
                <a:close/>
              </a:path>
            </a:pathLst>
          </a:custGeom>
          <a:solidFill>
            <a:srgbClr val="001F5F"/>
          </a:solidFill>
        </p:spPr>
        <p:txBody>
          <a:bodyPr wrap="square" lIns="0" tIns="0" rIns="0" bIns="0" rtlCol="0"/>
          <a:lstStyle/>
          <a:p>
            <a:endParaRPr/>
          </a:p>
        </p:txBody>
      </p:sp>
      <p:sp>
        <p:nvSpPr>
          <p:cNvPr id="66" name="object 66"/>
          <p:cNvSpPr/>
          <p:nvPr/>
        </p:nvSpPr>
        <p:spPr>
          <a:xfrm>
            <a:off x="8841358" y="3015107"/>
            <a:ext cx="859155" cy="547370"/>
          </a:xfrm>
          <a:custGeom>
            <a:avLst/>
            <a:gdLst/>
            <a:ahLst/>
            <a:cxnLst/>
            <a:rect l="l" t="t" r="r" b="b"/>
            <a:pathLst>
              <a:path w="859154" h="547370">
                <a:moveTo>
                  <a:pt x="777775" y="513357"/>
                </a:moveTo>
                <a:lnTo>
                  <a:pt x="762381" y="537844"/>
                </a:lnTo>
                <a:lnTo>
                  <a:pt x="859027" y="547242"/>
                </a:lnTo>
                <a:lnTo>
                  <a:pt x="843122" y="521080"/>
                </a:lnTo>
                <a:lnTo>
                  <a:pt x="790067" y="521080"/>
                </a:lnTo>
                <a:lnTo>
                  <a:pt x="777775" y="513357"/>
                </a:lnTo>
                <a:close/>
              </a:path>
              <a:path w="859154" h="547370">
                <a:moveTo>
                  <a:pt x="793230" y="488773"/>
                </a:moveTo>
                <a:lnTo>
                  <a:pt x="777775" y="513357"/>
                </a:lnTo>
                <a:lnTo>
                  <a:pt x="790067" y="521080"/>
                </a:lnTo>
                <a:lnTo>
                  <a:pt x="805434" y="496442"/>
                </a:lnTo>
                <a:lnTo>
                  <a:pt x="793230" y="488773"/>
                </a:lnTo>
                <a:close/>
              </a:path>
              <a:path w="859154" h="547370">
                <a:moveTo>
                  <a:pt x="808609" y="464312"/>
                </a:moveTo>
                <a:lnTo>
                  <a:pt x="793230" y="488773"/>
                </a:lnTo>
                <a:lnTo>
                  <a:pt x="805434" y="496442"/>
                </a:lnTo>
                <a:lnTo>
                  <a:pt x="790067" y="521080"/>
                </a:lnTo>
                <a:lnTo>
                  <a:pt x="843122" y="521080"/>
                </a:lnTo>
                <a:lnTo>
                  <a:pt x="808609" y="464312"/>
                </a:lnTo>
                <a:close/>
              </a:path>
              <a:path w="859154" h="547370">
                <a:moveTo>
                  <a:pt x="15494" y="0"/>
                </a:moveTo>
                <a:lnTo>
                  <a:pt x="0" y="24637"/>
                </a:lnTo>
                <a:lnTo>
                  <a:pt x="777775" y="513357"/>
                </a:lnTo>
                <a:lnTo>
                  <a:pt x="793230" y="488773"/>
                </a:lnTo>
                <a:lnTo>
                  <a:pt x="15494" y="0"/>
                </a:lnTo>
                <a:close/>
              </a:path>
            </a:pathLst>
          </a:custGeom>
          <a:solidFill>
            <a:srgbClr val="001F5F"/>
          </a:solidFill>
        </p:spPr>
        <p:txBody>
          <a:bodyPr wrap="square" lIns="0" tIns="0" rIns="0" bIns="0" rtlCol="0"/>
          <a:lstStyle/>
          <a:p>
            <a:endParaRPr/>
          </a:p>
        </p:txBody>
      </p:sp>
      <p:sp>
        <p:nvSpPr>
          <p:cNvPr id="67" name="object 67"/>
          <p:cNvSpPr txBox="1"/>
          <p:nvPr/>
        </p:nvSpPr>
        <p:spPr>
          <a:xfrm>
            <a:off x="11624309" y="6431686"/>
            <a:ext cx="196215"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8496AF"/>
                </a:solidFill>
                <a:latin typeface="Arial"/>
                <a:cs typeface="Arial"/>
              </a:rPr>
              <a:t>34</a:t>
            </a:r>
            <a:endParaRPr sz="1200">
              <a:latin typeface="Arial"/>
              <a:cs typeface="Arial"/>
            </a:endParaRPr>
          </a:p>
        </p:txBody>
      </p:sp>
      <p:sp>
        <p:nvSpPr>
          <p:cNvPr id="68" name="object 68"/>
          <p:cNvSpPr/>
          <p:nvPr/>
        </p:nvSpPr>
        <p:spPr>
          <a:xfrm>
            <a:off x="3326891" y="5724144"/>
            <a:ext cx="3040380" cy="990600"/>
          </a:xfrm>
          <a:custGeom>
            <a:avLst/>
            <a:gdLst/>
            <a:ahLst/>
            <a:cxnLst/>
            <a:rect l="l" t="t" r="r" b="b"/>
            <a:pathLst>
              <a:path w="3040379" h="990600">
                <a:moveTo>
                  <a:pt x="0" y="990599"/>
                </a:moveTo>
                <a:lnTo>
                  <a:pt x="3040380" y="990599"/>
                </a:lnTo>
                <a:lnTo>
                  <a:pt x="3040380" y="0"/>
                </a:lnTo>
                <a:lnTo>
                  <a:pt x="0" y="0"/>
                </a:lnTo>
                <a:lnTo>
                  <a:pt x="0" y="990599"/>
                </a:lnTo>
                <a:close/>
              </a:path>
            </a:pathLst>
          </a:custGeom>
          <a:ln w="9144">
            <a:solidFill>
              <a:srgbClr val="4471C4"/>
            </a:solidFill>
          </a:ln>
        </p:spPr>
        <p:txBody>
          <a:bodyPr wrap="square" lIns="0" tIns="0" rIns="0" bIns="0" rtlCol="0"/>
          <a:lstStyle/>
          <a:p>
            <a:endParaRPr/>
          </a:p>
        </p:txBody>
      </p:sp>
      <p:sp>
        <p:nvSpPr>
          <p:cNvPr id="69" name="object 69"/>
          <p:cNvSpPr txBox="1"/>
          <p:nvPr/>
        </p:nvSpPr>
        <p:spPr>
          <a:xfrm>
            <a:off x="3331590" y="5739180"/>
            <a:ext cx="3031490" cy="760464"/>
          </a:xfrm>
          <a:prstGeom prst="rect">
            <a:avLst/>
          </a:prstGeom>
        </p:spPr>
        <p:txBody>
          <a:bodyPr vert="horz" wrap="square" lIns="0" tIns="52069" rIns="0" bIns="0" rtlCol="0">
            <a:spAutoFit/>
          </a:bodyPr>
          <a:lstStyle/>
          <a:p>
            <a:pPr marL="86995">
              <a:lnSpc>
                <a:spcPct val="100000"/>
              </a:lnSpc>
              <a:spcBef>
                <a:spcPts val="409"/>
              </a:spcBef>
            </a:pPr>
            <a:r>
              <a:rPr lang="en-US" sz="900" spc="-5" dirty="0">
                <a:solidFill>
                  <a:srgbClr val="001F5F"/>
                </a:solidFill>
                <a:latin typeface="Franklin Gothic Medium Cond"/>
                <a:cs typeface="Franklin Gothic Medium Cond"/>
              </a:rPr>
              <a:t>A system of continuous updating of the directories is needed:</a:t>
            </a:r>
          </a:p>
          <a:p>
            <a:pPr marL="86995">
              <a:lnSpc>
                <a:spcPct val="100000"/>
              </a:lnSpc>
              <a:spcBef>
                <a:spcPts val="409"/>
              </a:spcBef>
            </a:pPr>
            <a:r>
              <a:rPr lang="en-US" sz="900" spc="-5" dirty="0">
                <a:solidFill>
                  <a:srgbClr val="001F5F"/>
                </a:solidFill>
                <a:latin typeface="Franklin Gothic Medium Cond"/>
                <a:cs typeface="Franklin Gothic Medium Cond"/>
              </a:rPr>
              <a:t>medicines,</a:t>
            </a:r>
          </a:p>
          <a:p>
            <a:pPr marL="86995">
              <a:lnSpc>
                <a:spcPct val="100000"/>
              </a:lnSpc>
              <a:spcBef>
                <a:spcPts val="409"/>
              </a:spcBef>
            </a:pPr>
            <a:r>
              <a:rPr lang="en-US" sz="900" spc="-5" dirty="0">
                <a:solidFill>
                  <a:srgbClr val="001F5F"/>
                </a:solidFill>
                <a:latin typeface="Franklin Gothic Medium Cond"/>
                <a:cs typeface="Franklin Gothic Medium Cond"/>
              </a:rPr>
              <a:t>medical services,</a:t>
            </a:r>
          </a:p>
          <a:p>
            <a:pPr marL="86995">
              <a:lnSpc>
                <a:spcPct val="100000"/>
              </a:lnSpc>
              <a:spcBef>
                <a:spcPts val="409"/>
              </a:spcBef>
            </a:pPr>
            <a:r>
              <a:rPr lang="en-US" sz="900" spc="-5" dirty="0">
                <a:solidFill>
                  <a:srgbClr val="001F5F"/>
                </a:solidFill>
                <a:latin typeface="Franklin Gothic Medium Cond"/>
                <a:cs typeface="Franklin Gothic Medium Cond"/>
              </a:rPr>
              <a:t>medical products, etc.</a:t>
            </a:r>
            <a:endParaRPr sz="900" dirty="0">
              <a:latin typeface="Franklin Gothic Medium Cond"/>
              <a:cs typeface="Franklin Gothic Medium Cond"/>
            </a:endParaRPr>
          </a:p>
        </p:txBody>
      </p:sp>
      <p:sp>
        <p:nvSpPr>
          <p:cNvPr id="70" name="object 70"/>
          <p:cNvSpPr/>
          <p:nvPr/>
        </p:nvSpPr>
        <p:spPr>
          <a:xfrm>
            <a:off x="3313938" y="5715761"/>
            <a:ext cx="3175" cy="786130"/>
          </a:xfrm>
          <a:custGeom>
            <a:avLst/>
            <a:gdLst/>
            <a:ahLst/>
            <a:cxnLst/>
            <a:rect l="l" t="t" r="r" b="b"/>
            <a:pathLst>
              <a:path w="3175" h="786129">
                <a:moveTo>
                  <a:pt x="3175" y="785812"/>
                </a:moveTo>
                <a:lnTo>
                  <a:pt x="0" y="0"/>
                </a:lnTo>
              </a:path>
            </a:pathLst>
          </a:custGeom>
          <a:ln w="28956">
            <a:solidFill>
              <a:srgbClr val="9DC3E6"/>
            </a:solidFill>
          </a:ln>
        </p:spPr>
        <p:txBody>
          <a:bodyPr wrap="square" lIns="0" tIns="0" rIns="0" bIns="0" rtlCol="0"/>
          <a:lstStyle/>
          <a:p>
            <a:endParaRPr/>
          </a:p>
        </p:txBody>
      </p:sp>
      <p:sp>
        <p:nvSpPr>
          <p:cNvPr id="71" name="object 71"/>
          <p:cNvSpPr txBox="1"/>
          <p:nvPr/>
        </p:nvSpPr>
        <p:spPr>
          <a:xfrm>
            <a:off x="2281427" y="2535935"/>
            <a:ext cx="1838325" cy="851515"/>
          </a:xfrm>
          <a:prstGeom prst="rect">
            <a:avLst/>
          </a:prstGeom>
          <a:ln w="9144">
            <a:solidFill>
              <a:srgbClr val="4471C4"/>
            </a:solidFill>
          </a:ln>
        </p:spPr>
        <p:txBody>
          <a:bodyPr vert="horz" wrap="square" lIns="0" tIns="43180" rIns="0" bIns="0" rtlCol="0">
            <a:spAutoFit/>
          </a:bodyPr>
          <a:lstStyle/>
          <a:p>
            <a:pPr marL="92075">
              <a:lnSpc>
                <a:spcPct val="100000"/>
              </a:lnSpc>
              <a:spcBef>
                <a:spcPts val="340"/>
              </a:spcBef>
            </a:pPr>
            <a:r>
              <a:rPr lang="en-US" sz="900" spc="-5" dirty="0">
                <a:solidFill>
                  <a:srgbClr val="001F5F"/>
                </a:solidFill>
                <a:latin typeface="Franklin Gothic Medium Cond"/>
                <a:cs typeface="Franklin Gothic Medium Cond"/>
              </a:rPr>
              <a:t>Methods are needed</a:t>
            </a:r>
          </a:p>
          <a:p>
            <a:pPr marL="92075">
              <a:lnSpc>
                <a:spcPct val="100000"/>
              </a:lnSpc>
              <a:spcBef>
                <a:spcPts val="340"/>
              </a:spcBef>
            </a:pPr>
            <a:r>
              <a:rPr lang="en-US" sz="900" spc="-5" dirty="0">
                <a:solidFill>
                  <a:srgbClr val="001F5F"/>
                </a:solidFill>
                <a:latin typeface="Franklin Gothic Medium Cond"/>
                <a:cs typeface="Franklin Gothic Medium Cond"/>
              </a:rPr>
              <a:t>Updating methodical recommendations on how to pay for medical assistance</a:t>
            </a:r>
          </a:p>
          <a:p>
            <a:pPr marL="92075">
              <a:lnSpc>
                <a:spcPct val="100000"/>
              </a:lnSpc>
              <a:spcBef>
                <a:spcPts val="340"/>
              </a:spcBef>
            </a:pPr>
            <a:r>
              <a:rPr lang="en-US" sz="900" spc="-5" dirty="0">
                <a:solidFill>
                  <a:srgbClr val="001F5F"/>
                </a:solidFill>
                <a:latin typeface="Franklin Gothic Medium Cond"/>
                <a:cs typeface="Franklin Gothic Medium Cond"/>
              </a:rPr>
              <a:t>Updating the CFG recalculation</a:t>
            </a:r>
          </a:p>
          <a:p>
            <a:pPr marL="92075">
              <a:lnSpc>
                <a:spcPct val="100000"/>
              </a:lnSpc>
              <a:spcBef>
                <a:spcPts val="340"/>
              </a:spcBef>
            </a:pPr>
            <a:r>
              <a:rPr lang="en-US" sz="900" spc="-5" dirty="0">
                <a:solidFill>
                  <a:srgbClr val="001F5F"/>
                </a:solidFill>
                <a:latin typeface="Franklin Gothic Medium Cond"/>
                <a:cs typeface="Franklin Gothic Medium Cond"/>
              </a:rPr>
              <a:t>cost-factor coefficients</a:t>
            </a:r>
            <a:endParaRPr sz="900" dirty="0">
              <a:latin typeface="Franklin Gothic Medium Cond"/>
              <a:cs typeface="Franklin Gothic Medium Cond"/>
            </a:endParaRPr>
          </a:p>
        </p:txBody>
      </p:sp>
      <p:sp>
        <p:nvSpPr>
          <p:cNvPr id="72" name="object 72"/>
          <p:cNvSpPr/>
          <p:nvPr/>
        </p:nvSpPr>
        <p:spPr>
          <a:xfrm>
            <a:off x="6877050" y="5506973"/>
            <a:ext cx="569595" cy="215265"/>
          </a:xfrm>
          <a:custGeom>
            <a:avLst/>
            <a:gdLst/>
            <a:ahLst/>
            <a:cxnLst/>
            <a:rect l="l" t="t" r="r" b="b"/>
            <a:pathLst>
              <a:path w="569595" h="215264">
                <a:moveTo>
                  <a:pt x="482343" y="187447"/>
                </a:moveTo>
                <a:lnTo>
                  <a:pt x="473201" y="214922"/>
                </a:lnTo>
                <a:lnTo>
                  <a:pt x="569341" y="201040"/>
                </a:lnTo>
                <a:lnTo>
                  <a:pt x="560280" y="191998"/>
                </a:lnTo>
                <a:lnTo>
                  <a:pt x="496061" y="191998"/>
                </a:lnTo>
                <a:lnTo>
                  <a:pt x="482343" y="187447"/>
                </a:lnTo>
                <a:close/>
              </a:path>
              <a:path w="569595" h="215264">
                <a:moveTo>
                  <a:pt x="491490" y="159954"/>
                </a:moveTo>
                <a:lnTo>
                  <a:pt x="482343" y="187447"/>
                </a:lnTo>
                <a:lnTo>
                  <a:pt x="496061" y="191998"/>
                </a:lnTo>
                <a:lnTo>
                  <a:pt x="505205" y="164503"/>
                </a:lnTo>
                <a:lnTo>
                  <a:pt x="491490" y="159954"/>
                </a:lnTo>
                <a:close/>
              </a:path>
              <a:path w="569595" h="215264">
                <a:moveTo>
                  <a:pt x="500633" y="132473"/>
                </a:moveTo>
                <a:lnTo>
                  <a:pt x="491490" y="159954"/>
                </a:lnTo>
                <a:lnTo>
                  <a:pt x="505205" y="164503"/>
                </a:lnTo>
                <a:lnTo>
                  <a:pt x="496061" y="191998"/>
                </a:lnTo>
                <a:lnTo>
                  <a:pt x="560280" y="191998"/>
                </a:lnTo>
                <a:lnTo>
                  <a:pt x="500633" y="132473"/>
                </a:lnTo>
                <a:close/>
              </a:path>
              <a:path w="569595" h="215264">
                <a:moveTo>
                  <a:pt x="9144" y="0"/>
                </a:moveTo>
                <a:lnTo>
                  <a:pt x="0" y="27431"/>
                </a:lnTo>
                <a:lnTo>
                  <a:pt x="482343" y="187447"/>
                </a:lnTo>
                <a:lnTo>
                  <a:pt x="491490" y="159954"/>
                </a:lnTo>
                <a:lnTo>
                  <a:pt x="9144" y="0"/>
                </a:lnTo>
                <a:close/>
              </a:path>
            </a:pathLst>
          </a:custGeom>
          <a:solidFill>
            <a:srgbClr val="001F5F"/>
          </a:solidFill>
        </p:spPr>
        <p:txBody>
          <a:bodyPr wrap="square" lIns="0" tIns="0" rIns="0" bIns="0" rtlCol="0"/>
          <a:lstStyle/>
          <a:p>
            <a:endParaRPr/>
          </a:p>
        </p:txBody>
      </p:sp>
      <p:sp>
        <p:nvSpPr>
          <p:cNvPr id="73" name="object 73"/>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solidFill>
            <a:srgbClr val="1F3863"/>
          </a:solidFill>
        </p:spPr>
        <p:txBody>
          <a:bodyPr wrap="square" lIns="0" tIns="0" rIns="0" bIns="0" rtlCol="0"/>
          <a:lstStyle/>
          <a:p>
            <a:endParaRPr/>
          </a:p>
        </p:txBody>
      </p:sp>
      <p:sp>
        <p:nvSpPr>
          <p:cNvPr id="74" name="object 74"/>
          <p:cNvSpPr/>
          <p:nvPr/>
        </p:nvSpPr>
        <p:spPr>
          <a:xfrm>
            <a:off x="761" y="61721"/>
            <a:ext cx="2072639" cy="6797040"/>
          </a:xfrm>
          <a:custGeom>
            <a:avLst/>
            <a:gdLst/>
            <a:ahLst/>
            <a:cxnLst/>
            <a:rect l="l" t="t" r="r" b="b"/>
            <a:pathLst>
              <a:path w="2072639" h="6797040">
                <a:moveTo>
                  <a:pt x="0" y="6797040"/>
                </a:moveTo>
                <a:lnTo>
                  <a:pt x="2072639" y="6797040"/>
                </a:lnTo>
                <a:lnTo>
                  <a:pt x="2072639" y="0"/>
                </a:lnTo>
                <a:lnTo>
                  <a:pt x="0" y="0"/>
                </a:lnTo>
                <a:lnTo>
                  <a:pt x="0" y="6797040"/>
                </a:lnTo>
                <a:close/>
              </a:path>
            </a:pathLst>
          </a:custGeom>
          <a:ln w="10668">
            <a:solidFill>
              <a:srgbClr val="41709C"/>
            </a:solidFill>
          </a:ln>
        </p:spPr>
        <p:txBody>
          <a:bodyPr wrap="square" lIns="0" tIns="0" rIns="0" bIns="0" rtlCol="0"/>
          <a:lstStyle/>
          <a:p>
            <a:endParaRPr/>
          </a:p>
        </p:txBody>
      </p:sp>
      <p:sp>
        <p:nvSpPr>
          <p:cNvPr id="75" name="object 75"/>
          <p:cNvSpPr txBox="1"/>
          <p:nvPr/>
        </p:nvSpPr>
        <p:spPr>
          <a:xfrm>
            <a:off x="810647" y="2066551"/>
            <a:ext cx="428625" cy="2527935"/>
          </a:xfrm>
          <a:prstGeom prst="rect">
            <a:avLst/>
          </a:prstGeom>
        </p:spPr>
        <p:txBody>
          <a:bodyPr vert="vert270" wrap="square" lIns="0" tIns="0" rIns="0" bIns="0" rtlCol="0">
            <a:spAutoFit/>
          </a:bodyPr>
          <a:lstStyle/>
          <a:p>
            <a:pPr marL="12700">
              <a:lnSpc>
                <a:spcPts val="3225"/>
              </a:lnSpc>
            </a:pPr>
            <a:r>
              <a:rPr sz="2800" spc="-5" dirty="0">
                <a:solidFill>
                  <a:srgbClr val="FFFFFF"/>
                </a:solidFill>
                <a:latin typeface="Franklin Gothic Medium Cond"/>
                <a:cs typeface="Franklin Gothic Medium Cond"/>
              </a:rPr>
              <a:t>СТАНДАРТИЗАЦИЯ</a:t>
            </a:r>
            <a:endParaRPr sz="2800">
              <a:latin typeface="Franklin Gothic Medium Cond"/>
              <a:cs typeface="Franklin Gothic Medium Cond"/>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p:nvPr/>
        </p:nvSpPr>
        <p:spPr>
          <a:xfrm>
            <a:off x="6882383" y="6489191"/>
            <a:ext cx="3946525" cy="368935"/>
          </a:xfrm>
          <a:custGeom>
            <a:avLst/>
            <a:gdLst/>
            <a:ahLst/>
            <a:cxnLst/>
            <a:rect l="l" t="t" r="r" b="b"/>
            <a:pathLst>
              <a:path w="3946525" h="368934">
                <a:moveTo>
                  <a:pt x="3916172" y="0"/>
                </a:moveTo>
                <a:lnTo>
                  <a:pt x="0" y="635"/>
                </a:lnTo>
                <a:lnTo>
                  <a:pt x="1010285" y="199364"/>
                </a:lnTo>
                <a:lnTo>
                  <a:pt x="3752840" y="368805"/>
                </a:lnTo>
                <a:lnTo>
                  <a:pt x="3945913" y="368805"/>
                </a:lnTo>
                <a:lnTo>
                  <a:pt x="3941710" y="338348"/>
                </a:lnTo>
                <a:lnTo>
                  <a:pt x="3937451" y="292915"/>
                </a:lnTo>
                <a:lnTo>
                  <a:pt x="3933190" y="237254"/>
                </a:lnTo>
                <a:lnTo>
                  <a:pt x="3928928" y="175749"/>
                </a:lnTo>
                <a:lnTo>
                  <a:pt x="3924669" y="112782"/>
                </a:lnTo>
                <a:lnTo>
                  <a:pt x="3920416" y="52738"/>
                </a:lnTo>
                <a:lnTo>
                  <a:pt x="3916172" y="0"/>
                </a:lnTo>
                <a:close/>
              </a:path>
            </a:pathLst>
          </a:custGeom>
          <a:solidFill>
            <a:srgbClr val="1F4E79">
              <a:alpha val="74116"/>
            </a:srgbClr>
          </a:solidFill>
        </p:spPr>
        <p:txBody>
          <a:bodyPr wrap="square" lIns="0" tIns="0" rIns="0" bIns="0" rtlCol="0"/>
          <a:lstStyle/>
          <a:p>
            <a:endParaRPr/>
          </a:p>
        </p:txBody>
      </p:sp>
      <p:sp>
        <p:nvSpPr>
          <p:cNvPr id="7" name="object 7"/>
          <p:cNvSpPr/>
          <p:nvPr/>
        </p:nvSpPr>
        <p:spPr>
          <a:xfrm>
            <a:off x="4907279" y="6489191"/>
            <a:ext cx="5892165" cy="368935"/>
          </a:xfrm>
          <a:custGeom>
            <a:avLst/>
            <a:gdLst/>
            <a:ahLst/>
            <a:cxnLst/>
            <a:rect l="l" t="t" r="r" b="b"/>
            <a:pathLst>
              <a:path w="5892165" h="368934">
                <a:moveTo>
                  <a:pt x="5891784" y="0"/>
                </a:moveTo>
                <a:lnTo>
                  <a:pt x="0" y="635"/>
                </a:lnTo>
                <a:lnTo>
                  <a:pt x="1985877" y="368805"/>
                </a:lnTo>
                <a:lnTo>
                  <a:pt x="5891784" y="368805"/>
                </a:lnTo>
                <a:lnTo>
                  <a:pt x="5891784" y="0"/>
                </a:lnTo>
                <a:close/>
              </a:path>
            </a:pathLst>
          </a:custGeom>
          <a:solidFill>
            <a:srgbClr val="1F4E79">
              <a:alpha val="74116"/>
            </a:srgbClr>
          </a:solidFill>
        </p:spPr>
        <p:txBody>
          <a:bodyPr wrap="square" lIns="0" tIns="0" rIns="0" bIns="0" rtlCol="0"/>
          <a:lstStyle/>
          <a:p>
            <a:endParaRPr/>
          </a:p>
        </p:txBody>
      </p:sp>
      <p:sp>
        <p:nvSpPr>
          <p:cNvPr id="8" name="object 8"/>
          <p:cNvSpPr/>
          <p:nvPr/>
        </p:nvSpPr>
        <p:spPr>
          <a:xfrm>
            <a:off x="1524000" y="6489191"/>
            <a:ext cx="9275445" cy="368935"/>
          </a:xfrm>
          <a:custGeom>
            <a:avLst/>
            <a:gdLst/>
            <a:ahLst/>
            <a:cxnLst/>
            <a:rect l="l" t="t" r="r" b="b"/>
            <a:pathLst>
              <a:path w="9275445" h="368934">
                <a:moveTo>
                  <a:pt x="9275064" y="368806"/>
                </a:moveTo>
                <a:lnTo>
                  <a:pt x="9275064" y="0"/>
                </a:lnTo>
                <a:lnTo>
                  <a:pt x="0" y="0"/>
                </a:lnTo>
                <a:lnTo>
                  <a:pt x="0" y="368806"/>
                </a:lnTo>
                <a:lnTo>
                  <a:pt x="9275064" y="368806"/>
                </a:lnTo>
                <a:close/>
              </a:path>
            </a:pathLst>
          </a:custGeom>
          <a:solidFill>
            <a:srgbClr val="1F4E79">
              <a:alpha val="74116"/>
            </a:srgbClr>
          </a:solidFill>
        </p:spPr>
        <p:txBody>
          <a:bodyPr wrap="square" lIns="0" tIns="0" rIns="0" bIns="0" rtlCol="0"/>
          <a:lstStyle/>
          <a:p>
            <a:endParaRPr/>
          </a:p>
        </p:txBody>
      </p:sp>
      <p:sp>
        <p:nvSpPr>
          <p:cNvPr id="9" name="object 9"/>
          <p:cNvSpPr/>
          <p:nvPr/>
        </p:nvSpPr>
        <p:spPr>
          <a:xfrm>
            <a:off x="3155838" y="6489191"/>
            <a:ext cx="7535545" cy="368935"/>
          </a:xfrm>
          <a:custGeom>
            <a:avLst/>
            <a:gdLst/>
            <a:ahLst/>
            <a:cxnLst/>
            <a:rect l="l" t="t" r="r" b="b"/>
            <a:pathLst>
              <a:path w="7535545" h="368934">
                <a:moveTo>
                  <a:pt x="3805793" y="0"/>
                </a:moveTo>
                <a:lnTo>
                  <a:pt x="1160510" y="635"/>
                </a:lnTo>
                <a:lnTo>
                  <a:pt x="0" y="368805"/>
                </a:lnTo>
                <a:lnTo>
                  <a:pt x="7535325" y="368805"/>
                </a:lnTo>
                <a:lnTo>
                  <a:pt x="3805793" y="0"/>
                </a:lnTo>
                <a:close/>
              </a:path>
            </a:pathLst>
          </a:custGeom>
          <a:solidFill>
            <a:srgbClr val="1F4E79">
              <a:alpha val="74116"/>
            </a:srgbClr>
          </a:solidFill>
        </p:spPr>
        <p:txBody>
          <a:bodyPr wrap="square" lIns="0" tIns="0" rIns="0" bIns="0" rtlCol="0"/>
          <a:lstStyle/>
          <a:p>
            <a:endParaRPr/>
          </a:p>
        </p:txBody>
      </p:sp>
      <p:sp>
        <p:nvSpPr>
          <p:cNvPr id="11" name="object 11"/>
          <p:cNvSpPr txBox="1"/>
          <p:nvPr/>
        </p:nvSpPr>
        <p:spPr>
          <a:xfrm>
            <a:off x="7047356" y="3416045"/>
            <a:ext cx="1810385" cy="391160"/>
          </a:xfrm>
          <a:prstGeom prst="rect">
            <a:avLst/>
          </a:prstGeom>
        </p:spPr>
        <p:txBody>
          <a:bodyPr vert="horz" wrap="square" lIns="0" tIns="12700" rIns="0" bIns="0" rtlCol="0">
            <a:spAutoFit/>
          </a:bodyPr>
          <a:lstStyle/>
          <a:p>
            <a:pPr marL="12700">
              <a:lnSpc>
                <a:spcPct val="100000"/>
              </a:lnSpc>
              <a:spcBef>
                <a:spcPts val="100"/>
              </a:spcBef>
            </a:pPr>
            <a:r>
              <a:rPr lang="en-US" sz="2400" b="1" spc="-5" dirty="0">
                <a:solidFill>
                  <a:srgbClr val="001F5F"/>
                </a:solidFill>
                <a:cs typeface="Calibri"/>
              </a:rPr>
              <a:t>A.EINSTEIN</a:t>
            </a:r>
            <a:endParaRPr sz="2400" dirty="0">
              <a:latin typeface="Calibri"/>
              <a:cs typeface="Calibri"/>
            </a:endParaRPr>
          </a:p>
        </p:txBody>
      </p:sp>
      <p:sp>
        <p:nvSpPr>
          <p:cNvPr id="12" name="Прямоугольник 11"/>
          <p:cNvSpPr/>
          <p:nvPr/>
        </p:nvSpPr>
        <p:spPr>
          <a:xfrm>
            <a:off x="2734816" y="1981200"/>
            <a:ext cx="6561583" cy="646331"/>
          </a:xfrm>
          <a:prstGeom prst="rect">
            <a:avLst/>
          </a:prstGeom>
        </p:spPr>
        <p:txBody>
          <a:bodyPr wrap="square">
            <a:spAutoFit/>
          </a:bodyPr>
          <a:lstStyle/>
          <a:p>
            <a:r>
              <a:rPr lang="en-US" dirty="0"/>
              <a:t>IMMORTAL TO CONTINUE TO DO THE SAME AND WAIT FOR ANOTHER RESULTS</a:t>
            </a:r>
            <a:endParaRPr lang="ru-R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523"/>
            <a:ext cx="2083435" cy="97790"/>
          </a:xfrm>
          <a:custGeom>
            <a:avLst/>
            <a:gdLst/>
            <a:ahLst/>
            <a:cxnLst/>
            <a:rect l="l" t="t" r="r" b="b"/>
            <a:pathLst>
              <a:path w="2083435" h="97790">
                <a:moveTo>
                  <a:pt x="0" y="97535"/>
                </a:moveTo>
                <a:lnTo>
                  <a:pt x="2083308" y="97535"/>
                </a:lnTo>
                <a:lnTo>
                  <a:pt x="2083308" y="0"/>
                </a:lnTo>
                <a:lnTo>
                  <a:pt x="0" y="0"/>
                </a:lnTo>
                <a:lnTo>
                  <a:pt x="0" y="97535"/>
                </a:lnTo>
                <a:close/>
              </a:path>
            </a:pathLst>
          </a:custGeom>
          <a:solidFill>
            <a:srgbClr val="2D75B6"/>
          </a:solidFill>
        </p:spPr>
        <p:txBody>
          <a:bodyPr wrap="square" lIns="0" tIns="0" rIns="0" bIns="0" rtlCol="0"/>
          <a:lstStyle/>
          <a:p>
            <a:endParaRPr/>
          </a:p>
        </p:txBody>
      </p:sp>
      <p:sp>
        <p:nvSpPr>
          <p:cNvPr id="3" name="object 3"/>
          <p:cNvSpPr/>
          <p:nvPr/>
        </p:nvSpPr>
        <p:spPr>
          <a:xfrm>
            <a:off x="2083307" y="1523"/>
            <a:ext cx="1341120" cy="97790"/>
          </a:xfrm>
          <a:custGeom>
            <a:avLst/>
            <a:gdLst/>
            <a:ahLst/>
            <a:cxnLst/>
            <a:rect l="l" t="t" r="r" b="b"/>
            <a:pathLst>
              <a:path w="1341120" h="97790">
                <a:moveTo>
                  <a:pt x="0" y="97535"/>
                </a:moveTo>
                <a:lnTo>
                  <a:pt x="1341120" y="97535"/>
                </a:lnTo>
                <a:lnTo>
                  <a:pt x="1341120" y="0"/>
                </a:lnTo>
                <a:lnTo>
                  <a:pt x="0" y="0"/>
                </a:lnTo>
                <a:lnTo>
                  <a:pt x="0" y="97535"/>
                </a:lnTo>
                <a:close/>
              </a:path>
            </a:pathLst>
          </a:custGeom>
          <a:solidFill>
            <a:srgbClr val="D5DCE4"/>
          </a:solidFill>
        </p:spPr>
        <p:txBody>
          <a:bodyPr wrap="square" lIns="0" tIns="0" rIns="0" bIns="0" rtlCol="0"/>
          <a:lstStyle/>
          <a:p>
            <a:endParaRPr/>
          </a:p>
        </p:txBody>
      </p:sp>
      <p:sp>
        <p:nvSpPr>
          <p:cNvPr id="4" name="object 4"/>
          <p:cNvSpPr/>
          <p:nvPr/>
        </p:nvSpPr>
        <p:spPr>
          <a:xfrm>
            <a:off x="3424428" y="1523"/>
            <a:ext cx="6955790" cy="97790"/>
          </a:xfrm>
          <a:custGeom>
            <a:avLst/>
            <a:gdLst/>
            <a:ahLst/>
            <a:cxnLst/>
            <a:rect l="l" t="t" r="r" b="b"/>
            <a:pathLst>
              <a:path w="6955790" h="97790">
                <a:moveTo>
                  <a:pt x="0" y="97535"/>
                </a:moveTo>
                <a:lnTo>
                  <a:pt x="6955536" y="97535"/>
                </a:lnTo>
                <a:lnTo>
                  <a:pt x="6955536" y="0"/>
                </a:lnTo>
                <a:lnTo>
                  <a:pt x="0" y="0"/>
                </a:lnTo>
                <a:lnTo>
                  <a:pt x="0" y="97535"/>
                </a:lnTo>
                <a:close/>
              </a:path>
            </a:pathLst>
          </a:custGeom>
          <a:solidFill>
            <a:srgbClr val="9DC3E6"/>
          </a:solidFill>
        </p:spPr>
        <p:txBody>
          <a:bodyPr wrap="square" lIns="0" tIns="0" rIns="0" bIns="0" rtlCol="0"/>
          <a:lstStyle/>
          <a:p>
            <a:endParaRPr/>
          </a:p>
        </p:txBody>
      </p:sp>
      <p:sp>
        <p:nvSpPr>
          <p:cNvPr id="5" name="object 5"/>
          <p:cNvSpPr/>
          <p:nvPr/>
        </p:nvSpPr>
        <p:spPr>
          <a:xfrm>
            <a:off x="10379964" y="1523"/>
            <a:ext cx="1812289" cy="97790"/>
          </a:xfrm>
          <a:custGeom>
            <a:avLst/>
            <a:gdLst/>
            <a:ahLst/>
            <a:cxnLst/>
            <a:rect l="l" t="t" r="r" b="b"/>
            <a:pathLst>
              <a:path w="1812290" h="97790">
                <a:moveTo>
                  <a:pt x="0" y="97535"/>
                </a:moveTo>
                <a:lnTo>
                  <a:pt x="1812035" y="97535"/>
                </a:lnTo>
                <a:lnTo>
                  <a:pt x="1812035" y="0"/>
                </a:lnTo>
                <a:lnTo>
                  <a:pt x="0" y="0"/>
                </a:lnTo>
                <a:lnTo>
                  <a:pt x="0" y="97535"/>
                </a:lnTo>
                <a:close/>
              </a:path>
            </a:pathLst>
          </a:custGeom>
          <a:solidFill>
            <a:srgbClr val="5B9BD4"/>
          </a:solidFill>
        </p:spPr>
        <p:txBody>
          <a:bodyPr wrap="square" lIns="0" tIns="0" rIns="0" bIns="0" rtlCol="0"/>
          <a:lstStyle/>
          <a:p>
            <a:endParaRPr/>
          </a:p>
        </p:txBody>
      </p:sp>
      <p:sp>
        <p:nvSpPr>
          <p:cNvPr id="6" name="object 6"/>
          <p:cNvSpPr/>
          <p:nvPr/>
        </p:nvSpPr>
        <p:spPr>
          <a:xfrm>
            <a:off x="0" y="1418844"/>
            <a:ext cx="12192000" cy="3129280"/>
          </a:xfrm>
          <a:custGeom>
            <a:avLst/>
            <a:gdLst/>
            <a:ahLst/>
            <a:cxnLst/>
            <a:rect l="l" t="t" r="r" b="b"/>
            <a:pathLst>
              <a:path w="12192000" h="3129279">
                <a:moveTo>
                  <a:pt x="0" y="3128772"/>
                </a:moveTo>
                <a:lnTo>
                  <a:pt x="12192000" y="3128772"/>
                </a:lnTo>
                <a:lnTo>
                  <a:pt x="12192000" y="0"/>
                </a:lnTo>
                <a:lnTo>
                  <a:pt x="0" y="0"/>
                </a:lnTo>
                <a:lnTo>
                  <a:pt x="0" y="3128772"/>
                </a:lnTo>
                <a:close/>
              </a:path>
            </a:pathLst>
          </a:custGeom>
          <a:solidFill>
            <a:srgbClr val="1F3863"/>
          </a:solidFill>
        </p:spPr>
        <p:txBody>
          <a:bodyPr wrap="square" lIns="0" tIns="0" rIns="0" bIns="0" rtlCol="0"/>
          <a:lstStyle/>
          <a:p>
            <a:endParaRPr/>
          </a:p>
        </p:txBody>
      </p:sp>
      <p:sp>
        <p:nvSpPr>
          <p:cNvPr id="7" name="object 7"/>
          <p:cNvSpPr/>
          <p:nvPr/>
        </p:nvSpPr>
        <p:spPr>
          <a:xfrm>
            <a:off x="9203435" y="475487"/>
            <a:ext cx="2613660" cy="283463"/>
          </a:xfrm>
          <a:prstGeom prst="rect">
            <a:avLst/>
          </a:prstGeom>
          <a:blipFill>
            <a:blip r:embed="rId2" cstate="print"/>
            <a:stretch>
              <a:fillRect/>
            </a:stretch>
          </a:blipFill>
        </p:spPr>
        <p:txBody>
          <a:bodyPr wrap="square" lIns="0" tIns="0" rIns="0" bIns="0" rtlCol="0"/>
          <a:lstStyle/>
          <a:p>
            <a:endParaRPr/>
          </a:p>
        </p:txBody>
      </p:sp>
      <p:sp>
        <p:nvSpPr>
          <p:cNvPr id="8" name="object 8"/>
          <p:cNvSpPr txBox="1">
            <a:spLocks noGrp="1"/>
          </p:cNvSpPr>
          <p:nvPr>
            <p:ph type="title"/>
          </p:nvPr>
        </p:nvSpPr>
        <p:spPr>
          <a:xfrm>
            <a:off x="3496183" y="2653410"/>
            <a:ext cx="4460875" cy="1120820"/>
          </a:xfrm>
          <a:prstGeom prst="rect">
            <a:avLst/>
          </a:prstGeom>
        </p:spPr>
        <p:txBody>
          <a:bodyPr vert="horz" wrap="square" lIns="0" tIns="12700" rIns="0" bIns="0" rtlCol="0">
            <a:spAutoFit/>
          </a:bodyPr>
          <a:lstStyle/>
          <a:p>
            <a:pPr marL="12700">
              <a:lnSpc>
                <a:spcPct val="100000"/>
              </a:lnSpc>
              <a:spcBef>
                <a:spcPts val="100"/>
              </a:spcBef>
            </a:pPr>
            <a:r>
              <a:rPr lang="en-US" sz="3600" spc="-5" dirty="0">
                <a:solidFill>
                  <a:srgbClr val="FFFFFF"/>
                </a:solidFill>
                <a:latin typeface="Calibri"/>
                <a:cs typeface="Calibri"/>
              </a:rPr>
              <a:t>Thank you for attention</a:t>
            </a:r>
            <a:r>
              <a:rPr sz="3600" spc="-10" dirty="0" smtClean="0">
                <a:solidFill>
                  <a:srgbClr val="FFFFFF"/>
                </a:solidFill>
                <a:latin typeface="Calibri"/>
                <a:cs typeface="Calibri"/>
              </a:rPr>
              <a:t>!</a:t>
            </a:r>
            <a:endParaRPr sz="3600" dirty="0">
              <a:latin typeface="Calibri"/>
              <a:cs typeface="Calibri"/>
            </a:endParaRPr>
          </a:p>
        </p:txBody>
      </p:sp>
      <p:sp>
        <p:nvSpPr>
          <p:cNvPr id="9" name="object 9"/>
          <p:cNvSpPr txBox="1"/>
          <p:nvPr/>
        </p:nvSpPr>
        <p:spPr>
          <a:xfrm>
            <a:off x="4816602" y="4724374"/>
            <a:ext cx="2011045" cy="941069"/>
          </a:xfrm>
          <a:prstGeom prst="rect">
            <a:avLst/>
          </a:prstGeom>
        </p:spPr>
        <p:txBody>
          <a:bodyPr vert="horz" wrap="square" lIns="0" tIns="12700" rIns="0" bIns="0" rtlCol="0">
            <a:spAutoFit/>
          </a:bodyPr>
          <a:lstStyle/>
          <a:p>
            <a:pPr marL="12700" marR="5080" algn="ctr">
              <a:lnSpc>
                <a:spcPct val="142900"/>
              </a:lnSpc>
              <a:spcBef>
                <a:spcPts val="100"/>
              </a:spcBef>
            </a:pPr>
            <a:r>
              <a:rPr sz="1400" b="1" i="1" u="sng" spc="-15" dirty="0">
                <a:solidFill>
                  <a:srgbClr val="0462C1"/>
                </a:solidFill>
                <a:uFill>
                  <a:solidFill>
                    <a:srgbClr val="0462C1"/>
                  </a:solidFill>
                </a:uFill>
                <a:latin typeface="Calibri"/>
                <a:cs typeface="Calibri"/>
                <a:hlinkClick r:id="rId3"/>
              </a:rPr>
              <a:t>WWW.ROSMEDEX.RU </a:t>
            </a:r>
            <a:r>
              <a:rPr sz="1400" b="1" i="1" spc="-15" dirty="0">
                <a:solidFill>
                  <a:srgbClr val="0462C1"/>
                </a:solidFill>
                <a:latin typeface="Calibri"/>
                <a:cs typeface="Calibri"/>
              </a:rPr>
              <a:t> </a:t>
            </a:r>
            <a:r>
              <a:rPr sz="1400" b="1" i="1" u="sng" spc="-5" dirty="0">
                <a:solidFill>
                  <a:srgbClr val="0462C1"/>
                </a:solidFill>
                <a:uFill>
                  <a:solidFill>
                    <a:srgbClr val="0462C1"/>
                  </a:solidFill>
                </a:uFill>
                <a:latin typeface="Calibri"/>
                <a:cs typeface="Calibri"/>
                <a:hlinkClick r:id="rId4"/>
              </a:rPr>
              <a:t>VVO@ROSMEDEX.RU </a:t>
            </a:r>
            <a:r>
              <a:rPr sz="1400" b="1" i="1" spc="-5" dirty="0">
                <a:solidFill>
                  <a:srgbClr val="0462C1"/>
                </a:solidFill>
                <a:latin typeface="Calibri"/>
                <a:cs typeface="Calibri"/>
              </a:rPr>
              <a:t> </a:t>
            </a:r>
            <a:r>
              <a:rPr sz="1400" b="1" i="1" u="sng" spc="-5" dirty="0">
                <a:solidFill>
                  <a:srgbClr val="0462C1"/>
                </a:solidFill>
                <a:uFill>
                  <a:solidFill>
                    <a:srgbClr val="0462C1"/>
                  </a:solidFill>
                </a:uFill>
                <a:latin typeface="Calibri"/>
                <a:cs typeface="Calibri"/>
                <a:hlinkClick r:id="rId5"/>
              </a:rPr>
              <a:t>VITV</a:t>
            </a:r>
            <a:r>
              <a:rPr sz="1400" b="1" i="1" u="sng" spc="-10" dirty="0">
                <a:solidFill>
                  <a:srgbClr val="0462C1"/>
                </a:solidFill>
                <a:uFill>
                  <a:solidFill>
                    <a:srgbClr val="0462C1"/>
                  </a:solidFill>
                </a:uFill>
                <a:latin typeface="Calibri"/>
                <a:cs typeface="Calibri"/>
                <a:hlinkClick r:id="rId5"/>
              </a:rPr>
              <a:t>L</a:t>
            </a:r>
            <a:r>
              <a:rPr sz="1400" b="1" i="1" u="sng" dirty="0">
                <a:solidFill>
                  <a:srgbClr val="0462C1"/>
                </a:solidFill>
                <a:uFill>
                  <a:solidFill>
                    <a:srgbClr val="0462C1"/>
                  </a:solidFill>
                </a:uFill>
                <a:latin typeface="Calibri"/>
                <a:cs typeface="Calibri"/>
                <a:hlinkClick r:id="rId5"/>
              </a:rPr>
              <a:t>AD</a:t>
            </a:r>
            <a:r>
              <a:rPr sz="1400" b="1" i="1" u="sng" spc="-5" dirty="0">
                <a:solidFill>
                  <a:srgbClr val="0462C1"/>
                </a:solidFill>
                <a:uFill>
                  <a:solidFill>
                    <a:srgbClr val="0462C1"/>
                  </a:solidFill>
                </a:uFill>
                <a:latin typeface="Calibri"/>
                <a:cs typeface="Calibri"/>
                <a:hlinkClick r:id="rId5"/>
              </a:rPr>
              <a:t>O</a:t>
            </a:r>
            <a:r>
              <a:rPr sz="1400" b="1" i="1" u="sng" spc="-10" dirty="0">
                <a:solidFill>
                  <a:srgbClr val="0462C1"/>
                </a:solidFill>
                <a:uFill>
                  <a:solidFill>
                    <a:srgbClr val="0462C1"/>
                  </a:solidFill>
                </a:uFill>
                <a:latin typeface="Calibri"/>
                <a:cs typeface="Calibri"/>
                <a:hlinkClick r:id="rId5"/>
              </a:rPr>
              <a:t>M</a:t>
            </a:r>
            <a:r>
              <a:rPr sz="1400" b="1" i="1" u="sng" spc="-5" dirty="0">
                <a:solidFill>
                  <a:srgbClr val="0462C1"/>
                </a:solidFill>
                <a:uFill>
                  <a:solidFill>
                    <a:srgbClr val="0462C1"/>
                  </a:solidFill>
                </a:uFill>
                <a:latin typeface="Calibri"/>
                <a:cs typeface="Calibri"/>
                <a:hlinkClick r:id="rId5"/>
              </a:rPr>
              <a:t>@</a:t>
            </a:r>
            <a:r>
              <a:rPr sz="1400" b="1" i="1" u="sng" dirty="0">
                <a:solidFill>
                  <a:srgbClr val="0462C1"/>
                </a:solidFill>
                <a:uFill>
                  <a:solidFill>
                    <a:srgbClr val="0462C1"/>
                  </a:solidFill>
                </a:uFill>
                <a:latin typeface="Calibri"/>
                <a:cs typeface="Calibri"/>
                <a:hlinkClick r:id="rId5"/>
              </a:rPr>
              <a:t>GMA</a:t>
            </a:r>
            <a:r>
              <a:rPr sz="1400" b="1" i="1" u="sng" spc="-5" dirty="0">
                <a:solidFill>
                  <a:srgbClr val="0462C1"/>
                </a:solidFill>
                <a:uFill>
                  <a:solidFill>
                    <a:srgbClr val="0462C1"/>
                  </a:solidFill>
                </a:uFill>
                <a:latin typeface="Calibri"/>
                <a:cs typeface="Calibri"/>
                <a:hlinkClick r:id="rId5"/>
              </a:rPr>
              <a:t>I</a:t>
            </a:r>
            <a:r>
              <a:rPr sz="1400" b="1" i="1" u="sng" spc="-10" dirty="0">
                <a:solidFill>
                  <a:srgbClr val="0462C1"/>
                </a:solidFill>
                <a:uFill>
                  <a:solidFill>
                    <a:srgbClr val="0462C1"/>
                  </a:solidFill>
                </a:uFill>
                <a:latin typeface="Calibri"/>
                <a:cs typeface="Calibri"/>
                <a:hlinkClick r:id="rId5"/>
              </a:rPr>
              <a:t>L</a:t>
            </a:r>
            <a:r>
              <a:rPr sz="1400" b="1" i="1" u="sng" spc="-30" dirty="0">
                <a:solidFill>
                  <a:srgbClr val="0462C1"/>
                </a:solidFill>
                <a:uFill>
                  <a:solidFill>
                    <a:srgbClr val="0462C1"/>
                  </a:solidFill>
                </a:uFill>
                <a:latin typeface="Calibri"/>
                <a:cs typeface="Calibri"/>
                <a:hlinkClick r:id="rId5"/>
              </a:rPr>
              <a:t>.</a:t>
            </a:r>
            <a:r>
              <a:rPr sz="1400" b="1" i="1" u="sng" spc="-10" dirty="0">
                <a:solidFill>
                  <a:srgbClr val="0462C1"/>
                </a:solidFill>
                <a:uFill>
                  <a:solidFill>
                    <a:srgbClr val="0462C1"/>
                  </a:solidFill>
                </a:uFill>
                <a:latin typeface="Calibri"/>
                <a:cs typeface="Calibri"/>
                <a:hlinkClick r:id="rId5"/>
              </a:rPr>
              <a:t>C</a:t>
            </a:r>
            <a:r>
              <a:rPr sz="1400" b="1" i="1" u="sng" spc="-5" dirty="0">
                <a:solidFill>
                  <a:srgbClr val="0462C1"/>
                </a:solidFill>
                <a:uFill>
                  <a:solidFill>
                    <a:srgbClr val="0462C1"/>
                  </a:solidFill>
                </a:uFill>
                <a:latin typeface="Calibri"/>
                <a:cs typeface="Calibri"/>
                <a:hlinkClick r:id="rId5"/>
              </a:rPr>
              <a:t>OM</a:t>
            </a:r>
            <a:endParaRPr sz="1400">
              <a:latin typeface="Calibri"/>
              <a:cs typeface="Calibri"/>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462C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544</TotalTime>
  <Words>3731</Words>
  <Application>Microsoft Office PowerPoint</Application>
  <PresentationFormat>Custom</PresentationFormat>
  <Paragraphs>865</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Current trends in the development of the system of payment for medical services in Russia: from clinical recommendations to the payment system for CSG (DRG)</vt:lpstr>
      <vt:lpstr>The main parameters characterizing the organization and health system financing</vt:lpstr>
      <vt:lpstr>Main questions</vt:lpstr>
      <vt:lpstr>Fundamentals of health standardization</vt:lpstr>
      <vt:lpstr>PowerPoint Presentation</vt:lpstr>
      <vt:lpstr>HTA - HEALTH TECHNOLOGY ASSESSMENT</vt:lpstr>
      <vt:lpstr>THE FEDERAL LAW ON DRUG ADMINISTRATION</vt:lpstr>
      <vt:lpstr>Normative and legal regulation of HTA in Russia: Resolution of the Government of the Russian Federation No. 871</vt:lpstr>
      <vt:lpstr>DEVELOPMENT OF THE PROCEDURE FOR FORMING THE LIST OF LIFE NEEDED AND IMPORTANT MEDICINAL DRUGS (VEN) UNDER THE DECISION OF THE GOVERNMENT OF THE RUSSIAN FEDERATION OF August 28, 2014</vt:lpstr>
      <vt:lpstr>Federal Law of 21.11.2011 N 323-FZ "On the fundamentals of protecting the health of citizens in the Russian Federation"</vt:lpstr>
      <vt:lpstr>Fundamentals of health standardization</vt:lpstr>
      <vt:lpstr>According to the Federal Law No. 323 "On the fundamentals of protecting the health of citizens in the Russian Federation»</vt:lpstr>
      <vt:lpstr> Different approaches to evaluation of evidence base (FEMl)</vt:lpstr>
      <vt:lpstr>According to the new amendments to the Federal Law No. 323 "On the fundamentals of protecting the health of citizens in the Russian Federation"</vt:lpstr>
      <vt:lpstr>MATRIX SYSTEM FOR FORMATION OF CLINICAL RECOMMENDATIONS</vt:lpstr>
      <vt:lpstr>MATRIX SYSTEM FOR FORMATION OF CLINICAL RECOMMENDATIONS</vt:lpstr>
      <vt:lpstr>PowerPoint Presentation</vt:lpstr>
      <vt:lpstr>Structure of clinical recommendations</vt:lpstr>
      <vt:lpstr>Principles of the formation of quality criteria</vt:lpstr>
      <vt:lpstr>The approach to development is the Triad A. Donabedian:</vt:lpstr>
      <vt:lpstr>Maintenance of the development and actualization of the criteria for the quality of care</vt:lpstr>
      <vt:lpstr>PowerPoint Presentation</vt:lpstr>
      <vt:lpstr>Структура стандартов оказания медицинской помощи:</vt:lpstr>
      <vt:lpstr>Standards of medical care and financial planning</vt:lpstr>
      <vt:lpstr>Planning of financial needs</vt:lpstr>
      <vt:lpstr>Clinical recommendations - Standards of medical care - Clinical and statistical groups</vt:lpstr>
      <vt:lpstr>TACTICS OF DIAGNOSIS AND TREATMENT BASED ON CLINICAL RECOMMENDATIONS</vt:lpstr>
      <vt:lpstr> NICE, United Kingdom</vt:lpstr>
      <vt:lpstr>Needs assessment</vt:lpstr>
      <vt:lpstr>PowerPoint Presentation</vt:lpstr>
      <vt:lpstr>Standards for the provision of health care and Clinical and statistical groups (DRG)</vt:lpstr>
      <vt:lpstr>Update and develop standards of care</vt:lpstr>
      <vt:lpstr>Suggested changes in the payment of drug therapy on the profile of "oncology (adults)"</vt:lpstr>
      <vt:lpstr>PowerPoint Presentation</vt:lpstr>
      <vt:lpstr>PowerPoint Presentation</vt:lpstr>
      <vt:lpstr>Thank you for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ФГБУ ЦЭККМП Минздрава России</dc:creator>
  <cp:lastModifiedBy>ALLIOD, Marie-pierre</cp:lastModifiedBy>
  <cp:revision>17</cp:revision>
  <dcterms:created xsi:type="dcterms:W3CDTF">2018-06-18T09:35:18Z</dcterms:created>
  <dcterms:modified xsi:type="dcterms:W3CDTF">2018-08-02T08:42:32Z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2018-06-15T00:00:00Z</vt:filetime>
  </property>
  <property fmtid="{D5CDD505-2E9C-101B-9397-08002B2CF9AE}" pid="3" name="Creator">
    <vt:lpwstr>ABBYY FineReader 14</vt:lpwstr>
  </property>
  <property fmtid="{D5CDD505-2E9C-101B-9397-08002B2CF9AE}" pid="4" name="LastSaved">
    <vt:filetime>2018-06-18T00:00:00Z</vt:filetime>
  </property>
</Properties>
</file>