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1"/>
  </p:sldMasterIdLst>
  <p:notesMasterIdLst>
    <p:notesMasterId r:id="rId27"/>
  </p:notesMasterIdLst>
  <p:sldIdLst>
    <p:sldId id="285" r:id="rId2"/>
    <p:sldId id="292" r:id="rId3"/>
    <p:sldId id="286" r:id="rId4"/>
    <p:sldId id="265" r:id="rId5"/>
    <p:sldId id="288" r:id="rId6"/>
    <p:sldId id="266" r:id="rId7"/>
    <p:sldId id="293" r:id="rId8"/>
    <p:sldId id="267" r:id="rId9"/>
    <p:sldId id="268" r:id="rId10"/>
    <p:sldId id="295" r:id="rId11"/>
    <p:sldId id="270" r:id="rId12"/>
    <p:sldId id="271" r:id="rId13"/>
    <p:sldId id="273" r:id="rId14"/>
    <p:sldId id="274" r:id="rId15"/>
    <p:sldId id="275" r:id="rId16"/>
    <p:sldId id="276" r:id="rId17"/>
    <p:sldId id="296" r:id="rId18"/>
    <p:sldId id="278" r:id="rId19"/>
    <p:sldId id="279" r:id="rId20"/>
    <p:sldId id="280" r:id="rId21"/>
    <p:sldId id="297" r:id="rId22"/>
    <p:sldId id="290" r:id="rId23"/>
    <p:sldId id="291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432"/>
    <a:srgbClr val="18AAE2"/>
    <a:srgbClr val="0F3051"/>
    <a:srgbClr val="2AA9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91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509AA-81CE-47F1-860A-2FE9E73F113D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A571EE-1246-476B-AD06-393893669439}">
      <dgm:prSet phldrT="[Text]"/>
      <dgm:spPr>
        <a:solidFill>
          <a:srgbClr val="F4C43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Résultats du GFF</a:t>
          </a:r>
        </a:p>
      </dgm:t>
    </dgm:pt>
    <dgm:pt modelId="{9EBC7625-1924-493E-B6DE-6206FDCC7CD7}" type="parTrans" cxnId="{0F73D9E5-EBA6-4837-AD3F-685B97A54C8D}">
      <dgm:prSet/>
      <dgm:spPr/>
      <dgm:t>
        <a:bodyPr/>
        <a:lstStyle/>
        <a:p>
          <a:endParaRPr lang="en-US"/>
        </a:p>
      </dgm:t>
    </dgm:pt>
    <dgm:pt modelId="{A0C81AD5-F182-4BBC-9CD2-26E442CFC594}" type="sibTrans" cxnId="{0F73D9E5-EBA6-4837-AD3F-685B97A54C8D}">
      <dgm:prSet/>
      <dgm:spPr/>
      <dgm:t>
        <a:bodyPr/>
        <a:lstStyle/>
        <a:p>
          <a:endParaRPr lang="en-US"/>
        </a:p>
      </dgm:t>
    </dgm:pt>
    <dgm:pt modelId="{4F33594E-6612-4C01-9487-EA8169F76822}">
      <dgm:prSet phldrT="[Text]"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Finance</a:t>
          </a:r>
        </a:p>
      </dgm:t>
    </dgm:pt>
    <dgm:pt modelId="{1C1E533F-F59B-46A1-99D4-01D91D791702}" type="parTrans" cxnId="{13D7A7AB-B56B-4ADF-ABC4-8B11F26A15D8}">
      <dgm:prSet/>
      <dgm:spPr/>
      <dgm:t>
        <a:bodyPr/>
        <a:lstStyle/>
        <a:p>
          <a:endParaRPr lang="en-US"/>
        </a:p>
      </dgm:t>
    </dgm:pt>
    <dgm:pt modelId="{7C7D90C1-58D5-40DA-85E9-719BDFB0C4DB}" type="sibTrans" cxnId="{13D7A7AB-B56B-4ADF-ABC4-8B11F26A15D8}">
      <dgm:prSet/>
      <dgm:spPr/>
      <dgm:t>
        <a:bodyPr/>
        <a:lstStyle/>
        <a:p>
          <a:endParaRPr lang="en-US"/>
        </a:p>
      </dgm:t>
    </dgm:pt>
    <dgm:pt modelId="{A7F1AAB7-4415-4968-9A6E-F0B4109405D3}">
      <dgm:prSet phldrT="[Text]"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Agriculture</a:t>
          </a:r>
        </a:p>
      </dgm:t>
    </dgm:pt>
    <dgm:pt modelId="{04E4D877-C6FC-4916-8F17-067008BF7545}" type="parTrans" cxnId="{9687C3E4-D647-4E37-A913-1351CA80291F}">
      <dgm:prSet/>
      <dgm:spPr/>
      <dgm:t>
        <a:bodyPr/>
        <a:lstStyle/>
        <a:p>
          <a:endParaRPr lang="en-US"/>
        </a:p>
      </dgm:t>
    </dgm:pt>
    <dgm:pt modelId="{62E2595D-87AB-47FC-8175-07735EA8F1F3}" type="sibTrans" cxnId="{9687C3E4-D647-4E37-A913-1351CA80291F}">
      <dgm:prSet/>
      <dgm:spPr/>
      <dgm:t>
        <a:bodyPr/>
        <a:lstStyle/>
        <a:p>
          <a:endParaRPr lang="en-US"/>
        </a:p>
      </dgm:t>
    </dgm:pt>
    <dgm:pt modelId="{6D2F77A8-E7FB-4214-A086-8165D7CDFF2E}">
      <dgm:prSet phldrT="[Text]"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Secteur privé</a:t>
          </a:r>
        </a:p>
      </dgm:t>
    </dgm:pt>
    <dgm:pt modelId="{2DD2CFD7-CDA0-4CC5-B49D-877A20CBB588}" type="parTrans" cxnId="{313A1AA5-89EE-4EA6-A655-BB4E66588283}">
      <dgm:prSet/>
      <dgm:spPr/>
      <dgm:t>
        <a:bodyPr/>
        <a:lstStyle/>
        <a:p>
          <a:endParaRPr lang="en-US"/>
        </a:p>
      </dgm:t>
    </dgm:pt>
    <dgm:pt modelId="{8A508567-5A36-4A79-B9D0-7A0EAD915710}" type="sibTrans" cxnId="{313A1AA5-89EE-4EA6-A655-BB4E66588283}">
      <dgm:prSet/>
      <dgm:spPr/>
      <dgm:t>
        <a:bodyPr/>
        <a:lstStyle/>
        <a:p>
          <a:endParaRPr lang="en-US"/>
        </a:p>
      </dgm:t>
    </dgm:pt>
    <dgm:pt modelId="{70A054F8-4274-4416-8DD6-F58E540A6C0F}">
      <dgm:prSet phldrT="[Text]"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Secteur de la Jeunesse</a:t>
          </a:r>
        </a:p>
      </dgm:t>
    </dgm:pt>
    <dgm:pt modelId="{0475CE8D-788E-427E-A965-17F3868B10A9}" type="parTrans" cxnId="{CBBA88C6-2462-432A-BF30-FDA381C52C20}">
      <dgm:prSet/>
      <dgm:spPr/>
      <dgm:t>
        <a:bodyPr/>
        <a:lstStyle/>
        <a:p>
          <a:endParaRPr lang="en-US"/>
        </a:p>
      </dgm:t>
    </dgm:pt>
    <dgm:pt modelId="{1B9F912B-99A4-4A30-BBC3-AFA2EFFF8594}" type="sibTrans" cxnId="{CBBA88C6-2462-432A-BF30-FDA381C52C20}">
      <dgm:prSet/>
      <dgm:spPr/>
      <dgm:t>
        <a:bodyPr/>
        <a:lstStyle/>
        <a:p>
          <a:endParaRPr lang="en-US"/>
        </a:p>
      </dgm:t>
    </dgm:pt>
    <dgm:pt modelId="{3B032C2B-443D-4952-8B57-1DB1781880D7}">
      <dgm:prSet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Eau/</a:t>
          </a:r>
        </a:p>
        <a:p>
          <a:r>
            <a:rPr lang="fr-WINDIES" noProof="0" dirty="0">
              <a:latin typeface="Futura Std Book"/>
            </a:rPr>
            <a:t>Assainissement</a:t>
          </a:r>
        </a:p>
      </dgm:t>
    </dgm:pt>
    <dgm:pt modelId="{6B14904B-B636-45A9-A918-A50D05EDED39}" type="parTrans" cxnId="{5E38B3E7-FC9F-4F61-92A3-2AA88C4A731B}">
      <dgm:prSet/>
      <dgm:spPr/>
      <dgm:t>
        <a:bodyPr/>
        <a:lstStyle/>
        <a:p>
          <a:endParaRPr lang="en-US"/>
        </a:p>
      </dgm:t>
    </dgm:pt>
    <dgm:pt modelId="{3F4C8059-1EDA-4BDD-909E-139E5D35B600}" type="sibTrans" cxnId="{5E38B3E7-FC9F-4F61-92A3-2AA88C4A731B}">
      <dgm:prSet/>
      <dgm:spPr/>
      <dgm:t>
        <a:bodyPr/>
        <a:lstStyle/>
        <a:p>
          <a:endParaRPr lang="en-US"/>
        </a:p>
      </dgm:t>
    </dgm:pt>
    <dgm:pt modelId="{8A01444F-6FC9-4D47-B18A-2E668873D283}">
      <dgm:prSet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Genre</a:t>
          </a:r>
        </a:p>
      </dgm:t>
    </dgm:pt>
    <dgm:pt modelId="{84223C25-63ED-448F-8435-B24596F17347}" type="parTrans" cxnId="{4664E5CA-2729-4DF0-95E1-A7BBA8FBF3BA}">
      <dgm:prSet/>
      <dgm:spPr/>
      <dgm:t>
        <a:bodyPr/>
        <a:lstStyle/>
        <a:p>
          <a:endParaRPr lang="en-US"/>
        </a:p>
      </dgm:t>
    </dgm:pt>
    <dgm:pt modelId="{1E201267-B9B4-4BDC-8D75-EFABFC4D228F}" type="sibTrans" cxnId="{4664E5CA-2729-4DF0-95E1-A7BBA8FBF3BA}">
      <dgm:prSet/>
      <dgm:spPr/>
      <dgm:t>
        <a:bodyPr/>
        <a:lstStyle/>
        <a:p>
          <a:endParaRPr lang="en-US"/>
        </a:p>
      </dgm:t>
    </dgm:pt>
    <dgm:pt modelId="{997B09D6-F3F0-4826-96B4-019F0F6C6C03}">
      <dgm:prSet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Gouvernance</a:t>
          </a:r>
        </a:p>
      </dgm:t>
    </dgm:pt>
    <dgm:pt modelId="{7FFD49F3-33E3-461D-ACFD-739573162A66}" type="parTrans" cxnId="{9F939BEB-7189-4F72-BE9A-43C20784E378}">
      <dgm:prSet/>
      <dgm:spPr/>
      <dgm:t>
        <a:bodyPr/>
        <a:lstStyle/>
        <a:p>
          <a:endParaRPr lang="en-US"/>
        </a:p>
      </dgm:t>
    </dgm:pt>
    <dgm:pt modelId="{AD5880D5-52E5-4901-A267-401ADC123362}" type="sibTrans" cxnId="{9F939BEB-7189-4F72-BE9A-43C20784E378}">
      <dgm:prSet/>
      <dgm:spPr/>
      <dgm:t>
        <a:bodyPr/>
        <a:lstStyle/>
        <a:p>
          <a:endParaRPr lang="en-US"/>
        </a:p>
      </dgm:t>
    </dgm:pt>
    <dgm:pt modelId="{E7ED9F48-3909-4B10-ADDE-926C693AA008}">
      <dgm:prSet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Santé</a:t>
          </a:r>
        </a:p>
      </dgm:t>
    </dgm:pt>
    <dgm:pt modelId="{E2C76A09-E224-4AB8-9B6B-BA12E79C8819}" type="parTrans" cxnId="{9917655B-53C3-4641-9779-9A1F2E40A504}">
      <dgm:prSet/>
      <dgm:spPr/>
      <dgm:t>
        <a:bodyPr/>
        <a:lstStyle/>
        <a:p>
          <a:endParaRPr lang="en-US"/>
        </a:p>
      </dgm:t>
    </dgm:pt>
    <dgm:pt modelId="{42F181E2-636B-4157-8487-913E102059DB}" type="sibTrans" cxnId="{9917655B-53C3-4641-9779-9A1F2E40A504}">
      <dgm:prSet/>
      <dgm:spPr/>
      <dgm:t>
        <a:bodyPr/>
        <a:lstStyle/>
        <a:p>
          <a:endParaRPr lang="en-US"/>
        </a:p>
      </dgm:t>
    </dgm:pt>
    <dgm:pt modelId="{710EC398-9D3A-4363-A9C1-0FC722D28457}">
      <dgm:prSet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Education</a:t>
          </a:r>
        </a:p>
      </dgm:t>
    </dgm:pt>
    <dgm:pt modelId="{76BB9F2F-237D-4F03-A018-87088604CC31}" type="parTrans" cxnId="{5BB0BFFC-1B2E-45D2-A352-8AC421B5453F}">
      <dgm:prSet/>
      <dgm:spPr/>
      <dgm:t>
        <a:bodyPr/>
        <a:lstStyle/>
        <a:p>
          <a:endParaRPr lang="en-US"/>
        </a:p>
      </dgm:t>
    </dgm:pt>
    <dgm:pt modelId="{0F2B6C87-028A-488C-85ED-2CC999AE9BE4}" type="sibTrans" cxnId="{5BB0BFFC-1B2E-45D2-A352-8AC421B5453F}">
      <dgm:prSet/>
      <dgm:spPr/>
      <dgm:t>
        <a:bodyPr/>
        <a:lstStyle/>
        <a:p>
          <a:endParaRPr lang="en-US"/>
        </a:p>
      </dgm:t>
    </dgm:pt>
    <dgm:pt modelId="{501C26E1-5939-4054-A6E2-075C59651AD6}">
      <dgm:prSet/>
      <dgm:spPr>
        <a:solidFill>
          <a:srgbClr val="18AAE2">
            <a:alpha val="50000"/>
          </a:srgbClr>
        </a:solidFill>
      </dgm:spPr>
      <dgm:t>
        <a:bodyPr/>
        <a:lstStyle/>
        <a:p>
          <a:r>
            <a:rPr lang="fr-WINDIES" noProof="0" dirty="0">
              <a:latin typeface="Futura Std Book"/>
            </a:rPr>
            <a:t>Protection Sociale</a:t>
          </a:r>
        </a:p>
      </dgm:t>
    </dgm:pt>
    <dgm:pt modelId="{A02BCCB7-FAEA-4579-A6A1-44C9BE748B87}" type="parTrans" cxnId="{2E324233-1AA4-4408-B8BD-6DF72F209142}">
      <dgm:prSet/>
      <dgm:spPr/>
      <dgm:t>
        <a:bodyPr/>
        <a:lstStyle/>
        <a:p>
          <a:endParaRPr lang="en-US"/>
        </a:p>
      </dgm:t>
    </dgm:pt>
    <dgm:pt modelId="{D51EB110-EBEE-42AF-A0E5-D2EC8C5ED51A}" type="sibTrans" cxnId="{2E324233-1AA4-4408-B8BD-6DF72F209142}">
      <dgm:prSet/>
      <dgm:spPr/>
      <dgm:t>
        <a:bodyPr/>
        <a:lstStyle/>
        <a:p>
          <a:endParaRPr lang="en-US"/>
        </a:p>
      </dgm:t>
    </dgm:pt>
    <dgm:pt modelId="{0718E282-7944-41AC-82BF-EE4772FF8AEE}" type="pres">
      <dgm:prSet presAssocID="{3E8509AA-81CE-47F1-860A-2FE9E73F113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7ACEE5B-7117-49DF-9CEF-BBE4B8F354F6}" type="pres">
      <dgm:prSet presAssocID="{3E8509AA-81CE-47F1-860A-2FE9E73F113D}" presName="radial" presStyleCnt="0">
        <dgm:presLayoutVars>
          <dgm:animLvl val="ctr"/>
        </dgm:presLayoutVars>
      </dgm:prSet>
      <dgm:spPr/>
    </dgm:pt>
    <dgm:pt modelId="{D82D70D5-747B-4C2F-AF4D-FE23B379F5EA}" type="pres">
      <dgm:prSet presAssocID="{A5A571EE-1246-476B-AD06-393893669439}" presName="centerShape" presStyleLbl="vennNode1" presStyleIdx="0" presStyleCnt="11"/>
      <dgm:spPr/>
      <dgm:t>
        <a:bodyPr/>
        <a:lstStyle/>
        <a:p>
          <a:endParaRPr lang="fr-FR"/>
        </a:p>
      </dgm:t>
    </dgm:pt>
    <dgm:pt modelId="{95DD4CA1-2DE6-48A2-8BF8-2EB8FAD5E593}" type="pres">
      <dgm:prSet presAssocID="{4F33594E-6612-4C01-9487-EA8169F76822}" presName="node" presStyleLbl="vennNode1" presStyleIdx="1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AD14EEE-21CD-4B53-82C8-DF7BB29ADC04}" type="pres">
      <dgm:prSet presAssocID="{E7ED9F48-3909-4B10-ADDE-926C693AA008}" presName="node" presStyleLbl="vennNode1" presStyleIdx="2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1292353-E15B-4F99-8F39-00562A68B2BD}" type="pres">
      <dgm:prSet presAssocID="{501C26E1-5939-4054-A6E2-075C59651AD6}" presName="node" presStyleLbl="vennNode1" presStyleIdx="3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BA1D66-5889-4AAA-9C7F-DFD3FC9DB28F}" type="pres">
      <dgm:prSet presAssocID="{710EC398-9D3A-4363-A9C1-0FC722D28457}" presName="node" presStyleLbl="vennNode1" presStyleIdx="4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AD7620A-D674-4777-8EF5-8C2D043A0291}" type="pres">
      <dgm:prSet presAssocID="{8A01444F-6FC9-4D47-B18A-2E668873D283}" presName="node" presStyleLbl="vennNode1" presStyleIdx="5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07C746-4C8F-42EF-B7B3-32D78A2CC9A6}" type="pres">
      <dgm:prSet presAssocID="{997B09D6-F3F0-4826-96B4-019F0F6C6C03}" presName="node" presStyleLbl="vennNode1" presStyleIdx="6" presStyleCnt="11" custRadScaleRad="100030" custRadScaleInc="-109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B4B345-7157-47B0-A0ED-70CC69033A5F}" type="pres">
      <dgm:prSet presAssocID="{A7F1AAB7-4415-4968-9A6E-F0B4109405D3}" presName="node" presStyleLbl="vennNode1" presStyleIdx="7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6146CF5-3AA4-48EA-BD47-1FE6915C93C3}" type="pres">
      <dgm:prSet presAssocID="{3B032C2B-443D-4952-8B57-1DB1781880D7}" presName="node" presStyleLbl="vennNode1" presStyleIdx="8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8F2C1B-60FE-4363-BE73-84C8C7F1028C}" type="pres">
      <dgm:prSet presAssocID="{6D2F77A8-E7FB-4214-A086-8165D7CDFF2E}" presName="node" presStyleLbl="vennNode1" presStyleIdx="9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8464CA-C696-4502-B19D-D5984BB77748}" type="pres">
      <dgm:prSet presAssocID="{70A054F8-4274-4416-8DD6-F58E540A6C0F}" presName="node" presStyleLbl="vennNode1" presStyleIdx="10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C762D1B-9E72-48E3-93BC-D484F602548A}" type="presOf" srcId="{710EC398-9D3A-4363-A9C1-0FC722D28457}" destId="{C1BA1D66-5889-4AAA-9C7F-DFD3FC9DB28F}" srcOrd="0" destOrd="0" presId="urn:microsoft.com/office/officeart/2005/8/layout/radial3"/>
    <dgm:cxn modelId="{E19E4F97-7059-44E1-88E4-21A62E0F4169}" type="presOf" srcId="{997B09D6-F3F0-4826-96B4-019F0F6C6C03}" destId="{9307C746-4C8F-42EF-B7B3-32D78A2CC9A6}" srcOrd="0" destOrd="0" presId="urn:microsoft.com/office/officeart/2005/8/layout/radial3"/>
    <dgm:cxn modelId="{13D7A7AB-B56B-4ADF-ABC4-8B11F26A15D8}" srcId="{A5A571EE-1246-476B-AD06-393893669439}" destId="{4F33594E-6612-4C01-9487-EA8169F76822}" srcOrd="0" destOrd="0" parTransId="{1C1E533F-F59B-46A1-99D4-01D91D791702}" sibTransId="{7C7D90C1-58D5-40DA-85E9-719BDFB0C4DB}"/>
    <dgm:cxn modelId="{9917655B-53C3-4641-9779-9A1F2E40A504}" srcId="{A5A571EE-1246-476B-AD06-393893669439}" destId="{E7ED9F48-3909-4B10-ADDE-926C693AA008}" srcOrd="1" destOrd="0" parTransId="{E2C76A09-E224-4AB8-9B6B-BA12E79C8819}" sibTransId="{42F181E2-636B-4157-8487-913E102059DB}"/>
    <dgm:cxn modelId="{4F801385-7E49-403C-A4C8-F6BC48DB8DC2}" type="presOf" srcId="{4F33594E-6612-4C01-9487-EA8169F76822}" destId="{95DD4CA1-2DE6-48A2-8BF8-2EB8FAD5E593}" srcOrd="0" destOrd="0" presId="urn:microsoft.com/office/officeart/2005/8/layout/radial3"/>
    <dgm:cxn modelId="{3651095E-529D-433C-86CA-F1AA84FA45DD}" type="presOf" srcId="{A7F1AAB7-4415-4968-9A6E-F0B4109405D3}" destId="{46B4B345-7157-47B0-A0ED-70CC69033A5F}" srcOrd="0" destOrd="0" presId="urn:microsoft.com/office/officeart/2005/8/layout/radial3"/>
    <dgm:cxn modelId="{9687C3E4-D647-4E37-A913-1351CA80291F}" srcId="{A5A571EE-1246-476B-AD06-393893669439}" destId="{A7F1AAB7-4415-4968-9A6E-F0B4109405D3}" srcOrd="6" destOrd="0" parTransId="{04E4D877-C6FC-4916-8F17-067008BF7545}" sibTransId="{62E2595D-87AB-47FC-8175-07735EA8F1F3}"/>
    <dgm:cxn modelId="{313A1AA5-89EE-4EA6-A655-BB4E66588283}" srcId="{A5A571EE-1246-476B-AD06-393893669439}" destId="{6D2F77A8-E7FB-4214-A086-8165D7CDFF2E}" srcOrd="8" destOrd="0" parTransId="{2DD2CFD7-CDA0-4CC5-B49D-877A20CBB588}" sibTransId="{8A508567-5A36-4A79-B9D0-7A0EAD915710}"/>
    <dgm:cxn modelId="{D6A8E5A0-F9B1-4C34-A912-502B4D6850CE}" type="presOf" srcId="{E7ED9F48-3909-4B10-ADDE-926C693AA008}" destId="{8AD14EEE-21CD-4B53-82C8-DF7BB29ADC04}" srcOrd="0" destOrd="0" presId="urn:microsoft.com/office/officeart/2005/8/layout/radial3"/>
    <dgm:cxn modelId="{2E324233-1AA4-4408-B8BD-6DF72F209142}" srcId="{A5A571EE-1246-476B-AD06-393893669439}" destId="{501C26E1-5939-4054-A6E2-075C59651AD6}" srcOrd="2" destOrd="0" parTransId="{A02BCCB7-FAEA-4579-A6A1-44C9BE748B87}" sibTransId="{D51EB110-EBEE-42AF-A0E5-D2EC8C5ED51A}"/>
    <dgm:cxn modelId="{EF0410EB-E212-4957-810B-CB4AF3CAA0C8}" type="presOf" srcId="{8A01444F-6FC9-4D47-B18A-2E668873D283}" destId="{0AD7620A-D674-4777-8EF5-8C2D043A0291}" srcOrd="0" destOrd="0" presId="urn:microsoft.com/office/officeart/2005/8/layout/radial3"/>
    <dgm:cxn modelId="{77D2E85D-D0C3-4302-9F8A-42C48AC3573B}" type="presOf" srcId="{70A054F8-4274-4416-8DD6-F58E540A6C0F}" destId="{838464CA-C696-4502-B19D-D5984BB77748}" srcOrd="0" destOrd="0" presId="urn:microsoft.com/office/officeart/2005/8/layout/radial3"/>
    <dgm:cxn modelId="{5E38B3E7-FC9F-4F61-92A3-2AA88C4A731B}" srcId="{A5A571EE-1246-476B-AD06-393893669439}" destId="{3B032C2B-443D-4952-8B57-1DB1781880D7}" srcOrd="7" destOrd="0" parTransId="{6B14904B-B636-45A9-A918-A50D05EDED39}" sibTransId="{3F4C8059-1EDA-4BDD-909E-139E5D35B600}"/>
    <dgm:cxn modelId="{5BB0BFFC-1B2E-45D2-A352-8AC421B5453F}" srcId="{A5A571EE-1246-476B-AD06-393893669439}" destId="{710EC398-9D3A-4363-A9C1-0FC722D28457}" srcOrd="3" destOrd="0" parTransId="{76BB9F2F-237D-4F03-A018-87088604CC31}" sibTransId="{0F2B6C87-028A-488C-85ED-2CC999AE9BE4}"/>
    <dgm:cxn modelId="{2D31FE97-21FB-40A1-BC25-C3F756A1E738}" type="presOf" srcId="{A5A571EE-1246-476B-AD06-393893669439}" destId="{D82D70D5-747B-4C2F-AF4D-FE23B379F5EA}" srcOrd="0" destOrd="0" presId="urn:microsoft.com/office/officeart/2005/8/layout/radial3"/>
    <dgm:cxn modelId="{0CAFAF69-F47C-4E9D-98E1-6A4EC93FB62D}" type="presOf" srcId="{3B032C2B-443D-4952-8B57-1DB1781880D7}" destId="{96146CF5-3AA4-48EA-BD47-1FE6915C93C3}" srcOrd="0" destOrd="0" presId="urn:microsoft.com/office/officeart/2005/8/layout/radial3"/>
    <dgm:cxn modelId="{CBBA88C6-2462-432A-BF30-FDA381C52C20}" srcId="{A5A571EE-1246-476B-AD06-393893669439}" destId="{70A054F8-4274-4416-8DD6-F58E540A6C0F}" srcOrd="9" destOrd="0" parTransId="{0475CE8D-788E-427E-A965-17F3868B10A9}" sibTransId="{1B9F912B-99A4-4A30-BBC3-AFA2EFFF8594}"/>
    <dgm:cxn modelId="{9F939BEB-7189-4F72-BE9A-43C20784E378}" srcId="{A5A571EE-1246-476B-AD06-393893669439}" destId="{997B09D6-F3F0-4826-96B4-019F0F6C6C03}" srcOrd="5" destOrd="0" parTransId="{7FFD49F3-33E3-461D-ACFD-739573162A66}" sibTransId="{AD5880D5-52E5-4901-A267-401ADC123362}"/>
    <dgm:cxn modelId="{ACF120C9-01AF-4332-B8D3-3213531376BD}" type="presOf" srcId="{6D2F77A8-E7FB-4214-A086-8165D7CDFF2E}" destId="{7C8F2C1B-60FE-4363-BE73-84C8C7F1028C}" srcOrd="0" destOrd="0" presId="urn:microsoft.com/office/officeart/2005/8/layout/radial3"/>
    <dgm:cxn modelId="{0F73D9E5-EBA6-4837-AD3F-685B97A54C8D}" srcId="{3E8509AA-81CE-47F1-860A-2FE9E73F113D}" destId="{A5A571EE-1246-476B-AD06-393893669439}" srcOrd="0" destOrd="0" parTransId="{9EBC7625-1924-493E-B6DE-6206FDCC7CD7}" sibTransId="{A0C81AD5-F182-4BBC-9CD2-26E442CFC594}"/>
    <dgm:cxn modelId="{3872D1B7-FF63-429E-9D1F-DA835E2EDE10}" type="presOf" srcId="{501C26E1-5939-4054-A6E2-075C59651AD6}" destId="{B1292353-E15B-4F99-8F39-00562A68B2BD}" srcOrd="0" destOrd="0" presId="urn:microsoft.com/office/officeart/2005/8/layout/radial3"/>
    <dgm:cxn modelId="{4664E5CA-2729-4DF0-95E1-A7BBA8FBF3BA}" srcId="{A5A571EE-1246-476B-AD06-393893669439}" destId="{8A01444F-6FC9-4D47-B18A-2E668873D283}" srcOrd="4" destOrd="0" parTransId="{84223C25-63ED-448F-8435-B24596F17347}" sibTransId="{1E201267-B9B4-4BDC-8D75-EFABFC4D228F}"/>
    <dgm:cxn modelId="{4750D908-73D7-4B2D-8F20-504C64274355}" type="presOf" srcId="{3E8509AA-81CE-47F1-860A-2FE9E73F113D}" destId="{0718E282-7944-41AC-82BF-EE4772FF8AEE}" srcOrd="0" destOrd="0" presId="urn:microsoft.com/office/officeart/2005/8/layout/radial3"/>
    <dgm:cxn modelId="{D54FEF65-0F05-4F5A-939C-E68712E04282}" type="presParOf" srcId="{0718E282-7944-41AC-82BF-EE4772FF8AEE}" destId="{F7ACEE5B-7117-49DF-9CEF-BBE4B8F354F6}" srcOrd="0" destOrd="0" presId="urn:microsoft.com/office/officeart/2005/8/layout/radial3"/>
    <dgm:cxn modelId="{B59031F6-F12E-4BCE-ABC5-9EAC7723D4C7}" type="presParOf" srcId="{F7ACEE5B-7117-49DF-9CEF-BBE4B8F354F6}" destId="{D82D70D5-747B-4C2F-AF4D-FE23B379F5EA}" srcOrd="0" destOrd="0" presId="urn:microsoft.com/office/officeart/2005/8/layout/radial3"/>
    <dgm:cxn modelId="{C33AABD3-2A3F-4DE1-85AD-599FEACE03AF}" type="presParOf" srcId="{F7ACEE5B-7117-49DF-9CEF-BBE4B8F354F6}" destId="{95DD4CA1-2DE6-48A2-8BF8-2EB8FAD5E593}" srcOrd="1" destOrd="0" presId="urn:microsoft.com/office/officeart/2005/8/layout/radial3"/>
    <dgm:cxn modelId="{FC5FA09D-0E42-4EA2-9EED-E3004F9A054E}" type="presParOf" srcId="{F7ACEE5B-7117-49DF-9CEF-BBE4B8F354F6}" destId="{8AD14EEE-21CD-4B53-82C8-DF7BB29ADC04}" srcOrd="2" destOrd="0" presId="urn:microsoft.com/office/officeart/2005/8/layout/radial3"/>
    <dgm:cxn modelId="{FE027740-EF44-4F7D-A609-029FC2B5B808}" type="presParOf" srcId="{F7ACEE5B-7117-49DF-9CEF-BBE4B8F354F6}" destId="{B1292353-E15B-4F99-8F39-00562A68B2BD}" srcOrd="3" destOrd="0" presId="urn:microsoft.com/office/officeart/2005/8/layout/radial3"/>
    <dgm:cxn modelId="{1FC25211-E937-4207-933F-76BC1CC8B3E5}" type="presParOf" srcId="{F7ACEE5B-7117-49DF-9CEF-BBE4B8F354F6}" destId="{C1BA1D66-5889-4AAA-9C7F-DFD3FC9DB28F}" srcOrd="4" destOrd="0" presId="urn:microsoft.com/office/officeart/2005/8/layout/radial3"/>
    <dgm:cxn modelId="{260A9DA6-8172-4DF3-A679-E806C77F6053}" type="presParOf" srcId="{F7ACEE5B-7117-49DF-9CEF-BBE4B8F354F6}" destId="{0AD7620A-D674-4777-8EF5-8C2D043A0291}" srcOrd="5" destOrd="0" presId="urn:microsoft.com/office/officeart/2005/8/layout/radial3"/>
    <dgm:cxn modelId="{83002DB6-38D1-4FCD-B8FE-E7E034D9F116}" type="presParOf" srcId="{F7ACEE5B-7117-49DF-9CEF-BBE4B8F354F6}" destId="{9307C746-4C8F-42EF-B7B3-32D78A2CC9A6}" srcOrd="6" destOrd="0" presId="urn:microsoft.com/office/officeart/2005/8/layout/radial3"/>
    <dgm:cxn modelId="{FEA732FB-FCA7-4E02-80D1-6204130B93A6}" type="presParOf" srcId="{F7ACEE5B-7117-49DF-9CEF-BBE4B8F354F6}" destId="{46B4B345-7157-47B0-A0ED-70CC69033A5F}" srcOrd="7" destOrd="0" presId="urn:microsoft.com/office/officeart/2005/8/layout/radial3"/>
    <dgm:cxn modelId="{15D557E4-54AB-447F-BC52-16081F6354EC}" type="presParOf" srcId="{F7ACEE5B-7117-49DF-9CEF-BBE4B8F354F6}" destId="{96146CF5-3AA4-48EA-BD47-1FE6915C93C3}" srcOrd="8" destOrd="0" presId="urn:microsoft.com/office/officeart/2005/8/layout/radial3"/>
    <dgm:cxn modelId="{E526B0F8-3CB6-4978-ABD1-9C008CE7B958}" type="presParOf" srcId="{F7ACEE5B-7117-49DF-9CEF-BBE4B8F354F6}" destId="{7C8F2C1B-60FE-4363-BE73-84C8C7F1028C}" srcOrd="9" destOrd="0" presId="urn:microsoft.com/office/officeart/2005/8/layout/radial3"/>
    <dgm:cxn modelId="{DAA978DA-2F8F-4A56-B8CD-674FB4099A41}" type="presParOf" srcId="{F7ACEE5B-7117-49DF-9CEF-BBE4B8F354F6}" destId="{838464CA-C696-4502-B19D-D5984BB77748}" srcOrd="1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E1E15B-41FA-4B07-8F8D-F6E3E581FF76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FE7E9C-F65B-4E8E-9D51-D1041FC05124}">
      <dgm:prSet phldrT="[Text]" custT="1"/>
      <dgm:spPr>
        <a:solidFill>
          <a:srgbClr val="18AAE2"/>
        </a:solidFill>
      </dgm:spPr>
      <dgm:t>
        <a:bodyPr/>
        <a:lstStyle/>
        <a:p>
          <a:r>
            <a:rPr lang="en-US" sz="3000" dirty="0" err="1">
              <a:latin typeface="Calibri" panose="020F0502020204030204" pitchFamily="34" charset="0"/>
              <a:cs typeface="Calibri" panose="020F0502020204030204" pitchFamily="34" charset="0"/>
            </a:rPr>
            <a:t>Planifier</a:t>
          </a:r>
          <a:r>
            <a:rPr lang="en-US" sz="3000" dirty="0">
              <a:latin typeface="Calibri" panose="020F0502020204030204" pitchFamily="34" charset="0"/>
              <a:cs typeface="Calibri" panose="020F0502020204030204" pitchFamily="34" charset="0"/>
            </a:rPr>
            <a:t> de </a:t>
          </a:r>
          <a:r>
            <a:rPr lang="en-US" sz="3000" dirty="0" err="1">
              <a:latin typeface="Calibri" panose="020F0502020204030204" pitchFamily="34" charset="0"/>
              <a:cs typeface="Calibri" panose="020F0502020204030204" pitchFamily="34" charset="0"/>
            </a:rPr>
            <a:t>façon</a:t>
          </a:r>
          <a:r>
            <a:rPr lang="en-US" sz="30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3000" dirty="0" err="1">
              <a:latin typeface="Calibri" panose="020F0502020204030204" pitchFamily="34" charset="0"/>
              <a:cs typeface="Calibri" panose="020F0502020204030204" pitchFamily="34" charset="0"/>
            </a:rPr>
            <a:t>multisectorielle</a:t>
          </a:r>
          <a:endParaRPr lang="en-US" sz="3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FBBE285-0D64-40A4-95EA-655CEC279EE6}" type="parTrans" cxnId="{4F927DC6-7DE8-4533-9D21-AADF0FF50274}">
      <dgm:prSet/>
      <dgm:spPr/>
      <dgm:t>
        <a:bodyPr/>
        <a:lstStyle/>
        <a:p>
          <a:endParaRPr lang="en-US"/>
        </a:p>
      </dgm:t>
    </dgm:pt>
    <dgm:pt modelId="{C9AA5221-13F7-4E0E-85B4-1E42FD4FDFDF}" type="sibTrans" cxnId="{4F927DC6-7DE8-4533-9D21-AADF0FF50274}">
      <dgm:prSet/>
      <dgm:spPr>
        <a:solidFill>
          <a:srgbClr val="F4C432"/>
        </a:solidFill>
      </dgm:spPr>
      <dgm:t>
        <a:bodyPr/>
        <a:lstStyle/>
        <a:p>
          <a:endParaRPr lang="en-US"/>
        </a:p>
      </dgm:t>
    </dgm:pt>
    <dgm:pt modelId="{786CBE08-3F0C-4508-B3FF-1D20119B0692}">
      <dgm:prSet phldrT="[Text]" custT="1"/>
      <dgm:spPr>
        <a:solidFill>
          <a:srgbClr val="18AAE2"/>
        </a:solidFill>
      </dgm:spPr>
      <dgm:t>
        <a:bodyPr/>
        <a:lstStyle/>
        <a:p>
          <a:r>
            <a:rPr lang="fr-FR" sz="3000" noProof="0" dirty="0"/>
            <a:t>Mettre en œuvre de façon sectorielle</a:t>
          </a:r>
          <a:endParaRPr lang="en-US" sz="3000" dirty="0">
            <a:latin typeface="Futura Std Book"/>
          </a:endParaRPr>
        </a:p>
      </dgm:t>
    </dgm:pt>
    <dgm:pt modelId="{F39E72FE-ABB8-4888-BA47-DAE77AC82F47}" type="parTrans" cxnId="{0CE231CD-2DDE-4898-BBED-A40D970704A2}">
      <dgm:prSet/>
      <dgm:spPr/>
      <dgm:t>
        <a:bodyPr/>
        <a:lstStyle/>
        <a:p>
          <a:endParaRPr lang="en-US"/>
        </a:p>
      </dgm:t>
    </dgm:pt>
    <dgm:pt modelId="{487BCF87-C2F9-4246-BA42-B9A792281353}" type="sibTrans" cxnId="{0CE231CD-2DDE-4898-BBED-A40D970704A2}">
      <dgm:prSet/>
      <dgm:spPr/>
      <dgm:t>
        <a:bodyPr/>
        <a:lstStyle/>
        <a:p>
          <a:endParaRPr lang="en-US"/>
        </a:p>
      </dgm:t>
    </dgm:pt>
    <dgm:pt modelId="{43C96786-A00F-485B-BC2C-AD532C6AE046}">
      <dgm:prSet phldrT="[Text]" custT="1"/>
      <dgm:spPr>
        <a:solidFill>
          <a:srgbClr val="18AAE2"/>
        </a:solidFill>
      </dgm:spPr>
      <dgm:t>
        <a:bodyPr/>
        <a:lstStyle/>
        <a:p>
          <a:r>
            <a:rPr lang="fr-FR" sz="3000" dirty="0">
              <a:latin typeface="Calibri" panose="020F0502020204030204" pitchFamily="34" charset="0"/>
              <a:cs typeface="Calibri" panose="020F0502020204030204" pitchFamily="34" charset="0"/>
            </a:rPr>
            <a:t>Revoir les performances de façon multisectorielle</a:t>
          </a:r>
          <a:endParaRPr lang="en-US" sz="3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7FCFFE-5EE0-4B95-9F93-53D86F11A3D4}" type="parTrans" cxnId="{28EFE9A7-FF5C-452C-BD31-910A7B7490FA}">
      <dgm:prSet/>
      <dgm:spPr/>
      <dgm:t>
        <a:bodyPr/>
        <a:lstStyle/>
        <a:p>
          <a:endParaRPr lang="en-US"/>
        </a:p>
      </dgm:t>
    </dgm:pt>
    <dgm:pt modelId="{5E020B78-05AC-4A89-A445-D69AA8609276}" type="sibTrans" cxnId="{28EFE9A7-FF5C-452C-BD31-910A7B7490FA}">
      <dgm:prSet/>
      <dgm:spPr/>
      <dgm:t>
        <a:bodyPr/>
        <a:lstStyle/>
        <a:p>
          <a:endParaRPr lang="en-US"/>
        </a:p>
      </dgm:t>
    </dgm:pt>
    <dgm:pt modelId="{E41C60CB-6F26-4777-9535-199EA76ED48A}" type="pres">
      <dgm:prSet presAssocID="{3FE1E15B-41FA-4B07-8F8D-F6E3E581FF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149DA2F-26CD-40C1-B304-2D6F22314F08}" type="pres">
      <dgm:prSet presAssocID="{3FE1E15B-41FA-4B07-8F8D-F6E3E581FF76}" presName="cycle" presStyleCnt="0"/>
      <dgm:spPr/>
    </dgm:pt>
    <dgm:pt modelId="{7D34F0B7-ABEF-43A7-8F87-5D24FCA42310}" type="pres">
      <dgm:prSet presAssocID="{8AFE7E9C-F65B-4E8E-9D51-D1041FC05124}" presName="nodeFirstNode" presStyleLbl="node1" presStyleIdx="0" presStyleCnt="3" custScaleX="85682" custScaleY="978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8A66451B-E88A-40FC-B034-F7700D5F6925}" type="pres">
      <dgm:prSet presAssocID="{C9AA5221-13F7-4E0E-85B4-1E42FD4FDFDF}" presName="sibTransFirstNode" presStyleLbl="bgShp" presStyleIdx="0" presStyleCnt="1"/>
      <dgm:spPr/>
      <dgm:t>
        <a:bodyPr/>
        <a:lstStyle/>
        <a:p>
          <a:endParaRPr lang="fr-FR"/>
        </a:p>
      </dgm:t>
    </dgm:pt>
    <dgm:pt modelId="{FAC40FBC-0D34-43C1-8B0B-BDD271B50371}" type="pres">
      <dgm:prSet presAssocID="{786CBE08-3F0C-4508-B3FF-1D20119B0692}" presName="nodeFollowingNodes" presStyleLbl="node1" presStyleIdx="1" presStyleCnt="3" custScaleX="85682" custScaleY="97821" custRadScaleRad="125192" custRadScaleInc="-2863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57523B29-620B-4D93-A906-0D917C318FE8}" type="pres">
      <dgm:prSet presAssocID="{43C96786-A00F-485B-BC2C-AD532C6AE046}" presName="nodeFollowingNodes" presStyleLbl="node1" presStyleIdx="2" presStyleCnt="3" custScaleX="85682" custScaleY="97821" custRadScaleRad="126196" custRadScaleInc="2867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</dgm:ptLst>
  <dgm:cxnLst>
    <dgm:cxn modelId="{28EFE9A7-FF5C-452C-BD31-910A7B7490FA}" srcId="{3FE1E15B-41FA-4B07-8F8D-F6E3E581FF76}" destId="{43C96786-A00F-485B-BC2C-AD532C6AE046}" srcOrd="2" destOrd="0" parTransId="{D57FCFFE-5EE0-4B95-9F93-53D86F11A3D4}" sibTransId="{5E020B78-05AC-4A89-A445-D69AA8609276}"/>
    <dgm:cxn modelId="{CE3B77C8-466D-4A0C-95BC-9B727AD7F4E5}" type="presOf" srcId="{8AFE7E9C-F65B-4E8E-9D51-D1041FC05124}" destId="{7D34F0B7-ABEF-43A7-8F87-5D24FCA42310}" srcOrd="0" destOrd="0" presId="urn:microsoft.com/office/officeart/2005/8/layout/cycle3"/>
    <dgm:cxn modelId="{41543393-9749-44E6-93A8-F0EC01A40381}" type="presOf" srcId="{786CBE08-3F0C-4508-B3FF-1D20119B0692}" destId="{FAC40FBC-0D34-43C1-8B0B-BDD271B50371}" srcOrd="0" destOrd="0" presId="urn:microsoft.com/office/officeart/2005/8/layout/cycle3"/>
    <dgm:cxn modelId="{4F927DC6-7DE8-4533-9D21-AADF0FF50274}" srcId="{3FE1E15B-41FA-4B07-8F8D-F6E3E581FF76}" destId="{8AFE7E9C-F65B-4E8E-9D51-D1041FC05124}" srcOrd="0" destOrd="0" parTransId="{2FBBE285-0D64-40A4-95EA-655CEC279EE6}" sibTransId="{C9AA5221-13F7-4E0E-85B4-1E42FD4FDFDF}"/>
    <dgm:cxn modelId="{4F286060-D99F-4151-8834-BF7629BD18C6}" type="presOf" srcId="{C9AA5221-13F7-4E0E-85B4-1E42FD4FDFDF}" destId="{8A66451B-E88A-40FC-B034-F7700D5F6925}" srcOrd="0" destOrd="0" presId="urn:microsoft.com/office/officeart/2005/8/layout/cycle3"/>
    <dgm:cxn modelId="{0CE231CD-2DDE-4898-BBED-A40D970704A2}" srcId="{3FE1E15B-41FA-4B07-8F8D-F6E3E581FF76}" destId="{786CBE08-3F0C-4508-B3FF-1D20119B0692}" srcOrd="1" destOrd="0" parTransId="{F39E72FE-ABB8-4888-BA47-DAE77AC82F47}" sibTransId="{487BCF87-C2F9-4246-BA42-B9A792281353}"/>
    <dgm:cxn modelId="{3EB8FCE4-4DDD-47AC-988F-87A53E84F28A}" type="presOf" srcId="{3FE1E15B-41FA-4B07-8F8D-F6E3E581FF76}" destId="{E41C60CB-6F26-4777-9535-199EA76ED48A}" srcOrd="0" destOrd="0" presId="urn:microsoft.com/office/officeart/2005/8/layout/cycle3"/>
    <dgm:cxn modelId="{DA87A68A-E0BC-4BC5-8782-A3CB71CF123F}" type="presOf" srcId="{43C96786-A00F-485B-BC2C-AD532C6AE046}" destId="{57523B29-620B-4D93-A906-0D917C318FE8}" srcOrd="0" destOrd="0" presId="urn:microsoft.com/office/officeart/2005/8/layout/cycle3"/>
    <dgm:cxn modelId="{29DB477F-2763-4A45-8518-1B4D40D2F2D7}" type="presParOf" srcId="{E41C60CB-6F26-4777-9535-199EA76ED48A}" destId="{6149DA2F-26CD-40C1-B304-2D6F22314F08}" srcOrd="0" destOrd="0" presId="urn:microsoft.com/office/officeart/2005/8/layout/cycle3"/>
    <dgm:cxn modelId="{F1A86C4F-E2E2-420B-98E9-1AF80574B85B}" type="presParOf" srcId="{6149DA2F-26CD-40C1-B304-2D6F22314F08}" destId="{7D34F0B7-ABEF-43A7-8F87-5D24FCA42310}" srcOrd="0" destOrd="0" presId="urn:microsoft.com/office/officeart/2005/8/layout/cycle3"/>
    <dgm:cxn modelId="{7879D7C4-BB7F-48DE-82C1-3899651CE395}" type="presParOf" srcId="{6149DA2F-26CD-40C1-B304-2D6F22314F08}" destId="{8A66451B-E88A-40FC-B034-F7700D5F6925}" srcOrd="1" destOrd="0" presId="urn:microsoft.com/office/officeart/2005/8/layout/cycle3"/>
    <dgm:cxn modelId="{D4DA0455-AA10-4C0B-A8C7-86FABFEFF375}" type="presParOf" srcId="{6149DA2F-26CD-40C1-B304-2D6F22314F08}" destId="{FAC40FBC-0D34-43C1-8B0B-BDD271B50371}" srcOrd="2" destOrd="0" presId="urn:microsoft.com/office/officeart/2005/8/layout/cycle3"/>
    <dgm:cxn modelId="{07305119-0483-472C-ACD5-2469FE77B052}" type="presParOf" srcId="{6149DA2F-26CD-40C1-B304-2D6F22314F08}" destId="{57523B29-620B-4D93-A906-0D917C318FE8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D70D5-747B-4C2F-AF4D-FE23B379F5EA}">
      <dsp:nvSpPr>
        <dsp:cNvPr id="0" name=""/>
        <dsp:cNvSpPr/>
      </dsp:nvSpPr>
      <dsp:spPr>
        <a:xfrm>
          <a:off x="2943109" y="1225526"/>
          <a:ext cx="3053065" cy="3053065"/>
        </a:xfrm>
        <a:prstGeom prst="ellipse">
          <a:avLst/>
        </a:prstGeom>
        <a:solidFill>
          <a:srgbClr val="F4C43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3800" kern="1200" noProof="0" dirty="0">
              <a:latin typeface="Futura Std Book"/>
            </a:rPr>
            <a:t>Résultats du GFF</a:t>
          </a:r>
        </a:p>
      </dsp:txBody>
      <dsp:txXfrm>
        <a:off x="3390220" y="1672637"/>
        <a:ext cx="2158843" cy="2158843"/>
      </dsp:txXfrm>
    </dsp:sp>
    <dsp:sp modelId="{95DD4CA1-2DE6-48A2-8BF8-2EB8FAD5E593}">
      <dsp:nvSpPr>
        <dsp:cNvPr id="0" name=""/>
        <dsp:cNvSpPr/>
      </dsp:nvSpPr>
      <dsp:spPr>
        <a:xfrm>
          <a:off x="3706376" y="544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Finance</a:t>
          </a:r>
        </a:p>
      </dsp:txBody>
      <dsp:txXfrm>
        <a:off x="3929931" y="224099"/>
        <a:ext cx="1079422" cy="1079422"/>
      </dsp:txXfrm>
    </dsp:sp>
    <dsp:sp modelId="{8AD14EEE-21CD-4B53-82C8-DF7BB29ADC04}">
      <dsp:nvSpPr>
        <dsp:cNvPr id="0" name=""/>
        <dsp:cNvSpPr/>
      </dsp:nvSpPr>
      <dsp:spPr>
        <a:xfrm>
          <a:off x="4875038" y="380266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Santé</a:t>
          </a:r>
        </a:p>
      </dsp:txBody>
      <dsp:txXfrm>
        <a:off x="5098593" y="603821"/>
        <a:ext cx="1079422" cy="1079422"/>
      </dsp:txXfrm>
    </dsp:sp>
    <dsp:sp modelId="{B1292353-E15B-4F99-8F39-00562A68B2BD}">
      <dsp:nvSpPr>
        <dsp:cNvPr id="0" name=""/>
        <dsp:cNvSpPr/>
      </dsp:nvSpPr>
      <dsp:spPr>
        <a:xfrm>
          <a:off x="5597312" y="1374390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Protection Sociale</a:t>
          </a:r>
        </a:p>
      </dsp:txBody>
      <dsp:txXfrm>
        <a:off x="5820867" y="1597945"/>
        <a:ext cx="1079422" cy="1079422"/>
      </dsp:txXfrm>
    </dsp:sp>
    <dsp:sp modelId="{C1BA1D66-5889-4AAA-9C7F-DFD3FC9DB28F}">
      <dsp:nvSpPr>
        <dsp:cNvPr id="0" name=""/>
        <dsp:cNvSpPr/>
      </dsp:nvSpPr>
      <dsp:spPr>
        <a:xfrm>
          <a:off x="5597312" y="2603194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Education</a:t>
          </a:r>
        </a:p>
      </dsp:txBody>
      <dsp:txXfrm>
        <a:off x="5820867" y="2826749"/>
        <a:ext cx="1079422" cy="1079422"/>
      </dsp:txXfrm>
    </dsp:sp>
    <dsp:sp modelId="{0AD7620A-D674-4777-8EF5-8C2D043A0291}">
      <dsp:nvSpPr>
        <dsp:cNvPr id="0" name=""/>
        <dsp:cNvSpPr/>
      </dsp:nvSpPr>
      <dsp:spPr>
        <a:xfrm>
          <a:off x="4875038" y="3597318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Genre</a:t>
          </a:r>
        </a:p>
      </dsp:txBody>
      <dsp:txXfrm>
        <a:off x="5098593" y="3820873"/>
        <a:ext cx="1079422" cy="1079422"/>
      </dsp:txXfrm>
    </dsp:sp>
    <dsp:sp modelId="{9307C746-4C8F-42EF-B7B3-32D78A2CC9A6}">
      <dsp:nvSpPr>
        <dsp:cNvPr id="0" name=""/>
        <dsp:cNvSpPr/>
      </dsp:nvSpPr>
      <dsp:spPr>
        <a:xfrm>
          <a:off x="3720021" y="3977585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Gouvernance</a:t>
          </a:r>
        </a:p>
      </dsp:txBody>
      <dsp:txXfrm>
        <a:off x="3943576" y="4201140"/>
        <a:ext cx="1079422" cy="1079422"/>
      </dsp:txXfrm>
    </dsp:sp>
    <dsp:sp modelId="{46B4B345-7157-47B0-A0ED-70CC69033A5F}">
      <dsp:nvSpPr>
        <dsp:cNvPr id="0" name=""/>
        <dsp:cNvSpPr/>
      </dsp:nvSpPr>
      <dsp:spPr>
        <a:xfrm>
          <a:off x="2537713" y="3597318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Agriculture</a:t>
          </a:r>
        </a:p>
      </dsp:txBody>
      <dsp:txXfrm>
        <a:off x="2761268" y="3820873"/>
        <a:ext cx="1079422" cy="1079422"/>
      </dsp:txXfrm>
    </dsp:sp>
    <dsp:sp modelId="{96146CF5-3AA4-48EA-BD47-1FE6915C93C3}">
      <dsp:nvSpPr>
        <dsp:cNvPr id="0" name=""/>
        <dsp:cNvSpPr/>
      </dsp:nvSpPr>
      <dsp:spPr>
        <a:xfrm>
          <a:off x="1815440" y="2603194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Eau/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Assainissement</a:t>
          </a:r>
        </a:p>
      </dsp:txBody>
      <dsp:txXfrm>
        <a:off x="2038995" y="2826749"/>
        <a:ext cx="1079422" cy="1079422"/>
      </dsp:txXfrm>
    </dsp:sp>
    <dsp:sp modelId="{7C8F2C1B-60FE-4363-BE73-84C8C7F1028C}">
      <dsp:nvSpPr>
        <dsp:cNvPr id="0" name=""/>
        <dsp:cNvSpPr/>
      </dsp:nvSpPr>
      <dsp:spPr>
        <a:xfrm>
          <a:off x="1815440" y="1374390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Secteur privé</a:t>
          </a:r>
        </a:p>
      </dsp:txBody>
      <dsp:txXfrm>
        <a:off x="2038995" y="1597945"/>
        <a:ext cx="1079422" cy="1079422"/>
      </dsp:txXfrm>
    </dsp:sp>
    <dsp:sp modelId="{838464CA-C696-4502-B19D-D5984BB77748}">
      <dsp:nvSpPr>
        <dsp:cNvPr id="0" name=""/>
        <dsp:cNvSpPr/>
      </dsp:nvSpPr>
      <dsp:spPr>
        <a:xfrm>
          <a:off x="2537713" y="380266"/>
          <a:ext cx="1526532" cy="1526532"/>
        </a:xfrm>
        <a:prstGeom prst="ellipse">
          <a:avLst/>
        </a:prstGeom>
        <a:solidFill>
          <a:srgbClr val="18AAE2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WINDIES" sz="1100" kern="1200" noProof="0" dirty="0">
              <a:latin typeface="Futura Std Book"/>
            </a:rPr>
            <a:t>Secteur de la Jeunesse</a:t>
          </a:r>
        </a:p>
      </dsp:txBody>
      <dsp:txXfrm>
        <a:off x="2761268" y="603821"/>
        <a:ext cx="1079422" cy="1079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66451B-E88A-40FC-B034-F7700D5F6925}">
      <dsp:nvSpPr>
        <dsp:cNvPr id="0" name=""/>
        <dsp:cNvSpPr/>
      </dsp:nvSpPr>
      <dsp:spPr>
        <a:xfrm>
          <a:off x="2126722" y="-11252"/>
          <a:ext cx="4890554" cy="4890554"/>
        </a:xfrm>
        <a:prstGeom prst="circularArrow">
          <a:avLst>
            <a:gd name="adj1" fmla="val 5689"/>
            <a:gd name="adj2" fmla="val 340510"/>
            <a:gd name="adj3" fmla="val 12989977"/>
            <a:gd name="adj4" fmla="val 17878605"/>
            <a:gd name="adj5" fmla="val 5908"/>
          </a:avLst>
        </a:prstGeom>
        <a:solidFill>
          <a:srgbClr val="F4C43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4F0B7-ABEF-43A7-8F87-5D24FCA42310}">
      <dsp:nvSpPr>
        <dsp:cNvPr id="0" name=""/>
        <dsp:cNvSpPr/>
      </dsp:nvSpPr>
      <dsp:spPr>
        <a:xfrm>
          <a:off x="3074290" y="20304"/>
          <a:ext cx="2995419" cy="1709897"/>
        </a:xfrm>
        <a:prstGeom prst="rect">
          <a:avLst/>
        </a:prstGeom>
        <a:solidFill>
          <a:srgbClr val="18AA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>
              <a:latin typeface="Calibri" panose="020F0502020204030204" pitchFamily="34" charset="0"/>
              <a:cs typeface="Calibri" panose="020F0502020204030204" pitchFamily="34" charset="0"/>
            </a:rPr>
            <a:t>Planifier</a:t>
          </a:r>
          <a:r>
            <a:rPr lang="en-US" sz="3000" kern="1200" dirty="0">
              <a:latin typeface="Calibri" panose="020F0502020204030204" pitchFamily="34" charset="0"/>
              <a:cs typeface="Calibri" panose="020F0502020204030204" pitchFamily="34" charset="0"/>
            </a:rPr>
            <a:t> de </a:t>
          </a:r>
          <a:r>
            <a:rPr lang="en-US" sz="3000" kern="1200" dirty="0" err="1">
              <a:latin typeface="Calibri" panose="020F0502020204030204" pitchFamily="34" charset="0"/>
              <a:cs typeface="Calibri" panose="020F0502020204030204" pitchFamily="34" charset="0"/>
            </a:rPr>
            <a:t>façon</a:t>
          </a:r>
          <a:r>
            <a:rPr lang="en-US" sz="30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3000" kern="1200" dirty="0" err="1">
              <a:latin typeface="Calibri" panose="020F0502020204030204" pitchFamily="34" charset="0"/>
              <a:cs typeface="Calibri" panose="020F0502020204030204" pitchFamily="34" charset="0"/>
            </a:rPr>
            <a:t>multisectorielle</a:t>
          </a:r>
          <a:endParaRPr lang="en-US" sz="3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4290" y="20304"/>
        <a:ext cx="2995419" cy="1709897"/>
      </dsp:txXfrm>
    </dsp:sp>
    <dsp:sp modelId="{FAC40FBC-0D34-43C1-8B0B-BDD271B50371}">
      <dsp:nvSpPr>
        <dsp:cNvPr id="0" name=""/>
        <dsp:cNvSpPr/>
      </dsp:nvSpPr>
      <dsp:spPr>
        <a:xfrm>
          <a:off x="5746457" y="2358243"/>
          <a:ext cx="2995419" cy="1709897"/>
        </a:xfrm>
        <a:prstGeom prst="rect">
          <a:avLst/>
        </a:prstGeom>
        <a:solidFill>
          <a:srgbClr val="18AA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000" kern="1200" noProof="0" dirty="0"/>
            <a:t>Mettre en œuvre de façon sectorielle</a:t>
          </a:r>
          <a:endParaRPr lang="en-US" sz="3000" kern="1200" dirty="0">
            <a:latin typeface="Futura Std Book"/>
          </a:endParaRPr>
        </a:p>
      </dsp:txBody>
      <dsp:txXfrm>
        <a:off x="5746457" y="2358243"/>
        <a:ext cx="2995419" cy="1709897"/>
      </dsp:txXfrm>
    </dsp:sp>
    <dsp:sp modelId="{57523B29-620B-4D93-A906-0D917C318FE8}">
      <dsp:nvSpPr>
        <dsp:cNvPr id="0" name=""/>
        <dsp:cNvSpPr/>
      </dsp:nvSpPr>
      <dsp:spPr>
        <a:xfrm>
          <a:off x="380577" y="2358263"/>
          <a:ext cx="2995419" cy="1709897"/>
        </a:xfrm>
        <a:prstGeom prst="rect">
          <a:avLst/>
        </a:prstGeom>
        <a:solidFill>
          <a:srgbClr val="18AAE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000" kern="1200" dirty="0">
              <a:latin typeface="Calibri" panose="020F0502020204030204" pitchFamily="34" charset="0"/>
              <a:cs typeface="Calibri" panose="020F0502020204030204" pitchFamily="34" charset="0"/>
            </a:rPr>
            <a:t>Revoir les performances de façon multisectorielle</a:t>
          </a:r>
          <a:endParaRPr lang="en-US" sz="3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0577" y="2358263"/>
        <a:ext cx="2995419" cy="1709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3D380-6A97-3E48-B6D7-545362E8D6D6}" type="datetimeFigureOut">
              <a:rPr lang="en-US" smtClean="0"/>
              <a:t>2/19/2018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5954D-27EB-B045-81C9-B9C5E7E56A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0267" y="2800355"/>
            <a:ext cx="3479800" cy="1915578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r>
              <a:rPr lang="en-US" dirty="0"/>
              <a:t>Main headline goes here, lines up with base of yellow triangle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0266" y="2277533"/>
            <a:ext cx="2048933" cy="34619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>
              <a:buNone/>
              <a:defRPr sz="1400">
                <a:solidFill>
                  <a:srgbClr val="F4C432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Up to two lines of smaller support text can go here</a:t>
            </a:r>
          </a:p>
        </p:txBody>
      </p:sp>
    </p:spTree>
    <p:extLst>
      <p:ext uri="{BB962C8B-B14F-4D97-AF65-F5344CB8AC3E}">
        <p14:creationId xmlns:p14="http://schemas.microsoft.com/office/powerpoint/2010/main" val="419551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8381801" y="6543798"/>
            <a:ext cx="314510" cy="159931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/>
          <a:p>
            <a:pPr algn="r"/>
            <a:fld id="{EA3FA89B-6E25-8940-8A06-646F36749E8C}" type="slidenum">
              <a:rPr lang="en-US" sz="800" smtClean="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rPr>
              <a:pPr algn="r"/>
              <a:t>‹N°›</a:t>
            </a:fld>
            <a:endParaRPr lang="en-US" sz="800" dirty="0">
              <a:solidFill>
                <a:srgbClr val="0F3051"/>
              </a:solidFill>
              <a:latin typeface="Futura Std Book" charset="0"/>
              <a:ea typeface="Futura Std Book" charset="0"/>
              <a:cs typeface="Futura Std Book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028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2800" y="194322"/>
            <a:ext cx="8077200" cy="322145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90000"/>
              </a:lnSpc>
              <a:defRPr sz="2000" baseline="0">
                <a:solidFill>
                  <a:srgbClr val="083253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r>
              <a:rPr lang="en-US" dirty="0"/>
              <a:t>Headline goes here single line</a:t>
            </a:r>
          </a:p>
        </p:txBody>
      </p:sp>
    </p:spTree>
    <p:extLst>
      <p:ext uri="{BB962C8B-B14F-4D97-AF65-F5344CB8AC3E}">
        <p14:creationId xmlns:p14="http://schemas.microsoft.com/office/powerpoint/2010/main" val="2188445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pag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/>
          <a:stretch/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93409" y="297851"/>
            <a:ext cx="7513562" cy="26578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90000"/>
              </a:lnSpc>
              <a:defRPr sz="2000" baseline="0">
                <a:solidFill>
                  <a:srgbClr val="2AA9E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r>
              <a:rPr lang="en-US" dirty="0"/>
              <a:t>Headline goes here on one line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440266" y="6307668"/>
            <a:ext cx="2048933" cy="2361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©</a:t>
            </a:r>
            <a:r>
              <a:rPr lang="de-DE" baseline="0" dirty="0"/>
              <a:t> </a:t>
            </a:r>
            <a:r>
              <a:rPr lang="en-US" dirty="0"/>
              <a:t>GFF 2018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381801" y="6383866"/>
            <a:ext cx="314510" cy="159931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/>
          <a:p>
            <a:pPr algn="r"/>
            <a:fld id="{EA3FA89B-6E25-8940-8A06-646F36749E8C}" type="slidenum">
              <a:rPr lang="en-US" sz="800" smtClean="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rPr>
              <a:pPr algn="r"/>
              <a:t>‹N°›</a:t>
            </a:fld>
            <a:endParaRPr lang="en-US" sz="800" dirty="0">
              <a:solidFill>
                <a:srgbClr val="0F3051"/>
              </a:solidFill>
              <a:latin typeface="Futura Std Book" charset="0"/>
              <a:ea typeface="Futura Std Book" charset="0"/>
              <a:cs typeface="Futura Std Book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98175" y="1411288"/>
            <a:ext cx="8308796" cy="4532312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0F3051"/>
              </a:buClr>
              <a:buFontTx/>
              <a:buChar char="►"/>
              <a:defRPr>
                <a:latin typeface="Futura Std Book"/>
              </a:defRPr>
            </a:lvl1pPr>
            <a:lvl2pPr marL="685800" indent="-228600">
              <a:buClr>
                <a:srgbClr val="0F3051"/>
              </a:buClr>
              <a:buFont typeface="Wingdings" panose="05000000000000000000" pitchFamily="2" charset="2"/>
              <a:buChar char="§"/>
              <a:defRPr>
                <a:latin typeface="Futura Std Book"/>
              </a:defRPr>
            </a:lvl2pPr>
            <a:lvl3pPr marL="1143000" indent="-228600">
              <a:buClr>
                <a:srgbClr val="0F3051"/>
              </a:buClr>
              <a:buFontTx/>
              <a:buChar char="-"/>
              <a:defRPr>
                <a:latin typeface="Futura Std Book"/>
              </a:defRPr>
            </a:lvl3pPr>
            <a:lvl4pPr marL="1600200" indent="-228600">
              <a:buClr>
                <a:srgbClr val="0F3051"/>
              </a:buClr>
              <a:buFontTx/>
              <a:buChar char="▫"/>
              <a:defRPr>
                <a:latin typeface="Futura Std Book"/>
              </a:defRPr>
            </a:lvl4pPr>
            <a:lvl5pPr marL="2057400" indent="-228600">
              <a:buClr>
                <a:srgbClr val="0F3051"/>
              </a:buClr>
              <a:buFontTx/>
              <a:buChar char="◦"/>
              <a:defRPr>
                <a:latin typeface="Futura Std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14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0266" y="438157"/>
            <a:ext cx="2396067" cy="57784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90000"/>
              </a:lnSpc>
              <a:defRPr sz="2000" baseline="0">
                <a:solidFill>
                  <a:srgbClr val="2AA9E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r>
              <a:rPr lang="en-US" dirty="0"/>
              <a:t>Headline goes here up to two lines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440266" y="6307668"/>
            <a:ext cx="2048933" cy="2361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©</a:t>
            </a:r>
            <a:r>
              <a:rPr lang="de-DE" baseline="0" dirty="0"/>
              <a:t> </a:t>
            </a:r>
            <a:r>
              <a:rPr lang="en-US" dirty="0"/>
              <a:t>GFF 2018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381801" y="6383866"/>
            <a:ext cx="314510" cy="159931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/>
          <a:p>
            <a:pPr algn="r"/>
            <a:fld id="{EA3FA89B-6E25-8940-8A06-646F36749E8C}" type="slidenum">
              <a:rPr lang="en-US" sz="800" smtClean="0">
                <a:solidFill>
                  <a:schemeClr val="bg1"/>
                </a:solidFill>
                <a:latin typeface="Futura Std Book" charset="0"/>
                <a:ea typeface="Futura Std Book" charset="0"/>
                <a:cs typeface="Futura Std Book" charset="0"/>
              </a:rPr>
              <a:pPr algn="r"/>
              <a:t>‹N°›</a:t>
            </a:fld>
            <a:endParaRPr lang="en-US" sz="800" dirty="0">
              <a:solidFill>
                <a:schemeClr val="bg1"/>
              </a:solidFill>
              <a:latin typeface="Futura Std Book" charset="0"/>
              <a:ea typeface="Futura Std Book" charset="0"/>
              <a:cs typeface="Futura Std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47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93409" y="568785"/>
            <a:ext cx="7513562" cy="26578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lnSpc>
                <a:spcPct val="90000"/>
              </a:lnSpc>
              <a:defRPr sz="2000" baseline="0">
                <a:solidFill>
                  <a:srgbClr val="2AA9E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r>
              <a:rPr lang="en-US" dirty="0"/>
              <a:t>Headline goes here on one line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440266" y="6307668"/>
            <a:ext cx="2048933" cy="23613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©</a:t>
            </a:r>
            <a:r>
              <a:rPr lang="de-DE" baseline="0" dirty="0"/>
              <a:t> </a:t>
            </a:r>
            <a:r>
              <a:rPr lang="en-US" dirty="0"/>
              <a:t>GFF 2018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381801" y="6383866"/>
            <a:ext cx="314510" cy="159931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/>
          <a:p>
            <a:pPr algn="r"/>
            <a:fld id="{EA3FA89B-6E25-8940-8A06-646F36749E8C}" type="slidenum">
              <a:rPr lang="en-US" sz="800" smtClean="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rPr>
              <a:pPr algn="r"/>
              <a:t>‹N°›</a:t>
            </a:fld>
            <a:endParaRPr lang="en-US" sz="800" dirty="0">
              <a:solidFill>
                <a:srgbClr val="0F3051"/>
              </a:solidFill>
              <a:latin typeface="Futura Std Book" charset="0"/>
              <a:ea typeface="Futura Std Book" charset="0"/>
              <a:cs typeface="Futura Std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04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45797" y="857250"/>
            <a:ext cx="8643871" cy="5268913"/>
          </a:xfrm>
        </p:spPr>
        <p:txBody>
          <a:bodyPr/>
          <a:lstStyle>
            <a:lvl1pPr marL="342900" indent="-342900">
              <a:buClr>
                <a:srgbClr val="00B2A9"/>
              </a:buClr>
              <a:buFont typeface="Wingdings" panose="05000000000000000000" pitchFamily="2" charset="2"/>
              <a:buChar char="§"/>
              <a:defRPr sz="2800">
                <a:solidFill>
                  <a:srgbClr val="696158"/>
                </a:solidFill>
                <a:latin typeface="+mj-lt"/>
                <a:cs typeface="Arial"/>
              </a:defRPr>
            </a:lvl1pPr>
            <a:lvl2pPr marL="742950" indent="-285750">
              <a:buClr>
                <a:srgbClr val="00B2A9"/>
              </a:buClr>
              <a:buFont typeface="Courier New" panose="02070309020205020404" pitchFamily="49" charset="0"/>
              <a:buChar char="-"/>
              <a:defRPr sz="2600">
                <a:solidFill>
                  <a:srgbClr val="696158"/>
                </a:solidFill>
                <a:latin typeface="+mj-lt"/>
                <a:cs typeface="Arial"/>
              </a:defRPr>
            </a:lvl2pPr>
            <a:lvl3pPr marL="1143000" indent="-228600">
              <a:buClr>
                <a:srgbClr val="00B2A9"/>
              </a:buClr>
              <a:buFont typeface="Arial" panose="020B0604020202020204" pitchFamily="34" charset="0"/>
              <a:buChar char="▫"/>
              <a:defRPr>
                <a:solidFill>
                  <a:srgbClr val="696158"/>
                </a:solidFill>
                <a:latin typeface="+mj-lt"/>
                <a:cs typeface="Arial"/>
              </a:defRPr>
            </a:lvl3pPr>
            <a:lvl4pPr marL="1600200" indent="-228600">
              <a:buClr>
                <a:srgbClr val="00B2A9"/>
              </a:buClr>
              <a:buFont typeface="Courier New" panose="02070309020205020404" pitchFamily="49" charset="0"/>
              <a:buChar char="-"/>
              <a:defRPr sz="2200">
                <a:solidFill>
                  <a:srgbClr val="696158"/>
                </a:solidFill>
                <a:latin typeface="+mj-lt"/>
                <a:cs typeface="Arial"/>
              </a:defRPr>
            </a:lvl4pPr>
            <a:lvl5pPr marL="2057400" indent="-228600">
              <a:buClr>
                <a:srgbClr val="00B2A9"/>
              </a:buClr>
              <a:buFont typeface="Wingdings" panose="05000000000000000000" pitchFamily="2" charset="2"/>
              <a:buChar char="Ø"/>
              <a:defRPr>
                <a:solidFill>
                  <a:srgbClr val="696158"/>
                </a:solidFill>
                <a:latin typeface="+mj-lt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5801" y="6462635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54F35883-D328-BB47-9BAC-D95ED3694F2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6733" y="94775"/>
            <a:ext cx="8772935" cy="42600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01A19A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823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5801" y="6462635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54F35883-D328-BB47-9BAC-D95ED3694F27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6733" y="94775"/>
            <a:ext cx="8902668" cy="42600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01A19A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266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458199" y="6231467"/>
            <a:ext cx="467783" cy="31233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rgbClr val="0F305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fld id="{EA3FA89B-6E25-8940-8A06-646F36749E8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0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7" r:id="rId2"/>
    <p:sldLayoutId id="2147483666" r:id="rId3"/>
    <p:sldLayoutId id="2147483664" r:id="rId4"/>
    <p:sldLayoutId id="2147483665" r:id="rId5"/>
    <p:sldLayoutId id="2147483669" r:id="rId6"/>
    <p:sldLayoutId id="2147483670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GFF : Réaliser des Résultats à travers des Approches Multisectorielles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2012" y="1697466"/>
            <a:ext cx="2257187" cy="617509"/>
          </a:xfrm>
        </p:spPr>
        <p:txBody>
          <a:bodyPr/>
          <a:lstStyle/>
          <a:p>
            <a:r>
              <a:rPr lang="fr-FR"/>
              <a:t>Atelier </a:t>
            </a:r>
            <a:r>
              <a:rPr lang="fr-FR" smtClean="0"/>
              <a:t>d’initiation GFF</a:t>
            </a:r>
            <a:r>
              <a:rPr lang="fr-FR"/>
              <a:t>, </a:t>
            </a:r>
            <a:r>
              <a:rPr lang="fr-FR" smtClean="0"/>
              <a:t>21 - 22 </a:t>
            </a:r>
            <a:r>
              <a:rPr lang="fr-FR"/>
              <a:t>février 2018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32012" y="6032310"/>
            <a:ext cx="6482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smtClean="0">
                <a:solidFill>
                  <a:srgbClr val="F4C432"/>
                </a:solidFill>
              </a:rPr>
              <a:t>Présenté par Dr  Abdoulaye P. NITIEMA, DGESS-Santé</a:t>
            </a:r>
            <a:endParaRPr lang="fr-FR" sz="2800" b="1">
              <a:solidFill>
                <a:srgbClr val="F4C4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91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600" b="1" smtClean="0"/>
              <a:t>PLAN DE PRESENTATION</a:t>
            </a:r>
            <a:endParaRPr lang="fr-FR" sz="3600" b="1"/>
          </a:p>
        </p:txBody>
      </p:sp>
      <p:sp>
        <p:nvSpPr>
          <p:cNvPr id="4" name="ZoneTexte 3"/>
          <p:cNvSpPr txBox="1"/>
          <p:nvPr/>
        </p:nvSpPr>
        <p:spPr>
          <a:xfrm>
            <a:off x="668740" y="1296537"/>
            <a:ext cx="81204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smtClean="0"/>
              <a:t>I- OBJECTIFS DE LA SEANCE</a:t>
            </a:r>
          </a:p>
          <a:p>
            <a:endParaRPr lang="fr-FR" sz="2800" smtClean="0"/>
          </a:p>
          <a:p>
            <a:r>
              <a:rPr lang="fr-FR" sz="2800" smtClean="0"/>
              <a:t>II- RESULTATS POURSUIVIS PAR LE GFF</a:t>
            </a:r>
          </a:p>
          <a:p>
            <a:endParaRPr lang="fr-FR" sz="2800" smtClean="0"/>
          </a:p>
          <a:p>
            <a:r>
              <a:rPr lang="fr-FR" sz="2800" smtClean="0"/>
              <a:t>III- MULTISECTORIALITE</a:t>
            </a:r>
          </a:p>
          <a:p>
            <a:endParaRPr lang="fr-FR" sz="2800" smtClean="0"/>
          </a:p>
          <a:p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36345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800" y="194322"/>
            <a:ext cx="8077200" cy="474418"/>
          </a:xfrm>
        </p:spPr>
        <p:txBody>
          <a:bodyPr/>
          <a:lstStyle/>
          <a:p>
            <a:r>
              <a:rPr lang="en-US" sz="3600" smtClean="0"/>
              <a:t>I- Objectifs </a:t>
            </a:r>
            <a:r>
              <a:rPr lang="en-US" sz="3600" dirty="0"/>
              <a:t>de la Séance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73330" y="1338041"/>
            <a:ext cx="7672647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5938" indent="-515938">
              <a:spcAft>
                <a:spcPts val="3000"/>
              </a:spcAft>
              <a:buClr>
                <a:srgbClr val="0F3051"/>
              </a:buClr>
              <a:buFontTx/>
              <a:buChar char="►"/>
            </a:pPr>
            <a:r>
              <a:rPr lang="fr-FR" sz="2800" dirty="0">
                <a:latin typeface="Futura Std Book"/>
              </a:rPr>
              <a:t>Explorer les opportunités de travail multisectoriel afin </a:t>
            </a:r>
            <a:r>
              <a:rPr lang="fr-FR" sz="2800">
                <a:latin typeface="Futura Std Book"/>
              </a:rPr>
              <a:t>de </a:t>
            </a:r>
            <a:r>
              <a:rPr lang="fr-FR" sz="2800" smtClean="0">
                <a:latin typeface="Futura Std Book"/>
              </a:rPr>
              <a:t>parvenir aux résultats </a:t>
            </a:r>
            <a:r>
              <a:rPr lang="fr-FR" sz="2800" dirty="0">
                <a:latin typeface="Futura Std Book"/>
              </a:rPr>
              <a:t>du GFF</a:t>
            </a:r>
          </a:p>
          <a:p>
            <a:pPr marL="515938" indent="-515938">
              <a:spcAft>
                <a:spcPts val="3000"/>
              </a:spcAft>
              <a:buClr>
                <a:srgbClr val="0F3051"/>
              </a:buClr>
              <a:buFontTx/>
              <a:buChar char="►"/>
            </a:pPr>
            <a:r>
              <a:rPr lang="fr-FR" sz="2800" dirty="0">
                <a:latin typeface="Futura Std Book"/>
              </a:rPr>
              <a:t>Partager les enseignements importants tirés au niveau mondial </a:t>
            </a:r>
          </a:p>
          <a:p>
            <a:pPr marL="515938" indent="-515938">
              <a:spcAft>
                <a:spcPts val="3000"/>
              </a:spcAft>
              <a:buClr>
                <a:srgbClr val="0F3051"/>
              </a:buClr>
              <a:buFontTx/>
              <a:buChar char="►"/>
            </a:pPr>
            <a:r>
              <a:rPr lang="fr-FR" sz="2800" smtClean="0">
                <a:latin typeface="Futura Std Book"/>
              </a:rPr>
              <a:t>Susciter la capitalisation des bonnes pratiques utiles au Burkina Faso tout au long du processus GFF</a:t>
            </a:r>
            <a:endParaRPr lang="fr-FR" sz="2800" dirty="0">
              <a:latin typeface="Futura Std Book"/>
            </a:endParaRPr>
          </a:p>
        </p:txBody>
      </p:sp>
    </p:spTree>
    <p:extLst>
      <p:ext uri="{BB962C8B-B14F-4D97-AF65-F5344CB8AC3E}">
        <p14:creationId xmlns:p14="http://schemas.microsoft.com/office/powerpoint/2010/main" val="91018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E46A98E3-C0B9-4A99-A0AC-3D1979F0EC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smtClean="0"/>
              <a:t>II-RESULTATS POURSUIVIS PAR LE GFF</a:t>
            </a:r>
            <a:endParaRPr lang="en-US" sz="32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EC340F58-CDF9-4CEF-8B3B-AE03397CB8D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0063" y="1437398"/>
            <a:ext cx="8643937" cy="5268913"/>
          </a:xfrm>
        </p:spPr>
        <p:txBody>
          <a:bodyPr>
            <a:normAutofit/>
          </a:bodyPr>
          <a:lstStyle/>
          <a:p>
            <a:pPr marL="465138" lvl="0" indent="-465138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Meilleurs résultats durables de SRMNEA-N</a:t>
            </a:r>
          </a:p>
          <a:p>
            <a:pPr marL="922338" lvl="2" indent="-465138">
              <a:buClr>
                <a:srgbClr val="0F3051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Futura Std Book"/>
              </a:rPr>
              <a:t>Renforcement des systèmes qui assurent des résultats de SRMNEA-N </a:t>
            </a:r>
          </a:p>
          <a:p>
            <a:pPr marL="457200" lvl="2" indent="0">
              <a:buClr>
                <a:srgbClr val="0F3051"/>
              </a:buClr>
              <a:buNone/>
            </a:pPr>
            <a:endParaRPr lang="en-US" sz="2400" dirty="0">
              <a:latin typeface="Futura Std Book"/>
            </a:endParaRPr>
          </a:p>
          <a:p>
            <a:pPr marL="465138" lvl="0" indent="-465138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Meilleurs rapport qualité-prix et volume total des financements, à partir de:</a:t>
            </a:r>
          </a:p>
          <a:p>
            <a:pPr marL="914400" lvl="2" indent="-457200">
              <a:buClr>
                <a:srgbClr val="0F3051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Futura Std Book"/>
              </a:rPr>
              <a:t>Ressources nationales</a:t>
            </a:r>
          </a:p>
          <a:p>
            <a:pPr marL="914400" lvl="2" indent="-457200">
              <a:buClr>
                <a:srgbClr val="0F3051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Futura Std Book"/>
              </a:rPr>
              <a:t>Financements de l’IDA et de la BIRD</a:t>
            </a:r>
          </a:p>
          <a:p>
            <a:pPr marL="914400" lvl="2" indent="-457200">
              <a:buClr>
                <a:srgbClr val="0F3051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Futura Std Book"/>
              </a:rPr>
              <a:t>Financements externes</a:t>
            </a:r>
          </a:p>
          <a:p>
            <a:pPr marL="914400" lvl="2" indent="-457200">
              <a:buClr>
                <a:srgbClr val="0F3051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Futura Std Book"/>
              </a:rPr>
              <a:t>Ressources du secteur privé</a:t>
            </a:r>
          </a:p>
          <a:p>
            <a:pPr marL="457200" lvl="2" indent="0">
              <a:buClr>
                <a:srgbClr val="0F3051"/>
              </a:buClr>
              <a:buNone/>
            </a:pPr>
            <a:endParaRPr lang="en-US" sz="2400" dirty="0">
              <a:latin typeface="Futura Std Book"/>
            </a:endParaRPr>
          </a:p>
          <a:p>
            <a:pPr marL="465138" lvl="0" indent="-465138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Appauvrissement prévenu en cas de maladie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B476DF37-D2EC-4D74-8671-7533D28141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462713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1678675" y="855133"/>
            <a:ext cx="4258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smtClean="0">
                <a:solidFill>
                  <a:schemeClr val="accent2"/>
                </a:solidFill>
              </a:rPr>
              <a:t>GFF pour quels résultats?</a:t>
            </a:r>
            <a:endParaRPr lang="fr-FR" sz="2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8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706" y="562368"/>
            <a:ext cx="8623154" cy="340140"/>
          </a:xfrm>
        </p:spPr>
        <p:txBody>
          <a:bodyPr/>
          <a:lstStyle/>
          <a:p>
            <a:r>
              <a:rPr lang="fr-FR" sz="2800" b="1" dirty="0">
                <a:solidFill>
                  <a:schemeClr val="accent2"/>
                </a:solidFill>
              </a:rPr>
              <a:t>Comment le GFF </a:t>
            </a:r>
            <a:r>
              <a:rPr lang="fr-FR" sz="2800" b="1">
                <a:solidFill>
                  <a:schemeClr val="accent2"/>
                </a:solidFill>
              </a:rPr>
              <a:t>catalyse-t-il </a:t>
            </a:r>
            <a:r>
              <a:rPr lang="fr-FR" sz="2800" b="1" smtClean="0">
                <a:solidFill>
                  <a:schemeClr val="accent2"/>
                </a:solidFill>
              </a:rPr>
              <a:t>les </a:t>
            </a:r>
            <a:r>
              <a:rPr lang="fr-FR" sz="2800" b="1" dirty="0">
                <a:solidFill>
                  <a:schemeClr val="accent2"/>
                </a:solidFill>
              </a:rPr>
              <a:t>résultats ?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3" name="AutoShape 9"/>
          <p:cNvSpPr>
            <a:spLocks noChangeArrowheads="1"/>
          </p:cNvSpPr>
          <p:nvPr/>
        </p:nvSpPr>
        <p:spPr bwMode="auto">
          <a:xfrm rot="5400000" flipH="1">
            <a:off x="4446554" y="3347923"/>
            <a:ext cx="4759253" cy="441308"/>
          </a:xfrm>
          <a:prstGeom prst="triangle">
            <a:avLst>
              <a:gd name="adj" fmla="val 50000"/>
            </a:avLst>
          </a:prstGeom>
          <a:solidFill>
            <a:srgbClr val="18AAE2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extBox 3"/>
          <p:cNvSpPr txBox="1"/>
          <p:nvPr/>
        </p:nvSpPr>
        <p:spPr>
          <a:xfrm rot="5400000">
            <a:off x="4799143" y="3277542"/>
            <a:ext cx="2803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financing and implementing</a:t>
            </a:r>
          </a:p>
        </p:txBody>
      </p:sp>
      <p:sp>
        <p:nvSpPr>
          <p:cNvPr id="5" name="Rounded Rectangle 23"/>
          <p:cNvSpPr/>
          <p:nvPr/>
        </p:nvSpPr>
        <p:spPr>
          <a:xfrm>
            <a:off x="6997296" y="892917"/>
            <a:ext cx="2009565" cy="2499530"/>
          </a:xfrm>
          <a:prstGeom prst="round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lIns="0" tIns="0" rIns="0" bIns="45720" rtlCol="0" anchor="ctr"/>
          <a:lstStyle/>
          <a:p>
            <a:pPr algn="ctr" defTabSz="914400">
              <a:defRPr/>
            </a:pPr>
            <a:endParaRPr lang="fr-FR" sz="1800" kern="0" dirty="0">
              <a:solidFill>
                <a:schemeClr val="bg1"/>
              </a:solidFill>
              <a:latin typeface="Futura Std Book"/>
            </a:endParaRPr>
          </a:p>
          <a:p>
            <a:pPr algn="ctr" defTabSz="914400">
              <a:defRPr/>
            </a:pPr>
            <a:r>
              <a:rPr lang="fr-FR" sz="1800" kern="0" dirty="0">
                <a:solidFill>
                  <a:schemeClr val="bg1"/>
                </a:solidFill>
                <a:latin typeface="Futura Std Book"/>
              </a:rPr>
              <a:t>Accélérer les Progrès réalisés dans le domaine de la santé et du bien-être des femmes, des enfants et des adolescents </a:t>
            </a:r>
          </a:p>
          <a:p>
            <a:pPr algn="ctr" defTabSz="914400">
              <a:defRPr/>
            </a:pPr>
            <a:endParaRPr lang="fr-FR" sz="1800" kern="0" dirty="0">
              <a:solidFill>
                <a:schemeClr val="bg1"/>
              </a:solidFill>
              <a:latin typeface="Futura Std Book"/>
            </a:endParaRPr>
          </a:p>
        </p:txBody>
      </p:sp>
      <p:sp>
        <p:nvSpPr>
          <p:cNvPr id="6" name="Rounded Rectangle 24"/>
          <p:cNvSpPr/>
          <p:nvPr/>
        </p:nvSpPr>
        <p:spPr>
          <a:xfrm>
            <a:off x="6997297" y="3609689"/>
            <a:ext cx="2009565" cy="2294333"/>
          </a:xfrm>
          <a:prstGeom prst="roundRect">
            <a:avLst/>
          </a:prstGeom>
          <a:solidFill>
            <a:srgbClr val="F4C432"/>
          </a:solidFill>
          <a:ln w="9525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fr-FR" sz="1800" kern="0" dirty="0">
                <a:solidFill>
                  <a:sysClr val="window" lastClr="FFFFFF"/>
                </a:solidFill>
                <a:latin typeface="Futura Std Book"/>
              </a:rPr>
              <a:t>Mener des changements transformationnels, à long-terme, particulièrement en matière de financement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8218" y="1809640"/>
            <a:ext cx="1578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2. Coordinated </a:t>
            </a:r>
          </a:p>
        </p:txBody>
      </p:sp>
      <p:sp>
        <p:nvSpPr>
          <p:cNvPr id="8" name="Rounded Rectangle 11"/>
          <p:cNvSpPr/>
          <p:nvPr/>
        </p:nvSpPr>
        <p:spPr>
          <a:xfrm>
            <a:off x="186613" y="1007706"/>
            <a:ext cx="6340582" cy="5455007"/>
          </a:xfrm>
          <a:prstGeom prst="roundRect">
            <a:avLst>
              <a:gd name="adj" fmla="val 898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endParaRPr lang="en-US" sz="135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1752560" y="3449607"/>
            <a:ext cx="4432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r>
              <a:rPr lang="en-US" sz="1800" b="1" i="1" dirty="0">
                <a:solidFill>
                  <a:srgbClr val="083253"/>
                </a:solidFill>
                <a:latin typeface="Futura Std Book"/>
              </a:rPr>
              <a:t>Appropriation et leadership </a:t>
            </a:r>
            <a:r>
              <a:rPr lang="en-US" sz="1800" b="1" i="1" dirty="0" err="1">
                <a:solidFill>
                  <a:srgbClr val="083253"/>
                </a:solidFill>
                <a:latin typeface="Futura Std Book"/>
              </a:rPr>
              <a:t>nationaux</a:t>
            </a:r>
            <a:endParaRPr lang="en-US" sz="1800" b="1" i="1" dirty="0">
              <a:solidFill>
                <a:srgbClr val="083253"/>
              </a:solidFill>
              <a:latin typeface="Futura Std Book"/>
            </a:endParaRPr>
          </a:p>
        </p:txBody>
      </p:sp>
      <p:grpSp>
        <p:nvGrpSpPr>
          <p:cNvPr id="10" name="Group 9"/>
          <p:cNvGrpSpPr/>
          <p:nvPr/>
        </p:nvGrpSpPr>
        <p:grpSpPr>
          <a:xfrm rot="20722480">
            <a:off x="875954" y="1506277"/>
            <a:ext cx="4466494" cy="4031642"/>
            <a:chOff x="860158" y="1551039"/>
            <a:chExt cx="4608006" cy="4613791"/>
          </a:xfrm>
        </p:grpSpPr>
        <p:sp>
          <p:nvSpPr>
            <p:cNvPr id="11" name="Circular Arrow 16"/>
            <p:cNvSpPr/>
            <p:nvPr/>
          </p:nvSpPr>
          <p:spPr>
            <a:xfrm rot="6527962">
              <a:off x="1001348" y="1739984"/>
              <a:ext cx="4506650" cy="4343041"/>
            </a:xfrm>
            <a:prstGeom prst="circularArrow">
              <a:avLst>
                <a:gd name="adj1" fmla="val 8485"/>
                <a:gd name="adj2" fmla="val 1142319"/>
                <a:gd name="adj3" fmla="val 19362095"/>
                <a:gd name="adj4" fmla="val 13738479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US" sz="1350">
                <a:solidFill>
                  <a:srgbClr val="514A38"/>
                </a:solidFill>
                <a:latin typeface="Calibri"/>
              </a:endParaRPr>
            </a:p>
          </p:txBody>
        </p:sp>
        <p:sp>
          <p:nvSpPr>
            <p:cNvPr id="12" name="Circular Arrow 15"/>
            <p:cNvSpPr/>
            <p:nvPr/>
          </p:nvSpPr>
          <p:spPr>
            <a:xfrm rot="20918651">
              <a:off x="860158" y="1711237"/>
              <a:ext cx="4506650" cy="4343041"/>
            </a:xfrm>
            <a:prstGeom prst="circularArrow">
              <a:avLst>
                <a:gd name="adj1" fmla="val 8485"/>
                <a:gd name="adj2" fmla="val 1142319"/>
                <a:gd name="adj3" fmla="val 19362095"/>
                <a:gd name="adj4" fmla="val 14345391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US" sz="1350" dirty="0">
                <a:solidFill>
                  <a:srgbClr val="514A38"/>
                </a:solidFill>
                <a:latin typeface="Calibri"/>
              </a:endParaRPr>
            </a:p>
          </p:txBody>
        </p:sp>
        <p:sp>
          <p:nvSpPr>
            <p:cNvPr id="13" name="Circular Arrow 5"/>
            <p:cNvSpPr/>
            <p:nvPr/>
          </p:nvSpPr>
          <p:spPr>
            <a:xfrm rot="13888489">
              <a:off x="1043319" y="1632843"/>
              <a:ext cx="4506650" cy="4343041"/>
            </a:xfrm>
            <a:prstGeom prst="circularArrow">
              <a:avLst>
                <a:gd name="adj1" fmla="val 8485"/>
                <a:gd name="adj2" fmla="val 1142319"/>
                <a:gd name="adj3" fmla="val 19362095"/>
                <a:gd name="adj4" fmla="val 14345391"/>
                <a:gd name="adj5" fmla="val 125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US" sz="1350">
                <a:solidFill>
                  <a:srgbClr val="514A38"/>
                </a:solidFill>
                <a:latin typeface="Calibri"/>
              </a:endParaRPr>
            </a:p>
          </p:txBody>
        </p:sp>
      </p:grpSp>
      <p:sp>
        <p:nvSpPr>
          <p:cNvPr id="14" name="Rounded Rectangle 21"/>
          <p:cNvSpPr/>
          <p:nvPr/>
        </p:nvSpPr>
        <p:spPr>
          <a:xfrm>
            <a:off x="752005" y="1473846"/>
            <a:ext cx="2907330" cy="2135843"/>
          </a:xfrm>
          <a:prstGeom prst="roundRect">
            <a:avLst>
              <a:gd name="adj" fmla="val 11912"/>
            </a:avLst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328613" indent="-285750">
              <a:lnSpc>
                <a:spcPct val="90000"/>
              </a:lnSpc>
              <a:buFontTx/>
              <a:buChar char="►"/>
              <a:defRPr/>
            </a:pPr>
            <a:r>
              <a:rPr lang="fr-FR" sz="1800" kern="0" dirty="0">
                <a:solidFill>
                  <a:srgbClr val="FFFFFF"/>
                </a:solidFill>
                <a:latin typeface="Futura Std Book"/>
              </a:rPr>
              <a:t>Identifier les investissements prioritaires requis pour atteindre des résultats de SRMNEA-N </a:t>
            </a:r>
          </a:p>
          <a:p>
            <a:pPr marL="328613" indent="-285750">
              <a:lnSpc>
                <a:spcPct val="90000"/>
              </a:lnSpc>
              <a:buFontTx/>
              <a:buChar char="►"/>
              <a:defRPr/>
            </a:pPr>
            <a:r>
              <a:rPr lang="fr-FR" sz="1800" kern="0" dirty="0">
                <a:solidFill>
                  <a:srgbClr val="FFFFFF"/>
                </a:solidFill>
                <a:latin typeface="Futura Std Book"/>
              </a:rPr>
              <a:t>Identifier les reformes sanitaires prioritaires</a:t>
            </a:r>
          </a:p>
        </p:txBody>
      </p:sp>
      <p:sp>
        <p:nvSpPr>
          <p:cNvPr id="15" name="Rounded Rectangle 27"/>
          <p:cNvSpPr/>
          <p:nvPr/>
        </p:nvSpPr>
        <p:spPr>
          <a:xfrm>
            <a:off x="3678121" y="1957712"/>
            <a:ext cx="2592781" cy="3683681"/>
          </a:xfrm>
          <a:prstGeom prst="roundRect">
            <a:avLst>
              <a:gd name="adj" fmla="val 11912"/>
            </a:avLst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329802" indent="-285750" defTabSz="342900">
              <a:lnSpc>
                <a:spcPct val="90000"/>
              </a:lnSpc>
              <a:buFontTx/>
              <a:buChar char="►"/>
            </a:pPr>
            <a:r>
              <a:rPr lang="fr-FR" sz="1800" dirty="0">
                <a:solidFill>
                  <a:srgbClr val="FFFFFF"/>
                </a:solidFill>
                <a:latin typeface="Futura Std Book"/>
              </a:rPr>
              <a:t>Mise en œuvre coordonnée Réforme du système de financement:</a:t>
            </a:r>
          </a:p>
          <a:p>
            <a:pPr marL="672793" lvl="1" indent="-285750" defTabSz="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FFFFFF"/>
                </a:solidFill>
                <a:latin typeface="Futura Std Book"/>
              </a:rPr>
              <a:t>Financement complémentaire</a:t>
            </a:r>
          </a:p>
          <a:p>
            <a:pPr marL="672793" lvl="1" indent="-285750" defTabSz="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FFFFFF"/>
                </a:solidFill>
                <a:latin typeface="Futura Std Book"/>
              </a:rPr>
              <a:t>Efficacité</a:t>
            </a:r>
          </a:p>
          <a:p>
            <a:pPr marL="672793" lvl="1" indent="-285750" defTabSz="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FFFFFF"/>
                </a:solidFill>
                <a:latin typeface="Futura Std Book"/>
              </a:rPr>
              <a:t>Ressources nationales</a:t>
            </a:r>
          </a:p>
          <a:p>
            <a:pPr marL="672793" lvl="1" indent="-285750" defTabSz="34290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r-FR" sz="1800" dirty="0">
                <a:solidFill>
                  <a:srgbClr val="FFFFFF"/>
                </a:solidFill>
                <a:latin typeface="Futura Std Book"/>
              </a:rPr>
              <a:t>Ressources du secteur privé</a:t>
            </a:r>
          </a:p>
        </p:txBody>
      </p:sp>
      <p:sp>
        <p:nvSpPr>
          <p:cNvPr id="16" name="Rounded Rectangle 9"/>
          <p:cNvSpPr/>
          <p:nvPr/>
        </p:nvSpPr>
        <p:spPr>
          <a:xfrm>
            <a:off x="893452" y="4075829"/>
            <a:ext cx="2619754" cy="1872375"/>
          </a:xfrm>
          <a:prstGeom prst="roundRect">
            <a:avLst>
              <a:gd name="adj" fmla="val 11912"/>
            </a:avLst>
          </a:prstGeom>
          <a:solidFill>
            <a:schemeClr val="accent3">
              <a:lumMod val="50000"/>
              <a:alpha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328613" indent="-285750">
              <a:lnSpc>
                <a:spcPct val="90000"/>
              </a:lnSpc>
              <a:buFontTx/>
              <a:buChar char="►"/>
              <a:defRPr/>
            </a:pPr>
            <a:r>
              <a:rPr lang="fr-FR" sz="1800" kern="0" dirty="0">
                <a:solidFill>
                  <a:srgbClr val="FFFFFF"/>
                </a:solidFill>
                <a:latin typeface="Futura Std Book"/>
              </a:rPr>
              <a:t>Renforcement des systèmes pour suivre les progrès réalisés, apprendre et prendre des mesures correctives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4623" y="1146906"/>
            <a:ext cx="1191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1. </a:t>
            </a:r>
            <a:r>
              <a:rPr lang="en-US" b="1" dirty="0" err="1">
                <a:solidFill>
                  <a:schemeClr val="accent2"/>
                </a:solidFill>
              </a:rPr>
              <a:t>Priorisation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0937" y="5992175"/>
            <a:ext cx="13767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3. </a:t>
            </a:r>
            <a:r>
              <a:rPr lang="en-US" b="1" dirty="0" err="1">
                <a:solidFill>
                  <a:schemeClr val="accent2"/>
                </a:solidFill>
              </a:rPr>
              <a:t>Apprentissage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27904" y="1650431"/>
            <a:ext cx="13335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2</a:t>
            </a:r>
            <a:r>
              <a:rPr lang="en-US" b="1">
                <a:solidFill>
                  <a:schemeClr val="accent2"/>
                </a:solidFill>
              </a:rPr>
              <a:t>. </a:t>
            </a:r>
            <a:r>
              <a:rPr lang="en-US" b="1" smtClean="0">
                <a:solidFill>
                  <a:schemeClr val="accent2"/>
                </a:solidFill>
              </a:rPr>
              <a:t>Coordination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5400000">
            <a:off x="5020027" y="3677273"/>
            <a:ext cx="284725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WINDIES" dirty="0">
                <a:latin typeface="Futura Std Book"/>
              </a:rPr>
              <a:t>Financement et mise en oeuvre</a:t>
            </a:r>
          </a:p>
        </p:txBody>
      </p:sp>
      <p:sp>
        <p:nvSpPr>
          <p:cNvPr id="21" name="Oval 20"/>
          <p:cNvSpPr/>
          <p:nvPr/>
        </p:nvSpPr>
        <p:spPr>
          <a:xfrm>
            <a:off x="842199" y="2423056"/>
            <a:ext cx="1910576" cy="1144859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612422" y="2788999"/>
            <a:ext cx="2446726" cy="1923075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282350" y="2077656"/>
            <a:ext cx="2564091" cy="866063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85" y="-150189"/>
            <a:ext cx="8321761" cy="69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6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41038" y="832513"/>
            <a:ext cx="8802962" cy="724904"/>
          </a:xfrm>
        </p:spPr>
        <p:txBody>
          <a:bodyPr/>
          <a:lstStyle/>
          <a:p>
            <a:r>
              <a:rPr lang="fr-FR" sz="2800" b="1" dirty="0">
                <a:solidFill>
                  <a:schemeClr val="accent2"/>
                </a:solidFill>
              </a:rPr>
              <a:t>Pourquoi travailler de façon multisectorielle pour réaliser des résultats dans le cadre du GFF?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09183" y="1770159"/>
            <a:ext cx="8875792" cy="5268913"/>
          </a:xfrm>
        </p:spPr>
        <p:txBody>
          <a:bodyPr>
            <a:normAutofit/>
          </a:bodyPr>
          <a:lstStyle/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Pour aborder les déterminants sectoriels inhérents aux résultats escomptés (p.ex., pour la réduction du retard de croissance en RDC, pour aborder le </a:t>
            </a:r>
            <a:r>
              <a:rPr lang="fr-FR">
                <a:latin typeface="Futura Std Book"/>
              </a:rPr>
              <a:t>WASH</a:t>
            </a:r>
            <a:r>
              <a:rPr lang="fr-FR" smtClean="0">
                <a:latin typeface="Futura Std Book"/>
              </a:rPr>
              <a:t>)</a:t>
            </a:r>
          </a:p>
          <a:p>
            <a:pPr marL="0" indent="0">
              <a:buClr>
                <a:srgbClr val="0F3051"/>
              </a:buClr>
              <a:buNone/>
            </a:pPr>
            <a:endParaRPr lang="fr-FR" dirty="0">
              <a:latin typeface="Futura Std Book"/>
            </a:endParaRPr>
          </a:p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Pour atteindre les ménages les plus pauvres (p.ex., protection sociale / registres sociaux au </a:t>
            </a:r>
            <a:r>
              <a:rPr lang="fr-FR">
                <a:latin typeface="Futura Std Book"/>
              </a:rPr>
              <a:t>Guatemala</a:t>
            </a:r>
            <a:r>
              <a:rPr lang="fr-FR" smtClean="0">
                <a:latin typeface="Futura Std Book"/>
              </a:rPr>
              <a:t>)</a:t>
            </a:r>
          </a:p>
          <a:p>
            <a:pPr marL="0" indent="0">
              <a:buClr>
                <a:srgbClr val="0F3051"/>
              </a:buClr>
              <a:buNone/>
            </a:pPr>
            <a:endParaRPr lang="fr-FR" dirty="0">
              <a:latin typeface="Futura Std Book"/>
            </a:endParaRPr>
          </a:p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Pour saisir les occasions offertes par les plateformes existantes (p.ex., écoles au Bangladesh pour atteindre les </a:t>
            </a:r>
            <a:r>
              <a:rPr lang="fr-FR">
                <a:latin typeface="Futura Std Book"/>
              </a:rPr>
              <a:t>adolescentes</a:t>
            </a:r>
            <a:r>
              <a:rPr lang="fr-FR" smtClean="0">
                <a:latin typeface="Futura Std Book"/>
              </a:rPr>
              <a:t>)</a:t>
            </a:r>
            <a:endParaRPr lang="fr-FR" dirty="0">
              <a:latin typeface="Futura Std Book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45816" y="40943"/>
            <a:ext cx="819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smtClean="0"/>
              <a:t>III- LA MULTISECTORIALITE</a:t>
            </a:r>
            <a:endParaRPr lang="fr-FR" sz="3200" b="1"/>
          </a:p>
        </p:txBody>
      </p:sp>
    </p:spTree>
    <p:extLst>
      <p:ext uri="{BB962C8B-B14F-4D97-AF65-F5344CB8AC3E}">
        <p14:creationId xmlns:p14="http://schemas.microsoft.com/office/powerpoint/2010/main" val="358639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41038" y="832513"/>
            <a:ext cx="8802962" cy="724904"/>
          </a:xfrm>
        </p:spPr>
        <p:txBody>
          <a:bodyPr/>
          <a:lstStyle/>
          <a:p>
            <a:r>
              <a:rPr lang="fr-FR" sz="2800" b="1" dirty="0">
                <a:solidFill>
                  <a:schemeClr val="accent2"/>
                </a:solidFill>
              </a:rPr>
              <a:t>Pourquoi travailler de façon multisectorielle pour réaliser des résultats dans le cadre du GFF?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764212"/>
            <a:ext cx="8984975" cy="4977782"/>
          </a:xfrm>
        </p:spPr>
        <p:txBody>
          <a:bodyPr>
            <a:noAutofit/>
          </a:bodyPr>
          <a:lstStyle/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smtClean="0">
                <a:latin typeface="Futura Std Book"/>
              </a:rPr>
              <a:t>Pour </a:t>
            </a:r>
            <a:r>
              <a:rPr lang="fr-FR" dirty="0">
                <a:latin typeface="Futura Std Book"/>
              </a:rPr>
              <a:t>bénéficier d'une expertise spécifique (p.ex., gouvernance, gestion financière en </a:t>
            </a:r>
            <a:r>
              <a:rPr lang="fr-FR">
                <a:latin typeface="Futura Std Book"/>
              </a:rPr>
              <a:t>Indonésie</a:t>
            </a:r>
            <a:r>
              <a:rPr lang="fr-FR" smtClean="0">
                <a:latin typeface="Futura Std Book"/>
              </a:rPr>
              <a:t>)</a:t>
            </a:r>
          </a:p>
          <a:p>
            <a:pPr marL="0" indent="0">
              <a:buClr>
                <a:srgbClr val="0F3051"/>
              </a:buClr>
              <a:buNone/>
            </a:pPr>
            <a:endParaRPr lang="fr-FR" dirty="0">
              <a:latin typeface="Futura Std Book"/>
            </a:endParaRPr>
          </a:p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Pour aborder les obstacles liés à la demande et à l'offre (p.ex., protection sociale au </a:t>
            </a:r>
            <a:r>
              <a:rPr lang="fr-FR">
                <a:latin typeface="Futura Std Book"/>
              </a:rPr>
              <a:t>Rwanda</a:t>
            </a:r>
            <a:r>
              <a:rPr lang="fr-FR" smtClean="0">
                <a:latin typeface="Futura Std Book"/>
              </a:rPr>
              <a:t>)</a:t>
            </a:r>
          </a:p>
          <a:p>
            <a:pPr marL="0" indent="0">
              <a:buClr>
                <a:srgbClr val="0F3051"/>
              </a:buClr>
              <a:buNone/>
            </a:pPr>
            <a:endParaRPr lang="fr-FR" dirty="0">
              <a:latin typeface="Futura Std Book"/>
            </a:endParaRPr>
          </a:p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Pour aborder les obstacles sociaux (p.ex., genre au </a:t>
            </a:r>
            <a:r>
              <a:rPr lang="fr-FR">
                <a:latin typeface="Futura Std Book"/>
              </a:rPr>
              <a:t>Nigeria</a:t>
            </a:r>
            <a:r>
              <a:rPr lang="fr-FR" smtClean="0">
                <a:latin typeface="Futura Std Book"/>
              </a:rPr>
              <a:t>)</a:t>
            </a:r>
          </a:p>
          <a:p>
            <a:pPr marL="0" indent="0">
              <a:buClr>
                <a:srgbClr val="0F3051"/>
              </a:buClr>
              <a:buNone/>
            </a:pPr>
            <a:endParaRPr lang="fr-FR" dirty="0">
              <a:latin typeface="Futura Std Book"/>
            </a:endParaRPr>
          </a:p>
          <a:p>
            <a:pPr marL="565150" indent="-565150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Pour tirer profit de ressources supplémentaires (ex., financements, secteur privé, fonds de </a:t>
            </a:r>
            <a:r>
              <a:rPr lang="fr-FR">
                <a:latin typeface="Futura Std Book"/>
              </a:rPr>
              <a:t>protection </a:t>
            </a:r>
            <a:r>
              <a:rPr lang="fr-FR" smtClean="0">
                <a:latin typeface="Futura Std Book"/>
              </a:rPr>
              <a:t>sociae</a:t>
            </a:r>
            <a:r>
              <a:rPr lang="fr-FR" dirty="0">
                <a:latin typeface="Futura Std Book"/>
              </a:rPr>
              <a:t>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45816" y="40943"/>
            <a:ext cx="81934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smtClean="0"/>
              <a:t>III- LA MULTISECTORIALITE</a:t>
            </a:r>
            <a:endParaRPr lang="fr-FR" sz="3200" b="1"/>
          </a:p>
        </p:txBody>
      </p:sp>
    </p:spTree>
    <p:extLst>
      <p:ext uri="{BB962C8B-B14F-4D97-AF65-F5344CB8AC3E}">
        <p14:creationId xmlns:p14="http://schemas.microsoft.com/office/powerpoint/2010/main" val="35536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0376" y="3253"/>
            <a:ext cx="8693624" cy="651840"/>
          </a:xfrm>
        </p:spPr>
        <p:txBody>
          <a:bodyPr/>
          <a:lstStyle/>
          <a:p>
            <a:r>
              <a:rPr lang="fr-FR" sz="3200" b="1" smtClean="0"/>
              <a:t>III- LA MULTISECTORIALITE</a:t>
            </a:r>
            <a:endParaRPr lang="en-US" sz="3200" b="1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794841"/>
              </p:ext>
            </p:extLst>
          </p:nvPr>
        </p:nvGraphicFramePr>
        <p:xfrm>
          <a:off x="95533" y="1214734"/>
          <a:ext cx="8939285" cy="5504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50376" y="562894"/>
            <a:ext cx="8693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>
                <a:solidFill>
                  <a:schemeClr val="accent2"/>
                </a:solidFill>
              </a:rPr>
              <a:t>Secteurs souvent requis pour des résultats du GFF</a:t>
            </a:r>
          </a:p>
        </p:txBody>
      </p:sp>
    </p:spTree>
    <p:extLst>
      <p:ext uri="{BB962C8B-B14F-4D97-AF65-F5344CB8AC3E}">
        <p14:creationId xmlns:p14="http://schemas.microsoft.com/office/powerpoint/2010/main" val="323672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68490" y="114809"/>
            <a:ext cx="8775510" cy="745000"/>
          </a:xfrm>
        </p:spPr>
        <p:txBody>
          <a:bodyPr/>
          <a:lstStyle/>
          <a:p>
            <a:r>
              <a:rPr lang="fr-FR" sz="1900"/>
              <a:t> </a:t>
            </a:r>
            <a:r>
              <a:rPr lang="fr-FR" sz="3200" b="1"/>
              <a:t>III- LA MULTISECTORIALITE</a:t>
            </a:r>
            <a:endParaRPr lang="en-US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54000" y="1484757"/>
            <a:ext cx="8890000" cy="4643088"/>
          </a:xfrm>
        </p:spPr>
        <p:txBody>
          <a:bodyPr>
            <a:noAutofit/>
          </a:bodyPr>
          <a:lstStyle/>
          <a:p>
            <a:pPr marL="1143000" indent="-1082675">
              <a:buClr>
                <a:srgbClr val="0F3051"/>
              </a:buClr>
              <a:buNone/>
            </a:pPr>
            <a:r>
              <a:rPr lang="en-US" sz="2400" b="1" dirty="0" err="1">
                <a:latin typeface="Futura Std Book"/>
              </a:rPr>
              <a:t>Acteur</a:t>
            </a:r>
            <a:r>
              <a:rPr lang="en-US" sz="2400" b="1" dirty="0">
                <a:latin typeface="Futura Std Book"/>
              </a:rPr>
              <a:t> minimal: 	 	</a:t>
            </a:r>
          </a:p>
          <a:p>
            <a:pPr marL="576263" lvl="1" indent="-338138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Les autres secteurs réalisent leurs activités principales et créent des retombées sanitaires </a:t>
            </a:r>
          </a:p>
          <a:p>
            <a:pPr marL="914400" lvl="2" indent="-338138"/>
            <a:r>
              <a:rPr lang="fr-FR" sz="2400" dirty="0"/>
              <a:t>Le Ministère de l’Education s'assure que les enfants se rendent dans les établissements scolaires ou l’Energie assure l’accès à une </a:t>
            </a:r>
            <a:r>
              <a:rPr lang="fr-FR" sz="2400"/>
              <a:t>énergie </a:t>
            </a:r>
            <a:r>
              <a:rPr lang="fr-FR" sz="2400" smtClean="0"/>
              <a:t>propre</a:t>
            </a:r>
          </a:p>
          <a:p>
            <a:pPr marL="576262" lvl="2" indent="0">
              <a:buNone/>
            </a:pPr>
            <a:endParaRPr lang="fr-FR" sz="2400" dirty="0"/>
          </a:p>
          <a:p>
            <a:pPr marL="1143000" indent="-1082675">
              <a:buClr>
                <a:srgbClr val="0F3051"/>
              </a:buClr>
              <a:buNone/>
            </a:pPr>
            <a:r>
              <a:rPr lang="en-US" sz="2400" b="1" dirty="0" err="1">
                <a:latin typeface="Futura Std Book"/>
              </a:rPr>
              <a:t>Acteur</a:t>
            </a:r>
            <a:r>
              <a:rPr lang="en-US" sz="2400" b="1" dirty="0">
                <a:latin typeface="Futura Std Book"/>
              </a:rPr>
              <a:t> </a:t>
            </a:r>
            <a:r>
              <a:rPr lang="en-US" sz="2400" b="1" dirty="0" err="1">
                <a:latin typeface="Futura Std Book"/>
              </a:rPr>
              <a:t>secondaire</a:t>
            </a:r>
            <a:r>
              <a:rPr lang="en-US" sz="2400" b="1" dirty="0">
                <a:latin typeface="Futura Std Book"/>
              </a:rPr>
              <a:t>: 	</a:t>
            </a:r>
          </a:p>
          <a:p>
            <a:pPr marL="576263" lvl="1" indent="-338138">
              <a:buClr>
                <a:srgbClr val="0F3051"/>
              </a:buClr>
              <a:buFontTx/>
              <a:buChar char="►"/>
            </a:pPr>
            <a:r>
              <a:rPr lang="fr-FR" dirty="0">
                <a:latin typeface="Futura Std Book"/>
              </a:rPr>
              <a:t>Le secteur de la santé oriente les politiques intersectorielles pour résoudre les problèmes structurels et les normes sociales qui affectent l'ensemble de la société</a:t>
            </a:r>
          </a:p>
          <a:p>
            <a:pPr marL="914400" lvl="2" indent="-338138">
              <a:buClr>
                <a:srgbClr val="0F3051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Futura Std Book"/>
              </a:rPr>
              <a:t>Développement de politiques sanitaires pour les adolescents ou de politiques </a:t>
            </a:r>
            <a:r>
              <a:rPr lang="fr-FR" sz="2400">
                <a:latin typeface="Futura Std Book"/>
              </a:rPr>
              <a:t>de </a:t>
            </a:r>
            <a:r>
              <a:rPr lang="fr-FR" sz="2400" smtClean="0">
                <a:latin typeface="Futura Std Book"/>
              </a:rPr>
              <a:t>nutrition</a:t>
            </a:r>
            <a:endParaRPr lang="fr-FR" sz="2400" dirty="0">
              <a:latin typeface="Futura Std 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6497" y="6390929"/>
            <a:ext cx="54004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Futura Std Book"/>
              </a:rPr>
              <a:t>Source: </a:t>
            </a:r>
            <a:r>
              <a:rPr lang="en-US" sz="1050" dirty="0" err="1">
                <a:latin typeface="Futura Std Book"/>
              </a:rPr>
              <a:t>Rasanathan</a:t>
            </a:r>
            <a:r>
              <a:rPr lang="en-US" sz="1050" dirty="0">
                <a:latin typeface="Futura Std Book"/>
              </a:rPr>
              <a:t>, K et al, (2017) Governing multisectoral action for health in low- and middle-income countries </a:t>
            </a:r>
            <a:r>
              <a:rPr lang="en-US" sz="1050" i="1" dirty="0">
                <a:latin typeface="Futura Std Book"/>
              </a:rPr>
              <a:t>PLoS Med </a:t>
            </a:r>
            <a:r>
              <a:rPr lang="en-US" sz="1050" dirty="0">
                <a:latin typeface="Futura Std Book"/>
              </a:rPr>
              <a:t>14(4):e1002285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4000" y="619264"/>
            <a:ext cx="865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accent2"/>
                </a:solidFill>
                <a:latin typeface="Futura Std Book" charset="0"/>
              </a:rPr>
              <a:t>Rôle du secteur de la santé dans la réalisation des résultats de santé</a:t>
            </a:r>
            <a:endParaRPr lang="fr-FR" sz="24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38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68490" y="114809"/>
            <a:ext cx="8775510" cy="745000"/>
          </a:xfrm>
        </p:spPr>
        <p:txBody>
          <a:bodyPr/>
          <a:lstStyle/>
          <a:p>
            <a:r>
              <a:rPr lang="fr-FR" sz="1900"/>
              <a:t> </a:t>
            </a:r>
            <a:r>
              <a:rPr lang="fr-FR" sz="3200" b="1"/>
              <a:t>III- LA MULTISECTORIALITE</a:t>
            </a:r>
            <a:endParaRPr lang="en-US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226782"/>
            <a:ext cx="9144000" cy="5336787"/>
          </a:xfrm>
        </p:spPr>
        <p:txBody>
          <a:bodyPr>
            <a:noAutofit/>
          </a:bodyPr>
          <a:lstStyle/>
          <a:p>
            <a:pPr marL="1143000" lvl="0" indent="-1082675">
              <a:buClr>
                <a:srgbClr val="0F3051"/>
              </a:buClr>
              <a:buNone/>
            </a:pPr>
            <a:r>
              <a:rPr lang="en-US" sz="2400" b="1">
                <a:solidFill>
                  <a:prstClr val="black"/>
                </a:solidFill>
                <a:latin typeface="Futura Std Book"/>
              </a:rPr>
              <a:t>Partenaire bi- ou trilatéral :  	</a:t>
            </a:r>
          </a:p>
          <a:p>
            <a:pPr marL="576263" lvl="1" indent="-338138">
              <a:buClr>
                <a:srgbClr val="0F3051"/>
              </a:buClr>
              <a:buFontTx/>
              <a:buChar char="►"/>
            </a:pPr>
            <a:r>
              <a:rPr lang="fr-FR">
                <a:solidFill>
                  <a:prstClr val="black"/>
                </a:solidFill>
                <a:latin typeface="Futura Std Book"/>
              </a:rPr>
              <a:t>Une collaboration est requise pour produire des avantages communs et maximiser les résultats de santé</a:t>
            </a:r>
          </a:p>
          <a:p>
            <a:pPr marL="914400" lvl="2" indent="-338138"/>
            <a:r>
              <a:rPr lang="fr-FR" sz="2400">
                <a:solidFill>
                  <a:prstClr val="black"/>
                </a:solidFill>
              </a:rPr>
              <a:t>Utilisation de cuisinières plus propres pour réduire la pollution de l'air intérieur; éducation sexuelle au sein des établissements scolaires; taxes sur le </a:t>
            </a:r>
            <a:r>
              <a:rPr lang="fr-FR" sz="2400" smtClean="0">
                <a:solidFill>
                  <a:prstClr val="black"/>
                </a:solidFill>
              </a:rPr>
              <a:t>tabac</a:t>
            </a:r>
          </a:p>
          <a:p>
            <a:pPr marL="576262" lvl="2" indent="0">
              <a:buNone/>
            </a:pPr>
            <a:endParaRPr lang="fr-FR" sz="2400">
              <a:solidFill>
                <a:prstClr val="black"/>
              </a:solidFill>
            </a:endParaRPr>
          </a:p>
          <a:p>
            <a:pPr marL="1143000" lvl="0" indent="-1082675">
              <a:buClr>
                <a:srgbClr val="0F3051"/>
              </a:buClr>
              <a:buNone/>
            </a:pPr>
            <a:r>
              <a:rPr lang="en-US" sz="2400" b="1">
                <a:solidFill>
                  <a:prstClr val="black"/>
                </a:solidFill>
                <a:latin typeface="Futura Std Book"/>
              </a:rPr>
              <a:t>Acteur principal :	</a:t>
            </a:r>
          </a:p>
          <a:p>
            <a:pPr marL="576263" lvl="1" indent="-338138">
              <a:buClr>
                <a:srgbClr val="0F3051"/>
              </a:buClr>
              <a:buFontTx/>
              <a:buChar char="►"/>
            </a:pPr>
            <a:r>
              <a:rPr lang="fr-FR">
                <a:solidFill>
                  <a:prstClr val="black"/>
                </a:solidFill>
                <a:latin typeface="Futura Std Book"/>
              </a:rPr>
              <a:t>Lorsque la collaboration avec d'autres secteurs s’avère essentielle pour que le secteur de la santé exécute son mandat principal</a:t>
            </a:r>
          </a:p>
          <a:p>
            <a:pPr marL="914400" lvl="2" indent="-338138">
              <a:buClr>
                <a:srgbClr val="0F3051"/>
              </a:buClr>
              <a:buFont typeface="Wingdings" panose="05000000000000000000" pitchFamily="2" charset="2"/>
              <a:buChar char="§"/>
              <a:tabLst>
                <a:tab pos="795338" algn="l"/>
              </a:tabLst>
            </a:pPr>
            <a:r>
              <a:rPr lang="fr-FR" sz="2400">
                <a:solidFill>
                  <a:prstClr val="black"/>
                </a:solidFill>
                <a:latin typeface="Futura Std Book"/>
              </a:rPr>
              <a:t>Assurer des approvisionnements adéquats en eau et en énergie à toutes les formations sanitaires, ou infrastructures routières pour un accès aux formations sanitaires</a:t>
            </a:r>
            <a:endParaRPr lang="en-US" sz="2400" dirty="0">
              <a:solidFill>
                <a:prstClr val="black"/>
              </a:solidFill>
              <a:latin typeface="Futura Std 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6497" y="6390929"/>
            <a:ext cx="54004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Futura Std Book"/>
              </a:rPr>
              <a:t>Source: </a:t>
            </a:r>
            <a:r>
              <a:rPr lang="en-US" sz="1050" dirty="0" err="1">
                <a:latin typeface="Futura Std Book"/>
              </a:rPr>
              <a:t>Rasanathan</a:t>
            </a:r>
            <a:r>
              <a:rPr lang="en-US" sz="1050" dirty="0">
                <a:latin typeface="Futura Std Book"/>
              </a:rPr>
              <a:t>, K et al, (2017) Governing multisectoral action for health in low- and middle-income countries </a:t>
            </a:r>
            <a:r>
              <a:rPr lang="en-US" sz="1050" i="1" dirty="0">
                <a:latin typeface="Futura Std Book"/>
              </a:rPr>
              <a:t>PLoS Med </a:t>
            </a:r>
            <a:r>
              <a:rPr lang="en-US" sz="1050" dirty="0">
                <a:latin typeface="Futura Std Book"/>
              </a:rPr>
              <a:t>14(4):e1002285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4000" y="487309"/>
            <a:ext cx="8657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accent2"/>
                </a:solidFill>
                <a:latin typeface="Futura Std Book" charset="0"/>
              </a:rPr>
              <a:t>Rôle du secteur de la santé dans la réalisation des résultats de santé</a:t>
            </a:r>
            <a:endParaRPr lang="fr-FR" sz="24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27797" y="33249"/>
            <a:ext cx="8395553" cy="771969"/>
          </a:xfrm>
        </p:spPr>
        <p:txBody>
          <a:bodyPr/>
          <a:lstStyle/>
          <a:p>
            <a:r>
              <a:rPr lang="fr-FR" sz="2400" b="1" dirty="0"/>
              <a:t>Exemple - financement pour davantage de ressources et d’impact sur la santé</a:t>
            </a:r>
            <a:endParaRPr lang="en-US" sz="24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1133475"/>
            <a:ext cx="9023350" cy="453231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Allocations financières pour la santé  </a:t>
            </a:r>
          </a:p>
          <a:p>
            <a:pPr lvl="1"/>
            <a:r>
              <a:rPr lang="fr-FR" dirty="0"/>
              <a:t>Le MF dirige souvent le développement de politiques nationales permettant d’accroitre la mobilisation générale des ressources nationales</a:t>
            </a:r>
          </a:p>
          <a:p>
            <a:pPr lvl="1"/>
            <a:r>
              <a:rPr lang="fr-FR" dirty="0"/>
              <a:t>Le MF est le décideur principal déterminant le niveau de financement public national alloué à la santé</a:t>
            </a:r>
          </a:p>
          <a:p>
            <a:pPr lvl="1"/>
            <a:r>
              <a:rPr lang="fr-FR" dirty="0"/>
              <a:t>Le MF peut instituer des politiques afin d’inciter un rôle accru du secteur privé dans la santé (p.ex., Nigeria)</a:t>
            </a:r>
          </a:p>
          <a:p>
            <a:r>
              <a:rPr lang="fr-FR" dirty="0"/>
              <a:t>« Sin » taxes</a:t>
            </a:r>
          </a:p>
          <a:p>
            <a:pPr lvl="1"/>
            <a:r>
              <a:rPr lang="fr-FR" dirty="0"/>
              <a:t>Les taxes entraînent une diminution en matière de consommation de substances nocives (ex., cigarettes, sucre), menant à des résultats de santé améliorés</a:t>
            </a:r>
          </a:p>
          <a:p>
            <a:pPr lvl="1"/>
            <a:r>
              <a:rPr lang="fr-FR" dirty="0"/>
              <a:t>Les revenus provenant des taxes peuvent accroitre l'allocation à la santé</a:t>
            </a:r>
          </a:p>
        </p:txBody>
      </p:sp>
    </p:spTree>
    <p:extLst>
      <p:ext uri="{BB962C8B-B14F-4D97-AF65-F5344CB8AC3E}">
        <p14:creationId xmlns:p14="http://schemas.microsoft.com/office/powerpoint/2010/main" val="377223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12800" y="33249"/>
            <a:ext cx="8077200" cy="322145"/>
          </a:xfrm>
        </p:spPr>
        <p:txBody>
          <a:bodyPr/>
          <a:lstStyle/>
          <a:p>
            <a:r>
              <a:rPr lang="fr-FR" sz="2400" dirty="0"/>
              <a:t>Exemple - protection sociale pour l'équité et la création de la demande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1173163"/>
            <a:ext cx="9144000" cy="5036568"/>
          </a:xfrm>
          <a:prstGeom prst="rect">
            <a:avLst/>
          </a:prstGeom>
        </p:spPr>
        <p:txBody>
          <a:bodyPr/>
          <a:lstStyle/>
          <a:p>
            <a:r>
              <a:rPr lang="fr-FR" b="1" dirty="0"/>
              <a:t>Équité :</a:t>
            </a:r>
            <a:r>
              <a:rPr lang="fr-FR" dirty="0"/>
              <a:t> Cible les ménages les plus pauvres à travers l'utilisation de registres sociaux</a:t>
            </a:r>
          </a:p>
          <a:p>
            <a:pPr lvl="1"/>
            <a:r>
              <a:rPr lang="fr-FR" sz="2000" dirty="0"/>
              <a:t>Généralement développé pour cibler les transferts monétaires, mais pourrait être utilisé pour réaliser des objectifs d'équité en matière de santé au sein </a:t>
            </a:r>
            <a:r>
              <a:rPr lang="fr-FR" sz="2000"/>
              <a:t>du </a:t>
            </a:r>
            <a:r>
              <a:rPr lang="fr-FR" sz="2000" smtClean="0"/>
              <a:t>GFF</a:t>
            </a:r>
          </a:p>
          <a:p>
            <a:pPr marL="457200" lvl="1" indent="0">
              <a:buNone/>
            </a:pPr>
            <a:endParaRPr lang="fr-FR" sz="2000" dirty="0"/>
          </a:p>
          <a:p>
            <a:r>
              <a:rPr lang="fr-FR" b="1" dirty="0"/>
              <a:t>Demande: </a:t>
            </a:r>
            <a:r>
              <a:rPr lang="fr-FR" dirty="0"/>
              <a:t>Résoudre les contraintes liées à la demande à travers :</a:t>
            </a:r>
          </a:p>
          <a:p>
            <a:pPr lvl="1"/>
            <a:r>
              <a:rPr lang="fr-FR" sz="2000" dirty="0"/>
              <a:t>Des mesures d'accompagnement pour les programmes de transferts monétaires (p.ex., informations sur la nutrition) </a:t>
            </a:r>
          </a:p>
          <a:p>
            <a:pPr lvl="1"/>
            <a:r>
              <a:rPr lang="fr-FR" sz="2000" dirty="0"/>
              <a:t>Conditionnalité </a:t>
            </a:r>
            <a:r>
              <a:rPr lang="mr-IN" sz="2000" dirty="0"/>
              <a:t>–</a:t>
            </a:r>
            <a:r>
              <a:rPr lang="fr-FR" sz="2000" dirty="0"/>
              <a:t> difficile ou souple (p.ex., utilisation des services de santé, maintenir les filles au sein des établissements scolaires)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2713"/>
            <a:ext cx="2133600" cy="365125"/>
          </a:xfrm>
        </p:spPr>
        <p:txBody>
          <a:bodyPr/>
          <a:lstStyle/>
          <a:p>
            <a:fld id="{54F35883-D328-BB47-9BAC-D95ED3694F2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8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1800" dirty="0"/>
              <a:t>Exemple - éducation et genre pour la santé sexuelle et reproductive</a:t>
            </a:r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95535" y="1037229"/>
            <a:ext cx="8794465" cy="5425483"/>
          </a:xfrm>
          <a:prstGeom prst="rect">
            <a:avLst/>
          </a:prstGeom>
        </p:spPr>
        <p:txBody>
          <a:bodyPr/>
          <a:lstStyle/>
          <a:p>
            <a:r>
              <a:rPr lang="fr-FR" sz="2600" dirty="0"/>
              <a:t>Tous les pays n'auront pas besoin du même équilibre entre les approches de la demande et </a:t>
            </a:r>
            <a:r>
              <a:rPr lang="fr-FR" sz="2600"/>
              <a:t>de </a:t>
            </a:r>
            <a:r>
              <a:rPr lang="fr-FR" sz="2600" smtClean="0"/>
              <a:t>l'offre</a:t>
            </a:r>
          </a:p>
          <a:p>
            <a:pPr marL="0" indent="0">
              <a:buNone/>
            </a:pPr>
            <a:endParaRPr lang="fr-FR" sz="2600" dirty="0"/>
          </a:p>
          <a:p>
            <a:r>
              <a:rPr lang="fr-FR" sz="2600" dirty="0"/>
              <a:t>A quel point aborder les contraintes sous-jacentes « en profondeur » ? (p. ex., l'autonomisation des adolescents) ; et, à quel </a:t>
            </a:r>
            <a:r>
              <a:rPr lang="fr-FR" sz="2600"/>
              <a:t>coût</a:t>
            </a:r>
            <a:r>
              <a:rPr lang="fr-FR" sz="2600" smtClean="0"/>
              <a:t>?</a:t>
            </a:r>
          </a:p>
          <a:p>
            <a:pPr marL="0" indent="0">
              <a:buNone/>
            </a:pPr>
            <a:endParaRPr lang="fr-FR" sz="2600" dirty="0"/>
          </a:p>
          <a:p>
            <a:r>
              <a:rPr lang="fr-FR" sz="2600" dirty="0"/>
              <a:t>Rôle du secteur de l'éducation: une plateforme pour atteindre les adolescents ; maintenir les filles au sein des établissements scolaires afin de retarder l'âge de la première maternité ; fournir des informations sur les DSSR, et cela, à travers des programmes scolaires</a:t>
            </a:r>
            <a:endParaRPr lang="en-US" sz="2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2713"/>
            <a:ext cx="2133600" cy="365125"/>
          </a:xfrm>
        </p:spPr>
        <p:txBody>
          <a:bodyPr/>
          <a:lstStyle/>
          <a:p>
            <a:fld id="{54F35883-D328-BB47-9BAC-D95ED3694F2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60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2400" dirty="0"/>
              <a:t>Exemple – de multiple secteurs pour la nutrition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98" y="1156153"/>
            <a:ext cx="8392886" cy="546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7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Exemple - de multiples secteurs pour la nutrition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0" y="993913"/>
            <a:ext cx="9238026" cy="5864087"/>
            <a:chOff x="1" y="1933227"/>
            <a:chExt cx="9238026" cy="4074038"/>
          </a:xfrm>
        </p:grpSpPr>
        <p:pic>
          <p:nvPicPr>
            <p:cNvPr id="5" name="Picture 4" descr="8249942309_11ab2af3b5_o.jp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950" r="46541" b="8148"/>
            <a:stretch/>
          </p:blipFill>
          <p:spPr>
            <a:xfrm>
              <a:off x="3733279" y="2927470"/>
              <a:ext cx="1788662" cy="3024914"/>
            </a:xfrm>
            <a:prstGeom prst="rect">
              <a:avLst/>
            </a:prstGeom>
          </p:spPr>
        </p:pic>
        <p:pic>
          <p:nvPicPr>
            <p:cNvPr id="6" name="Picture Placeholder 27" descr="10670555825_e8822e79a0_o.jp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366" r="17497"/>
            <a:stretch/>
          </p:blipFill>
          <p:spPr>
            <a:xfrm>
              <a:off x="7313613" y="2009775"/>
              <a:ext cx="1830387" cy="3984625"/>
            </a:xfrm>
            <a:prstGeom prst="rect">
              <a:avLst/>
            </a:prstGeom>
          </p:spPr>
        </p:pic>
        <p:pic>
          <p:nvPicPr>
            <p:cNvPr id="7" name="Picture Placeholder 3" descr="8758053343_03fa2de767_o.jp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238" t="-2280" r="604" b="5109"/>
            <a:stretch/>
          </p:blipFill>
          <p:spPr>
            <a:xfrm>
              <a:off x="1890051" y="1959912"/>
              <a:ext cx="1830032" cy="4020668"/>
            </a:xfrm>
            <a:prstGeom prst="rect">
              <a:avLst/>
            </a:prstGeom>
          </p:spPr>
        </p:pic>
        <p:pic>
          <p:nvPicPr>
            <p:cNvPr id="8" name="Picture 7" descr="1108350784_3b72e2e5f5_o.jp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79" r="14101"/>
            <a:stretch/>
          </p:blipFill>
          <p:spPr>
            <a:xfrm>
              <a:off x="5534388" y="2067485"/>
              <a:ext cx="1830032" cy="3919461"/>
            </a:xfrm>
            <a:prstGeom prst="rect">
              <a:avLst/>
            </a:prstGeom>
          </p:spPr>
        </p:pic>
        <p:pic>
          <p:nvPicPr>
            <p:cNvPr id="9" name="Picture 8" descr="3492673802_6725ec6bbd_o.jp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40" r="13583" b="-1"/>
            <a:stretch/>
          </p:blipFill>
          <p:spPr>
            <a:xfrm>
              <a:off x="13893" y="2065506"/>
              <a:ext cx="1882144" cy="3939424"/>
            </a:xfrm>
            <a:prstGeom prst="rect">
              <a:avLst/>
            </a:prstGeom>
          </p:spPr>
        </p:pic>
        <p:pic>
          <p:nvPicPr>
            <p:cNvPr id="10" name="Picture Placeholder 6" descr="19410933764_d3a52450bd_o.jp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3670"/>
            <a:stretch/>
          </p:blipFill>
          <p:spPr>
            <a:xfrm>
              <a:off x="7365022" y="2054039"/>
              <a:ext cx="1804379" cy="3919276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" y="1933227"/>
              <a:ext cx="9169400" cy="1019129"/>
            </a:xfrm>
            <a:prstGeom prst="rect">
              <a:avLst/>
            </a:prstGeom>
            <a:solidFill>
              <a:srgbClr val="18AAE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latin typeface="Futura Std Book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889845" y="2103825"/>
              <a:ext cx="5475177" cy="3823774"/>
              <a:chOff x="1889844" y="-27438"/>
              <a:chExt cx="5475177" cy="5131733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1889844" y="-27438"/>
                <a:ext cx="0" cy="5131733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3721859" y="-27438"/>
                <a:ext cx="0" cy="5131733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544028" y="-27438"/>
                <a:ext cx="0" cy="5131733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7365021" y="-27438"/>
                <a:ext cx="0" cy="5131733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2" y="5961546"/>
              <a:ext cx="9143999" cy="45719"/>
              <a:chOff x="0" y="4944519"/>
              <a:chExt cx="4736739" cy="198980"/>
            </a:xfrm>
          </p:grpSpPr>
          <p:sp>
            <p:nvSpPr>
              <p:cNvPr id="18" name="Rectangle 17"/>
              <p:cNvSpPr/>
              <p:nvPr/>
            </p:nvSpPr>
            <p:spPr>
              <a:xfrm flipV="1">
                <a:off x="0" y="4944519"/>
                <a:ext cx="948267" cy="198967"/>
              </a:xfrm>
              <a:prstGeom prst="rect">
                <a:avLst/>
              </a:prstGeom>
              <a:solidFill>
                <a:srgbClr val="009CA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948267" y="4944532"/>
                <a:ext cx="948267" cy="198967"/>
              </a:xfrm>
              <a:prstGeom prst="rect">
                <a:avLst/>
              </a:prstGeom>
              <a:solidFill>
                <a:srgbClr val="EB1C2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893086" y="4944532"/>
                <a:ext cx="948267" cy="19896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840278" y="4944532"/>
                <a:ext cx="948267" cy="198967"/>
              </a:xfrm>
              <a:prstGeom prst="rect">
                <a:avLst/>
              </a:prstGeom>
              <a:solidFill>
                <a:schemeClr val="tx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788472" y="4944532"/>
                <a:ext cx="948267" cy="19896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7416088" y="1988785"/>
              <a:ext cx="1821939" cy="748391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  <a:latin typeface="Futura Std Book"/>
                  <a:cs typeface="Arial Narrow"/>
                </a:rPr>
                <a:t>DISPOSITIFS DE SÉCURITÉ ET RÉPONSE</a:t>
              </a:r>
            </a:p>
            <a:p>
              <a:r>
                <a:rPr lang="fr-FR" sz="1600" b="1" dirty="0">
                  <a:solidFill>
                    <a:schemeClr val="bg1"/>
                  </a:solidFill>
                  <a:latin typeface="Futura Std Book"/>
                  <a:cs typeface="Arial Narrow"/>
                </a:rPr>
                <a:t>AUX CHOCS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893" y="1959912"/>
              <a:ext cx="1801862" cy="57733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fr-FR" sz="1600" b="1" cap="all" dirty="0">
                  <a:solidFill>
                    <a:schemeClr val="bg1"/>
                  </a:solidFill>
                  <a:latin typeface="Futura Std Book"/>
                  <a:cs typeface="Arial Narrow"/>
                </a:rPr>
                <a:t>ÉDUCATION ET AUTONOMISATION DES FEMMES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13740" y="2996734"/>
              <a:ext cx="1671259" cy="2889864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>
              <a:noAutofit/>
            </a:bodyPr>
            <a:lstStyle/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Transferts monétaires et autres programmes d'assistance sociale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Enregistrement des naissances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Congé parental et garde d'enfants adéquats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Services de protection de l'enfance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4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Réponse d'urgence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endParaRPr lang="fr-FR" sz="1400" dirty="0">
                <a:solidFill>
                  <a:schemeClr val="tx1">
                    <a:lumMod val="50000"/>
                  </a:schemeClr>
                </a:solidFill>
                <a:latin typeface="Futura Std Book"/>
                <a:ea typeface="Arial Narrow" charset="0"/>
                <a:cs typeface="Arial Narrow" charset="0"/>
              </a:endParaRPr>
            </a:p>
            <a:p>
              <a:pPr marL="171446" indent="-171446">
                <a:buFont typeface="Arial" panose="020B0604020202020204" pitchFamily="34" charset="0"/>
                <a:buChar char="•"/>
              </a:pPr>
              <a:endParaRPr lang="fr-FR" sz="1400" dirty="0">
                <a:solidFill>
                  <a:schemeClr val="tx1">
                    <a:lumMod val="50000"/>
                  </a:schemeClr>
                </a:solidFill>
                <a:latin typeface="Futura Std Book"/>
                <a:ea typeface="Arial Narrow" charset="0"/>
                <a:cs typeface="Arial Narrow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617783" y="2993287"/>
              <a:ext cx="1688277" cy="1650203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>
              <a:normAutofit/>
            </a:bodyPr>
            <a:lstStyle/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Accès à l'eau potable, assainissement adéquat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Promotion de l'hygiène / du lavage des mains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797680" y="2993287"/>
              <a:ext cx="1687388" cy="297217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>
              <a:spAutoFit/>
            </a:bodyPr>
            <a:lstStyle/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Améliorer l'accès à une alimentation plus diversifiée, nutritive et sûre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Réduire la charge de travail des femmes</a:t>
              </a:r>
            </a:p>
            <a:p>
              <a:pPr marL="179388" indent="-179388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Enrichissement des aliments de base en micronutriments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58605" y="2993949"/>
              <a:ext cx="1687388" cy="280111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>
              <a:spAutoFit/>
            </a:bodyPr>
            <a:lstStyle/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Améliorer l'accès à une alimentation plus diversifiée, nutritive et sûre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Réduire la charge de travail des femmes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Enrichissement des aliments de base en micronutriments 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6676" y="3003574"/>
              <a:ext cx="1687388" cy="2608675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>
              <a:spAutoFit/>
            </a:bodyPr>
            <a:lstStyle/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7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Éducation maternelle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7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Éducation sur la stimulation précoce, la croissance et le développement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fr-FR" sz="1700" dirty="0">
                  <a:solidFill>
                    <a:schemeClr val="tx1">
                      <a:lumMod val="50000"/>
                    </a:schemeClr>
                  </a:solidFill>
                  <a:latin typeface="Futura Std Book"/>
                  <a:ea typeface="Arial Narrow" charset="0"/>
                  <a:cs typeface="Arial Narrow" charset="0"/>
                </a:rPr>
                <a:t>Petite enfance &amp; éducation préliminaire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83172" y="1996807"/>
              <a:ext cx="1821939" cy="57733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Futura Std Book"/>
                  <a:cs typeface="Arial Narrow"/>
                </a:rPr>
                <a:t>EAU, ASSAINISSEMENT &amp; HYGIÈNE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719153" y="2005113"/>
              <a:ext cx="1821939" cy="57733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Futura Std Book"/>
                  <a:cs typeface="Arial Narrow"/>
                </a:rPr>
                <a:t>AGRICULTURE &amp; SYSTÈMES ALIMENTAIRES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23739" y="1996807"/>
              <a:ext cx="1821939" cy="57733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  <a:latin typeface="Futura Std Book"/>
                  <a:cs typeface="Arial Narrow"/>
                </a:rPr>
                <a:t>SERVICES DE REPRODUCTION &amp; DE SANTÉ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4306" y="5589432"/>
              <a:ext cx="1565108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chemeClr val="bg1"/>
                  </a:solidFill>
                </a:rPr>
                <a:t>Source: Anne Provo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47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12800" y="1"/>
            <a:ext cx="8077200" cy="571058"/>
          </a:xfrm>
        </p:spPr>
        <p:txBody>
          <a:bodyPr/>
          <a:lstStyle/>
          <a:p>
            <a:r>
              <a:rPr lang="fr-FR" sz="3200" b="1" smtClean="0"/>
              <a:t>III- LA MULTISECTORIALITE</a:t>
            </a:r>
            <a:endParaRPr lang="en-US" sz="32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1133475"/>
            <a:ext cx="8890000" cy="52673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Clarifier les résultats </a:t>
            </a:r>
            <a:r>
              <a:rPr lang="fr-FR"/>
              <a:t>à </a:t>
            </a:r>
            <a:r>
              <a:rPr lang="fr-FR" smtClean="0"/>
              <a:t>réaliser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Identifier les déterminants </a:t>
            </a:r>
            <a:r>
              <a:rPr lang="fr-FR"/>
              <a:t>/ </a:t>
            </a:r>
            <a:r>
              <a:rPr lang="fr-FR" smtClean="0"/>
              <a:t>obstacles</a:t>
            </a:r>
          </a:p>
          <a:p>
            <a:pPr marL="0" indent="0">
              <a:buNone/>
            </a:pPr>
            <a:endParaRPr lang="en-US" dirty="0"/>
          </a:p>
          <a:p>
            <a:pPr marL="228600" lvl="1">
              <a:spcBef>
                <a:spcPts val="1000"/>
              </a:spcBef>
            </a:pPr>
            <a:r>
              <a:rPr lang="fr-FR" sz="2800" dirty="0"/>
              <a:t>A quel point aborder  les contraintes sous-jacentes «  en profondeur</a:t>
            </a:r>
            <a:r>
              <a:rPr lang="fr-FR" sz="2800"/>
              <a:t> </a:t>
            </a:r>
            <a:r>
              <a:rPr lang="fr-FR" sz="2800" smtClean="0"/>
              <a:t>»?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sz="2800" dirty="0"/>
          </a:p>
          <a:p>
            <a:r>
              <a:rPr lang="fr-FR" dirty="0"/>
              <a:t>Déterminer quels secteurs sont les mieux placés pour aborder les déterminants </a:t>
            </a:r>
            <a:r>
              <a:rPr lang="fr-FR"/>
              <a:t>/ </a:t>
            </a:r>
            <a:r>
              <a:rPr lang="fr-FR" smtClean="0"/>
              <a:t>obstacles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Convenir d'une théorie </a:t>
            </a:r>
            <a:r>
              <a:rPr lang="fr-FR"/>
              <a:t>du </a:t>
            </a:r>
            <a:r>
              <a:rPr lang="fr-FR" smtClean="0"/>
              <a:t>changement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86603" y="621434"/>
            <a:ext cx="8603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accent2"/>
                </a:solidFill>
                <a:latin typeface="Futura Std Book" charset="0"/>
              </a:rPr>
              <a:t>Étapes pour une approche multisectorielle efficace</a:t>
            </a:r>
            <a:endParaRPr lang="fr-FR" sz="2400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7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b="1" smtClean="0"/>
              <a:t>III- LA MULTISECTORIALITE</a:t>
            </a:r>
            <a:endParaRPr lang="en-US" sz="32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-1" y="1815863"/>
            <a:ext cx="8993875" cy="4707767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Définir </a:t>
            </a:r>
            <a:r>
              <a:rPr lang="fr-FR" dirty="0"/>
              <a:t>quels incitatifs sont disponibles dans chaque secteur afin de réaliser les </a:t>
            </a:r>
            <a:r>
              <a:rPr lang="fr-FR"/>
              <a:t>résultats </a:t>
            </a:r>
            <a:r>
              <a:rPr lang="fr-FR" smtClean="0"/>
              <a:t>escomptés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Identifier un leader / champion fort au niveau </a:t>
            </a:r>
            <a:r>
              <a:rPr lang="fr-FR"/>
              <a:t>intersectoriel </a:t>
            </a:r>
            <a:endParaRPr lang="fr-FR" smtClean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Chercher à faire bon usage des plateformes existantes, susceptibles de faciliter une convergence (p.ex. conseils communautaires, structures décentralisées)</a:t>
            </a:r>
          </a:p>
          <a:p>
            <a:pPr marL="457200" lvl="1" indent="0">
              <a:buNone/>
            </a:pPr>
            <a:r>
              <a:rPr lang="fr-FR" sz="2800" dirty="0"/>
              <a:t>La convergence doit être encouragée à tous les niveaux</a:t>
            </a:r>
            <a:endParaRPr lang="en-US" sz="2800" dirty="0"/>
          </a:p>
        </p:txBody>
      </p:sp>
      <p:sp>
        <p:nvSpPr>
          <p:cNvPr id="2" name="ZoneTexte 1"/>
          <p:cNvSpPr txBox="1"/>
          <p:nvPr/>
        </p:nvSpPr>
        <p:spPr>
          <a:xfrm>
            <a:off x="286603" y="621434"/>
            <a:ext cx="8603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accent2"/>
                </a:solidFill>
                <a:latin typeface="Futura Std Book" charset="0"/>
              </a:rPr>
              <a:t>Étapes pour une approche multisectorielle efficace</a:t>
            </a:r>
            <a:endParaRPr lang="fr-FR" sz="2400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18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b="1" smtClean="0"/>
              <a:t>III-LA MULTISECTORIALITE</a:t>
            </a:r>
            <a:endParaRPr lang="en-US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981200"/>
            <a:ext cx="9007522" cy="47334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fr-FR" dirty="0"/>
              <a:t>Créer un environnement propice</a:t>
            </a:r>
          </a:p>
          <a:p>
            <a:pPr lvl="1"/>
            <a:r>
              <a:rPr lang="fr-FR" dirty="0"/>
              <a:t>Urgence </a:t>
            </a:r>
            <a:r>
              <a:rPr lang="fr-FR" dirty="0">
                <a:sym typeface="Wingdings" panose="05000000000000000000" pitchFamily="2" charset="2"/>
              </a:rPr>
              <a:t> coalition  action</a:t>
            </a:r>
            <a:endParaRPr lang="fr-FR" dirty="0"/>
          </a:p>
          <a:p>
            <a:r>
              <a:rPr lang="fr-FR" dirty="0"/>
              <a:t>Créer un mécanisme de coordination</a:t>
            </a:r>
          </a:p>
          <a:p>
            <a:r>
              <a:rPr lang="fr-FR" dirty="0"/>
              <a:t>Créer un cadre conjoint de résultats </a:t>
            </a:r>
          </a:p>
          <a:p>
            <a:pPr lvl="1"/>
            <a:r>
              <a:rPr lang="fr-FR" dirty="0"/>
              <a:t>Résultats sectoriels spécifiques pouvant être réalisés de façon indépendante</a:t>
            </a:r>
          </a:p>
          <a:p>
            <a:r>
              <a:rPr lang="fr-FR" dirty="0"/>
              <a:t>Identifier les incitations requises pour réaliser des résultats sectoriels </a:t>
            </a:r>
            <a:r>
              <a:rPr lang="fr-FR" u="sng" dirty="0"/>
              <a:t>et</a:t>
            </a:r>
            <a:r>
              <a:rPr lang="fr-FR" dirty="0"/>
              <a:t> pour la coordination</a:t>
            </a:r>
          </a:p>
          <a:p>
            <a:r>
              <a:rPr lang="fr-FR" dirty="0"/>
              <a:t>S'assurer que les données seront disponibles afin de suivre les progrès réalisés</a:t>
            </a:r>
          </a:p>
          <a:p>
            <a:r>
              <a:rPr lang="fr-FR" dirty="0"/>
              <a:t>Instituer des revues régulières de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198" y="1078011"/>
            <a:ext cx="8619067" cy="738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100" b="1" i="1" dirty="0">
                <a:solidFill>
                  <a:schemeClr val="accent2"/>
                </a:solidFill>
                <a:latin typeface="Futura Std Book"/>
              </a:rPr>
              <a:t>Planifier de façon multisectorielle; mettre en œuvre de façon sectorielle; revoir / évaluer de façon multisectorielle</a:t>
            </a:r>
          </a:p>
        </p:txBody>
      </p:sp>
    </p:spTree>
    <p:extLst>
      <p:ext uri="{BB962C8B-B14F-4D97-AF65-F5344CB8AC3E}">
        <p14:creationId xmlns:p14="http://schemas.microsoft.com/office/powerpoint/2010/main" val="157398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b="1" smtClean="0"/>
              <a:t>III-LA MULTISECTORIALITE</a:t>
            </a:r>
            <a:endParaRPr lang="en-US" sz="3200" b="1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65808831"/>
              </p:ext>
            </p:extLst>
          </p:nvPr>
        </p:nvGraphicFramePr>
        <p:xfrm>
          <a:off x="0" y="1379538"/>
          <a:ext cx="9144000" cy="4960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559558" y="713687"/>
            <a:ext cx="8330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>
                <a:solidFill>
                  <a:schemeClr val="accent2"/>
                </a:solidFill>
                <a:latin typeface="Futura Std Book" charset="0"/>
              </a:rPr>
              <a:t>Redevabilité avec flexibilité opérationnelle</a:t>
            </a:r>
            <a:endParaRPr lang="fr-FR" sz="2800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11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12800" y="77626"/>
            <a:ext cx="8077200" cy="322145"/>
          </a:xfrm>
        </p:spPr>
        <p:txBody>
          <a:bodyPr/>
          <a:lstStyle/>
          <a:p>
            <a:r>
              <a:rPr lang="fr-FR" sz="3200" b="1" smtClean="0"/>
              <a:t>III- LA MULTISECTORIALITE</a:t>
            </a:r>
            <a:endParaRPr lang="en-US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4294967295"/>
          </p:nvPr>
        </p:nvSpPr>
        <p:spPr>
          <a:xfrm>
            <a:off x="218364" y="1123052"/>
            <a:ext cx="8671635" cy="529139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dirty="0"/>
              <a:t>Placer le leader multisectoriel au sein d’un ministère de tutelle (p.ex., </a:t>
            </a:r>
            <a:r>
              <a:rPr lang="fr-FR"/>
              <a:t>SUN</a:t>
            </a:r>
            <a:r>
              <a:rPr lang="fr-FR" smtClean="0"/>
              <a:t>)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Impliquer trop de secteurs à </a:t>
            </a:r>
            <a:r>
              <a:rPr lang="fr-FR"/>
              <a:t>la </a:t>
            </a:r>
            <a:r>
              <a:rPr lang="fr-FR" smtClean="0"/>
              <a:t>fois</a:t>
            </a:r>
          </a:p>
          <a:p>
            <a:pPr marL="0" indent="0">
              <a:buNone/>
            </a:pPr>
            <a:endParaRPr lang="fr-FR" smtClean="0"/>
          </a:p>
          <a:p>
            <a:r>
              <a:rPr lang="fr-FR" smtClean="0"/>
              <a:t>Se </a:t>
            </a:r>
            <a:r>
              <a:rPr lang="fr-FR" dirty="0"/>
              <a:t>concentrer outre mesure sur le processus, au dépit d’une focalisation sur </a:t>
            </a:r>
            <a:r>
              <a:rPr lang="fr-FR"/>
              <a:t>les </a:t>
            </a:r>
            <a:r>
              <a:rPr lang="fr-FR" smtClean="0"/>
              <a:t>résultats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Rôles sectoriels peu clairs / domaines </a:t>
            </a:r>
            <a:r>
              <a:rPr lang="fr-FR"/>
              <a:t>d'avantage </a:t>
            </a:r>
            <a:r>
              <a:rPr lang="fr-FR" smtClean="0"/>
              <a:t>comparatif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579427" y="640777"/>
            <a:ext cx="537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>
                <a:solidFill>
                  <a:schemeClr val="accent2"/>
                </a:solidFill>
                <a:latin typeface="Futura Std Book" charset="0"/>
              </a:rPr>
              <a:t>Quelques pièges à éviter…</a:t>
            </a:r>
            <a:endParaRPr lang="fr-FR" sz="2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9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12800" y="77626"/>
            <a:ext cx="8077200" cy="322145"/>
          </a:xfrm>
        </p:spPr>
        <p:txBody>
          <a:bodyPr/>
          <a:lstStyle/>
          <a:p>
            <a:r>
              <a:rPr lang="fr-FR" sz="3200" b="1" smtClean="0"/>
              <a:t>III- LA MULTISECTORIALITE</a:t>
            </a:r>
            <a:endParaRPr lang="en-US" sz="3200" b="1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4294967295"/>
          </p:nvPr>
        </p:nvSpPr>
        <p:spPr>
          <a:xfrm>
            <a:off x="447261" y="1123053"/>
            <a:ext cx="8308975" cy="50101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smtClean="0"/>
              <a:t>Oublier </a:t>
            </a:r>
            <a:r>
              <a:rPr lang="fr-FR" dirty="0"/>
              <a:t>les incitations /  « qu’est ce que cela peut m’apporter?</a:t>
            </a:r>
            <a:r>
              <a:rPr lang="fr-FR"/>
              <a:t> </a:t>
            </a:r>
            <a:r>
              <a:rPr lang="fr-FR" smtClean="0"/>
              <a:t>»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Ne pas revoir la performance de façon régulière, ne pas effectuer les </a:t>
            </a:r>
            <a:r>
              <a:rPr lang="fr-FR"/>
              <a:t>ajustements </a:t>
            </a:r>
            <a:r>
              <a:rPr lang="fr-FR" smtClean="0"/>
              <a:t>requis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Ne pas investir dans les données afin de suivre les performances</a:t>
            </a:r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2579427" y="640777"/>
            <a:ext cx="537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>
                <a:solidFill>
                  <a:schemeClr val="accent2"/>
                </a:solidFill>
                <a:latin typeface="Futura Std Book" charset="0"/>
              </a:rPr>
              <a:t>Quelques pièges à éviter…</a:t>
            </a:r>
            <a:endParaRPr lang="fr-FR" sz="2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7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GFF Partners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3150"/>
            <a:ext cx="8405813" cy="5132388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26" y="1181315"/>
            <a:ext cx="8718648" cy="49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4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Learn More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" y="1905126"/>
            <a:ext cx="9143244" cy="304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3591" y="2192087"/>
            <a:ext cx="8077200" cy="322145"/>
          </a:xfrm>
        </p:spPr>
        <p:txBody>
          <a:bodyPr/>
          <a:lstStyle/>
          <a:p>
            <a:pPr algn="ctr"/>
            <a:r>
              <a:rPr lang="fr-CD" sz="4000" dirty="0"/>
              <a:t>Débat :</a:t>
            </a:r>
            <a:br>
              <a:rPr lang="fr-CD" sz="4000" dirty="0"/>
            </a:br>
            <a:r>
              <a:rPr lang="fr-CD" sz="4000" dirty="0"/>
              <a:t>« L’approche multisectoriel </a:t>
            </a:r>
            <a:br>
              <a:rPr lang="fr-CD" sz="4000" dirty="0"/>
            </a:br>
            <a:r>
              <a:rPr lang="fr-CD" sz="4000" dirty="0"/>
              <a:t>est-elle… un investissement utile… ou une perte de temps? »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462713"/>
            <a:ext cx="2133600" cy="365125"/>
          </a:xfrm>
        </p:spPr>
        <p:txBody>
          <a:bodyPr/>
          <a:lstStyle/>
          <a:p>
            <a:fld id="{54F35883-D328-BB47-9BAC-D95ED3694F2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2238233" y="1064525"/>
            <a:ext cx="5213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smtClean="0">
                <a:solidFill>
                  <a:schemeClr val="accent2"/>
                </a:solidFill>
              </a:rPr>
              <a:t>SI le temps le permettait!</a:t>
            </a:r>
            <a:endParaRPr lang="fr-FR" sz="32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6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Questions pour les groupes de travail des pays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1635125"/>
            <a:ext cx="8308975" cy="307657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Dans votre pays, quels sont les principaux résultats de SRMNEA-N et les principales réformes du financement de la santé qui nécessitent des approches multisectorielles?</a:t>
            </a:r>
          </a:p>
          <a:p>
            <a:r>
              <a:rPr lang="fr-FR" dirty="0"/>
              <a:t>Quels secteurs importants avez-vous besoin d’impliquer?</a:t>
            </a:r>
          </a:p>
          <a:p>
            <a:r>
              <a:rPr lang="fr-FR" dirty="0"/>
              <a:t>À votre avis, quels seront les défis?</a:t>
            </a:r>
          </a:p>
          <a:p>
            <a:r>
              <a:rPr lang="fr-FR" dirty="0"/>
              <a:t>Comment allez-vous assurer une coordination et une redevabilité multisectorielles?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8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1004</TotalTime>
  <Words>1250</Words>
  <Application>Microsoft Office PowerPoint</Application>
  <PresentationFormat>Affichage à l'écran (4:3)</PresentationFormat>
  <Paragraphs>202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Arial Narrow</vt:lpstr>
      <vt:lpstr>Calibri</vt:lpstr>
      <vt:lpstr>Calibri Light</vt:lpstr>
      <vt:lpstr>Courier New</vt:lpstr>
      <vt:lpstr>Futura Std Book</vt:lpstr>
      <vt:lpstr>Mangal</vt:lpstr>
      <vt:lpstr>Wingdings</vt:lpstr>
      <vt:lpstr>Office Theme</vt:lpstr>
      <vt:lpstr>GFF : Réaliser des Résultats à travers des Approches Multisectorielles</vt:lpstr>
      <vt:lpstr>PLAN DE PRESENTATION</vt:lpstr>
      <vt:lpstr>I- Objectifs de la Séance</vt:lpstr>
      <vt:lpstr>II-RESULTATS POURSUIVIS PAR LE GFF</vt:lpstr>
      <vt:lpstr>Comment le GFF catalyse-t-il les résultats ?</vt:lpstr>
      <vt:lpstr>Pourquoi travailler de façon multisectorielle pour réaliser des résultats dans le cadre du GFF?</vt:lpstr>
      <vt:lpstr>Pourquoi travailler de façon multisectorielle pour réaliser des résultats dans le cadre du GFF?</vt:lpstr>
      <vt:lpstr>III- LA MULTISECTORIALITE</vt:lpstr>
      <vt:lpstr> III- LA MULTISECTORIALITE</vt:lpstr>
      <vt:lpstr> III- LA MULTISECTORIALITE</vt:lpstr>
      <vt:lpstr>Exemple - financement pour davantage de ressources et d’impact sur la santé</vt:lpstr>
      <vt:lpstr>Exemple - protection sociale pour l'équité et la création de la demande</vt:lpstr>
      <vt:lpstr>Exemple - éducation et genre pour la santé sexuelle et reproductive</vt:lpstr>
      <vt:lpstr>Exemple – de multiple secteurs pour la nutrition</vt:lpstr>
      <vt:lpstr>Exemple - de multiples secteurs pour la nutrition</vt:lpstr>
      <vt:lpstr>III- LA MULTISECTORIALITE</vt:lpstr>
      <vt:lpstr>III- LA MULTISECTORIALITE</vt:lpstr>
      <vt:lpstr>III-LA MULTISECTORIALITE</vt:lpstr>
      <vt:lpstr>III-LA MULTISECTORIALITE</vt:lpstr>
      <vt:lpstr>III- LA MULTISECTORIALITE</vt:lpstr>
      <vt:lpstr>III- LA MULTISECTORIALITE</vt:lpstr>
      <vt:lpstr>GFF Partners</vt:lpstr>
      <vt:lpstr>Learn More</vt:lpstr>
      <vt:lpstr>Débat : « L’approche multisectoriel  est-elle… un investissement utile… ou une perte de temps? »</vt:lpstr>
      <vt:lpstr>Questions pour les groupes de travail des pays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hp</cp:lastModifiedBy>
  <cp:revision>40</cp:revision>
  <dcterms:created xsi:type="dcterms:W3CDTF">2018-01-18T10:23:44Z</dcterms:created>
  <dcterms:modified xsi:type="dcterms:W3CDTF">2018-02-19T19:39:22Z</dcterms:modified>
</cp:coreProperties>
</file>