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97" r:id="rId2"/>
    <p:sldId id="496" r:id="rId3"/>
    <p:sldId id="490" r:id="rId4"/>
    <p:sldId id="482" r:id="rId5"/>
    <p:sldId id="500" r:id="rId6"/>
    <p:sldId id="499" r:id="rId7"/>
    <p:sldId id="506" r:id="rId8"/>
    <p:sldId id="495" r:id="rId9"/>
    <p:sldId id="504" r:id="rId10"/>
    <p:sldId id="494" r:id="rId11"/>
    <p:sldId id="493" r:id="rId12"/>
  </p:sldIdLst>
  <p:sldSz cx="9144000" cy="6858000" type="screen4x3"/>
  <p:notesSz cx="6794500" cy="9931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Темекова Зарина Мухтаровна" initials="ТЗМ" lastIdx="12" clrIdx="0"/>
  <p:cmAuthor id="1" name="Ищанова Айганым Бахытжановна" initials="ИАБ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188AD8"/>
    <a:srgbClr val="376092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25" autoAdjust="0"/>
    <p:restoredTop sz="96469" autoAdjust="0"/>
  </p:normalViewPr>
  <p:slideViewPr>
    <p:cSldViewPr>
      <p:cViewPr>
        <p:scale>
          <a:sx n="91" d="100"/>
          <a:sy n="91" d="100"/>
        </p:scale>
        <p:origin x="-111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Baktygul\Dropbox%20(WHO)\Barcelona%20health%20expenditure%20data\Country%20specific%20charts\HE%20charts_Moldova_23052017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Users\Baktygul\Desktop\2018\HE%20charts_GHED\HE%20charts_Macedonia_12042018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C:\Users\Baktygul\Desktop\2018\HE%20charts_GHED\HE%20charts_Macedonia_12042018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C:\Users\Baktygul\Desktop\2018\Macedonia\HE%20charts_Macedonia_12042018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sons\Documents\Financial%20protection\Methods\Summary%20chart%20for%20Tama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400" b="1" i="0" dirty="0" smtClean="0"/>
              <a:t>Country Priorities</a:t>
            </a:r>
            <a:endParaRPr lang="ru-RU" sz="1400" b="1" i="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Лист3!$A$1:$A$3</c:f>
              <c:strCache>
                <c:ptCount val="3"/>
                <c:pt idx="0">
                  <c:v>Частный сектор</c:v>
                </c:pt>
                <c:pt idx="1">
                  <c:v>Доходы государства</c:v>
                </c:pt>
                <c:pt idx="2">
                  <c:v>Финансирование сектора здравоохранения</c:v>
                </c:pt>
              </c:strCache>
            </c:strRef>
          </c:cat>
          <c:val>
            <c:numRef>
              <c:f>Лист3!$B$1:$B$3</c:f>
              <c:numCache>
                <c:formatCode>General</c:formatCode>
                <c:ptCount val="3"/>
                <c:pt idx="0">
                  <c:v>46.9</c:v>
                </c:pt>
                <c:pt idx="1">
                  <c:v>9.4</c:v>
                </c:pt>
                <c:pt idx="2">
                  <c:v>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государственного бюджета</c:v>
                </c:pt>
              </c:strCache>
            </c:strRef>
          </c:tx>
          <c:spPr>
            <a:ln w="28575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4.5482113304761908E-2"/>
                  <c:y val="-6.15269808139097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0359220615254233E-2"/>
                  <c:y val="-0.1179859643534885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3564814814814818E-2"/>
                  <c:y val="-5.05015536420532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3657407407407413E-2"/>
                  <c:y val="-0.1297196770021367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620370370370371E-2"/>
                  <c:y val="-6.63451783140699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4305555555555556E-2"/>
                  <c:y val="-0.1336805831701408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0416666666666666E-2"/>
                  <c:y val="-6.23842721460656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Лист1!$B$2:$B$8</c:f>
              <c:numCache>
                <c:formatCode>0.0</c:formatCode>
                <c:ptCount val="7"/>
                <c:pt idx="0">
                  <c:v>4.4571645999999996</c:v>
                </c:pt>
                <c:pt idx="1">
                  <c:v>5.4232550999999996</c:v>
                </c:pt>
                <c:pt idx="2">
                  <c:v>6.2689719999999998</c:v>
                </c:pt>
                <c:pt idx="3">
                  <c:v>6.8527113057035995</c:v>
                </c:pt>
                <c:pt idx="4">
                  <c:v>7.7918674973697994</c:v>
                </c:pt>
                <c:pt idx="5">
                  <c:v>8.2270971999999993</c:v>
                </c:pt>
                <c:pt idx="6">
                  <c:v>9.4337449000000007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ВВП</c:v>
                </c:pt>
              </c:strCache>
            </c:strRef>
          </c:tx>
          <c:spPr>
            <a:ln w="28575" cap="rnd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dLbls>
            <c:dLbl>
              <c:idx val="1"/>
              <c:layout>
                <c:manualLayout>
                  <c:x val="0"/>
                  <c:y val="1.980453084002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1.188271850401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3888888888888888E-2"/>
                  <c:y val="2.7726343176029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0833333333333332E-2"/>
                  <c:y val="-1.980453084002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Лист1!$C$2:$C$8</c:f>
              <c:numCache>
                <c:formatCode>0.0</c:formatCode>
                <c:ptCount val="7"/>
                <c:pt idx="0">
                  <c:v>21.815517</c:v>
                </c:pt>
                <c:pt idx="1">
                  <c:v>28.243052699999996</c:v>
                </c:pt>
                <c:pt idx="2">
                  <c:v>31.015186599999996</c:v>
                </c:pt>
                <c:pt idx="3">
                  <c:v>35.999025100000004</c:v>
                </c:pt>
                <c:pt idx="4">
                  <c:v>39.675832900000003</c:v>
                </c:pt>
                <c:pt idx="5">
                  <c:v>40.884133599999998</c:v>
                </c:pt>
                <c:pt idx="6">
                  <c:v>46.971150000000002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129600"/>
        <c:axId val="185151872"/>
      </c:lineChart>
      <c:catAx>
        <c:axId val="185129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151872"/>
        <c:crosses val="autoZero"/>
        <c:auto val="1"/>
        <c:lblAlgn val="ctr"/>
        <c:lblOffset val="100"/>
        <c:noMultiLvlLbl val="0"/>
      </c:catAx>
      <c:valAx>
        <c:axId val="18515187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solid"/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18512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270429928411401"/>
          <c:y val="0.24171484046704947"/>
          <c:w val="0.26454334935007223"/>
          <c:h val="0.615693494373641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ТРЗ от ВВП</c:v>
                </c:pt>
              </c:strCache>
            </c:strRef>
          </c:tx>
          <c:spPr>
            <a:ln w="28575" cap="rnd" cmpd="sng" algn="ctr">
              <a:solidFill>
                <a:schemeClr val="dk1">
                  <a:tint val="885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chemeClr val="dk1">
                  <a:tint val="88500"/>
                </a:schemeClr>
              </a:solidFill>
              <a:ln w="9525" cap="flat" cmpd="sng" algn="ctr">
                <a:solidFill>
                  <a:schemeClr val="dk1">
                    <a:tint val="88500"/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Лист1!$B$2:$B$8</c:f>
              <c:numCache>
                <c:formatCode>0.0%</c:formatCode>
                <c:ptCount val="7"/>
                <c:pt idx="0">
                  <c:v>2.7270227135456519E-2</c:v>
                </c:pt>
                <c:pt idx="1">
                  <c:v>2.7E-2</c:v>
                </c:pt>
                <c:pt idx="2">
                  <c:v>3.0017348061795752E-2</c:v>
                </c:pt>
                <c:pt idx="3">
                  <c:v>2.8593724982235696E-2</c:v>
                </c:pt>
                <c:pt idx="4">
                  <c:v>2.7059586239965232E-2</c:v>
                </c:pt>
                <c:pt idx="5">
                  <c:v>3.0437845613371879E-2</c:v>
                </c:pt>
                <c:pt idx="6">
                  <c:v>3.415231433654687E-2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ОРЗ от ВВП</c:v>
                </c:pt>
              </c:strCache>
            </c:strRef>
          </c:tx>
          <c:spPr>
            <a:ln w="28575" cap="rnd" cmpd="sng" algn="ctr">
              <a:solidFill>
                <a:schemeClr val="dk1">
                  <a:tint val="5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chemeClr val="dk1">
                  <a:tint val="55000"/>
                </a:schemeClr>
              </a:solidFill>
              <a:ln w="9525" cap="flat" cmpd="sng" algn="ctr">
                <a:solidFill>
                  <a:schemeClr val="dk1">
                    <a:tint val="55000"/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Лист1!$C$2:$C$8</c:f>
              <c:numCache>
                <c:formatCode>0.0%</c:formatCode>
                <c:ptCount val="7"/>
                <c:pt idx="0">
                  <c:v>4.0131984953645609E-2</c:v>
                </c:pt>
                <c:pt idx="1">
                  <c:v>3.3845491496746039E-2</c:v>
                </c:pt>
                <c:pt idx="2">
                  <c:v>3.7581589143171563E-2</c:v>
                </c:pt>
                <c:pt idx="3">
                  <c:v>3.5598186240882394E-2</c:v>
                </c:pt>
                <c:pt idx="4">
                  <c:v>3.6120224712409249E-2</c:v>
                </c:pt>
                <c:pt idx="5">
                  <c:v>3.6317267097473724E-2</c:v>
                </c:pt>
                <c:pt idx="6">
                  <c:v>3.7502185916248591E-2</c:v>
                </c:pt>
              </c:numCache>
            </c:numRef>
          </c:val>
          <c:smooth val="0"/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5195520"/>
        <c:axId val="185197312"/>
      </c:lineChart>
      <c:catAx>
        <c:axId val="185195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197312"/>
        <c:crosses val="autoZero"/>
        <c:auto val="1"/>
        <c:lblAlgn val="ctr"/>
        <c:lblOffset val="100"/>
        <c:noMultiLvlLbl val="0"/>
      </c:catAx>
      <c:valAx>
        <c:axId val="1851973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solid"/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18519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c:spPr>
          <c:invertIfNegative val="0"/>
          <c:dPt>
            <c:idx val="17"/>
            <c:invertIfNegative val="0"/>
            <c:bubble3D val="0"/>
            <c:spPr>
              <a:solidFill>
                <a:srgbClr val="FF0000"/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Португалия</c:v>
                </c:pt>
                <c:pt idx="1">
                  <c:v>Словения</c:v>
                </c:pt>
                <c:pt idx="2">
                  <c:v>Чили</c:v>
                </c:pt>
                <c:pt idx="3">
                  <c:v>Греция</c:v>
                </c:pt>
                <c:pt idx="4">
                  <c:v>Корея</c:v>
                </c:pt>
                <c:pt idx="5">
                  <c:v>Венгрия</c:v>
                </c:pt>
                <c:pt idx="6">
                  <c:v>Израиль</c:v>
                </c:pt>
                <c:pt idx="7">
                  <c:v>Словакия</c:v>
                </c:pt>
                <c:pt idx="8">
                  <c:v>Эстония</c:v>
                </c:pt>
                <c:pt idx="9">
                  <c:v>Эстония</c:v>
                </c:pt>
                <c:pt idx="10">
                  <c:v>Литва</c:v>
                </c:pt>
                <c:pt idx="11">
                  <c:v>Польша</c:v>
                </c:pt>
                <c:pt idx="12">
                  <c:v>Люксембург</c:v>
                </c:pt>
                <c:pt idx="13">
                  <c:v>Мексика</c:v>
                </c:pt>
                <c:pt idx="14">
                  <c:v>Латвия</c:v>
                </c:pt>
                <c:pt idx="15">
                  <c:v>Россия </c:v>
                </c:pt>
                <c:pt idx="16">
                  <c:v>Турция</c:v>
                </c:pt>
                <c:pt idx="17">
                  <c:v>Казахстан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8.9</c:v>
                </c:pt>
                <c:pt idx="1">
                  <c:v>8.6</c:v>
                </c:pt>
                <c:pt idx="2">
                  <c:v>8.5</c:v>
                </c:pt>
                <c:pt idx="3">
                  <c:v>8.2000000000000011</c:v>
                </c:pt>
                <c:pt idx="4">
                  <c:v>7.7</c:v>
                </c:pt>
                <c:pt idx="5">
                  <c:v>7.6</c:v>
                </c:pt>
                <c:pt idx="6">
                  <c:v>7.3</c:v>
                </c:pt>
                <c:pt idx="7">
                  <c:v>6.9</c:v>
                </c:pt>
                <c:pt idx="8">
                  <c:v>6.7</c:v>
                </c:pt>
                <c:pt idx="9">
                  <c:v>6.7</c:v>
                </c:pt>
                <c:pt idx="10">
                  <c:v>6.5</c:v>
                </c:pt>
                <c:pt idx="11">
                  <c:v>6.4</c:v>
                </c:pt>
                <c:pt idx="12">
                  <c:v>6.3</c:v>
                </c:pt>
                <c:pt idx="13">
                  <c:v>5.8</c:v>
                </c:pt>
                <c:pt idx="14">
                  <c:v>5.7</c:v>
                </c:pt>
                <c:pt idx="15">
                  <c:v>5.6</c:v>
                </c:pt>
                <c:pt idx="16">
                  <c:v>4.3</c:v>
                </c:pt>
                <c:pt idx="17">
                  <c:v>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42"/>
        <c:axId val="227154944"/>
        <c:axId val="227181312"/>
      </c:barChart>
      <c:catAx>
        <c:axId val="227154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181312"/>
        <c:crosses val="autoZero"/>
        <c:auto val="1"/>
        <c:lblAlgn val="ctr"/>
        <c:lblOffset val="100"/>
        <c:noMultiLvlLbl val="0"/>
      </c:catAx>
      <c:valAx>
        <c:axId val="22718131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27154944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effectLst>
              <a:innerShdw blurRad="63500" dist="50800" dir="8100000">
                <a:prstClr val="black">
                  <a:alpha val="50000"/>
                </a:prstClr>
              </a:innerShdw>
            </a:effectLst>
          </c:spPr>
          <c:invertIfNegative val="0"/>
          <c:dPt>
            <c:idx val="16"/>
            <c:invertIfNegative val="0"/>
            <c:bubble3D val="0"/>
            <c:spPr>
              <a:solidFill>
                <a:srgbClr val="FF33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15"/>
              <c:layout>
                <c:manualLayout>
                  <c:x val="8.574726023733221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Словения</c:v>
                </c:pt>
                <c:pt idx="1">
                  <c:v>Израиль</c:v>
                </c:pt>
                <c:pt idx="2">
                  <c:v>Португалия</c:v>
                </c:pt>
                <c:pt idx="3">
                  <c:v>Корея</c:v>
                </c:pt>
                <c:pt idx="4">
                  <c:v>Чехия</c:v>
                </c:pt>
                <c:pt idx="5">
                  <c:v>Греция</c:v>
                </c:pt>
                <c:pt idx="6">
                  <c:v>Словакия</c:v>
                </c:pt>
                <c:pt idx="7">
                  <c:v>Венгрия</c:v>
                </c:pt>
                <c:pt idx="8">
                  <c:v>Эстония</c:v>
                </c:pt>
                <c:pt idx="9">
                  <c:v>Чили</c:v>
                </c:pt>
                <c:pt idx="10">
                  <c:v>Литва</c:v>
                </c:pt>
                <c:pt idx="11">
                  <c:v>Польша</c:v>
                </c:pt>
                <c:pt idx="12">
                  <c:v>Латвия</c:v>
                </c:pt>
                <c:pt idx="13">
                  <c:v>Россия</c:v>
                </c:pt>
                <c:pt idx="14">
                  <c:v>Турция</c:v>
                </c:pt>
                <c:pt idx="15">
                  <c:v>Мексика</c:v>
                </c:pt>
                <c:pt idx="16">
                  <c:v>Казахстан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2834.7719999999999</c:v>
                </c:pt>
                <c:pt idx="1">
                  <c:v>2775.6959999999999</c:v>
                </c:pt>
                <c:pt idx="2">
                  <c:v>2734.3989999999999</c:v>
                </c:pt>
                <c:pt idx="3">
                  <c:v>2728.806</c:v>
                </c:pt>
                <c:pt idx="4">
                  <c:v>2515.3449999999998</c:v>
                </c:pt>
                <c:pt idx="5">
                  <c:v>2187.1019999999999</c:v>
                </c:pt>
                <c:pt idx="6">
                  <c:v>2149.5050000000001</c:v>
                </c:pt>
                <c:pt idx="7">
                  <c:v>2101.058</c:v>
                </c:pt>
                <c:pt idx="8">
                  <c:v>1989.001</c:v>
                </c:pt>
                <c:pt idx="9">
                  <c:v>1976.9670000000001</c:v>
                </c:pt>
                <c:pt idx="10">
                  <c:v>1970.2</c:v>
                </c:pt>
                <c:pt idx="11">
                  <c:v>1797.7560000000001</c:v>
                </c:pt>
                <c:pt idx="12">
                  <c:v>1466.2619999999999</c:v>
                </c:pt>
                <c:pt idx="13">
                  <c:v>1351</c:v>
                </c:pt>
                <c:pt idx="14">
                  <c:v>1087.5029999999999</c:v>
                </c:pt>
                <c:pt idx="15">
                  <c:v>1080.3139999999999</c:v>
                </c:pt>
                <c:pt idx="16">
                  <c:v>468.5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axId val="227393536"/>
        <c:axId val="227395072"/>
      </c:barChart>
      <c:catAx>
        <c:axId val="227393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395072"/>
        <c:crosses val="autoZero"/>
        <c:auto val="1"/>
        <c:lblAlgn val="ctr"/>
        <c:lblOffset val="100"/>
        <c:noMultiLvlLbl val="0"/>
      </c:catAx>
      <c:valAx>
        <c:axId val="22739507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1"/>
        <c:majorTickMark val="out"/>
        <c:minorTickMark val="none"/>
        <c:tickLblPos val="nextTo"/>
        <c:crossAx val="227393536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648080320824565E-2"/>
          <c:y val="2.9668841509192582E-2"/>
          <c:w val="0.8957062566524866"/>
          <c:h val="0.698823868055064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8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281-45CB-96F4-D9455FD0F405}"/>
              </c:ext>
            </c:extLst>
          </c:dPt>
          <c:cat>
            <c:strRef>
              <c:f>'GGHE%GGE'!$H$5:$H$51</c:f>
              <c:strCache>
                <c:ptCount val="47"/>
                <c:pt idx="0">
                  <c:v>Azerbaijan</c:v>
                </c:pt>
                <c:pt idx="1">
                  <c:v>Tajikistan</c:v>
                </c:pt>
                <c:pt idx="2">
                  <c:v>Armenia</c:v>
                </c:pt>
                <c:pt idx="3">
                  <c:v>Cyprus</c:v>
                </c:pt>
                <c:pt idx="4">
                  <c:v>Ukraine</c:v>
                </c:pt>
                <c:pt idx="5">
                  <c:v>Belarus</c:v>
                </c:pt>
                <c:pt idx="6">
                  <c:v>Turkmenistan</c:v>
                </c:pt>
                <c:pt idx="7">
                  <c:v>Montenegro</c:v>
                </c:pt>
                <c:pt idx="8">
                  <c:v>Latvia</c:v>
                </c:pt>
                <c:pt idx="9">
                  <c:v>Greece</c:v>
                </c:pt>
                <c:pt idx="10">
                  <c:v>Uzbekistan</c:v>
                </c:pt>
                <c:pt idx="11">
                  <c:v>Albania </c:v>
                </c:pt>
                <c:pt idx="12">
                  <c:v>Russian Federation</c:v>
                </c:pt>
                <c:pt idx="13">
                  <c:v>Hungary</c:v>
                </c:pt>
                <c:pt idx="14">
                  <c:v>Kyrgyzstan</c:v>
                </c:pt>
                <c:pt idx="15">
                  <c:v>Turkey</c:v>
                </c:pt>
                <c:pt idx="16">
                  <c:v>Bulgaria</c:v>
                </c:pt>
                <c:pt idx="17">
                  <c:v>Georgia</c:v>
                </c:pt>
                <c:pt idx="18">
                  <c:v>Poland</c:v>
                </c:pt>
                <c:pt idx="19">
                  <c:v>Romania</c:v>
                </c:pt>
                <c:pt idx="20">
                  <c:v>Kazakhstan</c:v>
                </c:pt>
                <c:pt idx="21">
                  <c:v>Croatia</c:v>
                </c:pt>
                <c:pt idx="22">
                  <c:v>Slovakia</c:v>
                </c:pt>
                <c:pt idx="23">
                  <c:v>TFYRM</c:v>
                </c:pt>
                <c:pt idx="24">
                  <c:v>Estonia</c:v>
                </c:pt>
                <c:pt idx="25">
                  <c:v>Republic of Moldova</c:v>
                </c:pt>
                <c:pt idx="26">
                  <c:v>Lithuania</c:v>
                </c:pt>
                <c:pt idx="27">
                  <c:v>Portugal</c:v>
                </c:pt>
                <c:pt idx="28">
                  <c:v>EURO average</c:v>
                </c:pt>
                <c:pt idx="29">
                  <c:v>Serbia</c:v>
                </c:pt>
                <c:pt idx="30">
                  <c:v>Slovenia</c:v>
                </c:pt>
                <c:pt idx="31">
                  <c:v>Finland</c:v>
                </c:pt>
                <c:pt idx="32">
                  <c:v>Italy</c:v>
                </c:pt>
                <c:pt idx="33">
                  <c:v>Czech Republic</c:v>
                </c:pt>
                <c:pt idx="34">
                  <c:v>Bosnia &amp; Herzegovina</c:v>
                </c:pt>
                <c:pt idx="35">
                  <c:v>Spain</c:v>
                </c:pt>
                <c:pt idx="36">
                  <c:v>Austria</c:v>
                </c:pt>
                <c:pt idx="37">
                  <c:v>France</c:v>
                </c:pt>
                <c:pt idx="38">
                  <c:v>Denmark</c:v>
                </c:pt>
                <c:pt idx="39">
                  <c:v>Belgium</c:v>
                </c:pt>
                <c:pt idx="40">
                  <c:v>Norway</c:v>
                </c:pt>
                <c:pt idx="41">
                  <c:v>Sweden</c:v>
                </c:pt>
                <c:pt idx="42">
                  <c:v>Ireland</c:v>
                </c:pt>
                <c:pt idx="43">
                  <c:v>United Kingdom</c:v>
                </c:pt>
                <c:pt idx="44">
                  <c:v>Netherlands</c:v>
                </c:pt>
                <c:pt idx="45">
                  <c:v>Germany</c:v>
                </c:pt>
                <c:pt idx="46">
                  <c:v>Switzerland</c:v>
                </c:pt>
              </c:strCache>
            </c:strRef>
          </c:cat>
          <c:val>
            <c:numRef>
              <c:f>'GGHE%GGE'!$I$5:$I$51</c:f>
              <c:numCache>
                <c:formatCode>#,##0</c:formatCode>
                <c:ptCount val="47"/>
                <c:pt idx="0">
                  <c:v>4.1276128200000004</c:v>
                </c:pt>
                <c:pt idx="1">
                  <c:v>6.0675664500000002</c:v>
                </c:pt>
                <c:pt idx="2">
                  <c:v>6.1153032000000014</c:v>
                </c:pt>
                <c:pt idx="3">
                  <c:v>7.1364318899999999</c:v>
                </c:pt>
                <c:pt idx="4">
                  <c:v>8.32634601</c:v>
                </c:pt>
                <c:pt idx="5">
                  <c:v>8.4813082400000006</c:v>
                </c:pt>
                <c:pt idx="6">
                  <c:v>8.7114542800000017</c:v>
                </c:pt>
                <c:pt idx="7">
                  <c:v>8.8125483399999993</c:v>
                </c:pt>
                <c:pt idx="8">
                  <c:v>8.9422069099999995</c:v>
                </c:pt>
                <c:pt idx="9">
                  <c:v>9.1388799600000006</c:v>
                </c:pt>
                <c:pt idx="10">
                  <c:v>9.3305336700000012</c:v>
                </c:pt>
                <c:pt idx="11">
                  <c:v>9.5081333499999996</c:v>
                </c:pt>
                <c:pt idx="12">
                  <c:v>9.5711647400000004</c:v>
                </c:pt>
                <c:pt idx="13">
                  <c:v>9.6512200899999989</c:v>
                </c:pt>
                <c:pt idx="14">
                  <c:v>9.8751225099999989</c:v>
                </c:pt>
                <c:pt idx="15">
                  <c:v>10.067614239999999</c:v>
                </c:pt>
                <c:pt idx="16">
                  <c:v>10.29956269</c:v>
                </c:pt>
                <c:pt idx="17">
                  <c:v>10.477211800000001</c:v>
                </c:pt>
                <c:pt idx="18">
                  <c:v>10.666630120000002</c:v>
                </c:pt>
                <c:pt idx="19">
                  <c:v>10.762501669999999</c:v>
                </c:pt>
                <c:pt idx="20">
                  <c:v>10.912541790000001</c:v>
                </c:pt>
                <c:pt idx="21">
                  <c:v>11.696454329999998</c:v>
                </c:pt>
                <c:pt idx="22">
                  <c:v>12.047885099999998</c:v>
                </c:pt>
                <c:pt idx="23">
                  <c:v>12.135154070000002</c:v>
                </c:pt>
                <c:pt idx="24">
                  <c:v>12.159177930000002</c:v>
                </c:pt>
                <c:pt idx="25">
                  <c:v>12.21452841</c:v>
                </c:pt>
                <c:pt idx="26">
                  <c:v>12.215586669999997</c:v>
                </c:pt>
                <c:pt idx="27">
                  <c:v>12.295302809999999</c:v>
                </c:pt>
                <c:pt idx="28">
                  <c:v>12.338955182391302</c:v>
                </c:pt>
                <c:pt idx="29">
                  <c:v>12.34130723</c:v>
                </c:pt>
                <c:pt idx="30">
                  <c:v>12.658772750000001</c:v>
                </c:pt>
                <c:pt idx="31">
                  <c:v>12.83297174</c:v>
                </c:pt>
                <c:pt idx="32">
                  <c:v>13.350840529999999</c:v>
                </c:pt>
                <c:pt idx="33">
                  <c:v>14.307159449999997</c:v>
                </c:pt>
                <c:pt idx="34">
                  <c:v>14.869034809999999</c:v>
                </c:pt>
                <c:pt idx="35">
                  <c:v>14.877772179999999</c:v>
                </c:pt>
                <c:pt idx="36">
                  <c:v>15.097695190000001</c:v>
                </c:pt>
                <c:pt idx="37">
                  <c:v>15.313365380000002</c:v>
                </c:pt>
                <c:pt idx="38">
                  <c:v>15.848092410000001</c:v>
                </c:pt>
                <c:pt idx="39">
                  <c:v>16.023746599999999</c:v>
                </c:pt>
                <c:pt idx="40">
                  <c:v>17.459612020000002</c:v>
                </c:pt>
                <c:pt idx="41">
                  <c:v>18.356108769999999</c:v>
                </c:pt>
                <c:pt idx="42">
                  <c:v>18.386060519999997</c:v>
                </c:pt>
                <c:pt idx="43">
                  <c:v>18.512649209999999</c:v>
                </c:pt>
                <c:pt idx="44">
                  <c:v>19.03054152</c:v>
                </c:pt>
                <c:pt idx="45">
                  <c:v>21.417823899999995</c:v>
                </c:pt>
                <c:pt idx="46">
                  <c:v>25.162400089999998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281-45CB-96F4-D9455FD0F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959808"/>
        <c:axId val="195965696"/>
      </c:barChart>
      <c:catAx>
        <c:axId val="19595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965696"/>
        <c:crosses val="autoZero"/>
        <c:auto val="1"/>
        <c:lblAlgn val="ctr"/>
        <c:lblOffset val="100"/>
        <c:noMultiLvlLbl val="0"/>
      </c:catAx>
      <c:valAx>
        <c:axId val="19596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Domestic General Government Health Expenditures as % General Government Expenditures</a:t>
                </a:r>
              </a:p>
            </c:rich>
          </c:tx>
          <c:layout>
            <c:manualLayout>
              <c:xMode val="edge"/>
              <c:yMode val="edge"/>
              <c:x val="5.7825997475690312E-3"/>
              <c:y val="9.4586081344497072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95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966784113934428"/>
          <c:y val="0.12933748102062734"/>
          <c:w val="0.47180009099518044"/>
          <c:h val="0.6529334543437540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'GGHE-D%GGE'!$L$3:$L$6</c:f>
              <c:strCache>
                <c:ptCount val="4"/>
                <c:pt idx="1">
                  <c:v>Lower-middle income</c:v>
                </c:pt>
                <c:pt idx="2">
                  <c:v>Upper-middle income</c:v>
                </c:pt>
                <c:pt idx="3">
                  <c:v>High income</c:v>
                </c:pt>
              </c:strCache>
            </c:strRef>
          </c:cat>
          <c:val>
            <c:numRef>
              <c:f>'GGHE-D%GGE'!$M$3:$M$6</c:f>
              <c:numCache>
                <c:formatCode>0</c:formatCode>
                <c:ptCount val="4"/>
                <c:pt idx="1">
                  <c:v>9</c:v>
                </c:pt>
                <c:pt idx="2">
                  <c:v>10</c:v>
                </c:pt>
                <c:pt idx="3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01-431F-87BC-AB32F5F9C3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5990656"/>
        <c:axId val="195992192"/>
      </c:barChart>
      <c:catAx>
        <c:axId val="195990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992192"/>
        <c:crosses val="autoZero"/>
        <c:auto val="1"/>
        <c:lblAlgn val="ctr"/>
        <c:lblOffset val="100"/>
        <c:noMultiLvlLbl val="0"/>
      </c:catAx>
      <c:valAx>
        <c:axId val="195992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99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05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525346910452567E-2"/>
          <c:y val="2.7265984854399249E-2"/>
          <c:w val="0.89357250378373243"/>
          <c:h val="0.7444466781169489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5C4D-4002-861E-66FC97614D95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5C4D-4002-861E-66FC97614D95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C4D-4002-861E-66FC97614D95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C4D-4002-861E-66FC97614D95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C4D-4002-861E-66FC97614D95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5C4D-4002-861E-66FC97614D95}"/>
              </c:ext>
            </c:extLst>
          </c:dPt>
          <c:dPt>
            <c:idx val="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5C4D-4002-861E-66FC97614D95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5C4D-4002-861E-66FC97614D95}"/>
              </c:ext>
            </c:extLst>
          </c:dPt>
          <c:dPt>
            <c:idx val="1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5C4D-4002-861E-66FC97614D95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5C4D-4002-861E-66FC97614D95}"/>
              </c:ext>
            </c:extLst>
          </c:dPt>
          <c:dPt>
            <c:idx val="1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5C4D-4002-861E-66FC97614D95}"/>
              </c:ext>
            </c:extLst>
          </c:dPt>
          <c:dPt>
            <c:idx val="1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5A4-4F2C-9CC7-7C1B9E3BFEB2}"/>
              </c:ext>
            </c:extLst>
          </c:dPt>
          <c:dPt>
            <c:idx val="1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489-43AF-9D95-C30BF5210705}"/>
              </c:ext>
            </c:extLst>
          </c:dPt>
          <c:dPt>
            <c:idx val="2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069F-4949-AF7A-7A8893F6B22E}"/>
              </c:ext>
            </c:extLst>
          </c:dPt>
          <c:dPt>
            <c:idx val="2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5A4-4F2C-9CC7-7C1B9E3BFEB2}"/>
              </c:ext>
            </c:extLst>
          </c:dPt>
          <c:dPt>
            <c:idx val="2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5A4-4F2C-9CC7-7C1B9E3BFEB2}"/>
              </c:ext>
            </c:extLst>
          </c:dPt>
          <c:cat>
            <c:strRef>
              <c:f>'GGHE as GDP'!$A$7:$A$52</c:f>
              <c:strCache>
                <c:ptCount val="46"/>
                <c:pt idx="0">
                  <c:v>Azerbaijan</c:v>
                </c:pt>
                <c:pt idx="1">
                  <c:v>Turkmenistan</c:v>
                </c:pt>
                <c:pt idx="2">
                  <c:v>Armenia</c:v>
                </c:pt>
                <c:pt idx="3">
                  <c:v>Tajikistan</c:v>
                </c:pt>
                <c:pt idx="4">
                  <c:v>Kazakhstan</c:v>
                </c:pt>
                <c:pt idx="5">
                  <c:v>Ukraine</c:v>
                </c:pt>
                <c:pt idx="6">
                  <c:v>Cyprus</c:v>
                </c:pt>
                <c:pt idx="7">
                  <c:v>Albania </c:v>
                </c:pt>
                <c:pt idx="8">
                  <c:v>Georgia</c:v>
                </c:pt>
                <c:pt idx="9">
                  <c:v>Turkey</c:v>
                </c:pt>
                <c:pt idx="10">
                  <c:v>Latvia</c:v>
                </c:pt>
                <c:pt idx="11">
                  <c:v>Uzbekistan</c:v>
                </c:pt>
                <c:pt idx="12">
                  <c:v>Russia</c:v>
                </c:pt>
                <c:pt idx="13">
                  <c:v>Kyrgyzstan</c:v>
                </c:pt>
                <c:pt idx="14">
                  <c:v>Belarus</c:v>
                </c:pt>
                <c:pt idx="15">
                  <c:v>Romania</c:v>
                </c:pt>
                <c:pt idx="16">
                  <c:v>TFYRM</c:v>
                </c:pt>
                <c:pt idx="17">
                  <c:v>Montenegro</c:v>
                </c:pt>
                <c:pt idx="18">
                  <c:v>Bulgaria</c:v>
                </c:pt>
                <c:pt idx="19">
                  <c:v>Lithuania</c:v>
                </c:pt>
                <c:pt idx="20">
                  <c:v>Poland</c:v>
                </c:pt>
                <c:pt idx="21">
                  <c:v>Moldova</c:v>
                </c:pt>
                <c:pt idx="22">
                  <c:v>Hungary</c:v>
                </c:pt>
                <c:pt idx="23">
                  <c:v>Estonia</c:v>
                </c:pt>
                <c:pt idx="24">
                  <c:v>Greece</c:v>
                </c:pt>
                <c:pt idx="25">
                  <c:v>Serbia</c:v>
                </c:pt>
                <c:pt idx="26">
                  <c:v>Ireland</c:v>
                </c:pt>
                <c:pt idx="27">
                  <c:v>Slovakia</c:v>
                </c:pt>
                <c:pt idx="28">
                  <c:v>Croatia</c:v>
                </c:pt>
                <c:pt idx="29">
                  <c:v>Portugal</c:v>
                </c:pt>
                <c:pt idx="30">
                  <c:v>Czech Republic</c:v>
                </c:pt>
                <c:pt idx="31">
                  <c:v>Slovenia</c:v>
                </c:pt>
                <c:pt idx="32">
                  <c:v>Bosnia &amp; Herzegovina</c:v>
                </c:pt>
                <c:pt idx="33">
                  <c:v>Spain</c:v>
                </c:pt>
                <c:pt idx="34">
                  <c:v>Italy</c:v>
                </c:pt>
                <c:pt idx="35">
                  <c:v>Finland</c:v>
                </c:pt>
                <c:pt idx="36">
                  <c:v>Austria</c:v>
                </c:pt>
                <c:pt idx="37">
                  <c:v>UK</c:v>
                </c:pt>
                <c:pt idx="38">
                  <c:v>Norway</c:v>
                </c:pt>
                <c:pt idx="39">
                  <c:v>Switzerland</c:v>
                </c:pt>
                <c:pt idx="40">
                  <c:v>Netherlands</c:v>
                </c:pt>
                <c:pt idx="41">
                  <c:v>Belgium</c:v>
                </c:pt>
                <c:pt idx="42">
                  <c:v>Denmark</c:v>
                </c:pt>
                <c:pt idx="43">
                  <c:v>France</c:v>
                </c:pt>
                <c:pt idx="44">
                  <c:v>Sweden</c:v>
                </c:pt>
                <c:pt idx="45">
                  <c:v>Germany</c:v>
                </c:pt>
              </c:strCache>
            </c:strRef>
          </c:cat>
          <c:val>
            <c:numRef>
              <c:f>'GGHE as GDP'!$B$7:$B$52</c:f>
              <c:numCache>
                <c:formatCode>#,##0</c:formatCode>
                <c:ptCount val="46"/>
                <c:pt idx="0">
                  <c:v>1.3505923399999999</c:v>
                </c:pt>
                <c:pt idx="1">
                  <c:v>1.4978843100000001</c:v>
                </c:pt>
                <c:pt idx="2">
                  <c:v>1.6139023000000001</c:v>
                </c:pt>
                <c:pt idx="3">
                  <c:v>1.9306508700000002</c:v>
                </c:pt>
                <c:pt idx="4">
                  <c:v>2.3351772500000001</c:v>
                </c:pt>
                <c:pt idx="5">
                  <c:v>2.84672664</c:v>
                </c:pt>
                <c:pt idx="6">
                  <c:v>2.8833091400000002</c:v>
                </c:pt>
                <c:pt idx="7">
                  <c:v>2.8874044700000003</c:v>
                </c:pt>
                <c:pt idx="8">
                  <c:v>3.0765839500000007</c:v>
                </c:pt>
                <c:pt idx="9">
                  <c:v>3.2335946800000004</c:v>
                </c:pt>
                <c:pt idx="10">
                  <c:v>3.3119298399999999</c:v>
                </c:pt>
                <c:pt idx="11">
                  <c:v>3.3321286200000002</c:v>
                </c:pt>
                <c:pt idx="12">
                  <c:v>3.3978020100000004</c:v>
                </c:pt>
                <c:pt idx="13">
                  <c:v>3.6866633599999998</c:v>
                </c:pt>
                <c:pt idx="14">
                  <c:v>3.8113641</c:v>
                </c:pt>
                <c:pt idx="15">
                  <c:v>3.8523268200000005</c:v>
                </c:pt>
                <c:pt idx="16">
                  <c:v>3.9018917900000005</c:v>
                </c:pt>
                <c:pt idx="17">
                  <c:v>4.0087978500000006</c:v>
                </c:pt>
                <c:pt idx="18">
                  <c:v>4.1907220499999998</c:v>
                </c:pt>
                <c:pt idx="19">
                  <c:v>4.2903523899999998</c:v>
                </c:pt>
                <c:pt idx="20">
                  <c:v>4.4357704099999999</c:v>
                </c:pt>
                <c:pt idx="21">
                  <c:v>4.6343610700000015</c:v>
                </c:pt>
                <c:pt idx="22">
                  <c:v>4.8285903699999997</c:v>
                </c:pt>
                <c:pt idx="23">
                  <c:v>4.9079929099999999</c:v>
                </c:pt>
                <c:pt idx="24">
                  <c:v>4.9542617000000009</c:v>
                </c:pt>
                <c:pt idx="25">
                  <c:v>5.4253014000000004</c:v>
                </c:pt>
                <c:pt idx="26">
                  <c:v>5.4320917700000013</c:v>
                </c:pt>
                <c:pt idx="27">
                  <c:v>5.4892064100000004</c:v>
                </c:pt>
                <c:pt idx="28">
                  <c:v>5.6842128600000006</c:v>
                </c:pt>
                <c:pt idx="29">
                  <c:v>5.9412699300000007</c:v>
                </c:pt>
                <c:pt idx="30">
                  <c:v>6.0198495999999997</c:v>
                </c:pt>
                <c:pt idx="31">
                  <c:v>6.0909800399999998</c:v>
                </c:pt>
                <c:pt idx="32">
                  <c:v>6.4443379500000004</c:v>
                </c:pt>
                <c:pt idx="33">
                  <c:v>6.5100618299999997</c:v>
                </c:pt>
                <c:pt idx="34">
                  <c:v>6.7355868600000006</c:v>
                </c:pt>
                <c:pt idx="35">
                  <c:v>7.3121435200000011</c:v>
                </c:pt>
                <c:pt idx="36">
                  <c:v>7.8001856500000004</c:v>
                </c:pt>
                <c:pt idx="37">
                  <c:v>7.9361404899999997</c:v>
                </c:pt>
                <c:pt idx="38">
                  <c:v>8.5189000099999994</c:v>
                </c:pt>
                <c:pt idx="39">
                  <c:v>8.5275129599999993</c:v>
                </c:pt>
                <c:pt idx="40">
                  <c:v>8.628189990000001</c:v>
                </c:pt>
                <c:pt idx="41">
                  <c:v>8.6336382699999987</c:v>
                </c:pt>
                <c:pt idx="42">
                  <c:v>8.6887596599999988</c:v>
                </c:pt>
                <c:pt idx="43">
                  <c:v>8.7341194000000009</c:v>
                </c:pt>
                <c:pt idx="44">
                  <c:v>9.2130952000000015</c:v>
                </c:pt>
                <c:pt idx="45">
                  <c:v>9.4197479599999987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A4-4F2C-9CC7-7C1B9E3BF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059520"/>
        <c:axId val="196061056"/>
      </c:barChart>
      <c:catAx>
        <c:axId val="19605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61056"/>
        <c:crosses val="autoZero"/>
        <c:auto val="1"/>
        <c:lblAlgn val="ctr"/>
        <c:lblOffset val="100"/>
        <c:noMultiLvlLbl val="0"/>
      </c:catAx>
      <c:valAx>
        <c:axId val="19606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 dirty="0">
                    <a:effectLst/>
                  </a:rPr>
                  <a:t>General Government Health Expenditure as % GDP</a:t>
                </a:r>
                <a:endParaRPr lang="en-US" sz="1200" b="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1.5902149305814836E-2"/>
              <c:y val="8.5434655320477795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5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'5. GGE%GDP'!$M$4:$M$6</c:f>
              <c:strCache>
                <c:ptCount val="3"/>
                <c:pt idx="0">
                  <c:v>Lower-middle income</c:v>
                </c:pt>
                <c:pt idx="1">
                  <c:v>Upper-middle income</c:v>
                </c:pt>
                <c:pt idx="2">
                  <c:v>High income</c:v>
                </c:pt>
              </c:strCache>
            </c:strRef>
          </c:cat>
          <c:val>
            <c:numRef>
              <c:f>'5. GGE%GDP'!$N$4:$N$6</c:f>
              <c:numCache>
                <c:formatCode>0</c:formatCode>
                <c:ptCount val="3"/>
                <c:pt idx="0">
                  <c:v>33</c:v>
                </c:pt>
                <c:pt idx="1">
                  <c:v>35</c:v>
                </c:pt>
                <c:pt idx="2">
                  <c:v>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AA-4DD3-900E-BA3854DE25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6086016"/>
        <c:axId val="196087808"/>
      </c:barChart>
      <c:catAx>
        <c:axId val="196086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87808"/>
        <c:crosses val="autoZero"/>
        <c:auto val="1"/>
        <c:lblAlgn val="ctr"/>
        <c:lblOffset val="100"/>
        <c:noMultiLvlLbl val="0"/>
      </c:catAx>
      <c:valAx>
        <c:axId val="196087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86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Частные расходы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4267474554109373E-3"/>
                  <c:y val="-5.18814902919283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5668686385273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0853494910821925E-2"/>
                  <c:y val="5.1873321264957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8.1401211831164059E-3"/>
                  <c:y val="-1.5561996379487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8.1401211831164059E-3"/>
                  <c:y val="-5.18733212649565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5.426747455410937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Лист1!$B$2:$B$8</c:f>
              <c:numCache>
                <c:formatCode>0%</c:formatCode>
                <c:ptCount val="7"/>
                <c:pt idx="0">
                  <c:v>0.28658614235058516</c:v>
                </c:pt>
                <c:pt idx="1">
                  <c:v>0.30970464050463165</c:v>
                </c:pt>
                <c:pt idx="2">
                  <c:v>0.31327213602975912</c:v>
                </c:pt>
                <c:pt idx="3">
                  <c:v>0.33393465569371417</c:v>
                </c:pt>
                <c:pt idx="4">
                  <c:v>0.33691838145917535</c:v>
                </c:pt>
                <c:pt idx="5">
                  <c:v>0.36707194054988845</c:v>
                </c:pt>
                <c:pt idx="6">
                  <c:v>0.40246154435957415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Государственные расходы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5.4267474554109373E-3"/>
                  <c:y val="5.1873321264957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2802423662328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5668686385273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08534949108219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8.1401211831164059E-3"/>
                  <c:y val="-1.0374664252991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8.1401211831164059E-3"/>
                  <c:y val="-1.03746642529914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5.426747455410937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Лист1!$C$2:$C$8</c:f>
              <c:numCache>
                <c:formatCode>0%</c:formatCode>
                <c:ptCount val="7"/>
                <c:pt idx="0">
                  <c:v>0.67619365858048852</c:v>
                </c:pt>
                <c:pt idx="1">
                  <c:v>0.68451781625237051</c:v>
                </c:pt>
                <c:pt idx="2">
                  <c:v>0.68394611189961785</c:v>
                </c:pt>
                <c:pt idx="3">
                  <c:v>0.64594442811266894</c:v>
                </c:pt>
                <c:pt idx="4">
                  <c:v>0.68748536274041938</c:v>
                </c:pt>
                <c:pt idx="5">
                  <c:v>0.62920631696070894</c:v>
                </c:pt>
                <c:pt idx="6">
                  <c:v>0.59082229551424548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6"/>
        <c:gapDepth val="0"/>
        <c:shape val="cylinder"/>
        <c:axId val="245820032"/>
        <c:axId val="227234176"/>
        <c:axId val="0"/>
      </c:bar3DChart>
      <c:catAx>
        <c:axId val="245820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227234176"/>
        <c:crosses val="autoZero"/>
        <c:auto val="1"/>
        <c:lblAlgn val="ctr"/>
        <c:lblOffset val="100"/>
        <c:noMultiLvlLbl val="0"/>
      </c:catAx>
      <c:valAx>
        <c:axId val="22723417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245820032"/>
        <c:crosses val="autoZero"/>
        <c:crossBetween val="between"/>
      </c:valAx>
      <c:spPr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Гос. расходы</c:v>
                </c:pt>
              </c:strCache>
            </c:strRef>
          </c:tx>
          <c:marker>
            <c:symbol val="circle"/>
            <c:size val="5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Лист1!$B$2:$B$8</c:f>
              <c:numCache>
                <c:formatCode>0.00</c:formatCode>
                <c:ptCount val="7"/>
                <c:pt idx="0">
                  <c:v>402.27714430000003</c:v>
                </c:pt>
                <c:pt idx="1">
                  <c:v>520.36083669204822</c:v>
                </c:pt>
                <c:pt idx="2">
                  <c:v>641.97993875607801</c:v>
                </c:pt>
                <c:pt idx="3">
                  <c:v>664.90045756400002</c:v>
                </c:pt>
                <c:pt idx="4">
                  <c:v>738.09227539300002</c:v>
                </c:pt>
                <c:pt idx="5">
                  <c:v>783.00003735481005</c:v>
                </c:pt>
                <c:pt idx="6">
                  <c:v>947.78145759027018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Частные расходы</c:v>
                </c:pt>
              </c:strCache>
            </c:strRef>
          </c:tx>
          <c:marker>
            <c:symbol val="triangle"/>
            <c:size val="5"/>
          </c:marker>
          <c:dLbls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Лист1!$C$2:$C$8</c:f>
              <c:numCache>
                <c:formatCode>0.00</c:formatCode>
                <c:ptCount val="7"/>
                <c:pt idx="0">
                  <c:v>170.49413799999999</c:v>
                </c:pt>
                <c:pt idx="1">
                  <c:v>235.433121</c:v>
                </c:pt>
                <c:pt idx="2">
                  <c:v>294.05010600000003</c:v>
                </c:pt>
                <c:pt idx="3">
                  <c:v>361.71949000000001</c:v>
                </c:pt>
                <c:pt idx="4">
                  <c:v>332.25811399999998</c:v>
                </c:pt>
                <c:pt idx="5">
                  <c:v>456.79347999999999</c:v>
                </c:pt>
                <c:pt idx="6">
                  <c:v>645.61813600000005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27324672"/>
        <c:axId val="227327360"/>
      </c:line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Соотношение частных расходов к государственным</c:v>
                </c:pt>
              </c:strCache>
            </c:strRef>
          </c:tx>
          <c:marker>
            <c:symbol val="x"/>
            <c:size val="6"/>
          </c:marker>
          <c:dLbls>
            <c:dLbl>
              <c:idx val="0"/>
              <c:layout>
                <c:manualLayout>
                  <c:x val="-5.438006031687391E-2"/>
                  <c:y val="0.1318344835113469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Лист1!$D$2:$D$8</c:f>
              <c:numCache>
                <c:formatCode>0.00</c:formatCode>
                <c:ptCount val="7"/>
                <c:pt idx="0">
                  <c:v>0.4238225820576404</c:v>
                </c:pt>
                <c:pt idx="1">
                  <c:v>0.45244204482538786</c:v>
                </c:pt>
                <c:pt idx="2">
                  <c:v>0.45803628470036217</c:v>
                </c:pt>
                <c:pt idx="3">
                  <c:v>0.54402051598104473</c:v>
                </c:pt>
                <c:pt idx="4">
                  <c:v>0.45015796137832215</c:v>
                </c:pt>
                <c:pt idx="5">
                  <c:v>0.58338883551420295</c:v>
                </c:pt>
                <c:pt idx="6">
                  <c:v>0.68118882346725906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27342976"/>
        <c:axId val="227341440"/>
      </c:lineChart>
      <c:catAx>
        <c:axId val="227324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7327360"/>
        <c:crosses val="autoZero"/>
        <c:auto val="1"/>
        <c:lblAlgn val="ctr"/>
        <c:lblOffset val="100"/>
        <c:noMultiLvlLbl val="0"/>
      </c:catAx>
      <c:valAx>
        <c:axId val="22732736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.00" sourceLinked="1"/>
        <c:majorTickMark val="out"/>
        <c:minorTickMark val="none"/>
        <c:tickLblPos val="nextTo"/>
        <c:crossAx val="227324672"/>
        <c:crosses val="autoZero"/>
        <c:crossBetween val="between"/>
      </c:valAx>
      <c:valAx>
        <c:axId val="227341440"/>
        <c:scaling>
          <c:orientation val="minMax"/>
        </c:scaling>
        <c:delete val="0"/>
        <c:axPos val="r"/>
        <c:numFmt formatCode="0.00" sourceLinked="1"/>
        <c:majorTickMark val="out"/>
        <c:minorTickMark val="none"/>
        <c:tickLblPos val="nextTo"/>
        <c:crossAx val="227342976"/>
        <c:crosses val="max"/>
        <c:crossBetween val="between"/>
      </c:valAx>
      <c:catAx>
        <c:axId val="227342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7341440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36723990936654"/>
          <c:y val="2.291328536937897E-2"/>
          <c:w val="0.82129252088801719"/>
          <c:h val="0.8067736973426031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19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marke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464-480C-8FA4-1A3FA15932DA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420-42D8-AAD3-523141CA1135}"/>
              </c:ext>
            </c:extLst>
          </c:dPt>
          <c:dPt>
            <c:idx val="1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464-480C-8FA4-1A3FA15932DA}"/>
              </c:ext>
            </c:extLst>
          </c:dPt>
          <c:dPt>
            <c:idx val="1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464-480C-8FA4-1A3FA15932DA}"/>
              </c:ext>
            </c:extLst>
          </c:dPt>
          <c:dPt>
            <c:idx val="18"/>
            <c:marker>
              <c:spPr>
                <a:solidFill>
                  <a:srgbClr val="FF0000"/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c:spPr>
            </c:marker>
            <c:bubble3D val="0"/>
          </c:dPt>
          <c:dPt>
            <c:idx val="2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5464-480C-8FA4-1A3FA15932DA}"/>
              </c:ext>
            </c:extLst>
          </c:dPt>
          <c:dPt>
            <c:idx val="2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8276-4481-9821-37C7F299BAD7}"/>
              </c:ext>
            </c:extLst>
          </c:dPt>
          <c:trendline>
            <c:trendlineType val="linear"/>
            <c:dispRSqr val="1"/>
            <c:dispEq val="0"/>
            <c:trendlineLbl>
              <c:layout>
                <c:manualLayout>
                  <c:x val="1.6941638075125699E-2"/>
                  <c:y val="-0.11168253353035699"/>
                </c:manualLayout>
              </c:layout>
              <c:numFmt formatCode="#,##0.00" sourceLinked="0"/>
              <c:txPr>
                <a:bodyPr/>
                <a:lstStyle/>
                <a:p>
                  <a:pPr>
                    <a:defRPr>
                      <a:solidFill>
                        <a:schemeClr val="accent2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</c:trendlineLbl>
          </c:trendline>
          <c:xVal>
            <c:numRef>
              <c:f>'Summary 27 June'!$B$8:$AC$8</c:f>
              <c:numCache>
                <c:formatCode>#,##0.00</c:formatCode>
                <c:ptCount val="26"/>
                <c:pt idx="0" formatCode="0.00">
                  <c:v>12.06581854</c:v>
                </c:pt>
                <c:pt idx="1">
                  <c:v>16.11789249000001</c:v>
                </c:pt>
                <c:pt idx="2">
                  <c:v>5.2268104299999969</c:v>
                </c:pt>
                <c:pt idx="3">
                  <c:v>15.031266909999999</c:v>
                </c:pt>
                <c:pt idx="4">
                  <c:v>9.7331103099999972</c:v>
                </c:pt>
                <c:pt idx="5" formatCode="#,##0.0">
                  <c:v>13.76986808</c:v>
                </c:pt>
                <c:pt idx="6">
                  <c:v>6.6923706399999947</c:v>
                </c:pt>
                <c:pt idx="7" formatCode="#,##0.0">
                  <c:v>13.19588873</c:v>
                </c:pt>
                <c:pt idx="8">
                  <c:v>48.319078500000003</c:v>
                </c:pt>
                <c:pt idx="9" formatCode="#,##0.0">
                  <c:v>11.206118350000001</c:v>
                </c:pt>
                <c:pt idx="10">
                  <c:v>16.14891707</c:v>
                </c:pt>
                <c:pt idx="12" formatCode="#,##0">
                  <c:v>26.221203809999999</c:v>
                </c:pt>
                <c:pt idx="13">
                  <c:v>17.750923480000001</c:v>
                </c:pt>
                <c:pt idx="14" formatCode="0.00">
                  <c:v>20.7</c:v>
                </c:pt>
                <c:pt idx="15" formatCode="#,##0">
                  <c:v>26.590215109999988</c:v>
                </c:pt>
                <c:pt idx="16">
                  <c:v>23.45940208</c:v>
                </c:pt>
                <c:pt idx="17">
                  <c:v>30.35959308999999</c:v>
                </c:pt>
                <c:pt idx="18">
                  <c:v>34.864159630000003</c:v>
                </c:pt>
                <c:pt idx="19">
                  <c:v>23.304880830000009</c:v>
                </c:pt>
                <c:pt idx="20">
                  <c:v>39.402305239999997</c:v>
                </c:pt>
                <c:pt idx="21">
                  <c:v>35.833680659999992</c:v>
                </c:pt>
                <c:pt idx="22">
                  <c:v>43.087717130000001</c:v>
                </c:pt>
                <c:pt idx="23">
                  <c:v>49.931651010000003</c:v>
                </c:pt>
                <c:pt idx="24">
                  <c:v>58.579300649999979</c:v>
                </c:pt>
                <c:pt idx="25">
                  <c:v>40.273117760000012</c:v>
                </c:pt>
              </c:numCache>
            </c:numRef>
          </c:xVal>
          <c:yVal>
            <c:numRef>
              <c:f>'Summary 27 June'!$B$9:$AC$9</c:f>
              <c:numCache>
                <c:formatCode>0.0%</c:formatCode>
                <c:ptCount val="26"/>
                <c:pt idx="0" formatCode="0%">
                  <c:v>9.5999999999999992E-3</c:v>
                </c:pt>
                <c:pt idx="1">
                  <c:v>1.0726100000000001E-2</c:v>
                </c:pt>
                <c:pt idx="2">
                  <c:v>1.0999999999999999E-2</c:v>
                </c:pt>
                <c:pt idx="3">
                  <c:v>1.48480662983425E-2</c:v>
                </c:pt>
                <c:pt idx="4">
                  <c:v>1.643E-2</c:v>
                </c:pt>
                <c:pt idx="5" formatCode="0.00%">
                  <c:v>1.8100000000000002E-2</c:v>
                </c:pt>
                <c:pt idx="6" formatCode="0.00%">
                  <c:v>1.8800000000000001E-2</c:v>
                </c:pt>
                <c:pt idx="7" formatCode="0.00%">
                  <c:v>2.3599999999999999E-2</c:v>
                </c:pt>
                <c:pt idx="8">
                  <c:v>2.92E-2</c:v>
                </c:pt>
                <c:pt idx="9" formatCode="0.00%">
                  <c:v>3.1600000000000003E-2</c:v>
                </c:pt>
                <c:pt idx="10">
                  <c:v>3.2199999999999999E-2</c:v>
                </c:pt>
                <c:pt idx="12" formatCode="0.00%">
                  <c:v>4.3499999999999997E-2</c:v>
                </c:pt>
                <c:pt idx="13">
                  <c:v>5.2010679999999997E-2</c:v>
                </c:pt>
                <c:pt idx="14">
                  <c:v>7.3796509637793398E-2</c:v>
                </c:pt>
                <c:pt idx="15" formatCode="0.00%">
                  <c:v>7.3903392958218503E-2</c:v>
                </c:pt>
                <c:pt idx="16">
                  <c:v>8.6400000000000005E-2</c:v>
                </c:pt>
                <c:pt idx="17" formatCode="0.00%">
                  <c:v>9.4E-2</c:v>
                </c:pt>
                <c:pt idx="18">
                  <c:v>0.1012</c:v>
                </c:pt>
                <c:pt idx="19">
                  <c:v>0.1121615</c:v>
                </c:pt>
                <c:pt idx="20">
                  <c:v>0.12770000000000001</c:v>
                </c:pt>
                <c:pt idx="21">
                  <c:v>0.12894789333231499</c:v>
                </c:pt>
                <c:pt idx="22">
                  <c:v>0.13449639999999999</c:v>
                </c:pt>
                <c:pt idx="23">
                  <c:v>0.140628</c:v>
                </c:pt>
                <c:pt idx="24">
                  <c:v>0.1453979</c:v>
                </c:pt>
                <c:pt idx="25">
                  <c:v>0.15241055000000001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464-480C-8FA4-1A3FA1593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478080"/>
        <c:axId val="196480000"/>
      </c:scatterChart>
      <c:valAx>
        <c:axId val="196478080"/>
        <c:scaling>
          <c:orientation val="minMax"/>
          <c:max val="60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OOPs as % of </a:t>
                </a:r>
                <a:r>
                  <a:rPr lang="en-US" dirty="0" smtClean="0"/>
                  <a:t>total spending on </a:t>
                </a:r>
                <a:r>
                  <a:rPr lang="en-US" dirty="0"/>
                  <a:t>health</a:t>
                </a:r>
              </a:p>
            </c:rich>
          </c:tx>
          <c:layout>
            <c:manualLayout>
              <c:xMode val="edge"/>
              <c:yMode val="edge"/>
              <c:x val="0.33320861723797102"/>
              <c:y val="0.93760567815702101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>
            <a:noFill/>
          </a:ln>
        </c:spPr>
        <c:crossAx val="196480000"/>
        <c:crosses val="autoZero"/>
        <c:crossBetween val="midCat"/>
      </c:valAx>
      <c:valAx>
        <c:axId val="19648000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Catastrophic incidence</a:t>
                </a:r>
              </a:p>
            </c:rich>
          </c:tx>
          <c:layout>
            <c:manualLayout>
              <c:xMode val="edge"/>
              <c:yMode val="edge"/>
              <c:x val="4.4092328177925601E-3"/>
              <c:y val="0.22685658454656299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196478080"/>
        <c:crosses val="autoZero"/>
        <c:crossBetween val="midCat"/>
        <c:majorUnit val="0.0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/>
            </a:pPr>
            <a:r>
              <a:rPr lang="en-GB" sz="1400" b="1" dirty="0" smtClean="0"/>
              <a:t>Change in the structure</a:t>
            </a:r>
            <a:r>
              <a:rPr lang="en-GB" sz="1400" b="1" baseline="0" dirty="0" smtClean="0"/>
              <a:t> of govt. spending, OECD average, 2007-15</a:t>
            </a:r>
            <a:endParaRPr lang="en-GB" sz="1400" b="1" dirty="0"/>
          </a:p>
        </c:rich>
      </c:tx>
      <c:layout>
        <c:manualLayout>
          <c:xMode val="edge"/>
          <c:yMode val="edge"/>
          <c:x val="0.13695523729686601"/>
          <c:y val="4.696046794290094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1964833231588249E-2"/>
          <c:y val="0.11567034732714668"/>
          <c:w val="0.90167100562709523"/>
          <c:h val="0.4321863031957384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4B4B4B"/>
            </a:solidFill>
            <a:ln>
              <a:noFill/>
              <a:round/>
            </a:ln>
            <a:effectLst/>
            <a:extLst>
              <a:ext uri="{91240B29-F687-4F45-9708-019B960494DF}">
                <a14:hiddenLine xmlns:a14="http://schemas.microsoft.com/office/drawing/2010/main">
                  <a:noFill/>
                  <a:round/>
                </a14:hiddenLine>
              </a:ext>
            </a:extLst>
          </c:spPr>
          <c:invertIfNegative val="0"/>
          <c:dPt>
            <c:idx val="6"/>
            <c:invertIfNegative val="0"/>
            <c:bubble3D val="0"/>
            <c:spPr>
              <a:solidFill>
                <a:srgbClr val="0070C0"/>
              </a:solidFill>
              <a:ln>
                <a:noFill/>
                <a:round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  <a:round/>
                  </a14:hiddenLine>
                </a:ext>
              </a:extLst>
            </c:spPr>
          </c:dPt>
          <c:cat>
            <c:strRef>
              <c:f>'2.33 Table'!$C$8:$L$8</c:f>
              <c:strCache>
                <c:ptCount val="10"/>
                <c:pt idx="0">
                  <c:v>General</c:v>
                </c:pt>
                <c:pt idx="1">
                  <c:v>Defence</c:v>
                </c:pt>
                <c:pt idx="2">
                  <c:v>Public order</c:v>
                </c:pt>
                <c:pt idx="3">
                  <c:v>Economic affairs</c:v>
                </c:pt>
                <c:pt idx="4">
                  <c:v>Environmental protection</c:v>
                </c:pt>
                <c:pt idx="5">
                  <c:v>Housing</c:v>
                </c:pt>
                <c:pt idx="6">
                  <c:v>HEALTH</c:v>
                </c:pt>
                <c:pt idx="7">
                  <c:v>Recreation, culture &amp; religion</c:v>
                </c:pt>
                <c:pt idx="8">
                  <c:v>Education</c:v>
                </c:pt>
                <c:pt idx="9">
                  <c:v>Social protection</c:v>
                </c:pt>
              </c:strCache>
            </c:strRef>
          </c:cat>
          <c:val>
            <c:numRef>
              <c:f>'2.33 Table'!$C$38:$L$38</c:f>
              <c:numCache>
                <c:formatCode>0.0</c:formatCode>
                <c:ptCount val="10"/>
                <c:pt idx="0">
                  <c:v>-1.233821975126304</c:v>
                </c:pt>
                <c:pt idx="1">
                  <c:v>-0.89264366646022442</c:v>
                </c:pt>
                <c:pt idx="2">
                  <c:v>-0.28305127882955805</c:v>
                </c:pt>
                <c:pt idx="3">
                  <c:v>-0.50386372986118744</c:v>
                </c:pt>
                <c:pt idx="4">
                  <c:v>-2.9085877222442491E-2</c:v>
                </c:pt>
                <c:pt idx="5">
                  <c:v>-0.53464739894704549</c:v>
                </c:pt>
                <c:pt idx="6">
                  <c:v>1.6972257580885888</c:v>
                </c:pt>
                <c:pt idx="7">
                  <c:v>-0.14979727796721165</c:v>
                </c:pt>
                <c:pt idx="8">
                  <c:v>-0.69852727820883409</c:v>
                </c:pt>
                <c:pt idx="9">
                  <c:v>2.6282669498400786</c:v>
                </c:pt>
              </c:numCache>
            </c:numRef>
          </c:val>
        </c:ser>
        <c:ser>
          <c:idx val="1"/>
          <c:order val="1"/>
          <c:spPr>
            <a:solidFill>
              <a:srgbClr val="BFBFBF"/>
            </a:solidFill>
            <a:ln>
              <a:noFill/>
              <a:round/>
            </a:ln>
            <a:effectLst/>
            <a:extLst>
              <a:ext uri="{91240B29-F687-4F45-9708-019B960494DF}">
                <a14:hiddenLine xmlns:a14="http://schemas.microsoft.com/office/drawing/2010/main">
                  <a:noFill/>
                  <a:round/>
                </a14:hiddenLine>
              </a:ext>
            </a:extLst>
          </c:spPr>
          <c:invertIfNegative val="0"/>
          <c:cat>
            <c:strRef>
              <c:f>'2.33 Table'!$C$8:$L$8</c:f>
              <c:strCache>
                <c:ptCount val="10"/>
                <c:pt idx="0">
                  <c:v>General</c:v>
                </c:pt>
                <c:pt idx="1">
                  <c:v>Defence</c:v>
                </c:pt>
                <c:pt idx="2">
                  <c:v>Public order</c:v>
                </c:pt>
                <c:pt idx="3">
                  <c:v>Economic affairs</c:v>
                </c:pt>
                <c:pt idx="4">
                  <c:v>Environmental protection</c:v>
                </c:pt>
                <c:pt idx="5">
                  <c:v>Housing</c:v>
                </c:pt>
                <c:pt idx="6">
                  <c:v>HEALTH</c:v>
                </c:pt>
                <c:pt idx="7">
                  <c:v>Recreation, culture &amp; religion</c:v>
                </c:pt>
                <c:pt idx="8">
                  <c:v>Education</c:v>
                </c:pt>
                <c:pt idx="9">
                  <c:v>Social protection</c:v>
                </c:pt>
              </c:strCache>
            </c:strRef>
          </c:cat>
          <c:val>
            <c:numRef>
              <c:f>'2.33 Table'!$C$39:$L$39</c:f>
              <c:numCache>
                <c:formatCode>General</c:formatCode>
                <c:ptCount val="10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0727552"/>
        <c:axId val="260729088"/>
      </c:barChart>
      <c:catAx>
        <c:axId val="260727552"/>
        <c:scaling>
          <c:orientation val="minMax"/>
        </c:scaling>
        <c:delete val="0"/>
        <c:axPos val="b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low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2700000" vert="horz"/>
          <a:lstStyle/>
          <a:p>
            <a:pPr>
              <a:defRPr sz="1200" b="0" i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en-US"/>
          </a:p>
        </c:txPr>
        <c:crossAx val="260729088"/>
        <c:crosses val="autoZero"/>
        <c:auto val="1"/>
        <c:lblAlgn val="ctr"/>
        <c:lblOffset val="0"/>
        <c:tickLblSkip val="1"/>
        <c:noMultiLvlLbl val="0"/>
      </c:catAx>
      <c:valAx>
        <c:axId val="260729088"/>
        <c:scaling>
          <c:orientation val="minMax"/>
          <c:max val="3"/>
          <c:min val="-1.5"/>
        </c:scaling>
        <c:delete val="0"/>
        <c:axPos val="l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nextTo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vert="horz"/>
          <a:lstStyle/>
          <a:p>
            <a:pPr>
              <a:defRPr sz="1600" b="0" i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en-US"/>
          </a:p>
        </c:txPr>
        <c:crossAx val="260727552"/>
        <c:crosses val="autoZero"/>
        <c:crossBetween val="between"/>
        <c:majorUnit val="1.5"/>
      </c:valAx>
      <c:spPr>
        <a:solidFill>
          <a:schemeClr val="accent1">
            <a:lumMod val="20000"/>
            <a:lumOff val="80000"/>
          </a:schemeClr>
        </a:solidFill>
        <a:ln w="9525">
          <a:solidFill>
            <a:srgbClr val="000000"/>
          </a:solidFill>
        </a:ln>
      </c:spPr>
    </c:plotArea>
    <c:plotVisOnly val="1"/>
    <c:dispBlanksAs val="gap"/>
    <c:showDLblsOverMax val="1"/>
  </c:chart>
  <c:spPr>
    <a:noFill/>
    <a:ln w="9525" cap="flat" cmpd="sng" algn="ctr">
      <a:noFill/>
      <a:prstDash val="solid"/>
      <a:round/>
    </a:ln>
    <a:effectLst/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  <a:ext uri="{91240B29-F687-4F45-9708-019B960494DF}">
        <a14:hiddenLine xmlns:a14="http://schemas.microsoft.com/office/drawing/2010/main" w="9525" cap="flat" cmpd="sng" algn="ctr">
          <a:solidFill>
            <a:sysClr val="windowText" lastClr="000000">
              <a:tint val="75000"/>
              <a:shade val="95000"/>
              <a:satMod val="105000"/>
            </a:sysClr>
          </a:solidFill>
          <a:prstDash val="solid"/>
          <a:round/>
        </a14:hiddenLine>
      </a:ext>
    </a:extLst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9D519D-74C6-496B-902E-976B75098C69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D0494204-1E34-46D8-910C-E62469A8E51B}">
      <dgm:prSet phldrT="[Текст]" custT="1"/>
      <dgm:spPr/>
      <dgm:t>
        <a:bodyPr/>
        <a:lstStyle/>
        <a:p>
          <a:r>
            <a:rPr lang="en-US" sz="1200" b="1" dirty="0" smtClean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rPr>
            <a:t>Current health expenditure as% of GDP</a:t>
          </a:r>
          <a:endParaRPr lang="ru-RU" sz="1200" b="1" dirty="0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5E520289-0FA0-456F-94D9-04F09B285D22}" type="parTrans" cxnId="{B3D1658F-0486-4F0B-A5AD-AB6FA0F64D7C}">
      <dgm:prSet/>
      <dgm:spPr/>
      <dgm:t>
        <a:bodyPr/>
        <a:lstStyle/>
        <a:p>
          <a:endParaRPr lang="ru-RU" sz="2000" b="1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18143464-CC84-49EA-8EE9-B48D72CF0A54}" type="sibTrans" cxnId="{B3D1658F-0486-4F0B-A5AD-AB6FA0F64D7C}">
      <dgm:prSet/>
      <dgm:spPr/>
      <dgm:t>
        <a:bodyPr/>
        <a:lstStyle/>
        <a:p>
          <a:endParaRPr lang="ru-RU" sz="2000" b="1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8B268C82-503D-40DA-8364-E579255CAE98}">
      <dgm:prSet phldrT="[Текст]" custT="1"/>
      <dgm:spPr/>
      <dgm:t>
        <a:bodyPr/>
        <a:lstStyle/>
        <a:p>
          <a:r>
            <a:rPr lang="en-US" sz="1200" b="1" dirty="0" smtClean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rPr>
            <a:t>Public expenditure on health as% of GDP</a:t>
          </a:r>
          <a:endParaRPr lang="ru-RU" sz="1200" b="1" dirty="0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0A646135-B60D-4B0B-B4C5-94467DC8ED99}" type="parTrans" cxnId="{9BAC8371-7177-41F1-A0CC-4704E2C46202}">
      <dgm:prSet/>
      <dgm:spPr/>
      <dgm:t>
        <a:bodyPr/>
        <a:lstStyle/>
        <a:p>
          <a:endParaRPr lang="ru-RU" sz="2000" b="1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9A445E4E-8F24-4182-9DC2-0B37EC6ACED2}" type="sibTrans" cxnId="{9BAC8371-7177-41F1-A0CC-4704E2C46202}">
      <dgm:prSet/>
      <dgm:spPr/>
      <dgm:t>
        <a:bodyPr/>
        <a:lstStyle/>
        <a:p>
          <a:endParaRPr lang="ru-RU" sz="2000" b="1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53BC548F-2926-4A96-BA6C-7B75728E90D7}">
      <dgm:prSet phldrT="[Текст]" custT="1"/>
      <dgm:spPr/>
      <dgm:t>
        <a:bodyPr/>
        <a:lstStyle/>
        <a:p>
          <a:r>
            <a:rPr lang="en-US" sz="1200" b="1" dirty="0" smtClean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rPr>
            <a:t>Per capita expenditure on PPP</a:t>
          </a:r>
          <a:endParaRPr lang="ru-RU" sz="1200" b="1" dirty="0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27ED8FBD-E5D1-41CA-965C-66EFDB085F3F}" type="parTrans" cxnId="{2C9DEE7B-8DE7-4B39-BE5E-29D6DD56A34F}">
      <dgm:prSet/>
      <dgm:spPr/>
      <dgm:t>
        <a:bodyPr/>
        <a:lstStyle/>
        <a:p>
          <a:endParaRPr lang="ru-RU" sz="2000" b="1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B37ECC62-FDAE-4C3A-8F5E-9F965C728348}" type="sibTrans" cxnId="{2C9DEE7B-8DE7-4B39-BE5E-29D6DD56A34F}">
      <dgm:prSet/>
      <dgm:spPr/>
      <dgm:t>
        <a:bodyPr/>
        <a:lstStyle/>
        <a:p>
          <a:endParaRPr lang="ru-RU" sz="2000" b="1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66FB8DBE-F361-4D4E-B77D-D1A37DAE362F}">
      <dgm:prSet custT="1"/>
      <dgm:spPr/>
      <dgm:t>
        <a:bodyPr/>
        <a:lstStyle/>
        <a:p>
          <a:r>
            <a:rPr lang="en-US" sz="1200" b="1" dirty="0" smtClean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rPr>
            <a:t>OOP as% of GDP</a:t>
          </a:r>
          <a:endParaRPr lang="ru-RU" sz="1200" b="1" dirty="0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92B55AB2-3863-4BFD-BC6F-76E2A759308D}" type="parTrans" cxnId="{5CB61315-BC45-4335-BCF7-E28EE9D43317}">
      <dgm:prSet/>
      <dgm:spPr/>
      <dgm:t>
        <a:bodyPr/>
        <a:lstStyle/>
        <a:p>
          <a:endParaRPr lang="ru-RU" sz="2000" b="1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40AA1CDF-BA79-47FA-B2D6-EAF7F3FA70E3}" type="sibTrans" cxnId="{5CB61315-BC45-4335-BCF7-E28EE9D43317}">
      <dgm:prSet/>
      <dgm:spPr/>
      <dgm:t>
        <a:bodyPr/>
        <a:lstStyle/>
        <a:p>
          <a:endParaRPr lang="ru-RU" sz="2000" b="1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gm:t>
    </dgm:pt>
    <dgm:pt modelId="{6F449729-9649-4D51-A16B-17579EEAF443}" type="pres">
      <dgm:prSet presAssocID="{349D519D-74C6-496B-902E-976B75098C6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68B7F30-F8DA-4AEE-89B4-60192FC6A551}" type="pres">
      <dgm:prSet presAssocID="{349D519D-74C6-496B-902E-976B75098C69}" presName="Name1" presStyleCnt="0"/>
      <dgm:spPr/>
    </dgm:pt>
    <dgm:pt modelId="{FA6079E7-1EE9-4031-8839-CC60B4FDDBA5}" type="pres">
      <dgm:prSet presAssocID="{349D519D-74C6-496B-902E-976B75098C69}" presName="cycle" presStyleCnt="0"/>
      <dgm:spPr/>
    </dgm:pt>
    <dgm:pt modelId="{7C96CC76-9BD2-4ACF-BC40-79931C192B71}" type="pres">
      <dgm:prSet presAssocID="{349D519D-74C6-496B-902E-976B75098C69}" presName="srcNode" presStyleLbl="node1" presStyleIdx="0" presStyleCnt="4"/>
      <dgm:spPr/>
    </dgm:pt>
    <dgm:pt modelId="{DC501860-7461-4487-91B6-422654A8B5B1}" type="pres">
      <dgm:prSet presAssocID="{349D519D-74C6-496B-902E-976B75098C69}" presName="conn" presStyleLbl="parChTrans1D2" presStyleIdx="0" presStyleCnt="1"/>
      <dgm:spPr/>
      <dgm:t>
        <a:bodyPr/>
        <a:lstStyle/>
        <a:p>
          <a:endParaRPr lang="ru-RU"/>
        </a:p>
      </dgm:t>
    </dgm:pt>
    <dgm:pt modelId="{A2AFAAF9-BA57-427A-97C3-536EF56F368A}" type="pres">
      <dgm:prSet presAssocID="{349D519D-74C6-496B-902E-976B75098C69}" presName="extraNode" presStyleLbl="node1" presStyleIdx="0" presStyleCnt="4"/>
      <dgm:spPr/>
    </dgm:pt>
    <dgm:pt modelId="{5A2717F4-646E-4C91-BAFD-3CC421FFC73A}" type="pres">
      <dgm:prSet presAssocID="{349D519D-74C6-496B-902E-976B75098C69}" presName="dstNode" presStyleLbl="node1" presStyleIdx="0" presStyleCnt="4"/>
      <dgm:spPr/>
    </dgm:pt>
    <dgm:pt modelId="{04C2DD48-174D-48CD-A4DA-1DACFADE5943}" type="pres">
      <dgm:prSet presAssocID="{D0494204-1E34-46D8-910C-E62469A8E51B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5BEF07-F1E5-4430-8EF7-95AB0341AF42}" type="pres">
      <dgm:prSet presAssocID="{D0494204-1E34-46D8-910C-E62469A8E51B}" presName="accent_1" presStyleCnt="0"/>
      <dgm:spPr/>
    </dgm:pt>
    <dgm:pt modelId="{5E1AEFA1-98BE-4E58-A634-ED59BDB57CAC}" type="pres">
      <dgm:prSet presAssocID="{D0494204-1E34-46D8-910C-E62469A8E51B}" presName="accentRepeatNode" presStyleLbl="solidFgAcc1" presStyleIdx="0" presStyleCnt="4"/>
      <dgm:spPr/>
    </dgm:pt>
    <dgm:pt modelId="{6B4C65D9-3F72-4A10-8DAF-EAA106FFCE0F}" type="pres">
      <dgm:prSet presAssocID="{8B268C82-503D-40DA-8364-E579255CAE98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E908D0-EB61-4D7F-8575-3FA7C25EB155}" type="pres">
      <dgm:prSet presAssocID="{8B268C82-503D-40DA-8364-E579255CAE98}" presName="accent_2" presStyleCnt="0"/>
      <dgm:spPr/>
    </dgm:pt>
    <dgm:pt modelId="{441A5D8B-C7E7-4FD5-A4BB-396D08648A6A}" type="pres">
      <dgm:prSet presAssocID="{8B268C82-503D-40DA-8364-E579255CAE98}" presName="accentRepeatNode" presStyleLbl="solidFgAcc1" presStyleIdx="1" presStyleCnt="4"/>
      <dgm:spPr/>
    </dgm:pt>
    <dgm:pt modelId="{DC47ED99-D227-49D0-99BF-CCAB22B66991}" type="pres">
      <dgm:prSet presAssocID="{53BC548F-2926-4A96-BA6C-7B75728E90D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D28A69-4D53-4DAF-883D-1AD392C0CEB2}" type="pres">
      <dgm:prSet presAssocID="{53BC548F-2926-4A96-BA6C-7B75728E90D7}" presName="accent_3" presStyleCnt="0"/>
      <dgm:spPr/>
    </dgm:pt>
    <dgm:pt modelId="{8B749ECE-8245-4890-BD89-678821DE0848}" type="pres">
      <dgm:prSet presAssocID="{53BC548F-2926-4A96-BA6C-7B75728E90D7}" presName="accentRepeatNode" presStyleLbl="solidFgAcc1" presStyleIdx="2" presStyleCnt="4"/>
      <dgm:spPr/>
    </dgm:pt>
    <dgm:pt modelId="{284688EC-520C-40C4-9ED9-88E7B28C1731}" type="pres">
      <dgm:prSet presAssocID="{66FB8DBE-F361-4D4E-B77D-D1A37DAE362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6B44C-2AF5-44C5-9A68-0E137376B4BA}" type="pres">
      <dgm:prSet presAssocID="{66FB8DBE-F361-4D4E-B77D-D1A37DAE362F}" presName="accent_4" presStyleCnt="0"/>
      <dgm:spPr/>
    </dgm:pt>
    <dgm:pt modelId="{E97462E4-BA7A-47DB-A81C-E4A46EDDC14B}" type="pres">
      <dgm:prSet presAssocID="{66FB8DBE-F361-4D4E-B77D-D1A37DAE362F}" presName="accentRepeatNode" presStyleLbl="solidFgAcc1" presStyleIdx="3" presStyleCnt="4"/>
      <dgm:spPr/>
    </dgm:pt>
  </dgm:ptLst>
  <dgm:cxnLst>
    <dgm:cxn modelId="{301B8092-FBB5-4D9B-98A6-1DAFDD0D47F9}" type="presOf" srcId="{8B268C82-503D-40DA-8364-E579255CAE98}" destId="{6B4C65D9-3F72-4A10-8DAF-EAA106FFCE0F}" srcOrd="0" destOrd="0" presId="urn:microsoft.com/office/officeart/2008/layout/VerticalCurvedList"/>
    <dgm:cxn modelId="{5A7E9531-D3F6-4FB9-8EA3-07391F3D260C}" type="presOf" srcId="{66FB8DBE-F361-4D4E-B77D-D1A37DAE362F}" destId="{284688EC-520C-40C4-9ED9-88E7B28C1731}" srcOrd="0" destOrd="0" presId="urn:microsoft.com/office/officeart/2008/layout/VerticalCurvedList"/>
    <dgm:cxn modelId="{2C9DEE7B-8DE7-4B39-BE5E-29D6DD56A34F}" srcId="{349D519D-74C6-496B-902E-976B75098C69}" destId="{53BC548F-2926-4A96-BA6C-7B75728E90D7}" srcOrd="2" destOrd="0" parTransId="{27ED8FBD-E5D1-41CA-965C-66EFDB085F3F}" sibTransId="{B37ECC62-FDAE-4C3A-8F5E-9F965C728348}"/>
    <dgm:cxn modelId="{76DDDCD7-33F3-4AE1-A0E9-218B1CF53E7F}" type="presOf" srcId="{D0494204-1E34-46D8-910C-E62469A8E51B}" destId="{04C2DD48-174D-48CD-A4DA-1DACFADE5943}" srcOrd="0" destOrd="0" presId="urn:microsoft.com/office/officeart/2008/layout/VerticalCurvedList"/>
    <dgm:cxn modelId="{FEB26578-3054-410A-93E4-6DDB34926C71}" type="presOf" srcId="{349D519D-74C6-496B-902E-976B75098C69}" destId="{6F449729-9649-4D51-A16B-17579EEAF443}" srcOrd="0" destOrd="0" presId="urn:microsoft.com/office/officeart/2008/layout/VerticalCurvedList"/>
    <dgm:cxn modelId="{5CB61315-BC45-4335-BCF7-E28EE9D43317}" srcId="{349D519D-74C6-496B-902E-976B75098C69}" destId="{66FB8DBE-F361-4D4E-B77D-D1A37DAE362F}" srcOrd="3" destOrd="0" parTransId="{92B55AB2-3863-4BFD-BC6F-76E2A759308D}" sibTransId="{40AA1CDF-BA79-47FA-B2D6-EAF7F3FA70E3}"/>
    <dgm:cxn modelId="{9BAC8371-7177-41F1-A0CC-4704E2C46202}" srcId="{349D519D-74C6-496B-902E-976B75098C69}" destId="{8B268C82-503D-40DA-8364-E579255CAE98}" srcOrd="1" destOrd="0" parTransId="{0A646135-B60D-4B0B-B4C5-94467DC8ED99}" sibTransId="{9A445E4E-8F24-4182-9DC2-0B37EC6ACED2}"/>
    <dgm:cxn modelId="{B3D1658F-0486-4F0B-A5AD-AB6FA0F64D7C}" srcId="{349D519D-74C6-496B-902E-976B75098C69}" destId="{D0494204-1E34-46D8-910C-E62469A8E51B}" srcOrd="0" destOrd="0" parTransId="{5E520289-0FA0-456F-94D9-04F09B285D22}" sibTransId="{18143464-CC84-49EA-8EE9-B48D72CF0A54}"/>
    <dgm:cxn modelId="{2861FAFA-F93B-4D52-965E-5F5A6800975D}" type="presOf" srcId="{18143464-CC84-49EA-8EE9-B48D72CF0A54}" destId="{DC501860-7461-4487-91B6-422654A8B5B1}" srcOrd="0" destOrd="0" presId="urn:microsoft.com/office/officeart/2008/layout/VerticalCurvedList"/>
    <dgm:cxn modelId="{FE738FDC-4B05-45B5-8685-3E21001EF8D1}" type="presOf" srcId="{53BC548F-2926-4A96-BA6C-7B75728E90D7}" destId="{DC47ED99-D227-49D0-99BF-CCAB22B66991}" srcOrd="0" destOrd="0" presId="urn:microsoft.com/office/officeart/2008/layout/VerticalCurvedList"/>
    <dgm:cxn modelId="{E5B6B29A-7014-4946-81BD-BDCDBF11733F}" type="presParOf" srcId="{6F449729-9649-4D51-A16B-17579EEAF443}" destId="{968B7F30-F8DA-4AEE-89B4-60192FC6A551}" srcOrd="0" destOrd="0" presId="urn:microsoft.com/office/officeart/2008/layout/VerticalCurvedList"/>
    <dgm:cxn modelId="{2CC67634-5AE0-45D0-B344-5AE8716974D1}" type="presParOf" srcId="{968B7F30-F8DA-4AEE-89B4-60192FC6A551}" destId="{FA6079E7-1EE9-4031-8839-CC60B4FDDBA5}" srcOrd="0" destOrd="0" presId="urn:microsoft.com/office/officeart/2008/layout/VerticalCurvedList"/>
    <dgm:cxn modelId="{287E0006-FA22-447A-B128-F1EBAD0F939C}" type="presParOf" srcId="{FA6079E7-1EE9-4031-8839-CC60B4FDDBA5}" destId="{7C96CC76-9BD2-4ACF-BC40-79931C192B71}" srcOrd="0" destOrd="0" presId="urn:microsoft.com/office/officeart/2008/layout/VerticalCurvedList"/>
    <dgm:cxn modelId="{58567ED2-1FF1-4165-872A-F5E3FBE5C0DC}" type="presParOf" srcId="{FA6079E7-1EE9-4031-8839-CC60B4FDDBA5}" destId="{DC501860-7461-4487-91B6-422654A8B5B1}" srcOrd="1" destOrd="0" presId="urn:microsoft.com/office/officeart/2008/layout/VerticalCurvedList"/>
    <dgm:cxn modelId="{92FC1DDE-8A66-4367-96FA-C9E0193B4151}" type="presParOf" srcId="{FA6079E7-1EE9-4031-8839-CC60B4FDDBA5}" destId="{A2AFAAF9-BA57-427A-97C3-536EF56F368A}" srcOrd="2" destOrd="0" presId="urn:microsoft.com/office/officeart/2008/layout/VerticalCurvedList"/>
    <dgm:cxn modelId="{CED158EE-81A5-44A6-A7D1-9A833140EB54}" type="presParOf" srcId="{FA6079E7-1EE9-4031-8839-CC60B4FDDBA5}" destId="{5A2717F4-646E-4C91-BAFD-3CC421FFC73A}" srcOrd="3" destOrd="0" presId="urn:microsoft.com/office/officeart/2008/layout/VerticalCurvedList"/>
    <dgm:cxn modelId="{94550B66-12F5-4809-A7CC-A840B84C7D3F}" type="presParOf" srcId="{968B7F30-F8DA-4AEE-89B4-60192FC6A551}" destId="{04C2DD48-174D-48CD-A4DA-1DACFADE5943}" srcOrd="1" destOrd="0" presId="urn:microsoft.com/office/officeart/2008/layout/VerticalCurvedList"/>
    <dgm:cxn modelId="{46E914D0-1E9F-43FC-A590-D0BEB47A13AF}" type="presParOf" srcId="{968B7F30-F8DA-4AEE-89B4-60192FC6A551}" destId="{0C5BEF07-F1E5-4430-8EF7-95AB0341AF42}" srcOrd="2" destOrd="0" presId="urn:microsoft.com/office/officeart/2008/layout/VerticalCurvedList"/>
    <dgm:cxn modelId="{71380860-B4A6-45DA-9227-D995DA959F6F}" type="presParOf" srcId="{0C5BEF07-F1E5-4430-8EF7-95AB0341AF42}" destId="{5E1AEFA1-98BE-4E58-A634-ED59BDB57CAC}" srcOrd="0" destOrd="0" presId="urn:microsoft.com/office/officeart/2008/layout/VerticalCurvedList"/>
    <dgm:cxn modelId="{F70E6F27-AC4A-48DA-A3EA-A9AEAF04952A}" type="presParOf" srcId="{968B7F30-F8DA-4AEE-89B4-60192FC6A551}" destId="{6B4C65D9-3F72-4A10-8DAF-EAA106FFCE0F}" srcOrd="3" destOrd="0" presId="urn:microsoft.com/office/officeart/2008/layout/VerticalCurvedList"/>
    <dgm:cxn modelId="{F7FD265E-0CA6-4D71-A3DA-A70C972A84E4}" type="presParOf" srcId="{968B7F30-F8DA-4AEE-89B4-60192FC6A551}" destId="{74E908D0-EB61-4D7F-8575-3FA7C25EB155}" srcOrd="4" destOrd="0" presId="urn:microsoft.com/office/officeart/2008/layout/VerticalCurvedList"/>
    <dgm:cxn modelId="{62258785-6ECF-41DD-B3A9-F771F156DD58}" type="presParOf" srcId="{74E908D0-EB61-4D7F-8575-3FA7C25EB155}" destId="{441A5D8B-C7E7-4FD5-A4BB-396D08648A6A}" srcOrd="0" destOrd="0" presId="urn:microsoft.com/office/officeart/2008/layout/VerticalCurvedList"/>
    <dgm:cxn modelId="{C8865FB2-15A2-4D8E-B335-0C3A4D54422E}" type="presParOf" srcId="{968B7F30-F8DA-4AEE-89B4-60192FC6A551}" destId="{DC47ED99-D227-49D0-99BF-CCAB22B66991}" srcOrd="5" destOrd="0" presId="urn:microsoft.com/office/officeart/2008/layout/VerticalCurvedList"/>
    <dgm:cxn modelId="{505742F1-901F-485D-A51F-3B2937218089}" type="presParOf" srcId="{968B7F30-F8DA-4AEE-89B4-60192FC6A551}" destId="{3BD28A69-4D53-4DAF-883D-1AD392C0CEB2}" srcOrd="6" destOrd="0" presId="urn:microsoft.com/office/officeart/2008/layout/VerticalCurvedList"/>
    <dgm:cxn modelId="{B2E0167B-53CC-4A23-B4DB-F41E3DDD9F7E}" type="presParOf" srcId="{3BD28A69-4D53-4DAF-883D-1AD392C0CEB2}" destId="{8B749ECE-8245-4890-BD89-678821DE0848}" srcOrd="0" destOrd="0" presId="urn:microsoft.com/office/officeart/2008/layout/VerticalCurvedList"/>
    <dgm:cxn modelId="{18FE2E61-0696-4626-932A-82F0A2469CAF}" type="presParOf" srcId="{968B7F30-F8DA-4AEE-89B4-60192FC6A551}" destId="{284688EC-520C-40C4-9ED9-88E7B28C1731}" srcOrd="7" destOrd="0" presId="urn:microsoft.com/office/officeart/2008/layout/VerticalCurvedList"/>
    <dgm:cxn modelId="{B7C6215E-3ECB-4B85-8346-F5A0EC1C64E1}" type="presParOf" srcId="{968B7F30-F8DA-4AEE-89B4-60192FC6A551}" destId="{E7E6B44C-2AF5-44C5-9A68-0E137376B4BA}" srcOrd="8" destOrd="0" presId="urn:microsoft.com/office/officeart/2008/layout/VerticalCurvedList"/>
    <dgm:cxn modelId="{876D42F4-DD67-4F63-8CA8-A0C667A7995C}" type="presParOf" srcId="{E7E6B44C-2AF5-44C5-9A68-0E137376B4BA}" destId="{E97462E4-BA7A-47DB-A81C-E4A46EDDC14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501860-7461-4487-91B6-422654A8B5B1}">
      <dsp:nvSpPr>
        <dsp:cNvPr id="0" name=""/>
        <dsp:cNvSpPr/>
      </dsp:nvSpPr>
      <dsp:spPr>
        <a:xfrm>
          <a:off x="-3567765" y="-548342"/>
          <a:ext cx="4253324" cy="4253324"/>
        </a:xfrm>
        <a:prstGeom prst="blockArc">
          <a:avLst>
            <a:gd name="adj1" fmla="val 18900000"/>
            <a:gd name="adj2" fmla="val 2700000"/>
            <a:gd name="adj3" fmla="val 508"/>
          </a:avLst>
        </a:pr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2DD48-174D-48CD-A4DA-1DACFADE5943}">
      <dsp:nvSpPr>
        <dsp:cNvPr id="0" name=""/>
        <dsp:cNvSpPr/>
      </dsp:nvSpPr>
      <dsp:spPr>
        <a:xfrm>
          <a:off x="359406" y="242682"/>
          <a:ext cx="3388612" cy="4856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45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rPr>
            <a:t>Current health expenditure as% of GDP</a:t>
          </a:r>
          <a:endParaRPr lang="ru-RU" sz="1200" b="1" kern="1200" dirty="0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sp:txBody>
      <dsp:txXfrm>
        <a:off x="359406" y="242682"/>
        <a:ext cx="3388612" cy="485617"/>
      </dsp:txXfrm>
    </dsp:sp>
    <dsp:sp modelId="{5E1AEFA1-98BE-4E58-A634-ED59BDB57CAC}">
      <dsp:nvSpPr>
        <dsp:cNvPr id="0" name=""/>
        <dsp:cNvSpPr/>
      </dsp:nvSpPr>
      <dsp:spPr>
        <a:xfrm>
          <a:off x="55895" y="181980"/>
          <a:ext cx="607021" cy="6070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4C65D9-3F72-4A10-8DAF-EAA106FFCE0F}">
      <dsp:nvSpPr>
        <dsp:cNvPr id="0" name=""/>
        <dsp:cNvSpPr/>
      </dsp:nvSpPr>
      <dsp:spPr>
        <a:xfrm>
          <a:off x="637821" y="971234"/>
          <a:ext cx="3110196" cy="4856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45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rPr>
            <a:t>Public expenditure on health as% of GDP</a:t>
          </a:r>
          <a:endParaRPr lang="ru-RU" sz="1200" b="1" kern="1200" dirty="0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sp:txBody>
      <dsp:txXfrm>
        <a:off x="637821" y="971234"/>
        <a:ext cx="3110196" cy="485617"/>
      </dsp:txXfrm>
    </dsp:sp>
    <dsp:sp modelId="{441A5D8B-C7E7-4FD5-A4BB-396D08648A6A}">
      <dsp:nvSpPr>
        <dsp:cNvPr id="0" name=""/>
        <dsp:cNvSpPr/>
      </dsp:nvSpPr>
      <dsp:spPr>
        <a:xfrm>
          <a:off x="334310" y="910532"/>
          <a:ext cx="607021" cy="6070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47ED99-D227-49D0-99BF-CCAB22B66991}">
      <dsp:nvSpPr>
        <dsp:cNvPr id="0" name=""/>
        <dsp:cNvSpPr/>
      </dsp:nvSpPr>
      <dsp:spPr>
        <a:xfrm>
          <a:off x="637821" y="1699787"/>
          <a:ext cx="3110196" cy="4856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45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rPr>
            <a:t>Per capita expenditure on PPP</a:t>
          </a:r>
          <a:endParaRPr lang="ru-RU" sz="1200" b="1" kern="1200" dirty="0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sp:txBody>
      <dsp:txXfrm>
        <a:off x="637821" y="1699787"/>
        <a:ext cx="3110196" cy="485617"/>
      </dsp:txXfrm>
    </dsp:sp>
    <dsp:sp modelId="{8B749ECE-8245-4890-BD89-678821DE0848}">
      <dsp:nvSpPr>
        <dsp:cNvPr id="0" name=""/>
        <dsp:cNvSpPr/>
      </dsp:nvSpPr>
      <dsp:spPr>
        <a:xfrm>
          <a:off x="334310" y="1639085"/>
          <a:ext cx="607021" cy="6070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4688EC-520C-40C4-9ED9-88E7B28C1731}">
      <dsp:nvSpPr>
        <dsp:cNvPr id="0" name=""/>
        <dsp:cNvSpPr/>
      </dsp:nvSpPr>
      <dsp:spPr>
        <a:xfrm>
          <a:off x="359406" y="2428340"/>
          <a:ext cx="3388612" cy="4856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45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rPr>
            <a:t>OOP as% of GDP</a:t>
          </a:r>
          <a:endParaRPr lang="ru-RU" sz="1200" b="1" kern="1200" dirty="0">
            <a:solidFill>
              <a:schemeClr val="accent5">
                <a:lumMod val="75000"/>
              </a:schemeClr>
            </a:solidFill>
            <a:latin typeface="Century Gothic" panose="020B0502020202020204" pitchFamily="34" charset="0"/>
          </a:endParaRPr>
        </a:p>
      </dsp:txBody>
      <dsp:txXfrm>
        <a:off x="359406" y="2428340"/>
        <a:ext cx="3388612" cy="485617"/>
      </dsp:txXfrm>
    </dsp:sp>
    <dsp:sp modelId="{E97462E4-BA7A-47DB-A81C-E4A46EDDC14B}">
      <dsp:nvSpPr>
        <dsp:cNvPr id="0" name=""/>
        <dsp:cNvSpPr/>
      </dsp:nvSpPr>
      <dsp:spPr>
        <a:xfrm>
          <a:off x="55895" y="2367637"/>
          <a:ext cx="607021" cy="6070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0.49135</cdr:x>
      <cdr:y>0.84573</cdr:y>
    </cdr:from>
    <cdr:to>
      <cdr:x>0.89135</cdr:x>
      <cdr:y>0.97548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945969" y="1705182"/>
          <a:ext cx="1584175" cy="2616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Public expenditures</a:t>
          </a:r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ECDC4-94A3-4662-9EC4-BA26C3A176D6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7416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6473A-C4E9-45A3-B9A4-D087C59AF6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732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796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1441">
              <a:defRPr/>
            </a:pPr>
            <a:endParaRPr lang="ru-RU" b="0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8671" indent="-2879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1801" indent="-23036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2522" indent="-23036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3242" indent="-23036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3962" indent="-23036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4683" indent="-23036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5403" indent="-23036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16124" indent="-23036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FACE7E-57A1-415F-BCDC-A4B4B2539886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11694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6473A-C4E9-45A3-B9A4-D087C59AF6D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097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5AFE4-BD1F-4D35-8D91-86A6A6FB550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259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6473A-C4E9-45A3-B9A4-D087C59AF6D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071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279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6473A-C4E9-45A3-B9A4-D087C59AF6D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523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7713"/>
            <a:ext cx="4970463" cy="372903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AF835-D240-7040-B08E-C2EE439565E1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3393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6473A-C4E9-45A3-B9A4-D087C59AF6D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87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6473A-C4E9-45A3-B9A4-D087C59AF6D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204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6473A-C4E9-45A3-B9A4-D087C59AF6D5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720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6B51F-95B3-4506-AC9D-D7B36F25D1CF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7EEE-CCBD-4D66-985B-071E382367A1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B31A-007B-4EC6-8138-61CAF3C8A3D4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5B01-891F-4C77-863C-FB17907A6A72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2292F-AF1C-4CBF-8BB3-112659619F3F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7BB9-9C66-4F65-8237-2FAD89F0E4E3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670-1B05-44E9-85A2-D81BCC3DD00A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070D-94E2-432F-84BD-807E5B0D9F1A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236C-D3C3-40B4-AD51-3494E86CEB54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EF98-7D53-472E-878F-23831BF29019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C923F-11B8-43B9-A79F-A3F9AD2D9DBF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екст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Вывод слайда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250825" y="215900"/>
            <a:ext cx="8642350" cy="215900"/>
          </a:xfrm>
        </p:spPr>
        <p:txBody>
          <a:bodyPr lIns="0" tIns="0" rIns="0" bIns="18000" anchor="b" anchorCtr="0"/>
          <a:lstStyle>
            <a:lvl1pPr>
              <a:spcBef>
                <a:spcPts val="0"/>
              </a:spcBef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2"/>
          </p:nvPr>
        </p:nvSpPr>
        <p:spPr>
          <a:xfrm>
            <a:off x="250825" y="1260000"/>
            <a:ext cx="8640000" cy="5040312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spcBef>
                <a:spcPts val="600"/>
              </a:spcBef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6337300"/>
            <a:ext cx="8640000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aseline="0"/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</p:spTree>
    <p:extLst>
      <p:ext uri="{BB962C8B-B14F-4D97-AF65-F5344CB8AC3E}">
        <p14:creationId xmlns:p14="http://schemas.microsoft.com/office/powerpoint/2010/main" val="1844869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/>
            </a:lvl1pPr>
            <a:lvl2pPr eaLnBrk="1" latinLnBrk="0" hangingPunct="1">
              <a:defRPr/>
            </a:lvl2pPr>
            <a:lvl3pPr eaLnBrk="1" latinLnBrk="0" hangingPunct="1">
              <a:defRPr/>
            </a:lvl3pPr>
            <a:lvl4pPr eaLnBrk="1" latinLnBrk="0" hangingPunct="1">
              <a:defRPr/>
            </a:lvl4pPr>
            <a:lvl5pPr eaLnBrk="1" latinLnBrk="0" hangingPunct="1">
              <a:defRPr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03200" y="6411600"/>
            <a:ext cx="9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rgbClr val="727272"/>
                </a:solidFill>
                <a:latin typeface="Arial"/>
              </a:defRPr>
            </a:lvl1pPr>
          </a:lstStyle>
          <a:p>
            <a:fld id="{3C140CD5-7FE0-4325-A649-63F01A8CBCFC}" type="datetimeFigureOut">
              <a:rPr lang="en-GB" smtClean="0"/>
              <a:t>02/08/2018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6411600"/>
            <a:ext cx="468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000" y="6411600"/>
            <a:ext cx="342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4DBA4320-113A-4BEE-A654-389C4380C06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080000" y="237600"/>
            <a:ext cx="7416000" cy="1022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edit Slide title</a:t>
            </a:r>
            <a:br>
              <a:rPr lang="en-US" dirty="0" smtClean="0"/>
            </a:br>
            <a:r>
              <a:rPr lang="en-US" dirty="0" smtClean="0"/>
              <a:t>Slide title can be extended to two 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0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6C3C9-BADC-4D01-88E5-B54D835D8B72}" type="datetime1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6" Type="http://schemas.openxmlformats.org/officeDocument/2006/relationships/diagramLayout" Target="../diagrams/layou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5" Type="http://schemas.openxmlformats.org/officeDocument/2006/relationships/diagramData" Target="../diagrams/data1.xml"/><Relationship Id="rId10" Type="http://schemas.openxmlformats.org/officeDocument/2006/relationships/image" Target="../media/image8.png"/><Relationship Id="rId19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chart" Target="../charts/char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01BCF6-8D2A-451A-AA40-B4C71AD13D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234888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NHA: health expenditures in Kazakhstan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926EAE-700D-45A5-A819-7973F87A0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7664" y="5157192"/>
            <a:ext cx="6400800" cy="1296144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Century Gothic" panose="020B0502020202020204" pitchFamily="34" charset="0"/>
              </a:rPr>
              <a:t>Zarina Temekova</a:t>
            </a:r>
            <a:endParaRPr lang="ru-RU" sz="1800" dirty="0">
              <a:latin typeface="Century Gothic" panose="020B0502020202020204" pitchFamily="34" charset="0"/>
            </a:endParaRPr>
          </a:p>
          <a:p>
            <a:r>
              <a:rPr lang="en-US" sz="1800" dirty="0" smtClean="0">
                <a:latin typeface="Century Gothic" panose="020B0502020202020204" pitchFamily="34" charset="0"/>
              </a:rPr>
              <a:t>Republican center for health development</a:t>
            </a:r>
          </a:p>
          <a:p>
            <a:r>
              <a:rPr lang="en-US" sz="1800" dirty="0" smtClean="0">
                <a:latin typeface="Century Gothic" panose="020B0502020202020204" pitchFamily="34" charset="0"/>
              </a:rPr>
              <a:t>Center for Health Economics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3FAF9932-3F5A-4E13-A375-CA2B3031B46E}"/>
              </a:ext>
            </a:extLst>
          </p:cNvPr>
          <p:cNvSpPr txBox="1">
            <a:spLocks/>
          </p:cNvSpPr>
          <p:nvPr/>
        </p:nvSpPr>
        <p:spPr>
          <a:xfrm>
            <a:off x="249288" y="260648"/>
            <a:ext cx="8784976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latin typeface="Century Gothic" panose="020B0502020202020204" pitchFamily="34" charset="0"/>
              </a:rPr>
              <a:t>Intercountry</a:t>
            </a:r>
            <a:r>
              <a:rPr lang="en-US" sz="1600" b="1" dirty="0">
                <a:latin typeface="Century Gothic" panose="020B0502020202020204" pitchFamily="34" charset="0"/>
              </a:rPr>
              <a:t> Conference </a:t>
            </a:r>
            <a:r>
              <a:rPr lang="en-US" sz="1600" b="1" dirty="0" smtClean="0">
                <a:latin typeface="Century Gothic" panose="020B0502020202020204" pitchFamily="34" charset="0"/>
              </a:rPr>
              <a:t>on </a:t>
            </a:r>
            <a:r>
              <a:rPr lang="en-US" sz="1600" b="1" dirty="0">
                <a:latin typeface="Century Gothic" panose="020B0502020202020204" pitchFamily="34" charset="0"/>
              </a:rPr>
              <a:t>partnership collaboration:</a:t>
            </a:r>
          </a:p>
          <a:p>
            <a:r>
              <a:rPr lang="en-US" sz="1600" b="1" dirty="0" smtClean="0">
                <a:latin typeface="Century Gothic" panose="020B0502020202020204" pitchFamily="34" charset="0"/>
              </a:rPr>
              <a:t>Health </a:t>
            </a:r>
            <a:r>
              <a:rPr lang="en-US" sz="1600" b="1" dirty="0">
                <a:latin typeface="Century Gothic" panose="020B0502020202020204" pitchFamily="34" charset="0"/>
              </a:rPr>
              <a:t>financing reforms for Universal Health Coverage</a:t>
            </a:r>
          </a:p>
          <a:p>
            <a:r>
              <a:rPr lang="en-US" sz="1600" b="1" dirty="0" smtClean="0">
                <a:latin typeface="Century Gothic" panose="020B0502020202020204" pitchFamily="34" charset="0"/>
              </a:rPr>
              <a:t>19–20 </a:t>
            </a:r>
            <a:r>
              <a:rPr lang="en-US" sz="1600" b="1" dirty="0">
                <a:latin typeface="Century Gothic" panose="020B0502020202020204" pitchFamily="34" charset="0"/>
              </a:rPr>
              <a:t>June 2018, Astana, Kazakhstan</a:t>
            </a:r>
            <a:endParaRPr lang="ru-RU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99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3" descr="\\FS-CH-1.main.oecd.org\Users3\Nurgozhayev_A\Desktop\Education\pics\coins-12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47" y="5268731"/>
            <a:ext cx="728681" cy="728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2" descr="\\FS-CH-1.main.oecd.org\Users3\Nurgozhayev_A\Desktop\Education\pics\malecostume-12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617" y="5198720"/>
            <a:ext cx="880689" cy="867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796136" y="5339685"/>
            <a:ext cx="508040" cy="1070574"/>
            <a:chOff x="5152376" y="2313872"/>
            <a:chExt cx="1219200" cy="2627296"/>
          </a:xfrm>
        </p:grpSpPr>
        <p:pic>
          <p:nvPicPr>
            <p:cNvPr id="8210" name="Picture 3" descr="\\FS-CH-1.main.oecd.org\Users3\Nurgozhayev_A\Desktop\Education\pics\university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2376" y="3721968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11" name="Picture 4" descr="\\FS-CH-1.main.oecd.org\Users3\Nurgozhayev_A\Desktop\Education\pics\school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2376" y="2313872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200" name="Rectangle 15"/>
          <p:cNvSpPr>
            <a:spLocks noChangeArrowheads="1"/>
          </p:cNvSpPr>
          <p:nvPr/>
        </p:nvSpPr>
        <p:spPr bwMode="auto">
          <a:xfrm>
            <a:off x="580056" y="4554160"/>
            <a:ext cx="147481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latin typeface="Century Gothic" panose="020B0502020202020204" pitchFamily="34" charset="0"/>
                <a:cs typeface="Times New Roman" pitchFamily="18" charset="0"/>
              </a:rPr>
              <a:t>Financing schemes</a:t>
            </a:r>
            <a:endParaRPr lang="en-GB" sz="1100" dirty="0"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8201" name="Rectangle 25"/>
          <p:cNvSpPr>
            <a:spLocks noChangeArrowheads="1"/>
          </p:cNvSpPr>
          <p:nvPr/>
        </p:nvSpPr>
        <p:spPr bwMode="auto">
          <a:xfrm>
            <a:off x="2800717" y="4554160"/>
            <a:ext cx="147481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latin typeface="Century Gothic" panose="020B0502020202020204" pitchFamily="34" charset="0"/>
                <a:cs typeface="Times New Roman" pitchFamily="18" charset="0"/>
              </a:rPr>
              <a:t>Sources of financing</a:t>
            </a:r>
            <a:endParaRPr lang="en-GB" sz="1100" dirty="0"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8203" name="Rectangle 27"/>
          <p:cNvSpPr>
            <a:spLocks noChangeArrowheads="1"/>
          </p:cNvSpPr>
          <p:nvPr/>
        </p:nvSpPr>
        <p:spPr bwMode="auto">
          <a:xfrm>
            <a:off x="5231279" y="4517286"/>
            <a:ext cx="147634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latin typeface="Century Gothic" panose="020B0502020202020204" pitchFamily="34" charset="0"/>
                <a:cs typeface="Times New Roman" pitchFamily="18" charset="0"/>
              </a:rPr>
              <a:t>Suppliers</a:t>
            </a:r>
            <a:endParaRPr lang="en-GB" sz="1100" dirty="0"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8204" name="Rectangle 28"/>
          <p:cNvSpPr>
            <a:spLocks noChangeArrowheads="1"/>
          </p:cNvSpPr>
          <p:nvPr/>
        </p:nvSpPr>
        <p:spPr bwMode="auto">
          <a:xfrm>
            <a:off x="7657886" y="4554160"/>
            <a:ext cx="10905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latin typeface="Century Gothic" panose="020B0502020202020204" pitchFamily="34" charset="0"/>
                <a:cs typeface="Times New Roman" pitchFamily="18" charset="0"/>
              </a:rPr>
              <a:t>Services</a:t>
            </a:r>
            <a:endParaRPr lang="ru-RU" sz="1200" b="1" dirty="0">
              <a:latin typeface="Century Gothic" panose="020B0502020202020204" pitchFamily="34" charset="0"/>
              <a:cs typeface="Times New Roman" pitchFamily="18" charset="0"/>
            </a:endParaRPr>
          </a:p>
        </p:txBody>
      </p:sp>
      <p:pic>
        <p:nvPicPr>
          <p:cNvPr id="8206" name="Picture 2" descr="\\FS-CH-1.main.oecd.org\Users3\Nurgozhayev_A\Desktop\53-12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292" y="5268731"/>
            <a:ext cx="513255" cy="51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3" descr="\\FS-CH-1.main.oecd.org\Users3\Nurgozhayev_A\Desktop\96-12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292" y="5877435"/>
            <a:ext cx="532824" cy="532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4" descr="\\FS-CH-1.main.oecd.org\Users3\Nurgozhayev_A\Desktop\91-12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294" y="5259396"/>
            <a:ext cx="510586" cy="48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9" name="Picture 5" descr="\\FS-CH-1.main.oecd.org\Users3\Nurgozhayev_A\Desktop\98-128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368" y="5897005"/>
            <a:ext cx="512365" cy="51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890611" y="1311037"/>
            <a:ext cx="2961965" cy="1454537"/>
            <a:chOff x="2461812" y="3350439"/>
            <a:chExt cx="4220376" cy="2094785"/>
          </a:xfrm>
        </p:grpSpPr>
        <p:sp>
          <p:nvSpPr>
            <p:cNvPr id="20" name="TextBox 19"/>
            <p:cNvSpPr txBox="1"/>
            <p:nvPr/>
          </p:nvSpPr>
          <p:spPr>
            <a:xfrm>
              <a:off x="2944257" y="3350439"/>
              <a:ext cx="3447088" cy="4432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latin typeface="Century Gothic" panose="020B0502020202020204" pitchFamily="34" charset="0"/>
                </a:rPr>
                <a:t>National Health Accounts</a:t>
              </a:r>
              <a:endParaRPr lang="ru-RU" sz="1400" dirty="0">
                <a:latin typeface="Century Gothic" panose="020B0502020202020204" pitchFamily="34" charset="0"/>
              </a:endParaRPr>
            </a:p>
          </p:txBody>
        </p:sp>
        <p:grpSp>
          <p:nvGrpSpPr>
            <p:cNvPr id="22" name="Group 17"/>
            <p:cNvGrpSpPr>
              <a:grpSpLocks/>
            </p:cNvGrpSpPr>
            <p:nvPr/>
          </p:nvGrpSpPr>
          <p:grpSpPr bwMode="auto">
            <a:xfrm>
              <a:off x="2461812" y="4065249"/>
              <a:ext cx="4220376" cy="1379975"/>
              <a:chOff x="2392710" y="4065249"/>
              <a:chExt cx="4220376" cy="1379975"/>
            </a:xfrm>
          </p:grpSpPr>
          <p:pic>
            <p:nvPicPr>
              <p:cNvPr id="23" name="Picture 6" descr="\\FS-CH-1.main.oecd.org\Users3\Nurgozhayev_A\Desktop\Education\pics\WHO logo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2710" y="4070223"/>
                <a:ext cx="1445586" cy="13750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8" descr="\\FS-CH-1.main.oecd.org\Users3\Nurgozhayev_A\Desktop\Education\pics\EU logo.jpg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863" t="7857" r="23146" b="46072"/>
              <a:stretch>
                <a:fillRect/>
              </a:stretch>
            </p:blipFill>
            <p:spPr bwMode="auto">
              <a:xfrm>
                <a:off x="3859766" y="4070223"/>
                <a:ext cx="1413264" cy="13750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Group 16"/>
              <p:cNvGrpSpPr>
                <a:grpSpLocks/>
              </p:cNvGrpSpPr>
              <p:nvPr/>
            </p:nvGrpSpPr>
            <p:grpSpPr bwMode="auto">
              <a:xfrm>
                <a:off x="5382095" y="4105647"/>
                <a:ext cx="1230991" cy="1328817"/>
                <a:chOff x="4067944" y="5877272"/>
                <a:chExt cx="2876550" cy="3105150"/>
              </a:xfrm>
            </p:grpSpPr>
            <p:pic>
              <p:nvPicPr>
                <p:cNvPr id="28" name="Picture 9" descr="\\FS-CH-1.main.oecd.org\Users3\Nurgozhayev_A\Desktop\Education\pics\OECD_logo_new.svg.png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79" r="75526"/>
                <a:stretch>
                  <a:fillRect/>
                </a:stretch>
              </p:blipFill>
              <p:spPr bwMode="auto">
                <a:xfrm>
                  <a:off x="4067944" y="5877272"/>
                  <a:ext cx="2876550" cy="31051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9" descr="\\FS-CH-1.main.oecd.org\Users3\Nurgozhayev_A\Desktop\Education\pics\OECD_logo_new.svg.png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829" r="62843"/>
                <a:stretch>
                  <a:fillRect/>
                </a:stretch>
              </p:blipFill>
              <p:spPr bwMode="auto">
                <a:xfrm>
                  <a:off x="4881671" y="6025691"/>
                  <a:ext cx="1249096" cy="28083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9" descr="\\FS-CH-1.main.oecd.org\Users3\Nurgozhayev_A\Desktop\Education\pics\OECD_logo_new.svg.png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829" r="62843"/>
                <a:stretch>
                  <a:fillRect/>
                </a:stretch>
              </p:blipFill>
              <p:spPr bwMode="auto">
                <a:xfrm>
                  <a:off x="4957151" y="6014068"/>
                  <a:ext cx="1249095" cy="2808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6" name="Picture 6" descr="\\FS-CH-1.main.oecd.org\Users3\Nurgozhayev_A\Desktop\Education\pics\WHO logo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5011" y="4065249"/>
                <a:ext cx="1445586" cy="13750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8" descr="\\FS-CH-1.main.oecd.org\Users3\Nurgozhayev_A\Desktop\Education\pics\EU logo.jpg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863" t="7857" r="23146" b="46072"/>
              <a:stretch>
                <a:fillRect/>
              </a:stretch>
            </p:blipFill>
            <p:spPr bwMode="auto">
              <a:xfrm>
                <a:off x="3892067" y="4065249"/>
                <a:ext cx="1413264" cy="13750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1" name="TextBox 30"/>
          <p:cNvSpPr txBox="1"/>
          <p:nvPr/>
        </p:nvSpPr>
        <p:spPr>
          <a:xfrm>
            <a:off x="-426230" y="2844677"/>
            <a:ext cx="59551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spc="300" dirty="0" smtClean="0">
                <a:latin typeface="Century Gothic" panose="020B0502020202020204" pitchFamily="34" charset="0"/>
              </a:rPr>
              <a:t>System of </a:t>
            </a:r>
            <a:r>
              <a:rPr lang="en-US" sz="1100" spc="300" dirty="0">
                <a:latin typeface="Century Gothic" panose="020B0502020202020204" pitchFamily="34" charset="0"/>
              </a:rPr>
              <a:t>Health Accounts </a:t>
            </a:r>
            <a:r>
              <a:rPr lang="ru-RU" sz="1100" spc="300" dirty="0" smtClean="0">
                <a:latin typeface="Century Gothic" panose="020B0502020202020204" pitchFamily="34" charset="0"/>
              </a:rPr>
              <a:t>(</a:t>
            </a:r>
            <a:r>
              <a:rPr lang="en-US" sz="1100" spc="300" dirty="0" smtClean="0">
                <a:latin typeface="Century Gothic" panose="020B0502020202020204" pitchFamily="34" charset="0"/>
              </a:rPr>
              <a:t>SHA 20</a:t>
            </a:r>
            <a:r>
              <a:rPr lang="ru-RU" sz="1100" spc="300" dirty="0" smtClean="0">
                <a:latin typeface="Century Gothic" panose="020B0502020202020204" pitchFamily="34" charset="0"/>
              </a:rPr>
              <a:t>11</a:t>
            </a:r>
            <a:r>
              <a:rPr lang="en-US" sz="1100" spc="300" dirty="0" smtClean="0">
                <a:latin typeface="Century Gothic" panose="020B0502020202020204" pitchFamily="34" charset="0"/>
              </a:rPr>
              <a:t>)</a:t>
            </a:r>
            <a:r>
              <a:rPr lang="ru-RU" sz="1100" spc="300" dirty="0" smtClean="0">
                <a:latin typeface="Century Gothic" panose="020B0502020202020204" pitchFamily="34" charset="0"/>
              </a:rPr>
              <a:t> </a:t>
            </a:r>
            <a:endParaRPr lang="en-GB" sz="1100" spc="300" dirty="0">
              <a:latin typeface="Century Gothic" panose="020B050202020202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54304572"/>
              </p:ext>
            </p:extLst>
          </p:nvPr>
        </p:nvGraphicFramePr>
        <p:xfrm>
          <a:off x="4813182" y="764704"/>
          <a:ext cx="3788874" cy="3156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cxnSp>
        <p:nvCxnSpPr>
          <p:cNvPr id="4" name="Прямая со стрелкой 3"/>
          <p:cNvCxnSpPr>
            <a:endCxn id="8200" idx="0"/>
          </p:cNvCxnSpPr>
          <p:nvPr/>
        </p:nvCxnSpPr>
        <p:spPr>
          <a:xfrm flipH="1">
            <a:off x="1317462" y="3531657"/>
            <a:ext cx="1005380" cy="1022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438829" y="3531657"/>
            <a:ext cx="901876" cy="1041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2551328" y="3508043"/>
            <a:ext cx="2873683" cy="97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8204" idx="0"/>
          </p:cNvCxnSpPr>
          <p:nvPr/>
        </p:nvCxnSpPr>
        <p:spPr>
          <a:xfrm>
            <a:off x="2800717" y="3511778"/>
            <a:ext cx="5402458" cy="10423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1156116" y="158252"/>
            <a:ext cx="69552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entury Gothic" panose="020B0502020202020204" pitchFamily="34" charset="0"/>
              </a:rPr>
              <a:t>Indicators of expenditure on health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60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Прямоугольник 72"/>
          <p:cNvSpPr/>
          <p:nvPr/>
        </p:nvSpPr>
        <p:spPr>
          <a:xfrm>
            <a:off x="390464" y="3645024"/>
            <a:ext cx="8753536" cy="35719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582053"/>
              </p:ext>
            </p:extLst>
          </p:nvPr>
        </p:nvGraphicFramePr>
        <p:xfrm>
          <a:off x="107504" y="620688"/>
          <a:ext cx="360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695723385"/>
              </p:ext>
            </p:extLst>
          </p:nvPr>
        </p:nvGraphicFramePr>
        <p:xfrm>
          <a:off x="3779912" y="692696"/>
          <a:ext cx="5760640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142137959"/>
              </p:ext>
            </p:extLst>
          </p:nvPr>
        </p:nvGraphicFramePr>
        <p:xfrm>
          <a:off x="1547664" y="4437112"/>
          <a:ext cx="6552728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32980" y="2573069"/>
            <a:ext cx="194421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Private sector</a:t>
            </a:r>
            <a:endParaRPr lang="ru-RU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432980" y="2825839"/>
            <a:ext cx="194421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Government revenue</a:t>
            </a:r>
            <a:endParaRPr lang="ru-RU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432980" y="3118720"/>
            <a:ext cx="330253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Health sector financing</a:t>
            </a:r>
            <a:endParaRPr lang="ru-RU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7956376" y="1412776"/>
            <a:ext cx="11876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Public expenditures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963092" y="1939080"/>
            <a:ext cx="11876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400" dirty="0"/>
          </a:p>
          <a:p>
            <a:r>
              <a:rPr lang="en-US" sz="1400" dirty="0" smtClean="0"/>
              <a:t>GDP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236296" y="5013176"/>
            <a:ext cx="1187624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dirty="0"/>
          </a:p>
          <a:p>
            <a:r>
              <a:rPr lang="en-US" sz="1100" dirty="0" smtClean="0"/>
              <a:t>CHE of GDP</a:t>
            </a:r>
            <a:endParaRPr lang="ru-RU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7248754" y="5373216"/>
            <a:ext cx="106579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dirty="0"/>
          </a:p>
          <a:p>
            <a:r>
              <a:rPr lang="en-US" sz="1100" dirty="0"/>
              <a:t>T</a:t>
            </a:r>
            <a:r>
              <a:rPr lang="en-US" sz="1100" dirty="0" smtClean="0"/>
              <a:t>HE of GDP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76247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-396552" y="308143"/>
            <a:ext cx="97839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361950" algn="just"/>
            <a:r>
              <a:rPr lang="en-US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Current health expenditures in 2016 were 1,6 trillion </a:t>
            </a:r>
            <a:r>
              <a:rPr lang="en-US" altLang="ru-RU" sz="1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tenge</a:t>
            </a:r>
            <a:r>
              <a:rPr lang="en-US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ru-RU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3,4%</a:t>
            </a:r>
            <a:r>
              <a:rPr lang="en-US" alt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of GDP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104171396"/>
              </p:ext>
            </p:extLst>
          </p:nvPr>
        </p:nvGraphicFramePr>
        <p:xfrm>
          <a:off x="539079" y="676388"/>
          <a:ext cx="6336704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319127100"/>
              </p:ext>
            </p:extLst>
          </p:nvPr>
        </p:nvGraphicFramePr>
        <p:xfrm>
          <a:off x="751460" y="4271921"/>
          <a:ext cx="6768752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51460" y="6309320"/>
            <a:ext cx="787747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latin typeface="Century Gothic" pitchFamily="34" charset="0"/>
                <a:ea typeface="Calibri"/>
                <a:cs typeface="Times New Roman" pitchFamily="18" charset="0"/>
              </a:rPr>
              <a:t>*</a:t>
            </a:r>
            <a:r>
              <a:rPr lang="en-US" sz="1000" b="1" dirty="0">
                <a:latin typeface="Century Gothic" pitchFamily="34" charset="0"/>
                <a:ea typeface="Calibri"/>
                <a:cs typeface="Times New Roman" pitchFamily="18" charset="0"/>
              </a:rPr>
              <a:t>Weighted average official exchange rate according to the National Bank of the Republic of Kazakhstan in 2016 - 342.16</a:t>
            </a:r>
            <a:endParaRPr lang="ru-RU" sz="1000" dirty="0"/>
          </a:p>
        </p:txBody>
      </p:sp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-175069" y="3512961"/>
            <a:ext cx="90447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361950" algn="just"/>
            <a:r>
              <a:rPr lang="en-US" altLang="ru-RU" sz="1400" b="1" dirty="0">
                <a:latin typeface="Times New Roman" pitchFamily="18" charset="0"/>
                <a:cs typeface="Times New Roman" pitchFamily="18" charset="0"/>
              </a:rPr>
              <a:t>Health expenditures per capita in 2016 were 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280 </a:t>
            </a:r>
            <a:r>
              <a:rPr lang="en-US" altLang="ru-RU" sz="1400" b="1" dirty="0">
                <a:latin typeface="Times New Roman" pitchFamily="18" charset="0"/>
                <a:cs typeface="Times New Roman" pitchFamily="18" charset="0"/>
              </a:rPr>
              <a:t>USD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* (90,8</a:t>
            </a:r>
            <a:r>
              <a:rPr lang="en-US" altLang="ru-RU" sz="1400" b="1" dirty="0">
                <a:latin typeface="Times New Roman" pitchFamily="18" charset="0"/>
                <a:cs typeface="Times New Roman" pitchFamily="18" charset="0"/>
              </a:rPr>
              <a:t> thousand </a:t>
            </a:r>
            <a:r>
              <a:rPr lang="en-US" altLang="ru-RU" sz="1400" b="1" dirty="0" err="1">
                <a:latin typeface="Times New Roman" pitchFamily="18" charset="0"/>
                <a:cs typeface="Times New Roman" pitchFamily="18" charset="0"/>
              </a:rPr>
              <a:t>tenge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altLang="ru-RU" sz="1400" b="1" dirty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468,5 </a:t>
            </a:r>
            <a:r>
              <a:rPr lang="en-US" altLang="ru-RU" sz="1400" b="1" dirty="0">
                <a:latin typeface="Times New Roman" pitchFamily="18" charset="0"/>
                <a:cs typeface="Times New Roman" pitchFamily="18" charset="0"/>
              </a:rPr>
              <a:t>USD in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400" b="1" dirty="0">
                <a:latin typeface="Times New Roman" pitchFamily="18" charset="0"/>
                <a:cs typeface="Times New Roman" pitchFamily="18" charset="0"/>
              </a:rPr>
              <a:t>PPP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361950" indent="-361950" algn="just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altLang="ru-RU" sz="1400" b="1" dirty="0">
                <a:latin typeface="Times New Roman" pitchFamily="18" charset="0"/>
                <a:cs typeface="Times New Roman" pitchFamily="18" charset="0"/>
              </a:rPr>
              <a:t>In OECD countries minimum 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= 1088 </a:t>
            </a:r>
            <a:r>
              <a:rPr lang="en-US" altLang="ru-RU" sz="1400" b="1" dirty="0">
                <a:latin typeface="Times New Roman" pitchFamily="18" charset="0"/>
                <a:cs typeface="Times New Roman" pitchFamily="18" charset="0"/>
              </a:rPr>
              <a:t>USD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400" b="1" dirty="0">
                <a:latin typeface="Times New Roman" pitchFamily="18" charset="0"/>
                <a:cs typeface="Times New Roman" pitchFamily="18" charset="0"/>
              </a:rPr>
              <a:t>in PPP , Turkey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2926790"/>
            <a:ext cx="8676456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26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E295E4FC-D7CC-4429-9EEB-475063FD3C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8521352"/>
              </p:ext>
            </p:extLst>
          </p:nvPr>
        </p:nvGraphicFramePr>
        <p:xfrm>
          <a:off x="237903" y="1214081"/>
          <a:ext cx="892899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xmlns="" id="{990BAC9F-5A6D-4231-A194-4FCBD6C24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61582"/>
            <a:ext cx="8363272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6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rgbClr val="00558E"/>
                </a:solidFill>
              </a:rPr>
              <a:t>Priority to health in public spending: </a:t>
            </a:r>
            <a:r>
              <a:rPr lang="en-US" sz="2000" dirty="0">
                <a:solidFill>
                  <a:srgbClr val="C00000"/>
                </a:solidFill>
              </a:rPr>
              <a:t>is a political choice!</a:t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00558E"/>
                </a:solidFill>
              </a:rPr>
              <a:t>Share of health spending within government budget</a:t>
            </a:r>
            <a:br>
              <a:rPr lang="en-US" sz="2000" dirty="0">
                <a:solidFill>
                  <a:srgbClr val="00558E"/>
                </a:solidFill>
              </a:rPr>
            </a:br>
            <a:r>
              <a:rPr lang="en-US" sz="800" b="1" dirty="0">
                <a:solidFill>
                  <a:srgbClr val="00558E"/>
                </a:solidFill>
              </a:rPr>
              <a:t/>
            </a:r>
            <a:br>
              <a:rPr lang="en-US" sz="800" b="1" dirty="0">
                <a:solidFill>
                  <a:srgbClr val="00558E"/>
                </a:solidFill>
              </a:rPr>
            </a:br>
            <a:r>
              <a:rPr lang="en-US" sz="1100" b="1" dirty="0">
                <a:solidFill>
                  <a:srgbClr val="00558E"/>
                </a:solidFill>
              </a:rPr>
              <a:t>WHO/EUROPE countries with population &gt; 600,000 (2015)</a:t>
            </a:r>
            <a:endParaRPr lang="ru-RU" sz="1100" b="1" dirty="0">
              <a:solidFill>
                <a:srgbClr val="00558E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3B48204E-4E73-49DA-81AF-E8CAC119CE2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71600" y="1772816"/>
          <a:ext cx="3024336" cy="1080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1F2C49B-0480-4438-A67D-D3D493A065D4}"/>
              </a:ext>
            </a:extLst>
          </p:cNvPr>
          <p:cNvSpPr txBox="1"/>
          <p:nvPr/>
        </p:nvSpPr>
        <p:spPr>
          <a:xfrm>
            <a:off x="0" y="6464369"/>
            <a:ext cx="6084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1200" dirty="0">
                <a:solidFill>
                  <a:prstClr val="black"/>
                </a:solidFill>
              </a:rPr>
              <a:t>Source: WHO, GBDD, April 2018.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5534561"/>
            <a:ext cx="9036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00558E"/>
                </a:solidFill>
              </a:rPr>
              <a:t>Public health exp.</a:t>
            </a:r>
            <a:r>
              <a:rPr lang="ru-RU" b="1" dirty="0" smtClean="0">
                <a:solidFill>
                  <a:srgbClr val="00558E"/>
                </a:solidFill>
              </a:rPr>
              <a:t>– </a:t>
            </a:r>
            <a:r>
              <a:rPr lang="ru-RU" b="1" dirty="0">
                <a:solidFill>
                  <a:srgbClr val="00558E"/>
                </a:solidFill>
              </a:rPr>
              <a:t>899 </a:t>
            </a:r>
            <a:r>
              <a:rPr lang="en-US" b="1" dirty="0" smtClean="0">
                <a:solidFill>
                  <a:srgbClr val="00558E"/>
                </a:solidFill>
              </a:rPr>
              <a:t>bln.tg</a:t>
            </a:r>
            <a:r>
              <a:rPr lang="ru-RU" b="1" dirty="0" smtClean="0">
                <a:solidFill>
                  <a:srgbClr val="00558E"/>
                </a:solidFill>
              </a:rPr>
              <a:t>. </a:t>
            </a:r>
            <a:r>
              <a:rPr lang="en-US" b="1" dirty="0" smtClean="0">
                <a:solidFill>
                  <a:srgbClr val="00558E"/>
                </a:solidFill>
              </a:rPr>
              <a:t>(10% of state budget)</a:t>
            </a:r>
            <a:r>
              <a:rPr lang="ru-RU" b="1" dirty="0" smtClean="0">
                <a:solidFill>
                  <a:srgbClr val="00558E"/>
                </a:solidFill>
              </a:rPr>
              <a:t>.</a:t>
            </a:r>
            <a:endParaRPr lang="ru-RU" b="1" dirty="0">
              <a:solidFill>
                <a:srgbClr val="00558E"/>
              </a:solidFill>
            </a:endParaRPr>
          </a:p>
          <a:p>
            <a:pPr algn="just"/>
            <a:r>
              <a:rPr lang="en-US" b="1" dirty="0">
                <a:solidFill>
                  <a:srgbClr val="00558E"/>
                </a:solidFill>
              </a:rPr>
              <a:t>However, the small size of the state budget (22% of GDP) leads to a low level of state financing of the industry (2.2% of GDP)</a:t>
            </a:r>
            <a:endParaRPr lang="ru-RU" sz="2000" dirty="0">
              <a:solidFill>
                <a:srgbClr val="00558E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409728" y="2924944"/>
            <a:ext cx="216024" cy="244827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96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C1AC8A53-89D4-499B-B332-8E3E933C08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1923660"/>
              </p:ext>
            </p:extLst>
          </p:nvPr>
        </p:nvGraphicFramePr>
        <p:xfrm>
          <a:off x="179512" y="1901736"/>
          <a:ext cx="8712968" cy="4706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155501-2EF4-476A-8ECF-6B67AB12D993}"/>
              </a:ext>
            </a:extLst>
          </p:cNvPr>
          <p:cNvSpPr txBox="1"/>
          <p:nvPr/>
        </p:nvSpPr>
        <p:spPr>
          <a:xfrm>
            <a:off x="0" y="6555880"/>
            <a:ext cx="6084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1200" dirty="0">
                <a:solidFill>
                  <a:prstClr val="black"/>
                </a:solidFill>
              </a:rPr>
              <a:t>Source: WHO, GBDD, April 2018.</a:t>
            </a:r>
            <a:r>
              <a:rPr lang="ru-RU" sz="1200" dirty="0" smtClean="0">
                <a:solidFill>
                  <a:prstClr val="black"/>
                </a:solidFill>
              </a:rPr>
              <a:t>.</a:t>
            </a:r>
            <a:endParaRPr lang="ru-RU" sz="1200" dirty="0">
              <a:solidFill>
                <a:prstClr val="black"/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84C3E037-74FB-4E3E-84B2-903434AC34F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115616" y="2060848"/>
          <a:ext cx="3096344" cy="108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C8BB1881-75D6-420D-8AF4-92D5BA9B75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3" y="508693"/>
            <a:ext cx="8944204" cy="707886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GB" sz="2000" dirty="0">
                <a:solidFill>
                  <a:srgbClr val="00558E"/>
                </a:solidFill>
                <a:latin typeface="+mn-lt"/>
                <a:ea typeface="+mn-ea"/>
                <a:cs typeface="+mn-cs"/>
              </a:rPr>
              <a:t>Relative to size of their economies, </a:t>
            </a:r>
            <a:br>
              <a:rPr lang="en-GB" sz="2000" dirty="0">
                <a:solidFill>
                  <a:srgbClr val="00558E"/>
                </a:solidFill>
                <a:latin typeface="+mn-lt"/>
                <a:ea typeface="+mn-ea"/>
                <a:cs typeface="+mn-cs"/>
              </a:rPr>
            </a:br>
            <a:r>
              <a:rPr lang="en-GB" sz="2000" dirty="0">
                <a:solidFill>
                  <a:srgbClr val="00558E"/>
                </a:solidFill>
                <a:latin typeface="+mn-lt"/>
                <a:ea typeface="+mn-ea"/>
                <a:cs typeface="+mn-cs"/>
              </a:rPr>
              <a:t>EU  governments spend a lot on health</a:t>
            </a:r>
            <a:endParaRPr lang="ru-RU" sz="2000" dirty="0">
              <a:solidFill>
                <a:srgbClr val="00558E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11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 txBox="1">
            <a:spLocks noGrp="1"/>
          </p:cNvSpPr>
          <p:nvPr>
            <p:ph type="body" sz="quarter" idx="12"/>
          </p:nvPr>
        </p:nvSpPr>
        <p:spPr>
          <a:xfrm>
            <a:off x="179512" y="476672"/>
            <a:ext cx="86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n-US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2016 health expenditure structure: public expenditure</a:t>
            </a:r>
            <a:r>
              <a:rPr lang="ru-RU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59%,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private expenditure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40%.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633702600"/>
              </p:ext>
            </p:extLst>
          </p:nvPr>
        </p:nvGraphicFramePr>
        <p:xfrm>
          <a:off x="179512" y="781000"/>
          <a:ext cx="3960440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2056598174"/>
              </p:ext>
            </p:extLst>
          </p:nvPr>
        </p:nvGraphicFramePr>
        <p:xfrm>
          <a:off x="4139952" y="3140968"/>
          <a:ext cx="4917504" cy="3313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Picture 2" descr="C:\Users\onerbekova_a\Desktop\НСЗ круглый стол\слайд 8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2" t="4922" r="3801" b="62552"/>
          <a:stretch/>
        </p:blipFill>
        <p:spPr bwMode="auto">
          <a:xfrm>
            <a:off x="4860032" y="1044533"/>
            <a:ext cx="4101353" cy="186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04769" y="1248435"/>
            <a:ext cx="503824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40%</a:t>
            </a:r>
          </a:p>
        </p:txBody>
      </p:sp>
      <p:sp>
        <p:nvSpPr>
          <p:cNvPr id="3" name="Овал 2"/>
          <p:cNvSpPr/>
          <p:nvPr/>
        </p:nvSpPr>
        <p:spPr>
          <a:xfrm>
            <a:off x="4892005" y="1512522"/>
            <a:ext cx="2232248" cy="8280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Share of private expenditure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350636" y="1763659"/>
            <a:ext cx="586688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27,5%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9512" y="2805086"/>
            <a:ext cx="566942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Ratio of private and public expenditure on health in 2010-2016.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914660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low-skilled labor or unemployment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6116" y="3900461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low income of households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9" y="5623902"/>
            <a:ext cx="108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itchFamily="34" charset="0"/>
                <a:cs typeface="Arial" pitchFamily="34" charset="0"/>
              </a:rPr>
              <a:t>l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ow level of healthcare services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43809" y="5623902"/>
            <a:ext cx="1080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ifficulties in access to healthcare services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Круговая стрелка 10"/>
          <p:cNvSpPr/>
          <p:nvPr/>
        </p:nvSpPr>
        <p:spPr>
          <a:xfrm>
            <a:off x="1475658" y="3611888"/>
            <a:ext cx="1296142" cy="1147918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Круговая стрелка 18"/>
          <p:cNvSpPr/>
          <p:nvPr/>
        </p:nvSpPr>
        <p:spPr>
          <a:xfrm rot="16200000">
            <a:off x="304332" y="4596592"/>
            <a:ext cx="1226820" cy="111583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Круговая стрелка 19"/>
          <p:cNvSpPr/>
          <p:nvPr/>
        </p:nvSpPr>
        <p:spPr>
          <a:xfrm rot="10800000">
            <a:off x="1475658" y="5623902"/>
            <a:ext cx="1267725" cy="1001614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Круговая стрелка 20"/>
          <p:cNvSpPr/>
          <p:nvPr/>
        </p:nvSpPr>
        <p:spPr>
          <a:xfrm rot="5400000">
            <a:off x="2771800" y="4471775"/>
            <a:ext cx="1224136" cy="108012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5623902"/>
            <a:ext cx="1411412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dirty="0"/>
              <a:t>Public expenditures</a:t>
            </a:r>
            <a:endParaRPr lang="ru-RU" sz="12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047458" y="5861219"/>
            <a:ext cx="1468607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dirty="0" smtClean="0"/>
              <a:t>Private </a:t>
            </a:r>
            <a:r>
              <a:rPr lang="en-US" sz="1200" dirty="0"/>
              <a:t>expenditures</a:t>
            </a:r>
            <a:endParaRPr lang="ru-RU" sz="1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047458" y="6098536"/>
            <a:ext cx="3666999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 smtClean="0"/>
              <a:t>Ratio </a:t>
            </a:r>
            <a:r>
              <a:rPr lang="en-US" sz="1200" dirty="0"/>
              <a:t>of private spending to public</a:t>
            </a:r>
            <a:endParaRPr lang="ru-RU" sz="12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827584" y="2413602"/>
            <a:ext cx="1008112" cy="4154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50" dirty="0" smtClean="0"/>
              <a:t>Private </a:t>
            </a:r>
            <a:r>
              <a:rPr lang="en-US" sz="1050" dirty="0"/>
              <a:t>expenditures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399935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49818" y="1337999"/>
            <a:ext cx="8640959" cy="4953720"/>
            <a:chOff x="251520" y="1571624"/>
            <a:chExt cx="8640959" cy="4953720"/>
          </a:xfrm>
        </p:grpSpPr>
        <p:graphicFrame>
          <p:nvGraphicFramePr>
            <p:cNvPr id="24" name="Chart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88255262"/>
                </p:ext>
              </p:extLst>
            </p:nvPr>
          </p:nvGraphicFramePr>
          <p:xfrm>
            <a:off x="251520" y="1571624"/>
            <a:ext cx="8640959" cy="4953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3202926" y="4290007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TR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39752" y="471585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CR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83768" y="520061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SI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59832" y="4696556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AT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75856" y="5416636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IE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63888" y="3861048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EE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67802" y="3247104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PT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23928" y="3616436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PL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364088" y="2748284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LV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92080" y="3309216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</a:rPr>
                <a:t>KZ</a:t>
              </a:r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643334" y="3369250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LT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927133" y="4747881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CY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51570" y="2267580"/>
              <a:ext cx="7377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MDA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724128" y="2752340"/>
              <a:ext cx="7377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KGZ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228184" y="2638528"/>
              <a:ext cx="698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UKR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74024" y="2483604"/>
              <a:ext cx="666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ALB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100392" y="2392300"/>
              <a:ext cx="713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GEO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75584" y="3861048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HU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47664" y="5128604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NL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3688" y="4946708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FR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84482" y="5012356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UK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27784" y="4869160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rgbClr val="002060"/>
                  </a:solidFill>
                </a:rPr>
                <a:t>DE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131840" y="520061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CZ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2915816" y="5047304"/>
              <a:ext cx="5545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</a:rPr>
                <a:t>SE</a:t>
              </a:r>
            </a:p>
          </p:txBody>
        </p: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2587" y="188640"/>
            <a:ext cx="8682137" cy="100811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en-US" sz="2000" dirty="0">
                <a:latin typeface="Arial" charset="0"/>
                <a:cs typeface="Arial" charset="0"/>
              </a:rPr>
              <a:t>Strong correlation between OOPs as a share of total health spending and 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financial protection</a:t>
            </a:r>
            <a:endParaRPr lang="ru-RU" sz="2000" dirty="0">
              <a:solidFill>
                <a:srgbClr val="C00000"/>
              </a:solidFill>
              <a:latin typeface="Century Gothic" panose="020B0502020202020204" pitchFamily="34" charset="0"/>
              <a:cs typeface="Arial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55349" y="1748127"/>
            <a:ext cx="3880108" cy="4183552"/>
            <a:chOff x="1184731" y="1909744"/>
            <a:chExt cx="3880108" cy="4183552"/>
          </a:xfrm>
        </p:grpSpPr>
        <p:sp>
          <p:nvSpPr>
            <p:cNvPr id="9" name="TextBox 8"/>
            <p:cNvSpPr txBox="1"/>
            <p:nvPr/>
          </p:nvSpPr>
          <p:spPr>
            <a:xfrm>
              <a:off x="1184731" y="1909744"/>
              <a:ext cx="3880108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6C31"/>
                  </a:solidFill>
                </a:rPr>
                <a:t>Where OOPs are &lt;~15%</a:t>
              </a:r>
            </a:p>
            <a:p>
              <a:pPr algn="ctr"/>
              <a:r>
                <a:rPr lang="en-US" dirty="0">
                  <a:solidFill>
                    <a:srgbClr val="006C31"/>
                  </a:solidFill>
                </a:rPr>
                <a:t>of total health spending, a </a:t>
              </a:r>
              <a:r>
                <a:rPr lang="en-GB" dirty="0">
                  <a:solidFill>
                    <a:srgbClr val="006C31"/>
                  </a:solidFill>
                </a:rPr>
                <a:t>small share </a:t>
              </a:r>
              <a:r>
                <a:rPr lang="hu-HU" dirty="0">
                  <a:solidFill>
                    <a:srgbClr val="006C31"/>
                  </a:solidFill>
                </a:rPr>
                <a:t>of </a:t>
              </a:r>
              <a:r>
                <a:rPr lang="en-US" dirty="0">
                  <a:solidFill>
                    <a:srgbClr val="006C31"/>
                  </a:solidFill>
                </a:rPr>
                <a:t>households have catastrophic OOPs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H="1">
              <a:off x="3122487" y="3074196"/>
              <a:ext cx="9353" cy="3019100"/>
            </a:xfrm>
            <a:prstGeom prst="line">
              <a:avLst/>
            </a:prstGeom>
            <a:ln w="28575">
              <a:solidFill>
                <a:srgbClr val="006C3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1331640" y="4437112"/>
              <a:ext cx="2592288" cy="1242720"/>
            </a:xfrm>
            <a:prstGeom prst="ellipse">
              <a:avLst/>
            </a:prstGeom>
            <a:noFill/>
            <a:ln>
              <a:solidFill>
                <a:srgbClr val="006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4211960" y="424104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rgbClr val="002060"/>
                </a:solidFill>
              </a:rPr>
              <a:t>SK</a:t>
            </a:r>
          </a:p>
        </p:txBody>
      </p:sp>
    </p:spTree>
    <p:extLst>
      <p:ext uri="{BB962C8B-B14F-4D97-AF65-F5344CB8AC3E}">
        <p14:creationId xmlns:p14="http://schemas.microsoft.com/office/powerpoint/2010/main" val="365321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3866"/>
            <a:ext cx="6048672" cy="297308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272" y="3717032"/>
            <a:ext cx="6827038" cy="310660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23528" y="3212976"/>
            <a:ext cx="8753536" cy="35719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75656" y="212180"/>
            <a:ext cx="58326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Life expectancy and health expenditures per capita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1352" y="3933056"/>
            <a:ext cx="58326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Life expectancy and OOP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-509291" y="1374652"/>
            <a:ext cx="226291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</a:rPr>
              <a:t>Life expectancy</a:t>
            </a:r>
            <a:endParaRPr lang="ru-RU" sz="1100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1067102" y="5146879"/>
            <a:ext cx="226291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</a:rPr>
              <a:t>Life expectancy</a:t>
            </a:r>
            <a:endParaRPr lang="ru-RU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4067944" y="6409140"/>
            <a:ext cx="226291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2"/>
                </a:solidFill>
              </a:rPr>
              <a:t>OOP as a % GDP</a:t>
            </a:r>
            <a:endParaRPr lang="ru-RU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2340467" y="2689144"/>
            <a:ext cx="226291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2"/>
                </a:solidFill>
              </a:rPr>
              <a:t>Expenditure, per capita (USD PPP)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85161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5B6415A7-D68D-4541-BE90-B23A6019F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7"/>
            <a:ext cx="8856984" cy="1143000"/>
          </a:xfrm>
        </p:spPr>
        <p:txBody>
          <a:bodyPr>
            <a:noAutofit/>
          </a:bodyPr>
          <a:lstStyle/>
          <a:p>
            <a:r>
              <a:rPr lang="en-GB" sz="2400" dirty="0">
                <a:latin typeface="Arial" charset="0"/>
                <a:cs typeface="Arial" charset="0"/>
              </a:rPr>
              <a:t>Higher income associated with less out-of-pocket spending (OOPS).   </a:t>
            </a:r>
            <a:r>
              <a:rPr lang="en-GB" sz="2400" dirty="0">
                <a:solidFill>
                  <a:srgbClr val="C00000"/>
                </a:solidFill>
                <a:latin typeface="Arial" charset="0"/>
                <a:cs typeface="Arial" charset="0"/>
              </a:rPr>
              <a:t>Why?</a:t>
            </a:r>
            <a:endParaRPr lang="ru-RU" sz="2400" dirty="0">
              <a:solidFill>
                <a:srgbClr val="C00000"/>
              </a:solidFill>
              <a:latin typeface="Century Gothic" panose="020B0502020202020204" pitchFamily="34" charset="0"/>
              <a:cs typeface="Arial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9E2EB59F-CF94-4250-9F98-8965A314B2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520" y="1481261"/>
            <a:ext cx="8712968" cy="5029159"/>
          </a:xfrm>
          <a:prstGeom prst="rect">
            <a:avLst/>
          </a:prstGeom>
        </p:spPr>
      </p:pic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ADDA6A2C-2118-4C03-AE5C-662C42F9E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8031" y="6596390"/>
            <a:ext cx="728596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30000"/>
              </a:spcBef>
            </a:pPr>
            <a:r>
              <a:rPr lang="en-US" dirty="0">
                <a:solidFill>
                  <a:prstClr val="black"/>
                </a:solidFill>
              </a:rPr>
              <a:t>Source: WHO estimates that 2015, selected countries with a population of more than 600,000 people, the BDPD, April 2018.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3972DA4B-FDE6-42F7-AA4B-057530AD1D9E}"/>
              </a:ext>
            </a:extLst>
          </p:cNvPr>
          <p:cNvSpPr/>
          <p:nvPr/>
        </p:nvSpPr>
        <p:spPr>
          <a:xfrm>
            <a:off x="3923928" y="3645024"/>
            <a:ext cx="4608512" cy="2592288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Блок-схема: узел 3"/>
          <p:cNvSpPr/>
          <p:nvPr/>
        </p:nvSpPr>
        <p:spPr>
          <a:xfrm>
            <a:off x="3203848" y="3937620"/>
            <a:ext cx="172226" cy="144016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79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416000" cy="1022400"/>
          </a:xfrm>
        </p:spPr>
        <p:txBody>
          <a:bodyPr/>
          <a:lstStyle/>
          <a:p>
            <a:r>
              <a:rPr lang="en-GB" sz="3600" dirty="0" smtClean="0">
                <a:latin typeface="Century Gothic" panose="020B0502020202020204" pitchFamily="34" charset="0"/>
              </a:rPr>
              <a:t>Reallocate public spending to health?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823770"/>
              </p:ext>
            </p:extLst>
          </p:nvPr>
        </p:nvGraphicFramePr>
        <p:xfrm>
          <a:off x="539552" y="2552130"/>
          <a:ext cx="8064896" cy="4826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1232" y="1945670"/>
            <a:ext cx="6984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latin typeface="Century Gothic" panose="020B0502020202020204" pitchFamily="34" charset="0"/>
              </a:rPr>
              <a:t>Health</a:t>
            </a:r>
            <a:r>
              <a:rPr lang="en-GB" sz="1400" dirty="0" smtClean="0">
                <a:latin typeface="Century Gothic" panose="020B0502020202020204" pitchFamily="34" charset="0"/>
              </a:rPr>
              <a:t>, along with social protection, has already its share increasing, at the expense of other services … and now is more than 18% of government spending on average in OECD countries.  </a:t>
            </a:r>
            <a:endParaRPr lang="en-GB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82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5473</TotalTime>
  <Words>576</Words>
  <Application>Microsoft Office PowerPoint</Application>
  <PresentationFormat>On-screen Show (4:3)</PresentationFormat>
  <Paragraphs>131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Тема Office</vt:lpstr>
      <vt:lpstr>NHA: health expenditures in Kazakhstan</vt:lpstr>
      <vt:lpstr>PowerPoint Presentation</vt:lpstr>
      <vt:lpstr>PowerPoint Presentation</vt:lpstr>
      <vt:lpstr>PowerPoint Presentation</vt:lpstr>
      <vt:lpstr>Priority to health in public spending: is a political choice! Share of health spending within government budget  WHO/EUROPE countries with population &gt; 600,000 (2015)</vt:lpstr>
      <vt:lpstr>Relative to size of their economies,  EU  governments spend a lot on health</vt:lpstr>
      <vt:lpstr>PowerPoint Presentation</vt:lpstr>
      <vt:lpstr>Strong correlation between OOPs as a share of total health spending and financial protection</vt:lpstr>
      <vt:lpstr>PowerPoint Presentation</vt:lpstr>
      <vt:lpstr>Higher income associated with less out-of-pocket spending (OOPS).   Why?</vt:lpstr>
      <vt:lpstr>Reallocate public spending to health?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Gulzhikhan K. Shaikheslyamova</dc:creator>
  <cp:lastModifiedBy>ALLIOD, Marie-pierre</cp:lastModifiedBy>
  <cp:revision>589</cp:revision>
  <cp:lastPrinted>2017-11-24T05:12:06Z</cp:lastPrinted>
  <dcterms:created xsi:type="dcterms:W3CDTF">2017-06-10T06:40:36Z</dcterms:created>
  <dcterms:modified xsi:type="dcterms:W3CDTF">2018-08-02T08:42:57Z</dcterms:modified>
</cp:coreProperties>
</file>