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3"/>
  </p:notesMasterIdLst>
  <p:sldIdLst>
    <p:sldId id="256" r:id="rId2"/>
    <p:sldId id="278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299" r:id="rId20"/>
    <p:sldId id="300" r:id="rId21"/>
    <p:sldId id="301" r:id="rId22"/>
    <p:sldId id="302" r:id="rId23"/>
    <p:sldId id="303" r:id="rId24"/>
    <p:sldId id="335" r:id="rId25"/>
    <p:sldId id="304" r:id="rId26"/>
    <p:sldId id="305" r:id="rId27"/>
    <p:sldId id="306" r:id="rId28"/>
    <p:sldId id="315" r:id="rId29"/>
    <p:sldId id="316" r:id="rId30"/>
    <p:sldId id="317" r:id="rId31"/>
    <p:sldId id="277" r:id="rId32"/>
  </p:sldIdLst>
  <p:sldSz cx="12192000" cy="6858000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Roboto Condensed" panose="020B0604020202020204" charset="0"/>
      <p:regular r:id="rId38"/>
      <p:bold r:id="rId39"/>
      <p:italic r:id="rId40"/>
      <p:boldItalic r:id="rId41"/>
    </p:embeddedFont>
    <p:embeddedFont>
      <p:font typeface="Calibri Light" panose="020F0302020204030204" pitchFamily="34" charset="0"/>
      <p:regular r:id="rId42"/>
      <p:italic r:id="rId43"/>
    </p:embeddedFont>
    <p:embeddedFont>
      <p:font typeface="Tahoma" panose="020B0604030504040204" pitchFamily="34" charset="0"/>
      <p:regular r:id="rId44"/>
      <p:bold r:id="rId45"/>
    </p:embeddedFont>
  </p:embeddedFont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3913"/>
    <a:srgbClr val="D7DF23"/>
    <a:srgbClr val="C2B59B"/>
    <a:srgbClr val="F15A29"/>
    <a:srgbClr val="1C75BC"/>
    <a:srgbClr val="EE2A7B"/>
    <a:srgbClr val="F7941E"/>
    <a:srgbClr val="00A79D"/>
    <a:srgbClr val="48484A"/>
    <a:srgbClr val="1662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Açık Stil 2 - Vurgu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77442" autoAdjust="0"/>
  </p:normalViewPr>
  <p:slideViewPr>
    <p:cSldViewPr snapToGrid="0">
      <p:cViewPr>
        <p:scale>
          <a:sx n="66" d="100"/>
          <a:sy n="66" d="100"/>
        </p:scale>
        <p:origin x="-1044" y="-19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8.fntdata"/><Relationship Id="rId83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oleObject" Target="Kitap1" TargetMode="External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800" dirty="0" err="1" smtClean="0"/>
              <a:t>Turkish</a:t>
            </a:r>
            <a:r>
              <a:rPr lang="tr-TR" sz="1800" dirty="0" smtClean="0"/>
              <a:t> </a:t>
            </a:r>
            <a:r>
              <a:rPr lang="tr-TR" sz="1800" dirty="0" err="1" smtClean="0"/>
              <a:t>Pharmaceutical</a:t>
            </a:r>
            <a:r>
              <a:rPr lang="tr-TR" sz="1800" dirty="0" smtClean="0"/>
              <a:t> Market</a:t>
            </a:r>
            <a:endParaRPr lang="tr-TR" sz="1800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v>TL</c:v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6.2030724745985406E-3"/>
                  <c:y val="-1.1924289213776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9E8-4979-96FA-9E2190901980}"/>
                </c:ext>
              </c:extLst>
            </c:dLbl>
            <c:dLbl>
              <c:idx val="13"/>
              <c:layout>
                <c:manualLayout>
                  <c:x val="-1.1934628842440346E-2"/>
                  <c:y val="-1.274697003518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9E8-4979-96FA-9E2190901980}"/>
                </c:ext>
              </c:extLst>
            </c:dLbl>
            <c:dLbl>
              <c:idx val="15"/>
              <c:layout>
                <c:manualLayout>
                  <c:x val="-1.4939135280600119E-16"/>
                  <c:y val="2.000600321720458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4.4623291560280311E-2"/>
                      <c:h val="4.103157307664501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09E8-4979-96FA-9E21909019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2"/>
                </a:solidFill>
              </a:ln>
              <a:effectLst/>
            </c:spPr>
            <c:trendlineType val="linear"/>
            <c:forward val="2"/>
            <c:dispRSqr val="0"/>
            <c:dispEq val="0"/>
          </c:trendline>
          <c:cat>
            <c:numRef>
              <c:f>Sayfa1!$A$2:$A$17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numCache>
            </c:numRef>
          </c:cat>
          <c:val>
            <c:numRef>
              <c:f>Sayfa1!$B$2:$B$17</c:f>
              <c:numCache>
                <c:formatCode>#,##0.00</c:formatCode>
                <c:ptCount val="16"/>
                <c:pt idx="0">
                  <c:v>3.99</c:v>
                </c:pt>
                <c:pt idx="1">
                  <c:v>5.49</c:v>
                </c:pt>
                <c:pt idx="2">
                  <c:v>6.36</c:v>
                </c:pt>
                <c:pt idx="3">
                  <c:v>9.26</c:v>
                </c:pt>
                <c:pt idx="4">
                  <c:v>10.34</c:v>
                </c:pt>
                <c:pt idx="5">
                  <c:v>12.11</c:v>
                </c:pt>
                <c:pt idx="6" formatCode="General">
                  <c:v>13.45</c:v>
                </c:pt>
                <c:pt idx="7" formatCode="General">
                  <c:v>14.2</c:v>
                </c:pt>
                <c:pt idx="8" formatCode="General">
                  <c:v>13.86</c:v>
                </c:pt>
                <c:pt idx="9" formatCode="General">
                  <c:v>14.17</c:v>
                </c:pt>
                <c:pt idx="10" formatCode="General">
                  <c:v>13.52</c:v>
                </c:pt>
                <c:pt idx="11" formatCode="General">
                  <c:v>14.33</c:v>
                </c:pt>
                <c:pt idx="12" formatCode="General">
                  <c:v>15.7</c:v>
                </c:pt>
                <c:pt idx="13" formatCode="General">
                  <c:v>18.309999999999999</c:v>
                </c:pt>
                <c:pt idx="14" formatCode="General">
                  <c:v>21.4</c:v>
                </c:pt>
                <c:pt idx="15">
                  <c:v>25.39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9E8-4979-96FA-9E21909019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2443008"/>
        <c:axId val="202441088"/>
      </c:barChart>
      <c:lineChart>
        <c:grouping val="standard"/>
        <c:varyColors val="0"/>
        <c:ser>
          <c:idx val="0"/>
          <c:order val="0"/>
          <c:tx>
            <c:v>Kutu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3.3933859129200966E-2"/>
                  <c:y val="-4.75416716351205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9E8-4979-96FA-9E2190901980}"/>
                </c:ext>
              </c:extLst>
            </c:dLbl>
            <c:dLbl>
              <c:idx val="1"/>
              <c:layout>
                <c:manualLayout>
                  <c:x val="-3.0832322891901708E-2"/>
                  <c:y val="-5.5800227782091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9E8-4979-96FA-9E2190901980}"/>
                </c:ext>
              </c:extLst>
            </c:dLbl>
            <c:dLbl>
              <c:idx val="2"/>
              <c:layout>
                <c:manualLayout>
                  <c:x val="-3.3750697540384109E-2"/>
                  <c:y val="-6.57148517491618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09E8-4979-96FA-9E2190901980}"/>
                </c:ext>
              </c:extLst>
            </c:dLbl>
            <c:dLbl>
              <c:idx val="3"/>
              <c:layout>
                <c:manualLayout>
                  <c:x val="-2.9189973978843643E-2"/>
                  <c:y val="-4.16679733309046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09E8-4979-96FA-9E2190901980}"/>
                </c:ext>
              </c:extLst>
            </c:dLbl>
            <c:dLbl>
              <c:idx val="4"/>
              <c:layout>
                <c:manualLayout>
                  <c:x val="-3.5576085934533166E-2"/>
                  <c:y val="-6.16739260863073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09E8-4979-96FA-9E2190901980}"/>
                </c:ext>
              </c:extLst>
            </c:dLbl>
            <c:dLbl>
              <c:idx val="5"/>
              <c:layout>
                <c:manualLayout>
                  <c:x val="-2.268358591316437E-2"/>
                  <c:y val="-5.87371708262405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09E8-4979-96FA-9E2190901980}"/>
                </c:ext>
              </c:extLst>
            </c:dLbl>
            <c:dLbl>
              <c:idx val="6"/>
              <c:layout>
                <c:manualLayout>
                  <c:x val="-1.3956913067846716E-2"/>
                  <c:y val="-3.52423776093772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09E8-4979-96FA-9E2190901980}"/>
                </c:ext>
              </c:extLst>
            </c:dLbl>
            <c:dLbl>
              <c:idx val="7"/>
              <c:layout>
                <c:manualLayout>
                  <c:x val="-2.9373013459934625E-2"/>
                  <c:y val="-4.698977421780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09E8-4979-96FA-9E2190901980}"/>
                </c:ext>
              </c:extLst>
            </c:dLbl>
            <c:dLbl>
              <c:idx val="8"/>
              <c:layout>
                <c:manualLayout>
                  <c:x val="-2.9676451158741322E-2"/>
                  <c:y val="-7.63582657388881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09E8-4979-96FA-9E2190901980}"/>
                </c:ext>
              </c:extLst>
            </c:dLbl>
            <c:dLbl>
              <c:idx val="9"/>
              <c:layout>
                <c:manualLayout>
                  <c:x val="-2.4812289898394162E-2"/>
                  <c:y val="-4.1116075913593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09E8-4979-96FA-9E2190901980}"/>
                </c:ext>
              </c:extLst>
            </c:dLbl>
            <c:dLbl>
              <c:idx val="10"/>
              <c:layout>
                <c:manualLayout>
                  <c:x val="-2.0159985542445257E-2"/>
                  <c:y val="-3.8179132869444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09E8-4979-96FA-9E2190901980}"/>
                </c:ext>
              </c:extLst>
            </c:dLbl>
            <c:dLbl>
              <c:idx val="11"/>
              <c:layout>
                <c:manualLayout>
                  <c:x val="-1.0946957624955889E-2"/>
                  <c:y val="-3.9792385918822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09E8-4979-96FA-9E2190901980}"/>
                </c:ext>
              </c:extLst>
            </c:dLbl>
            <c:dLbl>
              <c:idx val="12"/>
              <c:layout>
                <c:manualLayout>
                  <c:x val="-2.4995329379485169E-2"/>
                  <c:y val="-4.65931742363995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09E8-4979-96FA-9E2190901980}"/>
                </c:ext>
              </c:extLst>
            </c:dLbl>
            <c:dLbl>
              <c:idx val="13"/>
              <c:layout>
                <c:manualLayout>
                  <c:x val="-2.9676451158741266E-2"/>
                  <c:y val="-5.2863472522024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09E8-4979-96FA-9E2190901980}"/>
                </c:ext>
              </c:extLst>
            </c:dLbl>
            <c:dLbl>
              <c:idx val="14"/>
              <c:layout>
                <c:manualLayout>
                  <c:x val="-3.2383091010551326E-2"/>
                  <c:y val="-4.405283117365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09E8-4979-96FA-9E2190901980}"/>
                </c:ext>
              </c:extLst>
            </c:dLbl>
            <c:dLbl>
              <c:idx val="15"/>
              <c:layout>
                <c:manualLayout>
                  <c:x val="-3.4906691381270387E-2"/>
                  <c:y val="-3.23054345652282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09E8-4979-96FA-9E21909019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Sayfa1!$A$2:$A$17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numCache>
            </c:numRef>
          </c:cat>
          <c:val>
            <c:numRef>
              <c:f>Sayfa1!$C$2:$C$17</c:f>
              <c:numCache>
                <c:formatCode>0.00</c:formatCode>
                <c:ptCount val="16"/>
                <c:pt idx="0">
                  <c:v>0.72</c:v>
                </c:pt>
                <c:pt idx="1">
                  <c:v>0.81</c:v>
                </c:pt>
                <c:pt idx="2">
                  <c:v>0.9</c:v>
                </c:pt>
                <c:pt idx="3">
                  <c:v>1.28</c:v>
                </c:pt>
                <c:pt idx="4">
                  <c:v>1.36</c:v>
                </c:pt>
                <c:pt idx="5">
                  <c:v>1.48</c:v>
                </c:pt>
                <c:pt idx="6">
                  <c:v>1.57</c:v>
                </c:pt>
                <c:pt idx="7">
                  <c:v>1.61</c:v>
                </c:pt>
                <c:pt idx="8">
                  <c:v>1.67</c:v>
                </c:pt>
                <c:pt idx="9">
                  <c:v>1.85</c:v>
                </c:pt>
                <c:pt idx="10">
                  <c:v>1.89</c:v>
                </c:pt>
                <c:pt idx="11">
                  <c:v>1.91</c:v>
                </c:pt>
                <c:pt idx="12">
                  <c:v>1.97</c:v>
                </c:pt>
                <c:pt idx="13">
                  <c:v>2.11</c:v>
                </c:pt>
                <c:pt idx="14" formatCode="General">
                  <c:v>2.2000000000000002</c:v>
                </c:pt>
                <c:pt idx="15">
                  <c:v>2.27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4-09E8-4979-96FA-9E21909019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2347264"/>
        <c:axId val="202348800"/>
      </c:lineChart>
      <c:catAx>
        <c:axId val="20234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348800"/>
        <c:crosses val="autoZero"/>
        <c:auto val="1"/>
        <c:lblAlgn val="ctr"/>
        <c:lblOffset val="100"/>
        <c:noMultiLvlLbl val="0"/>
      </c:catAx>
      <c:valAx>
        <c:axId val="202348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 sz="1200"/>
                  <a:t>Milyar Kutu</a:t>
                </a:r>
                <a:endParaRPr lang="en-US" sz="1200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347264"/>
        <c:crosses val="autoZero"/>
        <c:crossBetween val="between"/>
      </c:valAx>
      <c:valAx>
        <c:axId val="20244108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 sz="1200"/>
                  <a:t>Milyar TL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#,##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443008"/>
        <c:crosses val="max"/>
        <c:crossBetween val="between"/>
      </c:valAx>
      <c:catAx>
        <c:axId val="2024430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2441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032EA5-3CE3-4D42-9854-91C28AA6AEAE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4A26B1D-32E0-469D-BE2C-5B5ECD4EDB55}">
      <dgm:prSet phldrT="[Metin]" custT="1"/>
      <dgm:spPr>
        <a:solidFill>
          <a:srgbClr val="62A8AB"/>
        </a:solidFill>
      </dgm:spPr>
      <dgm:t>
        <a:bodyPr/>
        <a:lstStyle/>
        <a:p>
          <a:r>
            <a:rPr lang="tr-TR" sz="1800" dirty="0" smtClean="0"/>
            <a:t>Reference </a:t>
          </a:r>
          <a:r>
            <a:rPr lang="tr-TR" sz="1800" dirty="0" err="1" smtClean="0"/>
            <a:t>countries</a:t>
          </a:r>
          <a:r>
            <a:rPr lang="tr-TR" sz="1800" dirty="0" smtClean="0"/>
            <a:t> </a:t>
          </a:r>
          <a:r>
            <a:rPr lang="tr-TR" sz="1800" dirty="0" err="1" smtClean="0"/>
            <a:t>and</a:t>
          </a:r>
          <a:r>
            <a:rPr lang="tr-TR" sz="1800" dirty="0" smtClean="0"/>
            <a:t> </a:t>
          </a:r>
          <a:r>
            <a:rPr lang="tr-TR" sz="1800" dirty="0" err="1" smtClean="0"/>
            <a:t>the</a:t>
          </a:r>
          <a:r>
            <a:rPr lang="tr-TR" sz="1800" dirty="0" smtClean="0"/>
            <a:t> </a:t>
          </a:r>
          <a:r>
            <a:rPr lang="tr-TR" sz="1800" dirty="0" err="1" smtClean="0"/>
            <a:t>countries</a:t>
          </a:r>
          <a:r>
            <a:rPr lang="tr-TR" sz="1800" dirty="0" smtClean="0"/>
            <a:t> of </a:t>
          </a:r>
          <a:r>
            <a:rPr lang="tr-TR" sz="1800" dirty="0" err="1" smtClean="0"/>
            <a:t>batch</a:t>
          </a:r>
          <a:r>
            <a:rPr lang="tr-TR" sz="1800" dirty="0" smtClean="0"/>
            <a:t> </a:t>
          </a:r>
          <a:r>
            <a:rPr lang="tr-TR" sz="1200" dirty="0" err="1" smtClean="0"/>
            <a:t>release</a:t>
          </a:r>
          <a:r>
            <a:rPr lang="tr-TR" sz="1200" dirty="0" smtClean="0"/>
            <a:t>/</a:t>
          </a:r>
          <a:r>
            <a:rPr lang="tr-TR" sz="1200" dirty="0" err="1" smtClean="0"/>
            <a:t>import</a:t>
          </a:r>
          <a:endParaRPr lang="tr-TR" sz="1200" dirty="0"/>
        </a:p>
      </dgm:t>
    </dgm:pt>
    <dgm:pt modelId="{A804F856-716B-4349-9911-6D81ECD361E2}" type="parTrans" cxnId="{7050647F-EFE1-4A9A-9C50-DAE3054810E0}">
      <dgm:prSet/>
      <dgm:spPr/>
      <dgm:t>
        <a:bodyPr/>
        <a:lstStyle/>
        <a:p>
          <a:endParaRPr lang="tr-TR"/>
        </a:p>
      </dgm:t>
    </dgm:pt>
    <dgm:pt modelId="{DA195379-81C7-4019-B672-26689BC26AE4}" type="sibTrans" cxnId="{7050647F-EFE1-4A9A-9C50-DAE3054810E0}">
      <dgm:prSet/>
      <dgm:spPr>
        <a:solidFill>
          <a:srgbClr val="002060"/>
        </a:solidFill>
      </dgm:spPr>
      <dgm:t>
        <a:bodyPr/>
        <a:lstStyle/>
        <a:p>
          <a:endParaRPr lang="tr-TR"/>
        </a:p>
      </dgm:t>
    </dgm:pt>
    <dgm:pt modelId="{75D2B5E4-7337-4707-BF2C-3448DA6368DB}">
      <dgm:prSet phldrT="[Metin]"/>
      <dgm:spPr>
        <a:solidFill>
          <a:srgbClr val="62A8AB"/>
        </a:solidFill>
      </dgm:spPr>
      <dgm:t>
        <a:bodyPr/>
        <a:lstStyle/>
        <a:p>
          <a:r>
            <a:rPr lang="tr-TR" dirty="0" smtClean="0"/>
            <a:t>EU </a:t>
          </a:r>
          <a:r>
            <a:rPr lang="tr-TR" dirty="0" err="1" smtClean="0"/>
            <a:t>countries</a:t>
          </a:r>
          <a:endParaRPr lang="tr-TR" dirty="0"/>
        </a:p>
      </dgm:t>
    </dgm:pt>
    <dgm:pt modelId="{71F26020-0DE4-41DC-9C2C-658DF8E6FE51}" type="parTrans" cxnId="{B007F1FC-DA05-4BB2-B1D1-EDAFE14DC314}">
      <dgm:prSet/>
      <dgm:spPr/>
      <dgm:t>
        <a:bodyPr/>
        <a:lstStyle/>
        <a:p>
          <a:endParaRPr lang="tr-TR"/>
        </a:p>
      </dgm:t>
    </dgm:pt>
    <dgm:pt modelId="{00DA7E81-F103-40E0-A70F-92033260608F}" type="sibTrans" cxnId="{B007F1FC-DA05-4BB2-B1D1-EDAFE14DC314}">
      <dgm:prSet/>
      <dgm:spPr>
        <a:solidFill>
          <a:srgbClr val="002060"/>
        </a:solidFill>
      </dgm:spPr>
      <dgm:t>
        <a:bodyPr/>
        <a:lstStyle/>
        <a:p>
          <a:endParaRPr lang="tr-TR"/>
        </a:p>
      </dgm:t>
    </dgm:pt>
    <dgm:pt modelId="{98ACE900-1FAF-4B46-9D55-1F838B0CA499}">
      <dgm:prSet phldrT="[Metin]"/>
      <dgm:spPr>
        <a:solidFill>
          <a:srgbClr val="62A8AB"/>
        </a:solidFill>
      </dgm:spPr>
      <dgm:t>
        <a:bodyPr/>
        <a:lstStyle/>
        <a:p>
          <a:r>
            <a:rPr lang="tr-TR" dirty="0" err="1" smtClean="0"/>
            <a:t>In</a:t>
          </a:r>
          <a:r>
            <a:rPr lang="tr-TR" dirty="0" smtClean="0"/>
            <a:t> </a:t>
          </a:r>
          <a:r>
            <a:rPr lang="tr-TR" dirty="0" err="1" smtClean="0"/>
            <a:t>any</a:t>
          </a:r>
          <a:r>
            <a:rPr lang="tr-TR" dirty="0" smtClean="0"/>
            <a:t> </a:t>
          </a:r>
          <a:r>
            <a:rPr lang="tr-TR" dirty="0" err="1" smtClean="0"/>
            <a:t>country</a:t>
          </a:r>
          <a:r>
            <a:rPr lang="tr-TR" dirty="0" smtClean="0"/>
            <a:t> </a:t>
          </a:r>
          <a:r>
            <a:rPr lang="tr-TR" dirty="0" err="1" smtClean="0"/>
            <a:t>across</a:t>
          </a:r>
          <a:r>
            <a:rPr lang="tr-TR" dirty="0" smtClean="0"/>
            <a:t> </a:t>
          </a:r>
          <a:r>
            <a:rPr lang="tr-TR" dirty="0" err="1" smtClean="0"/>
            <a:t>the</a:t>
          </a:r>
          <a:r>
            <a:rPr lang="tr-TR" dirty="0" smtClean="0"/>
            <a:t> World</a:t>
          </a:r>
          <a:endParaRPr lang="tr-TR" dirty="0"/>
        </a:p>
      </dgm:t>
    </dgm:pt>
    <dgm:pt modelId="{0C4F46EB-AC41-41EB-9A18-E7F80720F466}" type="parTrans" cxnId="{71151E9E-093B-4C0B-BDBF-52BF828FAD7D}">
      <dgm:prSet/>
      <dgm:spPr/>
      <dgm:t>
        <a:bodyPr/>
        <a:lstStyle/>
        <a:p>
          <a:endParaRPr lang="tr-TR"/>
        </a:p>
      </dgm:t>
    </dgm:pt>
    <dgm:pt modelId="{8EB99E74-6C1E-4233-B65F-49576EE0B2AF}" type="sibTrans" cxnId="{71151E9E-093B-4C0B-BDBF-52BF828FAD7D}">
      <dgm:prSet/>
      <dgm:spPr/>
      <dgm:t>
        <a:bodyPr/>
        <a:lstStyle/>
        <a:p>
          <a:endParaRPr lang="tr-TR"/>
        </a:p>
      </dgm:t>
    </dgm:pt>
    <dgm:pt modelId="{08D8619D-1145-434C-94CB-7BD732801FE9}" type="pres">
      <dgm:prSet presAssocID="{2B032EA5-3CE3-4D42-9854-91C28AA6AEAE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05F6D9FB-577E-4E84-9ACA-641212CED32B}" type="pres">
      <dgm:prSet presAssocID="{04A26B1D-32E0-469D-BE2C-5B5ECD4EDB55}" presName="node" presStyleLbl="node1" presStyleIdx="0" presStyleCnt="3" custLinFactNeighborX="1534" custLinFactNeighborY="125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84D88BE-2008-4667-B19E-F326B8C39635}" type="pres">
      <dgm:prSet presAssocID="{DA195379-81C7-4019-B672-26689BC26AE4}" presName="sibTrans" presStyleLbl="sibTrans2D1" presStyleIdx="0" presStyleCnt="2"/>
      <dgm:spPr/>
      <dgm:t>
        <a:bodyPr/>
        <a:lstStyle/>
        <a:p>
          <a:endParaRPr lang="tr-TR"/>
        </a:p>
      </dgm:t>
    </dgm:pt>
    <dgm:pt modelId="{666CC4DF-D3D3-4114-9750-D5481345B33D}" type="pres">
      <dgm:prSet presAssocID="{DA195379-81C7-4019-B672-26689BC26AE4}" presName="connectorText" presStyleLbl="sibTrans2D1" presStyleIdx="0" presStyleCnt="2"/>
      <dgm:spPr/>
      <dgm:t>
        <a:bodyPr/>
        <a:lstStyle/>
        <a:p>
          <a:endParaRPr lang="tr-TR"/>
        </a:p>
      </dgm:t>
    </dgm:pt>
    <dgm:pt modelId="{962625CD-8A05-49CD-9FAB-8876A0225FD6}" type="pres">
      <dgm:prSet presAssocID="{75D2B5E4-7337-4707-BF2C-3448DA6368D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F3917E2-95CA-40CC-AB6B-CE81BD761321}" type="pres">
      <dgm:prSet presAssocID="{00DA7E81-F103-40E0-A70F-92033260608F}" presName="sibTrans" presStyleLbl="sibTrans2D1" presStyleIdx="1" presStyleCnt="2"/>
      <dgm:spPr/>
      <dgm:t>
        <a:bodyPr/>
        <a:lstStyle/>
        <a:p>
          <a:endParaRPr lang="tr-TR"/>
        </a:p>
      </dgm:t>
    </dgm:pt>
    <dgm:pt modelId="{2967BFEC-08AB-4434-842E-03566711BB96}" type="pres">
      <dgm:prSet presAssocID="{00DA7E81-F103-40E0-A70F-92033260608F}" presName="connectorText" presStyleLbl="sibTrans2D1" presStyleIdx="1" presStyleCnt="2"/>
      <dgm:spPr/>
      <dgm:t>
        <a:bodyPr/>
        <a:lstStyle/>
        <a:p>
          <a:endParaRPr lang="tr-TR"/>
        </a:p>
      </dgm:t>
    </dgm:pt>
    <dgm:pt modelId="{A676F3DC-9BDE-4C3A-ACC7-8B9ACE39F452}" type="pres">
      <dgm:prSet presAssocID="{98ACE900-1FAF-4B46-9D55-1F838B0CA49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D972E69-66D2-4781-9C5C-4A65C949A16A}" type="presOf" srcId="{2B032EA5-3CE3-4D42-9854-91C28AA6AEAE}" destId="{08D8619D-1145-434C-94CB-7BD732801FE9}" srcOrd="0" destOrd="0" presId="urn:microsoft.com/office/officeart/2005/8/layout/process2"/>
    <dgm:cxn modelId="{0ABDC011-C251-4C18-AA6A-4BE788A7AF13}" type="presOf" srcId="{DA195379-81C7-4019-B672-26689BC26AE4}" destId="{E84D88BE-2008-4667-B19E-F326B8C39635}" srcOrd="0" destOrd="0" presId="urn:microsoft.com/office/officeart/2005/8/layout/process2"/>
    <dgm:cxn modelId="{71151E9E-093B-4C0B-BDBF-52BF828FAD7D}" srcId="{2B032EA5-3CE3-4D42-9854-91C28AA6AEAE}" destId="{98ACE900-1FAF-4B46-9D55-1F838B0CA499}" srcOrd="2" destOrd="0" parTransId="{0C4F46EB-AC41-41EB-9A18-E7F80720F466}" sibTransId="{8EB99E74-6C1E-4233-B65F-49576EE0B2AF}"/>
    <dgm:cxn modelId="{E0317BDA-5FD8-4DCE-8AF4-129BB1DD72AE}" type="presOf" srcId="{98ACE900-1FAF-4B46-9D55-1F838B0CA499}" destId="{A676F3DC-9BDE-4C3A-ACC7-8B9ACE39F452}" srcOrd="0" destOrd="0" presId="urn:microsoft.com/office/officeart/2005/8/layout/process2"/>
    <dgm:cxn modelId="{DB06EAF1-0382-4547-B96D-D2C43C86A515}" type="presOf" srcId="{DA195379-81C7-4019-B672-26689BC26AE4}" destId="{666CC4DF-D3D3-4114-9750-D5481345B33D}" srcOrd="1" destOrd="0" presId="urn:microsoft.com/office/officeart/2005/8/layout/process2"/>
    <dgm:cxn modelId="{B007F1FC-DA05-4BB2-B1D1-EDAFE14DC314}" srcId="{2B032EA5-3CE3-4D42-9854-91C28AA6AEAE}" destId="{75D2B5E4-7337-4707-BF2C-3448DA6368DB}" srcOrd="1" destOrd="0" parTransId="{71F26020-0DE4-41DC-9C2C-658DF8E6FE51}" sibTransId="{00DA7E81-F103-40E0-A70F-92033260608F}"/>
    <dgm:cxn modelId="{8CF246E9-7F64-4089-8D9E-F12915CD5E42}" type="presOf" srcId="{00DA7E81-F103-40E0-A70F-92033260608F}" destId="{1F3917E2-95CA-40CC-AB6B-CE81BD761321}" srcOrd="0" destOrd="0" presId="urn:microsoft.com/office/officeart/2005/8/layout/process2"/>
    <dgm:cxn modelId="{37816216-189C-4587-9CEE-A7C0A87864D0}" type="presOf" srcId="{75D2B5E4-7337-4707-BF2C-3448DA6368DB}" destId="{962625CD-8A05-49CD-9FAB-8876A0225FD6}" srcOrd="0" destOrd="0" presId="urn:microsoft.com/office/officeart/2005/8/layout/process2"/>
    <dgm:cxn modelId="{731253EB-D98C-44A3-B33A-2FEE722CB99E}" type="presOf" srcId="{04A26B1D-32E0-469D-BE2C-5B5ECD4EDB55}" destId="{05F6D9FB-577E-4E84-9ACA-641212CED32B}" srcOrd="0" destOrd="0" presId="urn:microsoft.com/office/officeart/2005/8/layout/process2"/>
    <dgm:cxn modelId="{7050647F-EFE1-4A9A-9C50-DAE3054810E0}" srcId="{2B032EA5-3CE3-4D42-9854-91C28AA6AEAE}" destId="{04A26B1D-32E0-469D-BE2C-5B5ECD4EDB55}" srcOrd="0" destOrd="0" parTransId="{A804F856-716B-4349-9911-6D81ECD361E2}" sibTransId="{DA195379-81C7-4019-B672-26689BC26AE4}"/>
    <dgm:cxn modelId="{E414EFF3-34D1-414E-B31B-CBAED16F1F3B}" type="presOf" srcId="{00DA7E81-F103-40E0-A70F-92033260608F}" destId="{2967BFEC-08AB-4434-842E-03566711BB96}" srcOrd="1" destOrd="0" presId="urn:microsoft.com/office/officeart/2005/8/layout/process2"/>
    <dgm:cxn modelId="{D8961AA6-B002-4AF5-B37E-FE20EDBEAB4A}" type="presParOf" srcId="{08D8619D-1145-434C-94CB-7BD732801FE9}" destId="{05F6D9FB-577E-4E84-9ACA-641212CED32B}" srcOrd="0" destOrd="0" presId="urn:microsoft.com/office/officeart/2005/8/layout/process2"/>
    <dgm:cxn modelId="{A27E89C0-62EF-4787-9AAD-33786413ED5B}" type="presParOf" srcId="{08D8619D-1145-434C-94CB-7BD732801FE9}" destId="{E84D88BE-2008-4667-B19E-F326B8C39635}" srcOrd="1" destOrd="0" presId="urn:microsoft.com/office/officeart/2005/8/layout/process2"/>
    <dgm:cxn modelId="{20161797-5EFC-459A-9993-B830BF769018}" type="presParOf" srcId="{E84D88BE-2008-4667-B19E-F326B8C39635}" destId="{666CC4DF-D3D3-4114-9750-D5481345B33D}" srcOrd="0" destOrd="0" presId="urn:microsoft.com/office/officeart/2005/8/layout/process2"/>
    <dgm:cxn modelId="{A18DD001-31DA-42A8-AF4A-8C8FDABE8A9A}" type="presParOf" srcId="{08D8619D-1145-434C-94CB-7BD732801FE9}" destId="{962625CD-8A05-49CD-9FAB-8876A0225FD6}" srcOrd="2" destOrd="0" presId="urn:microsoft.com/office/officeart/2005/8/layout/process2"/>
    <dgm:cxn modelId="{5F4E3554-78ED-4739-9DE4-B8C04D474077}" type="presParOf" srcId="{08D8619D-1145-434C-94CB-7BD732801FE9}" destId="{1F3917E2-95CA-40CC-AB6B-CE81BD761321}" srcOrd="3" destOrd="0" presId="urn:microsoft.com/office/officeart/2005/8/layout/process2"/>
    <dgm:cxn modelId="{26576782-91DE-4DE8-AC87-BE4E37EAE362}" type="presParOf" srcId="{1F3917E2-95CA-40CC-AB6B-CE81BD761321}" destId="{2967BFEC-08AB-4434-842E-03566711BB96}" srcOrd="0" destOrd="0" presId="urn:microsoft.com/office/officeart/2005/8/layout/process2"/>
    <dgm:cxn modelId="{032B7BAE-F321-4E7B-A738-DEC4956B9517}" type="presParOf" srcId="{08D8619D-1145-434C-94CB-7BD732801FE9}" destId="{A676F3DC-9BDE-4C3A-ACC7-8B9ACE39F452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DC3610-C3AE-4A87-A6B5-D4C60D858269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578CD09-B764-4DE9-84A7-68C21036C350}">
      <dgm:prSet phldrT="[Metin]" custT="1"/>
      <dgm:spPr/>
      <dgm:t>
        <a:bodyPr/>
        <a:lstStyle/>
        <a:p>
          <a:r>
            <a:rPr lang="tr-TR" sz="1200" dirty="0" err="1" smtClean="0"/>
            <a:t>Reimbursement</a:t>
          </a:r>
          <a:r>
            <a:rPr lang="tr-TR" sz="1200" dirty="0" smtClean="0"/>
            <a:t> </a:t>
          </a:r>
          <a:r>
            <a:rPr lang="tr-TR" sz="1200" dirty="0" err="1" smtClean="0"/>
            <a:t>Submissions</a:t>
          </a:r>
          <a:endParaRPr lang="tr-TR" sz="1200" dirty="0"/>
        </a:p>
      </dgm:t>
    </dgm:pt>
    <dgm:pt modelId="{68EF60DB-B3E8-49B0-AA68-C898AC42899B}" type="parTrans" cxnId="{08A7E71F-54D4-493C-9797-A0F1BC99CE67}">
      <dgm:prSet/>
      <dgm:spPr/>
      <dgm:t>
        <a:bodyPr/>
        <a:lstStyle/>
        <a:p>
          <a:endParaRPr lang="tr-TR"/>
        </a:p>
      </dgm:t>
    </dgm:pt>
    <dgm:pt modelId="{B44E588A-2F82-468E-86AC-667B23FD5878}" type="sibTrans" cxnId="{08A7E71F-54D4-493C-9797-A0F1BC99CE67}">
      <dgm:prSet/>
      <dgm:spPr/>
      <dgm:t>
        <a:bodyPr/>
        <a:lstStyle/>
        <a:p>
          <a:endParaRPr lang="tr-TR"/>
        </a:p>
      </dgm:t>
    </dgm:pt>
    <dgm:pt modelId="{399CB62A-2153-42A8-87A3-65479A28FDF0}">
      <dgm:prSet phldrT="[Metin]" custT="1"/>
      <dgm:spPr/>
      <dgm:t>
        <a:bodyPr/>
        <a:lstStyle/>
        <a:p>
          <a:r>
            <a:rPr lang="tr-TR" sz="1000" dirty="0" err="1" smtClean="0"/>
            <a:t>All</a:t>
          </a:r>
          <a:r>
            <a:rPr lang="tr-TR" sz="1000" dirty="0" smtClean="0"/>
            <a:t> </a:t>
          </a:r>
          <a:r>
            <a:rPr lang="tr-TR" sz="1000" dirty="0" err="1" smtClean="0"/>
            <a:t>Stakeholders</a:t>
          </a:r>
          <a:r>
            <a:rPr lang="tr-TR" sz="1000" dirty="0" smtClean="0"/>
            <a:t> (</a:t>
          </a:r>
          <a:r>
            <a:rPr lang="tr-TR" sz="1000" dirty="0" err="1" smtClean="0"/>
            <a:t>Industry</a:t>
          </a:r>
          <a:r>
            <a:rPr lang="tr-TR" sz="1000" dirty="0" smtClean="0"/>
            <a:t>, </a:t>
          </a:r>
          <a:r>
            <a:rPr lang="tr-TR" sz="1000" dirty="0" err="1" smtClean="0"/>
            <a:t>Public</a:t>
          </a:r>
          <a:r>
            <a:rPr lang="tr-TR" sz="1000" dirty="0" smtClean="0"/>
            <a:t> </a:t>
          </a:r>
          <a:r>
            <a:rPr lang="tr-TR" sz="1000" dirty="0" err="1" smtClean="0"/>
            <a:t>bodies</a:t>
          </a:r>
          <a:r>
            <a:rPr lang="tr-TR" sz="1000" dirty="0" smtClean="0"/>
            <a:t>, </a:t>
          </a:r>
          <a:r>
            <a:rPr lang="tr-TR" sz="1000" dirty="0" err="1" smtClean="0"/>
            <a:t>NGO’s</a:t>
          </a:r>
          <a:r>
            <a:rPr lang="tr-TR" sz="1000" dirty="0" smtClean="0"/>
            <a:t>)</a:t>
          </a:r>
          <a:endParaRPr lang="tr-TR" sz="1000" dirty="0"/>
        </a:p>
      </dgm:t>
    </dgm:pt>
    <dgm:pt modelId="{3F66277F-48AA-46B4-AF2A-5E501131EEE2}" type="parTrans" cxnId="{9EA02524-266F-4B44-9EE0-BFA601F59425}">
      <dgm:prSet/>
      <dgm:spPr/>
      <dgm:t>
        <a:bodyPr/>
        <a:lstStyle/>
        <a:p>
          <a:endParaRPr lang="tr-TR"/>
        </a:p>
      </dgm:t>
    </dgm:pt>
    <dgm:pt modelId="{991A0B7D-B050-44BA-9713-5B5B95B077F4}" type="sibTrans" cxnId="{9EA02524-266F-4B44-9EE0-BFA601F59425}">
      <dgm:prSet/>
      <dgm:spPr/>
      <dgm:t>
        <a:bodyPr/>
        <a:lstStyle/>
        <a:p>
          <a:endParaRPr lang="tr-TR"/>
        </a:p>
      </dgm:t>
    </dgm:pt>
    <dgm:pt modelId="{533FADF7-3E62-4F17-9044-58A5A8D0ACDA}">
      <dgm:prSet phldrT="[Metin]" custT="1"/>
      <dgm:spPr/>
      <dgm:t>
        <a:bodyPr/>
        <a:lstStyle/>
        <a:p>
          <a:r>
            <a:rPr lang="tr-TR" sz="1200" dirty="0" smtClean="0"/>
            <a:t>Evaluation of </a:t>
          </a:r>
          <a:r>
            <a:rPr lang="tr-TR" sz="1200" dirty="0" err="1" smtClean="0"/>
            <a:t>Submissions</a:t>
          </a:r>
          <a:endParaRPr lang="tr-TR" sz="1200" dirty="0"/>
        </a:p>
      </dgm:t>
    </dgm:pt>
    <dgm:pt modelId="{1AB4D020-BD3C-4CC0-8037-D6A254C1CB8B}" type="parTrans" cxnId="{7AC79F4B-09FB-4D09-81EA-D401CCB915F4}">
      <dgm:prSet/>
      <dgm:spPr/>
      <dgm:t>
        <a:bodyPr/>
        <a:lstStyle/>
        <a:p>
          <a:endParaRPr lang="tr-TR"/>
        </a:p>
      </dgm:t>
    </dgm:pt>
    <dgm:pt modelId="{43DE2E3D-19E6-4AC6-8E2D-EEA77559C9E6}" type="sibTrans" cxnId="{7AC79F4B-09FB-4D09-81EA-D401CCB915F4}">
      <dgm:prSet/>
      <dgm:spPr/>
      <dgm:t>
        <a:bodyPr/>
        <a:lstStyle/>
        <a:p>
          <a:endParaRPr lang="tr-TR"/>
        </a:p>
      </dgm:t>
    </dgm:pt>
    <dgm:pt modelId="{F3C7AA17-444C-4872-83F7-F0FD36EE5B36}">
      <dgm:prSet phldrT="[Metin]" custT="1"/>
      <dgm:spPr/>
      <dgm:t>
        <a:bodyPr/>
        <a:lstStyle/>
        <a:p>
          <a:r>
            <a:rPr lang="tr-TR" sz="1000" dirty="0" err="1" smtClean="0"/>
            <a:t>Social</a:t>
          </a:r>
          <a:r>
            <a:rPr lang="tr-TR" sz="1000" dirty="0" smtClean="0"/>
            <a:t> Security </a:t>
          </a:r>
          <a:r>
            <a:rPr lang="tr-TR" sz="1000" dirty="0" err="1" smtClean="0"/>
            <a:t>Institution</a:t>
          </a:r>
          <a:r>
            <a:rPr lang="tr-TR" sz="1000" dirty="0" smtClean="0"/>
            <a:t> (SSI)</a:t>
          </a:r>
          <a:endParaRPr lang="tr-TR" sz="1000" dirty="0"/>
        </a:p>
      </dgm:t>
    </dgm:pt>
    <dgm:pt modelId="{66C8D815-B589-4114-83D2-9D2293203D40}" type="parTrans" cxnId="{AAC5EE34-5129-431C-B6F1-BEF4FEDC43FE}">
      <dgm:prSet/>
      <dgm:spPr/>
      <dgm:t>
        <a:bodyPr/>
        <a:lstStyle/>
        <a:p>
          <a:endParaRPr lang="tr-TR"/>
        </a:p>
      </dgm:t>
    </dgm:pt>
    <dgm:pt modelId="{B8371845-3727-43A7-B363-3F13F1D4C77F}" type="sibTrans" cxnId="{AAC5EE34-5129-431C-B6F1-BEF4FEDC43FE}">
      <dgm:prSet/>
      <dgm:spPr/>
      <dgm:t>
        <a:bodyPr/>
        <a:lstStyle/>
        <a:p>
          <a:endParaRPr lang="tr-TR"/>
        </a:p>
      </dgm:t>
    </dgm:pt>
    <dgm:pt modelId="{238D24C0-7D3A-48EF-8DE9-B87B12D4AA38}">
      <dgm:prSet phldrT="[Metin]" custT="1"/>
      <dgm:spPr/>
      <dgm:t>
        <a:bodyPr/>
        <a:lstStyle/>
        <a:p>
          <a:r>
            <a:rPr lang="tr-TR" sz="1200" dirty="0" smtClean="0"/>
            <a:t>Evaluation </a:t>
          </a:r>
          <a:r>
            <a:rPr lang="tr-TR" sz="1200" dirty="0" err="1" smtClean="0"/>
            <a:t>by</a:t>
          </a:r>
          <a:r>
            <a:rPr lang="tr-TR" sz="1200" dirty="0" smtClean="0"/>
            <a:t> </a:t>
          </a:r>
          <a:r>
            <a:rPr lang="tr-TR" sz="1200" dirty="0" err="1" smtClean="0"/>
            <a:t>sub-commission</a:t>
          </a:r>
          <a:endParaRPr lang="tr-TR" sz="1200" dirty="0"/>
        </a:p>
      </dgm:t>
    </dgm:pt>
    <dgm:pt modelId="{7F258E81-E501-431D-81CE-82209F0B350D}" type="parTrans" cxnId="{C30BC78D-A54A-4FD7-9ECE-76134D748506}">
      <dgm:prSet/>
      <dgm:spPr/>
      <dgm:t>
        <a:bodyPr/>
        <a:lstStyle/>
        <a:p>
          <a:endParaRPr lang="tr-TR"/>
        </a:p>
      </dgm:t>
    </dgm:pt>
    <dgm:pt modelId="{BB0DFEC5-5DF5-498B-86BD-324C5E5C08A7}" type="sibTrans" cxnId="{C30BC78D-A54A-4FD7-9ECE-76134D748506}">
      <dgm:prSet/>
      <dgm:spPr/>
      <dgm:t>
        <a:bodyPr/>
        <a:lstStyle/>
        <a:p>
          <a:endParaRPr lang="tr-TR"/>
        </a:p>
      </dgm:t>
    </dgm:pt>
    <dgm:pt modelId="{9B724B37-5844-42FD-B5C4-F6D1B92C90EC}">
      <dgm:prSet phldrT="[Metin]" custT="1"/>
      <dgm:spPr/>
      <dgm:t>
        <a:bodyPr/>
        <a:lstStyle/>
        <a:p>
          <a:r>
            <a:rPr lang="tr-TR" sz="1000" dirty="0" err="1" smtClean="0"/>
            <a:t>Medical</a:t>
          </a:r>
          <a:r>
            <a:rPr lang="tr-TR" sz="1000" dirty="0" smtClean="0"/>
            <a:t> </a:t>
          </a:r>
          <a:r>
            <a:rPr lang="tr-TR" sz="1000" dirty="0" err="1" smtClean="0"/>
            <a:t>evaluation</a:t>
          </a:r>
          <a:r>
            <a:rPr lang="tr-TR" sz="1000" dirty="0" smtClean="0"/>
            <a:t> </a:t>
          </a:r>
          <a:r>
            <a:rPr lang="tr-TR" sz="1000" dirty="0" err="1" smtClean="0"/>
            <a:t>by</a:t>
          </a:r>
          <a:r>
            <a:rPr lang="tr-TR" sz="1000" dirty="0" smtClean="0"/>
            <a:t> </a:t>
          </a:r>
          <a:r>
            <a:rPr lang="tr-TR" sz="1000" dirty="0" err="1" smtClean="0"/>
            <a:t>sub-committees</a:t>
          </a:r>
          <a:endParaRPr lang="tr-TR" sz="1000" dirty="0"/>
        </a:p>
      </dgm:t>
    </dgm:pt>
    <dgm:pt modelId="{B6D1125E-1BC0-491C-9866-B4C4FD4F85C2}" type="parTrans" cxnId="{555FB684-5C42-466E-84C4-59260AF4E5DC}">
      <dgm:prSet/>
      <dgm:spPr/>
      <dgm:t>
        <a:bodyPr/>
        <a:lstStyle/>
        <a:p>
          <a:endParaRPr lang="tr-TR"/>
        </a:p>
      </dgm:t>
    </dgm:pt>
    <dgm:pt modelId="{2CF1615B-EAAC-4088-A70A-CF5C0412F554}" type="sibTrans" cxnId="{555FB684-5C42-466E-84C4-59260AF4E5DC}">
      <dgm:prSet/>
      <dgm:spPr/>
      <dgm:t>
        <a:bodyPr/>
        <a:lstStyle/>
        <a:p>
          <a:endParaRPr lang="tr-TR"/>
        </a:p>
      </dgm:t>
    </dgm:pt>
    <dgm:pt modelId="{BD8BB4A9-77AD-4771-ADDD-DA35997E9AEB}">
      <dgm:prSet/>
      <dgm:spPr/>
      <dgm:t>
        <a:bodyPr/>
        <a:lstStyle/>
        <a:p>
          <a:r>
            <a:rPr lang="tr-TR" dirty="0" err="1" smtClean="0"/>
            <a:t>Medical</a:t>
          </a:r>
          <a:r>
            <a:rPr lang="tr-TR" dirty="0" smtClean="0"/>
            <a:t> </a:t>
          </a:r>
          <a:r>
            <a:rPr lang="tr-TR" dirty="0" err="1" smtClean="0"/>
            <a:t>and</a:t>
          </a:r>
          <a:r>
            <a:rPr lang="tr-TR" dirty="0" smtClean="0"/>
            <a:t> </a:t>
          </a:r>
          <a:r>
            <a:rPr lang="tr-TR" dirty="0" err="1" smtClean="0"/>
            <a:t>Economical</a:t>
          </a:r>
          <a:r>
            <a:rPr lang="tr-TR" dirty="0" smtClean="0"/>
            <a:t> Evaluation </a:t>
          </a:r>
          <a:r>
            <a:rPr lang="tr-TR" dirty="0" err="1" smtClean="0"/>
            <a:t>Commission</a:t>
          </a:r>
          <a:endParaRPr lang="tr-TR" dirty="0"/>
        </a:p>
      </dgm:t>
    </dgm:pt>
    <dgm:pt modelId="{7F58ECB2-3F52-4D32-952E-20FFE2D6D6C5}" type="parTrans" cxnId="{960E825B-961C-4D55-A7AC-FC44548C8012}">
      <dgm:prSet/>
      <dgm:spPr/>
      <dgm:t>
        <a:bodyPr/>
        <a:lstStyle/>
        <a:p>
          <a:endParaRPr lang="tr-TR"/>
        </a:p>
      </dgm:t>
    </dgm:pt>
    <dgm:pt modelId="{4F2684CF-589A-4B5E-B41E-8C39AF881D16}" type="sibTrans" cxnId="{960E825B-961C-4D55-A7AC-FC44548C8012}">
      <dgm:prSet/>
      <dgm:spPr/>
      <dgm:t>
        <a:bodyPr/>
        <a:lstStyle/>
        <a:p>
          <a:endParaRPr lang="tr-TR"/>
        </a:p>
      </dgm:t>
    </dgm:pt>
    <dgm:pt modelId="{57DFA35B-5A65-4E12-8967-7C56A2C043B6}">
      <dgm:prSet custT="1"/>
      <dgm:spPr/>
      <dgm:t>
        <a:bodyPr/>
        <a:lstStyle/>
        <a:p>
          <a:pPr algn="l"/>
          <a:r>
            <a:rPr lang="tr-TR" sz="1000" dirty="0" smtClean="0"/>
            <a:t>Evaluation of </a:t>
          </a:r>
          <a:r>
            <a:rPr lang="tr-TR" sz="1000" dirty="0" err="1" smtClean="0"/>
            <a:t>the</a:t>
          </a:r>
          <a:r>
            <a:rPr lang="tr-TR" sz="1000" dirty="0" smtClean="0"/>
            <a:t> </a:t>
          </a:r>
          <a:r>
            <a:rPr lang="tr-TR" sz="1000" dirty="0" err="1" smtClean="0"/>
            <a:t>products</a:t>
          </a:r>
          <a:endParaRPr lang="tr-TR" sz="1000" dirty="0"/>
        </a:p>
      </dgm:t>
    </dgm:pt>
    <dgm:pt modelId="{8C835E94-FC6C-45E4-ACA0-9208CB8B3117}" type="parTrans" cxnId="{F7CB8FF4-A7D5-48D6-8198-31606A3FEB68}">
      <dgm:prSet/>
      <dgm:spPr/>
      <dgm:t>
        <a:bodyPr/>
        <a:lstStyle/>
        <a:p>
          <a:endParaRPr lang="tr-TR"/>
        </a:p>
      </dgm:t>
    </dgm:pt>
    <dgm:pt modelId="{A107CEDD-1F7F-44E2-A77A-8BD7042A36EB}" type="sibTrans" cxnId="{F7CB8FF4-A7D5-48D6-8198-31606A3FEB68}">
      <dgm:prSet/>
      <dgm:spPr/>
      <dgm:t>
        <a:bodyPr/>
        <a:lstStyle/>
        <a:p>
          <a:endParaRPr lang="tr-TR"/>
        </a:p>
      </dgm:t>
    </dgm:pt>
    <dgm:pt modelId="{CECCCF73-FE69-4035-9C7A-A4242E134FB4}" type="pres">
      <dgm:prSet presAssocID="{1DDC3610-C3AE-4A87-A6B5-D4C60D858269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E01CBD4-850F-4654-8D16-3E6598A5D89B}" type="pres">
      <dgm:prSet presAssocID="{A578CD09-B764-4DE9-84A7-68C21036C350}" presName="compNode" presStyleCnt="0"/>
      <dgm:spPr/>
    </dgm:pt>
    <dgm:pt modelId="{3D147188-C64E-4AA4-B148-15F6B0A99B9F}" type="pres">
      <dgm:prSet presAssocID="{A578CD09-B764-4DE9-84A7-68C21036C350}" presName="noGeometry" presStyleCnt="0"/>
      <dgm:spPr/>
    </dgm:pt>
    <dgm:pt modelId="{3FC8714F-174C-4F46-8917-094F2F56EB23}" type="pres">
      <dgm:prSet presAssocID="{A578CD09-B764-4DE9-84A7-68C21036C350}" presName="childTextVisible" presStyleLbl="bgAccFollowNode1" presStyleIdx="0" presStyleCnt="4" custScaleX="158712" custLinFactY="-100000" custLinFactNeighborX="88139" custLinFactNeighborY="-13309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0DAF44A-35F8-40DD-BB6D-FE796AD3E166}" type="pres">
      <dgm:prSet presAssocID="{A578CD09-B764-4DE9-84A7-68C21036C350}" presName="childTextHidden" presStyleLbl="bgAccFollowNode1" presStyleIdx="0" presStyleCnt="4"/>
      <dgm:spPr/>
      <dgm:t>
        <a:bodyPr/>
        <a:lstStyle/>
        <a:p>
          <a:endParaRPr lang="tr-TR"/>
        </a:p>
      </dgm:t>
    </dgm:pt>
    <dgm:pt modelId="{C58C6CF7-4DE9-409D-AADD-8713045E9A87}" type="pres">
      <dgm:prSet presAssocID="{A578CD09-B764-4DE9-84A7-68C21036C350}" presName="parentText" presStyleLbl="node1" presStyleIdx="0" presStyleCnt="4" custScaleX="325174" custScaleY="145402" custLinFactY="-200000" custLinFactNeighborX="-36818" custLinFactNeighborY="-21179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341F170-1FF4-4ED2-BE04-F6B13F6DB636}" type="pres">
      <dgm:prSet presAssocID="{A578CD09-B764-4DE9-84A7-68C21036C350}" presName="aSpace" presStyleCnt="0"/>
      <dgm:spPr/>
    </dgm:pt>
    <dgm:pt modelId="{AD0ECF3D-FA74-4CE8-A18B-7C2FD699CF9A}" type="pres">
      <dgm:prSet presAssocID="{533FADF7-3E62-4F17-9044-58A5A8D0ACDA}" presName="compNode" presStyleCnt="0"/>
      <dgm:spPr/>
    </dgm:pt>
    <dgm:pt modelId="{9CD67C77-DDF1-4D18-90C3-546AC5054896}" type="pres">
      <dgm:prSet presAssocID="{533FADF7-3E62-4F17-9044-58A5A8D0ACDA}" presName="noGeometry" presStyleCnt="0"/>
      <dgm:spPr/>
    </dgm:pt>
    <dgm:pt modelId="{DA4793DA-7C07-4946-8EB4-2132DD2BC20B}" type="pres">
      <dgm:prSet presAssocID="{533FADF7-3E62-4F17-9044-58A5A8D0ACDA}" presName="childTextVisible" presStyleLbl="bgAccFollowNode1" presStyleIdx="1" presStyleCnt="4" custScaleX="125441" custLinFactY="-47038" custLinFactNeighborX="2534" custLinFactNeighborY="-10000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F044D59-9BD2-465D-908A-FA83CD7C972D}" type="pres">
      <dgm:prSet presAssocID="{533FADF7-3E62-4F17-9044-58A5A8D0ACDA}" presName="childTextHidden" presStyleLbl="bgAccFollowNode1" presStyleIdx="1" presStyleCnt="4"/>
      <dgm:spPr/>
      <dgm:t>
        <a:bodyPr/>
        <a:lstStyle/>
        <a:p>
          <a:endParaRPr lang="tr-TR"/>
        </a:p>
      </dgm:t>
    </dgm:pt>
    <dgm:pt modelId="{59D7D4C4-7CB7-4077-89E1-E759BA106B86}" type="pres">
      <dgm:prSet presAssocID="{533FADF7-3E62-4F17-9044-58A5A8D0ACDA}" presName="parentText" presStyleLbl="node1" presStyleIdx="1" presStyleCnt="4" custScaleX="273892" custScaleY="130806" custLinFactX="-59606" custLinFactY="-100000" custLinFactNeighborX="-100000" custLinFactNeighborY="-15529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E6FEAAB-4BCF-466B-B6B3-C18FCD17AB69}" type="pres">
      <dgm:prSet presAssocID="{533FADF7-3E62-4F17-9044-58A5A8D0ACDA}" presName="aSpace" presStyleCnt="0"/>
      <dgm:spPr/>
    </dgm:pt>
    <dgm:pt modelId="{4DC5964F-AE45-46A8-938A-BC5776C2FF15}" type="pres">
      <dgm:prSet presAssocID="{238D24C0-7D3A-48EF-8DE9-B87B12D4AA38}" presName="compNode" presStyleCnt="0"/>
      <dgm:spPr/>
    </dgm:pt>
    <dgm:pt modelId="{D7704326-E03A-4D4A-9B59-D398A422C0A4}" type="pres">
      <dgm:prSet presAssocID="{238D24C0-7D3A-48EF-8DE9-B87B12D4AA38}" presName="noGeometry" presStyleCnt="0"/>
      <dgm:spPr/>
    </dgm:pt>
    <dgm:pt modelId="{4ADD4C06-F35A-4F48-952B-ED17D496D3A6}" type="pres">
      <dgm:prSet presAssocID="{238D24C0-7D3A-48EF-8DE9-B87B12D4AA38}" presName="childTextVisible" presStyleLbl="bgAccFollowNode1" presStyleIdx="2" presStyleCnt="4" custScaleX="173626" custLinFactNeighborX="-44465" custLinFactNeighborY="-4507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AC72D87-435A-4F4E-8AED-B269B5A6E461}" type="pres">
      <dgm:prSet presAssocID="{238D24C0-7D3A-48EF-8DE9-B87B12D4AA38}" presName="childTextHidden" presStyleLbl="bgAccFollowNode1" presStyleIdx="2" presStyleCnt="4"/>
      <dgm:spPr/>
      <dgm:t>
        <a:bodyPr/>
        <a:lstStyle/>
        <a:p>
          <a:endParaRPr lang="tr-TR"/>
        </a:p>
      </dgm:t>
    </dgm:pt>
    <dgm:pt modelId="{1A724050-87BC-49F7-9D08-5AEAFCEA3F1E}" type="pres">
      <dgm:prSet presAssocID="{238D24C0-7D3A-48EF-8DE9-B87B12D4AA38}" presName="parentText" presStyleLbl="node1" presStyleIdx="2" presStyleCnt="4" custScaleX="252531" custScaleY="153412" custLinFactX="-100000" custLinFactNeighborX="-187026" custLinFactNeighborY="-84310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7CE0A88-55EF-4FD1-AACE-3B86FEF46090}" type="pres">
      <dgm:prSet presAssocID="{238D24C0-7D3A-48EF-8DE9-B87B12D4AA38}" presName="aSpace" presStyleCnt="0"/>
      <dgm:spPr/>
    </dgm:pt>
    <dgm:pt modelId="{49F57948-9815-45B2-97EF-9B71659AD279}" type="pres">
      <dgm:prSet presAssocID="{BD8BB4A9-77AD-4771-ADDD-DA35997E9AEB}" presName="compNode" presStyleCnt="0"/>
      <dgm:spPr/>
    </dgm:pt>
    <dgm:pt modelId="{23167978-968B-4335-AE42-954E307994CC}" type="pres">
      <dgm:prSet presAssocID="{BD8BB4A9-77AD-4771-ADDD-DA35997E9AEB}" presName="noGeometry" presStyleCnt="0"/>
      <dgm:spPr/>
    </dgm:pt>
    <dgm:pt modelId="{63E31922-08A0-40FD-BEEC-36F03F3EB0CA}" type="pres">
      <dgm:prSet presAssocID="{BD8BB4A9-77AD-4771-ADDD-DA35997E9AEB}" presName="childTextVisible" presStyleLbl="bgAccFollowNode1" presStyleIdx="3" presStyleCnt="4" custScaleX="185222" custLinFactX="-58540" custLinFactNeighborX="-100000" custLinFactNeighborY="5091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BB42BFA-9A5B-4802-805E-8EFA57510A1B}" type="pres">
      <dgm:prSet presAssocID="{BD8BB4A9-77AD-4771-ADDD-DA35997E9AEB}" presName="childTextHidden" presStyleLbl="bgAccFollowNode1" presStyleIdx="3" presStyleCnt="4"/>
      <dgm:spPr/>
      <dgm:t>
        <a:bodyPr/>
        <a:lstStyle/>
        <a:p>
          <a:endParaRPr lang="tr-TR"/>
        </a:p>
      </dgm:t>
    </dgm:pt>
    <dgm:pt modelId="{51D55D12-75DE-4C62-A07C-0A257EA2C90D}" type="pres">
      <dgm:prSet presAssocID="{BD8BB4A9-77AD-4771-ADDD-DA35997E9AEB}" presName="parentText" presStyleLbl="node1" presStyleIdx="3" presStyleCnt="4" custScaleX="179846" custScaleY="141972" custLinFactX="-200000" custLinFactNeighborX="-216830" custLinFactNeighborY="87046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9634E51-A6AF-4C94-AD3F-9460F702A0E8}" type="presOf" srcId="{1DDC3610-C3AE-4A87-A6B5-D4C60D858269}" destId="{CECCCF73-FE69-4035-9C7A-A4242E134FB4}" srcOrd="0" destOrd="0" presId="urn:microsoft.com/office/officeart/2005/8/layout/hProcess6"/>
    <dgm:cxn modelId="{AAC5EE34-5129-431C-B6F1-BEF4FEDC43FE}" srcId="{533FADF7-3E62-4F17-9044-58A5A8D0ACDA}" destId="{F3C7AA17-444C-4872-83F7-F0FD36EE5B36}" srcOrd="0" destOrd="0" parTransId="{66C8D815-B589-4114-83D2-9D2293203D40}" sibTransId="{B8371845-3727-43A7-B363-3F13F1D4C77F}"/>
    <dgm:cxn modelId="{D3A8A342-0349-4544-9E09-668A674F60D8}" type="presOf" srcId="{F3C7AA17-444C-4872-83F7-F0FD36EE5B36}" destId="{FF044D59-9BD2-465D-908A-FA83CD7C972D}" srcOrd="1" destOrd="0" presId="urn:microsoft.com/office/officeart/2005/8/layout/hProcess6"/>
    <dgm:cxn modelId="{AE99A71A-4CFE-4ABE-B7C0-0E9D9040AEC0}" type="presOf" srcId="{A578CD09-B764-4DE9-84A7-68C21036C350}" destId="{C58C6CF7-4DE9-409D-AADD-8713045E9A87}" srcOrd="0" destOrd="0" presId="urn:microsoft.com/office/officeart/2005/8/layout/hProcess6"/>
    <dgm:cxn modelId="{9F2DFB5F-713B-4897-934F-0D959E6B9F69}" type="presOf" srcId="{533FADF7-3E62-4F17-9044-58A5A8D0ACDA}" destId="{59D7D4C4-7CB7-4077-89E1-E759BA106B86}" srcOrd="0" destOrd="0" presId="urn:microsoft.com/office/officeart/2005/8/layout/hProcess6"/>
    <dgm:cxn modelId="{960E825B-961C-4D55-A7AC-FC44548C8012}" srcId="{1DDC3610-C3AE-4A87-A6B5-D4C60D858269}" destId="{BD8BB4A9-77AD-4771-ADDD-DA35997E9AEB}" srcOrd="3" destOrd="0" parTransId="{7F58ECB2-3F52-4D32-952E-20FFE2D6D6C5}" sibTransId="{4F2684CF-589A-4B5E-B41E-8C39AF881D16}"/>
    <dgm:cxn modelId="{84994A02-B14A-4A41-9988-35B363221FBD}" type="presOf" srcId="{9B724B37-5844-42FD-B5C4-F6D1B92C90EC}" destId="{4ADD4C06-F35A-4F48-952B-ED17D496D3A6}" srcOrd="0" destOrd="0" presId="urn:microsoft.com/office/officeart/2005/8/layout/hProcess6"/>
    <dgm:cxn modelId="{EE5A9EA6-2F8C-47C3-9819-7231E38B95E8}" type="presOf" srcId="{F3C7AA17-444C-4872-83F7-F0FD36EE5B36}" destId="{DA4793DA-7C07-4946-8EB4-2132DD2BC20B}" srcOrd="0" destOrd="0" presId="urn:microsoft.com/office/officeart/2005/8/layout/hProcess6"/>
    <dgm:cxn modelId="{C30BC78D-A54A-4FD7-9ECE-76134D748506}" srcId="{1DDC3610-C3AE-4A87-A6B5-D4C60D858269}" destId="{238D24C0-7D3A-48EF-8DE9-B87B12D4AA38}" srcOrd="2" destOrd="0" parTransId="{7F258E81-E501-431D-81CE-82209F0B350D}" sibTransId="{BB0DFEC5-5DF5-498B-86BD-324C5E5C08A7}"/>
    <dgm:cxn modelId="{F7CB8FF4-A7D5-48D6-8198-31606A3FEB68}" srcId="{BD8BB4A9-77AD-4771-ADDD-DA35997E9AEB}" destId="{57DFA35B-5A65-4E12-8967-7C56A2C043B6}" srcOrd="0" destOrd="0" parTransId="{8C835E94-FC6C-45E4-ACA0-9208CB8B3117}" sibTransId="{A107CEDD-1F7F-44E2-A77A-8BD7042A36EB}"/>
    <dgm:cxn modelId="{6CD7E70E-3141-4443-A369-4D69CCA2A14D}" type="presOf" srcId="{9B724B37-5844-42FD-B5C4-F6D1B92C90EC}" destId="{7AC72D87-435A-4F4E-8AED-B269B5A6E461}" srcOrd="1" destOrd="0" presId="urn:microsoft.com/office/officeart/2005/8/layout/hProcess6"/>
    <dgm:cxn modelId="{7AC79F4B-09FB-4D09-81EA-D401CCB915F4}" srcId="{1DDC3610-C3AE-4A87-A6B5-D4C60D858269}" destId="{533FADF7-3E62-4F17-9044-58A5A8D0ACDA}" srcOrd="1" destOrd="0" parTransId="{1AB4D020-BD3C-4CC0-8037-D6A254C1CB8B}" sibTransId="{43DE2E3D-19E6-4AC6-8E2D-EEA77559C9E6}"/>
    <dgm:cxn modelId="{87E9C92C-9B94-436D-8A4F-6BBEBB99A2F8}" type="presOf" srcId="{399CB62A-2153-42A8-87A3-65479A28FDF0}" destId="{3FC8714F-174C-4F46-8917-094F2F56EB23}" srcOrd="0" destOrd="0" presId="urn:microsoft.com/office/officeart/2005/8/layout/hProcess6"/>
    <dgm:cxn modelId="{555FB684-5C42-466E-84C4-59260AF4E5DC}" srcId="{238D24C0-7D3A-48EF-8DE9-B87B12D4AA38}" destId="{9B724B37-5844-42FD-B5C4-F6D1B92C90EC}" srcOrd="0" destOrd="0" parTransId="{B6D1125E-1BC0-491C-9866-B4C4FD4F85C2}" sibTransId="{2CF1615B-EAAC-4088-A70A-CF5C0412F554}"/>
    <dgm:cxn modelId="{86AA4A52-8AD8-4CAE-B9E2-8539F7F7145E}" type="presOf" srcId="{57DFA35B-5A65-4E12-8967-7C56A2C043B6}" destId="{63E31922-08A0-40FD-BEEC-36F03F3EB0CA}" srcOrd="0" destOrd="0" presId="urn:microsoft.com/office/officeart/2005/8/layout/hProcess6"/>
    <dgm:cxn modelId="{55067817-3E6B-4614-A93C-263CF5347384}" type="presOf" srcId="{399CB62A-2153-42A8-87A3-65479A28FDF0}" destId="{F0DAF44A-35F8-40DD-BB6D-FE796AD3E166}" srcOrd="1" destOrd="0" presId="urn:microsoft.com/office/officeart/2005/8/layout/hProcess6"/>
    <dgm:cxn modelId="{09D021B8-03E8-4F5C-8BFA-8E5CFA1D1BB1}" type="presOf" srcId="{BD8BB4A9-77AD-4771-ADDD-DA35997E9AEB}" destId="{51D55D12-75DE-4C62-A07C-0A257EA2C90D}" srcOrd="0" destOrd="0" presId="urn:microsoft.com/office/officeart/2005/8/layout/hProcess6"/>
    <dgm:cxn modelId="{9EA02524-266F-4B44-9EE0-BFA601F59425}" srcId="{A578CD09-B764-4DE9-84A7-68C21036C350}" destId="{399CB62A-2153-42A8-87A3-65479A28FDF0}" srcOrd="0" destOrd="0" parTransId="{3F66277F-48AA-46B4-AF2A-5E501131EEE2}" sibTransId="{991A0B7D-B050-44BA-9713-5B5B95B077F4}"/>
    <dgm:cxn modelId="{B6F5F635-D8EB-46B2-9E33-336854B53634}" type="presOf" srcId="{57DFA35B-5A65-4E12-8967-7C56A2C043B6}" destId="{4BB42BFA-9A5B-4802-805E-8EFA57510A1B}" srcOrd="1" destOrd="0" presId="urn:microsoft.com/office/officeart/2005/8/layout/hProcess6"/>
    <dgm:cxn modelId="{2A5E7461-5F4F-41D6-9605-ECB387D382E6}" type="presOf" srcId="{238D24C0-7D3A-48EF-8DE9-B87B12D4AA38}" destId="{1A724050-87BC-49F7-9D08-5AEAFCEA3F1E}" srcOrd="0" destOrd="0" presId="urn:microsoft.com/office/officeart/2005/8/layout/hProcess6"/>
    <dgm:cxn modelId="{08A7E71F-54D4-493C-9797-A0F1BC99CE67}" srcId="{1DDC3610-C3AE-4A87-A6B5-D4C60D858269}" destId="{A578CD09-B764-4DE9-84A7-68C21036C350}" srcOrd="0" destOrd="0" parTransId="{68EF60DB-B3E8-49B0-AA68-C898AC42899B}" sibTransId="{B44E588A-2F82-468E-86AC-667B23FD5878}"/>
    <dgm:cxn modelId="{10A5D01A-A8B6-4BF4-964E-D26EEB17AC28}" type="presParOf" srcId="{CECCCF73-FE69-4035-9C7A-A4242E134FB4}" destId="{EE01CBD4-850F-4654-8D16-3E6598A5D89B}" srcOrd="0" destOrd="0" presId="urn:microsoft.com/office/officeart/2005/8/layout/hProcess6"/>
    <dgm:cxn modelId="{E688D129-64FC-4AD7-AC54-F6794BA0CE80}" type="presParOf" srcId="{EE01CBD4-850F-4654-8D16-3E6598A5D89B}" destId="{3D147188-C64E-4AA4-B148-15F6B0A99B9F}" srcOrd="0" destOrd="0" presId="urn:microsoft.com/office/officeart/2005/8/layout/hProcess6"/>
    <dgm:cxn modelId="{7B404800-2210-4882-A162-5C4218F29788}" type="presParOf" srcId="{EE01CBD4-850F-4654-8D16-3E6598A5D89B}" destId="{3FC8714F-174C-4F46-8917-094F2F56EB23}" srcOrd="1" destOrd="0" presId="urn:microsoft.com/office/officeart/2005/8/layout/hProcess6"/>
    <dgm:cxn modelId="{A259D3DB-3C93-4AC4-B948-B0D9E0F089BA}" type="presParOf" srcId="{EE01CBD4-850F-4654-8D16-3E6598A5D89B}" destId="{F0DAF44A-35F8-40DD-BB6D-FE796AD3E166}" srcOrd="2" destOrd="0" presId="urn:microsoft.com/office/officeart/2005/8/layout/hProcess6"/>
    <dgm:cxn modelId="{77977479-CF19-4750-88C1-F818B22F32F6}" type="presParOf" srcId="{EE01CBD4-850F-4654-8D16-3E6598A5D89B}" destId="{C58C6CF7-4DE9-409D-AADD-8713045E9A87}" srcOrd="3" destOrd="0" presId="urn:microsoft.com/office/officeart/2005/8/layout/hProcess6"/>
    <dgm:cxn modelId="{E45E8AC5-CD8E-4D9C-96DB-FE3409ECC26E}" type="presParOf" srcId="{CECCCF73-FE69-4035-9C7A-A4242E134FB4}" destId="{B341F170-1FF4-4ED2-BE04-F6B13F6DB636}" srcOrd="1" destOrd="0" presId="urn:microsoft.com/office/officeart/2005/8/layout/hProcess6"/>
    <dgm:cxn modelId="{312B8363-C64E-40BD-9A1D-968564A93238}" type="presParOf" srcId="{CECCCF73-FE69-4035-9C7A-A4242E134FB4}" destId="{AD0ECF3D-FA74-4CE8-A18B-7C2FD699CF9A}" srcOrd="2" destOrd="0" presId="urn:microsoft.com/office/officeart/2005/8/layout/hProcess6"/>
    <dgm:cxn modelId="{0C846486-7C0A-4115-8B09-44C21BB6C266}" type="presParOf" srcId="{AD0ECF3D-FA74-4CE8-A18B-7C2FD699CF9A}" destId="{9CD67C77-DDF1-4D18-90C3-546AC5054896}" srcOrd="0" destOrd="0" presId="urn:microsoft.com/office/officeart/2005/8/layout/hProcess6"/>
    <dgm:cxn modelId="{0E4CD02C-5221-4F2B-879E-AC408FFFFECD}" type="presParOf" srcId="{AD0ECF3D-FA74-4CE8-A18B-7C2FD699CF9A}" destId="{DA4793DA-7C07-4946-8EB4-2132DD2BC20B}" srcOrd="1" destOrd="0" presId="urn:microsoft.com/office/officeart/2005/8/layout/hProcess6"/>
    <dgm:cxn modelId="{BDA693FC-3748-4CDC-A39C-F1171A7BB9F0}" type="presParOf" srcId="{AD0ECF3D-FA74-4CE8-A18B-7C2FD699CF9A}" destId="{FF044D59-9BD2-465D-908A-FA83CD7C972D}" srcOrd="2" destOrd="0" presId="urn:microsoft.com/office/officeart/2005/8/layout/hProcess6"/>
    <dgm:cxn modelId="{E1125EB0-987B-4891-9F59-64336749125A}" type="presParOf" srcId="{AD0ECF3D-FA74-4CE8-A18B-7C2FD699CF9A}" destId="{59D7D4C4-7CB7-4077-89E1-E759BA106B86}" srcOrd="3" destOrd="0" presId="urn:microsoft.com/office/officeart/2005/8/layout/hProcess6"/>
    <dgm:cxn modelId="{C1C82C88-D356-453C-9B37-7AFEE8CD897E}" type="presParOf" srcId="{CECCCF73-FE69-4035-9C7A-A4242E134FB4}" destId="{0E6FEAAB-4BCF-466B-B6B3-C18FCD17AB69}" srcOrd="3" destOrd="0" presId="urn:microsoft.com/office/officeart/2005/8/layout/hProcess6"/>
    <dgm:cxn modelId="{CB7C9704-535C-4BF4-8C00-83BB2C4AD872}" type="presParOf" srcId="{CECCCF73-FE69-4035-9C7A-A4242E134FB4}" destId="{4DC5964F-AE45-46A8-938A-BC5776C2FF15}" srcOrd="4" destOrd="0" presId="urn:microsoft.com/office/officeart/2005/8/layout/hProcess6"/>
    <dgm:cxn modelId="{E4A1CAC8-6D90-4682-9DEE-E68F24E3749E}" type="presParOf" srcId="{4DC5964F-AE45-46A8-938A-BC5776C2FF15}" destId="{D7704326-E03A-4D4A-9B59-D398A422C0A4}" srcOrd="0" destOrd="0" presId="urn:microsoft.com/office/officeart/2005/8/layout/hProcess6"/>
    <dgm:cxn modelId="{9EF1659A-5AED-45E8-A91C-EDED0AD3641E}" type="presParOf" srcId="{4DC5964F-AE45-46A8-938A-BC5776C2FF15}" destId="{4ADD4C06-F35A-4F48-952B-ED17D496D3A6}" srcOrd="1" destOrd="0" presId="urn:microsoft.com/office/officeart/2005/8/layout/hProcess6"/>
    <dgm:cxn modelId="{B7099DFA-5838-4DB3-8A9F-50BE6482E736}" type="presParOf" srcId="{4DC5964F-AE45-46A8-938A-BC5776C2FF15}" destId="{7AC72D87-435A-4F4E-8AED-B269B5A6E461}" srcOrd="2" destOrd="0" presId="urn:microsoft.com/office/officeart/2005/8/layout/hProcess6"/>
    <dgm:cxn modelId="{4171F333-5D53-459D-A759-E41F08D6C5AA}" type="presParOf" srcId="{4DC5964F-AE45-46A8-938A-BC5776C2FF15}" destId="{1A724050-87BC-49F7-9D08-5AEAFCEA3F1E}" srcOrd="3" destOrd="0" presId="urn:microsoft.com/office/officeart/2005/8/layout/hProcess6"/>
    <dgm:cxn modelId="{7C488981-9DEB-4650-9017-B06D6C2D006B}" type="presParOf" srcId="{CECCCF73-FE69-4035-9C7A-A4242E134FB4}" destId="{F7CE0A88-55EF-4FD1-AACE-3B86FEF46090}" srcOrd="5" destOrd="0" presId="urn:microsoft.com/office/officeart/2005/8/layout/hProcess6"/>
    <dgm:cxn modelId="{DCBBCCE1-3369-4C28-9AE8-91FDCAA9C7D1}" type="presParOf" srcId="{CECCCF73-FE69-4035-9C7A-A4242E134FB4}" destId="{49F57948-9815-45B2-97EF-9B71659AD279}" srcOrd="6" destOrd="0" presId="urn:microsoft.com/office/officeart/2005/8/layout/hProcess6"/>
    <dgm:cxn modelId="{6707C3D5-2A7D-4F76-9FC3-D1E809810965}" type="presParOf" srcId="{49F57948-9815-45B2-97EF-9B71659AD279}" destId="{23167978-968B-4335-AE42-954E307994CC}" srcOrd="0" destOrd="0" presId="urn:microsoft.com/office/officeart/2005/8/layout/hProcess6"/>
    <dgm:cxn modelId="{43CC0FA3-6833-4B1A-BC90-44B378AB24B6}" type="presParOf" srcId="{49F57948-9815-45B2-97EF-9B71659AD279}" destId="{63E31922-08A0-40FD-BEEC-36F03F3EB0CA}" srcOrd="1" destOrd="0" presId="urn:microsoft.com/office/officeart/2005/8/layout/hProcess6"/>
    <dgm:cxn modelId="{3CE05921-9344-4DA3-8167-E07E89BD8E69}" type="presParOf" srcId="{49F57948-9815-45B2-97EF-9B71659AD279}" destId="{4BB42BFA-9A5B-4802-805E-8EFA57510A1B}" srcOrd="2" destOrd="0" presId="urn:microsoft.com/office/officeart/2005/8/layout/hProcess6"/>
    <dgm:cxn modelId="{FDB9D67F-F785-443B-ABA0-42DD46E462C0}" type="presParOf" srcId="{49F57948-9815-45B2-97EF-9B71659AD279}" destId="{51D55D12-75DE-4C62-A07C-0A257EA2C90D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F6D9FB-577E-4E84-9ACA-641212CED32B}">
      <dsp:nvSpPr>
        <dsp:cNvPr id="0" name=""/>
        <dsp:cNvSpPr/>
      </dsp:nvSpPr>
      <dsp:spPr>
        <a:xfrm>
          <a:off x="2071750" y="5175"/>
          <a:ext cx="2856917" cy="828091"/>
        </a:xfrm>
        <a:prstGeom prst="roundRect">
          <a:avLst>
            <a:gd name="adj" fmla="val 10000"/>
          </a:avLst>
        </a:prstGeom>
        <a:solidFill>
          <a:srgbClr val="62A8A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/>
            <a:t>Reference </a:t>
          </a:r>
          <a:r>
            <a:rPr lang="tr-TR" sz="1800" kern="1200" dirty="0" err="1" smtClean="0"/>
            <a:t>countries</a:t>
          </a:r>
          <a:r>
            <a:rPr lang="tr-TR" sz="1800" kern="1200" dirty="0" smtClean="0"/>
            <a:t> </a:t>
          </a:r>
          <a:r>
            <a:rPr lang="tr-TR" sz="1800" kern="1200" dirty="0" err="1" smtClean="0"/>
            <a:t>and</a:t>
          </a:r>
          <a:r>
            <a:rPr lang="tr-TR" sz="1800" kern="1200" dirty="0" smtClean="0"/>
            <a:t> </a:t>
          </a:r>
          <a:r>
            <a:rPr lang="tr-TR" sz="1800" kern="1200" dirty="0" err="1" smtClean="0"/>
            <a:t>the</a:t>
          </a:r>
          <a:r>
            <a:rPr lang="tr-TR" sz="1800" kern="1200" dirty="0" smtClean="0"/>
            <a:t> </a:t>
          </a:r>
          <a:r>
            <a:rPr lang="tr-TR" sz="1800" kern="1200" dirty="0" err="1" smtClean="0"/>
            <a:t>countries</a:t>
          </a:r>
          <a:r>
            <a:rPr lang="tr-TR" sz="1800" kern="1200" dirty="0" smtClean="0"/>
            <a:t> of </a:t>
          </a:r>
          <a:r>
            <a:rPr lang="tr-TR" sz="1800" kern="1200" dirty="0" err="1" smtClean="0"/>
            <a:t>batch</a:t>
          </a:r>
          <a:r>
            <a:rPr lang="tr-TR" sz="1800" kern="1200" dirty="0" smtClean="0"/>
            <a:t> </a:t>
          </a:r>
          <a:r>
            <a:rPr lang="tr-TR" sz="1200" kern="1200" dirty="0" err="1" smtClean="0"/>
            <a:t>release</a:t>
          </a:r>
          <a:r>
            <a:rPr lang="tr-TR" sz="1200" kern="1200" dirty="0" smtClean="0"/>
            <a:t>/</a:t>
          </a:r>
          <a:r>
            <a:rPr lang="tr-TR" sz="1200" kern="1200" dirty="0" err="1" smtClean="0"/>
            <a:t>import</a:t>
          </a:r>
          <a:endParaRPr lang="tr-TR" sz="1200" kern="1200" dirty="0"/>
        </a:p>
      </dsp:txBody>
      <dsp:txXfrm>
        <a:off x="2096004" y="29429"/>
        <a:ext cx="2808409" cy="779583"/>
      </dsp:txXfrm>
    </dsp:sp>
    <dsp:sp modelId="{E84D88BE-2008-4667-B19E-F326B8C39635}">
      <dsp:nvSpPr>
        <dsp:cNvPr id="0" name=""/>
        <dsp:cNvSpPr/>
      </dsp:nvSpPr>
      <dsp:spPr>
        <a:xfrm rot="5521747">
          <a:off x="3324873" y="851382"/>
          <a:ext cx="306845" cy="372641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 rot="-5400000">
        <a:off x="3368133" y="884308"/>
        <a:ext cx="223585" cy="214792"/>
      </dsp:txXfrm>
    </dsp:sp>
    <dsp:sp modelId="{962625CD-8A05-49CD-9FAB-8876A0225FD6}">
      <dsp:nvSpPr>
        <dsp:cNvPr id="0" name=""/>
        <dsp:cNvSpPr/>
      </dsp:nvSpPr>
      <dsp:spPr>
        <a:xfrm>
          <a:off x="2027925" y="1242138"/>
          <a:ext cx="2856917" cy="828091"/>
        </a:xfrm>
        <a:prstGeom prst="roundRect">
          <a:avLst>
            <a:gd name="adj" fmla="val 10000"/>
          </a:avLst>
        </a:prstGeom>
        <a:solidFill>
          <a:srgbClr val="62A8A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/>
            <a:t>EU </a:t>
          </a:r>
          <a:r>
            <a:rPr lang="tr-TR" sz="2100" kern="1200" dirty="0" err="1" smtClean="0"/>
            <a:t>countries</a:t>
          </a:r>
          <a:endParaRPr lang="tr-TR" sz="2100" kern="1200" dirty="0"/>
        </a:p>
      </dsp:txBody>
      <dsp:txXfrm>
        <a:off x="2052179" y="1266392"/>
        <a:ext cx="2808409" cy="779583"/>
      </dsp:txXfrm>
    </dsp:sp>
    <dsp:sp modelId="{1F3917E2-95CA-40CC-AB6B-CE81BD761321}">
      <dsp:nvSpPr>
        <dsp:cNvPr id="0" name=""/>
        <dsp:cNvSpPr/>
      </dsp:nvSpPr>
      <dsp:spPr>
        <a:xfrm rot="5400000">
          <a:off x="3301116" y="2090932"/>
          <a:ext cx="310534" cy="372641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 rot="-5400000">
        <a:off x="3344591" y="2121985"/>
        <a:ext cx="223585" cy="217374"/>
      </dsp:txXfrm>
    </dsp:sp>
    <dsp:sp modelId="{A676F3DC-9BDE-4C3A-ACC7-8B9ACE39F452}">
      <dsp:nvSpPr>
        <dsp:cNvPr id="0" name=""/>
        <dsp:cNvSpPr/>
      </dsp:nvSpPr>
      <dsp:spPr>
        <a:xfrm>
          <a:off x="2027925" y="2484275"/>
          <a:ext cx="2856917" cy="828091"/>
        </a:xfrm>
        <a:prstGeom prst="roundRect">
          <a:avLst>
            <a:gd name="adj" fmla="val 10000"/>
          </a:avLst>
        </a:prstGeom>
        <a:solidFill>
          <a:srgbClr val="62A8A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err="1" smtClean="0"/>
            <a:t>In</a:t>
          </a:r>
          <a:r>
            <a:rPr lang="tr-TR" sz="2100" kern="1200" dirty="0" smtClean="0"/>
            <a:t> </a:t>
          </a:r>
          <a:r>
            <a:rPr lang="tr-TR" sz="2100" kern="1200" dirty="0" err="1" smtClean="0"/>
            <a:t>any</a:t>
          </a:r>
          <a:r>
            <a:rPr lang="tr-TR" sz="2100" kern="1200" dirty="0" smtClean="0"/>
            <a:t> </a:t>
          </a:r>
          <a:r>
            <a:rPr lang="tr-TR" sz="2100" kern="1200" dirty="0" err="1" smtClean="0"/>
            <a:t>country</a:t>
          </a:r>
          <a:r>
            <a:rPr lang="tr-TR" sz="2100" kern="1200" dirty="0" smtClean="0"/>
            <a:t> </a:t>
          </a:r>
          <a:r>
            <a:rPr lang="tr-TR" sz="2100" kern="1200" dirty="0" err="1" smtClean="0"/>
            <a:t>across</a:t>
          </a:r>
          <a:r>
            <a:rPr lang="tr-TR" sz="2100" kern="1200" dirty="0" smtClean="0"/>
            <a:t> </a:t>
          </a:r>
          <a:r>
            <a:rPr lang="tr-TR" sz="2100" kern="1200" dirty="0" err="1" smtClean="0"/>
            <a:t>the</a:t>
          </a:r>
          <a:r>
            <a:rPr lang="tr-TR" sz="2100" kern="1200" dirty="0" smtClean="0"/>
            <a:t> World</a:t>
          </a:r>
          <a:endParaRPr lang="tr-TR" sz="2100" kern="1200" dirty="0"/>
        </a:p>
      </dsp:txBody>
      <dsp:txXfrm>
        <a:off x="2052179" y="2508529"/>
        <a:ext cx="2808409" cy="7795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0.5484</cdr:x>
      <cdr:y>0.9408</cdr:y>
    </cdr:from>
    <cdr:to>
      <cdr:x>0.64512</cdr:x>
      <cdr:y>0.98704</cdr:y>
    </cdr:to>
    <cdr:sp macro="" textlink="">
      <cdr:nvSpPr>
        <cdr:cNvPr id="2" name="Metin kutusu 9"/>
        <cdr:cNvSpPr txBox="1"/>
      </cdr:nvSpPr>
      <cdr:spPr>
        <a:xfrm xmlns:a="http://schemas.openxmlformats.org/drawingml/2006/main">
          <a:off x="4491134" y="5010033"/>
          <a:ext cx="792088" cy="24622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="horz" wrap="square" rtlCol="0">
          <a:spAutoFit/>
        </a:bodyPr>
        <a:lstStyle xmlns:a="http://schemas.openxmlformats.org/drawingml/2006/main">
          <a:defPPr>
            <a:defRPr lang="tr-T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tr-TR" sz="1000" dirty="0" err="1" smtClean="0"/>
            <a:t>Linear</a:t>
          </a:r>
          <a:r>
            <a:rPr lang="tr-TR" sz="1000" dirty="0" smtClean="0"/>
            <a:t> (TL)</a:t>
          </a:r>
          <a:endParaRPr lang="tr-TR" sz="1000" dirty="0"/>
        </a:p>
      </cdr:txBody>
    </cdr:sp>
  </cdr:relSizeAnchor>
  <cdr:relSizeAnchor xmlns:cdr="http://schemas.openxmlformats.org/drawingml/2006/chartDrawing">
    <cdr:from>
      <cdr:x>0.4625</cdr:x>
      <cdr:y>0.9408</cdr:y>
    </cdr:from>
    <cdr:to>
      <cdr:x>0.52202</cdr:x>
      <cdr:y>0.98704</cdr:y>
    </cdr:to>
    <cdr:sp macro="" textlink="">
      <cdr:nvSpPr>
        <cdr:cNvPr id="3" name="Metin kutusu 10"/>
        <cdr:cNvSpPr txBox="1"/>
      </cdr:nvSpPr>
      <cdr:spPr>
        <a:xfrm xmlns:a="http://schemas.openxmlformats.org/drawingml/2006/main">
          <a:off x="3787603" y="5010033"/>
          <a:ext cx="487507" cy="24622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="horz" wrap="square" rtlCol="0">
          <a:spAutoFit/>
        </a:bodyPr>
        <a:lstStyle xmlns:a="http://schemas.openxmlformats.org/drawingml/2006/main">
          <a:defPPr>
            <a:defRPr lang="tr-T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tr-TR" sz="1000" dirty="0" err="1" smtClean="0"/>
            <a:t>Unit</a:t>
          </a:r>
          <a:endParaRPr lang="tr-TR" sz="1000" dirty="0"/>
        </a:p>
      </cdr:txBody>
    </cdr:sp>
  </cdr:relSizeAnchor>
  <cdr:relSizeAnchor xmlns:cdr="http://schemas.openxmlformats.org/drawingml/2006/chartDrawing">
    <cdr:from>
      <cdr:x>0.39893</cdr:x>
      <cdr:y>0.9408</cdr:y>
    </cdr:from>
    <cdr:to>
      <cdr:x>0.43612</cdr:x>
      <cdr:y>0.98704</cdr:y>
    </cdr:to>
    <cdr:sp macro="" textlink="">
      <cdr:nvSpPr>
        <cdr:cNvPr id="4" name="Metin kutusu 11"/>
        <cdr:cNvSpPr txBox="1"/>
      </cdr:nvSpPr>
      <cdr:spPr>
        <a:xfrm xmlns:a="http://schemas.openxmlformats.org/drawingml/2006/main">
          <a:off x="3266997" y="5010033"/>
          <a:ext cx="304581" cy="24622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="horz" wrap="square" rtlCol="0">
          <a:spAutoFit/>
        </a:bodyPr>
        <a:lstStyle xmlns:a="http://schemas.openxmlformats.org/drawingml/2006/main">
          <a:defPPr>
            <a:defRPr lang="tr-T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tr-TR" sz="1000" dirty="0" smtClean="0"/>
            <a:t>TL</a:t>
          </a:r>
          <a:endParaRPr lang="tr-TR" sz="10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46547-0B30-4208-AB9B-9CAABBABBB8D}" type="datetimeFigureOut">
              <a:rPr lang="tr-TR" smtClean="0"/>
              <a:t>02.08.2018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F88E7-62C8-4EDD-B4D4-038E4D8AFBC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2199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8584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4212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4429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9319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6204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364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5805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8097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54314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3630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8508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89856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54556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48200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41602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00085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Gelişen pazarlarda büyüme ortalaması yüzde 10’un altına düşmüştür.</a:t>
            </a:r>
          </a:p>
          <a:p>
            <a:r>
              <a:rPr lang="tr-TR" dirty="0" smtClean="0"/>
              <a:t>Gelecek 5 yılda büyüme %6-9 arasında beklenmektedir.</a:t>
            </a:r>
          </a:p>
          <a:p>
            <a:r>
              <a:rPr lang="tr-TR" dirty="0" smtClean="0"/>
              <a:t>Büyüme beklentisi Hindistan için %9-12, Rusya  %7-10, Meksika için ise %1’in altındadır.</a:t>
            </a:r>
          </a:p>
          <a:p>
            <a:r>
              <a:rPr lang="tr-TR" dirty="0" smtClean="0"/>
              <a:t>Aynı dönemde Türkiye için büyüme beklentisi yıllık ortalama %10’un üzerindedir.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Tüm pazarda</a:t>
            </a:r>
            <a:r>
              <a:rPr lang="tr-TR" baseline="0" dirty="0" smtClean="0"/>
              <a:t> büyüme beklentisi %3-6 arasındadır. </a:t>
            </a:r>
            <a:r>
              <a:rPr lang="tr-TR" dirty="0" smtClean="0"/>
              <a:t>Çin’de yerel üretimi</a:t>
            </a:r>
            <a:r>
              <a:rPr lang="tr-TR" baseline="0" dirty="0" smtClean="0"/>
              <a:t> artırarak önümüzdeki 5 yıl içinde patent süresi dolmuş referans ürünler kaynaklı harcamaların %50-85 arasında değişmesi öngörülmektedir. Çin, Brezilya, Hindistan ve Rusya’da ekonomik büyümenin yavaşlaması nedeniyle hastaların cepten harcamalarının artacağı öngörülmektedir.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74903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Gelişen pazarlarda büyüme ortalaması yüzde 10’un altına düşmüştür.</a:t>
            </a:r>
          </a:p>
          <a:p>
            <a:r>
              <a:rPr lang="tr-TR" dirty="0" smtClean="0"/>
              <a:t>Gelecek 5 yılda büyüme %6-9 arasında beklenmektedir.</a:t>
            </a:r>
          </a:p>
          <a:p>
            <a:r>
              <a:rPr lang="tr-TR" dirty="0" smtClean="0"/>
              <a:t>Büyüme beklentisi Hindistan için %9-12, Rusya  %7-10, Meksika için ise %1’in altındadır.</a:t>
            </a:r>
          </a:p>
          <a:p>
            <a:r>
              <a:rPr lang="tr-TR" dirty="0" smtClean="0"/>
              <a:t>Aynı dönemde Türkiye için büyüme beklentisi yıllık ortalama %10’un üzerindedir.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Tüm pazarda</a:t>
            </a:r>
            <a:r>
              <a:rPr lang="tr-TR" baseline="0" dirty="0" smtClean="0"/>
              <a:t> büyüme beklentisi %3-6 arasındadır. </a:t>
            </a:r>
            <a:r>
              <a:rPr lang="tr-TR" dirty="0" smtClean="0"/>
              <a:t>Çin’de yerel üretimi</a:t>
            </a:r>
            <a:r>
              <a:rPr lang="tr-TR" baseline="0" dirty="0" smtClean="0"/>
              <a:t> artırarak önümüzdeki 5 yıl içinde patent süresi dolmuş referans ürünler kaynaklı harcamaların %50-85 arasında değişmesi öngörülmektedir. Çin, Brezilya, Hindistan ve Rusya’da ekonomik büyümenin yavaşlaması nedeniyle hastaların cepten harcamalarının artacağı öngörülmektedir.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48677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Gelişen pazarlarda büyüme ortalaması yüzde 10’un altına düşmüştür.</a:t>
            </a:r>
          </a:p>
          <a:p>
            <a:r>
              <a:rPr lang="tr-TR" dirty="0" smtClean="0"/>
              <a:t>Gelecek 5 yılda büyüme %6-9 arasında beklenmektedir.</a:t>
            </a:r>
          </a:p>
          <a:p>
            <a:r>
              <a:rPr lang="tr-TR" dirty="0" smtClean="0"/>
              <a:t>Büyüme beklentisi Hindistan için %9-12, Rusya  %7-10, Meksika için ise %1’in altındadır.</a:t>
            </a:r>
          </a:p>
          <a:p>
            <a:r>
              <a:rPr lang="tr-TR" dirty="0" smtClean="0"/>
              <a:t>Aynı dönemde Türkiye için büyüme beklentisi yıllık ortalama %10’un üzerindedir.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Tüm pazarda</a:t>
            </a:r>
            <a:r>
              <a:rPr lang="tr-TR" baseline="0" dirty="0" smtClean="0"/>
              <a:t> büyüme beklentisi %3-6 arasındadır. </a:t>
            </a:r>
            <a:r>
              <a:rPr lang="tr-TR" dirty="0" smtClean="0"/>
              <a:t>Çin’de yerel üretimi</a:t>
            </a:r>
            <a:r>
              <a:rPr lang="tr-TR" baseline="0" dirty="0" smtClean="0"/>
              <a:t> artırarak önümüzdeki 5 yıl içinde patent süresi dolmuş referans ürünler kaynaklı harcamaların %50-85 arasında değişmesi öngörülmektedir. Çin, Brezilya, Hindistan ve Rusya’da ekonomik büyümenin yavaşlaması nedeniyle hastaların cepten harcamalarının artacağı öngörülmektedir.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82056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32802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Akılcı</a:t>
            </a:r>
            <a:r>
              <a:rPr lang="tr-TR" baseline="0" dirty="0" smtClean="0"/>
              <a:t> antibiyotik kullanımı ile büyük ilerleme kaydedilmiştir.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11976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Akılcı</a:t>
            </a:r>
            <a:r>
              <a:rPr lang="tr-TR" baseline="0" dirty="0" smtClean="0"/>
              <a:t> antibiyotik kullanımı ile büyük ilerleme kaydedilmiştir.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8361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96447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requests for medicine</a:t>
            </a:r>
            <a:r>
              <a:rPr lang="tr-TR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 </a:t>
            </a:r>
            <a:r>
              <a:rPr lang="tr-TR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reimbursement</a:t>
            </a:r>
            <a:r>
              <a:rPr lang="tr-TR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sent by stakeholders</a:t>
            </a:r>
            <a:endParaRPr lang="tr-T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Evaluation of the requests received by SSI Department of Pharmaceuticals and Pharmacy</a:t>
            </a:r>
            <a:endParaRPr lang="tr-T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Appraisal and acceptance of the ones deemed appropriate in the Technical Committees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medical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perspective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opinions 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deliver</a:t>
            </a:r>
            <a:r>
              <a:rPr lang="tr-TR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the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MEEC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Evaluation of the products in the TEDK and taking decisions about those within the scope of Article 9.1 of the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Medicines</a:t>
            </a:r>
            <a:r>
              <a:rPr lang="tr-TR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Reimbursement</a:t>
            </a:r>
            <a:r>
              <a:rPr lang="tr-TR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Commission</a:t>
            </a:r>
            <a:r>
              <a:rPr lang="tr-TR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Regulation</a:t>
            </a:r>
            <a:endParaRPr lang="tr-T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other products, decisions on recommendation of TEDK are sent to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Medicines</a:t>
            </a:r>
            <a:r>
              <a:rPr lang="tr-TR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Reimbursement Commission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(MRC)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decision is taken by 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MRC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approval of 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SSI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President and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publication to Official Gazette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85752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36923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47241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28700" lvl="2" indent="-342900">
              <a:buFont typeface="+mj-lt"/>
              <a:buAutoNum type="arabicPeriod"/>
            </a:pPr>
            <a:r>
              <a:rPr lang="en-US" sz="2500" dirty="0" err="1" smtClean="0">
                <a:solidFill>
                  <a:schemeClr val="tx1"/>
                </a:solidFill>
              </a:rPr>
              <a:t>Analys</a:t>
            </a:r>
            <a:r>
              <a:rPr lang="tr-TR" sz="2500" dirty="0" smtClean="0">
                <a:solidFill>
                  <a:schemeClr val="tx1"/>
                </a:solidFill>
              </a:rPr>
              <a:t>i</a:t>
            </a:r>
            <a:r>
              <a:rPr lang="en-US" sz="2500" dirty="0" smtClean="0">
                <a:solidFill>
                  <a:schemeClr val="tx1"/>
                </a:solidFill>
              </a:rPr>
              <a:t>s </a:t>
            </a:r>
            <a:r>
              <a:rPr lang="tr-TR" sz="2500" dirty="0" smtClean="0">
                <a:solidFill>
                  <a:schemeClr val="tx1"/>
                </a:solidFill>
              </a:rPr>
              <a:t>o</a:t>
            </a:r>
            <a:r>
              <a:rPr lang="en-US" sz="2500" dirty="0" smtClean="0">
                <a:solidFill>
                  <a:schemeClr val="tx1"/>
                </a:solidFill>
              </a:rPr>
              <a:t>f </a:t>
            </a:r>
            <a:r>
              <a:rPr lang="tr-TR" sz="2500" dirty="0" smtClean="0">
                <a:solidFill>
                  <a:schemeClr val="tx1"/>
                </a:solidFill>
              </a:rPr>
              <a:t>t</a:t>
            </a:r>
            <a:r>
              <a:rPr lang="en-US" sz="2500" dirty="0" smtClean="0">
                <a:solidFill>
                  <a:schemeClr val="tx1"/>
                </a:solidFill>
              </a:rPr>
              <a:t>he Effects</a:t>
            </a:r>
            <a:r>
              <a:rPr lang="tr-TR" sz="2500" dirty="0" smtClean="0">
                <a:solidFill>
                  <a:schemeClr val="tx1"/>
                </a:solidFill>
              </a:rPr>
              <a:t> o</a:t>
            </a:r>
            <a:r>
              <a:rPr lang="en-US" sz="2500" dirty="0" smtClean="0">
                <a:solidFill>
                  <a:schemeClr val="tx1"/>
                </a:solidFill>
              </a:rPr>
              <a:t>f </a:t>
            </a:r>
            <a:r>
              <a:rPr lang="en-US" sz="2500" dirty="0" err="1" smtClean="0">
                <a:solidFill>
                  <a:schemeClr val="tx1"/>
                </a:solidFill>
              </a:rPr>
              <a:t>Publ</a:t>
            </a:r>
            <a:r>
              <a:rPr lang="tr-TR" sz="2500" dirty="0" smtClean="0">
                <a:solidFill>
                  <a:schemeClr val="tx1"/>
                </a:solidFill>
              </a:rPr>
              <a:t>i</a:t>
            </a:r>
            <a:r>
              <a:rPr lang="en-US" sz="2500" dirty="0" smtClean="0">
                <a:solidFill>
                  <a:schemeClr val="tx1"/>
                </a:solidFill>
              </a:rPr>
              <a:t>c </a:t>
            </a:r>
            <a:r>
              <a:rPr lang="en-US" sz="2500" dirty="0" err="1" smtClean="0">
                <a:solidFill>
                  <a:schemeClr val="tx1"/>
                </a:solidFill>
              </a:rPr>
              <a:t>Intervent</a:t>
            </a:r>
            <a:r>
              <a:rPr lang="tr-TR" sz="2500" dirty="0" smtClean="0">
                <a:solidFill>
                  <a:schemeClr val="tx1"/>
                </a:solidFill>
              </a:rPr>
              <a:t>i</a:t>
            </a:r>
            <a:r>
              <a:rPr lang="en-US" sz="2500" dirty="0" err="1" smtClean="0">
                <a:solidFill>
                  <a:schemeClr val="tx1"/>
                </a:solidFill>
              </a:rPr>
              <a:t>ons</a:t>
            </a:r>
            <a:r>
              <a:rPr lang="en-US" sz="2500" dirty="0" smtClean="0">
                <a:solidFill>
                  <a:schemeClr val="tx1"/>
                </a:solidFill>
              </a:rPr>
              <a:t> </a:t>
            </a:r>
            <a:r>
              <a:rPr lang="tr-TR" sz="2500" dirty="0" smtClean="0">
                <a:solidFill>
                  <a:schemeClr val="tx1"/>
                </a:solidFill>
              </a:rPr>
              <a:t>o</a:t>
            </a:r>
            <a:r>
              <a:rPr lang="en-US" sz="2500" dirty="0" smtClean="0">
                <a:solidFill>
                  <a:schemeClr val="tx1"/>
                </a:solidFill>
              </a:rPr>
              <a:t>n </a:t>
            </a:r>
            <a:r>
              <a:rPr lang="tr-TR" sz="2500" dirty="0" smtClean="0">
                <a:solidFill>
                  <a:schemeClr val="tx1"/>
                </a:solidFill>
              </a:rPr>
              <a:t>t</a:t>
            </a:r>
            <a:r>
              <a:rPr lang="en-US" sz="2500" dirty="0" smtClean="0">
                <a:solidFill>
                  <a:schemeClr val="tx1"/>
                </a:solidFill>
              </a:rPr>
              <a:t>he F</a:t>
            </a:r>
            <a:r>
              <a:rPr lang="tr-TR" sz="2500" dirty="0" smtClean="0">
                <a:solidFill>
                  <a:schemeClr val="tx1"/>
                </a:solidFill>
              </a:rPr>
              <a:t>i</a:t>
            </a:r>
            <a:r>
              <a:rPr lang="en-US" sz="2500" dirty="0" err="1" smtClean="0">
                <a:solidFill>
                  <a:schemeClr val="tx1"/>
                </a:solidFill>
              </a:rPr>
              <a:t>rst</a:t>
            </a:r>
            <a:r>
              <a:rPr lang="en-US" sz="2500" dirty="0" smtClean="0">
                <a:solidFill>
                  <a:schemeClr val="tx1"/>
                </a:solidFill>
              </a:rPr>
              <a:t> 100 Med</a:t>
            </a:r>
            <a:r>
              <a:rPr lang="tr-TR" sz="2500" dirty="0" smtClean="0">
                <a:solidFill>
                  <a:schemeClr val="tx1"/>
                </a:solidFill>
              </a:rPr>
              <a:t>i</a:t>
            </a:r>
            <a:r>
              <a:rPr lang="en-US" sz="2500" dirty="0" smtClean="0">
                <a:solidFill>
                  <a:schemeClr val="tx1"/>
                </a:solidFill>
              </a:rPr>
              <a:t>c</a:t>
            </a:r>
            <a:r>
              <a:rPr lang="tr-TR" sz="2500" dirty="0" smtClean="0">
                <a:solidFill>
                  <a:schemeClr val="tx1"/>
                </a:solidFill>
              </a:rPr>
              <a:t>i</a:t>
            </a:r>
            <a:r>
              <a:rPr lang="en-US" sz="2500" dirty="0" err="1" smtClean="0">
                <a:solidFill>
                  <a:schemeClr val="tx1"/>
                </a:solidFill>
              </a:rPr>
              <a:t>nes</a:t>
            </a:r>
            <a:r>
              <a:rPr lang="en-US" sz="2500" dirty="0" smtClean="0">
                <a:solidFill>
                  <a:schemeClr val="tx1"/>
                </a:solidFill>
              </a:rPr>
              <a:t> </a:t>
            </a:r>
            <a:r>
              <a:rPr lang="tr-TR" sz="2500" dirty="0" smtClean="0">
                <a:solidFill>
                  <a:schemeClr val="tx1"/>
                </a:solidFill>
              </a:rPr>
              <a:t>o</a:t>
            </a:r>
            <a:r>
              <a:rPr lang="en-US" sz="2500" dirty="0" smtClean="0">
                <a:solidFill>
                  <a:schemeClr val="tx1"/>
                </a:solidFill>
              </a:rPr>
              <a:t>n Value Bas</a:t>
            </a:r>
            <a:r>
              <a:rPr lang="tr-TR" sz="2500" dirty="0" smtClean="0">
                <a:solidFill>
                  <a:schemeClr val="tx1"/>
                </a:solidFill>
              </a:rPr>
              <a:t>i</a:t>
            </a:r>
            <a:r>
              <a:rPr lang="en-US" sz="2500" dirty="0" smtClean="0">
                <a:solidFill>
                  <a:schemeClr val="tx1"/>
                </a:solidFill>
              </a:rPr>
              <a:t>s </a:t>
            </a:r>
            <a:r>
              <a:rPr lang="tr-TR" sz="2500" dirty="0" smtClean="0">
                <a:solidFill>
                  <a:schemeClr val="tx1"/>
                </a:solidFill>
              </a:rPr>
              <a:t>i</a:t>
            </a:r>
            <a:r>
              <a:rPr lang="en-US" sz="2500" dirty="0" smtClean="0">
                <a:solidFill>
                  <a:schemeClr val="tx1"/>
                </a:solidFill>
              </a:rPr>
              <a:t>n 2008-2013 Per</a:t>
            </a:r>
            <a:r>
              <a:rPr lang="tr-TR" sz="2500" dirty="0" smtClean="0">
                <a:solidFill>
                  <a:schemeClr val="tx1"/>
                </a:solidFill>
              </a:rPr>
              <a:t>i</a:t>
            </a:r>
            <a:r>
              <a:rPr lang="en-US" sz="2500" dirty="0" smtClean="0">
                <a:solidFill>
                  <a:schemeClr val="tx1"/>
                </a:solidFill>
              </a:rPr>
              <a:t>od</a:t>
            </a:r>
            <a:endParaRPr lang="tr-TR" sz="2900" dirty="0" smtClean="0">
              <a:solidFill>
                <a:schemeClr val="tx1"/>
              </a:solidFill>
            </a:endParaRPr>
          </a:p>
          <a:p>
            <a:pPr marL="1028700" lvl="2" indent="-342900">
              <a:buFont typeface="+mj-lt"/>
              <a:buAutoNum type="arabicPeriod"/>
            </a:pPr>
            <a:r>
              <a:rPr lang="en-US" sz="2900" dirty="0" smtClean="0">
                <a:solidFill>
                  <a:schemeClr val="tx1"/>
                </a:solidFill>
              </a:rPr>
              <a:t>Assessment </a:t>
            </a:r>
            <a:r>
              <a:rPr lang="tr-TR" sz="2900" dirty="0" smtClean="0">
                <a:solidFill>
                  <a:schemeClr val="tx1"/>
                </a:solidFill>
              </a:rPr>
              <a:t>o</a:t>
            </a:r>
            <a:r>
              <a:rPr lang="en-US" sz="2900" dirty="0" smtClean="0">
                <a:solidFill>
                  <a:schemeClr val="tx1"/>
                </a:solidFill>
              </a:rPr>
              <a:t>f </a:t>
            </a:r>
            <a:r>
              <a:rPr lang="tr-TR" sz="2900" dirty="0" smtClean="0">
                <a:solidFill>
                  <a:schemeClr val="tx1"/>
                </a:solidFill>
              </a:rPr>
              <a:t>g</a:t>
            </a:r>
            <a:r>
              <a:rPr lang="en-US" sz="2900" dirty="0" smtClean="0">
                <a:solidFill>
                  <a:schemeClr val="tx1"/>
                </a:solidFill>
              </a:rPr>
              <a:t>he F</a:t>
            </a:r>
            <a:r>
              <a:rPr lang="tr-TR" sz="2900" dirty="0" smtClean="0">
                <a:solidFill>
                  <a:schemeClr val="tx1"/>
                </a:solidFill>
              </a:rPr>
              <a:t>i</a:t>
            </a:r>
            <a:r>
              <a:rPr lang="en-US" sz="2900" dirty="0" err="1" smtClean="0">
                <a:solidFill>
                  <a:schemeClr val="tx1"/>
                </a:solidFill>
              </a:rPr>
              <a:t>rst</a:t>
            </a:r>
            <a:r>
              <a:rPr lang="en-US" sz="2900" dirty="0" smtClean="0">
                <a:solidFill>
                  <a:schemeClr val="tx1"/>
                </a:solidFill>
              </a:rPr>
              <a:t> 100 Med</a:t>
            </a:r>
            <a:r>
              <a:rPr lang="tr-TR" sz="2900" dirty="0" smtClean="0">
                <a:solidFill>
                  <a:schemeClr val="tx1"/>
                </a:solidFill>
              </a:rPr>
              <a:t>i</a:t>
            </a:r>
            <a:r>
              <a:rPr lang="en-US" sz="2900" dirty="0" smtClean="0">
                <a:solidFill>
                  <a:schemeClr val="tx1"/>
                </a:solidFill>
              </a:rPr>
              <a:t>c</a:t>
            </a:r>
            <a:r>
              <a:rPr lang="tr-TR" sz="2900" dirty="0" smtClean="0">
                <a:solidFill>
                  <a:schemeClr val="tx1"/>
                </a:solidFill>
              </a:rPr>
              <a:t>i</a:t>
            </a:r>
            <a:r>
              <a:rPr lang="en-US" sz="2900" dirty="0" err="1" smtClean="0">
                <a:solidFill>
                  <a:schemeClr val="tx1"/>
                </a:solidFill>
              </a:rPr>
              <a:t>nes</a:t>
            </a:r>
            <a:r>
              <a:rPr lang="en-US" sz="2900" dirty="0" smtClean="0">
                <a:solidFill>
                  <a:schemeClr val="tx1"/>
                </a:solidFill>
              </a:rPr>
              <a:t> </a:t>
            </a:r>
            <a:r>
              <a:rPr lang="tr-TR" sz="2900" dirty="0" smtClean="0">
                <a:solidFill>
                  <a:schemeClr val="tx1"/>
                </a:solidFill>
              </a:rPr>
              <a:t>o</a:t>
            </a:r>
            <a:r>
              <a:rPr lang="en-US" sz="2900" dirty="0" smtClean="0">
                <a:solidFill>
                  <a:schemeClr val="tx1"/>
                </a:solidFill>
              </a:rPr>
              <a:t>n Value Bas</a:t>
            </a:r>
            <a:r>
              <a:rPr lang="tr-TR" sz="2900" dirty="0" smtClean="0">
                <a:solidFill>
                  <a:schemeClr val="tx1"/>
                </a:solidFill>
              </a:rPr>
              <a:t>i</a:t>
            </a:r>
            <a:r>
              <a:rPr lang="en-US" sz="2900" dirty="0" smtClean="0">
                <a:solidFill>
                  <a:schemeClr val="tx1"/>
                </a:solidFill>
              </a:rPr>
              <a:t>s </a:t>
            </a:r>
            <a:r>
              <a:rPr lang="tr-TR" sz="2900" dirty="0" smtClean="0">
                <a:solidFill>
                  <a:schemeClr val="tx1"/>
                </a:solidFill>
              </a:rPr>
              <a:t>i</a:t>
            </a:r>
            <a:r>
              <a:rPr lang="en-US" sz="2900" dirty="0" smtClean="0">
                <a:solidFill>
                  <a:schemeClr val="tx1"/>
                </a:solidFill>
              </a:rPr>
              <a:t>n 2014 </a:t>
            </a:r>
            <a:r>
              <a:rPr lang="tr-TR" sz="2900" dirty="0" smtClean="0">
                <a:solidFill>
                  <a:schemeClr val="tx1"/>
                </a:solidFill>
              </a:rPr>
              <a:t>an</a:t>
            </a:r>
            <a:r>
              <a:rPr lang="en-US" sz="2900" dirty="0" smtClean="0">
                <a:solidFill>
                  <a:schemeClr val="tx1"/>
                </a:solidFill>
              </a:rPr>
              <a:t>d </a:t>
            </a:r>
            <a:r>
              <a:rPr lang="en-US" sz="2900" dirty="0" err="1" smtClean="0">
                <a:solidFill>
                  <a:schemeClr val="tx1"/>
                </a:solidFill>
              </a:rPr>
              <a:t>Compar</a:t>
            </a:r>
            <a:r>
              <a:rPr lang="tr-TR" sz="2900" dirty="0" smtClean="0">
                <a:solidFill>
                  <a:schemeClr val="tx1"/>
                </a:solidFill>
              </a:rPr>
              <a:t>i</a:t>
            </a:r>
            <a:r>
              <a:rPr lang="en-US" sz="2900" dirty="0" smtClean="0">
                <a:solidFill>
                  <a:schemeClr val="tx1"/>
                </a:solidFill>
              </a:rPr>
              <a:t>son </a:t>
            </a:r>
            <a:r>
              <a:rPr lang="tr-TR" sz="2900" dirty="0" err="1" smtClean="0">
                <a:solidFill>
                  <a:schemeClr val="tx1"/>
                </a:solidFill>
              </a:rPr>
              <a:t>wi</a:t>
            </a:r>
            <a:r>
              <a:rPr lang="en-US" sz="2900" dirty="0" err="1" smtClean="0">
                <a:solidFill>
                  <a:schemeClr val="tx1"/>
                </a:solidFill>
              </a:rPr>
              <a:t>th</a:t>
            </a:r>
            <a:r>
              <a:rPr lang="en-US" sz="2900" dirty="0" smtClean="0">
                <a:solidFill>
                  <a:schemeClr val="tx1"/>
                </a:solidFill>
              </a:rPr>
              <a:t> </a:t>
            </a:r>
            <a:r>
              <a:rPr lang="tr-TR" sz="2900" dirty="0" smtClean="0">
                <a:solidFill>
                  <a:schemeClr val="tx1"/>
                </a:solidFill>
              </a:rPr>
              <a:t>t</a:t>
            </a:r>
            <a:r>
              <a:rPr lang="en-US" sz="2900" dirty="0" smtClean="0">
                <a:solidFill>
                  <a:schemeClr val="tx1"/>
                </a:solidFill>
              </a:rPr>
              <a:t>he Years 2012-2013</a:t>
            </a:r>
            <a:endParaRPr lang="tr-TR" sz="2900" dirty="0" smtClean="0">
              <a:solidFill>
                <a:schemeClr val="tx1"/>
              </a:solidFill>
            </a:endParaRPr>
          </a:p>
          <a:p>
            <a:pPr marL="1028700" lvl="2" indent="-342900">
              <a:buFont typeface="+mj-lt"/>
              <a:buAutoNum type="arabicPeriod"/>
            </a:pPr>
            <a:r>
              <a:rPr lang="en-US" sz="2900" dirty="0" smtClean="0">
                <a:solidFill>
                  <a:schemeClr val="tx1"/>
                </a:solidFill>
              </a:rPr>
              <a:t>F</a:t>
            </a:r>
            <a:r>
              <a:rPr lang="tr-TR" sz="2900" dirty="0" smtClean="0">
                <a:solidFill>
                  <a:schemeClr val="tx1"/>
                </a:solidFill>
              </a:rPr>
              <a:t>i</a:t>
            </a:r>
            <a:r>
              <a:rPr lang="en-US" sz="2900" dirty="0" err="1" smtClean="0">
                <a:solidFill>
                  <a:schemeClr val="tx1"/>
                </a:solidFill>
              </a:rPr>
              <a:t>nanc</a:t>
            </a:r>
            <a:r>
              <a:rPr lang="tr-TR" sz="2900" dirty="0" smtClean="0">
                <a:solidFill>
                  <a:schemeClr val="tx1"/>
                </a:solidFill>
              </a:rPr>
              <a:t>i</a:t>
            </a:r>
            <a:r>
              <a:rPr lang="en-US" sz="2900" dirty="0" smtClean="0">
                <a:solidFill>
                  <a:schemeClr val="tx1"/>
                </a:solidFill>
              </a:rPr>
              <a:t>al Assessment </a:t>
            </a:r>
            <a:r>
              <a:rPr lang="tr-TR" sz="2900" dirty="0" smtClean="0">
                <a:solidFill>
                  <a:schemeClr val="tx1"/>
                </a:solidFill>
              </a:rPr>
              <a:t>a</a:t>
            </a:r>
            <a:r>
              <a:rPr lang="en-US" sz="2900" dirty="0" err="1" smtClean="0">
                <a:solidFill>
                  <a:schemeClr val="tx1"/>
                </a:solidFill>
              </a:rPr>
              <a:t>nd</a:t>
            </a:r>
            <a:r>
              <a:rPr lang="en-US" sz="2900" dirty="0" smtClean="0">
                <a:solidFill>
                  <a:schemeClr val="tx1"/>
                </a:solidFill>
              </a:rPr>
              <a:t> Budget Impact </a:t>
            </a:r>
            <a:r>
              <a:rPr lang="en-US" sz="2900" dirty="0" err="1" smtClean="0">
                <a:solidFill>
                  <a:schemeClr val="tx1"/>
                </a:solidFill>
              </a:rPr>
              <a:t>Analys</a:t>
            </a:r>
            <a:r>
              <a:rPr lang="tr-TR" sz="2900" dirty="0" smtClean="0">
                <a:solidFill>
                  <a:schemeClr val="tx1"/>
                </a:solidFill>
              </a:rPr>
              <a:t>i</a:t>
            </a:r>
            <a:r>
              <a:rPr lang="en-US" sz="2900" dirty="0" smtClean="0">
                <a:solidFill>
                  <a:schemeClr val="tx1"/>
                </a:solidFill>
              </a:rPr>
              <a:t>s </a:t>
            </a:r>
            <a:r>
              <a:rPr lang="tr-TR" sz="2900" dirty="0" smtClean="0">
                <a:solidFill>
                  <a:schemeClr val="tx1"/>
                </a:solidFill>
              </a:rPr>
              <a:t>o</a:t>
            </a:r>
            <a:r>
              <a:rPr lang="en-US" sz="2900" dirty="0" smtClean="0">
                <a:solidFill>
                  <a:schemeClr val="tx1"/>
                </a:solidFill>
              </a:rPr>
              <a:t>n F</a:t>
            </a:r>
            <a:r>
              <a:rPr lang="tr-TR" sz="2900" dirty="0" smtClean="0">
                <a:solidFill>
                  <a:schemeClr val="tx1"/>
                </a:solidFill>
              </a:rPr>
              <a:t>i</a:t>
            </a:r>
            <a:r>
              <a:rPr lang="en-US" sz="2900" dirty="0" err="1" smtClean="0">
                <a:solidFill>
                  <a:schemeClr val="tx1"/>
                </a:solidFill>
              </a:rPr>
              <a:t>xed</a:t>
            </a:r>
            <a:r>
              <a:rPr lang="en-US" sz="2900" dirty="0" smtClean="0">
                <a:solidFill>
                  <a:schemeClr val="tx1"/>
                </a:solidFill>
              </a:rPr>
              <a:t> Dose Comb</a:t>
            </a:r>
            <a:r>
              <a:rPr lang="tr-TR" sz="2900" dirty="0" smtClean="0">
                <a:solidFill>
                  <a:schemeClr val="tx1"/>
                </a:solidFill>
              </a:rPr>
              <a:t>i</a:t>
            </a:r>
            <a:r>
              <a:rPr lang="en-US" sz="2900" dirty="0" err="1" smtClean="0">
                <a:solidFill>
                  <a:schemeClr val="tx1"/>
                </a:solidFill>
              </a:rPr>
              <a:t>ned</a:t>
            </a:r>
            <a:r>
              <a:rPr lang="en-US" sz="2900" dirty="0" smtClean="0">
                <a:solidFill>
                  <a:schemeClr val="tx1"/>
                </a:solidFill>
              </a:rPr>
              <a:t> Med</a:t>
            </a:r>
            <a:r>
              <a:rPr lang="tr-TR" sz="2900" dirty="0" smtClean="0">
                <a:solidFill>
                  <a:schemeClr val="tx1"/>
                </a:solidFill>
              </a:rPr>
              <a:t>i</a:t>
            </a:r>
            <a:r>
              <a:rPr lang="en-US" sz="2900" dirty="0" smtClean="0">
                <a:solidFill>
                  <a:schemeClr val="tx1"/>
                </a:solidFill>
              </a:rPr>
              <a:t>c</a:t>
            </a:r>
            <a:r>
              <a:rPr lang="tr-TR" sz="2900" dirty="0" smtClean="0">
                <a:solidFill>
                  <a:schemeClr val="tx1"/>
                </a:solidFill>
              </a:rPr>
              <a:t>i</a:t>
            </a:r>
            <a:r>
              <a:rPr lang="en-US" sz="2900" dirty="0" err="1" smtClean="0">
                <a:solidFill>
                  <a:schemeClr val="tx1"/>
                </a:solidFill>
              </a:rPr>
              <a:t>nes</a:t>
            </a:r>
            <a:r>
              <a:rPr lang="en-US" sz="2900" dirty="0" smtClean="0">
                <a:solidFill>
                  <a:schemeClr val="tx1"/>
                </a:solidFill>
              </a:rPr>
              <a:t> Used </a:t>
            </a:r>
            <a:r>
              <a:rPr lang="tr-TR" sz="2900" dirty="0" smtClean="0">
                <a:solidFill>
                  <a:schemeClr val="tx1"/>
                </a:solidFill>
              </a:rPr>
              <a:t>i</a:t>
            </a:r>
            <a:r>
              <a:rPr lang="en-US" sz="2900" dirty="0" smtClean="0">
                <a:solidFill>
                  <a:schemeClr val="tx1"/>
                </a:solidFill>
              </a:rPr>
              <a:t>n </a:t>
            </a:r>
            <a:r>
              <a:rPr lang="en-US" sz="2900" dirty="0" err="1" smtClean="0">
                <a:solidFill>
                  <a:schemeClr val="tx1"/>
                </a:solidFill>
              </a:rPr>
              <a:t>Chron</a:t>
            </a:r>
            <a:r>
              <a:rPr lang="tr-TR" sz="2900" dirty="0" smtClean="0">
                <a:solidFill>
                  <a:schemeClr val="tx1"/>
                </a:solidFill>
              </a:rPr>
              <a:t>i</a:t>
            </a:r>
            <a:r>
              <a:rPr lang="en-US" sz="2900" dirty="0" smtClean="0">
                <a:solidFill>
                  <a:schemeClr val="tx1"/>
                </a:solidFill>
              </a:rPr>
              <a:t>c D</a:t>
            </a:r>
            <a:r>
              <a:rPr lang="tr-TR" sz="2900" dirty="0" smtClean="0">
                <a:solidFill>
                  <a:schemeClr val="tx1"/>
                </a:solidFill>
              </a:rPr>
              <a:t>i</a:t>
            </a:r>
            <a:r>
              <a:rPr lang="en-US" sz="2900" dirty="0" err="1" smtClean="0">
                <a:solidFill>
                  <a:schemeClr val="tx1"/>
                </a:solidFill>
              </a:rPr>
              <a:t>seases</a:t>
            </a:r>
            <a:endParaRPr lang="tr-TR" sz="2900" dirty="0" smtClean="0">
              <a:solidFill>
                <a:schemeClr val="tx1"/>
              </a:solidFill>
            </a:endParaRPr>
          </a:p>
          <a:p>
            <a:pPr marL="1028700" lvl="2" indent="-342900">
              <a:buFont typeface="+mj-lt"/>
              <a:buAutoNum type="arabicPeriod"/>
            </a:pPr>
            <a:r>
              <a:rPr lang="tr-TR" sz="2900" dirty="0" err="1" smtClean="0">
                <a:solidFill>
                  <a:schemeClr val="tx1"/>
                </a:solidFill>
              </a:rPr>
              <a:t>Pharmacoeconomic</a:t>
            </a:r>
            <a:r>
              <a:rPr lang="tr-TR" sz="2900" dirty="0" smtClean="0">
                <a:solidFill>
                  <a:schemeClr val="tx1"/>
                </a:solidFill>
              </a:rPr>
              <a:t> Evaluation of High-</a:t>
            </a:r>
            <a:r>
              <a:rPr lang="tr-TR" sz="2900" dirty="0" err="1" smtClean="0">
                <a:solidFill>
                  <a:schemeClr val="tx1"/>
                </a:solidFill>
              </a:rPr>
              <a:t>Selling</a:t>
            </a:r>
            <a:r>
              <a:rPr lang="tr-TR" sz="2900" dirty="0" smtClean="0">
                <a:solidFill>
                  <a:schemeClr val="tx1"/>
                </a:solidFill>
              </a:rPr>
              <a:t> </a:t>
            </a:r>
            <a:r>
              <a:rPr lang="tr-TR" sz="2900" dirty="0" err="1" smtClean="0">
                <a:solidFill>
                  <a:schemeClr val="tx1"/>
                </a:solidFill>
              </a:rPr>
              <a:t>Medicines</a:t>
            </a:r>
            <a:r>
              <a:rPr lang="tr-TR" sz="2900" dirty="0" smtClean="0">
                <a:solidFill>
                  <a:schemeClr val="tx1"/>
                </a:solidFill>
              </a:rPr>
              <a:t> on Value </a:t>
            </a:r>
            <a:r>
              <a:rPr lang="tr-TR" sz="2900" dirty="0" err="1" smtClean="0">
                <a:solidFill>
                  <a:schemeClr val="tx1"/>
                </a:solidFill>
              </a:rPr>
              <a:t>Based</a:t>
            </a:r>
            <a:r>
              <a:rPr lang="tr-TR" sz="2900" dirty="0" smtClean="0">
                <a:solidFill>
                  <a:schemeClr val="tx1"/>
                </a:solidFill>
              </a:rPr>
              <a:t> in </a:t>
            </a:r>
            <a:r>
              <a:rPr lang="tr-TR" sz="2900" dirty="0" err="1" smtClean="0">
                <a:solidFill>
                  <a:schemeClr val="tx1"/>
                </a:solidFill>
              </a:rPr>
              <a:t>Turkey</a:t>
            </a:r>
            <a:r>
              <a:rPr lang="tr-TR" sz="2900" dirty="0" smtClean="0">
                <a:solidFill>
                  <a:schemeClr val="tx1"/>
                </a:solidFill>
              </a:rPr>
              <a:t> </a:t>
            </a:r>
            <a:r>
              <a:rPr lang="tr-TR" sz="2900" dirty="0" err="1" smtClean="0">
                <a:solidFill>
                  <a:schemeClr val="tx1"/>
                </a:solidFill>
              </a:rPr>
              <a:t>Pharmaceutical</a:t>
            </a:r>
            <a:r>
              <a:rPr lang="tr-TR" sz="2900" dirty="0" smtClean="0">
                <a:solidFill>
                  <a:schemeClr val="tx1"/>
                </a:solidFill>
              </a:rPr>
              <a:t> Market: 2006-2015 </a:t>
            </a:r>
            <a:r>
              <a:rPr lang="tr-TR" sz="2900" dirty="0" err="1" smtClean="0">
                <a:solidFill>
                  <a:schemeClr val="tx1"/>
                </a:solidFill>
              </a:rPr>
              <a:t>Period</a:t>
            </a:r>
            <a:endParaRPr lang="tr-TR" sz="2900" dirty="0" smtClean="0">
              <a:solidFill>
                <a:schemeClr val="tx1"/>
              </a:solidFill>
            </a:endParaRPr>
          </a:p>
          <a:p>
            <a:pPr marL="1028700" lvl="2" indent="-342900">
              <a:buFont typeface="+mj-lt"/>
              <a:buAutoNum type="arabicPeriod"/>
            </a:pPr>
            <a:r>
              <a:rPr lang="en-US" sz="2900" dirty="0" smtClean="0">
                <a:solidFill>
                  <a:schemeClr val="tx1"/>
                </a:solidFill>
              </a:rPr>
              <a:t>F</a:t>
            </a:r>
            <a:r>
              <a:rPr lang="tr-TR" sz="2900" dirty="0" smtClean="0">
                <a:solidFill>
                  <a:schemeClr val="tx1"/>
                </a:solidFill>
              </a:rPr>
              <a:t>i</a:t>
            </a:r>
            <a:r>
              <a:rPr lang="en-US" sz="2900" dirty="0" err="1" smtClean="0">
                <a:solidFill>
                  <a:schemeClr val="tx1"/>
                </a:solidFill>
              </a:rPr>
              <a:t>nanc</a:t>
            </a:r>
            <a:r>
              <a:rPr lang="tr-TR" sz="2900" dirty="0" smtClean="0">
                <a:solidFill>
                  <a:schemeClr val="tx1"/>
                </a:solidFill>
              </a:rPr>
              <a:t>i</a:t>
            </a:r>
            <a:r>
              <a:rPr lang="en-US" sz="2900" dirty="0" smtClean="0">
                <a:solidFill>
                  <a:schemeClr val="tx1"/>
                </a:solidFill>
              </a:rPr>
              <a:t>al Assessment </a:t>
            </a:r>
            <a:r>
              <a:rPr lang="tr-TR" sz="2900" dirty="0" smtClean="0">
                <a:solidFill>
                  <a:schemeClr val="tx1"/>
                </a:solidFill>
              </a:rPr>
              <a:t>o</a:t>
            </a:r>
            <a:r>
              <a:rPr lang="en-US" sz="2900" dirty="0" smtClean="0">
                <a:solidFill>
                  <a:schemeClr val="tx1"/>
                </a:solidFill>
              </a:rPr>
              <a:t>f Inhaler Treatments Used </a:t>
            </a:r>
            <a:r>
              <a:rPr lang="tr-TR" sz="2900" dirty="0" smtClean="0">
                <a:solidFill>
                  <a:schemeClr val="tx1"/>
                </a:solidFill>
              </a:rPr>
              <a:t>i</a:t>
            </a:r>
            <a:r>
              <a:rPr lang="en-US" sz="2900" dirty="0" smtClean="0">
                <a:solidFill>
                  <a:schemeClr val="tx1"/>
                </a:solidFill>
              </a:rPr>
              <a:t>n </a:t>
            </a:r>
            <a:r>
              <a:rPr lang="en-US" sz="2900" dirty="0" err="1" smtClean="0">
                <a:solidFill>
                  <a:schemeClr val="tx1"/>
                </a:solidFill>
              </a:rPr>
              <a:t>Resp</a:t>
            </a:r>
            <a:r>
              <a:rPr lang="tr-TR" sz="2900" dirty="0" smtClean="0">
                <a:solidFill>
                  <a:schemeClr val="tx1"/>
                </a:solidFill>
              </a:rPr>
              <a:t>ir</a:t>
            </a:r>
            <a:r>
              <a:rPr lang="en-US" sz="2900" dirty="0" err="1" smtClean="0">
                <a:solidFill>
                  <a:schemeClr val="tx1"/>
                </a:solidFill>
              </a:rPr>
              <a:t>atory</a:t>
            </a:r>
            <a:r>
              <a:rPr lang="en-US" sz="2900" dirty="0" smtClean="0">
                <a:solidFill>
                  <a:schemeClr val="tx1"/>
                </a:solidFill>
              </a:rPr>
              <a:t> Tract D</a:t>
            </a:r>
            <a:r>
              <a:rPr lang="tr-TR" sz="2900" dirty="0" smtClean="0">
                <a:solidFill>
                  <a:schemeClr val="tx1"/>
                </a:solidFill>
              </a:rPr>
              <a:t>i</a:t>
            </a:r>
            <a:r>
              <a:rPr lang="en-US" sz="2900" dirty="0" err="1" smtClean="0">
                <a:solidFill>
                  <a:schemeClr val="tx1"/>
                </a:solidFill>
              </a:rPr>
              <a:t>sease</a:t>
            </a:r>
            <a:r>
              <a:rPr lang="en-US" sz="2900" dirty="0" smtClean="0">
                <a:solidFill>
                  <a:schemeClr val="tx1"/>
                </a:solidFill>
              </a:rPr>
              <a:t>: 1998-2015 Per</a:t>
            </a:r>
            <a:r>
              <a:rPr lang="tr-TR" sz="2900" dirty="0" smtClean="0">
                <a:solidFill>
                  <a:schemeClr val="tx1"/>
                </a:solidFill>
              </a:rPr>
              <a:t>i</a:t>
            </a:r>
            <a:r>
              <a:rPr lang="en-US" sz="2900" smtClean="0">
                <a:solidFill>
                  <a:schemeClr val="tx1"/>
                </a:solidFill>
              </a:rPr>
              <a:t>od</a:t>
            </a:r>
            <a:endParaRPr lang="tr-TR" sz="2900" smtClean="0">
              <a:solidFill>
                <a:schemeClr val="tx1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88E7-62C8-4EDD-B4D4-038E4D8AFBCD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3559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DE555-D5F5-48F4-98E9-EA87CA3B21D2}" type="datetimeFigureOut">
              <a:rPr lang="tr-TR" smtClean="0"/>
              <a:t>02.08.2018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8E73-526D-4273-8CAB-5AEF298085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1758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DE555-D5F5-48F4-98E9-EA87CA3B21D2}" type="datetimeFigureOut">
              <a:rPr lang="tr-TR" smtClean="0"/>
              <a:t>02.08.2018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8E73-526D-4273-8CAB-5AEF298085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3162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DE555-D5F5-48F4-98E9-EA87CA3B21D2}" type="datetimeFigureOut">
              <a:rPr lang="tr-TR" smtClean="0"/>
              <a:t>02.08.2018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8E73-526D-4273-8CAB-5AEF298085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165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DE555-D5F5-48F4-98E9-EA87CA3B21D2}" type="datetimeFigureOut">
              <a:rPr lang="tr-TR" smtClean="0"/>
              <a:t>02.08.2018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8E73-526D-4273-8CAB-5AEF298085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2568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DE555-D5F5-48F4-98E9-EA87CA3B21D2}" type="datetimeFigureOut">
              <a:rPr lang="tr-TR" smtClean="0"/>
              <a:t>02.08.2018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8E73-526D-4273-8CAB-5AEF298085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7660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DE555-D5F5-48F4-98E9-EA87CA3B21D2}" type="datetimeFigureOut">
              <a:rPr lang="tr-TR" smtClean="0"/>
              <a:t>02.08.2018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8E73-526D-4273-8CAB-5AEF298085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945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DE555-D5F5-48F4-98E9-EA87CA3B21D2}" type="datetimeFigureOut">
              <a:rPr lang="tr-TR" smtClean="0"/>
              <a:t>02.08.2018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8E73-526D-4273-8CAB-5AEF298085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9179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DE555-D5F5-48F4-98E9-EA87CA3B21D2}" type="datetimeFigureOut">
              <a:rPr lang="tr-TR" smtClean="0"/>
              <a:t>02.08.2018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8E73-526D-4273-8CAB-5AEF298085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3155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DE555-D5F5-48F4-98E9-EA87CA3B21D2}" type="datetimeFigureOut">
              <a:rPr lang="tr-TR" smtClean="0"/>
              <a:t>02.08.2018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8E73-526D-4273-8CAB-5AEF298085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4774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DE555-D5F5-48F4-98E9-EA87CA3B21D2}" type="datetimeFigureOut">
              <a:rPr lang="tr-TR" smtClean="0"/>
              <a:t>02.08.2018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8E73-526D-4273-8CAB-5AEF298085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9803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DE555-D5F5-48F4-98E9-EA87CA3B21D2}" type="datetimeFigureOut">
              <a:rPr lang="tr-TR" smtClean="0"/>
              <a:t>02.08.2018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8E73-526D-4273-8CAB-5AEF298085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6959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DE555-D5F5-48F4-98E9-EA87CA3B21D2}" type="datetimeFigureOut">
              <a:rPr lang="tr-TR" smtClean="0"/>
              <a:t>02.08.2018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28E73-526D-4273-8CAB-5AEF298085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057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Metin kutusu 4"/>
          <p:cNvSpPr txBox="1">
            <a:spLocks/>
          </p:cNvSpPr>
          <p:nvPr/>
        </p:nvSpPr>
        <p:spPr>
          <a:xfrm>
            <a:off x="656902" y="2447621"/>
            <a:ext cx="82945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Price </a:t>
            </a:r>
            <a:r>
              <a:rPr lang="tr-TR" sz="3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sz="3200" b="1" dirty="0" err="1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egulation</a:t>
            </a:r>
            <a:r>
              <a:rPr lang="en-US" sz="3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the </a:t>
            </a:r>
            <a:r>
              <a:rPr lang="tr-TR" sz="3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n-US" sz="3200" b="1" dirty="0" err="1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harmaceutical</a:t>
            </a:r>
            <a:r>
              <a:rPr lang="en-US" sz="3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r-TR" sz="3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en-US" sz="3200" b="1" dirty="0" err="1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arket</a:t>
            </a:r>
            <a:r>
              <a:rPr lang="en-US" sz="32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Turkey’s </a:t>
            </a:r>
            <a:r>
              <a:rPr lang="tr-TR" sz="32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US" sz="3200" b="1" dirty="0" err="1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xperience</a:t>
            </a:r>
            <a:endParaRPr lang="tr-TR" sz="3200" b="1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3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Kagan Atikeler</a:t>
            </a:r>
            <a:endParaRPr lang="tr-TR" sz="3200" b="1" dirty="0" smtClean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3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Turkish </a:t>
            </a:r>
            <a:r>
              <a:rPr lang="en-US" sz="32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Medicines and Medical Devices Agency (TITCK</a:t>
            </a:r>
            <a:r>
              <a:rPr lang="en-US" sz="3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sz="3200" b="1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695" y="287621"/>
            <a:ext cx="1427099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00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Metin kutusu 4"/>
          <p:cNvSpPr txBox="1">
            <a:spLocks/>
          </p:cNvSpPr>
          <p:nvPr/>
        </p:nvSpPr>
        <p:spPr>
          <a:xfrm>
            <a:off x="585581" y="2186187"/>
            <a:ext cx="66883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</a:t>
            </a:r>
            <a:r>
              <a:rPr lang="tr-TR" sz="3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r-TR" sz="3200" b="1" dirty="0" err="1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Technology</a:t>
            </a:r>
            <a:r>
              <a:rPr lang="tr-TR" sz="3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r-TR" sz="3200" b="1" dirty="0" err="1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Assessments</a:t>
            </a:r>
            <a:r>
              <a:rPr lang="tr-TR" sz="3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r-TR" sz="3200" b="1" dirty="0" err="1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Unit</a:t>
            </a:r>
            <a:endParaRPr lang="en-US" sz="3200" b="1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tr-TR" sz="3200" b="1" dirty="0" err="1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June</a:t>
            </a:r>
            <a:r>
              <a:rPr lang="tr-TR" sz="3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2018</a:t>
            </a:r>
            <a:endParaRPr lang="en-US" sz="3200" b="1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7673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Metin kutusu 4"/>
          <p:cNvSpPr txBox="1">
            <a:spLocks/>
          </p:cNvSpPr>
          <p:nvPr/>
        </p:nvSpPr>
        <p:spPr>
          <a:xfrm>
            <a:off x="789250" y="2731260"/>
            <a:ext cx="79197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Reference </a:t>
            </a:r>
            <a:r>
              <a:rPr lang="tr-TR" sz="4800" b="1" dirty="0" err="1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Pricing</a:t>
            </a:r>
            <a:r>
              <a:rPr lang="tr-TR" sz="48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r-TR" sz="4800" b="1" dirty="0" err="1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System</a:t>
            </a:r>
            <a:endParaRPr lang="tr-TR" sz="4800" b="1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695" y="287621"/>
            <a:ext cx="1427099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95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tr-TR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PRESENTATION PLAN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4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Türkiye İlaç ve Tıbbi Cihaz Kurumu</a:t>
            </a: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Metin kutusu 9"/>
          <p:cNvSpPr txBox="1"/>
          <p:nvPr/>
        </p:nvSpPr>
        <p:spPr>
          <a:xfrm>
            <a:off x="436902" y="1259175"/>
            <a:ext cx="919913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tr-TR" sz="2400" dirty="0" err="1" smtClean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Legislations</a:t>
            </a:r>
            <a:endParaRPr lang="tr-TR" sz="2400" dirty="0" smtClean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342900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tr-TR" sz="2400" dirty="0" smtClean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Reference </a:t>
            </a:r>
            <a:r>
              <a:rPr lang="tr-TR" sz="2400" dirty="0" err="1" smtClean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Pricing</a:t>
            </a:r>
            <a:r>
              <a:rPr lang="tr-TR" sz="2400" dirty="0" smtClean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sz="2400" dirty="0" err="1" smtClean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System</a:t>
            </a:r>
            <a:endParaRPr lang="tr-TR" sz="2400" dirty="0" smtClean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342900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tr-TR" sz="2400" dirty="0" err="1" smtClean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Definitions</a:t>
            </a:r>
            <a:endParaRPr lang="tr-TR" sz="2400" dirty="0" smtClean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342900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tr-TR" sz="2400" dirty="0" err="1" smtClean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Pricing</a:t>
            </a:r>
            <a:r>
              <a:rPr lang="tr-TR" sz="2400" dirty="0" smtClean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Rules</a:t>
            </a:r>
          </a:p>
          <a:p>
            <a:pPr marL="342900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tr-TR" sz="2400" dirty="0" err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Price</a:t>
            </a:r>
            <a:r>
              <a:rPr lang="tr-TR" sz="24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Evaluation </a:t>
            </a:r>
            <a:r>
              <a:rPr lang="tr-TR" sz="2400" dirty="0" err="1" smtClean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Commission</a:t>
            </a:r>
            <a:endParaRPr lang="tr-TR" sz="2400" dirty="0" smtClean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342900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tr-TR" sz="2400" dirty="0" smtClean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Profit </a:t>
            </a:r>
            <a:r>
              <a:rPr lang="tr-TR" sz="2400" dirty="0" err="1" smtClean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Rates</a:t>
            </a:r>
            <a:endParaRPr lang="tr-TR" sz="2400" dirty="0" smtClean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342900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tr-TR" sz="2400" dirty="0" err="1" smtClean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Reimbursement</a:t>
            </a:r>
            <a:r>
              <a:rPr lang="tr-TR" sz="2400" dirty="0" smtClean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sz="2400" dirty="0" err="1" smtClean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System</a:t>
            </a:r>
            <a:r>
              <a:rPr lang="tr-TR" sz="2400" dirty="0" smtClean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sz="2400" dirty="0" err="1" smtClean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and</a:t>
            </a:r>
            <a:r>
              <a:rPr lang="tr-TR" sz="2400" dirty="0" smtClean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sz="2400" dirty="0" err="1" smtClean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Reimbursement</a:t>
            </a:r>
            <a:r>
              <a:rPr lang="tr-TR" sz="2400" dirty="0" smtClean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sz="2400" dirty="0" err="1" smtClean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Process</a:t>
            </a:r>
            <a:endParaRPr lang="tr-TR" sz="2400" dirty="0" smtClean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marL="342900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tr-TR" sz="2400" dirty="0" err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Pharmaceutical</a:t>
            </a:r>
            <a:r>
              <a:rPr lang="tr-TR" sz="24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Market</a:t>
            </a:r>
          </a:p>
          <a:p>
            <a:pPr marL="342900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tr-TR" sz="2400" dirty="0" err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Health</a:t>
            </a:r>
            <a:r>
              <a:rPr lang="tr-TR" sz="24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sz="2400" dirty="0" err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Financing</a:t>
            </a:r>
            <a:r>
              <a:rPr lang="tr-TR" sz="24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sz="2400" dirty="0" err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and</a:t>
            </a:r>
            <a:r>
              <a:rPr lang="tr-TR" sz="24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sz="2400" dirty="0" err="1" smtClean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Medicines</a:t>
            </a:r>
            <a:endParaRPr lang="tr-TR" sz="2400"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6870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tr-TR" sz="3200" b="1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Legislations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5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Türkiye İlaç ve Tıbbi Cihaz Kurumu</a:t>
            </a: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Metin kutusu 9"/>
          <p:cNvSpPr txBox="1"/>
          <p:nvPr/>
        </p:nvSpPr>
        <p:spPr>
          <a:xfrm>
            <a:off x="436902" y="1259175"/>
            <a:ext cx="91991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Decision On The Pricing Of Medicinal Products For Human Use (</a:t>
            </a:r>
            <a:r>
              <a:rPr lang="tr-TR" sz="2400" dirty="0"/>
              <a:t>24</a:t>
            </a:r>
            <a:r>
              <a:rPr lang="en-US" sz="2400" dirty="0"/>
              <a:t>.0</a:t>
            </a:r>
            <a:r>
              <a:rPr lang="tr-TR" sz="2400" dirty="0"/>
              <a:t>2</a:t>
            </a:r>
            <a:r>
              <a:rPr lang="en-US" sz="2400" dirty="0"/>
              <a:t>.201</a:t>
            </a:r>
            <a:r>
              <a:rPr lang="tr-TR" sz="2400" dirty="0"/>
              <a:t>7</a:t>
            </a:r>
            <a:r>
              <a:rPr lang="en-US" sz="2400" dirty="0"/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Notification On The Pricing Of Medicinal Products For Human Use </a:t>
            </a:r>
            <a:r>
              <a:rPr lang="en-US" sz="2400" dirty="0" smtClean="0"/>
              <a:t>(</a:t>
            </a:r>
            <a:r>
              <a:rPr lang="tr-TR" sz="2400" dirty="0" smtClean="0"/>
              <a:t>29</a:t>
            </a:r>
            <a:r>
              <a:rPr lang="en-US" sz="2400" dirty="0" smtClean="0"/>
              <a:t>.</a:t>
            </a:r>
            <a:r>
              <a:rPr lang="tr-TR" sz="2400" dirty="0" smtClean="0"/>
              <a:t>09</a:t>
            </a:r>
            <a:r>
              <a:rPr lang="en-US" sz="2400" dirty="0" smtClean="0"/>
              <a:t>.201</a:t>
            </a:r>
            <a:r>
              <a:rPr lang="tr-TR" sz="2400" dirty="0" smtClean="0"/>
              <a:t>7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460652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tr-TR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Reference </a:t>
            </a:r>
            <a:r>
              <a:rPr lang="tr-TR" sz="3200" b="1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Pricing</a:t>
            </a:r>
            <a:r>
              <a:rPr lang="tr-TR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System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6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Türkiye İlaç ve Tıbbi Cihaz Kurumu</a:t>
            </a: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Metin kutusu 9"/>
          <p:cNvSpPr txBox="1"/>
          <p:nvPr/>
        </p:nvSpPr>
        <p:spPr>
          <a:xfrm>
            <a:off x="436902" y="1259175"/>
            <a:ext cx="919913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Reference pricing system-since 2004.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Lowest ex-factory price of reference countries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Reference countries; France, Italy, Spain, Portugal and Greece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Import original products: Lowest ex-factory price of reference countries, countries of batch release/import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Import generic products: Lowest ex-factory price of reference countries, countries of batch release/import and where it takes its pharmaceutical form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4178134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tr-TR" sz="3200" b="1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Definitions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7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Türkiye İlaç ve Tıbbi Cihaz Kurumu</a:t>
            </a: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Metin kutusu 9"/>
          <p:cNvSpPr txBox="1"/>
          <p:nvPr/>
        </p:nvSpPr>
        <p:spPr>
          <a:xfrm>
            <a:off x="436902" y="1259175"/>
            <a:ext cx="9199135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Cost card: Presents the product cost and the other expense amounts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2400" dirty="0" err="1">
                <a:solidFill>
                  <a:prstClr val="black"/>
                </a:solidFill>
              </a:rPr>
              <a:t>Price</a:t>
            </a:r>
            <a:r>
              <a:rPr lang="tr-TR" sz="2400" dirty="0">
                <a:solidFill>
                  <a:prstClr val="black"/>
                </a:solidFill>
              </a:rPr>
              <a:t> </a:t>
            </a:r>
            <a:r>
              <a:rPr lang="tr-TR" sz="2400" dirty="0" err="1">
                <a:solidFill>
                  <a:prstClr val="black"/>
                </a:solidFill>
              </a:rPr>
              <a:t>protected</a:t>
            </a:r>
            <a:r>
              <a:rPr lang="tr-TR" sz="2400" dirty="0">
                <a:solidFill>
                  <a:prstClr val="black"/>
                </a:solidFill>
              </a:rPr>
              <a:t> </a:t>
            </a:r>
            <a:r>
              <a:rPr lang="tr-TR" sz="2400" dirty="0" err="1">
                <a:solidFill>
                  <a:prstClr val="black"/>
                </a:solidFill>
              </a:rPr>
              <a:t>product</a:t>
            </a:r>
            <a:r>
              <a:rPr lang="tr-TR" sz="2400" dirty="0">
                <a:solidFill>
                  <a:prstClr val="black"/>
                </a:solidFill>
              </a:rPr>
              <a:t> </a:t>
            </a:r>
            <a:r>
              <a:rPr lang="en-US" sz="2400" dirty="0"/>
              <a:t>: The products in which any pharmaceutical form of their active substance(s) is (are) placed on the market for the first time worldwide before 01/08/1987 and are accepted as </a:t>
            </a:r>
            <a:r>
              <a:rPr lang="tr-TR" sz="2400" dirty="0" err="1">
                <a:solidFill>
                  <a:prstClr val="black"/>
                </a:solidFill>
              </a:rPr>
              <a:t>Price</a:t>
            </a:r>
            <a:r>
              <a:rPr lang="tr-TR" sz="2400" dirty="0">
                <a:solidFill>
                  <a:prstClr val="black"/>
                </a:solidFill>
              </a:rPr>
              <a:t> </a:t>
            </a:r>
            <a:r>
              <a:rPr lang="tr-TR" sz="2400" dirty="0" err="1">
                <a:solidFill>
                  <a:prstClr val="black"/>
                </a:solidFill>
              </a:rPr>
              <a:t>protected</a:t>
            </a:r>
            <a:r>
              <a:rPr lang="tr-TR" sz="2400" dirty="0">
                <a:solidFill>
                  <a:prstClr val="black"/>
                </a:solidFill>
              </a:rPr>
              <a:t> </a:t>
            </a:r>
            <a:r>
              <a:rPr lang="tr-TR" sz="2400" dirty="0" err="1">
                <a:solidFill>
                  <a:prstClr val="black"/>
                </a:solidFill>
              </a:rPr>
              <a:t>products</a:t>
            </a:r>
            <a:r>
              <a:rPr lang="tr-TR" sz="2400" dirty="0">
                <a:solidFill>
                  <a:prstClr val="black"/>
                </a:solidFill>
              </a:rPr>
              <a:t> </a:t>
            </a:r>
            <a:r>
              <a:rPr lang="en-US" sz="2400" dirty="0"/>
              <a:t>as of </a:t>
            </a:r>
            <a:r>
              <a:rPr lang="en-US" sz="2400" dirty="0" smtClean="0"/>
              <a:t>2007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938065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tr-TR" sz="3200" b="1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Definitions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8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Türkiye İlaç ve Tıbbi Cihaz Kurumu</a:t>
            </a: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Metin kutusu 9"/>
          <p:cNvSpPr txBox="1"/>
          <p:nvPr/>
        </p:nvSpPr>
        <p:spPr>
          <a:xfrm>
            <a:off x="436902" y="1259175"/>
            <a:ext cx="91991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2400" dirty="0"/>
          </a:p>
          <a:p>
            <a:r>
              <a:rPr lang="en-US" sz="2400" dirty="0"/>
              <a:t>Reference Price; The lowest price of the product available on the market;</a:t>
            </a:r>
            <a:endParaRPr lang="tr-TR" sz="2400" dirty="0"/>
          </a:p>
        </p:txBody>
      </p:sp>
      <p:graphicFrame>
        <p:nvGraphicFramePr>
          <p:cNvPr id="11" name="Diyagram 10"/>
          <p:cNvGraphicFramePr/>
          <p:nvPr>
            <p:extLst/>
          </p:nvPr>
        </p:nvGraphicFramePr>
        <p:xfrm>
          <a:off x="4951428" y="2361350"/>
          <a:ext cx="6912768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Dikdörtgen 11"/>
          <p:cNvSpPr/>
          <p:nvPr/>
        </p:nvSpPr>
        <p:spPr>
          <a:xfrm>
            <a:off x="510396" y="3198558"/>
            <a:ext cx="6096000" cy="171136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Products not subjected to a reference follow-up: Products at an ex-factory price of </a:t>
            </a:r>
            <a:r>
              <a:rPr lang="tr-TR" dirty="0" smtClean="0"/>
              <a:t>9.30</a:t>
            </a:r>
            <a:r>
              <a:rPr lang="en-US" dirty="0" smtClean="0"/>
              <a:t> </a:t>
            </a:r>
            <a:r>
              <a:rPr lang="en-US" dirty="0"/>
              <a:t>TL and below for Price protected products and at an ex-factory price of </a:t>
            </a:r>
            <a:r>
              <a:rPr lang="en-US" dirty="0" smtClean="0"/>
              <a:t>4.</a:t>
            </a:r>
            <a:r>
              <a:rPr lang="tr-TR" dirty="0" smtClean="0"/>
              <a:t>87</a:t>
            </a:r>
            <a:r>
              <a:rPr lang="en-US" dirty="0" smtClean="0"/>
              <a:t> </a:t>
            </a:r>
            <a:r>
              <a:rPr lang="en-US" dirty="0"/>
              <a:t>TL and below for products which are not </a:t>
            </a:r>
            <a:r>
              <a:rPr lang="tr-TR" dirty="0" err="1" smtClean="0"/>
              <a:t>price</a:t>
            </a:r>
            <a:r>
              <a:rPr lang="tr-TR" dirty="0" smtClean="0"/>
              <a:t> </a:t>
            </a:r>
            <a:r>
              <a:rPr lang="tr-TR" dirty="0" err="1" smtClean="0"/>
              <a:t>protected</a:t>
            </a:r>
            <a:r>
              <a:rPr lang="tr-TR" dirty="0" smtClean="0"/>
              <a:t> </a:t>
            </a:r>
            <a:r>
              <a:rPr lang="en-US" dirty="0" smtClean="0"/>
              <a:t>products</a:t>
            </a:r>
            <a:r>
              <a:rPr lang="en-US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12227109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tr-TR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Pricing</a:t>
            </a:r>
            <a:r>
              <a:rPr lang="tr-TR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Rules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9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Türkiye İlaç ve Tıbbi Cihaz Kurumu</a:t>
            </a: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3" name="Dikdörtgen 12"/>
          <p:cNvSpPr/>
          <p:nvPr/>
        </p:nvSpPr>
        <p:spPr>
          <a:xfrm>
            <a:off x="1571818" y="1241866"/>
            <a:ext cx="3384376" cy="1914622"/>
          </a:xfrm>
          <a:prstGeom prst="rect">
            <a:avLst/>
          </a:prstGeom>
          <a:solidFill>
            <a:srgbClr val="DDDDDD"/>
          </a:solidFill>
          <a:ln w="25400" cap="flat" cmpd="sng" algn="ctr">
            <a:solidFill>
              <a:srgbClr val="DDDDD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Original</a:t>
            </a:r>
            <a:r>
              <a:rPr kumimoji="0" lang="tr-T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/ </a:t>
            </a:r>
            <a:r>
              <a:rPr kumimoji="0" lang="tr-T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import</a:t>
            </a:r>
            <a:r>
              <a:rPr kumimoji="0" lang="tr-T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endParaRPr kumimoji="0" lang="tr-TR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5 Reference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Countries</a:t>
            </a:r>
            <a:endParaRPr kumimoji="0" lang="tr-TR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and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/>
            </a:r>
            <a:b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Countries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of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batch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release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/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import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Originals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w/o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generic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: 100%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Originals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with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generic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: 60%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Price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protected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product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: 80%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/>
            </a:r>
            <a:b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endParaRPr kumimoji="0" lang="tr-TR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1571818" y="3271927"/>
            <a:ext cx="3384376" cy="1249273"/>
          </a:xfrm>
          <a:prstGeom prst="rect">
            <a:avLst/>
          </a:prstGeom>
          <a:solidFill>
            <a:srgbClr val="DDDDDD"/>
          </a:solidFill>
          <a:ln w="25400" cap="flat" cmpd="sng" algn="ctr">
            <a:solidFill>
              <a:srgbClr val="DDDDD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Original</a:t>
            </a:r>
            <a:r>
              <a:rPr kumimoji="0" lang="tr-T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/ </a:t>
            </a:r>
            <a:r>
              <a:rPr kumimoji="0" lang="tr-T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Local</a:t>
            </a:r>
            <a:r>
              <a:rPr kumimoji="0" lang="tr-T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manufactured</a:t>
            </a:r>
            <a:endParaRPr kumimoji="0" lang="tr-TR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5 Reference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Countries</a:t>
            </a:r>
            <a:endParaRPr kumimoji="0" lang="tr-TR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Originals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w/o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generic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: 100%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Originals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with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generic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: 60%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Price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protected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product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: 80%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/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endParaRPr kumimoji="0" lang="tr-T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6429220" y="1141406"/>
            <a:ext cx="4457316" cy="3379794"/>
          </a:xfrm>
          <a:prstGeom prst="rect">
            <a:avLst/>
          </a:prstGeom>
          <a:solidFill>
            <a:srgbClr val="DDDDDD"/>
          </a:solidFill>
          <a:ln w="25400" cap="flat" cmpd="sng" algn="ctr">
            <a:solidFill>
              <a:srgbClr val="DDDDD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Generic</a:t>
            </a:r>
            <a:r>
              <a:rPr kumimoji="0" lang="tr-T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/ </a:t>
            </a:r>
            <a:r>
              <a:rPr kumimoji="0" lang="tr-T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import</a:t>
            </a:r>
            <a:r>
              <a:rPr kumimoji="0" lang="tr-T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endParaRPr kumimoji="0" lang="tr-TR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5 Reference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Countries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and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/>
            </a:r>
            <a:b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Countries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of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batch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release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/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import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and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where the pharmaceutical form is taken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Generics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with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original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in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Turkey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: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a)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Price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protected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product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: 80% of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original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 in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Turkey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or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100% of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import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generic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product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(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Lower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one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)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b)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If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not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Price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protected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product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: 60% of RF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2)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Generic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w/o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original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in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Turkey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;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5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reference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countries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search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for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original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product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. 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a)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Price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protected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product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: 80% of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original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or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100% of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import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generic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product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(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Lower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one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)</a:t>
            </a:r>
          </a:p>
          <a:p>
            <a:pPr marL="0" marR="0" lvl="1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b)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If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not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Price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protected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product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; 60% of RF</a:t>
            </a:r>
          </a:p>
        </p:txBody>
      </p:sp>
      <p:sp>
        <p:nvSpPr>
          <p:cNvPr id="17" name="Dikdörtgen 16"/>
          <p:cNvSpPr/>
          <p:nvPr/>
        </p:nvSpPr>
        <p:spPr>
          <a:xfrm>
            <a:off x="3264006" y="4870958"/>
            <a:ext cx="5370070" cy="1616637"/>
          </a:xfrm>
          <a:prstGeom prst="rect">
            <a:avLst/>
          </a:prstGeom>
          <a:solidFill>
            <a:srgbClr val="DDDDDD"/>
          </a:solidFill>
          <a:ln w="25400" cap="flat" cmpd="sng" algn="ctr">
            <a:solidFill>
              <a:srgbClr val="DDDDD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Generic</a:t>
            </a:r>
            <a:r>
              <a:rPr kumimoji="0" lang="tr-T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/ </a:t>
            </a:r>
            <a:r>
              <a:rPr kumimoji="0" lang="tr-T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Local</a:t>
            </a:r>
            <a:r>
              <a:rPr kumimoji="0" lang="tr-T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manufactured</a:t>
            </a:r>
            <a:endParaRPr kumimoji="0" lang="tr-TR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Generic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with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original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in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Turkey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: 60% of RF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Price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protected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product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with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original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in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Turkey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: 80% of RF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Generic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w/o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originals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: 5 Reference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Countries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,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if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not;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nearest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generic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product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based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on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article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5/2,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if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not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similar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pharm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. form,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if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not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cost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card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9033139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tr-TR" sz="3200" b="1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Price</a:t>
            </a:r>
            <a:r>
              <a:rPr lang="tr-TR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Evaluation </a:t>
            </a:r>
            <a:r>
              <a:rPr lang="tr-TR" sz="3200" b="1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Commission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10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Türkiye İlaç ve Tıbbi Cihaz Kurumu</a:t>
            </a: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Established under the coordination of the Ministry and representatives from;</a:t>
            </a:r>
          </a:p>
          <a:p>
            <a:pPr marL="900113" lvl="1" indent="-342900">
              <a:buFont typeface="Wingdings" panose="05000000000000000000" pitchFamily="2" charset="2"/>
              <a:buChar char="Ø"/>
            </a:pPr>
            <a:r>
              <a:rPr lang="en-US" sz="1800" dirty="0"/>
              <a:t>Ministry of Finance, </a:t>
            </a:r>
          </a:p>
          <a:p>
            <a:pPr marL="900113" lvl="1" indent="-342900">
              <a:buFont typeface="Wingdings" panose="05000000000000000000" pitchFamily="2" charset="2"/>
              <a:buChar char="Ø"/>
            </a:pPr>
            <a:r>
              <a:rPr lang="en-US" sz="1800" dirty="0"/>
              <a:t>Ministry of Development, </a:t>
            </a:r>
          </a:p>
          <a:p>
            <a:pPr marL="900113" lvl="1" indent="-342900">
              <a:buFont typeface="Wingdings" panose="05000000000000000000" pitchFamily="2" charset="2"/>
              <a:buChar char="Ø"/>
            </a:pPr>
            <a:r>
              <a:rPr lang="en-US" sz="1800" dirty="0" err="1"/>
              <a:t>Undersecretariat</a:t>
            </a:r>
            <a:r>
              <a:rPr lang="en-US" sz="1800" dirty="0"/>
              <a:t> of Treasury</a:t>
            </a:r>
          </a:p>
          <a:p>
            <a:pPr marL="900113" lvl="1" indent="-342900">
              <a:buFont typeface="Wingdings" panose="05000000000000000000" pitchFamily="2" charset="2"/>
              <a:buChar char="Ø"/>
            </a:pPr>
            <a:r>
              <a:rPr lang="en-US" sz="1800" dirty="0"/>
              <a:t>Social Security Institution for the purpose of evaluating the prices of medicine.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Increase or decrease may be applied on medicine prices at defined rates by the </a:t>
            </a:r>
            <a:r>
              <a:rPr lang="en-US" dirty="0" err="1"/>
              <a:t>Commissio</a:t>
            </a:r>
            <a:r>
              <a:rPr lang="tr-TR" dirty="0"/>
              <a:t>n.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656528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Products subjected to special conditions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11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Türkiye İlaç ve Tıbbi Cihaz Kurumu</a:t>
            </a: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342900" lvl="0" indent="-342900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Products not subjected to a reference follow-up</a:t>
            </a:r>
          </a:p>
          <a:p>
            <a:pPr marL="342900" lvl="0" indent="-342900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Non-prescription products</a:t>
            </a:r>
          </a:p>
          <a:p>
            <a:pPr marL="342900" lvl="0" indent="-342900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Blood products, </a:t>
            </a:r>
          </a:p>
          <a:p>
            <a:pPr marL="342900" lvl="0" indent="-342900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Infant formulae for medical use, enteral nutrition products</a:t>
            </a:r>
          </a:p>
          <a:p>
            <a:pPr marL="342900" lvl="0" indent="-342900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Radiopharmaceutical products, </a:t>
            </a:r>
          </a:p>
          <a:p>
            <a:pPr marL="342900" lvl="0" indent="-342900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Allergen products, </a:t>
            </a:r>
          </a:p>
          <a:p>
            <a:pPr marL="342900" lvl="0" indent="-342900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Orphan products, </a:t>
            </a:r>
          </a:p>
          <a:p>
            <a:pPr marL="342900" lvl="0" indent="-342900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Traditional herbal medicinal products, </a:t>
            </a:r>
          </a:p>
          <a:p>
            <a:pPr marL="342900" lvl="0" indent="-342900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Biosimilar products, </a:t>
            </a:r>
          </a:p>
          <a:p>
            <a:pPr marL="342900" lvl="0" indent="-342900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Hospital products and serums, </a:t>
            </a:r>
          </a:p>
          <a:p>
            <a:pPr marL="342900" lvl="0" indent="-342900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Non-reimbursed products, </a:t>
            </a:r>
          </a:p>
          <a:p>
            <a:pPr marL="342900" lvl="0" indent="-342900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Vaccines and products of critical importance in terms of public </a:t>
            </a:r>
            <a:r>
              <a:rPr lang="en-US" dirty="0" smtClean="0">
                <a:solidFill>
                  <a:prstClr val="black"/>
                </a:solidFill>
              </a:rPr>
              <a:t>health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1392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Products subjected to special conditions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12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Türkiye İlaç ve Tıbbi Cihaz Kurumu</a:t>
            </a: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İçerik Yer Tutucusu 2"/>
          <p:cNvSpPr>
            <a:spLocks noGrp="1"/>
          </p:cNvSpPr>
          <p:nvPr>
            <p:ph idx="1"/>
          </p:nvPr>
        </p:nvSpPr>
        <p:spPr>
          <a:xfrm>
            <a:off x="838200" y="1323474"/>
            <a:ext cx="10515600" cy="4853489"/>
          </a:xfrm>
        </p:spPr>
        <p:txBody>
          <a:bodyPr>
            <a:normAutofit fontScale="92500" lnSpcReduction="20000"/>
          </a:bodyPr>
          <a:lstStyle/>
          <a:p>
            <a:pPr marL="342900" lvl="0" indent="-342900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</a:rPr>
              <a:t>All these products get 100% of lowest reference price except non-reimbursed and traditional herbal medicinal products.</a:t>
            </a:r>
          </a:p>
          <a:p>
            <a:pPr marL="342900" lvl="0" indent="-342900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</a:rPr>
              <a:t>The products manufactured in Turkey may be issued a price also on the basis of the cost card. </a:t>
            </a:r>
          </a:p>
          <a:p>
            <a:pPr marL="342900" lvl="0" indent="-342900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</a:rPr>
              <a:t>The price requested in the cost card would be higher with different rates up to 25% of the reference price for each product group.</a:t>
            </a:r>
          </a:p>
          <a:p>
            <a:pPr marL="342900" lvl="0" indent="-342900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</a:rPr>
              <a:t>The requests higher than 25% of reference price shall be evaluated by the Price Evaluation Commission.</a:t>
            </a:r>
            <a:endParaRPr lang="tr-TR" dirty="0">
              <a:solidFill>
                <a:prstClr val="black"/>
              </a:solidFill>
            </a:endParaRPr>
          </a:p>
          <a:p>
            <a:pPr marL="342900" lvl="0" indent="-342900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</a:rPr>
              <a:t>Commission may define price for plasma derived blood products and recombinant blood products based on current foreign exchange rate once every 2 weeks.</a:t>
            </a:r>
          </a:p>
          <a:p>
            <a:pPr marL="342900" lvl="0" indent="-342900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</a:rPr>
              <a:t>In terms of ensuring the market availability of these products</a:t>
            </a:r>
          </a:p>
          <a:p>
            <a:pPr marL="342900" lvl="0" indent="-342900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</a:rPr>
              <a:t>Human albumins and immunoglobulins, </a:t>
            </a:r>
            <a:r>
              <a:rPr lang="en-US" dirty="0" smtClean="0">
                <a:solidFill>
                  <a:prstClr val="black"/>
                </a:solidFill>
              </a:rPr>
              <a:t>Anti-D</a:t>
            </a:r>
            <a:r>
              <a:rPr lang="tr-TR" dirty="0">
                <a:solidFill>
                  <a:prstClr val="black"/>
                </a:solidFill>
              </a:rPr>
              <a:t> </a:t>
            </a:r>
            <a:r>
              <a:rPr lang="tr-TR" dirty="0" err="1" smtClean="0">
                <a:solidFill>
                  <a:prstClr val="black"/>
                </a:solidFill>
              </a:rPr>
              <a:t>products</a:t>
            </a:r>
            <a:r>
              <a:rPr lang="tr-TR" dirty="0" smtClean="0">
                <a:solidFill>
                  <a:prstClr val="black"/>
                </a:solidFill>
              </a:rPr>
              <a:t>.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1752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Profit Rates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13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Türkiye İlaç ve Tıbbi Cihaz Kurumu</a:t>
            </a: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10" name="İçerik Yer Tutucusu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031" y="1319624"/>
            <a:ext cx="8407113" cy="43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621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Summary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14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Türkiye İlaç ve Tıbbi Cihaz Kurumu</a:t>
            </a: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Dikdörtgen 10"/>
          <p:cNvSpPr/>
          <p:nvPr/>
        </p:nvSpPr>
        <p:spPr>
          <a:xfrm>
            <a:off x="1242814" y="1301387"/>
            <a:ext cx="3277642" cy="2376264"/>
          </a:xfrm>
          <a:prstGeom prst="rect">
            <a:avLst/>
          </a:prstGeom>
          <a:solidFill>
            <a:srgbClr val="DDDDDD"/>
          </a:solidFill>
          <a:ln w="25400" cap="flat" cmpd="sng" algn="ctr">
            <a:solidFill>
              <a:srgbClr val="DDDDD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Original</a:t>
            </a:r>
            <a:r>
              <a:rPr kumimoji="0" lang="tr-TR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pharmaceuticals that do not have generic competition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/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/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100% of  </a:t>
            </a:r>
            <a:r>
              <a:rPr kumimoji="0" lang="tr-T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the</a:t>
            </a: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Reference Price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+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Wholesaler and Pharmacist Profit Margin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+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%8 VAT</a:t>
            </a:r>
            <a:endParaRPr kumimoji="0" lang="tr-T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6920994" y="1301387"/>
            <a:ext cx="3600400" cy="2376264"/>
          </a:xfrm>
          <a:prstGeom prst="rect">
            <a:avLst/>
          </a:prstGeom>
          <a:solidFill>
            <a:srgbClr val="DDDDDD"/>
          </a:solidFill>
          <a:ln w="25400" cap="flat" cmpd="sng" algn="ctr">
            <a:solidFill>
              <a:srgbClr val="DDDDD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Original</a:t>
            </a:r>
            <a:r>
              <a:rPr kumimoji="0" lang="tr-TR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pharmaceuticals that have generic competition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/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(over </a:t>
            </a:r>
            <a:r>
              <a:rPr kumimoji="0" lang="tr-TR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4.86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TL)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/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60% of the  Reference Price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+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 Wholesaler and Pharmacist Profit Margin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+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%8 VAT</a:t>
            </a:r>
            <a:endParaRPr kumimoji="0" lang="tr-T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4197953" y="3817351"/>
            <a:ext cx="3096344" cy="2534400"/>
          </a:xfrm>
          <a:prstGeom prst="rect">
            <a:avLst/>
          </a:prstGeom>
          <a:solidFill>
            <a:srgbClr val="DDDDDD"/>
          </a:solidFill>
          <a:ln w="25400" cap="flat" cmpd="sng" algn="ctr">
            <a:solidFill>
              <a:srgbClr val="DDDDD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Price</a:t>
            </a:r>
            <a:r>
              <a:rPr kumimoji="0" lang="tr-TR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protected</a:t>
            </a:r>
            <a:r>
              <a:rPr kumimoji="0" lang="tr-TR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tr-T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product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/>
            </a:r>
            <a:b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(over </a:t>
            </a:r>
            <a:r>
              <a:rPr lang="tr-TR" b="1" kern="0" dirty="0" smtClean="0">
                <a:solidFill>
                  <a:prstClr val="black"/>
                </a:solidFill>
                <a:latin typeface="Calibri"/>
              </a:rPr>
              <a:t>9</a:t>
            </a:r>
            <a:r>
              <a:rPr kumimoji="0" lang="tr-TR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,30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TL)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/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/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80% of the  Reference Price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+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 Wholesaler and Pharmacist Profit Margin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+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%8 VAT</a:t>
            </a:r>
            <a:endParaRPr kumimoji="0" lang="tr-T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84851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Decision Taking Commissions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15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Türkiye İlaç ve Tıbbi Cihaz Kurumu</a:t>
            </a: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pSp>
        <p:nvGrpSpPr>
          <p:cNvPr id="10" name="Yuvarlatılmış Dikdörtgen 14"/>
          <p:cNvGrpSpPr/>
          <p:nvPr/>
        </p:nvGrpSpPr>
        <p:grpSpPr>
          <a:xfrm>
            <a:off x="2418319" y="1472797"/>
            <a:ext cx="1964223" cy="1800202"/>
            <a:chOff x="0" y="0"/>
            <a:chExt cx="1964221" cy="1800201"/>
          </a:xfrm>
        </p:grpSpPr>
        <p:sp>
          <p:nvSpPr>
            <p:cNvPr id="14" name="Yuvarlatılmış Dikdörtgen"/>
            <p:cNvSpPr/>
            <p:nvPr/>
          </p:nvSpPr>
          <p:spPr>
            <a:xfrm>
              <a:off x="0" y="0"/>
              <a:ext cx="1964221" cy="1800201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600" b="1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Tıbbi ve Ekonomik Değerlendirme Komisyonu…"/>
            <p:cNvSpPr/>
            <p:nvPr/>
          </p:nvSpPr>
          <p:spPr>
            <a:xfrm>
              <a:off x="52725" y="52725"/>
              <a:ext cx="1858771" cy="15696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sz="1600" b="1">
                  <a:solidFill>
                    <a:srgbClr val="FFFFFF"/>
                  </a:solidFill>
                </a:defRPr>
              </a:pPr>
              <a:r>
                <a:rPr lang="tr-TR" dirty="0" err="1" smtClean="0"/>
                <a:t>Medical</a:t>
              </a:r>
              <a:r>
                <a:rPr lang="tr-TR" dirty="0" smtClean="0"/>
                <a:t> </a:t>
              </a:r>
              <a:r>
                <a:rPr lang="tr-TR" dirty="0" err="1" smtClean="0"/>
                <a:t>and</a:t>
              </a:r>
              <a:r>
                <a:rPr lang="tr-TR" dirty="0" smtClean="0"/>
                <a:t> </a:t>
              </a:r>
              <a:r>
                <a:rPr lang="tr-TR" dirty="0" err="1" smtClean="0"/>
                <a:t>Economical</a:t>
              </a:r>
              <a:r>
                <a:rPr lang="tr-TR" dirty="0" smtClean="0"/>
                <a:t> Evaluation </a:t>
              </a:r>
              <a:r>
                <a:rPr lang="tr-TR" dirty="0" err="1" smtClean="0"/>
                <a:t>Commission</a:t>
              </a:r>
              <a:endParaRPr dirty="0"/>
            </a:p>
            <a:p>
              <a:pPr algn="ctr">
                <a:defRPr sz="1600" b="1">
                  <a:solidFill>
                    <a:srgbClr val="FFFFFF"/>
                  </a:solidFill>
                </a:defRPr>
              </a:pPr>
              <a:r>
                <a:rPr dirty="0"/>
                <a:t>(TEDK)</a:t>
              </a:r>
            </a:p>
            <a:p>
              <a:pPr algn="ctr">
                <a:defRPr sz="1600" b="1">
                  <a:solidFill>
                    <a:srgbClr val="FFFFFF"/>
                  </a:solidFill>
                </a:defRPr>
              </a:pPr>
              <a:r>
                <a:rPr lang="tr-TR" dirty="0" smtClean="0"/>
                <a:t>14 </a:t>
              </a:r>
              <a:r>
                <a:rPr lang="tr-TR" dirty="0" err="1" smtClean="0"/>
                <a:t>members</a:t>
              </a:r>
              <a:endParaRPr dirty="0"/>
            </a:p>
          </p:txBody>
        </p:sp>
      </p:grpSp>
      <p:grpSp>
        <p:nvGrpSpPr>
          <p:cNvPr id="17" name="Yuvarlatılmış Dikdörtgen 16"/>
          <p:cNvGrpSpPr/>
          <p:nvPr/>
        </p:nvGrpSpPr>
        <p:grpSpPr>
          <a:xfrm>
            <a:off x="6362761" y="1472797"/>
            <a:ext cx="1964223" cy="1800202"/>
            <a:chOff x="0" y="0"/>
            <a:chExt cx="1964221" cy="1800201"/>
          </a:xfrm>
        </p:grpSpPr>
        <p:sp>
          <p:nvSpPr>
            <p:cNvPr id="18" name="Yuvarlatılmış Dikdörtgen"/>
            <p:cNvSpPr/>
            <p:nvPr/>
          </p:nvSpPr>
          <p:spPr>
            <a:xfrm>
              <a:off x="0" y="0"/>
              <a:ext cx="1964221" cy="1800201"/>
            </a:xfrm>
            <a:prstGeom prst="roundRect">
              <a:avLst>
                <a:gd name="adj" fmla="val 10000"/>
              </a:avLst>
            </a:prstGeom>
            <a:solidFill>
              <a:srgbClr val="77933C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600" b="1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İlaç Geri Ödeme Komisyonu…"/>
            <p:cNvSpPr/>
            <p:nvPr/>
          </p:nvSpPr>
          <p:spPr>
            <a:xfrm>
              <a:off x="52725" y="52725"/>
              <a:ext cx="1858771" cy="15696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sz="1600" b="1">
                  <a:solidFill>
                    <a:srgbClr val="FFFFFF"/>
                  </a:solidFill>
                </a:defRPr>
              </a:pPr>
              <a:endParaRPr dirty="0"/>
            </a:p>
            <a:p>
              <a:pPr algn="ctr">
                <a:defRPr sz="1600" b="1">
                  <a:solidFill>
                    <a:srgbClr val="FFFFFF"/>
                  </a:solidFill>
                </a:defRPr>
              </a:pPr>
              <a:r>
                <a:rPr lang="tr-TR" dirty="0" err="1" smtClean="0"/>
                <a:t>Medicines</a:t>
              </a:r>
              <a:r>
                <a:rPr lang="tr-TR" dirty="0" smtClean="0"/>
                <a:t> </a:t>
              </a:r>
              <a:r>
                <a:rPr lang="tr-TR" dirty="0" err="1" smtClean="0"/>
                <a:t>Reimbursement</a:t>
              </a:r>
              <a:r>
                <a:rPr lang="tr-TR" dirty="0" smtClean="0"/>
                <a:t> </a:t>
              </a:r>
              <a:r>
                <a:rPr lang="tr-TR" dirty="0" err="1" smtClean="0"/>
                <a:t>Commission</a:t>
              </a:r>
              <a:endParaRPr dirty="0"/>
            </a:p>
            <a:p>
              <a:pPr algn="ctr">
                <a:defRPr sz="1600" b="1">
                  <a:solidFill>
                    <a:srgbClr val="FFFFFF"/>
                  </a:solidFill>
                </a:defRPr>
              </a:pPr>
              <a:r>
                <a:rPr dirty="0"/>
                <a:t>(İGÖK)</a:t>
              </a:r>
            </a:p>
            <a:p>
              <a:pPr algn="ctr">
                <a:defRPr sz="1600" b="1">
                  <a:solidFill>
                    <a:srgbClr val="FFFFFF"/>
                  </a:solidFill>
                </a:defRPr>
              </a:pPr>
              <a:r>
                <a:rPr dirty="0"/>
                <a:t>10 </a:t>
              </a:r>
              <a:r>
                <a:rPr lang="tr-TR" dirty="0" err="1" smtClean="0"/>
                <a:t>members</a:t>
              </a:r>
              <a:endParaRPr dirty="0"/>
            </a:p>
          </p:txBody>
        </p:sp>
      </p:grpSp>
      <p:grpSp>
        <p:nvGrpSpPr>
          <p:cNvPr id="20" name="Yuvarlatılmış Dikdörtgen 19"/>
          <p:cNvGrpSpPr/>
          <p:nvPr/>
        </p:nvGrpSpPr>
        <p:grpSpPr>
          <a:xfrm>
            <a:off x="6362760" y="3777054"/>
            <a:ext cx="2036231" cy="1728194"/>
            <a:chOff x="0" y="0"/>
            <a:chExt cx="2036230" cy="1728192"/>
          </a:xfrm>
        </p:grpSpPr>
        <p:sp>
          <p:nvSpPr>
            <p:cNvPr id="21" name="Yuvarlatılmış Dikdörtgen"/>
            <p:cNvSpPr/>
            <p:nvPr/>
          </p:nvSpPr>
          <p:spPr>
            <a:xfrm>
              <a:off x="0" y="0"/>
              <a:ext cx="2036230" cy="1728192"/>
            </a:xfrm>
            <a:prstGeom prst="roundRect">
              <a:avLst>
                <a:gd name="adj" fmla="val 10000"/>
              </a:avLst>
            </a:prstGeom>
            <a:gradFill flip="none" rotWithShape="1">
              <a:gsLst>
                <a:gs pos="0">
                  <a:schemeClr val="accent4"/>
                </a:gs>
                <a:gs pos="80000">
                  <a:schemeClr val="accent4"/>
                </a:gs>
                <a:gs pos="100000">
                  <a:schemeClr val="accent4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600" b="1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Alternatif Geri Ödeme Komisyonu…"/>
            <p:cNvSpPr/>
            <p:nvPr/>
          </p:nvSpPr>
          <p:spPr>
            <a:xfrm>
              <a:off x="50616" y="50616"/>
              <a:ext cx="1934997" cy="1569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sz="1600" b="1">
                  <a:solidFill>
                    <a:srgbClr val="FFFFFF"/>
                  </a:solidFill>
                </a:defRPr>
              </a:pPr>
              <a:endParaRPr dirty="0"/>
            </a:p>
            <a:p>
              <a:pPr algn="ctr">
                <a:defRPr sz="1600" b="1">
                  <a:solidFill>
                    <a:srgbClr val="FFFFFF"/>
                  </a:solidFill>
                </a:defRPr>
              </a:pPr>
              <a:r>
                <a:rPr lang="tr-TR" dirty="0" err="1" smtClean="0"/>
                <a:t>Alternative</a:t>
              </a:r>
              <a:r>
                <a:rPr lang="tr-TR" dirty="0" smtClean="0"/>
                <a:t> </a:t>
              </a:r>
              <a:r>
                <a:rPr lang="tr-TR" dirty="0" err="1" smtClean="0"/>
                <a:t>Reimbursement</a:t>
              </a:r>
              <a:r>
                <a:rPr lang="tr-TR" dirty="0" smtClean="0"/>
                <a:t> </a:t>
              </a:r>
              <a:r>
                <a:rPr lang="tr-TR" dirty="0" err="1" smtClean="0"/>
                <a:t>Commission</a:t>
              </a:r>
              <a:endParaRPr dirty="0"/>
            </a:p>
            <a:p>
              <a:pPr algn="ctr">
                <a:defRPr sz="1600" b="1">
                  <a:solidFill>
                    <a:srgbClr val="FFFFFF"/>
                  </a:solidFill>
                </a:defRPr>
              </a:pPr>
              <a:r>
                <a:rPr dirty="0"/>
                <a:t>(AGÖK)</a:t>
              </a:r>
            </a:p>
            <a:p>
              <a:pPr algn="ctr">
                <a:defRPr sz="1600" b="1">
                  <a:solidFill>
                    <a:srgbClr val="FFFFFF"/>
                  </a:solidFill>
                </a:defRPr>
              </a:pPr>
              <a:r>
                <a:rPr dirty="0"/>
                <a:t>6 </a:t>
              </a:r>
              <a:r>
                <a:rPr lang="tr-TR" dirty="0" err="1" smtClean="0"/>
                <a:t>members</a:t>
              </a:r>
              <a:endParaRPr dirty="0"/>
            </a:p>
          </p:txBody>
        </p:sp>
      </p:grpSp>
      <p:grpSp>
        <p:nvGrpSpPr>
          <p:cNvPr id="23" name="Yuvarlatılmış Dikdörtgen 22"/>
          <p:cNvGrpSpPr/>
          <p:nvPr/>
        </p:nvGrpSpPr>
        <p:grpSpPr>
          <a:xfrm>
            <a:off x="2436838" y="3777054"/>
            <a:ext cx="1929705" cy="2062101"/>
            <a:chOff x="0" y="0"/>
            <a:chExt cx="1929703" cy="2062099"/>
          </a:xfrm>
        </p:grpSpPr>
        <p:sp>
          <p:nvSpPr>
            <p:cNvPr id="24" name="Yuvarlatılmış Dikdörtgen"/>
            <p:cNvSpPr/>
            <p:nvPr/>
          </p:nvSpPr>
          <p:spPr>
            <a:xfrm>
              <a:off x="0" y="0"/>
              <a:ext cx="1929703" cy="1728192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600" b="1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Yurtdışı İlaç Tıbbi ve Ekonomik Değerlendirme Komisyonu…"/>
            <p:cNvSpPr/>
            <p:nvPr/>
          </p:nvSpPr>
          <p:spPr>
            <a:xfrm>
              <a:off x="49355" y="0"/>
              <a:ext cx="1828471" cy="20620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sz="1600" b="1">
                  <a:solidFill>
                    <a:srgbClr val="FFFFFF"/>
                  </a:solidFill>
                </a:defRPr>
              </a:pPr>
              <a:r>
                <a:rPr lang="tr-TR" dirty="0" err="1" smtClean="0"/>
                <a:t>Medical</a:t>
              </a:r>
              <a:r>
                <a:rPr lang="tr-TR" dirty="0" smtClean="0"/>
                <a:t> </a:t>
              </a:r>
              <a:r>
                <a:rPr lang="tr-TR" dirty="0" err="1" smtClean="0"/>
                <a:t>and</a:t>
              </a:r>
              <a:r>
                <a:rPr lang="tr-TR" dirty="0" smtClean="0"/>
                <a:t> </a:t>
              </a:r>
              <a:r>
                <a:rPr lang="tr-TR" dirty="0" err="1" smtClean="0"/>
                <a:t>Economical</a:t>
              </a:r>
              <a:r>
                <a:rPr lang="tr-TR" dirty="0" smtClean="0"/>
                <a:t> Evaluation </a:t>
              </a:r>
              <a:r>
                <a:rPr lang="tr-TR" dirty="0" err="1" smtClean="0"/>
                <a:t>Commission</a:t>
              </a:r>
              <a:r>
                <a:rPr lang="tr-TR" dirty="0" smtClean="0"/>
                <a:t> </a:t>
              </a:r>
              <a:r>
                <a:rPr lang="tr-TR" dirty="0" err="1" smtClean="0"/>
                <a:t>for</a:t>
              </a:r>
              <a:r>
                <a:rPr lang="tr-TR" dirty="0" smtClean="0"/>
                <a:t> </a:t>
              </a:r>
              <a:r>
                <a:rPr lang="tr-TR" dirty="0" err="1" smtClean="0"/>
                <a:t>Medicines</a:t>
              </a:r>
              <a:r>
                <a:rPr lang="tr-TR" dirty="0" smtClean="0"/>
                <a:t> </a:t>
              </a:r>
              <a:r>
                <a:rPr lang="tr-TR" dirty="0" err="1" smtClean="0"/>
                <a:t>Bringing</a:t>
              </a:r>
              <a:r>
                <a:rPr lang="tr-TR" dirty="0" smtClean="0"/>
                <a:t> </a:t>
              </a:r>
              <a:r>
                <a:rPr lang="tr-TR" dirty="0" err="1" smtClean="0"/>
                <a:t>from</a:t>
              </a:r>
              <a:r>
                <a:rPr lang="tr-TR" dirty="0" smtClean="0"/>
                <a:t> </a:t>
              </a:r>
              <a:r>
                <a:rPr lang="tr-TR" dirty="0" err="1" smtClean="0"/>
                <a:t>Abroad</a:t>
              </a:r>
              <a:r>
                <a:rPr lang="tr-TR" dirty="0" smtClean="0"/>
                <a:t> (Yİ-TEDK) – 6 </a:t>
              </a:r>
              <a:r>
                <a:rPr lang="tr-TR" dirty="0" err="1" smtClean="0"/>
                <a:t>members</a:t>
              </a:r>
              <a:endParaRPr lang="tr-TR" dirty="0" smtClean="0"/>
            </a:p>
            <a:p>
              <a:pPr algn="ctr">
                <a:defRPr sz="1600" b="1">
                  <a:solidFill>
                    <a:srgbClr val="FFFFFF"/>
                  </a:solidFill>
                </a:defRPr>
              </a:pPr>
              <a:r>
                <a:rPr lang="tr-TR" dirty="0" smtClean="0"/>
                <a:t>6 </a:t>
              </a:r>
              <a:r>
                <a:rPr lang="tr-TR" dirty="0" err="1" smtClean="0"/>
                <a:t>members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0463746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tr-TR" sz="3200" b="1" dirty="0" err="1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Committees</a:t>
            </a:r>
            <a:r>
              <a:rPr lang="en-US" sz="32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Duties</a:t>
            </a:r>
            <a:endParaRPr lang="en-US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16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Türkiye İlaç ve Tıbbi Cihaz Kurumu</a:t>
            </a: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6" name="Metin kutusu 2"/>
          <p:cNvSpPr/>
          <p:nvPr/>
        </p:nvSpPr>
        <p:spPr>
          <a:xfrm>
            <a:off x="481258" y="532083"/>
            <a:ext cx="9734790" cy="5964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b="1"/>
            </a:pPr>
            <a:endParaRPr sz="2200" dirty="0"/>
          </a:p>
          <a:p>
            <a:pPr marL="742950" lvl="1" indent="-285750">
              <a:lnSpc>
                <a:spcPct val="150000"/>
              </a:lnSpc>
              <a:buSzPct val="100000"/>
              <a:buChar char="➢"/>
            </a:pPr>
            <a:r>
              <a:rPr lang="en-US" sz="2200" dirty="0" smtClean="0"/>
              <a:t>First </a:t>
            </a:r>
            <a:r>
              <a:rPr lang="en-US" sz="2200" dirty="0"/>
              <a:t>molecules</a:t>
            </a:r>
          </a:p>
          <a:p>
            <a:pPr marL="742950" lvl="1" indent="-285750">
              <a:lnSpc>
                <a:spcPct val="150000"/>
              </a:lnSpc>
              <a:buSzPct val="100000"/>
              <a:buChar char="➢"/>
            </a:pPr>
            <a:r>
              <a:rPr lang="en-US" sz="2200" dirty="0"/>
              <a:t>Original medicines</a:t>
            </a:r>
          </a:p>
          <a:p>
            <a:pPr marL="742950" lvl="1" indent="-285750">
              <a:lnSpc>
                <a:spcPct val="150000"/>
              </a:lnSpc>
              <a:buSzPct val="100000"/>
              <a:buChar char="➢"/>
            </a:pPr>
            <a:r>
              <a:rPr lang="en-US" sz="2200" dirty="0"/>
              <a:t>Different pharmaceutical form / dose generics of the products on the list</a:t>
            </a:r>
          </a:p>
          <a:p>
            <a:pPr marL="742950" lvl="1" indent="-285750">
              <a:lnSpc>
                <a:spcPct val="150000"/>
              </a:lnSpc>
              <a:buSzPct val="100000"/>
              <a:buChar char="➢"/>
            </a:pPr>
            <a:r>
              <a:rPr lang="en-US" sz="2200" dirty="0"/>
              <a:t>Passivation of medicines from the Pharmacy Provision system</a:t>
            </a:r>
          </a:p>
          <a:p>
            <a:pPr marL="742950" lvl="1" indent="-285750">
              <a:lnSpc>
                <a:spcPct val="150000"/>
              </a:lnSpc>
              <a:buSzPct val="100000"/>
              <a:buChar char="➢"/>
            </a:pPr>
            <a:r>
              <a:rPr lang="en-US" sz="2200" dirty="0"/>
              <a:t>Medicines exemption from medicines contribution share</a:t>
            </a:r>
          </a:p>
          <a:p>
            <a:pPr marL="742950" lvl="1" indent="-285750">
              <a:lnSpc>
                <a:spcPct val="150000"/>
              </a:lnSpc>
              <a:buSzPct val="100000"/>
              <a:buChar char="➢"/>
            </a:pPr>
            <a:r>
              <a:rPr lang="en-US" sz="2200" dirty="0"/>
              <a:t>Terms of reimbursement for all submissions</a:t>
            </a:r>
          </a:p>
          <a:p>
            <a:pPr marL="742950" lvl="1" indent="-285750">
              <a:lnSpc>
                <a:spcPct val="150000"/>
              </a:lnSpc>
              <a:buSzPct val="100000"/>
              <a:buChar char="➢"/>
            </a:pPr>
            <a:r>
              <a:rPr lang="en-US" sz="2200" dirty="0"/>
              <a:t>Declaration of principle decisions to be taken as basis in the decision process</a:t>
            </a:r>
          </a:p>
          <a:p>
            <a:pPr marL="742950" lvl="1" indent="-285750">
              <a:lnSpc>
                <a:spcPct val="150000"/>
              </a:lnSpc>
              <a:buSzPct val="100000"/>
              <a:buChar char="➢"/>
            </a:pPr>
            <a:r>
              <a:rPr lang="en-US" sz="2200" dirty="0"/>
              <a:t>Requests regarding reimbursement terms in the Health Implementation Communiqué</a:t>
            </a:r>
          </a:p>
          <a:p>
            <a:pPr marL="742950" lvl="1" indent="-285750">
              <a:lnSpc>
                <a:spcPct val="150000"/>
              </a:lnSpc>
              <a:buSzPct val="100000"/>
              <a:buChar char="➢"/>
            </a:pPr>
            <a:r>
              <a:rPr lang="en-US" sz="2200" dirty="0"/>
              <a:t>To take a decision about the medicines to be removed from the reimbursement </a:t>
            </a:r>
            <a:r>
              <a:rPr lang="en-US" sz="2200" dirty="0" smtClean="0"/>
              <a:t>list</a:t>
            </a:r>
            <a:r>
              <a:rPr lang="tr-TR" sz="2200" dirty="0"/>
              <a:t>.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9838033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tr-TR" sz="3200" b="1" dirty="0" err="1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Committees</a:t>
            </a:r>
            <a:r>
              <a:rPr lang="en-US" sz="32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en-US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Decision Process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17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Türkiye İlaç ve Tıbbi Cihaz Kurumu</a:t>
            </a: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6" name="Metin kutusu 2"/>
          <p:cNvSpPr/>
          <p:nvPr/>
        </p:nvSpPr>
        <p:spPr>
          <a:xfrm>
            <a:off x="830173" y="927601"/>
            <a:ext cx="9734790" cy="5456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indent="449580" algn="just"/>
            <a:endParaRPr lang="en-US" sz="2200" dirty="0"/>
          </a:p>
          <a:p>
            <a:pPr marL="285750" indent="-285750" algn="just">
              <a:lnSpc>
                <a:spcPct val="150000"/>
              </a:lnSpc>
              <a:buSzPct val="100000"/>
              <a:buChar char="❑"/>
              <a:tabLst>
                <a:tab pos="457200" algn="l"/>
              </a:tabLst>
            </a:pPr>
            <a:r>
              <a:rPr lang="en-US" sz="2200" dirty="0"/>
              <a:t>Presence / absence of alternative treatments used in the same disease</a:t>
            </a:r>
          </a:p>
          <a:p>
            <a:pPr marL="285750" indent="-285750" algn="just">
              <a:lnSpc>
                <a:spcPct val="150000"/>
              </a:lnSpc>
              <a:buSzPct val="100000"/>
              <a:buChar char="❑"/>
              <a:tabLst>
                <a:tab pos="457200" algn="l"/>
              </a:tabLst>
            </a:pPr>
            <a:r>
              <a:rPr lang="en-US" sz="2200" dirty="0"/>
              <a:t>Other pharmaceutical forms of the same or equivalent medicines included in the reimbursement list</a:t>
            </a:r>
          </a:p>
          <a:p>
            <a:pPr marL="285750" indent="-285750" algn="just">
              <a:lnSpc>
                <a:spcPct val="150000"/>
              </a:lnSpc>
              <a:buSzPct val="100000"/>
              <a:buChar char="❑"/>
              <a:tabLst>
                <a:tab pos="457200" algn="l"/>
              </a:tabLst>
            </a:pPr>
            <a:r>
              <a:rPr lang="en-US" sz="2200" dirty="0"/>
              <a:t>Financial burden the new treatment, importance the care, the number of patients targeted for the therapy</a:t>
            </a:r>
          </a:p>
          <a:p>
            <a:pPr marL="285750" indent="-285750" algn="just">
              <a:lnSpc>
                <a:spcPct val="150000"/>
              </a:lnSpc>
              <a:buSzPct val="100000"/>
              <a:buChar char="❑"/>
              <a:tabLst>
                <a:tab pos="457200" algn="l"/>
              </a:tabLst>
            </a:pPr>
            <a:r>
              <a:rPr lang="en-US" sz="2200" dirty="0"/>
              <a:t>Market share distributions of alternative therapies</a:t>
            </a:r>
          </a:p>
          <a:p>
            <a:pPr marL="285750" indent="-285750" algn="just">
              <a:lnSpc>
                <a:spcPct val="150000"/>
              </a:lnSpc>
              <a:buSzPct val="100000"/>
              <a:buChar char="❑"/>
              <a:tabLst>
                <a:tab pos="457200" algn="l"/>
              </a:tabLst>
            </a:pPr>
            <a:r>
              <a:rPr lang="en-US" sz="2200" dirty="0"/>
              <a:t>Current </a:t>
            </a:r>
            <a:r>
              <a:rPr lang="en-US" sz="2200" dirty="0" err="1"/>
              <a:t>sitiutation</a:t>
            </a:r>
            <a:r>
              <a:rPr lang="en-US" sz="2200" dirty="0"/>
              <a:t> in diagnosis and treatment guidelines</a:t>
            </a:r>
          </a:p>
          <a:p>
            <a:pPr marL="285750" indent="-285750" algn="just">
              <a:lnSpc>
                <a:spcPct val="150000"/>
              </a:lnSpc>
              <a:buSzPct val="100000"/>
              <a:buChar char="❑"/>
              <a:tabLst>
                <a:tab pos="457200" algn="l"/>
              </a:tabLst>
            </a:pPr>
            <a:r>
              <a:rPr lang="en-US" sz="2200" dirty="0"/>
              <a:t>Other country practices</a:t>
            </a:r>
          </a:p>
          <a:p>
            <a:pPr marL="285750" indent="-285750" algn="just">
              <a:lnSpc>
                <a:spcPct val="150000"/>
              </a:lnSpc>
              <a:buSzPct val="100000"/>
              <a:buChar char="❑"/>
              <a:tabLst>
                <a:tab pos="457200" algn="l"/>
              </a:tabLst>
            </a:pPr>
            <a:r>
              <a:rPr lang="en-US" sz="2200" dirty="0"/>
              <a:t>Opinions of physicians</a:t>
            </a:r>
          </a:p>
          <a:p>
            <a:pPr marL="285750" indent="-285750" algn="just">
              <a:lnSpc>
                <a:spcPct val="150000"/>
              </a:lnSpc>
              <a:buSzPct val="100000"/>
              <a:buChar char="❑"/>
              <a:tabLst>
                <a:tab pos="457200" algn="l"/>
              </a:tabLst>
            </a:pPr>
            <a:r>
              <a:rPr lang="en-US" sz="2200" dirty="0"/>
              <a:t>Determination of public discount rates</a:t>
            </a:r>
          </a:p>
        </p:txBody>
      </p:sp>
    </p:spTree>
    <p:extLst>
      <p:ext uri="{BB962C8B-B14F-4D97-AF65-F5344CB8AC3E}">
        <p14:creationId xmlns:p14="http://schemas.microsoft.com/office/powerpoint/2010/main" val="25427943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tr-TR" sz="3200" b="1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Reimbursement</a:t>
            </a:r>
            <a:r>
              <a:rPr lang="tr-TR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Process</a:t>
            </a:r>
            <a:endParaRPr lang="tr-TR" sz="3200" b="1" dirty="0" smtClean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18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Türkiye İlaç ve Tıbbi Cihaz Kurumu</a:t>
            </a: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pSp>
        <p:nvGrpSpPr>
          <p:cNvPr id="10" name="Akış Çizelgesi: Öteki İşlem 6"/>
          <p:cNvGrpSpPr/>
          <p:nvPr/>
        </p:nvGrpSpPr>
        <p:grpSpPr>
          <a:xfrm>
            <a:off x="1511070" y="1184520"/>
            <a:ext cx="2074787" cy="448312"/>
            <a:chOff x="-1" y="0"/>
            <a:chExt cx="2074785" cy="448310"/>
          </a:xfrm>
        </p:grpSpPr>
        <p:sp>
          <p:nvSpPr>
            <p:cNvPr id="11" name="Şekil"/>
            <p:cNvSpPr/>
            <p:nvPr/>
          </p:nvSpPr>
          <p:spPr>
            <a:xfrm>
              <a:off x="-1" y="0"/>
              <a:ext cx="2074785" cy="448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348" y="0"/>
                    <a:pt x="778" y="0"/>
                  </a:cubicBezTo>
                  <a:lnTo>
                    <a:pt x="20822" y="0"/>
                  </a:lnTo>
                  <a:cubicBezTo>
                    <a:pt x="21252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1252" y="21600"/>
                    <a:pt x="20822" y="21600"/>
                  </a:cubicBezTo>
                  <a:lnTo>
                    <a:pt x="778" y="21600"/>
                  </a:lnTo>
                  <a:cubicBezTo>
                    <a:pt x="348" y="21600"/>
                    <a:pt x="0" y="19988"/>
                    <a:pt x="0" y="18000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115000"/>
                </a:lnSpc>
                <a:spcBef>
                  <a:spcPts val="1000"/>
                </a:spcBef>
                <a:defRPr sz="2000" b="1">
                  <a:solidFill>
                    <a:srgbClr val="003366"/>
                  </a:solidFill>
                </a:defRPr>
              </a:pPr>
              <a:endParaRPr sz="2000"/>
            </a:p>
          </p:txBody>
        </p:sp>
        <p:sp>
          <p:nvSpPr>
            <p:cNvPr id="12" name="EK 4/A SÜRECİ"/>
            <p:cNvSpPr/>
            <p:nvPr/>
          </p:nvSpPr>
          <p:spPr>
            <a:xfrm>
              <a:off x="37359" y="44749"/>
              <a:ext cx="2000065" cy="3588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lnSpc>
                  <a:spcPct val="115000"/>
                </a:lnSpc>
                <a:spcBef>
                  <a:spcPts val="1000"/>
                </a:spcBef>
                <a:defRPr sz="2000" b="1">
                  <a:solidFill>
                    <a:srgbClr val="003366"/>
                  </a:solidFill>
                </a:defRPr>
              </a:lvl1pPr>
            </a:lstStyle>
            <a:p>
              <a:r>
                <a:rPr lang="tr-TR" sz="1600" dirty="0" err="1" smtClean="0"/>
                <a:t>Process</a:t>
              </a:r>
              <a:r>
                <a:rPr lang="tr-TR" sz="1600" dirty="0" smtClean="0"/>
                <a:t> </a:t>
              </a:r>
              <a:r>
                <a:rPr lang="tr-TR" sz="1600" dirty="0" err="1" smtClean="0"/>
                <a:t>for</a:t>
              </a:r>
              <a:r>
                <a:rPr lang="tr-TR" sz="1600" dirty="0" smtClean="0"/>
                <a:t> </a:t>
              </a:r>
              <a:r>
                <a:rPr lang="tr-TR" sz="1600" dirty="0" err="1" smtClean="0"/>
                <a:t>Medicines</a:t>
              </a:r>
              <a:endParaRPr sz="1600" dirty="0"/>
            </a:p>
          </p:txBody>
        </p:sp>
      </p:grpSp>
      <p:grpSp>
        <p:nvGrpSpPr>
          <p:cNvPr id="13" name="Akış Çizelgesi: Öteki İşlem 7"/>
          <p:cNvGrpSpPr/>
          <p:nvPr/>
        </p:nvGrpSpPr>
        <p:grpSpPr>
          <a:xfrm>
            <a:off x="4299756" y="1122029"/>
            <a:ext cx="1784307" cy="573296"/>
            <a:chOff x="0" y="73080"/>
            <a:chExt cx="1784306" cy="573294"/>
          </a:xfrm>
        </p:grpSpPr>
        <p:sp>
          <p:nvSpPr>
            <p:cNvPr id="14" name="Şekil"/>
            <p:cNvSpPr/>
            <p:nvPr/>
          </p:nvSpPr>
          <p:spPr>
            <a:xfrm>
              <a:off x="0" y="135572"/>
              <a:ext cx="1784306" cy="448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405" y="0"/>
                    <a:pt x="905" y="0"/>
                  </a:cubicBezTo>
                  <a:lnTo>
                    <a:pt x="20695" y="0"/>
                  </a:lnTo>
                  <a:cubicBezTo>
                    <a:pt x="21195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1195" y="21600"/>
                    <a:pt x="20695" y="21600"/>
                  </a:cubicBezTo>
                  <a:lnTo>
                    <a:pt x="905" y="21600"/>
                  </a:lnTo>
                  <a:cubicBezTo>
                    <a:pt x="405" y="21600"/>
                    <a:pt x="0" y="19988"/>
                    <a:pt x="0" y="18000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115000"/>
                </a:lnSpc>
                <a:spcBef>
                  <a:spcPts val="1000"/>
                </a:spcBef>
                <a:defRPr sz="2000" b="1">
                  <a:solidFill>
                    <a:srgbClr val="003366"/>
                  </a:solidFill>
                </a:defRPr>
              </a:pPr>
              <a:endParaRPr sz="2000"/>
            </a:p>
          </p:txBody>
        </p:sp>
        <p:sp>
          <p:nvSpPr>
            <p:cNvPr id="16" name="EK 4/C SÜRECİ"/>
            <p:cNvSpPr/>
            <p:nvPr/>
          </p:nvSpPr>
          <p:spPr>
            <a:xfrm>
              <a:off x="37358" y="73080"/>
              <a:ext cx="1709589" cy="573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lnSpc>
                  <a:spcPct val="115000"/>
                </a:lnSpc>
                <a:spcBef>
                  <a:spcPts val="1000"/>
                </a:spcBef>
                <a:defRPr sz="2000" b="1">
                  <a:solidFill>
                    <a:srgbClr val="003366"/>
                  </a:solidFill>
                </a:defRPr>
              </a:lvl1pPr>
            </a:lstStyle>
            <a:p>
              <a:r>
                <a:rPr lang="tr-TR" sz="1400" dirty="0" err="1" smtClean="0"/>
                <a:t>Process</a:t>
              </a:r>
              <a:r>
                <a:rPr lang="tr-TR" sz="1400" dirty="0" smtClean="0"/>
                <a:t> </a:t>
              </a:r>
              <a:r>
                <a:rPr lang="tr-TR" sz="1400" dirty="0" err="1" smtClean="0"/>
                <a:t>for</a:t>
              </a:r>
              <a:r>
                <a:rPr lang="tr-TR" sz="1400" dirty="0" smtClean="0"/>
                <a:t> </a:t>
              </a:r>
              <a:r>
                <a:rPr lang="tr-TR" sz="1400" dirty="0" err="1" smtClean="0"/>
                <a:t>Medicines</a:t>
              </a:r>
              <a:r>
                <a:rPr lang="tr-TR" sz="1400" dirty="0" smtClean="0"/>
                <a:t> </a:t>
              </a:r>
              <a:r>
                <a:rPr lang="tr-TR" sz="1400" dirty="0" err="1" smtClean="0"/>
                <a:t>Bringing</a:t>
              </a:r>
              <a:r>
                <a:rPr lang="tr-TR" sz="1400" dirty="0" smtClean="0"/>
                <a:t> </a:t>
              </a:r>
              <a:r>
                <a:rPr lang="tr-TR" sz="1400" dirty="0" err="1" smtClean="0"/>
                <a:t>from</a:t>
              </a:r>
              <a:r>
                <a:rPr lang="tr-TR" sz="1400" dirty="0" smtClean="0"/>
                <a:t> </a:t>
              </a:r>
              <a:r>
                <a:rPr lang="tr-TR" sz="1400" dirty="0" err="1" smtClean="0"/>
                <a:t>Abroad</a:t>
              </a:r>
              <a:endParaRPr sz="1400" dirty="0"/>
            </a:p>
          </p:txBody>
        </p:sp>
      </p:grpSp>
      <p:grpSp>
        <p:nvGrpSpPr>
          <p:cNvPr id="17" name="Akış Çizelgesi: Öteki İşlem 8"/>
          <p:cNvGrpSpPr/>
          <p:nvPr/>
        </p:nvGrpSpPr>
        <p:grpSpPr>
          <a:xfrm>
            <a:off x="6645298" y="1112512"/>
            <a:ext cx="2152418" cy="634898"/>
            <a:chOff x="-50350" y="71695"/>
            <a:chExt cx="2152416" cy="634897"/>
          </a:xfrm>
        </p:grpSpPr>
        <p:sp>
          <p:nvSpPr>
            <p:cNvPr id="18" name="Şekil"/>
            <p:cNvSpPr/>
            <p:nvPr/>
          </p:nvSpPr>
          <p:spPr>
            <a:xfrm>
              <a:off x="0" y="71695"/>
              <a:ext cx="2016225" cy="576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461" y="0"/>
                    <a:pt x="1029" y="0"/>
                  </a:cubicBezTo>
                  <a:lnTo>
                    <a:pt x="20571" y="0"/>
                  </a:lnTo>
                  <a:cubicBezTo>
                    <a:pt x="21139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1139" y="21600"/>
                    <a:pt x="20571" y="21600"/>
                  </a:cubicBezTo>
                  <a:lnTo>
                    <a:pt x="1029" y="21600"/>
                  </a:lnTo>
                  <a:cubicBezTo>
                    <a:pt x="461" y="21600"/>
                    <a:pt x="0" y="19988"/>
                    <a:pt x="0" y="18000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115000"/>
                </a:lnSpc>
                <a:spcBef>
                  <a:spcPts val="1000"/>
                </a:spcBef>
                <a:defRPr sz="2000" b="1">
                  <a:solidFill>
                    <a:srgbClr val="003366"/>
                  </a:solidFill>
                </a:defRPr>
              </a:pPr>
              <a:endParaRPr sz="2000"/>
            </a:p>
          </p:txBody>
        </p:sp>
        <p:sp>
          <p:nvSpPr>
            <p:cNvPr id="19" name="ALTERNATİF ÖDEME SÜRECİ"/>
            <p:cNvSpPr/>
            <p:nvPr/>
          </p:nvSpPr>
          <p:spPr>
            <a:xfrm>
              <a:off x="-50350" y="98928"/>
              <a:ext cx="2152416" cy="607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lnSpc>
                  <a:spcPct val="115000"/>
                </a:lnSpc>
                <a:spcBef>
                  <a:spcPts val="1000"/>
                </a:spcBef>
                <a:defRPr sz="2000" b="1">
                  <a:solidFill>
                    <a:srgbClr val="003366"/>
                  </a:solidFill>
                </a:defRPr>
              </a:lvl1pPr>
            </a:lstStyle>
            <a:p>
              <a:r>
                <a:rPr lang="tr-TR" sz="1400" dirty="0" err="1" smtClean="0"/>
                <a:t>Alternative</a:t>
              </a:r>
              <a:r>
                <a:rPr lang="tr-TR" sz="1400" dirty="0" smtClean="0"/>
                <a:t> </a:t>
              </a:r>
              <a:r>
                <a:rPr lang="tr-TR" sz="1400" dirty="0" err="1" smtClean="0"/>
                <a:t>Reimbursement</a:t>
              </a:r>
              <a:r>
                <a:rPr lang="tr-TR" sz="1400" dirty="0" smtClean="0"/>
                <a:t> </a:t>
              </a:r>
              <a:r>
                <a:rPr lang="tr-TR" sz="1400" dirty="0" err="1" smtClean="0"/>
                <a:t>Process</a:t>
              </a:r>
              <a:endParaRPr sz="1400" dirty="0"/>
            </a:p>
          </p:txBody>
        </p:sp>
      </p:grpSp>
      <p:grpSp>
        <p:nvGrpSpPr>
          <p:cNvPr id="20" name="Diyagram 9"/>
          <p:cNvGrpSpPr/>
          <p:nvPr/>
        </p:nvGrpSpPr>
        <p:grpSpPr>
          <a:xfrm>
            <a:off x="1622115" y="1811763"/>
            <a:ext cx="1938155" cy="4387677"/>
            <a:chOff x="0" y="0"/>
            <a:chExt cx="1938153" cy="4387675"/>
          </a:xfrm>
        </p:grpSpPr>
        <p:grpSp>
          <p:nvGrpSpPr>
            <p:cNvPr id="21" name="Grupla"/>
            <p:cNvGrpSpPr/>
            <p:nvPr/>
          </p:nvGrpSpPr>
          <p:grpSpPr>
            <a:xfrm>
              <a:off x="0" y="0"/>
              <a:ext cx="1938153" cy="916542"/>
              <a:chOff x="0" y="0"/>
              <a:chExt cx="1938152" cy="916541"/>
            </a:xfrm>
          </p:grpSpPr>
          <p:sp>
            <p:nvSpPr>
              <p:cNvPr id="43" name="Yuvarlatılmış Dikdörtgen"/>
              <p:cNvSpPr/>
              <p:nvPr/>
            </p:nvSpPr>
            <p:spPr>
              <a:xfrm>
                <a:off x="0" y="0"/>
                <a:ext cx="1938152" cy="916541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769537"/>
                  </a:gs>
                  <a:gs pos="80000">
                    <a:srgbClr val="9BC348"/>
                  </a:gs>
                  <a:gs pos="100000">
                    <a:srgbClr val="9CC646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355600">
                  <a:lnSpc>
                    <a:spcPct val="90000"/>
                  </a:lnSpc>
                  <a:spcBef>
                    <a:spcPts val="700"/>
                  </a:spcBef>
                  <a:defRPr sz="800" b="1">
                    <a:solidFill>
                      <a:srgbClr val="FFFFFF"/>
                    </a:solidFill>
                  </a:defRPr>
                </a:pPr>
                <a:endParaRPr sz="800"/>
              </a:p>
            </p:txBody>
          </p:sp>
          <p:sp>
            <p:nvSpPr>
              <p:cNvPr id="44" name="Sağlık Bakanlığı Tarafından  Ruhsat Verilmesi…"/>
              <p:cNvSpPr/>
              <p:nvPr/>
            </p:nvSpPr>
            <p:spPr>
              <a:xfrm>
                <a:off x="26844" y="148185"/>
                <a:ext cx="1884462" cy="6201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0480" tIns="30480" rIns="30480" bIns="30480" numCol="1" anchor="ctr">
                <a:spAutoFit/>
              </a:bodyPr>
              <a:lstStyle/>
              <a:p>
                <a:pPr algn="ctr" defTabSz="355600">
                  <a:lnSpc>
                    <a:spcPct val="90000"/>
                  </a:lnSpc>
                  <a:spcBef>
                    <a:spcPts val="300"/>
                  </a:spcBef>
                  <a:defRPr sz="800" b="1">
                    <a:solidFill>
                      <a:srgbClr val="FFFFFF"/>
                    </a:solidFill>
                  </a:defRPr>
                </a:pPr>
                <a:r>
                  <a:rPr lang="tr-TR" sz="800" dirty="0" smtClean="0"/>
                  <a:t>Marketin </a:t>
                </a:r>
                <a:r>
                  <a:rPr lang="tr-TR" sz="800" dirty="0" err="1" smtClean="0"/>
                  <a:t>Authorisation</a:t>
                </a:r>
                <a:r>
                  <a:rPr lang="tr-TR" sz="800" dirty="0" smtClean="0"/>
                  <a:t> </a:t>
                </a:r>
                <a:r>
                  <a:rPr lang="tr-TR" sz="800" dirty="0" err="1" smtClean="0"/>
                  <a:t>from</a:t>
                </a:r>
                <a:r>
                  <a:rPr lang="tr-TR" sz="800" dirty="0" smtClean="0"/>
                  <a:t> </a:t>
                </a:r>
                <a:r>
                  <a:rPr lang="tr-TR" sz="800" dirty="0" err="1" smtClean="0"/>
                  <a:t>MoH</a:t>
                </a:r>
                <a:endParaRPr sz="800" dirty="0"/>
              </a:p>
              <a:p>
                <a:pPr algn="ctr" defTabSz="355600">
                  <a:lnSpc>
                    <a:spcPct val="90000"/>
                  </a:lnSpc>
                  <a:spcBef>
                    <a:spcPts val="300"/>
                  </a:spcBef>
                  <a:defRPr sz="800" b="1">
                    <a:solidFill>
                      <a:srgbClr val="FFFFFF"/>
                    </a:solidFill>
                  </a:defRPr>
                </a:pPr>
                <a:r>
                  <a:rPr sz="800" dirty="0"/>
                  <a:t>30+210 </a:t>
                </a:r>
                <a:r>
                  <a:rPr lang="tr-TR" sz="800" dirty="0" err="1" smtClean="0"/>
                  <a:t>Days</a:t>
                </a:r>
                <a:r>
                  <a:rPr lang="tr-TR" sz="800" dirty="0" smtClean="0"/>
                  <a:t> </a:t>
                </a:r>
                <a:r>
                  <a:rPr sz="800" dirty="0" smtClean="0"/>
                  <a:t>(</a:t>
                </a:r>
                <a:r>
                  <a:rPr lang="tr-TR" sz="800" dirty="0" err="1" smtClean="0"/>
                  <a:t>Regular</a:t>
                </a:r>
                <a:r>
                  <a:rPr sz="800" dirty="0" smtClean="0"/>
                  <a:t>)</a:t>
                </a:r>
                <a:endParaRPr sz="800" dirty="0"/>
              </a:p>
              <a:p>
                <a:pPr algn="ctr" defTabSz="355600">
                  <a:lnSpc>
                    <a:spcPct val="90000"/>
                  </a:lnSpc>
                  <a:spcBef>
                    <a:spcPts val="300"/>
                  </a:spcBef>
                  <a:defRPr sz="800" b="1">
                    <a:solidFill>
                      <a:srgbClr val="FFFFFF"/>
                    </a:solidFill>
                  </a:defRPr>
                </a:pPr>
                <a:r>
                  <a:rPr sz="800" dirty="0"/>
                  <a:t>30+180 </a:t>
                </a:r>
                <a:r>
                  <a:rPr lang="tr-TR" sz="800" dirty="0" err="1" smtClean="0"/>
                  <a:t>Days</a:t>
                </a:r>
                <a:r>
                  <a:rPr lang="tr-TR" sz="800" dirty="0" smtClean="0"/>
                  <a:t> </a:t>
                </a:r>
                <a:r>
                  <a:rPr sz="800" dirty="0" smtClean="0"/>
                  <a:t>(</a:t>
                </a:r>
                <a:r>
                  <a:rPr lang="tr-TR" sz="800" dirty="0" err="1" smtClean="0"/>
                  <a:t>Prioritize</a:t>
                </a:r>
                <a:r>
                  <a:rPr sz="800" dirty="0" smtClean="0"/>
                  <a:t>)</a:t>
                </a:r>
                <a:endParaRPr sz="800" dirty="0"/>
              </a:p>
              <a:p>
                <a:pPr algn="ctr" defTabSz="355600">
                  <a:lnSpc>
                    <a:spcPct val="90000"/>
                  </a:lnSpc>
                  <a:spcBef>
                    <a:spcPts val="300"/>
                  </a:spcBef>
                  <a:defRPr sz="800" b="1">
                    <a:solidFill>
                      <a:srgbClr val="FFFFFF"/>
                    </a:solidFill>
                  </a:defRPr>
                </a:pPr>
                <a:r>
                  <a:rPr sz="800" dirty="0"/>
                  <a:t>30+150 </a:t>
                </a:r>
                <a:r>
                  <a:rPr lang="tr-TR" sz="800" dirty="0" err="1" smtClean="0"/>
                  <a:t>Days</a:t>
                </a:r>
                <a:r>
                  <a:rPr sz="800" dirty="0" smtClean="0"/>
                  <a:t> (</a:t>
                </a:r>
                <a:r>
                  <a:rPr lang="tr-TR" sz="800" dirty="0" smtClean="0"/>
                  <a:t>High </a:t>
                </a:r>
                <a:r>
                  <a:rPr lang="tr-TR" sz="800" dirty="0" err="1" smtClean="0"/>
                  <a:t>Prioritize</a:t>
                </a:r>
                <a:r>
                  <a:rPr sz="800" dirty="0" smtClean="0"/>
                  <a:t>) </a:t>
                </a:r>
                <a:endParaRPr sz="800" dirty="0"/>
              </a:p>
            </p:txBody>
          </p:sp>
        </p:grpSp>
        <p:sp>
          <p:nvSpPr>
            <p:cNvPr id="22" name="Şekil"/>
            <p:cNvSpPr/>
            <p:nvPr/>
          </p:nvSpPr>
          <p:spPr>
            <a:xfrm>
              <a:off x="864941" y="945467"/>
              <a:ext cx="208269" cy="173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0"/>
                  </a:moveTo>
                  <a:lnTo>
                    <a:pt x="17280" y="10800"/>
                  </a:ln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lnTo>
                    <a:pt x="4320" y="10800"/>
                  </a:lnTo>
                  <a:lnTo>
                    <a:pt x="432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6A480"/>
                </a:gs>
                <a:gs pos="80000">
                  <a:srgbClr val="C5D8A8"/>
                </a:gs>
                <a:gs pos="100000">
                  <a:srgbClr val="C6DAA8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ts val="700"/>
                </a:spcBef>
                <a:defRPr sz="1100" b="1">
                  <a:solidFill>
                    <a:srgbClr val="FFFFFF"/>
                  </a:solidFill>
                </a:defRPr>
              </a:pPr>
              <a:endParaRPr sz="1100"/>
            </a:p>
          </p:txBody>
        </p:sp>
        <p:grpSp>
          <p:nvGrpSpPr>
            <p:cNvPr id="23" name="Grupla"/>
            <p:cNvGrpSpPr/>
            <p:nvPr/>
          </p:nvGrpSpPr>
          <p:grpSpPr>
            <a:xfrm>
              <a:off x="43440" y="1147950"/>
              <a:ext cx="1851272" cy="462819"/>
              <a:chOff x="0" y="0"/>
              <a:chExt cx="1851271" cy="462818"/>
            </a:xfrm>
          </p:grpSpPr>
          <p:sp>
            <p:nvSpPr>
              <p:cNvPr id="41" name="Yuvarlatılmış Dikdörtgen"/>
              <p:cNvSpPr/>
              <p:nvPr/>
            </p:nvSpPr>
            <p:spPr>
              <a:xfrm>
                <a:off x="0" y="0"/>
                <a:ext cx="1851271" cy="462818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769537"/>
                  </a:gs>
                  <a:gs pos="80000">
                    <a:srgbClr val="9BC348"/>
                  </a:gs>
                  <a:gs pos="100000">
                    <a:srgbClr val="9CC646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 sz="1100" b="1">
                    <a:solidFill>
                      <a:srgbClr val="FFFFFF"/>
                    </a:solidFill>
                  </a:defRPr>
                </a:pPr>
                <a:endParaRPr sz="1100"/>
              </a:p>
            </p:txBody>
          </p:sp>
          <p:sp>
            <p:nvSpPr>
              <p:cNvPr id="42" name="Tıbbi ve Ekonomik Değerlendirme Komisyonu"/>
              <p:cNvSpPr/>
              <p:nvPr/>
            </p:nvSpPr>
            <p:spPr>
              <a:xfrm>
                <a:off x="13554" y="36742"/>
                <a:ext cx="1824162" cy="3893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1909" tIns="41909" rIns="41909" bIns="41909" numCol="1" anchor="ctr">
                <a:spAutoFit/>
              </a:bodyPr>
              <a:lstStyle>
                <a:lvl1pPr algn="ctr" defTabSz="488950">
                  <a:lnSpc>
                    <a:spcPct val="90000"/>
                  </a:lnSpc>
                  <a:spcBef>
                    <a:spcPts val="400"/>
                  </a:spcBef>
                  <a:defRPr sz="11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US" dirty="0"/>
                  <a:t>Medical and Economical Evaluation Commission</a:t>
                </a:r>
              </a:p>
            </p:txBody>
          </p:sp>
        </p:grpSp>
        <p:sp>
          <p:nvSpPr>
            <p:cNvPr id="24" name="Şekil"/>
            <p:cNvSpPr/>
            <p:nvPr/>
          </p:nvSpPr>
          <p:spPr>
            <a:xfrm>
              <a:off x="864941" y="1639695"/>
              <a:ext cx="208269" cy="173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0"/>
                  </a:moveTo>
                  <a:lnTo>
                    <a:pt x="17280" y="10800"/>
                  </a:ln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lnTo>
                    <a:pt x="4320" y="10800"/>
                  </a:lnTo>
                  <a:lnTo>
                    <a:pt x="432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6A480"/>
                </a:gs>
                <a:gs pos="80000">
                  <a:srgbClr val="C5D8A8"/>
                </a:gs>
                <a:gs pos="100000">
                  <a:srgbClr val="C6DAA8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ts val="700"/>
                </a:spcBef>
                <a:defRPr sz="1100" b="1">
                  <a:solidFill>
                    <a:srgbClr val="FFFFFF"/>
                  </a:solidFill>
                </a:defRPr>
              </a:pPr>
              <a:endParaRPr sz="1100"/>
            </a:p>
          </p:txBody>
        </p:sp>
        <p:grpSp>
          <p:nvGrpSpPr>
            <p:cNvPr id="25" name="Grupla"/>
            <p:cNvGrpSpPr/>
            <p:nvPr/>
          </p:nvGrpSpPr>
          <p:grpSpPr>
            <a:xfrm>
              <a:off x="43440" y="1842176"/>
              <a:ext cx="1851272" cy="462819"/>
              <a:chOff x="0" y="0"/>
              <a:chExt cx="1851271" cy="462818"/>
            </a:xfrm>
          </p:grpSpPr>
          <p:sp>
            <p:nvSpPr>
              <p:cNvPr id="39" name="Yuvarlatılmış Dikdörtgen"/>
              <p:cNvSpPr/>
              <p:nvPr/>
            </p:nvSpPr>
            <p:spPr>
              <a:xfrm>
                <a:off x="0" y="0"/>
                <a:ext cx="1851271" cy="462818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769537"/>
                  </a:gs>
                  <a:gs pos="80000">
                    <a:srgbClr val="9BC348"/>
                  </a:gs>
                  <a:gs pos="100000">
                    <a:srgbClr val="9CC646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0" name="İlaç Geri Ödeme Komisyonu"/>
              <p:cNvSpPr/>
              <p:nvPr/>
            </p:nvSpPr>
            <p:spPr>
              <a:xfrm>
                <a:off x="13554" y="36742"/>
                <a:ext cx="1824162" cy="3893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1909" tIns="41909" rIns="41909" bIns="41909" numCol="1" anchor="ctr">
                <a:spAutoFit/>
              </a:bodyPr>
              <a:lstStyle>
                <a:lvl1pPr algn="ctr" defTabSz="488950">
                  <a:lnSpc>
                    <a:spcPct val="90000"/>
                  </a:lnSpc>
                  <a:spcBef>
                    <a:spcPts val="400"/>
                  </a:spcBef>
                  <a:defRPr sz="11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tr-TR" dirty="0" err="1"/>
                  <a:t>Medicines</a:t>
                </a:r>
                <a:r>
                  <a:rPr lang="tr-TR" dirty="0"/>
                  <a:t> </a:t>
                </a:r>
                <a:r>
                  <a:rPr lang="tr-TR" dirty="0" err="1"/>
                  <a:t>Reimbursement</a:t>
                </a:r>
                <a:r>
                  <a:rPr lang="tr-TR" dirty="0"/>
                  <a:t> </a:t>
                </a:r>
                <a:r>
                  <a:rPr lang="tr-TR" dirty="0" err="1"/>
                  <a:t>Commission</a:t>
                </a:r>
                <a:endParaRPr lang="tr-TR" dirty="0"/>
              </a:p>
            </p:txBody>
          </p:sp>
        </p:grpSp>
        <p:sp>
          <p:nvSpPr>
            <p:cNvPr id="27" name="Şekil"/>
            <p:cNvSpPr/>
            <p:nvPr/>
          </p:nvSpPr>
          <p:spPr>
            <a:xfrm>
              <a:off x="864941" y="2333921"/>
              <a:ext cx="208269" cy="173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0"/>
                  </a:moveTo>
                  <a:lnTo>
                    <a:pt x="17280" y="10800"/>
                  </a:ln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lnTo>
                    <a:pt x="4320" y="10800"/>
                  </a:lnTo>
                  <a:lnTo>
                    <a:pt x="432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6A480"/>
                </a:gs>
                <a:gs pos="80000">
                  <a:srgbClr val="C5D8A8"/>
                </a:gs>
                <a:gs pos="100000">
                  <a:srgbClr val="C6DAA8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ts val="700"/>
                </a:spcBef>
                <a:defRPr sz="1100" b="1">
                  <a:solidFill>
                    <a:srgbClr val="FFFFFF"/>
                  </a:solidFill>
                </a:defRPr>
              </a:pPr>
              <a:endParaRPr sz="1100"/>
            </a:p>
          </p:txBody>
        </p:sp>
        <p:grpSp>
          <p:nvGrpSpPr>
            <p:cNvPr id="28" name="Grupla"/>
            <p:cNvGrpSpPr/>
            <p:nvPr/>
          </p:nvGrpSpPr>
          <p:grpSpPr>
            <a:xfrm>
              <a:off x="43440" y="2536403"/>
              <a:ext cx="1851272" cy="462819"/>
              <a:chOff x="0" y="23861"/>
              <a:chExt cx="1851271" cy="462818"/>
            </a:xfrm>
          </p:grpSpPr>
          <p:sp>
            <p:nvSpPr>
              <p:cNvPr id="37" name="Yuvarlatılmış Dikdörtgen"/>
              <p:cNvSpPr/>
              <p:nvPr/>
            </p:nvSpPr>
            <p:spPr>
              <a:xfrm>
                <a:off x="0" y="23861"/>
                <a:ext cx="1851271" cy="462818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769537"/>
                  </a:gs>
                  <a:gs pos="80000">
                    <a:srgbClr val="9BC348"/>
                  </a:gs>
                  <a:gs pos="100000">
                    <a:srgbClr val="9CC646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 sz="1100" b="1">
                    <a:solidFill>
                      <a:srgbClr val="FFFFFF"/>
                    </a:solidFill>
                  </a:defRPr>
                </a:pPr>
                <a:endParaRPr sz="1100"/>
              </a:p>
            </p:txBody>
          </p:sp>
          <p:sp>
            <p:nvSpPr>
              <p:cNvPr id="38" name="Kurum Başkanı Onayı ile SUT'un Resmi Gazetede Yayınlanması"/>
              <p:cNvSpPr/>
              <p:nvPr/>
            </p:nvSpPr>
            <p:spPr>
              <a:xfrm>
                <a:off x="13554" y="60603"/>
                <a:ext cx="1824162" cy="3893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1909" tIns="41909" rIns="41909" bIns="41909" numCol="1" anchor="ctr">
                <a:spAutoFit/>
              </a:bodyPr>
              <a:lstStyle>
                <a:lvl1pPr algn="ctr" defTabSz="488950">
                  <a:lnSpc>
                    <a:spcPct val="90000"/>
                  </a:lnSpc>
                  <a:spcBef>
                    <a:spcPts val="400"/>
                  </a:spcBef>
                  <a:defRPr sz="11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tr-TR" dirty="0" err="1" smtClean="0"/>
                  <a:t>Decisions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Published</a:t>
                </a:r>
                <a:r>
                  <a:rPr lang="tr-TR" dirty="0" smtClean="0"/>
                  <a:t> in </a:t>
                </a:r>
                <a:r>
                  <a:rPr lang="tr-TR" dirty="0" err="1" smtClean="0"/>
                  <a:t>Official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Gazette</a:t>
                </a:r>
                <a:endParaRPr dirty="0"/>
              </a:p>
            </p:txBody>
          </p:sp>
        </p:grpSp>
        <p:sp>
          <p:nvSpPr>
            <p:cNvPr id="29" name="Şekil"/>
            <p:cNvSpPr/>
            <p:nvPr/>
          </p:nvSpPr>
          <p:spPr>
            <a:xfrm>
              <a:off x="864941" y="3028148"/>
              <a:ext cx="208269" cy="173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0"/>
                  </a:moveTo>
                  <a:lnTo>
                    <a:pt x="17280" y="10800"/>
                  </a:ln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lnTo>
                    <a:pt x="4320" y="10800"/>
                  </a:lnTo>
                  <a:lnTo>
                    <a:pt x="432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6A480"/>
                </a:gs>
                <a:gs pos="80000">
                  <a:srgbClr val="C5D8A8"/>
                </a:gs>
                <a:gs pos="100000">
                  <a:srgbClr val="C6DAA8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ts val="700"/>
                </a:spcBef>
                <a:defRPr sz="1100" b="1">
                  <a:solidFill>
                    <a:srgbClr val="FFFFFF"/>
                  </a:solidFill>
                </a:defRPr>
              </a:pPr>
              <a:endParaRPr sz="1100"/>
            </a:p>
          </p:txBody>
        </p:sp>
        <p:grpSp>
          <p:nvGrpSpPr>
            <p:cNvPr id="30" name="Grupla"/>
            <p:cNvGrpSpPr/>
            <p:nvPr/>
          </p:nvGrpSpPr>
          <p:grpSpPr>
            <a:xfrm>
              <a:off x="43440" y="3230629"/>
              <a:ext cx="1851272" cy="462819"/>
              <a:chOff x="0" y="0"/>
              <a:chExt cx="1851271" cy="462818"/>
            </a:xfrm>
          </p:grpSpPr>
          <p:sp>
            <p:nvSpPr>
              <p:cNvPr id="35" name="Yuvarlatılmış Dikdörtgen"/>
              <p:cNvSpPr/>
              <p:nvPr/>
            </p:nvSpPr>
            <p:spPr>
              <a:xfrm>
                <a:off x="0" y="0"/>
                <a:ext cx="1851271" cy="462818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769537"/>
                  </a:gs>
                  <a:gs pos="80000">
                    <a:srgbClr val="9BC348"/>
                  </a:gs>
                  <a:gs pos="100000">
                    <a:srgbClr val="9CC646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 sz="1100" b="1">
                    <a:solidFill>
                      <a:srgbClr val="FFFFFF"/>
                    </a:solidFill>
                  </a:defRPr>
                </a:pPr>
                <a:endParaRPr sz="1100"/>
              </a:p>
            </p:txBody>
          </p:sp>
          <p:sp>
            <p:nvSpPr>
              <p:cNvPr id="36" name="Ek 4/A Bedeli Ödenecek İlaçlar Listesi"/>
              <p:cNvSpPr/>
              <p:nvPr/>
            </p:nvSpPr>
            <p:spPr>
              <a:xfrm>
                <a:off x="13554" y="36742"/>
                <a:ext cx="1824162" cy="3893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1909" tIns="41909" rIns="41909" bIns="41909" numCol="1" anchor="ctr">
                <a:spAutoFit/>
              </a:bodyPr>
              <a:lstStyle>
                <a:lvl1pPr algn="ctr" defTabSz="488950">
                  <a:lnSpc>
                    <a:spcPct val="90000"/>
                  </a:lnSpc>
                  <a:spcBef>
                    <a:spcPts val="400"/>
                  </a:spcBef>
                  <a:defRPr sz="11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tr-TR" dirty="0" err="1"/>
                  <a:t>List</a:t>
                </a:r>
                <a:r>
                  <a:rPr lang="tr-TR" dirty="0"/>
                  <a:t> of </a:t>
                </a:r>
                <a:r>
                  <a:rPr lang="tr-TR" dirty="0" err="1" smtClean="0"/>
                  <a:t>Reimbursed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Medicines</a:t>
                </a:r>
                <a:r>
                  <a:rPr lang="tr-TR" dirty="0" smtClean="0"/>
                  <a:t> (</a:t>
                </a:r>
                <a:r>
                  <a:rPr lang="tr-TR" dirty="0" err="1" smtClean="0"/>
                  <a:t>Appendix</a:t>
                </a:r>
                <a:r>
                  <a:rPr lang="tr-TR" dirty="0" smtClean="0"/>
                  <a:t> 4/A)</a:t>
                </a:r>
                <a:endParaRPr dirty="0"/>
              </a:p>
            </p:txBody>
          </p:sp>
        </p:grpSp>
        <p:sp>
          <p:nvSpPr>
            <p:cNvPr id="31" name="Şekil"/>
            <p:cNvSpPr/>
            <p:nvPr/>
          </p:nvSpPr>
          <p:spPr>
            <a:xfrm>
              <a:off x="864941" y="3722374"/>
              <a:ext cx="208269" cy="173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0"/>
                  </a:moveTo>
                  <a:lnTo>
                    <a:pt x="17280" y="10800"/>
                  </a:ln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lnTo>
                    <a:pt x="4320" y="10800"/>
                  </a:lnTo>
                  <a:lnTo>
                    <a:pt x="432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6A480"/>
                </a:gs>
                <a:gs pos="80000">
                  <a:srgbClr val="C5D8A8"/>
                </a:gs>
                <a:gs pos="100000">
                  <a:srgbClr val="C6DAA8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ts val="700"/>
                </a:spcBef>
                <a:defRPr sz="1100" b="1">
                  <a:solidFill>
                    <a:srgbClr val="FFFFFF"/>
                  </a:solidFill>
                </a:defRPr>
              </a:pPr>
              <a:endParaRPr sz="1100"/>
            </a:p>
          </p:txBody>
        </p:sp>
        <p:grpSp>
          <p:nvGrpSpPr>
            <p:cNvPr id="32" name="Grupla"/>
            <p:cNvGrpSpPr/>
            <p:nvPr/>
          </p:nvGrpSpPr>
          <p:grpSpPr>
            <a:xfrm>
              <a:off x="43440" y="3924856"/>
              <a:ext cx="1851272" cy="462819"/>
              <a:chOff x="0" y="0"/>
              <a:chExt cx="1851271" cy="462818"/>
            </a:xfrm>
          </p:grpSpPr>
          <p:sp>
            <p:nvSpPr>
              <p:cNvPr id="33" name="Yuvarlatılmış Dikdörtgen"/>
              <p:cNvSpPr/>
              <p:nvPr/>
            </p:nvSpPr>
            <p:spPr>
              <a:xfrm>
                <a:off x="0" y="0"/>
                <a:ext cx="1851271" cy="462818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769537"/>
                  </a:gs>
                  <a:gs pos="80000">
                    <a:srgbClr val="9BC348"/>
                  </a:gs>
                  <a:gs pos="100000">
                    <a:srgbClr val="9CC646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4" name="İlacın Eczane veya Hastanelerden Temini"/>
              <p:cNvSpPr/>
              <p:nvPr/>
            </p:nvSpPr>
            <p:spPr>
              <a:xfrm>
                <a:off x="13554" y="36742"/>
                <a:ext cx="1824162" cy="3893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1909" tIns="41909" rIns="41909" bIns="41909" numCol="1" anchor="ctr">
                <a:spAutoFit/>
              </a:bodyPr>
              <a:lstStyle>
                <a:lvl1pPr algn="ctr" defTabSz="488950">
                  <a:lnSpc>
                    <a:spcPct val="90000"/>
                  </a:lnSpc>
                  <a:spcBef>
                    <a:spcPts val="400"/>
                  </a:spcBef>
                  <a:defRPr sz="11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tr-TR" dirty="0" err="1" smtClean="0"/>
                  <a:t>Medicines</a:t>
                </a:r>
                <a:r>
                  <a:rPr lang="tr-TR" dirty="0" smtClean="0"/>
                  <a:t> </a:t>
                </a:r>
                <a:r>
                  <a:rPr lang="tr-TR" dirty="0" err="1"/>
                  <a:t>S</a:t>
                </a:r>
                <a:r>
                  <a:rPr lang="tr-TR" dirty="0" err="1" smtClean="0"/>
                  <a:t>upply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from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Pharmacies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and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Hospitals</a:t>
                </a:r>
                <a:endParaRPr dirty="0"/>
              </a:p>
            </p:txBody>
          </p:sp>
        </p:grpSp>
      </p:grpSp>
      <p:grpSp>
        <p:nvGrpSpPr>
          <p:cNvPr id="45" name="Diyagram 10"/>
          <p:cNvGrpSpPr/>
          <p:nvPr/>
        </p:nvGrpSpPr>
        <p:grpSpPr>
          <a:xfrm>
            <a:off x="4299756" y="1796439"/>
            <a:ext cx="1817327" cy="4401521"/>
            <a:chOff x="0" y="-12917"/>
            <a:chExt cx="1817326" cy="4401519"/>
          </a:xfrm>
        </p:grpSpPr>
        <p:grpSp>
          <p:nvGrpSpPr>
            <p:cNvPr id="46" name="Grupla"/>
            <p:cNvGrpSpPr/>
            <p:nvPr/>
          </p:nvGrpSpPr>
          <p:grpSpPr>
            <a:xfrm>
              <a:off x="0" y="-12917"/>
              <a:ext cx="1817326" cy="541685"/>
              <a:chOff x="0" y="-12917"/>
              <a:chExt cx="1817325" cy="541684"/>
            </a:xfrm>
          </p:grpSpPr>
          <p:sp>
            <p:nvSpPr>
              <p:cNvPr id="67" name="Yuvarlatılmış Dikdörtgen"/>
              <p:cNvSpPr/>
              <p:nvPr/>
            </p:nvSpPr>
            <p:spPr>
              <a:xfrm>
                <a:off x="0" y="0"/>
                <a:ext cx="1817325" cy="515849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2A869F"/>
                  </a:gs>
                  <a:gs pos="80000">
                    <a:srgbClr val="37B1D1"/>
                  </a:gs>
                  <a:gs pos="100000">
                    <a:srgbClr val="34B3D5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8" name="TEB'in Geri Ödeme Başvurusu Yapması"/>
              <p:cNvSpPr/>
              <p:nvPr/>
            </p:nvSpPr>
            <p:spPr>
              <a:xfrm>
                <a:off x="15108" y="-12917"/>
                <a:ext cx="1787109" cy="5416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1909" tIns="41909" rIns="41909" bIns="41909" numCol="1" anchor="ctr">
                <a:sp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400"/>
                  </a:spcBef>
                  <a:defRPr sz="1100">
                    <a:solidFill>
                      <a:srgbClr val="FFFFFF"/>
                    </a:solidFill>
                  </a:defRPr>
                </a:pPr>
                <a:r>
                  <a:rPr lang="tr-TR" sz="1100" dirty="0" err="1" smtClean="0"/>
                  <a:t>Reimbursement</a:t>
                </a:r>
                <a:r>
                  <a:rPr lang="tr-TR" sz="1100" dirty="0" smtClean="0"/>
                  <a:t> </a:t>
                </a:r>
                <a:r>
                  <a:rPr lang="tr-TR" sz="1100" dirty="0" err="1" smtClean="0"/>
                  <a:t>Submission</a:t>
                </a:r>
                <a:r>
                  <a:rPr lang="tr-TR" sz="1100" dirty="0" smtClean="0"/>
                  <a:t> </a:t>
                </a:r>
                <a:r>
                  <a:rPr lang="tr-TR" sz="1100" dirty="0" err="1" smtClean="0"/>
                  <a:t>by</a:t>
                </a:r>
                <a:r>
                  <a:rPr lang="tr-TR" sz="1100" dirty="0" smtClean="0"/>
                  <a:t> </a:t>
                </a:r>
                <a:r>
                  <a:rPr lang="tr-TR" sz="1100" dirty="0" err="1" smtClean="0"/>
                  <a:t>Turkish</a:t>
                </a:r>
                <a:r>
                  <a:rPr lang="tr-TR" sz="1100" dirty="0" smtClean="0"/>
                  <a:t> </a:t>
                </a:r>
                <a:r>
                  <a:rPr lang="tr-TR" sz="1100" dirty="0" err="1" smtClean="0"/>
                  <a:t>Pharmacist</a:t>
                </a:r>
                <a:r>
                  <a:rPr lang="tr-TR" sz="1100" dirty="0" smtClean="0"/>
                  <a:t> </a:t>
                </a:r>
                <a:r>
                  <a:rPr lang="tr-TR" sz="1100" dirty="0" err="1" smtClean="0"/>
                  <a:t>Association</a:t>
                </a:r>
                <a:r>
                  <a:rPr lang="tr-TR" sz="1100" dirty="0" smtClean="0"/>
                  <a:t> (TPA) </a:t>
                </a:r>
                <a:endParaRPr sz="1100" dirty="0"/>
              </a:p>
            </p:txBody>
          </p:sp>
        </p:grpSp>
        <p:sp>
          <p:nvSpPr>
            <p:cNvPr id="47" name="Şekil"/>
            <p:cNvSpPr/>
            <p:nvPr/>
          </p:nvSpPr>
          <p:spPr>
            <a:xfrm>
              <a:off x="792596" y="548574"/>
              <a:ext cx="232133" cy="196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0"/>
                  </a:moveTo>
                  <a:lnTo>
                    <a:pt x="17280" y="10800"/>
                  </a:ln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lnTo>
                    <a:pt x="4320" y="10800"/>
                  </a:lnTo>
                  <a:lnTo>
                    <a:pt x="432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7C9DA9"/>
                </a:gs>
                <a:gs pos="80000">
                  <a:srgbClr val="A3CEDF"/>
                </a:gs>
                <a:gs pos="100000">
                  <a:srgbClr val="A3D0E1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ts val="700"/>
                </a:spcBef>
                <a:defRPr sz="1100">
                  <a:solidFill>
                    <a:srgbClr val="FFFFFF"/>
                  </a:solidFill>
                </a:defRPr>
              </a:pPr>
              <a:endParaRPr sz="1100"/>
            </a:p>
          </p:txBody>
        </p:sp>
        <p:grpSp>
          <p:nvGrpSpPr>
            <p:cNvPr id="48" name="Grupla"/>
            <p:cNvGrpSpPr/>
            <p:nvPr/>
          </p:nvGrpSpPr>
          <p:grpSpPr>
            <a:xfrm>
              <a:off x="0" y="777657"/>
              <a:ext cx="1817325" cy="515850"/>
              <a:chOff x="0" y="0"/>
              <a:chExt cx="1817324" cy="515848"/>
            </a:xfrm>
          </p:grpSpPr>
          <p:sp>
            <p:nvSpPr>
              <p:cNvPr id="65" name="Yuvarlatılmış Dikdörtgen"/>
              <p:cNvSpPr/>
              <p:nvPr/>
            </p:nvSpPr>
            <p:spPr>
              <a:xfrm>
                <a:off x="0" y="0"/>
                <a:ext cx="1817325" cy="515849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2A869F"/>
                  </a:gs>
                  <a:gs pos="80000">
                    <a:srgbClr val="37B1D1"/>
                  </a:gs>
                  <a:gs pos="100000">
                    <a:srgbClr val="34B3D5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6" name="Yurt Dışı TEDK (YİTEDK)"/>
              <p:cNvSpPr/>
              <p:nvPr/>
            </p:nvSpPr>
            <p:spPr>
              <a:xfrm>
                <a:off x="15108" y="139814"/>
                <a:ext cx="1787109" cy="2362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1909" tIns="41909" rIns="41909" bIns="41909" numCol="1" anchor="ctr">
                <a:spAutoFit/>
              </a:bodyPr>
              <a:lstStyle>
                <a:lvl1pPr algn="ctr" defTabSz="488950">
                  <a:lnSpc>
                    <a:spcPct val="90000"/>
                  </a:lnSpc>
                  <a:spcBef>
                    <a:spcPts val="400"/>
                  </a:spcBef>
                  <a:defRPr sz="1100">
                    <a:solidFill>
                      <a:srgbClr val="FFFFFF"/>
                    </a:solidFill>
                  </a:defRPr>
                </a:lvl1pPr>
              </a:lstStyle>
              <a:p>
                <a:r>
                  <a:rPr dirty="0" smtClean="0"/>
                  <a:t>YİTEDK</a:t>
                </a:r>
                <a:endParaRPr dirty="0"/>
              </a:p>
            </p:txBody>
          </p:sp>
        </p:grpSp>
        <p:sp>
          <p:nvSpPr>
            <p:cNvPr id="49" name="Şekil"/>
            <p:cNvSpPr/>
            <p:nvPr/>
          </p:nvSpPr>
          <p:spPr>
            <a:xfrm>
              <a:off x="792595" y="1325747"/>
              <a:ext cx="232133" cy="193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0"/>
                  </a:moveTo>
                  <a:lnTo>
                    <a:pt x="17280" y="10800"/>
                  </a:ln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lnTo>
                    <a:pt x="4320" y="10800"/>
                  </a:lnTo>
                  <a:lnTo>
                    <a:pt x="432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7C9DA9"/>
                </a:gs>
                <a:gs pos="80000">
                  <a:srgbClr val="A3CEDF"/>
                </a:gs>
                <a:gs pos="100000">
                  <a:srgbClr val="A3D0E1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ts val="700"/>
                </a:spcBef>
                <a:defRPr sz="1100">
                  <a:solidFill>
                    <a:srgbClr val="FFFFFF"/>
                  </a:solidFill>
                </a:defRPr>
              </a:pPr>
              <a:endParaRPr sz="1100"/>
            </a:p>
          </p:txBody>
        </p:sp>
        <p:grpSp>
          <p:nvGrpSpPr>
            <p:cNvPr id="50" name="Grupla"/>
            <p:cNvGrpSpPr/>
            <p:nvPr/>
          </p:nvGrpSpPr>
          <p:grpSpPr>
            <a:xfrm>
              <a:off x="0" y="1551431"/>
              <a:ext cx="1817326" cy="515851"/>
              <a:chOff x="0" y="0"/>
              <a:chExt cx="1817325" cy="515849"/>
            </a:xfrm>
          </p:grpSpPr>
          <p:sp>
            <p:nvSpPr>
              <p:cNvPr id="63" name="Yuvarlatılmış Dikdörtgen"/>
              <p:cNvSpPr/>
              <p:nvPr/>
            </p:nvSpPr>
            <p:spPr>
              <a:xfrm>
                <a:off x="0" y="0"/>
                <a:ext cx="1817325" cy="515849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2A869F"/>
                  </a:gs>
                  <a:gs pos="80000">
                    <a:srgbClr val="37B1D1"/>
                  </a:gs>
                  <a:gs pos="100000">
                    <a:srgbClr val="34B3D5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4" name="Sağlık Hizmetleri Fiyatlandırma Komisyonu"/>
              <p:cNvSpPr/>
              <p:nvPr/>
            </p:nvSpPr>
            <p:spPr>
              <a:xfrm>
                <a:off x="15108" y="63258"/>
                <a:ext cx="1787109" cy="3893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1909" tIns="41909" rIns="41909" bIns="41909" numCol="1" anchor="ctr">
                <a:spAutoFit/>
              </a:bodyPr>
              <a:lstStyle>
                <a:lvl1pPr algn="ctr" defTabSz="488950">
                  <a:lnSpc>
                    <a:spcPct val="90000"/>
                  </a:lnSpc>
                  <a:spcBef>
                    <a:spcPts val="400"/>
                  </a:spcBef>
                  <a:defRPr sz="1100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tr-TR" dirty="0" err="1"/>
                  <a:t>Health</a:t>
                </a:r>
                <a:r>
                  <a:rPr lang="tr-TR" dirty="0"/>
                  <a:t> Services </a:t>
                </a:r>
                <a:r>
                  <a:rPr lang="tr-TR" dirty="0" err="1"/>
                  <a:t>Pricing</a:t>
                </a:r>
                <a:r>
                  <a:rPr lang="tr-TR" dirty="0"/>
                  <a:t> </a:t>
                </a:r>
                <a:r>
                  <a:rPr lang="tr-TR" dirty="0" err="1"/>
                  <a:t>Commission</a:t>
                </a:r>
                <a:endParaRPr dirty="0"/>
              </a:p>
            </p:txBody>
          </p:sp>
        </p:grpSp>
        <p:sp>
          <p:nvSpPr>
            <p:cNvPr id="51" name="Şekil"/>
            <p:cNvSpPr/>
            <p:nvPr/>
          </p:nvSpPr>
          <p:spPr>
            <a:xfrm>
              <a:off x="792595" y="2099520"/>
              <a:ext cx="232133" cy="193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0"/>
                  </a:moveTo>
                  <a:lnTo>
                    <a:pt x="17280" y="10800"/>
                  </a:ln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lnTo>
                    <a:pt x="4320" y="10800"/>
                  </a:lnTo>
                  <a:lnTo>
                    <a:pt x="432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7C9DA9"/>
                </a:gs>
                <a:gs pos="80000">
                  <a:srgbClr val="A3CEDF"/>
                </a:gs>
                <a:gs pos="100000">
                  <a:srgbClr val="A3D0E1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ts val="700"/>
                </a:spcBef>
                <a:defRPr sz="1100">
                  <a:solidFill>
                    <a:srgbClr val="FFFFFF"/>
                  </a:solidFill>
                </a:defRPr>
              </a:pPr>
              <a:endParaRPr sz="1100"/>
            </a:p>
          </p:txBody>
        </p:sp>
        <p:grpSp>
          <p:nvGrpSpPr>
            <p:cNvPr id="52" name="Grupla"/>
            <p:cNvGrpSpPr/>
            <p:nvPr/>
          </p:nvGrpSpPr>
          <p:grpSpPr>
            <a:xfrm>
              <a:off x="0" y="2325204"/>
              <a:ext cx="1817326" cy="515851"/>
              <a:chOff x="0" y="0"/>
              <a:chExt cx="1817325" cy="515849"/>
            </a:xfrm>
          </p:grpSpPr>
          <p:sp>
            <p:nvSpPr>
              <p:cNvPr id="61" name="Yuvarlatılmış Dikdörtgen"/>
              <p:cNvSpPr/>
              <p:nvPr/>
            </p:nvSpPr>
            <p:spPr>
              <a:xfrm>
                <a:off x="0" y="0"/>
                <a:ext cx="1817325" cy="515849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2A869F"/>
                  </a:gs>
                  <a:gs pos="80000">
                    <a:srgbClr val="37B1D1"/>
                  </a:gs>
                  <a:gs pos="100000">
                    <a:srgbClr val="34B3D5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2" name="Kurum Başkanının Onayı ile SUT'un Resmi Gazetede Yayınlanması"/>
              <p:cNvSpPr/>
              <p:nvPr/>
            </p:nvSpPr>
            <p:spPr>
              <a:xfrm>
                <a:off x="15108" y="63258"/>
                <a:ext cx="1787109" cy="3893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1909" tIns="41909" rIns="41909" bIns="41909" numCol="1" anchor="ctr">
                <a:spAutoFit/>
              </a:bodyPr>
              <a:lstStyle>
                <a:lvl1pPr algn="ctr" defTabSz="488950">
                  <a:lnSpc>
                    <a:spcPct val="90000"/>
                  </a:lnSpc>
                  <a:spcBef>
                    <a:spcPts val="400"/>
                  </a:spcBef>
                  <a:defRPr sz="1100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US" dirty="0"/>
                  <a:t>Decisions Published in Official Gazette</a:t>
                </a:r>
              </a:p>
            </p:txBody>
          </p:sp>
        </p:grpSp>
        <p:sp>
          <p:nvSpPr>
            <p:cNvPr id="53" name="Şekil"/>
            <p:cNvSpPr/>
            <p:nvPr/>
          </p:nvSpPr>
          <p:spPr>
            <a:xfrm>
              <a:off x="792595" y="2873294"/>
              <a:ext cx="232133" cy="193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0"/>
                  </a:moveTo>
                  <a:lnTo>
                    <a:pt x="17280" y="10800"/>
                  </a:ln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lnTo>
                    <a:pt x="4320" y="10800"/>
                  </a:lnTo>
                  <a:lnTo>
                    <a:pt x="432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7C9DA9"/>
                </a:gs>
                <a:gs pos="80000">
                  <a:srgbClr val="A3CEDF"/>
                </a:gs>
                <a:gs pos="100000">
                  <a:srgbClr val="A3D0E1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ts val="700"/>
                </a:spcBef>
                <a:defRPr sz="1100">
                  <a:solidFill>
                    <a:srgbClr val="FFFFFF"/>
                  </a:solidFill>
                </a:defRPr>
              </a:pPr>
              <a:endParaRPr sz="1100"/>
            </a:p>
          </p:txBody>
        </p:sp>
        <p:grpSp>
          <p:nvGrpSpPr>
            <p:cNvPr id="54" name="Grupla"/>
            <p:cNvGrpSpPr/>
            <p:nvPr/>
          </p:nvGrpSpPr>
          <p:grpSpPr>
            <a:xfrm>
              <a:off x="0" y="3086061"/>
              <a:ext cx="1817326" cy="541685"/>
              <a:chOff x="0" y="-12917"/>
              <a:chExt cx="1817325" cy="541683"/>
            </a:xfrm>
          </p:grpSpPr>
          <p:sp>
            <p:nvSpPr>
              <p:cNvPr id="59" name="Yuvarlatılmış Dikdörtgen"/>
              <p:cNvSpPr/>
              <p:nvPr/>
            </p:nvSpPr>
            <p:spPr>
              <a:xfrm>
                <a:off x="0" y="0"/>
                <a:ext cx="1817325" cy="515849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2A869F"/>
                  </a:gs>
                  <a:gs pos="80000">
                    <a:srgbClr val="37B1D1"/>
                  </a:gs>
                  <a:gs pos="100000">
                    <a:srgbClr val="34B3D5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0" name="Ek 4/C Yurt Dışı İlaç Listesi"/>
              <p:cNvSpPr/>
              <p:nvPr/>
            </p:nvSpPr>
            <p:spPr>
              <a:xfrm>
                <a:off x="15108" y="-12917"/>
                <a:ext cx="1787109" cy="54168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1909" tIns="41909" rIns="41909" bIns="41909" numCol="1" anchor="ctr">
                <a:spAutoFit/>
              </a:bodyPr>
              <a:lstStyle>
                <a:lvl1pPr algn="ctr" defTabSz="488950">
                  <a:lnSpc>
                    <a:spcPct val="90000"/>
                  </a:lnSpc>
                  <a:spcBef>
                    <a:spcPts val="400"/>
                  </a:spcBef>
                  <a:defRPr sz="11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tr-TR" dirty="0" err="1" smtClean="0"/>
                  <a:t>List</a:t>
                </a:r>
                <a:r>
                  <a:rPr lang="tr-TR" dirty="0" smtClean="0"/>
                  <a:t> of </a:t>
                </a:r>
                <a:r>
                  <a:rPr lang="tr-TR" dirty="0" err="1" smtClean="0"/>
                  <a:t>Reimbursed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Medicines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Bringing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from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Abroad</a:t>
                </a:r>
                <a:r>
                  <a:rPr lang="tr-TR" dirty="0" smtClean="0"/>
                  <a:t> </a:t>
                </a:r>
                <a:r>
                  <a:rPr lang="tr-TR" dirty="0"/>
                  <a:t>(</a:t>
                </a:r>
                <a:r>
                  <a:rPr lang="tr-TR" dirty="0" err="1"/>
                  <a:t>Appendix</a:t>
                </a:r>
                <a:r>
                  <a:rPr lang="tr-TR" dirty="0"/>
                  <a:t> </a:t>
                </a:r>
                <a:r>
                  <a:rPr lang="tr-TR" dirty="0" smtClean="0"/>
                  <a:t>4/C)</a:t>
                </a:r>
                <a:endParaRPr lang="tr-TR" dirty="0"/>
              </a:p>
            </p:txBody>
          </p:sp>
        </p:grpSp>
        <p:sp>
          <p:nvSpPr>
            <p:cNvPr id="55" name="Şekil"/>
            <p:cNvSpPr/>
            <p:nvPr/>
          </p:nvSpPr>
          <p:spPr>
            <a:xfrm>
              <a:off x="792595" y="3647068"/>
              <a:ext cx="232133" cy="193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0"/>
                  </a:moveTo>
                  <a:lnTo>
                    <a:pt x="17280" y="10800"/>
                  </a:ln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lnTo>
                    <a:pt x="4320" y="10800"/>
                  </a:lnTo>
                  <a:lnTo>
                    <a:pt x="432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7C9DA9"/>
                </a:gs>
                <a:gs pos="80000">
                  <a:srgbClr val="A3CEDF"/>
                </a:gs>
                <a:gs pos="100000">
                  <a:srgbClr val="A3D0E1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ts val="700"/>
                </a:spcBef>
                <a:defRPr sz="1100">
                  <a:solidFill>
                    <a:srgbClr val="FFFFFF"/>
                  </a:solidFill>
                </a:defRPr>
              </a:pPr>
              <a:endParaRPr sz="1100"/>
            </a:p>
          </p:txBody>
        </p:sp>
        <p:grpSp>
          <p:nvGrpSpPr>
            <p:cNvPr id="56" name="Grupla"/>
            <p:cNvGrpSpPr/>
            <p:nvPr/>
          </p:nvGrpSpPr>
          <p:grpSpPr>
            <a:xfrm>
              <a:off x="0" y="3872751"/>
              <a:ext cx="1817326" cy="515851"/>
              <a:chOff x="0" y="0"/>
              <a:chExt cx="1817325" cy="515849"/>
            </a:xfrm>
          </p:grpSpPr>
          <p:sp>
            <p:nvSpPr>
              <p:cNvPr id="57" name="Yuvarlatılmış Dikdörtgen"/>
              <p:cNvSpPr/>
              <p:nvPr/>
            </p:nvSpPr>
            <p:spPr>
              <a:xfrm>
                <a:off x="0" y="0"/>
                <a:ext cx="1817325" cy="515849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2A869F"/>
                  </a:gs>
                  <a:gs pos="80000">
                    <a:srgbClr val="37B1D1"/>
                  </a:gs>
                  <a:gs pos="100000">
                    <a:srgbClr val="34B3D5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8" name="İlacın SGK, TEB veya Şahıslarca Temini"/>
              <p:cNvSpPr/>
              <p:nvPr/>
            </p:nvSpPr>
            <p:spPr>
              <a:xfrm>
                <a:off x="15108" y="63258"/>
                <a:ext cx="1787109" cy="3893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1909" tIns="41909" rIns="41909" bIns="41909" numCol="1" anchor="ctr">
                <a:spAutoFit/>
              </a:bodyPr>
              <a:lstStyle>
                <a:lvl1pPr algn="ctr" defTabSz="488950">
                  <a:lnSpc>
                    <a:spcPct val="90000"/>
                  </a:lnSpc>
                  <a:spcBef>
                    <a:spcPts val="400"/>
                  </a:spcBef>
                  <a:defRPr sz="1100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tr-TR" dirty="0" err="1" smtClean="0"/>
                  <a:t>Medicines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Supply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from</a:t>
                </a:r>
                <a:r>
                  <a:rPr lang="tr-TR" dirty="0" smtClean="0"/>
                  <a:t> SSI, TPA </a:t>
                </a:r>
                <a:r>
                  <a:rPr lang="tr-TR" dirty="0" err="1" smtClean="0"/>
                  <a:t>or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Citizens</a:t>
                </a:r>
                <a:endParaRPr dirty="0"/>
              </a:p>
            </p:txBody>
          </p:sp>
        </p:grpSp>
      </p:grpSp>
      <p:grpSp>
        <p:nvGrpSpPr>
          <p:cNvPr id="69" name="Diyagram 11"/>
          <p:cNvGrpSpPr/>
          <p:nvPr/>
        </p:nvGrpSpPr>
        <p:grpSpPr>
          <a:xfrm>
            <a:off x="6695883" y="1814725"/>
            <a:ext cx="2051252" cy="3526196"/>
            <a:chOff x="0" y="0"/>
            <a:chExt cx="2051250" cy="3526195"/>
          </a:xfrm>
        </p:grpSpPr>
        <p:grpSp>
          <p:nvGrpSpPr>
            <p:cNvPr id="70" name="Grupla"/>
            <p:cNvGrpSpPr/>
            <p:nvPr/>
          </p:nvGrpSpPr>
          <p:grpSpPr>
            <a:xfrm>
              <a:off x="0" y="0"/>
              <a:ext cx="1990476" cy="513717"/>
              <a:chOff x="0" y="0"/>
              <a:chExt cx="1990475" cy="513716"/>
            </a:xfrm>
          </p:grpSpPr>
          <p:sp>
            <p:nvSpPr>
              <p:cNvPr id="87" name="Yuvarlatılmış Dikdörtgen"/>
              <p:cNvSpPr/>
              <p:nvPr/>
            </p:nvSpPr>
            <p:spPr>
              <a:xfrm>
                <a:off x="0" y="0"/>
                <a:ext cx="1990475" cy="513716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22456E"/>
                  </a:gs>
                  <a:gs pos="80000">
                    <a:srgbClr val="2C5A91"/>
                  </a:gs>
                  <a:gs pos="100000">
                    <a:srgbClr val="2A5A94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8" name="Firmanın Alternatif Geri Ödeme Başvurusu Yapması"/>
              <p:cNvSpPr/>
              <p:nvPr/>
            </p:nvSpPr>
            <p:spPr>
              <a:xfrm>
                <a:off x="15046" y="62191"/>
                <a:ext cx="1960383" cy="3893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1909" tIns="41909" rIns="41909" bIns="41909" numCol="1" anchor="ctr">
                <a:spAutoFit/>
              </a:bodyPr>
              <a:lstStyle>
                <a:lvl1pPr algn="ctr" defTabSz="488950">
                  <a:lnSpc>
                    <a:spcPct val="90000"/>
                  </a:lnSpc>
                  <a:spcBef>
                    <a:spcPts val="400"/>
                  </a:spcBef>
                  <a:defRPr sz="1100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tr-TR" dirty="0" err="1" smtClean="0"/>
                  <a:t>Alternative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Reimbursement</a:t>
                </a:r>
                <a:r>
                  <a:rPr lang="tr-TR" dirty="0" smtClean="0"/>
                  <a:t> </a:t>
                </a:r>
                <a:r>
                  <a:rPr lang="tr-TR" dirty="0" err="1"/>
                  <a:t>Submission</a:t>
                </a:r>
                <a:r>
                  <a:rPr lang="tr-TR" dirty="0"/>
                  <a:t> </a:t>
                </a:r>
                <a:r>
                  <a:rPr lang="tr-TR" dirty="0" err="1" smtClean="0"/>
                  <a:t>by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Company</a:t>
                </a:r>
                <a:endParaRPr dirty="0"/>
              </a:p>
            </p:txBody>
          </p:sp>
        </p:grpSp>
        <p:sp>
          <p:nvSpPr>
            <p:cNvPr id="71" name="Şekil"/>
            <p:cNvSpPr/>
            <p:nvPr/>
          </p:nvSpPr>
          <p:spPr>
            <a:xfrm>
              <a:off x="894953" y="534090"/>
              <a:ext cx="230954" cy="143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96" y="0"/>
                  </a:moveTo>
                  <a:lnTo>
                    <a:pt x="17280" y="10574"/>
                  </a:lnTo>
                  <a:lnTo>
                    <a:pt x="21600" y="10272"/>
                  </a:lnTo>
                  <a:lnTo>
                    <a:pt x="11084" y="21600"/>
                  </a:lnTo>
                  <a:lnTo>
                    <a:pt x="0" y="11781"/>
                  </a:lnTo>
                  <a:lnTo>
                    <a:pt x="4320" y="11479"/>
                  </a:lnTo>
                  <a:lnTo>
                    <a:pt x="4036" y="90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C5990"/>
                </a:gs>
                <a:gs pos="80000">
                  <a:srgbClr val="3A76BE"/>
                </a:gs>
                <a:gs pos="100000">
                  <a:srgbClr val="3776C1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ts val="700"/>
                </a:spcBef>
                <a:defRPr sz="1100">
                  <a:solidFill>
                    <a:srgbClr val="FFFFFF"/>
                  </a:solidFill>
                </a:defRPr>
              </a:pPr>
              <a:endParaRPr sz="1100"/>
            </a:p>
          </p:txBody>
        </p:sp>
        <p:grpSp>
          <p:nvGrpSpPr>
            <p:cNvPr id="72" name="Grupla"/>
            <p:cNvGrpSpPr/>
            <p:nvPr/>
          </p:nvGrpSpPr>
          <p:grpSpPr>
            <a:xfrm>
              <a:off x="0" y="700761"/>
              <a:ext cx="2051250" cy="513717"/>
              <a:chOff x="0" y="0"/>
              <a:chExt cx="2051249" cy="513716"/>
            </a:xfrm>
          </p:grpSpPr>
          <p:sp>
            <p:nvSpPr>
              <p:cNvPr id="85" name="Yuvarlatılmış Dikdörtgen"/>
              <p:cNvSpPr/>
              <p:nvPr/>
            </p:nvSpPr>
            <p:spPr>
              <a:xfrm>
                <a:off x="0" y="0"/>
                <a:ext cx="2051249" cy="513716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3E6091"/>
                  </a:gs>
                  <a:gs pos="80000">
                    <a:srgbClr val="517FBF"/>
                  </a:gs>
                  <a:gs pos="100000">
                    <a:srgbClr val="507FC2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6" name="Alternatif Geri Ödeme Komisyonu"/>
              <p:cNvSpPr/>
              <p:nvPr/>
            </p:nvSpPr>
            <p:spPr>
              <a:xfrm>
                <a:off x="15046" y="62191"/>
                <a:ext cx="2021157" cy="3893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1909" tIns="41909" rIns="41909" bIns="41909" numCol="1" anchor="ctr">
                <a:spAutoFit/>
              </a:bodyPr>
              <a:lstStyle>
                <a:lvl1pPr algn="ctr" defTabSz="488950">
                  <a:lnSpc>
                    <a:spcPct val="90000"/>
                  </a:lnSpc>
                  <a:spcBef>
                    <a:spcPts val="400"/>
                  </a:spcBef>
                  <a:defRPr sz="1100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tr-TR" dirty="0" err="1" smtClean="0"/>
                  <a:t>Alternative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Reimbursement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Commission</a:t>
                </a:r>
                <a:endParaRPr dirty="0"/>
              </a:p>
            </p:txBody>
          </p:sp>
        </p:grpSp>
        <p:sp>
          <p:nvSpPr>
            <p:cNvPr id="73" name="Şekil"/>
            <p:cNvSpPr/>
            <p:nvPr/>
          </p:nvSpPr>
          <p:spPr>
            <a:xfrm>
              <a:off x="910039" y="1246583"/>
              <a:ext cx="231171" cy="192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0"/>
                  </a:moveTo>
                  <a:lnTo>
                    <a:pt x="17280" y="10800"/>
                  </a:ln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lnTo>
                    <a:pt x="4320" y="10800"/>
                  </a:lnTo>
                  <a:lnTo>
                    <a:pt x="432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D769B"/>
                </a:gs>
                <a:gs pos="80000">
                  <a:srgbClr val="7A9BCC"/>
                </a:gs>
                <a:gs pos="100000">
                  <a:srgbClr val="799CCF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ts val="700"/>
                </a:spcBef>
                <a:defRPr sz="1100">
                  <a:solidFill>
                    <a:srgbClr val="FFFFFF"/>
                  </a:solidFill>
                </a:defRPr>
              </a:pPr>
              <a:endParaRPr sz="1100"/>
            </a:p>
          </p:txBody>
        </p:sp>
        <p:grpSp>
          <p:nvGrpSpPr>
            <p:cNvPr id="74" name="Grupla"/>
            <p:cNvGrpSpPr/>
            <p:nvPr/>
          </p:nvGrpSpPr>
          <p:grpSpPr>
            <a:xfrm>
              <a:off x="45587" y="1471334"/>
              <a:ext cx="1960074" cy="513717"/>
              <a:chOff x="0" y="0"/>
              <a:chExt cx="1960073" cy="513716"/>
            </a:xfrm>
          </p:grpSpPr>
          <p:sp>
            <p:nvSpPr>
              <p:cNvPr id="83" name="Yuvarlatılmış Dikdörtgen"/>
              <p:cNvSpPr/>
              <p:nvPr/>
            </p:nvSpPr>
            <p:spPr>
              <a:xfrm>
                <a:off x="0" y="0"/>
                <a:ext cx="1960073" cy="513716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6F819F"/>
                  </a:gs>
                  <a:gs pos="80000">
                    <a:srgbClr val="92AAD1"/>
                  </a:gs>
                  <a:gs pos="100000">
                    <a:srgbClr val="92AAD3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4" name="SUT'un Resmi Gazetede Yayınlanması"/>
              <p:cNvSpPr/>
              <p:nvPr/>
            </p:nvSpPr>
            <p:spPr>
              <a:xfrm>
                <a:off x="15045" y="62191"/>
                <a:ext cx="1929982" cy="3893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1909" tIns="41909" rIns="41909" bIns="41909" numCol="1" anchor="ctr">
                <a:spAutoFit/>
              </a:bodyPr>
              <a:lstStyle>
                <a:lvl1pPr algn="ctr" defTabSz="488950">
                  <a:lnSpc>
                    <a:spcPct val="90000"/>
                  </a:lnSpc>
                  <a:spcBef>
                    <a:spcPts val="400"/>
                  </a:spcBef>
                  <a:defRPr sz="1100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tr-TR" dirty="0" err="1" smtClean="0"/>
                  <a:t>Health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Implementation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Communique</a:t>
                </a:r>
                <a:endParaRPr dirty="0"/>
              </a:p>
            </p:txBody>
          </p:sp>
        </p:grpSp>
        <p:sp>
          <p:nvSpPr>
            <p:cNvPr id="75" name="Şekil"/>
            <p:cNvSpPr/>
            <p:nvPr/>
          </p:nvSpPr>
          <p:spPr>
            <a:xfrm>
              <a:off x="910039" y="2017155"/>
              <a:ext cx="231171" cy="192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0"/>
                  </a:moveTo>
                  <a:lnTo>
                    <a:pt x="17280" y="10800"/>
                  </a:ln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lnTo>
                    <a:pt x="4320" y="10800"/>
                  </a:lnTo>
                  <a:lnTo>
                    <a:pt x="432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C96A9"/>
                </a:gs>
                <a:gs pos="80000">
                  <a:srgbClr val="B7C5DE"/>
                </a:gs>
                <a:gs pos="100000">
                  <a:srgbClr val="B7C6E0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ts val="700"/>
                </a:spcBef>
                <a:defRPr sz="1100">
                  <a:solidFill>
                    <a:srgbClr val="FFFFFF"/>
                  </a:solidFill>
                </a:defRPr>
              </a:pPr>
              <a:endParaRPr sz="1100"/>
            </a:p>
          </p:txBody>
        </p:sp>
        <p:grpSp>
          <p:nvGrpSpPr>
            <p:cNvPr id="76" name="Grupla"/>
            <p:cNvGrpSpPr/>
            <p:nvPr/>
          </p:nvGrpSpPr>
          <p:grpSpPr>
            <a:xfrm>
              <a:off x="0" y="2241906"/>
              <a:ext cx="2051250" cy="513717"/>
              <a:chOff x="0" y="0"/>
              <a:chExt cx="2051249" cy="513716"/>
            </a:xfrm>
          </p:grpSpPr>
          <p:sp>
            <p:nvSpPr>
              <p:cNvPr id="81" name="Yuvarlatılmış Dikdörtgen"/>
              <p:cNvSpPr/>
              <p:nvPr/>
            </p:nvSpPr>
            <p:spPr>
              <a:xfrm>
                <a:off x="0" y="0"/>
                <a:ext cx="2051249" cy="513716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6F819F"/>
                  </a:gs>
                  <a:gs pos="80000">
                    <a:srgbClr val="92AAD1"/>
                  </a:gs>
                  <a:gs pos="100000">
                    <a:srgbClr val="92AAD3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2" name="İlacın Ek 4/A veya Ek 4/C Listesine İlave Edilmesi"/>
              <p:cNvSpPr/>
              <p:nvPr/>
            </p:nvSpPr>
            <p:spPr>
              <a:xfrm>
                <a:off x="15046" y="62191"/>
                <a:ext cx="2021157" cy="3893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1909" tIns="41909" rIns="41909" bIns="41909" numCol="1" anchor="ctr">
                <a:spAutoFit/>
              </a:bodyPr>
              <a:lstStyle>
                <a:lvl1pPr algn="ctr" defTabSz="488950">
                  <a:lnSpc>
                    <a:spcPct val="90000"/>
                  </a:lnSpc>
                  <a:spcBef>
                    <a:spcPts val="400"/>
                  </a:spcBef>
                  <a:defRPr sz="11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tr-TR" dirty="0" err="1" smtClean="0"/>
                  <a:t>Medicines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listed</a:t>
                </a:r>
                <a:r>
                  <a:rPr lang="tr-TR" dirty="0" smtClean="0"/>
                  <a:t> in </a:t>
                </a:r>
                <a:r>
                  <a:rPr lang="tr-TR" dirty="0" err="1" smtClean="0"/>
                  <a:t>Appendix</a:t>
                </a:r>
                <a:r>
                  <a:rPr lang="tr-TR" dirty="0" smtClean="0"/>
                  <a:t> 4/A </a:t>
                </a:r>
                <a:r>
                  <a:rPr lang="tr-TR" dirty="0" err="1" smtClean="0"/>
                  <a:t>or</a:t>
                </a:r>
                <a:r>
                  <a:rPr lang="tr-TR" dirty="0" smtClean="0"/>
                  <a:t> 4/C</a:t>
                </a:r>
                <a:endParaRPr dirty="0"/>
              </a:p>
            </p:txBody>
          </p:sp>
        </p:grpSp>
        <p:sp>
          <p:nvSpPr>
            <p:cNvPr id="77" name="Şekil"/>
            <p:cNvSpPr/>
            <p:nvPr/>
          </p:nvSpPr>
          <p:spPr>
            <a:xfrm>
              <a:off x="910039" y="2787728"/>
              <a:ext cx="231171" cy="192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0"/>
                  </a:moveTo>
                  <a:lnTo>
                    <a:pt x="17280" y="10800"/>
                  </a:ln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lnTo>
                    <a:pt x="4320" y="10800"/>
                  </a:lnTo>
                  <a:lnTo>
                    <a:pt x="432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D769B"/>
                </a:gs>
                <a:gs pos="80000">
                  <a:srgbClr val="7A9BCC"/>
                </a:gs>
                <a:gs pos="100000">
                  <a:srgbClr val="799CCF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ts val="700"/>
                </a:spcBef>
                <a:defRPr sz="1100">
                  <a:solidFill>
                    <a:srgbClr val="FFFFFF"/>
                  </a:solidFill>
                </a:defRPr>
              </a:pPr>
              <a:endParaRPr sz="1100"/>
            </a:p>
          </p:txBody>
        </p:sp>
        <p:grpSp>
          <p:nvGrpSpPr>
            <p:cNvPr id="78" name="Grupla"/>
            <p:cNvGrpSpPr/>
            <p:nvPr/>
          </p:nvGrpSpPr>
          <p:grpSpPr>
            <a:xfrm>
              <a:off x="0" y="3012478"/>
              <a:ext cx="2051250" cy="513717"/>
              <a:chOff x="0" y="0"/>
              <a:chExt cx="2051249" cy="513716"/>
            </a:xfrm>
          </p:grpSpPr>
          <p:sp>
            <p:nvSpPr>
              <p:cNvPr id="79" name="Yuvarlatılmış Dikdörtgen"/>
              <p:cNvSpPr/>
              <p:nvPr/>
            </p:nvSpPr>
            <p:spPr>
              <a:xfrm>
                <a:off x="0" y="0"/>
                <a:ext cx="2051249" cy="513716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3E6091"/>
                  </a:gs>
                  <a:gs pos="80000">
                    <a:srgbClr val="517FBF"/>
                  </a:gs>
                  <a:gs pos="100000">
                    <a:srgbClr val="507FC2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0" name="İlacın Eczane ,SGK, TEB veya Hastanelerden Temini"/>
              <p:cNvSpPr/>
              <p:nvPr/>
            </p:nvSpPr>
            <p:spPr>
              <a:xfrm>
                <a:off x="15046" y="62191"/>
                <a:ext cx="2021157" cy="3893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1909" tIns="41909" rIns="41909" bIns="41909" numCol="1" anchor="ctr">
                <a:spAutoFit/>
              </a:bodyPr>
              <a:lstStyle>
                <a:lvl1pPr algn="ctr" defTabSz="488950">
                  <a:lnSpc>
                    <a:spcPct val="90000"/>
                  </a:lnSpc>
                  <a:spcBef>
                    <a:spcPts val="400"/>
                  </a:spcBef>
                  <a:defRPr sz="1100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US" dirty="0" smtClean="0"/>
                  <a:t>Medicines </a:t>
                </a:r>
                <a:r>
                  <a:rPr lang="tr-TR" dirty="0" err="1" smtClean="0"/>
                  <a:t>Supply</a:t>
                </a:r>
                <a:r>
                  <a:rPr lang="tr-TR" dirty="0" smtClean="0"/>
                  <a:t> </a:t>
                </a:r>
                <a:r>
                  <a:rPr lang="en-US" dirty="0" smtClean="0"/>
                  <a:t>from </a:t>
                </a:r>
                <a:r>
                  <a:rPr lang="en-US" dirty="0"/>
                  <a:t>SSI, TPA or </a:t>
                </a:r>
                <a:r>
                  <a:rPr lang="tr-TR" dirty="0" err="1" smtClean="0"/>
                  <a:t>Hospitals</a:t>
                </a:r>
                <a:endParaRPr lang="en-US" dirty="0" smtClean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810207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tr-TR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Global </a:t>
            </a:r>
            <a:r>
              <a:rPr lang="tr-TR" sz="3200" b="1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Pharmaceutical</a:t>
            </a:r>
            <a:r>
              <a:rPr lang="tr-TR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Market </a:t>
            </a:r>
            <a:r>
              <a:rPr lang="tr-TR" sz="32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2007-2022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19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Turkish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Medicines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and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Medical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Devices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Agency</a:t>
            </a:r>
            <a:endParaRPr lang="tr-TR" dirty="0">
              <a:solidFill>
                <a:schemeClr val="tx1">
                  <a:lumMod val="95000"/>
                  <a:lumOff val="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 rotWithShape="1">
          <a:blip r:embed="rId4"/>
          <a:srcRect l="32753" t="30752" r="31771" b="45266"/>
          <a:stretch/>
        </p:blipFill>
        <p:spPr>
          <a:xfrm>
            <a:off x="298321" y="1281893"/>
            <a:ext cx="11097040" cy="3972095"/>
          </a:xfrm>
          <a:prstGeom prst="rect">
            <a:avLst/>
          </a:prstGeom>
        </p:spPr>
      </p:pic>
      <p:sp>
        <p:nvSpPr>
          <p:cNvPr id="12" name="Metin kutusu 11"/>
          <p:cNvSpPr txBox="1"/>
          <p:nvPr/>
        </p:nvSpPr>
        <p:spPr>
          <a:xfrm>
            <a:off x="948444" y="5629367"/>
            <a:ext cx="3852153" cy="653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Kaynak: IQVIA, </a:t>
            </a:r>
            <a:r>
              <a:rPr lang="en-US" dirty="0" smtClean="0"/>
              <a:t>2018 </a:t>
            </a:r>
            <a:r>
              <a:rPr lang="en-US" dirty="0"/>
              <a:t>and Beyond Outlook and Turning Points</a:t>
            </a:r>
          </a:p>
        </p:txBody>
      </p:sp>
    </p:spTree>
    <p:extLst>
      <p:ext uri="{BB962C8B-B14F-4D97-AF65-F5344CB8AC3E}">
        <p14:creationId xmlns:p14="http://schemas.microsoft.com/office/powerpoint/2010/main" val="35293549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tr-TR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Global </a:t>
            </a:r>
            <a:r>
              <a:rPr lang="tr-TR" sz="3200" b="1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Pharmaceutical</a:t>
            </a:r>
            <a:r>
              <a:rPr lang="tr-TR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Market </a:t>
            </a:r>
            <a:r>
              <a:rPr lang="tr-TR" sz="32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2017-2022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20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Turkish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Medicines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and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Medical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Devices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Agency</a:t>
            </a:r>
            <a:endParaRPr lang="tr-TR" dirty="0">
              <a:solidFill>
                <a:schemeClr val="tx1">
                  <a:lumMod val="95000"/>
                  <a:lumOff val="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13" name="Resim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5653" y="1244545"/>
            <a:ext cx="5857875" cy="482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8149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Turkish Pharmaceutical Market 2002- 2017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21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Turkish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Medicines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and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Medical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Devices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Agency</a:t>
            </a:r>
            <a:endParaRPr lang="tr-TR" dirty="0">
              <a:solidFill>
                <a:schemeClr val="tx1">
                  <a:lumMod val="95000"/>
                  <a:lumOff val="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10" name="Grafik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4312803"/>
              </p:ext>
            </p:extLst>
          </p:nvPr>
        </p:nvGraphicFramePr>
        <p:xfrm>
          <a:off x="1536779" y="993344"/>
          <a:ext cx="8189490" cy="5325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414353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Global Pharmaceutical Market Growth Rates 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22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Turkish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Medicines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and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Medical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Devices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Agency</a:t>
            </a:r>
            <a:endParaRPr lang="tr-TR" dirty="0">
              <a:solidFill>
                <a:schemeClr val="tx1">
                  <a:lumMod val="95000"/>
                  <a:lumOff val="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568" y="609599"/>
            <a:ext cx="7040951" cy="61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3276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Global Biotechnology Market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23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Turkish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Medicines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and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Medical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Devices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Agency</a:t>
            </a:r>
            <a:endParaRPr lang="tr-TR" dirty="0">
              <a:solidFill>
                <a:schemeClr val="tx1">
                  <a:lumMod val="95000"/>
                  <a:lumOff val="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014" y="1336573"/>
            <a:ext cx="8208912" cy="418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8821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Health Financing and Medicines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24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Turkish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Medicines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and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Medical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Devices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Agency</a:t>
            </a:r>
            <a:endParaRPr lang="tr-TR" dirty="0">
              <a:solidFill>
                <a:schemeClr val="tx1">
                  <a:lumMod val="95000"/>
                  <a:lumOff val="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İçerik Yer Tutucusu 2"/>
          <p:cNvSpPr>
            <a:spLocks noGrp="1"/>
          </p:cNvSpPr>
          <p:nvPr>
            <p:ph idx="1"/>
          </p:nvPr>
        </p:nvSpPr>
        <p:spPr>
          <a:xfrm>
            <a:off x="838200" y="952851"/>
            <a:ext cx="10515600" cy="568113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Turkey has a social security-based health care system under a single payer: the Social Security Institution. This pools funds from contributory health insurance (with premiums based on employer and employee contributions). </a:t>
            </a:r>
            <a:endParaRPr lang="tr-TR" dirty="0" smtClean="0"/>
          </a:p>
          <a:p>
            <a:r>
              <a:rPr lang="en-GB" dirty="0"/>
              <a:t>In 2015, 98.7% of Turkish citizens were covered by the universal health insurance (general health insurance) scheme, compared to 67% in 2002 </a:t>
            </a:r>
            <a:endParaRPr lang="tr-TR" dirty="0" smtClean="0"/>
          </a:p>
          <a:p>
            <a:r>
              <a:rPr lang="en-US" dirty="0"/>
              <a:t>out-of-pocket spending per capita has steadily decreased </a:t>
            </a:r>
            <a:r>
              <a:rPr lang="tr-TR" dirty="0" err="1" smtClean="0"/>
              <a:t>from</a:t>
            </a:r>
            <a:r>
              <a:rPr lang="tr-TR" dirty="0" smtClean="0"/>
              <a:t> </a:t>
            </a:r>
            <a:r>
              <a:rPr lang="en-GB" dirty="0"/>
              <a:t>22.8% in 2005 to 16.6% in 2015 </a:t>
            </a:r>
            <a:endParaRPr lang="tr-TR" dirty="0" smtClean="0"/>
          </a:p>
          <a:p>
            <a:r>
              <a:rPr lang="tr-TR" dirty="0"/>
              <a:t>E</a:t>
            </a:r>
            <a:r>
              <a:rPr lang="en-GB" dirty="0" err="1" smtClean="0"/>
              <a:t>xternal</a:t>
            </a:r>
            <a:r>
              <a:rPr lang="en-GB" dirty="0" smtClean="0"/>
              <a:t> </a:t>
            </a:r>
            <a:r>
              <a:rPr lang="en-GB" dirty="0"/>
              <a:t>price referencing in </a:t>
            </a:r>
            <a:r>
              <a:rPr lang="tr-TR" dirty="0" err="1" smtClean="0"/>
              <a:t>introduced</a:t>
            </a:r>
            <a:r>
              <a:rPr lang="tr-TR" dirty="0" smtClean="0"/>
              <a:t> in </a:t>
            </a:r>
            <a:r>
              <a:rPr lang="en-GB" dirty="0" smtClean="0"/>
              <a:t>2004 </a:t>
            </a:r>
            <a:r>
              <a:rPr lang="en-GB" dirty="0"/>
              <a:t>had a significant impact in limiting co-payments and decreasing </a:t>
            </a:r>
            <a:r>
              <a:rPr lang="en-GB" dirty="0" smtClean="0"/>
              <a:t>prices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Co-payment</a:t>
            </a:r>
            <a:r>
              <a:rPr lang="tr-TR" dirty="0" smtClean="0"/>
              <a:t> rate 10%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pensioners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20%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active</a:t>
            </a:r>
            <a:r>
              <a:rPr lang="tr-TR" dirty="0" smtClean="0"/>
              <a:t> </a:t>
            </a:r>
            <a:r>
              <a:rPr lang="tr-TR" dirty="0" err="1" smtClean="0"/>
              <a:t>workers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Prescription</a:t>
            </a:r>
            <a:r>
              <a:rPr lang="tr-TR" dirty="0" smtClean="0"/>
              <a:t> </a:t>
            </a:r>
            <a:r>
              <a:rPr lang="tr-TR" dirty="0" err="1" smtClean="0"/>
              <a:t>fee</a:t>
            </a:r>
            <a:r>
              <a:rPr lang="tr-TR" dirty="0" smtClean="0"/>
              <a:t> </a:t>
            </a:r>
            <a:r>
              <a:rPr lang="tr-TR" dirty="0" err="1" smtClean="0"/>
              <a:t>applies</a:t>
            </a:r>
            <a:r>
              <a:rPr lang="tr-TR" dirty="0" smtClean="0"/>
              <a:t> as 3 TL.</a:t>
            </a:r>
          </a:p>
          <a:p>
            <a:r>
              <a:rPr lang="tr-TR" dirty="0" smtClean="0"/>
              <a:t>SSI </a:t>
            </a:r>
            <a:r>
              <a:rPr lang="tr-TR" dirty="0" err="1" smtClean="0"/>
              <a:t>reimburse</a:t>
            </a:r>
            <a:r>
              <a:rPr lang="tr-TR" dirty="0" smtClean="0"/>
              <a:t> </a:t>
            </a:r>
            <a:r>
              <a:rPr lang="tr-TR" dirty="0" err="1" smtClean="0"/>
              <a:t>cheapest</a:t>
            </a:r>
            <a:r>
              <a:rPr lang="tr-TR" dirty="0" smtClean="0"/>
              <a:t> </a:t>
            </a:r>
            <a:r>
              <a:rPr lang="tr-TR" dirty="0" err="1" smtClean="0"/>
              <a:t>product</a:t>
            </a:r>
            <a:r>
              <a:rPr lang="tr-TR" dirty="0" smtClean="0"/>
              <a:t> in </a:t>
            </a:r>
            <a:r>
              <a:rPr lang="tr-TR" dirty="0" err="1" smtClean="0"/>
              <a:t>equivalent</a:t>
            </a:r>
            <a:r>
              <a:rPr lang="tr-TR" dirty="0" smtClean="0"/>
              <a:t> </a:t>
            </a:r>
            <a:r>
              <a:rPr lang="tr-TR" dirty="0" err="1" smtClean="0"/>
              <a:t>group</a:t>
            </a:r>
            <a:r>
              <a:rPr lang="tr-TR" dirty="0" smtClean="0"/>
              <a:t>. </a:t>
            </a:r>
          </a:p>
          <a:p>
            <a:r>
              <a:rPr lang="tr-TR" dirty="0" err="1" smtClean="0"/>
              <a:t>Generic</a:t>
            </a:r>
            <a:r>
              <a:rPr lang="tr-TR" dirty="0" smtClean="0"/>
              <a:t> </a:t>
            </a:r>
            <a:r>
              <a:rPr lang="tr-TR" dirty="0" err="1" smtClean="0"/>
              <a:t>competition</a:t>
            </a:r>
            <a:r>
              <a:rPr lang="tr-TR" dirty="0" smtClean="0"/>
              <a:t> </a:t>
            </a:r>
            <a:r>
              <a:rPr lang="tr-TR" dirty="0" err="1" smtClean="0"/>
              <a:t>decrease</a:t>
            </a:r>
            <a:r>
              <a:rPr lang="tr-TR" dirty="0" smtClean="0"/>
              <a:t> </a:t>
            </a:r>
            <a:r>
              <a:rPr lang="tr-TR" dirty="0" err="1" smtClean="0"/>
              <a:t>prices</a:t>
            </a:r>
            <a:r>
              <a:rPr lang="tr-TR" dirty="0" smtClean="0"/>
              <a:t>.</a:t>
            </a:r>
          </a:p>
          <a:p>
            <a:r>
              <a:rPr lang="tr-TR" dirty="0" smtClean="0"/>
              <a:t>Main </a:t>
            </a:r>
            <a:r>
              <a:rPr lang="tr-TR" dirty="0" err="1" smtClean="0"/>
              <a:t>challange</a:t>
            </a:r>
            <a:r>
              <a:rPr lang="tr-TR" dirty="0" smtClean="0"/>
              <a:t> :</a:t>
            </a:r>
            <a:r>
              <a:rPr lang="tr-TR" dirty="0"/>
              <a:t> </a:t>
            </a:r>
            <a:r>
              <a:rPr lang="tr-TR" dirty="0" err="1" smtClean="0"/>
              <a:t>high-cost</a:t>
            </a:r>
            <a:r>
              <a:rPr lang="tr-TR" dirty="0" smtClean="0"/>
              <a:t> </a:t>
            </a:r>
            <a:r>
              <a:rPr lang="tr-TR" dirty="0" err="1" smtClean="0"/>
              <a:t>products</a:t>
            </a:r>
            <a:r>
              <a:rPr lang="tr-TR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9866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Health Financing and Medicines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25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Turkish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Medicines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and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Medical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Devices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Agency</a:t>
            </a:r>
            <a:endParaRPr lang="tr-TR" dirty="0">
              <a:solidFill>
                <a:schemeClr val="tx1">
                  <a:lumMod val="95000"/>
                  <a:lumOff val="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5" name="Dikdörtgen 14"/>
          <p:cNvSpPr/>
          <p:nvPr/>
        </p:nvSpPr>
        <p:spPr>
          <a:xfrm flipH="1">
            <a:off x="12450943" y="572530"/>
            <a:ext cx="255443" cy="5883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İçerik Yer Tutucusu 2"/>
          <p:cNvSpPr>
            <a:spLocks noGrp="1"/>
          </p:cNvSpPr>
          <p:nvPr>
            <p:ph idx="1"/>
          </p:nvPr>
        </p:nvSpPr>
        <p:spPr>
          <a:xfrm>
            <a:off x="838200" y="952851"/>
            <a:ext cx="10515600" cy="5681132"/>
          </a:xfrm>
        </p:spPr>
        <p:txBody>
          <a:bodyPr/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en-US" dirty="0" smtClean="0"/>
              <a:t>Health </a:t>
            </a:r>
            <a:r>
              <a:rPr lang="en-US" dirty="0"/>
              <a:t>Transformation </a:t>
            </a:r>
            <a:r>
              <a:rPr lang="en-US" dirty="0" err="1"/>
              <a:t>Programme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OECD—30 Years</a:t>
            </a:r>
          </a:p>
          <a:p>
            <a:pPr marL="0" indent="0">
              <a:buNone/>
            </a:pPr>
            <a:r>
              <a:rPr lang="en-US" dirty="0"/>
              <a:t>Turkey— 8 Years</a:t>
            </a:r>
          </a:p>
          <a:p>
            <a:pPr lvl="1"/>
            <a:r>
              <a:rPr lang="tr-TR" dirty="0" smtClean="0"/>
              <a:t>A</a:t>
            </a:r>
            <a:r>
              <a:rPr lang="en-US" dirty="0" err="1" smtClean="0"/>
              <a:t>ging</a:t>
            </a:r>
            <a:r>
              <a:rPr lang="en-US" dirty="0" smtClean="0"/>
              <a:t> </a:t>
            </a:r>
            <a:r>
              <a:rPr lang="en-US" dirty="0"/>
              <a:t>population, </a:t>
            </a:r>
          </a:p>
          <a:p>
            <a:pPr lvl="1"/>
            <a:r>
              <a:rPr lang="en-US" dirty="0"/>
              <a:t>Increased antibiotic resistance</a:t>
            </a:r>
          </a:p>
          <a:p>
            <a:pPr lvl="1"/>
            <a:r>
              <a:rPr lang="en-US" dirty="0"/>
              <a:t>Burden of non-communicable diseases</a:t>
            </a:r>
          </a:p>
          <a:p>
            <a:pPr lvl="1"/>
            <a:r>
              <a:rPr lang="en-US" dirty="0"/>
              <a:t>Increased burden of chronic diseases</a:t>
            </a:r>
          </a:p>
          <a:p>
            <a:pPr lvl="1"/>
            <a:r>
              <a:rPr lang="en-US" dirty="0"/>
              <a:t>Burden of innovative medicines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12" name="Sağ Ok 11"/>
          <p:cNvSpPr/>
          <p:nvPr/>
        </p:nvSpPr>
        <p:spPr>
          <a:xfrm>
            <a:off x="1403648" y="4978874"/>
            <a:ext cx="5472608" cy="11864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Solution is </a:t>
            </a:r>
            <a:r>
              <a:rPr lang="tr-TR" dirty="0" err="1" smtClean="0"/>
              <a:t>rational</a:t>
            </a:r>
            <a:r>
              <a:rPr lang="tr-TR" dirty="0" smtClean="0"/>
              <a:t> </a:t>
            </a:r>
            <a:r>
              <a:rPr lang="tr-TR" dirty="0" err="1" smtClean="0"/>
              <a:t>approach</a:t>
            </a:r>
            <a:r>
              <a:rPr lang="tr-TR" dirty="0" smtClean="0"/>
              <a:t> on </a:t>
            </a:r>
            <a:r>
              <a:rPr lang="tr-TR" dirty="0" err="1" smtClean="0"/>
              <a:t>resource</a:t>
            </a:r>
            <a:r>
              <a:rPr lang="tr-TR" dirty="0" smtClean="0"/>
              <a:t> </a:t>
            </a:r>
            <a:r>
              <a:rPr lang="tr-TR" dirty="0" err="1" smtClean="0"/>
              <a:t>management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175900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tr-TR" sz="3200" b="1" dirty="0" err="1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Sustainable</a:t>
            </a:r>
            <a:r>
              <a:rPr lang="tr-TR" sz="32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sz="3200" b="1" dirty="0" err="1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Health</a:t>
            </a:r>
            <a:r>
              <a:rPr lang="tr-TR" sz="32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sz="3200" b="1" dirty="0" err="1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System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26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Turkish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Medicines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and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Medical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Devices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Agency</a:t>
            </a:r>
            <a:endParaRPr lang="tr-TR" dirty="0">
              <a:solidFill>
                <a:schemeClr val="tx1">
                  <a:lumMod val="95000"/>
                  <a:lumOff val="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7" name="İçerik Yer Tutucusu 1"/>
          <p:cNvSpPr>
            <a:spLocks noGrp="1"/>
          </p:cNvSpPr>
          <p:nvPr>
            <p:ph idx="1"/>
          </p:nvPr>
        </p:nvSpPr>
        <p:spPr>
          <a:xfrm>
            <a:off x="616094" y="1124744"/>
            <a:ext cx="9001242" cy="5112568"/>
          </a:xfrm>
        </p:spPr>
        <p:txBody>
          <a:bodyPr/>
          <a:lstStyle/>
          <a:p>
            <a:pPr lvl="0"/>
            <a:endParaRPr lang="tr-TR" dirty="0" smtClean="0">
              <a:solidFill>
                <a:prstClr val="white">
                  <a:lumMod val="50000"/>
                </a:prstClr>
              </a:solidFill>
            </a:endParaRPr>
          </a:p>
          <a:p>
            <a:pPr lvl="0"/>
            <a:endParaRPr lang="tr-TR" dirty="0">
              <a:solidFill>
                <a:prstClr val="white">
                  <a:lumMod val="50000"/>
                </a:prstClr>
              </a:solidFill>
            </a:endParaRPr>
          </a:p>
          <a:p>
            <a:pPr lvl="0"/>
            <a:endParaRPr lang="tr-TR" dirty="0" smtClean="0">
              <a:solidFill>
                <a:prstClr val="white">
                  <a:lumMod val="50000"/>
                </a:prstClr>
              </a:solidFill>
            </a:endParaRPr>
          </a:p>
          <a:p>
            <a:pPr lvl="0"/>
            <a:endParaRPr lang="tr-TR" dirty="0">
              <a:solidFill>
                <a:prstClr val="white">
                  <a:lumMod val="50000"/>
                </a:prstClr>
              </a:solidFill>
            </a:endParaRPr>
          </a:p>
          <a:p>
            <a:pPr lvl="0"/>
            <a:endParaRPr lang="tr-TR" dirty="0" smtClean="0">
              <a:solidFill>
                <a:prstClr val="white">
                  <a:lumMod val="50000"/>
                </a:prstClr>
              </a:solidFill>
            </a:endParaRPr>
          </a:p>
          <a:p>
            <a:pPr lvl="0"/>
            <a:endParaRPr lang="tr-TR" dirty="0">
              <a:solidFill>
                <a:prstClr val="white">
                  <a:lumMod val="50000"/>
                </a:prstClr>
              </a:solidFill>
            </a:endParaRPr>
          </a:p>
          <a:p>
            <a:pPr lvl="0"/>
            <a:endParaRPr lang="tr-TR" sz="2400" dirty="0" smtClean="0">
              <a:solidFill>
                <a:schemeClr val="tx1"/>
              </a:solidFill>
            </a:endParaRPr>
          </a:p>
          <a:p>
            <a:pPr lvl="0" algn="ctr"/>
            <a:r>
              <a:rPr lang="tr-TR" sz="2400" dirty="0" err="1" smtClean="0">
                <a:solidFill>
                  <a:schemeClr val="tx1"/>
                </a:solidFill>
              </a:rPr>
              <a:t>Public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Pharmaceutical</a:t>
            </a:r>
            <a:r>
              <a:rPr lang="tr-TR" sz="2400" dirty="0">
                <a:solidFill>
                  <a:schemeClr val="tx1"/>
                </a:solidFill>
              </a:rPr>
              <a:t> Budget in </a:t>
            </a:r>
            <a:r>
              <a:rPr lang="tr-TR" sz="2400" dirty="0" smtClean="0">
                <a:solidFill>
                  <a:schemeClr val="tx1"/>
                </a:solidFill>
              </a:rPr>
              <a:t>2017; 25,4 </a:t>
            </a:r>
            <a:r>
              <a:rPr lang="tr-TR" sz="2400" dirty="0" err="1" smtClean="0">
                <a:solidFill>
                  <a:schemeClr val="tx1"/>
                </a:solidFill>
              </a:rPr>
              <a:t>Billion</a:t>
            </a:r>
            <a:r>
              <a:rPr lang="tr-TR" sz="2400" dirty="0" smtClean="0">
                <a:solidFill>
                  <a:schemeClr val="tx1"/>
                </a:solidFill>
              </a:rPr>
              <a:t> TL</a:t>
            </a:r>
          </a:p>
          <a:p>
            <a:pPr lvl="0" algn="ctr"/>
            <a:r>
              <a:rPr lang="tr-TR" sz="2400" u="sng" dirty="0" smtClean="0"/>
              <a:t>Universal </a:t>
            </a:r>
            <a:r>
              <a:rPr lang="tr-TR" sz="2400" u="sng" dirty="0" err="1" smtClean="0"/>
              <a:t>Social</a:t>
            </a:r>
            <a:r>
              <a:rPr lang="tr-TR" sz="2400" u="sng" dirty="0" smtClean="0"/>
              <a:t> </a:t>
            </a:r>
            <a:r>
              <a:rPr lang="tr-TR" sz="2400" u="sng" dirty="0" err="1" smtClean="0"/>
              <a:t>Health</a:t>
            </a:r>
            <a:r>
              <a:rPr lang="tr-TR" sz="2400" u="sng" dirty="0" smtClean="0"/>
              <a:t> </a:t>
            </a:r>
            <a:r>
              <a:rPr lang="tr-TR" sz="2400" u="sng" dirty="0" err="1" smtClean="0"/>
              <a:t>Insurance</a:t>
            </a:r>
            <a:r>
              <a:rPr lang="tr-TR" sz="2400" u="sng" dirty="0" smtClean="0"/>
              <a:t> </a:t>
            </a:r>
            <a:r>
              <a:rPr lang="tr-TR" sz="2400" u="sng" dirty="0" err="1" smtClean="0"/>
              <a:t>covers</a:t>
            </a:r>
            <a:r>
              <a:rPr lang="tr-TR" sz="2400" u="sng" dirty="0" smtClean="0"/>
              <a:t> 98,4% </a:t>
            </a:r>
            <a:r>
              <a:rPr lang="tr-TR" sz="2400" u="sng" dirty="0" err="1" smtClean="0"/>
              <a:t>population</a:t>
            </a:r>
            <a:endParaRPr lang="tr-TR" sz="2400" u="sng" dirty="0" smtClean="0">
              <a:solidFill>
                <a:schemeClr val="tx1"/>
              </a:solidFill>
            </a:endParaRPr>
          </a:p>
          <a:p>
            <a:pPr algn="ctr"/>
            <a:endParaRPr lang="tr-TR" sz="2400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1475656" y="1268760"/>
            <a:ext cx="2376264" cy="21539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Predictability</a:t>
            </a:r>
            <a:endParaRPr lang="tr-TR" dirty="0"/>
          </a:p>
        </p:txBody>
      </p:sp>
      <p:sp>
        <p:nvSpPr>
          <p:cNvPr id="19" name="Oval 18"/>
          <p:cNvSpPr/>
          <p:nvPr/>
        </p:nvSpPr>
        <p:spPr>
          <a:xfrm>
            <a:off x="4454732" y="1286176"/>
            <a:ext cx="2403268" cy="21684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S</a:t>
            </a:r>
            <a:r>
              <a:rPr lang="tr-TR" dirty="0" err="1" smtClean="0"/>
              <a:t>ustainability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20" name="Yuvarlatılmış Dikdörtgen 19"/>
          <p:cNvSpPr/>
          <p:nvPr/>
        </p:nvSpPr>
        <p:spPr>
          <a:xfrm>
            <a:off x="2051720" y="3857895"/>
            <a:ext cx="417646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financing of health services should be more predictable and sustainable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06757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tr-TR" sz="3200" b="1" dirty="0" err="1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Reimbursement</a:t>
            </a:r>
            <a:r>
              <a:rPr lang="tr-TR" sz="32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sz="3200" b="1" dirty="0" err="1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Process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27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Turkish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Medicines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and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Medical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Devices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Agency</a:t>
            </a:r>
            <a:endParaRPr lang="tr-TR" dirty="0">
              <a:solidFill>
                <a:schemeClr val="tx1">
                  <a:lumMod val="95000"/>
                  <a:lumOff val="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graphicFrame>
        <p:nvGraphicFramePr>
          <p:cNvPr id="13" name="İçerik Yer Tutucus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6401567"/>
              </p:ext>
            </p:extLst>
          </p:nvPr>
        </p:nvGraphicFramePr>
        <p:xfrm>
          <a:off x="1216884" y="810756"/>
          <a:ext cx="8045450" cy="5111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Oval 13"/>
          <p:cNvSpPr/>
          <p:nvPr/>
        </p:nvSpPr>
        <p:spPr>
          <a:xfrm>
            <a:off x="4345149" y="4822291"/>
            <a:ext cx="1788920" cy="1277123"/>
          </a:xfrm>
          <a:prstGeom prst="ellipse">
            <a:avLst/>
          </a:prstGeom>
          <a:solidFill>
            <a:schemeClr val="accent2"/>
          </a:solidFill>
          <a:ln>
            <a:solidFill>
              <a:srgbClr val="C251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err="1" smtClean="0"/>
              <a:t>Pharmaceutical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Reimbursement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Commission</a:t>
            </a:r>
            <a:endParaRPr lang="tr-TR" sz="1200" b="1" dirty="0"/>
          </a:p>
        </p:txBody>
      </p:sp>
      <p:sp>
        <p:nvSpPr>
          <p:cNvPr id="15" name="Oval 14"/>
          <p:cNvSpPr/>
          <p:nvPr/>
        </p:nvSpPr>
        <p:spPr>
          <a:xfrm>
            <a:off x="7183562" y="4848573"/>
            <a:ext cx="1755244" cy="1224557"/>
          </a:xfrm>
          <a:prstGeom prst="ellipse">
            <a:avLst/>
          </a:prstGeom>
          <a:solidFill>
            <a:schemeClr val="accent2"/>
          </a:solidFill>
          <a:ln>
            <a:solidFill>
              <a:srgbClr val="C251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err="1" smtClean="0"/>
              <a:t>Alternative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Reimbursement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Commission</a:t>
            </a:r>
            <a:endParaRPr lang="tr-TR" sz="1200" b="1" dirty="0"/>
          </a:p>
        </p:txBody>
      </p:sp>
      <p:cxnSp>
        <p:nvCxnSpPr>
          <p:cNvPr id="16" name="Düz Ok Bağlayıcısı 15"/>
          <p:cNvCxnSpPr/>
          <p:nvPr/>
        </p:nvCxnSpPr>
        <p:spPr>
          <a:xfrm flipH="1">
            <a:off x="5891934" y="4383317"/>
            <a:ext cx="526592" cy="438974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Düz Ok Bağlayıcısı 20"/>
          <p:cNvCxnSpPr/>
          <p:nvPr/>
        </p:nvCxnSpPr>
        <p:spPr>
          <a:xfrm>
            <a:off x="6922582" y="4383317"/>
            <a:ext cx="504056" cy="43897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87797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TMMDA HTA Studies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28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Turkish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Medicines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and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Medical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Devices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Agency</a:t>
            </a:r>
            <a:endParaRPr lang="tr-TR" dirty="0">
              <a:solidFill>
                <a:schemeClr val="tx1">
                  <a:lumMod val="95000"/>
                  <a:lumOff val="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grpSp>
        <p:nvGrpSpPr>
          <p:cNvPr id="7" name="Grup 6"/>
          <p:cNvGrpSpPr/>
          <p:nvPr/>
        </p:nvGrpSpPr>
        <p:grpSpPr>
          <a:xfrm>
            <a:off x="4186042" y="2162501"/>
            <a:ext cx="2425422" cy="2425422"/>
            <a:chOff x="2730638" y="946583"/>
            <a:chExt cx="2425422" cy="2425422"/>
          </a:xfrm>
          <a:scene3d>
            <a:camera prst="orthographicFront"/>
            <a:lightRig rig="chilly" dir="t"/>
          </a:scene3d>
        </p:grpSpPr>
        <p:sp>
          <p:nvSpPr>
            <p:cNvPr id="16" name="Oval 15"/>
            <p:cNvSpPr/>
            <p:nvPr/>
          </p:nvSpPr>
          <p:spPr>
            <a:xfrm>
              <a:off x="2730638" y="946583"/>
              <a:ext cx="2425422" cy="2425422"/>
            </a:xfrm>
            <a:prstGeom prst="ellipse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7" name="Oval 4"/>
            <p:cNvSpPr txBox="1"/>
            <p:nvPr/>
          </p:nvSpPr>
          <p:spPr>
            <a:xfrm>
              <a:off x="3085833" y="1301778"/>
              <a:ext cx="1715032" cy="17150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46990" tIns="46990" rIns="46990" bIns="46990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3700" kern="1200" dirty="0" smtClean="0"/>
                <a:t>TMMDA</a:t>
              </a:r>
            </a:p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3700" kern="1200" dirty="0" smtClean="0"/>
                <a:t>HTA</a:t>
              </a:r>
              <a:endParaRPr lang="tr-TR" sz="3700" kern="1200" dirty="0"/>
            </a:p>
          </p:txBody>
        </p:sp>
      </p:grpSp>
      <p:grpSp>
        <p:nvGrpSpPr>
          <p:cNvPr id="10" name="Grup 9"/>
          <p:cNvGrpSpPr/>
          <p:nvPr/>
        </p:nvGrpSpPr>
        <p:grpSpPr>
          <a:xfrm>
            <a:off x="6135924" y="2404046"/>
            <a:ext cx="2243685" cy="2040822"/>
            <a:chOff x="4680520" y="1188128"/>
            <a:chExt cx="2243685" cy="2040822"/>
          </a:xfrm>
          <a:scene3d>
            <a:camera prst="orthographicFront"/>
            <a:lightRig rig="chilly" dir="t"/>
          </a:scene3d>
        </p:grpSpPr>
        <p:sp>
          <p:nvSpPr>
            <p:cNvPr id="14" name="Oval 13"/>
            <p:cNvSpPr/>
            <p:nvPr/>
          </p:nvSpPr>
          <p:spPr>
            <a:xfrm>
              <a:off x="4680520" y="1188128"/>
              <a:ext cx="2243685" cy="2040822"/>
            </a:xfrm>
            <a:prstGeom prst="ellipse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5" name="Oval 6"/>
            <p:cNvSpPr txBox="1"/>
            <p:nvPr/>
          </p:nvSpPr>
          <p:spPr>
            <a:xfrm>
              <a:off x="5009100" y="1486999"/>
              <a:ext cx="1586525" cy="144308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800" b="1" kern="1200" dirty="0" smtClean="0"/>
                <a:t>Micro HTA </a:t>
              </a:r>
              <a:r>
                <a:rPr lang="tr-TR" sz="1800" kern="1200" dirty="0" err="1" smtClean="0"/>
                <a:t>Reimbursement</a:t>
              </a:r>
              <a:r>
                <a:rPr lang="tr-TR" sz="1800" kern="1200" dirty="0" smtClean="0"/>
                <a:t> </a:t>
              </a:r>
              <a:r>
                <a:rPr lang="tr-TR" sz="1800" kern="1200" dirty="0" err="1" smtClean="0"/>
                <a:t>Decisions</a:t>
              </a:r>
              <a:r>
                <a:rPr lang="tr-TR" sz="1800" kern="1200" dirty="0" smtClean="0"/>
                <a:t> (SSI </a:t>
              </a:r>
              <a:r>
                <a:rPr lang="tr-TR" sz="1800" kern="1200" dirty="0" err="1" smtClean="0"/>
                <a:t>Commissions</a:t>
              </a:r>
              <a:r>
                <a:rPr lang="tr-TR" sz="1800" kern="1200" dirty="0" smtClean="0"/>
                <a:t>)</a:t>
              </a:r>
              <a:endParaRPr lang="tr-TR" sz="1800" kern="1200" dirty="0"/>
            </a:p>
          </p:txBody>
        </p:sp>
      </p:grpSp>
      <p:grpSp>
        <p:nvGrpSpPr>
          <p:cNvPr id="11" name="Grup 10"/>
          <p:cNvGrpSpPr/>
          <p:nvPr/>
        </p:nvGrpSpPr>
        <p:grpSpPr>
          <a:xfrm>
            <a:off x="2607533" y="2404055"/>
            <a:ext cx="2220825" cy="2148826"/>
            <a:chOff x="1152129" y="1188137"/>
            <a:chExt cx="2220825" cy="2148826"/>
          </a:xfrm>
          <a:scene3d>
            <a:camera prst="orthographicFront"/>
            <a:lightRig rig="chilly" dir="t"/>
          </a:scene3d>
        </p:grpSpPr>
        <p:sp>
          <p:nvSpPr>
            <p:cNvPr id="12" name="Oval 11"/>
            <p:cNvSpPr/>
            <p:nvPr/>
          </p:nvSpPr>
          <p:spPr>
            <a:xfrm>
              <a:off x="1152129" y="1188137"/>
              <a:ext cx="2220825" cy="2148826"/>
            </a:xfrm>
            <a:prstGeom prst="ellipse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3" name="Oval 8"/>
            <p:cNvSpPr txBox="1"/>
            <p:nvPr/>
          </p:nvSpPr>
          <p:spPr>
            <a:xfrm>
              <a:off x="1477361" y="1502825"/>
              <a:ext cx="1570361" cy="151945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33020" tIns="33020" rIns="33020" bIns="3302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2600" b="1" kern="1200" dirty="0" smtClean="0"/>
                <a:t>Macro HTA</a:t>
              </a:r>
            </a:p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2600" kern="1200" dirty="0" smtClean="0"/>
                <a:t>5 HTA </a:t>
              </a:r>
              <a:r>
                <a:rPr lang="tr-TR" sz="2600" kern="1200" dirty="0" err="1" smtClean="0"/>
                <a:t>Reports</a:t>
              </a:r>
              <a:endParaRPr lang="tr-TR" sz="2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708299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TMMDA HTA </a:t>
            </a:r>
            <a:r>
              <a:rPr lang="en-US" sz="32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Studies</a:t>
            </a:r>
            <a:r>
              <a:rPr lang="tr-TR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- </a:t>
            </a:r>
            <a:r>
              <a:rPr lang="tr-TR" sz="3200" b="1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Published</a:t>
            </a:r>
            <a:r>
              <a:rPr lang="tr-TR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HTA </a:t>
            </a:r>
            <a:r>
              <a:rPr lang="tr-TR" sz="3200" b="1" dirty="0" err="1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Reports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29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Turkish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Medicines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and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Medical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Devices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Agency</a:t>
            </a:r>
            <a:endParaRPr lang="tr-TR" dirty="0">
              <a:solidFill>
                <a:schemeClr val="tx1">
                  <a:lumMod val="95000"/>
                  <a:lumOff val="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1054249" y="1192928"/>
            <a:ext cx="853081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Reports </a:t>
            </a:r>
            <a:r>
              <a:rPr lang="en-US" dirty="0"/>
              <a:t>are prepared on macro </a:t>
            </a:r>
            <a:r>
              <a:rPr lang="en-US" dirty="0" smtClean="0"/>
              <a:t>level</a:t>
            </a:r>
            <a:r>
              <a:rPr lang="tr-TR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end</a:t>
            </a:r>
            <a:r>
              <a:rPr lang="tr-TR" dirty="0" smtClean="0"/>
              <a:t> of </a:t>
            </a:r>
            <a:r>
              <a:rPr lang="en-US" dirty="0" smtClean="0"/>
              <a:t>2017</a:t>
            </a:r>
            <a:r>
              <a:rPr lang="en-US" dirty="0"/>
              <a:t>, 5 reports have been published.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Analysis of the Effects of Public Interventions on the First 100 Medicines on Value Basis in 2008-2013 </a:t>
            </a:r>
            <a:r>
              <a:rPr lang="en-US" dirty="0" smtClean="0"/>
              <a:t>Period</a:t>
            </a:r>
            <a:endParaRPr lang="tr-TR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Assessment </a:t>
            </a:r>
            <a:r>
              <a:rPr lang="en-US" dirty="0"/>
              <a:t>of </a:t>
            </a:r>
            <a:r>
              <a:rPr lang="en-US" dirty="0" err="1"/>
              <a:t>ghe</a:t>
            </a:r>
            <a:r>
              <a:rPr lang="en-US" dirty="0"/>
              <a:t> First 100 Medicines on Value Basis in 2014 and Comparison with the Years </a:t>
            </a:r>
            <a:r>
              <a:rPr lang="en-US" dirty="0" smtClean="0"/>
              <a:t>2012-2013</a:t>
            </a:r>
            <a:endParaRPr lang="tr-TR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Financial </a:t>
            </a:r>
            <a:r>
              <a:rPr lang="en-US" dirty="0"/>
              <a:t>Assessment and Budget Impact Analysis on Fixed Dose Combined Medicines Used in Chronic </a:t>
            </a:r>
            <a:r>
              <a:rPr lang="en-US" dirty="0" smtClean="0"/>
              <a:t>Diseases</a:t>
            </a:r>
            <a:endParaRPr lang="tr-TR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Pharmacoeconomic</a:t>
            </a:r>
            <a:r>
              <a:rPr lang="en-US" dirty="0" smtClean="0"/>
              <a:t> </a:t>
            </a:r>
            <a:r>
              <a:rPr lang="en-US" dirty="0"/>
              <a:t>Evaluation of High-Selling Medicines on Value Based in Turkey Pharmaceutical Market: 2006-2015 </a:t>
            </a:r>
            <a:r>
              <a:rPr lang="en-US" dirty="0" smtClean="0"/>
              <a:t>Period</a:t>
            </a:r>
            <a:endParaRPr lang="tr-TR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Financial </a:t>
            </a:r>
            <a:r>
              <a:rPr lang="en-US" dirty="0"/>
              <a:t>Assessment of Inhaler Treatments Used in Respiratory Tract Disease: 1998-2015 Period</a:t>
            </a:r>
          </a:p>
          <a:p>
            <a:endParaRPr lang="tr-TR" dirty="0" smtClean="0"/>
          </a:p>
          <a:p>
            <a:r>
              <a:rPr lang="en-US" dirty="0" smtClean="0"/>
              <a:t>One </a:t>
            </a:r>
            <a:r>
              <a:rPr lang="en-US" dirty="0"/>
              <a:t>HTA report is planned to be published in </a:t>
            </a:r>
            <a:r>
              <a:rPr lang="tr-TR" dirty="0" smtClean="0"/>
              <a:t>2018</a:t>
            </a:r>
            <a:r>
              <a:rPr lang="en-US" dirty="0" smtClean="0"/>
              <a:t>.</a:t>
            </a:r>
            <a:endParaRPr lang="en-US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924276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5651" y="155646"/>
            <a:ext cx="8921639" cy="298307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TMMDA HTA </a:t>
            </a:r>
            <a:r>
              <a:rPr lang="en-US" sz="32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Studies</a:t>
            </a:r>
            <a:r>
              <a:rPr lang="tr-TR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- </a:t>
            </a:r>
            <a:r>
              <a:rPr lang="tr-TR" sz="3200" b="1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Published</a:t>
            </a:r>
            <a:r>
              <a:rPr lang="tr-TR" sz="32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HTA </a:t>
            </a:r>
            <a:r>
              <a:rPr lang="tr-TR" sz="3200" b="1" dirty="0" err="1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Reports</a:t>
            </a:r>
            <a:endParaRPr lang="tr-TR" sz="32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11395361" y="6456218"/>
            <a:ext cx="360000" cy="228600"/>
          </a:xfrm>
        </p:spPr>
        <p:txBody>
          <a:bodyPr/>
          <a:lstStyle/>
          <a:p>
            <a:pPr algn="ctr"/>
            <a:fld id="{80728E73-526D-4273-8CAB-5AEF29808501}" type="slidenum">
              <a:rPr lang="tr-TR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pPr algn="ctr"/>
              <a:t>30</a:t>
            </a:fld>
            <a:endParaRPr lang="tr-TR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Slayt Numarası Yer Tutucusu 7"/>
          <p:cNvSpPr txBox="1">
            <a:spLocks/>
          </p:cNvSpPr>
          <p:nvPr/>
        </p:nvSpPr>
        <p:spPr>
          <a:xfrm>
            <a:off x="6705600" y="6456218"/>
            <a:ext cx="457892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Turkish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Medicines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and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Medical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Devices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Agency</a:t>
            </a:r>
            <a:endParaRPr lang="tr-TR" dirty="0">
              <a:solidFill>
                <a:schemeClr val="tx1">
                  <a:lumMod val="95000"/>
                  <a:lumOff val="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pic>
        <p:nvPicPr>
          <p:cNvPr id="7" name="İçerik Yer Tutucusu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221450" y="789023"/>
            <a:ext cx="2089259" cy="266429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1109" y="789023"/>
            <a:ext cx="2160240" cy="266429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1930" y="3751870"/>
            <a:ext cx="2088232" cy="277105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0082" y="807755"/>
            <a:ext cx="2160240" cy="264556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3618" y="3715133"/>
            <a:ext cx="2107000" cy="277578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674640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Metin kutusu 4"/>
          <p:cNvSpPr txBox="1">
            <a:spLocks/>
          </p:cNvSpPr>
          <p:nvPr/>
        </p:nvSpPr>
        <p:spPr>
          <a:xfrm>
            <a:off x="2751840" y="3013502"/>
            <a:ext cx="7289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</a:t>
            </a:r>
            <a:r>
              <a:rPr lang="tr-TR" sz="4800" i="1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hank</a:t>
            </a:r>
            <a:r>
              <a:rPr lang="en-US" sz="4800" i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Y</a:t>
            </a:r>
            <a:r>
              <a:rPr lang="tr-TR" sz="4800" i="1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ou</a:t>
            </a:r>
            <a:r>
              <a:rPr lang="en-US" sz="4800" i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tr-TR" sz="4800" i="1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for</a:t>
            </a:r>
            <a:r>
              <a:rPr lang="en-US" sz="4800" i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Y</a:t>
            </a:r>
            <a:r>
              <a:rPr lang="tr-TR" sz="4800" i="1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our</a:t>
            </a:r>
            <a:r>
              <a:rPr lang="en-US" sz="4800" i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A</a:t>
            </a:r>
            <a:r>
              <a:rPr lang="tr-TR" sz="4800" i="1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ttention</a:t>
            </a:r>
            <a:endParaRPr lang="en-US" sz="4800" i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515" y="176587"/>
            <a:ext cx="998969" cy="1512000"/>
          </a:xfrm>
          <a:prstGeom prst="rect">
            <a:avLst/>
          </a:prstGeom>
        </p:spPr>
      </p:pic>
      <p:sp>
        <p:nvSpPr>
          <p:cNvPr id="8" name="Slayt Numarası Yer Tutucusu 7"/>
          <p:cNvSpPr txBox="1">
            <a:spLocks/>
          </p:cNvSpPr>
          <p:nvPr/>
        </p:nvSpPr>
        <p:spPr>
          <a:xfrm>
            <a:off x="2462435" y="5689600"/>
            <a:ext cx="6977726" cy="3846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Department of Economic Assessments and Medicines Supply Management </a:t>
            </a:r>
          </a:p>
        </p:txBody>
      </p:sp>
    </p:spTree>
    <p:extLst>
      <p:ext uri="{BB962C8B-B14F-4D97-AF65-F5344CB8AC3E}">
        <p14:creationId xmlns:p14="http://schemas.microsoft.com/office/powerpoint/2010/main" val="35818811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3141</TotalTime>
  <Words>2191</Words>
  <Application>Microsoft Office PowerPoint</Application>
  <PresentationFormat>Custom</PresentationFormat>
  <Paragraphs>339</Paragraphs>
  <Slides>31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Roboto Condensed</vt:lpstr>
      <vt:lpstr>Calibri Light</vt:lpstr>
      <vt:lpstr>Tahoma</vt:lpstr>
      <vt:lpstr>Wingdings</vt:lpstr>
      <vt:lpstr>Office Teması</vt:lpstr>
      <vt:lpstr>PowerPoint Presentation</vt:lpstr>
      <vt:lpstr>PowerPoint Presentation</vt:lpstr>
      <vt:lpstr>PowerPoint Presentation</vt:lpstr>
      <vt:lpstr>PRESENTATION PLAN</vt:lpstr>
      <vt:lpstr>Legislations</vt:lpstr>
      <vt:lpstr>Reference Pricing System</vt:lpstr>
      <vt:lpstr>Definitions</vt:lpstr>
      <vt:lpstr>Definitions</vt:lpstr>
      <vt:lpstr> Pricing Rules</vt:lpstr>
      <vt:lpstr>Price Evaluation Commission</vt:lpstr>
      <vt:lpstr>Products subjected to special conditions</vt:lpstr>
      <vt:lpstr>Products subjected to special conditions</vt:lpstr>
      <vt:lpstr>Profit Rates</vt:lpstr>
      <vt:lpstr>Summary</vt:lpstr>
      <vt:lpstr>Decision Taking Commissions</vt:lpstr>
      <vt:lpstr>Committees Duties</vt:lpstr>
      <vt:lpstr>Committees Decision Process</vt:lpstr>
      <vt:lpstr>Reimbursement Process</vt:lpstr>
      <vt:lpstr>Global Pharmaceutical Market 2007-2022</vt:lpstr>
      <vt:lpstr>Global Pharmaceutical Market 2017-2022</vt:lpstr>
      <vt:lpstr>Turkish Pharmaceutical Market 2002- 2017</vt:lpstr>
      <vt:lpstr>Global Pharmaceutical Market Growth Rates </vt:lpstr>
      <vt:lpstr>Global Biotechnology Market</vt:lpstr>
      <vt:lpstr>Health Financing and Medicines</vt:lpstr>
      <vt:lpstr>Health Financing and Medicines</vt:lpstr>
      <vt:lpstr>Sustainable Health System</vt:lpstr>
      <vt:lpstr>Reimbursement Process</vt:lpstr>
      <vt:lpstr>TMMDA HTA Studies</vt:lpstr>
      <vt:lpstr>TMMDA HTA Studies - Published HTA Reports</vt:lpstr>
      <vt:lpstr>TMMDA HTA Studies - Published HTA Reports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Onur Can SERİNYEL</dc:creator>
  <cp:lastModifiedBy>ALLIOD, Marie-pierre</cp:lastModifiedBy>
  <cp:revision>186</cp:revision>
  <dcterms:created xsi:type="dcterms:W3CDTF">2017-03-10T09:13:58Z</dcterms:created>
  <dcterms:modified xsi:type="dcterms:W3CDTF">2018-08-02T08:55:55Z</dcterms:modified>
</cp:coreProperties>
</file>