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7" r:id="rId2"/>
  </p:sldMasterIdLst>
  <p:notesMasterIdLst>
    <p:notesMasterId r:id="rId31"/>
  </p:notesMasterIdLst>
  <p:sldIdLst>
    <p:sldId id="361" r:id="rId3"/>
    <p:sldId id="260" r:id="rId4"/>
    <p:sldId id="285" r:id="rId5"/>
    <p:sldId id="386" r:id="rId6"/>
    <p:sldId id="388" r:id="rId7"/>
    <p:sldId id="387" r:id="rId8"/>
    <p:sldId id="389" r:id="rId9"/>
    <p:sldId id="390" r:id="rId10"/>
    <p:sldId id="391" r:id="rId11"/>
    <p:sldId id="392" r:id="rId12"/>
    <p:sldId id="393" r:id="rId13"/>
    <p:sldId id="266" r:id="rId14"/>
    <p:sldId id="268" r:id="rId15"/>
    <p:sldId id="270" r:id="rId16"/>
    <p:sldId id="273" r:id="rId17"/>
    <p:sldId id="274" r:id="rId18"/>
    <p:sldId id="276" r:id="rId19"/>
    <p:sldId id="277" r:id="rId20"/>
    <p:sldId id="279" r:id="rId21"/>
    <p:sldId id="263" r:id="rId22"/>
    <p:sldId id="310" r:id="rId23"/>
    <p:sldId id="259" r:id="rId24"/>
    <p:sldId id="363" r:id="rId25"/>
    <p:sldId id="364" r:id="rId26"/>
    <p:sldId id="365" r:id="rId27"/>
    <p:sldId id="366" r:id="rId28"/>
    <p:sldId id="367" r:id="rId29"/>
    <p:sldId id="368"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1" d="100"/>
          <a:sy n="51" d="100"/>
        </p:scale>
        <p:origin x="77" y="13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E966BA-0DDE-4968-AA37-4D8138B16BE3}" type="doc">
      <dgm:prSet loTypeId="urn:microsoft.com/office/officeart/2005/8/layout/vList6" loCatId="process" qsTypeId="urn:microsoft.com/office/officeart/2005/8/quickstyle/3d2" qsCatId="3D" csTypeId="urn:microsoft.com/office/officeart/2005/8/colors/accent1_2" csCatId="accent1" phldr="1"/>
      <dgm:spPr/>
      <dgm:t>
        <a:bodyPr/>
        <a:lstStyle/>
        <a:p>
          <a:endParaRPr lang="fr-FR"/>
        </a:p>
      </dgm:t>
    </dgm:pt>
    <dgm:pt modelId="{8704F985-2BB1-4D9C-87F8-EDD9BE748437}">
      <dgm:prSet phldrT="[Texte]"/>
      <dgm:spPr/>
      <dgm:t>
        <a:bodyPr/>
        <a:lstStyle/>
        <a:p>
          <a:r>
            <a:rPr lang="fr-FR" b="1" dirty="0"/>
            <a:t>UGP-ARCH </a:t>
          </a:r>
        </a:p>
      </dgm:t>
    </dgm:pt>
    <dgm:pt modelId="{24A47ADC-1C4A-40B0-BFE0-800A884F4DC3}" type="parTrans" cxnId="{07114E44-3E3E-469B-B504-8783E85E1EF5}">
      <dgm:prSet/>
      <dgm:spPr/>
      <dgm:t>
        <a:bodyPr/>
        <a:lstStyle/>
        <a:p>
          <a:endParaRPr lang="fr-FR"/>
        </a:p>
      </dgm:t>
    </dgm:pt>
    <dgm:pt modelId="{AF8AE6FB-0133-43D4-8A29-FF461E8297B2}" type="sibTrans" cxnId="{07114E44-3E3E-469B-B504-8783E85E1EF5}">
      <dgm:prSet/>
      <dgm:spPr/>
      <dgm:t>
        <a:bodyPr/>
        <a:lstStyle/>
        <a:p>
          <a:endParaRPr lang="fr-FR"/>
        </a:p>
      </dgm:t>
    </dgm:pt>
    <dgm:pt modelId="{5CBDF3D7-31DD-4EBA-8132-3C380EDEE406}">
      <dgm:prSet phldrT="[Texte]"/>
      <dgm:spPr/>
      <dgm:t>
        <a:bodyPr/>
        <a:lstStyle/>
        <a:p>
          <a:r>
            <a:rPr lang="fr-FR" b="1" dirty="0">
              <a:latin typeface="Cabin"/>
            </a:rPr>
            <a:t>Coordination du processus de ciblage</a:t>
          </a:r>
          <a:endParaRPr lang="fr-FR" dirty="0"/>
        </a:p>
      </dgm:t>
    </dgm:pt>
    <dgm:pt modelId="{FB19B46F-480D-4F55-92BF-0CC929E6FF2D}" type="parTrans" cxnId="{588BE940-DC66-4646-82E0-5A1E0CA033AA}">
      <dgm:prSet/>
      <dgm:spPr/>
      <dgm:t>
        <a:bodyPr/>
        <a:lstStyle/>
        <a:p>
          <a:endParaRPr lang="fr-FR"/>
        </a:p>
      </dgm:t>
    </dgm:pt>
    <dgm:pt modelId="{B0EA9153-52D2-444A-ADF2-87411EF0A98B}" type="sibTrans" cxnId="{588BE940-DC66-4646-82E0-5A1E0CA033AA}">
      <dgm:prSet/>
      <dgm:spPr/>
      <dgm:t>
        <a:bodyPr/>
        <a:lstStyle/>
        <a:p>
          <a:endParaRPr lang="fr-FR"/>
        </a:p>
      </dgm:t>
    </dgm:pt>
    <dgm:pt modelId="{7EEDFED5-B455-496A-8215-49EC8506DBE8}">
      <dgm:prSet phldrT="[Texte]" custT="1"/>
      <dgm:spPr/>
      <dgm:t>
        <a:bodyPr/>
        <a:lstStyle/>
        <a:p>
          <a:r>
            <a:rPr lang="fr-FR" sz="3100" b="1" kern="1200" dirty="0">
              <a:solidFill>
                <a:prstClr val="white"/>
              </a:solidFill>
              <a:latin typeface="Cabin"/>
              <a:ea typeface="+mn-ea"/>
              <a:cs typeface="+mn-cs"/>
            </a:rPr>
            <a:t>ACCESS</a:t>
          </a:r>
          <a:r>
            <a:rPr lang="fr-FR" sz="2000" b="1" kern="1200" dirty="0">
              <a:latin typeface="Cabin"/>
            </a:rPr>
            <a:t> </a:t>
          </a:r>
        </a:p>
        <a:p>
          <a:r>
            <a:rPr lang="fr-FR" sz="1400" b="1" kern="1200" dirty="0">
              <a:latin typeface="Cabin"/>
            </a:rPr>
            <a:t>(PSDCC/MDGL)</a:t>
          </a:r>
          <a:endParaRPr lang="fr-FR" sz="2000" kern="1200" dirty="0"/>
        </a:p>
      </dgm:t>
    </dgm:pt>
    <dgm:pt modelId="{579DA269-96DB-40B1-8726-77F56DFB618A}" type="parTrans" cxnId="{3290AD1C-73C2-49E4-A57E-48BE4B750BE7}">
      <dgm:prSet/>
      <dgm:spPr/>
      <dgm:t>
        <a:bodyPr/>
        <a:lstStyle/>
        <a:p>
          <a:endParaRPr lang="fr-FR"/>
        </a:p>
      </dgm:t>
    </dgm:pt>
    <dgm:pt modelId="{1D69A47F-F40E-4774-971A-C5FF3D0FD5B8}" type="sibTrans" cxnId="{3290AD1C-73C2-49E4-A57E-48BE4B750BE7}">
      <dgm:prSet/>
      <dgm:spPr/>
      <dgm:t>
        <a:bodyPr/>
        <a:lstStyle/>
        <a:p>
          <a:endParaRPr lang="fr-FR"/>
        </a:p>
      </dgm:t>
    </dgm:pt>
    <dgm:pt modelId="{46489596-6478-406C-94A1-09B755B93AD4}">
      <dgm:prSet phldrT="[Texte]"/>
      <dgm:spPr/>
      <dgm:t>
        <a:bodyPr/>
        <a:lstStyle/>
        <a:p>
          <a:r>
            <a:rPr lang="fr-FR" b="1" dirty="0">
              <a:latin typeface="Cabin"/>
            </a:rPr>
            <a:t>Coordination des C/CPS</a:t>
          </a:r>
          <a:endParaRPr lang="fr-FR" b="1" dirty="0"/>
        </a:p>
      </dgm:t>
    </dgm:pt>
    <dgm:pt modelId="{7DCCE16E-6D54-4E05-B371-3D93A1690270}" type="parTrans" cxnId="{65447452-F9A5-4177-9CF9-97B2D236E698}">
      <dgm:prSet/>
      <dgm:spPr/>
      <dgm:t>
        <a:bodyPr/>
        <a:lstStyle/>
        <a:p>
          <a:endParaRPr lang="fr-FR"/>
        </a:p>
      </dgm:t>
    </dgm:pt>
    <dgm:pt modelId="{A01A5543-8EC2-4A77-8279-5151B5DF2688}" type="sibTrans" cxnId="{65447452-F9A5-4177-9CF9-97B2D236E698}">
      <dgm:prSet/>
      <dgm:spPr/>
      <dgm:t>
        <a:bodyPr/>
        <a:lstStyle/>
        <a:p>
          <a:endParaRPr lang="fr-FR"/>
        </a:p>
      </dgm:t>
    </dgm:pt>
    <dgm:pt modelId="{F921398C-278F-4A62-ABBF-FAEF7CFC3552}">
      <dgm:prSet phldrT="[Texte]" custT="1"/>
      <dgm:spPr/>
      <dgm:t>
        <a:bodyPr/>
        <a:lstStyle/>
        <a:p>
          <a:r>
            <a:rPr lang="fr-FR" sz="2000" b="1" dirty="0">
              <a:latin typeface="Cabin"/>
            </a:rPr>
            <a:t>COMITE DE SUPERVISION </a:t>
          </a:r>
        </a:p>
        <a:p>
          <a:r>
            <a:rPr lang="fr-FR" sz="1100" b="1" dirty="0">
              <a:latin typeface="Cabin"/>
            </a:rPr>
            <a:t>[ UCP-ARCH- DGPD/MPD; DNSP/MS , ANAM/MS, INSAE/MPD, PSDCC/MDGL DASPH]</a:t>
          </a:r>
          <a:endParaRPr lang="fr-FR" sz="1500" dirty="0"/>
        </a:p>
      </dgm:t>
    </dgm:pt>
    <dgm:pt modelId="{0CF5E48C-A068-41F6-BCFF-2FE39107BC9D}" type="parTrans" cxnId="{17BC3CEF-0D0F-41CD-B087-4D1C86ECBE50}">
      <dgm:prSet/>
      <dgm:spPr/>
      <dgm:t>
        <a:bodyPr/>
        <a:lstStyle/>
        <a:p>
          <a:endParaRPr lang="fr-FR"/>
        </a:p>
      </dgm:t>
    </dgm:pt>
    <dgm:pt modelId="{5B545837-6EEF-4E0A-BF1C-5E54B5340141}" type="sibTrans" cxnId="{17BC3CEF-0D0F-41CD-B087-4D1C86ECBE50}">
      <dgm:prSet/>
      <dgm:spPr/>
      <dgm:t>
        <a:bodyPr/>
        <a:lstStyle/>
        <a:p>
          <a:endParaRPr lang="fr-FR"/>
        </a:p>
      </dgm:t>
    </dgm:pt>
    <dgm:pt modelId="{B79B673E-805E-4476-AB09-70E2C9A4850C}">
      <dgm:prSet phldrT="[Texte]"/>
      <dgm:spPr/>
      <dgm:t>
        <a:bodyPr/>
        <a:lstStyle/>
        <a:p>
          <a:r>
            <a:rPr lang="fr-FR" b="1" dirty="0">
              <a:latin typeface="Cabin"/>
            </a:rPr>
            <a:t>DASPH/MASM</a:t>
          </a:r>
          <a:endParaRPr lang="fr-FR" dirty="0"/>
        </a:p>
      </dgm:t>
    </dgm:pt>
    <dgm:pt modelId="{9B60A41D-861B-42AC-9EC6-38A36017736C}" type="parTrans" cxnId="{83C2893A-FB6D-45CF-84B7-81F3B6268171}">
      <dgm:prSet/>
      <dgm:spPr/>
      <dgm:t>
        <a:bodyPr/>
        <a:lstStyle/>
        <a:p>
          <a:endParaRPr lang="fr-FR"/>
        </a:p>
      </dgm:t>
    </dgm:pt>
    <dgm:pt modelId="{498CCE16-68FA-4D9D-A974-1102BF3B10ED}" type="sibTrans" cxnId="{83C2893A-FB6D-45CF-84B7-81F3B6268171}">
      <dgm:prSet/>
      <dgm:spPr/>
      <dgm:t>
        <a:bodyPr/>
        <a:lstStyle/>
        <a:p>
          <a:endParaRPr lang="fr-FR"/>
        </a:p>
      </dgm:t>
    </dgm:pt>
    <dgm:pt modelId="{1C850DE1-2543-4838-A13E-57CC600AC3A2}">
      <dgm:prSet phldrT="[Texte]"/>
      <dgm:spPr/>
      <dgm:t>
        <a:bodyPr/>
        <a:lstStyle/>
        <a:p>
          <a:r>
            <a:rPr lang="fr-FR" b="1" dirty="0">
              <a:latin typeface="Cabin"/>
            </a:rPr>
            <a:t>INSAE/MPD</a:t>
          </a:r>
          <a:endParaRPr lang="fr-FR" dirty="0"/>
        </a:p>
      </dgm:t>
    </dgm:pt>
    <dgm:pt modelId="{F4EEA526-34F6-4100-960B-25ACF479E120}" type="parTrans" cxnId="{608BF0FD-2EC4-4F92-9C6A-78F8C2367AF9}">
      <dgm:prSet/>
      <dgm:spPr/>
      <dgm:t>
        <a:bodyPr/>
        <a:lstStyle/>
        <a:p>
          <a:endParaRPr lang="fr-FR"/>
        </a:p>
      </dgm:t>
    </dgm:pt>
    <dgm:pt modelId="{D810F326-EC95-4B9A-9C79-B3478B26B5FB}" type="sibTrans" cxnId="{608BF0FD-2EC4-4F92-9C6A-78F8C2367AF9}">
      <dgm:prSet/>
      <dgm:spPr/>
      <dgm:t>
        <a:bodyPr/>
        <a:lstStyle/>
        <a:p>
          <a:endParaRPr lang="fr-FR"/>
        </a:p>
      </dgm:t>
    </dgm:pt>
    <dgm:pt modelId="{610536FB-1A8E-4F37-941B-CF138E50FCC7}">
      <dgm:prSet phldrT="[Texte]"/>
      <dgm:spPr/>
      <dgm:t>
        <a:bodyPr/>
        <a:lstStyle/>
        <a:p>
          <a:r>
            <a:rPr lang="fr-FR" b="1" dirty="0">
              <a:latin typeface="Cabin"/>
            </a:rPr>
            <a:t>Banque mondiale</a:t>
          </a:r>
          <a:endParaRPr lang="fr-FR" dirty="0"/>
        </a:p>
      </dgm:t>
    </dgm:pt>
    <dgm:pt modelId="{2F5EEB04-623F-40A3-BC72-53F188380AE6}" type="parTrans" cxnId="{DD862D42-4BE4-4362-9C21-175F3138D779}">
      <dgm:prSet/>
      <dgm:spPr/>
      <dgm:t>
        <a:bodyPr/>
        <a:lstStyle/>
        <a:p>
          <a:endParaRPr lang="fr-FR"/>
        </a:p>
      </dgm:t>
    </dgm:pt>
    <dgm:pt modelId="{75833999-4A29-4B01-8B9A-4366EE85C9E9}" type="sibTrans" cxnId="{DD862D42-4BE4-4362-9C21-175F3138D779}">
      <dgm:prSet/>
      <dgm:spPr/>
      <dgm:t>
        <a:bodyPr/>
        <a:lstStyle/>
        <a:p>
          <a:endParaRPr lang="fr-FR"/>
        </a:p>
      </dgm:t>
    </dgm:pt>
    <dgm:pt modelId="{8C4A918A-D520-494E-9718-8E3E7CB70961}">
      <dgm:prSet/>
      <dgm:spPr/>
      <dgm:t>
        <a:bodyPr/>
        <a:lstStyle/>
        <a:p>
          <a:r>
            <a:rPr lang="fr-FR" b="1" dirty="0">
              <a:latin typeface="Cabin"/>
            </a:rPr>
            <a:t>Supervision du processus de ciblage</a:t>
          </a:r>
          <a:endParaRPr lang="fr-FR" dirty="0"/>
        </a:p>
      </dgm:t>
    </dgm:pt>
    <dgm:pt modelId="{B83DAB71-E405-4C41-9F27-E6AC0E4294BA}" type="parTrans" cxnId="{9ADD184E-66D6-4F3B-9AA7-4430221FD301}">
      <dgm:prSet/>
      <dgm:spPr/>
      <dgm:t>
        <a:bodyPr/>
        <a:lstStyle/>
        <a:p>
          <a:endParaRPr lang="fr-FR"/>
        </a:p>
      </dgm:t>
    </dgm:pt>
    <dgm:pt modelId="{9389AD28-7638-42ED-B4B5-FFD5F8D0AA41}" type="sibTrans" cxnId="{9ADD184E-66D6-4F3B-9AA7-4430221FD301}">
      <dgm:prSet/>
      <dgm:spPr/>
      <dgm:t>
        <a:bodyPr/>
        <a:lstStyle/>
        <a:p>
          <a:endParaRPr lang="fr-FR"/>
        </a:p>
      </dgm:t>
    </dgm:pt>
    <dgm:pt modelId="{5794C6CA-EB4E-404B-83FD-122F4FE74EFB}">
      <dgm:prSet/>
      <dgm:spPr/>
      <dgm:t>
        <a:bodyPr/>
        <a:lstStyle/>
        <a:p>
          <a:r>
            <a:rPr lang="fr-FR" b="1" dirty="0">
              <a:latin typeface="Cabin"/>
            </a:rPr>
            <a:t>Identification et Ciblage communautaire</a:t>
          </a:r>
          <a:endParaRPr lang="fr-FR" b="1" dirty="0"/>
        </a:p>
      </dgm:t>
    </dgm:pt>
    <dgm:pt modelId="{E206142D-F0EB-4791-8471-CDECEB224BD5}" type="parTrans" cxnId="{F7CBB35F-5066-42B0-A5DB-9FF1305D6363}">
      <dgm:prSet/>
      <dgm:spPr/>
      <dgm:t>
        <a:bodyPr/>
        <a:lstStyle/>
        <a:p>
          <a:endParaRPr lang="fr-FR"/>
        </a:p>
      </dgm:t>
    </dgm:pt>
    <dgm:pt modelId="{6622E1D1-629B-4D2F-B94B-B087170C7046}" type="sibTrans" cxnId="{F7CBB35F-5066-42B0-A5DB-9FF1305D6363}">
      <dgm:prSet/>
      <dgm:spPr/>
      <dgm:t>
        <a:bodyPr/>
        <a:lstStyle/>
        <a:p>
          <a:endParaRPr lang="fr-FR"/>
        </a:p>
      </dgm:t>
    </dgm:pt>
    <dgm:pt modelId="{237F1CEE-4171-4921-8335-B4FAB7483D88}">
      <dgm:prSet/>
      <dgm:spPr/>
      <dgm:t>
        <a:bodyPr/>
        <a:lstStyle/>
        <a:p>
          <a:r>
            <a:rPr lang="fr-FR" b="1" dirty="0">
              <a:latin typeface="Cabin"/>
            </a:rPr>
            <a:t>Ciblage statistique et registre social unique </a:t>
          </a:r>
          <a:endParaRPr lang="fr-FR" b="1" dirty="0"/>
        </a:p>
      </dgm:t>
    </dgm:pt>
    <dgm:pt modelId="{0BC3EE32-6194-40D7-9075-D375B251896C}" type="parTrans" cxnId="{C4E25698-4C20-4CDB-A548-4A49ECF4C51B}">
      <dgm:prSet/>
      <dgm:spPr/>
      <dgm:t>
        <a:bodyPr/>
        <a:lstStyle/>
        <a:p>
          <a:endParaRPr lang="fr-FR"/>
        </a:p>
      </dgm:t>
    </dgm:pt>
    <dgm:pt modelId="{2F687EA2-5A1F-45DF-8F4E-030DD4D1A912}" type="sibTrans" cxnId="{C4E25698-4C20-4CDB-A548-4A49ECF4C51B}">
      <dgm:prSet/>
      <dgm:spPr/>
      <dgm:t>
        <a:bodyPr/>
        <a:lstStyle/>
        <a:p>
          <a:endParaRPr lang="fr-FR"/>
        </a:p>
      </dgm:t>
    </dgm:pt>
    <dgm:pt modelId="{F89FE140-0781-43A7-A07D-95E505C9F654}">
      <dgm:prSet/>
      <dgm:spPr/>
      <dgm:t>
        <a:bodyPr/>
        <a:lstStyle/>
        <a:p>
          <a:r>
            <a:rPr lang="fr-FR" b="1" dirty="0">
              <a:latin typeface="Cabin"/>
            </a:rPr>
            <a:t>Assistance technique et financière</a:t>
          </a:r>
          <a:endParaRPr lang="fr-FR" b="1" dirty="0"/>
        </a:p>
      </dgm:t>
    </dgm:pt>
    <dgm:pt modelId="{8AA7E46C-919C-43CD-B183-DCC93BA148B3}" type="parTrans" cxnId="{A9B2B8AB-2E72-4A25-9414-03D3501A5CD3}">
      <dgm:prSet/>
      <dgm:spPr/>
      <dgm:t>
        <a:bodyPr/>
        <a:lstStyle/>
        <a:p>
          <a:endParaRPr lang="fr-FR"/>
        </a:p>
      </dgm:t>
    </dgm:pt>
    <dgm:pt modelId="{010F2F24-473E-406B-B67E-BEED117AC7F4}" type="sibTrans" cxnId="{A9B2B8AB-2E72-4A25-9414-03D3501A5CD3}">
      <dgm:prSet/>
      <dgm:spPr/>
      <dgm:t>
        <a:bodyPr/>
        <a:lstStyle/>
        <a:p>
          <a:endParaRPr lang="fr-FR"/>
        </a:p>
      </dgm:t>
    </dgm:pt>
    <dgm:pt modelId="{217A872F-D415-4BF3-B269-BF3545033259}" type="pres">
      <dgm:prSet presAssocID="{89E966BA-0DDE-4968-AA37-4D8138B16BE3}" presName="Name0" presStyleCnt="0">
        <dgm:presLayoutVars>
          <dgm:dir/>
          <dgm:animLvl val="lvl"/>
          <dgm:resizeHandles/>
        </dgm:presLayoutVars>
      </dgm:prSet>
      <dgm:spPr/>
      <dgm:t>
        <a:bodyPr/>
        <a:lstStyle/>
        <a:p>
          <a:endParaRPr lang="fr-FR"/>
        </a:p>
      </dgm:t>
    </dgm:pt>
    <dgm:pt modelId="{0BB37B36-C237-4568-AC5C-BFA5E71C8632}" type="pres">
      <dgm:prSet presAssocID="{8704F985-2BB1-4D9C-87F8-EDD9BE748437}" presName="linNode" presStyleCnt="0"/>
      <dgm:spPr/>
    </dgm:pt>
    <dgm:pt modelId="{75FD315B-F13B-4C1A-AE7B-BDE35465135F}" type="pres">
      <dgm:prSet presAssocID="{8704F985-2BB1-4D9C-87F8-EDD9BE748437}" presName="parentShp" presStyleLbl="node1" presStyleIdx="0" presStyleCnt="6">
        <dgm:presLayoutVars>
          <dgm:bulletEnabled val="1"/>
        </dgm:presLayoutVars>
      </dgm:prSet>
      <dgm:spPr/>
      <dgm:t>
        <a:bodyPr/>
        <a:lstStyle/>
        <a:p>
          <a:endParaRPr lang="fr-FR"/>
        </a:p>
      </dgm:t>
    </dgm:pt>
    <dgm:pt modelId="{06B084A1-DFFD-4D8D-A386-17E57CEAD559}" type="pres">
      <dgm:prSet presAssocID="{8704F985-2BB1-4D9C-87F8-EDD9BE748437}" presName="childShp" presStyleLbl="bgAccFollowNode1" presStyleIdx="0" presStyleCnt="6">
        <dgm:presLayoutVars>
          <dgm:bulletEnabled val="1"/>
        </dgm:presLayoutVars>
      </dgm:prSet>
      <dgm:spPr/>
      <dgm:t>
        <a:bodyPr/>
        <a:lstStyle/>
        <a:p>
          <a:endParaRPr lang="fr-FR"/>
        </a:p>
      </dgm:t>
    </dgm:pt>
    <dgm:pt modelId="{6C6563D8-BD6B-4032-B0C5-7635476F38C5}" type="pres">
      <dgm:prSet presAssocID="{AF8AE6FB-0133-43D4-8A29-FF461E8297B2}" presName="spacing" presStyleCnt="0"/>
      <dgm:spPr/>
    </dgm:pt>
    <dgm:pt modelId="{36FE6849-4A83-4C65-9BBA-84DD2146C574}" type="pres">
      <dgm:prSet presAssocID="{F921398C-278F-4A62-ABBF-FAEF7CFC3552}" presName="linNode" presStyleCnt="0"/>
      <dgm:spPr/>
    </dgm:pt>
    <dgm:pt modelId="{D2EF8207-C48D-4883-B49E-5620D2796DAB}" type="pres">
      <dgm:prSet presAssocID="{F921398C-278F-4A62-ABBF-FAEF7CFC3552}" presName="parentShp" presStyleLbl="node1" presStyleIdx="1" presStyleCnt="6">
        <dgm:presLayoutVars>
          <dgm:bulletEnabled val="1"/>
        </dgm:presLayoutVars>
      </dgm:prSet>
      <dgm:spPr/>
      <dgm:t>
        <a:bodyPr/>
        <a:lstStyle/>
        <a:p>
          <a:endParaRPr lang="fr-FR"/>
        </a:p>
      </dgm:t>
    </dgm:pt>
    <dgm:pt modelId="{F44BDAA9-16D9-493C-8314-732BE163F873}" type="pres">
      <dgm:prSet presAssocID="{F921398C-278F-4A62-ABBF-FAEF7CFC3552}" presName="childShp" presStyleLbl="bgAccFollowNode1" presStyleIdx="1" presStyleCnt="6">
        <dgm:presLayoutVars>
          <dgm:bulletEnabled val="1"/>
        </dgm:presLayoutVars>
      </dgm:prSet>
      <dgm:spPr/>
      <dgm:t>
        <a:bodyPr/>
        <a:lstStyle/>
        <a:p>
          <a:endParaRPr lang="fr-FR"/>
        </a:p>
      </dgm:t>
    </dgm:pt>
    <dgm:pt modelId="{EB5B2264-B7B1-4C0B-B858-0A3D50053CC3}" type="pres">
      <dgm:prSet presAssocID="{5B545837-6EEF-4E0A-BF1C-5E54B5340141}" presName="spacing" presStyleCnt="0"/>
      <dgm:spPr/>
    </dgm:pt>
    <dgm:pt modelId="{78D74369-7E48-42C8-BEDE-A3E98F9F022E}" type="pres">
      <dgm:prSet presAssocID="{7EEDFED5-B455-496A-8215-49EC8506DBE8}" presName="linNode" presStyleCnt="0"/>
      <dgm:spPr/>
    </dgm:pt>
    <dgm:pt modelId="{4546A91A-853F-4AFD-BD30-90379066A2F7}" type="pres">
      <dgm:prSet presAssocID="{7EEDFED5-B455-496A-8215-49EC8506DBE8}" presName="parentShp" presStyleLbl="node1" presStyleIdx="2" presStyleCnt="6">
        <dgm:presLayoutVars>
          <dgm:bulletEnabled val="1"/>
        </dgm:presLayoutVars>
      </dgm:prSet>
      <dgm:spPr/>
      <dgm:t>
        <a:bodyPr/>
        <a:lstStyle/>
        <a:p>
          <a:endParaRPr lang="fr-FR"/>
        </a:p>
      </dgm:t>
    </dgm:pt>
    <dgm:pt modelId="{23E67726-564E-4C6B-9ACD-0A508C675D1B}" type="pres">
      <dgm:prSet presAssocID="{7EEDFED5-B455-496A-8215-49EC8506DBE8}" presName="childShp" presStyleLbl="bgAccFollowNode1" presStyleIdx="2" presStyleCnt="6" custLinFactNeighborX="-1911" custLinFactNeighborY="0">
        <dgm:presLayoutVars>
          <dgm:bulletEnabled val="1"/>
        </dgm:presLayoutVars>
      </dgm:prSet>
      <dgm:spPr/>
      <dgm:t>
        <a:bodyPr/>
        <a:lstStyle/>
        <a:p>
          <a:endParaRPr lang="fr-FR"/>
        </a:p>
      </dgm:t>
    </dgm:pt>
    <dgm:pt modelId="{D1A840B1-E794-42A4-B55F-5B5F99DDF2F0}" type="pres">
      <dgm:prSet presAssocID="{1D69A47F-F40E-4774-971A-C5FF3D0FD5B8}" presName="spacing" presStyleCnt="0"/>
      <dgm:spPr/>
    </dgm:pt>
    <dgm:pt modelId="{FC5F5D51-F5A6-47D2-92F6-0C6658DB5DD5}" type="pres">
      <dgm:prSet presAssocID="{1C850DE1-2543-4838-A13E-57CC600AC3A2}" presName="linNode" presStyleCnt="0"/>
      <dgm:spPr/>
    </dgm:pt>
    <dgm:pt modelId="{C0E9FCE5-218E-4800-9269-8F433592118F}" type="pres">
      <dgm:prSet presAssocID="{1C850DE1-2543-4838-A13E-57CC600AC3A2}" presName="parentShp" presStyleLbl="node1" presStyleIdx="3" presStyleCnt="6">
        <dgm:presLayoutVars>
          <dgm:bulletEnabled val="1"/>
        </dgm:presLayoutVars>
      </dgm:prSet>
      <dgm:spPr/>
      <dgm:t>
        <a:bodyPr/>
        <a:lstStyle/>
        <a:p>
          <a:endParaRPr lang="fr-FR"/>
        </a:p>
      </dgm:t>
    </dgm:pt>
    <dgm:pt modelId="{AE8BA119-5102-4D6D-9EF5-4F100216D1FB}" type="pres">
      <dgm:prSet presAssocID="{1C850DE1-2543-4838-A13E-57CC600AC3A2}" presName="childShp" presStyleLbl="bgAccFollowNode1" presStyleIdx="3" presStyleCnt="6">
        <dgm:presLayoutVars>
          <dgm:bulletEnabled val="1"/>
        </dgm:presLayoutVars>
      </dgm:prSet>
      <dgm:spPr/>
      <dgm:t>
        <a:bodyPr/>
        <a:lstStyle/>
        <a:p>
          <a:endParaRPr lang="fr-FR"/>
        </a:p>
      </dgm:t>
    </dgm:pt>
    <dgm:pt modelId="{1D168CEA-3D2D-43A7-B57A-0ACB82729B00}" type="pres">
      <dgm:prSet presAssocID="{D810F326-EC95-4B9A-9C79-B3478B26B5FB}" presName="spacing" presStyleCnt="0"/>
      <dgm:spPr/>
    </dgm:pt>
    <dgm:pt modelId="{8079CA48-E924-4E4B-AC30-34068273AE1B}" type="pres">
      <dgm:prSet presAssocID="{B79B673E-805E-4476-AB09-70E2C9A4850C}" presName="linNode" presStyleCnt="0"/>
      <dgm:spPr/>
    </dgm:pt>
    <dgm:pt modelId="{0B5901E7-47D0-4AA7-835F-D3173629AA7E}" type="pres">
      <dgm:prSet presAssocID="{B79B673E-805E-4476-AB09-70E2C9A4850C}" presName="parentShp" presStyleLbl="node1" presStyleIdx="4" presStyleCnt="6">
        <dgm:presLayoutVars>
          <dgm:bulletEnabled val="1"/>
        </dgm:presLayoutVars>
      </dgm:prSet>
      <dgm:spPr/>
      <dgm:t>
        <a:bodyPr/>
        <a:lstStyle/>
        <a:p>
          <a:endParaRPr lang="fr-FR"/>
        </a:p>
      </dgm:t>
    </dgm:pt>
    <dgm:pt modelId="{D58878FA-C107-4794-B2CE-6813E7F85DD8}" type="pres">
      <dgm:prSet presAssocID="{B79B673E-805E-4476-AB09-70E2C9A4850C}" presName="childShp" presStyleLbl="bgAccFollowNode1" presStyleIdx="4" presStyleCnt="6">
        <dgm:presLayoutVars>
          <dgm:bulletEnabled val="1"/>
        </dgm:presLayoutVars>
      </dgm:prSet>
      <dgm:spPr/>
      <dgm:t>
        <a:bodyPr/>
        <a:lstStyle/>
        <a:p>
          <a:endParaRPr lang="fr-FR"/>
        </a:p>
      </dgm:t>
    </dgm:pt>
    <dgm:pt modelId="{CBACCFA7-1F8A-424E-9B36-A74B0C259BFD}" type="pres">
      <dgm:prSet presAssocID="{498CCE16-68FA-4D9D-A974-1102BF3B10ED}" presName="spacing" presStyleCnt="0"/>
      <dgm:spPr/>
    </dgm:pt>
    <dgm:pt modelId="{30A23AF6-1244-44F1-8C36-615298E5956C}" type="pres">
      <dgm:prSet presAssocID="{610536FB-1A8E-4F37-941B-CF138E50FCC7}" presName="linNode" presStyleCnt="0"/>
      <dgm:spPr/>
    </dgm:pt>
    <dgm:pt modelId="{9B2A14E9-22AE-4CBC-B18B-C464E40DF390}" type="pres">
      <dgm:prSet presAssocID="{610536FB-1A8E-4F37-941B-CF138E50FCC7}" presName="parentShp" presStyleLbl="node1" presStyleIdx="5" presStyleCnt="6">
        <dgm:presLayoutVars>
          <dgm:bulletEnabled val="1"/>
        </dgm:presLayoutVars>
      </dgm:prSet>
      <dgm:spPr/>
      <dgm:t>
        <a:bodyPr/>
        <a:lstStyle/>
        <a:p>
          <a:endParaRPr lang="fr-FR"/>
        </a:p>
      </dgm:t>
    </dgm:pt>
    <dgm:pt modelId="{9DC780BD-5B2C-4C35-8E30-EE05AB1ED53C}" type="pres">
      <dgm:prSet presAssocID="{610536FB-1A8E-4F37-941B-CF138E50FCC7}" presName="childShp" presStyleLbl="bgAccFollowNode1" presStyleIdx="5" presStyleCnt="6">
        <dgm:presLayoutVars>
          <dgm:bulletEnabled val="1"/>
        </dgm:presLayoutVars>
      </dgm:prSet>
      <dgm:spPr/>
      <dgm:t>
        <a:bodyPr/>
        <a:lstStyle/>
        <a:p>
          <a:endParaRPr lang="fr-FR"/>
        </a:p>
      </dgm:t>
    </dgm:pt>
  </dgm:ptLst>
  <dgm:cxnLst>
    <dgm:cxn modelId="{83C2893A-FB6D-45CF-84B7-81F3B6268171}" srcId="{89E966BA-0DDE-4968-AA37-4D8138B16BE3}" destId="{B79B673E-805E-4476-AB09-70E2C9A4850C}" srcOrd="4" destOrd="0" parTransId="{9B60A41D-861B-42AC-9EC6-38A36017736C}" sibTransId="{498CCE16-68FA-4D9D-A974-1102BF3B10ED}"/>
    <dgm:cxn modelId="{E68C12ED-3427-4D4A-84C3-7D17CB471CA6}" type="presOf" srcId="{7EEDFED5-B455-496A-8215-49EC8506DBE8}" destId="{4546A91A-853F-4AFD-BD30-90379066A2F7}" srcOrd="0" destOrd="0" presId="urn:microsoft.com/office/officeart/2005/8/layout/vList6"/>
    <dgm:cxn modelId="{3290AD1C-73C2-49E4-A57E-48BE4B750BE7}" srcId="{89E966BA-0DDE-4968-AA37-4D8138B16BE3}" destId="{7EEDFED5-B455-496A-8215-49EC8506DBE8}" srcOrd="2" destOrd="0" parTransId="{579DA269-96DB-40B1-8726-77F56DFB618A}" sibTransId="{1D69A47F-F40E-4774-971A-C5FF3D0FD5B8}"/>
    <dgm:cxn modelId="{F7CBB35F-5066-42B0-A5DB-9FF1305D6363}" srcId="{7EEDFED5-B455-496A-8215-49EC8506DBE8}" destId="{5794C6CA-EB4E-404B-83FD-122F4FE74EFB}" srcOrd="0" destOrd="0" parTransId="{E206142D-F0EB-4791-8471-CDECEB224BD5}" sibTransId="{6622E1D1-629B-4D2F-B94B-B087170C7046}"/>
    <dgm:cxn modelId="{2A4F4697-7E2C-4083-9A76-4CB6F26770DB}" type="presOf" srcId="{F921398C-278F-4A62-ABBF-FAEF7CFC3552}" destId="{D2EF8207-C48D-4883-B49E-5620D2796DAB}" srcOrd="0" destOrd="0" presId="urn:microsoft.com/office/officeart/2005/8/layout/vList6"/>
    <dgm:cxn modelId="{608BF0FD-2EC4-4F92-9C6A-78F8C2367AF9}" srcId="{89E966BA-0DDE-4968-AA37-4D8138B16BE3}" destId="{1C850DE1-2543-4838-A13E-57CC600AC3A2}" srcOrd="3" destOrd="0" parTransId="{F4EEA526-34F6-4100-960B-25ACF479E120}" sibTransId="{D810F326-EC95-4B9A-9C79-B3478B26B5FB}"/>
    <dgm:cxn modelId="{410440A4-D5C3-401F-92E7-146F053D3C2B}" type="presOf" srcId="{5794C6CA-EB4E-404B-83FD-122F4FE74EFB}" destId="{23E67726-564E-4C6B-9ACD-0A508C675D1B}" srcOrd="0" destOrd="0" presId="urn:microsoft.com/office/officeart/2005/8/layout/vList6"/>
    <dgm:cxn modelId="{DD862D42-4BE4-4362-9C21-175F3138D779}" srcId="{89E966BA-0DDE-4968-AA37-4D8138B16BE3}" destId="{610536FB-1A8E-4F37-941B-CF138E50FCC7}" srcOrd="5" destOrd="0" parTransId="{2F5EEB04-623F-40A3-BC72-53F188380AE6}" sibTransId="{75833999-4A29-4B01-8B9A-4366EE85C9E9}"/>
    <dgm:cxn modelId="{A9B2B8AB-2E72-4A25-9414-03D3501A5CD3}" srcId="{610536FB-1A8E-4F37-941B-CF138E50FCC7}" destId="{F89FE140-0781-43A7-A07D-95E505C9F654}" srcOrd="0" destOrd="0" parTransId="{8AA7E46C-919C-43CD-B183-DCC93BA148B3}" sibTransId="{010F2F24-473E-406B-B67E-BEED117AC7F4}"/>
    <dgm:cxn modelId="{17BC3CEF-0D0F-41CD-B087-4D1C86ECBE50}" srcId="{89E966BA-0DDE-4968-AA37-4D8138B16BE3}" destId="{F921398C-278F-4A62-ABBF-FAEF7CFC3552}" srcOrd="1" destOrd="0" parTransId="{0CF5E48C-A068-41F6-BCFF-2FE39107BC9D}" sibTransId="{5B545837-6EEF-4E0A-BF1C-5E54B5340141}"/>
    <dgm:cxn modelId="{175E58AE-ED6C-464A-9E65-58E56C6AB890}" type="presOf" srcId="{237F1CEE-4171-4921-8335-B4FAB7483D88}" destId="{AE8BA119-5102-4D6D-9EF5-4F100216D1FB}" srcOrd="0" destOrd="0" presId="urn:microsoft.com/office/officeart/2005/8/layout/vList6"/>
    <dgm:cxn modelId="{FD6E5696-89A6-49AD-9663-E25EBAE376AE}" type="presOf" srcId="{46489596-6478-406C-94A1-09B755B93AD4}" destId="{D58878FA-C107-4794-B2CE-6813E7F85DD8}" srcOrd="0" destOrd="0" presId="urn:microsoft.com/office/officeart/2005/8/layout/vList6"/>
    <dgm:cxn modelId="{953378D5-942B-4B15-85AC-204EDBBD74E1}" type="presOf" srcId="{8C4A918A-D520-494E-9718-8E3E7CB70961}" destId="{F44BDAA9-16D9-493C-8314-732BE163F873}" srcOrd="0" destOrd="0" presId="urn:microsoft.com/office/officeart/2005/8/layout/vList6"/>
    <dgm:cxn modelId="{C3E037F7-BC48-48EF-B9D0-008650ED31A2}" type="presOf" srcId="{610536FB-1A8E-4F37-941B-CF138E50FCC7}" destId="{9B2A14E9-22AE-4CBC-B18B-C464E40DF390}" srcOrd="0" destOrd="0" presId="urn:microsoft.com/office/officeart/2005/8/layout/vList6"/>
    <dgm:cxn modelId="{16AD7F64-F95E-4F8F-BE62-02264C8EC613}" type="presOf" srcId="{8704F985-2BB1-4D9C-87F8-EDD9BE748437}" destId="{75FD315B-F13B-4C1A-AE7B-BDE35465135F}" srcOrd="0" destOrd="0" presId="urn:microsoft.com/office/officeart/2005/8/layout/vList6"/>
    <dgm:cxn modelId="{07114E44-3E3E-469B-B504-8783E85E1EF5}" srcId="{89E966BA-0DDE-4968-AA37-4D8138B16BE3}" destId="{8704F985-2BB1-4D9C-87F8-EDD9BE748437}" srcOrd="0" destOrd="0" parTransId="{24A47ADC-1C4A-40B0-BFE0-800A884F4DC3}" sibTransId="{AF8AE6FB-0133-43D4-8A29-FF461E8297B2}"/>
    <dgm:cxn modelId="{CFB2FE0F-4512-4A0B-85D0-5CCED8782165}" type="presOf" srcId="{F89FE140-0781-43A7-A07D-95E505C9F654}" destId="{9DC780BD-5B2C-4C35-8E30-EE05AB1ED53C}" srcOrd="0" destOrd="0" presId="urn:microsoft.com/office/officeart/2005/8/layout/vList6"/>
    <dgm:cxn modelId="{FE0EEA85-C7EC-40D3-98F7-9A9E120E6DB8}" type="presOf" srcId="{5CBDF3D7-31DD-4EBA-8132-3C380EDEE406}" destId="{06B084A1-DFFD-4D8D-A386-17E57CEAD559}" srcOrd="0" destOrd="0" presId="urn:microsoft.com/office/officeart/2005/8/layout/vList6"/>
    <dgm:cxn modelId="{588BE940-DC66-4646-82E0-5A1E0CA033AA}" srcId="{8704F985-2BB1-4D9C-87F8-EDD9BE748437}" destId="{5CBDF3D7-31DD-4EBA-8132-3C380EDEE406}" srcOrd="0" destOrd="0" parTransId="{FB19B46F-480D-4F55-92BF-0CC929E6FF2D}" sibTransId="{B0EA9153-52D2-444A-ADF2-87411EF0A98B}"/>
    <dgm:cxn modelId="{9ADD184E-66D6-4F3B-9AA7-4430221FD301}" srcId="{F921398C-278F-4A62-ABBF-FAEF7CFC3552}" destId="{8C4A918A-D520-494E-9718-8E3E7CB70961}" srcOrd="0" destOrd="0" parTransId="{B83DAB71-E405-4C41-9F27-E6AC0E4294BA}" sibTransId="{9389AD28-7638-42ED-B4B5-FFD5F8D0AA41}"/>
    <dgm:cxn modelId="{65447452-F9A5-4177-9CF9-97B2D236E698}" srcId="{B79B673E-805E-4476-AB09-70E2C9A4850C}" destId="{46489596-6478-406C-94A1-09B755B93AD4}" srcOrd="0" destOrd="0" parTransId="{7DCCE16E-6D54-4E05-B371-3D93A1690270}" sibTransId="{A01A5543-8EC2-4A77-8279-5151B5DF2688}"/>
    <dgm:cxn modelId="{1DC039F8-B856-44AF-9645-B4156FF3550E}" type="presOf" srcId="{1C850DE1-2543-4838-A13E-57CC600AC3A2}" destId="{C0E9FCE5-218E-4800-9269-8F433592118F}" srcOrd="0" destOrd="0" presId="urn:microsoft.com/office/officeart/2005/8/layout/vList6"/>
    <dgm:cxn modelId="{427DEC79-93E2-4A8B-98F3-C9D5CCFAEBE1}" type="presOf" srcId="{89E966BA-0DDE-4968-AA37-4D8138B16BE3}" destId="{217A872F-D415-4BF3-B269-BF3545033259}" srcOrd="0" destOrd="0" presId="urn:microsoft.com/office/officeart/2005/8/layout/vList6"/>
    <dgm:cxn modelId="{C4E25698-4C20-4CDB-A548-4A49ECF4C51B}" srcId="{1C850DE1-2543-4838-A13E-57CC600AC3A2}" destId="{237F1CEE-4171-4921-8335-B4FAB7483D88}" srcOrd="0" destOrd="0" parTransId="{0BC3EE32-6194-40D7-9075-D375B251896C}" sibTransId="{2F687EA2-5A1F-45DF-8F4E-030DD4D1A912}"/>
    <dgm:cxn modelId="{10C3BD50-031C-478A-AB5F-DE4F47BFC59F}" type="presOf" srcId="{B79B673E-805E-4476-AB09-70E2C9A4850C}" destId="{0B5901E7-47D0-4AA7-835F-D3173629AA7E}" srcOrd="0" destOrd="0" presId="urn:microsoft.com/office/officeart/2005/8/layout/vList6"/>
    <dgm:cxn modelId="{467BD815-FA35-45E8-AE5B-7D14BED1773C}" type="presParOf" srcId="{217A872F-D415-4BF3-B269-BF3545033259}" destId="{0BB37B36-C237-4568-AC5C-BFA5E71C8632}" srcOrd="0" destOrd="0" presId="urn:microsoft.com/office/officeart/2005/8/layout/vList6"/>
    <dgm:cxn modelId="{7CE23DAE-7429-4E48-81CA-D4406AA80792}" type="presParOf" srcId="{0BB37B36-C237-4568-AC5C-BFA5E71C8632}" destId="{75FD315B-F13B-4C1A-AE7B-BDE35465135F}" srcOrd="0" destOrd="0" presId="urn:microsoft.com/office/officeart/2005/8/layout/vList6"/>
    <dgm:cxn modelId="{38E4F256-D496-4B9D-B2E7-ECBB9F0DF645}" type="presParOf" srcId="{0BB37B36-C237-4568-AC5C-BFA5E71C8632}" destId="{06B084A1-DFFD-4D8D-A386-17E57CEAD559}" srcOrd="1" destOrd="0" presId="urn:microsoft.com/office/officeart/2005/8/layout/vList6"/>
    <dgm:cxn modelId="{7EEFF821-8451-45AF-B7E2-A53DEF9305AA}" type="presParOf" srcId="{217A872F-D415-4BF3-B269-BF3545033259}" destId="{6C6563D8-BD6B-4032-B0C5-7635476F38C5}" srcOrd="1" destOrd="0" presId="urn:microsoft.com/office/officeart/2005/8/layout/vList6"/>
    <dgm:cxn modelId="{44F434C2-3480-483A-8C39-20134AB4FF34}" type="presParOf" srcId="{217A872F-D415-4BF3-B269-BF3545033259}" destId="{36FE6849-4A83-4C65-9BBA-84DD2146C574}" srcOrd="2" destOrd="0" presId="urn:microsoft.com/office/officeart/2005/8/layout/vList6"/>
    <dgm:cxn modelId="{7CC25888-1669-43FC-8731-80B99A64B22F}" type="presParOf" srcId="{36FE6849-4A83-4C65-9BBA-84DD2146C574}" destId="{D2EF8207-C48D-4883-B49E-5620D2796DAB}" srcOrd="0" destOrd="0" presId="urn:microsoft.com/office/officeart/2005/8/layout/vList6"/>
    <dgm:cxn modelId="{16F338A0-836B-4985-B6B2-B2FF3B724A09}" type="presParOf" srcId="{36FE6849-4A83-4C65-9BBA-84DD2146C574}" destId="{F44BDAA9-16D9-493C-8314-732BE163F873}" srcOrd="1" destOrd="0" presId="urn:microsoft.com/office/officeart/2005/8/layout/vList6"/>
    <dgm:cxn modelId="{DF2CA0A5-9067-4694-84A6-9867DB3F1539}" type="presParOf" srcId="{217A872F-D415-4BF3-B269-BF3545033259}" destId="{EB5B2264-B7B1-4C0B-B858-0A3D50053CC3}" srcOrd="3" destOrd="0" presId="urn:microsoft.com/office/officeart/2005/8/layout/vList6"/>
    <dgm:cxn modelId="{C913B37B-6FE2-4871-B42A-99A75096F8D9}" type="presParOf" srcId="{217A872F-D415-4BF3-B269-BF3545033259}" destId="{78D74369-7E48-42C8-BEDE-A3E98F9F022E}" srcOrd="4" destOrd="0" presId="urn:microsoft.com/office/officeart/2005/8/layout/vList6"/>
    <dgm:cxn modelId="{AFD93B43-09C1-43F3-8434-289A2565692D}" type="presParOf" srcId="{78D74369-7E48-42C8-BEDE-A3E98F9F022E}" destId="{4546A91A-853F-4AFD-BD30-90379066A2F7}" srcOrd="0" destOrd="0" presId="urn:microsoft.com/office/officeart/2005/8/layout/vList6"/>
    <dgm:cxn modelId="{5478BA21-4446-409B-BC0F-F92A03F0AAB3}" type="presParOf" srcId="{78D74369-7E48-42C8-BEDE-A3E98F9F022E}" destId="{23E67726-564E-4C6B-9ACD-0A508C675D1B}" srcOrd="1" destOrd="0" presId="urn:microsoft.com/office/officeart/2005/8/layout/vList6"/>
    <dgm:cxn modelId="{81468A7E-A305-4F2F-86C9-E52C1B2F9308}" type="presParOf" srcId="{217A872F-D415-4BF3-B269-BF3545033259}" destId="{D1A840B1-E794-42A4-B55F-5B5F99DDF2F0}" srcOrd="5" destOrd="0" presId="urn:microsoft.com/office/officeart/2005/8/layout/vList6"/>
    <dgm:cxn modelId="{DD188CEF-E174-47E3-AD4B-50452730B230}" type="presParOf" srcId="{217A872F-D415-4BF3-B269-BF3545033259}" destId="{FC5F5D51-F5A6-47D2-92F6-0C6658DB5DD5}" srcOrd="6" destOrd="0" presId="urn:microsoft.com/office/officeart/2005/8/layout/vList6"/>
    <dgm:cxn modelId="{10578951-8FBA-44FA-A666-17CA059FC8F3}" type="presParOf" srcId="{FC5F5D51-F5A6-47D2-92F6-0C6658DB5DD5}" destId="{C0E9FCE5-218E-4800-9269-8F433592118F}" srcOrd="0" destOrd="0" presId="urn:microsoft.com/office/officeart/2005/8/layout/vList6"/>
    <dgm:cxn modelId="{38FBBDA2-2E02-4589-B152-C3E6D284BC50}" type="presParOf" srcId="{FC5F5D51-F5A6-47D2-92F6-0C6658DB5DD5}" destId="{AE8BA119-5102-4D6D-9EF5-4F100216D1FB}" srcOrd="1" destOrd="0" presId="urn:microsoft.com/office/officeart/2005/8/layout/vList6"/>
    <dgm:cxn modelId="{FD494F93-66C0-4AFD-B5AE-69578F6E08EF}" type="presParOf" srcId="{217A872F-D415-4BF3-B269-BF3545033259}" destId="{1D168CEA-3D2D-43A7-B57A-0ACB82729B00}" srcOrd="7" destOrd="0" presId="urn:microsoft.com/office/officeart/2005/8/layout/vList6"/>
    <dgm:cxn modelId="{B65E2CD6-8C74-4EFE-8C02-AF6572703840}" type="presParOf" srcId="{217A872F-D415-4BF3-B269-BF3545033259}" destId="{8079CA48-E924-4E4B-AC30-34068273AE1B}" srcOrd="8" destOrd="0" presId="urn:microsoft.com/office/officeart/2005/8/layout/vList6"/>
    <dgm:cxn modelId="{1C743096-9542-4208-ABF7-D404D75F8B85}" type="presParOf" srcId="{8079CA48-E924-4E4B-AC30-34068273AE1B}" destId="{0B5901E7-47D0-4AA7-835F-D3173629AA7E}" srcOrd="0" destOrd="0" presId="urn:microsoft.com/office/officeart/2005/8/layout/vList6"/>
    <dgm:cxn modelId="{D8AF52D2-F5F4-4803-A6B6-7BE84F324377}" type="presParOf" srcId="{8079CA48-E924-4E4B-AC30-34068273AE1B}" destId="{D58878FA-C107-4794-B2CE-6813E7F85DD8}" srcOrd="1" destOrd="0" presId="urn:microsoft.com/office/officeart/2005/8/layout/vList6"/>
    <dgm:cxn modelId="{0443B911-A2CC-4198-BC0E-6E22A97C7A0E}" type="presParOf" srcId="{217A872F-D415-4BF3-B269-BF3545033259}" destId="{CBACCFA7-1F8A-424E-9B36-A74B0C259BFD}" srcOrd="9" destOrd="0" presId="urn:microsoft.com/office/officeart/2005/8/layout/vList6"/>
    <dgm:cxn modelId="{6481458B-6CF9-421C-B0AC-A10CEB5D67BE}" type="presParOf" srcId="{217A872F-D415-4BF3-B269-BF3545033259}" destId="{30A23AF6-1244-44F1-8C36-615298E5956C}" srcOrd="10" destOrd="0" presId="urn:microsoft.com/office/officeart/2005/8/layout/vList6"/>
    <dgm:cxn modelId="{165E76B8-2D93-476C-94F7-6FB3B31273D6}" type="presParOf" srcId="{30A23AF6-1244-44F1-8C36-615298E5956C}" destId="{9B2A14E9-22AE-4CBC-B18B-C464E40DF390}" srcOrd="0" destOrd="0" presId="urn:microsoft.com/office/officeart/2005/8/layout/vList6"/>
    <dgm:cxn modelId="{FE251978-DC1B-4778-A40C-A6DECA068D87}" type="presParOf" srcId="{30A23AF6-1244-44F1-8C36-615298E5956C}" destId="{9DC780BD-5B2C-4C35-8E30-EE05AB1ED53C}"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126267-5D1A-48E0-954E-30465DE21639}"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fr-FR"/>
        </a:p>
      </dgm:t>
    </dgm:pt>
    <dgm:pt modelId="{3886C351-B4D2-4F20-89C5-DC3321B4D7D8}">
      <dgm:prSet custT="1"/>
      <dgm:spPr/>
      <dgm:t>
        <a:bodyPr/>
        <a:lstStyle/>
        <a:p>
          <a:r>
            <a:rPr lang="fr-FR" sz="1800" b="1" dirty="0"/>
            <a:t>Coordination du processus de ciblage </a:t>
          </a:r>
          <a:endParaRPr lang="fr-FR" sz="1800" dirty="0"/>
        </a:p>
      </dgm:t>
    </dgm:pt>
    <dgm:pt modelId="{CDA94B21-439E-49E5-AA01-CC8E153CCE60}" type="parTrans" cxnId="{2FC3696B-A642-4710-A81C-47576500F20E}">
      <dgm:prSet/>
      <dgm:spPr/>
      <dgm:t>
        <a:bodyPr/>
        <a:lstStyle/>
        <a:p>
          <a:endParaRPr lang="fr-FR"/>
        </a:p>
      </dgm:t>
    </dgm:pt>
    <dgm:pt modelId="{B936A06F-A516-4EB8-8410-0D354EFEEAEC}" type="sibTrans" cxnId="{2FC3696B-A642-4710-A81C-47576500F20E}">
      <dgm:prSet/>
      <dgm:spPr/>
      <dgm:t>
        <a:bodyPr/>
        <a:lstStyle/>
        <a:p>
          <a:endParaRPr lang="fr-FR"/>
        </a:p>
      </dgm:t>
    </dgm:pt>
    <dgm:pt modelId="{18CD2AC3-1849-4680-8623-9B2A6C04F1BE}">
      <dgm:prSet custT="1"/>
      <dgm:spPr/>
      <dgm:t>
        <a:bodyPr/>
        <a:lstStyle/>
        <a:p>
          <a:r>
            <a:rPr lang="fr-FR" sz="2000" b="1" dirty="0"/>
            <a:t>Organisation des réunions hebdomadaires </a:t>
          </a:r>
          <a:endParaRPr lang="fr-FR" sz="2000" dirty="0"/>
        </a:p>
      </dgm:t>
    </dgm:pt>
    <dgm:pt modelId="{504E6764-79C5-4D94-8C1D-2A1CB321B516}" type="parTrans" cxnId="{69A7D06D-917F-47DE-B6BA-B173E01DD270}">
      <dgm:prSet/>
      <dgm:spPr/>
      <dgm:t>
        <a:bodyPr/>
        <a:lstStyle/>
        <a:p>
          <a:endParaRPr lang="fr-FR"/>
        </a:p>
      </dgm:t>
    </dgm:pt>
    <dgm:pt modelId="{DCDA370F-0CA1-4D3D-ADF3-1D684468550D}" type="sibTrans" cxnId="{69A7D06D-917F-47DE-B6BA-B173E01DD270}">
      <dgm:prSet/>
      <dgm:spPr/>
      <dgm:t>
        <a:bodyPr/>
        <a:lstStyle/>
        <a:p>
          <a:endParaRPr lang="fr-FR"/>
        </a:p>
      </dgm:t>
    </dgm:pt>
    <dgm:pt modelId="{B947D040-0F19-4817-BFBB-4144A8CB4052}">
      <dgm:prSet custT="1"/>
      <dgm:spPr/>
      <dgm:t>
        <a:bodyPr/>
        <a:lstStyle/>
        <a:p>
          <a:r>
            <a:rPr lang="fr-FR" sz="1800" b="1" dirty="0"/>
            <a:t>Rédaction des correspondances</a:t>
          </a:r>
          <a:endParaRPr lang="fr-FR" sz="1800" dirty="0"/>
        </a:p>
      </dgm:t>
    </dgm:pt>
    <dgm:pt modelId="{4A1EEE24-3CFD-40A6-BD2D-F1C628E14916}" type="parTrans" cxnId="{78AA9EB4-6FE0-4B62-A47B-8F410D0C2AB3}">
      <dgm:prSet/>
      <dgm:spPr/>
      <dgm:t>
        <a:bodyPr/>
        <a:lstStyle/>
        <a:p>
          <a:endParaRPr lang="fr-FR"/>
        </a:p>
      </dgm:t>
    </dgm:pt>
    <dgm:pt modelId="{B501E4FE-14F2-44F2-863D-1D56EF85B915}" type="sibTrans" cxnId="{78AA9EB4-6FE0-4B62-A47B-8F410D0C2AB3}">
      <dgm:prSet/>
      <dgm:spPr/>
      <dgm:t>
        <a:bodyPr/>
        <a:lstStyle/>
        <a:p>
          <a:endParaRPr lang="fr-FR"/>
        </a:p>
      </dgm:t>
    </dgm:pt>
    <dgm:pt modelId="{93A72A7E-786E-498E-BDBF-289ED8BDEE04}">
      <dgm:prSet custT="1"/>
      <dgm:spPr/>
      <dgm:t>
        <a:bodyPr/>
        <a:lstStyle/>
        <a:p>
          <a:r>
            <a:rPr lang="fr-FR" sz="2000" b="1" dirty="0"/>
            <a:t>Elaboration des textes réglementaires </a:t>
          </a:r>
          <a:endParaRPr lang="fr-FR" sz="2000" dirty="0"/>
        </a:p>
      </dgm:t>
    </dgm:pt>
    <dgm:pt modelId="{086858C2-C859-41B0-9EFA-523EEC8A679B}" type="parTrans" cxnId="{CC4D1DE7-3E46-4441-AB49-58AB3B6789F5}">
      <dgm:prSet/>
      <dgm:spPr/>
      <dgm:t>
        <a:bodyPr/>
        <a:lstStyle/>
        <a:p>
          <a:endParaRPr lang="fr-FR"/>
        </a:p>
      </dgm:t>
    </dgm:pt>
    <dgm:pt modelId="{ECB0BB8A-D8F9-40ED-A8BD-CA66B212F09E}" type="sibTrans" cxnId="{CC4D1DE7-3E46-4441-AB49-58AB3B6789F5}">
      <dgm:prSet/>
      <dgm:spPr/>
      <dgm:t>
        <a:bodyPr/>
        <a:lstStyle/>
        <a:p>
          <a:endParaRPr lang="fr-FR"/>
        </a:p>
      </dgm:t>
    </dgm:pt>
    <dgm:pt modelId="{684F9D6B-B5A7-49EC-ADDC-CB88647E09D4}" type="pres">
      <dgm:prSet presAssocID="{B1126267-5D1A-48E0-954E-30465DE21639}" presName="compositeShape" presStyleCnt="0">
        <dgm:presLayoutVars>
          <dgm:chMax val="7"/>
          <dgm:dir/>
          <dgm:resizeHandles val="exact"/>
        </dgm:presLayoutVars>
      </dgm:prSet>
      <dgm:spPr/>
      <dgm:t>
        <a:bodyPr/>
        <a:lstStyle/>
        <a:p>
          <a:endParaRPr lang="fr-FR"/>
        </a:p>
      </dgm:t>
    </dgm:pt>
    <dgm:pt modelId="{F345046C-7FF5-46EF-A82F-A5C0848190BC}" type="pres">
      <dgm:prSet presAssocID="{3886C351-B4D2-4F20-89C5-DC3321B4D7D8}" presName="circ1" presStyleLbl="vennNode1" presStyleIdx="0" presStyleCnt="4" custScaleY="143602"/>
      <dgm:spPr/>
      <dgm:t>
        <a:bodyPr/>
        <a:lstStyle/>
        <a:p>
          <a:endParaRPr lang="fr-FR"/>
        </a:p>
      </dgm:t>
    </dgm:pt>
    <dgm:pt modelId="{C3787994-42C6-490F-8206-B6058580BD35}" type="pres">
      <dgm:prSet presAssocID="{3886C351-B4D2-4F20-89C5-DC3321B4D7D8}" presName="circ1Tx" presStyleLbl="revTx" presStyleIdx="0" presStyleCnt="0">
        <dgm:presLayoutVars>
          <dgm:chMax val="0"/>
          <dgm:chPref val="0"/>
          <dgm:bulletEnabled val="1"/>
        </dgm:presLayoutVars>
      </dgm:prSet>
      <dgm:spPr/>
      <dgm:t>
        <a:bodyPr/>
        <a:lstStyle/>
        <a:p>
          <a:endParaRPr lang="fr-FR"/>
        </a:p>
      </dgm:t>
    </dgm:pt>
    <dgm:pt modelId="{C7A2F53E-EC76-4BA7-91C3-BFDB68E22B0B}" type="pres">
      <dgm:prSet presAssocID="{18CD2AC3-1849-4680-8623-9B2A6C04F1BE}" presName="circ2" presStyleLbl="vennNode1" presStyleIdx="1" presStyleCnt="4" custScaleX="238273" custLinFactNeighborX="72867" custLinFactNeighborY="-1375"/>
      <dgm:spPr/>
      <dgm:t>
        <a:bodyPr/>
        <a:lstStyle/>
        <a:p>
          <a:endParaRPr lang="fr-FR"/>
        </a:p>
      </dgm:t>
    </dgm:pt>
    <dgm:pt modelId="{5B1C02A4-7B1F-47EE-A7D4-88E1FAEB3AD9}" type="pres">
      <dgm:prSet presAssocID="{18CD2AC3-1849-4680-8623-9B2A6C04F1BE}" presName="circ2Tx" presStyleLbl="revTx" presStyleIdx="0" presStyleCnt="0">
        <dgm:presLayoutVars>
          <dgm:chMax val="0"/>
          <dgm:chPref val="0"/>
          <dgm:bulletEnabled val="1"/>
        </dgm:presLayoutVars>
      </dgm:prSet>
      <dgm:spPr/>
      <dgm:t>
        <a:bodyPr/>
        <a:lstStyle/>
        <a:p>
          <a:endParaRPr lang="fr-FR"/>
        </a:p>
      </dgm:t>
    </dgm:pt>
    <dgm:pt modelId="{70731395-A3E3-4AB5-80F0-128213B63B08}" type="pres">
      <dgm:prSet presAssocID="{B947D040-0F19-4817-BFBB-4144A8CB4052}" presName="circ3" presStyleLbl="vennNode1" presStyleIdx="2" presStyleCnt="4" custScaleX="117757" custScaleY="143431"/>
      <dgm:spPr/>
      <dgm:t>
        <a:bodyPr/>
        <a:lstStyle/>
        <a:p>
          <a:endParaRPr lang="fr-FR"/>
        </a:p>
      </dgm:t>
    </dgm:pt>
    <dgm:pt modelId="{D8FB51FC-8C50-489C-BFED-E471FF357973}" type="pres">
      <dgm:prSet presAssocID="{B947D040-0F19-4817-BFBB-4144A8CB4052}" presName="circ3Tx" presStyleLbl="revTx" presStyleIdx="0" presStyleCnt="0">
        <dgm:presLayoutVars>
          <dgm:chMax val="0"/>
          <dgm:chPref val="0"/>
          <dgm:bulletEnabled val="1"/>
        </dgm:presLayoutVars>
      </dgm:prSet>
      <dgm:spPr/>
      <dgm:t>
        <a:bodyPr/>
        <a:lstStyle/>
        <a:p>
          <a:endParaRPr lang="fr-FR"/>
        </a:p>
      </dgm:t>
    </dgm:pt>
    <dgm:pt modelId="{BD378935-95A8-46E3-A614-9449E81ABA04}" type="pres">
      <dgm:prSet presAssocID="{93A72A7E-786E-498E-BDBF-289ED8BDEE04}" presName="circ4" presStyleLbl="vennNode1" presStyleIdx="3" presStyleCnt="4" custScaleX="257584" custLinFactNeighborX="-71034" custLinFactNeighborY="-4125"/>
      <dgm:spPr/>
      <dgm:t>
        <a:bodyPr/>
        <a:lstStyle/>
        <a:p>
          <a:endParaRPr lang="fr-FR"/>
        </a:p>
      </dgm:t>
    </dgm:pt>
    <dgm:pt modelId="{1E465A01-6AD8-4570-BD7F-EA84D980E93C}" type="pres">
      <dgm:prSet presAssocID="{93A72A7E-786E-498E-BDBF-289ED8BDEE04}" presName="circ4Tx" presStyleLbl="revTx" presStyleIdx="0" presStyleCnt="0">
        <dgm:presLayoutVars>
          <dgm:chMax val="0"/>
          <dgm:chPref val="0"/>
          <dgm:bulletEnabled val="1"/>
        </dgm:presLayoutVars>
      </dgm:prSet>
      <dgm:spPr/>
      <dgm:t>
        <a:bodyPr/>
        <a:lstStyle/>
        <a:p>
          <a:endParaRPr lang="fr-FR"/>
        </a:p>
      </dgm:t>
    </dgm:pt>
  </dgm:ptLst>
  <dgm:cxnLst>
    <dgm:cxn modelId="{CC4D1DE7-3E46-4441-AB49-58AB3B6789F5}" srcId="{B1126267-5D1A-48E0-954E-30465DE21639}" destId="{93A72A7E-786E-498E-BDBF-289ED8BDEE04}" srcOrd="3" destOrd="0" parTransId="{086858C2-C859-41B0-9EFA-523EEC8A679B}" sibTransId="{ECB0BB8A-D8F9-40ED-A8BD-CA66B212F09E}"/>
    <dgm:cxn modelId="{2FC3696B-A642-4710-A81C-47576500F20E}" srcId="{B1126267-5D1A-48E0-954E-30465DE21639}" destId="{3886C351-B4D2-4F20-89C5-DC3321B4D7D8}" srcOrd="0" destOrd="0" parTransId="{CDA94B21-439E-49E5-AA01-CC8E153CCE60}" sibTransId="{B936A06F-A516-4EB8-8410-0D354EFEEAEC}"/>
    <dgm:cxn modelId="{337A0962-146E-417A-B506-07A9A6B44213}" type="presOf" srcId="{3886C351-B4D2-4F20-89C5-DC3321B4D7D8}" destId="{F345046C-7FF5-46EF-A82F-A5C0848190BC}" srcOrd="0" destOrd="0" presId="urn:microsoft.com/office/officeart/2005/8/layout/venn1"/>
    <dgm:cxn modelId="{417EBC5D-B0CD-4AF5-8DE7-F9A5FD8AAC59}" type="presOf" srcId="{18CD2AC3-1849-4680-8623-9B2A6C04F1BE}" destId="{5B1C02A4-7B1F-47EE-A7D4-88E1FAEB3AD9}" srcOrd="1" destOrd="0" presId="urn:microsoft.com/office/officeart/2005/8/layout/venn1"/>
    <dgm:cxn modelId="{69A7D06D-917F-47DE-B6BA-B173E01DD270}" srcId="{B1126267-5D1A-48E0-954E-30465DE21639}" destId="{18CD2AC3-1849-4680-8623-9B2A6C04F1BE}" srcOrd="1" destOrd="0" parTransId="{504E6764-79C5-4D94-8C1D-2A1CB321B516}" sibTransId="{DCDA370F-0CA1-4D3D-ADF3-1D684468550D}"/>
    <dgm:cxn modelId="{33B6F669-D453-490D-95C9-F9F427F5F277}" type="presOf" srcId="{B1126267-5D1A-48E0-954E-30465DE21639}" destId="{684F9D6B-B5A7-49EC-ADDC-CB88647E09D4}" srcOrd="0" destOrd="0" presId="urn:microsoft.com/office/officeart/2005/8/layout/venn1"/>
    <dgm:cxn modelId="{78AA9EB4-6FE0-4B62-A47B-8F410D0C2AB3}" srcId="{B1126267-5D1A-48E0-954E-30465DE21639}" destId="{B947D040-0F19-4817-BFBB-4144A8CB4052}" srcOrd="2" destOrd="0" parTransId="{4A1EEE24-3CFD-40A6-BD2D-F1C628E14916}" sibTransId="{B501E4FE-14F2-44F2-863D-1D56EF85B915}"/>
    <dgm:cxn modelId="{8E7B7CC3-BAF1-4C37-9AA9-9172E82CB4DF}" type="presOf" srcId="{93A72A7E-786E-498E-BDBF-289ED8BDEE04}" destId="{1E465A01-6AD8-4570-BD7F-EA84D980E93C}" srcOrd="1" destOrd="0" presId="urn:microsoft.com/office/officeart/2005/8/layout/venn1"/>
    <dgm:cxn modelId="{A270529A-85D3-44C0-9B09-27BC24BA51DD}" type="presOf" srcId="{18CD2AC3-1849-4680-8623-9B2A6C04F1BE}" destId="{C7A2F53E-EC76-4BA7-91C3-BFDB68E22B0B}" srcOrd="0" destOrd="0" presId="urn:microsoft.com/office/officeart/2005/8/layout/venn1"/>
    <dgm:cxn modelId="{7F1E9100-3EFB-44DB-838F-47CA1F3E6396}" type="presOf" srcId="{B947D040-0F19-4817-BFBB-4144A8CB4052}" destId="{70731395-A3E3-4AB5-80F0-128213B63B08}" srcOrd="0" destOrd="0" presId="urn:microsoft.com/office/officeart/2005/8/layout/venn1"/>
    <dgm:cxn modelId="{7A1D9B76-46BF-45C4-978A-E425F4BB9614}" type="presOf" srcId="{93A72A7E-786E-498E-BDBF-289ED8BDEE04}" destId="{BD378935-95A8-46E3-A614-9449E81ABA04}" srcOrd="0" destOrd="0" presId="urn:microsoft.com/office/officeart/2005/8/layout/venn1"/>
    <dgm:cxn modelId="{A01ECD6C-55DE-450F-83F2-DED31FF7B82F}" type="presOf" srcId="{B947D040-0F19-4817-BFBB-4144A8CB4052}" destId="{D8FB51FC-8C50-489C-BFED-E471FF357973}" srcOrd="1" destOrd="0" presId="urn:microsoft.com/office/officeart/2005/8/layout/venn1"/>
    <dgm:cxn modelId="{330D9621-3516-4665-9E1C-D600D86DE2A4}" type="presOf" srcId="{3886C351-B4D2-4F20-89C5-DC3321B4D7D8}" destId="{C3787994-42C6-490F-8206-B6058580BD35}" srcOrd="1" destOrd="0" presId="urn:microsoft.com/office/officeart/2005/8/layout/venn1"/>
    <dgm:cxn modelId="{4722BB6A-10B8-4973-A984-545B1D3F5A59}" type="presParOf" srcId="{684F9D6B-B5A7-49EC-ADDC-CB88647E09D4}" destId="{F345046C-7FF5-46EF-A82F-A5C0848190BC}" srcOrd="0" destOrd="0" presId="urn:microsoft.com/office/officeart/2005/8/layout/venn1"/>
    <dgm:cxn modelId="{FD1C96B3-7486-4998-AAE1-93CA26FE12BC}" type="presParOf" srcId="{684F9D6B-B5A7-49EC-ADDC-CB88647E09D4}" destId="{C3787994-42C6-490F-8206-B6058580BD35}" srcOrd="1" destOrd="0" presId="urn:microsoft.com/office/officeart/2005/8/layout/venn1"/>
    <dgm:cxn modelId="{3A32DE8B-83ED-4644-B3F1-AF41499F977E}" type="presParOf" srcId="{684F9D6B-B5A7-49EC-ADDC-CB88647E09D4}" destId="{C7A2F53E-EC76-4BA7-91C3-BFDB68E22B0B}" srcOrd="2" destOrd="0" presId="urn:microsoft.com/office/officeart/2005/8/layout/venn1"/>
    <dgm:cxn modelId="{DDD5E753-DC8E-4B92-A47B-F38EC33EA937}" type="presParOf" srcId="{684F9D6B-B5A7-49EC-ADDC-CB88647E09D4}" destId="{5B1C02A4-7B1F-47EE-A7D4-88E1FAEB3AD9}" srcOrd="3" destOrd="0" presId="urn:microsoft.com/office/officeart/2005/8/layout/venn1"/>
    <dgm:cxn modelId="{7A5824CC-7274-4D27-9AC6-CB95C3B250C6}" type="presParOf" srcId="{684F9D6B-B5A7-49EC-ADDC-CB88647E09D4}" destId="{70731395-A3E3-4AB5-80F0-128213B63B08}" srcOrd="4" destOrd="0" presId="urn:microsoft.com/office/officeart/2005/8/layout/venn1"/>
    <dgm:cxn modelId="{E923AC9A-9C56-47B2-8E63-E8793ED5B291}" type="presParOf" srcId="{684F9D6B-B5A7-49EC-ADDC-CB88647E09D4}" destId="{D8FB51FC-8C50-489C-BFED-E471FF357973}" srcOrd="5" destOrd="0" presId="urn:microsoft.com/office/officeart/2005/8/layout/venn1"/>
    <dgm:cxn modelId="{A52D474E-CAFC-4BFE-B30B-34DD590996AC}" type="presParOf" srcId="{684F9D6B-B5A7-49EC-ADDC-CB88647E09D4}" destId="{BD378935-95A8-46E3-A614-9449E81ABA04}" srcOrd="6" destOrd="0" presId="urn:microsoft.com/office/officeart/2005/8/layout/venn1"/>
    <dgm:cxn modelId="{8451DE41-4FB9-4866-ADDB-27C9525C8321}" type="presParOf" srcId="{684F9D6B-B5A7-49EC-ADDC-CB88647E09D4}" destId="{1E465A01-6AD8-4570-BD7F-EA84D980E93C}"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24FFC1-F902-4A30-BCF8-379D82F0BF43}"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fr-FR"/>
        </a:p>
      </dgm:t>
    </dgm:pt>
    <dgm:pt modelId="{B8A3A308-841A-49F3-9ABE-0803D2BF1E46}">
      <dgm:prSet phldrT="[Texte]"/>
      <dgm:spPr/>
      <dgm:t>
        <a:bodyPr/>
        <a:lstStyle/>
        <a:p>
          <a:r>
            <a:rPr lang="fr-FR"/>
            <a:t>se nourrir </a:t>
          </a:r>
        </a:p>
      </dgm:t>
    </dgm:pt>
    <dgm:pt modelId="{CB11B3E0-0579-425B-9CB7-ABBF36A9ECF9}" type="parTrans" cxnId="{D76E3261-8C20-4660-A326-1E86FB317EEB}">
      <dgm:prSet/>
      <dgm:spPr/>
      <dgm:t>
        <a:bodyPr/>
        <a:lstStyle/>
        <a:p>
          <a:endParaRPr lang="fr-FR"/>
        </a:p>
      </dgm:t>
    </dgm:pt>
    <dgm:pt modelId="{1D8E1908-2E87-4C89-B57B-C59C3AD11F42}" type="sibTrans" cxnId="{D76E3261-8C20-4660-A326-1E86FB317EEB}">
      <dgm:prSet/>
      <dgm:spPr/>
      <dgm:t>
        <a:bodyPr/>
        <a:lstStyle/>
        <a:p>
          <a:endParaRPr lang="fr-FR"/>
        </a:p>
      </dgm:t>
    </dgm:pt>
    <dgm:pt modelId="{F013FE05-BAFF-467E-AA7D-B89ACEA14312}">
      <dgm:prSet phldrT="[Texte]"/>
      <dgm:spPr/>
      <dgm:t>
        <a:bodyPr/>
        <a:lstStyle/>
        <a:p>
          <a:r>
            <a:rPr lang="fr-FR"/>
            <a:t>se soigner </a:t>
          </a:r>
        </a:p>
      </dgm:t>
    </dgm:pt>
    <dgm:pt modelId="{C8E20020-130C-487A-B585-FE5306F1DFAE}" type="parTrans" cxnId="{AC482A37-1F0A-41E6-90F8-8168B6C63D74}">
      <dgm:prSet/>
      <dgm:spPr/>
      <dgm:t>
        <a:bodyPr/>
        <a:lstStyle/>
        <a:p>
          <a:endParaRPr lang="fr-FR"/>
        </a:p>
      </dgm:t>
    </dgm:pt>
    <dgm:pt modelId="{A662CA7D-55CD-4039-8784-91E0A178E4DC}" type="sibTrans" cxnId="{AC482A37-1F0A-41E6-90F8-8168B6C63D74}">
      <dgm:prSet/>
      <dgm:spPr/>
      <dgm:t>
        <a:bodyPr/>
        <a:lstStyle/>
        <a:p>
          <a:endParaRPr lang="fr-FR"/>
        </a:p>
      </dgm:t>
    </dgm:pt>
    <dgm:pt modelId="{67C11A07-51AC-4D57-9C54-FAC7045493A1}">
      <dgm:prSet phldrT="[Texte]"/>
      <dgm:spPr/>
      <dgm:t>
        <a:bodyPr/>
        <a:lstStyle/>
        <a:p>
          <a:r>
            <a:rPr lang="fr-FR"/>
            <a:t>se loger </a:t>
          </a:r>
        </a:p>
      </dgm:t>
    </dgm:pt>
    <dgm:pt modelId="{9FCDA3B1-37F6-40B4-826F-964BFF25CB0D}" type="parTrans" cxnId="{EC55C4CE-0A16-4D33-80C8-D663BDB093E0}">
      <dgm:prSet/>
      <dgm:spPr/>
      <dgm:t>
        <a:bodyPr/>
        <a:lstStyle/>
        <a:p>
          <a:endParaRPr lang="fr-FR"/>
        </a:p>
      </dgm:t>
    </dgm:pt>
    <dgm:pt modelId="{8230DAA3-643F-4E32-9A38-82AB01D07FB6}" type="sibTrans" cxnId="{EC55C4CE-0A16-4D33-80C8-D663BDB093E0}">
      <dgm:prSet/>
      <dgm:spPr/>
      <dgm:t>
        <a:bodyPr/>
        <a:lstStyle/>
        <a:p>
          <a:endParaRPr lang="fr-FR"/>
        </a:p>
      </dgm:t>
    </dgm:pt>
    <dgm:pt modelId="{D82BB884-ECD0-4DD9-AE2E-8E5CCF021C39}">
      <dgm:prSet phldrT="[Texte]"/>
      <dgm:spPr/>
      <dgm:t>
        <a:bodyPr/>
        <a:lstStyle/>
        <a:p>
          <a:r>
            <a:rPr lang="fr-FR"/>
            <a:t>s'instruire </a:t>
          </a:r>
        </a:p>
      </dgm:t>
    </dgm:pt>
    <dgm:pt modelId="{4C0C66A1-BCCE-4ED3-AE16-42426DB5D41A}" type="parTrans" cxnId="{EDFD9477-8FA1-4CDE-9D44-8946DFA67DC9}">
      <dgm:prSet/>
      <dgm:spPr/>
      <dgm:t>
        <a:bodyPr/>
        <a:lstStyle/>
        <a:p>
          <a:endParaRPr lang="fr-FR"/>
        </a:p>
      </dgm:t>
    </dgm:pt>
    <dgm:pt modelId="{1A5E75C1-1CAB-48C1-B272-6580C414F80B}" type="sibTrans" cxnId="{EDFD9477-8FA1-4CDE-9D44-8946DFA67DC9}">
      <dgm:prSet/>
      <dgm:spPr/>
      <dgm:t>
        <a:bodyPr/>
        <a:lstStyle/>
        <a:p>
          <a:endParaRPr lang="fr-FR"/>
        </a:p>
      </dgm:t>
    </dgm:pt>
    <dgm:pt modelId="{A005CA0D-D39A-4C03-96B1-C2D60F83282D}">
      <dgm:prSet phldrT="[Texte]"/>
      <dgm:spPr/>
      <dgm:t>
        <a:bodyPr/>
        <a:lstStyle/>
        <a:p>
          <a:r>
            <a:rPr lang="fr-FR"/>
            <a:t>se vêtir </a:t>
          </a:r>
        </a:p>
      </dgm:t>
    </dgm:pt>
    <dgm:pt modelId="{5AD62DE0-C696-4E2B-BFCC-A5C2D5443CCE}" type="parTrans" cxnId="{3E6845FA-35A0-4CEC-B75F-A56CE315D809}">
      <dgm:prSet/>
      <dgm:spPr/>
      <dgm:t>
        <a:bodyPr/>
        <a:lstStyle/>
        <a:p>
          <a:endParaRPr lang="fr-FR"/>
        </a:p>
      </dgm:t>
    </dgm:pt>
    <dgm:pt modelId="{852D4400-19DF-447D-8A0C-225029E6344E}" type="sibTrans" cxnId="{3E6845FA-35A0-4CEC-B75F-A56CE315D809}">
      <dgm:prSet/>
      <dgm:spPr/>
      <dgm:t>
        <a:bodyPr/>
        <a:lstStyle/>
        <a:p>
          <a:endParaRPr lang="fr-FR"/>
        </a:p>
      </dgm:t>
    </dgm:pt>
    <dgm:pt modelId="{24A1951E-844D-436F-83A6-8A65A1CA97BF}" type="pres">
      <dgm:prSet presAssocID="{6824FFC1-F902-4A30-BCF8-379D82F0BF43}" presName="cycle" presStyleCnt="0">
        <dgm:presLayoutVars>
          <dgm:dir/>
          <dgm:resizeHandles val="exact"/>
        </dgm:presLayoutVars>
      </dgm:prSet>
      <dgm:spPr/>
      <dgm:t>
        <a:bodyPr/>
        <a:lstStyle/>
        <a:p>
          <a:endParaRPr lang="fr-FR"/>
        </a:p>
      </dgm:t>
    </dgm:pt>
    <dgm:pt modelId="{0E97EEFD-E7C1-4410-BFA3-3691583A594A}" type="pres">
      <dgm:prSet presAssocID="{B8A3A308-841A-49F3-9ABE-0803D2BF1E46}" presName="node" presStyleLbl="node1" presStyleIdx="0" presStyleCnt="5" custScaleX="135612" custScaleY="86603" custRadScaleRad="100795">
        <dgm:presLayoutVars>
          <dgm:bulletEnabled val="1"/>
        </dgm:presLayoutVars>
      </dgm:prSet>
      <dgm:spPr/>
      <dgm:t>
        <a:bodyPr/>
        <a:lstStyle/>
        <a:p>
          <a:endParaRPr lang="fr-FR"/>
        </a:p>
      </dgm:t>
    </dgm:pt>
    <dgm:pt modelId="{532BA30F-3F1D-414B-9C34-3EF3CB84CEEF}" type="pres">
      <dgm:prSet presAssocID="{B8A3A308-841A-49F3-9ABE-0803D2BF1E46}" presName="spNode" presStyleCnt="0"/>
      <dgm:spPr/>
    </dgm:pt>
    <dgm:pt modelId="{3E33544D-64DD-4D2B-A8A1-99D91522210F}" type="pres">
      <dgm:prSet presAssocID="{1D8E1908-2E87-4C89-B57B-C59C3AD11F42}" presName="sibTrans" presStyleLbl="sibTrans1D1" presStyleIdx="0" presStyleCnt="5"/>
      <dgm:spPr/>
      <dgm:t>
        <a:bodyPr/>
        <a:lstStyle/>
        <a:p>
          <a:endParaRPr lang="fr-FR"/>
        </a:p>
      </dgm:t>
    </dgm:pt>
    <dgm:pt modelId="{3077360A-50E3-4D7B-8DA9-78205DDD8AAD}" type="pres">
      <dgm:prSet presAssocID="{F013FE05-BAFF-467E-AA7D-B89ACEA14312}" presName="node" presStyleLbl="node1" presStyleIdx="1" presStyleCnt="5">
        <dgm:presLayoutVars>
          <dgm:bulletEnabled val="1"/>
        </dgm:presLayoutVars>
      </dgm:prSet>
      <dgm:spPr/>
      <dgm:t>
        <a:bodyPr/>
        <a:lstStyle/>
        <a:p>
          <a:endParaRPr lang="fr-FR"/>
        </a:p>
      </dgm:t>
    </dgm:pt>
    <dgm:pt modelId="{55185D48-B38A-46F8-8D00-1080593159EF}" type="pres">
      <dgm:prSet presAssocID="{F013FE05-BAFF-467E-AA7D-B89ACEA14312}" presName="spNode" presStyleCnt="0"/>
      <dgm:spPr/>
    </dgm:pt>
    <dgm:pt modelId="{DD46D16C-37CA-4936-A152-BA087D3E81E7}" type="pres">
      <dgm:prSet presAssocID="{A662CA7D-55CD-4039-8784-91E0A178E4DC}" presName="sibTrans" presStyleLbl="sibTrans1D1" presStyleIdx="1" presStyleCnt="5"/>
      <dgm:spPr/>
      <dgm:t>
        <a:bodyPr/>
        <a:lstStyle/>
        <a:p>
          <a:endParaRPr lang="fr-FR"/>
        </a:p>
      </dgm:t>
    </dgm:pt>
    <dgm:pt modelId="{81850B32-32B6-466C-842A-5EA84E9DF2CB}" type="pres">
      <dgm:prSet presAssocID="{67C11A07-51AC-4D57-9C54-FAC7045493A1}" presName="node" presStyleLbl="node1" presStyleIdx="2" presStyleCnt="5">
        <dgm:presLayoutVars>
          <dgm:bulletEnabled val="1"/>
        </dgm:presLayoutVars>
      </dgm:prSet>
      <dgm:spPr/>
      <dgm:t>
        <a:bodyPr/>
        <a:lstStyle/>
        <a:p>
          <a:endParaRPr lang="fr-FR"/>
        </a:p>
      </dgm:t>
    </dgm:pt>
    <dgm:pt modelId="{F9BC3777-5775-48AB-AF1F-DFA2B3F8F669}" type="pres">
      <dgm:prSet presAssocID="{67C11A07-51AC-4D57-9C54-FAC7045493A1}" presName="spNode" presStyleCnt="0"/>
      <dgm:spPr/>
    </dgm:pt>
    <dgm:pt modelId="{72EE33DB-1DC7-4A41-8808-C5C515B34276}" type="pres">
      <dgm:prSet presAssocID="{8230DAA3-643F-4E32-9A38-82AB01D07FB6}" presName="sibTrans" presStyleLbl="sibTrans1D1" presStyleIdx="2" presStyleCnt="5"/>
      <dgm:spPr/>
      <dgm:t>
        <a:bodyPr/>
        <a:lstStyle/>
        <a:p>
          <a:endParaRPr lang="fr-FR"/>
        </a:p>
      </dgm:t>
    </dgm:pt>
    <dgm:pt modelId="{6B3CF62E-C146-4541-B0FD-55A39DBC844B}" type="pres">
      <dgm:prSet presAssocID="{D82BB884-ECD0-4DD9-AE2E-8E5CCF021C39}" presName="node" presStyleLbl="node1" presStyleIdx="3" presStyleCnt="5">
        <dgm:presLayoutVars>
          <dgm:bulletEnabled val="1"/>
        </dgm:presLayoutVars>
      </dgm:prSet>
      <dgm:spPr/>
      <dgm:t>
        <a:bodyPr/>
        <a:lstStyle/>
        <a:p>
          <a:endParaRPr lang="fr-FR"/>
        </a:p>
      </dgm:t>
    </dgm:pt>
    <dgm:pt modelId="{B1C966DE-DFBE-43D0-A59A-F1DE4337AEEA}" type="pres">
      <dgm:prSet presAssocID="{D82BB884-ECD0-4DD9-AE2E-8E5CCF021C39}" presName="spNode" presStyleCnt="0"/>
      <dgm:spPr/>
    </dgm:pt>
    <dgm:pt modelId="{8C014E1F-3EB6-47C5-815C-0662B4D2D49D}" type="pres">
      <dgm:prSet presAssocID="{1A5E75C1-1CAB-48C1-B272-6580C414F80B}" presName="sibTrans" presStyleLbl="sibTrans1D1" presStyleIdx="3" presStyleCnt="5"/>
      <dgm:spPr/>
      <dgm:t>
        <a:bodyPr/>
        <a:lstStyle/>
        <a:p>
          <a:endParaRPr lang="fr-FR"/>
        </a:p>
      </dgm:t>
    </dgm:pt>
    <dgm:pt modelId="{28B4BCC5-1DB6-44B6-8BA5-F383763448FA}" type="pres">
      <dgm:prSet presAssocID="{A005CA0D-D39A-4C03-96B1-C2D60F83282D}" presName="node" presStyleLbl="node1" presStyleIdx="4" presStyleCnt="5">
        <dgm:presLayoutVars>
          <dgm:bulletEnabled val="1"/>
        </dgm:presLayoutVars>
      </dgm:prSet>
      <dgm:spPr/>
      <dgm:t>
        <a:bodyPr/>
        <a:lstStyle/>
        <a:p>
          <a:endParaRPr lang="fr-FR"/>
        </a:p>
      </dgm:t>
    </dgm:pt>
    <dgm:pt modelId="{0A6853F4-07A4-45E4-A371-08597D21C5E1}" type="pres">
      <dgm:prSet presAssocID="{A005CA0D-D39A-4C03-96B1-C2D60F83282D}" presName="spNode" presStyleCnt="0"/>
      <dgm:spPr/>
    </dgm:pt>
    <dgm:pt modelId="{4EC787A0-366A-4A63-BF3F-94CBBA7358A2}" type="pres">
      <dgm:prSet presAssocID="{852D4400-19DF-447D-8A0C-225029E6344E}" presName="sibTrans" presStyleLbl="sibTrans1D1" presStyleIdx="4" presStyleCnt="5"/>
      <dgm:spPr/>
      <dgm:t>
        <a:bodyPr/>
        <a:lstStyle/>
        <a:p>
          <a:endParaRPr lang="fr-FR"/>
        </a:p>
      </dgm:t>
    </dgm:pt>
  </dgm:ptLst>
  <dgm:cxnLst>
    <dgm:cxn modelId="{602D057D-1E5D-453A-8749-1315464CB486}" type="presOf" srcId="{6824FFC1-F902-4A30-BCF8-379D82F0BF43}" destId="{24A1951E-844D-436F-83A6-8A65A1CA97BF}" srcOrd="0" destOrd="0" presId="urn:microsoft.com/office/officeart/2005/8/layout/cycle6"/>
    <dgm:cxn modelId="{AC482A37-1F0A-41E6-90F8-8168B6C63D74}" srcId="{6824FFC1-F902-4A30-BCF8-379D82F0BF43}" destId="{F013FE05-BAFF-467E-AA7D-B89ACEA14312}" srcOrd="1" destOrd="0" parTransId="{C8E20020-130C-487A-B585-FE5306F1DFAE}" sibTransId="{A662CA7D-55CD-4039-8784-91E0A178E4DC}"/>
    <dgm:cxn modelId="{D76E3261-8C20-4660-A326-1E86FB317EEB}" srcId="{6824FFC1-F902-4A30-BCF8-379D82F0BF43}" destId="{B8A3A308-841A-49F3-9ABE-0803D2BF1E46}" srcOrd="0" destOrd="0" parTransId="{CB11B3E0-0579-425B-9CB7-ABBF36A9ECF9}" sibTransId="{1D8E1908-2E87-4C89-B57B-C59C3AD11F42}"/>
    <dgm:cxn modelId="{EDFD9477-8FA1-4CDE-9D44-8946DFA67DC9}" srcId="{6824FFC1-F902-4A30-BCF8-379D82F0BF43}" destId="{D82BB884-ECD0-4DD9-AE2E-8E5CCF021C39}" srcOrd="3" destOrd="0" parTransId="{4C0C66A1-BCCE-4ED3-AE16-42426DB5D41A}" sibTransId="{1A5E75C1-1CAB-48C1-B272-6580C414F80B}"/>
    <dgm:cxn modelId="{BD843D85-602C-4B6B-A9AB-FF4E2A22C82B}" type="presOf" srcId="{67C11A07-51AC-4D57-9C54-FAC7045493A1}" destId="{81850B32-32B6-466C-842A-5EA84E9DF2CB}" srcOrd="0" destOrd="0" presId="urn:microsoft.com/office/officeart/2005/8/layout/cycle6"/>
    <dgm:cxn modelId="{6443DE88-C2BB-4803-802B-ED5B29B3748D}" type="presOf" srcId="{A662CA7D-55CD-4039-8784-91E0A178E4DC}" destId="{DD46D16C-37CA-4936-A152-BA087D3E81E7}" srcOrd="0" destOrd="0" presId="urn:microsoft.com/office/officeart/2005/8/layout/cycle6"/>
    <dgm:cxn modelId="{81D3FB16-0568-4638-998E-60CAECFDCC21}" type="presOf" srcId="{1D8E1908-2E87-4C89-B57B-C59C3AD11F42}" destId="{3E33544D-64DD-4D2B-A8A1-99D91522210F}" srcOrd="0" destOrd="0" presId="urn:microsoft.com/office/officeart/2005/8/layout/cycle6"/>
    <dgm:cxn modelId="{A1FA7D2D-06D4-45F4-A819-43E4C8C68692}" type="presOf" srcId="{F013FE05-BAFF-467E-AA7D-B89ACEA14312}" destId="{3077360A-50E3-4D7B-8DA9-78205DDD8AAD}" srcOrd="0" destOrd="0" presId="urn:microsoft.com/office/officeart/2005/8/layout/cycle6"/>
    <dgm:cxn modelId="{7346C396-83CC-434A-8D03-DE51E81A4DB6}" type="presOf" srcId="{1A5E75C1-1CAB-48C1-B272-6580C414F80B}" destId="{8C014E1F-3EB6-47C5-815C-0662B4D2D49D}" srcOrd="0" destOrd="0" presId="urn:microsoft.com/office/officeart/2005/8/layout/cycle6"/>
    <dgm:cxn modelId="{F5FFF072-6406-40AB-98E6-0BBD11947039}" type="presOf" srcId="{B8A3A308-841A-49F3-9ABE-0803D2BF1E46}" destId="{0E97EEFD-E7C1-4410-BFA3-3691583A594A}" srcOrd="0" destOrd="0" presId="urn:microsoft.com/office/officeart/2005/8/layout/cycle6"/>
    <dgm:cxn modelId="{EC55C4CE-0A16-4D33-80C8-D663BDB093E0}" srcId="{6824FFC1-F902-4A30-BCF8-379D82F0BF43}" destId="{67C11A07-51AC-4D57-9C54-FAC7045493A1}" srcOrd="2" destOrd="0" parTransId="{9FCDA3B1-37F6-40B4-826F-964BFF25CB0D}" sibTransId="{8230DAA3-643F-4E32-9A38-82AB01D07FB6}"/>
    <dgm:cxn modelId="{95C187A2-CE92-49ED-BCE9-D79F5A5BB81F}" type="presOf" srcId="{D82BB884-ECD0-4DD9-AE2E-8E5CCF021C39}" destId="{6B3CF62E-C146-4541-B0FD-55A39DBC844B}" srcOrd="0" destOrd="0" presId="urn:microsoft.com/office/officeart/2005/8/layout/cycle6"/>
    <dgm:cxn modelId="{983FC3B5-8400-450F-BF7E-1274BB2CC99C}" type="presOf" srcId="{852D4400-19DF-447D-8A0C-225029E6344E}" destId="{4EC787A0-366A-4A63-BF3F-94CBBA7358A2}" srcOrd="0" destOrd="0" presId="urn:microsoft.com/office/officeart/2005/8/layout/cycle6"/>
    <dgm:cxn modelId="{3E6845FA-35A0-4CEC-B75F-A56CE315D809}" srcId="{6824FFC1-F902-4A30-BCF8-379D82F0BF43}" destId="{A005CA0D-D39A-4C03-96B1-C2D60F83282D}" srcOrd="4" destOrd="0" parTransId="{5AD62DE0-C696-4E2B-BFCC-A5C2D5443CCE}" sibTransId="{852D4400-19DF-447D-8A0C-225029E6344E}"/>
    <dgm:cxn modelId="{99980F78-FB79-40F9-AB8C-8243BB5E12D2}" type="presOf" srcId="{8230DAA3-643F-4E32-9A38-82AB01D07FB6}" destId="{72EE33DB-1DC7-4A41-8808-C5C515B34276}" srcOrd="0" destOrd="0" presId="urn:microsoft.com/office/officeart/2005/8/layout/cycle6"/>
    <dgm:cxn modelId="{B88FC758-6D33-4B60-AE4D-0A6E3174F4BF}" type="presOf" srcId="{A005CA0D-D39A-4C03-96B1-C2D60F83282D}" destId="{28B4BCC5-1DB6-44B6-8BA5-F383763448FA}" srcOrd="0" destOrd="0" presId="urn:microsoft.com/office/officeart/2005/8/layout/cycle6"/>
    <dgm:cxn modelId="{2AE0344A-AFDF-4AAE-BAA9-AE8140E70AA4}" type="presParOf" srcId="{24A1951E-844D-436F-83A6-8A65A1CA97BF}" destId="{0E97EEFD-E7C1-4410-BFA3-3691583A594A}" srcOrd="0" destOrd="0" presId="urn:microsoft.com/office/officeart/2005/8/layout/cycle6"/>
    <dgm:cxn modelId="{F3625D0C-3B75-4674-8EAA-E18A907BE0D3}" type="presParOf" srcId="{24A1951E-844D-436F-83A6-8A65A1CA97BF}" destId="{532BA30F-3F1D-414B-9C34-3EF3CB84CEEF}" srcOrd="1" destOrd="0" presId="urn:microsoft.com/office/officeart/2005/8/layout/cycle6"/>
    <dgm:cxn modelId="{6078B6CA-6DA2-4334-9673-F6CB1C92EAB2}" type="presParOf" srcId="{24A1951E-844D-436F-83A6-8A65A1CA97BF}" destId="{3E33544D-64DD-4D2B-A8A1-99D91522210F}" srcOrd="2" destOrd="0" presId="urn:microsoft.com/office/officeart/2005/8/layout/cycle6"/>
    <dgm:cxn modelId="{E66DC79D-2032-4451-9825-E427388B1FC2}" type="presParOf" srcId="{24A1951E-844D-436F-83A6-8A65A1CA97BF}" destId="{3077360A-50E3-4D7B-8DA9-78205DDD8AAD}" srcOrd="3" destOrd="0" presId="urn:microsoft.com/office/officeart/2005/8/layout/cycle6"/>
    <dgm:cxn modelId="{306DB3D4-5164-40D3-A590-DE86F02632F2}" type="presParOf" srcId="{24A1951E-844D-436F-83A6-8A65A1CA97BF}" destId="{55185D48-B38A-46F8-8D00-1080593159EF}" srcOrd="4" destOrd="0" presId="urn:microsoft.com/office/officeart/2005/8/layout/cycle6"/>
    <dgm:cxn modelId="{75334941-5608-49D0-BF3F-D611222A3444}" type="presParOf" srcId="{24A1951E-844D-436F-83A6-8A65A1CA97BF}" destId="{DD46D16C-37CA-4936-A152-BA087D3E81E7}" srcOrd="5" destOrd="0" presId="urn:microsoft.com/office/officeart/2005/8/layout/cycle6"/>
    <dgm:cxn modelId="{6D2F237F-3E1B-4721-B909-482D533A0458}" type="presParOf" srcId="{24A1951E-844D-436F-83A6-8A65A1CA97BF}" destId="{81850B32-32B6-466C-842A-5EA84E9DF2CB}" srcOrd="6" destOrd="0" presId="urn:microsoft.com/office/officeart/2005/8/layout/cycle6"/>
    <dgm:cxn modelId="{3D56A1D0-D6A9-4518-8008-CC823F30CE11}" type="presParOf" srcId="{24A1951E-844D-436F-83A6-8A65A1CA97BF}" destId="{F9BC3777-5775-48AB-AF1F-DFA2B3F8F669}" srcOrd="7" destOrd="0" presId="urn:microsoft.com/office/officeart/2005/8/layout/cycle6"/>
    <dgm:cxn modelId="{A25BA7A2-FB0C-4F44-A4E1-775AADDF5665}" type="presParOf" srcId="{24A1951E-844D-436F-83A6-8A65A1CA97BF}" destId="{72EE33DB-1DC7-4A41-8808-C5C515B34276}" srcOrd="8" destOrd="0" presId="urn:microsoft.com/office/officeart/2005/8/layout/cycle6"/>
    <dgm:cxn modelId="{5DC520A9-552B-4E24-8002-D30906ADE38D}" type="presParOf" srcId="{24A1951E-844D-436F-83A6-8A65A1CA97BF}" destId="{6B3CF62E-C146-4541-B0FD-55A39DBC844B}" srcOrd="9" destOrd="0" presId="urn:microsoft.com/office/officeart/2005/8/layout/cycle6"/>
    <dgm:cxn modelId="{289ED96B-D1E8-49B3-A850-81DC2855FFE4}" type="presParOf" srcId="{24A1951E-844D-436F-83A6-8A65A1CA97BF}" destId="{B1C966DE-DFBE-43D0-A59A-F1DE4337AEEA}" srcOrd="10" destOrd="0" presId="urn:microsoft.com/office/officeart/2005/8/layout/cycle6"/>
    <dgm:cxn modelId="{EA9ECE76-67CA-4085-9AB0-CEA539F4540E}" type="presParOf" srcId="{24A1951E-844D-436F-83A6-8A65A1CA97BF}" destId="{8C014E1F-3EB6-47C5-815C-0662B4D2D49D}" srcOrd="11" destOrd="0" presId="urn:microsoft.com/office/officeart/2005/8/layout/cycle6"/>
    <dgm:cxn modelId="{F1CD141F-95D8-489D-B22B-889CC53A5B3C}" type="presParOf" srcId="{24A1951E-844D-436F-83A6-8A65A1CA97BF}" destId="{28B4BCC5-1DB6-44B6-8BA5-F383763448FA}" srcOrd="12" destOrd="0" presId="urn:microsoft.com/office/officeart/2005/8/layout/cycle6"/>
    <dgm:cxn modelId="{1924E2DA-1704-491A-A48C-E11436416ED6}" type="presParOf" srcId="{24A1951E-844D-436F-83A6-8A65A1CA97BF}" destId="{0A6853F4-07A4-45E4-A371-08597D21C5E1}" srcOrd="13" destOrd="0" presId="urn:microsoft.com/office/officeart/2005/8/layout/cycle6"/>
    <dgm:cxn modelId="{D32087D0-4F57-4C8F-AA33-8ED67F2AE00C}" type="presParOf" srcId="{24A1951E-844D-436F-83A6-8A65A1CA97BF}" destId="{4EC787A0-366A-4A63-BF3F-94CBBA7358A2}" srcOrd="14"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B084A1-DFFD-4D8D-A386-17E57CEAD559}">
      <dsp:nvSpPr>
        <dsp:cNvPr id="0" name=""/>
        <dsp:cNvSpPr/>
      </dsp:nvSpPr>
      <dsp:spPr>
        <a:xfrm>
          <a:off x="3775180" y="696"/>
          <a:ext cx="5662770" cy="87722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fr-FR" sz="2300" b="1" kern="1200" dirty="0">
              <a:latin typeface="Cabin"/>
            </a:rPr>
            <a:t>Coordination du processus de ciblage</a:t>
          </a:r>
          <a:endParaRPr lang="fr-FR" sz="2300" kern="1200" dirty="0"/>
        </a:p>
      </dsp:txBody>
      <dsp:txXfrm>
        <a:off x="3775180" y="110349"/>
        <a:ext cx="5333813" cy="657915"/>
      </dsp:txXfrm>
    </dsp:sp>
    <dsp:sp modelId="{75FD315B-F13B-4C1A-AE7B-BDE35465135F}">
      <dsp:nvSpPr>
        <dsp:cNvPr id="0" name=""/>
        <dsp:cNvSpPr/>
      </dsp:nvSpPr>
      <dsp:spPr>
        <a:xfrm>
          <a:off x="0" y="696"/>
          <a:ext cx="3775180" cy="877220"/>
        </a:xfrm>
        <a:prstGeom prst="roundRect">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fr-FR" sz="3200" b="1" kern="1200" dirty="0"/>
            <a:t>UGP-ARCH </a:t>
          </a:r>
        </a:p>
      </dsp:txBody>
      <dsp:txXfrm>
        <a:off x="42822" y="43518"/>
        <a:ext cx="3689536" cy="791576"/>
      </dsp:txXfrm>
    </dsp:sp>
    <dsp:sp modelId="{F44BDAA9-16D9-493C-8314-732BE163F873}">
      <dsp:nvSpPr>
        <dsp:cNvPr id="0" name=""/>
        <dsp:cNvSpPr/>
      </dsp:nvSpPr>
      <dsp:spPr>
        <a:xfrm>
          <a:off x="3775180" y="965638"/>
          <a:ext cx="5662770" cy="87722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fr-FR" sz="2300" b="1" kern="1200" dirty="0">
              <a:latin typeface="Cabin"/>
            </a:rPr>
            <a:t>Supervision du processus de ciblage</a:t>
          </a:r>
          <a:endParaRPr lang="fr-FR" sz="2300" kern="1200" dirty="0"/>
        </a:p>
      </dsp:txBody>
      <dsp:txXfrm>
        <a:off x="3775180" y="1075291"/>
        <a:ext cx="5333813" cy="657915"/>
      </dsp:txXfrm>
    </dsp:sp>
    <dsp:sp modelId="{D2EF8207-C48D-4883-B49E-5620D2796DAB}">
      <dsp:nvSpPr>
        <dsp:cNvPr id="0" name=""/>
        <dsp:cNvSpPr/>
      </dsp:nvSpPr>
      <dsp:spPr>
        <a:xfrm>
          <a:off x="0" y="965638"/>
          <a:ext cx="3775180" cy="877220"/>
        </a:xfrm>
        <a:prstGeom prst="roundRect">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fr-FR" sz="2000" b="1" kern="1200" dirty="0">
              <a:latin typeface="Cabin"/>
            </a:rPr>
            <a:t>COMITE DE SUPERVISION </a:t>
          </a:r>
        </a:p>
        <a:p>
          <a:pPr lvl="0" algn="ctr" defTabSz="889000">
            <a:lnSpc>
              <a:spcPct val="90000"/>
            </a:lnSpc>
            <a:spcBef>
              <a:spcPct val="0"/>
            </a:spcBef>
            <a:spcAft>
              <a:spcPct val="35000"/>
            </a:spcAft>
          </a:pPr>
          <a:r>
            <a:rPr lang="fr-FR" sz="1100" b="1" kern="1200" dirty="0">
              <a:latin typeface="Cabin"/>
            </a:rPr>
            <a:t>[ UCP-ARCH- DGPD/MPD; DNSP/MS , ANAM/MS, INSAE/MPD, PSDCC/MDGL DASPH]</a:t>
          </a:r>
          <a:endParaRPr lang="fr-FR" sz="1500" kern="1200" dirty="0"/>
        </a:p>
      </dsp:txBody>
      <dsp:txXfrm>
        <a:off x="42822" y="1008460"/>
        <a:ext cx="3689536" cy="791576"/>
      </dsp:txXfrm>
    </dsp:sp>
    <dsp:sp modelId="{23E67726-564E-4C6B-9ACD-0A508C675D1B}">
      <dsp:nvSpPr>
        <dsp:cNvPr id="0" name=""/>
        <dsp:cNvSpPr/>
      </dsp:nvSpPr>
      <dsp:spPr>
        <a:xfrm>
          <a:off x="3703036" y="1930581"/>
          <a:ext cx="5662770" cy="87722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fr-FR" sz="2300" b="1" kern="1200" dirty="0">
              <a:latin typeface="Cabin"/>
            </a:rPr>
            <a:t>Identification et Ciblage communautaire</a:t>
          </a:r>
          <a:endParaRPr lang="fr-FR" sz="2300" b="1" kern="1200" dirty="0"/>
        </a:p>
      </dsp:txBody>
      <dsp:txXfrm>
        <a:off x="3703036" y="2040234"/>
        <a:ext cx="5333813" cy="657915"/>
      </dsp:txXfrm>
    </dsp:sp>
    <dsp:sp modelId="{4546A91A-853F-4AFD-BD30-90379066A2F7}">
      <dsp:nvSpPr>
        <dsp:cNvPr id="0" name=""/>
        <dsp:cNvSpPr/>
      </dsp:nvSpPr>
      <dsp:spPr>
        <a:xfrm>
          <a:off x="0" y="1930581"/>
          <a:ext cx="3775180" cy="877220"/>
        </a:xfrm>
        <a:prstGeom prst="roundRect">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fr-FR" sz="3100" b="1" kern="1200" dirty="0">
              <a:solidFill>
                <a:prstClr val="white"/>
              </a:solidFill>
              <a:latin typeface="Cabin"/>
              <a:ea typeface="+mn-ea"/>
              <a:cs typeface="+mn-cs"/>
            </a:rPr>
            <a:t>ACCESS</a:t>
          </a:r>
          <a:r>
            <a:rPr lang="fr-FR" sz="2000" b="1" kern="1200" dirty="0">
              <a:latin typeface="Cabin"/>
            </a:rPr>
            <a:t> </a:t>
          </a:r>
        </a:p>
        <a:p>
          <a:pPr lvl="0" algn="ctr" defTabSz="1377950">
            <a:lnSpc>
              <a:spcPct val="90000"/>
            </a:lnSpc>
            <a:spcBef>
              <a:spcPct val="0"/>
            </a:spcBef>
            <a:spcAft>
              <a:spcPct val="35000"/>
            </a:spcAft>
          </a:pPr>
          <a:r>
            <a:rPr lang="fr-FR" sz="1400" b="1" kern="1200" dirty="0">
              <a:latin typeface="Cabin"/>
            </a:rPr>
            <a:t>(PSDCC/MDGL)</a:t>
          </a:r>
          <a:endParaRPr lang="fr-FR" sz="2000" kern="1200" dirty="0"/>
        </a:p>
      </dsp:txBody>
      <dsp:txXfrm>
        <a:off x="42822" y="1973403"/>
        <a:ext cx="3689536" cy="791576"/>
      </dsp:txXfrm>
    </dsp:sp>
    <dsp:sp modelId="{AE8BA119-5102-4D6D-9EF5-4F100216D1FB}">
      <dsp:nvSpPr>
        <dsp:cNvPr id="0" name=""/>
        <dsp:cNvSpPr/>
      </dsp:nvSpPr>
      <dsp:spPr>
        <a:xfrm>
          <a:off x="3775180" y="2895524"/>
          <a:ext cx="5662770" cy="87722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fr-FR" sz="2300" b="1" kern="1200" dirty="0">
              <a:latin typeface="Cabin"/>
            </a:rPr>
            <a:t>Ciblage statistique et registre social unique </a:t>
          </a:r>
          <a:endParaRPr lang="fr-FR" sz="2300" b="1" kern="1200" dirty="0"/>
        </a:p>
      </dsp:txBody>
      <dsp:txXfrm>
        <a:off x="3775180" y="3005177"/>
        <a:ext cx="5333813" cy="657915"/>
      </dsp:txXfrm>
    </dsp:sp>
    <dsp:sp modelId="{C0E9FCE5-218E-4800-9269-8F433592118F}">
      <dsp:nvSpPr>
        <dsp:cNvPr id="0" name=""/>
        <dsp:cNvSpPr/>
      </dsp:nvSpPr>
      <dsp:spPr>
        <a:xfrm>
          <a:off x="0" y="2895524"/>
          <a:ext cx="3775180" cy="877220"/>
        </a:xfrm>
        <a:prstGeom prst="roundRect">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fr-FR" sz="3200" b="1" kern="1200" dirty="0">
              <a:latin typeface="Cabin"/>
            </a:rPr>
            <a:t>INSAE/MPD</a:t>
          </a:r>
          <a:endParaRPr lang="fr-FR" sz="3200" kern="1200" dirty="0"/>
        </a:p>
      </dsp:txBody>
      <dsp:txXfrm>
        <a:off x="42822" y="2938346"/>
        <a:ext cx="3689536" cy="791576"/>
      </dsp:txXfrm>
    </dsp:sp>
    <dsp:sp modelId="{D58878FA-C107-4794-B2CE-6813E7F85DD8}">
      <dsp:nvSpPr>
        <dsp:cNvPr id="0" name=""/>
        <dsp:cNvSpPr/>
      </dsp:nvSpPr>
      <dsp:spPr>
        <a:xfrm>
          <a:off x="3775180" y="3860467"/>
          <a:ext cx="5662770" cy="87722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fr-FR" sz="2300" b="1" kern="1200" dirty="0">
              <a:latin typeface="Cabin"/>
            </a:rPr>
            <a:t>Coordination des C/CPS</a:t>
          </a:r>
          <a:endParaRPr lang="fr-FR" sz="2300" b="1" kern="1200" dirty="0"/>
        </a:p>
      </dsp:txBody>
      <dsp:txXfrm>
        <a:off x="3775180" y="3970120"/>
        <a:ext cx="5333813" cy="657915"/>
      </dsp:txXfrm>
    </dsp:sp>
    <dsp:sp modelId="{0B5901E7-47D0-4AA7-835F-D3173629AA7E}">
      <dsp:nvSpPr>
        <dsp:cNvPr id="0" name=""/>
        <dsp:cNvSpPr/>
      </dsp:nvSpPr>
      <dsp:spPr>
        <a:xfrm>
          <a:off x="0" y="3860467"/>
          <a:ext cx="3775180" cy="877220"/>
        </a:xfrm>
        <a:prstGeom prst="roundRect">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fr-FR" sz="3200" b="1" kern="1200" dirty="0">
              <a:latin typeface="Cabin"/>
            </a:rPr>
            <a:t>DASPH/MASM</a:t>
          </a:r>
          <a:endParaRPr lang="fr-FR" sz="3200" kern="1200" dirty="0"/>
        </a:p>
      </dsp:txBody>
      <dsp:txXfrm>
        <a:off x="42822" y="3903289"/>
        <a:ext cx="3689536" cy="791576"/>
      </dsp:txXfrm>
    </dsp:sp>
    <dsp:sp modelId="{9DC780BD-5B2C-4C35-8E30-EE05AB1ED53C}">
      <dsp:nvSpPr>
        <dsp:cNvPr id="0" name=""/>
        <dsp:cNvSpPr/>
      </dsp:nvSpPr>
      <dsp:spPr>
        <a:xfrm>
          <a:off x="3775180" y="4825410"/>
          <a:ext cx="5662770" cy="877220"/>
        </a:xfrm>
        <a:prstGeom prst="rightArrow">
          <a:avLst>
            <a:gd name="adj1" fmla="val 75000"/>
            <a:gd name="adj2" fmla="val 5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a:outerShdw blurRad="50800" dist="25400" dir="5400000" rotWithShape="0">
            <a:srgbClr val="000000">
              <a:alpha val="28000"/>
            </a:srgbClr>
          </a:outerShdw>
        </a:effectLst>
        <a:scene3d>
          <a:camera prst="orthographicFront"/>
          <a:lightRig rig="threePt" dir="t">
            <a:rot lat="0" lon="0" rev="7500000"/>
          </a:lightRig>
        </a:scene3d>
        <a:sp3d z="-152400" extrusionH="63500" prstMaterial="dkEdge">
          <a:bevelT w="144450" h="3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4605" tIns="14605" rIns="14605" bIns="14605" numCol="1" spcCol="1270" anchor="t" anchorCtr="0">
          <a:noAutofit/>
        </a:bodyPr>
        <a:lstStyle/>
        <a:p>
          <a:pPr marL="228600" lvl="1" indent="-228600" algn="l" defTabSz="1022350">
            <a:lnSpc>
              <a:spcPct val="90000"/>
            </a:lnSpc>
            <a:spcBef>
              <a:spcPct val="0"/>
            </a:spcBef>
            <a:spcAft>
              <a:spcPct val="15000"/>
            </a:spcAft>
            <a:buChar char="••"/>
          </a:pPr>
          <a:r>
            <a:rPr lang="fr-FR" sz="2300" b="1" kern="1200" dirty="0">
              <a:latin typeface="Cabin"/>
            </a:rPr>
            <a:t>Assistance technique et financière</a:t>
          </a:r>
          <a:endParaRPr lang="fr-FR" sz="2300" b="1" kern="1200" dirty="0"/>
        </a:p>
      </dsp:txBody>
      <dsp:txXfrm>
        <a:off x="3775180" y="4935063"/>
        <a:ext cx="5333813" cy="657915"/>
      </dsp:txXfrm>
    </dsp:sp>
    <dsp:sp modelId="{9B2A14E9-22AE-4CBC-B18B-C464E40DF390}">
      <dsp:nvSpPr>
        <dsp:cNvPr id="0" name=""/>
        <dsp:cNvSpPr/>
      </dsp:nvSpPr>
      <dsp:spPr>
        <a:xfrm>
          <a:off x="0" y="4825410"/>
          <a:ext cx="3775180" cy="877220"/>
        </a:xfrm>
        <a:prstGeom prst="roundRect">
          <a:avLst/>
        </a:prstGeom>
        <a:gradFill rotWithShape="0">
          <a:gsLst>
            <a:gs pos="0">
              <a:schemeClr val="accent1">
                <a:hueOff val="0"/>
                <a:satOff val="0"/>
                <a:lumOff val="0"/>
                <a:alphaOff val="0"/>
                <a:tint val="94000"/>
                <a:satMod val="100000"/>
                <a:lumMod val="108000"/>
              </a:schemeClr>
            </a:gs>
            <a:gs pos="50000">
              <a:schemeClr val="accent1">
                <a:hueOff val="0"/>
                <a:satOff val="0"/>
                <a:lumOff val="0"/>
                <a:alphaOff val="0"/>
                <a:tint val="98000"/>
                <a:shade val="100000"/>
                <a:satMod val="100000"/>
                <a:lumMod val="100000"/>
              </a:schemeClr>
            </a:gs>
            <a:gs pos="100000">
              <a:schemeClr val="accent1">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fr-FR" sz="3200" b="1" kern="1200" dirty="0">
              <a:latin typeface="Cabin"/>
            </a:rPr>
            <a:t>Banque mondiale</a:t>
          </a:r>
          <a:endParaRPr lang="fr-FR" sz="3200" kern="1200" dirty="0"/>
        </a:p>
      </dsp:txBody>
      <dsp:txXfrm>
        <a:off x="42822" y="4868232"/>
        <a:ext cx="3689536" cy="7915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45046C-7FF5-46EF-A82F-A5C0848190BC}">
      <dsp:nvSpPr>
        <dsp:cNvPr id="0" name=""/>
        <dsp:cNvSpPr/>
      </dsp:nvSpPr>
      <dsp:spPr>
        <a:xfrm>
          <a:off x="4788990" y="-384237"/>
          <a:ext cx="1937152" cy="2781790"/>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fr-FR" sz="1800" b="1" kern="1200" dirty="0"/>
            <a:t>Coordination du processus de ciblage </a:t>
          </a:r>
          <a:endParaRPr lang="fr-FR" sz="1800" kern="1200" dirty="0"/>
        </a:p>
      </dsp:txBody>
      <dsp:txXfrm>
        <a:off x="5012508" y="-9765"/>
        <a:ext cx="1490117" cy="882683"/>
      </dsp:txXfrm>
    </dsp:sp>
    <dsp:sp modelId="{C7A2F53E-EC76-4BA7-91C3-BFDB68E22B0B}">
      <dsp:nvSpPr>
        <dsp:cNvPr id="0" name=""/>
        <dsp:cNvSpPr/>
      </dsp:nvSpPr>
      <dsp:spPr>
        <a:xfrm>
          <a:off x="5718074" y="868262"/>
          <a:ext cx="4615712" cy="193715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fr-FR" sz="2000" b="1" kern="1200" dirty="0"/>
            <a:t>Organisation des réunions hebdomadaires </a:t>
          </a:r>
          <a:endParaRPr lang="fr-FR" sz="2000" kern="1200" dirty="0"/>
        </a:p>
      </dsp:txBody>
      <dsp:txXfrm>
        <a:off x="8203457" y="1091780"/>
        <a:ext cx="1775273" cy="1490117"/>
      </dsp:txXfrm>
    </dsp:sp>
    <dsp:sp modelId="{70731395-A3E3-4AB5-80F0-128213B63B08}">
      <dsp:nvSpPr>
        <dsp:cNvPr id="0" name=""/>
        <dsp:cNvSpPr/>
      </dsp:nvSpPr>
      <dsp:spPr>
        <a:xfrm>
          <a:off x="4617000" y="1331053"/>
          <a:ext cx="2281133" cy="2778477"/>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fr-FR" sz="1800" b="1" kern="1200" dirty="0"/>
            <a:t>Rédaction des correspondances</a:t>
          </a:r>
          <a:endParaRPr lang="fr-FR" sz="1800" kern="1200" dirty="0"/>
        </a:p>
      </dsp:txBody>
      <dsp:txXfrm>
        <a:off x="4880208" y="2853873"/>
        <a:ext cx="1754717" cy="881632"/>
      </dsp:txXfrm>
    </dsp:sp>
    <dsp:sp modelId="{BD378935-95A8-46E3-A614-9449E81ABA04}">
      <dsp:nvSpPr>
        <dsp:cNvPr id="0" name=""/>
        <dsp:cNvSpPr/>
      </dsp:nvSpPr>
      <dsp:spPr>
        <a:xfrm>
          <a:off x="1029814" y="814991"/>
          <a:ext cx="4989795" cy="1937152"/>
        </a:xfrm>
        <a:prstGeom prst="ellipse">
          <a:avLst/>
        </a:prstGeom>
        <a:solidFill>
          <a:schemeClr val="accent1">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r>
            <a:rPr lang="fr-FR" sz="2000" b="1" kern="1200" dirty="0"/>
            <a:t>Elaboration des textes réglementaires </a:t>
          </a:r>
          <a:endParaRPr lang="fr-FR" sz="2000" kern="1200" dirty="0"/>
        </a:p>
      </dsp:txBody>
      <dsp:txXfrm>
        <a:off x="1413645" y="1038508"/>
        <a:ext cx="1919152" cy="14901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97EEFD-E7C1-4410-BFA3-3691583A594A}">
      <dsp:nvSpPr>
        <dsp:cNvPr id="0" name=""/>
        <dsp:cNvSpPr/>
      </dsp:nvSpPr>
      <dsp:spPr>
        <a:xfrm>
          <a:off x="4823788" y="21888"/>
          <a:ext cx="2133606" cy="88565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a:t>se nourrir </a:t>
          </a:r>
        </a:p>
      </dsp:txBody>
      <dsp:txXfrm>
        <a:off x="4867022" y="65122"/>
        <a:ext cx="2047138" cy="799182"/>
      </dsp:txXfrm>
    </dsp:sp>
    <dsp:sp modelId="{3E33544D-64DD-4D2B-A8A1-99D91522210F}">
      <dsp:nvSpPr>
        <dsp:cNvPr id="0" name=""/>
        <dsp:cNvSpPr/>
      </dsp:nvSpPr>
      <dsp:spPr>
        <a:xfrm>
          <a:off x="3826195" y="448708"/>
          <a:ext cx="4086159" cy="4086159"/>
        </a:xfrm>
        <a:custGeom>
          <a:avLst/>
          <a:gdLst/>
          <a:ahLst/>
          <a:cxnLst/>
          <a:rect l="0" t="0" r="0" b="0"/>
          <a:pathLst>
            <a:path>
              <a:moveTo>
                <a:pt x="3138644" y="318575"/>
              </a:moveTo>
              <a:arcTo wR="2043079" hR="2043079" stAng="18145649" swAng="146417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077360A-50E3-4D7B-8DA9-78205DDD8AAD}">
      <dsp:nvSpPr>
        <dsp:cNvPr id="0" name=""/>
        <dsp:cNvSpPr/>
      </dsp:nvSpPr>
      <dsp:spPr>
        <a:xfrm>
          <a:off x="7047017" y="1381362"/>
          <a:ext cx="1573317" cy="102265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a:t>se soigner </a:t>
          </a:r>
        </a:p>
      </dsp:txBody>
      <dsp:txXfrm>
        <a:off x="7096939" y="1431284"/>
        <a:ext cx="1473473" cy="922812"/>
      </dsp:txXfrm>
    </dsp:sp>
    <dsp:sp modelId="{DD46D16C-37CA-4936-A152-BA087D3E81E7}">
      <dsp:nvSpPr>
        <dsp:cNvPr id="0" name=""/>
        <dsp:cNvSpPr/>
      </dsp:nvSpPr>
      <dsp:spPr>
        <a:xfrm>
          <a:off x="3847511" y="480956"/>
          <a:ext cx="4086159" cy="4086159"/>
        </a:xfrm>
        <a:custGeom>
          <a:avLst/>
          <a:gdLst/>
          <a:ahLst/>
          <a:cxnLst/>
          <a:rect l="0" t="0" r="0" b="0"/>
          <a:pathLst>
            <a:path>
              <a:moveTo>
                <a:pt x="4083358" y="1936120"/>
              </a:moveTo>
              <a:arcTo wR="2043079" hR="2043079" stAng="21419945" swAng="219618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1850B32-32B6-466C-842A-5EA84E9DF2CB}">
      <dsp:nvSpPr>
        <dsp:cNvPr id="0" name=""/>
        <dsp:cNvSpPr/>
      </dsp:nvSpPr>
      <dsp:spPr>
        <a:xfrm>
          <a:off x="6304825" y="3665594"/>
          <a:ext cx="1573317" cy="102265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a:t>se loger </a:t>
          </a:r>
        </a:p>
      </dsp:txBody>
      <dsp:txXfrm>
        <a:off x="6354747" y="3715516"/>
        <a:ext cx="1473473" cy="922812"/>
      </dsp:txXfrm>
    </dsp:sp>
    <dsp:sp modelId="{72EE33DB-1DC7-4A41-8808-C5C515B34276}">
      <dsp:nvSpPr>
        <dsp:cNvPr id="0" name=""/>
        <dsp:cNvSpPr/>
      </dsp:nvSpPr>
      <dsp:spPr>
        <a:xfrm>
          <a:off x="3847511" y="480956"/>
          <a:ext cx="4086159" cy="4086159"/>
        </a:xfrm>
        <a:custGeom>
          <a:avLst/>
          <a:gdLst/>
          <a:ahLst/>
          <a:cxnLst/>
          <a:rect l="0" t="0" r="0" b="0"/>
          <a:pathLst>
            <a:path>
              <a:moveTo>
                <a:pt x="2449197" y="4045389"/>
              </a:moveTo>
              <a:arcTo wR="2043079" hR="2043079" stAng="4712072" swAng="137585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B3CF62E-C146-4541-B0FD-55A39DBC844B}">
      <dsp:nvSpPr>
        <dsp:cNvPr id="0" name=""/>
        <dsp:cNvSpPr/>
      </dsp:nvSpPr>
      <dsp:spPr>
        <a:xfrm>
          <a:off x="3903040" y="3665594"/>
          <a:ext cx="1573317" cy="102265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a:t>s'instruire </a:t>
          </a:r>
        </a:p>
      </dsp:txBody>
      <dsp:txXfrm>
        <a:off x="3952962" y="3715516"/>
        <a:ext cx="1473473" cy="922812"/>
      </dsp:txXfrm>
    </dsp:sp>
    <dsp:sp modelId="{8C014E1F-3EB6-47C5-815C-0662B4D2D49D}">
      <dsp:nvSpPr>
        <dsp:cNvPr id="0" name=""/>
        <dsp:cNvSpPr/>
      </dsp:nvSpPr>
      <dsp:spPr>
        <a:xfrm>
          <a:off x="3847511" y="480956"/>
          <a:ext cx="4086159" cy="4086159"/>
        </a:xfrm>
        <a:custGeom>
          <a:avLst/>
          <a:gdLst/>
          <a:ahLst/>
          <a:cxnLst/>
          <a:rect l="0" t="0" r="0" b="0"/>
          <a:pathLst>
            <a:path>
              <a:moveTo>
                <a:pt x="341398" y="3173767"/>
              </a:moveTo>
              <a:arcTo wR="2043079" hR="2043079" stAng="8783870" swAng="219618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8B4BCC5-1DB6-44B6-8BA5-F383763448FA}">
      <dsp:nvSpPr>
        <dsp:cNvPr id="0" name=""/>
        <dsp:cNvSpPr/>
      </dsp:nvSpPr>
      <dsp:spPr>
        <a:xfrm>
          <a:off x="3160848" y="1381362"/>
          <a:ext cx="1573317" cy="1022656"/>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fr-FR" sz="2700" kern="1200"/>
            <a:t>se vêtir </a:t>
          </a:r>
        </a:p>
      </dsp:txBody>
      <dsp:txXfrm>
        <a:off x="3210770" y="1431284"/>
        <a:ext cx="1473473" cy="922812"/>
      </dsp:txXfrm>
    </dsp:sp>
    <dsp:sp modelId="{4EC787A0-366A-4A63-BF3F-94CBBA7358A2}">
      <dsp:nvSpPr>
        <dsp:cNvPr id="0" name=""/>
        <dsp:cNvSpPr/>
      </dsp:nvSpPr>
      <dsp:spPr>
        <a:xfrm>
          <a:off x="3868827" y="448708"/>
          <a:ext cx="4086159" cy="4086159"/>
        </a:xfrm>
        <a:custGeom>
          <a:avLst/>
          <a:gdLst/>
          <a:ahLst/>
          <a:cxnLst/>
          <a:rect l="0" t="0" r="0" b="0"/>
          <a:pathLst>
            <a:path>
              <a:moveTo>
                <a:pt x="332911" y="925270"/>
              </a:moveTo>
              <a:arcTo wR="2043079" hR="2043079" stAng="12790179" swAng="146417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8BAD77-32F3-4CEB-943F-74A00430C927}" type="datetimeFigureOut">
              <a:rPr lang="fr-FR" smtClean="0"/>
              <a:t>25/11/2019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E125E9-D624-4276-8E9C-BD233734C0E1}" type="slidenum">
              <a:rPr lang="fr-FR" smtClean="0"/>
              <a:t>‹N°›</a:t>
            </a:fld>
            <a:endParaRPr lang="fr-FR"/>
          </a:p>
        </p:txBody>
      </p:sp>
    </p:spTree>
    <p:extLst>
      <p:ext uri="{BB962C8B-B14F-4D97-AF65-F5344CB8AC3E}">
        <p14:creationId xmlns:p14="http://schemas.microsoft.com/office/powerpoint/2010/main" val="2764609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4C8E1A-30B0-4B56-80BB-8C3B61C794F4}"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e l'en-tête 4"/>
          <p:cNvSpPr>
            <a:spLocks noGrp="1"/>
          </p:cNvSpPr>
          <p:nvPr>
            <p:ph type="hd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17555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7"/>
            <a:ext cx="10363200" cy="1470025"/>
          </a:xfrm>
        </p:spPr>
        <p:txBody>
          <a:bodyPr/>
          <a:lstStyle/>
          <a:p>
            <a:r>
              <a:rPr lang="fr-FR"/>
              <a:t>Cliquez pour modifier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2" indent="0" algn="ctr">
              <a:buNone/>
              <a:defRPr>
                <a:solidFill>
                  <a:schemeClr val="tx1">
                    <a:tint val="75000"/>
                  </a:schemeClr>
                </a:solidFill>
              </a:defRPr>
            </a:lvl2pPr>
            <a:lvl3pPr marL="914364"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1"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fr-FR"/>
              <a:t>Cliquez pour modifier le style des sous-titres du masque</a:t>
            </a:r>
          </a:p>
        </p:txBody>
      </p:sp>
      <p:sp>
        <p:nvSpPr>
          <p:cNvPr id="5" name="Espace réservé du pied de page 4"/>
          <p:cNvSpPr>
            <a:spLocks noGrp="1"/>
          </p:cNvSpPr>
          <p:nvPr>
            <p:ph type="ftr" sz="quarter" idx="11"/>
          </p:nvPr>
        </p:nvSpPr>
        <p:spPr>
          <a:xfrm>
            <a:off x="-43" y="6715149"/>
            <a:ext cx="12192000" cy="142852"/>
          </a:xfrm>
        </p:spPr>
        <p:txBody>
          <a:bodyPr/>
          <a:lstStyle/>
          <a:p>
            <a:endParaRPr lang="fr-FR" dirty="0"/>
          </a:p>
        </p:txBody>
      </p:sp>
      <p:pic>
        <p:nvPicPr>
          <p:cNvPr id="7" name="Image 6" descr="Entête ministère sous Tutelle-01.png"/>
          <p:cNvPicPr preferRelativeResize="0"/>
          <p:nvPr userDrawn="1"/>
        </p:nvPicPr>
        <p:blipFill>
          <a:blip r:embed="rId2"/>
          <a:srcRect l="33434" t="98568" r="33300" b="-1"/>
          <a:stretch>
            <a:fillRect/>
          </a:stretch>
        </p:blipFill>
        <p:spPr>
          <a:xfrm>
            <a:off x="792" y="6785923"/>
            <a:ext cx="12240000" cy="85726"/>
          </a:xfrm>
          <a:prstGeom prst="rect">
            <a:avLst/>
          </a:prstGeom>
        </p:spPr>
      </p:pic>
      <p:sp>
        <p:nvSpPr>
          <p:cNvPr id="9" name="Espace réservé du contenu 8"/>
          <p:cNvSpPr>
            <a:spLocks noGrp="1"/>
          </p:cNvSpPr>
          <p:nvPr>
            <p:ph sz="quarter" idx="12"/>
          </p:nvPr>
        </p:nvSpPr>
        <p:spPr>
          <a:xfrm>
            <a:off x="381000" y="285750"/>
            <a:ext cx="4667243" cy="914400"/>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1" name="Image 10"/>
          <p:cNvPicPr/>
          <p:nvPr userDrawn="1"/>
        </p:nvPicPr>
        <p:blipFill rotWithShape="1">
          <a:blip r:embed="rId3" cstate="print">
            <a:extLst>
              <a:ext uri="{28A0092B-C50C-407E-A947-70E740481C1C}">
                <a14:useLocalDpi xmlns:a14="http://schemas.microsoft.com/office/drawing/2010/main" val="0"/>
              </a:ext>
            </a:extLst>
          </a:blip>
          <a:srcRect l="14970" t="27682" r="22464" b="22812"/>
          <a:stretch/>
        </p:blipFill>
        <p:spPr bwMode="auto">
          <a:xfrm>
            <a:off x="285709" y="285729"/>
            <a:ext cx="3302000" cy="7429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50204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42932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6"/>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2" indent="0">
              <a:buNone/>
              <a:defRPr sz="1800">
                <a:solidFill>
                  <a:schemeClr val="tx1">
                    <a:tint val="75000"/>
                  </a:schemeClr>
                </a:solidFill>
              </a:defRPr>
            </a:lvl2pPr>
            <a:lvl3pPr marL="914364" indent="0">
              <a:buNone/>
              <a:defRPr sz="1600">
                <a:solidFill>
                  <a:schemeClr val="tx1">
                    <a:tint val="75000"/>
                  </a:schemeClr>
                </a:solidFill>
              </a:defRPr>
            </a:lvl3pPr>
            <a:lvl4pPr marL="1371545" indent="0">
              <a:buNone/>
              <a:defRPr sz="1400">
                <a:solidFill>
                  <a:schemeClr val="tx1">
                    <a:tint val="75000"/>
                  </a:schemeClr>
                </a:solidFill>
              </a:defRPr>
            </a:lvl4pPr>
            <a:lvl5pPr marL="1828727" indent="0">
              <a:buNone/>
              <a:defRPr sz="1400">
                <a:solidFill>
                  <a:schemeClr val="tx1">
                    <a:tint val="75000"/>
                  </a:schemeClr>
                </a:solidFill>
              </a:defRPr>
            </a:lvl5pPr>
            <a:lvl6pPr marL="2285909" indent="0">
              <a:buNone/>
              <a:defRPr sz="1400">
                <a:solidFill>
                  <a:schemeClr val="tx1">
                    <a:tint val="75000"/>
                  </a:schemeClr>
                </a:solidFill>
              </a:defRPr>
            </a:lvl6pPr>
            <a:lvl7pPr marL="2743091" indent="0">
              <a:buNone/>
              <a:defRPr sz="1400">
                <a:solidFill>
                  <a:schemeClr val="tx1">
                    <a:tint val="75000"/>
                  </a:schemeClr>
                </a:solidFill>
              </a:defRPr>
            </a:lvl7pPr>
            <a:lvl8pPr marL="3200272" indent="0">
              <a:buNone/>
              <a:defRPr sz="1400">
                <a:solidFill>
                  <a:schemeClr val="tx1">
                    <a:tint val="75000"/>
                  </a:schemeClr>
                </a:solidFill>
              </a:defRPr>
            </a:lvl8pPr>
            <a:lvl9pPr marL="3657454"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1876000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379191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609600" y="1535114"/>
            <a:ext cx="5386917" cy="639762"/>
          </a:xfrm>
        </p:spPr>
        <p:txBody>
          <a:bodyPr anchor="b"/>
          <a:lstStyle>
            <a:lvl1pPr marL="0" indent="0">
              <a:buNone/>
              <a:defRPr sz="2400" b="1"/>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9" y="1535114"/>
            <a:ext cx="5389033" cy="639762"/>
          </a:xfrm>
        </p:spPr>
        <p:txBody>
          <a:bodyPr anchor="b"/>
          <a:lstStyle>
            <a:lvl1pPr marL="0" indent="0">
              <a:buNone/>
              <a:defRPr sz="2400" b="1"/>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990355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512449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2563105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2" y="273051"/>
            <a:ext cx="4011084"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2" y="1435101"/>
            <a:ext cx="4011084" cy="4691063"/>
          </a:xfrm>
        </p:spPr>
        <p:txBody>
          <a:bodyPr/>
          <a:lstStyle>
            <a:lvl1pPr marL="0" indent="0">
              <a:buNone/>
              <a:defRPr sz="1400"/>
            </a:lvl1pPr>
            <a:lvl2pPr marL="457182"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1" indent="0">
              <a:buNone/>
              <a:defRPr sz="900"/>
            </a:lvl7pPr>
            <a:lvl8pPr marL="3200272" indent="0">
              <a:buNone/>
              <a:defRPr sz="900"/>
            </a:lvl8pPr>
            <a:lvl9pPr marL="3657454"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2532214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182"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1" indent="0">
              <a:buNone/>
              <a:defRPr sz="2000"/>
            </a:lvl7pPr>
            <a:lvl8pPr marL="3200272" indent="0">
              <a:buNone/>
              <a:defRPr sz="2000"/>
            </a:lvl8pPr>
            <a:lvl9pPr marL="3657454"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182" indent="0">
              <a:buNone/>
              <a:defRPr sz="1200"/>
            </a:lvl2pPr>
            <a:lvl3pPr marL="914364" indent="0">
              <a:buNone/>
              <a:defRPr sz="1000"/>
            </a:lvl3pPr>
            <a:lvl4pPr marL="1371545" indent="0">
              <a:buNone/>
              <a:defRPr sz="900"/>
            </a:lvl4pPr>
            <a:lvl5pPr marL="1828727" indent="0">
              <a:buNone/>
              <a:defRPr sz="900"/>
            </a:lvl5pPr>
            <a:lvl6pPr marL="2285909" indent="0">
              <a:buNone/>
              <a:defRPr sz="900"/>
            </a:lvl6pPr>
            <a:lvl7pPr marL="2743091" indent="0">
              <a:buNone/>
              <a:defRPr sz="900"/>
            </a:lvl7pPr>
            <a:lvl8pPr marL="3200272" indent="0">
              <a:buNone/>
              <a:defRPr sz="900"/>
            </a:lvl8pPr>
            <a:lvl9pPr marL="3657454"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3944989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164943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580E0B3-CC67-4C51-A93A-6948C6FA7FE3}" type="slidenum">
              <a:rPr lang="fr-FR" smtClean="0"/>
              <a:pPr/>
              <a:t>‹N°›</a:t>
            </a:fld>
            <a:endParaRPr lang="fr-FR"/>
          </a:p>
        </p:txBody>
      </p:sp>
    </p:spTree>
    <p:extLst>
      <p:ext uri="{BB962C8B-B14F-4D97-AF65-F5344CB8AC3E}">
        <p14:creationId xmlns:p14="http://schemas.microsoft.com/office/powerpoint/2010/main" val="199195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fr-FR"/>
              <a:t>Modifiez le style du titre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32841CD-A993-4A2B-8000-AE70718CA17E}" type="datetimeFigureOut">
              <a:rPr lang="fr-FR" smtClean="0"/>
              <a:t>25/11/2019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1678180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32841CD-A993-4A2B-8000-AE70718CA17E}" type="datetimeFigureOut">
              <a:rPr lang="fr-FR" smtClean="0"/>
              <a:t>25/11/2019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30308506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fr-FR"/>
              <a:t>Modifiez le style du titre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B32841CD-A993-4A2B-8000-AE70718CA17E}" type="datetimeFigureOut">
              <a:rPr lang="fr-FR" smtClean="0"/>
              <a:t>25/11/2019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2457346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32841CD-A993-4A2B-8000-AE70718CA17E}" type="datetimeFigureOut">
              <a:rPr lang="fr-FR" smtClean="0"/>
              <a:t>25/11/2019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1583072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fr-FR"/>
              <a:t>Modifiez le style du titre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Content Placeholder 3"/>
          <p:cNvSpPr>
            <a:spLocks noGrp="1"/>
          </p:cNvSpPr>
          <p:nvPr>
            <p:ph sz="quarter" idx="13"/>
          </p:nvPr>
        </p:nvSpPr>
        <p:spPr>
          <a:xfrm>
            <a:off x="913774" y="3051012"/>
            <a:ext cx="5106027"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3" name="Content Placeholder 5"/>
          <p:cNvSpPr>
            <a:spLocks noGrp="1"/>
          </p:cNvSpPr>
          <p:nvPr>
            <p:ph sz="quarter" idx="14"/>
          </p:nvPr>
        </p:nvSpPr>
        <p:spPr>
          <a:xfrm>
            <a:off x="6172200" y="3051012"/>
            <a:ext cx="5105401" cy="274018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32841CD-A993-4A2B-8000-AE70718CA17E}" type="datetimeFigureOut">
              <a:rPr lang="fr-FR" smtClean="0"/>
              <a:t>25/11/2019</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290969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32841CD-A993-4A2B-8000-AE70718CA17E}" type="datetimeFigureOut">
              <a:rPr lang="fr-FR" smtClean="0"/>
              <a:t>25/11/2019</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1325929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32841CD-A993-4A2B-8000-AE70718CA17E}" type="datetimeFigureOut">
              <a:rPr lang="fr-FR" smtClean="0"/>
              <a:t>25/11/2019</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255053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fr-FR"/>
              <a:t>Modifiez le style du titre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32841CD-A993-4A2B-8000-AE70718CA17E}" type="datetimeFigureOut">
              <a:rPr lang="fr-FR" smtClean="0"/>
              <a:t>25/11/2019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171709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32841CD-A993-4A2B-8000-AE70718CA17E}" type="datetimeFigureOut">
              <a:rPr lang="fr-FR" smtClean="0"/>
              <a:t>25/11/2019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1410533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32841CD-A993-4A2B-8000-AE70718CA17E}" type="datetimeFigureOut">
              <a:rPr lang="fr-FR" smtClean="0"/>
              <a:t>25/11/2019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33083060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32841CD-A993-4A2B-8000-AE70718CA17E}" type="datetimeFigureOut">
              <a:rPr lang="fr-FR" smtClean="0"/>
              <a:t>25/11/2019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26356414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fr-FR"/>
              <a:t>Modifiez le style du titre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32841CD-A993-4A2B-8000-AE70718CA17E}" type="datetimeFigureOut">
              <a:rPr lang="fr-FR" smtClean="0"/>
              <a:t>25/11/2019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F2F055-6B12-41D3-8FDC-0DBA9983111A}" type="slidenum">
              <a:rPr lang="fr-FR" smtClean="0"/>
              <a:t>‹N°›</a:t>
            </a:fld>
            <a:endParaRPr lang="fr-FR"/>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2605721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fr-FR"/>
              <a:t>Modifiez le style du titre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B32841CD-A993-4A2B-8000-AE70718CA17E}" type="datetimeFigureOut">
              <a:rPr lang="fr-FR" smtClean="0"/>
              <a:t>25/11/2019</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28881645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fr-FR"/>
              <a:t>Modifiez le style du titre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B32841CD-A993-4A2B-8000-AE70718CA17E}" type="datetimeFigureOut">
              <a:rPr lang="fr-FR" smtClean="0"/>
              <a:t>25/11/2019</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38295115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fr-FR"/>
              <a:t>Modifiez le style du titre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3" name="Date Placeholder 2"/>
          <p:cNvSpPr>
            <a:spLocks noGrp="1"/>
          </p:cNvSpPr>
          <p:nvPr>
            <p:ph type="dt" sz="half" idx="10"/>
          </p:nvPr>
        </p:nvSpPr>
        <p:spPr/>
        <p:txBody>
          <a:bodyPr/>
          <a:lstStyle/>
          <a:p>
            <a:fld id="{B32841CD-A993-4A2B-8000-AE70718CA17E}" type="datetimeFigureOut">
              <a:rPr lang="fr-FR" smtClean="0"/>
              <a:t>25/11/2019</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10173873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32841CD-A993-4A2B-8000-AE70718CA17E}" type="datetimeFigureOut">
              <a:rPr lang="fr-FR" smtClean="0"/>
              <a:t>25/11/2019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24123784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fr-FR"/>
              <a:t>Modifiez le style du titre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32841CD-A993-4A2B-8000-AE70718CA17E}" type="datetimeFigureOut">
              <a:rPr lang="fr-FR" smtClean="0"/>
              <a:t>25/11/2019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15407373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srgbClr val="000000">
                  <a:tint val="75000"/>
                </a:srgb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srgbClr val="000000">
                    <a:tint val="75000"/>
                  </a:srgbClr>
                </a:solidFill>
              </a:rPr>
              <a:pPr/>
              <a:t>11/25/2019</a:t>
            </a:fld>
            <a:endParaRPr lang="en-US">
              <a:solidFill>
                <a:srgbClr val="000000">
                  <a:tint val="75000"/>
                </a:srgb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srgbClr val="000000">
                    <a:tint val="75000"/>
                  </a:srgbClr>
                </a:solidFill>
              </a:rPr>
              <a:pPr/>
              <a:t>‹N°›</a:t>
            </a:fld>
            <a:endParaRPr>
              <a:solidFill>
                <a:srgbClr val="000000">
                  <a:tint val="75000"/>
                </a:srgbClr>
              </a:solidFill>
            </a:endParaRPr>
          </a:p>
        </p:txBody>
      </p:sp>
    </p:spTree>
    <p:extLst>
      <p:ext uri="{BB962C8B-B14F-4D97-AF65-F5344CB8AC3E}">
        <p14:creationId xmlns:p14="http://schemas.microsoft.com/office/powerpoint/2010/main" val="29954121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32841CD-A993-4A2B-8000-AE70718CA17E}" type="datetimeFigureOut">
              <a:rPr lang="fr-FR" smtClean="0"/>
              <a:t>25/11/2019</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22506201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cSld name="1_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32841CD-A993-4A2B-8000-AE70718CA17E}" type="datetimeFigureOut">
              <a:rPr lang="fr-FR" smtClean="0"/>
              <a:t>25/11/2019</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33F2F055-6B12-41D3-8FDC-0DBA9983111A}" type="slidenum">
              <a:rPr lang="fr-FR" smtClean="0"/>
              <a:t>‹N°›</a:t>
            </a:fld>
            <a:endParaRPr lang="fr-FR"/>
          </a:p>
        </p:txBody>
      </p:sp>
    </p:spTree>
    <p:extLst>
      <p:ext uri="{BB962C8B-B14F-4D97-AF65-F5344CB8AC3E}">
        <p14:creationId xmlns:p14="http://schemas.microsoft.com/office/powerpoint/2010/main" val="2323723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80E0B3-CC67-4C51-A93A-6948C6FA7FE3}" type="slidenum">
              <a:rPr lang="fr-FR" smtClean="0"/>
              <a:pPr/>
              <a:t>‹N°›</a:t>
            </a:fld>
            <a:endParaRPr lang="fr-FR"/>
          </a:p>
        </p:txBody>
      </p:sp>
    </p:spTree>
    <p:extLst>
      <p:ext uri="{BB962C8B-B14F-4D97-AF65-F5344CB8AC3E}">
        <p14:creationId xmlns:p14="http://schemas.microsoft.com/office/powerpoint/2010/main" val="304060040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364" rtl="0" eaLnBrk="1" latinLnBrk="0" hangingPunct="1">
        <a:spcBef>
          <a:spcPct val="0"/>
        </a:spcBef>
        <a:buNone/>
        <a:defRPr sz="4400" kern="1200">
          <a:solidFill>
            <a:schemeClr val="tx1"/>
          </a:solidFill>
          <a:latin typeface="+mj-lt"/>
          <a:ea typeface="+mj-ea"/>
          <a:cs typeface="+mj-cs"/>
        </a:defRPr>
      </a:lvl1pPr>
    </p:titleStyle>
    <p:bodyStyle>
      <a:lvl1pPr marL="342887" indent="-342887" algn="l" defTabSz="914364"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20" indent="-285738" algn="l" defTabSz="914364"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54" indent="-228590" algn="l" defTabSz="914364"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36"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17"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99"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4" indent="-228590" algn="l" defTabSz="91436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64" rtl="0" eaLnBrk="1" latinLnBrk="0" hangingPunct="1">
        <a:defRPr sz="1800" kern="1200">
          <a:solidFill>
            <a:schemeClr val="tx1"/>
          </a:solidFill>
          <a:latin typeface="+mn-lt"/>
          <a:ea typeface="+mn-ea"/>
          <a:cs typeface="+mn-cs"/>
        </a:defRPr>
      </a:lvl1pPr>
      <a:lvl2pPr marL="457182" algn="l" defTabSz="914364" rtl="0" eaLnBrk="1" latinLnBrk="0" hangingPunct="1">
        <a:defRPr sz="1800" kern="1200">
          <a:solidFill>
            <a:schemeClr val="tx1"/>
          </a:solidFill>
          <a:latin typeface="+mn-lt"/>
          <a:ea typeface="+mn-ea"/>
          <a:cs typeface="+mn-cs"/>
        </a:defRPr>
      </a:lvl2pPr>
      <a:lvl3pPr marL="914364" algn="l" defTabSz="914364" rtl="0" eaLnBrk="1" latinLnBrk="0" hangingPunct="1">
        <a:defRPr sz="1800" kern="1200">
          <a:solidFill>
            <a:schemeClr val="tx1"/>
          </a:solidFill>
          <a:latin typeface="+mn-lt"/>
          <a:ea typeface="+mn-ea"/>
          <a:cs typeface="+mn-cs"/>
        </a:defRPr>
      </a:lvl3pPr>
      <a:lvl4pPr marL="1371545" algn="l" defTabSz="914364" rtl="0" eaLnBrk="1" latinLnBrk="0" hangingPunct="1">
        <a:defRPr sz="1800" kern="1200">
          <a:solidFill>
            <a:schemeClr val="tx1"/>
          </a:solidFill>
          <a:latin typeface="+mn-lt"/>
          <a:ea typeface="+mn-ea"/>
          <a:cs typeface="+mn-cs"/>
        </a:defRPr>
      </a:lvl4pPr>
      <a:lvl5pPr marL="1828727" algn="l" defTabSz="914364" rtl="0" eaLnBrk="1" latinLnBrk="0" hangingPunct="1">
        <a:defRPr sz="1800" kern="1200">
          <a:solidFill>
            <a:schemeClr val="tx1"/>
          </a:solidFill>
          <a:latin typeface="+mn-lt"/>
          <a:ea typeface="+mn-ea"/>
          <a:cs typeface="+mn-cs"/>
        </a:defRPr>
      </a:lvl5pPr>
      <a:lvl6pPr marL="2285909" algn="l" defTabSz="914364" rtl="0" eaLnBrk="1" latinLnBrk="0" hangingPunct="1">
        <a:defRPr sz="1800" kern="1200">
          <a:solidFill>
            <a:schemeClr val="tx1"/>
          </a:solidFill>
          <a:latin typeface="+mn-lt"/>
          <a:ea typeface="+mn-ea"/>
          <a:cs typeface="+mn-cs"/>
        </a:defRPr>
      </a:lvl6pPr>
      <a:lvl7pPr marL="2743091" algn="l" defTabSz="914364" rtl="0" eaLnBrk="1" latinLnBrk="0" hangingPunct="1">
        <a:defRPr sz="1800" kern="1200">
          <a:solidFill>
            <a:schemeClr val="tx1"/>
          </a:solidFill>
          <a:latin typeface="+mn-lt"/>
          <a:ea typeface="+mn-ea"/>
          <a:cs typeface="+mn-cs"/>
        </a:defRPr>
      </a:lvl7pPr>
      <a:lvl8pPr marL="3200272" algn="l" defTabSz="914364" rtl="0" eaLnBrk="1" latinLnBrk="0" hangingPunct="1">
        <a:defRPr sz="1800" kern="1200">
          <a:solidFill>
            <a:schemeClr val="tx1"/>
          </a:solidFill>
          <a:latin typeface="+mn-lt"/>
          <a:ea typeface="+mn-ea"/>
          <a:cs typeface="+mn-cs"/>
        </a:defRPr>
      </a:lvl8pPr>
      <a:lvl9pPr marL="3657454" algn="l" defTabSz="91436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2">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32841CD-A993-4A2B-8000-AE70718CA17E}" type="datetimeFigureOut">
              <a:rPr lang="fr-FR" smtClean="0"/>
              <a:t>25/11/2019</a:t>
            </a:fld>
            <a:endParaRPr lang="fr-FR"/>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fr-FR"/>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33F2F055-6B12-41D3-8FDC-0DBA9983111A}" type="slidenum">
              <a:rPr lang="fr-FR" smtClean="0"/>
              <a:t>‹N°›</a:t>
            </a:fld>
            <a:endParaRPr lang="fr-FR"/>
          </a:p>
        </p:txBody>
      </p:sp>
    </p:spTree>
    <p:extLst>
      <p:ext uri="{BB962C8B-B14F-4D97-AF65-F5344CB8AC3E}">
        <p14:creationId xmlns:p14="http://schemas.microsoft.com/office/powerpoint/2010/main" val="7746830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jpeg"/><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1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0.jpeg"/><Relationship Id="rId1" Type="http://schemas.openxmlformats.org/officeDocument/2006/relationships/slideLayout" Target="../slideLayouts/slideLayout18.xml"/><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8.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9.xml"/><Relationship Id="rId6" Type="http://schemas.openxmlformats.org/officeDocument/2006/relationships/image" Target="../media/image35.png"/><Relationship Id="rId5" Type="http://schemas.openxmlformats.org/officeDocument/2006/relationships/image" Target="../media/image34.emf"/><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hyperlink" Target="http://www.infoguerre.fr/matrices-strategiques/polemique-lavenir-alimentaire-de-lafrique-5906" TargetMode="External"/><Relationship Id="rId2" Type="http://schemas.openxmlformats.org/officeDocument/2006/relationships/image" Target="../media/image36.jpg"/><Relationship Id="rId1" Type="http://schemas.openxmlformats.org/officeDocument/2006/relationships/slideLayout" Target="../slideLayouts/slideLayout31.xml"/><Relationship Id="rId5" Type="http://schemas.openxmlformats.org/officeDocument/2006/relationships/hyperlink" Target="http://www.le-comptoir-malin.com/blog/informations-sur-le-bien-etre-et-l-hygiene/le-vase-humoral.html" TargetMode="External"/><Relationship Id="rId4" Type="http://schemas.openxmlformats.org/officeDocument/2006/relationships/image" Target="../media/image37.jpg"/></Relationships>
</file>

<file path=ppt/slides/_rels/slide24.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6317C9C-C9F2-4652-871E-90AB55959C36}"/>
              </a:ext>
            </a:extLst>
          </p:cNvPr>
          <p:cNvSpPr/>
          <p:nvPr/>
        </p:nvSpPr>
        <p:spPr>
          <a:xfrm>
            <a:off x="1" y="2564904"/>
            <a:ext cx="5880586" cy="1815882"/>
          </a:xfrm>
          <a:prstGeom prst="rect">
            <a:avLst/>
          </a:prstGeom>
          <a:blipFill>
            <a:blip r:embed="rId3"/>
            <a:tile tx="0" ty="0" sx="100000" sy="100000" flip="none" algn="tl"/>
          </a:blipFill>
        </p:spPr>
        <p:txBody>
          <a:bodyPr wrap="square">
            <a:spAutoFit/>
          </a:bodyPr>
          <a:lstStyle/>
          <a:p>
            <a:pPr algn="ctr" defTabSz="914364">
              <a:defRPr/>
            </a:pPr>
            <a:r>
              <a:rPr lang="en-US" sz="2800" b="1" cap="all" dirty="0">
                <a:ea typeface="ＭＳ Ｐゴシック" charset="0"/>
                <a:cs typeface="ＭＳ Ｐゴシック" charset="0"/>
              </a:rPr>
              <a:t>PROCESSUS D’IDENTIFICATION ET D’ENROLEMENT DES BENEFICIAIRES des </a:t>
            </a:r>
            <a:r>
              <a:rPr lang="en-US" sz="2800" b="1" cap="all" dirty="0" err="1">
                <a:ea typeface="ＭＳ Ｐゴシック" charset="0"/>
                <a:cs typeface="ＭＳ Ｐゴシック" charset="0"/>
              </a:rPr>
              <a:t>programmes</a:t>
            </a:r>
            <a:r>
              <a:rPr lang="en-US" sz="2800" b="1" cap="all" dirty="0">
                <a:ea typeface="ＭＳ Ｐゴシック" charset="0"/>
                <a:cs typeface="ＭＳ Ｐゴシック" charset="0"/>
              </a:rPr>
              <a:t> </a:t>
            </a:r>
            <a:r>
              <a:rPr lang="en-US" sz="2800" b="1" cap="all" dirty="0" err="1">
                <a:ea typeface="ＭＳ Ｐゴシック" charset="0"/>
                <a:cs typeface="ＭＳ Ｐゴシック" charset="0"/>
              </a:rPr>
              <a:t>sociaux</a:t>
            </a:r>
            <a:r>
              <a:rPr lang="en-US" sz="2800" b="1" cap="all" dirty="0">
                <a:ea typeface="ＭＳ Ｐゴシック" charset="0"/>
                <a:cs typeface="ＭＳ Ｐゴシック" charset="0"/>
              </a:rPr>
              <a:t> au </a:t>
            </a:r>
            <a:r>
              <a:rPr lang="en-US" sz="2800" b="1" cap="all" dirty="0" err="1">
                <a:ea typeface="ＭＳ Ｐゴシック" charset="0"/>
                <a:cs typeface="ＭＳ Ｐゴシック" charset="0"/>
              </a:rPr>
              <a:t>benin</a:t>
            </a:r>
            <a:endParaRPr lang="fr-FR" sz="2800" kern="0" dirty="0">
              <a:latin typeface="Calibri"/>
            </a:endParaRPr>
          </a:p>
        </p:txBody>
      </p:sp>
      <p:pic>
        <p:nvPicPr>
          <p:cNvPr id="3" name="Espace réservé du contenu 5">
            <a:extLst>
              <a:ext uri="{FF2B5EF4-FFF2-40B4-BE49-F238E27FC236}">
                <a16:creationId xmlns:a16="http://schemas.microsoft.com/office/drawing/2014/main" xmlns="" id="{1713C68E-E86B-437E-86B5-B8FA7CD57597}"/>
              </a:ext>
            </a:extLst>
          </p:cNvPr>
          <p:cNvPicPr>
            <a:picLocks noChangeAspect="1"/>
          </p:cNvPicPr>
          <p:nvPr/>
        </p:nvPicPr>
        <p:blipFill>
          <a:blip r:embed="rId4" cstate="print"/>
          <a:stretch>
            <a:fillRect/>
          </a:stretch>
        </p:blipFill>
        <p:spPr>
          <a:xfrm>
            <a:off x="5836771" y="1"/>
            <a:ext cx="5745629" cy="6712565"/>
          </a:xfrm>
          <a:prstGeom prst="rect">
            <a:avLst/>
          </a:prstGeom>
        </p:spPr>
      </p:pic>
      <p:sp>
        <p:nvSpPr>
          <p:cNvPr id="4" name="Rectangle 3">
            <a:extLst>
              <a:ext uri="{FF2B5EF4-FFF2-40B4-BE49-F238E27FC236}">
                <a16:creationId xmlns:a16="http://schemas.microsoft.com/office/drawing/2014/main" xmlns="" id="{AD2AB5C9-BDE7-4FBF-AFB2-1A482776BD6C}"/>
              </a:ext>
            </a:extLst>
          </p:cNvPr>
          <p:cNvSpPr/>
          <p:nvPr/>
        </p:nvSpPr>
        <p:spPr>
          <a:xfrm>
            <a:off x="1213858" y="4897964"/>
            <a:ext cx="4320480" cy="757130"/>
          </a:xfrm>
          <a:prstGeom prst="rect">
            <a:avLst/>
          </a:prstGeom>
        </p:spPr>
        <p:txBody>
          <a:bodyPr wrap="square">
            <a:spAutoFit/>
          </a:bodyPr>
          <a:lstStyle/>
          <a:p>
            <a:pPr algn="ctr" defTabSz="1097280">
              <a:lnSpc>
                <a:spcPct val="90000"/>
              </a:lnSpc>
            </a:pPr>
            <a:r>
              <a:rPr lang="fr-FR" sz="2400" b="1" dirty="0">
                <a:solidFill>
                  <a:prstClr val="black"/>
                </a:solidFill>
                <a:latin typeface="Calibri" panose="020F0502020204030204"/>
              </a:rPr>
              <a:t>« </a:t>
            </a:r>
            <a:r>
              <a:rPr lang="fr-FR" sz="2400" b="1" i="1" dirty="0">
                <a:solidFill>
                  <a:prstClr val="black"/>
                </a:solidFill>
                <a:latin typeface="Calibri" panose="020F0502020204030204"/>
              </a:rPr>
              <a:t>Protéger les plus démunis et réduire la précarité </a:t>
            </a:r>
            <a:r>
              <a:rPr lang="fr-FR" sz="2400" b="1" dirty="0">
                <a:solidFill>
                  <a:prstClr val="black"/>
                </a:solidFill>
                <a:latin typeface="Calibri" panose="020F0502020204030204"/>
              </a:rPr>
              <a:t>»</a:t>
            </a:r>
          </a:p>
        </p:txBody>
      </p:sp>
      <p:sp>
        <p:nvSpPr>
          <p:cNvPr id="5" name="Rectangle à coins arrondis 6">
            <a:extLst>
              <a:ext uri="{FF2B5EF4-FFF2-40B4-BE49-F238E27FC236}">
                <a16:creationId xmlns:a16="http://schemas.microsoft.com/office/drawing/2014/main" xmlns="" id="{21853731-510C-4312-B965-922F856B5C2D}"/>
              </a:ext>
            </a:extLst>
          </p:cNvPr>
          <p:cNvSpPr/>
          <p:nvPr/>
        </p:nvSpPr>
        <p:spPr>
          <a:xfrm>
            <a:off x="8601880" y="5407782"/>
            <a:ext cx="2975657" cy="1304785"/>
          </a:xfrm>
          <a:prstGeom prst="roundRect">
            <a:avLst/>
          </a:prstGeom>
          <a:solidFill>
            <a:srgbClr val="8F45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r>
              <a:rPr lang="fr-FR" sz="1680" b="1" dirty="0">
                <a:solidFill>
                  <a:prstClr val="white"/>
                </a:solidFill>
                <a:latin typeface="Arial Black" panose="020B0A04020102020204" pitchFamily="34" charset="0"/>
              </a:rPr>
              <a:t>PROJET</a:t>
            </a:r>
            <a:r>
              <a:rPr lang="fr-FR" sz="2400" b="1" dirty="0">
                <a:solidFill>
                  <a:prstClr val="white"/>
                </a:solidFill>
                <a:latin typeface="Arial Black" panose="020B0A04020102020204" pitchFamily="34" charset="0"/>
              </a:rPr>
              <a:t> </a:t>
            </a:r>
            <a:r>
              <a:rPr lang="fr-FR" sz="1680" b="1" dirty="0">
                <a:solidFill>
                  <a:prstClr val="white"/>
                </a:solidFill>
                <a:latin typeface="Arial Black" panose="020B0A04020102020204" pitchFamily="34" charset="0"/>
              </a:rPr>
              <a:t>ASSURANCE POUR LE RENFORCEMENT DU CAPITAL HUMAIN (ARCH)</a:t>
            </a:r>
            <a:endParaRPr lang="fr-FR" sz="2400" b="1" dirty="0">
              <a:solidFill>
                <a:prstClr val="white"/>
              </a:solidFill>
              <a:latin typeface="Arial Black" panose="020B0A04020102020204" pitchFamily="34" charset="0"/>
            </a:endParaRPr>
          </a:p>
        </p:txBody>
      </p:sp>
    </p:spTree>
    <p:extLst>
      <p:ext uri="{BB962C8B-B14F-4D97-AF65-F5344CB8AC3E}">
        <p14:creationId xmlns:p14="http://schemas.microsoft.com/office/powerpoint/2010/main" val="84330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F5EDC5D-3268-494B-88CC-569A351A6CB7}"/>
              </a:ext>
            </a:extLst>
          </p:cNvPr>
          <p:cNvSpPr/>
          <p:nvPr/>
        </p:nvSpPr>
        <p:spPr>
          <a:xfrm>
            <a:off x="176462" y="1052909"/>
            <a:ext cx="11927305" cy="4955203"/>
          </a:xfrm>
          <a:prstGeom prst="rect">
            <a:avLst/>
          </a:prstGeom>
        </p:spPr>
        <p:txBody>
          <a:bodyPr wrap="square">
            <a:spAutoFit/>
          </a:bodyPr>
          <a:lstStyle/>
          <a:p>
            <a:pPr marL="514350" indent="-514350" algn="just">
              <a:buAutoNum type="arabicPeriod"/>
            </a:pPr>
            <a:r>
              <a:rPr lang="fr-FR" sz="3200" b="1" dirty="0">
                <a:latin typeface="Cabin"/>
              </a:rPr>
              <a:t>Contexte</a:t>
            </a:r>
          </a:p>
          <a:p>
            <a:pPr marL="514350" indent="-514350" algn="just">
              <a:buAutoNum type="arabicPeriod"/>
            </a:pPr>
            <a:endParaRPr lang="fr-FR" sz="3200" b="1" dirty="0">
              <a:latin typeface="Cabin"/>
            </a:endParaRPr>
          </a:p>
          <a:p>
            <a:pPr marL="514350" indent="-514350" algn="just">
              <a:buFontTx/>
              <a:buAutoNum type="arabicPeriod"/>
            </a:pPr>
            <a:r>
              <a:rPr lang="fr-FR" sz="3200" b="1" dirty="0">
                <a:latin typeface="Cabin"/>
              </a:rPr>
              <a:t>Parties prenantes du processus de ciblage des bénéficiaires des programmes sociaux </a:t>
            </a:r>
          </a:p>
          <a:p>
            <a:pPr marL="514350" indent="-514350" algn="just">
              <a:buAutoNum type="arabicPeriod"/>
            </a:pPr>
            <a:endParaRPr lang="fr-FR" sz="3200" b="1" dirty="0">
              <a:latin typeface="Cabin"/>
            </a:endParaRPr>
          </a:p>
          <a:p>
            <a:pPr marL="514350" indent="-514350" algn="just">
              <a:buAutoNum type="arabicPeriod"/>
            </a:pPr>
            <a:endParaRPr lang="fr-FR" sz="3200" b="1" dirty="0">
              <a:latin typeface="Cabin"/>
            </a:endParaRPr>
          </a:p>
          <a:p>
            <a:pPr marL="514350" indent="-514350" algn="just">
              <a:buAutoNum type="arabicPeriod"/>
            </a:pPr>
            <a:r>
              <a:rPr lang="fr-FR" sz="3200" b="1" dirty="0">
                <a:latin typeface="Cabin"/>
              </a:rPr>
              <a:t>Etapes du processus de ciblage des pauvres </a:t>
            </a:r>
            <a:r>
              <a:rPr lang="fr-FR" sz="2400" b="1" dirty="0">
                <a:latin typeface="Cabin"/>
              </a:rPr>
              <a:t>(extrêmes et non extrêmes)</a:t>
            </a:r>
            <a:endParaRPr lang="fr-FR" sz="3200" b="1" dirty="0">
              <a:latin typeface="Cabin"/>
            </a:endParaRPr>
          </a:p>
          <a:p>
            <a:pPr marL="514350" indent="-514350" algn="just">
              <a:buAutoNum type="arabicPeriod"/>
            </a:pPr>
            <a:endParaRPr lang="fr-FR" sz="3200" b="1" dirty="0">
              <a:latin typeface="Cabin"/>
            </a:endParaRPr>
          </a:p>
          <a:p>
            <a:pPr marL="514350" indent="-514350" algn="just">
              <a:buAutoNum type="arabicPeriod"/>
            </a:pPr>
            <a:r>
              <a:rPr lang="fr-FR" sz="3200" b="1" dirty="0">
                <a:latin typeface="Cabin"/>
              </a:rPr>
              <a:t>Défis liés au ciblage des pauvres</a:t>
            </a:r>
          </a:p>
          <a:p>
            <a:pPr algn="just"/>
            <a:endParaRPr lang="fr-FR" sz="2800" dirty="0">
              <a:latin typeface="Cabin"/>
            </a:endParaRPr>
          </a:p>
        </p:txBody>
      </p:sp>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4000" dirty="0"/>
              <a:t>Plan de présentation</a:t>
            </a:r>
          </a:p>
        </p:txBody>
      </p:sp>
    </p:spTree>
    <p:extLst>
      <p:ext uri="{BB962C8B-B14F-4D97-AF65-F5344CB8AC3E}">
        <p14:creationId xmlns:p14="http://schemas.microsoft.com/office/powerpoint/2010/main" val="2234897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8F5EDC5D-3268-494B-88CC-569A351A6CB7}"/>
              </a:ext>
            </a:extLst>
          </p:cNvPr>
          <p:cNvSpPr/>
          <p:nvPr/>
        </p:nvSpPr>
        <p:spPr>
          <a:xfrm>
            <a:off x="132347" y="1389261"/>
            <a:ext cx="11927305" cy="5262979"/>
          </a:xfrm>
          <a:prstGeom prst="rect">
            <a:avLst/>
          </a:prstGeom>
        </p:spPr>
        <p:txBody>
          <a:bodyPr wrap="square">
            <a:spAutoFit/>
          </a:bodyPr>
          <a:lstStyle/>
          <a:p>
            <a:pPr marL="457200" indent="-457200" algn="just">
              <a:buFont typeface="Arial" panose="020B0604020202020204" pitchFamily="34" charset="0"/>
              <a:buChar char="•"/>
            </a:pPr>
            <a:r>
              <a:rPr lang="fr-FR" sz="2800" dirty="0">
                <a:latin typeface="Cabin"/>
              </a:rPr>
              <a:t>Méthodologie unique de ciblage des pauvres (extrêmes et non extrêmes) validée en 2013. </a:t>
            </a:r>
          </a:p>
          <a:p>
            <a:pPr algn="just"/>
            <a:endParaRPr lang="fr-FR" sz="2800" dirty="0">
              <a:latin typeface="Cabin"/>
            </a:endParaRPr>
          </a:p>
          <a:p>
            <a:pPr marL="457200" indent="-457200" algn="just">
              <a:buFont typeface="Arial" panose="020B0604020202020204" pitchFamily="34" charset="0"/>
              <a:buChar char="•"/>
            </a:pPr>
            <a:r>
              <a:rPr lang="fr-FR" sz="2800" dirty="0">
                <a:latin typeface="Cabin"/>
              </a:rPr>
              <a:t>Guide unique d’identification des pauvres élaboré et validé en Mai 2014.</a:t>
            </a:r>
          </a:p>
          <a:p>
            <a:pPr algn="just"/>
            <a:r>
              <a:rPr lang="fr-FR" sz="2800" dirty="0">
                <a:latin typeface="Cabin"/>
              </a:rPr>
              <a:t> </a:t>
            </a:r>
          </a:p>
          <a:p>
            <a:pPr marL="457200" indent="-457200" algn="just">
              <a:buFont typeface="Arial" panose="020B0604020202020204" pitchFamily="34" charset="0"/>
              <a:buChar char="•"/>
            </a:pPr>
            <a:r>
              <a:rPr lang="fr-FR" sz="2800" dirty="0">
                <a:latin typeface="Cabin"/>
              </a:rPr>
              <a:t>Guide opérationnalisé par le Projet de Services Décentralisées Conduits par les Communautés (PSDCC)  et le Projet de Renforcement de la Performance du Système de Santé (PRPSS) respectivement en 2014 et 2016.</a:t>
            </a:r>
          </a:p>
          <a:p>
            <a:pPr marL="457200" indent="-457200" algn="just">
              <a:buFont typeface="Arial" panose="020B0604020202020204" pitchFamily="34" charset="0"/>
              <a:buChar char="•"/>
            </a:pPr>
            <a:endParaRPr lang="fr-FR" sz="2800" dirty="0">
              <a:latin typeface="Cabin"/>
            </a:endParaRPr>
          </a:p>
          <a:p>
            <a:pPr marL="457200" indent="-457200" algn="just">
              <a:buFont typeface="Arial" panose="020B0604020202020204" pitchFamily="34" charset="0"/>
              <a:buChar char="•"/>
            </a:pPr>
            <a:r>
              <a:rPr lang="fr-FR" sz="2800" dirty="0">
                <a:latin typeface="Cabin"/>
              </a:rPr>
              <a:t>UGP-ARCH constitue, de concert avec les autres parties prenantes, un registre social unique des pauvres  (extrêmes ou non extrêmes) utilisable par tous les intervenants dans la protection sociale au Bénin</a:t>
            </a:r>
          </a:p>
        </p:txBody>
      </p:sp>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4000" b="1" dirty="0">
                <a:solidFill>
                  <a:schemeClr val="accent6">
                    <a:lumMod val="50000"/>
                  </a:schemeClr>
                </a:solidFill>
              </a:rPr>
              <a:t>1. Contexte</a:t>
            </a:r>
          </a:p>
        </p:txBody>
      </p:sp>
    </p:spTree>
    <p:extLst>
      <p:ext uri="{BB962C8B-B14F-4D97-AF65-F5344CB8AC3E}">
        <p14:creationId xmlns:p14="http://schemas.microsoft.com/office/powerpoint/2010/main" val="639364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a:extLst>
              <a:ext uri="{FF2B5EF4-FFF2-40B4-BE49-F238E27FC236}">
                <a16:creationId xmlns:a16="http://schemas.microsoft.com/office/drawing/2014/main" xmlns="" id="{F25821C3-B953-4F42-8649-0C8732EAA381}"/>
              </a:ext>
            </a:extLst>
          </p:cNvPr>
          <p:cNvGraphicFramePr/>
          <p:nvPr>
            <p:extLst>
              <p:ext uri="{D42A27DB-BD31-4B8C-83A1-F6EECF244321}">
                <p14:modId xmlns:p14="http://schemas.microsoft.com/office/powerpoint/2010/main" val="2497488187"/>
              </p:ext>
            </p:extLst>
          </p:nvPr>
        </p:nvGraphicFramePr>
        <p:xfrm>
          <a:off x="1046579" y="878889"/>
          <a:ext cx="9437950" cy="57033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xmlns="" id="{FF6552D1-67DE-46DB-8D7D-75BE05A81125}"/>
              </a:ext>
            </a:extLst>
          </p:cNvPr>
          <p:cNvSpPr/>
          <p:nvPr/>
        </p:nvSpPr>
        <p:spPr>
          <a:xfrm>
            <a:off x="0" y="1"/>
            <a:ext cx="12192000" cy="639192"/>
          </a:xfrm>
          <a:prstGeom prst="rect">
            <a:avLst/>
          </a:prstGeom>
          <a:blipFill>
            <a:blip r:embed="rId7"/>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400" b="1" dirty="0">
                <a:solidFill>
                  <a:srgbClr val="002060"/>
                </a:solidFill>
              </a:rPr>
              <a:t>2- </a:t>
            </a:r>
            <a:r>
              <a:rPr lang="fr-FR" sz="2400" b="1" dirty="0">
                <a:solidFill>
                  <a:srgbClr val="002060"/>
                </a:solidFill>
                <a:latin typeface="Cabin"/>
              </a:rPr>
              <a:t>Parties prenantes du processus de ciblage des bénéficiaires des programmes sociaux </a:t>
            </a:r>
          </a:p>
        </p:txBody>
      </p:sp>
      <p:sp>
        <p:nvSpPr>
          <p:cNvPr id="4" name="Rectangle 3">
            <a:extLst>
              <a:ext uri="{FF2B5EF4-FFF2-40B4-BE49-F238E27FC236}">
                <a16:creationId xmlns:a16="http://schemas.microsoft.com/office/drawing/2014/main" xmlns="" id="{7E7DBE90-A88C-4303-A80B-E02D0990128B}"/>
              </a:ext>
            </a:extLst>
          </p:cNvPr>
          <p:cNvSpPr/>
          <p:nvPr/>
        </p:nvSpPr>
        <p:spPr>
          <a:xfrm>
            <a:off x="629329" y="887767"/>
            <a:ext cx="417250" cy="57033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a:p>
            <a:pPr algn="ctr"/>
            <a:endParaRPr lang="fr-FR" dirty="0"/>
          </a:p>
          <a:p>
            <a:pPr algn="ctr"/>
            <a:r>
              <a:rPr lang="fr-FR" sz="2000" b="1" dirty="0"/>
              <a:t>1</a:t>
            </a:r>
          </a:p>
          <a:p>
            <a:pPr algn="ctr"/>
            <a:endParaRPr lang="fr-FR" sz="2000" b="1" dirty="0"/>
          </a:p>
          <a:p>
            <a:pPr algn="ctr"/>
            <a:endParaRPr lang="fr-FR" sz="2000" b="1" dirty="0"/>
          </a:p>
          <a:p>
            <a:pPr algn="ctr"/>
            <a:r>
              <a:rPr lang="fr-FR" sz="2000" b="1" dirty="0"/>
              <a:t>2</a:t>
            </a:r>
          </a:p>
          <a:p>
            <a:pPr algn="ctr"/>
            <a:endParaRPr lang="fr-FR" sz="2000" b="1" dirty="0"/>
          </a:p>
          <a:p>
            <a:pPr algn="ctr"/>
            <a:endParaRPr lang="fr-FR" sz="2000" b="1" dirty="0"/>
          </a:p>
          <a:p>
            <a:pPr algn="ctr"/>
            <a:r>
              <a:rPr lang="fr-FR" sz="2000" b="1" dirty="0"/>
              <a:t>3</a:t>
            </a:r>
          </a:p>
          <a:p>
            <a:pPr algn="ctr"/>
            <a:endParaRPr lang="fr-FR" sz="2000" b="1" dirty="0"/>
          </a:p>
          <a:p>
            <a:pPr algn="ctr"/>
            <a:endParaRPr lang="fr-FR" sz="2000" b="1" dirty="0"/>
          </a:p>
          <a:p>
            <a:pPr algn="ctr"/>
            <a:r>
              <a:rPr lang="fr-FR" sz="2000" b="1" dirty="0"/>
              <a:t>4</a:t>
            </a:r>
          </a:p>
          <a:p>
            <a:pPr algn="ctr"/>
            <a:endParaRPr lang="fr-FR" sz="2000" b="1" dirty="0"/>
          </a:p>
          <a:p>
            <a:pPr algn="ctr"/>
            <a:endParaRPr lang="fr-FR" sz="2000" b="1" dirty="0"/>
          </a:p>
          <a:p>
            <a:pPr algn="ctr"/>
            <a:r>
              <a:rPr lang="fr-FR" sz="2000" b="1" dirty="0"/>
              <a:t>5</a:t>
            </a:r>
          </a:p>
          <a:p>
            <a:pPr algn="ctr"/>
            <a:endParaRPr lang="fr-FR" sz="2000" b="1" dirty="0"/>
          </a:p>
          <a:p>
            <a:pPr algn="ctr"/>
            <a:endParaRPr lang="fr-FR" sz="2000" b="1" dirty="0"/>
          </a:p>
          <a:p>
            <a:pPr algn="ctr"/>
            <a:r>
              <a:rPr lang="fr-FR" sz="2000" b="1" dirty="0"/>
              <a:t>6</a:t>
            </a:r>
          </a:p>
          <a:p>
            <a:pPr algn="ctr"/>
            <a:endParaRPr lang="fr-FR" dirty="0"/>
          </a:p>
          <a:p>
            <a:pPr algn="ctr"/>
            <a:endParaRPr lang="fr-FR" dirty="0"/>
          </a:p>
        </p:txBody>
      </p:sp>
    </p:spTree>
    <p:extLst>
      <p:ext uri="{BB962C8B-B14F-4D97-AF65-F5344CB8AC3E}">
        <p14:creationId xmlns:p14="http://schemas.microsoft.com/office/powerpoint/2010/main" val="3297821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xmlns="" id="{2F6588C9-1BB6-4489-88B3-6D47E50F2522}"/>
              </a:ext>
            </a:extLst>
          </p:cNvPr>
          <p:cNvGrpSpPr/>
          <p:nvPr/>
        </p:nvGrpSpPr>
        <p:grpSpPr>
          <a:xfrm>
            <a:off x="3970285" y="463291"/>
            <a:ext cx="3775180" cy="877220"/>
            <a:chOff x="0" y="696"/>
            <a:chExt cx="3775180" cy="877220"/>
          </a:xfrm>
          <a:scene3d>
            <a:camera prst="orthographicFront"/>
            <a:lightRig rig="threePt" dir="t">
              <a:rot lat="0" lon="0" rev="7500000"/>
            </a:lightRig>
          </a:scene3d>
        </p:grpSpPr>
        <p:sp>
          <p:nvSpPr>
            <p:cNvPr id="3" name="Rectangle : coins arrondis 2">
              <a:extLst>
                <a:ext uri="{FF2B5EF4-FFF2-40B4-BE49-F238E27FC236}">
                  <a16:creationId xmlns:a16="http://schemas.microsoft.com/office/drawing/2014/main" xmlns="" id="{73F60218-4FBE-4EC5-AE79-C70166674DD4}"/>
                </a:ext>
              </a:extLst>
            </p:cNvPr>
            <p:cNvSpPr/>
            <p:nvPr/>
          </p:nvSpPr>
          <p:spPr>
            <a:xfrm>
              <a:off x="0" y="696"/>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ctangle : coins arrondis 4">
              <a:extLst>
                <a:ext uri="{FF2B5EF4-FFF2-40B4-BE49-F238E27FC236}">
                  <a16:creationId xmlns:a16="http://schemas.microsoft.com/office/drawing/2014/main" xmlns="" id="{580C4C51-8BAA-4EC9-9DC3-5845B52DDE9C}"/>
                </a:ext>
              </a:extLst>
            </p:cNvPr>
            <p:cNvSpPr txBox="1"/>
            <p:nvPr/>
          </p:nvSpPr>
          <p:spPr>
            <a:xfrm>
              <a:off x="42822" y="43518"/>
              <a:ext cx="3689536"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b="1" kern="1200" dirty="0"/>
                <a:t>1-  UGP-ARCH </a:t>
              </a:r>
            </a:p>
          </p:txBody>
        </p:sp>
      </p:grpSp>
      <p:sp>
        <p:nvSpPr>
          <p:cNvPr id="5" name="Rectangle 4">
            <a:extLst>
              <a:ext uri="{FF2B5EF4-FFF2-40B4-BE49-F238E27FC236}">
                <a16:creationId xmlns:a16="http://schemas.microsoft.com/office/drawing/2014/main" xmlns="" id="{67C4C348-75A3-42F9-951D-2C8825FFB716}"/>
              </a:ext>
            </a:extLst>
          </p:cNvPr>
          <p:cNvSpPr/>
          <p:nvPr/>
        </p:nvSpPr>
        <p:spPr>
          <a:xfrm>
            <a:off x="476249" y="1383333"/>
            <a:ext cx="11630025" cy="877220"/>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ln w="0"/>
                <a:solidFill>
                  <a:schemeClr val="tx1"/>
                </a:solidFill>
                <a:effectLst>
                  <a:outerShdw blurRad="38100" dist="19050" dir="2700000" algn="tl" rotWithShape="0">
                    <a:schemeClr val="dk1">
                      <a:alpha val="40000"/>
                    </a:schemeClr>
                  </a:outerShdw>
                </a:effectLst>
              </a:rPr>
              <a:t>Unité de Gestion du Projet Assurance pour le Renforcement du Capital Humain </a:t>
            </a:r>
          </a:p>
        </p:txBody>
      </p:sp>
      <p:graphicFrame>
        <p:nvGraphicFramePr>
          <p:cNvPr id="6" name="Diagramme 5">
            <a:extLst>
              <a:ext uri="{FF2B5EF4-FFF2-40B4-BE49-F238E27FC236}">
                <a16:creationId xmlns:a16="http://schemas.microsoft.com/office/drawing/2014/main" xmlns="" id="{5D299A51-053A-4EE8-83E4-CF81D450B0D0}"/>
              </a:ext>
            </a:extLst>
          </p:cNvPr>
          <p:cNvGraphicFramePr/>
          <p:nvPr>
            <p:extLst>
              <p:ext uri="{D42A27DB-BD31-4B8C-83A1-F6EECF244321}">
                <p14:modId xmlns:p14="http://schemas.microsoft.com/office/powerpoint/2010/main" val="2651476752"/>
              </p:ext>
            </p:extLst>
          </p:nvPr>
        </p:nvGraphicFramePr>
        <p:xfrm>
          <a:off x="505841" y="3270310"/>
          <a:ext cx="11328093" cy="37252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7">
            <a:extLst>
              <a:ext uri="{FF2B5EF4-FFF2-40B4-BE49-F238E27FC236}">
                <a16:creationId xmlns:a16="http://schemas.microsoft.com/office/drawing/2014/main" xmlns="" id="{7AB16181-A51F-4F2C-A354-861185624B1A}"/>
              </a:ext>
            </a:extLst>
          </p:cNvPr>
          <p:cNvSpPr/>
          <p:nvPr/>
        </p:nvSpPr>
        <p:spPr>
          <a:xfrm>
            <a:off x="266331" y="2534599"/>
            <a:ext cx="11839943" cy="461665"/>
          </a:xfrm>
          <a:prstGeom prst="rect">
            <a:avLst/>
          </a:prstGeom>
        </p:spPr>
        <p:txBody>
          <a:bodyPr wrap="square">
            <a:spAutoFit/>
          </a:bodyPr>
          <a:lstStyle/>
          <a:p>
            <a:pPr algn="ctr"/>
            <a:r>
              <a:rPr lang="fr-FR" sz="2400" b="1" dirty="0">
                <a:solidFill>
                  <a:srgbClr val="0070C0"/>
                </a:solidFill>
                <a:latin typeface="Cabin"/>
              </a:rPr>
              <a:t>Supervise les activités de toutes les parties prenantes et rend compte au Comité Ministériel</a:t>
            </a:r>
            <a:endParaRPr lang="fr-FR" sz="2400" dirty="0">
              <a:solidFill>
                <a:srgbClr val="0070C0"/>
              </a:solidFill>
            </a:endParaRPr>
          </a:p>
        </p:txBody>
      </p:sp>
    </p:spTree>
    <p:extLst>
      <p:ext uri="{BB962C8B-B14F-4D97-AF65-F5344CB8AC3E}">
        <p14:creationId xmlns:p14="http://schemas.microsoft.com/office/powerpoint/2010/main" val="4017384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xmlns="" id="{C9D0CCEE-6174-40C4-B673-725EE4E2D6B2}"/>
              </a:ext>
            </a:extLst>
          </p:cNvPr>
          <p:cNvGrpSpPr/>
          <p:nvPr/>
        </p:nvGrpSpPr>
        <p:grpSpPr>
          <a:xfrm>
            <a:off x="4048612" y="963507"/>
            <a:ext cx="3775180" cy="877220"/>
            <a:chOff x="0" y="696"/>
            <a:chExt cx="3775180" cy="877220"/>
          </a:xfrm>
          <a:scene3d>
            <a:camera prst="orthographicFront"/>
            <a:lightRig rig="threePt" dir="t">
              <a:rot lat="0" lon="0" rev="7500000"/>
            </a:lightRig>
          </a:scene3d>
        </p:grpSpPr>
        <p:sp>
          <p:nvSpPr>
            <p:cNvPr id="3" name="Rectangle : coins arrondis 2">
              <a:extLst>
                <a:ext uri="{FF2B5EF4-FFF2-40B4-BE49-F238E27FC236}">
                  <a16:creationId xmlns:a16="http://schemas.microsoft.com/office/drawing/2014/main" xmlns="" id="{3E8504DF-10BB-4754-BACD-537A2459637B}"/>
                </a:ext>
              </a:extLst>
            </p:cNvPr>
            <p:cNvSpPr/>
            <p:nvPr/>
          </p:nvSpPr>
          <p:spPr>
            <a:xfrm>
              <a:off x="0" y="696"/>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ctangle : coins arrondis 4">
              <a:extLst>
                <a:ext uri="{FF2B5EF4-FFF2-40B4-BE49-F238E27FC236}">
                  <a16:creationId xmlns:a16="http://schemas.microsoft.com/office/drawing/2014/main" xmlns="" id="{4A9FD701-8CF8-4718-BE29-FBCC9E76C5BF}"/>
                </a:ext>
              </a:extLst>
            </p:cNvPr>
            <p:cNvSpPr txBox="1"/>
            <p:nvPr/>
          </p:nvSpPr>
          <p:spPr>
            <a:xfrm>
              <a:off x="42822" y="43518"/>
              <a:ext cx="3689536"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b="1" kern="1200" dirty="0"/>
                <a:t>1-   UGP-ARCH </a:t>
              </a:r>
            </a:p>
          </p:txBody>
        </p:sp>
      </p:grpSp>
      <p:grpSp>
        <p:nvGrpSpPr>
          <p:cNvPr id="5" name="Groupe 4">
            <a:extLst>
              <a:ext uri="{FF2B5EF4-FFF2-40B4-BE49-F238E27FC236}">
                <a16:creationId xmlns:a16="http://schemas.microsoft.com/office/drawing/2014/main" xmlns="" id="{11FDCE37-0FFD-41BC-A84F-88C38B1ECEAE}"/>
              </a:ext>
            </a:extLst>
          </p:cNvPr>
          <p:cNvGrpSpPr/>
          <p:nvPr/>
        </p:nvGrpSpPr>
        <p:grpSpPr>
          <a:xfrm>
            <a:off x="89171" y="3611827"/>
            <a:ext cx="3775180" cy="877220"/>
            <a:chOff x="0" y="1930581"/>
            <a:chExt cx="3775180" cy="877220"/>
          </a:xfrm>
          <a:scene3d>
            <a:camera prst="orthographicFront"/>
            <a:lightRig rig="threePt" dir="t">
              <a:rot lat="0" lon="0" rev="7500000"/>
            </a:lightRig>
          </a:scene3d>
        </p:grpSpPr>
        <p:sp>
          <p:nvSpPr>
            <p:cNvPr id="6" name="Rectangle : coins arrondis 5">
              <a:extLst>
                <a:ext uri="{FF2B5EF4-FFF2-40B4-BE49-F238E27FC236}">
                  <a16:creationId xmlns:a16="http://schemas.microsoft.com/office/drawing/2014/main" xmlns="" id="{C48499AB-671C-4BB6-8142-6852D314FA2F}"/>
                </a:ext>
              </a:extLst>
            </p:cNvPr>
            <p:cNvSpPr/>
            <p:nvPr/>
          </p:nvSpPr>
          <p:spPr>
            <a:xfrm>
              <a:off x="0" y="1930581"/>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7" name="Rectangle : coins arrondis 4">
              <a:extLst>
                <a:ext uri="{FF2B5EF4-FFF2-40B4-BE49-F238E27FC236}">
                  <a16:creationId xmlns:a16="http://schemas.microsoft.com/office/drawing/2014/main" xmlns="" id="{3E050286-44D3-4783-8219-E12DC1642844}"/>
                </a:ext>
              </a:extLst>
            </p:cNvPr>
            <p:cNvSpPr txBox="1"/>
            <p:nvPr/>
          </p:nvSpPr>
          <p:spPr>
            <a:xfrm>
              <a:off x="42822" y="1973403"/>
              <a:ext cx="3689536"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fr-FR" sz="3100" b="1" kern="1200" dirty="0">
                  <a:solidFill>
                    <a:prstClr val="white"/>
                  </a:solidFill>
                  <a:latin typeface="Cabin"/>
                  <a:ea typeface="+mn-ea"/>
                  <a:cs typeface="+mn-cs"/>
                </a:rPr>
                <a:t>ACCESS</a:t>
              </a:r>
              <a:r>
                <a:rPr lang="fr-FR" sz="2000" b="1" kern="1200" dirty="0">
                  <a:latin typeface="Cabin"/>
                </a:rPr>
                <a:t> </a:t>
              </a:r>
            </a:p>
            <a:p>
              <a:pPr marL="0" lvl="0" indent="0" algn="ctr" defTabSz="1377950">
                <a:lnSpc>
                  <a:spcPct val="90000"/>
                </a:lnSpc>
                <a:spcBef>
                  <a:spcPct val="0"/>
                </a:spcBef>
                <a:spcAft>
                  <a:spcPct val="35000"/>
                </a:spcAft>
                <a:buNone/>
              </a:pPr>
              <a:r>
                <a:rPr lang="fr-FR" sz="1400" b="1" kern="1200" dirty="0">
                  <a:latin typeface="Cabin"/>
                </a:rPr>
                <a:t>(PSDCC/MDGL)</a:t>
              </a:r>
              <a:endParaRPr lang="fr-FR" sz="2000" kern="1200" dirty="0"/>
            </a:p>
          </p:txBody>
        </p:sp>
      </p:grpSp>
      <p:grpSp>
        <p:nvGrpSpPr>
          <p:cNvPr id="8" name="Groupe 7">
            <a:extLst>
              <a:ext uri="{FF2B5EF4-FFF2-40B4-BE49-F238E27FC236}">
                <a16:creationId xmlns:a16="http://schemas.microsoft.com/office/drawing/2014/main" xmlns="" id="{83C8DF80-686C-4D9B-884D-65C97EA188FB}"/>
              </a:ext>
            </a:extLst>
          </p:cNvPr>
          <p:cNvGrpSpPr/>
          <p:nvPr/>
        </p:nvGrpSpPr>
        <p:grpSpPr>
          <a:xfrm>
            <a:off x="4048612" y="3569005"/>
            <a:ext cx="3775180" cy="877220"/>
            <a:chOff x="0" y="2895524"/>
            <a:chExt cx="3775180" cy="877220"/>
          </a:xfrm>
          <a:scene3d>
            <a:camera prst="orthographicFront"/>
            <a:lightRig rig="threePt" dir="t">
              <a:rot lat="0" lon="0" rev="7500000"/>
            </a:lightRig>
          </a:scene3d>
        </p:grpSpPr>
        <p:sp>
          <p:nvSpPr>
            <p:cNvPr id="9" name="Rectangle : coins arrondis 8">
              <a:extLst>
                <a:ext uri="{FF2B5EF4-FFF2-40B4-BE49-F238E27FC236}">
                  <a16:creationId xmlns:a16="http://schemas.microsoft.com/office/drawing/2014/main" xmlns="" id="{599DB207-4352-41AD-ABA1-5CD11FB0A003}"/>
                </a:ext>
              </a:extLst>
            </p:cNvPr>
            <p:cNvSpPr/>
            <p:nvPr/>
          </p:nvSpPr>
          <p:spPr>
            <a:xfrm>
              <a:off x="0" y="2895524"/>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0" name="Rectangle : coins arrondis 4">
              <a:extLst>
                <a:ext uri="{FF2B5EF4-FFF2-40B4-BE49-F238E27FC236}">
                  <a16:creationId xmlns:a16="http://schemas.microsoft.com/office/drawing/2014/main" xmlns="" id="{654F89ED-6D9B-4F15-A283-85CED6C827CE}"/>
                </a:ext>
              </a:extLst>
            </p:cNvPr>
            <p:cNvSpPr txBox="1"/>
            <p:nvPr/>
          </p:nvSpPr>
          <p:spPr>
            <a:xfrm>
              <a:off x="42822" y="2938346"/>
              <a:ext cx="3689536"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b="1" kern="1200" dirty="0">
                  <a:latin typeface="Cabin"/>
                </a:rPr>
                <a:t>INSAE/MPD</a:t>
              </a:r>
              <a:endParaRPr lang="fr-FR" sz="3600" kern="1200" dirty="0"/>
            </a:p>
          </p:txBody>
        </p:sp>
      </p:grpSp>
      <p:grpSp>
        <p:nvGrpSpPr>
          <p:cNvPr id="11" name="Groupe 10">
            <a:extLst>
              <a:ext uri="{FF2B5EF4-FFF2-40B4-BE49-F238E27FC236}">
                <a16:creationId xmlns:a16="http://schemas.microsoft.com/office/drawing/2014/main" xmlns="" id="{882DCC8A-2DC9-4D9B-B40B-A9F9691C0422}"/>
              </a:ext>
            </a:extLst>
          </p:cNvPr>
          <p:cNvGrpSpPr/>
          <p:nvPr/>
        </p:nvGrpSpPr>
        <p:grpSpPr>
          <a:xfrm>
            <a:off x="8221117" y="3569005"/>
            <a:ext cx="3775180" cy="877220"/>
            <a:chOff x="0" y="3860467"/>
            <a:chExt cx="3775180" cy="877220"/>
          </a:xfrm>
          <a:scene3d>
            <a:camera prst="orthographicFront"/>
            <a:lightRig rig="threePt" dir="t">
              <a:rot lat="0" lon="0" rev="7500000"/>
            </a:lightRig>
          </a:scene3d>
        </p:grpSpPr>
        <p:sp>
          <p:nvSpPr>
            <p:cNvPr id="12" name="Rectangle : coins arrondis 11">
              <a:extLst>
                <a:ext uri="{FF2B5EF4-FFF2-40B4-BE49-F238E27FC236}">
                  <a16:creationId xmlns:a16="http://schemas.microsoft.com/office/drawing/2014/main" xmlns="" id="{7130625A-331D-459C-9AE7-838260FDCD9F}"/>
                </a:ext>
              </a:extLst>
            </p:cNvPr>
            <p:cNvSpPr/>
            <p:nvPr/>
          </p:nvSpPr>
          <p:spPr>
            <a:xfrm>
              <a:off x="0" y="3860467"/>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3" name="Rectangle : coins arrondis 4">
              <a:extLst>
                <a:ext uri="{FF2B5EF4-FFF2-40B4-BE49-F238E27FC236}">
                  <a16:creationId xmlns:a16="http://schemas.microsoft.com/office/drawing/2014/main" xmlns="" id="{D2204D0D-D8BC-47A8-8435-FB6E5FABEDC3}"/>
                </a:ext>
              </a:extLst>
            </p:cNvPr>
            <p:cNvSpPr txBox="1"/>
            <p:nvPr/>
          </p:nvSpPr>
          <p:spPr>
            <a:xfrm>
              <a:off x="42822" y="3903289"/>
              <a:ext cx="3689536"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b="1" kern="1200" dirty="0">
                  <a:latin typeface="Cabin"/>
                </a:rPr>
                <a:t>DASPH/MASM</a:t>
              </a:r>
              <a:endParaRPr lang="fr-FR" sz="3600" kern="1200" dirty="0"/>
            </a:p>
          </p:txBody>
        </p:sp>
      </p:grpSp>
      <p:sp>
        <p:nvSpPr>
          <p:cNvPr id="14" name="Flèche : bas 13">
            <a:extLst>
              <a:ext uri="{FF2B5EF4-FFF2-40B4-BE49-F238E27FC236}">
                <a16:creationId xmlns:a16="http://schemas.microsoft.com/office/drawing/2014/main" xmlns="" id="{AF1BAB0E-3E22-4B44-8274-15C07D830C6B}"/>
              </a:ext>
            </a:extLst>
          </p:cNvPr>
          <p:cNvSpPr/>
          <p:nvPr/>
        </p:nvSpPr>
        <p:spPr>
          <a:xfrm rot="2638610">
            <a:off x="2465744" y="1533102"/>
            <a:ext cx="1374868" cy="2407863"/>
          </a:xfrm>
          <a:prstGeom prst="downArrow">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b="1" dirty="0">
                <a:solidFill>
                  <a:srgbClr val="002060"/>
                </a:solidFill>
              </a:rPr>
              <a:t>MEMORANDUM</a:t>
            </a:r>
            <a:r>
              <a:rPr lang="fr-FR" dirty="0"/>
              <a:t> </a:t>
            </a:r>
          </a:p>
        </p:txBody>
      </p:sp>
      <p:sp>
        <p:nvSpPr>
          <p:cNvPr id="15" name="Flèche : bas 14">
            <a:extLst>
              <a:ext uri="{FF2B5EF4-FFF2-40B4-BE49-F238E27FC236}">
                <a16:creationId xmlns:a16="http://schemas.microsoft.com/office/drawing/2014/main" xmlns="" id="{0C5B875E-DC65-42A0-8B55-CC84E33406EB}"/>
              </a:ext>
            </a:extLst>
          </p:cNvPr>
          <p:cNvSpPr/>
          <p:nvPr/>
        </p:nvSpPr>
        <p:spPr>
          <a:xfrm>
            <a:off x="5248768" y="1969354"/>
            <a:ext cx="1374868" cy="1599651"/>
          </a:xfrm>
          <a:prstGeom prst="downArrow">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fr-FR" sz="1200" b="1" dirty="0">
                <a:solidFill>
                  <a:srgbClr val="002060"/>
                </a:solidFill>
              </a:rPr>
              <a:t>MEMORANDUM</a:t>
            </a:r>
            <a:r>
              <a:rPr lang="fr-FR" sz="1200" dirty="0"/>
              <a:t> </a:t>
            </a:r>
          </a:p>
        </p:txBody>
      </p:sp>
      <p:sp>
        <p:nvSpPr>
          <p:cNvPr id="16" name="Flèche : bas 15">
            <a:extLst>
              <a:ext uri="{FF2B5EF4-FFF2-40B4-BE49-F238E27FC236}">
                <a16:creationId xmlns:a16="http://schemas.microsoft.com/office/drawing/2014/main" xmlns="" id="{6CB7ABA2-48DD-4E7C-B468-71110D2F5E28}"/>
              </a:ext>
            </a:extLst>
          </p:cNvPr>
          <p:cNvSpPr/>
          <p:nvPr/>
        </p:nvSpPr>
        <p:spPr>
          <a:xfrm rot="18802426">
            <a:off x="7935099" y="1644104"/>
            <a:ext cx="1374868" cy="2121523"/>
          </a:xfrm>
          <a:prstGeom prst="downArrow">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fr-FR" b="1" dirty="0">
                <a:solidFill>
                  <a:srgbClr val="002060"/>
                </a:solidFill>
              </a:rPr>
              <a:t>MEMORANDUM</a:t>
            </a:r>
            <a:r>
              <a:rPr lang="fr-FR" dirty="0"/>
              <a:t> </a:t>
            </a:r>
          </a:p>
        </p:txBody>
      </p:sp>
      <p:grpSp>
        <p:nvGrpSpPr>
          <p:cNvPr id="17" name="Groupe 16">
            <a:extLst>
              <a:ext uri="{FF2B5EF4-FFF2-40B4-BE49-F238E27FC236}">
                <a16:creationId xmlns:a16="http://schemas.microsoft.com/office/drawing/2014/main" xmlns="" id="{521AC270-2EAE-4F8F-AEA0-C401EA5F4557}"/>
              </a:ext>
            </a:extLst>
          </p:cNvPr>
          <p:cNvGrpSpPr/>
          <p:nvPr/>
        </p:nvGrpSpPr>
        <p:grpSpPr>
          <a:xfrm>
            <a:off x="4208410" y="5455883"/>
            <a:ext cx="3775180" cy="877220"/>
            <a:chOff x="0" y="965638"/>
            <a:chExt cx="3775180" cy="877220"/>
          </a:xfrm>
          <a:scene3d>
            <a:camera prst="orthographicFront"/>
            <a:lightRig rig="threePt" dir="t">
              <a:rot lat="0" lon="0" rev="7500000"/>
            </a:lightRig>
          </a:scene3d>
        </p:grpSpPr>
        <p:sp>
          <p:nvSpPr>
            <p:cNvPr id="18" name="Rectangle : coins arrondis 17">
              <a:extLst>
                <a:ext uri="{FF2B5EF4-FFF2-40B4-BE49-F238E27FC236}">
                  <a16:creationId xmlns:a16="http://schemas.microsoft.com/office/drawing/2014/main" xmlns="" id="{3B123D72-5314-45E3-BC1D-F4938A21E13C}"/>
                </a:ext>
              </a:extLst>
            </p:cNvPr>
            <p:cNvSpPr/>
            <p:nvPr/>
          </p:nvSpPr>
          <p:spPr>
            <a:xfrm>
              <a:off x="0" y="965638"/>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9" name="Rectangle : coins arrondis 4">
              <a:extLst>
                <a:ext uri="{FF2B5EF4-FFF2-40B4-BE49-F238E27FC236}">
                  <a16:creationId xmlns:a16="http://schemas.microsoft.com/office/drawing/2014/main" xmlns="" id="{D7A939F2-ADE9-4A23-BA43-2F1BF953EE66}"/>
                </a:ext>
              </a:extLst>
            </p:cNvPr>
            <p:cNvSpPr txBox="1"/>
            <p:nvPr/>
          </p:nvSpPr>
          <p:spPr>
            <a:xfrm>
              <a:off x="42822" y="1008460"/>
              <a:ext cx="3689536"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latin typeface="Cabin"/>
                </a:rPr>
                <a:t>COMITE DE SUPERVISION </a:t>
              </a:r>
            </a:p>
            <a:p>
              <a:pPr marL="0" lvl="0" indent="0" algn="ctr" defTabSz="889000">
                <a:lnSpc>
                  <a:spcPct val="90000"/>
                </a:lnSpc>
                <a:spcBef>
                  <a:spcPct val="0"/>
                </a:spcBef>
                <a:spcAft>
                  <a:spcPct val="35000"/>
                </a:spcAft>
                <a:buNone/>
              </a:pPr>
              <a:r>
                <a:rPr lang="fr-FR" sz="1100" b="1" kern="1200" dirty="0">
                  <a:latin typeface="Cabin"/>
                </a:rPr>
                <a:t>[ UCP-ARCH- DGPD/MPD; DNSP/MS , ANAM/MS, INSAE/MPD, PSDCC/MDGL]</a:t>
              </a:r>
              <a:endParaRPr lang="fr-FR" sz="1500" kern="1200" dirty="0"/>
            </a:p>
          </p:txBody>
        </p:sp>
      </p:grpSp>
      <p:cxnSp>
        <p:nvCxnSpPr>
          <p:cNvPr id="21" name="Connecteur droit avec flèche 20">
            <a:extLst>
              <a:ext uri="{FF2B5EF4-FFF2-40B4-BE49-F238E27FC236}">
                <a16:creationId xmlns:a16="http://schemas.microsoft.com/office/drawing/2014/main" xmlns="" id="{A26542A9-9B4D-4881-AAC8-076C8ADD7A1D}"/>
              </a:ext>
            </a:extLst>
          </p:cNvPr>
          <p:cNvCxnSpPr>
            <a:cxnSpLocks/>
          </p:cNvCxnSpPr>
          <p:nvPr/>
        </p:nvCxnSpPr>
        <p:spPr>
          <a:xfrm>
            <a:off x="2105025" y="4489047"/>
            <a:ext cx="1943587" cy="1191344"/>
          </a:xfrm>
          <a:prstGeom prst="straightConnector1">
            <a:avLst/>
          </a:prstGeom>
          <a:ln w="44450" cmpd="thickThi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xmlns="" id="{A51F375B-7454-4C31-B768-36910DA8EB14}"/>
              </a:ext>
            </a:extLst>
          </p:cNvPr>
          <p:cNvCxnSpPr>
            <a:cxnSpLocks/>
          </p:cNvCxnSpPr>
          <p:nvPr/>
        </p:nvCxnSpPr>
        <p:spPr>
          <a:xfrm flipH="1">
            <a:off x="8143389" y="4446224"/>
            <a:ext cx="2143611" cy="1234167"/>
          </a:xfrm>
          <a:prstGeom prst="straightConnector1">
            <a:avLst/>
          </a:prstGeom>
          <a:ln w="44450" cmpd="thickThi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xmlns="" id="{D87692AD-A52D-46BF-B894-C827DD367E62}"/>
              </a:ext>
            </a:extLst>
          </p:cNvPr>
          <p:cNvCxnSpPr>
            <a:cxnSpLocks/>
            <a:stCxn id="9" idx="2"/>
          </p:cNvCxnSpPr>
          <p:nvPr/>
        </p:nvCxnSpPr>
        <p:spPr>
          <a:xfrm>
            <a:off x="5936202" y="4446225"/>
            <a:ext cx="38587" cy="1009659"/>
          </a:xfrm>
          <a:prstGeom prst="straightConnector1">
            <a:avLst/>
          </a:prstGeom>
          <a:ln w="44450" cmpd="thickThin">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107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xmlns="" id="{9FB5B73F-BC3F-4EFF-8851-01A79B62BB8A}"/>
              </a:ext>
            </a:extLst>
          </p:cNvPr>
          <p:cNvGrpSpPr/>
          <p:nvPr/>
        </p:nvGrpSpPr>
        <p:grpSpPr>
          <a:xfrm>
            <a:off x="2876365" y="483928"/>
            <a:ext cx="7270812" cy="877220"/>
            <a:chOff x="0" y="965638"/>
            <a:chExt cx="3775180" cy="877220"/>
          </a:xfrm>
          <a:scene3d>
            <a:camera prst="orthographicFront"/>
            <a:lightRig rig="threePt" dir="t">
              <a:rot lat="0" lon="0" rev="7500000"/>
            </a:lightRig>
          </a:scene3d>
        </p:grpSpPr>
        <p:sp>
          <p:nvSpPr>
            <p:cNvPr id="3" name="Rectangle : coins arrondis 2">
              <a:extLst>
                <a:ext uri="{FF2B5EF4-FFF2-40B4-BE49-F238E27FC236}">
                  <a16:creationId xmlns:a16="http://schemas.microsoft.com/office/drawing/2014/main" xmlns="" id="{07CBC619-C862-4BDD-A906-756802367F5D}"/>
                </a:ext>
              </a:extLst>
            </p:cNvPr>
            <p:cNvSpPr/>
            <p:nvPr/>
          </p:nvSpPr>
          <p:spPr>
            <a:xfrm>
              <a:off x="0" y="965638"/>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ctangle : coins arrondis 4">
              <a:extLst>
                <a:ext uri="{FF2B5EF4-FFF2-40B4-BE49-F238E27FC236}">
                  <a16:creationId xmlns:a16="http://schemas.microsoft.com/office/drawing/2014/main" xmlns="" id="{C7041D12-1987-4F95-818C-06B0B996BB82}"/>
                </a:ext>
              </a:extLst>
            </p:cNvPr>
            <p:cNvSpPr txBox="1"/>
            <p:nvPr/>
          </p:nvSpPr>
          <p:spPr>
            <a:xfrm>
              <a:off x="42822" y="1008460"/>
              <a:ext cx="3689536"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latin typeface="Cabin"/>
                </a:rPr>
                <a:t>2-  COMITE DE SUPERVISION DU CIBLAGE  </a:t>
              </a:r>
            </a:p>
          </p:txBody>
        </p:sp>
      </p:grpSp>
      <p:sp>
        <p:nvSpPr>
          <p:cNvPr id="5" name="Rectangle 4">
            <a:extLst>
              <a:ext uri="{FF2B5EF4-FFF2-40B4-BE49-F238E27FC236}">
                <a16:creationId xmlns:a16="http://schemas.microsoft.com/office/drawing/2014/main" xmlns="" id="{A5396919-8115-4E19-A550-A11BA583ACAB}"/>
              </a:ext>
            </a:extLst>
          </p:cNvPr>
          <p:cNvSpPr/>
          <p:nvPr/>
        </p:nvSpPr>
        <p:spPr>
          <a:xfrm>
            <a:off x="772958" y="1867471"/>
            <a:ext cx="11477625" cy="707886"/>
          </a:xfrm>
          <a:prstGeom prst="rect">
            <a:avLst/>
          </a:prstGeom>
        </p:spPr>
        <p:txBody>
          <a:bodyPr wrap="square">
            <a:spAutoFit/>
          </a:bodyPr>
          <a:lstStyle/>
          <a:p>
            <a:pPr marL="342900" lvl="0" indent="-342900">
              <a:buFont typeface="Wingdings" panose="05000000000000000000" pitchFamily="2" charset="2"/>
              <a:buChar char="v"/>
            </a:pPr>
            <a:r>
              <a:rPr lang="fr-FR" sz="2000" b="1" dirty="0">
                <a:solidFill>
                  <a:schemeClr val="accent6">
                    <a:lumMod val="50000"/>
                  </a:schemeClr>
                </a:solidFill>
                <a:latin typeface="Cabin"/>
              </a:rPr>
              <a:t>Supervise le processus de ciblage, décide des options et de l’organisations techniques du ciblage</a:t>
            </a:r>
          </a:p>
          <a:p>
            <a:pPr marL="342900" lvl="0" indent="-342900" algn="ctr">
              <a:buFont typeface="Wingdings" panose="05000000000000000000" pitchFamily="2" charset="2"/>
              <a:buChar char="v"/>
            </a:pPr>
            <a:endParaRPr lang="fr-FR" sz="2000" b="1" dirty="0">
              <a:solidFill>
                <a:schemeClr val="accent6">
                  <a:lumMod val="50000"/>
                </a:schemeClr>
              </a:solidFill>
              <a:latin typeface="Cabin"/>
            </a:endParaRPr>
          </a:p>
        </p:txBody>
      </p:sp>
      <p:sp>
        <p:nvSpPr>
          <p:cNvPr id="6" name="Rectangle 5">
            <a:extLst>
              <a:ext uri="{FF2B5EF4-FFF2-40B4-BE49-F238E27FC236}">
                <a16:creationId xmlns:a16="http://schemas.microsoft.com/office/drawing/2014/main" xmlns="" id="{D4F7559A-069D-4C17-9222-56B2A1E4EDCA}"/>
              </a:ext>
            </a:extLst>
          </p:cNvPr>
          <p:cNvSpPr/>
          <p:nvPr/>
        </p:nvSpPr>
        <p:spPr>
          <a:xfrm>
            <a:off x="852257" y="2611417"/>
            <a:ext cx="10028495" cy="3342453"/>
          </a:xfrm>
          <a:prstGeom prst="rect">
            <a:avLst/>
          </a:prstGeom>
          <a:scene3d>
            <a:camera prst="orthographicFront"/>
            <a:lightRig rig="threePt" dir="t"/>
          </a:scene3d>
          <a:sp3d>
            <a:bevelT prst="relaxedInset"/>
          </a:sp3d>
        </p:spPr>
        <p:txBody>
          <a:bodyPr wrap="square">
            <a:spAutoFit/>
          </a:bodyPr>
          <a:lstStyle/>
          <a:p>
            <a:pPr marL="342900" lvl="0" indent="-342900" defTabSz="889000">
              <a:lnSpc>
                <a:spcPct val="90000"/>
              </a:lnSpc>
              <a:spcBef>
                <a:spcPct val="0"/>
              </a:spcBef>
              <a:spcAft>
                <a:spcPct val="35000"/>
              </a:spcAft>
              <a:buFont typeface="Wingdings" panose="05000000000000000000" pitchFamily="2" charset="2"/>
              <a:buChar char="q"/>
            </a:pPr>
            <a:r>
              <a:rPr lang="fr-FR" sz="2800" b="1" dirty="0">
                <a:latin typeface="Cabin"/>
              </a:rPr>
              <a:t>UGP-ARCH</a:t>
            </a:r>
            <a:r>
              <a:rPr lang="fr-FR" sz="2400" b="1" dirty="0">
                <a:latin typeface="Cabin"/>
              </a:rPr>
              <a:t> </a:t>
            </a:r>
          </a:p>
          <a:p>
            <a:pPr marL="342900" lvl="0" indent="-342900" defTabSz="889000">
              <a:lnSpc>
                <a:spcPct val="90000"/>
              </a:lnSpc>
              <a:spcBef>
                <a:spcPct val="0"/>
              </a:spcBef>
              <a:spcAft>
                <a:spcPct val="35000"/>
              </a:spcAft>
              <a:buFont typeface="Wingdings" panose="05000000000000000000" pitchFamily="2" charset="2"/>
              <a:buChar char="q"/>
            </a:pPr>
            <a:r>
              <a:rPr lang="fr-FR" sz="2800" b="1" dirty="0">
                <a:latin typeface="Cabin"/>
              </a:rPr>
              <a:t>Comité socle de protection sociale </a:t>
            </a:r>
          </a:p>
          <a:p>
            <a:pPr marL="457200" lvl="0" indent="-457200" defTabSz="889000">
              <a:lnSpc>
                <a:spcPct val="90000"/>
              </a:lnSpc>
              <a:spcBef>
                <a:spcPct val="0"/>
              </a:spcBef>
              <a:spcAft>
                <a:spcPct val="35000"/>
              </a:spcAft>
              <a:buFont typeface="+mj-lt"/>
              <a:buAutoNum type="arabicPeriod"/>
            </a:pPr>
            <a:r>
              <a:rPr lang="fr-FR" sz="2000" b="1" dirty="0">
                <a:latin typeface="Cabin"/>
              </a:rPr>
              <a:t>Direction Générale des Politiques de Développement (MPD)</a:t>
            </a:r>
          </a:p>
          <a:p>
            <a:pPr marL="457200" indent="-457200" defTabSz="889000">
              <a:lnSpc>
                <a:spcPct val="90000"/>
              </a:lnSpc>
              <a:spcBef>
                <a:spcPct val="0"/>
              </a:spcBef>
              <a:spcAft>
                <a:spcPct val="35000"/>
              </a:spcAft>
              <a:buFont typeface="+mj-lt"/>
              <a:buAutoNum type="arabicPeriod"/>
            </a:pPr>
            <a:r>
              <a:rPr lang="fr-FR" sz="2000" b="1" dirty="0">
                <a:latin typeface="Cabin"/>
              </a:rPr>
              <a:t>Institution National de la Statistique et de l’Analyse Economique (MPD)</a:t>
            </a:r>
          </a:p>
          <a:p>
            <a:pPr marL="457200" lvl="0" indent="-457200" defTabSz="889000">
              <a:lnSpc>
                <a:spcPct val="90000"/>
              </a:lnSpc>
              <a:spcBef>
                <a:spcPct val="0"/>
              </a:spcBef>
              <a:spcAft>
                <a:spcPct val="35000"/>
              </a:spcAft>
              <a:buFont typeface="+mj-lt"/>
              <a:buAutoNum type="arabicPeriod"/>
            </a:pPr>
            <a:r>
              <a:rPr lang="fr-FR" sz="2000" b="1" dirty="0">
                <a:latin typeface="Cabin"/>
              </a:rPr>
              <a:t>Direction Nationale de la Santé Publique (MS)</a:t>
            </a:r>
          </a:p>
          <a:p>
            <a:pPr marL="457200" lvl="0" indent="-457200" defTabSz="889000">
              <a:lnSpc>
                <a:spcPct val="90000"/>
              </a:lnSpc>
              <a:spcBef>
                <a:spcPct val="0"/>
              </a:spcBef>
              <a:spcAft>
                <a:spcPct val="35000"/>
              </a:spcAft>
              <a:buFont typeface="+mj-lt"/>
              <a:buAutoNum type="arabicPeriod"/>
            </a:pPr>
            <a:r>
              <a:rPr lang="fr-FR" sz="2000" b="1" dirty="0">
                <a:latin typeface="Cabin"/>
              </a:rPr>
              <a:t>Agence Nationale de l’Assurance Maladie (MS)</a:t>
            </a:r>
          </a:p>
          <a:p>
            <a:pPr marL="457200" lvl="0" indent="-457200" defTabSz="889000">
              <a:lnSpc>
                <a:spcPct val="90000"/>
              </a:lnSpc>
              <a:spcBef>
                <a:spcPct val="0"/>
              </a:spcBef>
              <a:spcAft>
                <a:spcPct val="35000"/>
              </a:spcAft>
              <a:buFont typeface="+mj-lt"/>
              <a:buAutoNum type="arabicPeriod"/>
            </a:pPr>
            <a:r>
              <a:rPr lang="fr-FR" sz="2000" b="1" dirty="0">
                <a:latin typeface="Cabin"/>
              </a:rPr>
              <a:t>Projet des Services Décentralisés Conduit par les Communautés (MDGL)</a:t>
            </a:r>
          </a:p>
          <a:p>
            <a:pPr marL="457200" lvl="0" indent="-457200" defTabSz="889000">
              <a:lnSpc>
                <a:spcPct val="90000"/>
              </a:lnSpc>
              <a:spcBef>
                <a:spcPct val="0"/>
              </a:spcBef>
              <a:spcAft>
                <a:spcPct val="35000"/>
              </a:spcAft>
              <a:buFont typeface="+mj-lt"/>
              <a:buAutoNum type="arabicPeriod"/>
            </a:pPr>
            <a:r>
              <a:rPr lang="fr-FR" sz="2000" b="1" dirty="0">
                <a:latin typeface="Cabin"/>
              </a:rPr>
              <a:t>Direction des Affaires Sociales et des Personnes Handicapées (MASM)</a:t>
            </a:r>
          </a:p>
        </p:txBody>
      </p:sp>
    </p:spTree>
    <p:extLst>
      <p:ext uri="{BB962C8B-B14F-4D97-AF65-F5344CB8AC3E}">
        <p14:creationId xmlns:p14="http://schemas.microsoft.com/office/powerpoint/2010/main" val="3169136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xmlns="" id="{E2452DCF-6A44-461B-80E9-286E472825DD}"/>
              </a:ext>
            </a:extLst>
          </p:cNvPr>
          <p:cNvGrpSpPr/>
          <p:nvPr/>
        </p:nvGrpSpPr>
        <p:grpSpPr>
          <a:xfrm>
            <a:off x="2744876" y="358065"/>
            <a:ext cx="6702247" cy="1151139"/>
            <a:chOff x="0" y="1930581"/>
            <a:chExt cx="3775180" cy="877220"/>
          </a:xfrm>
          <a:scene3d>
            <a:camera prst="orthographicFront"/>
            <a:lightRig rig="threePt" dir="t">
              <a:rot lat="0" lon="0" rev="7500000"/>
            </a:lightRig>
          </a:scene3d>
        </p:grpSpPr>
        <p:sp>
          <p:nvSpPr>
            <p:cNvPr id="3" name="Rectangle : coins arrondis 2">
              <a:extLst>
                <a:ext uri="{FF2B5EF4-FFF2-40B4-BE49-F238E27FC236}">
                  <a16:creationId xmlns:a16="http://schemas.microsoft.com/office/drawing/2014/main" xmlns="" id="{74E196FF-831B-430C-8E70-D4869E21E90D}"/>
                </a:ext>
              </a:extLst>
            </p:cNvPr>
            <p:cNvSpPr/>
            <p:nvPr/>
          </p:nvSpPr>
          <p:spPr>
            <a:xfrm>
              <a:off x="0" y="1930581"/>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ctangle : coins arrondis 4">
              <a:extLst>
                <a:ext uri="{FF2B5EF4-FFF2-40B4-BE49-F238E27FC236}">
                  <a16:creationId xmlns:a16="http://schemas.microsoft.com/office/drawing/2014/main" xmlns="" id="{158CF06C-20E9-4866-B0D9-479B724A8A97}"/>
                </a:ext>
              </a:extLst>
            </p:cNvPr>
            <p:cNvSpPr txBox="1"/>
            <p:nvPr/>
          </p:nvSpPr>
          <p:spPr>
            <a:xfrm>
              <a:off x="42822" y="1973403"/>
              <a:ext cx="3689535"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fr-FR" sz="3100" b="1" kern="1200" dirty="0">
                  <a:solidFill>
                    <a:prstClr val="white"/>
                  </a:solidFill>
                  <a:latin typeface="Cabin"/>
                  <a:ea typeface="+mn-ea"/>
                  <a:cs typeface="+mn-cs"/>
                </a:rPr>
                <a:t>3-  ACCESS</a:t>
              </a:r>
              <a:r>
                <a:rPr lang="fr-FR" sz="2000" b="1" kern="1200" dirty="0">
                  <a:latin typeface="Cabin"/>
                </a:rPr>
                <a:t>  </a:t>
              </a:r>
              <a:r>
                <a:rPr lang="fr-FR" sz="2800" b="1" kern="1200" dirty="0">
                  <a:latin typeface="Cabin"/>
                </a:rPr>
                <a:t>(PSDCC/MDGL)</a:t>
              </a:r>
              <a:endParaRPr lang="fr-FR" sz="4000" kern="1200" dirty="0"/>
            </a:p>
          </p:txBody>
        </p:sp>
      </p:grpSp>
      <p:sp>
        <p:nvSpPr>
          <p:cNvPr id="5" name="Rectangle 4">
            <a:extLst>
              <a:ext uri="{FF2B5EF4-FFF2-40B4-BE49-F238E27FC236}">
                <a16:creationId xmlns:a16="http://schemas.microsoft.com/office/drawing/2014/main" xmlns="" id="{C35382CD-D5DF-442E-87FA-147AB7E1F949}"/>
              </a:ext>
            </a:extLst>
          </p:cNvPr>
          <p:cNvSpPr/>
          <p:nvPr/>
        </p:nvSpPr>
        <p:spPr>
          <a:xfrm>
            <a:off x="3699317" y="2348949"/>
            <a:ext cx="4981575" cy="584775"/>
          </a:xfrm>
          <a:prstGeom prst="rect">
            <a:avLst/>
          </a:prstGeom>
        </p:spPr>
        <p:txBody>
          <a:bodyPr wrap="square">
            <a:spAutoFit/>
          </a:bodyPr>
          <a:lstStyle/>
          <a:p>
            <a:pPr lvl="0"/>
            <a:r>
              <a:rPr lang="fr-FR" sz="3200" b="1" dirty="0">
                <a:latin typeface="Cabin"/>
              </a:rPr>
              <a:t>Ciblage communautaire</a:t>
            </a:r>
            <a:endParaRPr lang="fr-FR" sz="3200" b="1" dirty="0"/>
          </a:p>
        </p:txBody>
      </p:sp>
      <p:sp>
        <p:nvSpPr>
          <p:cNvPr id="6" name="Rectangle 5">
            <a:extLst>
              <a:ext uri="{FF2B5EF4-FFF2-40B4-BE49-F238E27FC236}">
                <a16:creationId xmlns:a16="http://schemas.microsoft.com/office/drawing/2014/main" xmlns="" id="{A186A246-98E2-4A1F-A5AF-60F1C40913DE}"/>
              </a:ext>
            </a:extLst>
          </p:cNvPr>
          <p:cNvSpPr/>
          <p:nvPr/>
        </p:nvSpPr>
        <p:spPr>
          <a:xfrm>
            <a:off x="2895600" y="3708834"/>
            <a:ext cx="6400800" cy="2791101"/>
          </a:xfrm>
          <a:prstGeom prst="rect">
            <a:avLst/>
          </a:prstGeom>
          <a:solidFill>
            <a:schemeClr val="bg1">
              <a:lumMod val="95000"/>
            </a:schemeClr>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 typeface="Wingdings" panose="05000000000000000000" pitchFamily="2" charset="2"/>
              <a:buChar char="ü"/>
            </a:pPr>
            <a:r>
              <a:rPr lang="fr-FR" sz="2800" b="1" dirty="0">
                <a:solidFill>
                  <a:srgbClr val="C00000"/>
                </a:solidFill>
              </a:rPr>
              <a:t>Gestion fiduciaire</a:t>
            </a:r>
          </a:p>
          <a:p>
            <a:pPr marL="342900" indent="-342900" algn="just">
              <a:buFont typeface="Wingdings" panose="05000000000000000000" pitchFamily="2" charset="2"/>
              <a:buChar char="ü"/>
            </a:pPr>
            <a:r>
              <a:rPr lang="fr-FR" sz="2800" b="1" dirty="0">
                <a:solidFill>
                  <a:srgbClr val="C00000"/>
                </a:solidFill>
              </a:rPr>
              <a:t>Avis de non objection sur les TDR</a:t>
            </a:r>
          </a:p>
          <a:p>
            <a:pPr marL="342900" indent="-342900" algn="just">
              <a:buFont typeface="Wingdings" panose="05000000000000000000" pitchFamily="2" charset="2"/>
              <a:buChar char="ü"/>
            </a:pPr>
            <a:r>
              <a:rPr lang="fr-FR" sz="2800" b="1" dirty="0">
                <a:solidFill>
                  <a:srgbClr val="C00000"/>
                </a:solidFill>
              </a:rPr>
              <a:t>Recrutement des enquêteurs </a:t>
            </a:r>
          </a:p>
          <a:p>
            <a:pPr marL="342900" indent="-342900" algn="just">
              <a:buFont typeface="Wingdings" panose="05000000000000000000" pitchFamily="2" charset="2"/>
              <a:buChar char="ü"/>
            </a:pPr>
            <a:r>
              <a:rPr lang="fr-FR" sz="2800" b="1" dirty="0">
                <a:solidFill>
                  <a:srgbClr val="C00000"/>
                </a:solidFill>
              </a:rPr>
              <a:t>Achat de matériels et équipements</a:t>
            </a:r>
          </a:p>
          <a:p>
            <a:pPr marL="342900" indent="-342900" algn="just">
              <a:buFont typeface="Wingdings" panose="05000000000000000000" pitchFamily="2" charset="2"/>
              <a:buChar char="ü"/>
            </a:pPr>
            <a:r>
              <a:rPr lang="fr-FR" sz="2800" b="1" dirty="0">
                <a:solidFill>
                  <a:srgbClr val="C00000"/>
                </a:solidFill>
              </a:rPr>
              <a:t>Paiement des enquêteurs </a:t>
            </a:r>
            <a:endParaRPr lang="fr-FR" sz="2400" b="1" dirty="0">
              <a:solidFill>
                <a:srgbClr val="C00000"/>
              </a:solidFill>
            </a:endParaRPr>
          </a:p>
        </p:txBody>
      </p:sp>
      <p:sp>
        <p:nvSpPr>
          <p:cNvPr id="7" name="Rectangle 6">
            <a:extLst>
              <a:ext uri="{FF2B5EF4-FFF2-40B4-BE49-F238E27FC236}">
                <a16:creationId xmlns:a16="http://schemas.microsoft.com/office/drawing/2014/main" xmlns="" id="{E3D986BA-F554-49A3-ACE0-58861393FA5A}"/>
              </a:ext>
            </a:extLst>
          </p:cNvPr>
          <p:cNvSpPr/>
          <p:nvPr/>
        </p:nvSpPr>
        <p:spPr>
          <a:xfrm>
            <a:off x="1784413" y="1739893"/>
            <a:ext cx="10244830" cy="369332"/>
          </a:xfrm>
          <a:prstGeom prst="rect">
            <a:avLst/>
          </a:prstGeom>
        </p:spPr>
        <p:txBody>
          <a:bodyPr wrap="square">
            <a:spAutoFit/>
          </a:bodyPr>
          <a:lstStyle/>
          <a:p>
            <a:pPr algn="just"/>
            <a:r>
              <a:rPr lang="fr-FR" b="1" dirty="0">
                <a:latin typeface="Arial" panose="020B0604020202020204" pitchFamily="34" charset="0"/>
              </a:rPr>
              <a:t>A</a:t>
            </a:r>
            <a:r>
              <a:rPr lang="fr-FR" dirty="0">
                <a:latin typeface="Arial" panose="020B0604020202020204" pitchFamily="34" charset="0"/>
              </a:rPr>
              <a:t>ppui aux </a:t>
            </a:r>
            <a:r>
              <a:rPr lang="fr-FR" b="1" dirty="0">
                <a:latin typeface="Arial" panose="020B0604020202020204" pitchFamily="34" charset="0"/>
              </a:rPr>
              <a:t>C</a:t>
            </a:r>
            <a:r>
              <a:rPr lang="fr-FR" dirty="0">
                <a:latin typeface="Arial" panose="020B0604020202020204" pitchFamily="34" charset="0"/>
              </a:rPr>
              <a:t>ommunes et aux </a:t>
            </a:r>
            <a:r>
              <a:rPr lang="fr-FR" b="1" dirty="0">
                <a:latin typeface="Arial" panose="020B0604020202020204" pitchFamily="34" charset="0"/>
              </a:rPr>
              <a:t>C</a:t>
            </a:r>
            <a:r>
              <a:rPr lang="fr-FR" dirty="0">
                <a:latin typeface="Arial" panose="020B0604020202020204" pitchFamily="34" charset="0"/>
              </a:rPr>
              <a:t>ommunautés pour l’</a:t>
            </a:r>
            <a:r>
              <a:rPr lang="fr-FR" b="1" dirty="0">
                <a:latin typeface="Arial" panose="020B0604020202020204" pitchFamily="34" charset="0"/>
              </a:rPr>
              <a:t>E</a:t>
            </a:r>
            <a:r>
              <a:rPr lang="fr-FR" dirty="0">
                <a:latin typeface="Arial" panose="020B0604020202020204" pitchFamily="34" charset="0"/>
              </a:rPr>
              <a:t>xpansion des </a:t>
            </a:r>
            <a:r>
              <a:rPr lang="fr-FR" b="1" dirty="0">
                <a:latin typeface="Arial" panose="020B0604020202020204" pitchFamily="34" charset="0"/>
              </a:rPr>
              <a:t>S</a:t>
            </a:r>
            <a:r>
              <a:rPr lang="fr-FR" dirty="0">
                <a:latin typeface="Arial" panose="020B0604020202020204" pitchFamily="34" charset="0"/>
              </a:rPr>
              <a:t>ervices </a:t>
            </a:r>
            <a:r>
              <a:rPr lang="fr-FR" b="1" dirty="0">
                <a:latin typeface="Arial" panose="020B0604020202020204" pitchFamily="34" charset="0"/>
              </a:rPr>
              <a:t>S</a:t>
            </a:r>
            <a:r>
              <a:rPr lang="fr-FR" dirty="0">
                <a:latin typeface="Arial" panose="020B0604020202020204" pitchFamily="34" charset="0"/>
              </a:rPr>
              <a:t>ociaux </a:t>
            </a:r>
            <a:endParaRPr lang="fr-FR" dirty="0"/>
          </a:p>
        </p:txBody>
      </p:sp>
    </p:spTree>
    <p:extLst>
      <p:ext uri="{BB962C8B-B14F-4D97-AF65-F5344CB8AC3E}">
        <p14:creationId xmlns:p14="http://schemas.microsoft.com/office/powerpoint/2010/main" val="4277271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xmlns="" id="{7D765B4B-D769-4855-8F27-5DE8F829F674}"/>
              </a:ext>
            </a:extLst>
          </p:cNvPr>
          <p:cNvGrpSpPr/>
          <p:nvPr/>
        </p:nvGrpSpPr>
        <p:grpSpPr>
          <a:xfrm>
            <a:off x="4270553" y="315067"/>
            <a:ext cx="3818002" cy="877220"/>
            <a:chOff x="0" y="2895524"/>
            <a:chExt cx="3818002" cy="877220"/>
          </a:xfrm>
          <a:scene3d>
            <a:camera prst="orthographicFront"/>
            <a:lightRig rig="threePt" dir="t">
              <a:rot lat="0" lon="0" rev="7500000"/>
            </a:lightRig>
          </a:scene3d>
        </p:grpSpPr>
        <p:sp>
          <p:nvSpPr>
            <p:cNvPr id="3" name="Rectangle : coins arrondis 2">
              <a:extLst>
                <a:ext uri="{FF2B5EF4-FFF2-40B4-BE49-F238E27FC236}">
                  <a16:creationId xmlns:a16="http://schemas.microsoft.com/office/drawing/2014/main" xmlns="" id="{2394E71C-5245-4F8B-B3F2-637F10E16DA4}"/>
                </a:ext>
              </a:extLst>
            </p:cNvPr>
            <p:cNvSpPr/>
            <p:nvPr/>
          </p:nvSpPr>
          <p:spPr>
            <a:xfrm>
              <a:off x="0" y="2895524"/>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ctangle : coins arrondis 4">
              <a:extLst>
                <a:ext uri="{FF2B5EF4-FFF2-40B4-BE49-F238E27FC236}">
                  <a16:creationId xmlns:a16="http://schemas.microsoft.com/office/drawing/2014/main" xmlns="" id="{5676B1ED-BBAF-40C2-9319-B3E9DE5CF112}"/>
                </a:ext>
              </a:extLst>
            </p:cNvPr>
            <p:cNvSpPr txBox="1"/>
            <p:nvPr/>
          </p:nvSpPr>
          <p:spPr>
            <a:xfrm>
              <a:off x="42822" y="2938346"/>
              <a:ext cx="3775180"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b="1" kern="1200" dirty="0">
                  <a:latin typeface="Cabin"/>
                </a:rPr>
                <a:t>4-  INSAE/MPD</a:t>
              </a:r>
              <a:endParaRPr lang="fr-FR" sz="3600" kern="1200" dirty="0"/>
            </a:p>
          </p:txBody>
        </p:sp>
      </p:grpSp>
      <p:sp>
        <p:nvSpPr>
          <p:cNvPr id="5" name="Rectangle 4">
            <a:extLst>
              <a:ext uri="{FF2B5EF4-FFF2-40B4-BE49-F238E27FC236}">
                <a16:creationId xmlns:a16="http://schemas.microsoft.com/office/drawing/2014/main" xmlns="" id="{C9BFFD26-5300-4014-AF89-CC94D4950A49}"/>
              </a:ext>
            </a:extLst>
          </p:cNvPr>
          <p:cNvSpPr/>
          <p:nvPr/>
        </p:nvSpPr>
        <p:spPr>
          <a:xfrm>
            <a:off x="1393206" y="1569412"/>
            <a:ext cx="9405588" cy="707886"/>
          </a:xfrm>
          <a:prstGeom prst="rect">
            <a:avLst/>
          </a:prstGeom>
        </p:spPr>
        <p:txBody>
          <a:bodyPr wrap="none">
            <a:spAutoFit/>
          </a:bodyPr>
          <a:lstStyle/>
          <a:p>
            <a:pPr lvl="0" algn="ctr"/>
            <a:r>
              <a:rPr lang="fr-FR" sz="4000" b="1" dirty="0">
                <a:latin typeface="Cabin"/>
              </a:rPr>
              <a:t>Ciblage statistique et registre social unique </a:t>
            </a:r>
            <a:endParaRPr lang="fr-FR" sz="4000" b="1" dirty="0"/>
          </a:p>
        </p:txBody>
      </p:sp>
      <p:sp>
        <p:nvSpPr>
          <p:cNvPr id="6" name="Rectangle 5">
            <a:extLst>
              <a:ext uri="{FF2B5EF4-FFF2-40B4-BE49-F238E27FC236}">
                <a16:creationId xmlns:a16="http://schemas.microsoft.com/office/drawing/2014/main" xmlns="" id="{3912929B-6DFD-4440-8A99-1805361F9469}"/>
              </a:ext>
            </a:extLst>
          </p:cNvPr>
          <p:cNvSpPr/>
          <p:nvPr/>
        </p:nvSpPr>
        <p:spPr>
          <a:xfrm>
            <a:off x="2902999" y="3213852"/>
            <a:ext cx="7457242" cy="273370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lnSpc>
                <a:spcPct val="150000"/>
              </a:lnSpc>
              <a:buFont typeface="Wingdings" panose="05000000000000000000" pitchFamily="2" charset="2"/>
              <a:buChar char="ü"/>
            </a:pPr>
            <a:r>
              <a:rPr lang="fr-FR" sz="2800" b="1" dirty="0">
                <a:solidFill>
                  <a:schemeClr val="accent6">
                    <a:lumMod val="50000"/>
                  </a:schemeClr>
                </a:solidFill>
              </a:rPr>
              <a:t>Elaboration des TDR et des budgets</a:t>
            </a:r>
          </a:p>
          <a:p>
            <a:pPr marL="285750" indent="-285750" algn="just">
              <a:lnSpc>
                <a:spcPct val="150000"/>
              </a:lnSpc>
              <a:buFont typeface="Wingdings" panose="05000000000000000000" pitchFamily="2" charset="2"/>
              <a:buChar char="ü"/>
            </a:pPr>
            <a:r>
              <a:rPr lang="fr-FR" sz="2800" b="1" dirty="0">
                <a:solidFill>
                  <a:srgbClr val="C00000"/>
                </a:solidFill>
              </a:rPr>
              <a:t>Déploiement des enquêteurs </a:t>
            </a:r>
          </a:p>
          <a:p>
            <a:pPr marL="285750" indent="-285750" algn="just">
              <a:lnSpc>
                <a:spcPct val="150000"/>
              </a:lnSpc>
              <a:buFont typeface="Wingdings" panose="05000000000000000000" pitchFamily="2" charset="2"/>
              <a:buChar char="ü"/>
            </a:pPr>
            <a:r>
              <a:rPr lang="fr-FR" sz="2800" b="1" dirty="0">
                <a:solidFill>
                  <a:schemeClr val="accent6">
                    <a:lumMod val="50000"/>
                  </a:schemeClr>
                </a:solidFill>
              </a:rPr>
              <a:t>Conduite et supervision technique de l’enquête</a:t>
            </a:r>
          </a:p>
          <a:p>
            <a:pPr marL="285750" indent="-285750" algn="just">
              <a:lnSpc>
                <a:spcPct val="150000"/>
              </a:lnSpc>
              <a:buFont typeface="Wingdings" panose="05000000000000000000" pitchFamily="2" charset="2"/>
              <a:buChar char="ü"/>
            </a:pPr>
            <a:r>
              <a:rPr lang="fr-FR" sz="2800" b="1" dirty="0">
                <a:solidFill>
                  <a:schemeClr val="accent6">
                    <a:lumMod val="50000"/>
                  </a:schemeClr>
                </a:solidFill>
              </a:rPr>
              <a:t>Traitement des données</a:t>
            </a:r>
          </a:p>
          <a:p>
            <a:pPr algn="just">
              <a:lnSpc>
                <a:spcPct val="150000"/>
              </a:lnSpc>
            </a:pPr>
            <a:endParaRPr lang="fr-FR" sz="2800" dirty="0"/>
          </a:p>
        </p:txBody>
      </p:sp>
    </p:spTree>
    <p:extLst>
      <p:ext uri="{BB962C8B-B14F-4D97-AF65-F5344CB8AC3E}">
        <p14:creationId xmlns:p14="http://schemas.microsoft.com/office/powerpoint/2010/main" val="3062709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xmlns="" id="{43632FEA-8E72-4358-AB18-CEEB44C47F15}"/>
              </a:ext>
            </a:extLst>
          </p:cNvPr>
          <p:cNvGrpSpPr/>
          <p:nvPr/>
        </p:nvGrpSpPr>
        <p:grpSpPr>
          <a:xfrm>
            <a:off x="4377086" y="415866"/>
            <a:ext cx="3775180" cy="877220"/>
            <a:chOff x="0" y="3860467"/>
            <a:chExt cx="3775180" cy="877220"/>
          </a:xfrm>
          <a:scene3d>
            <a:camera prst="orthographicFront"/>
            <a:lightRig rig="threePt" dir="t">
              <a:rot lat="0" lon="0" rev="7500000"/>
            </a:lightRig>
          </a:scene3d>
        </p:grpSpPr>
        <p:sp>
          <p:nvSpPr>
            <p:cNvPr id="3" name="Rectangle : coins arrondis 2">
              <a:extLst>
                <a:ext uri="{FF2B5EF4-FFF2-40B4-BE49-F238E27FC236}">
                  <a16:creationId xmlns:a16="http://schemas.microsoft.com/office/drawing/2014/main" xmlns="" id="{E4220B35-F550-4879-8108-C9844383BB43}"/>
                </a:ext>
              </a:extLst>
            </p:cNvPr>
            <p:cNvSpPr/>
            <p:nvPr/>
          </p:nvSpPr>
          <p:spPr>
            <a:xfrm>
              <a:off x="0" y="3860467"/>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4" name="Rectangle : coins arrondis 4">
              <a:extLst>
                <a:ext uri="{FF2B5EF4-FFF2-40B4-BE49-F238E27FC236}">
                  <a16:creationId xmlns:a16="http://schemas.microsoft.com/office/drawing/2014/main" xmlns="" id="{C6A5C015-B496-48F6-AB9B-FECAC31A2D8C}"/>
                </a:ext>
              </a:extLst>
            </p:cNvPr>
            <p:cNvSpPr txBox="1"/>
            <p:nvPr/>
          </p:nvSpPr>
          <p:spPr>
            <a:xfrm>
              <a:off x="42822" y="3903289"/>
              <a:ext cx="3689536"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b="1" kern="1200" dirty="0">
                  <a:latin typeface="Cabin"/>
                </a:rPr>
                <a:t>5-  DASPH/MASM</a:t>
              </a:r>
              <a:endParaRPr lang="fr-FR" sz="3600" kern="1200" dirty="0"/>
            </a:p>
          </p:txBody>
        </p:sp>
      </p:grpSp>
      <p:sp>
        <p:nvSpPr>
          <p:cNvPr id="5" name="Rectangle 4">
            <a:extLst>
              <a:ext uri="{FF2B5EF4-FFF2-40B4-BE49-F238E27FC236}">
                <a16:creationId xmlns:a16="http://schemas.microsoft.com/office/drawing/2014/main" xmlns="" id="{1980FB9B-9649-479E-A486-8617DE63EFF9}"/>
              </a:ext>
            </a:extLst>
          </p:cNvPr>
          <p:cNvSpPr/>
          <p:nvPr/>
        </p:nvSpPr>
        <p:spPr>
          <a:xfrm>
            <a:off x="2565934" y="1696573"/>
            <a:ext cx="7199215" cy="523220"/>
          </a:xfrm>
          <a:prstGeom prst="rect">
            <a:avLst/>
          </a:prstGeom>
        </p:spPr>
        <p:txBody>
          <a:bodyPr wrap="none">
            <a:spAutoFit/>
          </a:bodyPr>
          <a:lstStyle/>
          <a:p>
            <a:pPr lvl="0"/>
            <a:r>
              <a:rPr lang="fr-FR" sz="2800" b="1" dirty="0">
                <a:latin typeface="Cabin"/>
              </a:rPr>
              <a:t>Coordination des Centres de Promotion Sociale</a:t>
            </a:r>
            <a:endParaRPr lang="fr-FR" sz="2800" b="1" dirty="0"/>
          </a:p>
        </p:txBody>
      </p:sp>
      <p:sp>
        <p:nvSpPr>
          <p:cNvPr id="6" name="Rectangle 5">
            <a:extLst>
              <a:ext uri="{FF2B5EF4-FFF2-40B4-BE49-F238E27FC236}">
                <a16:creationId xmlns:a16="http://schemas.microsoft.com/office/drawing/2014/main" xmlns="" id="{1D71386F-22AF-4CB3-B78E-C1790A645D19}"/>
              </a:ext>
            </a:extLst>
          </p:cNvPr>
          <p:cNvSpPr/>
          <p:nvPr/>
        </p:nvSpPr>
        <p:spPr>
          <a:xfrm>
            <a:off x="1439662" y="3201629"/>
            <a:ext cx="9312676" cy="194420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anose="05000000000000000000" pitchFamily="2" charset="2"/>
              <a:buChar char="ü"/>
            </a:pPr>
            <a:r>
              <a:rPr lang="fr-FR" sz="2400" b="1" dirty="0">
                <a:solidFill>
                  <a:srgbClr val="002060"/>
                </a:solidFill>
              </a:rPr>
              <a:t>Mobilisation des Chefs des Centres de Promotion Sociale</a:t>
            </a:r>
          </a:p>
          <a:p>
            <a:pPr marL="285750" indent="-285750" algn="just">
              <a:buFont typeface="Wingdings" panose="05000000000000000000" pitchFamily="2" charset="2"/>
              <a:buChar char="ü"/>
            </a:pPr>
            <a:r>
              <a:rPr lang="fr-FR" sz="2400" b="1" dirty="0">
                <a:solidFill>
                  <a:srgbClr val="002060"/>
                </a:solidFill>
              </a:rPr>
              <a:t>Mission de supervision</a:t>
            </a:r>
          </a:p>
          <a:p>
            <a:pPr marL="285750" indent="-285750" algn="just">
              <a:buFont typeface="Wingdings" panose="05000000000000000000" pitchFamily="2" charset="2"/>
              <a:buChar char="ü"/>
            </a:pPr>
            <a:r>
              <a:rPr lang="fr-FR" sz="2400" b="1" dirty="0">
                <a:solidFill>
                  <a:srgbClr val="002060"/>
                </a:solidFill>
              </a:rPr>
              <a:t>Coordination des Directions Départementales de Protection Sociale </a:t>
            </a:r>
          </a:p>
        </p:txBody>
      </p:sp>
    </p:spTree>
    <p:extLst>
      <p:ext uri="{BB962C8B-B14F-4D97-AF65-F5344CB8AC3E}">
        <p14:creationId xmlns:p14="http://schemas.microsoft.com/office/powerpoint/2010/main" val="4016673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2B22211-E452-4DC1-84FB-0B0204E8265F}"/>
              </a:ext>
            </a:extLst>
          </p:cNvPr>
          <p:cNvSpPr/>
          <p:nvPr/>
        </p:nvSpPr>
        <p:spPr>
          <a:xfrm>
            <a:off x="2849948" y="1770640"/>
            <a:ext cx="5985678" cy="584775"/>
          </a:xfrm>
          <a:prstGeom prst="rect">
            <a:avLst/>
          </a:prstGeom>
        </p:spPr>
        <p:txBody>
          <a:bodyPr wrap="none">
            <a:spAutoFit/>
          </a:bodyPr>
          <a:lstStyle/>
          <a:p>
            <a:pPr lvl="0" algn="ctr"/>
            <a:r>
              <a:rPr lang="fr-FR" sz="3200" b="1" dirty="0">
                <a:latin typeface="Cabin"/>
              </a:rPr>
              <a:t>Assistance technique et financière</a:t>
            </a:r>
            <a:endParaRPr lang="fr-FR" sz="3200" b="1" dirty="0"/>
          </a:p>
        </p:txBody>
      </p:sp>
      <p:grpSp>
        <p:nvGrpSpPr>
          <p:cNvPr id="3" name="Groupe 2">
            <a:extLst>
              <a:ext uri="{FF2B5EF4-FFF2-40B4-BE49-F238E27FC236}">
                <a16:creationId xmlns:a16="http://schemas.microsoft.com/office/drawing/2014/main" xmlns="" id="{6776DB08-C935-4D68-8D85-8CAC7AE6EE21}"/>
              </a:ext>
            </a:extLst>
          </p:cNvPr>
          <p:cNvGrpSpPr/>
          <p:nvPr/>
        </p:nvGrpSpPr>
        <p:grpSpPr>
          <a:xfrm>
            <a:off x="2927502" y="544813"/>
            <a:ext cx="6749157" cy="877220"/>
            <a:chOff x="0" y="4825410"/>
            <a:chExt cx="4629510" cy="877220"/>
          </a:xfrm>
          <a:scene3d>
            <a:camera prst="orthographicFront"/>
            <a:lightRig rig="threePt" dir="t">
              <a:rot lat="0" lon="0" rev="7500000"/>
            </a:lightRig>
          </a:scene3d>
        </p:grpSpPr>
        <p:sp>
          <p:nvSpPr>
            <p:cNvPr id="4" name="Rectangle : coins arrondis 3">
              <a:extLst>
                <a:ext uri="{FF2B5EF4-FFF2-40B4-BE49-F238E27FC236}">
                  <a16:creationId xmlns:a16="http://schemas.microsoft.com/office/drawing/2014/main" xmlns="" id="{E6C49DEF-BB24-467D-BBB4-4086B072DBF2}"/>
                </a:ext>
              </a:extLst>
            </p:cNvPr>
            <p:cNvSpPr/>
            <p:nvPr/>
          </p:nvSpPr>
          <p:spPr>
            <a:xfrm>
              <a:off x="0" y="4825410"/>
              <a:ext cx="3775180" cy="877220"/>
            </a:xfrm>
            <a:prstGeom prst="roundRect">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5" name="Rectangle : coins arrondis 4">
              <a:extLst>
                <a:ext uri="{FF2B5EF4-FFF2-40B4-BE49-F238E27FC236}">
                  <a16:creationId xmlns:a16="http://schemas.microsoft.com/office/drawing/2014/main" xmlns="" id="{934A8F5C-109D-4448-9D44-37F533387C18}"/>
                </a:ext>
              </a:extLst>
            </p:cNvPr>
            <p:cNvSpPr txBox="1"/>
            <p:nvPr/>
          </p:nvSpPr>
          <p:spPr>
            <a:xfrm>
              <a:off x="42822" y="4868232"/>
              <a:ext cx="4586688" cy="79157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fr-FR" sz="3600" b="1" kern="1200" dirty="0">
                  <a:latin typeface="Cabin"/>
                </a:rPr>
                <a:t>6- Banque mondiale</a:t>
              </a:r>
              <a:endParaRPr lang="fr-FR" sz="3600" kern="1200" dirty="0"/>
            </a:p>
          </p:txBody>
        </p:sp>
      </p:grpSp>
      <p:sp>
        <p:nvSpPr>
          <p:cNvPr id="6" name="Rectangle : coins arrondis 5">
            <a:extLst>
              <a:ext uri="{FF2B5EF4-FFF2-40B4-BE49-F238E27FC236}">
                <a16:creationId xmlns:a16="http://schemas.microsoft.com/office/drawing/2014/main" xmlns="" id="{CBC8F9B3-F828-49C0-9B5E-BBFD58B18A7E}"/>
              </a:ext>
            </a:extLst>
          </p:cNvPr>
          <p:cNvSpPr/>
          <p:nvPr/>
        </p:nvSpPr>
        <p:spPr>
          <a:xfrm>
            <a:off x="1890944" y="3524436"/>
            <a:ext cx="8673483" cy="15092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a:t>Avis de non objection sur les TDR et budgets</a:t>
            </a:r>
          </a:p>
        </p:txBody>
      </p:sp>
    </p:spTree>
    <p:extLst>
      <p:ext uri="{BB962C8B-B14F-4D97-AF65-F5344CB8AC3E}">
        <p14:creationId xmlns:p14="http://schemas.microsoft.com/office/powerpoint/2010/main" val="3546003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3200" dirty="0"/>
              <a:t>3. </a:t>
            </a:r>
            <a:r>
              <a:rPr lang="fr-FR" sz="2800" dirty="0"/>
              <a:t>Etapes du processus de ciblage des pauvres: Identification communautaire </a:t>
            </a:r>
            <a:endParaRPr lang="fr-FR" sz="3200" dirty="0"/>
          </a:p>
        </p:txBody>
      </p:sp>
      <p:sp>
        <p:nvSpPr>
          <p:cNvPr id="4" name="Shape 108"/>
          <p:cNvSpPr txBox="1">
            <a:spLocks/>
          </p:cNvSpPr>
          <p:nvPr/>
        </p:nvSpPr>
        <p:spPr>
          <a:xfrm>
            <a:off x="0" y="788099"/>
            <a:ext cx="12191999" cy="976307"/>
          </a:xfrm>
          <a:prstGeom prst="rect">
            <a:avLst/>
          </a:prstGeom>
          <a:solidFill>
            <a:schemeClr val="accent4"/>
          </a:solid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562214"/>
              </a:buClr>
              <a:buSzPts val="3200"/>
              <a:buFont typeface="Cabin"/>
              <a:buNone/>
            </a:pPr>
            <a:r>
              <a:rPr lang="fr-FR" sz="2800" b="1" dirty="0">
                <a:latin typeface="+mn-lt"/>
                <a:ea typeface="Cabin"/>
                <a:cs typeface="Cabin"/>
                <a:sym typeface="Cabin"/>
              </a:rPr>
              <a:t>Etape 1: Information et sensibilisation des autorités Départementales et locales </a:t>
            </a:r>
          </a:p>
        </p:txBody>
      </p:sp>
      <p:sp>
        <p:nvSpPr>
          <p:cNvPr id="2" name="ZoneTexte 1"/>
          <p:cNvSpPr txBox="1"/>
          <p:nvPr/>
        </p:nvSpPr>
        <p:spPr>
          <a:xfrm>
            <a:off x="0" y="2733332"/>
            <a:ext cx="7622702" cy="2679195"/>
          </a:xfrm>
          <a:prstGeom prst="rect">
            <a:avLst/>
          </a:prstGeom>
          <a:noFill/>
        </p:spPr>
        <p:txBody>
          <a:bodyPr wrap="square" rtlCol="0">
            <a:spAutoFit/>
          </a:bodyPr>
          <a:lstStyle/>
          <a:p>
            <a:pPr marL="365760" lvl="0" indent="-283464" algn="just">
              <a:lnSpc>
                <a:spcPct val="150000"/>
              </a:lnSpc>
              <a:buClr>
                <a:schemeClr val="accent1"/>
              </a:buClr>
              <a:buSzPts val="2240"/>
              <a:buFont typeface="Noto Sans Symbols"/>
              <a:buChar char="●"/>
            </a:pPr>
            <a:endParaRPr lang="fr-FR" b="1" dirty="0">
              <a:solidFill>
                <a:schemeClr val="dk1"/>
              </a:solidFill>
              <a:ea typeface="Cabin"/>
              <a:cs typeface="Cabin"/>
              <a:sym typeface="Cabin"/>
            </a:endParaRPr>
          </a:p>
          <a:p>
            <a:pPr marL="365760" lvl="0" indent="-283464" algn="just">
              <a:lnSpc>
                <a:spcPct val="150000"/>
              </a:lnSpc>
              <a:buClr>
                <a:schemeClr val="accent1"/>
              </a:buClr>
              <a:buSzPts val="2240"/>
              <a:buFont typeface="Noto Sans Symbols"/>
              <a:buChar char="●"/>
            </a:pPr>
            <a:r>
              <a:rPr lang="fr-FR" sz="2000" b="1" dirty="0">
                <a:solidFill>
                  <a:schemeClr val="dk1"/>
                </a:solidFill>
                <a:ea typeface="Cabin"/>
                <a:cs typeface="Cabin"/>
                <a:sym typeface="Cabin"/>
              </a:rPr>
              <a:t>Envoi de correspondance officielles d’annonce de l’activité.</a:t>
            </a:r>
          </a:p>
          <a:p>
            <a:pPr marL="365760" lvl="0" indent="-283464" algn="just">
              <a:lnSpc>
                <a:spcPct val="150000"/>
              </a:lnSpc>
              <a:buClr>
                <a:schemeClr val="accent1"/>
              </a:buClr>
              <a:buSzPts val="2240"/>
              <a:buFont typeface="Noto Sans Symbols"/>
              <a:buChar char="●"/>
            </a:pPr>
            <a:endParaRPr lang="fr-FR" sz="2000" b="1" dirty="0">
              <a:solidFill>
                <a:schemeClr val="dk1"/>
              </a:solidFill>
              <a:ea typeface="Cabin"/>
              <a:cs typeface="Cabin"/>
              <a:sym typeface="Cabin"/>
            </a:endParaRPr>
          </a:p>
          <a:p>
            <a:pPr marL="365760" lvl="0" indent="-283464" algn="just">
              <a:lnSpc>
                <a:spcPct val="150000"/>
              </a:lnSpc>
              <a:buClr>
                <a:schemeClr val="accent1"/>
              </a:buClr>
              <a:buSzPts val="2240"/>
              <a:buFont typeface="Noto Sans Symbols"/>
              <a:buChar char="●"/>
            </a:pPr>
            <a:r>
              <a:rPr lang="fr-FR" sz="2000" b="1" dirty="0">
                <a:solidFill>
                  <a:schemeClr val="dk1"/>
                </a:solidFill>
                <a:sym typeface="Cabin"/>
              </a:rPr>
              <a:t>Désignation des membres des organes de pilotage</a:t>
            </a:r>
          </a:p>
          <a:p>
            <a:pPr marL="365760" lvl="0" indent="-283464" algn="just">
              <a:lnSpc>
                <a:spcPct val="150000"/>
              </a:lnSpc>
              <a:buClr>
                <a:schemeClr val="accent1"/>
              </a:buClr>
              <a:buSzPts val="2240"/>
              <a:buFont typeface="Noto Sans Symbols"/>
              <a:buChar char="●"/>
            </a:pPr>
            <a:endParaRPr lang="fr-FR" b="1" dirty="0">
              <a:solidFill>
                <a:schemeClr val="dk1"/>
              </a:solidFill>
              <a:sym typeface="Cabin"/>
            </a:endParaRPr>
          </a:p>
          <a:p>
            <a:pPr marL="365760" lvl="0" indent="-283464" algn="just">
              <a:lnSpc>
                <a:spcPct val="150000"/>
              </a:lnSpc>
              <a:buClr>
                <a:schemeClr val="accent1"/>
              </a:buClr>
              <a:buSzPts val="2240"/>
              <a:buFont typeface="Noto Sans Symbols"/>
              <a:buChar char="●"/>
            </a:pPr>
            <a:r>
              <a:rPr lang="fr-FR" b="1" dirty="0">
                <a:solidFill>
                  <a:schemeClr val="dk1"/>
                </a:solidFill>
                <a:sym typeface="Cabin"/>
              </a:rPr>
              <a:t>Discussion sur les arrêtés de mise en place des organes de pilotage</a:t>
            </a:r>
            <a:endParaRPr lang="fr-FR" b="1" dirty="0">
              <a:solidFill>
                <a:schemeClr val="dk1"/>
              </a:soli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9992" y="1764406"/>
            <a:ext cx="5045476" cy="4482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7650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800" dirty="0"/>
              <a:t>3. Etapes du processus de ciblage des pauvres: Identification communautaire </a:t>
            </a:r>
          </a:p>
          <a:p>
            <a:pPr algn="ctr"/>
            <a:endParaRPr lang="fr-FR" sz="2800" dirty="0"/>
          </a:p>
        </p:txBody>
      </p:sp>
      <p:sp>
        <p:nvSpPr>
          <p:cNvPr id="4" name="Shape 108"/>
          <p:cNvSpPr txBox="1">
            <a:spLocks/>
          </p:cNvSpPr>
          <p:nvPr/>
        </p:nvSpPr>
        <p:spPr>
          <a:xfrm>
            <a:off x="1" y="788099"/>
            <a:ext cx="7428761" cy="976307"/>
          </a:xfrm>
          <a:prstGeom prst="rect">
            <a:avLst/>
          </a:prstGeom>
          <a:solidFill>
            <a:schemeClr val="accent4"/>
          </a:solid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562214"/>
              </a:buClr>
              <a:buSzPts val="3200"/>
            </a:pPr>
            <a:r>
              <a:rPr lang="fr-FR" sz="2400" b="1" dirty="0">
                <a:latin typeface="+mn-lt"/>
                <a:ea typeface="Cabin"/>
                <a:cs typeface="Cabin"/>
                <a:sym typeface="Cabin"/>
              </a:rPr>
              <a:t>Etape 2 : </a:t>
            </a:r>
            <a:r>
              <a:rPr lang="fr-FR" sz="2400" b="1" dirty="0">
                <a:solidFill>
                  <a:schemeClr val="dk1"/>
                </a:solidFill>
                <a:latin typeface="+mn-lt"/>
                <a:ea typeface="Cabin"/>
                <a:cs typeface="Cabin"/>
                <a:sym typeface="Cabin"/>
              </a:rPr>
              <a:t>Formation des formateurs et des membres des organes de pilotages du processus</a:t>
            </a:r>
            <a:endParaRPr lang="fr-FR" sz="2400" b="1" dirty="0">
              <a:latin typeface="+mn-lt"/>
              <a:ea typeface="Cabin"/>
              <a:cs typeface="Cabin"/>
              <a:sym typeface="Cabin"/>
            </a:endParaRPr>
          </a:p>
        </p:txBody>
      </p:sp>
      <p:sp>
        <p:nvSpPr>
          <p:cNvPr id="2" name="ZoneTexte 1"/>
          <p:cNvSpPr txBox="1"/>
          <p:nvPr/>
        </p:nvSpPr>
        <p:spPr>
          <a:xfrm>
            <a:off x="528034" y="1801176"/>
            <a:ext cx="4855335" cy="461665"/>
          </a:xfrm>
          <a:prstGeom prst="rect">
            <a:avLst/>
          </a:prstGeom>
          <a:noFill/>
        </p:spPr>
        <p:txBody>
          <a:bodyPr wrap="square" rtlCol="0">
            <a:spAutoFit/>
          </a:bodyPr>
          <a:lstStyle/>
          <a:p>
            <a:pPr marL="365760" lvl="0" indent="-283464" algn="just">
              <a:buClr>
                <a:schemeClr val="accent1"/>
              </a:buClr>
              <a:buSzPts val="2240"/>
              <a:buFont typeface="Noto Sans Symbols"/>
              <a:buChar char="●"/>
            </a:pPr>
            <a:endParaRPr lang="fr-FR" sz="2400" dirty="0"/>
          </a:p>
        </p:txBody>
      </p:sp>
      <p:sp>
        <p:nvSpPr>
          <p:cNvPr id="6" name="ZoneTexte 5"/>
          <p:cNvSpPr txBox="1"/>
          <p:nvPr/>
        </p:nvSpPr>
        <p:spPr>
          <a:xfrm>
            <a:off x="2" y="1811201"/>
            <a:ext cx="5731097" cy="4087273"/>
          </a:xfrm>
          <a:prstGeom prst="rect">
            <a:avLst/>
          </a:prstGeom>
          <a:noFill/>
        </p:spPr>
        <p:txBody>
          <a:bodyPr wrap="square" rtlCol="0">
            <a:spAutoFit/>
          </a:bodyPr>
          <a:lstStyle/>
          <a:p>
            <a:pPr marL="82296" lvl="0">
              <a:lnSpc>
                <a:spcPct val="80000"/>
              </a:lnSpc>
              <a:buClr>
                <a:schemeClr val="accent1"/>
              </a:buClr>
              <a:buSzPts val="2220"/>
            </a:pPr>
            <a:r>
              <a:rPr lang="fr-FR" b="1" dirty="0">
                <a:solidFill>
                  <a:schemeClr val="dk1"/>
                </a:solidFill>
                <a:latin typeface="Cabin"/>
                <a:ea typeface="Cabin"/>
                <a:cs typeface="Cabin"/>
                <a:sym typeface="Cabin"/>
              </a:rPr>
              <a:t>Thèmes abordés: </a:t>
            </a:r>
            <a:endParaRPr lang="fr-FR" dirty="0">
              <a:latin typeface="Cabin"/>
            </a:endParaRPr>
          </a:p>
          <a:p>
            <a:pPr marL="82296" lvl="0">
              <a:lnSpc>
                <a:spcPct val="80000"/>
              </a:lnSpc>
              <a:spcBef>
                <a:spcPts val="600"/>
              </a:spcBef>
              <a:buClr>
                <a:schemeClr val="accent1"/>
              </a:buClr>
              <a:buSzPts val="2220"/>
            </a:pPr>
            <a:endParaRPr lang="fr-FR" b="1" dirty="0">
              <a:solidFill>
                <a:schemeClr val="dk1"/>
              </a:solidFill>
              <a:latin typeface="Cabin"/>
              <a:ea typeface="Cabin"/>
              <a:cs typeface="Cabin"/>
              <a:sym typeface="Cabin"/>
            </a:endParaRPr>
          </a:p>
          <a:p>
            <a:pPr marL="539496" lvl="0" indent="-457200">
              <a:lnSpc>
                <a:spcPct val="80000"/>
              </a:lnSpc>
              <a:spcBef>
                <a:spcPts val="600"/>
              </a:spcBef>
              <a:buClr>
                <a:schemeClr val="accent1"/>
              </a:buClr>
              <a:buSzPts val="2220"/>
              <a:buFont typeface="Cabin"/>
              <a:buAutoNum type="arabicPeriod"/>
            </a:pPr>
            <a:r>
              <a:rPr lang="fr-FR" sz="2400" dirty="0">
                <a:latin typeface="Cabin"/>
                <a:ea typeface="Cabin"/>
                <a:cs typeface="Cabin"/>
                <a:sym typeface="Cabin"/>
              </a:rPr>
              <a:t>Pauvreté extrême et pauvreté non extrême,</a:t>
            </a:r>
          </a:p>
          <a:p>
            <a:pPr marL="539496" lvl="0" indent="-457200">
              <a:lnSpc>
                <a:spcPct val="80000"/>
              </a:lnSpc>
              <a:spcBef>
                <a:spcPts val="600"/>
              </a:spcBef>
              <a:buClr>
                <a:schemeClr val="accent1"/>
              </a:buClr>
              <a:buSzPts val="2220"/>
              <a:buFont typeface="Cabin"/>
              <a:buAutoNum type="arabicPeriod"/>
            </a:pPr>
            <a:endParaRPr lang="fr-FR" sz="2400" dirty="0">
              <a:latin typeface="Cabin"/>
            </a:endParaRPr>
          </a:p>
          <a:p>
            <a:pPr marL="539496" lvl="0" indent="-457200">
              <a:lnSpc>
                <a:spcPct val="80000"/>
              </a:lnSpc>
              <a:spcBef>
                <a:spcPts val="600"/>
              </a:spcBef>
              <a:buClr>
                <a:schemeClr val="accent1"/>
              </a:buClr>
              <a:buSzPts val="2220"/>
              <a:buFont typeface="Cabin"/>
              <a:buAutoNum type="arabicPeriod"/>
            </a:pPr>
            <a:r>
              <a:rPr lang="fr-FR" sz="2400" dirty="0">
                <a:latin typeface="Cabin"/>
                <a:ea typeface="Cabin"/>
                <a:cs typeface="Cabin"/>
                <a:sym typeface="Cabin"/>
              </a:rPr>
              <a:t>Ménage et chef de ménage,</a:t>
            </a:r>
          </a:p>
          <a:p>
            <a:pPr marL="539496" lvl="0" indent="-457200">
              <a:lnSpc>
                <a:spcPct val="80000"/>
              </a:lnSpc>
              <a:spcBef>
                <a:spcPts val="600"/>
              </a:spcBef>
              <a:buClr>
                <a:schemeClr val="accent1"/>
              </a:buClr>
              <a:buSzPts val="2220"/>
              <a:buFont typeface="Cabin"/>
              <a:buAutoNum type="arabicPeriod"/>
            </a:pPr>
            <a:endParaRPr lang="fr-FR" sz="2400" dirty="0">
              <a:latin typeface="Cabin"/>
            </a:endParaRPr>
          </a:p>
          <a:p>
            <a:pPr marL="539496" lvl="0" indent="-457200">
              <a:lnSpc>
                <a:spcPct val="80000"/>
              </a:lnSpc>
              <a:spcBef>
                <a:spcPts val="600"/>
              </a:spcBef>
              <a:buClr>
                <a:schemeClr val="accent1"/>
              </a:buClr>
              <a:buSzPts val="2220"/>
              <a:buFont typeface="Cabin"/>
              <a:buAutoNum type="arabicPeriod"/>
            </a:pPr>
            <a:r>
              <a:rPr lang="fr-FR" sz="2400" dirty="0">
                <a:latin typeface="Cabin"/>
                <a:ea typeface="Cabin"/>
                <a:cs typeface="Cabin"/>
                <a:sym typeface="Cabin"/>
              </a:rPr>
              <a:t>Méthodologie et outils de ciblage des ménages plus pauvres,</a:t>
            </a:r>
            <a:endParaRPr lang="fr-FR" sz="2400" dirty="0">
              <a:latin typeface="Cabin"/>
            </a:endParaRPr>
          </a:p>
          <a:p>
            <a:pPr marL="82296" lvl="0" algn="just">
              <a:lnSpc>
                <a:spcPct val="80000"/>
              </a:lnSpc>
              <a:spcBef>
                <a:spcPts val="600"/>
              </a:spcBef>
              <a:buClr>
                <a:schemeClr val="accent1"/>
              </a:buClr>
              <a:buSzPts val="2220"/>
            </a:pPr>
            <a:endParaRPr lang="fr-FR" sz="2400" dirty="0">
              <a:latin typeface="Cabin"/>
            </a:endParaRPr>
          </a:p>
          <a:p>
            <a:pPr marL="82296" lvl="0" algn="just">
              <a:lnSpc>
                <a:spcPct val="80000"/>
              </a:lnSpc>
              <a:spcBef>
                <a:spcPts val="600"/>
              </a:spcBef>
              <a:buClr>
                <a:schemeClr val="accent1"/>
              </a:buClr>
              <a:buSzPts val="2590"/>
            </a:pPr>
            <a:r>
              <a:rPr lang="fr-FR" sz="2400" dirty="0">
                <a:latin typeface="Cabin"/>
                <a:ea typeface="Cabin"/>
                <a:cs typeface="Cabin"/>
                <a:sym typeface="Cabin"/>
              </a:rPr>
              <a:t>.</a:t>
            </a:r>
          </a:p>
          <a:p>
            <a:endParaRPr lang="fr-FR" dirty="0"/>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4575" y="767758"/>
            <a:ext cx="4687425" cy="3132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8762" y="3979571"/>
            <a:ext cx="4613206" cy="3084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ZoneTexte 8"/>
          <p:cNvSpPr txBox="1"/>
          <p:nvPr/>
        </p:nvSpPr>
        <p:spPr>
          <a:xfrm>
            <a:off x="5731099" y="2032008"/>
            <a:ext cx="1773476" cy="369332"/>
          </a:xfrm>
          <a:prstGeom prst="rect">
            <a:avLst/>
          </a:prstGeom>
          <a:solidFill>
            <a:schemeClr val="accent4"/>
          </a:solidFill>
        </p:spPr>
        <p:txBody>
          <a:bodyPr wrap="square" rtlCol="0">
            <a:spAutoFit/>
          </a:bodyPr>
          <a:lstStyle/>
          <a:p>
            <a:r>
              <a:rPr lang="fr-FR" b="1" dirty="0"/>
              <a:t>C/CPS et C/SDLP</a:t>
            </a:r>
          </a:p>
        </p:txBody>
      </p:sp>
      <p:sp>
        <p:nvSpPr>
          <p:cNvPr id="10" name="ZoneTexte 9"/>
          <p:cNvSpPr txBox="1"/>
          <p:nvPr/>
        </p:nvSpPr>
        <p:spPr>
          <a:xfrm>
            <a:off x="5731100" y="4790941"/>
            <a:ext cx="1697664" cy="923330"/>
          </a:xfrm>
          <a:prstGeom prst="rect">
            <a:avLst/>
          </a:prstGeom>
          <a:solidFill>
            <a:schemeClr val="accent4"/>
          </a:solidFill>
        </p:spPr>
        <p:txBody>
          <a:bodyPr wrap="square" rtlCol="0">
            <a:spAutoFit/>
          </a:bodyPr>
          <a:lstStyle/>
          <a:p>
            <a:r>
              <a:rPr lang="fr-FR" b="1" dirty="0"/>
              <a:t>Représentants  (OSC, RDR) et animateur local</a:t>
            </a:r>
          </a:p>
        </p:txBody>
      </p:sp>
    </p:spTree>
    <p:extLst>
      <p:ext uri="{BB962C8B-B14F-4D97-AF65-F5344CB8AC3E}">
        <p14:creationId xmlns:p14="http://schemas.microsoft.com/office/powerpoint/2010/main" val="2795374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3000" dirty="0"/>
              <a:t>3. Etapes du processus de ciblage des pauvres: Identification communautaire </a:t>
            </a:r>
          </a:p>
        </p:txBody>
      </p:sp>
      <p:sp>
        <p:nvSpPr>
          <p:cNvPr id="4" name="Shape 108"/>
          <p:cNvSpPr txBox="1">
            <a:spLocks/>
          </p:cNvSpPr>
          <p:nvPr/>
        </p:nvSpPr>
        <p:spPr>
          <a:xfrm>
            <a:off x="1" y="788099"/>
            <a:ext cx="6095999" cy="976307"/>
          </a:xfrm>
          <a:prstGeom prst="rect">
            <a:avLst/>
          </a:prstGeom>
          <a:solidFill>
            <a:schemeClr val="accent4"/>
          </a:solid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562214"/>
              </a:buClr>
              <a:buSzPts val="3200"/>
            </a:pPr>
            <a:r>
              <a:rPr lang="fr-FR" sz="2800" b="1" dirty="0">
                <a:latin typeface="Cabin"/>
                <a:ea typeface="Cabin"/>
                <a:cs typeface="Cabin"/>
                <a:sym typeface="Cabin"/>
              </a:rPr>
              <a:t>Etape 3: </a:t>
            </a:r>
            <a:r>
              <a:rPr lang="fr-FR" sz="2800" b="1" dirty="0">
                <a:solidFill>
                  <a:schemeClr val="dk1"/>
                </a:solidFill>
                <a:latin typeface="Cabin"/>
                <a:ea typeface="Cabin"/>
                <a:cs typeface="Cabin"/>
                <a:sym typeface="Cabin"/>
              </a:rPr>
              <a:t>AGV/Mise en place CVI</a:t>
            </a:r>
            <a:endParaRPr lang="fr-FR" sz="2800" b="1" dirty="0">
              <a:latin typeface="Cabin"/>
              <a:ea typeface="Cabin"/>
              <a:cs typeface="Cabin"/>
              <a:sym typeface="Cabin"/>
            </a:endParaRPr>
          </a:p>
        </p:txBody>
      </p:sp>
      <p:sp>
        <p:nvSpPr>
          <p:cNvPr id="2" name="ZoneTexte 1"/>
          <p:cNvSpPr txBox="1"/>
          <p:nvPr/>
        </p:nvSpPr>
        <p:spPr>
          <a:xfrm>
            <a:off x="528034" y="1801176"/>
            <a:ext cx="4855335" cy="461665"/>
          </a:xfrm>
          <a:prstGeom prst="rect">
            <a:avLst/>
          </a:prstGeom>
          <a:noFill/>
        </p:spPr>
        <p:txBody>
          <a:bodyPr wrap="square" rtlCol="0">
            <a:spAutoFit/>
          </a:bodyPr>
          <a:lstStyle/>
          <a:p>
            <a:pPr marL="365760" lvl="0" indent="-283464" algn="just">
              <a:buClr>
                <a:schemeClr val="accent1"/>
              </a:buClr>
              <a:buSzPts val="2240"/>
              <a:buFont typeface="Noto Sans Symbols"/>
              <a:buChar char="●"/>
            </a:pPr>
            <a:endParaRPr lang="fr-FR" sz="2400" dirty="0"/>
          </a:p>
        </p:txBody>
      </p:sp>
      <p:sp>
        <p:nvSpPr>
          <p:cNvPr id="6" name="ZoneTexte 5"/>
          <p:cNvSpPr txBox="1"/>
          <p:nvPr/>
        </p:nvSpPr>
        <p:spPr>
          <a:xfrm>
            <a:off x="2" y="1811201"/>
            <a:ext cx="5885644" cy="5740033"/>
          </a:xfrm>
          <a:prstGeom prst="rect">
            <a:avLst/>
          </a:prstGeom>
          <a:noFill/>
        </p:spPr>
        <p:txBody>
          <a:bodyPr wrap="square" rtlCol="0">
            <a:spAutoFit/>
          </a:bodyPr>
          <a:lstStyle/>
          <a:p>
            <a:pPr marL="82296" lvl="0" algn="just">
              <a:lnSpc>
                <a:spcPct val="80000"/>
              </a:lnSpc>
              <a:buClr>
                <a:schemeClr val="accent1"/>
              </a:buClr>
              <a:buSzPts val="2072"/>
            </a:pPr>
            <a:r>
              <a:rPr lang="fr-FR" sz="2400" b="1" dirty="0">
                <a:solidFill>
                  <a:schemeClr val="dk1"/>
                </a:solidFill>
                <a:latin typeface="Cabin"/>
                <a:ea typeface="Cabin"/>
                <a:cs typeface="Cabin"/>
                <a:sym typeface="Cabin"/>
              </a:rPr>
              <a:t>  Qualité de membres de CVI</a:t>
            </a:r>
            <a:endParaRPr lang="fr-FR" sz="2400" dirty="0"/>
          </a:p>
          <a:p>
            <a:pPr marL="365760" lvl="0" indent="-283464" algn="just">
              <a:lnSpc>
                <a:spcPct val="80000"/>
              </a:lnSpc>
              <a:spcBef>
                <a:spcPts val="600"/>
              </a:spcBef>
              <a:buClr>
                <a:schemeClr val="accent1"/>
              </a:buClr>
              <a:buSzPts val="2072"/>
              <a:buFont typeface="Noto Sans Symbols"/>
              <a:buChar char="•"/>
            </a:pPr>
            <a:r>
              <a:rPr lang="fr-FR" sz="2400" b="1" dirty="0">
                <a:solidFill>
                  <a:schemeClr val="dk1"/>
                </a:solidFill>
                <a:latin typeface="Cabin"/>
                <a:ea typeface="Cabin"/>
                <a:cs typeface="Cabin"/>
                <a:sym typeface="Cabin"/>
              </a:rPr>
              <a:t>Intégrité,  Honnêteté</a:t>
            </a:r>
            <a:r>
              <a:rPr lang="fr-FR" sz="2400" dirty="0">
                <a:solidFill>
                  <a:schemeClr val="dk1"/>
                </a:solidFill>
                <a:latin typeface="Cabin"/>
                <a:ea typeface="Cabin"/>
                <a:cs typeface="Cabin"/>
                <a:sym typeface="Cabin"/>
              </a:rPr>
              <a:t>,  Probité, </a:t>
            </a:r>
          </a:p>
          <a:p>
            <a:pPr marL="365760" lvl="0" indent="-283464" algn="just">
              <a:lnSpc>
                <a:spcPct val="80000"/>
              </a:lnSpc>
              <a:spcBef>
                <a:spcPts val="600"/>
              </a:spcBef>
              <a:buClr>
                <a:schemeClr val="accent1"/>
              </a:buClr>
              <a:buSzPts val="2072"/>
              <a:buFont typeface="Noto Sans Symbols"/>
              <a:buChar char="•"/>
            </a:pPr>
            <a:r>
              <a:rPr lang="fr-FR" sz="2400" dirty="0">
                <a:solidFill>
                  <a:schemeClr val="dk1"/>
                </a:solidFill>
                <a:latin typeface="Cabin"/>
                <a:ea typeface="Cabin"/>
                <a:cs typeface="Cabin"/>
                <a:sym typeface="Cabin"/>
              </a:rPr>
              <a:t>Parfaite connaissance des villages (tous les hameaux ou agglomérations, tous les groupes et sous-groupes) et</a:t>
            </a:r>
          </a:p>
          <a:p>
            <a:pPr marL="365760" lvl="0" indent="-283464" algn="just">
              <a:lnSpc>
                <a:spcPct val="80000"/>
              </a:lnSpc>
              <a:spcBef>
                <a:spcPts val="600"/>
              </a:spcBef>
              <a:buClr>
                <a:schemeClr val="accent1"/>
              </a:buClr>
              <a:buSzPts val="2072"/>
              <a:buFont typeface="Noto Sans Symbols"/>
              <a:buChar char="•"/>
            </a:pPr>
            <a:endParaRPr lang="fr-FR" sz="2400" dirty="0"/>
          </a:p>
          <a:p>
            <a:pPr marL="365760" lvl="0" indent="-283464" algn="just">
              <a:lnSpc>
                <a:spcPct val="80000"/>
              </a:lnSpc>
              <a:spcBef>
                <a:spcPts val="600"/>
              </a:spcBef>
              <a:buClr>
                <a:schemeClr val="accent1"/>
              </a:buClr>
              <a:buSzPts val="2072"/>
              <a:buFont typeface="Noto Sans Symbols"/>
              <a:buChar char="•"/>
            </a:pPr>
            <a:r>
              <a:rPr lang="fr-FR" sz="2400" b="1" dirty="0">
                <a:solidFill>
                  <a:schemeClr val="dk1"/>
                </a:solidFill>
                <a:latin typeface="Cabin"/>
                <a:ea typeface="Cabin"/>
                <a:cs typeface="Cabin"/>
                <a:sym typeface="Cabin"/>
              </a:rPr>
              <a:t>Avoir un lien  avec les actions de développement au niveau local </a:t>
            </a:r>
            <a:r>
              <a:rPr lang="fr-FR" sz="2400" dirty="0">
                <a:solidFill>
                  <a:schemeClr val="dk1"/>
                </a:solidFill>
                <a:latin typeface="Cabin"/>
                <a:ea typeface="Cabin"/>
                <a:cs typeface="Cabin"/>
                <a:sym typeface="Cabin"/>
              </a:rPr>
              <a:t>et des questions d’appui aux personnes déshéritées</a:t>
            </a:r>
          </a:p>
          <a:p>
            <a:pPr marL="365760" lvl="0" indent="-283464" algn="just">
              <a:lnSpc>
                <a:spcPct val="80000"/>
              </a:lnSpc>
              <a:spcBef>
                <a:spcPts val="600"/>
              </a:spcBef>
              <a:buClr>
                <a:schemeClr val="accent1"/>
              </a:buClr>
              <a:buSzPts val="2072"/>
              <a:buFont typeface="Noto Sans Symbols"/>
              <a:buChar char="•"/>
            </a:pPr>
            <a:endParaRPr lang="fr-FR" sz="2400" dirty="0">
              <a:solidFill>
                <a:schemeClr val="dk1"/>
              </a:solidFill>
              <a:latin typeface="Cabin"/>
              <a:sym typeface="Cabin"/>
            </a:endParaRPr>
          </a:p>
          <a:p>
            <a:pPr marL="365760" lvl="0" indent="-283464" algn="just">
              <a:lnSpc>
                <a:spcPct val="80000"/>
              </a:lnSpc>
              <a:spcBef>
                <a:spcPts val="600"/>
              </a:spcBef>
              <a:buClr>
                <a:schemeClr val="accent1"/>
              </a:buClr>
              <a:buSzPts val="2072"/>
              <a:buFont typeface="Noto Sans Symbols"/>
              <a:buChar char="•"/>
            </a:pPr>
            <a:r>
              <a:rPr lang="fr-FR" sz="2400" b="1" dirty="0">
                <a:solidFill>
                  <a:srgbClr val="C00000"/>
                </a:solidFill>
                <a:latin typeface="Cabin"/>
                <a:sym typeface="Cabin"/>
              </a:rPr>
              <a:t>Un membre CVI n’est pas éligible comme pauvre (extrême et non extrême)</a:t>
            </a:r>
          </a:p>
          <a:p>
            <a:pPr marL="365760" lvl="0" indent="-283464" algn="just">
              <a:lnSpc>
                <a:spcPct val="80000"/>
              </a:lnSpc>
              <a:spcBef>
                <a:spcPts val="600"/>
              </a:spcBef>
              <a:buClr>
                <a:schemeClr val="accent1"/>
              </a:buClr>
              <a:buSzPts val="2072"/>
              <a:buFont typeface="Noto Sans Symbols"/>
              <a:buChar char="•"/>
            </a:pPr>
            <a:endParaRPr lang="fr-FR" sz="1100" dirty="0">
              <a:solidFill>
                <a:schemeClr val="dk1"/>
              </a:solidFill>
              <a:latin typeface="Cabin"/>
              <a:sym typeface="Cabin"/>
            </a:endParaRPr>
          </a:p>
          <a:p>
            <a:pPr marL="365760" indent="-283464" algn="just">
              <a:lnSpc>
                <a:spcPct val="80000"/>
              </a:lnSpc>
              <a:spcBef>
                <a:spcPts val="600"/>
              </a:spcBef>
              <a:buSzPts val="2072"/>
              <a:buFont typeface="Noto Sans Symbols"/>
              <a:buChar char="•"/>
            </a:pPr>
            <a:r>
              <a:rPr lang="fr-FR" sz="2400" b="1" dirty="0">
                <a:solidFill>
                  <a:srgbClr val="00B050"/>
                </a:solidFill>
                <a:latin typeface="Cabin"/>
                <a:ea typeface="Cabin"/>
                <a:cs typeface="Cabin"/>
                <a:sym typeface="Cabin"/>
              </a:rPr>
              <a:t>Effectif:   7</a:t>
            </a:r>
          </a:p>
          <a:p>
            <a:pPr marL="82296" lvl="0" algn="just">
              <a:lnSpc>
                <a:spcPct val="80000"/>
              </a:lnSpc>
              <a:spcBef>
                <a:spcPts val="600"/>
              </a:spcBef>
              <a:buClr>
                <a:schemeClr val="accent1"/>
              </a:buClr>
              <a:buSzPts val="2590"/>
            </a:pPr>
            <a:endParaRPr lang="fr-FR" sz="2400" dirty="0">
              <a:ea typeface="Cabin"/>
              <a:cs typeface="Cabin"/>
              <a:sym typeface="Cabin"/>
            </a:endParaRPr>
          </a:p>
          <a:p>
            <a:endParaRPr lang="fr-FR" dirty="0"/>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88099"/>
            <a:ext cx="6096000" cy="58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30397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800" dirty="0"/>
              <a:t>3. Etapes du processus de ciblage des pauvres: Identification communautaire</a:t>
            </a:r>
          </a:p>
        </p:txBody>
      </p:sp>
      <p:sp>
        <p:nvSpPr>
          <p:cNvPr id="4" name="Shape 108"/>
          <p:cNvSpPr txBox="1">
            <a:spLocks/>
          </p:cNvSpPr>
          <p:nvPr/>
        </p:nvSpPr>
        <p:spPr>
          <a:xfrm>
            <a:off x="2" y="829004"/>
            <a:ext cx="12093261" cy="628577"/>
          </a:xfrm>
          <a:prstGeom prst="rect">
            <a:avLst/>
          </a:prstGeom>
          <a:solidFill>
            <a:schemeClr val="accent4"/>
          </a:solid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562214"/>
              </a:buClr>
              <a:buSzPts val="3200"/>
            </a:pPr>
            <a:r>
              <a:rPr lang="fr-FR" sz="2000" b="1" dirty="0">
                <a:latin typeface="Cabin"/>
                <a:ea typeface="Cabin"/>
                <a:cs typeface="Cabin"/>
                <a:sym typeface="Cabin"/>
              </a:rPr>
              <a:t>Etape 4: R</a:t>
            </a:r>
            <a:r>
              <a:rPr lang="fr-FR" sz="2000" b="1" dirty="0">
                <a:solidFill>
                  <a:schemeClr val="dk1"/>
                </a:solidFill>
                <a:latin typeface="Cabin"/>
                <a:ea typeface="Cabin"/>
                <a:cs typeface="Cabin"/>
                <a:sym typeface="Cabin"/>
              </a:rPr>
              <a:t>estitution à la communauté de la liste consensuelle pré identifiée par les CVI</a:t>
            </a:r>
            <a:endParaRPr lang="fr-FR" sz="2000" b="1" dirty="0">
              <a:latin typeface="Cabin"/>
              <a:ea typeface="Cabin"/>
              <a:cs typeface="Cabin"/>
              <a:sym typeface="Cabin"/>
            </a:endParaRPr>
          </a:p>
        </p:txBody>
      </p:sp>
      <p:sp>
        <p:nvSpPr>
          <p:cNvPr id="6" name="ZoneTexte 5"/>
          <p:cNvSpPr txBox="1"/>
          <p:nvPr/>
        </p:nvSpPr>
        <p:spPr>
          <a:xfrm>
            <a:off x="0" y="2729423"/>
            <a:ext cx="6096000" cy="984885"/>
          </a:xfrm>
          <a:prstGeom prst="rect">
            <a:avLst/>
          </a:prstGeom>
          <a:noFill/>
        </p:spPr>
        <p:txBody>
          <a:bodyPr wrap="square" rtlCol="0">
            <a:spAutoFit/>
          </a:bodyPr>
          <a:lstStyle/>
          <a:p>
            <a:pPr marL="82296" lvl="0" algn="just">
              <a:buClr>
                <a:schemeClr val="accent1"/>
              </a:buClr>
              <a:buSzPts val="1920"/>
            </a:pPr>
            <a:r>
              <a:rPr lang="fr-FR" sz="2000" dirty="0" err="1">
                <a:latin typeface="Cabin"/>
                <a:ea typeface="Cabin"/>
                <a:cs typeface="Cabin"/>
                <a:sym typeface="Cabin"/>
              </a:rPr>
              <a:t>Aassemblée</a:t>
            </a:r>
            <a:r>
              <a:rPr lang="fr-FR" sz="2000" dirty="0">
                <a:latin typeface="Cabin"/>
                <a:ea typeface="Cabin"/>
                <a:cs typeface="Cabin"/>
                <a:sym typeface="Cabin"/>
              </a:rPr>
              <a:t> villageoise de restitution de la liste consensuelle des CVI</a:t>
            </a:r>
            <a:endParaRPr lang="fr-FR" sz="2400" dirty="0"/>
          </a:p>
          <a:p>
            <a:endParaRPr lang="fr-FR" dirty="0"/>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1" y="1457580"/>
            <a:ext cx="5997262" cy="4867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1329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3200" dirty="0"/>
              <a:t>3. Etapes du processus de ciblage des pauvres: ciblage statistique </a:t>
            </a:r>
          </a:p>
        </p:txBody>
      </p:sp>
      <p:sp>
        <p:nvSpPr>
          <p:cNvPr id="4" name="Shape 108"/>
          <p:cNvSpPr txBox="1">
            <a:spLocks/>
          </p:cNvSpPr>
          <p:nvPr/>
        </p:nvSpPr>
        <p:spPr>
          <a:xfrm>
            <a:off x="2" y="829004"/>
            <a:ext cx="6095999" cy="628577"/>
          </a:xfrm>
          <a:prstGeom prst="rect">
            <a:avLst/>
          </a:prstGeom>
          <a:solidFill>
            <a:schemeClr val="accent4"/>
          </a:solid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562214"/>
              </a:buClr>
              <a:buSzPts val="3200"/>
            </a:pPr>
            <a:r>
              <a:rPr lang="fr-FR" sz="2000" b="1" dirty="0">
                <a:latin typeface="Cabin"/>
                <a:ea typeface="Cabin"/>
                <a:cs typeface="Cabin"/>
                <a:sym typeface="Cabin"/>
              </a:rPr>
              <a:t>Etape 5: </a:t>
            </a:r>
            <a:r>
              <a:rPr lang="fr-FR" sz="2000" b="1" dirty="0">
                <a:solidFill>
                  <a:schemeClr val="dk1"/>
                </a:solidFill>
                <a:latin typeface="Cabin"/>
                <a:ea typeface="Cabin"/>
                <a:cs typeface="Cabin"/>
                <a:sym typeface="Cabin"/>
              </a:rPr>
              <a:t>Enquête ménage  par le biais du PMT</a:t>
            </a:r>
            <a:br>
              <a:rPr lang="fr-FR" sz="2000" b="1" dirty="0">
                <a:solidFill>
                  <a:schemeClr val="dk1"/>
                </a:solidFill>
                <a:latin typeface="Cabin"/>
                <a:ea typeface="Cabin"/>
                <a:cs typeface="Cabin"/>
                <a:sym typeface="Cabin"/>
              </a:rPr>
            </a:br>
            <a:endParaRPr lang="fr-FR" sz="2000" b="1" dirty="0">
              <a:latin typeface="Cabin"/>
              <a:ea typeface="Cabin"/>
              <a:cs typeface="Cabin"/>
              <a:sym typeface="Cabin"/>
            </a:endParaRPr>
          </a:p>
        </p:txBody>
      </p:sp>
      <p:sp>
        <p:nvSpPr>
          <p:cNvPr id="2" name="ZoneTexte 1"/>
          <p:cNvSpPr txBox="1"/>
          <p:nvPr/>
        </p:nvSpPr>
        <p:spPr>
          <a:xfrm>
            <a:off x="528034" y="1801176"/>
            <a:ext cx="4855335" cy="461665"/>
          </a:xfrm>
          <a:prstGeom prst="rect">
            <a:avLst/>
          </a:prstGeom>
          <a:noFill/>
        </p:spPr>
        <p:txBody>
          <a:bodyPr wrap="square" rtlCol="0">
            <a:spAutoFit/>
          </a:bodyPr>
          <a:lstStyle/>
          <a:p>
            <a:pPr marL="365760" lvl="0" indent="-283464" algn="just">
              <a:buClr>
                <a:schemeClr val="accent1"/>
              </a:buClr>
              <a:buSzPts val="2240"/>
              <a:buFont typeface="Noto Sans Symbols"/>
              <a:buChar char="●"/>
            </a:pPr>
            <a:endParaRPr lang="fr-FR" sz="2400" dirty="0"/>
          </a:p>
        </p:txBody>
      </p:sp>
      <p:sp>
        <p:nvSpPr>
          <p:cNvPr id="6" name="ZoneTexte 5"/>
          <p:cNvSpPr txBox="1"/>
          <p:nvPr/>
        </p:nvSpPr>
        <p:spPr>
          <a:xfrm>
            <a:off x="1" y="1893194"/>
            <a:ext cx="6096000" cy="369332"/>
          </a:xfrm>
          <a:prstGeom prst="rect">
            <a:avLst/>
          </a:prstGeom>
          <a:noFill/>
        </p:spPr>
        <p:txBody>
          <a:bodyPr wrap="square" rtlCol="0">
            <a:spAutoFit/>
          </a:bodyPr>
          <a:lstStyle/>
          <a:p>
            <a:endParaRPr lang="fr-FR" dirty="0"/>
          </a:p>
        </p:txBody>
      </p:sp>
      <p:sp>
        <p:nvSpPr>
          <p:cNvPr id="5" name="ZoneTexte 4"/>
          <p:cNvSpPr txBox="1"/>
          <p:nvPr/>
        </p:nvSpPr>
        <p:spPr>
          <a:xfrm>
            <a:off x="0" y="2632078"/>
            <a:ext cx="5821249" cy="3262432"/>
          </a:xfrm>
          <a:prstGeom prst="rect">
            <a:avLst/>
          </a:prstGeom>
          <a:noFill/>
        </p:spPr>
        <p:txBody>
          <a:bodyPr wrap="square" rtlCol="0">
            <a:spAutoFit/>
          </a:bodyPr>
          <a:lstStyle/>
          <a:p>
            <a:pPr marL="539496" lvl="0" indent="-457200" algn="just">
              <a:buClr>
                <a:schemeClr val="accent1"/>
              </a:buClr>
              <a:buSzPts val="1920"/>
              <a:buFont typeface="Arial" panose="020B0604020202020204" pitchFamily="34" charset="0"/>
              <a:buChar char="•"/>
            </a:pPr>
            <a:r>
              <a:rPr lang="fr-FR" sz="2400" dirty="0">
                <a:solidFill>
                  <a:schemeClr val="dk1"/>
                </a:solidFill>
                <a:latin typeface="Cabin"/>
                <a:ea typeface="Cabin"/>
                <a:cs typeface="Cabin"/>
                <a:sym typeface="Cabin"/>
              </a:rPr>
              <a:t>C’est une enquête qui permet d’évaluer l’état de pauvreté du ménage,</a:t>
            </a:r>
            <a:endParaRPr lang="fr-FR" sz="2400" dirty="0"/>
          </a:p>
          <a:p>
            <a:pPr marL="425196" lvl="0" indent="-342900" algn="just">
              <a:spcBef>
                <a:spcPts val="600"/>
              </a:spcBef>
              <a:buClr>
                <a:schemeClr val="accent1"/>
              </a:buClr>
              <a:buSzPts val="1920"/>
              <a:buFont typeface="Arial" panose="020B0604020202020204" pitchFamily="34" charset="0"/>
              <a:buChar char="•"/>
            </a:pPr>
            <a:endParaRPr lang="fr-FR" sz="2400" dirty="0">
              <a:solidFill>
                <a:schemeClr val="dk1"/>
              </a:solidFill>
              <a:latin typeface="Cabin"/>
              <a:ea typeface="Cabin"/>
              <a:cs typeface="Cabin"/>
              <a:sym typeface="Cabin"/>
            </a:endParaRPr>
          </a:p>
          <a:p>
            <a:pPr marL="539496" lvl="0" indent="-457200" algn="just">
              <a:spcBef>
                <a:spcPts val="600"/>
              </a:spcBef>
              <a:buClr>
                <a:schemeClr val="accent1"/>
              </a:buClr>
              <a:buSzPts val="1920"/>
              <a:buFont typeface="Arial" panose="020B0604020202020204" pitchFamily="34" charset="0"/>
              <a:buChar char="•"/>
            </a:pPr>
            <a:r>
              <a:rPr lang="fr-FR" sz="2400" dirty="0">
                <a:solidFill>
                  <a:schemeClr val="dk1"/>
                </a:solidFill>
                <a:latin typeface="Cabin"/>
                <a:ea typeface="Cabin"/>
                <a:cs typeface="Cabin"/>
                <a:sym typeface="Cabin"/>
              </a:rPr>
              <a:t>Elle permet de donner un score de pauvreté à chaque ménage identifié,</a:t>
            </a:r>
            <a:endParaRPr lang="fr-FR" sz="2400" dirty="0"/>
          </a:p>
          <a:p>
            <a:pPr marL="425196" lvl="0" indent="-342900" algn="just">
              <a:spcBef>
                <a:spcPts val="600"/>
              </a:spcBef>
              <a:buClr>
                <a:schemeClr val="accent1"/>
              </a:buClr>
              <a:buSzPts val="1920"/>
              <a:buFont typeface="Arial" panose="020B0604020202020204" pitchFamily="34" charset="0"/>
              <a:buChar char="•"/>
            </a:pPr>
            <a:endParaRPr lang="fr-FR" sz="2400" dirty="0">
              <a:solidFill>
                <a:schemeClr val="dk1"/>
              </a:solidFill>
              <a:latin typeface="Cabin"/>
              <a:ea typeface="Cabin"/>
              <a:cs typeface="Cabin"/>
              <a:sym typeface="Cabin"/>
            </a:endParaRPr>
          </a:p>
          <a:p>
            <a:pPr marL="204216" lvl="0" algn="just">
              <a:spcBef>
                <a:spcPts val="600"/>
              </a:spcBef>
              <a:buClr>
                <a:schemeClr val="accent1"/>
              </a:buClr>
              <a:buSzPts val="1920"/>
            </a:pPr>
            <a:endParaRPr lang="fr-FR" sz="2400" dirty="0">
              <a:solidFill>
                <a:schemeClr val="dk1"/>
              </a:solidFill>
              <a:latin typeface="Cabin"/>
              <a:ea typeface="Cabin"/>
              <a:cs typeface="Cabin"/>
              <a:sym typeface="Cabin"/>
            </a:endParaRPr>
          </a:p>
          <a:p>
            <a:endParaRPr lang="fr-FR"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7664" y="961345"/>
            <a:ext cx="219075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70287" y="961345"/>
            <a:ext cx="1952625"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3130" y="2540926"/>
            <a:ext cx="1899817" cy="165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30376" y="2540926"/>
            <a:ext cx="1832446" cy="165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descr="http://blog.lesoir.be/wp-content/uploads/sites/58/2013/12/core.jpg"/>
          <p:cNvPicPr>
            <a:picLocks noChangeAspect="1" noChangeArrowheads="1"/>
          </p:cNvPicPr>
          <p:nvPr/>
        </p:nvPicPr>
        <p:blipFill>
          <a:blip r:embed="rId7"/>
          <a:srcRect/>
          <a:stretch>
            <a:fillRect/>
          </a:stretch>
        </p:blipFill>
        <p:spPr bwMode="auto">
          <a:xfrm>
            <a:off x="7017924" y="4629642"/>
            <a:ext cx="4884949" cy="2047741"/>
          </a:xfrm>
          <a:prstGeom prst="rect">
            <a:avLst/>
          </a:prstGeom>
          <a:noFill/>
        </p:spPr>
      </p:pic>
      <p:sp>
        <p:nvSpPr>
          <p:cNvPr id="14" name="ZoneTexte 13"/>
          <p:cNvSpPr txBox="1"/>
          <p:nvPr/>
        </p:nvSpPr>
        <p:spPr>
          <a:xfrm>
            <a:off x="9646599" y="6156101"/>
            <a:ext cx="2073176" cy="369332"/>
          </a:xfrm>
          <a:prstGeom prst="rect">
            <a:avLst/>
          </a:prstGeom>
          <a:solidFill>
            <a:schemeClr val="accent4"/>
          </a:solidFill>
        </p:spPr>
        <p:txBody>
          <a:bodyPr wrap="square" rtlCol="0">
            <a:spAutoFit/>
          </a:bodyPr>
          <a:lstStyle/>
          <a:p>
            <a:r>
              <a:rPr lang="fr-FR" b="1" dirty="0"/>
              <a:t>Outil de collecte</a:t>
            </a:r>
          </a:p>
        </p:txBody>
      </p:sp>
    </p:spTree>
    <p:extLst>
      <p:ext uri="{BB962C8B-B14F-4D97-AF65-F5344CB8AC3E}">
        <p14:creationId xmlns:p14="http://schemas.microsoft.com/office/powerpoint/2010/main" val="2458561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3200" dirty="0"/>
              <a:t>3. Etapes du processus de ciblage des pauvres: Validation communautaire</a:t>
            </a:r>
          </a:p>
        </p:txBody>
      </p:sp>
      <p:sp>
        <p:nvSpPr>
          <p:cNvPr id="4" name="Shape 108"/>
          <p:cNvSpPr txBox="1">
            <a:spLocks/>
          </p:cNvSpPr>
          <p:nvPr/>
        </p:nvSpPr>
        <p:spPr>
          <a:xfrm>
            <a:off x="2" y="1014916"/>
            <a:ext cx="6095999" cy="628577"/>
          </a:xfrm>
          <a:prstGeom prst="rect">
            <a:avLst/>
          </a:prstGeom>
          <a:solidFill>
            <a:schemeClr val="accent4"/>
          </a:solid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562214"/>
              </a:buClr>
              <a:buSzPts val="3200"/>
            </a:pPr>
            <a:endParaRPr lang="fr-FR" sz="2000" b="1" dirty="0">
              <a:latin typeface="Cabin"/>
              <a:ea typeface="Cabin"/>
              <a:cs typeface="Cabin"/>
              <a:sym typeface="Cabin"/>
            </a:endParaRPr>
          </a:p>
          <a:p>
            <a:pPr algn="ctr">
              <a:spcBef>
                <a:spcPts val="0"/>
              </a:spcBef>
              <a:buClr>
                <a:srgbClr val="562214"/>
              </a:buClr>
              <a:buSzPts val="3200"/>
            </a:pPr>
            <a:r>
              <a:rPr lang="fr-FR" sz="2000" b="1" dirty="0">
                <a:latin typeface="Cabin"/>
                <a:ea typeface="Cabin"/>
                <a:cs typeface="Cabin"/>
                <a:sym typeface="Cabin"/>
              </a:rPr>
              <a:t>Etape 6 : </a:t>
            </a:r>
            <a:r>
              <a:rPr lang="fr-FR" sz="2000" b="1" dirty="0">
                <a:solidFill>
                  <a:schemeClr val="dk1"/>
                </a:solidFill>
                <a:latin typeface="Cabin"/>
                <a:ea typeface="Cabin"/>
                <a:cs typeface="Cabin"/>
                <a:sym typeface="Cabin"/>
              </a:rPr>
              <a:t>Deuxième restitution à la communauté</a:t>
            </a:r>
            <a:br>
              <a:rPr lang="fr-FR" sz="2000" b="1" dirty="0">
                <a:solidFill>
                  <a:schemeClr val="dk1"/>
                </a:solidFill>
                <a:latin typeface="Cabin"/>
                <a:ea typeface="Cabin"/>
                <a:cs typeface="Cabin"/>
                <a:sym typeface="Cabin"/>
              </a:rPr>
            </a:br>
            <a:endParaRPr lang="fr-FR" sz="2000" b="1" dirty="0">
              <a:latin typeface="Cabin"/>
              <a:ea typeface="Cabin"/>
              <a:cs typeface="Cabin"/>
              <a:sym typeface="Cabin"/>
            </a:endParaRPr>
          </a:p>
        </p:txBody>
      </p:sp>
      <p:sp>
        <p:nvSpPr>
          <p:cNvPr id="2" name="ZoneTexte 1"/>
          <p:cNvSpPr txBox="1"/>
          <p:nvPr/>
        </p:nvSpPr>
        <p:spPr>
          <a:xfrm>
            <a:off x="528034" y="1801176"/>
            <a:ext cx="4855335" cy="461665"/>
          </a:xfrm>
          <a:prstGeom prst="rect">
            <a:avLst/>
          </a:prstGeom>
          <a:noFill/>
        </p:spPr>
        <p:txBody>
          <a:bodyPr wrap="square" rtlCol="0">
            <a:spAutoFit/>
          </a:bodyPr>
          <a:lstStyle/>
          <a:p>
            <a:pPr marL="365760" lvl="0" indent="-283464" algn="just">
              <a:buClr>
                <a:schemeClr val="accent1"/>
              </a:buClr>
              <a:buSzPts val="2240"/>
              <a:buFont typeface="Noto Sans Symbols"/>
              <a:buChar char="●"/>
            </a:pPr>
            <a:endParaRPr lang="fr-FR" sz="2400" dirty="0"/>
          </a:p>
        </p:txBody>
      </p:sp>
      <p:sp>
        <p:nvSpPr>
          <p:cNvPr id="6" name="ZoneTexte 5"/>
          <p:cNvSpPr txBox="1"/>
          <p:nvPr/>
        </p:nvSpPr>
        <p:spPr>
          <a:xfrm>
            <a:off x="1" y="1893194"/>
            <a:ext cx="6096000" cy="369332"/>
          </a:xfrm>
          <a:prstGeom prst="rect">
            <a:avLst/>
          </a:prstGeom>
          <a:noFill/>
        </p:spPr>
        <p:txBody>
          <a:bodyPr wrap="square" rtlCol="0">
            <a:spAutoFit/>
          </a:bodyPr>
          <a:lstStyle/>
          <a:p>
            <a:endParaRPr lang="fr-FR" dirty="0"/>
          </a:p>
        </p:txBody>
      </p:sp>
      <p:sp>
        <p:nvSpPr>
          <p:cNvPr id="15" name="Shape 169"/>
          <p:cNvSpPr txBox="1">
            <a:spLocks/>
          </p:cNvSpPr>
          <p:nvPr/>
        </p:nvSpPr>
        <p:spPr>
          <a:xfrm>
            <a:off x="-90153" y="1643493"/>
            <a:ext cx="6186154" cy="6015264"/>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lvl="0" indent="-283464" algn="just">
              <a:lnSpc>
                <a:spcPct val="100000"/>
              </a:lnSpc>
              <a:spcBef>
                <a:spcPts val="0"/>
              </a:spcBef>
              <a:buClr>
                <a:schemeClr val="accent1"/>
              </a:buClr>
              <a:buSzPts val="1920"/>
              <a:buFont typeface="Noto Sans Symbols"/>
              <a:buChar char="●"/>
            </a:pPr>
            <a:r>
              <a:rPr lang="fr-FR" sz="2400" dirty="0">
                <a:solidFill>
                  <a:schemeClr val="dk1"/>
                </a:solidFill>
                <a:latin typeface="Cabin"/>
                <a:ea typeface="Cabin"/>
                <a:cs typeface="Cabin"/>
                <a:sym typeface="Cabin"/>
              </a:rPr>
              <a:t>Comparaison de la liste provisoire ( après PMT)  à celle dégagée par les CVI</a:t>
            </a:r>
          </a:p>
          <a:p>
            <a:pPr marL="82296" lvl="0" indent="0" algn="just">
              <a:lnSpc>
                <a:spcPct val="100000"/>
              </a:lnSpc>
              <a:spcBef>
                <a:spcPts val="0"/>
              </a:spcBef>
              <a:buClr>
                <a:schemeClr val="accent1"/>
              </a:buClr>
              <a:buSzPts val="1920"/>
              <a:buNone/>
            </a:pPr>
            <a:endParaRPr lang="fr-FR" sz="2400" dirty="0"/>
          </a:p>
          <a:p>
            <a:pPr marL="365760" lvl="0" indent="-283464" algn="just">
              <a:lnSpc>
                <a:spcPct val="100000"/>
              </a:lnSpc>
              <a:spcBef>
                <a:spcPts val="600"/>
              </a:spcBef>
              <a:buClr>
                <a:schemeClr val="accent1"/>
              </a:buClr>
              <a:buSzPts val="1920"/>
              <a:buFont typeface="Noto Sans Symbols"/>
              <a:buChar char="●"/>
            </a:pPr>
            <a:r>
              <a:rPr lang="fr-FR" sz="2400" dirty="0">
                <a:solidFill>
                  <a:schemeClr val="dk1"/>
                </a:solidFill>
                <a:latin typeface="Cabin"/>
                <a:ea typeface="Cabin"/>
                <a:cs typeface="Cabin"/>
                <a:sym typeface="Cabin"/>
              </a:rPr>
              <a:t>Prise en compte des commentaires et suggestions éventuels de l’AGV</a:t>
            </a:r>
          </a:p>
          <a:p>
            <a:pPr marL="82296" lvl="0" indent="0" algn="just">
              <a:lnSpc>
                <a:spcPct val="100000"/>
              </a:lnSpc>
              <a:spcBef>
                <a:spcPts val="600"/>
              </a:spcBef>
              <a:buClr>
                <a:schemeClr val="accent1"/>
              </a:buClr>
              <a:buSzPts val="1920"/>
              <a:buNone/>
            </a:pPr>
            <a:endParaRPr lang="fr-FR" sz="2400" dirty="0"/>
          </a:p>
          <a:p>
            <a:pPr marL="365760" lvl="0" indent="-283464" algn="just">
              <a:lnSpc>
                <a:spcPct val="100000"/>
              </a:lnSpc>
              <a:spcBef>
                <a:spcPts val="600"/>
              </a:spcBef>
              <a:buClr>
                <a:schemeClr val="accent1"/>
              </a:buClr>
              <a:buSzPts val="1920"/>
              <a:buFont typeface="Noto Sans Symbols"/>
              <a:buChar char="●"/>
            </a:pPr>
            <a:r>
              <a:rPr lang="fr-FR" sz="2400" dirty="0">
                <a:solidFill>
                  <a:schemeClr val="dk1"/>
                </a:solidFill>
                <a:latin typeface="Cabin"/>
                <a:ea typeface="Cabin"/>
                <a:cs typeface="Cabin"/>
                <a:sym typeface="Cabin"/>
              </a:rPr>
              <a:t>La liste finale de la communauté est établie à la suite de la restitution. </a:t>
            </a:r>
          </a:p>
          <a:p>
            <a:pPr marL="365760" lvl="0" indent="-283464" algn="just">
              <a:lnSpc>
                <a:spcPct val="100000"/>
              </a:lnSpc>
              <a:spcBef>
                <a:spcPts val="600"/>
              </a:spcBef>
              <a:buClr>
                <a:schemeClr val="accent1"/>
              </a:buClr>
              <a:buSzPts val="1920"/>
              <a:buFont typeface="Noto Sans Symbols"/>
              <a:buChar char="●"/>
            </a:pPr>
            <a:endParaRPr lang="fr-FR" sz="2400" dirty="0">
              <a:solidFill>
                <a:schemeClr val="dk1"/>
              </a:solidFill>
              <a:latin typeface="Cabin"/>
              <a:ea typeface="Cabin"/>
              <a:cs typeface="Cabin"/>
              <a:sym typeface="Cabin"/>
            </a:endParaRPr>
          </a:p>
          <a:p>
            <a:pPr marL="365760" lvl="0" indent="-283464" algn="just">
              <a:lnSpc>
                <a:spcPct val="100000"/>
              </a:lnSpc>
              <a:spcBef>
                <a:spcPts val="600"/>
              </a:spcBef>
              <a:buClr>
                <a:schemeClr val="accent1"/>
              </a:buClr>
              <a:buSzPts val="1920"/>
              <a:buFont typeface="Noto Sans Symbols"/>
              <a:buChar char="●"/>
            </a:pPr>
            <a:r>
              <a:rPr lang="fr-FR" sz="2400" dirty="0">
                <a:solidFill>
                  <a:schemeClr val="dk1"/>
                </a:solidFill>
                <a:latin typeface="Cabin"/>
                <a:ea typeface="Cabin"/>
                <a:cs typeface="Cabin"/>
                <a:sym typeface="Cabin"/>
              </a:rPr>
              <a:t>Les données sont saisies dans les bases de données. </a:t>
            </a:r>
          </a:p>
          <a:p>
            <a:pPr marL="82296" indent="0" algn="just">
              <a:lnSpc>
                <a:spcPct val="100000"/>
              </a:lnSpc>
              <a:spcBef>
                <a:spcPts val="600"/>
              </a:spcBef>
              <a:buClr>
                <a:schemeClr val="accent1"/>
              </a:buClr>
              <a:buSzPts val="1920"/>
              <a:buFont typeface="Noto Sans Symbols"/>
              <a:buNone/>
            </a:pPr>
            <a:endParaRPr lang="fr-FR" sz="2400" dirty="0">
              <a:solidFill>
                <a:schemeClr val="dk1"/>
              </a:solidFill>
              <a:latin typeface="Cabin"/>
              <a:ea typeface="Cabin"/>
              <a:cs typeface="Cabin"/>
              <a:sym typeface="Cabin"/>
            </a:endParaRPr>
          </a:p>
          <a:p>
            <a:pPr marL="539496" indent="-335280" algn="just">
              <a:lnSpc>
                <a:spcPct val="100000"/>
              </a:lnSpc>
              <a:spcBef>
                <a:spcPts val="600"/>
              </a:spcBef>
              <a:buClr>
                <a:schemeClr val="accent1"/>
              </a:buClr>
              <a:buSzPts val="1920"/>
              <a:buFont typeface="Cabin"/>
              <a:buNone/>
            </a:pPr>
            <a:endParaRPr lang="fr-FR" sz="2400" dirty="0">
              <a:solidFill>
                <a:schemeClr val="dk1"/>
              </a:solidFill>
              <a:latin typeface="Cabin"/>
              <a:ea typeface="Cabin"/>
              <a:cs typeface="Cabin"/>
              <a:sym typeface="Cabin"/>
            </a:endParaRPr>
          </a:p>
        </p:txBody>
      </p:sp>
      <p:pic>
        <p:nvPicPr>
          <p:cNvPr id="8" name="Image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3854" y="1143291"/>
            <a:ext cx="5619256" cy="5205993"/>
          </a:xfrm>
          <a:prstGeom prst="rect">
            <a:avLst/>
          </a:prstGeom>
          <a:noFill/>
          <a:ln>
            <a:noFill/>
          </a:ln>
        </p:spPr>
      </p:pic>
    </p:spTree>
    <p:extLst>
      <p:ext uri="{BB962C8B-B14F-4D97-AF65-F5344CB8AC3E}">
        <p14:creationId xmlns:p14="http://schemas.microsoft.com/office/powerpoint/2010/main" val="1598751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3D59C3A-B7FD-4BC6-A88E-447DC2613865}"/>
              </a:ext>
            </a:extLst>
          </p:cNvPr>
          <p:cNvSpPr/>
          <p:nvPr/>
        </p:nvSpPr>
        <p:spPr>
          <a:xfrm>
            <a:off x="-12879" y="53095"/>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3200" dirty="0"/>
              <a:t>3. Etapes du processus de ciblage des pauvres: Registre unique des ménages pauvres</a:t>
            </a:r>
          </a:p>
        </p:txBody>
      </p:sp>
      <p:sp>
        <p:nvSpPr>
          <p:cNvPr id="4" name="Shape 108"/>
          <p:cNvSpPr txBox="1">
            <a:spLocks/>
          </p:cNvSpPr>
          <p:nvPr/>
        </p:nvSpPr>
        <p:spPr>
          <a:xfrm>
            <a:off x="12879" y="1342012"/>
            <a:ext cx="12166242" cy="628577"/>
          </a:xfrm>
          <a:prstGeom prst="rect">
            <a:avLst/>
          </a:prstGeom>
          <a:solidFill>
            <a:schemeClr val="accent4"/>
          </a:solid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562214"/>
              </a:buClr>
              <a:buSzPts val="3200"/>
            </a:pPr>
            <a:endParaRPr lang="fr-FR" sz="2000" b="1" dirty="0">
              <a:latin typeface="Cabin"/>
              <a:ea typeface="Cabin"/>
              <a:cs typeface="Cabin"/>
              <a:sym typeface="Cabin"/>
            </a:endParaRPr>
          </a:p>
          <a:p>
            <a:pPr algn="ctr">
              <a:spcBef>
                <a:spcPts val="0"/>
              </a:spcBef>
              <a:buClr>
                <a:srgbClr val="562214"/>
              </a:buClr>
              <a:buSzPts val="3200"/>
            </a:pPr>
            <a:r>
              <a:rPr lang="fr-FR" sz="2000" b="1" dirty="0">
                <a:latin typeface="Cabin"/>
                <a:ea typeface="Cabin"/>
                <a:cs typeface="Cabin"/>
                <a:sym typeface="Cabin"/>
              </a:rPr>
              <a:t>Etape 7 : </a:t>
            </a:r>
            <a:r>
              <a:rPr lang="fr-FR" sz="2000" b="1" dirty="0">
                <a:solidFill>
                  <a:schemeClr val="dk1"/>
                </a:solidFill>
                <a:latin typeface="Cabin"/>
                <a:ea typeface="Cabin"/>
                <a:cs typeface="Cabin"/>
                <a:sym typeface="Cabin"/>
              </a:rPr>
              <a:t>Registre social unique sur les ménages pauvres</a:t>
            </a:r>
            <a:br>
              <a:rPr lang="fr-FR" sz="2000" b="1" dirty="0">
                <a:solidFill>
                  <a:schemeClr val="dk1"/>
                </a:solidFill>
                <a:latin typeface="Cabin"/>
                <a:ea typeface="Cabin"/>
                <a:cs typeface="Cabin"/>
                <a:sym typeface="Cabin"/>
              </a:rPr>
            </a:br>
            <a:endParaRPr lang="fr-FR" sz="2000" b="1" dirty="0">
              <a:latin typeface="Cabin"/>
              <a:ea typeface="Cabin"/>
              <a:cs typeface="Cabin"/>
              <a:sym typeface="Cabin"/>
            </a:endParaRPr>
          </a:p>
        </p:txBody>
      </p:sp>
      <p:sp>
        <p:nvSpPr>
          <p:cNvPr id="2" name="ZoneTexte 1"/>
          <p:cNvSpPr txBox="1"/>
          <p:nvPr/>
        </p:nvSpPr>
        <p:spPr>
          <a:xfrm>
            <a:off x="528034" y="1801176"/>
            <a:ext cx="4855335" cy="461665"/>
          </a:xfrm>
          <a:prstGeom prst="rect">
            <a:avLst/>
          </a:prstGeom>
          <a:noFill/>
        </p:spPr>
        <p:txBody>
          <a:bodyPr wrap="square" rtlCol="0">
            <a:spAutoFit/>
          </a:bodyPr>
          <a:lstStyle/>
          <a:p>
            <a:pPr marL="365760" lvl="0" indent="-283464" algn="just">
              <a:buClr>
                <a:schemeClr val="accent1"/>
              </a:buClr>
              <a:buSzPts val="2240"/>
              <a:buFont typeface="Noto Sans Symbols"/>
              <a:buChar char="●"/>
            </a:pPr>
            <a:endParaRPr lang="fr-FR" sz="2400" dirty="0"/>
          </a:p>
        </p:txBody>
      </p:sp>
      <p:sp>
        <p:nvSpPr>
          <p:cNvPr id="6" name="ZoneTexte 5"/>
          <p:cNvSpPr txBox="1"/>
          <p:nvPr/>
        </p:nvSpPr>
        <p:spPr>
          <a:xfrm>
            <a:off x="1" y="1893194"/>
            <a:ext cx="6096000" cy="369332"/>
          </a:xfrm>
          <a:prstGeom prst="rect">
            <a:avLst/>
          </a:prstGeom>
          <a:noFill/>
        </p:spPr>
        <p:txBody>
          <a:bodyPr wrap="square" rtlCol="0">
            <a:spAutoFit/>
          </a:bodyPr>
          <a:lstStyle/>
          <a:p>
            <a:endParaRPr lang="fr-FR" dirty="0"/>
          </a:p>
        </p:txBody>
      </p:sp>
      <p:sp>
        <p:nvSpPr>
          <p:cNvPr id="15" name="Shape 169"/>
          <p:cNvSpPr txBox="1">
            <a:spLocks/>
          </p:cNvSpPr>
          <p:nvPr/>
        </p:nvSpPr>
        <p:spPr>
          <a:xfrm>
            <a:off x="10731" y="1801176"/>
            <a:ext cx="12144779" cy="1912656"/>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just"/>
            <a:endParaRPr lang="fr-FR" sz="3200" dirty="0">
              <a:latin typeface="Cabin"/>
            </a:endParaRPr>
          </a:p>
          <a:p>
            <a:pPr lvl="0" algn="just"/>
            <a:r>
              <a:rPr lang="fr-FR" sz="3200" dirty="0">
                <a:latin typeface="Cabin"/>
              </a:rPr>
              <a:t>Le registre social unique des bénéficiaires des programmes de protection sociale est mis en place au Ministère en charge des affaires sociales.</a:t>
            </a:r>
          </a:p>
          <a:p>
            <a:pPr lvl="0" algn="just"/>
            <a:endParaRPr lang="fr-FR" sz="3200" dirty="0">
              <a:latin typeface="Cabin"/>
            </a:endParaRPr>
          </a:p>
        </p:txBody>
      </p:sp>
      <p:pic>
        <p:nvPicPr>
          <p:cNvPr id="7" name="Picture 8" descr="Résultat de recherche d'images pour &quot;Registre des bénéficiaires de programmes sociaux*image&quot;">
            <a:extLst>
              <a:ext uri="{FF2B5EF4-FFF2-40B4-BE49-F238E27FC236}">
                <a16:creationId xmlns:a16="http://schemas.microsoft.com/office/drawing/2014/main" xmlns="" id="{F169CACE-FFCA-4140-9C22-6B67C61E02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0521" y="3805850"/>
            <a:ext cx="3579176"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7574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2400" dirty="0"/>
              <a:t>3. Etapes du processus de ciblage des pauvres: Registre unique des ménages pauvres</a:t>
            </a:r>
          </a:p>
        </p:txBody>
      </p:sp>
      <p:sp>
        <p:nvSpPr>
          <p:cNvPr id="2" name="ZoneTexte 1"/>
          <p:cNvSpPr txBox="1"/>
          <p:nvPr/>
        </p:nvSpPr>
        <p:spPr>
          <a:xfrm>
            <a:off x="528034" y="1801176"/>
            <a:ext cx="4855335" cy="461665"/>
          </a:xfrm>
          <a:prstGeom prst="rect">
            <a:avLst/>
          </a:prstGeom>
          <a:noFill/>
        </p:spPr>
        <p:txBody>
          <a:bodyPr wrap="square" rtlCol="0">
            <a:spAutoFit/>
          </a:bodyPr>
          <a:lstStyle/>
          <a:p>
            <a:pPr marL="365760" lvl="0" indent="-283464" algn="just">
              <a:buClr>
                <a:schemeClr val="accent1"/>
              </a:buClr>
              <a:buSzPts val="2240"/>
              <a:buFont typeface="Noto Sans Symbols"/>
              <a:buChar char="●"/>
            </a:pPr>
            <a:endParaRPr lang="fr-FR" sz="2400" dirty="0"/>
          </a:p>
        </p:txBody>
      </p:sp>
      <p:sp>
        <p:nvSpPr>
          <p:cNvPr id="6" name="ZoneTexte 5"/>
          <p:cNvSpPr txBox="1"/>
          <p:nvPr/>
        </p:nvSpPr>
        <p:spPr>
          <a:xfrm>
            <a:off x="1" y="1893194"/>
            <a:ext cx="6096000" cy="369332"/>
          </a:xfrm>
          <a:prstGeom prst="rect">
            <a:avLst/>
          </a:prstGeom>
          <a:noFill/>
        </p:spPr>
        <p:txBody>
          <a:bodyPr wrap="square" rtlCol="0">
            <a:spAutoFit/>
          </a:bodyPr>
          <a:lstStyle/>
          <a:p>
            <a:endParaRPr lang="fr-FR" dirty="0"/>
          </a:p>
        </p:txBody>
      </p:sp>
      <p:sp>
        <p:nvSpPr>
          <p:cNvPr id="9" name="Shape 108"/>
          <p:cNvSpPr txBox="1">
            <a:spLocks/>
          </p:cNvSpPr>
          <p:nvPr/>
        </p:nvSpPr>
        <p:spPr>
          <a:xfrm>
            <a:off x="12879" y="950864"/>
            <a:ext cx="5486400" cy="628577"/>
          </a:xfrm>
          <a:prstGeom prst="rect">
            <a:avLst/>
          </a:prstGeom>
          <a:solidFill>
            <a:schemeClr val="accent4"/>
          </a:solidFill>
          <a:ln>
            <a:noFill/>
          </a:ln>
        </p:spPr>
        <p:txBody>
          <a:bodyPr spcFirstLastPara="1" wrap="square" lIns="91425" tIns="45700" rIns="91425" bIns="4570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buClr>
                <a:srgbClr val="562214"/>
              </a:buClr>
              <a:buSzPts val="3200"/>
            </a:pPr>
            <a:endParaRPr lang="fr-FR" sz="2000" b="1" dirty="0">
              <a:latin typeface="Cabin"/>
              <a:ea typeface="Cabin"/>
              <a:cs typeface="Cabin"/>
              <a:sym typeface="Cabin"/>
            </a:endParaRPr>
          </a:p>
          <a:p>
            <a:pPr algn="ctr">
              <a:spcBef>
                <a:spcPts val="0"/>
              </a:spcBef>
              <a:buClr>
                <a:srgbClr val="562214"/>
              </a:buClr>
              <a:buSzPts val="3200"/>
            </a:pPr>
            <a:r>
              <a:rPr lang="fr-FR" sz="2000" b="1" dirty="0">
                <a:latin typeface="Cabin"/>
                <a:ea typeface="Cabin"/>
                <a:cs typeface="Cabin"/>
                <a:sym typeface="Cabin"/>
              </a:rPr>
              <a:t>Etape 8 : </a:t>
            </a:r>
            <a:r>
              <a:rPr lang="fr-FR" sz="2000" b="1" dirty="0">
                <a:solidFill>
                  <a:schemeClr val="dk1"/>
                </a:solidFill>
                <a:latin typeface="Cabin"/>
                <a:ea typeface="Cabin"/>
                <a:cs typeface="Cabin"/>
                <a:sym typeface="Cabin"/>
              </a:rPr>
              <a:t>Condition d’accès aux programmes de protection sociale</a:t>
            </a:r>
            <a:br>
              <a:rPr lang="fr-FR" sz="2000" b="1" dirty="0">
                <a:solidFill>
                  <a:schemeClr val="dk1"/>
                </a:solidFill>
                <a:latin typeface="Cabin"/>
                <a:ea typeface="Cabin"/>
                <a:cs typeface="Cabin"/>
                <a:sym typeface="Cabin"/>
              </a:rPr>
            </a:br>
            <a:endParaRPr lang="fr-FR" sz="2000" b="1" dirty="0">
              <a:latin typeface="Cabin"/>
              <a:ea typeface="Cabin"/>
              <a:cs typeface="Cabin"/>
              <a:sym typeface="Cabin"/>
            </a:endParaRPr>
          </a:p>
        </p:txBody>
      </p:sp>
      <p:sp>
        <p:nvSpPr>
          <p:cNvPr id="10" name="Shape 169"/>
          <p:cNvSpPr txBox="1">
            <a:spLocks/>
          </p:cNvSpPr>
          <p:nvPr/>
        </p:nvSpPr>
        <p:spPr>
          <a:xfrm>
            <a:off x="5081142" y="2381649"/>
            <a:ext cx="3064022" cy="1254532"/>
          </a:xfrm>
          <a:prstGeom prst="rect">
            <a:avLst/>
          </a:prstGeom>
          <a:noFill/>
          <a:ln>
            <a:noFill/>
          </a:ln>
        </p:spPr>
        <p:txBody>
          <a:bodyPr spcFirstLastPara="1" wrap="square" lIns="91425"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lvl="0" indent="-283464" algn="just">
              <a:spcBef>
                <a:spcPts val="0"/>
              </a:spcBef>
              <a:buSzPts val="1920"/>
              <a:buFont typeface="Noto Sans Symbols"/>
              <a:buChar char="●"/>
            </a:pPr>
            <a:r>
              <a:rPr lang="fr-FR" sz="2400" b="1" dirty="0">
                <a:solidFill>
                  <a:schemeClr val="dk1"/>
                </a:solidFill>
                <a:latin typeface="Cabin"/>
                <a:ea typeface="Cabin"/>
                <a:cs typeface="Cabin"/>
              </a:rPr>
              <a:t>La carte RAVIP</a:t>
            </a:r>
          </a:p>
          <a:p>
            <a:pPr marL="365760" lvl="0" indent="-283464" algn="just">
              <a:spcBef>
                <a:spcPts val="0"/>
              </a:spcBef>
              <a:buSzPts val="1920"/>
              <a:buFont typeface="Noto Sans Symbols"/>
              <a:buChar char="●"/>
            </a:pPr>
            <a:endParaRPr lang="fr-FR" sz="2400" dirty="0">
              <a:solidFill>
                <a:schemeClr val="dk1"/>
              </a:solidFill>
              <a:latin typeface="Cabin"/>
              <a:ea typeface="Cabin"/>
              <a:cs typeface="Cabin"/>
            </a:endParaRPr>
          </a:p>
          <a:p>
            <a:pPr marL="0" lvl="0" indent="0" algn="just">
              <a:buNone/>
            </a:pPr>
            <a:endParaRPr lang="fr-FR" sz="2400" dirty="0">
              <a:solidFill>
                <a:schemeClr val="dk1"/>
              </a:solidFill>
              <a:latin typeface="Cabin"/>
              <a:ea typeface="Cabin"/>
              <a:cs typeface="Cabin"/>
              <a:sym typeface="Cabin"/>
            </a:endParaRPr>
          </a:p>
        </p:txBody>
      </p:sp>
      <p:pic>
        <p:nvPicPr>
          <p:cNvPr id="8" name="Picture 11" descr="Résultat de recherche d'images pour &quot;registre biométrique&qu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50391" y="1449716"/>
            <a:ext cx="4228730" cy="34465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74129" y="4463561"/>
            <a:ext cx="3871035" cy="2394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Image 11">
            <a:extLst>
              <a:ext uri="{FF2B5EF4-FFF2-40B4-BE49-F238E27FC236}">
                <a16:creationId xmlns:a16="http://schemas.microsoft.com/office/drawing/2014/main" xmlns="" id="{48F2A966-5629-4548-9A56-E2BF143474D1}"/>
              </a:ext>
            </a:extLst>
          </p:cNvPr>
          <p:cNvPicPr>
            <a:picLocks noChangeAspect="1"/>
          </p:cNvPicPr>
          <p:nvPr/>
        </p:nvPicPr>
        <p:blipFill>
          <a:blip r:embed="rId5" cstate="print"/>
          <a:stretch>
            <a:fillRect/>
          </a:stretch>
        </p:blipFill>
        <p:spPr>
          <a:xfrm>
            <a:off x="12879" y="1579441"/>
            <a:ext cx="4363388" cy="3187101"/>
          </a:xfrm>
          <a:prstGeom prst="rect">
            <a:avLst/>
          </a:prstGeom>
        </p:spPr>
      </p:pic>
    </p:spTree>
    <p:extLst>
      <p:ext uri="{BB962C8B-B14F-4D97-AF65-F5344CB8AC3E}">
        <p14:creationId xmlns:p14="http://schemas.microsoft.com/office/powerpoint/2010/main" val="1928234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3D59C3A-B7FD-4BC6-A88E-447DC2613865}"/>
              </a:ext>
            </a:extLst>
          </p:cNvPr>
          <p:cNvSpPr/>
          <p:nvPr/>
        </p:nvSpPr>
        <p:spPr>
          <a:xfrm>
            <a:off x="0" y="0"/>
            <a:ext cx="12192000" cy="788099"/>
          </a:xfrm>
          <a:prstGeom prst="rect">
            <a:avLst/>
          </a:prstGeom>
          <a:blipFill>
            <a:blip r:embed="rId2"/>
            <a:tile tx="0" ty="0" sx="100000" sy="100000" flip="none" algn="tl"/>
          </a:blip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4000" dirty="0"/>
              <a:t>4. Défis liés au ciblage des pauvres </a:t>
            </a:r>
          </a:p>
        </p:txBody>
      </p:sp>
      <p:sp>
        <p:nvSpPr>
          <p:cNvPr id="10" name="ZoneTexte 9"/>
          <p:cNvSpPr txBox="1"/>
          <p:nvPr/>
        </p:nvSpPr>
        <p:spPr>
          <a:xfrm>
            <a:off x="158046" y="788099"/>
            <a:ext cx="6855313" cy="3662541"/>
          </a:xfrm>
          <a:prstGeom prst="rect">
            <a:avLst/>
          </a:prstGeom>
          <a:noFill/>
        </p:spPr>
        <p:txBody>
          <a:bodyPr wrap="square" rtlCol="0">
            <a:spAutoFit/>
          </a:bodyPr>
          <a:lstStyle/>
          <a:p>
            <a:pPr marL="342900" indent="-342900" algn="just">
              <a:buFont typeface="Wingdings" panose="05000000000000000000" pitchFamily="2" charset="2"/>
              <a:buChar char="§"/>
            </a:pPr>
            <a:r>
              <a:rPr lang="fr-FR" sz="3200" b="1" dirty="0">
                <a:solidFill>
                  <a:srgbClr val="C00000"/>
                </a:solidFill>
              </a:rPr>
              <a:t>les erreurs d’exclusion</a:t>
            </a:r>
          </a:p>
          <a:p>
            <a:pPr marL="342900" indent="-342900" algn="just">
              <a:buFont typeface="Wingdings" panose="05000000000000000000" pitchFamily="2" charset="2"/>
              <a:buChar char="§"/>
            </a:pPr>
            <a:r>
              <a:rPr lang="fr-FR" sz="3200" b="1" dirty="0">
                <a:solidFill>
                  <a:srgbClr val="0070C0"/>
                </a:solidFill>
              </a:rPr>
              <a:t>les erreurs d’inclusion</a:t>
            </a:r>
          </a:p>
          <a:p>
            <a:pPr marL="342900" indent="-342900" algn="just">
              <a:buFont typeface="Wingdings" panose="05000000000000000000" pitchFamily="2" charset="2"/>
              <a:buChar char="§"/>
            </a:pPr>
            <a:r>
              <a:rPr lang="fr-FR" sz="3200" b="1" dirty="0"/>
              <a:t>La prévisions des effectifs</a:t>
            </a:r>
          </a:p>
          <a:p>
            <a:pPr marL="342900" indent="-342900" algn="just">
              <a:buFont typeface="Wingdings" panose="05000000000000000000" pitchFamily="2" charset="2"/>
              <a:buChar char="§"/>
            </a:pPr>
            <a:endParaRPr lang="fr-FR" sz="3200" b="1" dirty="0"/>
          </a:p>
          <a:p>
            <a:pPr marL="342900" indent="-342900" algn="just">
              <a:buFont typeface="Wingdings" panose="05000000000000000000" pitchFamily="2" charset="2"/>
              <a:buChar char="§"/>
            </a:pPr>
            <a:r>
              <a:rPr lang="fr-FR" sz="2400" b="1" dirty="0"/>
              <a:t>L’efficacité et la conscience </a:t>
            </a:r>
          </a:p>
          <a:p>
            <a:pPr marL="342900" indent="-342900" algn="just">
              <a:buFont typeface="Wingdings" panose="05000000000000000000" pitchFamily="2" charset="2"/>
              <a:buChar char="§"/>
            </a:pPr>
            <a:r>
              <a:rPr lang="fr-FR" sz="2400" b="1" dirty="0"/>
              <a:t>Le maintien des parties prenantes dans leur rôle</a:t>
            </a:r>
          </a:p>
          <a:p>
            <a:pPr marL="342900" indent="-342900" algn="just">
              <a:buFont typeface="Wingdings" panose="05000000000000000000" pitchFamily="2" charset="2"/>
              <a:buChar char="§"/>
            </a:pPr>
            <a:r>
              <a:rPr lang="fr-FR" sz="2400" b="1" dirty="0">
                <a:sym typeface="Cabin"/>
              </a:rPr>
              <a:t>Modalités d’actualisation de la liste</a:t>
            </a:r>
            <a:endParaRPr lang="fr-FR" sz="2400" b="1" dirty="0"/>
          </a:p>
          <a:p>
            <a:pPr marL="342900" indent="-342900" algn="just">
              <a:buFont typeface="Wingdings" panose="05000000000000000000" pitchFamily="2" charset="2"/>
              <a:buChar char="§"/>
            </a:pPr>
            <a:endParaRPr lang="fr-FR" sz="3200" dirty="0"/>
          </a:p>
        </p:txBody>
      </p:sp>
      <p:pic>
        <p:nvPicPr>
          <p:cNvPr id="7" name="Image 6" descr="Image result for Image de pauvreté extrême"/>
          <p:cNvPicPr/>
          <p:nvPr/>
        </p:nvPicPr>
        <p:blipFill>
          <a:blip r:embed="rId3">
            <a:extLst>
              <a:ext uri="{28A0092B-C50C-407E-A947-70E740481C1C}">
                <a14:useLocalDpi xmlns:a14="http://schemas.microsoft.com/office/drawing/2010/main" val="0"/>
              </a:ext>
            </a:extLst>
          </a:blip>
          <a:srcRect/>
          <a:stretch>
            <a:fillRect/>
          </a:stretch>
        </p:blipFill>
        <p:spPr bwMode="auto">
          <a:xfrm>
            <a:off x="7172455" y="954715"/>
            <a:ext cx="4968031" cy="2844553"/>
          </a:xfrm>
          <a:prstGeom prst="rect">
            <a:avLst/>
          </a:prstGeom>
          <a:noFill/>
          <a:ln>
            <a:noFill/>
          </a:ln>
        </p:spPr>
      </p:pic>
      <p:pic>
        <p:nvPicPr>
          <p:cNvPr id="9" name="Image 8" descr="http://img.over-blog.com/300x225/3/70/78/77/anim02.gif"/>
          <p:cNvPicPr/>
          <p:nvPr/>
        </p:nvPicPr>
        <p:blipFill>
          <a:blip r:embed="rId4"/>
          <a:srcRect/>
          <a:stretch>
            <a:fillRect/>
          </a:stretch>
        </p:blipFill>
        <p:spPr bwMode="auto">
          <a:xfrm>
            <a:off x="7172455" y="3799268"/>
            <a:ext cx="4968031" cy="3058732"/>
          </a:xfrm>
          <a:prstGeom prst="rect">
            <a:avLst/>
          </a:prstGeom>
          <a:noFill/>
          <a:ln w="9525">
            <a:noFill/>
            <a:miter lim="800000"/>
            <a:headEnd/>
            <a:tailEnd/>
          </a:ln>
        </p:spPr>
      </p:pic>
      <p:pic>
        <p:nvPicPr>
          <p:cNvPr id="6" name="Image 5">
            <a:extLst>
              <a:ext uri="{FF2B5EF4-FFF2-40B4-BE49-F238E27FC236}">
                <a16:creationId xmlns:a16="http://schemas.microsoft.com/office/drawing/2014/main" xmlns="" id="{58D33B37-AFAB-4A03-8649-114AC2C6FEC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2995" y="4424318"/>
            <a:ext cx="3057595" cy="2445798"/>
          </a:xfrm>
          <a:prstGeom prst="rect">
            <a:avLst/>
          </a:prstGeom>
        </p:spPr>
      </p:pic>
      <p:pic>
        <p:nvPicPr>
          <p:cNvPr id="8" name="Image 7" descr="https://encrypted-tbn1.gstatic.com/images?q=tbn:ANd9GcQCOP7ZqkyjdhkHUxQhpMcr3gutOoyUaRaZCGYbYvKqibQ4fUxEjw">
            <a:extLst>
              <a:ext uri="{FF2B5EF4-FFF2-40B4-BE49-F238E27FC236}">
                <a16:creationId xmlns:a16="http://schemas.microsoft.com/office/drawing/2014/main" xmlns="" id="{40F06F1F-D3B8-403B-BD9E-321D8CE1AD99}"/>
              </a:ext>
            </a:extLst>
          </p:cNvPr>
          <p:cNvPicPr/>
          <p:nvPr/>
        </p:nvPicPr>
        <p:blipFill>
          <a:blip r:embed="rId6" cstate="print"/>
          <a:srcRect/>
          <a:stretch>
            <a:fillRect/>
          </a:stretch>
        </p:blipFill>
        <p:spPr bwMode="auto">
          <a:xfrm>
            <a:off x="0" y="4424318"/>
            <a:ext cx="3161554" cy="2445798"/>
          </a:xfrm>
          <a:prstGeom prst="rect">
            <a:avLst/>
          </a:prstGeom>
          <a:noFill/>
          <a:ln w="9525">
            <a:noFill/>
            <a:miter lim="800000"/>
            <a:headEnd/>
            <a:tailEnd/>
          </a:ln>
        </p:spPr>
      </p:pic>
    </p:spTree>
    <p:extLst>
      <p:ext uri="{BB962C8B-B14F-4D97-AF65-F5344CB8AC3E}">
        <p14:creationId xmlns:p14="http://schemas.microsoft.com/office/powerpoint/2010/main" val="495320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cstate="print"/>
          <a:stretch>
            <a:fillRect/>
          </a:stretch>
        </p:blipFill>
        <p:spPr>
          <a:xfrm>
            <a:off x="10330070" y="4502767"/>
            <a:ext cx="1433904" cy="1188823"/>
          </a:xfrm>
          <a:prstGeom prst="rect">
            <a:avLst/>
          </a:prstGeom>
        </p:spPr>
      </p:pic>
      <p:pic>
        <p:nvPicPr>
          <p:cNvPr id="4" name="Image 3">
            <a:extLst>
              <a:ext uri="{FF2B5EF4-FFF2-40B4-BE49-F238E27FC236}">
                <a16:creationId xmlns:a16="http://schemas.microsoft.com/office/drawing/2014/main" xmlns="" id="{0F6C0DDD-91CA-4FF8-81B6-A93B9DCFCE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71399"/>
            <a:ext cx="3721608" cy="3112763"/>
          </a:xfrm>
          <a:prstGeom prst="rect">
            <a:avLst/>
          </a:prstGeom>
        </p:spPr>
      </p:pic>
      <p:pic>
        <p:nvPicPr>
          <p:cNvPr id="5" name="Image 4"/>
          <p:cNvPicPr>
            <a:picLocks noChangeAspect="1"/>
          </p:cNvPicPr>
          <p:nvPr/>
        </p:nvPicPr>
        <p:blipFill>
          <a:blip r:embed="rId4" cstate="print"/>
          <a:stretch>
            <a:fillRect/>
          </a:stretch>
        </p:blipFill>
        <p:spPr>
          <a:xfrm>
            <a:off x="2302670" y="1717227"/>
            <a:ext cx="5694341" cy="2448272"/>
          </a:xfrm>
          <a:prstGeom prst="rect">
            <a:avLst/>
          </a:prstGeom>
        </p:spPr>
      </p:pic>
      <p:pic>
        <p:nvPicPr>
          <p:cNvPr id="6" name="Image 5"/>
          <p:cNvPicPr>
            <a:picLocks noChangeAspect="1"/>
          </p:cNvPicPr>
          <p:nvPr/>
        </p:nvPicPr>
        <p:blipFill>
          <a:blip r:embed="rId5" cstate="print"/>
          <a:stretch>
            <a:fillRect/>
          </a:stretch>
        </p:blipFill>
        <p:spPr>
          <a:xfrm>
            <a:off x="7997011" y="22312"/>
            <a:ext cx="3545798" cy="4143187"/>
          </a:xfrm>
          <a:prstGeom prst="rect">
            <a:avLst/>
          </a:prstGeom>
        </p:spPr>
      </p:pic>
      <p:pic>
        <p:nvPicPr>
          <p:cNvPr id="7" name="Image 6"/>
          <p:cNvPicPr>
            <a:picLocks noChangeAspect="1"/>
          </p:cNvPicPr>
          <p:nvPr/>
        </p:nvPicPr>
        <p:blipFill>
          <a:blip r:embed="rId6" cstate="print"/>
          <a:stretch>
            <a:fillRect/>
          </a:stretch>
        </p:blipFill>
        <p:spPr>
          <a:xfrm>
            <a:off x="609600" y="4077074"/>
            <a:ext cx="5054352" cy="2770367"/>
          </a:xfrm>
          <a:prstGeom prst="rect">
            <a:avLst/>
          </a:prstGeom>
        </p:spPr>
      </p:pic>
    </p:spTree>
    <p:extLst>
      <p:ext uri="{BB962C8B-B14F-4D97-AF65-F5344CB8AC3E}">
        <p14:creationId xmlns:p14="http://schemas.microsoft.com/office/powerpoint/2010/main" val="1992746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12B6DA0E-9AEE-4AAE-BA04-4F16EFD6E9EF}"/>
              </a:ext>
            </a:extLst>
          </p:cNvPr>
          <p:cNvSpPr>
            <a:spLocks noGrp="1"/>
          </p:cNvSpPr>
          <p:nvPr>
            <p:ph type="title"/>
          </p:nvPr>
        </p:nvSpPr>
        <p:spPr>
          <a:xfrm>
            <a:off x="810000" y="115883"/>
            <a:ext cx="10571998" cy="1301755"/>
          </a:xfrm>
        </p:spPr>
        <p:txBody>
          <a:bodyPr/>
          <a:lstStyle/>
          <a:p>
            <a:r>
              <a:rPr lang="fr-FR" dirty="0"/>
              <a:t>Qu’est-ce qu’un pauvre </a:t>
            </a:r>
            <a:r>
              <a:rPr lang="fr-FR" sz="3600" dirty="0"/>
              <a:t>(extrême ou non extrême)?  </a:t>
            </a:r>
            <a:endParaRPr lang="fr-FR" dirty="0"/>
          </a:p>
        </p:txBody>
      </p:sp>
      <p:sp>
        <p:nvSpPr>
          <p:cNvPr id="3" name="Espace réservé du contenu 2">
            <a:extLst>
              <a:ext uri="{FF2B5EF4-FFF2-40B4-BE49-F238E27FC236}">
                <a16:creationId xmlns:a16="http://schemas.microsoft.com/office/drawing/2014/main" xmlns="" id="{B511E155-FAB6-49AA-9D37-EDF7F82D0F0F}"/>
              </a:ext>
            </a:extLst>
          </p:cNvPr>
          <p:cNvSpPr>
            <a:spLocks noGrp="1"/>
          </p:cNvSpPr>
          <p:nvPr>
            <p:ph idx="1"/>
          </p:nvPr>
        </p:nvSpPr>
        <p:spPr>
          <a:xfrm>
            <a:off x="477077" y="2225418"/>
            <a:ext cx="11237844" cy="4516699"/>
          </a:xfrm>
        </p:spPr>
        <p:txBody>
          <a:bodyPr>
            <a:normAutofit/>
          </a:bodyPr>
          <a:lstStyle/>
          <a:p>
            <a:pPr marL="0" indent="0" algn="just">
              <a:buNone/>
            </a:pPr>
            <a:r>
              <a:rPr lang="fr-FR" sz="3200" dirty="0"/>
              <a:t> </a:t>
            </a:r>
          </a:p>
          <a:p>
            <a:pPr algn="just"/>
            <a:endParaRPr lang="fr-FR" sz="3200" dirty="0"/>
          </a:p>
        </p:txBody>
      </p:sp>
      <p:graphicFrame>
        <p:nvGraphicFramePr>
          <p:cNvPr id="4" name="Diagramme 3">
            <a:extLst>
              <a:ext uri="{FF2B5EF4-FFF2-40B4-BE49-F238E27FC236}">
                <a16:creationId xmlns:a16="http://schemas.microsoft.com/office/drawing/2014/main" xmlns="" id="{EB6269C8-BDAE-4BF5-B96F-526CEEF76F0E}"/>
              </a:ext>
            </a:extLst>
          </p:cNvPr>
          <p:cNvGraphicFramePr/>
          <p:nvPr>
            <p:extLst/>
          </p:nvPr>
        </p:nvGraphicFramePr>
        <p:xfrm>
          <a:off x="251791" y="1948071"/>
          <a:ext cx="11781183" cy="47940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a:extLst>
              <a:ext uri="{FF2B5EF4-FFF2-40B4-BE49-F238E27FC236}">
                <a16:creationId xmlns:a16="http://schemas.microsoft.com/office/drawing/2014/main" xmlns="" id="{461726F6-21BD-4131-AC9B-F1F87F1BA248}"/>
              </a:ext>
            </a:extLst>
          </p:cNvPr>
          <p:cNvSpPr/>
          <p:nvPr/>
        </p:nvSpPr>
        <p:spPr>
          <a:xfrm>
            <a:off x="159025" y="2451652"/>
            <a:ext cx="2372136" cy="40154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
            </a:pPr>
            <a:r>
              <a:rPr lang="fr-FR" dirty="0"/>
              <a:t>Pauvre non extrême </a:t>
            </a:r>
          </a:p>
          <a:p>
            <a:pPr marL="285750" indent="-285750" algn="ctr">
              <a:buFont typeface="Wingdings" panose="05000000000000000000" pitchFamily="2" charset="2"/>
              <a:buChar char="§"/>
            </a:pPr>
            <a:endParaRPr lang="fr-FR" dirty="0"/>
          </a:p>
          <a:p>
            <a:pPr algn="ctr"/>
            <a:endParaRPr lang="fr-FR" dirty="0"/>
          </a:p>
          <a:p>
            <a:pPr marL="285750" indent="-285750" algn="ctr">
              <a:buFont typeface="Wingdings" panose="05000000000000000000" pitchFamily="2" charset="2"/>
              <a:buChar char="§"/>
            </a:pPr>
            <a:r>
              <a:rPr lang="fr-FR" dirty="0"/>
              <a:t>Il arrive à trouver à manger </a:t>
            </a:r>
          </a:p>
          <a:p>
            <a:pPr marL="285750" indent="-285750" algn="ctr">
              <a:buFont typeface="Wingdings" panose="05000000000000000000" pitchFamily="2" charset="2"/>
              <a:buChar char="§"/>
            </a:pPr>
            <a:r>
              <a:rPr lang="fr-FR" dirty="0"/>
              <a:t>Mais ne peut pas le faire convenablement </a:t>
            </a:r>
          </a:p>
          <a:p>
            <a:pPr marL="285750" indent="-285750" algn="ctr">
              <a:buFont typeface="Wingdings" panose="05000000000000000000" pitchFamily="2" charset="2"/>
              <a:buChar char="§"/>
            </a:pPr>
            <a:r>
              <a:rPr lang="fr-FR" dirty="0"/>
              <a:t>Ne peut pas régler les autres besoins à part le manger </a:t>
            </a:r>
          </a:p>
        </p:txBody>
      </p:sp>
      <p:sp>
        <p:nvSpPr>
          <p:cNvPr id="6" name="Rectangle 5">
            <a:extLst>
              <a:ext uri="{FF2B5EF4-FFF2-40B4-BE49-F238E27FC236}">
                <a16:creationId xmlns:a16="http://schemas.microsoft.com/office/drawing/2014/main" xmlns="" id="{6E2659A1-B4CF-49B2-889F-C4CAE802647A}"/>
              </a:ext>
            </a:extLst>
          </p:cNvPr>
          <p:cNvSpPr/>
          <p:nvPr/>
        </p:nvSpPr>
        <p:spPr>
          <a:xfrm>
            <a:off x="9568070" y="2476062"/>
            <a:ext cx="2372137" cy="40154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
            </a:pPr>
            <a:r>
              <a:rPr lang="fr-FR" dirty="0"/>
              <a:t>Pauvre extrême </a:t>
            </a:r>
          </a:p>
          <a:p>
            <a:pPr marL="285750" indent="-285750" algn="ctr">
              <a:buFont typeface="Wingdings" panose="05000000000000000000" pitchFamily="2" charset="2"/>
              <a:buChar char="§"/>
            </a:pPr>
            <a:endParaRPr lang="fr-FR" dirty="0"/>
          </a:p>
          <a:p>
            <a:pPr marL="285750" indent="-285750" algn="ctr">
              <a:buFont typeface="Wingdings" panose="05000000000000000000" pitchFamily="2" charset="2"/>
              <a:buChar char="§"/>
            </a:pPr>
            <a:r>
              <a:rPr lang="fr-FR" dirty="0"/>
              <a:t>Celui qui  emprunte le maïs, la farine de mais, l’huile, le sel, celui qui ne peut pas se nourrir c’est –à-dire le pauvre alimentaire </a:t>
            </a:r>
          </a:p>
        </p:txBody>
      </p:sp>
    </p:spTree>
    <p:extLst>
      <p:ext uri="{BB962C8B-B14F-4D97-AF65-F5344CB8AC3E}">
        <p14:creationId xmlns:p14="http://schemas.microsoft.com/office/powerpoint/2010/main" val="34678822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DC3F347-73BF-4F9B-B4EE-6ED8D1F86B39}"/>
              </a:ext>
            </a:extLst>
          </p:cNvPr>
          <p:cNvSpPr>
            <a:spLocks noGrp="1"/>
          </p:cNvSpPr>
          <p:nvPr>
            <p:ph type="title"/>
          </p:nvPr>
        </p:nvSpPr>
        <p:spPr>
          <a:xfrm>
            <a:off x="357809" y="212035"/>
            <a:ext cx="11024189" cy="967408"/>
          </a:xfrm>
        </p:spPr>
        <p:txBody>
          <a:bodyPr/>
          <a:lstStyle/>
          <a:p>
            <a:r>
              <a:rPr lang="fr-FR" dirty="0"/>
              <a:t>Qui voulons-nous cibler dans cette mission?</a:t>
            </a:r>
          </a:p>
        </p:txBody>
      </p:sp>
      <p:sp>
        <p:nvSpPr>
          <p:cNvPr id="3" name="Espace réservé du texte 2">
            <a:extLst>
              <a:ext uri="{FF2B5EF4-FFF2-40B4-BE49-F238E27FC236}">
                <a16:creationId xmlns:a16="http://schemas.microsoft.com/office/drawing/2014/main" xmlns="" id="{AFD5929C-D726-4C8C-9F49-23F0CDBDB801}"/>
              </a:ext>
            </a:extLst>
          </p:cNvPr>
          <p:cNvSpPr>
            <a:spLocks noGrp="1"/>
          </p:cNvSpPr>
          <p:nvPr>
            <p:ph type="body" idx="1"/>
          </p:nvPr>
        </p:nvSpPr>
        <p:spPr/>
        <p:txBody>
          <a:bodyPr/>
          <a:lstStyle/>
          <a:p>
            <a:r>
              <a:rPr lang="fr-FR" dirty="0"/>
              <a:t>Les pauvres non extrêmes </a:t>
            </a:r>
          </a:p>
        </p:txBody>
      </p:sp>
      <p:pic>
        <p:nvPicPr>
          <p:cNvPr id="13" name="Espace réservé du contenu 12">
            <a:extLst>
              <a:ext uri="{FF2B5EF4-FFF2-40B4-BE49-F238E27FC236}">
                <a16:creationId xmlns:a16="http://schemas.microsoft.com/office/drawing/2014/main" xmlns="" id="{C3BF5986-BA5E-436E-93F4-46F2D6DF7978}"/>
              </a:ext>
            </a:extLst>
          </p:cNvPr>
          <p:cNvPicPr>
            <a:picLocks noGrp="1" noChangeAspect="1"/>
          </p:cNvPicPr>
          <p:nvPr>
            <p:ph sz="half" idx="2"/>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839788" y="2784403"/>
            <a:ext cx="5157787" cy="3125931"/>
          </a:xfrm>
        </p:spPr>
      </p:pic>
      <p:sp>
        <p:nvSpPr>
          <p:cNvPr id="5" name="Espace réservé du texte 4">
            <a:extLst>
              <a:ext uri="{FF2B5EF4-FFF2-40B4-BE49-F238E27FC236}">
                <a16:creationId xmlns:a16="http://schemas.microsoft.com/office/drawing/2014/main" xmlns="" id="{3F249B40-EBAE-4E1F-A082-8DFAE4EE42CA}"/>
              </a:ext>
            </a:extLst>
          </p:cNvPr>
          <p:cNvSpPr>
            <a:spLocks noGrp="1"/>
          </p:cNvSpPr>
          <p:nvPr>
            <p:ph type="body" sz="quarter" idx="3"/>
          </p:nvPr>
        </p:nvSpPr>
        <p:spPr/>
        <p:txBody>
          <a:bodyPr/>
          <a:lstStyle/>
          <a:p>
            <a:r>
              <a:rPr lang="fr-FR" dirty="0"/>
              <a:t>Les pauvres extrêmes </a:t>
            </a:r>
          </a:p>
        </p:txBody>
      </p:sp>
      <p:pic>
        <p:nvPicPr>
          <p:cNvPr id="16" name="Espace réservé du contenu 15">
            <a:extLst>
              <a:ext uri="{FF2B5EF4-FFF2-40B4-BE49-F238E27FC236}">
                <a16:creationId xmlns:a16="http://schemas.microsoft.com/office/drawing/2014/main" xmlns="" id="{842ACC1F-5BEC-4BD9-A27C-77255A01B048}"/>
              </a:ext>
            </a:extLst>
          </p:cNvPr>
          <p:cNvPicPr>
            <a:picLocks noGrp="1" noChangeAspect="1"/>
          </p:cNvPicPr>
          <p:nvPr>
            <p:ph sz="quarter" idx="4"/>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tretch>
            <a:fillRect/>
          </a:stretch>
        </p:blipFill>
        <p:spPr>
          <a:xfrm>
            <a:off x="6498525" y="2751138"/>
            <a:ext cx="4573400" cy="3109912"/>
          </a:xfrm>
        </p:spPr>
      </p:pic>
      <p:sp>
        <p:nvSpPr>
          <p:cNvPr id="17" name="Rectangle : avec coins supérieurs arrondis 16">
            <a:extLst>
              <a:ext uri="{FF2B5EF4-FFF2-40B4-BE49-F238E27FC236}">
                <a16:creationId xmlns:a16="http://schemas.microsoft.com/office/drawing/2014/main" xmlns="" id="{616319F4-7EC7-4EE8-9BE1-E2409DD28E12}"/>
              </a:ext>
            </a:extLst>
          </p:cNvPr>
          <p:cNvSpPr/>
          <p:nvPr/>
        </p:nvSpPr>
        <p:spPr>
          <a:xfrm>
            <a:off x="1139687" y="6239541"/>
            <a:ext cx="4864898" cy="406424"/>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Mange ce qui est à portée de main</a:t>
            </a:r>
          </a:p>
        </p:txBody>
      </p:sp>
      <p:sp>
        <p:nvSpPr>
          <p:cNvPr id="18" name="Rectangle : avec coins supérieurs arrondis 17">
            <a:extLst>
              <a:ext uri="{FF2B5EF4-FFF2-40B4-BE49-F238E27FC236}">
                <a16:creationId xmlns:a16="http://schemas.microsoft.com/office/drawing/2014/main" xmlns="" id="{622B5FA7-9B2E-4D29-BBC5-EBAB1B3FA25C}"/>
              </a:ext>
            </a:extLst>
          </p:cNvPr>
          <p:cNvSpPr/>
          <p:nvPr/>
        </p:nvSpPr>
        <p:spPr>
          <a:xfrm>
            <a:off x="6362456" y="6190925"/>
            <a:ext cx="4864898" cy="406424"/>
          </a:xfrm>
          <a:prstGeom prst="round2Same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N’a rien à portée de main pour manger </a:t>
            </a:r>
          </a:p>
        </p:txBody>
      </p:sp>
    </p:spTree>
    <p:extLst>
      <p:ext uri="{BB962C8B-B14F-4D97-AF65-F5344CB8AC3E}">
        <p14:creationId xmlns:p14="http://schemas.microsoft.com/office/powerpoint/2010/main" val="356174548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AD00EE6-8D8C-40F6-B051-F8933201C8B7}"/>
              </a:ext>
            </a:extLst>
          </p:cNvPr>
          <p:cNvSpPr>
            <a:spLocks noGrp="1"/>
          </p:cNvSpPr>
          <p:nvPr>
            <p:ph type="title"/>
          </p:nvPr>
        </p:nvSpPr>
        <p:spPr>
          <a:xfrm>
            <a:off x="810000" y="447188"/>
            <a:ext cx="10571998" cy="745508"/>
          </a:xfrm>
        </p:spPr>
        <p:txBody>
          <a:bodyPr/>
          <a:lstStyle/>
          <a:p>
            <a:r>
              <a:rPr lang="fr-FR" dirty="0"/>
              <a:t>Différents types de ménages </a:t>
            </a:r>
          </a:p>
        </p:txBody>
      </p:sp>
      <p:pic>
        <p:nvPicPr>
          <p:cNvPr id="4" name="Espace réservé du contenu 3">
            <a:extLst>
              <a:ext uri="{FF2B5EF4-FFF2-40B4-BE49-F238E27FC236}">
                <a16:creationId xmlns:a16="http://schemas.microsoft.com/office/drawing/2014/main" xmlns="" id="{CE75F2D0-AF49-42BF-B789-3BB265C50045}"/>
              </a:ext>
            </a:extLst>
          </p:cNvPr>
          <p:cNvPicPr>
            <a:picLocks noGrp="1" noChangeAspect="1"/>
          </p:cNvPicPr>
          <p:nvPr>
            <p:ph idx="1"/>
          </p:nvPr>
        </p:nvPicPr>
        <p:blipFill>
          <a:blip r:embed="rId2"/>
          <a:stretch>
            <a:fillRect/>
          </a:stretch>
        </p:blipFill>
        <p:spPr>
          <a:xfrm>
            <a:off x="3838499" y="2573681"/>
            <a:ext cx="4515001" cy="3010800"/>
          </a:xfrm>
          <a:prstGeom prst="rect">
            <a:avLst/>
          </a:prstGeom>
        </p:spPr>
      </p:pic>
      <p:sp>
        <p:nvSpPr>
          <p:cNvPr id="5" name="Rectangle 4">
            <a:extLst>
              <a:ext uri="{FF2B5EF4-FFF2-40B4-BE49-F238E27FC236}">
                <a16:creationId xmlns:a16="http://schemas.microsoft.com/office/drawing/2014/main" xmlns="" id="{8735246C-3669-4E4C-8F99-08747E7F1563}"/>
              </a:ext>
            </a:extLst>
          </p:cNvPr>
          <p:cNvSpPr/>
          <p:nvPr/>
        </p:nvSpPr>
        <p:spPr>
          <a:xfrm>
            <a:off x="503583" y="2170043"/>
            <a:ext cx="4293704" cy="443947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a:t>Un mari, sa femme et leurs enfants partageant le même foyer /toit forment un ménage. C’est le chef qui est ciblé à cette étape </a:t>
            </a:r>
          </a:p>
        </p:txBody>
      </p:sp>
    </p:spTree>
    <p:extLst>
      <p:ext uri="{BB962C8B-B14F-4D97-AF65-F5344CB8AC3E}">
        <p14:creationId xmlns:p14="http://schemas.microsoft.com/office/powerpoint/2010/main" val="20898092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E6D8AD3-7234-4753-B76C-72DDF64BF5ED}"/>
              </a:ext>
            </a:extLst>
          </p:cNvPr>
          <p:cNvSpPr>
            <a:spLocks noGrp="1"/>
          </p:cNvSpPr>
          <p:nvPr>
            <p:ph type="title"/>
          </p:nvPr>
        </p:nvSpPr>
        <p:spPr/>
        <p:txBody>
          <a:bodyPr/>
          <a:lstStyle/>
          <a:p>
            <a:r>
              <a:rPr lang="fr-FR" dirty="0"/>
              <a:t>Différents types de ménages </a:t>
            </a:r>
          </a:p>
        </p:txBody>
      </p:sp>
      <p:pic>
        <p:nvPicPr>
          <p:cNvPr id="4" name="Espace réservé du contenu 3">
            <a:extLst>
              <a:ext uri="{FF2B5EF4-FFF2-40B4-BE49-F238E27FC236}">
                <a16:creationId xmlns:a16="http://schemas.microsoft.com/office/drawing/2014/main" xmlns="" id="{4F259CA3-E886-4852-B78F-A73064F1BAE1}"/>
              </a:ext>
            </a:extLst>
          </p:cNvPr>
          <p:cNvPicPr>
            <a:picLocks noGrp="1" noChangeAspect="1"/>
          </p:cNvPicPr>
          <p:nvPr>
            <p:ph idx="1"/>
          </p:nvPr>
        </p:nvPicPr>
        <p:blipFill>
          <a:blip r:embed="rId2"/>
          <a:stretch>
            <a:fillRect/>
          </a:stretch>
        </p:blipFill>
        <p:spPr>
          <a:xfrm>
            <a:off x="3838499" y="2715214"/>
            <a:ext cx="4515001" cy="2727734"/>
          </a:xfrm>
          <a:prstGeom prst="rect">
            <a:avLst/>
          </a:prstGeom>
        </p:spPr>
      </p:pic>
      <p:sp>
        <p:nvSpPr>
          <p:cNvPr id="5" name="Rectangle 4">
            <a:extLst>
              <a:ext uri="{FF2B5EF4-FFF2-40B4-BE49-F238E27FC236}">
                <a16:creationId xmlns:a16="http://schemas.microsoft.com/office/drawing/2014/main" xmlns="" id="{C8D4B782-04B8-4CDC-8EC9-9837C0F01C47}"/>
              </a:ext>
            </a:extLst>
          </p:cNvPr>
          <p:cNvSpPr/>
          <p:nvPr/>
        </p:nvSpPr>
        <p:spPr>
          <a:xfrm>
            <a:off x="384313" y="2703444"/>
            <a:ext cx="4293705" cy="3869634"/>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a:t>Un mari, deux femmes et leurs enfants partageant le même foyer/toit est un ménage </a:t>
            </a:r>
          </a:p>
        </p:txBody>
      </p:sp>
    </p:spTree>
    <p:extLst>
      <p:ext uri="{BB962C8B-B14F-4D97-AF65-F5344CB8AC3E}">
        <p14:creationId xmlns:p14="http://schemas.microsoft.com/office/powerpoint/2010/main" val="22478791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FA96A2F-E233-4C95-AAD4-0EED2469A08A}"/>
              </a:ext>
            </a:extLst>
          </p:cNvPr>
          <p:cNvSpPr>
            <a:spLocks noGrp="1"/>
          </p:cNvSpPr>
          <p:nvPr>
            <p:ph type="title"/>
          </p:nvPr>
        </p:nvSpPr>
        <p:spPr/>
        <p:txBody>
          <a:bodyPr/>
          <a:lstStyle/>
          <a:p>
            <a:r>
              <a:rPr lang="fr-FR" dirty="0"/>
              <a:t>Différents types de ménages </a:t>
            </a:r>
          </a:p>
        </p:txBody>
      </p:sp>
      <p:pic>
        <p:nvPicPr>
          <p:cNvPr id="4" name="Espace réservé du contenu 3">
            <a:extLst>
              <a:ext uri="{FF2B5EF4-FFF2-40B4-BE49-F238E27FC236}">
                <a16:creationId xmlns:a16="http://schemas.microsoft.com/office/drawing/2014/main" xmlns="" id="{ABFC2EFF-2E21-4869-8B42-64FD4E6EE4BF}"/>
              </a:ext>
            </a:extLst>
          </p:cNvPr>
          <p:cNvPicPr>
            <a:picLocks noGrp="1" noChangeAspect="1"/>
          </p:cNvPicPr>
          <p:nvPr>
            <p:ph idx="1"/>
          </p:nvPr>
        </p:nvPicPr>
        <p:blipFill>
          <a:blip r:embed="rId2"/>
          <a:stretch>
            <a:fillRect/>
          </a:stretch>
        </p:blipFill>
        <p:spPr>
          <a:xfrm>
            <a:off x="3838499" y="2570464"/>
            <a:ext cx="4515001" cy="3017234"/>
          </a:xfrm>
          <a:prstGeom prst="rect">
            <a:avLst/>
          </a:prstGeom>
        </p:spPr>
      </p:pic>
      <p:sp>
        <p:nvSpPr>
          <p:cNvPr id="5" name="Rectangle 4">
            <a:extLst>
              <a:ext uri="{FF2B5EF4-FFF2-40B4-BE49-F238E27FC236}">
                <a16:creationId xmlns:a16="http://schemas.microsoft.com/office/drawing/2014/main" xmlns="" id="{E3D850A3-CDDC-4316-A08B-0EAB552160E8}"/>
              </a:ext>
            </a:extLst>
          </p:cNvPr>
          <p:cNvSpPr/>
          <p:nvPr/>
        </p:nvSpPr>
        <p:spPr>
          <a:xfrm>
            <a:off x="516835" y="2372139"/>
            <a:ext cx="3617843" cy="403867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a:t>Une femme, vivant seule avec ses enfants et partageant le même foyer/toit avec ces derniers forment un ménage </a:t>
            </a:r>
          </a:p>
        </p:txBody>
      </p:sp>
    </p:spTree>
    <p:extLst>
      <p:ext uri="{BB962C8B-B14F-4D97-AF65-F5344CB8AC3E}">
        <p14:creationId xmlns:p14="http://schemas.microsoft.com/office/powerpoint/2010/main" val="417072264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D41AF26-6FCC-4DAE-9880-65B801BAC4DB}"/>
              </a:ext>
            </a:extLst>
          </p:cNvPr>
          <p:cNvSpPr>
            <a:spLocks noGrp="1"/>
          </p:cNvSpPr>
          <p:nvPr>
            <p:ph type="title"/>
          </p:nvPr>
        </p:nvSpPr>
        <p:spPr/>
        <p:txBody>
          <a:bodyPr/>
          <a:lstStyle/>
          <a:p>
            <a:r>
              <a:rPr lang="fr-FR" dirty="0"/>
              <a:t>Différents types de ménages </a:t>
            </a:r>
          </a:p>
        </p:txBody>
      </p:sp>
      <p:pic>
        <p:nvPicPr>
          <p:cNvPr id="4" name="Espace réservé du contenu 3">
            <a:extLst>
              <a:ext uri="{FF2B5EF4-FFF2-40B4-BE49-F238E27FC236}">
                <a16:creationId xmlns:a16="http://schemas.microsoft.com/office/drawing/2014/main" xmlns="" id="{C664760D-F596-40C9-A73F-BC0C6B5E1381}"/>
              </a:ext>
            </a:extLst>
          </p:cNvPr>
          <p:cNvPicPr>
            <a:picLocks noGrp="1" noChangeAspect="1"/>
          </p:cNvPicPr>
          <p:nvPr>
            <p:ph idx="1"/>
          </p:nvPr>
        </p:nvPicPr>
        <p:blipFill>
          <a:blip r:embed="rId2"/>
          <a:stretch>
            <a:fillRect/>
          </a:stretch>
        </p:blipFill>
        <p:spPr>
          <a:xfrm>
            <a:off x="3838499" y="2570464"/>
            <a:ext cx="4515001" cy="3017234"/>
          </a:xfrm>
          <a:prstGeom prst="rect">
            <a:avLst/>
          </a:prstGeom>
        </p:spPr>
      </p:pic>
      <p:sp>
        <p:nvSpPr>
          <p:cNvPr id="5" name="Rectangle 4">
            <a:extLst>
              <a:ext uri="{FF2B5EF4-FFF2-40B4-BE49-F238E27FC236}">
                <a16:creationId xmlns:a16="http://schemas.microsoft.com/office/drawing/2014/main" xmlns="" id="{FC179788-DCAB-4534-BCC8-B1892D8660D0}"/>
              </a:ext>
            </a:extLst>
          </p:cNvPr>
          <p:cNvSpPr/>
          <p:nvPr/>
        </p:nvSpPr>
        <p:spPr>
          <a:xfrm>
            <a:off x="543340" y="2637183"/>
            <a:ext cx="4412974" cy="377362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a:t>Un homme vivant seul avec ses enfants et partageant le même foyer/toit avec ceux-ci forment un ménage </a:t>
            </a:r>
          </a:p>
        </p:txBody>
      </p:sp>
    </p:spTree>
    <p:extLst>
      <p:ext uri="{BB962C8B-B14F-4D97-AF65-F5344CB8AC3E}">
        <p14:creationId xmlns:p14="http://schemas.microsoft.com/office/powerpoint/2010/main" val="203033416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750A09D-EBD3-47B9-BF23-27EFC7462903}"/>
              </a:ext>
            </a:extLst>
          </p:cNvPr>
          <p:cNvSpPr>
            <a:spLocks noGrp="1"/>
          </p:cNvSpPr>
          <p:nvPr>
            <p:ph type="title"/>
          </p:nvPr>
        </p:nvSpPr>
        <p:spPr/>
        <p:txBody>
          <a:bodyPr/>
          <a:lstStyle/>
          <a:p>
            <a:r>
              <a:rPr lang="fr-FR" dirty="0"/>
              <a:t>Différents types de ménages </a:t>
            </a:r>
          </a:p>
        </p:txBody>
      </p:sp>
      <p:pic>
        <p:nvPicPr>
          <p:cNvPr id="4" name="Espace réservé du contenu 3">
            <a:extLst>
              <a:ext uri="{FF2B5EF4-FFF2-40B4-BE49-F238E27FC236}">
                <a16:creationId xmlns:a16="http://schemas.microsoft.com/office/drawing/2014/main" xmlns="" id="{6E0ABCEF-EEB2-4768-A350-11EA9D9078A8}"/>
              </a:ext>
            </a:extLst>
          </p:cNvPr>
          <p:cNvPicPr>
            <a:picLocks noGrp="1" noChangeAspect="1"/>
          </p:cNvPicPr>
          <p:nvPr>
            <p:ph idx="1"/>
          </p:nvPr>
        </p:nvPicPr>
        <p:blipFill>
          <a:blip r:embed="rId2"/>
          <a:stretch>
            <a:fillRect/>
          </a:stretch>
        </p:blipFill>
        <p:spPr>
          <a:xfrm>
            <a:off x="3946469" y="2366963"/>
            <a:ext cx="4299062" cy="3424237"/>
          </a:xfrm>
          <a:prstGeom prst="rect">
            <a:avLst/>
          </a:prstGeom>
        </p:spPr>
      </p:pic>
      <p:sp>
        <p:nvSpPr>
          <p:cNvPr id="5" name="Rectangle 4">
            <a:extLst>
              <a:ext uri="{FF2B5EF4-FFF2-40B4-BE49-F238E27FC236}">
                <a16:creationId xmlns:a16="http://schemas.microsoft.com/office/drawing/2014/main" xmlns="" id="{AD25B687-4A21-44E1-9AF2-186038C6A418}"/>
              </a:ext>
            </a:extLst>
          </p:cNvPr>
          <p:cNvSpPr/>
          <p:nvPr/>
        </p:nvSpPr>
        <p:spPr>
          <a:xfrm>
            <a:off x="954157" y="2531165"/>
            <a:ext cx="4214191" cy="3879647"/>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dirty="0"/>
              <a:t>Un homme vivant seul est un ménage </a:t>
            </a:r>
          </a:p>
        </p:txBody>
      </p:sp>
    </p:spTree>
    <p:extLst>
      <p:ext uri="{BB962C8B-B14F-4D97-AF65-F5344CB8AC3E}">
        <p14:creationId xmlns:p14="http://schemas.microsoft.com/office/powerpoint/2010/main" val="271481119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onds dans l’eau">
  <a:themeElements>
    <a:clrScheme name="Ronds dans l’eau">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Ronds dans l’eau">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onds dans l’eau">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895</TotalTime>
  <Words>1174</Words>
  <Application>Microsoft Office PowerPoint</Application>
  <PresentationFormat>Grand écran</PresentationFormat>
  <Paragraphs>203</Paragraphs>
  <Slides>28</Slides>
  <Notes>1</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28</vt:i4>
      </vt:variant>
    </vt:vector>
  </HeadingPairs>
  <TitlesOfParts>
    <vt:vector size="38" baseType="lpstr">
      <vt:lpstr>ＭＳ Ｐゴシック</vt:lpstr>
      <vt:lpstr>Arial</vt:lpstr>
      <vt:lpstr>Arial Black</vt:lpstr>
      <vt:lpstr>Cabin</vt:lpstr>
      <vt:lpstr>Calibri</vt:lpstr>
      <vt:lpstr>Noto Sans Symbols</vt:lpstr>
      <vt:lpstr>Tw Cen MT</vt:lpstr>
      <vt:lpstr>Wingdings</vt:lpstr>
      <vt:lpstr>Thème Office</vt:lpstr>
      <vt:lpstr>Ronds dans l’eau</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Qu’est-ce qu’un pauvre (extrême ou non extrême)?  </vt:lpstr>
      <vt:lpstr>Qui voulons-nous cibler dans cette mission?</vt:lpstr>
      <vt:lpstr>Différents types de ménages </vt:lpstr>
      <vt:lpstr>Différents types de ménages </vt:lpstr>
      <vt:lpstr>Différents types de ménages </vt:lpstr>
      <vt:lpstr>Différents types de ménages </vt:lpstr>
      <vt:lpstr>Différents types de ménages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Venant QUENUM [ ARCH - Présidence ]</dc:creator>
  <cp:lastModifiedBy>dkr-atelier4</cp:lastModifiedBy>
  <cp:revision>51</cp:revision>
  <dcterms:created xsi:type="dcterms:W3CDTF">2019-10-22T11:52:42Z</dcterms:created>
  <dcterms:modified xsi:type="dcterms:W3CDTF">2019-11-25T10:24:25Z</dcterms:modified>
</cp:coreProperties>
</file>