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1056" r:id="rId5"/>
    <p:sldId id="403" r:id="rId6"/>
    <p:sldId id="1050" r:id="rId7"/>
    <p:sldId id="1049" r:id="rId8"/>
    <p:sldId id="1051" r:id="rId9"/>
    <p:sldId id="27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57F3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25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C2D7D8B-89B8-412B-8C83-CF5FDFEFC4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90F324-2A0E-4EF5-B7E3-00A836F8BB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CAC87-B8F2-4373-9FDF-0BB5FD0B475F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CEB3397-232C-4DA7-A15E-1527DAE0628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ECFB07-B895-4B04-B370-94A75651FA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FF01F6-6337-4D77-9D11-DBAE6C3D89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504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283C47-ED77-4989-A8DF-BFB2A08A0FC0}" type="datetimeFigureOut">
              <a:rPr lang="fr-FR" smtClean="0"/>
              <a:t>25/11/2019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0FB3B4-58DC-42ED-8A30-7B3B2D61B8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46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801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22" name="Espace réservé du pied de page 21">
            <a:extLst>
              <a:ext uri="{FF2B5EF4-FFF2-40B4-BE49-F238E27FC236}">
                <a16:creationId xmlns:a16="http://schemas.microsoft.com/office/drawing/2014/main" id="{1CFB9DE9-738D-441D-B500-7AA01AAF10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b="1">
                <a:solidFill>
                  <a:schemeClr val="tx1"/>
                </a:solidFill>
              </a:rPr>
              <a:t>COUVERTURE MALADIE UNIVERSELLE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3" name="Espace réservé du numéro de diapositive 22">
            <a:extLst>
              <a:ext uri="{FF2B5EF4-FFF2-40B4-BE49-F238E27FC236}">
                <a16:creationId xmlns:a16="http://schemas.microsoft.com/office/drawing/2014/main" id="{317E8385-2C5C-4718-8F8D-70F16B90EE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7121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COUVERTURE MALADIE UNIVERSELLE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5631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678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3058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1759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5273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833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838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930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5178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8203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B26199-47C8-4F00-A9CD-4ADFF71E8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B448F0A-49B1-4439-BE80-147B7361CD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ADE4D7E-72C7-499F-97E1-C1EB5E36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b="1">
                <a:solidFill>
                  <a:schemeClr val="tx1"/>
                </a:solidFill>
              </a:rPr>
              <a:t>COUVERTURE MALADIE UNIVERSELLE</a:t>
            </a:r>
            <a:endParaRPr lang="fr-F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2711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568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incipes et fond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766250" y="6625914"/>
            <a:ext cx="1354900" cy="219714"/>
          </a:xfrm>
          <a:prstGeom prst="rect">
            <a:avLst/>
          </a:prstGeom>
        </p:spPr>
        <p:txBody>
          <a:bodyPr/>
          <a:lstStyle/>
          <a:p>
            <a:fld id="{22C4B8FE-A30B-421D-9AED-237B0A560713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t>25/11/2019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947A-C04F-40DC-ACCA-B3E6D296CC2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083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Parallélogramme 3">
            <a:extLst>
              <a:ext uri="{FF2B5EF4-FFF2-40B4-BE49-F238E27FC236}">
                <a16:creationId xmlns:a16="http://schemas.microsoft.com/office/drawing/2014/main" id="{C4000704-713D-476E-BCAE-B614E1290DA7}"/>
              </a:ext>
            </a:extLst>
          </p:cNvPr>
          <p:cNvSpPr/>
          <p:nvPr userDrawn="1"/>
        </p:nvSpPr>
        <p:spPr>
          <a:xfrm>
            <a:off x="1" y="6524268"/>
            <a:ext cx="2230244" cy="329312"/>
          </a:xfrm>
          <a:custGeom>
            <a:avLst/>
            <a:gdLst>
              <a:gd name="connsiteX0" fmla="*/ 0 w 6021659"/>
              <a:gd name="connsiteY0" fmla="*/ 1683834 h 1683834"/>
              <a:gd name="connsiteX1" fmla="*/ 857509 w 6021659"/>
              <a:gd name="connsiteY1" fmla="*/ 0 h 1683834"/>
              <a:gd name="connsiteX2" fmla="*/ 6021659 w 6021659"/>
              <a:gd name="connsiteY2" fmla="*/ 0 h 1683834"/>
              <a:gd name="connsiteX3" fmla="*/ 5164150 w 6021659"/>
              <a:gd name="connsiteY3" fmla="*/ 1683834 h 1683834"/>
              <a:gd name="connsiteX4" fmla="*/ 0 w 6021659"/>
              <a:gd name="connsiteY4" fmla="*/ 1683834 h 1683834"/>
              <a:gd name="connsiteX0" fmla="*/ 34588 w 5164150"/>
              <a:gd name="connsiteY0" fmla="*/ 1639229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88 w 5164150"/>
              <a:gd name="connsiteY4" fmla="*/ 1639229 h 1683834"/>
              <a:gd name="connsiteX0" fmla="*/ 56891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1 w 5164150"/>
              <a:gd name="connsiteY4" fmla="*/ 1650381 h 1683834"/>
              <a:gd name="connsiteX0" fmla="*/ 1135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5 w 5164150"/>
              <a:gd name="connsiteY4" fmla="*/ 1650381 h 1683834"/>
              <a:gd name="connsiteX0" fmla="*/ 45740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0 w 5164150"/>
              <a:gd name="connsiteY4" fmla="*/ 1650381 h 1683834"/>
              <a:gd name="connsiteX0" fmla="*/ 56892 w 5164150"/>
              <a:gd name="connsiteY0" fmla="*/ 1672683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2 w 5164150"/>
              <a:gd name="connsiteY4" fmla="*/ 1672683 h 1683834"/>
              <a:gd name="connsiteX0" fmla="*/ 3459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90 w 5164150"/>
              <a:gd name="connsiteY4" fmla="*/ 1661532 h 1683834"/>
              <a:gd name="connsiteX0" fmla="*/ 45742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2 w 5164150"/>
              <a:gd name="connsiteY4" fmla="*/ 1661532 h 1683834"/>
              <a:gd name="connsiteX0" fmla="*/ 2344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23440 w 5164150"/>
              <a:gd name="connsiteY4" fmla="*/ 1661532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8926 w 5170787"/>
              <a:gd name="connsiteY0" fmla="*/ 1650381 h 1683834"/>
              <a:gd name="connsiteX1" fmla="*/ 6637 w 5170787"/>
              <a:gd name="connsiteY1" fmla="*/ 0 h 1683834"/>
              <a:gd name="connsiteX2" fmla="*/ 5170787 w 5170787"/>
              <a:gd name="connsiteY2" fmla="*/ 0 h 1683834"/>
              <a:gd name="connsiteX3" fmla="*/ 4313278 w 5170787"/>
              <a:gd name="connsiteY3" fmla="*/ 1683834 h 1683834"/>
              <a:gd name="connsiteX4" fmla="*/ 18926 w 5170787"/>
              <a:gd name="connsiteY4" fmla="*/ 1650381 h 1683834"/>
              <a:gd name="connsiteX0" fmla="*/ 14519 w 5166380"/>
              <a:gd name="connsiteY0" fmla="*/ 1650381 h 1683834"/>
              <a:gd name="connsiteX1" fmla="*/ 2230 w 5166380"/>
              <a:gd name="connsiteY1" fmla="*/ 0 h 1683834"/>
              <a:gd name="connsiteX2" fmla="*/ 5166380 w 5166380"/>
              <a:gd name="connsiteY2" fmla="*/ 0 h 1683834"/>
              <a:gd name="connsiteX3" fmla="*/ 4308871 w 5166380"/>
              <a:gd name="connsiteY3" fmla="*/ 1683834 h 1683834"/>
              <a:gd name="connsiteX4" fmla="*/ 14519 w 516638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4518 w 5166379"/>
              <a:gd name="connsiteY0" fmla="*/ 1650381 h 1683834"/>
              <a:gd name="connsiteX1" fmla="*/ 2229 w 5166379"/>
              <a:gd name="connsiteY1" fmla="*/ 0 h 1683834"/>
              <a:gd name="connsiteX2" fmla="*/ 5166379 w 5166379"/>
              <a:gd name="connsiteY2" fmla="*/ 0 h 1683834"/>
              <a:gd name="connsiteX3" fmla="*/ 4308870 w 5166379"/>
              <a:gd name="connsiteY3" fmla="*/ 1683834 h 1683834"/>
              <a:gd name="connsiteX4" fmla="*/ 14518 w 5166379"/>
              <a:gd name="connsiteY4" fmla="*/ 1650381 h 1683834"/>
              <a:gd name="connsiteX0" fmla="*/ 10296 w 5173308"/>
              <a:gd name="connsiteY0" fmla="*/ 1661532 h 1683834"/>
              <a:gd name="connsiteX1" fmla="*/ 9158 w 5173308"/>
              <a:gd name="connsiteY1" fmla="*/ 0 h 1683834"/>
              <a:gd name="connsiteX2" fmla="*/ 5173308 w 5173308"/>
              <a:gd name="connsiteY2" fmla="*/ 0 h 1683834"/>
              <a:gd name="connsiteX3" fmla="*/ 4315799 w 5173308"/>
              <a:gd name="connsiteY3" fmla="*/ 1683834 h 1683834"/>
              <a:gd name="connsiteX4" fmla="*/ 10296 w 5173308"/>
              <a:gd name="connsiteY4" fmla="*/ 1661532 h 1683834"/>
              <a:gd name="connsiteX0" fmla="*/ 1138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8 w 5164150"/>
              <a:gd name="connsiteY4" fmla="*/ 1661532 h 1683834"/>
              <a:gd name="connsiteX0" fmla="*/ 1138 w 5876859"/>
              <a:gd name="connsiteY0" fmla="*/ 1661532 h 1683834"/>
              <a:gd name="connsiteX1" fmla="*/ 0 w 5876859"/>
              <a:gd name="connsiteY1" fmla="*/ 0 h 1683834"/>
              <a:gd name="connsiteX2" fmla="*/ 5876859 w 5876859"/>
              <a:gd name="connsiteY2" fmla="*/ 22108 h 1683834"/>
              <a:gd name="connsiteX3" fmla="*/ 4306641 w 5876859"/>
              <a:gd name="connsiteY3" fmla="*/ 1683834 h 1683834"/>
              <a:gd name="connsiteX4" fmla="*/ 1138 w 5876859"/>
              <a:gd name="connsiteY4" fmla="*/ 1661532 h 1683834"/>
              <a:gd name="connsiteX0" fmla="*/ 1138 w 5044515"/>
              <a:gd name="connsiteY0" fmla="*/ 1661532 h 1683834"/>
              <a:gd name="connsiteX1" fmla="*/ 0 w 5044515"/>
              <a:gd name="connsiteY1" fmla="*/ 0 h 1683834"/>
              <a:gd name="connsiteX2" fmla="*/ 5044515 w 5044515"/>
              <a:gd name="connsiteY2" fmla="*/ 134638 h 1683834"/>
              <a:gd name="connsiteX3" fmla="*/ 4306641 w 5044515"/>
              <a:gd name="connsiteY3" fmla="*/ 1683834 h 1683834"/>
              <a:gd name="connsiteX4" fmla="*/ 1138 w 5044515"/>
              <a:gd name="connsiteY4" fmla="*/ 1661532 h 1683834"/>
              <a:gd name="connsiteX0" fmla="*/ 1138 w 5044515"/>
              <a:gd name="connsiteY0" fmla="*/ 1661532 h 1683834"/>
              <a:gd name="connsiteX1" fmla="*/ 0 w 5044515"/>
              <a:gd name="connsiteY1" fmla="*/ 0 h 1683834"/>
              <a:gd name="connsiteX2" fmla="*/ 5044515 w 5044515"/>
              <a:gd name="connsiteY2" fmla="*/ 78376 h 1683834"/>
              <a:gd name="connsiteX3" fmla="*/ 4306641 w 5044515"/>
              <a:gd name="connsiteY3" fmla="*/ 1683834 h 1683834"/>
              <a:gd name="connsiteX4" fmla="*/ 1138 w 5044515"/>
              <a:gd name="connsiteY4" fmla="*/ 1661532 h 1683834"/>
              <a:gd name="connsiteX0" fmla="*/ 1138 w 5044515"/>
              <a:gd name="connsiteY0" fmla="*/ 1661532 h 1683834"/>
              <a:gd name="connsiteX1" fmla="*/ 0 w 5044515"/>
              <a:gd name="connsiteY1" fmla="*/ 0 h 1683834"/>
              <a:gd name="connsiteX2" fmla="*/ 5044515 w 5044515"/>
              <a:gd name="connsiteY2" fmla="*/ 22114 h 1683834"/>
              <a:gd name="connsiteX3" fmla="*/ 4306641 w 5044515"/>
              <a:gd name="connsiteY3" fmla="*/ 1683834 h 1683834"/>
              <a:gd name="connsiteX4" fmla="*/ 1138 w 5044515"/>
              <a:gd name="connsiteY4" fmla="*/ 1661532 h 1683834"/>
              <a:gd name="connsiteX0" fmla="*/ 1138 w 5044515"/>
              <a:gd name="connsiteY0" fmla="*/ 1661532 h 1661533"/>
              <a:gd name="connsiteX1" fmla="*/ 0 w 5044515"/>
              <a:gd name="connsiteY1" fmla="*/ 0 h 1661533"/>
              <a:gd name="connsiteX2" fmla="*/ 5044515 w 5044515"/>
              <a:gd name="connsiteY2" fmla="*/ 22114 h 1661533"/>
              <a:gd name="connsiteX3" fmla="*/ 4533645 w 5044515"/>
              <a:gd name="connsiteY3" fmla="*/ 1627572 h 1661533"/>
              <a:gd name="connsiteX4" fmla="*/ 1138 w 5044515"/>
              <a:gd name="connsiteY4" fmla="*/ 1661532 h 1661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44515" h="1661533">
                <a:moveTo>
                  <a:pt x="1138" y="1661532"/>
                </a:moveTo>
                <a:cubicBezTo>
                  <a:pt x="11910" y="1178312"/>
                  <a:pt x="378" y="550127"/>
                  <a:pt x="0" y="0"/>
                </a:cubicBezTo>
                <a:lnTo>
                  <a:pt x="5044515" y="22114"/>
                </a:lnTo>
                <a:lnTo>
                  <a:pt x="4533645" y="1627572"/>
                </a:lnTo>
                <a:lnTo>
                  <a:pt x="1138" y="166153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Parallélogramme 7">
            <a:extLst>
              <a:ext uri="{FF2B5EF4-FFF2-40B4-BE49-F238E27FC236}">
                <a16:creationId xmlns:a16="http://schemas.microsoft.com/office/drawing/2014/main" id="{460BF94A-0EBB-4F65-AE3F-833EE6BDF425}"/>
              </a:ext>
            </a:extLst>
          </p:cNvPr>
          <p:cNvSpPr/>
          <p:nvPr userDrawn="1"/>
        </p:nvSpPr>
        <p:spPr>
          <a:xfrm>
            <a:off x="2176166" y="6524267"/>
            <a:ext cx="438717" cy="330809"/>
          </a:xfrm>
          <a:prstGeom prst="parallelogram">
            <a:avLst>
              <a:gd name="adj" fmla="val 7157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Parallélogramme 8">
            <a:extLst>
              <a:ext uri="{FF2B5EF4-FFF2-40B4-BE49-F238E27FC236}">
                <a16:creationId xmlns:a16="http://schemas.microsoft.com/office/drawing/2014/main" id="{2503DAD7-D916-427D-AF69-AB4544710CC7}"/>
              </a:ext>
            </a:extLst>
          </p:cNvPr>
          <p:cNvSpPr/>
          <p:nvPr userDrawn="1"/>
        </p:nvSpPr>
        <p:spPr>
          <a:xfrm>
            <a:off x="2451749" y="6527191"/>
            <a:ext cx="438717" cy="330809"/>
          </a:xfrm>
          <a:prstGeom prst="parallelogram">
            <a:avLst>
              <a:gd name="adj" fmla="val 71579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Parallélogramme 9">
            <a:extLst>
              <a:ext uri="{FF2B5EF4-FFF2-40B4-BE49-F238E27FC236}">
                <a16:creationId xmlns:a16="http://schemas.microsoft.com/office/drawing/2014/main" id="{E1AE1E6B-5EB2-4812-948E-9D673AB3D0CB}"/>
              </a:ext>
            </a:extLst>
          </p:cNvPr>
          <p:cNvSpPr/>
          <p:nvPr userDrawn="1"/>
        </p:nvSpPr>
        <p:spPr>
          <a:xfrm>
            <a:off x="2725635" y="6524268"/>
            <a:ext cx="438717" cy="330809"/>
          </a:xfrm>
          <a:prstGeom prst="parallelogram">
            <a:avLst>
              <a:gd name="adj" fmla="val 715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Parallélogramme 10">
            <a:extLst>
              <a:ext uri="{FF2B5EF4-FFF2-40B4-BE49-F238E27FC236}">
                <a16:creationId xmlns:a16="http://schemas.microsoft.com/office/drawing/2014/main" id="{CE24B806-7A17-4445-93AC-34D96CCCF440}"/>
              </a:ext>
            </a:extLst>
          </p:cNvPr>
          <p:cNvSpPr/>
          <p:nvPr userDrawn="1"/>
        </p:nvSpPr>
        <p:spPr>
          <a:xfrm>
            <a:off x="3104185" y="6527191"/>
            <a:ext cx="6039814" cy="330809"/>
          </a:xfrm>
          <a:custGeom>
            <a:avLst/>
            <a:gdLst>
              <a:gd name="connsiteX0" fmla="*/ 0 w 1204331"/>
              <a:gd name="connsiteY0" fmla="*/ 1683834 h 1683834"/>
              <a:gd name="connsiteX1" fmla="*/ 862048 w 1204331"/>
              <a:gd name="connsiteY1" fmla="*/ 0 h 1683834"/>
              <a:gd name="connsiteX2" fmla="*/ 1204331 w 1204331"/>
              <a:gd name="connsiteY2" fmla="*/ 0 h 1683834"/>
              <a:gd name="connsiteX3" fmla="*/ 342283 w 1204331"/>
              <a:gd name="connsiteY3" fmla="*/ 1683834 h 1683834"/>
              <a:gd name="connsiteX4" fmla="*/ 0 w 1204331"/>
              <a:gd name="connsiteY4" fmla="*/ 1683834 h 1683834"/>
              <a:gd name="connsiteX0" fmla="*/ 0 w 1204331"/>
              <a:gd name="connsiteY0" fmla="*/ 1683834 h 1706137"/>
              <a:gd name="connsiteX1" fmla="*/ 862048 w 1204331"/>
              <a:gd name="connsiteY1" fmla="*/ 0 h 1706137"/>
              <a:gd name="connsiteX2" fmla="*/ 1204331 w 1204331"/>
              <a:gd name="connsiteY2" fmla="*/ 0 h 1706137"/>
              <a:gd name="connsiteX3" fmla="*/ 1122868 w 1204331"/>
              <a:gd name="connsiteY3" fmla="*/ 1706137 h 1706137"/>
              <a:gd name="connsiteX4" fmla="*/ 0 w 1204331"/>
              <a:gd name="connsiteY4" fmla="*/ 1683834 h 1706137"/>
              <a:gd name="connsiteX0" fmla="*/ 0 w 1204331"/>
              <a:gd name="connsiteY0" fmla="*/ 1683834 h 1694986"/>
              <a:gd name="connsiteX1" fmla="*/ 862048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400815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385440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893"/>
              <a:gd name="connsiteY0" fmla="*/ 1683834 h 1683835"/>
              <a:gd name="connsiteX1" fmla="*/ 385440 w 1204893"/>
              <a:gd name="connsiteY1" fmla="*/ 0 h 1683835"/>
              <a:gd name="connsiteX2" fmla="*/ 1204331 w 1204893"/>
              <a:gd name="connsiteY2" fmla="*/ 0 h 1683835"/>
              <a:gd name="connsiteX3" fmla="*/ 1204893 w 1204893"/>
              <a:gd name="connsiteY3" fmla="*/ 1683835 h 1683835"/>
              <a:gd name="connsiteX4" fmla="*/ 0 w 1204893"/>
              <a:gd name="connsiteY4" fmla="*/ 1683834 h 1683835"/>
              <a:gd name="connsiteX0" fmla="*/ 0 w 1204893"/>
              <a:gd name="connsiteY0" fmla="*/ 1683834 h 1683835"/>
              <a:gd name="connsiteX1" fmla="*/ 221774 w 1204893"/>
              <a:gd name="connsiteY1" fmla="*/ 22303 h 1683835"/>
              <a:gd name="connsiteX2" fmla="*/ 1204331 w 1204893"/>
              <a:gd name="connsiteY2" fmla="*/ 0 h 1683835"/>
              <a:gd name="connsiteX3" fmla="*/ 1204893 w 1204893"/>
              <a:gd name="connsiteY3" fmla="*/ 1683835 h 1683835"/>
              <a:gd name="connsiteX4" fmla="*/ 0 w 1204893"/>
              <a:gd name="connsiteY4" fmla="*/ 1683834 h 1683835"/>
              <a:gd name="connsiteX0" fmla="*/ 0 w 1174379"/>
              <a:gd name="connsiteY0" fmla="*/ 1650044 h 1683835"/>
              <a:gd name="connsiteX1" fmla="*/ 191260 w 1174379"/>
              <a:gd name="connsiteY1" fmla="*/ 22303 h 1683835"/>
              <a:gd name="connsiteX2" fmla="*/ 1173817 w 1174379"/>
              <a:gd name="connsiteY2" fmla="*/ 0 h 1683835"/>
              <a:gd name="connsiteX3" fmla="*/ 1174379 w 1174379"/>
              <a:gd name="connsiteY3" fmla="*/ 1683835 h 1683835"/>
              <a:gd name="connsiteX4" fmla="*/ 0 w 1174379"/>
              <a:gd name="connsiteY4" fmla="*/ 1650044 h 1683835"/>
              <a:gd name="connsiteX0" fmla="*/ 0 w 1171605"/>
              <a:gd name="connsiteY0" fmla="*/ 1683835 h 1683835"/>
              <a:gd name="connsiteX1" fmla="*/ 188486 w 1171605"/>
              <a:gd name="connsiteY1" fmla="*/ 22303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  <a:gd name="connsiteX0" fmla="*/ 0 w 1171605"/>
              <a:gd name="connsiteY0" fmla="*/ 1683835 h 1683835"/>
              <a:gd name="connsiteX1" fmla="*/ 50047 w 1171605"/>
              <a:gd name="connsiteY1" fmla="*/ 135823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  <a:gd name="connsiteX0" fmla="*/ 0 w 1171605"/>
              <a:gd name="connsiteY0" fmla="*/ 1683835 h 1683835"/>
              <a:gd name="connsiteX1" fmla="*/ 45721 w 1171605"/>
              <a:gd name="connsiteY1" fmla="*/ 135823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  <a:gd name="connsiteX0" fmla="*/ 0 w 1171605"/>
              <a:gd name="connsiteY0" fmla="*/ 1683835 h 1683835"/>
              <a:gd name="connsiteX1" fmla="*/ 39232 w 1171605"/>
              <a:gd name="connsiteY1" fmla="*/ 192582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  <a:gd name="connsiteX0" fmla="*/ 0 w 1171605"/>
              <a:gd name="connsiteY0" fmla="*/ 1683835 h 1683835"/>
              <a:gd name="connsiteX1" fmla="*/ 32743 w 1171605"/>
              <a:gd name="connsiteY1" fmla="*/ 135823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  <a:gd name="connsiteX0" fmla="*/ 0 w 1171605"/>
              <a:gd name="connsiteY0" fmla="*/ 1683835 h 1683835"/>
              <a:gd name="connsiteX1" fmla="*/ 37069 w 1171605"/>
              <a:gd name="connsiteY1" fmla="*/ 135823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1605" h="1683835">
                <a:moveTo>
                  <a:pt x="0" y="1683835"/>
                </a:moveTo>
                <a:lnTo>
                  <a:pt x="37069" y="135823"/>
                </a:lnTo>
                <a:lnTo>
                  <a:pt x="1171043" y="0"/>
                </a:lnTo>
                <a:cubicBezTo>
                  <a:pt x="1171230" y="561278"/>
                  <a:pt x="1171418" y="1122557"/>
                  <a:pt x="1171605" y="1683835"/>
                </a:cubicBezTo>
                <a:lnTo>
                  <a:pt x="0" y="1683835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4574" y="6546300"/>
            <a:ext cx="410775" cy="2963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fld id="{D0CE7816-1560-49C0-AF7B-820BD7C939D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8238" y="6546300"/>
            <a:ext cx="4515940" cy="2959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defRPr>
            </a:lvl1pPr>
          </a:lstStyle>
          <a:p>
            <a:r>
              <a:rPr lang="fr-FR"/>
              <a:t>COUVERTURE MALADIE UNIVERSELLE</a:t>
            </a: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6C225F4-80D0-4C1B-BAEC-F552B41CD39F}"/>
              </a:ext>
            </a:extLst>
          </p:cNvPr>
          <p:cNvPicPr/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391222"/>
            <a:ext cx="533400" cy="399581"/>
          </a:xfrm>
          <a:prstGeom prst="rect">
            <a:avLst/>
          </a:prstGeom>
          <a:noFill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A856E41-C123-4C0A-AFBD-7904E6C9337A}"/>
              </a:ext>
            </a:extLst>
          </p:cNvPr>
          <p:cNvSpPr/>
          <p:nvPr userDrawn="1"/>
        </p:nvSpPr>
        <p:spPr>
          <a:xfrm>
            <a:off x="991518" y="457324"/>
            <a:ext cx="45719" cy="28981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3983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élogramme 3">
            <a:extLst>
              <a:ext uri="{FF2B5EF4-FFF2-40B4-BE49-F238E27FC236}">
                <a16:creationId xmlns:a16="http://schemas.microsoft.com/office/drawing/2014/main" id="{3164514B-5B74-496F-8204-A96BB2606618}"/>
              </a:ext>
            </a:extLst>
          </p:cNvPr>
          <p:cNvSpPr/>
          <p:nvPr/>
        </p:nvSpPr>
        <p:spPr>
          <a:xfrm>
            <a:off x="0" y="0"/>
            <a:ext cx="5164150" cy="1683834"/>
          </a:xfrm>
          <a:custGeom>
            <a:avLst/>
            <a:gdLst>
              <a:gd name="connsiteX0" fmla="*/ 0 w 6021659"/>
              <a:gd name="connsiteY0" fmla="*/ 1683834 h 1683834"/>
              <a:gd name="connsiteX1" fmla="*/ 857509 w 6021659"/>
              <a:gd name="connsiteY1" fmla="*/ 0 h 1683834"/>
              <a:gd name="connsiteX2" fmla="*/ 6021659 w 6021659"/>
              <a:gd name="connsiteY2" fmla="*/ 0 h 1683834"/>
              <a:gd name="connsiteX3" fmla="*/ 5164150 w 6021659"/>
              <a:gd name="connsiteY3" fmla="*/ 1683834 h 1683834"/>
              <a:gd name="connsiteX4" fmla="*/ 0 w 6021659"/>
              <a:gd name="connsiteY4" fmla="*/ 1683834 h 1683834"/>
              <a:gd name="connsiteX0" fmla="*/ 34588 w 5164150"/>
              <a:gd name="connsiteY0" fmla="*/ 1639229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88 w 5164150"/>
              <a:gd name="connsiteY4" fmla="*/ 1639229 h 1683834"/>
              <a:gd name="connsiteX0" fmla="*/ 56891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1 w 5164150"/>
              <a:gd name="connsiteY4" fmla="*/ 1650381 h 1683834"/>
              <a:gd name="connsiteX0" fmla="*/ 1135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5 w 5164150"/>
              <a:gd name="connsiteY4" fmla="*/ 1650381 h 1683834"/>
              <a:gd name="connsiteX0" fmla="*/ 45740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0 w 5164150"/>
              <a:gd name="connsiteY4" fmla="*/ 1650381 h 1683834"/>
              <a:gd name="connsiteX0" fmla="*/ 56892 w 5164150"/>
              <a:gd name="connsiteY0" fmla="*/ 1672683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2 w 5164150"/>
              <a:gd name="connsiteY4" fmla="*/ 1672683 h 1683834"/>
              <a:gd name="connsiteX0" fmla="*/ 3459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90 w 5164150"/>
              <a:gd name="connsiteY4" fmla="*/ 1661532 h 1683834"/>
              <a:gd name="connsiteX0" fmla="*/ 45742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2 w 5164150"/>
              <a:gd name="connsiteY4" fmla="*/ 1661532 h 1683834"/>
              <a:gd name="connsiteX0" fmla="*/ 2344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23440 w 5164150"/>
              <a:gd name="connsiteY4" fmla="*/ 1661532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8926 w 5170787"/>
              <a:gd name="connsiteY0" fmla="*/ 1650381 h 1683834"/>
              <a:gd name="connsiteX1" fmla="*/ 6637 w 5170787"/>
              <a:gd name="connsiteY1" fmla="*/ 0 h 1683834"/>
              <a:gd name="connsiteX2" fmla="*/ 5170787 w 5170787"/>
              <a:gd name="connsiteY2" fmla="*/ 0 h 1683834"/>
              <a:gd name="connsiteX3" fmla="*/ 4313278 w 5170787"/>
              <a:gd name="connsiteY3" fmla="*/ 1683834 h 1683834"/>
              <a:gd name="connsiteX4" fmla="*/ 18926 w 5170787"/>
              <a:gd name="connsiteY4" fmla="*/ 1650381 h 1683834"/>
              <a:gd name="connsiteX0" fmla="*/ 14519 w 5166380"/>
              <a:gd name="connsiteY0" fmla="*/ 1650381 h 1683834"/>
              <a:gd name="connsiteX1" fmla="*/ 2230 w 5166380"/>
              <a:gd name="connsiteY1" fmla="*/ 0 h 1683834"/>
              <a:gd name="connsiteX2" fmla="*/ 5166380 w 5166380"/>
              <a:gd name="connsiteY2" fmla="*/ 0 h 1683834"/>
              <a:gd name="connsiteX3" fmla="*/ 4308871 w 5166380"/>
              <a:gd name="connsiteY3" fmla="*/ 1683834 h 1683834"/>
              <a:gd name="connsiteX4" fmla="*/ 14519 w 516638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4518 w 5166379"/>
              <a:gd name="connsiteY0" fmla="*/ 1650381 h 1683834"/>
              <a:gd name="connsiteX1" fmla="*/ 2229 w 5166379"/>
              <a:gd name="connsiteY1" fmla="*/ 0 h 1683834"/>
              <a:gd name="connsiteX2" fmla="*/ 5166379 w 5166379"/>
              <a:gd name="connsiteY2" fmla="*/ 0 h 1683834"/>
              <a:gd name="connsiteX3" fmla="*/ 4308870 w 5166379"/>
              <a:gd name="connsiteY3" fmla="*/ 1683834 h 1683834"/>
              <a:gd name="connsiteX4" fmla="*/ 14518 w 5166379"/>
              <a:gd name="connsiteY4" fmla="*/ 1650381 h 1683834"/>
              <a:gd name="connsiteX0" fmla="*/ 10296 w 5173308"/>
              <a:gd name="connsiteY0" fmla="*/ 1661532 h 1683834"/>
              <a:gd name="connsiteX1" fmla="*/ 9158 w 5173308"/>
              <a:gd name="connsiteY1" fmla="*/ 0 h 1683834"/>
              <a:gd name="connsiteX2" fmla="*/ 5173308 w 5173308"/>
              <a:gd name="connsiteY2" fmla="*/ 0 h 1683834"/>
              <a:gd name="connsiteX3" fmla="*/ 4315799 w 5173308"/>
              <a:gd name="connsiteY3" fmla="*/ 1683834 h 1683834"/>
              <a:gd name="connsiteX4" fmla="*/ 10296 w 5173308"/>
              <a:gd name="connsiteY4" fmla="*/ 1661532 h 1683834"/>
              <a:gd name="connsiteX0" fmla="*/ 1138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8 w 5164150"/>
              <a:gd name="connsiteY4" fmla="*/ 1661532 h 168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4150" h="1683834">
                <a:moveTo>
                  <a:pt x="1138" y="1661532"/>
                </a:moveTo>
                <a:cubicBezTo>
                  <a:pt x="11910" y="1178312"/>
                  <a:pt x="378" y="550127"/>
                  <a:pt x="0" y="0"/>
                </a:cubicBezTo>
                <a:lnTo>
                  <a:pt x="5164150" y="0"/>
                </a:lnTo>
                <a:lnTo>
                  <a:pt x="4306641" y="1683834"/>
                </a:lnTo>
                <a:lnTo>
                  <a:pt x="1138" y="1661532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Parallélogramme 4">
            <a:extLst>
              <a:ext uri="{FF2B5EF4-FFF2-40B4-BE49-F238E27FC236}">
                <a16:creationId xmlns:a16="http://schemas.microsoft.com/office/drawing/2014/main" id="{199789D4-E067-451E-AD52-B80A48F32C64}"/>
              </a:ext>
            </a:extLst>
          </p:cNvPr>
          <p:cNvSpPr/>
          <p:nvPr/>
        </p:nvSpPr>
        <p:spPr>
          <a:xfrm>
            <a:off x="4561984" y="0"/>
            <a:ext cx="1204331" cy="1683834"/>
          </a:xfrm>
          <a:prstGeom prst="parallelogram">
            <a:avLst>
              <a:gd name="adj" fmla="val 715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Parallélogramme 5">
            <a:extLst>
              <a:ext uri="{FF2B5EF4-FFF2-40B4-BE49-F238E27FC236}">
                <a16:creationId xmlns:a16="http://schemas.microsoft.com/office/drawing/2014/main" id="{3CFEC003-D894-476F-BF0A-AC15F4BF072E}"/>
              </a:ext>
            </a:extLst>
          </p:cNvPr>
          <p:cNvSpPr/>
          <p:nvPr/>
        </p:nvSpPr>
        <p:spPr>
          <a:xfrm>
            <a:off x="5164149" y="0"/>
            <a:ext cx="1204331" cy="1683834"/>
          </a:xfrm>
          <a:prstGeom prst="parallelogram">
            <a:avLst>
              <a:gd name="adj" fmla="val 71579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arallélogramme 6">
            <a:extLst>
              <a:ext uri="{FF2B5EF4-FFF2-40B4-BE49-F238E27FC236}">
                <a16:creationId xmlns:a16="http://schemas.microsoft.com/office/drawing/2014/main" id="{8B38D16F-128A-499B-B181-8A7708AF0251}"/>
              </a:ext>
            </a:extLst>
          </p:cNvPr>
          <p:cNvSpPr/>
          <p:nvPr/>
        </p:nvSpPr>
        <p:spPr>
          <a:xfrm>
            <a:off x="5766314" y="0"/>
            <a:ext cx="1204331" cy="1683834"/>
          </a:xfrm>
          <a:prstGeom prst="parallelogram">
            <a:avLst>
              <a:gd name="adj" fmla="val 7157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Parallélogramme 10">
            <a:extLst>
              <a:ext uri="{FF2B5EF4-FFF2-40B4-BE49-F238E27FC236}">
                <a16:creationId xmlns:a16="http://schemas.microsoft.com/office/drawing/2014/main" id="{3CBB49D7-5A66-4ED6-A8A3-2965E619154B}"/>
              </a:ext>
            </a:extLst>
          </p:cNvPr>
          <p:cNvSpPr/>
          <p:nvPr/>
        </p:nvSpPr>
        <p:spPr>
          <a:xfrm>
            <a:off x="6478859" y="-1"/>
            <a:ext cx="2666385" cy="1683835"/>
          </a:xfrm>
          <a:custGeom>
            <a:avLst/>
            <a:gdLst>
              <a:gd name="connsiteX0" fmla="*/ 0 w 1204331"/>
              <a:gd name="connsiteY0" fmla="*/ 1683834 h 1683834"/>
              <a:gd name="connsiteX1" fmla="*/ 862048 w 1204331"/>
              <a:gd name="connsiteY1" fmla="*/ 0 h 1683834"/>
              <a:gd name="connsiteX2" fmla="*/ 1204331 w 1204331"/>
              <a:gd name="connsiteY2" fmla="*/ 0 h 1683834"/>
              <a:gd name="connsiteX3" fmla="*/ 342283 w 1204331"/>
              <a:gd name="connsiteY3" fmla="*/ 1683834 h 1683834"/>
              <a:gd name="connsiteX4" fmla="*/ 0 w 1204331"/>
              <a:gd name="connsiteY4" fmla="*/ 1683834 h 1683834"/>
              <a:gd name="connsiteX0" fmla="*/ 0 w 1204331"/>
              <a:gd name="connsiteY0" fmla="*/ 1683834 h 1706137"/>
              <a:gd name="connsiteX1" fmla="*/ 862048 w 1204331"/>
              <a:gd name="connsiteY1" fmla="*/ 0 h 1706137"/>
              <a:gd name="connsiteX2" fmla="*/ 1204331 w 1204331"/>
              <a:gd name="connsiteY2" fmla="*/ 0 h 1706137"/>
              <a:gd name="connsiteX3" fmla="*/ 1122868 w 1204331"/>
              <a:gd name="connsiteY3" fmla="*/ 1706137 h 1706137"/>
              <a:gd name="connsiteX4" fmla="*/ 0 w 1204331"/>
              <a:gd name="connsiteY4" fmla="*/ 1683834 h 1706137"/>
              <a:gd name="connsiteX0" fmla="*/ 0 w 1204331"/>
              <a:gd name="connsiteY0" fmla="*/ 1683834 h 1694986"/>
              <a:gd name="connsiteX1" fmla="*/ 862048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400815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385440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893"/>
              <a:gd name="connsiteY0" fmla="*/ 1683834 h 1683835"/>
              <a:gd name="connsiteX1" fmla="*/ 385440 w 1204893"/>
              <a:gd name="connsiteY1" fmla="*/ 0 h 1683835"/>
              <a:gd name="connsiteX2" fmla="*/ 1204331 w 1204893"/>
              <a:gd name="connsiteY2" fmla="*/ 0 h 1683835"/>
              <a:gd name="connsiteX3" fmla="*/ 1204893 w 1204893"/>
              <a:gd name="connsiteY3" fmla="*/ 1683835 h 1683835"/>
              <a:gd name="connsiteX4" fmla="*/ 0 w 1204893"/>
              <a:gd name="connsiteY4" fmla="*/ 1683834 h 168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4893" h="1683835">
                <a:moveTo>
                  <a:pt x="0" y="1683834"/>
                </a:moveTo>
                <a:lnTo>
                  <a:pt x="385440" y="0"/>
                </a:lnTo>
                <a:lnTo>
                  <a:pt x="1204331" y="0"/>
                </a:lnTo>
                <a:cubicBezTo>
                  <a:pt x="1204518" y="561278"/>
                  <a:pt x="1204706" y="1122557"/>
                  <a:pt x="1204893" y="1683835"/>
                </a:cubicBezTo>
                <a:lnTo>
                  <a:pt x="0" y="168383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Parallélogramme 3">
            <a:extLst>
              <a:ext uri="{FF2B5EF4-FFF2-40B4-BE49-F238E27FC236}">
                <a16:creationId xmlns:a16="http://schemas.microsoft.com/office/drawing/2014/main" id="{08EC4D0F-CCA1-48E6-AEFD-72E8FFA098CC}"/>
              </a:ext>
            </a:extLst>
          </p:cNvPr>
          <p:cNvSpPr/>
          <p:nvPr/>
        </p:nvSpPr>
        <p:spPr>
          <a:xfrm>
            <a:off x="0" y="5736785"/>
            <a:ext cx="3034375" cy="1121215"/>
          </a:xfrm>
          <a:custGeom>
            <a:avLst/>
            <a:gdLst>
              <a:gd name="connsiteX0" fmla="*/ 0 w 6021659"/>
              <a:gd name="connsiteY0" fmla="*/ 1683834 h 1683834"/>
              <a:gd name="connsiteX1" fmla="*/ 857509 w 6021659"/>
              <a:gd name="connsiteY1" fmla="*/ 0 h 1683834"/>
              <a:gd name="connsiteX2" fmla="*/ 6021659 w 6021659"/>
              <a:gd name="connsiteY2" fmla="*/ 0 h 1683834"/>
              <a:gd name="connsiteX3" fmla="*/ 5164150 w 6021659"/>
              <a:gd name="connsiteY3" fmla="*/ 1683834 h 1683834"/>
              <a:gd name="connsiteX4" fmla="*/ 0 w 6021659"/>
              <a:gd name="connsiteY4" fmla="*/ 1683834 h 1683834"/>
              <a:gd name="connsiteX0" fmla="*/ 34588 w 5164150"/>
              <a:gd name="connsiteY0" fmla="*/ 1639229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88 w 5164150"/>
              <a:gd name="connsiteY4" fmla="*/ 1639229 h 1683834"/>
              <a:gd name="connsiteX0" fmla="*/ 56891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1 w 5164150"/>
              <a:gd name="connsiteY4" fmla="*/ 1650381 h 1683834"/>
              <a:gd name="connsiteX0" fmla="*/ 1135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5 w 5164150"/>
              <a:gd name="connsiteY4" fmla="*/ 1650381 h 1683834"/>
              <a:gd name="connsiteX0" fmla="*/ 45740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0 w 5164150"/>
              <a:gd name="connsiteY4" fmla="*/ 1650381 h 1683834"/>
              <a:gd name="connsiteX0" fmla="*/ 56892 w 5164150"/>
              <a:gd name="connsiteY0" fmla="*/ 1672683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2 w 5164150"/>
              <a:gd name="connsiteY4" fmla="*/ 1672683 h 1683834"/>
              <a:gd name="connsiteX0" fmla="*/ 3459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90 w 5164150"/>
              <a:gd name="connsiteY4" fmla="*/ 1661532 h 1683834"/>
              <a:gd name="connsiteX0" fmla="*/ 45742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2 w 5164150"/>
              <a:gd name="connsiteY4" fmla="*/ 1661532 h 1683834"/>
              <a:gd name="connsiteX0" fmla="*/ 2344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23440 w 5164150"/>
              <a:gd name="connsiteY4" fmla="*/ 1661532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8926 w 5170787"/>
              <a:gd name="connsiteY0" fmla="*/ 1650381 h 1683834"/>
              <a:gd name="connsiteX1" fmla="*/ 6637 w 5170787"/>
              <a:gd name="connsiteY1" fmla="*/ 0 h 1683834"/>
              <a:gd name="connsiteX2" fmla="*/ 5170787 w 5170787"/>
              <a:gd name="connsiteY2" fmla="*/ 0 h 1683834"/>
              <a:gd name="connsiteX3" fmla="*/ 4313278 w 5170787"/>
              <a:gd name="connsiteY3" fmla="*/ 1683834 h 1683834"/>
              <a:gd name="connsiteX4" fmla="*/ 18926 w 5170787"/>
              <a:gd name="connsiteY4" fmla="*/ 1650381 h 1683834"/>
              <a:gd name="connsiteX0" fmla="*/ 14519 w 5166380"/>
              <a:gd name="connsiteY0" fmla="*/ 1650381 h 1683834"/>
              <a:gd name="connsiteX1" fmla="*/ 2230 w 5166380"/>
              <a:gd name="connsiteY1" fmla="*/ 0 h 1683834"/>
              <a:gd name="connsiteX2" fmla="*/ 5166380 w 5166380"/>
              <a:gd name="connsiteY2" fmla="*/ 0 h 1683834"/>
              <a:gd name="connsiteX3" fmla="*/ 4308871 w 5166380"/>
              <a:gd name="connsiteY3" fmla="*/ 1683834 h 1683834"/>
              <a:gd name="connsiteX4" fmla="*/ 14519 w 516638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4518 w 5166379"/>
              <a:gd name="connsiteY0" fmla="*/ 1650381 h 1683834"/>
              <a:gd name="connsiteX1" fmla="*/ 2229 w 5166379"/>
              <a:gd name="connsiteY1" fmla="*/ 0 h 1683834"/>
              <a:gd name="connsiteX2" fmla="*/ 5166379 w 5166379"/>
              <a:gd name="connsiteY2" fmla="*/ 0 h 1683834"/>
              <a:gd name="connsiteX3" fmla="*/ 4308870 w 5166379"/>
              <a:gd name="connsiteY3" fmla="*/ 1683834 h 1683834"/>
              <a:gd name="connsiteX4" fmla="*/ 14518 w 5166379"/>
              <a:gd name="connsiteY4" fmla="*/ 1650381 h 1683834"/>
              <a:gd name="connsiteX0" fmla="*/ 10296 w 5173308"/>
              <a:gd name="connsiteY0" fmla="*/ 1661532 h 1683834"/>
              <a:gd name="connsiteX1" fmla="*/ 9158 w 5173308"/>
              <a:gd name="connsiteY1" fmla="*/ 0 h 1683834"/>
              <a:gd name="connsiteX2" fmla="*/ 5173308 w 5173308"/>
              <a:gd name="connsiteY2" fmla="*/ 0 h 1683834"/>
              <a:gd name="connsiteX3" fmla="*/ 4315799 w 5173308"/>
              <a:gd name="connsiteY3" fmla="*/ 1683834 h 1683834"/>
              <a:gd name="connsiteX4" fmla="*/ 10296 w 5173308"/>
              <a:gd name="connsiteY4" fmla="*/ 1661532 h 1683834"/>
              <a:gd name="connsiteX0" fmla="*/ 1138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8 w 5164150"/>
              <a:gd name="connsiteY4" fmla="*/ 1661532 h 1683834"/>
              <a:gd name="connsiteX0" fmla="*/ 1138 w 5876859"/>
              <a:gd name="connsiteY0" fmla="*/ 1661532 h 1683834"/>
              <a:gd name="connsiteX1" fmla="*/ 0 w 5876859"/>
              <a:gd name="connsiteY1" fmla="*/ 0 h 1683834"/>
              <a:gd name="connsiteX2" fmla="*/ 5876859 w 5876859"/>
              <a:gd name="connsiteY2" fmla="*/ 22108 h 1683834"/>
              <a:gd name="connsiteX3" fmla="*/ 4306641 w 5876859"/>
              <a:gd name="connsiteY3" fmla="*/ 1683834 h 1683834"/>
              <a:gd name="connsiteX4" fmla="*/ 1138 w 5876859"/>
              <a:gd name="connsiteY4" fmla="*/ 1661532 h 168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76859" h="1683834">
                <a:moveTo>
                  <a:pt x="1138" y="1661532"/>
                </a:moveTo>
                <a:cubicBezTo>
                  <a:pt x="11910" y="1178312"/>
                  <a:pt x="378" y="550127"/>
                  <a:pt x="0" y="0"/>
                </a:cubicBezTo>
                <a:lnTo>
                  <a:pt x="5876859" y="22108"/>
                </a:lnTo>
                <a:lnTo>
                  <a:pt x="4306641" y="1683834"/>
                </a:lnTo>
                <a:lnTo>
                  <a:pt x="1138" y="166153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Parallélogramme 13">
            <a:extLst>
              <a:ext uri="{FF2B5EF4-FFF2-40B4-BE49-F238E27FC236}">
                <a16:creationId xmlns:a16="http://schemas.microsoft.com/office/drawing/2014/main" id="{AE162C38-EE8A-4EFF-BDE3-4709EDC02C8A}"/>
              </a:ext>
            </a:extLst>
          </p:cNvPr>
          <p:cNvSpPr/>
          <p:nvPr/>
        </p:nvSpPr>
        <p:spPr>
          <a:xfrm>
            <a:off x="2461842" y="5731727"/>
            <a:ext cx="1204331" cy="1111393"/>
          </a:xfrm>
          <a:prstGeom prst="parallelogram">
            <a:avLst>
              <a:gd name="adj" fmla="val 7157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Parallélogramme 14">
            <a:extLst>
              <a:ext uri="{FF2B5EF4-FFF2-40B4-BE49-F238E27FC236}">
                <a16:creationId xmlns:a16="http://schemas.microsoft.com/office/drawing/2014/main" id="{A0F1BEFB-25D6-4497-B7A6-912CC515A4B7}"/>
              </a:ext>
            </a:extLst>
          </p:cNvPr>
          <p:cNvSpPr/>
          <p:nvPr/>
        </p:nvSpPr>
        <p:spPr>
          <a:xfrm>
            <a:off x="3064007" y="5731727"/>
            <a:ext cx="1204331" cy="1111393"/>
          </a:xfrm>
          <a:prstGeom prst="parallelogram">
            <a:avLst>
              <a:gd name="adj" fmla="val 71579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Parallélogramme 15">
            <a:extLst>
              <a:ext uri="{FF2B5EF4-FFF2-40B4-BE49-F238E27FC236}">
                <a16:creationId xmlns:a16="http://schemas.microsoft.com/office/drawing/2014/main" id="{C677FDB2-2DB9-4848-BBDA-7D084EBBF6B2}"/>
              </a:ext>
            </a:extLst>
          </p:cNvPr>
          <p:cNvSpPr/>
          <p:nvPr/>
        </p:nvSpPr>
        <p:spPr>
          <a:xfrm>
            <a:off x="3666172" y="5731727"/>
            <a:ext cx="1204331" cy="1111393"/>
          </a:xfrm>
          <a:prstGeom prst="parallelogram">
            <a:avLst>
              <a:gd name="adj" fmla="val 715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Parallélogramme 10">
            <a:extLst>
              <a:ext uri="{FF2B5EF4-FFF2-40B4-BE49-F238E27FC236}">
                <a16:creationId xmlns:a16="http://schemas.microsoft.com/office/drawing/2014/main" id="{11D440EC-1D6D-45F7-B30C-8DB060ACB4C0}"/>
              </a:ext>
            </a:extLst>
          </p:cNvPr>
          <p:cNvSpPr/>
          <p:nvPr/>
        </p:nvSpPr>
        <p:spPr>
          <a:xfrm>
            <a:off x="4431786" y="5731727"/>
            <a:ext cx="4709746" cy="1111394"/>
          </a:xfrm>
          <a:custGeom>
            <a:avLst/>
            <a:gdLst>
              <a:gd name="connsiteX0" fmla="*/ 0 w 1204331"/>
              <a:gd name="connsiteY0" fmla="*/ 1683834 h 1683834"/>
              <a:gd name="connsiteX1" fmla="*/ 862048 w 1204331"/>
              <a:gd name="connsiteY1" fmla="*/ 0 h 1683834"/>
              <a:gd name="connsiteX2" fmla="*/ 1204331 w 1204331"/>
              <a:gd name="connsiteY2" fmla="*/ 0 h 1683834"/>
              <a:gd name="connsiteX3" fmla="*/ 342283 w 1204331"/>
              <a:gd name="connsiteY3" fmla="*/ 1683834 h 1683834"/>
              <a:gd name="connsiteX4" fmla="*/ 0 w 1204331"/>
              <a:gd name="connsiteY4" fmla="*/ 1683834 h 1683834"/>
              <a:gd name="connsiteX0" fmla="*/ 0 w 1204331"/>
              <a:gd name="connsiteY0" fmla="*/ 1683834 h 1706137"/>
              <a:gd name="connsiteX1" fmla="*/ 862048 w 1204331"/>
              <a:gd name="connsiteY1" fmla="*/ 0 h 1706137"/>
              <a:gd name="connsiteX2" fmla="*/ 1204331 w 1204331"/>
              <a:gd name="connsiteY2" fmla="*/ 0 h 1706137"/>
              <a:gd name="connsiteX3" fmla="*/ 1122868 w 1204331"/>
              <a:gd name="connsiteY3" fmla="*/ 1706137 h 1706137"/>
              <a:gd name="connsiteX4" fmla="*/ 0 w 1204331"/>
              <a:gd name="connsiteY4" fmla="*/ 1683834 h 1706137"/>
              <a:gd name="connsiteX0" fmla="*/ 0 w 1204331"/>
              <a:gd name="connsiteY0" fmla="*/ 1683834 h 1694986"/>
              <a:gd name="connsiteX1" fmla="*/ 862048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400815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385440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893"/>
              <a:gd name="connsiteY0" fmla="*/ 1683834 h 1683835"/>
              <a:gd name="connsiteX1" fmla="*/ 385440 w 1204893"/>
              <a:gd name="connsiteY1" fmla="*/ 0 h 1683835"/>
              <a:gd name="connsiteX2" fmla="*/ 1204331 w 1204893"/>
              <a:gd name="connsiteY2" fmla="*/ 0 h 1683835"/>
              <a:gd name="connsiteX3" fmla="*/ 1204893 w 1204893"/>
              <a:gd name="connsiteY3" fmla="*/ 1683835 h 1683835"/>
              <a:gd name="connsiteX4" fmla="*/ 0 w 1204893"/>
              <a:gd name="connsiteY4" fmla="*/ 1683834 h 1683835"/>
              <a:gd name="connsiteX0" fmla="*/ 0 w 1204893"/>
              <a:gd name="connsiteY0" fmla="*/ 1683834 h 1683835"/>
              <a:gd name="connsiteX1" fmla="*/ 221774 w 1204893"/>
              <a:gd name="connsiteY1" fmla="*/ 22303 h 1683835"/>
              <a:gd name="connsiteX2" fmla="*/ 1204331 w 1204893"/>
              <a:gd name="connsiteY2" fmla="*/ 0 h 1683835"/>
              <a:gd name="connsiteX3" fmla="*/ 1204893 w 1204893"/>
              <a:gd name="connsiteY3" fmla="*/ 1683835 h 1683835"/>
              <a:gd name="connsiteX4" fmla="*/ 0 w 1204893"/>
              <a:gd name="connsiteY4" fmla="*/ 1683834 h 1683835"/>
              <a:gd name="connsiteX0" fmla="*/ 0 w 1174379"/>
              <a:gd name="connsiteY0" fmla="*/ 1650044 h 1683835"/>
              <a:gd name="connsiteX1" fmla="*/ 191260 w 1174379"/>
              <a:gd name="connsiteY1" fmla="*/ 22303 h 1683835"/>
              <a:gd name="connsiteX2" fmla="*/ 1173817 w 1174379"/>
              <a:gd name="connsiteY2" fmla="*/ 0 h 1683835"/>
              <a:gd name="connsiteX3" fmla="*/ 1174379 w 1174379"/>
              <a:gd name="connsiteY3" fmla="*/ 1683835 h 1683835"/>
              <a:gd name="connsiteX4" fmla="*/ 0 w 1174379"/>
              <a:gd name="connsiteY4" fmla="*/ 1650044 h 1683835"/>
              <a:gd name="connsiteX0" fmla="*/ 0 w 1171605"/>
              <a:gd name="connsiteY0" fmla="*/ 1683835 h 1683835"/>
              <a:gd name="connsiteX1" fmla="*/ 188486 w 1171605"/>
              <a:gd name="connsiteY1" fmla="*/ 22303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1605" h="1683835">
                <a:moveTo>
                  <a:pt x="0" y="1683835"/>
                </a:moveTo>
                <a:lnTo>
                  <a:pt x="188486" y="22303"/>
                </a:lnTo>
                <a:lnTo>
                  <a:pt x="1171043" y="0"/>
                </a:lnTo>
                <a:cubicBezTo>
                  <a:pt x="1171230" y="561278"/>
                  <a:pt x="1171418" y="1122557"/>
                  <a:pt x="1171605" y="1683835"/>
                </a:cubicBezTo>
                <a:lnTo>
                  <a:pt x="0" y="16838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à coins arrondis 17">
            <a:extLst>
              <a:ext uri="{FF2B5EF4-FFF2-40B4-BE49-F238E27FC236}">
                <a16:creationId xmlns:a16="http://schemas.microsoft.com/office/drawing/2014/main" id="{724A48C6-A64E-4829-BB06-C6A2941CB708}"/>
              </a:ext>
            </a:extLst>
          </p:cNvPr>
          <p:cNvSpPr/>
          <p:nvPr/>
        </p:nvSpPr>
        <p:spPr>
          <a:xfrm>
            <a:off x="0" y="2130585"/>
            <a:ext cx="9141532" cy="2618096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18B068">
                  <a:shade val="30000"/>
                  <a:satMod val="115000"/>
                </a:srgbClr>
              </a:gs>
              <a:gs pos="50000">
                <a:srgbClr val="18B068">
                  <a:shade val="67500"/>
                  <a:satMod val="115000"/>
                </a:srgbClr>
              </a:gs>
              <a:gs pos="100000">
                <a:srgbClr val="18B068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13FA06-431D-49DE-B804-C84D1955080E}"/>
              </a:ext>
            </a:extLst>
          </p:cNvPr>
          <p:cNvSpPr/>
          <p:nvPr/>
        </p:nvSpPr>
        <p:spPr>
          <a:xfrm>
            <a:off x="0" y="5391472"/>
            <a:ext cx="9141532" cy="248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" algn="ctr">
              <a:lnSpc>
                <a:spcPct val="107000"/>
              </a:lnSpc>
              <a:spcAft>
                <a:spcPts val="800"/>
              </a:spcAft>
            </a:pPr>
            <a:r>
              <a:rPr lang="fr-FR" sz="1000" b="1" dirty="0">
                <a:solidFill>
                  <a:srgbClr val="00008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Institution de Prévoyance Sociale régie par la loi N° 2014-131 du 24 mars 2014 et par le décret N° </a:t>
            </a:r>
            <a:r>
              <a:rPr lang="fr-FR" sz="1000" b="1" spc="100" dirty="0">
                <a:solidFill>
                  <a:srgbClr val="00008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" panose="02020603050405020304" pitchFamily="18" charset="0"/>
              </a:rPr>
              <a:t>2014-395</a:t>
            </a:r>
            <a:r>
              <a:rPr lang="fr-FR" sz="1000" b="1" dirty="0">
                <a:solidFill>
                  <a:srgbClr val="00008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du 25 juin </a:t>
            </a:r>
            <a:r>
              <a:rPr lang="fr-FR" sz="1000" b="1" spc="100" dirty="0">
                <a:solidFill>
                  <a:srgbClr val="00008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" panose="02020603050405020304" pitchFamily="18" charset="0"/>
              </a:rPr>
              <a:t>2014</a:t>
            </a:r>
            <a:endParaRPr lang="fr-F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A2C5140-EFE2-4769-A97D-60E64F41E9B4}"/>
              </a:ext>
            </a:extLst>
          </p:cNvPr>
          <p:cNvSpPr/>
          <p:nvPr/>
        </p:nvSpPr>
        <p:spPr>
          <a:xfrm>
            <a:off x="2469" y="2326625"/>
            <a:ext cx="9141531" cy="2164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</a:rPr>
              <a:t>LES PROCESSUS D’IMMATRICULATION</a:t>
            </a:r>
          </a:p>
          <a:p>
            <a:pPr algn="ctr"/>
            <a:r>
              <a:rPr lang="fr-FR" sz="4000" b="1" dirty="0">
                <a:solidFill>
                  <a:srgbClr val="FFFFFF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Tw Cen MT"/>
                <a:ea typeface="Verdana" pitchFamily="34" charset="0"/>
                <a:cs typeface="Tw Cen MT"/>
              </a:rPr>
              <a:t>DE LA COUVERTURE MALADIE UNIVERSELLE (CMU)</a:t>
            </a:r>
            <a:endParaRPr lang="fr-FR" sz="800" b="1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Tw Cen MT"/>
              <a:ea typeface="Verdana" pitchFamily="34" charset="0"/>
              <a:cs typeface="Tw Cen MT"/>
            </a:endParaRPr>
          </a:p>
          <a:p>
            <a:pPr algn="ctr"/>
            <a:r>
              <a:rPr lang="fr-FR" sz="1467" b="1" dirty="0">
                <a:solidFill>
                  <a:srgbClr val="0000FF"/>
                </a:solidFill>
                <a:latin typeface="Tw Cen MT"/>
                <a:ea typeface="Verdana" pitchFamily="34" charset="0"/>
                <a:cs typeface="Tw Cen MT"/>
              </a:rPr>
              <a:t>Novembre 2019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A0E1265-5F91-40A3-88C7-37A1CDE0C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22" y="494208"/>
            <a:ext cx="751888" cy="6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8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63BAC75A-353A-43DB-BA67-2CCB3E249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COUVERTURE MALADIE UNIVERSELLE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0A41E7AB-B125-4BCA-ACC6-212F82FF1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2</a:t>
            </a:fld>
            <a:endParaRPr lang="fr-FR" dirty="0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38E7AB19-97B8-4715-AD5A-133EE4F87B9B}"/>
              </a:ext>
            </a:extLst>
          </p:cNvPr>
          <p:cNvSpPr/>
          <p:nvPr/>
        </p:nvSpPr>
        <p:spPr>
          <a:xfrm>
            <a:off x="843479" y="1007331"/>
            <a:ext cx="7810094" cy="579861"/>
          </a:xfrm>
          <a:custGeom>
            <a:avLst/>
            <a:gdLst>
              <a:gd name="connsiteX0" fmla="*/ 0 w 6833880"/>
              <a:gd name="connsiteY0" fmla="*/ 0 h 434898"/>
              <a:gd name="connsiteX1" fmla="*/ 6833880 w 6833880"/>
              <a:gd name="connsiteY1" fmla="*/ 0 h 434898"/>
              <a:gd name="connsiteX2" fmla="*/ 6833880 w 6833880"/>
              <a:gd name="connsiteY2" fmla="*/ 434898 h 434898"/>
              <a:gd name="connsiteX3" fmla="*/ 0 w 6833880"/>
              <a:gd name="connsiteY3" fmla="*/ 434898 h 434898"/>
              <a:gd name="connsiteX4" fmla="*/ 217449 w 6833880"/>
              <a:gd name="connsiteY4" fmla="*/ 217449 h 434898"/>
              <a:gd name="connsiteX5" fmla="*/ 0 w 6833880"/>
              <a:gd name="connsiteY5" fmla="*/ 0 h 434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3880" h="434898">
                <a:moveTo>
                  <a:pt x="0" y="0"/>
                </a:moveTo>
                <a:lnTo>
                  <a:pt x="6833880" y="0"/>
                </a:lnTo>
                <a:lnTo>
                  <a:pt x="6833880" y="434898"/>
                </a:lnTo>
                <a:lnTo>
                  <a:pt x="0" y="434898"/>
                </a:lnTo>
                <a:cubicBezTo>
                  <a:pt x="120094" y="434898"/>
                  <a:pt x="217449" y="337543"/>
                  <a:pt x="217449" y="217449"/>
                </a:cubicBezTo>
                <a:cubicBezTo>
                  <a:pt x="217449" y="97355"/>
                  <a:pt x="120094" y="0"/>
                  <a:pt x="0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   CONTEXTE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3" name="Organigramme : Connecteur 22">
            <a:extLst>
              <a:ext uri="{FF2B5EF4-FFF2-40B4-BE49-F238E27FC236}">
                <a16:creationId xmlns:a16="http://schemas.microsoft.com/office/drawing/2014/main" id="{28B5775C-7F2B-48DF-916F-5D2CA2218F0A}"/>
              </a:ext>
            </a:extLst>
          </p:cNvPr>
          <p:cNvSpPr/>
          <p:nvPr/>
        </p:nvSpPr>
        <p:spPr>
          <a:xfrm>
            <a:off x="362214" y="992548"/>
            <a:ext cx="650106" cy="579858"/>
          </a:xfrm>
          <a:prstGeom prst="flowChartConnector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5AF6E90D-A662-4EE4-B3DC-7C15FD898D9B}"/>
              </a:ext>
            </a:extLst>
          </p:cNvPr>
          <p:cNvSpPr/>
          <p:nvPr/>
        </p:nvSpPr>
        <p:spPr>
          <a:xfrm>
            <a:off x="843479" y="2859250"/>
            <a:ext cx="7810094" cy="579861"/>
          </a:xfrm>
          <a:custGeom>
            <a:avLst/>
            <a:gdLst>
              <a:gd name="connsiteX0" fmla="*/ 0 w 6833880"/>
              <a:gd name="connsiteY0" fmla="*/ 0 h 434898"/>
              <a:gd name="connsiteX1" fmla="*/ 6833880 w 6833880"/>
              <a:gd name="connsiteY1" fmla="*/ 0 h 434898"/>
              <a:gd name="connsiteX2" fmla="*/ 6833880 w 6833880"/>
              <a:gd name="connsiteY2" fmla="*/ 434898 h 434898"/>
              <a:gd name="connsiteX3" fmla="*/ 0 w 6833880"/>
              <a:gd name="connsiteY3" fmla="*/ 434898 h 434898"/>
              <a:gd name="connsiteX4" fmla="*/ 217449 w 6833880"/>
              <a:gd name="connsiteY4" fmla="*/ 217449 h 434898"/>
              <a:gd name="connsiteX5" fmla="*/ 0 w 6833880"/>
              <a:gd name="connsiteY5" fmla="*/ 0 h 434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3880" h="434898">
                <a:moveTo>
                  <a:pt x="0" y="0"/>
                </a:moveTo>
                <a:lnTo>
                  <a:pt x="6833880" y="0"/>
                </a:lnTo>
                <a:lnTo>
                  <a:pt x="6833880" y="434898"/>
                </a:lnTo>
                <a:lnTo>
                  <a:pt x="0" y="434898"/>
                </a:lnTo>
                <a:cubicBezTo>
                  <a:pt x="120094" y="434898"/>
                  <a:pt x="217449" y="337543"/>
                  <a:pt x="217449" y="217449"/>
                </a:cubicBezTo>
                <a:cubicBezTo>
                  <a:pt x="217449" y="97355"/>
                  <a:pt x="120094" y="0"/>
                  <a:pt x="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fr-F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CONCLUSION</a:t>
            </a:r>
          </a:p>
        </p:txBody>
      </p:sp>
      <p:sp>
        <p:nvSpPr>
          <p:cNvPr id="31" name="Organigramme : Connecteur 30">
            <a:extLst>
              <a:ext uri="{FF2B5EF4-FFF2-40B4-BE49-F238E27FC236}">
                <a16:creationId xmlns:a16="http://schemas.microsoft.com/office/drawing/2014/main" id="{EEC1FAE2-0714-4C65-9A0B-444F83A090D9}"/>
              </a:ext>
            </a:extLst>
          </p:cNvPr>
          <p:cNvSpPr/>
          <p:nvPr/>
        </p:nvSpPr>
        <p:spPr>
          <a:xfrm>
            <a:off x="401322" y="2841933"/>
            <a:ext cx="650107" cy="579859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8C13D5C8-4795-4C23-B1DA-9887FF0362AF}"/>
              </a:ext>
            </a:extLst>
          </p:cNvPr>
          <p:cNvSpPr txBox="1">
            <a:spLocks noChangeArrowheads="1"/>
          </p:cNvSpPr>
          <p:nvPr/>
        </p:nvSpPr>
        <p:spPr>
          <a:xfrm>
            <a:off x="1051428" y="468084"/>
            <a:ext cx="7703799" cy="304800"/>
          </a:xfrm>
          <a:prstGeom prst="rect">
            <a:avLst/>
          </a:prstGeom>
        </p:spPr>
        <p:txBody>
          <a:bodyPr/>
          <a:lstStyle>
            <a:lvl1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2pPr>
            <a:lvl3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3pPr>
            <a:lvl4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4pPr>
            <a:lvl5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5pPr>
            <a:lvl6pPr marL="457200"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6pPr>
            <a:lvl7pPr marL="914400"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7pPr>
            <a:lvl8pPr marL="1371600"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8pPr>
            <a:lvl9pPr marL="1828800"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9pPr>
          </a:lstStyle>
          <a:p>
            <a:r>
              <a:rPr lang="fr-FR" sz="1600" dirty="0">
                <a:latin typeface="Tw Cen MT" panose="020B0602020104020603" pitchFamily="34" charset="0"/>
              </a:rPr>
              <a:t>Sommaire</a:t>
            </a:r>
          </a:p>
        </p:txBody>
      </p:sp>
      <p:sp>
        <p:nvSpPr>
          <p:cNvPr id="15" name="Organigramme : Connecteur 14">
            <a:extLst>
              <a:ext uri="{FF2B5EF4-FFF2-40B4-BE49-F238E27FC236}">
                <a16:creationId xmlns:a16="http://schemas.microsoft.com/office/drawing/2014/main" id="{7E0CF24F-227D-4FB3-B5BB-D08AF5C5F3DF}"/>
              </a:ext>
            </a:extLst>
          </p:cNvPr>
          <p:cNvSpPr/>
          <p:nvPr/>
        </p:nvSpPr>
        <p:spPr>
          <a:xfrm>
            <a:off x="401322" y="1985678"/>
            <a:ext cx="650106" cy="579858"/>
          </a:xfrm>
          <a:prstGeom prst="flowChartConnector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38B3F938-7A53-4E7A-B59B-F07E897AFAA1}"/>
              </a:ext>
            </a:extLst>
          </p:cNvPr>
          <p:cNvSpPr/>
          <p:nvPr/>
        </p:nvSpPr>
        <p:spPr>
          <a:xfrm>
            <a:off x="843479" y="1970892"/>
            <a:ext cx="7810094" cy="579861"/>
          </a:xfrm>
          <a:custGeom>
            <a:avLst/>
            <a:gdLst>
              <a:gd name="connsiteX0" fmla="*/ 0 w 6833880"/>
              <a:gd name="connsiteY0" fmla="*/ 0 h 434898"/>
              <a:gd name="connsiteX1" fmla="*/ 6833880 w 6833880"/>
              <a:gd name="connsiteY1" fmla="*/ 0 h 434898"/>
              <a:gd name="connsiteX2" fmla="*/ 6833880 w 6833880"/>
              <a:gd name="connsiteY2" fmla="*/ 434898 h 434898"/>
              <a:gd name="connsiteX3" fmla="*/ 0 w 6833880"/>
              <a:gd name="connsiteY3" fmla="*/ 434898 h 434898"/>
              <a:gd name="connsiteX4" fmla="*/ 217449 w 6833880"/>
              <a:gd name="connsiteY4" fmla="*/ 217449 h 434898"/>
              <a:gd name="connsiteX5" fmla="*/ 0 w 6833880"/>
              <a:gd name="connsiteY5" fmla="*/ 0 h 434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3880" h="434898">
                <a:moveTo>
                  <a:pt x="0" y="0"/>
                </a:moveTo>
                <a:lnTo>
                  <a:pt x="6833880" y="0"/>
                </a:lnTo>
                <a:lnTo>
                  <a:pt x="6833880" y="434898"/>
                </a:lnTo>
                <a:lnTo>
                  <a:pt x="0" y="434898"/>
                </a:lnTo>
                <a:cubicBezTo>
                  <a:pt x="120094" y="434898"/>
                  <a:pt x="217449" y="337543"/>
                  <a:pt x="217449" y="217449"/>
                </a:cubicBezTo>
                <a:cubicBezTo>
                  <a:pt x="217449" y="97355"/>
                  <a:pt x="120094" y="0"/>
                  <a:pt x="0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   </a:t>
            </a:r>
          </a:p>
          <a:p>
            <a:r>
              <a:rPr lang="fr-F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   PROCESSUS 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D’IMMATRICULATION DES ASSURES DE LA CMU</a:t>
            </a:r>
          </a:p>
          <a:p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5052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30" grpId="0" animBg="1"/>
      <p:bldP spid="31" grpId="0" animBg="1"/>
      <p:bldP spid="15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230EDE-4BFE-49F9-ACD5-A6A9B49D4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COUVERTURE MALADIE UNIVERSELLE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E301A04-C6E0-43F7-9DE9-97CE2A57A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3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358555-812C-4310-92EB-B4617AF235FC}"/>
              </a:ext>
            </a:extLst>
          </p:cNvPr>
          <p:cNvSpPr txBox="1">
            <a:spLocks noChangeArrowheads="1"/>
          </p:cNvSpPr>
          <p:nvPr/>
        </p:nvSpPr>
        <p:spPr>
          <a:xfrm>
            <a:off x="1051428" y="468084"/>
            <a:ext cx="7703799" cy="304800"/>
          </a:xfrm>
          <a:prstGeom prst="rect">
            <a:avLst/>
          </a:prstGeom>
        </p:spPr>
        <p:txBody>
          <a:bodyPr/>
          <a:lstStyle>
            <a:lvl1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3399"/>
                </a:solidFill>
                <a:latin typeface="+mj-lt"/>
                <a:ea typeface="+mj-ea"/>
                <a:cs typeface="+mj-cs"/>
              </a:defRPr>
            </a:lvl1pPr>
            <a:lvl2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2pPr>
            <a:lvl3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3pPr>
            <a:lvl4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4pPr>
            <a:lvl5pPr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5pPr>
            <a:lvl6pPr marL="457200"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6pPr>
            <a:lvl7pPr marL="914400"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7pPr>
            <a:lvl8pPr marL="1371600"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8pPr>
            <a:lvl9pPr marL="1828800" algn="l" defTabSz="927100" rtl="0" eaLnBrk="0" fontAlgn="base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3399"/>
                </a:solidFill>
                <a:latin typeface="Arial" charset="0"/>
              </a:defRPr>
            </a:lvl9pPr>
          </a:lstStyle>
          <a:p>
            <a:r>
              <a:rPr lang="fr-FR" sz="1600" dirty="0">
                <a:latin typeface="Tw Cen MT" panose="020B0602020104020603" pitchFamily="34" charset="0"/>
              </a:rPr>
              <a:t>Contexte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A976A2-9311-4ACA-8122-122A4429E408}"/>
              </a:ext>
            </a:extLst>
          </p:cNvPr>
          <p:cNvSpPr/>
          <p:nvPr/>
        </p:nvSpPr>
        <p:spPr>
          <a:xfrm>
            <a:off x="276447" y="956953"/>
            <a:ext cx="84787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fr-FR" b="1" dirty="0"/>
              <a:t>Plus de 90% de la population vulnérable face à la maladie d’autant plus qu’ils ne bénéficient d’aucune forme de couverture contre le risque maladie. </a:t>
            </a:r>
          </a:p>
          <a:p>
            <a:pPr algn="just">
              <a:buClr>
                <a:srgbClr val="C00000"/>
              </a:buClr>
            </a:pPr>
            <a:r>
              <a:rPr lang="fr-FR" b="1" dirty="0">
                <a:solidFill>
                  <a:srgbClr val="FF0000"/>
                </a:solidFill>
              </a:rPr>
              <a:t>il s’agit ici  principalement des travailleurs des secteurs informel et agricole.</a:t>
            </a: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1B8122-7D6B-4543-B91C-A45B28D0DE01}"/>
              </a:ext>
            </a:extLst>
          </p:cNvPr>
          <p:cNvSpPr/>
          <p:nvPr/>
        </p:nvSpPr>
        <p:spPr>
          <a:xfrm>
            <a:off x="396386" y="2064352"/>
            <a:ext cx="8238902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2750">
              <a:buClr>
                <a:schemeClr val="tx1">
                  <a:lumMod val="95000"/>
                  <a:lumOff val="5000"/>
                </a:schemeClr>
              </a:buClr>
              <a:buSzPct val="100000"/>
              <a:buFont typeface="Wingdings" charset="2"/>
              <a:buChar char="§"/>
              <a:defRPr/>
            </a:pPr>
            <a:r>
              <a:rPr lang="fr-FR" b="1" u="sng" dirty="0">
                <a:solidFill>
                  <a:srgbClr val="E46C0A"/>
                </a:solidFill>
                <a:latin typeface="Tw Cen MT"/>
                <a:cs typeface="Tw Cen MT"/>
              </a:rPr>
              <a:t>2014 </a:t>
            </a:r>
            <a:r>
              <a:rPr lang="fr-FR" u="sng" dirty="0">
                <a:solidFill>
                  <a:srgbClr val="E46C0A"/>
                </a:solidFill>
                <a:latin typeface="Tw Cen MT"/>
                <a:cs typeface="Tw Cen MT"/>
              </a:rPr>
              <a:t>:</a:t>
            </a:r>
            <a:r>
              <a:rPr lang="fr-FR" dirty="0">
                <a:latin typeface="Tw Cen MT"/>
                <a:cs typeface="Tw Cen MT"/>
              </a:rPr>
              <a:t> Institution de la CMU par la loi </a:t>
            </a:r>
            <a:r>
              <a:rPr lang="fr-FR" b="1" dirty="0" err="1">
                <a:latin typeface="Tw Cen MT"/>
                <a:ea typeface="Calibri" panose="020F0502020204030204" pitchFamily="34" charset="0"/>
                <a:cs typeface="Tw Cen MT"/>
              </a:rPr>
              <a:t>n°2014-131</a:t>
            </a:r>
            <a:r>
              <a:rPr lang="fr-FR" b="1" dirty="0">
                <a:latin typeface="Tw Cen MT"/>
                <a:ea typeface="Calibri" panose="020F0502020204030204" pitchFamily="34" charset="0"/>
                <a:cs typeface="Tw Cen MT"/>
              </a:rPr>
              <a:t> du 24 mars 2014.</a:t>
            </a:r>
          </a:p>
          <a:p>
            <a:pPr marL="412750">
              <a:buClr>
                <a:schemeClr val="tx1">
                  <a:lumMod val="95000"/>
                  <a:lumOff val="5000"/>
                </a:schemeClr>
              </a:buClr>
              <a:buSzPct val="100000"/>
              <a:defRPr/>
            </a:pPr>
            <a:endParaRPr lang="fr-FR" b="1" dirty="0">
              <a:latin typeface="Tw Cen MT"/>
              <a:ea typeface="Calibri" panose="020F0502020204030204" pitchFamily="34" charset="0"/>
              <a:cs typeface="Tw Cen MT"/>
            </a:endParaRPr>
          </a:p>
          <a:p>
            <a:pPr marL="412750">
              <a:buClr>
                <a:schemeClr val="tx1">
                  <a:lumMod val="95000"/>
                  <a:lumOff val="5000"/>
                </a:schemeClr>
              </a:buClr>
              <a:buSzPct val="100000"/>
              <a:buFont typeface="Wingdings" charset="2"/>
              <a:buChar char="§"/>
              <a:defRPr/>
            </a:pPr>
            <a:r>
              <a:rPr lang="fr-FR" b="1" u="sng" dirty="0">
                <a:latin typeface="Tw Cen MT" panose="020B0602020104020603" pitchFamily="34" charset="0"/>
              </a:rPr>
              <a:t>OBJECTIF</a:t>
            </a:r>
            <a:r>
              <a:rPr lang="fr-FR" b="1" dirty="0">
                <a:latin typeface="Tw Cen MT" panose="020B0602020104020603" pitchFamily="34" charset="0"/>
              </a:rPr>
              <a:t> : Garantir l’accès à des soins de santé de qualité à l’ensemble de la population résidant en Côte d’Ivoire (universalité / nationaux et non nationaux) dans des conditions financières soutenables (accessibilité)</a:t>
            </a:r>
          </a:p>
          <a:p>
            <a:pPr marL="412750">
              <a:buClr>
                <a:schemeClr val="tx1">
                  <a:lumMod val="95000"/>
                  <a:lumOff val="5000"/>
                </a:schemeClr>
              </a:buClr>
              <a:buSzPct val="100000"/>
              <a:buFont typeface="Wingdings" charset="2"/>
              <a:buChar char="§"/>
              <a:defRPr/>
            </a:pPr>
            <a:endParaRPr lang="fr-FR" b="1" dirty="0">
              <a:latin typeface="Tw Cen MT" panose="020B0602020104020603" pitchFamily="34" charset="0"/>
            </a:endParaRPr>
          </a:p>
          <a:p>
            <a:pPr marL="412750">
              <a:buClr>
                <a:schemeClr val="tx1">
                  <a:lumMod val="95000"/>
                  <a:lumOff val="5000"/>
                </a:schemeClr>
              </a:buClr>
              <a:buSzPct val="100000"/>
              <a:buFont typeface="Wingdings" charset="2"/>
              <a:buChar char="§"/>
              <a:defRPr/>
            </a:pPr>
            <a:r>
              <a:rPr lang="fr-FR" b="1" u="sng" dirty="0">
                <a:latin typeface="Tw Cen MT" panose="020B0602020104020603" pitchFamily="34" charset="0"/>
              </a:rPr>
              <a:t>DEUX RÉGIMES :</a:t>
            </a:r>
          </a:p>
          <a:p>
            <a:pPr marL="412750">
              <a:buClr>
                <a:schemeClr val="tx1">
                  <a:lumMod val="95000"/>
                  <a:lumOff val="5000"/>
                </a:schemeClr>
              </a:buClr>
              <a:buSzPct val="100000"/>
              <a:defRPr/>
            </a:pPr>
            <a:endParaRPr lang="fr-FR" sz="1100" b="1" u="sng" dirty="0">
              <a:latin typeface="Tw Cen MT" panose="020B0602020104020603" pitchFamily="34" charset="0"/>
            </a:endParaRPr>
          </a:p>
          <a:p>
            <a:pPr marL="446088" algn="just"/>
            <a:r>
              <a:rPr lang="fr-FR" b="1" dirty="0">
                <a:latin typeface="Tw Cen MT" panose="020B0602020104020603" pitchFamily="34" charset="0"/>
              </a:rPr>
              <a:t>Un régime contributif</a:t>
            </a:r>
            <a:r>
              <a:rPr lang="fr-FR" dirty="0">
                <a:latin typeface="Tw Cen MT" panose="020B0602020104020603" pitchFamily="34" charset="0"/>
              </a:rPr>
              <a:t>: Le Régime Général de Base (</a:t>
            </a:r>
            <a:r>
              <a:rPr lang="fr-FR" dirty="0" err="1">
                <a:latin typeface="Tw Cen MT" panose="020B0602020104020603" pitchFamily="34" charset="0"/>
              </a:rPr>
              <a:t>RGB</a:t>
            </a:r>
            <a:r>
              <a:rPr lang="fr-FR" dirty="0">
                <a:latin typeface="Tw Cen MT" panose="020B0602020104020603" pitchFamily="34" charset="0"/>
              </a:rPr>
              <a:t>) financé par les cotisations des assurés, qui vise la majorité de la population résidant en Côte d’Ivoire.</a:t>
            </a:r>
          </a:p>
          <a:p>
            <a:pPr marL="446088" algn="just"/>
            <a:endParaRPr lang="fr-FR" sz="1200" b="1" dirty="0">
              <a:latin typeface="Tw Cen MT" panose="020B0602020104020603" pitchFamily="34" charset="0"/>
            </a:endParaRPr>
          </a:p>
          <a:p>
            <a:pPr marL="446088" algn="just"/>
            <a:r>
              <a:rPr lang="fr-FR" b="1" dirty="0">
                <a:latin typeface="Tw Cen MT" panose="020B0602020104020603" pitchFamily="34" charset="0"/>
              </a:rPr>
              <a:t>Un régime non contributif</a:t>
            </a:r>
            <a:r>
              <a:rPr lang="fr-FR" dirty="0">
                <a:latin typeface="Tw Cen MT" panose="020B0602020104020603" pitchFamily="34" charset="0"/>
              </a:rPr>
              <a:t>: Le Régime d’Assistance Médicale (RAM), qui vise les indigents et dans lequel l’Etat se substitue aux assurés pour le paiement des cotisations.</a:t>
            </a:r>
          </a:p>
          <a:p>
            <a:endParaRPr lang="fr-FR" dirty="0">
              <a:solidFill>
                <a:schemeClr val="bg2">
                  <a:lumMod val="10000"/>
                </a:schemeClr>
              </a:solidFill>
              <a:latin typeface="Tw Cen MT" panose="020B0602020104020603" pitchFamily="34" charset="0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4197814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6857C56-ADB4-422C-A04F-A020011B4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COUVERTURE MALADIE UNIVERSELLE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9FFF7DA-82C7-4BFA-9862-98F827124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E7816-1560-49C0-AF7B-820BD7C939D2}" type="slidenum">
              <a:rPr lang="fr-FR" smtClean="0"/>
              <a:t>4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D97EBA-A78C-4D03-92E4-80A98380FA2F}"/>
              </a:ext>
            </a:extLst>
          </p:cNvPr>
          <p:cNvSpPr/>
          <p:nvPr/>
        </p:nvSpPr>
        <p:spPr>
          <a:xfrm>
            <a:off x="551563" y="891777"/>
            <a:ext cx="796378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>
                <a:latin typeface="Tw Cen MT"/>
                <a:cs typeface="Tw Cen MT"/>
              </a:rPr>
              <a:t>LA CAISSE NATIONALE D’ASSURANCE MALADIE (CNAM</a:t>
            </a:r>
            <a:r>
              <a:rPr lang="fr-FR" b="1" u="sng" dirty="0">
                <a:latin typeface="Arial Narrow" panose="020B0606020202030204" pitchFamily="34" charset="0"/>
              </a:rPr>
              <a:t>) : </a:t>
            </a:r>
          </a:p>
          <a:p>
            <a:endParaRPr lang="fr-FR" dirty="0">
              <a:latin typeface="Tw Cen MT" panose="020B0602020104020603" pitchFamily="34" charset="0"/>
            </a:endParaRPr>
          </a:p>
          <a:p>
            <a:r>
              <a:rPr lang="fr-FR" sz="2400" b="1" dirty="0">
                <a:latin typeface="Tw Cen MT" panose="020B0602020104020603" pitchFamily="34" charset="0"/>
              </a:rPr>
              <a:t>C’est l’organe de gestion de la CMU</a:t>
            </a:r>
          </a:p>
          <a:p>
            <a:endParaRPr lang="fr-FR" sz="2400" dirty="0">
              <a:latin typeface="Tw Cen MT" panose="020B0602020104020603" pitchFamily="34" charset="0"/>
            </a:endParaRPr>
          </a:p>
          <a:p>
            <a:pPr algn="just"/>
            <a:r>
              <a:rPr lang="fr-FR" sz="2400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  <a:cs typeface="TH SarabunPSK" panose="020B0502040204020203" pitchFamily="34" charset="-34"/>
              </a:rPr>
              <a:t>Créée par décret </a:t>
            </a:r>
            <a:r>
              <a:rPr lang="fr-FR" sz="2400" dirty="0" err="1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  <a:cs typeface="TH SarabunPSK" panose="020B0502040204020203" pitchFamily="34" charset="-34"/>
              </a:rPr>
              <a:t>n°2014-395</a:t>
            </a:r>
            <a:r>
              <a:rPr lang="fr-FR" sz="2400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  <a:cs typeface="TH SarabunPSK" panose="020B0502040204020203" pitchFamily="34" charset="-34"/>
              </a:rPr>
              <a:t> du 25 juin 2014,  la CNAM assure le  pilotage et de régulation de la Couverture Maladie Universelle,</a:t>
            </a:r>
          </a:p>
          <a:p>
            <a:pPr algn="just"/>
            <a:endParaRPr lang="fr-FR" sz="2400" dirty="0">
              <a:solidFill>
                <a:schemeClr val="bg2">
                  <a:lumMod val="10000"/>
                </a:schemeClr>
              </a:solidFill>
              <a:latin typeface="Tw Cen MT" panose="020B0602020104020603" pitchFamily="34" charset="0"/>
              <a:cs typeface="TH SarabunPSK" panose="020B0502040204020203" pitchFamily="34" charset="-34"/>
            </a:endParaRPr>
          </a:p>
          <a:p>
            <a:pPr algn="just"/>
            <a:r>
              <a:rPr lang="fr-FR" sz="2400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  <a:cs typeface="TH SarabunPSK" panose="020B0502040204020203" pitchFamily="34" charset="-34"/>
              </a:rPr>
              <a:t>La CNAM peut être accompagnée dans sa mission de gestion de la CMU d’un ensemble d’acteurs ayant une expertise en matière de prévoyance Sociale appelés organisme de gestion déléguée (</a:t>
            </a:r>
            <a:r>
              <a:rPr lang="fr-FR" sz="2400" dirty="0" err="1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  <a:cs typeface="TH SarabunPSK" panose="020B0502040204020203" pitchFamily="34" charset="-34"/>
              </a:rPr>
              <a:t>OGD</a:t>
            </a:r>
            <a:r>
              <a:rPr lang="fr-FR" sz="2400" dirty="0">
                <a:solidFill>
                  <a:schemeClr val="bg2">
                    <a:lumMod val="10000"/>
                  </a:schemeClr>
                </a:solidFill>
                <a:latin typeface="Tw Cen MT" panose="020B0602020104020603" pitchFamily="34" charset="0"/>
                <a:cs typeface="TH SarabunPSK" panose="020B0502040204020203" pitchFamily="34" charset="-34"/>
              </a:rPr>
              <a:t>).</a:t>
            </a:r>
          </a:p>
          <a:p>
            <a:pPr marL="412750">
              <a:buClr>
                <a:schemeClr val="tx1">
                  <a:lumMod val="95000"/>
                  <a:lumOff val="5000"/>
                </a:schemeClr>
              </a:buClr>
              <a:buSzPct val="100000"/>
              <a:buFont typeface="Wingdings" charset="2"/>
              <a:buChar char="§"/>
              <a:defRPr/>
            </a:pPr>
            <a:endParaRPr lang="fr-FR" b="1" dirty="0">
              <a:latin typeface="Tw Cen MT" panose="020B0602020104020603" pitchFamily="34" charset="0"/>
            </a:endParaRPr>
          </a:p>
          <a:p>
            <a:pPr marL="412750">
              <a:buClr>
                <a:schemeClr val="tx1">
                  <a:lumMod val="95000"/>
                  <a:lumOff val="5000"/>
                </a:schemeClr>
              </a:buClr>
              <a:buSzPct val="100000"/>
              <a:defRPr/>
            </a:pPr>
            <a:r>
              <a:rPr lang="fr-FR" b="1" dirty="0">
                <a:latin typeface="Tw Cen MT"/>
                <a:ea typeface="Calibri" panose="020F0502020204030204" pitchFamily="34" charset="0"/>
                <a:cs typeface="Tw Cen M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4840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947A-C04F-40DC-ACCA-B3E6D296CC2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5880" y="-1095327"/>
            <a:ext cx="82809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400" dirty="0">
              <a:latin typeface="Tw Cen MT"/>
              <a:cs typeface="Tw Cen MT"/>
            </a:endParaRPr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</p:txBody>
      </p:sp>
      <p:sp>
        <p:nvSpPr>
          <p:cNvPr id="6" name="Espace réservé du texte 4"/>
          <p:cNvSpPr txBox="1">
            <a:spLocks/>
          </p:cNvSpPr>
          <p:nvPr/>
        </p:nvSpPr>
        <p:spPr>
          <a:xfrm>
            <a:off x="428988" y="972615"/>
            <a:ext cx="8351440" cy="712878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  <a:cs typeface="Arial" pitchFamily="34" charset="0"/>
              </a:rPr>
              <a:t>L’ENROLEMENT</a:t>
            </a:r>
            <a:endParaRPr lang="fr-FR" sz="2400" dirty="0"/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latin typeface="Tw Cen MT" panose="020B0602020104020603" pitchFamily="34" charset="0"/>
                <a:cs typeface="Arial" pitchFamily="34" charset="0"/>
              </a:rPr>
              <a:t>L’enrôlement consiste à recueillir des </a:t>
            </a:r>
            <a:r>
              <a:rPr lang="fr-FR" sz="2400" b="1" dirty="0">
                <a:latin typeface="Tw Cen MT" panose="020B0602020104020603" pitchFamily="34" charset="0"/>
                <a:cs typeface="Arial" pitchFamily="34" charset="0"/>
              </a:rPr>
              <a:t>données biométriques </a:t>
            </a:r>
            <a:r>
              <a:rPr lang="fr-FR" sz="2400" dirty="0">
                <a:latin typeface="Tw Cen MT" panose="020B0602020104020603" pitchFamily="34" charset="0"/>
                <a:cs typeface="Arial" pitchFamily="34" charset="0"/>
              </a:rPr>
              <a:t>et biographiques auprès des populations.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fr-FR" sz="2400" dirty="0">
              <a:latin typeface="Tw Cen MT" panose="020B0602020104020603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latin typeface="Tw Cen MT" panose="020B0602020104020603" pitchFamily="34" charset="0"/>
                <a:cs typeface="Arial" pitchFamily="34" charset="0"/>
              </a:rPr>
              <a:t>Il est mis en œuvre par la société SNEDAI dans le cadre d’un contrat de partenariat </a:t>
            </a:r>
            <a:r>
              <a:rPr lang="fr-FR" sz="2400" b="1" dirty="0">
                <a:latin typeface="Tw Cen MT" panose="020B0602020104020603" pitchFamily="34" charset="0"/>
                <a:cs typeface="Arial" pitchFamily="34" charset="0"/>
              </a:rPr>
              <a:t>Public-Privé avec  l’Etat de Côte d’Ivoire</a:t>
            </a:r>
            <a:r>
              <a:rPr lang="fr-FR" sz="2400" dirty="0">
                <a:latin typeface="Tw Cen MT" panose="020B0602020104020603" pitchFamily="34" charset="0"/>
                <a:cs typeface="Arial" pitchFamily="34" charset="0"/>
              </a:rPr>
              <a:t>,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fr-FR" sz="2400" dirty="0">
              <a:latin typeface="Tw Cen MT" panose="020B0602020104020603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dirty="0">
                <a:latin typeface="Tw Cen MT" panose="020B0602020104020603" pitchFamily="34" charset="0"/>
                <a:cs typeface="Arial" pitchFamily="34" charset="0"/>
              </a:rPr>
              <a:t> L’enrôlement entièrement gratuit et se déroule dans les sites d’enrôlement installés sur l’ensemble du territoire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fr-FR" sz="2400" dirty="0">
              <a:latin typeface="Tw Cen MT" panose="020B0602020104020603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fr-FR" sz="2400" dirty="0">
                <a:latin typeface="Tw Cen MT" panose="020B0602020104020603" pitchFamily="34" charset="0"/>
              </a:rPr>
              <a:t>Au terme de l’enrôlement, il est remis au requérant, un récépissé qui servira à l’enrôlement des ayants droit.</a:t>
            </a:r>
          </a:p>
          <a:p>
            <a:pPr marL="0" lvl="1" indent="0">
              <a:lnSpc>
                <a:spcPct val="107000"/>
              </a:lnSpc>
              <a:spcBef>
                <a:spcPts val="0"/>
              </a:spcBef>
              <a:buClr>
                <a:schemeClr val="tx1">
                  <a:lumMod val="95000"/>
                  <a:lumOff val="5000"/>
                </a:schemeClr>
              </a:buClr>
              <a:buSzPct val="100000"/>
              <a:buNone/>
            </a:pPr>
            <a:endParaRPr lang="fr-FR" sz="2000" dirty="0">
              <a:latin typeface="Tw Cen MT" panose="020B06020201040206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04F0F3-2809-4B23-9EAD-5470F2DAB1C8}"/>
              </a:ext>
            </a:extLst>
          </p:cNvPr>
          <p:cNvSpPr/>
          <p:nvPr/>
        </p:nvSpPr>
        <p:spPr>
          <a:xfrm>
            <a:off x="4449209" y="3244334"/>
            <a:ext cx="245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66C288-593C-4125-9545-B9F58EBCD56A}"/>
              </a:ext>
            </a:extLst>
          </p:cNvPr>
          <p:cNvSpPr/>
          <p:nvPr/>
        </p:nvSpPr>
        <p:spPr>
          <a:xfrm>
            <a:off x="1139484" y="428167"/>
            <a:ext cx="512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  <a:cs typeface="Arial" pitchFamily="34" charset="0"/>
              </a:rPr>
              <a:t>L’IMMATRICULATION DES ASSURES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8549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947A-C04F-40DC-ACCA-B3E6D296CC2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5880" y="-1095327"/>
            <a:ext cx="82809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400" dirty="0">
              <a:latin typeface="Tw Cen MT"/>
              <a:cs typeface="Tw Cen MT"/>
            </a:endParaRPr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  <a:p>
            <a:pPr algn="just"/>
            <a:endParaRPr lang="fr-FR" sz="2400" dirty="0"/>
          </a:p>
        </p:txBody>
      </p:sp>
      <p:sp>
        <p:nvSpPr>
          <p:cNvPr id="6" name="Espace réservé du texte 4"/>
          <p:cNvSpPr txBox="1">
            <a:spLocks/>
          </p:cNvSpPr>
          <p:nvPr/>
        </p:nvSpPr>
        <p:spPr>
          <a:xfrm>
            <a:off x="407886" y="972615"/>
            <a:ext cx="8351440" cy="712878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FR" sz="2400" dirty="0">
                <a:latin typeface="Tw Cen MT" panose="020B0602020104020603" pitchFamily="34" charset="0"/>
              </a:rPr>
              <a:t>A ce jour, plusieurs modalités sont offertes aux populations :</a:t>
            </a:r>
          </a:p>
          <a:p>
            <a:pPr marL="0" indent="0" algn="just">
              <a:buNone/>
            </a:pPr>
            <a:endParaRPr lang="fr-FR" sz="2400" dirty="0">
              <a:latin typeface="Tw Cen MT" panose="020B0602020104020603" pitchFamily="34" charset="0"/>
            </a:endParaRPr>
          </a:p>
          <a:p>
            <a:pPr marL="0" lvl="1" indent="0">
              <a:lnSpc>
                <a:spcPct val="107000"/>
              </a:lnSpc>
              <a:spcBef>
                <a:spcPts val="0"/>
              </a:spcBef>
              <a:buClr>
                <a:schemeClr val="tx1">
                  <a:lumMod val="95000"/>
                  <a:lumOff val="5000"/>
                </a:schemeClr>
              </a:buClr>
              <a:buSzPct val="100000"/>
              <a:buNone/>
            </a:pPr>
            <a:endParaRPr lang="fr-FR" sz="2400" dirty="0">
              <a:latin typeface="Tw Cen MT" panose="020B0602020104020603" pitchFamily="34" charset="0"/>
            </a:endParaRPr>
          </a:p>
          <a:p>
            <a:pPr marL="0" lvl="1" indent="0">
              <a:lnSpc>
                <a:spcPct val="107000"/>
              </a:lnSpc>
              <a:spcBef>
                <a:spcPts val="0"/>
              </a:spcBef>
              <a:buClr>
                <a:schemeClr val="tx1">
                  <a:lumMod val="95000"/>
                  <a:lumOff val="5000"/>
                </a:schemeClr>
              </a:buClr>
              <a:buSzPct val="100000"/>
              <a:buNone/>
            </a:pPr>
            <a:endParaRPr lang="fr-FR" sz="2000" dirty="0">
              <a:latin typeface="Tw Cen MT" panose="020B0602020104020603" pitchFamily="34" charset="0"/>
            </a:endParaRPr>
          </a:p>
          <a:p>
            <a:pPr marL="0" lvl="1" indent="0">
              <a:lnSpc>
                <a:spcPct val="107000"/>
              </a:lnSpc>
              <a:spcBef>
                <a:spcPts val="0"/>
              </a:spcBef>
              <a:buClr>
                <a:schemeClr val="tx1">
                  <a:lumMod val="95000"/>
                  <a:lumOff val="5000"/>
                </a:schemeClr>
              </a:buClr>
              <a:buSzPct val="100000"/>
              <a:buNone/>
            </a:pPr>
            <a:endParaRPr lang="fr-FR" sz="2000" dirty="0">
              <a:latin typeface="Tw Cen MT" panose="020B0602020104020603" pitchFamily="34" charset="0"/>
            </a:endParaRPr>
          </a:p>
          <a:p>
            <a:pPr marL="0" lvl="1" indent="0">
              <a:lnSpc>
                <a:spcPct val="107000"/>
              </a:lnSpc>
              <a:spcBef>
                <a:spcPts val="0"/>
              </a:spcBef>
              <a:buClr>
                <a:schemeClr val="tx1">
                  <a:lumMod val="95000"/>
                  <a:lumOff val="5000"/>
                </a:schemeClr>
              </a:buClr>
              <a:buSzPct val="100000"/>
              <a:buNone/>
            </a:pPr>
            <a:endParaRPr lang="fr-FR" sz="2000" dirty="0">
              <a:latin typeface="Tw Cen MT" panose="020B0602020104020603" pitchFamily="34" charset="0"/>
            </a:endParaRPr>
          </a:p>
          <a:p>
            <a:pPr marL="0" lvl="1" indent="0">
              <a:lnSpc>
                <a:spcPct val="107000"/>
              </a:lnSpc>
              <a:spcBef>
                <a:spcPts val="0"/>
              </a:spcBef>
              <a:buClr>
                <a:schemeClr val="tx1">
                  <a:lumMod val="95000"/>
                  <a:lumOff val="5000"/>
                </a:schemeClr>
              </a:buClr>
              <a:buSzPct val="100000"/>
              <a:buNone/>
            </a:pPr>
            <a:endParaRPr lang="fr-FR" sz="2000" dirty="0">
              <a:latin typeface="Tw Cen MT" panose="020B0602020104020603" pitchFamily="34" charset="0"/>
            </a:endParaRPr>
          </a:p>
          <a:p>
            <a:pPr marL="0" lvl="1" indent="0">
              <a:lnSpc>
                <a:spcPct val="107000"/>
              </a:lnSpc>
              <a:spcBef>
                <a:spcPts val="0"/>
              </a:spcBef>
              <a:buClr>
                <a:schemeClr val="tx1">
                  <a:lumMod val="95000"/>
                  <a:lumOff val="5000"/>
                </a:schemeClr>
              </a:buClr>
              <a:buSzPct val="100000"/>
              <a:buNone/>
            </a:pPr>
            <a:endParaRPr lang="fr-FR" sz="2000" dirty="0">
              <a:latin typeface="Tw Cen MT" panose="020B0602020104020603" pitchFamily="34" charset="0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72" y="1551225"/>
            <a:ext cx="2650774" cy="1714652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692" y="1339955"/>
            <a:ext cx="1913033" cy="784268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480" y="1514255"/>
            <a:ext cx="2420215" cy="161347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96522" y="3397059"/>
            <a:ext cx="27981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latin typeface="Tw Cen MT" panose="020B0602020104020603" pitchFamily="34" charset="0"/>
              </a:rPr>
              <a:t>1- Se rendre dans l’un des 157 centres d’enrôlement</a:t>
            </a:r>
            <a:r>
              <a:rPr lang="fr-FR" sz="1600" b="1" dirty="0">
                <a:latin typeface="Tw Cen MT" panose="020B0602020104020603" pitchFamily="34" charset="0"/>
              </a:rPr>
              <a:t> ouverts dans toute la CI</a:t>
            </a:r>
            <a:endParaRPr lang="fr-FR" sz="1600" dirty="0">
              <a:latin typeface="Tw Cen MT" panose="020B0602020104020603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89869" y="3244334"/>
            <a:ext cx="28158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latin typeface="Tw Cen MT" panose="020B0602020104020603" pitchFamily="34" charset="0"/>
              </a:rPr>
              <a:t>2- Se faire enrôler au cours d’une opération itinérante dans son établissement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0608" y="2271140"/>
            <a:ext cx="2575115" cy="157334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A04F0F3-2809-4B23-9EAD-5470F2DAB1C8}"/>
              </a:ext>
            </a:extLst>
          </p:cNvPr>
          <p:cNvSpPr/>
          <p:nvPr/>
        </p:nvSpPr>
        <p:spPr>
          <a:xfrm>
            <a:off x="4449209" y="3244334"/>
            <a:ext cx="245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66C288-593C-4125-9545-B9F58EBCD56A}"/>
              </a:ext>
            </a:extLst>
          </p:cNvPr>
          <p:cNvSpPr/>
          <p:nvPr/>
        </p:nvSpPr>
        <p:spPr>
          <a:xfrm>
            <a:off x="1206028" y="428167"/>
            <a:ext cx="33659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  <a:cs typeface="Arial" pitchFamily="34" charset="0"/>
              </a:rPr>
              <a:t>L’ENROLEMENT</a:t>
            </a: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23AF35-A6EC-4C96-B326-EA6B3D8F6B55}"/>
              </a:ext>
            </a:extLst>
          </p:cNvPr>
          <p:cNvSpPr/>
          <p:nvPr/>
        </p:nvSpPr>
        <p:spPr>
          <a:xfrm>
            <a:off x="249659" y="4158266"/>
            <a:ext cx="8644682" cy="2319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0" algn="just">
              <a:lnSpc>
                <a:spcPct val="150000"/>
              </a:lnSpc>
              <a:spcBef>
                <a:spcPts val="0"/>
              </a:spcBef>
              <a:buClr>
                <a:schemeClr val="tx1">
                  <a:lumMod val="95000"/>
                  <a:lumOff val="5000"/>
                </a:schemeClr>
              </a:buClr>
              <a:buSzPct val="100000"/>
              <a:buNone/>
            </a:pPr>
            <a:r>
              <a:rPr lang="fr-FR" sz="1400" u="sng" dirty="0">
                <a:latin typeface="Tw Cen MT" panose="020B0602020104020603" pitchFamily="34" charset="0"/>
              </a:rPr>
              <a:t>PIECES OBLIGATOIRES:</a:t>
            </a:r>
          </a:p>
          <a:p>
            <a:pPr marL="380981" lvl="1" algn="just">
              <a:lnSpc>
                <a:spcPct val="150000"/>
              </a:lnSpc>
              <a:spcBef>
                <a:spcPts val="0"/>
              </a:spcBef>
              <a:buClr>
                <a:schemeClr val="tx1">
                  <a:lumMod val="95000"/>
                  <a:lumOff val="5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sz="1400" b="1" dirty="0">
                <a:latin typeface="Tw Cen MT" panose="020B0602020104020603" pitchFamily="34" charset="0"/>
              </a:rPr>
              <a:t>PHOTOCOPIE DE L’EXTRAIT DE NAISSANCE ou JUGEMENT SUPPLÉTIF</a:t>
            </a:r>
          </a:p>
          <a:p>
            <a:pPr marL="380981" lvl="1" algn="just">
              <a:lnSpc>
                <a:spcPct val="150000"/>
              </a:lnSpc>
              <a:spcBef>
                <a:spcPts val="0"/>
              </a:spcBef>
              <a:buClr>
                <a:schemeClr val="tx1">
                  <a:lumMod val="95000"/>
                  <a:lumOff val="5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sz="1400" b="1" dirty="0">
                <a:latin typeface="Tw Cen MT" panose="020B0602020104020603" pitchFamily="34" charset="0"/>
              </a:rPr>
              <a:t>PIECES D’IDENTITE : </a:t>
            </a:r>
            <a:r>
              <a:rPr lang="fr-FR" sz="1400" b="1" dirty="0" err="1">
                <a:latin typeface="Tw Cen MT" panose="020B0602020104020603" pitchFamily="34" charset="0"/>
              </a:rPr>
              <a:t>C.N.I</a:t>
            </a:r>
            <a:r>
              <a:rPr lang="fr-FR" sz="1400" b="1" dirty="0">
                <a:latin typeface="Tw Cen MT" panose="020B0602020104020603" pitchFamily="34" charset="0"/>
              </a:rPr>
              <a:t> ou PASSEPORT ou PERMIS DE CONDUIRE ou CARTE D’ELECTEUR ou ATTESTATION ou CARTE CONSULAIRE pour les non ivoiriens</a:t>
            </a:r>
          </a:p>
          <a:p>
            <a:pPr marL="0" lvl="1" indent="0" algn="just">
              <a:lnSpc>
                <a:spcPct val="150000"/>
              </a:lnSpc>
              <a:buClr>
                <a:schemeClr val="tx1">
                  <a:lumMod val="95000"/>
                  <a:lumOff val="5000"/>
                </a:schemeClr>
              </a:buClr>
              <a:buSzPct val="100000"/>
              <a:buNone/>
            </a:pPr>
            <a:r>
              <a:rPr lang="fr-FR" sz="1400" u="sng" dirty="0">
                <a:latin typeface="Tw Cen MT" panose="020B0602020104020603" pitchFamily="34" charset="0"/>
              </a:rPr>
              <a:t>PIECES OPTIONNELLES</a:t>
            </a:r>
          </a:p>
          <a:p>
            <a:pPr marL="609570" lvl="2" indent="-457178" algn="just">
              <a:lnSpc>
                <a:spcPct val="150000"/>
              </a:lnSpc>
              <a:buClr>
                <a:schemeClr val="tx1">
                  <a:lumMod val="95000"/>
                  <a:lumOff val="5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sz="1400" b="1" dirty="0">
                <a:latin typeface="Tw Cen MT" panose="020B0602020104020603" pitchFamily="34" charset="0"/>
              </a:rPr>
              <a:t>L’ATTESTATION DE TRAVAIL</a:t>
            </a:r>
          </a:p>
          <a:p>
            <a:pPr marL="609570" lvl="2" indent="-457178" algn="just">
              <a:lnSpc>
                <a:spcPct val="150000"/>
              </a:lnSpc>
              <a:spcBef>
                <a:spcPts val="0"/>
              </a:spcBef>
              <a:buClr>
                <a:schemeClr val="tx1">
                  <a:lumMod val="95000"/>
                  <a:lumOff val="5000"/>
                </a:schemeClr>
              </a:buClr>
              <a:buSzPct val="100000"/>
              <a:buFont typeface="Wingdings" panose="05000000000000000000" pitchFamily="2" charset="2"/>
              <a:buChar char="§"/>
            </a:pPr>
            <a:r>
              <a:rPr lang="fr-FR" sz="1400" b="1" dirty="0">
                <a:latin typeface="Tw Cen MT" panose="020B0602020104020603" pitchFamily="34" charset="0"/>
              </a:rPr>
              <a:t>EXTRAIT D’ACTE DE MARIAGE (SI MARIÉ LÉGALEMENT)</a:t>
            </a:r>
          </a:p>
        </p:txBody>
      </p:sp>
    </p:spTree>
    <p:extLst>
      <p:ext uri="{BB962C8B-B14F-4D97-AF65-F5344CB8AC3E}">
        <p14:creationId xmlns:p14="http://schemas.microsoft.com/office/powerpoint/2010/main" val="405788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28" y="3071008"/>
            <a:ext cx="3606878" cy="2509498"/>
          </a:xfrm>
          <a:prstGeom prst="rect">
            <a:avLst/>
          </a:prstGeom>
        </p:spPr>
      </p:pic>
      <p:cxnSp>
        <p:nvCxnSpPr>
          <p:cNvPr id="7" name="Connecteur droit 6"/>
          <p:cNvCxnSpPr/>
          <p:nvPr/>
        </p:nvCxnSpPr>
        <p:spPr bwMode="auto">
          <a:xfrm>
            <a:off x="288832" y="2301851"/>
            <a:ext cx="8265763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2">
                <a:lumMod val="40000"/>
                <a:lumOff val="60000"/>
              </a:schemeClr>
            </a:solidFill>
            <a:prstDash val="dash"/>
            <a:round/>
            <a:headEnd type="none" w="med" len="med"/>
            <a:tailEnd type="none" w="sm" len="lg"/>
          </a:ln>
          <a:effectLst/>
        </p:spPr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527280"/>
            <a:ext cx="4057738" cy="242337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196284" y="5071137"/>
            <a:ext cx="4358311" cy="1111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/>
            <a:r>
              <a:rPr lang="fr-FR" sz="1381" dirty="0">
                <a:cs typeface="Arial" pitchFamily="34" charset="0"/>
              </a:rPr>
              <a:t>Le code </a:t>
            </a:r>
            <a:r>
              <a:rPr lang="fr-FR" sz="1381" dirty="0" err="1">
                <a:cs typeface="Arial" pitchFamily="34" charset="0"/>
              </a:rPr>
              <a:t>Datamatrix</a:t>
            </a:r>
            <a:r>
              <a:rPr lang="fr-FR" sz="1381" dirty="0">
                <a:cs typeface="Arial" pitchFamily="34" charset="0"/>
              </a:rPr>
              <a:t> est une </a:t>
            </a:r>
            <a:r>
              <a:rPr lang="fr-FR" sz="1381" dirty="0" err="1">
                <a:cs typeface="Arial" pitchFamily="34" charset="0"/>
              </a:rPr>
              <a:t>symbologie</a:t>
            </a:r>
            <a:r>
              <a:rPr lang="fr-FR" sz="1381" dirty="0">
                <a:cs typeface="Arial" pitchFamily="34" charset="0"/>
              </a:rPr>
              <a:t> code-barres bidimensionnelle, permettant de représenter une quantité importante d'informations sur une surface réduite, jusqu'à 2 335 caractères alphanumériques ou 3 116 caractères numériques, sur environ 1 cm²</a:t>
            </a:r>
          </a:p>
          <a:p>
            <a:pPr algn="just"/>
            <a:endParaRPr lang="fr-FR" sz="1381" dirty="0">
              <a:cs typeface="Arial" pitchFamily="34" charset="0"/>
            </a:endParaRPr>
          </a:p>
        </p:txBody>
      </p:sp>
      <p:cxnSp>
        <p:nvCxnSpPr>
          <p:cNvPr id="17" name="Connecteur droit avec flèche 16"/>
          <p:cNvCxnSpPr>
            <a:stCxn id="15" idx="2"/>
            <a:endCxn id="14" idx="0"/>
          </p:cNvCxnSpPr>
          <p:nvPr/>
        </p:nvCxnSpPr>
        <p:spPr bwMode="auto">
          <a:xfrm>
            <a:off x="5586434" y="3836478"/>
            <a:ext cx="789005" cy="123466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Rectangle 17"/>
          <p:cNvSpPr/>
          <p:nvPr/>
        </p:nvSpPr>
        <p:spPr bwMode="auto">
          <a:xfrm>
            <a:off x="1825460" y="3960414"/>
            <a:ext cx="984482" cy="259820"/>
          </a:xfrm>
          <a:prstGeom prst="rect">
            <a:avLst/>
          </a:prstGeom>
          <a:noFill/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sm" len="lg"/>
          </a:ln>
          <a:effectLst/>
        </p:spPr>
        <p:txBody>
          <a:bodyPr vert="horz" wrap="square" lIns="90172" tIns="45086" rIns="90172" bIns="45086" numCol="1" rtlCol="0" anchor="t" anchorCtr="0" compatLnSpc="1">
            <a:prstTxWarp prst="textNoShape">
              <a:avLst/>
            </a:prstTxWarp>
          </a:bodyPr>
          <a:lstStyle/>
          <a:p>
            <a:pPr defTabSz="90169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183">
              <a:latin typeface="Arial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40283" y="5640749"/>
            <a:ext cx="3105141" cy="343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/>
            <a:r>
              <a:rPr lang="fr-FR" sz="1381" dirty="0">
                <a:cs typeface="Arial" pitchFamily="34" charset="0"/>
              </a:rPr>
              <a:t>Numéro de sécurité sociale</a:t>
            </a:r>
          </a:p>
          <a:p>
            <a:pPr algn="just"/>
            <a:endParaRPr lang="fr-FR" sz="1381" dirty="0"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1003085" y="4199114"/>
            <a:ext cx="533831" cy="657609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</p:spPr>
        <p:txBody>
          <a:bodyPr vert="horz" wrap="square" lIns="90172" tIns="45086" rIns="90172" bIns="45086" numCol="1" rtlCol="0" anchor="t" anchorCtr="0" compatLnSpc="1">
            <a:prstTxWarp prst="textNoShape">
              <a:avLst/>
            </a:prstTxWarp>
          </a:bodyPr>
          <a:lstStyle/>
          <a:p>
            <a:pPr defTabSz="90169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183">
              <a:latin typeface="Arial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1912632" y="4581065"/>
            <a:ext cx="1631627" cy="125371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</p:spPr>
        <p:txBody>
          <a:bodyPr vert="horz" wrap="square" lIns="90172" tIns="45086" rIns="90172" bIns="45086" numCol="1" rtlCol="0" anchor="t" anchorCtr="0" compatLnSpc="1">
            <a:prstTxWarp prst="textNoShape">
              <a:avLst/>
            </a:prstTxWarp>
          </a:bodyPr>
          <a:lstStyle/>
          <a:p>
            <a:pPr defTabSz="90169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183">
              <a:latin typeface="Arial" charset="0"/>
            </a:endParaRP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2860" y="2796535"/>
            <a:ext cx="1127149" cy="1084346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 bwMode="auto">
          <a:xfrm>
            <a:off x="1866841" y="4330720"/>
            <a:ext cx="1631627" cy="125371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sm" len="lg"/>
          </a:ln>
          <a:effectLst/>
        </p:spPr>
        <p:txBody>
          <a:bodyPr vert="horz" wrap="square" lIns="90172" tIns="45086" rIns="90172" bIns="45086" numCol="1" rtlCol="0" anchor="t" anchorCtr="0" compatLnSpc="1">
            <a:prstTxWarp prst="textNoShape">
              <a:avLst/>
            </a:prstTxWarp>
          </a:bodyPr>
          <a:lstStyle/>
          <a:p>
            <a:pPr defTabSz="90169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183">
              <a:latin typeface="Arial" charset="0"/>
            </a:endParaRPr>
          </a:p>
        </p:txBody>
      </p:sp>
      <p:cxnSp>
        <p:nvCxnSpPr>
          <p:cNvPr id="19" name="Connecteur droit avec flèche 18"/>
          <p:cNvCxnSpPr>
            <a:stCxn id="18" idx="2"/>
            <a:endCxn id="22" idx="0"/>
          </p:cNvCxnSpPr>
          <p:nvPr/>
        </p:nvCxnSpPr>
        <p:spPr bwMode="auto">
          <a:xfrm flipH="1">
            <a:off x="2192854" y="4220235"/>
            <a:ext cx="124847" cy="1420515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5022860" y="2840935"/>
            <a:ext cx="1127149" cy="995543"/>
          </a:xfrm>
          <a:prstGeom prst="rect">
            <a:avLst/>
          </a:prstGeom>
          <a:noFill/>
          <a:ln w="635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sm" len="lg"/>
          </a:ln>
          <a:effectLst/>
        </p:spPr>
        <p:txBody>
          <a:bodyPr vert="horz" wrap="square" lIns="90172" tIns="45086" rIns="90172" bIns="45086" numCol="1" rtlCol="0" anchor="t" anchorCtr="0" compatLnSpc="1">
            <a:prstTxWarp prst="textNoShape">
              <a:avLst/>
            </a:prstTxWarp>
          </a:bodyPr>
          <a:lstStyle/>
          <a:p>
            <a:pPr defTabSz="90169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183">
              <a:latin typeface="Arial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663E42-9F28-4908-8426-7DA2CC69AAE2}"/>
              </a:ext>
            </a:extLst>
          </p:cNvPr>
          <p:cNvSpPr/>
          <p:nvPr/>
        </p:nvSpPr>
        <p:spPr>
          <a:xfrm>
            <a:off x="494750" y="888499"/>
            <a:ext cx="7464554" cy="205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L’IMMATRICULATION</a:t>
            </a:r>
            <a:endParaRPr lang="fr-FR" sz="1600" dirty="0">
              <a:latin typeface="+mn-lt"/>
              <a:cs typeface="Arial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fr-FR" sz="800" dirty="0">
              <a:latin typeface="+mn-lt"/>
              <a:cs typeface="Arial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fr-FR" sz="1600" dirty="0">
                <a:latin typeface="+mn-lt"/>
                <a:cs typeface="Arial" pitchFamily="34" charset="0"/>
              </a:rPr>
              <a:t>L’immatriculation consiste à attribuer un identifiant (numéro) à chaque assuré. Cet identifiant a un caractère unique et deviendra à terme le numéro de sécurité sociale unique en Côte d’Ivoire.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fr-FR" sz="1600" dirty="0">
              <a:latin typeface="+mn-lt"/>
              <a:cs typeface="Arial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fr-FR" sz="1600" dirty="0">
                <a:latin typeface="+mn-lt"/>
                <a:cs typeface="Arial" pitchFamily="34" charset="0"/>
              </a:rPr>
              <a:t>L’identification se matérialise par la délivrance d’une carte individuelle biométrique sécurisée permettant de lutter contre la fraude.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3D946D-BA70-4662-8CAC-A7E8545BB2D7}"/>
              </a:ext>
            </a:extLst>
          </p:cNvPr>
          <p:cNvSpPr/>
          <p:nvPr/>
        </p:nvSpPr>
        <p:spPr>
          <a:xfrm>
            <a:off x="1215172" y="425902"/>
            <a:ext cx="51602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anose="020B0602020104020603" pitchFamily="34" charset="0"/>
                <a:cs typeface="Arial" pitchFamily="34" charset="0"/>
              </a:rPr>
              <a:t>L’IMMATRICULATION DES ASSURES</a:t>
            </a:r>
            <a:endParaRPr lang="fr-FR" dirty="0"/>
          </a:p>
          <a:p>
            <a:r>
              <a:rPr lang="fr-FR" dirty="0">
                <a:cs typeface="Arial" pitchFamily="34" charset="0"/>
              </a:rPr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7477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E9ED62-B3F6-466D-B0F9-4A3118B2228C}"/>
              </a:ext>
            </a:extLst>
          </p:cNvPr>
          <p:cNvSpPr/>
          <p:nvPr/>
        </p:nvSpPr>
        <p:spPr>
          <a:xfrm>
            <a:off x="422031" y="879960"/>
            <a:ext cx="849688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fr-FR" sz="2200" b="1" dirty="0">
                <a:solidFill>
                  <a:srgbClr val="1F497D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Les succès: </a:t>
            </a:r>
          </a:p>
          <a:p>
            <a:pPr marL="457200" lvl="0" indent="-4572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chemeClr val="accent2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A ce jour, ce sont plus de </a:t>
            </a:r>
            <a:r>
              <a:rPr lang="fr-FR" sz="2200" dirty="0">
                <a:solidFill>
                  <a:schemeClr val="accent2"/>
                </a:solidFill>
                <a:latin typeface="Tw Cen MT" panose="020B0602020104020603" pitchFamily="34" charset="0"/>
              </a:rPr>
              <a:t>1 500 000 personnes ont été enrôlées à la CMU </a:t>
            </a:r>
            <a:r>
              <a:rPr lang="fr-FR" sz="2200" dirty="0">
                <a:solidFill>
                  <a:schemeClr val="accent2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 et plus de 900 000 cartes distribuées.</a:t>
            </a:r>
          </a:p>
          <a:p>
            <a:pPr marL="457200" lvl="0" indent="-4572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chemeClr val="accent2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La mise en place d’un réseau de </a:t>
            </a:r>
            <a:r>
              <a:rPr lang="fr-FR" sz="2200" dirty="0" err="1">
                <a:solidFill>
                  <a:schemeClr val="accent2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xxxx</a:t>
            </a:r>
            <a:r>
              <a:rPr lang="fr-FR" sz="2200" dirty="0">
                <a:solidFill>
                  <a:schemeClr val="accent2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 points fixes d’enrôlement sur l’ensemble du territoire et de </a:t>
            </a:r>
            <a:r>
              <a:rPr lang="fr-FR" sz="2200" dirty="0" err="1">
                <a:solidFill>
                  <a:schemeClr val="accent2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xxxxx</a:t>
            </a:r>
            <a:r>
              <a:rPr lang="fr-FR" sz="2200" dirty="0">
                <a:solidFill>
                  <a:schemeClr val="accent2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 postes mobiles d’enrôlement.</a:t>
            </a:r>
          </a:p>
          <a:p>
            <a:pPr lvl="0" algn="just">
              <a:spcAft>
                <a:spcPts val="0"/>
              </a:spcAft>
            </a:pPr>
            <a:endParaRPr lang="fr-FR" sz="1000" b="1" dirty="0">
              <a:solidFill>
                <a:srgbClr val="1F497D"/>
              </a:solidFill>
              <a:latin typeface="Tw Cen MT" panose="020B0602020104020603" pitchFamily="34" charset="0"/>
              <a:ea typeface="Calibri" panose="020F0502020204030204" pitchFamily="34" charset="0"/>
            </a:endParaRPr>
          </a:p>
          <a:p>
            <a:pPr lvl="0" algn="just">
              <a:spcAft>
                <a:spcPts val="0"/>
              </a:spcAft>
            </a:pPr>
            <a:r>
              <a:rPr lang="fr-FR" sz="2200" b="1" dirty="0">
                <a:solidFill>
                  <a:srgbClr val="1F497D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Les points faibles: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chemeClr val="accent4">
                    <a:lumMod val="75000"/>
                  </a:schemeClr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La production  de l’extrait de naissance nécessaire  à l’enrôlement reste parfois problématique;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chemeClr val="accent4">
                    <a:lumMod val="75000"/>
                  </a:schemeClr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La très forte affluence après le lancement de la généralisation submerge les capacités opérationnelles du dispositif;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chemeClr val="accent4">
                    <a:lumMod val="75000"/>
                  </a:schemeClr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La mobilité des assurés rend parfois difficile la distribution des cartes;</a:t>
            </a:r>
          </a:p>
          <a:p>
            <a:pPr lvl="0" algn="just">
              <a:spcAft>
                <a:spcPts val="0"/>
              </a:spcAft>
            </a:pPr>
            <a:endParaRPr lang="fr-FR" sz="1000" dirty="0">
              <a:solidFill>
                <a:srgbClr val="1F497D"/>
              </a:solidFill>
              <a:latin typeface="Tw Cen MT" panose="020B0602020104020603" pitchFamily="34" charset="0"/>
              <a:ea typeface="Calibri" panose="020F0502020204030204" pitchFamily="34" charset="0"/>
            </a:endParaRPr>
          </a:p>
          <a:p>
            <a:pPr lvl="0" algn="just">
              <a:spcAft>
                <a:spcPts val="0"/>
              </a:spcAft>
            </a:pPr>
            <a:r>
              <a:rPr lang="fr-FR" sz="2200" b="1" dirty="0">
                <a:solidFill>
                  <a:srgbClr val="1F497D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Les leçons apprises: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B0F0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Alléger les documents nécessaires  à l’enrôlement; 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B0F0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Renforcer le dispositif d’enrôlement;</a:t>
            </a: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B0F0"/>
                </a:solidFill>
                <a:latin typeface="Tw Cen MT" panose="020B0602020104020603" pitchFamily="34" charset="0"/>
                <a:ea typeface="Calibri" panose="020F0502020204030204" pitchFamily="34" charset="0"/>
              </a:rPr>
              <a:t>Information de l’assuré sur le lieu de retrait de sa carte.</a:t>
            </a:r>
          </a:p>
          <a:p>
            <a:pPr algn="just">
              <a:spcAft>
                <a:spcPts val="0"/>
              </a:spcAft>
            </a:pPr>
            <a:r>
              <a:rPr lang="fr-FR" dirty="0">
                <a:solidFill>
                  <a:srgbClr val="1F497D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609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lélogramme 3">
            <a:extLst>
              <a:ext uri="{FF2B5EF4-FFF2-40B4-BE49-F238E27FC236}">
                <a16:creationId xmlns:a16="http://schemas.microsoft.com/office/drawing/2014/main" id="{6DFAD7A5-D9AE-4ADA-A6F1-7A5A0E319717}"/>
              </a:ext>
            </a:extLst>
          </p:cNvPr>
          <p:cNvSpPr/>
          <p:nvPr/>
        </p:nvSpPr>
        <p:spPr>
          <a:xfrm>
            <a:off x="0" y="0"/>
            <a:ext cx="5164150" cy="1683834"/>
          </a:xfrm>
          <a:custGeom>
            <a:avLst/>
            <a:gdLst>
              <a:gd name="connsiteX0" fmla="*/ 0 w 6021659"/>
              <a:gd name="connsiteY0" fmla="*/ 1683834 h 1683834"/>
              <a:gd name="connsiteX1" fmla="*/ 857509 w 6021659"/>
              <a:gd name="connsiteY1" fmla="*/ 0 h 1683834"/>
              <a:gd name="connsiteX2" fmla="*/ 6021659 w 6021659"/>
              <a:gd name="connsiteY2" fmla="*/ 0 h 1683834"/>
              <a:gd name="connsiteX3" fmla="*/ 5164150 w 6021659"/>
              <a:gd name="connsiteY3" fmla="*/ 1683834 h 1683834"/>
              <a:gd name="connsiteX4" fmla="*/ 0 w 6021659"/>
              <a:gd name="connsiteY4" fmla="*/ 1683834 h 1683834"/>
              <a:gd name="connsiteX0" fmla="*/ 34588 w 5164150"/>
              <a:gd name="connsiteY0" fmla="*/ 1639229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88 w 5164150"/>
              <a:gd name="connsiteY4" fmla="*/ 1639229 h 1683834"/>
              <a:gd name="connsiteX0" fmla="*/ 56891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1 w 5164150"/>
              <a:gd name="connsiteY4" fmla="*/ 1650381 h 1683834"/>
              <a:gd name="connsiteX0" fmla="*/ 1135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5 w 5164150"/>
              <a:gd name="connsiteY4" fmla="*/ 1650381 h 1683834"/>
              <a:gd name="connsiteX0" fmla="*/ 45740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0 w 5164150"/>
              <a:gd name="connsiteY4" fmla="*/ 1650381 h 1683834"/>
              <a:gd name="connsiteX0" fmla="*/ 56892 w 5164150"/>
              <a:gd name="connsiteY0" fmla="*/ 1672683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2 w 5164150"/>
              <a:gd name="connsiteY4" fmla="*/ 1672683 h 1683834"/>
              <a:gd name="connsiteX0" fmla="*/ 3459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90 w 5164150"/>
              <a:gd name="connsiteY4" fmla="*/ 1661532 h 1683834"/>
              <a:gd name="connsiteX0" fmla="*/ 45742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2 w 5164150"/>
              <a:gd name="connsiteY4" fmla="*/ 1661532 h 1683834"/>
              <a:gd name="connsiteX0" fmla="*/ 2344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23440 w 5164150"/>
              <a:gd name="connsiteY4" fmla="*/ 1661532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8926 w 5170787"/>
              <a:gd name="connsiteY0" fmla="*/ 1650381 h 1683834"/>
              <a:gd name="connsiteX1" fmla="*/ 6637 w 5170787"/>
              <a:gd name="connsiteY1" fmla="*/ 0 h 1683834"/>
              <a:gd name="connsiteX2" fmla="*/ 5170787 w 5170787"/>
              <a:gd name="connsiteY2" fmla="*/ 0 h 1683834"/>
              <a:gd name="connsiteX3" fmla="*/ 4313278 w 5170787"/>
              <a:gd name="connsiteY3" fmla="*/ 1683834 h 1683834"/>
              <a:gd name="connsiteX4" fmla="*/ 18926 w 5170787"/>
              <a:gd name="connsiteY4" fmla="*/ 1650381 h 1683834"/>
              <a:gd name="connsiteX0" fmla="*/ 14519 w 5166380"/>
              <a:gd name="connsiteY0" fmla="*/ 1650381 h 1683834"/>
              <a:gd name="connsiteX1" fmla="*/ 2230 w 5166380"/>
              <a:gd name="connsiteY1" fmla="*/ 0 h 1683834"/>
              <a:gd name="connsiteX2" fmla="*/ 5166380 w 5166380"/>
              <a:gd name="connsiteY2" fmla="*/ 0 h 1683834"/>
              <a:gd name="connsiteX3" fmla="*/ 4308871 w 5166380"/>
              <a:gd name="connsiteY3" fmla="*/ 1683834 h 1683834"/>
              <a:gd name="connsiteX4" fmla="*/ 14519 w 516638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4518 w 5166379"/>
              <a:gd name="connsiteY0" fmla="*/ 1650381 h 1683834"/>
              <a:gd name="connsiteX1" fmla="*/ 2229 w 5166379"/>
              <a:gd name="connsiteY1" fmla="*/ 0 h 1683834"/>
              <a:gd name="connsiteX2" fmla="*/ 5166379 w 5166379"/>
              <a:gd name="connsiteY2" fmla="*/ 0 h 1683834"/>
              <a:gd name="connsiteX3" fmla="*/ 4308870 w 5166379"/>
              <a:gd name="connsiteY3" fmla="*/ 1683834 h 1683834"/>
              <a:gd name="connsiteX4" fmla="*/ 14518 w 5166379"/>
              <a:gd name="connsiteY4" fmla="*/ 1650381 h 1683834"/>
              <a:gd name="connsiteX0" fmla="*/ 10296 w 5173308"/>
              <a:gd name="connsiteY0" fmla="*/ 1661532 h 1683834"/>
              <a:gd name="connsiteX1" fmla="*/ 9158 w 5173308"/>
              <a:gd name="connsiteY1" fmla="*/ 0 h 1683834"/>
              <a:gd name="connsiteX2" fmla="*/ 5173308 w 5173308"/>
              <a:gd name="connsiteY2" fmla="*/ 0 h 1683834"/>
              <a:gd name="connsiteX3" fmla="*/ 4315799 w 5173308"/>
              <a:gd name="connsiteY3" fmla="*/ 1683834 h 1683834"/>
              <a:gd name="connsiteX4" fmla="*/ 10296 w 5173308"/>
              <a:gd name="connsiteY4" fmla="*/ 1661532 h 1683834"/>
              <a:gd name="connsiteX0" fmla="*/ 1138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8 w 5164150"/>
              <a:gd name="connsiteY4" fmla="*/ 1661532 h 168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4150" h="1683834">
                <a:moveTo>
                  <a:pt x="1138" y="1661532"/>
                </a:moveTo>
                <a:cubicBezTo>
                  <a:pt x="11910" y="1178312"/>
                  <a:pt x="378" y="550127"/>
                  <a:pt x="0" y="0"/>
                </a:cubicBezTo>
                <a:lnTo>
                  <a:pt x="5164150" y="0"/>
                </a:lnTo>
                <a:lnTo>
                  <a:pt x="4306641" y="1683834"/>
                </a:lnTo>
                <a:lnTo>
                  <a:pt x="1138" y="1661532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Parallélogramme 3">
            <a:extLst>
              <a:ext uri="{FF2B5EF4-FFF2-40B4-BE49-F238E27FC236}">
                <a16:creationId xmlns:a16="http://schemas.microsoft.com/office/drawing/2014/main" id="{AAF15E61-3DCE-4BA0-9362-3D47FAD3E027}"/>
              </a:ext>
            </a:extLst>
          </p:cNvPr>
          <p:cNvSpPr/>
          <p:nvPr/>
        </p:nvSpPr>
        <p:spPr>
          <a:xfrm>
            <a:off x="4561984" y="0"/>
            <a:ext cx="1204331" cy="1683834"/>
          </a:xfrm>
          <a:prstGeom prst="parallelogram">
            <a:avLst>
              <a:gd name="adj" fmla="val 715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Parallélogramme 4">
            <a:extLst>
              <a:ext uri="{FF2B5EF4-FFF2-40B4-BE49-F238E27FC236}">
                <a16:creationId xmlns:a16="http://schemas.microsoft.com/office/drawing/2014/main" id="{CD2A1A85-C24F-4D42-9A69-827A55BDBB12}"/>
              </a:ext>
            </a:extLst>
          </p:cNvPr>
          <p:cNvSpPr/>
          <p:nvPr/>
        </p:nvSpPr>
        <p:spPr>
          <a:xfrm>
            <a:off x="5164149" y="0"/>
            <a:ext cx="1204331" cy="1683834"/>
          </a:xfrm>
          <a:prstGeom prst="parallelogram">
            <a:avLst>
              <a:gd name="adj" fmla="val 71579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Parallélogramme 5">
            <a:extLst>
              <a:ext uri="{FF2B5EF4-FFF2-40B4-BE49-F238E27FC236}">
                <a16:creationId xmlns:a16="http://schemas.microsoft.com/office/drawing/2014/main" id="{CAFEE05B-467D-43B8-8B3F-D6DD965EAEF3}"/>
              </a:ext>
            </a:extLst>
          </p:cNvPr>
          <p:cNvSpPr/>
          <p:nvPr/>
        </p:nvSpPr>
        <p:spPr>
          <a:xfrm>
            <a:off x="5766314" y="0"/>
            <a:ext cx="1204331" cy="1683834"/>
          </a:xfrm>
          <a:prstGeom prst="parallelogram">
            <a:avLst>
              <a:gd name="adj" fmla="val 7157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arallélogramme 10">
            <a:extLst>
              <a:ext uri="{FF2B5EF4-FFF2-40B4-BE49-F238E27FC236}">
                <a16:creationId xmlns:a16="http://schemas.microsoft.com/office/drawing/2014/main" id="{68F0E062-1234-41A2-9C55-EF9B398DD2D7}"/>
              </a:ext>
            </a:extLst>
          </p:cNvPr>
          <p:cNvSpPr/>
          <p:nvPr/>
        </p:nvSpPr>
        <p:spPr>
          <a:xfrm>
            <a:off x="6478859" y="-1"/>
            <a:ext cx="2666385" cy="1683835"/>
          </a:xfrm>
          <a:custGeom>
            <a:avLst/>
            <a:gdLst>
              <a:gd name="connsiteX0" fmla="*/ 0 w 1204331"/>
              <a:gd name="connsiteY0" fmla="*/ 1683834 h 1683834"/>
              <a:gd name="connsiteX1" fmla="*/ 862048 w 1204331"/>
              <a:gd name="connsiteY1" fmla="*/ 0 h 1683834"/>
              <a:gd name="connsiteX2" fmla="*/ 1204331 w 1204331"/>
              <a:gd name="connsiteY2" fmla="*/ 0 h 1683834"/>
              <a:gd name="connsiteX3" fmla="*/ 342283 w 1204331"/>
              <a:gd name="connsiteY3" fmla="*/ 1683834 h 1683834"/>
              <a:gd name="connsiteX4" fmla="*/ 0 w 1204331"/>
              <a:gd name="connsiteY4" fmla="*/ 1683834 h 1683834"/>
              <a:gd name="connsiteX0" fmla="*/ 0 w 1204331"/>
              <a:gd name="connsiteY0" fmla="*/ 1683834 h 1706137"/>
              <a:gd name="connsiteX1" fmla="*/ 862048 w 1204331"/>
              <a:gd name="connsiteY1" fmla="*/ 0 h 1706137"/>
              <a:gd name="connsiteX2" fmla="*/ 1204331 w 1204331"/>
              <a:gd name="connsiteY2" fmla="*/ 0 h 1706137"/>
              <a:gd name="connsiteX3" fmla="*/ 1122868 w 1204331"/>
              <a:gd name="connsiteY3" fmla="*/ 1706137 h 1706137"/>
              <a:gd name="connsiteX4" fmla="*/ 0 w 1204331"/>
              <a:gd name="connsiteY4" fmla="*/ 1683834 h 1706137"/>
              <a:gd name="connsiteX0" fmla="*/ 0 w 1204331"/>
              <a:gd name="connsiteY0" fmla="*/ 1683834 h 1694986"/>
              <a:gd name="connsiteX1" fmla="*/ 862048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400815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385440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893"/>
              <a:gd name="connsiteY0" fmla="*/ 1683834 h 1683835"/>
              <a:gd name="connsiteX1" fmla="*/ 385440 w 1204893"/>
              <a:gd name="connsiteY1" fmla="*/ 0 h 1683835"/>
              <a:gd name="connsiteX2" fmla="*/ 1204331 w 1204893"/>
              <a:gd name="connsiteY2" fmla="*/ 0 h 1683835"/>
              <a:gd name="connsiteX3" fmla="*/ 1204893 w 1204893"/>
              <a:gd name="connsiteY3" fmla="*/ 1683835 h 1683835"/>
              <a:gd name="connsiteX4" fmla="*/ 0 w 1204893"/>
              <a:gd name="connsiteY4" fmla="*/ 1683834 h 168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4893" h="1683835">
                <a:moveTo>
                  <a:pt x="0" y="1683834"/>
                </a:moveTo>
                <a:lnTo>
                  <a:pt x="385440" y="0"/>
                </a:lnTo>
                <a:lnTo>
                  <a:pt x="1204331" y="0"/>
                </a:lnTo>
                <a:cubicBezTo>
                  <a:pt x="1204518" y="561278"/>
                  <a:pt x="1204706" y="1122557"/>
                  <a:pt x="1204893" y="1683835"/>
                </a:cubicBezTo>
                <a:lnTo>
                  <a:pt x="0" y="168383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Parallélogramme 3">
            <a:extLst>
              <a:ext uri="{FF2B5EF4-FFF2-40B4-BE49-F238E27FC236}">
                <a16:creationId xmlns:a16="http://schemas.microsoft.com/office/drawing/2014/main" id="{028DA0B0-71A9-481F-B478-35D09D9F4331}"/>
              </a:ext>
            </a:extLst>
          </p:cNvPr>
          <p:cNvSpPr/>
          <p:nvPr/>
        </p:nvSpPr>
        <p:spPr>
          <a:xfrm>
            <a:off x="0" y="5736785"/>
            <a:ext cx="3034375" cy="1121215"/>
          </a:xfrm>
          <a:custGeom>
            <a:avLst/>
            <a:gdLst>
              <a:gd name="connsiteX0" fmla="*/ 0 w 6021659"/>
              <a:gd name="connsiteY0" fmla="*/ 1683834 h 1683834"/>
              <a:gd name="connsiteX1" fmla="*/ 857509 w 6021659"/>
              <a:gd name="connsiteY1" fmla="*/ 0 h 1683834"/>
              <a:gd name="connsiteX2" fmla="*/ 6021659 w 6021659"/>
              <a:gd name="connsiteY2" fmla="*/ 0 h 1683834"/>
              <a:gd name="connsiteX3" fmla="*/ 5164150 w 6021659"/>
              <a:gd name="connsiteY3" fmla="*/ 1683834 h 1683834"/>
              <a:gd name="connsiteX4" fmla="*/ 0 w 6021659"/>
              <a:gd name="connsiteY4" fmla="*/ 1683834 h 1683834"/>
              <a:gd name="connsiteX0" fmla="*/ 34588 w 5164150"/>
              <a:gd name="connsiteY0" fmla="*/ 1639229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88 w 5164150"/>
              <a:gd name="connsiteY4" fmla="*/ 1639229 h 1683834"/>
              <a:gd name="connsiteX0" fmla="*/ 56891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1 w 5164150"/>
              <a:gd name="connsiteY4" fmla="*/ 1650381 h 1683834"/>
              <a:gd name="connsiteX0" fmla="*/ 1135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5 w 5164150"/>
              <a:gd name="connsiteY4" fmla="*/ 1650381 h 1683834"/>
              <a:gd name="connsiteX0" fmla="*/ 45740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0 w 5164150"/>
              <a:gd name="connsiteY4" fmla="*/ 1650381 h 1683834"/>
              <a:gd name="connsiteX0" fmla="*/ 56892 w 5164150"/>
              <a:gd name="connsiteY0" fmla="*/ 1672683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56892 w 5164150"/>
              <a:gd name="connsiteY4" fmla="*/ 1672683 h 1683834"/>
              <a:gd name="connsiteX0" fmla="*/ 3459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34590 w 5164150"/>
              <a:gd name="connsiteY4" fmla="*/ 1661532 h 1683834"/>
              <a:gd name="connsiteX0" fmla="*/ 45742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45742 w 5164150"/>
              <a:gd name="connsiteY4" fmla="*/ 1661532 h 1683834"/>
              <a:gd name="connsiteX0" fmla="*/ 23440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23440 w 5164150"/>
              <a:gd name="connsiteY4" fmla="*/ 1661532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8926 w 5170787"/>
              <a:gd name="connsiteY0" fmla="*/ 1650381 h 1683834"/>
              <a:gd name="connsiteX1" fmla="*/ 6637 w 5170787"/>
              <a:gd name="connsiteY1" fmla="*/ 0 h 1683834"/>
              <a:gd name="connsiteX2" fmla="*/ 5170787 w 5170787"/>
              <a:gd name="connsiteY2" fmla="*/ 0 h 1683834"/>
              <a:gd name="connsiteX3" fmla="*/ 4313278 w 5170787"/>
              <a:gd name="connsiteY3" fmla="*/ 1683834 h 1683834"/>
              <a:gd name="connsiteX4" fmla="*/ 18926 w 5170787"/>
              <a:gd name="connsiteY4" fmla="*/ 1650381 h 1683834"/>
              <a:gd name="connsiteX0" fmla="*/ 14519 w 5166380"/>
              <a:gd name="connsiteY0" fmla="*/ 1650381 h 1683834"/>
              <a:gd name="connsiteX1" fmla="*/ 2230 w 5166380"/>
              <a:gd name="connsiteY1" fmla="*/ 0 h 1683834"/>
              <a:gd name="connsiteX2" fmla="*/ 5166380 w 5166380"/>
              <a:gd name="connsiteY2" fmla="*/ 0 h 1683834"/>
              <a:gd name="connsiteX3" fmla="*/ 4308871 w 5166380"/>
              <a:gd name="connsiteY3" fmla="*/ 1683834 h 1683834"/>
              <a:gd name="connsiteX4" fmla="*/ 14519 w 516638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2289 w 5164150"/>
              <a:gd name="connsiteY0" fmla="*/ 1650381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2289 w 5164150"/>
              <a:gd name="connsiteY4" fmla="*/ 1650381 h 1683834"/>
              <a:gd name="connsiteX0" fmla="*/ 14518 w 5166379"/>
              <a:gd name="connsiteY0" fmla="*/ 1650381 h 1683834"/>
              <a:gd name="connsiteX1" fmla="*/ 2229 w 5166379"/>
              <a:gd name="connsiteY1" fmla="*/ 0 h 1683834"/>
              <a:gd name="connsiteX2" fmla="*/ 5166379 w 5166379"/>
              <a:gd name="connsiteY2" fmla="*/ 0 h 1683834"/>
              <a:gd name="connsiteX3" fmla="*/ 4308870 w 5166379"/>
              <a:gd name="connsiteY3" fmla="*/ 1683834 h 1683834"/>
              <a:gd name="connsiteX4" fmla="*/ 14518 w 5166379"/>
              <a:gd name="connsiteY4" fmla="*/ 1650381 h 1683834"/>
              <a:gd name="connsiteX0" fmla="*/ 10296 w 5173308"/>
              <a:gd name="connsiteY0" fmla="*/ 1661532 h 1683834"/>
              <a:gd name="connsiteX1" fmla="*/ 9158 w 5173308"/>
              <a:gd name="connsiteY1" fmla="*/ 0 h 1683834"/>
              <a:gd name="connsiteX2" fmla="*/ 5173308 w 5173308"/>
              <a:gd name="connsiteY2" fmla="*/ 0 h 1683834"/>
              <a:gd name="connsiteX3" fmla="*/ 4315799 w 5173308"/>
              <a:gd name="connsiteY3" fmla="*/ 1683834 h 1683834"/>
              <a:gd name="connsiteX4" fmla="*/ 10296 w 5173308"/>
              <a:gd name="connsiteY4" fmla="*/ 1661532 h 1683834"/>
              <a:gd name="connsiteX0" fmla="*/ 1138 w 5164150"/>
              <a:gd name="connsiteY0" fmla="*/ 1661532 h 1683834"/>
              <a:gd name="connsiteX1" fmla="*/ 0 w 5164150"/>
              <a:gd name="connsiteY1" fmla="*/ 0 h 1683834"/>
              <a:gd name="connsiteX2" fmla="*/ 5164150 w 5164150"/>
              <a:gd name="connsiteY2" fmla="*/ 0 h 1683834"/>
              <a:gd name="connsiteX3" fmla="*/ 4306641 w 5164150"/>
              <a:gd name="connsiteY3" fmla="*/ 1683834 h 1683834"/>
              <a:gd name="connsiteX4" fmla="*/ 1138 w 5164150"/>
              <a:gd name="connsiteY4" fmla="*/ 1661532 h 1683834"/>
              <a:gd name="connsiteX0" fmla="*/ 1138 w 5876859"/>
              <a:gd name="connsiteY0" fmla="*/ 1661532 h 1683834"/>
              <a:gd name="connsiteX1" fmla="*/ 0 w 5876859"/>
              <a:gd name="connsiteY1" fmla="*/ 0 h 1683834"/>
              <a:gd name="connsiteX2" fmla="*/ 5876859 w 5876859"/>
              <a:gd name="connsiteY2" fmla="*/ 22108 h 1683834"/>
              <a:gd name="connsiteX3" fmla="*/ 4306641 w 5876859"/>
              <a:gd name="connsiteY3" fmla="*/ 1683834 h 1683834"/>
              <a:gd name="connsiteX4" fmla="*/ 1138 w 5876859"/>
              <a:gd name="connsiteY4" fmla="*/ 1661532 h 168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76859" h="1683834">
                <a:moveTo>
                  <a:pt x="1138" y="1661532"/>
                </a:moveTo>
                <a:cubicBezTo>
                  <a:pt x="11910" y="1178312"/>
                  <a:pt x="378" y="550127"/>
                  <a:pt x="0" y="0"/>
                </a:cubicBezTo>
                <a:lnTo>
                  <a:pt x="5876859" y="22108"/>
                </a:lnTo>
                <a:lnTo>
                  <a:pt x="4306641" y="1683834"/>
                </a:lnTo>
                <a:lnTo>
                  <a:pt x="1138" y="1661532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Parallélogramme 8">
            <a:extLst>
              <a:ext uri="{FF2B5EF4-FFF2-40B4-BE49-F238E27FC236}">
                <a16:creationId xmlns:a16="http://schemas.microsoft.com/office/drawing/2014/main" id="{CBA0F34C-A0AB-4011-BB08-D7E6D628A1DB}"/>
              </a:ext>
            </a:extLst>
          </p:cNvPr>
          <p:cNvSpPr/>
          <p:nvPr/>
        </p:nvSpPr>
        <p:spPr>
          <a:xfrm>
            <a:off x="2461842" y="5731727"/>
            <a:ext cx="1204331" cy="1111393"/>
          </a:xfrm>
          <a:prstGeom prst="parallelogram">
            <a:avLst>
              <a:gd name="adj" fmla="val 7157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Parallélogramme 9">
            <a:extLst>
              <a:ext uri="{FF2B5EF4-FFF2-40B4-BE49-F238E27FC236}">
                <a16:creationId xmlns:a16="http://schemas.microsoft.com/office/drawing/2014/main" id="{45EA12E1-5E83-47DD-B69E-FCB9DDA036CA}"/>
              </a:ext>
            </a:extLst>
          </p:cNvPr>
          <p:cNvSpPr/>
          <p:nvPr/>
        </p:nvSpPr>
        <p:spPr>
          <a:xfrm>
            <a:off x="3064007" y="5731727"/>
            <a:ext cx="1204331" cy="1111393"/>
          </a:xfrm>
          <a:prstGeom prst="parallelogram">
            <a:avLst>
              <a:gd name="adj" fmla="val 71579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Parallélogramme 10">
            <a:extLst>
              <a:ext uri="{FF2B5EF4-FFF2-40B4-BE49-F238E27FC236}">
                <a16:creationId xmlns:a16="http://schemas.microsoft.com/office/drawing/2014/main" id="{93CBAE67-B526-4487-97C7-30DA2F1B1162}"/>
              </a:ext>
            </a:extLst>
          </p:cNvPr>
          <p:cNvSpPr/>
          <p:nvPr/>
        </p:nvSpPr>
        <p:spPr>
          <a:xfrm>
            <a:off x="3666172" y="5731727"/>
            <a:ext cx="1204331" cy="1111393"/>
          </a:xfrm>
          <a:prstGeom prst="parallelogram">
            <a:avLst>
              <a:gd name="adj" fmla="val 715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Parallélogramme 10">
            <a:extLst>
              <a:ext uri="{FF2B5EF4-FFF2-40B4-BE49-F238E27FC236}">
                <a16:creationId xmlns:a16="http://schemas.microsoft.com/office/drawing/2014/main" id="{9F8FE414-28A1-4763-9DD2-27E46EA866FC}"/>
              </a:ext>
            </a:extLst>
          </p:cNvPr>
          <p:cNvSpPr/>
          <p:nvPr/>
        </p:nvSpPr>
        <p:spPr>
          <a:xfrm>
            <a:off x="4431786" y="5731727"/>
            <a:ext cx="4709746" cy="1111394"/>
          </a:xfrm>
          <a:custGeom>
            <a:avLst/>
            <a:gdLst>
              <a:gd name="connsiteX0" fmla="*/ 0 w 1204331"/>
              <a:gd name="connsiteY0" fmla="*/ 1683834 h 1683834"/>
              <a:gd name="connsiteX1" fmla="*/ 862048 w 1204331"/>
              <a:gd name="connsiteY1" fmla="*/ 0 h 1683834"/>
              <a:gd name="connsiteX2" fmla="*/ 1204331 w 1204331"/>
              <a:gd name="connsiteY2" fmla="*/ 0 h 1683834"/>
              <a:gd name="connsiteX3" fmla="*/ 342283 w 1204331"/>
              <a:gd name="connsiteY3" fmla="*/ 1683834 h 1683834"/>
              <a:gd name="connsiteX4" fmla="*/ 0 w 1204331"/>
              <a:gd name="connsiteY4" fmla="*/ 1683834 h 1683834"/>
              <a:gd name="connsiteX0" fmla="*/ 0 w 1204331"/>
              <a:gd name="connsiteY0" fmla="*/ 1683834 h 1706137"/>
              <a:gd name="connsiteX1" fmla="*/ 862048 w 1204331"/>
              <a:gd name="connsiteY1" fmla="*/ 0 h 1706137"/>
              <a:gd name="connsiteX2" fmla="*/ 1204331 w 1204331"/>
              <a:gd name="connsiteY2" fmla="*/ 0 h 1706137"/>
              <a:gd name="connsiteX3" fmla="*/ 1122868 w 1204331"/>
              <a:gd name="connsiteY3" fmla="*/ 1706137 h 1706137"/>
              <a:gd name="connsiteX4" fmla="*/ 0 w 1204331"/>
              <a:gd name="connsiteY4" fmla="*/ 1683834 h 1706137"/>
              <a:gd name="connsiteX0" fmla="*/ 0 w 1204331"/>
              <a:gd name="connsiteY0" fmla="*/ 1683834 h 1694986"/>
              <a:gd name="connsiteX1" fmla="*/ 862048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400815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331"/>
              <a:gd name="connsiteY0" fmla="*/ 1683834 h 1694986"/>
              <a:gd name="connsiteX1" fmla="*/ 385440 w 1204331"/>
              <a:gd name="connsiteY1" fmla="*/ 0 h 1694986"/>
              <a:gd name="connsiteX2" fmla="*/ 1204331 w 1204331"/>
              <a:gd name="connsiteY2" fmla="*/ 0 h 1694986"/>
              <a:gd name="connsiteX3" fmla="*/ 1189776 w 1204331"/>
              <a:gd name="connsiteY3" fmla="*/ 1694986 h 1694986"/>
              <a:gd name="connsiteX4" fmla="*/ 0 w 1204331"/>
              <a:gd name="connsiteY4" fmla="*/ 1683834 h 1694986"/>
              <a:gd name="connsiteX0" fmla="*/ 0 w 1204893"/>
              <a:gd name="connsiteY0" fmla="*/ 1683834 h 1683835"/>
              <a:gd name="connsiteX1" fmla="*/ 385440 w 1204893"/>
              <a:gd name="connsiteY1" fmla="*/ 0 h 1683835"/>
              <a:gd name="connsiteX2" fmla="*/ 1204331 w 1204893"/>
              <a:gd name="connsiteY2" fmla="*/ 0 h 1683835"/>
              <a:gd name="connsiteX3" fmla="*/ 1204893 w 1204893"/>
              <a:gd name="connsiteY3" fmla="*/ 1683835 h 1683835"/>
              <a:gd name="connsiteX4" fmla="*/ 0 w 1204893"/>
              <a:gd name="connsiteY4" fmla="*/ 1683834 h 1683835"/>
              <a:gd name="connsiteX0" fmla="*/ 0 w 1204893"/>
              <a:gd name="connsiteY0" fmla="*/ 1683834 h 1683835"/>
              <a:gd name="connsiteX1" fmla="*/ 221774 w 1204893"/>
              <a:gd name="connsiteY1" fmla="*/ 22303 h 1683835"/>
              <a:gd name="connsiteX2" fmla="*/ 1204331 w 1204893"/>
              <a:gd name="connsiteY2" fmla="*/ 0 h 1683835"/>
              <a:gd name="connsiteX3" fmla="*/ 1204893 w 1204893"/>
              <a:gd name="connsiteY3" fmla="*/ 1683835 h 1683835"/>
              <a:gd name="connsiteX4" fmla="*/ 0 w 1204893"/>
              <a:gd name="connsiteY4" fmla="*/ 1683834 h 1683835"/>
              <a:gd name="connsiteX0" fmla="*/ 0 w 1174379"/>
              <a:gd name="connsiteY0" fmla="*/ 1650044 h 1683835"/>
              <a:gd name="connsiteX1" fmla="*/ 191260 w 1174379"/>
              <a:gd name="connsiteY1" fmla="*/ 22303 h 1683835"/>
              <a:gd name="connsiteX2" fmla="*/ 1173817 w 1174379"/>
              <a:gd name="connsiteY2" fmla="*/ 0 h 1683835"/>
              <a:gd name="connsiteX3" fmla="*/ 1174379 w 1174379"/>
              <a:gd name="connsiteY3" fmla="*/ 1683835 h 1683835"/>
              <a:gd name="connsiteX4" fmla="*/ 0 w 1174379"/>
              <a:gd name="connsiteY4" fmla="*/ 1650044 h 1683835"/>
              <a:gd name="connsiteX0" fmla="*/ 0 w 1171605"/>
              <a:gd name="connsiteY0" fmla="*/ 1683835 h 1683835"/>
              <a:gd name="connsiteX1" fmla="*/ 188486 w 1171605"/>
              <a:gd name="connsiteY1" fmla="*/ 22303 h 1683835"/>
              <a:gd name="connsiteX2" fmla="*/ 1171043 w 1171605"/>
              <a:gd name="connsiteY2" fmla="*/ 0 h 1683835"/>
              <a:gd name="connsiteX3" fmla="*/ 1171605 w 1171605"/>
              <a:gd name="connsiteY3" fmla="*/ 1683835 h 1683835"/>
              <a:gd name="connsiteX4" fmla="*/ 0 w 1171605"/>
              <a:gd name="connsiteY4" fmla="*/ 1683835 h 1683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1605" h="1683835">
                <a:moveTo>
                  <a:pt x="0" y="1683835"/>
                </a:moveTo>
                <a:lnTo>
                  <a:pt x="188486" y="22303"/>
                </a:lnTo>
                <a:lnTo>
                  <a:pt x="1171043" y="0"/>
                </a:lnTo>
                <a:cubicBezTo>
                  <a:pt x="1171230" y="561278"/>
                  <a:pt x="1171418" y="1122557"/>
                  <a:pt x="1171605" y="1683835"/>
                </a:cubicBezTo>
                <a:lnTo>
                  <a:pt x="0" y="168383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B423C6-790B-4A71-B9F7-3637B5B31B61}"/>
              </a:ext>
            </a:extLst>
          </p:cNvPr>
          <p:cNvSpPr/>
          <p:nvPr/>
        </p:nvSpPr>
        <p:spPr>
          <a:xfrm>
            <a:off x="0" y="5391472"/>
            <a:ext cx="9141532" cy="248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4925" algn="ctr">
              <a:lnSpc>
                <a:spcPct val="107000"/>
              </a:lnSpc>
              <a:spcAft>
                <a:spcPts val="800"/>
              </a:spcAft>
            </a:pPr>
            <a:r>
              <a:rPr lang="fr-FR" sz="1000" b="1" dirty="0">
                <a:solidFill>
                  <a:srgbClr val="00008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Institution de Prévoyance Sociale régie par la loi N° 2014-131 du 24 mars 2014 et par le décret N° </a:t>
            </a:r>
            <a:r>
              <a:rPr lang="fr-FR" sz="1000" b="1" spc="100" dirty="0">
                <a:solidFill>
                  <a:srgbClr val="00008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" panose="02020603050405020304" pitchFamily="18" charset="0"/>
              </a:rPr>
              <a:t>2014-395</a:t>
            </a:r>
            <a:r>
              <a:rPr lang="fr-FR" sz="1000" b="1" dirty="0">
                <a:solidFill>
                  <a:srgbClr val="00008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du 25 juin </a:t>
            </a:r>
            <a:r>
              <a:rPr lang="fr-FR" sz="1000" b="1" spc="100" dirty="0">
                <a:solidFill>
                  <a:srgbClr val="00008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" panose="02020603050405020304" pitchFamily="18" charset="0"/>
              </a:rPr>
              <a:t>2014</a:t>
            </a:r>
            <a:endParaRPr lang="fr-FR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8EF4730-8741-42D6-9ECD-8375DA46F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22" y="494208"/>
            <a:ext cx="751888" cy="6864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145715A-5DE0-497A-A852-535EDC477139}"/>
              </a:ext>
            </a:extLst>
          </p:cNvPr>
          <p:cNvSpPr/>
          <p:nvPr/>
        </p:nvSpPr>
        <p:spPr>
          <a:xfrm>
            <a:off x="532166" y="3059296"/>
            <a:ext cx="8077200" cy="739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4400" b="1" dirty="0">
                <a:latin typeface="+mn-lt"/>
                <a:cs typeface="Arial" pitchFamily="34" charset="0"/>
              </a:rPr>
              <a:t>MERCI POUR VOTRE ATTENTION</a:t>
            </a:r>
            <a:endParaRPr lang="fr-FR" sz="4400" dirty="0"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63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3085</TotalTime>
  <Words>720</Words>
  <Application>Microsoft Office PowerPoint</Application>
  <PresentationFormat>Affichage à l'écran (4:3)</PresentationFormat>
  <Paragraphs>106</Paragraphs>
  <Slides>9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Aharoni</vt:lpstr>
      <vt:lpstr>Arial</vt:lpstr>
      <vt:lpstr>Arial Narrow</vt:lpstr>
      <vt:lpstr>Calibri</vt:lpstr>
      <vt:lpstr>Calibri Light</vt:lpstr>
      <vt:lpstr>Tw Cen MT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Mauricette GNAORE</dc:creator>
  <cp:lastModifiedBy>Joël YANGNI</cp:lastModifiedBy>
  <cp:revision>159</cp:revision>
  <dcterms:created xsi:type="dcterms:W3CDTF">2019-05-15T12:00:25Z</dcterms:created>
  <dcterms:modified xsi:type="dcterms:W3CDTF">2019-11-25T22:00:44Z</dcterms:modified>
</cp:coreProperties>
</file>