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67" r:id="rId3"/>
    <p:sldId id="258" r:id="rId4"/>
    <p:sldId id="370" r:id="rId5"/>
    <p:sldId id="349" r:id="rId6"/>
    <p:sldId id="394" r:id="rId7"/>
    <p:sldId id="396" r:id="rId8"/>
    <p:sldId id="398" r:id="rId9"/>
    <p:sldId id="395" r:id="rId10"/>
    <p:sldId id="400" r:id="rId11"/>
    <p:sldId id="401" r:id="rId12"/>
    <p:sldId id="404" r:id="rId13"/>
    <p:sldId id="406" r:id="rId14"/>
    <p:sldId id="402" r:id="rId15"/>
    <p:sldId id="403" r:id="rId16"/>
    <p:sldId id="389" r:id="rId17"/>
    <p:sldId id="369" r:id="rId18"/>
    <p:sldId id="387" r:id="rId19"/>
    <p:sldId id="390" r:id="rId20"/>
    <p:sldId id="371" r:id="rId21"/>
    <p:sldId id="374" r:id="rId22"/>
    <p:sldId id="391" r:id="rId23"/>
    <p:sldId id="372" r:id="rId24"/>
    <p:sldId id="388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issouma Ledjou, Dr Tania Renée" initials="BLDTR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>
        <p:scale>
          <a:sx n="70" d="100"/>
          <a:sy n="70" d="100"/>
        </p:scale>
        <p:origin x="-744" y="-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9C7AF-2ECB-4490-B0CC-670CAC714D1D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D0603-E2C9-4296-B789-B9DF49CEB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193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44E29-9225-304B-ABEE-981EE43E39E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021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44E29-9225-304B-ABEE-981EE43E39E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240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2E37B2-EA01-4E49-962F-4E8FE37FA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DB11913-7DDC-4191-A582-79ECFD60F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EC763B5-64E4-455C-9CB2-FE27FF61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80DE1B2-D720-4488-9D24-9985CE9B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B6C52B8-FC61-4CF0-A2E9-05F52C1F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510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4433851-4121-48E2-B6D2-D7DBFEC07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9727074-6A15-4EB4-BADE-92A84B1A4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0D97E8C-0330-4681-B4DD-A6959E3D9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DBE7043-E6D5-4239-A152-FE30BEE8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E79956B-28BF-4909-AD79-80E457C8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43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70182B-4C5A-4C7B-9A04-D2763DD8F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BDC2216-6A08-476D-8C55-FA788A4F4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08E97A2-9445-430F-9561-96BF3A493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6E68159-ACD5-464E-B915-8E0094C3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31B0B26-6940-47FE-932C-596ECAADA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42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F203208-20B9-4BD7-9812-C0565BDF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4F65D39-E773-4172-8675-F22ECF45D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C24FFE6-26F0-44CE-8A34-9F42A55AB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95F56FB-3D4F-41D5-BC3F-173A9BB96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096DEAD-8D43-4237-B385-F31800D99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95E5E9FD-5F74-41E6-A217-AE94CD54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30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A450276-EC11-4E0A-99AA-244CE774F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C00DCA0-C0EB-400E-96DB-048AF4811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7C12109-6916-4173-9ACA-827672B0A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5754392-3081-48B3-BA8D-6581450B39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5DEEC0D-A662-4ACB-BC6A-6113D4074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9EC0C14F-8D1E-45FC-9C07-1FDA9983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FE92D19B-CE05-453F-BC42-99AD3724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EF68AB07-F019-493A-959F-CE9726A6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966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CAD90AD-CDF0-4DC8-8EB5-49D6AE2E0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15C04842-30C9-4075-9021-6C6B843E8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2BAD4FB-4527-4CC2-A362-8AFC5D472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B5AA55E-D12F-4233-A788-A4DAE3CC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422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1C52732D-9AC8-467C-B0C1-1CED092BA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991411BD-BF22-4D6D-9E64-B217686A6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7DC2DD1-DF94-469F-82C3-231864EA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9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B30C613-6C34-4F05-A62A-6E1D566A6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602736-AC80-41C2-8530-93444AE4D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3CE2B826-6730-49E0-BD90-EC408922F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3C12EF5-2579-4C3C-A711-CA1E10F4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CE4F71F2-AA31-4B73-BC64-3442B1C37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1B98CA36-7CEE-456C-A418-39E123EB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382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27EEDE9-A053-404C-948A-5196C264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712F1EC4-169C-48A5-A73C-13D3E742A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ABBF84D-A9E4-44BC-8A20-AFAC5ABFC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39F0FED-45F9-40C9-AE70-2F616A5D9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80999B9-C977-472A-85CA-4F049876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D9EF809-670D-4893-9935-B1572D49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74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608BF96-97B3-4004-A78D-05045CAD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D932E10D-7321-4E7E-A7B5-C583699C8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B655D59-01F2-4B75-B3AD-C51C298B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3EE3A05-E5A3-4025-83C4-B76D360B2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01AFAE9-BCC7-4776-842C-1F9F17C1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33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B514010E-482D-4C90-813E-9780EDD78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F4D6E6E-DEEC-4CFB-817D-AEA77FE33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796763B-8094-4E98-8586-6A27D200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4E2B654-BD0B-40AE-B71F-574DA47D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A9FFFBB-CC6A-4724-9E58-4302C855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65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incipes et fond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021667" y="6625914"/>
            <a:ext cx="1806533" cy="219714"/>
          </a:xfrm>
          <a:prstGeom prst="rect">
            <a:avLst/>
          </a:prstGeom>
        </p:spPr>
        <p:txBody>
          <a:bodyPr/>
          <a:lstStyle/>
          <a:p>
            <a:fld id="{22C4B8FE-A30B-421D-9AED-237B0A56071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26/11/2019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947A-C04F-40DC-ACCA-B3E6D296CC2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17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D67ABCCF-88AE-40FC-80D3-C36853EA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760CDF8-8A9C-4F33-BCA0-EE0B809F4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3846FD9-86CE-424A-89F3-8DAD3FE5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948F-7E4D-459D-812B-D1B599CDE1DA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8A85ABF-2D07-4AE5-AAD1-204B57139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90FA7A0-F15B-4508-8356-FA3DFFA67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E0959-C0AC-46F5-9400-637FC6EEA4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1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9AAFA65-9DCD-48DE-B4B6-849457DC2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285" y="1495225"/>
            <a:ext cx="9376012" cy="2387600"/>
          </a:xfrm>
        </p:spPr>
        <p:txBody>
          <a:bodyPr>
            <a:noAutofit/>
          </a:bodyPr>
          <a:lstStyle/>
          <a:p>
            <a:r>
              <a:rPr lang="fr-FR" sz="3500" b="1" cap="all" dirty="0" smtClean="0">
                <a:latin typeface="+mn-lt"/>
              </a:rPr>
              <a:t>APPUI A LA mise </a:t>
            </a:r>
            <a:r>
              <a:rPr lang="fr-FR" sz="3500" b="1" cap="all" dirty="0">
                <a:latin typeface="+mn-lt"/>
              </a:rPr>
              <a:t>en œuvre de la Couverture Maladie Universelle </a:t>
            </a:r>
            <a:r>
              <a:rPr lang="fr-FR" sz="3500" b="1" cap="all" dirty="0" smtClean="0">
                <a:latin typeface="+mn-lt"/>
              </a:rPr>
              <a:t>PAR LE </a:t>
            </a:r>
            <a:r>
              <a:rPr lang="fr-FR" sz="3500" b="1" cap="all" dirty="0">
                <a:latin typeface="+mn-lt"/>
              </a:rPr>
              <a:t>ministère de la santé et de  l’hygiène publique</a:t>
            </a:r>
            <a:endParaRPr lang="fr-FR" sz="35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0675A8E9-1484-4DE2-B6DF-4CCAF5801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0979" y="3882825"/>
            <a:ext cx="9144000" cy="989426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Partage d’expérience sur le processus de définition de la nomenclature des actes de soins accompagnant l’opérationnalisation de l’assurance maladie obligatoire 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E82B2348-9E3D-43A1-A26F-04FCE5BE0F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838" y="123624"/>
            <a:ext cx="1162396" cy="95105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xmlns="" id="{0675A8E9-1484-4DE2-B6DF-4CCAF5801D3F}"/>
              </a:ext>
            </a:extLst>
          </p:cNvPr>
          <p:cNvSpPr txBox="1">
            <a:spLocks/>
          </p:cNvSpPr>
          <p:nvPr/>
        </p:nvSpPr>
        <p:spPr>
          <a:xfrm>
            <a:off x="7010401" y="5831924"/>
            <a:ext cx="5181599" cy="855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2000" dirty="0" smtClean="0"/>
              <a:t>Dr </a:t>
            </a:r>
            <a:r>
              <a:rPr lang="fr-FR" sz="2000" dirty="0" err="1" smtClean="0"/>
              <a:t>Eliane</a:t>
            </a:r>
            <a:r>
              <a:rPr lang="fr-FR" sz="2000" dirty="0" smtClean="0"/>
              <a:t> </a:t>
            </a:r>
            <a:r>
              <a:rPr lang="fr-FR" sz="2000" dirty="0" err="1" smtClean="0"/>
              <a:t>EKRA</a:t>
            </a:r>
            <a:endParaRPr lang="fr-FR" sz="2000" dirty="0" smtClean="0"/>
          </a:p>
          <a:p>
            <a:pPr>
              <a:spcBef>
                <a:spcPts val="0"/>
              </a:spcBef>
            </a:pPr>
            <a:r>
              <a:rPr lang="fr-FR" sz="2000" dirty="0" smtClean="0"/>
              <a:t>Coordonnateur </a:t>
            </a:r>
            <a:r>
              <a:rPr lang="fr-FR" sz="2000" dirty="0" err="1" smtClean="0"/>
              <a:t>CMU</a:t>
            </a:r>
            <a:r>
              <a:rPr lang="fr-FR" sz="2000" dirty="0" smtClean="0"/>
              <a:t> – Côte d’Ivoire </a:t>
            </a:r>
            <a:endParaRPr lang="fr-FR" sz="2000" dirty="0"/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xmlns="" id="{0675A8E9-1484-4DE2-B6DF-4CCAF5801D3F}"/>
              </a:ext>
            </a:extLst>
          </p:cNvPr>
          <p:cNvSpPr txBox="1">
            <a:spLocks/>
          </p:cNvSpPr>
          <p:nvPr/>
        </p:nvSpPr>
        <p:spPr>
          <a:xfrm>
            <a:off x="6832980" y="171410"/>
            <a:ext cx="5181599" cy="855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République de Côte d’Ivoire</a:t>
            </a:r>
          </a:p>
          <a:p>
            <a:r>
              <a:rPr lang="fr-FR" sz="1800" i="1" dirty="0" smtClean="0"/>
              <a:t>Union – Discipline - Travail </a:t>
            </a:r>
            <a:endParaRPr lang="fr-FR" sz="1800" i="1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2197290" y="3869177"/>
            <a:ext cx="9212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317" y="13475"/>
            <a:ext cx="1135484" cy="106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1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14115" y="201353"/>
            <a:ext cx="9177551" cy="917764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Plan de présentation </a:t>
            </a:r>
            <a:endParaRPr lang="fr-FR" sz="4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97289" y="1146412"/>
            <a:ext cx="9758149" cy="5513695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Contexte général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Outils et processus développés pour l’opérationnalisation de la CMU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Contexte liés aux actes médicaux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Parties prenantes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Processus de définition de </a:t>
            </a:r>
            <a:r>
              <a:rPr lang="fr-FR" smtClean="0">
                <a:latin typeface="Century Gothic" panose="020B0502020202020204" pitchFamily="34" charset="0"/>
              </a:rPr>
              <a:t>la nomenclature </a:t>
            </a:r>
            <a:endParaRPr lang="fr-FR" dirty="0" smtClean="0">
              <a:latin typeface="Century Gothic" panose="020B0502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Succès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Échecs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Century Gothic" panose="020B0502020202020204" pitchFamily="34" charset="0"/>
              </a:rPr>
              <a:t>Leçons apprises</a:t>
            </a:r>
          </a:p>
        </p:txBody>
      </p:sp>
    </p:spTree>
    <p:extLst>
      <p:ext uri="{BB962C8B-B14F-4D97-AF65-F5344CB8AC3E}">
        <p14:creationId xmlns:p14="http://schemas.microsoft.com/office/powerpoint/2010/main" val="329126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A2A3241-B308-40EF-9DE4-AC8526D59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39"/>
            <a:ext cx="10515600" cy="931015"/>
          </a:xfrm>
        </p:spPr>
        <p:txBody>
          <a:bodyPr/>
          <a:lstStyle/>
          <a:p>
            <a:pPr algn="ctr"/>
            <a:r>
              <a:rPr lang="fr-FR" b="1" cap="all" dirty="0" smtClean="0">
                <a:solidFill>
                  <a:srgbClr val="0070C0"/>
                </a:solidFill>
                <a:latin typeface="+mn-lt"/>
              </a:rPr>
              <a:t>Contexte GENERAL </a:t>
            </a:r>
            <a:endParaRPr lang="fr-FR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AE881F2-6DA8-44A0-AFD1-907C44D0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982" y="1012054"/>
            <a:ext cx="9949218" cy="584594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dirty="0"/>
              <a:t>En vue de l’instauration de </a:t>
            </a:r>
            <a:r>
              <a:rPr lang="fr-FR" dirty="0" smtClean="0"/>
              <a:t>l’assurance maladie obligatoire dénommée « Couverture Maladie Universelle » </a:t>
            </a:r>
            <a:r>
              <a:rPr lang="fr-FR" dirty="0"/>
              <a:t>en Côte d’Ivoire, en faveur de laquelle le Président de la République s’est engagé en 2011, le MSHP a  adressé :</a:t>
            </a:r>
          </a:p>
          <a:p>
            <a:pPr marL="714375" algn="just">
              <a:buFont typeface="Wingdings" panose="05000000000000000000" pitchFamily="2" charset="2"/>
              <a:buChar char="§"/>
            </a:pPr>
            <a:r>
              <a:rPr lang="fr-FR" dirty="0"/>
              <a:t> insuffisances des structures et équipements sanitaires</a:t>
            </a:r>
          </a:p>
          <a:p>
            <a:pPr marL="714375" algn="just">
              <a:buFont typeface="Wingdings" panose="05000000000000000000" pitchFamily="2" charset="2"/>
              <a:buChar char="§"/>
            </a:pPr>
            <a:r>
              <a:rPr lang="fr-FR" dirty="0"/>
              <a:t> aspects réglementaires des prestations de soins</a:t>
            </a:r>
          </a:p>
          <a:p>
            <a:pPr marL="0" indent="0" algn="just">
              <a:buNone/>
            </a:pPr>
            <a:r>
              <a:rPr lang="fr-FR" dirty="0"/>
              <a:t>Le MSHP a adopté une démarche </a:t>
            </a:r>
            <a:r>
              <a:rPr lang="fr-FR" dirty="0" smtClean="0"/>
              <a:t>pour </a:t>
            </a:r>
            <a:r>
              <a:rPr lang="fr-FR" dirty="0"/>
              <a:t>déterminer ses stratégies et outils </a:t>
            </a:r>
            <a:r>
              <a:rPr lang="fr-FR" dirty="0" smtClean="0"/>
              <a:t>pour l’opérationnalisation de la </a:t>
            </a:r>
            <a:r>
              <a:rPr lang="fr-FR" dirty="0" err="1"/>
              <a:t>CMU</a:t>
            </a:r>
            <a:r>
              <a:rPr lang="fr-FR" dirty="0"/>
              <a:t> </a:t>
            </a:r>
            <a:r>
              <a:rPr lang="fr-FR" dirty="0" smtClean="0"/>
              <a:t>:</a:t>
            </a:r>
            <a:endParaRPr lang="fr-FR" dirty="0"/>
          </a:p>
          <a:p>
            <a:pPr marL="942975" indent="-457200" algn="just"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Appui à la définition </a:t>
            </a:r>
            <a:r>
              <a:rPr lang="fr-FR" dirty="0"/>
              <a:t>d’un </a:t>
            </a:r>
            <a:r>
              <a:rPr lang="fr-FR" dirty="0" smtClean="0"/>
              <a:t>panier de </a:t>
            </a:r>
            <a:r>
              <a:rPr lang="fr-FR" dirty="0"/>
              <a:t>soins </a:t>
            </a:r>
            <a:r>
              <a:rPr lang="fr-FR" dirty="0" smtClean="0"/>
              <a:t>pour </a:t>
            </a:r>
            <a:r>
              <a:rPr lang="fr-FR" dirty="0"/>
              <a:t>la CMU </a:t>
            </a:r>
            <a:endParaRPr lang="fr-FR" dirty="0" smtClean="0"/>
          </a:p>
          <a:p>
            <a:pPr marL="942975" indent="-457200" algn="just">
              <a:buFont typeface="Wingdings" panose="05000000000000000000" pitchFamily="2" charset="2"/>
              <a:buChar char="§"/>
            </a:pPr>
            <a:r>
              <a:rPr lang="fr-FR" dirty="0" smtClean="0"/>
              <a:t> Mise aux normes de l’offre de soins publique </a:t>
            </a:r>
          </a:p>
          <a:p>
            <a:pPr marL="942975" indent="-457200" algn="just">
              <a:buFont typeface="Wingdings" panose="05000000000000000000" pitchFamily="2" charset="2"/>
              <a:buChar char="§"/>
            </a:pPr>
            <a:r>
              <a:rPr lang="fr-FR" dirty="0" smtClean="0"/>
              <a:t>Développement de nouveaux outils </a:t>
            </a:r>
            <a:r>
              <a:rPr lang="fr-FR" dirty="0"/>
              <a:t>de </a:t>
            </a:r>
            <a:r>
              <a:rPr lang="fr-FR" dirty="0" smtClean="0"/>
              <a:t>gestion pour l’utilisation des services</a:t>
            </a:r>
            <a:endParaRPr lang="fr-FR" dirty="0"/>
          </a:p>
          <a:p>
            <a:pPr marL="942975" indent="-457200" algn="just"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/>
              <a:t>Formation des prestataires à </a:t>
            </a:r>
            <a:r>
              <a:rPr lang="fr-FR" dirty="0"/>
              <a:t>l’utilisation des outils élaborés et le suivi de ces outils</a:t>
            </a:r>
          </a:p>
        </p:txBody>
      </p:sp>
    </p:spTree>
    <p:extLst>
      <p:ext uri="{BB962C8B-B14F-4D97-AF65-F5344CB8AC3E}">
        <p14:creationId xmlns:p14="http://schemas.microsoft.com/office/powerpoint/2010/main" val="330557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9579" y="105817"/>
            <a:ext cx="9261144" cy="1325563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0070C0"/>
                </a:solidFill>
              </a:rPr>
              <a:t>Outils et processus développés pour l’opérationnalisation de la CMU</a:t>
            </a:r>
            <a:endParaRPr lang="fr-FR" sz="4000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78925" y="1472324"/>
            <a:ext cx="10058399" cy="5385676"/>
          </a:xfrm>
        </p:spPr>
        <p:txBody>
          <a:bodyPr>
            <a:noAutofit/>
          </a:bodyPr>
          <a:lstStyle/>
          <a:p>
            <a:pPr algn="just">
              <a:spcBef>
                <a:spcPts val="300"/>
              </a:spcBef>
            </a:pPr>
            <a:r>
              <a:rPr lang="fr-FR" sz="2400" dirty="0">
                <a:solidFill>
                  <a:srgbClr val="FF0000"/>
                </a:solidFill>
              </a:rPr>
              <a:t>Nomenclature </a:t>
            </a:r>
            <a:r>
              <a:rPr lang="fr-FR" sz="2400" dirty="0" smtClean="0">
                <a:solidFill>
                  <a:srgbClr val="FF0000"/>
                </a:solidFill>
              </a:rPr>
              <a:t>Générale des Actes de Médecine et </a:t>
            </a:r>
            <a:r>
              <a:rPr lang="fr-FR" sz="2400" dirty="0">
                <a:solidFill>
                  <a:srgbClr val="FF0000"/>
                </a:solidFill>
              </a:rPr>
              <a:t>de </a:t>
            </a:r>
            <a:r>
              <a:rPr lang="fr-FR" sz="2400" dirty="0" smtClean="0">
                <a:solidFill>
                  <a:srgbClr val="FF0000"/>
                </a:solidFill>
              </a:rPr>
              <a:t>Biologie (</a:t>
            </a:r>
            <a:r>
              <a:rPr lang="fr-FR" sz="2400" dirty="0" err="1">
                <a:solidFill>
                  <a:srgbClr val="FF0000"/>
                </a:solidFill>
              </a:rPr>
              <a:t>NGAMBCI</a:t>
            </a:r>
            <a:r>
              <a:rPr lang="fr-FR" sz="2400" dirty="0">
                <a:solidFill>
                  <a:srgbClr val="FF0000"/>
                </a:solidFill>
              </a:rPr>
              <a:t>)</a:t>
            </a:r>
          </a:p>
          <a:p>
            <a:pPr algn="just">
              <a:spcBef>
                <a:spcPts val="300"/>
              </a:spcBef>
            </a:pPr>
            <a:r>
              <a:rPr lang="fr-FR" sz="2400" dirty="0" smtClean="0"/>
              <a:t>Liste détaillée </a:t>
            </a:r>
            <a:r>
              <a:rPr lang="fr-FR" sz="2400" dirty="0"/>
              <a:t>des maladies </a:t>
            </a:r>
            <a:r>
              <a:rPr lang="fr-FR" sz="2400" dirty="0" smtClean="0"/>
              <a:t>couvertes sur </a:t>
            </a:r>
            <a:r>
              <a:rPr lang="fr-FR" sz="2400" dirty="0"/>
              <a:t>la base de la </a:t>
            </a:r>
            <a:r>
              <a:rPr lang="fr-FR" sz="2400" dirty="0" err="1"/>
              <a:t>CIM</a:t>
            </a:r>
            <a:r>
              <a:rPr lang="fr-FR" sz="2400" dirty="0"/>
              <a:t> </a:t>
            </a:r>
            <a:r>
              <a:rPr lang="fr-FR" sz="2400" dirty="0" smtClean="0"/>
              <a:t>10</a:t>
            </a:r>
          </a:p>
          <a:p>
            <a:pPr algn="just">
              <a:spcBef>
                <a:spcPts val="300"/>
              </a:spcBef>
            </a:pPr>
            <a:r>
              <a:rPr lang="fr-FR" sz="2400" dirty="0" smtClean="0"/>
              <a:t>Liste des médicaments remboursables (choix des molécules, nombre, codification)</a:t>
            </a:r>
            <a:endParaRPr lang="fr-FR" sz="2400" dirty="0"/>
          </a:p>
          <a:p>
            <a:pPr algn="just">
              <a:spcBef>
                <a:spcPts val="300"/>
              </a:spcBef>
            </a:pPr>
            <a:r>
              <a:rPr lang="fr-FR" sz="2400" dirty="0"/>
              <a:t>Feuille de soins </a:t>
            </a:r>
            <a:r>
              <a:rPr lang="fr-FR" sz="2400" dirty="0" smtClean="0"/>
              <a:t>du patient </a:t>
            </a:r>
            <a:endParaRPr lang="fr-FR" sz="2400" dirty="0"/>
          </a:p>
          <a:p>
            <a:pPr algn="just">
              <a:spcBef>
                <a:spcPts val="300"/>
              </a:spcBef>
            </a:pPr>
            <a:r>
              <a:rPr lang="fr-FR" sz="2400" dirty="0"/>
              <a:t>Répertoire des établissements identifiés pour le démarrage (critères de sélection des établissements)</a:t>
            </a:r>
          </a:p>
          <a:p>
            <a:pPr algn="just">
              <a:spcBef>
                <a:spcPts val="300"/>
              </a:spcBef>
            </a:pPr>
            <a:r>
              <a:rPr lang="fr-FR" sz="2400" dirty="0"/>
              <a:t>Tarif des actes (négociation)</a:t>
            </a:r>
          </a:p>
          <a:p>
            <a:pPr algn="just">
              <a:spcBef>
                <a:spcPts val="300"/>
              </a:spcBef>
            </a:pPr>
            <a:r>
              <a:rPr lang="fr-FR" sz="2400" dirty="0" smtClean="0"/>
              <a:t>Carte sanitaire</a:t>
            </a:r>
          </a:p>
          <a:p>
            <a:pPr algn="just">
              <a:spcBef>
                <a:spcPts val="300"/>
              </a:spcBef>
            </a:pPr>
            <a:r>
              <a:rPr lang="fr-FR" sz="2400" dirty="0" smtClean="0"/>
              <a:t>Immatriculation </a:t>
            </a:r>
            <a:r>
              <a:rPr lang="fr-FR" sz="2400" dirty="0"/>
              <a:t>des </a:t>
            </a:r>
            <a:r>
              <a:rPr lang="fr-FR" sz="2400" dirty="0" smtClean="0"/>
              <a:t>établissements </a:t>
            </a:r>
            <a:r>
              <a:rPr lang="fr-FR" sz="2400" dirty="0"/>
              <a:t>de santé </a:t>
            </a:r>
            <a:r>
              <a:rPr lang="fr-FR" sz="2400" dirty="0" smtClean="0"/>
              <a:t>publics et privés </a:t>
            </a:r>
            <a:endParaRPr lang="fr-FR" sz="2400" dirty="0"/>
          </a:p>
          <a:p>
            <a:pPr algn="just">
              <a:spcBef>
                <a:spcPts val="300"/>
              </a:spcBef>
            </a:pPr>
            <a:r>
              <a:rPr lang="fr-FR" sz="2400" dirty="0"/>
              <a:t>Immatriculation du personnel de santé </a:t>
            </a:r>
            <a:r>
              <a:rPr lang="fr-FR" sz="2400" dirty="0" smtClean="0"/>
              <a:t>publics et privés </a:t>
            </a:r>
            <a:endParaRPr lang="fr-FR" sz="2400" dirty="0"/>
          </a:p>
          <a:p>
            <a:pPr algn="just">
              <a:spcBef>
                <a:spcPts val="300"/>
              </a:spcBef>
            </a:pPr>
            <a:r>
              <a:rPr lang="fr-FR" sz="2400" dirty="0"/>
              <a:t>Définition du parcours du patient </a:t>
            </a:r>
            <a:endParaRPr lang="fr-FR" sz="2400" dirty="0" smtClean="0"/>
          </a:p>
          <a:p>
            <a:pPr algn="just">
              <a:spcBef>
                <a:spcPts val="300"/>
              </a:spcBef>
            </a:pPr>
            <a:r>
              <a:rPr lang="fr-FR" sz="2400" dirty="0" smtClean="0"/>
              <a:t>Mise aux normes, construction, réhabilitation et équipement des infrastructures sanitaires publiques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8414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5">
            <a:extLst>
              <a:ext uri="{FF2B5EF4-FFF2-40B4-BE49-F238E27FC236}">
                <a16:creationId xmlns:a16="http://schemas.microsoft.com/office/drawing/2014/main" xmlns="" id="{E409A2A3-0BE8-4B1D-B5BD-BD3ECBB07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696" y="0"/>
            <a:ext cx="3273426" cy="6858000"/>
          </a:xfrm>
          <a:prstGeom prst="rect">
            <a:avLst/>
          </a:prstGeom>
          <a:solidFill>
            <a:schemeClr val="accent4"/>
          </a:solidFill>
          <a:ln w="12700" algn="ctr">
            <a:solidFill>
              <a:srgbClr val="2F528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fr-FR" altLang="fr-FR"/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xmlns="" id="{D931CED6-78CC-4F58-9704-CCC5CDA34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" t="-64" r="-56" b="-64"/>
          <a:stretch>
            <a:fillRect/>
          </a:stretch>
        </p:blipFill>
        <p:spPr bwMode="auto">
          <a:xfrm>
            <a:off x="6375732" y="789922"/>
            <a:ext cx="539750" cy="5524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E0B1B4A-D7CF-4814-A333-99F65C866BAE}"/>
              </a:ext>
            </a:extLst>
          </p:cNvPr>
          <p:cNvSpPr/>
          <p:nvPr/>
        </p:nvSpPr>
        <p:spPr>
          <a:xfrm>
            <a:off x="4365240" y="32543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200" b="1" kern="1600" cap="all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RéPUBLIQUE DE CôTE D’IVOIRE</a:t>
            </a:r>
            <a:endParaRPr lang="fr-FR" sz="1000" kern="16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200" b="1" kern="16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Union – Discipline – Travail</a:t>
            </a:r>
            <a:endParaRPr lang="fr-FR" sz="1200" b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9462" name="Picture 6">
            <a:extLst>
              <a:ext uri="{FF2B5EF4-FFF2-40B4-BE49-F238E27FC236}">
                <a16:creationId xmlns:a16="http://schemas.microsoft.com/office/drawing/2014/main" xmlns="" id="{CF61131D-27D4-4591-8B4E-1C8D90A89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" t="-61" r="-50" b="-61"/>
          <a:stretch>
            <a:fillRect/>
          </a:stretch>
        </p:blipFill>
        <p:spPr bwMode="auto">
          <a:xfrm>
            <a:off x="6471776" y="2108986"/>
            <a:ext cx="647700" cy="5365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A55F17A-84C0-4CFB-8F17-A59E3FAE6D66}"/>
              </a:ext>
            </a:extLst>
          </p:cNvPr>
          <p:cNvSpPr txBox="1"/>
          <p:nvPr/>
        </p:nvSpPr>
        <p:spPr>
          <a:xfrm>
            <a:off x="4769976" y="1542767"/>
            <a:ext cx="4291012" cy="5770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1050" b="1" kern="1600" cap="all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MINISTèRE DE LA SANTé</a:t>
            </a:r>
            <a:endParaRPr lang="fr-FR" sz="800" kern="16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050" b="1" kern="1600" cap="all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DE LA LUTTE CONTRE LE SIDA</a:t>
            </a:r>
            <a:endParaRPr lang="fr-FR" sz="105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fr-FR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B5DB415-72D2-4A8F-BBF7-6A8F69B975E4}"/>
              </a:ext>
            </a:extLst>
          </p:cNvPr>
          <p:cNvSpPr/>
          <p:nvPr/>
        </p:nvSpPr>
        <p:spPr>
          <a:xfrm>
            <a:off x="8652358" y="-2450"/>
            <a:ext cx="3282676" cy="6858000"/>
          </a:xfrm>
          <a:prstGeom prst="rect">
            <a:avLst/>
          </a:prstGeom>
          <a:solidFill>
            <a:srgbClr val="00B05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xmlns="" id="{E7508C38-7996-4E90-BD31-2CB1AA37D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428244"/>
              </p:ext>
            </p:extLst>
          </p:nvPr>
        </p:nvGraphicFramePr>
        <p:xfrm>
          <a:off x="3609989" y="2899566"/>
          <a:ext cx="6718935" cy="1974850"/>
        </p:xfrm>
        <a:graphic>
          <a:graphicData uri="http://schemas.openxmlformats.org/drawingml/2006/table">
            <a:tbl>
              <a:tblPr firstRow="1" firstCol="1" bandRow="1"/>
              <a:tblGrid>
                <a:gridCol w="6718935">
                  <a:extLst>
                    <a:ext uri="{9D8B030D-6E8A-4147-A177-3AD203B41FA5}">
                      <a16:colId xmlns:a16="http://schemas.microsoft.com/office/drawing/2014/main" xmlns="" val="2749745878"/>
                    </a:ext>
                  </a:extLst>
                </a:gridCol>
              </a:tblGrid>
              <a:tr h="1974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200" b="1" kern="1600" cap="all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Nomenclature générale des actes </a:t>
                      </a:r>
                      <a:endParaRPr lang="fr-FR" sz="1000" kern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200" b="1" kern="1600" cap="all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médecine et de biologie </a:t>
                      </a:r>
                      <a:endParaRPr lang="fr-FR" sz="1000" kern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2200" b="1" kern="1600" cap="all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Côte d’Ivoire</a:t>
                      </a:r>
                      <a:endParaRPr lang="fr-FR" sz="1000" kern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1800" kern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00" kern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1600" b="1" kern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Juin 2015</a:t>
                      </a:r>
                      <a:endParaRPr lang="fr-FR" sz="1000" kern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004060" algn="l"/>
                        </a:tabLst>
                      </a:pPr>
                      <a:r>
                        <a:rPr lang="fr-FR" sz="1000" kern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fr-FR" sz="1000" kern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086046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cap="all" dirty="0">
                <a:solidFill>
                  <a:srgbClr val="0070C0"/>
                </a:solidFill>
                <a:latin typeface="+mn-lt"/>
              </a:rPr>
              <a:t>Contexte liés aux actes médicaux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45208"/>
            <a:ext cx="10515600" cy="503237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Deux situations 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dans le secteur public : inexistence de codification des actes de soins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d</a:t>
            </a:r>
            <a:r>
              <a:rPr lang="fr-FR" dirty="0" smtClean="0"/>
              <a:t>ans le secteur privé : diversité des codifications existantes des actes médicaux et manque d’harmonisation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Cadre réglementaire inadapté (1955)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souci d’assurer la qualité des soins : </a:t>
            </a:r>
            <a:r>
              <a:rPr lang="fr-FR" dirty="0" smtClean="0">
                <a:solidFill>
                  <a:srgbClr val="FF0000"/>
                </a:solidFill>
              </a:rPr>
              <a:t>standardisation </a:t>
            </a:r>
            <a:r>
              <a:rPr lang="fr-FR" dirty="0">
                <a:solidFill>
                  <a:srgbClr val="FF0000"/>
                </a:solidFill>
              </a:rPr>
              <a:t>et harmonisation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Codification des actes médicaux et biologiques par une nomenclature générale alphanumérique (lettre et chiffre) 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Utilisée pour la tarification des actes de soins médicaux et biologiques (calcul de la valeur monétaire des actes)</a:t>
            </a:r>
          </a:p>
        </p:txBody>
      </p:sp>
    </p:spTree>
    <p:extLst>
      <p:ext uri="{BB962C8B-B14F-4D97-AF65-F5344CB8AC3E}">
        <p14:creationId xmlns:p14="http://schemas.microsoft.com/office/powerpoint/2010/main" val="144742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8604" y="2966025"/>
            <a:ext cx="443552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400" b="1" dirty="0" smtClean="0">
                <a:solidFill>
                  <a:srgbClr val="0070C0"/>
                </a:solidFill>
              </a:rPr>
              <a:t>LES PARTIES PRENANTES  </a:t>
            </a:r>
            <a:endParaRPr lang="fr-FR" sz="5400" b="1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8838" y="2224882"/>
            <a:ext cx="5916305" cy="299509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6140810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Commission thématique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38656"/>
            <a:ext cx="10515600" cy="4962144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Création </a:t>
            </a:r>
            <a:r>
              <a:rPr lang="fr-FR" dirty="0"/>
              <a:t>du comité technique et du comité de pilotage pour la mise en œuvre de la CMU par Arrêté N° 179 MSLS/CAB du 26 DEC 2013 pour la coordination de tous les processus clés visant l’appui du ministère de la santé à l’opérationnalisation de la </a:t>
            </a:r>
            <a:r>
              <a:rPr lang="fr-FR" dirty="0" smtClean="0"/>
              <a:t>CMU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Acteurs clés du MSHP : Responsables des directions techniques du ministère de la santé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CNAM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Société savantes : Gynéco-obstétrique, chirurgie, pédiatrie, médecine générale, biologie, radiologie …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Ordres professionnels : médecins, pharmaciens, chirurgiens-dentistes, sages-femmes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Syndicats et associations de professionnels de santé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Assureurs privés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Universitaires </a:t>
            </a:r>
          </a:p>
        </p:txBody>
      </p:sp>
    </p:spTree>
    <p:extLst>
      <p:ext uri="{BB962C8B-B14F-4D97-AF65-F5344CB8AC3E}">
        <p14:creationId xmlns:p14="http://schemas.microsoft.com/office/powerpoint/2010/main" val="105450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cap="all" dirty="0" smtClean="0">
                <a:solidFill>
                  <a:srgbClr val="0070C0"/>
                </a:solidFill>
                <a:latin typeface="+mn-lt"/>
              </a:rPr>
              <a:t>PROCESSUS DE DEFINITION DE LA NOMENCLATURE </a:t>
            </a:r>
            <a:endParaRPr lang="fr-FR" b="1" cap="all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45208"/>
            <a:ext cx="10515600" cy="5032375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Démarré en 2015 -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Principe : S’appuie sur la CIM10 - codage international des états morbides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Atelier de consensus pour définir le fond documentaire (2015)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Parties prenantes clés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Elargi aux personnels administratifs des établissements sanitaires notamment les agents des bureaux des entrées et admissions, agents en charge de la facturation : premiers intervenants en matière de contrôle censés connaitre les principes généraux de codification des actes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Agents des principaux services à tous les niveaux de la pyramide sanitaire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Personnels non prescripteurs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Association des consommateurs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Actuaires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 </a:t>
            </a:r>
            <a:r>
              <a:rPr lang="fr-FR" dirty="0" smtClean="0"/>
              <a:t>Pour renforcer l’adhésion au principe de codification et l’appropriation ultérieure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76685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cap="all" dirty="0" smtClean="0">
                <a:solidFill>
                  <a:srgbClr val="0070C0"/>
                </a:solidFill>
                <a:latin typeface="+mn-lt"/>
              </a:rPr>
              <a:t>ELABORATION DE LA NOMENCLATURE </a:t>
            </a:r>
            <a:endParaRPr lang="fr-FR" b="1" cap="all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45208"/>
            <a:ext cx="10515600" cy="503237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Atelier de définition de la nomenclature sur la base de la CIM 10 (2015)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Réunissant les acteurs clés et experts de la codification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Nomenclature : alphanumérique à 7 caractères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4 lettres majuscules suivie de 3 chiffres arabes 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Classification des actes de soins en 3 parties 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Actes généraux : consultations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Actes de médicine en 19 chapitres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Actes de biologie en 21 chapitres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 </a:t>
            </a:r>
            <a:r>
              <a:rPr lang="fr-FR" dirty="0" smtClean="0"/>
              <a:t>constitution de groupes d’experts pour chaque partie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Formation des experts sur le principe de nomenclature </a:t>
            </a:r>
            <a:r>
              <a:rPr lang="fr-FR" dirty="0" err="1" smtClean="0"/>
              <a:t>définieOrientation</a:t>
            </a:r>
            <a:r>
              <a:rPr lang="fr-FR" dirty="0" smtClean="0"/>
              <a:t> donnée sur le </a:t>
            </a:r>
            <a:r>
              <a:rPr lang="fr-FR" dirty="0" err="1" smtClean="0"/>
              <a:t>cRôle</a:t>
            </a:r>
            <a:r>
              <a:rPr lang="fr-FR" dirty="0" smtClean="0"/>
              <a:t> : élaborer la nomenclature des actes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4067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cap="all" dirty="0" smtClean="0">
                <a:solidFill>
                  <a:srgbClr val="0070C0"/>
                </a:solidFill>
                <a:latin typeface="+mn-lt"/>
              </a:rPr>
              <a:t>ELABORATION DE LA NOMENCLATURE </a:t>
            </a:r>
            <a:endParaRPr lang="fr-FR" b="1" cap="all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45208"/>
            <a:ext cx="10515600" cy="503237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Classification des actes de soins en 3 parties 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Actes généraux : consultations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Actes de médicine en 19 chapitres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Actes de biologie en 21 chapitres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 </a:t>
            </a:r>
            <a:r>
              <a:rPr lang="fr-FR" dirty="0" smtClean="0"/>
              <a:t>Constitution de groupes d’experts et parties prenantes clés pour chaque partie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Formation des groupe thématiques sur le principe de nomenclature définie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Rôle des groupes : élaborer la nomenclature des actes sous leurs responsabilité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Durée : 1 mois en résidentiel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0818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263691" y="143581"/>
            <a:ext cx="11713301" cy="64007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Tw Cen MT"/>
                <a:cs typeface="Tw Cen MT"/>
              </a:rPr>
              <a:t>LA NOMENCLATURE DES ACTES MEDICAUX  </a:t>
            </a:r>
            <a:endParaRPr lang="fr-FR" sz="24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947A-C04F-40DC-ACCA-B3E6D296CC2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19552" y="3291895"/>
            <a:ext cx="1185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 smtClean="0">
                <a:solidFill>
                  <a:schemeClr val="accent4"/>
                </a:solidFill>
                <a:latin typeface="Tw Cen MT"/>
                <a:cs typeface="Tw Cen MT"/>
              </a:rPr>
              <a:t>      </a:t>
            </a:r>
            <a:r>
              <a:rPr lang="fr-FR" sz="4800" b="1" dirty="0" smtClean="0">
                <a:solidFill>
                  <a:srgbClr val="00B0F0"/>
                </a:solidFill>
                <a:latin typeface="Tw Cen MT"/>
                <a:cs typeface="Tw Cen MT"/>
              </a:rPr>
              <a:t>A </a:t>
            </a:r>
            <a:r>
              <a:rPr lang="fr-FR" sz="4800" b="1" dirty="0" smtClean="0">
                <a:latin typeface="Tw Cen MT"/>
                <a:cs typeface="Tw Cen MT"/>
              </a:rPr>
              <a:t>    </a:t>
            </a:r>
            <a:r>
              <a:rPr lang="fr-FR" sz="4800" b="1" dirty="0">
                <a:solidFill>
                  <a:schemeClr val="accent6">
                    <a:lumMod val="75000"/>
                  </a:schemeClr>
                </a:solidFill>
                <a:latin typeface="Tw Cen MT"/>
                <a:cs typeface="Tw Cen MT"/>
              </a:rPr>
              <a:t>A</a:t>
            </a:r>
            <a:r>
              <a:rPr lang="fr-FR" sz="4800" b="1" dirty="0">
                <a:latin typeface="Tw Cen MT"/>
                <a:cs typeface="Tw Cen MT"/>
              </a:rPr>
              <a:t>     </a:t>
            </a:r>
            <a:r>
              <a:rPr lang="fr-FR" sz="4800" b="1" dirty="0">
                <a:solidFill>
                  <a:schemeClr val="accent3">
                    <a:lumMod val="50000"/>
                  </a:schemeClr>
                </a:solidFill>
                <a:latin typeface="Tw Cen MT"/>
                <a:cs typeface="Tw Cen MT"/>
              </a:rPr>
              <a:t>A</a:t>
            </a:r>
            <a:r>
              <a:rPr lang="fr-FR" sz="4800" b="1" dirty="0">
                <a:latin typeface="Tw Cen MT"/>
                <a:cs typeface="Tw Cen MT"/>
              </a:rPr>
              <a:t>      </a:t>
            </a:r>
            <a:r>
              <a:rPr lang="fr-FR" sz="4800" b="1" dirty="0" err="1">
                <a:solidFill>
                  <a:schemeClr val="accent5">
                    <a:lumMod val="50000"/>
                  </a:schemeClr>
                </a:solidFill>
                <a:latin typeface="Tw Cen MT"/>
                <a:cs typeface="Tw Cen MT"/>
              </a:rPr>
              <a:t>A</a:t>
            </a:r>
            <a:r>
              <a:rPr lang="fr-FR" sz="4800" b="1" dirty="0">
                <a:latin typeface="Tw Cen MT"/>
                <a:cs typeface="Tw Cen MT"/>
              </a:rPr>
              <a:t>     		</a:t>
            </a:r>
            <a:r>
              <a:rPr lang="fr-FR" sz="4800" b="1" dirty="0" smtClean="0">
                <a:latin typeface="Tw Cen MT"/>
                <a:cs typeface="Tw Cen MT"/>
              </a:rPr>
              <a:t>     </a:t>
            </a:r>
            <a:r>
              <a:rPr lang="fr-FR" sz="4800" b="1" dirty="0" smtClean="0">
                <a:solidFill>
                  <a:srgbClr val="000090"/>
                </a:solidFill>
                <a:latin typeface="Tw Cen MT"/>
                <a:cs typeface="Tw Cen MT"/>
              </a:rPr>
              <a:t>N     </a:t>
            </a:r>
            <a:r>
              <a:rPr lang="fr-FR" sz="4800" b="1" dirty="0">
                <a:solidFill>
                  <a:srgbClr val="000090"/>
                </a:solidFill>
                <a:latin typeface="Tw Cen MT"/>
                <a:cs typeface="Tw Cen MT"/>
              </a:rPr>
              <a:t>N     N 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9335" y="4343733"/>
            <a:ext cx="3712412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Prestataire</a:t>
            </a:r>
          </a:p>
          <a:p>
            <a:r>
              <a:rPr lang="fr-FR" sz="2400" dirty="0" smtClean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M </a:t>
            </a:r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: personnel médical</a:t>
            </a:r>
          </a:p>
          <a:p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D : dentistes</a:t>
            </a:r>
          </a:p>
          <a:p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R : médecins radiologues</a:t>
            </a:r>
          </a:p>
          <a:p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T : paramédicaux</a:t>
            </a:r>
          </a:p>
          <a:p>
            <a:r>
              <a:rPr lang="fr-FR" sz="2400" dirty="0">
                <a:solidFill>
                  <a:schemeClr val="accent4">
                    <a:lumMod val="50000"/>
                  </a:schemeClr>
                </a:solidFill>
                <a:latin typeface="Tw Cen MT"/>
                <a:cs typeface="Tw Cen MT"/>
              </a:rPr>
              <a:t>B : biologie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7643473" y="4343741"/>
            <a:ext cx="443271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00090"/>
                </a:solidFill>
                <a:latin typeface="Tw Cen MT"/>
                <a:cs typeface="Tw Cen MT"/>
              </a:rPr>
              <a:t>Compteur numérique (001, 002, etc..)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7461228" y="992895"/>
            <a:ext cx="4515764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215968"/>
                </a:solidFill>
                <a:latin typeface="Tw Cen MT"/>
                <a:cs typeface="Tw Cen MT"/>
              </a:rPr>
              <a:t>Compteur alphabétique pour codifier le paragraphe</a:t>
            </a:r>
          </a:p>
          <a:p>
            <a:pPr algn="ctr"/>
            <a:endParaRPr lang="fr-FR" sz="3200" dirty="0">
              <a:solidFill>
                <a:srgbClr val="215968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63691" y="900563"/>
            <a:ext cx="6306207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Tw Cen MT"/>
                <a:cs typeface="Tw Cen MT"/>
              </a:rPr>
              <a:t>Appareil sur lequel s’exerce l’acte </a:t>
            </a:r>
          </a:p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Tw Cen MT"/>
                <a:cs typeface="Tw Cen MT"/>
              </a:rPr>
              <a:t>Classification anatomophysiologique </a:t>
            </a:r>
          </a:p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Tw Cen MT"/>
                <a:cs typeface="Tw Cen MT"/>
              </a:rPr>
              <a:t>A : système nerveux I B : œil et annexes</a:t>
            </a:r>
          </a:p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Tw Cen MT"/>
                <a:cs typeface="Tw Cen MT"/>
              </a:rPr>
              <a:t>C : oreilles I Etc..</a:t>
            </a:r>
          </a:p>
          <a:p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Tw Cen MT"/>
                <a:cs typeface="Tw Cen MT"/>
              </a:rPr>
              <a:t>Z : actes sans précision</a:t>
            </a:r>
          </a:p>
        </p:txBody>
      </p:sp>
      <p:cxnSp>
        <p:nvCxnSpPr>
          <p:cNvPr id="36" name="Connecteur droit avec flèche 35"/>
          <p:cNvCxnSpPr>
            <a:cxnSpLocks/>
          </p:cNvCxnSpPr>
          <p:nvPr/>
        </p:nvCxnSpPr>
        <p:spPr>
          <a:xfrm flipV="1">
            <a:off x="5870289" y="2838734"/>
            <a:ext cx="1773184" cy="84903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3831079" y="4343741"/>
            <a:ext cx="3744159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3">
                    <a:lumMod val="50000"/>
                  </a:schemeClr>
                </a:solidFill>
                <a:latin typeface="Tw Cen MT"/>
                <a:cs typeface="Tw Cen MT"/>
              </a:rPr>
              <a:t>Acte diagnostic D ou thérapeutique T</a:t>
            </a:r>
          </a:p>
          <a:p>
            <a:pPr algn="ctr"/>
            <a:endParaRPr lang="fr-FR" sz="2800" dirty="0">
              <a:solidFill>
                <a:schemeClr val="accent3">
                  <a:lumMod val="50000"/>
                </a:schemeClr>
              </a:solidFill>
              <a:latin typeface="Tw Cen MT"/>
              <a:cs typeface="Tw Cen MT"/>
            </a:endParaRPr>
          </a:p>
          <a:p>
            <a:pPr algn="ctr"/>
            <a:endParaRPr lang="fr-FR" sz="2800" dirty="0">
              <a:solidFill>
                <a:schemeClr val="accent3">
                  <a:lumMod val="50000"/>
                </a:schemeClr>
              </a:solidFill>
              <a:latin typeface="Tw Cen MT"/>
              <a:cs typeface="Tw Cen MT"/>
            </a:endParaRPr>
          </a:p>
          <a:p>
            <a:pPr algn="ctr"/>
            <a:endParaRPr lang="fr-FR" sz="2800" dirty="0">
              <a:solidFill>
                <a:schemeClr val="accent3">
                  <a:lumMod val="50000"/>
                </a:schemeClr>
              </a:solidFill>
              <a:latin typeface="Tw Cen MT"/>
              <a:cs typeface="Tw Cen MT"/>
            </a:endParaRPr>
          </a:p>
        </p:txBody>
      </p:sp>
      <p:cxnSp>
        <p:nvCxnSpPr>
          <p:cNvPr id="38" name="Connecteur droit avec flèche 37"/>
          <p:cNvCxnSpPr>
            <a:cxnSpLocks/>
          </p:cNvCxnSpPr>
          <p:nvPr/>
        </p:nvCxnSpPr>
        <p:spPr>
          <a:xfrm>
            <a:off x="1518174" y="3958656"/>
            <a:ext cx="0" cy="3143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cxnSpLocks/>
          </p:cNvCxnSpPr>
          <p:nvPr/>
        </p:nvCxnSpPr>
        <p:spPr>
          <a:xfrm flipV="1">
            <a:off x="2689140" y="3147332"/>
            <a:ext cx="0" cy="33894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>
            <a:cxnSpLocks/>
          </p:cNvCxnSpPr>
          <p:nvPr/>
        </p:nvCxnSpPr>
        <p:spPr>
          <a:xfrm>
            <a:off x="4059240" y="3979875"/>
            <a:ext cx="1017727" cy="363866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cxnSpLocks/>
          </p:cNvCxnSpPr>
          <p:nvPr/>
        </p:nvCxnSpPr>
        <p:spPr>
          <a:xfrm>
            <a:off x="8682878" y="4028435"/>
            <a:ext cx="0" cy="328231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4519965" y="6033188"/>
            <a:ext cx="745702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Tw Cen MT"/>
                <a:cs typeface="Tw Cen MT"/>
              </a:rPr>
              <a:t>Ex : Electromyographie au lit du malade par un médecin : MADA012</a:t>
            </a:r>
          </a:p>
        </p:txBody>
      </p:sp>
      <p:cxnSp>
        <p:nvCxnSpPr>
          <p:cNvPr id="45" name="Connecteur droit avec flèche 44"/>
          <p:cNvCxnSpPr>
            <a:cxnSpLocks/>
          </p:cNvCxnSpPr>
          <p:nvPr/>
        </p:nvCxnSpPr>
        <p:spPr>
          <a:xfrm>
            <a:off x="9859832" y="4004871"/>
            <a:ext cx="0" cy="356847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cxnSpLocks/>
          </p:cNvCxnSpPr>
          <p:nvPr/>
        </p:nvCxnSpPr>
        <p:spPr>
          <a:xfrm>
            <a:off x="11167942" y="4000622"/>
            <a:ext cx="0" cy="361096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9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6"/>
          <p:cNvSpPr/>
          <p:nvPr/>
        </p:nvSpPr>
        <p:spPr>
          <a:xfrm>
            <a:off x="193748" y="246006"/>
            <a:ext cx="11713301" cy="64007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Tw Cen MT"/>
                <a:cs typeface="Tw Cen MT"/>
              </a:rPr>
              <a:t>LA NOMENCLATURE DES ACTES DE BIOLOGIE </a:t>
            </a:r>
            <a:endParaRPr lang="fr-FR" sz="24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9534" y="1042997"/>
            <a:ext cx="37692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w Cen MT"/>
                <a:cs typeface="Tw Cen MT"/>
              </a:rPr>
              <a:t>ACTES DE BIOLOGIE </a:t>
            </a:r>
          </a:p>
        </p:txBody>
      </p:sp>
      <p:sp>
        <p:nvSpPr>
          <p:cNvPr id="6" name="Rectangle 5"/>
          <p:cNvSpPr/>
          <p:nvPr/>
        </p:nvSpPr>
        <p:spPr>
          <a:xfrm>
            <a:off x="520401" y="1528472"/>
            <a:ext cx="1062677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fr-FR" sz="2000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actes de biologie : Le codage suit les mêmes règles de structuration: Le 1</a:t>
            </a:r>
            <a:r>
              <a:rPr lang="fr-FR" sz="2000" baseline="30000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000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caractère étant toujours désigné par la lettre B, le 3</a:t>
            </a:r>
            <a:r>
              <a:rPr lang="fr-FR" sz="2000" baseline="30000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2000" dirty="0"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caractère par la même lettre D sauf pour les actes concernant la procréation médicale assistée.</a:t>
            </a:r>
          </a:p>
        </p:txBody>
      </p:sp>
      <p:sp>
        <p:nvSpPr>
          <p:cNvPr id="8" name="Rectangle 7"/>
          <p:cNvSpPr/>
          <p:nvPr/>
        </p:nvSpPr>
        <p:spPr>
          <a:xfrm>
            <a:off x="905830" y="4821097"/>
            <a:ext cx="10219268" cy="1200329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fr-F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0"/>
              </a:rPr>
              <a:t>B</a:t>
            </a:r>
            <a:r>
              <a:rPr lang="fr-FR" sz="7200" b="1" dirty="0">
                <a:solidFill>
                  <a:srgbClr val="7F7F7F"/>
                </a:solidFill>
                <a:latin typeface="Tw Cen MT" panose="020B0602020104020603" pitchFamily="34" charset="0"/>
              </a:rPr>
              <a:t>A</a:t>
            </a:r>
            <a:r>
              <a:rPr lang="fr-FR" sz="7200" b="1" dirty="0">
                <a:solidFill>
                  <a:srgbClr val="FF0000"/>
                </a:solidFill>
                <a:latin typeface="Tw Cen MT" panose="020B0602020104020603" pitchFamily="34" charset="0"/>
              </a:rPr>
              <a:t>D</a:t>
            </a:r>
            <a:r>
              <a:rPr lang="fr-FR" sz="7200" b="1" dirty="0">
                <a:solidFill>
                  <a:srgbClr val="7F7F7F"/>
                </a:solidFill>
                <a:latin typeface="Tw Cen MT" panose="020B0602020104020603" pitchFamily="34" charset="0"/>
              </a:rPr>
              <a:t>ANNN</a:t>
            </a:r>
            <a:endParaRPr lang="fr-FR" sz="7200" dirty="0">
              <a:solidFill>
                <a:srgbClr val="7F7F7F"/>
              </a:solidFill>
              <a:latin typeface="Tw Cen MT" panose="020B06020201040206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263" y="3050446"/>
            <a:ext cx="9767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sz="2000" b="1" dirty="0">
                <a:solidFill>
                  <a:srgbClr val="008000"/>
                </a:solidFill>
                <a:latin typeface="Tw Cen MT" panose="020B0602020104020603" pitchFamily="34" charset="0"/>
              </a:rPr>
              <a:t>La configuration générale des actes de biologie sera donc: </a:t>
            </a:r>
          </a:p>
        </p:txBody>
      </p:sp>
      <p:sp>
        <p:nvSpPr>
          <p:cNvPr id="9" name="Rectangle 8"/>
          <p:cNvSpPr/>
          <p:nvPr/>
        </p:nvSpPr>
        <p:spPr>
          <a:xfrm>
            <a:off x="1429407" y="6378985"/>
            <a:ext cx="81560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endParaRPr lang="fr-FR" altLang="fr-FR" sz="2400" b="1" dirty="0">
              <a:solidFill>
                <a:srgbClr val="008000"/>
              </a:solidFill>
            </a:endParaRPr>
          </a:p>
          <a:p>
            <a:pPr>
              <a:spcBef>
                <a:spcPct val="0"/>
              </a:spcBef>
            </a:pPr>
            <a:endParaRPr lang="fr-FR" altLang="fr-FR" sz="2400" b="1" dirty="0">
              <a:solidFill>
                <a:srgbClr val="008000"/>
              </a:solidFill>
            </a:endParaRPr>
          </a:p>
          <a:p>
            <a:pPr>
              <a:spcBef>
                <a:spcPct val="0"/>
              </a:spcBef>
            </a:pPr>
            <a:endParaRPr lang="fr-FR" altLang="fr-FR" sz="2400" b="1" dirty="0">
              <a:solidFill>
                <a:srgbClr val="008000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H="1" flipV="1">
            <a:off x="2806285" y="5077088"/>
            <a:ext cx="378048" cy="1775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1786095" y="4699978"/>
            <a:ext cx="1776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Tw Cen MT"/>
                <a:cs typeface="Tw Cen MT"/>
              </a:rPr>
              <a:t>biologie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 flipH="1" flipV="1">
            <a:off x="3766566" y="4181317"/>
            <a:ext cx="358545" cy="936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980379" y="3796032"/>
            <a:ext cx="2804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w Cen MT" panose="020B0602020104020603" pitchFamily="34" charset="0"/>
              </a:rPr>
              <a:t>Type d’examen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4971565" y="4681224"/>
            <a:ext cx="18903" cy="355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162622" y="4104829"/>
            <a:ext cx="1993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>
                <a:solidFill>
                  <a:srgbClr val="FF0000"/>
                </a:solidFill>
                <a:latin typeface="Tw Cen MT" panose="020B0602020104020603" pitchFamily="34" charset="0"/>
              </a:rPr>
              <a:t>Visée </a:t>
            </a:r>
            <a:r>
              <a:rPr lang="fr-FR" dirty="0">
                <a:solidFill>
                  <a:srgbClr val="FF0000"/>
                </a:solidFill>
                <a:latin typeface="Tw Cen MT" panose="020B0602020104020603" pitchFamily="34" charset="0"/>
              </a:rPr>
              <a:t>diagnostique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6024624" y="4156591"/>
            <a:ext cx="375017" cy="8942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463001" y="3519716"/>
            <a:ext cx="2627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rPr>
              <a:t>Compteur alphabétique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 flipV="1">
            <a:off x="7452459" y="4456827"/>
            <a:ext cx="846693" cy="6484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680139" y="3781505"/>
            <a:ext cx="3333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w Cen MT"/>
                <a:cs typeface="Tw Cen MT"/>
              </a:rPr>
              <a:t>Compteur numérique (001, 002, etc..)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8366" y="6025580"/>
            <a:ext cx="97672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sz="2000" b="1" dirty="0">
                <a:solidFill>
                  <a:srgbClr val="008000"/>
                </a:solidFill>
                <a:latin typeface="Tw Cen MT" panose="020B0602020104020603" pitchFamily="34" charset="0"/>
              </a:rPr>
              <a:t>Exemple:   BEDA005 : HEMOGRAMME</a:t>
            </a:r>
          </a:p>
          <a:p>
            <a:pPr>
              <a:spcBef>
                <a:spcPct val="0"/>
              </a:spcBef>
            </a:pPr>
            <a:r>
              <a:rPr lang="fr-FR" altLang="fr-FR" sz="2000" b="1" dirty="0">
                <a:solidFill>
                  <a:srgbClr val="008000"/>
                </a:solidFill>
                <a:latin typeface="Tw Cen MT" panose="020B0602020104020603" pitchFamily="34" charset="0"/>
              </a:rPr>
              <a:t>			BFDA001 : ECBU</a:t>
            </a:r>
          </a:p>
        </p:txBody>
      </p:sp>
      <p:cxnSp>
        <p:nvCxnSpPr>
          <p:cNvPr id="22" name="Connecteur droit 21"/>
          <p:cNvCxnSpPr/>
          <p:nvPr/>
        </p:nvCxnSpPr>
        <p:spPr>
          <a:xfrm>
            <a:off x="582285" y="1399837"/>
            <a:ext cx="11117017" cy="0"/>
          </a:xfrm>
          <a:prstGeom prst="line">
            <a:avLst/>
          </a:prstGeom>
          <a:ln w="3175" cmpd="sng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947A-C04F-40DC-ACCA-B3E6D296CC2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89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cap="all" dirty="0" smtClean="0">
                <a:solidFill>
                  <a:srgbClr val="0070C0"/>
                </a:solidFill>
                <a:latin typeface="+mn-lt"/>
              </a:rPr>
              <a:t>FINALISATION DE LA NOMENCLATURE </a:t>
            </a:r>
            <a:endParaRPr lang="fr-FR" b="1" cap="all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45208"/>
            <a:ext cx="10515600" cy="5032375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Appel à l’expertise des sociétés savantes et ordres professionnels pour la révision et la validation des nomenclatures définies par type d’actes et groupe de pathologie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Durée : 4 mois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Agrégation des différents travaux en un seul bloc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Restitution au Comité de pilotage (2016)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Présentation et remise du résultat des travaux au Ministre et à son Cabinet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Présentation en conseil des ministres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Prise </a:t>
            </a:r>
            <a:r>
              <a:rPr lang="fr-FR" dirty="0"/>
              <a:t>de Décret </a:t>
            </a:r>
            <a:r>
              <a:rPr lang="fr-FR" dirty="0" smtClean="0"/>
              <a:t>n° 2016-865 </a:t>
            </a:r>
            <a:r>
              <a:rPr lang="fr-FR" dirty="0"/>
              <a:t>du 3 novembre 2016 portant nomenclature des actes de santé et </a:t>
            </a:r>
            <a:r>
              <a:rPr lang="fr-FR" dirty="0" smtClean="0"/>
              <a:t>problèmes </a:t>
            </a:r>
            <a:r>
              <a:rPr lang="fr-FR" dirty="0"/>
              <a:t>de santé </a:t>
            </a:r>
            <a:r>
              <a:rPr lang="fr-FR" dirty="0" smtClean="0"/>
              <a:t>connexes </a:t>
            </a:r>
            <a:r>
              <a:rPr lang="fr-FR" dirty="0"/>
              <a:t>et qui s’imposent à l’ensemble des prestataires de soins de santé en Côte d’Ivoire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5887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5000"/>
            <a:ext cx="10515600" cy="863173"/>
          </a:xfrm>
        </p:spPr>
        <p:txBody>
          <a:bodyPr>
            <a:normAutofit/>
          </a:bodyPr>
          <a:lstStyle/>
          <a:p>
            <a:pPr algn="ctr"/>
            <a:r>
              <a:rPr lang="fr-FR" b="1" cap="all" dirty="0" smtClean="0">
                <a:solidFill>
                  <a:srgbClr val="0070C0"/>
                </a:solidFill>
                <a:latin typeface="+mn-lt"/>
              </a:rPr>
              <a:t>UTILISATION DE L’OUTIL</a:t>
            </a:r>
            <a:endParaRPr lang="fr-FR" b="1" cap="all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228300"/>
            <a:ext cx="10515600" cy="534928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Organisation d’ateliers de formation des prestataires à l’utilisation de la NGAMBCI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Elaboration de manuels de formation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Équipes de formateurs nationaux (une vingtaine) : MSHP et CNAM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2 types de formation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Formation itinérante sur site au sein de la structure sanitaire : tout le personnel y compris les professionnels de santé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Formation plus poussée via des ateliers à destination des professionnels de santé prescripteurs – formation plus spécifique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</a:pPr>
            <a:r>
              <a:rPr lang="fr-FR" sz="2800" dirty="0"/>
              <a:t>Edition et Reprographie </a:t>
            </a:r>
            <a:r>
              <a:rPr lang="fr-FR" sz="2800" dirty="0" smtClean="0"/>
              <a:t>+ le manuel d’utilisation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Prévue à révision </a:t>
            </a:r>
            <a:endParaRPr lang="fr-FR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fr-FR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8695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0364" y="2917257"/>
            <a:ext cx="4435522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 err="1" smtClean="0">
                <a:solidFill>
                  <a:srgbClr val="0070C0"/>
                </a:solidFill>
              </a:rPr>
              <a:t>SUCCES</a:t>
            </a:r>
            <a:endParaRPr lang="fr-FR" sz="5400" b="1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8838" y="2224882"/>
            <a:ext cx="5916305" cy="299509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746918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4747" y="350294"/>
            <a:ext cx="9812741" cy="5952969"/>
          </a:xfrm>
        </p:spPr>
        <p:txBody>
          <a:bodyPr>
            <a:normAutofit lnSpcReduction="10000"/>
          </a:bodyPr>
          <a:lstStyle/>
          <a:p>
            <a:pPr lvl="0" algn="just">
              <a:spcBef>
                <a:spcPts val="1200"/>
              </a:spcBef>
              <a:spcAft>
                <a:spcPts val="1200"/>
              </a:spcAft>
            </a:pPr>
            <a:r>
              <a:rPr lang="fr-FR" sz="2700" b="1" dirty="0" smtClean="0">
                <a:solidFill>
                  <a:srgbClr val="0070C0"/>
                </a:solidFill>
              </a:rPr>
              <a:t>Coordination du processus 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fr-FR" sz="2300" dirty="0" smtClean="0"/>
              <a:t>Création </a:t>
            </a:r>
            <a:r>
              <a:rPr lang="fr-FR" sz="2300" dirty="0"/>
              <a:t>du comité technique et du comité de pilotage pour la mise en œuvre de la CMU par Arrêté N° 179 MSLS/CAB du 26 DEC 2013 pour la coordination de tous les processus clés visant l’appui du ministère de la santé à l’opérationnalisation de la CMU 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solidFill>
                  <a:prstClr val="black"/>
                </a:solidFill>
              </a:rPr>
              <a:t>Réunions </a:t>
            </a:r>
            <a:r>
              <a:rPr lang="fr-FR" dirty="0">
                <a:solidFill>
                  <a:prstClr val="black"/>
                </a:solidFill>
              </a:rPr>
              <a:t>régulières des différents </a:t>
            </a:r>
            <a:r>
              <a:rPr lang="fr-FR" dirty="0" smtClean="0">
                <a:solidFill>
                  <a:prstClr val="black"/>
                </a:solidFill>
              </a:rPr>
              <a:t>comités </a:t>
            </a:r>
            <a:endParaRPr lang="fr-FR" dirty="0">
              <a:solidFill>
                <a:prstClr val="black"/>
              </a:solidFill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sz="2700" b="1" dirty="0">
                <a:solidFill>
                  <a:srgbClr val="0070C0"/>
                </a:solidFill>
              </a:rPr>
              <a:t>N</a:t>
            </a:r>
            <a:r>
              <a:rPr lang="fr-FR" sz="2700" b="1" dirty="0" smtClean="0">
                <a:solidFill>
                  <a:srgbClr val="0070C0"/>
                </a:solidFill>
              </a:rPr>
              <a:t>iveau </a:t>
            </a:r>
            <a:r>
              <a:rPr lang="fr-FR" sz="2700" b="1" dirty="0">
                <a:solidFill>
                  <a:srgbClr val="0070C0"/>
                </a:solidFill>
              </a:rPr>
              <a:t>réglementaire et institutionnel </a:t>
            </a:r>
            <a:endParaRPr lang="fr-FR" sz="2700" b="1" dirty="0" smtClean="0">
              <a:solidFill>
                <a:srgbClr val="0070C0"/>
              </a:solidFill>
            </a:endParaRP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fr-FR" sz="2300" dirty="0" smtClean="0"/>
              <a:t>Harmonisation de la codification des actes de soins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fr-FR" sz="2300" dirty="0" smtClean="0"/>
              <a:t>Prise </a:t>
            </a:r>
            <a:r>
              <a:rPr lang="fr-FR" sz="2300" dirty="0"/>
              <a:t>de décret après validation de l’outil </a:t>
            </a:r>
            <a:r>
              <a:rPr lang="fr-FR" sz="2300" dirty="0" smtClean="0"/>
              <a:t>applicable </a:t>
            </a:r>
            <a:r>
              <a:rPr lang="fr-FR" sz="2300" dirty="0"/>
              <a:t>à l’ensemble des prestataires du secteur de la santé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fr-FR" sz="2300" dirty="0" smtClean="0"/>
              <a:t>Engagement </a:t>
            </a:r>
            <a:r>
              <a:rPr lang="fr-FR" sz="2300" dirty="0"/>
              <a:t>des acteurs (MSHP, </a:t>
            </a:r>
            <a:r>
              <a:rPr lang="fr-FR" sz="2300" dirty="0" smtClean="0"/>
              <a:t>CNAM</a:t>
            </a:r>
            <a:r>
              <a:rPr lang="fr-FR" sz="2300" dirty="0"/>
              <a:t>…) dans le processus </a:t>
            </a:r>
            <a:endParaRPr lang="fr-FR" sz="2300" dirty="0" smtClean="0"/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r>
              <a:rPr lang="fr-FR" sz="2300" dirty="0" smtClean="0"/>
              <a:t>Financement par la CNAM sur fonds propres avec expertise locale </a:t>
            </a:r>
          </a:p>
          <a:p>
            <a:pPr lvl="1" algn="just">
              <a:spcBef>
                <a:spcPts val="1200"/>
              </a:spcBef>
              <a:spcAft>
                <a:spcPts val="1200"/>
              </a:spcAft>
            </a:pPr>
            <a:endParaRPr lang="fr-FR" sz="2300" dirty="0"/>
          </a:p>
        </p:txBody>
      </p:sp>
    </p:spTree>
    <p:extLst>
      <p:ext uri="{BB962C8B-B14F-4D97-AF65-F5344CB8AC3E}">
        <p14:creationId xmlns:p14="http://schemas.microsoft.com/office/powerpoint/2010/main" val="315752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801" y="0"/>
            <a:ext cx="4760465" cy="3385193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04" y="3805916"/>
            <a:ext cx="4168542" cy="305408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801" y="3805915"/>
            <a:ext cx="4760465" cy="295365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57" y="0"/>
            <a:ext cx="4122888" cy="338519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65727" y="1134840"/>
            <a:ext cx="5257171" cy="303863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17066" y="2402303"/>
            <a:ext cx="5916305" cy="29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2115403" y="2192043"/>
            <a:ext cx="3248167" cy="3179928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0364" y="2917257"/>
            <a:ext cx="4435522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 err="1" smtClean="0">
                <a:solidFill>
                  <a:srgbClr val="0070C0"/>
                </a:solidFill>
              </a:rPr>
              <a:t>ECHECS</a:t>
            </a:r>
            <a:endParaRPr lang="fr-FR" sz="54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5403" y="1527544"/>
            <a:ext cx="3548417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28700" b="1" dirty="0">
                <a:ln/>
                <a:solidFill>
                  <a:schemeClr val="accent4"/>
                </a:solidFill>
                <a:latin typeface="Garamond" panose="02020404030301010803" pitchFamily="18" charset="0"/>
              </a:rPr>
              <a:t>?</a:t>
            </a:r>
            <a:endParaRPr lang="fr-FR" sz="28700" b="1" cap="none" spc="0" dirty="0">
              <a:ln/>
              <a:solidFill>
                <a:schemeClr val="accent4"/>
              </a:solidFill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0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42948" y="504967"/>
            <a:ext cx="8910852" cy="5671996"/>
          </a:xfrm>
        </p:spPr>
        <p:txBody>
          <a:bodyPr>
            <a:norm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solidFill>
                  <a:prstClr val="black"/>
                </a:solidFill>
              </a:rPr>
              <a:t>Edition, numérisation et diffusion en retard par rapport à la mise en œuvre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/>
              <a:t>Non-archivage des documents techniques antérieurs n’ayant pas permis une exploitation maximale et des orientations stratégiques pour le processus en cours : pertes de temps, gaspillage de </a:t>
            </a:r>
            <a:r>
              <a:rPr lang="fr-FR" dirty="0" smtClean="0"/>
              <a:t>ressources</a:t>
            </a:r>
          </a:p>
          <a:p>
            <a:pPr algn="just"/>
            <a:r>
              <a:rPr lang="fr-FR" dirty="0"/>
              <a:t>Faible diffusion des textes réglementaires signés aux acteurs par l’administration</a:t>
            </a:r>
          </a:p>
          <a:p>
            <a:pPr algn="just"/>
            <a:r>
              <a:rPr lang="fr-FR" dirty="0"/>
              <a:t>Faible gouvernance pour veiller à l’application des textes édictés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fr-FR" dirty="0"/>
          </a:p>
          <a:p>
            <a:pPr lvl="0">
              <a:spcBef>
                <a:spcPts val="1200"/>
              </a:spcBef>
              <a:spcAft>
                <a:spcPts val="1200"/>
              </a:spcAft>
            </a:pP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9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65278" y="832513"/>
            <a:ext cx="9388522" cy="5344450"/>
          </a:xfrm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800"/>
              </a:spcAft>
            </a:pPr>
            <a:r>
              <a:rPr lang="fr-FR" dirty="0" smtClean="0"/>
              <a:t>Retard dans la mise à disposition de l’équipement informatique de gestion des prestations au niveau des établissements sanitaires au moment du démarrage a obligé à développer des outils physiques et donc a entrainé une lenteur dans la prise en charge du malade et des délais d’attente longs </a:t>
            </a:r>
          </a:p>
          <a:p>
            <a:pPr algn="just">
              <a:spcBef>
                <a:spcPts val="1200"/>
              </a:spcBef>
              <a:spcAft>
                <a:spcPts val="1800"/>
              </a:spcAft>
            </a:pPr>
            <a:r>
              <a:rPr lang="fr-FR" dirty="0" smtClean="0">
                <a:solidFill>
                  <a:srgbClr val="FF0000"/>
                </a:solidFill>
              </a:rPr>
              <a:t>L’absence d’incitations des experts locaux conduit à la démotivation face à la charge de travail</a:t>
            </a:r>
          </a:p>
          <a:p>
            <a:pPr algn="just">
              <a:spcBef>
                <a:spcPts val="1200"/>
              </a:spcBef>
              <a:spcAft>
                <a:spcPts val="1800"/>
              </a:spcAft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70830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28549" y="1269242"/>
            <a:ext cx="1025401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11000"/>
              <a:buFont typeface="Wingdings" panose="05000000000000000000" pitchFamily="2" charset="2"/>
              <a:buChar char=""/>
            </a:pPr>
            <a:endParaRPr lang="fr-FR" sz="8800" dirty="0" smtClean="0"/>
          </a:p>
          <a:p>
            <a:pPr marL="285750" indent="-285750">
              <a:buSzPct val="111000"/>
              <a:buFont typeface="Wingdings" panose="05000000000000000000" pitchFamily="2" charset="2"/>
              <a:buChar char=""/>
            </a:pPr>
            <a:r>
              <a:rPr lang="fr-FR" sz="8800" dirty="0" err="1" smtClean="0"/>
              <a:t>LECONS</a:t>
            </a:r>
            <a:r>
              <a:rPr lang="fr-FR" sz="8800" dirty="0" smtClean="0"/>
              <a:t> APPRISES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147921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83391" y="477672"/>
            <a:ext cx="10140287" cy="6277970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/>
              <a:t>La standardisation de la codification des actes est un moyen de lutte contre la fraude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/>
              <a:t>Le financement tardif des formations des prestataires de santé a retardé l’effectivité de la prise en charge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/>
              <a:t>Formation </a:t>
            </a:r>
            <a:r>
              <a:rPr lang="fr-FR" dirty="0"/>
              <a:t>des prestataires impliqués sur les outils avant le démarrage effectif de l’assurance maladie </a:t>
            </a:r>
            <a:r>
              <a:rPr lang="fr-FR" dirty="0" smtClean="0"/>
              <a:t>pour une meilleure appropriation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/>
              <a:t>Outil de gestion des systèmes d’assurance maladie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/>
              <a:t>Le turn</a:t>
            </a:r>
            <a:r>
              <a:rPr lang="fr-FR" dirty="0"/>
              <a:t>-</a:t>
            </a:r>
            <a:r>
              <a:rPr lang="fr-FR" dirty="0" smtClean="0"/>
              <a:t>over </a:t>
            </a:r>
            <a:r>
              <a:rPr lang="fr-FR" dirty="0"/>
              <a:t>des experts </a:t>
            </a:r>
            <a:r>
              <a:rPr lang="fr-FR" dirty="0" smtClean="0"/>
              <a:t>dans les services clés limite les avancées dans le processus de conception et opérationnalisation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fr-FR" dirty="0" smtClean="0"/>
              <a:t>Base de la tarification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934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4923" y="5010363"/>
            <a:ext cx="4995081" cy="68075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Je vous remercie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2" b="6403"/>
          <a:stretch/>
        </p:blipFill>
        <p:spPr>
          <a:xfrm>
            <a:off x="2456596" y="313904"/>
            <a:ext cx="8611737" cy="40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0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1378</Words>
  <Application>Microsoft Office PowerPoint</Application>
  <PresentationFormat>Personnalisé</PresentationFormat>
  <Paragraphs>174</Paragraphs>
  <Slides>24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APPUI A LA mise en œuvre de la Couverture Maladie Universelle PAR LE ministère de la santé et de  l’hygiène publique</vt:lpstr>
      <vt:lpstr>Plan de présentation </vt:lpstr>
      <vt:lpstr>Contexte GENERAL </vt:lpstr>
      <vt:lpstr>Outils et processus développés pour l’opérationnalisation de la CMU</vt:lpstr>
      <vt:lpstr>Présentation PowerPoint</vt:lpstr>
      <vt:lpstr>Contexte liés aux actes médicaux  </vt:lpstr>
      <vt:lpstr>LES PARTIES PRENANTES  </vt:lpstr>
      <vt:lpstr>Commission thématique </vt:lpstr>
      <vt:lpstr>PROCESSUS DE DEFINITION DE LA NOMENCLATURE </vt:lpstr>
      <vt:lpstr>ELABORATION DE LA NOMENCLATURE </vt:lpstr>
      <vt:lpstr>ELABORATION DE LA NOMENCLATURE </vt:lpstr>
      <vt:lpstr>Présentation PowerPoint</vt:lpstr>
      <vt:lpstr>Présentation PowerPoint</vt:lpstr>
      <vt:lpstr>FINALISATION DE LA NOMENCLATURE </vt:lpstr>
      <vt:lpstr>UTILISATION DE L’OUTIL</vt:lpstr>
      <vt:lpstr>SUCCES</vt:lpstr>
      <vt:lpstr>Présentation PowerPoint</vt:lpstr>
      <vt:lpstr>Présentation PowerPoint</vt:lpstr>
      <vt:lpstr>ECHECS</vt:lpstr>
      <vt:lpstr>Présentation PowerPoint</vt:lpstr>
      <vt:lpstr>Présentation PowerPoint</vt:lpstr>
      <vt:lpstr>Présentation PowerPoint</vt:lpstr>
      <vt:lpstr>Présentation PowerPoint</vt:lpstr>
      <vt:lpstr>Je vous remercie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DAKAR</dc:title>
  <dc:creator>DRPONGATHIE</dc:creator>
  <cp:lastModifiedBy>Bissouma Ledjou, Dr Tania Renée</cp:lastModifiedBy>
  <cp:revision>224</cp:revision>
  <dcterms:created xsi:type="dcterms:W3CDTF">2019-10-28T17:58:55Z</dcterms:created>
  <dcterms:modified xsi:type="dcterms:W3CDTF">2019-11-26T08:44:33Z</dcterms:modified>
</cp:coreProperties>
</file>