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1"/>
  </p:sldMasterIdLst>
  <p:notesMasterIdLst>
    <p:notesMasterId r:id="rId21"/>
  </p:notesMasterIdLst>
  <p:sldIdLst>
    <p:sldId id="256" r:id="rId2"/>
    <p:sldId id="270" r:id="rId3"/>
    <p:sldId id="289" r:id="rId4"/>
    <p:sldId id="273" r:id="rId5"/>
    <p:sldId id="274" r:id="rId6"/>
    <p:sldId id="281" r:id="rId7"/>
    <p:sldId id="287" r:id="rId8"/>
    <p:sldId id="275" r:id="rId9"/>
    <p:sldId id="286" r:id="rId10"/>
    <p:sldId id="295" r:id="rId11"/>
    <p:sldId id="277" r:id="rId12"/>
    <p:sldId id="283" r:id="rId13"/>
    <p:sldId id="290" r:id="rId14"/>
    <p:sldId id="291" r:id="rId15"/>
    <p:sldId id="285" r:id="rId16"/>
    <p:sldId id="292" r:id="rId17"/>
    <p:sldId id="279" r:id="rId18"/>
    <p:sldId id="294" r:id="rId19"/>
    <p:sldId id="284"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p:scale>
          <a:sx n="50" d="100"/>
          <a:sy n="50" d="100"/>
        </p:scale>
        <p:origin x="-522" y="-60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CFB06-1773-4878-9157-5BDA57C58830}" type="datetimeFigureOut">
              <a:rPr lang="fr-FR" smtClean="0"/>
              <a:t>25/11/2019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57FBCA-4827-448D-AECD-0980486E9DEE}" type="slidenum">
              <a:rPr lang="fr-FR" smtClean="0"/>
              <a:t>‹N°›</a:t>
            </a:fld>
            <a:endParaRPr lang="fr-FR"/>
          </a:p>
        </p:txBody>
      </p:sp>
    </p:spTree>
    <p:extLst>
      <p:ext uri="{BB962C8B-B14F-4D97-AF65-F5344CB8AC3E}">
        <p14:creationId xmlns:p14="http://schemas.microsoft.com/office/powerpoint/2010/main" val="373922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B233448D-97B1-4E66-BE38-5D5B6B33E2CB}" type="datetime1">
              <a:rPr lang="fr-FR" smtClean="0"/>
              <a:t>25/11/2019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376739185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66558B1-AAF4-4644-94BD-5E75EEF04CB9}" type="datetime1">
              <a:rPr lang="fr-FR" smtClean="0"/>
              <a:t>25/11/2019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354927437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2BF05A4-2AF4-4D33-A06C-6B8BB4EC97D1}" type="datetime1">
              <a:rPr lang="fr-FR" smtClean="0"/>
              <a:t>25/11/2019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307654502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A23B5BF-ADD7-42A1-8C09-AB1AD6911D92}" type="datetime1">
              <a:rPr lang="fr-FR" smtClean="0"/>
              <a:t>25/11/2019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179796236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F1FEB7E-8F60-4B75-9314-8D52986A7B22}" type="datetime1">
              <a:rPr lang="fr-FR" smtClean="0"/>
              <a:t>25/11/2019</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27396736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93C1333-F35F-4FAD-BC9A-A45CDB50DBC4}" type="datetime1">
              <a:rPr lang="fr-FR" smtClean="0"/>
              <a:t>25/11/2019</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122578846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059C8DE-C00B-4D1C-8000-7FA2BDF1F874}" type="datetime1">
              <a:rPr lang="fr-FR" smtClean="0"/>
              <a:t>25/11/2019</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255883763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BBFA9A5-036E-4980-BA9B-C921B333B1E0}" type="datetime1">
              <a:rPr lang="fr-FR" smtClean="0"/>
              <a:t>25/11/2019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1637891921"/>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6697F09-2D28-4EF3-BB82-55FC0A1A565B}" type="datetime1">
              <a:rPr lang="fr-FR" smtClean="0"/>
              <a:t>25/11/2019</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409588969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F56FA9-C973-4C14-97E3-8D71B0F7901B}" type="datetime1">
              <a:rPr lang="fr-FR" smtClean="0"/>
              <a:t>25/11/2019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330357984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4102EC8-6095-4523-95EC-03D1F8BE5304}" type="datetime1">
              <a:rPr lang="fr-FR" smtClean="0"/>
              <a:t>25/11/2019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EE7BA9-E985-4526-9F44-093DB97B2CBE}" type="slidenum">
              <a:rPr lang="fr-FR" smtClean="0"/>
              <a:t>‹N°›</a:t>
            </a:fld>
            <a:endParaRPr lang="fr-FR" dirty="0"/>
          </a:p>
        </p:txBody>
      </p:sp>
    </p:spTree>
    <p:extLst>
      <p:ext uri="{BB962C8B-B14F-4D97-AF65-F5344CB8AC3E}">
        <p14:creationId xmlns:p14="http://schemas.microsoft.com/office/powerpoint/2010/main" val="308897183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A68F0B-E1A4-4CDE-A961-3B1F57895631}" type="datetime1">
              <a:rPr lang="fr-FR" smtClean="0"/>
              <a:t>25/11/2019</a:t>
            </a:fld>
            <a:endParaRPr lang="fr-FR"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E7BA9-E985-4526-9F44-093DB97B2CBE}" type="slidenum">
              <a:rPr lang="fr-FR" smtClean="0"/>
              <a:t>‹N°›</a:t>
            </a:fld>
            <a:endParaRPr lang="fr-FR" dirty="0"/>
          </a:p>
        </p:txBody>
      </p:sp>
    </p:spTree>
    <p:extLst>
      <p:ext uri="{BB962C8B-B14F-4D97-AF65-F5344CB8AC3E}">
        <p14:creationId xmlns:p14="http://schemas.microsoft.com/office/powerpoint/2010/main" val="68680764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spd="slow">
    <p:fade/>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1" y="2705101"/>
            <a:ext cx="12192000" cy="1506292"/>
          </a:xfrm>
        </p:spPr>
        <p:txBody>
          <a:bodyPr>
            <a:normAutofit fontScale="90000"/>
          </a:bodyPr>
          <a:lstStyle/>
          <a:p>
            <a:pPr algn="just"/>
            <a:r>
              <a:rPr lang="fr-FR" sz="2800" b="1" dirty="0">
                <a:latin typeface="Times New Roman" panose="02020603050405020304" pitchFamily="18" charset="0"/>
                <a:cs typeface="Times New Roman" panose="02020603050405020304" pitchFamily="18" charset="0"/>
              </a:rPr>
              <a:t/>
            </a:r>
            <a:br>
              <a:rPr lang="fr-FR" sz="2800" b="1" dirty="0">
                <a:latin typeface="Times New Roman" panose="02020603050405020304" pitchFamily="18" charset="0"/>
                <a:cs typeface="Times New Roman" panose="02020603050405020304" pitchFamily="18" charset="0"/>
              </a:rPr>
            </a:br>
            <a:r>
              <a:rPr lang="fr-FR" sz="3100" b="1" dirty="0">
                <a:latin typeface="+mn-lt"/>
              </a:rPr>
              <a:t>STRATEGIE DE MISE EN PLACE DE L’ASSURANCE MALADIE AU MALI :</a:t>
            </a:r>
            <a:r>
              <a:rPr lang="fr-FR" sz="3100" dirty="0">
                <a:latin typeface="+mn-lt"/>
              </a:rPr>
              <a:t/>
            </a:r>
            <a:br>
              <a:rPr lang="fr-FR" sz="3100" dirty="0">
                <a:latin typeface="+mn-lt"/>
              </a:rPr>
            </a:br>
            <a:r>
              <a:rPr lang="fr-FR" sz="2200" b="1" dirty="0">
                <a:latin typeface="+mn-lt"/>
              </a:rPr>
              <a:t>DE L’ASSURANCE MALADIE OBLIGATOIRE (AMO) AU REGIME D’ASSURANCE MALADIE UNIVERSELLE (RAMU)</a:t>
            </a:r>
            <a:r>
              <a:rPr lang="fr-FR" sz="2200" dirty="0">
                <a:latin typeface="+mn-lt"/>
              </a:rPr>
              <a:t/>
            </a:r>
            <a:br>
              <a:rPr lang="fr-FR" sz="2200" dirty="0">
                <a:latin typeface="+mn-lt"/>
              </a:rPr>
            </a:br>
            <a:endParaRPr lang="fr-FR" sz="2800" dirty="0">
              <a:latin typeface="+mn-lt"/>
            </a:endParaRPr>
          </a:p>
        </p:txBody>
      </p:sp>
      <p:sp>
        <p:nvSpPr>
          <p:cNvPr id="5" name="Sous-titre 4"/>
          <p:cNvSpPr>
            <a:spLocks noGrp="1"/>
          </p:cNvSpPr>
          <p:nvPr>
            <p:ph type="subTitle" idx="1"/>
          </p:nvPr>
        </p:nvSpPr>
        <p:spPr>
          <a:xfrm>
            <a:off x="3103808" y="5499277"/>
            <a:ext cx="8087933" cy="988715"/>
          </a:xfrm>
        </p:spPr>
        <p:txBody>
          <a:bodyPr/>
          <a:lstStyle/>
          <a:p>
            <a:pPr algn="just"/>
            <a:r>
              <a:rPr lang="fr-FR" b="1" dirty="0"/>
              <a:t>                                </a:t>
            </a:r>
            <a:endParaRPr lang="fr-FR" b="1" dirty="0" smtClean="0"/>
          </a:p>
          <a:p>
            <a:pPr algn="just"/>
            <a:r>
              <a:rPr lang="fr-FR" b="1" dirty="0"/>
              <a:t> </a:t>
            </a:r>
            <a:r>
              <a:rPr lang="fr-FR" b="1" dirty="0" smtClean="0"/>
              <a:t>                                 </a:t>
            </a:r>
            <a:r>
              <a:rPr lang="fr-FR" b="1" dirty="0" smtClean="0"/>
              <a:t>    </a:t>
            </a:r>
            <a:r>
              <a:rPr lang="fr-FR" sz="2000" b="1" dirty="0" smtClean="0"/>
              <a:t> </a:t>
            </a:r>
            <a:r>
              <a:rPr lang="fr-FR" sz="1800" b="1" dirty="0"/>
              <a:t>PRESENTE PAR CANAM- MALI</a:t>
            </a:r>
          </a:p>
        </p:txBody>
      </p:sp>
      <p:sp>
        <p:nvSpPr>
          <p:cNvPr id="9" name="ZoneTexte 8"/>
          <p:cNvSpPr txBox="1"/>
          <p:nvPr/>
        </p:nvSpPr>
        <p:spPr>
          <a:xfrm>
            <a:off x="130628" y="527230"/>
            <a:ext cx="6244413" cy="2031325"/>
          </a:xfrm>
          <a:prstGeom prst="rect">
            <a:avLst/>
          </a:prstGeom>
          <a:noFill/>
        </p:spPr>
        <p:txBody>
          <a:bodyPr wrap="square" rtlCol="0">
            <a:spAutoFit/>
          </a:bodyPr>
          <a:lstStyle/>
          <a:p>
            <a:pPr algn="just"/>
            <a:r>
              <a:rPr lang="fr-FR" sz="1400" b="1" dirty="0"/>
              <a:t>   </a:t>
            </a:r>
            <a:r>
              <a:rPr lang="fr-FR" sz="1600" dirty="0"/>
              <a:t>MINISTERE DE LA SANTE ET  DES AFFAIRES SOCIALES                                                                                                             </a:t>
            </a:r>
          </a:p>
          <a:p>
            <a:pPr algn="just"/>
            <a:endParaRPr lang="fr-FR" sz="1600" b="1" dirty="0"/>
          </a:p>
          <a:p>
            <a:pPr algn="just"/>
            <a:endParaRPr lang="fr-FR" sz="1600" b="1" dirty="0"/>
          </a:p>
          <a:p>
            <a:pPr algn="just"/>
            <a:r>
              <a:rPr lang="fr-FR" sz="1600" b="1" dirty="0"/>
              <a:t>CAISSE NATIONALE D’ASSURANCE </a:t>
            </a:r>
            <a:r>
              <a:rPr lang="fr-FR" sz="1600" b="1" dirty="0" smtClean="0"/>
              <a:t>MALADIE ( CANAM</a:t>
            </a:r>
            <a:r>
              <a:rPr lang="fr-FR" sz="1600" b="1" dirty="0"/>
              <a:t>)  </a:t>
            </a:r>
          </a:p>
          <a:p>
            <a:pPr algn="just"/>
            <a:endParaRPr lang="fr-FR" sz="1600" b="1" dirty="0"/>
          </a:p>
          <a:p>
            <a:pPr algn="just"/>
            <a:endParaRPr lang="fr-FR" sz="1600" b="1" dirty="0"/>
          </a:p>
          <a:p>
            <a:pPr algn="just"/>
            <a:r>
              <a:rPr lang="fr-FR" sz="1600" b="1" dirty="0"/>
              <a:t>                 ---------------------------------------------------------                                                                            </a:t>
            </a:r>
            <a:endParaRPr lang="fr-FR" sz="1600" dirty="0"/>
          </a:p>
          <a:p>
            <a:pPr algn="just"/>
            <a:r>
              <a:rPr lang="fr-FR" sz="1400" dirty="0"/>
              <a:t>	</a:t>
            </a:r>
          </a:p>
        </p:txBody>
      </p:sp>
      <p:sp>
        <p:nvSpPr>
          <p:cNvPr id="10" name="ZoneTexte 9"/>
          <p:cNvSpPr txBox="1"/>
          <p:nvPr/>
        </p:nvSpPr>
        <p:spPr>
          <a:xfrm>
            <a:off x="7808686" y="546488"/>
            <a:ext cx="3792764" cy="830997"/>
          </a:xfrm>
          <a:prstGeom prst="rect">
            <a:avLst/>
          </a:prstGeom>
          <a:noFill/>
        </p:spPr>
        <p:txBody>
          <a:bodyPr wrap="square" rtlCol="0">
            <a:spAutoFit/>
          </a:bodyPr>
          <a:lstStyle/>
          <a:p>
            <a:pPr algn="ctr"/>
            <a:r>
              <a:rPr lang="fr-FR" sz="1600" b="1" dirty="0"/>
              <a:t>REPUBLIQUE DU MALI  </a:t>
            </a:r>
          </a:p>
          <a:p>
            <a:pPr algn="ctr"/>
            <a:r>
              <a:rPr lang="fr-FR" sz="1600" b="1" dirty="0"/>
              <a:t>UN PEUPLE – UN BUT – UNE FOI</a:t>
            </a:r>
          </a:p>
          <a:p>
            <a:pPr algn="ctr"/>
            <a:r>
              <a:rPr lang="fr-FR" sz="1600" b="1" dirty="0"/>
              <a:t>----------------------------------</a:t>
            </a:r>
          </a:p>
        </p:txBody>
      </p:sp>
      <p:sp>
        <p:nvSpPr>
          <p:cNvPr id="13" name="ZoneTexte 12"/>
          <p:cNvSpPr txBox="1"/>
          <p:nvPr/>
        </p:nvSpPr>
        <p:spPr>
          <a:xfrm>
            <a:off x="1183004" y="892248"/>
            <a:ext cx="3273085" cy="369332"/>
          </a:xfrm>
          <a:prstGeom prst="rect">
            <a:avLst/>
          </a:prstGeom>
          <a:noFill/>
        </p:spPr>
        <p:txBody>
          <a:bodyPr wrap="square" rtlCol="0">
            <a:spAutoFit/>
          </a:bodyPr>
          <a:lstStyle/>
          <a:p>
            <a:r>
              <a:rPr lang="fr-FR" b="1" dirty="0"/>
              <a:t>--------------------------------</a:t>
            </a:r>
          </a:p>
        </p:txBody>
      </p:sp>
      <p:sp>
        <p:nvSpPr>
          <p:cNvPr id="2" name="ZoneTexte 1"/>
          <p:cNvSpPr txBox="1"/>
          <p:nvPr/>
        </p:nvSpPr>
        <p:spPr>
          <a:xfrm>
            <a:off x="130628" y="4211392"/>
            <a:ext cx="11794672" cy="1384995"/>
          </a:xfrm>
          <a:prstGeom prst="rect">
            <a:avLst/>
          </a:prstGeom>
          <a:noFill/>
        </p:spPr>
        <p:txBody>
          <a:bodyPr wrap="square" rtlCol="0">
            <a:spAutoFit/>
          </a:bodyPr>
          <a:lstStyle/>
          <a:p>
            <a:pPr algn="ctr"/>
            <a:r>
              <a:rPr lang="fr-FR" sz="2800" b="1" dirty="0" smtClean="0">
                <a:solidFill>
                  <a:srgbClr val="FF0000"/>
                </a:solidFill>
              </a:rPr>
              <a:t>LABORATOIRE DE PARTAGE D’EXPERIENCES DANS LA MISE EN ŒUVRE DE L’ASSURANCE  MALADIE A </a:t>
            </a:r>
            <a:r>
              <a:rPr lang="fr-FR" sz="2800" b="1" smtClean="0">
                <a:solidFill>
                  <a:srgbClr val="FF0000"/>
                </a:solidFill>
              </a:rPr>
              <a:t>VOCATION UNIVERSELLE EN </a:t>
            </a:r>
            <a:r>
              <a:rPr lang="fr-FR" sz="2800" b="1" dirty="0" smtClean="0">
                <a:solidFill>
                  <a:srgbClr val="FF0000"/>
                </a:solidFill>
              </a:rPr>
              <a:t>AFRIQUE DE L’OUEST FRANCOPHONE, </a:t>
            </a:r>
            <a:r>
              <a:rPr lang="fr-FR" sz="2800" b="1" dirty="0" err="1" smtClean="0">
                <a:solidFill>
                  <a:srgbClr val="FF0000"/>
                </a:solidFill>
              </a:rPr>
              <a:t>Saly</a:t>
            </a:r>
            <a:r>
              <a:rPr lang="fr-FR" sz="2800" b="1" dirty="0" smtClean="0">
                <a:solidFill>
                  <a:srgbClr val="FF0000"/>
                </a:solidFill>
              </a:rPr>
              <a:t>- Mbour </a:t>
            </a:r>
            <a:r>
              <a:rPr lang="fr-FR" sz="2800" b="1" dirty="0" smtClean="0">
                <a:solidFill>
                  <a:srgbClr val="FF0000"/>
                </a:solidFill>
              </a:rPr>
              <a:t>DU 25 </a:t>
            </a:r>
            <a:r>
              <a:rPr lang="fr-FR" sz="2800" b="1" dirty="0">
                <a:solidFill>
                  <a:srgbClr val="FF0000"/>
                </a:solidFill>
              </a:rPr>
              <a:t>AU </a:t>
            </a:r>
            <a:r>
              <a:rPr lang="fr-FR" sz="2800" b="1" dirty="0" smtClean="0">
                <a:solidFill>
                  <a:srgbClr val="FF0000"/>
                </a:solidFill>
              </a:rPr>
              <a:t>29</a:t>
            </a:r>
            <a:r>
              <a:rPr lang="fr-FR" sz="2800" b="1" dirty="0" smtClean="0">
                <a:solidFill>
                  <a:srgbClr val="FF0000"/>
                </a:solidFill>
              </a:rPr>
              <a:t> </a:t>
            </a:r>
            <a:r>
              <a:rPr lang="fr-FR" sz="2800" b="1" dirty="0">
                <a:solidFill>
                  <a:srgbClr val="FF0000"/>
                </a:solidFill>
              </a:rPr>
              <a:t>NOVEMBRE  </a:t>
            </a:r>
            <a:r>
              <a:rPr lang="fr-FR" sz="2800" b="1" dirty="0" smtClean="0">
                <a:solidFill>
                  <a:srgbClr val="FF0000"/>
                </a:solidFill>
              </a:rPr>
              <a:t>2019 </a:t>
            </a:r>
            <a:endParaRPr lang="fr-FR" sz="2800" b="1" dirty="0">
              <a:solidFill>
                <a:srgbClr val="FF0000"/>
              </a:solidFill>
            </a:endParaRPr>
          </a:p>
        </p:txBody>
      </p:sp>
    </p:spTree>
    <p:extLst>
      <p:ext uri="{BB962C8B-B14F-4D97-AF65-F5344CB8AC3E}">
        <p14:creationId xmlns:p14="http://schemas.microsoft.com/office/powerpoint/2010/main" val="264386854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546" y="283336"/>
            <a:ext cx="11199254" cy="708337"/>
          </a:xfrm>
        </p:spPr>
        <p:txBody>
          <a:bodyPr>
            <a:normAutofit/>
          </a:bodyPr>
          <a:lstStyle/>
          <a:p>
            <a:pPr algn="ctr"/>
            <a:r>
              <a:rPr lang="fr-FR" sz="3600" b="1" dirty="0">
                <a:latin typeface="+mn-lt"/>
              </a:rPr>
              <a:t>PLAN DE PRESENTATION</a:t>
            </a:r>
          </a:p>
        </p:txBody>
      </p:sp>
      <p:sp>
        <p:nvSpPr>
          <p:cNvPr id="3" name="Espace réservé du contenu 2"/>
          <p:cNvSpPr>
            <a:spLocks noGrp="1"/>
          </p:cNvSpPr>
          <p:nvPr>
            <p:ph idx="1"/>
          </p:nvPr>
        </p:nvSpPr>
        <p:spPr>
          <a:xfrm>
            <a:off x="0" y="1068947"/>
            <a:ext cx="12192000" cy="5789054"/>
          </a:xfrm>
        </p:spPr>
        <p:txBody>
          <a:bodyPr>
            <a:noAutofit/>
          </a:bodyPr>
          <a:lstStyle/>
          <a:p>
            <a:pPr marL="0" indent="0" algn="just">
              <a:buNone/>
            </a:pPr>
            <a:r>
              <a:rPr lang="fr-FR" b="1" dirty="0">
                <a:ea typeface="Batang" panose="02030600000101010101" pitchFamily="18" charset="-127"/>
              </a:rPr>
              <a:t>I</a:t>
            </a:r>
            <a:r>
              <a:rPr lang="fr-FR" sz="2000" b="1" dirty="0">
                <a:ea typeface="Batang" panose="02030600000101010101" pitchFamily="18" charset="-127"/>
              </a:rPr>
              <a:t>-</a:t>
            </a:r>
            <a:r>
              <a:rPr lang="fr-FR" b="1" dirty="0">
                <a:ea typeface="Batang" panose="02030600000101010101" pitchFamily="18" charset="-127"/>
              </a:rPr>
              <a:t>CONTEXTE AYANT PREVALU A LA MISE EN PLACE D’UN SYSTEME PUBLIC D’ASSURANCE MALADIE</a:t>
            </a:r>
            <a:r>
              <a:rPr lang="fr-FR" b="1" dirty="0" smtClean="0">
                <a:ea typeface="Batang" panose="02030600000101010101" pitchFamily="18" charset="-127"/>
              </a:rPr>
              <a:t>.</a:t>
            </a:r>
          </a:p>
          <a:p>
            <a:pPr marL="0" indent="0" algn="just">
              <a:buNone/>
            </a:pPr>
            <a:endParaRPr lang="fr-FR" b="1" dirty="0">
              <a:ea typeface="Batang" panose="02030600000101010101" pitchFamily="18" charset="-127"/>
            </a:endParaRPr>
          </a:p>
          <a:p>
            <a:pPr marL="0" indent="0" algn="just">
              <a:buNone/>
            </a:pPr>
            <a:r>
              <a:rPr lang="fr-FR" b="1" dirty="0">
                <a:ea typeface="Batang" panose="02030600000101010101" pitchFamily="18" charset="-127"/>
              </a:rPr>
              <a:t>II-PRINCIPES QUI SOUS-TENDENT L’ASSURANCE MALADIE</a:t>
            </a:r>
            <a:r>
              <a:rPr lang="fr-FR" b="1" dirty="0" smtClean="0">
                <a:ea typeface="Batang" panose="02030600000101010101" pitchFamily="18" charset="-127"/>
              </a:rPr>
              <a:t>.</a:t>
            </a:r>
          </a:p>
          <a:p>
            <a:pPr marL="0" indent="0" algn="just">
              <a:buNone/>
            </a:pPr>
            <a:endParaRPr lang="fr-FR" b="1" dirty="0">
              <a:ea typeface="Batang" panose="02030600000101010101" pitchFamily="18" charset="-127"/>
            </a:endParaRPr>
          </a:p>
          <a:p>
            <a:pPr marL="0" indent="0" algn="just">
              <a:buNone/>
            </a:pPr>
            <a:r>
              <a:rPr lang="fr-FR" b="1" dirty="0">
                <a:ea typeface="Batang" panose="02030600000101010101" pitchFamily="18" charset="-127"/>
              </a:rPr>
              <a:t>III-GRANDES ETAPES OBSERVEES DANS LA MISE EN PLACE DU SYSTEME PUBLIC D’ASSURANCE MALADIE</a:t>
            </a:r>
            <a:endParaRPr lang="fr-FR" dirty="0">
              <a:ea typeface="Batang" panose="02030600000101010101" pitchFamily="18" charset="-127"/>
            </a:endParaRPr>
          </a:p>
          <a:p>
            <a:pPr marL="0" indent="0" algn="just">
              <a:buNone/>
            </a:pPr>
            <a:r>
              <a:rPr lang="fr-FR" sz="2400" b="1" dirty="0">
                <a:ea typeface="Batang" panose="02030600000101010101" pitchFamily="18" charset="-127"/>
              </a:rPr>
              <a:t>1</a:t>
            </a:r>
            <a:r>
              <a:rPr lang="fr-FR" sz="2000" b="1" dirty="0">
                <a:ea typeface="Batang" panose="02030600000101010101" pitchFamily="18" charset="-127"/>
              </a:rPr>
              <a:t>-</a:t>
            </a:r>
            <a:r>
              <a:rPr lang="fr-FR" sz="2400" b="1" dirty="0">
                <a:ea typeface="Batang" panose="02030600000101010101" pitchFamily="18" charset="-127"/>
              </a:rPr>
              <a:t>La mise en place de l’Assurance Maladie Obligatoire pour le secteur formel :</a:t>
            </a:r>
            <a:endParaRPr lang="fr-FR" sz="2400" dirty="0">
              <a:ea typeface="Batang" panose="02030600000101010101" pitchFamily="18" charset="-127"/>
            </a:endParaRPr>
          </a:p>
          <a:p>
            <a:pPr marL="0" indent="0">
              <a:buNone/>
            </a:pPr>
            <a:r>
              <a:rPr lang="fr-FR" sz="2400" b="1" dirty="0"/>
              <a:t>2-Le passage à l’Assurance Maladie </a:t>
            </a:r>
            <a:r>
              <a:rPr lang="fr-FR" sz="2400" b="1" dirty="0" smtClean="0"/>
              <a:t>Universelle</a:t>
            </a:r>
          </a:p>
          <a:p>
            <a:pPr marL="0" indent="0">
              <a:buNone/>
            </a:pPr>
            <a:endParaRPr lang="fr-FR" sz="2400" b="1" dirty="0" smtClean="0"/>
          </a:p>
          <a:p>
            <a:pPr marL="0" indent="0">
              <a:buNone/>
            </a:pPr>
            <a:r>
              <a:rPr lang="fr-FR" sz="2400" b="1" dirty="0"/>
              <a:t>V-CONCLUSION</a:t>
            </a:r>
            <a:endParaRPr lang="fr-FR" sz="2400" dirty="0"/>
          </a:p>
          <a:p>
            <a:pPr marL="0" indent="0">
              <a:buNone/>
            </a:pPr>
            <a:endParaRPr lang="fr-FR" sz="2400" b="1" dirty="0">
              <a:ea typeface="Batang" panose="02030600000101010101" pitchFamily="18" charset="-127"/>
            </a:endParaRPr>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2</a:t>
            </a:fld>
            <a:endParaRPr lang="fr-FR" dirty="0"/>
          </a:p>
        </p:txBody>
      </p:sp>
    </p:spTree>
    <p:extLst>
      <p:ext uri="{BB962C8B-B14F-4D97-AF65-F5344CB8AC3E}">
        <p14:creationId xmlns:p14="http://schemas.microsoft.com/office/powerpoint/2010/main" val="177355606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06827"/>
          </a:xfrm>
        </p:spPr>
        <p:txBody>
          <a:bodyPr>
            <a:normAutofit/>
          </a:bodyPr>
          <a:lstStyle/>
          <a:p>
            <a:pPr algn="ctr"/>
            <a:r>
              <a:rPr lang="fr-FR" sz="3600" b="1" dirty="0"/>
              <a:t>I-CONTEXTE AYANT PREVALU A LA MISE EN PLACE D’UN SYSTEME PUBLIC D’ASSURANCE MALADIE</a:t>
            </a:r>
            <a:endParaRPr lang="fr-FR" sz="3600" dirty="0"/>
          </a:p>
        </p:txBody>
      </p:sp>
      <p:sp>
        <p:nvSpPr>
          <p:cNvPr id="3" name="Espace réservé du contenu 2"/>
          <p:cNvSpPr>
            <a:spLocks noGrp="1"/>
          </p:cNvSpPr>
          <p:nvPr>
            <p:ph idx="1"/>
          </p:nvPr>
        </p:nvSpPr>
        <p:spPr>
          <a:xfrm>
            <a:off x="72980" y="1317356"/>
            <a:ext cx="12119020" cy="5540644"/>
          </a:xfrm>
        </p:spPr>
        <p:txBody>
          <a:bodyPr>
            <a:normAutofit fontScale="92500" lnSpcReduction="10000"/>
          </a:bodyPr>
          <a:lstStyle/>
          <a:p>
            <a:pPr marL="0" indent="0" algn="just">
              <a:buNone/>
            </a:pPr>
            <a:r>
              <a:rPr lang="fr-FR" dirty="0" smtClean="0"/>
              <a:t>-La </a:t>
            </a:r>
            <a:r>
              <a:rPr lang="fr-FR" dirty="0"/>
              <a:t>mise en place d’une réforme volontariste tendant à améliorer l’état de santé de la population procède à une problématique de couverture sanitaire </a:t>
            </a:r>
            <a:r>
              <a:rPr lang="fr-FR" dirty="0" smtClean="0"/>
              <a:t>universelle;</a:t>
            </a:r>
            <a:endParaRPr lang="fr-FR" dirty="0"/>
          </a:p>
          <a:p>
            <a:pPr marL="0" indent="0" algn="just">
              <a:buNone/>
            </a:pPr>
            <a:endParaRPr lang="fr-FR" dirty="0"/>
          </a:p>
          <a:p>
            <a:pPr marL="0" indent="0" algn="just">
              <a:buNone/>
            </a:pPr>
            <a:r>
              <a:rPr lang="fr-FR" dirty="0"/>
              <a:t>-Contexte marqué alors par l’inexistence de systèmes généralisés de tiers payant ;</a:t>
            </a:r>
          </a:p>
          <a:p>
            <a:pPr marL="0" indent="0" algn="just">
              <a:buNone/>
            </a:pPr>
            <a:endParaRPr lang="fr-FR" dirty="0"/>
          </a:p>
          <a:p>
            <a:pPr marL="0" indent="0" algn="just">
              <a:buNone/>
            </a:pPr>
            <a:r>
              <a:rPr lang="fr-FR" dirty="0"/>
              <a:t>-Prévalence du paiement direct au niveau des populations caractérisées par un taux moyen de pauvreté autour de cinquante pour cent ;</a:t>
            </a:r>
          </a:p>
          <a:p>
            <a:pPr marL="0" indent="0" algn="just">
              <a:buNone/>
            </a:pPr>
            <a:endParaRPr lang="fr-FR" dirty="0"/>
          </a:p>
          <a:p>
            <a:pPr marL="0" indent="0" algn="just">
              <a:buNone/>
            </a:pPr>
            <a:r>
              <a:rPr lang="fr-FR" dirty="0"/>
              <a:t>-Disponibilité</a:t>
            </a:r>
            <a:r>
              <a:rPr lang="fr-FR" dirty="0" smtClean="0"/>
              <a:t>, </a:t>
            </a:r>
            <a:r>
              <a:rPr lang="fr-FR" dirty="0"/>
              <a:t>d’une politique sectorielle de santé et d’une politique de solidarité suivie, dans les années 2000, d’une Déclaration de politique de Protection sociale ;</a:t>
            </a:r>
          </a:p>
          <a:p>
            <a:pPr marL="0" indent="0" algn="just">
              <a:buNone/>
            </a:pPr>
            <a:endParaRPr lang="fr-FR" dirty="0"/>
          </a:p>
          <a:p>
            <a:pPr marL="0" indent="0" algn="just">
              <a:buNone/>
            </a:pPr>
            <a:r>
              <a:rPr lang="fr-FR" dirty="0"/>
              <a:t>-Ces documents de politiques sont assorties de plan et de programmes de mise en œuvre (PRODESS, plans d’actions d’extension de la protection sociale) ;</a:t>
            </a:r>
          </a:p>
          <a:p>
            <a:pPr marL="0" indent="0" algn="just">
              <a:buNone/>
            </a:pPr>
            <a:endParaRPr lang="fr-FR" dirty="0"/>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3</a:t>
            </a:fld>
            <a:endParaRPr lang="fr-FR" dirty="0"/>
          </a:p>
        </p:txBody>
      </p:sp>
    </p:spTree>
    <p:extLst>
      <p:ext uri="{BB962C8B-B14F-4D97-AF65-F5344CB8AC3E}">
        <p14:creationId xmlns:p14="http://schemas.microsoft.com/office/powerpoint/2010/main" val="269654278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3031"/>
            <a:ext cx="12192000" cy="1028345"/>
          </a:xfrm>
        </p:spPr>
        <p:txBody>
          <a:bodyPr>
            <a:normAutofit/>
          </a:bodyPr>
          <a:lstStyle/>
          <a:p>
            <a:pPr algn="ctr"/>
            <a:r>
              <a:rPr lang="fr-FR" sz="3200" b="1" dirty="0"/>
              <a:t>II-PRINCIPES QUI SOUS-TENDENT L’ASSURANCE MALADIE</a:t>
            </a:r>
            <a:endParaRPr lang="fr-FR" sz="3200" dirty="0"/>
          </a:p>
        </p:txBody>
      </p:sp>
      <p:sp>
        <p:nvSpPr>
          <p:cNvPr id="3" name="Espace réservé du contenu 2"/>
          <p:cNvSpPr>
            <a:spLocks noGrp="1"/>
          </p:cNvSpPr>
          <p:nvPr>
            <p:ph idx="1"/>
          </p:nvPr>
        </p:nvSpPr>
        <p:spPr>
          <a:xfrm>
            <a:off x="0" y="1481070"/>
            <a:ext cx="12191999" cy="5376930"/>
          </a:xfrm>
        </p:spPr>
        <p:txBody>
          <a:bodyPr>
            <a:normAutofit/>
          </a:bodyPr>
          <a:lstStyle/>
          <a:p>
            <a:pPr marL="0" indent="0" algn="just">
              <a:buNone/>
            </a:pPr>
            <a:r>
              <a:rPr lang="fr-FR" dirty="0"/>
              <a:t>-l’unicité du régime pour toutes les catégories concernées par le système</a:t>
            </a:r>
          </a:p>
          <a:p>
            <a:pPr marL="0" indent="0" algn="just">
              <a:buNone/>
            </a:pPr>
            <a:r>
              <a:rPr lang="fr-FR" dirty="0"/>
              <a:t>-la solidarité (entre toutes catégories de la population) ; </a:t>
            </a:r>
          </a:p>
          <a:p>
            <a:pPr marL="0" indent="0" algn="just">
              <a:buNone/>
            </a:pPr>
            <a:r>
              <a:rPr lang="fr-FR" dirty="0"/>
              <a:t>-la mutualisation du risque et des moyens, </a:t>
            </a:r>
          </a:p>
          <a:p>
            <a:pPr marL="0" indent="0" algn="just">
              <a:buNone/>
            </a:pPr>
            <a:r>
              <a:rPr lang="fr-FR" dirty="0"/>
              <a:t>-la non discrimination quant à l’accès aux prestations, quels que soient l’âge, les niveaux de revenus, les lieux de résidence, la religion ou l’ethnie </a:t>
            </a:r>
            <a:r>
              <a:rPr lang="fr-FR" dirty="0" smtClean="0"/>
              <a:t>; </a:t>
            </a:r>
            <a:endParaRPr lang="fr-FR" dirty="0"/>
          </a:p>
          <a:p>
            <a:pPr marL="0" indent="0" algn="just">
              <a:buNone/>
            </a:pPr>
            <a:r>
              <a:rPr lang="fr-FR" dirty="0"/>
              <a:t>-l’accès de toutes les catégories au même panier de services ;</a:t>
            </a:r>
          </a:p>
          <a:p>
            <a:pPr marL="0" indent="0" algn="just">
              <a:buNone/>
            </a:pPr>
            <a:r>
              <a:rPr lang="fr-FR" dirty="0"/>
              <a:t>-le tiers payant ;</a:t>
            </a:r>
          </a:p>
          <a:p>
            <a:pPr marL="0" indent="0" algn="just">
              <a:buNone/>
            </a:pPr>
            <a:r>
              <a:rPr lang="fr-FR" dirty="0"/>
              <a:t>-le remboursement direct des factures aux prestataires(hors ticket modérateur), par les organismes en charge.</a:t>
            </a:r>
          </a:p>
          <a:p>
            <a:pPr marL="0" indent="0" algn="just">
              <a:buNone/>
            </a:pPr>
            <a:r>
              <a:rPr lang="fr-FR" b="1" dirty="0">
                <a:solidFill>
                  <a:srgbClr val="FF0000"/>
                </a:solidFill>
              </a:rPr>
              <a:t>« On cotise selon ses moyens et on est pris en charge selon ses besoins »</a:t>
            </a:r>
          </a:p>
          <a:p>
            <a:pPr algn="just"/>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4</a:t>
            </a:fld>
            <a:endParaRPr lang="fr-FR" dirty="0"/>
          </a:p>
        </p:txBody>
      </p:sp>
    </p:spTree>
    <p:extLst>
      <p:ext uri="{BB962C8B-B14F-4D97-AF65-F5344CB8AC3E}">
        <p14:creationId xmlns:p14="http://schemas.microsoft.com/office/powerpoint/2010/main" val="3164431724"/>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1999" cy="1468192"/>
          </a:xfrm>
        </p:spPr>
        <p:txBody>
          <a:bodyPr>
            <a:normAutofit/>
          </a:bodyPr>
          <a:lstStyle/>
          <a:p>
            <a:pPr algn="ctr"/>
            <a:r>
              <a:rPr lang="fr-FR" sz="3200" b="1" dirty="0"/>
              <a:t>III-GRANDES ETAPES OBSERVEES DANS LA MISE EN PLACE DU SYSTEME PUBLIC D’ASSURANCE MALADIE</a:t>
            </a:r>
            <a:endParaRPr lang="fr-FR" sz="3200" dirty="0"/>
          </a:p>
        </p:txBody>
      </p:sp>
      <p:sp>
        <p:nvSpPr>
          <p:cNvPr id="3" name="Espace réservé du contenu 2"/>
          <p:cNvSpPr>
            <a:spLocks noGrp="1"/>
          </p:cNvSpPr>
          <p:nvPr>
            <p:ph idx="1"/>
          </p:nvPr>
        </p:nvSpPr>
        <p:spPr>
          <a:xfrm>
            <a:off x="0" y="1532586"/>
            <a:ext cx="12192000" cy="5325414"/>
          </a:xfrm>
        </p:spPr>
        <p:txBody>
          <a:bodyPr>
            <a:noAutofit/>
          </a:bodyPr>
          <a:lstStyle/>
          <a:p>
            <a:pPr marL="0" indent="0" algn="just">
              <a:buNone/>
            </a:pPr>
            <a:r>
              <a:rPr lang="fr-FR" sz="3200" dirty="0"/>
              <a:t>Un choix politique marqué par la volonté de mettre en place un système public d’assurance maladie en </a:t>
            </a:r>
            <a:r>
              <a:rPr lang="fr-FR" sz="3200" u="sng" dirty="0"/>
              <a:t>deux grandes étapes </a:t>
            </a:r>
            <a:r>
              <a:rPr lang="fr-FR" sz="3200" dirty="0"/>
              <a:t>:</a:t>
            </a:r>
          </a:p>
          <a:p>
            <a:pPr marL="0" indent="0" algn="just">
              <a:buNone/>
            </a:pPr>
            <a:r>
              <a:rPr lang="fr-FR" sz="3200" b="1" dirty="0"/>
              <a:t>1-La mise en place de l’Assurance Maladie Obligatoire pour le secteur formel :</a:t>
            </a:r>
            <a:endParaRPr lang="fr-FR" sz="3200" dirty="0"/>
          </a:p>
          <a:p>
            <a:pPr marL="0" indent="0" algn="just">
              <a:buNone/>
            </a:pPr>
            <a:r>
              <a:rPr lang="fr-FR" sz="3200" dirty="0"/>
              <a:t>-La nécessité d’asseoir progressivement une expérience et des expertises avérées en matière de gestion du produit assurantiel dans le domaine de la maladie ;</a:t>
            </a:r>
          </a:p>
          <a:p>
            <a:pPr marL="0" indent="0" algn="just">
              <a:buNone/>
            </a:pPr>
            <a:r>
              <a:rPr lang="fr-FR" sz="3200" dirty="0"/>
              <a:t>-La nécessité de capitaliser les avancées et les écueils susceptibles de réunir les meilleures chances pour une extension du système aux autres catégories (secteur agricole et secteur informel).</a:t>
            </a:r>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5</a:t>
            </a:fld>
            <a:endParaRPr lang="fr-FR" dirty="0"/>
          </a:p>
        </p:txBody>
      </p:sp>
    </p:spTree>
    <p:extLst>
      <p:ext uri="{BB962C8B-B14F-4D97-AF65-F5344CB8AC3E}">
        <p14:creationId xmlns:p14="http://schemas.microsoft.com/office/powerpoint/2010/main" val="4187828332"/>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152" y="0"/>
            <a:ext cx="12101848" cy="1571223"/>
          </a:xfrm>
        </p:spPr>
        <p:txBody>
          <a:bodyPr>
            <a:normAutofit/>
          </a:bodyPr>
          <a:lstStyle/>
          <a:p>
            <a:pPr algn="ctr"/>
            <a:r>
              <a:rPr lang="fr-FR" sz="3200" b="1" dirty="0"/>
              <a:t>III-GRANDES ETAPES OBSERVEES DANS LA MISE EN PLACE DU SYSTEME PUBLIC D’ASSURANCE MALADIE(suite)</a:t>
            </a:r>
            <a:endParaRPr lang="fr-FR" sz="3200" dirty="0"/>
          </a:p>
        </p:txBody>
      </p:sp>
      <p:sp>
        <p:nvSpPr>
          <p:cNvPr id="3" name="Espace réservé du contenu 2"/>
          <p:cNvSpPr>
            <a:spLocks noGrp="1"/>
          </p:cNvSpPr>
          <p:nvPr>
            <p:ph idx="1"/>
          </p:nvPr>
        </p:nvSpPr>
        <p:spPr>
          <a:xfrm>
            <a:off x="1" y="1825624"/>
            <a:ext cx="12192000" cy="5032375"/>
          </a:xfrm>
        </p:spPr>
        <p:txBody>
          <a:bodyPr>
            <a:normAutofit/>
          </a:bodyPr>
          <a:lstStyle/>
          <a:p>
            <a:pPr marL="0" indent="0" algn="just">
              <a:buNone/>
            </a:pPr>
            <a:r>
              <a:rPr lang="fr-FR" b="1" dirty="0"/>
              <a:t>1.1-Les grandes actions et mesures qui ont marqué la mise en place de l’AMO </a:t>
            </a:r>
            <a:endParaRPr lang="fr-FR" dirty="0"/>
          </a:p>
          <a:p>
            <a:pPr marL="0" indent="0" algn="just">
              <a:buNone/>
            </a:pPr>
            <a:r>
              <a:rPr lang="fr-FR" b="1" dirty="0"/>
              <a:t>Début du processus 2001 </a:t>
            </a:r>
            <a:endParaRPr lang="fr-FR" dirty="0"/>
          </a:p>
          <a:p>
            <a:pPr marL="0" indent="0" algn="just">
              <a:buNone/>
            </a:pPr>
            <a:r>
              <a:rPr lang="fr-FR" b="1" dirty="0"/>
              <a:t>*Les études </a:t>
            </a:r>
            <a:r>
              <a:rPr lang="fr-FR" dirty="0"/>
              <a:t>:</a:t>
            </a:r>
          </a:p>
          <a:p>
            <a:pPr marL="914400" lvl="2" indent="0" algn="just">
              <a:buNone/>
            </a:pPr>
            <a:r>
              <a:rPr lang="fr-FR" sz="2800" b="1" dirty="0"/>
              <a:t>-Etude de cadrage </a:t>
            </a:r>
            <a:r>
              <a:rPr lang="fr-FR" sz="2400" dirty="0"/>
              <a:t>(A. LETOURMY/CERMES</a:t>
            </a:r>
            <a:r>
              <a:rPr lang="fr-FR" sz="2800" dirty="0"/>
              <a:t>);</a:t>
            </a:r>
          </a:p>
          <a:p>
            <a:pPr marL="914400" lvl="2" indent="0" algn="just">
              <a:buNone/>
            </a:pPr>
            <a:r>
              <a:rPr lang="fr-FR" sz="2800" b="1" dirty="0"/>
              <a:t>-Etudes techniques</a:t>
            </a:r>
            <a:r>
              <a:rPr lang="fr-FR" sz="2800" dirty="0"/>
              <a:t>(ADECRI)</a:t>
            </a:r>
            <a:r>
              <a:rPr lang="fr-FR" sz="2800" b="1" dirty="0"/>
              <a:t> ;</a:t>
            </a:r>
          </a:p>
          <a:p>
            <a:pPr marL="914400" lvl="2" indent="0" algn="just">
              <a:buNone/>
            </a:pPr>
            <a:r>
              <a:rPr lang="fr-FR" sz="2800" b="1" dirty="0"/>
              <a:t>-Etudes organisationnelles</a:t>
            </a:r>
            <a:r>
              <a:rPr lang="fr-FR" sz="2400" b="1" dirty="0"/>
              <a:t>(</a:t>
            </a:r>
            <a:r>
              <a:rPr lang="fr-FR" sz="2400" dirty="0"/>
              <a:t>A.LETOURMY/CERMES et B.DIAN  DIAKITE/INRSP</a:t>
            </a:r>
            <a:r>
              <a:rPr lang="fr-FR" sz="2800" dirty="0"/>
              <a:t>).</a:t>
            </a:r>
            <a:endParaRPr lang="fr-FR" sz="2800" b="1" dirty="0"/>
          </a:p>
          <a:p>
            <a:pPr marL="0" indent="0" algn="just">
              <a:buNone/>
            </a:pPr>
            <a:r>
              <a:rPr lang="fr-FR" sz="3200" dirty="0"/>
              <a:t>-</a:t>
            </a:r>
            <a:r>
              <a:rPr lang="fr-FR" dirty="0"/>
              <a:t>Concertations entre les parties prenantes (partenaires sociaux, partenaires techniques et financiers, société civile, collectivités territoriales, services techniques (sur le choix des options quant aux taux de cotisation et aux subventions, aux populations éligibles, aux paniers de soins, au schéma organisationnel pour la gestion du régime…) ;</a:t>
            </a:r>
          </a:p>
          <a:p>
            <a:endParaRPr lang="fr-FR" sz="3200" dirty="0"/>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6</a:t>
            </a:fld>
            <a:endParaRPr lang="fr-FR" dirty="0"/>
          </a:p>
        </p:txBody>
      </p:sp>
    </p:spTree>
    <p:extLst>
      <p:ext uri="{BB962C8B-B14F-4D97-AF65-F5344CB8AC3E}">
        <p14:creationId xmlns:p14="http://schemas.microsoft.com/office/powerpoint/2010/main" val="521531767"/>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690689"/>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751527"/>
            <a:ext cx="12191999" cy="4700788"/>
          </a:xfrm>
        </p:spPr>
        <p:txBody>
          <a:bodyPr/>
          <a:lstStyle/>
          <a:p>
            <a:pPr marL="0" indent="0" algn="just">
              <a:buNone/>
            </a:pPr>
            <a:r>
              <a:rPr lang="fr-FR" b="1" dirty="0"/>
              <a:t>*Elaboration des textes (Loi instituant le Régime, Loi portant création de la Caisse Nationale d’Assurance Maladie, et textes d’application)</a:t>
            </a:r>
          </a:p>
          <a:p>
            <a:pPr marL="0" indent="0" algn="just">
              <a:buNone/>
            </a:pPr>
            <a:endParaRPr lang="fr-FR" dirty="0"/>
          </a:p>
          <a:p>
            <a:pPr marL="0" indent="0" algn="just">
              <a:buNone/>
            </a:pPr>
            <a:r>
              <a:rPr lang="fr-FR" dirty="0"/>
              <a:t>-Concertations autour des projets de textes avec les partenaires sociaux, partenaires techniques et financiers, société civile, services techniques et collectivités territoriales.</a:t>
            </a:r>
          </a:p>
          <a:p>
            <a:pPr marL="0" indent="0" algn="just">
              <a:buNone/>
            </a:pPr>
            <a:endParaRPr lang="fr-FR" dirty="0"/>
          </a:p>
          <a:p>
            <a:pPr marL="0" indent="0" algn="just">
              <a:buNone/>
            </a:pPr>
            <a:r>
              <a:rPr lang="fr-FR" dirty="0"/>
              <a:t>-Etudes complémentaires (informatique, cadre organique, schéma conception des supports : </a:t>
            </a:r>
            <a:r>
              <a:rPr lang="fr-FR" dirty="0" smtClean="0"/>
              <a:t>cartes, </a:t>
            </a:r>
            <a:r>
              <a:rPr lang="fr-FR" dirty="0"/>
              <a:t>feuilles de soins, bordereaux de facturation, manuels de procédures, en partie avec actuariat ) ;</a:t>
            </a:r>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7</a:t>
            </a:fld>
            <a:endParaRPr lang="fr-FR" dirty="0"/>
          </a:p>
        </p:txBody>
      </p:sp>
    </p:spTree>
    <p:extLst>
      <p:ext uri="{BB962C8B-B14F-4D97-AF65-F5344CB8AC3E}">
        <p14:creationId xmlns:p14="http://schemas.microsoft.com/office/powerpoint/2010/main" val="1138154510"/>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
            <a:ext cx="12192000" cy="1558343"/>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503652"/>
            <a:ext cx="12191999" cy="5354347"/>
          </a:xfrm>
        </p:spPr>
        <p:txBody>
          <a:bodyPr>
            <a:noAutofit/>
          </a:bodyPr>
          <a:lstStyle/>
          <a:p>
            <a:pPr marL="0" indent="0" algn="just">
              <a:buNone/>
            </a:pPr>
            <a:r>
              <a:rPr lang="fr-FR" sz="2400" b="1" dirty="0"/>
              <a:t>*</a:t>
            </a:r>
            <a:r>
              <a:rPr lang="fr-FR" b="1" dirty="0"/>
              <a:t>Opérationnalisation de la gestion du Régime d’Assurance Maladie </a:t>
            </a:r>
            <a:r>
              <a:rPr lang="fr-FR" b="1" dirty="0" smtClean="0"/>
              <a:t>Obligatoire</a:t>
            </a:r>
            <a:endParaRPr lang="fr-FR" dirty="0"/>
          </a:p>
          <a:p>
            <a:pPr marL="0" indent="0" algn="just">
              <a:buNone/>
            </a:pPr>
            <a:r>
              <a:rPr lang="fr-FR" dirty="0" smtClean="0"/>
              <a:t>La </a:t>
            </a:r>
            <a:r>
              <a:rPr lang="fr-FR" dirty="0"/>
              <a:t>CANAM responsable de la gestion du </a:t>
            </a:r>
            <a:r>
              <a:rPr lang="fr-FR" dirty="0" smtClean="0"/>
              <a:t>régime: </a:t>
            </a:r>
          </a:p>
          <a:p>
            <a:pPr marL="0" indent="0" algn="just">
              <a:buNone/>
            </a:pPr>
            <a:r>
              <a:rPr lang="fr-FR" dirty="0" smtClean="0"/>
              <a:t>- Edicte les référentiels</a:t>
            </a:r>
          </a:p>
          <a:p>
            <a:pPr marL="0" indent="0" algn="just">
              <a:buNone/>
            </a:pPr>
            <a:r>
              <a:rPr lang="fr-FR" dirty="0" smtClean="0"/>
              <a:t>- Etablit les conventions ,les </a:t>
            </a:r>
            <a:r>
              <a:rPr lang="fr-FR" dirty="0"/>
              <a:t>listes des médicaments et autres prestations couvertes par l’AMO ainsi que leur tarification </a:t>
            </a:r>
            <a:r>
              <a:rPr lang="fr-FR" dirty="0" smtClean="0"/>
              <a:t>;</a:t>
            </a:r>
          </a:p>
          <a:p>
            <a:pPr marL="0" indent="0" algn="just">
              <a:buNone/>
            </a:pPr>
            <a:r>
              <a:rPr lang="fr-FR" dirty="0"/>
              <a:t>-</a:t>
            </a:r>
            <a:r>
              <a:rPr lang="fr-FR" dirty="0" smtClean="0"/>
              <a:t> Alloue  </a:t>
            </a:r>
            <a:r>
              <a:rPr lang="fr-FR" dirty="0"/>
              <a:t>les ressources aux OGD pour les remboursements</a:t>
            </a:r>
            <a:r>
              <a:rPr lang="fr-FR" dirty="0" smtClean="0"/>
              <a:t>.</a:t>
            </a:r>
          </a:p>
          <a:p>
            <a:pPr marL="0" indent="0" algn="just">
              <a:buNone/>
            </a:pPr>
            <a:endParaRPr lang="fr-FR" sz="3200" dirty="0"/>
          </a:p>
          <a:p>
            <a:pPr marL="0" indent="0" algn="just">
              <a:buNone/>
            </a:pPr>
            <a:r>
              <a:rPr lang="fr-FR" dirty="0"/>
              <a:t>L’INPS et la CMSS assurent, par délégation les fonctions principales de collecte primaire des cotisations et de paiement aux prestataires.</a:t>
            </a:r>
          </a:p>
          <a:p>
            <a:pPr marL="0" indent="0" algn="just">
              <a:buNone/>
            </a:pPr>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8</a:t>
            </a:fld>
            <a:endParaRPr lang="fr-FR" dirty="0"/>
          </a:p>
        </p:txBody>
      </p:sp>
    </p:spTree>
    <p:extLst>
      <p:ext uri="{BB962C8B-B14F-4D97-AF65-F5344CB8AC3E}">
        <p14:creationId xmlns:p14="http://schemas.microsoft.com/office/powerpoint/2010/main" val="519940464"/>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
            <a:ext cx="12192000" cy="1584100"/>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314450"/>
            <a:ext cx="12191999" cy="5421201"/>
          </a:xfrm>
        </p:spPr>
        <p:txBody>
          <a:bodyPr>
            <a:noAutofit/>
          </a:bodyPr>
          <a:lstStyle/>
          <a:p>
            <a:pPr marL="0" indent="0" algn="just">
              <a:buNone/>
            </a:pPr>
            <a:r>
              <a:rPr lang="fr-FR" sz="3600" b="1" dirty="0"/>
              <a:t>1.2-Quelques indications sur l’ AMO</a:t>
            </a:r>
            <a:endParaRPr lang="fr-FR" sz="3600" dirty="0"/>
          </a:p>
          <a:p>
            <a:pPr marL="0" indent="0" algn="just">
              <a:buNone/>
            </a:pPr>
            <a:r>
              <a:rPr lang="fr-FR" sz="3600" dirty="0"/>
              <a:t>-</a:t>
            </a:r>
            <a:r>
              <a:rPr lang="fr-FR" sz="3200" dirty="0"/>
              <a:t>Les assujettis : fonctionnaires civils, militaires et des collectivités territoriales, travailleurs régis par le Code du travail, pensionnés des secteurs public et privé, parlementaires ;</a:t>
            </a:r>
          </a:p>
          <a:p>
            <a:pPr marL="0" indent="0" algn="just">
              <a:buNone/>
            </a:pPr>
            <a:r>
              <a:rPr lang="fr-FR" sz="3200" dirty="0" smtClean="0"/>
              <a:t>-</a:t>
            </a:r>
            <a:r>
              <a:rPr lang="fr-FR" sz="3200" dirty="0"/>
              <a:t>Les bénéficiaires : les ayants droit (y compris leurs ascendants s’ils ne sont pas assujettis à l’AMO)</a:t>
            </a:r>
            <a:r>
              <a:rPr lang="fr-FR" sz="3200" dirty="0">
                <a:solidFill>
                  <a:srgbClr val="FF0000"/>
                </a:solidFill>
              </a:rPr>
              <a:t> </a:t>
            </a:r>
            <a:r>
              <a:rPr lang="fr-FR" sz="3200" dirty="0"/>
              <a:t>;</a:t>
            </a:r>
          </a:p>
          <a:p>
            <a:pPr marL="0" indent="0" algn="just">
              <a:buNone/>
            </a:pPr>
            <a:r>
              <a:rPr lang="fr-FR" sz="3200" dirty="0" smtClean="0"/>
              <a:t>-le </a:t>
            </a:r>
            <a:r>
              <a:rPr lang="fr-FR" sz="3200" dirty="0"/>
              <a:t>financement (cotisations, subventions, autres</a:t>
            </a:r>
            <a:r>
              <a:rPr lang="fr-FR" sz="3200" dirty="0" smtClean="0"/>
              <a:t>…).</a:t>
            </a:r>
          </a:p>
          <a:p>
            <a:pPr marL="0" indent="0" algn="just">
              <a:buNone/>
            </a:pPr>
            <a:r>
              <a:rPr lang="fr-FR" sz="3200" dirty="0"/>
              <a:t>Le panier de soins (panier de services) : consultations en ambulatoire et en hospitalisation, analyses biomédicales et imagerie médicale, actes médicaux, transport en cas d’évacuation, hospitalisation (lit), médicaments ;</a:t>
            </a:r>
          </a:p>
          <a:p>
            <a:pPr marL="0" indent="0" algn="just">
              <a:buNone/>
            </a:pPr>
            <a:endParaRPr lang="fr-FR" sz="3600"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9</a:t>
            </a:fld>
            <a:endParaRPr lang="fr-FR" dirty="0"/>
          </a:p>
        </p:txBody>
      </p:sp>
    </p:spTree>
    <p:extLst>
      <p:ext uri="{BB962C8B-B14F-4D97-AF65-F5344CB8AC3E}">
        <p14:creationId xmlns:p14="http://schemas.microsoft.com/office/powerpoint/2010/main" val="305810473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41669"/>
            <a:ext cx="11848563" cy="1390917"/>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255363"/>
            <a:ext cx="12191999" cy="5602637"/>
          </a:xfrm>
        </p:spPr>
        <p:txBody>
          <a:bodyPr>
            <a:normAutofit/>
          </a:bodyPr>
          <a:lstStyle/>
          <a:p>
            <a:pPr marL="0" indent="0" algn="just">
              <a:buNone/>
            </a:pPr>
            <a:r>
              <a:rPr lang="fr-FR" u="sng" dirty="0"/>
              <a:t>NOMBRE D’IMMATRICULES</a:t>
            </a:r>
          </a:p>
          <a:p>
            <a:pPr marL="0" indent="0" algn="just">
              <a:buNone/>
            </a:pPr>
            <a:endParaRPr lang="fr-FR" u="sng" dirty="0"/>
          </a:p>
          <a:p>
            <a:pPr marL="0" indent="0" algn="just">
              <a:buNone/>
            </a:pPr>
            <a:endParaRPr lang="fr-FR" u="sng" dirty="0"/>
          </a:p>
          <a:p>
            <a:pPr marL="0" indent="0" algn="just">
              <a:buNone/>
            </a:pPr>
            <a:endParaRPr lang="fr-FR" u="sng" dirty="0"/>
          </a:p>
          <a:p>
            <a:pPr marL="0" indent="0" algn="just">
              <a:buNone/>
            </a:pPr>
            <a:r>
              <a:rPr lang="fr-FR" u="sng" dirty="0"/>
              <a:t>DEPENSES LIEES AUX PRESTATIONS</a:t>
            </a:r>
          </a:p>
          <a:p>
            <a:pPr marL="0" indent="0" algn="just">
              <a:buNone/>
            </a:pPr>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10</a:t>
            </a:fld>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935611008"/>
              </p:ext>
            </p:extLst>
          </p:nvPr>
        </p:nvGraphicFramePr>
        <p:xfrm>
          <a:off x="294466" y="1859798"/>
          <a:ext cx="11685718" cy="898900"/>
        </p:xfrm>
        <a:graphic>
          <a:graphicData uri="http://schemas.openxmlformats.org/drawingml/2006/table">
            <a:tbl>
              <a:tblPr firstRow="1" bandRow="1">
                <a:tableStyleId>{5C22544A-7EE6-4342-B048-85BDC9FD1C3A}</a:tableStyleId>
              </a:tblPr>
              <a:tblGrid>
                <a:gridCol w="1115880">
                  <a:extLst>
                    <a:ext uri="{9D8B030D-6E8A-4147-A177-3AD203B41FA5}">
                      <a16:colId xmlns:a16="http://schemas.microsoft.com/office/drawing/2014/main" xmlns="" val="20000"/>
                    </a:ext>
                  </a:extLst>
                </a:gridCol>
                <a:gridCol w="1022888">
                  <a:extLst>
                    <a:ext uri="{9D8B030D-6E8A-4147-A177-3AD203B41FA5}">
                      <a16:colId xmlns:a16="http://schemas.microsoft.com/office/drawing/2014/main" xmlns="" val="20001"/>
                    </a:ext>
                  </a:extLst>
                </a:gridCol>
                <a:gridCol w="960895">
                  <a:extLst>
                    <a:ext uri="{9D8B030D-6E8A-4147-A177-3AD203B41FA5}">
                      <a16:colId xmlns:a16="http://schemas.microsoft.com/office/drawing/2014/main" xmlns="" val="20002"/>
                    </a:ext>
                  </a:extLst>
                </a:gridCol>
                <a:gridCol w="1084881">
                  <a:extLst>
                    <a:ext uri="{9D8B030D-6E8A-4147-A177-3AD203B41FA5}">
                      <a16:colId xmlns:a16="http://schemas.microsoft.com/office/drawing/2014/main" xmlns="" val="20003"/>
                    </a:ext>
                  </a:extLst>
                </a:gridCol>
                <a:gridCol w="914400">
                  <a:extLst>
                    <a:ext uri="{9D8B030D-6E8A-4147-A177-3AD203B41FA5}">
                      <a16:colId xmlns:a16="http://schemas.microsoft.com/office/drawing/2014/main" xmlns="" val="20004"/>
                    </a:ext>
                  </a:extLst>
                </a:gridCol>
                <a:gridCol w="1177871">
                  <a:extLst>
                    <a:ext uri="{9D8B030D-6E8A-4147-A177-3AD203B41FA5}">
                      <a16:colId xmlns:a16="http://schemas.microsoft.com/office/drawing/2014/main" xmlns="" val="20005"/>
                    </a:ext>
                  </a:extLst>
                </a:gridCol>
                <a:gridCol w="1115878">
                  <a:extLst>
                    <a:ext uri="{9D8B030D-6E8A-4147-A177-3AD203B41FA5}">
                      <a16:colId xmlns:a16="http://schemas.microsoft.com/office/drawing/2014/main" xmlns="" val="20006"/>
                    </a:ext>
                  </a:extLst>
                </a:gridCol>
                <a:gridCol w="1084882">
                  <a:extLst>
                    <a:ext uri="{9D8B030D-6E8A-4147-A177-3AD203B41FA5}">
                      <a16:colId xmlns:a16="http://schemas.microsoft.com/office/drawing/2014/main" xmlns="" val="20007"/>
                    </a:ext>
                  </a:extLst>
                </a:gridCol>
                <a:gridCol w="960895">
                  <a:extLst>
                    <a:ext uri="{9D8B030D-6E8A-4147-A177-3AD203B41FA5}">
                      <a16:colId xmlns:a16="http://schemas.microsoft.com/office/drawing/2014/main" xmlns="" val="20008"/>
                    </a:ext>
                  </a:extLst>
                </a:gridCol>
                <a:gridCol w="2247248">
                  <a:extLst>
                    <a:ext uri="{9D8B030D-6E8A-4147-A177-3AD203B41FA5}">
                      <a16:colId xmlns:a16="http://schemas.microsoft.com/office/drawing/2014/main" xmlns="" val="20009"/>
                    </a:ext>
                  </a:extLst>
                </a:gridCol>
              </a:tblGrid>
              <a:tr h="531818">
                <a:tc>
                  <a:txBody>
                    <a:bodyPr/>
                    <a:lstStyle/>
                    <a:p>
                      <a:pPr algn="ctr"/>
                      <a:endParaRPr lang="fr-FR" dirty="0"/>
                    </a:p>
                  </a:txBody>
                  <a:tcPr/>
                </a:tc>
                <a:tc>
                  <a:txBody>
                    <a:bodyPr/>
                    <a:lstStyle/>
                    <a:p>
                      <a:pPr algn="ctr"/>
                      <a:r>
                        <a:rPr lang="fr-FR" dirty="0"/>
                        <a:t>2011</a:t>
                      </a:r>
                    </a:p>
                  </a:txBody>
                  <a:tcPr/>
                </a:tc>
                <a:tc>
                  <a:txBody>
                    <a:bodyPr/>
                    <a:lstStyle/>
                    <a:p>
                      <a:pPr algn="ctr"/>
                      <a:r>
                        <a:rPr lang="fr-FR" dirty="0"/>
                        <a:t>2012</a:t>
                      </a:r>
                    </a:p>
                  </a:txBody>
                  <a:tcPr/>
                </a:tc>
                <a:tc>
                  <a:txBody>
                    <a:bodyPr/>
                    <a:lstStyle/>
                    <a:p>
                      <a:pPr algn="ctr"/>
                      <a:r>
                        <a:rPr lang="fr-FR" dirty="0"/>
                        <a:t>2013</a:t>
                      </a:r>
                    </a:p>
                  </a:txBody>
                  <a:tcPr/>
                </a:tc>
                <a:tc>
                  <a:txBody>
                    <a:bodyPr/>
                    <a:lstStyle/>
                    <a:p>
                      <a:pPr algn="ctr"/>
                      <a:r>
                        <a:rPr lang="fr-FR" dirty="0"/>
                        <a:t>2014</a:t>
                      </a:r>
                    </a:p>
                  </a:txBody>
                  <a:tcPr/>
                </a:tc>
                <a:tc>
                  <a:txBody>
                    <a:bodyPr/>
                    <a:lstStyle/>
                    <a:p>
                      <a:pPr algn="ctr"/>
                      <a:r>
                        <a:rPr lang="fr-FR" dirty="0"/>
                        <a:t>2015</a:t>
                      </a:r>
                    </a:p>
                  </a:txBody>
                  <a:tcPr/>
                </a:tc>
                <a:tc>
                  <a:txBody>
                    <a:bodyPr/>
                    <a:lstStyle/>
                    <a:p>
                      <a:pPr algn="ctr"/>
                      <a:r>
                        <a:rPr lang="fr-FR" dirty="0"/>
                        <a:t>2016</a:t>
                      </a:r>
                    </a:p>
                  </a:txBody>
                  <a:tcPr/>
                </a:tc>
                <a:tc>
                  <a:txBody>
                    <a:bodyPr/>
                    <a:lstStyle/>
                    <a:p>
                      <a:pPr algn="ctr"/>
                      <a:r>
                        <a:rPr lang="fr-FR" dirty="0"/>
                        <a:t>2017</a:t>
                      </a:r>
                    </a:p>
                  </a:txBody>
                  <a:tcPr/>
                </a:tc>
                <a:tc>
                  <a:txBody>
                    <a:bodyPr/>
                    <a:lstStyle/>
                    <a:p>
                      <a:pPr algn="ctr"/>
                      <a:r>
                        <a:rPr lang="fr-FR" dirty="0"/>
                        <a:t>2018</a:t>
                      </a:r>
                    </a:p>
                  </a:txBody>
                  <a:tcPr/>
                </a:tc>
                <a:tc>
                  <a:txBody>
                    <a:bodyPr/>
                    <a:lstStyle/>
                    <a:p>
                      <a:pPr algn="ctr"/>
                      <a:endParaRPr lang="fr-FR" dirty="0"/>
                    </a:p>
                  </a:txBody>
                  <a:tcPr/>
                </a:tc>
                <a:extLst>
                  <a:ext uri="{0D108BD9-81ED-4DB2-BD59-A6C34878D82A}">
                    <a16:rowId xmlns:a16="http://schemas.microsoft.com/office/drawing/2014/main" xmlns="" val="10000"/>
                  </a:ext>
                </a:extLst>
              </a:tr>
              <a:tr h="367082">
                <a:tc>
                  <a:txBody>
                    <a:bodyPr/>
                    <a:lstStyle/>
                    <a:p>
                      <a:r>
                        <a:rPr lang="fr-FR" dirty="0"/>
                        <a:t>TOTAL</a:t>
                      </a:r>
                    </a:p>
                  </a:txBody>
                  <a:tcPr/>
                </a:tc>
                <a:tc>
                  <a:txBody>
                    <a:bodyPr/>
                    <a:lstStyle/>
                    <a:p>
                      <a:r>
                        <a:rPr lang="fr-FR" sz="1800" b="1" i="0" u="none" strike="noStrike" kern="1200" baseline="0" dirty="0">
                          <a:solidFill>
                            <a:schemeClr val="dk1"/>
                          </a:solidFill>
                          <a:latin typeface="+mn-lt"/>
                          <a:ea typeface="+mn-ea"/>
                          <a:cs typeface="+mn-cs"/>
                        </a:rPr>
                        <a:t>208 598</a:t>
                      </a:r>
                      <a:endParaRPr lang="fr-FR" dirty="0"/>
                    </a:p>
                  </a:txBody>
                  <a:tcPr/>
                </a:tc>
                <a:tc>
                  <a:txBody>
                    <a:bodyPr/>
                    <a:lstStyle/>
                    <a:p>
                      <a:r>
                        <a:rPr lang="fr-FR" sz="1800" b="1" i="0" u="none" strike="noStrike" kern="1200" baseline="0" dirty="0">
                          <a:solidFill>
                            <a:schemeClr val="dk1"/>
                          </a:solidFill>
                          <a:latin typeface="+mn-lt"/>
                          <a:ea typeface="+mn-ea"/>
                          <a:cs typeface="+mn-cs"/>
                        </a:rPr>
                        <a:t>58 899</a:t>
                      </a:r>
                      <a:endParaRPr lang="fr-FR" dirty="0"/>
                    </a:p>
                  </a:txBody>
                  <a:tcPr/>
                </a:tc>
                <a:tc>
                  <a:txBody>
                    <a:bodyPr/>
                    <a:lstStyle/>
                    <a:p>
                      <a:r>
                        <a:rPr lang="fr-FR" sz="1800" b="1" i="0" u="none" strike="noStrike" kern="1200" baseline="0" dirty="0">
                          <a:solidFill>
                            <a:schemeClr val="dk1"/>
                          </a:solidFill>
                          <a:latin typeface="+mn-lt"/>
                          <a:ea typeface="+mn-ea"/>
                          <a:cs typeface="+mn-cs"/>
                        </a:rPr>
                        <a:t>91 970</a:t>
                      </a:r>
                      <a:endParaRPr lang="fr-FR" dirty="0"/>
                    </a:p>
                  </a:txBody>
                  <a:tcPr/>
                </a:tc>
                <a:tc>
                  <a:txBody>
                    <a:bodyPr/>
                    <a:lstStyle/>
                    <a:p>
                      <a:r>
                        <a:rPr lang="fr-FR" sz="1800" b="1" i="0" u="none" strike="noStrike" kern="1200" baseline="0" dirty="0">
                          <a:solidFill>
                            <a:schemeClr val="dk1"/>
                          </a:solidFill>
                          <a:latin typeface="+mn-lt"/>
                          <a:ea typeface="+mn-ea"/>
                          <a:cs typeface="+mn-cs"/>
                        </a:rPr>
                        <a:t>96 064</a:t>
                      </a:r>
                      <a:endParaRPr lang="fr-FR" dirty="0"/>
                    </a:p>
                  </a:txBody>
                  <a:tcPr/>
                </a:tc>
                <a:tc>
                  <a:txBody>
                    <a:bodyPr/>
                    <a:lstStyle/>
                    <a:p>
                      <a:r>
                        <a:rPr lang="fr-FR" sz="1800" b="1" i="0" u="none" strike="noStrike" kern="1200" baseline="0" dirty="0">
                          <a:solidFill>
                            <a:schemeClr val="dk1"/>
                          </a:solidFill>
                          <a:latin typeface="+mn-lt"/>
                          <a:ea typeface="+mn-ea"/>
                          <a:cs typeface="+mn-cs"/>
                        </a:rPr>
                        <a:t>207 002</a:t>
                      </a:r>
                      <a:endParaRPr lang="fr-FR" dirty="0"/>
                    </a:p>
                  </a:txBody>
                  <a:tcPr/>
                </a:tc>
                <a:tc>
                  <a:txBody>
                    <a:bodyPr/>
                    <a:lstStyle/>
                    <a:p>
                      <a:r>
                        <a:rPr lang="fr-FR" sz="1800" b="1" i="0" u="none" strike="noStrike" kern="1200" baseline="0" dirty="0">
                          <a:solidFill>
                            <a:schemeClr val="dk1"/>
                          </a:solidFill>
                          <a:latin typeface="+mn-lt"/>
                          <a:ea typeface="+mn-ea"/>
                          <a:cs typeface="+mn-cs"/>
                        </a:rPr>
                        <a:t>158 925</a:t>
                      </a:r>
                      <a:endParaRPr lang="fr-FR" dirty="0"/>
                    </a:p>
                  </a:txBody>
                  <a:tcPr/>
                </a:tc>
                <a:tc>
                  <a:txBody>
                    <a:bodyPr/>
                    <a:lstStyle/>
                    <a:p>
                      <a:r>
                        <a:rPr lang="fr-FR" sz="1800" b="1" i="0" u="none" strike="noStrike" kern="1200" baseline="0" dirty="0">
                          <a:solidFill>
                            <a:schemeClr val="dk1"/>
                          </a:solidFill>
                          <a:latin typeface="+mn-lt"/>
                          <a:ea typeface="+mn-ea"/>
                          <a:cs typeface="+mn-cs"/>
                        </a:rPr>
                        <a:t>192 320</a:t>
                      </a:r>
                      <a:endParaRPr lang="fr-FR" dirty="0"/>
                    </a:p>
                  </a:txBody>
                  <a:tcPr/>
                </a:tc>
                <a:tc>
                  <a:txBody>
                    <a:bodyPr/>
                    <a:lstStyle/>
                    <a:p>
                      <a:r>
                        <a:rPr lang="fr-FR" sz="1800" b="1" i="0" u="none" strike="noStrike" kern="1200" baseline="0" dirty="0">
                          <a:solidFill>
                            <a:schemeClr val="dk1"/>
                          </a:solidFill>
                          <a:latin typeface="+mn-lt"/>
                          <a:ea typeface="+mn-ea"/>
                          <a:cs typeface="+mn-cs"/>
                        </a:rPr>
                        <a:t>194 561</a:t>
                      </a:r>
                      <a:endParaRPr lang="fr-FR" dirty="0"/>
                    </a:p>
                  </a:txBody>
                  <a:tcPr/>
                </a:tc>
                <a:tc>
                  <a:txBody>
                    <a:bodyPr/>
                    <a:lstStyle/>
                    <a:p>
                      <a:endParaRPr lang="fr-FR" dirty="0"/>
                    </a:p>
                  </a:txBody>
                  <a:tcPr/>
                </a:tc>
                <a:extLst>
                  <a:ext uri="{0D108BD9-81ED-4DB2-BD59-A6C34878D82A}">
                    <a16:rowId xmlns:a16="http://schemas.microsoft.com/office/drawing/2014/main" xmlns="" val="10001"/>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1434560605"/>
              </p:ext>
            </p:extLst>
          </p:nvPr>
        </p:nvGraphicFramePr>
        <p:xfrm>
          <a:off x="161116" y="3878608"/>
          <a:ext cx="11707034" cy="2601231"/>
        </p:xfrm>
        <a:graphic>
          <a:graphicData uri="http://schemas.openxmlformats.org/drawingml/2006/table">
            <a:tbl>
              <a:tblPr firstRow="1" bandRow="1">
                <a:tableStyleId>{5C22544A-7EE6-4342-B048-85BDC9FD1C3A}</a:tableStyleId>
              </a:tblPr>
              <a:tblGrid>
                <a:gridCol w="2296334">
                  <a:extLst>
                    <a:ext uri="{9D8B030D-6E8A-4147-A177-3AD203B41FA5}">
                      <a16:colId xmlns:a16="http://schemas.microsoft.com/office/drawing/2014/main" xmlns="" val="20000"/>
                    </a:ext>
                  </a:extLst>
                </a:gridCol>
                <a:gridCol w="1600200">
                  <a:extLst>
                    <a:ext uri="{9D8B030D-6E8A-4147-A177-3AD203B41FA5}">
                      <a16:colId xmlns:a16="http://schemas.microsoft.com/office/drawing/2014/main" xmlns="" val="20001"/>
                    </a:ext>
                  </a:extLst>
                </a:gridCol>
                <a:gridCol w="1885950">
                  <a:extLst>
                    <a:ext uri="{9D8B030D-6E8A-4147-A177-3AD203B41FA5}">
                      <a16:colId xmlns:a16="http://schemas.microsoft.com/office/drawing/2014/main" xmlns="" val="20002"/>
                    </a:ext>
                  </a:extLst>
                </a:gridCol>
                <a:gridCol w="1790700">
                  <a:extLst>
                    <a:ext uri="{9D8B030D-6E8A-4147-A177-3AD203B41FA5}">
                      <a16:colId xmlns:a16="http://schemas.microsoft.com/office/drawing/2014/main" xmlns="" val="20003"/>
                    </a:ext>
                  </a:extLst>
                </a:gridCol>
                <a:gridCol w="1885950">
                  <a:extLst>
                    <a:ext uri="{9D8B030D-6E8A-4147-A177-3AD203B41FA5}">
                      <a16:colId xmlns:a16="http://schemas.microsoft.com/office/drawing/2014/main" xmlns="" val="20004"/>
                    </a:ext>
                  </a:extLst>
                </a:gridCol>
                <a:gridCol w="2247900">
                  <a:extLst>
                    <a:ext uri="{9D8B030D-6E8A-4147-A177-3AD203B41FA5}">
                      <a16:colId xmlns:a16="http://schemas.microsoft.com/office/drawing/2014/main" xmlns="" val="20005"/>
                    </a:ext>
                  </a:extLst>
                </a:gridCol>
              </a:tblGrid>
              <a:tr h="387929">
                <a:tc>
                  <a:txBody>
                    <a:bodyPr/>
                    <a:lstStyle/>
                    <a:p>
                      <a:pPr algn="ctr"/>
                      <a:endParaRPr lang="fr-FR" dirty="0"/>
                    </a:p>
                  </a:txBody>
                  <a:tcPr/>
                </a:tc>
                <a:tc>
                  <a:txBody>
                    <a:bodyPr/>
                    <a:lstStyle/>
                    <a:p>
                      <a:pPr algn="ctr"/>
                      <a:r>
                        <a:rPr lang="fr-FR" dirty="0"/>
                        <a:t>2011</a:t>
                      </a:r>
                    </a:p>
                  </a:txBody>
                  <a:tcPr/>
                </a:tc>
                <a:tc>
                  <a:txBody>
                    <a:bodyPr/>
                    <a:lstStyle/>
                    <a:p>
                      <a:pPr algn="ctr"/>
                      <a:r>
                        <a:rPr lang="fr-FR" dirty="0"/>
                        <a:t>2013</a:t>
                      </a:r>
                    </a:p>
                  </a:txBody>
                  <a:tcPr/>
                </a:tc>
                <a:tc>
                  <a:txBody>
                    <a:bodyPr/>
                    <a:lstStyle/>
                    <a:p>
                      <a:pPr algn="ctr"/>
                      <a:r>
                        <a:rPr lang="fr-FR" dirty="0"/>
                        <a:t>2015</a:t>
                      </a:r>
                    </a:p>
                  </a:txBody>
                  <a:tcPr/>
                </a:tc>
                <a:tc>
                  <a:txBody>
                    <a:bodyPr/>
                    <a:lstStyle/>
                    <a:p>
                      <a:pPr algn="ctr"/>
                      <a:r>
                        <a:rPr lang="fr-FR" dirty="0"/>
                        <a:t>2017</a:t>
                      </a:r>
                    </a:p>
                  </a:txBody>
                  <a:tcPr/>
                </a:tc>
                <a:tc>
                  <a:txBody>
                    <a:bodyPr/>
                    <a:lstStyle/>
                    <a:p>
                      <a:pPr algn="ctr"/>
                      <a:r>
                        <a:rPr lang="fr-FR" dirty="0"/>
                        <a:t>2018</a:t>
                      </a:r>
                    </a:p>
                  </a:txBody>
                  <a:tcPr/>
                </a:tc>
                <a:extLst>
                  <a:ext uri="{0D108BD9-81ED-4DB2-BD59-A6C34878D82A}">
                    <a16:rowId xmlns:a16="http://schemas.microsoft.com/office/drawing/2014/main" xmlns="" val="10000"/>
                  </a:ext>
                </a:extLst>
              </a:tr>
              <a:tr h="451237">
                <a:tc>
                  <a:txBody>
                    <a:bodyPr/>
                    <a:lstStyle/>
                    <a:p>
                      <a:r>
                        <a:rPr lang="fr-FR" sz="1800" kern="1200" dirty="0">
                          <a:solidFill>
                            <a:schemeClr val="dk1"/>
                          </a:solidFill>
                          <a:effectLst/>
                          <a:latin typeface="+mn-lt"/>
                          <a:ea typeface="+mn-ea"/>
                          <a:cs typeface="+mn-cs"/>
                        </a:rPr>
                        <a:t>CONSULTATION</a:t>
                      </a:r>
                      <a:endParaRPr lang="fr-FR" dirty="0"/>
                    </a:p>
                  </a:txBody>
                  <a:tcPr/>
                </a:tc>
                <a:tc>
                  <a:txBody>
                    <a:bodyPr/>
                    <a:lstStyle/>
                    <a:p>
                      <a:r>
                        <a:rPr lang="fr-FR" sz="1600" b="1" i="0" u="none" strike="noStrike" kern="1200" baseline="0" dirty="0">
                          <a:solidFill>
                            <a:schemeClr val="dk1"/>
                          </a:solidFill>
                          <a:latin typeface="+mn-lt"/>
                          <a:ea typeface="+mn-ea"/>
                          <a:cs typeface="+mn-cs"/>
                        </a:rPr>
                        <a:t>8 431 824</a:t>
                      </a:r>
                      <a:endParaRPr lang="fr-FR" sz="1600" dirty="0"/>
                    </a:p>
                  </a:txBody>
                  <a:tcPr/>
                </a:tc>
                <a:tc>
                  <a:txBody>
                    <a:bodyPr/>
                    <a:lstStyle/>
                    <a:p>
                      <a:r>
                        <a:rPr lang="fr-FR" sz="1600" b="1" i="0" u="none" strike="noStrike" baseline="0" dirty="0">
                          <a:latin typeface="Calibri,Bold"/>
                        </a:rPr>
                        <a:t>174 456 686 </a:t>
                      </a:r>
                      <a:endParaRPr lang="fr-FR" sz="1600" dirty="0"/>
                    </a:p>
                  </a:txBody>
                  <a:tcPr/>
                </a:tc>
                <a:tc>
                  <a:txBody>
                    <a:bodyPr/>
                    <a:lstStyle/>
                    <a:p>
                      <a:r>
                        <a:rPr lang="fr-FR" sz="1800" b="1" i="0" u="none" strike="noStrike" kern="1200" baseline="0" dirty="0">
                          <a:solidFill>
                            <a:schemeClr val="dk1"/>
                          </a:solidFill>
                          <a:latin typeface="+mn-lt"/>
                          <a:ea typeface="+mn-ea"/>
                          <a:cs typeface="+mn-cs"/>
                        </a:rPr>
                        <a:t>725 713 572</a:t>
                      </a:r>
                      <a:endParaRPr lang="fr-FR" sz="1600" dirty="0"/>
                    </a:p>
                  </a:txBody>
                  <a:tcPr/>
                </a:tc>
                <a:tc>
                  <a:txBody>
                    <a:bodyPr/>
                    <a:lstStyle/>
                    <a:p>
                      <a:r>
                        <a:rPr lang="fr-FR" sz="1800" b="1" i="0" u="none" strike="noStrike" kern="1200" baseline="0" dirty="0">
                          <a:solidFill>
                            <a:schemeClr val="dk1"/>
                          </a:solidFill>
                          <a:latin typeface="+mn-lt"/>
                          <a:ea typeface="+mn-ea"/>
                          <a:cs typeface="+mn-cs"/>
                        </a:rPr>
                        <a:t>1 327 820 744</a:t>
                      </a:r>
                      <a:endParaRPr lang="fr-FR" sz="1600" dirty="0"/>
                    </a:p>
                  </a:txBody>
                  <a:tcPr/>
                </a:tc>
                <a:tc>
                  <a:txBody>
                    <a:bodyPr/>
                    <a:lstStyle/>
                    <a:p>
                      <a:r>
                        <a:rPr lang="fr-FR" sz="1800" b="1" i="0" u="none" strike="noStrike" kern="1200" baseline="0" dirty="0">
                          <a:solidFill>
                            <a:schemeClr val="dk1"/>
                          </a:solidFill>
                          <a:latin typeface="+mn-lt"/>
                          <a:ea typeface="+mn-ea"/>
                          <a:cs typeface="+mn-cs"/>
                        </a:rPr>
                        <a:t>2 146 098 631</a:t>
                      </a:r>
                      <a:endParaRPr lang="fr-FR" sz="1600" dirty="0"/>
                    </a:p>
                  </a:txBody>
                  <a:tcPr/>
                </a:tc>
                <a:extLst>
                  <a:ext uri="{0D108BD9-81ED-4DB2-BD59-A6C34878D82A}">
                    <a16:rowId xmlns:a16="http://schemas.microsoft.com/office/drawing/2014/main" xmlns="" val="10001"/>
                  </a:ext>
                </a:extLst>
              </a:tr>
              <a:tr h="320070">
                <a:tc>
                  <a:txBody>
                    <a:bodyPr/>
                    <a:lstStyle/>
                    <a:p>
                      <a:r>
                        <a:rPr lang="fr-FR" sz="1800" b="0" i="0" u="none" strike="noStrike" kern="1200" baseline="0" dirty="0">
                          <a:solidFill>
                            <a:schemeClr val="dk1"/>
                          </a:solidFill>
                          <a:latin typeface="+mn-lt"/>
                          <a:ea typeface="+mn-ea"/>
                          <a:cs typeface="+mn-cs"/>
                        </a:rPr>
                        <a:t>MEDICAMENT</a:t>
                      </a:r>
                      <a:endParaRPr lang="fr-FR" dirty="0"/>
                    </a:p>
                  </a:txBody>
                  <a:tcPr/>
                </a:tc>
                <a:tc>
                  <a:txBody>
                    <a:bodyPr/>
                    <a:lstStyle/>
                    <a:p>
                      <a:r>
                        <a:rPr lang="fr-FR" sz="1800" b="1" i="0" u="none" strike="noStrike" kern="1200" baseline="0" dirty="0">
                          <a:solidFill>
                            <a:schemeClr val="dk1"/>
                          </a:solidFill>
                          <a:latin typeface="+mn-lt"/>
                          <a:ea typeface="+mn-ea"/>
                          <a:cs typeface="+mn-cs"/>
                        </a:rPr>
                        <a:t>16 236 337</a:t>
                      </a:r>
                      <a:endParaRPr lang="fr-FR" dirty="0"/>
                    </a:p>
                  </a:txBody>
                  <a:tcPr/>
                </a:tc>
                <a:tc>
                  <a:txBody>
                    <a:bodyPr/>
                    <a:lstStyle/>
                    <a:p>
                      <a:r>
                        <a:rPr lang="fr-FR" sz="1800" b="1" i="0" u="none" strike="noStrike" kern="1200" baseline="0" dirty="0">
                          <a:solidFill>
                            <a:schemeClr val="dk1"/>
                          </a:solidFill>
                          <a:latin typeface="+mn-lt"/>
                          <a:ea typeface="+mn-ea"/>
                          <a:cs typeface="+mn-cs"/>
                        </a:rPr>
                        <a:t>2 685 566 174</a:t>
                      </a:r>
                      <a:endParaRPr lang="fr-FR" dirty="0"/>
                    </a:p>
                  </a:txBody>
                  <a:tcPr/>
                </a:tc>
                <a:tc>
                  <a:txBody>
                    <a:bodyPr/>
                    <a:lstStyle/>
                    <a:p>
                      <a:r>
                        <a:rPr lang="fr-FR" sz="1800" b="1" i="0" u="none" strike="noStrike" kern="1200" baseline="0" dirty="0">
                          <a:solidFill>
                            <a:schemeClr val="dk1"/>
                          </a:solidFill>
                          <a:latin typeface="+mn-lt"/>
                          <a:ea typeface="+mn-ea"/>
                          <a:cs typeface="+mn-cs"/>
                        </a:rPr>
                        <a:t>9 134 429 682</a:t>
                      </a:r>
                      <a:endParaRPr lang="fr-FR" dirty="0"/>
                    </a:p>
                  </a:txBody>
                  <a:tcPr/>
                </a:tc>
                <a:tc>
                  <a:txBody>
                    <a:bodyPr/>
                    <a:lstStyle/>
                    <a:p>
                      <a:r>
                        <a:rPr lang="fr-FR" sz="1800" b="1" i="0" u="none" strike="noStrike" kern="1200" baseline="0" dirty="0">
                          <a:solidFill>
                            <a:schemeClr val="dk1"/>
                          </a:solidFill>
                          <a:latin typeface="+mn-lt"/>
                          <a:ea typeface="+mn-ea"/>
                          <a:cs typeface="+mn-cs"/>
                        </a:rPr>
                        <a:t>18 194 678 686</a:t>
                      </a:r>
                      <a:endParaRPr lang="fr-FR" dirty="0"/>
                    </a:p>
                  </a:txBody>
                  <a:tcPr/>
                </a:tc>
                <a:tc>
                  <a:txBody>
                    <a:bodyPr/>
                    <a:lstStyle/>
                    <a:p>
                      <a:r>
                        <a:rPr lang="fr-FR" sz="1800" b="1" i="0" u="none" strike="noStrike" kern="1200" baseline="0" dirty="0">
                          <a:solidFill>
                            <a:schemeClr val="dk1"/>
                          </a:solidFill>
                          <a:latin typeface="+mn-lt"/>
                          <a:ea typeface="+mn-ea"/>
                          <a:cs typeface="+mn-cs"/>
                        </a:rPr>
                        <a:t>24 343 642 598</a:t>
                      </a:r>
                      <a:endParaRPr lang="fr-FR" dirty="0"/>
                    </a:p>
                  </a:txBody>
                  <a:tcPr/>
                </a:tc>
                <a:extLst>
                  <a:ext uri="{0D108BD9-81ED-4DB2-BD59-A6C34878D82A}">
                    <a16:rowId xmlns:a16="http://schemas.microsoft.com/office/drawing/2014/main" xmlns="" val="10002"/>
                  </a:ext>
                </a:extLst>
              </a:tr>
              <a:tr h="465435">
                <a:tc>
                  <a:txBody>
                    <a:bodyPr/>
                    <a:lstStyle/>
                    <a:p>
                      <a:r>
                        <a:rPr lang="fr-FR" sz="1800" kern="1200" dirty="0">
                          <a:solidFill>
                            <a:schemeClr val="dk1"/>
                          </a:solidFill>
                          <a:effectLst/>
                          <a:latin typeface="+mn-lt"/>
                          <a:ea typeface="+mn-ea"/>
                          <a:cs typeface="+mn-cs"/>
                        </a:rPr>
                        <a:t>ANALYSES IMAGERIE </a:t>
                      </a:r>
                      <a:endParaRPr lang="fr-FR" dirty="0"/>
                    </a:p>
                  </a:txBody>
                  <a:tcPr/>
                </a:tc>
                <a:tc>
                  <a:txBody>
                    <a:bodyPr/>
                    <a:lstStyle/>
                    <a:p>
                      <a:r>
                        <a:rPr lang="fr-FR" sz="1800" b="1" i="0" u="none" strike="noStrike" kern="1200" baseline="0" dirty="0">
                          <a:solidFill>
                            <a:schemeClr val="dk1"/>
                          </a:solidFill>
                          <a:latin typeface="+mn-lt"/>
                          <a:ea typeface="+mn-ea"/>
                          <a:cs typeface="+mn-cs"/>
                        </a:rPr>
                        <a:t>2 352 889</a:t>
                      </a:r>
                      <a:endParaRPr lang="fr-FR" dirty="0"/>
                    </a:p>
                  </a:txBody>
                  <a:tcPr/>
                </a:tc>
                <a:tc>
                  <a:txBody>
                    <a:bodyPr/>
                    <a:lstStyle/>
                    <a:p>
                      <a:r>
                        <a:rPr lang="fr-FR" sz="1800" b="1" i="0" u="none" strike="noStrike" kern="1200" baseline="0" dirty="0">
                          <a:solidFill>
                            <a:schemeClr val="dk1"/>
                          </a:solidFill>
                          <a:latin typeface="+mn-lt"/>
                          <a:ea typeface="+mn-ea"/>
                          <a:cs typeface="+mn-cs"/>
                        </a:rPr>
                        <a:t>57 368 671</a:t>
                      </a:r>
                      <a:endParaRPr lang="fr-FR" dirty="0"/>
                    </a:p>
                  </a:txBody>
                  <a:tcPr/>
                </a:tc>
                <a:tc>
                  <a:txBody>
                    <a:bodyPr/>
                    <a:lstStyle/>
                    <a:p>
                      <a:r>
                        <a:rPr lang="fr-FR" sz="1800" b="1" i="0" u="none" strike="noStrike" kern="1200" baseline="0" dirty="0">
                          <a:solidFill>
                            <a:schemeClr val="dk1"/>
                          </a:solidFill>
                          <a:latin typeface="+mn-lt"/>
                          <a:ea typeface="+mn-ea"/>
                          <a:cs typeface="+mn-cs"/>
                        </a:rPr>
                        <a:t>200 275 259</a:t>
                      </a:r>
                      <a:endParaRPr lang="fr-FR" dirty="0"/>
                    </a:p>
                  </a:txBody>
                  <a:tcPr/>
                </a:tc>
                <a:tc>
                  <a:txBody>
                    <a:bodyPr/>
                    <a:lstStyle/>
                    <a:p>
                      <a:r>
                        <a:rPr lang="fr-FR" sz="1800" b="1" i="0" u="none" strike="noStrike" kern="1200" baseline="0" dirty="0">
                          <a:solidFill>
                            <a:schemeClr val="dk1"/>
                          </a:solidFill>
                          <a:latin typeface="+mn-lt"/>
                          <a:ea typeface="+mn-ea"/>
                          <a:cs typeface="+mn-cs"/>
                        </a:rPr>
                        <a:t>806 113 554</a:t>
                      </a:r>
                      <a:endParaRPr lang="fr-FR" dirty="0"/>
                    </a:p>
                  </a:txBody>
                  <a:tcPr/>
                </a:tc>
                <a:tc>
                  <a:txBody>
                    <a:bodyPr/>
                    <a:lstStyle/>
                    <a:p>
                      <a:r>
                        <a:rPr lang="fr-FR" sz="1800" b="1" i="0" u="none" strike="noStrike" kern="1200" baseline="0" dirty="0">
                          <a:solidFill>
                            <a:schemeClr val="dk1"/>
                          </a:solidFill>
                          <a:latin typeface="+mn-lt"/>
                          <a:ea typeface="+mn-ea"/>
                          <a:cs typeface="+mn-cs"/>
                        </a:rPr>
                        <a:t>1 144 114 908</a:t>
                      </a:r>
                      <a:endParaRPr lang="fr-FR" dirty="0"/>
                    </a:p>
                  </a:txBody>
                  <a:tcPr/>
                </a:tc>
                <a:extLst>
                  <a:ext uri="{0D108BD9-81ED-4DB2-BD59-A6C34878D82A}">
                    <a16:rowId xmlns:a16="http://schemas.microsoft.com/office/drawing/2014/main" xmlns="" val="10003"/>
                  </a:ext>
                </a:extLst>
              </a:tr>
              <a:tr h="465435">
                <a:tc>
                  <a:txBody>
                    <a:bodyPr/>
                    <a:lstStyle/>
                    <a:p>
                      <a:r>
                        <a:rPr lang="fr-FR" dirty="0"/>
                        <a:t>HOSPITALISATION</a:t>
                      </a:r>
                    </a:p>
                  </a:txBody>
                  <a:tcPr/>
                </a:tc>
                <a:tc>
                  <a:txBody>
                    <a:bodyPr/>
                    <a:lstStyle/>
                    <a:p>
                      <a:endParaRPr lang="fr-FR" dirty="0"/>
                    </a:p>
                  </a:txBody>
                  <a:tcPr/>
                </a:tc>
                <a:tc>
                  <a:txBody>
                    <a:bodyPr/>
                    <a:lstStyle/>
                    <a:p>
                      <a:r>
                        <a:rPr lang="fr-FR" sz="1800" b="1" i="0" u="none" strike="noStrike" kern="1200" baseline="0" dirty="0">
                          <a:solidFill>
                            <a:schemeClr val="dk1"/>
                          </a:solidFill>
                          <a:latin typeface="+mn-lt"/>
                          <a:ea typeface="+mn-ea"/>
                          <a:cs typeface="+mn-cs"/>
                        </a:rPr>
                        <a:t>1 701 336</a:t>
                      </a:r>
                      <a:endParaRPr lang="fr-FR" dirty="0"/>
                    </a:p>
                  </a:txBody>
                  <a:tcPr/>
                </a:tc>
                <a:tc>
                  <a:txBody>
                    <a:bodyPr/>
                    <a:lstStyle/>
                    <a:p>
                      <a:r>
                        <a:rPr lang="fr-FR" sz="1800" b="1" i="0" u="none" strike="noStrike" kern="1200" baseline="0" dirty="0">
                          <a:solidFill>
                            <a:schemeClr val="dk1"/>
                          </a:solidFill>
                          <a:latin typeface="+mn-lt"/>
                          <a:ea typeface="+mn-ea"/>
                          <a:cs typeface="+mn-cs"/>
                        </a:rPr>
                        <a:t>8 291 693</a:t>
                      </a:r>
                      <a:endParaRPr lang="fr-FR" dirty="0"/>
                    </a:p>
                  </a:txBody>
                  <a:tcPr/>
                </a:tc>
                <a:tc>
                  <a:txBody>
                    <a:bodyPr/>
                    <a:lstStyle/>
                    <a:p>
                      <a:r>
                        <a:rPr lang="fr-FR" sz="1800" b="1" i="0" u="none" strike="noStrike" kern="1200" baseline="0" dirty="0">
                          <a:solidFill>
                            <a:schemeClr val="dk1"/>
                          </a:solidFill>
                          <a:latin typeface="+mn-lt"/>
                          <a:ea typeface="+mn-ea"/>
                          <a:cs typeface="+mn-cs"/>
                        </a:rPr>
                        <a:t>69 380 948</a:t>
                      </a:r>
                      <a:endParaRPr lang="fr-FR" dirty="0"/>
                    </a:p>
                  </a:txBody>
                  <a:tcPr/>
                </a:tc>
                <a:tc>
                  <a:txBody>
                    <a:bodyPr/>
                    <a:lstStyle/>
                    <a:p>
                      <a:r>
                        <a:rPr lang="fr-FR" sz="1800" b="1" i="0" u="none" strike="noStrike" kern="1200" baseline="0" dirty="0">
                          <a:solidFill>
                            <a:schemeClr val="dk1"/>
                          </a:solidFill>
                          <a:latin typeface="+mn-lt"/>
                          <a:ea typeface="+mn-ea"/>
                          <a:cs typeface="+mn-cs"/>
                        </a:rPr>
                        <a:t>69 762 288</a:t>
                      </a:r>
                      <a:endParaRPr lang="fr-FR" dirty="0"/>
                    </a:p>
                  </a:txBody>
                  <a:tcPr/>
                </a:tc>
                <a:extLst>
                  <a:ext uri="{0D108BD9-81ED-4DB2-BD59-A6C34878D82A}">
                    <a16:rowId xmlns:a16="http://schemas.microsoft.com/office/drawing/2014/main" xmlns="" val="10004"/>
                  </a:ext>
                </a:extLst>
              </a:tr>
              <a:tr h="465435">
                <a:tc>
                  <a:txBody>
                    <a:bodyPr/>
                    <a:lstStyle/>
                    <a:p>
                      <a:r>
                        <a:rPr lang="fr-FR" dirty="0"/>
                        <a:t>ACTES</a:t>
                      </a:r>
                      <a:r>
                        <a:rPr lang="fr-FR" baseline="0" dirty="0"/>
                        <a:t> BIOLOGIE</a:t>
                      </a:r>
                      <a:endParaRPr lang="fr-FR" dirty="0"/>
                    </a:p>
                  </a:txBody>
                  <a:tcPr/>
                </a:tc>
                <a:tc>
                  <a:txBody>
                    <a:bodyPr/>
                    <a:lstStyle/>
                    <a:p>
                      <a:r>
                        <a:rPr lang="fr-FR" sz="1800" b="1" i="0" u="none" strike="noStrike" kern="1200" baseline="0" dirty="0">
                          <a:solidFill>
                            <a:schemeClr val="dk1"/>
                          </a:solidFill>
                          <a:latin typeface="+mn-lt"/>
                          <a:ea typeface="+mn-ea"/>
                          <a:cs typeface="+mn-cs"/>
                        </a:rPr>
                        <a:t>4 508 723</a:t>
                      </a:r>
                      <a:endParaRPr lang="fr-FR" dirty="0"/>
                    </a:p>
                  </a:txBody>
                  <a:tcPr/>
                </a:tc>
                <a:tc>
                  <a:txBody>
                    <a:bodyPr/>
                    <a:lstStyle/>
                    <a:p>
                      <a:r>
                        <a:rPr lang="fr-FR" sz="1800" b="1" i="0" u="none" strike="noStrike" kern="1200" baseline="0" dirty="0">
                          <a:solidFill>
                            <a:schemeClr val="dk1"/>
                          </a:solidFill>
                          <a:latin typeface="+mn-lt"/>
                          <a:ea typeface="+mn-ea"/>
                          <a:cs typeface="+mn-cs"/>
                        </a:rPr>
                        <a:t>372 018 546</a:t>
                      </a:r>
                      <a:endParaRPr lang="fr-FR" dirty="0"/>
                    </a:p>
                  </a:txBody>
                  <a:tcPr/>
                </a:tc>
                <a:tc>
                  <a:txBody>
                    <a:bodyPr/>
                    <a:lstStyle/>
                    <a:p>
                      <a:r>
                        <a:rPr lang="fr-FR" sz="1800" b="1" i="0" u="none" strike="noStrike" kern="1200" baseline="0" dirty="0">
                          <a:solidFill>
                            <a:schemeClr val="dk1"/>
                          </a:solidFill>
                          <a:latin typeface="+mn-lt"/>
                          <a:ea typeface="+mn-ea"/>
                          <a:cs typeface="+mn-cs"/>
                        </a:rPr>
                        <a:t>1 304 061 468</a:t>
                      </a:r>
                      <a:endParaRPr lang="fr-FR" dirty="0"/>
                    </a:p>
                  </a:txBody>
                  <a:tcPr/>
                </a:tc>
                <a:tc>
                  <a:txBody>
                    <a:bodyPr/>
                    <a:lstStyle/>
                    <a:p>
                      <a:r>
                        <a:rPr lang="fr-FR" sz="1800" b="1" i="0" u="none" strike="noStrike" kern="1200" baseline="0" dirty="0">
                          <a:solidFill>
                            <a:schemeClr val="dk1"/>
                          </a:solidFill>
                          <a:latin typeface="+mn-lt"/>
                          <a:ea typeface="+mn-ea"/>
                          <a:cs typeface="+mn-cs"/>
                        </a:rPr>
                        <a:t>2 601 279 407</a:t>
                      </a:r>
                      <a:endParaRPr lang="fr-FR" dirty="0"/>
                    </a:p>
                  </a:txBody>
                  <a:tcPr/>
                </a:tc>
                <a:tc>
                  <a:txBody>
                    <a:bodyPr/>
                    <a:lstStyle/>
                    <a:p>
                      <a:r>
                        <a:rPr lang="fr-FR" sz="1800" b="1" i="0" u="none" strike="noStrike" kern="1200" baseline="0" dirty="0">
                          <a:solidFill>
                            <a:schemeClr val="dk1"/>
                          </a:solidFill>
                          <a:latin typeface="+mn-lt"/>
                          <a:ea typeface="+mn-ea"/>
                          <a:cs typeface="+mn-cs"/>
                        </a:rPr>
                        <a:t>402 232 228</a:t>
                      </a:r>
                      <a:endParaRPr lang="fr-FR"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21652941"/>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80306"/>
            <a:ext cx="11990231" cy="1078652"/>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257300"/>
            <a:ext cx="12093261" cy="5600699"/>
          </a:xfrm>
        </p:spPr>
        <p:txBody>
          <a:bodyPr>
            <a:normAutofit fontScale="62500" lnSpcReduction="20000"/>
          </a:bodyPr>
          <a:lstStyle/>
          <a:p>
            <a:pPr marL="0" indent="0" algn="just">
              <a:buNone/>
            </a:pPr>
            <a:r>
              <a:rPr lang="fr-FR" sz="3400" b="1" dirty="0"/>
              <a:t>1.3-Les avancées, les contraintes, les limites et écueils dans la mise en place et la gestion de l’AMO</a:t>
            </a:r>
          </a:p>
          <a:p>
            <a:pPr marL="0" indent="0" algn="just">
              <a:buNone/>
            </a:pPr>
            <a:r>
              <a:rPr lang="fr-FR" sz="3400" b="1" dirty="0"/>
              <a:t>*Avancées</a:t>
            </a:r>
          </a:p>
          <a:p>
            <a:pPr marL="0" indent="0" algn="just">
              <a:buNone/>
            </a:pPr>
            <a:r>
              <a:rPr lang="fr-FR" dirty="0"/>
              <a:t>-</a:t>
            </a:r>
            <a:r>
              <a:rPr lang="fr-FR" sz="3600" dirty="0"/>
              <a:t>Existence de procédures et d’outils techniques de gestion d’un système public d’assurance maladie (une première dans l’histoire du pays) ;</a:t>
            </a:r>
          </a:p>
          <a:p>
            <a:pPr marL="0" indent="0" algn="just">
              <a:buNone/>
            </a:pPr>
            <a:endParaRPr lang="fr-FR" sz="3600" dirty="0"/>
          </a:p>
          <a:p>
            <a:pPr marL="0" indent="0" algn="just">
              <a:buNone/>
            </a:pPr>
            <a:r>
              <a:rPr lang="fr-FR" sz="3600" dirty="0"/>
              <a:t>-Généralisation et enracinement des procédures de gestion d’une assurance maladie publique au sein du système de santé (au niveau des établissements prestataires) ;</a:t>
            </a:r>
          </a:p>
          <a:p>
            <a:pPr marL="0" indent="0" algn="just">
              <a:buNone/>
            </a:pPr>
            <a:endParaRPr lang="fr-FR" sz="3600" dirty="0"/>
          </a:p>
          <a:p>
            <a:pPr marL="0" indent="0" algn="just">
              <a:buNone/>
            </a:pPr>
            <a:r>
              <a:rPr lang="fr-FR" sz="3600" dirty="0"/>
              <a:t>-Existence d’un système informatique moderne (désormais un système intégré de type web service </a:t>
            </a:r>
            <a:r>
              <a:rPr lang="fr-FR" sz="3600" dirty="0" err="1" smtClean="0"/>
              <a:t>avecc</a:t>
            </a:r>
            <a:r>
              <a:rPr lang="fr-FR" sz="3600" dirty="0" smtClean="0"/>
              <a:t> </a:t>
            </a:r>
            <a:r>
              <a:rPr lang="fr-FR" sz="3600" dirty="0"/>
              <a:t>production de cartes biométriques) en charge de la gestion des immatriculations, des cotisations, du contrôle et de la liquidation ;</a:t>
            </a:r>
          </a:p>
          <a:p>
            <a:pPr marL="0" indent="0" algn="just">
              <a:buNone/>
            </a:pPr>
            <a:endParaRPr lang="fr-FR" sz="3600" dirty="0"/>
          </a:p>
          <a:p>
            <a:pPr marL="0" indent="0" algn="just">
              <a:buNone/>
            </a:pPr>
            <a:r>
              <a:rPr lang="fr-FR" sz="3600" dirty="0"/>
              <a:t>-Contribution effective au financement du système de santé (plus de 60 milliards de remboursement de 2012 à aujourd’hui) ;</a:t>
            </a:r>
          </a:p>
          <a:p>
            <a:pPr marL="0" indent="0" algn="just">
              <a:buNone/>
            </a:pPr>
            <a:endParaRPr lang="fr-FR" sz="3600" dirty="0"/>
          </a:p>
          <a:p>
            <a:pPr marL="0" indent="0" algn="just">
              <a:buNone/>
            </a:pPr>
            <a:r>
              <a:rPr lang="fr-FR" sz="3600" dirty="0"/>
              <a:t>-Engouement de plus en plus prononcé de la population pour le système ;</a:t>
            </a:r>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11</a:t>
            </a:fld>
            <a:endParaRPr lang="fr-FR" dirty="0"/>
          </a:p>
        </p:txBody>
      </p:sp>
    </p:spTree>
    <p:extLst>
      <p:ext uri="{BB962C8B-B14F-4D97-AF65-F5344CB8AC3E}">
        <p14:creationId xmlns:p14="http://schemas.microsoft.com/office/powerpoint/2010/main" val="205554160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
            <a:ext cx="12192000" cy="1506828"/>
          </a:xfrm>
        </p:spPr>
        <p:txBody>
          <a:bodyPr>
            <a:normAutofit/>
          </a:bodyPr>
          <a:lstStyle/>
          <a:p>
            <a:pPr algn="ctr"/>
            <a:r>
              <a:rPr lang="fr-FR" sz="3200" b="1" dirty="0"/>
              <a:t>III-GRANDES ETAPES OBSERVEES DANS LA MISE EN PLACE DU SYSTEME PUBLIC D’ASSURANCE </a:t>
            </a:r>
            <a:r>
              <a:rPr lang="fr-FR" sz="3200" b="1" dirty="0" smtClean="0"/>
              <a:t>MALADIE </a:t>
            </a:r>
            <a:r>
              <a:rPr lang="fr-FR" sz="3200" b="1" dirty="0" smtClean="0">
                <a:solidFill>
                  <a:srgbClr val="FF0000"/>
                </a:solidFill>
              </a:rPr>
              <a:t>(</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224366"/>
            <a:ext cx="12093261" cy="5633634"/>
          </a:xfrm>
        </p:spPr>
        <p:txBody>
          <a:bodyPr>
            <a:normAutofit fontScale="92500" lnSpcReduction="10000"/>
          </a:bodyPr>
          <a:lstStyle/>
          <a:p>
            <a:pPr marL="0" indent="0" algn="just">
              <a:buNone/>
            </a:pPr>
            <a:r>
              <a:rPr lang="fr-FR" sz="3500" b="1" dirty="0"/>
              <a:t>*Contraintes, Limites et écueils</a:t>
            </a:r>
            <a:endParaRPr lang="fr-FR" sz="3500" dirty="0"/>
          </a:p>
          <a:p>
            <a:pPr marL="0" indent="0" algn="just">
              <a:buNone/>
            </a:pPr>
            <a:r>
              <a:rPr lang="fr-FR" dirty="0"/>
              <a:t>-Contestations sur le front social au démarrage de la réforme ;</a:t>
            </a:r>
          </a:p>
          <a:p>
            <a:pPr marL="0" indent="0" algn="just">
              <a:buNone/>
            </a:pPr>
            <a:endParaRPr lang="fr-FR" dirty="0"/>
          </a:p>
          <a:p>
            <a:pPr marL="0" indent="0" algn="just">
              <a:buNone/>
            </a:pPr>
            <a:r>
              <a:rPr lang="fr-FR" dirty="0"/>
              <a:t>-Quelques difficultés relatives au respect par certains prescripteurs de la liste des médicaments et des actes couverts par l’AMO ;</a:t>
            </a:r>
          </a:p>
          <a:p>
            <a:pPr marL="0" indent="0" algn="just">
              <a:buNone/>
            </a:pPr>
            <a:endParaRPr lang="fr-FR" dirty="0"/>
          </a:p>
          <a:p>
            <a:pPr marL="0" indent="0" algn="just">
              <a:buNone/>
            </a:pPr>
            <a:r>
              <a:rPr lang="fr-FR" dirty="0"/>
              <a:t>-Faiblesse de la disponibilité géographique et/ou de la qualité des services et plateaux techniques ;</a:t>
            </a:r>
          </a:p>
          <a:p>
            <a:pPr marL="0" indent="0" algn="just">
              <a:buNone/>
            </a:pPr>
            <a:endParaRPr lang="fr-FR" dirty="0"/>
          </a:p>
          <a:p>
            <a:pPr marL="0" indent="0" algn="just">
              <a:buNone/>
            </a:pPr>
            <a:r>
              <a:rPr lang="fr-FR" dirty="0"/>
              <a:t>-Escalade des dépenses techniques due en partie à la </a:t>
            </a:r>
            <a:r>
              <a:rPr lang="fr-FR" dirty="0" smtClean="0"/>
              <a:t>fraude ; </a:t>
            </a:r>
            <a:endParaRPr lang="fr-FR" dirty="0"/>
          </a:p>
          <a:p>
            <a:pPr marL="0" indent="0" algn="just">
              <a:buNone/>
            </a:pPr>
            <a:endParaRPr lang="fr-FR" dirty="0"/>
          </a:p>
          <a:p>
            <a:pPr marL="0" indent="0" algn="just">
              <a:buNone/>
            </a:pPr>
            <a:r>
              <a:rPr lang="fr-FR" dirty="0"/>
              <a:t>-Cas de contraintes et dysfonctionnements notamment dans la pratique des fonctions de délégation (liées aussi bien aux limites des textes qu’à leur application ) ;  </a:t>
            </a:r>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12</a:t>
            </a:fld>
            <a:endParaRPr lang="fr-FR" dirty="0"/>
          </a:p>
        </p:txBody>
      </p:sp>
    </p:spTree>
    <p:extLst>
      <p:ext uri="{BB962C8B-B14F-4D97-AF65-F5344CB8AC3E}">
        <p14:creationId xmlns:p14="http://schemas.microsoft.com/office/powerpoint/2010/main" val="165851771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41669"/>
            <a:ext cx="11925837" cy="1036202"/>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317356"/>
            <a:ext cx="12192000" cy="5540643"/>
          </a:xfrm>
        </p:spPr>
        <p:txBody>
          <a:bodyPr>
            <a:normAutofit/>
          </a:bodyPr>
          <a:lstStyle/>
          <a:p>
            <a:pPr marL="0" indent="0" algn="just">
              <a:buNone/>
            </a:pPr>
            <a:r>
              <a:rPr lang="fr-FR" sz="3500" b="1" dirty="0"/>
              <a:t>2- </a:t>
            </a:r>
            <a:r>
              <a:rPr lang="fr-FR" sz="2900" b="1" dirty="0"/>
              <a:t>L’optimisation du système par le passage de l’AMO au RAMU</a:t>
            </a:r>
            <a:r>
              <a:rPr lang="fr-FR" sz="2900" dirty="0"/>
              <a:t>.</a:t>
            </a:r>
          </a:p>
          <a:p>
            <a:pPr marL="0" indent="0" algn="just">
              <a:buNone/>
            </a:pPr>
            <a:r>
              <a:rPr lang="fr-FR" sz="2900" dirty="0"/>
              <a:t>-le souci d’assurer l’équité dans le droit de toutes les catégories de la population quant à leur accès à la santé et à la protection sociale ainsi que le prévoit la Constitution ;</a:t>
            </a:r>
          </a:p>
          <a:p>
            <a:pPr marL="0" indent="0">
              <a:buNone/>
            </a:pPr>
            <a:r>
              <a:rPr lang="fr-FR" dirty="0"/>
              <a:t>-le souci de mettre en cohérence entre les dispositifs coexistant actuellement (AMO, RAMED, Mutualité, gratuités légales…) en termes de paniers de services et de modalités d’accès aux prestations pour toutes les catégories.</a:t>
            </a:r>
          </a:p>
          <a:p>
            <a:pPr marL="0" indent="0">
              <a:buNone/>
            </a:pPr>
            <a:endParaRPr lang="fr-FR" dirty="0"/>
          </a:p>
          <a:p>
            <a:pPr marL="0" indent="0" algn="just">
              <a:buNone/>
            </a:pPr>
            <a:r>
              <a:rPr lang="fr-FR" dirty="0"/>
              <a:t>-Institué par la Loi n°2018-074 du 31 Décembre 2018 le Régime d’Assurance Maladie Universelle a pour vocation une couverture obligatoire du risque maladie.</a:t>
            </a:r>
          </a:p>
          <a:p>
            <a:pPr marL="0" indent="0">
              <a:buNone/>
            </a:pPr>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13</a:t>
            </a:fld>
            <a:endParaRPr lang="fr-FR" dirty="0"/>
          </a:p>
        </p:txBody>
      </p:sp>
    </p:spTree>
    <p:extLst>
      <p:ext uri="{BB962C8B-B14F-4D97-AF65-F5344CB8AC3E}">
        <p14:creationId xmlns:p14="http://schemas.microsoft.com/office/powerpoint/2010/main" val="372484156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41669"/>
            <a:ext cx="11925837" cy="1036202"/>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317356"/>
            <a:ext cx="12192000" cy="5540643"/>
          </a:xfrm>
        </p:spPr>
        <p:txBody>
          <a:bodyPr>
            <a:normAutofit/>
          </a:bodyPr>
          <a:lstStyle/>
          <a:p>
            <a:pPr marL="0" indent="0" algn="just">
              <a:buNone/>
            </a:pPr>
            <a:r>
              <a:rPr lang="fr-FR" sz="3500" b="1" dirty="0"/>
              <a:t>2.1-Principes et objectifs du RAMU</a:t>
            </a:r>
            <a:endParaRPr lang="fr-FR" sz="3500" dirty="0"/>
          </a:p>
          <a:p>
            <a:r>
              <a:rPr lang="fr-FR" sz="3200" dirty="0"/>
              <a:t>Ils sont les mêmes que pour l’AMO en dehors du champ d’application personnel qui est étendu à l’ensemble des catégories de la population alors que l’AMO n’en couvre qu’une partie.</a:t>
            </a:r>
          </a:p>
          <a:p>
            <a:r>
              <a:rPr lang="fr-FR" sz="3200" dirty="0"/>
              <a:t>Le RAMU intègre aussi bien les modes contributifs que non contributifs.</a:t>
            </a:r>
          </a:p>
          <a:p>
            <a:endParaRPr lang="fr-FR" sz="3200" dirty="0"/>
          </a:p>
          <a:p>
            <a:pPr marL="0" indent="0">
              <a:buNone/>
            </a:pPr>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14</a:t>
            </a:fld>
            <a:endParaRPr lang="fr-FR" dirty="0"/>
          </a:p>
        </p:txBody>
      </p:sp>
    </p:spTree>
    <p:extLst>
      <p:ext uri="{BB962C8B-B14F-4D97-AF65-F5344CB8AC3E}">
        <p14:creationId xmlns:p14="http://schemas.microsoft.com/office/powerpoint/2010/main" val="248696687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0"/>
            <a:ext cx="12192000" cy="1584101"/>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674254"/>
            <a:ext cx="12192000" cy="5183746"/>
          </a:xfrm>
        </p:spPr>
        <p:txBody>
          <a:bodyPr>
            <a:normAutofit fontScale="92500" lnSpcReduction="10000"/>
          </a:bodyPr>
          <a:lstStyle/>
          <a:p>
            <a:pPr marL="0" indent="0" algn="just">
              <a:buNone/>
            </a:pPr>
            <a:r>
              <a:rPr lang="fr-FR" sz="3500" b="1" dirty="0"/>
              <a:t>2.2-Quelques indications sur le RAMU</a:t>
            </a:r>
            <a:endParaRPr lang="fr-FR" sz="3500" dirty="0"/>
          </a:p>
          <a:p>
            <a:pPr marL="0" indent="0" algn="just">
              <a:buNone/>
            </a:pPr>
            <a:r>
              <a:rPr lang="fr-FR" dirty="0"/>
              <a:t>-Assujettis : Toutes personnes en tant qu’ouvrants droit (secteurs informels et formels, indigents…)</a:t>
            </a:r>
          </a:p>
          <a:p>
            <a:pPr marL="0" indent="0" algn="just">
              <a:buNone/>
            </a:pPr>
            <a:r>
              <a:rPr lang="fr-FR" dirty="0"/>
              <a:t>-Bénéficiaires :Tous les ouvrants droits et  leurs ayants droit tels que définis dans la loi.</a:t>
            </a:r>
          </a:p>
          <a:p>
            <a:pPr marL="0" indent="0" algn="just">
              <a:buNone/>
            </a:pPr>
            <a:endParaRPr lang="fr-FR" dirty="0"/>
          </a:p>
          <a:p>
            <a:pPr marL="0" indent="0" algn="just">
              <a:buNone/>
            </a:pPr>
            <a:r>
              <a:rPr lang="fr-FR" dirty="0"/>
              <a:t>-Schéma organisationnel : Il est globalement le même que pour l’AMO en terme de démarche à savoir :</a:t>
            </a:r>
          </a:p>
          <a:p>
            <a:pPr marL="0" indent="0" algn="just">
              <a:buNone/>
            </a:pPr>
            <a:r>
              <a:rPr lang="fr-FR" dirty="0"/>
              <a:t>-La CANAM est l’organisme responsable de la gestion du Régime ;</a:t>
            </a:r>
          </a:p>
          <a:p>
            <a:pPr marL="0" indent="0" algn="just">
              <a:buNone/>
            </a:pPr>
            <a:r>
              <a:rPr lang="fr-FR" dirty="0"/>
              <a:t>-La faculté pour la CANAM de déléguer des fonctions à des organismes gestionnaires que sont : l’INPS, la CMSS, l’ANAM, l’Union Technique de la Mutualité, y compris le secteur privé selon certaines modalités fixées par Décret ;</a:t>
            </a:r>
          </a:p>
          <a:p>
            <a:pPr marL="0" indent="0" algn="just">
              <a:buNone/>
            </a:pPr>
            <a:r>
              <a:rPr lang="fr-FR" dirty="0"/>
              <a:t>-L’intégration des formules de gratuité actuelles au sein de l’organisme gestionnaire (CANAM);</a:t>
            </a:r>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15</a:t>
            </a:fld>
            <a:endParaRPr lang="fr-FR" dirty="0"/>
          </a:p>
        </p:txBody>
      </p:sp>
    </p:spTree>
    <p:extLst>
      <p:ext uri="{BB962C8B-B14F-4D97-AF65-F5344CB8AC3E}">
        <p14:creationId xmlns:p14="http://schemas.microsoft.com/office/powerpoint/2010/main" val="115872400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0"/>
            <a:ext cx="12192000" cy="1584101"/>
          </a:xfrm>
        </p:spPr>
        <p:txBody>
          <a:bodyPr>
            <a:norm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674254"/>
            <a:ext cx="12192000" cy="5183746"/>
          </a:xfrm>
        </p:spPr>
        <p:txBody>
          <a:bodyPr>
            <a:normAutofit/>
          </a:bodyPr>
          <a:lstStyle/>
          <a:p>
            <a:pPr marL="0" indent="0" algn="just">
              <a:buNone/>
            </a:pPr>
            <a:r>
              <a:rPr lang="fr-FR" sz="3500" b="1" dirty="0"/>
              <a:t>2.2-Quelques indications sur le RAMU</a:t>
            </a:r>
          </a:p>
          <a:p>
            <a:pPr marL="0" indent="0" algn="just">
              <a:buNone/>
            </a:pPr>
            <a:r>
              <a:rPr lang="fr-FR" dirty="0"/>
              <a:t>-Financement : Cotisations, subventions diverses, produits financiers ;</a:t>
            </a:r>
          </a:p>
          <a:p>
            <a:pPr marL="0" indent="0" algn="just">
              <a:buNone/>
            </a:pPr>
            <a:r>
              <a:rPr lang="fr-FR" dirty="0"/>
              <a:t>-Panier de soins : Il est sensiblement le même que celui actuel de l’AMO ;</a:t>
            </a:r>
          </a:p>
          <a:p>
            <a:r>
              <a:rPr lang="fr-FR" dirty="0"/>
              <a:t>Les modalités de prise en charge quant au système du tiers payant intègre une approche modulée des taux du ticket modérateur en fonction des services offerts à travers les actes et les produits concernés.</a:t>
            </a:r>
          </a:p>
          <a:p>
            <a:r>
              <a:rPr lang="fr-FR" dirty="0"/>
              <a:t>En plus des prestations couvertes par l’AMO le dispositif du RAMU intègre les « gratuités légales » s’inscrivant dans le cadre de la réforme du système de santé.</a:t>
            </a:r>
          </a:p>
          <a:p>
            <a:pPr marL="0" indent="0" algn="just">
              <a:buNone/>
            </a:pPr>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16</a:t>
            </a:fld>
            <a:endParaRPr lang="fr-FR" dirty="0"/>
          </a:p>
        </p:txBody>
      </p:sp>
    </p:spTree>
    <p:extLst>
      <p:ext uri="{BB962C8B-B14F-4D97-AF65-F5344CB8AC3E}">
        <p14:creationId xmlns:p14="http://schemas.microsoft.com/office/powerpoint/2010/main" val="35802120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852407"/>
          </a:xfrm>
        </p:spPr>
        <p:txBody>
          <a:bodyPr>
            <a:noAutofit/>
          </a:bodyPr>
          <a:lstStyle/>
          <a:p>
            <a:pPr algn="ctr"/>
            <a:r>
              <a:rPr lang="fr-FR" sz="3200" b="1" dirty="0"/>
              <a:t>III-GRANDES ETAPES OBSERVEES DANS LA MISE EN PLACE DU SYSTEME PUBLIC D’ASSURANCE MALADIE</a:t>
            </a:r>
            <a:r>
              <a:rPr lang="fr-FR" sz="3200" b="1" dirty="0">
                <a:solidFill>
                  <a:srgbClr val="FF0000"/>
                </a:solidFill>
              </a:rPr>
              <a:t>(suite)</a:t>
            </a:r>
            <a:endParaRPr lang="fr-FR" sz="3200" dirty="0"/>
          </a:p>
        </p:txBody>
      </p:sp>
      <p:sp>
        <p:nvSpPr>
          <p:cNvPr id="3" name="Espace réservé du contenu 2"/>
          <p:cNvSpPr>
            <a:spLocks noGrp="1"/>
          </p:cNvSpPr>
          <p:nvPr>
            <p:ph idx="1"/>
          </p:nvPr>
        </p:nvSpPr>
        <p:spPr>
          <a:xfrm>
            <a:off x="0" y="1193369"/>
            <a:ext cx="12192000" cy="5664631"/>
          </a:xfrm>
        </p:spPr>
        <p:txBody>
          <a:bodyPr>
            <a:normAutofit/>
          </a:bodyPr>
          <a:lstStyle/>
          <a:p>
            <a:pPr marL="0" indent="0">
              <a:buNone/>
            </a:pPr>
            <a:r>
              <a:rPr lang="fr-FR" b="1" dirty="0"/>
              <a:t>    Perspectives pour l’opérationnalisation du RAMU</a:t>
            </a:r>
            <a:endParaRPr lang="fr-FR" dirty="0"/>
          </a:p>
          <a:p>
            <a:pPr marL="0" indent="0">
              <a:buNone/>
            </a:pPr>
            <a:r>
              <a:rPr lang="fr-FR" dirty="0"/>
              <a:t>La loi portant institution du RAMU étant déjà promulguée les actions en cours et en perspectives imminentes sont :</a:t>
            </a:r>
          </a:p>
          <a:p>
            <a:pPr marL="0" indent="0">
              <a:buNone/>
            </a:pPr>
            <a:r>
              <a:rPr lang="fr-FR" dirty="0"/>
              <a:t>-la finalisation et adoption </a:t>
            </a:r>
            <a:r>
              <a:rPr lang="fr-FR" dirty="0" smtClean="0"/>
              <a:t>les </a:t>
            </a:r>
            <a:r>
              <a:rPr lang="fr-FR" dirty="0"/>
              <a:t>décrets d’application ainsi que la Loi créant la nouvelle CANAM;</a:t>
            </a:r>
          </a:p>
          <a:p>
            <a:pPr marL="0" indent="0">
              <a:buNone/>
            </a:pPr>
            <a:r>
              <a:rPr lang="fr-FR" dirty="0"/>
              <a:t>-la restructuration de la CANAM ;</a:t>
            </a:r>
          </a:p>
          <a:p>
            <a:pPr marL="0" indent="0">
              <a:buNone/>
            </a:pPr>
            <a:r>
              <a:rPr lang="fr-FR" dirty="0"/>
              <a:t>-la passation des conventions de délégations et des conventions avec les prestataires ;</a:t>
            </a:r>
          </a:p>
          <a:p>
            <a:pPr marL="0" indent="0">
              <a:buNone/>
            </a:pPr>
            <a:r>
              <a:rPr lang="fr-FR" dirty="0"/>
              <a:t>-l’appui à la restructuration des organisations mutualistes ;</a:t>
            </a:r>
          </a:p>
          <a:p>
            <a:pPr marL="0" indent="0">
              <a:buNone/>
            </a:pPr>
            <a:r>
              <a:rPr lang="fr-FR" dirty="0"/>
              <a:t>-la mise en œuvre d’une large campagne de communication.</a:t>
            </a:r>
          </a:p>
          <a:p>
            <a:pPr marL="0" indent="0">
              <a:buNone/>
            </a:pPr>
            <a:r>
              <a:rPr lang="fr-FR" dirty="0"/>
              <a:t>- Opérationnalisation au début de l’année 2021</a:t>
            </a:r>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17</a:t>
            </a:fld>
            <a:endParaRPr lang="fr-FR" dirty="0"/>
          </a:p>
        </p:txBody>
      </p:sp>
    </p:spTree>
    <p:extLst>
      <p:ext uri="{BB962C8B-B14F-4D97-AF65-F5344CB8AC3E}">
        <p14:creationId xmlns:p14="http://schemas.microsoft.com/office/powerpoint/2010/main" val="26647316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
            <a:ext cx="11353800" cy="1133340"/>
          </a:xfrm>
        </p:spPr>
        <p:txBody>
          <a:bodyPr/>
          <a:lstStyle/>
          <a:p>
            <a:pPr algn="just"/>
            <a:r>
              <a:rPr lang="fr-FR" b="1" dirty="0"/>
              <a:t>V-CONCLUSION</a:t>
            </a:r>
            <a:endParaRPr lang="fr-FR" dirty="0"/>
          </a:p>
        </p:txBody>
      </p:sp>
      <p:sp>
        <p:nvSpPr>
          <p:cNvPr id="3" name="Espace réservé du contenu 2"/>
          <p:cNvSpPr>
            <a:spLocks noGrp="1"/>
          </p:cNvSpPr>
          <p:nvPr>
            <p:ph idx="1"/>
          </p:nvPr>
        </p:nvSpPr>
        <p:spPr>
          <a:xfrm>
            <a:off x="0" y="1287888"/>
            <a:ext cx="12192000" cy="5570112"/>
          </a:xfrm>
        </p:spPr>
        <p:txBody>
          <a:bodyPr>
            <a:normAutofit/>
          </a:bodyPr>
          <a:lstStyle/>
          <a:p>
            <a:r>
              <a:rPr lang="fr-FR" sz="3600" dirty="0"/>
              <a:t>Le RAMU est officiellement institué par la loi depuis le 31 Décembre 2018.</a:t>
            </a:r>
          </a:p>
          <a:p>
            <a:r>
              <a:rPr lang="fr-FR" sz="3600" dirty="0"/>
              <a:t>Il sera officiellement mise en échelle au niveau national et dans toutes les régions.</a:t>
            </a:r>
          </a:p>
          <a:p>
            <a:r>
              <a:rPr lang="fr-FR" sz="3600" dirty="0"/>
              <a:t>Les actions de soutien planifiées contribueront dès cette année 2019 à engager des mesures consacrant son opérationnalisation  effective et progressive</a:t>
            </a:r>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18</a:t>
            </a:fld>
            <a:endParaRPr lang="fr-FR" dirty="0"/>
          </a:p>
        </p:txBody>
      </p:sp>
    </p:spTree>
    <p:extLst>
      <p:ext uri="{BB962C8B-B14F-4D97-AF65-F5344CB8AC3E}">
        <p14:creationId xmlns:p14="http://schemas.microsoft.com/office/powerpoint/2010/main" val="160319189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13678" y="1825625"/>
            <a:ext cx="5628068" cy="4351338"/>
          </a:xfrm>
        </p:spPr>
        <p:txBody>
          <a:bodyPr/>
          <a:lstStyle/>
          <a:p>
            <a:r>
              <a:rPr lang="fr-FR" sz="4800" dirty="0"/>
              <a:t>JE VOUS REMERCIE POUR VOTRE AIMABLE ATTENTION</a:t>
            </a:r>
          </a:p>
          <a:p>
            <a:endParaRPr lang="fr-FR" dirty="0"/>
          </a:p>
          <a:p>
            <a:endParaRPr lang="fr-FR" dirty="0"/>
          </a:p>
        </p:txBody>
      </p:sp>
      <p:sp>
        <p:nvSpPr>
          <p:cNvPr id="5" name="Espace réservé du numéro de diapositive 4"/>
          <p:cNvSpPr>
            <a:spLocks noGrp="1"/>
          </p:cNvSpPr>
          <p:nvPr>
            <p:ph type="sldNum" sz="quarter" idx="12"/>
          </p:nvPr>
        </p:nvSpPr>
        <p:spPr/>
        <p:txBody>
          <a:bodyPr/>
          <a:lstStyle/>
          <a:p>
            <a:fld id="{47EE7BA9-E985-4526-9F44-093DB97B2CBE}" type="slidenum">
              <a:rPr lang="fr-FR" smtClean="0"/>
              <a:t>19</a:t>
            </a:fld>
            <a:endParaRPr lang="fr-FR" dirty="0"/>
          </a:p>
        </p:txBody>
      </p:sp>
      <p:pic>
        <p:nvPicPr>
          <p:cNvPr id="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58" y="754109"/>
            <a:ext cx="6077621" cy="56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171962"/>
      </p:ext>
    </p:extLst>
  </p:cSld>
  <p:clrMapOvr>
    <a:masterClrMapping/>
  </p:clrMapOvr>
  <p:transition spd="slow">
    <p:fade/>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8266</TotalTime>
  <Words>995</Words>
  <Application>Microsoft Office PowerPoint</Application>
  <PresentationFormat>Personnalisé</PresentationFormat>
  <Paragraphs>215</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 Office</vt:lpstr>
      <vt:lpstr> STRATEGIE DE MISE EN PLACE DE L’ASSURANCE MALADIE AU MALI : DE L’ASSURANCE MALADIE OBLIGATOIRE (AMO) AU REGIME D’ASSURANCE MALADIE UNIVERSELLE (RAMU) </vt:lpstr>
      <vt:lpstr>PLAN DE PRESENTATION</vt:lpstr>
      <vt:lpstr>I-CONTEXTE AYANT PREVALU A LA MISE EN PLACE D’UN SYSTEME PUBLIC D’ASSURANCE MALADIE</vt:lpstr>
      <vt:lpstr>II-PRINCIPES QUI SOUS-TENDENT L’ASSURANCE MALADIE</vt:lpstr>
      <vt:lpstr>III-GRANDES ETAPES OBSERVEES DANS LA MISE EN PLACE DU SYSTEME PUBLIC D’ASSURANCE MALADIE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 (suite)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III-GRANDES ETAPES OBSERVEES DANS LA MISE EN PLACE DU SYSTEME PUBLIC D’ASSURANCE MALADIE(suite)</vt:lpstr>
      <vt:lpstr>V-CONCLUSION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L’ASSURANCE MALADIE OBLIGATOIRE (AMO) A L’ASSURANCE MALADIE UNIVERSELLE (L’AMU) :  LES MODALITES DE PAIEMENT DES PRESTATAIRES DE SOINS</dc:title>
  <dc:creator>SANGARE DIEMINATOU</dc:creator>
  <cp:lastModifiedBy>CANAM</cp:lastModifiedBy>
  <cp:revision>181</cp:revision>
  <cp:lastPrinted>2019-11-22T18:00:28Z</cp:lastPrinted>
  <dcterms:created xsi:type="dcterms:W3CDTF">2016-11-04T14:31:18Z</dcterms:created>
  <dcterms:modified xsi:type="dcterms:W3CDTF">2019-11-25T14:08:16Z</dcterms:modified>
</cp:coreProperties>
</file>