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78" r:id="rId3"/>
  </p:sldMasterIdLst>
  <p:notesMasterIdLst>
    <p:notesMasterId r:id="rId51"/>
  </p:notesMasterIdLst>
  <p:sldIdLst>
    <p:sldId id="257" r:id="rId4"/>
    <p:sldId id="258" r:id="rId5"/>
    <p:sldId id="259" r:id="rId6"/>
    <p:sldId id="383" r:id="rId7"/>
    <p:sldId id="382" r:id="rId8"/>
    <p:sldId id="278" r:id="rId9"/>
    <p:sldId id="321" r:id="rId10"/>
    <p:sldId id="318" r:id="rId11"/>
    <p:sldId id="319" r:id="rId12"/>
    <p:sldId id="323" r:id="rId13"/>
    <p:sldId id="353" r:id="rId14"/>
    <p:sldId id="325" r:id="rId15"/>
    <p:sldId id="326" r:id="rId16"/>
    <p:sldId id="328" r:id="rId17"/>
    <p:sldId id="329" r:id="rId18"/>
    <p:sldId id="330" r:id="rId19"/>
    <p:sldId id="331" r:id="rId20"/>
    <p:sldId id="354" r:id="rId21"/>
    <p:sldId id="356" r:id="rId22"/>
    <p:sldId id="333" r:id="rId23"/>
    <p:sldId id="364" r:id="rId24"/>
    <p:sldId id="320" r:id="rId25"/>
    <p:sldId id="384" r:id="rId26"/>
    <p:sldId id="368" r:id="rId27"/>
    <p:sldId id="389" r:id="rId28"/>
    <p:sldId id="390" r:id="rId29"/>
    <p:sldId id="388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400" r:id="rId40"/>
    <p:sldId id="401" r:id="rId41"/>
    <p:sldId id="402" r:id="rId42"/>
    <p:sldId id="403" r:id="rId43"/>
    <p:sldId id="404" r:id="rId44"/>
    <p:sldId id="405" r:id="rId45"/>
    <p:sldId id="406" r:id="rId46"/>
    <p:sldId id="407" r:id="rId47"/>
    <p:sldId id="408" r:id="rId48"/>
    <p:sldId id="409" r:id="rId49"/>
    <p:sldId id="410" r:id="rId5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26629"/>
    <a:srgbClr val="E6D1D0"/>
    <a:srgbClr val="008BB9"/>
    <a:srgbClr val="95B3D7"/>
    <a:srgbClr val="953735"/>
    <a:srgbClr val="3479AB"/>
    <a:srgbClr val="B1C9E3"/>
    <a:srgbClr val="EEA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55" d="100"/>
          <a:sy n="55" d="100"/>
        </p:scale>
        <p:origin x="44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ADE232-CB51-4896-9B6C-58DA776F2A81}" type="doc">
      <dgm:prSet loTypeId="urn:microsoft.com/office/officeart/2005/8/layout/radial5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A22D19B3-7FB9-4B02-98A3-E41E810D5BD3}">
      <dgm:prSet phldrT="[Texte]" custT="1"/>
      <dgm:spPr>
        <a:solidFill>
          <a:srgbClr val="0365C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fr-FR" sz="1800" b="1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Missions</a:t>
          </a:r>
        </a:p>
        <a:p>
          <a:pPr>
            <a:lnSpc>
              <a:spcPts val="2160"/>
            </a:lnSpc>
            <a:spcAft>
              <a:spcPts val="0"/>
            </a:spcAft>
          </a:pPr>
          <a:r>
            <a:rPr lang="fr-FR" sz="1800" b="1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ANAM   65-00</a:t>
          </a:r>
          <a:endParaRPr lang="fr-FR" sz="18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28EDF391-93F8-4740-B3DA-EF06FB303FD5}" type="parTrans" cxnId="{6DC3743F-17C8-41B9-8D3A-2963239A3E26}">
      <dgm:prSet/>
      <dgm:spPr/>
      <dgm:t>
        <a:bodyPr/>
        <a:lstStyle/>
        <a:p>
          <a:endParaRPr lang="fr-FR"/>
        </a:p>
      </dgm:t>
    </dgm:pt>
    <dgm:pt modelId="{C7151354-8723-4B60-B492-F9FC3313A1F8}" type="sibTrans" cxnId="{6DC3743F-17C8-41B9-8D3A-2963239A3E26}">
      <dgm:prSet/>
      <dgm:spPr/>
      <dgm:t>
        <a:bodyPr/>
        <a:lstStyle/>
        <a:p>
          <a:endParaRPr lang="fr-FR"/>
        </a:p>
      </dgm:t>
    </dgm:pt>
    <dgm:pt modelId="{95DA48CB-FA02-4B43-9643-B2107D425A83}">
      <dgm:prSet phldrT="[Texte]" custT="1"/>
      <dgm:spPr>
        <a:solidFill>
          <a:srgbClr val="00882B"/>
        </a:solidFill>
        <a:ln>
          <a:solidFill>
            <a:srgbClr val="00882B"/>
          </a:solidFill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Convention nationale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568D5259-CFE9-4431-96BB-63F6B86967E3}" type="parTrans" cxnId="{EB1128B3-1FAC-478A-BEF6-0A812BEF03D2}">
      <dgm:prSet/>
      <dgm:spPr>
        <a:solidFill>
          <a:srgbClr val="00882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0544F785-0F71-4695-B414-3020C1695138}" type="sibTrans" cxnId="{EB1128B3-1FAC-478A-BEF6-0A812BEF03D2}">
      <dgm:prSet/>
      <dgm:spPr/>
      <dgm:t>
        <a:bodyPr/>
        <a:lstStyle/>
        <a:p>
          <a:endParaRPr lang="fr-FR"/>
        </a:p>
      </dgm:t>
    </dgm:pt>
    <dgm:pt modelId="{90184239-53B2-47D9-AAA4-C7FF6BB39E30}">
      <dgm:prSet phldrT="[Texte]" custT="1"/>
      <dgm:spPr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Appui technique OG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F966D16D-2C75-4B1D-A606-7F4A45F9C002}" type="parTrans" cxnId="{ADED9B67-300D-46A8-9B6D-094C8744AC5B}">
      <dgm:prSet/>
      <dgm:spPr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784E17DC-EA99-4FA3-8810-4F5325C1891B}" type="sibTrans" cxnId="{ADED9B67-300D-46A8-9B6D-094C8744AC5B}">
      <dgm:prSet/>
      <dgm:spPr/>
      <dgm:t>
        <a:bodyPr/>
        <a:lstStyle/>
        <a:p>
          <a:endParaRPr lang="fr-FR"/>
        </a:p>
      </dgm:t>
    </dgm:pt>
    <dgm:pt modelId="{32C99180-513C-4018-8AC8-594CEDAD3155}">
      <dgm:prSet phldrT="[Texte]" custT="1"/>
      <dgm:spPr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3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Information statistique </a:t>
          </a:r>
          <a:endParaRPr lang="fr-FR" sz="13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87F8438F-9A33-47D6-B81A-A903DF82B8C8}" type="parTrans" cxnId="{DBA9CA39-63C1-4932-A51D-4FF5A1D63C3E}">
      <dgm:prSet/>
      <dgm:spPr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BBA72E11-337C-4841-82BE-524241067997}" type="sibTrans" cxnId="{DBA9CA39-63C1-4932-A51D-4FF5A1D63C3E}">
      <dgm:prSet/>
      <dgm:spPr/>
      <dgm:t>
        <a:bodyPr/>
        <a:lstStyle/>
        <a:p>
          <a:endParaRPr lang="fr-FR"/>
        </a:p>
      </dgm:t>
    </dgm:pt>
    <dgm:pt modelId="{75C8416B-1C3A-486D-8F09-5FE6655C1D8C}">
      <dgm:prSet custT="1"/>
      <dgm:spPr>
        <a:solidFill>
          <a:srgbClr val="00882B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Arbitrage 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17CA2FA0-7E41-4C44-967A-B6B66A38F39A}" type="parTrans" cxnId="{AB035D8D-8CA5-41AB-84CB-655976ED75C4}">
      <dgm:prSet/>
      <dgm:spPr>
        <a:solidFill>
          <a:srgbClr val="00882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F670E9CB-5F6B-4EFC-A8B1-276BD7F17CD5}" type="sibTrans" cxnId="{AB035D8D-8CA5-41AB-84CB-655976ED75C4}">
      <dgm:prSet/>
      <dgm:spPr/>
      <dgm:t>
        <a:bodyPr/>
        <a:lstStyle/>
        <a:p>
          <a:endParaRPr lang="fr-FR"/>
        </a:p>
      </dgm:t>
    </dgm:pt>
    <dgm:pt modelId="{1AD2CA03-B26B-4D36-BC6E-92D7B9466557}">
      <dgm:prSet custT="1"/>
      <dgm:spPr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2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Normalisation</a:t>
          </a:r>
          <a:r>
            <a:rPr lang="fr-FR" sz="14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 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F86B5BF6-1792-47D0-ABF8-778A87BFB64A}" type="parTrans" cxnId="{D4001656-8E8A-48FE-AF72-70DCACD191C5}">
      <dgm:prSet/>
      <dgm:spPr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880A3FEC-DBC7-47E9-BA78-02EED270EDB2}" type="sibTrans" cxnId="{D4001656-8E8A-48FE-AF72-70DCACD191C5}">
      <dgm:prSet/>
      <dgm:spPr/>
      <dgm:t>
        <a:bodyPr/>
        <a:lstStyle/>
        <a:p>
          <a:endParaRPr lang="fr-FR"/>
        </a:p>
      </dgm:t>
    </dgm:pt>
    <dgm:pt modelId="{7BEBC23C-4031-4D3B-B54B-731015F19819}">
      <dgm:prSet custT="1"/>
      <dgm:spPr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Equilibre budgétaire 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0BFA5BB7-1647-46B9-91BB-36F8A4DC1D1D}" type="parTrans" cxnId="{F6E7E9D5-451E-42EA-828A-6F5916064469}">
      <dgm:prSet/>
      <dgm:spPr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DAE1E680-B95F-4FC3-87AE-1EB0513421A1}" type="sibTrans" cxnId="{F6E7E9D5-451E-42EA-828A-6F5916064469}">
      <dgm:prSet/>
      <dgm:spPr/>
      <dgm:t>
        <a:bodyPr/>
        <a:lstStyle/>
        <a:p>
          <a:endParaRPr lang="fr-FR"/>
        </a:p>
      </dgm:t>
    </dgm:pt>
    <dgm:pt modelId="{018F6D47-A16A-4DDE-9C3B-DD396FF34584}">
      <dgm:prSet custT="1"/>
      <dgm:spPr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Avis juridique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C38F2022-A61E-4FBE-A98C-0C22844074D9}" type="parTrans" cxnId="{49A9A3A3-D1FC-41D2-AB59-98103423C6B0}">
      <dgm:prSet/>
      <dgm:spPr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8A1CFD39-5544-40EF-B446-AD7BE593E392}" type="sibTrans" cxnId="{49A9A3A3-D1FC-41D2-AB59-98103423C6B0}">
      <dgm:prSet/>
      <dgm:spPr/>
      <dgm:t>
        <a:bodyPr/>
        <a:lstStyle/>
        <a:p>
          <a:endParaRPr lang="fr-FR"/>
        </a:p>
      </dgm:t>
    </dgm:pt>
    <dgm:pt modelId="{C177CCA3-70B6-4B8B-AF36-0E3A2E4B2388}">
      <dgm:prSet custT="1"/>
      <dgm:spPr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DBBB22"/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Régulation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8839378D-907B-4724-8250-266F07DDB84C}" type="parTrans" cxnId="{1E7FAF17-00A4-42F1-8DB9-648EB3762E19}">
      <dgm:prSet/>
      <dgm:spPr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A9A1350C-930D-49B3-BA81-BDABCFF1C749}" type="sibTrans" cxnId="{1E7FAF17-00A4-42F1-8DB9-648EB3762E19}">
      <dgm:prSet/>
      <dgm:spPr/>
      <dgm:t>
        <a:bodyPr/>
        <a:lstStyle/>
        <a:p>
          <a:endParaRPr lang="fr-FR"/>
        </a:p>
      </dgm:t>
    </dgm:pt>
    <dgm:pt modelId="{624AC424-6E17-4BCC-A05D-62665BE57D9F}">
      <dgm:prSet custT="1"/>
      <dgm:spPr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Rapport annuel global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E1D52DF7-DF14-4AE2-A5C8-7583AE248784}" type="parTrans" cxnId="{A11F80EC-598C-42A9-A2CD-0F5EC65C3475}">
      <dgm:prSet/>
      <dgm:spPr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9287E915-D72A-483A-9F58-808F09AC2F90}" type="sibTrans" cxnId="{A11F80EC-598C-42A9-A2CD-0F5EC65C3475}">
      <dgm:prSet/>
      <dgm:spPr/>
      <dgm:t>
        <a:bodyPr/>
        <a:lstStyle/>
        <a:p>
          <a:endParaRPr lang="fr-FR"/>
        </a:p>
      </dgm:t>
    </dgm:pt>
    <dgm:pt modelId="{7964E148-BD99-43ED-9436-A4C48BFE4872}">
      <dgm:prSet phldrT="[Texte]" custT="1"/>
      <dgm:spPr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gm:spPr>
      <dgm:t>
        <a:bodyPr/>
        <a:lstStyle/>
        <a:p>
          <a:r>
            <a:rPr lang="fr-FR" sz="1400" b="1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Gestion Res RAMED</a:t>
          </a:r>
          <a:endParaRPr lang="fr-FR" sz="1400" b="1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gm:t>
    </dgm:pt>
    <dgm:pt modelId="{AE8B77EA-88BA-45ED-82E8-0845957A032B}" type="sibTrans" cxnId="{F50C8D8E-105E-45DE-91AF-C380BA688063}">
      <dgm:prSet/>
      <dgm:spPr/>
      <dgm:t>
        <a:bodyPr/>
        <a:lstStyle/>
        <a:p>
          <a:endParaRPr lang="fr-FR"/>
        </a:p>
      </dgm:t>
    </dgm:pt>
    <dgm:pt modelId="{58533D69-B6F5-4D9C-B300-1448FCF57D59}" type="parTrans" cxnId="{F50C8D8E-105E-45DE-91AF-C380BA688063}">
      <dgm:prSet/>
      <dgm:spPr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gm:spPr>
      <dgm:t>
        <a:bodyPr/>
        <a:lstStyle/>
        <a:p>
          <a:endParaRPr lang="fr-FR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92EBE077-FE59-4368-88E2-3FDDC06FD0CA}" type="pres">
      <dgm:prSet presAssocID="{03ADE232-CB51-4896-9B6C-58DA776F2A8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CE829F7-40C3-4E15-873B-677ABF128532}" type="pres">
      <dgm:prSet presAssocID="{A22D19B3-7FB9-4B02-98A3-E41E810D5BD3}" presName="centerShape" presStyleLbl="node0" presStyleIdx="0" presStyleCnt="1" custScaleX="137000" custScaleY="132276"/>
      <dgm:spPr>
        <a:xfrm>
          <a:off x="2097549" y="1900967"/>
          <a:ext cx="1127639" cy="1088756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5B1E3785-5A2C-4D42-9074-267B7FC6DBA8}" type="pres">
      <dgm:prSet presAssocID="{568D5259-CFE9-4431-96BB-63F6B86967E3}" presName="parTrans" presStyleLbl="sibTrans2D1" presStyleIdx="0" presStyleCnt="10"/>
      <dgm:spPr>
        <a:xfrm rot="16200000">
          <a:off x="2418670" y="1257298"/>
          <a:ext cx="485398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6BC7E77E-059F-4C3A-9027-5CBF4DAA0347}" type="pres">
      <dgm:prSet presAssocID="{568D5259-CFE9-4431-96BB-63F6B86967E3}" presName="connectorText" presStyleLbl="sibTrans2D1" presStyleIdx="0" presStyleCnt="10"/>
      <dgm:spPr/>
      <dgm:t>
        <a:bodyPr/>
        <a:lstStyle/>
        <a:p>
          <a:endParaRPr lang="fr-FR"/>
        </a:p>
      </dgm:t>
    </dgm:pt>
    <dgm:pt modelId="{67949AB3-BD6D-4D83-83B9-EE4530EF4E45}" type="pres">
      <dgm:prSet presAssocID="{95DA48CB-FA02-4B43-9643-B2107D425A83}" presName="node" presStyleLbl="node1" presStyleIdx="0" presStyleCnt="10" custScaleX="109600" custScaleY="109600">
        <dgm:presLayoutVars>
          <dgm:bulletEnabled val="1"/>
        </dgm:presLayoutVars>
      </dgm:prSet>
      <dgm:spPr>
        <a:xfrm>
          <a:off x="2146935" y="-43746"/>
          <a:ext cx="1028867" cy="1028867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F0CBB880-478E-4E4A-8670-68866EBB3C5A}" type="pres">
      <dgm:prSet presAssocID="{8839378D-907B-4724-8250-266F07DDB84C}" presName="parTrans" presStyleLbl="sibTrans2D1" presStyleIdx="1" presStyleCnt="10"/>
      <dgm:spPr>
        <a:xfrm rot="18360000">
          <a:off x="3003298" y="1445690"/>
          <a:ext cx="478857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7374A5CC-F072-49CA-90F2-0057040A7B82}" type="pres">
      <dgm:prSet presAssocID="{8839378D-907B-4724-8250-266F07DDB84C}" presName="connectorText" presStyleLbl="sibTrans2D1" presStyleIdx="1" presStyleCnt="10"/>
      <dgm:spPr/>
      <dgm:t>
        <a:bodyPr/>
        <a:lstStyle/>
        <a:p>
          <a:endParaRPr lang="fr-FR"/>
        </a:p>
      </dgm:t>
    </dgm:pt>
    <dgm:pt modelId="{E8D2B57B-CD0B-43BD-8DDE-655421F0A810}" type="pres">
      <dgm:prSet presAssocID="{C177CCA3-70B6-4B8B-AF36-0E3A2E4B2388}" presName="node" presStyleLbl="node1" presStyleIdx="1" presStyleCnt="10" custScaleX="110847" custScaleY="110847">
        <dgm:presLayoutVars>
          <dgm:bulletEnabled val="1"/>
        </dgm:presLayoutVars>
      </dgm:prSet>
      <dgm:spPr>
        <a:xfrm>
          <a:off x="3301757" y="327526"/>
          <a:ext cx="1040574" cy="1040574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5A9165A3-1444-4005-A7E3-95D911399CCB}" type="pres">
      <dgm:prSet presAssocID="{C38F2022-A61E-4FBE-A98C-0C22844074D9}" presName="parTrans" presStyleLbl="sibTrans2D1" presStyleIdx="2" presStyleCnt="10"/>
      <dgm:spPr>
        <a:xfrm rot="20520000">
          <a:off x="3370905" y="1938471"/>
          <a:ext cx="473024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651042CE-897F-4F1B-9AB8-586188332790}" type="pres">
      <dgm:prSet presAssocID="{C38F2022-A61E-4FBE-A98C-0C22844074D9}" presName="connectorText" presStyleLbl="sibTrans2D1" presStyleIdx="2" presStyleCnt="10"/>
      <dgm:spPr/>
      <dgm:t>
        <a:bodyPr/>
        <a:lstStyle/>
        <a:p>
          <a:endParaRPr lang="fr-FR"/>
        </a:p>
      </dgm:t>
    </dgm:pt>
    <dgm:pt modelId="{8F8618DD-EF83-4089-8E3A-0671EB698523}" type="pres">
      <dgm:prSet presAssocID="{018F6D47-A16A-4DDE-9C3B-DD396FF34584}" presName="node" presStyleLbl="node1" presStyleIdx="2" presStyleCnt="10" custScaleX="110847" custScaleY="110847">
        <dgm:presLayoutVars>
          <dgm:bulletEnabled val="1"/>
        </dgm:presLayoutVars>
      </dgm:prSet>
      <dgm:spPr>
        <a:xfrm>
          <a:off x="4019093" y="1314855"/>
          <a:ext cx="1040574" cy="1040574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F087F791-2D0B-4D30-866F-0C09BF8FC4F8}" type="pres">
      <dgm:prSet presAssocID="{0BFA5BB7-1647-46B9-91BB-36F8A4DC1D1D}" presName="parTrans" presStyleLbl="sibTrans2D1" presStyleIdx="3" presStyleCnt="10"/>
      <dgm:spPr>
        <a:xfrm rot="1080000">
          <a:off x="3371258" y="2553520"/>
          <a:ext cx="473976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B3BBD39E-90B6-4D23-A945-A02009B2DB5E}" type="pres">
      <dgm:prSet presAssocID="{0BFA5BB7-1647-46B9-91BB-36F8A4DC1D1D}" presName="connectorText" presStyleLbl="sibTrans2D1" presStyleIdx="3" presStyleCnt="10"/>
      <dgm:spPr/>
      <dgm:t>
        <a:bodyPr/>
        <a:lstStyle/>
        <a:p>
          <a:endParaRPr lang="fr-FR"/>
        </a:p>
      </dgm:t>
    </dgm:pt>
    <dgm:pt modelId="{6798EDE2-33F7-457A-863E-BAEAC4D96FC7}" type="pres">
      <dgm:prSet presAssocID="{7BEBC23C-4031-4D3B-B54B-731015F19819}" presName="node" presStyleLbl="node1" presStyleIdx="3" presStyleCnt="10" custScaleX="110847" custScaleY="107024">
        <dgm:presLayoutVars>
          <dgm:bulletEnabled val="1"/>
        </dgm:presLayoutVars>
      </dgm:prSet>
      <dgm:spPr>
        <a:xfrm>
          <a:off x="4019093" y="2553205"/>
          <a:ext cx="1040574" cy="1004685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826656E1-01B1-407C-AB4D-13EAA3ECEEC4}" type="pres">
      <dgm:prSet presAssocID="{F86B5BF6-1792-47D0-ABF8-778A87BFB64A}" presName="parTrans" presStyleLbl="sibTrans2D1" presStyleIdx="4" presStyleCnt="10"/>
      <dgm:spPr>
        <a:xfrm rot="3240000">
          <a:off x="3003069" y="3041560"/>
          <a:ext cx="472816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F2386E1B-4EBA-42E4-87F0-923A548217EB}" type="pres">
      <dgm:prSet presAssocID="{F86B5BF6-1792-47D0-ABF8-778A87BFB64A}" presName="connectorText" presStyleLbl="sibTrans2D1" presStyleIdx="4" presStyleCnt="10"/>
      <dgm:spPr/>
      <dgm:t>
        <a:bodyPr/>
        <a:lstStyle/>
        <a:p>
          <a:endParaRPr lang="fr-FR"/>
        </a:p>
      </dgm:t>
    </dgm:pt>
    <dgm:pt modelId="{C692F52A-B765-49E4-A61D-0C2CD175DA3F}" type="pres">
      <dgm:prSet presAssocID="{1AD2CA03-B26B-4D36-BC6E-92D7B9466557}" presName="node" presStyleLbl="node1" presStyleIdx="4" presStyleCnt="10" custScaleX="115896" custScaleY="111962">
        <dgm:presLayoutVars>
          <dgm:bulletEnabled val="1"/>
        </dgm:presLayoutVars>
      </dgm:prSet>
      <dgm:spPr>
        <a:xfrm>
          <a:off x="3278058" y="3517356"/>
          <a:ext cx="1087971" cy="1051041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BF23BC7C-B384-407D-83E7-C3E5E235697D}" type="pres">
      <dgm:prSet presAssocID="{17CA2FA0-7E41-4C44-967A-B6B66A38F39A}" presName="parTrans" presStyleLbl="sibTrans2D1" presStyleIdx="5" presStyleCnt="10"/>
      <dgm:spPr>
        <a:xfrm rot="5400000">
          <a:off x="2420221" y="3231586"/>
          <a:ext cx="482296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C03C92F2-007B-4C1A-98E2-13005D01F390}" type="pres">
      <dgm:prSet presAssocID="{17CA2FA0-7E41-4C44-967A-B6B66A38F39A}" presName="connectorText" presStyleLbl="sibTrans2D1" presStyleIdx="5" presStyleCnt="10"/>
      <dgm:spPr/>
      <dgm:t>
        <a:bodyPr/>
        <a:lstStyle/>
        <a:p>
          <a:endParaRPr lang="fr-FR"/>
        </a:p>
      </dgm:t>
    </dgm:pt>
    <dgm:pt modelId="{7B4AB76C-F69D-4FDA-8350-6C91E5BACF16}" type="pres">
      <dgm:prSet presAssocID="{75C8416B-1C3A-486D-8F09-5FE6655C1D8C}" presName="node" presStyleLbl="node1" presStyleIdx="5" presStyleCnt="10" custScaleX="110847" custScaleY="110847">
        <dgm:presLayoutVars>
          <dgm:bulletEnabled val="1"/>
        </dgm:presLayoutVars>
      </dgm:prSet>
      <dgm:spPr>
        <a:xfrm>
          <a:off x="2141082" y="3899716"/>
          <a:ext cx="1040574" cy="1040574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AC4773B7-8BFB-4089-9155-FAE939AC48AC}" type="pres">
      <dgm:prSet presAssocID="{F966D16D-2C75-4B1D-A606-7F4A45F9C002}" presName="parTrans" presStyleLbl="sibTrans2D1" presStyleIdx="6" presStyleCnt="10"/>
      <dgm:spPr>
        <a:xfrm rot="7560000">
          <a:off x="1840582" y="3046032"/>
          <a:ext cx="478857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712C4881-4D24-4B68-A7E9-6215957548A1}" type="pres">
      <dgm:prSet presAssocID="{F966D16D-2C75-4B1D-A606-7F4A45F9C002}" presName="connectorText" presStyleLbl="sibTrans2D1" presStyleIdx="6" presStyleCnt="10"/>
      <dgm:spPr/>
      <dgm:t>
        <a:bodyPr/>
        <a:lstStyle/>
        <a:p>
          <a:endParaRPr lang="fr-FR"/>
        </a:p>
      </dgm:t>
    </dgm:pt>
    <dgm:pt modelId="{DE26C3C7-7938-400E-9BE0-B05D44CEE59A}" type="pres">
      <dgm:prSet presAssocID="{90184239-53B2-47D9-AAA4-C7FF6BB39E30}" presName="node" presStyleLbl="node1" presStyleIdx="6" presStyleCnt="10" custScaleX="110847" custScaleY="110847">
        <dgm:presLayoutVars>
          <dgm:bulletEnabled val="1"/>
        </dgm:presLayoutVars>
      </dgm:prSet>
      <dgm:spPr>
        <a:xfrm>
          <a:off x="980407" y="3522590"/>
          <a:ext cx="1040574" cy="1040574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BF87BCA7-8C8C-4750-B68F-5D8958A20CD0}" type="pres">
      <dgm:prSet presAssocID="{87F8438F-9A33-47D6-B81A-A903DF82B8C8}" presName="parTrans" presStyleLbl="sibTrans2D1" presStyleIdx="7" presStyleCnt="10"/>
      <dgm:spPr>
        <a:xfrm rot="9720000">
          <a:off x="1474557" y="2554128"/>
          <a:ext cx="476126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DEC84F44-07C5-4FE0-9F43-2573DE18E418}" type="pres">
      <dgm:prSet presAssocID="{87F8438F-9A33-47D6-B81A-A903DF82B8C8}" presName="connectorText" presStyleLbl="sibTrans2D1" presStyleIdx="7" presStyleCnt="10"/>
      <dgm:spPr/>
      <dgm:t>
        <a:bodyPr/>
        <a:lstStyle/>
        <a:p>
          <a:endParaRPr lang="fr-FR"/>
        </a:p>
      </dgm:t>
    </dgm:pt>
    <dgm:pt modelId="{B93B51B8-81AE-4FF1-969E-99117352BF0D}" type="pres">
      <dgm:prSet presAssocID="{32C99180-513C-4018-8AC8-594CEDAD3155}" presName="node" presStyleLbl="node1" presStyleIdx="7" presStyleCnt="10" custScaleX="109600" custScaleY="109600">
        <dgm:presLayoutVars>
          <dgm:bulletEnabled val="1"/>
        </dgm:presLayoutVars>
      </dgm:prSet>
      <dgm:spPr>
        <a:xfrm>
          <a:off x="268923" y="2541114"/>
          <a:ext cx="1028867" cy="1028867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81F18D55-5F21-4DEE-A368-FE14D200A6D8}" type="pres">
      <dgm:prSet presAssocID="{E1D52DF7-DF14-4AE2-A5C8-7583AE248784}" presName="parTrans" presStyleLbl="sibTrans2D1" presStyleIdx="8" presStyleCnt="10"/>
      <dgm:spPr>
        <a:xfrm rot="11880000">
          <a:off x="1474557" y="1937594"/>
          <a:ext cx="476126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1DE6ECDB-2FBD-4E56-B132-B02846CC8CD3}" type="pres">
      <dgm:prSet presAssocID="{E1D52DF7-DF14-4AE2-A5C8-7583AE248784}" presName="connectorText" presStyleLbl="sibTrans2D1" presStyleIdx="8" presStyleCnt="10"/>
      <dgm:spPr/>
      <dgm:t>
        <a:bodyPr/>
        <a:lstStyle/>
        <a:p>
          <a:endParaRPr lang="fr-FR"/>
        </a:p>
      </dgm:t>
    </dgm:pt>
    <dgm:pt modelId="{F5DC7513-5F3E-47E9-B814-D96E0A61DB28}" type="pres">
      <dgm:prSet presAssocID="{624AC424-6E17-4BCC-A05D-62665BE57D9F}" presName="node" presStyleLbl="node1" presStyleIdx="8" presStyleCnt="10" custScaleX="109600" custScaleY="109600">
        <dgm:presLayoutVars>
          <dgm:bulletEnabled val="1"/>
        </dgm:presLayoutVars>
      </dgm:prSet>
      <dgm:spPr>
        <a:xfrm>
          <a:off x="268923" y="1320708"/>
          <a:ext cx="1028867" cy="1028867"/>
        </a:xfrm>
        <a:prstGeom prst="ellipse">
          <a:avLst/>
        </a:prstGeom>
      </dgm:spPr>
      <dgm:t>
        <a:bodyPr/>
        <a:lstStyle/>
        <a:p>
          <a:endParaRPr lang="fr-FR"/>
        </a:p>
      </dgm:t>
    </dgm:pt>
    <dgm:pt modelId="{B2EE4E58-8DB2-45C2-ABB0-DF949CF72B99}" type="pres">
      <dgm:prSet presAssocID="{58533D69-B6F5-4D9C-B300-1448FCF57D59}" presName="parTrans" presStyleLbl="sibTrans2D1" presStyleIdx="9" presStyleCnt="10"/>
      <dgm:spPr>
        <a:xfrm rot="14040000">
          <a:off x="1837362" y="1443393"/>
          <a:ext cx="481960" cy="398967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fr-FR"/>
        </a:p>
      </dgm:t>
    </dgm:pt>
    <dgm:pt modelId="{ABFD0311-E666-41E6-A6FF-2941A483279B}" type="pres">
      <dgm:prSet presAssocID="{58533D69-B6F5-4D9C-B300-1448FCF57D59}" presName="connectorText" presStyleLbl="sibTrans2D1" presStyleIdx="9" presStyleCnt="10"/>
      <dgm:spPr/>
      <dgm:t>
        <a:bodyPr/>
        <a:lstStyle/>
        <a:p>
          <a:endParaRPr lang="fr-FR"/>
        </a:p>
      </dgm:t>
    </dgm:pt>
    <dgm:pt modelId="{11B6AF24-A030-4C5E-AAFB-67FAF1204FD6}" type="pres">
      <dgm:prSet presAssocID="{7964E148-BD99-43ED-9436-A4C48BFE4872}" presName="node" presStyleLbl="node1" presStyleIdx="9" presStyleCnt="10" custScaleX="109600" custScaleY="109600">
        <dgm:presLayoutVars>
          <dgm:bulletEnabled val="1"/>
        </dgm:presLayoutVars>
      </dgm:prSet>
      <dgm:spPr>
        <a:xfrm>
          <a:off x="986260" y="333379"/>
          <a:ext cx="1028867" cy="1028867"/>
        </a:xfrm>
        <a:prstGeom prst="ellipse">
          <a:avLst/>
        </a:prstGeom>
      </dgm:spPr>
      <dgm:t>
        <a:bodyPr/>
        <a:lstStyle/>
        <a:p>
          <a:endParaRPr lang="fr-FR"/>
        </a:p>
      </dgm:t>
    </dgm:pt>
  </dgm:ptLst>
  <dgm:cxnLst>
    <dgm:cxn modelId="{A11F80EC-598C-42A9-A2CD-0F5EC65C3475}" srcId="{A22D19B3-7FB9-4B02-98A3-E41E810D5BD3}" destId="{624AC424-6E17-4BCC-A05D-62665BE57D9F}" srcOrd="8" destOrd="0" parTransId="{E1D52DF7-DF14-4AE2-A5C8-7583AE248784}" sibTransId="{9287E915-D72A-483A-9F58-808F09AC2F90}"/>
    <dgm:cxn modelId="{9EEBB821-5F77-498B-B1CC-36517693C32A}" type="presOf" srcId="{87F8438F-9A33-47D6-B81A-A903DF82B8C8}" destId="{DEC84F44-07C5-4FE0-9F43-2573DE18E418}" srcOrd="1" destOrd="0" presId="urn:microsoft.com/office/officeart/2005/8/layout/radial5"/>
    <dgm:cxn modelId="{2023E453-9CA9-4F21-A6DB-BF1ADE5A4990}" type="presOf" srcId="{58533D69-B6F5-4D9C-B300-1448FCF57D59}" destId="{ABFD0311-E666-41E6-A6FF-2941A483279B}" srcOrd="1" destOrd="0" presId="urn:microsoft.com/office/officeart/2005/8/layout/radial5"/>
    <dgm:cxn modelId="{EB1128B3-1FAC-478A-BEF6-0A812BEF03D2}" srcId="{A22D19B3-7FB9-4B02-98A3-E41E810D5BD3}" destId="{95DA48CB-FA02-4B43-9643-B2107D425A83}" srcOrd="0" destOrd="0" parTransId="{568D5259-CFE9-4431-96BB-63F6B86967E3}" sibTransId="{0544F785-0F71-4695-B414-3020C1695138}"/>
    <dgm:cxn modelId="{808EFF95-084E-4E61-8444-E6D193598F99}" type="presOf" srcId="{0BFA5BB7-1647-46B9-91BB-36F8A4DC1D1D}" destId="{B3BBD39E-90B6-4D23-A945-A02009B2DB5E}" srcOrd="1" destOrd="0" presId="urn:microsoft.com/office/officeart/2005/8/layout/radial5"/>
    <dgm:cxn modelId="{F50C8D8E-105E-45DE-91AF-C380BA688063}" srcId="{A22D19B3-7FB9-4B02-98A3-E41E810D5BD3}" destId="{7964E148-BD99-43ED-9436-A4C48BFE4872}" srcOrd="9" destOrd="0" parTransId="{58533D69-B6F5-4D9C-B300-1448FCF57D59}" sibTransId="{AE8B77EA-88BA-45ED-82E8-0845957A032B}"/>
    <dgm:cxn modelId="{5D167380-9F2E-43A8-9F7E-E441705FF5D4}" type="presOf" srcId="{C38F2022-A61E-4FBE-A98C-0C22844074D9}" destId="{5A9165A3-1444-4005-A7E3-95D911399CCB}" srcOrd="0" destOrd="0" presId="urn:microsoft.com/office/officeart/2005/8/layout/radial5"/>
    <dgm:cxn modelId="{0261C997-D2CF-48A7-B36C-8B22CC859673}" type="presOf" srcId="{568D5259-CFE9-4431-96BB-63F6B86967E3}" destId="{6BC7E77E-059F-4C3A-9027-5CBF4DAA0347}" srcOrd="1" destOrd="0" presId="urn:microsoft.com/office/officeart/2005/8/layout/radial5"/>
    <dgm:cxn modelId="{85F89FDE-EA81-4071-B0B9-67C9638F361C}" type="presOf" srcId="{8839378D-907B-4724-8250-266F07DDB84C}" destId="{7374A5CC-F072-49CA-90F2-0057040A7B82}" srcOrd="1" destOrd="0" presId="urn:microsoft.com/office/officeart/2005/8/layout/radial5"/>
    <dgm:cxn modelId="{3168135F-B1AA-440B-AC77-DD30B1432772}" type="presOf" srcId="{7964E148-BD99-43ED-9436-A4C48BFE4872}" destId="{11B6AF24-A030-4C5E-AAFB-67FAF1204FD6}" srcOrd="0" destOrd="0" presId="urn:microsoft.com/office/officeart/2005/8/layout/radial5"/>
    <dgm:cxn modelId="{435A0E5A-3C3C-4BBE-BAEF-13AECA1609D7}" type="presOf" srcId="{C38F2022-A61E-4FBE-A98C-0C22844074D9}" destId="{651042CE-897F-4F1B-9AB8-586188332790}" srcOrd="1" destOrd="0" presId="urn:microsoft.com/office/officeart/2005/8/layout/radial5"/>
    <dgm:cxn modelId="{C5833F94-9197-4219-80AD-96FE08EDD20D}" type="presOf" srcId="{17CA2FA0-7E41-4C44-967A-B6B66A38F39A}" destId="{C03C92F2-007B-4C1A-98E2-13005D01F390}" srcOrd="1" destOrd="0" presId="urn:microsoft.com/office/officeart/2005/8/layout/radial5"/>
    <dgm:cxn modelId="{49A9A3A3-D1FC-41D2-AB59-98103423C6B0}" srcId="{A22D19B3-7FB9-4B02-98A3-E41E810D5BD3}" destId="{018F6D47-A16A-4DDE-9C3B-DD396FF34584}" srcOrd="2" destOrd="0" parTransId="{C38F2022-A61E-4FBE-A98C-0C22844074D9}" sibTransId="{8A1CFD39-5544-40EF-B446-AD7BE593E392}"/>
    <dgm:cxn modelId="{97FCC270-910D-4AE9-BAA6-8E7C336EA406}" type="presOf" srcId="{568D5259-CFE9-4431-96BB-63F6B86967E3}" destId="{5B1E3785-5A2C-4D42-9074-267B7FC6DBA8}" srcOrd="0" destOrd="0" presId="urn:microsoft.com/office/officeart/2005/8/layout/radial5"/>
    <dgm:cxn modelId="{AB035D8D-8CA5-41AB-84CB-655976ED75C4}" srcId="{A22D19B3-7FB9-4B02-98A3-E41E810D5BD3}" destId="{75C8416B-1C3A-486D-8F09-5FE6655C1D8C}" srcOrd="5" destOrd="0" parTransId="{17CA2FA0-7E41-4C44-967A-B6B66A38F39A}" sibTransId="{F670E9CB-5F6B-4EFC-A8B1-276BD7F17CD5}"/>
    <dgm:cxn modelId="{2B5F81E6-23D1-492D-BADC-BA573AC0DC58}" type="presOf" srcId="{A22D19B3-7FB9-4B02-98A3-E41E810D5BD3}" destId="{7CE829F7-40C3-4E15-873B-677ABF128532}" srcOrd="0" destOrd="0" presId="urn:microsoft.com/office/officeart/2005/8/layout/radial5"/>
    <dgm:cxn modelId="{2AD38C86-C1D0-4B33-98D5-92C94015D700}" type="presOf" srcId="{1AD2CA03-B26B-4D36-BC6E-92D7B9466557}" destId="{C692F52A-B765-49E4-A61D-0C2CD175DA3F}" srcOrd="0" destOrd="0" presId="urn:microsoft.com/office/officeart/2005/8/layout/radial5"/>
    <dgm:cxn modelId="{94DD8813-764A-41ED-ADE7-8C18DEC074C2}" type="presOf" srcId="{0BFA5BB7-1647-46B9-91BB-36F8A4DC1D1D}" destId="{F087F791-2D0B-4D30-866F-0C09BF8FC4F8}" srcOrd="0" destOrd="0" presId="urn:microsoft.com/office/officeart/2005/8/layout/radial5"/>
    <dgm:cxn modelId="{CF8CFA51-AE67-4318-8C03-27D12BD0AB16}" type="presOf" srcId="{F966D16D-2C75-4B1D-A606-7F4A45F9C002}" destId="{AC4773B7-8BFB-4089-9155-FAE939AC48AC}" srcOrd="0" destOrd="0" presId="urn:microsoft.com/office/officeart/2005/8/layout/radial5"/>
    <dgm:cxn modelId="{1E7FAF17-00A4-42F1-8DB9-648EB3762E19}" srcId="{A22D19B3-7FB9-4B02-98A3-E41E810D5BD3}" destId="{C177CCA3-70B6-4B8B-AF36-0E3A2E4B2388}" srcOrd="1" destOrd="0" parTransId="{8839378D-907B-4724-8250-266F07DDB84C}" sibTransId="{A9A1350C-930D-49B3-BA81-BDABCFF1C749}"/>
    <dgm:cxn modelId="{F6E7E9D5-451E-42EA-828A-6F5916064469}" srcId="{A22D19B3-7FB9-4B02-98A3-E41E810D5BD3}" destId="{7BEBC23C-4031-4D3B-B54B-731015F19819}" srcOrd="3" destOrd="0" parTransId="{0BFA5BB7-1647-46B9-91BB-36F8A4DC1D1D}" sibTransId="{DAE1E680-B95F-4FC3-87AE-1EB0513421A1}"/>
    <dgm:cxn modelId="{20ECCA09-C026-452E-9A74-B76A825E17E6}" type="presOf" srcId="{17CA2FA0-7E41-4C44-967A-B6B66A38F39A}" destId="{BF23BC7C-B384-407D-83E7-C3E5E235697D}" srcOrd="0" destOrd="0" presId="urn:microsoft.com/office/officeart/2005/8/layout/radial5"/>
    <dgm:cxn modelId="{D3782C73-D33D-40DA-9074-7FF029D5FF84}" type="presOf" srcId="{90184239-53B2-47D9-AAA4-C7FF6BB39E30}" destId="{DE26C3C7-7938-400E-9BE0-B05D44CEE59A}" srcOrd="0" destOrd="0" presId="urn:microsoft.com/office/officeart/2005/8/layout/radial5"/>
    <dgm:cxn modelId="{11804F76-ECCB-4E5B-A474-A881E5126894}" type="presOf" srcId="{F86B5BF6-1792-47D0-ABF8-778A87BFB64A}" destId="{826656E1-01B1-407C-AB4D-13EAA3ECEEC4}" srcOrd="0" destOrd="0" presId="urn:microsoft.com/office/officeart/2005/8/layout/radial5"/>
    <dgm:cxn modelId="{D4001656-8E8A-48FE-AF72-70DCACD191C5}" srcId="{A22D19B3-7FB9-4B02-98A3-E41E810D5BD3}" destId="{1AD2CA03-B26B-4D36-BC6E-92D7B9466557}" srcOrd="4" destOrd="0" parTransId="{F86B5BF6-1792-47D0-ABF8-778A87BFB64A}" sibTransId="{880A3FEC-DBC7-47E9-BA78-02EED270EDB2}"/>
    <dgm:cxn modelId="{782AD087-0052-4270-90E2-5EC6679262FD}" type="presOf" srcId="{95DA48CB-FA02-4B43-9643-B2107D425A83}" destId="{67949AB3-BD6D-4D83-83B9-EE4530EF4E45}" srcOrd="0" destOrd="0" presId="urn:microsoft.com/office/officeart/2005/8/layout/radial5"/>
    <dgm:cxn modelId="{37F68B50-EDEC-4A05-AE6F-D751B351CD60}" type="presOf" srcId="{58533D69-B6F5-4D9C-B300-1448FCF57D59}" destId="{B2EE4E58-8DB2-45C2-ABB0-DF949CF72B99}" srcOrd="0" destOrd="0" presId="urn:microsoft.com/office/officeart/2005/8/layout/radial5"/>
    <dgm:cxn modelId="{C3BB9313-5349-4427-83DF-1D7A3FC70D00}" type="presOf" srcId="{8839378D-907B-4724-8250-266F07DDB84C}" destId="{F0CBB880-478E-4E4A-8670-68866EBB3C5A}" srcOrd="0" destOrd="0" presId="urn:microsoft.com/office/officeart/2005/8/layout/radial5"/>
    <dgm:cxn modelId="{F7F4C828-AAFD-4A17-AE03-79206D0BC308}" type="presOf" srcId="{E1D52DF7-DF14-4AE2-A5C8-7583AE248784}" destId="{81F18D55-5F21-4DEE-A368-FE14D200A6D8}" srcOrd="0" destOrd="0" presId="urn:microsoft.com/office/officeart/2005/8/layout/radial5"/>
    <dgm:cxn modelId="{D40EDB76-7177-4F06-A846-D3425C0E309B}" type="presOf" srcId="{624AC424-6E17-4BCC-A05D-62665BE57D9F}" destId="{F5DC7513-5F3E-47E9-B814-D96E0A61DB28}" srcOrd="0" destOrd="0" presId="urn:microsoft.com/office/officeart/2005/8/layout/radial5"/>
    <dgm:cxn modelId="{DBA9CA39-63C1-4932-A51D-4FF5A1D63C3E}" srcId="{A22D19B3-7FB9-4B02-98A3-E41E810D5BD3}" destId="{32C99180-513C-4018-8AC8-594CEDAD3155}" srcOrd="7" destOrd="0" parTransId="{87F8438F-9A33-47D6-B81A-A903DF82B8C8}" sibTransId="{BBA72E11-337C-4841-82BE-524241067997}"/>
    <dgm:cxn modelId="{336961C2-3088-4442-9838-B24C1CD82A0E}" type="presOf" srcId="{018F6D47-A16A-4DDE-9C3B-DD396FF34584}" destId="{8F8618DD-EF83-4089-8E3A-0671EB698523}" srcOrd="0" destOrd="0" presId="urn:microsoft.com/office/officeart/2005/8/layout/radial5"/>
    <dgm:cxn modelId="{E899F7CE-91CB-4F34-8D94-1789DE11A377}" type="presOf" srcId="{F86B5BF6-1792-47D0-ABF8-778A87BFB64A}" destId="{F2386E1B-4EBA-42E4-87F0-923A548217EB}" srcOrd="1" destOrd="0" presId="urn:microsoft.com/office/officeart/2005/8/layout/radial5"/>
    <dgm:cxn modelId="{EDF9E6ED-3BFC-42A8-AF67-134A79BB6D52}" type="presOf" srcId="{03ADE232-CB51-4896-9B6C-58DA776F2A81}" destId="{92EBE077-FE59-4368-88E2-3FDDC06FD0CA}" srcOrd="0" destOrd="0" presId="urn:microsoft.com/office/officeart/2005/8/layout/radial5"/>
    <dgm:cxn modelId="{48DD18B4-DA43-42D1-8D02-02467A3D78CF}" type="presOf" srcId="{E1D52DF7-DF14-4AE2-A5C8-7583AE248784}" destId="{1DE6ECDB-2FBD-4E56-B132-B02846CC8CD3}" srcOrd="1" destOrd="0" presId="urn:microsoft.com/office/officeart/2005/8/layout/radial5"/>
    <dgm:cxn modelId="{6DC3743F-17C8-41B9-8D3A-2963239A3E26}" srcId="{03ADE232-CB51-4896-9B6C-58DA776F2A81}" destId="{A22D19B3-7FB9-4B02-98A3-E41E810D5BD3}" srcOrd="0" destOrd="0" parTransId="{28EDF391-93F8-4740-B3DA-EF06FB303FD5}" sibTransId="{C7151354-8723-4B60-B492-F9FC3313A1F8}"/>
    <dgm:cxn modelId="{1F5EF173-37CF-4B13-B05D-A6EE2E54560E}" type="presOf" srcId="{F966D16D-2C75-4B1D-A606-7F4A45F9C002}" destId="{712C4881-4D24-4B68-A7E9-6215957548A1}" srcOrd="1" destOrd="0" presId="urn:microsoft.com/office/officeart/2005/8/layout/radial5"/>
    <dgm:cxn modelId="{20339D65-7FA6-4EE7-A26C-5301E0D3D501}" type="presOf" srcId="{C177CCA3-70B6-4B8B-AF36-0E3A2E4B2388}" destId="{E8D2B57B-CD0B-43BD-8DDE-655421F0A810}" srcOrd="0" destOrd="0" presId="urn:microsoft.com/office/officeart/2005/8/layout/radial5"/>
    <dgm:cxn modelId="{F4788E3D-33F8-46A8-88E7-D420D98ADB57}" type="presOf" srcId="{7BEBC23C-4031-4D3B-B54B-731015F19819}" destId="{6798EDE2-33F7-457A-863E-BAEAC4D96FC7}" srcOrd="0" destOrd="0" presId="urn:microsoft.com/office/officeart/2005/8/layout/radial5"/>
    <dgm:cxn modelId="{CFCB9AE5-FEB8-4D8F-B2A6-A9206FA26727}" type="presOf" srcId="{75C8416B-1C3A-486D-8F09-5FE6655C1D8C}" destId="{7B4AB76C-F69D-4FDA-8350-6C91E5BACF16}" srcOrd="0" destOrd="0" presId="urn:microsoft.com/office/officeart/2005/8/layout/radial5"/>
    <dgm:cxn modelId="{ADED9B67-300D-46A8-9B6D-094C8744AC5B}" srcId="{A22D19B3-7FB9-4B02-98A3-E41E810D5BD3}" destId="{90184239-53B2-47D9-AAA4-C7FF6BB39E30}" srcOrd="6" destOrd="0" parTransId="{F966D16D-2C75-4B1D-A606-7F4A45F9C002}" sibTransId="{784E17DC-EA99-4FA3-8810-4F5325C1891B}"/>
    <dgm:cxn modelId="{FC5DDB54-3414-4FAB-B839-1003E09210AB}" type="presOf" srcId="{87F8438F-9A33-47D6-B81A-A903DF82B8C8}" destId="{BF87BCA7-8C8C-4750-B68F-5D8958A20CD0}" srcOrd="0" destOrd="0" presId="urn:microsoft.com/office/officeart/2005/8/layout/radial5"/>
    <dgm:cxn modelId="{82EC0C89-8BFD-4B31-B5D2-45E61EC03A31}" type="presOf" srcId="{32C99180-513C-4018-8AC8-594CEDAD3155}" destId="{B93B51B8-81AE-4FF1-969E-99117352BF0D}" srcOrd="0" destOrd="0" presId="urn:microsoft.com/office/officeart/2005/8/layout/radial5"/>
    <dgm:cxn modelId="{6FEDD07F-C0BB-482E-8F79-EEE52FC28D12}" type="presParOf" srcId="{92EBE077-FE59-4368-88E2-3FDDC06FD0CA}" destId="{7CE829F7-40C3-4E15-873B-677ABF128532}" srcOrd="0" destOrd="0" presId="urn:microsoft.com/office/officeart/2005/8/layout/radial5"/>
    <dgm:cxn modelId="{2942FD8A-2233-4587-94BB-3C95306D35F8}" type="presParOf" srcId="{92EBE077-FE59-4368-88E2-3FDDC06FD0CA}" destId="{5B1E3785-5A2C-4D42-9074-267B7FC6DBA8}" srcOrd="1" destOrd="0" presId="urn:microsoft.com/office/officeart/2005/8/layout/radial5"/>
    <dgm:cxn modelId="{7AB899AD-8DC6-4C06-8DF2-932E89362A0E}" type="presParOf" srcId="{5B1E3785-5A2C-4D42-9074-267B7FC6DBA8}" destId="{6BC7E77E-059F-4C3A-9027-5CBF4DAA0347}" srcOrd="0" destOrd="0" presId="urn:microsoft.com/office/officeart/2005/8/layout/radial5"/>
    <dgm:cxn modelId="{5E09291A-5E7D-423E-927A-FF1C7AD42BDE}" type="presParOf" srcId="{92EBE077-FE59-4368-88E2-3FDDC06FD0CA}" destId="{67949AB3-BD6D-4D83-83B9-EE4530EF4E45}" srcOrd="2" destOrd="0" presId="urn:microsoft.com/office/officeart/2005/8/layout/radial5"/>
    <dgm:cxn modelId="{35211579-A5B7-4BAB-B0C4-B3369BAA63BC}" type="presParOf" srcId="{92EBE077-FE59-4368-88E2-3FDDC06FD0CA}" destId="{F0CBB880-478E-4E4A-8670-68866EBB3C5A}" srcOrd="3" destOrd="0" presId="urn:microsoft.com/office/officeart/2005/8/layout/radial5"/>
    <dgm:cxn modelId="{D16F0D7A-4DB5-4432-A7E2-4E2364CCCEA3}" type="presParOf" srcId="{F0CBB880-478E-4E4A-8670-68866EBB3C5A}" destId="{7374A5CC-F072-49CA-90F2-0057040A7B82}" srcOrd="0" destOrd="0" presId="urn:microsoft.com/office/officeart/2005/8/layout/radial5"/>
    <dgm:cxn modelId="{492CC162-855C-4727-90B4-651694C8CE8B}" type="presParOf" srcId="{92EBE077-FE59-4368-88E2-3FDDC06FD0CA}" destId="{E8D2B57B-CD0B-43BD-8DDE-655421F0A810}" srcOrd="4" destOrd="0" presId="urn:microsoft.com/office/officeart/2005/8/layout/radial5"/>
    <dgm:cxn modelId="{4635E6BF-897D-4C14-804B-9DBD27ED75A4}" type="presParOf" srcId="{92EBE077-FE59-4368-88E2-3FDDC06FD0CA}" destId="{5A9165A3-1444-4005-A7E3-95D911399CCB}" srcOrd="5" destOrd="0" presId="urn:microsoft.com/office/officeart/2005/8/layout/radial5"/>
    <dgm:cxn modelId="{8C3CFED0-1771-4B5F-9E21-D24B720045F9}" type="presParOf" srcId="{5A9165A3-1444-4005-A7E3-95D911399CCB}" destId="{651042CE-897F-4F1B-9AB8-586188332790}" srcOrd="0" destOrd="0" presId="urn:microsoft.com/office/officeart/2005/8/layout/radial5"/>
    <dgm:cxn modelId="{225BB403-7011-400F-B1C7-6801A9506BEA}" type="presParOf" srcId="{92EBE077-FE59-4368-88E2-3FDDC06FD0CA}" destId="{8F8618DD-EF83-4089-8E3A-0671EB698523}" srcOrd="6" destOrd="0" presId="urn:microsoft.com/office/officeart/2005/8/layout/radial5"/>
    <dgm:cxn modelId="{46EB72D2-CC10-404E-AD33-9ED8D92FC760}" type="presParOf" srcId="{92EBE077-FE59-4368-88E2-3FDDC06FD0CA}" destId="{F087F791-2D0B-4D30-866F-0C09BF8FC4F8}" srcOrd="7" destOrd="0" presId="urn:microsoft.com/office/officeart/2005/8/layout/radial5"/>
    <dgm:cxn modelId="{0C3611C2-B95A-4E99-9974-CF2AD359C815}" type="presParOf" srcId="{F087F791-2D0B-4D30-866F-0C09BF8FC4F8}" destId="{B3BBD39E-90B6-4D23-A945-A02009B2DB5E}" srcOrd="0" destOrd="0" presId="urn:microsoft.com/office/officeart/2005/8/layout/radial5"/>
    <dgm:cxn modelId="{C0EA418D-DC0B-44E7-9D73-47378E9A4D10}" type="presParOf" srcId="{92EBE077-FE59-4368-88E2-3FDDC06FD0CA}" destId="{6798EDE2-33F7-457A-863E-BAEAC4D96FC7}" srcOrd="8" destOrd="0" presId="urn:microsoft.com/office/officeart/2005/8/layout/radial5"/>
    <dgm:cxn modelId="{57B402AF-E614-4CA6-8A02-B6C27A615F89}" type="presParOf" srcId="{92EBE077-FE59-4368-88E2-3FDDC06FD0CA}" destId="{826656E1-01B1-407C-AB4D-13EAA3ECEEC4}" srcOrd="9" destOrd="0" presId="urn:microsoft.com/office/officeart/2005/8/layout/radial5"/>
    <dgm:cxn modelId="{90811C6F-5535-4181-B589-C9F5A2FFC60C}" type="presParOf" srcId="{826656E1-01B1-407C-AB4D-13EAA3ECEEC4}" destId="{F2386E1B-4EBA-42E4-87F0-923A548217EB}" srcOrd="0" destOrd="0" presId="urn:microsoft.com/office/officeart/2005/8/layout/radial5"/>
    <dgm:cxn modelId="{3375CE08-6E8B-46E0-B957-7E0221A4021C}" type="presParOf" srcId="{92EBE077-FE59-4368-88E2-3FDDC06FD0CA}" destId="{C692F52A-B765-49E4-A61D-0C2CD175DA3F}" srcOrd="10" destOrd="0" presId="urn:microsoft.com/office/officeart/2005/8/layout/radial5"/>
    <dgm:cxn modelId="{D9A8EDB3-E95E-4E46-AE3C-2FE281ABB257}" type="presParOf" srcId="{92EBE077-FE59-4368-88E2-3FDDC06FD0CA}" destId="{BF23BC7C-B384-407D-83E7-C3E5E235697D}" srcOrd="11" destOrd="0" presId="urn:microsoft.com/office/officeart/2005/8/layout/radial5"/>
    <dgm:cxn modelId="{9BCEAE44-4280-4D71-B2E6-1399B18D8A47}" type="presParOf" srcId="{BF23BC7C-B384-407D-83E7-C3E5E235697D}" destId="{C03C92F2-007B-4C1A-98E2-13005D01F390}" srcOrd="0" destOrd="0" presId="urn:microsoft.com/office/officeart/2005/8/layout/radial5"/>
    <dgm:cxn modelId="{C354A182-89E9-489B-B0C0-6F9B0EE81C82}" type="presParOf" srcId="{92EBE077-FE59-4368-88E2-3FDDC06FD0CA}" destId="{7B4AB76C-F69D-4FDA-8350-6C91E5BACF16}" srcOrd="12" destOrd="0" presId="urn:microsoft.com/office/officeart/2005/8/layout/radial5"/>
    <dgm:cxn modelId="{A039BC5D-6049-43D2-9169-A236C5861282}" type="presParOf" srcId="{92EBE077-FE59-4368-88E2-3FDDC06FD0CA}" destId="{AC4773B7-8BFB-4089-9155-FAE939AC48AC}" srcOrd="13" destOrd="0" presId="urn:microsoft.com/office/officeart/2005/8/layout/radial5"/>
    <dgm:cxn modelId="{06B50F79-B270-42D1-B026-23574D83258E}" type="presParOf" srcId="{AC4773B7-8BFB-4089-9155-FAE939AC48AC}" destId="{712C4881-4D24-4B68-A7E9-6215957548A1}" srcOrd="0" destOrd="0" presId="urn:microsoft.com/office/officeart/2005/8/layout/radial5"/>
    <dgm:cxn modelId="{75E3BB54-BEAB-4404-9E1C-02EFAF715AB1}" type="presParOf" srcId="{92EBE077-FE59-4368-88E2-3FDDC06FD0CA}" destId="{DE26C3C7-7938-400E-9BE0-B05D44CEE59A}" srcOrd="14" destOrd="0" presId="urn:microsoft.com/office/officeart/2005/8/layout/radial5"/>
    <dgm:cxn modelId="{C759CA10-2CEF-4026-9C39-89592FC54A88}" type="presParOf" srcId="{92EBE077-FE59-4368-88E2-3FDDC06FD0CA}" destId="{BF87BCA7-8C8C-4750-B68F-5D8958A20CD0}" srcOrd="15" destOrd="0" presId="urn:microsoft.com/office/officeart/2005/8/layout/radial5"/>
    <dgm:cxn modelId="{F38668A0-F1A2-4100-8508-B0B6A3F1AE50}" type="presParOf" srcId="{BF87BCA7-8C8C-4750-B68F-5D8958A20CD0}" destId="{DEC84F44-07C5-4FE0-9F43-2573DE18E418}" srcOrd="0" destOrd="0" presId="urn:microsoft.com/office/officeart/2005/8/layout/radial5"/>
    <dgm:cxn modelId="{D06CC3B4-82BD-4916-8BD1-52CE55463FA2}" type="presParOf" srcId="{92EBE077-FE59-4368-88E2-3FDDC06FD0CA}" destId="{B93B51B8-81AE-4FF1-969E-99117352BF0D}" srcOrd="16" destOrd="0" presId="urn:microsoft.com/office/officeart/2005/8/layout/radial5"/>
    <dgm:cxn modelId="{CE8CA28E-DC7B-4EE9-B473-52BC24E10A81}" type="presParOf" srcId="{92EBE077-FE59-4368-88E2-3FDDC06FD0CA}" destId="{81F18D55-5F21-4DEE-A368-FE14D200A6D8}" srcOrd="17" destOrd="0" presId="urn:microsoft.com/office/officeart/2005/8/layout/radial5"/>
    <dgm:cxn modelId="{F144C3FD-2774-40BF-BD91-D1AF53F4DBCC}" type="presParOf" srcId="{81F18D55-5F21-4DEE-A368-FE14D200A6D8}" destId="{1DE6ECDB-2FBD-4E56-B132-B02846CC8CD3}" srcOrd="0" destOrd="0" presId="urn:microsoft.com/office/officeart/2005/8/layout/radial5"/>
    <dgm:cxn modelId="{F61FA6A6-96CA-43C5-AD59-F5165BEF10DE}" type="presParOf" srcId="{92EBE077-FE59-4368-88E2-3FDDC06FD0CA}" destId="{F5DC7513-5F3E-47E9-B814-D96E0A61DB28}" srcOrd="18" destOrd="0" presId="urn:microsoft.com/office/officeart/2005/8/layout/radial5"/>
    <dgm:cxn modelId="{BA3217D8-8794-4638-A053-A4B5F88CBD62}" type="presParOf" srcId="{92EBE077-FE59-4368-88E2-3FDDC06FD0CA}" destId="{B2EE4E58-8DB2-45C2-ABB0-DF949CF72B99}" srcOrd="19" destOrd="0" presId="urn:microsoft.com/office/officeart/2005/8/layout/radial5"/>
    <dgm:cxn modelId="{8C83B573-F151-4AAE-8B87-D674B206BB95}" type="presParOf" srcId="{B2EE4E58-8DB2-45C2-ABB0-DF949CF72B99}" destId="{ABFD0311-E666-41E6-A6FF-2941A483279B}" srcOrd="0" destOrd="0" presId="urn:microsoft.com/office/officeart/2005/8/layout/radial5"/>
    <dgm:cxn modelId="{EF5AC4B6-5497-406E-A22F-ED69B9C670EE}" type="presParOf" srcId="{92EBE077-FE59-4368-88E2-3FDDC06FD0CA}" destId="{11B6AF24-A030-4C5E-AAFB-67FAF1204FD6}" srcOrd="20" destOrd="0" presId="urn:microsoft.com/office/officeart/2005/8/layout/radial5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BA80B9-87DC-47C9-9EA0-4A604E2E0DD9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CE2AC7ED-BA15-4C56-91E5-3536B0233B4F}">
      <dgm:prSet phldrT="[Texte]" custT="1"/>
      <dgm:spPr>
        <a:xfrm>
          <a:off x="4760792" y="36281"/>
          <a:ext cx="1258832" cy="12588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Entré en vigueur de l’AMO</a:t>
          </a:r>
        </a:p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Août</a:t>
          </a:r>
          <a:r>
            <a:rPr lang="fr-FR" sz="18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 </a:t>
          </a:r>
          <a:r>
            <a:rPr lang="fr-FR" sz="1800" b="1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2005</a:t>
          </a:r>
        </a:p>
      </dgm:t>
    </dgm:pt>
    <dgm:pt modelId="{433167EB-9C40-4D33-BC6A-632B06C615A3}" type="parTrans" cxnId="{169D9634-D5F0-463A-A696-29E2CA332A0F}">
      <dgm:prSet/>
      <dgm:spPr/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6C4B0BFC-DBB0-4473-A74E-E783741978EF}" type="sibTrans" cxnId="{169D9634-D5F0-463A-A696-29E2CA332A0F}">
      <dgm:prSet/>
      <dgm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21294348"/>
            <a:gd name="adj4" fmla="val 19765269"/>
            <a:gd name="adj5" fmla="val 6063"/>
          </a:avLst>
        </a:prstGeom>
        <a:solidFill>
          <a:srgbClr val="00882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11D3CD3B-D156-4284-92EF-7BA183CAD104}">
      <dgm:prSet phldrT="[Texte]" custT="1"/>
      <dgm:spPr>
        <a:xfrm>
          <a:off x="5522210" y="2379684"/>
          <a:ext cx="1258832" cy="12588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Généralisation du RAMED</a:t>
          </a:r>
        </a:p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Mars</a:t>
          </a:r>
          <a:r>
            <a:rPr lang="fr-FR" sz="18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 </a:t>
          </a:r>
          <a:r>
            <a:rPr lang="fr-FR" sz="1800" b="1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2012</a:t>
          </a:r>
        </a:p>
      </dgm:t>
    </dgm:pt>
    <dgm:pt modelId="{8F72CA9D-AF30-44A1-8CEC-DB3D37E0551F}" type="parTrans" cxnId="{4711FE3A-9204-4465-A5A7-7BAD53A5189B}">
      <dgm:prSet/>
      <dgm:spPr/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4CBB0C7D-DEBE-407E-BABC-580C9DE1766A}" type="sibTrans" cxnId="{4711FE3A-9204-4465-A5A7-7BAD53A5189B}">
      <dgm:prSet/>
      <dgm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4015845"/>
            <a:gd name="adj4" fmla="val 2252379"/>
            <a:gd name="adj5" fmla="val 6063"/>
          </a:avLst>
        </a:prstGeom>
        <a:solidFill>
          <a:srgbClr val="DCBD2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352A04A3-3EDA-4F31-8669-F57454C9B7AD}">
      <dgm:prSet phldrT="[Texte]" custT="1"/>
      <dgm:spPr>
        <a:xfrm>
          <a:off x="3528791" y="3827988"/>
          <a:ext cx="1258832" cy="12588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Intégration d’autre catégories</a:t>
          </a:r>
        </a:p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2015 et 2016</a:t>
          </a:r>
        </a:p>
      </dgm:t>
    </dgm:pt>
    <dgm:pt modelId="{653ECB9B-90E2-4D53-9CA6-7ABE13CCA8D1}" type="parTrans" cxnId="{53F1BAE4-E77D-43A5-808E-ED150EBD16B9}">
      <dgm:prSet/>
      <dgm:spPr/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FBED2F84-991F-486E-B305-E977D3919B08}" type="sibTrans" cxnId="{53F1BAE4-E77D-43A5-808E-ED150EBD16B9}">
      <dgm:prSet/>
      <dgm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8211979"/>
            <a:gd name="adj4" fmla="val 6448514"/>
            <a:gd name="adj5" fmla="val 6063"/>
          </a:avLst>
        </a:prstGeom>
        <a:solidFill>
          <a:srgbClr val="DE6A1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52892796-8021-4233-9D9E-BD5D169A1257}">
      <dgm:prSet phldrT="[Texte]" custT="1"/>
      <dgm:spPr>
        <a:xfrm>
          <a:off x="1535373" y="2379684"/>
          <a:ext cx="1258832" cy="12588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Loi des indépendants </a:t>
          </a:r>
          <a:endParaRPr lang="fr-FR" sz="1800" b="1" dirty="0" smtClean="0">
            <a:solidFill>
              <a:srgbClr val="FF0000"/>
            </a:solidFill>
            <a:latin typeface="Gabriola" panose="04040605051002020D02" pitchFamily="82" charset="0"/>
            <a:ea typeface="+mn-ea"/>
            <a:cs typeface="+mn-cs"/>
          </a:endParaRPr>
        </a:p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2017</a:t>
          </a:r>
          <a:endParaRPr lang="fr-FR" sz="1800" b="1" dirty="0">
            <a:solidFill>
              <a:srgbClr val="3479AB"/>
            </a:solidFill>
            <a:latin typeface="Gabriola" panose="04040605051002020D02" pitchFamily="82" charset="0"/>
            <a:ea typeface="+mn-ea"/>
            <a:cs typeface="+mn-cs"/>
          </a:endParaRPr>
        </a:p>
      </dgm:t>
    </dgm:pt>
    <dgm:pt modelId="{E15E6A76-ADFB-4865-8690-E176969AD9B0}" type="parTrans" cxnId="{14B90C99-50F4-4A82-8FA2-9AD73C7E1598}">
      <dgm:prSet/>
      <dgm:spPr/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2B9A9426-8903-4F66-A35B-D40E12401467}" type="sibTrans" cxnId="{14B90C99-50F4-4A82-8FA2-9AD73C7E1598}">
      <dgm:prSet/>
      <dgm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12299089"/>
            <a:gd name="adj4" fmla="val 10770010"/>
            <a:gd name="adj5" fmla="val 6063"/>
          </a:avLst>
        </a:prstGeom>
        <a:solidFill>
          <a:srgbClr val="C8250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0C65CACF-F72F-434B-9364-B0FEA00C94B1}">
      <dgm:prSet phldrT="[Texte]" custT="1"/>
      <dgm:spPr>
        <a:xfrm>
          <a:off x="2296791" y="36281"/>
          <a:ext cx="1258832" cy="125883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Promulgation de la loi 65-00</a:t>
          </a:r>
        </a:p>
        <a:p>
          <a:pPr>
            <a:lnSpc>
              <a:spcPts val="2200"/>
            </a:lnSpc>
            <a:spcAft>
              <a:spcPts val="0"/>
            </a:spcAft>
          </a:pPr>
          <a:r>
            <a:rPr lang="fr-FR" sz="1800" b="1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Octobre 2002</a:t>
          </a:r>
          <a:endParaRPr lang="fr-FR" sz="1800" b="1" dirty="0">
            <a:solidFill>
              <a:srgbClr val="3479AB"/>
            </a:solidFill>
            <a:latin typeface="Gabriola" panose="04040605051002020D02" pitchFamily="82" charset="0"/>
            <a:ea typeface="+mn-ea"/>
            <a:cs typeface="+mn-cs"/>
          </a:endParaRPr>
        </a:p>
      </dgm:t>
    </dgm:pt>
    <dgm:pt modelId="{818E5732-6BF6-4ECF-8966-1459AACC0F4F}" type="parTrans" cxnId="{E5864412-79DC-4CC1-A6D8-AB61FECC4B6F}">
      <dgm:prSet/>
      <dgm:spPr/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28F1A963-32F5-46E1-BF87-AB9E52AA6EBE}" type="sibTrans" cxnId="{E5864412-79DC-4CC1-A6D8-AB61FECC4B6F}">
      <dgm:prSet/>
      <dgm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16866830"/>
            <a:gd name="adj4" fmla="val 15197529"/>
            <a:gd name="adj5" fmla="val 6063"/>
          </a:avLst>
        </a:prstGeom>
        <a:solidFill>
          <a:srgbClr val="773F9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fr-FR" sz="1500" b="1">
            <a:latin typeface="Gabriola" panose="04040605051002020D02" pitchFamily="82" charset="0"/>
          </a:endParaRPr>
        </a:p>
      </dgm:t>
    </dgm:pt>
    <dgm:pt modelId="{6D28BA76-B37F-4FB7-986E-7C9087F8081B}" type="pres">
      <dgm:prSet presAssocID="{DFBA80B9-87DC-47C9-9EA0-4A604E2E0DD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3F97A0C-FD9D-420B-83D7-9677196A91BC}" type="pres">
      <dgm:prSet presAssocID="{CE2AC7ED-BA15-4C56-91E5-3536B0233B4F}" presName="dummy" presStyleCnt="0"/>
      <dgm:spPr/>
    </dgm:pt>
    <dgm:pt modelId="{2A939567-5E84-48CD-A8E5-DA8AE4DF2DAA}" type="pres">
      <dgm:prSet presAssocID="{CE2AC7ED-BA15-4C56-91E5-3536B0233B4F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858A8F-2DB8-4095-A20F-374B83EA190B}" type="pres">
      <dgm:prSet presAssocID="{6C4B0BFC-DBB0-4473-A74E-E783741978EF}" presName="sibTrans" presStyleLbl="node1" presStyleIdx="0" presStyleCnt="5"/>
      <dgm:spPr/>
      <dgm:t>
        <a:bodyPr/>
        <a:lstStyle/>
        <a:p>
          <a:endParaRPr lang="fr-FR"/>
        </a:p>
      </dgm:t>
    </dgm:pt>
    <dgm:pt modelId="{604763AD-BA78-465D-931C-1E0BAF0EFC0C}" type="pres">
      <dgm:prSet presAssocID="{11D3CD3B-D156-4284-92EF-7BA183CAD104}" presName="dummy" presStyleCnt="0"/>
      <dgm:spPr/>
    </dgm:pt>
    <dgm:pt modelId="{B9DD92DC-4E92-4558-85BB-F203E15B181D}" type="pres">
      <dgm:prSet presAssocID="{11D3CD3B-D156-4284-92EF-7BA183CAD104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BBC432-1A28-42B2-8AC4-9543CA2F176B}" type="pres">
      <dgm:prSet presAssocID="{4CBB0C7D-DEBE-407E-BABC-580C9DE1766A}" presName="sibTrans" presStyleLbl="node1" presStyleIdx="1" presStyleCnt="5"/>
      <dgm:spPr/>
      <dgm:t>
        <a:bodyPr/>
        <a:lstStyle/>
        <a:p>
          <a:endParaRPr lang="fr-FR"/>
        </a:p>
      </dgm:t>
    </dgm:pt>
    <dgm:pt modelId="{ECB30D7D-C215-4709-828C-0B037ADD89E9}" type="pres">
      <dgm:prSet presAssocID="{352A04A3-3EDA-4F31-8669-F57454C9B7AD}" presName="dummy" presStyleCnt="0"/>
      <dgm:spPr/>
    </dgm:pt>
    <dgm:pt modelId="{932A7BBB-1188-4BD1-BDB9-F5ECD3231CE6}" type="pres">
      <dgm:prSet presAssocID="{352A04A3-3EDA-4F31-8669-F57454C9B7AD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529C5C-E7A8-46FB-8F4E-043BA34C4166}" type="pres">
      <dgm:prSet presAssocID="{FBED2F84-991F-486E-B305-E977D3919B08}" presName="sibTrans" presStyleLbl="node1" presStyleIdx="2" presStyleCnt="5"/>
      <dgm:spPr/>
      <dgm:t>
        <a:bodyPr/>
        <a:lstStyle/>
        <a:p>
          <a:endParaRPr lang="fr-FR"/>
        </a:p>
      </dgm:t>
    </dgm:pt>
    <dgm:pt modelId="{91698AE2-6D5B-40D1-BE91-A0A2C33F552C}" type="pres">
      <dgm:prSet presAssocID="{52892796-8021-4233-9D9E-BD5D169A1257}" presName="dummy" presStyleCnt="0"/>
      <dgm:spPr/>
    </dgm:pt>
    <dgm:pt modelId="{C5C59EB8-DD81-4D7E-AF77-106D75A42A1E}" type="pres">
      <dgm:prSet presAssocID="{52892796-8021-4233-9D9E-BD5D169A1257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98BC5B-C49A-4B9A-B70E-11E113B66127}" type="pres">
      <dgm:prSet presAssocID="{2B9A9426-8903-4F66-A35B-D40E12401467}" presName="sibTrans" presStyleLbl="node1" presStyleIdx="3" presStyleCnt="5"/>
      <dgm:spPr/>
      <dgm:t>
        <a:bodyPr/>
        <a:lstStyle/>
        <a:p>
          <a:endParaRPr lang="fr-FR"/>
        </a:p>
      </dgm:t>
    </dgm:pt>
    <dgm:pt modelId="{0D15B8E2-30C8-467D-ABEB-0C0EA7860B36}" type="pres">
      <dgm:prSet presAssocID="{0C65CACF-F72F-434B-9364-B0FEA00C94B1}" presName="dummy" presStyleCnt="0"/>
      <dgm:spPr/>
    </dgm:pt>
    <dgm:pt modelId="{E6D95559-B62F-4E2A-A6B5-504173CBFFD0}" type="pres">
      <dgm:prSet presAssocID="{0C65CACF-F72F-434B-9364-B0FEA00C94B1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ABE1CD-39E5-4867-9171-334205EE93F2}" type="pres">
      <dgm:prSet presAssocID="{28F1A963-32F5-46E1-BF87-AB9E52AA6EBE}" presName="sibTrans" presStyleLbl="node1" presStyleIdx="4" presStyleCnt="5"/>
      <dgm:spPr/>
      <dgm:t>
        <a:bodyPr/>
        <a:lstStyle/>
        <a:p>
          <a:endParaRPr lang="fr-FR"/>
        </a:p>
      </dgm:t>
    </dgm:pt>
  </dgm:ptLst>
  <dgm:cxnLst>
    <dgm:cxn modelId="{26E6561D-7C96-4F82-9FFC-F772193B5F3A}" type="presOf" srcId="{FBED2F84-991F-486E-B305-E977D3919B08}" destId="{17529C5C-E7A8-46FB-8F4E-043BA34C4166}" srcOrd="0" destOrd="0" presId="urn:microsoft.com/office/officeart/2005/8/layout/cycle1"/>
    <dgm:cxn modelId="{5B8395F8-ABA6-4C3C-8228-AF9957DA91FD}" type="presOf" srcId="{CE2AC7ED-BA15-4C56-91E5-3536B0233B4F}" destId="{2A939567-5E84-48CD-A8E5-DA8AE4DF2DAA}" srcOrd="0" destOrd="0" presId="urn:microsoft.com/office/officeart/2005/8/layout/cycle1"/>
    <dgm:cxn modelId="{E5864412-79DC-4CC1-A6D8-AB61FECC4B6F}" srcId="{DFBA80B9-87DC-47C9-9EA0-4A604E2E0DD9}" destId="{0C65CACF-F72F-434B-9364-B0FEA00C94B1}" srcOrd="4" destOrd="0" parTransId="{818E5732-6BF6-4ECF-8966-1459AACC0F4F}" sibTransId="{28F1A963-32F5-46E1-BF87-AB9E52AA6EBE}"/>
    <dgm:cxn modelId="{254E6F81-2229-4944-8A79-2365B5AC39E1}" type="presOf" srcId="{52892796-8021-4233-9D9E-BD5D169A1257}" destId="{C5C59EB8-DD81-4D7E-AF77-106D75A42A1E}" srcOrd="0" destOrd="0" presId="urn:microsoft.com/office/officeart/2005/8/layout/cycle1"/>
    <dgm:cxn modelId="{68D3DC36-2784-4321-B251-D8F56266E198}" type="presOf" srcId="{0C65CACF-F72F-434B-9364-B0FEA00C94B1}" destId="{E6D95559-B62F-4E2A-A6B5-504173CBFFD0}" srcOrd="0" destOrd="0" presId="urn:microsoft.com/office/officeart/2005/8/layout/cycle1"/>
    <dgm:cxn modelId="{AEB115E3-90C9-40EF-99FD-00597792E4E8}" type="presOf" srcId="{6C4B0BFC-DBB0-4473-A74E-E783741978EF}" destId="{14858A8F-2DB8-4095-A20F-374B83EA190B}" srcOrd="0" destOrd="0" presId="urn:microsoft.com/office/officeart/2005/8/layout/cycle1"/>
    <dgm:cxn modelId="{483E791F-7EF8-40CD-AB68-F92B4B4A6841}" type="presOf" srcId="{11D3CD3B-D156-4284-92EF-7BA183CAD104}" destId="{B9DD92DC-4E92-4558-85BB-F203E15B181D}" srcOrd="0" destOrd="0" presId="urn:microsoft.com/office/officeart/2005/8/layout/cycle1"/>
    <dgm:cxn modelId="{14B90C99-50F4-4A82-8FA2-9AD73C7E1598}" srcId="{DFBA80B9-87DC-47C9-9EA0-4A604E2E0DD9}" destId="{52892796-8021-4233-9D9E-BD5D169A1257}" srcOrd="3" destOrd="0" parTransId="{E15E6A76-ADFB-4865-8690-E176969AD9B0}" sibTransId="{2B9A9426-8903-4F66-A35B-D40E12401467}"/>
    <dgm:cxn modelId="{2DD0714E-EB35-4080-8AFE-2D4A89EDBF1B}" type="presOf" srcId="{4CBB0C7D-DEBE-407E-BABC-580C9DE1766A}" destId="{C4BBC432-1A28-42B2-8AC4-9543CA2F176B}" srcOrd="0" destOrd="0" presId="urn:microsoft.com/office/officeart/2005/8/layout/cycle1"/>
    <dgm:cxn modelId="{53F1BAE4-E77D-43A5-808E-ED150EBD16B9}" srcId="{DFBA80B9-87DC-47C9-9EA0-4A604E2E0DD9}" destId="{352A04A3-3EDA-4F31-8669-F57454C9B7AD}" srcOrd="2" destOrd="0" parTransId="{653ECB9B-90E2-4D53-9CA6-7ABE13CCA8D1}" sibTransId="{FBED2F84-991F-486E-B305-E977D3919B08}"/>
    <dgm:cxn modelId="{181A17CE-C870-45F3-9533-43E58AF60F43}" type="presOf" srcId="{DFBA80B9-87DC-47C9-9EA0-4A604E2E0DD9}" destId="{6D28BA76-B37F-4FB7-986E-7C9087F8081B}" srcOrd="0" destOrd="0" presId="urn:microsoft.com/office/officeart/2005/8/layout/cycle1"/>
    <dgm:cxn modelId="{169D9634-D5F0-463A-A696-29E2CA332A0F}" srcId="{DFBA80B9-87DC-47C9-9EA0-4A604E2E0DD9}" destId="{CE2AC7ED-BA15-4C56-91E5-3536B0233B4F}" srcOrd="0" destOrd="0" parTransId="{433167EB-9C40-4D33-BC6A-632B06C615A3}" sibTransId="{6C4B0BFC-DBB0-4473-A74E-E783741978EF}"/>
    <dgm:cxn modelId="{C0F387B2-2854-4FEA-B2B0-6221974AB5B3}" type="presOf" srcId="{352A04A3-3EDA-4F31-8669-F57454C9B7AD}" destId="{932A7BBB-1188-4BD1-BDB9-F5ECD3231CE6}" srcOrd="0" destOrd="0" presId="urn:microsoft.com/office/officeart/2005/8/layout/cycle1"/>
    <dgm:cxn modelId="{22247C99-D291-47F1-8EDC-37A92E3F8836}" type="presOf" srcId="{28F1A963-32F5-46E1-BF87-AB9E52AA6EBE}" destId="{5EABE1CD-39E5-4867-9171-334205EE93F2}" srcOrd="0" destOrd="0" presId="urn:microsoft.com/office/officeart/2005/8/layout/cycle1"/>
    <dgm:cxn modelId="{3123F809-2BA4-4C20-8AB6-90245435C501}" type="presOf" srcId="{2B9A9426-8903-4F66-A35B-D40E12401467}" destId="{2498BC5B-C49A-4B9A-B70E-11E113B66127}" srcOrd="0" destOrd="0" presId="urn:microsoft.com/office/officeart/2005/8/layout/cycle1"/>
    <dgm:cxn modelId="{4711FE3A-9204-4465-A5A7-7BAD53A5189B}" srcId="{DFBA80B9-87DC-47C9-9EA0-4A604E2E0DD9}" destId="{11D3CD3B-D156-4284-92EF-7BA183CAD104}" srcOrd="1" destOrd="0" parTransId="{8F72CA9D-AF30-44A1-8CEC-DB3D37E0551F}" sibTransId="{4CBB0C7D-DEBE-407E-BABC-580C9DE1766A}"/>
    <dgm:cxn modelId="{E022301F-3B41-428A-AD34-A188CA6C0D5E}" type="presParOf" srcId="{6D28BA76-B37F-4FB7-986E-7C9087F8081B}" destId="{F3F97A0C-FD9D-420B-83D7-9677196A91BC}" srcOrd="0" destOrd="0" presId="urn:microsoft.com/office/officeart/2005/8/layout/cycle1"/>
    <dgm:cxn modelId="{BA773EF8-16ED-4AD0-B5AB-BD4E8A4DF1C4}" type="presParOf" srcId="{6D28BA76-B37F-4FB7-986E-7C9087F8081B}" destId="{2A939567-5E84-48CD-A8E5-DA8AE4DF2DAA}" srcOrd="1" destOrd="0" presId="urn:microsoft.com/office/officeart/2005/8/layout/cycle1"/>
    <dgm:cxn modelId="{F677E666-757D-41A5-9378-8B67A58BA0C3}" type="presParOf" srcId="{6D28BA76-B37F-4FB7-986E-7C9087F8081B}" destId="{14858A8F-2DB8-4095-A20F-374B83EA190B}" srcOrd="2" destOrd="0" presId="urn:microsoft.com/office/officeart/2005/8/layout/cycle1"/>
    <dgm:cxn modelId="{A7B08462-5080-429F-AB78-FB3F2A08F900}" type="presParOf" srcId="{6D28BA76-B37F-4FB7-986E-7C9087F8081B}" destId="{604763AD-BA78-465D-931C-1E0BAF0EFC0C}" srcOrd="3" destOrd="0" presId="urn:microsoft.com/office/officeart/2005/8/layout/cycle1"/>
    <dgm:cxn modelId="{6514F3D8-4EB2-488A-99E9-DE81E7F131FA}" type="presParOf" srcId="{6D28BA76-B37F-4FB7-986E-7C9087F8081B}" destId="{B9DD92DC-4E92-4558-85BB-F203E15B181D}" srcOrd="4" destOrd="0" presId="urn:microsoft.com/office/officeart/2005/8/layout/cycle1"/>
    <dgm:cxn modelId="{7287AA91-C20D-4C37-95FB-DB135AB5BEFE}" type="presParOf" srcId="{6D28BA76-B37F-4FB7-986E-7C9087F8081B}" destId="{C4BBC432-1A28-42B2-8AC4-9543CA2F176B}" srcOrd="5" destOrd="0" presId="urn:microsoft.com/office/officeart/2005/8/layout/cycle1"/>
    <dgm:cxn modelId="{3F82F94A-0EE5-47A9-A942-76469604923C}" type="presParOf" srcId="{6D28BA76-B37F-4FB7-986E-7C9087F8081B}" destId="{ECB30D7D-C215-4709-828C-0B037ADD89E9}" srcOrd="6" destOrd="0" presId="urn:microsoft.com/office/officeart/2005/8/layout/cycle1"/>
    <dgm:cxn modelId="{BBE27E23-925A-4EE8-8453-41A6E1605404}" type="presParOf" srcId="{6D28BA76-B37F-4FB7-986E-7C9087F8081B}" destId="{932A7BBB-1188-4BD1-BDB9-F5ECD3231CE6}" srcOrd="7" destOrd="0" presId="urn:microsoft.com/office/officeart/2005/8/layout/cycle1"/>
    <dgm:cxn modelId="{FAF310C4-00DA-4743-B1B5-F3ECE8D6D445}" type="presParOf" srcId="{6D28BA76-B37F-4FB7-986E-7C9087F8081B}" destId="{17529C5C-E7A8-46FB-8F4E-043BA34C4166}" srcOrd="8" destOrd="0" presId="urn:microsoft.com/office/officeart/2005/8/layout/cycle1"/>
    <dgm:cxn modelId="{48ABF299-4BEF-4D16-BF6B-D2B4C6407670}" type="presParOf" srcId="{6D28BA76-B37F-4FB7-986E-7C9087F8081B}" destId="{91698AE2-6D5B-40D1-BE91-A0A2C33F552C}" srcOrd="9" destOrd="0" presId="urn:microsoft.com/office/officeart/2005/8/layout/cycle1"/>
    <dgm:cxn modelId="{6F2550B3-32C5-4C95-9854-0D1645A40054}" type="presParOf" srcId="{6D28BA76-B37F-4FB7-986E-7C9087F8081B}" destId="{C5C59EB8-DD81-4D7E-AF77-106D75A42A1E}" srcOrd="10" destOrd="0" presId="urn:microsoft.com/office/officeart/2005/8/layout/cycle1"/>
    <dgm:cxn modelId="{B8FDA4D7-6502-426B-AAA1-F3C0CDFC37DD}" type="presParOf" srcId="{6D28BA76-B37F-4FB7-986E-7C9087F8081B}" destId="{2498BC5B-C49A-4B9A-B70E-11E113B66127}" srcOrd="11" destOrd="0" presId="urn:microsoft.com/office/officeart/2005/8/layout/cycle1"/>
    <dgm:cxn modelId="{F56409C4-B110-4CFF-9458-B971649356D5}" type="presParOf" srcId="{6D28BA76-B37F-4FB7-986E-7C9087F8081B}" destId="{0D15B8E2-30C8-467D-ABEB-0C0EA7860B36}" srcOrd="12" destOrd="0" presId="urn:microsoft.com/office/officeart/2005/8/layout/cycle1"/>
    <dgm:cxn modelId="{4D59B9E6-6226-4666-AD8A-6ECADE691EBF}" type="presParOf" srcId="{6D28BA76-B37F-4FB7-986E-7C9087F8081B}" destId="{E6D95559-B62F-4E2A-A6B5-504173CBFFD0}" srcOrd="13" destOrd="0" presId="urn:microsoft.com/office/officeart/2005/8/layout/cycle1"/>
    <dgm:cxn modelId="{A473A9E4-25B1-4B62-80D8-B5FC8616F99D}" type="presParOf" srcId="{6D28BA76-B37F-4FB7-986E-7C9087F8081B}" destId="{5EABE1CD-39E5-4867-9171-334205EE93F2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106C0C-FB3E-4725-B6EB-9D6206B54AC5}" type="doc">
      <dgm:prSet loTypeId="urn:microsoft.com/office/officeart/2005/8/layout/gear1" loCatId="relationship" qsTypeId="urn:microsoft.com/office/officeart/2005/8/quickstyle/simple1" qsCatId="simple" csTypeId="urn:microsoft.com/office/officeart/2005/8/colors/accent0_3" csCatId="mainScheme" phldr="1"/>
      <dgm:spPr/>
    </dgm:pt>
    <dgm:pt modelId="{CADEE5C6-8CE3-458D-9EA9-CC573925973B}">
      <dgm:prSet phldrT="[Texte]"/>
      <dgm:spPr>
        <a:solidFill>
          <a:srgbClr val="00FF00"/>
        </a:solidFill>
      </dgm:spPr>
      <dgm:t>
        <a:bodyPr/>
        <a:lstStyle/>
        <a:p>
          <a:endParaRPr lang="fr-FR" dirty="0">
            <a:solidFill>
              <a:schemeClr val="tx1"/>
            </a:solidFill>
          </a:endParaRPr>
        </a:p>
      </dgm:t>
    </dgm:pt>
    <dgm:pt modelId="{502C775A-CFD2-4B14-BA04-874BA366660A}" type="parTrans" cxnId="{5D6B0A3F-F5DB-48F9-A200-A0B24C450A28}">
      <dgm:prSet/>
      <dgm:spPr/>
      <dgm:t>
        <a:bodyPr/>
        <a:lstStyle/>
        <a:p>
          <a:endParaRPr lang="fr-FR"/>
        </a:p>
      </dgm:t>
    </dgm:pt>
    <dgm:pt modelId="{5CCDEE7B-271B-4661-A432-1D069982FB20}" type="sibTrans" cxnId="{5D6B0A3F-F5DB-48F9-A200-A0B24C450A28}">
      <dgm:prSet/>
      <dgm:spPr/>
      <dgm:t>
        <a:bodyPr/>
        <a:lstStyle/>
        <a:p>
          <a:endParaRPr lang="fr-FR"/>
        </a:p>
      </dgm:t>
    </dgm:pt>
    <dgm:pt modelId="{6AA39053-C06D-45FF-AB1A-455E44DFCC93}">
      <dgm:prSet phldrT="[Texte]"/>
      <dgm:spPr/>
      <dgm:t>
        <a:bodyPr/>
        <a:lstStyle/>
        <a:p>
          <a:r>
            <a:rPr lang="fr-FR" dirty="0" smtClean="0"/>
            <a:t> </a:t>
          </a:r>
          <a:endParaRPr lang="fr-FR" dirty="0"/>
        </a:p>
      </dgm:t>
    </dgm:pt>
    <dgm:pt modelId="{9D2659E5-1DEB-4F60-B0E5-F6820A84590F}" type="parTrans" cxnId="{AE2B7301-51D8-4AA2-B92B-3D07F7C4824B}">
      <dgm:prSet/>
      <dgm:spPr/>
      <dgm:t>
        <a:bodyPr/>
        <a:lstStyle/>
        <a:p>
          <a:endParaRPr lang="fr-FR"/>
        </a:p>
      </dgm:t>
    </dgm:pt>
    <dgm:pt modelId="{DB1ED94D-95DD-479F-BBE6-44223E3E4F75}" type="sibTrans" cxnId="{AE2B7301-51D8-4AA2-B92B-3D07F7C4824B}">
      <dgm:prSet/>
      <dgm:spPr/>
      <dgm:t>
        <a:bodyPr/>
        <a:lstStyle/>
        <a:p>
          <a:endParaRPr lang="fr-FR"/>
        </a:p>
      </dgm:t>
    </dgm:pt>
    <dgm:pt modelId="{24D75E10-5AF8-427F-86B1-AF4D8D57488F}">
      <dgm:prSet phldrT="[Texte]"/>
      <dgm:spPr/>
      <dgm:t>
        <a:bodyPr/>
        <a:lstStyle/>
        <a:p>
          <a:endParaRPr lang="fr-FR"/>
        </a:p>
      </dgm:t>
    </dgm:pt>
    <dgm:pt modelId="{EB71CD31-E463-406B-9051-E7F5BF1BD7E8}" type="parTrans" cxnId="{940D8460-A5C4-49A4-8645-7094E627F6BF}">
      <dgm:prSet/>
      <dgm:spPr/>
      <dgm:t>
        <a:bodyPr/>
        <a:lstStyle/>
        <a:p>
          <a:endParaRPr lang="fr-FR"/>
        </a:p>
      </dgm:t>
    </dgm:pt>
    <dgm:pt modelId="{E306E938-411A-4872-AD4F-64F99BD56998}" type="sibTrans" cxnId="{940D8460-A5C4-49A4-8645-7094E627F6BF}">
      <dgm:prSet/>
      <dgm:spPr/>
      <dgm:t>
        <a:bodyPr/>
        <a:lstStyle/>
        <a:p>
          <a:endParaRPr lang="fr-FR"/>
        </a:p>
      </dgm:t>
    </dgm:pt>
    <dgm:pt modelId="{CFF101A5-61F8-4257-BA50-C302C213DA1B}">
      <dgm:prSet phldrT="[Texte]"/>
      <dgm:spPr>
        <a:solidFill>
          <a:srgbClr val="FF0000"/>
        </a:solidFill>
      </dgm:spPr>
      <dgm:t>
        <a:bodyPr/>
        <a:lstStyle/>
        <a:p>
          <a:r>
            <a:rPr lang="fr-FR" dirty="0" smtClean="0"/>
            <a:t> </a:t>
          </a:r>
          <a:endParaRPr lang="fr-FR" dirty="0"/>
        </a:p>
      </dgm:t>
    </dgm:pt>
    <dgm:pt modelId="{BDEFCFFF-C004-423C-A122-16B7D2D7CD36}" type="parTrans" cxnId="{F05A4100-3435-437C-A6AA-9B3410219DE5}">
      <dgm:prSet/>
      <dgm:spPr/>
      <dgm:t>
        <a:bodyPr/>
        <a:lstStyle/>
        <a:p>
          <a:endParaRPr lang="fr-FR"/>
        </a:p>
      </dgm:t>
    </dgm:pt>
    <dgm:pt modelId="{6352D9E7-E3F4-4267-A8DD-0EC87038DCB9}" type="sibTrans" cxnId="{F05A4100-3435-437C-A6AA-9B3410219DE5}">
      <dgm:prSet/>
      <dgm:spPr/>
      <dgm:t>
        <a:bodyPr/>
        <a:lstStyle/>
        <a:p>
          <a:endParaRPr lang="fr-FR"/>
        </a:p>
      </dgm:t>
    </dgm:pt>
    <dgm:pt modelId="{E2CEB7BE-1145-44A5-AF5E-51E2E53491D6}" type="pres">
      <dgm:prSet presAssocID="{CF106C0C-FB3E-4725-B6EB-9D6206B54AC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14D89DB-3840-4277-A2E4-DD05E4421C83}" type="pres">
      <dgm:prSet presAssocID="{CADEE5C6-8CE3-458D-9EA9-CC573925973B}" presName="gear1" presStyleLbl="node1" presStyleIdx="0" presStyleCnt="3" custLinFactNeighborX="-20596" custLinFactNeighborY="-1675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EB54BE-AF46-43F6-BA36-7451CA85FABA}" type="pres">
      <dgm:prSet presAssocID="{CADEE5C6-8CE3-458D-9EA9-CC573925973B}" presName="gear1srcNode" presStyleLbl="node1" presStyleIdx="0" presStyleCnt="3"/>
      <dgm:spPr/>
      <dgm:t>
        <a:bodyPr/>
        <a:lstStyle/>
        <a:p>
          <a:endParaRPr lang="fr-FR"/>
        </a:p>
      </dgm:t>
    </dgm:pt>
    <dgm:pt modelId="{5AC760CC-7516-4A62-B125-85010B059466}" type="pres">
      <dgm:prSet presAssocID="{CADEE5C6-8CE3-458D-9EA9-CC573925973B}" presName="gear1dstNode" presStyleLbl="node1" presStyleIdx="0" presStyleCnt="3"/>
      <dgm:spPr/>
      <dgm:t>
        <a:bodyPr/>
        <a:lstStyle/>
        <a:p>
          <a:endParaRPr lang="fr-FR"/>
        </a:p>
      </dgm:t>
    </dgm:pt>
    <dgm:pt modelId="{5F32490F-2903-45D9-B623-80A3770CBDE0}" type="pres">
      <dgm:prSet presAssocID="{6AA39053-C06D-45FF-AB1A-455E44DFCC93}" presName="gear2" presStyleLbl="node1" presStyleIdx="1" presStyleCnt="3" custLinFactNeighborX="-17510" custLinFactNeighborY="-2481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17801D-4860-4D80-A5C1-9F6AE0B8FC04}" type="pres">
      <dgm:prSet presAssocID="{6AA39053-C06D-45FF-AB1A-455E44DFCC93}" presName="gear2srcNode" presStyleLbl="node1" presStyleIdx="1" presStyleCnt="3"/>
      <dgm:spPr/>
      <dgm:t>
        <a:bodyPr/>
        <a:lstStyle/>
        <a:p>
          <a:endParaRPr lang="fr-FR"/>
        </a:p>
      </dgm:t>
    </dgm:pt>
    <dgm:pt modelId="{5E6E5A45-BECD-4080-BCC0-CDABB1604547}" type="pres">
      <dgm:prSet presAssocID="{6AA39053-C06D-45FF-AB1A-455E44DFCC93}" presName="gear2dstNode" presStyleLbl="node1" presStyleIdx="1" presStyleCnt="3"/>
      <dgm:spPr/>
      <dgm:t>
        <a:bodyPr/>
        <a:lstStyle/>
        <a:p>
          <a:endParaRPr lang="fr-FR"/>
        </a:p>
      </dgm:t>
    </dgm:pt>
    <dgm:pt modelId="{055A6349-65A4-42A2-AD69-D32F78A80153}" type="pres">
      <dgm:prSet presAssocID="{CFF101A5-61F8-4257-BA50-C302C213DA1B}" presName="gear3" presStyleLbl="node1" presStyleIdx="2" presStyleCnt="3"/>
      <dgm:spPr/>
      <dgm:t>
        <a:bodyPr/>
        <a:lstStyle/>
        <a:p>
          <a:endParaRPr lang="fr-FR"/>
        </a:p>
      </dgm:t>
    </dgm:pt>
    <dgm:pt modelId="{5517E2D6-29C7-4494-8DD1-0AAB396A8B9B}" type="pres">
      <dgm:prSet presAssocID="{CFF101A5-61F8-4257-BA50-C302C213DA1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116385-2093-47DA-88D9-127995B1AAEB}" type="pres">
      <dgm:prSet presAssocID="{CFF101A5-61F8-4257-BA50-C302C213DA1B}" presName="gear3srcNode" presStyleLbl="node1" presStyleIdx="2" presStyleCnt="3"/>
      <dgm:spPr/>
      <dgm:t>
        <a:bodyPr/>
        <a:lstStyle/>
        <a:p>
          <a:endParaRPr lang="fr-FR"/>
        </a:p>
      </dgm:t>
    </dgm:pt>
    <dgm:pt modelId="{AAA4BFF8-748F-4C7A-8B9D-C67AD2526326}" type="pres">
      <dgm:prSet presAssocID="{CFF101A5-61F8-4257-BA50-C302C213DA1B}" presName="gear3dstNode" presStyleLbl="node1" presStyleIdx="2" presStyleCnt="3"/>
      <dgm:spPr/>
      <dgm:t>
        <a:bodyPr/>
        <a:lstStyle/>
        <a:p>
          <a:endParaRPr lang="fr-FR"/>
        </a:p>
      </dgm:t>
    </dgm:pt>
    <dgm:pt modelId="{5FB1D5DE-1534-4099-A2B7-77117C2A8D4A}" type="pres">
      <dgm:prSet presAssocID="{5CCDEE7B-271B-4661-A432-1D069982FB20}" presName="connector1" presStyleLbl="sibTrans2D1" presStyleIdx="0" presStyleCnt="3" custLinFactNeighborX="-9396" custLinFactNeighborY="-2533"/>
      <dgm:spPr/>
      <dgm:t>
        <a:bodyPr/>
        <a:lstStyle/>
        <a:p>
          <a:endParaRPr lang="fr-FR"/>
        </a:p>
      </dgm:t>
    </dgm:pt>
    <dgm:pt modelId="{EACB6E53-63A1-4D14-A149-A0DD1EB596C0}" type="pres">
      <dgm:prSet presAssocID="{DB1ED94D-95DD-479F-BBE6-44223E3E4F75}" presName="connector2" presStyleLbl="sibTrans2D1" presStyleIdx="1" presStyleCnt="3" custLinFactNeighborX="-3500" custLinFactNeighborY="-20702"/>
      <dgm:spPr/>
      <dgm:t>
        <a:bodyPr/>
        <a:lstStyle/>
        <a:p>
          <a:endParaRPr lang="fr-FR"/>
        </a:p>
      </dgm:t>
    </dgm:pt>
    <dgm:pt modelId="{830918A1-1754-4761-874C-F213D619289D}" type="pres">
      <dgm:prSet presAssocID="{6352D9E7-E3F4-4267-A8DD-0EC87038DCB9}" presName="connector3" presStyleLbl="sibTrans2D1" presStyleIdx="2" presStyleCnt="3"/>
      <dgm:spPr/>
      <dgm:t>
        <a:bodyPr/>
        <a:lstStyle/>
        <a:p>
          <a:endParaRPr lang="fr-FR"/>
        </a:p>
      </dgm:t>
    </dgm:pt>
  </dgm:ptLst>
  <dgm:cxnLst>
    <dgm:cxn modelId="{359844D3-B940-4AB0-B430-F75C31CCFA15}" type="presOf" srcId="{CFF101A5-61F8-4257-BA50-C302C213DA1B}" destId="{BA116385-2093-47DA-88D9-127995B1AAEB}" srcOrd="2" destOrd="0" presId="urn:microsoft.com/office/officeart/2005/8/layout/gear1"/>
    <dgm:cxn modelId="{27B6EB39-58CC-401B-AA04-E7220A60AE80}" type="presOf" srcId="{6AA39053-C06D-45FF-AB1A-455E44DFCC93}" destId="{C017801D-4860-4D80-A5C1-9F6AE0B8FC04}" srcOrd="1" destOrd="0" presId="urn:microsoft.com/office/officeart/2005/8/layout/gear1"/>
    <dgm:cxn modelId="{C59D22F5-65A8-44AC-B3E5-31CED4CF5EF4}" type="presOf" srcId="{CADEE5C6-8CE3-458D-9EA9-CC573925973B}" destId="{514D89DB-3840-4277-A2E4-DD05E4421C83}" srcOrd="0" destOrd="0" presId="urn:microsoft.com/office/officeart/2005/8/layout/gear1"/>
    <dgm:cxn modelId="{8D58EFB9-B039-4FE2-ADA4-2E8FE1E08BB9}" type="presOf" srcId="{CADEE5C6-8CE3-458D-9EA9-CC573925973B}" destId="{5AC760CC-7516-4A62-B125-85010B059466}" srcOrd="2" destOrd="0" presId="urn:microsoft.com/office/officeart/2005/8/layout/gear1"/>
    <dgm:cxn modelId="{AE2B7301-51D8-4AA2-B92B-3D07F7C4824B}" srcId="{CF106C0C-FB3E-4725-B6EB-9D6206B54AC5}" destId="{6AA39053-C06D-45FF-AB1A-455E44DFCC93}" srcOrd="1" destOrd="0" parTransId="{9D2659E5-1DEB-4F60-B0E5-F6820A84590F}" sibTransId="{DB1ED94D-95DD-479F-BBE6-44223E3E4F75}"/>
    <dgm:cxn modelId="{C577534B-1189-46E1-B88D-8B388207C4A5}" type="presOf" srcId="{6352D9E7-E3F4-4267-A8DD-0EC87038DCB9}" destId="{830918A1-1754-4761-874C-F213D619289D}" srcOrd="0" destOrd="0" presId="urn:microsoft.com/office/officeart/2005/8/layout/gear1"/>
    <dgm:cxn modelId="{3C1AF00E-AA10-4C21-A63B-3B23F4EB1837}" type="presOf" srcId="{CFF101A5-61F8-4257-BA50-C302C213DA1B}" destId="{5517E2D6-29C7-4494-8DD1-0AAB396A8B9B}" srcOrd="1" destOrd="0" presId="urn:microsoft.com/office/officeart/2005/8/layout/gear1"/>
    <dgm:cxn modelId="{DCC55808-4EC9-4A86-BDB2-13A2C2887C59}" type="presOf" srcId="{CFF101A5-61F8-4257-BA50-C302C213DA1B}" destId="{055A6349-65A4-42A2-AD69-D32F78A80153}" srcOrd="0" destOrd="0" presId="urn:microsoft.com/office/officeart/2005/8/layout/gear1"/>
    <dgm:cxn modelId="{B02CED5D-46A2-42C9-A6E9-88B2F8484D68}" type="presOf" srcId="{6AA39053-C06D-45FF-AB1A-455E44DFCC93}" destId="{5F32490F-2903-45D9-B623-80A3770CBDE0}" srcOrd="0" destOrd="0" presId="urn:microsoft.com/office/officeart/2005/8/layout/gear1"/>
    <dgm:cxn modelId="{46E8DD35-3DC3-4318-9214-51C9BE44ED2E}" type="presOf" srcId="{DB1ED94D-95DD-479F-BBE6-44223E3E4F75}" destId="{EACB6E53-63A1-4D14-A149-A0DD1EB596C0}" srcOrd="0" destOrd="0" presId="urn:microsoft.com/office/officeart/2005/8/layout/gear1"/>
    <dgm:cxn modelId="{4417A5CB-FD41-40F9-8BD2-C8A84EA83B04}" type="presOf" srcId="{CF106C0C-FB3E-4725-B6EB-9D6206B54AC5}" destId="{E2CEB7BE-1145-44A5-AF5E-51E2E53491D6}" srcOrd="0" destOrd="0" presId="urn:microsoft.com/office/officeart/2005/8/layout/gear1"/>
    <dgm:cxn modelId="{5D6B0A3F-F5DB-48F9-A200-A0B24C450A28}" srcId="{CF106C0C-FB3E-4725-B6EB-9D6206B54AC5}" destId="{CADEE5C6-8CE3-458D-9EA9-CC573925973B}" srcOrd="0" destOrd="0" parTransId="{502C775A-CFD2-4B14-BA04-874BA366660A}" sibTransId="{5CCDEE7B-271B-4661-A432-1D069982FB20}"/>
    <dgm:cxn modelId="{F05A4100-3435-437C-A6AA-9B3410219DE5}" srcId="{CF106C0C-FB3E-4725-B6EB-9D6206B54AC5}" destId="{CFF101A5-61F8-4257-BA50-C302C213DA1B}" srcOrd="2" destOrd="0" parTransId="{BDEFCFFF-C004-423C-A122-16B7D2D7CD36}" sibTransId="{6352D9E7-E3F4-4267-A8DD-0EC87038DCB9}"/>
    <dgm:cxn modelId="{3754B167-B4C5-4E90-BA18-0319B44EFED5}" type="presOf" srcId="{CADEE5C6-8CE3-458D-9EA9-CC573925973B}" destId="{D1EB54BE-AF46-43F6-BA36-7451CA85FABA}" srcOrd="1" destOrd="0" presId="urn:microsoft.com/office/officeart/2005/8/layout/gear1"/>
    <dgm:cxn modelId="{940D8460-A5C4-49A4-8645-7094E627F6BF}" srcId="{CF106C0C-FB3E-4725-B6EB-9D6206B54AC5}" destId="{24D75E10-5AF8-427F-86B1-AF4D8D57488F}" srcOrd="3" destOrd="0" parTransId="{EB71CD31-E463-406B-9051-E7F5BF1BD7E8}" sibTransId="{E306E938-411A-4872-AD4F-64F99BD56998}"/>
    <dgm:cxn modelId="{EBDB85E6-73B1-44DF-8789-DA926F677E21}" type="presOf" srcId="{6AA39053-C06D-45FF-AB1A-455E44DFCC93}" destId="{5E6E5A45-BECD-4080-BCC0-CDABB1604547}" srcOrd="2" destOrd="0" presId="urn:microsoft.com/office/officeart/2005/8/layout/gear1"/>
    <dgm:cxn modelId="{26511338-4E07-408A-BA3D-E65E2E55F315}" type="presOf" srcId="{CFF101A5-61F8-4257-BA50-C302C213DA1B}" destId="{AAA4BFF8-748F-4C7A-8B9D-C67AD2526326}" srcOrd="3" destOrd="0" presId="urn:microsoft.com/office/officeart/2005/8/layout/gear1"/>
    <dgm:cxn modelId="{A8B00A8D-6A3C-4C0F-9546-CCAEAD5B319F}" type="presOf" srcId="{5CCDEE7B-271B-4661-A432-1D069982FB20}" destId="{5FB1D5DE-1534-4099-A2B7-77117C2A8D4A}" srcOrd="0" destOrd="0" presId="urn:microsoft.com/office/officeart/2005/8/layout/gear1"/>
    <dgm:cxn modelId="{F93D5CC3-54F0-481F-B59E-B6634B274768}" type="presParOf" srcId="{E2CEB7BE-1145-44A5-AF5E-51E2E53491D6}" destId="{514D89DB-3840-4277-A2E4-DD05E4421C83}" srcOrd="0" destOrd="0" presId="urn:microsoft.com/office/officeart/2005/8/layout/gear1"/>
    <dgm:cxn modelId="{4B4731C1-C2BA-4E32-9BB8-C023F11B0B3C}" type="presParOf" srcId="{E2CEB7BE-1145-44A5-AF5E-51E2E53491D6}" destId="{D1EB54BE-AF46-43F6-BA36-7451CA85FABA}" srcOrd="1" destOrd="0" presId="urn:microsoft.com/office/officeart/2005/8/layout/gear1"/>
    <dgm:cxn modelId="{4866908B-2503-48D8-82AF-7AA019740A04}" type="presParOf" srcId="{E2CEB7BE-1145-44A5-AF5E-51E2E53491D6}" destId="{5AC760CC-7516-4A62-B125-85010B059466}" srcOrd="2" destOrd="0" presId="urn:microsoft.com/office/officeart/2005/8/layout/gear1"/>
    <dgm:cxn modelId="{5730B7CB-2752-42F5-95C1-A677624F24F7}" type="presParOf" srcId="{E2CEB7BE-1145-44A5-AF5E-51E2E53491D6}" destId="{5F32490F-2903-45D9-B623-80A3770CBDE0}" srcOrd="3" destOrd="0" presId="urn:microsoft.com/office/officeart/2005/8/layout/gear1"/>
    <dgm:cxn modelId="{52CAE0F7-BFCD-414A-A0CE-B1EAFB96C412}" type="presParOf" srcId="{E2CEB7BE-1145-44A5-AF5E-51E2E53491D6}" destId="{C017801D-4860-4D80-A5C1-9F6AE0B8FC04}" srcOrd="4" destOrd="0" presId="urn:microsoft.com/office/officeart/2005/8/layout/gear1"/>
    <dgm:cxn modelId="{91083D0E-47D4-4FB9-A365-67E81430120D}" type="presParOf" srcId="{E2CEB7BE-1145-44A5-AF5E-51E2E53491D6}" destId="{5E6E5A45-BECD-4080-BCC0-CDABB1604547}" srcOrd="5" destOrd="0" presId="urn:microsoft.com/office/officeart/2005/8/layout/gear1"/>
    <dgm:cxn modelId="{0EE60C40-2675-4D3B-9504-DC1EB0E823E6}" type="presParOf" srcId="{E2CEB7BE-1145-44A5-AF5E-51E2E53491D6}" destId="{055A6349-65A4-42A2-AD69-D32F78A80153}" srcOrd="6" destOrd="0" presId="urn:microsoft.com/office/officeart/2005/8/layout/gear1"/>
    <dgm:cxn modelId="{F16B8440-C541-4A74-88EA-364BAF123ADF}" type="presParOf" srcId="{E2CEB7BE-1145-44A5-AF5E-51E2E53491D6}" destId="{5517E2D6-29C7-4494-8DD1-0AAB396A8B9B}" srcOrd="7" destOrd="0" presId="urn:microsoft.com/office/officeart/2005/8/layout/gear1"/>
    <dgm:cxn modelId="{39BDCD80-D3DE-4A25-9D32-1FDDF06257B3}" type="presParOf" srcId="{E2CEB7BE-1145-44A5-AF5E-51E2E53491D6}" destId="{BA116385-2093-47DA-88D9-127995B1AAEB}" srcOrd="8" destOrd="0" presId="urn:microsoft.com/office/officeart/2005/8/layout/gear1"/>
    <dgm:cxn modelId="{B6248033-24BB-4B0F-BAFF-D882B5844A90}" type="presParOf" srcId="{E2CEB7BE-1145-44A5-AF5E-51E2E53491D6}" destId="{AAA4BFF8-748F-4C7A-8B9D-C67AD2526326}" srcOrd="9" destOrd="0" presId="urn:microsoft.com/office/officeart/2005/8/layout/gear1"/>
    <dgm:cxn modelId="{120C2680-9358-42B1-B28F-F5402AE71455}" type="presParOf" srcId="{E2CEB7BE-1145-44A5-AF5E-51E2E53491D6}" destId="{5FB1D5DE-1534-4099-A2B7-77117C2A8D4A}" srcOrd="10" destOrd="0" presId="urn:microsoft.com/office/officeart/2005/8/layout/gear1"/>
    <dgm:cxn modelId="{9C544BF6-A0E1-4684-8A0A-8F2D9EDE7A5A}" type="presParOf" srcId="{E2CEB7BE-1145-44A5-AF5E-51E2E53491D6}" destId="{EACB6E53-63A1-4D14-A149-A0DD1EB596C0}" srcOrd="11" destOrd="0" presId="urn:microsoft.com/office/officeart/2005/8/layout/gear1"/>
    <dgm:cxn modelId="{DF7581F1-715A-478D-86F7-A83B5A1E8D9A}" type="presParOf" srcId="{E2CEB7BE-1145-44A5-AF5E-51E2E53491D6}" destId="{830918A1-1754-4761-874C-F213D619289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106C0C-FB3E-4725-B6EB-9D6206B54AC5}" type="doc">
      <dgm:prSet loTypeId="urn:microsoft.com/office/officeart/2005/8/layout/gear1" loCatId="relationship" qsTypeId="urn:microsoft.com/office/officeart/2005/8/quickstyle/simple1" qsCatId="simple" csTypeId="urn:microsoft.com/office/officeart/2005/8/colors/accent0_3" csCatId="mainScheme" phldr="1"/>
      <dgm:spPr/>
    </dgm:pt>
    <dgm:pt modelId="{CADEE5C6-8CE3-458D-9EA9-CC573925973B}">
      <dgm:prSet phldrT="[Texte]"/>
      <dgm:spPr>
        <a:solidFill>
          <a:srgbClr val="00FF00"/>
        </a:solidFill>
      </dgm:spPr>
      <dgm:t>
        <a:bodyPr/>
        <a:lstStyle/>
        <a:p>
          <a:endParaRPr lang="fr-FR" dirty="0">
            <a:solidFill>
              <a:schemeClr val="tx1"/>
            </a:solidFill>
          </a:endParaRPr>
        </a:p>
      </dgm:t>
    </dgm:pt>
    <dgm:pt modelId="{502C775A-CFD2-4B14-BA04-874BA366660A}" type="parTrans" cxnId="{5D6B0A3F-F5DB-48F9-A200-A0B24C450A28}">
      <dgm:prSet/>
      <dgm:spPr/>
      <dgm:t>
        <a:bodyPr/>
        <a:lstStyle/>
        <a:p>
          <a:endParaRPr lang="fr-FR"/>
        </a:p>
      </dgm:t>
    </dgm:pt>
    <dgm:pt modelId="{5CCDEE7B-271B-4661-A432-1D069982FB20}" type="sibTrans" cxnId="{5D6B0A3F-F5DB-48F9-A200-A0B24C450A28}">
      <dgm:prSet/>
      <dgm:spPr/>
      <dgm:t>
        <a:bodyPr/>
        <a:lstStyle/>
        <a:p>
          <a:endParaRPr lang="fr-FR"/>
        </a:p>
      </dgm:t>
    </dgm:pt>
    <dgm:pt modelId="{6AA39053-C06D-45FF-AB1A-455E44DFCC93}">
      <dgm:prSet phldrT="[Texte]"/>
      <dgm:spPr/>
      <dgm:t>
        <a:bodyPr/>
        <a:lstStyle/>
        <a:p>
          <a:r>
            <a:rPr lang="fr-FR" dirty="0" smtClean="0"/>
            <a:t> </a:t>
          </a:r>
          <a:endParaRPr lang="fr-FR" dirty="0"/>
        </a:p>
      </dgm:t>
    </dgm:pt>
    <dgm:pt modelId="{9D2659E5-1DEB-4F60-B0E5-F6820A84590F}" type="parTrans" cxnId="{AE2B7301-51D8-4AA2-B92B-3D07F7C4824B}">
      <dgm:prSet/>
      <dgm:spPr/>
      <dgm:t>
        <a:bodyPr/>
        <a:lstStyle/>
        <a:p>
          <a:endParaRPr lang="fr-FR"/>
        </a:p>
      </dgm:t>
    </dgm:pt>
    <dgm:pt modelId="{DB1ED94D-95DD-479F-BBE6-44223E3E4F75}" type="sibTrans" cxnId="{AE2B7301-51D8-4AA2-B92B-3D07F7C4824B}">
      <dgm:prSet/>
      <dgm:spPr/>
      <dgm:t>
        <a:bodyPr/>
        <a:lstStyle/>
        <a:p>
          <a:endParaRPr lang="fr-FR"/>
        </a:p>
      </dgm:t>
    </dgm:pt>
    <dgm:pt modelId="{24D75E10-5AF8-427F-86B1-AF4D8D57488F}">
      <dgm:prSet phldrT="[Texte]"/>
      <dgm:spPr/>
      <dgm:t>
        <a:bodyPr/>
        <a:lstStyle/>
        <a:p>
          <a:endParaRPr lang="fr-FR"/>
        </a:p>
      </dgm:t>
    </dgm:pt>
    <dgm:pt modelId="{EB71CD31-E463-406B-9051-E7F5BF1BD7E8}" type="parTrans" cxnId="{940D8460-A5C4-49A4-8645-7094E627F6BF}">
      <dgm:prSet/>
      <dgm:spPr/>
      <dgm:t>
        <a:bodyPr/>
        <a:lstStyle/>
        <a:p>
          <a:endParaRPr lang="fr-FR"/>
        </a:p>
      </dgm:t>
    </dgm:pt>
    <dgm:pt modelId="{E306E938-411A-4872-AD4F-64F99BD56998}" type="sibTrans" cxnId="{940D8460-A5C4-49A4-8645-7094E627F6BF}">
      <dgm:prSet/>
      <dgm:spPr/>
      <dgm:t>
        <a:bodyPr/>
        <a:lstStyle/>
        <a:p>
          <a:endParaRPr lang="fr-FR"/>
        </a:p>
      </dgm:t>
    </dgm:pt>
    <dgm:pt modelId="{CFF101A5-61F8-4257-BA50-C302C213DA1B}">
      <dgm:prSet phldrT="[Texte]"/>
      <dgm:spPr>
        <a:solidFill>
          <a:srgbClr val="FF0000"/>
        </a:solidFill>
      </dgm:spPr>
      <dgm:t>
        <a:bodyPr/>
        <a:lstStyle/>
        <a:p>
          <a:r>
            <a:rPr lang="fr-FR" dirty="0" smtClean="0"/>
            <a:t> </a:t>
          </a:r>
          <a:endParaRPr lang="fr-FR" dirty="0"/>
        </a:p>
      </dgm:t>
    </dgm:pt>
    <dgm:pt modelId="{BDEFCFFF-C004-423C-A122-16B7D2D7CD36}" type="parTrans" cxnId="{F05A4100-3435-437C-A6AA-9B3410219DE5}">
      <dgm:prSet/>
      <dgm:spPr/>
      <dgm:t>
        <a:bodyPr/>
        <a:lstStyle/>
        <a:p>
          <a:endParaRPr lang="fr-FR"/>
        </a:p>
      </dgm:t>
    </dgm:pt>
    <dgm:pt modelId="{6352D9E7-E3F4-4267-A8DD-0EC87038DCB9}" type="sibTrans" cxnId="{F05A4100-3435-437C-A6AA-9B3410219DE5}">
      <dgm:prSet/>
      <dgm:spPr/>
      <dgm:t>
        <a:bodyPr/>
        <a:lstStyle/>
        <a:p>
          <a:endParaRPr lang="fr-FR"/>
        </a:p>
      </dgm:t>
    </dgm:pt>
    <dgm:pt modelId="{E2CEB7BE-1145-44A5-AF5E-51E2E53491D6}" type="pres">
      <dgm:prSet presAssocID="{CF106C0C-FB3E-4725-B6EB-9D6206B54AC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14D89DB-3840-4277-A2E4-DD05E4421C83}" type="pres">
      <dgm:prSet presAssocID="{CADEE5C6-8CE3-458D-9EA9-CC573925973B}" presName="gear1" presStyleLbl="node1" presStyleIdx="0" presStyleCnt="3" custLinFactNeighborX="-20596" custLinFactNeighborY="-1675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EB54BE-AF46-43F6-BA36-7451CA85FABA}" type="pres">
      <dgm:prSet presAssocID="{CADEE5C6-8CE3-458D-9EA9-CC573925973B}" presName="gear1srcNode" presStyleLbl="node1" presStyleIdx="0" presStyleCnt="3"/>
      <dgm:spPr/>
      <dgm:t>
        <a:bodyPr/>
        <a:lstStyle/>
        <a:p>
          <a:endParaRPr lang="fr-FR"/>
        </a:p>
      </dgm:t>
    </dgm:pt>
    <dgm:pt modelId="{5AC760CC-7516-4A62-B125-85010B059466}" type="pres">
      <dgm:prSet presAssocID="{CADEE5C6-8CE3-458D-9EA9-CC573925973B}" presName="gear1dstNode" presStyleLbl="node1" presStyleIdx="0" presStyleCnt="3"/>
      <dgm:spPr/>
      <dgm:t>
        <a:bodyPr/>
        <a:lstStyle/>
        <a:p>
          <a:endParaRPr lang="fr-FR"/>
        </a:p>
      </dgm:t>
    </dgm:pt>
    <dgm:pt modelId="{5F32490F-2903-45D9-B623-80A3770CBDE0}" type="pres">
      <dgm:prSet presAssocID="{6AA39053-C06D-45FF-AB1A-455E44DFCC93}" presName="gear2" presStyleLbl="node1" presStyleIdx="1" presStyleCnt="3" custLinFactNeighborX="-17510" custLinFactNeighborY="-2481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17801D-4860-4D80-A5C1-9F6AE0B8FC04}" type="pres">
      <dgm:prSet presAssocID="{6AA39053-C06D-45FF-AB1A-455E44DFCC93}" presName="gear2srcNode" presStyleLbl="node1" presStyleIdx="1" presStyleCnt="3"/>
      <dgm:spPr/>
      <dgm:t>
        <a:bodyPr/>
        <a:lstStyle/>
        <a:p>
          <a:endParaRPr lang="fr-FR"/>
        </a:p>
      </dgm:t>
    </dgm:pt>
    <dgm:pt modelId="{5E6E5A45-BECD-4080-BCC0-CDABB1604547}" type="pres">
      <dgm:prSet presAssocID="{6AA39053-C06D-45FF-AB1A-455E44DFCC93}" presName="gear2dstNode" presStyleLbl="node1" presStyleIdx="1" presStyleCnt="3"/>
      <dgm:spPr/>
      <dgm:t>
        <a:bodyPr/>
        <a:lstStyle/>
        <a:p>
          <a:endParaRPr lang="fr-FR"/>
        </a:p>
      </dgm:t>
    </dgm:pt>
    <dgm:pt modelId="{055A6349-65A4-42A2-AD69-D32F78A80153}" type="pres">
      <dgm:prSet presAssocID="{CFF101A5-61F8-4257-BA50-C302C213DA1B}" presName="gear3" presStyleLbl="node1" presStyleIdx="2" presStyleCnt="3"/>
      <dgm:spPr/>
      <dgm:t>
        <a:bodyPr/>
        <a:lstStyle/>
        <a:p>
          <a:endParaRPr lang="fr-FR"/>
        </a:p>
      </dgm:t>
    </dgm:pt>
    <dgm:pt modelId="{5517E2D6-29C7-4494-8DD1-0AAB396A8B9B}" type="pres">
      <dgm:prSet presAssocID="{CFF101A5-61F8-4257-BA50-C302C213DA1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116385-2093-47DA-88D9-127995B1AAEB}" type="pres">
      <dgm:prSet presAssocID="{CFF101A5-61F8-4257-BA50-C302C213DA1B}" presName="gear3srcNode" presStyleLbl="node1" presStyleIdx="2" presStyleCnt="3"/>
      <dgm:spPr/>
      <dgm:t>
        <a:bodyPr/>
        <a:lstStyle/>
        <a:p>
          <a:endParaRPr lang="fr-FR"/>
        </a:p>
      </dgm:t>
    </dgm:pt>
    <dgm:pt modelId="{AAA4BFF8-748F-4C7A-8B9D-C67AD2526326}" type="pres">
      <dgm:prSet presAssocID="{CFF101A5-61F8-4257-BA50-C302C213DA1B}" presName="gear3dstNode" presStyleLbl="node1" presStyleIdx="2" presStyleCnt="3"/>
      <dgm:spPr/>
      <dgm:t>
        <a:bodyPr/>
        <a:lstStyle/>
        <a:p>
          <a:endParaRPr lang="fr-FR"/>
        </a:p>
      </dgm:t>
    </dgm:pt>
    <dgm:pt modelId="{5FB1D5DE-1534-4099-A2B7-77117C2A8D4A}" type="pres">
      <dgm:prSet presAssocID="{5CCDEE7B-271B-4661-A432-1D069982FB20}" presName="connector1" presStyleLbl="sibTrans2D1" presStyleIdx="0" presStyleCnt="3" custLinFactNeighborX="-9396" custLinFactNeighborY="-2533"/>
      <dgm:spPr/>
      <dgm:t>
        <a:bodyPr/>
        <a:lstStyle/>
        <a:p>
          <a:endParaRPr lang="fr-FR"/>
        </a:p>
      </dgm:t>
    </dgm:pt>
    <dgm:pt modelId="{EACB6E53-63A1-4D14-A149-A0DD1EB596C0}" type="pres">
      <dgm:prSet presAssocID="{DB1ED94D-95DD-479F-BBE6-44223E3E4F75}" presName="connector2" presStyleLbl="sibTrans2D1" presStyleIdx="1" presStyleCnt="3" custLinFactNeighborX="-3500" custLinFactNeighborY="-20702"/>
      <dgm:spPr/>
      <dgm:t>
        <a:bodyPr/>
        <a:lstStyle/>
        <a:p>
          <a:endParaRPr lang="fr-FR"/>
        </a:p>
      </dgm:t>
    </dgm:pt>
    <dgm:pt modelId="{830918A1-1754-4761-874C-F213D619289D}" type="pres">
      <dgm:prSet presAssocID="{6352D9E7-E3F4-4267-A8DD-0EC87038DCB9}" presName="connector3" presStyleLbl="sibTrans2D1" presStyleIdx="2" presStyleCnt="3"/>
      <dgm:spPr/>
      <dgm:t>
        <a:bodyPr/>
        <a:lstStyle/>
        <a:p>
          <a:endParaRPr lang="fr-FR"/>
        </a:p>
      </dgm:t>
    </dgm:pt>
  </dgm:ptLst>
  <dgm:cxnLst>
    <dgm:cxn modelId="{8DDF75A9-F1B6-4E21-94CC-B6074D9E314A}" type="presOf" srcId="{CADEE5C6-8CE3-458D-9EA9-CC573925973B}" destId="{5AC760CC-7516-4A62-B125-85010B059466}" srcOrd="2" destOrd="0" presId="urn:microsoft.com/office/officeart/2005/8/layout/gear1"/>
    <dgm:cxn modelId="{222BAE9B-DA51-4DE1-853C-0C513C70C53F}" type="presOf" srcId="{CF106C0C-FB3E-4725-B6EB-9D6206B54AC5}" destId="{E2CEB7BE-1145-44A5-AF5E-51E2E53491D6}" srcOrd="0" destOrd="0" presId="urn:microsoft.com/office/officeart/2005/8/layout/gear1"/>
    <dgm:cxn modelId="{E34CCDD4-8C9A-44B1-9520-65B7DE31D750}" type="presOf" srcId="{6AA39053-C06D-45FF-AB1A-455E44DFCC93}" destId="{5E6E5A45-BECD-4080-BCC0-CDABB1604547}" srcOrd="2" destOrd="0" presId="urn:microsoft.com/office/officeart/2005/8/layout/gear1"/>
    <dgm:cxn modelId="{616A81E9-CF25-441A-825B-60F5E6CE62FC}" type="presOf" srcId="{CFF101A5-61F8-4257-BA50-C302C213DA1B}" destId="{5517E2D6-29C7-4494-8DD1-0AAB396A8B9B}" srcOrd="1" destOrd="0" presId="urn:microsoft.com/office/officeart/2005/8/layout/gear1"/>
    <dgm:cxn modelId="{AE2B7301-51D8-4AA2-B92B-3D07F7C4824B}" srcId="{CF106C0C-FB3E-4725-B6EB-9D6206B54AC5}" destId="{6AA39053-C06D-45FF-AB1A-455E44DFCC93}" srcOrd="1" destOrd="0" parTransId="{9D2659E5-1DEB-4F60-B0E5-F6820A84590F}" sibTransId="{DB1ED94D-95DD-479F-BBE6-44223E3E4F75}"/>
    <dgm:cxn modelId="{A7739AD2-680D-45C2-BC81-CA642A751050}" type="presOf" srcId="{6AA39053-C06D-45FF-AB1A-455E44DFCC93}" destId="{5F32490F-2903-45D9-B623-80A3770CBDE0}" srcOrd="0" destOrd="0" presId="urn:microsoft.com/office/officeart/2005/8/layout/gear1"/>
    <dgm:cxn modelId="{F5B38972-CCC0-4A21-BD9E-E8F67BD46637}" type="presOf" srcId="{CFF101A5-61F8-4257-BA50-C302C213DA1B}" destId="{055A6349-65A4-42A2-AD69-D32F78A80153}" srcOrd="0" destOrd="0" presId="urn:microsoft.com/office/officeart/2005/8/layout/gear1"/>
    <dgm:cxn modelId="{2F01460B-6A1B-47D9-BE85-0FEBFC82C1CC}" type="presOf" srcId="{DB1ED94D-95DD-479F-BBE6-44223E3E4F75}" destId="{EACB6E53-63A1-4D14-A149-A0DD1EB596C0}" srcOrd="0" destOrd="0" presId="urn:microsoft.com/office/officeart/2005/8/layout/gear1"/>
    <dgm:cxn modelId="{71B9CA70-0C33-428D-AD96-C6763F082A38}" type="presOf" srcId="{CADEE5C6-8CE3-458D-9EA9-CC573925973B}" destId="{514D89DB-3840-4277-A2E4-DD05E4421C83}" srcOrd="0" destOrd="0" presId="urn:microsoft.com/office/officeart/2005/8/layout/gear1"/>
    <dgm:cxn modelId="{DC3BD678-E9F8-4943-B0E6-E144D02649DB}" type="presOf" srcId="{6352D9E7-E3F4-4267-A8DD-0EC87038DCB9}" destId="{830918A1-1754-4761-874C-F213D619289D}" srcOrd="0" destOrd="0" presId="urn:microsoft.com/office/officeart/2005/8/layout/gear1"/>
    <dgm:cxn modelId="{27A2C805-0AF7-4060-BCDF-A4D707ED9DD5}" type="presOf" srcId="{5CCDEE7B-271B-4661-A432-1D069982FB20}" destId="{5FB1D5DE-1534-4099-A2B7-77117C2A8D4A}" srcOrd="0" destOrd="0" presId="urn:microsoft.com/office/officeart/2005/8/layout/gear1"/>
    <dgm:cxn modelId="{5B6DE88A-4941-4446-AA2A-B337AF2515AD}" type="presOf" srcId="{CFF101A5-61F8-4257-BA50-C302C213DA1B}" destId="{AAA4BFF8-748F-4C7A-8B9D-C67AD2526326}" srcOrd="3" destOrd="0" presId="urn:microsoft.com/office/officeart/2005/8/layout/gear1"/>
    <dgm:cxn modelId="{5D6B0A3F-F5DB-48F9-A200-A0B24C450A28}" srcId="{CF106C0C-FB3E-4725-B6EB-9D6206B54AC5}" destId="{CADEE5C6-8CE3-458D-9EA9-CC573925973B}" srcOrd="0" destOrd="0" parTransId="{502C775A-CFD2-4B14-BA04-874BA366660A}" sibTransId="{5CCDEE7B-271B-4661-A432-1D069982FB20}"/>
    <dgm:cxn modelId="{4CC0E6C8-239A-4736-A20F-E577180C6687}" type="presOf" srcId="{6AA39053-C06D-45FF-AB1A-455E44DFCC93}" destId="{C017801D-4860-4D80-A5C1-9F6AE0B8FC04}" srcOrd="1" destOrd="0" presId="urn:microsoft.com/office/officeart/2005/8/layout/gear1"/>
    <dgm:cxn modelId="{F05A4100-3435-437C-A6AA-9B3410219DE5}" srcId="{CF106C0C-FB3E-4725-B6EB-9D6206B54AC5}" destId="{CFF101A5-61F8-4257-BA50-C302C213DA1B}" srcOrd="2" destOrd="0" parTransId="{BDEFCFFF-C004-423C-A122-16B7D2D7CD36}" sibTransId="{6352D9E7-E3F4-4267-A8DD-0EC87038DCB9}"/>
    <dgm:cxn modelId="{940D8460-A5C4-49A4-8645-7094E627F6BF}" srcId="{CF106C0C-FB3E-4725-B6EB-9D6206B54AC5}" destId="{24D75E10-5AF8-427F-86B1-AF4D8D57488F}" srcOrd="3" destOrd="0" parTransId="{EB71CD31-E463-406B-9051-E7F5BF1BD7E8}" sibTransId="{E306E938-411A-4872-AD4F-64F99BD56998}"/>
    <dgm:cxn modelId="{57AA107F-987E-4105-8EB6-827F8C62E675}" type="presOf" srcId="{CFF101A5-61F8-4257-BA50-C302C213DA1B}" destId="{BA116385-2093-47DA-88D9-127995B1AAEB}" srcOrd="2" destOrd="0" presId="urn:microsoft.com/office/officeart/2005/8/layout/gear1"/>
    <dgm:cxn modelId="{DCF7373E-ED1A-45A2-9139-0F52893D48BB}" type="presOf" srcId="{CADEE5C6-8CE3-458D-9EA9-CC573925973B}" destId="{D1EB54BE-AF46-43F6-BA36-7451CA85FABA}" srcOrd="1" destOrd="0" presId="urn:microsoft.com/office/officeart/2005/8/layout/gear1"/>
    <dgm:cxn modelId="{3830C5EC-2EF4-4003-AD80-9AFE66CC9E4B}" type="presParOf" srcId="{E2CEB7BE-1145-44A5-AF5E-51E2E53491D6}" destId="{514D89DB-3840-4277-A2E4-DD05E4421C83}" srcOrd="0" destOrd="0" presId="urn:microsoft.com/office/officeart/2005/8/layout/gear1"/>
    <dgm:cxn modelId="{AD1C6056-F7EB-48C7-9452-55C10D09CDEB}" type="presParOf" srcId="{E2CEB7BE-1145-44A5-AF5E-51E2E53491D6}" destId="{D1EB54BE-AF46-43F6-BA36-7451CA85FABA}" srcOrd="1" destOrd="0" presId="urn:microsoft.com/office/officeart/2005/8/layout/gear1"/>
    <dgm:cxn modelId="{E1995801-8C77-4205-A548-DF696F2693E5}" type="presParOf" srcId="{E2CEB7BE-1145-44A5-AF5E-51E2E53491D6}" destId="{5AC760CC-7516-4A62-B125-85010B059466}" srcOrd="2" destOrd="0" presId="urn:microsoft.com/office/officeart/2005/8/layout/gear1"/>
    <dgm:cxn modelId="{0DEEA6E7-C457-4299-9DBA-00141E906D93}" type="presParOf" srcId="{E2CEB7BE-1145-44A5-AF5E-51E2E53491D6}" destId="{5F32490F-2903-45D9-B623-80A3770CBDE0}" srcOrd="3" destOrd="0" presId="urn:microsoft.com/office/officeart/2005/8/layout/gear1"/>
    <dgm:cxn modelId="{28AE4F59-2B0C-4229-B686-B1FB21DAC3DF}" type="presParOf" srcId="{E2CEB7BE-1145-44A5-AF5E-51E2E53491D6}" destId="{C017801D-4860-4D80-A5C1-9F6AE0B8FC04}" srcOrd="4" destOrd="0" presId="urn:microsoft.com/office/officeart/2005/8/layout/gear1"/>
    <dgm:cxn modelId="{A8CBB0C4-61D5-420C-9737-37FE93264260}" type="presParOf" srcId="{E2CEB7BE-1145-44A5-AF5E-51E2E53491D6}" destId="{5E6E5A45-BECD-4080-BCC0-CDABB1604547}" srcOrd="5" destOrd="0" presId="urn:microsoft.com/office/officeart/2005/8/layout/gear1"/>
    <dgm:cxn modelId="{17FF5F14-0D54-4133-AC93-EEBC792AF6B6}" type="presParOf" srcId="{E2CEB7BE-1145-44A5-AF5E-51E2E53491D6}" destId="{055A6349-65A4-42A2-AD69-D32F78A80153}" srcOrd="6" destOrd="0" presId="urn:microsoft.com/office/officeart/2005/8/layout/gear1"/>
    <dgm:cxn modelId="{4E3575BB-AA3A-4A0C-9695-8A2A7EA38940}" type="presParOf" srcId="{E2CEB7BE-1145-44A5-AF5E-51E2E53491D6}" destId="{5517E2D6-29C7-4494-8DD1-0AAB396A8B9B}" srcOrd="7" destOrd="0" presId="urn:microsoft.com/office/officeart/2005/8/layout/gear1"/>
    <dgm:cxn modelId="{4CE3E3B4-3089-47A8-82DD-43D395F4EF71}" type="presParOf" srcId="{E2CEB7BE-1145-44A5-AF5E-51E2E53491D6}" destId="{BA116385-2093-47DA-88D9-127995B1AAEB}" srcOrd="8" destOrd="0" presId="urn:microsoft.com/office/officeart/2005/8/layout/gear1"/>
    <dgm:cxn modelId="{2DEB12E6-614A-4C70-BB7F-60F826ABF003}" type="presParOf" srcId="{E2CEB7BE-1145-44A5-AF5E-51E2E53491D6}" destId="{AAA4BFF8-748F-4C7A-8B9D-C67AD2526326}" srcOrd="9" destOrd="0" presId="urn:microsoft.com/office/officeart/2005/8/layout/gear1"/>
    <dgm:cxn modelId="{5C2B6040-619B-4147-BA15-13888E44BD0C}" type="presParOf" srcId="{E2CEB7BE-1145-44A5-AF5E-51E2E53491D6}" destId="{5FB1D5DE-1534-4099-A2B7-77117C2A8D4A}" srcOrd="10" destOrd="0" presId="urn:microsoft.com/office/officeart/2005/8/layout/gear1"/>
    <dgm:cxn modelId="{A3BFE720-B918-4551-88BC-599D070BDB74}" type="presParOf" srcId="{E2CEB7BE-1145-44A5-AF5E-51E2E53491D6}" destId="{EACB6E53-63A1-4D14-A149-A0DD1EB596C0}" srcOrd="11" destOrd="0" presId="urn:microsoft.com/office/officeart/2005/8/layout/gear1"/>
    <dgm:cxn modelId="{317CE281-BE3B-412E-9249-FF340E67DA58}" type="presParOf" srcId="{E2CEB7BE-1145-44A5-AF5E-51E2E53491D6}" destId="{830918A1-1754-4761-874C-F213D619289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829F7-40C3-4E15-873B-677ABF128532}">
      <dsp:nvSpPr>
        <dsp:cNvPr id="0" name=""/>
        <dsp:cNvSpPr/>
      </dsp:nvSpPr>
      <dsp:spPr>
        <a:xfrm>
          <a:off x="2097549" y="1900967"/>
          <a:ext cx="1127639" cy="1088756"/>
        </a:xfrm>
        <a:prstGeom prst="ellipse">
          <a:avLst/>
        </a:prstGeom>
        <a:solidFill>
          <a:srgbClr val="0365C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ts val="216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Missions</a:t>
          </a:r>
        </a:p>
        <a:p>
          <a:pPr lvl="0" algn="ctr" defTabSz="800100">
            <a:lnSpc>
              <a:spcPts val="216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ANAM   65-00</a:t>
          </a:r>
          <a:endParaRPr lang="fr-FR" sz="18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2262688" y="2060412"/>
        <a:ext cx="797361" cy="769866"/>
      </dsp:txXfrm>
    </dsp:sp>
    <dsp:sp modelId="{5B1E3785-5A2C-4D42-9074-267B7FC6DBA8}">
      <dsp:nvSpPr>
        <dsp:cNvPr id="0" name=""/>
        <dsp:cNvSpPr/>
      </dsp:nvSpPr>
      <dsp:spPr>
        <a:xfrm rot="16200000">
          <a:off x="2418670" y="1257298"/>
          <a:ext cx="485398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00882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2478515" y="1396936"/>
        <a:ext cx="365708" cy="239381"/>
      </dsp:txXfrm>
    </dsp:sp>
    <dsp:sp modelId="{67949AB3-BD6D-4D83-83B9-EE4530EF4E45}">
      <dsp:nvSpPr>
        <dsp:cNvPr id="0" name=""/>
        <dsp:cNvSpPr/>
      </dsp:nvSpPr>
      <dsp:spPr>
        <a:xfrm>
          <a:off x="2146935" y="-43746"/>
          <a:ext cx="1028867" cy="1028867"/>
        </a:xfrm>
        <a:prstGeom prst="ellipse">
          <a:avLst/>
        </a:prstGeom>
        <a:solidFill>
          <a:srgbClr val="00882B"/>
        </a:solidFill>
        <a:ln>
          <a:solidFill>
            <a:srgbClr val="00882B"/>
          </a:solidFill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Convention nationale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2297609" y="106928"/>
        <a:ext cx="727519" cy="727519"/>
      </dsp:txXfrm>
    </dsp:sp>
    <dsp:sp modelId="{F0CBB880-478E-4E4A-8670-68866EBB3C5A}">
      <dsp:nvSpPr>
        <dsp:cNvPr id="0" name=""/>
        <dsp:cNvSpPr/>
      </dsp:nvSpPr>
      <dsp:spPr>
        <a:xfrm rot="18360000">
          <a:off x="3003298" y="1445690"/>
          <a:ext cx="478857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3027967" y="1573899"/>
        <a:ext cx="359167" cy="239381"/>
      </dsp:txXfrm>
    </dsp:sp>
    <dsp:sp modelId="{E8D2B57B-CD0B-43BD-8DDE-655421F0A810}">
      <dsp:nvSpPr>
        <dsp:cNvPr id="0" name=""/>
        <dsp:cNvSpPr/>
      </dsp:nvSpPr>
      <dsp:spPr>
        <a:xfrm>
          <a:off x="3301757" y="327526"/>
          <a:ext cx="1040574" cy="1040574"/>
        </a:xfrm>
        <a:prstGeom prst="ellipse">
          <a:avLst/>
        </a:prstGeom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DBBB22"/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Régulation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3454146" y="479915"/>
        <a:ext cx="735796" cy="735796"/>
      </dsp:txXfrm>
    </dsp:sp>
    <dsp:sp modelId="{5A9165A3-1444-4005-A7E3-95D911399CCB}">
      <dsp:nvSpPr>
        <dsp:cNvPr id="0" name=""/>
        <dsp:cNvSpPr/>
      </dsp:nvSpPr>
      <dsp:spPr>
        <a:xfrm rot="20520000">
          <a:off x="3370905" y="1938471"/>
          <a:ext cx="473024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3373834" y="2036757"/>
        <a:ext cx="353334" cy="239381"/>
      </dsp:txXfrm>
    </dsp:sp>
    <dsp:sp modelId="{8F8618DD-EF83-4089-8E3A-0671EB698523}">
      <dsp:nvSpPr>
        <dsp:cNvPr id="0" name=""/>
        <dsp:cNvSpPr/>
      </dsp:nvSpPr>
      <dsp:spPr>
        <a:xfrm>
          <a:off x="4019093" y="1314855"/>
          <a:ext cx="1040574" cy="1040574"/>
        </a:xfrm>
        <a:prstGeom prst="ellipse">
          <a:avLst/>
        </a:prstGeom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Avis juridique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4171482" y="1467244"/>
        <a:ext cx="735796" cy="735796"/>
      </dsp:txXfrm>
    </dsp:sp>
    <dsp:sp modelId="{F087F791-2D0B-4D30-866F-0C09BF8FC4F8}">
      <dsp:nvSpPr>
        <dsp:cNvPr id="0" name=""/>
        <dsp:cNvSpPr/>
      </dsp:nvSpPr>
      <dsp:spPr>
        <a:xfrm rot="1080000">
          <a:off x="3371258" y="2553520"/>
          <a:ext cx="473976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3374187" y="2614820"/>
        <a:ext cx="354286" cy="239381"/>
      </dsp:txXfrm>
    </dsp:sp>
    <dsp:sp modelId="{6798EDE2-33F7-457A-863E-BAEAC4D96FC7}">
      <dsp:nvSpPr>
        <dsp:cNvPr id="0" name=""/>
        <dsp:cNvSpPr/>
      </dsp:nvSpPr>
      <dsp:spPr>
        <a:xfrm>
          <a:off x="4019093" y="2553205"/>
          <a:ext cx="1040574" cy="1004685"/>
        </a:xfrm>
        <a:prstGeom prst="ellipse">
          <a:avLst/>
        </a:prstGeom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Equilibre budgétaire 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4171482" y="2700338"/>
        <a:ext cx="735796" cy="710419"/>
      </dsp:txXfrm>
    </dsp:sp>
    <dsp:sp modelId="{826656E1-01B1-407C-AB4D-13EAA3ECEEC4}">
      <dsp:nvSpPr>
        <dsp:cNvPr id="0" name=""/>
        <dsp:cNvSpPr/>
      </dsp:nvSpPr>
      <dsp:spPr>
        <a:xfrm rot="3240000">
          <a:off x="3003069" y="3041560"/>
          <a:ext cx="472816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3027738" y="3072937"/>
        <a:ext cx="353126" cy="239381"/>
      </dsp:txXfrm>
    </dsp:sp>
    <dsp:sp modelId="{C692F52A-B765-49E4-A61D-0C2CD175DA3F}">
      <dsp:nvSpPr>
        <dsp:cNvPr id="0" name=""/>
        <dsp:cNvSpPr/>
      </dsp:nvSpPr>
      <dsp:spPr>
        <a:xfrm>
          <a:off x="3278058" y="3517356"/>
          <a:ext cx="1087971" cy="1051041"/>
        </a:xfrm>
        <a:prstGeom prst="ellipse">
          <a:avLst/>
        </a:prstGeom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Normalisation</a:t>
          </a:r>
          <a:r>
            <a:rPr lang="fr-FR" sz="14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 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3437388" y="3671277"/>
        <a:ext cx="769311" cy="743199"/>
      </dsp:txXfrm>
    </dsp:sp>
    <dsp:sp modelId="{BF23BC7C-B384-407D-83E7-C3E5E235697D}">
      <dsp:nvSpPr>
        <dsp:cNvPr id="0" name=""/>
        <dsp:cNvSpPr/>
      </dsp:nvSpPr>
      <dsp:spPr>
        <a:xfrm rot="5400000">
          <a:off x="2420221" y="3231586"/>
          <a:ext cx="482296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00882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>
        <a:off x="2480066" y="3251534"/>
        <a:ext cx="362606" cy="239381"/>
      </dsp:txXfrm>
    </dsp:sp>
    <dsp:sp modelId="{7B4AB76C-F69D-4FDA-8350-6C91E5BACF16}">
      <dsp:nvSpPr>
        <dsp:cNvPr id="0" name=""/>
        <dsp:cNvSpPr/>
      </dsp:nvSpPr>
      <dsp:spPr>
        <a:xfrm>
          <a:off x="2141082" y="3899716"/>
          <a:ext cx="1040574" cy="1040574"/>
        </a:xfrm>
        <a:prstGeom prst="ellipse">
          <a:avLst/>
        </a:prstGeom>
        <a:solidFill>
          <a:srgbClr val="00882B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Arbitrage 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2293471" y="4052105"/>
        <a:ext cx="735796" cy="735796"/>
      </dsp:txXfrm>
    </dsp:sp>
    <dsp:sp modelId="{AC4773B7-8BFB-4089-9155-FAE939AC48AC}">
      <dsp:nvSpPr>
        <dsp:cNvPr id="0" name=""/>
        <dsp:cNvSpPr/>
      </dsp:nvSpPr>
      <dsp:spPr>
        <a:xfrm rot="7560000">
          <a:off x="1840582" y="3046032"/>
          <a:ext cx="478857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 rot="10800000">
        <a:off x="1935603" y="3077409"/>
        <a:ext cx="359167" cy="239381"/>
      </dsp:txXfrm>
    </dsp:sp>
    <dsp:sp modelId="{DE26C3C7-7938-400E-9BE0-B05D44CEE59A}">
      <dsp:nvSpPr>
        <dsp:cNvPr id="0" name=""/>
        <dsp:cNvSpPr/>
      </dsp:nvSpPr>
      <dsp:spPr>
        <a:xfrm>
          <a:off x="980407" y="3522590"/>
          <a:ext cx="1040574" cy="1040574"/>
        </a:xfrm>
        <a:prstGeom prst="ellipse">
          <a:avLst/>
        </a:prstGeom>
        <a:solidFill>
          <a:srgbClr val="DCBD23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Appui technique OG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1132796" y="3674979"/>
        <a:ext cx="735796" cy="735796"/>
      </dsp:txXfrm>
    </dsp:sp>
    <dsp:sp modelId="{BF87BCA7-8C8C-4750-B68F-5D8958A20CD0}">
      <dsp:nvSpPr>
        <dsp:cNvPr id="0" name=""/>
        <dsp:cNvSpPr/>
      </dsp:nvSpPr>
      <dsp:spPr>
        <a:xfrm rot="9720000">
          <a:off x="1474557" y="2554128"/>
          <a:ext cx="476126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 rot="10800000">
        <a:off x="1591318" y="2615428"/>
        <a:ext cx="356436" cy="239381"/>
      </dsp:txXfrm>
    </dsp:sp>
    <dsp:sp modelId="{B93B51B8-81AE-4FF1-969E-99117352BF0D}">
      <dsp:nvSpPr>
        <dsp:cNvPr id="0" name=""/>
        <dsp:cNvSpPr/>
      </dsp:nvSpPr>
      <dsp:spPr>
        <a:xfrm>
          <a:off x="268923" y="2541114"/>
          <a:ext cx="1028867" cy="1028867"/>
        </a:xfrm>
        <a:prstGeom prst="ellipse">
          <a:avLst/>
        </a:prstGeom>
        <a:solidFill>
          <a:srgbClr val="DE6A1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Information statistique </a:t>
          </a:r>
          <a:endParaRPr lang="fr-FR" sz="13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419597" y="2691788"/>
        <a:ext cx="727519" cy="727519"/>
      </dsp:txXfrm>
    </dsp:sp>
    <dsp:sp modelId="{81F18D55-5F21-4DEE-A368-FE14D200A6D8}">
      <dsp:nvSpPr>
        <dsp:cNvPr id="0" name=""/>
        <dsp:cNvSpPr/>
      </dsp:nvSpPr>
      <dsp:spPr>
        <a:xfrm rot="11880000">
          <a:off x="1474557" y="1937594"/>
          <a:ext cx="476126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 rot="10800000">
        <a:off x="1591318" y="2035880"/>
        <a:ext cx="356436" cy="239381"/>
      </dsp:txXfrm>
    </dsp:sp>
    <dsp:sp modelId="{F5DC7513-5F3E-47E9-B814-D96E0A61DB28}">
      <dsp:nvSpPr>
        <dsp:cNvPr id="0" name=""/>
        <dsp:cNvSpPr/>
      </dsp:nvSpPr>
      <dsp:spPr>
        <a:xfrm>
          <a:off x="268923" y="1320708"/>
          <a:ext cx="1028867" cy="1028867"/>
        </a:xfrm>
        <a:prstGeom prst="ellipse">
          <a:avLst/>
        </a:prstGeom>
        <a:solidFill>
          <a:srgbClr val="C8250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Rapport annuel global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419597" y="1471382"/>
        <a:ext cx="727519" cy="727519"/>
      </dsp:txXfrm>
    </dsp:sp>
    <dsp:sp modelId="{B2EE4E58-8DB2-45C2-ABB0-DF949CF72B99}">
      <dsp:nvSpPr>
        <dsp:cNvPr id="0" name=""/>
        <dsp:cNvSpPr/>
      </dsp:nvSpPr>
      <dsp:spPr>
        <a:xfrm rot="14040000">
          <a:off x="1837362" y="1443393"/>
          <a:ext cx="481960" cy="398967"/>
        </a:xfrm>
        <a:prstGeom prst="rightArrow">
          <a:avLst>
            <a:gd name="adj1" fmla="val 60000"/>
            <a:gd name="adj2" fmla="val 50000"/>
          </a:avLst>
        </a:prstGeom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700" kern="1200">
            <a:solidFill>
              <a:srgbClr val="FFFFFF"/>
            </a:solidFill>
            <a:latin typeface="Tahoma"/>
            <a:ea typeface="+mn-ea"/>
            <a:cs typeface="+mn-cs"/>
          </a:endParaRPr>
        </a:p>
      </dsp:txBody>
      <dsp:txXfrm rot="10800000">
        <a:off x="1932383" y="1571602"/>
        <a:ext cx="362270" cy="239381"/>
      </dsp:txXfrm>
    </dsp:sp>
    <dsp:sp modelId="{11B6AF24-A030-4C5E-AAFB-67FAF1204FD6}">
      <dsp:nvSpPr>
        <dsp:cNvPr id="0" name=""/>
        <dsp:cNvSpPr/>
      </dsp:nvSpPr>
      <dsp:spPr>
        <a:xfrm>
          <a:off x="986260" y="333379"/>
          <a:ext cx="1028867" cy="1028867"/>
        </a:xfrm>
        <a:prstGeom prst="ellipse">
          <a:avLst/>
        </a:prstGeom>
        <a:solidFill>
          <a:srgbClr val="773F9B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solidFill>
                <a:srgbClr val="FFFFFF"/>
              </a:solidFill>
              <a:latin typeface="Gabriola" pitchFamily="82" charset="0"/>
              <a:ea typeface="+mn-ea"/>
              <a:cs typeface="+mn-cs"/>
            </a:rPr>
            <a:t>Gestion Res RAMED</a:t>
          </a:r>
          <a:endParaRPr lang="fr-FR" sz="1400" b="1" kern="1200" dirty="0">
            <a:solidFill>
              <a:srgbClr val="FFFFFF"/>
            </a:solidFill>
            <a:latin typeface="Gabriola" pitchFamily="82" charset="0"/>
            <a:ea typeface="+mn-ea"/>
            <a:cs typeface="+mn-cs"/>
          </a:endParaRPr>
        </a:p>
      </dsp:txBody>
      <dsp:txXfrm>
        <a:off x="1136934" y="484053"/>
        <a:ext cx="727519" cy="7275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39567-5E84-48CD-A8E5-DA8AE4DF2DAA}">
      <dsp:nvSpPr>
        <dsp:cNvPr id="0" name=""/>
        <dsp:cNvSpPr/>
      </dsp:nvSpPr>
      <dsp:spPr>
        <a:xfrm>
          <a:off x="4760792" y="36281"/>
          <a:ext cx="1258832" cy="1258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Entré en vigueur de l’AMO</a:t>
          </a:r>
        </a:p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Août</a:t>
          </a:r>
          <a:r>
            <a:rPr lang="fr-FR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 </a:t>
          </a:r>
          <a:r>
            <a:rPr lang="fr-FR" sz="1800" b="1" kern="1200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2005</a:t>
          </a:r>
        </a:p>
      </dsp:txBody>
      <dsp:txXfrm>
        <a:off x="4760792" y="36281"/>
        <a:ext cx="1258832" cy="1258832"/>
      </dsp:txXfrm>
    </dsp:sp>
    <dsp:sp modelId="{14858A8F-2DB8-4095-A20F-374B83EA190B}">
      <dsp:nvSpPr>
        <dsp:cNvPr id="0" name=""/>
        <dsp:cNvSpPr/>
      </dsp:nvSpPr>
      <dsp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21294348"/>
            <a:gd name="adj4" fmla="val 19765269"/>
            <a:gd name="adj5" fmla="val 6063"/>
          </a:avLst>
        </a:prstGeom>
        <a:solidFill>
          <a:srgbClr val="00882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D92DC-4E92-4558-85BB-F203E15B181D}">
      <dsp:nvSpPr>
        <dsp:cNvPr id="0" name=""/>
        <dsp:cNvSpPr/>
      </dsp:nvSpPr>
      <dsp:spPr>
        <a:xfrm>
          <a:off x="5522210" y="2379684"/>
          <a:ext cx="1258832" cy="1258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Généralisation du RAMED</a:t>
          </a:r>
        </a:p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Mars</a:t>
          </a:r>
          <a:r>
            <a:rPr lang="fr-FR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 </a:t>
          </a:r>
          <a:r>
            <a:rPr lang="fr-FR" sz="1800" b="1" kern="1200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2012</a:t>
          </a:r>
        </a:p>
      </dsp:txBody>
      <dsp:txXfrm>
        <a:off x="5522210" y="2379684"/>
        <a:ext cx="1258832" cy="1258832"/>
      </dsp:txXfrm>
    </dsp:sp>
    <dsp:sp modelId="{C4BBC432-1A28-42B2-8AC4-9543CA2F176B}">
      <dsp:nvSpPr>
        <dsp:cNvPr id="0" name=""/>
        <dsp:cNvSpPr/>
      </dsp:nvSpPr>
      <dsp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4015845"/>
            <a:gd name="adj4" fmla="val 2252379"/>
            <a:gd name="adj5" fmla="val 6063"/>
          </a:avLst>
        </a:prstGeom>
        <a:solidFill>
          <a:srgbClr val="DCBD23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A7BBB-1188-4BD1-BDB9-F5ECD3231CE6}">
      <dsp:nvSpPr>
        <dsp:cNvPr id="0" name=""/>
        <dsp:cNvSpPr/>
      </dsp:nvSpPr>
      <dsp:spPr>
        <a:xfrm>
          <a:off x="3528791" y="3827988"/>
          <a:ext cx="1258832" cy="1258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Intégration d’autre catégories</a:t>
          </a:r>
        </a:p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2015 et 2016</a:t>
          </a:r>
        </a:p>
      </dsp:txBody>
      <dsp:txXfrm>
        <a:off x="3528791" y="3827988"/>
        <a:ext cx="1258832" cy="1258832"/>
      </dsp:txXfrm>
    </dsp:sp>
    <dsp:sp modelId="{17529C5C-E7A8-46FB-8F4E-043BA34C4166}">
      <dsp:nvSpPr>
        <dsp:cNvPr id="0" name=""/>
        <dsp:cNvSpPr/>
      </dsp:nvSpPr>
      <dsp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8211979"/>
            <a:gd name="adj4" fmla="val 6448514"/>
            <a:gd name="adj5" fmla="val 6063"/>
          </a:avLst>
        </a:prstGeom>
        <a:solidFill>
          <a:srgbClr val="DE6A10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59EB8-DD81-4D7E-AF77-106D75A42A1E}">
      <dsp:nvSpPr>
        <dsp:cNvPr id="0" name=""/>
        <dsp:cNvSpPr/>
      </dsp:nvSpPr>
      <dsp:spPr>
        <a:xfrm>
          <a:off x="1535373" y="2379684"/>
          <a:ext cx="1258832" cy="1258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Loi des indépendants </a:t>
          </a:r>
          <a:endParaRPr lang="fr-FR" sz="1800" b="1" kern="1200" dirty="0" smtClean="0">
            <a:solidFill>
              <a:srgbClr val="FF0000"/>
            </a:solidFill>
            <a:latin typeface="Gabriola" panose="04040605051002020D02" pitchFamily="82" charset="0"/>
            <a:ea typeface="+mn-ea"/>
            <a:cs typeface="+mn-cs"/>
          </a:endParaRPr>
        </a:p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2017</a:t>
          </a:r>
          <a:endParaRPr lang="fr-FR" sz="1800" b="1" kern="1200" dirty="0">
            <a:solidFill>
              <a:srgbClr val="3479AB"/>
            </a:solidFill>
            <a:latin typeface="Gabriola" panose="04040605051002020D02" pitchFamily="82" charset="0"/>
            <a:ea typeface="+mn-ea"/>
            <a:cs typeface="+mn-cs"/>
          </a:endParaRPr>
        </a:p>
      </dsp:txBody>
      <dsp:txXfrm>
        <a:off x="1535373" y="2379684"/>
        <a:ext cx="1258832" cy="1258832"/>
      </dsp:txXfrm>
    </dsp:sp>
    <dsp:sp modelId="{2498BC5B-C49A-4B9A-B70E-11E113B66127}">
      <dsp:nvSpPr>
        <dsp:cNvPr id="0" name=""/>
        <dsp:cNvSpPr/>
      </dsp:nvSpPr>
      <dsp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12299089"/>
            <a:gd name="adj4" fmla="val 10770010"/>
            <a:gd name="adj5" fmla="val 6063"/>
          </a:avLst>
        </a:prstGeom>
        <a:solidFill>
          <a:srgbClr val="C82506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95559-B62F-4E2A-A6B5-504173CBFFD0}">
      <dsp:nvSpPr>
        <dsp:cNvPr id="0" name=""/>
        <dsp:cNvSpPr/>
      </dsp:nvSpPr>
      <dsp:spPr>
        <a:xfrm>
          <a:off x="2296791" y="36281"/>
          <a:ext cx="1258832" cy="12588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Gabriola" panose="04040605051002020D02" pitchFamily="82" charset="0"/>
              <a:ea typeface="+mn-ea"/>
              <a:cs typeface="+mn-cs"/>
            </a:rPr>
            <a:t>Promulgation de la loi 65-00</a:t>
          </a:r>
        </a:p>
        <a:p>
          <a:pPr lvl="0" algn="ctr" defTabSz="800100">
            <a:lnSpc>
              <a:spcPts val="2200"/>
            </a:lnSpc>
            <a:spcBef>
              <a:spcPct val="0"/>
            </a:spcBef>
            <a:spcAft>
              <a:spcPts val="0"/>
            </a:spcAft>
          </a:pPr>
          <a:r>
            <a:rPr lang="fr-FR" sz="1800" b="1" kern="1200" dirty="0" smtClean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rPr>
            <a:t>Octobre 2002</a:t>
          </a:r>
          <a:endParaRPr lang="fr-FR" sz="1800" b="1" kern="1200" dirty="0">
            <a:solidFill>
              <a:srgbClr val="3479AB"/>
            </a:solidFill>
            <a:latin typeface="Gabriola" panose="04040605051002020D02" pitchFamily="82" charset="0"/>
            <a:ea typeface="+mn-ea"/>
            <a:cs typeface="+mn-cs"/>
          </a:endParaRPr>
        </a:p>
      </dsp:txBody>
      <dsp:txXfrm>
        <a:off x="2296791" y="36281"/>
        <a:ext cx="1258832" cy="1258832"/>
      </dsp:txXfrm>
    </dsp:sp>
    <dsp:sp modelId="{5EABE1CD-39E5-4867-9171-334205EE93F2}">
      <dsp:nvSpPr>
        <dsp:cNvPr id="0" name=""/>
        <dsp:cNvSpPr/>
      </dsp:nvSpPr>
      <dsp:spPr>
        <a:xfrm>
          <a:off x="1796275" y="-532"/>
          <a:ext cx="4723865" cy="4723865"/>
        </a:xfrm>
        <a:prstGeom prst="circularArrow">
          <a:avLst>
            <a:gd name="adj1" fmla="val 5196"/>
            <a:gd name="adj2" fmla="val 335641"/>
            <a:gd name="adj3" fmla="val 16866830"/>
            <a:gd name="adj4" fmla="val 15197529"/>
            <a:gd name="adj5" fmla="val 6063"/>
          </a:avLst>
        </a:prstGeom>
        <a:solidFill>
          <a:srgbClr val="773F9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D89DB-3840-4277-A2E4-DD05E4421C83}">
      <dsp:nvSpPr>
        <dsp:cNvPr id="0" name=""/>
        <dsp:cNvSpPr/>
      </dsp:nvSpPr>
      <dsp:spPr>
        <a:xfrm>
          <a:off x="1714589" y="628206"/>
          <a:ext cx="965548" cy="965548"/>
        </a:xfrm>
        <a:prstGeom prst="gear9">
          <a:avLst/>
        </a:prstGeom>
        <a:solidFill>
          <a:srgbClr val="00FF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 dirty="0">
            <a:solidFill>
              <a:schemeClr val="tx1"/>
            </a:solidFill>
          </a:endParaRPr>
        </a:p>
      </dsp:txBody>
      <dsp:txXfrm>
        <a:off x="1908707" y="854381"/>
        <a:ext cx="577312" cy="496312"/>
      </dsp:txXfrm>
    </dsp:sp>
    <dsp:sp modelId="{5F32490F-2903-45D9-B623-80A3770CBDE0}">
      <dsp:nvSpPr>
        <dsp:cNvPr id="0" name=""/>
        <dsp:cNvSpPr/>
      </dsp:nvSpPr>
      <dsp:spPr>
        <a:xfrm>
          <a:off x="1228721" y="387525"/>
          <a:ext cx="702216" cy="702216"/>
        </a:xfrm>
        <a:prstGeom prst="gear6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 </a:t>
          </a:r>
          <a:endParaRPr lang="fr-FR" sz="2100" kern="1200" dirty="0"/>
        </a:p>
      </dsp:txBody>
      <dsp:txXfrm>
        <a:off x="1405506" y="565378"/>
        <a:ext cx="348646" cy="346510"/>
      </dsp:txXfrm>
    </dsp:sp>
    <dsp:sp modelId="{055A6349-65A4-42A2-AD69-D32F78A80153}">
      <dsp:nvSpPr>
        <dsp:cNvPr id="0" name=""/>
        <dsp:cNvSpPr/>
      </dsp:nvSpPr>
      <dsp:spPr>
        <a:xfrm rot="20700000">
          <a:off x="1744993" y="77315"/>
          <a:ext cx="688029" cy="688029"/>
        </a:xfrm>
        <a:prstGeom prst="gear6">
          <a:avLst/>
        </a:prstGeom>
        <a:solidFill>
          <a:srgbClr val="FF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 </a:t>
          </a:r>
          <a:endParaRPr lang="fr-FR" sz="2100" kern="1200" dirty="0"/>
        </a:p>
      </dsp:txBody>
      <dsp:txXfrm rot="-20700000">
        <a:off x="1895897" y="228220"/>
        <a:ext cx="386219" cy="386219"/>
      </dsp:txXfrm>
    </dsp:sp>
    <dsp:sp modelId="{5FB1D5DE-1534-4099-A2B7-77117C2A8D4A}">
      <dsp:nvSpPr>
        <dsp:cNvPr id="0" name=""/>
        <dsp:cNvSpPr/>
      </dsp:nvSpPr>
      <dsp:spPr>
        <a:xfrm>
          <a:off x="1699100" y="626065"/>
          <a:ext cx="1235901" cy="1235901"/>
        </a:xfrm>
        <a:prstGeom prst="circularArrow">
          <a:avLst>
            <a:gd name="adj1" fmla="val 4688"/>
            <a:gd name="adj2" fmla="val 299029"/>
            <a:gd name="adj3" fmla="val 2399784"/>
            <a:gd name="adj4" fmla="val 16139769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B6E53-63A1-4D14-A149-A0DD1EB596C0}">
      <dsp:nvSpPr>
        <dsp:cNvPr id="0" name=""/>
        <dsp:cNvSpPr/>
      </dsp:nvSpPr>
      <dsp:spPr>
        <a:xfrm>
          <a:off x="1195890" y="230969"/>
          <a:ext cx="897959" cy="89795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918A1-1754-4761-874C-F213D619289D}">
      <dsp:nvSpPr>
        <dsp:cNvPr id="0" name=""/>
        <dsp:cNvSpPr/>
      </dsp:nvSpPr>
      <dsp:spPr>
        <a:xfrm>
          <a:off x="1585844" y="-62922"/>
          <a:ext cx="968181" cy="96818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D89DB-3840-4277-A2E4-DD05E4421C83}">
      <dsp:nvSpPr>
        <dsp:cNvPr id="0" name=""/>
        <dsp:cNvSpPr/>
      </dsp:nvSpPr>
      <dsp:spPr>
        <a:xfrm>
          <a:off x="1714589" y="628206"/>
          <a:ext cx="965548" cy="965548"/>
        </a:xfrm>
        <a:prstGeom prst="gear9">
          <a:avLst/>
        </a:prstGeom>
        <a:solidFill>
          <a:srgbClr val="00FF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100" kern="1200" dirty="0">
            <a:solidFill>
              <a:schemeClr val="tx1"/>
            </a:solidFill>
          </a:endParaRPr>
        </a:p>
      </dsp:txBody>
      <dsp:txXfrm>
        <a:off x="1908707" y="854381"/>
        <a:ext cx="577312" cy="496312"/>
      </dsp:txXfrm>
    </dsp:sp>
    <dsp:sp modelId="{5F32490F-2903-45D9-B623-80A3770CBDE0}">
      <dsp:nvSpPr>
        <dsp:cNvPr id="0" name=""/>
        <dsp:cNvSpPr/>
      </dsp:nvSpPr>
      <dsp:spPr>
        <a:xfrm>
          <a:off x="1228721" y="387525"/>
          <a:ext cx="702216" cy="702216"/>
        </a:xfrm>
        <a:prstGeom prst="gear6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 </a:t>
          </a:r>
          <a:endParaRPr lang="fr-FR" sz="2100" kern="1200" dirty="0"/>
        </a:p>
      </dsp:txBody>
      <dsp:txXfrm>
        <a:off x="1405506" y="565378"/>
        <a:ext cx="348646" cy="346510"/>
      </dsp:txXfrm>
    </dsp:sp>
    <dsp:sp modelId="{055A6349-65A4-42A2-AD69-D32F78A80153}">
      <dsp:nvSpPr>
        <dsp:cNvPr id="0" name=""/>
        <dsp:cNvSpPr/>
      </dsp:nvSpPr>
      <dsp:spPr>
        <a:xfrm rot="20700000">
          <a:off x="1744993" y="77315"/>
          <a:ext cx="688029" cy="688029"/>
        </a:xfrm>
        <a:prstGeom prst="gear6">
          <a:avLst/>
        </a:prstGeom>
        <a:solidFill>
          <a:srgbClr val="FF0000"/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 </a:t>
          </a:r>
          <a:endParaRPr lang="fr-FR" sz="2100" kern="1200" dirty="0"/>
        </a:p>
      </dsp:txBody>
      <dsp:txXfrm rot="-20700000">
        <a:off x="1895897" y="228220"/>
        <a:ext cx="386219" cy="386219"/>
      </dsp:txXfrm>
    </dsp:sp>
    <dsp:sp modelId="{5FB1D5DE-1534-4099-A2B7-77117C2A8D4A}">
      <dsp:nvSpPr>
        <dsp:cNvPr id="0" name=""/>
        <dsp:cNvSpPr/>
      </dsp:nvSpPr>
      <dsp:spPr>
        <a:xfrm>
          <a:off x="1699100" y="626065"/>
          <a:ext cx="1235901" cy="1235901"/>
        </a:xfrm>
        <a:prstGeom prst="circularArrow">
          <a:avLst>
            <a:gd name="adj1" fmla="val 4688"/>
            <a:gd name="adj2" fmla="val 299029"/>
            <a:gd name="adj3" fmla="val 2399784"/>
            <a:gd name="adj4" fmla="val 16139769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B6E53-63A1-4D14-A149-A0DD1EB596C0}">
      <dsp:nvSpPr>
        <dsp:cNvPr id="0" name=""/>
        <dsp:cNvSpPr/>
      </dsp:nvSpPr>
      <dsp:spPr>
        <a:xfrm>
          <a:off x="1195890" y="230969"/>
          <a:ext cx="897959" cy="89795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918A1-1754-4761-874C-F213D619289D}">
      <dsp:nvSpPr>
        <dsp:cNvPr id="0" name=""/>
        <dsp:cNvSpPr/>
      </dsp:nvSpPr>
      <dsp:spPr>
        <a:xfrm>
          <a:off x="1585844" y="-62922"/>
          <a:ext cx="968181" cy="96818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7DFBB-B5C1-40DF-BB5D-18C9610EA1E1}" type="datetimeFigureOut">
              <a:rPr lang="fr-FR" smtClean="0"/>
              <a:t>28/11/2019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5495F-9090-4B51-BB56-7E7A00487E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096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A286B6-D7A9-5147-B4B8-9A694748D432}" type="slidenum">
              <a:rPr lang="fr-FR" smtClean="0">
                <a:solidFill>
                  <a:prstClr val="black"/>
                </a:solidFill>
              </a:rPr>
              <a:pPr/>
              <a:t>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47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30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593425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31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022935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34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432951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35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1994531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36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630364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37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240010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39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2910841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43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3600072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C9309-F257-4002-BDD8-E8135A56FE64}" type="slidenum">
              <a:rPr lang="fr-FR" altLang="fr-FR">
                <a:solidFill>
                  <a:prstClr val="black"/>
                </a:solidFill>
              </a:rPr>
              <a:pPr/>
              <a:t>45</a:t>
            </a:fld>
            <a:endParaRPr lang="fr-FR" altLang="fr-FR" dirty="0">
              <a:solidFill>
                <a:prstClr val="black"/>
              </a:solidFill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5374"/>
            <a:ext cx="5028986" cy="4111437"/>
          </a:xfrm>
        </p:spPr>
        <p:txBody>
          <a:bodyPr/>
          <a:lstStyle/>
          <a:p>
            <a:endParaRPr lang="en-GB" altLang="fr-FR" dirty="0"/>
          </a:p>
        </p:txBody>
      </p:sp>
    </p:spTree>
    <p:extLst>
      <p:ext uri="{BB962C8B-B14F-4D97-AF65-F5344CB8AC3E}">
        <p14:creationId xmlns:p14="http://schemas.microsoft.com/office/powerpoint/2010/main" val="911422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11" y="1834545"/>
            <a:ext cx="8055980" cy="3893162"/>
          </a:xfrm>
          <a:prstGeom prst="rect">
            <a:avLst/>
          </a:prstGeom>
        </p:spPr>
      </p:pic>
      <p:grpSp>
        <p:nvGrpSpPr>
          <p:cNvPr id="49" name="Grouper 48"/>
          <p:cNvGrpSpPr/>
          <p:nvPr userDrawn="1"/>
        </p:nvGrpSpPr>
        <p:grpSpPr>
          <a:xfrm>
            <a:off x="355182" y="1756379"/>
            <a:ext cx="510940" cy="510395"/>
            <a:chOff x="240520" y="2018757"/>
            <a:chExt cx="735692" cy="734911"/>
          </a:xfrm>
        </p:grpSpPr>
        <p:sp>
          <p:nvSpPr>
            <p:cNvPr id="41" name="Forme en L 40"/>
            <p:cNvSpPr/>
            <p:nvPr userDrawn="1"/>
          </p:nvSpPr>
          <p:spPr bwMode="auto">
            <a:xfrm>
              <a:off x="619127" y="2018758"/>
              <a:ext cx="357085" cy="357085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0E79C8"/>
                </a:solidFill>
              </a:endParaRPr>
            </a:p>
          </p:txBody>
        </p:sp>
        <p:sp>
          <p:nvSpPr>
            <p:cNvPr id="46" name="Forme en L 45"/>
            <p:cNvSpPr/>
            <p:nvPr userDrawn="1"/>
          </p:nvSpPr>
          <p:spPr bwMode="auto">
            <a:xfrm rot="16200000">
              <a:off x="240521" y="2018758"/>
              <a:ext cx="357085" cy="357084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0E79C8"/>
                </a:solidFill>
              </a:endParaRPr>
            </a:p>
          </p:txBody>
        </p:sp>
        <p:sp>
          <p:nvSpPr>
            <p:cNvPr id="47" name="Forme en L 46"/>
            <p:cNvSpPr/>
            <p:nvPr userDrawn="1"/>
          </p:nvSpPr>
          <p:spPr bwMode="auto">
            <a:xfrm rot="10800000">
              <a:off x="240520" y="2396583"/>
              <a:ext cx="357086" cy="357085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2C343B"/>
                </a:solidFill>
              </a:endParaRPr>
            </a:p>
          </p:txBody>
        </p:sp>
        <p:sp>
          <p:nvSpPr>
            <p:cNvPr id="48" name="Forme en L 47"/>
            <p:cNvSpPr/>
            <p:nvPr userDrawn="1"/>
          </p:nvSpPr>
          <p:spPr bwMode="auto">
            <a:xfrm rot="5400000">
              <a:off x="619126" y="2396583"/>
              <a:ext cx="357085" cy="357085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0E79C8"/>
                </a:solidFill>
              </a:endParaRPr>
            </a:p>
          </p:txBody>
        </p:sp>
      </p:grpSp>
      <p:sp>
        <p:nvSpPr>
          <p:cNvPr id="8" name="Rectangle 7"/>
          <p:cNvSpPr>
            <a:spLocks noChangeAspect="1"/>
          </p:cNvSpPr>
          <p:nvPr userDrawn="1"/>
        </p:nvSpPr>
        <p:spPr bwMode="auto">
          <a:xfrm>
            <a:off x="1" y="670"/>
            <a:ext cx="1214804" cy="12160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9" name="Rectangle 8"/>
          <p:cNvSpPr>
            <a:spLocks noChangeAspect="1"/>
          </p:cNvSpPr>
          <p:nvPr userDrawn="1"/>
        </p:nvSpPr>
        <p:spPr bwMode="auto">
          <a:xfrm>
            <a:off x="1302727" y="670"/>
            <a:ext cx="1214804" cy="12160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0" name="Rectangle 9"/>
          <p:cNvSpPr>
            <a:spLocks noChangeAspect="1"/>
          </p:cNvSpPr>
          <p:nvPr userDrawn="1"/>
        </p:nvSpPr>
        <p:spPr bwMode="auto">
          <a:xfrm>
            <a:off x="2605455" y="670"/>
            <a:ext cx="1214804" cy="12160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1" name="Rectangle 10"/>
          <p:cNvSpPr>
            <a:spLocks noChangeAspect="1"/>
          </p:cNvSpPr>
          <p:nvPr userDrawn="1"/>
        </p:nvSpPr>
        <p:spPr bwMode="auto">
          <a:xfrm>
            <a:off x="3908181" y="670"/>
            <a:ext cx="1216270" cy="12160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087833"/>
            <a:ext cx="7772400" cy="1432633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>
              <a:defRPr sz="2700" cap="small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 userDrawn="1">
            <p:ph type="subTitle" idx="1"/>
          </p:nvPr>
        </p:nvSpPr>
        <p:spPr>
          <a:xfrm>
            <a:off x="240523" y="4942391"/>
            <a:ext cx="6384485" cy="13596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5212374" y="2"/>
            <a:ext cx="3931626" cy="1216693"/>
          </a:xfrm>
          <a:prstGeom prst="rect">
            <a:avLst/>
          </a:prstGeom>
          <a:solidFill>
            <a:srgbClr val="B1C9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rgbClr val="00A3DA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47078" y="5877656"/>
            <a:ext cx="963575" cy="239083"/>
          </a:xfrm>
        </p:spPr>
        <p:txBody>
          <a:bodyPr/>
          <a:lstStyle>
            <a:lvl1pPr algn="l">
              <a:defRPr sz="825">
                <a:solidFill>
                  <a:schemeClr val="accent1"/>
                </a:solidFill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srgbClr val="2C343B"/>
                </a:solidFill>
              </a:rPr>
              <a:t>13 Avril 2017</a:t>
            </a:r>
            <a:endParaRPr lang="fr-FR" dirty="0">
              <a:solidFill>
                <a:srgbClr val="2C343B"/>
              </a:solidFill>
            </a:endParaRPr>
          </a:p>
        </p:txBody>
      </p:sp>
      <p:sp>
        <p:nvSpPr>
          <p:cNvPr id="634" name="Rectangle 633"/>
          <p:cNvSpPr/>
          <p:nvPr userDrawn="1"/>
        </p:nvSpPr>
        <p:spPr>
          <a:xfrm>
            <a:off x="8147078" y="5736537"/>
            <a:ext cx="996923" cy="143999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8563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spect="1"/>
          </p:cNvSpPr>
          <p:nvPr userDrawn="1"/>
        </p:nvSpPr>
        <p:spPr bwMode="auto">
          <a:xfrm>
            <a:off x="1" y="1618204"/>
            <a:ext cx="1214804" cy="12160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5" name="Rectangle 14"/>
          <p:cNvSpPr>
            <a:spLocks noChangeAspect="1"/>
          </p:cNvSpPr>
          <p:nvPr userDrawn="1"/>
        </p:nvSpPr>
        <p:spPr bwMode="auto">
          <a:xfrm>
            <a:off x="1302727" y="1618204"/>
            <a:ext cx="1214804" cy="12160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7" name="Rectangle 16"/>
          <p:cNvSpPr>
            <a:spLocks noChangeAspect="1"/>
          </p:cNvSpPr>
          <p:nvPr userDrawn="1"/>
        </p:nvSpPr>
        <p:spPr bwMode="auto">
          <a:xfrm>
            <a:off x="2605455" y="1618204"/>
            <a:ext cx="1214804" cy="12160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8" name="Rectangle 17"/>
          <p:cNvSpPr>
            <a:spLocks noChangeAspect="1"/>
          </p:cNvSpPr>
          <p:nvPr userDrawn="1"/>
        </p:nvSpPr>
        <p:spPr bwMode="auto">
          <a:xfrm>
            <a:off x="3908181" y="1618204"/>
            <a:ext cx="1216270" cy="12160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5212374" y="1617536"/>
            <a:ext cx="3931626" cy="1216693"/>
          </a:xfrm>
          <a:prstGeom prst="rect">
            <a:avLst/>
          </a:prstGeom>
          <a:solidFill>
            <a:srgbClr val="B1C9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rgbClr val="00A3DA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r>
              <a:rPr lang="fr-FR" smtClean="0"/>
              <a:t>13 Avril 2017</a:t>
            </a:r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342900">
              <a:defRPr/>
            </a:pPr>
            <a:r>
              <a:rPr lang="fr-FR" smtClean="0"/>
              <a:t>Elaboration et conception du plan directeur du SNIGI-AMO - Réunion de lancement</a:t>
            </a:r>
            <a:endParaRPr lang="fr-FR"/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95ED40AA-515E-6B46-B892-FE479C348E82}" type="slidenum">
              <a:rPr lang="fr-FR" smtClean="0"/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 dirty="0"/>
          </a:p>
        </p:txBody>
      </p:sp>
      <p:sp>
        <p:nvSpPr>
          <p:cNvPr id="23" name="Espace réservé du contenu 3"/>
          <p:cNvSpPr>
            <a:spLocks noGrp="1"/>
          </p:cNvSpPr>
          <p:nvPr>
            <p:ph sz="quarter" idx="17"/>
          </p:nvPr>
        </p:nvSpPr>
        <p:spPr>
          <a:xfrm>
            <a:off x="2605455" y="3159889"/>
            <a:ext cx="6343474" cy="2972686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+mj-lt"/>
              <a:buAutoNum type="arabicPeriod"/>
              <a:tabLst/>
              <a:defRPr sz="1800"/>
            </a:lvl1pPr>
            <a:lvl2pPr marL="551259" indent="-342900">
              <a:buFont typeface="+mj-lt"/>
              <a:buAutoNum type="arabicPeriod"/>
              <a:tabLst/>
              <a:defRPr sz="1500"/>
            </a:lvl2pPr>
            <a:lvl3pPr marL="728663" indent="-257175">
              <a:buFont typeface="+mj-lt"/>
              <a:buAutoNum type="arabicPeriod"/>
              <a:tabLst/>
              <a:defRPr sz="1350"/>
            </a:lvl3pPr>
            <a:lvl4pPr marL="1000125" indent="-257175">
              <a:buFont typeface="+mj-lt"/>
              <a:buAutoNum type="arabicPeriod"/>
              <a:tabLst/>
              <a:defRPr sz="1200"/>
            </a:lvl4pPr>
            <a:lvl5pPr marL="1206104" indent="-190500">
              <a:buFont typeface="+mj-lt"/>
              <a:buAutoNum type="arabicPeriod"/>
              <a:tabLst/>
              <a:defRPr sz="825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grpSp>
        <p:nvGrpSpPr>
          <p:cNvPr id="12" name="Grouper 11"/>
          <p:cNvGrpSpPr/>
          <p:nvPr userDrawn="1"/>
        </p:nvGrpSpPr>
        <p:grpSpPr>
          <a:xfrm>
            <a:off x="8719079" y="6439144"/>
            <a:ext cx="343558" cy="342412"/>
            <a:chOff x="35905" y="6437801"/>
            <a:chExt cx="422031" cy="342412"/>
          </a:xfrm>
        </p:grpSpPr>
        <p:cxnSp>
          <p:nvCxnSpPr>
            <p:cNvPr id="13" name="Connecteur droit 12"/>
            <p:cNvCxnSpPr/>
            <p:nvPr userDrawn="1"/>
          </p:nvCxnSpPr>
          <p:spPr>
            <a:xfrm>
              <a:off x="35905" y="6778625"/>
              <a:ext cx="422031" cy="1588"/>
            </a:xfrm>
            <a:prstGeom prst="line">
              <a:avLst/>
            </a:prstGeom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 userDrawn="1"/>
          </p:nvCxnSpPr>
          <p:spPr>
            <a:xfrm>
              <a:off x="35905" y="6437801"/>
              <a:ext cx="422031" cy="1588"/>
            </a:xfrm>
            <a:prstGeom prst="line">
              <a:avLst/>
            </a:prstGeom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634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spect="1"/>
          </p:cNvSpPr>
          <p:nvPr userDrawn="1"/>
        </p:nvSpPr>
        <p:spPr bwMode="auto">
          <a:xfrm>
            <a:off x="1" y="1618204"/>
            <a:ext cx="1214804" cy="12160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5" name="Rectangle 14"/>
          <p:cNvSpPr>
            <a:spLocks noChangeAspect="1"/>
          </p:cNvSpPr>
          <p:nvPr userDrawn="1"/>
        </p:nvSpPr>
        <p:spPr bwMode="auto">
          <a:xfrm>
            <a:off x="1302727" y="1618204"/>
            <a:ext cx="1214804" cy="12160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7" name="Rectangle 16"/>
          <p:cNvSpPr>
            <a:spLocks noChangeAspect="1"/>
          </p:cNvSpPr>
          <p:nvPr userDrawn="1"/>
        </p:nvSpPr>
        <p:spPr bwMode="auto">
          <a:xfrm>
            <a:off x="2605455" y="1618204"/>
            <a:ext cx="1214804" cy="12160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8" name="Rectangle 17"/>
          <p:cNvSpPr>
            <a:spLocks noChangeAspect="1"/>
          </p:cNvSpPr>
          <p:nvPr userDrawn="1"/>
        </p:nvSpPr>
        <p:spPr bwMode="auto">
          <a:xfrm>
            <a:off x="3908181" y="1618204"/>
            <a:ext cx="1216270" cy="12160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5212374" y="1617536"/>
            <a:ext cx="3931626" cy="1216693"/>
          </a:xfrm>
          <a:prstGeom prst="rect">
            <a:avLst/>
          </a:prstGeom>
          <a:solidFill>
            <a:srgbClr val="B1C9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rgbClr val="00A3DA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r>
              <a:rPr lang="fr-FR" smtClean="0"/>
              <a:t>13 Avril 2017</a:t>
            </a:r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342900">
              <a:defRPr/>
            </a:pPr>
            <a:r>
              <a:rPr lang="fr-FR" smtClean="0"/>
              <a:t>Elaboration et conception du plan directeur du SNIGI-AMO - Réunion de lancement</a:t>
            </a:r>
            <a:endParaRPr lang="fr-FR"/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95ED40AA-515E-6B46-B892-FE479C348E82}" type="slidenum">
              <a:rPr lang="fr-FR" smtClean="0"/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 dirty="0"/>
          </a:p>
        </p:txBody>
      </p:sp>
      <p:sp>
        <p:nvSpPr>
          <p:cNvPr id="22" name="ZoneTexte 21"/>
          <p:cNvSpPr txBox="1"/>
          <p:nvPr userDrawn="1"/>
        </p:nvSpPr>
        <p:spPr>
          <a:xfrm>
            <a:off x="5212374" y="905179"/>
            <a:ext cx="376736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050" dirty="0">
                <a:solidFill>
                  <a:srgbClr val="3479AB"/>
                </a:solidFill>
              </a:rPr>
              <a:t>Annexes</a:t>
            </a:r>
          </a:p>
        </p:txBody>
      </p:sp>
      <p:sp>
        <p:nvSpPr>
          <p:cNvPr id="23" name="Espace réservé du contenu 3"/>
          <p:cNvSpPr>
            <a:spLocks noGrp="1"/>
          </p:cNvSpPr>
          <p:nvPr>
            <p:ph sz="quarter" idx="17"/>
          </p:nvPr>
        </p:nvSpPr>
        <p:spPr>
          <a:xfrm>
            <a:off x="2605455" y="3159889"/>
            <a:ext cx="6343474" cy="2972686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+mj-lt"/>
              <a:buAutoNum type="arabicPeriod"/>
              <a:tabLst/>
              <a:defRPr sz="1800"/>
            </a:lvl1pPr>
            <a:lvl2pPr marL="551259" indent="-342900">
              <a:buFont typeface="+mj-lt"/>
              <a:buAutoNum type="arabicPeriod"/>
              <a:tabLst/>
              <a:defRPr sz="1500"/>
            </a:lvl2pPr>
            <a:lvl3pPr marL="728663" indent="-257175">
              <a:buFont typeface="+mj-lt"/>
              <a:buAutoNum type="arabicPeriod"/>
              <a:tabLst/>
              <a:defRPr sz="1350"/>
            </a:lvl3pPr>
            <a:lvl4pPr marL="1000125" indent="-257175">
              <a:buFont typeface="+mj-lt"/>
              <a:buAutoNum type="arabicPeriod"/>
              <a:tabLst/>
              <a:defRPr sz="1200"/>
            </a:lvl4pPr>
            <a:lvl5pPr marL="1206104" indent="-190500">
              <a:buFont typeface="+mj-lt"/>
              <a:buAutoNum type="arabicPeriod"/>
              <a:tabLst/>
              <a:defRPr sz="825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grpSp>
        <p:nvGrpSpPr>
          <p:cNvPr id="12" name="Grouper 11"/>
          <p:cNvGrpSpPr/>
          <p:nvPr userDrawn="1"/>
        </p:nvGrpSpPr>
        <p:grpSpPr>
          <a:xfrm>
            <a:off x="8719079" y="6439144"/>
            <a:ext cx="343558" cy="342412"/>
            <a:chOff x="35905" y="6437801"/>
            <a:chExt cx="422031" cy="342412"/>
          </a:xfrm>
        </p:grpSpPr>
        <p:cxnSp>
          <p:nvCxnSpPr>
            <p:cNvPr id="13" name="Connecteur droit 12"/>
            <p:cNvCxnSpPr/>
            <p:nvPr userDrawn="1"/>
          </p:nvCxnSpPr>
          <p:spPr>
            <a:xfrm>
              <a:off x="35905" y="6778625"/>
              <a:ext cx="422031" cy="1588"/>
            </a:xfrm>
            <a:prstGeom prst="line">
              <a:avLst/>
            </a:prstGeom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 userDrawn="1"/>
          </p:nvCxnSpPr>
          <p:spPr>
            <a:xfrm>
              <a:off x="35905" y="6437801"/>
              <a:ext cx="422031" cy="1588"/>
            </a:xfrm>
            <a:prstGeom prst="line">
              <a:avLst/>
            </a:prstGeom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6129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Grouper 31"/>
          <p:cNvGrpSpPr/>
          <p:nvPr userDrawn="1"/>
        </p:nvGrpSpPr>
        <p:grpSpPr>
          <a:xfrm>
            <a:off x="1099747" y="945135"/>
            <a:ext cx="242064" cy="241806"/>
            <a:chOff x="240520" y="2018757"/>
            <a:chExt cx="735692" cy="734911"/>
          </a:xfrm>
        </p:grpSpPr>
        <p:sp>
          <p:nvSpPr>
            <p:cNvPr id="33" name="Forme en L 32"/>
            <p:cNvSpPr/>
            <p:nvPr userDrawn="1"/>
          </p:nvSpPr>
          <p:spPr bwMode="auto">
            <a:xfrm>
              <a:off x="619127" y="2018758"/>
              <a:ext cx="357085" cy="357085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0E79C8"/>
                </a:solidFill>
              </a:endParaRPr>
            </a:p>
          </p:txBody>
        </p:sp>
        <p:sp>
          <p:nvSpPr>
            <p:cNvPr id="34" name="Forme en L 33"/>
            <p:cNvSpPr/>
            <p:nvPr userDrawn="1"/>
          </p:nvSpPr>
          <p:spPr bwMode="auto">
            <a:xfrm rot="16200000">
              <a:off x="240521" y="2018758"/>
              <a:ext cx="357085" cy="357084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0E79C8"/>
                </a:solidFill>
              </a:endParaRPr>
            </a:p>
          </p:txBody>
        </p:sp>
        <p:sp>
          <p:nvSpPr>
            <p:cNvPr id="35" name="Forme en L 34"/>
            <p:cNvSpPr/>
            <p:nvPr userDrawn="1"/>
          </p:nvSpPr>
          <p:spPr bwMode="auto">
            <a:xfrm rot="10800000">
              <a:off x="240520" y="2396583"/>
              <a:ext cx="357086" cy="357085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2C343B"/>
                </a:solidFill>
              </a:endParaRPr>
            </a:p>
          </p:txBody>
        </p:sp>
        <p:sp>
          <p:nvSpPr>
            <p:cNvPr id="36" name="Forme en L 35"/>
            <p:cNvSpPr/>
            <p:nvPr userDrawn="1"/>
          </p:nvSpPr>
          <p:spPr bwMode="auto">
            <a:xfrm rot="5400000">
              <a:off x="619126" y="2396583"/>
              <a:ext cx="357085" cy="357085"/>
            </a:xfrm>
            <a:prstGeom prst="corner">
              <a:avLst>
                <a:gd name="adj1" fmla="val 27880"/>
                <a:gd name="adj2" fmla="val 2805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fr-FR" sz="1350">
                <a:solidFill>
                  <a:srgbClr val="0E79C8"/>
                </a:solidFill>
              </a:endParaRPr>
            </a:p>
          </p:txBody>
        </p:sp>
      </p:grpSp>
      <p:sp>
        <p:nvSpPr>
          <p:cNvPr id="11" name="Espace réservé de la date 2"/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13 Avril 2017</a:t>
            </a:r>
            <a:endParaRPr lang="fr-FR"/>
          </a:p>
        </p:txBody>
      </p:sp>
      <p:sp>
        <p:nvSpPr>
          <p:cNvPr id="12" name="Espace réservé du pied de page 3"/>
          <p:cNvSpPr>
            <a:spLocks noGrp="1"/>
          </p:cNvSpPr>
          <p:nvPr userDrawn="1"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Elaboration et conception du plan directeur du SNIGI-AMO - Réunion de lancement</a:t>
            </a:r>
            <a:endParaRPr lang="fr-FR"/>
          </a:p>
        </p:txBody>
      </p:sp>
      <p:sp>
        <p:nvSpPr>
          <p:cNvPr id="13" name="Espace réservé du numéro de diapositive 4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E73A7430-A291-BE49-89D3-0F2B80CBD7F7}" type="slidenum">
              <a:rPr lang="fr-FR"/>
              <a:pPr/>
              <a:t>‹N°›</a:t>
            </a:fld>
            <a:endParaRPr lang="fr-FR" dirty="0"/>
          </a:p>
        </p:txBody>
      </p:sp>
      <p:sp>
        <p:nvSpPr>
          <p:cNvPr id="20" name="Rectangle 19"/>
          <p:cNvSpPr>
            <a:spLocks noChangeAspect="1"/>
          </p:cNvSpPr>
          <p:nvPr userDrawn="1"/>
        </p:nvSpPr>
        <p:spPr bwMode="auto">
          <a:xfrm>
            <a:off x="1302727" y="670"/>
            <a:ext cx="1214804" cy="2802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21" name="Rectangle 20"/>
          <p:cNvSpPr>
            <a:spLocks noChangeAspect="1"/>
          </p:cNvSpPr>
          <p:nvPr userDrawn="1"/>
        </p:nvSpPr>
        <p:spPr bwMode="auto">
          <a:xfrm>
            <a:off x="2605455" y="670"/>
            <a:ext cx="1214804" cy="28026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22" name="Rectangle 21"/>
          <p:cNvSpPr>
            <a:spLocks noChangeAspect="1"/>
          </p:cNvSpPr>
          <p:nvPr userDrawn="1"/>
        </p:nvSpPr>
        <p:spPr bwMode="auto">
          <a:xfrm>
            <a:off x="3908181" y="670"/>
            <a:ext cx="1216270" cy="2802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5212374" y="1"/>
            <a:ext cx="3931626" cy="280554"/>
          </a:xfrm>
          <a:prstGeom prst="rect">
            <a:avLst/>
          </a:prstGeom>
          <a:solidFill>
            <a:srgbClr val="B1C9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rgbClr val="00A3DA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7"/>
          </p:nvPr>
        </p:nvSpPr>
        <p:spPr>
          <a:xfrm>
            <a:off x="195072" y="1347918"/>
            <a:ext cx="8753856" cy="4784659"/>
          </a:xfrm>
          <a:prstGeom prst="rect">
            <a:avLst/>
          </a:prstGeom>
        </p:spPr>
        <p:txBody>
          <a:bodyPr/>
          <a:lstStyle>
            <a:lvl1pPr marL="208360" indent="-208360">
              <a:buClr>
                <a:schemeClr val="tx2"/>
              </a:buClr>
              <a:buFont typeface="Wingdings" charset="2"/>
              <a:buChar char="§"/>
              <a:tabLst/>
              <a:defRPr sz="1350"/>
            </a:lvl1pPr>
            <a:lvl2pPr marL="407194" indent="-198835">
              <a:tabLst/>
              <a:defRPr sz="1200"/>
            </a:lvl2pPr>
            <a:lvl3pPr marL="670322" indent="-198835">
              <a:tabLst/>
              <a:defRPr sz="1050"/>
            </a:lvl3pPr>
            <a:lvl4pPr marL="933450" indent="-190500">
              <a:buFont typeface="Courier New" charset="0"/>
              <a:buChar char="o"/>
              <a:tabLst/>
              <a:defRPr sz="900"/>
            </a:lvl4pPr>
            <a:lvl5pPr marL="1206104" indent="-190500">
              <a:tabLst/>
              <a:defRPr sz="75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5" name="Titre 1"/>
          <p:cNvSpPr>
            <a:spLocks noGrp="1"/>
          </p:cNvSpPr>
          <p:nvPr>
            <p:ph type="title"/>
          </p:nvPr>
        </p:nvSpPr>
        <p:spPr>
          <a:xfrm>
            <a:off x="1302728" y="265566"/>
            <a:ext cx="7646201" cy="798736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7" name="Rectangle 36"/>
          <p:cNvSpPr/>
          <p:nvPr userDrawn="1"/>
        </p:nvSpPr>
        <p:spPr>
          <a:xfrm>
            <a:off x="7952006" y="1050634"/>
            <a:ext cx="996923" cy="143999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  <a:cs typeface="Arial"/>
            </a:endParaRPr>
          </a:p>
        </p:txBody>
      </p:sp>
      <p:grpSp>
        <p:nvGrpSpPr>
          <p:cNvPr id="24" name="Grouper 23"/>
          <p:cNvGrpSpPr/>
          <p:nvPr userDrawn="1"/>
        </p:nvGrpSpPr>
        <p:grpSpPr>
          <a:xfrm>
            <a:off x="8719079" y="6439144"/>
            <a:ext cx="343558" cy="342412"/>
            <a:chOff x="35905" y="6437801"/>
            <a:chExt cx="422031" cy="342412"/>
          </a:xfrm>
        </p:grpSpPr>
        <p:cxnSp>
          <p:nvCxnSpPr>
            <p:cNvPr id="26" name="Connecteur droit 25"/>
            <p:cNvCxnSpPr/>
            <p:nvPr userDrawn="1"/>
          </p:nvCxnSpPr>
          <p:spPr>
            <a:xfrm>
              <a:off x="35905" y="6778625"/>
              <a:ext cx="422031" cy="1588"/>
            </a:xfrm>
            <a:prstGeom prst="line">
              <a:avLst/>
            </a:prstGeom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 userDrawn="1"/>
          </p:nvCxnSpPr>
          <p:spPr>
            <a:xfrm>
              <a:off x="35905" y="6437801"/>
              <a:ext cx="422031" cy="1588"/>
            </a:xfrm>
            <a:prstGeom prst="line">
              <a:avLst/>
            </a:prstGeom>
            <a:ln w="3175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 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323" y="-9052"/>
            <a:ext cx="60965" cy="104250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7"/>
          <a:srcRect t="1" b="6731"/>
          <a:stretch/>
        </p:blipFill>
        <p:spPr>
          <a:xfrm>
            <a:off x="140131" y="19427"/>
            <a:ext cx="1027504" cy="100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40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 flipV="1">
            <a:off x="971552" y="2632075"/>
            <a:ext cx="8037513" cy="10318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000000"/>
              </a:solidFill>
            </a:endParaRPr>
          </a:p>
        </p:txBody>
      </p:sp>
      <p:pic>
        <p:nvPicPr>
          <p:cNvPr id="5" name="Picture 23" descr="rub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798" y="6205545"/>
            <a:ext cx="26638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71550" y="1139825"/>
            <a:ext cx="7772400" cy="1462088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27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03650" y="6183312"/>
            <a:ext cx="130219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1C1C1C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413890" y="6204759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1C1C1C"/>
              </a:solidFill>
            </a:endParaRPr>
          </a:p>
        </p:txBody>
      </p:sp>
      <p:pic>
        <p:nvPicPr>
          <p:cNvPr id="28673" name="Imag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614" y="10758"/>
            <a:ext cx="893763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 de texte 2"/>
          <p:cNvSpPr txBox="1"/>
          <p:nvPr userDrawn="1"/>
        </p:nvSpPr>
        <p:spPr>
          <a:xfrm>
            <a:off x="510882" y="675776"/>
            <a:ext cx="2893060" cy="2794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</a:pPr>
            <a:r>
              <a:rPr lang="fr-FR" sz="1200" spc="-50" dirty="0">
                <a:solidFill>
                  <a:srgbClr val="000000"/>
                </a:solidFill>
                <a:latin typeface="Times New Roman"/>
                <a:ea typeface="PMingLiU"/>
              </a:rPr>
              <a:t>  Agence Nationale de l’Assurance Maladie</a:t>
            </a:r>
            <a:endParaRPr lang="fr-FR" sz="1200" dirty="0">
              <a:solidFill>
                <a:srgbClr val="000000"/>
              </a:solidFill>
              <a:latin typeface="Times New Roman"/>
              <a:ea typeface="PMingLiU"/>
            </a:endParaRPr>
          </a:p>
        </p:txBody>
      </p:sp>
      <p:sp>
        <p:nvSpPr>
          <p:cNvPr id="12" name="Zone de texte 7"/>
          <p:cNvSpPr txBox="1"/>
          <p:nvPr userDrawn="1"/>
        </p:nvSpPr>
        <p:spPr>
          <a:xfrm>
            <a:off x="6012160" y="624667"/>
            <a:ext cx="2231390" cy="38163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</a:pPr>
            <a:r>
              <a:rPr lang="ar-SA" sz="2000" dirty="0">
                <a:solidFill>
                  <a:srgbClr val="000000"/>
                </a:solidFill>
                <a:latin typeface="Times New Roman"/>
                <a:ea typeface="PMingLiU"/>
                <a:cs typeface="Arabic Typesetting"/>
              </a:rPr>
              <a:t>الوكالة  الوطنيــة  للتأمــين  الصح</a:t>
            </a:r>
            <a:r>
              <a:rPr lang="ar-MA" sz="2000" dirty="0">
                <a:solidFill>
                  <a:srgbClr val="000000"/>
                </a:solidFill>
                <a:latin typeface="Times New Roman"/>
                <a:ea typeface="PMingLiU"/>
                <a:cs typeface="Arabic Typesetting"/>
              </a:rPr>
              <a:t>ـــ</a:t>
            </a:r>
            <a:r>
              <a:rPr lang="ar-SA" sz="2000" dirty="0">
                <a:solidFill>
                  <a:srgbClr val="000000"/>
                </a:solidFill>
                <a:latin typeface="Times New Roman"/>
                <a:ea typeface="PMingLiU"/>
                <a:cs typeface="Arabic Typesetting"/>
              </a:rPr>
              <a:t>ي</a:t>
            </a:r>
            <a:endParaRPr lang="fr-FR" sz="1200" dirty="0">
              <a:solidFill>
                <a:srgbClr val="000000"/>
              </a:solidFill>
              <a:latin typeface="Times New Roman"/>
              <a:ea typeface="PMingLiU"/>
            </a:endParaRPr>
          </a:p>
        </p:txBody>
      </p:sp>
      <p:sp>
        <p:nvSpPr>
          <p:cNvPr id="2" name="Rectangle 4"/>
          <p:cNvSpPr>
            <a:spLocks noChangeArrowheads="1"/>
          </p:cNvSpPr>
          <p:nvPr userDrawn="1"/>
        </p:nvSpPr>
        <p:spPr bwMode="auto">
          <a:xfrm>
            <a:off x="899596" y="74713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596018" y="77445"/>
            <a:ext cx="7951965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4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fr-FR" altLang="fr-FR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ROYAUME DU MAROC</a:t>
            </a:r>
            <a:r>
              <a:rPr lang="fr-FR" altLang="fr-FR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fr-FR" altLang="fr-FR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fr-FR" altLang="fr-FR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</a:t>
            </a:r>
            <a:r>
              <a:rPr lang="fr-FR" altLang="fr-FR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altLang="fr-FR" sz="2300" b="1" dirty="0" smtClean="0">
                <a:solidFill>
                  <a:srgbClr val="000000"/>
                </a:solidFill>
                <a:latin typeface="Arabic Typesetting" pitchFamily="66" charset="-78"/>
                <a:cs typeface="Arabic Typesetting" pitchFamily="66" charset="-78"/>
              </a:rPr>
              <a:t>المملكــة المغربي</a:t>
            </a:r>
            <a:r>
              <a:rPr lang="ar-MA" altLang="fr-FR" sz="2300" b="1" dirty="0" smtClean="0">
                <a:solidFill>
                  <a:srgbClr val="000000"/>
                </a:solidFill>
                <a:latin typeface="Arabic Typesetting" pitchFamily="66" charset="-78"/>
                <a:cs typeface="Arabic Typesetting" pitchFamily="66" charset="-78"/>
              </a:rPr>
              <a:t>ـــــــ</a:t>
            </a:r>
            <a:r>
              <a:rPr lang="ar-SA" altLang="fr-FR" sz="2300" b="1" dirty="0" smtClean="0">
                <a:solidFill>
                  <a:srgbClr val="000000"/>
                </a:solidFill>
                <a:latin typeface="Arabic Typesetting" pitchFamily="66" charset="-78"/>
                <a:cs typeface="Arabic Typesetting" pitchFamily="66" charset="-78"/>
              </a:rPr>
              <a:t>ة</a:t>
            </a:r>
            <a:endParaRPr lang="en-US" altLang="fr-FR" sz="1400" dirty="0" smtClean="0">
              <a:solidFill>
                <a:srgbClr val="000000"/>
              </a:solidFill>
            </a:endParaRPr>
          </a:p>
        </p:txBody>
      </p:sp>
      <p:pic>
        <p:nvPicPr>
          <p:cNvPr id="15" name="Image 14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4" y="5632400"/>
            <a:ext cx="841099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4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35896" y="6309320"/>
            <a:ext cx="1905000" cy="313184"/>
          </a:xfrm>
          <a:ln/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BFBD33B-B9E3-447E-A4A5-3F2427E26AD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85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FE078-9745-4C91-BA41-2C59081B990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937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16013" y="1412875"/>
            <a:ext cx="3810000" cy="4575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78413" y="1412875"/>
            <a:ext cx="3810000" cy="4575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A9BAB-4820-402A-BE3E-B0D289500D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058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8609E-780C-44BA-BD3B-0BF1179C66D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84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8AB0-70F7-4AAF-84D8-21BAF6D85E6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8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8FEC4-B886-4FFB-9779-F974AAC60A3D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08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7DC68-8545-488E-8341-650BC683D2C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07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EBCFB-DA73-48C0-87C4-B84CEFB85BE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486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0461B-D495-4249-8773-19A53FE2622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96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61188" y="260350"/>
            <a:ext cx="1947862" cy="57277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16017" y="260350"/>
            <a:ext cx="5692775" cy="57277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59052-C510-4D94-88D1-52367ABBC5E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635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289" y="274646"/>
            <a:ext cx="8291512" cy="77787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400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400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C8549E5-F32B-48A4-8DC5-C39AA7399BEE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69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 flipV="1">
            <a:off x="971552" y="2632075"/>
            <a:ext cx="8037513" cy="10318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000000"/>
              </a:solidFill>
            </a:endParaRPr>
          </a:p>
        </p:txBody>
      </p:sp>
      <p:pic>
        <p:nvPicPr>
          <p:cNvPr id="5" name="Picture 23" descr="rub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798" y="6205545"/>
            <a:ext cx="26638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71550" y="1139825"/>
            <a:ext cx="7772400" cy="1462088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727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03650" y="6183312"/>
            <a:ext cx="130219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1C1C1C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413890" y="6204759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1C1C1C"/>
              </a:solidFill>
            </a:endParaRPr>
          </a:p>
        </p:txBody>
      </p:sp>
      <p:pic>
        <p:nvPicPr>
          <p:cNvPr id="28673" name="Imag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614" y="10758"/>
            <a:ext cx="893763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 de texte 2"/>
          <p:cNvSpPr txBox="1"/>
          <p:nvPr userDrawn="1"/>
        </p:nvSpPr>
        <p:spPr>
          <a:xfrm>
            <a:off x="510882" y="675776"/>
            <a:ext cx="2893060" cy="2794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</a:pPr>
            <a:r>
              <a:rPr lang="fr-FR" sz="1200" spc="-50" dirty="0">
                <a:solidFill>
                  <a:srgbClr val="000000"/>
                </a:solidFill>
                <a:latin typeface="Times New Roman"/>
                <a:ea typeface="PMingLiU"/>
              </a:rPr>
              <a:t>  Agence Nationale de l’Assurance Maladie</a:t>
            </a:r>
            <a:endParaRPr lang="fr-FR" sz="1200" dirty="0">
              <a:solidFill>
                <a:srgbClr val="000000"/>
              </a:solidFill>
              <a:latin typeface="Times New Roman"/>
              <a:ea typeface="PMingLiU"/>
            </a:endParaRPr>
          </a:p>
        </p:txBody>
      </p:sp>
      <p:sp>
        <p:nvSpPr>
          <p:cNvPr id="12" name="Zone de texte 7"/>
          <p:cNvSpPr txBox="1"/>
          <p:nvPr userDrawn="1"/>
        </p:nvSpPr>
        <p:spPr>
          <a:xfrm>
            <a:off x="6012160" y="624667"/>
            <a:ext cx="2231390" cy="38163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</a:pPr>
            <a:r>
              <a:rPr lang="ar-SA" sz="2000" dirty="0">
                <a:solidFill>
                  <a:srgbClr val="000000"/>
                </a:solidFill>
                <a:latin typeface="Times New Roman"/>
                <a:ea typeface="PMingLiU"/>
                <a:cs typeface="Arabic Typesetting"/>
              </a:rPr>
              <a:t>الوكالة  الوطنيــة  للتأمــين  الصح</a:t>
            </a:r>
            <a:r>
              <a:rPr lang="ar-MA" sz="2000" dirty="0">
                <a:solidFill>
                  <a:srgbClr val="000000"/>
                </a:solidFill>
                <a:latin typeface="Times New Roman"/>
                <a:ea typeface="PMingLiU"/>
                <a:cs typeface="Arabic Typesetting"/>
              </a:rPr>
              <a:t>ـــ</a:t>
            </a:r>
            <a:r>
              <a:rPr lang="ar-SA" sz="2000" dirty="0">
                <a:solidFill>
                  <a:srgbClr val="000000"/>
                </a:solidFill>
                <a:latin typeface="Times New Roman"/>
                <a:ea typeface="PMingLiU"/>
                <a:cs typeface="Arabic Typesetting"/>
              </a:rPr>
              <a:t>ي</a:t>
            </a:r>
            <a:endParaRPr lang="fr-FR" sz="1200" dirty="0">
              <a:solidFill>
                <a:srgbClr val="000000"/>
              </a:solidFill>
              <a:latin typeface="Times New Roman"/>
              <a:ea typeface="PMingLiU"/>
            </a:endParaRPr>
          </a:p>
        </p:txBody>
      </p:sp>
      <p:sp>
        <p:nvSpPr>
          <p:cNvPr id="2" name="Rectangle 4"/>
          <p:cNvSpPr>
            <a:spLocks noChangeArrowheads="1"/>
          </p:cNvSpPr>
          <p:nvPr userDrawn="1"/>
        </p:nvSpPr>
        <p:spPr bwMode="auto">
          <a:xfrm>
            <a:off x="899596" y="74713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596018" y="77445"/>
            <a:ext cx="7951965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altLang="fr-FR" sz="14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fr-FR" altLang="fr-FR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ROYAUME DU MAROC</a:t>
            </a:r>
            <a:r>
              <a:rPr lang="fr-FR" altLang="fr-FR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fr-FR" altLang="fr-FR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fr-FR" altLang="fr-FR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</a:t>
            </a:r>
            <a:r>
              <a:rPr lang="fr-FR" altLang="fr-FR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altLang="fr-FR" sz="2300" b="1" dirty="0" smtClean="0">
                <a:solidFill>
                  <a:srgbClr val="000000"/>
                </a:solidFill>
                <a:latin typeface="Arabic Typesetting" pitchFamily="66" charset="-78"/>
                <a:cs typeface="Arabic Typesetting" pitchFamily="66" charset="-78"/>
              </a:rPr>
              <a:t>المملكــة المغربي</a:t>
            </a:r>
            <a:r>
              <a:rPr lang="ar-MA" altLang="fr-FR" sz="2300" b="1" dirty="0" smtClean="0">
                <a:solidFill>
                  <a:srgbClr val="000000"/>
                </a:solidFill>
                <a:latin typeface="Arabic Typesetting" pitchFamily="66" charset="-78"/>
                <a:cs typeface="Arabic Typesetting" pitchFamily="66" charset="-78"/>
              </a:rPr>
              <a:t>ـــــــ</a:t>
            </a:r>
            <a:r>
              <a:rPr lang="ar-SA" altLang="fr-FR" sz="2300" b="1" dirty="0" smtClean="0">
                <a:solidFill>
                  <a:srgbClr val="000000"/>
                </a:solidFill>
                <a:latin typeface="Arabic Typesetting" pitchFamily="66" charset="-78"/>
                <a:cs typeface="Arabic Typesetting" pitchFamily="66" charset="-78"/>
              </a:rPr>
              <a:t>ة</a:t>
            </a:r>
            <a:endParaRPr lang="en-US" altLang="fr-FR" sz="1400" dirty="0" smtClean="0">
              <a:solidFill>
                <a:srgbClr val="000000"/>
              </a:solidFill>
            </a:endParaRPr>
          </a:p>
        </p:txBody>
      </p:sp>
      <p:pic>
        <p:nvPicPr>
          <p:cNvPr id="15" name="Image 14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4" y="5632400"/>
            <a:ext cx="841099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3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635896" y="6309320"/>
            <a:ext cx="1905000" cy="313184"/>
          </a:xfrm>
          <a:ln/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5BFBD33B-B9E3-447E-A4A5-3F2427E26AD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877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FE078-9745-4C91-BA41-2C59081B990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435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16013" y="1412875"/>
            <a:ext cx="3810000" cy="4575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78413" y="1412875"/>
            <a:ext cx="3810000" cy="4575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A9BAB-4820-402A-BE3E-B0D289500D8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798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8609E-780C-44BA-BD3B-0BF1179C66D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3190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8AB0-70F7-4AAF-84D8-21BAF6D85E61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8FEC4-B886-4FFB-9779-F974AAC60A3D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87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7DC68-8545-488E-8341-650BC683D2C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215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EBCFB-DA73-48C0-87C4-B84CEFB85BE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490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0461B-D495-4249-8773-19A53FE2622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627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61188" y="260350"/>
            <a:ext cx="1947862" cy="57277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16017" y="260350"/>
            <a:ext cx="5692775" cy="57277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59052-C510-4D94-88D1-52367ABBC5E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9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289" y="274646"/>
            <a:ext cx="8291512" cy="77787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400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altLang="fr-FR" sz="1400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C8549E5-F32B-48A4-8DC5-C39AA7399BEE}" type="slidenum">
              <a:rPr lang="fr-FR" altLang="fr-FR">
                <a:solidFill>
                  <a:srgbClr val="000000"/>
                </a:solidFill>
              </a:rPr>
              <a:pPr/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2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/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" name="think-cell Slide" r:id="rId8" imgW="216" imgH="216" progId="TCLayout.ActiveDocument.1">
                  <p:embed/>
                </p:oleObj>
              </mc:Choice>
              <mc:Fallback>
                <p:oleObj name="think-cell Slide" r:id="rId8" imgW="216" imgH="2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 userDrawn="1"/>
        </p:nvSpPr>
        <p:spPr>
          <a:xfrm>
            <a:off x="1" y="6356350"/>
            <a:ext cx="6994277" cy="501650"/>
          </a:xfrm>
          <a:prstGeom prst="rect">
            <a:avLst/>
          </a:prstGeom>
          <a:solidFill>
            <a:srgbClr val="2C3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  <a:cs typeface="Arial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8650166" y="6359525"/>
            <a:ext cx="493835" cy="501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  <a:cs typeface="Arial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8107335" y="6359525"/>
            <a:ext cx="493835" cy="501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  <a:cs typeface="Arial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572193" y="6359525"/>
            <a:ext cx="492369" cy="5016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  <a:cs typeface="Arial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037051" y="6359525"/>
            <a:ext cx="492369" cy="5016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fr-FR" sz="1350">
              <a:solidFill>
                <a:srgbClr val="0E79C8"/>
              </a:solidFill>
              <a:cs typeface="Arial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571339" y="6439146"/>
            <a:ext cx="492369" cy="3474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675">
                <a:solidFill>
                  <a:srgbClr val="FFFFFF"/>
                </a:solidFill>
                <a:ea typeface="Arial" pitchFamily="8" charset="0"/>
                <a:cs typeface="Arial" pitchFamily="8" charset="0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r>
              <a:rPr lang="fr-FR" smtClean="0"/>
              <a:t>13 Avril 2017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98838" y="6424615"/>
            <a:ext cx="4525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750" dirty="0" smtClean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 defTabSz="342900">
              <a:defRPr/>
            </a:pPr>
            <a:r>
              <a:rPr lang="fr-FR" smtClean="0"/>
              <a:t>Elaboration et conception du plan directeur du SNIGI-AMO - Réunion de lancement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88735" y="6439146"/>
            <a:ext cx="404447" cy="3474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750">
                <a:solidFill>
                  <a:srgbClr val="FFFFFF"/>
                </a:solidFill>
                <a:ea typeface="Arial" pitchFamily="8" charset="0"/>
                <a:cs typeface="Arial" pitchFamily="8" charset="0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95ED40AA-515E-6B46-B892-FE479C348E82}" type="slidenum">
              <a:rPr lang="fr-FR" smtClean="0"/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595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342900" rtl="0" fontAlgn="base">
        <a:spcBef>
          <a:spcPct val="0"/>
        </a:spcBef>
        <a:spcAft>
          <a:spcPct val="0"/>
        </a:spcAft>
        <a:defRPr sz="1800" kern="1200">
          <a:solidFill>
            <a:srgbClr val="242C32"/>
          </a:solidFill>
          <a:latin typeface="Arial"/>
          <a:ea typeface="ＭＳ Ｐゴシック" pitchFamily="8" charset="-128"/>
          <a:cs typeface="Arial"/>
        </a:defRPr>
      </a:lvl1pPr>
      <a:lvl2pPr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2pPr>
      <a:lvl3pPr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3pPr>
      <a:lvl4pPr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4pPr>
      <a:lvl5pPr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rgbClr val="242C32"/>
          </a:solidFill>
          <a:latin typeface="Arial" pitchFamily="8" charset="0"/>
          <a:ea typeface="ＭＳ Ｐゴシック" pitchFamily="8" charset="-128"/>
        </a:defRPr>
      </a:lvl9pPr>
    </p:titleStyle>
    <p:bodyStyle>
      <a:lvl1pPr marL="257175" indent="-257175" algn="l" defTabSz="342900" rtl="0" fontAlgn="base">
        <a:spcBef>
          <a:spcPct val="20000"/>
        </a:spcBef>
        <a:spcAft>
          <a:spcPct val="0"/>
        </a:spcAft>
        <a:buFont typeface="Arial" pitchFamily="8" charset="0"/>
        <a:buChar char="•"/>
        <a:defRPr sz="2400" kern="1200">
          <a:solidFill>
            <a:srgbClr val="242C32"/>
          </a:solidFill>
          <a:latin typeface="Arial"/>
          <a:ea typeface="ＭＳ Ｐゴシック" pitchFamily="8" charset="-128"/>
          <a:cs typeface="Arial"/>
        </a:defRPr>
      </a:lvl1pPr>
      <a:lvl2pPr marL="557213" indent="-214313" algn="l" defTabSz="342900" rtl="0" fontAlgn="base">
        <a:spcBef>
          <a:spcPct val="20000"/>
        </a:spcBef>
        <a:spcAft>
          <a:spcPct val="0"/>
        </a:spcAft>
        <a:buFont typeface="Arial" pitchFamily="8" charset="0"/>
        <a:buChar char="–"/>
        <a:defRPr sz="2100" kern="1200">
          <a:solidFill>
            <a:srgbClr val="242C32"/>
          </a:solidFill>
          <a:latin typeface="Arial"/>
          <a:ea typeface="ＭＳ Ｐゴシック" pitchFamily="8" charset="-128"/>
          <a:cs typeface="Arial"/>
        </a:defRPr>
      </a:lvl2pPr>
      <a:lvl3pPr marL="857250" indent="-171450" algn="l" defTabSz="342900" rtl="0" fontAlgn="base">
        <a:spcBef>
          <a:spcPct val="20000"/>
        </a:spcBef>
        <a:spcAft>
          <a:spcPct val="0"/>
        </a:spcAft>
        <a:buFont typeface="Arial" pitchFamily="8" charset="0"/>
        <a:buChar char="•"/>
        <a:defRPr sz="1800" kern="1200">
          <a:solidFill>
            <a:srgbClr val="242C32"/>
          </a:solidFill>
          <a:latin typeface="Arial"/>
          <a:ea typeface="ＭＳ Ｐゴシック" pitchFamily="8" charset="-128"/>
          <a:cs typeface="Arial"/>
        </a:defRPr>
      </a:lvl3pPr>
      <a:lvl4pPr marL="1200150" indent="-171450" algn="l" defTabSz="342900" rtl="0" fontAlgn="base">
        <a:spcBef>
          <a:spcPct val="20000"/>
        </a:spcBef>
        <a:spcAft>
          <a:spcPct val="0"/>
        </a:spcAft>
        <a:buFont typeface="Arial" pitchFamily="8" charset="0"/>
        <a:buChar char="–"/>
        <a:defRPr sz="1500" kern="1200">
          <a:solidFill>
            <a:srgbClr val="242C32"/>
          </a:solidFill>
          <a:latin typeface="Arial"/>
          <a:ea typeface="ＭＳ Ｐゴシック" pitchFamily="8" charset="-128"/>
          <a:cs typeface="Arial"/>
        </a:defRPr>
      </a:lvl4pPr>
      <a:lvl5pPr marL="1543050" indent="-171450" algn="l" defTabSz="342900" rtl="0" fontAlgn="base">
        <a:spcBef>
          <a:spcPct val="20000"/>
        </a:spcBef>
        <a:spcAft>
          <a:spcPct val="0"/>
        </a:spcAft>
        <a:buFont typeface="Arial" pitchFamily="8" charset="0"/>
        <a:buChar char="»"/>
        <a:defRPr sz="1500" kern="1200">
          <a:solidFill>
            <a:srgbClr val="242C32"/>
          </a:solidFill>
          <a:latin typeface="Arial"/>
          <a:ea typeface="ＭＳ Ｐゴシック" pitchFamily="8" charset="-128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16014" y="260358"/>
            <a:ext cx="77930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412875"/>
            <a:ext cx="7772400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716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9681" y="6293644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FBC925-48D9-4C66-915C-B66D56310AC1}" type="slidenum">
              <a:rPr lang="fr-F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Line 16"/>
          <p:cNvSpPr>
            <a:spLocks noChangeShapeType="1"/>
          </p:cNvSpPr>
          <p:nvPr/>
        </p:nvSpPr>
        <p:spPr bwMode="auto">
          <a:xfrm>
            <a:off x="539754" y="6237288"/>
            <a:ext cx="8424863" cy="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1030" name="Rectangle 18"/>
          <p:cNvSpPr>
            <a:spLocks noChangeArrowheads="1"/>
          </p:cNvSpPr>
          <p:nvPr/>
        </p:nvSpPr>
        <p:spPr bwMode="auto">
          <a:xfrm>
            <a:off x="1114425" y="1196975"/>
            <a:ext cx="7850188" cy="7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000000"/>
              </a:solidFill>
            </a:endParaRPr>
          </a:p>
        </p:txBody>
      </p:sp>
      <p:pic>
        <p:nvPicPr>
          <p:cNvPr id="1031" name="Picture 20" descr="rub-0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6375400"/>
            <a:ext cx="18002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/>
        </p:nvSpPr>
        <p:spPr bwMode="auto">
          <a:xfrm>
            <a:off x="876764" y="6311429"/>
            <a:ext cx="16546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00" smtClean="0">
                <a:solidFill>
                  <a:srgbClr val="000000"/>
                </a:solidFill>
              </a:rPr>
              <a:t>ANAM , Date :</a:t>
            </a:r>
            <a:fld id="{A54FCB65-0585-435A-A867-A502719B6900}" type="datetime1">
              <a:rPr lang="fr-FR" sz="1000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28/11/2019</a:t>
            </a:fld>
            <a:endParaRPr lang="fr-FR" sz="1000" smtClean="0">
              <a:solidFill>
                <a:srgbClr val="000000"/>
              </a:solidFill>
            </a:endParaRPr>
          </a:p>
        </p:txBody>
      </p:sp>
      <p:pic>
        <p:nvPicPr>
          <p:cNvPr id="10" name="Image 9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30" y="5964651"/>
            <a:ext cx="578100" cy="59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6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808080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80808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16014" y="260358"/>
            <a:ext cx="77930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412875"/>
            <a:ext cx="7772400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716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99681" y="6293644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FBC925-48D9-4C66-915C-B66D56310AC1}" type="slidenum">
              <a:rPr lang="fr-F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029" name="Line 16"/>
          <p:cNvSpPr>
            <a:spLocks noChangeShapeType="1"/>
          </p:cNvSpPr>
          <p:nvPr/>
        </p:nvSpPr>
        <p:spPr bwMode="auto">
          <a:xfrm>
            <a:off x="539754" y="6237288"/>
            <a:ext cx="8424863" cy="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1030" name="Rectangle 18"/>
          <p:cNvSpPr>
            <a:spLocks noChangeArrowheads="1"/>
          </p:cNvSpPr>
          <p:nvPr/>
        </p:nvSpPr>
        <p:spPr bwMode="auto">
          <a:xfrm>
            <a:off x="1114425" y="1196975"/>
            <a:ext cx="7850188" cy="7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smtClean="0">
              <a:solidFill>
                <a:srgbClr val="000000"/>
              </a:solidFill>
            </a:endParaRPr>
          </a:p>
        </p:txBody>
      </p:sp>
      <p:pic>
        <p:nvPicPr>
          <p:cNvPr id="1031" name="Picture 20" descr="rub-0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6375400"/>
            <a:ext cx="18002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5"/>
          <p:cNvSpPr txBox="1">
            <a:spLocks noChangeArrowheads="1"/>
          </p:cNvSpPr>
          <p:nvPr/>
        </p:nvSpPr>
        <p:spPr bwMode="auto">
          <a:xfrm>
            <a:off x="876764" y="6311429"/>
            <a:ext cx="16546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00" smtClean="0">
                <a:solidFill>
                  <a:srgbClr val="000000"/>
                </a:solidFill>
              </a:rPr>
              <a:t>ANAM , Date :</a:t>
            </a:r>
            <a:fld id="{A54FCB65-0585-435A-A867-A502719B6900}" type="datetime1">
              <a:rPr lang="fr-FR" sz="1000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28/11/2019</a:t>
            </a:fld>
            <a:endParaRPr lang="fr-FR" sz="1000" smtClean="0">
              <a:solidFill>
                <a:srgbClr val="000000"/>
              </a:solidFill>
            </a:endParaRPr>
          </a:p>
        </p:txBody>
      </p:sp>
      <p:pic>
        <p:nvPicPr>
          <p:cNvPr id="10" name="Image 9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30" y="5964651"/>
            <a:ext cx="578100" cy="59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19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CC0000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808080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80808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wmf"/><Relationship Id="rId18" Type="http://schemas.openxmlformats.org/officeDocument/2006/relationships/image" Target="../media/image33.jpeg"/><Relationship Id="rId26" Type="http://schemas.openxmlformats.org/officeDocument/2006/relationships/image" Target="../media/image36.png"/><Relationship Id="rId3" Type="http://schemas.openxmlformats.org/officeDocument/2006/relationships/image" Target="../media/image20.png"/><Relationship Id="rId21" Type="http://schemas.openxmlformats.org/officeDocument/2006/relationships/diagramData" Target="../diagrams/data3.xml"/><Relationship Id="rId7" Type="http://schemas.openxmlformats.org/officeDocument/2006/relationships/image" Target="../media/image24.png"/><Relationship Id="rId12" Type="http://schemas.openxmlformats.org/officeDocument/2006/relationships/image" Target="../media/image19.png"/><Relationship Id="rId17" Type="http://schemas.openxmlformats.org/officeDocument/2006/relationships/image" Target="../media/image32.wmf"/><Relationship Id="rId25" Type="http://schemas.microsoft.com/office/2007/relationships/diagramDrawing" Target="../diagrams/drawing3.xml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31.wmf"/><Relationship Id="rId20" Type="http://schemas.openxmlformats.org/officeDocument/2006/relationships/image" Target="../media/image35.png"/><Relationship Id="rId29" Type="http://schemas.openxmlformats.org/officeDocument/2006/relationships/image" Target="../media/image39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gif"/><Relationship Id="rId11" Type="http://schemas.openxmlformats.org/officeDocument/2006/relationships/oleObject" Target="../embeddings/oleObject3.bin"/><Relationship Id="rId24" Type="http://schemas.openxmlformats.org/officeDocument/2006/relationships/diagramColors" Target="../diagrams/colors3.xml"/><Relationship Id="rId5" Type="http://schemas.openxmlformats.org/officeDocument/2006/relationships/image" Target="../media/image22.gif"/><Relationship Id="rId15" Type="http://schemas.openxmlformats.org/officeDocument/2006/relationships/image" Target="../media/image30.png"/><Relationship Id="rId23" Type="http://schemas.openxmlformats.org/officeDocument/2006/relationships/diagramQuickStyle" Target="../diagrams/quickStyle3.xml"/><Relationship Id="rId28" Type="http://schemas.openxmlformats.org/officeDocument/2006/relationships/image" Target="../media/image38.png"/><Relationship Id="rId10" Type="http://schemas.openxmlformats.org/officeDocument/2006/relationships/image" Target="../media/image27.png"/><Relationship Id="rId19" Type="http://schemas.openxmlformats.org/officeDocument/2006/relationships/image" Target="../media/image34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29.wmf"/><Relationship Id="rId22" Type="http://schemas.openxmlformats.org/officeDocument/2006/relationships/diagramLayout" Target="../diagrams/layout3.xml"/><Relationship Id="rId27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wmf"/><Relationship Id="rId18" Type="http://schemas.openxmlformats.org/officeDocument/2006/relationships/image" Target="../media/image33.jpeg"/><Relationship Id="rId26" Type="http://schemas.openxmlformats.org/officeDocument/2006/relationships/image" Target="../media/image36.png"/><Relationship Id="rId3" Type="http://schemas.openxmlformats.org/officeDocument/2006/relationships/image" Target="../media/image20.png"/><Relationship Id="rId21" Type="http://schemas.openxmlformats.org/officeDocument/2006/relationships/diagramData" Target="../diagrams/data4.xml"/><Relationship Id="rId7" Type="http://schemas.openxmlformats.org/officeDocument/2006/relationships/image" Target="../media/image24.png"/><Relationship Id="rId12" Type="http://schemas.openxmlformats.org/officeDocument/2006/relationships/image" Target="../media/image19.png"/><Relationship Id="rId17" Type="http://schemas.openxmlformats.org/officeDocument/2006/relationships/image" Target="../media/image32.wmf"/><Relationship Id="rId25" Type="http://schemas.microsoft.com/office/2007/relationships/diagramDrawing" Target="../diagrams/drawing4.xml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31.wmf"/><Relationship Id="rId20" Type="http://schemas.openxmlformats.org/officeDocument/2006/relationships/image" Target="../media/image35.png"/><Relationship Id="rId29" Type="http://schemas.openxmlformats.org/officeDocument/2006/relationships/image" Target="../media/image39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gif"/><Relationship Id="rId11" Type="http://schemas.openxmlformats.org/officeDocument/2006/relationships/oleObject" Target="../embeddings/oleObject4.bin"/><Relationship Id="rId24" Type="http://schemas.openxmlformats.org/officeDocument/2006/relationships/diagramColors" Target="../diagrams/colors4.xml"/><Relationship Id="rId5" Type="http://schemas.openxmlformats.org/officeDocument/2006/relationships/image" Target="../media/image22.gif"/><Relationship Id="rId15" Type="http://schemas.openxmlformats.org/officeDocument/2006/relationships/image" Target="../media/image30.png"/><Relationship Id="rId23" Type="http://schemas.openxmlformats.org/officeDocument/2006/relationships/diagramQuickStyle" Target="../diagrams/quickStyle4.xml"/><Relationship Id="rId28" Type="http://schemas.openxmlformats.org/officeDocument/2006/relationships/image" Target="../media/image38.png"/><Relationship Id="rId10" Type="http://schemas.openxmlformats.org/officeDocument/2006/relationships/image" Target="../media/image27.png"/><Relationship Id="rId19" Type="http://schemas.openxmlformats.org/officeDocument/2006/relationships/image" Target="../media/image34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29.wmf"/><Relationship Id="rId22" Type="http://schemas.openxmlformats.org/officeDocument/2006/relationships/diagramLayout" Target="../diagrams/layout4.xml"/><Relationship Id="rId27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38887" y="3089504"/>
            <a:ext cx="7315201" cy="1913021"/>
          </a:xfrm>
        </p:spPr>
        <p:txBody>
          <a:bodyPr/>
          <a:lstStyle/>
          <a:p>
            <a:pPr algn="ctr"/>
            <a:r>
              <a:rPr lang="fr-FR" sz="5400" b="1" dirty="0">
                <a:latin typeface="Gabriola" pitchFamily="82" charset="0"/>
                <a:cs typeface="Aharoni" panose="02010803020104030203" pitchFamily="2" charset="-79"/>
              </a:rPr>
              <a:t>Couverture médicale de base </a:t>
            </a:r>
            <a:r>
              <a:rPr lang="fr-FR" sz="5400" b="1" dirty="0" smtClean="0">
                <a:latin typeface="Gabriola" pitchFamily="82" charset="0"/>
                <a:cs typeface="Aharoni" panose="02010803020104030203" pitchFamily="2" charset="-79"/>
              </a:rPr>
              <a:t>au Maroc</a:t>
            </a:r>
            <a:endParaRPr lang="fr-FR" sz="5400" b="1" dirty="0">
              <a:latin typeface="Gabriola" pitchFamily="82" charset="0"/>
              <a:cs typeface="Aharoni" panose="02010803020104030203" pitchFamily="2" charset="-79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7642747" y="5892821"/>
            <a:ext cx="1457710" cy="345017"/>
          </a:xfrm>
        </p:spPr>
        <p:txBody>
          <a:bodyPr/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 err="1" smtClean="0">
                <a:solidFill>
                  <a:srgbClr val="2C343B"/>
                </a:solidFill>
                <a:latin typeface="Gabriola" panose="04040605051002020D02" pitchFamily="82" charset="0"/>
                <a:cs typeface="Aharoni" panose="02010803020104030203" pitchFamily="2" charset="-79"/>
              </a:rPr>
              <a:t>Saly</a:t>
            </a:r>
            <a:r>
              <a:rPr lang="fr-FR" sz="2000" b="1" dirty="0" smtClean="0">
                <a:solidFill>
                  <a:srgbClr val="2C343B"/>
                </a:solidFill>
                <a:latin typeface="Gabriola" panose="04040605051002020D02" pitchFamily="82" charset="0"/>
                <a:cs typeface="Aharoni" panose="02010803020104030203" pitchFamily="2" charset="-79"/>
              </a:rPr>
              <a:t> 28 </a:t>
            </a:r>
            <a:r>
              <a:rPr lang="fr-FR" sz="2000" b="1" dirty="0" err="1" smtClean="0">
                <a:solidFill>
                  <a:srgbClr val="2C343B"/>
                </a:solidFill>
                <a:latin typeface="Gabriola" panose="04040605051002020D02" pitchFamily="82" charset="0"/>
                <a:cs typeface="Aharoni" panose="02010803020104030203" pitchFamily="2" charset="-79"/>
              </a:rPr>
              <a:t>Nov</a:t>
            </a:r>
            <a:r>
              <a:rPr lang="fr-FR" sz="2000" b="1" dirty="0" smtClean="0">
                <a:solidFill>
                  <a:srgbClr val="2C343B"/>
                </a:solidFill>
                <a:latin typeface="Gabriola" panose="04040605051002020D02" pitchFamily="82" charset="0"/>
                <a:cs typeface="Aharoni" panose="02010803020104030203" pitchFamily="2" charset="-79"/>
              </a:rPr>
              <a:t> 2019</a:t>
            </a:r>
            <a:endParaRPr lang="fr-FR" sz="2000" i="1" dirty="0">
              <a:solidFill>
                <a:srgbClr val="2C343B"/>
              </a:solidFill>
              <a:latin typeface="Gabriola" panose="04040605051002020D02" pitchFamily="82" charset="0"/>
              <a:cs typeface="Aharoni" panose="02010803020104030203" pitchFamily="2" charset="-79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552" y="4906736"/>
            <a:ext cx="2262352" cy="1399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/>
          <p:cNvSpPr txBox="1"/>
          <p:nvPr/>
        </p:nvSpPr>
        <p:spPr>
          <a:xfrm>
            <a:off x="109183" y="2265534"/>
            <a:ext cx="9034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2"/>
                </a:solidFill>
                <a:latin typeface="Gabriola" panose="04040605051002020D02" pitchFamily="82" charset="0"/>
                <a:ea typeface="ＭＳ Ｐゴシック" pitchFamily="8" charset="-128"/>
                <a:cs typeface="Arial"/>
              </a:rPr>
              <a:t>Laboratoire de politiques publiques sur l’Assurance Maladie Universelle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609" y="-1"/>
            <a:ext cx="1883391" cy="121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14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7"/>
          </p:nvPr>
        </p:nvSpPr>
        <p:spPr>
          <a:xfrm>
            <a:off x="949558" y="3164102"/>
            <a:ext cx="7500257" cy="2522507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800" b="1" dirty="0" smtClean="0">
                <a:solidFill>
                  <a:schemeClr val="tx2"/>
                </a:solidFill>
                <a:latin typeface="Gabriola" panose="04040605051002020D02" pitchFamily="82" charset="0"/>
              </a:rPr>
              <a:t>Couverture médicale au Maroc: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Introduction et contexte ;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800" b="1" dirty="0" smtClean="0">
                <a:solidFill>
                  <a:schemeClr val="tx2"/>
                </a:solidFill>
                <a:latin typeface="Gabriola" panose="04040605051002020D02" pitchFamily="82" charset="0"/>
              </a:rPr>
              <a:t>CMB : </a:t>
            </a:r>
            <a:r>
              <a:rPr lang="fr-FR" sz="2800" dirty="0">
                <a:latin typeface="Gabriola" panose="04040605051002020D02" pitchFamily="82" charset="0"/>
              </a:rPr>
              <a:t>Organisation et </a:t>
            </a:r>
            <a:r>
              <a:rPr lang="fr-FR" sz="2800" dirty="0" smtClean="0">
                <a:latin typeface="Gabriola" panose="04040605051002020D02" pitchFamily="82" charset="0"/>
              </a:rPr>
              <a:t>fonctionnement ;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800" b="1" dirty="0">
                <a:solidFill>
                  <a:schemeClr val="tx2"/>
                </a:solidFill>
                <a:latin typeface="Gabriola" panose="04040605051002020D02" pitchFamily="82" charset="0"/>
              </a:rPr>
              <a:t>CMB : </a:t>
            </a:r>
            <a:r>
              <a:rPr lang="fr-FR" sz="2800" dirty="0" smtClean="0">
                <a:latin typeface="Gabriola" panose="04040605051002020D02" pitchFamily="82" charset="0"/>
              </a:rPr>
              <a:t>Réalisations </a:t>
            </a:r>
            <a:r>
              <a:rPr lang="fr-FR" sz="2800" dirty="0">
                <a:latin typeface="Gabriola" panose="04040605051002020D02" pitchFamily="82" charset="0"/>
              </a:rPr>
              <a:t>et </a:t>
            </a:r>
            <a:r>
              <a:rPr lang="fr-FR" sz="2800" dirty="0" smtClean="0">
                <a:latin typeface="Gabriola" panose="04040605051002020D02" pitchFamily="82" charset="0"/>
              </a:rPr>
              <a:t>chiffres clés </a:t>
            </a:r>
            <a:r>
              <a:rPr lang="fr-FR" sz="2800" dirty="0">
                <a:latin typeface="Gabriola" panose="04040605051002020D02" pitchFamily="82" charset="0"/>
              </a:rPr>
              <a:t>;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800" b="1" dirty="0">
                <a:solidFill>
                  <a:schemeClr val="tx2"/>
                </a:solidFill>
                <a:latin typeface="Gabriola" panose="04040605051002020D02" pitchFamily="82" charset="0"/>
              </a:rPr>
              <a:t>CMB : </a:t>
            </a:r>
            <a:r>
              <a:rPr lang="fr-FR" sz="2800" dirty="0" smtClean="0">
                <a:latin typeface="Gabriola" panose="04040605051002020D02" pitchFamily="82" charset="0"/>
              </a:rPr>
              <a:t>Vision stratégique de l’ANAM et perspective.</a:t>
            </a:r>
            <a:endParaRPr lang="fr-FR" sz="2800" dirty="0">
              <a:latin typeface="Gabriola" panose="04040605051002020D02" pitchFamily="82" charset="0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6821505" y="5686609"/>
            <a:ext cx="369277" cy="260569"/>
          </a:xfrm>
        </p:spPr>
        <p:txBody>
          <a:bodyPr/>
          <a:lstStyle/>
          <a:p>
            <a:r>
              <a:rPr lang="fr-FR" smtClean="0"/>
              <a:t>13 Avril 2017</a:t>
            </a:r>
            <a:endParaRPr lang="fr-FR" dirty="0"/>
          </a:p>
        </p:txBody>
      </p:sp>
      <p:sp>
        <p:nvSpPr>
          <p:cNvPr id="6" name="Espace réservé de la date 1"/>
          <p:cNvSpPr txBox="1">
            <a:spLocks/>
          </p:cNvSpPr>
          <p:nvPr/>
        </p:nvSpPr>
        <p:spPr>
          <a:xfrm>
            <a:off x="8651631" y="6421669"/>
            <a:ext cx="492369" cy="3474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ctr" defTabSz="914400" rtl="0" eaLnBrk="1" latinLnBrk="0" hangingPunct="1">
              <a:defRPr sz="675" kern="1200">
                <a:solidFill>
                  <a:srgbClr val="FFFFFF"/>
                </a:solidFill>
                <a:latin typeface="+mn-lt"/>
                <a:ea typeface="Arial" pitchFamily="8" charset="0"/>
                <a:cs typeface="Arial" pitchFamily="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DFC03-D6A5-423A-9985-1748B5E6B9D4}" type="slidenum">
              <a:rPr lang="fr-FR" sz="1600" b="1" smtClean="0">
                <a:latin typeface="Gabriola" panose="04040605051002020D02" pitchFamily="82" charset="0"/>
              </a:rPr>
              <a:t>2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10" name="Espace réservé du contenu 4"/>
          <p:cNvSpPr txBox="1">
            <a:spLocks/>
          </p:cNvSpPr>
          <p:nvPr/>
        </p:nvSpPr>
        <p:spPr>
          <a:xfrm>
            <a:off x="5888499" y="136948"/>
            <a:ext cx="2852729" cy="1474135"/>
          </a:xfrm>
          <a:prstGeom prst="rect">
            <a:avLst/>
          </a:prstGeom>
        </p:spPr>
        <p:txBody>
          <a:bodyPr/>
          <a:lstStyle>
            <a:lvl1pPr marL="342900" indent="-342900" algn="l" defTabSz="342900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+mj-lt"/>
              <a:buAutoNum type="arabicPeriod"/>
              <a:tabLst/>
              <a:defRPr sz="1800" kern="1200">
                <a:solidFill>
                  <a:srgbClr val="242C32"/>
                </a:solidFill>
                <a:latin typeface="Arial"/>
                <a:ea typeface="ＭＳ Ｐゴシック" pitchFamily="8" charset="-128"/>
                <a:cs typeface="Arial"/>
              </a:defRPr>
            </a:lvl1pPr>
            <a:lvl2pPr marL="551259" indent="-342900" algn="l" defTabSz="342900" rtl="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sz="1500" kern="1200">
                <a:solidFill>
                  <a:srgbClr val="242C32"/>
                </a:solidFill>
                <a:latin typeface="Arial"/>
                <a:ea typeface="ＭＳ Ｐゴシック" pitchFamily="8" charset="-128"/>
                <a:cs typeface="Arial"/>
              </a:defRPr>
            </a:lvl2pPr>
            <a:lvl3pPr marL="728663" indent="-257175" algn="l" defTabSz="342900" rtl="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sz="1350" kern="1200">
                <a:solidFill>
                  <a:srgbClr val="242C32"/>
                </a:solidFill>
                <a:latin typeface="Arial"/>
                <a:ea typeface="ＭＳ Ｐゴシック" pitchFamily="8" charset="-128"/>
                <a:cs typeface="Arial"/>
              </a:defRPr>
            </a:lvl3pPr>
            <a:lvl4pPr marL="1000125" indent="-257175" algn="l" defTabSz="342900" rtl="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sz="1200" kern="1200">
                <a:solidFill>
                  <a:srgbClr val="242C32"/>
                </a:solidFill>
                <a:latin typeface="Arial"/>
                <a:ea typeface="ＭＳ Ｐゴシック" pitchFamily="8" charset="-128"/>
                <a:cs typeface="Arial"/>
              </a:defRPr>
            </a:lvl4pPr>
            <a:lvl5pPr marL="1206104" indent="-190500" algn="l" defTabSz="342900" rtl="0" fontAlgn="base">
              <a:spcBef>
                <a:spcPct val="20000"/>
              </a:spcBef>
              <a:spcAft>
                <a:spcPct val="0"/>
              </a:spcAft>
              <a:buFont typeface="+mj-lt"/>
              <a:buAutoNum type="arabicPeriod"/>
              <a:tabLst/>
              <a:defRPr sz="825" kern="1200">
                <a:solidFill>
                  <a:srgbClr val="242C32"/>
                </a:solidFill>
                <a:latin typeface="Arial"/>
                <a:ea typeface="ＭＳ Ｐゴシック" pitchFamily="8" charset="-128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+mj-lt"/>
              <a:buNone/>
            </a:pPr>
            <a:r>
              <a:rPr lang="fr-FR" sz="6000" dirty="0" smtClean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Sommaire</a:t>
            </a:r>
            <a:endParaRPr lang="fr-FR" sz="6000" dirty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7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au </a:t>
            </a:r>
            <a:r>
              <a:rPr lang="fr-FR" sz="2000" dirty="0" smtClean="0">
                <a:latin typeface="Gabriola" panose="04040605051002020D02" pitchFamily="82" charset="0"/>
              </a:rPr>
              <a:t>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47" y="0"/>
            <a:ext cx="2262352" cy="1399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770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3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Introduction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Protection sociale et couverture médicale</a:t>
            </a:r>
            <a:endParaRPr lang="fr-FR" sz="32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5924" y="1306826"/>
            <a:ext cx="849214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La protection sociale est un droit fondamental reconnu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par les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conventions internationales et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les politiques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de développement sociale. </a:t>
            </a:r>
            <a:endParaRPr lang="fr-FR" sz="2800" dirty="0" smtClean="0">
              <a:solidFill>
                <a:schemeClr val="accent6"/>
              </a:solidFill>
              <a:latin typeface="Gabriola" panose="04040605051002020D02" pitchFamily="82" charset="0"/>
            </a:endParaRPr>
          </a:p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Concerne principalement :</a:t>
            </a:r>
            <a:endParaRPr lang="fr-FR" sz="2800" dirty="0">
              <a:solidFill>
                <a:schemeClr val="accent6"/>
              </a:solidFill>
              <a:latin typeface="Gabriola" panose="04040605051002020D02" pitchFamily="82" charset="0"/>
            </a:endParaRPr>
          </a:p>
          <a:p>
            <a:pPr marL="987425" lvl="1" indent="-34925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Courier New" panose="02070309020205020404" pitchFamily="49" charset="0"/>
              <a:buChar char="o"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Le risque maladie ;</a:t>
            </a:r>
          </a:p>
          <a:p>
            <a:pPr marL="987425" lvl="1" indent="-34925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Courier New" panose="02070309020205020404" pitchFamily="49" charset="0"/>
              <a:buChar char="o"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Le risque accidents du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travail et maladies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professionnelles ;</a:t>
            </a:r>
          </a:p>
          <a:p>
            <a:pPr marL="987425" lvl="1" indent="-34925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Courier New" panose="02070309020205020404" pitchFamily="49" charset="0"/>
              <a:buChar char="o"/>
            </a:pP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La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retraite…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5073" y="5129597"/>
            <a:ext cx="8742098" cy="6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>
            <a:spAutoFit/>
          </a:bodyPr>
          <a:lstStyle/>
          <a:p>
            <a:pPr algn="ctr" defTabSz="909115"/>
            <a:r>
              <a:rPr lang="fr-FR" sz="2400" dirty="0" smtClean="0">
                <a:solidFill>
                  <a:srgbClr val="FFFFFF"/>
                </a:solidFill>
                <a:latin typeface="Gabriola" panose="04040605051002020D02" pitchFamily="82" charset="0"/>
              </a:rPr>
              <a:t>La couverture du risque maladie constitue la principale branche de la protection sociale.</a:t>
            </a:r>
            <a:endParaRPr lang="fr-FR" sz="2400" dirty="0">
              <a:solidFill>
                <a:srgbClr val="FFFFFF"/>
              </a:solidFill>
              <a:latin typeface="Gabriola" panose="04040605051002020D02" pitchFamily="82" charset="0"/>
            </a:endParaRP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au Maroc</a:t>
            </a:r>
          </a:p>
        </p:txBody>
      </p:sp>
    </p:spTree>
    <p:extLst>
      <p:ext uri="{BB962C8B-B14F-4D97-AF65-F5344CB8AC3E}">
        <p14:creationId xmlns:p14="http://schemas.microsoft.com/office/powerpoint/2010/main" val="240399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4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49"/>
            <a:ext cx="6556758" cy="987105"/>
          </a:xfr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fr-FR" sz="3200" b="1" dirty="0">
                <a:solidFill>
                  <a:schemeClr val="tx1">
                    <a:lumMod val="75000"/>
                  </a:schemeClr>
                </a:solidFill>
                <a:latin typeface="Gabriola" panose="04040605051002020D02" pitchFamily="82" charset="0"/>
              </a:rPr>
              <a:t>Contexte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L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a </a:t>
            </a: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Couverture Sanitaire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Universelle </a:t>
            </a:r>
            <a:endParaRPr lang="fr-FR" sz="20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5924" y="1306826"/>
            <a:ext cx="861984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7340" indent="-457200" algn="just" defTabSz="384541">
              <a:spcBef>
                <a:spcPts val="0"/>
              </a:spcBef>
              <a:spcAft>
                <a:spcPts val="600"/>
              </a:spcAft>
              <a:buClr>
                <a:srgbClr val="AB1500"/>
              </a:buClr>
              <a:buSzPct val="90000"/>
              <a:buFont typeface="Wingdings" pitchFamily="2" charset="2"/>
              <a:buChar char="§"/>
              <a:defRPr sz="1800"/>
            </a:pPr>
            <a:r>
              <a:rPr lang="fr-MA" sz="2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La CSU est une priorité dans l’agenda international ;</a:t>
            </a:r>
          </a:p>
          <a:p>
            <a:pPr marL="507340" indent="-457200" algn="just" defTabSz="384541">
              <a:spcBef>
                <a:spcPts val="0"/>
              </a:spcBef>
              <a:spcAft>
                <a:spcPts val="600"/>
              </a:spcAft>
              <a:buClr>
                <a:srgbClr val="AB1500"/>
              </a:buClr>
              <a:buSzPct val="90000"/>
              <a:buFont typeface="Wingdings" pitchFamily="2" charset="2"/>
              <a:buChar char="§"/>
              <a:defRPr sz="1800"/>
            </a:pPr>
            <a:r>
              <a:rPr lang="fr-FR" sz="2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Objectifs du développement durable (ODD 3) ;</a:t>
            </a:r>
            <a:endParaRPr lang="fr-MA" sz="2600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  <a:p>
            <a:pPr marL="507340" indent="-457200" algn="just" defTabSz="384541">
              <a:spcBef>
                <a:spcPts val="0"/>
              </a:spcBef>
              <a:spcAft>
                <a:spcPts val="600"/>
              </a:spcAft>
              <a:buClr>
                <a:srgbClr val="AB1500"/>
              </a:buClr>
              <a:buSzPct val="90000"/>
              <a:buFont typeface="Wingdings" pitchFamily="2" charset="2"/>
              <a:buChar char="§"/>
              <a:defRPr sz="1800"/>
            </a:pPr>
            <a:r>
              <a:rPr lang="fr-MA" sz="2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Plusieurs pays se sont engagé à atteindre la CSU à l’horizon 2030;</a:t>
            </a:r>
          </a:p>
          <a:p>
            <a:pPr marL="507340" indent="-457200" algn="just" defTabSz="384541">
              <a:spcBef>
                <a:spcPts val="0"/>
              </a:spcBef>
              <a:spcAft>
                <a:spcPts val="600"/>
              </a:spcAft>
              <a:buClr>
                <a:srgbClr val="AB1500"/>
              </a:buClr>
              <a:buSzPct val="90000"/>
              <a:buFont typeface="Wingdings" pitchFamily="2" charset="2"/>
              <a:buChar char="§"/>
              <a:defRPr sz="1800"/>
            </a:pPr>
            <a:r>
              <a:rPr lang="fr-MA" sz="2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Priorité mondiale (Résolutions OMS, rapports OMS de 2010 et 2013);</a:t>
            </a:r>
          </a:p>
          <a:p>
            <a:pPr marL="507340" indent="-457200" algn="just" defTabSz="384541">
              <a:spcBef>
                <a:spcPts val="0"/>
              </a:spcBef>
              <a:spcAft>
                <a:spcPts val="600"/>
              </a:spcAft>
              <a:buClr>
                <a:srgbClr val="AB1500"/>
              </a:buClr>
              <a:buSzPct val="90000"/>
              <a:buFont typeface="Wingdings" pitchFamily="2" charset="2"/>
              <a:buChar char="§"/>
              <a:defRPr sz="1800"/>
            </a:pPr>
            <a:r>
              <a:rPr lang="fr-MA" sz="2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Pilotage et engagements envers les partenaires</a:t>
            </a:r>
            <a:r>
              <a:rPr lang="fr-MA" sz="26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.</a:t>
            </a:r>
            <a:endParaRPr lang="fr-MA" sz="2600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au Maroc</a:t>
            </a:r>
          </a:p>
        </p:txBody>
      </p:sp>
      <p:grpSp>
        <p:nvGrpSpPr>
          <p:cNvPr id="19" name="Groupe 3"/>
          <p:cNvGrpSpPr>
            <a:grpSpLocks/>
          </p:cNvGrpSpPr>
          <p:nvPr/>
        </p:nvGrpSpPr>
        <p:grpSpPr bwMode="auto">
          <a:xfrm>
            <a:off x="3376613" y="3640781"/>
            <a:ext cx="4700586" cy="2081065"/>
            <a:chOff x="2449416" y="2598822"/>
            <a:chExt cx="9296052" cy="5309980"/>
          </a:xfrm>
        </p:grpSpPr>
        <p:sp>
          <p:nvSpPr>
            <p:cNvPr id="20" name="Cube 19"/>
            <p:cNvSpPr/>
            <p:nvPr/>
          </p:nvSpPr>
          <p:spPr>
            <a:xfrm>
              <a:off x="6534522" y="4969395"/>
              <a:ext cx="4664187" cy="2939407"/>
            </a:xfrm>
            <a:prstGeom prst="cube">
              <a:avLst>
                <a:gd name="adj" fmla="val 24473"/>
              </a:avLst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1" lIns="50800" tIns="50800" rIns="50800" bIns="50800" spcCol="38100" anchor="ctr">
              <a:spAutoFit/>
            </a:bodyPr>
            <a:lstStyle/>
            <a:p>
              <a:pPr marL="0" marR="0" lvl="0" indent="0" algn="ctr" defTabSz="583870" rtl="0" eaLnBrk="1" fontAlgn="auto" latinLnBrk="1" hangingPunct="0">
                <a:lnSpc>
                  <a:spcPts val="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briola" panose="04040605051002020D02" pitchFamily="82" charset="0"/>
                  <a:sym typeface="Helvetica Light"/>
                </a:rPr>
                <a:t>Fonds </a:t>
              </a:r>
              <a:r>
                <a: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briola" panose="04040605051002020D02" pitchFamily="82" charset="0"/>
                  <a:sym typeface="Helvetica Light"/>
                </a:rPr>
                <a:t>actuellement </a:t>
              </a:r>
            </a:p>
            <a:p>
              <a:pPr marL="0" marR="0" lvl="0" indent="0" algn="ctr" defTabSz="583870" rtl="0" eaLnBrk="1" fontAlgn="auto" latinLnBrk="1" hangingPunct="0">
                <a:lnSpc>
                  <a:spcPts val="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briola" panose="04040605051002020D02" pitchFamily="82" charset="0"/>
                  <a:sym typeface="Helvetica Light"/>
                </a:rPr>
                <a:t>mis en </a:t>
              </a: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briola" panose="04040605051002020D02" pitchFamily="82" charset="0"/>
                  <a:sym typeface="Helvetica Light"/>
                </a:rPr>
                <a:t>commun</a:t>
              </a:r>
              <a:endPara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anose="04040605051002020D02" pitchFamily="82" charset="0"/>
                <a:sym typeface="Helvetica Light"/>
              </a:endParaRPr>
            </a:p>
          </p:txBody>
        </p:sp>
        <p:grpSp>
          <p:nvGrpSpPr>
            <p:cNvPr id="21" name="Groupe 5"/>
            <p:cNvGrpSpPr>
              <a:grpSpLocks/>
            </p:cNvGrpSpPr>
            <p:nvPr/>
          </p:nvGrpSpPr>
          <p:grpSpPr bwMode="auto">
            <a:xfrm>
              <a:off x="2449416" y="2598822"/>
              <a:ext cx="9296052" cy="5292515"/>
              <a:chOff x="1576539" y="1507958"/>
              <a:chExt cx="10182954" cy="6438664"/>
            </a:xfrm>
          </p:grpSpPr>
          <p:sp>
            <p:nvSpPr>
              <p:cNvPr id="26" name="Cube 25"/>
              <p:cNvSpPr/>
              <p:nvPr/>
            </p:nvSpPr>
            <p:spPr>
              <a:xfrm>
                <a:off x="1576539" y="1507958"/>
                <a:ext cx="10182954" cy="6438664"/>
              </a:xfrm>
              <a:prstGeom prst="cube">
                <a:avLst>
                  <a:gd name="adj" fmla="val 27880"/>
                </a:avLst>
              </a:prstGeom>
              <a:noFill/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lIns="50800" tIns="50800" rIns="50800" bIns="50800" spcCol="38100" anchor="ctr">
                <a:spAutoFit/>
              </a:bodyPr>
              <a:lstStyle/>
              <a:p>
                <a:pPr marL="0" marR="0" lvl="0" indent="0" algn="ctr" defTabSz="583870" rtl="0" eaLnBrk="1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  <p:cxnSp>
            <p:nvCxnSpPr>
              <p:cNvPr id="27" name="Connecteur droit 26"/>
              <p:cNvCxnSpPr/>
              <p:nvPr/>
            </p:nvCxnSpPr>
            <p:spPr>
              <a:xfrm>
                <a:off x="3205998" y="1507958"/>
                <a:ext cx="0" cy="4400280"/>
              </a:xfrm>
              <a:prstGeom prst="line">
                <a:avLst/>
              </a:prstGeom>
              <a:noFill/>
              <a:ln w="0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8" name="Connecteur droit 27"/>
              <p:cNvCxnSpPr/>
              <p:nvPr/>
            </p:nvCxnSpPr>
            <p:spPr>
              <a:xfrm rot="21300000" flipH="1">
                <a:off x="1632566" y="5992404"/>
                <a:ext cx="1657473" cy="1551802"/>
              </a:xfrm>
              <a:prstGeom prst="line">
                <a:avLst/>
              </a:prstGeom>
              <a:noFill/>
              <a:ln w="0" cap="flat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2" name="ZoneTexte 2"/>
            <p:cNvSpPr txBox="1">
              <a:spLocks noChangeArrowheads="1"/>
            </p:cNvSpPr>
            <p:nvPr/>
          </p:nvSpPr>
          <p:spPr bwMode="auto">
            <a:xfrm>
              <a:off x="4026681" y="4168414"/>
              <a:ext cx="3007043" cy="1335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u="sng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4103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Gabriola" panose="04040605051002020D02" pitchFamily="82" charset="0"/>
                  <a:sym typeface="Helvetica Light"/>
                </a:rPr>
                <a:t>Réduire les dépenses   directes des ménages</a:t>
              </a:r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 flipH="1">
              <a:off x="7883834" y="4146796"/>
              <a:ext cx="31968" cy="1046396"/>
            </a:xfrm>
            <a:prstGeom prst="straightConnector1">
              <a:avLst/>
            </a:prstGeom>
            <a:noFill/>
            <a:ln w="25400" cap="flat">
              <a:solidFill>
                <a:srgbClr val="C00000"/>
              </a:solidFill>
              <a:prstDash val="sysDash"/>
              <a:miter lim="400000"/>
              <a:headEnd type="triangle"/>
              <a:tailEnd type="triangle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4" name="Connecteur droit avec flèche 23"/>
            <p:cNvCxnSpPr/>
            <p:nvPr/>
          </p:nvCxnSpPr>
          <p:spPr>
            <a:xfrm flipV="1">
              <a:off x="10980388" y="5253727"/>
              <a:ext cx="696884" cy="635621"/>
            </a:xfrm>
            <a:prstGeom prst="straightConnector1">
              <a:avLst/>
            </a:prstGeom>
            <a:noFill/>
            <a:ln w="31750" cap="flat">
              <a:solidFill>
                <a:srgbClr val="C00000"/>
              </a:solidFill>
              <a:prstDash val="sysDash"/>
              <a:miter lim="400000"/>
              <a:headEnd type="triangle"/>
              <a:tailEnd type="triangle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5" name="Connecteur droit avec flèche 24"/>
            <p:cNvCxnSpPr/>
            <p:nvPr/>
          </p:nvCxnSpPr>
          <p:spPr>
            <a:xfrm>
              <a:off x="2577285" y="7117349"/>
              <a:ext cx="3939337" cy="79599"/>
            </a:xfrm>
            <a:prstGeom prst="straightConnector1">
              <a:avLst/>
            </a:prstGeom>
            <a:noFill/>
            <a:ln w="25400" cap="flat">
              <a:solidFill>
                <a:srgbClr val="C00000"/>
              </a:solidFill>
              <a:prstDash val="sysDash"/>
              <a:miter lim="400000"/>
              <a:headEnd type="triangle"/>
              <a:tailEnd type="triangle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9" name="Zone de texte 8"/>
          <p:cNvSpPr txBox="1"/>
          <p:nvPr/>
        </p:nvSpPr>
        <p:spPr>
          <a:xfrm>
            <a:off x="4222789" y="5861050"/>
            <a:ext cx="1835150" cy="3111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88" tIns="45694" rIns="91388" bIns="45694"/>
          <a:lstStyle/>
          <a:p>
            <a:pPr marL="0" marR="0" lvl="0" indent="0" algn="ctr" defTabSz="410373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Population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 </a:t>
            </a:r>
            <a:r>
              <a: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: qui est couvert ?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Gabriola" pitchFamily="82" charset="0"/>
              <a:ea typeface="Calibri"/>
              <a:cs typeface="Arial"/>
              <a:sym typeface="Helvetica Light"/>
            </a:endParaRPr>
          </a:p>
        </p:txBody>
      </p:sp>
      <p:sp>
        <p:nvSpPr>
          <p:cNvPr id="30" name="Zone de texte 10"/>
          <p:cNvSpPr txBox="1"/>
          <p:nvPr/>
        </p:nvSpPr>
        <p:spPr>
          <a:xfrm rot="18759762">
            <a:off x="7559652" y="5334225"/>
            <a:ext cx="1425575" cy="51752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88" tIns="45694" rIns="91388" bIns="45694"/>
          <a:lstStyle/>
          <a:p>
            <a:pPr marL="0" marR="0" lvl="0" indent="0" algn="ctr" defTabSz="410373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703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Services</a:t>
            </a: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 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: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quels services sont couverts</a:t>
            </a:r>
          </a:p>
        </p:txBody>
      </p:sp>
      <p:sp>
        <p:nvSpPr>
          <p:cNvPr id="31" name="Zone de texte 17"/>
          <p:cNvSpPr txBox="1"/>
          <p:nvPr/>
        </p:nvSpPr>
        <p:spPr>
          <a:xfrm>
            <a:off x="7419601" y="3884243"/>
            <a:ext cx="804688" cy="68560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88" tIns="45694" rIns="91388" bIns="45694"/>
          <a:lstStyle/>
          <a:p>
            <a:pPr marL="0" marR="0" lvl="0" indent="0" algn="ctr" defTabSz="410373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briola" panose="04040605051002020D02" pitchFamily="82" charset="0"/>
                <a:ea typeface="Calibri"/>
                <a:cs typeface="Arial"/>
                <a:sym typeface="Helvetica Light"/>
              </a:rPr>
              <a:t>Inclure d’autres services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briola" panose="04040605051002020D02" pitchFamily="82" charset="0"/>
              <a:ea typeface="Calibri"/>
              <a:cs typeface="Arial"/>
              <a:sym typeface="Helvetica Light"/>
            </a:endParaRPr>
          </a:p>
        </p:txBody>
      </p:sp>
      <p:sp>
        <p:nvSpPr>
          <p:cNvPr id="32" name="Zone de texte 11"/>
          <p:cNvSpPr txBox="1"/>
          <p:nvPr/>
        </p:nvSpPr>
        <p:spPr>
          <a:xfrm>
            <a:off x="8204200" y="3869612"/>
            <a:ext cx="711200" cy="97219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88" tIns="45694" rIns="91388" bIns="45694"/>
          <a:lstStyle/>
          <a:p>
            <a:pPr marL="0" marR="0" lvl="0" indent="0" algn="l" defTabSz="410373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703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Coût directs 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: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Gabriola" pitchFamily="82" charset="0"/>
                <a:ea typeface="Calibri"/>
                <a:cs typeface="Arial"/>
                <a:sym typeface="Helvetica Light"/>
              </a:rPr>
              <a:t>proportion des coûts couverts</a:t>
            </a:r>
          </a:p>
        </p:txBody>
      </p:sp>
      <p:sp>
        <p:nvSpPr>
          <p:cNvPr id="33" name="Zone de texte 13"/>
          <p:cNvSpPr txBox="1"/>
          <p:nvPr/>
        </p:nvSpPr>
        <p:spPr>
          <a:xfrm>
            <a:off x="3610781" y="4846779"/>
            <a:ext cx="1520784" cy="64315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88" tIns="45694" rIns="91388" bIns="45694"/>
          <a:lstStyle/>
          <a:p>
            <a:pPr marL="0" marR="0" lvl="0" indent="0" algn="ctr" defTabSz="410373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briola" panose="04040605051002020D02" pitchFamily="82" charset="0"/>
                <a:ea typeface="Calibri"/>
                <a:cs typeface="Arial"/>
                <a:sym typeface="Helvetica Light"/>
              </a:rPr>
              <a:t>Etendre aux personnes non couvertes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briola" panose="04040605051002020D02" pitchFamily="82" charset="0"/>
              <a:ea typeface="Calibri"/>
              <a:cs typeface="Arial"/>
              <a:sym typeface="Helvetica Light"/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H="1">
            <a:off x="3382146" y="5827165"/>
            <a:ext cx="4037455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 flipV="1">
            <a:off x="7610429" y="5168356"/>
            <a:ext cx="593771" cy="57673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/>
          <p:nvPr/>
        </p:nvCxnSpPr>
        <p:spPr>
          <a:xfrm flipV="1">
            <a:off x="8204200" y="3640781"/>
            <a:ext cx="0" cy="141227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97535" y="4422942"/>
            <a:ext cx="3123338" cy="11998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>
            <a:spAutoFit/>
          </a:bodyPr>
          <a:lstStyle/>
          <a:p>
            <a:pPr algn="ctr" defTabSz="909115"/>
            <a:r>
              <a:rPr lang="fr-FR" sz="2400" dirty="0">
                <a:solidFill>
                  <a:srgbClr val="FFFFFF"/>
                </a:solidFill>
                <a:latin typeface="Gabriola" panose="04040605051002020D02" pitchFamily="82" charset="0"/>
              </a:rPr>
              <a:t>La CSU constitue la voie la plus sûr pour accéder au « niveau de santé le plus élevé possible ».</a:t>
            </a:r>
          </a:p>
        </p:txBody>
      </p:sp>
    </p:spTree>
    <p:extLst>
      <p:ext uri="{BB962C8B-B14F-4D97-AF65-F5344CB8AC3E}">
        <p14:creationId xmlns:p14="http://schemas.microsoft.com/office/powerpoint/2010/main" val="36502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5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Introduction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La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CSU  au Maroc: engagement constitutionnel</a:t>
            </a:r>
            <a:endParaRPr lang="fr-FR" sz="32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5924" y="1306826"/>
            <a:ext cx="849214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rgbClr val="E26629"/>
              </a:buClr>
              <a:buSzPct val="90000"/>
              <a:buFont typeface="Wingdings" panose="05000000000000000000" pitchFamily="2" charset="2"/>
              <a:buChar char="§"/>
              <a:defRPr sz="1800"/>
            </a:pPr>
            <a:r>
              <a:rPr lang="fr-MA" sz="2800" dirty="0">
                <a:solidFill>
                  <a:schemeClr val="accent6"/>
                </a:solidFill>
                <a:latin typeface="Gabriola" panose="04040605051002020D02" pitchFamily="82" charset="0"/>
              </a:rPr>
              <a:t>L'Etat, les établissements publics et les collectivités territoriales œuvrent à la mobilisation de tous les moyens à disposition pour faciliter l'égal accès des citoyennes et des citoyens aux conditions leur permettant de jouir des droits : </a:t>
            </a:r>
          </a:p>
          <a:p>
            <a:pPr marL="987425" lvl="1" indent="-349250" algn="just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rgbClr val="E26629"/>
              </a:buClr>
              <a:buSzPct val="90000"/>
              <a:buFont typeface="Courier New" panose="02070309020205020404" pitchFamily="49" charset="0"/>
              <a:buChar char="o"/>
              <a:defRPr sz="1800"/>
            </a:pPr>
            <a:r>
              <a:rPr lang="fr-MA" sz="2800" dirty="0">
                <a:solidFill>
                  <a:schemeClr val="accent6"/>
                </a:solidFill>
                <a:latin typeface="Gabriola" panose="04040605051002020D02" pitchFamily="82" charset="0"/>
              </a:rPr>
              <a:t>aux soins de santé ;</a:t>
            </a:r>
          </a:p>
          <a:p>
            <a:pPr marL="987425" lvl="1" indent="-349250" algn="just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rgbClr val="E26629"/>
              </a:buClr>
              <a:buSzPct val="90000"/>
              <a:buFont typeface="Courier New" panose="02070309020205020404" pitchFamily="49" charset="0"/>
              <a:buChar char="o"/>
              <a:defRPr sz="1800"/>
            </a:pPr>
            <a:r>
              <a:rPr lang="fr-MA" sz="2800" dirty="0">
                <a:solidFill>
                  <a:schemeClr val="accent6"/>
                </a:solidFill>
                <a:latin typeface="Gabriola" panose="04040605051002020D02" pitchFamily="82" charset="0"/>
              </a:rPr>
              <a:t>à la protection sociale, à la couverture médicale .. </a:t>
            </a:r>
            <a:r>
              <a:rPr lang="fr-MA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;</a:t>
            </a:r>
          </a:p>
          <a:p>
            <a:pPr marL="638175" lvl="1" algn="just">
              <a:lnSpc>
                <a:spcPts val="3600"/>
              </a:lnSpc>
              <a:spcBef>
                <a:spcPts val="0"/>
              </a:spcBef>
              <a:spcAft>
                <a:spcPts val="600"/>
              </a:spcAft>
              <a:buClr>
                <a:srgbClr val="E26629"/>
              </a:buClr>
              <a:buSzPct val="90000"/>
              <a:defRPr sz="1800"/>
            </a:pPr>
            <a:endParaRPr lang="fr-MA" sz="2800" dirty="0">
              <a:solidFill>
                <a:schemeClr val="accent6"/>
              </a:solidFill>
              <a:latin typeface="Gabriola" panose="04040605051002020D02" pitchFamily="82" charset="0"/>
            </a:endParaRPr>
          </a:p>
          <a:p>
            <a:pPr marL="792162" indent="0" algn="r" defTabSz="384541">
              <a:spcBef>
                <a:spcPts val="0"/>
              </a:spcBef>
              <a:spcAft>
                <a:spcPts val="1200"/>
              </a:spcAft>
              <a:buClr>
                <a:srgbClr val="AB1500"/>
              </a:buClr>
              <a:buSzPct val="90000"/>
              <a:buNone/>
              <a:defRPr sz="1800"/>
            </a:pPr>
            <a:r>
              <a:rPr lang="fr-MA" sz="28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				</a:t>
            </a:r>
            <a:r>
              <a:rPr lang="fr-MA" sz="2800" b="1" kern="0" dirty="0">
                <a:solidFill>
                  <a:srgbClr val="BB5A0D"/>
                </a:solidFill>
                <a:latin typeface="Gabriola"/>
                <a:ea typeface="Gabriola"/>
                <a:cs typeface="Gabriola"/>
              </a:rPr>
              <a:t>« Article 31, la constitution </a:t>
            </a:r>
            <a:r>
              <a:rPr lang="fr-MA" sz="2800" b="1" kern="0" dirty="0" smtClean="0">
                <a:solidFill>
                  <a:srgbClr val="BB5A0D"/>
                </a:solidFill>
                <a:latin typeface="Gabriola"/>
                <a:ea typeface="Gabriola"/>
                <a:cs typeface="Gabriola"/>
              </a:rPr>
              <a:t>2011, Maroc</a:t>
            </a:r>
            <a:r>
              <a:rPr lang="fr-MA" sz="2800" b="1" kern="0" dirty="0">
                <a:solidFill>
                  <a:srgbClr val="BB5A0D"/>
                </a:solidFill>
                <a:latin typeface="Gabriola"/>
                <a:ea typeface="Gabriola"/>
                <a:cs typeface="Gabriola"/>
              </a:rPr>
              <a:t> »</a:t>
            </a: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au Maroc</a:t>
            </a:r>
          </a:p>
        </p:txBody>
      </p:sp>
    </p:spTree>
    <p:extLst>
      <p:ext uri="{BB962C8B-B14F-4D97-AF65-F5344CB8AC3E}">
        <p14:creationId xmlns:p14="http://schemas.microsoft.com/office/powerpoint/2010/main" val="12455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6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Historique 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La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CSU  au </a:t>
            </a: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Maroc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: chemin </a:t>
            </a:r>
            <a:endParaRPr lang="fr-FR" sz="20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1188499" y="1344745"/>
            <a:ext cx="7188613" cy="684000"/>
            <a:chOff x="1016793" y="1015762"/>
            <a:chExt cx="1904255" cy="1270138"/>
          </a:xfrm>
        </p:grpSpPr>
        <p:sp>
          <p:nvSpPr>
            <p:cNvPr id="10" name="Rectangle 9"/>
            <p:cNvSpPr/>
            <p:nvPr/>
          </p:nvSpPr>
          <p:spPr>
            <a:xfrm>
              <a:off x="1016793" y="1015762"/>
              <a:ext cx="1904255" cy="1270138"/>
            </a:xfrm>
            <a:prstGeom prst="rect">
              <a:avLst/>
            </a:prstGeom>
            <a:solidFill>
              <a:srgbClr val="0365C0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0365C0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1" name="Rectangle 10"/>
            <p:cNvSpPr/>
            <p:nvPr/>
          </p:nvSpPr>
          <p:spPr>
            <a:xfrm>
              <a:off x="1321474" y="1015762"/>
              <a:ext cx="1599574" cy="127013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248920" rIns="248920" bIns="248920" numCol="1" spcCol="1270" anchor="ctr" anchorCtr="0">
              <a:noAutofit/>
            </a:bodyPr>
            <a:lstStyle/>
            <a:p>
              <a:pPr marL="0" marR="0" lvl="0" indent="0" defTabSz="1555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Helvetica Light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394184" y="1249255"/>
            <a:ext cx="900000" cy="864000"/>
            <a:chOff x="394184" y="1249255"/>
            <a:chExt cx="900000" cy="864000"/>
          </a:xfrm>
        </p:grpSpPr>
        <p:sp>
          <p:nvSpPr>
            <p:cNvPr id="12" name="Ellipse 11"/>
            <p:cNvSpPr/>
            <p:nvPr/>
          </p:nvSpPr>
          <p:spPr>
            <a:xfrm>
              <a:off x="394184" y="1249255"/>
              <a:ext cx="900000" cy="864000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3" name="Rectangle 12"/>
            <p:cNvSpPr/>
            <p:nvPr/>
          </p:nvSpPr>
          <p:spPr>
            <a:xfrm>
              <a:off x="647049" y="1439487"/>
              <a:ext cx="439223" cy="36933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defTabSz="909115"/>
              <a:r>
                <a:rPr lang="fr-FR" sz="2400" b="1" dirty="0">
                  <a:solidFill>
                    <a:srgbClr val="FFFFFF"/>
                  </a:solidFill>
                  <a:latin typeface="Gabriola" panose="04040605051002020D02" pitchFamily="82" charset="0"/>
                </a:rPr>
                <a:t>2002</a:t>
              </a:r>
              <a:endParaRPr lang="fr-FR" sz="2400" dirty="0">
                <a:solidFill>
                  <a:srgbClr val="FFFFFF"/>
                </a:solidFill>
                <a:latin typeface="Helvetica Light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355542" y="1294985"/>
            <a:ext cx="6803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09115"/>
            <a:r>
              <a:rPr lang="fr-FR" sz="2000" dirty="0">
                <a:solidFill>
                  <a:srgbClr val="000000"/>
                </a:solidFill>
                <a:latin typeface="Gabriola" panose="04040605051002020D02" pitchFamily="82" charset="0"/>
              </a:rPr>
              <a:t>Adoption du Dahir n° 1-02-296 du 25 </a:t>
            </a:r>
            <a:r>
              <a:rPr lang="fr-FR" sz="2000" dirty="0" err="1">
                <a:solidFill>
                  <a:srgbClr val="000000"/>
                </a:solidFill>
                <a:latin typeface="Gabriola" panose="04040605051002020D02" pitchFamily="82" charset="0"/>
              </a:rPr>
              <a:t>rejeb</a:t>
            </a:r>
            <a:r>
              <a:rPr lang="fr-FR" sz="2000" dirty="0">
                <a:solidFill>
                  <a:srgbClr val="000000"/>
                </a:solidFill>
                <a:latin typeface="Gabriola" panose="04040605051002020D02" pitchFamily="82" charset="0"/>
              </a:rPr>
              <a:t> 1423 (3 octobre </a:t>
            </a:r>
            <a:r>
              <a:rPr lang="fr-FR" sz="20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2002) </a:t>
            </a:r>
            <a:r>
              <a:rPr lang="fr-FR" sz="2000" dirty="0">
                <a:solidFill>
                  <a:srgbClr val="000000"/>
                </a:solidFill>
                <a:latin typeface="Gabriola" panose="04040605051002020D02" pitchFamily="82" charset="0"/>
              </a:rPr>
              <a:t>portant promulgation de la loi n° 65-00 portant code de la couverture médicale </a:t>
            </a:r>
            <a:r>
              <a:rPr lang="fr-FR" sz="20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de base ;</a:t>
            </a:r>
            <a:endParaRPr lang="fr-FR" sz="2000" dirty="0">
              <a:solidFill>
                <a:srgbClr val="000000"/>
              </a:solidFill>
              <a:latin typeface="Helvetica Light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1200094" y="2211161"/>
            <a:ext cx="7188611" cy="684000"/>
            <a:chOff x="1016793" y="1015762"/>
            <a:chExt cx="1904255" cy="1270138"/>
          </a:xfrm>
        </p:grpSpPr>
        <p:sp>
          <p:nvSpPr>
            <p:cNvPr id="16" name="Rectangle 15"/>
            <p:cNvSpPr/>
            <p:nvPr/>
          </p:nvSpPr>
          <p:spPr>
            <a:xfrm>
              <a:off x="1016793" y="1015762"/>
              <a:ext cx="1904255" cy="1270138"/>
            </a:xfrm>
            <a:prstGeom prst="rect">
              <a:avLst/>
            </a:prstGeom>
            <a:solidFill>
              <a:srgbClr val="77933C">
                <a:alpha val="14000"/>
              </a:srgbClr>
            </a:solidFill>
            <a:ln w="25400" cap="flat" cmpd="sng" algn="ctr">
              <a:solidFill>
                <a:srgbClr val="ECF0E3"/>
              </a:solidFill>
              <a:prstDash val="solid"/>
            </a:ln>
            <a:effectLst/>
          </p:spPr>
        </p:sp>
        <p:sp>
          <p:nvSpPr>
            <p:cNvPr id="17" name="Rectangle 16"/>
            <p:cNvSpPr/>
            <p:nvPr/>
          </p:nvSpPr>
          <p:spPr>
            <a:xfrm>
              <a:off x="1321474" y="1015762"/>
              <a:ext cx="1599574" cy="127013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248920" rIns="248920" bIns="248920" numCol="1" spcCol="1270" anchor="ctr" anchorCtr="0">
              <a:noAutofit/>
            </a:bodyPr>
            <a:lstStyle/>
            <a:p>
              <a:pPr marL="0" marR="0" lvl="0" indent="0" defTabSz="1555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5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Helvetica Light"/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406653" y="2111498"/>
            <a:ext cx="900000" cy="876181"/>
            <a:chOff x="406653" y="2173698"/>
            <a:chExt cx="900000" cy="876181"/>
          </a:xfrm>
        </p:grpSpPr>
        <p:sp>
          <p:nvSpPr>
            <p:cNvPr id="18" name="Ellipse 17"/>
            <p:cNvSpPr/>
            <p:nvPr/>
          </p:nvSpPr>
          <p:spPr>
            <a:xfrm>
              <a:off x="406653" y="2185879"/>
              <a:ext cx="900000" cy="864000"/>
            </a:xfrm>
            <a:prstGeom prst="ellipse">
              <a:avLst/>
            </a:prstGeom>
            <a:solidFill>
              <a:srgbClr val="77933C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9" name="Rectangle 18"/>
            <p:cNvSpPr/>
            <p:nvPr/>
          </p:nvSpPr>
          <p:spPr>
            <a:xfrm>
              <a:off x="663155" y="2173698"/>
              <a:ext cx="442429" cy="73866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defTabSz="909115"/>
              <a:r>
                <a:rPr lang="fr-FR" sz="2400" b="1" dirty="0" smtClean="0">
                  <a:solidFill>
                    <a:srgbClr val="FFFFFF"/>
                  </a:solidFill>
                  <a:latin typeface="Gabriola" panose="04040605051002020D02" pitchFamily="82" charset="0"/>
                </a:rPr>
                <a:t>Sept</a:t>
              </a:r>
            </a:p>
            <a:p>
              <a:pPr defTabSz="909115"/>
              <a:r>
                <a:rPr lang="fr-FR" sz="2400" b="1" dirty="0" smtClean="0">
                  <a:solidFill>
                    <a:srgbClr val="FFFFFF"/>
                  </a:solidFill>
                  <a:latin typeface="Gabriola" panose="04040605051002020D02" pitchFamily="82" charset="0"/>
                </a:rPr>
                <a:t>2005</a:t>
              </a:r>
              <a:endParaRPr lang="fr-FR" sz="2400" dirty="0">
                <a:solidFill>
                  <a:srgbClr val="FFFFFF"/>
                </a:solidFill>
                <a:latin typeface="Helvetica Light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1401529" y="2315172"/>
            <a:ext cx="6803793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977900">
              <a:lnSpc>
                <a:spcPts val="2300"/>
              </a:lnSpc>
              <a:spcBef>
                <a:spcPct val="0"/>
              </a:spcBef>
            </a:pPr>
            <a:r>
              <a:rPr lang="fr-FR" sz="2200" dirty="0">
                <a:solidFill>
                  <a:srgbClr val="000000"/>
                </a:solidFill>
                <a:latin typeface="Gabriola" panose="04040605051002020D02" pitchFamily="82" charset="0"/>
              </a:rPr>
              <a:t>Entée en vigueur de la Couverture Médicale de base (Décret d’application) ;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1188499" y="3089354"/>
            <a:ext cx="7200206" cy="684000"/>
            <a:chOff x="1016793" y="1015762"/>
            <a:chExt cx="1907326" cy="1270138"/>
          </a:xfrm>
        </p:grpSpPr>
        <p:sp>
          <p:nvSpPr>
            <p:cNvPr id="22" name="Rectangle 21"/>
            <p:cNvSpPr/>
            <p:nvPr/>
          </p:nvSpPr>
          <p:spPr>
            <a:xfrm>
              <a:off x="1016793" y="1015762"/>
              <a:ext cx="1907326" cy="1270138"/>
            </a:xfrm>
            <a:prstGeom prst="rect">
              <a:avLst/>
            </a:prstGeom>
            <a:solidFill>
              <a:srgbClr val="953735">
                <a:alpha val="23000"/>
              </a:srgbClr>
            </a:solidFill>
            <a:ln w="25400" cap="flat" cmpd="sng" algn="ctr">
              <a:solidFill>
                <a:srgbClr val="E6D1D0"/>
              </a:solidFill>
              <a:prstDash val="solid"/>
            </a:ln>
            <a:effectLst/>
          </p:spPr>
        </p:sp>
        <p:sp>
          <p:nvSpPr>
            <p:cNvPr id="23" name="Rectangle 22"/>
            <p:cNvSpPr/>
            <p:nvPr/>
          </p:nvSpPr>
          <p:spPr>
            <a:xfrm>
              <a:off x="1321474" y="1015762"/>
              <a:ext cx="1599574" cy="127013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248920" rIns="248920" bIns="248920" numCol="1" spcCol="1270" anchor="ctr" anchorCtr="0">
              <a:noAutofit/>
            </a:bodyPr>
            <a:lstStyle/>
            <a:p>
              <a:pPr marL="0" marR="0" lvl="0" indent="0" defTabSz="1555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5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Helvetica Light"/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406653" y="3002153"/>
            <a:ext cx="900000" cy="864000"/>
            <a:chOff x="406653" y="3145217"/>
            <a:chExt cx="900000" cy="864000"/>
          </a:xfrm>
        </p:grpSpPr>
        <p:sp>
          <p:nvSpPr>
            <p:cNvPr id="24" name="Ellipse 23"/>
            <p:cNvSpPr/>
            <p:nvPr/>
          </p:nvSpPr>
          <p:spPr>
            <a:xfrm>
              <a:off x="406653" y="3145217"/>
              <a:ext cx="900000" cy="864000"/>
            </a:xfrm>
            <a:prstGeom prst="ellipse">
              <a:avLst/>
            </a:prstGeom>
            <a:solidFill>
              <a:srgbClr val="953735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25" name="Rectangle 24"/>
            <p:cNvSpPr/>
            <p:nvPr/>
          </p:nvSpPr>
          <p:spPr>
            <a:xfrm>
              <a:off x="614990" y="3359291"/>
              <a:ext cx="514564" cy="29495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909115">
                <a:lnSpc>
                  <a:spcPts val="2300"/>
                </a:lnSpc>
              </a:pPr>
              <a:r>
                <a:rPr lang="fr-FR" sz="2400" b="1" dirty="0" smtClean="0">
                  <a:solidFill>
                    <a:srgbClr val="000000"/>
                  </a:solidFill>
                  <a:latin typeface="Gabriola" panose="04040605051002020D02" pitchFamily="82" charset="0"/>
                </a:rPr>
                <a:t> </a:t>
              </a:r>
              <a:r>
                <a:rPr lang="fr-FR" sz="2400" b="1" dirty="0" smtClean="0">
                  <a:solidFill>
                    <a:srgbClr val="FFFFFF"/>
                  </a:solidFill>
                  <a:latin typeface="Gabriola" panose="04040605051002020D02" pitchFamily="82" charset="0"/>
                </a:rPr>
                <a:t>2006</a:t>
              </a:r>
              <a:endParaRPr lang="fr-FR" sz="2400" dirty="0">
                <a:solidFill>
                  <a:srgbClr val="FFFFFF"/>
                </a:solidFill>
                <a:latin typeface="Helvetica Light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466349" y="3233674"/>
            <a:ext cx="6038853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977900">
              <a:lnSpc>
                <a:spcPts val="2300"/>
              </a:lnSpc>
              <a:spcBef>
                <a:spcPct val="0"/>
              </a:spcBef>
            </a:pPr>
            <a:r>
              <a:rPr lang="fr-FR" sz="2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Création de l’Agence Nationale de l’Assurance Maladie ;</a:t>
            </a:r>
            <a:endParaRPr lang="fr-FR" sz="2200" dirty="0">
              <a:solidFill>
                <a:srgbClr val="000000"/>
              </a:solidFill>
              <a:latin typeface="Gabriola" panose="04040605051002020D02" pitchFamily="82" charset="0"/>
            </a:endParaRPr>
          </a:p>
        </p:txBody>
      </p:sp>
      <p:grpSp>
        <p:nvGrpSpPr>
          <p:cNvPr id="27" name="Groupe 26"/>
          <p:cNvGrpSpPr/>
          <p:nvPr/>
        </p:nvGrpSpPr>
        <p:grpSpPr>
          <a:xfrm>
            <a:off x="1209118" y="3971715"/>
            <a:ext cx="7188613" cy="684000"/>
            <a:chOff x="1016793" y="1015762"/>
            <a:chExt cx="1904255" cy="1270138"/>
          </a:xfrm>
          <a:solidFill>
            <a:srgbClr val="E46C0A">
              <a:alpha val="8000"/>
            </a:srgbClr>
          </a:solidFill>
        </p:grpSpPr>
        <p:sp>
          <p:nvSpPr>
            <p:cNvPr id="28" name="Rectangle 27"/>
            <p:cNvSpPr/>
            <p:nvPr/>
          </p:nvSpPr>
          <p:spPr>
            <a:xfrm>
              <a:off x="1016793" y="1015762"/>
              <a:ext cx="1904255" cy="1270138"/>
            </a:xfrm>
            <a:prstGeom prst="rect">
              <a:avLst/>
            </a:prstGeom>
            <a:grpFill/>
            <a:ln w="25400" cap="flat" cmpd="sng" algn="ctr">
              <a:solidFill>
                <a:srgbClr val="ECF0E3"/>
              </a:solidFill>
              <a:prstDash val="solid"/>
            </a:ln>
            <a:effectLst/>
          </p:spPr>
        </p:sp>
        <p:sp>
          <p:nvSpPr>
            <p:cNvPr id="29" name="Rectangle 28"/>
            <p:cNvSpPr/>
            <p:nvPr/>
          </p:nvSpPr>
          <p:spPr>
            <a:xfrm>
              <a:off x="1016793" y="1015762"/>
              <a:ext cx="1904255" cy="1270138"/>
            </a:xfrm>
            <a:prstGeom prst="rect">
              <a:avLst/>
            </a:prstGeom>
            <a:grpFill/>
            <a:ln>
              <a:solidFill>
                <a:srgbClr val="FBE8DB"/>
              </a:solidFill>
            </a:ln>
            <a:effectLst/>
          </p:spPr>
          <p:txBody>
            <a:bodyPr spcFirstLastPara="0" vert="horz" wrap="square" lIns="0" tIns="248920" rIns="248920" bIns="248920" numCol="1" spcCol="1270" anchor="ctr" anchorCtr="0">
              <a:noAutofit/>
            </a:bodyPr>
            <a:lstStyle/>
            <a:p>
              <a:pPr marL="0" marR="0" lvl="0" indent="0" defTabSz="1555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5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Helvetica Light"/>
              </a:endParaRP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402202" y="3886939"/>
            <a:ext cx="900000" cy="864000"/>
            <a:chOff x="402202" y="4092213"/>
            <a:chExt cx="900000" cy="864000"/>
          </a:xfrm>
        </p:grpSpPr>
        <p:sp>
          <p:nvSpPr>
            <p:cNvPr id="30" name="Ellipse 29"/>
            <p:cNvSpPr/>
            <p:nvPr/>
          </p:nvSpPr>
          <p:spPr>
            <a:xfrm>
              <a:off x="402202" y="4092213"/>
              <a:ext cx="900000" cy="864000"/>
            </a:xfrm>
            <a:prstGeom prst="ellipse">
              <a:avLst/>
            </a:prstGeom>
            <a:solidFill>
              <a:srgbClr val="E46C0A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31" name="Rectangle 30"/>
            <p:cNvSpPr/>
            <p:nvPr/>
          </p:nvSpPr>
          <p:spPr>
            <a:xfrm>
              <a:off x="626641" y="4271671"/>
              <a:ext cx="479298" cy="58990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909115">
                <a:lnSpc>
                  <a:spcPts val="2300"/>
                </a:lnSpc>
              </a:pPr>
              <a:r>
                <a:rPr lang="fr-FR" sz="2400" b="1" dirty="0" smtClean="0">
                  <a:solidFill>
                    <a:srgbClr val="FFFFFF"/>
                  </a:solidFill>
                  <a:latin typeface="Gabriola" panose="04040605051002020D02" pitchFamily="82" charset="0"/>
                </a:rPr>
                <a:t>Mars</a:t>
              </a:r>
              <a:endParaRPr lang="fr-FR" sz="2400" b="1" dirty="0" smtClean="0">
                <a:solidFill>
                  <a:srgbClr val="000000"/>
                </a:solidFill>
                <a:latin typeface="Gabriola" panose="04040605051002020D02" pitchFamily="82" charset="0"/>
              </a:endParaRPr>
            </a:p>
            <a:p>
              <a:pPr algn="ctr" defTabSz="909115">
                <a:lnSpc>
                  <a:spcPts val="2300"/>
                </a:lnSpc>
              </a:pPr>
              <a:r>
                <a:rPr lang="fr-FR" sz="2400" b="1" dirty="0" smtClean="0">
                  <a:solidFill>
                    <a:srgbClr val="FFFFFF"/>
                  </a:solidFill>
                  <a:latin typeface="Gabriola" panose="04040605051002020D02" pitchFamily="82" charset="0"/>
                </a:rPr>
                <a:t>2012</a:t>
              </a:r>
              <a:endParaRPr lang="fr-FR" sz="2400" dirty="0">
                <a:solidFill>
                  <a:srgbClr val="FFFFFF"/>
                </a:solidFill>
                <a:latin typeface="Helvetica Light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1359474" y="4142982"/>
            <a:ext cx="6887902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977900">
              <a:lnSpc>
                <a:spcPts val="2300"/>
              </a:lnSpc>
              <a:spcBef>
                <a:spcPct val="0"/>
              </a:spcBef>
            </a:pPr>
            <a:r>
              <a:rPr lang="fr-FR" sz="2200" dirty="0">
                <a:solidFill>
                  <a:srgbClr val="000000"/>
                </a:solidFill>
                <a:latin typeface="Gabriola" panose="04040605051002020D02" pitchFamily="82" charset="0"/>
              </a:rPr>
              <a:t>Généralisation du </a:t>
            </a:r>
            <a:r>
              <a:rPr lang="fr-FR" sz="2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RAMED ;</a:t>
            </a:r>
            <a:endParaRPr lang="fr-FR" sz="2200" dirty="0">
              <a:solidFill>
                <a:srgbClr val="000000"/>
              </a:solidFill>
              <a:latin typeface="Gabriola" panose="04040605051002020D02" pitchFamily="82" charset="0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1209118" y="4848499"/>
            <a:ext cx="7188613" cy="684000"/>
            <a:chOff x="1016793" y="1015762"/>
            <a:chExt cx="1904255" cy="1270138"/>
          </a:xfrm>
          <a:solidFill>
            <a:srgbClr val="E46C0A">
              <a:alpha val="8000"/>
            </a:srgbClr>
          </a:solidFill>
        </p:grpSpPr>
        <p:sp>
          <p:nvSpPr>
            <p:cNvPr id="38" name="Rectangle 37"/>
            <p:cNvSpPr/>
            <p:nvPr/>
          </p:nvSpPr>
          <p:spPr>
            <a:xfrm>
              <a:off x="1016793" y="1015762"/>
              <a:ext cx="1904255" cy="1270138"/>
            </a:xfrm>
            <a:prstGeom prst="rect">
              <a:avLst/>
            </a:prstGeom>
            <a:grpFill/>
            <a:ln w="25400" cap="flat" cmpd="sng" algn="ctr">
              <a:solidFill>
                <a:srgbClr val="ECF0E3"/>
              </a:solidFill>
              <a:prstDash val="solid"/>
            </a:ln>
            <a:effectLst/>
          </p:spPr>
        </p:sp>
        <p:sp>
          <p:nvSpPr>
            <p:cNvPr id="39" name="Rectangle 38"/>
            <p:cNvSpPr/>
            <p:nvPr/>
          </p:nvSpPr>
          <p:spPr>
            <a:xfrm>
              <a:off x="1016793" y="1015762"/>
              <a:ext cx="1904255" cy="1270138"/>
            </a:xfrm>
            <a:prstGeom prst="rect">
              <a:avLst/>
            </a:prstGeom>
            <a:solidFill>
              <a:srgbClr val="E6D1D0"/>
            </a:solidFill>
            <a:ln>
              <a:solidFill>
                <a:srgbClr val="FBE8DB"/>
              </a:solidFill>
            </a:ln>
            <a:effectLst/>
          </p:spPr>
          <p:txBody>
            <a:bodyPr spcFirstLastPara="0" vert="horz" wrap="square" lIns="0" tIns="248920" rIns="248920" bIns="248920" numCol="1" spcCol="1270" anchor="ctr" anchorCtr="0">
              <a:noAutofit/>
            </a:bodyPr>
            <a:lstStyle/>
            <a:p>
              <a:pPr marL="0" marR="0" lvl="0" indent="0" defTabSz="1555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5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Helvetica Light"/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414705" y="4763861"/>
            <a:ext cx="900000" cy="864000"/>
            <a:chOff x="6117586" y="1929361"/>
            <a:chExt cx="972000" cy="936000"/>
          </a:xfrm>
        </p:grpSpPr>
        <p:sp>
          <p:nvSpPr>
            <p:cNvPr id="34" name="Ellipse 33"/>
            <p:cNvSpPr/>
            <p:nvPr/>
          </p:nvSpPr>
          <p:spPr>
            <a:xfrm>
              <a:off x="6117586" y="1929361"/>
              <a:ext cx="972000" cy="936000"/>
            </a:xfrm>
            <a:prstGeom prst="ellipse">
              <a:avLst/>
            </a:prstGeom>
            <a:solidFill>
              <a:srgbClr val="D9A5A6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35" name="Rectangle 34"/>
            <p:cNvSpPr/>
            <p:nvPr/>
          </p:nvSpPr>
          <p:spPr>
            <a:xfrm>
              <a:off x="6379694" y="2191659"/>
              <a:ext cx="403958" cy="29495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09115" rtl="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briola" panose="04040605051002020D02" pitchFamily="82" charset="0"/>
                  <a:ea typeface="+mn-ea"/>
                  <a:cs typeface="+mn-cs"/>
                </a:rPr>
                <a:t>2017</a:t>
              </a:r>
              <a:endPara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+mn-cs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1401529" y="4975793"/>
            <a:ext cx="6887902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977900">
              <a:lnSpc>
                <a:spcPts val="2300"/>
              </a:lnSpc>
              <a:spcBef>
                <a:spcPct val="0"/>
              </a:spcBef>
            </a:pPr>
            <a:r>
              <a:rPr lang="fr-FR" sz="2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Adoption de la loi n° 98-15 relative à l’AMI.</a:t>
            </a:r>
            <a:endParaRPr lang="fr-FR" sz="2200" dirty="0">
              <a:solidFill>
                <a:srgbClr val="00000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09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7"/>
          </p:nvPr>
        </p:nvSpPr>
        <p:spPr>
          <a:xfrm>
            <a:off x="742964" y="3164102"/>
            <a:ext cx="7500257" cy="252250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6000" dirty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La</a:t>
            </a:r>
            <a:r>
              <a:rPr lang="fr-FR" sz="2800" b="1" dirty="0">
                <a:solidFill>
                  <a:schemeClr val="tx2"/>
                </a:solidFill>
                <a:latin typeface="Gabriola" panose="04040605051002020D02" pitchFamily="82" charset="0"/>
              </a:rPr>
              <a:t> </a:t>
            </a:r>
            <a:r>
              <a:rPr lang="fr-FR" sz="6000" dirty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CMB :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4400" dirty="0">
                <a:solidFill>
                  <a:schemeClr val="tx2"/>
                </a:solidFill>
                <a:latin typeface="Gabriola" panose="04040605051002020D02" pitchFamily="82" charset="0"/>
              </a:rPr>
              <a:t>Organisation et fonctionnement</a:t>
            </a: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6821505" y="5686609"/>
            <a:ext cx="369277" cy="260569"/>
          </a:xfrm>
        </p:spPr>
        <p:txBody>
          <a:bodyPr/>
          <a:lstStyle/>
          <a:p>
            <a:r>
              <a:rPr lang="fr-FR" smtClean="0"/>
              <a:t>13 Avril 2017</a:t>
            </a:r>
            <a:endParaRPr lang="fr-FR" dirty="0"/>
          </a:p>
        </p:txBody>
      </p:sp>
      <p:sp>
        <p:nvSpPr>
          <p:cNvPr id="6" name="Espace réservé de la date 1"/>
          <p:cNvSpPr txBox="1">
            <a:spLocks/>
          </p:cNvSpPr>
          <p:nvPr/>
        </p:nvSpPr>
        <p:spPr>
          <a:xfrm>
            <a:off x="8651631" y="6421669"/>
            <a:ext cx="492369" cy="3474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ctr" defTabSz="914400" rtl="0" eaLnBrk="1" latinLnBrk="0" hangingPunct="1">
              <a:defRPr sz="675" kern="1200">
                <a:solidFill>
                  <a:srgbClr val="FFFFFF"/>
                </a:solidFill>
                <a:latin typeface="+mn-lt"/>
                <a:ea typeface="Arial" pitchFamily="8" charset="0"/>
                <a:cs typeface="Arial" pitchFamily="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DFC03-D6A5-423A-9985-1748B5E6B9D4}" type="slidenum">
              <a:rPr lang="fr-FR" sz="1600" b="1" smtClean="0">
                <a:latin typeface="Gabriola" panose="04040605051002020D02" pitchFamily="82" charset="0"/>
              </a:rPr>
              <a:t>7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916" y="72428"/>
            <a:ext cx="2262352" cy="1399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Maroc</a:t>
            </a:r>
          </a:p>
        </p:txBody>
      </p:sp>
    </p:spTree>
    <p:extLst>
      <p:ext uri="{BB962C8B-B14F-4D97-AF65-F5344CB8AC3E}">
        <p14:creationId xmlns:p14="http://schemas.microsoft.com/office/powerpoint/2010/main" val="224228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8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Cadrage légal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La Loi 65-00 portant Code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de La </a:t>
            </a: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Couverture Médicale de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Base</a:t>
            </a:r>
            <a:endParaRPr lang="fr-FR" sz="32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765" y="1252508"/>
            <a:ext cx="8573632" cy="2596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Fondement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de la protection sociale en matière de santé ;</a:t>
            </a:r>
          </a:p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Système de couverture médicale de base avec deux régimes : l’AMO et le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RAMED ;</a:t>
            </a:r>
            <a:endParaRPr lang="fr-FR" sz="2800" dirty="0">
              <a:solidFill>
                <a:schemeClr val="accent6"/>
              </a:solidFill>
              <a:latin typeface="Gabriola" panose="04040605051002020D02" pitchFamily="82" charset="0"/>
            </a:endParaRPr>
          </a:p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Six principes de l’assurance sociale et l’assistance médicale à savoir :</a:t>
            </a:r>
          </a:p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endParaRPr lang="fr-FR" sz="2800" dirty="0">
              <a:solidFill>
                <a:schemeClr val="accent6"/>
              </a:solidFill>
              <a:latin typeface="Gabriola" panose="04040605051002020D02" pitchFamily="82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91880" y="3641709"/>
            <a:ext cx="1806005" cy="10550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>
            <a:spAutoFit/>
          </a:bodyPr>
          <a:lstStyle/>
          <a:p>
            <a:pPr algn="ctr" defTabSz="909115"/>
            <a:r>
              <a:rPr lang="fr-FR" sz="2800" dirty="0">
                <a:solidFill>
                  <a:srgbClr val="FFFFFF"/>
                </a:solidFill>
                <a:latin typeface="Gabriola" panose="04040605051002020D02" pitchFamily="82" charset="0"/>
              </a:rPr>
              <a:t>l’obligation / Progressivité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91879" y="4838005"/>
            <a:ext cx="3600285" cy="10548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>
            <a:spAutoFit/>
          </a:bodyPr>
          <a:lstStyle/>
          <a:p>
            <a:pPr algn="ctr" defTabSz="909115"/>
            <a:r>
              <a:rPr lang="fr-FR" sz="2800" dirty="0">
                <a:solidFill>
                  <a:srgbClr val="FFFFFF"/>
                </a:solidFill>
                <a:latin typeface="Gabriola" panose="04040605051002020D02" pitchFamily="82" charset="0"/>
              </a:rPr>
              <a:t>l’interdiction de toute forme de discrimination 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2384180" y="3641972"/>
            <a:ext cx="1707985" cy="10548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 anchor="ctr">
            <a:spAutoFit/>
          </a:bodyPr>
          <a:lstStyle/>
          <a:p>
            <a:pPr algn="ctr" defTabSz="909115"/>
            <a:r>
              <a:rPr lang="fr-FR" sz="2800" dirty="0">
                <a:solidFill>
                  <a:srgbClr val="FFFFFF"/>
                </a:solidFill>
                <a:latin typeface="Gabriola" panose="04040605051002020D02" pitchFamily="82" charset="0"/>
              </a:rPr>
              <a:t>l’universalité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4784481" y="4837742"/>
            <a:ext cx="3867150" cy="105506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>
            <a:spAutoFit/>
          </a:bodyPr>
          <a:lstStyle/>
          <a:p>
            <a:pPr algn="ctr" defTabSz="909115"/>
            <a:r>
              <a:rPr lang="fr-FR" sz="2800" dirty="0">
                <a:solidFill>
                  <a:srgbClr val="FFFFFF"/>
                </a:solidFill>
                <a:latin typeface="Gabriola" panose="04040605051002020D02" pitchFamily="82" charset="0"/>
              </a:rPr>
              <a:t>l’interdiction de la sélection du risque maladie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4784481" y="3641709"/>
            <a:ext cx="1655763" cy="10548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 anchor="ctr">
            <a:spAutoFit/>
          </a:bodyPr>
          <a:lstStyle/>
          <a:p>
            <a:pPr algn="ctr" defTabSz="909115"/>
            <a:r>
              <a:rPr lang="fr-FR" sz="2800" dirty="0">
                <a:solidFill>
                  <a:srgbClr val="FFFFFF"/>
                </a:solidFill>
                <a:latin typeface="Gabriola" panose="04040605051002020D02" pitchFamily="82" charset="0"/>
              </a:rPr>
              <a:t>l’équité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7016506" y="3641709"/>
            <a:ext cx="1635125" cy="10548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0952" tIns="45476" rIns="90952" bIns="45476" anchor="ctr">
            <a:spAutoFit/>
          </a:bodyPr>
          <a:lstStyle/>
          <a:p>
            <a:pPr algn="ctr" defTabSz="909115"/>
            <a:r>
              <a:rPr lang="fr-FR" sz="2800" dirty="0">
                <a:solidFill>
                  <a:srgbClr val="FFFFFF"/>
                </a:solidFill>
                <a:latin typeface="Gabriola" panose="04040605051002020D02" pitchFamily="82" charset="0"/>
              </a:rPr>
              <a:t>la solidarité</a:t>
            </a: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8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9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Le modèle Marocain pour la CMB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221067" y="1634330"/>
            <a:ext cx="4224189" cy="2681585"/>
          </a:xfrm>
          <a:prstGeom prst="roundRect">
            <a:avLst/>
          </a:prstGeom>
          <a:solidFill>
            <a:srgbClr val="B1C9E3"/>
          </a:solidFill>
        </p:spPr>
        <p:txBody>
          <a:bodyPr wrap="square" lIns="0" tIns="0" rIns="0" bIns="0">
            <a:spAutoFit/>
          </a:bodyPr>
          <a:lstStyle/>
          <a:p>
            <a:pPr algn="just" defTabSz="909115">
              <a:lnSpc>
                <a:spcPts val="2700"/>
              </a:lnSpc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sym typeface="Gabriola"/>
              </a:rPr>
              <a:t>Basé sur les principes et les techniques de l'assurance sociale;</a:t>
            </a:r>
          </a:p>
          <a:p>
            <a:pPr algn="just" defTabSz="909115">
              <a:lnSpc>
                <a:spcPts val="2700"/>
              </a:lnSpc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sym typeface="Gabriola"/>
              </a:rPr>
              <a:t>Au profit des personnes exerçant une activité lucrative, des titulaires de pension, des anciens résistants et membres de l'armée de libération et des étudiants.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652952" y="1134371"/>
            <a:ext cx="1360418" cy="494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fr-FR" sz="2742" b="1" dirty="0">
                <a:solidFill>
                  <a:srgbClr val="000000"/>
                </a:solidFill>
                <a:latin typeface="Gabriola"/>
                <a:ea typeface="Gabriola"/>
                <a:cs typeface="Gabriola"/>
                <a:sym typeface="Gabriola"/>
              </a:rPr>
              <a:t>AMO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4730374" y="1634330"/>
            <a:ext cx="4224189" cy="268158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just" defTabSz="909115"/>
            <a:r>
              <a:rPr lang="fr-FR" sz="2742" dirty="0">
                <a:solidFill>
                  <a:srgbClr val="000000"/>
                </a:solidFill>
                <a:latin typeface="Gabriola"/>
                <a:ea typeface="Gabriola"/>
                <a:cs typeface="Gabriola"/>
                <a:sym typeface="Gabriola"/>
              </a:rPr>
              <a:t>fondé</a:t>
            </a:r>
            <a:r>
              <a:rPr lang="fr-FR" sz="1969" dirty="0">
                <a:solidFill>
                  <a:srgbClr val="000000"/>
                </a:solidFill>
                <a:ea typeface="Calibri"/>
                <a:cs typeface="Arial"/>
              </a:rPr>
              <a:t> </a:t>
            </a:r>
            <a:r>
              <a:rPr lang="fr-FR" sz="2742" dirty="0">
                <a:solidFill>
                  <a:srgbClr val="000000"/>
                </a:solidFill>
                <a:latin typeface="Gabriola"/>
                <a:ea typeface="Gabriola"/>
                <a:cs typeface="Gabriola"/>
                <a:sym typeface="Gabriola"/>
              </a:rPr>
              <a:t>sur les principes de l'assistance sociale et de la solidarité nationale;</a:t>
            </a:r>
          </a:p>
          <a:p>
            <a:pPr algn="just" defTabSz="909115"/>
            <a:r>
              <a:rPr lang="fr-FR" sz="2742" dirty="0">
                <a:solidFill>
                  <a:srgbClr val="000000"/>
                </a:solidFill>
                <a:latin typeface="Gabriola"/>
                <a:ea typeface="Gabriola"/>
                <a:cs typeface="Gabriola"/>
                <a:sym typeface="Gabriola"/>
              </a:rPr>
              <a:t>Au profit de la population démunie.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162259" y="1134372"/>
            <a:ext cx="1360418" cy="494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fr-FR" sz="2742" b="1" dirty="0">
                <a:solidFill>
                  <a:srgbClr val="000000"/>
                </a:solidFill>
                <a:latin typeface="Gabriola"/>
                <a:ea typeface="Gabriola"/>
                <a:cs typeface="Gabriola"/>
                <a:sym typeface="Gabriola"/>
              </a:rPr>
              <a:t>RAMED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256855" y="4551708"/>
            <a:ext cx="8640960" cy="1490465"/>
          </a:xfrm>
          <a:prstGeom prst="roundRect">
            <a:avLst/>
          </a:prstGeom>
          <a:solidFill>
            <a:srgbClr val="008BB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9" tIns="45719" rIns="91439" bIns="45719" rtlCol="0" anchor="ctr"/>
          <a:lstStyle/>
          <a:p>
            <a:pPr algn="just" defTabSz="909115">
              <a:lnSpc>
                <a:spcPts val="2601"/>
              </a:lnSpc>
            </a:pPr>
            <a:r>
              <a:rPr lang="fr-FR" sz="2742" dirty="0">
                <a:solidFill>
                  <a:srgbClr val="FFFFFF"/>
                </a:solidFill>
                <a:latin typeface="Gabriola"/>
                <a:ea typeface="Gabriola"/>
                <a:cs typeface="Gabriola"/>
                <a:sym typeface="Gabriola"/>
              </a:rPr>
              <a:t>Le système marocain a la particularité de créer une autorité de régulation qui est l’Agence Nationale de l’Assurance Maladie (ANAM). </a:t>
            </a:r>
          </a:p>
          <a:p>
            <a:pPr algn="just" defTabSz="909115">
              <a:lnSpc>
                <a:spcPts val="2601"/>
              </a:lnSpc>
            </a:pPr>
            <a:r>
              <a:rPr lang="fr-FR" sz="2742" dirty="0">
                <a:solidFill>
                  <a:srgbClr val="FFFFFF"/>
                </a:solidFill>
                <a:latin typeface="Gabriola"/>
                <a:ea typeface="Gabriola"/>
                <a:cs typeface="Gabriola"/>
                <a:sym typeface="Gabriola"/>
              </a:rPr>
              <a:t>Mission : l'encadrement technique de l'Assurance Maladie Obligatoire (AMO) et la gestion des ressources du Régime d'Assistance Médicale (RAMED).</a:t>
            </a:r>
          </a:p>
        </p:txBody>
      </p:sp>
      <p:sp>
        <p:nvSpPr>
          <p:cNvPr id="23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95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10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Organisation de la CMB</a:t>
            </a:r>
          </a:p>
        </p:txBody>
      </p:sp>
      <p:sp>
        <p:nvSpPr>
          <p:cNvPr id="127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06" y="1230410"/>
            <a:ext cx="8376630" cy="494428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359857" y="4006772"/>
            <a:ext cx="873283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>
                <a:latin typeface="Gabriola" pitchFamily="82" charset="0"/>
              </a:rPr>
              <a:t>2017</a:t>
            </a:r>
            <a:endParaRPr lang="fr-FR" sz="16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22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11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ANAM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rgbClr val="E26629"/>
                </a:solidFill>
                <a:latin typeface="Gabriola" panose="04040605051002020D02" pitchFamily="82" charset="0"/>
              </a:rPr>
              <a:t>Mission (article 59 et 60 de la loi)</a:t>
            </a:r>
            <a:endParaRPr lang="fr-FR" sz="20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graphicFrame>
        <p:nvGraphicFramePr>
          <p:cNvPr id="15" name="Diagramme 14"/>
          <p:cNvGraphicFramePr/>
          <p:nvPr>
            <p:extLst/>
          </p:nvPr>
        </p:nvGraphicFramePr>
        <p:xfrm>
          <a:off x="323528" y="1378422"/>
          <a:ext cx="532859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Ellipse 19"/>
          <p:cNvSpPr/>
          <p:nvPr/>
        </p:nvSpPr>
        <p:spPr>
          <a:xfrm>
            <a:off x="6737815" y="3106006"/>
            <a:ext cx="2160000" cy="1152000"/>
          </a:xfrm>
          <a:prstGeom prst="ellipse">
            <a:avLst/>
          </a:prstGeom>
          <a:gradFill flip="none" rotWithShape="1">
            <a:gsLst>
              <a:gs pos="0">
                <a:srgbClr val="3479AB">
                  <a:shade val="30000"/>
                  <a:satMod val="115000"/>
                </a:srgbClr>
              </a:gs>
              <a:gs pos="50000">
                <a:srgbClr val="3479AB">
                  <a:shade val="67500"/>
                  <a:satMod val="115000"/>
                </a:srgbClr>
              </a:gs>
              <a:gs pos="100000">
                <a:srgbClr val="3479AB">
                  <a:shade val="100000"/>
                  <a:satMod val="115000"/>
                </a:srgb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fr-FR" b="1" kern="0" dirty="0">
                <a:solidFill>
                  <a:srgbClr val="FFFFFF"/>
                </a:solidFill>
                <a:latin typeface="Gabriola" pitchFamily="82" charset="0"/>
              </a:rPr>
              <a:t>Contrôle de la double affiliation (CME</a:t>
            </a:r>
            <a:r>
              <a:rPr lang="fr-FR" sz="1600" b="1" kern="0" dirty="0">
                <a:solidFill>
                  <a:srgbClr val="FFFFFF"/>
                </a:solidFill>
                <a:latin typeface="Helvetica Light"/>
              </a:rPr>
              <a:t>)</a:t>
            </a:r>
          </a:p>
          <a:p>
            <a:endParaRPr lang="fr-FR" dirty="0"/>
          </a:p>
        </p:txBody>
      </p:sp>
      <p:sp>
        <p:nvSpPr>
          <p:cNvPr id="22" name="Croix 21"/>
          <p:cNvSpPr/>
          <p:nvPr/>
        </p:nvSpPr>
        <p:spPr>
          <a:xfrm>
            <a:off x="5870931" y="3386849"/>
            <a:ext cx="648072" cy="649903"/>
          </a:xfrm>
          <a:prstGeom prst="plus">
            <a:avLst>
              <a:gd name="adj" fmla="val 35200"/>
            </a:avLst>
          </a:prstGeom>
          <a:solidFill>
            <a:srgbClr val="0365C0">
              <a:lumMod val="50000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rot="0" spcFirstLastPara="1" vertOverflow="overflow" horzOverflow="overflow" vert="horz" wrap="square" lIns="50793" tIns="50793" rIns="50793" bIns="50793" numCol="1" spcCol="38094" rtlCol="0" anchor="ctr">
            <a:spAutoFit/>
          </a:bodyPr>
          <a:lstStyle/>
          <a:p>
            <a:pPr marL="0" marR="0" lvl="0" indent="0" algn="ctr" defTabSz="58411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 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72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12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Assurance maladie obligatoire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Panier de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soins</a:t>
            </a:r>
            <a:endParaRPr lang="fr-FR" sz="32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859731"/>
              </p:ext>
            </p:extLst>
          </p:nvPr>
        </p:nvGraphicFramePr>
        <p:xfrm>
          <a:off x="82903" y="1171691"/>
          <a:ext cx="8957429" cy="5104239"/>
        </p:xfrm>
        <a:graphic>
          <a:graphicData uri="http://schemas.openxmlformats.org/drawingml/2006/table">
            <a:tbl>
              <a:tblPr firstRow="1" bandRow="1"/>
              <a:tblGrid>
                <a:gridCol w="3259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666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254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393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279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endParaRPr lang="fr-FR" dirty="0">
                        <a:latin typeface="Gabriola" panose="04040605051002020D02" pitchFamily="82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/>
                      <a:r>
                        <a:rPr lang="fr-FR" sz="24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Prestations couvertes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ea typeface="+mn-ea"/>
                          <a:cs typeface="+mn-cs"/>
                          <a:sym typeface="Helvetica Light"/>
                        </a:rPr>
                        <a:t>AMO public </a:t>
                      </a:r>
                      <a:r>
                        <a:rPr sz="2400" b="1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ea typeface="+mn-ea"/>
                          <a:cs typeface="+mn-cs"/>
                          <a:sym typeface="Helvetica Light"/>
                        </a:rPr>
                        <a:t>+</a:t>
                      </a:r>
                      <a:r>
                        <a:rPr lang="fr-FR" sz="2400" b="1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ea typeface="+mn-ea"/>
                          <a:cs typeface="+mn-cs"/>
                          <a:sym typeface="Helvetica Light"/>
                        </a:rPr>
                        <a:t> </a:t>
                      </a:r>
                      <a:r>
                        <a:rPr sz="2400" b="1" dirty="0" err="1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ea typeface="+mn-ea"/>
                          <a:cs typeface="+mn-cs"/>
                          <a:sym typeface="Helvetica Light"/>
                        </a:rPr>
                        <a:t>étudiants</a:t>
                      </a:r>
                      <a:endParaRPr sz="2400" b="1" dirty="0">
                        <a:solidFill>
                          <a:srgbClr val="FFFFFF"/>
                        </a:solidFill>
                        <a:latin typeface="Gabriola" panose="04040605051002020D02" pitchFamily="82" charset="0"/>
                        <a:ea typeface="+mn-ea"/>
                        <a:cs typeface="+mn-cs"/>
                        <a:sym typeface="Helvetica Light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indent="0" algn="ctr">
                        <a:lnSpc>
                          <a:spcPts val="1810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ea typeface="+mn-ea"/>
                          <a:cs typeface="+mn-cs"/>
                          <a:sym typeface="Helvetica Light"/>
                        </a:rPr>
                        <a:t>AMO privé  + AMI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37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300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72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algn="l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0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Soins</a:t>
                      </a:r>
                      <a:r>
                        <a:rPr sz="2000" b="1" spc="-50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ambulatoires</a:t>
                      </a:r>
                      <a:endParaRPr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600" b="1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80%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  la</a:t>
                      </a:r>
                      <a:r>
                        <a:rPr sz="1600" b="1" spc="28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ts val="1710"/>
                        </a:lnSpc>
                      </a:pPr>
                      <a:r>
                        <a:rPr sz="1600" b="1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70%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</a:t>
                      </a:r>
                      <a:r>
                        <a:rPr sz="1600" b="1" spc="26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049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2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108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algn="l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Hospitalisations</a:t>
                      </a:r>
                      <a:endParaRPr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 marR="349885">
                        <a:lnSpc>
                          <a:spcPct val="107500"/>
                        </a:lnSpc>
                        <a:spcBef>
                          <a:spcPts val="65"/>
                        </a:spcBef>
                      </a:pP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Privé : 90% de la TNR </a:t>
                      </a:r>
                      <a:endParaRPr lang="fr-FR" sz="1600" b="1" spc="-5" dirty="0" smtClean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  <a:p>
                      <a:pPr marL="79375" marR="349885">
                        <a:lnSpc>
                          <a:spcPct val="107500"/>
                        </a:lnSpc>
                        <a:spcBef>
                          <a:spcPts val="65"/>
                        </a:spcBef>
                      </a:pPr>
                      <a:r>
                        <a:rPr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Public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: </a:t>
                      </a:r>
                      <a:r>
                        <a:rPr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100%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 la</a:t>
                      </a:r>
                      <a:r>
                        <a:rPr sz="1600" b="1" spc="-50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ts val="1810"/>
                        </a:lnSpc>
                      </a:pP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Privé : 70% de la</a:t>
                      </a:r>
                      <a:r>
                        <a:rPr sz="1600" b="1" spc="-6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b="0" spc="0" dirty="0" smtClean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  <a:p>
                      <a:pPr marL="90488" indent="0">
                        <a:lnSpc>
                          <a:spcPts val="1810"/>
                        </a:lnSpc>
                      </a:pPr>
                      <a:r>
                        <a:rPr sz="1600" b="1" kern="1200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Public</a:t>
                      </a:r>
                      <a:r>
                        <a:rPr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: 90 % de la</a:t>
                      </a:r>
                      <a:r>
                        <a:rPr sz="1600" b="1" spc="-5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887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3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algn="l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Médicaments </a:t>
                      </a:r>
                      <a:r>
                        <a:rPr sz="2000" b="1" spc="-10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admis </a:t>
                      </a:r>
                      <a:r>
                        <a:rPr sz="20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au</a:t>
                      </a:r>
                      <a:r>
                        <a:rPr sz="2000" b="1" spc="6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remboursement</a:t>
                      </a:r>
                      <a:endParaRPr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 marR="615950">
                        <a:lnSpc>
                          <a:spcPct val="107500"/>
                        </a:lnSpc>
                        <a:spcBef>
                          <a:spcPts val="70"/>
                        </a:spcBef>
                      </a:pP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70% du prix public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</a:t>
                      </a:r>
                      <a:r>
                        <a:rPr lang="fr-FR" sz="1600" b="1" spc="-5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vente</a:t>
                      </a:r>
                      <a:endParaRPr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ts val="1814"/>
                        </a:lnSpc>
                      </a:pPr>
                      <a:r>
                        <a:rPr sz="1600" b="1" spc="-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70% du prix public</a:t>
                      </a:r>
                      <a:r>
                        <a:rPr sz="1600" b="1" spc="-35" dirty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</a:t>
                      </a:r>
                      <a:r>
                        <a:rPr lang="fr-FR" sz="1600" b="1" spc="-5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vente</a:t>
                      </a:r>
                      <a:endParaRPr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4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marR="281305" algn="l">
                        <a:lnSpc>
                          <a:spcPct val="107200"/>
                        </a:lnSpc>
                        <a:spcBef>
                          <a:spcPts val="75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Lunetterie médicale, DM et implants</a:t>
                      </a:r>
                      <a:r>
                        <a:rPr lang="fr-FR" sz="2000" b="1" spc="-5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 (</a:t>
                      </a:r>
                      <a:r>
                        <a:rPr lang="fr-FR" sz="2000" b="1" spc="-5" noProof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actes</a:t>
                      </a: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médicaux et</a:t>
                      </a:r>
                      <a:r>
                        <a:rPr lang="fr-FR" sz="2000" b="1" spc="2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2000" b="1" spc="20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chirurgicaux</a:t>
                      </a: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)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Forfaits fixés dans la</a:t>
                      </a:r>
                      <a:r>
                        <a:rPr lang="fr-FR" sz="1600" b="1" spc="-2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fr-FR" sz="16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70%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 la</a:t>
                      </a:r>
                      <a:r>
                        <a:rPr lang="fr-FR" sz="1600" b="1" spc="-114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108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5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marR="407034" algn="l">
                        <a:lnSpc>
                          <a:spcPct val="107500"/>
                        </a:lnSpc>
                        <a:spcBef>
                          <a:spcPts val="70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Appareils de prothèse et d’orthèse   médicales </a:t>
                      </a:r>
                      <a:r>
                        <a:rPr lang="fr-FR" sz="2000" b="1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admis </a:t>
                      </a: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au</a:t>
                      </a:r>
                      <a:r>
                        <a:rPr lang="fr-FR" sz="2000" b="1" spc="5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2000" b="1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remboursement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Forfaits fixés dans la</a:t>
                      </a:r>
                      <a:r>
                        <a:rPr lang="fr-FR" sz="1600" b="1" spc="-2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fr-FR" sz="16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70%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 la</a:t>
                      </a:r>
                      <a:r>
                        <a:rPr lang="fr-FR" sz="1600" b="1" spc="-114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108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6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algn="l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Soins</a:t>
                      </a:r>
                      <a:r>
                        <a:rPr lang="fr-FR" sz="2000" b="1" spc="-7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bucco-dentaires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80% de la</a:t>
                      </a:r>
                      <a:r>
                        <a:rPr lang="fr-FR" sz="1600" b="1" spc="-10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ts val="1814"/>
                        </a:lnSpc>
                      </a:pP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70% de la</a:t>
                      </a:r>
                      <a:r>
                        <a:rPr lang="fr-FR" sz="1600" b="1" spc="-10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108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7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algn="l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Orthodontie médicale pour les</a:t>
                      </a:r>
                      <a:r>
                        <a:rPr lang="fr-FR" sz="2000" b="1" spc="-9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enfants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>
                        <a:lnSpc>
                          <a:spcPct val="100000"/>
                        </a:lnSpc>
                      </a:pP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Forfaits fixés dans la</a:t>
                      </a:r>
                      <a:r>
                        <a:rPr lang="fr-FR" sz="1600" b="1" spc="-2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ct val="100000"/>
                        </a:lnSpc>
                      </a:pPr>
                      <a:r>
                        <a:rPr lang="fr-FR" sz="16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70%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de la</a:t>
                      </a:r>
                      <a:r>
                        <a:rPr lang="fr-FR" sz="1600" b="1" spc="-114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TNR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108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8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8740" algn="l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Les</a:t>
                      </a:r>
                      <a:r>
                        <a:rPr lang="fr-FR" sz="2000" b="1" spc="-18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ALD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79375" marR="137795">
                        <a:lnSpc>
                          <a:spcPct val="107500"/>
                        </a:lnSpc>
                        <a:spcBef>
                          <a:spcPts val="75"/>
                        </a:spcBef>
                      </a:pP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100% pour les</a:t>
                      </a:r>
                      <a:r>
                        <a:rPr lang="fr-FR" sz="1600" b="1" spc="-5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médicaments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liés aux  ALD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90488" indent="0">
                        <a:lnSpc>
                          <a:spcPts val="1820"/>
                        </a:lnSpc>
                      </a:pPr>
                      <a:r>
                        <a:rPr lang="fr-FR" sz="1600" b="1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Entre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70 et 99% pour</a:t>
                      </a:r>
                      <a:r>
                        <a:rPr lang="fr-FR" sz="1600" b="1" spc="-6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les</a:t>
                      </a:r>
                      <a:r>
                        <a:rPr lang="fr-FR" sz="1600" b="0" spc="0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actes et les médicaments</a:t>
                      </a:r>
                      <a:r>
                        <a:rPr lang="fr-FR" sz="1600" b="1" spc="-5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liés aux</a:t>
                      </a:r>
                      <a:r>
                        <a:rPr lang="fr-FR" sz="1600" b="1" spc="-5" baseline="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 </a:t>
                      </a:r>
                      <a:r>
                        <a:rPr lang="fr-FR" sz="16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ALD</a:t>
                      </a:r>
                      <a:endParaRPr lang="fr-FR" sz="16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108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1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– Réalités et perspectives</a:t>
            </a:r>
            <a:endParaRPr lang="fr-FR" sz="2000" dirty="0">
              <a:latin typeface="Gabriola" panose="04040605051002020D02" pitchFamily="82" charset="0"/>
            </a:endParaRPr>
          </a:p>
        </p:txBody>
      </p:sp>
      <p:sp>
        <p:nvSpPr>
          <p:cNvPr id="10" name="Shape 54"/>
          <p:cNvSpPr txBox="1">
            <a:spLocks/>
          </p:cNvSpPr>
          <p:nvPr/>
        </p:nvSpPr>
        <p:spPr>
          <a:xfrm>
            <a:off x="0" y="6334978"/>
            <a:ext cx="9143999" cy="5443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t">
            <a:noAutofit/>
          </a:bodyPr>
          <a:lstStyle>
            <a:lvl1pPr marL="312542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1pPr>
            <a:lvl2pPr marL="625084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2pPr>
            <a:lvl3pPr marL="937627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3pPr>
            <a:lvl4pPr marL="1250169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4pPr>
            <a:lvl5pPr marL="1562711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5pPr>
            <a:lvl6pPr marL="1875253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6pPr>
            <a:lvl7pPr marL="2187795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7pPr>
            <a:lvl8pPr marL="2500338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8pPr>
            <a:lvl9pPr marL="2812881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50140" indent="0" algn="ctr" defTabSz="384541">
              <a:spcBef>
                <a:spcPts val="0"/>
              </a:spcBef>
              <a:spcAft>
                <a:spcPts val="600"/>
              </a:spcAft>
              <a:buClr>
                <a:srgbClr val="AB1500"/>
              </a:buClr>
              <a:buSzPct val="90000"/>
              <a:buFontTx/>
              <a:buNone/>
              <a:defRPr sz="1800"/>
            </a:pP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Panier </a:t>
            </a:r>
            <a:r>
              <a:rPr lang="fr-FR" sz="2800" kern="0" dirty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de soins </a:t>
            </a: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riche </a:t>
            </a:r>
            <a:r>
              <a:rPr lang="fr-FR" sz="2800" kern="0" dirty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avec des niveaux de couverture </a:t>
            </a: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différenciés</a:t>
            </a:r>
            <a:endParaRPr lang="fr-FR" sz="2800" kern="0" dirty="0">
              <a:solidFill>
                <a:srgbClr val="FFFFFF"/>
              </a:solidFill>
              <a:latin typeface="Gabriola"/>
              <a:ea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306921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13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Assurance maladie obligatoire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Financement</a:t>
            </a:r>
            <a:endParaRPr lang="fr-FR" sz="20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0" name="Shape 54"/>
          <p:cNvSpPr txBox="1">
            <a:spLocks/>
          </p:cNvSpPr>
          <p:nvPr/>
        </p:nvSpPr>
        <p:spPr>
          <a:xfrm>
            <a:off x="0" y="4621129"/>
            <a:ext cx="9143999" cy="16681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t">
            <a:noAutofit/>
          </a:bodyPr>
          <a:lstStyle>
            <a:lvl1pPr marL="312542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1pPr>
            <a:lvl2pPr marL="625084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2pPr>
            <a:lvl3pPr marL="937627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3pPr>
            <a:lvl4pPr marL="1250169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4pPr>
            <a:lvl5pPr marL="1562711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5pPr>
            <a:lvl6pPr marL="1875253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6pPr>
            <a:lvl7pPr marL="2187795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7pPr>
            <a:lvl8pPr marL="2500338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8pPr>
            <a:lvl9pPr marL="2812881" indent="-312542" defTabSz="410770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50140" indent="0" defTabSz="384541">
              <a:lnSpc>
                <a:spcPts val="2900"/>
              </a:lnSpc>
              <a:spcBef>
                <a:spcPts val="0"/>
              </a:spcBef>
              <a:buClr>
                <a:srgbClr val="AB1500"/>
              </a:buClr>
              <a:buSzPct val="90000"/>
              <a:buFontTx/>
              <a:buNone/>
              <a:defRPr sz="1800"/>
            </a:pP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* 		Avec </a:t>
            </a:r>
            <a:r>
              <a:rPr lang="fr-FR" sz="2800" kern="0" dirty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plafonnement : minimum à 70 </a:t>
            </a:r>
            <a:r>
              <a:rPr lang="fr-FR" sz="2800" kern="0" dirty="0" err="1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Dhs</a:t>
            </a:r>
            <a:r>
              <a:rPr lang="fr-FR" sz="2800" kern="0" dirty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 et le maximum à 400 </a:t>
            </a:r>
            <a:r>
              <a:rPr lang="fr-FR" sz="2800" kern="0" dirty="0" err="1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Dhs</a:t>
            </a: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.</a:t>
            </a:r>
          </a:p>
          <a:p>
            <a:pPr marL="715963" indent="-666750" defTabSz="384541">
              <a:lnSpc>
                <a:spcPts val="2900"/>
              </a:lnSpc>
              <a:spcBef>
                <a:spcPts val="0"/>
              </a:spcBef>
              <a:buClr>
                <a:srgbClr val="AB1500"/>
              </a:buClr>
              <a:buSzPct val="90000"/>
              <a:buFontTx/>
              <a:buNone/>
              <a:defRPr sz="1800"/>
            </a:pP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**</a:t>
            </a:r>
            <a:r>
              <a:rPr lang="fr-FR" sz="2800" kern="0" dirty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	</a:t>
            </a: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	Aux </a:t>
            </a:r>
            <a:r>
              <a:rPr lang="fr-FR" sz="2800" kern="0" dirty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taux retenus pour le privé, s’ajoute un taux de solidarité de 1,85% due </a:t>
            </a:r>
            <a:r>
              <a:rPr lang="fr-FR" sz="2800" kern="0" dirty="0" smtClean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par </a:t>
            </a:r>
            <a:r>
              <a:rPr lang="fr-FR" sz="2800" kern="0" dirty="0">
                <a:solidFill>
                  <a:srgbClr val="FFFFFF"/>
                </a:solidFill>
                <a:latin typeface="Gabriola"/>
                <a:ea typeface="Gabriola"/>
                <a:cs typeface="Gabriola"/>
              </a:rPr>
              <a:t>l’ensemble des entreprises affiliées à la CNSS, à la charge exclusive des employeurs.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419215"/>
              </p:ext>
            </p:extLst>
          </p:nvPr>
        </p:nvGraphicFramePr>
        <p:xfrm>
          <a:off x="251519" y="1234190"/>
          <a:ext cx="8568953" cy="3237684"/>
        </p:xfrm>
        <a:graphic>
          <a:graphicData uri="http://schemas.openxmlformats.org/drawingml/2006/table">
            <a:tbl>
              <a:tblPr firstRow="1" bandRow="1"/>
              <a:tblGrid>
                <a:gridCol w="40324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9208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>
                        <a:lnSpc>
                          <a:spcPts val="2390"/>
                        </a:lnSpc>
                      </a:pPr>
                      <a:endParaRPr sz="2800" dirty="0"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3810" algn="ctr">
                        <a:lnSpc>
                          <a:spcPts val="2390"/>
                        </a:lnSpc>
                      </a:pPr>
                      <a:r>
                        <a:rPr lang="fr-FR" sz="2800" b="1" spc="5" noProof="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cs typeface="Andalus"/>
                        </a:rPr>
                        <a:t>Secteur </a:t>
                      </a:r>
                      <a:r>
                        <a:rPr lang="fr-FR" sz="2800" b="1" spc="10" noProof="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cs typeface="Andalus"/>
                        </a:rPr>
                        <a:t>privé **</a:t>
                      </a:r>
                      <a:endParaRPr lang="fr-FR" sz="2800" noProof="0" dirty="0">
                        <a:solidFill>
                          <a:srgbClr val="FFFFFF"/>
                        </a:solidFill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2065" algn="ctr">
                        <a:lnSpc>
                          <a:spcPts val="2390"/>
                        </a:lnSpc>
                      </a:pPr>
                      <a:r>
                        <a:rPr lang="fr-FR" sz="2800" b="1" spc="5" noProof="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cs typeface="Andalus"/>
                        </a:rPr>
                        <a:t>Secteur</a:t>
                      </a:r>
                      <a:r>
                        <a:rPr lang="fr-FR" sz="2800" b="1" spc="-160" noProof="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cs typeface="Andalus"/>
                        </a:rPr>
                        <a:t> </a:t>
                      </a:r>
                      <a:r>
                        <a:rPr lang="fr-FR" sz="2800" b="1" spc="10" noProof="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  <a:cs typeface="Andalus"/>
                        </a:rPr>
                        <a:t>public *</a:t>
                      </a:r>
                      <a:endParaRPr lang="fr-FR" sz="2800" noProof="0" dirty="0">
                        <a:solidFill>
                          <a:srgbClr val="FFFFFF"/>
                        </a:solidFill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37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8552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l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Cotisation </a:t>
                      </a:r>
                      <a:r>
                        <a:rPr lang="fr-FR" sz="24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salariale </a:t>
                      </a:r>
                      <a:r>
                        <a:rPr lang="fr-FR" sz="24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des</a:t>
                      </a:r>
                      <a:r>
                        <a:rPr lang="fr-FR" sz="2400" b="1" spc="-1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 </a:t>
                      </a:r>
                      <a:r>
                        <a:rPr lang="fr-FR" sz="24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salariés</a:t>
                      </a:r>
                      <a:endParaRPr lang="fr-FR" sz="2400" b="1" dirty="0" smtClean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ctr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spc="-5" dirty="0" smtClean="0">
                          <a:latin typeface="Gabriola" panose="04040605051002020D02" pitchFamily="82" charset="0"/>
                          <a:cs typeface="Andalus"/>
                        </a:rPr>
                        <a:t>2,26%</a:t>
                      </a:r>
                      <a:endParaRPr lang="fr-FR" sz="2800" b="1" dirty="0" smtClean="0"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ctr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spc="-5" dirty="0" smtClean="0">
                          <a:latin typeface="Gabriola" panose="04040605051002020D02" pitchFamily="82" charset="0"/>
                          <a:cs typeface="Andalus"/>
                        </a:rPr>
                        <a:t>2,5%</a:t>
                      </a:r>
                      <a:endParaRPr lang="fr-FR" sz="2800" b="1" dirty="0" smtClean="0"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3522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l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Cotisation </a:t>
                      </a:r>
                      <a:r>
                        <a:rPr lang="fr-FR" sz="24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patronale pour </a:t>
                      </a:r>
                      <a:r>
                        <a:rPr lang="fr-FR" sz="24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chaque</a:t>
                      </a:r>
                      <a:r>
                        <a:rPr lang="fr-FR" sz="2400" b="1" spc="-14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 </a:t>
                      </a:r>
                      <a:r>
                        <a:rPr lang="fr-FR" sz="24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salarié</a:t>
                      </a:r>
                      <a:endParaRPr lang="fr-FR" sz="2400" b="1" dirty="0" smtClean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ctr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spc="-5" dirty="0" smtClean="0">
                          <a:latin typeface="Gabriola" panose="04040605051002020D02" pitchFamily="82" charset="0"/>
                          <a:cs typeface="Andalus"/>
                        </a:rPr>
                        <a:t>2,26%</a:t>
                      </a:r>
                      <a:endParaRPr lang="fr-FR" sz="2800" b="1" dirty="0" smtClean="0"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ctr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spc="-5" dirty="0" smtClean="0">
                          <a:latin typeface="Gabriola" panose="04040605051002020D02" pitchFamily="82" charset="0"/>
                          <a:cs typeface="Andalus"/>
                        </a:rPr>
                        <a:t>2,5%</a:t>
                      </a:r>
                      <a:endParaRPr lang="fr-FR" sz="2800" b="1" dirty="0" smtClean="0"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3522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l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Cotisation des</a:t>
                      </a:r>
                      <a:r>
                        <a:rPr lang="fr-FR" sz="2400" b="1" spc="-15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 </a:t>
                      </a:r>
                      <a:r>
                        <a:rPr lang="fr-FR" sz="24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Andalus"/>
                        </a:rPr>
                        <a:t>retraités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ctr" defTabSz="4107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spc="-5" smtClean="0">
                          <a:latin typeface="Gabriola" panose="04040605051002020D02" pitchFamily="82" charset="0"/>
                          <a:cs typeface="Andalus"/>
                        </a:rPr>
                        <a:t>4,52%</a:t>
                      </a:r>
                      <a:endParaRPr lang="fr-FR" sz="2800" b="1" dirty="0" smtClean="0"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0" marR="0" indent="0" algn="ctr" defTabSz="4107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spc="-5" dirty="0" smtClean="0">
                          <a:latin typeface="Gabriola" panose="04040605051002020D02" pitchFamily="82" charset="0"/>
                          <a:cs typeface="Andalus"/>
                        </a:rPr>
                        <a:t>2,5%</a:t>
                      </a:r>
                      <a:endParaRPr lang="fr-FR" sz="2800" b="1" dirty="0" smtClean="0">
                        <a:latin typeface="Gabriola" panose="04040605051002020D02" pitchFamily="82" charset="0"/>
                        <a:cs typeface="Andalu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2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 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9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14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Régime d’assistance médicale (RAMED)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Panier de </a:t>
            </a: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soins</a:t>
            </a:r>
            <a:endParaRPr lang="fr-FR" sz="32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699682"/>
              </p:ext>
            </p:extLst>
          </p:nvPr>
        </p:nvGraphicFramePr>
        <p:xfrm>
          <a:off x="64615" y="1171691"/>
          <a:ext cx="4299155" cy="5070372"/>
        </p:xfrm>
        <a:graphic>
          <a:graphicData uri="http://schemas.openxmlformats.org/drawingml/2006/table">
            <a:tbl>
              <a:tblPr firstRow="1" bandRow="1"/>
              <a:tblGrid>
                <a:gridCol w="469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296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279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endParaRPr lang="fr-FR" dirty="0">
                        <a:latin typeface="Gabriola" panose="04040605051002020D02" pitchFamily="82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algn="ctr"/>
                      <a:r>
                        <a:rPr lang="fr-FR" sz="24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Panier de soins RAMED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37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300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72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Soins préventifs ;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049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2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108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Soins relatifs au suivi de la grossesse, à l'accouchement et  ses suites;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887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3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Actes de médecine générale et de spécialités médicales et  chirurgicales;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4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Hospitalisations;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5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Analyses de biologie médicale</a:t>
                      </a:r>
                      <a:endParaRPr lang="fr-FR" sz="2000" b="1" kern="1200" spc="-1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ea typeface="Helvetica Light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6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Radiologie et imagerie médicale</a:t>
                      </a:r>
                      <a:endParaRPr lang="fr-FR" sz="2000" b="1" kern="1200" spc="-1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ea typeface="Helvetica Light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7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Explorations fonctionnelles</a:t>
                      </a:r>
                      <a:endParaRPr lang="fr-FR" sz="2000" b="1" kern="1200" spc="-1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ea typeface="Helvetica Light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8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/>
                      <a:r>
                        <a:rPr lang="fr-FR" sz="2000" b="1" kern="1200" spc="-10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ea typeface="Helvetica Light"/>
                          <a:cs typeface="Times New Roman"/>
                        </a:rPr>
                        <a:t>Médicaments et produits pharmaceutiques administrés  pendant les soins</a:t>
                      </a:r>
                      <a:endParaRPr lang="fr-FR" sz="2000" b="1" kern="1200" spc="-1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ea typeface="Helvetica Light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433419"/>
              </p:ext>
            </p:extLst>
          </p:nvPr>
        </p:nvGraphicFramePr>
        <p:xfrm>
          <a:off x="4766826" y="1182730"/>
          <a:ext cx="4192612" cy="5052825"/>
        </p:xfrm>
        <a:graphic>
          <a:graphicData uri="http://schemas.openxmlformats.org/drawingml/2006/table">
            <a:tbl>
              <a:tblPr firstRow="1" bandRow="1"/>
              <a:tblGrid>
                <a:gridCol w="4167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58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300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9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72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indent="0" algn="l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Poches de sang humain et ses dérivés</a:t>
                      </a:r>
                      <a:endParaRPr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049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10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108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indent="0" algn="l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Dispositifs médicaux et implants requis</a:t>
                      </a:r>
                      <a:endParaRPr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887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11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indent="0" algn="l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Articles de prothèse et d'orthèse</a:t>
                      </a:r>
                      <a:endParaRPr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12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marR="281305" indent="0" algn="l">
                        <a:lnSpc>
                          <a:spcPct val="107200"/>
                        </a:lnSpc>
                        <a:spcBef>
                          <a:spcPts val="75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Lunetterie médicale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13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marR="407034" indent="0" algn="l">
                        <a:lnSpc>
                          <a:spcPct val="107500"/>
                        </a:lnSpc>
                        <a:spcBef>
                          <a:spcPts val="70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Soins bucco-dentaires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14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indent="0" algn="l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Orthodontie médicale pour les enfants;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15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indent="0" algn="l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Actes de rééducation fonctionnelle et de kinésithérapie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3413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16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Helvetica Light"/>
                          <a:ea typeface="Helvetica Light"/>
                          <a:cs typeface="Helvetica Light"/>
                        </a:defRPr>
                      </a:lvl9pPr>
                    </a:lstStyle>
                    <a:p>
                      <a:pPr marL="180975" indent="0" algn="l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fr-FR" sz="2000" b="1" spc="-5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Actes paramédicaux</a:t>
                      </a:r>
                      <a:endParaRPr lang="fr-FR" sz="2000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5C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3413">
                <a:tc>
                  <a:txBody>
                    <a:bodyPr/>
                    <a:lstStyle/>
                    <a:p>
                      <a:r>
                        <a:rPr lang="fr-FR" sz="2800" dirty="0" smtClean="0">
                          <a:solidFill>
                            <a:srgbClr val="FFFFFF"/>
                          </a:solidFill>
                          <a:latin typeface="Gabriola" panose="04040605051002020D02" pitchFamily="82" charset="0"/>
                        </a:rPr>
                        <a:t>17</a:t>
                      </a:r>
                      <a:endParaRPr lang="fr-FR" sz="2800" dirty="0">
                        <a:solidFill>
                          <a:srgbClr val="FFFFFF"/>
                        </a:solidFill>
                        <a:latin typeface="Gabriola" panose="04040605051002020D02" pitchFamily="82" charset="0"/>
                      </a:endParaRPr>
                    </a:p>
                  </a:txBody>
                  <a:tcPr marT="72000" marB="36000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 algn="l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fr-FR" sz="2000" b="1" dirty="0" smtClean="0">
                          <a:solidFill>
                            <a:schemeClr val="accent6"/>
                          </a:solidFill>
                          <a:latin typeface="Gabriola" panose="04040605051002020D02" pitchFamily="82" charset="0"/>
                          <a:cs typeface="Times New Roman"/>
                        </a:rPr>
                        <a:t>Evacuations sanitaires inter-hospitalières</a:t>
                      </a:r>
                      <a:endParaRPr lang="fr-FR" sz="2000" b="1" dirty="0">
                        <a:solidFill>
                          <a:schemeClr val="accent6"/>
                        </a:solidFill>
                        <a:latin typeface="Gabriola" panose="04040605051002020D02" pitchFamily="82" charset="0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1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2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15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Régime d’assistance </a:t>
            </a:r>
            <a:r>
              <a:rPr lang="fr-FR" sz="3200" b="1" dirty="0" smtClean="0">
                <a:latin typeface="Gabriola" panose="04040605051002020D02" pitchFamily="82" charset="0"/>
              </a:rPr>
              <a:t>médicale (RAMED) </a:t>
            </a:r>
            <a:r>
              <a:rPr lang="fr-FR" sz="3200" dirty="0">
                <a:latin typeface="Gabriola" panose="04040605051002020D02" pitchFamily="82" charset="0"/>
              </a:rPr>
              <a:t/>
            </a:r>
            <a:br>
              <a:rPr lang="fr-FR" sz="3200" dirty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Financement</a:t>
            </a:r>
            <a:endParaRPr lang="fr-FR" sz="32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765" y="1478841"/>
            <a:ext cx="85736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L’État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à 75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% .</a:t>
            </a:r>
            <a:endParaRPr lang="fr-FR" sz="2800" dirty="0">
              <a:solidFill>
                <a:schemeClr val="accent6"/>
              </a:solidFill>
              <a:latin typeface="Gabriola" panose="04040605051002020D02" pitchFamily="82" charset="0"/>
            </a:endParaRPr>
          </a:p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Collectivités Locales à 6% soit 40 </a:t>
            </a:r>
            <a:r>
              <a:rPr lang="fr-FR" sz="2800" dirty="0" err="1">
                <a:solidFill>
                  <a:schemeClr val="accent6"/>
                </a:solidFill>
                <a:latin typeface="Gabriola" panose="04040605051002020D02" pitchFamily="82" charset="0"/>
              </a:rPr>
              <a:t>Dhs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 pour chaque personne identifiée  en situation de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</a:rPr>
              <a:t>pauvreté.</a:t>
            </a:r>
            <a:endParaRPr lang="fr-FR" sz="2800" dirty="0">
              <a:solidFill>
                <a:schemeClr val="accent6"/>
              </a:solidFill>
              <a:latin typeface="Gabriola" panose="04040605051002020D02" pitchFamily="82" charset="0"/>
            </a:endParaRPr>
          </a:p>
          <a:p>
            <a:pPr marL="342900" indent="-342900" algn="just">
              <a:lnSpc>
                <a:spcPts val="3600"/>
              </a:lnSpc>
              <a:spcAft>
                <a:spcPts val="6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Personnes en situation de vulnérabilité à 19% soit 120 </a:t>
            </a:r>
            <a:r>
              <a:rPr lang="fr-FR" sz="2800" dirty="0" err="1">
                <a:solidFill>
                  <a:schemeClr val="accent6"/>
                </a:solidFill>
                <a:latin typeface="Gabriola" panose="04040605051002020D02" pitchFamily="82" charset="0"/>
              </a:rPr>
              <a:t>Dhs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</a:rPr>
              <a:t> par personne éligible avec un plafond de 600 DH par ménage. </a:t>
            </a: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5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7"/>
          </p:nvPr>
        </p:nvSpPr>
        <p:spPr>
          <a:xfrm>
            <a:off x="742964" y="3164102"/>
            <a:ext cx="7500257" cy="252250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6000" dirty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La</a:t>
            </a:r>
            <a:r>
              <a:rPr lang="fr-FR" sz="2800" b="1" dirty="0">
                <a:solidFill>
                  <a:schemeClr val="tx2"/>
                </a:solidFill>
                <a:latin typeface="Gabriola" panose="04040605051002020D02" pitchFamily="82" charset="0"/>
              </a:rPr>
              <a:t> </a:t>
            </a:r>
            <a:r>
              <a:rPr lang="fr-FR" sz="6000" dirty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CMB :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4400" dirty="0" smtClean="0">
                <a:solidFill>
                  <a:schemeClr val="tx2"/>
                </a:solidFill>
                <a:latin typeface="Gabriola" panose="04040605051002020D02" pitchFamily="82" charset="0"/>
              </a:rPr>
              <a:t>Chiffres </a:t>
            </a:r>
            <a:r>
              <a:rPr lang="fr-FR" sz="4400" dirty="0">
                <a:solidFill>
                  <a:schemeClr val="tx2"/>
                </a:solidFill>
                <a:latin typeface="Gabriola" panose="04040605051002020D02" pitchFamily="82" charset="0"/>
              </a:rPr>
              <a:t>clés </a:t>
            </a: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6821505" y="5686609"/>
            <a:ext cx="369277" cy="260569"/>
          </a:xfrm>
        </p:spPr>
        <p:txBody>
          <a:bodyPr/>
          <a:lstStyle/>
          <a:p>
            <a:r>
              <a:rPr lang="fr-FR" smtClean="0"/>
              <a:t>13 Avril 2017</a:t>
            </a:r>
            <a:endParaRPr lang="fr-FR" dirty="0"/>
          </a:p>
        </p:txBody>
      </p:sp>
      <p:sp>
        <p:nvSpPr>
          <p:cNvPr id="6" name="Espace réservé de la date 1"/>
          <p:cNvSpPr txBox="1">
            <a:spLocks/>
          </p:cNvSpPr>
          <p:nvPr/>
        </p:nvSpPr>
        <p:spPr>
          <a:xfrm>
            <a:off x="8651631" y="6421669"/>
            <a:ext cx="492369" cy="3474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ctr" defTabSz="914400" rtl="0" eaLnBrk="1" latinLnBrk="0" hangingPunct="1">
              <a:defRPr sz="675" kern="1200">
                <a:solidFill>
                  <a:srgbClr val="FFFFFF"/>
                </a:solidFill>
                <a:latin typeface="+mn-lt"/>
                <a:ea typeface="Arial" pitchFamily="8" charset="0"/>
                <a:cs typeface="Arial" pitchFamily="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DFC03-D6A5-423A-9985-1748B5E6B9D4}" type="slidenum">
              <a:rPr lang="fr-FR" sz="1600" b="1" smtClean="0">
                <a:latin typeface="Gabriola" panose="04040605051002020D02" pitchFamily="82" charset="0"/>
              </a:rPr>
              <a:t>16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916" y="72428"/>
            <a:ext cx="2262352" cy="1399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2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17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Assurance maladie obligatoire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Population (2017)</a:t>
            </a:r>
            <a:endParaRPr lang="fr-FR" sz="32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82" y="1582115"/>
            <a:ext cx="4584589" cy="51820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39" y="2734243"/>
            <a:ext cx="4566300" cy="51820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42" y="4030387"/>
            <a:ext cx="4578493" cy="54259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37983" y="2014163"/>
            <a:ext cx="5035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2163"/>
            <a:r>
              <a:rPr lang="fr-FR" sz="3100" b="1" dirty="0" smtClean="0">
                <a:solidFill>
                  <a:srgbClr val="ED7D31">
                    <a:lumMod val="75000"/>
                  </a:srgbClr>
                </a:solidFill>
                <a:latin typeface="Gabriola" panose="04040605051002020D02" pitchFamily="82" charset="0"/>
              </a:rPr>
              <a:t>9,6 </a:t>
            </a:r>
            <a:r>
              <a:rPr lang="fr-FR" sz="3100" b="1" dirty="0">
                <a:solidFill>
                  <a:srgbClr val="ED7D31">
                    <a:lumMod val="75000"/>
                  </a:srgbClr>
                </a:solidFill>
                <a:latin typeface="Gabriola" panose="04040605051002020D02" pitchFamily="82" charset="0"/>
              </a:rPr>
              <a:t>Millions de bénéficiaires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7241" y="3296033"/>
            <a:ext cx="5172807" cy="57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2163"/>
            <a:r>
              <a:rPr lang="fr-FR" sz="3100" b="1" dirty="0" smtClean="0">
                <a:solidFill>
                  <a:srgbClr val="ED7D31">
                    <a:lumMod val="75000"/>
                  </a:srgbClr>
                </a:solidFill>
                <a:latin typeface="Gabriola" panose="04040605051002020D02" pitchFamily="82" charset="0"/>
              </a:rPr>
              <a:t>6,52 Millions </a:t>
            </a:r>
            <a:r>
              <a:rPr lang="fr-FR" sz="3100" b="1" dirty="0">
                <a:solidFill>
                  <a:srgbClr val="ED7D31">
                    <a:lumMod val="75000"/>
                  </a:srgbClr>
                </a:solidFill>
                <a:latin typeface="Gabriola" panose="04040605051002020D02" pitchFamily="82" charset="0"/>
              </a:rPr>
              <a:t>de bénéficiaires secteur privé</a:t>
            </a:r>
            <a:endParaRPr lang="fr-FR" sz="3100" dirty="0">
              <a:solidFill>
                <a:srgbClr val="ED7D31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1144" y="4568361"/>
            <a:ext cx="6012800" cy="578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2163"/>
            <a:r>
              <a:rPr lang="fr-FR" sz="3100" b="1" dirty="0" smtClean="0">
                <a:solidFill>
                  <a:srgbClr val="ED7D31">
                    <a:lumMod val="75000"/>
                  </a:srgbClr>
                </a:solidFill>
                <a:latin typeface="Gabriola" panose="04040605051002020D02" pitchFamily="82" charset="0"/>
              </a:rPr>
              <a:t>3,03 </a:t>
            </a:r>
            <a:r>
              <a:rPr lang="fr-FR" sz="3100" b="1" dirty="0">
                <a:solidFill>
                  <a:srgbClr val="ED7D31">
                    <a:lumMod val="75000"/>
                  </a:srgbClr>
                </a:solidFill>
                <a:latin typeface="Gabriola" panose="04040605051002020D02" pitchFamily="82" charset="0"/>
              </a:rPr>
              <a:t>Millions de bénéficiaires secteur public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7914" y="5449083"/>
            <a:ext cx="8820643" cy="57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63978" tIns="31978" rIns="63978" bIns="31978">
            <a:spAutoFit/>
          </a:bodyPr>
          <a:lstStyle/>
          <a:p>
            <a:pPr marL="123825" defTabSz="408732"/>
            <a:r>
              <a:rPr lang="fr-FR" sz="2400" b="1" kern="0" dirty="0" smtClean="0">
                <a:solidFill>
                  <a:srgbClr val="FFFFFF"/>
                </a:solidFill>
                <a:latin typeface="Gabriola" charset="0"/>
                <a:ea typeface="Gabriola" charset="0"/>
                <a:cs typeface="Gabriola" charset="0"/>
                <a:sym typeface="Helvetica Light"/>
              </a:rPr>
              <a:t>Évolution </a:t>
            </a:r>
            <a:r>
              <a:rPr lang="fr-FR" sz="2400" b="1" kern="0" dirty="0">
                <a:solidFill>
                  <a:srgbClr val="FFFFFF"/>
                </a:solidFill>
                <a:latin typeface="Gabriola" charset="0"/>
                <a:ea typeface="Gabriola" charset="0"/>
                <a:cs typeface="Gabriola" charset="0"/>
                <a:sym typeface="Helvetica Light"/>
              </a:rPr>
              <a:t>annuelle moyenne de </a:t>
            </a:r>
            <a:r>
              <a:rPr lang="fr-FR" sz="2400" b="1" kern="0" dirty="0" smtClean="0">
                <a:solidFill>
                  <a:srgbClr val="FFFFFF"/>
                </a:solidFill>
                <a:latin typeface="Gabriola" charset="0"/>
                <a:ea typeface="Gabriola" charset="0"/>
                <a:cs typeface="Gabriola" charset="0"/>
                <a:sym typeface="Helvetica Light"/>
              </a:rPr>
              <a:t>4,6 </a:t>
            </a:r>
            <a:r>
              <a:rPr lang="fr-FR" sz="2400" b="1" kern="0" dirty="0">
                <a:solidFill>
                  <a:srgbClr val="FFFFFF"/>
                </a:solidFill>
                <a:latin typeface="Gabriola" charset="0"/>
                <a:ea typeface="Gabriola" charset="0"/>
                <a:cs typeface="Gabriola" charset="0"/>
                <a:sym typeface="Helvetica Light"/>
              </a:rPr>
              <a:t>% de la population couverte  (</a:t>
            </a:r>
            <a:r>
              <a:rPr lang="fr-FR" sz="2400" b="1" kern="0" dirty="0" smtClean="0">
                <a:solidFill>
                  <a:srgbClr val="FFFFFF"/>
                </a:solidFill>
                <a:latin typeface="Gabriola" charset="0"/>
                <a:ea typeface="Gabriola" charset="0"/>
                <a:cs typeface="Gabriola" charset="0"/>
                <a:sym typeface="Helvetica Light"/>
              </a:rPr>
              <a:t>2012-2017) </a:t>
            </a: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57" y="1555020"/>
            <a:ext cx="3671244" cy="303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27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18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Assurance maladie obligatoire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Cotisations  et Dépenses (2017)</a:t>
            </a:r>
            <a:endParaRPr lang="fr-FR" sz="32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18364" y="1817111"/>
            <a:ext cx="4067033" cy="338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11,5 Milliards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de </a:t>
            </a:r>
            <a:r>
              <a:rPr lang="fr-FR" sz="2800" dirty="0" err="1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Dhs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 de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cotisations et </a:t>
            </a: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contributions.</a:t>
            </a:r>
          </a:p>
          <a:p>
            <a:pPr>
              <a:spcAft>
                <a:spcPts val="600"/>
              </a:spcAft>
              <a:defRPr/>
            </a:pPr>
            <a:endParaRPr lang="fr-FR" sz="2400" b="1" dirty="0" smtClean="0">
              <a:solidFill>
                <a:schemeClr val="accent6"/>
              </a:solidFill>
              <a:latin typeface="Gabriola" panose="04040605051002020D02" pitchFamily="82" charset="0"/>
              <a:cs typeface="Arabic Typesetting" panose="03020402040406030203" pitchFamily="66" charset="-78"/>
            </a:endParaRPr>
          </a:p>
          <a:p>
            <a:pPr algn="just"/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Evolution annuelle moyenne des ressources de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7,1%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 entre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 </a:t>
            </a: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2012         et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2017</a:t>
            </a: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.</a:t>
            </a:r>
          </a:p>
          <a:p>
            <a:pPr algn="just"/>
            <a:endParaRPr lang="fr-FR" sz="2800" b="1" dirty="0" smtClean="0">
              <a:solidFill>
                <a:schemeClr val="accent6"/>
              </a:solidFill>
              <a:latin typeface="Gabriola" panose="04040605051002020D02" pitchFamily="82" charset="0"/>
              <a:cs typeface="Arabic Typesetting" panose="03020402040406030203" pitchFamily="66" charset="-78"/>
            </a:endParaRPr>
          </a:p>
        </p:txBody>
      </p:sp>
      <p:sp>
        <p:nvSpPr>
          <p:cNvPr id="16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 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476470" y="1752947"/>
            <a:ext cx="4189860" cy="349200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8,5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Milliards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de </a:t>
            </a:r>
            <a:r>
              <a:rPr lang="fr-FR" sz="2800" dirty="0" err="1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Dhs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 de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dépenses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 </a:t>
            </a:r>
            <a:r>
              <a:rPr lang="fr-FR" sz="2800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.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31,2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%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des dépenses sont destinées aux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médicaments.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49,4% 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est la part des dépenses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ALD</a:t>
            </a: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.</a:t>
            </a:r>
          </a:p>
          <a:p>
            <a:pPr>
              <a:spcAft>
                <a:spcPts val="600"/>
              </a:spcAft>
              <a:defRPr/>
            </a:pP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Evolution annuelle moyenne des dépenses de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10,5%</a:t>
            </a:r>
            <a:r>
              <a:rPr lang="fr-FR" sz="2800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 entre </a:t>
            </a:r>
            <a:r>
              <a:rPr lang="fr-FR" sz="2800" b="1" dirty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2012 et 2017</a:t>
            </a:r>
            <a:r>
              <a:rPr lang="fr-FR" sz="2800" b="1" dirty="0" smtClean="0">
                <a:solidFill>
                  <a:schemeClr val="accent6"/>
                </a:solidFill>
                <a:latin typeface="Gabriola" panose="04040605051002020D02" pitchFamily="82" charset="0"/>
                <a:cs typeface="Arabic Typesetting" panose="03020402040406030203" pitchFamily="66" charset="-78"/>
              </a:rPr>
              <a:t>.</a:t>
            </a:r>
            <a:endParaRPr lang="fr-FR" sz="2800" b="1" dirty="0">
              <a:solidFill>
                <a:schemeClr val="accent6"/>
              </a:solidFill>
              <a:latin typeface="Gabriola" panose="04040605051002020D02" pitchFamily="82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328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19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Assurance maladie obligatoire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Dépenses ALD</a:t>
            </a:r>
            <a:endParaRPr lang="fr-FR" sz="32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313294" y="4222227"/>
            <a:ext cx="5410200" cy="1977893"/>
          </a:xfrm>
          <a:prstGeom prst="rect">
            <a:avLst/>
          </a:prstGeom>
          <a:solidFill>
            <a:srgbClr val="008BB9"/>
          </a:solidFill>
        </p:spPr>
        <p:txBody>
          <a:bodyPr lIns="129963" tIns="64982" rIns="129963" bIns="64982" anchor="ctr">
            <a:spAutoFit/>
          </a:bodyPr>
          <a:lstStyle/>
          <a:p>
            <a:pPr marL="361950" lvl="0" indent="-271463" algn="just" defTabSz="410520">
              <a:buClr>
                <a:srgbClr val="FFFFFF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26,4% </a:t>
            </a:r>
            <a:r>
              <a:rPr lang="fr-FR" sz="2400" kern="0" dirty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  <a:sym typeface="Helvetica Light"/>
              </a:rPr>
              <a:t>des dépenses ALD sont relatives à l’Insuffisance Rénale </a:t>
            </a:r>
            <a:r>
              <a:rPr lang="fr-FR" sz="2400" kern="0" dirty="0" smtClean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  <a:sym typeface="Helvetica Light"/>
              </a:rPr>
              <a:t>Chronique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;</a:t>
            </a:r>
          </a:p>
          <a:p>
            <a:pPr marL="361950" lvl="8" indent="-271463" algn="just" defTabSz="410520">
              <a:buClr>
                <a:srgbClr val="FFFFFF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24% </a:t>
            </a:r>
            <a:r>
              <a:rPr lang="fr-FR" sz="2400" kern="0" dirty="0" smtClean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  <a:sym typeface="Helvetica Light"/>
              </a:rPr>
              <a:t>aux </a:t>
            </a:r>
            <a:r>
              <a:rPr lang="fr-FR" sz="2400" kern="0" dirty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  <a:sym typeface="Helvetica Light"/>
              </a:rPr>
              <a:t>Tumeurs malignes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;</a:t>
            </a:r>
          </a:p>
          <a:p>
            <a:pPr marL="361950" lvl="8" indent="-271463" algn="just" defTabSz="410520">
              <a:buClr>
                <a:srgbClr val="FFFFFF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11,7% </a:t>
            </a:r>
            <a:r>
              <a:rPr lang="fr-FR" sz="2400" kern="0" dirty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  <a:sym typeface="Helvetica Light"/>
              </a:rPr>
              <a:t>à l’Hypertension </a:t>
            </a:r>
            <a:r>
              <a:rPr lang="fr-FR" sz="2400" kern="0" dirty="0" smtClean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  <a:sym typeface="Helvetica Light"/>
              </a:rPr>
              <a:t>artérielle ;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briola" pitchFamily="82" charset="0"/>
              <a:ea typeface="Calibri"/>
              <a:cs typeface="Times New Roman"/>
              <a:sym typeface="Helvetica Light"/>
            </a:endParaRPr>
          </a:p>
          <a:p>
            <a:pPr marL="361950" marR="0" lvl="8" indent="-271463" algn="just" defTabSz="4105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10,7% 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au 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Helvetica Light"/>
              </a:rPr>
              <a:t>Diabète.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briola" pitchFamily="82" charset="0"/>
              <a:ea typeface="Calibri"/>
              <a:cs typeface="Times New Roman"/>
              <a:sym typeface="Helvetica Light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8018884" y="5254453"/>
            <a:ext cx="1125116" cy="97940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rot="0" spcFirstLastPara="1" vertOverflow="overflow" horzOverflow="overflow" vert="horz" wrap="square" lIns="50800" tIns="36000" rIns="50800" bIns="288000" numCol="1" spcCol="38100" rtlCol="0" anchor="ctr">
            <a:spAutoFit/>
          </a:bodyPr>
          <a:lstStyle/>
          <a:p>
            <a:pPr marL="0" marR="0" lvl="0" indent="0" algn="ctr" defTabSz="5842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1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briola"/>
                <a:cs typeface="Gabriola"/>
              </a:rPr>
              <a:t>72,8</a:t>
            </a:r>
            <a:r>
              <a:rPr kumimoji="0" lang="fr-FR" sz="24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briola"/>
                <a:cs typeface="Gabriola"/>
              </a:rPr>
              <a:t> </a:t>
            </a:r>
            <a:r>
              <a:rPr kumimoji="0" lang="fr-FR" sz="2400" b="1" i="0" u="none" strike="noStrike" kern="0" cap="none" spc="3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briola"/>
                <a:cs typeface="Gabriola"/>
              </a:rPr>
              <a:t>%</a:t>
            </a: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Light"/>
              <a:sym typeface="Helvetica Light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06499" y="1342860"/>
            <a:ext cx="2661451" cy="4227596"/>
            <a:chOff x="679978" y="1836912"/>
            <a:chExt cx="2661451" cy="4227596"/>
          </a:xfrm>
        </p:grpSpPr>
        <p:grpSp>
          <p:nvGrpSpPr>
            <p:cNvPr id="10" name="Groupe 9"/>
            <p:cNvGrpSpPr/>
            <p:nvPr/>
          </p:nvGrpSpPr>
          <p:grpSpPr>
            <a:xfrm>
              <a:off x="679978" y="1836912"/>
              <a:ext cx="2661451" cy="1221020"/>
              <a:chOff x="315002" y="2221"/>
              <a:chExt cx="2661451" cy="1221020"/>
            </a:xfrm>
          </p:grpSpPr>
          <p:sp>
            <p:nvSpPr>
              <p:cNvPr id="11" name="Rectangle à coins arrondis 10"/>
              <p:cNvSpPr/>
              <p:nvPr/>
            </p:nvSpPr>
            <p:spPr>
              <a:xfrm>
                <a:off x="315002" y="2221"/>
                <a:ext cx="2661451" cy="1221020"/>
              </a:xfrm>
              <a:prstGeom prst="roundRect">
                <a:avLst>
                  <a:gd name="adj" fmla="val 10000"/>
                </a:avLst>
              </a:prstGeom>
              <a:solidFill>
                <a:schemeClr val="bg2">
                  <a:lumMod val="50000"/>
                </a:schemeClr>
              </a:solidFill>
              <a:ln w="25400" cap="flat" cmpd="sng" algn="ctr"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2" name="Rectangle 11"/>
              <p:cNvSpPr/>
              <p:nvPr/>
            </p:nvSpPr>
            <p:spPr>
              <a:xfrm>
                <a:off x="350764" y="37983"/>
                <a:ext cx="2589927" cy="11494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50800" rIns="76200" bIns="252000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4000" kern="1200" dirty="0" smtClean="0">
                    <a:solidFill>
                      <a:srgbClr val="FFFFFF"/>
                    </a:solidFill>
                    <a:latin typeface="Gabriola" pitchFamily="82" charset="0"/>
                    <a:ea typeface="+mn-ea"/>
                    <a:cs typeface="+mn-cs"/>
                  </a:rPr>
                  <a:t>ALD</a:t>
                </a:r>
                <a:endParaRPr lang="fr-FR" sz="4000" kern="1200" dirty="0">
                  <a:solidFill>
                    <a:srgbClr val="FFFFFF"/>
                  </a:solidFill>
                  <a:latin typeface="Gabriola" pitchFamily="8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e 12"/>
            <p:cNvGrpSpPr/>
            <p:nvPr/>
          </p:nvGrpSpPr>
          <p:grpSpPr>
            <a:xfrm>
              <a:off x="1115284" y="3230495"/>
              <a:ext cx="2129161" cy="1330725"/>
              <a:chOff x="847293" y="1555924"/>
              <a:chExt cx="2129161" cy="1330725"/>
            </a:xfrm>
          </p:grpSpPr>
          <p:sp>
            <p:nvSpPr>
              <p:cNvPr id="14" name="Rectangle à coins arrondis 13"/>
              <p:cNvSpPr/>
              <p:nvPr/>
            </p:nvSpPr>
            <p:spPr>
              <a:xfrm>
                <a:off x="847293" y="1555924"/>
                <a:ext cx="2129161" cy="1330725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cap="flat" cmpd="sng" algn="ctr">
                <a:solidFill>
                  <a:srgbClr val="008BB9"/>
                </a:solidFill>
                <a:prstDash val="solid"/>
              </a:ln>
              <a:effectLst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5" name="Rectangle 14"/>
              <p:cNvSpPr/>
              <p:nvPr/>
            </p:nvSpPr>
            <p:spPr>
              <a:xfrm>
                <a:off x="896288" y="1594900"/>
                <a:ext cx="2051209" cy="125277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0" rIns="53340" bIns="0" numCol="1" spcCol="127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b="1" kern="1200" dirty="0" smtClean="0">
                    <a:solidFill>
                      <a:srgbClr val="000000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Gabriola" pitchFamily="82" charset="0"/>
                  </a:rPr>
                  <a:t>3,1</a:t>
                </a:r>
                <a:r>
                  <a:rPr lang="fr-FR" sz="2800" b="1" dirty="0" smtClean="0">
                    <a:solidFill>
                      <a:srgbClr val="000000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Gabriola" pitchFamily="82" charset="0"/>
                  </a:rPr>
                  <a:t>%</a:t>
                </a:r>
                <a:r>
                  <a:rPr lang="fr-FR" sz="2800" dirty="0" smtClean="0">
                    <a:solidFill>
                      <a:srgbClr val="000000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Gabriola" pitchFamily="82" charset="0"/>
                  </a:rPr>
                  <a:t> </a:t>
                </a:r>
                <a:r>
                  <a:rPr lang="fr-FR" sz="2800" dirty="0">
                    <a:solidFill>
                      <a:srgbClr val="000000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Gabriola" pitchFamily="82" charset="0"/>
                  </a:rPr>
                  <a:t>de la population totale de l’AMO</a:t>
                </a:r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>
              <a:off x="1124359" y="4733783"/>
              <a:ext cx="2129161" cy="1330725"/>
              <a:chOff x="847293" y="3219331"/>
              <a:chExt cx="2129161" cy="1330725"/>
            </a:xfrm>
          </p:grpSpPr>
          <p:sp>
            <p:nvSpPr>
              <p:cNvPr id="17" name="Rectangle à coins arrondis 16"/>
              <p:cNvSpPr/>
              <p:nvPr/>
            </p:nvSpPr>
            <p:spPr>
              <a:xfrm>
                <a:off x="847293" y="3219331"/>
                <a:ext cx="2129161" cy="1330725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25400" cap="flat" cmpd="sng" algn="ctr">
                <a:solidFill>
                  <a:srgbClr val="008BB9"/>
                </a:solidFill>
                <a:prstDash val="solid"/>
              </a:ln>
              <a:effectLst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Rectangle 17"/>
              <p:cNvSpPr/>
              <p:nvPr/>
            </p:nvSpPr>
            <p:spPr>
              <a:xfrm>
                <a:off x="886269" y="3258307"/>
                <a:ext cx="2051209" cy="125277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35560" rIns="53340" bIns="35560" numCol="1" spcCol="1270" anchor="ctr" anchorCtr="0">
                <a:noAutofit/>
              </a:bodyPr>
              <a:lstStyle/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2800" b="1" kern="1200" dirty="0" smtClean="0">
                    <a:solidFill>
                      <a:srgbClr val="000000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Gabriola" pitchFamily="82" charset="0"/>
                    <a:ea typeface="+mn-ea"/>
                    <a:cs typeface="+mn-cs"/>
                  </a:rPr>
                  <a:t>49,9% </a:t>
                </a:r>
                <a:r>
                  <a:rPr lang="fr-FR" sz="2800" kern="1200" dirty="0" smtClean="0">
                    <a:solidFill>
                      <a:srgbClr val="000000">
                        <a:hueOff val="0"/>
                        <a:satOff val="0"/>
                        <a:lumOff val="0"/>
                        <a:alphaOff val="0"/>
                      </a:srgbClr>
                    </a:solidFill>
                    <a:latin typeface="Gabriola" pitchFamily="82" charset="0"/>
                    <a:ea typeface="+mn-ea"/>
                    <a:cs typeface="+mn-cs"/>
                  </a:rPr>
                  <a:t>des dépenses totales de l’AMO</a:t>
                </a:r>
                <a:endParaRPr lang="fr-FR" sz="2800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Gabriola" pitchFamily="82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4" name="Connecteur en angle 3"/>
            <p:cNvCxnSpPr>
              <a:endCxn id="14" idx="1"/>
            </p:cNvCxnSpPr>
            <p:nvPr/>
          </p:nvCxnSpPr>
          <p:spPr>
            <a:xfrm rot="16200000" flipH="1">
              <a:off x="632618" y="3413192"/>
              <a:ext cx="837926" cy="127405"/>
            </a:xfrm>
            <a:prstGeom prst="bentConnector2">
              <a:avLst/>
            </a:prstGeom>
            <a:ln>
              <a:solidFill>
                <a:srgbClr val="008BB9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en angle 20"/>
            <p:cNvCxnSpPr/>
            <p:nvPr/>
          </p:nvCxnSpPr>
          <p:spPr>
            <a:xfrm rot="16200000" flipH="1">
              <a:off x="-93379" y="4142415"/>
              <a:ext cx="2305452" cy="136481"/>
            </a:xfrm>
            <a:prstGeom prst="bentConnector2">
              <a:avLst/>
            </a:prstGeom>
            <a:ln>
              <a:solidFill>
                <a:srgbClr val="008BB9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 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60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20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Régime d’assistance </a:t>
            </a:r>
            <a:r>
              <a:rPr lang="fr-FR" sz="3200" b="1" dirty="0" smtClean="0">
                <a:latin typeface="Gabriola" panose="04040605051002020D02" pitchFamily="82" charset="0"/>
              </a:rPr>
              <a:t>médicale (RAMED)</a:t>
            </a:r>
            <a:r>
              <a:rPr lang="fr-FR" sz="3200" dirty="0">
                <a:latin typeface="Gabriola" panose="04040605051002020D02" pitchFamily="82" charset="0"/>
              </a:rPr>
              <a:t/>
            </a:r>
            <a:br>
              <a:rPr lang="fr-FR" sz="3200" dirty="0">
                <a:latin typeface="Gabriola" panose="04040605051002020D02" pitchFamily="82" charset="0"/>
              </a:rPr>
            </a:br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Population (2018)</a:t>
            </a:r>
            <a:endParaRPr lang="fr-FR" sz="3200" b="1" dirty="0">
              <a:solidFill>
                <a:srgbClr val="E26629"/>
              </a:solidFill>
              <a:latin typeface="Gabriola" panose="04040605051002020D02" pitchFamily="82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195073" y="1632023"/>
            <a:ext cx="8624198" cy="3908618"/>
            <a:chOff x="879671" y="1445350"/>
            <a:chExt cx="8624198" cy="3908618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89832" y="1445350"/>
              <a:ext cx="1796739" cy="1796739"/>
            </a:xfrm>
            <a:prstGeom prst="rect">
              <a:avLst/>
            </a:prstGeom>
          </p:spPr>
        </p:pic>
        <p:sp>
          <p:nvSpPr>
            <p:cNvPr id="10" name="Rectangle à coins arrondis 9"/>
            <p:cNvSpPr/>
            <p:nvPr/>
          </p:nvSpPr>
          <p:spPr>
            <a:xfrm>
              <a:off x="7581622" y="2097513"/>
              <a:ext cx="1873426" cy="1028564"/>
            </a:xfrm>
            <a:prstGeom prst="roundRect">
              <a:avLst/>
            </a:prstGeom>
            <a:solidFill>
              <a:srgbClr val="2C2B2C"/>
            </a:solidFill>
            <a:ln>
              <a:solidFill>
                <a:srgbClr val="2C2B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09115"/>
              <a:r>
                <a:rPr lang="fr-FR" sz="2800" b="1" dirty="0" smtClean="0">
                  <a:solidFill>
                    <a:srgbClr val="FFFFFF"/>
                  </a:solidFill>
                  <a:latin typeface="Gabriola" panose="04040605051002020D02" pitchFamily="82" charset="0"/>
                </a:rPr>
                <a:t>Bénéficiaires</a:t>
              </a:r>
              <a:endParaRPr lang="fr-FR" sz="2800" b="1" dirty="0">
                <a:solidFill>
                  <a:srgbClr val="FFFFFF"/>
                </a:solidFill>
                <a:latin typeface="Gabriola" panose="04040605051002020D02" pitchFamily="82" charset="0"/>
              </a:endParaRP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888" y="1458398"/>
              <a:ext cx="1848463" cy="1825283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879671" y="3291865"/>
              <a:ext cx="2212869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09115"/>
              <a:r>
                <a:rPr lang="fr-FR" sz="3600" b="1" dirty="0" smtClean="0">
                  <a:solidFill>
                    <a:srgbClr val="000000"/>
                  </a:solidFill>
                  <a:latin typeface="Gabriola" panose="04040605051002020D02" pitchFamily="82" charset="0"/>
                </a:rPr>
                <a:t>12,8 Millions de personnes</a:t>
              </a:r>
              <a:r>
                <a:rPr lang="fr-FR" sz="3200" b="1" dirty="0">
                  <a:solidFill>
                    <a:srgbClr val="FFFFFF"/>
                  </a:solidFill>
                  <a:latin typeface="Gabriola" panose="04040605051002020D02" pitchFamily="82" charset="0"/>
                </a:rPr>
                <a:t> </a:t>
              </a:r>
              <a:r>
                <a:rPr lang="fr-FR" sz="3200" b="1" dirty="0" smtClean="0">
                  <a:solidFill>
                    <a:srgbClr val="000000"/>
                  </a:solidFill>
                  <a:latin typeface="Gabriola" panose="04040605051002020D02" pitchFamily="82" charset="0"/>
                </a:rPr>
                <a:t>(</a:t>
              </a:r>
              <a:r>
                <a:rPr lang="fr-FR" sz="2400" b="1" dirty="0" smtClean="0">
                  <a:solidFill>
                    <a:srgbClr val="000000"/>
                  </a:solidFill>
                  <a:latin typeface="Gabriola" panose="04040605051002020D02" pitchFamily="82" charset="0"/>
                </a:rPr>
                <a:t>Depuis la mise en œuvre du régime)</a:t>
              </a:r>
              <a:endParaRPr lang="fr-FR" sz="2400" dirty="0">
                <a:solidFill>
                  <a:srgbClr val="0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034893" y="3270633"/>
              <a:ext cx="202058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09115"/>
              <a:r>
                <a:rPr lang="fr-FR" sz="3600" b="1" dirty="0" smtClean="0">
                  <a:solidFill>
                    <a:srgbClr val="000000"/>
                  </a:solidFill>
                  <a:latin typeface="Gabriola" panose="04040605051002020D02" pitchFamily="82" charset="0"/>
                </a:rPr>
                <a:t>5,2 Millions de foyers</a:t>
              </a:r>
              <a:endParaRPr lang="fr-FR" sz="3200" dirty="0">
                <a:solidFill>
                  <a:srgbClr val="0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574280" y="3291865"/>
              <a:ext cx="192958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09115"/>
              <a:r>
                <a:rPr lang="fr-FR" sz="3600" b="1" dirty="0" smtClean="0">
                  <a:solidFill>
                    <a:srgbClr val="000000"/>
                  </a:solidFill>
                  <a:latin typeface="Gabriola" panose="04040605051002020D02" pitchFamily="82" charset="0"/>
                </a:rPr>
                <a:t>8 Millions</a:t>
              </a:r>
              <a:endParaRPr lang="fr-FR" sz="3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014566" y="5594562"/>
            <a:ext cx="7344000" cy="586108"/>
          </a:xfrm>
          <a:prstGeom prst="rect">
            <a:avLst/>
          </a:prstGeom>
          <a:solidFill>
            <a:srgbClr val="BB5A0D"/>
          </a:solidFill>
        </p:spPr>
        <p:txBody>
          <a:bodyPr wrap="square" bIns="108000">
            <a:spAutoFit/>
          </a:bodyPr>
          <a:lstStyle/>
          <a:p>
            <a:pPr algn="ctr" defTabSz="909115"/>
            <a:r>
              <a:rPr lang="fr-FR" sz="2800" b="1" dirty="0">
                <a:solidFill>
                  <a:srgbClr val="FFFFFF"/>
                </a:solidFill>
                <a:latin typeface="Gabriola" panose="04040605051002020D02" pitchFamily="82" charset="0"/>
              </a:rPr>
              <a:t>Prédominance de personnes en situation de pauvreté </a:t>
            </a:r>
          </a:p>
        </p:txBody>
      </p:sp>
      <p:sp>
        <p:nvSpPr>
          <p:cNvPr id="18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43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21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12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sp>
        <p:nvSpPr>
          <p:cNvPr id="33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solidFill>
                  <a:srgbClr val="3479AB"/>
                </a:solidFill>
                <a:latin typeface="Gabriola" panose="04040605051002020D02" pitchFamily="82" charset="0"/>
              </a:rPr>
              <a:t>Couverture médicale de base</a:t>
            </a:r>
            <a:r>
              <a:rPr lang="fr-FR" sz="3200" dirty="0" smtClean="0">
                <a:latin typeface="Gabriola" panose="04040605051002020D02" pitchFamily="82" charset="0"/>
              </a:rPr>
              <a:t/>
            </a:r>
            <a:br>
              <a:rPr lang="fr-FR" sz="3200" dirty="0" smtClean="0">
                <a:latin typeface="Gabriola" panose="04040605051002020D02" pitchFamily="82" charset="0"/>
              </a:rPr>
            </a:br>
            <a:r>
              <a:rPr lang="en-US" sz="2000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Récap</a:t>
            </a:r>
            <a:endParaRPr lang="en-US" sz="20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6388" y="1328604"/>
            <a:ext cx="8409187" cy="500565"/>
          </a:xfrm>
          <a:prstGeom prst="rect">
            <a:avLst/>
          </a:prstGeom>
          <a:solidFill>
            <a:srgbClr val="008BB9"/>
          </a:solidFill>
        </p:spPr>
        <p:txBody>
          <a:bodyPr wrap="square" lIns="129963" tIns="64982" rIns="129963" bIns="64982" anchor="ctr">
            <a:spAutoFit/>
          </a:bodyPr>
          <a:lstStyle/>
          <a:p>
            <a:pPr marR="0" lvl="0" algn="ctr" defTabSz="410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Gabriola"/>
              </a:rPr>
              <a:t>Avant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Gabriola"/>
              </a:rPr>
              <a:t>				  </a:t>
            </a: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Gabriola"/>
              </a:rPr>
              <a:t>			   	   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briola" pitchFamily="82" charset="0"/>
                <a:ea typeface="Calibri"/>
                <a:cs typeface="Times New Roman"/>
                <a:sym typeface="Gabriola"/>
              </a:rPr>
              <a:t>Actuellement</a:t>
            </a:r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4547815" y="2050183"/>
            <a:ext cx="1" cy="2700000"/>
          </a:xfrm>
          <a:prstGeom prst="line">
            <a:avLst/>
          </a:prstGeom>
          <a:noFill/>
          <a:ln w="19050" cap="flat" cmpd="sng" algn="ctr">
            <a:solidFill>
              <a:srgbClr val="9C775F"/>
            </a:solidFill>
            <a:prstDash val="dash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310356" y="2362794"/>
            <a:ext cx="4192746" cy="2757442"/>
          </a:xfrm>
          <a:prstGeom prst="rect">
            <a:avLst/>
          </a:prstGeom>
        </p:spPr>
        <p:txBody>
          <a:bodyPr wrap="square" lIns="90952" tIns="45476" rIns="90952" bIns="45476">
            <a:spAutoFit/>
          </a:bodyPr>
          <a:lstStyle/>
          <a:p>
            <a:pPr marL="271463" marR="0" lvl="1" indent="-271463" algn="l" defTabSz="408590" rtl="0" eaLnBrk="1" fontAlgn="auto" latinLnBrk="0" hangingPunct="1">
              <a:lnSpc>
                <a:spcPts val="3000"/>
              </a:lnSpc>
              <a:spcBef>
                <a:spcPts val="0"/>
              </a:spcBef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Régime facultatif et panier</a:t>
            </a:r>
            <a:r>
              <a:rPr kumimoji="0" lang="fr-FR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 de soins réduit 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;</a:t>
            </a:r>
          </a:p>
          <a:p>
            <a:pPr marL="271463" marR="0" lvl="1" indent="-271463" algn="l" defTabSz="408590" rtl="0" eaLnBrk="1" fontAlgn="auto" latinLnBrk="0" hangingPunct="1">
              <a:lnSpc>
                <a:spcPts val="3000"/>
              </a:lnSpc>
              <a:spcBef>
                <a:spcPts val="0"/>
              </a:spcBef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Géré par la CNOPS / Mutuelles et les assurances privés ;</a:t>
            </a:r>
          </a:p>
          <a:p>
            <a:pPr marL="271463" marR="0" lvl="1" indent="-271463" algn="l" defTabSz="408590" rtl="0" eaLnBrk="1" fontAlgn="auto" latinLnBrk="0" hangingPunct="1">
              <a:lnSpc>
                <a:spcPts val="3000"/>
              </a:lnSpc>
              <a:spcBef>
                <a:spcPts val="0"/>
              </a:spcBef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Délais importants de remboursement et de prise en charge ;</a:t>
            </a:r>
          </a:p>
          <a:p>
            <a:pPr marL="271463" marR="0" lvl="1" indent="-271463" algn="l" defTabSz="408590" rtl="0" eaLnBrk="1" fontAlgn="auto" latinLnBrk="0" hangingPunct="1">
              <a:lnSpc>
                <a:spcPts val="3000"/>
              </a:lnSpc>
              <a:spcBef>
                <a:spcPts val="0"/>
              </a:spcBef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Certificat d’indigence.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abriola"/>
              <a:ea typeface="Gabriola"/>
              <a:cs typeface="Gabriola"/>
              <a:sym typeface="Gabriol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2513" y="5178486"/>
            <a:ext cx="3888432" cy="861282"/>
          </a:xfrm>
          <a:prstGeom prst="rect">
            <a:avLst/>
          </a:prstGeom>
          <a:solidFill>
            <a:srgbClr val="FFFFFF">
              <a:lumMod val="85000"/>
            </a:srgbClr>
          </a:solidFill>
        </p:spPr>
        <p:txBody>
          <a:bodyPr wrap="square" lIns="90952" tIns="45476" rIns="90952" bIns="45476">
            <a:spAutoFit/>
          </a:bodyPr>
          <a:lstStyle/>
          <a:p>
            <a:pPr marL="0" marR="0" lvl="1" indent="0" algn="ctr" defTabSz="40859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AB1500"/>
              </a:buClr>
              <a:buSzPct val="90000"/>
              <a:buFontTx/>
              <a:buNone/>
              <a:tabLst/>
              <a:defRPr sz="1800"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Régime désorganisé avec manque de gouvernance et de vision financière.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05461" y="1665462"/>
            <a:ext cx="15888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091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B5A0D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16% 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Population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38846" y="1626011"/>
            <a:ext cx="20986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091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B5A0D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62% 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Population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14029" y="2395452"/>
            <a:ext cx="4192746" cy="2528405"/>
          </a:xfrm>
          <a:prstGeom prst="rect">
            <a:avLst/>
          </a:prstGeom>
        </p:spPr>
        <p:txBody>
          <a:bodyPr wrap="square" lIns="90952" tIns="45476" rIns="90952" bIns="45476">
            <a:spAutoFit/>
          </a:bodyPr>
          <a:lstStyle/>
          <a:p>
            <a:pPr marL="271463" marR="0" lvl="1" indent="-271463" algn="l" defTabSz="40859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300"/>
              </a:spcAft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Régime obligatoire et panier</a:t>
            </a:r>
            <a:r>
              <a:rPr kumimoji="0" lang="fr-FR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 élargi 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;</a:t>
            </a:r>
          </a:p>
          <a:p>
            <a:pPr marL="271463" marR="0" lvl="1" indent="-271463" algn="l" defTabSz="40859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300"/>
              </a:spcAft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Géré par deux organismes </a:t>
            </a:r>
          </a:p>
          <a:p>
            <a:pPr marL="450850" marR="0" lvl="2" indent="-184150" algn="l" defTabSz="45085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300"/>
              </a:spcAft>
              <a:buClr>
                <a:srgbClr val="793433"/>
              </a:buClr>
              <a:buSzPct val="101000"/>
              <a:buFont typeface="Gabriola" panose="04040605051002020D02" pitchFamily="82" charset="0"/>
              <a:buChar char="‐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La CNSS : Secteur privé, indépendants en cours ;</a:t>
            </a:r>
          </a:p>
          <a:p>
            <a:pPr marL="450850" marR="0" lvl="2" indent="-184150" algn="l" defTabSz="45085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300"/>
              </a:spcAft>
              <a:buClr>
                <a:srgbClr val="793433"/>
              </a:buClr>
              <a:buSzPct val="101000"/>
              <a:buFont typeface="Gabriola" panose="04040605051002020D02" pitchFamily="82" charset="0"/>
              <a:buChar char="‐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La CNOPS : secteur public, étudiants;</a:t>
            </a:r>
          </a:p>
          <a:p>
            <a:pPr marL="271463" marR="0" lvl="1" indent="-271463" algn="l" defTabSz="40859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300"/>
              </a:spcAft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Organe de régulation « ANAM » ;</a:t>
            </a:r>
          </a:p>
          <a:p>
            <a:pPr marL="271463" marR="0" lvl="1" indent="-271463" algn="l" defTabSz="40859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300"/>
              </a:spcAft>
              <a:buClr>
                <a:srgbClr val="793433"/>
              </a:buClr>
              <a:buSzPct val="90000"/>
              <a:buFont typeface="Webdings" panose="05030102010509060703" pitchFamily="18" charset="2"/>
              <a:buChar char=""/>
              <a:tabLst/>
              <a:defRPr sz="1800"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Carte RAMED.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abriola"/>
              <a:ea typeface="Gabriola"/>
              <a:cs typeface="Gabriola"/>
              <a:sym typeface="Gabriol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89079" y="5178486"/>
            <a:ext cx="3888432" cy="861282"/>
          </a:xfrm>
          <a:prstGeom prst="rect">
            <a:avLst/>
          </a:prstGeom>
          <a:solidFill>
            <a:srgbClr val="FFFFFF">
              <a:lumMod val="85000"/>
            </a:srgbClr>
          </a:solidFill>
        </p:spPr>
        <p:txBody>
          <a:bodyPr wrap="square" lIns="90952" tIns="45476" rIns="90952" bIns="45476">
            <a:spAutoFit/>
          </a:bodyPr>
          <a:lstStyle/>
          <a:p>
            <a:pPr marL="0" marR="0" lvl="1" indent="0" algn="ctr" defTabSz="40859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AB1500"/>
              </a:buClr>
              <a:buSzPct val="90000"/>
              <a:buFontTx/>
              <a:buNone/>
              <a:tabLst/>
              <a:defRPr sz="1800"/>
            </a:pPr>
            <a:r>
              <a:rPr kumimoji="0" lang="fr-FR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abriola"/>
                <a:ea typeface="Gabriola"/>
                <a:cs typeface="Gabriola"/>
                <a:sym typeface="Gabriola"/>
              </a:rPr>
              <a:t>Régime organisé avec une meilleure  gouvernance et vision financière.</a:t>
            </a:r>
          </a:p>
        </p:txBody>
      </p:sp>
      <p:sp>
        <p:nvSpPr>
          <p:cNvPr id="34" name="Triangle isocèle 33"/>
          <p:cNvSpPr/>
          <p:nvPr/>
        </p:nvSpPr>
        <p:spPr>
          <a:xfrm rot="10800000">
            <a:off x="4190941" y="1327729"/>
            <a:ext cx="720080" cy="606691"/>
          </a:xfrm>
          <a:prstGeom prst="triangle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9115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22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11" name="Titre 5"/>
          <p:cNvSpPr txBox="1">
            <a:spLocks/>
          </p:cNvSpPr>
          <p:nvPr/>
        </p:nvSpPr>
        <p:spPr>
          <a:xfrm>
            <a:off x="1368045" y="200250"/>
            <a:ext cx="6556758" cy="798736"/>
          </a:xfrm>
          <a:prstGeom prst="rect">
            <a:avLst/>
          </a:prstGeom>
        </p:spPr>
        <p:txBody>
          <a:bodyPr/>
          <a:lstStyle>
            <a:lvl1pPr algn="l" defTabSz="342900" rtl="0" fontAlgn="base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ＭＳ Ｐゴシック" pitchFamily="8" charset="-128"/>
                <a:cs typeface="Arial"/>
              </a:defRPr>
            </a:lvl1pPr>
            <a:lvl2pPr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2pPr>
            <a:lvl3pPr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3pPr>
            <a:lvl4pPr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4pPr>
            <a:lvl5pPr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5pPr>
            <a:lvl6pPr marL="3429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6pPr>
            <a:lvl7pPr marL="6858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7pPr>
            <a:lvl8pPr marL="10287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8pPr>
            <a:lvl9pPr marL="13716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42C32"/>
                </a:solidFill>
                <a:latin typeface="Arial" pitchFamily="8" charset="0"/>
                <a:ea typeface="ＭＳ Ｐゴシック" pitchFamily="8" charset="-128"/>
              </a:defRPr>
            </a:lvl9pPr>
          </a:lstStyle>
          <a:p>
            <a:r>
              <a:rPr lang="fr-FR" sz="3200" b="1" dirty="0" smtClean="0">
                <a:latin typeface="Gabriola" panose="04040605051002020D02" pitchFamily="82" charset="0"/>
              </a:rPr>
              <a:t>La couverture médicale de base</a:t>
            </a:r>
          </a:p>
          <a:p>
            <a:r>
              <a:rPr lang="fr-FR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Gabriola" panose="04040605051002020D02" pitchFamily="82" charset="0"/>
              </a:rPr>
              <a:t>Progressivité de mise en œuvre</a:t>
            </a:r>
            <a:endParaRPr lang="fr-FR" sz="3200" b="1" dirty="0">
              <a:solidFill>
                <a:schemeClr val="accent6">
                  <a:lumMod val="75000"/>
                  <a:lumOff val="25000"/>
                </a:schemeClr>
              </a:solidFill>
              <a:latin typeface="Gabriola" panose="04040605051002020D02" pitchFamily="82" charset="0"/>
            </a:endParaRPr>
          </a:p>
        </p:txBody>
      </p:sp>
      <p:graphicFrame>
        <p:nvGraphicFramePr>
          <p:cNvPr id="40" name="Diagramme 39"/>
          <p:cNvGraphicFramePr/>
          <p:nvPr>
            <p:extLst>
              <p:ext uri="{D42A27DB-BD31-4B8C-83A1-F6EECF244321}">
                <p14:modId xmlns:p14="http://schemas.microsoft.com/office/powerpoint/2010/main" val="1043818570"/>
              </p:ext>
            </p:extLst>
          </p:nvPr>
        </p:nvGraphicFramePr>
        <p:xfrm>
          <a:off x="827584" y="1333807"/>
          <a:ext cx="8316416" cy="5087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" name="ZoneTexte 40"/>
          <p:cNvSpPr txBox="1"/>
          <p:nvPr/>
        </p:nvSpPr>
        <p:spPr>
          <a:xfrm>
            <a:off x="4553744" y="976445"/>
            <a:ext cx="64807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briola" panose="04040605051002020D02" pitchFamily="82" charset="0"/>
                <a:sym typeface="Helvetica Light"/>
              </a:rPr>
              <a:t>16%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6713984" y="1768533"/>
            <a:ext cx="64807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briola" panose="04040605051002020D02" pitchFamily="82" charset="0"/>
                <a:sym typeface="Helvetica Light"/>
              </a:rPr>
              <a:t>26%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7650088" y="4000780"/>
            <a:ext cx="64807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briola" panose="04040605051002020D02" pitchFamily="82" charset="0"/>
                <a:sym typeface="Helvetica Light"/>
              </a:rPr>
              <a:t>43%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4553744" y="4758845"/>
            <a:ext cx="84330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briola" panose="04040605051002020D02" pitchFamily="82" charset="0"/>
                <a:sym typeface="Helvetica Light"/>
              </a:rPr>
              <a:t>62%</a:t>
            </a:r>
          </a:p>
        </p:txBody>
      </p:sp>
      <p:sp>
        <p:nvSpPr>
          <p:cNvPr id="45" name="Forme en L 44"/>
          <p:cNvSpPr/>
          <p:nvPr/>
        </p:nvSpPr>
        <p:spPr>
          <a:xfrm>
            <a:off x="1025352" y="3784757"/>
            <a:ext cx="1224136" cy="482763"/>
          </a:xfrm>
          <a:prstGeom prst="corner">
            <a:avLst/>
          </a:prstGeom>
          <a:solidFill>
            <a:srgbClr val="DE6A1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58268" y="2830650"/>
            <a:ext cx="168187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09115"/>
            <a:r>
              <a:rPr lang="fr-FR" sz="2800" b="1" dirty="0">
                <a:solidFill>
                  <a:srgbClr val="C00000"/>
                </a:solidFill>
                <a:latin typeface="Gabriola" panose="04040605051002020D02" pitchFamily="82" charset="0"/>
              </a:rPr>
              <a:t>Objectif </a:t>
            </a:r>
            <a:r>
              <a:rPr lang="fr-FR" sz="2800" b="1" dirty="0" smtClean="0">
                <a:solidFill>
                  <a:srgbClr val="C00000"/>
                </a:solidFill>
                <a:latin typeface="Gabriola" panose="04040605051002020D02" pitchFamily="82" charset="0"/>
              </a:rPr>
              <a:t>90% </a:t>
            </a:r>
          </a:p>
          <a:p>
            <a:pPr algn="ctr" defTabSz="909115"/>
            <a:r>
              <a:rPr lang="fr-FR" sz="2800" b="1" dirty="0" smtClean="0">
                <a:solidFill>
                  <a:srgbClr val="C00000"/>
                </a:solidFill>
                <a:latin typeface="Gabriola" panose="04040605051002020D02" pitchFamily="82" charset="0"/>
              </a:rPr>
              <a:t>en 2025</a:t>
            </a:r>
            <a:endParaRPr lang="fr-FR" sz="2800" dirty="0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47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2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7"/>
          </p:nvPr>
        </p:nvSpPr>
        <p:spPr>
          <a:xfrm>
            <a:off x="742964" y="3164102"/>
            <a:ext cx="7500257" cy="2522507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fr-MA" sz="4800" b="1" dirty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Vision</a:t>
            </a:r>
            <a:r>
              <a:rPr lang="fr-MA" sz="4800" b="1" dirty="0">
                <a:solidFill>
                  <a:srgbClr val="0365C0">
                    <a:lumMod val="50000"/>
                  </a:srgbClr>
                </a:solidFill>
                <a:latin typeface="Gabriola" panose="04040605051002020D02" pitchFamily="82" charset="0"/>
              </a:rPr>
              <a:t> </a:t>
            </a:r>
            <a:r>
              <a:rPr lang="fr-MA" sz="4800" b="1" dirty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et stratégie de l’ANAM  dans le contexte de la CSU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fr-FR" sz="6000" dirty="0" smtClean="0">
                <a:solidFill>
                  <a:srgbClr val="3479AB"/>
                </a:solidFill>
                <a:latin typeface="Gabriola" panose="04040605051002020D02" pitchFamily="82" charset="0"/>
                <a:ea typeface="+mn-ea"/>
                <a:cs typeface="+mn-cs"/>
              </a:rPr>
              <a:t> </a:t>
            </a:r>
            <a:endParaRPr lang="fr-FR" sz="6000" dirty="0">
              <a:solidFill>
                <a:srgbClr val="3479AB"/>
              </a:solidFill>
              <a:latin typeface="Gabriola" panose="04040605051002020D02" pitchFamily="82" charset="0"/>
              <a:ea typeface="+mn-ea"/>
              <a:cs typeface="+mn-cs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6821505" y="5686609"/>
            <a:ext cx="369277" cy="260569"/>
          </a:xfrm>
        </p:spPr>
        <p:txBody>
          <a:bodyPr/>
          <a:lstStyle/>
          <a:p>
            <a:r>
              <a:rPr lang="fr-FR" smtClean="0"/>
              <a:t>13 Avril 2017</a:t>
            </a:r>
            <a:endParaRPr lang="fr-FR" dirty="0"/>
          </a:p>
        </p:txBody>
      </p:sp>
      <p:sp>
        <p:nvSpPr>
          <p:cNvPr id="6" name="Espace réservé de la date 1"/>
          <p:cNvSpPr txBox="1">
            <a:spLocks/>
          </p:cNvSpPr>
          <p:nvPr/>
        </p:nvSpPr>
        <p:spPr>
          <a:xfrm>
            <a:off x="8651631" y="6421669"/>
            <a:ext cx="492369" cy="3474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ctr" defTabSz="914400" rtl="0" eaLnBrk="1" latinLnBrk="0" hangingPunct="1">
              <a:defRPr sz="675" kern="1200">
                <a:solidFill>
                  <a:srgbClr val="FFFFFF"/>
                </a:solidFill>
                <a:latin typeface="+mn-lt"/>
                <a:ea typeface="Arial" pitchFamily="8" charset="0"/>
                <a:cs typeface="Arial" pitchFamily="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DFC03-D6A5-423A-9985-1748B5E6B9D4}" type="slidenum">
              <a:rPr lang="fr-FR" sz="1600" b="1" smtClean="0">
                <a:latin typeface="Gabriola" panose="04040605051002020D02" pitchFamily="82" charset="0"/>
              </a:rPr>
              <a:pPr/>
              <a:t>23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916" y="72428"/>
            <a:ext cx="2262352" cy="1399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22830" y="6421669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</a:t>
            </a:r>
            <a:r>
              <a:rPr lang="fr-FR" sz="2000" dirty="0" smtClean="0">
                <a:latin typeface="Gabriola" panose="04040605051002020D02" pitchFamily="82" charset="0"/>
              </a:rPr>
              <a:t>base 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0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24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368044" y="200250"/>
            <a:ext cx="7270989" cy="798736"/>
          </a:xfrm>
        </p:spPr>
        <p:txBody>
          <a:bodyPr/>
          <a:lstStyle/>
          <a:p>
            <a:pPr lvl="0"/>
            <a:r>
              <a:rPr lang="fr-MA" sz="3200" b="1" dirty="0">
                <a:latin typeface="Gabriola" panose="04040605051002020D02" pitchFamily="82" charset="0"/>
              </a:rPr>
              <a:t>Vision et stratégie de l’ANAM  dans le contexte de la CSU</a:t>
            </a:r>
            <a:br>
              <a:rPr lang="fr-MA" sz="3200" b="1" dirty="0">
                <a:latin typeface="Gabriola" panose="04040605051002020D02" pitchFamily="82" charset="0"/>
              </a:rPr>
            </a:br>
            <a:endParaRPr lang="fr-FR" sz="3200" b="1" dirty="0">
              <a:latin typeface="Gabriola" panose="04040605051002020D02" pitchFamily="82" charset="0"/>
            </a:endParaRPr>
          </a:p>
        </p:txBody>
      </p:sp>
      <p:sp>
        <p:nvSpPr>
          <p:cNvPr id="14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</a:t>
            </a:r>
            <a:r>
              <a:rPr lang="fr-FR" sz="2000" dirty="0" smtClean="0">
                <a:latin typeface="Gabriola" panose="04040605051002020D02" pitchFamily="82" charset="0"/>
              </a:rPr>
              <a:t>au 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228299" y="2442949"/>
            <a:ext cx="6823880" cy="283154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fr-FR" sz="3200" b="1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1- Gouvernance de </a:t>
            </a:r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la CMB </a:t>
            </a:r>
            <a:r>
              <a:rPr lang="fr-FR" sz="3200" b="1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et de </a:t>
            </a:r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l’ANAM ;</a:t>
            </a:r>
            <a:endParaRPr lang="fr-FR" sz="3200" b="1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  <a:p>
            <a:pPr lvl="1"/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2- </a:t>
            </a:r>
            <a:r>
              <a:rPr lang="fr-FR" sz="3200" b="1" kern="0" dirty="0" err="1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CMBu</a:t>
            </a:r>
            <a:r>
              <a:rPr lang="fr-FR" sz="3200" b="1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 </a:t>
            </a:r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;</a:t>
            </a:r>
            <a:endParaRPr lang="fr-FR" sz="3200" b="1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  <a:p>
            <a:pPr lvl="1"/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3- </a:t>
            </a:r>
            <a:r>
              <a:rPr lang="fr-FR" sz="3200" b="1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Encadrement technique et </a:t>
            </a:r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régulation ;</a:t>
            </a:r>
          </a:p>
          <a:p>
            <a:pPr lvl="1"/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4-Communication ;</a:t>
            </a:r>
            <a:endParaRPr lang="fr-FR" sz="3200" b="1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  <a:p>
            <a:pPr lvl="1"/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5-Suivi </a:t>
            </a:r>
            <a:r>
              <a:rPr lang="fr-FR" sz="3200" b="1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et évaluation </a:t>
            </a:r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.</a:t>
            </a:r>
            <a:endParaRPr lang="fr-FR" sz="3200" b="1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  <a:p>
            <a:endParaRPr lang="fr-FR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1228299" y="1844525"/>
            <a:ext cx="6823880" cy="584775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200" b="1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05 Domaines d’actions </a:t>
            </a:r>
            <a:r>
              <a:rPr lang="fr-FR" sz="3200" b="1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stratégiques:</a:t>
            </a:r>
            <a:endParaRPr lang="fr-FR" sz="3200" b="1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</p:txBody>
      </p:sp>
    </p:spTree>
    <p:extLst>
      <p:ext uri="{BB962C8B-B14F-4D97-AF65-F5344CB8AC3E}">
        <p14:creationId xmlns:p14="http://schemas.microsoft.com/office/powerpoint/2010/main" val="358391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25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19" name="Titre 5"/>
          <p:cNvSpPr>
            <a:spLocks noGrp="1"/>
          </p:cNvSpPr>
          <p:nvPr>
            <p:ph type="title"/>
          </p:nvPr>
        </p:nvSpPr>
        <p:spPr>
          <a:xfrm>
            <a:off x="1368044" y="200250"/>
            <a:ext cx="7216397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Outils d’encadrement </a:t>
            </a:r>
            <a:r>
              <a:rPr lang="fr-FR" sz="3200" b="1" dirty="0">
                <a:latin typeface="Gabriola" panose="04040605051002020D02" pitchFamily="82" charset="0"/>
              </a:rPr>
              <a:t>technique et régulation </a:t>
            </a:r>
            <a:br>
              <a:rPr lang="fr-FR" sz="3200" b="1" dirty="0">
                <a:latin typeface="Gabriola" panose="04040605051002020D02" pitchFamily="82" charset="0"/>
              </a:rPr>
            </a:br>
            <a:r>
              <a:rPr lang="fr-FR" sz="2000" b="1" dirty="0">
                <a:latin typeface="Gabriola" panose="04040605051002020D02" pitchFamily="82" charset="0"/>
              </a:rPr>
              <a:t>Renforcement du dispositif de </a:t>
            </a:r>
            <a:r>
              <a:rPr lang="fr-FR" sz="2000" b="1" dirty="0" smtClean="0">
                <a:latin typeface="Gabriola" panose="04040605051002020D02" pitchFamily="82" charset="0"/>
              </a:rPr>
              <a:t>régulation et veiller </a:t>
            </a:r>
            <a:r>
              <a:rPr lang="fr-FR" sz="2000" b="1" dirty="0">
                <a:latin typeface="Gabriola" panose="04040605051002020D02" pitchFamily="82" charset="0"/>
              </a:rPr>
              <a:t>à son application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6820" y="1261355"/>
            <a:ext cx="857149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Le conventionnement et la normalisation ; 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Les protocoles thérapeutiques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Les médicaments et les dispositifs médicaux remboursables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Les nomenclatures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L’arbitrage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L’attribution du code </a:t>
            </a: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INPE (Référentiel des Ps et Es de santé) </a:t>
            </a: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Le </a:t>
            </a: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Système National Intégré de Gestion et d’Information</a:t>
            </a:r>
            <a:r>
              <a:rPr lang="fr-FR" sz="32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 </a:t>
            </a: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Parcours </a:t>
            </a: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coordonné des soins;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Prévention….</a:t>
            </a:r>
            <a:endParaRPr lang="fr-FR" sz="3200" kern="0" dirty="0">
              <a:solidFill>
                <a:sysClr val="windowText" lastClr="000000"/>
              </a:solidFill>
              <a:latin typeface="Gabriola"/>
              <a:ea typeface="Gabriola"/>
              <a:cs typeface="Gabriola"/>
            </a:endParaRP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au </a:t>
            </a:r>
            <a:r>
              <a:rPr lang="fr-FR" sz="2000" dirty="0" smtClean="0">
                <a:latin typeface="Gabriola" panose="04040605051002020D02" pitchFamily="82" charset="0"/>
              </a:rPr>
              <a:t>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5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26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19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 smtClean="0">
                <a:latin typeface="Gabriola" panose="04040605051002020D02" pitchFamily="82" charset="0"/>
              </a:rPr>
              <a:t>Perspectives</a:t>
            </a:r>
            <a:r>
              <a:rPr lang="fr-FR" sz="3200" b="1" dirty="0">
                <a:latin typeface="Gabriola" panose="04040605051002020D02" pitchFamily="82" charset="0"/>
              </a:rPr>
              <a:t/>
            </a:r>
            <a:br>
              <a:rPr lang="fr-FR" sz="3200" b="1" dirty="0">
                <a:latin typeface="Gabriola" panose="04040605051002020D02" pitchFamily="82" charset="0"/>
              </a:rPr>
            </a:br>
            <a:endParaRPr lang="fr-FR" sz="3200" b="1" dirty="0">
              <a:latin typeface="Gabriola" panose="04040605051002020D02" pitchFamily="8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6820" y="1547963"/>
            <a:ext cx="8571494" cy="2423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Population non </a:t>
            </a:r>
            <a:r>
              <a:rPr lang="fr-FR" sz="36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couverte (AMI) </a:t>
            </a:r>
            <a:r>
              <a:rPr lang="fr-FR" sz="3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Le reste à charge (35%)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Pérennité </a:t>
            </a:r>
            <a:r>
              <a:rPr lang="fr-FR" sz="36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 et harmonisation des </a:t>
            </a:r>
            <a:r>
              <a:rPr lang="fr-FR" sz="3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régimes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600" kern="0" dirty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Nouvelle vision pour le RAMED.</a:t>
            </a: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au </a:t>
            </a:r>
            <a:r>
              <a:rPr lang="fr-FR" sz="2000" dirty="0" smtClean="0">
                <a:latin typeface="Gabriola" panose="04040605051002020D02" pitchFamily="82" charset="0"/>
              </a:rPr>
              <a:t>Maroc</a:t>
            </a:r>
            <a:endParaRPr lang="fr-FR" sz="2000" dirty="0">
              <a:latin typeface="Gabriola" panose="04040605051002020D02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5893" y="4994969"/>
            <a:ext cx="8835014" cy="684000"/>
          </a:xfrm>
          <a:prstGeom prst="rect">
            <a:avLst/>
          </a:prstGeom>
          <a:gradFill>
            <a:gsLst>
              <a:gs pos="0">
                <a:srgbClr val="C00000"/>
              </a:gs>
              <a:gs pos="5000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</p:spPr>
        <p:txBody>
          <a:bodyPr wrap="square" lIns="129963" tIns="64982" rIns="129963" bIns="64982" anchor="ctr">
            <a:spAutoFit/>
          </a:bodyPr>
          <a:lstStyle/>
          <a:p>
            <a:pPr marL="90487" algn="ctr" defTabSz="410520">
              <a:buClr>
                <a:srgbClr val="FFFFFF"/>
              </a:buClr>
              <a:buFont typeface="Wingdings" panose="05000000000000000000" pitchFamily="2" charset="2"/>
              <a:buNone/>
            </a:pPr>
            <a:r>
              <a:rPr lang="fr-FR" sz="2800" b="1" kern="0" dirty="0" smtClean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</a:rPr>
              <a:t>L’ANAM vrai organe </a:t>
            </a:r>
            <a:r>
              <a:rPr lang="fr-FR" sz="2800" b="1" kern="0" dirty="0">
                <a:solidFill>
                  <a:srgbClr val="FFFFFF"/>
                </a:solidFill>
                <a:latin typeface="Gabriola" pitchFamily="82" charset="0"/>
                <a:ea typeface="Calibri"/>
                <a:cs typeface="Times New Roman"/>
              </a:rPr>
              <a:t>de régulation de la CMB </a:t>
            </a:r>
          </a:p>
        </p:txBody>
      </p:sp>
    </p:spTree>
    <p:extLst>
      <p:ext uri="{BB962C8B-B14F-4D97-AF65-F5344CB8AC3E}">
        <p14:creationId xmlns:p14="http://schemas.microsoft.com/office/powerpoint/2010/main" val="134274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4"/>
          </p:nvPr>
        </p:nvSpPr>
        <p:spPr>
          <a:xfrm>
            <a:off x="8651631" y="6421669"/>
            <a:ext cx="492369" cy="347425"/>
          </a:xfrm>
        </p:spPr>
        <p:txBody>
          <a:bodyPr/>
          <a:lstStyle/>
          <a:p>
            <a:fld id="{F1BC6804-9A18-4A42-92ED-A1A0DC515E07}" type="slidenum">
              <a:rPr lang="fr-FR" sz="1600" b="1" smtClean="0">
                <a:latin typeface="Gabriola" panose="04040605051002020D02" pitchFamily="82" charset="0"/>
              </a:rPr>
              <a:t>27</a:t>
            </a:fld>
            <a:endParaRPr lang="fr-FR" sz="1600" b="1" dirty="0">
              <a:latin typeface="Gabriola" panose="04040605051002020D02" pitchFamily="82" charset="0"/>
            </a:endParaRPr>
          </a:p>
        </p:txBody>
      </p:sp>
      <p:sp>
        <p:nvSpPr>
          <p:cNvPr id="19" name="Titre 5"/>
          <p:cNvSpPr>
            <a:spLocks noGrp="1"/>
          </p:cNvSpPr>
          <p:nvPr>
            <p:ph type="title"/>
          </p:nvPr>
        </p:nvSpPr>
        <p:spPr>
          <a:xfrm>
            <a:off x="1368045" y="200250"/>
            <a:ext cx="6556758" cy="798736"/>
          </a:xfrm>
        </p:spPr>
        <p:txBody>
          <a:bodyPr/>
          <a:lstStyle/>
          <a:p>
            <a:r>
              <a:rPr lang="fr-FR" sz="3200" b="1" dirty="0">
                <a:latin typeface="Gabriola" panose="04040605051002020D02" pitchFamily="82" charset="0"/>
              </a:rPr>
              <a:t>Conclusion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6820" y="1547963"/>
            <a:ext cx="877799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La CMB au Maroc est un chantier de société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Son implantation a </a:t>
            </a:r>
            <a:r>
              <a:rPr lang="fr-FR" sz="3200" kern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suscité un </a:t>
            </a: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engagement politique au plus haut niveau de l’état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La CMB vient accompagner les grands chantiers de réformes engagés par le Maroc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Maturité de l’expérience Marocaine en matière de la CMB ;</a:t>
            </a:r>
          </a:p>
          <a:p>
            <a:pPr marL="342900" indent="-342900" algn="just">
              <a:spcAft>
                <a:spcPts val="300"/>
              </a:spcAft>
              <a:buClr>
                <a:srgbClr val="E26629"/>
              </a:buClr>
              <a:buFont typeface="Wingdings" panose="05000000000000000000" pitchFamily="2" charset="2"/>
              <a:buChar char="§"/>
            </a:pPr>
            <a:r>
              <a:rPr lang="fr-FR" sz="3200" kern="0" dirty="0" smtClean="0">
                <a:solidFill>
                  <a:sysClr val="windowText" lastClr="000000"/>
                </a:solidFill>
                <a:latin typeface="Gabriola"/>
                <a:ea typeface="Gabriola"/>
                <a:cs typeface="Gabriola"/>
              </a:rPr>
              <a:t>Engagement ferme vers la CSU.</a:t>
            </a: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5"/>
          </p:nvPr>
        </p:nvSpPr>
        <p:spPr>
          <a:xfrm>
            <a:off x="195073" y="6424615"/>
            <a:ext cx="6728873" cy="365125"/>
          </a:xfrm>
        </p:spPr>
        <p:txBody>
          <a:bodyPr/>
          <a:lstStyle/>
          <a:p>
            <a:pPr algn="l">
              <a:defRPr/>
            </a:pPr>
            <a:r>
              <a:rPr lang="fr-FR" sz="2000" dirty="0">
                <a:latin typeface="Gabriola" panose="04040605051002020D02" pitchFamily="82" charset="0"/>
              </a:rPr>
              <a:t>Couverture médicale de base  au </a:t>
            </a:r>
            <a:r>
              <a:rPr lang="fr-FR" sz="2000" dirty="0" smtClean="0">
                <a:latin typeface="Gabriola" panose="04040605051002020D02" pitchFamily="82" charset="0"/>
              </a:rPr>
              <a:t>Maroc</a:t>
            </a:r>
            <a:endParaRPr lang="fr-FR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6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 rot="21364449">
            <a:off x="1516199" y="5170901"/>
            <a:ext cx="2808312" cy="36004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FFFFFF"/>
                </a:solidFill>
              </a:rPr>
              <a:t>Plan de reprise d’Activité</a:t>
            </a:r>
            <a:endParaRPr lang="fr-FR" sz="1400" b="1" dirty="0">
              <a:solidFill>
                <a:srgbClr val="FFFFFF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Système d’information de l’ANAM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2737891"/>
            <a:ext cx="7056783" cy="35528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fr-FR" sz="3600" dirty="0"/>
              <a:t>Systèmes </a:t>
            </a:r>
            <a:r>
              <a:rPr lang="fr-FR" sz="3600" dirty="0" smtClean="0"/>
              <a:t>d’Information</a:t>
            </a:r>
            <a:endParaRPr lang="fr-FR" sz="3600" dirty="0"/>
          </a:p>
        </p:txBody>
      </p:sp>
      <p:sp>
        <p:nvSpPr>
          <p:cNvPr id="4" name="Rectangle 3"/>
          <p:cNvSpPr/>
          <p:nvPr/>
        </p:nvSpPr>
        <p:spPr>
          <a:xfrm rot="20892358">
            <a:off x="2929385" y="5104670"/>
            <a:ext cx="280831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FFFFFF"/>
                </a:solidFill>
              </a:rPr>
              <a:t>SNIGI_CMB</a:t>
            </a:r>
            <a:endParaRPr lang="fr-FR" sz="14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74506">
            <a:off x="2433489" y="5516536"/>
            <a:ext cx="2808312" cy="36004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000000"/>
                </a:solidFill>
              </a:rPr>
              <a:t>Sites institutionnels</a:t>
            </a:r>
            <a:endParaRPr lang="fr-FR" sz="1400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603467">
            <a:off x="3821286" y="4895168"/>
            <a:ext cx="2808312" cy="3600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FFFFFF"/>
                </a:solidFill>
              </a:rPr>
              <a:t>Plate Forme d’échange</a:t>
            </a:r>
            <a:endParaRPr lang="fr-FR" sz="1400" b="1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879405">
            <a:off x="4582283" y="4077642"/>
            <a:ext cx="2808312" cy="360040"/>
          </a:xfrm>
          <a:prstGeom prst="rect">
            <a:avLst/>
          </a:prstGeom>
          <a:solidFill>
            <a:schemeClr val="accent5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FFFFFF"/>
                </a:solidFill>
              </a:rPr>
              <a:t>A.M.I.D</a:t>
            </a:r>
            <a:endParaRPr lang="fr-FR" sz="1400" b="1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0831542">
            <a:off x="2232220" y="3976878"/>
            <a:ext cx="2808312" cy="360040"/>
          </a:xfrm>
          <a:prstGeom prst="rect">
            <a:avLst/>
          </a:prstGeom>
          <a:solidFill>
            <a:srgbClr val="CC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FFFFFF"/>
                </a:solidFill>
              </a:rPr>
              <a:t>SNIGI_RAMED</a:t>
            </a:r>
            <a:endParaRPr lang="fr-FR" sz="1400" b="1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0441713">
            <a:off x="2900917" y="4318759"/>
            <a:ext cx="2808312" cy="36004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FFFFFF"/>
                </a:solidFill>
              </a:rPr>
              <a:t>COGNOS-SI Décisionnel</a:t>
            </a:r>
            <a:endParaRPr lang="fr-FR" sz="1400" b="1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1640" y="4757318"/>
            <a:ext cx="2808312" cy="36004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rgbClr val="FFFFFF"/>
                </a:solidFill>
              </a:rPr>
              <a:t>E_Réclamations</a:t>
            </a:r>
            <a:endParaRPr lang="fr-FR" sz="1400" b="1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659034">
            <a:off x="5010206" y="4641449"/>
            <a:ext cx="2808312" cy="36004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 smtClean="0">
                <a:solidFill>
                  <a:srgbClr val="FFFFFF"/>
                </a:solidFill>
              </a:rPr>
              <a:t>Identifiant Personnel de la Couverture Médicale IPCM</a:t>
            </a:r>
            <a:endParaRPr lang="fr-FR" sz="12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89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8" name="TextBox 2"/>
          <p:cNvSpPr txBox="1"/>
          <p:nvPr/>
        </p:nvSpPr>
        <p:spPr>
          <a:xfrm>
            <a:off x="1206504" y="457200"/>
            <a:ext cx="860813" cy="105157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fontAlgn="base">
              <a:lnSpc>
                <a:spcPts val="4140"/>
              </a:lnSpc>
              <a:spcBef>
                <a:spcPct val="0"/>
              </a:spcBef>
              <a:spcAft>
                <a:spcPct val="0"/>
              </a:spcAft>
            </a:pPr>
            <a:r>
              <a:rPr lang="en-CA" sz="3600" smtClean="0">
                <a:solidFill>
                  <a:srgbClr val="C00000"/>
                </a:solidFill>
                <a:cs typeface="Tahoma"/>
              </a:rPr>
              <a:t>Plan</a:t>
            </a:r>
          </a:p>
          <a:p>
            <a:pPr fontAlgn="base">
              <a:lnSpc>
                <a:spcPts val="4140"/>
              </a:lnSpc>
              <a:spcBef>
                <a:spcPct val="0"/>
              </a:spcBef>
              <a:spcAft>
                <a:spcPct val="0"/>
              </a:spcAft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53046" y="2060848"/>
            <a:ext cx="7037908" cy="202965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457200" indent="-457200" algn="just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CA" sz="2200" spc="-10" dirty="0" smtClean="0">
                <a:solidFill>
                  <a:srgbClr val="000000"/>
                </a:solidFill>
                <a:cs typeface="Tahoma"/>
              </a:rPr>
              <a:t>Introduction </a:t>
            </a:r>
          </a:p>
          <a:p>
            <a:pPr marL="457200" indent="-457200" algn="just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fr-FR" sz="2200" spc="-10" dirty="0" smtClean="0">
                <a:solidFill>
                  <a:srgbClr val="000000"/>
                </a:solidFill>
                <a:cs typeface="Tahoma"/>
              </a:rPr>
              <a:t>Cartographie</a:t>
            </a:r>
            <a:r>
              <a:rPr lang="en-CA" sz="2200" spc="-10" dirty="0" smtClean="0">
                <a:solidFill>
                  <a:srgbClr val="000000"/>
                </a:solidFill>
                <a:cs typeface="Tahoma"/>
              </a:rPr>
              <a:t> du SI de </a:t>
            </a:r>
            <a:r>
              <a:rPr lang="en-CA" sz="2200" spc="-10" dirty="0" err="1" smtClean="0">
                <a:solidFill>
                  <a:srgbClr val="000000"/>
                </a:solidFill>
                <a:cs typeface="Tahoma"/>
              </a:rPr>
              <a:t>l’ANAM</a:t>
            </a:r>
            <a:r>
              <a:rPr lang="en-CA" sz="2200" spc="-10" dirty="0" smtClean="0">
                <a:solidFill>
                  <a:srgbClr val="000000"/>
                </a:solidFill>
                <a:cs typeface="Tahoma"/>
              </a:rPr>
              <a:t> </a:t>
            </a:r>
            <a:endParaRPr lang="fr-FR" sz="2200" spc="-20" dirty="0" smtClean="0">
              <a:solidFill>
                <a:srgbClr val="000000"/>
              </a:solidFill>
              <a:cs typeface="Tahoma"/>
            </a:endParaRPr>
          </a:p>
          <a:p>
            <a:pPr marL="457200" indent="-457200" algn="just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200" spc="-10" dirty="0" smtClean="0">
                <a:solidFill>
                  <a:srgbClr val="000000"/>
                </a:solidFill>
                <a:cs typeface="Tahoma"/>
              </a:rPr>
              <a:t>Conclusion</a:t>
            </a:r>
            <a:endParaRPr lang="en-CA" sz="2200" spc="-10" dirty="0">
              <a:solidFill>
                <a:srgbClr val="000000"/>
              </a:solidFill>
              <a:cs typeface="Tahoma"/>
            </a:endParaRPr>
          </a:p>
          <a:p>
            <a:pPr algn="just" fontAlgn="base">
              <a:lnSpc>
                <a:spcPts val="4050"/>
              </a:lnSpc>
              <a:spcBef>
                <a:spcPct val="0"/>
              </a:spcBef>
              <a:spcAft>
                <a:spcPct val="0"/>
              </a:spcAft>
            </a:pPr>
            <a:endParaRPr lang="en-CA" sz="2200" dirty="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5200" y="6362707"/>
            <a:ext cx="1469954" cy="29495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fontAlgn="base">
              <a:lnSpc>
                <a:spcPts val="1100"/>
              </a:lnSpc>
              <a:spcBef>
                <a:spcPct val="0"/>
              </a:spcBef>
              <a:spcAft>
                <a:spcPct val="0"/>
              </a:spcAft>
            </a:pPr>
            <a:r>
              <a:rPr lang="en-CA" sz="998" smtClean="0">
                <a:solidFill>
                  <a:srgbClr val="000000"/>
                </a:solidFill>
                <a:cs typeface="Tahoma"/>
              </a:rPr>
              <a:t>ANAM , Date :30/11/2015</a:t>
            </a:r>
          </a:p>
          <a:p>
            <a:pPr fontAlgn="base">
              <a:lnSpc>
                <a:spcPts val="1150"/>
              </a:lnSpc>
              <a:spcBef>
                <a:spcPct val="0"/>
              </a:spcBef>
              <a:spcAft>
                <a:spcPct val="0"/>
              </a:spcAft>
            </a:pPr>
            <a:endParaRPr lang="en-CA" sz="998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46601" y="6438900"/>
            <a:ext cx="83356" cy="24365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fontAlgn="base">
              <a:lnSpc>
                <a:spcPts val="900"/>
              </a:lnSpc>
              <a:spcBef>
                <a:spcPct val="0"/>
              </a:spcBef>
              <a:spcAft>
                <a:spcPct val="0"/>
              </a:spcAft>
            </a:pPr>
            <a:r>
              <a:rPr lang="en-CA" sz="1200" smtClean="0">
                <a:solidFill>
                  <a:srgbClr val="000000"/>
                </a:solidFill>
                <a:cs typeface="Tahoma"/>
              </a:rPr>
              <a:t>2</a:t>
            </a:r>
          </a:p>
          <a:p>
            <a:pPr fontAlgn="base">
              <a:lnSpc>
                <a:spcPts val="960"/>
              </a:lnSpc>
              <a:spcBef>
                <a:spcPct val="0"/>
              </a:spcBef>
              <a:spcAft>
                <a:spcPct val="0"/>
              </a:spcAft>
            </a:pPr>
            <a:endParaRPr lang="en-CA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2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30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8873" y="476680"/>
            <a:ext cx="80648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solidFill>
                  <a:srgbClr val="FF0000"/>
                </a:solidFill>
              </a:rPr>
              <a:t>Rappel du rôle de l’ANAM au sein de la CMB</a:t>
            </a:r>
            <a:endParaRPr lang="en-GB" altLang="fr-FR" sz="32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229990"/>
            <a:ext cx="7772400" cy="3855194"/>
          </a:xfrm>
        </p:spPr>
        <p:txBody>
          <a:bodyPr/>
          <a:lstStyle/>
          <a:p>
            <a:r>
              <a:rPr lang="fr-FR" sz="1600" b="1" dirty="0"/>
              <a:t>Des informations fiables à la base des décisions.</a:t>
            </a:r>
          </a:p>
          <a:p>
            <a:r>
              <a:rPr lang="fr-FR" sz="1600" dirty="0"/>
              <a:t>l’ANAM doit collecter et centraliser des </a:t>
            </a:r>
            <a:r>
              <a:rPr lang="fr-FR" sz="1600" dirty="0" smtClean="0"/>
              <a:t>données de qualité </a:t>
            </a:r>
            <a:r>
              <a:rPr lang="fr-FR" sz="1600" dirty="0"/>
              <a:t>relatives :</a:t>
            </a:r>
          </a:p>
          <a:p>
            <a:pPr lvl="1"/>
            <a:r>
              <a:rPr lang="fr-FR" sz="1600" dirty="0" smtClean="0"/>
              <a:t>à </a:t>
            </a:r>
            <a:r>
              <a:rPr lang="fr-FR" sz="1600" dirty="0"/>
              <a:t>la population assurée ;</a:t>
            </a:r>
          </a:p>
          <a:p>
            <a:pPr lvl="1"/>
            <a:r>
              <a:rPr lang="fr-FR" sz="1600" dirty="0" smtClean="0"/>
              <a:t>au </a:t>
            </a:r>
            <a:r>
              <a:rPr lang="fr-FR" sz="1600" dirty="0"/>
              <a:t>financement du régime ;</a:t>
            </a:r>
          </a:p>
          <a:p>
            <a:pPr lvl="1"/>
            <a:r>
              <a:rPr lang="fr-FR" sz="1600" dirty="0" smtClean="0"/>
              <a:t>et </a:t>
            </a:r>
            <a:r>
              <a:rPr lang="fr-FR" sz="1600" dirty="0"/>
              <a:t>aux prescriptions médicales ainsi qu’à la consommation médicales constatées.</a:t>
            </a:r>
          </a:p>
          <a:p>
            <a:r>
              <a:rPr lang="fr-FR" sz="1600" b="1" dirty="0" smtClean="0"/>
              <a:t>La </a:t>
            </a:r>
            <a:r>
              <a:rPr lang="fr-FR" sz="1600" b="1" dirty="0"/>
              <a:t>réactivité </a:t>
            </a:r>
            <a:r>
              <a:rPr lang="fr-FR" sz="1600" dirty="0"/>
              <a:t>se mesure alors à la conjonction de trois facteurs :</a:t>
            </a:r>
          </a:p>
          <a:p>
            <a:pPr lvl="1"/>
            <a:r>
              <a:rPr lang="fr-FR" sz="1600" dirty="0" smtClean="0"/>
              <a:t>La </a:t>
            </a:r>
            <a:r>
              <a:rPr lang="fr-FR" sz="1600" dirty="0"/>
              <a:t>disponibilité à temps des données et des outils de leur exploitation et interprétation ;</a:t>
            </a:r>
          </a:p>
          <a:p>
            <a:pPr lvl="1"/>
            <a:r>
              <a:rPr lang="fr-FR" sz="1600" dirty="0" smtClean="0"/>
              <a:t>l’élaboration </a:t>
            </a:r>
            <a:r>
              <a:rPr lang="fr-FR" sz="1600" dirty="0"/>
              <a:t>des décisions ;</a:t>
            </a:r>
          </a:p>
          <a:p>
            <a:pPr lvl="1"/>
            <a:r>
              <a:rPr lang="fr-FR" sz="1600" dirty="0" smtClean="0"/>
              <a:t>la </a:t>
            </a:r>
            <a:r>
              <a:rPr lang="fr-FR" sz="1600" dirty="0"/>
              <a:t>mise en </a:t>
            </a:r>
            <a:r>
              <a:rPr lang="fr-FR" sz="1600" dirty="0" smtClean="0"/>
              <a:t>œuvre </a:t>
            </a:r>
            <a:r>
              <a:rPr lang="fr-FR" sz="1600" dirty="0"/>
              <a:t>des mesures appropriées et leur évaluation</a:t>
            </a:r>
            <a:r>
              <a:rPr lang="fr-FR" sz="1600" dirty="0" smtClean="0"/>
              <a:t>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686010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31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79512" y="490125"/>
            <a:ext cx="878497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fr-FR" sz="4400" dirty="0">
                <a:solidFill>
                  <a:srgbClr val="FF0000"/>
                </a:solidFill>
              </a:rPr>
              <a:t>Mission DSI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844824"/>
            <a:ext cx="7772400" cy="3855194"/>
          </a:xfrm>
        </p:spPr>
        <p:txBody>
          <a:bodyPr/>
          <a:lstStyle/>
          <a:p>
            <a:pPr marL="457200" indent="-457200" algn="just" eaLnBrk="0" hangingPunct="0">
              <a:buFont typeface="Wingdings" panose="05000000000000000000" pitchFamily="2" charset="2"/>
              <a:buChar char="Ø"/>
            </a:pPr>
            <a:r>
              <a:rPr lang="fr-FR" altLang="fr-FR" sz="2800" dirty="0"/>
              <a:t>Aligner la stratégie des Systèmes d’Information avec les </a:t>
            </a:r>
            <a:r>
              <a:rPr lang="fr-FR" altLang="fr-FR" sz="2800" dirty="0" smtClean="0"/>
              <a:t>attributions de  </a:t>
            </a:r>
            <a:r>
              <a:rPr lang="fr-FR" altLang="fr-FR" sz="2800" dirty="0"/>
              <a:t>l’ANAM et </a:t>
            </a:r>
            <a:r>
              <a:rPr lang="fr-FR" altLang="fr-FR" sz="2800" dirty="0" smtClean="0"/>
              <a:t>le besoin de ses </a:t>
            </a:r>
            <a:r>
              <a:rPr lang="fr-FR" altLang="fr-FR" sz="2800" dirty="0"/>
              <a:t>partenaires.</a:t>
            </a:r>
          </a:p>
          <a:p>
            <a:pPr marL="457200" indent="-457200" algn="just" eaLnBrk="0" hangingPunct="0">
              <a:buFont typeface="Wingdings" panose="05000000000000000000" pitchFamily="2" charset="2"/>
              <a:buChar char="Ø"/>
            </a:pPr>
            <a:endParaRPr lang="fr-FR" altLang="fr-FR" sz="2800" dirty="0"/>
          </a:p>
          <a:p>
            <a:pPr marL="457200" indent="-457200" algn="just" eaLnBrk="0" hangingPunct="0">
              <a:buFont typeface="Wingdings" panose="05000000000000000000" pitchFamily="2" charset="2"/>
              <a:buChar char="Ø"/>
            </a:pPr>
            <a:r>
              <a:rPr lang="fr-FR" altLang="fr-FR" sz="2800" dirty="0"/>
              <a:t>Répondre  activement  aux demandes et évolutions souhaitées par la </a:t>
            </a:r>
            <a:r>
              <a:rPr lang="fr-FR" altLang="fr-FR" sz="2800" dirty="0" smtClean="0"/>
              <a:t>Direction </a:t>
            </a:r>
            <a:r>
              <a:rPr lang="fr-FR" altLang="fr-FR" sz="2800" dirty="0"/>
              <a:t>G</a:t>
            </a:r>
            <a:r>
              <a:rPr lang="fr-FR" altLang="fr-FR" sz="2800" dirty="0" smtClean="0"/>
              <a:t>énérale </a:t>
            </a:r>
            <a:r>
              <a:rPr lang="fr-FR" altLang="fr-FR" sz="2800" dirty="0"/>
              <a:t>et les autres </a:t>
            </a:r>
            <a:r>
              <a:rPr lang="fr-FR" altLang="fr-FR" sz="2800" dirty="0" smtClean="0"/>
              <a:t>Départements</a:t>
            </a:r>
            <a:r>
              <a:rPr lang="fr-FR" altLang="fr-FR" sz="2800" dirty="0"/>
              <a:t>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9246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lèche droite 122"/>
          <p:cNvSpPr/>
          <p:nvPr/>
        </p:nvSpPr>
        <p:spPr bwMode="auto">
          <a:xfrm>
            <a:off x="590997" y="4305002"/>
            <a:ext cx="1525588" cy="84971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50" dirty="0" smtClean="0">
                <a:solidFill>
                  <a:srgbClr val="000000"/>
                </a:solidFill>
              </a:rPr>
              <a:t>Applications et les outils de   </a:t>
            </a:r>
            <a:r>
              <a:rPr lang="fr-FR" sz="1050" dirty="0">
                <a:solidFill>
                  <a:srgbClr val="000000"/>
                </a:solidFill>
              </a:rPr>
              <a:t>Collaboration</a:t>
            </a:r>
          </a:p>
        </p:txBody>
      </p:sp>
      <p:sp>
        <p:nvSpPr>
          <p:cNvPr id="121" name="Flèche droite 120"/>
          <p:cNvSpPr/>
          <p:nvPr/>
        </p:nvSpPr>
        <p:spPr bwMode="auto">
          <a:xfrm>
            <a:off x="578440" y="1227562"/>
            <a:ext cx="1511300" cy="1344336"/>
          </a:xfrm>
          <a:prstGeom prst="rightArrow">
            <a:avLst/>
          </a:prstGeom>
          <a:solidFill>
            <a:srgbClr val="99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FFFFFF"/>
                </a:solidFill>
              </a:rPr>
              <a:t>Applications métiers</a:t>
            </a:r>
          </a:p>
        </p:txBody>
      </p:sp>
      <p:sp>
        <p:nvSpPr>
          <p:cNvPr id="6151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6805613" y="623728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1B50A668-7F4A-4FF7-967C-E0635ACDCA35}" type="slidenum">
              <a:rPr lang="en-US" sz="1200" smtClean="0">
                <a:solidFill>
                  <a:srgbClr val="000000"/>
                </a:solidFill>
              </a:rPr>
              <a:pPr eaLnBrk="1" hangingPunct="1">
                <a:defRPr/>
              </a:pPr>
              <a:t>32</a:t>
            </a:fld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>
          <a:xfrm>
            <a:off x="578440" y="260358"/>
            <a:ext cx="8330612" cy="911225"/>
          </a:xfrm>
        </p:spPr>
        <p:txBody>
          <a:bodyPr/>
          <a:lstStyle/>
          <a:p>
            <a:pPr eaLnBrk="1" hangingPunct="1"/>
            <a:r>
              <a:rPr lang="fr-FR" altLang="fr-FR" sz="3200" dirty="0" smtClean="0"/>
              <a:t>Cartographie du SI de l’ANAM</a:t>
            </a:r>
          </a:p>
        </p:txBody>
      </p:sp>
      <p:grpSp>
        <p:nvGrpSpPr>
          <p:cNvPr id="5" name="Groupe 14"/>
          <p:cNvGrpSpPr/>
          <p:nvPr/>
        </p:nvGrpSpPr>
        <p:grpSpPr>
          <a:xfrm>
            <a:off x="2089740" y="1270201"/>
            <a:ext cx="1236466" cy="792491"/>
            <a:chOff x="2601347" y="399365"/>
            <a:chExt cx="1850472" cy="943533"/>
          </a:xfrm>
          <a:scene3d>
            <a:camera prst="orthographicFront"/>
            <a:lightRig rig="chilly" dir="t"/>
          </a:scene3d>
        </p:grpSpPr>
        <p:sp>
          <p:nvSpPr>
            <p:cNvPr id="16" name="Rectangle à coins arrondis 15"/>
            <p:cNvSpPr/>
            <p:nvPr/>
          </p:nvSpPr>
          <p:spPr>
            <a:xfrm>
              <a:off x="2655368" y="399365"/>
              <a:ext cx="1796451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2601347" y="426999"/>
              <a:ext cx="1741181" cy="8882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fr-FR" sz="1400" dirty="0">
                <a:solidFill>
                  <a:srgbClr val="FFFFFF"/>
                </a:solidFill>
              </a:endParaRP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400" dirty="0">
                  <a:solidFill>
                    <a:srgbClr val="000000"/>
                  </a:solidFill>
                </a:rPr>
                <a:t> </a:t>
              </a:r>
              <a:r>
                <a:rPr lang="fr-FR" sz="1200" dirty="0">
                  <a:solidFill>
                    <a:srgbClr val="FFFFFF"/>
                  </a:solidFill>
                </a:rPr>
                <a:t>Gestion des </a:t>
              </a:r>
              <a:r>
                <a:rPr lang="fr-FR" sz="1100" dirty="0">
                  <a:solidFill>
                    <a:srgbClr val="FFFFFF"/>
                  </a:solidFill>
                </a:rPr>
                <a:t>référentiels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200" dirty="0">
                  <a:solidFill>
                    <a:srgbClr val="FFFFFF"/>
                  </a:solidFill>
                </a:rPr>
                <a:t>(AMID_REF)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fr-FR" sz="1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Groupe 26"/>
          <p:cNvGrpSpPr/>
          <p:nvPr/>
        </p:nvGrpSpPr>
        <p:grpSpPr>
          <a:xfrm>
            <a:off x="2182108" y="2849758"/>
            <a:ext cx="1260134" cy="493015"/>
            <a:chOff x="5556766" y="3872519"/>
            <a:chExt cx="563309" cy="318181"/>
          </a:xfrm>
          <a:scene3d>
            <a:camera prst="orthographicFront"/>
            <a:lightRig rig="chilly" dir="t"/>
          </a:scene3d>
        </p:grpSpPr>
        <p:sp>
          <p:nvSpPr>
            <p:cNvPr id="31" name="Rectangle à coins arrondis 30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5566085" y="3881838"/>
              <a:ext cx="544671" cy="2995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R.H.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 (AGIRH)</a:t>
              </a:r>
            </a:p>
          </p:txBody>
        </p:sp>
      </p:grpSp>
      <p:grpSp>
        <p:nvGrpSpPr>
          <p:cNvPr id="9" name="Groupe 45"/>
          <p:cNvGrpSpPr/>
          <p:nvPr/>
        </p:nvGrpSpPr>
        <p:grpSpPr>
          <a:xfrm>
            <a:off x="2257010" y="5310959"/>
            <a:ext cx="1102747" cy="535611"/>
            <a:chOff x="3037984" y="4517553"/>
            <a:chExt cx="1277997" cy="410215"/>
          </a:xfrm>
          <a:scene3d>
            <a:camera prst="orthographicFront"/>
            <a:lightRig rig="chilly" dir="t"/>
          </a:scene3d>
        </p:grpSpPr>
        <p:sp>
          <p:nvSpPr>
            <p:cNvPr id="47" name="Rectangle à coins arrondis 46"/>
            <p:cNvSpPr/>
            <p:nvPr/>
          </p:nvSpPr>
          <p:spPr>
            <a:xfrm>
              <a:off x="3037984" y="4517553"/>
              <a:ext cx="1277997" cy="410215"/>
            </a:xfrm>
            <a:prstGeom prst="roundRect">
              <a:avLst>
                <a:gd name="adj" fmla="val 10000"/>
              </a:avLst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Rectangle 47"/>
            <p:cNvSpPr/>
            <p:nvPr/>
          </p:nvSpPr>
          <p:spPr>
            <a:xfrm>
              <a:off x="3049999" y="4565081"/>
              <a:ext cx="1253967" cy="3004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G.E.D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(File net)</a:t>
              </a:r>
            </a:p>
          </p:txBody>
        </p:sp>
      </p:grpSp>
      <p:grpSp>
        <p:nvGrpSpPr>
          <p:cNvPr id="12" name="Groupe 48"/>
          <p:cNvGrpSpPr/>
          <p:nvPr/>
        </p:nvGrpSpPr>
        <p:grpSpPr>
          <a:xfrm>
            <a:off x="3347864" y="1297866"/>
            <a:ext cx="809289" cy="783420"/>
            <a:chOff x="2573712" y="399364"/>
            <a:chExt cx="1796451" cy="943533"/>
          </a:xfrm>
          <a:scene3d>
            <a:camera prst="orthographicFront"/>
            <a:lightRig rig="chilly" dir="t"/>
          </a:scene3d>
        </p:grpSpPr>
        <p:sp>
          <p:nvSpPr>
            <p:cNvPr id="50" name="Rectangle à coins arrondis 49"/>
            <p:cNvSpPr/>
            <p:nvPr/>
          </p:nvSpPr>
          <p:spPr>
            <a:xfrm>
              <a:off x="2573712" y="399364"/>
              <a:ext cx="1796451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Rectangle 50"/>
            <p:cNvSpPr/>
            <p:nvPr/>
          </p:nvSpPr>
          <p:spPr>
            <a:xfrm>
              <a:off x="2601347" y="426999"/>
              <a:ext cx="1741181" cy="8882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fr-FR" sz="1100" dirty="0">
                <a:solidFill>
                  <a:srgbClr val="FFFFFF"/>
                </a:solidFill>
              </a:endParaRP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Gestion RAMED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fr-FR" sz="11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e 54"/>
          <p:cNvGrpSpPr/>
          <p:nvPr/>
        </p:nvGrpSpPr>
        <p:grpSpPr>
          <a:xfrm>
            <a:off x="3676030" y="2862798"/>
            <a:ext cx="1090212" cy="476687"/>
            <a:chOff x="5556766" y="3872519"/>
            <a:chExt cx="563309" cy="318181"/>
          </a:xfrm>
          <a:noFill/>
          <a:effectLst>
            <a:glow>
              <a:schemeClr val="bg1"/>
            </a:glow>
          </a:effectLst>
          <a:scene3d>
            <a:camera prst="orthographicFront"/>
            <a:lightRig rig="chilly" dir="t"/>
          </a:scene3d>
        </p:grpSpPr>
        <p:sp>
          <p:nvSpPr>
            <p:cNvPr id="56" name="Rectangle à coins arrondis 55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Rectangle 56"/>
            <p:cNvSpPr/>
            <p:nvPr/>
          </p:nvSpPr>
          <p:spPr>
            <a:xfrm>
              <a:off x="5566085" y="3881838"/>
              <a:ext cx="544671" cy="29954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Comptabilité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(Sage X3)</a:t>
              </a:r>
            </a:p>
          </p:txBody>
        </p:sp>
      </p:grpSp>
      <p:sp>
        <p:nvSpPr>
          <p:cNvPr id="65" name="Rectangle à coins arrondis 64"/>
          <p:cNvSpPr/>
          <p:nvPr/>
        </p:nvSpPr>
        <p:spPr>
          <a:xfrm>
            <a:off x="4129079" y="4471817"/>
            <a:ext cx="1090995" cy="603617"/>
          </a:xfrm>
          <a:prstGeom prst="roundRect">
            <a:avLst>
              <a:gd name="adj" fmla="val 10000"/>
            </a:avLst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100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Portails ANAM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 </a:t>
            </a:r>
            <a:endParaRPr lang="fr-FR" sz="1100" dirty="0">
              <a:solidFill>
                <a:srgbClr val="000000"/>
              </a:solidFill>
            </a:endParaRPr>
          </a:p>
        </p:txBody>
      </p:sp>
      <p:grpSp>
        <p:nvGrpSpPr>
          <p:cNvPr id="20" name="Groupe 78"/>
          <p:cNvGrpSpPr/>
          <p:nvPr/>
        </p:nvGrpSpPr>
        <p:grpSpPr>
          <a:xfrm>
            <a:off x="3203852" y="3496226"/>
            <a:ext cx="1025281" cy="671214"/>
            <a:chOff x="5556766" y="3872519"/>
            <a:chExt cx="563309" cy="318181"/>
          </a:xfrm>
          <a:scene3d>
            <a:camera prst="orthographicFront"/>
            <a:lightRig rig="chilly" dir="t"/>
          </a:scene3d>
        </p:grpSpPr>
        <p:sp>
          <p:nvSpPr>
            <p:cNvPr id="80" name="Rectangle à coins arrondis 79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80"/>
            <p:cNvSpPr/>
            <p:nvPr/>
          </p:nvSpPr>
          <p:spPr>
            <a:xfrm>
              <a:off x="5566085" y="3881838"/>
              <a:ext cx="544671" cy="2995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Gestion Des sauvegardes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(IBM Tivoli)</a:t>
              </a:r>
            </a:p>
          </p:txBody>
        </p:sp>
      </p:grpSp>
      <p:grpSp>
        <p:nvGrpSpPr>
          <p:cNvPr id="21" name="Groupe 84"/>
          <p:cNvGrpSpPr/>
          <p:nvPr/>
        </p:nvGrpSpPr>
        <p:grpSpPr>
          <a:xfrm>
            <a:off x="6584739" y="2780936"/>
            <a:ext cx="1515655" cy="578857"/>
            <a:chOff x="5556766" y="3854285"/>
            <a:chExt cx="564133" cy="336415"/>
          </a:xfrm>
          <a:noFill/>
          <a:effectLst>
            <a:glow>
              <a:schemeClr val="bg1"/>
            </a:glow>
          </a:effectLst>
          <a:scene3d>
            <a:camera prst="orthographicFront"/>
            <a:lightRig rig="chilly" dir="t"/>
          </a:scene3d>
        </p:grpSpPr>
        <p:sp>
          <p:nvSpPr>
            <p:cNvPr id="86" name="Rectangle à coins arrondis 85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Rectangle 86"/>
            <p:cNvSpPr/>
            <p:nvPr/>
          </p:nvSpPr>
          <p:spPr>
            <a:xfrm>
              <a:off x="5576228" y="3854285"/>
              <a:ext cx="544671" cy="29954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Gestion des </a:t>
              </a:r>
              <a:r>
                <a:rPr lang="fr-FR" sz="1100" dirty="0" err="1">
                  <a:solidFill>
                    <a:srgbClr val="FFFFFF"/>
                  </a:solidFill>
                </a:rPr>
                <a:t>Appro</a:t>
              </a:r>
              <a:r>
                <a:rPr lang="fr-FR" sz="1100" dirty="0">
                  <a:solidFill>
                    <a:srgbClr val="FFFFFF"/>
                  </a:solidFill>
                </a:rPr>
                <a:t>.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(Sage X3)</a:t>
              </a:r>
            </a:p>
          </p:txBody>
        </p:sp>
      </p:grpSp>
      <p:grpSp>
        <p:nvGrpSpPr>
          <p:cNvPr id="23" name="Groupe 99"/>
          <p:cNvGrpSpPr/>
          <p:nvPr/>
        </p:nvGrpSpPr>
        <p:grpSpPr>
          <a:xfrm>
            <a:off x="4901943" y="2746658"/>
            <a:ext cx="1490488" cy="592158"/>
            <a:chOff x="5556766" y="3806993"/>
            <a:chExt cx="563309" cy="383707"/>
          </a:xfrm>
          <a:noFill/>
          <a:effectLst>
            <a:glow>
              <a:schemeClr val="bg1"/>
            </a:glow>
          </a:effectLst>
          <a:scene3d>
            <a:camera prst="orthographicFront"/>
            <a:lightRig rig="chilly" dir="t"/>
          </a:scene3d>
        </p:grpSpPr>
        <p:sp>
          <p:nvSpPr>
            <p:cNvPr id="101" name="Rectangle à coins arrondis 100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Rectangle 101"/>
            <p:cNvSpPr/>
            <p:nvPr/>
          </p:nvSpPr>
          <p:spPr>
            <a:xfrm>
              <a:off x="5561048" y="3806993"/>
              <a:ext cx="544671" cy="36654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Gestion des budgets 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(Sage X3)</a:t>
              </a:r>
            </a:p>
          </p:txBody>
        </p:sp>
      </p:grpSp>
      <p:sp>
        <p:nvSpPr>
          <p:cNvPr id="124" name="Flèche droite 123"/>
          <p:cNvSpPr/>
          <p:nvPr/>
        </p:nvSpPr>
        <p:spPr bwMode="auto">
          <a:xfrm>
            <a:off x="626453" y="5216909"/>
            <a:ext cx="1514475" cy="696487"/>
          </a:xfrm>
          <a:prstGeom prst="rightArrow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50" dirty="0">
                <a:solidFill>
                  <a:srgbClr val="000000"/>
                </a:solidFill>
              </a:rPr>
              <a:t>Système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50" dirty="0">
                <a:solidFill>
                  <a:srgbClr val="000000"/>
                </a:solidFill>
              </a:rPr>
              <a:t>Informationnel</a:t>
            </a:r>
          </a:p>
        </p:txBody>
      </p:sp>
      <p:sp>
        <p:nvSpPr>
          <p:cNvPr id="125" name="Flèche droite 124"/>
          <p:cNvSpPr/>
          <p:nvPr/>
        </p:nvSpPr>
        <p:spPr bwMode="auto">
          <a:xfrm>
            <a:off x="587820" y="3473770"/>
            <a:ext cx="1517650" cy="710898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00" b="1" dirty="0">
                <a:solidFill>
                  <a:srgbClr val="000000"/>
                </a:solidFill>
              </a:rPr>
              <a:t>Outils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00" b="1" dirty="0">
                <a:solidFill>
                  <a:srgbClr val="000000"/>
                </a:solidFill>
              </a:rPr>
              <a:t> Support DSI</a:t>
            </a:r>
          </a:p>
        </p:txBody>
      </p:sp>
      <p:sp>
        <p:nvSpPr>
          <p:cNvPr id="122" name="Flèche droite 121"/>
          <p:cNvSpPr/>
          <p:nvPr/>
        </p:nvSpPr>
        <p:spPr bwMode="auto">
          <a:xfrm>
            <a:off x="583966" y="2705742"/>
            <a:ext cx="1512888" cy="65725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050" dirty="0">
                <a:solidFill>
                  <a:srgbClr val="FFFFFF"/>
                </a:solidFill>
              </a:rPr>
              <a:t>Applications Support DAF</a:t>
            </a:r>
          </a:p>
        </p:txBody>
      </p:sp>
      <p:grpSp>
        <p:nvGrpSpPr>
          <p:cNvPr id="83" name="Groupe 48"/>
          <p:cNvGrpSpPr/>
          <p:nvPr/>
        </p:nvGrpSpPr>
        <p:grpSpPr>
          <a:xfrm>
            <a:off x="4211960" y="1314764"/>
            <a:ext cx="1079325" cy="747920"/>
            <a:chOff x="2573711" y="399365"/>
            <a:chExt cx="1796450" cy="943533"/>
          </a:xfrm>
          <a:scene3d>
            <a:camera prst="orthographicFront"/>
            <a:lightRig rig="chilly" dir="t"/>
          </a:scene3d>
        </p:grpSpPr>
        <p:sp>
          <p:nvSpPr>
            <p:cNvPr id="84" name="Rectangle à coins arrondis 83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5" name="Rectangle 84"/>
            <p:cNvSpPr/>
            <p:nvPr/>
          </p:nvSpPr>
          <p:spPr>
            <a:xfrm>
              <a:off x="2601347" y="426999"/>
              <a:ext cx="1741181" cy="83666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FFFFFF"/>
                  </a:solidFill>
                </a:rPr>
                <a:t>Suivi des réclamations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fr-FR" sz="1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1" name="Groupe 48"/>
          <p:cNvGrpSpPr/>
          <p:nvPr/>
        </p:nvGrpSpPr>
        <p:grpSpPr>
          <a:xfrm>
            <a:off x="3132052" y="2154239"/>
            <a:ext cx="907740" cy="554689"/>
            <a:chOff x="2573711" y="399365"/>
            <a:chExt cx="1796450" cy="943533"/>
          </a:xfrm>
          <a:scene3d>
            <a:camera prst="orthographicFront"/>
            <a:lightRig rig="chilly" dir="t"/>
          </a:scene3d>
        </p:grpSpPr>
        <p:sp>
          <p:nvSpPr>
            <p:cNvPr id="72" name="Rectangle à coins arrondis 71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Rectangle 72"/>
            <p:cNvSpPr/>
            <p:nvPr/>
          </p:nvSpPr>
          <p:spPr>
            <a:xfrm>
              <a:off x="2601347" y="426999"/>
              <a:ext cx="1741181" cy="8882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Modèle actuariel</a:t>
              </a:r>
              <a:endParaRPr lang="fr-FR" sz="1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9" name="Rectangle à coins arrondis 18"/>
          <p:cNvSpPr/>
          <p:nvPr/>
        </p:nvSpPr>
        <p:spPr>
          <a:xfrm>
            <a:off x="2242665" y="4471817"/>
            <a:ext cx="1667303" cy="603617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Collaboration</a:t>
            </a:r>
            <a:endParaRPr lang="fr-FR" sz="1100" dirty="0">
              <a:solidFill>
                <a:srgbClr val="000000"/>
              </a:solidFill>
            </a:endParaRP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fr-FR" sz="1100" dirty="0">
                <a:solidFill>
                  <a:srgbClr val="000000"/>
                </a:solidFill>
              </a:rPr>
              <a:t>(Lotus Notes , WF &amp; Messagerie</a:t>
            </a:r>
            <a:r>
              <a:rPr lang="fr-FR" sz="1100" dirty="0" smtClean="0">
                <a:solidFill>
                  <a:srgbClr val="000000"/>
                </a:solidFill>
              </a:rPr>
              <a:t>)</a:t>
            </a:r>
            <a:endParaRPr lang="fr-FR" sz="1100" dirty="0">
              <a:solidFill>
                <a:srgbClr val="000000"/>
              </a:solidFill>
            </a:endParaRPr>
          </a:p>
        </p:txBody>
      </p:sp>
      <p:grpSp>
        <p:nvGrpSpPr>
          <p:cNvPr id="109" name="Groupe 48"/>
          <p:cNvGrpSpPr/>
          <p:nvPr/>
        </p:nvGrpSpPr>
        <p:grpSpPr>
          <a:xfrm>
            <a:off x="2123728" y="2132864"/>
            <a:ext cx="864096" cy="554689"/>
            <a:chOff x="2573711" y="399365"/>
            <a:chExt cx="1796450" cy="943533"/>
          </a:xfrm>
          <a:scene3d>
            <a:camera prst="orthographicFront"/>
            <a:lightRig rig="chilly" dir="t"/>
          </a:scene3d>
        </p:grpSpPr>
        <p:sp>
          <p:nvSpPr>
            <p:cNvPr id="110" name="Rectangle à coins arrondis 109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Rectangle 110"/>
            <p:cNvSpPr/>
            <p:nvPr/>
          </p:nvSpPr>
          <p:spPr>
            <a:xfrm>
              <a:off x="2601347" y="426999"/>
              <a:ext cx="1741181" cy="8882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Calcul des coûts</a:t>
              </a:r>
              <a:endParaRPr lang="fr-FR" sz="1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7" name="Rectangle 116"/>
          <p:cNvSpPr/>
          <p:nvPr/>
        </p:nvSpPr>
        <p:spPr>
          <a:xfrm>
            <a:off x="3976656" y="2130158"/>
            <a:ext cx="2111260" cy="522196"/>
          </a:xfrm>
          <a:prstGeom prst="rect">
            <a:avLst/>
          </a:prstGeom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890" tIns="8890" rIns="8890" bIns="8890" spcCol="1270" anchor="ctr"/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fr-FR" sz="1100" dirty="0" smtClean="0">
                <a:solidFill>
                  <a:srgbClr val="FFFFFF"/>
                </a:solidFill>
              </a:rPr>
              <a:t>Suivi des travaux d la Commission des Transparence </a:t>
            </a:r>
            <a:endParaRPr lang="fr-FR" sz="1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812744" y="1332333"/>
            <a:ext cx="1046119" cy="663209"/>
          </a:xfrm>
          <a:prstGeom prst="rect">
            <a:avLst/>
          </a:prstGeom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890" tIns="8890" rIns="8890" bIns="8890" spcCol="1270" anchor="ctr"/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fr-FR" sz="1100" dirty="0" smtClean="0">
                <a:solidFill>
                  <a:srgbClr val="FFFFFF"/>
                </a:solidFill>
              </a:rPr>
              <a:t>Système d’</a:t>
            </a:r>
            <a:endParaRPr lang="fr-FR" sz="1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379536" y="1334841"/>
            <a:ext cx="923103" cy="663209"/>
          </a:xfrm>
          <a:prstGeom prst="rect">
            <a:avLst/>
          </a:prstGeom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890" tIns="8890" rIns="8890" bIns="8890" spcCol="1270" anchor="ctr"/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fr-FR" sz="1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9" name="Groupe 48"/>
          <p:cNvGrpSpPr/>
          <p:nvPr/>
        </p:nvGrpSpPr>
        <p:grpSpPr>
          <a:xfrm>
            <a:off x="6372200" y="1312928"/>
            <a:ext cx="1079325" cy="747920"/>
            <a:chOff x="2573711" y="399365"/>
            <a:chExt cx="1796450" cy="943533"/>
          </a:xfrm>
          <a:effectLst>
            <a:glow rad="520700">
              <a:schemeClr val="accent1">
                <a:alpha val="40000"/>
              </a:schemeClr>
            </a:glow>
          </a:effectLst>
          <a:scene3d>
            <a:camera prst="orthographicFront"/>
            <a:lightRig rig="chilly" dir="t"/>
          </a:scene3d>
        </p:grpSpPr>
        <p:sp>
          <p:nvSpPr>
            <p:cNvPr id="82" name="Rectangle à coins arrondis 81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2601347" y="426999"/>
              <a:ext cx="1741181" cy="836667"/>
            </a:xfrm>
            <a:prstGeom prst="rect">
              <a:avLst/>
            </a:prstGeom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SNIGI-RAMED</a:t>
              </a:r>
              <a:endParaRPr lang="fr-FR" sz="1100" dirty="0">
                <a:solidFill>
                  <a:srgbClr val="FFFFFF"/>
                </a:solidFill>
              </a:endParaRPr>
            </a:p>
          </p:txBody>
        </p:sp>
      </p:grpSp>
      <p:sp>
        <p:nvSpPr>
          <p:cNvPr id="70" name="Rectangle à coins arrondis 69"/>
          <p:cNvSpPr/>
          <p:nvPr/>
        </p:nvSpPr>
        <p:spPr>
          <a:xfrm>
            <a:off x="5274685" y="4481575"/>
            <a:ext cx="1044698" cy="603617"/>
          </a:xfrm>
          <a:prstGeom prst="roundRect">
            <a:avLst>
              <a:gd name="adj" fmla="val 10000"/>
            </a:avLst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100" dirty="0" smtClean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BARID ANAM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 </a:t>
            </a:r>
            <a:endParaRPr lang="fr-FR" sz="1100" dirty="0">
              <a:solidFill>
                <a:srgbClr val="000000"/>
              </a:solidFill>
            </a:endParaRPr>
          </a:p>
        </p:txBody>
      </p:sp>
      <p:grpSp>
        <p:nvGrpSpPr>
          <p:cNvPr id="74" name="Groupe 48"/>
          <p:cNvGrpSpPr/>
          <p:nvPr/>
        </p:nvGrpSpPr>
        <p:grpSpPr>
          <a:xfrm>
            <a:off x="7529735" y="1320330"/>
            <a:ext cx="930699" cy="740518"/>
            <a:chOff x="2573711" y="399365"/>
            <a:chExt cx="1796450" cy="943533"/>
          </a:xfrm>
          <a:effectLst>
            <a:glow rad="520700">
              <a:schemeClr val="accent1">
                <a:alpha val="40000"/>
              </a:schemeClr>
            </a:glow>
          </a:effectLst>
          <a:scene3d>
            <a:camera prst="orthographicFront"/>
            <a:lightRig rig="chilly" dir="t"/>
          </a:scene3d>
        </p:grpSpPr>
        <p:sp>
          <p:nvSpPr>
            <p:cNvPr id="75" name="Rectangle à coins arrondis 74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ectangle 90"/>
            <p:cNvSpPr/>
            <p:nvPr/>
          </p:nvSpPr>
          <p:spPr>
            <a:xfrm>
              <a:off x="2601347" y="426999"/>
              <a:ext cx="1741181" cy="836667"/>
            </a:xfrm>
            <a:prstGeom prst="rect">
              <a:avLst/>
            </a:prstGeom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SNIGI-AMO</a:t>
              </a:r>
              <a:endParaRPr lang="fr-FR" sz="11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2" name="Groupe 48"/>
          <p:cNvGrpSpPr/>
          <p:nvPr/>
        </p:nvGrpSpPr>
        <p:grpSpPr>
          <a:xfrm>
            <a:off x="4170968" y="2136050"/>
            <a:ext cx="1007216" cy="572878"/>
            <a:chOff x="2573711" y="399365"/>
            <a:chExt cx="1796450" cy="943533"/>
          </a:xfrm>
          <a:effectLst>
            <a:glow rad="520700">
              <a:schemeClr val="bg1">
                <a:alpha val="40000"/>
              </a:schemeClr>
            </a:glow>
          </a:effectLst>
          <a:scene3d>
            <a:camera prst="orthographicFront"/>
            <a:lightRig rig="chilly" dir="t"/>
          </a:scene3d>
        </p:grpSpPr>
        <p:sp>
          <p:nvSpPr>
            <p:cNvPr id="93" name="Rectangle à coins arrondis 92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ectangle 93"/>
            <p:cNvSpPr/>
            <p:nvPr/>
          </p:nvSpPr>
          <p:spPr>
            <a:xfrm>
              <a:off x="2601347" y="426999"/>
              <a:ext cx="1741181" cy="836667"/>
            </a:xfrm>
            <a:prstGeom prst="rect">
              <a:avLst/>
            </a:prstGeom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CME-CDI</a:t>
              </a:r>
              <a:endParaRPr lang="fr-FR" sz="11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8" name="Groupe 48"/>
          <p:cNvGrpSpPr/>
          <p:nvPr/>
        </p:nvGrpSpPr>
        <p:grpSpPr>
          <a:xfrm>
            <a:off x="5359891" y="2132856"/>
            <a:ext cx="929785" cy="572878"/>
            <a:chOff x="2573711" y="399365"/>
            <a:chExt cx="1796450" cy="943533"/>
          </a:xfrm>
          <a:effectLst>
            <a:glow rad="520700">
              <a:schemeClr val="bg1">
                <a:alpha val="40000"/>
              </a:schemeClr>
            </a:glow>
          </a:effectLst>
          <a:scene3d>
            <a:camera prst="orthographicFront"/>
            <a:lightRig rig="chilly" dir="t"/>
          </a:scene3d>
        </p:grpSpPr>
        <p:sp>
          <p:nvSpPr>
            <p:cNvPr id="99" name="Rectangle à coins arrondis 98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>
              <a:noFill/>
            </a:ln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0" name="Rectangle 99"/>
            <p:cNvSpPr/>
            <p:nvPr/>
          </p:nvSpPr>
          <p:spPr>
            <a:xfrm>
              <a:off x="2601347" y="426999"/>
              <a:ext cx="1741181" cy="836667"/>
            </a:xfrm>
            <a:prstGeom prst="rect">
              <a:avLst/>
            </a:prstGeom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RCAR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(Veuves)</a:t>
              </a:r>
              <a:endParaRPr lang="fr-FR" sz="11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3" name="Groupe 48"/>
          <p:cNvGrpSpPr/>
          <p:nvPr/>
        </p:nvGrpSpPr>
        <p:grpSpPr>
          <a:xfrm>
            <a:off x="5344900" y="1312928"/>
            <a:ext cx="974482" cy="747920"/>
            <a:chOff x="2573711" y="399365"/>
            <a:chExt cx="1796450" cy="943533"/>
          </a:xfrm>
          <a:scene3d>
            <a:camera prst="orthographicFront"/>
            <a:lightRig rig="chilly" dir="t"/>
          </a:scene3d>
        </p:grpSpPr>
        <p:sp>
          <p:nvSpPr>
            <p:cNvPr id="107" name="Rectangle à coins arrondis 106"/>
            <p:cNvSpPr/>
            <p:nvPr/>
          </p:nvSpPr>
          <p:spPr>
            <a:xfrm>
              <a:off x="2573711" y="399365"/>
              <a:ext cx="1796450" cy="943533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Rectangle 107"/>
            <p:cNvSpPr/>
            <p:nvPr/>
          </p:nvSpPr>
          <p:spPr>
            <a:xfrm>
              <a:off x="2601347" y="426999"/>
              <a:ext cx="1741181" cy="83666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FFFFFF"/>
                  </a:solidFill>
                </a:rPr>
                <a:t>Système d’accès pour les </a:t>
              </a:r>
              <a:r>
                <a:rPr lang="fr-FR" sz="1100" dirty="0" err="1" smtClean="0">
                  <a:solidFill>
                    <a:srgbClr val="FFFFFF"/>
                  </a:solidFill>
                </a:rPr>
                <a:t>CHUs</a:t>
              </a:r>
              <a:endParaRPr lang="fr-FR" sz="1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2" name="Groupe 78"/>
          <p:cNvGrpSpPr/>
          <p:nvPr/>
        </p:nvGrpSpPr>
        <p:grpSpPr>
          <a:xfrm>
            <a:off x="2123732" y="3477866"/>
            <a:ext cx="1025281" cy="671214"/>
            <a:chOff x="5556766" y="3872519"/>
            <a:chExt cx="563309" cy="318181"/>
          </a:xfrm>
          <a:scene3d>
            <a:camera prst="orthographicFront"/>
            <a:lightRig rig="chilly" dir="t"/>
          </a:scene3d>
        </p:grpSpPr>
        <p:sp>
          <p:nvSpPr>
            <p:cNvPr id="113" name="Rectangle à coins arrondis 112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4" name="Rectangle 113"/>
            <p:cNvSpPr/>
            <p:nvPr/>
          </p:nvSpPr>
          <p:spPr>
            <a:xfrm>
              <a:off x="5566085" y="3881838"/>
              <a:ext cx="544671" cy="2995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PF échange (IBM Sterling)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fr-FR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8" name="Groupe 78"/>
          <p:cNvGrpSpPr/>
          <p:nvPr/>
        </p:nvGrpSpPr>
        <p:grpSpPr>
          <a:xfrm>
            <a:off x="4283972" y="3501008"/>
            <a:ext cx="1169297" cy="671214"/>
            <a:chOff x="5556766" y="3872519"/>
            <a:chExt cx="563309" cy="318181"/>
          </a:xfrm>
          <a:scene3d>
            <a:camera prst="orthographicFront"/>
            <a:lightRig rig="chilly" dir="t"/>
          </a:scene3d>
        </p:grpSpPr>
        <p:sp>
          <p:nvSpPr>
            <p:cNvPr id="119" name="Rectangle à coins arrondis 118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0" name="Rectangle 119"/>
            <p:cNvSpPr/>
            <p:nvPr/>
          </p:nvSpPr>
          <p:spPr>
            <a:xfrm>
              <a:off x="5566085" y="3881838"/>
              <a:ext cx="544671" cy="3065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Outils de </a:t>
              </a:r>
              <a:r>
                <a:rPr lang="fr-FR" sz="1100" dirty="0" err="1">
                  <a:solidFill>
                    <a:srgbClr val="000000"/>
                  </a:solidFill>
                </a:rPr>
                <a:t>Dév</a:t>
              </a:r>
              <a:r>
                <a:rPr lang="fr-FR" sz="1100" dirty="0">
                  <a:solidFill>
                    <a:srgbClr val="000000"/>
                  </a:solidFill>
                </a:rPr>
                <a:t>. 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Décisionnel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>
                  <a:solidFill>
                    <a:srgbClr val="000000"/>
                  </a:solidFill>
                </a:rPr>
                <a:t>(</a:t>
              </a:r>
              <a:r>
                <a:rPr lang="fr-FR" sz="1100" dirty="0" err="1">
                  <a:solidFill>
                    <a:srgbClr val="000000"/>
                  </a:solidFill>
                </a:rPr>
                <a:t>Cognos</a:t>
              </a:r>
              <a:r>
                <a:rPr lang="fr-FR" sz="1100" dirty="0" smtClean="0">
                  <a:solidFill>
                    <a:srgbClr val="000000"/>
                  </a:solidFill>
                </a:rPr>
                <a:t>)</a:t>
              </a:r>
              <a:endParaRPr lang="fr-FR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6" name="Groupe 78"/>
          <p:cNvGrpSpPr/>
          <p:nvPr/>
        </p:nvGrpSpPr>
        <p:grpSpPr>
          <a:xfrm>
            <a:off x="5508108" y="3501008"/>
            <a:ext cx="1025281" cy="671214"/>
            <a:chOff x="5556766" y="3872519"/>
            <a:chExt cx="563309" cy="318181"/>
          </a:xfrm>
          <a:scene3d>
            <a:camera prst="orthographicFront"/>
            <a:lightRig rig="chilly" dir="t"/>
          </a:scene3d>
        </p:grpSpPr>
        <p:sp>
          <p:nvSpPr>
            <p:cNvPr id="127" name="Rectangle à coins arrondis 126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8" name="Rectangle 127"/>
            <p:cNvSpPr/>
            <p:nvPr/>
          </p:nvSpPr>
          <p:spPr>
            <a:xfrm>
              <a:off x="5566085" y="3881838"/>
              <a:ext cx="544671" cy="2995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err="1" smtClean="0">
                  <a:solidFill>
                    <a:srgbClr val="000000"/>
                  </a:solidFill>
                </a:rPr>
                <a:t>Toad</a:t>
              </a:r>
              <a:r>
                <a:rPr lang="fr-FR" sz="1100" dirty="0" smtClean="0">
                  <a:solidFill>
                    <a:srgbClr val="000000"/>
                  </a:solidFill>
                </a:rPr>
                <a:t> for Oracle </a:t>
              </a:r>
            </a:p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000000"/>
                  </a:solidFill>
                </a:rPr>
                <a:t>SQL </a:t>
              </a:r>
              <a:r>
                <a:rPr lang="fr-FR" sz="1100" dirty="0" err="1" smtClean="0">
                  <a:solidFill>
                    <a:srgbClr val="000000"/>
                  </a:solidFill>
                </a:rPr>
                <a:t>Devloper</a:t>
              </a:r>
              <a:endParaRPr lang="fr-FR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9" name="Groupe 78"/>
          <p:cNvGrpSpPr/>
          <p:nvPr/>
        </p:nvGrpSpPr>
        <p:grpSpPr>
          <a:xfrm>
            <a:off x="6605397" y="3501008"/>
            <a:ext cx="1025281" cy="671214"/>
            <a:chOff x="5556766" y="3872519"/>
            <a:chExt cx="563309" cy="318181"/>
          </a:xfrm>
          <a:scene3d>
            <a:camera prst="orthographicFront"/>
            <a:lightRig rig="chilly" dir="t"/>
          </a:scene3d>
        </p:grpSpPr>
        <p:sp>
          <p:nvSpPr>
            <p:cNvPr id="130" name="Rectangle à coins arrondis 129"/>
            <p:cNvSpPr/>
            <p:nvPr/>
          </p:nvSpPr>
          <p:spPr>
            <a:xfrm>
              <a:off x="5556766" y="3872519"/>
              <a:ext cx="563309" cy="318181"/>
            </a:xfrm>
            <a:prstGeom prst="roundRect">
              <a:avLst>
                <a:gd name="adj" fmla="val 1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1" name="Rectangle 130"/>
            <p:cNvSpPr/>
            <p:nvPr/>
          </p:nvSpPr>
          <p:spPr>
            <a:xfrm>
              <a:off x="5566085" y="3881838"/>
              <a:ext cx="544671" cy="2995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000000"/>
                  </a:solidFill>
                </a:rPr>
                <a:t>ETL (</a:t>
              </a:r>
              <a:r>
                <a:rPr lang="fr-FR" sz="1100" dirty="0" err="1" smtClean="0">
                  <a:solidFill>
                    <a:srgbClr val="000000"/>
                  </a:solidFill>
                </a:rPr>
                <a:t>Talend</a:t>
              </a:r>
              <a:r>
                <a:rPr lang="fr-FR" sz="1100" dirty="0" smtClean="0">
                  <a:solidFill>
                    <a:srgbClr val="000000"/>
                  </a:solidFill>
                </a:rPr>
                <a:t>)</a:t>
              </a:r>
              <a:endParaRPr lang="fr-FR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2" name="Groupe 45"/>
          <p:cNvGrpSpPr/>
          <p:nvPr/>
        </p:nvGrpSpPr>
        <p:grpSpPr>
          <a:xfrm>
            <a:off x="3397249" y="5341669"/>
            <a:ext cx="1102747" cy="535611"/>
            <a:chOff x="3037984" y="4517553"/>
            <a:chExt cx="1277997" cy="410215"/>
          </a:xfrm>
          <a:scene3d>
            <a:camera prst="orthographicFront"/>
            <a:lightRig rig="chilly" dir="t"/>
          </a:scene3d>
        </p:grpSpPr>
        <p:sp>
          <p:nvSpPr>
            <p:cNvPr id="133" name="Rectangle à coins arrondis 132"/>
            <p:cNvSpPr/>
            <p:nvPr/>
          </p:nvSpPr>
          <p:spPr>
            <a:xfrm>
              <a:off x="3037984" y="4517553"/>
              <a:ext cx="1277997" cy="410215"/>
            </a:xfrm>
            <a:prstGeom prst="roundRect">
              <a:avLst>
                <a:gd name="adj" fmla="val 10000"/>
              </a:avLst>
            </a:prstGeom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4" name="Rectangle 133"/>
            <p:cNvSpPr/>
            <p:nvPr/>
          </p:nvSpPr>
          <p:spPr>
            <a:xfrm>
              <a:off x="3049999" y="4565081"/>
              <a:ext cx="1253967" cy="3004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890" tIns="8890" rIns="8890" bIns="8890" spcCol="1270" anchor="ctr"/>
            <a:lstStyle/>
            <a:p>
              <a:pPr algn="ctr" defTabSz="6223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1100" dirty="0" smtClean="0">
                  <a:solidFill>
                    <a:srgbClr val="000000"/>
                  </a:solidFill>
                </a:rPr>
                <a:t>Observatoire de la CMB</a:t>
              </a:r>
              <a:endParaRPr lang="fr-FR" sz="11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5" name="Rectangle à coins arrondis 104"/>
          <p:cNvSpPr/>
          <p:nvPr/>
        </p:nvSpPr>
        <p:spPr>
          <a:xfrm>
            <a:off x="6372202" y="4509128"/>
            <a:ext cx="1044698" cy="603617"/>
          </a:xfrm>
          <a:prstGeom prst="roundRect">
            <a:avLst>
              <a:gd name="adj" fmla="val 10000"/>
            </a:avLst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Téléphonie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Voix sur IP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solidFill>
                  <a:srgbClr val="000000"/>
                </a:solidFill>
              </a:rPr>
              <a:t> </a:t>
            </a:r>
            <a:endParaRPr lang="fr-F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32230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9" y="1847850"/>
            <a:ext cx="1376363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11" descr="http://www.ecaussinnes.be/Communication/renseignements-utiles/pharmacie-de-garde-1/pharmac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6" y="5662621"/>
            <a:ext cx="45878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12729" y="5113338"/>
            <a:ext cx="2347913" cy="1096962"/>
          </a:xfrm>
          <a:prstGeom prst="rect">
            <a:avLst/>
          </a:prstGeom>
          <a:solidFill>
            <a:schemeClr val="accent1">
              <a:alpha val="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FFFFF"/>
              </a:solidFill>
            </a:endParaRPr>
          </a:p>
        </p:txBody>
      </p:sp>
      <p:pic>
        <p:nvPicPr>
          <p:cNvPr id="45061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29507" flipV="1">
            <a:off x="4579938" y="2660650"/>
            <a:ext cx="2544762" cy="9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01758">
            <a:off x="4476751" y="2611446"/>
            <a:ext cx="2616200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9088" y="5937258"/>
            <a:ext cx="944562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9088" y="5692775"/>
            <a:ext cx="1028700" cy="8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5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9108">
            <a:off x="4441825" y="4211646"/>
            <a:ext cx="251460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4028" flipV="1">
            <a:off x="4573589" y="4127505"/>
            <a:ext cx="2314575" cy="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7" name="mainfrm"/>
          <p:cNvSpPr>
            <a:spLocks noEditPoints="1" noChangeArrowheads="1"/>
          </p:cNvSpPr>
          <p:nvPr/>
        </p:nvSpPr>
        <p:spPr bwMode="auto">
          <a:xfrm>
            <a:off x="6519865" y="2108208"/>
            <a:ext cx="596900" cy="555625"/>
          </a:xfrm>
          <a:custGeom>
            <a:avLst/>
            <a:gdLst>
              <a:gd name="T0" fmla="*/ 0 w 21600"/>
              <a:gd name="T1" fmla="*/ 0 h 21600"/>
              <a:gd name="T2" fmla="*/ 298226 w 21600"/>
              <a:gd name="T3" fmla="*/ 0 h 21600"/>
              <a:gd name="T4" fmla="*/ 596452 w 21600"/>
              <a:gd name="T5" fmla="*/ 0 h 21600"/>
              <a:gd name="T6" fmla="*/ 596452 w 21600"/>
              <a:gd name="T7" fmla="*/ 277586 h 21600"/>
              <a:gd name="T8" fmla="*/ 568921 w 21600"/>
              <a:gd name="T9" fmla="*/ 555171 h 21600"/>
              <a:gd name="T10" fmla="*/ 298226 w 21600"/>
              <a:gd name="T11" fmla="*/ 555171 h 21600"/>
              <a:gd name="T12" fmla="*/ 32115 w 21600"/>
              <a:gd name="T13" fmla="*/ 555171 h 21600"/>
              <a:gd name="T14" fmla="*/ 0 w 21600"/>
              <a:gd name="T15" fmla="*/ 27758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pic>
        <p:nvPicPr>
          <p:cNvPr id="45068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8996">
            <a:off x="5038725" y="3189296"/>
            <a:ext cx="251460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9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5959" flipV="1">
            <a:off x="4848227" y="3149600"/>
            <a:ext cx="2314575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0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2596">
            <a:off x="1208088" y="3168658"/>
            <a:ext cx="1916112" cy="9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1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19617" flipV="1">
            <a:off x="1169988" y="3246446"/>
            <a:ext cx="1790700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2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2596">
            <a:off x="1292229" y="2713046"/>
            <a:ext cx="1916113" cy="9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3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19617" flipV="1">
            <a:off x="1274763" y="2644783"/>
            <a:ext cx="2233612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4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24095">
            <a:off x="3612360" y="4407702"/>
            <a:ext cx="1916113" cy="9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5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16579" flipV="1">
            <a:off x="3586163" y="4429133"/>
            <a:ext cx="1790700" cy="11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6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9" y="1406527"/>
            <a:ext cx="13382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F608803-886D-4F4A-8BE9-7468C980AC10}" type="slidenum">
              <a:rPr lang="fr-FR" altLang="fr-FR" sz="1200">
                <a:solidFill>
                  <a:srgbClr val="000000"/>
                </a:solidFill>
              </a:rPr>
              <a:pPr eaLnBrk="1" hangingPunct="1"/>
              <a:t>33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pic>
        <p:nvPicPr>
          <p:cNvPr id="45079" name="Picture 8" descr="Grou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418021"/>
            <a:ext cx="6016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0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1577975"/>
            <a:ext cx="6540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1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7" y="1887546"/>
            <a:ext cx="65405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2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9" y="2459046"/>
            <a:ext cx="64135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2" y="3225807"/>
            <a:ext cx="12858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84" name="Groupe 28"/>
          <p:cNvGrpSpPr>
            <a:grpSpLocks/>
          </p:cNvGrpSpPr>
          <p:nvPr/>
        </p:nvGrpSpPr>
        <p:grpSpPr bwMode="auto">
          <a:xfrm>
            <a:off x="3914757" y="5824548"/>
            <a:ext cx="609462" cy="691355"/>
            <a:chOff x="6933195" y="4385269"/>
            <a:chExt cx="617566" cy="836038"/>
          </a:xfrm>
        </p:grpSpPr>
        <p:graphicFrame>
          <p:nvGraphicFramePr>
            <p:cNvPr id="45146" name="Object 36"/>
            <p:cNvGraphicFramePr>
              <a:graphicFrameLocks noChangeAspect="1"/>
            </p:cNvGraphicFramePr>
            <p:nvPr/>
          </p:nvGraphicFramePr>
          <p:xfrm>
            <a:off x="7032982" y="4385269"/>
            <a:ext cx="381000" cy="515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Photo Editor Photo" r:id="rId11" imgW="457143" imgH="457143" progId="MSPhotoEd.3">
                    <p:embed/>
                  </p:oleObj>
                </mc:Choice>
                <mc:Fallback>
                  <p:oleObj name="Photo Editor Photo" r:id="rId11" imgW="457143" imgH="457143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2982" y="4385269"/>
                          <a:ext cx="381000" cy="515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BBE0E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47" name="Text Box 37"/>
            <p:cNvSpPr txBox="1">
              <a:spLocks noChangeArrowheads="1"/>
            </p:cNvSpPr>
            <p:nvPr/>
          </p:nvSpPr>
          <p:spPr bwMode="auto">
            <a:xfrm>
              <a:off x="6933195" y="4942168"/>
              <a:ext cx="617566" cy="27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08080"/>
                </a:buClr>
                <a:buSzPct val="8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0808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 altLang="fr-FR" sz="900">
                  <a:solidFill>
                    <a:srgbClr val="000000"/>
                  </a:solidFill>
                  <a:latin typeface="Trebuchet MS" pitchFamily="34" charset="0"/>
                </a:rPr>
                <a:t>Médecin</a:t>
              </a:r>
            </a:p>
          </p:txBody>
        </p:sp>
      </p:grpSp>
      <p:grpSp>
        <p:nvGrpSpPr>
          <p:cNvPr id="45085" name="Groupe 25"/>
          <p:cNvGrpSpPr>
            <a:grpSpLocks/>
          </p:cNvGrpSpPr>
          <p:nvPr/>
        </p:nvGrpSpPr>
        <p:grpSpPr bwMode="auto">
          <a:xfrm>
            <a:off x="5868238" y="5667382"/>
            <a:ext cx="776175" cy="783465"/>
            <a:chOff x="4236131" y="425987"/>
            <a:chExt cx="785718" cy="946133"/>
          </a:xfrm>
        </p:grpSpPr>
        <p:pic>
          <p:nvPicPr>
            <p:cNvPr id="45144" name="Picture 26" descr="j0195396[1]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316" y="425987"/>
              <a:ext cx="388937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45" name="Text Box 27"/>
            <p:cNvSpPr txBox="1">
              <a:spLocks noChangeArrowheads="1"/>
            </p:cNvSpPr>
            <p:nvPr/>
          </p:nvSpPr>
          <p:spPr bwMode="auto">
            <a:xfrm>
              <a:off x="4236131" y="1143537"/>
              <a:ext cx="785718" cy="228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Pharmacien</a:t>
              </a:r>
            </a:p>
          </p:txBody>
        </p:sp>
      </p:grpSp>
      <p:grpSp>
        <p:nvGrpSpPr>
          <p:cNvPr id="45086" name="Groupe 26"/>
          <p:cNvGrpSpPr>
            <a:grpSpLocks/>
          </p:cNvGrpSpPr>
          <p:nvPr/>
        </p:nvGrpSpPr>
        <p:grpSpPr bwMode="auto">
          <a:xfrm>
            <a:off x="3075117" y="5667375"/>
            <a:ext cx="761747" cy="804916"/>
            <a:chOff x="5219716" y="478375"/>
            <a:chExt cx="772763" cy="972883"/>
          </a:xfrm>
        </p:grpSpPr>
        <p:pic>
          <p:nvPicPr>
            <p:cNvPr id="45142" name="Picture 29" descr="j0338120[1]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866" y="478375"/>
              <a:ext cx="487362" cy="66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43" name="Text Box 31"/>
            <p:cNvSpPr txBox="1">
              <a:spLocks noChangeArrowheads="1"/>
            </p:cNvSpPr>
            <p:nvPr/>
          </p:nvSpPr>
          <p:spPr bwMode="auto">
            <a:xfrm>
              <a:off x="5219716" y="1138776"/>
              <a:ext cx="772763" cy="312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4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Laboratoire</a:t>
              </a:r>
            </a:p>
            <a:p>
              <a:pPr algn="ctr" eaLnBrk="1" fontAlgn="base" hangingPunct="1">
                <a:lnSpc>
                  <a:spcPct val="40000"/>
                </a:lnSpc>
                <a:spcBef>
                  <a:spcPct val="0"/>
                </a:spcBef>
                <a:spcAft>
                  <a:spcPct val="0"/>
                </a:spcAft>
              </a:pPr>
              <a:endParaRPr lang="fr-FR" altLang="fr-FR" sz="900">
                <a:solidFill>
                  <a:srgbClr val="000000"/>
                </a:solidFill>
              </a:endParaRPr>
            </a:p>
            <a:p>
              <a:pPr algn="ctr" eaLnBrk="1" fontAlgn="base" hangingPunct="1">
                <a:lnSpc>
                  <a:spcPct val="4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et radio</a:t>
              </a:r>
            </a:p>
          </p:txBody>
        </p:sp>
      </p:grpSp>
      <p:grpSp>
        <p:nvGrpSpPr>
          <p:cNvPr id="45087" name="Groupe 27"/>
          <p:cNvGrpSpPr>
            <a:grpSpLocks/>
          </p:cNvGrpSpPr>
          <p:nvPr/>
        </p:nvGrpSpPr>
        <p:grpSpPr bwMode="auto">
          <a:xfrm>
            <a:off x="5142179" y="5556257"/>
            <a:ext cx="894797" cy="934695"/>
            <a:chOff x="6132032" y="476787"/>
            <a:chExt cx="907112" cy="1130266"/>
          </a:xfrm>
        </p:grpSpPr>
        <p:pic>
          <p:nvPicPr>
            <p:cNvPr id="45140" name="Picture 32" descr="j0433937[1]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128" y="476787"/>
              <a:ext cx="458788" cy="62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41" name="Text Box 33"/>
            <p:cNvSpPr txBox="1">
              <a:spLocks noChangeArrowheads="1"/>
            </p:cNvSpPr>
            <p:nvPr/>
          </p:nvSpPr>
          <p:spPr bwMode="auto">
            <a:xfrm>
              <a:off x="6132032" y="1110200"/>
              <a:ext cx="907112" cy="4968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Infirmier</a:t>
              </a:r>
            </a:p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 et</a:t>
              </a:r>
            </a:p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endParaRPr lang="fr-FR" altLang="fr-FR" sz="900">
                <a:solidFill>
                  <a:srgbClr val="000000"/>
                </a:solidFill>
              </a:endParaRPr>
            </a:p>
            <a:p>
              <a:pPr algn="ctr" eaLnBrk="1" fontAlgn="base" hangingPunct="1">
                <a:lnSpc>
                  <a:spcPct val="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paramédicaux</a:t>
              </a:r>
            </a:p>
          </p:txBody>
        </p:sp>
      </p:grpSp>
      <p:grpSp>
        <p:nvGrpSpPr>
          <p:cNvPr id="45088" name="Groupe 24"/>
          <p:cNvGrpSpPr>
            <a:grpSpLocks/>
          </p:cNvGrpSpPr>
          <p:nvPr/>
        </p:nvGrpSpPr>
        <p:grpSpPr bwMode="auto">
          <a:xfrm>
            <a:off x="4541934" y="5764220"/>
            <a:ext cx="603050" cy="737407"/>
            <a:chOff x="3339277" y="425987"/>
            <a:chExt cx="612522" cy="890591"/>
          </a:xfrm>
        </p:grpSpPr>
        <p:pic>
          <p:nvPicPr>
            <p:cNvPr id="45138" name="Picture 37" descr="j0212121[1]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016" y="425987"/>
              <a:ext cx="457200" cy="63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39" name="Text Box 38"/>
            <p:cNvSpPr txBox="1">
              <a:spLocks noChangeArrowheads="1"/>
            </p:cNvSpPr>
            <p:nvPr/>
          </p:nvSpPr>
          <p:spPr bwMode="auto">
            <a:xfrm>
              <a:off x="3339277" y="1087975"/>
              <a:ext cx="612522" cy="228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Dentiste</a:t>
              </a:r>
            </a:p>
          </p:txBody>
        </p:sp>
      </p:grpSp>
      <p:pic>
        <p:nvPicPr>
          <p:cNvPr id="45089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5202238"/>
            <a:ext cx="5619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0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5" y="5273675"/>
            <a:ext cx="5619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1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5157788"/>
            <a:ext cx="5619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2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246571"/>
            <a:ext cx="5699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3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364" y="5151446"/>
            <a:ext cx="5619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94" name="ZoneTexte 7167"/>
          <p:cNvSpPr txBox="1">
            <a:spLocks noChangeArrowheads="1"/>
          </p:cNvSpPr>
          <p:nvPr/>
        </p:nvSpPr>
        <p:spPr bwMode="auto">
          <a:xfrm>
            <a:off x="3622675" y="4914908"/>
            <a:ext cx="526106" cy="46166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2400">
                <a:solidFill>
                  <a:srgbClr val="000000"/>
                </a:solidFill>
              </a:rPr>
              <a:t>PS</a:t>
            </a:r>
            <a:endParaRPr lang="fr-FR" altLang="fr-FR" sz="3200">
              <a:solidFill>
                <a:srgbClr val="000000"/>
              </a:solidFill>
            </a:endParaRPr>
          </a:p>
        </p:txBody>
      </p:sp>
      <p:sp>
        <p:nvSpPr>
          <p:cNvPr id="45095" name="ZoneTexte 7168"/>
          <p:cNvSpPr txBox="1">
            <a:spLocks noChangeArrowheads="1"/>
          </p:cNvSpPr>
          <p:nvPr/>
        </p:nvSpPr>
        <p:spPr bwMode="auto">
          <a:xfrm>
            <a:off x="409575" y="3798888"/>
            <a:ext cx="935192" cy="400110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2000">
                <a:solidFill>
                  <a:srgbClr val="000000"/>
                </a:solidFill>
              </a:rPr>
              <a:t>Assuré</a:t>
            </a:r>
            <a:endParaRPr lang="fr-FR" altLang="fr-FR" sz="3200">
              <a:solidFill>
                <a:srgbClr val="000000"/>
              </a:solidFill>
            </a:endParaRPr>
          </a:p>
        </p:txBody>
      </p:sp>
      <p:sp>
        <p:nvSpPr>
          <p:cNvPr id="45096" name="ZoneTexte 7169"/>
          <p:cNvSpPr txBox="1">
            <a:spLocks noChangeArrowheads="1"/>
          </p:cNvSpPr>
          <p:nvPr/>
        </p:nvSpPr>
        <p:spPr bwMode="auto">
          <a:xfrm>
            <a:off x="1971675" y="2095508"/>
            <a:ext cx="927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>
                <a:solidFill>
                  <a:srgbClr val="000000"/>
                </a:solidFill>
              </a:rPr>
              <a:t>Cliniques</a:t>
            </a:r>
          </a:p>
        </p:txBody>
      </p:sp>
      <p:sp>
        <p:nvSpPr>
          <p:cNvPr id="45097" name="ZoneTexte 7170"/>
          <p:cNvSpPr txBox="1">
            <a:spLocks noChangeArrowheads="1"/>
          </p:cNvSpPr>
          <p:nvPr/>
        </p:nvSpPr>
        <p:spPr bwMode="auto">
          <a:xfrm>
            <a:off x="560042" y="3176589"/>
            <a:ext cx="14643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rgbClr val="000000"/>
                </a:solidFill>
              </a:rPr>
              <a:t>Hôpitaux Public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rgbClr val="000000"/>
                </a:solidFill>
              </a:rPr>
              <a:t>et CHU</a:t>
            </a:r>
          </a:p>
        </p:txBody>
      </p:sp>
      <p:cxnSp>
        <p:nvCxnSpPr>
          <p:cNvPr id="54" name="Connecteur droit 53"/>
          <p:cNvCxnSpPr/>
          <p:nvPr/>
        </p:nvCxnSpPr>
        <p:spPr>
          <a:xfrm flipH="1" flipV="1">
            <a:off x="5603875" y="3579815"/>
            <a:ext cx="1436688" cy="2952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flipH="1">
            <a:off x="1797050" y="4384683"/>
            <a:ext cx="484188" cy="1571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00" name="mainfrm"/>
          <p:cNvSpPr>
            <a:spLocks noEditPoints="1" noChangeArrowheads="1"/>
          </p:cNvSpPr>
          <p:nvPr/>
        </p:nvSpPr>
        <p:spPr bwMode="auto">
          <a:xfrm>
            <a:off x="6983417" y="3660780"/>
            <a:ext cx="465137" cy="442913"/>
          </a:xfrm>
          <a:custGeom>
            <a:avLst/>
            <a:gdLst>
              <a:gd name="T0" fmla="*/ 0 w 21600"/>
              <a:gd name="T1" fmla="*/ 0 h 21600"/>
              <a:gd name="T2" fmla="*/ 232554 w 21600"/>
              <a:gd name="T3" fmla="*/ 0 h 21600"/>
              <a:gd name="T4" fmla="*/ 465108 w 21600"/>
              <a:gd name="T5" fmla="*/ 0 h 21600"/>
              <a:gd name="T6" fmla="*/ 465108 w 21600"/>
              <a:gd name="T7" fmla="*/ 222094 h 21600"/>
              <a:gd name="T8" fmla="*/ 443640 w 21600"/>
              <a:gd name="T9" fmla="*/ 444187 h 21600"/>
              <a:gd name="T10" fmla="*/ 232554 w 21600"/>
              <a:gd name="T11" fmla="*/ 444187 h 21600"/>
              <a:gd name="T12" fmla="*/ 25043 w 21600"/>
              <a:gd name="T13" fmla="*/ 444187 h 21600"/>
              <a:gd name="T14" fmla="*/ 0 w 21600"/>
              <a:gd name="T15" fmla="*/ 22209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01" name="ZoneTexte 64"/>
          <p:cNvSpPr txBox="1">
            <a:spLocks noChangeArrowheads="1"/>
          </p:cNvSpPr>
          <p:nvPr/>
        </p:nvSpPr>
        <p:spPr bwMode="auto">
          <a:xfrm>
            <a:off x="803276" y="1873250"/>
            <a:ext cx="471604" cy="400110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2000">
                <a:solidFill>
                  <a:srgbClr val="000000"/>
                </a:solidFill>
              </a:rPr>
              <a:t>ES</a:t>
            </a:r>
            <a:endParaRPr lang="fr-FR" altLang="fr-FR" sz="3200">
              <a:solidFill>
                <a:srgbClr val="000000"/>
              </a:solidFill>
            </a:endParaRPr>
          </a:p>
        </p:txBody>
      </p:sp>
      <p:cxnSp>
        <p:nvCxnSpPr>
          <p:cNvPr id="77" name="Connecteur droit 76"/>
          <p:cNvCxnSpPr/>
          <p:nvPr/>
        </p:nvCxnSpPr>
        <p:spPr>
          <a:xfrm>
            <a:off x="5507039" y="3660776"/>
            <a:ext cx="1533525" cy="33496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3" name="Explosion 2 7172"/>
          <p:cNvSpPr/>
          <p:nvPr/>
        </p:nvSpPr>
        <p:spPr>
          <a:xfrm>
            <a:off x="1965327" y="1916121"/>
            <a:ext cx="4554538" cy="3019425"/>
          </a:xfrm>
          <a:prstGeom prst="irregularSeal2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200" dirty="0">
              <a:solidFill>
                <a:srgbClr val="333399"/>
              </a:solidFill>
            </a:endParaRPr>
          </a:p>
        </p:txBody>
      </p:sp>
      <p:pic>
        <p:nvPicPr>
          <p:cNvPr id="45104" name="Picture 19" descr="https://encrypted-tbn2.gstatic.com/images?q=tbn:ANd9GcTxOEWWp08MNJQUmcnxI6YQ5ekOTJLCGNnvStA0BLH7L5LODRSjW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681046"/>
            <a:ext cx="1239838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69126" y="1400183"/>
            <a:ext cx="611188" cy="612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45106" name="mainfrm"/>
          <p:cNvSpPr>
            <a:spLocks noEditPoints="1" noChangeArrowheads="1"/>
          </p:cNvSpPr>
          <p:nvPr/>
        </p:nvSpPr>
        <p:spPr bwMode="auto">
          <a:xfrm>
            <a:off x="6743700" y="2357438"/>
            <a:ext cx="704850" cy="577850"/>
          </a:xfrm>
          <a:custGeom>
            <a:avLst/>
            <a:gdLst>
              <a:gd name="T0" fmla="*/ 0 w 21600"/>
              <a:gd name="T1" fmla="*/ 0 h 21600"/>
              <a:gd name="T2" fmla="*/ 351936 w 21600"/>
              <a:gd name="T3" fmla="*/ 0 h 21600"/>
              <a:gd name="T4" fmla="*/ 703872 w 21600"/>
              <a:gd name="T5" fmla="*/ 0 h 21600"/>
              <a:gd name="T6" fmla="*/ 703872 w 21600"/>
              <a:gd name="T7" fmla="*/ 288734 h 21600"/>
              <a:gd name="T8" fmla="*/ 671383 w 21600"/>
              <a:gd name="T9" fmla="*/ 577467 h 21600"/>
              <a:gd name="T10" fmla="*/ 351936 w 21600"/>
              <a:gd name="T11" fmla="*/ 577467 h 21600"/>
              <a:gd name="T12" fmla="*/ 37898 w 21600"/>
              <a:gd name="T13" fmla="*/ 577467 h 21600"/>
              <a:gd name="T14" fmla="*/ 0 w 21600"/>
              <a:gd name="T15" fmla="*/ 28873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07" name="mainfrm"/>
          <p:cNvSpPr>
            <a:spLocks noEditPoints="1" noChangeArrowheads="1"/>
          </p:cNvSpPr>
          <p:nvPr/>
        </p:nvSpPr>
        <p:spPr bwMode="auto">
          <a:xfrm>
            <a:off x="6519867" y="4483108"/>
            <a:ext cx="814387" cy="728663"/>
          </a:xfrm>
          <a:custGeom>
            <a:avLst/>
            <a:gdLst>
              <a:gd name="T0" fmla="*/ 0 w 21600"/>
              <a:gd name="T1" fmla="*/ 0 h 21600"/>
              <a:gd name="T2" fmla="*/ 407119 w 21600"/>
              <a:gd name="T3" fmla="*/ 0 h 21600"/>
              <a:gd name="T4" fmla="*/ 814238 w 21600"/>
              <a:gd name="T5" fmla="*/ 0 h 21600"/>
              <a:gd name="T6" fmla="*/ 814238 w 21600"/>
              <a:gd name="T7" fmla="*/ 364294 h 21600"/>
              <a:gd name="T8" fmla="*/ 776655 w 21600"/>
              <a:gd name="T9" fmla="*/ 728588 h 21600"/>
              <a:gd name="T10" fmla="*/ 407119 w 21600"/>
              <a:gd name="T11" fmla="*/ 728588 h 21600"/>
              <a:gd name="T12" fmla="*/ 43841 w 21600"/>
              <a:gd name="T13" fmla="*/ 728588 h 21600"/>
              <a:gd name="T14" fmla="*/ 0 w 21600"/>
              <a:gd name="T15" fmla="*/ 36429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91377" y="4306888"/>
            <a:ext cx="733425" cy="7429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4510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3425833"/>
            <a:ext cx="128746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9" name="Diagramme 7178"/>
          <p:cNvGraphicFramePr/>
          <p:nvPr/>
        </p:nvGraphicFramePr>
        <p:xfrm>
          <a:off x="1831193" y="2783870"/>
          <a:ext cx="4002461" cy="1755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sp>
        <p:nvSpPr>
          <p:cNvPr id="45111" name="AutoShape 26" descr="data:image/jpeg;base64,/9j/4AAQSkZJRgABAQAAAQABAAD/2wCEAAkGBxQSEBQQEBQPFBAVFBQUFRUVFBUVEhQQFhIXGBUUFxQZHSggGBolHBQVIjElJykrLi4uGCszOTMsNygtLisBCgoKDg0OGhAQGywkHyQsLywsLCwsLCwsLCwsLCwtLCwsLCwsLCwsLCwsLCw3LCwsMjcsLCwsLCssLDcsLCs3LP/AABEIAK0BIwMBIgACEQEDEQH/xAAbAAEAAgMBAQAAAAAAAAAAAAAAAQYDBQcEAv/EAEgQAAICAQEEBAoFCAgHAQAAAAECAAMRBAUGEiETMUFRBxQXIlJUYXGRkiMygdHSFjNCU5ShseEVJDZyc3STszRDYmNkwfCi/8QAGAEBAQEBAQAAAAAAAAAAAAAAAAIBAwT/xAAlEQEAAgIBAwQCAwAAAAAAAAAAAQIDERIhMUETFFFxIjIEYZH/2gAMAwEAAhEDEQA/AO4xEQEREBERAREQEREBERAREQEREBERAREQEREBERAREQEREBERAREQEREBERAREQEREBERASMwZzreXwlnSau3SjS2W9GV85W6wVBzw49sqlLXnUJtaK93RcyZyYeGFvUb/ifuk+WFvUb/AIn7p19tk+E+rV1iRmco8sLeo3/E/dHlhb1G/wCJ+6Pb5Pg9Wrq+YzOUeWFvUb/ifwx5YW9Rv+J+6PbZPg9Wrq+YzOV0eF0s6IdHavHZXXktgDjcLnmOfXOpTnfHan7KraLdn1mMzU67X3LfVXVQbEZh0thbhFdZB5r6RBA5e2beQpGYzJiBGYzJiBGYzMGq1K1o1ljKiKMlmICgd5MzIcgEcweee8QPrMjMr1e8ZGtv0ttbIlfQdHb+hYbuQX2EEGenau07q76aaaGsDnisfPClVIIDHP6T5YYXtGT2QNxmMwJMCMxmTPLtHWpTW1trBa0BZie6B6cxmVUb2My6SxNNf0WquaocQ4XSsAlLWX9ENg8j3y0iBOZM0m3tttp7tMgqaxLndGcf8vhQvkj7DNnoNUtta21nKOoZT3g9UD0REQEREBERAREQERECDOa7GAO8utBwR0CcuzOE5zpRnN9h/wBptb/gJ/BJ1xdrfTnk8fboQpX0V+Ak9Avor8BMgkzluV6hhalfRT4Cea7U1KeE8BbuABI947J673CqWPUASfcJzjcm3pvG9ZzzfqTjJzhEGAvsxiRfJNXPJaK9IXqnWVE8JUAnqyoxPZ0K+ivwEr+Judm2lk59hxnviuSZMd+Sl+FpAKtHgAf17T9Q/wC6svxlC8Ln5rR/57T/AO6kv07W/WFx3lSN7NtlNfpKAbkVLK7XIT6N1sLVANZ1ALnmO8rNzbt5l1F9JVOCulLq34xhxkh16+RGP3zZbW2ZXqabNPcM12KVYA4OD3MOYPbOZDcbR8dpXS7RdKmSsWeMt9MTdwWAKTnhT63cR3yFOi7X2o1OkfVJWbSqB+AfWZeROPaBPXp9cjorqyYZQw84ZwRkSt7wbwcjoNIrNrH+iVWVlRa+p7i5HCVVcnGcma2nwTaEKAX1pwBn+sWAE468AwL54wnpJ8wjxhPST5hKP5JtD6Wt/abfvjyTaH0tb+02/fA2u/u1a6NBdY1K6qvh8+riXhKdrPk/VEwbO31qOzqdY6Gs24WqjiU2O5JVFXn24z7p5dN4LNAjhiNRYAc8Fl9j1n+8pOCJkq8F2z1Zm6J2DBgFaxytXEck1rnzD3YgZ9WA+sU5Xz009hAIOHrtx2e+eXfbb/R6vSaceMIosrussVPoWq4uA1u/6P1uI/3Z793Nw9LorDbR0xYgL9JYzgANxDHF1c5vtpaBL6notUNXYpRx3owwRmBmGoT0k+YR4wnpJ8wlG8k+g9LW/tNv3x5J9B6Wt/abfvgXnxhPST5hNJvfoDqtOa6L0puV0sRyQy8aNkB17VPbNCPBPofS1v7Tb98HwTaH0tb+02/fA9t+0Hs0ume00jU1aipbwrjgWwEq+D3HPL3z36be2h77KwR0SBvpyy9E1lf5ysHOcqOc0Pkh2fz/AOL54J/rFnMjtPPmZ6r/AAW7OZ0bonXhx5q2OEbHayg4YntJ64E2bwJqxVagwE1FZXiK5souRkS1QD1Hi/dNxuT/AMDSvogp8rkf+pqafBnoU1C6lEtVlcOqC1+iBU5ACZwFB54ls0elWpAiDCjP7zk/xgZ4iICIiAiIgIiICIiBBnNth/2m1v8AgJ/BJ0lpWtFuuK9p3bR6RibawnBjkMY55+ydKW1E/SLRvSyiTPlZ9Tmtqd6g3iWo6MZfobOEe3hM5/4MtYp0rUA/SVuXI7eBycH45nU7FyMHqM4NtDpdmbSdlQqONzWG5V26djngB6u09fVPNnjtLx/yYmLVt4h1YGbXZP1T75VNg7yafVqFrbgtx+ZbHSfZ6Q9suOhp4Uwes85WOd9XTFO+sKX4XPzWj/z2n/3Vl+E0G9u7o1qUqXKdFfXcCBnPA4bH7pt6NUjuyqyll+sAc8J7j3GembbrDtrq9BmMD/72zJBkqa3bt1qVcWnRGsBAyxwErP13z7Bzx7JOwL2fS0vZYlrtWrGxBwo5I+soPUDPDvlor7tKa9LwdIbK+IOSFanjHSKSOfNcyr7I370mgrGh1jNXqNOWqKip+HgDeYyD0MYxA6REovlY2Z+ts/0njysbM/W2f6TwL1IzKN5WdmfrbP8ASeajebf3Z2s05041ms0/EwPSUoyvhT1Zx1fdA6hmTOTbF8LlXijJdxtra8ogWtsagKfNdR1glRkiZdveFDTXBadNqbNMG52ahqGYqB111j9Yc9ZyAAYFu3h2rqKNVVwKj6U03vaDysDVLxLwd+ec2TbVVaEv4bGVwmAil2y+MdXtPX2Tlu7W9y6h69Jde+ovXU3LTY1bI1ukbTN57jHLnkS37S2gdNsNbGZ6WFSJ0iqS1RJwHIHYIFzpYlQSMEgZBOSD3ZnkTaIOqfTY85aktz7Gdlx/+Z5919ZZdo6LbwBa9YLYGMn0sdmRg49s0O76WrtXUC1jYFQqr45Ctn6REPtXjI9wgW3pvpBXwt9Xi4v0evqz3zOJod57Lazp7qn4VS9VtQ9VtVg4SPeCQR7pq9obbuXbdGkDFaGqY8BQkWnhYlxZ1DhKqMf9UC5xPlZ9QEREBERAREQEREBERAgzXbX2zRpU6TU2pWvYWPWfYOszYP1cuuaS/dyq23p7lWy3sLDKoP8ApXsk2mfDLb8KtqvCrVxcOn02qtx28DICO8ZHVMFPhbUH6bR6mtfS5nn7sS9rs89j49ygCY79llhhirjuZRic55uM+o1ext/tDqQOC5VYnHC+VbPuM2e1NBptXXwXLTanZkg49oPZKTvH4O9PceJR0D47POrPvHZKrqNwtVWD0WGHZ0dhAI9o7DInJMdJhytltHS0bdM2VuzoNHZ01aVLYM4dmywBHMDJ6p87X8IOhoH53pG9GoFzn246py5NwNa5HGigf9ywnBlj2J4OkUZ1DB2PLo6crX7maZGSfEJrmvPStU1737Q2lYa9FV4vps8L3tgsq9pUkfWwOzvnRN39j16SkVUggZ4mYkl3c9bMTzJMnZ+ylrVVAVVQAIi/VUD+JmyxO1Yny9WOLd7PoSZEkzo6IxMFmjrY8TV1k95UE/Ez42hqzUhda7LSMeZWAXOe0ZIE1X5Q2eo6/wCWv8cDbeIVfqqvkX7o8Qq/VVfIv3TUflDZ6jr/AJa/xx+UNnqOv+Wv8cM2239H1fqqfkX7o/o+r9VV8i/dNV+UVnqOu+Wv8cj8orPUdf8ALX+OG7bhdDUDkV1Ajt4Fz/CR4hV+qq+Rfump/KKz1HX/AC1/jj8obPUdf8tf44NtumjrByK6we8KoPxxMltKsvCyqVPLBAIx7ppPyhs9R1/y1/jkflDZ6jr/AJa/xwzbJvHZrVTGgrosYjh+kfgFbZ5P1ecB3co3f2Q+m07K1nS6p2ay21hgNc3cOxRyAHcJj/KGz1LX/LX+OQd4LPUtf8tf44NvBRs/W6nVLbrRVVp9OS1VNb8XTXYwttjdgXmQvefZPvQ6PV365dRrErpooVhRUjB2e1xhrXYDkAMgL7Z7RvBZ6jrvlr/HPRodsPZYEbS6uoHPnuECDHYSGJhu23WfU+Vn1AREQEREBERAREQERECDK/pN5q7NoW7PCWdLUgcsccBBxgD5pYDOb7D/ALTa3/AT+CTpSsTE/wBQi0606MokkSRJnNb4K55GYH0SH9EfZynqiGaeRdAg/R+POZq6gvJQAPZymWRM0aV/e3eMaJaWKF+lvSnl2F2C5/fN+JQfC5+a0f8AntP/ALqy/wAuY/GJIkgyJJktfMkyoeE+xl2f5nHk6jTLhHKMwNygrxjmM9U0Wy9tnTU661NPZU1Jqr6G29rc3scByxJwp4l6u4y645mu0zOpdLzGZQxvDqaS1d7Vu1F+mF7hSFbT6kdYHZwsce4TDtbePV1aWq02UpYelsKcBZ3VbcInL6q8PWxmxjmWc4dDjMo+t3nvW25V4eFdRoq19ld4HHJ2xtTWrqaxS9Art1DaZVZW5HhLdIfaOEjEcJOULvE5zrt8dT0el6MKbTVZdYFRm6Xo7ej6JQPq8XM59ksW821blr066bhW3U2pUGcfm1ZGcsV7SAvVMmkwcoWSQTOd7G2vqatWKbWVmt2hZU558PAmlDLwD9HOMkS5abUmzTM7deLOr2ZA+2ZNdEWiWzMjM43pNr2D+j9C9lrWU6usueNuNkLp0Yc5yylbT190tNW8l/j91Bap6uivdAqnCNX1KXP1mPWe6dJw2hnOF8kAznOk3h1t1WmRXpW/UVXasvwHhr06EcNIXtJyATPZRvNqdVZp/FBUo8Wp1VofIDLa/D0YJ6sAMfhImkw3lC9ifUxof/U+xIWmIiAiIgIiICIiAiIgQZzfYX9ptb/gJ/BJ0gzmmx7Au8utJIA6BOZOBnCcuc7Yu1vpzyeHSxJnnGrT00+YSfG09NPmE5ale4Z4mDxtPTT5hHjaemnzCNSbhnkTD42npp8wg6pPTT5hM1JuFG8Ln5rR/wCe0/8AurL/ADnvhYtVqtHwsD/XtP1EH/mrOgzpb9YZE9QxJkETmpq9u7JTV1Cq0uFFldo4eR4q3DLn2ZE+NfsCm42lwcXVCqwcsEKSVb+8M8jOX17d1p0WtUam7phatlT5GUoFzI6ry6hgS817wjT6db7ja/8AV9GWAwTx2ggsB3k9c6TS1Ucol5tubANGz79PSl2ru1A6NmZgHPm8NbOwHJVAHP2TYbV3RTUisvZbW609A/REYes4LIcg8sjsmDX7dL1VMwv09njdVRQEcR4jlQx9FlIMwX74u+n1FtNLAJTc9dnErJxVkjDqOanIM2OU9mTxh7tbuZRZeLy1wYdC3CGHC1lJzW7DHNsDE2Oo2FW71OS+arzevPkbGUjB9mCZXTvjwVaN7ktFjVrbeBwgpSfM6Rh2qXIIHdNprN61qe/iqsFFCcTXcuBrCF4a17yeITJi7Y4seo3LodKUD3qaQ68Sth3qsfietj6JP8JsdvbCTU1LWxdCjrZXYhxZXYnJWUntwSJGwdtrqqTbwtW6ErbW2C1bjmckeznNNoN7ensWzo7atMFudbTg120Vrzb2c8ETNW/xvRlfcang4Vt1C2dN4wLQw6UXGsIzAkY5gc5vtDs5KqOgXi4ArLzOW87rOe3rng3b2+NUrHo2qIwyKxBZ6G+pbgdQOCPsmvTbllNWps4LdQy6uxERSBwoOHlk8gBzj8p6HSH2+42mOoXU5sFqtQ3IjBNGOHPLt4RmfWj3Lpque5Xv87psJkcCdPzs4eXfk8++Zdp7We7ZbarQhukerjr5Zcd+B6QGftmp3Q2wo0191dmq1SIATVYM6pbseegBx5p5EfbK/LXdnSGx1G5lJ0+nprsurOmU112qR0nRsMOjHHMET72ludRc1J+kRaVWsJW3CtlSkMqP7AVEwjfJRQLmptDm86dqhhnW3ngcuRB5fGYhvY9jaE1VOK73tW/ixmo1qQyH2g5PuUzNXN1W9BPqVbdfbPjF99gFwrcA0lnBR60JUsiD6vPmfeJaFMiY1Kol9RETGkREBERAREQEREBOdbzeDPxvV2arxh6+Ph81V6gFA68+ydFkS6Xmk7hNqxbu5T5Hj65d8P5yPI8fXLvh/OdXxGJ09zkT6VXKPI8fXLvh/OPI8fXLvh/OdXxGI9zkZ6VXKPI//wCZd8P5yfI9/wCZd8P5zq2IxN9zk+WxihyzTeCLgsrc6u08FiPgr18DhsdfLqnUhJxGJyvktf8AZVaxHYkScRiQpzqvcS4Io4quIU6+phk8LeMWcdRPuPXNlrt17n061K1YYJoVPM4zp2y/x7JdJEqbzPdPGFW21u/Zc2VNYHjenvOc5NdaAMPfkcpol3L1DXXORp6Q9N9ZNTMFva3PAzVdSFR3dZnR8SMTa3mvZk0iXPdVujqbF0zsNL0yULpbA2XrWtXU9Ig/SfCkYPVmb/a+7pu0uo0/Eqm0go2MhSvDw5HvWWPEYiclm8IV7dfYj06d0vFK2WE8QqGEA4eEc+tjjnmanZG7GpWnxO9qvFa67aKyuekep1IV27mUHGO2XfEYjnPc4wq25mw7dMrdMtAcKlYavmXSvOGYnq6+qeHa+7OpZGFbVENq7LmrLFUsqdeEKzDmCD532S74jEznO9nGNKvotgXJspNGtvR6hKwq2Vk4Dq2Rz7jyz75rrN3tZbXqbLDTVq7aq6VNTHgK1vxFmPYTxEe6XnEYjnJxhRdBureK6wRp6yutGp4ELMq18JDAEjmcnP2zPot2bq00yk1E1am93GTg0XBwcH0gGEueIxNnJaThCobmbt2aRmWwUcCApVYueksQsT5/cQMdUtyycRiTa02nctiIhMRExpERAREQEREBERAREQEREBERAREQEREBERAREQEREBERAREQEREBERAREQEREBERAREQEREBERAREQEREBERAREQEREBERAREQEREBERAREQEREBERAREQEREBERAREQEREBERAREQEREBERAREQEREBERAREQEREBERAREQEREBERAREQEREBERAREQEREBERAREQP/2Q=="/>
          <p:cNvSpPr>
            <a:spLocks noChangeAspect="1" noChangeArrowheads="1"/>
          </p:cNvSpPr>
          <p:nvPr/>
        </p:nvSpPr>
        <p:spPr bwMode="auto">
          <a:xfrm>
            <a:off x="63500" y="-784225"/>
            <a:ext cx="27717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fr-FR" altLang="fr-FR">
              <a:solidFill>
                <a:srgbClr val="000000"/>
              </a:solidFill>
            </a:endParaRPr>
          </a:p>
        </p:txBody>
      </p:sp>
      <p:pic>
        <p:nvPicPr>
          <p:cNvPr id="45112" name="Picture 27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1" y="735018"/>
            <a:ext cx="96678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13" name="ZoneTexte 65"/>
          <p:cNvSpPr txBox="1">
            <a:spLocks noChangeArrowheads="1"/>
          </p:cNvSpPr>
          <p:nvPr/>
        </p:nvSpPr>
        <p:spPr bwMode="auto">
          <a:xfrm>
            <a:off x="7677151" y="1414470"/>
            <a:ext cx="1400320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Organismes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Gestionnaires</a:t>
            </a:r>
            <a:endParaRPr lang="fr-FR" altLang="fr-FR" sz="1800">
              <a:solidFill>
                <a:srgbClr val="FFFFFF"/>
              </a:solidFill>
            </a:endParaRPr>
          </a:p>
        </p:txBody>
      </p:sp>
      <p:sp>
        <p:nvSpPr>
          <p:cNvPr id="14339" name="ZoneTexte 14338"/>
          <p:cNvSpPr txBox="1"/>
          <p:nvPr/>
        </p:nvSpPr>
        <p:spPr>
          <a:xfrm>
            <a:off x="650879" y="5553083"/>
            <a:ext cx="1050925" cy="2778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srgbClr val="000000"/>
                </a:solidFill>
              </a:rPr>
              <a:t>Emission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658817" y="5859471"/>
            <a:ext cx="1042987" cy="2619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000000"/>
                </a:solidFill>
              </a:rPr>
              <a:t>Réception</a:t>
            </a:r>
          </a:p>
        </p:txBody>
      </p:sp>
      <p:grpSp>
        <p:nvGrpSpPr>
          <p:cNvPr id="85" name="Groupe 84"/>
          <p:cNvGrpSpPr/>
          <p:nvPr/>
        </p:nvGrpSpPr>
        <p:grpSpPr>
          <a:xfrm>
            <a:off x="6305074" y="1566280"/>
            <a:ext cx="622488" cy="548218"/>
            <a:chOff x="1744993" y="77315"/>
            <a:chExt cx="688029" cy="688029"/>
          </a:xfrm>
          <a:solidFill>
            <a:srgbClr val="0000CC"/>
          </a:solidFill>
        </p:grpSpPr>
        <p:sp>
          <p:nvSpPr>
            <p:cNvPr id="88" name="Forme 87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6987902" y="2584481"/>
            <a:ext cx="622488" cy="548218"/>
            <a:chOff x="1744993" y="77315"/>
            <a:chExt cx="688029" cy="688029"/>
          </a:xfrm>
          <a:solidFill>
            <a:srgbClr val="0000CC"/>
          </a:solidFill>
        </p:grpSpPr>
        <p:sp>
          <p:nvSpPr>
            <p:cNvPr id="81" name="Forme 80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grpSp>
        <p:nvGrpSpPr>
          <p:cNvPr id="103" name="Groupe 102"/>
          <p:cNvGrpSpPr/>
          <p:nvPr/>
        </p:nvGrpSpPr>
        <p:grpSpPr>
          <a:xfrm>
            <a:off x="6172210" y="4494838"/>
            <a:ext cx="622488" cy="548218"/>
            <a:chOff x="1744993" y="77315"/>
            <a:chExt cx="688029" cy="688029"/>
          </a:xfrm>
          <a:solidFill>
            <a:srgbClr val="FF0000"/>
          </a:solidFill>
        </p:grpSpPr>
        <p:sp>
          <p:nvSpPr>
            <p:cNvPr id="104" name="Forme 103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grpSp>
        <p:nvGrpSpPr>
          <p:cNvPr id="106" name="Groupe 105"/>
          <p:cNvGrpSpPr/>
          <p:nvPr/>
        </p:nvGrpSpPr>
        <p:grpSpPr>
          <a:xfrm>
            <a:off x="290753" y="5232156"/>
            <a:ext cx="307091" cy="299762"/>
            <a:chOff x="1744993" y="77315"/>
            <a:chExt cx="688029" cy="688029"/>
          </a:xfrm>
          <a:solidFill>
            <a:srgbClr val="0000CC"/>
          </a:solidFill>
        </p:grpSpPr>
        <p:sp>
          <p:nvSpPr>
            <p:cNvPr id="107" name="Forme 106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681038" y="5192721"/>
            <a:ext cx="1809750" cy="2619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000000"/>
                </a:solidFill>
              </a:rPr>
              <a:t>SI avec Intégration Auto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334254" y="2165358"/>
            <a:ext cx="792163" cy="4984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45122" name="ZoneTexte 14336"/>
          <p:cNvSpPr txBox="1">
            <a:spLocks noChangeArrowheads="1"/>
          </p:cNvSpPr>
          <p:nvPr/>
        </p:nvSpPr>
        <p:spPr bwMode="auto">
          <a:xfrm>
            <a:off x="6269038" y="1725613"/>
            <a:ext cx="66075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900" b="1">
                <a:solidFill>
                  <a:srgbClr val="FFFFFF"/>
                </a:solidFill>
              </a:rPr>
              <a:t>SI CNSS</a:t>
            </a:r>
            <a:endParaRPr lang="fr-FR" altLang="fr-FR" sz="1200" b="1">
              <a:solidFill>
                <a:srgbClr val="FFFFFF"/>
              </a:solidFill>
            </a:endParaRPr>
          </a:p>
        </p:txBody>
      </p:sp>
      <p:sp>
        <p:nvSpPr>
          <p:cNvPr id="45123" name="ZoneTexte 108"/>
          <p:cNvSpPr txBox="1">
            <a:spLocks noChangeArrowheads="1"/>
          </p:cNvSpPr>
          <p:nvPr/>
        </p:nvSpPr>
        <p:spPr bwMode="auto">
          <a:xfrm>
            <a:off x="6935789" y="2735263"/>
            <a:ext cx="6896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800" b="1">
                <a:solidFill>
                  <a:srgbClr val="FFFFFF"/>
                </a:solidFill>
              </a:rPr>
              <a:t>SI CNOPS</a:t>
            </a:r>
            <a:endParaRPr lang="fr-FR" altLang="fr-FR" sz="1100" b="1">
              <a:solidFill>
                <a:srgbClr val="FFFFFF"/>
              </a:solidFill>
            </a:endParaRPr>
          </a:p>
        </p:txBody>
      </p:sp>
      <p:sp>
        <p:nvSpPr>
          <p:cNvPr id="45124" name="ZoneTexte 109"/>
          <p:cNvSpPr txBox="1">
            <a:spLocks noChangeArrowheads="1"/>
          </p:cNvSpPr>
          <p:nvPr/>
        </p:nvSpPr>
        <p:spPr bwMode="auto">
          <a:xfrm>
            <a:off x="6237289" y="4646620"/>
            <a:ext cx="5421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000" b="1">
                <a:solidFill>
                  <a:srgbClr val="FFFFFF"/>
                </a:solidFill>
              </a:rPr>
              <a:t>SI MI</a:t>
            </a:r>
            <a:endParaRPr lang="fr-FR" altLang="fr-FR" b="1">
              <a:solidFill>
                <a:srgbClr val="FFFFFF"/>
              </a:solidFill>
            </a:endParaRPr>
          </a:p>
        </p:txBody>
      </p:sp>
      <p:sp>
        <p:nvSpPr>
          <p:cNvPr id="45125" name="ZoneTexte 14337"/>
          <p:cNvSpPr txBox="1">
            <a:spLocks noChangeArrowheads="1"/>
          </p:cNvSpPr>
          <p:nvPr/>
        </p:nvSpPr>
        <p:spPr bwMode="auto">
          <a:xfrm>
            <a:off x="4562479" y="2586039"/>
            <a:ext cx="8242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</a:rPr>
              <a:t>SNIGI</a:t>
            </a: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5126" name="ZoneTexte 110"/>
          <p:cNvSpPr txBox="1">
            <a:spLocks noChangeArrowheads="1"/>
          </p:cNvSpPr>
          <p:nvPr/>
        </p:nvSpPr>
        <p:spPr bwMode="auto">
          <a:xfrm>
            <a:off x="7980364" y="4384682"/>
            <a:ext cx="1062086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Ministère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Intérieur</a:t>
            </a:r>
            <a:endParaRPr lang="fr-FR" altLang="fr-FR" sz="1800">
              <a:solidFill>
                <a:srgbClr val="FFFFFF"/>
              </a:solidFill>
            </a:endParaRPr>
          </a:p>
        </p:txBody>
      </p:sp>
      <p:pic>
        <p:nvPicPr>
          <p:cNvPr id="45127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5959" flipV="1">
            <a:off x="4346575" y="3556006"/>
            <a:ext cx="1016000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128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8996">
            <a:off x="4391027" y="3763963"/>
            <a:ext cx="5429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29" name="mainfrm"/>
          <p:cNvSpPr>
            <a:spLocks noEditPoints="1" noChangeArrowheads="1"/>
          </p:cNvSpPr>
          <p:nvPr/>
        </p:nvSpPr>
        <p:spPr bwMode="auto">
          <a:xfrm>
            <a:off x="4868867" y="2925771"/>
            <a:ext cx="731837" cy="655637"/>
          </a:xfrm>
          <a:custGeom>
            <a:avLst/>
            <a:gdLst>
              <a:gd name="T0" fmla="*/ 0 w 21600"/>
              <a:gd name="T1" fmla="*/ 0 h 21600"/>
              <a:gd name="T2" fmla="*/ 365672 w 21600"/>
              <a:gd name="T3" fmla="*/ 0 h 21600"/>
              <a:gd name="T4" fmla="*/ 731343 w 21600"/>
              <a:gd name="T5" fmla="*/ 0 h 21600"/>
              <a:gd name="T6" fmla="*/ 731343 w 21600"/>
              <a:gd name="T7" fmla="*/ 328306 h 21600"/>
              <a:gd name="T8" fmla="*/ 697586 w 21600"/>
              <a:gd name="T9" fmla="*/ 656611 h 21600"/>
              <a:gd name="T10" fmla="*/ 365672 w 21600"/>
              <a:gd name="T11" fmla="*/ 656611 h 21600"/>
              <a:gd name="T12" fmla="*/ 39377 w 21600"/>
              <a:gd name="T13" fmla="*/ 656611 h 21600"/>
              <a:gd name="T14" fmla="*/ 0 w 21600"/>
              <a:gd name="T15" fmla="*/ 32830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30" name="mainfrm"/>
          <p:cNvSpPr>
            <a:spLocks noEditPoints="1" noChangeArrowheads="1"/>
          </p:cNvSpPr>
          <p:nvPr/>
        </p:nvSpPr>
        <p:spPr bwMode="auto">
          <a:xfrm>
            <a:off x="4835526" y="3089283"/>
            <a:ext cx="660400" cy="644525"/>
          </a:xfrm>
          <a:custGeom>
            <a:avLst/>
            <a:gdLst>
              <a:gd name="T0" fmla="*/ 0 w 21600"/>
              <a:gd name="T1" fmla="*/ 0 h 21600"/>
              <a:gd name="T2" fmla="*/ 330919 w 21600"/>
              <a:gd name="T3" fmla="*/ 0 h 21600"/>
              <a:gd name="T4" fmla="*/ 661838 w 21600"/>
              <a:gd name="T5" fmla="*/ 0 h 21600"/>
              <a:gd name="T6" fmla="*/ 661838 w 21600"/>
              <a:gd name="T7" fmla="*/ 322142 h 21600"/>
              <a:gd name="T8" fmla="*/ 631289 w 21600"/>
              <a:gd name="T9" fmla="*/ 644284 h 21600"/>
              <a:gd name="T10" fmla="*/ 330919 w 21600"/>
              <a:gd name="T11" fmla="*/ 644284 h 21600"/>
              <a:gd name="T12" fmla="*/ 35635 w 21600"/>
              <a:gd name="T13" fmla="*/ 644284 h 21600"/>
              <a:gd name="T14" fmla="*/ 0 w 21600"/>
              <a:gd name="T15" fmla="*/ 32214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31" name="mainfrm"/>
          <p:cNvSpPr>
            <a:spLocks noEditPoints="1" noChangeArrowheads="1"/>
          </p:cNvSpPr>
          <p:nvPr/>
        </p:nvSpPr>
        <p:spPr bwMode="auto">
          <a:xfrm>
            <a:off x="4795838" y="3386138"/>
            <a:ext cx="661987" cy="628650"/>
          </a:xfrm>
          <a:custGeom>
            <a:avLst/>
            <a:gdLst>
              <a:gd name="T0" fmla="*/ 0 w 21600"/>
              <a:gd name="T1" fmla="*/ 0 h 21600"/>
              <a:gd name="T2" fmla="*/ 330919 w 21600"/>
              <a:gd name="T3" fmla="*/ 0 h 21600"/>
              <a:gd name="T4" fmla="*/ 661838 w 21600"/>
              <a:gd name="T5" fmla="*/ 0 h 21600"/>
              <a:gd name="T6" fmla="*/ 661838 w 21600"/>
              <a:gd name="T7" fmla="*/ 314612 h 21600"/>
              <a:gd name="T8" fmla="*/ 631289 w 21600"/>
              <a:gd name="T9" fmla="*/ 629224 h 21600"/>
              <a:gd name="T10" fmla="*/ 330919 w 21600"/>
              <a:gd name="T11" fmla="*/ 629224 h 21600"/>
              <a:gd name="T12" fmla="*/ 35635 w 21600"/>
              <a:gd name="T13" fmla="*/ 629224 h 21600"/>
              <a:gd name="T14" fmla="*/ 0 w 21600"/>
              <a:gd name="T15" fmla="*/ 31461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pic>
        <p:nvPicPr>
          <p:cNvPr id="45132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7" y="2314575"/>
            <a:ext cx="7651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2989" y="1046171"/>
            <a:ext cx="3033712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FFFFF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102104" y="982663"/>
            <a:ext cx="519113" cy="7239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3" name="Ellipse 2"/>
          <p:cNvSpPr/>
          <p:nvPr/>
        </p:nvSpPr>
        <p:spPr>
          <a:xfrm>
            <a:off x="1628777" y="2333625"/>
            <a:ext cx="169863" cy="179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FFFFF"/>
              </a:solidFill>
            </a:endParaRPr>
          </a:p>
        </p:txBody>
      </p:sp>
      <p:sp>
        <p:nvSpPr>
          <p:cNvPr id="45136" name="ZoneTexte 117"/>
          <p:cNvSpPr txBox="1">
            <a:spLocks noChangeArrowheads="1"/>
          </p:cNvSpPr>
          <p:nvPr/>
        </p:nvSpPr>
        <p:spPr bwMode="auto">
          <a:xfrm>
            <a:off x="3344867" y="1285875"/>
            <a:ext cx="726481" cy="338554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FFFFFF"/>
                </a:solidFill>
              </a:rPr>
              <a:t>ANAM</a:t>
            </a:r>
            <a:endParaRPr lang="fr-FR" altLang="fr-FR" sz="1800" dirty="0">
              <a:solidFill>
                <a:srgbClr val="FFFFFF"/>
              </a:solidFill>
            </a:endParaRPr>
          </a:p>
        </p:txBody>
      </p:sp>
      <p:pic>
        <p:nvPicPr>
          <p:cNvPr id="45137" name="Picture 1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104" y="60325"/>
            <a:ext cx="65087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Text Box 2"/>
          <p:cNvSpPr txBox="1">
            <a:spLocks noChangeArrowheads="1"/>
          </p:cNvSpPr>
          <p:nvPr/>
        </p:nvSpPr>
        <p:spPr bwMode="auto">
          <a:xfrm>
            <a:off x="598873" y="116636"/>
            <a:ext cx="8064896" cy="539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C00000"/>
                </a:solidFill>
                <a:cs typeface="Tahoma"/>
              </a:rPr>
              <a:t>Système National Intégré de Gestion de l’Information : </a:t>
            </a:r>
            <a:r>
              <a:rPr lang="fr-FR" sz="2000" dirty="0" smtClean="0">
                <a:solidFill>
                  <a:srgbClr val="0000FF"/>
                </a:solidFill>
                <a:cs typeface="Tahoma"/>
              </a:rPr>
              <a:t>SNIGI</a:t>
            </a:r>
            <a:r>
              <a:rPr lang="fr-FR" sz="2000" dirty="0" smtClean="0">
                <a:solidFill>
                  <a:srgbClr val="C00000"/>
                </a:solidFill>
                <a:cs typeface="Tahoma"/>
              </a:rPr>
              <a:t> </a:t>
            </a:r>
            <a:endParaRPr lang="fr-FR" sz="2000" dirty="0">
              <a:solidFill>
                <a:srgbClr val="0000FF"/>
              </a:solidFill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71568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 0.00926 C 0.03576 0.03264 0.04149 0.04167 0.0651 0.05116 C 0.0717 0.05996 0.06285 0.04931 0.07101 0.05579 C 0.07639 0.06019 0.08038 0.06597 0.08611 0.06991 C 0.08733 0.07083 0.08819 0.07269 0.08958 0.07292 C 0.09497 0.07408 0.10052 0.07408 0.1059 0.07454 C 0.11389 0.07616 0.11927 0.08033 0.12674 0.0838 C 0.13698 0.09375 0.12604 0.08426 0.13611 0.09005 C 0.13837 0.09144 0.13958 0.09491 0.14184 0.0963 C 0.14375 0.09746 0.14583 0.09699 0.14774 0.09769 C 0.15139 0.09884 0.15226 0.10023 0.1559 0.10232 C 0.16076 0.10486 0.16632 0.10556 0.17101 0.10857 C 0.17708 0.11227 0.18194 0.11736 0.18837 0.11945 C 0.1967 0.12685 0.19254 0.125 0.2 0.12708 C 0.20955 0.13565 0.20417 0.13241 0.21632 0.13658 C 0.22066 0.13796 0.22083 0.14028 0.22448 0.14259 C 0.23021 0.1463 0.23629 0.14931 0.24184 0.15347 C 0.24792 0.15787 0.25313 0.16713 0.25938 0.1706 C 0.26198 0.17199 0.26754 0.17361 0.26754 0.17361 C 0.27431 0.18287 0.27101 0.1794 0.27674 0.18449 C 0.27535 0.20417 0.27448 0.21528 0.25816 0.22014 C 0.24097 0.21898 0.23507 0.225 0.23021 0.20625 C 0.23142 0.20162 0.23142 0.1963 0.23368 0.19236 C 0.23663 0.18704 0.24323 0.18496 0.24774 0.1831 C 0.25226 0.1838 0.25625 0.18287 0.25938 0.18773 C 0.26111 0.19051 0.26389 0.19699 0.26389 0.19699 C 0.26302 0.21667 0.26667 0.21829 0.2559 0.22338 C 0.24427 0.22176 0.24219 0.2213 0.2349 0.21088 C 0.23403 0.20764 0.2316 0.20509 0.23142 0.20162 C 0.23056 0.18634 0.2408 0.17176 0.25122 0.16759 C 0.25781 0.16921 0.26476 0.16898 0.27101 0.17222 C 0.27622 0.175 0.28472 0.1919 0.28715 0.19861 C 0.28542 0.2206 0.28958 0.20857 0.28264 0.21412 C 0.27448 0.22037 0.28646 0.21412 0.27674 0.21875 C 0.26875 0.21759 0.2651 0.2169 0.25816 0.21412 C 0.2559 0.20926 0.25365 0.20556 0.25243 0.2 C 0.25278 0.1956 0.25278 0.1794 0.2559 0.17523 C 0.26215 0.1669 0.26354 0.16921 0.27205 0.16759 C 0.27917 0.16621 0.28611 0.16366 0.29306 0.16134 C 0.3 0.15486 0.31163 0.15046 0.31979 0.14583 C 0.32083 0.14514 0.32222 0.14491 0.32326 0.14421 C 0.32448 0.14329 0.32552 0.1419 0.32674 0.14121 C 0.32899 0.13982 0.33368 0.13796 0.33368 0.13796 C 0.33542 0.13565 0.33646 0.13241 0.33837 0.13033 C 0.33924 0.1294 0.3408 0.1294 0.34184 0.12871 C 0.34566 0.12616 0.34705 0.12269 0.35122 0.12107 C 0.35434 0.11644 0.35538 0.11482 0.36042 0.1132 C 0.36337 0.10972 0.36649 0.10833 0.36979 0.10556 C 0.37379 0.09722 0.38125 0.09005 0.38819 0.08681 C 0.39288 0.07824 0.38819 0.08565 0.39427 0.07917 C 0.39809 0.075 0.40122 0.06829 0.40451 0.06366 C 0.40729 0.06019 0.40885 0.05463 0.41163 0.05116 C 0.41267 0.04977 0.41406 0.04931 0.4151 0.04815 C 0.42274 0.03935 0.42517 0.03357 0.4349 0.02963 C 0.44219 0.01875 0.43056 0.03519 0.4408 0.02338 C 0.44653 0.01667 0.45139 0.00903 0.45816 0.00324 C 0.46372 -0.0081 0.47361 -0.01898 0.48264 -0.02477 C 0.48611 -0.03194 0.49097 -0.03518 0.49635 -0.03866 C 0.49826 -0.04143 0.49913 -0.04537 0.50104 -0.04792 C 0.50208 -0.04907 0.50347 -0.04884 0.50451 -0.04954 C 0.51076 -0.05417 0.5151 -0.06018 0.52101 -0.06504 C 0.52708 -0.05972 0.52604 -0.06389 0.52795 -0.07129 C 0.5276 -0.07292 0.52778 -0.07523 0.52674 -0.07592 C 0.52569 -0.07662 0.52379 -0.07592 0.52326 -0.0743 C 0.52274 -0.07222 0.52413 -0.07014 0.52448 -0.06805 C 0.52639 -0.06852 0.52847 -0.06852 0.53021 -0.06967 C 0.53594 -0.07315 0.53316 -0.08148 0.52795 -0.08356 C 0.52483 -0.0794 0.52049 -0.07616 0.52552 -0.06805 C 0.52656 -0.06643 0.52865 -0.06921 0.53021 -0.06967 C 0.5342 -0.075 0.53316 -0.07986 0.52795 -0.08217 C 0.51997 -0.07847 0.51615 -0.07685 0.52448 -0.06667 C 0.53073 -0.06782 0.53281 -0.07037 0.53837 -0.07292 C 0.5349 -0.08472 0.53403 -0.08379 0.52448 -0.08217 C 0.52309 -0.07662 0.52101 -0.07129 0.52448 -0.06504 C 0.52535 -0.06319 0.5276 -0.0662 0.52917 -0.06667 C 0.53056 -0.07292 0.53316 -0.07569 0.53142 -0.08217 C 0.5276 -0.08171 0.52344 -0.08217 0.51979 -0.08055 C 0.51597 -0.07893 0.51788 -0.06829 0.5184 -0.06667 C 0.51979 -0.06366 0.52344 -0.06389 0.52552 -0.06204 C 0.53455 -0.06366 0.53229 -0.06042 0.53611 -0.06805 C 0.53698 -0.06967 0.53837 -0.07106 0.53837 -0.07292 C 0.53837 -0.0743 0.53698 -0.07083 0.53611 -0.06967 C 0.53333 -0.06597 0.53073 -0.0625 0.52795 -0.05879 C 0.52326 -0.05254 0.51979 -0.04514 0.51372 -0.04028 C 0.50833 -0.02893 0.49913 -0.01667 0.48958 -0.01227 C 0.48212 -0.00231 0.46111 0.01019 0.45122 0.01551 C 0.44757 0.02037 0.44323 0.0257 0.43837 0.02801 C 0.43299 0.03866 0.42292 0.04213 0.4151 0.04815 C 0.39583 0.0625 0.41719 0.04861 0.40347 0.05741 C 0.40052 0.06273 0.3974 0.06528 0.39427 0.06991 C 0.39201 0.07801 0.39444 0.07153 0.38958 0.07755 C 0.38715 0.08033 0.38264 0.08681 0.38264 0.08681 C 0.38021 0.09583 0.37396 0.10116 0.3684 0.10695 C 0.36458 0.11111 0.36163 0.11597 0.35677 0.11783 C 0.35 0.12708 0.34028 0.13218 0.33142 0.13796 C 0.32778 0.14306 0.32257 0.14375 0.31754 0.14583 C 0.31111 0.14838 0.30243 0.1507 0.29653 0.15509 C 0.29028 0.15972 0.28906 0.16181 0.28264 0.16435 C 0.27708 0.175 0.26563 0.1757 0.25694 0.17986 C 0.23941 0.1757 0.22431 0.16273 0.20694 0.15972 C 0.20035 0.15671 0.19792 0.14977 0.19184 0.14583 C 0.18663 0.13658 0.17951 0.12338 0.17101 0.11945 C 0.16806 0.11574 0.16667 0.11343 0.16285 0.11158 C 0.15087 0.09977 0.12986 0.08426 0.1151 0.07917 C 0.1099 0.07431 0.10677 0.07431 0.1 0.07292 C 0.09323 0.06852 0.08542 0.06621 0.07795 0.06366 C 0.07379 0.05972 0.06997 0.05903 0.0651 0.05741 C 0.05243 0.04491 0.06962 0.06042 0.05347 0.05116 C 0.04826 0.04815 0.04149 0.04236 0.03611 0.03889 C 0.03229 0.0338 0.02813 0.02708 0.02326 0.02477 C 0.02205 0.02315 0.02118 0.0213 0.01979 0.02014 C 0.01875 0.01921 0.01736 0.01968 0.01632 0.01875 C 0.01528 0.01759 0.01476 0.01551 0.01389 0.01412 C 0.00851 0.00602 0.00122 -0.00254 -0.00226 -0.01227 L -3.88889E-6 -7.40741E-7 " pathEditMode="relative" ptsTypes="fffffffffffffffffffffffffffffffffffffffffffffffffffffffffffffffffffffffffffffffffffffffffffffffffffffffffffffffff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34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8873" y="476673"/>
            <a:ext cx="8064896" cy="6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C00000"/>
                </a:solidFill>
                <a:cs typeface="Tahoma"/>
              </a:rPr>
              <a:t>AMID (Assurance Maladie Information Décisionnelle)</a:t>
            </a:r>
            <a:endParaRPr lang="fr-FR" sz="2400" dirty="0">
              <a:solidFill>
                <a:srgbClr val="C00000"/>
              </a:solidFill>
              <a:cs typeface="Tahom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229990"/>
            <a:ext cx="7772400" cy="4647282"/>
          </a:xfrm>
        </p:spPr>
        <p:txBody>
          <a:bodyPr/>
          <a:lstStyle/>
          <a:p>
            <a:r>
              <a:rPr lang="fr-FR" sz="2400" b="1" dirty="0" smtClean="0"/>
              <a:t>Référentiels :</a:t>
            </a:r>
          </a:p>
          <a:p>
            <a:pPr marL="0" indent="0" algn="just">
              <a:buNone/>
            </a:pPr>
            <a:r>
              <a:rPr lang="fr-FR" sz="2800" dirty="0" smtClean="0">
                <a:solidFill>
                  <a:srgbClr val="000000"/>
                </a:solidFill>
                <a:latin typeface="Tahoma Bold"/>
                <a:cs typeface="Tahoma Bold"/>
              </a:rPr>
              <a:t>AMID référentiels est construit autour de référentiels normalisés adoptés de façon concertée entre l’ANAM et les Organismes gestionnaires  notamment en ce qui concerne : </a:t>
            </a:r>
          </a:p>
          <a:p>
            <a:pPr lvl="1" algn="just">
              <a:lnSpc>
                <a:spcPts val="2200"/>
              </a:lnSpc>
            </a:pPr>
            <a:r>
              <a:rPr lang="fr-FR" sz="2000" dirty="0" smtClean="0">
                <a:solidFill>
                  <a:srgbClr val="000000"/>
                </a:solidFill>
                <a:cs typeface="Tahoma"/>
              </a:rPr>
              <a:t>Les professionnels de santé et Établissements de soins ;</a:t>
            </a:r>
            <a:endParaRPr lang="fr-FR" sz="2000" dirty="0">
              <a:solidFill>
                <a:srgbClr val="000000"/>
              </a:solidFill>
              <a:latin typeface="Times New Roman"/>
            </a:endParaRPr>
          </a:p>
          <a:p>
            <a:pPr lvl="1" algn="just">
              <a:lnSpc>
                <a:spcPts val="2200"/>
              </a:lnSpc>
            </a:pPr>
            <a:r>
              <a:rPr lang="fr-FR" sz="2000" dirty="0" smtClean="0">
                <a:solidFill>
                  <a:srgbClr val="000000"/>
                </a:solidFill>
                <a:cs typeface="Tahoma"/>
              </a:rPr>
              <a:t>Les médicaments ;</a:t>
            </a:r>
          </a:p>
          <a:p>
            <a:pPr lvl="1" algn="just">
              <a:lnSpc>
                <a:spcPts val="2200"/>
              </a:lnSpc>
            </a:pPr>
            <a:r>
              <a:rPr lang="fr-FR" sz="2000" dirty="0" smtClean="0">
                <a:solidFill>
                  <a:srgbClr val="000000"/>
                </a:solidFill>
                <a:cs typeface="Tahoma"/>
              </a:rPr>
              <a:t>Les nomenclatures des actes médicaux ;</a:t>
            </a:r>
            <a:endParaRPr lang="fr-FR" sz="2000" dirty="0">
              <a:solidFill>
                <a:srgbClr val="000000"/>
              </a:solidFill>
              <a:latin typeface="Times New Roman"/>
            </a:endParaRPr>
          </a:p>
          <a:p>
            <a:pPr lvl="1" algn="just">
              <a:lnSpc>
                <a:spcPts val="2200"/>
              </a:lnSpc>
            </a:pPr>
            <a:r>
              <a:rPr lang="fr-FR" sz="2000" dirty="0" smtClean="0">
                <a:solidFill>
                  <a:srgbClr val="000000"/>
                </a:solidFill>
                <a:cs typeface="Tahoma"/>
              </a:rPr>
              <a:t>Les dispositifs médicaux ;</a:t>
            </a:r>
          </a:p>
          <a:p>
            <a:pPr lvl="1" algn="just">
              <a:lnSpc>
                <a:spcPts val="2040"/>
              </a:lnSpc>
            </a:pPr>
            <a:r>
              <a:rPr lang="fr-FR" sz="2000" dirty="0" smtClean="0">
                <a:solidFill>
                  <a:srgbClr val="000000"/>
                </a:solidFill>
                <a:cs typeface="Tahoma"/>
              </a:rPr>
              <a:t>Les codifications des maladies et affections longues et coûteuses.</a:t>
            </a:r>
            <a:endParaRPr lang="en-CA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CA" sz="2400" b="1" dirty="0">
              <a:solidFill>
                <a:srgbClr val="000000"/>
              </a:solidFill>
              <a:latin typeface="Tahoma Bold"/>
              <a:cs typeface="Tahoma Bold"/>
            </a:endParaRPr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95404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35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11560" y="476673"/>
            <a:ext cx="8280920" cy="6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solidFill>
                  <a:srgbClr val="FF0000"/>
                </a:solidFill>
              </a:rPr>
              <a:t>Normalisation des référentiels</a:t>
            </a:r>
            <a:endParaRPr lang="fr-FR" sz="2200" u="sng" dirty="0">
              <a:solidFill>
                <a:srgbClr val="FF0000"/>
              </a:solidFill>
              <a:cs typeface="Tahom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229990"/>
            <a:ext cx="8280920" cy="4935314"/>
          </a:xfrm>
        </p:spPr>
        <p:txBody>
          <a:bodyPr/>
          <a:lstStyle/>
          <a:p>
            <a:pPr algn="just"/>
            <a:r>
              <a:rPr lang="fr-FR" sz="2400" b="1" dirty="0"/>
              <a:t>l’ANAM se charge de la gestion et la codification nationale des référentiels, et ceci pour une normalisation des codes </a:t>
            </a:r>
            <a:r>
              <a:rPr lang="fr-FR" sz="2400" b="1" dirty="0" smtClean="0"/>
              <a:t>:</a:t>
            </a:r>
            <a:endParaRPr lang="fr-FR" sz="2400" b="1" dirty="0"/>
          </a:p>
          <a:p>
            <a:pPr lvl="1" algn="just"/>
            <a:r>
              <a:rPr lang="fr-FR" sz="2000" b="1" dirty="0" smtClean="0"/>
              <a:t>INPE </a:t>
            </a:r>
            <a:r>
              <a:rPr lang="fr-FR" sz="2000" dirty="0"/>
              <a:t>: Identifiant National des Professionnels de santé et Etablissements de </a:t>
            </a:r>
            <a:r>
              <a:rPr lang="fr-FR" sz="2000" dirty="0" smtClean="0"/>
              <a:t>soins.</a:t>
            </a:r>
            <a:endParaRPr lang="fr-FR" sz="2000" dirty="0"/>
          </a:p>
          <a:p>
            <a:pPr lvl="1" algn="just"/>
            <a:r>
              <a:rPr lang="fr-FR" sz="2000" b="1" dirty="0" smtClean="0"/>
              <a:t>NGAP</a:t>
            </a:r>
            <a:r>
              <a:rPr lang="fr-FR" sz="2000" b="1" dirty="0"/>
              <a:t>, NABM </a:t>
            </a:r>
            <a:r>
              <a:rPr lang="fr-FR" sz="2000" dirty="0"/>
              <a:t>: Nomenclatures générale des actes professionnels et d’analyses de biologie.</a:t>
            </a:r>
          </a:p>
          <a:p>
            <a:pPr lvl="1" algn="just"/>
            <a:r>
              <a:rPr lang="fr-FR" sz="2000" b="1" dirty="0" smtClean="0"/>
              <a:t>EAN13 </a:t>
            </a:r>
            <a:r>
              <a:rPr lang="fr-FR" sz="2000" dirty="0"/>
              <a:t>: Code </a:t>
            </a:r>
            <a:r>
              <a:rPr lang="fr-FR" sz="2000" dirty="0" smtClean="0"/>
              <a:t>international </a:t>
            </a:r>
            <a:r>
              <a:rPr lang="fr-FR" sz="2000" dirty="0"/>
              <a:t>des médicaments</a:t>
            </a:r>
          </a:p>
          <a:p>
            <a:pPr lvl="1" algn="just"/>
            <a:r>
              <a:rPr lang="fr-FR" sz="2000" b="1" dirty="0" smtClean="0"/>
              <a:t>ALD </a:t>
            </a:r>
            <a:r>
              <a:rPr lang="fr-FR" sz="2000" dirty="0"/>
              <a:t>: Code des 41.</a:t>
            </a:r>
          </a:p>
          <a:p>
            <a:pPr lvl="1" algn="just"/>
            <a:r>
              <a:rPr lang="fr-FR" sz="2000" b="1" dirty="0" smtClean="0"/>
              <a:t>DM </a:t>
            </a:r>
            <a:r>
              <a:rPr lang="fr-FR" sz="2000" dirty="0"/>
              <a:t>: Codification des Dispositifs </a:t>
            </a:r>
            <a:r>
              <a:rPr lang="fr-FR" sz="2000" dirty="0" smtClean="0"/>
              <a:t>Médicaux</a:t>
            </a:r>
          </a:p>
        </p:txBody>
      </p:sp>
    </p:spTree>
    <p:extLst>
      <p:ext uri="{BB962C8B-B14F-4D97-AF65-F5344CB8AC3E}">
        <p14:creationId xmlns:p14="http://schemas.microsoft.com/office/powerpoint/2010/main" val="3784048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36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23532" y="476672"/>
            <a:ext cx="8712967" cy="6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C00000"/>
                </a:solidFill>
                <a:cs typeface="Tahoma"/>
              </a:rPr>
              <a:t>Système d’Information RAMED (Régime d’Assistance Médicale)</a:t>
            </a:r>
            <a:endParaRPr lang="fr-FR" sz="2400" dirty="0">
              <a:solidFill>
                <a:srgbClr val="C00000"/>
              </a:solidFill>
              <a:cs typeface="Tahom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229990"/>
            <a:ext cx="7772400" cy="4647282"/>
          </a:xfrm>
        </p:spPr>
        <p:txBody>
          <a:bodyPr/>
          <a:lstStyle/>
          <a:p>
            <a:pPr algn="just"/>
            <a:r>
              <a:rPr lang="fr-FR" sz="2000" dirty="0" smtClean="0">
                <a:solidFill>
                  <a:srgbClr val="000000"/>
                </a:solidFill>
                <a:cs typeface="Tahoma"/>
              </a:rPr>
              <a:t>Le SI RAMED gère principalement les immatriculations et la production des cartes RAMED ; </a:t>
            </a:r>
          </a:p>
          <a:p>
            <a:pPr algn="just">
              <a:lnSpc>
                <a:spcPct val="200000"/>
              </a:lnSpc>
            </a:pPr>
            <a:r>
              <a:rPr lang="fr-FR" sz="2000" dirty="0" smtClean="0">
                <a:solidFill>
                  <a:srgbClr val="000000"/>
                </a:solidFill>
                <a:cs typeface="Tahoma"/>
              </a:rPr>
              <a:t>La DSI assure : </a:t>
            </a:r>
          </a:p>
          <a:p>
            <a:pPr lvl="1" algn="just">
              <a:lnSpc>
                <a:spcPct val="150000"/>
              </a:lnSpc>
            </a:pPr>
            <a:r>
              <a:rPr lang="fr-FR" sz="1600" dirty="0" smtClean="0">
                <a:solidFill>
                  <a:srgbClr val="000000"/>
                </a:solidFill>
                <a:cs typeface="Tahoma"/>
              </a:rPr>
              <a:t>La maintenance corrective et évolutive, l’administration technique et l’exploitation des données ;</a:t>
            </a:r>
          </a:p>
          <a:p>
            <a:pPr lvl="1" algn="just">
              <a:lnSpc>
                <a:spcPct val="150000"/>
              </a:lnSpc>
            </a:pPr>
            <a:r>
              <a:rPr lang="fr-FR" sz="1600" dirty="0" smtClean="0">
                <a:solidFill>
                  <a:srgbClr val="000000"/>
                </a:solidFill>
                <a:cs typeface="Tahoma"/>
              </a:rPr>
              <a:t>L’échange avec les partenaires (MI, SFC, OG, FLS) ;</a:t>
            </a:r>
          </a:p>
          <a:p>
            <a:pPr lvl="1" algn="just">
              <a:lnSpc>
                <a:spcPct val="150000"/>
              </a:lnSpc>
            </a:pPr>
            <a:r>
              <a:rPr lang="fr-FR" sz="1600" dirty="0" smtClean="0">
                <a:solidFill>
                  <a:srgbClr val="000000"/>
                </a:solidFill>
                <a:cs typeface="Tahoma"/>
              </a:rPr>
              <a:t>La mise à jour de la base référentielle ;</a:t>
            </a:r>
          </a:p>
          <a:p>
            <a:pPr lvl="1" algn="just"/>
            <a:endParaRPr lang="fr-FR" sz="1600" dirty="0" smtClean="0">
              <a:solidFill>
                <a:srgbClr val="000000"/>
              </a:solidFill>
              <a:cs typeface="Tahoma"/>
            </a:endParaRPr>
          </a:p>
          <a:p>
            <a:pPr lvl="1" algn="just"/>
            <a:endParaRPr lang="fr-FR" sz="1600" dirty="0" smtClean="0">
              <a:solidFill>
                <a:srgbClr val="000000"/>
              </a:solidFill>
              <a:cs typeface="Tahoma"/>
            </a:endParaRPr>
          </a:p>
          <a:p>
            <a:pPr algn="just"/>
            <a:endParaRPr lang="fr-FR" sz="2000" dirty="0" smtClean="0">
              <a:solidFill>
                <a:srgbClr val="000000"/>
              </a:solidFill>
              <a:cs typeface="Tahoma"/>
            </a:endParaRPr>
          </a:p>
          <a:p>
            <a:pPr marL="0" indent="0">
              <a:buNone/>
            </a:pP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173173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37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23532" y="476672"/>
            <a:ext cx="8712967" cy="6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C00000"/>
                </a:solidFill>
                <a:cs typeface="Tahoma"/>
              </a:rPr>
              <a:t>Système d’Information RAMED (Régime d’Assistance Médicale)</a:t>
            </a:r>
            <a:endParaRPr lang="fr-FR" sz="2400" dirty="0">
              <a:solidFill>
                <a:srgbClr val="C00000"/>
              </a:solidFill>
              <a:cs typeface="Tahom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29990"/>
            <a:ext cx="8420472" cy="4647282"/>
          </a:xfrm>
        </p:spPr>
        <p:txBody>
          <a:bodyPr/>
          <a:lstStyle/>
          <a:p>
            <a:pPr marL="0" indent="0">
              <a:buNone/>
            </a:pPr>
            <a:endParaRPr lang="en-CA" sz="1600" b="1" dirty="0">
              <a:solidFill>
                <a:srgbClr val="000000"/>
              </a:solidFill>
              <a:latin typeface="Tahoma Bold"/>
              <a:cs typeface="Tahoma Bold"/>
            </a:endParaRPr>
          </a:p>
          <a:p>
            <a:endParaRPr lang="fr-FR" sz="1600" b="1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350070"/>
            <a:ext cx="7848872" cy="495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621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6E61A2D-09D7-4CAC-814E-715B3B37D7E0}" type="slidenum">
              <a:rPr lang="fr-FR" altLang="fr-FR" sz="1200" smtClean="0">
                <a:solidFill>
                  <a:srgbClr val="000000"/>
                </a:solidFill>
              </a:rPr>
              <a:pPr eaLnBrk="1" hangingPunct="1"/>
              <a:t>38</a:t>
            </a:fld>
            <a:endParaRPr lang="fr-FR" altLang="fr-FR" sz="1200" smtClean="0">
              <a:solidFill>
                <a:srgbClr val="000000"/>
              </a:solidFill>
            </a:endParaRPr>
          </a:p>
        </p:txBody>
      </p:sp>
      <p:sp>
        <p:nvSpPr>
          <p:cNvPr id="532482" name="Text Box 2"/>
          <p:cNvSpPr txBox="1">
            <a:spLocks noChangeArrowheads="1"/>
          </p:cNvSpPr>
          <p:nvPr/>
        </p:nvSpPr>
        <p:spPr bwMode="auto">
          <a:xfrm>
            <a:off x="7015176" y="4756150"/>
            <a:ext cx="1749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zh-TW" sz="1200" dirty="0">
                <a:solidFill>
                  <a:srgbClr val="000000"/>
                </a:solidFill>
                <a:ea typeface="PMingLiU" pitchFamily="18" charset="-120"/>
              </a:rPr>
              <a:t>Immatriculation</a:t>
            </a:r>
            <a:endParaRPr lang="fr-FR" altLang="fr-FR" sz="1600" dirty="0">
              <a:solidFill>
                <a:srgbClr val="000000"/>
              </a:solidFill>
            </a:endParaRPr>
          </a:p>
        </p:txBody>
      </p:sp>
      <p:sp>
        <p:nvSpPr>
          <p:cNvPr id="532483" name="Oval 3"/>
          <p:cNvSpPr>
            <a:spLocks noChangeArrowheads="1"/>
          </p:cNvSpPr>
          <p:nvPr/>
        </p:nvSpPr>
        <p:spPr bwMode="auto">
          <a:xfrm>
            <a:off x="5722936" y="2864643"/>
            <a:ext cx="2016125" cy="719138"/>
          </a:xfrm>
          <a:prstGeom prst="ellipse">
            <a:avLst/>
          </a:prstGeom>
          <a:gradFill rotWithShape="1">
            <a:gsLst>
              <a:gs pos="0">
                <a:srgbClr val="3B0000"/>
              </a:gs>
              <a:gs pos="100000">
                <a:srgbClr val="800000">
                  <a:alpha val="95000"/>
                </a:srgbClr>
              </a:gs>
            </a:gsLst>
            <a:lin ang="18900000" scaled="1"/>
          </a:gradFill>
          <a:ln w="15875" cap="sq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FFFFFF"/>
                </a:solidFill>
                <a:ea typeface="PMingLiU" pitchFamily="18" charset="-120"/>
              </a:rPr>
              <a:t>ANAM</a:t>
            </a:r>
          </a:p>
        </p:txBody>
      </p:sp>
      <p:sp>
        <p:nvSpPr>
          <p:cNvPr id="532484" name="Oval 4"/>
          <p:cNvSpPr>
            <a:spLocks noChangeArrowheads="1"/>
          </p:cNvSpPr>
          <p:nvPr/>
        </p:nvSpPr>
        <p:spPr bwMode="auto">
          <a:xfrm>
            <a:off x="429418" y="2913063"/>
            <a:ext cx="1908175" cy="865187"/>
          </a:xfrm>
          <a:prstGeom prst="ellipse">
            <a:avLst/>
          </a:prstGeom>
          <a:gradFill rotWithShape="1">
            <a:gsLst>
              <a:gs pos="0">
                <a:srgbClr val="3B0000"/>
              </a:gs>
              <a:gs pos="100000">
                <a:srgbClr val="800000">
                  <a:alpha val="95000"/>
                </a:srgbClr>
              </a:gs>
            </a:gsLst>
            <a:lin ang="18900000" scaled="1"/>
          </a:gradFill>
          <a:ln w="15875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zh-TW" sz="1200" b="1">
                <a:solidFill>
                  <a:srgbClr val="FFFFFF"/>
                </a:solidFill>
                <a:ea typeface="PMingLiU" pitchFamily="18" charset="-120"/>
              </a:rPr>
              <a:t>Ministère de l’Intérieur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zh-TW" sz="1000" b="1">
                <a:solidFill>
                  <a:srgbClr val="FFFFFF"/>
                </a:solidFill>
                <a:ea typeface="PMingLiU" pitchFamily="18" charset="-120"/>
              </a:rPr>
              <a:t>S</a:t>
            </a:r>
            <a:r>
              <a:rPr lang="fr-FR" altLang="zh-TW" sz="1000">
                <a:solidFill>
                  <a:srgbClr val="FFFFFF"/>
                </a:solidFill>
                <a:ea typeface="PMingLiU" pitchFamily="18" charset="-120"/>
              </a:rPr>
              <a:t>ervice </a:t>
            </a:r>
            <a:r>
              <a:rPr lang="fr-FR" altLang="zh-TW" sz="1000" b="1">
                <a:solidFill>
                  <a:srgbClr val="FFFFFF"/>
                </a:solidFill>
                <a:ea typeface="PMingLiU" pitchFamily="18" charset="-120"/>
              </a:rPr>
              <a:t>C</a:t>
            </a:r>
            <a:r>
              <a:rPr lang="fr-FR" altLang="zh-TW" sz="1000">
                <a:solidFill>
                  <a:srgbClr val="FFFFFF"/>
                </a:solidFill>
                <a:ea typeface="PMingLiU" pitchFamily="18" charset="-120"/>
              </a:rPr>
              <a:t>entral </a:t>
            </a:r>
            <a:r>
              <a:rPr lang="fr-FR" altLang="zh-TW" sz="1000" b="1">
                <a:solidFill>
                  <a:srgbClr val="FFFFFF"/>
                </a:solidFill>
                <a:ea typeface="PMingLiU" pitchFamily="18" charset="-120"/>
              </a:rPr>
              <a:t>R</a:t>
            </a:r>
            <a:r>
              <a:rPr lang="fr-FR" altLang="zh-TW" sz="1000">
                <a:solidFill>
                  <a:srgbClr val="FFFFFF"/>
                </a:solidFill>
                <a:ea typeface="PMingLiU" pitchFamily="18" charset="-120"/>
              </a:rPr>
              <a:t>AMED </a:t>
            </a:r>
            <a:r>
              <a:rPr lang="fr-FR" altLang="zh-TW" sz="1000" b="1">
                <a:solidFill>
                  <a:srgbClr val="FFFFFF"/>
                </a:solidFill>
                <a:ea typeface="PMingLiU" pitchFamily="18" charset="-120"/>
              </a:rPr>
              <a:t>SCR</a:t>
            </a:r>
            <a:endParaRPr lang="fr-FR" altLang="fr-FR" sz="1000" b="1">
              <a:solidFill>
                <a:srgbClr val="000000"/>
              </a:solidFill>
            </a:endParaRPr>
          </a:p>
        </p:txBody>
      </p:sp>
      <p:sp>
        <p:nvSpPr>
          <p:cNvPr id="532485" name="Line 5"/>
          <p:cNvSpPr>
            <a:spLocks noChangeShapeType="1"/>
          </p:cNvSpPr>
          <p:nvPr/>
        </p:nvSpPr>
        <p:spPr bwMode="auto">
          <a:xfrm flipV="1">
            <a:off x="2374106" y="3273425"/>
            <a:ext cx="3240087" cy="0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32486" name="Text Box 6"/>
          <p:cNvSpPr txBox="1">
            <a:spLocks noChangeArrowheads="1"/>
          </p:cNvSpPr>
          <p:nvPr/>
        </p:nvSpPr>
        <p:spPr bwMode="auto">
          <a:xfrm>
            <a:off x="2445543" y="2925763"/>
            <a:ext cx="27352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1 </a:t>
            </a:r>
            <a:r>
              <a:rPr lang="fr-FR" altLang="fr-FR" sz="1200">
                <a:solidFill>
                  <a:srgbClr val="000000"/>
                </a:solidFill>
              </a:rPr>
              <a:t>: Fichier des admis au RAMED</a:t>
            </a:r>
          </a:p>
        </p:txBody>
      </p:sp>
      <p:sp>
        <p:nvSpPr>
          <p:cNvPr id="532487" name="Oval 7"/>
          <p:cNvSpPr>
            <a:spLocks noChangeArrowheads="1"/>
          </p:cNvSpPr>
          <p:nvPr/>
        </p:nvSpPr>
        <p:spPr bwMode="auto">
          <a:xfrm>
            <a:off x="3166268" y="5835651"/>
            <a:ext cx="2303463" cy="617686"/>
          </a:xfrm>
          <a:prstGeom prst="ellipse">
            <a:avLst/>
          </a:prstGeom>
          <a:gradFill rotWithShape="1">
            <a:gsLst>
              <a:gs pos="0">
                <a:srgbClr val="3B0000"/>
              </a:gs>
              <a:gs pos="100000">
                <a:srgbClr val="800000">
                  <a:alpha val="95000"/>
                </a:srgbClr>
              </a:gs>
            </a:gsLst>
            <a:lin ang="18900000" scaled="1"/>
          </a:gradFill>
          <a:ln w="15875" cap="sq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zh-TW" sz="1200" b="1">
                <a:solidFill>
                  <a:srgbClr val="FFFFFF"/>
                </a:solidFill>
                <a:ea typeface="PMingLiU" pitchFamily="18" charset="-120"/>
              </a:rPr>
              <a:t>Producteur de cartes</a:t>
            </a:r>
            <a:endParaRPr lang="fr-FR" altLang="fr-FR" sz="1200" b="1">
              <a:solidFill>
                <a:srgbClr val="FFFFFF"/>
              </a:solidFill>
              <a:ea typeface="PMingLiU" pitchFamily="18" charset="-120"/>
            </a:endParaRPr>
          </a:p>
        </p:txBody>
      </p:sp>
      <p:sp>
        <p:nvSpPr>
          <p:cNvPr id="532488" name="Line 8"/>
          <p:cNvSpPr>
            <a:spLocks noChangeShapeType="1"/>
          </p:cNvSpPr>
          <p:nvPr/>
        </p:nvSpPr>
        <p:spPr bwMode="auto">
          <a:xfrm flipH="1">
            <a:off x="4966493" y="3705225"/>
            <a:ext cx="1979613" cy="2376488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32489" name="Text Box 9"/>
          <p:cNvSpPr txBox="1">
            <a:spLocks noChangeArrowheads="1"/>
          </p:cNvSpPr>
          <p:nvPr/>
        </p:nvSpPr>
        <p:spPr bwMode="auto">
          <a:xfrm>
            <a:off x="5326856" y="5505450"/>
            <a:ext cx="27352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4-1</a:t>
            </a:r>
            <a:r>
              <a:rPr lang="fr-FR" altLang="fr-FR" sz="110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 : </a:t>
            </a:r>
            <a:r>
              <a:rPr lang="fr-FR" altLang="zh-TW" sz="120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Fichier des cartes </a:t>
            </a:r>
            <a:r>
              <a:rPr lang="fr-FR" altLang="zh-TW" sz="1200">
                <a:solidFill>
                  <a:srgbClr val="000000"/>
                </a:solidFill>
                <a:latin typeface="Arial" pitchFamily="34" charset="0"/>
                <a:ea typeface="PMingLiU" pitchFamily="18" charset="-120"/>
                <a:cs typeface="Tahoma" pitchFamily="34" charset="0"/>
              </a:rPr>
              <a:t>à</a:t>
            </a:r>
            <a:r>
              <a:rPr lang="fr-FR" altLang="zh-TW" sz="120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 produire</a:t>
            </a:r>
            <a:r>
              <a:rPr lang="fr-FR" altLang="zh-TW" sz="110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 </a:t>
            </a:r>
            <a:r>
              <a:rPr lang="fr-FR" altLang="fr-FR" sz="180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 </a:t>
            </a:r>
          </a:p>
        </p:txBody>
      </p:sp>
      <p:sp>
        <p:nvSpPr>
          <p:cNvPr id="532490" name="Line 10"/>
          <p:cNvSpPr>
            <a:spLocks noChangeShapeType="1"/>
          </p:cNvSpPr>
          <p:nvPr/>
        </p:nvSpPr>
        <p:spPr bwMode="auto">
          <a:xfrm flipH="1">
            <a:off x="2251868" y="3429000"/>
            <a:ext cx="3290888" cy="46037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32491" name="Text Box 11"/>
          <p:cNvSpPr txBox="1">
            <a:spLocks noChangeArrowheads="1"/>
          </p:cNvSpPr>
          <p:nvPr/>
        </p:nvSpPr>
        <p:spPr bwMode="auto">
          <a:xfrm>
            <a:off x="4393935" y="3175019"/>
            <a:ext cx="6858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000000"/>
                </a:solidFill>
                <a:ea typeface="PMingLiU" pitchFamily="18" charset="-120"/>
              </a:rPr>
              <a:t> </a:t>
            </a:r>
          </a:p>
          <a:p>
            <a:pPr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dirty="0" smtClean="0">
                <a:solidFill>
                  <a:srgbClr val="000000"/>
                </a:solidFill>
                <a:ea typeface="PMingLiU" pitchFamily="18" charset="-120"/>
              </a:rPr>
              <a:t>OK/KO</a:t>
            </a:r>
            <a:endParaRPr lang="fr-FR" altLang="fr-FR" sz="1200" dirty="0">
              <a:solidFill>
                <a:srgbClr val="000000"/>
              </a:solidFill>
              <a:ea typeface="PMingLiU" pitchFamily="18" charset="-120"/>
            </a:endParaRPr>
          </a:p>
        </p:txBody>
      </p:sp>
      <p:sp>
        <p:nvSpPr>
          <p:cNvPr id="532492" name="Text Box 12"/>
          <p:cNvSpPr txBox="1">
            <a:spLocks noChangeArrowheads="1"/>
          </p:cNvSpPr>
          <p:nvPr/>
        </p:nvSpPr>
        <p:spPr bwMode="auto">
          <a:xfrm>
            <a:off x="4673032" y="4697073"/>
            <a:ext cx="128326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dirty="0" smtClean="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cartes </a:t>
            </a:r>
            <a:r>
              <a:rPr lang="fr-FR" altLang="fr-FR" sz="1200" dirty="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produites</a:t>
            </a:r>
          </a:p>
        </p:txBody>
      </p:sp>
      <p:sp>
        <p:nvSpPr>
          <p:cNvPr id="532493" name="Text Box 13"/>
          <p:cNvSpPr txBox="1">
            <a:spLocks noChangeArrowheads="1"/>
          </p:cNvSpPr>
          <p:nvPr/>
        </p:nvSpPr>
        <p:spPr bwMode="auto">
          <a:xfrm>
            <a:off x="0" y="3889265"/>
            <a:ext cx="17869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rtl="1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dirty="0" smtClean="0">
                <a:solidFill>
                  <a:srgbClr val="000000"/>
                </a:solidFill>
                <a:ea typeface="PMingLiU" pitchFamily="18" charset="-120"/>
              </a:rPr>
              <a:t>Livraison </a:t>
            </a:r>
            <a:r>
              <a:rPr lang="fr-FR" altLang="fr-FR" sz="1200" dirty="0">
                <a:solidFill>
                  <a:srgbClr val="000000"/>
                </a:solidFill>
                <a:ea typeface="PMingLiU" pitchFamily="18" charset="-120"/>
              </a:rPr>
              <a:t>des cartes et </a:t>
            </a:r>
            <a:r>
              <a:rPr lang="fr-LU" altLang="fr-FR" sz="1200" dirty="0">
                <a:solidFill>
                  <a:srgbClr val="000000"/>
                </a:solidFill>
              </a:rPr>
              <a:t>bons    	de mise à  disposition</a:t>
            </a:r>
            <a:endParaRPr lang="fr-FR" altLang="fr-FR" sz="1200" dirty="0">
              <a:solidFill>
                <a:srgbClr val="000000"/>
              </a:solidFill>
            </a:endParaRPr>
          </a:p>
        </p:txBody>
      </p:sp>
      <p:sp>
        <p:nvSpPr>
          <p:cNvPr id="532494" name="Text Box 14"/>
          <p:cNvSpPr txBox="1">
            <a:spLocks noChangeArrowheads="1"/>
          </p:cNvSpPr>
          <p:nvPr/>
        </p:nvSpPr>
        <p:spPr bwMode="auto">
          <a:xfrm>
            <a:off x="6909593" y="4035425"/>
            <a:ext cx="12969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zh-TW" sz="1200">
                <a:solidFill>
                  <a:srgbClr val="000000"/>
                </a:solidFill>
                <a:ea typeface="PMingLiU" pitchFamily="18" charset="-120"/>
              </a:rPr>
              <a:t> Préparation &amp;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zh-TW" sz="1200">
                <a:solidFill>
                  <a:srgbClr val="000000"/>
                </a:solidFill>
                <a:ea typeface="PMingLiU" pitchFamily="18" charset="-120"/>
              </a:rPr>
              <a:t> contrôle</a:t>
            </a:r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532496" name="Text Box 16"/>
          <p:cNvSpPr txBox="1">
            <a:spLocks noChangeArrowheads="1"/>
          </p:cNvSpPr>
          <p:nvPr/>
        </p:nvSpPr>
        <p:spPr bwMode="auto">
          <a:xfrm>
            <a:off x="4966493" y="1443038"/>
            <a:ext cx="16557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LU" altLang="fr-FR" sz="1200" dirty="0">
                <a:solidFill>
                  <a:srgbClr val="000000"/>
                </a:solidFill>
              </a:rPr>
              <a:t>fichier des paiements</a:t>
            </a:r>
            <a:endParaRPr lang="fr-FR" altLang="fr-FR" sz="1200" dirty="0">
              <a:solidFill>
                <a:srgbClr val="000000"/>
              </a:solidFill>
            </a:endParaRPr>
          </a:p>
        </p:txBody>
      </p:sp>
      <p:cxnSp>
        <p:nvCxnSpPr>
          <p:cNvPr id="532497" name="AutoShape 17"/>
          <p:cNvCxnSpPr>
            <a:cxnSpLocks noChangeShapeType="1"/>
            <a:stCxn id="532484" idx="0"/>
            <a:endCxn id="532483" idx="0"/>
          </p:cNvCxnSpPr>
          <p:nvPr/>
        </p:nvCxnSpPr>
        <p:spPr bwMode="auto">
          <a:xfrm rot="5400000" flipH="1" flipV="1">
            <a:off x="4033042" y="215107"/>
            <a:ext cx="48420" cy="5347493"/>
          </a:xfrm>
          <a:prstGeom prst="curvedConnector3">
            <a:avLst>
              <a:gd name="adj1" fmla="val 572119"/>
            </a:avLst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498" name="Oval 18"/>
          <p:cNvSpPr>
            <a:spLocks noChangeArrowheads="1"/>
          </p:cNvSpPr>
          <p:nvPr/>
        </p:nvSpPr>
        <p:spPr bwMode="auto">
          <a:xfrm>
            <a:off x="2372518" y="2913063"/>
            <a:ext cx="360363" cy="287337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000000"/>
                </a:solidFill>
              </a:rPr>
              <a:t>1-0</a:t>
            </a:r>
            <a:endParaRPr lang="fr-FR" altLang="fr-FR" sz="1200" b="1" dirty="0">
              <a:solidFill>
                <a:srgbClr val="000000"/>
              </a:solidFill>
            </a:endParaRPr>
          </a:p>
        </p:txBody>
      </p:sp>
      <p:sp>
        <p:nvSpPr>
          <p:cNvPr id="532499" name="Oval 19"/>
          <p:cNvSpPr>
            <a:spLocks noChangeArrowheads="1"/>
          </p:cNvSpPr>
          <p:nvPr/>
        </p:nvSpPr>
        <p:spPr bwMode="auto">
          <a:xfrm>
            <a:off x="4394079" y="4697073"/>
            <a:ext cx="360363" cy="287337"/>
          </a:xfrm>
          <a:prstGeom prst="ellipse">
            <a:avLst/>
          </a:prstGeom>
          <a:solidFill>
            <a:srgbClr val="00CCFF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000000"/>
                </a:solidFill>
              </a:rPr>
              <a:t>4-1</a:t>
            </a:r>
            <a:endParaRPr lang="fr-FR" altLang="fr-FR" sz="1200" b="1" dirty="0">
              <a:solidFill>
                <a:srgbClr val="000000"/>
              </a:solidFill>
            </a:endParaRPr>
          </a:p>
        </p:txBody>
      </p:sp>
      <p:sp>
        <p:nvSpPr>
          <p:cNvPr id="532500" name="Oval 20"/>
          <p:cNvSpPr>
            <a:spLocks noChangeArrowheads="1"/>
          </p:cNvSpPr>
          <p:nvPr/>
        </p:nvSpPr>
        <p:spPr bwMode="auto">
          <a:xfrm>
            <a:off x="5396706" y="5576888"/>
            <a:ext cx="360362" cy="287337"/>
          </a:xfrm>
          <a:prstGeom prst="ellipse">
            <a:avLst/>
          </a:prstGeom>
          <a:solidFill>
            <a:srgbClr val="99CC00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3-1</a:t>
            </a:r>
          </a:p>
        </p:txBody>
      </p:sp>
      <p:sp>
        <p:nvSpPr>
          <p:cNvPr id="532501" name="Oval 21"/>
          <p:cNvSpPr>
            <a:spLocks noChangeArrowheads="1"/>
          </p:cNvSpPr>
          <p:nvPr/>
        </p:nvSpPr>
        <p:spPr bwMode="auto">
          <a:xfrm>
            <a:off x="6620668" y="4068763"/>
            <a:ext cx="360363" cy="287337"/>
          </a:xfrm>
          <a:prstGeom prst="ellipse">
            <a:avLst/>
          </a:prstGeom>
          <a:solidFill>
            <a:srgbClr val="00FF00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32502" name="Oval 22"/>
          <p:cNvSpPr>
            <a:spLocks noChangeArrowheads="1"/>
          </p:cNvSpPr>
          <p:nvPr/>
        </p:nvSpPr>
        <p:spPr bwMode="auto">
          <a:xfrm>
            <a:off x="6550818" y="4683125"/>
            <a:ext cx="360363" cy="287338"/>
          </a:xfrm>
          <a:prstGeom prst="ellipse">
            <a:avLst/>
          </a:prstGeom>
          <a:solidFill>
            <a:srgbClr val="99CC00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532503" name="Oval 23"/>
          <p:cNvSpPr>
            <a:spLocks noChangeArrowheads="1"/>
          </p:cNvSpPr>
          <p:nvPr/>
        </p:nvSpPr>
        <p:spPr bwMode="auto">
          <a:xfrm>
            <a:off x="4028281" y="3503468"/>
            <a:ext cx="360362" cy="287338"/>
          </a:xfrm>
          <a:prstGeom prst="ellipse">
            <a:avLst/>
          </a:prstGeom>
          <a:solidFill>
            <a:srgbClr val="99CC00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>
                <a:solidFill>
                  <a:srgbClr val="000000"/>
                </a:solidFill>
              </a:rPr>
              <a:t>3-2</a:t>
            </a:r>
          </a:p>
        </p:txBody>
      </p:sp>
      <p:sp>
        <p:nvSpPr>
          <p:cNvPr id="532508" name="Oval 28"/>
          <p:cNvSpPr>
            <a:spLocks noChangeArrowheads="1"/>
          </p:cNvSpPr>
          <p:nvPr/>
        </p:nvSpPr>
        <p:spPr bwMode="auto">
          <a:xfrm>
            <a:off x="5901531" y="1874838"/>
            <a:ext cx="360362" cy="287337"/>
          </a:xfrm>
          <a:prstGeom prst="ellipse">
            <a:avLst/>
          </a:prstGeom>
          <a:solidFill>
            <a:srgbClr val="C0C0C0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532509" name="Oval 29"/>
          <p:cNvSpPr>
            <a:spLocks noChangeArrowheads="1"/>
          </p:cNvSpPr>
          <p:nvPr/>
        </p:nvSpPr>
        <p:spPr bwMode="auto">
          <a:xfrm>
            <a:off x="429418" y="2163763"/>
            <a:ext cx="360363" cy="287337"/>
          </a:xfrm>
          <a:prstGeom prst="ellipse">
            <a:avLst/>
          </a:prstGeom>
          <a:solidFill>
            <a:srgbClr val="FF00FF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000000"/>
                </a:solidFill>
              </a:rPr>
              <a:t>5-1</a:t>
            </a:r>
            <a:endParaRPr lang="fr-FR" altLang="fr-FR" sz="1200" b="1" dirty="0">
              <a:solidFill>
                <a:srgbClr val="000000"/>
              </a:solidFill>
            </a:endParaRPr>
          </a:p>
        </p:txBody>
      </p:sp>
      <p:sp>
        <p:nvSpPr>
          <p:cNvPr id="532510" name="Text Box 30"/>
          <p:cNvSpPr txBox="1">
            <a:spLocks noChangeArrowheads="1"/>
          </p:cNvSpPr>
          <p:nvPr/>
        </p:nvSpPr>
        <p:spPr bwMode="auto">
          <a:xfrm>
            <a:off x="789781" y="2163763"/>
            <a:ext cx="1944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dirty="0">
                <a:solidFill>
                  <a:srgbClr val="000000"/>
                </a:solidFill>
              </a:rPr>
              <a:t>Distribution des cartes</a:t>
            </a:r>
          </a:p>
        </p:txBody>
      </p:sp>
      <p:sp>
        <p:nvSpPr>
          <p:cNvPr id="532511" name="Line 31"/>
          <p:cNvSpPr>
            <a:spLocks noChangeShapeType="1"/>
          </p:cNvSpPr>
          <p:nvPr/>
        </p:nvSpPr>
        <p:spPr bwMode="auto">
          <a:xfrm flipV="1">
            <a:off x="4282281" y="3583781"/>
            <a:ext cx="1979612" cy="2351882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32512" name="Oval 32"/>
          <p:cNvSpPr>
            <a:spLocks noChangeArrowheads="1"/>
          </p:cNvSpPr>
          <p:nvPr/>
        </p:nvSpPr>
        <p:spPr bwMode="auto">
          <a:xfrm>
            <a:off x="2897981" y="5907088"/>
            <a:ext cx="360362" cy="287337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532514" name="Oval 34"/>
          <p:cNvSpPr>
            <a:spLocks noChangeArrowheads="1"/>
          </p:cNvSpPr>
          <p:nvPr/>
        </p:nvSpPr>
        <p:spPr bwMode="auto">
          <a:xfrm>
            <a:off x="3595151" y="1520824"/>
            <a:ext cx="1368425" cy="504825"/>
          </a:xfrm>
          <a:prstGeom prst="ellipse">
            <a:avLst/>
          </a:prstGeom>
          <a:gradFill rotWithShape="1">
            <a:gsLst>
              <a:gs pos="0">
                <a:srgbClr val="3B0000"/>
              </a:gs>
              <a:gs pos="100000">
                <a:srgbClr val="800000">
                  <a:alpha val="95000"/>
                </a:srgbClr>
              </a:gs>
            </a:gsLst>
            <a:lin ang="18900000" scaled="1"/>
          </a:gradFill>
          <a:ln w="15875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zh-TW" sz="1200" b="1">
                <a:solidFill>
                  <a:srgbClr val="FFFFFF"/>
                </a:solidFill>
                <a:ea typeface="PMingLiU" pitchFamily="18" charset="-120"/>
              </a:rPr>
              <a:t>POSTE</a:t>
            </a:r>
            <a:endParaRPr lang="fr-FR" altLang="fr-FR" sz="1000" b="1">
              <a:solidFill>
                <a:srgbClr val="000000"/>
              </a:solidFill>
            </a:endParaRPr>
          </a:p>
        </p:txBody>
      </p:sp>
      <p:sp>
        <p:nvSpPr>
          <p:cNvPr id="532517" name="Line 37"/>
          <p:cNvSpPr>
            <a:spLocks noChangeShapeType="1"/>
          </p:cNvSpPr>
          <p:nvPr/>
        </p:nvSpPr>
        <p:spPr bwMode="auto">
          <a:xfrm>
            <a:off x="4928393" y="1848757"/>
            <a:ext cx="2017713" cy="1000090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32518" name="Line 38"/>
          <p:cNvSpPr>
            <a:spLocks noChangeShapeType="1"/>
          </p:cNvSpPr>
          <p:nvPr/>
        </p:nvSpPr>
        <p:spPr bwMode="auto">
          <a:xfrm>
            <a:off x="4716015" y="1947068"/>
            <a:ext cx="1967805" cy="901779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triangle" w="sm" len="sm"/>
            <a:tailEnd type="non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7015176" y="1237088"/>
            <a:ext cx="2016125" cy="719138"/>
          </a:xfrm>
          <a:prstGeom prst="ellipse">
            <a:avLst/>
          </a:prstGeom>
          <a:gradFill rotWithShape="1">
            <a:gsLst>
              <a:gs pos="0">
                <a:srgbClr val="3B0000"/>
              </a:gs>
              <a:gs pos="100000">
                <a:srgbClr val="800000">
                  <a:alpha val="95000"/>
                </a:srgbClr>
              </a:gs>
            </a:gsLst>
            <a:lin ang="18900000" scaled="1"/>
          </a:gradFill>
          <a:ln w="15875" cap="sq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FFFFFF"/>
                </a:solidFill>
                <a:ea typeface="PMingLiU" pitchFamily="18" charset="-120"/>
              </a:rPr>
              <a:t>CNSS, CNOPS</a:t>
            </a:r>
            <a:endParaRPr lang="fr-FR" altLang="fr-FR" sz="1200" b="1" dirty="0">
              <a:solidFill>
                <a:srgbClr val="FFFFFF"/>
              </a:solidFill>
              <a:ea typeface="PMingLiU" pitchFamily="18" charset="-120"/>
            </a:endParaRP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 flipH="1">
            <a:off x="7149764" y="1848757"/>
            <a:ext cx="873474" cy="1227818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 flipV="1">
            <a:off x="6981031" y="1773237"/>
            <a:ext cx="812006" cy="1131888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7265812" y="2491501"/>
            <a:ext cx="1881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LU" altLang="fr-FR" sz="1200" dirty="0" smtClean="0">
                <a:solidFill>
                  <a:srgbClr val="000000"/>
                </a:solidFill>
              </a:rPr>
              <a:t>CTRL Double affiliation</a:t>
            </a:r>
            <a:endParaRPr lang="fr-FR" altLang="fr-FR" sz="1200" dirty="0">
              <a:solidFill>
                <a:srgbClr val="000000"/>
              </a:solidFill>
            </a:endParaRPr>
          </a:p>
        </p:txBody>
      </p:sp>
      <p:sp>
        <p:nvSpPr>
          <p:cNvPr id="49" name="Oval 28"/>
          <p:cNvSpPr>
            <a:spLocks noChangeArrowheads="1"/>
          </p:cNvSpPr>
          <p:nvPr/>
        </p:nvSpPr>
        <p:spPr bwMode="auto">
          <a:xfrm>
            <a:off x="7625126" y="2128044"/>
            <a:ext cx="360362" cy="287337"/>
          </a:xfrm>
          <a:prstGeom prst="ellipse">
            <a:avLst/>
          </a:prstGeom>
          <a:solidFill>
            <a:srgbClr val="FFC000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000000"/>
                </a:solidFill>
              </a:rPr>
              <a:t>1-2</a:t>
            </a:r>
            <a:endParaRPr lang="fr-FR" altLang="fr-FR" sz="1200" b="1" dirty="0">
              <a:solidFill>
                <a:srgbClr val="000000"/>
              </a:solidFill>
            </a:endParaRPr>
          </a:p>
        </p:txBody>
      </p:sp>
      <p:sp>
        <p:nvSpPr>
          <p:cNvPr id="50" name="Oval 28"/>
          <p:cNvSpPr>
            <a:spLocks noChangeArrowheads="1"/>
          </p:cNvSpPr>
          <p:nvPr/>
        </p:nvSpPr>
        <p:spPr bwMode="auto">
          <a:xfrm>
            <a:off x="7149764" y="2100264"/>
            <a:ext cx="360362" cy="287337"/>
          </a:xfrm>
          <a:prstGeom prst="ellipse">
            <a:avLst/>
          </a:prstGeom>
          <a:solidFill>
            <a:srgbClr val="FFC000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000000"/>
                </a:solidFill>
              </a:rPr>
              <a:t>1-1</a:t>
            </a:r>
            <a:endParaRPr lang="fr-FR" altLang="fr-FR" sz="1200" b="1" dirty="0">
              <a:solidFill>
                <a:srgbClr val="000000"/>
              </a:solidFill>
            </a:endParaRPr>
          </a:p>
        </p:txBody>
      </p:sp>
      <p:sp>
        <p:nvSpPr>
          <p:cNvPr id="51" name="Oval 4"/>
          <p:cNvSpPr>
            <a:spLocks noChangeArrowheads="1"/>
          </p:cNvSpPr>
          <p:nvPr/>
        </p:nvSpPr>
        <p:spPr bwMode="auto">
          <a:xfrm>
            <a:off x="853423" y="4713070"/>
            <a:ext cx="1908175" cy="865187"/>
          </a:xfrm>
          <a:prstGeom prst="ellipse">
            <a:avLst/>
          </a:prstGeom>
          <a:gradFill rotWithShape="1">
            <a:gsLst>
              <a:gs pos="0">
                <a:srgbClr val="3B0000"/>
              </a:gs>
              <a:gs pos="100000">
                <a:srgbClr val="800000">
                  <a:alpha val="95000"/>
                </a:srgbClr>
              </a:gs>
            </a:gsLst>
            <a:lin ang="18900000" scaled="1"/>
          </a:gradFill>
          <a:ln w="15875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zh-TW" sz="1200" b="1" dirty="0" smtClean="0">
                <a:solidFill>
                  <a:srgbClr val="FFFFFF"/>
                </a:solidFill>
                <a:ea typeface="PMingLiU" pitchFamily="18" charset="-120"/>
              </a:rPr>
              <a:t>Al AMANA</a:t>
            </a:r>
            <a:endParaRPr lang="fr-FR" altLang="zh-TW" sz="1200" b="1" dirty="0">
              <a:solidFill>
                <a:srgbClr val="FFFFFF"/>
              </a:solidFill>
              <a:ea typeface="PMingLiU" pitchFamily="18" charset="-120"/>
            </a:endParaRPr>
          </a:p>
        </p:txBody>
      </p:sp>
      <p:sp>
        <p:nvSpPr>
          <p:cNvPr id="52" name="Line 31"/>
          <p:cNvSpPr>
            <a:spLocks noChangeShapeType="1"/>
          </p:cNvSpPr>
          <p:nvPr/>
        </p:nvSpPr>
        <p:spPr bwMode="auto">
          <a:xfrm flipH="1">
            <a:off x="2761598" y="3503468"/>
            <a:ext cx="3032775" cy="1527320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3" name="Line 31"/>
          <p:cNvSpPr>
            <a:spLocks noChangeShapeType="1"/>
          </p:cNvSpPr>
          <p:nvPr/>
        </p:nvSpPr>
        <p:spPr bwMode="auto">
          <a:xfrm flipV="1">
            <a:off x="1691679" y="3705224"/>
            <a:ext cx="70445" cy="977899"/>
          </a:xfrm>
          <a:prstGeom prst="line">
            <a:avLst/>
          </a:prstGeom>
          <a:noFill/>
          <a:ln w="57150" cap="sq">
            <a:solidFill>
              <a:srgbClr val="339966"/>
            </a:solidFill>
            <a:round/>
            <a:headEnd type="none" w="sm" len="sm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4" name="Oval 19"/>
          <p:cNvSpPr>
            <a:spLocks noChangeArrowheads="1"/>
          </p:cNvSpPr>
          <p:nvPr/>
        </p:nvSpPr>
        <p:spPr bwMode="auto">
          <a:xfrm>
            <a:off x="3696889" y="4050504"/>
            <a:ext cx="360363" cy="287337"/>
          </a:xfrm>
          <a:prstGeom prst="ellipse">
            <a:avLst/>
          </a:prstGeom>
          <a:solidFill>
            <a:srgbClr val="00CCFF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000000"/>
                </a:solidFill>
              </a:rPr>
              <a:t>4-2</a:t>
            </a:r>
            <a:endParaRPr lang="fr-FR" altLang="fr-FR" sz="1200" b="1" dirty="0">
              <a:solidFill>
                <a:srgbClr val="000000"/>
              </a:solidFill>
            </a:endParaRPr>
          </a:p>
        </p:txBody>
      </p:sp>
      <p:sp>
        <p:nvSpPr>
          <p:cNvPr id="55" name="Oval 19"/>
          <p:cNvSpPr>
            <a:spLocks noChangeArrowheads="1"/>
          </p:cNvSpPr>
          <p:nvPr/>
        </p:nvSpPr>
        <p:spPr bwMode="auto">
          <a:xfrm>
            <a:off x="1203323" y="4344988"/>
            <a:ext cx="360363" cy="287337"/>
          </a:xfrm>
          <a:prstGeom prst="ellipse">
            <a:avLst/>
          </a:prstGeom>
          <a:solidFill>
            <a:srgbClr val="00CCFF"/>
          </a:solidFill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200" b="1" dirty="0" smtClean="0">
                <a:solidFill>
                  <a:srgbClr val="000000"/>
                </a:solidFill>
              </a:rPr>
              <a:t>4-3</a:t>
            </a:r>
            <a:endParaRPr lang="fr-FR" altLang="fr-FR" sz="1200" b="1" dirty="0">
              <a:solidFill>
                <a:srgbClr val="000000"/>
              </a:solidFill>
            </a:endParaRPr>
          </a:p>
        </p:txBody>
      </p:sp>
      <p:sp>
        <p:nvSpPr>
          <p:cNvPr id="56" name="Text Box 12"/>
          <p:cNvSpPr txBox="1">
            <a:spLocks noChangeArrowheads="1"/>
          </p:cNvSpPr>
          <p:nvPr/>
        </p:nvSpPr>
        <p:spPr bwMode="auto">
          <a:xfrm>
            <a:off x="3171540" y="4358263"/>
            <a:ext cx="128326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fr-FR" altLang="fr-FR" sz="1200" dirty="0" smtClean="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cartes </a:t>
            </a:r>
            <a:r>
              <a:rPr lang="fr-FR" altLang="fr-FR" sz="1200" dirty="0">
                <a:solidFill>
                  <a:srgbClr val="000000"/>
                </a:solidFill>
                <a:ea typeface="PMingLiU" pitchFamily="18" charset="-120"/>
                <a:cs typeface="Tahoma" pitchFamily="34" charset="0"/>
              </a:rPr>
              <a:t>produites</a:t>
            </a:r>
          </a:p>
        </p:txBody>
      </p:sp>
      <p:sp>
        <p:nvSpPr>
          <p:cNvPr id="57" name="Rectangle 2"/>
          <p:cNvSpPr txBox="1">
            <a:spLocks noChangeArrowheads="1"/>
          </p:cNvSpPr>
          <p:nvPr/>
        </p:nvSpPr>
        <p:spPr bwMode="auto">
          <a:xfrm>
            <a:off x="1350963" y="333821"/>
            <a:ext cx="77930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9pPr>
          </a:lstStyle>
          <a:p>
            <a:r>
              <a:rPr lang="fr-FR" altLang="fr-FR" sz="2400" kern="0" dirty="0" smtClean="0"/>
              <a:t>Application Intranet RAMED : </a:t>
            </a:r>
            <a:r>
              <a:rPr lang="fr-FR" sz="2400" dirty="0"/>
              <a:t>Flux d’informations des immatriculations et gestion des cartes</a:t>
            </a:r>
            <a:endParaRPr lang="fr-FR" altLang="fr-FR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140881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39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11560" y="476673"/>
            <a:ext cx="8280920" cy="6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FF0000"/>
                </a:solidFill>
              </a:rPr>
              <a:t>E-Réclamations</a:t>
            </a:r>
            <a:endParaRPr lang="fr-FR" sz="2200" dirty="0">
              <a:solidFill>
                <a:srgbClr val="FF0000"/>
              </a:solidFill>
              <a:cs typeface="Tahom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229990"/>
            <a:ext cx="8280920" cy="4935314"/>
          </a:xfrm>
        </p:spPr>
        <p:txBody>
          <a:bodyPr/>
          <a:lstStyle/>
          <a:p>
            <a:pPr algn="just"/>
            <a:r>
              <a:rPr lang="fr-FR" sz="2000" dirty="0"/>
              <a:t>Ce système </a:t>
            </a:r>
            <a:r>
              <a:rPr lang="fr-FR" sz="2000" dirty="0" err="1"/>
              <a:t>WorkFlow</a:t>
            </a:r>
            <a:r>
              <a:rPr lang="fr-FR" sz="2000" dirty="0"/>
              <a:t> a pour objectifs le suivi des réclamations issues des assurées, des organismes gestionnaires et des professionnels de santé, et </a:t>
            </a:r>
            <a:r>
              <a:rPr lang="fr-FR" sz="2000" dirty="0" smtClean="0"/>
              <a:t>autres;</a:t>
            </a:r>
          </a:p>
          <a:p>
            <a:pPr algn="just"/>
            <a:r>
              <a:rPr lang="fr-FR" sz="2000" dirty="0" smtClean="0"/>
              <a:t>les </a:t>
            </a:r>
            <a:r>
              <a:rPr lang="fr-FR" sz="2000" dirty="0"/>
              <a:t>principaux objectifs :</a:t>
            </a:r>
          </a:p>
          <a:p>
            <a:pPr lvl="1" algn="just"/>
            <a:r>
              <a:rPr lang="fr-FR" sz="1800" dirty="0" smtClean="0"/>
              <a:t>Faciliter </a:t>
            </a:r>
            <a:r>
              <a:rPr lang="fr-FR" sz="1800" dirty="0"/>
              <a:t>le suivi quotidien des réclamations</a:t>
            </a:r>
          </a:p>
          <a:p>
            <a:pPr lvl="1" algn="just"/>
            <a:r>
              <a:rPr lang="fr-FR" sz="1800" dirty="0" smtClean="0"/>
              <a:t>Permettre </a:t>
            </a:r>
            <a:r>
              <a:rPr lang="fr-FR" sz="1800" dirty="0"/>
              <a:t>leur traçabilité</a:t>
            </a:r>
          </a:p>
          <a:p>
            <a:pPr lvl="1" algn="just"/>
            <a:r>
              <a:rPr lang="fr-FR" sz="1800" dirty="0" smtClean="0"/>
              <a:t>Contrôler </a:t>
            </a:r>
            <a:r>
              <a:rPr lang="fr-FR" sz="1800" dirty="0"/>
              <a:t>les actions à effectuer à chaque étape</a:t>
            </a:r>
          </a:p>
          <a:p>
            <a:pPr lvl="1" algn="just"/>
            <a:r>
              <a:rPr lang="fr-FR" sz="1800" dirty="0" smtClean="0"/>
              <a:t>Mettre </a:t>
            </a:r>
            <a:r>
              <a:rPr lang="fr-FR" sz="1800" dirty="0"/>
              <a:t>en évidence l’état d’avancement du traitement des réclamations et les </a:t>
            </a:r>
            <a:r>
              <a:rPr lang="fr-FR" sz="1800" b="1" dirty="0"/>
              <a:t>délais associés</a:t>
            </a:r>
          </a:p>
          <a:p>
            <a:pPr lvl="1" algn="just"/>
            <a:r>
              <a:rPr lang="fr-FR" sz="1800" dirty="0" smtClean="0"/>
              <a:t>Assurer </a:t>
            </a:r>
            <a:r>
              <a:rPr lang="fr-FR" sz="1800" dirty="0"/>
              <a:t>le partage de l’information en tenant des rôles des intervenants</a:t>
            </a:r>
          </a:p>
          <a:p>
            <a:pPr lvl="1" algn="just"/>
            <a:r>
              <a:rPr lang="fr-FR" sz="1800" dirty="0" smtClean="0"/>
              <a:t>Faciliter </a:t>
            </a:r>
            <a:r>
              <a:rPr lang="fr-FR" sz="1800" dirty="0"/>
              <a:t>l’extraction d’indicateurs statistiques</a:t>
            </a:r>
          </a:p>
          <a:p>
            <a:pPr lvl="1" algn="just"/>
            <a:r>
              <a:rPr lang="fr-FR" sz="1800" dirty="0" smtClean="0"/>
              <a:t>Sécuriser </a:t>
            </a:r>
            <a:r>
              <a:rPr lang="fr-FR" sz="1800" dirty="0"/>
              <a:t>les données.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976132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4" y="260351"/>
            <a:ext cx="8369498" cy="648370"/>
          </a:xfrm>
        </p:spPr>
        <p:txBody>
          <a:bodyPr/>
          <a:lstStyle/>
          <a:p>
            <a:r>
              <a:rPr lang="fr-FR" sz="3000" dirty="0" smtClean="0"/>
              <a:t>Plate forme d’échange</a:t>
            </a:r>
            <a:endParaRPr lang="fr-FR" sz="3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FBD33B-B9E3-447E-A4A5-3F2427E26AD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578" y="1340772"/>
            <a:ext cx="78488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srgbClr val="000000"/>
                </a:solidFill>
              </a:rPr>
              <a:t>Automatiser les opérations quotidiennes liées aux échanges des données, en réduisant les opérations manuelles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  <a:endParaRPr lang="fr-FR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srgbClr val="000000"/>
                </a:solidFill>
              </a:rPr>
              <a:t>Améliorer les processus métiers en réduisant le délai des traitements, et par conséquent la qualité de service vis à vis  des demandeurs d’une part et améliorer la productivité du personnel de l’ANAM d’autre part.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srgbClr val="000000"/>
                </a:solidFill>
              </a:rPr>
              <a:t>De réaliser des échanges de données et de documents de manière hautement sécurisée, asynchrone et traçable.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srgbClr val="000000"/>
                </a:solidFill>
              </a:rPr>
              <a:t>À moyen terme, développer une communauté électronique avec les partenaires basée sur le standard XML 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>
                <a:solidFill>
                  <a:srgbClr val="000000"/>
                </a:solidFill>
              </a:rPr>
              <a:t>Réduction des coûts des transferts des données.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77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ce réservé du contenu 2"/>
          <p:cNvSpPr>
            <a:spLocks noGrp="1"/>
          </p:cNvSpPr>
          <p:nvPr>
            <p:ph idx="1"/>
          </p:nvPr>
        </p:nvSpPr>
        <p:spPr>
          <a:xfrm>
            <a:off x="1115616" y="1245046"/>
            <a:ext cx="7772400" cy="4560218"/>
          </a:xfrm>
        </p:spPr>
        <p:txBody>
          <a:bodyPr/>
          <a:lstStyle/>
          <a:p>
            <a:pPr marL="0" indent="0" algn="just">
              <a:buNone/>
            </a:pPr>
            <a:endParaRPr lang="fr-FR" altLang="fr-FR" sz="2800" dirty="0" smtClean="0">
              <a:solidFill>
                <a:srgbClr val="0070C0"/>
              </a:solidFill>
            </a:endParaRPr>
          </a:p>
          <a:p>
            <a:pPr lvl="1" algn="just"/>
            <a:r>
              <a:rPr lang="fr-FR" altLang="fr-FR" sz="2000" dirty="0" smtClean="0"/>
              <a:t>CNOPS, CNSS : Alimentation et mise à jour de la base référentielle (MAJ Mensuelle et la base totale de façon annuelle).</a:t>
            </a:r>
          </a:p>
          <a:p>
            <a:pPr lvl="1" algn="just"/>
            <a:r>
              <a:rPr lang="fr-FR" altLang="fr-FR" sz="2000" dirty="0" smtClean="0"/>
              <a:t>RCAR : Liste des veuves éligibles au DAAM AL ARAMIL ainsi que la liste des orphelins.</a:t>
            </a:r>
          </a:p>
          <a:p>
            <a:pPr lvl="1" algn="just"/>
            <a:r>
              <a:rPr lang="fr-FR" altLang="fr-FR" sz="2000" dirty="0" smtClean="0"/>
              <a:t>Ministère de l’intérieur :</a:t>
            </a:r>
          </a:p>
          <a:p>
            <a:pPr lvl="2" algn="just"/>
            <a:r>
              <a:rPr lang="fr-FR" altLang="fr-FR" sz="1800" dirty="0" smtClean="0"/>
              <a:t>Lots des demandes de façons journalière (15 à 20 Lots par jour);</a:t>
            </a:r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fld id="{54EE4770-5764-4759-A8C9-BA7C6A0CFF79}" type="slidenum">
              <a:rPr lang="fr-FR" sz="1200" smtClean="0">
                <a:solidFill>
                  <a:srgbClr val="000000"/>
                </a:solidFill>
              </a:rPr>
              <a:pPr eaLnBrk="1" hangingPunct="1">
                <a:defRPr/>
              </a:pPr>
              <a:t>41</a:t>
            </a:fld>
            <a:endParaRPr lang="fr-FR" sz="1200" smtClean="0">
              <a:solidFill>
                <a:srgbClr val="00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350963" y="333821"/>
            <a:ext cx="77930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CC0000"/>
                </a:solidFill>
                <a:latin typeface="Tahoma" pitchFamily="34" charset="0"/>
              </a:defRPr>
            </a:lvl9pPr>
          </a:lstStyle>
          <a:p>
            <a:r>
              <a:rPr lang="fr-FR" altLang="fr-FR" sz="2400" kern="0" dirty="0" smtClean="0"/>
              <a:t>Plate forme d’échange : </a:t>
            </a:r>
          </a:p>
        </p:txBody>
      </p:sp>
    </p:spTree>
    <p:extLst>
      <p:ext uri="{BB962C8B-B14F-4D97-AF65-F5344CB8AC3E}">
        <p14:creationId xmlns:p14="http://schemas.microsoft.com/office/powerpoint/2010/main" val="295230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2" name="Titre 1"/>
          <p:cNvSpPr>
            <a:spLocks noGrp="1"/>
          </p:cNvSpPr>
          <p:nvPr>
            <p:ph type="title"/>
          </p:nvPr>
        </p:nvSpPr>
        <p:spPr>
          <a:xfrm>
            <a:off x="517013" y="260648"/>
            <a:ext cx="8229600" cy="476250"/>
          </a:xfrm>
        </p:spPr>
        <p:txBody>
          <a:bodyPr/>
          <a:lstStyle/>
          <a:p>
            <a:pPr algn="l"/>
            <a:r>
              <a:rPr lang="fr-FR" sz="2800" dirty="0" smtClean="0"/>
              <a:t>PFE : </a:t>
            </a:r>
            <a:r>
              <a:rPr lang="fr-FR" sz="2800" dirty="0" smtClean="0">
                <a:solidFill>
                  <a:srgbClr val="CC0000"/>
                </a:solidFill>
              </a:rPr>
              <a:t>Organigramme des flux entrants sortants</a:t>
            </a:r>
          </a:p>
        </p:txBody>
      </p:sp>
      <p:cxnSp>
        <p:nvCxnSpPr>
          <p:cNvPr id="18" name="Connecteur droit avec flèche 17"/>
          <p:cNvCxnSpPr>
            <a:endCxn id="14" idx="1"/>
          </p:cNvCxnSpPr>
          <p:nvPr/>
        </p:nvCxnSpPr>
        <p:spPr>
          <a:xfrm>
            <a:off x="2473377" y="1933731"/>
            <a:ext cx="1178904" cy="103017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 flipV="1">
            <a:off x="1933731" y="1933731"/>
            <a:ext cx="1650021" cy="1378082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rganigramme : Alternative 21"/>
          <p:cNvSpPr/>
          <p:nvPr/>
        </p:nvSpPr>
        <p:spPr>
          <a:xfrm>
            <a:off x="899592" y="1433665"/>
            <a:ext cx="2100784" cy="500066"/>
          </a:xfrm>
          <a:prstGeom prst="flowChartAlternateProcess">
            <a:avLst/>
          </a:prstGeom>
          <a:ln>
            <a:solidFill>
              <a:srgbClr val="0000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MI</a:t>
            </a:r>
          </a:p>
        </p:txBody>
      </p:sp>
      <p:sp>
        <p:nvSpPr>
          <p:cNvPr id="33" name="Organigramme : Alternative 32"/>
          <p:cNvSpPr/>
          <p:nvPr/>
        </p:nvSpPr>
        <p:spPr>
          <a:xfrm>
            <a:off x="5965035" y="1433665"/>
            <a:ext cx="1604675" cy="609515"/>
          </a:xfrm>
          <a:prstGeom prst="flowChartAlternateProcess">
            <a:avLst/>
          </a:prstGeom>
          <a:ln>
            <a:solidFill>
              <a:srgbClr val="0000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sz="14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CNOPS</a:t>
            </a:r>
            <a:endParaRPr lang="fr-FR" sz="14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35" name="Connecteur droit avec flèche 34"/>
          <p:cNvCxnSpPr/>
          <p:nvPr/>
        </p:nvCxnSpPr>
        <p:spPr>
          <a:xfrm flipV="1">
            <a:off x="5631945" y="2071697"/>
            <a:ext cx="878397" cy="892212"/>
          </a:xfrm>
          <a:prstGeom prst="straightConnector1">
            <a:avLst/>
          </a:prstGeom>
          <a:ln w="28575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H="1">
            <a:off x="5786446" y="2071696"/>
            <a:ext cx="1161818" cy="1141280"/>
          </a:xfrm>
          <a:prstGeom prst="straightConnector1">
            <a:avLst/>
          </a:prstGeom>
          <a:ln w="28575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rganigramme : Alternative 41"/>
          <p:cNvSpPr/>
          <p:nvPr/>
        </p:nvSpPr>
        <p:spPr>
          <a:xfrm>
            <a:off x="6423994" y="4264826"/>
            <a:ext cx="1748406" cy="557215"/>
          </a:xfrm>
          <a:prstGeom prst="flowChartAlternateProcess">
            <a:avLst/>
          </a:prstGeom>
          <a:ln>
            <a:solidFill>
              <a:srgbClr val="0000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fr-FR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fr-FR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CNSS</a:t>
            </a:r>
          </a:p>
          <a:p>
            <a:pPr algn="ctr"/>
            <a:endParaRPr lang="fr-FR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44" name="Connecteur droit avec flèche 43"/>
          <p:cNvCxnSpPr>
            <a:endCxn id="14" idx="5"/>
          </p:cNvCxnSpPr>
          <p:nvPr/>
        </p:nvCxnSpPr>
        <p:spPr>
          <a:xfrm flipH="1" flipV="1">
            <a:off x="5420281" y="3822653"/>
            <a:ext cx="1003714" cy="856513"/>
          </a:xfrm>
          <a:prstGeom prst="straightConnector1">
            <a:avLst/>
          </a:prstGeom>
          <a:ln w="28575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/>
          <p:nvPr/>
        </p:nvCxnSpPr>
        <p:spPr>
          <a:xfrm>
            <a:off x="5643564" y="3714750"/>
            <a:ext cx="785812" cy="750888"/>
          </a:xfrm>
          <a:prstGeom prst="straightConnector1">
            <a:avLst/>
          </a:prstGeom>
          <a:ln w="28575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à coins arrondis 97"/>
          <p:cNvSpPr/>
          <p:nvPr/>
        </p:nvSpPr>
        <p:spPr>
          <a:xfrm>
            <a:off x="899592" y="5357828"/>
            <a:ext cx="1876240" cy="470336"/>
          </a:xfrm>
          <a:prstGeom prst="roundRect">
            <a:avLst/>
          </a:prstGeom>
          <a:ln>
            <a:solidFill>
              <a:srgbClr val="0000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SFC</a:t>
            </a:r>
            <a:endParaRPr lang="fr-FR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10" name="Connecteur droit avec flèche 109"/>
          <p:cNvCxnSpPr>
            <a:stCxn id="98" idx="3"/>
          </p:cNvCxnSpPr>
          <p:nvPr/>
        </p:nvCxnSpPr>
        <p:spPr>
          <a:xfrm flipV="1">
            <a:off x="2775832" y="4000504"/>
            <a:ext cx="1292112" cy="1592492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droit avec flèche 134"/>
          <p:cNvCxnSpPr/>
          <p:nvPr/>
        </p:nvCxnSpPr>
        <p:spPr>
          <a:xfrm flipH="1">
            <a:off x="2758741" y="3857625"/>
            <a:ext cx="1179910" cy="1500203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à coins arrondis 35"/>
          <p:cNvSpPr/>
          <p:nvPr/>
        </p:nvSpPr>
        <p:spPr>
          <a:xfrm>
            <a:off x="3631681" y="5328098"/>
            <a:ext cx="2000264" cy="500066"/>
          </a:xfrm>
          <a:prstGeom prst="roundRect">
            <a:avLst/>
          </a:prstGeom>
          <a:ln>
            <a:solidFill>
              <a:srgbClr val="0000FF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RCAR</a:t>
            </a:r>
          </a:p>
        </p:txBody>
      </p:sp>
      <p:cxnSp>
        <p:nvCxnSpPr>
          <p:cNvPr id="40" name="Connecteur droit avec flèche 39"/>
          <p:cNvCxnSpPr>
            <a:stCxn id="14" idx="4"/>
          </p:cNvCxnSpPr>
          <p:nvPr/>
        </p:nvCxnSpPr>
        <p:spPr>
          <a:xfrm flipH="1">
            <a:off x="4465639" y="4000504"/>
            <a:ext cx="70642" cy="1357324"/>
          </a:xfrm>
          <a:prstGeom prst="straightConnector1">
            <a:avLst/>
          </a:prstGeom>
          <a:ln w="28575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3286116" y="2786058"/>
            <a:ext cx="2500330" cy="1214446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Plate Forme </a:t>
            </a:r>
          </a:p>
          <a:p>
            <a:pPr algn="ctr">
              <a:defRPr/>
            </a:pPr>
            <a:r>
              <a:rPr lang="fr-FR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d’Echange ANAM</a:t>
            </a:r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3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43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8873" y="476673"/>
            <a:ext cx="8064896" cy="6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C00000"/>
                </a:solidFill>
                <a:cs typeface="Tahoma"/>
              </a:rPr>
              <a:t>Calcul de cout et Module actuariel </a:t>
            </a:r>
            <a:endParaRPr lang="fr-FR" sz="2400" dirty="0">
              <a:solidFill>
                <a:srgbClr val="C00000"/>
              </a:solidFill>
              <a:cs typeface="Tahom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229990"/>
            <a:ext cx="7772400" cy="4647282"/>
          </a:xfrm>
        </p:spPr>
        <p:txBody>
          <a:bodyPr/>
          <a:lstStyle/>
          <a:p>
            <a:r>
              <a:rPr lang="fr-FR" sz="2000" b="1" dirty="0" smtClean="0"/>
              <a:t>Calcul de cout :</a:t>
            </a:r>
          </a:p>
          <a:p>
            <a:pPr lvl="1" algn="just">
              <a:lnSpc>
                <a:spcPts val="2200"/>
              </a:lnSpc>
            </a:pPr>
            <a:r>
              <a:rPr lang="fr-FR" sz="1800" dirty="0" smtClean="0">
                <a:solidFill>
                  <a:srgbClr val="000000"/>
                </a:solidFill>
                <a:cs typeface="Tahoma"/>
              </a:rPr>
              <a:t>Gérer les couts des prestations médicales fournies aux bénéficiaires de l’AMO ;</a:t>
            </a:r>
            <a:endParaRPr lang="fr-FR" sz="1800" dirty="0">
              <a:solidFill>
                <a:srgbClr val="000000"/>
              </a:solidFill>
              <a:latin typeface="Times New Roman"/>
            </a:endParaRPr>
          </a:p>
          <a:p>
            <a:pPr lvl="1" algn="just">
              <a:lnSpc>
                <a:spcPts val="2200"/>
              </a:lnSpc>
            </a:pPr>
            <a:r>
              <a:rPr lang="fr-FR" sz="1800" dirty="0" smtClean="0">
                <a:solidFill>
                  <a:srgbClr val="000000"/>
                </a:solidFill>
                <a:cs typeface="Tahoma"/>
              </a:rPr>
              <a:t>Gestion des honoraires, des pharmacies, des dispositifs médicaux ;</a:t>
            </a:r>
          </a:p>
          <a:p>
            <a:pPr lvl="1" algn="just">
              <a:lnSpc>
                <a:spcPts val="2200"/>
              </a:lnSpc>
            </a:pPr>
            <a:r>
              <a:rPr lang="fr-FR" sz="1800" dirty="0" smtClean="0">
                <a:solidFill>
                  <a:srgbClr val="000000"/>
                </a:solidFill>
                <a:cs typeface="Tahoma"/>
              </a:rPr>
              <a:t>Gestion des bloc opératoire, des actes associés, du personnel paramédical;</a:t>
            </a:r>
          </a:p>
          <a:p>
            <a:r>
              <a:rPr lang="fr-FR" sz="2000" b="1" dirty="0" smtClean="0"/>
              <a:t>Module actuariel :</a:t>
            </a:r>
            <a:endParaRPr lang="fr-FR" sz="2000" b="1" dirty="0"/>
          </a:p>
          <a:p>
            <a:pPr lvl="1" algn="just">
              <a:lnSpc>
                <a:spcPts val="2200"/>
              </a:lnSpc>
            </a:pPr>
            <a:r>
              <a:rPr lang="fr-FR" sz="1800" dirty="0" smtClean="0">
                <a:solidFill>
                  <a:srgbClr val="000000"/>
                </a:solidFill>
                <a:cs typeface="Tahoma"/>
              </a:rPr>
              <a:t>Réaliser des projections du bilan de l’AMO sur une durée paramétrable;</a:t>
            </a:r>
            <a:endParaRPr lang="fr-FR" sz="1800" dirty="0">
              <a:solidFill>
                <a:srgbClr val="000000"/>
              </a:solidFill>
              <a:latin typeface="Times New Roman"/>
            </a:endParaRPr>
          </a:p>
          <a:p>
            <a:pPr lvl="1" algn="just">
              <a:lnSpc>
                <a:spcPts val="2200"/>
              </a:lnSpc>
            </a:pPr>
            <a:r>
              <a:rPr lang="fr-FR" sz="1800" dirty="0" smtClean="0">
                <a:solidFill>
                  <a:srgbClr val="000000"/>
                </a:solidFill>
                <a:cs typeface="Tahoma"/>
              </a:rPr>
              <a:t>Permet d’apprécier la viabilité du régime AMO ;</a:t>
            </a:r>
            <a:endParaRPr lang="fr-FR" sz="1800" dirty="0">
              <a:solidFill>
                <a:srgbClr val="000000"/>
              </a:solidFill>
              <a:cs typeface="Tahoma"/>
            </a:endParaRPr>
          </a:p>
          <a:p>
            <a:pPr lvl="1" algn="just">
              <a:lnSpc>
                <a:spcPts val="2040"/>
              </a:lnSpc>
            </a:pPr>
            <a:r>
              <a:rPr lang="fr-FR" sz="1800" dirty="0" smtClean="0">
                <a:solidFill>
                  <a:srgbClr val="000000"/>
                </a:solidFill>
                <a:cs typeface="Tahoma"/>
              </a:rPr>
              <a:t>Mesurer la sensibilité de la population AMO à la variation de chaque hypothèse ou paramètre (Démographie, Cotisation, Dépense,...); </a:t>
            </a:r>
          </a:p>
          <a:p>
            <a:pPr lvl="1" algn="just">
              <a:lnSpc>
                <a:spcPts val="2040"/>
              </a:lnSpc>
            </a:pPr>
            <a:r>
              <a:rPr lang="fr-FR" sz="1800" dirty="0" smtClean="0">
                <a:solidFill>
                  <a:srgbClr val="000000"/>
                </a:solidFill>
                <a:cs typeface="Tahoma"/>
              </a:rPr>
              <a:t>Actuellement on reçois les données agrégées.</a:t>
            </a:r>
          </a:p>
          <a:p>
            <a:pPr lvl="1" algn="just">
              <a:lnSpc>
                <a:spcPts val="2040"/>
              </a:lnSpc>
            </a:pPr>
            <a:endParaRPr lang="fr-FR" sz="1800" dirty="0" smtClean="0">
              <a:solidFill>
                <a:srgbClr val="000000"/>
              </a:solidFill>
              <a:cs typeface="Tahoma"/>
            </a:endParaRPr>
          </a:p>
          <a:p>
            <a:pPr algn="just">
              <a:lnSpc>
                <a:spcPts val="2040"/>
              </a:lnSpc>
            </a:pPr>
            <a:endParaRPr lang="en-CA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CA" sz="2000" b="1" dirty="0">
              <a:solidFill>
                <a:srgbClr val="000000"/>
              </a:solidFill>
              <a:latin typeface="Tahoma Bold"/>
              <a:cs typeface="Tahoma Bold"/>
            </a:endParaRPr>
          </a:p>
          <a:p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322941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4" y="1196752"/>
            <a:ext cx="7437437" cy="496855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 algn="just" eaLnBrk="1" hangingPunct="1">
              <a:buClr>
                <a:srgbClr val="C00000"/>
              </a:buClr>
              <a:buSzPct val="100000"/>
              <a:buNone/>
              <a:defRPr/>
            </a:pPr>
            <a:r>
              <a:rPr lang="fr-FR" sz="2400" kern="1200" dirty="0" smtClean="0">
                <a:solidFill>
                  <a:srgbClr val="C00000"/>
                </a:solidFill>
                <a:latin typeface="Tahoma"/>
                <a:cs typeface="Tahoma"/>
              </a:rPr>
              <a:t>Objectifs:</a:t>
            </a:r>
            <a:endParaRPr lang="fr-FR" sz="2400" kern="1200" dirty="0">
              <a:solidFill>
                <a:srgbClr val="C00000"/>
              </a:solidFill>
              <a:latin typeface="Tahoma"/>
              <a:cs typeface="Tahoma"/>
            </a:endParaRPr>
          </a:p>
          <a:p>
            <a:pPr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Moderniser 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les outils de gestion et d’information de </a:t>
            </a: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l’Assurance Maladie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;</a:t>
            </a:r>
          </a:p>
          <a:p>
            <a:pPr lvl="0"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endParaRPr lang="fr-FR" sz="1800" kern="1200" dirty="0">
              <a:latin typeface="Arial" panose="020B0604020202020204" pitchFamily="34" charset="0"/>
              <a:cs typeface="Arial" pitchFamily="34" charset="0"/>
            </a:endParaRPr>
          </a:p>
          <a:p>
            <a:pPr lvl="0"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Standardiser et normaliser  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les échanges entre les prestataires de soins et les organismes gestionnaires ; </a:t>
            </a:r>
            <a:endParaRPr lang="fr-FR" sz="1800" kern="1200" dirty="0" smtClean="0">
              <a:latin typeface="Arial" panose="020B0604020202020204" pitchFamily="34" charset="0"/>
              <a:cs typeface="Arial" pitchFamily="34" charset="0"/>
            </a:endParaRPr>
          </a:p>
          <a:p>
            <a:pPr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endParaRPr lang="fr-FR" sz="1800" kern="1200" dirty="0" smtClean="0">
              <a:latin typeface="Arial" panose="020B0604020202020204" pitchFamily="34" charset="0"/>
              <a:cs typeface="Arial" pitchFamily="34" charset="0"/>
            </a:endParaRPr>
          </a:p>
          <a:p>
            <a:pPr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Maitriser 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les </a:t>
            </a: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dépenses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pour  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mieux cerner la consommation abusive et </a:t>
            </a: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contrôler 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la fraude </a:t>
            </a: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ce qui aura un impact positif sur la maitrise des coûts de </a:t>
            </a: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l’Assurance Maladie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.</a:t>
            </a:r>
          </a:p>
          <a:p>
            <a:pPr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endParaRPr lang="fr-FR" sz="1800" kern="1200" dirty="0">
              <a:latin typeface="Arial" panose="020B0604020202020204" pitchFamily="34" charset="0"/>
              <a:cs typeface="Arial" pitchFamily="34" charset="0"/>
            </a:endParaRPr>
          </a:p>
          <a:p>
            <a:pPr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Alimenter </a:t>
            </a:r>
            <a:r>
              <a:rPr lang="fr-FR" sz="1800" kern="1200" dirty="0" smtClean="0">
                <a:latin typeface="Arial" panose="020B0604020202020204" pitchFamily="34" charset="0"/>
                <a:cs typeface="Arial" pitchFamily="34" charset="0"/>
              </a:rPr>
              <a:t>L’Observatoire Santé à travers  </a:t>
            </a:r>
            <a:r>
              <a:rPr lang="fr-FR" sz="1800" kern="1200" dirty="0">
                <a:latin typeface="Arial" panose="020B0604020202020204" pitchFamily="34" charset="0"/>
                <a:cs typeface="Arial" pitchFamily="34" charset="0"/>
              </a:rPr>
              <a:t>une disponibilité de l’information sanitaire, contribuant à la prise de décision stratégique et assurant une meilleure traçabilité de l’information (médicale, financière, de contrôle, etc.).</a:t>
            </a:r>
          </a:p>
          <a:p>
            <a:pPr lvl="1" algn="just" eaLnBrk="1" hangingPunct="1">
              <a:buClr>
                <a:srgbClr val="C00000"/>
              </a:buClr>
              <a:buSzPct val="100000"/>
              <a:buFont typeface="Wingdings" pitchFamily="2" charset="2"/>
              <a:buChar char="§"/>
              <a:defRPr/>
            </a:pPr>
            <a:endParaRPr lang="fr-FR" sz="1800" kern="1200" dirty="0">
              <a:latin typeface="Arial" panose="020B0604020202020204" pitchFamily="34" charset="0"/>
              <a:ea typeface="+mn-ea"/>
              <a:cs typeface="Arial" pitchFamily="34" charset="0"/>
            </a:endParaRPr>
          </a:p>
          <a:p>
            <a:pPr>
              <a:buSzPct val="150000"/>
              <a:buFont typeface="Wingdings" panose="05000000000000000000" pitchFamily="2" charset="2"/>
              <a:buChar char="§"/>
            </a:pP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FBD33B-B9E3-447E-A4A5-3F2427E26AD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8873" y="116636"/>
            <a:ext cx="8064896" cy="54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C00000"/>
                </a:solidFill>
                <a:cs typeface="Tahoma"/>
              </a:rPr>
              <a:t>Système National Intégré de Gestion de l’Information</a:t>
            </a:r>
            <a:endParaRPr lang="fr-FR" sz="2400" dirty="0">
              <a:solidFill>
                <a:srgbClr val="0000FF"/>
              </a:solidFill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2842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E79F74-575E-479D-B381-0B24C27ADA03}" type="slidenum">
              <a:rPr lang="fr-FR" altLang="fr-FR">
                <a:solidFill>
                  <a:srgbClr val="000000"/>
                </a:solidFill>
              </a:rPr>
              <a:pPr/>
              <a:t>45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98873" y="116640"/>
            <a:ext cx="8064896" cy="114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C00000"/>
                </a:solidFill>
                <a:cs typeface="Tahoma"/>
              </a:rPr>
              <a:t>Système National Intégré de Gestion de l’Information du système RAMED : </a:t>
            </a:r>
            <a:r>
              <a:rPr lang="fr-FR" sz="2400" dirty="0" smtClean="0">
                <a:solidFill>
                  <a:srgbClr val="0000FF"/>
                </a:solidFill>
                <a:cs typeface="Tahoma"/>
              </a:rPr>
              <a:t>SNIGI-RAMED</a:t>
            </a:r>
            <a:r>
              <a:rPr lang="fr-FR" sz="2400" dirty="0" smtClean="0">
                <a:solidFill>
                  <a:srgbClr val="C00000"/>
                </a:solidFill>
                <a:cs typeface="Tahoma"/>
              </a:rPr>
              <a:t> </a:t>
            </a:r>
            <a:endParaRPr lang="fr-FR" sz="2400" dirty="0">
              <a:solidFill>
                <a:srgbClr val="0000FF"/>
              </a:solidFill>
              <a:cs typeface="Tahoma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229990"/>
            <a:ext cx="7772400" cy="4647282"/>
          </a:xfrm>
        </p:spPr>
        <p:txBody>
          <a:bodyPr/>
          <a:lstStyle/>
          <a:p>
            <a:pPr marL="0" indent="0">
              <a:buNone/>
            </a:pPr>
            <a:endParaRPr lang="en-CA" sz="2000" b="1" dirty="0">
              <a:solidFill>
                <a:srgbClr val="000000"/>
              </a:solidFill>
              <a:latin typeface="Tahoma Bold"/>
              <a:cs typeface="Tahoma Bold"/>
            </a:endParaRPr>
          </a:p>
          <a:p>
            <a:endParaRPr lang="fr-FR" sz="2000" b="1" dirty="0"/>
          </a:p>
        </p:txBody>
      </p:sp>
      <p:pic>
        <p:nvPicPr>
          <p:cNvPr id="5" name="Picture 1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297564"/>
            <a:ext cx="7920880" cy="48677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059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9" y="1847850"/>
            <a:ext cx="1376363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11" descr="http://www.ecaussinnes.be/Communication/renseignements-utiles/pharmacie-de-garde-1/pharmac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6" y="5662621"/>
            <a:ext cx="45878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212729" y="5113338"/>
            <a:ext cx="2347913" cy="1096962"/>
          </a:xfrm>
          <a:prstGeom prst="rect">
            <a:avLst/>
          </a:prstGeom>
          <a:solidFill>
            <a:schemeClr val="accent1">
              <a:alpha val="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FFFFF"/>
              </a:solidFill>
            </a:endParaRPr>
          </a:p>
        </p:txBody>
      </p:sp>
      <p:pic>
        <p:nvPicPr>
          <p:cNvPr id="45061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29507" flipV="1">
            <a:off x="4579938" y="2660650"/>
            <a:ext cx="2544762" cy="9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01758">
            <a:off x="4476751" y="2611446"/>
            <a:ext cx="2616200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9088" y="5937258"/>
            <a:ext cx="944562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9088" y="5692775"/>
            <a:ext cx="1028700" cy="8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5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9108">
            <a:off x="4441825" y="4211646"/>
            <a:ext cx="251460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4028" flipV="1">
            <a:off x="4573589" y="4127505"/>
            <a:ext cx="2314575" cy="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7" name="mainfrm"/>
          <p:cNvSpPr>
            <a:spLocks noEditPoints="1" noChangeArrowheads="1"/>
          </p:cNvSpPr>
          <p:nvPr/>
        </p:nvSpPr>
        <p:spPr bwMode="auto">
          <a:xfrm>
            <a:off x="6519865" y="2108208"/>
            <a:ext cx="596900" cy="555625"/>
          </a:xfrm>
          <a:custGeom>
            <a:avLst/>
            <a:gdLst>
              <a:gd name="T0" fmla="*/ 0 w 21600"/>
              <a:gd name="T1" fmla="*/ 0 h 21600"/>
              <a:gd name="T2" fmla="*/ 298226 w 21600"/>
              <a:gd name="T3" fmla="*/ 0 h 21600"/>
              <a:gd name="T4" fmla="*/ 596452 w 21600"/>
              <a:gd name="T5" fmla="*/ 0 h 21600"/>
              <a:gd name="T6" fmla="*/ 596452 w 21600"/>
              <a:gd name="T7" fmla="*/ 277586 h 21600"/>
              <a:gd name="T8" fmla="*/ 568921 w 21600"/>
              <a:gd name="T9" fmla="*/ 555171 h 21600"/>
              <a:gd name="T10" fmla="*/ 298226 w 21600"/>
              <a:gd name="T11" fmla="*/ 555171 h 21600"/>
              <a:gd name="T12" fmla="*/ 32115 w 21600"/>
              <a:gd name="T13" fmla="*/ 555171 h 21600"/>
              <a:gd name="T14" fmla="*/ 0 w 21600"/>
              <a:gd name="T15" fmla="*/ 27758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pic>
        <p:nvPicPr>
          <p:cNvPr id="45068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8996">
            <a:off x="5038725" y="3189296"/>
            <a:ext cx="251460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9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5959" flipV="1">
            <a:off x="4848227" y="3149600"/>
            <a:ext cx="2314575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0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2596">
            <a:off x="1208088" y="3168658"/>
            <a:ext cx="1916112" cy="9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1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19617" flipV="1">
            <a:off x="1169988" y="3246446"/>
            <a:ext cx="1790700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2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2596">
            <a:off x="1292229" y="2713046"/>
            <a:ext cx="1916113" cy="9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3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19617" flipV="1">
            <a:off x="1274763" y="2644783"/>
            <a:ext cx="2233612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4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24095">
            <a:off x="3612360" y="4407702"/>
            <a:ext cx="1916113" cy="9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5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16579" flipV="1">
            <a:off x="3586163" y="4429133"/>
            <a:ext cx="1790700" cy="11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6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9" y="1406527"/>
            <a:ext cx="13382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F608803-886D-4F4A-8BE9-7468C980AC10}" type="slidenum">
              <a:rPr lang="fr-FR" altLang="fr-FR" sz="1200">
                <a:solidFill>
                  <a:srgbClr val="000000"/>
                </a:solidFill>
              </a:rPr>
              <a:pPr eaLnBrk="1" hangingPunct="1"/>
              <a:t>46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pic>
        <p:nvPicPr>
          <p:cNvPr id="45079" name="Picture 8" descr="Grou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418021"/>
            <a:ext cx="6016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0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1577975"/>
            <a:ext cx="65405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1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7" y="1887546"/>
            <a:ext cx="65405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2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9" y="2459046"/>
            <a:ext cx="64135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8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2" y="3225807"/>
            <a:ext cx="12858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84" name="Groupe 28"/>
          <p:cNvGrpSpPr>
            <a:grpSpLocks/>
          </p:cNvGrpSpPr>
          <p:nvPr/>
        </p:nvGrpSpPr>
        <p:grpSpPr bwMode="auto">
          <a:xfrm>
            <a:off x="3914757" y="5824548"/>
            <a:ext cx="609462" cy="691355"/>
            <a:chOff x="6933195" y="4385269"/>
            <a:chExt cx="617566" cy="836038"/>
          </a:xfrm>
        </p:grpSpPr>
        <p:graphicFrame>
          <p:nvGraphicFramePr>
            <p:cNvPr id="45146" name="Object 36"/>
            <p:cNvGraphicFramePr>
              <a:graphicFrameLocks noChangeAspect="1"/>
            </p:cNvGraphicFramePr>
            <p:nvPr/>
          </p:nvGraphicFramePr>
          <p:xfrm>
            <a:off x="7032982" y="4385269"/>
            <a:ext cx="381000" cy="515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Photo Editor Photo" r:id="rId11" imgW="457143" imgH="457143" progId="MSPhotoEd.3">
                    <p:embed/>
                  </p:oleObj>
                </mc:Choice>
                <mc:Fallback>
                  <p:oleObj name="Photo Editor Photo" r:id="rId11" imgW="457143" imgH="457143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2982" y="4385269"/>
                          <a:ext cx="381000" cy="5159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BBE0E3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47" name="Text Box 37"/>
            <p:cNvSpPr txBox="1">
              <a:spLocks noChangeArrowheads="1"/>
            </p:cNvSpPr>
            <p:nvPr/>
          </p:nvSpPr>
          <p:spPr bwMode="auto">
            <a:xfrm>
              <a:off x="6933195" y="4942168"/>
              <a:ext cx="617566" cy="27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808080"/>
                </a:buClr>
                <a:buSzPct val="80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0808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Pct val="8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fr-FR" altLang="fr-FR" sz="900">
                  <a:solidFill>
                    <a:srgbClr val="000000"/>
                  </a:solidFill>
                  <a:latin typeface="Trebuchet MS" pitchFamily="34" charset="0"/>
                </a:rPr>
                <a:t>Médecin</a:t>
              </a:r>
            </a:p>
          </p:txBody>
        </p:sp>
      </p:grpSp>
      <p:grpSp>
        <p:nvGrpSpPr>
          <p:cNvPr id="45085" name="Groupe 25"/>
          <p:cNvGrpSpPr>
            <a:grpSpLocks/>
          </p:cNvGrpSpPr>
          <p:nvPr/>
        </p:nvGrpSpPr>
        <p:grpSpPr bwMode="auto">
          <a:xfrm>
            <a:off x="5868238" y="5667382"/>
            <a:ext cx="776175" cy="783465"/>
            <a:chOff x="4236131" y="425987"/>
            <a:chExt cx="785718" cy="946133"/>
          </a:xfrm>
        </p:grpSpPr>
        <p:pic>
          <p:nvPicPr>
            <p:cNvPr id="45144" name="Picture 26" descr="j0195396[1]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316" y="425987"/>
              <a:ext cx="388937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45" name="Text Box 27"/>
            <p:cNvSpPr txBox="1">
              <a:spLocks noChangeArrowheads="1"/>
            </p:cNvSpPr>
            <p:nvPr/>
          </p:nvSpPr>
          <p:spPr bwMode="auto">
            <a:xfrm>
              <a:off x="4236131" y="1143537"/>
              <a:ext cx="785718" cy="228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Pharmacien</a:t>
              </a:r>
            </a:p>
          </p:txBody>
        </p:sp>
      </p:grpSp>
      <p:grpSp>
        <p:nvGrpSpPr>
          <p:cNvPr id="45086" name="Groupe 26"/>
          <p:cNvGrpSpPr>
            <a:grpSpLocks/>
          </p:cNvGrpSpPr>
          <p:nvPr/>
        </p:nvGrpSpPr>
        <p:grpSpPr bwMode="auto">
          <a:xfrm>
            <a:off x="3075117" y="5667375"/>
            <a:ext cx="761747" cy="804916"/>
            <a:chOff x="5219716" y="478375"/>
            <a:chExt cx="772763" cy="972883"/>
          </a:xfrm>
        </p:grpSpPr>
        <p:pic>
          <p:nvPicPr>
            <p:cNvPr id="45142" name="Picture 29" descr="j0338120[1]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866" y="478375"/>
              <a:ext cx="487362" cy="66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43" name="Text Box 31"/>
            <p:cNvSpPr txBox="1">
              <a:spLocks noChangeArrowheads="1"/>
            </p:cNvSpPr>
            <p:nvPr/>
          </p:nvSpPr>
          <p:spPr bwMode="auto">
            <a:xfrm>
              <a:off x="5219716" y="1138776"/>
              <a:ext cx="772763" cy="312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4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Laboratoire</a:t>
              </a:r>
            </a:p>
            <a:p>
              <a:pPr algn="ctr" eaLnBrk="1" fontAlgn="base" hangingPunct="1">
                <a:lnSpc>
                  <a:spcPct val="40000"/>
                </a:lnSpc>
                <a:spcBef>
                  <a:spcPct val="0"/>
                </a:spcBef>
                <a:spcAft>
                  <a:spcPct val="0"/>
                </a:spcAft>
              </a:pPr>
              <a:endParaRPr lang="fr-FR" altLang="fr-FR" sz="900">
                <a:solidFill>
                  <a:srgbClr val="000000"/>
                </a:solidFill>
              </a:endParaRPr>
            </a:p>
            <a:p>
              <a:pPr algn="ctr" eaLnBrk="1" fontAlgn="base" hangingPunct="1">
                <a:lnSpc>
                  <a:spcPct val="4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et radio</a:t>
              </a:r>
            </a:p>
          </p:txBody>
        </p:sp>
      </p:grpSp>
      <p:grpSp>
        <p:nvGrpSpPr>
          <p:cNvPr id="45087" name="Groupe 27"/>
          <p:cNvGrpSpPr>
            <a:grpSpLocks/>
          </p:cNvGrpSpPr>
          <p:nvPr/>
        </p:nvGrpSpPr>
        <p:grpSpPr bwMode="auto">
          <a:xfrm>
            <a:off x="5142179" y="5556257"/>
            <a:ext cx="894797" cy="934695"/>
            <a:chOff x="6132032" y="476787"/>
            <a:chExt cx="907112" cy="1130266"/>
          </a:xfrm>
        </p:grpSpPr>
        <p:pic>
          <p:nvPicPr>
            <p:cNvPr id="45140" name="Picture 32" descr="j0433937[1]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128" y="476787"/>
              <a:ext cx="458788" cy="62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41" name="Text Box 33"/>
            <p:cNvSpPr txBox="1">
              <a:spLocks noChangeArrowheads="1"/>
            </p:cNvSpPr>
            <p:nvPr/>
          </p:nvSpPr>
          <p:spPr bwMode="auto">
            <a:xfrm>
              <a:off x="6132032" y="1110200"/>
              <a:ext cx="907112" cy="4968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Infirmier</a:t>
              </a:r>
            </a:p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 et</a:t>
              </a:r>
            </a:p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endParaRPr lang="fr-FR" altLang="fr-FR" sz="900">
                <a:solidFill>
                  <a:srgbClr val="000000"/>
                </a:solidFill>
              </a:endParaRPr>
            </a:p>
            <a:p>
              <a:pPr algn="ctr" eaLnBrk="1" fontAlgn="base" hangingPunct="1">
                <a:lnSpc>
                  <a:spcPct val="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paramédicaux</a:t>
              </a:r>
            </a:p>
          </p:txBody>
        </p:sp>
      </p:grpSp>
      <p:grpSp>
        <p:nvGrpSpPr>
          <p:cNvPr id="45088" name="Groupe 24"/>
          <p:cNvGrpSpPr>
            <a:grpSpLocks/>
          </p:cNvGrpSpPr>
          <p:nvPr/>
        </p:nvGrpSpPr>
        <p:grpSpPr bwMode="auto">
          <a:xfrm>
            <a:off x="4541934" y="5764220"/>
            <a:ext cx="603050" cy="737407"/>
            <a:chOff x="3339277" y="425987"/>
            <a:chExt cx="612522" cy="890591"/>
          </a:xfrm>
        </p:grpSpPr>
        <p:pic>
          <p:nvPicPr>
            <p:cNvPr id="45138" name="Picture 37" descr="j0212121[1]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016" y="425987"/>
              <a:ext cx="457200" cy="63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39" name="Text Box 38"/>
            <p:cNvSpPr txBox="1">
              <a:spLocks noChangeArrowheads="1"/>
            </p:cNvSpPr>
            <p:nvPr/>
          </p:nvSpPr>
          <p:spPr bwMode="auto">
            <a:xfrm>
              <a:off x="3339277" y="1087975"/>
              <a:ext cx="612522" cy="2286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99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4D4D4D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fontAlgn="base" hangingPunct="1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900">
                  <a:solidFill>
                    <a:srgbClr val="000000"/>
                  </a:solidFill>
                </a:rPr>
                <a:t>Dentiste</a:t>
              </a:r>
            </a:p>
          </p:txBody>
        </p:sp>
      </p:grpSp>
      <p:pic>
        <p:nvPicPr>
          <p:cNvPr id="45089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550" y="5202238"/>
            <a:ext cx="5619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0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5" y="5273675"/>
            <a:ext cx="5619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1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0" y="5157788"/>
            <a:ext cx="5619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2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246571"/>
            <a:ext cx="5699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3" name="Picture 4" descr="C:\Program Files (x86)\Microsoft Office\MEDIA\CAGCAT10\j0205582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364" y="5151446"/>
            <a:ext cx="5619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94" name="ZoneTexte 7167"/>
          <p:cNvSpPr txBox="1">
            <a:spLocks noChangeArrowheads="1"/>
          </p:cNvSpPr>
          <p:nvPr/>
        </p:nvSpPr>
        <p:spPr bwMode="auto">
          <a:xfrm>
            <a:off x="3622675" y="4914908"/>
            <a:ext cx="526106" cy="46166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2400">
                <a:solidFill>
                  <a:srgbClr val="000000"/>
                </a:solidFill>
              </a:rPr>
              <a:t>PS</a:t>
            </a:r>
            <a:endParaRPr lang="fr-FR" altLang="fr-FR" sz="3200">
              <a:solidFill>
                <a:srgbClr val="000000"/>
              </a:solidFill>
            </a:endParaRPr>
          </a:p>
        </p:txBody>
      </p:sp>
      <p:sp>
        <p:nvSpPr>
          <p:cNvPr id="45095" name="ZoneTexte 7168"/>
          <p:cNvSpPr txBox="1">
            <a:spLocks noChangeArrowheads="1"/>
          </p:cNvSpPr>
          <p:nvPr/>
        </p:nvSpPr>
        <p:spPr bwMode="auto">
          <a:xfrm>
            <a:off x="409575" y="3798888"/>
            <a:ext cx="935192" cy="400110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2000">
                <a:solidFill>
                  <a:srgbClr val="000000"/>
                </a:solidFill>
              </a:rPr>
              <a:t>Assuré</a:t>
            </a:r>
            <a:endParaRPr lang="fr-FR" altLang="fr-FR" sz="3200">
              <a:solidFill>
                <a:srgbClr val="000000"/>
              </a:solidFill>
            </a:endParaRPr>
          </a:p>
        </p:txBody>
      </p:sp>
      <p:sp>
        <p:nvSpPr>
          <p:cNvPr id="45096" name="ZoneTexte 7169"/>
          <p:cNvSpPr txBox="1">
            <a:spLocks noChangeArrowheads="1"/>
          </p:cNvSpPr>
          <p:nvPr/>
        </p:nvSpPr>
        <p:spPr bwMode="auto">
          <a:xfrm>
            <a:off x="1971675" y="2095508"/>
            <a:ext cx="9271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>
                <a:solidFill>
                  <a:srgbClr val="000000"/>
                </a:solidFill>
              </a:rPr>
              <a:t>Cliniques</a:t>
            </a:r>
          </a:p>
        </p:txBody>
      </p:sp>
      <p:sp>
        <p:nvSpPr>
          <p:cNvPr id="45097" name="ZoneTexte 7170"/>
          <p:cNvSpPr txBox="1">
            <a:spLocks noChangeArrowheads="1"/>
          </p:cNvSpPr>
          <p:nvPr/>
        </p:nvSpPr>
        <p:spPr bwMode="auto">
          <a:xfrm>
            <a:off x="560042" y="3176589"/>
            <a:ext cx="14643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rgbClr val="000000"/>
                </a:solidFill>
              </a:rPr>
              <a:t>Hôpitaux Public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rgbClr val="000000"/>
                </a:solidFill>
              </a:rPr>
              <a:t>et CHU</a:t>
            </a:r>
          </a:p>
        </p:txBody>
      </p:sp>
      <p:cxnSp>
        <p:nvCxnSpPr>
          <p:cNvPr id="54" name="Connecteur droit 53"/>
          <p:cNvCxnSpPr/>
          <p:nvPr/>
        </p:nvCxnSpPr>
        <p:spPr>
          <a:xfrm flipH="1" flipV="1">
            <a:off x="5603875" y="3579815"/>
            <a:ext cx="1436688" cy="2952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flipH="1">
            <a:off x="1797050" y="4384683"/>
            <a:ext cx="484188" cy="1571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00" name="mainfrm"/>
          <p:cNvSpPr>
            <a:spLocks noEditPoints="1" noChangeArrowheads="1"/>
          </p:cNvSpPr>
          <p:nvPr/>
        </p:nvSpPr>
        <p:spPr bwMode="auto">
          <a:xfrm>
            <a:off x="6983417" y="3660780"/>
            <a:ext cx="465137" cy="442913"/>
          </a:xfrm>
          <a:custGeom>
            <a:avLst/>
            <a:gdLst>
              <a:gd name="T0" fmla="*/ 0 w 21600"/>
              <a:gd name="T1" fmla="*/ 0 h 21600"/>
              <a:gd name="T2" fmla="*/ 232554 w 21600"/>
              <a:gd name="T3" fmla="*/ 0 h 21600"/>
              <a:gd name="T4" fmla="*/ 465108 w 21600"/>
              <a:gd name="T5" fmla="*/ 0 h 21600"/>
              <a:gd name="T6" fmla="*/ 465108 w 21600"/>
              <a:gd name="T7" fmla="*/ 222094 h 21600"/>
              <a:gd name="T8" fmla="*/ 443640 w 21600"/>
              <a:gd name="T9" fmla="*/ 444187 h 21600"/>
              <a:gd name="T10" fmla="*/ 232554 w 21600"/>
              <a:gd name="T11" fmla="*/ 444187 h 21600"/>
              <a:gd name="T12" fmla="*/ 25043 w 21600"/>
              <a:gd name="T13" fmla="*/ 444187 h 21600"/>
              <a:gd name="T14" fmla="*/ 0 w 21600"/>
              <a:gd name="T15" fmla="*/ 22209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01" name="ZoneTexte 64"/>
          <p:cNvSpPr txBox="1">
            <a:spLocks noChangeArrowheads="1"/>
          </p:cNvSpPr>
          <p:nvPr/>
        </p:nvSpPr>
        <p:spPr bwMode="auto">
          <a:xfrm>
            <a:off x="803276" y="1873250"/>
            <a:ext cx="471604" cy="400110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2000">
                <a:solidFill>
                  <a:srgbClr val="000000"/>
                </a:solidFill>
              </a:rPr>
              <a:t>ES</a:t>
            </a:r>
            <a:endParaRPr lang="fr-FR" altLang="fr-FR" sz="3200">
              <a:solidFill>
                <a:srgbClr val="000000"/>
              </a:solidFill>
            </a:endParaRPr>
          </a:p>
        </p:txBody>
      </p:sp>
      <p:cxnSp>
        <p:nvCxnSpPr>
          <p:cNvPr id="77" name="Connecteur droit 76"/>
          <p:cNvCxnSpPr/>
          <p:nvPr/>
        </p:nvCxnSpPr>
        <p:spPr>
          <a:xfrm>
            <a:off x="5507039" y="3660776"/>
            <a:ext cx="1533525" cy="33496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3" name="Explosion 2 7172"/>
          <p:cNvSpPr/>
          <p:nvPr/>
        </p:nvSpPr>
        <p:spPr>
          <a:xfrm>
            <a:off x="1965327" y="1916121"/>
            <a:ext cx="4554538" cy="3019425"/>
          </a:xfrm>
          <a:prstGeom prst="irregularSeal2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200" dirty="0">
              <a:solidFill>
                <a:srgbClr val="333399"/>
              </a:solidFill>
            </a:endParaRPr>
          </a:p>
        </p:txBody>
      </p:sp>
      <p:pic>
        <p:nvPicPr>
          <p:cNvPr id="45104" name="Picture 19" descr="https://encrypted-tbn2.gstatic.com/images?q=tbn:ANd9GcTxOEWWp08MNJQUmcnxI6YQ5ekOTJLCGNnvStA0BLH7L5LODRSjW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681046"/>
            <a:ext cx="1239838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69126" y="1400183"/>
            <a:ext cx="611188" cy="612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45106" name="mainfrm"/>
          <p:cNvSpPr>
            <a:spLocks noEditPoints="1" noChangeArrowheads="1"/>
          </p:cNvSpPr>
          <p:nvPr/>
        </p:nvSpPr>
        <p:spPr bwMode="auto">
          <a:xfrm>
            <a:off x="6743700" y="2357438"/>
            <a:ext cx="704850" cy="577850"/>
          </a:xfrm>
          <a:custGeom>
            <a:avLst/>
            <a:gdLst>
              <a:gd name="T0" fmla="*/ 0 w 21600"/>
              <a:gd name="T1" fmla="*/ 0 h 21600"/>
              <a:gd name="T2" fmla="*/ 351936 w 21600"/>
              <a:gd name="T3" fmla="*/ 0 h 21600"/>
              <a:gd name="T4" fmla="*/ 703872 w 21600"/>
              <a:gd name="T5" fmla="*/ 0 h 21600"/>
              <a:gd name="T6" fmla="*/ 703872 w 21600"/>
              <a:gd name="T7" fmla="*/ 288734 h 21600"/>
              <a:gd name="T8" fmla="*/ 671383 w 21600"/>
              <a:gd name="T9" fmla="*/ 577467 h 21600"/>
              <a:gd name="T10" fmla="*/ 351936 w 21600"/>
              <a:gd name="T11" fmla="*/ 577467 h 21600"/>
              <a:gd name="T12" fmla="*/ 37898 w 21600"/>
              <a:gd name="T13" fmla="*/ 577467 h 21600"/>
              <a:gd name="T14" fmla="*/ 0 w 21600"/>
              <a:gd name="T15" fmla="*/ 28873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07" name="mainfrm"/>
          <p:cNvSpPr>
            <a:spLocks noEditPoints="1" noChangeArrowheads="1"/>
          </p:cNvSpPr>
          <p:nvPr/>
        </p:nvSpPr>
        <p:spPr bwMode="auto">
          <a:xfrm>
            <a:off x="6519867" y="4483108"/>
            <a:ext cx="814387" cy="728663"/>
          </a:xfrm>
          <a:custGeom>
            <a:avLst/>
            <a:gdLst>
              <a:gd name="T0" fmla="*/ 0 w 21600"/>
              <a:gd name="T1" fmla="*/ 0 h 21600"/>
              <a:gd name="T2" fmla="*/ 407119 w 21600"/>
              <a:gd name="T3" fmla="*/ 0 h 21600"/>
              <a:gd name="T4" fmla="*/ 814238 w 21600"/>
              <a:gd name="T5" fmla="*/ 0 h 21600"/>
              <a:gd name="T6" fmla="*/ 814238 w 21600"/>
              <a:gd name="T7" fmla="*/ 364294 h 21600"/>
              <a:gd name="T8" fmla="*/ 776655 w 21600"/>
              <a:gd name="T9" fmla="*/ 728588 h 21600"/>
              <a:gd name="T10" fmla="*/ 407119 w 21600"/>
              <a:gd name="T11" fmla="*/ 728588 h 21600"/>
              <a:gd name="T12" fmla="*/ 43841 w 21600"/>
              <a:gd name="T13" fmla="*/ 728588 h 21600"/>
              <a:gd name="T14" fmla="*/ 0 w 21600"/>
              <a:gd name="T15" fmla="*/ 36429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91377" y="4306888"/>
            <a:ext cx="733425" cy="7429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4510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3425833"/>
            <a:ext cx="128746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9" name="Diagramme 7178"/>
          <p:cNvGraphicFramePr/>
          <p:nvPr/>
        </p:nvGraphicFramePr>
        <p:xfrm>
          <a:off x="1831193" y="2783870"/>
          <a:ext cx="4002461" cy="1755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sp>
        <p:nvSpPr>
          <p:cNvPr id="45111" name="AutoShape 26" descr="data:image/jpeg;base64,/9j/4AAQSkZJRgABAQAAAQABAAD/2wCEAAkGBxQSEBQQEBQPFBAVFBQUFRUVFBUVEhQQFhIXGBUUFxQZHSggGBolHBQVIjElJykrLi4uGCszOTMsNygtLisBCgoKDg0OGhAQGywkHyQsLywsLCwsLCwsLCwsLCwtLCwsLCwsLCwsLCwsLCw3LCwsMjcsLCwsLCssLDcsLCs3LP/AABEIAK0BIwMBIgACEQEDEQH/xAAbAAEAAgMBAQAAAAAAAAAAAAAAAQYDBQcEAv/EAEgQAAICAQEEBAoFCAgHAQAAAAECAAMRBAUGEiETMUFRBxQXIlJUYXGRkiMygdHSFjNCU5ShseEVJDZyc3STszRDYmNkwfCi/8QAGAEBAQEBAQAAAAAAAAAAAAAAAAIBAwT/xAAlEQEAAgIBAwQCAwAAAAAAAAAAAQIDERIhMUETFFFxIjIEYZH/2gAMAwEAAhEDEQA/AO4xEQEREBERAREQEREBERAREQEREBERAREQEREBERAREQEREBERAREQEREBERAREQEREBERASMwZzreXwlnSau3SjS2W9GV85W6wVBzw49sqlLXnUJtaK93RcyZyYeGFvUb/ifuk+WFvUb/AIn7p19tk+E+rV1iRmco8sLeo3/E/dHlhb1G/wCJ+6Pb5Pg9Wrq+YzOUeWFvUb/ifwx5YW9Rv+J+6PbZPg9Wrq+YzOV0eF0s6IdHavHZXXktgDjcLnmOfXOpTnfHan7KraLdn1mMzU67X3LfVXVQbEZh0thbhFdZB5r6RBA5e2beQpGYzJiBGYzJiBGYzMGq1K1o1ljKiKMlmICgd5MzIcgEcweee8QPrMjMr1e8ZGtv0ttbIlfQdHb+hYbuQX2EEGenau07q76aaaGsDnisfPClVIIDHP6T5YYXtGT2QNxmMwJMCMxmTPLtHWpTW1trBa0BZie6B6cxmVUb2My6SxNNf0WquaocQ4XSsAlLWX9ENg8j3y0iBOZM0m3tttp7tMgqaxLndGcf8vhQvkj7DNnoNUtta21nKOoZT3g9UD0REQEREBERAREQERECDOa7GAO8utBwR0CcuzOE5zpRnN9h/wBptb/gJ/BJ1xdrfTnk8fboQpX0V+Ak9Avor8BMgkzluV6hhalfRT4Cea7U1KeE8BbuABI947J673CqWPUASfcJzjcm3pvG9ZzzfqTjJzhEGAvsxiRfJNXPJaK9IXqnWVE8JUAnqyoxPZ0K+ivwEr+Judm2lk59hxnviuSZMd+Sl+FpAKtHgAf17T9Q/wC6svxlC8Ln5rR/57T/AO6kv07W/WFx3lSN7NtlNfpKAbkVLK7XIT6N1sLVANZ1ALnmO8rNzbt5l1F9JVOCulLq34xhxkh16+RGP3zZbW2ZXqabNPcM12KVYA4OD3MOYPbOZDcbR8dpXS7RdKmSsWeMt9MTdwWAKTnhT63cR3yFOi7X2o1OkfVJWbSqB+AfWZeROPaBPXp9cjorqyYZQw84ZwRkSt7wbwcjoNIrNrH+iVWVlRa+p7i5HCVVcnGcma2nwTaEKAX1pwBn+sWAE468AwL54wnpJ8wjxhPST5hKP5JtD6Wt/abfvjyTaH0tb+02/fA2u/u1a6NBdY1K6qvh8+riXhKdrPk/VEwbO31qOzqdY6Gs24WqjiU2O5JVFXn24z7p5dN4LNAjhiNRYAc8Fl9j1n+8pOCJkq8F2z1Zm6J2DBgFaxytXEck1rnzD3YgZ9WA+sU5Xz009hAIOHrtx2e+eXfbb/R6vSaceMIosrussVPoWq4uA1u/6P1uI/3Z793Nw9LorDbR0xYgL9JYzgANxDHF1c5vtpaBL6notUNXYpRx3owwRmBmGoT0k+YR4wnpJ8wlG8k+g9LW/tNv3x5J9B6Wt/abfvgXnxhPST5hNJvfoDqtOa6L0puV0sRyQy8aNkB17VPbNCPBPofS1v7Tb98HwTaH0tb+02/fA9t+0Hs0ume00jU1aipbwrjgWwEq+D3HPL3z36be2h77KwR0SBvpyy9E1lf5ysHOcqOc0Pkh2fz/AOL54J/rFnMjtPPmZ6r/AAW7OZ0bonXhx5q2OEbHayg4YntJ64E2bwJqxVagwE1FZXiK5souRkS1QD1Hi/dNxuT/AMDSvogp8rkf+pqafBnoU1C6lEtVlcOqC1+iBU5ACZwFB54ls0elWpAiDCjP7zk/xgZ4iICIiAiIgIiICIiBBnNth/2m1v8AgJ/BJ0lpWtFuuK9p3bR6RibawnBjkMY55+ydKW1E/SLRvSyiTPlZ9Tmtqd6g3iWo6MZfobOEe3hM5/4MtYp0rUA/SVuXI7eBycH45nU7FyMHqM4NtDpdmbSdlQqONzWG5V26djngB6u09fVPNnjtLx/yYmLVt4h1YGbXZP1T75VNg7yafVqFrbgtx+ZbHSfZ6Q9suOhp4Uwes85WOd9XTFO+sKX4XPzWj/z2n/3Vl+E0G9u7o1qUqXKdFfXcCBnPA4bH7pt6NUjuyqyll+sAc8J7j3GembbrDtrq9BmMD/72zJBkqa3bt1qVcWnRGsBAyxwErP13z7Bzx7JOwL2fS0vZYlrtWrGxBwo5I+soPUDPDvlor7tKa9LwdIbK+IOSFanjHSKSOfNcyr7I370mgrGh1jNXqNOWqKip+HgDeYyD0MYxA6REovlY2Z+ts/0njysbM/W2f6TwL1IzKN5WdmfrbP8ASeajebf3Z2s05041ms0/EwPSUoyvhT1Zx1fdA6hmTOTbF8LlXijJdxtra8ogWtsagKfNdR1glRkiZdveFDTXBadNqbNMG52ahqGYqB111j9Yc9ZyAAYFu3h2rqKNVVwKj6U03vaDysDVLxLwd+ec2TbVVaEv4bGVwmAil2y+MdXtPX2Tlu7W9y6h69Jde+ovXU3LTY1bI1ukbTN57jHLnkS37S2gdNsNbGZ6WFSJ0iqS1RJwHIHYIFzpYlQSMEgZBOSD3ZnkTaIOqfTY85aktz7Gdlx/+Z5919ZZdo6LbwBa9YLYGMn0sdmRg49s0O76WrtXUC1jYFQqr45Ctn6REPtXjI9wgW3pvpBXwt9Xi4v0evqz3zOJod57Lazp7qn4VS9VtQ9VtVg4SPeCQR7pq9obbuXbdGkDFaGqY8BQkWnhYlxZ1DhKqMf9UC5xPlZ9QEREBERAREQEREBERAgzXbX2zRpU6TU2pWvYWPWfYOszYP1cuuaS/dyq23p7lWy3sLDKoP8ApXsk2mfDLb8KtqvCrVxcOn02qtx28DICO8ZHVMFPhbUH6bR6mtfS5nn7sS9rs89j49ygCY79llhhirjuZRic55uM+o1ext/tDqQOC5VYnHC+VbPuM2e1NBptXXwXLTanZkg49oPZKTvH4O9PceJR0D47POrPvHZKrqNwtVWD0WGHZ0dhAI9o7DInJMdJhytltHS0bdM2VuzoNHZ01aVLYM4dmywBHMDJ6p87X8IOhoH53pG9GoFzn246py5NwNa5HGigf9ywnBlj2J4OkUZ1DB2PLo6crX7maZGSfEJrmvPStU1737Q2lYa9FV4vps8L3tgsq9pUkfWwOzvnRN39j16SkVUggZ4mYkl3c9bMTzJMnZ+ylrVVAVVQAIi/VUD+JmyxO1Yny9WOLd7PoSZEkzo6IxMFmjrY8TV1k95UE/Ez42hqzUhda7LSMeZWAXOe0ZIE1X5Q2eo6/wCWv8cDbeIVfqqvkX7o8Qq/VVfIv3TUflDZ6jr/AJa/xx+UNnqOv+Wv8cM2239H1fqqfkX7o/o+r9VV8i/dNV+UVnqOu+Wv8cj8orPUdf8ALX+OG7bhdDUDkV1Ajt4Fz/CR4hV+qq+Rfump/KKz1HX/AC1/jj8obPUdf8tf44NtumjrByK6we8KoPxxMltKsvCyqVPLBAIx7ppPyhs9R1/y1/jkflDZ6jr/AJa/xwzbJvHZrVTGgrosYjh+kfgFbZ5P1ecB3co3f2Q+m07K1nS6p2ay21hgNc3cOxRyAHcJj/KGz1LX/LX+OQd4LPUtf8tf44NvBRs/W6nVLbrRVVp9OS1VNb8XTXYwttjdgXmQvefZPvQ6PV365dRrErpooVhRUjB2e1xhrXYDkAMgL7Z7RvBZ6jrvlr/HPRodsPZYEbS6uoHPnuECDHYSGJhu23WfU+Vn1AREQEREBERAREQERECDK/pN5q7NoW7PCWdLUgcsccBBxgD5pYDOb7D/ALTa3/AT+CTpSsTE/wBQi0606MokkSRJnNb4K55GYH0SH9EfZynqiGaeRdAg/R+POZq6gvJQAPZymWRM0aV/e3eMaJaWKF+lvSnl2F2C5/fN+JQfC5+a0f8AntP/ALqy/wAuY/GJIkgyJJktfMkyoeE+xl2f5nHk6jTLhHKMwNygrxjmM9U0Wy9tnTU661NPZU1Jqr6G29rc3scByxJwp4l6u4y645mu0zOpdLzGZQxvDqaS1d7Vu1F+mF7hSFbT6kdYHZwsce4TDtbePV1aWq02UpYelsKcBZ3VbcInL6q8PWxmxjmWc4dDjMo+t3nvW25V4eFdRoq19ld4HHJ2xtTWrqaxS9Art1DaZVZW5HhLdIfaOEjEcJOULvE5zrt8dT0el6MKbTVZdYFRm6Xo7ej6JQPq8XM59ksW821blr066bhW3U2pUGcfm1ZGcsV7SAvVMmkwcoWSQTOd7G2vqatWKbWVmt2hZU558PAmlDLwD9HOMkS5abUmzTM7deLOr2ZA+2ZNdEWiWzMjM43pNr2D+j9C9lrWU6usueNuNkLp0Yc5yylbT190tNW8l/j91Bap6uivdAqnCNX1KXP1mPWe6dJw2hnOF8kAznOk3h1t1WmRXpW/UVXasvwHhr06EcNIXtJyATPZRvNqdVZp/FBUo8Wp1VofIDLa/D0YJ6sAMfhImkw3lC9ifUxof/U+xIWmIiAiIgIiICIiAiIgQZzfYX9ptb/gJ/BJ0gzmmx7Au8utJIA6BOZOBnCcuc7Yu1vpzyeHSxJnnGrT00+YSfG09NPmE5ale4Z4mDxtPTT5hHjaemnzCNSbhnkTD42npp8wg6pPTT5hM1JuFG8Ln5rR/wCe0/8AurL/ADnvhYtVqtHwsD/XtP1EH/mrOgzpb9YZE9QxJkETmpq9u7JTV1Cq0uFFldo4eR4q3DLn2ZE+NfsCm42lwcXVCqwcsEKSVb+8M8jOX17d1p0WtUam7phatlT5GUoFzI6ry6hgS817wjT6db7ja/8AV9GWAwTx2ggsB3k9c6TS1Ucol5tubANGz79PSl2ru1A6NmZgHPm8NbOwHJVAHP2TYbV3RTUisvZbW609A/REYes4LIcg8sjsmDX7dL1VMwv09njdVRQEcR4jlQx9FlIMwX74u+n1FtNLAJTc9dnErJxVkjDqOanIM2OU9mTxh7tbuZRZeLy1wYdC3CGHC1lJzW7DHNsDE2Oo2FW71OS+arzevPkbGUjB9mCZXTvjwVaN7ktFjVrbeBwgpSfM6Rh2qXIIHdNprN61qe/iqsFFCcTXcuBrCF4a17yeITJi7Y4seo3LodKUD3qaQ68Sth3qsfietj6JP8JsdvbCTU1LWxdCjrZXYhxZXYnJWUntwSJGwdtrqqTbwtW6ErbW2C1bjmckeznNNoN7ensWzo7atMFudbTg120Vrzb2c8ETNW/xvRlfcang4Vt1C2dN4wLQw6UXGsIzAkY5gc5vtDs5KqOgXi4ArLzOW87rOe3rng3b2+NUrHo2qIwyKxBZ6G+pbgdQOCPsmvTbllNWps4LdQy6uxERSBwoOHlk8gBzj8p6HSH2+42mOoXU5sFqtQ3IjBNGOHPLt4RmfWj3Lpque5Xv87psJkcCdPzs4eXfk8++Zdp7We7ZbarQhukerjr5Zcd+B6QGftmp3Q2wo0191dmq1SIATVYM6pbseegBx5p5EfbK/LXdnSGx1G5lJ0+nprsurOmU112qR0nRsMOjHHMET72ludRc1J+kRaVWsJW3CtlSkMqP7AVEwjfJRQLmptDm86dqhhnW3ngcuRB5fGYhvY9jaE1VOK73tW/ixmo1qQyH2g5PuUzNXN1W9BPqVbdfbPjF99gFwrcA0lnBR60JUsiD6vPmfeJaFMiY1Kol9RETGkREBERAREQEREBOdbzeDPxvV2arxh6+Ph81V6gFA68+ydFkS6Xmk7hNqxbu5T5Hj65d8P5yPI8fXLvh/OdXxGJ09zkT6VXKPI8fXLvh/OPI8fXLvh/OdXxGI9zkZ6VXKPI//wCZd8P5yfI9/wCZd8P5zq2IxN9zk+WxihyzTeCLgsrc6u08FiPgr18DhsdfLqnUhJxGJyvktf8AZVaxHYkScRiQpzqvcS4Io4quIU6+phk8LeMWcdRPuPXNlrt17n061K1YYJoVPM4zp2y/x7JdJEqbzPdPGFW21u/Zc2VNYHjenvOc5NdaAMPfkcpol3L1DXXORp6Q9N9ZNTMFva3PAzVdSFR3dZnR8SMTa3mvZk0iXPdVujqbF0zsNL0yULpbA2XrWtXU9Ig/SfCkYPVmb/a+7pu0uo0/Eqm0go2MhSvDw5HvWWPEYiclm8IV7dfYj06d0vFK2WE8QqGEA4eEc+tjjnmanZG7GpWnxO9qvFa67aKyuekep1IV27mUHGO2XfEYjnPc4wq25mw7dMrdMtAcKlYavmXSvOGYnq6+qeHa+7OpZGFbVENq7LmrLFUsqdeEKzDmCD532S74jEznO9nGNKvotgXJspNGtvR6hKwq2Vk4Dq2Rz7jyz75rrN3tZbXqbLDTVq7aq6VNTHgK1vxFmPYTxEe6XnEYjnJxhRdBureK6wRp6yutGp4ELMq18JDAEjmcnP2zPot2bq00yk1E1am93GTg0XBwcH0gGEueIxNnJaThCobmbt2aRmWwUcCApVYueksQsT5/cQMdUtyycRiTa02nctiIhMRExpERAREQEREBERAREQEREBERAREQEREBERAREQEREBERAREQEREBERAREQEREBERAREQEREBERAREQEREBERAREQEREBERAREQEREBERAREQEREBERAREQEREBERAREQEREBERAREQEREBERAREQEREBERAREQEREBERAREQEREBERAREQEREBERAREQEREBERAREQP/2Q=="/>
          <p:cNvSpPr>
            <a:spLocks noChangeAspect="1" noChangeArrowheads="1"/>
          </p:cNvSpPr>
          <p:nvPr/>
        </p:nvSpPr>
        <p:spPr bwMode="auto">
          <a:xfrm>
            <a:off x="63500" y="-784225"/>
            <a:ext cx="27717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fr-FR" altLang="fr-FR">
              <a:solidFill>
                <a:srgbClr val="000000"/>
              </a:solidFill>
            </a:endParaRPr>
          </a:p>
        </p:txBody>
      </p:sp>
      <p:pic>
        <p:nvPicPr>
          <p:cNvPr id="45112" name="Picture 27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1" y="735018"/>
            <a:ext cx="96678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13" name="ZoneTexte 65"/>
          <p:cNvSpPr txBox="1">
            <a:spLocks noChangeArrowheads="1"/>
          </p:cNvSpPr>
          <p:nvPr/>
        </p:nvSpPr>
        <p:spPr bwMode="auto">
          <a:xfrm>
            <a:off x="7677151" y="1414470"/>
            <a:ext cx="1400320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Organismes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Gestionnaires</a:t>
            </a:r>
            <a:endParaRPr lang="fr-FR" altLang="fr-FR" sz="1800">
              <a:solidFill>
                <a:srgbClr val="FFFFFF"/>
              </a:solidFill>
            </a:endParaRPr>
          </a:p>
        </p:txBody>
      </p:sp>
      <p:sp>
        <p:nvSpPr>
          <p:cNvPr id="14339" name="ZoneTexte 14338"/>
          <p:cNvSpPr txBox="1"/>
          <p:nvPr/>
        </p:nvSpPr>
        <p:spPr>
          <a:xfrm>
            <a:off x="650879" y="5553083"/>
            <a:ext cx="1050925" cy="2778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dirty="0">
                <a:solidFill>
                  <a:srgbClr val="000000"/>
                </a:solidFill>
              </a:rPr>
              <a:t>Emission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658817" y="5859471"/>
            <a:ext cx="1042987" cy="2619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000000"/>
                </a:solidFill>
              </a:rPr>
              <a:t>Réception</a:t>
            </a:r>
          </a:p>
        </p:txBody>
      </p:sp>
      <p:grpSp>
        <p:nvGrpSpPr>
          <p:cNvPr id="85" name="Groupe 84"/>
          <p:cNvGrpSpPr/>
          <p:nvPr/>
        </p:nvGrpSpPr>
        <p:grpSpPr>
          <a:xfrm>
            <a:off x="6305074" y="1566280"/>
            <a:ext cx="622488" cy="548218"/>
            <a:chOff x="1744993" y="77315"/>
            <a:chExt cx="688029" cy="688029"/>
          </a:xfrm>
          <a:solidFill>
            <a:srgbClr val="0000CC"/>
          </a:solidFill>
        </p:grpSpPr>
        <p:sp>
          <p:nvSpPr>
            <p:cNvPr id="88" name="Forme 87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9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6987902" y="2584481"/>
            <a:ext cx="622488" cy="548218"/>
            <a:chOff x="1744993" y="77315"/>
            <a:chExt cx="688029" cy="688029"/>
          </a:xfrm>
          <a:solidFill>
            <a:srgbClr val="0000CC"/>
          </a:solidFill>
        </p:grpSpPr>
        <p:sp>
          <p:nvSpPr>
            <p:cNvPr id="81" name="Forme 80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grpSp>
        <p:nvGrpSpPr>
          <p:cNvPr id="103" name="Groupe 102"/>
          <p:cNvGrpSpPr/>
          <p:nvPr/>
        </p:nvGrpSpPr>
        <p:grpSpPr>
          <a:xfrm>
            <a:off x="6172210" y="4494838"/>
            <a:ext cx="622488" cy="548218"/>
            <a:chOff x="1744993" y="77315"/>
            <a:chExt cx="688029" cy="688029"/>
          </a:xfrm>
          <a:solidFill>
            <a:srgbClr val="FF0000"/>
          </a:solidFill>
        </p:grpSpPr>
        <p:sp>
          <p:nvSpPr>
            <p:cNvPr id="104" name="Forme 103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grpSp>
        <p:nvGrpSpPr>
          <p:cNvPr id="106" name="Groupe 105"/>
          <p:cNvGrpSpPr/>
          <p:nvPr/>
        </p:nvGrpSpPr>
        <p:grpSpPr>
          <a:xfrm>
            <a:off x="290753" y="5232156"/>
            <a:ext cx="307091" cy="299762"/>
            <a:chOff x="1744993" y="77315"/>
            <a:chExt cx="688029" cy="688029"/>
          </a:xfrm>
          <a:solidFill>
            <a:srgbClr val="0000CC"/>
          </a:solidFill>
        </p:grpSpPr>
        <p:sp>
          <p:nvSpPr>
            <p:cNvPr id="107" name="Forme 106"/>
            <p:cNvSpPr/>
            <p:nvPr/>
          </p:nvSpPr>
          <p:spPr>
            <a:xfrm rot="20700000">
              <a:off x="1744993" y="77315"/>
              <a:ext cx="688029" cy="688029"/>
            </a:xfrm>
            <a:prstGeom prst="gear6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Forme 4"/>
            <p:cNvSpPr/>
            <p:nvPr/>
          </p:nvSpPr>
          <p:spPr>
            <a:xfrm>
              <a:off x="1895897" y="228220"/>
              <a:ext cx="386219" cy="38621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26670" rIns="26670" bIns="26670" spcCol="1270" anchor="ctr"/>
            <a:lstStyle/>
            <a:p>
              <a:pPr algn="ctr" defTabSz="93345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fr-FR" sz="2100" dirty="0">
                  <a:solidFill>
                    <a:srgbClr val="FFFFFF"/>
                  </a:solidFill>
                </a:rPr>
                <a:t> 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681038" y="5192721"/>
            <a:ext cx="1809750" cy="26193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fr-FR"/>
            </a:defPPr>
            <a:lvl1pPr>
              <a:defRPr sz="1200"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rgbClr val="000000"/>
                </a:solidFill>
              </a:rPr>
              <a:t>SI avec Intégration Auto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334254" y="2165358"/>
            <a:ext cx="792163" cy="4984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45122" name="ZoneTexte 14336"/>
          <p:cNvSpPr txBox="1">
            <a:spLocks noChangeArrowheads="1"/>
          </p:cNvSpPr>
          <p:nvPr/>
        </p:nvSpPr>
        <p:spPr bwMode="auto">
          <a:xfrm>
            <a:off x="6269038" y="1725613"/>
            <a:ext cx="66075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900" b="1">
                <a:solidFill>
                  <a:srgbClr val="FFFFFF"/>
                </a:solidFill>
              </a:rPr>
              <a:t>SI CNSS</a:t>
            </a:r>
            <a:endParaRPr lang="fr-FR" altLang="fr-FR" sz="1200" b="1">
              <a:solidFill>
                <a:srgbClr val="FFFFFF"/>
              </a:solidFill>
            </a:endParaRPr>
          </a:p>
        </p:txBody>
      </p:sp>
      <p:sp>
        <p:nvSpPr>
          <p:cNvPr id="45123" name="ZoneTexte 108"/>
          <p:cNvSpPr txBox="1">
            <a:spLocks noChangeArrowheads="1"/>
          </p:cNvSpPr>
          <p:nvPr/>
        </p:nvSpPr>
        <p:spPr bwMode="auto">
          <a:xfrm>
            <a:off x="6935789" y="2735263"/>
            <a:ext cx="6896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800" b="1">
                <a:solidFill>
                  <a:srgbClr val="FFFFFF"/>
                </a:solidFill>
              </a:rPr>
              <a:t>SI CNOPS</a:t>
            </a:r>
            <a:endParaRPr lang="fr-FR" altLang="fr-FR" sz="1100" b="1">
              <a:solidFill>
                <a:srgbClr val="FFFFFF"/>
              </a:solidFill>
            </a:endParaRPr>
          </a:p>
        </p:txBody>
      </p:sp>
      <p:sp>
        <p:nvSpPr>
          <p:cNvPr id="45124" name="ZoneTexte 109"/>
          <p:cNvSpPr txBox="1">
            <a:spLocks noChangeArrowheads="1"/>
          </p:cNvSpPr>
          <p:nvPr/>
        </p:nvSpPr>
        <p:spPr bwMode="auto">
          <a:xfrm>
            <a:off x="6237289" y="4646620"/>
            <a:ext cx="5421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000" b="1">
                <a:solidFill>
                  <a:srgbClr val="FFFFFF"/>
                </a:solidFill>
              </a:rPr>
              <a:t>SI MI</a:t>
            </a:r>
            <a:endParaRPr lang="fr-FR" altLang="fr-FR" b="1">
              <a:solidFill>
                <a:srgbClr val="FFFFFF"/>
              </a:solidFill>
            </a:endParaRPr>
          </a:p>
        </p:txBody>
      </p:sp>
      <p:sp>
        <p:nvSpPr>
          <p:cNvPr id="45125" name="ZoneTexte 14337"/>
          <p:cNvSpPr txBox="1">
            <a:spLocks noChangeArrowheads="1"/>
          </p:cNvSpPr>
          <p:nvPr/>
        </p:nvSpPr>
        <p:spPr bwMode="auto">
          <a:xfrm>
            <a:off x="4562479" y="2586039"/>
            <a:ext cx="8242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>
                <a:solidFill>
                  <a:srgbClr val="000000"/>
                </a:solidFill>
              </a:rPr>
              <a:t>SNIGI</a:t>
            </a: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45126" name="ZoneTexte 110"/>
          <p:cNvSpPr txBox="1">
            <a:spLocks noChangeArrowheads="1"/>
          </p:cNvSpPr>
          <p:nvPr/>
        </p:nvSpPr>
        <p:spPr bwMode="auto">
          <a:xfrm>
            <a:off x="7980364" y="4384682"/>
            <a:ext cx="1062086" cy="5847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Ministère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>
                <a:solidFill>
                  <a:srgbClr val="FFFFFF"/>
                </a:solidFill>
              </a:rPr>
              <a:t>Intérieur</a:t>
            </a:r>
            <a:endParaRPr lang="fr-FR" altLang="fr-FR" sz="1800">
              <a:solidFill>
                <a:srgbClr val="FFFFFF"/>
              </a:solidFill>
            </a:endParaRPr>
          </a:p>
        </p:txBody>
      </p:sp>
      <p:pic>
        <p:nvPicPr>
          <p:cNvPr id="45127" name="Picture 6" descr="http://www.unesourisetmoi.info/gifs/galeries/fleches_puces_barres_6/Borgrule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5959" flipV="1">
            <a:off x="4346575" y="3556006"/>
            <a:ext cx="1016000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128" name="Picture 4" descr="http://www.icone-gif.com/gif/webmaster/lignes/ligne-gif-050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8996">
            <a:off x="4391027" y="3763963"/>
            <a:ext cx="5429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29" name="mainfrm"/>
          <p:cNvSpPr>
            <a:spLocks noEditPoints="1" noChangeArrowheads="1"/>
          </p:cNvSpPr>
          <p:nvPr/>
        </p:nvSpPr>
        <p:spPr bwMode="auto">
          <a:xfrm>
            <a:off x="4868867" y="2925771"/>
            <a:ext cx="731837" cy="655637"/>
          </a:xfrm>
          <a:custGeom>
            <a:avLst/>
            <a:gdLst>
              <a:gd name="T0" fmla="*/ 0 w 21600"/>
              <a:gd name="T1" fmla="*/ 0 h 21600"/>
              <a:gd name="T2" fmla="*/ 365672 w 21600"/>
              <a:gd name="T3" fmla="*/ 0 h 21600"/>
              <a:gd name="T4" fmla="*/ 731343 w 21600"/>
              <a:gd name="T5" fmla="*/ 0 h 21600"/>
              <a:gd name="T6" fmla="*/ 731343 w 21600"/>
              <a:gd name="T7" fmla="*/ 328306 h 21600"/>
              <a:gd name="T8" fmla="*/ 697586 w 21600"/>
              <a:gd name="T9" fmla="*/ 656611 h 21600"/>
              <a:gd name="T10" fmla="*/ 365672 w 21600"/>
              <a:gd name="T11" fmla="*/ 656611 h 21600"/>
              <a:gd name="T12" fmla="*/ 39377 w 21600"/>
              <a:gd name="T13" fmla="*/ 656611 h 21600"/>
              <a:gd name="T14" fmla="*/ 0 w 21600"/>
              <a:gd name="T15" fmla="*/ 32830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30" name="mainfrm"/>
          <p:cNvSpPr>
            <a:spLocks noEditPoints="1" noChangeArrowheads="1"/>
          </p:cNvSpPr>
          <p:nvPr/>
        </p:nvSpPr>
        <p:spPr bwMode="auto">
          <a:xfrm>
            <a:off x="4835526" y="3089283"/>
            <a:ext cx="660400" cy="644525"/>
          </a:xfrm>
          <a:custGeom>
            <a:avLst/>
            <a:gdLst>
              <a:gd name="T0" fmla="*/ 0 w 21600"/>
              <a:gd name="T1" fmla="*/ 0 h 21600"/>
              <a:gd name="T2" fmla="*/ 330919 w 21600"/>
              <a:gd name="T3" fmla="*/ 0 h 21600"/>
              <a:gd name="T4" fmla="*/ 661838 w 21600"/>
              <a:gd name="T5" fmla="*/ 0 h 21600"/>
              <a:gd name="T6" fmla="*/ 661838 w 21600"/>
              <a:gd name="T7" fmla="*/ 322142 h 21600"/>
              <a:gd name="T8" fmla="*/ 631289 w 21600"/>
              <a:gd name="T9" fmla="*/ 644284 h 21600"/>
              <a:gd name="T10" fmla="*/ 330919 w 21600"/>
              <a:gd name="T11" fmla="*/ 644284 h 21600"/>
              <a:gd name="T12" fmla="*/ 35635 w 21600"/>
              <a:gd name="T13" fmla="*/ 644284 h 21600"/>
              <a:gd name="T14" fmla="*/ 0 w 21600"/>
              <a:gd name="T15" fmla="*/ 32214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5131" name="mainfrm"/>
          <p:cNvSpPr>
            <a:spLocks noEditPoints="1" noChangeArrowheads="1"/>
          </p:cNvSpPr>
          <p:nvPr/>
        </p:nvSpPr>
        <p:spPr bwMode="auto">
          <a:xfrm>
            <a:off x="4795838" y="3386138"/>
            <a:ext cx="661987" cy="628650"/>
          </a:xfrm>
          <a:custGeom>
            <a:avLst/>
            <a:gdLst>
              <a:gd name="T0" fmla="*/ 0 w 21600"/>
              <a:gd name="T1" fmla="*/ 0 h 21600"/>
              <a:gd name="T2" fmla="*/ 330919 w 21600"/>
              <a:gd name="T3" fmla="*/ 0 h 21600"/>
              <a:gd name="T4" fmla="*/ 661838 w 21600"/>
              <a:gd name="T5" fmla="*/ 0 h 21600"/>
              <a:gd name="T6" fmla="*/ 661838 w 21600"/>
              <a:gd name="T7" fmla="*/ 314612 h 21600"/>
              <a:gd name="T8" fmla="*/ 631289 w 21600"/>
              <a:gd name="T9" fmla="*/ 629224 h 21600"/>
              <a:gd name="T10" fmla="*/ 330919 w 21600"/>
              <a:gd name="T11" fmla="*/ 629224 h 21600"/>
              <a:gd name="T12" fmla="*/ 35635 w 21600"/>
              <a:gd name="T13" fmla="*/ 629224 h 21600"/>
              <a:gd name="T14" fmla="*/ 0 w 21600"/>
              <a:gd name="T15" fmla="*/ 31461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00"/>
              </a:solidFill>
            </a:endParaRPr>
          </a:p>
        </p:txBody>
      </p:sp>
      <p:pic>
        <p:nvPicPr>
          <p:cNvPr id="45132" name="Picture 10" descr="Hosp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7" y="2314575"/>
            <a:ext cx="76517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2989" y="1046171"/>
            <a:ext cx="3033712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FFFFF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102104" y="982663"/>
            <a:ext cx="519113" cy="7239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3" name="Ellipse 2"/>
          <p:cNvSpPr/>
          <p:nvPr/>
        </p:nvSpPr>
        <p:spPr>
          <a:xfrm>
            <a:off x="1628777" y="2333625"/>
            <a:ext cx="169863" cy="179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1400" dirty="0">
              <a:solidFill>
                <a:srgbClr val="FFFFFF"/>
              </a:solidFill>
            </a:endParaRPr>
          </a:p>
        </p:txBody>
      </p:sp>
      <p:sp>
        <p:nvSpPr>
          <p:cNvPr id="45136" name="ZoneTexte 117"/>
          <p:cNvSpPr txBox="1">
            <a:spLocks noChangeArrowheads="1"/>
          </p:cNvSpPr>
          <p:nvPr/>
        </p:nvSpPr>
        <p:spPr bwMode="auto">
          <a:xfrm>
            <a:off x="3344867" y="1285875"/>
            <a:ext cx="726481" cy="338554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altLang="fr-FR" sz="1600" dirty="0">
                <a:solidFill>
                  <a:srgbClr val="FFFFFF"/>
                </a:solidFill>
              </a:rPr>
              <a:t>ANAM</a:t>
            </a:r>
            <a:endParaRPr lang="fr-FR" altLang="fr-FR" sz="1800" dirty="0">
              <a:solidFill>
                <a:srgbClr val="FFFFFF"/>
              </a:solidFill>
            </a:endParaRPr>
          </a:p>
        </p:txBody>
      </p:sp>
      <p:pic>
        <p:nvPicPr>
          <p:cNvPr id="45137" name="Picture 1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104" y="60325"/>
            <a:ext cx="65087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Text Box 2"/>
          <p:cNvSpPr txBox="1">
            <a:spLocks noChangeArrowheads="1"/>
          </p:cNvSpPr>
          <p:nvPr/>
        </p:nvSpPr>
        <p:spPr bwMode="auto">
          <a:xfrm>
            <a:off x="598873" y="116636"/>
            <a:ext cx="8064896" cy="539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41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C00000"/>
                </a:solidFill>
                <a:cs typeface="Tahoma"/>
              </a:rPr>
              <a:t>Système National Intégré de Gestion de l’Information : </a:t>
            </a:r>
            <a:r>
              <a:rPr lang="fr-FR" sz="2000" dirty="0" smtClean="0">
                <a:solidFill>
                  <a:srgbClr val="0000FF"/>
                </a:solidFill>
                <a:cs typeface="Tahoma"/>
              </a:rPr>
              <a:t>SNIGI</a:t>
            </a:r>
            <a:r>
              <a:rPr lang="fr-FR" sz="2000" dirty="0" smtClean="0">
                <a:solidFill>
                  <a:srgbClr val="C00000"/>
                </a:solidFill>
                <a:cs typeface="Tahoma"/>
              </a:rPr>
              <a:t> </a:t>
            </a:r>
            <a:endParaRPr lang="fr-FR" sz="2000" dirty="0">
              <a:solidFill>
                <a:srgbClr val="0000FF"/>
              </a:solidFill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49879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 0.00926 C 0.03576 0.03264 0.04149 0.04167 0.0651 0.05116 C 0.0717 0.05996 0.06285 0.04931 0.07101 0.05579 C 0.07639 0.06019 0.08038 0.06597 0.08611 0.06991 C 0.08733 0.07083 0.08819 0.07269 0.08958 0.07292 C 0.09497 0.07408 0.10052 0.07408 0.1059 0.07454 C 0.11389 0.07616 0.11927 0.08033 0.12674 0.0838 C 0.13698 0.09375 0.12604 0.08426 0.13611 0.09005 C 0.13837 0.09144 0.13958 0.09491 0.14184 0.0963 C 0.14375 0.09746 0.14583 0.09699 0.14774 0.09769 C 0.15139 0.09884 0.15226 0.10023 0.1559 0.10232 C 0.16076 0.10486 0.16632 0.10556 0.17101 0.10857 C 0.17708 0.11227 0.18194 0.11736 0.18837 0.11945 C 0.1967 0.12685 0.19254 0.125 0.2 0.12708 C 0.20955 0.13565 0.20417 0.13241 0.21632 0.13658 C 0.22066 0.13796 0.22083 0.14028 0.22448 0.14259 C 0.23021 0.1463 0.23629 0.14931 0.24184 0.15347 C 0.24792 0.15787 0.25313 0.16713 0.25938 0.1706 C 0.26198 0.17199 0.26754 0.17361 0.26754 0.17361 C 0.27431 0.18287 0.27101 0.1794 0.27674 0.18449 C 0.27535 0.20417 0.27448 0.21528 0.25816 0.22014 C 0.24097 0.21898 0.23507 0.225 0.23021 0.20625 C 0.23142 0.20162 0.23142 0.1963 0.23368 0.19236 C 0.23663 0.18704 0.24323 0.18496 0.24774 0.1831 C 0.25226 0.1838 0.25625 0.18287 0.25938 0.18773 C 0.26111 0.19051 0.26389 0.19699 0.26389 0.19699 C 0.26302 0.21667 0.26667 0.21829 0.2559 0.22338 C 0.24427 0.22176 0.24219 0.2213 0.2349 0.21088 C 0.23403 0.20764 0.2316 0.20509 0.23142 0.20162 C 0.23056 0.18634 0.2408 0.17176 0.25122 0.16759 C 0.25781 0.16921 0.26476 0.16898 0.27101 0.17222 C 0.27622 0.175 0.28472 0.1919 0.28715 0.19861 C 0.28542 0.2206 0.28958 0.20857 0.28264 0.21412 C 0.27448 0.22037 0.28646 0.21412 0.27674 0.21875 C 0.26875 0.21759 0.2651 0.2169 0.25816 0.21412 C 0.2559 0.20926 0.25365 0.20556 0.25243 0.2 C 0.25278 0.1956 0.25278 0.1794 0.2559 0.17523 C 0.26215 0.1669 0.26354 0.16921 0.27205 0.16759 C 0.27917 0.16621 0.28611 0.16366 0.29306 0.16134 C 0.3 0.15486 0.31163 0.15046 0.31979 0.14583 C 0.32083 0.14514 0.32222 0.14491 0.32326 0.14421 C 0.32448 0.14329 0.32552 0.1419 0.32674 0.14121 C 0.32899 0.13982 0.33368 0.13796 0.33368 0.13796 C 0.33542 0.13565 0.33646 0.13241 0.33837 0.13033 C 0.33924 0.1294 0.3408 0.1294 0.34184 0.12871 C 0.34566 0.12616 0.34705 0.12269 0.35122 0.12107 C 0.35434 0.11644 0.35538 0.11482 0.36042 0.1132 C 0.36337 0.10972 0.36649 0.10833 0.36979 0.10556 C 0.37379 0.09722 0.38125 0.09005 0.38819 0.08681 C 0.39288 0.07824 0.38819 0.08565 0.39427 0.07917 C 0.39809 0.075 0.40122 0.06829 0.40451 0.06366 C 0.40729 0.06019 0.40885 0.05463 0.41163 0.05116 C 0.41267 0.04977 0.41406 0.04931 0.4151 0.04815 C 0.42274 0.03935 0.42517 0.03357 0.4349 0.02963 C 0.44219 0.01875 0.43056 0.03519 0.4408 0.02338 C 0.44653 0.01667 0.45139 0.00903 0.45816 0.00324 C 0.46372 -0.0081 0.47361 -0.01898 0.48264 -0.02477 C 0.48611 -0.03194 0.49097 -0.03518 0.49635 -0.03866 C 0.49826 -0.04143 0.49913 -0.04537 0.50104 -0.04792 C 0.50208 -0.04907 0.50347 -0.04884 0.50451 -0.04954 C 0.51076 -0.05417 0.5151 -0.06018 0.52101 -0.06504 C 0.52708 -0.05972 0.52604 -0.06389 0.52795 -0.07129 C 0.5276 -0.07292 0.52778 -0.07523 0.52674 -0.07592 C 0.52569 -0.07662 0.52379 -0.07592 0.52326 -0.0743 C 0.52274 -0.07222 0.52413 -0.07014 0.52448 -0.06805 C 0.52639 -0.06852 0.52847 -0.06852 0.53021 -0.06967 C 0.53594 -0.07315 0.53316 -0.08148 0.52795 -0.08356 C 0.52483 -0.0794 0.52049 -0.07616 0.52552 -0.06805 C 0.52656 -0.06643 0.52865 -0.06921 0.53021 -0.06967 C 0.5342 -0.075 0.53316 -0.07986 0.52795 -0.08217 C 0.51997 -0.07847 0.51615 -0.07685 0.52448 -0.06667 C 0.53073 -0.06782 0.53281 -0.07037 0.53837 -0.07292 C 0.5349 -0.08472 0.53403 -0.08379 0.52448 -0.08217 C 0.52309 -0.07662 0.52101 -0.07129 0.52448 -0.06504 C 0.52535 -0.06319 0.5276 -0.0662 0.52917 -0.06667 C 0.53056 -0.07292 0.53316 -0.07569 0.53142 -0.08217 C 0.5276 -0.08171 0.52344 -0.08217 0.51979 -0.08055 C 0.51597 -0.07893 0.51788 -0.06829 0.5184 -0.06667 C 0.51979 -0.06366 0.52344 -0.06389 0.52552 -0.06204 C 0.53455 -0.06366 0.53229 -0.06042 0.53611 -0.06805 C 0.53698 -0.06967 0.53837 -0.07106 0.53837 -0.07292 C 0.53837 -0.0743 0.53698 -0.07083 0.53611 -0.06967 C 0.53333 -0.06597 0.53073 -0.0625 0.52795 -0.05879 C 0.52326 -0.05254 0.51979 -0.04514 0.51372 -0.04028 C 0.50833 -0.02893 0.49913 -0.01667 0.48958 -0.01227 C 0.48212 -0.00231 0.46111 0.01019 0.45122 0.01551 C 0.44757 0.02037 0.44323 0.0257 0.43837 0.02801 C 0.43299 0.03866 0.42292 0.04213 0.4151 0.04815 C 0.39583 0.0625 0.41719 0.04861 0.40347 0.05741 C 0.40052 0.06273 0.3974 0.06528 0.39427 0.06991 C 0.39201 0.07801 0.39444 0.07153 0.38958 0.07755 C 0.38715 0.08033 0.38264 0.08681 0.38264 0.08681 C 0.38021 0.09583 0.37396 0.10116 0.3684 0.10695 C 0.36458 0.11111 0.36163 0.11597 0.35677 0.11783 C 0.35 0.12708 0.34028 0.13218 0.33142 0.13796 C 0.32778 0.14306 0.32257 0.14375 0.31754 0.14583 C 0.31111 0.14838 0.30243 0.1507 0.29653 0.15509 C 0.29028 0.15972 0.28906 0.16181 0.28264 0.16435 C 0.27708 0.175 0.26563 0.1757 0.25694 0.17986 C 0.23941 0.1757 0.22431 0.16273 0.20694 0.15972 C 0.20035 0.15671 0.19792 0.14977 0.19184 0.14583 C 0.18663 0.13658 0.17951 0.12338 0.17101 0.11945 C 0.16806 0.11574 0.16667 0.11343 0.16285 0.11158 C 0.15087 0.09977 0.12986 0.08426 0.1151 0.07917 C 0.1099 0.07431 0.10677 0.07431 0.1 0.07292 C 0.09323 0.06852 0.08542 0.06621 0.07795 0.06366 C 0.07379 0.05972 0.06997 0.05903 0.0651 0.05741 C 0.05243 0.04491 0.06962 0.06042 0.05347 0.05116 C 0.04826 0.04815 0.04149 0.04236 0.03611 0.03889 C 0.03229 0.0338 0.02813 0.02708 0.02326 0.02477 C 0.02205 0.02315 0.02118 0.0213 0.01979 0.02014 C 0.01875 0.01921 0.01736 0.01968 0.01632 0.01875 C 0.01528 0.01759 0.01476 0.01551 0.01389 0.01412 C 0.00851 0.00602 0.00122 -0.00254 -0.00226 -0.01227 L -3.88889E-6 -7.40741E-7 " pathEditMode="relative" ptsTypes="fffffffffffffffffffffffffffffffffffffffffffffffffffffffffffffffffffffffffffffffffffffffffffffffffffffffffffffffff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FBD33B-B9E3-447E-A4A5-3F2427E26ADC}" type="slidenum">
              <a:rPr lang="fr-FR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5578" y="1340768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3600" dirty="0" smtClean="0"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3600" dirty="0"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3600" dirty="0" smtClean="0">
              <a:solidFill>
                <a:srgbClr val="333399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600" dirty="0" smtClean="0">
                <a:solidFill>
                  <a:srgbClr val="33339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 pour Votre Attention</a:t>
            </a:r>
            <a:endParaRPr lang="fr-FR" sz="3600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3600" dirty="0">
              <a:solidFill>
                <a:srgbClr val="000000"/>
              </a:solidFill>
            </a:endParaRPr>
          </a:p>
        </p:txBody>
      </p:sp>
      <p:pic>
        <p:nvPicPr>
          <p:cNvPr id="6" name="Picture 2" descr="https://encrypted-tbn2.gstatic.com/images?q=tbn:ANd9GcRky6a47QcCV6-KIJB4epj3RJt3a6zzsJitAR8dLWtmB_yFQDYOX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72" y="3645025"/>
            <a:ext cx="828091" cy="82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91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Thème Office">
  <a:themeElements>
    <a:clrScheme name="Couleurs FC 1">
      <a:dk1>
        <a:srgbClr val="3479AB"/>
      </a:dk1>
      <a:lt1>
        <a:srgbClr val="00A3DA"/>
      </a:lt1>
      <a:dk2>
        <a:srgbClr val="E26629"/>
      </a:dk2>
      <a:lt2>
        <a:srgbClr val="FFCC99"/>
      </a:lt2>
      <a:accent1>
        <a:srgbClr val="2C343B"/>
      </a:accent1>
      <a:accent2>
        <a:srgbClr val="585D5F"/>
      </a:accent2>
      <a:accent3>
        <a:srgbClr val="FBEC85"/>
      </a:accent3>
      <a:accent4>
        <a:srgbClr val="D2C2F1"/>
      </a:accent4>
      <a:accent5>
        <a:srgbClr val="DA5AF4"/>
      </a:accent5>
      <a:accent6>
        <a:srgbClr val="242C32"/>
      </a:accent6>
      <a:hlink>
        <a:srgbClr val="1286C9"/>
      </a:hlink>
      <a:folHlink>
        <a:srgbClr val="A8C2E7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>
          <a:noFill/>
        </a:ln>
        <a:effectLst/>
      </a:spPr>
      <a:bodyPr lIns="36000" tIns="36000" rIns="36000" bIns="36000" rtlCol="0" anchor="ctr"/>
      <a:lstStyle>
        <a:defPPr algn="ctr" defTabSz="457200">
          <a:defRPr sz="1600" dirty="0" smtClean="0">
            <a:solidFill>
              <a:schemeClr val="accent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del ANAM V2014">
  <a:themeElements>
    <a:clrScheme name="Modèle ANAM_2008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odèle ANAM_200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ANAM_2008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ANAM_2008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ANAM_2008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ANAM_2008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ANAM_2008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ANAM_2008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Model ANAM V2014">
  <a:themeElements>
    <a:clrScheme name="Modèle ANAM_2008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Modèle ANAM_200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ANAM_2008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ANAM_2008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ANAM_2008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ANAM_2008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ANAM_2008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ANAM_2008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10367</TotalTime>
  <Words>2727</Words>
  <Application>Microsoft Office PowerPoint</Application>
  <PresentationFormat>Affichage à l'écran (4:3)</PresentationFormat>
  <Paragraphs>632</Paragraphs>
  <Slides>47</Slides>
  <Notes>10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68" baseType="lpstr">
      <vt:lpstr>ＭＳ Ｐゴシック</vt:lpstr>
      <vt:lpstr>PMingLiU</vt:lpstr>
      <vt:lpstr>Aharoni</vt:lpstr>
      <vt:lpstr>Andalus</vt:lpstr>
      <vt:lpstr>Arabic Typesetting</vt:lpstr>
      <vt:lpstr>Arial</vt:lpstr>
      <vt:lpstr>Calibri</vt:lpstr>
      <vt:lpstr>Courier New</vt:lpstr>
      <vt:lpstr>Gabriola</vt:lpstr>
      <vt:lpstr>Helvetica Light</vt:lpstr>
      <vt:lpstr>Tahoma</vt:lpstr>
      <vt:lpstr>Tahoma Bold</vt:lpstr>
      <vt:lpstr>Times New Roman</vt:lpstr>
      <vt:lpstr>Trebuchet MS</vt:lpstr>
      <vt:lpstr>Webdings</vt:lpstr>
      <vt:lpstr>Wingdings</vt:lpstr>
      <vt:lpstr>1_Thème Office</vt:lpstr>
      <vt:lpstr>Model ANAM V2014</vt:lpstr>
      <vt:lpstr>2_Model ANAM V2014</vt:lpstr>
      <vt:lpstr>think-cell Slide</vt:lpstr>
      <vt:lpstr>Photo Editor Photo</vt:lpstr>
      <vt:lpstr>Couverture médicale de base au Maroc</vt:lpstr>
      <vt:lpstr>Présentation PowerPoint</vt:lpstr>
      <vt:lpstr>Introduction Protection sociale et couverture médicale</vt:lpstr>
      <vt:lpstr>Contexte La Couverture Sanitaire Universelle </vt:lpstr>
      <vt:lpstr>Introduction La CSU  au Maroc: engagement constitutionnel</vt:lpstr>
      <vt:lpstr>Historique  La CSU  au Maroc : chemin </vt:lpstr>
      <vt:lpstr>Présentation PowerPoint</vt:lpstr>
      <vt:lpstr>Cadrage légal La Loi 65-00 portant Code de La Couverture Médicale de Base</vt:lpstr>
      <vt:lpstr>Le modèle Marocain pour la CMB</vt:lpstr>
      <vt:lpstr>Organisation de la CMB</vt:lpstr>
      <vt:lpstr>ANAM Mission (article 59 et 60 de la loi)</vt:lpstr>
      <vt:lpstr>Assurance maladie obligatoire Panier de soins</vt:lpstr>
      <vt:lpstr>Assurance maladie obligatoire Financement</vt:lpstr>
      <vt:lpstr>Régime d’assistance médicale (RAMED) Panier de soins</vt:lpstr>
      <vt:lpstr>Régime d’assistance médicale (RAMED)  Financement</vt:lpstr>
      <vt:lpstr>Présentation PowerPoint</vt:lpstr>
      <vt:lpstr>Assurance maladie obligatoire Population (2017)</vt:lpstr>
      <vt:lpstr>Assurance maladie obligatoire Cotisations  et Dépenses (2017)</vt:lpstr>
      <vt:lpstr>Assurance maladie obligatoire Dépenses ALD</vt:lpstr>
      <vt:lpstr>Régime d’assistance médicale (RAMED) Population (2018)</vt:lpstr>
      <vt:lpstr>Couverture médicale de base Récap</vt:lpstr>
      <vt:lpstr>Présentation PowerPoint</vt:lpstr>
      <vt:lpstr>Présentation PowerPoint</vt:lpstr>
      <vt:lpstr>Vision et stratégie de l’ANAM  dans le contexte de la CSU </vt:lpstr>
      <vt:lpstr>Outils d’encadrement technique et régulation  Renforcement du dispositif de régulation et veiller à son application </vt:lpstr>
      <vt:lpstr>Perspectives </vt:lpstr>
      <vt:lpstr>Conclusion</vt:lpstr>
      <vt:lpstr>Système d’information de l’ANAM </vt:lpstr>
      <vt:lpstr>Présentation PowerPoint</vt:lpstr>
      <vt:lpstr>Présentation PowerPoint</vt:lpstr>
      <vt:lpstr>Présentation PowerPoint</vt:lpstr>
      <vt:lpstr>Cartographie du SI de l’ANAM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Plate forme d’échange</vt:lpstr>
      <vt:lpstr>Présentation PowerPoint</vt:lpstr>
      <vt:lpstr>PFE : Organigramme des flux entrants sortants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d’information France – Belgique – Pays bas</dc:title>
  <dc:creator>Omar</dc:creator>
  <cp:lastModifiedBy>dkr-atelier4</cp:lastModifiedBy>
  <cp:revision>206</cp:revision>
  <dcterms:created xsi:type="dcterms:W3CDTF">2017-04-17T14:21:46Z</dcterms:created>
  <dcterms:modified xsi:type="dcterms:W3CDTF">2019-11-28T13:51:37Z</dcterms:modified>
</cp:coreProperties>
</file>