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309" r:id="rId2"/>
    <p:sldId id="328" r:id="rId3"/>
    <p:sldId id="282" r:id="rId4"/>
    <p:sldId id="257" r:id="rId5"/>
    <p:sldId id="283" r:id="rId6"/>
    <p:sldId id="276" r:id="rId7"/>
    <p:sldId id="259" r:id="rId8"/>
    <p:sldId id="277" r:id="rId9"/>
    <p:sldId id="284" r:id="rId10"/>
    <p:sldId id="268" r:id="rId11"/>
    <p:sldId id="269" r:id="rId12"/>
    <p:sldId id="296" r:id="rId13"/>
    <p:sldId id="312" r:id="rId14"/>
    <p:sldId id="313" r:id="rId15"/>
    <p:sldId id="314" r:id="rId16"/>
    <p:sldId id="300" r:id="rId17"/>
    <p:sldId id="320" r:id="rId18"/>
    <p:sldId id="302" r:id="rId19"/>
    <p:sldId id="325" r:id="rId20"/>
    <p:sldId id="321" r:id="rId21"/>
    <p:sldId id="316" r:id="rId22"/>
    <p:sldId id="307" r:id="rId23"/>
    <p:sldId id="317" r:id="rId24"/>
    <p:sldId id="318" r:id="rId25"/>
    <p:sldId id="324" r:id="rId26"/>
    <p:sldId id="322" r:id="rId27"/>
    <p:sldId id="323" r:id="rId28"/>
    <p:sldId id="327" r:id="rId29"/>
    <p:sldId id="326" r:id="rId3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91CB"/>
    <a:srgbClr val="FF3399"/>
    <a:srgbClr val="F1F0B2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Style à thème 2 - Accentuation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02" autoAdjust="0"/>
    <p:restoredTop sz="86462" autoAdjust="0"/>
  </p:normalViewPr>
  <p:slideViewPr>
    <p:cSldViewPr>
      <p:cViewPr varScale="1">
        <p:scale>
          <a:sx n="63" d="100"/>
          <a:sy n="63" d="100"/>
        </p:scale>
        <p:origin x="-1578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58" y="90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Classeur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c\Documents\Directions%20CNAM\DG\Stat%20par%20ann&#233;ee%202015-2018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2"/>
            <c:bubble3D val="0"/>
            <c:spPr>
              <a:solidFill>
                <a:srgbClr val="92D050"/>
              </a:solidFill>
            </c:spPr>
          </c:dPt>
          <c:dPt>
            <c:idx val="3"/>
            <c:bubble3D val="0"/>
            <c:spPr>
              <a:solidFill>
                <a:srgbClr val="FFC000"/>
              </a:solidFill>
            </c:spPr>
          </c:dPt>
          <c:cat>
            <c:strRef>
              <c:f>Feuil1!$C$5:$C$8</c:f>
              <c:strCache>
                <c:ptCount val="4"/>
                <c:pt idx="0">
                  <c:v>Finances</c:v>
                </c:pt>
                <c:pt idx="1">
                  <c:v>Offre</c:v>
                </c:pt>
                <c:pt idx="2">
                  <c:v>Contribution</c:v>
                </c:pt>
                <c:pt idx="3">
                  <c:v>Contrôle</c:v>
                </c:pt>
              </c:strCache>
            </c:strRef>
          </c:cat>
          <c:val>
            <c:numRef>
              <c:f>Feuil1!$D$5:$D$8</c:f>
              <c:numCache>
                <c:formatCode>General</c:formatCode>
                <c:ptCount val="4"/>
                <c:pt idx="0">
                  <c:v>25</c:v>
                </c:pt>
                <c:pt idx="1">
                  <c:v>25</c:v>
                </c:pt>
                <c:pt idx="2">
                  <c:v>25</c:v>
                </c:pt>
                <c:pt idx="3">
                  <c:v>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50"/>
      </c:doughnut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6378896882494004E-2"/>
          <c:y val="5.0925925925925923E-2"/>
          <c:w val="0.95127154968938232"/>
          <c:h val="0.833094196558763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Feuil2!$K$1</c:f>
              <c:strCache>
                <c:ptCount val="1"/>
                <c:pt idx="0">
                  <c:v>Nombre
demandes TP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8776978417266189E-2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637889688249400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Feuil2!$J$2:$J$5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Feuil2!$K$2:$K$5</c:f>
              <c:numCache>
                <c:formatCode>_-* #\ ##0\ _€_-;\-* #\ ##0\ _€_-;_-* "-"??\ _€_-;_-@_-</c:formatCode>
                <c:ptCount val="4"/>
                <c:pt idx="0">
                  <c:v>3953</c:v>
                </c:pt>
                <c:pt idx="1">
                  <c:v>41333</c:v>
                </c:pt>
                <c:pt idx="2">
                  <c:v>82888</c:v>
                </c:pt>
                <c:pt idx="3">
                  <c:v>142501</c:v>
                </c:pt>
              </c:numCache>
            </c:numRef>
          </c:val>
        </c:ser>
        <c:ser>
          <c:idx val="1"/>
          <c:order val="1"/>
          <c:tx>
            <c:strRef>
              <c:f>Feuil2!$L$1</c:f>
              <c:strCache>
                <c:ptCount val="1"/>
                <c:pt idx="0">
                  <c:v>Nombre
demandes RAN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51000"/>
                    <a:satMod val="130000"/>
                  </a:schemeClr>
                </a:gs>
                <a:gs pos="80000">
                  <a:schemeClr val="accent3">
                    <a:shade val="93000"/>
                    <a:satMod val="130000"/>
                  </a:schemeClr>
                </a:gs>
                <a:gs pos="100000">
                  <a:schemeClr val="accent3">
                    <a:shade val="94000"/>
                    <a:satMod val="135000"/>
                  </a:schemeClr>
                </a:gs>
              </a:gsLst>
              <a:lin ang="16200000" scaled="0"/>
            </a:gradFill>
            <a:ln w="9525" cap="flat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2"/>
              <c:layout>
                <c:manualLayout>
                  <c:x val="2.877697841726618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5971223021582649E-2"/>
                  <c:y val="-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Feuil2!$J$2:$J$5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Feuil2!$L$2:$L$5</c:f>
              <c:numCache>
                <c:formatCode>_-* #\ ##0\ _€_-;\-* #\ ##0\ _€_-;_-* "-"??\ _€_-;_-@_-</c:formatCode>
                <c:ptCount val="4"/>
                <c:pt idx="0">
                  <c:v>102365</c:v>
                </c:pt>
                <c:pt idx="1">
                  <c:v>109353</c:v>
                </c:pt>
                <c:pt idx="2">
                  <c:v>58775</c:v>
                </c:pt>
                <c:pt idx="3">
                  <c:v>50335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205440"/>
        <c:axId val="94206976"/>
      </c:barChart>
      <c:catAx>
        <c:axId val="94205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94206976"/>
        <c:crosses val="autoZero"/>
        <c:auto val="1"/>
        <c:lblAlgn val="ctr"/>
        <c:lblOffset val="100"/>
        <c:noMultiLvlLbl val="0"/>
      </c:catAx>
      <c:valAx>
        <c:axId val="94206976"/>
        <c:scaling>
          <c:orientation val="minMax"/>
        </c:scaling>
        <c:delete val="1"/>
        <c:axPos val="l"/>
        <c:numFmt formatCode="_-* #\ ##0\ _€_-;\-* #\ ##0\ _€_-;_-* &quot;-&quot;??\ _€_-;_-@_-" sourceLinked="1"/>
        <c:majorTickMark val="out"/>
        <c:minorTickMark val="none"/>
        <c:tickLblPos val="nextTo"/>
        <c:crossAx val="9420544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3.8619130941965648E-3"/>
          <c:w val="0.72262539265369352"/>
          <c:h val="0.1867608267974105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600" b="1"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[PH_TP_Hist.xlsx]Feuil2!Tableau croisé dynamique1</c:name>
    <c:fmtId val="-1"/>
  </c:pivotSource>
  <c:chart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3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4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5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6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</c:pivotFmt>
      <c:pivotFmt>
        <c:idx val="7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</c:pivotFmt>
      <c:pivotFmt>
        <c:idx val="8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4"/>
            </a:solidFill>
            <a:ln w="9525">
              <a:solidFill>
                <a:schemeClr val="accent4"/>
              </a:solidFill>
            </a:ln>
            <a:effectLst/>
          </c:spPr>
        </c:marker>
      </c:pivotFmt>
      <c:pivotFmt>
        <c:idx val="9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1"/>
            </a:solidFill>
            <a:ln w="9525">
              <a:solidFill>
                <a:schemeClr val="accent1"/>
              </a:solidFill>
            </a:ln>
            <a:effectLst/>
          </c:spPr>
        </c:marker>
      </c:pivotFmt>
      <c:pivotFmt>
        <c:idx val="10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2"/>
            </a:solidFill>
            <a:ln w="9525">
              <a:solidFill>
                <a:schemeClr val="accent2"/>
              </a:solidFill>
            </a:ln>
            <a:effectLst/>
          </c:spPr>
        </c:marker>
      </c:pivotFmt>
      <c:pivotFmt>
        <c:idx val="11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3"/>
            </a:solidFill>
            <a:ln w="9525">
              <a:solidFill>
                <a:schemeClr val="accent3"/>
              </a:solidFill>
            </a:ln>
            <a:effectLst/>
          </c:spPr>
        </c:marker>
      </c:pivotFmt>
      <c:pivotFmt>
        <c:idx val="12"/>
        <c:spPr>
          <a:solidFill>
            <a:schemeClr val="accent1"/>
          </a:solidFill>
          <a:ln w="28575" cap="rnd">
            <a:solidFill>
              <a:schemeClr val="accent1"/>
            </a:solidFill>
            <a:round/>
          </a:ln>
          <a:effectLst/>
        </c:spPr>
        <c:marker>
          <c:symbol val="circle"/>
          <c:size val="5"/>
          <c:spPr>
            <a:solidFill>
              <a:schemeClr val="accent4"/>
            </a:solidFill>
            <a:ln w="9525">
              <a:solidFill>
                <a:schemeClr val="accent4"/>
              </a:solidFill>
            </a:ln>
            <a:effectLst/>
          </c:spPr>
        </c:marker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Feuil2!$B$5:$B$6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Feuil2!$A$7:$A$47</c:f>
              <c:strCache>
                <c:ptCount val="40"/>
                <c:pt idx="0">
                  <c:v>2016-01-01 - 2016-01-31</c:v>
                </c:pt>
                <c:pt idx="1">
                  <c:v>2016-02-01 - 2016-02-29</c:v>
                </c:pt>
                <c:pt idx="2">
                  <c:v>2016-03-01 - 2016-03-31</c:v>
                </c:pt>
                <c:pt idx="3">
                  <c:v>2016-04-01 - 2016-04-30</c:v>
                </c:pt>
                <c:pt idx="4">
                  <c:v>2016-05-01 - 2016-05-31</c:v>
                </c:pt>
                <c:pt idx="5">
                  <c:v>2016-06-01 - 2016-06-30</c:v>
                </c:pt>
                <c:pt idx="6">
                  <c:v>2016-07-01 - 2016-07-31</c:v>
                </c:pt>
                <c:pt idx="7">
                  <c:v>2016-08-01 - 2016-08-31</c:v>
                </c:pt>
                <c:pt idx="8">
                  <c:v>2016-09-01 - 2016-09-30</c:v>
                </c:pt>
                <c:pt idx="9">
                  <c:v>2016-10-01 - 2016-10-31</c:v>
                </c:pt>
                <c:pt idx="10">
                  <c:v>2016-11-01 - 2016-11-30</c:v>
                </c:pt>
                <c:pt idx="11">
                  <c:v>2016-12-01 - 2016-12-31</c:v>
                </c:pt>
                <c:pt idx="12">
                  <c:v>2017-01-01 - 2017-01-31</c:v>
                </c:pt>
                <c:pt idx="13">
                  <c:v>2017-02-01 - 2017-02-28</c:v>
                </c:pt>
                <c:pt idx="14">
                  <c:v>2017-03-01 - 2017-03-31</c:v>
                </c:pt>
                <c:pt idx="15">
                  <c:v>2017-04-01 - 2017-04-30</c:v>
                </c:pt>
                <c:pt idx="16">
                  <c:v>2017-05-01 - 2017-05-31</c:v>
                </c:pt>
                <c:pt idx="17">
                  <c:v>2017-06-01 - 2017-06-30</c:v>
                </c:pt>
                <c:pt idx="18">
                  <c:v>2017-07-01 - 2017-07-31</c:v>
                </c:pt>
                <c:pt idx="19">
                  <c:v>2017-08-01 - 2017-08-31</c:v>
                </c:pt>
                <c:pt idx="20">
                  <c:v>2017-09-01 - 2017-09-30</c:v>
                </c:pt>
                <c:pt idx="21">
                  <c:v>2017-10-01 - 2017-10-31</c:v>
                </c:pt>
                <c:pt idx="22">
                  <c:v>2017-11-01 - 2017-11-30</c:v>
                </c:pt>
                <c:pt idx="23">
                  <c:v>2017-12-01 - 2017-12-31</c:v>
                </c:pt>
                <c:pt idx="24">
                  <c:v>2018-01-01 - 2018-01-31</c:v>
                </c:pt>
                <c:pt idx="25">
                  <c:v>2018-02-01 - 2018-02-28</c:v>
                </c:pt>
                <c:pt idx="26">
                  <c:v>2018-03-01 - 2018-03-31</c:v>
                </c:pt>
                <c:pt idx="27">
                  <c:v>2018-04-01 - 2018-04-30</c:v>
                </c:pt>
                <c:pt idx="28">
                  <c:v>2018-05-01 - 2018-05-31</c:v>
                </c:pt>
                <c:pt idx="29">
                  <c:v>2018-06-01 - 2018-06-30</c:v>
                </c:pt>
                <c:pt idx="30">
                  <c:v>2018-07-01 - 2018-07-31</c:v>
                </c:pt>
                <c:pt idx="31">
                  <c:v>2018-08-01 - 2018-08-31</c:v>
                </c:pt>
                <c:pt idx="32">
                  <c:v>2018-09-01 - 2018-09-30</c:v>
                </c:pt>
                <c:pt idx="33">
                  <c:v>2018-10-01 - 2018-10-31</c:v>
                </c:pt>
                <c:pt idx="34">
                  <c:v>2018-11-01 - 2018-11-30</c:v>
                </c:pt>
                <c:pt idx="35">
                  <c:v>2018-12-01 - 2018-12-31</c:v>
                </c:pt>
                <c:pt idx="36">
                  <c:v>2019-01-01 - 2019-01-31</c:v>
                </c:pt>
                <c:pt idx="37">
                  <c:v>2019-02-01 - 2019-02-28</c:v>
                </c:pt>
                <c:pt idx="38">
                  <c:v>2019-03-01 - 2019-03-31</c:v>
                </c:pt>
                <c:pt idx="39">
                  <c:v>2019-04-01 - 2019-04-30</c:v>
                </c:pt>
              </c:strCache>
            </c:strRef>
          </c:cat>
          <c:val>
            <c:numRef>
              <c:f>Feuil2!$B$7:$B$47</c:f>
              <c:numCache>
                <c:formatCode>_-* #\ ##0\ _€_-;\-* #\ ##0\ _€_-;_-* "-"??\ _€_-;_-@_-</c:formatCode>
                <c:ptCount val="40"/>
                <c:pt idx="0">
                  <c:v>1185735.4494999999</c:v>
                </c:pt>
                <c:pt idx="1">
                  <c:v>1017196.3560000001</c:v>
                </c:pt>
                <c:pt idx="2">
                  <c:v>877444.78749999986</c:v>
                </c:pt>
                <c:pt idx="3">
                  <c:v>1579635.1794999996</c:v>
                </c:pt>
                <c:pt idx="4">
                  <c:v>1640790.2015</c:v>
                </c:pt>
                <c:pt idx="5">
                  <c:v>1294834.800999999</c:v>
                </c:pt>
                <c:pt idx="6">
                  <c:v>1510297.8475000006</c:v>
                </c:pt>
                <c:pt idx="7">
                  <c:v>1579030.2164999996</c:v>
                </c:pt>
                <c:pt idx="8">
                  <c:v>996374.31</c:v>
                </c:pt>
                <c:pt idx="9">
                  <c:v>1534904.6305000002</c:v>
                </c:pt>
                <c:pt idx="10">
                  <c:v>1848638.4114999992</c:v>
                </c:pt>
                <c:pt idx="11">
                  <c:v>1491946.531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Feuil2!$C$5:$C$6</c:f>
              <c:strCache>
                <c:ptCount val="1"/>
                <c:pt idx="0">
                  <c:v>2017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Feuil2!$A$7:$A$47</c:f>
              <c:strCache>
                <c:ptCount val="40"/>
                <c:pt idx="0">
                  <c:v>2016-01-01 - 2016-01-31</c:v>
                </c:pt>
                <c:pt idx="1">
                  <c:v>2016-02-01 - 2016-02-29</c:v>
                </c:pt>
                <c:pt idx="2">
                  <c:v>2016-03-01 - 2016-03-31</c:v>
                </c:pt>
                <c:pt idx="3">
                  <c:v>2016-04-01 - 2016-04-30</c:v>
                </c:pt>
                <c:pt idx="4">
                  <c:v>2016-05-01 - 2016-05-31</c:v>
                </c:pt>
                <c:pt idx="5">
                  <c:v>2016-06-01 - 2016-06-30</c:v>
                </c:pt>
                <c:pt idx="6">
                  <c:v>2016-07-01 - 2016-07-31</c:v>
                </c:pt>
                <c:pt idx="7">
                  <c:v>2016-08-01 - 2016-08-31</c:v>
                </c:pt>
                <c:pt idx="8">
                  <c:v>2016-09-01 - 2016-09-30</c:v>
                </c:pt>
                <c:pt idx="9">
                  <c:v>2016-10-01 - 2016-10-31</c:v>
                </c:pt>
                <c:pt idx="10">
                  <c:v>2016-11-01 - 2016-11-30</c:v>
                </c:pt>
                <c:pt idx="11">
                  <c:v>2016-12-01 - 2016-12-31</c:v>
                </c:pt>
                <c:pt idx="12">
                  <c:v>2017-01-01 - 2017-01-31</c:v>
                </c:pt>
                <c:pt idx="13">
                  <c:v>2017-02-01 - 2017-02-28</c:v>
                </c:pt>
                <c:pt idx="14">
                  <c:v>2017-03-01 - 2017-03-31</c:v>
                </c:pt>
                <c:pt idx="15">
                  <c:v>2017-04-01 - 2017-04-30</c:v>
                </c:pt>
                <c:pt idx="16">
                  <c:v>2017-05-01 - 2017-05-31</c:v>
                </c:pt>
                <c:pt idx="17">
                  <c:v>2017-06-01 - 2017-06-30</c:v>
                </c:pt>
                <c:pt idx="18">
                  <c:v>2017-07-01 - 2017-07-31</c:v>
                </c:pt>
                <c:pt idx="19">
                  <c:v>2017-08-01 - 2017-08-31</c:v>
                </c:pt>
                <c:pt idx="20">
                  <c:v>2017-09-01 - 2017-09-30</c:v>
                </c:pt>
                <c:pt idx="21">
                  <c:v>2017-10-01 - 2017-10-31</c:v>
                </c:pt>
                <c:pt idx="22">
                  <c:v>2017-11-01 - 2017-11-30</c:v>
                </c:pt>
                <c:pt idx="23">
                  <c:v>2017-12-01 - 2017-12-31</c:v>
                </c:pt>
                <c:pt idx="24">
                  <c:v>2018-01-01 - 2018-01-31</c:v>
                </c:pt>
                <c:pt idx="25">
                  <c:v>2018-02-01 - 2018-02-28</c:v>
                </c:pt>
                <c:pt idx="26">
                  <c:v>2018-03-01 - 2018-03-31</c:v>
                </c:pt>
                <c:pt idx="27">
                  <c:v>2018-04-01 - 2018-04-30</c:v>
                </c:pt>
                <c:pt idx="28">
                  <c:v>2018-05-01 - 2018-05-31</c:v>
                </c:pt>
                <c:pt idx="29">
                  <c:v>2018-06-01 - 2018-06-30</c:v>
                </c:pt>
                <c:pt idx="30">
                  <c:v>2018-07-01 - 2018-07-31</c:v>
                </c:pt>
                <c:pt idx="31">
                  <c:v>2018-08-01 - 2018-08-31</c:v>
                </c:pt>
                <c:pt idx="32">
                  <c:v>2018-09-01 - 2018-09-30</c:v>
                </c:pt>
                <c:pt idx="33">
                  <c:v>2018-10-01 - 2018-10-31</c:v>
                </c:pt>
                <c:pt idx="34">
                  <c:v>2018-11-01 - 2018-11-30</c:v>
                </c:pt>
                <c:pt idx="35">
                  <c:v>2018-12-01 - 2018-12-31</c:v>
                </c:pt>
                <c:pt idx="36">
                  <c:v>2019-01-01 - 2019-01-31</c:v>
                </c:pt>
                <c:pt idx="37">
                  <c:v>2019-02-01 - 2019-02-28</c:v>
                </c:pt>
                <c:pt idx="38">
                  <c:v>2019-03-01 - 2019-03-31</c:v>
                </c:pt>
                <c:pt idx="39">
                  <c:v>2019-04-01 - 2019-04-30</c:v>
                </c:pt>
              </c:strCache>
            </c:strRef>
          </c:cat>
          <c:val>
            <c:numRef>
              <c:f>Feuil2!$C$7:$C$47</c:f>
              <c:numCache>
                <c:formatCode>General</c:formatCode>
                <c:ptCount val="40"/>
                <c:pt idx="12" formatCode="_-* #\ ##0\ _€_-;\-* #\ ##0\ _€_-;_-* &quot;-&quot;??\ _€_-;_-@_-">
                  <c:v>2196861.607499999</c:v>
                </c:pt>
                <c:pt idx="13" formatCode="_-* #\ ##0\ _€_-;\-* #\ ##0\ _€_-;_-* &quot;-&quot;??\ _€_-;_-@_-">
                  <c:v>1690357.8140000007</c:v>
                </c:pt>
                <c:pt idx="14" formatCode="_-* #\ ##0\ _€_-;\-* #\ ##0\ _€_-;_-* &quot;-&quot;??\ _€_-;_-@_-">
                  <c:v>2513766.5435000001</c:v>
                </c:pt>
                <c:pt idx="15" formatCode="_-* #\ ##0\ _€_-;\-* #\ ##0\ _€_-;_-* &quot;-&quot;??\ _€_-;_-@_-">
                  <c:v>2664609.4759999998</c:v>
                </c:pt>
                <c:pt idx="16" formatCode="_-* #\ ##0\ _€_-;\-* #\ ##0\ _€_-;_-* &quot;-&quot;??\ _€_-;_-@_-">
                  <c:v>2973803.8949999982</c:v>
                </c:pt>
                <c:pt idx="17" formatCode="_-* #\ ##0\ _€_-;\-* #\ ##0\ _€_-;_-* &quot;-&quot;??\ _€_-;_-@_-">
                  <c:v>3206832.9519999996</c:v>
                </c:pt>
                <c:pt idx="18" formatCode="_-* #\ ##0\ _€_-;\-* #\ ##0\ _€_-;_-* &quot;-&quot;??\ _€_-;_-@_-">
                  <c:v>3353965.4324999992</c:v>
                </c:pt>
                <c:pt idx="19" formatCode="_-* #\ ##0\ _€_-;\-* #\ ##0\ _€_-;_-* &quot;-&quot;??\ _€_-;_-@_-">
                  <c:v>3283057.7474999977</c:v>
                </c:pt>
                <c:pt idx="20" formatCode="_-* #\ ##0\ _€_-;\-* #\ ##0\ _€_-;_-* &quot;-&quot;??\ _€_-;_-@_-">
                  <c:v>2496052.5534999995</c:v>
                </c:pt>
                <c:pt idx="21" formatCode="_-* #\ ##0\ _€_-;\-* #\ ##0\ _€_-;_-* &quot;-&quot;??\ _€_-;_-@_-">
                  <c:v>4126769.6392499995</c:v>
                </c:pt>
                <c:pt idx="22" formatCode="_-* #\ ##0\ _€_-;\-* #\ ##0\ _€_-;_-* &quot;-&quot;??\ _€_-;_-@_-">
                  <c:v>3579191.2760999976</c:v>
                </c:pt>
                <c:pt idx="23" formatCode="_-* #\ ##0\ _€_-;\-* #\ ##0\ _€_-;_-* &quot;-&quot;??\ _€_-;_-@_-">
                  <c:v>3842006.328999998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Feuil2!$D$5:$D$6</c:f>
              <c:strCache>
                <c:ptCount val="1"/>
                <c:pt idx="0">
                  <c:v>2018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Feuil2!$A$7:$A$47</c:f>
              <c:strCache>
                <c:ptCount val="40"/>
                <c:pt idx="0">
                  <c:v>2016-01-01 - 2016-01-31</c:v>
                </c:pt>
                <c:pt idx="1">
                  <c:v>2016-02-01 - 2016-02-29</c:v>
                </c:pt>
                <c:pt idx="2">
                  <c:v>2016-03-01 - 2016-03-31</c:v>
                </c:pt>
                <c:pt idx="3">
                  <c:v>2016-04-01 - 2016-04-30</c:v>
                </c:pt>
                <c:pt idx="4">
                  <c:v>2016-05-01 - 2016-05-31</c:v>
                </c:pt>
                <c:pt idx="5">
                  <c:v>2016-06-01 - 2016-06-30</c:v>
                </c:pt>
                <c:pt idx="6">
                  <c:v>2016-07-01 - 2016-07-31</c:v>
                </c:pt>
                <c:pt idx="7">
                  <c:v>2016-08-01 - 2016-08-31</c:v>
                </c:pt>
                <c:pt idx="8">
                  <c:v>2016-09-01 - 2016-09-30</c:v>
                </c:pt>
                <c:pt idx="9">
                  <c:v>2016-10-01 - 2016-10-31</c:v>
                </c:pt>
                <c:pt idx="10">
                  <c:v>2016-11-01 - 2016-11-30</c:v>
                </c:pt>
                <c:pt idx="11">
                  <c:v>2016-12-01 - 2016-12-31</c:v>
                </c:pt>
                <c:pt idx="12">
                  <c:v>2017-01-01 - 2017-01-31</c:v>
                </c:pt>
                <c:pt idx="13">
                  <c:v>2017-02-01 - 2017-02-28</c:v>
                </c:pt>
                <c:pt idx="14">
                  <c:v>2017-03-01 - 2017-03-31</c:v>
                </c:pt>
                <c:pt idx="15">
                  <c:v>2017-04-01 - 2017-04-30</c:v>
                </c:pt>
                <c:pt idx="16">
                  <c:v>2017-05-01 - 2017-05-31</c:v>
                </c:pt>
                <c:pt idx="17">
                  <c:v>2017-06-01 - 2017-06-30</c:v>
                </c:pt>
                <c:pt idx="18">
                  <c:v>2017-07-01 - 2017-07-31</c:v>
                </c:pt>
                <c:pt idx="19">
                  <c:v>2017-08-01 - 2017-08-31</c:v>
                </c:pt>
                <c:pt idx="20">
                  <c:v>2017-09-01 - 2017-09-30</c:v>
                </c:pt>
                <c:pt idx="21">
                  <c:v>2017-10-01 - 2017-10-31</c:v>
                </c:pt>
                <c:pt idx="22">
                  <c:v>2017-11-01 - 2017-11-30</c:v>
                </c:pt>
                <c:pt idx="23">
                  <c:v>2017-12-01 - 2017-12-31</c:v>
                </c:pt>
                <c:pt idx="24">
                  <c:v>2018-01-01 - 2018-01-31</c:v>
                </c:pt>
                <c:pt idx="25">
                  <c:v>2018-02-01 - 2018-02-28</c:v>
                </c:pt>
                <c:pt idx="26">
                  <c:v>2018-03-01 - 2018-03-31</c:v>
                </c:pt>
                <c:pt idx="27">
                  <c:v>2018-04-01 - 2018-04-30</c:v>
                </c:pt>
                <c:pt idx="28">
                  <c:v>2018-05-01 - 2018-05-31</c:v>
                </c:pt>
                <c:pt idx="29">
                  <c:v>2018-06-01 - 2018-06-30</c:v>
                </c:pt>
                <c:pt idx="30">
                  <c:v>2018-07-01 - 2018-07-31</c:v>
                </c:pt>
                <c:pt idx="31">
                  <c:v>2018-08-01 - 2018-08-31</c:v>
                </c:pt>
                <c:pt idx="32">
                  <c:v>2018-09-01 - 2018-09-30</c:v>
                </c:pt>
                <c:pt idx="33">
                  <c:v>2018-10-01 - 2018-10-31</c:v>
                </c:pt>
                <c:pt idx="34">
                  <c:v>2018-11-01 - 2018-11-30</c:v>
                </c:pt>
                <c:pt idx="35">
                  <c:v>2018-12-01 - 2018-12-31</c:v>
                </c:pt>
                <c:pt idx="36">
                  <c:v>2019-01-01 - 2019-01-31</c:v>
                </c:pt>
                <c:pt idx="37">
                  <c:v>2019-02-01 - 2019-02-28</c:v>
                </c:pt>
                <c:pt idx="38">
                  <c:v>2019-03-01 - 2019-03-31</c:v>
                </c:pt>
                <c:pt idx="39">
                  <c:v>2019-04-01 - 2019-04-30</c:v>
                </c:pt>
              </c:strCache>
            </c:strRef>
          </c:cat>
          <c:val>
            <c:numRef>
              <c:f>Feuil2!$D$7:$D$47</c:f>
              <c:numCache>
                <c:formatCode>General</c:formatCode>
                <c:ptCount val="40"/>
                <c:pt idx="24" formatCode="_-* #\ ##0\ _€_-;\-* #\ ##0\ _€_-;_-* &quot;-&quot;??\ _€_-;_-@_-">
                  <c:v>4541832.9675000031</c:v>
                </c:pt>
                <c:pt idx="25" formatCode="_-* #\ ##0\ _€_-;\-* #\ ##0\ _€_-;_-* &quot;-&quot;??\ _€_-;_-@_-">
                  <c:v>3875876.2290000026</c:v>
                </c:pt>
                <c:pt idx="26" formatCode="_-* #\ ##0\ _€_-;\-* #\ ##0\ _€_-;_-* &quot;-&quot;??\ _€_-;_-@_-">
                  <c:v>4256034.7660000026</c:v>
                </c:pt>
                <c:pt idx="27" formatCode="_-* #\ ##0\ _€_-;\-* #\ ##0\ _€_-;_-* &quot;-&quot;??\ _€_-;_-@_-">
                  <c:v>4584421.362999998</c:v>
                </c:pt>
                <c:pt idx="28" formatCode="_-* #\ ##0\ _€_-;\-* #\ ##0\ _€_-;_-* &quot;-&quot;??\ _€_-;_-@_-">
                  <c:v>3602372.3799999985</c:v>
                </c:pt>
                <c:pt idx="29" formatCode="_-* #\ ##0\ _€_-;\-* #\ ##0\ _€_-;_-* &quot;-&quot;??\ _€_-;_-@_-">
                  <c:v>4139354.8289999994</c:v>
                </c:pt>
                <c:pt idx="30" formatCode="_-* #\ ##0\ _€_-;\-* #\ ##0\ _€_-;_-* &quot;-&quot;??\ _€_-;_-@_-">
                  <c:v>4944077.1412999993</c:v>
                </c:pt>
                <c:pt idx="31" formatCode="_-* #\ ##0\ _€_-;\-* #\ ##0\ _€_-;_-* &quot;-&quot;??\ _€_-;_-@_-">
                  <c:v>4717739.6000000015</c:v>
                </c:pt>
                <c:pt idx="32" formatCode="_-* #\ ##0\ _€_-;\-* #\ ##0\ _€_-;_-* &quot;-&quot;??\ _€_-;_-@_-">
                  <c:v>3842389.7675000015</c:v>
                </c:pt>
                <c:pt idx="33" formatCode="_-* #\ ##0\ _€_-;\-* #\ ##0\ _€_-;_-* &quot;-&quot;??\ _€_-;_-@_-">
                  <c:v>5576284.9314999972</c:v>
                </c:pt>
                <c:pt idx="34" formatCode="_-* #\ ##0\ _€_-;\-* #\ ##0\ _€_-;_-* &quot;-&quot;??\ _€_-;_-@_-">
                  <c:v>5721995.9169999994</c:v>
                </c:pt>
                <c:pt idx="35" formatCode="_-* #\ ##0\ _€_-;\-* #\ ##0\ _€_-;_-* &quot;-&quot;??\ _€_-;_-@_-">
                  <c:v>5119562.3249999937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Feuil2!$E$5:$E$6</c:f>
              <c:strCache>
                <c:ptCount val="1"/>
                <c:pt idx="0">
                  <c:v>2019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Feuil2!$A$7:$A$47</c:f>
              <c:strCache>
                <c:ptCount val="40"/>
                <c:pt idx="0">
                  <c:v>2016-01-01 - 2016-01-31</c:v>
                </c:pt>
                <c:pt idx="1">
                  <c:v>2016-02-01 - 2016-02-29</c:v>
                </c:pt>
                <c:pt idx="2">
                  <c:v>2016-03-01 - 2016-03-31</c:v>
                </c:pt>
                <c:pt idx="3">
                  <c:v>2016-04-01 - 2016-04-30</c:v>
                </c:pt>
                <c:pt idx="4">
                  <c:v>2016-05-01 - 2016-05-31</c:v>
                </c:pt>
                <c:pt idx="5">
                  <c:v>2016-06-01 - 2016-06-30</c:v>
                </c:pt>
                <c:pt idx="6">
                  <c:v>2016-07-01 - 2016-07-31</c:v>
                </c:pt>
                <c:pt idx="7">
                  <c:v>2016-08-01 - 2016-08-31</c:v>
                </c:pt>
                <c:pt idx="8">
                  <c:v>2016-09-01 - 2016-09-30</c:v>
                </c:pt>
                <c:pt idx="9">
                  <c:v>2016-10-01 - 2016-10-31</c:v>
                </c:pt>
                <c:pt idx="10">
                  <c:v>2016-11-01 - 2016-11-30</c:v>
                </c:pt>
                <c:pt idx="11">
                  <c:v>2016-12-01 - 2016-12-31</c:v>
                </c:pt>
                <c:pt idx="12">
                  <c:v>2017-01-01 - 2017-01-31</c:v>
                </c:pt>
                <c:pt idx="13">
                  <c:v>2017-02-01 - 2017-02-28</c:v>
                </c:pt>
                <c:pt idx="14">
                  <c:v>2017-03-01 - 2017-03-31</c:v>
                </c:pt>
                <c:pt idx="15">
                  <c:v>2017-04-01 - 2017-04-30</c:v>
                </c:pt>
                <c:pt idx="16">
                  <c:v>2017-05-01 - 2017-05-31</c:v>
                </c:pt>
                <c:pt idx="17">
                  <c:v>2017-06-01 - 2017-06-30</c:v>
                </c:pt>
                <c:pt idx="18">
                  <c:v>2017-07-01 - 2017-07-31</c:v>
                </c:pt>
                <c:pt idx="19">
                  <c:v>2017-08-01 - 2017-08-31</c:v>
                </c:pt>
                <c:pt idx="20">
                  <c:v>2017-09-01 - 2017-09-30</c:v>
                </c:pt>
                <c:pt idx="21">
                  <c:v>2017-10-01 - 2017-10-31</c:v>
                </c:pt>
                <c:pt idx="22">
                  <c:v>2017-11-01 - 2017-11-30</c:v>
                </c:pt>
                <c:pt idx="23">
                  <c:v>2017-12-01 - 2017-12-31</c:v>
                </c:pt>
                <c:pt idx="24">
                  <c:v>2018-01-01 - 2018-01-31</c:v>
                </c:pt>
                <c:pt idx="25">
                  <c:v>2018-02-01 - 2018-02-28</c:v>
                </c:pt>
                <c:pt idx="26">
                  <c:v>2018-03-01 - 2018-03-31</c:v>
                </c:pt>
                <c:pt idx="27">
                  <c:v>2018-04-01 - 2018-04-30</c:v>
                </c:pt>
                <c:pt idx="28">
                  <c:v>2018-05-01 - 2018-05-31</c:v>
                </c:pt>
                <c:pt idx="29">
                  <c:v>2018-06-01 - 2018-06-30</c:v>
                </c:pt>
                <c:pt idx="30">
                  <c:v>2018-07-01 - 2018-07-31</c:v>
                </c:pt>
                <c:pt idx="31">
                  <c:v>2018-08-01 - 2018-08-31</c:v>
                </c:pt>
                <c:pt idx="32">
                  <c:v>2018-09-01 - 2018-09-30</c:v>
                </c:pt>
                <c:pt idx="33">
                  <c:v>2018-10-01 - 2018-10-31</c:v>
                </c:pt>
                <c:pt idx="34">
                  <c:v>2018-11-01 - 2018-11-30</c:v>
                </c:pt>
                <c:pt idx="35">
                  <c:v>2018-12-01 - 2018-12-31</c:v>
                </c:pt>
                <c:pt idx="36">
                  <c:v>2019-01-01 - 2019-01-31</c:v>
                </c:pt>
                <c:pt idx="37">
                  <c:v>2019-02-01 - 2019-02-28</c:v>
                </c:pt>
                <c:pt idx="38">
                  <c:v>2019-03-01 - 2019-03-31</c:v>
                </c:pt>
                <c:pt idx="39">
                  <c:v>2019-04-01 - 2019-04-30</c:v>
                </c:pt>
              </c:strCache>
            </c:strRef>
          </c:cat>
          <c:val>
            <c:numRef>
              <c:f>Feuil2!$E$7:$E$47</c:f>
              <c:numCache>
                <c:formatCode>General</c:formatCode>
                <c:ptCount val="40"/>
                <c:pt idx="36" formatCode="_-* #\ ##0\ _€_-;\-* #\ ##0\ _€_-;_-* &quot;-&quot;??\ _€_-;_-@_-">
                  <c:v>5856834.1204999955</c:v>
                </c:pt>
                <c:pt idx="37" formatCode="_-* #\ ##0\ _€_-;\-* #\ ##0\ _€_-;_-* &quot;-&quot;??\ _€_-;_-@_-">
                  <c:v>7376041.4515000032</c:v>
                </c:pt>
                <c:pt idx="38" formatCode="_-* #\ ##0\ _€_-;\-* #\ ##0\ _€_-;_-* &quot;-&quot;??\ _€_-;_-@_-">
                  <c:v>7316940.0280000037</c:v>
                </c:pt>
                <c:pt idx="39" formatCode="_-* #\ ##0\ _€_-;\-* #\ ##0\ _€_-;_-* &quot;-&quot;??\ _€_-;_-@_-">
                  <c:v>8204287.7945000073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183232"/>
        <c:axId val="99193600"/>
      </c:lineChart>
      <c:catAx>
        <c:axId val="9918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193600"/>
        <c:crosses val="autoZero"/>
        <c:auto val="1"/>
        <c:lblAlgn val="ctr"/>
        <c:lblOffset val="100"/>
        <c:noMultiLvlLbl val="0"/>
      </c:catAx>
      <c:valAx>
        <c:axId val="99193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\ ##0\ _€_-;\-* #\ ##0\ _€_-;_-* &quot;-&quot;??\ _€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918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</c:extLs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5AF382-F0F5-4E1F-9571-6C974723A5E7}" type="datetimeFigureOut">
              <a:rPr lang="fr-FR" smtClean="0"/>
              <a:pPr/>
              <a:t>27/11/2019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C6B14-9F1D-4A66-A2CF-4C98632AD327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281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B14-9F1D-4A66-A2CF-4C98632AD327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92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1C6B14-9F1D-4A66-A2CF-4C98632AD327}" type="slidenum">
              <a:rPr lang="fr-FR" smtClean="0"/>
              <a:pPr/>
              <a:t>21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9003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2DDC4FE-7F50-4ADB-8865-0C1248FB904C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vosdroits.service-public.fr/particuliers/F165.xhtml" TargetMode="External"/><Relationship Id="rId2" Type="http://schemas.openxmlformats.org/officeDocument/2006/relationships/hyperlink" Target="http://vosdroits.service-public.fr/particuliers/F11616.xhtml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080120"/>
          </a:xfrm>
        </p:spPr>
        <p:txBody>
          <a:bodyPr>
            <a:noAutofit/>
          </a:bodyPr>
          <a:lstStyle/>
          <a:p>
            <a:r>
              <a:rPr lang="fr-FR" sz="2400" dirty="0" smtClean="0"/>
              <a:t>Remboursement en Tiers Payant Pharmacie ( expérience Mauritanienne )</a:t>
            </a:r>
            <a:endParaRPr lang="fr-FR" sz="24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endParaRPr lang="fr-FR" dirty="0" smtClean="0"/>
          </a:p>
          <a:p>
            <a:pPr marL="0" indent="0">
              <a:buNone/>
            </a:pPr>
            <a:r>
              <a:rPr lang="fr-FR" sz="2000" b="0" dirty="0" smtClean="0"/>
              <a:t>Laboratoire  d’échange sur l’Assurance Maladie  à vocation Universelle </a:t>
            </a:r>
          </a:p>
          <a:p>
            <a:pPr marL="0" indent="0">
              <a:buNone/>
            </a:pPr>
            <a:r>
              <a:rPr lang="fr-FR" sz="2000" b="0" dirty="0" smtClean="0"/>
              <a:t>de </a:t>
            </a:r>
            <a:r>
              <a:rPr lang="fr-FR" sz="2000" b="0" dirty="0" err="1" smtClean="0"/>
              <a:t>Saly</a:t>
            </a:r>
            <a:r>
              <a:rPr lang="fr-FR" sz="2000" b="0" dirty="0" smtClean="0"/>
              <a:t> (Mbour), Sénégal  du 25 au 29  Novembre 2019</a:t>
            </a:r>
          </a:p>
          <a:p>
            <a:pPr marL="0" indent="0">
              <a:buNone/>
            </a:pPr>
            <a:endParaRPr lang="fr-FR" sz="1700" b="0" dirty="0"/>
          </a:p>
          <a:p>
            <a:pPr marL="0" indent="0">
              <a:buNone/>
            </a:pPr>
            <a:r>
              <a:rPr lang="fr-FR" sz="1700" b="0" dirty="0" smtClean="0"/>
              <a:t>Présenté par :</a:t>
            </a:r>
          </a:p>
          <a:p>
            <a:pPr marL="0" indent="0">
              <a:buNone/>
            </a:pPr>
            <a:endParaRPr lang="fr-FR" sz="1700" b="0" dirty="0"/>
          </a:p>
          <a:p>
            <a:pPr marL="0" indent="0">
              <a:buNone/>
            </a:pPr>
            <a:r>
              <a:rPr lang="fr-FR" sz="1700" b="0" dirty="0" smtClean="0"/>
              <a:t>Dr Cheikh </a:t>
            </a:r>
            <a:r>
              <a:rPr lang="fr-FR" sz="1700" b="0" dirty="0" err="1" smtClean="0"/>
              <a:t>Ahmedou</a:t>
            </a:r>
            <a:r>
              <a:rPr lang="fr-FR" sz="1700" b="0" dirty="0" smtClean="0"/>
              <a:t> SIDI BRAHIM ,Directeur des Prestations CNAM /MAURIANIE </a:t>
            </a:r>
          </a:p>
          <a:p>
            <a:pPr marL="0" indent="0">
              <a:buNone/>
            </a:pPr>
            <a:endParaRPr lang="fr-FR" sz="1700" b="0" dirty="0"/>
          </a:p>
          <a:p>
            <a:pPr marL="0" indent="0">
              <a:buNone/>
            </a:pPr>
            <a:endParaRPr lang="fr-FR" sz="17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26747" y="0"/>
            <a:ext cx="1368153" cy="11133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77132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Plan de présentation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fr-FR" sz="3200" b="0" dirty="0" smtClean="0"/>
              <a:t>Zoom sur </a:t>
            </a:r>
            <a:r>
              <a:rPr lang="fr-FR" sz="3200" b="0" dirty="0" smtClean="0"/>
              <a:t> </a:t>
            </a:r>
            <a:r>
              <a:rPr lang="fr-FR" sz="3200" b="0" dirty="0" smtClean="0"/>
              <a:t>la   CNAM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b="0" dirty="0" smtClean="0"/>
              <a:t>Tiers Payant Pharmacies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b="0" dirty="0" smtClean="0"/>
              <a:t>Leçons apprises  suite  à </a:t>
            </a:r>
            <a:r>
              <a:rPr lang="fr-FR" sz="3200" b="0" dirty="0" smtClean="0"/>
              <a:t>l’expérience </a:t>
            </a:r>
            <a:r>
              <a:rPr lang="fr-FR" sz="3200" b="0" dirty="0" smtClean="0"/>
              <a:t>TP 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fr-FR" sz="3200" b="0" dirty="0" smtClean="0"/>
              <a:t>Défis  pour le passage à </a:t>
            </a:r>
            <a:r>
              <a:rPr lang="fr-FR" sz="3200" b="0" dirty="0" smtClean="0"/>
              <a:t>l’Universelle  </a:t>
            </a:r>
            <a:endParaRPr lang="fr-FR" sz="32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0"/>
            <a:ext cx="1714512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60396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3</a:t>
            </a:fld>
            <a:endParaRPr lang="fr-FR"/>
          </a:p>
        </p:txBody>
      </p:sp>
      <p:grpSp>
        <p:nvGrpSpPr>
          <p:cNvPr id="14" name="Groupe 13"/>
          <p:cNvGrpSpPr/>
          <p:nvPr/>
        </p:nvGrpSpPr>
        <p:grpSpPr>
          <a:xfrm>
            <a:off x="785786" y="1556793"/>
            <a:ext cx="3643338" cy="1214446"/>
            <a:chOff x="1071538" y="1928802"/>
            <a:chExt cx="3643338" cy="1214446"/>
          </a:xfrm>
          <a:solidFill>
            <a:schemeClr val="accent1"/>
          </a:solidFill>
        </p:grpSpPr>
        <p:sp>
          <p:nvSpPr>
            <p:cNvPr id="13" name="Rectangle 12"/>
            <p:cNvSpPr/>
            <p:nvPr/>
          </p:nvSpPr>
          <p:spPr>
            <a:xfrm>
              <a:off x="1071538" y="1928802"/>
              <a:ext cx="1000132" cy="42862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071538" y="2357430"/>
              <a:ext cx="3214710" cy="785818"/>
            </a:xfrm>
            <a:prstGeom prst="rect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1" name="Triangle isocèle 10"/>
            <p:cNvSpPr/>
            <p:nvPr/>
          </p:nvSpPr>
          <p:spPr>
            <a:xfrm rot="5400000">
              <a:off x="4107653" y="2536025"/>
              <a:ext cx="785818" cy="428628"/>
            </a:xfrm>
            <a:prstGeom prst="triangle">
              <a:avLst/>
            </a:prstGeom>
            <a:ln/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/>
              </a:scene3d>
              <a:sp3d contourW="19050" prstMaterial="clear">
                <a:bevelT w="50800" h="50800"/>
                <a:contourClr>
                  <a:schemeClr val="accent5">
                    <a:tint val="70000"/>
                    <a:satMod val="180000"/>
                    <a:alpha val="70000"/>
                  </a:schemeClr>
                </a:contourClr>
              </a:sp3d>
            </a:bodyPr>
            <a:lstStyle/>
            <a:p>
              <a:pPr algn="ctr"/>
              <a:endParaRPr lang="fr-FR" b="1">
                <a:ln/>
                <a:solidFill>
                  <a:schemeClr val="accent5">
                    <a:tint val="50000"/>
                    <a:satMod val="180000"/>
                  </a:schemeClr>
                </a:solidFill>
              </a:endParaRPr>
            </a:p>
          </p:txBody>
        </p:sp>
      </p:grpSp>
      <p:sp>
        <p:nvSpPr>
          <p:cNvPr id="12" name="Triangle isocèle 11"/>
          <p:cNvSpPr/>
          <p:nvPr/>
        </p:nvSpPr>
        <p:spPr>
          <a:xfrm>
            <a:off x="214282" y="1913983"/>
            <a:ext cx="1143008" cy="92869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5" name="Groupe 14"/>
          <p:cNvGrpSpPr/>
          <p:nvPr/>
        </p:nvGrpSpPr>
        <p:grpSpPr>
          <a:xfrm rot="10800000">
            <a:off x="4500562" y="2842677"/>
            <a:ext cx="3643338" cy="1214446"/>
            <a:chOff x="1071538" y="1928802"/>
            <a:chExt cx="3643338" cy="1214446"/>
          </a:xfrm>
          <a:solidFill>
            <a:schemeClr val="accent1"/>
          </a:solidFill>
        </p:grpSpPr>
        <p:sp>
          <p:nvSpPr>
            <p:cNvPr id="16" name="Rectangle 15"/>
            <p:cNvSpPr/>
            <p:nvPr/>
          </p:nvSpPr>
          <p:spPr>
            <a:xfrm>
              <a:off x="1071538" y="1928802"/>
              <a:ext cx="1000132" cy="42862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071538" y="2357430"/>
              <a:ext cx="3214710" cy="785818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" name="Triangle isocèle 17"/>
            <p:cNvSpPr/>
            <p:nvPr/>
          </p:nvSpPr>
          <p:spPr>
            <a:xfrm rot="5400000">
              <a:off x="4107653" y="2536025"/>
              <a:ext cx="785818" cy="428628"/>
            </a:xfrm>
            <a:prstGeom prst="triangle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/>
              </a:scene3d>
              <a:sp3d contourW="19050" prstMaterial="clear">
                <a:bevelT w="50800" h="50800"/>
                <a:contourClr>
                  <a:schemeClr val="accent5">
                    <a:tint val="70000"/>
                    <a:satMod val="180000"/>
                    <a:alpha val="70000"/>
                  </a:schemeClr>
                </a:contourClr>
              </a:sp3d>
            </a:bodyPr>
            <a:lstStyle/>
            <a:p>
              <a:pPr algn="ctr"/>
              <a:endParaRPr lang="fr-FR" b="1">
                <a:ln/>
                <a:solidFill>
                  <a:schemeClr val="accent5">
                    <a:tint val="50000"/>
                    <a:satMod val="180000"/>
                  </a:schemeClr>
                </a:solidFill>
              </a:endParaRPr>
            </a:p>
          </p:txBody>
        </p:sp>
      </p:grpSp>
      <p:grpSp>
        <p:nvGrpSpPr>
          <p:cNvPr id="19" name="Groupe 18"/>
          <p:cNvGrpSpPr/>
          <p:nvPr/>
        </p:nvGrpSpPr>
        <p:grpSpPr>
          <a:xfrm rot="10800000">
            <a:off x="4500562" y="1556793"/>
            <a:ext cx="3643338" cy="1214446"/>
            <a:chOff x="1071538" y="2357430"/>
            <a:chExt cx="3643338" cy="1214446"/>
          </a:xfrm>
          <a:solidFill>
            <a:schemeClr val="accent1"/>
          </a:solidFill>
        </p:grpSpPr>
        <p:sp>
          <p:nvSpPr>
            <p:cNvPr id="20" name="Rectangle 19"/>
            <p:cNvSpPr/>
            <p:nvPr/>
          </p:nvSpPr>
          <p:spPr>
            <a:xfrm>
              <a:off x="1071538" y="3143248"/>
              <a:ext cx="1000132" cy="428628"/>
            </a:xfrm>
            <a:prstGeom prst="rect">
              <a:avLst/>
            </a:prstGeom>
            <a:ln>
              <a:solidFill>
                <a:srgbClr val="3B91C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071538" y="2357430"/>
              <a:ext cx="3214710" cy="785818"/>
            </a:xfrm>
            <a:prstGeom prst="rect">
              <a:avLst/>
            </a:prstGeom>
            <a:ln>
              <a:solidFill>
                <a:srgbClr val="3B91C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Triangle isocèle 21"/>
            <p:cNvSpPr/>
            <p:nvPr/>
          </p:nvSpPr>
          <p:spPr>
            <a:xfrm rot="5400000">
              <a:off x="4107653" y="2536025"/>
              <a:ext cx="785818" cy="428628"/>
            </a:xfrm>
            <a:prstGeom prst="triangle">
              <a:avLst/>
            </a:prstGeom>
            <a:ln>
              <a:solidFill>
                <a:srgbClr val="3B91C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/>
              </a:scene3d>
              <a:sp3d contourW="19050" prstMaterial="clear">
                <a:bevelT w="50800" h="50800"/>
                <a:contourClr>
                  <a:schemeClr val="accent5">
                    <a:tint val="70000"/>
                    <a:satMod val="180000"/>
                    <a:alpha val="70000"/>
                  </a:schemeClr>
                </a:contourClr>
              </a:sp3d>
            </a:bodyPr>
            <a:lstStyle/>
            <a:p>
              <a:pPr algn="ctr"/>
              <a:endParaRPr lang="fr-FR" b="1">
                <a:ln/>
                <a:solidFill>
                  <a:schemeClr val="accent5">
                    <a:tint val="50000"/>
                    <a:satMod val="180000"/>
                  </a:schemeClr>
                </a:solidFill>
              </a:endParaRPr>
            </a:p>
          </p:txBody>
        </p:sp>
      </p:grpSp>
      <p:grpSp>
        <p:nvGrpSpPr>
          <p:cNvPr id="23" name="Groupe 22"/>
          <p:cNvGrpSpPr/>
          <p:nvPr/>
        </p:nvGrpSpPr>
        <p:grpSpPr>
          <a:xfrm>
            <a:off x="785786" y="2842677"/>
            <a:ext cx="3643338" cy="1214446"/>
            <a:chOff x="1071538" y="2357430"/>
            <a:chExt cx="3643338" cy="1214446"/>
          </a:xfrm>
          <a:solidFill>
            <a:schemeClr val="accent1"/>
          </a:solidFill>
        </p:grpSpPr>
        <p:sp>
          <p:nvSpPr>
            <p:cNvPr id="24" name="Rectangle 23"/>
            <p:cNvSpPr/>
            <p:nvPr/>
          </p:nvSpPr>
          <p:spPr>
            <a:xfrm>
              <a:off x="1071538" y="3143248"/>
              <a:ext cx="1000132" cy="42862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1071538" y="2357430"/>
              <a:ext cx="3214710" cy="78581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Triangle isocèle 25"/>
            <p:cNvSpPr/>
            <p:nvPr/>
          </p:nvSpPr>
          <p:spPr>
            <a:xfrm rot="5400000">
              <a:off x="4107653" y="2536025"/>
              <a:ext cx="785818" cy="428628"/>
            </a:xfrm>
            <a:prstGeom prst="triangle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/>
              </a:scene3d>
              <a:sp3d contourW="19050" prstMaterial="clear">
                <a:bevelT w="50800" h="50800"/>
                <a:contourClr>
                  <a:schemeClr val="accent5">
                    <a:tint val="70000"/>
                    <a:satMod val="180000"/>
                    <a:alpha val="70000"/>
                  </a:schemeClr>
                </a:contourClr>
              </a:sp3d>
            </a:bodyPr>
            <a:lstStyle/>
            <a:p>
              <a:pPr algn="ctr"/>
              <a:endParaRPr lang="fr-FR" b="1">
                <a:ln/>
                <a:solidFill>
                  <a:schemeClr val="accent5">
                    <a:tint val="50000"/>
                    <a:satMod val="180000"/>
                  </a:schemeClr>
                </a:solidFill>
              </a:endParaRPr>
            </a:p>
          </p:txBody>
        </p:sp>
      </p:grpSp>
      <p:sp>
        <p:nvSpPr>
          <p:cNvPr id="27" name="Triangle isocèle 26"/>
          <p:cNvSpPr/>
          <p:nvPr/>
        </p:nvSpPr>
        <p:spPr>
          <a:xfrm rot="10800000">
            <a:off x="214282" y="2842677"/>
            <a:ext cx="1143008" cy="92869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" name="Triangle isocèle 27"/>
          <p:cNvSpPr/>
          <p:nvPr/>
        </p:nvSpPr>
        <p:spPr>
          <a:xfrm>
            <a:off x="7715272" y="1985421"/>
            <a:ext cx="1000132" cy="857256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Triangle isocèle 28"/>
          <p:cNvSpPr/>
          <p:nvPr/>
        </p:nvSpPr>
        <p:spPr>
          <a:xfrm rot="10800000">
            <a:off x="7715272" y="2842677"/>
            <a:ext cx="1071570" cy="857256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Ellipse 30"/>
          <p:cNvSpPr/>
          <p:nvPr/>
        </p:nvSpPr>
        <p:spPr>
          <a:xfrm>
            <a:off x="3214678" y="2128297"/>
            <a:ext cx="714380" cy="500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92D050"/>
                </a:solidFill>
              </a:rPr>
              <a:t>1</a:t>
            </a:r>
            <a:endParaRPr lang="fr-FR" sz="2400" b="1" dirty="0">
              <a:solidFill>
                <a:srgbClr val="92D050"/>
              </a:solidFill>
            </a:endParaRPr>
          </a:p>
        </p:txBody>
      </p:sp>
      <p:sp>
        <p:nvSpPr>
          <p:cNvPr id="32" name="Ellipse 31"/>
          <p:cNvSpPr/>
          <p:nvPr/>
        </p:nvSpPr>
        <p:spPr>
          <a:xfrm>
            <a:off x="3214678" y="2985553"/>
            <a:ext cx="714380" cy="500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3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33" name="Ellipse 32"/>
          <p:cNvSpPr/>
          <p:nvPr/>
        </p:nvSpPr>
        <p:spPr>
          <a:xfrm>
            <a:off x="5000628" y="2128297"/>
            <a:ext cx="714380" cy="500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0070C0"/>
                </a:solidFill>
              </a:rPr>
              <a:t>2</a:t>
            </a: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34" name="Ellipse 33"/>
          <p:cNvSpPr/>
          <p:nvPr/>
        </p:nvSpPr>
        <p:spPr>
          <a:xfrm>
            <a:off x="5000628" y="2985553"/>
            <a:ext cx="714380" cy="500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0000"/>
                </a:solidFill>
              </a:rPr>
              <a:t>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785786" y="1556794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2005</a:t>
            </a:r>
            <a:endParaRPr lang="fr-FR" sz="2400" b="1" dirty="0"/>
          </a:p>
        </p:txBody>
      </p:sp>
      <p:sp>
        <p:nvSpPr>
          <p:cNvPr id="36" name="Rectangle 35"/>
          <p:cNvSpPr/>
          <p:nvPr/>
        </p:nvSpPr>
        <p:spPr>
          <a:xfrm>
            <a:off x="7143768" y="1556794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2007</a:t>
            </a:r>
            <a:endParaRPr lang="fr-FR" sz="2400" b="1" dirty="0"/>
          </a:p>
        </p:txBody>
      </p:sp>
      <p:sp>
        <p:nvSpPr>
          <p:cNvPr id="37" name="Rectangle 36"/>
          <p:cNvSpPr/>
          <p:nvPr/>
        </p:nvSpPr>
        <p:spPr>
          <a:xfrm>
            <a:off x="7143768" y="3699934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2012</a:t>
            </a:r>
            <a:endParaRPr lang="fr-FR" sz="2400" b="1" dirty="0"/>
          </a:p>
        </p:txBody>
      </p:sp>
      <p:sp>
        <p:nvSpPr>
          <p:cNvPr id="38" name="Rectangle 37"/>
          <p:cNvSpPr/>
          <p:nvPr/>
        </p:nvSpPr>
        <p:spPr>
          <a:xfrm>
            <a:off x="785786" y="3699934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2010</a:t>
            </a:r>
            <a:endParaRPr lang="fr-FR" sz="2400" b="1" dirty="0"/>
          </a:p>
        </p:txBody>
      </p:sp>
      <p:sp>
        <p:nvSpPr>
          <p:cNvPr id="40" name="ZoneTexte 39"/>
          <p:cNvSpPr txBox="1"/>
          <p:nvPr/>
        </p:nvSpPr>
        <p:spPr>
          <a:xfrm>
            <a:off x="1071538" y="2056861"/>
            <a:ext cx="25003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Institution d’un RAMO Ordonnance n° 2005-006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5715008" y="1985422"/>
            <a:ext cx="22860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Création d’un établissement dénommé CNAM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43" name="ZoneTexte 42"/>
          <p:cNvSpPr txBox="1"/>
          <p:nvPr/>
        </p:nvSpPr>
        <p:spPr>
          <a:xfrm>
            <a:off x="1214414" y="2842678"/>
            <a:ext cx="2214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Extension vers les parapublics et les personnes morales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5786446" y="2914116"/>
            <a:ext cx="22145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Extension vers le secteur Privé</a:t>
            </a:r>
            <a:endParaRPr lang="fr-FR" sz="1600" b="1" dirty="0">
              <a:solidFill>
                <a:schemeClr val="bg1"/>
              </a:solidFill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716029" y="4240740"/>
            <a:ext cx="7535027" cy="1214446"/>
            <a:chOff x="1071538" y="2357430"/>
            <a:chExt cx="3643338" cy="1214446"/>
          </a:xfrm>
          <a:solidFill>
            <a:schemeClr val="accent1"/>
          </a:solidFill>
        </p:grpSpPr>
        <p:sp>
          <p:nvSpPr>
            <p:cNvPr id="41" name="Rectangle 40"/>
            <p:cNvSpPr/>
            <p:nvPr/>
          </p:nvSpPr>
          <p:spPr>
            <a:xfrm>
              <a:off x="1071538" y="3143248"/>
              <a:ext cx="1000132" cy="42862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071538" y="2357430"/>
              <a:ext cx="3214710" cy="785818"/>
            </a:xfrm>
            <a:prstGeom prst="rect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6" name="Triangle isocèle 45"/>
            <p:cNvSpPr/>
            <p:nvPr/>
          </p:nvSpPr>
          <p:spPr>
            <a:xfrm rot="5400000">
              <a:off x="4107653" y="2536025"/>
              <a:ext cx="785818" cy="428628"/>
            </a:xfrm>
            <a:prstGeom prst="triangle">
              <a:avLst/>
            </a:prstGeom>
            <a:ln/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flat" dir="tl"/>
              </a:scene3d>
              <a:sp3d contourW="19050" prstMaterial="clear">
                <a:bevelT w="50800" h="50800"/>
                <a:contourClr>
                  <a:schemeClr val="accent5">
                    <a:tint val="70000"/>
                    <a:satMod val="180000"/>
                    <a:alpha val="70000"/>
                  </a:schemeClr>
                </a:contourClr>
              </a:sp3d>
            </a:bodyPr>
            <a:lstStyle/>
            <a:p>
              <a:pPr algn="ctr"/>
              <a:endParaRPr lang="fr-FR" b="1">
                <a:ln/>
                <a:solidFill>
                  <a:schemeClr val="accent5">
                    <a:tint val="50000"/>
                    <a:satMod val="180000"/>
                  </a:schemeClr>
                </a:solidFill>
              </a:endParaRPr>
            </a:p>
          </p:txBody>
        </p:sp>
      </p:grpSp>
      <p:sp>
        <p:nvSpPr>
          <p:cNvPr id="47" name="Ellipse 46"/>
          <p:cNvSpPr/>
          <p:nvPr/>
        </p:nvSpPr>
        <p:spPr>
          <a:xfrm>
            <a:off x="6161876" y="4383616"/>
            <a:ext cx="714380" cy="50006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>
                <a:solidFill>
                  <a:srgbClr val="FFC000"/>
                </a:solidFill>
              </a:rPr>
              <a:t>5</a:t>
            </a:r>
            <a:endParaRPr lang="fr-FR" sz="2400" b="1" dirty="0">
              <a:solidFill>
                <a:srgbClr val="FFC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716030" y="5097997"/>
            <a:ext cx="1000132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2018</a:t>
            </a:r>
            <a:endParaRPr lang="fr-FR" sz="2400" b="1" dirty="0"/>
          </a:p>
        </p:txBody>
      </p:sp>
      <p:sp>
        <p:nvSpPr>
          <p:cNvPr id="49" name="ZoneTexte 48"/>
          <p:cNvSpPr txBox="1"/>
          <p:nvPr/>
        </p:nvSpPr>
        <p:spPr>
          <a:xfrm>
            <a:off x="1293096" y="4230080"/>
            <a:ext cx="44291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bg1"/>
                </a:solidFill>
              </a:rPr>
              <a:t>Projet de loi en cours pour L’Extension vers le groupe </a:t>
            </a:r>
            <a:r>
              <a:rPr lang="fr-FR" sz="1600" b="1" dirty="0">
                <a:solidFill>
                  <a:schemeClr val="bg1"/>
                </a:solidFill>
              </a:rPr>
              <a:t> </a:t>
            </a:r>
            <a:r>
              <a:rPr lang="fr-FR" sz="1600" b="1" dirty="0" smtClean="0">
                <a:solidFill>
                  <a:schemeClr val="bg1"/>
                </a:solidFill>
              </a:rPr>
              <a:t>volontaire  (Assurance Universelle)</a:t>
            </a:r>
            <a:endParaRPr lang="fr-FR" sz="1600" b="1" dirty="0">
              <a:solidFill>
                <a:schemeClr val="bg1"/>
              </a:solidFill>
            </a:endParaRPr>
          </a:p>
        </p:txBody>
      </p:sp>
      <p:sp>
        <p:nvSpPr>
          <p:cNvPr id="50" name="Triangle isocèle 49"/>
          <p:cNvSpPr/>
          <p:nvPr/>
        </p:nvSpPr>
        <p:spPr>
          <a:xfrm rot="10800000">
            <a:off x="142844" y="4077072"/>
            <a:ext cx="1143008" cy="928694"/>
          </a:xfrm>
          <a:prstGeom prst="triangle">
            <a:avLst>
              <a:gd name="adj" fmla="val 50000"/>
            </a:avLst>
          </a:prstGeom>
          <a:solidFill>
            <a:schemeClr val="lt1"/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Rogner un rectangle à un seul coin 50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Historiques de mise en place</a:t>
            </a:r>
            <a:endParaRPr lang="fr-FR" sz="2400" b="1" dirty="0"/>
          </a:p>
        </p:txBody>
      </p:sp>
      <p:sp>
        <p:nvSpPr>
          <p:cNvPr id="52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rganigramme : Données stockées 6"/>
          <p:cNvSpPr/>
          <p:nvPr/>
        </p:nvSpPr>
        <p:spPr>
          <a:xfrm>
            <a:off x="3071802" y="2285992"/>
            <a:ext cx="3357587" cy="649782"/>
          </a:xfrm>
          <a:prstGeom prst="flowChartOnlineStorag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b="1" dirty="0" smtClean="0"/>
              <a:t>CNAM</a:t>
            </a:r>
            <a:endParaRPr lang="fr-FR" sz="4000" b="1" dirty="0"/>
          </a:p>
        </p:txBody>
      </p:sp>
      <p:sp>
        <p:nvSpPr>
          <p:cNvPr id="17" name="Rectangle 16"/>
          <p:cNvSpPr/>
          <p:nvPr/>
        </p:nvSpPr>
        <p:spPr>
          <a:xfrm>
            <a:off x="285720" y="1142984"/>
            <a:ext cx="8572560" cy="2500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 smtClean="0"/>
              <a:t>Tutelles</a:t>
            </a:r>
            <a:endParaRPr lang="fr-FR" sz="2400" b="1" dirty="0"/>
          </a:p>
        </p:txBody>
      </p:sp>
      <p:sp>
        <p:nvSpPr>
          <p:cNvPr id="18" name="Parallélogramme 17"/>
          <p:cNvSpPr/>
          <p:nvPr/>
        </p:nvSpPr>
        <p:spPr>
          <a:xfrm>
            <a:off x="857224" y="1571612"/>
            <a:ext cx="6379072" cy="35719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 smtClean="0"/>
              <a:t>Ministère de la Santé</a:t>
            </a:r>
            <a:endParaRPr lang="fr-FR" sz="1400" b="1" dirty="0"/>
          </a:p>
        </p:txBody>
      </p:sp>
      <p:sp>
        <p:nvSpPr>
          <p:cNvPr id="20" name="Espace réservé de la date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4" name="Rectangle 13"/>
          <p:cNvSpPr/>
          <p:nvPr/>
        </p:nvSpPr>
        <p:spPr>
          <a:xfrm>
            <a:off x="3786182" y="3857628"/>
            <a:ext cx="2000264" cy="71438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12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ogner un rectangle à un seul coin 12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Gouvernance</a:t>
            </a:r>
            <a:endParaRPr lang="fr-FR" sz="2400" b="1" dirty="0"/>
          </a:p>
        </p:txBody>
      </p:sp>
      <p:sp>
        <p:nvSpPr>
          <p:cNvPr id="15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7" grpId="0" animBg="1"/>
      <p:bldP spid="18" grpId="0" animBg="1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2285984" y="5209302"/>
            <a:ext cx="6643734" cy="1077218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fr-FR" sz="1600" b="1" i="1" dirty="0" smtClean="0">
                <a:latin typeface="Arial" pitchFamily="34" charset="0"/>
                <a:cs typeface="Arial" pitchFamily="34" charset="0"/>
              </a:rPr>
              <a:t>La caisse est dirigée par un directeur général secondé par un directeur général adjoint, tous les deux nommés par le gouvernement, administrée par un conseil d’administration composé d’une quinzaine de membres</a:t>
            </a:r>
            <a:endParaRPr lang="fr-FR" sz="1600" dirty="0"/>
          </a:p>
        </p:txBody>
      </p:sp>
      <p:sp>
        <p:nvSpPr>
          <p:cNvPr id="19" name="Organigramme : Multidocument 18"/>
          <p:cNvSpPr/>
          <p:nvPr/>
        </p:nvSpPr>
        <p:spPr>
          <a:xfrm>
            <a:off x="142844" y="5214950"/>
            <a:ext cx="2143140" cy="1071570"/>
          </a:xfrm>
          <a:prstGeom prst="flowChartMultidocumen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Fonctionnement</a:t>
            </a:r>
            <a:endParaRPr lang="fr-FR" b="1" dirty="0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Direction des Prestations </a:t>
            </a:r>
            <a:endParaRPr lang="fr-FR" dirty="0"/>
          </a:p>
        </p:txBody>
      </p:sp>
      <p:sp>
        <p:nvSpPr>
          <p:cNvPr id="21" name="Espace réservé du numéro de diapositive 2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5</a:t>
            </a:fld>
            <a:endParaRPr lang="fr-FR"/>
          </a:p>
        </p:txBody>
      </p:sp>
      <p:grpSp>
        <p:nvGrpSpPr>
          <p:cNvPr id="41" name="Groupe 40"/>
          <p:cNvGrpSpPr/>
          <p:nvPr/>
        </p:nvGrpSpPr>
        <p:grpSpPr>
          <a:xfrm>
            <a:off x="1571604" y="1214422"/>
            <a:ext cx="5467350" cy="3801950"/>
            <a:chOff x="1285852" y="1214422"/>
            <a:chExt cx="5467350" cy="3801950"/>
          </a:xfrm>
        </p:grpSpPr>
        <p:graphicFrame>
          <p:nvGraphicFramePr>
            <p:cNvPr id="38" name="Graphique 37"/>
            <p:cNvGraphicFramePr/>
            <p:nvPr/>
          </p:nvGraphicFramePr>
          <p:xfrm>
            <a:off x="1285852" y="1214422"/>
            <a:ext cx="5467350" cy="380195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40" name="Ellipse 39"/>
            <p:cNvSpPr/>
            <p:nvPr/>
          </p:nvSpPr>
          <p:spPr>
            <a:xfrm>
              <a:off x="2857488" y="1857364"/>
              <a:ext cx="2357454" cy="2500330"/>
            </a:xfrm>
            <a:prstGeom prst="ellipse">
              <a:avLst/>
            </a:prstGeom>
            <a:gradFill flip="none" rotWithShape="1">
              <a:gsLst>
                <a:gs pos="0">
                  <a:schemeClr val="dk2">
                    <a:tint val="80000"/>
                    <a:satMod val="300000"/>
                  </a:schemeClr>
                </a:gs>
                <a:gs pos="100000">
                  <a:schemeClr val="dk2">
                    <a:shade val="30000"/>
                    <a:satMod val="20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tx2">
                  <a:lumMod val="40000"/>
                  <a:lumOff val="60000"/>
                </a:schemeClr>
              </a:solidFill>
            </a:ln>
            <a:effectLst>
              <a:innerShdw blurRad="114300">
                <a:prstClr val="black"/>
              </a:inn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003">
              <a:schemeClr val="dk2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endParaRPr lang="fr-FR" sz="3600" b="1" dirty="0"/>
            </a:p>
          </p:txBody>
        </p:sp>
      </p:grpSp>
      <p:sp>
        <p:nvSpPr>
          <p:cNvPr id="44" name="WordArt 42"/>
          <p:cNvSpPr>
            <a:spLocks noChangeArrowheads="1" noChangeShapeType="1" noTextEdit="1"/>
          </p:cNvSpPr>
          <p:nvPr/>
        </p:nvSpPr>
        <p:spPr bwMode="auto">
          <a:xfrm rot="2734144">
            <a:off x="4379120" y="1879274"/>
            <a:ext cx="1378474" cy="859906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none" fromWordArt="1">
            <a:prstTxWarp prst="textArchUp">
              <a:avLst>
                <a:gd name="adj" fmla="val 11651015"/>
              </a:avLst>
            </a:prstTxWarp>
          </a:bodyPr>
          <a:lstStyle/>
          <a:p>
            <a:pPr algn="ctr"/>
            <a:r>
              <a:rPr lang="fr-FR" sz="3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FINANCES</a:t>
            </a:r>
            <a:endParaRPr lang="fr-FR" sz="3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WordArt 42"/>
          <p:cNvSpPr>
            <a:spLocks noChangeArrowheads="1" noChangeShapeType="1" noTextEdit="1"/>
          </p:cNvSpPr>
          <p:nvPr/>
        </p:nvSpPr>
        <p:spPr bwMode="auto">
          <a:xfrm rot="18913233">
            <a:off x="2860141" y="1993798"/>
            <a:ext cx="1280577" cy="535083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none" fromWordArt="1">
            <a:prstTxWarp prst="textArchUp">
              <a:avLst>
                <a:gd name="adj" fmla="val 11651015"/>
              </a:avLst>
            </a:prstTxWarp>
          </a:bodyPr>
          <a:lstStyle/>
          <a:p>
            <a:pPr algn="ctr"/>
            <a:r>
              <a:rPr lang="fr-FR" sz="16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Offres</a:t>
            </a:r>
            <a:endParaRPr lang="fr-FR" sz="16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WordArt 42"/>
          <p:cNvSpPr>
            <a:spLocks noChangeArrowheads="1" noChangeShapeType="1" noTextEdit="1"/>
          </p:cNvSpPr>
          <p:nvPr/>
        </p:nvSpPr>
        <p:spPr bwMode="auto">
          <a:xfrm rot="14081615">
            <a:off x="2678503" y="3493632"/>
            <a:ext cx="1551917" cy="714113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none" fromWordArt="1">
            <a:prstTxWarp prst="textArchUp">
              <a:avLst>
                <a:gd name="adj" fmla="val 11651015"/>
              </a:avLst>
            </a:prstTxWarp>
          </a:bodyPr>
          <a:lstStyle/>
          <a:p>
            <a:pPr algn="ctr"/>
            <a:r>
              <a:rPr lang="fr-FR" sz="16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Contribution</a:t>
            </a:r>
            <a:endParaRPr lang="fr-FR" sz="16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WordArt 42"/>
          <p:cNvSpPr>
            <a:spLocks noChangeArrowheads="1" noChangeShapeType="1" noTextEdit="1"/>
          </p:cNvSpPr>
          <p:nvPr/>
        </p:nvSpPr>
        <p:spPr bwMode="auto">
          <a:xfrm rot="7590276">
            <a:off x="4253656" y="3431800"/>
            <a:ext cx="1711910" cy="772606"/>
          </a:xfrm>
          <a:prstGeom prst="rect">
            <a:avLst/>
          </a:prstGeom>
          <a:effectLst>
            <a:reflection blurRad="6350" stA="50000" endA="300" endPos="90000" dir="5400000" sy="-100000" algn="bl" rotWithShape="0"/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spcFirstLastPara="1" wrap="none" fromWordArt="1">
            <a:prstTxWarp prst="textArchUp">
              <a:avLst>
                <a:gd name="adj" fmla="val 11651015"/>
              </a:avLst>
            </a:prstTxWarp>
          </a:bodyPr>
          <a:lstStyle/>
          <a:p>
            <a:pPr algn="ctr"/>
            <a:r>
              <a:rPr lang="fr-FR" sz="1600" b="1" kern="10" dirty="0" smtClean="0">
                <a:ln w="9525">
                  <a:noFill/>
                  <a:round/>
                  <a:headEnd/>
                  <a:tailEnd/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Contrôles</a:t>
            </a:r>
            <a:endParaRPr lang="fr-FR" sz="1600" b="1" kern="10" dirty="0">
              <a:ln w="9525">
                <a:noFill/>
                <a:round/>
                <a:headEnd/>
                <a:tailEnd/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143636" y="1000108"/>
            <a:ext cx="2428892" cy="28575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Rectangle 49"/>
          <p:cNvSpPr/>
          <p:nvPr/>
        </p:nvSpPr>
        <p:spPr>
          <a:xfrm>
            <a:off x="6143636" y="1285860"/>
            <a:ext cx="2428892" cy="12858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Assurer l’équilibre financier du RAMO</a:t>
            </a:r>
            <a:endParaRPr lang="fr-FR" dirty="0"/>
          </a:p>
        </p:txBody>
      </p:sp>
      <p:sp>
        <p:nvSpPr>
          <p:cNvPr id="51" name="Rectangle 50"/>
          <p:cNvSpPr/>
          <p:nvPr/>
        </p:nvSpPr>
        <p:spPr>
          <a:xfrm>
            <a:off x="6215074" y="3286124"/>
            <a:ext cx="2428892" cy="285752"/>
          </a:xfrm>
          <a:prstGeom prst="rect">
            <a:avLst/>
          </a:prstGeom>
          <a:solidFill>
            <a:srgbClr val="FF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2" name="Rectangle 51"/>
          <p:cNvSpPr/>
          <p:nvPr/>
        </p:nvSpPr>
        <p:spPr>
          <a:xfrm>
            <a:off x="6215074" y="3571876"/>
            <a:ext cx="2428892" cy="1285884"/>
          </a:xfrm>
          <a:prstGeom prst="rect">
            <a:avLst/>
          </a:prstGeom>
          <a:solidFill>
            <a:srgbClr val="F1F0B2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Contrôler l’allocation des ressources aux prestataires</a:t>
            </a:r>
            <a:endParaRPr lang="fr-FR" dirty="0"/>
          </a:p>
        </p:txBody>
      </p:sp>
      <p:sp>
        <p:nvSpPr>
          <p:cNvPr id="53" name="Rectangle 52"/>
          <p:cNvSpPr/>
          <p:nvPr/>
        </p:nvSpPr>
        <p:spPr>
          <a:xfrm>
            <a:off x="71406" y="1071546"/>
            <a:ext cx="2428892" cy="285752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4" name="Rectangle 53"/>
          <p:cNvSpPr/>
          <p:nvPr/>
        </p:nvSpPr>
        <p:spPr>
          <a:xfrm>
            <a:off x="71406" y="1357298"/>
            <a:ext cx="2428892" cy="12858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Améliorer l’offre et la couverture sanitaire des assurés</a:t>
            </a:r>
            <a:endParaRPr lang="fr-FR" dirty="0"/>
          </a:p>
        </p:txBody>
      </p:sp>
      <p:sp>
        <p:nvSpPr>
          <p:cNvPr id="55" name="Rectangle 54"/>
          <p:cNvSpPr/>
          <p:nvPr/>
        </p:nvSpPr>
        <p:spPr>
          <a:xfrm>
            <a:off x="71406" y="3214686"/>
            <a:ext cx="2428892" cy="2857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Rectangle 55"/>
          <p:cNvSpPr/>
          <p:nvPr/>
        </p:nvSpPr>
        <p:spPr>
          <a:xfrm>
            <a:off x="71406" y="3500438"/>
            <a:ext cx="2428892" cy="128588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Contribuer à optimiser les services des prestataires du secteur sanitaire</a:t>
            </a:r>
            <a:endParaRPr lang="fr-FR" dirty="0"/>
          </a:p>
        </p:txBody>
      </p:sp>
      <p:sp>
        <p:nvSpPr>
          <p:cNvPr id="57" name="Rectangle 56"/>
          <p:cNvSpPr/>
          <p:nvPr/>
        </p:nvSpPr>
        <p:spPr>
          <a:xfrm>
            <a:off x="3286116" y="2786058"/>
            <a:ext cx="1928826" cy="428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MISSION</a:t>
            </a:r>
          </a:p>
        </p:txBody>
      </p:sp>
      <p:pic>
        <p:nvPicPr>
          <p:cNvPr id="24" name="Picture 4" descr="D:\logo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Rogner un rectangle à un seul coin 24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Gouvernance</a:t>
            </a:r>
            <a:endParaRPr lang="fr-FR" sz="2400" b="1" dirty="0"/>
          </a:p>
        </p:txBody>
      </p:sp>
      <p:sp>
        <p:nvSpPr>
          <p:cNvPr id="26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03698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rganigramme : Données stockées 15"/>
          <p:cNvSpPr/>
          <p:nvPr/>
        </p:nvSpPr>
        <p:spPr>
          <a:xfrm rot="10800000">
            <a:off x="177734" y="4714884"/>
            <a:ext cx="4465704" cy="785818"/>
          </a:xfrm>
          <a:prstGeom prst="flowChartOnlineStorage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7" name="Organigramme : Données stockées 16"/>
          <p:cNvSpPr/>
          <p:nvPr/>
        </p:nvSpPr>
        <p:spPr>
          <a:xfrm rot="10800000">
            <a:off x="4572000" y="4714883"/>
            <a:ext cx="4093518" cy="785818"/>
          </a:xfrm>
          <a:prstGeom prst="flowChartOnlineStorag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 à coins arrondis 18"/>
          <p:cNvSpPr/>
          <p:nvPr/>
        </p:nvSpPr>
        <p:spPr>
          <a:xfrm>
            <a:off x="249174" y="1357298"/>
            <a:ext cx="4322825" cy="3214710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1" name="Rectangle à coins arrondis 20"/>
          <p:cNvSpPr/>
          <p:nvPr/>
        </p:nvSpPr>
        <p:spPr>
          <a:xfrm>
            <a:off x="392048" y="1552129"/>
            <a:ext cx="3972326" cy="282504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 Les Fonctionnaires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 Les Corps Militaires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 Les Parlementaires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 Etablissements Publics et Privés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Les Retraités  et  les Titulaires de pensions de ces régimes sus-indiqués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A leurs demande les membres des Ordres Professionnels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/>
                </a:solidFill>
              </a:rPr>
              <a:t>Volontaires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22" name="Rectangle à coins arrondis 21"/>
          <p:cNvSpPr/>
          <p:nvPr/>
        </p:nvSpPr>
        <p:spPr>
          <a:xfrm>
            <a:off x="820678" y="4857760"/>
            <a:ext cx="2604992" cy="428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Régimes couverts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Rectangle à coins arrondis 22"/>
          <p:cNvSpPr/>
          <p:nvPr/>
        </p:nvSpPr>
        <p:spPr>
          <a:xfrm>
            <a:off x="4621887" y="1357298"/>
            <a:ext cx="4000524" cy="3214710"/>
          </a:xfrm>
          <a:prstGeom prst="roundRect">
            <a:avLst>
              <a:gd name="adj" fmla="val 10000"/>
            </a:avLst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4" name="Rectangle à coins arrondis 23"/>
          <p:cNvSpPr/>
          <p:nvPr/>
        </p:nvSpPr>
        <p:spPr>
          <a:xfrm>
            <a:off x="4770552" y="1552129"/>
            <a:ext cx="3676159" cy="282504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L’Assuré Social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Les Conjoints (es)</a:t>
            </a:r>
          </a:p>
          <a:p>
            <a:pPr>
              <a:buFont typeface="Arial" pitchFamily="34" charset="0"/>
              <a:buChar char="•"/>
            </a:pPr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Les enfants moins de 21 Ans et plus de 21 Ans si ils sont atteints d’un handicape  les empêchant d’exercer  une activité rémunérée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Rectangle à coins arrondis 24"/>
          <p:cNvSpPr/>
          <p:nvPr/>
        </p:nvSpPr>
        <p:spPr>
          <a:xfrm>
            <a:off x="5286380" y="4857759"/>
            <a:ext cx="2604992" cy="42862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Bénéficiaires</a:t>
            </a:r>
            <a:endParaRPr lang="fr-FR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Espace réservé de la date 2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Direction des Prestations </a:t>
            </a:r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14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Rogner un rectangle à un seul coin 14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400" b="1" dirty="0" smtClean="0"/>
              <a:t>Groupes Couverts</a:t>
            </a:r>
            <a:endParaRPr lang="fr-FR" sz="3200" b="1" dirty="0"/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639448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4" grpId="0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 txBox="1">
            <a:spLocks/>
          </p:cNvSpPr>
          <p:nvPr/>
        </p:nvSpPr>
        <p:spPr>
          <a:xfrm>
            <a:off x="414366" y="1144637"/>
            <a:ext cx="8229600" cy="857256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70000" lnSpcReduction="200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Le financement est basé essentiellement sur :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les cotisations des employés et les contributions de leurs employeurs (calculées sur l’ assiette</a:t>
            </a:r>
            <a:r>
              <a:rPr kumimoji="0" lang="fr-FR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 salaires</a:t>
            </a:r>
            <a:r>
              <a:rPr kumimoji="0" lang="fr-FR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fr-FR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Le placement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Rogner un rectangle avec un coin diagonal 4"/>
          <p:cNvSpPr/>
          <p:nvPr/>
        </p:nvSpPr>
        <p:spPr>
          <a:xfrm>
            <a:off x="428596" y="3449463"/>
            <a:ext cx="1785950" cy="571504"/>
          </a:xfrm>
          <a:prstGeom prst="snip2Diag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Cotisations</a:t>
            </a:r>
            <a:endParaRPr lang="fr-FR" dirty="0"/>
          </a:p>
        </p:txBody>
      </p:sp>
      <p:sp>
        <p:nvSpPr>
          <p:cNvPr id="6" name="Rogner un rectangle avec un coin diagonal 5"/>
          <p:cNvSpPr/>
          <p:nvPr/>
        </p:nvSpPr>
        <p:spPr>
          <a:xfrm>
            <a:off x="428596" y="4878223"/>
            <a:ext cx="1785950" cy="571504"/>
          </a:xfrm>
          <a:prstGeom prst="snip2Diag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Contributions</a:t>
            </a:r>
            <a:endParaRPr lang="fr-FR" dirty="0"/>
          </a:p>
        </p:txBody>
      </p:sp>
      <p:sp>
        <p:nvSpPr>
          <p:cNvPr id="7" name="Organigramme : Données stockées 6"/>
          <p:cNvSpPr/>
          <p:nvPr/>
        </p:nvSpPr>
        <p:spPr>
          <a:xfrm>
            <a:off x="2571736" y="2163579"/>
            <a:ext cx="2428892" cy="500066"/>
          </a:xfrm>
          <a:prstGeom prst="flowChartOnlineStorage">
            <a:avLst/>
          </a:prstGeom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0000" endA="300" endPos="55000" dir="5400000" sy="-100000" algn="bl" rotWithShape="0"/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 smtClean="0"/>
              <a:t>CNAM</a:t>
            </a:r>
            <a:endParaRPr lang="fr-FR" sz="2000" b="1" dirty="0"/>
          </a:p>
        </p:txBody>
      </p:sp>
      <p:sp>
        <p:nvSpPr>
          <p:cNvPr id="11" name="Organigramme : Stockage à accès séquentiel 10"/>
          <p:cNvSpPr/>
          <p:nvPr/>
        </p:nvSpPr>
        <p:spPr>
          <a:xfrm>
            <a:off x="2571736" y="4020967"/>
            <a:ext cx="928694" cy="500066"/>
          </a:xfrm>
          <a:prstGeom prst="flowChartMagneticTap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2,5%</a:t>
            </a:r>
            <a:endParaRPr lang="fr-FR" b="1" dirty="0"/>
          </a:p>
        </p:txBody>
      </p:sp>
      <p:sp>
        <p:nvSpPr>
          <p:cNvPr id="13" name="Organigramme : Stockage à accès séquentiel 12"/>
          <p:cNvSpPr/>
          <p:nvPr/>
        </p:nvSpPr>
        <p:spPr>
          <a:xfrm>
            <a:off x="2571736" y="2877959"/>
            <a:ext cx="928694" cy="500066"/>
          </a:xfrm>
          <a:prstGeom prst="flowChartMagneticTap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4%</a:t>
            </a:r>
            <a:endParaRPr lang="fr-FR" b="1" dirty="0"/>
          </a:p>
        </p:txBody>
      </p:sp>
      <p:sp>
        <p:nvSpPr>
          <p:cNvPr id="14" name="Organigramme : Stockage à accès séquentiel 13"/>
          <p:cNvSpPr/>
          <p:nvPr/>
        </p:nvSpPr>
        <p:spPr>
          <a:xfrm>
            <a:off x="2571736" y="3449463"/>
            <a:ext cx="928694" cy="500066"/>
          </a:xfrm>
          <a:prstGeom prst="flowChartMagneticTap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5%</a:t>
            </a:r>
            <a:endParaRPr lang="fr-FR" b="1" dirty="0"/>
          </a:p>
        </p:txBody>
      </p:sp>
      <p:sp>
        <p:nvSpPr>
          <p:cNvPr id="15" name="Organigramme : Bande perforée 14"/>
          <p:cNvSpPr/>
          <p:nvPr/>
        </p:nvSpPr>
        <p:spPr>
          <a:xfrm>
            <a:off x="3500430" y="2877959"/>
            <a:ext cx="1643074" cy="500066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Actifs</a:t>
            </a:r>
            <a:endParaRPr lang="fr-FR" dirty="0"/>
          </a:p>
        </p:txBody>
      </p:sp>
      <p:sp>
        <p:nvSpPr>
          <p:cNvPr id="16" name="Organigramme : Bande perforée 15"/>
          <p:cNvSpPr/>
          <p:nvPr/>
        </p:nvSpPr>
        <p:spPr>
          <a:xfrm>
            <a:off x="3500430" y="3378025"/>
            <a:ext cx="1643074" cy="571504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dirty="0" smtClean="0"/>
              <a:t>Parlementaires</a:t>
            </a:r>
            <a:endParaRPr lang="fr-FR" dirty="0"/>
          </a:p>
        </p:txBody>
      </p:sp>
      <p:sp>
        <p:nvSpPr>
          <p:cNvPr id="17" name="Organigramme : Bande perforée 16"/>
          <p:cNvSpPr/>
          <p:nvPr/>
        </p:nvSpPr>
        <p:spPr>
          <a:xfrm>
            <a:off x="3500430" y="4020967"/>
            <a:ext cx="1643074" cy="500066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Retraités</a:t>
            </a:r>
            <a:endParaRPr lang="fr-FR" dirty="0"/>
          </a:p>
        </p:txBody>
      </p:sp>
      <p:sp>
        <p:nvSpPr>
          <p:cNvPr id="18" name="Organigramme : Stockage à accès séquentiel 17"/>
          <p:cNvSpPr/>
          <p:nvPr/>
        </p:nvSpPr>
        <p:spPr>
          <a:xfrm>
            <a:off x="2571736" y="4878223"/>
            <a:ext cx="928694" cy="500066"/>
          </a:xfrm>
          <a:prstGeom prst="flowChartMagneticTap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/>
              <a:t>5%</a:t>
            </a:r>
            <a:endParaRPr lang="fr-FR" b="1" dirty="0"/>
          </a:p>
        </p:txBody>
      </p:sp>
      <p:sp>
        <p:nvSpPr>
          <p:cNvPr id="19" name="Organigramme : Bande perforée 18"/>
          <p:cNvSpPr/>
          <p:nvPr/>
        </p:nvSpPr>
        <p:spPr>
          <a:xfrm>
            <a:off x="3500430" y="4878223"/>
            <a:ext cx="1643074" cy="500066"/>
          </a:xfrm>
          <a:prstGeom prst="flowChartPunchedTap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Employeurs</a:t>
            </a:r>
            <a:endParaRPr lang="fr-FR" dirty="0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10"/>
          </p:nvPr>
        </p:nvSpPr>
        <p:spPr>
          <a:xfrm>
            <a:off x="457200" y="6448251"/>
            <a:ext cx="2133600" cy="365125"/>
          </a:xfrm>
        </p:spPr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11"/>
          </p:nvPr>
        </p:nvSpPr>
        <p:spPr>
          <a:xfrm>
            <a:off x="3124200" y="6448251"/>
            <a:ext cx="2895600" cy="365125"/>
          </a:xfrm>
        </p:spPr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>
          <a:xfrm>
            <a:off x="6553200" y="6448251"/>
            <a:ext cx="2133600" cy="365125"/>
          </a:xfrm>
        </p:spPr>
        <p:txBody>
          <a:bodyPr>
            <a:normAutofit lnSpcReduction="10000"/>
          </a:bodyPr>
          <a:lstStyle/>
          <a:p>
            <a:fld id="{42DDC4FE-7F50-4ADB-8865-0C1248FB904C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20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1" name="Rogner un rectangle à un seul coin 20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Sources de financement</a:t>
            </a:r>
            <a:endParaRPr lang="fr-FR" sz="2400" b="1" dirty="0"/>
          </a:p>
        </p:txBody>
      </p:sp>
      <p:sp>
        <p:nvSpPr>
          <p:cNvPr id="22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66063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4525963"/>
          </a:xfrm>
        </p:spPr>
        <p:txBody>
          <a:bodyPr/>
          <a:lstStyle/>
          <a:p>
            <a:r>
              <a:rPr lang="fr-FR" b="1" i="1" dirty="0" smtClean="0"/>
              <a:t>Prise en Charge Sanitaire :</a:t>
            </a:r>
          </a:p>
          <a:p>
            <a:pPr>
              <a:buNone/>
            </a:pPr>
            <a:endParaRPr lang="fr-FR" dirty="0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23" name="Espace réservé du pied de page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8</a:t>
            </a:fld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785786" y="4221088"/>
            <a:ext cx="3500462" cy="1714512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785786" y="2214554"/>
            <a:ext cx="3500462" cy="17145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Rectangle 8"/>
          <p:cNvSpPr/>
          <p:nvPr/>
        </p:nvSpPr>
        <p:spPr>
          <a:xfrm>
            <a:off x="4429124" y="4071942"/>
            <a:ext cx="3500462" cy="1714512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Rectangle 9"/>
          <p:cNvSpPr/>
          <p:nvPr/>
        </p:nvSpPr>
        <p:spPr>
          <a:xfrm>
            <a:off x="4429124" y="2214554"/>
            <a:ext cx="3500462" cy="171451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Organigramme : Connecteur 10"/>
          <p:cNvSpPr/>
          <p:nvPr/>
        </p:nvSpPr>
        <p:spPr>
          <a:xfrm>
            <a:off x="2786050" y="2214554"/>
            <a:ext cx="3357586" cy="3571900"/>
          </a:xfrm>
          <a:prstGeom prst="flowChartConnector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Organigramme : Connecteur 11"/>
          <p:cNvSpPr/>
          <p:nvPr/>
        </p:nvSpPr>
        <p:spPr>
          <a:xfrm>
            <a:off x="3643306" y="3429000"/>
            <a:ext cx="1643074" cy="1357322"/>
          </a:xfrm>
          <a:prstGeom prst="flowChartConnector">
            <a:avLst/>
          </a:prstGeom>
          <a:solidFill>
            <a:schemeClr val="bg1"/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orthographicFront"/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Prestations</a:t>
            </a:r>
          </a:p>
          <a:p>
            <a:pPr algn="ctr"/>
            <a:r>
              <a:rPr lang="fr-FR" sz="1600" b="1" dirty="0" smtClean="0">
                <a:solidFill>
                  <a:schemeClr val="tx1"/>
                </a:solidFill>
              </a:rPr>
              <a:t>Offertes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786050" y="2928934"/>
            <a:ext cx="1500198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Soins Ambulatoires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643438" y="4643446"/>
            <a:ext cx="1428760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Evacuations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714876" y="2928934"/>
            <a:ext cx="1428760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Soins Hospitaliers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2928926" y="4643446"/>
            <a:ext cx="1500198" cy="5000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tx1"/>
                </a:solidFill>
              </a:rPr>
              <a:t>Médicaments</a:t>
            </a:r>
            <a:endParaRPr lang="fr-FR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85786" y="2285992"/>
            <a:ext cx="2286016" cy="1428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Consultations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Préventions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Examens Biologiques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Examens Radiologiques</a:t>
            </a:r>
          </a:p>
          <a:p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286512" y="2214554"/>
            <a:ext cx="1928826" cy="15001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Consultations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Chirurgies et Médicaments 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Séjour hospitalier</a:t>
            </a:r>
          </a:p>
          <a:p>
            <a:r>
              <a:rPr lang="fr-FR" sz="1600" b="1" dirty="0" smtClean="0">
                <a:solidFill>
                  <a:schemeClr val="tx1"/>
                </a:solidFill>
              </a:rPr>
              <a:t>Transport  (évacuations sanitaires ) 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85786" y="4429132"/>
            <a:ext cx="1785950" cy="1285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600" b="1" dirty="0" smtClean="0">
              <a:solidFill>
                <a:schemeClr val="tx1"/>
              </a:solidFill>
            </a:endParaRPr>
          </a:p>
          <a:p>
            <a:r>
              <a:rPr lang="fr-FR" sz="1600" b="1" dirty="0" smtClean="0">
                <a:solidFill>
                  <a:schemeClr val="tx1"/>
                </a:solidFill>
              </a:rPr>
              <a:t>Liste de médicaments établie par décret</a:t>
            </a:r>
            <a:endParaRPr lang="fr-FR" sz="1600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072198" y="4214818"/>
            <a:ext cx="1928826" cy="12858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 smtClean="0">
                <a:solidFill>
                  <a:schemeClr val="tx1"/>
                </a:solidFill>
              </a:rPr>
              <a:t>PEC de frais de soins dans les hôpitaux / Cliniques Etrangères</a:t>
            </a:r>
          </a:p>
        </p:txBody>
      </p:sp>
      <p:pic>
        <p:nvPicPr>
          <p:cNvPr id="24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5" name="Rogner un rectangle à un seul coin 24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Prise en charges des soins</a:t>
            </a:r>
            <a:endParaRPr lang="fr-FR" sz="2400" b="1" dirty="0"/>
          </a:p>
        </p:txBody>
      </p:sp>
      <p:sp>
        <p:nvSpPr>
          <p:cNvPr id="26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5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9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4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6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48" presetID="5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800" decel="100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800" decel="100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6"/>
          <p:cNvGrpSpPr/>
          <p:nvPr/>
        </p:nvGrpSpPr>
        <p:grpSpPr>
          <a:xfrm>
            <a:off x="428596" y="1571612"/>
            <a:ext cx="1980000" cy="2214578"/>
            <a:chOff x="1853" y="0"/>
            <a:chExt cx="1807332" cy="2000264"/>
          </a:xfrm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</p:grpSpPr>
        <p:sp>
          <p:nvSpPr>
            <p:cNvPr id="8" name="Rectangle à coins arrondis 7"/>
            <p:cNvSpPr/>
            <p:nvPr/>
          </p:nvSpPr>
          <p:spPr>
            <a:xfrm>
              <a:off x="1853" y="0"/>
              <a:ext cx="1807332" cy="2000264"/>
            </a:xfrm>
            <a:prstGeom prst="roundRect">
              <a:avLst>
                <a:gd name="adj" fmla="val 10000"/>
              </a:avLst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54788" y="52935"/>
              <a:ext cx="1701462" cy="1894394"/>
            </a:xfrm>
            <a:prstGeom prst="rect">
              <a:avLst/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b="1" kern="1200" dirty="0" smtClean="0"/>
                <a:t>80%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 smtClean="0"/>
                <a:t>Consultations, Examens biologiques et radiologiques</a:t>
              </a:r>
              <a:endParaRPr lang="fr-FR" sz="2000" b="1" kern="1200" dirty="0"/>
            </a:p>
          </p:txBody>
        </p:sp>
      </p:grpSp>
      <p:grpSp>
        <p:nvGrpSpPr>
          <p:cNvPr id="4" name="Groupe 9"/>
          <p:cNvGrpSpPr/>
          <p:nvPr/>
        </p:nvGrpSpPr>
        <p:grpSpPr>
          <a:xfrm>
            <a:off x="2428860" y="1428736"/>
            <a:ext cx="2071702" cy="2000264"/>
            <a:chOff x="2112817" y="0"/>
            <a:chExt cx="1807332" cy="2000264"/>
          </a:xfrm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</p:grpSpPr>
        <p:sp>
          <p:nvSpPr>
            <p:cNvPr id="11" name="Rectangle à coins arrondis 10"/>
            <p:cNvSpPr/>
            <p:nvPr/>
          </p:nvSpPr>
          <p:spPr>
            <a:xfrm>
              <a:off x="2112817" y="0"/>
              <a:ext cx="1807332" cy="2000264"/>
            </a:xfrm>
            <a:prstGeom prst="roundRect">
              <a:avLst>
                <a:gd name="adj" fmla="val 10000"/>
              </a:avLst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2" name="Rectangle 11"/>
            <p:cNvSpPr/>
            <p:nvPr/>
          </p:nvSpPr>
          <p:spPr>
            <a:xfrm>
              <a:off x="2165752" y="52935"/>
              <a:ext cx="1701462" cy="1894394"/>
            </a:xfrm>
            <a:prstGeom prst="rect">
              <a:avLst/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b="1" kern="1200" dirty="0" smtClean="0"/>
                <a:t>67%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1800" b="1" kern="1200" dirty="0" smtClean="0"/>
                <a:t>Médicaments avec un </a:t>
              </a:r>
              <a:r>
                <a:rPr lang="fr-FR" sz="1800" b="1" kern="1200" dirty="0" err="1" smtClean="0"/>
                <a:t>co</a:t>
              </a:r>
              <a:r>
                <a:rPr lang="fr-FR" sz="1800" b="1" kern="1200" dirty="0" smtClean="0"/>
                <a:t>-paiement de  (</a:t>
              </a:r>
              <a:r>
                <a:rPr lang="fr-FR" b="1" dirty="0" smtClean="0"/>
                <a:t>1500UM</a:t>
              </a:r>
              <a:r>
                <a:rPr lang="fr-FR" sz="1800" b="1" kern="1200" dirty="0" smtClean="0"/>
                <a:t>)</a:t>
              </a:r>
              <a:endParaRPr lang="fr-FR" sz="1800" b="1" kern="1200" dirty="0"/>
            </a:p>
          </p:txBody>
        </p:sp>
      </p:grpSp>
      <p:grpSp>
        <p:nvGrpSpPr>
          <p:cNvPr id="5" name="Groupe 12"/>
          <p:cNvGrpSpPr/>
          <p:nvPr/>
        </p:nvGrpSpPr>
        <p:grpSpPr>
          <a:xfrm>
            <a:off x="4407742" y="1357298"/>
            <a:ext cx="2021646" cy="2000264"/>
            <a:chOff x="4223781" y="0"/>
            <a:chExt cx="1807332" cy="2000264"/>
          </a:xfrm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</p:grpSpPr>
        <p:sp>
          <p:nvSpPr>
            <p:cNvPr id="17" name="Rectangle à coins arrondis 16"/>
            <p:cNvSpPr/>
            <p:nvPr/>
          </p:nvSpPr>
          <p:spPr>
            <a:xfrm>
              <a:off x="4223781" y="0"/>
              <a:ext cx="1807332" cy="2000264"/>
            </a:xfrm>
            <a:prstGeom prst="roundRect">
              <a:avLst>
                <a:gd name="adj" fmla="val 10000"/>
              </a:avLst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8" name="Rectangle 17"/>
            <p:cNvSpPr/>
            <p:nvPr/>
          </p:nvSpPr>
          <p:spPr>
            <a:xfrm>
              <a:off x="4276716" y="52935"/>
              <a:ext cx="1701462" cy="1894394"/>
            </a:xfrm>
            <a:prstGeom prst="rect">
              <a:avLst/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b="1" kern="1200" dirty="0" smtClean="0"/>
                <a:t>90%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 smtClean="0"/>
                <a:t>Hospitalisations avec un </a:t>
              </a:r>
              <a:r>
                <a:rPr lang="fr-FR" sz="2000" b="1" kern="1200" dirty="0" err="1" smtClean="0"/>
                <a:t>co</a:t>
              </a:r>
              <a:r>
                <a:rPr lang="fr-FR" sz="2000" b="1" kern="1200" dirty="0" smtClean="0"/>
                <a:t>-paiement de (</a:t>
              </a:r>
              <a:r>
                <a:rPr lang="fr-FR" sz="2000" b="1" dirty="0" smtClean="0"/>
                <a:t>10000UM</a:t>
              </a:r>
              <a:r>
                <a:rPr lang="fr-FR" sz="2000" b="1" kern="1200" dirty="0" smtClean="0"/>
                <a:t>) </a:t>
              </a:r>
              <a:endParaRPr lang="fr-FR" sz="2000" b="1" kern="1200" dirty="0"/>
            </a:p>
          </p:txBody>
        </p:sp>
      </p:grpSp>
      <p:grpSp>
        <p:nvGrpSpPr>
          <p:cNvPr id="6" name="Groupe 13"/>
          <p:cNvGrpSpPr/>
          <p:nvPr/>
        </p:nvGrpSpPr>
        <p:grpSpPr>
          <a:xfrm>
            <a:off x="6836634" y="1285860"/>
            <a:ext cx="2093084" cy="3786214"/>
            <a:chOff x="6334746" y="0"/>
            <a:chExt cx="1807332" cy="2000264"/>
          </a:xfrm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</p:grpSpPr>
        <p:sp>
          <p:nvSpPr>
            <p:cNvPr id="15" name="Rectangle à coins arrondis 14"/>
            <p:cNvSpPr/>
            <p:nvPr/>
          </p:nvSpPr>
          <p:spPr>
            <a:xfrm>
              <a:off x="6334746" y="0"/>
              <a:ext cx="1807332" cy="2000264"/>
            </a:xfrm>
            <a:prstGeom prst="roundRect">
              <a:avLst>
                <a:gd name="adj" fmla="val 10000"/>
              </a:avLst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16" name="Rectangle 15"/>
            <p:cNvSpPr/>
            <p:nvPr/>
          </p:nvSpPr>
          <p:spPr>
            <a:xfrm>
              <a:off x="6387681" y="52935"/>
              <a:ext cx="1701462" cy="1894394"/>
            </a:xfrm>
            <a:prstGeom prst="rect">
              <a:avLst/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b="1" kern="1200" dirty="0" smtClean="0"/>
                <a:t>100% 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kern="1200" dirty="0" smtClean="0"/>
                <a:t>Les évacuations</a:t>
              </a:r>
              <a:endParaRPr lang="fr-FR" sz="2000" b="1" kern="1200" dirty="0"/>
            </a:p>
          </p:txBody>
        </p:sp>
      </p:grpSp>
      <p:grpSp>
        <p:nvGrpSpPr>
          <p:cNvPr id="7" name="Groupe 18"/>
          <p:cNvGrpSpPr/>
          <p:nvPr/>
        </p:nvGrpSpPr>
        <p:grpSpPr>
          <a:xfrm>
            <a:off x="785786" y="3857628"/>
            <a:ext cx="2071702" cy="2000264"/>
            <a:chOff x="1853" y="0"/>
            <a:chExt cx="1807332" cy="2000264"/>
          </a:xfrm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</p:grpSpPr>
        <p:sp>
          <p:nvSpPr>
            <p:cNvPr id="20" name="Rectangle à coins arrondis 19"/>
            <p:cNvSpPr/>
            <p:nvPr/>
          </p:nvSpPr>
          <p:spPr>
            <a:xfrm>
              <a:off x="1853" y="0"/>
              <a:ext cx="1807332" cy="2000264"/>
            </a:xfrm>
            <a:prstGeom prst="roundRect">
              <a:avLst>
                <a:gd name="adj" fmla="val 10000"/>
              </a:avLst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54788" y="52935"/>
              <a:ext cx="1701462" cy="1894394"/>
            </a:xfrm>
            <a:prstGeom prst="rect">
              <a:avLst/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b="1" kern="1200" dirty="0" smtClean="0"/>
                <a:t>Forfaitaire</a:t>
              </a:r>
            </a:p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b="1" dirty="0" smtClean="0"/>
                <a:t>Lunettes</a:t>
              </a:r>
              <a:endParaRPr lang="fr-FR" sz="2000" b="1" kern="1200" dirty="0"/>
            </a:p>
          </p:txBody>
        </p:sp>
      </p:grpSp>
      <p:grpSp>
        <p:nvGrpSpPr>
          <p:cNvPr id="10" name="Groupe 21"/>
          <p:cNvGrpSpPr/>
          <p:nvPr/>
        </p:nvGrpSpPr>
        <p:grpSpPr>
          <a:xfrm>
            <a:off x="2857488" y="3643314"/>
            <a:ext cx="4000528" cy="1785950"/>
            <a:chOff x="1853" y="0"/>
            <a:chExt cx="1807332" cy="2000264"/>
          </a:xfrm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</p:grpSpPr>
        <p:sp>
          <p:nvSpPr>
            <p:cNvPr id="23" name="Rectangle à coins arrondis 22"/>
            <p:cNvSpPr/>
            <p:nvPr/>
          </p:nvSpPr>
          <p:spPr>
            <a:xfrm>
              <a:off x="1853" y="0"/>
              <a:ext cx="1807332" cy="2000264"/>
            </a:xfrm>
            <a:prstGeom prst="roundRect">
              <a:avLst>
                <a:gd name="adj" fmla="val 10000"/>
              </a:avLst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24" name="Rectangle 23"/>
            <p:cNvSpPr/>
            <p:nvPr/>
          </p:nvSpPr>
          <p:spPr>
            <a:xfrm>
              <a:off x="54788" y="52935"/>
              <a:ext cx="1701462" cy="1894394"/>
            </a:xfrm>
            <a:prstGeom prst="rect">
              <a:avLst/>
            </a:prstGeom>
            <a:ln w="34925">
              <a:noFill/>
            </a:ln>
            <a:effectLst>
              <a:outerShdw blurRad="225425" dist="50800" dir="5220000" algn="ctr">
                <a:srgbClr val="000000">
                  <a:alpha val="33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 extrusionH="254000" contourW="19050">
              <a:bevelT w="82550" h="44450" prst="angle"/>
              <a:bevelB w="82550" h="44450" prst="angle"/>
              <a:contourClr>
                <a:srgbClr val="FFFFFF"/>
              </a:contourClr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400" b="1" kern="1200" dirty="0" smtClean="0"/>
                <a:t>Exonération</a:t>
              </a:r>
            </a:p>
            <a:p>
              <a:pPr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r-FR" sz="2000" b="1" dirty="0" smtClean="0"/>
                <a:t>ALD</a:t>
              </a:r>
            </a:p>
          </p:txBody>
        </p:sp>
      </p:grpSp>
      <p:sp>
        <p:nvSpPr>
          <p:cNvPr id="25" name="Double flèche horizontale 24"/>
          <p:cNvSpPr/>
          <p:nvPr/>
        </p:nvSpPr>
        <p:spPr>
          <a:xfrm rot="21136653">
            <a:off x="249965" y="5451778"/>
            <a:ext cx="6861171" cy="1001207"/>
          </a:xfrm>
          <a:prstGeom prst="leftRigh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 smtClean="0"/>
              <a:t>Ces taux sont appliqués sur le tarif fixé par la CNAM et non sur le facturé</a:t>
            </a:r>
            <a:endParaRPr lang="fr-FR" sz="1600" b="1" dirty="0"/>
          </a:p>
        </p:txBody>
      </p:sp>
      <p:sp>
        <p:nvSpPr>
          <p:cNvPr id="13" name="Espace réservé du contenu 12"/>
          <p:cNvSpPr>
            <a:spLocks noGrp="1"/>
          </p:cNvSpPr>
          <p:nvPr>
            <p:ph idx="1"/>
          </p:nvPr>
        </p:nvSpPr>
        <p:spPr>
          <a:xfrm>
            <a:off x="486588" y="1285861"/>
            <a:ext cx="8229600" cy="5208246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30" name="Espace réservé du pied de page 2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9</a:t>
            </a:fld>
            <a:endParaRPr lang="fr-FR"/>
          </a:p>
        </p:txBody>
      </p:sp>
      <p:pic>
        <p:nvPicPr>
          <p:cNvPr id="26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1" name="Rogner un rectangle à un seul coin 30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Niveau de couverture</a:t>
            </a:r>
            <a:endParaRPr lang="fr-FR" sz="2400" b="1" dirty="0"/>
          </a:p>
        </p:txBody>
      </p:sp>
      <p:sp>
        <p:nvSpPr>
          <p:cNvPr id="32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AutoShape 96"/>
          <p:cNvSpPr>
            <a:spLocks noChangeArrowheads="1"/>
          </p:cNvSpPr>
          <p:nvPr/>
        </p:nvSpPr>
        <p:spPr bwMode="auto">
          <a:xfrm>
            <a:off x="2571736" y="2214554"/>
            <a:ext cx="3071834" cy="2357454"/>
          </a:xfrm>
          <a:custGeom>
            <a:avLst/>
            <a:gdLst>
              <a:gd name="G0" fmla="+- 5400 0 0"/>
              <a:gd name="G1" fmla="+- 21600 0 5400"/>
              <a:gd name="G2" fmla="+- 21600 0 5400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5400" y="10800"/>
                </a:moveTo>
                <a:cubicBezTo>
                  <a:pt x="5400" y="13782"/>
                  <a:pt x="7818" y="16200"/>
                  <a:pt x="10800" y="16200"/>
                </a:cubicBezTo>
                <a:cubicBezTo>
                  <a:pt x="13782" y="16200"/>
                  <a:pt x="16200" y="13782"/>
                  <a:pt x="16200" y="10800"/>
                </a:cubicBezTo>
                <a:cubicBezTo>
                  <a:pt x="16200" y="7818"/>
                  <a:pt x="13782" y="5400"/>
                  <a:pt x="10800" y="5400"/>
                </a:cubicBezTo>
                <a:cubicBezTo>
                  <a:pt x="7818" y="5400"/>
                  <a:pt x="5400" y="7818"/>
                  <a:pt x="5400" y="10800"/>
                </a:cubicBez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endParaRPr lang="fr-FR"/>
          </a:p>
        </p:txBody>
      </p:sp>
      <p:sp>
        <p:nvSpPr>
          <p:cNvPr id="30" name="Freeform 93"/>
          <p:cNvSpPr>
            <a:spLocks/>
          </p:cNvSpPr>
          <p:nvPr/>
        </p:nvSpPr>
        <p:spPr bwMode="auto">
          <a:xfrm>
            <a:off x="1912893" y="3514241"/>
            <a:ext cx="5302313" cy="2129337"/>
          </a:xfrm>
          <a:custGeom>
            <a:avLst/>
            <a:gdLst/>
            <a:ahLst/>
            <a:cxnLst>
              <a:cxn ang="0">
                <a:pos x="1206" y="1218"/>
              </a:cxn>
              <a:cxn ang="0">
                <a:pos x="1271" y="1206"/>
              </a:cxn>
              <a:cxn ang="0">
                <a:pos x="1321" y="1194"/>
              </a:cxn>
              <a:cxn ang="0">
                <a:pos x="1375" y="1179"/>
              </a:cxn>
              <a:cxn ang="0">
                <a:pos x="1426" y="1160"/>
              </a:cxn>
              <a:cxn ang="0">
                <a:pos x="1488" y="1136"/>
              </a:cxn>
              <a:cxn ang="0">
                <a:pos x="1546" y="1110"/>
              </a:cxn>
              <a:cxn ang="0">
                <a:pos x="1602" y="1082"/>
              </a:cxn>
              <a:cxn ang="0">
                <a:pos x="1649" y="1052"/>
              </a:cxn>
              <a:cxn ang="0">
                <a:pos x="1698" y="1021"/>
              </a:cxn>
              <a:cxn ang="0">
                <a:pos x="1752" y="983"/>
              </a:cxn>
              <a:cxn ang="0">
                <a:pos x="1798" y="948"/>
              </a:cxn>
              <a:cxn ang="0">
                <a:pos x="1869" y="889"/>
              </a:cxn>
              <a:cxn ang="0">
                <a:pos x="1938" y="816"/>
              </a:cxn>
              <a:cxn ang="0">
                <a:pos x="1989" y="756"/>
              </a:cxn>
              <a:cxn ang="0">
                <a:pos x="2044" y="686"/>
              </a:cxn>
              <a:cxn ang="0">
                <a:pos x="2098" y="605"/>
              </a:cxn>
              <a:cxn ang="0">
                <a:pos x="2103" y="0"/>
              </a:cxn>
              <a:cxn ang="0">
                <a:pos x="1570" y="296"/>
              </a:cxn>
              <a:cxn ang="0">
                <a:pos x="1523" y="357"/>
              </a:cxn>
              <a:cxn ang="0">
                <a:pos x="1474" y="412"/>
              </a:cxn>
              <a:cxn ang="0">
                <a:pos x="1432" y="455"/>
              </a:cxn>
              <a:cxn ang="0">
                <a:pos x="1381" y="494"/>
              </a:cxn>
              <a:cxn ang="0">
                <a:pos x="1322" y="534"/>
              </a:cxn>
              <a:cxn ang="0">
                <a:pos x="1265" y="566"/>
              </a:cxn>
              <a:cxn ang="0">
                <a:pos x="1210" y="586"/>
              </a:cxn>
              <a:cxn ang="0">
                <a:pos x="1144" y="606"/>
              </a:cxn>
              <a:cxn ang="0">
                <a:pos x="1066" y="616"/>
              </a:cxn>
              <a:cxn ang="0">
                <a:pos x="933" y="620"/>
              </a:cxn>
              <a:cxn ang="0">
                <a:pos x="822" y="600"/>
              </a:cxn>
              <a:cxn ang="0">
                <a:pos x="708" y="559"/>
              </a:cxn>
              <a:cxn ang="0">
                <a:pos x="605" y="501"/>
              </a:cxn>
              <a:cxn ang="0">
                <a:pos x="0" y="781"/>
              </a:cxn>
              <a:cxn ang="0">
                <a:pos x="55" y="839"/>
              </a:cxn>
              <a:cxn ang="0">
                <a:pos x="109" y="892"/>
              </a:cxn>
              <a:cxn ang="0">
                <a:pos x="169" y="944"/>
              </a:cxn>
              <a:cxn ang="0">
                <a:pos x="228" y="989"/>
              </a:cxn>
              <a:cxn ang="0">
                <a:pos x="294" y="1033"/>
              </a:cxn>
              <a:cxn ang="0">
                <a:pos x="359" y="1072"/>
              </a:cxn>
              <a:cxn ang="0">
                <a:pos x="419" y="1105"/>
              </a:cxn>
              <a:cxn ang="0">
                <a:pos x="497" y="1140"/>
              </a:cxn>
              <a:cxn ang="0">
                <a:pos x="573" y="1168"/>
              </a:cxn>
              <a:cxn ang="0">
                <a:pos x="640" y="1191"/>
              </a:cxn>
              <a:cxn ang="0">
                <a:pos x="710" y="1208"/>
              </a:cxn>
              <a:cxn ang="0">
                <a:pos x="791" y="1223"/>
              </a:cxn>
              <a:cxn ang="0">
                <a:pos x="876" y="1233"/>
              </a:cxn>
              <a:cxn ang="0">
                <a:pos x="953" y="1237"/>
              </a:cxn>
              <a:cxn ang="0">
                <a:pos x="1032" y="1235"/>
              </a:cxn>
              <a:cxn ang="0">
                <a:pos x="1112" y="1231"/>
              </a:cxn>
              <a:cxn ang="0">
                <a:pos x="1182" y="1222"/>
              </a:cxn>
            </a:cxnLst>
            <a:rect l="0" t="0" r="r" b="b"/>
            <a:pathLst>
              <a:path w="2351" h="1237">
                <a:moveTo>
                  <a:pt x="1182" y="1222"/>
                </a:moveTo>
                <a:lnTo>
                  <a:pt x="1206" y="1218"/>
                </a:lnTo>
                <a:lnTo>
                  <a:pt x="1238" y="1212"/>
                </a:lnTo>
                <a:lnTo>
                  <a:pt x="1271" y="1206"/>
                </a:lnTo>
                <a:lnTo>
                  <a:pt x="1294" y="1200"/>
                </a:lnTo>
                <a:lnTo>
                  <a:pt x="1321" y="1194"/>
                </a:lnTo>
                <a:lnTo>
                  <a:pt x="1348" y="1185"/>
                </a:lnTo>
                <a:lnTo>
                  <a:pt x="1375" y="1179"/>
                </a:lnTo>
                <a:lnTo>
                  <a:pt x="1399" y="1171"/>
                </a:lnTo>
                <a:lnTo>
                  <a:pt x="1426" y="1160"/>
                </a:lnTo>
                <a:lnTo>
                  <a:pt x="1459" y="1148"/>
                </a:lnTo>
                <a:lnTo>
                  <a:pt x="1488" y="1136"/>
                </a:lnTo>
                <a:lnTo>
                  <a:pt x="1515" y="1123"/>
                </a:lnTo>
                <a:lnTo>
                  <a:pt x="1546" y="1110"/>
                </a:lnTo>
                <a:lnTo>
                  <a:pt x="1575" y="1095"/>
                </a:lnTo>
                <a:lnTo>
                  <a:pt x="1602" y="1082"/>
                </a:lnTo>
                <a:lnTo>
                  <a:pt x="1626" y="1066"/>
                </a:lnTo>
                <a:lnTo>
                  <a:pt x="1649" y="1052"/>
                </a:lnTo>
                <a:lnTo>
                  <a:pt x="1672" y="1036"/>
                </a:lnTo>
                <a:lnTo>
                  <a:pt x="1698" y="1021"/>
                </a:lnTo>
                <a:lnTo>
                  <a:pt x="1726" y="1002"/>
                </a:lnTo>
                <a:lnTo>
                  <a:pt x="1752" y="983"/>
                </a:lnTo>
                <a:lnTo>
                  <a:pt x="1776" y="965"/>
                </a:lnTo>
                <a:lnTo>
                  <a:pt x="1798" y="948"/>
                </a:lnTo>
                <a:lnTo>
                  <a:pt x="1835" y="919"/>
                </a:lnTo>
                <a:lnTo>
                  <a:pt x="1869" y="889"/>
                </a:lnTo>
                <a:lnTo>
                  <a:pt x="1903" y="855"/>
                </a:lnTo>
                <a:lnTo>
                  <a:pt x="1938" y="816"/>
                </a:lnTo>
                <a:lnTo>
                  <a:pt x="1962" y="788"/>
                </a:lnTo>
                <a:lnTo>
                  <a:pt x="1989" y="756"/>
                </a:lnTo>
                <a:lnTo>
                  <a:pt x="2019" y="721"/>
                </a:lnTo>
                <a:lnTo>
                  <a:pt x="2044" y="686"/>
                </a:lnTo>
                <a:lnTo>
                  <a:pt x="2068" y="648"/>
                </a:lnTo>
                <a:lnTo>
                  <a:pt x="2098" y="605"/>
                </a:lnTo>
                <a:lnTo>
                  <a:pt x="2351" y="753"/>
                </a:lnTo>
                <a:lnTo>
                  <a:pt x="2103" y="0"/>
                </a:lnTo>
                <a:lnTo>
                  <a:pt x="1299" y="143"/>
                </a:lnTo>
                <a:lnTo>
                  <a:pt x="1570" y="296"/>
                </a:lnTo>
                <a:lnTo>
                  <a:pt x="1547" y="329"/>
                </a:lnTo>
                <a:lnTo>
                  <a:pt x="1523" y="357"/>
                </a:lnTo>
                <a:lnTo>
                  <a:pt x="1498" y="385"/>
                </a:lnTo>
                <a:lnTo>
                  <a:pt x="1474" y="412"/>
                </a:lnTo>
                <a:lnTo>
                  <a:pt x="1454" y="433"/>
                </a:lnTo>
                <a:lnTo>
                  <a:pt x="1432" y="455"/>
                </a:lnTo>
                <a:lnTo>
                  <a:pt x="1408" y="474"/>
                </a:lnTo>
                <a:lnTo>
                  <a:pt x="1381" y="494"/>
                </a:lnTo>
                <a:lnTo>
                  <a:pt x="1349" y="516"/>
                </a:lnTo>
                <a:lnTo>
                  <a:pt x="1322" y="534"/>
                </a:lnTo>
                <a:lnTo>
                  <a:pt x="1299" y="547"/>
                </a:lnTo>
                <a:lnTo>
                  <a:pt x="1265" y="566"/>
                </a:lnTo>
                <a:lnTo>
                  <a:pt x="1236" y="578"/>
                </a:lnTo>
                <a:lnTo>
                  <a:pt x="1210" y="586"/>
                </a:lnTo>
                <a:lnTo>
                  <a:pt x="1183" y="595"/>
                </a:lnTo>
                <a:lnTo>
                  <a:pt x="1144" y="606"/>
                </a:lnTo>
                <a:lnTo>
                  <a:pt x="1105" y="612"/>
                </a:lnTo>
                <a:lnTo>
                  <a:pt x="1066" y="616"/>
                </a:lnTo>
                <a:lnTo>
                  <a:pt x="1008" y="618"/>
                </a:lnTo>
                <a:lnTo>
                  <a:pt x="933" y="620"/>
                </a:lnTo>
                <a:lnTo>
                  <a:pt x="875" y="612"/>
                </a:lnTo>
                <a:lnTo>
                  <a:pt x="822" y="600"/>
                </a:lnTo>
                <a:lnTo>
                  <a:pt x="761" y="582"/>
                </a:lnTo>
                <a:lnTo>
                  <a:pt x="708" y="559"/>
                </a:lnTo>
                <a:lnTo>
                  <a:pt x="654" y="532"/>
                </a:lnTo>
                <a:lnTo>
                  <a:pt x="605" y="501"/>
                </a:lnTo>
                <a:lnTo>
                  <a:pt x="558" y="459"/>
                </a:lnTo>
                <a:lnTo>
                  <a:pt x="0" y="781"/>
                </a:lnTo>
                <a:lnTo>
                  <a:pt x="23" y="808"/>
                </a:lnTo>
                <a:lnTo>
                  <a:pt x="55" y="839"/>
                </a:lnTo>
                <a:lnTo>
                  <a:pt x="82" y="866"/>
                </a:lnTo>
                <a:lnTo>
                  <a:pt x="109" y="892"/>
                </a:lnTo>
                <a:lnTo>
                  <a:pt x="136" y="917"/>
                </a:lnTo>
                <a:lnTo>
                  <a:pt x="169" y="944"/>
                </a:lnTo>
                <a:lnTo>
                  <a:pt x="198" y="967"/>
                </a:lnTo>
                <a:lnTo>
                  <a:pt x="228" y="989"/>
                </a:lnTo>
                <a:lnTo>
                  <a:pt x="262" y="1010"/>
                </a:lnTo>
                <a:lnTo>
                  <a:pt x="294" y="1033"/>
                </a:lnTo>
                <a:lnTo>
                  <a:pt x="328" y="1055"/>
                </a:lnTo>
                <a:lnTo>
                  <a:pt x="359" y="1072"/>
                </a:lnTo>
                <a:lnTo>
                  <a:pt x="390" y="1090"/>
                </a:lnTo>
                <a:lnTo>
                  <a:pt x="419" y="1105"/>
                </a:lnTo>
                <a:lnTo>
                  <a:pt x="460" y="1123"/>
                </a:lnTo>
                <a:lnTo>
                  <a:pt x="497" y="1140"/>
                </a:lnTo>
                <a:lnTo>
                  <a:pt x="540" y="1156"/>
                </a:lnTo>
                <a:lnTo>
                  <a:pt x="573" y="1168"/>
                </a:lnTo>
                <a:lnTo>
                  <a:pt x="604" y="1180"/>
                </a:lnTo>
                <a:lnTo>
                  <a:pt x="640" y="1191"/>
                </a:lnTo>
                <a:lnTo>
                  <a:pt x="675" y="1200"/>
                </a:lnTo>
                <a:lnTo>
                  <a:pt x="710" y="1208"/>
                </a:lnTo>
                <a:lnTo>
                  <a:pt x="751" y="1216"/>
                </a:lnTo>
                <a:lnTo>
                  <a:pt x="791" y="1223"/>
                </a:lnTo>
                <a:lnTo>
                  <a:pt x="833" y="1229"/>
                </a:lnTo>
                <a:lnTo>
                  <a:pt x="876" y="1233"/>
                </a:lnTo>
                <a:lnTo>
                  <a:pt x="908" y="1234"/>
                </a:lnTo>
                <a:lnTo>
                  <a:pt x="953" y="1237"/>
                </a:lnTo>
                <a:lnTo>
                  <a:pt x="997" y="1237"/>
                </a:lnTo>
                <a:lnTo>
                  <a:pt x="1032" y="1235"/>
                </a:lnTo>
                <a:lnTo>
                  <a:pt x="1070" y="1234"/>
                </a:lnTo>
                <a:lnTo>
                  <a:pt x="1112" y="1231"/>
                </a:lnTo>
                <a:lnTo>
                  <a:pt x="1150" y="1226"/>
                </a:lnTo>
                <a:lnTo>
                  <a:pt x="1182" y="1222"/>
                </a:lnTo>
                <a:close/>
              </a:path>
            </a:pathLst>
          </a:custGeom>
          <a:gradFill rotWithShape="0">
            <a:gsLst>
              <a:gs pos="0">
                <a:srgbClr val="99CC00">
                  <a:gamma/>
                  <a:shade val="76078"/>
                  <a:invGamma/>
                </a:srgbClr>
              </a:gs>
              <a:gs pos="100000">
                <a:srgbClr val="99CC00"/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>
            <a:outerShdw dist="45791" dir="8778596" algn="ctr" rotWithShape="0">
              <a:srgbClr val="000000">
                <a:alpha val="3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9" name="Freeform 94"/>
          <p:cNvSpPr>
            <a:spLocks/>
          </p:cNvSpPr>
          <p:nvPr/>
        </p:nvSpPr>
        <p:spPr bwMode="auto">
          <a:xfrm>
            <a:off x="1000100" y="1208362"/>
            <a:ext cx="2687668" cy="3797189"/>
          </a:xfrm>
          <a:custGeom>
            <a:avLst/>
            <a:gdLst/>
            <a:ahLst/>
            <a:cxnLst>
              <a:cxn ang="0">
                <a:pos x="1166" y="4"/>
              </a:cxn>
              <a:cxn ang="0">
                <a:pos x="1106" y="16"/>
              </a:cxn>
              <a:cxn ang="0">
                <a:pos x="1053" y="30"/>
              </a:cxn>
              <a:cxn ang="0">
                <a:pos x="1001" y="45"/>
              </a:cxn>
              <a:cxn ang="0">
                <a:pos x="948" y="64"/>
              </a:cxn>
              <a:cxn ang="0">
                <a:pos x="889" y="88"/>
              </a:cxn>
              <a:cxn ang="0">
                <a:pos x="831" y="113"/>
              </a:cxn>
              <a:cxn ang="0">
                <a:pos x="774" y="142"/>
              </a:cxn>
              <a:cxn ang="0">
                <a:pos x="726" y="171"/>
              </a:cxn>
              <a:cxn ang="0">
                <a:pos x="677" y="202"/>
              </a:cxn>
              <a:cxn ang="0">
                <a:pos x="623" y="241"/>
              </a:cxn>
              <a:cxn ang="0">
                <a:pos x="576" y="276"/>
              </a:cxn>
              <a:cxn ang="0">
                <a:pos x="501" y="344"/>
              </a:cxn>
              <a:cxn ang="0">
                <a:pos x="436" y="410"/>
              </a:cxn>
              <a:cxn ang="0">
                <a:pos x="385" y="470"/>
              </a:cxn>
              <a:cxn ang="0">
                <a:pos x="331" y="540"/>
              </a:cxn>
              <a:cxn ang="0">
                <a:pos x="283" y="617"/>
              </a:cxn>
              <a:cxn ang="0">
                <a:pos x="238" y="693"/>
              </a:cxn>
              <a:cxn ang="0">
                <a:pos x="200" y="777"/>
              </a:cxn>
              <a:cxn ang="0">
                <a:pos x="168" y="868"/>
              </a:cxn>
              <a:cxn ang="0">
                <a:pos x="134" y="980"/>
              </a:cxn>
              <a:cxn ang="0">
                <a:pos x="114" y="1089"/>
              </a:cxn>
              <a:cxn ang="0">
                <a:pos x="98" y="1230"/>
              </a:cxn>
              <a:cxn ang="0">
                <a:pos x="98" y="1353"/>
              </a:cxn>
              <a:cxn ang="0">
                <a:pos x="110" y="1464"/>
              </a:cxn>
              <a:cxn ang="0">
                <a:pos x="129" y="1579"/>
              </a:cxn>
              <a:cxn ang="0">
                <a:pos x="165" y="1704"/>
              </a:cxn>
              <a:cxn ang="0">
                <a:pos x="208" y="1821"/>
              </a:cxn>
              <a:cxn ang="0">
                <a:pos x="268" y="1932"/>
              </a:cxn>
              <a:cxn ang="0">
                <a:pos x="817" y="2205"/>
              </a:cxn>
              <a:cxn ang="0">
                <a:pos x="804" y="1622"/>
              </a:cxn>
              <a:cxn ang="0">
                <a:pos x="754" y="1530"/>
              </a:cxn>
              <a:cxn ang="0">
                <a:pos x="725" y="1442"/>
              </a:cxn>
              <a:cxn ang="0">
                <a:pos x="714" y="1357"/>
              </a:cxn>
              <a:cxn ang="0">
                <a:pos x="710" y="1273"/>
              </a:cxn>
              <a:cxn ang="0">
                <a:pos x="718" y="1175"/>
              </a:cxn>
              <a:cxn ang="0">
                <a:pos x="741" y="1078"/>
              </a:cxn>
              <a:cxn ang="0">
                <a:pos x="776" y="988"/>
              </a:cxn>
              <a:cxn ang="0">
                <a:pos x="817" y="916"/>
              </a:cxn>
              <a:cxn ang="0">
                <a:pos x="855" y="865"/>
              </a:cxn>
              <a:cxn ang="0">
                <a:pos x="900" y="813"/>
              </a:cxn>
              <a:cxn ang="0">
                <a:pos x="943" y="769"/>
              </a:cxn>
              <a:cxn ang="0">
                <a:pos x="993" y="730"/>
              </a:cxn>
              <a:cxn ang="0">
                <a:pos x="1052" y="691"/>
              </a:cxn>
              <a:cxn ang="0">
                <a:pos x="1109" y="659"/>
              </a:cxn>
              <a:cxn ang="0">
                <a:pos x="1192" y="631"/>
              </a:cxn>
            </a:cxnLst>
            <a:rect l="0" t="0" r="r" b="b"/>
            <a:pathLst>
              <a:path w="1192" h="2205">
                <a:moveTo>
                  <a:pt x="1192" y="0"/>
                </a:moveTo>
                <a:lnTo>
                  <a:pt x="1166" y="4"/>
                </a:lnTo>
                <a:lnTo>
                  <a:pt x="1141" y="8"/>
                </a:lnTo>
                <a:lnTo>
                  <a:pt x="1106" y="16"/>
                </a:lnTo>
                <a:lnTo>
                  <a:pt x="1080" y="22"/>
                </a:lnTo>
                <a:lnTo>
                  <a:pt x="1053" y="30"/>
                </a:lnTo>
                <a:lnTo>
                  <a:pt x="1028" y="38"/>
                </a:lnTo>
                <a:lnTo>
                  <a:pt x="1001" y="45"/>
                </a:lnTo>
                <a:lnTo>
                  <a:pt x="975" y="53"/>
                </a:lnTo>
                <a:lnTo>
                  <a:pt x="948" y="64"/>
                </a:lnTo>
                <a:lnTo>
                  <a:pt x="916" y="76"/>
                </a:lnTo>
                <a:lnTo>
                  <a:pt x="889" y="88"/>
                </a:lnTo>
                <a:lnTo>
                  <a:pt x="861" y="100"/>
                </a:lnTo>
                <a:lnTo>
                  <a:pt x="831" y="113"/>
                </a:lnTo>
                <a:lnTo>
                  <a:pt x="801" y="128"/>
                </a:lnTo>
                <a:lnTo>
                  <a:pt x="774" y="142"/>
                </a:lnTo>
                <a:lnTo>
                  <a:pt x="749" y="158"/>
                </a:lnTo>
                <a:lnTo>
                  <a:pt x="726" y="171"/>
                </a:lnTo>
                <a:lnTo>
                  <a:pt x="703" y="188"/>
                </a:lnTo>
                <a:lnTo>
                  <a:pt x="677" y="202"/>
                </a:lnTo>
                <a:lnTo>
                  <a:pt x="649" y="221"/>
                </a:lnTo>
                <a:lnTo>
                  <a:pt x="623" y="241"/>
                </a:lnTo>
                <a:lnTo>
                  <a:pt x="599" y="260"/>
                </a:lnTo>
                <a:lnTo>
                  <a:pt x="576" y="276"/>
                </a:lnTo>
                <a:lnTo>
                  <a:pt x="539" y="307"/>
                </a:lnTo>
                <a:lnTo>
                  <a:pt x="501" y="344"/>
                </a:lnTo>
                <a:lnTo>
                  <a:pt x="471" y="371"/>
                </a:lnTo>
                <a:lnTo>
                  <a:pt x="436" y="410"/>
                </a:lnTo>
                <a:lnTo>
                  <a:pt x="412" y="438"/>
                </a:lnTo>
                <a:lnTo>
                  <a:pt x="385" y="470"/>
                </a:lnTo>
                <a:lnTo>
                  <a:pt x="355" y="507"/>
                </a:lnTo>
                <a:lnTo>
                  <a:pt x="331" y="540"/>
                </a:lnTo>
                <a:lnTo>
                  <a:pt x="307" y="579"/>
                </a:lnTo>
                <a:lnTo>
                  <a:pt x="283" y="617"/>
                </a:lnTo>
                <a:lnTo>
                  <a:pt x="258" y="658"/>
                </a:lnTo>
                <a:lnTo>
                  <a:pt x="238" y="693"/>
                </a:lnTo>
                <a:lnTo>
                  <a:pt x="219" y="736"/>
                </a:lnTo>
                <a:lnTo>
                  <a:pt x="200" y="777"/>
                </a:lnTo>
                <a:lnTo>
                  <a:pt x="184" y="821"/>
                </a:lnTo>
                <a:lnTo>
                  <a:pt x="168" y="868"/>
                </a:lnTo>
                <a:lnTo>
                  <a:pt x="148" y="926"/>
                </a:lnTo>
                <a:lnTo>
                  <a:pt x="134" y="980"/>
                </a:lnTo>
                <a:lnTo>
                  <a:pt x="121" y="1035"/>
                </a:lnTo>
                <a:lnTo>
                  <a:pt x="114" y="1089"/>
                </a:lnTo>
                <a:lnTo>
                  <a:pt x="105" y="1152"/>
                </a:lnTo>
                <a:lnTo>
                  <a:pt x="98" y="1230"/>
                </a:lnTo>
                <a:lnTo>
                  <a:pt x="97" y="1292"/>
                </a:lnTo>
                <a:lnTo>
                  <a:pt x="98" y="1353"/>
                </a:lnTo>
                <a:lnTo>
                  <a:pt x="103" y="1411"/>
                </a:lnTo>
                <a:lnTo>
                  <a:pt x="110" y="1464"/>
                </a:lnTo>
                <a:lnTo>
                  <a:pt x="117" y="1521"/>
                </a:lnTo>
                <a:lnTo>
                  <a:pt x="129" y="1579"/>
                </a:lnTo>
                <a:lnTo>
                  <a:pt x="145" y="1641"/>
                </a:lnTo>
                <a:lnTo>
                  <a:pt x="165" y="1704"/>
                </a:lnTo>
                <a:lnTo>
                  <a:pt x="186" y="1763"/>
                </a:lnTo>
                <a:lnTo>
                  <a:pt x="208" y="1821"/>
                </a:lnTo>
                <a:lnTo>
                  <a:pt x="235" y="1878"/>
                </a:lnTo>
                <a:lnTo>
                  <a:pt x="268" y="1932"/>
                </a:lnTo>
                <a:lnTo>
                  <a:pt x="0" y="2084"/>
                </a:lnTo>
                <a:lnTo>
                  <a:pt x="817" y="2205"/>
                </a:lnTo>
                <a:lnTo>
                  <a:pt x="1118" y="1454"/>
                </a:lnTo>
                <a:lnTo>
                  <a:pt x="804" y="1622"/>
                </a:lnTo>
                <a:lnTo>
                  <a:pt x="773" y="1574"/>
                </a:lnTo>
                <a:lnTo>
                  <a:pt x="754" y="1530"/>
                </a:lnTo>
                <a:lnTo>
                  <a:pt x="737" y="1486"/>
                </a:lnTo>
                <a:lnTo>
                  <a:pt x="725" y="1442"/>
                </a:lnTo>
                <a:lnTo>
                  <a:pt x="716" y="1398"/>
                </a:lnTo>
                <a:lnTo>
                  <a:pt x="714" y="1357"/>
                </a:lnTo>
                <a:lnTo>
                  <a:pt x="710" y="1315"/>
                </a:lnTo>
                <a:lnTo>
                  <a:pt x="710" y="1273"/>
                </a:lnTo>
                <a:lnTo>
                  <a:pt x="712" y="1223"/>
                </a:lnTo>
                <a:lnTo>
                  <a:pt x="718" y="1175"/>
                </a:lnTo>
                <a:lnTo>
                  <a:pt x="729" y="1121"/>
                </a:lnTo>
                <a:lnTo>
                  <a:pt x="741" y="1078"/>
                </a:lnTo>
                <a:lnTo>
                  <a:pt x="760" y="1029"/>
                </a:lnTo>
                <a:lnTo>
                  <a:pt x="776" y="988"/>
                </a:lnTo>
                <a:lnTo>
                  <a:pt x="799" y="947"/>
                </a:lnTo>
                <a:lnTo>
                  <a:pt x="817" y="916"/>
                </a:lnTo>
                <a:lnTo>
                  <a:pt x="836" y="891"/>
                </a:lnTo>
                <a:lnTo>
                  <a:pt x="855" y="865"/>
                </a:lnTo>
                <a:lnTo>
                  <a:pt x="877" y="839"/>
                </a:lnTo>
                <a:lnTo>
                  <a:pt x="900" y="813"/>
                </a:lnTo>
                <a:lnTo>
                  <a:pt x="920" y="794"/>
                </a:lnTo>
                <a:lnTo>
                  <a:pt x="943" y="769"/>
                </a:lnTo>
                <a:lnTo>
                  <a:pt x="966" y="751"/>
                </a:lnTo>
                <a:lnTo>
                  <a:pt x="993" y="730"/>
                </a:lnTo>
                <a:lnTo>
                  <a:pt x="1025" y="709"/>
                </a:lnTo>
                <a:lnTo>
                  <a:pt x="1052" y="691"/>
                </a:lnTo>
                <a:lnTo>
                  <a:pt x="1075" y="678"/>
                </a:lnTo>
                <a:lnTo>
                  <a:pt x="1109" y="659"/>
                </a:lnTo>
                <a:lnTo>
                  <a:pt x="1141" y="645"/>
                </a:lnTo>
                <a:lnTo>
                  <a:pt x="1192" y="631"/>
                </a:lnTo>
                <a:lnTo>
                  <a:pt x="1192" y="0"/>
                </a:lnTo>
                <a:close/>
              </a:path>
            </a:pathLst>
          </a:custGeom>
          <a:gradFill rotWithShape="0">
            <a:gsLst>
              <a:gs pos="0">
                <a:srgbClr val="FFCC00"/>
              </a:gs>
              <a:gs pos="100000">
                <a:srgbClr val="FFCC00">
                  <a:gamma/>
                  <a:shade val="66275"/>
                  <a:invGamma/>
                </a:srgbClr>
              </a:gs>
            </a:gsLst>
            <a:lin ang="18900000" scaled="1"/>
          </a:gradFill>
          <a:ln w="9525">
            <a:noFill/>
            <a:round/>
            <a:headEnd/>
            <a:tailEnd/>
          </a:ln>
          <a:effectLst>
            <a:outerShdw dist="45791" dir="8778596" algn="ctr" rotWithShape="0">
              <a:srgbClr val="000000">
                <a:alpha val="3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8" name="Freeform 95"/>
          <p:cNvSpPr>
            <a:spLocks/>
          </p:cNvSpPr>
          <p:nvPr/>
        </p:nvSpPr>
        <p:spPr bwMode="auto">
          <a:xfrm>
            <a:off x="3060984" y="714356"/>
            <a:ext cx="3996005" cy="3436363"/>
          </a:xfrm>
          <a:custGeom>
            <a:avLst/>
            <a:gdLst/>
            <a:ahLst/>
            <a:cxnLst>
              <a:cxn ang="0">
                <a:pos x="699" y="297"/>
              </a:cxn>
              <a:cxn ang="0">
                <a:pos x="764" y="310"/>
              </a:cxn>
              <a:cxn ang="0">
                <a:pos x="814" y="322"/>
              </a:cxn>
              <a:cxn ang="0">
                <a:pos x="866" y="338"/>
              </a:cxn>
              <a:cxn ang="0">
                <a:pos x="919" y="356"/>
              </a:cxn>
              <a:cxn ang="0">
                <a:pos x="979" y="380"/>
              </a:cxn>
              <a:cxn ang="0">
                <a:pos x="1037" y="406"/>
              </a:cxn>
              <a:cxn ang="0">
                <a:pos x="1094" y="434"/>
              </a:cxn>
              <a:cxn ang="0">
                <a:pos x="1142" y="464"/>
              </a:cxn>
              <a:cxn ang="0">
                <a:pos x="1191" y="495"/>
              </a:cxn>
              <a:cxn ang="0">
                <a:pos x="1245" y="532"/>
              </a:cxn>
              <a:cxn ang="0">
                <a:pos x="1292" y="569"/>
              </a:cxn>
              <a:cxn ang="0">
                <a:pos x="1366" y="635"/>
              </a:cxn>
              <a:cxn ang="0">
                <a:pos x="1431" y="701"/>
              </a:cxn>
              <a:cxn ang="0">
                <a:pos x="1482" y="761"/>
              </a:cxn>
              <a:cxn ang="0">
                <a:pos x="1536" y="833"/>
              </a:cxn>
              <a:cxn ang="0">
                <a:pos x="1586" y="909"/>
              </a:cxn>
              <a:cxn ang="0">
                <a:pos x="1629" y="985"/>
              </a:cxn>
              <a:cxn ang="0">
                <a:pos x="1668" y="1070"/>
              </a:cxn>
              <a:cxn ang="0">
                <a:pos x="1700" y="1160"/>
              </a:cxn>
              <a:cxn ang="0">
                <a:pos x="1734" y="1272"/>
              </a:cxn>
              <a:cxn ang="0">
                <a:pos x="1754" y="1381"/>
              </a:cxn>
              <a:cxn ang="0">
                <a:pos x="1770" y="1522"/>
              </a:cxn>
              <a:cxn ang="0">
                <a:pos x="1770" y="1644"/>
              </a:cxn>
              <a:cxn ang="0">
                <a:pos x="1758" y="1755"/>
              </a:cxn>
              <a:cxn ang="0">
                <a:pos x="1739" y="1870"/>
              </a:cxn>
              <a:cxn ang="0">
                <a:pos x="1703" y="1996"/>
              </a:cxn>
              <a:cxn ang="0">
                <a:pos x="1145" y="1711"/>
              </a:cxn>
              <a:cxn ang="0">
                <a:pos x="1159" y="1607"/>
              </a:cxn>
              <a:cxn ang="0">
                <a:pos x="1156" y="1514"/>
              </a:cxn>
              <a:cxn ang="0">
                <a:pos x="1140" y="1413"/>
              </a:cxn>
              <a:cxn ang="0">
                <a:pos x="1109" y="1322"/>
              </a:cxn>
              <a:cxn ang="0">
                <a:pos x="1070" y="1239"/>
              </a:cxn>
              <a:cxn ang="0">
                <a:pos x="1032" y="1183"/>
              </a:cxn>
              <a:cxn ang="0">
                <a:pos x="992" y="1132"/>
              </a:cxn>
              <a:cxn ang="0">
                <a:pos x="947" y="1086"/>
              </a:cxn>
              <a:cxn ang="0">
                <a:pos x="901" y="1043"/>
              </a:cxn>
              <a:cxn ang="0">
                <a:pos x="842" y="1002"/>
              </a:cxn>
              <a:cxn ang="0">
                <a:pos x="792" y="971"/>
              </a:cxn>
              <a:cxn ang="0">
                <a:pos x="729" y="940"/>
              </a:cxn>
              <a:cxn ang="0">
                <a:pos x="676" y="922"/>
              </a:cxn>
              <a:cxn ang="0">
                <a:pos x="598" y="905"/>
              </a:cxn>
              <a:cxn ang="0">
                <a:pos x="520" y="899"/>
              </a:cxn>
              <a:cxn ang="0">
                <a:pos x="498" y="1222"/>
              </a:cxn>
              <a:cxn ang="0">
                <a:pos x="497" y="0"/>
              </a:cxn>
              <a:cxn ang="0">
                <a:pos x="524" y="280"/>
              </a:cxn>
              <a:cxn ang="0">
                <a:pos x="604" y="285"/>
              </a:cxn>
              <a:cxn ang="0">
                <a:pos x="675" y="293"/>
              </a:cxn>
            </a:cxnLst>
            <a:rect l="0" t="0" r="r" b="b"/>
            <a:pathLst>
              <a:path w="1772" h="1996">
                <a:moveTo>
                  <a:pt x="675" y="293"/>
                </a:moveTo>
                <a:lnTo>
                  <a:pt x="699" y="297"/>
                </a:lnTo>
                <a:lnTo>
                  <a:pt x="732" y="302"/>
                </a:lnTo>
                <a:lnTo>
                  <a:pt x="764" y="310"/>
                </a:lnTo>
                <a:lnTo>
                  <a:pt x="787" y="315"/>
                </a:lnTo>
                <a:lnTo>
                  <a:pt x="814" y="322"/>
                </a:lnTo>
                <a:lnTo>
                  <a:pt x="839" y="330"/>
                </a:lnTo>
                <a:lnTo>
                  <a:pt x="866" y="338"/>
                </a:lnTo>
                <a:lnTo>
                  <a:pt x="891" y="345"/>
                </a:lnTo>
                <a:lnTo>
                  <a:pt x="919" y="356"/>
                </a:lnTo>
                <a:lnTo>
                  <a:pt x="951" y="369"/>
                </a:lnTo>
                <a:lnTo>
                  <a:pt x="979" y="380"/>
                </a:lnTo>
                <a:lnTo>
                  <a:pt x="1006" y="392"/>
                </a:lnTo>
                <a:lnTo>
                  <a:pt x="1037" y="406"/>
                </a:lnTo>
                <a:lnTo>
                  <a:pt x="1067" y="421"/>
                </a:lnTo>
                <a:lnTo>
                  <a:pt x="1094" y="434"/>
                </a:lnTo>
                <a:lnTo>
                  <a:pt x="1120" y="450"/>
                </a:lnTo>
                <a:lnTo>
                  <a:pt x="1142" y="464"/>
                </a:lnTo>
                <a:lnTo>
                  <a:pt x="1165" y="480"/>
                </a:lnTo>
                <a:lnTo>
                  <a:pt x="1191" y="495"/>
                </a:lnTo>
                <a:lnTo>
                  <a:pt x="1219" y="513"/>
                </a:lnTo>
                <a:lnTo>
                  <a:pt x="1245" y="532"/>
                </a:lnTo>
                <a:lnTo>
                  <a:pt x="1269" y="551"/>
                </a:lnTo>
                <a:lnTo>
                  <a:pt x="1292" y="569"/>
                </a:lnTo>
                <a:lnTo>
                  <a:pt x="1328" y="600"/>
                </a:lnTo>
                <a:lnTo>
                  <a:pt x="1366" y="635"/>
                </a:lnTo>
                <a:lnTo>
                  <a:pt x="1396" y="662"/>
                </a:lnTo>
                <a:lnTo>
                  <a:pt x="1431" y="701"/>
                </a:lnTo>
                <a:lnTo>
                  <a:pt x="1455" y="729"/>
                </a:lnTo>
                <a:lnTo>
                  <a:pt x="1482" y="761"/>
                </a:lnTo>
                <a:lnTo>
                  <a:pt x="1512" y="798"/>
                </a:lnTo>
                <a:lnTo>
                  <a:pt x="1536" y="833"/>
                </a:lnTo>
                <a:lnTo>
                  <a:pt x="1560" y="872"/>
                </a:lnTo>
                <a:lnTo>
                  <a:pt x="1586" y="909"/>
                </a:lnTo>
                <a:lnTo>
                  <a:pt x="1607" y="950"/>
                </a:lnTo>
                <a:lnTo>
                  <a:pt x="1629" y="985"/>
                </a:lnTo>
                <a:lnTo>
                  <a:pt x="1649" y="1028"/>
                </a:lnTo>
                <a:lnTo>
                  <a:pt x="1668" y="1070"/>
                </a:lnTo>
                <a:lnTo>
                  <a:pt x="1684" y="1113"/>
                </a:lnTo>
                <a:lnTo>
                  <a:pt x="1700" y="1160"/>
                </a:lnTo>
                <a:lnTo>
                  <a:pt x="1720" y="1218"/>
                </a:lnTo>
                <a:lnTo>
                  <a:pt x="1734" y="1272"/>
                </a:lnTo>
                <a:lnTo>
                  <a:pt x="1747" y="1327"/>
                </a:lnTo>
                <a:lnTo>
                  <a:pt x="1754" y="1381"/>
                </a:lnTo>
                <a:lnTo>
                  <a:pt x="1764" y="1444"/>
                </a:lnTo>
                <a:lnTo>
                  <a:pt x="1770" y="1522"/>
                </a:lnTo>
                <a:lnTo>
                  <a:pt x="1772" y="1583"/>
                </a:lnTo>
                <a:lnTo>
                  <a:pt x="1770" y="1644"/>
                </a:lnTo>
                <a:lnTo>
                  <a:pt x="1765" y="1701"/>
                </a:lnTo>
                <a:lnTo>
                  <a:pt x="1758" y="1755"/>
                </a:lnTo>
                <a:lnTo>
                  <a:pt x="1751" y="1812"/>
                </a:lnTo>
                <a:lnTo>
                  <a:pt x="1739" y="1870"/>
                </a:lnTo>
                <a:lnTo>
                  <a:pt x="1723" y="1932"/>
                </a:lnTo>
                <a:lnTo>
                  <a:pt x="1703" y="1996"/>
                </a:lnTo>
                <a:lnTo>
                  <a:pt x="1587" y="1635"/>
                </a:lnTo>
                <a:lnTo>
                  <a:pt x="1145" y="1711"/>
                </a:lnTo>
                <a:lnTo>
                  <a:pt x="1155" y="1648"/>
                </a:lnTo>
                <a:lnTo>
                  <a:pt x="1159" y="1607"/>
                </a:lnTo>
                <a:lnTo>
                  <a:pt x="1159" y="1564"/>
                </a:lnTo>
                <a:lnTo>
                  <a:pt x="1156" y="1514"/>
                </a:lnTo>
                <a:lnTo>
                  <a:pt x="1149" y="1467"/>
                </a:lnTo>
                <a:lnTo>
                  <a:pt x="1140" y="1413"/>
                </a:lnTo>
                <a:lnTo>
                  <a:pt x="1128" y="1370"/>
                </a:lnTo>
                <a:lnTo>
                  <a:pt x="1109" y="1322"/>
                </a:lnTo>
                <a:lnTo>
                  <a:pt x="1091" y="1280"/>
                </a:lnTo>
                <a:lnTo>
                  <a:pt x="1070" y="1239"/>
                </a:lnTo>
                <a:lnTo>
                  <a:pt x="1051" y="1208"/>
                </a:lnTo>
                <a:lnTo>
                  <a:pt x="1032" y="1183"/>
                </a:lnTo>
                <a:lnTo>
                  <a:pt x="1013" y="1157"/>
                </a:lnTo>
                <a:lnTo>
                  <a:pt x="992" y="1132"/>
                </a:lnTo>
                <a:lnTo>
                  <a:pt x="967" y="1105"/>
                </a:lnTo>
                <a:lnTo>
                  <a:pt x="947" y="1086"/>
                </a:lnTo>
                <a:lnTo>
                  <a:pt x="924" y="1063"/>
                </a:lnTo>
                <a:lnTo>
                  <a:pt x="901" y="1043"/>
                </a:lnTo>
                <a:lnTo>
                  <a:pt x="874" y="1023"/>
                </a:lnTo>
                <a:lnTo>
                  <a:pt x="842" y="1002"/>
                </a:lnTo>
                <a:lnTo>
                  <a:pt x="815" y="984"/>
                </a:lnTo>
                <a:lnTo>
                  <a:pt x="792" y="971"/>
                </a:lnTo>
                <a:lnTo>
                  <a:pt x="758" y="951"/>
                </a:lnTo>
                <a:lnTo>
                  <a:pt x="729" y="940"/>
                </a:lnTo>
                <a:lnTo>
                  <a:pt x="703" y="931"/>
                </a:lnTo>
                <a:lnTo>
                  <a:pt x="676" y="922"/>
                </a:lnTo>
                <a:lnTo>
                  <a:pt x="636" y="912"/>
                </a:lnTo>
                <a:lnTo>
                  <a:pt x="598" y="905"/>
                </a:lnTo>
                <a:lnTo>
                  <a:pt x="559" y="901"/>
                </a:lnTo>
                <a:lnTo>
                  <a:pt x="520" y="899"/>
                </a:lnTo>
                <a:lnTo>
                  <a:pt x="498" y="897"/>
                </a:lnTo>
                <a:lnTo>
                  <a:pt x="498" y="1222"/>
                </a:lnTo>
                <a:lnTo>
                  <a:pt x="0" y="620"/>
                </a:lnTo>
                <a:lnTo>
                  <a:pt x="497" y="0"/>
                </a:lnTo>
                <a:lnTo>
                  <a:pt x="497" y="279"/>
                </a:lnTo>
                <a:lnTo>
                  <a:pt x="524" y="280"/>
                </a:lnTo>
                <a:lnTo>
                  <a:pt x="563" y="282"/>
                </a:lnTo>
                <a:lnTo>
                  <a:pt x="604" y="285"/>
                </a:lnTo>
                <a:lnTo>
                  <a:pt x="643" y="289"/>
                </a:lnTo>
                <a:lnTo>
                  <a:pt x="675" y="293"/>
                </a:lnTo>
                <a:close/>
              </a:path>
            </a:pathLst>
          </a:custGeom>
          <a:gradFill rotWithShape="0">
            <a:gsLst>
              <a:gs pos="0">
                <a:srgbClr val="FF6600"/>
              </a:gs>
              <a:gs pos="100000">
                <a:srgbClr val="FF6600">
                  <a:gamma/>
                  <a:shade val="66275"/>
                  <a:invGamma/>
                </a:srgbClr>
              </a:gs>
            </a:gsLst>
            <a:lin ang="2700000" scaled="1"/>
          </a:gradFill>
          <a:ln w="9525">
            <a:noFill/>
            <a:round/>
            <a:headEnd/>
            <a:tailEnd/>
          </a:ln>
          <a:effectLst>
            <a:outerShdw dist="45791" dir="8778596" algn="ctr" rotWithShape="0">
              <a:srgbClr val="000000">
                <a:alpha val="37000"/>
              </a:srgbClr>
            </a:outerShdw>
          </a:effectLst>
        </p:spPr>
        <p:txBody>
          <a:bodyPr/>
          <a:lstStyle/>
          <a:p>
            <a:endParaRPr lang="fr-FR"/>
          </a:p>
        </p:txBody>
      </p:sp>
      <p:sp>
        <p:nvSpPr>
          <p:cNvPr id="21" name="Text Box 98"/>
          <p:cNvSpPr txBox="1">
            <a:spLocks noChangeArrowheads="1"/>
          </p:cNvSpPr>
          <p:nvPr/>
        </p:nvSpPr>
        <p:spPr bwMode="auto">
          <a:xfrm>
            <a:off x="3214678" y="2857496"/>
            <a:ext cx="17753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Les </a:t>
            </a:r>
            <a:r>
              <a:rPr lang="en-US" altLang="ko-KR" sz="2400" b="1" dirty="0" err="1" smtClean="0">
                <a:latin typeface="HY헤드라인M" pitchFamily="18" charset="-127"/>
                <a:ea typeface="HY헤드라인M" pitchFamily="18" charset="-127"/>
              </a:rPr>
              <a:t>activités</a:t>
            </a: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WordArt 42"/>
          <p:cNvSpPr>
            <a:spLocks noChangeArrowheads="1" noChangeShapeType="1" noTextEdit="1"/>
          </p:cNvSpPr>
          <p:nvPr/>
        </p:nvSpPr>
        <p:spPr bwMode="auto">
          <a:xfrm rot="17369357">
            <a:off x="1448218" y="2425790"/>
            <a:ext cx="2860415" cy="191173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isometricOffAxis1Right"/>
            <a:lightRig rig="threePt" dir="t"/>
          </a:scene3d>
          <a:sp3d>
            <a:bevelT/>
          </a:sp3d>
        </p:spPr>
        <p:txBody>
          <a:bodyPr spcFirstLastPara="1" wrap="none" fromWordArt="1">
            <a:prstTxWarp prst="textArchUp">
              <a:avLst>
                <a:gd name="adj" fmla="val 11651015"/>
              </a:avLst>
            </a:prstTxWarp>
          </a:bodyPr>
          <a:lstStyle/>
          <a:p>
            <a:pPr algn="ctr"/>
            <a:r>
              <a:rPr lang="fr-FR" sz="2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DDDDDD"/>
                </a:solidFill>
                <a:latin typeface="Arial Black"/>
              </a:rPr>
              <a:t>Affiliation</a:t>
            </a:r>
            <a:endParaRPr lang="fr-FR" sz="2000" kern="10" dirty="0">
              <a:ln w="9525">
                <a:noFill/>
                <a:round/>
                <a:headEnd/>
                <a:tailEnd/>
              </a:ln>
              <a:solidFill>
                <a:srgbClr val="DDDDDD"/>
              </a:solidFill>
              <a:latin typeface="Arial Black"/>
            </a:endParaRPr>
          </a:p>
        </p:txBody>
      </p:sp>
      <p:sp>
        <p:nvSpPr>
          <p:cNvPr id="23" name="WordArt 42"/>
          <p:cNvSpPr>
            <a:spLocks noChangeArrowheads="1" noChangeShapeType="1" noTextEdit="1"/>
          </p:cNvSpPr>
          <p:nvPr/>
        </p:nvSpPr>
        <p:spPr bwMode="auto">
          <a:xfrm rot="2398140">
            <a:off x="3109610" y="1731600"/>
            <a:ext cx="3722500" cy="21387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isometricOffAxis1Right"/>
            <a:lightRig rig="threePt" dir="t"/>
          </a:scene3d>
          <a:sp3d>
            <a:bevelT/>
          </a:sp3d>
        </p:spPr>
        <p:txBody>
          <a:bodyPr spcFirstLastPara="1" wrap="none" fromWordArt="1">
            <a:prstTxWarp prst="textArchUp">
              <a:avLst>
                <a:gd name="adj" fmla="val 11651015"/>
              </a:avLst>
            </a:prstTxWarp>
          </a:bodyPr>
          <a:lstStyle/>
          <a:p>
            <a:pPr algn="ctr"/>
            <a:r>
              <a:rPr lang="fr-FR" sz="2000" kern="10" dirty="0" smtClean="0">
                <a:ln w="9525">
                  <a:noFill/>
                  <a:round/>
                  <a:headEnd/>
                  <a:tailEnd/>
                </a:ln>
                <a:solidFill>
                  <a:srgbClr val="DDDDDD"/>
                </a:solidFill>
                <a:latin typeface="Arial Black"/>
              </a:rPr>
              <a:t>Remboursements</a:t>
            </a:r>
            <a:endParaRPr lang="fr-FR" sz="2000" kern="10" dirty="0">
              <a:ln w="9525">
                <a:noFill/>
                <a:round/>
                <a:headEnd/>
                <a:tailEnd/>
              </a:ln>
              <a:solidFill>
                <a:srgbClr val="DDDDDD"/>
              </a:solidFill>
              <a:latin typeface="Arial Black"/>
            </a:endParaRPr>
          </a:p>
        </p:txBody>
      </p:sp>
      <p:sp>
        <p:nvSpPr>
          <p:cNvPr id="24" name="WordArt 42"/>
          <p:cNvSpPr>
            <a:spLocks noChangeArrowheads="1" noChangeShapeType="1" noTextEdit="1"/>
          </p:cNvSpPr>
          <p:nvPr/>
        </p:nvSpPr>
        <p:spPr bwMode="auto">
          <a:xfrm rot="10365446">
            <a:off x="2974415" y="3006979"/>
            <a:ext cx="3261375" cy="2275538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  <a:reflection blurRad="6350" stA="50000" endA="300" endPos="90000" dir="5400000" sy="-100000" algn="bl" rotWithShape="0"/>
          </a:effectLst>
          <a:scene3d>
            <a:camera prst="isometricOffAxis1Right"/>
            <a:lightRig rig="threePt" dir="t"/>
          </a:scene3d>
          <a:sp3d>
            <a:bevelT/>
          </a:sp3d>
        </p:spPr>
        <p:txBody>
          <a:bodyPr spcFirstLastPara="1" wrap="none" fromWordArt="1">
            <a:prstTxWarp prst="textArchUp">
              <a:avLst>
                <a:gd name="adj" fmla="val 11651015"/>
              </a:avLst>
            </a:prstTxWarp>
          </a:bodyPr>
          <a:lstStyle/>
          <a:p>
            <a:pPr algn="ctr"/>
            <a:r>
              <a:rPr lang="fr-FR" sz="1200" kern="10" dirty="0" smtClean="0">
                <a:ln w="9525">
                  <a:noFill/>
                  <a:round/>
                  <a:headEnd/>
                  <a:tailEnd/>
                </a:ln>
                <a:solidFill>
                  <a:srgbClr val="DDDDDD"/>
                </a:solidFill>
                <a:latin typeface="Arial Black"/>
              </a:rPr>
              <a:t>Accès  aux soins</a:t>
            </a:r>
            <a:endParaRPr lang="fr-FR" sz="1200" kern="10" dirty="0">
              <a:ln w="9525">
                <a:noFill/>
                <a:round/>
                <a:headEnd/>
                <a:tailEnd/>
              </a:ln>
              <a:solidFill>
                <a:srgbClr val="DDDDDD"/>
              </a:solidFill>
              <a:latin typeface="Arial Black"/>
            </a:endParaRPr>
          </a:p>
        </p:txBody>
      </p:sp>
      <p:sp>
        <p:nvSpPr>
          <p:cNvPr id="15" name="Espace réservé de la date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27" name="Espace réservé du pied de page 2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25" name="Espace réservé du numéro de diapositive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10</a:t>
            </a:fld>
            <a:endParaRPr lang="fr-FR"/>
          </a:p>
        </p:txBody>
      </p:sp>
      <p:pic>
        <p:nvPicPr>
          <p:cNvPr id="16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" name="Rogner un rectangle à un seul coin 16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Activités </a:t>
            </a:r>
            <a:endParaRPr lang="fr-FR" sz="2400" b="1" dirty="0"/>
          </a:p>
        </p:txBody>
      </p:sp>
      <p:sp>
        <p:nvSpPr>
          <p:cNvPr id="18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9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70228" y="2631094"/>
            <a:ext cx="3286148" cy="20940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52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>
          <a:xfrm>
            <a:off x="457200" y="6613428"/>
            <a:ext cx="2133600" cy="365125"/>
          </a:xfrm>
        </p:spPr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>
          <a:xfrm>
            <a:off x="3124200" y="6613428"/>
            <a:ext cx="2895600" cy="365125"/>
          </a:xfrm>
        </p:spPr>
        <p:txBody>
          <a:bodyPr/>
          <a:lstStyle/>
          <a:p>
            <a:r>
              <a:rPr lang="fr-FR" dirty="0" smtClean="0"/>
              <a:t>Direction des Prestations 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6553200" y="6613428"/>
            <a:ext cx="2133600" cy="365125"/>
          </a:xfrm>
        </p:spPr>
        <p:txBody>
          <a:bodyPr>
            <a:normAutofit lnSpcReduction="10000"/>
          </a:bodyPr>
          <a:lstStyle/>
          <a:p>
            <a:fld id="{42DDC4FE-7F50-4ADB-8865-0C1248FB904C}" type="slidenum">
              <a:rPr lang="fr-FR" smtClean="0"/>
              <a:pPr/>
              <a:t>11</a:t>
            </a:fld>
            <a:endParaRPr lang="fr-FR"/>
          </a:p>
        </p:txBody>
      </p:sp>
      <p:grpSp>
        <p:nvGrpSpPr>
          <p:cNvPr id="24" name="Groupe 23"/>
          <p:cNvGrpSpPr/>
          <p:nvPr/>
        </p:nvGrpSpPr>
        <p:grpSpPr>
          <a:xfrm>
            <a:off x="1857356" y="3835281"/>
            <a:ext cx="1634524" cy="1071570"/>
            <a:chOff x="1280160" y="2174239"/>
            <a:chExt cx="1625600" cy="1625600"/>
          </a:xfrm>
          <a:solidFill>
            <a:srgbClr val="92D050"/>
          </a:solidFill>
        </p:grpSpPr>
        <p:sp>
          <p:nvSpPr>
            <p:cNvPr id="25" name="Rectangle à coins arrondis 24"/>
            <p:cNvSpPr/>
            <p:nvPr/>
          </p:nvSpPr>
          <p:spPr>
            <a:xfrm>
              <a:off x="1280160" y="2174239"/>
              <a:ext cx="1625600" cy="162560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3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1359515" y="2253594"/>
              <a:ext cx="1466890" cy="14668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3400" kern="1200"/>
            </a:p>
          </p:txBody>
        </p:sp>
      </p:grpSp>
      <p:grpSp>
        <p:nvGrpSpPr>
          <p:cNvPr id="30" name="Groupe 29"/>
          <p:cNvGrpSpPr/>
          <p:nvPr/>
        </p:nvGrpSpPr>
        <p:grpSpPr>
          <a:xfrm>
            <a:off x="1857356" y="2549397"/>
            <a:ext cx="1634524" cy="1071570"/>
            <a:chOff x="1280160" y="2174239"/>
            <a:chExt cx="1625600" cy="1625600"/>
          </a:xfrm>
          <a:solidFill>
            <a:srgbClr val="FFC000"/>
          </a:solidFill>
        </p:grpSpPr>
        <p:sp>
          <p:nvSpPr>
            <p:cNvPr id="31" name="Rectangle à coins arrondis 30"/>
            <p:cNvSpPr/>
            <p:nvPr/>
          </p:nvSpPr>
          <p:spPr>
            <a:xfrm>
              <a:off x="1280160" y="2174239"/>
              <a:ext cx="1625600" cy="1625600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3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1359515" y="2253594"/>
              <a:ext cx="1466890" cy="146689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9540" tIns="129540" rIns="129540" bIns="129540" numCol="1" spcCol="1270" anchor="ctr" anchorCtr="0">
              <a:noAutofit/>
            </a:bodyPr>
            <a:lstStyle/>
            <a:p>
              <a:pPr lvl="0" algn="ctr" defTabSz="1511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fr-FR" sz="3400" kern="1200"/>
            </a:p>
          </p:txBody>
        </p:sp>
      </p:grpSp>
      <p:sp>
        <p:nvSpPr>
          <p:cNvPr id="34" name="Rectangle à coins arrondis 33"/>
          <p:cNvSpPr/>
          <p:nvPr/>
        </p:nvSpPr>
        <p:spPr>
          <a:xfrm>
            <a:off x="1857356" y="1071546"/>
            <a:ext cx="1634524" cy="1263537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hueOff val="-6622584"/>
              <a:satOff val="26541"/>
              <a:lumOff val="5752"/>
              <a:alphaOff val="0"/>
            </a:schemeClr>
          </a:fillRef>
          <a:effectRef idx="3">
            <a:schemeClr val="accent5">
              <a:hueOff val="-6622584"/>
              <a:satOff val="26541"/>
              <a:lumOff val="5752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fr-FR" dirty="0" smtClean="0"/>
          </a:p>
        </p:txBody>
      </p:sp>
      <p:sp>
        <p:nvSpPr>
          <p:cNvPr id="46" name="ZoneTexte 45"/>
          <p:cNvSpPr txBox="1"/>
          <p:nvPr/>
        </p:nvSpPr>
        <p:spPr>
          <a:xfrm>
            <a:off x="214282" y="1549265"/>
            <a:ext cx="1643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Principaux </a:t>
            </a:r>
            <a:endParaRPr lang="fr-FR" b="1" dirty="0"/>
          </a:p>
        </p:txBody>
      </p:sp>
      <p:sp>
        <p:nvSpPr>
          <p:cNvPr id="47" name="ZoneTexte 46"/>
          <p:cNvSpPr txBox="1"/>
          <p:nvPr/>
        </p:nvSpPr>
        <p:spPr>
          <a:xfrm>
            <a:off x="214282" y="2835149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Conjoints </a:t>
            </a:r>
            <a:endParaRPr lang="fr-FR" b="1" dirty="0"/>
          </a:p>
        </p:txBody>
      </p:sp>
      <p:sp>
        <p:nvSpPr>
          <p:cNvPr id="48" name="ZoneTexte 47"/>
          <p:cNvSpPr txBox="1"/>
          <p:nvPr/>
        </p:nvSpPr>
        <p:spPr>
          <a:xfrm>
            <a:off x="285720" y="4192471"/>
            <a:ext cx="1357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Enfants </a:t>
            </a:r>
            <a:endParaRPr lang="fr-FR" b="1" dirty="0"/>
          </a:p>
        </p:txBody>
      </p:sp>
      <p:sp>
        <p:nvSpPr>
          <p:cNvPr id="53" name="ZoneTexte 52"/>
          <p:cNvSpPr txBox="1"/>
          <p:nvPr/>
        </p:nvSpPr>
        <p:spPr>
          <a:xfrm>
            <a:off x="1857356" y="1857364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32,1%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4" name="Moins 53"/>
          <p:cNvSpPr/>
          <p:nvPr/>
        </p:nvSpPr>
        <p:spPr>
          <a:xfrm>
            <a:off x="1857356" y="1763579"/>
            <a:ext cx="1285884" cy="4571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56" name="ZoneTexte 55"/>
          <p:cNvSpPr txBox="1"/>
          <p:nvPr/>
        </p:nvSpPr>
        <p:spPr>
          <a:xfrm>
            <a:off x="1857356" y="3180197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20,6%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57" name="Moins 56"/>
          <p:cNvSpPr/>
          <p:nvPr/>
        </p:nvSpPr>
        <p:spPr>
          <a:xfrm>
            <a:off x="1857356" y="3049463"/>
            <a:ext cx="1285884" cy="4571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59" name="ZoneTexte 58"/>
          <p:cNvSpPr txBox="1"/>
          <p:nvPr/>
        </p:nvSpPr>
        <p:spPr>
          <a:xfrm>
            <a:off x="1857356" y="4435303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47,1%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0" name="Moins 59"/>
          <p:cNvSpPr/>
          <p:nvPr/>
        </p:nvSpPr>
        <p:spPr>
          <a:xfrm>
            <a:off x="1857356" y="4304569"/>
            <a:ext cx="1285884" cy="4571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63" name="Moins 62"/>
          <p:cNvSpPr/>
          <p:nvPr/>
        </p:nvSpPr>
        <p:spPr>
          <a:xfrm>
            <a:off x="6000760" y="1763579"/>
            <a:ext cx="1285884" cy="4571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66" name="Moins 65"/>
          <p:cNvSpPr/>
          <p:nvPr/>
        </p:nvSpPr>
        <p:spPr>
          <a:xfrm>
            <a:off x="6000760" y="4304569"/>
            <a:ext cx="1285884" cy="4571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69" name="Moins 68"/>
          <p:cNvSpPr/>
          <p:nvPr/>
        </p:nvSpPr>
        <p:spPr>
          <a:xfrm>
            <a:off x="6000760" y="3018685"/>
            <a:ext cx="1285884" cy="45719"/>
          </a:xfrm>
          <a:prstGeom prst="mathMinu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00"/>
          </a:p>
        </p:txBody>
      </p:sp>
      <p:sp>
        <p:nvSpPr>
          <p:cNvPr id="91" name="ZoneTexte 90"/>
          <p:cNvSpPr txBox="1"/>
          <p:nvPr/>
        </p:nvSpPr>
        <p:spPr>
          <a:xfrm>
            <a:off x="4214810" y="4669383"/>
            <a:ext cx="9286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50 %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107" name="Arc plein 106"/>
          <p:cNvSpPr/>
          <p:nvPr/>
        </p:nvSpPr>
        <p:spPr>
          <a:xfrm rot="6417517">
            <a:off x="5006797" y="1671001"/>
            <a:ext cx="1351805" cy="1107293"/>
          </a:xfrm>
          <a:prstGeom prst="blockArc">
            <a:avLst>
              <a:gd name="adj1" fmla="val 10800000"/>
              <a:gd name="adj2" fmla="val 865431"/>
              <a:gd name="adj3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8" name="Arc plein 107"/>
          <p:cNvSpPr/>
          <p:nvPr/>
        </p:nvSpPr>
        <p:spPr>
          <a:xfrm rot="14053017">
            <a:off x="6324180" y="1477550"/>
            <a:ext cx="1340471" cy="1400741"/>
          </a:xfrm>
          <a:prstGeom prst="blockArc">
            <a:avLst>
              <a:gd name="adj1" fmla="val 10800000"/>
              <a:gd name="adj2" fmla="val 865431"/>
              <a:gd name="adj3" fmla="val 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9" name="ZoneTexte 108"/>
          <p:cNvSpPr txBox="1"/>
          <p:nvPr/>
        </p:nvSpPr>
        <p:spPr>
          <a:xfrm>
            <a:off x="4955980" y="1702400"/>
            <a:ext cx="1214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4">
                    <a:lumMod val="50000"/>
                  </a:schemeClr>
                </a:solidFill>
              </a:rPr>
              <a:t>32,3 % Cotisants</a:t>
            </a:r>
            <a:endParaRPr lang="fr-F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0" name="ZoneTexte 109"/>
          <p:cNvSpPr txBox="1"/>
          <p:nvPr/>
        </p:nvSpPr>
        <p:spPr>
          <a:xfrm>
            <a:off x="6384740" y="1702400"/>
            <a:ext cx="12144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accent4">
                    <a:lumMod val="50000"/>
                  </a:schemeClr>
                </a:solidFill>
              </a:rPr>
              <a:t>67,7 % Ayants droit</a:t>
            </a:r>
            <a:endParaRPr lang="fr-FR" sz="20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 rot="16200000">
            <a:off x="607207" y="445530"/>
            <a:ext cx="428628" cy="1643042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fr-FR" sz="1600" b="1" dirty="0" smtClean="0"/>
              <a:t>Assurés en 2019</a:t>
            </a:r>
            <a:endParaRPr lang="fr-FR" sz="1600" b="1" dirty="0"/>
          </a:p>
        </p:txBody>
      </p:sp>
      <p:sp>
        <p:nvSpPr>
          <p:cNvPr id="35" name="ZoneTexte 34"/>
          <p:cNvSpPr txBox="1"/>
          <p:nvPr/>
        </p:nvSpPr>
        <p:spPr>
          <a:xfrm>
            <a:off x="1940951" y="1317837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130 464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963074" y="2635094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83 356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1983286" y="3887591"/>
            <a:ext cx="1214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chemeClr val="bg1"/>
                </a:solidFill>
              </a:rPr>
              <a:t>190 676</a:t>
            </a:r>
            <a:endParaRPr lang="fr-FR" sz="2000" b="1" dirty="0">
              <a:solidFill>
                <a:schemeClr val="bg1"/>
              </a:solidFill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5286380" y="2780928"/>
            <a:ext cx="21431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/>
              <a:t>11 % </a:t>
            </a:r>
          </a:p>
          <a:p>
            <a:pPr algn="ctr"/>
            <a:r>
              <a:rPr lang="fr-FR" sz="2000" b="1" dirty="0" smtClean="0"/>
              <a:t>de la population</a:t>
            </a:r>
          </a:p>
          <a:p>
            <a:pPr algn="ctr"/>
            <a:r>
              <a:rPr lang="fr-FR" sz="2000" b="1" dirty="0" smtClean="0"/>
              <a:t>404 496 assurés</a:t>
            </a:r>
            <a:endParaRPr lang="fr-FR" sz="2000" b="1" dirty="0"/>
          </a:p>
        </p:txBody>
      </p:sp>
      <p:pic>
        <p:nvPicPr>
          <p:cNvPr id="38" name="Picture 4" descr="D:\logo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9" name="Rogner un rectangle à un seul coin 38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CNAM en Chiffres</a:t>
            </a:r>
            <a:endParaRPr lang="fr-FR" sz="2400" b="1" dirty="0"/>
          </a:p>
        </p:txBody>
      </p:sp>
      <p:sp>
        <p:nvSpPr>
          <p:cNvPr id="40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Zoom sur la CNAM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9"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82" dur="2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53" grpId="0"/>
      <p:bldP spid="54" grpId="0" animBg="1"/>
      <p:bldP spid="56" grpId="0"/>
      <p:bldP spid="57" grpId="0" animBg="1"/>
      <p:bldP spid="59" grpId="0"/>
      <p:bldP spid="60" grpId="0" animBg="1"/>
      <p:bldP spid="63" grpId="0" animBg="1"/>
      <p:bldP spid="66" grpId="0" animBg="1"/>
      <p:bldP spid="69" grpId="0" animBg="1"/>
      <p:bldP spid="107" grpId="0" animBg="1"/>
      <p:bldP spid="108" grpId="0" animBg="1"/>
      <p:bldP spid="109" grpId="0"/>
      <p:bldP spid="110" grpId="0"/>
      <p:bldP spid="35" grpId="0"/>
      <p:bldP spid="36" grpId="0"/>
      <p:bldP spid="37" grpId="0"/>
      <p:bldP spid="6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7504" y="836712"/>
            <a:ext cx="8032406" cy="988732"/>
          </a:xfrm>
        </p:spPr>
        <p:txBody>
          <a:bodyPr>
            <a:normAutofit/>
          </a:bodyPr>
          <a:lstStyle/>
          <a:p>
            <a:r>
              <a:rPr lang="fr-FR" dirty="0" smtClean="0"/>
              <a:t>Mode  Opératoire  Tiers Payant ( TP)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12</a:t>
            </a:fld>
            <a:endParaRPr lang="fr-FR"/>
          </a:p>
        </p:txBody>
      </p:sp>
      <p:sp>
        <p:nvSpPr>
          <p:cNvPr id="6" name="Rectangle 5"/>
          <p:cNvSpPr/>
          <p:nvPr/>
        </p:nvSpPr>
        <p:spPr>
          <a:xfrm>
            <a:off x="357158" y="1916832"/>
            <a:ext cx="7143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u="sng" dirty="0" smtClean="0"/>
              <a:t>Définition;</a:t>
            </a:r>
          </a:p>
          <a:p>
            <a:pPr>
              <a:buNone/>
            </a:pPr>
            <a:r>
              <a:rPr lang="fr-FR" sz="2000" dirty="0" smtClean="0"/>
              <a:t>En général, lorsque vous consultez un professionnel de santé, vous le réglez immédiatement ; l'Assurance maladie  vous rembourse ensuite les frais engagés, en totalité ou en partie selon la procédure en vigueur (après transmission de la </a:t>
            </a:r>
            <a:r>
              <a:rPr lang="fr-FR" sz="2000" dirty="0" smtClean="0">
                <a:hlinkClick r:id="rId2"/>
              </a:rPr>
              <a:t>feuille de soins</a:t>
            </a:r>
            <a:r>
              <a:rPr lang="fr-FR" sz="2000" dirty="0" smtClean="0"/>
              <a:t>).</a:t>
            </a:r>
          </a:p>
          <a:p>
            <a:pPr lvl="0">
              <a:buNone/>
            </a:pPr>
            <a:endParaRPr lang="fr-FR" sz="2000" dirty="0" smtClean="0"/>
          </a:p>
          <a:p>
            <a:pPr lvl="0">
              <a:buNone/>
            </a:pPr>
            <a:r>
              <a:rPr lang="fr-FR" sz="2000" dirty="0" smtClean="0"/>
              <a:t>Dans le cas du tiers payant partiel, vous payez uniquement la part des frais non pris en charge par l'Assurance maladie (c'est-à-dire le </a:t>
            </a:r>
            <a:r>
              <a:rPr lang="fr-FR" sz="2000" dirty="0" smtClean="0">
                <a:hlinkClick r:id="rId3"/>
              </a:rPr>
              <a:t>ticket modérateur</a:t>
            </a:r>
            <a:r>
              <a:rPr lang="fr-FR" dirty="0" smtClean="0"/>
              <a:t>).</a:t>
            </a:r>
          </a:p>
        </p:txBody>
      </p:sp>
      <p:pic>
        <p:nvPicPr>
          <p:cNvPr id="8" name="Picture 4" descr="D:\logocnam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ogner un rectangle à un seul coin 8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Introduction</a:t>
            </a:r>
            <a:endParaRPr lang="fr-FR" sz="2400" b="1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Tiers Payant (TP)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13</a:t>
            </a:fld>
            <a:endParaRPr lang="fr-FR"/>
          </a:p>
        </p:txBody>
      </p:sp>
      <p:pic>
        <p:nvPicPr>
          <p:cNvPr id="8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ogner un rectangle à un seul coin 8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Quelques Chiffres du TP</a:t>
            </a:r>
            <a:endParaRPr lang="fr-FR" sz="2400" b="1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Tiers Payant (TP)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67545" y="1268760"/>
            <a:ext cx="7912814" cy="46166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fr-FR" sz="2400" b="1" dirty="0" smtClean="0"/>
              <a:t>Nombre de Prestataires agréés 669 dont 54 agréés TP</a:t>
            </a:r>
            <a:endParaRPr lang="fr-FR" sz="2400" b="1" dirty="0"/>
          </a:p>
        </p:txBody>
      </p:sp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4423233"/>
              </p:ext>
            </p:extLst>
          </p:nvPr>
        </p:nvGraphicFramePr>
        <p:xfrm>
          <a:off x="467544" y="2132856"/>
          <a:ext cx="4896544" cy="2566035"/>
        </p:xfrm>
        <a:graphic>
          <a:graphicData uri="http://schemas.openxmlformats.org/drawingml/2006/table">
            <a:tbl>
              <a:tblPr>
                <a:tableStyleId>{306799F8-075E-4A3A-A7F6-7FBC6576F1A4}</a:tableStyleId>
              </a:tblPr>
              <a:tblGrid>
                <a:gridCol w="3763831"/>
                <a:gridCol w="1132713"/>
              </a:tblGrid>
              <a:tr h="215822"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Catégories Prestataire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Nombre</a:t>
                      </a:r>
                      <a:endParaRPr lang="fr-FR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8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Centre Hospitaliers de Nouakchott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  8   </a:t>
                      </a:r>
                      <a:endParaRPr lang="fr-FR" sz="20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8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Centre Hospitaliers régionaux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>
                          <a:solidFill>
                            <a:schemeClr val="tx1"/>
                          </a:solidFill>
                          <a:effectLst/>
                        </a:rPr>
                        <a:t>            14   </a:t>
                      </a:r>
                      <a:endParaRPr lang="fr-FR" sz="2000" b="0" i="0" u="none" strike="noStrike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8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Cliniques Privées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16   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8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Centres Médicaux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</a:t>
                      </a:r>
                      <a:r>
                        <a:rPr lang="fr-FR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08   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822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Pharmacies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        </a:t>
                      </a:r>
                      <a:r>
                        <a:rPr lang="fr-FR" sz="20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 08  </a:t>
                      </a:r>
                      <a:endParaRPr lang="fr-FR" sz="2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8998">
                <a:tc>
                  <a:txBody>
                    <a:bodyPr/>
                    <a:lstStyle/>
                    <a:p>
                      <a:pPr algn="ctr" fontAlgn="b"/>
                      <a:r>
                        <a:rPr lang="fr-FR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fr-FR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400" u="none" strike="noStrike" dirty="0">
                          <a:solidFill>
                            <a:schemeClr val="tx1"/>
                          </a:solidFill>
                          <a:effectLst/>
                        </a:rPr>
                        <a:t>    </a:t>
                      </a:r>
                      <a:r>
                        <a:rPr lang="fr-FR" sz="2400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54       </a:t>
                      </a:r>
                      <a:endParaRPr lang="fr-FR" sz="2400" b="1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72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14</a:t>
            </a:fld>
            <a:endParaRPr lang="fr-FR"/>
          </a:p>
        </p:txBody>
      </p:sp>
      <p:pic>
        <p:nvPicPr>
          <p:cNvPr id="8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ogner un rectangle à un seul coin 8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Quelques Chiffres du TP</a:t>
            </a:r>
            <a:endParaRPr lang="fr-FR" sz="2400" b="1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Tiers Payant (TP)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3" name="Graphique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147454"/>
              </p:ext>
            </p:extLst>
          </p:nvPr>
        </p:nvGraphicFramePr>
        <p:xfrm>
          <a:off x="539552" y="1988840"/>
          <a:ext cx="7552775" cy="30188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Rogner un rectangle à un seul coin 13"/>
          <p:cNvSpPr/>
          <p:nvPr/>
        </p:nvSpPr>
        <p:spPr>
          <a:xfrm>
            <a:off x="677844" y="1268760"/>
            <a:ext cx="7680346" cy="642918"/>
          </a:xfrm>
          <a:prstGeom prst="snip1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dirty="0" smtClean="0"/>
              <a:t>     </a:t>
            </a:r>
            <a:r>
              <a:rPr lang="fr-FR" sz="2000" b="1" dirty="0" smtClean="0"/>
              <a:t>Evolution des demandes de remboursements par type et par année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3629287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15</a:t>
            </a:fld>
            <a:endParaRPr lang="fr-FR" dirty="0"/>
          </a:p>
        </p:txBody>
      </p:sp>
      <p:pic>
        <p:nvPicPr>
          <p:cNvPr id="8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Rogner un rectangle à un seul coin 8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Procédure de mise en place</a:t>
            </a:r>
            <a:endParaRPr lang="fr-FR" sz="2400" b="1" dirty="0"/>
          </a:p>
        </p:txBody>
      </p:sp>
      <p:sp>
        <p:nvSpPr>
          <p:cNvPr id="10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Tiers Payant -Pharmacies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251520" y="1290420"/>
            <a:ext cx="8496944" cy="2714644"/>
          </a:xfrm>
          <a:prstGeom prst="roundRect">
            <a:avLst>
              <a:gd name="adj" fmla="val 10000"/>
            </a:avLst>
          </a:prstGeom>
        </p:spPr>
        <p:style>
          <a:ln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Ellipse 11"/>
          <p:cNvSpPr/>
          <p:nvPr/>
        </p:nvSpPr>
        <p:spPr>
          <a:xfrm>
            <a:off x="323528" y="1576172"/>
            <a:ext cx="1785950" cy="171451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Enquêtes d’évaluation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>
            <a:off x="2395230" y="1576172"/>
            <a:ext cx="1928826" cy="171451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Choix des Pharmacies (Phase Pilote)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6" name="Ellipse 15"/>
          <p:cNvSpPr/>
          <p:nvPr/>
        </p:nvSpPr>
        <p:spPr>
          <a:xfrm>
            <a:off x="6516216" y="1504734"/>
            <a:ext cx="2071702" cy="178595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Extension vers d’autres pharmacies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17" name="Double flèche horizontale 16"/>
          <p:cNvSpPr/>
          <p:nvPr/>
        </p:nvSpPr>
        <p:spPr>
          <a:xfrm>
            <a:off x="467544" y="3433560"/>
            <a:ext cx="8120374" cy="428628"/>
          </a:xfrm>
          <a:prstGeom prst="leftRightArrow">
            <a:avLst/>
          </a:prstGeom>
        </p:spPr>
        <p:style>
          <a:lnRef idx="0">
            <a:schemeClr val="accent6"/>
          </a:lnRef>
          <a:fillRef idx="1002">
            <a:schemeClr val="lt1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 smtClean="0">
                <a:solidFill>
                  <a:schemeClr val="accent3">
                    <a:lumMod val="75000"/>
                  </a:schemeClr>
                </a:solidFill>
              </a:rPr>
              <a:t>Par étape </a:t>
            </a:r>
            <a:endParaRPr lang="fr-FR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" name="Heptagone 1"/>
          <p:cNvSpPr/>
          <p:nvPr/>
        </p:nvSpPr>
        <p:spPr>
          <a:xfrm>
            <a:off x="323528" y="1340768"/>
            <a:ext cx="504056" cy="41266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1</a:t>
            </a:r>
            <a:endParaRPr lang="fr-FR" dirty="0"/>
          </a:p>
        </p:txBody>
      </p:sp>
      <p:sp>
        <p:nvSpPr>
          <p:cNvPr id="18" name="Heptagone 17"/>
          <p:cNvSpPr/>
          <p:nvPr/>
        </p:nvSpPr>
        <p:spPr>
          <a:xfrm>
            <a:off x="2395230" y="1340768"/>
            <a:ext cx="504056" cy="41266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2</a:t>
            </a:r>
            <a:endParaRPr lang="fr-FR" dirty="0"/>
          </a:p>
        </p:txBody>
      </p:sp>
      <p:sp>
        <p:nvSpPr>
          <p:cNvPr id="19" name="Heptagone 18"/>
          <p:cNvSpPr/>
          <p:nvPr/>
        </p:nvSpPr>
        <p:spPr>
          <a:xfrm>
            <a:off x="6516216" y="1340259"/>
            <a:ext cx="504056" cy="41266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4</a:t>
            </a:r>
            <a:endParaRPr lang="fr-FR" dirty="0"/>
          </a:p>
        </p:txBody>
      </p:sp>
      <p:sp>
        <p:nvSpPr>
          <p:cNvPr id="20" name="Ellipse 19"/>
          <p:cNvSpPr/>
          <p:nvPr/>
        </p:nvSpPr>
        <p:spPr>
          <a:xfrm>
            <a:off x="4520956" y="1576172"/>
            <a:ext cx="1785950" cy="171451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>
                <a:solidFill>
                  <a:schemeClr val="tx1"/>
                </a:solidFill>
              </a:rPr>
              <a:t>Enquêtes d’évaluation</a:t>
            </a:r>
            <a:endParaRPr lang="fr-FR" sz="1600" dirty="0">
              <a:solidFill>
                <a:schemeClr val="tx1"/>
              </a:solidFill>
            </a:endParaRPr>
          </a:p>
        </p:txBody>
      </p:sp>
      <p:sp>
        <p:nvSpPr>
          <p:cNvPr id="21" name="Heptagone 20"/>
          <p:cNvSpPr/>
          <p:nvPr/>
        </p:nvSpPr>
        <p:spPr>
          <a:xfrm>
            <a:off x="4520956" y="1340768"/>
            <a:ext cx="504056" cy="412668"/>
          </a:xfrm>
          <a:prstGeom prst="hep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3</a:t>
            </a:r>
            <a:endParaRPr lang="fr-FR" dirty="0"/>
          </a:p>
        </p:txBody>
      </p:sp>
      <p:sp>
        <p:nvSpPr>
          <p:cNvPr id="22" name="Rectangle 21"/>
          <p:cNvSpPr/>
          <p:nvPr/>
        </p:nvSpPr>
        <p:spPr>
          <a:xfrm>
            <a:off x="301680" y="4149080"/>
            <a:ext cx="1807798" cy="2857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3" name="Rectangle 22"/>
          <p:cNvSpPr/>
          <p:nvPr/>
        </p:nvSpPr>
        <p:spPr>
          <a:xfrm>
            <a:off x="301680" y="4434832"/>
            <a:ext cx="1807798" cy="1730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Mettre en exergue les pharmacies susceptibles d’accompagner le projet</a:t>
            </a:r>
            <a:endParaRPr lang="fr-FR" sz="1600" dirty="0"/>
          </a:p>
        </p:txBody>
      </p:sp>
      <p:sp>
        <p:nvSpPr>
          <p:cNvPr id="24" name="Rectangle 23"/>
          <p:cNvSpPr/>
          <p:nvPr/>
        </p:nvSpPr>
        <p:spPr>
          <a:xfrm>
            <a:off x="2389728" y="4158604"/>
            <a:ext cx="1807798" cy="2857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5" name="Rectangle 24"/>
          <p:cNvSpPr/>
          <p:nvPr/>
        </p:nvSpPr>
        <p:spPr>
          <a:xfrm>
            <a:off x="2389728" y="4444356"/>
            <a:ext cx="1807798" cy="1730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Agrément &amp; Formation des Pharmacies sur les procédures et le SI</a:t>
            </a:r>
            <a:endParaRPr lang="fr-FR" sz="1600" dirty="0"/>
          </a:p>
        </p:txBody>
      </p:sp>
      <p:sp>
        <p:nvSpPr>
          <p:cNvPr id="26" name="Rectangle 25"/>
          <p:cNvSpPr/>
          <p:nvPr/>
        </p:nvSpPr>
        <p:spPr>
          <a:xfrm>
            <a:off x="4499108" y="4168128"/>
            <a:ext cx="2161124" cy="2857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7" name="Rectangle 26"/>
          <p:cNvSpPr/>
          <p:nvPr/>
        </p:nvSpPr>
        <p:spPr>
          <a:xfrm>
            <a:off x="4499108" y="4453880"/>
            <a:ext cx="2161124" cy="1730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Evaluation de satisfaction des assurés &amp; impact financier de TP-Pharmacies</a:t>
            </a:r>
          </a:p>
          <a:p>
            <a:pPr algn="ctr"/>
            <a:r>
              <a:rPr lang="fr-FR" sz="1600" dirty="0" smtClean="0"/>
              <a:t>Propositions d amélioration et Lutte contre la fraude</a:t>
            </a:r>
            <a:endParaRPr lang="fr-FR" sz="1600" dirty="0"/>
          </a:p>
        </p:txBody>
      </p:sp>
      <p:sp>
        <p:nvSpPr>
          <p:cNvPr id="28" name="Rectangle 27"/>
          <p:cNvSpPr/>
          <p:nvPr/>
        </p:nvSpPr>
        <p:spPr>
          <a:xfrm>
            <a:off x="6803364" y="4149080"/>
            <a:ext cx="2161124" cy="28575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29" name="Rectangle 28"/>
          <p:cNvSpPr/>
          <p:nvPr/>
        </p:nvSpPr>
        <p:spPr>
          <a:xfrm>
            <a:off x="6803364" y="4434832"/>
            <a:ext cx="2161124" cy="173047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En cours d’élaboration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11507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7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412776"/>
            <a:ext cx="8784976" cy="4713387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Nombre de dossiers croissant en Ambulatoire normale </a:t>
            </a:r>
          </a:p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Augmentation de la charge de travail ;</a:t>
            </a:r>
          </a:p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Délai de remboursement en ambulatoire non satisfaisant;</a:t>
            </a:r>
          </a:p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Dépenses directes  élevées des assurés ;</a:t>
            </a:r>
          </a:p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Faciliter l’accès au   paquet de soins ;</a:t>
            </a:r>
          </a:p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Enquête de satisfaction des assurés non probante ( RAN);</a:t>
            </a:r>
          </a:p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Gains de la CNAM par  la décentralisation de la numérotation et saisie des dossiers  (Diminution de coût de fonctionnement);</a:t>
            </a:r>
          </a:p>
          <a:p>
            <a:pPr>
              <a:buFont typeface="Wingdings" pitchFamily="2" charset="2"/>
              <a:buChar char="v"/>
            </a:pPr>
            <a:r>
              <a:rPr lang="fr-FR" sz="1800" b="0" dirty="0" smtClean="0">
                <a:latin typeface="+mj-lt"/>
              </a:rPr>
              <a:t>Possibilité de contrôle rigoureux </a:t>
            </a:r>
            <a:endParaRPr lang="fr-FR" sz="1800" b="0" dirty="0">
              <a:latin typeface="+mj-lt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16</a:t>
            </a:fld>
            <a:endParaRPr lang="fr-FR"/>
          </a:p>
        </p:txBody>
      </p:sp>
      <p:sp>
        <p:nvSpPr>
          <p:cNvPr id="7" name="Rogner un rectangle à un seul coin 6"/>
          <p:cNvSpPr/>
          <p:nvPr/>
        </p:nvSpPr>
        <p:spPr>
          <a:xfrm>
            <a:off x="-36512" y="329806"/>
            <a:ext cx="7680346" cy="642918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dirty="0" smtClean="0"/>
              <a:t>     </a:t>
            </a:r>
            <a:r>
              <a:rPr lang="fr-FR" sz="2400" b="1" dirty="0" smtClean="0"/>
              <a:t>Raisons de décision</a:t>
            </a:r>
            <a:endParaRPr lang="fr-FR" sz="2400" b="1" dirty="0"/>
          </a:p>
        </p:txBody>
      </p:sp>
      <p:sp>
        <p:nvSpPr>
          <p:cNvPr id="8" name="Titre 1"/>
          <p:cNvSpPr txBox="1">
            <a:spLocks/>
          </p:cNvSpPr>
          <p:nvPr/>
        </p:nvSpPr>
        <p:spPr>
          <a:xfrm>
            <a:off x="-36512" y="-27384"/>
            <a:ext cx="7680346" cy="57148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fr-FR" sz="2400" b="1" dirty="0" smtClean="0"/>
              <a:t>Tiers Payant -Pharmacies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0260" y="1"/>
            <a:ext cx="1500198" cy="1000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>
                <a:latin typeface="+mn-lt"/>
              </a:rPr>
              <a:t>Composition d’un dossier de remboursement TP Pharmacie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755576" y="1340769"/>
            <a:ext cx="7520940" cy="31478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fr-FR" sz="2600" b="0" dirty="0">
                <a:cs typeface="Calibri" pitchFamily="34" charset="0"/>
              </a:rPr>
              <a:t>Feuille de soins  signée et cachetée par le prescripteur et le  prestataire sanitaire avec NNI et N° téléphone de l’assuré   </a:t>
            </a:r>
          </a:p>
          <a:p>
            <a:pPr marL="457200" indent="-457200">
              <a:buFont typeface="+mj-lt"/>
              <a:buAutoNum type="arabicPeriod"/>
            </a:pPr>
            <a:r>
              <a:rPr lang="fr-FR" sz="2600" b="0" dirty="0">
                <a:cs typeface="Calibri" pitchFamily="34" charset="0"/>
              </a:rPr>
              <a:t>Dossier d’accord préalable pour tout montant supérieur à  </a:t>
            </a:r>
            <a:r>
              <a:rPr lang="fr-FR" sz="2600" dirty="0" smtClean="0">
                <a:cs typeface="Calibri" pitchFamily="34" charset="0"/>
              </a:rPr>
              <a:t>5000</a:t>
            </a:r>
            <a:r>
              <a:rPr lang="fr-FR" sz="2600" b="0" dirty="0" smtClean="0">
                <a:cs typeface="Calibri" pitchFamily="34" charset="0"/>
              </a:rPr>
              <a:t> MRU;</a:t>
            </a:r>
            <a:endParaRPr lang="fr-FR" sz="2600" b="0" dirty="0"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600" b="0" dirty="0">
                <a:cs typeface="Calibri" pitchFamily="34" charset="0"/>
              </a:rPr>
              <a:t>Emballage  pour tout médicament  dont </a:t>
            </a:r>
            <a:r>
              <a:rPr lang="fr-FR" sz="2600" b="0" dirty="0" smtClean="0">
                <a:cs typeface="Calibri" pitchFamily="34" charset="0"/>
              </a:rPr>
              <a:t>le </a:t>
            </a:r>
            <a:r>
              <a:rPr lang="fr-FR" sz="2600" b="0" dirty="0">
                <a:cs typeface="Calibri" pitchFamily="34" charset="0"/>
              </a:rPr>
              <a:t>tarif CNAM égal ou supérieur ) </a:t>
            </a:r>
            <a:r>
              <a:rPr lang="fr-FR" sz="2600" dirty="0" smtClean="0">
                <a:cs typeface="Calibri" pitchFamily="34" charset="0"/>
              </a:rPr>
              <a:t>2000 </a:t>
            </a:r>
            <a:r>
              <a:rPr lang="fr-FR" sz="2600" b="0" dirty="0" smtClean="0">
                <a:cs typeface="Calibri" pitchFamily="34" charset="0"/>
              </a:rPr>
              <a:t>MRU ;</a:t>
            </a:r>
            <a:endParaRPr lang="fr-FR" sz="2600" b="0" dirty="0"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600" b="0" dirty="0">
                <a:cs typeface="Calibri" pitchFamily="34" charset="0"/>
              </a:rPr>
              <a:t>Bordereau de sinistres imprimé du </a:t>
            </a:r>
            <a:r>
              <a:rPr lang="fr-FR" sz="2600" b="0" dirty="0" smtClean="0">
                <a:cs typeface="Calibri" pitchFamily="34" charset="0"/>
              </a:rPr>
              <a:t>Système D'information  CNAM; </a:t>
            </a:r>
            <a:endParaRPr lang="fr-FR" sz="2600" b="0" dirty="0">
              <a:cs typeface="Calibri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fr-FR" sz="2600" b="0" dirty="0">
                <a:cs typeface="Calibri" pitchFamily="34" charset="0"/>
              </a:rPr>
              <a:t>Lettre demandant le payement </a:t>
            </a:r>
          </a:p>
          <a:p>
            <a:pPr marL="0" indent="0">
              <a:buNone/>
            </a:pPr>
            <a:endParaRPr lang="fr-FR" dirty="0">
              <a:latin typeface="Calibri" pitchFamily="34" charset="0"/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17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4368" y="214291"/>
            <a:ext cx="1259632" cy="1126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335888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Eléments de rejet  d’un dossier TP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>
              <a:buFont typeface="Wingdings" pitchFamily="2" charset="2"/>
              <a:buChar char="Ø"/>
            </a:pPr>
            <a:r>
              <a:rPr lang="fr-FR" sz="1900" b="0" dirty="0" smtClean="0"/>
              <a:t>Feuille de soins non datée et ou non cachetée par le prescripteur et le prestataire  ;</a:t>
            </a:r>
          </a:p>
          <a:p>
            <a:pPr lvl="0">
              <a:buFont typeface="Wingdings" pitchFamily="2" charset="2"/>
              <a:buChar char="Ø"/>
            </a:pPr>
            <a:r>
              <a:rPr lang="fr-FR" sz="1900" b="0" dirty="0" smtClean="0"/>
              <a:t>Facture dont le montant est supérieur à </a:t>
            </a:r>
            <a:r>
              <a:rPr lang="fr-FR" sz="1900" dirty="0" smtClean="0"/>
              <a:t>5000</a:t>
            </a:r>
            <a:r>
              <a:rPr lang="fr-FR" sz="1900" b="0" dirty="0" smtClean="0"/>
              <a:t> MRU (tarif CNAM)  sans accord préalable de la CNAM ;</a:t>
            </a:r>
          </a:p>
          <a:p>
            <a:pPr lvl="0">
              <a:buFont typeface="Wingdings" pitchFamily="2" charset="2"/>
              <a:buChar char="Ø"/>
            </a:pPr>
            <a:r>
              <a:rPr lang="fr-FR" sz="1900" b="0" dirty="0" smtClean="0"/>
              <a:t>Intervalle entre l’ordonnance et  la facture  supérieur à   </a:t>
            </a:r>
            <a:r>
              <a:rPr lang="fr-FR" sz="1900" dirty="0" smtClean="0"/>
              <a:t>21j</a:t>
            </a:r>
            <a:r>
              <a:rPr lang="fr-FR" sz="1900" b="0" dirty="0" smtClean="0"/>
              <a:t> ;</a:t>
            </a:r>
          </a:p>
          <a:p>
            <a:pPr lvl="0">
              <a:buFont typeface="Wingdings" pitchFamily="2" charset="2"/>
              <a:buChar char="Ø"/>
            </a:pPr>
            <a:r>
              <a:rPr lang="fr-FR" sz="1900" b="0" dirty="0" smtClean="0"/>
              <a:t>facture  sous forme non   électronique ;</a:t>
            </a:r>
          </a:p>
          <a:p>
            <a:pPr lvl="0">
              <a:buFont typeface="Wingdings" pitchFamily="2" charset="2"/>
              <a:buChar char="Ø"/>
            </a:pPr>
            <a:r>
              <a:rPr lang="fr-FR" sz="1900" b="0" dirty="0" smtClean="0"/>
              <a:t>Absence d’emballage  pour tout médicament dont le prix CNAM  est supérieur   à </a:t>
            </a:r>
            <a:r>
              <a:rPr lang="fr-FR" sz="1900" dirty="0" smtClean="0"/>
              <a:t>2000</a:t>
            </a:r>
            <a:r>
              <a:rPr lang="fr-FR" sz="1900" b="0" dirty="0" smtClean="0"/>
              <a:t>  MRU ;  </a:t>
            </a:r>
          </a:p>
          <a:p>
            <a:pPr lvl="0">
              <a:buFont typeface="Wingdings" pitchFamily="2" charset="2"/>
              <a:buChar char="Ø"/>
            </a:pPr>
            <a:r>
              <a:rPr lang="fr-FR" sz="1900" b="0" dirty="0" smtClean="0"/>
              <a:t>Absence de décharge (NNI ; N0 du téléphone du patient)  sur la  Feuille de soins contre médicament ;  </a:t>
            </a:r>
          </a:p>
          <a:p>
            <a:pPr lvl="0">
              <a:buFont typeface="Wingdings" pitchFamily="2" charset="2"/>
              <a:buChar char="Ø"/>
            </a:pPr>
            <a:r>
              <a:rPr lang="fr-FR" sz="1900" b="0" dirty="0" smtClean="0"/>
              <a:t>Quantité de médicament livrée par sinistre est supérieur à deux mois pour les </a:t>
            </a:r>
            <a:r>
              <a:rPr lang="fr-FR" sz="1900" dirty="0" smtClean="0"/>
              <a:t>non ALD </a:t>
            </a:r>
            <a:r>
              <a:rPr lang="fr-FR" sz="1900" b="0" dirty="0" smtClean="0"/>
              <a:t>et supérieur à  trois mois pour les  </a:t>
            </a:r>
            <a:r>
              <a:rPr lang="fr-FR" sz="1900" dirty="0" smtClean="0"/>
              <a:t>ALD</a:t>
            </a:r>
            <a:r>
              <a:rPr lang="fr-FR" sz="1900" b="0" dirty="0" smtClean="0"/>
              <a:t> sans </a:t>
            </a:r>
            <a:r>
              <a:rPr lang="fr-FR" sz="1900" dirty="0" smtClean="0"/>
              <a:t>accord préalable </a:t>
            </a:r>
            <a:r>
              <a:rPr lang="fr-FR" dirty="0" smtClean="0"/>
              <a:t> 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18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4368" y="214291"/>
            <a:ext cx="1259632" cy="1126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Analyse de la Situation ( consommation)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27584" y="1098106"/>
            <a:ext cx="7520940" cy="3579849"/>
          </a:xfrm>
        </p:spPr>
        <p:txBody>
          <a:bodyPr>
            <a:noAutofit/>
          </a:bodyPr>
          <a:lstStyle/>
          <a:p>
            <a:r>
              <a:rPr lang="fr-FR" sz="2400" b="0" dirty="0"/>
              <a:t>La facturation en pharmacie tiers payant n’a </a:t>
            </a:r>
            <a:r>
              <a:rPr lang="fr-FR" sz="2400" b="0" dirty="0" smtClean="0"/>
              <a:t>cessée </a:t>
            </a:r>
            <a:r>
              <a:rPr lang="fr-FR" sz="2400" b="0" dirty="0"/>
              <a:t>d’augmenter depuis le lancement de ce mode de remboursement fin 2015</a:t>
            </a:r>
            <a:r>
              <a:rPr lang="fr-FR" sz="2400" b="0" dirty="0" smtClean="0"/>
              <a:t>.</a:t>
            </a:r>
          </a:p>
          <a:p>
            <a:r>
              <a:rPr lang="fr-FR" sz="2400" b="0" dirty="0" smtClean="0"/>
              <a:t> </a:t>
            </a:r>
            <a:r>
              <a:rPr lang="fr-FR" sz="2400" b="0" dirty="0"/>
              <a:t>Le montant moyen remboursé mensuellement, toutes pharmacies confondues, a quadruplé en l’espace de trois </a:t>
            </a:r>
            <a:r>
              <a:rPr lang="fr-FR" sz="2400" b="0" dirty="0" smtClean="0"/>
              <a:t>ans, passant de  </a:t>
            </a:r>
            <a:r>
              <a:rPr lang="fr-FR" sz="2400" dirty="0"/>
              <a:t>1 185 735 </a:t>
            </a:r>
            <a:r>
              <a:rPr lang="fr-FR" sz="2400" b="0" dirty="0"/>
              <a:t>MRU en janvier 2016 à près de </a:t>
            </a:r>
            <a:r>
              <a:rPr lang="fr-FR" sz="2400" dirty="0"/>
              <a:t>5 856 834 </a:t>
            </a:r>
            <a:r>
              <a:rPr lang="fr-FR" sz="2400" b="0" dirty="0"/>
              <a:t>MRU en Janvier 2019. </a:t>
            </a:r>
            <a:endParaRPr lang="fr-FR" sz="2400" b="0" dirty="0" smtClean="0"/>
          </a:p>
          <a:p>
            <a:r>
              <a:rPr lang="fr-FR" sz="2400" b="0" dirty="0" smtClean="0"/>
              <a:t>Ce </a:t>
            </a:r>
            <a:r>
              <a:rPr lang="fr-FR" sz="2400" b="0" dirty="0"/>
              <a:t>phénomène continue encore sur les factures déjà traitées de 2019 (voir graphique ci-dessous). </a:t>
            </a:r>
          </a:p>
          <a:p>
            <a:endParaRPr lang="fr-FR" sz="2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19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2320" y="214291"/>
            <a:ext cx="1512168" cy="982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229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Analyse de la situation ( </a:t>
            </a:r>
            <a:r>
              <a:rPr lang="fr-FR" b="1" dirty="0" smtClean="0"/>
              <a:t>consommation ) suite </a:t>
            </a:r>
            <a:endParaRPr lang="fr-FR" dirty="0"/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</p:nvPr>
        </p:nvGraphicFramePr>
        <p:xfrm>
          <a:off x="822325" y="1100138"/>
          <a:ext cx="7521575" cy="3579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20</a:t>
            </a:fld>
            <a:endParaRPr lang="fr-FR"/>
          </a:p>
        </p:txBody>
      </p:sp>
      <p:pic>
        <p:nvPicPr>
          <p:cNvPr id="8" name="Picture 4" descr="D:\logo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52320" y="214291"/>
            <a:ext cx="1334522" cy="9824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54780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Le défi DE STABILISER  </a:t>
            </a:r>
            <a:r>
              <a:rPr lang="fr-FR" dirty="0"/>
              <a:t>la facture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fr-FR" sz="2000" b="0" dirty="0" smtClean="0"/>
          </a:p>
          <a:p>
            <a:pPr marL="0" indent="0">
              <a:buNone/>
            </a:pPr>
            <a:endParaRPr lang="fr-FR" sz="2000" b="0" dirty="0"/>
          </a:p>
          <a:p>
            <a:pPr marL="0" indent="0">
              <a:buNone/>
            </a:pPr>
            <a:r>
              <a:rPr lang="fr-FR" sz="2400" b="0" dirty="0" smtClean="0"/>
              <a:t>Réaliser </a:t>
            </a:r>
            <a:r>
              <a:rPr lang="fr-FR" sz="2400" b="0" dirty="0"/>
              <a:t>une enquête pour répondre à  deux questions principales:</a:t>
            </a:r>
          </a:p>
          <a:p>
            <a:r>
              <a:rPr lang="fr-FR" sz="2400" b="0" dirty="0" smtClean="0"/>
              <a:t>I, Les </a:t>
            </a:r>
            <a:r>
              <a:rPr lang="fr-FR" sz="2400" b="0" dirty="0"/>
              <a:t>assurés </a:t>
            </a:r>
            <a:r>
              <a:rPr lang="fr-FR" sz="2400" b="0" dirty="0" smtClean="0"/>
              <a:t>bénéficient-ils  </a:t>
            </a:r>
            <a:r>
              <a:rPr lang="fr-FR" sz="2400" b="0" dirty="0"/>
              <a:t>réellement  de ce remboursement ( médicaments reçus?)</a:t>
            </a:r>
          </a:p>
          <a:p>
            <a:r>
              <a:rPr lang="fr-FR" sz="2400" b="0" dirty="0" smtClean="0"/>
              <a:t>II, Sont </a:t>
            </a:r>
            <a:r>
              <a:rPr lang="fr-FR" sz="2400" b="0" dirty="0"/>
              <a:t>ils </a:t>
            </a:r>
            <a:r>
              <a:rPr lang="fr-FR" sz="2400" b="0" dirty="0" smtClean="0"/>
              <a:t>satisfait </a:t>
            </a:r>
            <a:r>
              <a:rPr lang="fr-FR" sz="2400" b="0" dirty="0"/>
              <a:t>de ce type de </a:t>
            </a:r>
            <a:r>
              <a:rPr lang="fr-FR" sz="2400" b="0" dirty="0" smtClean="0"/>
              <a:t>remboursement? </a:t>
            </a:r>
            <a:endParaRPr lang="fr-FR" sz="2400" b="0" dirty="0"/>
          </a:p>
          <a:p>
            <a:pPr marL="0" indent="0">
              <a:buNone/>
            </a:pPr>
            <a:endParaRPr lang="fr-FR" sz="2000" b="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21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63486" y="0"/>
            <a:ext cx="1180514" cy="8896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302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/>
              <a:t>Sélection de l’échantillon de l’enquête 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774647"/>
              </p:ext>
            </p:extLst>
          </p:nvPr>
        </p:nvGraphicFramePr>
        <p:xfrm>
          <a:off x="827584" y="2428080"/>
          <a:ext cx="6655256" cy="28702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63799"/>
                <a:gridCol w="802728"/>
                <a:gridCol w="906244"/>
                <a:gridCol w="827495"/>
                <a:gridCol w="827495"/>
                <a:gridCol w="827495"/>
              </a:tblGrid>
              <a:tr h="1276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Période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Etape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Montant (MRU)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Nb. Total Assurés période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Nb. Assurés à enquêter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946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Centrale TVZ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Aout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Signée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1 354 393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Cheikh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Juin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Signée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1 201 849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2 136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99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du Nord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Aout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Signée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79 325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137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Guérison II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Juin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Signée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1 247 030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1 299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60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El Virdowss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Juillet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Au Niveau DG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132 172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160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30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9461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Mid Pharma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Juin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Au Niveau DG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838 801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845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223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Ramadane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Mai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Au Niveau DG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772 962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1 415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66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63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Pharmacie Zem Zem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Juin 2019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Au Niveau DG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1 410 664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1 875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87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31115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Total général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7 037 197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7 904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430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22</a:t>
            </a:fld>
            <a:endParaRPr lang="fr-FR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259632" y="1349569"/>
            <a:ext cx="832965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le nombre d’assuré à enquêter par pharmacie. 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0" i="1" u="none" strike="noStrike" cap="none" normalizeH="0" baseline="0" dirty="0" smtClean="0">
                <a:ln>
                  <a:noFill/>
                </a:ln>
                <a:solidFill>
                  <a:srgbClr val="44546A"/>
                </a:solidFill>
                <a:effectLst/>
                <a:ea typeface="Calibri" pitchFamily="34" charset="0"/>
                <a:cs typeface="Arial" pitchFamily="34" charset="0"/>
              </a:rPr>
              <a:t>Tableau 1 : Répartition de l'échantillon par pharmacie et états des dossiers</a:t>
            </a: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84368" y="205272"/>
            <a:ext cx="1259632" cy="11442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résultats de l’enquête 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244930"/>
              </p:ext>
            </p:extLst>
          </p:nvPr>
        </p:nvGraphicFramePr>
        <p:xfrm>
          <a:off x="1852135" y="1628800"/>
          <a:ext cx="5017770" cy="13801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62225"/>
                <a:gridCol w="782955"/>
                <a:gridCol w="1672590"/>
              </a:tblGrid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L'assuré a-t-il déjà bénéficié du service tiers payant en pharmacie ?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Nb. citation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Fréquence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Oui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417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96,50%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Non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15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3,50%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  <a:tr h="2317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TOTAL OBSERVATIONS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>
                          <a:effectLst/>
                        </a:rPr>
                        <a:t>432</a:t>
                      </a:r>
                      <a:endParaRPr lang="fr-FR" sz="11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100" dirty="0">
                          <a:effectLst/>
                        </a:rPr>
                        <a:t>100%</a:t>
                      </a:r>
                      <a:endParaRPr lang="fr-FR" sz="11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23</a:t>
            </a:fld>
            <a:endParaRPr lang="fr-FR"/>
          </a:p>
        </p:txBody>
      </p:sp>
      <p:sp>
        <p:nvSpPr>
          <p:cNvPr id="8" name="Rectangle 7"/>
          <p:cNvSpPr/>
          <p:nvPr/>
        </p:nvSpPr>
        <p:spPr>
          <a:xfrm>
            <a:off x="2286000" y="282883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fr-FR" dirty="0" smtClean="0"/>
          </a:p>
          <a:p>
            <a:endParaRPr lang="fr-FR" dirty="0"/>
          </a:p>
          <a:p>
            <a:r>
              <a:rPr lang="fr-FR" dirty="0" smtClean="0"/>
              <a:t>Il ressort de ce tableau  </a:t>
            </a:r>
            <a:r>
              <a:rPr lang="fr-FR" dirty="0"/>
              <a:t>que la majorité écrasante des assurés affirment avoir déjà profité de ce service avec un taux de 96,50 % des assurés enquêtés. </a:t>
            </a:r>
          </a:p>
        </p:txBody>
      </p:sp>
      <p:pic>
        <p:nvPicPr>
          <p:cNvPr id="9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214290"/>
            <a:ext cx="1857388" cy="1428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4214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Satisfaction des assurés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b="1" dirty="0" smtClean="0"/>
          </a:p>
          <a:p>
            <a:endParaRPr lang="fr-FR" dirty="0"/>
          </a:p>
          <a:p>
            <a:endParaRPr lang="fr-FR" b="1" dirty="0" smtClean="0"/>
          </a:p>
          <a:p>
            <a:pPr algn="just"/>
            <a:r>
              <a:rPr lang="fr-FR" sz="1800" b="0" dirty="0" smtClean="0"/>
              <a:t>Près </a:t>
            </a:r>
            <a:r>
              <a:rPr lang="fr-FR" sz="1800" b="0" dirty="0"/>
              <a:t>de 74,60% des assurés affirment être tout à fait satisfait du projet dans le même temps que 20,60% sont plutôt satisfait du projet dans toute sa globalité. </a:t>
            </a:r>
            <a:endParaRPr lang="fr-FR" sz="1800" b="0" dirty="0" smtClean="0"/>
          </a:p>
          <a:p>
            <a:pPr algn="just"/>
            <a:r>
              <a:rPr lang="fr-FR" sz="1800" b="0" dirty="0" smtClean="0"/>
              <a:t>Ce </a:t>
            </a:r>
            <a:r>
              <a:rPr lang="fr-FR" sz="1800" b="0" dirty="0"/>
              <a:t>qui caractérise une réussite du projet du point de vu des assurés.</a:t>
            </a:r>
          </a:p>
          <a:p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24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214290"/>
            <a:ext cx="1857388" cy="1428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462229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200" dirty="0"/>
              <a:t>Eléments de contrôle </a:t>
            </a:r>
            <a:r>
              <a:rPr lang="fr-FR" sz="3200" dirty="0" smtClean="0"/>
              <a:t> </a:t>
            </a:r>
            <a:r>
              <a:rPr lang="fr-FR" sz="3200" dirty="0"/>
              <a:t>insérer dans le SI </a:t>
            </a:r>
            <a:r>
              <a:rPr lang="fr-FR" sz="3200" dirty="0" smtClean="0"/>
              <a:t>en même temps que </a:t>
            </a:r>
            <a:r>
              <a:rPr lang="fr-FR" sz="3200" dirty="0" smtClean="0"/>
              <a:t> </a:t>
            </a:r>
            <a:r>
              <a:rPr lang="fr-FR" sz="3200" dirty="0"/>
              <a:t>l’enquête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fr-FR" sz="1800" b="0" dirty="0" smtClean="0"/>
          </a:p>
          <a:p>
            <a:endParaRPr lang="fr-FR" sz="1800" b="0" dirty="0"/>
          </a:p>
          <a:p>
            <a:pPr>
              <a:buFont typeface="Wingdings" pitchFamily="2" charset="2"/>
              <a:buChar char="ü"/>
            </a:pPr>
            <a:r>
              <a:rPr lang="fr-FR" sz="2400" b="0" dirty="0" smtClean="0"/>
              <a:t>Plafond </a:t>
            </a:r>
            <a:r>
              <a:rPr lang="fr-FR" sz="2400" b="0" dirty="0"/>
              <a:t>de </a:t>
            </a:r>
            <a:r>
              <a:rPr lang="fr-FR" sz="2400" dirty="0"/>
              <a:t>1500</a:t>
            </a:r>
            <a:r>
              <a:rPr lang="fr-FR" sz="2400" b="0" dirty="0"/>
              <a:t> </a:t>
            </a:r>
            <a:r>
              <a:rPr lang="fr-FR" sz="2400" b="0" dirty="0" smtClean="0"/>
              <a:t> </a:t>
            </a:r>
            <a:r>
              <a:rPr lang="fr-FR" sz="2400" b="0" dirty="0" err="1" smtClean="0"/>
              <a:t>mru</a:t>
            </a:r>
            <a:r>
              <a:rPr lang="fr-FR" sz="2400" b="0" dirty="0" smtClean="0"/>
              <a:t> </a:t>
            </a:r>
            <a:r>
              <a:rPr lang="fr-FR" sz="2400" b="0" dirty="0"/>
              <a:t>par mois et par assuré hormis les ALD ;</a:t>
            </a:r>
          </a:p>
          <a:p>
            <a:pPr>
              <a:buFont typeface="Wingdings" pitchFamily="2" charset="2"/>
              <a:buChar char="ü"/>
            </a:pPr>
            <a:r>
              <a:rPr lang="fr-FR" sz="2400" b="0" dirty="0"/>
              <a:t>Trois ordonnances par assuré et par mois ( fréquence</a:t>
            </a:r>
            <a:r>
              <a:rPr lang="fr-FR" sz="2400" b="0" dirty="0" smtClean="0"/>
              <a:t>);</a:t>
            </a:r>
            <a:endParaRPr lang="fr-FR" sz="2400" b="0" dirty="0"/>
          </a:p>
          <a:p>
            <a:pPr>
              <a:buFont typeface="Wingdings" pitchFamily="2" charset="2"/>
              <a:buChar char="ü"/>
            </a:pPr>
            <a:r>
              <a:rPr lang="fr-FR" sz="2400" b="0" dirty="0"/>
              <a:t>Autorisation de déblocage  par pharmacie en cas de besoin ;</a:t>
            </a:r>
            <a:r>
              <a:rPr lang="fr-FR" sz="2400" b="0" dirty="0" smtClean="0"/>
              <a:t> </a:t>
            </a:r>
            <a:endParaRPr lang="fr-FR" sz="2400" b="0" dirty="0"/>
          </a:p>
          <a:p>
            <a:pPr>
              <a:buFont typeface="Wingdings" pitchFamily="2" charset="2"/>
              <a:buChar char="ü"/>
            </a:pPr>
            <a:r>
              <a:rPr lang="fr-FR" sz="2400" b="0" dirty="0"/>
              <a:t>Liaison des pharmacies par le SI </a:t>
            </a:r>
            <a:endParaRPr lang="fr-FR" sz="2400" dirty="0"/>
          </a:p>
          <a:p>
            <a:endParaRPr lang="fr-FR" sz="2400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25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52320" y="78635"/>
            <a:ext cx="1691680" cy="10212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615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000" dirty="0"/>
              <a:t>Tableau comparatif </a:t>
            </a:r>
            <a:r>
              <a:rPr lang="fr-FR" sz="2000" dirty="0" smtClean="0"/>
              <a:t>clarifiant la réduction de factures à plus de  50 % après </a:t>
            </a:r>
            <a:r>
              <a:rPr lang="fr-FR" sz="2000" dirty="0"/>
              <a:t>la mise en place </a:t>
            </a:r>
            <a:r>
              <a:rPr lang="fr-FR" sz="2000" dirty="0" smtClean="0"/>
              <a:t>de nouveaux  </a:t>
            </a:r>
            <a:r>
              <a:rPr lang="fr-FR" sz="2000" dirty="0"/>
              <a:t>points de contrôle dans le SI</a:t>
            </a:r>
          </a:p>
        </p:txBody>
      </p:sp>
      <p:graphicFrame>
        <p:nvGraphicFramePr>
          <p:cNvPr id="7" name="Espace réservé du conten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7185636"/>
              </p:ext>
            </p:extLst>
          </p:nvPr>
        </p:nvGraphicFramePr>
        <p:xfrm>
          <a:off x="467544" y="1761109"/>
          <a:ext cx="6552728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7721"/>
                <a:gridCol w="1578703"/>
                <a:gridCol w="1152128"/>
                <a:gridCol w="1584176"/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pharmacie 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Juillet 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Novembre 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Différence 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Pharmacie Cheikh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1714668,23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1262414,57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452253,66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Pharmacie Guérison II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2258401,29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1069869,72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1188531,57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Pharmacie Zem Zem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2004172,48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1012125,41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992047,07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Pharmacie Mid Pharma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1473397,5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876875,11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596522,39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Pharmacie El Virdowss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132921,81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222290,72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-89368,91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Pharmacie Ramadane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875494,93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206551,07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668943,86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Pharmacie du Nord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70966,89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40982,12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29984,77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Pharmacie Centrale TVZ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1294916,31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15363,53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1279552,78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 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dirty="0">
                          <a:effectLst/>
                        </a:rPr>
                        <a:t>9824939,44</a:t>
                      </a:r>
                      <a:endParaRPr lang="fr-FR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>
                          <a:effectLst/>
                        </a:rPr>
                        <a:t>4706472,25</a:t>
                      </a:r>
                      <a:endParaRPr lang="fr-FR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1400" b="1" dirty="0">
                          <a:effectLst/>
                        </a:rPr>
                        <a:t>5118467,19</a:t>
                      </a:r>
                      <a:endParaRPr lang="fr-FR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b"/>
                </a:tc>
              </a:tr>
            </a:tbl>
          </a:graphicData>
        </a:graphic>
      </p:graphicFrame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26</a:t>
            </a:fld>
            <a:endParaRPr lang="fr-FR"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2100263" y="2898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96552" y="30129"/>
            <a:ext cx="864096" cy="11264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31113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Leçons apprises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fr-FR" b="0" dirty="0" smtClean="0">
                <a:solidFill>
                  <a:schemeClr val="tx2"/>
                </a:solidFill>
              </a:rPr>
              <a:t>Le remboursement en TP médicament est bénéfique pour les assurés mais pour le mettre en place il faut avoir:</a:t>
            </a:r>
          </a:p>
          <a:p>
            <a:pPr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2"/>
                </a:solidFill>
              </a:rPr>
              <a:t>Un état civil numérisé;</a:t>
            </a:r>
          </a:p>
          <a:p>
            <a:pPr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2"/>
                </a:solidFill>
              </a:rPr>
              <a:t>Un Système d’Information  flexible et performant pouvant contenir des points de contrôle en cas de besoin;   </a:t>
            </a:r>
          </a:p>
          <a:p>
            <a:pPr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2"/>
                </a:solidFill>
              </a:rPr>
              <a:t>Un réseau internet permanant;</a:t>
            </a:r>
          </a:p>
          <a:p>
            <a:pPr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2"/>
                </a:solidFill>
              </a:rPr>
              <a:t>Une tarification harmonisée  avec un mécanisme pouvant garantir la stabilité du prix du médicament ;</a:t>
            </a:r>
          </a:p>
          <a:p>
            <a:pPr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2"/>
                </a:solidFill>
              </a:rPr>
              <a:t>L'existence d’une  liste de médicaments essentiel permettant  la promotion </a:t>
            </a:r>
            <a:r>
              <a:rPr lang="fr-FR" b="0" dirty="0">
                <a:solidFill>
                  <a:schemeClr val="tx2"/>
                </a:solidFill>
              </a:rPr>
              <a:t>du générique</a:t>
            </a:r>
            <a:r>
              <a:rPr lang="fr-FR" b="0" dirty="0" smtClean="0">
                <a:solidFill>
                  <a:schemeClr val="tx2"/>
                </a:solidFill>
              </a:rPr>
              <a:t> ;</a:t>
            </a:r>
          </a:p>
          <a:p>
            <a:pPr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2"/>
                </a:solidFill>
              </a:rPr>
              <a:t>L'existence d’un système de santé ou le parcours coordonné du patient est bien défini  et respecté ;</a:t>
            </a:r>
          </a:p>
          <a:p>
            <a:pPr>
              <a:buFont typeface="Wingdings" pitchFamily="2" charset="2"/>
              <a:buChar char="Ø"/>
            </a:pPr>
            <a:r>
              <a:rPr lang="fr-FR" b="0" dirty="0" smtClean="0">
                <a:solidFill>
                  <a:schemeClr val="tx2"/>
                </a:solidFill>
              </a:rPr>
              <a:t>Une équipe d’informaticiens  et de remboursement tiers payant compétente et disponible </a:t>
            </a:r>
            <a:endParaRPr lang="fr-FR" b="0" dirty="0">
              <a:solidFill>
                <a:schemeClr val="tx2"/>
              </a:solidFill>
            </a:endParaRP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27</a:t>
            </a:fld>
            <a:endParaRPr lang="fr-FR"/>
          </a:p>
        </p:txBody>
      </p:sp>
      <p:pic>
        <p:nvPicPr>
          <p:cNvPr id="7" name="Picture 4" descr="D:\logocna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08304" y="0"/>
            <a:ext cx="1686934" cy="103652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09419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DEFIS   a l’</a:t>
            </a:r>
            <a:r>
              <a:rPr lang="fr-FR" dirty="0" err="1" smtClean="0"/>
              <a:t>acces</a:t>
            </a:r>
            <a:r>
              <a:rPr lang="fr-FR" dirty="0" smtClean="0"/>
              <a:t> universel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fr-FR" b="0" dirty="0" smtClean="0"/>
          </a:p>
          <a:p>
            <a:r>
              <a:rPr lang="fr-FR" sz="2800" b="0" dirty="0" smtClean="0"/>
              <a:t>1,Mécanisme  permettant de définir :</a:t>
            </a:r>
          </a:p>
          <a:p>
            <a:pPr marL="0" indent="0"/>
            <a:r>
              <a:rPr lang="fr-FR" sz="2800" b="0" dirty="0" smtClean="0"/>
              <a:t>-  Les indigents  et  leurs sources de financement </a:t>
            </a:r>
          </a:p>
          <a:p>
            <a:pPr marL="0" indent="0"/>
            <a:r>
              <a:rPr lang="fr-FR" sz="2800" b="0" dirty="0" smtClean="0"/>
              <a:t>-  Les autres  catégorie de population non encore couverts </a:t>
            </a:r>
          </a:p>
          <a:p>
            <a:pPr marL="0" indent="0"/>
            <a:r>
              <a:rPr lang="fr-FR" sz="2800" b="0" dirty="0" smtClean="0"/>
              <a:t>2,La couverture de l’informel à dynamique économique;  </a:t>
            </a:r>
          </a:p>
          <a:p>
            <a:pPr marL="0" indent="0"/>
            <a:r>
              <a:rPr lang="fr-FR" sz="2800" b="0" dirty="0" smtClean="0"/>
              <a:t>3,L'offre de  soins de qualité  et promotion de la santé; </a:t>
            </a:r>
            <a:endParaRPr lang="fr-FR" sz="2800" dirty="0" smtClean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495657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Merci pour votre patience  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27/11/2019</a:t>
            </a:r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Direction des Prestations 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DDC4FE-7F50-4ADB-8865-0C1248FB904C}" type="slidenum">
              <a:rPr lang="fr-FR" smtClean="0"/>
              <a:pPr/>
              <a:t>29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612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819</TotalTime>
  <Words>1643</Words>
  <Application>Microsoft Office PowerPoint</Application>
  <PresentationFormat>Affichage à l'écran (4:3)</PresentationFormat>
  <Paragraphs>459</Paragraphs>
  <Slides>29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0" baseType="lpstr">
      <vt:lpstr>Angles</vt:lpstr>
      <vt:lpstr>Remboursement en Tiers Payant Pharmacie ( expérience Mauritanienne )</vt:lpstr>
      <vt:lpstr>Plan de présentation 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Mode  Opératoire  Tiers Payant ( TP)</vt:lpstr>
      <vt:lpstr>Présentation PowerPoint</vt:lpstr>
      <vt:lpstr>Présentation PowerPoint</vt:lpstr>
      <vt:lpstr>Présentation PowerPoint</vt:lpstr>
      <vt:lpstr>Présentation PowerPoint</vt:lpstr>
      <vt:lpstr>Composition d’un dossier de remboursement TP Pharmacie</vt:lpstr>
      <vt:lpstr>Eléments de rejet  d’un dossier TP </vt:lpstr>
      <vt:lpstr>Analyse de la Situation ( consommation) </vt:lpstr>
      <vt:lpstr>Analyse de la situation ( consommation ) suite </vt:lpstr>
      <vt:lpstr>Le défi DE STABILISER  la facture </vt:lpstr>
      <vt:lpstr>Sélection de l’échantillon de l’enquête </vt:lpstr>
      <vt:lpstr>Les résultats de l’enquête </vt:lpstr>
      <vt:lpstr>Satisfaction des assurés </vt:lpstr>
      <vt:lpstr>Eléments de contrôle  insérer dans le SI en même temps que  l’enquête </vt:lpstr>
      <vt:lpstr>Tableau comparatif clarifiant la réduction de factures à plus de  50 % après la mise en place de nouveaux  points de contrôle dans le SI</vt:lpstr>
      <vt:lpstr>Leçons apprises </vt:lpstr>
      <vt:lpstr>DEFIS   a l’acces universel </vt:lpstr>
      <vt:lpstr>Merci pour votre patience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admin</dc:creator>
  <cp:lastModifiedBy>admin</cp:lastModifiedBy>
  <cp:revision>131</cp:revision>
  <dcterms:created xsi:type="dcterms:W3CDTF">2015-03-23T15:29:09Z</dcterms:created>
  <dcterms:modified xsi:type="dcterms:W3CDTF">2019-11-27T08:25:14Z</dcterms:modified>
</cp:coreProperties>
</file>