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3" r:id="rId2"/>
  </p:sldMasterIdLst>
  <p:notesMasterIdLst>
    <p:notesMasterId r:id="rId16"/>
  </p:notesMasterIdLst>
  <p:sldIdLst>
    <p:sldId id="627" r:id="rId3"/>
    <p:sldId id="621" r:id="rId4"/>
    <p:sldId id="642" r:id="rId5"/>
    <p:sldId id="650" r:id="rId6"/>
    <p:sldId id="643" r:id="rId7"/>
    <p:sldId id="644" r:id="rId8"/>
    <p:sldId id="645" r:id="rId9"/>
    <p:sldId id="646" r:id="rId10"/>
    <p:sldId id="652" r:id="rId11"/>
    <p:sldId id="647" r:id="rId12"/>
    <p:sldId id="649" r:id="rId13"/>
    <p:sldId id="651" r:id="rId14"/>
    <p:sldId id="637"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AE8B"/>
    <a:srgbClr val="4D671B"/>
    <a:srgbClr val="297D53"/>
    <a:srgbClr val="E9F0E4"/>
    <a:srgbClr val="E4F1EA"/>
    <a:srgbClr val="83AD68"/>
    <a:srgbClr val="FAFFFF"/>
    <a:srgbClr val="F9FA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90" autoAdjust="0"/>
    <p:restoredTop sz="94660"/>
  </p:normalViewPr>
  <p:slideViewPr>
    <p:cSldViewPr snapToGrid="0">
      <p:cViewPr varScale="1">
        <p:scale>
          <a:sx n="69" d="100"/>
          <a:sy n="69" d="100"/>
        </p:scale>
        <p:origin x="700" y="44"/>
      </p:cViewPr>
      <p:guideLst>
        <p:guide orient="horz" pos="204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43A7AC-DD32-484F-8A17-C258AEDB7F91}" type="doc">
      <dgm:prSet loTypeId="urn:microsoft.com/office/officeart/2005/8/layout/pyramid2" loCatId="list" qsTypeId="urn:microsoft.com/office/officeart/2005/8/quickstyle/3d2" qsCatId="3D" csTypeId="urn:microsoft.com/office/officeart/2005/8/colors/accent3_4" csCatId="accent3" phldr="1"/>
      <dgm:spPr/>
    </dgm:pt>
    <dgm:pt modelId="{E61B4B5E-D2BC-4363-981D-BB5066EFC70E}">
      <dgm:prSet custT="1"/>
      <dgm:spPr/>
      <dgm:t>
        <a:bodyPr/>
        <a:lstStyle/>
        <a:p>
          <a:pPr algn="ctr"/>
          <a:r>
            <a:rPr lang="fr-FR" sz="2000" b="1" dirty="0" smtClean="0"/>
            <a:t>Niveau poste de santé</a:t>
          </a:r>
          <a:r>
            <a:rPr lang="fr-FR" sz="2000" dirty="0" smtClean="0"/>
            <a:t> : </a:t>
          </a:r>
        </a:p>
        <a:p>
          <a:pPr algn="ctr"/>
          <a:r>
            <a:rPr lang="fr-FR" sz="2000" b="1" dirty="0" smtClean="0"/>
            <a:t>Forfait: </a:t>
          </a:r>
          <a:r>
            <a:rPr lang="fr-FR" sz="2000" dirty="0" smtClean="0"/>
            <a:t>Consultation, médicaments disponibles au niveau de la pharmacie IB de la structure et la vaccination,  avec un remboursement de </a:t>
          </a:r>
          <a:r>
            <a:rPr lang="fr-FR" sz="2000" b="1" dirty="0" smtClean="0"/>
            <a:t>1400 FCFA </a:t>
          </a:r>
          <a:endParaRPr lang="fr-FR" sz="2000" b="1" dirty="0"/>
        </a:p>
      </dgm:t>
    </dgm:pt>
    <dgm:pt modelId="{2BB509A4-8E43-4C07-B6CE-483E2571D01A}" type="parTrans" cxnId="{01E61AFE-F9E1-4701-9E73-A32DFC2DC1DF}">
      <dgm:prSet/>
      <dgm:spPr/>
      <dgm:t>
        <a:bodyPr/>
        <a:lstStyle/>
        <a:p>
          <a:endParaRPr lang="fr-FR"/>
        </a:p>
      </dgm:t>
    </dgm:pt>
    <dgm:pt modelId="{7CC0D226-BAD5-433C-BB58-383D03DD477B}" type="sibTrans" cxnId="{01E61AFE-F9E1-4701-9E73-A32DFC2DC1DF}">
      <dgm:prSet/>
      <dgm:spPr/>
      <dgm:t>
        <a:bodyPr/>
        <a:lstStyle/>
        <a:p>
          <a:endParaRPr lang="fr-FR"/>
        </a:p>
      </dgm:t>
    </dgm:pt>
    <dgm:pt modelId="{DE608209-BB55-436F-A362-89850A654AA3}">
      <dgm:prSet custT="1"/>
      <dgm:spPr/>
      <dgm:t>
        <a:bodyPr/>
        <a:lstStyle/>
        <a:p>
          <a:endParaRPr lang="fr-FR" sz="2000" b="1" dirty="0" smtClean="0"/>
        </a:p>
        <a:p>
          <a:r>
            <a:rPr lang="fr-FR" sz="2000" b="1" dirty="0" smtClean="0"/>
            <a:t>Niveau centre de santé : </a:t>
          </a:r>
        </a:p>
        <a:p>
          <a:r>
            <a:rPr lang="fr-FR" sz="2000" b="1" dirty="0" smtClean="0"/>
            <a:t>Forfait: </a:t>
          </a:r>
          <a:r>
            <a:rPr lang="fr-FR" sz="2000" dirty="0" smtClean="0"/>
            <a:t>Consultation, médicaments disponibles au niveau de la pharmacie IB de la structure, vaccination et hospitalisation, avec un remboursement de</a:t>
          </a:r>
          <a:r>
            <a:rPr lang="fr-FR" sz="2000" b="1" dirty="0" smtClean="0"/>
            <a:t> 4500 FCFA</a:t>
          </a:r>
          <a:r>
            <a:rPr lang="fr-FR" sz="1600" b="1" dirty="0" smtClean="0"/>
            <a:t> </a:t>
          </a:r>
        </a:p>
        <a:p>
          <a:endParaRPr lang="fr-FR" sz="1300" dirty="0"/>
        </a:p>
      </dgm:t>
    </dgm:pt>
    <dgm:pt modelId="{7C26A179-0564-4C50-8116-951D1AAA0C36}" type="parTrans" cxnId="{DA4FD22A-D973-4595-8917-55829251DDFE}">
      <dgm:prSet/>
      <dgm:spPr/>
      <dgm:t>
        <a:bodyPr/>
        <a:lstStyle/>
        <a:p>
          <a:endParaRPr lang="fr-FR"/>
        </a:p>
      </dgm:t>
    </dgm:pt>
    <dgm:pt modelId="{C981EAD4-C27F-406B-8D4E-37B5AB9F9939}" type="sibTrans" cxnId="{DA4FD22A-D973-4595-8917-55829251DDFE}">
      <dgm:prSet/>
      <dgm:spPr/>
      <dgm:t>
        <a:bodyPr/>
        <a:lstStyle/>
        <a:p>
          <a:endParaRPr lang="fr-FR"/>
        </a:p>
      </dgm:t>
    </dgm:pt>
    <dgm:pt modelId="{83FB8F11-9373-4715-B89F-5D6E5A7E0F83}">
      <dgm:prSet custT="1"/>
      <dgm:spPr/>
      <dgm:t>
        <a:bodyPr/>
        <a:lstStyle/>
        <a:p>
          <a:r>
            <a:rPr lang="fr-FR" sz="2000" b="1" smtClean="0"/>
            <a:t>Niveau Hôpital</a:t>
          </a:r>
          <a:r>
            <a:rPr lang="fr-FR" sz="2000" smtClean="0"/>
            <a:t> :  </a:t>
          </a:r>
        </a:p>
        <a:p>
          <a:r>
            <a:rPr lang="fr-FR" sz="2000" b="1" smtClean="0"/>
            <a:t>Forfait: </a:t>
          </a:r>
          <a:r>
            <a:rPr lang="fr-FR" sz="2000" smtClean="0"/>
            <a:t>Consultation en urgences et des cas référés, avec un remboursement de </a:t>
          </a:r>
          <a:r>
            <a:rPr lang="fr-FR" sz="2000" b="1" smtClean="0">
              <a:effectLst/>
              <a:latin typeface="Times New Roman" panose="02020603050405020304" pitchFamily="18" charset="0"/>
              <a:ea typeface="Times New Roman" panose="02020603050405020304" pitchFamily="18" charset="0"/>
            </a:rPr>
            <a:t>2000 F CFA</a:t>
          </a:r>
          <a:endParaRPr lang="fr-FR" sz="2000" b="1" dirty="0"/>
        </a:p>
      </dgm:t>
    </dgm:pt>
    <dgm:pt modelId="{C2DE5EDC-3E0F-49C0-9E91-0174BE19568B}" type="parTrans" cxnId="{B5FC700E-F554-47EC-A406-4AFDFD1B9215}">
      <dgm:prSet/>
      <dgm:spPr/>
      <dgm:t>
        <a:bodyPr/>
        <a:lstStyle/>
        <a:p>
          <a:endParaRPr lang="fr-FR"/>
        </a:p>
      </dgm:t>
    </dgm:pt>
    <dgm:pt modelId="{A9E70B2D-3514-4A96-9F42-04C3D632E74E}" type="sibTrans" cxnId="{B5FC700E-F554-47EC-A406-4AFDFD1B9215}">
      <dgm:prSet/>
      <dgm:spPr/>
      <dgm:t>
        <a:bodyPr/>
        <a:lstStyle/>
        <a:p>
          <a:endParaRPr lang="fr-FR"/>
        </a:p>
      </dgm:t>
    </dgm:pt>
    <dgm:pt modelId="{A39F5793-BB0C-42C0-934B-53789151C232}" type="pres">
      <dgm:prSet presAssocID="{9E43A7AC-DD32-484F-8A17-C258AEDB7F91}" presName="compositeShape" presStyleCnt="0">
        <dgm:presLayoutVars>
          <dgm:dir/>
          <dgm:resizeHandles/>
        </dgm:presLayoutVars>
      </dgm:prSet>
      <dgm:spPr/>
    </dgm:pt>
    <dgm:pt modelId="{7A702494-730E-4D61-9A2E-9B7268955FE2}" type="pres">
      <dgm:prSet presAssocID="{9E43A7AC-DD32-484F-8A17-C258AEDB7F91}" presName="pyramid" presStyleLbl="node1" presStyleIdx="0" presStyleCnt="1"/>
      <dgm:spPr/>
    </dgm:pt>
    <dgm:pt modelId="{BBA4EBB4-4E40-4690-93AB-10ABC1172A3F}" type="pres">
      <dgm:prSet presAssocID="{9E43A7AC-DD32-484F-8A17-C258AEDB7F91}" presName="theList" presStyleCnt="0"/>
      <dgm:spPr/>
    </dgm:pt>
    <dgm:pt modelId="{5B1A035D-4F93-4B0E-AA0B-F38703AD587D}" type="pres">
      <dgm:prSet presAssocID="{83FB8F11-9373-4715-B89F-5D6E5A7E0F83}" presName="aNode" presStyleLbl="fgAcc1" presStyleIdx="0" presStyleCnt="3" custScaleX="152326" custLinFactNeighborX="12038" custLinFactNeighborY="-58774">
        <dgm:presLayoutVars>
          <dgm:bulletEnabled val="1"/>
        </dgm:presLayoutVars>
      </dgm:prSet>
      <dgm:spPr/>
      <dgm:t>
        <a:bodyPr/>
        <a:lstStyle/>
        <a:p>
          <a:endParaRPr lang="fr-FR"/>
        </a:p>
      </dgm:t>
    </dgm:pt>
    <dgm:pt modelId="{A32C9D9F-0F62-4F8F-A40D-4223BC38D813}" type="pres">
      <dgm:prSet presAssocID="{83FB8F11-9373-4715-B89F-5D6E5A7E0F83}" presName="aSpace" presStyleCnt="0"/>
      <dgm:spPr/>
    </dgm:pt>
    <dgm:pt modelId="{DA212F04-5590-4FE0-A5AB-952BC1712F1C}" type="pres">
      <dgm:prSet presAssocID="{DE608209-BB55-436F-A362-89850A654AA3}" presName="aNode" presStyleLbl="fgAcc1" presStyleIdx="1" presStyleCnt="3" custScaleX="178849" custScaleY="121251" custLinFactY="6496" custLinFactNeighborX="31482" custLinFactNeighborY="100000">
        <dgm:presLayoutVars>
          <dgm:bulletEnabled val="1"/>
        </dgm:presLayoutVars>
      </dgm:prSet>
      <dgm:spPr/>
      <dgm:t>
        <a:bodyPr/>
        <a:lstStyle/>
        <a:p>
          <a:endParaRPr lang="fr-FR"/>
        </a:p>
      </dgm:t>
    </dgm:pt>
    <dgm:pt modelId="{8DA7F052-237A-420C-BE0B-64275E554B7F}" type="pres">
      <dgm:prSet presAssocID="{DE608209-BB55-436F-A362-89850A654AA3}" presName="aSpace" presStyleCnt="0"/>
      <dgm:spPr/>
    </dgm:pt>
    <dgm:pt modelId="{F8553A31-D8AB-4F12-8C8D-5BE93167FFAB}" type="pres">
      <dgm:prSet presAssocID="{E61B4B5E-D2BC-4363-981D-BB5066EFC70E}" presName="aNode" presStyleLbl="fgAcc1" presStyleIdx="2" presStyleCnt="3" custScaleX="154343" custLinFactY="25566" custLinFactNeighborX="29953" custLinFactNeighborY="100000">
        <dgm:presLayoutVars>
          <dgm:bulletEnabled val="1"/>
        </dgm:presLayoutVars>
      </dgm:prSet>
      <dgm:spPr/>
      <dgm:t>
        <a:bodyPr/>
        <a:lstStyle/>
        <a:p>
          <a:endParaRPr lang="fr-FR"/>
        </a:p>
      </dgm:t>
    </dgm:pt>
    <dgm:pt modelId="{53F78246-3B6D-4016-A05F-52F5B270D3F0}" type="pres">
      <dgm:prSet presAssocID="{E61B4B5E-D2BC-4363-981D-BB5066EFC70E}" presName="aSpace" presStyleCnt="0"/>
      <dgm:spPr/>
    </dgm:pt>
  </dgm:ptLst>
  <dgm:cxnLst>
    <dgm:cxn modelId="{AB9EC8F7-448A-4B4B-91E7-3B4E3FE4AA39}" type="presOf" srcId="{9E43A7AC-DD32-484F-8A17-C258AEDB7F91}" destId="{A39F5793-BB0C-42C0-934B-53789151C232}" srcOrd="0" destOrd="0" presId="urn:microsoft.com/office/officeart/2005/8/layout/pyramid2"/>
    <dgm:cxn modelId="{01E61AFE-F9E1-4701-9E73-A32DFC2DC1DF}" srcId="{9E43A7AC-DD32-484F-8A17-C258AEDB7F91}" destId="{E61B4B5E-D2BC-4363-981D-BB5066EFC70E}" srcOrd="2" destOrd="0" parTransId="{2BB509A4-8E43-4C07-B6CE-483E2571D01A}" sibTransId="{7CC0D226-BAD5-433C-BB58-383D03DD477B}"/>
    <dgm:cxn modelId="{B5FC700E-F554-47EC-A406-4AFDFD1B9215}" srcId="{9E43A7AC-DD32-484F-8A17-C258AEDB7F91}" destId="{83FB8F11-9373-4715-B89F-5D6E5A7E0F83}" srcOrd="0" destOrd="0" parTransId="{C2DE5EDC-3E0F-49C0-9E91-0174BE19568B}" sibTransId="{A9E70B2D-3514-4A96-9F42-04C3D632E74E}"/>
    <dgm:cxn modelId="{CBD1DD46-6518-49B2-BB1B-DFCE1F7E3B02}" type="presOf" srcId="{E61B4B5E-D2BC-4363-981D-BB5066EFC70E}" destId="{F8553A31-D8AB-4F12-8C8D-5BE93167FFAB}" srcOrd="0" destOrd="0" presId="urn:microsoft.com/office/officeart/2005/8/layout/pyramid2"/>
    <dgm:cxn modelId="{DA4FD22A-D973-4595-8917-55829251DDFE}" srcId="{9E43A7AC-DD32-484F-8A17-C258AEDB7F91}" destId="{DE608209-BB55-436F-A362-89850A654AA3}" srcOrd="1" destOrd="0" parTransId="{7C26A179-0564-4C50-8116-951D1AAA0C36}" sibTransId="{C981EAD4-C27F-406B-8D4E-37B5AB9F9939}"/>
    <dgm:cxn modelId="{0968B4E4-7638-49CA-B2E6-7C9CAD7A1563}" type="presOf" srcId="{83FB8F11-9373-4715-B89F-5D6E5A7E0F83}" destId="{5B1A035D-4F93-4B0E-AA0B-F38703AD587D}" srcOrd="0" destOrd="0" presId="urn:microsoft.com/office/officeart/2005/8/layout/pyramid2"/>
    <dgm:cxn modelId="{2E4EFA36-D4FE-47B1-AE58-547AE3257257}" type="presOf" srcId="{DE608209-BB55-436F-A362-89850A654AA3}" destId="{DA212F04-5590-4FE0-A5AB-952BC1712F1C}" srcOrd="0" destOrd="0" presId="urn:microsoft.com/office/officeart/2005/8/layout/pyramid2"/>
    <dgm:cxn modelId="{C7E0890C-D0BC-417F-AE0A-966C8071FC4D}" type="presParOf" srcId="{A39F5793-BB0C-42C0-934B-53789151C232}" destId="{7A702494-730E-4D61-9A2E-9B7268955FE2}" srcOrd="0" destOrd="0" presId="urn:microsoft.com/office/officeart/2005/8/layout/pyramid2"/>
    <dgm:cxn modelId="{E5AF3D15-5414-45F0-92FA-F4E35F97577A}" type="presParOf" srcId="{A39F5793-BB0C-42C0-934B-53789151C232}" destId="{BBA4EBB4-4E40-4690-93AB-10ABC1172A3F}" srcOrd="1" destOrd="0" presId="urn:microsoft.com/office/officeart/2005/8/layout/pyramid2"/>
    <dgm:cxn modelId="{DD7C6AC1-85DE-4F4D-8D37-BE84841ABD3E}" type="presParOf" srcId="{BBA4EBB4-4E40-4690-93AB-10ABC1172A3F}" destId="{5B1A035D-4F93-4B0E-AA0B-F38703AD587D}" srcOrd="0" destOrd="0" presId="urn:microsoft.com/office/officeart/2005/8/layout/pyramid2"/>
    <dgm:cxn modelId="{D2E41F2F-337B-4A67-89AC-121BE2DE8A17}" type="presParOf" srcId="{BBA4EBB4-4E40-4690-93AB-10ABC1172A3F}" destId="{A32C9D9F-0F62-4F8F-A40D-4223BC38D813}" srcOrd="1" destOrd="0" presId="urn:microsoft.com/office/officeart/2005/8/layout/pyramid2"/>
    <dgm:cxn modelId="{63FEE6DA-73B1-46FE-809F-9E38CEE29AA2}" type="presParOf" srcId="{BBA4EBB4-4E40-4690-93AB-10ABC1172A3F}" destId="{DA212F04-5590-4FE0-A5AB-952BC1712F1C}" srcOrd="2" destOrd="0" presId="urn:microsoft.com/office/officeart/2005/8/layout/pyramid2"/>
    <dgm:cxn modelId="{E11C0F3D-34D5-4058-9E38-5C4E1016F660}" type="presParOf" srcId="{BBA4EBB4-4E40-4690-93AB-10ABC1172A3F}" destId="{8DA7F052-237A-420C-BE0B-64275E554B7F}" srcOrd="3" destOrd="0" presId="urn:microsoft.com/office/officeart/2005/8/layout/pyramid2"/>
    <dgm:cxn modelId="{3A870AF6-3F53-492C-B0D6-0814B294A8E4}" type="presParOf" srcId="{BBA4EBB4-4E40-4690-93AB-10ABC1172A3F}" destId="{F8553A31-D8AB-4F12-8C8D-5BE93167FFAB}" srcOrd="4" destOrd="0" presId="urn:microsoft.com/office/officeart/2005/8/layout/pyramid2"/>
    <dgm:cxn modelId="{66A7023F-8DDE-4B9E-8464-7C55E59FB37C}" type="presParOf" srcId="{BBA4EBB4-4E40-4690-93AB-10ABC1172A3F}" destId="{53F78246-3B6D-4016-A05F-52F5B270D3F0}"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02494-730E-4D61-9A2E-9B7268955FE2}">
      <dsp:nvSpPr>
        <dsp:cNvPr id="0" name=""/>
        <dsp:cNvSpPr/>
      </dsp:nvSpPr>
      <dsp:spPr>
        <a:xfrm>
          <a:off x="1059519" y="0"/>
          <a:ext cx="6138334" cy="6138334"/>
        </a:xfrm>
        <a:prstGeom prst="triangle">
          <a:avLst/>
        </a:prstGeom>
        <a:gradFill rotWithShape="0">
          <a:gsLst>
            <a:gs pos="0">
              <a:schemeClr val="accent3">
                <a:shade val="50000"/>
                <a:hueOff val="0"/>
                <a:satOff val="0"/>
                <a:lumOff val="0"/>
                <a:alphaOff val="0"/>
                <a:satMod val="103000"/>
                <a:lumMod val="102000"/>
                <a:tint val="94000"/>
              </a:schemeClr>
            </a:gs>
            <a:gs pos="50000">
              <a:schemeClr val="accent3">
                <a:shade val="50000"/>
                <a:hueOff val="0"/>
                <a:satOff val="0"/>
                <a:lumOff val="0"/>
                <a:alphaOff val="0"/>
                <a:satMod val="110000"/>
                <a:lumMod val="100000"/>
                <a:shade val="100000"/>
              </a:schemeClr>
            </a:gs>
            <a:gs pos="100000">
              <a:schemeClr val="accent3">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B1A035D-4F93-4B0E-AA0B-F38703AD587D}">
      <dsp:nvSpPr>
        <dsp:cNvPr id="0" name=""/>
        <dsp:cNvSpPr/>
      </dsp:nvSpPr>
      <dsp:spPr>
        <a:xfrm>
          <a:off x="3565110" y="517162"/>
          <a:ext cx="6077681" cy="1366738"/>
        </a:xfrm>
        <a:prstGeom prst="roundRect">
          <a:avLst/>
        </a:prstGeom>
        <a:solidFill>
          <a:schemeClr val="lt1">
            <a:alpha val="90000"/>
            <a:hueOff val="0"/>
            <a:satOff val="0"/>
            <a:lumOff val="0"/>
            <a:alphaOff val="0"/>
          </a:schemeClr>
        </a:solidFill>
        <a:ln w="6350" cap="flat" cmpd="sng" algn="ctr">
          <a:solidFill>
            <a:schemeClr val="accent3">
              <a:shade val="5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b="1" kern="1200" smtClean="0"/>
            <a:t>Niveau Hôpital</a:t>
          </a:r>
          <a:r>
            <a:rPr lang="fr-FR" sz="2000" kern="1200" smtClean="0"/>
            <a:t> :  </a:t>
          </a:r>
        </a:p>
        <a:p>
          <a:pPr lvl="0" algn="ctr" defTabSz="889000">
            <a:lnSpc>
              <a:spcPct val="90000"/>
            </a:lnSpc>
            <a:spcBef>
              <a:spcPct val="0"/>
            </a:spcBef>
            <a:spcAft>
              <a:spcPct val="35000"/>
            </a:spcAft>
          </a:pPr>
          <a:r>
            <a:rPr lang="fr-FR" sz="2000" b="1" kern="1200" smtClean="0"/>
            <a:t>Forfait: </a:t>
          </a:r>
          <a:r>
            <a:rPr lang="fr-FR" sz="2000" kern="1200" smtClean="0"/>
            <a:t>Consultation en urgences et des cas référés, avec un remboursement de </a:t>
          </a:r>
          <a:r>
            <a:rPr lang="fr-FR" sz="2000" b="1" kern="1200" smtClean="0">
              <a:effectLst/>
              <a:latin typeface="Times New Roman" panose="02020603050405020304" pitchFamily="18" charset="0"/>
              <a:ea typeface="Times New Roman" panose="02020603050405020304" pitchFamily="18" charset="0"/>
            </a:rPr>
            <a:t>2000 F CFA</a:t>
          </a:r>
          <a:endParaRPr lang="fr-FR" sz="2000" b="1" kern="1200" dirty="0"/>
        </a:p>
      </dsp:txBody>
      <dsp:txXfrm>
        <a:off x="3631829" y="583881"/>
        <a:ext cx="5944243" cy="1233300"/>
      </dsp:txXfrm>
    </dsp:sp>
    <dsp:sp modelId="{DA212F04-5590-4FE0-A5AB-952BC1712F1C}">
      <dsp:nvSpPr>
        <dsp:cNvPr id="0" name=""/>
        <dsp:cNvSpPr/>
      </dsp:nvSpPr>
      <dsp:spPr>
        <a:xfrm>
          <a:off x="3615200" y="2414779"/>
          <a:ext cx="7135926" cy="1657184"/>
        </a:xfrm>
        <a:prstGeom prst="roundRect">
          <a:avLst/>
        </a:prstGeom>
        <a:solidFill>
          <a:schemeClr val="lt1">
            <a:alpha val="90000"/>
            <a:hueOff val="0"/>
            <a:satOff val="0"/>
            <a:lumOff val="0"/>
            <a:alphaOff val="0"/>
          </a:schemeClr>
        </a:solidFill>
        <a:ln w="6350" cap="flat" cmpd="sng" algn="ctr">
          <a:solidFill>
            <a:schemeClr val="accent3">
              <a:shade val="50000"/>
              <a:hueOff val="-312358"/>
              <a:satOff val="-17687"/>
              <a:lumOff val="30835"/>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fr-FR" sz="2000" b="1" kern="1200" dirty="0" smtClean="0"/>
        </a:p>
        <a:p>
          <a:pPr lvl="0" algn="ctr" defTabSz="889000">
            <a:lnSpc>
              <a:spcPct val="90000"/>
            </a:lnSpc>
            <a:spcBef>
              <a:spcPct val="0"/>
            </a:spcBef>
            <a:spcAft>
              <a:spcPct val="35000"/>
            </a:spcAft>
          </a:pPr>
          <a:r>
            <a:rPr lang="fr-FR" sz="2000" b="1" kern="1200" dirty="0" smtClean="0"/>
            <a:t>Niveau centre de santé : </a:t>
          </a:r>
        </a:p>
        <a:p>
          <a:pPr lvl="0" algn="ctr" defTabSz="889000">
            <a:lnSpc>
              <a:spcPct val="90000"/>
            </a:lnSpc>
            <a:spcBef>
              <a:spcPct val="0"/>
            </a:spcBef>
            <a:spcAft>
              <a:spcPct val="35000"/>
            </a:spcAft>
          </a:pPr>
          <a:r>
            <a:rPr lang="fr-FR" sz="2000" b="1" kern="1200" dirty="0" smtClean="0"/>
            <a:t>Forfait: </a:t>
          </a:r>
          <a:r>
            <a:rPr lang="fr-FR" sz="2000" kern="1200" dirty="0" smtClean="0"/>
            <a:t>Consultation, médicaments disponibles au niveau de la pharmacie IB de la structure, vaccination et hospitalisation, avec un remboursement de</a:t>
          </a:r>
          <a:r>
            <a:rPr lang="fr-FR" sz="2000" b="1" kern="1200" dirty="0" smtClean="0"/>
            <a:t> 4500 FCFA</a:t>
          </a:r>
          <a:r>
            <a:rPr lang="fr-FR" sz="1600" b="1" kern="1200" dirty="0" smtClean="0"/>
            <a:t> </a:t>
          </a:r>
        </a:p>
        <a:p>
          <a:pPr lvl="0" algn="ctr" defTabSz="889000">
            <a:lnSpc>
              <a:spcPct val="90000"/>
            </a:lnSpc>
            <a:spcBef>
              <a:spcPct val="0"/>
            </a:spcBef>
            <a:spcAft>
              <a:spcPct val="35000"/>
            </a:spcAft>
          </a:pPr>
          <a:endParaRPr lang="fr-FR" sz="1300" kern="1200" dirty="0"/>
        </a:p>
      </dsp:txBody>
      <dsp:txXfrm>
        <a:off x="3696097" y="2495676"/>
        <a:ext cx="6974132" cy="1495390"/>
      </dsp:txXfrm>
    </dsp:sp>
    <dsp:sp modelId="{F8553A31-D8AB-4F12-8C8D-5BE93167FFAB}">
      <dsp:nvSpPr>
        <dsp:cNvPr id="0" name=""/>
        <dsp:cNvSpPr/>
      </dsp:nvSpPr>
      <dsp:spPr>
        <a:xfrm>
          <a:off x="4239665" y="4503442"/>
          <a:ext cx="6158157" cy="1366738"/>
        </a:xfrm>
        <a:prstGeom prst="roundRect">
          <a:avLst/>
        </a:prstGeom>
        <a:solidFill>
          <a:schemeClr val="lt1">
            <a:alpha val="90000"/>
            <a:hueOff val="0"/>
            <a:satOff val="0"/>
            <a:lumOff val="0"/>
            <a:alphaOff val="0"/>
          </a:schemeClr>
        </a:solidFill>
        <a:ln w="6350" cap="flat" cmpd="sng" algn="ctr">
          <a:solidFill>
            <a:schemeClr val="accent3">
              <a:shade val="50000"/>
              <a:hueOff val="-312358"/>
              <a:satOff val="-17687"/>
              <a:lumOff val="30835"/>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b="1" kern="1200" dirty="0" smtClean="0"/>
            <a:t>Niveau poste de santé</a:t>
          </a:r>
          <a:r>
            <a:rPr lang="fr-FR" sz="2000" kern="1200" dirty="0" smtClean="0"/>
            <a:t> : </a:t>
          </a:r>
        </a:p>
        <a:p>
          <a:pPr lvl="0" algn="ctr" defTabSz="889000">
            <a:lnSpc>
              <a:spcPct val="90000"/>
            </a:lnSpc>
            <a:spcBef>
              <a:spcPct val="0"/>
            </a:spcBef>
            <a:spcAft>
              <a:spcPct val="35000"/>
            </a:spcAft>
          </a:pPr>
          <a:r>
            <a:rPr lang="fr-FR" sz="2000" b="1" kern="1200" dirty="0" smtClean="0"/>
            <a:t>Forfait: </a:t>
          </a:r>
          <a:r>
            <a:rPr lang="fr-FR" sz="2000" kern="1200" dirty="0" smtClean="0"/>
            <a:t>Consultation, médicaments disponibles au niveau de la pharmacie IB de la structure et la vaccination,  avec un remboursement de </a:t>
          </a:r>
          <a:r>
            <a:rPr lang="fr-FR" sz="2000" b="1" kern="1200" dirty="0" smtClean="0"/>
            <a:t>1400 FCFA </a:t>
          </a:r>
          <a:endParaRPr lang="fr-FR" sz="2000" b="1" kern="1200" dirty="0"/>
        </a:p>
      </dsp:txBody>
      <dsp:txXfrm>
        <a:off x="4306384" y="4570161"/>
        <a:ext cx="6024719" cy="12333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SN"/>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BC61-59BA-4E7E-B250-C0AFE9A89055}" type="datetimeFigureOut">
              <a:rPr lang="fr-SN" smtClean="0"/>
              <a:t>27/11/2019</a:t>
            </a:fld>
            <a:endParaRPr lang="fr-SN"/>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SN"/>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SN"/>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7E507-EC5A-4F1A-9A71-CAD89F541C9F}" type="slidenum">
              <a:rPr lang="fr-SN" smtClean="0"/>
              <a:t>‹N°›</a:t>
            </a:fld>
            <a:endParaRPr lang="fr-SN"/>
          </a:p>
        </p:txBody>
      </p:sp>
    </p:spTree>
    <p:extLst>
      <p:ext uri="{BB962C8B-B14F-4D97-AF65-F5344CB8AC3E}">
        <p14:creationId xmlns:p14="http://schemas.microsoft.com/office/powerpoint/2010/main" val="1857222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endParaRPr lang="fr-FR">
              <a:latin typeface="Calibri" charset="0"/>
              <a:ea typeface="MS PGothic" charset="0"/>
            </a:endParaRPr>
          </a:p>
        </p:txBody>
      </p:sp>
      <p:sp>
        <p:nvSpPr>
          <p:cNvPr id="3891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charset="0"/>
                <a:cs typeface="MS PGothic" charset="0"/>
              </a:defRPr>
            </a:lvl1pPr>
            <a:lvl2pPr marL="742950" indent="-285750">
              <a:defRPr>
                <a:solidFill>
                  <a:schemeClr val="tx1"/>
                </a:solidFill>
                <a:latin typeface="Arial" charset="0"/>
                <a:ea typeface="MS PGothic" charset="0"/>
                <a:cs typeface="MS PGothic" charset="0"/>
              </a:defRPr>
            </a:lvl2pPr>
            <a:lvl3pPr marL="1143000" indent="-228600">
              <a:defRPr>
                <a:solidFill>
                  <a:schemeClr val="tx1"/>
                </a:solidFill>
                <a:latin typeface="Arial" charset="0"/>
                <a:ea typeface="MS PGothic" charset="0"/>
                <a:cs typeface="MS PGothic" charset="0"/>
              </a:defRPr>
            </a:lvl3pPr>
            <a:lvl4pPr marL="1600200" indent="-228600">
              <a:defRPr>
                <a:solidFill>
                  <a:schemeClr val="tx1"/>
                </a:solidFill>
                <a:latin typeface="Arial" charset="0"/>
                <a:ea typeface="MS PGothic" charset="0"/>
                <a:cs typeface="MS PGothic" charset="0"/>
              </a:defRPr>
            </a:lvl4pPr>
            <a:lvl5pPr marL="2057400" indent="-22860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8DE6328-C3D9-D449-889D-2B540C7FB966}" type="slidenum">
              <a:rPr kumimoji="0" lang="fr-FR" sz="1200" b="0" i="0" u="none" strike="noStrike" kern="1200" cap="none" spc="0" normalizeH="0" baseline="0" noProof="0">
                <a:ln>
                  <a:noFill/>
                </a:ln>
                <a:solidFill>
                  <a:prstClr val="black"/>
                </a:solidFill>
                <a:effectLst/>
                <a:uLnTx/>
                <a:uFillTx/>
                <a:latin typeface="Calibri" charset="0"/>
                <a:ea typeface="MS PGothic"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charset="0"/>
              <a:ea typeface="MS PGothic" charset="0"/>
              <a:cs typeface="Arial" charset="0"/>
            </a:endParaRPr>
          </a:p>
        </p:txBody>
      </p:sp>
    </p:spTree>
    <p:extLst>
      <p:ext uri="{BB962C8B-B14F-4D97-AF65-F5344CB8AC3E}">
        <p14:creationId xmlns:p14="http://schemas.microsoft.com/office/powerpoint/2010/main" val="954601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FB5DA8-F469-4479-8ED6-2FBEF5F60EE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SN"/>
          </a:p>
        </p:txBody>
      </p:sp>
      <p:sp>
        <p:nvSpPr>
          <p:cNvPr id="3" name="Sous-titre 2">
            <a:extLst>
              <a:ext uri="{FF2B5EF4-FFF2-40B4-BE49-F238E27FC236}">
                <a16:creationId xmlns:a16="http://schemas.microsoft.com/office/drawing/2014/main" id="{EF74121C-9F41-40FB-B12D-F700D474FC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SN"/>
          </a:p>
        </p:txBody>
      </p:sp>
      <p:sp>
        <p:nvSpPr>
          <p:cNvPr id="4" name="Espace réservé de la date 3">
            <a:extLst>
              <a:ext uri="{FF2B5EF4-FFF2-40B4-BE49-F238E27FC236}">
                <a16:creationId xmlns:a16="http://schemas.microsoft.com/office/drawing/2014/main" id="{8DAC4AC7-6109-4511-9E5B-C4AAC4ECAC3A}"/>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5" name="Espace réservé du pied de page 4">
            <a:extLst>
              <a:ext uri="{FF2B5EF4-FFF2-40B4-BE49-F238E27FC236}">
                <a16:creationId xmlns:a16="http://schemas.microsoft.com/office/drawing/2014/main" id="{2113958A-DB5C-49BE-B953-FB03D23CBCF0}"/>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A9D60127-19A6-41BC-8948-00BC4088E198}"/>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4254956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00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3D1715-B48C-4D64-9EAF-C797AC56130F}"/>
              </a:ext>
            </a:extLst>
          </p:cNvPr>
          <p:cNvSpPr>
            <a:spLocks noGrp="1"/>
          </p:cNvSpPr>
          <p:nvPr>
            <p:ph type="title"/>
          </p:nvPr>
        </p:nvSpPr>
        <p:spPr/>
        <p:txBody>
          <a:bodyPr/>
          <a:lstStyle/>
          <a:p>
            <a:r>
              <a:rPr lang="fr-FR"/>
              <a:t>Modifiez le style du titre</a:t>
            </a:r>
            <a:endParaRPr lang="fr-SN"/>
          </a:p>
        </p:txBody>
      </p:sp>
      <p:sp>
        <p:nvSpPr>
          <p:cNvPr id="3" name="Espace réservé du contenu 2">
            <a:extLst>
              <a:ext uri="{FF2B5EF4-FFF2-40B4-BE49-F238E27FC236}">
                <a16:creationId xmlns:a16="http://schemas.microsoft.com/office/drawing/2014/main" id="{AC90E5E4-2C03-4D6C-BCEE-2B061907A63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e la date 3">
            <a:extLst>
              <a:ext uri="{FF2B5EF4-FFF2-40B4-BE49-F238E27FC236}">
                <a16:creationId xmlns:a16="http://schemas.microsoft.com/office/drawing/2014/main" id="{B6960DA9-36CF-4E5D-9EA9-062418B33324}"/>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5" name="Espace réservé du pied de page 4">
            <a:extLst>
              <a:ext uri="{FF2B5EF4-FFF2-40B4-BE49-F238E27FC236}">
                <a16:creationId xmlns:a16="http://schemas.microsoft.com/office/drawing/2014/main" id="{86CF216D-8DFC-4852-9E09-FA626D914961}"/>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287B295F-683C-4558-8814-6FADD0C7F68C}"/>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3650618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B192DF-F06C-4BF8-B5DF-23DFF97E381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SN"/>
          </a:p>
        </p:txBody>
      </p:sp>
      <p:sp>
        <p:nvSpPr>
          <p:cNvPr id="3" name="Espace réservé du texte 2">
            <a:extLst>
              <a:ext uri="{FF2B5EF4-FFF2-40B4-BE49-F238E27FC236}">
                <a16:creationId xmlns:a16="http://schemas.microsoft.com/office/drawing/2014/main" id="{F4A8CC56-A2C8-4297-B857-0A366D224F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41B111A-7F55-41DD-B9DC-9BA130D96063}"/>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5" name="Espace réservé du pied de page 4">
            <a:extLst>
              <a:ext uri="{FF2B5EF4-FFF2-40B4-BE49-F238E27FC236}">
                <a16:creationId xmlns:a16="http://schemas.microsoft.com/office/drawing/2014/main" id="{8CA3B6DB-807A-48D2-9E0F-CE664BF3FA94}"/>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3933D616-898E-49CF-845D-7C363AFAA69E}"/>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1481103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3BDCEF-1BDF-4534-A3D4-E27AD39D2376}"/>
              </a:ext>
            </a:extLst>
          </p:cNvPr>
          <p:cNvSpPr>
            <a:spLocks noGrp="1"/>
          </p:cNvSpPr>
          <p:nvPr>
            <p:ph type="title"/>
          </p:nvPr>
        </p:nvSpPr>
        <p:spPr/>
        <p:txBody>
          <a:bodyPr/>
          <a:lstStyle/>
          <a:p>
            <a:r>
              <a:rPr lang="fr-FR"/>
              <a:t>Modifiez le style du titre</a:t>
            </a:r>
            <a:endParaRPr lang="fr-SN"/>
          </a:p>
        </p:txBody>
      </p:sp>
      <p:sp>
        <p:nvSpPr>
          <p:cNvPr id="3" name="Espace réservé du contenu 2">
            <a:extLst>
              <a:ext uri="{FF2B5EF4-FFF2-40B4-BE49-F238E27FC236}">
                <a16:creationId xmlns:a16="http://schemas.microsoft.com/office/drawing/2014/main" id="{5E145BDF-1233-4CC5-965F-35F75D086CB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u contenu 3">
            <a:extLst>
              <a:ext uri="{FF2B5EF4-FFF2-40B4-BE49-F238E27FC236}">
                <a16:creationId xmlns:a16="http://schemas.microsoft.com/office/drawing/2014/main" id="{778BCB47-F721-41B4-9546-95FE96B082C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5" name="Espace réservé de la date 4">
            <a:extLst>
              <a:ext uri="{FF2B5EF4-FFF2-40B4-BE49-F238E27FC236}">
                <a16:creationId xmlns:a16="http://schemas.microsoft.com/office/drawing/2014/main" id="{30067CDF-E072-4BBF-8BE9-7584134A141B}"/>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6" name="Espace réservé du pied de page 5">
            <a:extLst>
              <a:ext uri="{FF2B5EF4-FFF2-40B4-BE49-F238E27FC236}">
                <a16:creationId xmlns:a16="http://schemas.microsoft.com/office/drawing/2014/main" id="{0110E9EE-E01E-479F-8A73-2DB83E2C4BAF}"/>
              </a:ext>
            </a:extLst>
          </p:cNvPr>
          <p:cNvSpPr>
            <a:spLocks noGrp="1"/>
          </p:cNvSpPr>
          <p:nvPr>
            <p:ph type="ftr" sz="quarter" idx="11"/>
          </p:nvPr>
        </p:nvSpPr>
        <p:spPr/>
        <p:txBody>
          <a:bodyPr/>
          <a:lstStyle/>
          <a:p>
            <a:endParaRPr lang="fr-SN"/>
          </a:p>
        </p:txBody>
      </p:sp>
      <p:sp>
        <p:nvSpPr>
          <p:cNvPr id="7" name="Espace réservé du numéro de diapositive 6">
            <a:extLst>
              <a:ext uri="{FF2B5EF4-FFF2-40B4-BE49-F238E27FC236}">
                <a16:creationId xmlns:a16="http://schemas.microsoft.com/office/drawing/2014/main" id="{D82B42E4-3D86-4B4B-946D-5696C0695124}"/>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1667235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8EFC0F-1033-4DE6-A52E-BCEBEF4A35F7}"/>
              </a:ext>
            </a:extLst>
          </p:cNvPr>
          <p:cNvSpPr>
            <a:spLocks noGrp="1"/>
          </p:cNvSpPr>
          <p:nvPr>
            <p:ph type="title"/>
          </p:nvPr>
        </p:nvSpPr>
        <p:spPr>
          <a:xfrm>
            <a:off x="839788" y="365125"/>
            <a:ext cx="10515600" cy="1325563"/>
          </a:xfrm>
        </p:spPr>
        <p:txBody>
          <a:bodyPr/>
          <a:lstStyle/>
          <a:p>
            <a:r>
              <a:rPr lang="fr-FR"/>
              <a:t>Modifiez le style du titre</a:t>
            </a:r>
            <a:endParaRPr lang="fr-SN"/>
          </a:p>
        </p:txBody>
      </p:sp>
      <p:sp>
        <p:nvSpPr>
          <p:cNvPr id="3" name="Espace réservé du texte 2">
            <a:extLst>
              <a:ext uri="{FF2B5EF4-FFF2-40B4-BE49-F238E27FC236}">
                <a16:creationId xmlns:a16="http://schemas.microsoft.com/office/drawing/2014/main" id="{B160AE6B-4606-43EA-A4F0-B0EE692946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1164FDA-5489-4F37-BB2C-FF12F0B1E9B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5" name="Espace réservé du texte 4">
            <a:extLst>
              <a:ext uri="{FF2B5EF4-FFF2-40B4-BE49-F238E27FC236}">
                <a16:creationId xmlns:a16="http://schemas.microsoft.com/office/drawing/2014/main" id="{E82715FC-F518-425E-B2D1-0F8EB7CBE8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82BAD8-C8BE-4CBA-8D0B-E62A2C86103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7" name="Espace réservé de la date 6">
            <a:extLst>
              <a:ext uri="{FF2B5EF4-FFF2-40B4-BE49-F238E27FC236}">
                <a16:creationId xmlns:a16="http://schemas.microsoft.com/office/drawing/2014/main" id="{D87FCEB7-BB06-4253-9119-680B4BED80D3}"/>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8" name="Espace réservé du pied de page 7">
            <a:extLst>
              <a:ext uri="{FF2B5EF4-FFF2-40B4-BE49-F238E27FC236}">
                <a16:creationId xmlns:a16="http://schemas.microsoft.com/office/drawing/2014/main" id="{6F589047-63E4-4B64-8035-B65D3D6C6295}"/>
              </a:ext>
            </a:extLst>
          </p:cNvPr>
          <p:cNvSpPr>
            <a:spLocks noGrp="1"/>
          </p:cNvSpPr>
          <p:nvPr>
            <p:ph type="ftr" sz="quarter" idx="11"/>
          </p:nvPr>
        </p:nvSpPr>
        <p:spPr/>
        <p:txBody>
          <a:bodyPr/>
          <a:lstStyle/>
          <a:p>
            <a:endParaRPr lang="fr-SN"/>
          </a:p>
        </p:txBody>
      </p:sp>
      <p:sp>
        <p:nvSpPr>
          <p:cNvPr id="9" name="Espace réservé du numéro de diapositive 8">
            <a:extLst>
              <a:ext uri="{FF2B5EF4-FFF2-40B4-BE49-F238E27FC236}">
                <a16:creationId xmlns:a16="http://schemas.microsoft.com/office/drawing/2014/main" id="{D5A69023-5DBA-4F0F-97B2-8ACBE41DC685}"/>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671674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C8B828-1D52-4AB2-B6D0-537ACC694F59}"/>
              </a:ext>
            </a:extLst>
          </p:cNvPr>
          <p:cNvSpPr>
            <a:spLocks noGrp="1"/>
          </p:cNvSpPr>
          <p:nvPr>
            <p:ph type="title"/>
          </p:nvPr>
        </p:nvSpPr>
        <p:spPr/>
        <p:txBody>
          <a:bodyPr/>
          <a:lstStyle/>
          <a:p>
            <a:r>
              <a:rPr lang="fr-FR"/>
              <a:t>Modifiez le style du titre</a:t>
            </a:r>
            <a:endParaRPr lang="fr-SN"/>
          </a:p>
        </p:txBody>
      </p:sp>
      <p:sp>
        <p:nvSpPr>
          <p:cNvPr id="3" name="Espace réservé de la date 2">
            <a:extLst>
              <a:ext uri="{FF2B5EF4-FFF2-40B4-BE49-F238E27FC236}">
                <a16:creationId xmlns:a16="http://schemas.microsoft.com/office/drawing/2014/main" id="{72D91BEC-0A2F-4431-92D5-08AC81584495}"/>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4" name="Espace réservé du pied de page 3">
            <a:extLst>
              <a:ext uri="{FF2B5EF4-FFF2-40B4-BE49-F238E27FC236}">
                <a16:creationId xmlns:a16="http://schemas.microsoft.com/office/drawing/2014/main" id="{3D3DCD7B-D3E7-492F-9AF7-2C030D6F2997}"/>
              </a:ext>
            </a:extLst>
          </p:cNvPr>
          <p:cNvSpPr>
            <a:spLocks noGrp="1"/>
          </p:cNvSpPr>
          <p:nvPr>
            <p:ph type="ftr" sz="quarter" idx="11"/>
          </p:nvPr>
        </p:nvSpPr>
        <p:spPr/>
        <p:txBody>
          <a:bodyPr/>
          <a:lstStyle/>
          <a:p>
            <a:endParaRPr lang="fr-SN"/>
          </a:p>
        </p:txBody>
      </p:sp>
      <p:sp>
        <p:nvSpPr>
          <p:cNvPr id="5" name="Espace réservé du numéro de diapositive 4">
            <a:extLst>
              <a:ext uri="{FF2B5EF4-FFF2-40B4-BE49-F238E27FC236}">
                <a16:creationId xmlns:a16="http://schemas.microsoft.com/office/drawing/2014/main" id="{2BA62327-F7A7-4475-B78A-2AE4304F5312}"/>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68866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6D89F1A-B3B1-428C-8598-86064381E6C8}"/>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3" name="Espace réservé du pied de page 2">
            <a:extLst>
              <a:ext uri="{FF2B5EF4-FFF2-40B4-BE49-F238E27FC236}">
                <a16:creationId xmlns:a16="http://schemas.microsoft.com/office/drawing/2014/main" id="{3DD41E98-84FD-45A9-8B28-E5A41C279940}"/>
              </a:ext>
            </a:extLst>
          </p:cNvPr>
          <p:cNvSpPr>
            <a:spLocks noGrp="1"/>
          </p:cNvSpPr>
          <p:nvPr>
            <p:ph type="ftr" sz="quarter" idx="11"/>
          </p:nvPr>
        </p:nvSpPr>
        <p:spPr/>
        <p:txBody>
          <a:bodyPr/>
          <a:lstStyle/>
          <a:p>
            <a:endParaRPr lang="fr-SN"/>
          </a:p>
        </p:txBody>
      </p:sp>
      <p:sp>
        <p:nvSpPr>
          <p:cNvPr id="4" name="Espace réservé du numéro de diapositive 3">
            <a:extLst>
              <a:ext uri="{FF2B5EF4-FFF2-40B4-BE49-F238E27FC236}">
                <a16:creationId xmlns:a16="http://schemas.microsoft.com/office/drawing/2014/main" id="{0D34272F-3659-4FE3-B9D9-98E088572E3D}"/>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55956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43F57-C656-483B-95B4-7C57D5A705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SN"/>
          </a:p>
        </p:txBody>
      </p:sp>
      <p:sp>
        <p:nvSpPr>
          <p:cNvPr id="3" name="Espace réservé du contenu 2">
            <a:extLst>
              <a:ext uri="{FF2B5EF4-FFF2-40B4-BE49-F238E27FC236}">
                <a16:creationId xmlns:a16="http://schemas.microsoft.com/office/drawing/2014/main" id="{ECB4009C-D68C-4679-A8A5-527DA111D4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u texte 3">
            <a:extLst>
              <a:ext uri="{FF2B5EF4-FFF2-40B4-BE49-F238E27FC236}">
                <a16:creationId xmlns:a16="http://schemas.microsoft.com/office/drawing/2014/main" id="{0AA401ED-1EFA-441E-8CF5-98ED257DFF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2246A99-4FEA-4148-B73A-0567AAB14DAF}"/>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6" name="Espace réservé du pied de page 5">
            <a:extLst>
              <a:ext uri="{FF2B5EF4-FFF2-40B4-BE49-F238E27FC236}">
                <a16:creationId xmlns:a16="http://schemas.microsoft.com/office/drawing/2014/main" id="{DD2C18F9-A019-46CE-87BF-76A7D80A328D}"/>
              </a:ext>
            </a:extLst>
          </p:cNvPr>
          <p:cNvSpPr>
            <a:spLocks noGrp="1"/>
          </p:cNvSpPr>
          <p:nvPr>
            <p:ph type="ftr" sz="quarter" idx="11"/>
          </p:nvPr>
        </p:nvSpPr>
        <p:spPr/>
        <p:txBody>
          <a:bodyPr/>
          <a:lstStyle/>
          <a:p>
            <a:endParaRPr lang="fr-SN"/>
          </a:p>
        </p:txBody>
      </p:sp>
      <p:sp>
        <p:nvSpPr>
          <p:cNvPr id="7" name="Espace réservé du numéro de diapositive 6">
            <a:extLst>
              <a:ext uri="{FF2B5EF4-FFF2-40B4-BE49-F238E27FC236}">
                <a16:creationId xmlns:a16="http://schemas.microsoft.com/office/drawing/2014/main" id="{9D442FB3-DF82-4EEE-AACB-417FED75F11A}"/>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435024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2C585A-C0CA-496C-A288-06C191BFED2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SN"/>
          </a:p>
        </p:txBody>
      </p:sp>
      <p:sp>
        <p:nvSpPr>
          <p:cNvPr id="3" name="Espace réservé pour une image  2">
            <a:extLst>
              <a:ext uri="{FF2B5EF4-FFF2-40B4-BE49-F238E27FC236}">
                <a16:creationId xmlns:a16="http://schemas.microsoft.com/office/drawing/2014/main" id="{E0658E04-ABBA-4736-89DB-4F08D5CF32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SN"/>
          </a:p>
        </p:txBody>
      </p:sp>
      <p:sp>
        <p:nvSpPr>
          <p:cNvPr id="4" name="Espace réservé du texte 3">
            <a:extLst>
              <a:ext uri="{FF2B5EF4-FFF2-40B4-BE49-F238E27FC236}">
                <a16:creationId xmlns:a16="http://schemas.microsoft.com/office/drawing/2014/main" id="{671ED587-C1FD-476E-8607-12406AF5FE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4BA1CF8-DDE7-41FC-A181-B8E6609B81B3}"/>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6" name="Espace réservé du pied de page 5">
            <a:extLst>
              <a:ext uri="{FF2B5EF4-FFF2-40B4-BE49-F238E27FC236}">
                <a16:creationId xmlns:a16="http://schemas.microsoft.com/office/drawing/2014/main" id="{294430E2-C9BF-4042-BBAF-AA0D9E74F047}"/>
              </a:ext>
            </a:extLst>
          </p:cNvPr>
          <p:cNvSpPr>
            <a:spLocks noGrp="1"/>
          </p:cNvSpPr>
          <p:nvPr>
            <p:ph type="ftr" sz="quarter" idx="11"/>
          </p:nvPr>
        </p:nvSpPr>
        <p:spPr/>
        <p:txBody>
          <a:bodyPr/>
          <a:lstStyle/>
          <a:p>
            <a:endParaRPr lang="fr-SN"/>
          </a:p>
        </p:txBody>
      </p:sp>
      <p:sp>
        <p:nvSpPr>
          <p:cNvPr id="7" name="Espace réservé du numéro de diapositive 6">
            <a:extLst>
              <a:ext uri="{FF2B5EF4-FFF2-40B4-BE49-F238E27FC236}">
                <a16:creationId xmlns:a16="http://schemas.microsoft.com/office/drawing/2014/main" id="{4EEC95D2-D231-4693-B407-FDEF3EFCFA03}"/>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188374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7723F7-CB8C-4A72-A6BA-465DF16D03FA}"/>
              </a:ext>
            </a:extLst>
          </p:cNvPr>
          <p:cNvSpPr>
            <a:spLocks noGrp="1"/>
          </p:cNvSpPr>
          <p:nvPr>
            <p:ph type="title"/>
          </p:nvPr>
        </p:nvSpPr>
        <p:spPr/>
        <p:txBody>
          <a:bodyPr/>
          <a:lstStyle/>
          <a:p>
            <a:r>
              <a:rPr lang="fr-FR"/>
              <a:t>Modifiez le style du titre</a:t>
            </a:r>
            <a:endParaRPr lang="fr-SN"/>
          </a:p>
        </p:txBody>
      </p:sp>
      <p:sp>
        <p:nvSpPr>
          <p:cNvPr id="3" name="Espace réservé du texte vertical 2">
            <a:extLst>
              <a:ext uri="{FF2B5EF4-FFF2-40B4-BE49-F238E27FC236}">
                <a16:creationId xmlns:a16="http://schemas.microsoft.com/office/drawing/2014/main" id="{E9E85DEA-5464-4370-BAB1-6E31399FF37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e la date 3">
            <a:extLst>
              <a:ext uri="{FF2B5EF4-FFF2-40B4-BE49-F238E27FC236}">
                <a16:creationId xmlns:a16="http://schemas.microsoft.com/office/drawing/2014/main" id="{BEA3855D-589A-4D45-8026-F8AF2AA3F4C1}"/>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5" name="Espace réservé du pied de page 4">
            <a:extLst>
              <a:ext uri="{FF2B5EF4-FFF2-40B4-BE49-F238E27FC236}">
                <a16:creationId xmlns:a16="http://schemas.microsoft.com/office/drawing/2014/main" id="{93FB7626-0276-424E-95FA-D801421DA306}"/>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5EC515C2-639F-462B-8DFD-81E9FD65D609}"/>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2255646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5C5EA5B-3E11-4BC2-A9C4-90D8408DB58A}"/>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SN"/>
          </a:p>
        </p:txBody>
      </p:sp>
      <p:sp>
        <p:nvSpPr>
          <p:cNvPr id="3" name="Espace réservé du texte vertical 2">
            <a:extLst>
              <a:ext uri="{FF2B5EF4-FFF2-40B4-BE49-F238E27FC236}">
                <a16:creationId xmlns:a16="http://schemas.microsoft.com/office/drawing/2014/main" id="{E03E901B-0DC1-4055-BD48-971EF912727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e la date 3">
            <a:extLst>
              <a:ext uri="{FF2B5EF4-FFF2-40B4-BE49-F238E27FC236}">
                <a16:creationId xmlns:a16="http://schemas.microsoft.com/office/drawing/2014/main" id="{450F4BC5-A932-4EB9-8A73-58B104B9ECF4}"/>
              </a:ext>
            </a:extLst>
          </p:cNvPr>
          <p:cNvSpPr>
            <a:spLocks noGrp="1"/>
          </p:cNvSpPr>
          <p:nvPr>
            <p:ph type="dt" sz="half" idx="10"/>
          </p:nvPr>
        </p:nvSpPr>
        <p:spPr/>
        <p:txBody>
          <a:bodyPr/>
          <a:lstStyle/>
          <a:p>
            <a:fld id="{D25D0908-1EA0-47DF-A853-6D5EB70712CC}" type="datetimeFigureOut">
              <a:rPr lang="fr-SN" smtClean="0"/>
              <a:t>27/11/2019</a:t>
            </a:fld>
            <a:endParaRPr lang="fr-SN"/>
          </a:p>
        </p:txBody>
      </p:sp>
      <p:sp>
        <p:nvSpPr>
          <p:cNvPr id="5" name="Espace réservé du pied de page 4">
            <a:extLst>
              <a:ext uri="{FF2B5EF4-FFF2-40B4-BE49-F238E27FC236}">
                <a16:creationId xmlns:a16="http://schemas.microsoft.com/office/drawing/2014/main" id="{84977937-C91E-4546-BCE7-A9F0B9C2E69D}"/>
              </a:ext>
            </a:extLst>
          </p:cNvPr>
          <p:cNvSpPr>
            <a:spLocks noGrp="1"/>
          </p:cNvSpPr>
          <p:nvPr>
            <p:ph type="ftr" sz="quarter" idx="11"/>
          </p:nvPr>
        </p:nvSpPr>
        <p:spPr/>
        <p:txBody>
          <a:bodyPr/>
          <a:lstStyle/>
          <a:p>
            <a:endParaRPr lang="fr-SN"/>
          </a:p>
        </p:txBody>
      </p:sp>
      <p:sp>
        <p:nvSpPr>
          <p:cNvPr id="6" name="Espace réservé du numéro de diapositive 5">
            <a:extLst>
              <a:ext uri="{FF2B5EF4-FFF2-40B4-BE49-F238E27FC236}">
                <a16:creationId xmlns:a16="http://schemas.microsoft.com/office/drawing/2014/main" id="{CE374C81-C211-4D3A-ACFB-84782BE3BC8C}"/>
              </a:ext>
            </a:extLst>
          </p:cNvPr>
          <p:cNvSpPr>
            <a:spLocks noGrp="1"/>
          </p:cNvSpPr>
          <p:nvPr>
            <p:ph type="sldNum" sz="quarter" idx="12"/>
          </p:nvPr>
        </p:nvSpPr>
        <p:spPr/>
        <p:txBody>
          <a:bodyPr/>
          <a:lstStyle/>
          <a:p>
            <a:fld id="{55B3D156-BFEF-4308-BC21-17297A6E1B5C}" type="slidenum">
              <a:rPr lang="fr-SN" smtClean="0"/>
              <a:t>‹N°›</a:t>
            </a:fld>
            <a:endParaRPr lang="fr-SN"/>
          </a:p>
        </p:txBody>
      </p:sp>
    </p:spTree>
    <p:extLst>
      <p:ext uri="{BB962C8B-B14F-4D97-AF65-F5344CB8AC3E}">
        <p14:creationId xmlns:p14="http://schemas.microsoft.com/office/powerpoint/2010/main" val="2351679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Diapositive de titre avec image">
    <p:spTree>
      <p:nvGrpSpPr>
        <p:cNvPr id="1" name=""/>
        <p:cNvGrpSpPr/>
        <p:nvPr/>
      </p:nvGrpSpPr>
      <p:grpSpPr>
        <a:xfrm>
          <a:off x="0" y="0"/>
          <a:ext cx="0" cy="0"/>
          <a:chOff x="0" y="0"/>
          <a:chExt cx="0" cy="0"/>
        </a:xfrm>
      </p:grpSpPr>
      <p:sp>
        <p:nvSpPr>
          <p:cNvPr id="10" name="Rectangle 5"/>
          <p:cNvSpPr>
            <a:spLocks noChangeArrowheads="1"/>
          </p:cNvSpPr>
          <p:nvPr/>
        </p:nvSpPr>
        <p:spPr bwMode="white">
          <a:xfrm>
            <a:off x="6540503" y="0"/>
            <a:ext cx="5651496" cy="6858000"/>
          </a:xfrm>
          <a:custGeom>
            <a:avLst/>
            <a:gdLst/>
            <a:ahLst/>
            <a:cxnLst/>
            <a:rect l="l" t="t" r="r" b="b"/>
            <a:pathLst>
              <a:path w="4238622" h="685800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11" name="Freeform 6"/>
          <p:cNvSpPr>
            <a:spLocks/>
          </p:cNvSpPr>
          <p:nvPr/>
        </p:nvSpPr>
        <p:spPr bwMode="auto">
          <a:xfrm>
            <a:off x="6256868"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12" name="Freeform 7"/>
          <p:cNvSpPr>
            <a:spLocks/>
          </p:cNvSpPr>
          <p:nvPr/>
        </p:nvSpPr>
        <p:spPr bwMode="auto">
          <a:xfrm>
            <a:off x="6062136"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2" name="Title 1"/>
          <p:cNvSpPr>
            <a:spLocks noGrp="1"/>
          </p:cNvSpPr>
          <p:nvPr>
            <p:ph type="ctrTitle"/>
          </p:nvPr>
        </p:nvSpPr>
        <p:spPr>
          <a:xfrm>
            <a:off x="1295401" y="1873584"/>
            <a:ext cx="5120640" cy="2560320"/>
          </a:xfrm>
        </p:spPr>
        <p:txBody>
          <a:bodyPr anchor="b">
            <a:normAutofit/>
          </a:bodyPr>
          <a:lstStyle>
            <a:lvl1pPr algn="l">
              <a:defRPr sz="4000">
                <a:solidFill>
                  <a:schemeClr val="tx1"/>
                </a:solidFill>
              </a:defRPr>
            </a:lvl1pPr>
          </a:lstStyle>
          <a:p>
            <a:r>
              <a:rPr lang="fr-FR"/>
              <a:t>Cliquez pour modifier le style du titre</a:t>
            </a:r>
            <a:endParaRPr lang="en-US" dirty="0"/>
          </a:p>
        </p:txBody>
      </p:sp>
      <p:sp>
        <p:nvSpPr>
          <p:cNvPr id="3" name="Subtitle 2"/>
          <p:cNvSpPr>
            <a:spLocks noGrp="1"/>
          </p:cNvSpPr>
          <p:nvPr>
            <p:ph type="subTitle" idx="1"/>
          </p:nvPr>
        </p:nvSpPr>
        <p:spPr>
          <a:xfrm>
            <a:off x="1295401" y="4572000"/>
            <a:ext cx="5120640" cy="16002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endParaRPr lang="en-US"/>
          </a:p>
        </p:txBody>
      </p:sp>
      <p:sp>
        <p:nvSpPr>
          <p:cNvPr id="15" name="Picture Placeholder 14"/>
          <p:cNvSpPr>
            <a:spLocks noGrp="1"/>
          </p:cNvSpPr>
          <p:nvPr>
            <p:ph type="pic" sz="quarter" idx="10"/>
          </p:nvPr>
        </p:nvSpPr>
        <p:spPr>
          <a:xfrm>
            <a:off x="6743703" y="0"/>
            <a:ext cx="5448297" cy="6858000"/>
          </a:xfrm>
          <a:custGeom>
            <a:avLst/>
            <a:gdLst>
              <a:gd name="connsiteX0" fmla="*/ 0 w 5448297"/>
              <a:gd name="connsiteY0" fmla="*/ 0 h 6858000"/>
              <a:gd name="connsiteX1" fmla="*/ 5448297 w 5448297"/>
              <a:gd name="connsiteY1" fmla="*/ 0 h 6858000"/>
              <a:gd name="connsiteX2" fmla="*/ 5448297 w 5448297"/>
              <a:gd name="connsiteY2" fmla="*/ 6858000 h 6858000"/>
              <a:gd name="connsiteX3" fmla="*/ 338667 w 5448297"/>
              <a:gd name="connsiteY3" fmla="*/ 6858000 h 6858000"/>
              <a:gd name="connsiteX4" fmla="*/ 1185333 w 5448297"/>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297" h="6858000">
                <a:moveTo>
                  <a:pt x="0" y="0"/>
                </a:moveTo>
                <a:lnTo>
                  <a:pt x="5448297" y="0"/>
                </a:lnTo>
                <a:lnTo>
                  <a:pt x="5448297" y="6858000"/>
                </a:lnTo>
                <a:lnTo>
                  <a:pt x="338667" y="6858000"/>
                </a:lnTo>
                <a:lnTo>
                  <a:pt x="1185333" y="4337050"/>
                </a:lnTo>
                <a:close/>
              </a:path>
            </a:pathLst>
          </a:custGeom>
          <a:noFill/>
          <a:ln>
            <a:noFill/>
          </a:ln>
        </p:spPr>
        <p:txBody>
          <a:bodyPr wrap="square" tIns="365760">
            <a:noAutofit/>
          </a:bodyPr>
          <a:lstStyle>
            <a:lvl1pPr marL="0" indent="0" algn="ctr">
              <a:buNone/>
              <a:defRPr sz="2800">
                <a:solidFill>
                  <a:schemeClr val="bg1"/>
                </a:solidFill>
              </a:defRPr>
            </a:lvl1pPr>
          </a:lstStyle>
          <a:p>
            <a:r>
              <a:rPr lang="fr-FR"/>
              <a:t>Cliquez sur l'icône pour ajouter une image</a:t>
            </a:r>
            <a:endParaRPr lang="en-US"/>
          </a:p>
        </p:txBody>
      </p:sp>
      <p:sp>
        <p:nvSpPr>
          <p:cNvPr id="16" name="Instructional Text"/>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buNone/>
            </a:pPr>
            <a:r>
              <a:rPr sz="1200" b="1" i="1">
                <a:latin typeface="Arial"/>
                <a:ea typeface="+mn-ea"/>
                <a:cs typeface="Arial"/>
              </a:rPr>
              <a:t>REMARQUE :</a:t>
            </a:r>
          </a:p>
          <a:p>
            <a:pPr algn="l" defTabSz="914400">
              <a:buNone/>
            </a:pPr>
            <a:r>
              <a:rPr sz="1200" b="0" i="1">
                <a:latin typeface="Arial"/>
                <a:ea typeface="+mn-ea"/>
                <a:cs typeface="Arial"/>
              </a:rPr>
              <a:t>Pour modifier l’image présente sur cette diapositive, sélectionnez l’image, puis supprimez-la. Cliquez ensuite sur l’icône Images dans l’espace réservé pour insérer votre propre image.</a:t>
            </a:r>
          </a:p>
        </p:txBody>
      </p:sp>
    </p:spTree>
    <p:extLst>
      <p:ext uri="{BB962C8B-B14F-4D97-AF65-F5344CB8AC3E}">
        <p14:creationId xmlns:p14="http://schemas.microsoft.com/office/powerpoint/2010/main" val="312951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fr-FR"/>
              <a:t>Modifiez le style du titre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chemeClr val="accent1">
                    <a:lumMod val="5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8" name="Rectangle 7"/>
          <p:cNvSpPr/>
          <p:nvPr userDrawn="1"/>
        </p:nvSpPr>
        <p:spPr>
          <a:xfrm>
            <a:off x="0" y="0"/>
            <a:ext cx="12192000" cy="486646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091499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fr-FR"/>
              <a:t>Modifiez le style du titre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8" name="Rectangle 7"/>
          <p:cNvSpPr/>
          <p:nvPr userDrawn="1"/>
        </p:nvSpPr>
        <p:spPr>
          <a:xfrm>
            <a:off x="0" y="0"/>
            <a:ext cx="12192000" cy="13328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204424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chemeClr val="accent1">
                    <a:lumMod val="50000"/>
                  </a:schemeClr>
                </a:solidFill>
              </a:defRPr>
            </a:lvl1pPr>
          </a:lstStyle>
          <a:p>
            <a:r>
              <a:rPr lang="fr-FR" dirty="0"/>
              <a:t>Modifiez le style du titre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Modifiez les styles du texte du masque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8" name="Rectangle 7"/>
          <p:cNvSpPr/>
          <p:nvPr userDrawn="1"/>
        </p:nvSpPr>
        <p:spPr>
          <a:xfrm>
            <a:off x="5656882" y="1709738"/>
            <a:ext cx="6535119" cy="357518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4235884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fr-FR"/>
              <a:t>Modifiez les styles du texte du masque</a:t>
            </a:r>
          </a:p>
          <a:p>
            <a:pPr marL="0" lvl="1" indent="0">
              <a:lnSpc>
                <a:spcPct val="150000"/>
              </a:lnSpc>
              <a:spcAft>
                <a:spcPts val="1200"/>
              </a:spcAft>
              <a:buNone/>
            </a:pPr>
            <a:r>
              <a:rPr lang="fr-FR"/>
              <a:t>Deuxième niveau</a:t>
            </a:r>
          </a:p>
          <a:p>
            <a:pPr marL="0" lvl="2" indent="0">
              <a:lnSpc>
                <a:spcPct val="150000"/>
              </a:lnSpc>
              <a:spcAft>
                <a:spcPts val="1200"/>
              </a:spcAft>
              <a:buNone/>
            </a:pPr>
            <a:r>
              <a:rPr lang="fr-FR"/>
              <a:t>Troisième niveau</a:t>
            </a:r>
          </a:p>
          <a:p>
            <a:pPr marL="0" lvl="3" indent="0">
              <a:lnSpc>
                <a:spcPct val="150000"/>
              </a:lnSpc>
              <a:spcAft>
                <a:spcPts val="1200"/>
              </a:spcAft>
              <a:buNone/>
            </a:pPr>
            <a:r>
              <a:rPr lang="fr-FR"/>
              <a:t>Quatrième niveau</a:t>
            </a:r>
          </a:p>
          <a:p>
            <a:pPr marL="0" lvl="4" indent="0">
              <a:lnSpc>
                <a:spcPct val="150000"/>
              </a:lnSpc>
              <a:spcAft>
                <a:spcPts val="1200"/>
              </a:spcAft>
              <a:buNone/>
            </a:pPr>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fr-FR"/>
              <a:t>Modifiez les styles du texte du masque</a:t>
            </a:r>
          </a:p>
          <a:p>
            <a:pPr marL="0" lvl="1" indent="0">
              <a:lnSpc>
                <a:spcPct val="150000"/>
              </a:lnSpc>
              <a:spcAft>
                <a:spcPts val="1200"/>
              </a:spcAft>
              <a:buNone/>
            </a:pPr>
            <a:r>
              <a:rPr lang="fr-FR"/>
              <a:t>Deuxième niveau</a:t>
            </a:r>
          </a:p>
          <a:p>
            <a:pPr marL="0" lvl="2" indent="0">
              <a:lnSpc>
                <a:spcPct val="150000"/>
              </a:lnSpc>
              <a:spcAft>
                <a:spcPts val="1200"/>
              </a:spcAft>
              <a:buNone/>
            </a:pPr>
            <a:r>
              <a:rPr lang="fr-FR"/>
              <a:t>Troisième niveau</a:t>
            </a:r>
          </a:p>
          <a:p>
            <a:pPr marL="0" lvl="3" indent="0">
              <a:lnSpc>
                <a:spcPct val="150000"/>
              </a:lnSpc>
              <a:spcAft>
                <a:spcPts val="1200"/>
              </a:spcAft>
              <a:buNone/>
            </a:pPr>
            <a:r>
              <a:rPr lang="fr-FR"/>
              <a:t>Quatrième niveau</a:t>
            </a:r>
          </a:p>
          <a:p>
            <a:pPr marL="0" lvl="4" indent="0">
              <a:lnSpc>
                <a:spcPct val="150000"/>
              </a:lnSpc>
              <a:spcAft>
                <a:spcPts val="1200"/>
              </a:spcAft>
              <a:buNone/>
            </a:pPr>
            <a:r>
              <a:rPr lang="fr-FR"/>
              <a:t>Cinquième niveau</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9" name="Rectangle 8"/>
          <p:cNvSpPr/>
          <p:nvPr userDrawn="1"/>
        </p:nvSpPr>
        <p:spPr>
          <a:xfrm>
            <a:off x="0" y="0"/>
            <a:ext cx="12192000" cy="13328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517443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fr-FR"/>
              <a:t>Modifiez le style du titre</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fr-FR"/>
              <a:t>Modifiez les styles du texte du masque</a:t>
            </a:r>
          </a:p>
          <a:p>
            <a:pPr marL="0" lvl="1" indent="0">
              <a:lnSpc>
                <a:spcPct val="150000"/>
              </a:lnSpc>
              <a:spcAft>
                <a:spcPts val="1200"/>
              </a:spcAft>
              <a:buNone/>
            </a:pPr>
            <a:r>
              <a:rPr lang="fr-FR"/>
              <a:t>Deuxième niveau</a:t>
            </a:r>
          </a:p>
          <a:p>
            <a:pPr marL="0" lvl="2" indent="0">
              <a:lnSpc>
                <a:spcPct val="150000"/>
              </a:lnSpc>
              <a:spcAft>
                <a:spcPts val="1200"/>
              </a:spcAft>
              <a:buNone/>
            </a:pPr>
            <a:r>
              <a:rPr lang="fr-FR"/>
              <a:t>Troisième niveau</a:t>
            </a:r>
          </a:p>
          <a:p>
            <a:pPr marL="0" lvl="3" indent="0">
              <a:lnSpc>
                <a:spcPct val="150000"/>
              </a:lnSpc>
              <a:spcAft>
                <a:spcPts val="1200"/>
              </a:spcAft>
              <a:buNone/>
            </a:pPr>
            <a:r>
              <a:rPr lang="fr-FR"/>
              <a:t>Quatrième niveau</a:t>
            </a:r>
          </a:p>
          <a:p>
            <a:pPr marL="0" lvl="4" indent="0">
              <a:lnSpc>
                <a:spcPct val="150000"/>
              </a:lnSpc>
              <a:spcAft>
                <a:spcPts val="1200"/>
              </a:spcAft>
              <a:buNone/>
            </a:pPr>
            <a:r>
              <a:rPr lang="fr-FR"/>
              <a:t>Cinquième niveau</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fr-FR"/>
              <a:t>Modifiez les styles du texte du masque</a:t>
            </a:r>
          </a:p>
          <a:p>
            <a:pPr marL="0" lvl="1" indent="0">
              <a:lnSpc>
                <a:spcPct val="150000"/>
              </a:lnSpc>
              <a:spcAft>
                <a:spcPts val="1200"/>
              </a:spcAft>
              <a:buNone/>
            </a:pPr>
            <a:r>
              <a:rPr lang="fr-FR"/>
              <a:t>Deuxième niveau</a:t>
            </a:r>
          </a:p>
          <a:p>
            <a:pPr marL="0" lvl="2" indent="0">
              <a:lnSpc>
                <a:spcPct val="150000"/>
              </a:lnSpc>
              <a:spcAft>
                <a:spcPts val="1200"/>
              </a:spcAft>
              <a:buNone/>
            </a:pPr>
            <a:r>
              <a:rPr lang="fr-FR"/>
              <a:t>Troisième niveau</a:t>
            </a:r>
          </a:p>
          <a:p>
            <a:pPr marL="0" lvl="3" indent="0">
              <a:lnSpc>
                <a:spcPct val="150000"/>
              </a:lnSpc>
              <a:spcAft>
                <a:spcPts val="1200"/>
              </a:spcAft>
              <a:buNone/>
            </a:pPr>
            <a:r>
              <a:rPr lang="fr-FR"/>
              <a:t>Quatrième niveau</a:t>
            </a:r>
          </a:p>
          <a:p>
            <a:pPr marL="0" lvl="4" indent="0">
              <a:lnSpc>
                <a:spcPct val="150000"/>
              </a:lnSpc>
              <a:spcAft>
                <a:spcPts val="1200"/>
              </a:spcAft>
              <a:buNone/>
            </a:pPr>
            <a:r>
              <a:rPr lang="fr-FR"/>
              <a:t>Cinquième niveau</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11" name="Rectangle 10"/>
          <p:cNvSpPr/>
          <p:nvPr userDrawn="1"/>
        </p:nvSpPr>
        <p:spPr>
          <a:xfrm>
            <a:off x="0" y="0"/>
            <a:ext cx="12192000" cy="13328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58803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fr-FR"/>
              <a:t>Modifiez le style du titre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7" name="Rectangle 6"/>
          <p:cNvSpPr/>
          <p:nvPr userDrawn="1"/>
        </p:nvSpPr>
        <p:spPr>
          <a:xfrm>
            <a:off x="0" y="0"/>
            <a:ext cx="12192000" cy="13328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532834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Tree>
    <p:extLst>
      <p:ext uri="{BB962C8B-B14F-4D97-AF65-F5344CB8AC3E}">
        <p14:creationId xmlns:p14="http://schemas.microsoft.com/office/powerpoint/2010/main" val="1073367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fr-FR"/>
              <a:t>Modifiez les styles du texte du masque</a:t>
            </a:r>
          </a:p>
          <a:p>
            <a:pPr marL="0" lvl="1" indent="0">
              <a:lnSpc>
                <a:spcPct val="150000"/>
              </a:lnSpc>
              <a:spcAft>
                <a:spcPts val="1200"/>
              </a:spcAft>
              <a:buNone/>
            </a:pPr>
            <a:r>
              <a:rPr lang="fr-FR"/>
              <a:t>Deuxième niveau</a:t>
            </a:r>
          </a:p>
          <a:p>
            <a:pPr marL="0" lvl="2" indent="0">
              <a:lnSpc>
                <a:spcPct val="150000"/>
              </a:lnSpc>
              <a:spcAft>
                <a:spcPts val="1200"/>
              </a:spcAft>
              <a:buNone/>
            </a:pPr>
            <a:r>
              <a:rPr lang="fr-FR"/>
              <a:t>Troisième niveau</a:t>
            </a:r>
          </a:p>
          <a:p>
            <a:pPr marL="0" lvl="3" indent="0">
              <a:lnSpc>
                <a:spcPct val="150000"/>
              </a:lnSpc>
              <a:spcAft>
                <a:spcPts val="1200"/>
              </a:spcAft>
              <a:buNone/>
            </a:pPr>
            <a:r>
              <a:rPr lang="fr-FR"/>
              <a:t>Quatrième niveau</a:t>
            </a:r>
          </a:p>
          <a:p>
            <a:pPr marL="0" lvl="4" indent="0">
              <a:lnSpc>
                <a:spcPct val="150000"/>
              </a:lnSpc>
              <a:spcAft>
                <a:spcPts val="1200"/>
              </a:spcAft>
              <a:buNone/>
            </a:pPr>
            <a:r>
              <a:rPr lang="fr-FR"/>
              <a:t>Cinquième niveau</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Tree>
    <p:extLst>
      <p:ext uri="{BB962C8B-B14F-4D97-AF65-F5344CB8AC3E}">
        <p14:creationId xmlns:p14="http://schemas.microsoft.com/office/powerpoint/2010/main" val="2295531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Tree>
    <p:extLst>
      <p:ext uri="{BB962C8B-B14F-4D97-AF65-F5344CB8AC3E}">
        <p14:creationId xmlns:p14="http://schemas.microsoft.com/office/powerpoint/2010/main" val="2269889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8" name="Rectangle 7"/>
          <p:cNvSpPr/>
          <p:nvPr userDrawn="1"/>
        </p:nvSpPr>
        <p:spPr>
          <a:xfrm>
            <a:off x="0" y="0"/>
            <a:ext cx="12192000" cy="13328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0782134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8" name="Rectangle 7"/>
          <p:cNvSpPr/>
          <p:nvPr userDrawn="1"/>
        </p:nvSpPr>
        <p:spPr>
          <a:xfrm>
            <a:off x="10095346" y="0"/>
            <a:ext cx="209665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393158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Diapositive de titre avec image">
    <p:spTree>
      <p:nvGrpSpPr>
        <p:cNvPr id="1" name=""/>
        <p:cNvGrpSpPr/>
        <p:nvPr/>
      </p:nvGrpSpPr>
      <p:grpSpPr>
        <a:xfrm>
          <a:off x="0" y="0"/>
          <a:ext cx="0" cy="0"/>
          <a:chOff x="0" y="0"/>
          <a:chExt cx="0" cy="0"/>
        </a:xfrm>
      </p:grpSpPr>
      <p:sp>
        <p:nvSpPr>
          <p:cNvPr id="10" name="Rectangle 5"/>
          <p:cNvSpPr>
            <a:spLocks noChangeArrowheads="1"/>
          </p:cNvSpPr>
          <p:nvPr/>
        </p:nvSpPr>
        <p:spPr bwMode="white">
          <a:xfrm>
            <a:off x="6540503" y="0"/>
            <a:ext cx="5651496" cy="6858000"/>
          </a:xfrm>
          <a:custGeom>
            <a:avLst/>
            <a:gdLst/>
            <a:ahLst/>
            <a:cxnLst/>
            <a:rect l="l" t="t" r="r" b="b"/>
            <a:pathLst>
              <a:path w="4238622" h="685800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1" name="Freeform 6"/>
          <p:cNvSpPr>
            <a:spLocks/>
          </p:cNvSpPr>
          <p:nvPr/>
        </p:nvSpPr>
        <p:spPr bwMode="auto">
          <a:xfrm>
            <a:off x="6256868"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2" name="Freeform 7"/>
          <p:cNvSpPr>
            <a:spLocks/>
          </p:cNvSpPr>
          <p:nvPr/>
        </p:nvSpPr>
        <p:spPr bwMode="auto">
          <a:xfrm>
            <a:off x="6062136"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2" name="Title 1"/>
          <p:cNvSpPr>
            <a:spLocks noGrp="1"/>
          </p:cNvSpPr>
          <p:nvPr>
            <p:ph type="ctrTitle"/>
          </p:nvPr>
        </p:nvSpPr>
        <p:spPr>
          <a:xfrm>
            <a:off x="1295401" y="1873584"/>
            <a:ext cx="5120640" cy="2560320"/>
          </a:xfrm>
        </p:spPr>
        <p:txBody>
          <a:bodyPr anchor="b">
            <a:normAutofit/>
          </a:bodyPr>
          <a:lstStyle>
            <a:lvl1pPr algn="l">
              <a:defRPr sz="4000">
                <a:solidFill>
                  <a:schemeClr val="tx1"/>
                </a:solidFill>
              </a:defRPr>
            </a:lvl1pPr>
          </a:lstStyle>
          <a:p>
            <a:r>
              <a:rPr lang="fr-FR"/>
              <a:t>Cliquez pour modifier le style du titre</a:t>
            </a:r>
            <a:endParaRPr lang="en-US" dirty="0"/>
          </a:p>
        </p:txBody>
      </p:sp>
      <p:sp>
        <p:nvSpPr>
          <p:cNvPr id="3" name="Subtitle 2"/>
          <p:cNvSpPr>
            <a:spLocks noGrp="1"/>
          </p:cNvSpPr>
          <p:nvPr>
            <p:ph type="subTitle" idx="1"/>
          </p:nvPr>
        </p:nvSpPr>
        <p:spPr>
          <a:xfrm>
            <a:off x="1295401" y="4572000"/>
            <a:ext cx="5120640" cy="16002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endParaRPr lang="en-US"/>
          </a:p>
        </p:txBody>
      </p:sp>
      <p:sp>
        <p:nvSpPr>
          <p:cNvPr id="15" name="Picture Placeholder 14"/>
          <p:cNvSpPr>
            <a:spLocks noGrp="1"/>
          </p:cNvSpPr>
          <p:nvPr>
            <p:ph type="pic" sz="quarter" idx="10"/>
          </p:nvPr>
        </p:nvSpPr>
        <p:spPr>
          <a:xfrm>
            <a:off x="6743703" y="0"/>
            <a:ext cx="5448297" cy="6858000"/>
          </a:xfrm>
          <a:custGeom>
            <a:avLst/>
            <a:gdLst>
              <a:gd name="connsiteX0" fmla="*/ 0 w 5448297"/>
              <a:gd name="connsiteY0" fmla="*/ 0 h 6858000"/>
              <a:gd name="connsiteX1" fmla="*/ 5448297 w 5448297"/>
              <a:gd name="connsiteY1" fmla="*/ 0 h 6858000"/>
              <a:gd name="connsiteX2" fmla="*/ 5448297 w 5448297"/>
              <a:gd name="connsiteY2" fmla="*/ 6858000 h 6858000"/>
              <a:gd name="connsiteX3" fmla="*/ 338667 w 5448297"/>
              <a:gd name="connsiteY3" fmla="*/ 6858000 h 6858000"/>
              <a:gd name="connsiteX4" fmla="*/ 1185333 w 5448297"/>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297" h="6858000">
                <a:moveTo>
                  <a:pt x="0" y="0"/>
                </a:moveTo>
                <a:lnTo>
                  <a:pt x="5448297" y="0"/>
                </a:lnTo>
                <a:lnTo>
                  <a:pt x="5448297" y="6858000"/>
                </a:lnTo>
                <a:lnTo>
                  <a:pt x="338667" y="6858000"/>
                </a:lnTo>
                <a:lnTo>
                  <a:pt x="1185333" y="4337050"/>
                </a:lnTo>
                <a:close/>
              </a:path>
            </a:pathLst>
          </a:custGeom>
          <a:noFill/>
          <a:ln>
            <a:noFill/>
          </a:ln>
        </p:spPr>
        <p:txBody>
          <a:bodyPr wrap="square" tIns="365760">
            <a:noAutofit/>
          </a:bodyPr>
          <a:lstStyle>
            <a:lvl1pPr marL="0" indent="0" algn="ctr">
              <a:buNone/>
              <a:defRPr sz="2800">
                <a:solidFill>
                  <a:schemeClr val="bg1"/>
                </a:solidFill>
              </a:defRPr>
            </a:lvl1pPr>
          </a:lstStyle>
          <a:p>
            <a:r>
              <a:rPr lang="fr-FR"/>
              <a:t>Cliquez sur l'icône pour ajouter une image</a:t>
            </a:r>
            <a:endParaRPr lang="en-US"/>
          </a:p>
        </p:txBody>
      </p:sp>
      <p:sp>
        <p:nvSpPr>
          <p:cNvPr id="16" name="Instructional Text"/>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1" i="1" u="none" strike="noStrike" kern="1200" cap="none" spc="0" normalizeH="0" baseline="0" noProof="0">
                <a:ln>
                  <a:noFill/>
                </a:ln>
                <a:solidFill>
                  <a:prstClr val="white"/>
                </a:solidFill>
                <a:effectLst/>
                <a:uLnTx/>
                <a:uFillTx/>
                <a:latin typeface="Arial"/>
                <a:ea typeface="+mn-ea"/>
                <a:cs typeface="Arial"/>
              </a:rPr>
              <a:t>REMARQUE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1" u="none" strike="noStrike" kern="1200" cap="none" spc="0" normalizeH="0" baseline="0" noProof="0">
                <a:ln>
                  <a:noFill/>
                </a:ln>
                <a:solidFill>
                  <a:prstClr val="white"/>
                </a:solidFill>
                <a:effectLst/>
                <a:uLnTx/>
                <a:uFillTx/>
                <a:latin typeface="Arial"/>
                <a:ea typeface="+mn-ea"/>
                <a:cs typeface="Arial"/>
              </a:rPr>
              <a:t>Pour modifier l’image présente sur cette diapositive, sélectionnez l’image, puis supprimez-la. Cliquez ensuite sur l’icône Images dans l’espace réservé pour insérer votre propre image.</a:t>
            </a:r>
          </a:p>
        </p:txBody>
      </p:sp>
    </p:spTree>
    <p:extLst>
      <p:ext uri="{BB962C8B-B14F-4D97-AF65-F5344CB8AC3E}">
        <p14:creationId xmlns:p14="http://schemas.microsoft.com/office/powerpoint/2010/main" val="382930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Rectangle 4"/>
          <p:cNvSpPr/>
          <p:nvPr userDrawn="1"/>
        </p:nvSpPr>
        <p:spPr>
          <a:xfrm>
            <a:off x="9618133" y="5816600"/>
            <a:ext cx="2573867" cy="1041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93707" y="6084988"/>
            <a:ext cx="1328960" cy="684112"/>
          </a:xfrm>
          <a:prstGeom prst="rect">
            <a:avLst/>
          </a:prstGeom>
          <a:noFill/>
          <a:ln w="9525">
            <a:noFill/>
            <a:miter lim="800000"/>
            <a:headEnd/>
            <a:tailEnd/>
          </a:ln>
        </p:spPr>
      </p:pic>
      <p:sp>
        <p:nvSpPr>
          <p:cNvPr id="3" name="Titre 1"/>
          <p:cNvSpPr>
            <a:spLocks noGrp="1"/>
          </p:cNvSpPr>
          <p:nvPr>
            <p:ph type="title"/>
          </p:nvPr>
        </p:nvSpPr>
        <p:spPr>
          <a:xfrm>
            <a:off x="646796" y="186446"/>
            <a:ext cx="10382897" cy="774842"/>
          </a:xfrm>
          <a:prstGeom prst="rect">
            <a:avLst/>
          </a:prstGeom>
        </p:spPr>
        <p:txBody>
          <a:bodyPr anchor="b">
            <a:normAutofit/>
          </a:bodyPr>
          <a:lstStyle>
            <a:lvl1pPr>
              <a:defRPr sz="2800" b="0" i="0">
                <a:solidFill>
                  <a:srgbClr val="141313"/>
                </a:solidFill>
                <a:latin typeface="Gill Sans"/>
                <a:cs typeface="Gill Sans"/>
              </a:defRPr>
            </a:lvl1pPr>
          </a:lstStyle>
          <a:p>
            <a:r>
              <a:rPr lang="fr-FR"/>
              <a:t>Click to edit Master title style</a:t>
            </a:r>
            <a:endParaRPr lang="fr-FR" dirty="0"/>
          </a:p>
        </p:txBody>
      </p:sp>
    </p:spTree>
    <p:extLst>
      <p:ext uri="{BB962C8B-B14F-4D97-AF65-F5344CB8AC3E}">
        <p14:creationId xmlns:p14="http://schemas.microsoft.com/office/powerpoint/2010/main" val="225915061"/>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8000"/>
            <a:lum/>
          </a:blip>
          <a:srcRect/>
          <a:stretch>
            <a:fillRect l="-10000" r="-10000"/>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01F41E3-E99A-4160-9628-56E3006B98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SN"/>
          </a:p>
        </p:txBody>
      </p:sp>
      <p:sp>
        <p:nvSpPr>
          <p:cNvPr id="3" name="Espace réservé du texte 2">
            <a:extLst>
              <a:ext uri="{FF2B5EF4-FFF2-40B4-BE49-F238E27FC236}">
                <a16:creationId xmlns:a16="http://schemas.microsoft.com/office/drawing/2014/main" id="{6A078DCC-19EA-489F-AA4C-11A1EF1E98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4" name="Espace réservé de la date 3">
            <a:extLst>
              <a:ext uri="{FF2B5EF4-FFF2-40B4-BE49-F238E27FC236}">
                <a16:creationId xmlns:a16="http://schemas.microsoft.com/office/drawing/2014/main" id="{D88250CD-C80E-4B68-8E4F-9AD274FBBA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D0908-1EA0-47DF-A853-6D5EB70712CC}" type="datetimeFigureOut">
              <a:rPr lang="fr-SN" smtClean="0"/>
              <a:t>27/11/2019</a:t>
            </a:fld>
            <a:endParaRPr lang="fr-SN"/>
          </a:p>
        </p:txBody>
      </p:sp>
      <p:sp>
        <p:nvSpPr>
          <p:cNvPr id="5" name="Espace réservé du pied de page 4">
            <a:extLst>
              <a:ext uri="{FF2B5EF4-FFF2-40B4-BE49-F238E27FC236}">
                <a16:creationId xmlns:a16="http://schemas.microsoft.com/office/drawing/2014/main" id="{48327401-DA8F-4B81-8DDE-DACE1E1723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SN"/>
          </a:p>
        </p:txBody>
      </p:sp>
      <p:sp>
        <p:nvSpPr>
          <p:cNvPr id="6" name="Espace réservé du numéro de diapositive 5">
            <a:extLst>
              <a:ext uri="{FF2B5EF4-FFF2-40B4-BE49-F238E27FC236}">
                <a16:creationId xmlns:a16="http://schemas.microsoft.com/office/drawing/2014/main" id="{AE4EC9B8-6240-44D6-95E9-1851DD361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3D156-BFEF-4308-BC21-17297A6E1B5C}" type="slidenum">
              <a:rPr lang="fr-SN" smtClean="0"/>
              <a:t>‹N°›</a:t>
            </a:fld>
            <a:endParaRPr lang="fr-SN"/>
          </a:p>
        </p:txBody>
      </p:sp>
    </p:spTree>
    <p:extLst>
      <p:ext uri="{BB962C8B-B14F-4D97-AF65-F5344CB8AC3E}">
        <p14:creationId xmlns:p14="http://schemas.microsoft.com/office/powerpoint/2010/main" val="1586722350"/>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BEEBAAA-29B5-4AF5-BC5F-7E580C29002D}" type="datetimeFigureOut">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11/27/2019</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860EDB8-5305-433F-BE41-D7A86D811DB3}" type="slidenum">
              <a:rPr kumimoji="0" lang="en-US"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spTree>
    <p:extLst>
      <p:ext uri="{BB962C8B-B14F-4D97-AF65-F5344CB8AC3E}">
        <p14:creationId xmlns:p14="http://schemas.microsoft.com/office/powerpoint/2010/main" val="140659787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0.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7.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582084"/>
            <a:ext cx="6470336" cy="1941816"/>
          </a:xfrm>
        </p:spPr>
        <p:txBody>
          <a:bodyPr>
            <a:normAutofit fontScale="90000"/>
          </a:bodyPr>
          <a:lstStyle/>
          <a:p>
            <a:pPr algn="ctr">
              <a:spcAft>
                <a:spcPts val="0"/>
              </a:spcAft>
            </a:pPr>
            <a:r>
              <a:rPr lang="fr-FR" sz="3200" b="1" dirty="0" smtClean="0">
                <a:latin typeface="Palatino Linotype" panose="02040502050505030304" pitchFamily="18" charset="0"/>
                <a:ea typeface="Times New Roman" panose="02020603050405020304" pitchFamily="18" charset="0"/>
              </a:rPr>
              <a:t/>
            </a:r>
            <a:br>
              <a:rPr lang="fr-FR" sz="3200" b="1" dirty="0" smtClean="0">
                <a:latin typeface="Palatino Linotype" panose="02040502050505030304" pitchFamily="18" charset="0"/>
                <a:ea typeface="Times New Roman" panose="02020603050405020304" pitchFamily="18" charset="0"/>
              </a:rPr>
            </a:br>
            <a:r>
              <a:rPr lang="fr-FR" sz="3200" b="1" dirty="0">
                <a:latin typeface="Palatino Linotype" panose="02040502050505030304" pitchFamily="18" charset="0"/>
                <a:ea typeface="Times New Roman" panose="02020603050405020304" pitchFamily="18" charset="0"/>
              </a:rPr>
              <a:t/>
            </a:r>
            <a:br>
              <a:rPr lang="fr-FR" sz="3200" b="1" dirty="0">
                <a:latin typeface="Palatino Linotype" panose="02040502050505030304" pitchFamily="18" charset="0"/>
                <a:ea typeface="Times New Roman" panose="02020603050405020304" pitchFamily="18" charset="0"/>
              </a:rPr>
            </a:br>
            <a:r>
              <a:rPr lang="fr-FR" sz="3200" b="1" dirty="0" smtClean="0">
                <a:latin typeface="Palatino Linotype" panose="02040502050505030304" pitchFamily="18" charset="0"/>
                <a:ea typeface="Times New Roman" panose="02020603050405020304" pitchFamily="18" charset="0"/>
              </a:rPr>
              <a:t/>
            </a:r>
            <a:br>
              <a:rPr lang="fr-FR" sz="3200" b="1" dirty="0" smtClean="0">
                <a:latin typeface="Palatino Linotype" panose="02040502050505030304" pitchFamily="18" charset="0"/>
                <a:ea typeface="Times New Roman" panose="02020603050405020304" pitchFamily="18" charset="0"/>
              </a:rPr>
            </a:br>
            <a:r>
              <a:rPr lang="fr-FR" sz="3200" b="1" dirty="0">
                <a:latin typeface="Palatino Linotype" panose="02040502050505030304" pitchFamily="18" charset="0"/>
                <a:ea typeface="Times New Roman" panose="02020603050405020304" pitchFamily="18" charset="0"/>
              </a:rPr>
              <a:t/>
            </a:r>
            <a:br>
              <a:rPr lang="fr-FR" sz="3200" b="1" dirty="0">
                <a:latin typeface="Palatino Linotype" panose="02040502050505030304" pitchFamily="18" charset="0"/>
                <a:ea typeface="Times New Roman" panose="02020603050405020304" pitchFamily="18" charset="0"/>
              </a:rPr>
            </a:br>
            <a:r>
              <a:rPr lang="fr-FR" sz="3200" b="1" dirty="0" smtClean="0">
                <a:latin typeface="Palatino Linotype" panose="02040502050505030304" pitchFamily="18" charset="0"/>
                <a:ea typeface="Times New Roman" panose="02020603050405020304" pitchFamily="18" charset="0"/>
              </a:rPr>
              <a:t/>
            </a:r>
            <a:br>
              <a:rPr lang="fr-FR" sz="3200" b="1" dirty="0" smtClean="0">
                <a:latin typeface="Palatino Linotype" panose="02040502050505030304" pitchFamily="18" charset="0"/>
                <a:ea typeface="Times New Roman" panose="02020603050405020304" pitchFamily="18" charset="0"/>
              </a:rPr>
            </a:br>
            <a:r>
              <a:rPr lang="fr-FR" sz="3200" b="1" dirty="0">
                <a:latin typeface="Palatino Linotype" panose="02040502050505030304" pitchFamily="18" charset="0"/>
                <a:ea typeface="Times New Roman" panose="02020603050405020304" pitchFamily="18" charset="0"/>
              </a:rPr>
              <a:t/>
            </a:r>
            <a:br>
              <a:rPr lang="fr-FR" sz="3200" b="1" dirty="0">
                <a:latin typeface="Palatino Linotype" panose="02040502050505030304" pitchFamily="18" charset="0"/>
                <a:ea typeface="Times New Roman" panose="02020603050405020304" pitchFamily="18" charset="0"/>
              </a:rPr>
            </a:br>
            <a:r>
              <a:rPr lang="fr-FR" sz="3200" b="1" dirty="0" smtClean="0">
                <a:latin typeface="Palatino Linotype" panose="02040502050505030304" pitchFamily="18" charset="0"/>
                <a:ea typeface="Times New Roman" panose="02020603050405020304" pitchFamily="18" charset="0"/>
              </a:rPr>
              <a:t/>
            </a:r>
            <a:br>
              <a:rPr lang="fr-FR" sz="3200" b="1" dirty="0" smtClean="0">
                <a:latin typeface="Palatino Linotype" panose="02040502050505030304" pitchFamily="18" charset="0"/>
                <a:ea typeface="Times New Roman" panose="02020603050405020304" pitchFamily="18" charset="0"/>
              </a:rPr>
            </a:br>
            <a:r>
              <a:rPr lang="fr-FR" sz="3200" b="1" dirty="0">
                <a:latin typeface="Palatino Linotype" panose="02040502050505030304" pitchFamily="18" charset="0"/>
                <a:ea typeface="Times New Roman" panose="02020603050405020304" pitchFamily="18" charset="0"/>
              </a:rPr>
              <a:t/>
            </a:r>
            <a:br>
              <a:rPr lang="fr-FR" sz="3200" b="1" dirty="0">
                <a:latin typeface="Palatino Linotype" panose="02040502050505030304" pitchFamily="18" charset="0"/>
                <a:ea typeface="Times New Roman" panose="02020603050405020304" pitchFamily="18" charset="0"/>
              </a:rPr>
            </a:br>
            <a:r>
              <a:rPr lang="fr-FR" sz="3200" b="1" dirty="0" smtClean="0">
                <a:latin typeface="Palatino Linotype" panose="02040502050505030304" pitchFamily="18" charset="0"/>
                <a:ea typeface="Times New Roman" panose="02020603050405020304" pitchFamily="18" charset="0"/>
              </a:rPr>
              <a:t/>
            </a:r>
            <a:br>
              <a:rPr lang="fr-FR" sz="3200" b="1" dirty="0" smtClean="0">
                <a:latin typeface="Palatino Linotype" panose="02040502050505030304" pitchFamily="18" charset="0"/>
                <a:ea typeface="Times New Roman" panose="02020603050405020304" pitchFamily="18" charset="0"/>
              </a:rPr>
            </a:br>
            <a:r>
              <a:rPr lang="fr-FR" sz="3200" b="1" dirty="0" smtClean="0">
                <a:latin typeface="Palatino Linotype" panose="02040502050505030304" pitchFamily="18" charset="0"/>
                <a:ea typeface="Times New Roman" panose="02020603050405020304" pitchFamily="18" charset="0"/>
              </a:rPr>
              <a:t/>
            </a:r>
            <a:br>
              <a:rPr lang="fr-FR" sz="3200" b="1" dirty="0" smtClean="0">
                <a:latin typeface="Palatino Linotype" panose="02040502050505030304" pitchFamily="18" charset="0"/>
                <a:ea typeface="Times New Roman" panose="02020603050405020304" pitchFamily="18" charset="0"/>
              </a:rPr>
            </a:br>
            <a:r>
              <a:rPr lang="fr-FR" sz="3200" b="1" dirty="0">
                <a:latin typeface="Palatino Linotype" panose="02040502050505030304" pitchFamily="18" charset="0"/>
                <a:ea typeface="Times New Roman" panose="02020603050405020304" pitchFamily="18" charset="0"/>
              </a:rPr>
              <a:t/>
            </a:r>
            <a:br>
              <a:rPr lang="fr-FR" sz="3200" b="1" dirty="0">
                <a:latin typeface="Palatino Linotype" panose="02040502050505030304" pitchFamily="18" charset="0"/>
                <a:ea typeface="Times New Roman" panose="02020603050405020304" pitchFamily="18" charset="0"/>
              </a:rPr>
            </a:br>
            <a:r>
              <a:rPr lang="fr-FR" sz="2700" b="1" dirty="0" smtClean="0">
                <a:latin typeface="Palatino Linotype" panose="02040502050505030304" pitchFamily="18" charset="0"/>
                <a:ea typeface="Times New Roman" panose="02020603050405020304" pitchFamily="18" charset="0"/>
              </a:rPr>
              <a:t>Atelier régional  </a:t>
            </a:r>
            <a:r>
              <a:rPr lang="fr-FR" sz="2700" b="1" dirty="0">
                <a:latin typeface="Palatino Linotype" panose="02040502050505030304" pitchFamily="18" charset="0"/>
                <a:ea typeface="Times New Roman" panose="02020603050405020304" pitchFamily="18" charset="0"/>
              </a:rPr>
              <a:t>de </a:t>
            </a:r>
            <a:r>
              <a:rPr lang="fr-FR" sz="2700" b="1" dirty="0" smtClean="0">
                <a:latin typeface="Palatino Linotype" panose="02040502050505030304" pitchFamily="18" charset="0"/>
                <a:ea typeface="Times New Roman" panose="02020603050405020304" pitchFamily="18" charset="0"/>
              </a:rPr>
              <a:t>partage d’expériences  </a:t>
            </a:r>
            <a:r>
              <a:rPr lang="fr-FR" sz="2700" b="1" dirty="0">
                <a:latin typeface="Palatino Linotype" panose="02040502050505030304" pitchFamily="18" charset="0"/>
                <a:ea typeface="Times New Roman" panose="02020603050405020304" pitchFamily="18" charset="0"/>
              </a:rPr>
              <a:t>sur </a:t>
            </a:r>
            <a:r>
              <a:rPr lang="fr-FR" sz="2700" b="1" dirty="0" smtClean="0">
                <a:latin typeface="Palatino Linotype" panose="02040502050505030304" pitchFamily="18" charset="0"/>
                <a:ea typeface="Times New Roman" panose="02020603050405020304" pitchFamily="18" charset="0"/>
              </a:rPr>
              <a:t>la mise en œuvre de l’</a:t>
            </a:r>
            <a:r>
              <a:rPr lang="fr-FR" sz="2700" b="1" dirty="0">
                <a:latin typeface="Palatino Linotype" panose="02040502050505030304" pitchFamily="18" charset="0"/>
                <a:ea typeface="Times New Roman" panose="02020603050405020304" pitchFamily="18" charset="0"/>
              </a:rPr>
              <a:t>A</a:t>
            </a:r>
            <a:r>
              <a:rPr lang="fr-FR" sz="2700" b="1" dirty="0" smtClean="0">
                <a:latin typeface="Palatino Linotype" panose="02040502050505030304" pitchFamily="18" charset="0"/>
                <a:ea typeface="Times New Roman" panose="02020603050405020304" pitchFamily="18" charset="0"/>
              </a:rPr>
              <a:t>ssurance maladie en Afrique de l’Ouest francophone</a:t>
            </a:r>
            <a:r>
              <a:rPr lang="fr-FR" sz="3100" b="1" dirty="0" smtClean="0">
                <a:latin typeface="Palatino Linotype" panose="02040502050505030304" pitchFamily="18" charset="0"/>
                <a:ea typeface="Times New Roman" panose="02020603050405020304" pitchFamily="18" charset="0"/>
              </a:rPr>
              <a:t/>
            </a:r>
            <a:br>
              <a:rPr lang="fr-FR" sz="3100" b="1" dirty="0" smtClean="0">
                <a:latin typeface="Palatino Linotype" panose="02040502050505030304" pitchFamily="18" charset="0"/>
                <a:ea typeface="Times New Roman" panose="02020603050405020304" pitchFamily="18" charset="0"/>
              </a:rPr>
            </a:br>
            <a:r>
              <a:rPr lang="fr-FR" b="1" dirty="0">
                <a:latin typeface="Palatino Linotype" panose="02040502050505030304" pitchFamily="18" charset="0"/>
                <a:ea typeface="Times New Roman" panose="02020603050405020304" pitchFamily="18" charset="0"/>
              </a:rPr>
              <a:t> </a:t>
            </a:r>
            <a:r>
              <a:rPr lang="fr-FR" sz="2700" b="1" i="1" dirty="0" smtClean="0">
                <a:solidFill>
                  <a:srgbClr val="002060"/>
                </a:solidFill>
                <a:latin typeface="Palatino Linotype" panose="02040502050505030304" pitchFamily="18" charset="0"/>
                <a:ea typeface="Times New Roman" panose="02020603050405020304" pitchFamily="18" charset="0"/>
              </a:rPr>
              <a:t>(Du 25 au 29 novembre 2019)</a:t>
            </a:r>
            <a:endParaRPr lang="fr-FR" sz="3100" b="1" i="1" noProof="1">
              <a:solidFill>
                <a:srgbClr val="002060"/>
              </a:solidFill>
            </a:endParaRPr>
          </a:p>
        </p:txBody>
      </p:sp>
      <p:sp>
        <p:nvSpPr>
          <p:cNvPr id="3" name="Sous-titre 2"/>
          <p:cNvSpPr>
            <a:spLocks noGrp="1"/>
          </p:cNvSpPr>
          <p:nvPr>
            <p:ph type="subTitle" idx="1"/>
          </p:nvPr>
        </p:nvSpPr>
        <p:spPr>
          <a:xfrm>
            <a:off x="0" y="3955983"/>
            <a:ext cx="7036067" cy="2338939"/>
          </a:xfrm>
        </p:spPr>
        <p:txBody>
          <a:bodyPr>
            <a:normAutofit fontScale="62500" lnSpcReduction="20000"/>
          </a:bodyPr>
          <a:lstStyle/>
          <a:p>
            <a:pPr lvl="0" algn="ctr" fontAlgn="base">
              <a:lnSpc>
                <a:spcPct val="100000"/>
              </a:lnSpc>
              <a:spcBef>
                <a:spcPct val="0"/>
              </a:spcBef>
              <a:spcAft>
                <a:spcPct val="0"/>
              </a:spcAft>
            </a:pPr>
            <a:r>
              <a:rPr lang="fr-FR" sz="4500" b="1" u="sng" noProof="1" smtClean="0"/>
              <a:t>Présentation Equipe du Sénégal:</a:t>
            </a:r>
          </a:p>
          <a:p>
            <a:pPr lvl="0" algn="ctr" fontAlgn="base">
              <a:lnSpc>
                <a:spcPct val="100000"/>
              </a:lnSpc>
              <a:spcBef>
                <a:spcPct val="0"/>
              </a:spcBef>
              <a:spcAft>
                <a:spcPct val="0"/>
              </a:spcAft>
            </a:pPr>
            <a:endParaRPr lang="fr-FR" sz="3100" b="1" dirty="0" smtClean="0">
              <a:solidFill>
                <a:srgbClr val="002060"/>
              </a:solidFill>
              <a:latin typeface="Palatino Linotype" panose="02040502050505030304" pitchFamily="18" charset="0"/>
              <a:ea typeface="MS PGothic" charset="0"/>
              <a:cs typeface="MS PGothic" charset="0"/>
            </a:endParaRPr>
          </a:p>
          <a:p>
            <a:pPr lvl="0" algn="ctr" fontAlgn="base">
              <a:lnSpc>
                <a:spcPct val="120000"/>
              </a:lnSpc>
              <a:spcBef>
                <a:spcPct val="0"/>
              </a:spcBef>
              <a:spcAft>
                <a:spcPct val="0"/>
              </a:spcAft>
            </a:pPr>
            <a:r>
              <a:rPr lang="fr-FR" sz="3800" b="1" dirty="0" smtClean="0">
                <a:solidFill>
                  <a:srgbClr val="002060"/>
                </a:solidFill>
                <a:latin typeface="Palatino Linotype" panose="02040502050505030304" pitchFamily="18" charset="0"/>
                <a:ea typeface="MS PGothic" charset="0"/>
                <a:cs typeface="MS PGothic" charset="0"/>
              </a:rPr>
              <a:t>Expérience pilote sur l’intégration de la gratuité des soins pour les enfants de moins de cinq ans dans les mutuelles de santé</a:t>
            </a:r>
          </a:p>
          <a:p>
            <a:pPr lvl="0" algn="ctr" fontAlgn="base">
              <a:lnSpc>
                <a:spcPct val="100000"/>
              </a:lnSpc>
              <a:spcBef>
                <a:spcPct val="0"/>
              </a:spcBef>
              <a:spcAft>
                <a:spcPct val="0"/>
              </a:spcAft>
            </a:pPr>
            <a:endParaRPr lang="fr-FR" sz="2600" b="1" noProof="1" smtClean="0">
              <a:latin typeface="Palatino Linotype" panose="02040502050505030304" pitchFamily="18" charset="0"/>
              <a:cs typeface="Abadi MT Condensed Extra Bold"/>
            </a:endParaRPr>
          </a:p>
          <a:p>
            <a:pPr lvl="0" algn="ctr" fontAlgn="base">
              <a:lnSpc>
                <a:spcPct val="100000"/>
              </a:lnSpc>
              <a:spcBef>
                <a:spcPct val="0"/>
              </a:spcBef>
              <a:spcAft>
                <a:spcPct val="0"/>
              </a:spcAft>
            </a:pPr>
            <a:endParaRPr lang="fr-FR" sz="3300" b="1" noProof="1" smtClean="0">
              <a:latin typeface="Palatino Linotype" panose="02040502050505030304" pitchFamily="18" charset="0"/>
              <a:cs typeface="Abadi MT Condensed Extra Bold"/>
            </a:endParaRPr>
          </a:p>
        </p:txBody>
      </p:sp>
      <p:sp>
        <p:nvSpPr>
          <p:cNvPr id="6" name="Rectangle 5"/>
          <p:cNvSpPr/>
          <p:nvPr/>
        </p:nvSpPr>
        <p:spPr>
          <a:xfrm>
            <a:off x="13388213" y="2985291"/>
            <a:ext cx="10173842" cy="1077218"/>
          </a:xfrm>
          <a:prstGeom prst="rect">
            <a:avLst/>
          </a:prstGeom>
        </p:spPr>
        <p:txBody>
          <a:bodyPr wrap="square">
            <a:spAutoFit/>
          </a:bodyPr>
          <a:lstStyle/>
          <a:p>
            <a:pPr algn="ctr">
              <a:spcAft>
                <a:spcPts val="0"/>
              </a:spcAft>
            </a:pPr>
            <a:endParaRPr lang="fr-FR" sz="1600" b="1" dirty="0" smtClean="0">
              <a:latin typeface="Palatino Linotype" panose="02040502050505030304" pitchFamily="18" charset="0"/>
              <a:ea typeface="Times New Roman" panose="02020603050405020304" pitchFamily="18" charset="0"/>
            </a:endParaRPr>
          </a:p>
          <a:p>
            <a:pPr algn="ctr">
              <a:spcAft>
                <a:spcPts val="0"/>
              </a:spcAft>
            </a:pPr>
            <a:endParaRPr lang="fr-FR" sz="1600" b="1" dirty="0">
              <a:latin typeface="Palatino Linotype" panose="02040502050505030304" pitchFamily="18" charset="0"/>
              <a:ea typeface="Times New Roman" panose="02020603050405020304" pitchFamily="18" charset="0"/>
            </a:endParaRPr>
          </a:p>
          <a:p>
            <a:pPr algn="ctr">
              <a:spcAft>
                <a:spcPts val="0"/>
              </a:spcAft>
            </a:pPr>
            <a:endParaRPr lang="fr-FR" sz="1600" b="1" dirty="0" smtClean="0">
              <a:latin typeface="Palatino Linotype" panose="02040502050505030304" pitchFamily="18" charset="0"/>
              <a:ea typeface="Times New Roman" panose="02020603050405020304" pitchFamily="18" charset="0"/>
            </a:endParaRPr>
          </a:p>
          <a:p>
            <a:pPr algn="ctr">
              <a:spcAft>
                <a:spcPts val="0"/>
              </a:spcAft>
            </a:pPr>
            <a:r>
              <a:rPr lang="fr-FR" sz="1600" b="1" dirty="0" smtClean="0">
                <a:latin typeface="Palatino Linotype" panose="02040502050505030304" pitchFamily="18" charset="0"/>
                <a:ea typeface="Times New Roman" panose="02020603050405020304" pitchFamily="18" charset="0"/>
              </a:rPr>
              <a:t> : </a:t>
            </a:r>
            <a:endParaRPr lang="en-US" sz="1100" dirty="0" smtClean="0">
              <a:latin typeface="Times New Roman" panose="02020603050405020304" pitchFamily="18" charset="0"/>
              <a:ea typeface="Times New Roman" panose="02020603050405020304" pitchFamily="18" charset="0"/>
            </a:endParaRPr>
          </a:p>
        </p:txBody>
      </p:sp>
      <p:pic>
        <p:nvPicPr>
          <p:cNvPr id="5" name="Espace réservé pour une image  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0278" r="10278"/>
          <a:stretch>
            <a:fillRect/>
          </a:stretch>
        </p:blipFill>
        <p:spPr>
          <a:xfrm>
            <a:off x="6834028" y="0"/>
            <a:ext cx="5528508" cy="6858000"/>
          </a:xfrm>
        </p:spPr>
      </p:pic>
      <p:pic>
        <p:nvPicPr>
          <p:cNvPr id="7" name="Image 6"/>
          <p:cNvPicPr>
            <a:picLocks noChangeAspect="1"/>
          </p:cNvPicPr>
          <p:nvPr/>
        </p:nvPicPr>
        <p:blipFill>
          <a:blip r:embed="rId3"/>
          <a:stretch>
            <a:fillRect/>
          </a:stretch>
        </p:blipFill>
        <p:spPr>
          <a:xfrm>
            <a:off x="1" y="0"/>
            <a:ext cx="2338938" cy="1150001"/>
          </a:xfrm>
          <a:prstGeom prst="rect">
            <a:avLst/>
          </a:prstGeom>
        </p:spPr>
      </p:pic>
    </p:spTree>
    <p:extLst>
      <p:ext uri="{BB962C8B-B14F-4D97-AF65-F5344CB8AC3E}">
        <p14:creationId xmlns:p14="http://schemas.microsoft.com/office/powerpoint/2010/main" val="369435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83207B9-C612-4094-86BD-95BED02EAAA5}"/>
              </a:ext>
            </a:extLst>
          </p:cNvPr>
          <p:cNvSpPr txBox="1"/>
          <p:nvPr/>
        </p:nvSpPr>
        <p:spPr>
          <a:xfrm>
            <a:off x="4130387" y="96982"/>
            <a:ext cx="3865418" cy="830997"/>
          </a:xfrm>
          <a:prstGeom prst="rect">
            <a:avLst/>
          </a:prstGeom>
          <a:solidFill>
            <a:schemeClr val="accent3">
              <a:lumMod val="75000"/>
            </a:schemeClr>
          </a:solidFill>
        </p:spPr>
        <p:txBody>
          <a:bodyPr wrap="square" rtlCol="0">
            <a:spAutoFit/>
          </a:bodyPr>
          <a:lstStyle/>
          <a:p>
            <a:r>
              <a:rPr lang="fr-SN" sz="4800" b="1" dirty="0">
                <a:solidFill>
                  <a:schemeClr val="bg1"/>
                </a:solidFill>
              </a:rPr>
              <a:t>PLAN</a:t>
            </a:r>
          </a:p>
        </p:txBody>
      </p:sp>
      <p:sp>
        <p:nvSpPr>
          <p:cNvPr id="3" name="ZoneTexte 2">
            <a:extLst>
              <a:ext uri="{FF2B5EF4-FFF2-40B4-BE49-F238E27FC236}">
                <a16:creationId xmlns:a16="http://schemas.microsoft.com/office/drawing/2014/main" id="{B87FC5D1-A660-48AC-BC1D-CF882A143236}"/>
              </a:ext>
            </a:extLst>
          </p:cNvPr>
          <p:cNvSpPr txBox="1"/>
          <p:nvPr/>
        </p:nvSpPr>
        <p:spPr>
          <a:xfrm>
            <a:off x="322119" y="1404597"/>
            <a:ext cx="11481954" cy="6124754"/>
          </a:xfrm>
          <a:prstGeom prst="rect">
            <a:avLst/>
          </a:prstGeom>
          <a:noFill/>
        </p:spPr>
        <p:txBody>
          <a:bodyPr wrap="square" rtlCol="0">
            <a:spAutoFit/>
          </a:bodyPr>
          <a:lstStyle/>
          <a:p>
            <a:pPr algn="just">
              <a:lnSpc>
                <a:spcPct val="200000"/>
              </a:lnSpc>
            </a:pPr>
            <a:r>
              <a:rPr lang="fr-SN" sz="4000" b="1" dirty="0" smtClean="0">
                <a:solidFill>
                  <a:srgbClr val="002060"/>
                </a:solidFill>
                <a:latin typeface="Times New Roman" panose="02020603050405020304" pitchFamily="18" charset="0"/>
                <a:cs typeface="Times New Roman" panose="02020603050405020304" pitchFamily="18" charset="0"/>
              </a:rPr>
              <a:t>1-</a:t>
            </a:r>
            <a:r>
              <a:rPr lang="fr-SN" sz="4000" b="1" dirty="0" smtClean="0">
                <a:solidFill>
                  <a:srgbClr val="002060"/>
                </a:solidFill>
              </a:rPr>
              <a:t> </a:t>
            </a:r>
            <a:r>
              <a:rPr lang="fr-SN" sz="4000" b="1" dirty="0" smtClean="0">
                <a:solidFill>
                  <a:srgbClr val="002060"/>
                </a:solidFill>
                <a:latin typeface="Times New Roman" panose="02020603050405020304" pitchFamily="18" charset="0"/>
                <a:cs typeface="Times New Roman" panose="02020603050405020304" pitchFamily="18" charset="0"/>
              </a:rPr>
              <a:t>Rappel du contexte et présentation du projet</a:t>
            </a:r>
            <a:endParaRPr lang="fr-SN" sz="4000" b="1" dirty="0">
              <a:solidFill>
                <a:srgbClr val="002060"/>
              </a:solidFill>
              <a:latin typeface="Times New Roman" panose="02020603050405020304" pitchFamily="18" charset="0"/>
              <a:cs typeface="Times New Roman" panose="02020603050405020304" pitchFamily="18" charset="0"/>
            </a:endParaRPr>
          </a:p>
          <a:p>
            <a:pPr lvl="0" algn="just">
              <a:lnSpc>
                <a:spcPct val="200000"/>
              </a:lnSpc>
            </a:pPr>
            <a:r>
              <a:rPr lang="fr-SN" sz="4000" b="1" dirty="0" smtClean="0">
                <a:solidFill>
                  <a:srgbClr val="002060"/>
                </a:solidFill>
                <a:latin typeface="Times New Roman" panose="02020603050405020304" pitchFamily="18" charset="0"/>
                <a:cs typeface="Times New Roman" panose="02020603050405020304" pitchFamily="18" charset="0"/>
              </a:rPr>
              <a:t>2- Paramètres de prise en charge médicale </a:t>
            </a:r>
          </a:p>
          <a:p>
            <a:pPr algn="just">
              <a:lnSpc>
                <a:spcPct val="200000"/>
              </a:lnSpc>
            </a:pPr>
            <a:r>
              <a:rPr lang="fr-SN" sz="4000" b="1" dirty="0" smtClean="0">
                <a:solidFill>
                  <a:srgbClr val="002060"/>
                </a:solidFill>
                <a:latin typeface="Times New Roman" panose="02020603050405020304" pitchFamily="18" charset="0"/>
                <a:cs typeface="Times New Roman" panose="02020603050405020304" pitchFamily="18" charset="0"/>
              </a:rPr>
              <a:t>3- Etat d’avancement du processus </a:t>
            </a:r>
          </a:p>
          <a:p>
            <a:pPr algn="just">
              <a:lnSpc>
                <a:spcPct val="200000"/>
              </a:lnSpc>
            </a:pPr>
            <a:r>
              <a:rPr lang="fr-SN" sz="4000" b="1" dirty="0" smtClean="0">
                <a:solidFill>
                  <a:srgbClr val="002060"/>
                </a:solidFill>
                <a:latin typeface="Times New Roman" panose="02020603050405020304" pitchFamily="18" charset="0"/>
                <a:cs typeface="Times New Roman" panose="02020603050405020304" pitchFamily="18" charset="0"/>
              </a:rPr>
              <a:t>4- Difficultés </a:t>
            </a:r>
          </a:p>
          <a:p>
            <a:pPr algn="just"/>
            <a:endParaRPr lang="fr-SN" sz="3600" dirty="0">
              <a:solidFill>
                <a:schemeClr val="accent3">
                  <a:lumMod val="50000"/>
                </a:schemeClr>
              </a:solidFill>
            </a:endParaRPr>
          </a:p>
          <a:p>
            <a:pPr algn="just"/>
            <a:endParaRPr lang="fr-SN" sz="3600" dirty="0">
              <a:solidFill>
                <a:schemeClr val="accent3">
                  <a:lumMod val="50000"/>
                </a:schemeClr>
              </a:solidFill>
            </a:endParaRPr>
          </a:p>
        </p:txBody>
      </p:sp>
      <p:pic>
        <p:nvPicPr>
          <p:cNvPr id="4" name="Image 3"/>
          <p:cNvPicPr>
            <a:picLocks noChangeAspect="1"/>
          </p:cNvPicPr>
          <p:nvPr/>
        </p:nvPicPr>
        <p:blipFill>
          <a:blip r:embed="rId2"/>
          <a:stretch>
            <a:fillRect/>
          </a:stretch>
        </p:blipFill>
        <p:spPr>
          <a:xfrm>
            <a:off x="1" y="0"/>
            <a:ext cx="2338938" cy="1150001"/>
          </a:xfrm>
          <a:prstGeom prst="rect">
            <a:avLst/>
          </a:prstGeom>
        </p:spPr>
      </p:pic>
    </p:spTree>
    <p:extLst>
      <p:ext uri="{BB962C8B-B14F-4D97-AF65-F5344CB8AC3E}">
        <p14:creationId xmlns:p14="http://schemas.microsoft.com/office/powerpoint/2010/main" val="19459823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8237" y="436817"/>
            <a:ext cx="10515600" cy="669348"/>
          </a:xfrm>
        </p:spPr>
        <p:txBody>
          <a:bodyPr>
            <a:noAutofit/>
          </a:bodyPr>
          <a:lstStyle/>
          <a:p>
            <a:pPr algn="ctr"/>
            <a:r>
              <a:rPr lang="fr-FR" sz="4800" b="1" dirty="0" smtClean="0">
                <a:solidFill>
                  <a:srgbClr val="002060"/>
                </a:solidFill>
                <a:latin typeface="Times New Roman" panose="02020603050405020304" pitchFamily="18" charset="0"/>
                <a:cs typeface="Times New Roman" panose="02020603050405020304" pitchFamily="18" charset="0"/>
              </a:rPr>
              <a:t>   Contexte et justification</a:t>
            </a:r>
            <a:endParaRPr lang="fr-FR" sz="4800" b="1" dirty="0">
              <a:solidFill>
                <a:srgbClr val="00206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452583" y="1348509"/>
            <a:ext cx="11406908" cy="5366327"/>
          </a:xfrm>
        </p:spPr>
        <p:txBody>
          <a:bodyPr>
            <a:normAutofit/>
          </a:bodyPr>
          <a:lstStyle/>
          <a:p>
            <a:pPr algn="just">
              <a:buFont typeface="Wingdings" panose="05000000000000000000" pitchFamily="2" charset="2"/>
              <a:buChar char="q"/>
            </a:pPr>
            <a:r>
              <a:rPr lang="fr-FR" dirty="0" smtClean="0">
                <a:latin typeface="Times New Roman" panose="02020603050405020304" pitchFamily="18" charset="0"/>
                <a:ea typeface="Calibri" panose="020F0502020204030204" pitchFamily="34" charset="0"/>
              </a:rPr>
              <a:t> L</a:t>
            </a:r>
            <a:r>
              <a:rPr lang="fr-BE" dirty="0">
                <a:latin typeface="Times New Roman" panose="02020603050405020304" pitchFamily="18" charset="0"/>
                <a:ea typeface="Calibri" panose="020F0502020204030204" pitchFamily="34" charset="0"/>
              </a:rPr>
              <a:t>es procédures administratives et financières en vigueur dans le cadre de la mise en œuvre de cette initiative de gratuité sont basées sur un mode de paiement par remboursement des prestations fournies aux </a:t>
            </a:r>
            <a:r>
              <a:rPr lang="fr-BE" dirty="0" smtClean="0">
                <a:latin typeface="Times New Roman" panose="02020603050405020304" pitchFamily="18" charset="0"/>
                <a:ea typeface="Calibri" panose="020F0502020204030204" pitchFamily="34" charset="0"/>
              </a:rPr>
              <a:t>patients.</a:t>
            </a:r>
          </a:p>
          <a:p>
            <a:pPr marL="0" indent="0" algn="just">
              <a:buNone/>
            </a:pPr>
            <a:endParaRPr lang="fr-BE" dirty="0" smtClean="0">
              <a:latin typeface="Times New Roman" panose="02020603050405020304" pitchFamily="18" charset="0"/>
              <a:ea typeface="Calibri" panose="020F0502020204030204" pitchFamily="34" charset="0"/>
            </a:endParaRPr>
          </a:p>
          <a:p>
            <a:pPr algn="just">
              <a:lnSpc>
                <a:spcPct val="107000"/>
              </a:lnSpc>
              <a:spcAft>
                <a:spcPts val="800"/>
              </a:spcAft>
              <a:buFont typeface="Wingdings" panose="05000000000000000000" pitchFamily="2" charset="2"/>
              <a:buChar char="q"/>
            </a:pPr>
            <a:r>
              <a:rPr lang="fr-FR" dirty="0" smtClean="0">
                <a:latin typeface="Times New Roman" panose="02020603050405020304" pitchFamily="18" charset="0"/>
                <a:ea typeface="Calibri" panose="020F0502020204030204" pitchFamily="34" charset="0"/>
                <a:cs typeface="Times New Roman" panose="02020603050405020304" pitchFamily="18" charset="0"/>
              </a:rPr>
              <a:t> Difficultés pour attester l’effectivité </a:t>
            </a:r>
            <a:r>
              <a:rPr lang="fr-FR" dirty="0">
                <a:latin typeface="Times New Roman" panose="02020603050405020304" pitchFamily="18" charset="0"/>
                <a:ea typeface="Calibri" panose="020F0502020204030204" pitchFamily="34" charset="0"/>
                <a:cs typeface="Times New Roman" panose="02020603050405020304" pitchFamily="18" charset="0"/>
              </a:rPr>
              <a:t>des prestations et souvent on </a:t>
            </a:r>
            <a:r>
              <a:rPr lang="fr-FR" dirty="0" smtClean="0">
                <a:latin typeface="Times New Roman" panose="02020603050405020304" pitchFamily="18" charset="0"/>
                <a:ea typeface="Calibri" panose="020F0502020204030204" pitchFamily="34" charset="0"/>
                <a:cs typeface="Times New Roman" panose="02020603050405020304" pitchFamily="18" charset="0"/>
              </a:rPr>
              <a:t>facture </a:t>
            </a:r>
            <a:r>
              <a:rPr lang="fr-FR" dirty="0">
                <a:latin typeface="Times New Roman" panose="02020603050405020304" pitchFamily="18" charset="0"/>
                <a:ea typeface="Calibri" panose="020F0502020204030204" pitchFamily="34" charset="0"/>
                <a:cs typeface="Times New Roman" panose="02020603050405020304" pitchFamily="18" charset="0"/>
              </a:rPr>
              <a:t>à l’Agence de la CMU des paquets de soins vides. </a:t>
            </a:r>
            <a:endParaRPr lang="fr-FR"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fr-FR"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buFont typeface="Wingdings" panose="05000000000000000000" pitchFamily="2" charset="2"/>
              <a:buChar char="q"/>
            </a:pPr>
            <a:r>
              <a:rPr lang="fr-FR" dirty="0" smtClean="0"/>
              <a:t> </a:t>
            </a:r>
            <a:r>
              <a:rPr lang="fr-FR" dirty="0">
                <a:latin typeface="Times New Roman" panose="02020603050405020304" pitchFamily="18" charset="0"/>
                <a:ea typeface="Calibri" panose="020F0502020204030204" pitchFamily="34" charset="0"/>
              </a:rPr>
              <a:t>Par ailleurs, </a:t>
            </a:r>
            <a:r>
              <a:rPr lang="fr-FR" dirty="0" smtClean="0">
                <a:latin typeface="Times New Roman" panose="02020603050405020304" pitchFamily="18" charset="0"/>
                <a:ea typeface="Calibri" panose="020F0502020204030204" pitchFamily="34" charset="0"/>
              </a:rPr>
              <a:t>les politiques de gratuité rendent difficile </a:t>
            </a:r>
            <a:r>
              <a:rPr lang="fr-FR" dirty="0">
                <a:latin typeface="Times New Roman" panose="02020603050405020304" pitchFamily="18" charset="0"/>
                <a:ea typeface="Calibri" panose="020F0502020204030204" pitchFamily="34" charset="0"/>
              </a:rPr>
              <a:t>le développement de la stratégie mutualiste car les potentiels adhérents sont déjà pris en charge par l’assistance </a:t>
            </a:r>
            <a:r>
              <a:rPr lang="fr-FR" dirty="0" smtClean="0">
                <a:latin typeface="Times New Roman" panose="02020603050405020304" pitchFamily="18" charset="0"/>
                <a:ea typeface="Calibri" panose="020F0502020204030204" pitchFamily="34" charset="0"/>
              </a:rPr>
              <a:t>médicale.</a:t>
            </a:r>
            <a:endParaRPr lang="fr-FR" dirty="0"/>
          </a:p>
        </p:txBody>
      </p:sp>
      <p:pic>
        <p:nvPicPr>
          <p:cNvPr id="4" name="Image 3"/>
          <p:cNvPicPr>
            <a:picLocks noChangeAspect="1"/>
          </p:cNvPicPr>
          <p:nvPr/>
        </p:nvPicPr>
        <p:blipFill>
          <a:blip r:embed="rId2"/>
          <a:stretch>
            <a:fillRect/>
          </a:stretch>
        </p:blipFill>
        <p:spPr>
          <a:xfrm>
            <a:off x="1" y="0"/>
            <a:ext cx="2338938" cy="1150001"/>
          </a:xfrm>
          <a:prstGeom prst="rect">
            <a:avLst/>
          </a:prstGeom>
        </p:spPr>
      </p:pic>
    </p:spTree>
    <p:extLst>
      <p:ext uri="{BB962C8B-B14F-4D97-AF65-F5344CB8AC3E}">
        <p14:creationId xmlns:p14="http://schemas.microsoft.com/office/powerpoint/2010/main" val="2552393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20982" y="50319"/>
            <a:ext cx="10515600" cy="669348"/>
          </a:xfrm>
        </p:spPr>
        <p:txBody>
          <a:bodyPr>
            <a:noAutofit/>
          </a:bodyPr>
          <a:lstStyle/>
          <a:p>
            <a:pPr algn="ctr"/>
            <a:r>
              <a:rPr lang="fr-FR" sz="3200" b="1" dirty="0" smtClean="0">
                <a:solidFill>
                  <a:srgbClr val="002060"/>
                </a:solidFill>
                <a:latin typeface="Times New Roman" panose="02020603050405020304" pitchFamily="18" charset="0"/>
                <a:cs typeface="Times New Roman" panose="02020603050405020304" pitchFamily="18" charset="0"/>
              </a:rPr>
              <a:t>Rappel sur les paramètres de gestion de l’initia</a:t>
            </a:r>
            <a:r>
              <a:rPr lang="fr-FR" sz="3600" b="1" dirty="0" smtClean="0">
                <a:solidFill>
                  <a:srgbClr val="002060"/>
                </a:solidFill>
                <a:latin typeface="Times New Roman" panose="02020603050405020304" pitchFamily="18" charset="0"/>
                <a:cs typeface="Times New Roman" panose="02020603050405020304" pitchFamily="18" charset="0"/>
              </a:rPr>
              <a:t>tive </a:t>
            </a:r>
            <a:endParaRPr lang="fr-FR" sz="3600" b="1" dirty="0">
              <a:solidFill>
                <a:srgbClr val="00206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452583" y="1348509"/>
            <a:ext cx="11406908" cy="5366327"/>
          </a:xfrm>
        </p:spPr>
        <p:txBody>
          <a:bodyPr>
            <a:normAutofit/>
          </a:bodyPr>
          <a:lstStyle/>
          <a:p>
            <a:pPr marL="0" indent="0" algn="just">
              <a:buNone/>
            </a:pPr>
            <a:r>
              <a:rPr lang="fr-FR" dirty="0" smtClean="0">
                <a:latin typeface="Times New Roman" panose="02020603050405020304" pitchFamily="18" charset="0"/>
                <a:ea typeface="Calibri" panose="020F0502020204030204" pitchFamily="34" charset="0"/>
              </a:rPr>
              <a:t> </a:t>
            </a:r>
            <a:endParaRPr lang="fr-FR" dirty="0"/>
          </a:p>
        </p:txBody>
      </p:sp>
      <p:graphicFrame>
        <p:nvGraphicFramePr>
          <p:cNvPr id="4" name="Diagramme 3"/>
          <p:cNvGraphicFramePr/>
          <p:nvPr>
            <p:extLst>
              <p:ext uri="{D42A27DB-BD31-4B8C-83A1-F6EECF244321}">
                <p14:modId xmlns:p14="http://schemas.microsoft.com/office/powerpoint/2010/main" val="3973459801"/>
              </p:ext>
            </p:extLst>
          </p:nvPr>
        </p:nvGraphicFramePr>
        <p:xfrm>
          <a:off x="1108363" y="719667"/>
          <a:ext cx="10751127" cy="6138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 4"/>
          <p:cNvPicPr>
            <a:picLocks noChangeAspect="1"/>
          </p:cNvPicPr>
          <p:nvPr/>
        </p:nvPicPr>
        <p:blipFill>
          <a:blip r:embed="rId7"/>
          <a:stretch>
            <a:fillRect/>
          </a:stretch>
        </p:blipFill>
        <p:spPr>
          <a:xfrm>
            <a:off x="1" y="0"/>
            <a:ext cx="2338938" cy="1150001"/>
          </a:xfrm>
          <a:prstGeom prst="rect">
            <a:avLst/>
          </a:prstGeom>
        </p:spPr>
      </p:pic>
    </p:spTree>
    <p:extLst>
      <p:ext uri="{BB962C8B-B14F-4D97-AF65-F5344CB8AC3E}">
        <p14:creationId xmlns:p14="http://schemas.microsoft.com/office/powerpoint/2010/main" val="141718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F8553A31-D8AB-4F12-8C8D-5BE93167FF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DA212F04-5590-4FE0-A5AB-952BC1712F1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5B1A035D-4F93-4B0E-AA0B-F38703AD587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7A702494-730E-4D61-9A2E-9B7268955FE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rev="1"/>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93982" y="392835"/>
            <a:ext cx="10515600" cy="669348"/>
          </a:xfrm>
        </p:spPr>
        <p:txBody>
          <a:bodyPr>
            <a:normAutofit fontScale="90000"/>
          </a:bodyPr>
          <a:lstStyle/>
          <a:p>
            <a:pPr algn="ctr"/>
            <a:r>
              <a:rPr lang="fr-FR" sz="6000" b="1" dirty="0" smtClean="0">
                <a:solidFill>
                  <a:srgbClr val="002060"/>
                </a:solidFill>
                <a:latin typeface="Times New Roman" panose="02020603050405020304" pitchFamily="18" charset="0"/>
                <a:cs typeface="Times New Roman" panose="02020603050405020304" pitchFamily="18" charset="0"/>
              </a:rPr>
              <a:t>Présentation du projet</a:t>
            </a:r>
            <a:endParaRPr lang="fr-FR" sz="6000" b="1" dirty="0">
              <a:solidFill>
                <a:srgbClr val="00206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452583" y="1348509"/>
            <a:ext cx="11406908" cy="5366327"/>
          </a:xfrm>
        </p:spPr>
        <p:txBody>
          <a:bodyPr>
            <a:normAutofit/>
          </a:bodyPr>
          <a:lstStyle/>
          <a:p>
            <a:pPr lvl="0" algn="just">
              <a:lnSpc>
                <a:spcPct val="100000"/>
              </a:lnSpc>
              <a:spcBef>
                <a:spcPct val="20000"/>
              </a:spcBef>
              <a:buFont typeface="Wingdings" panose="05000000000000000000" pitchFamily="2" charset="2"/>
              <a:buChar char="v"/>
            </a:pPr>
            <a:endParaRPr lang="fr-FR" dirty="0" smtClean="0">
              <a:latin typeface="Times New Roman" panose="02020603050405020304" pitchFamily="18" charset="0"/>
              <a:ea typeface="Calibri" panose="020F0502020204030204" pitchFamily="34" charset="0"/>
            </a:endParaRPr>
          </a:p>
          <a:p>
            <a:pPr lvl="0" algn="just">
              <a:lnSpc>
                <a:spcPct val="100000"/>
              </a:lnSpc>
              <a:spcBef>
                <a:spcPct val="20000"/>
              </a:spcBef>
              <a:buFont typeface="Wingdings" panose="05000000000000000000" pitchFamily="2" charset="2"/>
              <a:buChar char="v"/>
            </a:pPr>
            <a:r>
              <a:rPr lang="fr-FR" dirty="0" smtClean="0">
                <a:latin typeface="Times New Roman" panose="02020603050405020304" pitchFamily="18" charset="0"/>
                <a:ea typeface="Calibri" panose="020F0502020204030204" pitchFamily="34" charset="0"/>
              </a:rPr>
              <a:t> </a:t>
            </a:r>
            <a:r>
              <a:rPr lang="fr-FR" dirty="0">
                <a:solidFill>
                  <a:prstClr val="black"/>
                </a:solidFill>
              </a:rPr>
              <a:t>Le projet pilote « </a:t>
            </a:r>
            <a:r>
              <a:rPr lang="fr-FR" b="1" i="1" dirty="0">
                <a:solidFill>
                  <a:prstClr val="black"/>
                </a:solidFill>
              </a:rPr>
              <a:t>Prise en charge financière des soins de santé des enfants âgés de moins de cinq (5) ans </a:t>
            </a:r>
            <a:r>
              <a:rPr lang="fr-FR" b="1" i="1" dirty="0" smtClean="0">
                <a:solidFill>
                  <a:prstClr val="black"/>
                </a:solidFill>
              </a:rPr>
              <a:t>à </a:t>
            </a:r>
            <a:r>
              <a:rPr lang="fr-FR" b="1" i="1" dirty="0">
                <a:solidFill>
                  <a:prstClr val="black"/>
                </a:solidFill>
              </a:rPr>
              <a:t>travers le système d’assurance maladie à base communautaire (CMU) </a:t>
            </a:r>
            <a:r>
              <a:rPr lang="fr-FR" i="1" dirty="0">
                <a:solidFill>
                  <a:prstClr val="black"/>
                </a:solidFill>
              </a:rPr>
              <a:t>» </a:t>
            </a:r>
            <a:r>
              <a:rPr lang="fr-FR" dirty="0" smtClean="0">
                <a:solidFill>
                  <a:prstClr val="black"/>
                </a:solidFill>
              </a:rPr>
              <a:t>intervient </a:t>
            </a:r>
            <a:r>
              <a:rPr lang="fr-FR" dirty="0">
                <a:solidFill>
                  <a:prstClr val="black"/>
                </a:solidFill>
              </a:rPr>
              <a:t>dans le département de Kaffrine (Région Kaffrine</a:t>
            </a:r>
            <a:r>
              <a:rPr lang="fr-FR" dirty="0" smtClean="0">
                <a:solidFill>
                  <a:prstClr val="black"/>
                </a:solidFill>
              </a:rPr>
              <a:t>) dans le centre du pays.</a:t>
            </a:r>
          </a:p>
          <a:p>
            <a:pPr marL="0" lvl="0" indent="0" algn="just">
              <a:lnSpc>
                <a:spcPct val="100000"/>
              </a:lnSpc>
              <a:spcBef>
                <a:spcPct val="20000"/>
              </a:spcBef>
              <a:buNone/>
            </a:pPr>
            <a:endParaRPr lang="fr-FR" dirty="0">
              <a:solidFill>
                <a:prstClr val="black"/>
              </a:solidFill>
            </a:endParaRPr>
          </a:p>
          <a:p>
            <a:pPr marL="0" lvl="0" indent="0" algn="just">
              <a:lnSpc>
                <a:spcPct val="100000"/>
              </a:lnSpc>
              <a:spcBef>
                <a:spcPct val="20000"/>
              </a:spcBef>
              <a:buNone/>
            </a:pPr>
            <a:endParaRPr lang="fr-FR" sz="1400" dirty="0">
              <a:solidFill>
                <a:prstClr val="black"/>
              </a:solidFill>
            </a:endParaRPr>
          </a:p>
          <a:p>
            <a:pPr lvl="0" algn="just">
              <a:lnSpc>
                <a:spcPct val="100000"/>
              </a:lnSpc>
              <a:spcBef>
                <a:spcPct val="20000"/>
              </a:spcBef>
              <a:buFont typeface="Wingdings" panose="05000000000000000000" pitchFamily="2" charset="2"/>
              <a:buChar char="v"/>
            </a:pPr>
            <a:r>
              <a:rPr lang="fr-FR" dirty="0">
                <a:solidFill>
                  <a:prstClr val="black"/>
                </a:solidFill>
              </a:rPr>
              <a:t>Le projet va permettre aux enfants âgés de moins de cinq (5) ans d’avoir un </a:t>
            </a:r>
            <a:r>
              <a:rPr lang="fr-FR" dirty="0" smtClean="0">
                <a:solidFill>
                  <a:prstClr val="black"/>
                </a:solidFill>
              </a:rPr>
              <a:t>accès </a:t>
            </a:r>
            <a:r>
              <a:rPr lang="fr-FR" dirty="0">
                <a:solidFill>
                  <a:prstClr val="black"/>
                </a:solidFill>
              </a:rPr>
              <a:t>aux paquets de bénéfices offerts par les organisations mutualistes dans le cadre de la CMU à tous les niveaux de la pyramide sanitaire (PS, CS et EPS).</a:t>
            </a:r>
          </a:p>
          <a:p>
            <a:pPr marL="0" indent="0" algn="just">
              <a:buNone/>
            </a:pPr>
            <a:endParaRPr lang="fr-FR" dirty="0"/>
          </a:p>
        </p:txBody>
      </p:sp>
      <p:pic>
        <p:nvPicPr>
          <p:cNvPr id="4" name="Image 3"/>
          <p:cNvPicPr>
            <a:picLocks noChangeAspect="1"/>
          </p:cNvPicPr>
          <p:nvPr/>
        </p:nvPicPr>
        <p:blipFill>
          <a:blip r:embed="rId2"/>
          <a:stretch>
            <a:fillRect/>
          </a:stretch>
        </p:blipFill>
        <p:spPr>
          <a:xfrm>
            <a:off x="1" y="0"/>
            <a:ext cx="2338938" cy="1150001"/>
          </a:xfrm>
          <a:prstGeom prst="rect">
            <a:avLst/>
          </a:prstGeom>
        </p:spPr>
      </p:pic>
    </p:spTree>
    <p:extLst>
      <p:ext uri="{BB962C8B-B14F-4D97-AF65-F5344CB8AC3E}">
        <p14:creationId xmlns:p14="http://schemas.microsoft.com/office/powerpoint/2010/main" val="81480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89635"/>
            <a:ext cx="10515600" cy="881783"/>
          </a:xfrm>
        </p:spPr>
        <p:txBody>
          <a:bodyPr/>
          <a:lstStyle/>
          <a:p>
            <a:pPr algn="ctr"/>
            <a:r>
              <a:rPr lang="fr-FR" dirty="0" smtClean="0"/>
              <a:t> </a:t>
            </a:r>
            <a:r>
              <a:rPr lang="fr-FR" b="1" dirty="0" smtClean="0">
                <a:solidFill>
                  <a:srgbClr val="002060"/>
                </a:solidFill>
                <a:latin typeface="Times New Roman" panose="02020603050405020304" pitchFamily="18" charset="0"/>
                <a:cs typeface="Times New Roman" panose="02020603050405020304" pitchFamily="18" charset="0"/>
              </a:rPr>
              <a:t>Objectifs du projet pilote</a:t>
            </a:r>
            <a:endParaRPr lang="fr-FR" b="1" dirty="0">
              <a:solidFill>
                <a:srgbClr val="00206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sz="half" idx="1"/>
          </p:nvPr>
        </p:nvSpPr>
        <p:spPr>
          <a:xfrm>
            <a:off x="212437" y="2078182"/>
            <a:ext cx="5135418" cy="3500582"/>
          </a:xfrm>
        </p:spPr>
        <p:txBody>
          <a:bodyPr>
            <a:normAutofit fontScale="70000" lnSpcReduction="20000"/>
          </a:bodyPr>
          <a:lstStyle/>
          <a:p>
            <a:pPr marL="0" indent="0">
              <a:buNone/>
            </a:pPr>
            <a:endParaRPr lang="fr-FR" sz="2200" b="1" u="sng" dirty="0" smtClean="0">
              <a:solidFill>
                <a:prstClr val="black"/>
              </a:solidFill>
              <a:latin typeface="Times New Roman" panose="02020603050405020304" pitchFamily="18" charset="0"/>
              <a:cs typeface="Times New Roman" panose="02020603050405020304" pitchFamily="18" charset="0"/>
            </a:endParaRPr>
          </a:p>
          <a:p>
            <a:pPr marL="0" indent="0">
              <a:buNone/>
            </a:pPr>
            <a:endParaRPr lang="fr-FR" sz="2200" b="1" u="sng" dirty="0">
              <a:solidFill>
                <a:prstClr val="black"/>
              </a:solidFill>
              <a:latin typeface="Times New Roman" panose="02020603050405020304" pitchFamily="18" charset="0"/>
              <a:cs typeface="Times New Roman" panose="02020603050405020304" pitchFamily="18" charset="0"/>
            </a:endParaRPr>
          </a:p>
          <a:p>
            <a:pPr marL="0" indent="0">
              <a:buNone/>
            </a:pPr>
            <a:endParaRPr lang="fr-FR" sz="2200" b="1" u="sng" dirty="0" smtClean="0">
              <a:solidFill>
                <a:prstClr val="black"/>
              </a:solidFill>
              <a:latin typeface="Times New Roman" panose="02020603050405020304" pitchFamily="18" charset="0"/>
              <a:cs typeface="Times New Roman" panose="02020603050405020304" pitchFamily="18" charset="0"/>
            </a:endParaRPr>
          </a:p>
          <a:p>
            <a:pPr marL="0" indent="0">
              <a:buNone/>
            </a:pPr>
            <a:endParaRPr lang="fr-FR" sz="2200" b="1" u="sng" dirty="0">
              <a:solidFill>
                <a:prstClr val="black"/>
              </a:solidFill>
              <a:latin typeface="Times New Roman" panose="02020603050405020304" pitchFamily="18" charset="0"/>
              <a:cs typeface="Times New Roman" panose="02020603050405020304" pitchFamily="18" charset="0"/>
            </a:endParaRPr>
          </a:p>
          <a:p>
            <a:pPr marL="0" indent="0" algn="ctr">
              <a:buNone/>
            </a:pPr>
            <a:r>
              <a:rPr lang="fr-FR" sz="2900" b="1" u="sng" dirty="0" smtClean="0">
                <a:solidFill>
                  <a:prstClr val="black"/>
                </a:solidFill>
                <a:latin typeface="Times New Roman" panose="02020603050405020304" pitchFamily="18" charset="0"/>
                <a:cs typeface="Times New Roman" panose="02020603050405020304" pitchFamily="18" charset="0"/>
              </a:rPr>
              <a:t>OBJECTIF </a:t>
            </a:r>
            <a:r>
              <a:rPr lang="fr-FR" sz="2900" b="1" u="sng" dirty="0">
                <a:solidFill>
                  <a:prstClr val="black"/>
                </a:solidFill>
                <a:latin typeface="Times New Roman" panose="02020603050405020304" pitchFamily="18" charset="0"/>
                <a:cs typeface="Times New Roman" panose="02020603050405020304" pitchFamily="18" charset="0"/>
              </a:rPr>
              <a:t>GÉNÉRAL DU PROJET</a:t>
            </a:r>
            <a:r>
              <a:rPr lang="fr-FR" sz="2900" b="1" dirty="0" smtClean="0">
                <a:solidFill>
                  <a:prstClr val="black"/>
                </a:solidFill>
                <a:latin typeface="Times New Roman" panose="02020603050405020304" pitchFamily="18" charset="0"/>
                <a:cs typeface="Times New Roman" panose="02020603050405020304" pitchFamily="18" charset="0"/>
              </a:rPr>
              <a:t>:</a:t>
            </a:r>
            <a:endParaRPr lang="fr-FR" sz="2900" dirty="0" smtClean="0">
              <a:solidFill>
                <a:prstClr val="black"/>
              </a:solidFill>
              <a:latin typeface="Times New Roman" panose="02020603050405020304" pitchFamily="18" charset="0"/>
              <a:cs typeface="Times New Roman" panose="02020603050405020304" pitchFamily="18" charset="0"/>
            </a:endParaRPr>
          </a:p>
          <a:p>
            <a:pPr marL="0" lvl="0" indent="0" algn="just">
              <a:lnSpc>
                <a:spcPct val="100000"/>
              </a:lnSpc>
              <a:spcBef>
                <a:spcPct val="20000"/>
              </a:spcBef>
              <a:buNone/>
            </a:pPr>
            <a:endParaRPr lang="fr-FR" sz="2200" b="1" dirty="0" smtClean="0">
              <a:solidFill>
                <a:prstClr val="black"/>
              </a:solidFill>
              <a:latin typeface="Times New Roman" panose="02020603050405020304" pitchFamily="18" charset="0"/>
              <a:cs typeface="Times New Roman" panose="02020603050405020304" pitchFamily="18" charset="0"/>
            </a:endParaRPr>
          </a:p>
          <a:p>
            <a:pPr marL="0" lvl="0" indent="0" algn="ctr">
              <a:lnSpc>
                <a:spcPct val="100000"/>
              </a:lnSpc>
              <a:spcBef>
                <a:spcPct val="20000"/>
              </a:spcBef>
              <a:buNone/>
            </a:pPr>
            <a:r>
              <a:rPr lang="fr-FR" sz="2600" b="1" dirty="0" smtClean="0">
                <a:solidFill>
                  <a:prstClr val="black"/>
                </a:solidFill>
                <a:latin typeface="Times New Roman" panose="02020603050405020304" pitchFamily="18" charset="0"/>
                <a:cs typeface="Times New Roman" panose="02020603050405020304" pitchFamily="18" charset="0"/>
              </a:rPr>
              <a:t>L’objectif </a:t>
            </a:r>
            <a:r>
              <a:rPr lang="fr-FR" sz="2600" b="1" dirty="0">
                <a:solidFill>
                  <a:prstClr val="black"/>
                </a:solidFill>
                <a:latin typeface="Times New Roman" panose="02020603050405020304" pitchFamily="18" charset="0"/>
                <a:cs typeface="Times New Roman" panose="02020603050405020304" pitchFamily="18" charset="0"/>
              </a:rPr>
              <a:t>général de ce projet est d’assurer la couverture du risque maladie des enfants âgés de moins cinq (5) </a:t>
            </a:r>
            <a:r>
              <a:rPr lang="fr-FR" sz="2600" b="1" dirty="0" smtClean="0">
                <a:solidFill>
                  <a:prstClr val="black"/>
                </a:solidFill>
                <a:latin typeface="Times New Roman" panose="02020603050405020304" pitchFamily="18" charset="0"/>
                <a:cs typeface="Times New Roman" panose="02020603050405020304" pitchFamily="18" charset="0"/>
              </a:rPr>
              <a:t>ans, résidant </a:t>
            </a:r>
            <a:r>
              <a:rPr lang="fr-FR" sz="2600" b="1" dirty="0">
                <a:solidFill>
                  <a:prstClr val="black"/>
                </a:solidFill>
                <a:latin typeface="Times New Roman" panose="02020603050405020304" pitchFamily="18" charset="0"/>
                <a:cs typeface="Times New Roman" panose="02020603050405020304" pitchFamily="18" charset="0"/>
              </a:rPr>
              <a:t>dans le Département de Kaffrine à travers l’assurance maladie communautaire dans le cadre de la Couverture Maladie Universelle.</a:t>
            </a:r>
          </a:p>
          <a:p>
            <a:pPr marL="0" indent="0">
              <a:buNone/>
            </a:pPr>
            <a:endParaRPr lang="fr-FR" b="1" dirty="0"/>
          </a:p>
        </p:txBody>
      </p:sp>
      <p:sp>
        <p:nvSpPr>
          <p:cNvPr id="4" name="Espace réservé du contenu 3"/>
          <p:cNvSpPr>
            <a:spLocks noGrp="1"/>
          </p:cNvSpPr>
          <p:nvPr>
            <p:ph sz="half" idx="2"/>
          </p:nvPr>
        </p:nvSpPr>
        <p:spPr>
          <a:xfrm>
            <a:off x="5347855" y="1209965"/>
            <a:ext cx="6622472" cy="5578761"/>
          </a:xfrm>
        </p:spPr>
        <p:txBody>
          <a:bodyPr>
            <a:normAutofit fontScale="70000" lnSpcReduction="20000"/>
          </a:bodyPr>
          <a:lstStyle/>
          <a:p>
            <a:pPr marL="0" lvl="0" indent="0" algn="ctr">
              <a:lnSpc>
                <a:spcPct val="100000"/>
              </a:lnSpc>
              <a:spcBef>
                <a:spcPct val="20000"/>
              </a:spcBef>
              <a:buNone/>
            </a:pPr>
            <a:r>
              <a:rPr lang="fr-FR" sz="3800" b="1" u="sng" dirty="0">
                <a:solidFill>
                  <a:prstClr val="black"/>
                </a:solidFill>
                <a:latin typeface="Times New Roman" panose="02020603050405020304" pitchFamily="18" charset="0"/>
                <a:cs typeface="Times New Roman" panose="02020603050405020304" pitchFamily="18" charset="0"/>
              </a:rPr>
              <a:t>OBJECTIFS SPÉCIFIQUES</a:t>
            </a:r>
            <a:r>
              <a:rPr lang="fr-FR" sz="3800" dirty="0">
                <a:solidFill>
                  <a:prstClr val="black"/>
                </a:solidFill>
                <a:latin typeface="Times New Roman" panose="02020603050405020304" pitchFamily="18" charset="0"/>
                <a:cs typeface="Times New Roman" panose="02020603050405020304" pitchFamily="18" charset="0"/>
              </a:rPr>
              <a:t>: </a:t>
            </a:r>
            <a:endParaRPr lang="fr-FR" sz="3800" dirty="0" smtClean="0">
              <a:solidFill>
                <a:prstClr val="black"/>
              </a:solidFill>
              <a:latin typeface="Times New Roman" panose="02020603050405020304" pitchFamily="18" charset="0"/>
              <a:cs typeface="Times New Roman" panose="02020603050405020304" pitchFamily="18" charset="0"/>
            </a:endParaRPr>
          </a:p>
          <a:p>
            <a:pPr marL="0" lvl="0" indent="0" algn="just">
              <a:lnSpc>
                <a:spcPct val="115000"/>
              </a:lnSpc>
              <a:spcBef>
                <a:spcPct val="20000"/>
              </a:spcBef>
              <a:buNone/>
            </a:pPr>
            <a:endParaRPr lang="fr-FR" sz="2200" dirty="0" smtClean="0">
              <a:solidFill>
                <a:prstClr val="black"/>
              </a:solidFill>
              <a:latin typeface="Times New Roman" panose="02020603050405020304" pitchFamily="18" charset="0"/>
              <a:cs typeface="Times New Roman" panose="02020603050405020304" pitchFamily="18" charset="0"/>
            </a:endParaRPr>
          </a:p>
          <a:p>
            <a:pPr lvl="0" algn="just">
              <a:lnSpc>
                <a:spcPct val="115000"/>
              </a:lnSpc>
              <a:spcBef>
                <a:spcPct val="20000"/>
              </a:spcBef>
              <a:buFont typeface="Wingdings" panose="05000000000000000000" pitchFamily="2" charset="2"/>
              <a:buChar char="q"/>
            </a:pPr>
            <a:r>
              <a:rPr lang="fr-FR" sz="32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Transférer </a:t>
            </a:r>
            <a:r>
              <a:rPr lang="fr-FR" sz="3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la gestion de la prise en charge financière de la gratuité des soins de santé des enfants âgés de moins de cinq (5) ans aux mutuelles de santé ; </a:t>
            </a:r>
            <a:endParaRPr lang="fr-FR" sz="32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15000"/>
              </a:lnSpc>
              <a:spcBef>
                <a:spcPct val="20000"/>
              </a:spcBef>
              <a:buNone/>
            </a:pPr>
            <a:endParaRPr lang="fr-FR" sz="29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spcBef>
                <a:spcPct val="20000"/>
              </a:spcBef>
              <a:buFont typeface="Wingdings" panose="05000000000000000000" pitchFamily="2" charset="2"/>
              <a:buChar char="q"/>
            </a:pPr>
            <a:r>
              <a:rPr lang="fr-FR" sz="3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Renforcer le ciblage, le contrôle et la qualité de la prise en charge des soins des enfants âgés de moins de cinq (5) ans </a:t>
            </a:r>
            <a:r>
              <a:rPr lang="fr-FR" sz="32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a:lnSpc>
                <a:spcPct val="115000"/>
              </a:lnSpc>
              <a:spcBef>
                <a:spcPct val="20000"/>
              </a:spcBef>
              <a:buNone/>
            </a:pPr>
            <a:endParaRPr lang="fr-FR" sz="29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spcBef>
                <a:spcPct val="20000"/>
              </a:spcBef>
              <a:buFont typeface="Wingdings" panose="05000000000000000000" pitchFamily="2" charset="2"/>
              <a:buChar char="q"/>
            </a:pPr>
            <a:r>
              <a:rPr lang="fr-FR" sz="3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Elargir le paquet de services offert aux enfants de moins de cinq (5) ans </a:t>
            </a:r>
            <a:r>
              <a:rPr lang="fr-FR" sz="32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a:lnSpc>
                <a:spcPct val="115000"/>
              </a:lnSpc>
              <a:spcBef>
                <a:spcPct val="20000"/>
              </a:spcBef>
              <a:buNone/>
            </a:pPr>
            <a:endParaRPr lang="fr-FR" sz="29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spcBef>
                <a:spcPct val="20000"/>
              </a:spcBef>
              <a:buFont typeface="Wingdings" panose="05000000000000000000" pitchFamily="2" charset="2"/>
              <a:buChar char="q"/>
            </a:pPr>
            <a:r>
              <a:rPr lang="fr-FR" sz="3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Renforcer la viabilité financière des organisations mutualistes.</a:t>
            </a:r>
            <a:endParaRPr lang="fr-FR" sz="29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0000"/>
              </a:lnSpc>
              <a:spcBef>
                <a:spcPct val="20000"/>
              </a:spcBef>
              <a:buNone/>
            </a:pPr>
            <a:endParaRPr lang="fr-FR" sz="2200" dirty="0">
              <a:solidFill>
                <a:prstClr val="black"/>
              </a:solidFill>
              <a:latin typeface="Times New Roman" panose="02020603050405020304" pitchFamily="18" charset="0"/>
              <a:cs typeface="Times New Roman" panose="02020603050405020304" pitchFamily="18" charset="0"/>
            </a:endParaRPr>
          </a:p>
          <a:p>
            <a:endParaRPr lang="fr-FR" dirty="0"/>
          </a:p>
        </p:txBody>
      </p:sp>
      <p:pic>
        <p:nvPicPr>
          <p:cNvPr id="5" name="Image 4"/>
          <p:cNvPicPr>
            <a:picLocks noChangeAspect="1"/>
          </p:cNvPicPr>
          <p:nvPr/>
        </p:nvPicPr>
        <p:blipFill>
          <a:blip r:embed="rId2"/>
          <a:stretch>
            <a:fillRect/>
          </a:stretch>
        </p:blipFill>
        <p:spPr>
          <a:xfrm>
            <a:off x="1" y="0"/>
            <a:ext cx="2338938" cy="1150001"/>
          </a:xfrm>
          <a:prstGeom prst="rect">
            <a:avLst/>
          </a:prstGeom>
        </p:spPr>
      </p:pic>
    </p:spTree>
    <p:extLst>
      <p:ext uri="{BB962C8B-B14F-4D97-AF65-F5344CB8AC3E}">
        <p14:creationId xmlns:p14="http://schemas.microsoft.com/office/powerpoint/2010/main" val="231055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7309" y="78797"/>
            <a:ext cx="11030527" cy="807893"/>
          </a:xfrm>
        </p:spPr>
        <p:txBody>
          <a:bodyPr>
            <a:normAutofit fontScale="90000"/>
          </a:bodyPr>
          <a:lstStyle/>
          <a:p>
            <a:pPr algn="ctr"/>
            <a:r>
              <a:rPr lang="fr-SN" sz="3200" b="1" dirty="0" smtClean="0">
                <a:solidFill>
                  <a:srgbClr val="002060"/>
                </a:solidFill>
                <a:latin typeface="Times New Roman" panose="02020603050405020304" pitchFamily="18" charset="0"/>
                <a:ea typeface="+mn-ea"/>
                <a:cs typeface="Times New Roman" panose="02020603050405020304" pitchFamily="18" charset="0"/>
              </a:rPr>
              <a:t>Paramètres de cotisation et </a:t>
            </a:r>
            <a:br>
              <a:rPr lang="fr-SN" sz="3200" b="1" dirty="0" smtClean="0">
                <a:solidFill>
                  <a:srgbClr val="002060"/>
                </a:solidFill>
                <a:latin typeface="Times New Roman" panose="02020603050405020304" pitchFamily="18" charset="0"/>
                <a:ea typeface="+mn-ea"/>
                <a:cs typeface="Times New Roman" panose="02020603050405020304" pitchFamily="18" charset="0"/>
              </a:rPr>
            </a:br>
            <a:r>
              <a:rPr lang="fr-SN" sz="3200" b="1" dirty="0" smtClean="0">
                <a:solidFill>
                  <a:srgbClr val="002060"/>
                </a:solidFill>
                <a:latin typeface="Times New Roman" panose="02020603050405020304" pitchFamily="18" charset="0"/>
                <a:ea typeface="+mn-ea"/>
                <a:cs typeface="Times New Roman" panose="02020603050405020304" pitchFamily="18" charset="0"/>
              </a:rPr>
              <a:t>de </a:t>
            </a:r>
            <a:r>
              <a:rPr lang="fr-SN" sz="3200" b="1" dirty="0">
                <a:solidFill>
                  <a:srgbClr val="002060"/>
                </a:solidFill>
                <a:latin typeface="Times New Roman" panose="02020603050405020304" pitchFamily="18" charset="0"/>
                <a:ea typeface="+mn-ea"/>
                <a:cs typeface="Times New Roman" panose="02020603050405020304" pitchFamily="18" charset="0"/>
              </a:rPr>
              <a:t>prise en charge médicale</a:t>
            </a:r>
            <a:endParaRPr lang="fr-FR" sz="3600" dirty="0">
              <a:solidFill>
                <a:srgbClr val="00206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230909" y="1348509"/>
            <a:ext cx="11702473" cy="5509491"/>
          </a:xfrm>
        </p:spPr>
        <p:txBody>
          <a:bodyPr>
            <a:normAutofit lnSpcReduction="10000"/>
          </a:bodyPr>
          <a:lstStyle/>
          <a:p>
            <a:pPr algn="just">
              <a:buFont typeface="Wingdings" panose="05000000000000000000" pitchFamily="2" charset="2"/>
              <a:buChar char="q"/>
            </a:pPr>
            <a:r>
              <a:rPr lang="fr-FR" dirty="0" smtClean="0">
                <a:solidFill>
                  <a:srgbClr val="000000"/>
                </a:solidFill>
                <a:latin typeface="Times New Roman" panose="02020603050405020304" pitchFamily="18" charset="0"/>
              </a:rPr>
              <a:t> Sept </a:t>
            </a:r>
            <a:r>
              <a:rPr lang="fr-FR" dirty="0">
                <a:solidFill>
                  <a:srgbClr val="000000"/>
                </a:solidFill>
                <a:latin typeface="Times New Roman" panose="02020603050405020304" pitchFamily="18" charset="0"/>
              </a:rPr>
              <a:t>mille (7 000) franc CFA représentant la cotisation annuelle dont 3 500 F CFA versé à la mutuelle pour la prise en charge du paquet de base et 3 500 à l’union départementale pour la prise en charge du paquet complémentaire. </a:t>
            </a:r>
            <a:endParaRPr lang="fr-FR" dirty="0" smtClean="0">
              <a:solidFill>
                <a:srgbClr val="000000"/>
              </a:solidFill>
              <a:latin typeface="Times New Roman" panose="02020603050405020304" pitchFamily="18" charset="0"/>
            </a:endParaRPr>
          </a:p>
          <a:p>
            <a:pPr marL="0" indent="0" algn="just">
              <a:buNone/>
            </a:pPr>
            <a:endParaRPr lang="fr-FR" dirty="0">
              <a:solidFill>
                <a:srgbClr val="000000"/>
              </a:solidFill>
              <a:latin typeface="Times New Roman" panose="02020603050405020304" pitchFamily="18" charset="0"/>
            </a:endParaRPr>
          </a:p>
          <a:p>
            <a:pPr algn="just">
              <a:buFont typeface="Wingdings" panose="05000000000000000000" pitchFamily="2" charset="2"/>
              <a:buChar char="q"/>
            </a:pPr>
            <a:r>
              <a:rPr lang="fr-FR" b="1" dirty="0" smtClean="0">
                <a:solidFill>
                  <a:srgbClr val="000000"/>
                </a:solidFill>
                <a:latin typeface="Times New Roman" panose="02020603050405020304" pitchFamily="18" charset="0"/>
              </a:rPr>
              <a:t> </a:t>
            </a:r>
            <a:r>
              <a:rPr lang="fr-FR" dirty="0" smtClean="0">
                <a:solidFill>
                  <a:srgbClr val="000000"/>
                </a:solidFill>
                <a:latin typeface="Times New Roman" panose="02020603050405020304" pitchFamily="18" charset="0"/>
              </a:rPr>
              <a:t>Les </a:t>
            </a:r>
            <a:r>
              <a:rPr lang="fr-FR" dirty="0">
                <a:solidFill>
                  <a:srgbClr val="000000"/>
                </a:solidFill>
                <a:latin typeface="Times New Roman" panose="02020603050405020304" pitchFamily="18" charset="0"/>
              </a:rPr>
              <a:t>enfants âgés de moins de cinq ans sont directement affiliés aux mutuelles de santé et sont entièrement pris en </a:t>
            </a:r>
            <a:r>
              <a:rPr lang="fr-FR" dirty="0" smtClean="0">
                <a:solidFill>
                  <a:srgbClr val="000000"/>
                </a:solidFill>
                <a:latin typeface="Times New Roman" panose="02020603050405020304" pitchFamily="18" charset="0"/>
              </a:rPr>
              <a:t>charge selon le panier de soins actuel des mutuelles. </a:t>
            </a:r>
          </a:p>
          <a:p>
            <a:pPr marL="0" indent="0" algn="just">
              <a:buNone/>
            </a:pPr>
            <a:endParaRPr lang="fr-FR" dirty="0" smtClean="0">
              <a:solidFill>
                <a:srgbClr val="000000"/>
              </a:solidFill>
              <a:latin typeface="Times New Roman" panose="02020603050405020304" pitchFamily="18" charset="0"/>
            </a:endParaRPr>
          </a:p>
          <a:p>
            <a:pPr algn="just">
              <a:buFont typeface="Wingdings" panose="05000000000000000000" pitchFamily="2" charset="2"/>
              <a:buChar char="q"/>
            </a:pPr>
            <a:r>
              <a:rPr lang="fr-FR" dirty="0">
                <a:solidFill>
                  <a:srgbClr val="000000"/>
                </a:solidFill>
                <a:latin typeface="Times New Roman" panose="02020603050405020304" pitchFamily="18" charset="0"/>
              </a:rPr>
              <a:t> </a:t>
            </a:r>
            <a:r>
              <a:rPr lang="fr-FR" dirty="0" smtClean="0">
                <a:solidFill>
                  <a:srgbClr val="000000"/>
                </a:solidFill>
                <a:latin typeface="Times New Roman" panose="02020603050405020304" pitchFamily="18" charset="0"/>
              </a:rPr>
              <a:t> </a:t>
            </a:r>
            <a:r>
              <a:rPr lang="fr-FR" dirty="0" smtClean="0">
                <a:solidFill>
                  <a:prstClr val="black"/>
                </a:solidFill>
                <a:latin typeface="Times New Roman" panose="02020603050405020304" pitchFamily="18" charset="0"/>
                <a:cs typeface="Times New Roman" panose="02020603050405020304" pitchFamily="18" charset="0"/>
              </a:rPr>
              <a:t>PEC </a:t>
            </a:r>
            <a:r>
              <a:rPr lang="fr-FR" dirty="0">
                <a:solidFill>
                  <a:prstClr val="black"/>
                </a:solidFill>
                <a:latin typeface="Times New Roman" panose="02020603050405020304" pitchFamily="18" charset="0"/>
                <a:cs typeface="Times New Roman" panose="02020603050405020304" pitchFamily="18" charset="0"/>
              </a:rPr>
              <a:t>gratuite niveau poste et centre de santé sauf les services d’aide au diagnostic (ticket modérateur de 20</a:t>
            </a:r>
            <a:r>
              <a:rPr lang="fr-FR" dirty="0" smtClean="0">
                <a:solidFill>
                  <a:prstClr val="black"/>
                </a:solidFill>
                <a:latin typeface="Times New Roman" panose="02020603050405020304" pitchFamily="18" charset="0"/>
                <a:cs typeface="Times New Roman" panose="02020603050405020304" pitchFamily="18" charset="0"/>
              </a:rPr>
              <a:t>%).</a:t>
            </a:r>
          </a:p>
          <a:p>
            <a:pPr marL="0" indent="0" algn="just">
              <a:buNone/>
            </a:pPr>
            <a:endParaRPr lang="fr-FR" dirty="0">
              <a:solidFill>
                <a:prstClr val="black"/>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fr-FR" dirty="0">
                <a:solidFill>
                  <a:srgbClr val="000000"/>
                </a:solidFill>
                <a:latin typeface="Times New Roman" panose="02020603050405020304" pitchFamily="18" charset="0"/>
              </a:rPr>
              <a:t>T</a:t>
            </a:r>
            <a:r>
              <a:rPr lang="fr-FR" dirty="0" smtClean="0">
                <a:solidFill>
                  <a:srgbClr val="000000"/>
                </a:solidFill>
                <a:latin typeface="Times New Roman" panose="02020603050405020304" pitchFamily="18" charset="0"/>
              </a:rPr>
              <a:t>icket modérateur de 20% aussi, au niveau du paquet complémentaire  (hôpital).</a:t>
            </a:r>
          </a:p>
          <a:p>
            <a:pPr marL="0" indent="0" algn="just">
              <a:buNone/>
            </a:pPr>
            <a:endParaRPr lang="fr-FR" dirty="0"/>
          </a:p>
        </p:txBody>
      </p:sp>
      <p:pic>
        <p:nvPicPr>
          <p:cNvPr id="4" name="Image 3"/>
          <p:cNvPicPr>
            <a:picLocks noChangeAspect="1"/>
          </p:cNvPicPr>
          <p:nvPr/>
        </p:nvPicPr>
        <p:blipFill>
          <a:blip r:embed="rId2"/>
          <a:stretch>
            <a:fillRect/>
          </a:stretch>
        </p:blipFill>
        <p:spPr>
          <a:xfrm>
            <a:off x="1" y="0"/>
            <a:ext cx="2338938" cy="1150001"/>
          </a:xfrm>
          <a:prstGeom prst="rect">
            <a:avLst/>
          </a:prstGeom>
        </p:spPr>
      </p:pic>
    </p:spTree>
    <p:extLst>
      <p:ext uri="{BB962C8B-B14F-4D97-AF65-F5344CB8AC3E}">
        <p14:creationId xmlns:p14="http://schemas.microsoft.com/office/powerpoint/2010/main" val="1551046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3837" y="92364"/>
            <a:ext cx="10515600" cy="609599"/>
          </a:xfrm>
        </p:spPr>
        <p:txBody>
          <a:bodyPr>
            <a:noAutofit/>
          </a:bodyPr>
          <a:lstStyle/>
          <a:p>
            <a:pPr lvl="0" algn="ctr">
              <a:lnSpc>
                <a:spcPct val="150000"/>
              </a:lnSpc>
              <a:spcBef>
                <a:spcPts val="0"/>
              </a:spcBef>
            </a:pPr>
            <a:r>
              <a:rPr lang="fr-SN" sz="4000" b="1" dirty="0">
                <a:solidFill>
                  <a:srgbClr val="002060"/>
                </a:solidFill>
                <a:latin typeface="Times New Roman" panose="02020603050405020304" pitchFamily="18" charset="0"/>
                <a:ea typeface="+mn-ea"/>
                <a:cs typeface="Times New Roman" panose="02020603050405020304" pitchFamily="18" charset="0"/>
              </a:rPr>
              <a:t>Etat d’avancement du processus </a:t>
            </a:r>
          </a:p>
        </p:txBody>
      </p:sp>
      <p:sp>
        <p:nvSpPr>
          <p:cNvPr id="3" name="Espace réservé du contenu 2"/>
          <p:cNvSpPr>
            <a:spLocks noGrp="1"/>
          </p:cNvSpPr>
          <p:nvPr>
            <p:ph idx="1"/>
          </p:nvPr>
        </p:nvSpPr>
        <p:spPr>
          <a:xfrm>
            <a:off x="230909" y="997527"/>
            <a:ext cx="11850255" cy="5860473"/>
          </a:xfrm>
        </p:spPr>
        <p:txBody>
          <a:bodyPr>
            <a:normAutofit fontScale="85000" lnSpcReduction="10000"/>
          </a:bodyPr>
          <a:lstStyle/>
          <a:p>
            <a:pPr algn="just">
              <a:buFont typeface="Wingdings" panose="05000000000000000000" pitchFamily="2" charset="2"/>
              <a:buChar char="q"/>
            </a:pPr>
            <a:r>
              <a:rPr lang="fr-FR" dirty="0" smtClean="0"/>
              <a:t> </a:t>
            </a:r>
            <a:r>
              <a:rPr lang="fr-FR" dirty="0" smtClean="0">
                <a:latin typeface="Times New Roman" panose="02020603050405020304" pitchFamily="18" charset="0"/>
              </a:rPr>
              <a:t>Elaboration d’un</a:t>
            </a:r>
            <a:r>
              <a:rPr lang="fr-FR" dirty="0" smtClean="0">
                <a:latin typeface="Times New Roman" panose="02020603050405020304" pitchFamily="18" charset="0"/>
                <a:ea typeface="Calibri" panose="020F0502020204030204" pitchFamily="34" charset="0"/>
              </a:rPr>
              <a:t> </a:t>
            </a:r>
            <a:r>
              <a:rPr lang="fr-FR" dirty="0">
                <a:latin typeface="Times New Roman" panose="02020603050405020304" pitchFamily="18" charset="0"/>
                <a:ea typeface="Calibri" panose="020F0502020204030204" pitchFamily="34" charset="0"/>
              </a:rPr>
              <a:t>manuel de </a:t>
            </a:r>
            <a:r>
              <a:rPr lang="fr-FR" dirty="0" smtClean="0">
                <a:latin typeface="Times New Roman" panose="02020603050405020304" pitchFamily="18" charset="0"/>
                <a:ea typeface="Calibri" panose="020F0502020204030204" pitchFamily="34" charset="0"/>
              </a:rPr>
              <a:t>procédures de gestion; </a:t>
            </a:r>
          </a:p>
          <a:p>
            <a:pPr marL="0" indent="0" algn="just">
              <a:buNone/>
            </a:pPr>
            <a:endParaRPr lang="fr-FR" dirty="0" smtClean="0">
              <a:latin typeface="Times New Roman" panose="02020603050405020304" pitchFamily="18" charset="0"/>
              <a:ea typeface="Calibri" panose="020F0502020204030204" pitchFamily="34" charset="0"/>
            </a:endParaRPr>
          </a:p>
          <a:p>
            <a:pPr algn="just">
              <a:buFont typeface="Wingdings" panose="05000000000000000000" pitchFamily="2" charset="2"/>
              <a:buChar char="q"/>
            </a:pPr>
            <a:r>
              <a:rPr lang="fr-FR" dirty="0">
                <a:latin typeface="Times New Roman" panose="02020603050405020304" pitchFamily="18" charset="0"/>
                <a:ea typeface="Calibri" panose="020F0502020204030204" pitchFamily="34" charset="0"/>
              </a:rPr>
              <a:t> Elaboration de la fiche technique de recensement des enfants de moins de 5 ans du Département de </a:t>
            </a:r>
            <a:r>
              <a:rPr lang="fr-FR" dirty="0" smtClean="0">
                <a:latin typeface="Times New Roman" panose="02020603050405020304" pitchFamily="18" charset="0"/>
                <a:ea typeface="Calibri" panose="020F0502020204030204" pitchFamily="34" charset="0"/>
              </a:rPr>
              <a:t>Kaffrine et d’une fiche d’affiliation et conception de cartes spécifiques;</a:t>
            </a:r>
          </a:p>
          <a:p>
            <a:pPr marL="0" indent="0" algn="just">
              <a:buNone/>
            </a:pPr>
            <a:endParaRPr lang="fr-FR" dirty="0" smtClean="0">
              <a:latin typeface="Times New Roman" panose="02020603050405020304" pitchFamily="18" charset="0"/>
              <a:ea typeface="Calibri" panose="020F0502020204030204" pitchFamily="34" charset="0"/>
            </a:endParaRPr>
          </a:p>
          <a:p>
            <a:pPr algn="just">
              <a:buFont typeface="Wingdings" panose="05000000000000000000" pitchFamily="2" charset="2"/>
              <a:buChar char="q"/>
            </a:pPr>
            <a:r>
              <a:rPr lang="fr-FR" dirty="0">
                <a:latin typeface="Times New Roman" panose="02020603050405020304" pitchFamily="18" charset="0"/>
                <a:ea typeface="Calibri" panose="020F0502020204030204" pitchFamily="34" charset="0"/>
              </a:rPr>
              <a:t> </a:t>
            </a:r>
            <a:r>
              <a:rPr lang="fr-FR" dirty="0" smtClean="0">
                <a:latin typeface="Times New Roman" panose="02020603050405020304" pitchFamily="18" charset="0"/>
                <a:ea typeface="Calibri" panose="020F0502020204030204" pitchFamily="34" charset="0"/>
              </a:rPr>
              <a:t>Enquête et recensement exhaustif avec la participation de 57 enquêteurs et 10 </a:t>
            </a:r>
            <a:r>
              <a:rPr lang="fr-FR" dirty="0">
                <a:latin typeface="Times New Roman" panose="02020603050405020304" pitchFamily="18" charset="0"/>
                <a:ea typeface="Calibri" panose="020F0502020204030204" pitchFamily="34" charset="0"/>
              </a:rPr>
              <a:t>superviseurs </a:t>
            </a:r>
            <a:r>
              <a:rPr lang="fr-FR" dirty="0" smtClean="0">
                <a:latin typeface="Times New Roman" panose="02020603050405020304" pitchFamily="18" charset="0"/>
                <a:ea typeface="Calibri" panose="020F0502020204030204" pitchFamily="34" charset="0"/>
              </a:rPr>
              <a:t>pendant une semaine), sous la supervision des services régionaux de la CMU et de l’ANSD;</a:t>
            </a:r>
          </a:p>
          <a:p>
            <a:pPr marL="0" indent="0" algn="just">
              <a:buNone/>
            </a:pPr>
            <a:endParaRPr lang="fr-FR" dirty="0" smtClean="0">
              <a:latin typeface="Times New Roman" panose="02020603050405020304" pitchFamily="18" charset="0"/>
              <a:ea typeface="Calibri" panose="020F0502020204030204" pitchFamily="34" charset="0"/>
            </a:endParaRPr>
          </a:p>
          <a:p>
            <a:pPr algn="just">
              <a:buFont typeface="Wingdings" panose="05000000000000000000" pitchFamily="2" charset="2"/>
              <a:buChar char="q"/>
            </a:pPr>
            <a:r>
              <a:rPr lang="fr-FR" dirty="0">
                <a:latin typeface="Times New Roman" panose="02020603050405020304" pitchFamily="18" charset="0"/>
                <a:ea typeface="Calibri" panose="020F0502020204030204" pitchFamily="34" charset="0"/>
              </a:rPr>
              <a:t> </a:t>
            </a:r>
            <a:r>
              <a:rPr lang="fr-FR" dirty="0" smtClean="0">
                <a:latin typeface="Times New Roman" panose="02020603050405020304" pitchFamily="18" charset="0"/>
                <a:ea typeface="Calibri" panose="020F0502020204030204" pitchFamily="34" charset="0"/>
              </a:rPr>
              <a:t>Partage des comptes bancaires des mutuelles avec la BM, suivi du décaissement, conformément au manuel de procédures;</a:t>
            </a:r>
          </a:p>
          <a:p>
            <a:pPr algn="just">
              <a:buFont typeface="Wingdings" panose="05000000000000000000" pitchFamily="2" charset="2"/>
              <a:buChar char="q"/>
            </a:pPr>
            <a:endParaRPr lang="fr-FR" dirty="0" smtClean="0">
              <a:latin typeface="Times New Roman" panose="02020603050405020304" pitchFamily="18" charset="0"/>
              <a:ea typeface="Calibri" panose="020F0502020204030204" pitchFamily="34" charset="0"/>
            </a:endParaRPr>
          </a:p>
          <a:p>
            <a:pPr algn="just">
              <a:buFont typeface="Wingdings" panose="05000000000000000000" pitchFamily="2" charset="2"/>
              <a:buChar char="q"/>
            </a:pPr>
            <a:r>
              <a:rPr lang="fr-FR" dirty="0">
                <a:latin typeface="Times New Roman" panose="02020603050405020304" pitchFamily="18" charset="0"/>
                <a:ea typeface="Calibri" panose="020F0502020204030204" pitchFamily="34" charset="0"/>
              </a:rPr>
              <a:t> </a:t>
            </a:r>
            <a:r>
              <a:rPr lang="fr-FR" dirty="0" smtClean="0">
                <a:latin typeface="Times New Roman" panose="02020603050405020304" pitchFamily="18" charset="0"/>
                <a:ea typeface="Calibri" panose="020F0502020204030204" pitchFamily="34" charset="0"/>
              </a:rPr>
              <a:t>Enrôlement des enfants dans les mutuelles de santé, en cours, depuis début novembre;</a:t>
            </a:r>
          </a:p>
          <a:p>
            <a:pPr algn="just">
              <a:buFont typeface="Wingdings" panose="05000000000000000000" pitchFamily="2" charset="2"/>
              <a:buChar char="q"/>
            </a:pPr>
            <a:r>
              <a:rPr lang="fr-FR" dirty="0">
                <a:latin typeface="Times New Roman" panose="02020603050405020304" pitchFamily="18" charset="0"/>
                <a:ea typeface="Calibri" panose="020F0502020204030204" pitchFamily="34" charset="0"/>
              </a:rPr>
              <a:t> </a:t>
            </a:r>
            <a:r>
              <a:rPr lang="fr-FR" dirty="0" smtClean="0">
                <a:latin typeface="Times New Roman" panose="02020603050405020304" pitchFamily="18" charset="0"/>
                <a:ea typeface="Calibri" panose="020F0502020204030204" pitchFamily="34" charset="0"/>
              </a:rPr>
              <a:t>Campagne de communication pour une meilleure appropriation de l’initiative par les populations.</a:t>
            </a:r>
          </a:p>
          <a:p>
            <a:pPr marL="0" indent="0" algn="just">
              <a:buNone/>
            </a:pPr>
            <a:endParaRPr lang="fr-FR" dirty="0"/>
          </a:p>
        </p:txBody>
      </p:sp>
      <p:pic>
        <p:nvPicPr>
          <p:cNvPr id="4" name="Image 3"/>
          <p:cNvPicPr>
            <a:picLocks noChangeAspect="1"/>
          </p:cNvPicPr>
          <p:nvPr/>
        </p:nvPicPr>
        <p:blipFill>
          <a:blip r:embed="rId2"/>
          <a:stretch>
            <a:fillRect/>
          </a:stretch>
        </p:blipFill>
        <p:spPr>
          <a:xfrm>
            <a:off x="1" y="0"/>
            <a:ext cx="2338938" cy="895927"/>
          </a:xfrm>
          <a:prstGeom prst="rect">
            <a:avLst/>
          </a:prstGeom>
        </p:spPr>
      </p:pic>
    </p:spTree>
    <p:extLst>
      <p:ext uri="{BB962C8B-B14F-4D97-AF65-F5344CB8AC3E}">
        <p14:creationId xmlns:p14="http://schemas.microsoft.com/office/powerpoint/2010/main" val="240567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0" y="2057400"/>
            <a:ext cx="4414982" cy="3811588"/>
          </a:xfrm>
        </p:spPr>
        <p:txBody>
          <a:bodyPr/>
          <a:lstStyle/>
          <a:p>
            <a:endParaRPr lang="fr-FR" dirty="0" smtClean="0"/>
          </a:p>
          <a:p>
            <a:endParaRPr lang="fr-FR" dirty="0"/>
          </a:p>
          <a:p>
            <a:endParaRPr lang="fr-FR" dirty="0" smtClean="0"/>
          </a:p>
          <a:p>
            <a:endParaRPr lang="fr-FR" dirty="0"/>
          </a:p>
          <a:p>
            <a:pPr algn="ctr"/>
            <a:r>
              <a:rPr lang="fr-FR" sz="2000" b="1" dirty="0" smtClean="0">
                <a:latin typeface="Times New Roman" panose="02020603050405020304" pitchFamily="18" charset="0"/>
                <a:cs typeface="Times New Roman" panose="02020603050405020304" pitchFamily="18" charset="0"/>
              </a:rPr>
              <a:t>CARTE SPECIFIQUE CMU POUR LES ENFANTS AGES DE MOINS DE CINQ (05) ANS </a:t>
            </a:r>
            <a:endParaRPr lang="fr-FR" sz="2000" b="1" dirty="0">
              <a:latin typeface="Times New Roman" panose="02020603050405020304" pitchFamily="18" charset="0"/>
              <a:cs typeface="Times New Roman" panose="02020603050405020304" pitchFamily="18" charset="0"/>
            </a:endParaRPr>
          </a:p>
        </p:txBody>
      </p:sp>
      <p:graphicFrame>
        <p:nvGraphicFramePr>
          <p:cNvPr id="9" name="Espace réservé pour une image  8"/>
          <p:cNvGraphicFramePr>
            <a:graphicFrameLocks noGrp="1" noChangeAspect="1"/>
          </p:cNvGraphicFramePr>
          <p:nvPr>
            <p:ph type="pic" idx="1"/>
            <p:extLst>
              <p:ext uri="{D42A27DB-BD31-4B8C-83A1-F6EECF244321}">
                <p14:modId xmlns:p14="http://schemas.microsoft.com/office/powerpoint/2010/main" val="2374615579"/>
              </p:ext>
            </p:extLst>
          </p:nvPr>
        </p:nvGraphicFramePr>
        <p:xfrm>
          <a:off x="4414982" y="110836"/>
          <a:ext cx="7703127" cy="6668655"/>
        </p:xfrm>
        <a:graphic>
          <a:graphicData uri="http://schemas.openxmlformats.org/presentationml/2006/ole">
            <mc:AlternateContent xmlns:mc="http://schemas.openxmlformats.org/markup-compatibility/2006">
              <mc:Choice xmlns:v="urn:schemas-microsoft-com:vml" Requires="v">
                <p:oleObj spid="_x0000_s1176" name="Acrobat Document" r:id="rId3" imgW="3866903" imgH="1980923" progId="AcroExch.Document.DC">
                  <p:embed/>
                </p:oleObj>
              </mc:Choice>
              <mc:Fallback>
                <p:oleObj name="Acrobat Document" r:id="rId3" imgW="3866903" imgH="1980923" progId="AcroExch.Document.DC">
                  <p:embed/>
                  <p:pic>
                    <p:nvPicPr>
                      <p:cNvPr id="0" name=""/>
                      <p:cNvPicPr/>
                      <p:nvPr/>
                    </p:nvPicPr>
                    <p:blipFill>
                      <a:blip r:embed="rId4"/>
                      <a:stretch>
                        <a:fillRect/>
                      </a:stretch>
                    </p:blipFill>
                    <p:spPr>
                      <a:xfrm>
                        <a:off x="4414982" y="110836"/>
                        <a:ext cx="7703127" cy="6668655"/>
                      </a:xfrm>
                      <a:prstGeom prst="rect">
                        <a:avLst/>
                      </a:prstGeom>
                    </p:spPr>
                  </p:pic>
                </p:oleObj>
              </mc:Fallback>
            </mc:AlternateContent>
          </a:graphicData>
        </a:graphic>
      </p:graphicFrame>
      <p:pic>
        <p:nvPicPr>
          <p:cNvPr id="5" name="Image 4"/>
          <p:cNvPicPr>
            <a:picLocks noChangeAspect="1"/>
          </p:cNvPicPr>
          <p:nvPr/>
        </p:nvPicPr>
        <p:blipFill>
          <a:blip r:embed="rId5"/>
          <a:stretch>
            <a:fillRect/>
          </a:stretch>
        </p:blipFill>
        <p:spPr>
          <a:xfrm>
            <a:off x="1" y="0"/>
            <a:ext cx="2338938" cy="1150001"/>
          </a:xfrm>
          <a:prstGeom prst="rect">
            <a:avLst/>
          </a:prstGeom>
        </p:spPr>
      </p:pic>
    </p:spTree>
    <p:extLst>
      <p:ext uri="{BB962C8B-B14F-4D97-AF65-F5344CB8AC3E}">
        <p14:creationId xmlns:p14="http://schemas.microsoft.com/office/powerpoint/2010/main" val="550596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74799" y="104199"/>
            <a:ext cx="10515600" cy="604694"/>
          </a:xfrm>
        </p:spPr>
        <p:txBody>
          <a:bodyPr>
            <a:normAutofit fontScale="90000"/>
          </a:bodyPr>
          <a:lstStyle/>
          <a:p>
            <a:pPr lvl="0" algn="ctr">
              <a:lnSpc>
                <a:spcPct val="150000"/>
              </a:lnSpc>
              <a:spcBef>
                <a:spcPts val="0"/>
              </a:spcBef>
            </a:pPr>
            <a:r>
              <a:rPr lang="fr-SN" sz="4000" b="1" dirty="0" smtClean="0">
                <a:solidFill>
                  <a:srgbClr val="002060"/>
                </a:solidFill>
                <a:latin typeface="Times New Roman" panose="02020603050405020304" pitchFamily="18" charset="0"/>
                <a:ea typeface="+mn-ea"/>
                <a:cs typeface="Times New Roman" panose="02020603050405020304" pitchFamily="18" charset="0"/>
              </a:rPr>
              <a:t>Répartition des enfants par mutuelles de santé</a:t>
            </a:r>
            <a:endParaRPr lang="fr-SN" sz="4000" b="1" dirty="0">
              <a:solidFill>
                <a:srgbClr val="002060"/>
              </a:solidFill>
              <a:latin typeface="Times New Roman" panose="02020603050405020304" pitchFamily="18" charset="0"/>
              <a:ea typeface="+mn-ea"/>
              <a:cs typeface="Times New Roman" panose="02020603050405020304" pitchFamily="18"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304013209"/>
              </p:ext>
            </p:extLst>
          </p:nvPr>
        </p:nvGraphicFramePr>
        <p:xfrm>
          <a:off x="92364" y="1136268"/>
          <a:ext cx="11998035" cy="5561060"/>
        </p:xfrm>
        <a:graphic>
          <a:graphicData uri="http://schemas.openxmlformats.org/drawingml/2006/table">
            <a:tbl>
              <a:tblPr firstRow="1" firstCol="1" bandRow="1"/>
              <a:tblGrid>
                <a:gridCol w="3098646">
                  <a:extLst>
                    <a:ext uri="{9D8B030D-6E8A-4147-A177-3AD203B41FA5}">
                      <a16:colId xmlns:a16="http://schemas.microsoft.com/office/drawing/2014/main" val="889689615"/>
                    </a:ext>
                  </a:extLst>
                </a:gridCol>
                <a:gridCol w="5394967">
                  <a:extLst>
                    <a:ext uri="{9D8B030D-6E8A-4147-A177-3AD203B41FA5}">
                      <a16:colId xmlns:a16="http://schemas.microsoft.com/office/drawing/2014/main" val="4051090824"/>
                    </a:ext>
                  </a:extLst>
                </a:gridCol>
                <a:gridCol w="3504422">
                  <a:extLst>
                    <a:ext uri="{9D8B030D-6E8A-4147-A177-3AD203B41FA5}">
                      <a16:colId xmlns:a16="http://schemas.microsoft.com/office/drawing/2014/main" val="3990219155"/>
                    </a:ext>
                  </a:extLst>
                </a:gridCol>
              </a:tblGrid>
              <a:tr h="900214">
                <a:tc>
                  <a:txBody>
                    <a:bodyPr/>
                    <a:lstStyle/>
                    <a:p>
                      <a:pPr algn="ctr">
                        <a:lnSpc>
                          <a:spcPct val="107000"/>
                        </a:lnSpc>
                        <a:spcAft>
                          <a:spcPts val="800"/>
                        </a:spcAft>
                      </a:pPr>
                      <a:r>
                        <a:rPr lang="fr-FR"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Département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800"/>
                        </a:spcAft>
                      </a:pPr>
                      <a:r>
                        <a:rPr lang="fr-FR"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Nom de la mutuelle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800"/>
                        </a:spcAft>
                      </a:pPr>
                      <a:r>
                        <a:rPr lang="fr-FR"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Nombre d'enfants âgés de moins de 5 ans</a:t>
                      </a:r>
                      <a:br>
                        <a:rPr lang="fr-FR"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fr-FR"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3479559168"/>
                  </a:ext>
                </a:extLst>
              </a:tr>
              <a:tr h="360085">
                <a:tc rowSpan="9">
                  <a:txBody>
                    <a:bodyPr/>
                    <a:lstStyle/>
                    <a:p>
                      <a:pPr algn="ctr">
                        <a:lnSpc>
                          <a:spcPct val="107000"/>
                        </a:lnSpc>
                        <a:spcAft>
                          <a:spcPts val="800"/>
                        </a:spcAft>
                      </a:pPr>
                      <a:r>
                        <a:rPr lang="fr-FR"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Kaffrine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Bokk</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faj</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Kathiotte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6 360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220030"/>
                  </a:ext>
                </a:extLst>
              </a:tr>
              <a:tr h="360085">
                <a:tc vMerge="1">
                  <a:txBody>
                    <a:bodyPr/>
                    <a:lstStyle/>
                    <a:p>
                      <a:endParaRPr lang="fr-FR"/>
                    </a:p>
                  </a:txBody>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Oyofal</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Paj</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Gniby</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3 633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7990567"/>
                  </a:ext>
                </a:extLst>
              </a:tr>
              <a:tr h="559194">
                <a:tc vMerge="1">
                  <a:txBody>
                    <a:bodyPr/>
                    <a:lstStyle/>
                    <a:p>
                      <a:endParaRPr lang="fr-FR"/>
                    </a:p>
                  </a:txBody>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"Book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Wer</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Médinatou</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Salam 2</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3 298   </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221919"/>
                  </a:ext>
                </a:extLst>
              </a:tr>
              <a:tr h="360085">
                <a:tc vMerge="1">
                  <a:txBody>
                    <a:bodyPr/>
                    <a:lstStyle/>
                    <a:p>
                      <a:endParaRPr lang="fr-FR"/>
                    </a:p>
                  </a:txBody>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"Book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Saku</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Wer</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Kahi</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3 101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789551"/>
                  </a:ext>
                </a:extLst>
              </a:tr>
              <a:tr h="360085">
                <a:tc vMerge="1">
                  <a:txBody>
                    <a:bodyPr/>
                    <a:lstStyle/>
                    <a:p>
                      <a:endParaRPr lang="fr-FR"/>
                    </a:p>
                  </a:txBody>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Japandal</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Paj</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Nganda</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1 643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9049180"/>
                  </a:ext>
                </a:extLst>
              </a:tr>
              <a:tr h="360085">
                <a:tc vMerge="1">
                  <a:txBody>
                    <a:bodyPr/>
                    <a:lstStyle/>
                    <a:p>
                      <a:endParaRPr lang="fr-FR"/>
                    </a:p>
                  </a:txBody>
                  <a:tcPr/>
                </a:tc>
                <a:tc>
                  <a:txBody>
                    <a:bodyPr/>
                    <a:lstStyle/>
                    <a:p>
                      <a:pPr algn="l">
                        <a:lnSpc>
                          <a:spcPct val="107000"/>
                        </a:lnSpc>
                        <a:spcAft>
                          <a:spcPts val="800"/>
                        </a:spcAft>
                      </a:pPr>
                      <a:r>
                        <a:rPr lang="fr-F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"Japalante Faju" de Boulel</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3 196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969387"/>
                  </a:ext>
                </a:extLst>
              </a:tr>
              <a:tr h="567997">
                <a:tc vMerge="1">
                  <a:txBody>
                    <a:bodyPr/>
                    <a:lstStyle/>
                    <a:p>
                      <a:endParaRPr lang="fr-FR"/>
                    </a:p>
                  </a:txBody>
                  <a:tcPr/>
                </a:tc>
                <a:tc>
                  <a:txBody>
                    <a:bodyPr/>
                    <a:lstStyle/>
                    <a:p>
                      <a:pPr algn="l">
                        <a:lnSpc>
                          <a:spcPct val="107000"/>
                        </a:lnSpc>
                        <a:spcAft>
                          <a:spcPts val="800"/>
                        </a:spcAft>
                      </a:pPr>
                      <a:r>
                        <a:rPr lang="fr-F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"Jappal Ma Jap" de Diokoul Mbelbouck</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4 836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3683668"/>
                  </a:ext>
                </a:extLst>
              </a:tr>
              <a:tr h="567997">
                <a:tc vMerge="1">
                  <a:txBody>
                    <a:bodyPr/>
                    <a:lstStyle/>
                    <a:p>
                      <a:endParaRPr lang="fr-FR"/>
                    </a:p>
                  </a:txBody>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Ndoucoumane</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Weer</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Werle</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 Kaffrine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4 774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1160612"/>
                  </a:ext>
                </a:extLst>
              </a:tr>
              <a:tr h="360085">
                <a:tc vMerge="1">
                  <a:txBody>
                    <a:bodyPr/>
                    <a:lstStyle/>
                    <a:p>
                      <a:endParaRPr lang="fr-FR"/>
                    </a:p>
                  </a:txBody>
                  <a:tcPr/>
                </a:tc>
                <a:tc>
                  <a:txBody>
                    <a:bodyPr/>
                    <a:lstStyle/>
                    <a:p>
                      <a:pPr algn="l">
                        <a:lnSpc>
                          <a:spcPct val="107000"/>
                        </a:lnSpc>
                        <a:spcAft>
                          <a:spcPts val="800"/>
                        </a:spcAft>
                      </a:pPr>
                      <a:r>
                        <a:rPr lang="fr-F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Mutuelle de santé "Dimbalanté Faju" de Diamagadio</a:t>
                      </a:r>
                      <a:endParaRPr lang="fr-F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80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4 648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5522122"/>
                  </a:ext>
                </a:extLst>
              </a:tr>
              <a:tr h="767154">
                <a:tc gridSpan="2">
                  <a:txBody>
                    <a:bodyPr/>
                    <a:lstStyle/>
                    <a:p>
                      <a:pPr algn="l">
                        <a:lnSpc>
                          <a:spcPct val="107000"/>
                        </a:lnSpc>
                        <a:spcAft>
                          <a:spcPts val="800"/>
                        </a:spcAft>
                      </a:pPr>
                      <a:r>
                        <a:rPr lang="fr-FR" sz="3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Total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fr-FR"/>
                    </a:p>
                  </a:txBody>
                  <a:tcPr/>
                </a:tc>
                <a:tc>
                  <a:txBody>
                    <a:bodyPr/>
                    <a:lstStyle/>
                    <a:p>
                      <a:pPr algn="ctr">
                        <a:lnSpc>
                          <a:spcPct val="107000"/>
                        </a:lnSpc>
                        <a:spcAft>
                          <a:spcPts val="800"/>
                        </a:spcAft>
                      </a:pPr>
                      <a:r>
                        <a:rPr lang="fr-FR"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35 489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27905470"/>
                  </a:ext>
                </a:extLst>
              </a:tr>
            </a:tbl>
          </a:graphicData>
        </a:graphic>
      </p:graphicFrame>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smtClean="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pic>
        <p:nvPicPr>
          <p:cNvPr id="6" name="Image 5"/>
          <p:cNvPicPr>
            <a:picLocks noChangeAspect="1"/>
          </p:cNvPicPr>
          <p:nvPr/>
        </p:nvPicPr>
        <p:blipFill>
          <a:blip r:embed="rId2"/>
          <a:stretch>
            <a:fillRect/>
          </a:stretch>
        </p:blipFill>
        <p:spPr>
          <a:xfrm>
            <a:off x="1" y="0"/>
            <a:ext cx="2225963" cy="1025235"/>
          </a:xfrm>
          <a:prstGeom prst="rect">
            <a:avLst/>
          </a:prstGeom>
        </p:spPr>
      </p:pic>
    </p:spTree>
    <p:extLst>
      <p:ext uri="{BB962C8B-B14F-4D97-AF65-F5344CB8AC3E}">
        <p14:creationId xmlns:p14="http://schemas.microsoft.com/office/powerpoint/2010/main" val="1992579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47274" y="83127"/>
            <a:ext cx="10086108" cy="508000"/>
          </a:xfrm>
        </p:spPr>
        <p:txBody>
          <a:bodyPr>
            <a:noAutofit/>
          </a:bodyPr>
          <a:lstStyle/>
          <a:p>
            <a:pPr algn="ctr"/>
            <a:r>
              <a:rPr lang="fr-FR" sz="3600" b="1" dirty="0">
                <a:solidFill>
                  <a:srgbClr val="002060"/>
                </a:solidFill>
                <a:latin typeface="Times New Roman" panose="02020603050405020304" pitchFamily="18" charset="0"/>
                <a:cs typeface="Times New Roman" panose="02020603050405020304" pitchFamily="18" charset="0"/>
              </a:rPr>
              <a:t>A</a:t>
            </a:r>
            <a:r>
              <a:rPr lang="fr-FR" sz="3600" b="1" dirty="0" smtClean="0">
                <a:solidFill>
                  <a:srgbClr val="002060"/>
                </a:solidFill>
                <a:latin typeface="Times New Roman" panose="02020603050405020304" pitchFamily="18" charset="0"/>
                <a:cs typeface="Times New Roman" panose="02020603050405020304" pitchFamily="18" charset="0"/>
              </a:rPr>
              <a:t>cteurs de mise en œuvre du projet</a:t>
            </a:r>
            <a:endParaRPr lang="fr-FR" sz="3600" dirty="0">
              <a:solidFill>
                <a:srgbClr val="002060"/>
              </a:solidFill>
              <a:latin typeface="Times New Roman" panose="02020603050405020304" pitchFamily="18" charset="0"/>
              <a:cs typeface="Times New Roman" panose="02020603050405020304" pitchFamily="18" charset="0"/>
            </a:endParaRPr>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645661948"/>
              </p:ext>
            </p:extLst>
          </p:nvPr>
        </p:nvGraphicFramePr>
        <p:xfrm>
          <a:off x="1" y="849747"/>
          <a:ext cx="12191999" cy="6080328"/>
        </p:xfrm>
        <a:graphic>
          <a:graphicData uri="http://schemas.openxmlformats.org/drawingml/2006/table">
            <a:tbl>
              <a:tblPr firstRow="1" bandRow="1">
                <a:tableStyleId>{5C22544A-7EE6-4342-B048-85BDC9FD1C3A}</a:tableStyleId>
              </a:tblPr>
              <a:tblGrid>
                <a:gridCol w="5161373">
                  <a:extLst>
                    <a:ext uri="{9D8B030D-6E8A-4147-A177-3AD203B41FA5}">
                      <a16:colId xmlns:a16="http://schemas.microsoft.com/office/drawing/2014/main" val="20000"/>
                    </a:ext>
                  </a:extLst>
                </a:gridCol>
                <a:gridCol w="7030626">
                  <a:extLst>
                    <a:ext uri="{9D8B030D-6E8A-4147-A177-3AD203B41FA5}">
                      <a16:colId xmlns:a16="http://schemas.microsoft.com/office/drawing/2014/main" val="20001"/>
                    </a:ext>
                  </a:extLst>
                </a:gridCol>
              </a:tblGrid>
              <a:tr h="375947">
                <a:tc>
                  <a:txBody>
                    <a:bodyPr/>
                    <a:lstStyle/>
                    <a:p>
                      <a:pPr algn="ctr">
                        <a:lnSpc>
                          <a:spcPct val="107000"/>
                        </a:lnSpc>
                        <a:spcAft>
                          <a:spcPts val="0"/>
                        </a:spcAft>
                      </a:pPr>
                      <a:r>
                        <a:rPr lang="fr-FR" sz="2000" b="1" dirty="0">
                          <a:solidFill>
                            <a:srgbClr val="002060"/>
                          </a:solidFill>
                          <a:effectLst/>
                          <a:latin typeface="Times New Roman" charset="0"/>
                          <a:ea typeface="Times New Roman" charset="0"/>
                        </a:rPr>
                        <a:t>ACTEURS DU PROJET</a:t>
                      </a:r>
                      <a:endParaRPr lang="fr-FR" sz="2000" dirty="0">
                        <a:solidFill>
                          <a:srgbClr val="002060"/>
                        </a:solidFill>
                        <a:effectLst/>
                        <a:latin typeface="Times New Roman" charset="0"/>
                        <a:ea typeface="Calibri" charset="0"/>
                      </a:endParaRPr>
                    </a:p>
                  </a:txBody>
                  <a:tcPr marL="44450" marR="44450" marT="0" marB="0" anchor="ctr">
                    <a:solidFill>
                      <a:schemeClr val="accent4"/>
                    </a:solidFill>
                  </a:tcPr>
                </a:tc>
                <a:tc>
                  <a:txBody>
                    <a:bodyPr/>
                    <a:lstStyle/>
                    <a:p>
                      <a:pPr algn="ctr">
                        <a:lnSpc>
                          <a:spcPct val="107000"/>
                        </a:lnSpc>
                        <a:spcAft>
                          <a:spcPts val="0"/>
                        </a:spcAft>
                      </a:pPr>
                      <a:r>
                        <a:rPr lang="fr-FR" sz="2000" b="1" dirty="0" smtClean="0">
                          <a:solidFill>
                            <a:srgbClr val="002060"/>
                          </a:solidFill>
                          <a:effectLst/>
                          <a:latin typeface="Times New Roman" charset="0"/>
                          <a:ea typeface="Calibri" charset="0"/>
                        </a:rPr>
                        <a:t>RÔLES</a:t>
                      </a:r>
                      <a:r>
                        <a:rPr lang="fr-FR" sz="2000" b="1" baseline="0" dirty="0" smtClean="0">
                          <a:solidFill>
                            <a:srgbClr val="002060"/>
                          </a:solidFill>
                          <a:effectLst/>
                          <a:latin typeface="Times New Roman" charset="0"/>
                          <a:ea typeface="Calibri" charset="0"/>
                        </a:rPr>
                        <a:t> ET MISSIONS</a:t>
                      </a:r>
                      <a:endParaRPr lang="fr-FR" sz="2000" dirty="0">
                        <a:solidFill>
                          <a:srgbClr val="002060"/>
                        </a:solidFill>
                        <a:effectLst/>
                        <a:latin typeface="Times New Roman" charset="0"/>
                        <a:ea typeface="Calibri" charset="0"/>
                      </a:endParaRPr>
                    </a:p>
                  </a:txBody>
                  <a:tcPr marL="44450" marR="44450" marT="0" marB="0" anchor="ctr">
                    <a:solidFill>
                      <a:schemeClr val="accent4"/>
                    </a:solidFill>
                  </a:tcPr>
                </a:tc>
                <a:extLst>
                  <a:ext uri="{0D108BD9-81ED-4DB2-BD59-A6C34878D82A}">
                    <a16:rowId xmlns:a16="http://schemas.microsoft.com/office/drawing/2014/main" val="10000"/>
                  </a:ext>
                </a:extLst>
              </a:tr>
              <a:tr h="889513">
                <a:tc>
                  <a:txBody>
                    <a:bodyPr/>
                    <a:lstStyle/>
                    <a:p>
                      <a:pPr>
                        <a:lnSpc>
                          <a:spcPct val="115000"/>
                        </a:lnSpc>
                        <a:spcAft>
                          <a:spcPts val="0"/>
                        </a:spcAft>
                      </a:pPr>
                      <a:r>
                        <a:rPr lang="fr-FR" sz="1600" b="1" dirty="0">
                          <a:solidFill>
                            <a:srgbClr val="000000"/>
                          </a:solidFill>
                          <a:effectLst/>
                          <a:latin typeface="Times New Roman" charset="0"/>
                          <a:ea typeface="Times New Roman" charset="0"/>
                        </a:rPr>
                        <a:t>Agence de la CMU : </a:t>
                      </a:r>
                      <a:r>
                        <a:rPr lang="fr-FR" sz="1600" b="1" dirty="0" smtClean="0">
                          <a:solidFill>
                            <a:srgbClr val="000000"/>
                          </a:solidFill>
                          <a:effectLst/>
                          <a:latin typeface="Times New Roman" charset="0"/>
                          <a:ea typeface="Times New Roman" charset="0"/>
                        </a:rPr>
                        <a:t>Niveau </a:t>
                      </a:r>
                      <a:r>
                        <a:rPr lang="fr-FR" sz="1600" b="1" dirty="0">
                          <a:solidFill>
                            <a:srgbClr val="000000"/>
                          </a:solidFill>
                          <a:effectLst/>
                          <a:latin typeface="Times New Roman" charset="0"/>
                          <a:ea typeface="Times New Roman" charset="0"/>
                        </a:rPr>
                        <a:t>central et le Service régional de </a:t>
                      </a:r>
                      <a:r>
                        <a:rPr lang="fr-FR" sz="1600" b="1" dirty="0" smtClean="0">
                          <a:solidFill>
                            <a:srgbClr val="000000"/>
                          </a:solidFill>
                          <a:effectLst/>
                          <a:latin typeface="Times New Roman" charset="0"/>
                          <a:ea typeface="Times New Roman" charset="0"/>
                        </a:rPr>
                        <a:t>Kaffrine</a:t>
                      </a:r>
                    </a:p>
                    <a:p>
                      <a:pPr>
                        <a:lnSpc>
                          <a:spcPct val="115000"/>
                        </a:lnSpc>
                        <a:spcAft>
                          <a:spcPts val="0"/>
                        </a:spcAft>
                      </a:pPr>
                      <a:r>
                        <a:rPr lang="fr-FR" sz="1600" b="1" dirty="0" smtClean="0">
                          <a:solidFill>
                            <a:srgbClr val="000000"/>
                          </a:solidFill>
                          <a:effectLst/>
                          <a:latin typeface="Times New Roman" charset="0"/>
                          <a:ea typeface="Calibri" charset="0"/>
                        </a:rPr>
                        <a:t>ANSD</a:t>
                      </a:r>
                      <a:r>
                        <a:rPr lang="fr-FR" sz="1600" b="1" baseline="0" dirty="0" smtClean="0">
                          <a:solidFill>
                            <a:srgbClr val="000000"/>
                          </a:solidFill>
                          <a:effectLst/>
                          <a:latin typeface="Times New Roman" charset="0"/>
                          <a:ea typeface="Calibri" charset="0"/>
                        </a:rPr>
                        <a:t> </a:t>
                      </a:r>
                      <a:endParaRPr lang="fr-FR" sz="1600" b="1" dirty="0">
                        <a:effectLst/>
                        <a:latin typeface="Times New Roman" charset="0"/>
                        <a:ea typeface="Calibri" charset="0"/>
                      </a:endParaRPr>
                    </a:p>
                  </a:txBody>
                  <a:tcPr marL="44450" marR="44450" marT="0" marB="0" anchor="ctr">
                    <a:solidFill>
                      <a:schemeClr val="accent3">
                        <a:lumMod val="20000"/>
                        <a:lumOff val="80000"/>
                      </a:schemeClr>
                    </a:solidFill>
                  </a:tcPr>
                </a:tc>
                <a:tc>
                  <a:txBody>
                    <a:bodyPr/>
                    <a:lstStyle/>
                    <a:p>
                      <a:pPr>
                        <a:lnSpc>
                          <a:spcPct val="115000"/>
                        </a:lnSpc>
                        <a:spcAft>
                          <a:spcPts val="0"/>
                        </a:spcAft>
                      </a:pPr>
                      <a:r>
                        <a:rPr lang="fr-FR" sz="1800" dirty="0" smtClean="0">
                          <a:solidFill>
                            <a:srgbClr val="000000"/>
                          </a:solidFill>
                          <a:effectLst/>
                          <a:latin typeface="Times New Roman" charset="0"/>
                          <a:ea typeface="Times New Roman" charset="0"/>
                        </a:rPr>
                        <a:t>- Formulation </a:t>
                      </a:r>
                      <a:r>
                        <a:rPr lang="fr-FR" sz="1800" dirty="0">
                          <a:solidFill>
                            <a:srgbClr val="000000"/>
                          </a:solidFill>
                          <a:effectLst/>
                          <a:latin typeface="Times New Roman" charset="0"/>
                          <a:ea typeface="Times New Roman" charset="0"/>
                        </a:rPr>
                        <a:t>du projet </a:t>
                      </a:r>
                      <a:r>
                        <a:rPr lang="fr-FR" sz="1800" dirty="0" smtClean="0">
                          <a:solidFill>
                            <a:srgbClr val="000000"/>
                          </a:solidFill>
                          <a:effectLst/>
                          <a:latin typeface="Times New Roman" charset="0"/>
                          <a:ea typeface="Times New Roman" charset="0"/>
                        </a:rPr>
                        <a:t>pilote</a:t>
                      </a:r>
                      <a:r>
                        <a:rPr lang="fr-FR" sz="1800" baseline="0" dirty="0" smtClean="0">
                          <a:solidFill>
                            <a:srgbClr val="000000"/>
                          </a:solidFill>
                          <a:effectLst/>
                          <a:latin typeface="Times New Roman" charset="0"/>
                          <a:ea typeface="Times New Roman" charset="0"/>
                        </a:rPr>
                        <a:t> </a:t>
                      </a:r>
                    </a:p>
                    <a:p>
                      <a:pPr marL="0" indent="0">
                        <a:lnSpc>
                          <a:spcPct val="115000"/>
                        </a:lnSpc>
                        <a:spcAft>
                          <a:spcPts val="0"/>
                        </a:spcAft>
                        <a:buFontTx/>
                        <a:buNone/>
                      </a:pPr>
                      <a:r>
                        <a:rPr lang="fr-FR" sz="1800" dirty="0" smtClean="0">
                          <a:solidFill>
                            <a:srgbClr val="000000"/>
                          </a:solidFill>
                          <a:effectLst/>
                          <a:latin typeface="Times New Roman" charset="0"/>
                          <a:ea typeface="Times New Roman" charset="0"/>
                        </a:rPr>
                        <a:t>-  Coordination </a:t>
                      </a:r>
                      <a:r>
                        <a:rPr lang="fr-FR" sz="1800" dirty="0">
                          <a:solidFill>
                            <a:srgbClr val="000000"/>
                          </a:solidFill>
                          <a:effectLst/>
                          <a:latin typeface="Times New Roman" charset="0"/>
                          <a:ea typeface="Times New Roman" charset="0"/>
                        </a:rPr>
                        <a:t>de la mise en </a:t>
                      </a:r>
                      <a:r>
                        <a:rPr lang="fr-FR" sz="1800" dirty="0" smtClean="0">
                          <a:solidFill>
                            <a:srgbClr val="000000"/>
                          </a:solidFill>
                          <a:effectLst/>
                          <a:latin typeface="Times New Roman" charset="0"/>
                          <a:ea typeface="Times New Roman" charset="0"/>
                        </a:rPr>
                        <a:t>œuvre</a:t>
                      </a:r>
                      <a:r>
                        <a:rPr lang="fr-FR" sz="1800" baseline="0" dirty="0" smtClean="0">
                          <a:solidFill>
                            <a:srgbClr val="000000"/>
                          </a:solidFill>
                          <a:effectLst/>
                          <a:latin typeface="Times New Roman" charset="0"/>
                          <a:ea typeface="Times New Roman" charset="0"/>
                        </a:rPr>
                        <a:t>, s</a:t>
                      </a:r>
                      <a:r>
                        <a:rPr lang="fr-FR" sz="1800" dirty="0" smtClean="0">
                          <a:solidFill>
                            <a:srgbClr val="000000"/>
                          </a:solidFill>
                          <a:effectLst/>
                          <a:latin typeface="Times New Roman" charset="0"/>
                          <a:ea typeface="Times New Roman" charset="0"/>
                        </a:rPr>
                        <a:t>uivi </a:t>
                      </a:r>
                      <a:r>
                        <a:rPr lang="fr-FR" sz="1800" dirty="0">
                          <a:solidFill>
                            <a:srgbClr val="000000"/>
                          </a:solidFill>
                          <a:effectLst/>
                          <a:latin typeface="Times New Roman" charset="0"/>
                          <a:ea typeface="Times New Roman" charset="0"/>
                        </a:rPr>
                        <a:t>et </a:t>
                      </a:r>
                      <a:r>
                        <a:rPr lang="fr-FR" sz="1800" dirty="0" smtClean="0">
                          <a:solidFill>
                            <a:srgbClr val="000000"/>
                          </a:solidFill>
                          <a:effectLst/>
                          <a:latin typeface="Times New Roman" charset="0"/>
                          <a:ea typeface="Times New Roman" charset="0"/>
                        </a:rPr>
                        <a:t>Contrôle</a:t>
                      </a:r>
                    </a:p>
                    <a:p>
                      <a:pPr marL="0" indent="0">
                        <a:lnSpc>
                          <a:spcPct val="115000"/>
                        </a:lnSpc>
                        <a:spcAft>
                          <a:spcPts val="0"/>
                        </a:spcAft>
                        <a:buFontTx/>
                        <a:buNone/>
                      </a:pPr>
                      <a:r>
                        <a:rPr lang="fr-FR" sz="1800" dirty="0" smtClean="0">
                          <a:solidFill>
                            <a:srgbClr val="000000"/>
                          </a:solidFill>
                          <a:effectLst/>
                          <a:latin typeface="Times New Roman" charset="0"/>
                          <a:ea typeface="Calibri" charset="0"/>
                        </a:rPr>
                        <a:t>-  Confection</a:t>
                      </a:r>
                      <a:r>
                        <a:rPr lang="fr-FR" sz="1800" baseline="0" dirty="0" smtClean="0">
                          <a:solidFill>
                            <a:srgbClr val="000000"/>
                          </a:solidFill>
                          <a:effectLst/>
                          <a:latin typeface="Times New Roman" charset="0"/>
                          <a:ea typeface="Calibri" charset="0"/>
                        </a:rPr>
                        <a:t> d’outils d’enquête et participation au recensement</a:t>
                      </a:r>
                      <a:endParaRPr lang="fr-FR" sz="1800" dirty="0">
                        <a:effectLst/>
                        <a:latin typeface="Times New Roman" charset="0"/>
                        <a:ea typeface="Calibri"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10001"/>
                  </a:ext>
                </a:extLst>
              </a:tr>
              <a:tr h="889513">
                <a:tc>
                  <a:txBody>
                    <a:bodyPr/>
                    <a:lstStyle/>
                    <a:p>
                      <a:pPr>
                        <a:lnSpc>
                          <a:spcPct val="115000"/>
                        </a:lnSpc>
                        <a:spcAft>
                          <a:spcPts val="0"/>
                        </a:spcAft>
                      </a:pPr>
                      <a:r>
                        <a:rPr lang="fr-FR" sz="1600" b="1" dirty="0">
                          <a:solidFill>
                            <a:srgbClr val="000000"/>
                          </a:solidFill>
                          <a:effectLst/>
                          <a:latin typeface="Times New Roman" charset="0"/>
                          <a:ea typeface="Times New Roman" charset="0"/>
                        </a:rPr>
                        <a:t>Ministère de la Santé et de l'Action sociale (MSAS</a:t>
                      </a:r>
                      <a:r>
                        <a:rPr lang="fr-FR" sz="1600" b="1" dirty="0" smtClean="0">
                          <a:solidFill>
                            <a:srgbClr val="000000"/>
                          </a:solidFill>
                          <a:effectLst/>
                          <a:latin typeface="Times New Roman" charset="0"/>
                          <a:ea typeface="Times New Roman" charset="0"/>
                        </a:rPr>
                        <a:t>)</a:t>
                      </a:r>
                      <a:endParaRPr lang="fr-FR" sz="1600" b="1" dirty="0">
                        <a:effectLst/>
                        <a:latin typeface="Times New Roman" charset="0"/>
                        <a:ea typeface="Calibri" charset="0"/>
                      </a:endParaRPr>
                    </a:p>
                  </a:txBody>
                  <a:tcPr marL="44450" marR="44450" marT="0" marB="0" anchor="ctr"/>
                </a:tc>
                <a:tc>
                  <a:txBody>
                    <a:bodyPr/>
                    <a:lstStyle/>
                    <a:p>
                      <a:pPr>
                        <a:lnSpc>
                          <a:spcPct val="115000"/>
                        </a:lnSpc>
                        <a:spcAft>
                          <a:spcPts val="0"/>
                        </a:spcAft>
                      </a:pPr>
                      <a:r>
                        <a:rPr lang="fr-FR" sz="1800" dirty="0" smtClean="0">
                          <a:solidFill>
                            <a:srgbClr val="000000"/>
                          </a:solidFill>
                          <a:effectLst/>
                          <a:latin typeface="Times New Roman" charset="0"/>
                          <a:ea typeface="Times New Roman" charset="0"/>
                        </a:rPr>
                        <a:t>-</a:t>
                      </a:r>
                      <a:r>
                        <a:rPr lang="fr-FR" sz="1800" baseline="0" dirty="0" smtClean="0">
                          <a:solidFill>
                            <a:srgbClr val="000000"/>
                          </a:solidFill>
                          <a:effectLst/>
                          <a:latin typeface="Times New Roman" charset="0"/>
                          <a:ea typeface="Times New Roman" charset="0"/>
                        </a:rPr>
                        <a:t> </a:t>
                      </a:r>
                      <a:r>
                        <a:rPr lang="fr-FR" sz="1800" dirty="0" smtClean="0">
                          <a:solidFill>
                            <a:srgbClr val="000000"/>
                          </a:solidFill>
                          <a:effectLst/>
                          <a:latin typeface="Times New Roman" charset="0"/>
                          <a:ea typeface="Times New Roman" charset="0"/>
                        </a:rPr>
                        <a:t>Appui </a:t>
                      </a:r>
                      <a:r>
                        <a:rPr lang="fr-FR" sz="1800" dirty="0">
                          <a:solidFill>
                            <a:srgbClr val="000000"/>
                          </a:solidFill>
                          <a:effectLst/>
                          <a:latin typeface="Times New Roman" charset="0"/>
                          <a:ea typeface="Times New Roman" charset="0"/>
                        </a:rPr>
                        <a:t>à la disponibilité de l'offre de services à tous les niveaux de la pyramide sanitaire. </a:t>
                      </a:r>
                      <a:endParaRPr lang="fr-FR" sz="1800" dirty="0" smtClean="0">
                        <a:solidFill>
                          <a:srgbClr val="000000"/>
                        </a:solidFill>
                        <a:effectLst/>
                        <a:latin typeface="Times New Roman" charset="0"/>
                        <a:ea typeface="Times New Roman" charset="0"/>
                      </a:endParaRPr>
                    </a:p>
                    <a:p>
                      <a:pPr>
                        <a:lnSpc>
                          <a:spcPct val="115000"/>
                        </a:lnSpc>
                        <a:spcAft>
                          <a:spcPts val="0"/>
                        </a:spcAft>
                      </a:pPr>
                      <a:r>
                        <a:rPr lang="fr-FR" sz="1800" dirty="0" smtClean="0">
                          <a:solidFill>
                            <a:srgbClr val="000000"/>
                          </a:solidFill>
                          <a:effectLst/>
                          <a:latin typeface="Times New Roman" charset="0"/>
                          <a:ea typeface="Times New Roman" charset="0"/>
                        </a:rPr>
                        <a:t>- Appui </a:t>
                      </a:r>
                      <a:r>
                        <a:rPr lang="fr-FR" sz="1800" dirty="0">
                          <a:solidFill>
                            <a:srgbClr val="000000"/>
                          </a:solidFill>
                          <a:effectLst/>
                          <a:latin typeface="Times New Roman" charset="0"/>
                          <a:ea typeface="Times New Roman" charset="0"/>
                        </a:rPr>
                        <a:t>à la coordination de la mise en œuvre.</a:t>
                      </a:r>
                      <a:endParaRPr lang="fr-FR" sz="1800" dirty="0">
                        <a:effectLst/>
                        <a:latin typeface="Times New Roman" charset="0"/>
                        <a:ea typeface="Calibri" charset="0"/>
                      </a:endParaRPr>
                    </a:p>
                  </a:txBody>
                  <a:tcPr marL="44450" marR="44450" marT="0" marB="0" anchor="ctr"/>
                </a:tc>
                <a:extLst>
                  <a:ext uri="{0D108BD9-81ED-4DB2-BD59-A6C34878D82A}">
                    <a16:rowId xmlns:a16="http://schemas.microsoft.com/office/drawing/2014/main" val="10002"/>
                  </a:ext>
                </a:extLst>
              </a:tr>
              <a:tr h="889513">
                <a:tc>
                  <a:txBody>
                    <a:bodyPr/>
                    <a:lstStyle/>
                    <a:p>
                      <a:pPr>
                        <a:lnSpc>
                          <a:spcPct val="115000"/>
                        </a:lnSpc>
                        <a:spcAft>
                          <a:spcPts val="0"/>
                        </a:spcAft>
                      </a:pPr>
                      <a:r>
                        <a:rPr lang="fr-FR" sz="1600" b="1" dirty="0">
                          <a:solidFill>
                            <a:srgbClr val="000000"/>
                          </a:solidFill>
                          <a:effectLst/>
                          <a:latin typeface="Times New Roman" charset="0"/>
                          <a:ea typeface="Times New Roman" charset="0"/>
                        </a:rPr>
                        <a:t>Organisations mutualistes </a:t>
                      </a:r>
                      <a:endParaRPr lang="fr-FR" sz="1600" b="1" dirty="0">
                        <a:effectLst/>
                        <a:latin typeface="Times New Roman" charset="0"/>
                        <a:ea typeface="Calibri" charset="0"/>
                      </a:endParaRPr>
                    </a:p>
                  </a:txBody>
                  <a:tcPr marL="44450" marR="44450" marT="0" marB="0" anchor="ctr">
                    <a:solidFill>
                      <a:schemeClr val="accent3">
                        <a:lumMod val="20000"/>
                        <a:lumOff val="80000"/>
                      </a:schemeClr>
                    </a:solidFill>
                  </a:tcPr>
                </a:tc>
                <a:tc>
                  <a:txBody>
                    <a:bodyPr/>
                    <a:lstStyle/>
                    <a:p>
                      <a:pPr>
                        <a:lnSpc>
                          <a:spcPct val="115000"/>
                        </a:lnSpc>
                        <a:spcAft>
                          <a:spcPts val="0"/>
                        </a:spcAft>
                      </a:pPr>
                      <a:r>
                        <a:rPr lang="fr-FR" sz="1800" dirty="0" smtClean="0">
                          <a:solidFill>
                            <a:srgbClr val="000000"/>
                          </a:solidFill>
                          <a:effectLst/>
                          <a:latin typeface="Times New Roman" charset="0"/>
                          <a:ea typeface="Times New Roman" charset="0"/>
                        </a:rPr>
                        <a:t>- Enrôlement de </a:t>
                      </a:r>
                      <a:r>
                        <a:rPr lang="fr-FR" sz="1800" dirty="0">
                          <a:solidFill>
                            <a:srgbClr val="000000"/>
                          </a:solidFill>
                          <a:effectLst/>
                          <a:latin typeface="Times New Roman" charset="0"/>
                          <a:ea typeface="Times New Roman" charset="0"/>
                        </a:rPr>
                        <a:t>la cible du projet pilote. </a:t>
                      </a:r>
                      <a:endParaRPr lang="fr-FR" sz="1800" dirty="0" smtClean="0">
                        <a:solidFill>
                          <a:srgbClr val="000000"/>
                        </a:solidFill>
                        <a:effectLst/>
                        <a:latin typeface="Times New Roman" charset="0"/>
                        <a:ea typeface="Times New Roman" charset="0"/>
                      </a:endParaRPr>
                    </a:p>
                    <a:p>
                      <a:pPr marL="0" indent="0">
                        <a:lnSpc>
                          <a:spcPct val="115000"/>
                        </a:lnSpc>
                        <a:spcAft>
                          <a:spcPts val="0"/>
                        </a:spcAft>
                        <a:buFontTx/>
                        <a:buNone/>
                      </a:pPr>
                      <a:r>
                        <a:rPr lang="fr-FR" sz="1800" dirty="0" smtClean="0">
                          <a:solidFill>
                            <a:srgbClr val="000000"/>
                          </a:solidFill>
                          <a:effectLst/>
                          <a:latin typeface="Times New Roman" charset="0"/>
                          <a:ea typeface="Times New Roman" charset="0"/>
                        </a:rPr>
                        <a:t>- Communication </a:t>
                      </a:r>
                      <a:r>
                        <a:rPr lang="fr-FR" sz="1800" dirty="0">
                          <a:solidFill>
                            <a:srgbClr val="000000"/>
                          </a:solidFill>
                          <a:effectLst/>
                          <a:latin typeface="Times New Roman" charset="0"/>
                          <a:ea typeface="Times New Roman" charset="0"/>
                        </a:rPr>
                        <a:t>et </a:t>
                      </a:r>
                      <a:r>
                        <a:rPr lang="fr-FR" sz="1800" dirty="0" smtClean="0">
                          <a:solidFill>
                            <a:srgbClr val="000000"/>
                          </a:solidFill>
                          <a:effectLst/>
                          <a:latin typeface="Times New Roman" charset="0"/>
                          <a:ea typeface="Times New Roman" charset="0"/>
                        </a:rPr>
                        <a:t>sensibilisation</a:t>
                      </a:r>
                      <a:r>
                        <a:rPr lang="fr-FR" sz="1800" baseline="0" dirty="0" smtClean="0">
                          <a:solidFill>
                            <a:srgbClr val="000000"/>
                          </a:solidFill>
                          <a:effectLst/>
                          <a:latin typeface="Times New Roman" charset="0"/>
                          <a:ea typeface="Times New Roman" charset="0"/>
                        </a:rPr>
                        <a:t> </a:t>
                      </a:r>
                    </a:p>
                    <a:p>
                      <a:pPr marL="0" indent="0">
                        <a:lnSpc>
                          <a:spcPct val="115000"/>
                        </a:lnSpc>
                        <a:spcAft>
                          <a:spcPts val="0"/>
                        </a:spcAft>
                        <a:buFontTx/>
                        <a:buNone/>
                      </a:pPr>
                      <a:r>
                        <a:rPr lang="fr-FR" sz="1800" dirty="0" smtClean="0">
                          <a:solidFill>
                            <a:srgbClr val="000000"/>
                          </a:solidFill>
                          <a:effectLst/>
                          <a:latin typeface="Times New Roman" charset="0"/>
                          <a:ea typeface="Times New Roman" charset="0"/>
                        </a:rPr>
                        <a:t>- Suivi </a:t>
                      </a:r>
                      <a:r>
                        <a:rPr lang="fr-FR" sz="1800" dirty="0">
                          <a:solidFill>
                            <a:srgbClr val="000000"/>
                          </a:solidFill>
                          <a:effectLst/>
                          <a:latin typeface="Times New Roman" charset="0"/>
                          <a:ea typeface="Times New Roman" charset="0"/>
                        </a:rPr>
                        <a:t>et contrôle de l'effectivité des soins.</a:t>
                      </a:r>
                      <a:endParaRPr lang="fr-FR" sz="1800" dirty="0">
                        <a:effectLst/>
                        <a:latin typeface="Times New Roman" charset="0"/>
                        <a:ea typeface="Calibri"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10003"/>
                  </a:ext>
                </a:extLst>
              </a:tr>
              <a:tr h="451387">
                <a:tc>
                  <a:txBody>
                    <a:bodyPr/>
                    <a:lstStyle/>
                    <a:p>
                      <a:pPr>
                        <a:lnSpc>
                          <a:spcPct val="115000"/>
                        </a:lnSpc>
                        <a:spcAft>
                          <a:spcPts val="0"/>
                        </a:spcAft>
                      </a:pPr>
                      <a:r>
                        <a:rPr lang="fr-FR" sz="1600" b="1" dirty="0">
                          <a:solidFill>
                            <a:srgbClr val="000000"/>
                          </a:solidFill>
                          <a:effectLst/>
                          <a:latin typeface="Times New Roman" charset="0"/>
                          <a:ea typeface="Times New Roman" charset="0"/>
                        </a:rPr>
                        <a:t>Partenaires Techniques et Financiers (PTF)</a:t>
                      </a:r>
                      <a:endParaRPr lang="fr-FR" sz="1600" b="1" dirty="0">
                        <a:effectLst/>
                        <a:latin typeface="Times New Roman" charset="0"/>
                        <a:ea typeface="Calibri" charset="0"/>
                      </a:endParaRPr>
                    </a:p>
                  </a:txBody>
                  <a:tcPr marL="44450" marR="44450" marT="0" marB="0" anchor="ctr"/>
                </a:tc>
                <a:tc>
                  <a:txBody>
                    <a:bodyPr/>
                    <a:lstStyle/>
                    <a:p>
                      <a:pPr>
                        <a:lnSpc>
                          <a:spcPct val="115000"/>
                        </a:lnSpc>
                        <a:spcAft>
                          <a:spcPts val="0"/>
                        </a:spcAft>
                      </a:pPr>
                      <a:r>
                        <a:rPr lang="fr-FR" sz="1800" dirty="0">
                          <a:solidFill>
                            <a:srgbClr val="000000"/>
                          </a:solidFill>
                          <a:effectLst/>
                          <a:latin typeface="Times New Roman" charset="0"/>
                          <a:ea typeface="Times New Roman" charset="0"/>
                        </a:rPr>
                        <a:t>Financement du projet pilote et appui à la coordination</a:t>
                      </a:r>
                      <a:r>
                        <a:rPr lang="fr-FR" sz="1800" dirty="0" smtClean="0">
                          <a:solidFill>
                            <a:srgbClr val="000000"/>
                          </a:solidFill>
                          <a:effectLst/>
                          <a:latin typeface="Times New Roman" charset="0"/>
                          <a:ea typeface="Times New Roman" charset="0"/>
                        </a:rPr>
                        <a:t>.</a:t>
                      </a:r>
                      <a:endParaRPr lang="fr-FR" sz="1800" dirty="0">
                        <a:effectLst/>
                        <a:latin typeface="Times New Roman" charset="0"/>
                        <a:ea typeface="Calibri" charset="0"/>
                      </a:endParaRPr>
                    </a:p>
                  </a:txBody>
                  <a:tcPr marL="44450" marR="44450" marT="0" marB="0" anchor="ctr"/>
                </a:tc>
                <a:extLst>
                  <a:ext uri="{0D108BD9-81ED-4DB2-BD59-A6C34878D82A}">
                    <a16:rowId xmlns:a16="http://schemas.microsoft.com/office/drawing/2014/main" val="10004"/>
                  </a:ext>
                </a:extLst>
              </a:tr>
              <a:tr h="568555">
                <a:tc>
                  <a:txBody>
                    <a:bodyPr/>
                    <a:lstStyle/>
                    <a:p>
                      <a:pPr>
                        <a:lnSpc>
                          <a:spcPct val="115000"/>
                        </a:lnSpc>
                        <a:spcAft>
                          <a:spcPts val="0"/>
                        </a:spcAft>
                      </a:pPr>
                      <a:r>
                        <a:rPr lang="fr-FR" sz="1600" b="1" dirty="0">
                          <a:solidFill>
                            <a:srgbClr val="000000"/>
                          </a:solidFill>
                          <a:effectLst/>
                          <a:latin typeface="Times New Roman" charset="0"/>
                          <a:ea typeface="Times New Roman" charset="0"/>
                        </a:rPr>
                        <a:t>Autorités </a:t>
                      </a:r>
                      <a:r>
                        <a:rPr lang="fr-FR" sz="1600" b="1" dirty="0" smtClean="0">
                          <a:solidFill>
                            <a:srgbClr val="000000"/>
                          </a:solidFill>
                          <a:effectLst/>
                          <a:latin typeface="Times New Roman" charset="0"/>
                          <a:ea typeface="Times New Roman" charset="0"/>
                        </a:rPr>
                        <a:t>administratives </a:t>
                      </a:r>
                      <a:r>
                        <a:rPr lang="fr-FR" sz="1600" b="1" dirty="0">
                          <a:solidFill>
                            <a:srgbClr val="000000"/>
                          </a:solidFill>
                          <a:effectLst/>
                          <a:latin typeface="Times New Roman" charset="0"/>
                          <a:ea typeface="Times New Roman" charset="0"/>
                        </a:rPr>
                        <a:t>de la Région de Kaffrine</a:t>
                      </a:r>
                      <a:endParaRPr lang="fr-FR" sz="1600" b="1" dirty="0">
                        <a:effectLst/>
                        <a:latin typeface="Times New Roman" charset="0"/>
                        <a:ea typeface="Calibri" charset="0"/>
                      </a:endParaRPr>
                    </a:p>
                  </a:txBody>
                  <a:tcPr marL="44450" marR="44450" marT="0" marB="0" anchor="ctr">
                    <a:solidFill>
                      <a:schemeClr val="accent3">
                        <a:lumMod val="20000"/>
                        <a:lumOff val="80000"/>
                      </a:schemeClr>
                    </a:solidFill>
                  </a:tcPr>
                </a:tc>
                <a:tc>
                  <a:txBody>
                    <a:bodyPr/>
                    <a:lstStyle/>
                    <a:p>
                      <a:pPr>
                        <a:lnSpc>
                          <a:spcPct val="115000"/>
                        </a:lnSpc>
                        <a:spcAft>
                          <a:spcPts val="0"/>
                        </a:spcAft>
                      </a:pPr>
                      <a:r>
                        <a:rPr lang="fr-FR" sz="1800" dirty="0">
                          <a:solidFill>
                            <a:srgbClr val="000000"/>
                          </a:solidFill>
                          <a:effectLst/>
                          <a:latin typeface="Times New Roman" charset="0"/>
                          <a:ea typeface="Times New Roman" charset="0"/>
                        </a:rPr>
                        <a:t>Coordination </a:t>
                      </a:r>
                      <a:r>
                        <a:rPr lang="fr-FR" sz="1800" dirty="0" smtClean="0">
                          <a:solidFill>
                            <a:srgbClr val="000000"/>
                          </a:solidFill>
                          <a:effectLst/>
                          <a:latin typeface="Times New Roman" charset="0"/>
                          <a:ea typeface="Times New Roman" charset="0"/>
                        </a:rPr>
                        <a:t>et suivi</a:t>
                      </a:r>
                      <a:r>
                        <a:rPr lang="fr-FR" sz="1800" baseline="0" dirty="0" smtClean="0">
                          <a:solidFill>
                            <a:srgbClr val="000000"/>
                          </a:solidFill>
                          <a:effectLst/>
                          <a:latin typeface="Times New Roman" charset="0"/>
                          <a:ea typeface="Times New Roman" charset="0"/>
                        </a:rPr>
                        <a:t> </a:t>
                      </a:r>
                      <a:r>
                        <a:rPr lang="fr-FR" sz="1800" dirty="0" smtClean="0">
                          <a:solidFill>
                            <a:srgbClr val="000000"/>
                          </a:solidFill>
                          <a:effectLst/>
                          <a:latin typeface="Times New Roman" charset="0"/>
                          <a:ea typeface="Times New Roman" charset="0"/>
                        </a:rPr>
                        <a:t>du projet</a:t>
                      </a:r>
                      <a:endParaRPr lang="fr-FR" sz="1800" dirty="0">
                        <a:effectLst/>
                        <a:latin typeface="Times New Roman" charset="0"/>
                        <a:ea typeface="Calibri"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10005"/>
                  </a:ext>
                </a:extLst>
              </a:tr>
              <a:tr h="375947">
                <a:tc>
                  <a:txBody>
                    <a:bodyPr/>
                    <a:lstStyle/>
                    <a:p>
                      <a:pPr>
                        <a:lnSpc>
                          <a:spcPct val="115000"/>
                        </a:lnSpc>
                        <a:spcAft>
                          <a:spcPts val="0"/>
                        </a:spcAft>
                      </a:pPr>
                      <a:r>
                        <a:rPr lang="fr-FR" sz="1600" b="1" dirty="0">
                          <a:solidFill>
                            <a:srgbClr val="000000"/>
                          </a:solidFill>
                          <a:effectLst/>
                          <a:latin typeface="Times New Roman" charset="0"/>
                          <a:ea typeface="Times New Roman" charset="0"/>
                        </a:rPr>
                        <a:t>Collectivités Territoriales </a:t>
                      </a:r>
                      <a:endParaRPr lang="fr-FR" sz="1600" b="1" dirty="0">
                        <a:effectLst/>
                        <a:latin typeface="Times New Roman" charset="0"/>
                        <a:ea typeface="Calibri" charset="0"/>
                      </a:endParaRPr>
                    </a:p>
                  </a:txBody>
                  <a:tcPr marL="44450" marR="44450" marT="0" marB="0" anchor="ctr"/>
                </a:tc>
                <a:tc>
                  <a:txBody>
                    <a:bodyPr/>
                    <a:lstStyle/>
                    <a:p>
                      <a:pPr>
                        <a:lnSpc>
                          <a:spcPct val="115000"/>
                        </a:lnSpc>
                        <a:spcAft>
                          <a:spcPts val="0"/>
                        </a:spcAft>
                      </a:pPr>
                      <a:r>
                        <a:rPr lang="fr-FR" sz="1800" dirty="0">
                          <a:solidFill>
                            <a:srgbClr val="000000"/>
                          </a:solidFill>
                          <a:effectLst/>
                          <a:latin typeface="Times New Roman" charset="0"/>
                          <a:ea typeface="Times New Roman" charset="0"/>
                        </a:rPr>
                        <a:t>Coordination et suivi</a:t>
                      </a:r>
                      <a:endParaRPr lang="fr-FR" sz="1800" dirty="0">
                        <a:effectLst/>
                        <a:latin typeface="Times New Roman" charset="0"/>
                        <a:ea typeface="Calibri" charset="0"/>
                      </a:endParaRPr>
                    </a:p>
                  </a:txBody>
                  <a:tcPr marL="44450" marR="44450" marT="0" marB="0" anchor="ctr"/>
                </a:tc>
                <a:extLst>
                  <a:ext uri="{0D108BD9-81ED-4DB2-BD59-A6C34878D82A}">
                    <a16:rowId xmlns:a16="http://schemas.microsoft.com/office/drawing/2014/main" val="10006"/>
                  </a:ext>
                </a:extLst>
              </a:tr>
              <a:tr h="593009">
                <a:tc>
                  <a:txBody>
                    <a:bodyPr/>
                    <a:lstStyle/>
                    <a:p>
                      <a:pPr>
                        <a:lnSpc>
                          <a:spcPct val="115000"/>
                        </a:lnSpc>
                        <a:spcAft>
                          <a:spcPts val="0"/>
                        </a:spcAft>
                      </a:pPr>
                      <a:r>
                        <a:rPr lang="fr-FR" sz="1600" b="1" dirty="0">
                          <a:solidFill>
                            <a:srgbClr val="000000"/>
                          </a:solidFill>
                          <a:effectLst/>
                          <a:latin typeface="Times New Roman" charset="0"/>
                          <a:ea typeface="Times New Roman" charset="0"/>
                        </a:rPr>
                        <a:t>Acteurs communautaires (Bajenu gox, matrones, relais communautaires, etc.)</a:t>
                      </a:r>
                      <a:endParaRPr lang="fr-FR" sz="1600" b="1" dirty="0">
                        <a:effectLst/>
                        <a:latin typeface="Times New Roman" charset="0"/>
                        <a:ea typeface="Calibri" charset="0"/>
                      </a:endParaRPr>
                    </a:p>
                  </a:txBody>
                  <a:tcPr marL="44450" marR="44450" marT="0" marB="0" anchor="ctr">
                    <a:solidFill>
                      <a:schemeClr val="accent3">
                        <a:lumMod val="20000"/>
                        <a:lumOff val="80000"/>
                      </a:schemeClr>
                    </a:solidFill>
                  </a:tcPr>
                </a:tc>
                <a:tc>
                  <a:txBody>
                    <a:bodyPr/>
                    <a:lstStyle/>
                    <a:p>
                      <a:pPr marL="285750" indent="-285750">
                        <a:lnSpc>
                          <a:spcPct val="115000"/>
                        </a:lnSpc>
                        <a:spcAft>
                          <a:spcPts val="0"/>
                        </a:spcAft>
                        <a:buFontTx/>
                        <a:buChar char="-"/>
                      </a:pPr>
                      <a:r>
                        <a:rPr lang="fr-FR" sz="1800" dirty="0" smtClean="0">
                          <a:solidFill>
                            <a:srgbClr val="000000"/>
                          </a:solidFill>
                          <a:effectLst/>
                          <a:latin typeface="Times New Roman" charset="0"/>
                          <a:ea typeface="Times New Roman" charset="0"/>
                        </a:rPr>
                        <a:t>Appui </a:t>
                      </a:r>
                      <a:r>
                        <a:rPr lang="fr-FR" sz="1800" dirty="0">
                          <a:solidFill>
                            <a:srgbClr val="000000"/>
                          </a:solidFill>
                          <a:effectLst/>
                          <a:latin typeface="Times New Roman" charset="0"/>
                          <a:ea typeface="Times New Roman" charset="0"/>
                        </a:rPr>
                        <a:t>à </a:t>
                      </a:r>
                      <a:r>
                        <a:rPr lang="fr-FR" sz="1800" dirty="0" smtClean="0">
                          <a:solidFill>
                            <a:srgbClr val="000000"/>
                          </a:solidFill>
                          <a:effectLst/>
                          <a:latin typeface="Times New Roman" charset="0"/>
                          <a:ea typeface="Times New Roman" charset="0"/>
                        </a:rPr>
                        <a:t>l’enrôlement</a:t>
                      </a:r>
                      <a:r>
                        <a:rPr lang="fr-FR" sz="1800" baseline="0" dirty="0" smtClean="0">
                          <a:solidFill>
                            <a:srgbClr val="000000"/>
                          </a:solidFill>
                          <a:effectLst/>
                          <a:latin typeface="Times New Roman" charset="0"/>
                          <a:ea typeface="Times New Roman" charset="0"/>
                        </a:rPr>
                        <a:t> et </a:t>
                      </a:r>
                    </a:p>
                    <a:p>
                      <a:pPr marL="285750" indent="-285750">
                        <a:lnSpc>
                          <a:spcPct val="115000"/>
                        </a:lnSpc>
                        <a:spcAft>
                          <a:spcPts val="0"/>
                        </a:spcAft>
                        <a:buFontTx/>
                        <a:buChar char="-"/>
                      </a:pPr>
                      <a:r>
                        <a:rPr lang="fr-FR" sz="1800" baseline="0" dirty="0" smtClean="0">
                          <a:solidFill>
                            <a:srgbClr val="000000"/>
                          </a:solidFill>
                          <a:effectLst/>
                          <a:latin typeface="Times New Roman" charset="0"/>
                          <a:ea typeface="Times New Roman" charset="0"/>
                        </a:rPr>
                        <a:t>C</a:t>
                      </a:r>
                      <a:r>
                        <a:rPr lang="fr-FR" sz="1800" dirty="0" smtClean="0">
                          <a:solidFill>
                            <a:srgbClr val="000000"/>
                          </a:solidFill>
                          <a:effectLst/>
                          <a:latin typeface="Times New Roman" charset="0"/>
                          <a:ea typeface="Times New Roman" charset="0"/>
                        </a:rPr>
                        <a:t>ommunication </a:t>
                      </a:r>
                      <a:r>
                        <a:rPr lang="fr-FR" sz="1800" dirty="0">
                          <a:solidFill>
                            <a:srgbClr val="000000"/>
                          </a:solidFill>
                          <a:effectLst/>
                          <a:latin typeface="Times New Roman" charset="0"/>
                          <a:ea typeface="Times New Roman" charset="0"/>
                        </a:rPr>
                        <a:t>et sensibilisation</a:t>
                      </a:r>
                      <a:endParaRPr lang="fr-FR" sz="1800" dirty="0">
                        <a:effectLst/>
                        <a:latin typeface="Times New Roman" charset="0"/>
                        <a:ea typeface="Calibri" charset="0"/>
                      </a:endParaRPr>
                    </a:p>
                  </a:txBody>
                  <a:tcPr marL="44450" marR="44450" marT="0" marB="0" anchor="ctr">
                    <a:solidFill>
                      <a:schemeClr val="accent3">
                        <a:lumMod val="20000"/>
                        <a:lumOff val="80000"/>
                      </a:schemeClr>
                    </a:solidFill>
                  </a:tcPr>
                </a:tc>
                <a:extLst>
                  <a:ext uri="{0D108BD9-81ED-4DB2-BD59-A6C34878D82A}">
                    <a16:rowId xmlns:a16="http://schemas.microsoft.com/office/drawing/2014/main" val="10007"/>
                  </a:ext>
                </a:extLst>
              </a:tr>
              <a:tr h="838344">
                <a:tc>
                  <a:txBody>
                    <a:bodyPr/>
                    <a:lstStyle/>
                    <a:p>
                      <a:pPr>
                        <a:lnSpc>
                          <a:spcPct val="115000"/>
                        </a:lnSpc>
                        <a:spcAft>
                          <a:spcPts val="0"/>
                        </a:spcAft>
                      </a:pPr>
                      <a:r>
                        <a:rPr lang="fr-FR" sz="1600" b="1" dirty="0">
                          <a:solidFill>
                            <a:srgbClr val="000000"/>
                          </a:solidFill>
                          <a:effectLst/>
                          <a:latin typeface="Times New Roman" charset="0"/>
                          <a:ea typeface="Times New Roman" charset="0"/>
                        </a:rPr>
                        <a:t>Bénéficiaires directs et indirects du projet pilote</a:t>
                      </a:r>
                      <a:endParaRPr lang="fr-FR" sz="1600" b="1" dirty="0">
                        <a:effectLst/>
                        <a:latin typeface="Times New Roman" charset="0"/>
                        <a:ea typeface="Calibri" charset="0"/>
                      </a:endParaRPr>
                    </a:p>
                  </a:txBody>
                  <a:tcPr marL="44450" marR="44450" marT="0" marB="0" anchor="ctr"/>
                </a:tc>
                <a:tc>
                  <a:txBody>
                    <a:bodyPr/>
                    <a:lstStyle/>
                    <a:p>
                      <a:pPr>
                        <a:lnSpc>
                          <a:spcPct val="115000"/>
                        </a:lnSpc>
                        <a:spcAft>
                          <a:spcPts val="0"/>
                        </a:spcAft>
                      </a:pPr>
                      <a:r>
                        <a:rPr lang="fr-FR" sz="1800" dirty="0">
                          <a:solidFill>
                            <a:srgbClr val="000000"/>
                          </a:solidFill>
                          <a:effectLst/>
                          <a:latin typeface="Times New Roman" charset="0"/>
                          <a:ea typeface="Times New Roman" charset="0"/>
                        </a:rPr>
                        <a:t>Appui à la coordination du projet. Communication et sensibilisation. Suivi et contrôle</a:t>
                      </a:r>
                      <a:endParaRPr lang="fr-FR" sz="1800" dirty="0">
                        <a:effectLst/>
                        <a:latin typeface="Times New Roman" charset="0"/>
                        <a:ea typeface="Calibri" charset="0"/>
                      </a:endParaRPr>
                    </a:p>
                  </a:txBody>
                  <a:tcPr marL="44450" marR="44450" marT="0" marB="0" anchor="ctr"/>
                </a:tc>
                <a:extLst>
                  <a:ext uri="{0D108BD9-81ED-4DB2-BD59-A6C34878D82A}">
                    <a16:rowId xmlns:a16="http://schemas.microsoft.com/office/drawing/2014/main" val="10008"/>
                  </a:ext>
                </a:extLst>
              </a:tr>
            </a:tbl>
          </a:graphicData>
        </a:graphic>
      </p:graphicFrame>
      <p:sp>
        <p:nvSpPr>
          <p:cNvPr id="4" name="Espace réservé du numéro de diapositive 3"/>
          <p:cNvSpPr>
            <a:spLocks noGrp="1"/>
          </p:cNvSpPr>
          <p:nvPr>
            <p:ph type="sldNum" sz="quarter" idx="12"/>
          </p:nvPr>
        </p:nvSpPr>
        <p:spPr/>
        <p:txBody>
          <a:bodyPr/>
          <a:lstStyle/>
          <a:p>
            <a:fld id="{4AE0A1AC-7513-4A33-BB37-B66C7EB2306A}" type="slidenum">
              <a:rPr lang="fr-FR" smtClean="0"/>
              <a:t>11</a:t>
            </a:fld>
            <a:endParaRPr lang="fr-FR"/>
          </a:p>
        </p:txBody>
      </p:sp>
      <p:pic>
        <p:nvPicPr>
          <p:cNvPr id="5" name="Image 4"/>
          <p:cNvPicPr>
            <a:picLocks noChangeAspect="1"/>
          </p:cNvPicPr>
          <p:nvPr/>
        </p:nvPicPr>
        <p:blipFill>
          <a:blip r:embed="rId2"/>
          <a:stretch>
            <a:fillRect/>
          </a:stretch>
        </p:blipFill>
        <p:spPr>
          <a:xfrm>
            <a:off x="1" y="1"/>
            <a:ext cx="2338938" cy="849746"/>
          </a:xfrm>
          <a:prstGeom prst="rect">
            <a:avLst/>
          </a:prstGeom>
        </p:spPr>
      </p:pic>
    </p:spTree>
    <p:extLst>
      <p:ext uri="{BB962C8B-B14F-4D97-AF65-F5344CB8AC3E}">
        <p14:creationId xmlns:p14="http://schemas.microsoft.com/office/powerpoint/2010/main" val="1036699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1127" y="263526"/>
            <a:ext cx="11333017" cy="687819"/>
          </a:xfrm>
        </p:spPr>
        <p:txBody>
          <a:bodyPr>
            <a:normAutofit fontScale="90000"/>
          </a:bodyPr>
          <a:lstStyle/>
          <a:p>
            <a:pPr algn="ctr"/>
            <a:r>
              <a:rPr lang="fr-FR" sz="4800" b="1" dirty="0" smtClean="0">
                <a:solidFill>
                  <a:srgbClr val="002060"/>
                </a:solidFill>
                <a:latin typeface="Times New Roman" panose="02020603050405020304" pitchFamily="18" charset="0"/>
                <a:cs typeface="Times New Roman" panose="02020603050405020304" pitchFamily="18" charset="0"/>
              </a:rPr>
              <a:t>Difficultés rencontrées</a:t>
            </a:r>
            <a:endParaRPr lang="fr-FR" sz="4800" b="1" dirty="0">
              <a:solidFill>
                <a:srgbClr val="002060"/>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304799" y="1431636"/>
            <a:ext cx="11720946" cy="5181599"/>
          </a:xfrm>
        </p:spPr>
        <p:txBody>
          <a:bodyPr>
            <a:normAutofit lnSpcReduction="10000"/>
          </a:bodyPr>
          <a:lstStyle/>
          <a:p>
            <a:pPr>
              <a:lnSpc>
                <a:spcPct val="150000"/>
              </a:lnSpc>
              <a:buFont typeface="Wingdings" panose="05000000000000000000" pitchFamily="2" charset="2"/>
              <a:buChar char="q"/>
            </a:pPr>
            <a:r>
              <a:rPr lang="fr-FR" dirty="0" smtClean="0">
                <a:latin typeface="Times New Roman" panose="02020603050405020304" pitchFamily="18" charset="0"/>
                <a:cs typeface="Times New Roman" panose="02020603050405020304" pitchFamily="18" charset="0"/>
              </a:rPr>
              <a:t>Accès  difficile de certains villages frontaliers</a:t>
            </a:r>
          </a:p>
          <a:p>
            <a:pPr marL="0" indent="0">
              <a:lnSpc>
                <a:spcPct val="150000"/>
              </a:lnSpc>
              <a:buNone/>
            </a:pPr>
            <a:endParaRPr lang="fr-FR" dirty="0" smtClean="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q"/>
            </a:pPr>
            <a:r>
              <a:rPr lang="fr-FR" dirty="0" smtClean="0">
                <a:latin typeface="Times New Roman" panose="02020603050405020304" pitchFamily="18" charset="0"/>
                <a:cs typeface="Times New Roman" panose="02020603050405020304" pitchFamily="18" charset="0"/>
              </a:rPr>
              <a:t> La délimitation des communes n’est pas précise et possibilité d’enrôler des  enfants hors district</a:t>
            </a:r>
          </a:p>
          <a:p>
            <a:pPr marL="0" indent="0">
              <a:lnSpc>
                <a:spcPct val="100000"/>
              </a:lnSpc>
              <a:buNone/>
            </a:pPr>
            <a:endParaRPr lang="fr-FR" dirty="0" smtClean="0">
              <a:latin typeface="Times New Roman" panose="02020603050405020304" pitchFamily="18" charset="0"/>
              <a:cs typeface="Times New Roman" panose="02020603050405020304" pitchFamily="18" charset="0"/>
            </a:endParaRPr>
          </a:p>
          <a:p>
            <a:pPr algn="just">
              <a:lnSpc>
                <a:spcPct val="100000"/>
              </a:lnSpc>
              <a:buFont typeface="Wingdings" panose="05000000000000000000" pitchFamily="2" charset="2"/>
              <a:buChar char="q"/>
            </a:pPr>
            <a:r>
              <a:rPr lang="fr-FR" dirty="0" smtClean="0">
                <a:latin typeface="Times New Roman" panose="02020603050405020304" pitchFamily="18" charset="0"/>
                <a:cs typeface="Times New Roman" panose="02020603050405020304" pitchFamily="18" charset="0"/>
              </a:rPr>
              <a:t> Difficulté dans la détermination de l’âge révolu (absence extrait de naissance, carnet de santé)</a:t>
            </a:r>
          </a:p>
          <a:p>
            <a:pPr marL="0" indent="0" algn="just">
              <a:lnSpc>
                <a:spcPct val="100000"/>
              </a:lnSpc>
              <a:buNone/>
            </a:pPr>
            <a:endParaRPr lang="fr-FR" dirty="0" smtClean="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q"/>
            </a:pPr>
            <a:r>
              <a:rPr lang="fr-FR" dirty="0" smtClean="0">
                <a:latin typeface="Times New Roman" panose="02020603050405020304" pitchFamily="18" charset="0"/>
                <a:cs typeface="Times New Roman" panose="02020603050405020304" pitchFamily="18" charset="0"/>
              </a:rPr>
              <a:t> Quelques difficultés logistiques pour effectuer le déplacement dans les villages</a:t>
            </a:r>
          </a:p>
          <a:p>
            <a:pPr>
              <a:lnSpc>
                <a:spcPct val="100000"/>
              </a:lnSpc>
              <a:buFont typeface="Wingdings" panose="05000000000000000000" pitchFamily="2" charset="2"/>
              <a:buChar char="q"/>
            </a:pPr>
            <a:endParaRPr lang="fr-FR" dirty="0"/>
          </a:p>
        </p:txBody>
      </p:sp>
      <p:pic>
        <p:nvPicPr>
          <p:cNvPr id="4" name="Image 3"/>
          <p:cNvPicPr>
            <a:picLocks noChangeAspect="1"/>
          </p:cNvPicPr>
          <p:nvPr/>
        </p:nvPicPr>
        <p:blipFill>
          <a:blip r:embed="rId2"/>
          <a:stretch>
            <a:fillRect/>
          </a:stretch>
        </p:blipFill>
        <p:spPr>
          <a:xfrm>
            <a:off x="1" y="0"/>
            <a:ext cx="2338938" cy="1150001"/>
          </a:xfrm>
          <a:prstGeom prst="rect">
            <a:avLst/>
          </a:prstGeom>
        </p:spPr>
      </p:pic>
    </p:spTree>
    <p:extLst>
      <p:ext uri="{BB962C8B-B14F-4D97-AF65-F5344CB8AC3E}">
        <p14:creationId xmlns:p14="http://schemas.microsoft.com/office/powerpoint/2010/main" val="32386134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a date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700">
                <a:solidFill>
                  <a:schemeClr val="tx1"/>
                </a:solidFill>
                <a:latin typeface="Georgia" charset="0"/>
                <a:ea typeface="MS PGothic" charset="0"/>
                <a:cs typeface="MS PGothic" charset="0"/>
              </a:defRPr>
            </a:lvl1pPr>
            <a:lvl2pPr marL="742950" indent="-285750">
              <a:defRPr sz="2200">
                <a:solidFill>
                  <a:schemeClr val="tx2"/>
                </a:solidFill>
                <a:latin typeface="Georgia" charset="0"/>
                <a:ea typeface="MS PGothic" charset="0"/>
                <a:cs typeface="MS PGothic" charset="0"/>
              </a:defRPr>
            </a:lvl2pPr>
            <a:lvl3pPr marL="1143000">
              <a:defRPr sz="2000">
                <a:solidFill>
                  <a:schemeClr val="tx1"/>
                </a:solidFill>
                <a:latin typeface="Georgia" charset="0"/>
                <a:ea typeface="MS PGothic" charset="0"/>
                <a:cs typeface="MS PGothic" charset="0"/>
              </a:defRPr>
            </a:lvl3pPr>
            <a:lvl4pPr marL="1600200">
              <a:defRPr sz="2000">
                <a:solidFill>
                  <a:schemeClr val="tx2"/>
                </a:solidFill>
                <a:latin typeface="Georgia" charset="0"/>
                <a:ea typeface="MS PGothic" charset="0"/>
                <a:cs typeface="MS PGothic" charset="0"/>
              </a:defRPr>
            </a:lvl4pPr>
            <a:lvl5pPr marL="2057400">
              <a:defRPr sz="2000">
                <a:solidFill>
                  <a:schemeClr val="tx1"/>
                </a:solidFill>
                <a:latin typeface="Georgia" charset="0"/>
                <a:ea typeface="MS PGothic" charset="0"/>
                <a:cs typeface="MS PGothic" charset="0"/>
              </a:defRPr>
            </a:lvl5pPr>
            <a:lvl6pPr marL="2514600" indent="-228600" eaLnBrk="0" fontAlgn="base" hangingPunct="0">
              <a:spcAft>
                <a:spcPct val="0"/>
              </a:spcAft>
              <a:buClr>
                <a:srgbClr val="8FB08C"/>
              </a:buClr>
              <a:buChar char="•"/>
              <a:defRPr sz="2000">
                <a:solidFill>
                  <a:schemeClr val="tx1"/>
                </a:solidFill>
                <a:latin typeface="Georgia" charset="0"/>
                <a:ea typeface="MS PGothic" charset="0"/>
                <a:cs typeface="MS PGothic" charset="0"/>
              </a:defRPr>
            </a:lvl6pPr>
            <a:lvl7pPr marL="2971800" indent="-228600" eaLnBrk="0" fontAlgn="base" hangingPunct="0">
              <a:spcAft>
                <a:spcPct val="0"/>
              </a:spcAft>
              <a:buClr>
                <a:srgbClr val="8FB08C"/>
              </a:buClr>
              <a:defRPr sz="2000">
                <a:solidFill>
                  <a:schemeClr val="tx1"/>
                </a:solidFill>
                <a:latin typeface="Georgia" charset="0"/>
                <a:ea typeface="MS PGothic" charset="0"/>
                <a:cs typeface="MS PGothic" charset="0"/>
              </a:defRPr>
            </a:lvl7pPr>
            <a:lvl8pPr marL="3429000" indent="-228600" eaLnBrk="0" fontAlgn="base" hangingPunct="0">
              <a:spcAft>
                <a:spcPct val="0"/>
              </a:spcAft>
              <a:buClr>
                <a:srgbClr val="8FB08C"/>
              </a:buClr>
              <a:defRPr sz="2000">
                <a:solidFill>
                  <a:schemeClr val="tx1"/>
                </a:solidFill>
                <a:latin typeface="Georgia" charset="0"/>
                <a:ea typeface="MS PGothic" charset="0"/>
                <a:cs typeface="MS PGothic" charset="0"/>
              </a:defRPr>
            </a:lvl8pPr>
            <a:lvl9pPr marL="3886200" indent="-228600" eaLnBrk="0" fontAlgn="base" hangingPunct="0">
              <a:spcAft>
                <a:spcPct val="0"/>
              </a:spcAft>
              <a:buClr>
                <a:srgbClr val="8FB08C"/>
              </a:buClr>
              <a:defRPr sz="2000">
                <a:solidFill>
                  <a:schemeClr val="tx1"/>
                </a:solidFill>
                <a:latin typeface="Georgia" charset="0"/>
                <a:ea typeface="MS PGothic" charset="0"/>
                <a:cs typeface="MS PGothic"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C632377-A765-4BFD-82AC-35BE3E3B012C}" type="datetime1">
              <a:rPr kumimoji="0" lang="fr-FR" sz="1400" b="0" i="0" u="none" strike="noStrike" kern="1200" cap="none" spc="0" normalizeH="0" baseline="0" noProof="0">
                <a:ln>
                  <a:noFill/>
                </a:ln>
                <a:solidFill>
                  <a:srgbClr val="455F51"/>
                </a:solidFill>
                <a:effectLst/>
                <a:uLnTx/>
                <a:uFillTx/>
                <a:latin typeface="Arial" charset="0"/>
                <a:ea typeface="MS PGothic"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27/11/2019</a:t>
            </a:fld>
            <a:endParaRPr kumimoji="0" lang="fr-FR" sz="1400" b="0" i="0" u="none" strike="noStrike" kern="1200" cap="none" spc="0" normalizeH="0" baseline="0" noProof="0">
              <a:ln>
                <a:noFill/>
              </a:ln>
              <a:solidFill>
                <a:srgbClr val="455F51"/>
              </a:solidFill>
              <a:effectLst/>
              <a:uLnTx/>
              <a:uFillTx/>
              <a:latin typeface="Arial" charset="0"/>
              <a:ea typeface="MS PGothic" charset="0"/>
              <a:cs typeface="Arial" charset="0"/>
            </a:endParaRPr>
          </a:p>
        </p:txBody>
      </p:sp>
      <p:sp>
        <p:nvSpPr>
          <p:cNvPr id="37891" name="Espace réservé du pied de page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a:defRPr sz="2700">
                <a:solidFill>
                  <a:schemeClr val="tx1"/>
                </a:solidFill>
                <a:latin typeface="Georgia" charset="0"/>
                <a:ea typeface="MS PGothic" charset="0"/>
                <a:cs typeface="MS PGothic" charset="0"/>
              </a:defRPr>
            </a:lvl1pPr>
            <a:lvl2pPr marL="742950" indent="-285750">
              <a:defRPr sz="2200">
                <a:solidFill>
                  <a:schemeClr val="tx2"/>
                </a:solidFill>
                <a:latin typeface="Georgia" charset="0"/>
                <a:ea typeface="MS PGothic" charset="0"/>
                <a:cs typeface="MS PGothic" charset="0"/>
              </a:defRPr>
            </a:lvl2pPr>
            <a:lvl3pPr marL="1143000">
              <a:defRPr sz="2000">
                <a:solidFill>
                  <a:schemeClr val="tx1"/>
                </a:solidFill>
                <a:latin typeface="Georgia" charset="0"/>
                <a:ea typeface="MS PGothic" charset="0"/>
                <a:cs typeface="MS PGothic" charset="0"/>
              </a:defRPr>
            </a:lvl3pPr>
            <a:lvl4pPr marL="1600200">
              <a:defRPr sz="2000">
                <a:solidFill>
                  <a:schemeClr val="tx2"/>
                </a:solidFill>
                <a:latin typeface="Georgia" charset="0"/>
                <a:ea typeface="MS PGothic" charset="0"/>
                <a:cs typeface="MS PGothic" charset="0"/>
              </a:defRPr>
            </a:lvl4pPr>
            <a:lvl5pPr marL="2057400">
              <a:defRPr sz="2000">
                <a:solidFill>
                  <a:schemeClr val="tx1"/>
                </a:solidFill>
                <a:latin typeface="Georgia" charset="0"/>
                <a:ea typeface="MS PGothic" charset="0"/>
                <a:cs typeface="MS PGothic" charset="0"/>
              </a:defRPr>
            </a:lvl5pPr>
            <a:lvl6pPr marL="2514600" indent="-228600" eaLnBrk="0" fontAlgn="base" hangingPunct="0">
              <a:spcAft>
                <a:spcPct val="0"/>
              </a:spcAft>
              <a:buClr>
                <a:srgbClr val="8FB08C"/>
              </a:buClr>
              <a:buChar char="•"/>
              <a:defRPr sz="2000">
                <a:solidFill>
                  <a:schemeClr val="tx1"/>
                </a:solidFill>
                <a:latin typeface="Georgia" charset="0"/>
                <a:ea typeface="MS PGothic" charset="0"/>
                <a:cs typeface="MS PGothic" charset="0"/>
              </a:defRPr>
            </a:lvl6pPr>
            <a:lvl7pPr marL="2971800" indent="-228600" eaLnBrk="0" fontAlgn="base" hangingPunct="0">
              <a:spcAft>
                <a:spcPct val="0"/>
              </a:spcAft>
              <a:buClr>
                <a:srgbClr val="8FB08C"/>
              </a:buClr>
              <a:defRPr sz="2000">
                <a:solidFill>
                  <a:schemeClr val="tx1"/>
                </a:solidFill>
                <a:latin typeface="Georgia" charset="0"/>
                <a:ea typeface="MS PGothic" charset="0"/>
                <a:cs typeface="MS PGothic" charset="0"/>
              </a:defRPr>
            </a:lvl7pPr>
            <a:lvl8pPr marL="3429000" indent="-228600" eaLnBrk="0" fontAlgn="base" hangingPunct="0">
              <a:spcAft>
                <a:spcPct val="0"/>
              </a:spcAft>
              <a:buClr>
                <a:srgbClr val="8FB08C"/>
              </a:buClr>
              <a:defRPr sz="2000">
                <a:solidFill>
                  <a:schemeClr val="tx1"/>
                </a:solidFill>
                <a:latin typeface="Georgia" charset="0"/>
                <a:ea typeface="MS PGothic" charset="0"/>
                <a:cs typeface="MS PGothic" charset="0"/>
              </a:defRPr>
            </a:lvl8pPr>
            <a:lvl9pPr marL="3886200" indent="-228600" eaLnBrk="0" fontAlgn="base" hangingPunct="0">
              <a:spcAft>
                <a:spcPct val="0"/>
              </a:spcAft>
              <a:buClr>
                <a:srgbClr val="8FB08C"/>
              </a:buClr>
              <a:defRPr sz="2000">
                <a:solidFill>
                  <a:schemeClr val="tx1"/>
                </a:solidFill>
                <a:latin typeface="Georgia" charset="0"/>
                <a:ea typeface="MS PGothic" charset="0"/>
                <a:cs typeface="MS PGothic"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455F51"/>
                </a:solidFill>
                <a:effectLst/>
                <a:uLnTx/>
                <a:uFillTx/>
                <a:latin typeface="Arial" charset="0"/>
                <a:ea typeface="MS PGothic" charset="0"/>
                <a:cs typeface="Arial" charset="0"/>
              </a:rPr>
              <a:t>La CMU</a:t>
            </a:r>
          </a:p>
        </p:txBody>
      </p:sp>
      <p:sp>
        <p:nvSpPr>
          <p:cNvPr id="37892" name="Rectangle 7"/>
          <p:cNvSpPr>
            <a:spLocks noChangeArrowheads="1"/>
          </p:cNvSpPr>
          <p:nvPr/>
        </p:nvSpPr>
        <p:spPr bwMode="auto">
          <a:xfrm>
            <a:off x="1549327" y="2961443"/>
            <a:ext cx="85737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73050" marR="0" lvl="0" indent="-27305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smtClean="0">
                <a:ln>
                  <a:noFill/>
                </a:ln>
                <a:solidFill>
                  <a:prstClr val="black"/>
                </a:solidFill>
                <a:effectLst/>
                <a:uLnTx/>
                <a:uFillTx/>
                <a:latin typeface="Arial Black" charset="0"/>
                <a:ea typeface="+mn-ea"/>
                <a:cs typeface="+mn-cs"/>
              </a:rPr>
              <a:t>JE </a:t>
            </a:r>
            <a:r>
              <a:rPr kumimoji="0" lang="fr-FR" sz="3200" b="0" i="0" u="none" strike="noStrike" kern="1200" cap="none" spc="0" normalizeH="0" baseline="0" noProof="0" dirty="0">
                <a:ln>
                  <a:noFill/>
                </a:ln>
                <a:solidFill>
                  <a:prstClr val="black"/>
                </a:solidFill>
                <a:effectLst/>
                <a:uLnTx/>
                <a:uFillTx/>
                <a:latin typeface="Arial Black" charset="0"/>
                <a:ea typeface="+mn-ea"/>
                <a:cs typeface="+mn-cs"/>
              </a:rPr>
              <a:t>VOUS REMERCIE DE VOTRE AIMABLE ATTENTION!</a:t>
            </a:r>
          </a:p>
        </p:txBody>
      </p:sp>
      <p:pic>
        <p:nvPicPr>
          <p:cNvPr id="37893" name="Image 13" descr="cmu sn.jpg"/>
          <p:cNvPicPr>
            <a:picLocks noChangeAspect="1"/>
          </p:cNvPicPr>
          <p:nvPr/>
        </p:nvPicPr>
        <p:blipFill>
          <a:blip r:embed="rId3">
            <a:extLst>
              <a:ext uri="{28A0092B-C50C-407E-A947-70E740481C1C}">
                <a14:useLocalDpi xmlns:a14="http://schemas.microsoft.com/office/drawing/2010/main" val="0"/>
              </a:ext>
            </a:extLst>
          </a:blip>
          <a:srcRect t="9831" b="13148"/>
          <a:stretch>
            <a:fillRect/>
          </a:stretch>
        </p:blipFill>
        <p:spPr bwMode="auto">
          <a:xfrm>
            <a:off x="4114800" y="4019551"/>
            <a:ext cx="3314700"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0A0EB9-C1A5-AB41-8B60-E96D73104C24}" type="slidenum">
              <a:rPr kumimoji="0" lang="fr-FR" sz="1200" b="0" i="0" u="none" strike="noStrike" kern="1200" cap="none" spc="0" normalizeH="0" baseline="0" noProof="0" smtClean="0">
                <a:ln>
                  <a:noFill/>
                </a:ln>
                <a:solidFill>
                  <a:prstClr val="black">
                    <a:tint val="75000"/>
                  </a:prstClr>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tint val="75000"/>
                </a:prstClr>
              </a:solidFill>
              <a:effectLst/>
              <a:uLnTx/>
              <a:uFillTx/>
              <a:latin typeface="Segoe UI"/>
              <a:ea typeface="+mn-ea"/>
              <a:cs typeface="+mn-cs"/>
            </a:endParaRPr>
          </a:p>
        </p:txBody>
      </p:sp>
      <p:pic>
        <p:nvPicPr>
          <p:cNvPr id="7" name="Image 6"/>
          <p:cNvPicPr/>
          <p:nvPr/>
        </p:nvPicPr>
        <p:blipFill rotWithShape="1">
          <a:blip r:embed="rId4"/>
          <a:srcRect l="17208" r="4028"/>
          <a:stretch/>
        </p:blipFill>
        <p:spPr bwMode="auto">
          <a:xfrm>
            <a:off x="3009900" y="1357023"/>
            <a:ext cx="4533900" cy="14414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3468272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Vert jaune">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elcome to PowerPoint_TP102923943">
  <a:themeElements>
    <a:clrScheme name="Personnalisé 1">
      <a:dk1>
        <a:sysClr val="windowText" lastClr="000000"/>
      </a:dk1>
      <a:lt1>
        <a:sysClr val="window" lastClr="FFFFFF"/>
      </a:lt1>
      <a:dk2>
        <a:srgbClr val="455F51"/>
      </a:dk2>
      <a:lt2>
        <a:srgbClr val="E2DFCC"/>
      </a:lt2>
      <a:accent1>
        <a:srgbClr val="99CB38"/>
      </a:accent1>
      <a:accent2>
        <a:srgbClr val="4C661A"/>
      </a:accent2>
      <a:accent3>
        <a:srgbClr val="37A76F"/>
      </a:accent3>
      <a:accent4>
        <a:srgbClr val="44C1A3"/>
      </a:accent4>
      <a:accent5>
        <a:srgbClr val="4EB3CF"/>
      </a:accent5>
      <a:accent6>
        <a:srgbClr val="51C3F9"/>
      </a:accent6>
      <a:hlink>
        <a:srgbClr val="EE7B08"/>
      </a:hlink>
      <a:folHlink>
        <a:srgbClr val="977B2D"/>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F32F9D54-2448-4C7F-9FAB-AABF5A5809E8}" vid="{ED01AA91-E390-4F90-ADFB-1D54080CC45E}"/>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5963</TotalTime>
  <Words>935</Words>
  <Application>Microsoft Office PowerPoint</Application>
  <PresentationFormat>Grand écran</PresentationFormat>
  <Paragraphs>141</Paragraphs>
  <Slides>13</Slides>
  <Notes>1</Notes>
  <HiddenSlides>0</HiddenSlides>
  <MMClips>0</MMClips>
  <ScaleCrop>false</ScaleCrop>
  <HeadingPairs>
    <vt:vector size="8" baseType="variant">
      <vt:variant>
        <vt:lpstr>Polices utilisées</vt:lpstr>
      </vt:variant>
      <vt:variant>
        <vt:i4>12</vt:i4>
      </vt:variant>
      <vt:variant>
        <vt:lpstr>Thème</vt:lpstr>
      </vt:variant>
      <vt:variant>
        <vt:i4>2</vt:i4>
      </vt:variant>
      <vt:variant>
        <vt:lpstr>Serveurs OLE incorporés</vt:lpstr>
      </vt:variant>
      <vt:variant>
        <vt:i4>1</vt:i4>
      </vt:variant>
      <vt:variant>
        <vt:lpstr>Titres des diapositives</vt:lpstr>
      </vt:variant>
      <vt:variant>
        <vt:i4>13</vt:i4>
      </vt:variant>
    </vt:vector>
  </HeadingPairs>
  <TitlesOfParts>
    <vt:vector size="28" baseType="lpstr">
      <vt:lpstr>MS PGothic</vt:lpstr>
      <vt:lpstr>Abadi MT Condensed Extra Bold</vt:lpstr>
      <vt:lpstr>Arial</vt:lpstr>
      <vt:lpstr>Arial Black</vt:lpstr>
      <vt:lpstr>Calibri</vt:lpstr>
      <vt:lpstr>Calibri Light</vt:lpstr>
      <vt:lpstr>Gill Sans</vt:lpstr>
      <vt:lpstr>Palatino Linotype</vt:lpstr>
      <vt:lpstr>Segoe UI</vt:lpstr>
      <vt:lpstr>Segoe UI Light</vt:lpstr>
      <vt:lpstr>Times New Roman</vt:lpstr>
      <vt:lpstr>Wingdings</vt:lpstr>
      <vt:lpstr>Thème Office</vt:lpstr>
      <vt:lpstr>1_Welcome to PowerPoint_TP102923943</vt:lpstr>
      <vt:lpstr>Acrobat Document</vt:lpstr>
      <vt:lpstr>           Atelier régional  de partage d’expériences  sur la mise en œuvre de l’Assurance maladie en Afrique de l’Ouest francophone  (Du 25 au 29 novembre 2019)</vt:lpstr>
      <vt:lpstr>Présentation PowerPoint</vt:lpstr>
      <vt:lpstr>   Contexte et justification</vt:lpstr>
      <vt:lpstr>Rappel sur les paramètres de gestion de l’initiative </vt:lpstr>
      <vt:lpstr>Présentation du projet</vt:lpstr>
      <vt:lpstr> Objectifs du projet pilote</vt:lpstr>
      <vt:lpstr>Paramètres de cotisation et  de prise en charge médicale</vt:lpstr>
      <vt:lpstr>Etat d’avancement du processus </vt:lpstr>
      <vt:lpstr>Présentation PowerPoint</vt:lpstr>
      <vt:lpstr>Répartition des enfants par mutuelles de santé</vt:lpstr>
      <vt:lpstr>Acteurs de mise en œuvre du projet</vt:lpstr>
      <vt:lpstr>Difficultés rencontrées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 espace fiscal  pour la CMU</dc:title>
  <dc:creator>Mamadou Selly LY</dc:creator>
  <cp:lastModifiedBy>DELL</cp:lastModifiedBy>
  <cp:revision>181</cp:revision>
  <dcterms:created xsi:type="dcterms:W3CDTF">2019-04-15T18:33:22Z</dcterms:created>
  <dcterms:modified xsi:type="dcterms:W3CDTF">2019-11-27T09:47:10Z</dcterms:modified>
</cp:coreProperties>
</file>