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7" r:id="rId3"/>
    <p:sldId id="269" r:id="rId4"/>
    <p:sldId id="258" r:id="rId5"/>
    <p:sldId id="284" r:id="rId6"/>
    <p:sldId id="270" r:id="rId7"/>
    <p:sldId id="259" r:id="rId8"/>
    <p:sldId id="282" r:id="rId9"/>
    <p:sldId id="271" r:id="rId10"/>
    <p:sldId id="278" r:id="rId11"/>
    <p:sldId id="274" r:id="rId12"/>
    <p:sldId id="283" r:id="rId13"/>
    <p:sldId id="264" r:id="rId14"/>
    <p:sldId id="268" r:id="rId15"/>
    <p:sldId id="267" r:id="rId16"/>
    <p:sldId id="262" r:id="rId17"/>
    <p:sldId id="285" r:id="rId18"/>
    <p:sldId id="275" r:id="rId19"/>
    <p:sldId id="279" r:id="rId20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116" d="100"/>
          <a:sy n="116" d="100"/>
        </p:scale>
        <p:origin x="-858" y="1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19478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729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347162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6134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679141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933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369413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170863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216341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20782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074584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D031F8-1941-4E00-AD3A-0D6D9385EDC7}" type="datetimeFigureOut">
              <a:rPr lang="fr-FR" smtClean="0"/>
              <a:t>12/12/2017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DDA38-E591-4818-81B0-3B2A9693E50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92397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772400" cy="1728192"/>
          </a:xfrm>
          <a:ln>
            <a:solidFill>
              <a:srgbClr val="0000FF"/>
            </a:solidFill>
          </a:ln>
        </p:spPr>
        <p:txBody>
          <a:bodyPr>
            <a:no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</a:rPr>
              <a:t>Analyse du nouvel organigramme du MS </a:t>
            </a:r>
            <a:br>
              <a:rPr lang="fr-FR" sz="3600" b="1" dirty="0" smtClean="0">
                <a:solidFill>
                  <a:srgbClr val="0000FF"/>
                </a:solidFill>
              </a:rPr>
            </a:br>
            <a:r>
              <a:rPr lang="fr-FR" sz="3600" b="1" dirty="0">
                <a:solidFill>
                  <a:srgbClr val="0000FF"/>
                </a:solidFill>
              </a:rPr>
              <a:t>V</a:t>
            </a:r>
            <a:r>
              <a:rPr lang="fr-FR" sz="3600" b="1" dirty="0" smtClean="0">
                <a:solidFill>
                  <a:srgbClr val="0000FF"/>
                </a:solidFill>
              </a:rPr>
              <a:t>ersion septembre 2017</a:t>
            </a:r>
            <a:endParaRPr lang="fr-FR" sz="3600" b="1" dirty="0">
              <a:solidFill>
                <a:srgbClr val="0000FF"/>
              </a:solidFill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437112"/>
            <a:ext cx="6400800" cy="1512168"/>
          </a:xfrm>
        </p:spPr>
        <p:txBody>
          <a:bodyPr>
            <a:normAutofit fontScale="92500" lnSpcReduction="10000"/>
          </a:bodyPr>
          <a:lstStyle/>
          <a:p>
            <a:r>
              <a:rPr lang="fr-FR" b="1" dirty="0" smtClean="0">
                <a:solidFill>
                  <a:schemeClr val="tx1"/>
                </a:solidFill>
              </a:rPr>
              <a:t>Dr </a:t>
            </a:r>
            <a:r>
              <a:rPr lang="fr-FR" b="1" dirty="0" err="1" smtClean="0">
                <a:solidFill>
                  <a:schemeClr val="tx1"/>
                </a:solidFill>
              </a:rPr>
              <a:t>Zampaligré</a:t>
            </a:r>
            <a:r>
              <a:rPr lang="fr-FR" b="1" dirty="0" smtClean="0">
                <a:solidFill>
                  <a:schemeClr val="tx1"/>
                </a:solidFill>
              </a:rPr>
              <a:t> Fatimata</a:t>
            </a:r>
          </a:p>
          <a:p>
            <a:r>
              <a:rPr lang="fr-FR" sz="2000" i="1" dirty="0" smtClean="0">
                <a:solidFill>
                  <a:srgbClr val="FF0000"/>
                </a:solidFill>
              </a:rPr>
              <a:t>MPN et EDM – OMS/Burkina Faso</a:t>
            </a:r>
          </a:p>
          <a:p>
            <a:endParaRPr lang="fr-FR" sz="2000" i="1" dirty="0">
              <a:solidFill>
                <a:srgbClr val="FF0000"/>
              </a:solidFill>
            </a:endParaRPr>
          </a:p>
          <a:p>
            <a:r>
              <a:rPr lang="fr-FR" sz="2000" dirty="0" smtClean="0">
                <a:solidFill>
                  <a:schemeClr val="tx1"/>
                </a:solidFill>
              </a:rPr>
              <a:t>Ouagadougou, 25 octobre 2017</a:t>
            </a:r>
            <a:endParaRPr lang="fr-FR" sz="2000" dirty="0">
              <a:solidFill>
                <a:schemeClr val="tx1"/>
              </a:solidFill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3100388"/>
            <a:ext cx="2562225" cy="65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34751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0000FF"/>
                </a:solidFill>
              </a:rPr>
              <a:t>CABINET MINISTRE</a:t>
            </a:r>
            <a:endParaRPr lang="fr-FR" sz="3600" b="1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400600"/>
          </a:xfrm>
        </p:spPr>
        <p:txBody>
          <a:bodyPr>
            <a:normAutofit fontScale="92500" lnSpcReduction="20000"/>
          </a:bodyPr>
          <a:lstStyle/>
          <a:p>
            <a:r>
              <a:rPr lang="fr-FR" sz="2800" dirty="0" smtClean="0"/>
              <a:t>CMLS initialement rattaché au SG revient au cabinet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CERS</a:t>
            </a:r>
            <a:r>
              <a:rPr lang="fr-FR" sz="2800" dirty="0" smtClean="0"/>
              <a:t> (comité d’éthique et de recherche en santé) </a:t>
            </a:r>
            <a:r>
              <a:rPr lang="fr-FR" sz="2800" dirty="0"/>
              <a:t>devient </a:t>
            </a:r>
            <a:r>
              <a:rPr lang="fr-FR" sz="2800" dirty="0" smtClean="0">
                <a:solidFill>
                  <a:srgbClr val="FF0000"/>
                </a:solidFill>
              </a:rPr>
              <a:t>CNBPP</a:t>
            </a:r>
            <a:r>
              <a:rPr lang="fr-FR" sz="2800" dirty="0" smtClean="0"/>
              <a:t> </a:t>
            </a:r>
            <a:r>
              <a:rPr lang="fr-FR" sz="2800" dirty="0"/>
              <a:t>(Comité national de bioéthique et de protection des personnes qui se prêtent à la recherche en </a:t>
            </a:r>
            <a:r>
              <a:rPr lang="fr-FR" sz="2800" dirty="0" smtClean="0"/>
              <a:t>santé)</a:t>
            </a:r>
          </a:p>
          <a:p>
            <a:r>
              <a:rPr lang="fr-FR" sz="2800" dirty="0" smtClean="0"/>
              <a:t>Création de 2 nouvelles unités</a:t>
            </a:r>
            <a:r>
              <a:rPr lang="fr-FR" dirty="0" smtClean="0"/>
              <a:t>:</a:t>
            </a:r>
          </a:p>
          <a:p>
            <a:pPr lvl="2"/>
            <a:r>
              <a:rPr lang="fr-FR" sz="2600" dirty="0"/>
              <a:t>L’Unité de Gestion de la Performance et de Résultologie (UGPR) et ;</a:t>
            </a:r>
          </a:p>
          <a:p>
            <a:pPr lvl="2"/>
            <a:r>
              <a:rPr lang="fr-FR" sz="2600" dirty="0"/>
              <a:t>L’Unité de Gestion et de Transfert des Connaissances (UGTC) </a:t>
            </a:r>
            <a:r>
              <a:rPr lang="fr-FR" sz="2600" dirty="0" smtClean="0"/>
              <a:t>;</a:t>
            </a:r>
          </a:p>
          <a:p>
            <a:pPr marL="571500" indent="-457200"/>
            <a:r>
              <a:rPr lang="fr-FR" sz="2800" dirty="0"/>
              <a:t>Secrétariats</a:t>
            </a:r>
            <a:r>
              <a:rPr lang="fr-FR" sz="2800" dirty="0" smtClean="0"/>
              <a:t> </a:t>
            </a:r>
            <a:r>
              <a:rPr lang="fr-FR" sz="2800" dirty="0"/>
              <a:t>techniques </a:t>
            </a:r>
            <a:r>
              <a:rPr lang="fr-FR" sz="2800" dirty="0" smtClean="0"/>
              <a:t>( nutrition et sécurité alimentaire, Transition démographique, CSU, Elimination des maladies </a:t>
            </a:r>
            <a:r>
              <a:rPr lang="fr-FR" sz="2800" smtClean="0"/>
              <a:t>infectieuses prioritaires) </a:t>
            </a:r>
            <a:r>
              <a:rPr lang="fr-FR" sz="2800" dirty="0" smtClean="0"/>
              <a:t>dont les missions sont transitoires et ne </a:t>
            </a:r>
            <a:r>
              <a:rPr lang="fr-FR" sz="2800" dirty="0" smtClean="0">
                <a:solidFill>
                  <a:srgbClr val="FF0000"/>
                </a:solidFill>
              </a:rPr>
              <a:t>peuvent excéder 5 ans</a:t>
            </a:r>
            <a:endParaRPr lang="fr-FR" sz="2800" dirty="0">
              <a:solidFill>
                <a:srgbClr val="FF0000"/>
              </a:solidFill>
            </a:endParaRPr>
          </a:p>
          <a:p>
            <a:pPr marL="914400" lvl="2" indent="0">
              <a:buNone/>
            </a:pPr>
            <a:endParaRPr lang="fr-FR" dirty="0"/>
          </a:p>
          <a:p>
            <a:pPr marL="914400" lvl="2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86515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>
                <a:solidFill>
                  <a:srgbClr val="0000FF"/>
                </a:solidFill>
              </a:rPr>
              <a:t>Cabinet du ministre de la santé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1844824"/>
            <a:ext cx="4244280" cy="32007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3096425"/>
            <a:ext cx="4038600" cy="15335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1" name="ZoneTexte 30"/>
          <p:cNvSpPr txBox="1"/>
          <p:nvPr/>
        </p:nvSpPr>
        <p:spPr>
          <a:xfrm>
            <a:off x="323528" y="515719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</a:rPr>
              <a:t>Organigramme 2016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5220072" y="497252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Organigramme 2017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318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79208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0000FF"/>
                </a:solidFill>
              </a:rPr>
              <a:t>SECRETARIAT GENERAL</a:t>
            </a:r>
            <a:endParaRPr lang="fr-FR" sz="3600" b="1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7504" y="908720"/>
            <a:ext cx="8928992" cy="5616624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2800" u="sng" dirty="0" smtClean="0"/>
              <a:t>Nouveautés</a:t>
            </a:r>
          </a:p>
          <a:p>
            <a:r>
              <a:rPr lang="fr-FR" sz="2800" dirty="0" smtClean="0"/>
              <a:t>Création d’un poste de SG Adjoint</a:t>
            </a:r>
          </a:p>
          <a:p>
            <a:r>
              <a:rPr lang="fr-FR" sz="2800" dirty="0" smtClean="0"/>
              <a:t>Création de la DIEM qui avait disparu</a:t>
            </a:r>
          </a:p>
          <a:p>
            <a:r>
              <a:rPr lang="fr-FR" sz="2800" dirty="0" smtClean="0"/>
              <a:t>Création </a:t>
            </a:r>
            <a:r>
              <a:rPr lang="fr-FR" sz="2800" dirty="0"/>
              <a:t>d’un Service Accueil et </a:t>
            </a:r>
            <a:r>
              <a:rPr lang="fr-FR" sz="2800" dirty="0" smtClean="0"/>
              <a:t>Information (SAI)</a:t>
            </a:r>
          </a:p>
          <a:p>
            <a:r>
              <a:rPr lang="fr-FR" sz="2800" dirty="0" smtClean="0"/>
              <a:t>PADS et ENSP rattachés à la DGESS</a:t>
            </a:r>
          </a:p>
          <a:p>
            <a:r>
              <a:rPr lang="fr-FR" sz="2800" dirty="0" smtClean="0"/>
              <a:t>Lien entre la DAD et DSIS (ex DSITS)</a:t>
            </a:r>
          </a:p>
          <a:p>
            <a:r>
              <a:rPr lang="fr-FR" sz="2800" dirty="0" smtClean="0">
                <a:solidFill>
                  <a:srgbClr val="FF0000"/>
                </a:solidFill>
              </a:rPr>
              <a:t>Lien hiérarchique entre DRS, DPS et DS n’est pas claire mais un lien fonctionnel avec </a:t>
            </a:r>
            <a:r>
              <a:rPr lang="fr-FR" sz="2800" u="sng" dirty="0" smtClean="0">
                <a:solidFill>
                  <a:srgbClr val="FF0000"/>
                </a:solidFill>
              </a:rPr>
              <a:t>toutes les directions centrales du ministère</a:t>
            </a:r>
          </a:p>
          <a:p>
            <a:pPr marL="0" indent="0">
              <a:buNone/>
            </a:pPr>
            <a:r>
              <a:rPr lang="fr-FR" sz="2800" u="sng" dirty="0" smtClean="0"/>
              <a:t>8 Directions transversales: </a:t>
            </a:r>
            <a:r>
              <a:rPr lang="fr-FR" sz="2800" dirty="0" smtClean="0"/>
              <a:t>DAF, DRH, DCPM, DMP, DAD, DSITS, DDII, DIEM, </a:t>
            </a:r>
          </a:p>
          <a:p>
            <a:pPr marL="0" indent="0">
              <a:buNone/>
            </a:pPr>
            <a:r>
              <a:rPr lang="fr-FR" sz="2800" u="sng" dirty="0" smtClean="0"/>
              <a:t>3 Directions générales</a:t>
            </a:r>
            <a:r>
              <a:rPr lang="fr-FR" sz="2800" dirty="0" smtClean="0"/>
              <a:t>:</a:t>
            </a:r>
          </a:p>
          <a:p>
            <a:pPr lvl="0"/>
            <a:r>
              <a:rPr lang="fr-FR" sz="2800" dirty="0">
                <a:solidFill>
                  <a:srgbClr val="00B0F0"/>
                </a:solidFill>
              </a:rPr>
              <a:t>la Direction générale de la santé Publique (DGSP) ;</a:t>
            </a:r>
          </a:p>
          <a:p>
            <a:pPr lvl="0"/>
            <a:r>
              <a:rPr lang="fr-FR" sz="2800" dirty="0">
                <a:solidFill>
                  <a:srgbClr val="00B0F0"/>
                </a:solidFill>
              </a:rPr>
              <a:t>la Direction générale de l’offre des soins (DGOS</a:t>
            </a:r>
            <a:r>
              <a:rPr lang="fr-FR" sz="2800" dirty="0"/>
              <a:t>) ; </a:t>
            </a:r>
          </a:p>
          <a:p>
            <a:pPr lvl="0"/>
            <a:r>
              <a:rPr lang="fr-FR" sz="2800" dirty="0"/>
              <a:t>la Direction générale des études et des statistiques sectorielles (DGESS) </a:t>
            </a:r>
            <a:r>
              <a:rPr lang="fr-FR" sz="2800" dirty="0" smtClean="0"/>
              <a:t>;</a:t>
            </a:r>
          </a:p>
          <a:p>
            <a:endParaRPr lang="fr-FR" sz="2800" u="sng" dirty="0"/>
          </a:p>
        </p:txBody>
      </p:sp>
    </p:spTree>
    <p:extLst>
      <p:ext uri="{BB962C8B-B14F-4D97-AF65-F5344CB8AC3E}">
        <p14:creationId xmlns:p14="http://schemas.microsoft.com/office/powerpoint/2010/main" val="2962369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</a:rPr>
              <a:t>SG/SG-A ?</a:t>
            </a:r>
            <a:endParaRPr lang="fr-FR" sz="3600" b="1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073427"/>
          </a:xfrm>
        </p:spPr>
        <p:txBody>
          <a:bodyPr/>
          <a:lstStyle/>
          <a:p>
            <a:endParaRPr lang="fr-FR" dirty="0" smtClean="0"/>
          </a:p>
          <a:p>
            <a:r>
              <a:rPr lang="fr-FR" dirty="0" smtClean="0"/>
              <a:t>Structures rattachées au SG: DAF, DMP, DDII, </a:t>
            </a:r>
          </a:p>
          <a:p>
            <a:pPr marL="0" indent="0">
              <a:buNone/>
            </a:pPr>
            <a:endParaRPr lang="fr-FR" dirty="0" smtClean="0"/>
          </a:p>
          <a:p>
            <a:r>
              <a:rPr lang="fr-FR" dirty="0" smtClean="0"/>
              <a:t>Structures rattachées au SG Adjoint: DCPM, DAD, DIEM, DRH, DSITS,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13472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/>
          <a:lstStyle/>
          <a:p>
            <a:pPr marL="0" indent="0" algn="ctr">
              <a:buNone/>
            </a:pPr>
            <a:r>
              <a:rPr lang="fr-FR" sz="3600" b="1" dirty="0">
                <a:solidFill>
                  <a:srgbClr val="0000FF"/>
                </a:solidFill>
              </a:rPr>
              <a:t>SECRETARIAT GENERAL</a:t>
            </a:r>
            <a:endParaRPr lang="fr-FR" sz="3600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174" y="2420888"/>
            <a:ext cx="4516974" cy="260834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8200" y="2560717"/>
            <a:ext cx="4038600" cy="26049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0" name="ZoneTexte 29"/>
          <p:cNvSpPr txBox="1"/>
          <p:nvPr/>
        </p:nvSpPr>
        <p:spPr>
          <a:xfrm>
            <a:off x="323528" y="5157192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</a:rPr>
              <a:t>Organigramme 2016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5189738" y="5341858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Organigramme 2017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61879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</a:rPr>
              <a:t>DIRECTIONS GENERALES</a:t>
            </a:r>
            <a:endParaRPr lang="fr-FR" sz="3600" b="1" dirty="0">
              <a:solidFill>
                <a:srgbClr val="0000FF"/>
              </a:solidFill>
            </a:endParaRPr>
          </a:p>
        </p:txBody>
      </p:sp>
      <p:graphicFrame>
        <p:nvGraphicFramePr>
          <p:cNvPr id="4" name="Espace réservé du contenu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13106051"/>
              </p:ext>
            </p:extLst>
          </p:nvPr>
        </p:nvGraphicFramePr>
        <p:xfrm>
          <a:off x="107504" y="1052737"/>
          <a:ext cx="8928992" cy="58052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32248"/>
                <a:gridCol w="2472544"/>
                <a:gridCol w="1991952"/>
                <a:gridCol w="2232248"/>
              </a:tblGrid>
              <a:tr h="538890"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2016</a:t>
                      </a:r>
                      <a:endParaRPr lang="fr-FR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fr-FR" sz="2400" dirty="0" smtClean="0"/>
                        <a:t>2017</a:t>
                      </a:r>
                      <a:endParaRPr lang="fr-FR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 dirty="0"/>
                    </a:p>
                  </a:txBody>
                  <a:tcPr/>
                </a:tc>
              </a:tr>
              <a:tr h="86798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Direction générale</a:t>
                      </a:r>
                      <a:endParaRPr lang="fr-FR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Directions</a:t>
                      </a:r>
                    </a:p>
                    <a:p>
                      <a:endParaRPr lang="fr-FR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Direction générale</a:t>
                      </a:r>
                      <a:endParaRPr lang="fr-FR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b="1" dirty="0" smtClean="0">
                          <a:solidFill>
                            <a:schemeClr val="accent6">
                              <a:lumMod val="75000"/>
                            </a:schemeClr>
                          </a:solidFill>
                        </a:rPr>
                        <a:t>Directions</a:t>
                      </a:r>
                      <a:endParaRPr lang="fr-FR" sz="2400" b="1" dirty="0">
                        <a:solidFill>
                          <a:schemeClr val="accent6">
                            <a:lumMod val="75000"/>
                          </a:schemeClr>
                        </a:solidFill>
                      </a:endParaRPr>
                    </a:p>
                  </a:txBody>
                  <a:tcPr/>
                </a:tc>
              </a:tr>
              <a:tr h="1253750"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La DGS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DLM-DPS-DLUM-</a:t>
                      </a:r>
                      <a:r>
                        <a:rPr lang="fr-FR" sz="2400" dirty="0" smtClean="0">
                          <a:solidFill>
                            <a:srgbClr val="00B050"/>
                          </a:solidFill>
                        </a:rPr>
                        <a:t>DPV-DN-DSF-</a:t>
                      </a:r>
                      <a:r>
                        <a:rPr lang="fr-FR" sz="2400" dirty="0" smtClean="0"/>
                        <a:t>DES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DGSP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DPES-DPCM-DPSP-</a:t>
                      </a:r>
                      <a:r>
                        <a:rPr lang="fr-FR" sz="2400" dirty="0" smtClean="0">
                          <a:solidFill>
                            <a:srgbClr val="00B050"/>
                          </a:solidFill>
                        </a:rPr>
                        <a:t>DPV-DSF-DN</a:t>
                      </a:r>
                      <a:endParaRPr lang="fr-FR" sz="2400" dirty="0">
                        <a:solidFill>
                          <a:srgbClr val="00B050"/>
                        </a:solidFill>
                      </a:endParaRPr>
                    </a:p>
                  </a:txBody>
                  <a:tcPr/>
                </a:tc>
              </a:tr>
              <a:tr h="163952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La DGPML</a:t>
                      </a:r>
                      <a:endParaRPr lang="fr-FR" sz="2400" dirty="0" smtClean="0"/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DRLP-DSAP-DMPT-DL</a:t>
                      </a:r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DGOS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DPPSA-DFSPP-DLBM-DMPTMA-DQSS-DLUM</a:t>
                      </a:r>
                      <a:endParaRPr lang="fr-FR" sz="2400" dirty="0"/>
                    </a:p>
                  </a:txBody>
                  <a:tcPr/>
                </a:tc>
              </a:tr>
              <a:tr h="150512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La DGESS 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DSEC-DSS-DFP-DPPO-DCCP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2400" dirty="0" smtClean="0"/>
                        <a:t>La DGESS </a:t>
                      </a:r>
                    </a:p>
                    <a:p>
                      <a:endParaRPr lang="fr-F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2400" dirty="0" smtClean="0"/>
                        <a:t>DSEC-DSS-DFP-DPPO-</a:t>
                      </a:r>
                      <a:r>
                        <a:rPr lang="fr-FR" sz="2400" dirty="0" smtClean="0">
                          <a:solidFill>
                            <a:srgbClr val="FF0000"/>
                          </a:solidFill>
                        </a:rPr>
                        <a:t>DPFS-DPRH</a:t>
                      </a:r>
                      <a:r>
                        <a:rPr lang="fr-FR" sz="2400" dirty="0" smtClean="0"/>
                        <a:t>-DCCP</a:t>
                      </a:r>
                      <a:endParaRPr lang="fr-FR" sz="2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87326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</a:rPr>
              <a:t>DGPML/DGOS</a:t>
            </a:r>
            <a:endParaRPr lang="fr-FR" sz="36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4929411"/>
          </a:xfrm>
        </p:spPr>
        <p:txBody>
          <a:bodyPr>
            <a:normAutofit fontScale="85000" lnSpcReduction="20000"/>
          </a:bodyPr>
          <a:lstStyle/>
          <a:p>
            <a:r>
              <a:rPr lang="fr-FR" dirty="0" smtClean="0"/>
              <a:t>la Direction de la politique pharmaceutique et de la sécurisation des approvisionnements (DPPSA) ;</a:t>
            </a:r>
          </a:p>
          <a:p>
            <a:r>
              <a:rPr lang="fr-FR" dirty="0" smtClean="0">
                <a:solidFill>
                  <a:srgbClr val="008000"/>
                </a:solidFill>
              </a:rPr>
              <a:t>la Direction des formations sanitaires publiques et privées (DFSPP) ;</a:t>
            </a:r>
          </a:p>
          <a:p>
            <a:r>
              <a:rPr lang="fr-FR" dirty="0" smtClean="0"/>
              <a:t>la Direction des laboratoires de biologie médicale (DLBM) ;</a:t>
            </a:r>
          </a:p>
          <a:p>
            <a:r>
              <a:rPr lang="fr-FR" dirty="0" smtClean="0"/>
              <a:t>la Direction de la médecine et de la pharmacopée traditionnelles et des médecines alternatives (DMPTMA) ;</a:t>
            </a:r>
          </a:p>
          <a:p>
            <a:r>
              <a:rPr lang="fr-FR" dirty="0" smtClean="0">
                <a:solidFill>
                  <a:srgbClr val="008000"/>
                </a:solidFill>
              </a:rPr>
              <a:t>La Direction de la qualité des soins et de la sécurité des patients (DQSS) ;</a:t>
            </a:r>
          </a:p>
          <a:p>
            <a:r>
              <a:rPr lang="fr-FR" dirty="0" smtClean="0">
                <a:solidFill>
                  <a:srgbClr val="008000"/>
                </a:solidFill>
              </a:rPr>
              <a:t>La Direction de la logistique et des urgences médicales (DLUM).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29281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re 10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0000FF"/>
                </a:solidFill>
              </a:rPr>
              <a:t>DGPML/DGOS</a:t>
            </a:r>
            <a:endParaRPr lang="fr-FR" sz="3600" b="1" dirty="0">
              <a:solidFill>
                <a:srgbClr val="0000FF"/>
              </a:solidFill>
            </a:endParaRPr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59" y="2132856"/>
            <a:ext cx="2766800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15119" y="2206038"/>
            <a:ext cx="2904762" cy="33142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9" name="Groupe 18"/>
          <p:cNvGrpSpPr/>
          <p:nvPr/>
        </p:nvGrpSpPr>
        <p:grpSpPr>
          <a:xfrm>
            <a:off x="323528" y="6052646"/>
            <a:ext cx="8640960" cy="553998"/>
            <a:chOff x="323528" y="6052646"/>
            <a:chExt cx="8640960" cy="553998"/>
          </a:xfrm>
        </p:grpSpPr>
        <p:sp>
          <p:nvSpPr>
            <p:cNvPr id="16" name="ZoneTexte 15"/>
            <p:cNvSpPr txBox="1"/>
            <p:nvPr/>
          </p:nvSpPr>
          <p:spPr>
            <a:xfrm>
              <a:off x="323528" y="6237312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rgbClr val="0000FF"/>
                  </a:solidFill>
                </a:rPr>
                <a:t>Organigramme 2016</a:t>
              </a:r>
              <a:endParaRPr lang="fr-FR" b="1" dirty="0">
                <a:solidFill>
                  <a:srgbClr val="0000FF"/>
                </a:solidFill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5220072" y="6052646"/>
              <a:ext cx="374441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b="1" dirty="0" smtClean="0">
                  <a:solidFill>
                    <a:srgbClr val="FF0000"/>
                  </a:solidFill>
                </a:rPr>
                <a:t>Organigramme 2017</a:t>
              </a:r>
              <a:endParaRPr lang="fr-FR" b="1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18" name="Groupe 17"/>
          <p:cNvGrpSpPr/>
          <p:nvPr/>
        </p:nvGrpSpPr>
        <p:grpSpPr>
          <a:xfrm>
            <a:off x="5652120" y="1268760"/>
            <a:ext cx="3096344" cy="3096344"/>
            <a:chOff x="5652120" y="1268760"/>
            <a:chExt cx="3096344" cy="3096344"/>
          </a:xfrm>
        </p:grpSpPr>
        <p:sp>
          <p:nvSpPr>
            <p:cNvPr id="14" name="Accolade fermante 13"/>
            <p:cNvSpPr/>
            <p:nvPr/>
          </p:nvSpPr>
          <p:spPr>
            <a:xfrm>
              <a:off x="5652120" y="1268760"/>
              <a:ext cx="504056" cy="3096344"/>
            </a:xfrm>
            <a:prstGeom prst="rightBrac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6300192" y="2636912"/>
              <a:ext cx="24482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C00000"/>
                  </a:solidFill>
                </a:rPr>
                <a:t>Structures Rattachées</a:t>
              </a:r>
              <a:endParaRPr lang="fr-FR" b="1" dirty="0">
                <a:solidFill>
                  <a:srgbClr val="C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95526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</a:rPr>
              <a:t>DGPML/DGOS</a:t>
            </a:r>
            <a:endParaRPr lang="fr-FR" sz="3600" b="1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340768"/>
            <a:ext cx="8640960" cy="50405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dirty="0"/>
              <a:t>Structures rattachées à la </a:t>
            </a:r>
            <a:r>
              <a:rPr lang="fr-FR" dirty="0" smtClean="0"/>
              <a:t>DGOS:</a:t>
            </a:r>
          </a:p>
          <a:p>
            <a:pPr lvl="1"/>
            <a:r>
              <a:rPr lang="fr-FR" dirty="0">
                <a:solidFill>
                  <a:srgbClr val="008000"/>
                </a:solidFill>
              </a:rPr>
              <a:t>ANRP: nouveau</a:t>
            </a:r>
          </a:p>
          <a:p>
            <a:pPr lvl="1"/>
            <a:r>
              <a:rPr lang="fr-FR" dirty="0"/>
              <a:t>les CHU/CHR/HDS/CM/CSPS</a:t>
            </a:r>
          </a:p>
          <a:p>
            <a:pPr lvl="1"/>
            <a:r>
              <a:rPr lang="fr-FR" dirty="0"/>
              <a:t>le CNTS </a:t>
            </a:r>
          </a:p>
          <a:p>
            <a:pPr lvl="1"/>
            <a:r>
              <a:rPr lang="fr-FR" dirty="0"/>
              <a:t>la CAMEG</a:t>
            </a:r>
          </a:p>
          <a:p>
            <a:pPr lvl="1"/>
            <a:r>
              <a:rPr lang="fr-FR" dirty="0"/>
              <a:t>SOGEMAB</a:t>
            </a:r>
          </a:p>
          <a:p>
            <a:pPr lvl="1"/>
            <a:r>
              <a:rPr lang="fr-FR" dirty="0"/>
              <a:t>l’institut national d’excellence en soins de santé (INESS)</a:t>
            </a:r>
          </a:p>
          <a:p>
            <a:pPr marL="0" indent="0">
              <a:buNone/>
            </a:pPr>
            <a:r>
              <a:rPr lang="fr-FR" dirty="0" smtClean="0"/>
              <a:t>NB: en </a:t>
            </a:r>
            <a:r>
              <a:rPr lang="fr-FR" dirty="0"/>
              <a:t>dehors du premier les autres étaient rattachées au SG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116141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>
          <a:xfrm>
            <a:off x="1793289" y="5445224"/>
            <a:ext cx="6512511" cy="720080"/>
          </a:xfrm>
        </p:spPr>
        <p:txBody>
          <a:bodyPr/>
          <a:lstStyle/>
          <a:p>
            <a:pPr marL="0" indent="0" algn="ctr">
              <a:buNone/>
            </a:pPr>
            <a:r>
              <a:rPr lang="fr-FR" sz="3600" b="1" dirty="0" smtClean="0">
                <a:solidFill>
                  <a:srgbClr val="0000FF"/>
                </a:solidFill>
              </a:rPr>
              <a:t>DGS/DGPS</a:t>
            </a:r>
            <a:endParaRPr lang="fr-FR" sz="3600" b="1" dirty="0">
              <a:solidFill>
                <a:srgbClr val="0000FF"/>
              </a:solidFill>
            </a:endParaRPr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701" y="2132856"/>
            <a:ext cx="3759014" cy="28368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0" name="Picture 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7212" y="2348880"/>
            <a:ext cx="6299616" cy="20381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179512" y="5013176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</a:rPr>
              <a:t>Organigramme 2016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5399584" y="45091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Organigramme 2017</a:t>
            </a:r>
            <a:endParaRPr lang="fr-FR" b="1" dirty="0">
              <a:solidFill>
                <a:srgbClr val="FF0000"/>
              </a:solidFill>
            </a:endParaRPr>
          </a:p>
        </p:txBody>
      </p:sp>
      <p:grpSp>
        <p:nvGrpSpPr>
          <p:cNvPr id="13" name="Groupe 12"/>
          <p:cNvGrpSpPr/>
          <p:nvPr/>
        </p:nvGrpSpPr>
        <p:grpSpPr>
          <a:xfrm>
            <a:off x="2915816" y="1378513"/>
            <a:ext cx="2010983" cy="898359"/>
            <a:chOff x="2915816" y="1378513"/>
            <a:chExt cx="2010983" cy="898359"/>
          </a:xfrm>
        </p:grpSpPr>
        <p:sp>
          <p:nvSpPr>
            <p:cNvPr id="8" name="Accolade ouvrante 7"/>
            <p:cNvSpPr/>
            <p:nvPr/>
          </p:nvSpPr>
          <p:spPr>
            <a:xfrm rot="5400000">
              <a:off x="3509882" y="1430778"/>
              <a:ext cx="252028" cy="1440160"/>
            </a:xfrm>
            <a:prstGeom prst="leftBrace">
              <a:avLst>
                <a:gd name="adj1" fmla="val 0"/>
                <a:gd name="adj2" fmla="val 50000"/>
              </a:avLst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2982583" y="1378513"/>
              <a:ext cx="1944216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b="1" dirty="0" smtClean="0">
                  <a:solidFill>
                    <a:srgbClr val="0000FF"/>
                  </a:solidFill>
                </a:rPr>
                <a:t>Structures </a:t>
              </a:r>
              <a:r>
                <a:rPr lang="fr-FR" b="1" dirty="0">
                  <a:solidFill>
                    <a:srgbClr val="0000FF"/>
                  </a:solidFill>
                </a:rPr>
                <a:t>rattachées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2997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/>
          </a:bodyPr>
          <a:lstStyle/>
          <a:p>
            <a:r>
              <a:rPr lang="fr-FR" sz="3600" b="1" dirty="0" smtClean="0">
                <a:solidFill>
                  <a:srgbClr val="0000FF"/>
                </a:solidFill>
              </a:rPr>
              <a:t>DGS/DGPS</a:t>
            </a:r>
            <a:endParaRPr lang="fr-FR" sz="36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51520" y="1196752"/>
            <a:ext cx="8640960" cy="5256584"/>
          </a:xfrm>
        </p:spPr>
        <p:txBody>
          <a:bodyPr>
            <a:normAutofit fontScale="92500"/>
          </a:bodyPr>
          <a:lstStyle/>
          <a:p>
            <a:pPr lvl="0"/>
            <a:r>
              <a:rPr lang="fr-FR" sz="2800" dirty="0">
                <a:solidFill>
                  <a:prstClr val="black"/>
                </a:solidFill>
              </a:rPr>
              <a:t>la Direction de la promotion et de l’éducation à la santé (DPES)</a:t>
            </a:r>
          </a:p>
          <a:p>
            <a:pPr lvl="0"/>
            <a:r>
              <a:rPr lang="fr-FR" sz="2800" dirty="0">
                <a:solidFill>
                  <a:prstClr val="black"/>
                </a:solidFill>
              </a:rPr>
              <a:t>la Direction de la prévention et du contrôle des maladies non transmissibles (DPCM) ;</a:t>
            </a:r>
          </a:p>
          <a:p>
            <a:pPr lvl="0"/>
            <a:r>
              <a:rPr lang="fr-FR" sz="2800" dirty="0">
                <a:solidFill>
                  <a:prstClr val="black"/>
                </a:solidFill>
              </a:rPr>
              <a:t>la Direction de la protection de la santé de la population (DPSP) ;</a:t>
            </a:r>
          </a:p>
          <a:p>
            <a:pPr lvl="0"/>
            <a:r>
              <a:rPr lang="fr-FR" sz="2800" dirty="0">
                <a:solidFill>
                  <a:schemeClr val="bg2">
                    <a:lumMod val="50000"/>
                  </a:schemeClr>
                </a:solidFill>
              </a:rPr>
              <a:t>la Direction de la prévention par les vaccinations (DPV);</a:t>
            </a:r>
          </a:p>
          <a:p>
            <a:pPr lvl="0"/>
            <a:r>
              <a:rPr lang="fr-FR" sz="2800" dirty="0">
                <a:solidFill>
                  <a:schemeClr val="bg2">
                    <a:lumMod val="50000"/>
                  </a:schemeClr>
                </a:solidFill>
              </a:rPr>
              <a:t>la Direction de la santé de la famille (DSF);</a:t>
            </a:r>
          </a:p>
          <a:p>
            <a:pPr lvl="0"/>
            <a:r>
              <a:rPr lang="fr-FR" sz="2800" dirty="0">
                <a:solidFill>
                  <a:schemeClr val="bg2">
                    <a:lumMod val="50000"/>
                  </a:schemeClr>
                </a:solidFill>
              </a:rPr>
              <a:t>la Direction de la nutrition (DN) ;</a:t>
            </a:r>
          </a:p>
          <a:p>
            <a:pPr marL="0" lvl="0" indent="0">
              <a:buNone/>
            </a:pPr>
            <a:endParaRPr lang="fr-FR" sz="2800" dirty="0">
              <a:solidFill>
                <a:prstClr val="black"/>
              </a:solidFill>
            </a:endParaRPr>
          </a:p>
          <a:p>
            <a:pPr marL="0" lvl="0" indent="0">
              <a:buNone/>
            </a:pPr>
            <a:r>
              <a:rPr lang="fr-FR" sz="2800" dirty="0">
                <a:solidFill>
                  <a:srgbClr val="C00000"/>
                </a:solidFill>
              </a:rPr>
              <a:t>Question: Est-ce la DLM qui est scindée en DPCM et DPSP?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008745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>
                <a:solidFill>
                  <a:srgbClr val="0000FF"/>
                </a:solidFill>
              </a:rPr>
              <a:t>DGS/DGPS</a:t>
            </a:r>
            <a:endParaRPr lang="fr-FR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FR" u="sng" dirty="0"/>
              <a:t>S</a:t>
            </a:r>
            <a:r>
              <a:rPr lang="fr-FR" u="sng" dirty="0" smtClean="0"/>
              <a:t>tructures rattachées </a:t>
            </a:r>
            <a:r>
              <a:rPr lang="fr-FR" u="sng" dirty="0"/>
              <a:t>à la DGSP</a:t>
            </a:r>
          </a:p>
          <a:p>
            <a:r>
              <a:rPr lang="fr-FR" sz="2800" dirty="0" smtClean="0">
                <a:solidFill>
                  <a:srgbClr val="C00000"/>
                </a:solidFill>
              </a:rPr>
              <a:t>Le LNSP devient </a:t>
            </a:r>
            <a:r>
              <a:rPr lang="fr-FR" sz="2800" dirty="0" smtClean="0"/>
              <a:t>l’Agence </a:t>
            </a:r>
            <a:r>
              <a:rPr lang="fr-FR" sz="2800" dirty="0"/>
              <a:t>nationale de la sécurité Sanitaire de l’Alimentation, de l’Environnement et du travail (ANSSAET) ;</a:t>
            </a:r>
          </a:p>
          <a:p>
            <a:r>
              <a:rPr lang="fr-FR" sz="2800" dirty="0"/>
              <a:t>l’Office de santé des travailleurs (OST) ;</a:t>
            </a:r>
          </a:p>
          <a:p>
            <a:r>
              <a:rPr lang="fr-FR" sz="2800" dirty="0"/>
              <a:t>l’Institut national de santé publique (INSP</a:t>
            </a:r>
            <a:r>
              <a:rPr lang="fr-FR" dirty="0"/>
              <a:t>).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798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>
                <a:solidFill>
                  <a:srgbClr val="0000FF"/>
                </a:solidFill>
              </a:rPr>
              <a:t>DGESS</a:t>
            </a:r>
            <a:endParaRPr lang="fr-FR" dirty="0">
              <a:solidFill>
                <a:srgbClr val="0000FF"/>
              </a:solidFill>
            </a:endParaRPr>
          </a:p>
        </p:txBody>
      </p:sp>
      <p:pic>
        <p:nvPicPr>
          <p:cNvPr id="5123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525760"/>
            <a:ext cx="2952328" cy="263427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2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5915" y="2420888"/>
            <a:ext cx="5794755" cy="209467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ZoneTexte 7"/>
          <p:cNvSpPr txBox="1"/>
          <p:nvPr/>
        </p:nvSpPr>
        <p:spPr>
          <a:xfrm>
            <a:off x="35536" y="5411351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0000FF"/>
                </a:solidFill>
              </a:rPr>
              <a:t>Organigramme 2016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9" name="ZoneTexte 8"/>
          <p:cNvSpPr txBox="1"/>
          <p:nvPr/>
        </p:nvSpPr>
        <p:spPr>
          <a:xfrm>
            <a:off x="5399584" y="4509120"/>
            <a:ext cx="37444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 smtClean="0">
                <a:solidFill>
                  <a:srgbClr val="FF0000"/>
                </a:solidFill>
              </a:rPr>
              <a:t>Organigramme 2017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5394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</a:rPr>
              <a:t>DGESS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124744"/>
            <a:ext cx="8363272" cy="5184576"/>
          </a:xfrm>
        </p:spPr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</a:t>
            </a:r>
            <a:r>
              <a:rPr lang="fr-FR" dirty="0"/>
              <a:t>Direction du suivi, de l’évaluation et de la capitalisation (DSEC) ;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</a:t>
            </a:r>
            <a:r>
              <a:rPr lang="fr-FR" dirty="0"/>
              <a:t>Direction des statistiques sectorielles (DSS) ;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</a:t>
            </a:r>
            <a:r>
              <a:rPr lang="fr-FR" dirty="0"/>
              <a:t>Direction de la formulation de la politique et des stratégies sectorielles (DFP) ;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</a:t>
            </a:r>
            <a:r>
              <a:rPr lang="fr-FR" dirty="0"/>
              <a:t>Direction de la prospective et de la planification opérationnelle (DPPO) ; 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000"/>
                </a:solidFill>
              </a:rPr>
              <a:t>la </a:t>
            </a:r>
            <a:r>
              <a:rPr lang="fr-FR" dirty="0">
                <a:solidFill>
                  <a:srgbClr val="008000"/>
                </a:solidFill>
              </a:rPr>
              <a:t>Direction du partenariat pour le financement de la santé (DPFS) ;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la </a:t>
            </a:r>
            <a:r>
              <a:rPr lang="fr-FR" dirty="0"/>
              <a:t>Direction de la coordination des projets et programmes (DCPP) ;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>
                <a:solidFill>
                  <a:srgbClr val="008000"/>
                </a:solidFill>
              </a:rPr>
              <a:t>la </a:t>
            </a:r>
            <a:r>
              <a:rPr lang="fr-FR" dirty="0">
                <a:solidFill>
                  <a:srgbClr val="008000"/>
                </a:solidFill>
              </a:rPr>
              <a:t>Direction de la production des ressources humaines de la santé (DPRH)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38454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Structures déconcentrées/décentralisées?</a:t>
            </a:r>
            <a:endParaRPr lang="fr-FR" sz="3200" b="1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23528" y="836712"/>
            <a:ext cx="8568952" cy="5832648"/>
          </a:xfrm>
        </p:spPr>
        <p:txBody>
          <a:bodyPr>
            <a:normAutofit fontScale="25000" lnSpcReduction="20000"/>
          </a:bodyPr>
          <a:lstStyle/>
          <a:p>
            <a:pPr lvl="0"/>
            <a:r>
              <a:rPr lang="fr-FR" sz="9200" u="sng" dirty="0" smtClean="0"/>
              <a:t>Direction régionale de la santé</a:t>
            </a:r>
          </a:p>
          <a:p>
            <a:pPr lvl="1"/>
            <a:r>
              <a:rPr lang="fr-FR" sz="9200" dirty="0" smtClean="0"/>
              <a:t>Dirigée par un directeur régional de la santé</a:t>
            </a:r>
          </a:p>
          <a:p>
            <a:pPr lvl="1"/>
            <a:r>
              <a:rPr lang="fr-FR" sz="9200" dirty="0" smtClean="0"/>
              <a:t>Organisation et fonctionnement à préciser dans un arrêté du ministre de la santé</a:t>
            </a:r>
          </a:p>
          <a:p>
            <a:pPr lvl="0"/>
            <a:r>
              <a:rPr lang="fr-FR" sz="9200" u="sng" dirty="0" smtClean="0"/>
              <a:t>Directions </a:t>
            </a:r>
            <a:r>
              <a:rPr lang="fr-FR" sz="9200" u="sng" dirty="0"/>
              <a:t>provinciales de la santé (DPS</a:t>
            </a:r>
            <a:r>
              <a:rPr lang="fr-FR" sz="9200" u="sng" dirty="0" smtClean="0"/>
              <a:t>)</a:t>
            </a:r>
          </a:p>
          <a:p>
            <a:pPr lvl="1"/>
            <a:r>
              <a:rPr lang="fr-FR" sz="9200" dirty="0" smtClean="0"/>
              <a:t>Dirigées par un directeur provincial de la santé</a:t>
            </a:r>
          </a:p>
          <a:p>
            <a:pPr lvl="1"/>
            <a:r>
              <a:rPr lang="fr-FR" sz="9200" dirty="0"/>
              <a:t>Organisation et fonctionnement à préciser dans un arrêté du ministre de la </a:t>
            </a:r>
            <a:r>
              <a:rPr lang="fr-FR" sz="9200" dirty="0" smtClean="0"/>
              <a:t>santé</a:t>
            </a:r>
          </a:p>
          <a:p>
            <a:pPr lvl="1"/>
            <a:r>
              <a:rPr lang="fr-FR" sz="9200" dirty="0" smtClean="0">
                <a:solidFill>
                  <a:srgbClr val="0000FF"/>
                </a:solidFill>
              </a:rPr>
              <a:t>Président du conseil de direction de l’hôpital de district </a:t>
            </a:r>
            <a:r>
              <a:rPr lang="fr-FR" sz="9200" dirty="0" smtClean="0"/>
              <a:t>(</a:t>
            </a:r>
            <a:r>
              <a:rPr lang="fr-FR" sz="9200" dirty="0" smtClean="0">
                <a:solidFill>
                  <a:srgbClr val="C00000"/>
                </a:solidFill>
              </a:rPr>
              <a:t>ex CMA</a:t>
            </a:r>
            <a:r>
              <a:rPr lang="fr-FR" sz="9200" dirty="0" smtClean="0"/>
              <a:t>)</a:t>
            </a:r>
          </a:p>
          <a:p>
            <a:pPr lvl="0"/>
            <a:r>
              <a:rPr lang="fr-FR" sz="9200" u="sng" dirty="0" smtClean="0"/>
              <a:t>District sanitaire</a:t>
            </a:r>
          </a:p>
          <a:p>
            <a:pPr lvl="1"/>
            <a:r>
              <a:rPr lang="fr-FR" sz="9200" dirty="0" smtClean="0"/>
              <a:t>Comité de direction (</a:t>
            </a:r>
            <a:r>
              <a:rPr lang="fr-FR" sz="9200" dirty="0" smtClean="0">
                <a:solidFill>
                  <a:srgbClr val="C00000"/>
                </a:solidFill>
              </a:rPr>
              <a:t>ex ECD</a:t>
            </a:r>
            <a:r>
              <a:rPr lang="fr-FR" sz="9200" dirty="0" smtClean="0"/>
              <a:t>) sur proposition du directeur provincial</a:t>
            </a:r>
          </a:p>
          <a:p>
            <a:pPr lvl="1"/>
            <a:r>
              <a:rPr lang="fr-FR" sz="9200" dirty="0" smtClean="0"/>
              <a:t>Directeur de l’hôpital de district sanitaire sur proposition du </a:t>
            </a:r>
            <a:r>
              <a:rPr lang="fr-FR" sz="9200" b="1" u="sng" dirty="0" smtClean="0"/>
              <a:t>DRS</a:t>
            </a:r>
            <a:r>
              <a:rPr lang="fr-FR" sz="9200" dirty="0" smtClean="0"/>
              <a:t>!</a:t>
            </a:r>
          </a:p>
          <a:p>
            <a:pPr marL="88900" lvl="1" indent="0">
              <a:buNone/>
            </a:pPr>
            <a:r>
              <a:rPr lang="fr-FR" sz="92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Changements: </a:t>
            </a:r>
            <a:r>
              <a:rPr lang="fr-FR" sz="9200" dirty="0" smtClean="0">
                <a:solidFill>
                  <a:srgbClr val="C00000"/>
                </a:solidFill>
              </a:rPr>
              <a:t>On ne parle plus de MCD, de ECD et de CMA</a:t>
            </a:r>
          </a:p>
          <a:p>
            <a:pPr marL="0" lvl="1" indent="0">
              <a:buNone/>
            </a:pPr>
            <a:endParaRPr lang="fr-FR" sz="3500" dirty="0" smtClean="0">
              <a:solidFill>
                <a:srgbClr val="C00000"/>
              </a:solidFill>
            </a:endParaRPr>
          </a:p>
          <a:p>
            <a:endParaRPr lang="fr-FR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464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0000FF"/>
                </a:solidFill>
              </a:rPr>
              <a:t>Structures déconcentrées/décentralisées?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1" indent="0">
              <a:buNone/>
            </a:pPr>
            <a:r>
              <a:rPr lang="fr-FR" sz="2400" b="1" u="sng" dirty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Commentaire</a:t>
            </a:r>
          </a:p>
          <a:p>
            <a:pPr lvl="1"/>
            <a:r>
              <a:rPr lang="fr-FR" sz="2400" dirty="0">
                <a:solidFill>
                  <a:srgbClr val="0000FF"/>
                </a:solidFill>
              </a:rPr>
              <a:t>Dans l’entité régionale, le DPS est dépendant de la DRS alors qu’il est nommé sans avis du DRS</a:t>
            </a:r>
          </a:p>
          <a:p>
            <a:pPr lvl="1"/>
            <a:r>
              <a:rPr lang="fr-FR" sz="2400" dirty="0">
                <a:solidFill>
                  <a:srgbClr val="0000FF"/>
                </a:solidFill>
              </a:rPr>
              <a:t>Le DPS est président du conseil de direction de l’HD alors que le directeur de l’HD est nommé sur proposition du DRS…. Il y a des risques de conflits de compétences</a:t>
            </a:r>
          </a:p>
          <a:p>
            <a:pPr lvl="1"/>
            <a:r>
              <a:rPr lang="fr-FR" sz="2400" dirty="0">
                <a:solidFill>
                  <a:srgbClr val="0000FF"/>
                </a:solidFill>
              </a:rPr>
              <a:t>On ne voit pas aussi transparaître le processus de transfert des compétences aux collectivités locales.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88437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fr-FR" b="1" dirty="0" smtClean="0">
                <a:solidFill>
                  <a:srgbClr val="0000FF"/>
                </a:solidFill>
              </a:rPr>
              <a:t>Conclusion</a:t>
            </a:r>
            <a:endParaRPr lang="fr-FR" b="1" dirty="0">
              <a:solidFill>
                <a:srgbClr val="0000FF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79512" y="1052736"/>
            <a:ext cx="8856984" cy="5688632"/>
          </a:xfrm>
        </p:spPr>
        <p:txBody>
          <a:bodyPr>
            <a:noAutofit/>
          </a:bodyPr>
          <a:lstStyle/>
          <a:p>
            <a:r>
              <a:rPr lang="fr-FR" sz="2300" dirty="0" smtClean="0"/>
              <a:t>Le nouvel organigramme consacre:</a:t>
            </a:r>
          </a:p>
          <a:p>
            <a:pPr lvl="1"/>
            <a:r>
              <a:rPr lang="fr-FR" sz="2300" dirty="0"/>
              <a:t> </a:t>
            </a:r>
            <a:r>
              <a:rPr lang="fr-FR" sz="2300" dirty="0" smtClean="0"/>
              <a:t>de nouvelles directions (DPSP, DPCM, DPES, DQSS, DFSPP, DQSS, DPRH, DCPP, DIEM): </a:t>
            </a:r>
            <a:r>
              <a:rPr lang="fr-FR" sz="2300" b="1" dirty="0">
                <a:solidFill>
                  <a:srgbClr val="0000FF"/>
                </a:solidFill>
              </a:rPr>
              <a:t>09</a:t>
            </a:r>
          </a:p>
          <a:p>
            <a:pPr lvl="1"/>
            <a:r>
              <a:rPr lang="fr-FR" sz="2300" dirty="0" smtClean="0"/>
              <a:t>Des cellules (cellule genre et cellule environnementale): </a:t>
            </a:r>
            <a:r>
              <a:rPr lang="fr-FR" sz="2300" b="1" dirty="0">
                <a:solidFill>
                  <a:srgbClr val="0000FF"/>
                </a:solidFill>
              </a:rPr>
              <a:t>02</a:t>
            </a:r>
            <a:r>
              <a:rPr lang="fr-FR" sz="2300" dirty="0" smtClean="0"/>
              <a:t> </a:t>
            </a:r>
          </a:p>
          <a:p>
            <a:pPr lvl="1"/>
            <a:r>
              <a:rPr lang="fr-FR" sz="2300" dirty="0" smtClean="0"/>
              <a:t>Des secrétariats techniques: </a:t>
            </a:r>
            <a:r>
              <a:rPr lang="fr-FR" sz="2300" b="1" dirty="0" smtClean="0">
                <a:solidFill>
                  <a:srgbClr val="0000FF"/>
                </a:solidFill>
              </a:rPr>
              <a:t>04 </a:t>
            </a:r>
            <a:endParaRPr lang="fr-FR" sz="2300" b="1" dirty="0">
              <a:solidFill>
                <a:srgbClr val="0000FF"/>
              </a:solidFill>
            </a:endParaRPr>
          </a:p>
          <a:p>
            <a:pPr lvl="1"/>
            <a:r>
              <a:rPr lang="fr-FR" sz="2300" dirty="0" smtClean="0"/>
              <a:t>De nouvelles agences ou opérateurs (AGSP, ANRP, ANSSEAT): </a:t>
            </a:r>
            <a:r>
              <a:rPr lang="fr-FR" sz="2300" b="1" dirty="0" smtClean="0">
                <a:solidFill>
                  <a:srgbClr val="0000FF"/>
                </a:solidFill>
              </a:rPr>
              <a:t>03</a:t>
            </a:r>
          </a:p>
          <a:p>
            <a:pPr lvl="1"/>
            <a:r>
              <a:rPr lang="fr-FR" sz="2300" dirty="0" smtClean="0"/>
              <a:t>De nouveaux instituts (INESS et INSP): </a:t>
            </a:r>
            <a:r>
              <a:rPr lang="fr-FR" sz="2300" b="1" dirty="0">
                <a:solidFill>
                  <a:srgbClr val="0000FF"/>
                </a:solidFill>
              </a:rPr>
              <a:t>02</a:t>
            </a:r>
          </a:p>
          <a:p>
            <a:pPr lvl="1"/>
            <a:r>
              <a:rPr lang="fr-FR" sz="2300" dirty="0"/>
              <a:t>Des unité des gestion (UGPR et UGTC): </a:t>
            </a:r>
            <a:r>
              <a:rPr lang="fr-FR" sz="2300" b="1" dirty="0">
                <a:solidFill>
                  <a:srgbClr val="0000FF"/>
                </a:solidFill>
              </a:rPr>
              <a:t>02 </a:t>
            </a:r>
          </a:p>
          <a:p>
            <a:pPr lvl="1"/>
            <a:r>
              <a:rPr lang="fr-FR" sz="2300" b="1" dirty="0">
                <a:solidFill>
                  <a:srgbClr val="0000FF"/>
                </a:solidFill>
              </a:rPr>
              <a:t>Nouvelles positions: </a:t>
            </a:r>
            <a:r>
              <a:rPr lang="fr-FR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45 DPS, 60-65 directeurs des hôpitaux de </a:t>
            </a:r>
            <a:r>
              <a:rPr lang="fr-FR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district</a:t>
            </a:r>
            <a:endParaRPr lang="fr-FR" sz="23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fr-FR" sz="2300" dirty="0" smtClean="0"/>
              <a:t>Changement de dénominations: DRH vs DPRH, DSAP vs DPPSA, DL vs DLBM, DMPT vs DMPTMA, DDI vs DDII, DSITS vs DSIS, </a:t>
            </a:r>
            <a:r>
              <a:rPr lang="fr-FR" sz="2300" dirty="0" err="1" smtClean="0"/>
              <a:t>LNSPv</a:t>
            </a:r>
            <a:r>
              <a:rPr lang="fr-FR" sz="2300" dirty="0" smtClean="0"/>
              <a:t> </a:t>
            </a:r>
            <a:r>
              <a:rPr lang="fr-FR" sz="2300" dirty="0" smtClean="0">
                <a:solidFill>
                  <a:srgbClr val="C00000"/>
                </a:solidFill>
              </a:rPr>
              <a:t>ANSSEAT</a:t>
            </a:r>
            <a:r>
              <a:rPr lang="fr-FR" sz="2300" dirty="0" smtClean="0"/>
              <a:t>: </a:t>
            </a:r>
            <a:r>
              <a:rPr lang="fr-FR" sz="2300" b="1" dirty="0">
                <a:solidFill>
                  <a:srgbClr val="0000FF"/>
                </a:solidFill>
              </a:rPr>
              <a:t>06</a:t>
            </a:r>
          </a:p>
          <a:p>
            <a:pPr lvl="1"/>
            <a:endParaRPr lang="fr-FR" sz="23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2387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0000FF"/>
                </a:solidFill>
              </a:rPr>
              <a:t>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8900" lvl="1" indent="0">
              <a:buNone/>
            </a:pPr>
            <a:r>
              <a:rPr lang="fr-FR" u="sng" dirty="0" smtClean="0">
                <a:solidFill>
                  <a:srgbClr val="C00000"/>
                </a:solidFill>
              </a:rPr>
              <a:t>Il sera pertinent :</a:t>
            </a:r>
          </a:p>
          <a:p>
            <a:pPr marL="546100" lvl="1" indent="-457200"/>
            <a:r>
              <a:rPr lang="fr-FR" dirty="0" smtClean="0">
                <a:solidFill>
                  <a:schemeClr val="accent1"/>
                </a:solidFill>
              </a:rPr>
              <a:t>de clarifier les liens fonctionnels entre certaines structures: DPRH et DRH, DIEM/SOGEMAB, DGOS/ANRP, ANRP/ANSSEAT, DRS/DPS, Secrétariats techniques et les directions/programmes……</a:t>
            </a:r>
          </a:p>
          <a:p>
            <a:pPr marL="546100" lvl="1" indent="-457200"/>
            <a:r>
              <a:rPr lang="fr-FR" dirty="0" smtClean="0">
                <a:solidFill>
                  <a:schemeClr val="accent1"/>
                </a:solidFill>
              </a:rPr>
              <a:t>De tracer une feuille de route pour l’opérationnalisation des nouvelles structures</a:t>
            </a:r>
          </a:p>
          <a:p>
            <a:pPr marL="546100" lvl="1" indent="-457200"/>
            <a:endParaRPr lang="fr-FR" dirty="0">
              <a:solidFill>
                <a:schemeClr val="accent1"/>
              </a:solidFill>
            </a:endParaRPr>
          </a:p>
          <a:p>
            <a:pPr marL="88900" lvl="1" indent="0" algn="ctr">
              <a:buNone/>
            </a:pPr>
            <a:r>
              <a:rPr lang="fr-FR" b="1" dirty="0" smtClean="0">
                <a:solidFill>
                  <a:srgbClr val="0000FF"/>
                </a:solidFill>
              </a:rPr>
              <a:t>MERCI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67060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2807</TotalTime>
  <Words>840</Words>
  <Application>Microsoft Office PowerPoint</Application>
  <PresentationFormat>Affichage à l'écran (4:3)</PresentationFormat>
  <Paragraphs>138</Paragraphs>
  <Slides>19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Thème Office</vt:lpstr>
      <vt:lpstr>Analyse du nouvel organigramme du MS  Version septembre 2017</vt:lpstr>
      <vt:lpstr>CABINET MINISTRE</vt:lpstr>
      <vt:lpstr>Cabinet du ministre de la santé</vt:lpstr>
      <vt:lpstr>SECRETARIAT GENERAL</vt:lpstr>
      <vt:lpstr>SG/SG-A ?</vt:lpstr>
      <vt:lpstr>SECRETARIAT GENERAL</vt:lpstr>
      <vt:lpstr>DIRECTIONS GENERALES</vt:lpstr>
      <vt:lpstr>DGPML/DGOS</vt:lpstr>
      <vt:lpstr>DGPML/DGOS</vt:lpstr>
      <vt:lpstr>DGPML/DGOS</vt:lpstr>
      <vt:lpstr>DGS/DGPS</vt:lpstr>
      <vt:lpstr>DGS/DGPS</vt:lpstr>
      <vt:lpstr>DGS/DGPS</vt:lpstr>
      <vt:lpstr>DGESS</vt:lpstr>
      <vt:lpstr>DGESS</vt:lpstr>
      <vt:lpstr>Structures déconcentrées/décentralisées?</vt:lpstr>
      <vt:lpstr>Structures déconcentrées/décentralisées?</vt:lpstr>
      <vt:lpstr>Conclusion</vt:lpstr>
      <vt:lpstr>Conclusion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Analyse changements MS</dc:title>
  <dc:creator>Zampaligre, Dr  Fatimata</dc:creator>
  <cp:lastModifiedBy>Bigeard, Mr Alexis - bf</cp:lastModifiedBy>
  <cp:revision>34</cp:revision>
  <cp:lastPrinted>2017-10-25T12:47:59Z</cp:lastPrinted>
  <dcterms:created xsi:type="dcterms:W3CDTF">2017-10-23T14:36:56Z</dcterms:created>
  <dcterms:modified xsi:type="dcterms:W3CDTF">2017-12-12T10:57:47Z</dcterms:modified>
</cp:coreProperties>
</file>