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715" r:id="rId2"/>
  </p:sldMasterIdLst>
  <p:notesMasterIdLst>
    <p:notesMasterId r:id="rId14"/>
  </p:notesMasterIdLst>
  <p:sldIdLst>
    <p:sldId id="361" r:id="rId3"/>
    <p:sldId id="401" r:id="rId4"/>
    <p:sldId id="260" r:id="rId5"/>
    <p:sldId id="402" r:id="rId6"/>
    <p:sldId id="403" r:id="rId7"/>
    <p:sldId id="398" r:id="rId8"/>
    <p:sldId id="396" r:id="rId9"/>
    <p:sldId id="394" r:id="rId10"/>
    <p:sldId id="397" r:id="rId11"/>
    <p:sldId id="395" r:id="rId12"/>
    <p:sldId id="405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8BAD77-32F3-4CEB-943F-74A00430C927}" type="datetimeFigureOut">
              <a:rPr lang="fr-FR" smtClean="0"/>
              <a:t>29/11/2019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E125E9-D624-4276-8E9C-BD233734C0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46097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4C8E1A-30B0-4B56-80BB-8C3B61C794F4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Espace réservé de l'en-têt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17555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Espace réservé de l'image des diapositives 1">
            <a:extLst>
              <a:ext uri="{FF2B5EF4-FFF2-40B4-BE49-F238E27FC236}">
                <a16:creationId xmlns:a16="http://schemas.microsoft.com/office/drawing/2014/main" xmlns="" id="{60AD9AD5-9AB1-4E44-91C2-0AD90CABB3E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Espace réservé des commentaires 2">
            <a:extLst>
              <a:ext uri="{FF2B5EF4-FFF2-40B4-BE49-F238E27FC236}">
                <a16:creationId xmlns:a16="http://schemas.microsoft.com/office/drawing/2014/main" xmlns="" id="{5BE2D6E1-9492-4156-B08B-5368CA50512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  <p:sp>
        <p:nvSpPr>
          <p:cNvPr id="14340" name="Espace réservé du numéro de diapositive 3">
            <a:extLst>
              <a:ext uri="{FF2B5EF4-FFF2-40B4-BE49-F238E27FC236}">
                <a16:creationId xmlns:a16="http://schemas.microsoft.com/office/drawing/2014/main" xmlns="" id="{A060B53D-EB5F-4E88-A1E9-3DF855862D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6B373B61-E378-4831-8E5C-2AA69A0B31D1}" type="slidenum">
              <a:rPr lang="fr-FR" altLang="fr-FR" smtClean="0"/>
              <a:pPr/>
              <a:t>11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6788119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-43" y="6715149"/>
            <a:ext cx="12192000" cy="142852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7" name="Image 6" descr="Entête ministère sous Tutelle-01.png"/>
          <p:cNvPicPr preferRelativeResize="0"/>
          <p:nvPr userDrawn="1"/>
        </p:nvPicPr>
        <p:blipFill>
          <a:blip r:embed="rId2"/>
          <a:srcRect l="33434" t="98568" r="33300" b="-1"/>
          <a:stretch>
            <a:fillRect/>
          </a:stretch>
        </p:blipFill>
        <p:spPr>
          <a:xfrm>
            <a:off x="792" y="6785923"/>
            <a:ext cx="12240000" cy="85726"/>
          </a:xfrm>
          <a:prstGeom prst="rect">
            <a:avLst/>
          </a:prstGeom>
        </p:spPr>
      </p:pic>
      <p:sp>
        <p:nvSpPr>
          <p:cNvPr id="9" name="Espace réservé du contenu 8"/>
          <p:cNvSpPr>
            <a:spLocks noGrp="1"/>
          </p:cNvSpPr>
          <p:nvPr>
            <p:ph sz="quarter" idx="12"/>
          </p:nvPr>
        </p:nvSpPr>
        <p:spPr>
          <a:xfrm>
            <a:off x="381000" y="285750"/>
            <a:ext cx="4667243" cy="914400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1" name="Image 10"/>
          <p:cNvPicPr/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70" t="27682" r="22464" b="22812"/>
          <a:stretch/>
        </p:blipFill>
        <p:spPr bwMode="auto">
          <a:xfrm>
            <a:off x="285709" y="285729"/>
            <a:ext cx="3302000" cy="7429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50204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0E0B3-CC67-4C51-A93A-6948C6FA7FE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320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4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9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7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0E0B3-CC67-4C51-A93A-6948C6FA7FE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6000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0E0B3-CC67-4C51-A93A-6948C6FA7FE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191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2" indent="0">
              <a:buNone/>
              <a:defRPr sz="2000" b="1"/>
            </a:lvl2pPr>
            <a:lvl3pPr marL="914364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1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9" y="1535114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2" indent="0">
              <a:buNone/>
              <a:defRPr sz="2000" b="1"/>
            </a:lvl2pPr>
            <a:lvl3pPr marL="914364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1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0E0B3-CC67-4C51-A93A-6948C6FA7FE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0355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0E0B3-CC67-4C51-A93A-6948C6FA7FE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2449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0E0B3-CC67-4C51-A93A-6948C6FA7FE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3105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2" y="273051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2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2" indent="0">
              <a:buNone/>
              <a:defRPr sz="1200"/>
            </a:lvl2pPr>
            <a:lvl3pPr marL="914364" indent="0">
              <a:buNone/>
              <a:defRPr sz="1000"/>
            </a:lvl3pPr>
            <a:lvl4pPr marL="1371545" indent="0">
              <a:buNone/>
              <a:defRPr sz="900"/>
            </a:lvl4pPr>
            <a:lvl5pPr marL="1828727" indent="0">
              <a:buNone/>
              <a:defRPr sz="900"/>
            </a:lvl5pPr>
            <a:lvl6pPr marL="2285909" indent="0">
              <a:buNone/>
              <a:defRPr sz="900"/>
            </a:lvl6pPr>
            <a:lvl7pPr marL="2743091" indent="0">
              <a:buNone/>
              <a:defRPr sz="900"/>
            </a:lvl7pPr>
            <a:lvl8pPr marL="3200272" indent="0">
              <a:buNone/>
              <a:defRPr sz="900"/>
            </a:lvl8pPr>
            <a:lvl9pPr marL="3657454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0E0B3-CC67-4C51-A93A-6948C6FA7FE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2214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2" indent="0">
              <a:buNone/>
              <a:defRPr sz="2800"/>
            </a:lvl2pPr>
            <a:lvl3pPr marL="914364" indent="0">
              <a:buNone/>
              <a:defRPr sz="2400"/>
            </a:lvl3pPr>
            <a:lvl4pPr marL="1371545" indent="0">
              <a:buNone/>
              <a:defRPr sz="2000"/>
            </a:lvl4pPr>
            <a:lvl5pPr marL="1828727" indent="0">
              <a:buNone/>
              <a:defRPr sz="2000"/>
            </a:lvl5pPr>
            <a:lvl6pPr marL="2285909" indent="0">
              <a:buNone/>
              <a:defRPr sz="2000"/>
            </a:lvl6pPr>
            <a:lvl7pPr marL="2743091" indent="0">
              <a:buNone/>
              <a:defRPr sz="2000"/>
            </a:lvl7pPr>
            <a:lvl8pPr marL="3200272" indent="0">
              <a:buNone/>
              <a:defRPr sz="2000"/>
            </a:lvl8pPr>
            <a:lvl9pPr marL="3657454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2" indent="0">
              <a:buNone/>
              <a:defRPr sz="1200"/>
            </a:lvl2pPr>
            <a:lvl3pPr marL="914364" indent="0">
              <a:buNone/>
              <a:defRPr sz="1000"/>
            </a:lvl3pPr>
            <a:lvl4pPr marL="1371545" indent="0">
              <a:buNone/>
              <a:defRPr sz="900"/>
            </a:lvl4pPr>
            <a:lvl5pPr marL="1828727" indent="0">
              <a:buNone/>
              <a:defRPr sz="900"/>
            </a:lvl5pPr>
            <a:lvl6pPr marL="2285909" indent="0">
              <a:buNone/>
              <a:defRPr sz="900"/>
            </a:lvl6pPr>
            <a:lvl7pPr marL="2743091" indent="0">
              <a:buNone/>
              <a:defRPr sz="900"/>
            </a:lvl7pPr>
            <a:lvl8pPr marL="3200272" indent="0">
              <a:buNone/>
              <a:defRPr sz="900"/>
            </a:lvl8pPr>
            <a:lvl9pPr marL="3657454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0E0B3-CC67-4C51-A93A-6948C6FA7FE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4989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0E0B3-CC67-4C51-A93A-6948C6FA7FE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943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0E0B3-CC67-4C51-A93A-6948C6FA7FE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1955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841CD-A993-4A2B-8000-AE70718CA17E}" type="datetimeFigureOut">
              <a:rPr lang="fr-FR" smtClean="0"/>
              <a:t>29/11/2019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2F055-6B12-41D3-8FDC-0DBA9983111A}" type="slidenum">
              <a:rPr lang="fr-FR" smtClean="0"/>
              <a:t>‹N°›</a:t>
            </a:fld>
            <a:endParaRPr lang="fr-F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9037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841CD-A993-4A2B-8000-AE70718CA17E}" type="datetimeFigureOut">
              <a:rPr lang="fr-FR" smtClean="0"/>
              <a:t>29/11/2019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2F055-6B12-41D3-8FDC-0DBA998311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77383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841CD-A993-4A2B-8000-AE70718CA17E}" type="datetimeFigureOut">
              <a:rPr lang="fr-FR" smtClean="0"/>
              <a:t>29/11/2019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2F055-6B12-41D3-8FDC-0DBA9983111A}" type="slidenum">
              <a:rPr lang="fr-FR" smtClean="0"/>
              <a:t>‹N°›</a:t>
            </a:fld>
            <a:endParaRPr lang="fr-F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6715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841CD-A993-4A2B-8000-AE70718CA17E}" type="datetimeFigureOut">
              <a:rPr lang="fr-FR" smtClean="0"/>
              <a:t>29/11/2019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2F055-6B12-41D3-8FDC-0DBA998311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26359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841CD-A993-4A2B-8000-AE70718CA17E}" type="datetimeFigureOut">
              <a:rPr lang="fr-FR" smtClean="0"/>
              <a:t>29/11/2019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2F055-6B12-41D3-8FDC-0DBA998311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31043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841CD-A993-4A2B-8000-AE70718CA17E}" type="datetimeFigureOut">
              <a:rPr lang="fr-FR" smtClean="0"/>
              <a:t>29/11/2019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2F055-6B12-41D3-8FDC-0DBA998311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30809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841CD-A993-4A2B-8000-AE70718CA17E}" type="datetimeFigureOut">
              <a:rPr lang="fr-FR" smtClean="0"/>
              <a:t>29/11/2019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2F055-6B12-41D3-8FDC-0DBA998311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9911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B32841CD-A993-4A2B-8000-AE70718CA17E}" type="datetimeFigureOut">
              <a:rPr lang="fr-FR" smtClean="0"/>
              <a:t>29/11/2019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3F2F055-6B12-41D3-8FDC-0DBA998311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40619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841CD-A993-4A2B-8000-AE70718CA17E}" type="datetimeFigureOut">
              <a:rPr lang="fr-FR" smtClean="0"/>
              <a:t>29/11/2019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2F055-6B12-41D3-8FDC-0DBA998311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22313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841CD-A993-4A2B-8000-AE70718CA17E}" type="datetimeFigureOut">
              <a:rPr lang="fr-FR" smtClean="0"/>
              <a:t>29/11/2019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2F055-6B12-41D3-8FDC-0DBA998311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38527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841CD-A993-4A2B-8000-AE70718CA17E}" type="datetimeFigureOut">
              <a:rPr lang="fr-FR" smtClean="0"/>
              <a:t>29/11/2019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2F055-6B12-41D3-8FDC-0DBA998311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9454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80E0B3-CC67-4C51-A93A-6948C6FA7FE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0600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364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87" indent="-342887" algn="l" defTabSz="914364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20" indent="-285738" algn="l" defTabSz="914364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54" indent="-228590" algn="l" defTabSz="914364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36" indent="-228590" algn="l" defTabSz="914364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17" indent="-228590" algn="l" defTabSz="914364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0" algn="l" defTabSz="91436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0" algn="l" defTabSz="91436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0" algn="l" defTabSz="91436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4" indent="-228590" algn="l" defTabSz="91436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4" algn="l" defTabSz="9143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1" algn="l" defTabSz="9143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C580E0B3-CC67-4C51-A93A-6948C6FA7FE3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0711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png"/><Relationship Id="rId5" Type="http://schemas.openxmlformats.org/officeDocument/2006/relationships/image" Target="../media/image9.emf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86317C9C-C9F2-4652-871E-90AB55959C36}"/>
              </a:ext>
            </a:extLst>
          </p:cNvPr>
          <p:cNvSpPr/>
          <p:nvPr/>
        </p:nvSpPr>
        <p:spPr>
          <a:xfrm>
            <a:off x="1" y="2564904"/>
            <a:ext cx="5880586" cy="2246769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 defTabSz="914364">
              <a:defRPr/>
            </a:pPr>
            <a:r>
              <a:rPr lang="fr-FR" sz="2800" b="1" cap="all" dirty="0">
                <a:ea typeface="ＭＳ Ｐゴシック" charset="0"/>
                <a:cs typeface="ＭＳ Ｐゴシック" charset="0"/>
              </a:rPr>
              <a:t>Laboratoire de partage d’expériences dans la mise en œuvre de l’Assurance Maladie à vocation Universelle en Afrique de l’Ouest </a:t>
            </a:r>
            <a:r>
              <a:rPr lang="fr-FR" sz="2800" b="1" cap="all" dirty="0" smtClean="0">
                <a:ea typeface="ＭＳ Ｐゴシック" charset="0"/>
                <a:cs typeface="ＭＳ Ｐゴシック" charset="0"/>
              </a:rPr>
              <a:t>francophone </a:t>
            </a:r>
            <a:endParaRPr lang="fr-FR" sz="2800" kern="0" dirty="0">
              <a:latin typeface="Calibri"/>
            </a:endParaRPr>
          </a:p>
        </p:txBody>
      </p:sp>
      <p:pic>
        <p:nvPicPr>
          <p:cNvPr id="3" name="Espace réservé du contenu 5">
            <a:extLst>
              <a:ext uri="{FF2B5EF4-FFF2-40B4-BE49-F238E27FC236}">
                <a16:creationId xmlns="" xmlns:a16="http://schemas.microsoft.com/office/drawing/2014/main" id="{1713C68E-E86B-437E-86B5-B8FA7CD57597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36771" y="1"/>
            <a:ext cx="5745629" cy="671256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AD2AB5C9-BDE7-4FBF-AFB2-1A482776BD6C}"/>
              </a:ext>
            </a:extLst>
          </p:cNvPr>
          <p:cNvSpPr/>
          <p:nvPr/>
        </p:nvSpPr>
        <p:spPr>
          <a:xfrm>
            <a:off x="454004" y="5156946"/>
            <a:ext cx="432048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097280">
              <a:lnSpc>
                <a:spcPct val="90000"/>
              </a:lnSpc>
            </a:pPr>
            <a:r>
              <a:rPr lang="fr-FR" sz="2400" b="1" dirty="0">
                <a:solidFill>
                  <a:prstClr val="black"/>
                </a:solidFill>
              </a:rPr>
              <a:t>Récapitulatifs des acquis du Bénin</a:t>
            </a:r>
          </a:p>
        </p:txBody>
      </p:sp>
      <p:sp>
        <p:nvSpPr>
          <p:cNvPr id="5" name="Rectangle à coins arrondis 6">
            <a:extLst>
              <a:ext uri="{FF2B5EF4-FFF2-40B4-BE49-F238E27FC236}">
                <a16:creationId xmlns="" xmlns:a16="http://schemas.microsoft.com/office/drawing/2014/main" id="{21853731-510C-4312-B965-922F856B5C2D}"/>
              </a:ext>
            </a:extLst>
          </p:cNvPr>
          <p:cNvSpPr/>
          <p:nvPr/>
        </p:nvSpPr>
        <p:spPr>
          <a:xfrm>
            <a:off x="8601880" y="5407782"/>
            <a:ext cx="2975657" cy="1304785"/>
          </a:xfrm>
          <a:prstGeom prst="roundRect">
            <a:avLst/>
          </a:prstGeom>
          <a:solidFill>
            <a:srgbClr val="8F45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97280"/>
            <a:r>
              <a:rPr lang="fr-FR" sz="1680" b="1" dirty="0">
                <a:solidFill>
                  <a:prstClr val="white"/>
                </a:solidFill>
                <a:latin typeface="Arial Black" panose="020B0A04020102020204" pitchFamily="34" charset="0"/>
              </a:rPr>
              <a:t>PROJET</a:t>
            </a:r>
            <a:r>
              <a:rPr lang="fr-FR" sz="2400" b="1" dirty="0">
                <a:solidFill>
                  <a:prstClr val="white"/>
                </a:solidFill>
                <a:latin typeface="Arial Black" panose="020B0A04020102020204" pitchFamily="34" charset="0"/>
              </a:rPr>
              <a:t> </a:t>
            </a:r>
            <a:r>
              <a:rPr lang="fr-FR" sz="1680" b="1" dirty="0">
                <a:solidFill>
                  <a:prstClr val="white"/>
                </a:solidFill>
                <a:latin typeface="Arial Black" panose="020B0A04020102020204" pitchFamily="34" charset="0"/>
              </a:rPr>
              <a:t>ASSURANCE POUR LE RENFORCEMENT DU CAPITAL HUMAIN (ARCH)</a:t>
            </a:r>
            <a:endParaRPr lang="fr-FR" sz="2400" b="1" dirty="0">
              <a:solidFill>
                <a:prstClr val="white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33059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6109" y="131116"/>
            <a:ext cx="10363200" cy="1362076"/>
          </a:xfrm>
        </p:spPr>
        <p:txBody>
          <a:bodyPr/>
          <a:lstStyle/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"/>
              </a:rPr>
              <a:t>SITUATION PAYS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88843" y="2424584"/>
            <a:ext cx="10363200" cy="1500187"/>
          </a:xfrm>
        </p:spPr>
        <p:txBody>
          <a:bodyPr>
            <a:normAutofit/>
          </a:bodyPr>
          <a:lstStyle/>
          <a:p>
            <a:pPr algn="ctr"/>
            <a:r>
              <a:rPr lang="fr-FR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"/>
              </a:rPr>
              <a:t>QU’EST-CE QUI RESTE A FAIRE?</a:t>
            </a:r>
            <a:endParaRPr lang="fr-FR" sz="3600" b="1" dirty="0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0E0B3-CC67-4C51-A93A-6948C6FA7FE3}" type="slidenum">
              <a:rPr lang="fr-FR" smtClean="0"/>
              <a:pPr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39654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A3D59C3A-B7FD-4BC6-A88E-447DC2613865}"/>
              </a:ext>
            </a:extLst>
          </p:cNvPr>
          <p:cNvSpPr/>
          <p:nvPr/>
        </p:nvSpPr>
        <p:spPr>
          <a:xfrm>
            <a:off x="0" y="0"/>
            <a:ext cx="12192000" cy="78809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dirty="0" smtClean="0"/>
              <a:t>SITUATION PAYS</a:t>
            </a:r>
            <a:endParaRPr lang="fr-FR" sz="4000" dirty="0"/>
          </a:p>
        </p:txBody>
      </p:sp>
      <p:sp>
        <p:nvSpPr>
          <p:cNvPr id="4" name="Rectangle 3"/>
          <p:cNvSpPr/>
          <p:nvPr/>
        </p:nvSpPr>
        <p:spPr>
          <a:xfrm>
            <a:off x="165279" y="1041023"/>
            <a:ext cx="11861442" cy="4385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fr-F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Etendre le processus  aux deux autres zones pilotes (DAGLA et DCO) d’ici la fin de l’année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dirty="0"/>
              <a:t>Réception et distribution des cartes biométriques au PE dans DAGLA et DCO</a:t>
            </a:r>
            <a:endParaRPr lang="fr-FR" b="1" dirty="0"/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fr-FR" dirty="0"/>
              <a:t>Positionnement des stocks initiaux de médicaments dans DAGLA et DCO</a:t>
            </a:r>
            <a:endParaRPr lang="fr-FR" b="1" dirty="0"/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fr-FR" dirty="0"/>
              <a:t>Démarrage de la prise en charge des PE dans DAGLA et DCO</a:t>
            </a:r>
            <a:endParaRPr lang="fr-FR" b="1" dirty="0"/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fr-FR" dirty="0"/>
              <a:t>Ouverture du droit aux prestations dans DAGLA et </a:t>
            </a:r>
            <a:r>
              <a:rPr lang="fr-FR" dirty="0" smtClean="0"/>
              <a:t>DCO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endParaRPr lang="fr-FR" b="1" dirty="0"/>
          </a:p>
          <a:p>
            <a:pPr algn="just">
              <a:lnSpc>
                <a:spcPct val="150000"/>
              </a:lnSpc>
              <a:defRPr/>
            </a:pPr>
            <a:r>
              <a:rPr lang="fr-F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Assurer la communication, la sensibilisation et la mobilisation sociale autour du mécanisme</a:t>
            </a:r>
          </a:p>
          <a:p>
            <a:pPr algn="just">
              <a:lnSpc>
                <a:spcPct val="150000"/>
              </a:lnSpc>
              <a:defRPr/>
            </a:pPr>
            <a:r>
              <a:rPr lang="fr-F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Effectuer en continu le suivi de la prise en charge effective des bénéficiaires dans les centres de santé</a:t>
            </a:r>
            <a:endParaRPr lang="fr-F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348976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A3D59C3A-B7FD-4BC6-A88E-447DC2613865}"/>
              </a:ext>
            </a:extLst>
          </p:cNvPr>
          <p:cNvSpPr/>
          <p:nvPr/>
        </p:nvSpPr>
        <p:spPr>
          <a:xfrm>
            <a:off x="0" y="0"/>
            <a:ext cx="12192000" cy="78809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dirty="0" smtClean="0"/>
              <a:t>SITUATION PAYS</a:t>
            </a:r>
            <a:endParaRPr lang="fr-FR" sz="4000" dirty="0"/>
          </a:p>
        </p:txBody>
      </p:sp>
      <p:sp>
        <p:nvSpPr>
          <p:cNvPr id="4" name="Rectangle 3"/>
          <p:cNvSpPr/>
          <p:nvPr/>
        </p:nvSpPr>
        <p:spPr>
          <a:xfrm>
            <a:off x="165279" y="1041023"/>
            <a:ext cx="11861442" cy="51866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fr-F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Déployer le dispositif de suivi et d’évaluation de la phase pilote</a:t>
            </a:r>
          </a:p>
          <a:p>
            <a:pPr algn="just">
              <a:lnSpc>
                <a:spcPct val="150000"/>
              </a:lnSpc>
              <a:defRPr/>
            </a:pPr>
            <a:r>
              <a:rPr lang="fr-F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Documenter les résultats, acquis, bonnes pratiques et difficultés</a:t>
            </a:r>
          </a:p>
          <a:p>
            <a:pPr algn="just">
              <a:lnSpc>
                <a:spcPct val="150000"/>
              </a:lnSpc>
              <a:defRPr/>
            </a:pPr>
            <a:r>
              <a:rPr lang="fr-F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Elaborer en conséquence la stratégie d’extension (passage à l’échelle)</a:t>
            </a:r>
          </a:p>
          <a:p>
            <a:pPr algn="just">
              <a:lnSpc>
                <a:spcPct val="150000"/>
              </a:lnSpc>
              <a:defRPr/>
            </a:pPr>
            <a:r>
              <a:rPr lang="fr-F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Mise au normes des </a:t>
            </a:r>
            <a:r>
              <a:rPr lang="fr-FR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FoSa</a:t>
            </a:r>
            <a:r>
              <a:rPr lang="fr-F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RH qualifiées, Plateau technique, Contrôle et amélioration, Qualité</a:t>
            </a:r>
          </a:p>
          <a:p>
            <a:pPr algn="just">
              <a:lnSpc>
                <a:spcPct val="150000"/>
              </a:lnSpc>
              <a:defRPr/>
            </a:pPr>
            <a:r>
              <a:rPr lang="fr-F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Bonne Gestion des médicaments et Dispositifs médicaux</a:t>
            </a:r>
          </a:p>
          <a:p>
            <a:pPr algn="just">
              <a:lnSpc>
                <a:spcPct val="150000"/>
              </a:lnSpc>
              <a:defRPr/>
            </a:pPr>
            <a:r>
              <a:rPr lang="fr-F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Dématérialisation totale de la gestion de sinistre santé</a:t>
            </a:r>
            <a:endParaRPr lang="fr-F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366488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A3D59C3A-B7FD-4BC6-A88E-447DC2613865}"/>
              </a:ext>
            </a:extLst>
          </p:cNvPr>
          <p:cNvSpPr/>
          <p:nvPr/>
        </p:nvSpPr>
        <p:spPr>
          <a:xfrm>
            <a:off x="0" y="0"/>
            <a:ext cx="12192000" cy="78809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dirty="0" smtClean="0"/>
              <a:t>QUELQUES DEFIS</a:t>
            </a:r>
            <a:endParaRPr lang="fr-FR" sz="4000" dirty="0"/>
          </a:p>
        </p:txBody>
      </p:sp>
      <p:sp>
        <p:nvSpPr>
          <p:cNvPr id="4" name="Rectangle 3"/>
          <p:cNvSpPr/>
          <p:nvPr/>
        </p:nvSpPr>
        <p:spPr>
          <a:xfrm>
            <a:off x="165279" y="1041023"/>
            <a:ext cx="11861442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fr-FR" sz="2800" b="1" dirty="0"/>
              <a:t>Disponibilité et qualité de l’offre de soins (en continu)</a:t>
            </a:r>
            <a:endParaRPr lang="fr-FR" sz="2400" dirty="0"/>
          </a:p>
          <a:p>
            <a:pPr lvl="1" algn="just">
              <a:lnSpc>
                <a:spcPct val="100000"/>
              </a:lnSpc>
              <a:defRPr/>
            </a:pPr>
            <a:r>
              <a:rPr lang="fr-FR" sz="2400" dirty="0"/>
              <a:t>Accueil des malades dans les </a:t>
            </a:r>
            <a:r>
              <a:rPr lang="fr-FR" sz="2400" dirty="0" err="1"/>
              <a:t>FoSa</a:t>
            </a:r>
            <a:endParaRPr lang="fr-FR" sz="2400" dirty="0"/>
          </a:p>
          <a:p>
            <a:pPr lvl="1" algn="just">
              <a:lnSpc>
                <a:spcPct val="100000"/>
              </a:lnSpc>
              <a:defRPr/>
            </a:pPr>
            <a:r>
              <a:rPr lang="fr-FR" sz="2400" dirty="0"/>
              <a:t>Prise en charge adéquate des malades</a:t>
            </a:r>
          </a:p>
          <a:p>
            <a:pPr lvl="1" algn="just">
              <a:lnSpc>
                <a:spcPct val="100000"/>
              </a:lnSpc>
              <a:defRPr/>
            </a:pPr>
            <a:r>
              <a:rPr lang="fr-FR" sz="2400" dirty="0"/>
              <a:t>Respect du panier de soins et de la liste des médicaments</a:t>
            </a:r>
          </a:p>
          <a:p>
            <a:pPr lvl="1" algn="just">
              <a:lnSpc>
                <a:spcPct val="100000"/>
              </a:lnSpc>
              <a:defRPr/>
            </a:pPr>
            <a:endParaRPr lang="fr-FR" sz="2400" dirty="0"/>
          </a:p>
          <a:p>
            <a:pPr lvl="1" algn="just">
              <a:defRPr/>
            </a:pPr>
            <a:endParaRPr lang="fr-FR" sz="2400" dirty="0"/>
          </a:p>
          <a:p>
            <a:pPr algn="just">
              <a:lnSpc>
                <a:spcPct val="100000"/>
              </a:lnSpc>
              <a:defRPr/>
            </a:pPr>
            <a:r>
              <a:rPr lang="fr-FR" sz="2800" b="1" dirty="0"/>
              <a:t>Remboursement régulier et à bonne date des prestataires</a:t>
            </a:r>
          </a:p>
          <a:p>
            <a:pPr lvl="3" algn="just">
              <a:lnSpc>
                <a:spcPct val="100000"/>
              </a:lnSpc>
              <a:buFont typeface="Wingdings" panose="05000000000000000000" pitchFamily="2" charset="2"/>
              <a:buChar char="ü"/>
              <a:defRPr/>
            </a:pPr>
            <a:r>
              <a:rPr lang="fr-FR" sz="2800" i="1" dirty="0"/>
              <a:t>Délai de paiement: 30 jours au plus tard à compter de la réception de la feuille de soins</a:t>
            </a:r>
          </a:p>
          <a:p>
            <a:pPr lvl="3" algn="just">
              <a:lnSpc>
                <a:spcPct val="100000"/>
              </a:lnSpc>
              <a:buFont typeface="Wingdings" panose="05000000000000000000" pitchFamily="2" charset="2"/>
              <a:buChar char="ü"/>
              <a:defRPr/>
            </a:pPr>
            <a:r>
              <a:rPr lang="fr-FR" sz="2800" i="1" dirty="0"/>
              <a:t>Mode de paiement :  virement sur le compte de la </a:t>
            </a:r>
            <a:r>
              <a:rPr lang="fr-FR" sz="2800" i="1" dirty="0" err="1"/>
              <a:t>FoSa</a:t>
            </a:r>
            <a:r>
              <a:rPr lang="fr-FR" sz="2800" i="1" dirty="0"/>
              <a:t> ouvert dans les livres d’une institution financière reconnue (avec notification au bureau d’encadrement de la zone sanitaire) </a:t>
            </a:r>
            <a:endParaRPr lang="fr-FR" sz="2800" i="1" dirty="0"/>
          </a:p>
        </p:txBody>
      </p:sp>
    </p:spTree>
    <p:extLst>
      <p:ext uri="{BB962C8B-B14F-4D97-AF65-F5344CB8AC3E}">
        <p14:creationId xmlns:p14="http://schemas.microsoft.com/office/powerpoint/2010/main" val="25269764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8F5EDC5D-3268-494B-88CC-569A351A6CB7}"/>
              </a:ext>
            </a:extLst>
          </p:cNvPr>
          <p:cNvSpPr/>
          <p:nvPr/>
        </p:nvSpPr>
        <p:spPr>
          <a:xfrm>
            <a:off x="0" y="962757"/>
            <a:ext cx="1192730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4000" dirty="0"/>
              <a:t>1- L'obligation d'adhésion est le principe de succès de </a:t>
            </a:r>
            <a:r>
              <a:rPr lang="fr-FR" sz="4000" dirty="0" smtClean="0"/>
              <a:t>l'AMU</a:t>
            </a:r>
          </a:p>
          <a:p>
            <a:endParaRPr lang="fr-FR" sz="4000" dirty="0"/>
          </a:p>
          <a:p>
            <a:r>
              <a:rPr lang="fr-FR" sz="4000" dirty="0"/>
              <a:t>2- Le ciblage des bénéficiaires, la définition de paquets de soins et de la liste des médicaments aident à maîtriser le </a:t>
            </a:r>
            <a:r>
              <a:rPr lang="fr-FR" sz="4000" dirty="0" smtClean="0"/>
              <a:t>coût</a:t>
            </a:r>
            <a:endParaRPr lang="fr-FR" sz="4000" dirty="0"/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A3D59C3A-B7FD-4BC6-A88E-447DC2613865}"/>
              </a:ext>
            </a:extLst>
          </p:cNvPr>
          <p:cNvSpPr/>
          <p:nvPr/>
        </p:nvSpPr>
        <p:spPr>
          <a:xfrm>
            <a:off x="0" y="0"/>
            <a:ext cx="12192000" cy="78809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dirty="0"/>
              <a:t>LECONS APPRISES</a:t>
            </a:r>
            <a:endParaRPr lang="fr-FR" sz="4000" dirty="0"/>
          </a:p>
        </p:txBody>
      </p:sp>
    </p:spTree>
    <p:extLst>
      <p:ext uri="{BB962C8B-B14F-4D97-AF65-F5344CB8AC3E}">
        <p14:creationId xmlns:p14="http://schemas.microsoft.com/office/powerpoint/2010/main" val="35905037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8F5EDC5D-3268-494B-88CC-569A351A6CB7}"/>
              </a:ext>
            </a:extLst>
          </p:cNvPr>
          <p:cNvSpPr/>
          <p:nvPr/>
        </p:nvSpPr>
        <p:spPr>
          <a:xfrm>
            <a:off x="0" y="962757"/>
            <a:ext cx="11927305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4000" dirty="0" smtClean="0"/>
              <a:t>3- </a:t>
            </a:r>
            <a:r>
              <a:rPr lang="fr-FR" sz="4000" dirty="0"/>
              <a:t>Le système d'information bien fiable à implémentation progressive associé des expertises nationales garantit la prise de décision éclairée et facilite le progrès dans l'atteinte des objectifs </a:t>
            </a:r>
            <a:r>
              <a:rPr lang="fr-FR" sz="4000" dirty="0" smtClean="0"/>
              <a:t>l'assurance maladie universelle</a:t>
            </a:r>
          </a:p>
          <a:p>
            <a:endParaRPr lang="fr-FR" sz="4000" dirty="0"/>
          </a:p>
          <a:p>
            <a:r>
              <a:rPr lang="fr-FR" sz="4000" dirty="0"/>
              <a:t>4- La qualité de l'offre de services peut servir de moyen de sensibilisation pour accroître les adhésions</a:t>
            </a:r>
            <a:endParaRPr lang="fr-FR" sz="4000" dirty="0"/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A3D59C3A-B7FD-4BC6-A88E-447DC2613865}"/>
              </a:ext>
            </a:extLst>
          </p:cNvPr>
          <p:cNvSpPr/>
          <p:nvPr/>
        </p:nvSpPr>
        <p:spPr>
          <a:xfrm>
            <a:off x="0" y="0"/>
            <a:ext cx="12192000" cy="78809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dirty="0"/>
              <a:t>LECONS APPRISES</a:t>
            </a:r>
            <a:endParaRPr lang="fr-FR" sz="4000" dirty="0"/>
          </a:p>
        </p:txBody>
      </p:sp>
    </p:spTree>
    <p:extLst>
      <p:ext uri="{BB962C8B-B14F-4D97-AF65-F5344CB8AC3E}">
        <p14:creationId xmlns:p14="http://schemas.microsoft.com/office/powerpoint/2010/main" val="11755261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8F5EDC5D-3268-494B-88CC-569A351A6CB7}"/>
              </a:ext>
            </a:extLst>
          </p:cNvPr>
          <p:cNvSpPr/>
          <p:nvPr/>
        </p:nvSpPr>
        <p:spPr>
          <a:xfrm>
            <a:off x="0" y="962757"/>
            <a:ext cx="11927305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4000" dirty="0"/>
              <a:t>5- </a:t>
            </a:r>
            <a:r>
              <a:rPr lang="fr-FR" sz="4000" dirty="0"/>
              <a:t>L'association de toutes les parties prenantes a toutes les étapes crée un climat de confiance et permet une recherche de solutions collectives pour le succès du mécanisme </a:t>
            </a:r>
            <a:endParaRPr lang="fr-FR" sz="4000" dirty="0" smtClean="0"/>
          </a:p>
          <a:p>
            <a:endParaRPr lang="fr-FR" sz="4000" dirty="0"/>
          </a:p>
          <a:p>
            <a:r>
              <a:rPr lang="fr-FR" sz="4000" dirty="0"/>
              <a:t>6- l'intégration des politiques de gratuité doit faire l'objet d’une étude préalable avant leur effectivité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A3D59C3A-B7FD-4BC6-A88E-447DC2613865}"/>
              </a:ext>
            </a:extLst>
          </p:cNvPr>
          <p:cNvSpPr/>
          <p:nvPr/>
        </p:nvSpPr>
        <p:spPr>
          <a:xfrm>
            <a:off x="0" y="0"/>
            <a:ext cx="12192000" cy="78809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dirty="0"/>
              <a:t>LECONS APPRISES</a:t>
            </a:r>
            <a:endParaRPr lang="fr-FR" sz="4000" dirty="0"/>
          </a:p>
        </p:txBody>
      </p:sp>
    </p:spTree>
    <p:extLst>
      <p:ext uri="{BB962C8B-B14F-4D97-AF65-F5344CB8AC3E}">
        <p14:creationId xmlns:p14="http://schemas.microsoft.com/office/powerpoint/2010/main" val="10931360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8F5EDC5D-3268-494B-88CC-569A351A6CB7}"/>
              </a:ext>
            </a:extLst>
          </p:cNvPr>
          <p:cNvSpPr/>
          <p:nvPr/>
        </p:nvSpPr>
        <p:spPr>
          <a:xfrm>
            <a:off x="0" y="962757"/>
            <a:ext cx="11927305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4000" dirty="0" smtClean="0"/>
              <a:t>7- </a:t>
            </a:r>
            <a:r>
              <a:rPr lang="fr-FR" sz="4000" dirty="0"/>
              <a:t>Le gestionnaire de l'AMU doit avoir un point focal dans les centres à forte consommation de services</a:t>
            </a:r>
          </a:p>
          <a:p>
            <a:r>
              <a:rPr lang="fr-FR" sz="4000" dirty="0"/>
              <a:t>8- Les piliers de maîtrise de coût: mécanisme de paiement, , contrôle des actes, financement,  prestations de services </a:t>
            </a:r>
            <a:r>
              <a:rPr lang="fr-FR" sz="4000" dirty="0" smtClean="0"/>
              <a:t>y compris </a:t>
            </a:r>
            <a:r>
              <a:rPr lang="fr-FR" sz="4000" dirty="0"/>
              <a:t>médicaments et le contrôle médical </a:t>
            </a:r>
            <a:endParaRPr lang="fr-FR" sz="4000" dirty="0" smtClean="0"/>
          </a:p>
          <a:p>
            <a:endParaRPr lang="fr-FR" sz="4000" dirty="0"/>
          </a:p>
          <a:p>
            <a:r>
              <a:rPr lang="fr-FR" sz="4000" dirty="0"/>
              <a:t>9- La mise en œuvre de l'</a:t>
            </a:r>
            <a:r>
              <a:rPr lang="fr-FR" sz="4000" dirty="0" err="1"/>
              <a:t>amu</a:t>
            </a:r>
            <a:r>
              <a:rPr lang="fr-FR" sz="4000" dirty="0"/>
              <a:t> doit se faire dans un esprit humanisé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A3D59C3A-B7FD-4BC6-A88E-447DC2613865}"/>
              </a:ext>
            </a:extLst>
          </p:cNvPr>
          <p:cNvSpPr/>
          <p:nvPr/>
        </p:nvSpPr>
        <p:spPr>
          <a:xfrm>
            <a:off x="0" y="0"/>
            <a:ext cx="12192000" cy="78809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dirty="0"/>
              <a:t>LECONS APPRISES</a:t>
            </a:r>
            <a:endParaRPr lang="fr-FR" sz="4000" dirty="0"/>
          </a:p>
        </p:txBody>
      </p:sp>
    </p:spTree>
    <p:extLst>
      <p:ext uri="{BB962C8B-B14F-4D97-AF65-F5344CB8AC3E}">
        <p14:creationId xmlns:p14="http://schemas.microsoft.com/office/powerpoint/2010/main" val="25125473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8F5EDC5D-3268-494B-88CC-569A351A6CB7}"/>
              </a:ext>
            </a:extLst>
          </p:cNvPr>
          <p:cNvSpPr/>
          <p:nvPr/>
        </p:nvSpPr>
        <p:spPr>
          <a:xfrm>
            <a:off x="0" y="962757"/>
            <a:ext cx="11927305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4000" dirty="0"/>
              <a:t>Actualiser la liste des médicaments sur la base </a:t>
            </a:r>
            <a:r>
              <a:rPr lang="fr-FR" sz="4000" dirty="0"/>
              <a:t>des </a:t>
            </a:r>
            <a:r>
              <a:rPr lang="fr-FR" sz="4000" dirty="0"/>
              <a:t>médicaments de spécialité et pas sur les molécules </a:t>
            </a:r>
            <a:r>
              <a:rPr lang="fr-FR" sz="4000" dirty="0"/>
              <a:t>essentiels</a:t>
            </a:r>
          </a:p>
          <a:p>
            <a:endParaRPr lang="fr-FR" sz="4000" dirty="0"/>
          </a:p>
          <a:p>
            <a:r>
              <a:rPr lang="fr-FR" sz="4000" dirty="0" smtClean="0"/>
              <a:t>Eviter de laisser les OGD sans surveillance rapprochée</a:t>
            </a:r>
          </a:p>
          <a:p>
            <a:endParaRPr lang="fr-FR" sz="4000" dirty="0"/>
          </a:p>
          <a:p>
            <a:endParaRPr lang="fr-FR" sz="4000" dirty="0" smtClean="0"/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A3D59C3A-B7FD-4BC6-A88E-447DC2613865}"/>
              </a:ext>
            </a:extLst>
          </p:cNvPr>
          <p:cNvSpPr/>
          <p:nvPr/>
        </p:nvSpPr>
        <p:spPr>
          <a:xfrm>
            <a:off x="0" y="0"/>
            <a:ext cx="12192000" cy="78809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dirty="0"/>
              <a:t>ERREURS A EVITER</a:t>
            </a:r>
            <a:endParaRPr lang="fr-FR" sz="4000" dirty="0"/>
          </a:p>
        </p:txBody>
      </p:sp>
    </p:spTree>
    <p:extLst>
      <p:ext uri="{BB962C8B-B14F-4D97-AF65-F5344CB8AC3E}">
        <p14:creationId xmlns:p14="http://schemas.microsoft.com/office/powerpoint/2010/main" val="1738300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Espace réservé du numéro de diapositive 3">
            <a:extLst>
              <a:ext uri="{FF2B5EF4-FFF2-40B4-BE49-F238E27FC236}">
                <a16:creationId xmlns:a16="http://schemas.microsoft.com/office/drawing/2014/main" xmlns="" id="{6C3EED5C-2DCC-4CE4-B244-CF37CCE81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8599488" y="6345238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BB0EA114-7905-4A9F-9D93-1984231908C2}" type="slidenum">
              <a:rPr lang="fr-FR" altLang="fr-FR" sz="1800" smtClean="0">
                <a:solidFill>
                  <a:srgbClr val="898989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11</a:t>
            </a:fld>
            <a:endParaRPr lang="fr-FR" altLang="fr-FR" sz="1800">
              <a:solidFill>
                <a:srgbClr val="898989"/>
              </a:solidFill>
            </a:endParaRP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982DBA7B-0457-473B-8B63-3C6967B3C9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03513" y="1477963"/>
            <a:ext cx="5948363" cy="19859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fr-FR" sz="4800" dirty="0">
                <a:solidFill>
                  <a:schemeClr val="bg1"/>
                </a:solidFill>
              </a:rPr>
              <a:t>Nous vous remercions  pour votre attention </a:t>
            </a:r>
          </a:p>
        </p:txBody>
      </p:sp>
      <p:pic>
        <p:nvPicPr>
          <p:cNvPr id="13316" name="Image 7">
            <a:extLst>
              <a:ext uri="{FF2B5EF4-FFF2-40B4-BE49-F238E27FC236}">
                <a16:creationId xmlns:a16="http://schemas.microsoft.com/office/drawing/2014/main" xmlns="" id="{5FD109AA-A434-462A-9A97-522D15A9BF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8" y="80963"/>
            <a:ext cx="4220276" cy="3898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xmlns="" id="{3C4C9BB7-7F76-4A59-91C2-AAFCB4719C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981686" y="3677111"/>
            <a:ext cx="3051175" cy="25193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318" name="Image 11">
            <a:extLst>
              <a:ext uri="{FF2B5EF4-FFF2-40B4-BE49-F238E27FC236}">
                <a16:creationId xmlns:a16="http://schemas.microsoft.com/office/drawing/2014/main" xmlns="" id="{6CA05FAC-E7C1-4086-B95A-F1737E66A6C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874" y="3627437"/>
            <a:ext cx="2352639" cy="255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Image 14">
            <a:extLst>
              <a:ext uri="{FF2B5EF4-FFF2-40B4-BE49-F238E27FC236}">
                <a16:creationId xmlns:a16="http://schemas.microsoft.com/office/drawing/2014/main" xmlns="" id="{87149AC2-C3B4-450C-94E3-27B70B798FD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0837" y="433867"/>
            <a:ext cx="2832875" cy="2866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0" name="Picture 3">
            <a:extLst>
              <a:ext uri="{FF2B5EF4-FFF2-40B4-BE49-F238E27FC236}">
                <a16:creationId xmlns:a16="http://schemas.microsoft.com/office/drawing/2014/main" xmlns="" id="{5FB3F50C-7354-4AA0-AE4E-5522AE9757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825" y="3677111"/>
            <a:ext cx="2800350" cy="262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9" name="image1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88" y="6672263"/>
            <a:ext cx="12204701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1241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Rétrospective">
  <a:themeElements>
    <a:clrScheme name="Rétrospective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étrospectiv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étrospectiv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921</TotalTime>
  <Words>530</Words>
  <Application>Microsoft Office PowerPoint</Application>
  <PresentationFormat>Grand écran</PresentationFormat>
  <Paragraphs>57</Paragraphs>
  <Slides>11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11</vt:i4>
      </vt:variant>
    </vt:vector>
  </HeadingPairs>
  <TitlesOfParts>
    <vt:vector size="20" baseType="lpstr">
      <vt:lpstr>ＭＳ Ｐゴシック</vt:lpstr>
      <vt:lpstr>Arial</vt:lpstr>
      <vt:lpstr>Arial </vt:lpstr>
      <vt:lpstr>Arial Black</vt:lpstr>
      <vt:lpstr>Calibri</vt:lpstr>
      <vt:lpstr>Calibri Light</vt:lpstr>
      <vt:lpstr>Wingdings</vt:lpstr>
      <vt:lpstr>Thème Office</vt:lpstr>
      <vt:lpstr>Rétrospective</vt:lpstr>
      <vt:lpstr>Présentation PowerPoint</vt:lpstr>
      <vt:lpstr>SITUATION PAYS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Venant QUENUM [ ARCH - Présidence ]</dc:creator>
  <cp:lastModifiedBy>HP</cp:lastModifiedBy>
  <cp:revision>56</cp:revision>
  <dcterms:created xsi:type="dcterms:W3CDTF">2019-10-22T11:52:42Z</dcterms:created>
  <dcterms:modified xsi:type="dcterms:W3CDTF">2019-11-29T09:29:08Z</dcterms:modified>
</cp:coreProperties>
</file>