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17" r:id="rId2"/>
  </p:sldMasterIdLst>
  <p:notesMasterIdLst>
    <p:notesMasterId r:id="rId10"/>
  </p:notesMasterIdLst>
  <p:handoutMasterIdLst>
    <p:handoutMasterId r:id="rId11"/>
  </p:handoutMasterIdLst>
  <p:sldIdLst>
    <p:sldId id="256" r:id="rId3"/>
    <p:sldId id="257" r:id="rId4"/>
    <p:sldId id="258" r:id="rId5"/>
    <p:sldId id="1057" r:id="rId6"/>
    <p:sldId id="1058" r:id="rId7"/>
    <p:sldId id="1056" r:id="rId8"/>
    <p:sldId id="27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57F3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2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C2D7D8B-89B8-412B-8C83-CF5FDFEFC4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90F324-2A0E-4EF5-B7E3-00A836F8BB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CAC87-B8F2-4373-9FDF-0BB5FD0B475F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CEB3397-232C-4DA7-A15E-1527DAE062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ECFB07-B895-4B04-B370-94A75651FA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F01F6-6337-4D77-9D11-DBAE6C3D89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504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83C47-ED77-4989-A8DF-BFB2A08A0FC0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FB3B4-58DC-42ED-8A30-7B3B2D61B8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46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1CFB9DE9-738D-441D-B500-7AA01AAF10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COUVERTURE MALADIE UNIVERSELLE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317E8385-2C5C-4718-8F8D-70F16B90EE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712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63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78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05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75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273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833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83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3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17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203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B26199-47C8-4F00-A9CD-4ADFF71E8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B448F0A-49B1-4439-BE80-147B7361CD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DE4D7E-72C7-499F-97E1-C1EB5E3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COUVERTURE MALADIE UNIVERSELLE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71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137916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84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240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045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pPr/>
              <a:t>11/29/2019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001875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1327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262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07542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461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pPr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9468965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pPr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9875793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990573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7007934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1888799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964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8231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1CFB9DE9-738D-441D-B500-7AA01AAF10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COUVERTURE MALADIE UNIVERSELLE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317E8385-2C5C-4718-8F8D-70F16B90EE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0756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Parallélogramme 3">
            <a:extLst>
              <a:ext uri="{FF2B5EF4-FFF2-40B4-BE49-F238E27FC236}">
                <a16:creationId xmlns:a16="http://schemas.microsoft.com/office/drawing/2014/main" id="{C4000704-713D-476E-BCAE-B614E1290DA7}"/>
              </a:ext>
            </a:extLst>
          </p:cNvPr>
          <p:cNvSpPr/>
          <p:nvPr userDrawn="1"/>
        </p:nvSpPr>
        <p:spPr>
          <a:xfrm>
            <a:off x="1" y="6524268"/>
            <a:ext cx="2230244" cy="329312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  <a:gd name="connsiteX0" fmla="*/ 1138 w 5876859"/>
              <a:gd name="connsiteY0" fmla="*/ 1661532 h 1683834"/>
              <a:gd name="connsiteX1" fmla="*/ 0 w 5876859"/>
              <a:gd name="connsiteY1" fmla="*/ 0 h 1683834"/>
              <a:gd name="connsiteX2" fmla="*/ 5876859 w 5876859"/>
              <a:gd name="connsiteY2" fmla="*/ 22108 h 1683834"/>
              <a:gd name="connsiteX3" fmla="*/ 4306641 w 5876859"/>
              <a:gd name="connsiteY3" fmla="*/ 1683834 h 1683834"/>
              <a:gd name="connsiteX4" fmla="*/ 1138 w 5876859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134638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78376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22114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61533"/>
              <a:gd name="connsiteX1" fmla="*/ 0 w 5044515"/>
              <a:gd name="connsiteY1" fmla="*/ 0 h 1661533"/>
              <a:gd name="connsiteX2" fmla="*/ 5044515 w 5044515"/>
              <a:gd name="connsiteY2" fmla="*/ 22114 h 1661533"/>
              <a:gd name="connsiteX3" fmla="*/ 4533645 w 5044515"/>
              <a:gd name="connsiteY3" fmla="*/ 1627572 h 1661533"/>
              <a:gd name="connsiteX4" fmla="*/ 1138 w 5044515"/>
              <a:gd name="connsiteY4" fmla="*/ 1661532 h 16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515" h="1661533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044515" y="22114"/>
                </a:lnTo>
                <a:lnTo>
                  <a:pt x="4533645" y="1627572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allélogramme 7">
            <a:extLst>
              <a:ext uri="{FF2B5EF4-FFF2-40B4-BE49-F238E27FC236}">
                <a16:creationId xmlns:a16="http://schemas.microsoft.com/office/drawing/2014/main" id="{460BF94A-0EBB-4F65-AE3F-833EE6BDF425}"/>
              </a:ext>
            </a:extLst>
          </p:cNvPr>
          <p:cNvSpPr/>
          <p:nvPr userDrawn="1"/>
        </p:nvSpPr>
        <p:spPr>
          <a:xfrm>
            <a:off x="2176166" y="6524267"/>
            <a:ext cx="438717" cy="330809"/>
          </a:xfrm>
          <a:prstGeom prst="parallelogram">
            <a:avLst>
              <a:gd name="adj" fmla="val 7157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Parallélogramme 8">
            <a:extLst>
              <a:ext uri="{FF2B5EF4-FFF2-40B4-BE49-F238E27FC236}">
                <a16:creationId xmlns:a16="http://schemas.microsoft.com/office/drawing/2014/main" id="{2503DAD7-D916-427D-AF69-AB4544710CC7}"/>
              </a:ext>
            </a:extLst>
          </p:cNvPr>
          <p:cNvSpPr/>
          <p:nvPr userDrawn="1"/>
        </p:nvSpPr>
        <p:spPr>
          <a:xfrm>
            <a:off x="2451749" y="6527191"/>
            <a:ext cx="438717" cy="330809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arallélogramme 9">
            <a:extLst>
              <a:ext uri="{FF2B5EF4-FFF2-40B4-BE49-F238E27FC236}">
                <a16:creationId xmlns:a16="http://schemas.microsoft.com/office/drawing/2014/main" id="{E1AE1E6B-5EB2-4812-948E-9D673AB3D0CB}"/>
              </a:ext>
            </a:extLst>
          </p:cNvPr>
          <p:cNvSpPr/>
          <p:nvPr userDrawn="1"/>
        </p:nvSpPr>
        <p:spPr>
          <a:xfrm>
            <a:off x="2725635" y="6524268"/>
            <a:ext cx="438717" cy="330809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allélogramme 10">
            <a:extLst>
              <a:ext uri="{FF2B5EF4-FFF2-40B4-BE49-F238E27FC236}">
                <a16:creationId xmlns:a16="http://schemas.microsoft.com/office/drawing/2014/main" id="{CE24B806-7A17-4445-93AC-34D96CCCF440}"/>
              </a:ext>
            </a:extLst>
          </p:cNvPr>
          <p:cNvSpPr/>
          <p:nvPr userDrawn="1"/>
        </p:nvSpPr>
        <p:spPr>
          <a:xfrm>
            <a:off x="3104185" y="6527191"/>
            <a:ext cx="6039814" cy="330809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204893"/>
              <a:gd name="connsiteY0" fmla="*/ 1683834 h 1683835"/>
              <a:gd name="connsiteX1" fmla="*/ 221774 w 1204893"/>
              <a:gd name="connsiteY1" fmla="*/ 22303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174379"/>
              <a:gd name="connsiteY0" fmla="*/ 1650044 h 1683835"/>
              <a:gd name="connsiteX1" fmla="*/ 191260 w 1174379"/>
              <a:gd name="connsiteY1" fmla="*/ 22303 h 1683835"/>
              <a:gd name="connsiteX2" fmla="*/ 1173817 w 1174379"/>
              <a:gd name="connsiteY2" fmla="*/ 0 h 1683835"/>
              <a:gd name="connsiteX3" fmla="*/ 1174379 w 1174379"/>
              <a:gd name="connsiteY3" fmla="*/ 1683835 h 1683835"/>
              <a:gd name="connsiteX4" fmla="*/ 0 w 1174379"/>
              <a:gd name="connsiteY4" fmla="*/ 1650044 h 1683835"/>
              <a:gd name="connsiteX0" fmla="*/ 0 w 1171605"/>
              <a:gd name="connsiteY0" fmla="*/ 1683835 h 1683835"/>
              <a:gd name="connsiteX1" fmla="*/ 188486 w 1171605"/>
              <a:gd name="connsiteY1" fmla="*/ 2230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50047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45721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9232 w 1171605"/>
              <a:gd name="connsiteY1" fmla="*/ 192582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2743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7069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605" h="1683835">
                <a:moveTo>
                  <a:pt x="0" y="1683835"/>
                </a:moveTo>
                <a:lnTo>
                  <a:pt x="37069" y="135823"/>
                </a:lnTo>
                <a:lnTo>
                  <a:pt x="1171043" y="0"/>
                </a:lnTo>
                <a:cubicBezTo>
                  <a:pt x="1171230" y="561278"/>
                  <a:pt x="1171418" y="1122557"/>
                  <a:pt x="1171605" y="1683835"/>
                </a:cubicBezTo>
                <a:lnTo>
                  <a:pt x="0" y="168383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4574" y="6546300"/>
            <a:ext cx="410775" cy="296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8238" y="6546300"/>
            <a:ext cx="4515940" cy="295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/>
              <a:t>COUVERTURE MALADIE UNIVERSELLE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6C225F4-80D0-4C1B-BAEC-F552B41CD39F}"/>
              </a:ext>
            </a:extLst>
          </p:cNvPr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91222"/>
            <a:ext cx="533400" cy="399581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856E41-C123-4C0A-AFBD-7904E6C9337A}"/>
              </a:ext>
            </a:extLst>
          </p:cNvPr>
          <p:cNvSpPr/>
          <p:nvPr userDrawn="1"/>
        </p:nvSpPr>
        <p:spPr>
          <a:xfrm>
            <a:off x="991518" y="457324"/>
            <a:ext cx="45719" cy="2898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98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Parallélogramme 3">
            <a:extLst>
              <a:ext uri="{FF2B5EF4-FFF2-40B4-BE49-F238E27FC236}">
                <a16:creationId xmlns:a16="http://schemas.microsoft.com/office/drawing/2014/main" id="{02069358-586A-4EFF-8C92-CE79AFFEB468}"/>
              </a:ext>
            </a:extLst>
          </p:cNvPr>
          <p:cNvSpPr/>
          <p:nvPr userDrawn="1"/>
        </p:nvSpPr>
        <p:spPr>
          <a:xfrm>
            <a:off x="1" y="6524268"/>
            <a:ext cx="2230244" cy="329312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  <a:gd name="connsiteX0" fmla="*/ 1138 w 5876859"/>
              <a:gd name="connsiteY0" fmla="*/ 1661532 h 1683834"/>
              <a:gd name="connsiteX1" fmla="*/ 0 w 5876859"/>
              <a:gd name="connsiteY1" fmla="*/ 0 h 1683834"/>
              <a:gd name="connsiteX2" fmla="*/ 5876859 w 5876859"/>
              <a:gd name="connsiteY2" fmla="*/ 22108 h 1683834"/>
              <a:gd name="connsiteX3" fmla="*/ 4306641 w 5876859"/>
              <a:gd name="connsiteY3" fmla="*/ 1683834 h 1683834"/>
              <a:gd name="connsiteX4" fmla="*/ 1138 w 5876859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134638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78376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22114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61533"/>
              <a:gd name="connsiteX1" fmla="*/ 0 w 5044515"/>
              <a:gd name="connsiteY1" fmla="*/ 0 h 1661533"/>
              <a:gd name="connsiteX2" fmla="*/ 5044515 w 5044515"/>
              <a:gd name="connsiteY2" fmla="*/ 22114 h 1661533"/>
              <a:gd name="connsiteX3" fmla="*/ 4533645 w 5044515"/>
              <a:gd name="connsiteY3" fmla="*/ 1627572 h 1661533"/>
              <a:gd name="connsiteX4" fmla="*/ 1138 w 5044515"/>
              <a:gd name="connsiteY4" fmla="*/ 1661532 h 16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515" h="1661533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044515" y="22114"/>
                </a:lnTo>
                <a:lnTo>
                  <a:pt x="4533645" y="1627572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Parallélogramme 18">
            <a:extLst>
              <a:ext uri="{FF2B5EF4-FFF2-40B4-BE49-F238E27FC236}">
                <a16:creationId xmlns:a16="http://schemas.microsoft.com/office/drawing/2014/main" id="{02363391-9791-44A2-B0F3-2EEC10447F78}"/>
              </a:ext>
            </a:extLst>
          </p:cNvPr>
          <p:cNvSpPr/>
          <p:nvPr userDrawn="1"/>
        </p:nvSpPr>
        <p:spPr>
          <a:xfrm>
            <a:off x="2176166" y="6524267"/>
            <a:ext cx="438717" cy="330809"/>
          </a:xfrm>
          <a:prstGeom prst="parallelogram">
            <a:avLst>
              <a:gd name="adj" fmla="val 7157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Parallélogramme 19">
            <a:extLst>
              <a:ext uri="{FF2B5EF4-FFF2-40B4-BE49-F238E27FC236}">
                <a16:creationId xmlns:a16="http://schemas.microsoft.com/office/drawing/2014/main" id="{962058D4-17E0-4829-B901-3CE058CDCD32}"/>
              </a:ext>
            </a:extLst>
          </p:cNvPr>
          <p:cNvSpPr/>
          <p:nvPr userDrawn="1"/>
        </p:nvSpPr>
        <p:spPr>
          <a:xfrm>
            <a:off x="2451749" y="6527191"/>
            <a:ext cx="438717" cy="330809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Parallélogramme 20">
            <a:extLst>
              <a:ext uri="{FF2B5EF4-FFF2-40B4-BE49-F238E27FC236}">
                <a16:creationId xmlns:a16="http://schemas.microsoft.com/office/drawing/2014/main" id="{BA3FC35E-DA95-4F53-A340-3C99D8496D73}"/>
              </a:ext>
            </a:extLst>
          </p:cNvPr>
          <p:cNvSpPr/>
          <p:nvPr userDrawn="1"/>
        </p:nvSpPr>
        <p:spPr>
          <a:xfrm>
            <a:off x="2725635" y="6524268"/>
            <a:ext cx="438717" cy="330809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Parallélogramme 10">
            <a:extLst>
              <a:ext uri="{FF2B5EF4-FFF2-40B4-BE49-F238E27FC236}">
                <a16:creationId xmlns:a16="http://schemas.microsoft.com/office/drawing/2014/main" id="{5074262D-9E6C-40A2-AD1B-5FB889AE46CA}"/>
              </a:ext>
            </a:extLst>
          </p:cNvPr>
          <p:cNvSpPr/>
          <p:nvPr userDrawn="1"/>
        </p:nvSpPr>
        <p:spPr>
          <a:xfrm>
            <a:off x="3104185" y="6527191"/>
            <a:ext cx="6039814" cy="330809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204893"/>
              <a:gd name="connsiteY0" fmla="*/ 1683834 h 1683835"/>
              <a:gd name="connsiteX1" fmla="*/ 221774 w 1204893"/>
              <a:gd name="connsiteY1" fmla="*/ 22303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174379"/>
              <a:gd name="connsiteY0" fmla="*/ 1650044 h 1683835"/>
              <a:gd name="connsiteX1" fmla="*/ 191260 w 1174379"/>
              <a:gd name="connsiteY1" fmla="*/ 22303 h 1683835"/>
              <a:gd name="connsiteX2" fmla="*/ 1173817 w 1174379"/>
              <a:gd name="connsiteY2" fmla="*/ 0 h 1683835"/>
              <a:gd name="connsiteX3" fmla="*/ 1174379 w 1174379"/>
              <a:gd name="connsiteY3" fmla="*/ 1683835 h 1683835"/>
              <a:gd name="connsiteX4" fmla="*/ 0 w 1174379"/>
              <a:gd name="connsiteY4" fmla="*/ 1650044 h 1683835"/>
              <a:gd name="connsiteX0" fmla="*/ 0 w 1171605"/>
              <a:gd name="connsiteY0" fmla="*/ 1683835 h 1683835"/>
              <a:gd name="connsiteX1" fmla="*/ 188486 w 1171605"/>
              <a:gd name="connsiteY1" fmla="*/ 2230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50047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45721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9232 w 1171605"/>
              <a:gd name="connsiteY1" fmla="*/ 192582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2743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7069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605" h="1683835">
                <a:moveTo>
                  <a:pt x="0" y="1683835"/>
                </a:moveTo>
                <a:lnTo>
                  <a:pt x="37069" y="135823"/>
                </a:lnTo>
                <a:lnTo>
                  <a:pt x="1171043" y="0"/>
                </a:lnTo>
                <a:cubicBezTo>
                  <a:pt x="1171230" y="561278"/>
                  <a:pt x="1171418" y="1122557"/>
                  <a:pt x="1171605" y="1683835"/>
                </a:cubicBezTo>
                <a:lnTo>
                  <a:pt x="0" y="168383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6EB04E2-6720-4BAF-85B1-A8885A8E8CC0}"/>
              </a:ext>
            </a:extLst>
          </p:cNvPr>
          <p:cNvPicPr/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91222"/>
            <a:ext cx="533400" cy="399581"/>
          </a:xfrm>
          <a:prstGeom prst="rect">
            <a:avLst/>
          </a:prstGeom>
          <a:noFill/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CBC3D1-28B3-4B55-89A4-3A9B124E6ABA}"/>
              </a:ext>
            </a:extLst>
          </p:cNvPr>
          <p:cNvSpPr/>
          <p:nvPr userDrawn="1"/>
        </p:nvSpPr>
        <p:spPr>
          <a:xfrm>
            <a:off x="991518" y="457324"/>
            <a:ext cx="45719" cy="2898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26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élogramme 3">
            <a:extLst>
              <a:ext uri="{FF2B5EF4-FFF2-40B4-BE49-F238E27FC236}">
                <a16:creationId xmlns:a16="http://schemas.microsoft.com/office/drawing/2014/main" id="{3164514B-5B74-496F-8204-A96BB2606618}"/>
              </a:ext>
            </a:extLst>
          </p:cNvPr>
          <p:cNvSpPr/>
          <p:nvPr/>
        </p:nvSpPr>
        <p:spPr>
          <a:xfrm>
            <a:off x="0" y="0"/>
            <a:ext cx="5164150" cy="1683834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150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164150" y="0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Parallélogramme 4">
            <a:extLst>
              <a:ext uri="{FF2B5EF4-FFF2-40B4-BE49-F238E27FC236}">
                <a16:creationId xmlns:a16="http://schemas.microsoft.com/office/drawing/2014/main" id="{199789D4-E067-451E-AD52-B80A48F32C64}"/>
              </a:ext>
            </a:extLst>
          </p:cNvPr>
          <p:cNvSpPr/>
          <p:nvPr/>
        </p:nvSpPr>
        <p:spPr>
          <a:xfrm>
            <a:off x="456198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allélogramme 5">
            <a:extLst>
              <a:ext uri="{FF2B5EF4-FFF2-40B4-BE49-F238E27FC236}">
                <a16:creationId xmlns:a16="http://schemas.microsoft.com/office/drawing/2014/main" id="{3CFEC003-D894-476F-BF0A-AC15F4BF072E}"/>
              </a:ext>
            </a:extLst>
          </p:cNvPr>
          <p:cNvSpPr/>
          <p:nvPr/>
        </p:nvSpPr>
        <p:spPr>
          <a:xfrm>
            <a:off x="5164149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allélogramme 6">
            <a:extLst>
              <a:ext uri="{FF2B5EF4-FFF2-40B4-BE49-F238E27FC236}">
                <a16:creationId xmlns:a16="http://schemas.microsoft.com/office/drawing/2014/main" id="{8B38D16F-128A-499B-B181-8A7708AF0251}"/>
              </a:ext>
            </a:extLst>
          </p:cNvPr>
          <p:cNvSpPr/>
          <p:nvPr/>
        </p:nvSpPr>
        <p:spPr>
          <a:xfrm>
            <a:off x="576631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allélogramme 10">
            <a:extLst>
              <a:ext uri="{FF2B5EF4-FFF2-40B4-BE49-F238E27FC236}">
                <a16:creationId xmlns:a16="http://schemas.microsoft.com/office/drawing/2014/main" id="{3CBB49D7-5A66-4ED6-A8A3-2965E619154B}"/>
              </a:ext>
            </a:extLst>
          </p:cNvPr>
          <p:cNvSpPr/>
          <p:nvPr/>
        </p:nvSpPr>
        <p:spPr>
          <a:xfrm>
            <a:off x="6478859" y="-1"/>
            <a:ext cx="2666385" cy="1683835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4893" h="1683835">
                <a:moveTo>
                  <a:pt x="0" y="1683834"/>
                </a:moveTo>
                <a:lnTo>
                  <a:pt x="385440" y="0"/>
                </a:lnTo>
                <a:lnTo>
                  <a:pt x="1204331" y="0"/>
                </a:lnTo>
                <a:cubicBezTo>
                  <a:pt x="1204518" y="561278"/>
                  <a:pt x="1204706" y="1122557"/>
                  <a:pt x="1204893" y="1683835"/>
                </a:cubicBezTo>
                <a:lnTo>
                  <a:pt x="0" y="16838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Parallélogramme 3">
            <a:extLst>
              <a:ext uri="{FF2B5EF4-FFF2-40B4-BE49-F238E27FC236}">
                <a16:creationId xmlns:a16="http://schemas.microsoft.com/office/drawing/2014/main" id="{08EC4D0F-CCA1-48E6-AEFD-72E8FFA098CC}"/>
              </a:ext>
            </a:extLst>
          </p:cNvPr>
          <p:cNvSpPr/>
          <p:nvPr/>
        </p:nvSpPr>
        <p:spPr>
          <a:xfrm>
            <a:off x="0" y="5736785"/>
            <a:ext cx="3034375" cy="1121215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  <a:gd name="connsiteX0" fmla="*/ 1138 w 5876859"/>
              <a:gd name="connsiteY0" fmla="*/ 1661532 h 1683834"/>
              <a:gd name="connsiteX1" fmla="*/ 0 w 5876859"/>
              <a:gd name="connsiteY1" fmla="*/ 0 h 1683834"/>
              <a:gd name="connsiteX2" fmla="*/ 5876859 w 5876859"/>
              <a:gd name="connsiteY2" fmla="*/ 22108 h 1683834"/>
              <a:gd name="connsiteX3" fmla="*/ 4306641 w 5876859"/>
              <a:gd name="connsiteY3" fmla="*/ 1683834 h 1683834"/>
              <a:gd name="connsiteX4" fmla="*/ 1138 w 5876859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6859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876859" y="22108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arallélogramme 13">
            <a:extLst>
              <a:ext uri="{FF2B5EF4-FFF2-40B4-BE49-F238E27FC236}">
                <a16:creationId xmlns:a16="http://schemas.microsoft.com/office/drawing/2014/main" id="{AE162C38-EE8A-4EFF-BDE3-4709EDC02C8A}"/>
              </a:ext>
            </a:extLst>
          </p:cNvPr>
          <p:cNvSpPr/>
          <p:nvPr/>
        </p:nvSpPr>
        <p:spPr>
          <a:xfrm>
            <a:off x="246184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A0F1BEFB-25D6-4497-B7A6-912CC515A4B7}"/>
              </a:ext>
            </a:extLst>
          </p:cNvPr>
          <p:cNvSpPr/>
          <p:nvPr/>
        </p:nvSpPr>
        <p:spPr>
          <a:xfrm>
            <a:off x="3064007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Parallélogramme 15">
            <a:extLst>
              <a:ext uri="{FF2B5EF4-FFF2-40B4-BE49-F238E27FC236}">
                <a16:creationId xmlns:a16="http://schemas.microsoft.com/office/drawing/2014/main" id="{C677FDB2-2DB9-4848-BBDA-7D084EBBF6B2}"/>
              </a:ext>
            </a:extLst>
          </p:cNvPr>
          <p:cNvSpPr/>
          <p:nvPr/>
        </p:nvSpPr>
        <p:spPr>
          <a:xfrm>
            <a:off x="366617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Parallélogramme 10">
            <a:extLst>
              <a:ext uri="{FF2B5EF4-FFF2-40B4-BE49-F238E27FC236}">
                <a16:creationId xmlns:a16="http://schemas.microsoft.com/office/drawing/2014/main" id="{11D440EC-1D6D-45F7-B30C-8DB060ACB4C0}"/>
              </a:ext>
            </a:extLst>
          </p:cNvPr>
          <p:cNvSpPr/>
          <p:nvPr/>
        </p:nvSpPr>
        <p:spPr>
          <a:xfrm>
            <a:off x="4431786" y="5731727"/>
            <a:ext cx="4709746" cy="1111394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204893"/>
              <a:gd name="connsiteY0" fmla="*/ 1683834 h 1683835"/>
              <a:gd name="connsiteX1" fmla="*/ 221774 w 1204893"/>
              <a:gd name="connsiteY1" fmla="*/ 22303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174379"/>
              <a:gd name="connsiteY0" fmla="*/ 1650044 h 1683835"/>
              <a:gd name="connsiteX1" fmla="*/ 191260 w 1174379"/>
              <a:gd name="connsiteY1" fmla="*/ 22303 h 1683835"/>
              <a:gd name="connsiteX2" fmla="*/ 1173817 w 1174379"/>
              <a:gd name="connsiteY2" fmla="*/ 0 h 1683835"/>
              <a:gd name="connsiteX3" fmla="*/ 1174379 w 1174379"/>
              <a:gd name="connsiteY3" fmla="*/ 1683835 h 1683835"/>
              <a:gd name="connsiteX4" fmla="*/ 0 w 1174379"/>
              <a:gd name="connsiteY4" fmla="*/ 1650044 h 1683835"/>
              <a:gd name="connsiteX0" fmla="*/ 0 w 1171605"/>
              <a:gd name="connsiteY0" fmla="*/ 1683835 h 1683835"/>
              <a:gd name="connsiteX1" fmla="*/ 188486 w 1171605"/>
              <a:gd name="connsiteY1" fmla="*/ 2230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605" h="1683835">
                <a:moveTo>
                  <a:pt x="0" y="1683835"/>
                </a:moveTo>
                <a:lnTo>
                  <a:pt x="188486" y="22303"/>
                </a:lnTo>
                <a:lnTo>
                  <a:pt x="1171043" y="0"/>
                </a:lnTo>
                <a:cubicBezTo>
                  <a:pt x="1171230" y="561278"/>
                  <a:pt x="1171418" y="1122557"/>
                  <a:pt x="1171605" y="1683835"/>
                </a:cubicBezTo>
                <a:lnTo>
                  <a:pt x="0" y="16838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à coins arrondis 17">
            <a:extLst>
              <a:ext uri="{FF2B5EF4-FFF2-40B4-BE49-F238E27FC236}">
                <a16:creationId xmlns:a16="http://schemas.microsoft.com/office/drawing/2014/main" id="{724A48C6-A64E-4829-BB06-C6A2941CB708}"/>
              </a:ext>
            </a:extLst>
          </p:cNvPr>
          <p:cNvSpPr/>
          <p:nvPr/>
        </p:nvSpPr>
        <p:spPr>
          <a:xfrm>
            <a:off x="0" y="2130585"/>
            <a:ext cx="9141532" cy="2618096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18B068">
                  <a:shade val="30000"/>
                  <a:satMod val="115000"/>
                </a:srgbClr>
              </a:gs>
              <a:gs pos="50000">
                <a:srgbClr val="18B068">
                  <a:shade val="67500"/>
                  <a:satMod val="115000"/>
                </a:srgbClr>
              </a:gs>
              <a:gs pos="100000">
                <a:srgbClr val="18B06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13FA06-431D-49DE-B804-C84D1955080E}"/>
              </a:ext>
            </a:extLst>
          </p:cNvPr>
          <p:cNvSpPr/>
          <p:nvPr/>
        </p:nvSpPr>
        <p:spPr>
          <a:xfrm>
            <a:off x="0" y="5391472"/>
            <a:ext cx="9141532" cy="248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" algn="ctr">
              <a:lnSpc>
                <a:spcPct val="107000"/>
              </a:lnSpc>
              <a:spcAft>
                <a:spcPts val="800"/>
              </a:spcAft>
            </a:pP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Institution de Prévoyance Sociale régie par la loi N° 2014-131 du 24 mars 2014 et par le décret N°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2014-395</a:t>
            </a: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 25 juin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2C5140-EFE2-4769-A97D-60E64F41E9B4}"/>
              </a:ext>
            </a:extLst>
          </p:cNvPr>
          <p:cNvSpPr/>
          <p:nvPr/>
        </p:nvSpPr>
        <p:spPr>
          <a:xfrm>
            <a:off x="2469" y="2326625"/>
            <a:ext cx="9141531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500" b="1" dirty="0">
                <a:solidFill>
                  <a:schemeClr val="bg1"/>
                </a:solidFill>
                <a:latin typeface="Tw Cen MT" panose="020B0602020104020603" pitchFamily="34" charset="0"/>
              </a:rPr>
              <a:t>LES RESTITUTION CÔTE D’IVOIRE</a:t>
            </a:r>
          </a:p>
          <a:p>
            <a:pPr algn="ctr"/>
            <a:endParaRPr lang="fr-FR" b="1" dirty="0">
              <a:solidFill>
                <a:srgbClr val="002060"/>
              </a:solidFill>
            </a:endParaRPr>
          </a:p>
          <a:p>
            <a:pPr algn="ctr"/>
            <a:r>
              <a:rPr lang="fr-FR" b="1" dirty="0">
                <a:solidFill>
                  <a:srgbClr val="002060"/>
                </a:solidFill>
              </a:rPr>
              <a:t> laboratoire d’échange sur l’</a:t>
            </a:r>
            <a:r>
              <a:rPr lang="fr-FR" b="1" dirty="0" err="1">
                <a:solidFill>
                  <a:srgbClr val="002060"/>
                </a:solidFill>
              </a:rPr>
              <a:t>AMU</a:t>
            </a:r>
            <a:r>
              <a:rPr lang="fr-FR" b="1" dirty="0">
                <a:solidFill>
                  <a:srgbClr val="002060"/>
                </a:solidFill>
                <a:latin typeface="Tw Cen MT"/>
                <a:ea typeface="Verdana" pitchFamily="34" charset="0"/>
              </a:rPr>
              <a:t> </a:t>
            </a:r>
          </a:p>
          <a:p>
            <a:pPr algn="ctr"/>
            <a:endParaRPr lang="fr-FR" b="1" dirty="0">
              <a:solidFill>
                <a:srgbClr val="002060"/>
              </a:solidFill>
              <a:latin typeface="Tw Cen MT"/>
              <a:ea typeface="Verdana" pitchFamily="34" charset="0"/>
              <a:cs typeface="Tw Cen MT"/>
            </a:endParaRPr>
          </a:p>
          <a:p>
            <a:pPr algn="ctr"/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Tw Cen MT"/>
                <a:ea typeface="Verdana" pitchFamily="34" charset="0"/>
                <a:cs typeface="Tw Cen MT"/>
              </a:rPr>
              <a:t>Novembre 2019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A0E1265-5F91-40A3-88C7-37A1CDE0C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22" y="494208"/>
            <a:ext cx="751888" cy="6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8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63BAC75A-353A-43DB-BA67-2CCB3E249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COUVERTURE MALADIE UNIVERSELLE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A41E7AB-B125-4BCA-ACC6-212F82FF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2</a:t>
            </a:fld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8E7AB19-97B8-4715-AD5A-133EE4F87B9B}"/>
              </a:ext>
            </a:extLst>
          </p:cNvPr>
          <p:cNvSpPr/>
          <p:nvPr/>
        </p:nvSpPr>
        <p:spPr>
          <a:xfrm>
            <a:off x="843479" y="1007331"/>
            <a:ext cx="7810094" cy="579861"/>
          </a:xfrm>
          <a:custGeom>
            <a:avLst/>
            <a:gdLst>
              <a:gd name="connsiteX0" fmla="*/ 0 w 6833880"/>
              <a:gd name="connsiteY0" fmla="*/ 0 h 434898"/>
              <a:gd name="connsiteX1" fmla="*/ 6833880 w 6833880"/>
              <a:gd name="connsiteY1" fmla="*/ 0 h 434898"/>
              <a:gd name="connsiteX2" fmla="*/ 6833880 w 6833880"/>
              <a:gd name="connsiteY2" fmla="*/ 434898 h 434898"/>
              <a:gd name="connsiteX3" fmla="*/ 0 w 6833880"/>
              <a:gd name="connsiteY3" fmla="*/ 434898 h 434898"/>
              <a:gd name="connsiteX4" fmla="*/ 217449 w 6833880"/>
              <a:gd name="connsiteY4" fmla="*/ 217449 h 434898"/>
              <a:gd name="connsiteX5" fmla="*/ 0 w 6833880"/>
              <a:gd name="connsiteY5" fmla="*/ 0 h 43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3880" h="434898">
                <a:moveTo>
                  <a:pt x="0" y="0"/>
                </a:moveTo>
                <a:lnTo>
                  <a:pt x="6833880" y="0"/>
                </a:lnTo>
                <a:lnTo>
                  <a:pt x="6833880" y="434898"/>
                </a:lnTo>
                <a:lnTo>
                  <a:pt x="0" y="434898"/>
                </a:lnTo>
                <a:cubicBezTo>
                  <a:pt x="120094" y="434898"/>
                  <a:pt x="217449" y="337543"/>
                  <a:pt x="217449" y="217449"/>
                </a:cubicBezTo>
                <a:cubicBezTo>
                  <a:pt x="217449" y="97355"/>
                  <a:pt x="120094" y="0"/>
                  <a:pt x="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 ACTUELLE DU PAYS </a:t>
            </a: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28B5775C-7F2B-48DF-916F-5D2CA2218F0A}"/>
              </a:ext>
            </a:extLst>
          </p:cNvPr>
          <p:cNvSpPr/>
          <p:nvPr/>
        </p:nvSpPr>
        <p:spPr>
          <a:xfrm>
            <a:off x="362214" y="992548"/>
            <a:ext cx="650106" cy="579858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5AF6E90D-A662-4EE4-B3DC-7C15FD898D9B}"/>
              </a:ext>
            </a:extLst>
          </p:cNvPr>
          <p:cNvSpPr/>
          <p:nvPr/>
        </p:nvSpPr>
        <p:spPr>
          <a:xfrm>
            <a:off x="843479" y="3996729"/>
            <a:ext cx="7810094" cy="579861"/>
          </a:xfrm>
          <a:custGeom>
            <a:avLst/>
            <a:gdLst>
              <a:gd name="connsiteX0" fmla="*/ 0 w 6833880"/>
              <a:gd name="connsiteY0" fmla="*/ 0 h 434898"/>
              <a:gd name="connsiteX1" fmla="*/ 6833880 w 6833880"/>
              <a:gd name="connsiteY1" fmla="*/ 0 h 434898"/>
              <a:gd name="connsiteX2" fmla="*/ 6833880 w 6833880"/>
              <a:gd name="connsiteY2" fmla="*/ 434898 h 434898"/>
              <a:gd name="connsiteX3" fmla="*/ 0 w 6833880"/>
              <a:gd name="connsiteY3" fmla="*/ 434898 h 434898"/>
              <a:gd name="connsiteX4" fmla="*/ 217449 w 6833880"/>
              <a:gd name="connsiteY4" fmla="*/ 217449 h 434898"/>
              <a:gd name="connsiteX5" fmla="*/ 0 w 6833880"/>
              <a:gd name="connsiteY5" fmla="*/ 0 h 43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3880" h="434898">
                <a:moveTo>
                  <a:pt x="0" y="0"/>
                </a:moveTo>
                <a:lnTo>
                  <a:pt x="6833880" y="0"/>
                </a:lnTo>
                <a:lnTo>
                  <a:pt x="6833880" y="434898"/>
                </a:lnTo>
                <a:lnTo>
                  <a:pt x="0" y="434898"/>
                </a:lnTo>
                <a:cubicBezTo>
                  <a:pt x="120094" y="434898"/>
                  <a:pt x="217449" y="337543"/>
                  <a:pt x="217449" y="217449"/>
                </a:cubicBezTo>
                <a:cubicBezTo>
                  <a:pt x="217449" y="97355"/>
                  <a:pt x="120094" y="0"/>
                  <a:pt x="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POINTS À AMÉLIORER DANS LE PROCESSUS VERS LA CMU </a:t>
            </a:r>
            <a:endParaRPr 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EEC1FAE2-0714-4C65-9A0B-444F83A090D9}"/>
              </a:ext>
            </a:extLst>
          </p:cNvPr>
          <p:cNvSpPr/>
          <p:nvPr/>
        </p:nvSpPr>
        <p:spPr>
          <a:xfrm>
            <a:off x="401321" y="4010427"/>
            <a:ext cx="650107" cy="579859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8C13D5C8-4795-4C23-B1DA-9887FF0362AF}"/>
              </a:ext>
            </a:extLst>
          </p:cNvPr>
          <p:cNvSpPr txBox="1">
            <a:spLocks noChangeArrowheads="1"/>
          </p:cNvSpPr>
          <p:nvPr/>
        </p:nvSpPr>
        <p:spPr>
          <a:xfrm>
            <a:off x="1051428" y="468084"/>
            <a:ext cx="7703799" cy="304800"/>
          </a:xfrm>
          <a:prstGeom prst="rect">
            <a:avLst/>
          </a:prstGeom>
        </p:spPr>
        <p:txBody>
          <a:bodyPr/>
          <a:lstStyle>
            <a:lvl1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2pPr>
            <a:lvl3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3pPr>
            <a:lvl4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4pPr>
            <a:lvl5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5pPr>
            <a:lvl6pPr marL="4572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6pPr>
            <a:lvl7pPr marL="9144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7pPr>
            <a:lvl8pPr marL="13716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8pPr>
            <a:lvl9pPr marL="18288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9pPr>
          </a:lstStyle>
          <a:p>
            <a:r>
              <a:rPr lang="fr-FR" sz="1600" dirty="0">
                <a:latin typeface="Tw Cen MT" panose="020B0602020104020603" pitchFamily="34" charset="0"/>
              </a:rPr>
              <a:t>Sommaire</a:t>
            </a:r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7E0CF24F-227D-4FB3-B5BB-D08AF5C5F3DF}"/>
              </a:ext>
            </a:extLst>
          </p:cNvPr>
          <p:cNvSpPr/>
          <p:nvPr/>
        </p:nvSpPr>
        <p:spPr>
          <a:xfrm>
            <a:off x="401322" y="2094969"/>
            <a:ext cx="650106" cy="579858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38B3F938-7A53-4E7A-B59B-F07E897AFAA1}"/>
              </a:ext>
            </a:extLst>
          </p:cNvPr>
          <p:cNvSpPr/>
          <p:nvPr/>
        </p:nvSpPr>
        <p:spPr>
          <a:xfrm>
            <a:off x="945133" y="2101725"/>
            <a:ext cx="7810094" cy="579861"/>
          </a:xfrm>
          <a:custGeom>
            <a:avLst/>
            <a:gdLst>
              <a:gd name="connsiteX0" fmla="*/ 0 w 6833880"/>
              <a:gd name="connsiteY0" fmla="*/ 0 h 434898"/>
              <a:gd name="connsiteX1" fmla="*/ 6833880 w 6833880"/>
              <a:gd name="connsiteY1" fmla="*/ 0 h 434898"/>
              <a:gd name="connsiteX2" fmla="*/ 6833880 w 6833880"/>
              <a:gd name="connsiteY2" fmla="*/ 434898 h 434898"/>
              <a:gd name="connsiteX3" fmla="*/ 0 w 6833880"/>
              <a:gd name="connsiteY3" fmla="*/ 434898 h 434898"/>
              <a:gd name="connsiteX4" fmla="*/ 217449 w 6833880"/>
              <a:gd name="connsiteY4" fmla="*/ 217449 h 434898"/>
              <a:gd name="connsiteX5" fmla="*/ 0 w 6833880"/>
              <a:gd name="connsiteY5" fmla="*/ 0 h 43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3880" h="434898">
                <a:moveTo>
                  <a:pt x="0" y="0"/>
                </a:moveTo>
                <a:lnTo>
                  <a:pt x="6833880" y="0"/>
                </a:lnTo>
                <a:lnTo>
                  <a:pt x="6833880" y="434898"/>
                </a:lnTo>
                <a:lnTo>
                  <a:pt x="0" y="434898"/>
                </a:lnTo>
                <a:cubicBezTo>
                  <a:pt x="120094" y="434898"/>
                  <a:pt x="217449" y="337543"/>
                  <a:pt x="217449" y="217449"/>
                </a:cubicBezTo>
                <a:cubicBezTo>
                  <a:pt x="217449" y="97355"/>
                  <a:pt x="120094" y="0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</a:p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LEÇONS APPRISES </a:t>
            </a: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A69F0732-3745-45AD-B43A-590140A7E4EE}"/>
              </a:ext>
            </a:extLst>
          </p:cNvPr>
          <p:cNvSpPr/>
          <p:nvPr/>
        </p:nvSpPr>
        <p:spPr>
          <a:xfrm>
            <a:off x="401322" y="3033466"/>
            <a:ext cx="650106" cy="579858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2138650D-9BCC-4D5B-A995-435118C90F9A}"/>
              </a:ext>
            </a:extLst>
          </p:cNvPr>
          <p:cNvSpPr/>
          <p:nvPr/>
        </p:nvSpPr>
        <p:spPr>
          <a:xfrm>
            <a:off x="917962" y="3026140"/>
            <a:ext cx="7810094" cy="579861"/>
          </a:xfrm>
          <a:custGeom>
            <a:avLst/>
            <a:gdLst>
              <a:gd name="connsiteX0" fmla="*/ 0 w 6833880"/>
              <a:gd name="connsiteY0" fmla="*/ 0 h 434898"/>
              <a:gd name="connsiteX1" fmla="*/ 6833880 w 6833880"/>
              <a:gd name="connsiteY1" fmla="*/ 0 h 434898"/>
              <a:gd name="connsiteX2" fmla="*/ 6833880 w 6833880"/>
              <a:gd name="connsiteY2" fmla="*/ 434898 h 434898"/>
              <a:gd name="connsiteX3" fmla="*/ 0 w 6833880"/>
              <a:gd name="connsiteY3" fmla="*/ 434898 h 434898"/>
              <a:gd name="connsiteX4" fmla="*/ 217449 w 6833880"/>
              <a:gd name="connsiteY4" fmla="*/ 217449 h 434898"/>
              <a:gd name="connsiteX5" fmla="*/ 0 w 6833880"/>
              <a:gd name="connsiteY5" fmla="*/ 0 h 43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3880" h="434898">
                <a:moveTo>
                  <a:pt x="0" y="0"/>
                </a:moveTo>
                <a:lnTo>
                  <a:pt x="6833880" y="0"/>
                </a:lnTo>
                <a:lnTo>
                  <a:pt x="6833880" y="434898"/>
                </a:lnTo>
                <a:lnTo>
                  <a:pt x="0" y="434898"/>
                </a:lnTo>
                <a:cubicBezTo>
                  <a:pt x="120094" y="434898"/>
                  <a:pt x="217449" y="337543"/>
                  <a:pt x="217449" y="217449"/>
                </a:cubicBezTo>
                <a:cubicBezTo>
                  <a:pt x="217449" y="97355"/>
                  <a:pt x="120094" y="0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</a:p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  <a:r>
              <a:rPr lang="fr-FR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 EVITER</a:t>
            </a:r>
            <a:endParaRPr lang="fr-F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5052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30" grpId="0" animBg="1"/>
      <p:bldP spid="31" grpId="0" animBg="1"/>
      <p:bldP spid="15" grpId="0" animBg="1"/>
      <p:bldP spid="17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230EDE-4BFE-49F9-ACD5-A6A9B49D4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COUVERTURE MALADIE UNIVERSELLE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E301A04-C6E0-43F7-9DE9-97CE2A57A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3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358555-812C-4310-92EB-B4617AF235FC}"/>
              </a:ext>
            </a:extLst>
          </p:cNvPr>
          <p:cNvSpPr txBox="1">
            <a:spLocks noChangeArrowheads="1"/>
          </p:cNvSpPr>
          <p:nvPr/>
        </p:nvSpPr>
        <p:spPr>
          <a:xfrm>
            <a:off x="1051428" y="468084"/>
            <a:ext cx="7703799" cy="304800"/>
          </a:xfrm>
          <a:prstGeom prst="rect">
            <a:avLst/>
          </a:prstGeom>
        </p:spPr>
        <p:txBody>
          <a:bodyPr/>
          <a:lstStyle>
            <a:lvl1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2pPr>
            <a:lvl3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3pPr>
            <a:lvl4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4pPr>
            <a:lvl5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5pPr>
            <a:lvl6pPr marL="4572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6pPr>
            <a:lvl7pPr marL="9144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7pPr>
            <a:lvl8pPr marL="13716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8pPr>
            <a:lvl9pPr marL="18288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9pPr>
          </a:lstStyle>
          <a:p>
            <a:r>
              <a:rPr lang="fr-FR" sz="1600" dirty="0">
                <a:latin typeface="Tw Cen MT" panose="020B0602020104020603" pitchFamily="34" charset="0"/>
              </a:rPr>
              <a:t>Contexte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1B8122-7D6B-4543-B91C-A45B28D0DE01}"/>
              </a:ext>
            </a:extLst>
          </p:cNvPr>
          <p:cNvSpPr/>
          <p:nvPr/>
        </p:nvSpPr>
        <p:spPr>
          <a:xfrm>
            <a:off x="452549" y="1012954"/>
            <a:ext cx="823890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SITUATION ACTUELLE DU PAYS </a:t>
            </a:r>
            <a:endParaRPr lang="fr-FR" sz="32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algn="just"/>
            <a:r>
              <a:rPr lang="fr-FR" dirty="0">
                <a:latin typeface="Comic Sans MS" panose="030F0702030302020204" pitchFamily="66" charset="0"/>
              </a:rPr>
              <a:t> 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000" dirty="0">
                <a:latin typeface="Comic Sans MS" panose="030F0702030302020204" pitchFamily="66" charset="0"/>
              </a:rPr>
              <a:t>La CMU en Cote d’Ivoire est Assurance obligatoire pour toute la population résidant en Côte d’Ivoire sur le principe du 1/3 payant.</a:t>
            </a:r>
          </a:p>
          <a:p>
            <a:pPr algn="just"/>
            <a:r>
              <a:rPr lang="fr-FR" sz="2000" dirty="0">
                <a:latin typeface="Comic Sans MS" panose="030F0702030302020204" pitchFamily="66" charset="0"/>
              </a:rPr>
              <a:t>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omic Sans MS" panose="030F0702030302020204" pitchFamily="66" charset="0"/>
              </a:rPr>
              <a:t>Existence de systèmes d’assurance privées complémentaires principalement pour les travailleurs des secteurs publics et privés bien avant la mise en place de la CMU.</a:t>
            </a:r>
          </a:p>
          <a:p>
            <a:pPr algn="just"/>
            <a:r>
              <a:rPr lang="fr-FR" sz="2000" dirty="0">
                <a:latin typeface="Comic Sans MS" panose="030F0702030302020204" pitchFamily="66" charset="0"/>
              </a:rPr>
              <a:t>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omic Sans MS" panose="030F0702030302020204" pitchFamily="66" charset="0"/>
              </a:rPr>
              <a:t>La CMU est beaucoup plus orientée vers les populations des secteurs informels et agricoles qui ne bénéficient d’aucune forme de couverture sociale.</a:t>
            </a:r>
          </a:p>
          <a:p>
            <a:pPr algn="just"/>
            <a:r>
              <a:rPr lang="fr-FR" sz="2000" dirty="0">
                <a:latin typeface="Comic Sans MS" panose="030F0702030302020204" pitchFamily="66" charset="0"/>
              </a:rPr>
              <a:t>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latin typeface="Comic Sans MS" panose="030F0702030302020204" pitchFamily="66" charset="0"/>
              </a:rPr>
              <a:t>Les prestations ont démarré depuis le 1</a:t>
            </a:r>
            <a:r>
              <a:rPr lang="fr-FR" sz="2000" baseline="30000" dirty="0">
                <a:latin typeface="Comic Sans MS" panose="030F0702030302020204" pitchFamily="66" charset="0"/>
              </a:rPr>
              <a:t>er</a:t>
            </a:r>
            <a:r>
              <a:rPr lang="fr-FR" sz="2000" dirty="0">
                <a:latin typeface="Comic Sans MS" panose="030F0702030302020204" pitchFamily="66" charset="0"/>
              </a:rPr>
              <a:t> octobre 2019</a:t>
            </a:r>
          </a:p>
          <a:p>
            <a:endParaRPr lang="fr-FR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419781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ACDCC-C761-402F-B77B-9FB619F07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422032"/>
            <a:ext cx="8191794" cy="588029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sz="6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LEÇONS APPRISES </a:t>
            </a:r>
          </a:p>
          <a:p>
            <a:pPr lvl="0"/>
            <a:r>
              <a:rPr lang="fr-FR" b="1" i="1" dirty="0">
                <a:latin typeface="Comic Sans MS" panose="030F0702030302020204" pitchFamily="66" charset="0"/>
              </a:rPr>
              <a:t>Maitrise des dépenses : </a:t>
            </a:r>
            <a:endParaRPr lang="fr-FR" dirty="0">
              <a:latin typeface="Comic Sans MS" panose="030F0702030302020204" pitchFamily="66" charset="0"/>
            </a:endParaRPr>
          </a:p>
          <a:p>
            <a:pPr marL="900113" lvl="0" indent="-449263" algn="just">
              <a:buFont typeface="Wingdings" panose="05000000000000000000" pitchFamily="2" charset="2"/>
              <a:buChar char="ü"/>
            </a:pPr>
            <a:r>
              <a:rPr lang="fr-FR" dirty="0">
                <a:latin typeface="Comic Sans MS" panose="030F0702030302020204" pitchFamily="66" charset="0"/>
              </a:rPr>
              <a:t>La maitrise médicalisée des dépenses liées aux médicaments ;</a:t>
            </a:r>
          </a:p>
          <a:p>
            <a:pPr marL="900113" lvl="0" indent="-449263" algn="just">
              <a:buFont typeface="Wingdings" panose="05000000000000000000" pitchFamily="2" charset="2"/>
              <a:buChar char="ü"/>
            </a:pPr>
            <a:r>
              <a:rPr lang="fr-FR" dirty="0">
                <a:latin typeface="Comic Sans MS" panose="030F0702030302020204" pitchFamily="66" charset="0"/>
              </a:rPr>
              <a:t>Accord préalable avant la dispensation de médicaments au-delà d’un certain montant.</a:t>
            </a:r>
          </a:p>
          <a:p>
            <a:pPr marL="0" indent="0">
              <a:buNone/>
            </a:pPr>
            <a:r>
              <a:rPr lang="fr-FR" i="1" dirty="0">
                <a:latin typeface="Comic Sans MS" panose="030F0702030302020204" pitchFamily="66" charset="0"/>
              </a:rPr>
              <a:t> </a:t>
            </a:r>
            <a:endParaRPr lang="fr-FR" dirty="0">
              <a:latin typeface="Comic Sans MS" panose="030F0702030302020204" pitchFamily="66" charset="0"/>
            </a:endParaRPr>
          </a:p>
          <a:p>
            <a:pPr lvl="0"/>
            <a:r>
              <a:rPr lang="fr-FR" b="1" i="1" dirty="0">
                <a:latin typeface="Comic Sans MS" panose="030F0702030302020204" pitchFamily="66" charset="0"/>
              </a:rPr>
              <a:t>Le passage de la gratuité à la CMU :</a:t>
            </a:r>
            <a:r>
              <a:rPr lang="fr-FR" b="1" dirty="0">
                <a:latin typeface="Comic Sans MS" panose="030F0702030302020204" pitchFamily="66" charset="0"/>
              </a:rPr>
              <a:t> </a:t>
            </a:r>
            <a:endParaRPr lang="fr-FR" dirty="0">
              <a:latin typeface="Comic Sans MS" panose="030F0702030302020204" pitchFamily="66" charset="0"/>
            </a:endParaRPr>
          </a:p>
          <a:p>
            <a:pPr marL="900113" lvl="0" indent="-534988" algn="just">
              <a:buFont typeface="Wingdings" panose="05000000000000000000" pitchFamily="2" charset="2"/>
              <a:buChar char="ü"/>
            </a:pPr>
            <a:r>
              <a:rPr lang="fr-FR" dirty="0">
                <a:latin typeface="Comic Sans MS" panose="030F0702030302020204" pitchFamily="66" charset="0"/>
              </a:rPr>
              <a:t>L’élaboration d’un plan de transfert de la gratuité</a:t>
            </a:r>
            <a:r>
              <a:rPr lang="fr-FR" b="1" dirty="0">
                <a:latin typeface="Comic Sans MS" panose="030F0702030302020204" pitchFamily="66" charset="0"/>
              </a:rPr>
              <a:t> </a:t>
            </a:r>
            <a:r>
              <a:rPr lang="fr-FR" dirty="0">
                <a:latin typeface="Comic Sans MS" panose="030F0702030302020204" pitchFamily="66" charset="0"/>
              </a:rPr>
              <a:t>(au RAM) ;</a:t>
            </a:r>
          </a:p>
          <a:p>
            <a:pPr marL="900113" lvl="0" indent="-534988" algn="just">
              <a:buFont typeface="Wingdings" panose="05000000000000000000" pitchFamily="2" charset="2"/>
              <a:buChar char="ü"/>
            </a:pPr>
            <a:r>
              <a:rPr lang="fr-FR" i="1" dirty="0">
                <a:latin typeface="Comic Sans MS" panose="030F0702030302020204" pitchFamily="66" charset="0"/>
              </a:rPr>
              <a:t>L’extension de la gratuité de la couverture santé aux personnes du troisième âge (études à envisager dans le cadre de la politique sociale du Gouvernement) .</a:t>
            </a: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i="1" dirty="0">
                <a:latin typeface="Comic Sans MS" panose="030F0702030302020204" pitchFamily="66" charset="0"/>
              </a:rPr>
              <a:t> </a:t>
            </a:r>
            <a:endParaRPr lang="fr-FR" dirty="0">
              <a:latin typeface="Comic Sans MS" panose="030F0702030302020204" pitchFamily="66" charset="0"/>
            </a:endParaRPr>
          </a:p>
          <a:p>
            <a:pPr lvl="0"/>
            <a:r>
              <a:rPr lang="fr-FR" b="1" i="1" dirty="0">
                <a:latin typeface="Comic Sans MS" panose="030F0702030302020204" pitchFamily="66" charset="0"/>
              </a:rPr>
              <a:t>Les « Espaces </a:t>
            </a:r>
            <a:r>
              <a:rPr lang="fr-FR" b="1" i="1" dirty="0" err="1">
                <a:latin typeface="Comic Sans MS" panose="030F0702030302020204" pitchFamily="66" charset="0"/>
              </a:rPr>
              <a:t>AMO</a:t>
            </a:r>
            <a:r>
              <a:rPr lang="fr-FR" b="1" i="1" dirty="0">
                <a:latin typeface="Comic Sans MS" panose="030F0702030302020204" pitchFamily="66" charset="0"/>
              </a:rPr>
              <a:t> »</a:t>
            </a:r>
            <a:r>
              <a:rPr lang="fr-FR" b="1" dirty="0">
                <a:latin typeface="Comic Sans MS" panose="030F0702030302020204" pitchFamily="66" charset="0"/>
              </a:rPr>
              <a:t> </a:t>
            </a:r>
            <a:r>
              <a:rPr lang="fr-FR" dirty="0">
                <a:latin typeface="Comic Sans MS" panose="030F0702030302020204" pitchFamily="66" charset="0"/>
              </a:rPr>
              <a:t>: Autonomie dans la gestion des feuilles de soins</a:t>
            </a:r>
          </a:p>
          <a:p>
            <a:pPr lvl="0"/>
            <a:endParaRPr lang="fr-FR" b="1" i="1" dirty="0">
              <a:latin typeface="Comic Sans MS" panose="030F0702030302020204" pitchFamily="66" charset="0"/>
            </a:endParaRPr>
          </a:p>
          <a:p>
            <a:pPr algn="just"/>
            <a:r>
              <a:rPr lang="fr-FR" b="1" i="1" dirty="0">
                <a:latin typeface="Comic Sans MS" panose="030F0702030302020204" pitchFamily="66" charset="0"/>
              </a:rPr>
              <a:t>La nécessité de professionnaliser les mutuelles de santé afin d’améliorer leur Gouvernance pour une meilleure</a:t>
            </a:r>
            <a:r>
              <a:rPr lang="fr-FR" i="1" dirty="0">
                <a:latin typeface="Comic Sans MS" panose="030F0702030302020204" pitchFamily="66" charset="0"/>
              </a:rPr>
              <a:t>(immatriculation à l’organe administratif de la mutualité, formation et accompagnement des gestionnaires)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b="1" i="1" dirty="0">
                <a:latin typeface="Comic Sans MS" panose="030F0702030302020204" pitchFamily="66" charset="0"/>
              </a:rPr>
              <a:t>Les assurances maladie universelles doivent être un levier incontournable pour la mise en œuvre des politiques publiques de santé et demeurer au cœur du dialogue entre les parties concernées </a:t>
            </a:r>
            <a:r>
              <a:rPr lang="fr-FR" i="1" dirty="0">
                <a:latin typeface="Comic Sans MS" panose="030F0702030302020204" pitchFamily="66" charset="0"/>
              </a:rPr>
              <a:t>(Ministère de la Santé organes de gestion de l’assurance)</a:t>
            </a: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EAA5ED-4272-469A-8050-1DD8B9328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14903B-6D60-4D39-8D7C-EB613B8F3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32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BD837D-DE0E-4C27-AC37-5114E7ED2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750" y="451512"/>
            <a:ext cx="7816948" cy="388077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96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A EVITER </a:t>
            </a:r>
            <a:endParaRPr lang="fr-FR" sz="9600" dirty="0">
              <a:solidFill>
                <a:schemeClr val="accent3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fr-FR" b="1" dirty="0">
                <a:latin typeface="Comic Sans MS" panose="030F0702030302020204" pitchFamily="66" charset="0"/>
              </a:rPr>
              <a:t> </a:t>
            </a:r>
            <a:endParaRPr lang="fr-FR" dirty="0">
              <a:latin typeface="Comic Sans MS" panose="030F0702030302020204" pitchFamily="66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7200" b="1" dirty="0">
                <a:latin typeface="Comic Sans MS" panose="030F0702030302020204" pitchFamily="66" charset="0"/>
              </a:rPr>
              <a:t>Lourdeur des procédures d’enrôlement</a:t>
            </a:r>
            <a:r>
              <a:rPr lang="fr-FR" sz="7200" dirty="0">
                <a:latin typeface="Comic Sans MS" panose="030F0702030302020204" pitchFamily="66" charset="0"/>
              </a:rPr>
              <a:t> (trop de pièces à fournir, manque de mobilité des équipes d’enrôlement, délais de délivrance des cartes trop long 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7200" dirty="0">
                <a:latin typeface="Comic Sans MS" panose="030F0702030302020204" pitchFamily="66" charset="0"/>
              </a:rPr>
              <a:t> 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7200" b="1" dirty="0">
                <a:latin typeface="Comic Sans MS" panose="030F0702030302020204" pitchFamily="66" charset="0"/>
              </a:rPr>
              <a:t>Absence de régime préférentiel spécifique pour les médicaments du panier de soins </a:t>
            </a:r>
            <a:r>
              <a:rPr lang="fr-FR" sz="7200" dirty="0">
                <a:latin typeface="Comic Sans MS" panose="030F0702030302020204" pitchFamily="66" charset="0"/>
              </a:rPr>
              <a:t>(pas d’exonérations fiscales et douanières, pas de tarification spécifique pour les médicaments de la CMU) 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7200" dirty="0">
                <a:latin typeface="Comic Sans MS" panose="030F0702030302020204" pitchFamily="66" charset="0"/>
              </a:rPr>
              <a:t> 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7200" b="1" dirty="0">
                <a:latin typeface="Comic Sans MS" panose="030F0702030302020204" pitchFamily="66" charset="0"/>
              </a:rPr>
              <a:t>Multiplicité des régimes et des organes de gestion</a:t>
            </a:r>
            <a:r>
              <a:rPr lang="fr-FR" sz="7200" dirty="0">
                <a:latin typeface="Comic Sans MS" panose="030F0702030302020204" pitchFamily="66" charset="0"/>
              </a:rPr>
              <a:t> (pratiquement un organe de gestion par cible visée) 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fr-FR" sz="7200" dirty="0">
              <a:latin typeface="Comic Sans MS" panose="030F0702030302020204" pitchFamily="66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7200" b="1" dirty="0">
                <a:latin typeface="Comic Sans MS" panose="030F0702030302020204" pitchFamily="66" charset="0"/>
              </a:rPr>
              <a:t>Externalisation de la conception et du développement du système d’information ;</a:t>
            </a:r>
            <a:endParaRPr lang="fr-FR" sz="72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7200" b="1" dirty="0">
                <a:latin typeface="Comic Sans MS" panose="030F0702030302020204" pitchFamily="66" charset="0"/>
              </a:rPr>
              <a:t> </a:t>
            </a:r>
            <a:endParaRPr lang="fr-FR" sz="7200" dirty="0">
              <a:latin typeface="Comic Sans MS" panose="030F0702030302020204" pitchFamily="66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7200" b="1" dirty="0">
                <a:latin typeface="Comic Sans MS" panose="030F0702030302020204" pitchFamily="66" charset="0"/>
              </a:rPr>
              <a:t>Multiplicité des taux de prise en charge ;</a:t>
            </a:r>
            <a:endParaRPr lang="fr-FR" sz="7200" dirty="0">
              <a:latin typeface="Comic Sans MS" panose="030F0702030302020204" pitchFamily="66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7200" b="1" dirty="0">
                <a:latin typeface="Comic Sans MS" panose="030F0702030302020204" pitchFamily="66" charset="0"/>
              </a:rPr>
              <a:t> </a:t>
            </a:r>
            <a:endParaRPr lang="fr-FR" sz="7200" dirty="0">
              <a:latin typeface="Comic Sans MS" panose="030F0702030302020204" pitchFamily="66" charset="0"/>
            </a:endParaRP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7200" b="1" dirty="0">
                <a:latin typeface="Comic Sans MS" panose="030F0702030302020204" pitchFamily="66" charset="0"/>
              </a:rPr>
              <a:t>Précipitation dans l’intégration des gratuités sans réel programme de transfert.</a:t>
            </a:r>
            <a:endParaRPr lang="fr-FR" sz="7200" dirty="0">
              <a:latin typeface="Comic Sans MS" panose="030F0702030302020204" pitchFamily="66" charset="0"/>
            </a:endParaRP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A4138F-E2B3-47DE-8120-C567AFD81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2F1BD85-82D6-4659-B5E9-0C0C852D8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6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857C56-ADB4-422C-A04F-A020011B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FFF7DA-82C7-4BFA-9862-98F827124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6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D97EBA-A78C-4D03-92E4-80A98380FA2F}"/>
              </a:ext>
            </a:extLst>
          </p:cNvPr>
          <p:cNvSpPr/>
          <p:nvPr/>
        </p:nvSpPr>
        <p:spPr>
          <a:xfrm>
            <a:off x="589371" y="501232"/>
            <a:ext cx="796378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POINTS À AMÉLIORER DANS LE PROCESSUS VERS LA CMU </a:t>
            </a:r>
            <a:endParaRPr lang="fr-FR" sz="28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fr-FR" sz="2000" dirty="0">
                <a:latin typeface="Comic Sans MS" panose="030F0702030302020204" pitchFamily="66" charset="0"/>
              </a:rPr>
              <a:t> </a:t>
            </a:r>
          </a:p>
          <a:p>
            <a:pPr lvl="0" algn="just"/>
            <a:r>
              <a:rPr lang="fr-FR" sz="2200" b="1" i="1" dirty="0">
                <a:latin typeface="Comic Sans MS" panose="030F0702030302020204" pitchFamily="66" charset="0"/>
              </a:rPr>
              <a:t>Gestion des réticences au démarrage de la CMU</a:t>
            </a:r>
            <a:r>
              <a:rPr lang="fr-FR" sz="2200" b="1" dirty="0">
                <a:latin typeface="Comic Sans MS" panose="030F0702030302020204" pitchFamily="66" charset="0"/>
              </a:rPr>
              <a:t> : </a:t>
            </a:r>
            <a:r>
              <a:rPr lang="fr-FR" sz="2200" dirty="0">
                <a:latin typeface="Comic Sans MS" panose="030F0702030302020204" pitchFamily="66" charset="0"/>
              </a:rPr>
              <a:t>Mieux impliquer les principales cibles et particulièrement les représentants couches sociaux professionnelles, les leaders d’opinion et les syndicats ;</a:t>
            </a:r>
          </a:p>
          <a:p>
            <a:pPr algn="just"/>
            <a:r>
              <a:rPr lang="fr-FR" sz="2200" dirty="0">
                <a:latin typeface="Comic Sans MS" panose="030F0702030302020204" pitchFamily="66" charset="0"/>
              </a:rPr>
              <a:t> </a:t>
            </a:r>
          </a:p>
          <a:p>
            <a:pPr lvl="0" algn="just"/>
            <a:r>
              <a:rPr lang="fr-FR" sz="2200" b="1" i="1" dirty="0">
                <a:latin typeface="Comic Sans MS" panose="030F0702030302020204" pitchFamily="66" charset="0"/>
              </a:rPr>
              <a:t>Stratégies d’enrôlement</a:t>
            </a:r>
            <a:r>
              <a:rPr lang="fr-FR" sz="2200" b="1" dirty="0">
                <a:latin typeface="Comic Sans MS" panose="030F0702030302020204" pitchFamily="66" charset="0"/>
              </a:rPr>
              <a:t> : </a:t>
            </a:r>
            <a:r>
              <a:rPr lang="fr-FR" sz="2200" dirty="0">
                <a:latin typeface="Comic Sans MS" panose="030F0702030302020204" pitchFamily="66" charset="0"/>
              </a:rPr>
              <a:t>Alléger et diversifier les procédures d’enrôlement notamment par l’utilisation de tablettes, plus de flexibilité au niveau des documents administratifs à fournir pour l’enrôlement, l’utilisation des bases de données d’identification existantes;</a:t>
            </a:r>
          </a:p>
          <a:p>
            <a:pPr algn="just"/>
            <a:r>
              <a:rPr lang="fr-FR" sz="2200" dirty="0">
                <a:latin typeface="Comic Sans MS" panose="030F0702030302020204" pitchFamily="66" charset="0"/>
              </a:rPr>
              <a:t> </a:t>
            </a:r>
          </a:p>
          <a:p>
            <a:pPr lvl="0" algn="just"/>
            <a:r>
              <a:rPr lang="fr-FR" sz="2200" b="1" i="1" dirty="0">
                <a:latin typeface="Comic Sans MS" panose="030F0702030302020204" pitchFamily="66" charset="0"/>
              </a:rPr>
              <a:t>Manuel de procédures :</a:t>
            </a:r>
            <a:r>
              <a:rPr lang="fr-FR" sz="2200" b="1" dirty="0">
                <a:latin typeface="Comic Sans MS" panose="030F0702030302020204" pitchFamily="66" charset="0"/>
              </a:rPr>
              <a:t> </a:t>
            </a:r>
            <a:r>
              <a:rPr lang="fr-FR" sz="2200" dirty="0">
                <a:latin typeface="Comic Sans MS" panose="030F0702030302020204" pitchFamily="66" charset="0"/>
              </a:rPr>
              <a:t>Elaboration d’une cartographie des risques liés aux procédures élaborées.</a:t>
            </a:r>
          </a:p>
          <a:p>
            <a:r>
              <a:rPr lang="fr-FR" sz="2200" dirty="0">
                <a:latin typeface="Comic Sans MS" panose="030F0702030302020204" pitchFamily="66" charset="0"/>
              </a:rPr>
              <a:t> </a:t>
            </a: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defRPr/>
            </a:pPr>
            <a:endParaRPr lang="fr-FR" b="1" dirty="0">
              <a:latin typeface="Tw Cen MT" panose="020B0602020104020603" pitchFamily="34" charset="0"/>
            </a:endParaRP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defRPr/>
            </a:pPr>
            <a:r>
              <a:rPr lang="fr-FR" b="1" dirty="0">
                <a:latin typeface="Tw Cen MT"/>
                <a:ea typeface="Calibri" panose="020F0502020204030204" pitchFamily="34" charset="0"/>
                <a:cs typeface="Tw Cen M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4840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élogramme 3">
            <a:extLst>
              <a:ext uri="{FF2B5EF4-FFF2-40B4-BE49-F238E27FC236}">
                <a16:creationId xmlns:a16="http://schemas.microsoft.com/office/drawing/2014/main" id="{6DFAD7A5-D9AE-4ADA-A6F1-7A5A0E319717}"/>
              </a:ext>
            </a:extLst>
          </p:cNvPr>
          <p:cNvSpPr/>
          <p:nvPr/>
        </p:nvSpPr>
        <p:spPr>
          <a:xfrm>
            <a:off x="0" y="0"/>
            <a:ext cx="5164150" cy="1683834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150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164150" y="0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Parallélogramme 3">
            <a:extLst>
              <a:ext uri="{FF2B5EF4-FFF2-40B4-BE49-F238E27FC236}">
                <a16:creationId xmlns:a16="http://schemas.microsoft.com/office/drawing/2014/main" id="{AAF15E61-3DCE-4BA0-9362-3D47FAD3E027}"/>
              </a:ext>
            </a:extLst>
          </p:cNvPr>
          <p:cNvSpPr/>
          <p:nvPr/>
        </p:nvSpPr>
        <p:spPr>
          <a:xfrm>
            <a:off x="456198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Parallélogramme 4">
            <a:extLst>
              <a:ext uri="{FF2B5EF4-FFF2-40B4-BE49-F238E27FC236}">
                <a16:creationId xmlns:a16="http://schemas.microsoft.com/office/drawing/2014/main" id="{CD2A1A85-C24F-4D42-9A69-827A55BDBB12}"/>
              </a:ext>
            </a:extLst>
          </p:cNvPr>
          <p:cNvSpPr/>
          <p:nvPr/>
        </p:nvSpPr>
        <p:spPr>
          <a:xfrm>
            <a:off x="5164149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allélogramme 5">
            <a:extLst>
              <a:ext uri="{FF2B5EF4-FFF2-40B4-BE49-F238E27FC236}">
                <a16:creationId xmlns:a16="http://schemas.microsoft.com/office/drawing/2014/main" id="{CAFEE05B-467D-43B8-8B3F-D6DD965EAEF3}"/>
              </a:ext>
            </a:extLst>
          </p:cNvPr>
          <p:cNvSpPr/>
          <p:nvPr/>
        </p:nvSpPr>
        <p:spPr>
          <a:xfrm>
            <a:off x="576631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allélogramme 10">
            <a:extLst>
              <a:ext uri="{FF2B5EF4-FFF2-40B4-BE49-F238E27FC236}">
                <a16:creationId xmlns:a16="http://schemas.microsoft.com/office/drawing/2014/main" id="{68F0E062-1234-41A2-9C55-EF9B398DD2D7}"/>
              </a:ext>
            </a:extLst>
          </p:cNvPr>
          <p:cNvSpPr/>
          <p:nvPr/>
        </p:nvSpPr>
        <p:spPr>
          <a:xfrm>
            <a:off x="6478859" y="-1"/>
            <a:ext cx="2666385" cy="1683835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4893" h="1683835">
                <a:moveTo>
                  <a:pt x="0" y="1683834"/>
                </a:moveTo>
                <a:lnTo>
                  <a:pt x="385440" y="0"/>
                </a:lnTo>
                <a:lnTo>
                  <a:pt x="1204331" y="0"/>
                </a:lnTo>
                <a:cubicBezTo>
                  <a:pt x="1204518" y="561278"/>
                  <a:pt x="1204706" y="1122557"/>
                  <a:pt x="1204893" y="1683835"/>
                </a:cubicBezTo>
                <a:lnTo>
                  <a:pt x="0" y="16838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028DA0B0-71A9-481F-B478-35D09D9F4331}"/>
              </a:ext>
            </a:extLst>
          </p:cNvPr>
          <p:cNvSpPr/>
          <p:nvPr/>
        </p:nvSpPr>
        <p:spPr>
          <a:xfrm>
            <a:off x="0" y="5736785"/>
            <a:ext cx="3034375" cy="1121215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  <a:gd name="connsiteX0" fmla="*/ 1138 w 5876859"/>
              <a:gd name="connsiteY0" fmla="*/ 1661532 h 1683834"/>
              <a:gd name="connsiteX1" fmla="*/ 0 w 5876859"/>
              <a:gd name="connsiteY1" fmla="*/ 0 h 1683834"/>
              <a:gd name="connsiteX2" fmla="*/ 5876859 w 5876859"/>
              <a:gd name="connsiteY2" fmla="*/ 22108 h 1683834"/>
              <a:gd name="connsiteX3" fmla="*/ 4306641 w 5876859"/>
              <a:gd name="connsiteY3" fmla="*/ 1683834 h 1683834"/>
              <a:gd name="connsiteX4" fmla="*/ 1138 w 5876859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6859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876859" y="22108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Parallélogramme 8">
            <a:extLst>
              <a:ext uri="{FF2B5EF4-FFF2-40B4-BE49-F238E27FC236}">
                <a16:creationId xmlns:a16="http://schemas.microsoft.com/office/drawing/2014/main" id="{CBA0F34C-A0AB-4011-BB08-D7E6D628A1DB}"/>
              </a:ext>
            </a:extLst>
          </p:cNvPr>
          <p:cNvSpPr/>
          <p:nvPr/>
        </p:nvSpPr>
        <p:spPr>
          <a:xfrm>
            <a:off x="246184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arallélogramme 9">
            <a:extLst>
              <a:ext uri="{FF2B5EF4-FFF2-40B4-BE49-F238E27FC236}">
                <a16:creationId xmlns:a16="http://schemas.microsoft.com/office/drawing/2014/main" id="{45EA12E1-5E83-47DD-B69E-FCB9DDA036CA}"/>
              </a:ext>
            </a:extLst>
          </p:cNvPr>
          <p:cNvSpPr/>
          <p:nvPr/>
        </p:nvSpPr>
        <p:spPr>
          <a:xfrm>
            <a:off x="3064007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allélogramme 10">
            <a:extLst>
              <a:ext uri="{FF2B5EF4-FFF2-40B4-BE49-F238E27FC236}">
                <a16:creationId xmlns:a16="http://schemas.microsoft.com/office/drawing/2014/main" id="{93CBAE67-B526-4487-97C7-30DA2F1B1162}"/>
              </a:ext>
            </a:extLst>
          </p:cNvPr>
          <p:cNvSpPr/>
          <p:nvPr/>
        </p:nvSpPr>
        <p:spPr>
          <a:xfrm>
            <a:off x="366617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Parallélogramme 10">
            <a:extLst>
              <a:ext uri="{FF2B5EF4-FFF2-40B4-BE49-F238E27FC236}">
                <a16:creationId xmlns:a16="http://schemas.microsoft.com/office/drawing/2014/main" id="{9F8FE414-28A1-4763-9DD2-27E46EA866FC}"/>
              </a:ext>
            </a:extLst>
          </p:cNvPr>
          <p:cNvSpPr/>
          <p:nvPr/>
        </p:nvSpPr>
        <p:spPr>
          <a:xfrm>
            <a:off x="4431786" y="5731727"/>
            <a:ext cx="4709746" cy="1111394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204893"/>
              <a:gd name="connsiteY0" fmla="*/ 1683834 h 1683835"/>
              <a:gd name="connsiteX1" fmla="*/ 221774 w 1204893"/>
              <a:gd name="connsiteY1" fmla="*/ 22303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174379"/>
              <a:gd name="connsiteY0" fmla="*/ 1650044 h 1683835"/>
              <a:gd name="connsiteX1" fmla="*/ 191260 w 1174379"/>
              <a:gd name="connsiteY1" fmla="*/ 22303 h 1683835"/>
              <a:gd name="connsiteX2" fmla="*/ 1173817 w 1174379"/>
              <a:gd name="connsiteY2" fmla="*/ 0 h 1683835"/>
              <a:gd name="connsiteX3" fmla="*/ 1174379 w 1174379"/>
              <a:gd name="connsiteY3" fmla="*/ 1683835 h 1683835"/>
              <a:gd name="connsiteX4" fmla="*/ 0 w 1174379"/>
              <a:gd name="connsiteY4" fmla="*/ 1650044 h 1683835"/>
              <a:gd name="connsiteX0" fmla="*/ 0 w 1171605"/>
              <a:gd name="connsiteY0" fmla="*/ 1683835 h 1683835"/>
              <a:gd name="connsiteX1" fmla="*/ 188486 w 1171605"/>
              <a:gd name="connsiteY1" fmla="*/ 2230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605" h="1683835">
                <a:moveTo>
                  <a:pt x="0" y="1683835"/>
                </a:moveTo>
                <a:lnTo>
                  <a:pt x="188486" y="22303"/>
                </a:lnTo>
                <a:lnTo>
                  <a:pt x="1171043" y="0"/>
                </a:lnTo>
                <a:cubicBezTo>
                  <a:pt x="1171230" y="561278"/>
                  <a:pt x="1171418" y="1122557"/>
                  <a:pt x="1171605" y="1683835"/>
                </a:cubicBezTo>
                <a:lnTo>
                  <a:pt x="0" y="16838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423C6-790B-4A71-B9F7-3637B5B31B61}"/>
              </a:ext>
            </a:extLst>
          </p:cNvPr>
          <p:cNvSpPr/>
          <p:nvPr/>
        </p:nvSpPr>
        <p:spPr>
          <a:xfrm>
            <a:off x="0" y="5391472"/>
            <a:ext cx="9141532" cy="248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" algn="ctr">
              <a:lnSpc>
                <a:spcPct val="107000"/>
              </a:lnSpc>
              <a:spcAft>
                <a:spcPts val="800"/>
              </a:spcAft>
            </a:pP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Institution de Prévoyance Sociale régie par la loi N° 2014-131 du 24 mars 2014 et par le décret N°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2014-395</a:t>
            </a: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 25 juin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8EF4730-8741-42D6-9ECD-8375DA46F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22" y="494208"/>
            <a:ext cx="751888" cy="686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45715A-5DE0-497A-A852-535EDC477139}"/>
              </a:ext>
            </a:extLst>
          </p:cNvPr>
          <p:cNvSpPr/>
          <p:nvPr/>
        </p:nvSpPr>
        <p:spPr>
          <a:xfrm>
            <a:off x="532166" y="3059296"/>
            <a:ext cx="8077200" cy="73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4400" b="1" dirty="0">
                <a:latin typeface="Comic Sans MS" panose="030F0702030302020204" pitchFamily="66" charset="0"/>
                <a:cs typeface="Arial" pitchFamily="34" charset="0"/>
              </a:rPr>
              <a:t>MERCI DE VOTRE AIMABLE ATTENTION</a:t>
            </a:r>
            <a:endParaRPr lang="fr-FR" sz="4400" dirty="0">
              <a:latin typeface="Comic Sans MS" panose="030F0702030302020204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63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3514</TotalTime>
  <Words>574</Words>
  <Application>Microsoft Office PowerPoint</Application>
  <PresentationFormat>Affichage à l'écran (4:3)</PresentationFormat>
  <Paragraphs>76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9" baseType="lpstr">
      <vt:lpstr>Aharoni</vt:lpstr>
      <vt:lpstr>Arial</vt:lpstr>
      <vt:lpstr>Arial Narrow</vt:lpstr>
      <vt:lpstr>Calibri</vt:lpstr>
      <vt:lpstr>Calibri Light</vt:lpstr>
      <vt:lpstr>Comic Sans MS</vt:lpstr>
      <vt:lpstr>Trebuchet MS</vt:lpstr>
      <vt:lpstr>Tw Cen MT</vt:lpstr>
      <vt:lpstr>Wingdings</vt:lpstr>
      <vt:lpstr>Wingdings 3</vt:lpstr>
      <vt:lpstr>Thème Office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Mauricette GNAORE</dc:creator>
  <cp:lastModifiedBy>Joël YANGNI</cp:lastModifiedBy>
  <cp:revision>172</cp:revision>
  <dcterms:created xsi:type="dcterms:W3CDTF">2019-05-15T12:00:25Z</dcterms:created>
  <dcterms:modified xsi:type="dcterms:W3CDTF">2019-11-29T09:20:56Z</dcterms:modified>
</cp:coreProperties>
</file>