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C1D7-F478-4D84-8123-CD25F49D940D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EF37-F7AC-45A6-ADC2-78CA7B121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731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C1D7-F478-4D84-8123-CD25F49D940D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EF37-F7AC-45A6-ADC2-78CA7B121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21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C1D7-F478-4D84-8123-CD25F49D940D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EF37-F7AC-45A6-ADC2-78CA7B121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577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C1D7-F478-4D84-8123-CD25F49D940D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EF37-F7AC-45A6-ADC2-78CA7B121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79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C1D7-F478-4D84-8123-CD25F49D940D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EF37-F7AC-45A6-ADC2-78CA7B121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206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C1D7-F478-4D84-8123-CD25F49D940D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EF37-F7AC-45A6-ADC2-78CA7B121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0035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C1D7-F478-4D84-8123-CD25F49D940D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EF37-F7AC-45A6-ADC2-78CA7B121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5343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C1D7-F478-4D84-8123-CD25F49D940D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EF37-F7AC-45A6-ADC2-78CA7B121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608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C1D7-F478-4D84-8123-CD25F49D940D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EF37-F7AC-45A6-ADC2-78CA7B121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437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C1D7-F478-4D84-8123-CD25F49D940D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EF37-F7AC-45A6-ADC2-78CA7B121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1821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C1D7-F478-4D84-8123-CD25F49D940D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EF37-F7AC-45A6-ADC2-78CA7B121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8033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AC1D7-F478-4D84-8123-CD25F49D940D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3EF37-F7AC-45A6-ADC2-78CA7B121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807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/>
          <a:lstStyle/>
          <a:p>
            <a:r>
              <a:rPr lang="fr-FR" dirty="0" smtClean="0"/>
              <a:t>Présentation du Mali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9552" y="1988840"/>
            <a:ext cx="8064896" cy="364996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I- LA SITUATION ACTUELLE</a:t>
            </a:r>
          </a:p>
          <a:p>
            <a:pPr algn="just"/>
            <a:r>
              <a:rPr lang="fr-FR" dirty="0" smtClean="0">
                <a:solidFill>
                  <a:schemeClr val="tx1"/>
                </a:solidFill>
              </a:rPr>
              <a:t>Loi </a:t>
            </a:r>
            <a:r>
              <a:rPr lang="fr-FR" dirty="0">
                <a:solidFill>
                  <a:schemeClr val="tx1"/>
                </a:solidFill>
              </a:rPr>
              <a:t>portant </a:t>
            </a:r>
            <a:r>
              <a:rPr lang="fr-FR" dirty="0" smtClean="0">
                <a:solidFill>
                  <a:schemeClr val="tx1"/>
                </a:solidFill>
              </a:rPr>
              <a:t>institution du RAMU a été déjà promulguée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Organisme de gestion : CANAM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OGD : CMSS, INPS, UTM, ANAM et autres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25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II- LES LEÇONS APPRISES 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08720"/>
            <a:ext cx="8363272" cy="5472608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fr-FR" dirty="0" smtClean="0"/>
              <a:t>La </a:t>
            </a:r>
            <a:r>
              <a:rPr lang="fr-FR" dirty="0"/>
              <a:t>cotisation</a:t>
            </a:r>
          </a:p>
          <a:p>
            <a:pPr lvl="1"/>
            <a:r>
              <a:rPr lang="fr-FR" dirty="0" smtClean="0"/>
              <a:t>Adhésions </a:t>
            </a:r>
            <a:r>
              <a:rPr lang="fr-FR" dirty="0"/>
              <a:t>villageoises ;</a:t>
            </a:r>
          </a:p>
          <a:p>
            <a:pPr lvl="1"/>
            <a:r>
              <a:rPr lang="fr-FR" dirty="0" smtClean="0"/>
              <a:t>Adhésions </a:t>
            </a:r>
            <a:r>
              <a:rPr lang="fr-FR" dirty="0"/>
              <a:t>par </a:t>
            </a:r>
            <a:r>
              <a:rPr lang="fr-FR" dirty="0" smtClean="0"/>
              <a:t>corporation</a:t>
            </a:r>
          </a:p>
          <a:p>
            <a:pPr lvl="1"/>
            <a:endParaRPr lang="fr-FR" dirty="0"/>
          </a:p>
          <a:p>
            <a:r>
              <a:rPr lang="fr-FR" dirty="0"/>
              <a:t> </a:t>
            </a:r>
            <a:r>
              <a:rPr lang="fr-FR" dirty="0" smtClean="0"/>
              <a:t>Le </a:t>
            </a:r>
            <a:r>
              <a:rPr lang="fr-FR" dirty="0"/>
              <a:t>Système d’information</a:t>
            </a:r>
          </a:p>
          <a:p>
            <a:pPr marL="400050" lvl="1" indent="0">
              <a:buNone/>
            </a:pPr>
            <a:r>
              <a:rPr lang="fr-FR" dirty="0" smtClean="0"/>
              <a:t>Utiliser </a:t>
            </a:r>
            <a:r>
              <a:rPr lang="fr-FR" dirty="0"/>
              <a:t>les compétences locales pour limiter </a:t>
            </a:r>
            <a:r>
              <a:rPr lang="fr-FR"/>
              <a:t>la </a:t>
            </a:r>
            <a:r>
              <a:rPr lang="fr-FR" smtClean="0"/>
              <a:t>dépendance </a:t>
            </a:r>
            <a:r>
              <a:rPr lang="fr-FR" dirty="0"/>
              <a:t>et réduire les </a:t>
            </a:r>
            <a:r>
              <a:rPr lang="fr-FR" dirty="0" smtClean="0"/>
              <a:t>coûts</a:t>
            </a:r>
          </a:p>
          <a:p>
            <a:pPr marL="400050" lvl="1" indent="0">
              <a:buNone/>
            </a:pPr>
            <a:endParaRPr lang="fr-FR" dirty="0"/>
          </a:p>
          <a:p>
            <a:r>
              <a:rPr lang="fr-FR" dirty="0"/>
              <a:t>La maitrise des couts</a:t>
            </a:r>
          </a:p>
          <a:p>
            <a:pPr lvl="1"/>
            <a:r>
              <a:rPr lang="fr-FR" dirty="0"/>
              <a:t>Médicaments / autres actes</a:t>
            </a:r>
          </a:p>
          <a:p>
            <a:pPr lvl="1"/>
            <a:r>
              <a:rPr lang="fr-FR" dirty="0" smtClean="0"/>
              <a:t>Utiliser </a:t>
            </a:r>
            <a:r>
              <a:rPr lang="fr-FR" dirty="0"/>
              <a:t>les protocoles thérapeutiques ;</a:t>
            </a:r>
          </a:p>
          <a:p>
            <a:pPr lvl="1"/>
            <a:r>
              <a:rPr lang="fr-FR" dirty="0" smtClean="0"/>
              <a:t>Moduler </a:t>
            </a:r>
            <a:r>
              <a:rPr lang="fr-FR" dirty="0"/>
              <a:t>les taux de prise en charge tenant compte de médicaments essentiels et vitaux ;</a:t>
            </a:r>
          </a:p>
          <a:p>
            <a:pPr lvl="1"/>
            <a:r>
              <a:rPr lang="fr-FR" dirty="0" smtClean="0"/>
              <a:t>Eventuellement </a:t>
            </a:r>
            <a:r>
              <a:rPr lang="fr-FR" dirty="0"/>
              <a:t>limiter les lignes des ordonnances sans impacter négativement la qualité de prise en charge.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6731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II- LES LEÇONS APPRISES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dirty="0"/>
              <a:t>La gestion des </a:t>
            </a:r>
            <a:r>
              <a:rPr lang="fr-FR" dirty="0" smtClean="0"/>
              <a:t>gratuités : Définir </a:t>
            </a:r>
            <a:r>
              <a:rPr lang="fr-FR" dirty="0"/>
              <a:t>le Plan de transfert des gratuités et de ses modalités de mise en œuvre</a:t>
            </a:r>
          </a:p>
          <a:p>
            <a:endParaRPr lang="fr-FR" dirty="0"/>
          </a:p>
          <a:p>
            <a:pPr lvl="0"/>
            <a:r>
              <a:rPr lang="fr-FR" dirty="0"/>
              <a:t>Les démarches progressives pour la mise en œuvre du RAMU dont la première étape concernera les structures organisées : corporations, les organisations structurées (APCAM…), les coopératives (Zone office du Niger), les adhérents des mutuelles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5576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Erreurs à éviter :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Système d’information : Dépendance </a:t>
            </a:r>
            <a:r>
              <a:rPr lang="fr-FR" dirty="0"/>
              <a:t>de l’expertise </a:t>
            </a:r>
            <a:r>
              <a:rPr lang="fr-FR" dirty="0" smtClean="0"/>
              <a:t>extérieure</a:t>
            </a:r>
          </a:p>
          <a:p>
            <a:pPr lvl="0"/>
            <a:endParaRPr lang="fr-FR" dirty="0"/>
          </a:p>
          <a:p>
            <a:pPr lvl="0"/>
            <a:r>
              <a:rPr lang="fr-FR" dirty="0"/>
              <a:t>Maitrise des </a:t>
            </a:r>
            <a:r>
              <a:rPr lang="fr-FR" dirty="0" smtClean="0"/>
              <a:t>couts : Eviter </a:t>
            </a:r>
            <a:r>
              <a:rPr lang="fr-FR" dirty="0"/>
              <a:t>le panier très généreux dont la soutenabilité peut poser </a:t>
            </a:r>
            <a:r>
              <a:rPr lang="fr-FR" dirty="0" smtClean="0"/>
              <a:t>problème</a:t>
            </a:r>
          </a:p>
          <a:p>
            <a:pPr lvl="0"/>
            <a:endParaRPr lang="fr-FR" dirty="0"/>
          </a:p>
          <a:p>
            <a:pPr lvl="0"/>
            <a:r>
              <a:rPr lang="fr-FR" dirty="0"/>
              <a:t>Ambition d’aller directement vers une couverture totale de toute la </a:t>
            </a:r>
            <a:r>
              <a:rPr lang="fr-FR" dirty="0" smtClean="0"/>
              <a:t>population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931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Points à améliorer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52736"/>
            <a:ext cx="8363272" cy="5073427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Communication</a:t>
            </a:r>
          </a:p>
          <a:p>
            <a:r>
              <a:rPr lang="fr-FR" dirty="0" smtClean="0"/>
              <a:t>Concertation</a:t>
            </a:r>
          </a:p>
          <a:p>
            <a:r>
              <a:rPr lang="fr-FR" dirty="0" smtClean="0"/>
              <a:t>Révision des conventions de délégations et des conventions avec les prestataires ;</a:t>
            </a:r>
          </a:p>
          <a:p>
            <a:r>
              <a:rPr lang="fr-FR" dirty="0"/>
              <a:t>R</a:t>
            </a:r>
            <a:r>
              <a:rPr lang="fr-FR" dirty="0" smtClean="0"/>
              <a:t>estructuration des organisations mutualistes ;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8306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2636913"/>
            <a:ext cx="8229600" cy="10801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 smtClean="0"/>
              <a:t>MERCI DE VOTRE AIMABLE ATTENTION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58854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145</Words>
  <Application>Microsoft Office PowerPoint</Application>
  <PresentationFormat>Affichage à l'écran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Présentation du Mali</vt:lpstr>
      <vt:lpstr>II- LES LEÇONS APPRISES  </vt:lpstr>
      <vt:lpstr>II- LES LEÇONS APPRISES</vt:lpstr>
      <vt:lpstr>Erreurs à éviter : </vt:lpstr>
      <vt:lpstr>Points à améliorer 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du Mali</dc:title>
  <dc:creator>CANAM</dc:creator>
  <cp:lastModifiedBy>CANAM</cp:lastModifiedBy>
  <cp:revision>6</cp:revision>
  <dcterms:created xsi:type="dcterms:W3CDTF">2019-11-28T18:57:55Z</dcterms:created>
  <dcterms:modified xsi:type="dcterms:W3CDTF">2019-11-28T22:28:16Z</dcterms:modified>
</cp:coreProperties>
</file>