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3" r:id="rId2"/>
  </p:sldMasterIdLst>
  <p:notesMasterIdLst>
    <p:notesMasterId r:id="rId8"/>
  </p:notesMasterIdLst>
  <p:sldIdLst>
    <p:sldId id="627" r:id="rId3"/>
    <p:sldId id="621" r:id="rId4"/>
    <p:sldId id="638" r:id="rId5"/>
    <p:sldId id="639" r:id="rId6"/>
    <p:sldId id="637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4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8AE8B"/>
    <a:srgbClr val="4D671B"/>
    <a:srgbClr val="297D53"/>
    <a:srgbClr val="E9F0E4"/>
    <a:srgbClr val="E4F1EA"/>
    <a:srgbClr val="83AD68"/>
    <a:srgbClr val="FAFFFF"/>
    <a:srgbClr val="F9FA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Style moyen 1 - Accentuation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Style léger 1 - Accentuation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39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00" y="44"/>
      </p:cViewPr>
      <p:guideLst>
        <p:guide orient="horz" pos="204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18BC61-59BA-4E7E-B250-C0AFE9A89055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SN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SN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7E507-EC5A-4F1A-9A71-CAD89F541C9F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8572227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8915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  <a:ea typeface="MS PGothic" charset="0"/>
            </a:endParaRPr>
          </a:p>
        </p:txBody>
      </p:sp>
      <p:sp>
        <p:nvSpPr>
          <p:cNvPr id="38916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8DE6328-C3D9-D449-889D-2B540C7FB966}" type="slidenum"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MS PGothic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MS PGothic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4601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FB5DA8-F469-4479-8ED6-2FBEF5F60E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F74121C-9F41-40FB-B12D-F700D474F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AC4AC7-6109-4511-9E5B-C4AAC4ECAC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13958A-DB5C-49BE-B953-FB03D23C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D60127-19A6-41BC-8948-00BC4088E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4254956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2002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3D1715-B48C-4D64-9EAF-C797AC561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C90E5E4-2C03-4D6C-BCEE-2B061907A6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6960DA9-36CF-4E5D-9EA9-062418B333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6CF216D-8DFC-4852-9E09-FA626D9149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7B295F-683C-4558-8814-6FADD0C7F6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36506184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192DF-F06C-4BF8-B5DF-23DFF97E3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4A8CC56-A2C8-4297-B857-0A366D224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1B111A-7F55-41DD-B9DC-9BA130D96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CA3B6DB-807A-48D2-9E0F-CE664BF3FA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933D616-898E-49CF-845D-7C363AFAA6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481103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93BDCEF-1BDF-4534-A3D4-E27AD39D23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145BDF-1233-4CC5-965F-35F75D086C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78BCB47-F721-41B4-9546-95FE96B08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0067CDF-E072-4BBF-8BE9-7584134A1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110E9EE-E01E-479F-8A73-2DB83E2C4B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82B42E4-3D86-4B4B-946D-5696C0695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667235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8EFC0F-1033-4DE6-A52E-BCEBEF4A35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60AE6B-4606-43EA-A4F0-B0EE69294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164FDA-5489-4F37-BB2C-FF12F0B1E9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82715FC-F518-425E-B2D1-0F8EB7CBE8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482BAD8-C8BE-4CBA-8D0B-E62A2C8610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D87FCEB7-BB06-4253-9119-680B4BED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F589047-63E4-4B64-8035-B65D3D6C6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D5A69023-5DBA-4F0F-97B2-8ACBE41DC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671674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8B828-1D52-4AB2-B6D0-537ACC694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2D91BEC-0A2F-4431-92D5-08AC81584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D3DCD7B-D3E7-492F-9AF7-2C030D6F2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BA62327-F7A7-4475-B78A-2AE4304F5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688668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6D89F1A-B3B1-428C-8598-86064381E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3DD41E98-84FD-45A9-8B28-E5A41C279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D34272F-3659-4FE3-B9D9-98E088572E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5595609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5143F57-C656-483B-95B4-7C57D5A705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CB4009C-D68C-4679-A8A5-527DA111D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A401ED-1EFA-441E-8CF5-98ED257DFF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2246A99-4FEA-4148-B73A-0567AAB14D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D2C18F9-A019-46CE-87BF-76A7D80A3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D442FB3-DF82-4EEE-AACB-417FED75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435024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2C585A-C0CA-496C-A288-06C191BFE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E0658E04-ABBA-4736-89DB-4F08D5CF32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SN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71ED587-C1FD-476E-8607-12406AF5FE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4BA1CF8-DDE7-41FC-A181-B8E6609B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94430E2-C9BF-4042-BBAF-AA0D9E74F0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EEC95D2-D231-4693-B407-FDEF3EFCF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883743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17723F7-CB8C-4A72-A6BA-465DF16D03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9E85DEA-5464-4370-BAB1-6E31399FF3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A3855D-589A-4D45-8026-F8AF2AA3F4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3FB7626-0276-424E-95FA-D801421DA3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EC515C2-639F-462B-8DFD-81E9FD65D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2255646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5C5EA5B-3E11-4BC2-A9C4-90D8408DB58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03E901B-0DC1-4055-BD48-971EF91272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0F4BC5-A932-4EB9-8A73-58B104B9E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4977937-C91E-4546-BCE7-A9F0B9C2E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E374C81-C211-4D3A-ACFB-84782BE3BC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23516795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defTabSz="914400">
              <a:buNone/>
            </a:pPr>
            <a:r>
              <a:rPr sz="1200" b="1" i="1">
                <a:latin typeface="Arial"/>
                <a:ea typeface="+mn-ea"/>
                <a:cs typeface="Arial"/>
              </a:rPr>
              <a:t>REMARQUE :</a:t>
            </a:r>
          </a:p>
          <a:p>
            <a:pPr algn="l" defTabSz="914400">
              <a:buNone/>
            </a:pPr>
            <a:r>
              <a:rPr sz="1200" b="0" i="1"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312951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2061006"/>
            <a:ext cx="10515600" cy="2387600"/>
          </a:xfrm>
        </p:spPr>
        <p:txBody>
          <a:bodyPr anchor="b">
            <a:normAutofit/>
          </a:bodyPr>
          <a:lstStyle>
            <a:lvl1pPr algn="l">
              <a:defRPr sz="54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2" y="5110609"/>
            <a:ext cx="6705599" cy="113779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600"/>
              </a:spcBef>
              <a:buNone/>
              <a:defRPr sz="2800">
                <a:solidFill>
                  <a:schemeClr val="accent1">
                    <a:lumMod val="50000"/>
                  </a:schemeClr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486646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4993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434" y="0"/>
            <a:ext cx="10749367" cy="1208868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4167753" cy="435133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Aft>
                <a:spcPts val="1200"/>
              </a:spcAft>
              <a:buNone/>
              <a:defRPr sz="1600">
                <a:solidFill>
                  <a:schemeClr val="bg1">
                    <a:lumMod val="50000"/>
                  </a:schemeClr>
                </a:solidFill>
              </a:defRPr>
            </a:lvl1pPr>
            <a:lvl2pPr>
              <a:lnSpc>
                <a:spcPct val="150000"/>
              </a:lnSpc>
              <a:spcAft>
                <a:spcPts val="1200"/>
              </a:spcAft>
              <a:defRPr sz="1400">
                <a:solidFill>
                  <a:schemeClr val="bg1">
                    <a:lumMod val="50000"/>
                  </a:schemeClr>
                </a:solidFill>
              </a:defRPr>
            </a:lvl2pPr>
            <a:lvl3pPr>
              <a:lnSpc>
                <a:spcPct val="150000"/>
              </a:lnSpc>
              <a:spcAft>
                <a:spcPts val="1200"/>
              </a:spcAft>
              <a:defRPr sz="1200">
                <a:solidFill>
                  <a:schemeClr val="bg1">
                    <a:lumMod val="50000"/>
                  </a:schemeClr>
                </a:solidFill>
              </a:defRPr>
            </a:lvl3pPr>
            <a:lvl4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4pPr>
            <a:lvl5pPr>
              <a:lnSpc>
                <a:spcPct val="150000"/>
              </a:lnSpc>
              <a:spcAft>
                <a:spcPts val="1200"/>
              </a:spcAft>
              <a:defRPr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4424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1" y="2402238"/>
            <a:ext cx="4508715" cy="2187227"/>
          </a:xfrm>
        </p:spPr>
        <p:txBody>
          <a:bodyPr anchor="ctr">
            <a:noAutofit/>
          </a:bodyPr>
          <a:lstStyle>
            <a:lvl1pPr algn="l">
              <a:defRPr sz="4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3308" y="2402237"/>
            <a:ext cx="5269424" cy="2187226"/>
          </a:xfrm>
        </p:spPr>
        <p:txBody>
          <a:bodyPr anchor="ctr">
            <a:normAutofit/>
          </a:bodyPr>
          <a:lstStyle>
            <a:lvl1pPr marL="0" indent="0">
              <a:lnSpc>
                <a:spcPct val="150000"/>
              </a:lnSpc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5656882" y="1709738"/>
            <a:ext cx="6535119" cy="357518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58848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74431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10737851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489075"/>
            <a:ext cx="5156200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1851" y="2193927"/>
            <a:ext cx="5156200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9664" y="1489075"/>
            <a:ext cx="5157787" cy="6413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9664" y="2193927"/>
            <a:ext cx="5157787" cy="397827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88034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28346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733673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600" smtClean="0">
                <a:solidFill>
                  <a:schemeClr val="bg1">
                    <a:lumMod val="50000"/>
                  </a:schemeClr>
                </a:solidFill>
              </a:defRPr>
            </a:lvl1pPr>
            <a:lvl2pPr>
              <a:defRPr lang="en-US" sz="1400" smtClean="0">
                <a:solidFill>
                  <a:schemeClr val="bg1">
                    <a:lumMod val="50000"/>
                  </a:schemeClr>
                </a:solidFill>
              </a:defRPr>
            </a:lvl2pPr>
            <a:lvl3pPr>
              <a:defRPr lang="en-US" sz="1200" smtClean="0">
                <a:solidFill>
                  <a:schemeClr val="bg1">
                    <a:lumMod val="50000"/>
                  </a:schemeClr>
                </a:solidFill>
              </a:defRPr>
            </a:lvl3pPr>
            <a:lvl4pPr>
              <a:defRPr lang="en-US" sz="1100" smtClean="0">
                <a:solidFill>
                  <a:schemeClr val="bg1">
                    <a:lumMod val="50000"/>
                  </a:schemeClr>
                </a:solidFill>
              </a:defRPr>
            </a:lvl4pPr>
            <a:lvl5pPr>
              <a:defRPr lang="en-US" sz="11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Modifiez les styles du texte du masque</a:t>
            </a:r>
          </a:p>
          <a:p>
            <a:pPr marL="0" lvl="1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Deuxième niveau</a:t>
            </a:r>
          </a:p>
          <a:p>
            <a:pPr marL="0" lvl="2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Troisième niveau</a:t>
            </a:r>
          </a:p>
          <a:p>
            <a:pPr marL="0" lvl="3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Quatrième niveau</a:t>
            </a:r>
          </a:p>
          <a:p>
            <a:pPr marL="0" lvl="4" indent="0">
              <a:lnSpc>
                <a:spcPct val="150000"/>
              </a:lnSpc>
              <a:spcAft>
                <a:spcPts val="1200"/>
              </a:spcAft>
              <a:buNone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55317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101850"/>
            <a:ext cx="3932237" cy="3759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698894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"/>
            <a:ext cx="10744200" cy="1228436"/>
          </a:xfrm>
        </p:spPr>
        <p:txBody>
          <a:bodyPr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12192000" cy="133285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82134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419" y="365125"/>
            <a:ext cx="1819564" cy="5811838"/>
          </a:xfrm>
        </p:spPr>
        <p:txBody>
          <a:bodyPr vert="eaVert" anchor="b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0095346" y="0"/>
            <a:ext cx="209665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931583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Diapositive de titre avec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5"/>
          <p:cNvSpPr>
            <a:spLocks noChangeArrowheads="1"/>
          </p:cNvSpPr>
          <p:nvPr/>
        </p:nvSpPr>
        <p:spPr bwMode="white">
          <a:xfrm>
            <a:off x="6540503" y="0"/>
            <a:ext cx="5651496" cy="6858000"/>
          </a:xfrm>
          <a:custGeom>
            <a:avLst/>
            <a:gdLst/>
            <a:ahLst/>
            <a:cxnLst/>
            <a:rect l="l" t="t" r="r" b="b"/>
            <a:pathLst>
              <a:path w="4238622" h="6858000">
                <a:moveTo>
                  <a:pt x="0" y="0"/>
                </a:moveTo>
                <a:lnTo>
                  <a:pt x="4086222" y="0"/>
                </a:lnTo>
                <a:lnTo>
                  <a:pt x="4237035" y="0"/>
                </a:lnTo>
                <a:lnTo>
                  <a:pt x="4238622" y="0"/>
                </a:lnTo>
                <a:lnTo>
                  <a:pt x="4238622" y="6858000"/>
                </a:lnTo>
                <a:lnTo>
                  <a:pt x="4237035" y="6858000"/>
                </a:lnTo>
                <a:lnTo>
                  <a:pt x="4086222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6256868" y="0"/>
            <a:ext cx="1672169" cy="6858000"/>
          </a:xfrm>
          <a:custGeom>
            <a:avLst/>
            <a:gdLst/>
            <a:ahLst/>
            <a:cxnLst/>
            <a:rect l="l" t="t" r="r" b="b"/>
            <a:pathLst>
              <a:path w="1254127" h="6858000">
                <a:moveTo>
                  <a:pt x="0" y="0"/>
                </a:moveTo>
                <a:lnTo>
                  <a:pt x="365127" y="0"/>
                </a:lnTo>
                <a:lnTo>
                  <a:pt x="1254127" y="4337050"/>
                </a:lnTo>
                <a:lnTo>
                  <a:pt x="619127" y="6858000"/>
                </a:lnTo>
                <a:lnTo>
                  <a:pt x="257175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062136" y="0"/>
            <a:ext cx="1528232" cy="6858000"/>
          </a:xfrm>
          <a:custGeom>
            <a:avLst/>
            <a:gdLst/>
            <a:ahLst/>
            <a:cxnLst/>
            <a:rect l="l" t="t" r="r" b="b"/>
            <a:pathLst>
              <a:path w="1146174" h="6858000">
                <a:moveTo>
                  <a:pt x="0" y="0"/>
                </a:moveTo>
                <a:lnTo>
                  <a:pt x="253999" y="0"/>
                </a:lnTo>
                <a:lnTo>
                  <a:pt x="1146174" y="4337050"/>
                </a:lnTo>
                <a:lnTo>
                  <a:pt x="511174" y="6858000"/>
                </a:lnTo>
                <a:lnTo>
                  <a:pt x="254000" y="6858000"/>
                </a:lnTo>
                <a:lnTo>
                  <a:pt x="892175" y="4337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innerShdw blurRad="177800" dist="50800" dir="10800000">
              <a:prstClr val="black">
                <a:alpha val="50000"/>
              </a:prstClr>
            </a:inn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5401" y="1873584"/>
            <a:ext cx="5120640" cy="2560320"/>
          </a:xfrm>
        </p:spPr>
        <p:txBody>
          <a:bodyPr anchor="b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fr-FR"/>
              <a:t>Cliquez pour modifier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1" y="4572000"/>
            <a:ext cx="5120640" cy="160020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  <a:endParaRPr lang="en-US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6743703" y="0"/>
            <a:ext cx="5448297" cy="6858000"/>
          </a:xfrm>
          <a:custGeom>
            <a:avLst/>
            <a:gdLst>
              <a:gd name="connsiteX0" fmla="*/ 0 w 5448297"/>
              <a:gd name="connsiteY0" fmla="*/ 0 h 6858000"/>
              <a:gd name="connsiteX1" fmla="*/ 5448297 w 5448297"/>
              <a:gd name="connsiteY1" fmla="*/ 0 h 6858000"/>
              <a:gd name="connsiteX2" fmla="*/ 5448297 w 5448297"/>
              <a:gd name="connsiteY2" fmla="*/ 6858000 h 6858000"/>
              <a:gd name="connsiteX3" fmla="*/ 338667 w 5448297"/>
              <a:gd name="connsiteY3" fmla="*/ 6858000 h 6858000"/>
              <a:gd name="connsiteX4" fmla="*/ 1185333 w 5448297"/>
              <a:gd name="connsiteY4" fmla="*/ 4337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48297" h="6858000">
                <a:moveTo>
                  <a:pt x="0" y="0"/>
                </a:moveTo>
                <a:lnTo>
                  <a:pt x="5448297" y="0"/>
                </a:lnTo>
                <a:lnTo>
                  <a:pt x="5448297" y="6858000"/>
                </a:lnTo>
                <a:lnTo>
                  <a:pt x="338667" y="6858000"/>
                </a:lnTo>
                <a:lnTo>
                  <a:pt x="1185333" y="4337050"/>
                </a:lnTo>
                <a:close/>
              </a:path>
            </a:pathLst>
          </a:custGeom>
          <a:noFill/>
          <a:ln>
            <a:noFill/>
          </a:ln>
        </p:spPr>
        <p:txBody>
          <a:bodyPr wrap="square" tIns="365760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16" name="Instructional Text"/>
          <p:cNvSpPr/>
          <p:nvPr/>
        </p:nvSpPr>
        <p:spPr>
          <a:xfrm>
            <a:off x="12344400" y="0"/>
            <a:ext cx="1295400" cy="6858000"/>
          </a:xfrm>
          <a:prstGeom prst="roundRect">
            <a:avLst>
              <a:gd name="adj" fmla="val 9717"/>
            </a:avLst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1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REMARQUE 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2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Pour modifier l’image présente sur cette diapositive, sélectionnez l’image, puis supprimez-la. Cliquez ensuite sur l’icône Images dans l’espace réservé pour insérer votre propre image.</a:t>
            </a:r>
          </a:p>
        </p:txBody>
      </p:sp>
    </p:spTree>
    <p:extLst>
      <p:ext uri="{BB962C8B-B14F-4D97-AF65-F5344CB8AC3E}">
        <p14:creationId xmlns:p14="http://schemas.microsoft.com/office/powerpoint/2010/main" val="3829304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9618133" y="5816600"/>
            <a:ext cx="2573867" cy="1041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93707" y="6084988"/>
            <a:ext cx="1328960" cy="684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re 1"/>
          <p:cNvSpPr>
            <a:spLocks noGrp="1"/>
          </p:cNvSpPr>
          <p:nvPr>
            <p:ph type="title"/>
          </p:nvPr>
        </p:nvSpPr>
        <p:spPr>
          <a:xfrm>
            <a:off x="646796" y="186446"/>
            <a:ext cx="10382897" cy="774842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800" b="0" i="0">
                <a:solidFill>
                  <a:srgbClr val="141313"/>
                </a:solidFill>
                <a:latin typeface="Gill Sans"/>
                <a:cs typeface="Gill Sans"/>
              </a:defRPr>
            </a:lvl1pPr>
          </a:lstStyle>
          <a:p>
            <a:r>
              <a:rPr lang="fr-FR"/>
              <a:t>Click to edit Master title style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591506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alphaModFix amt="8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001F41E3-E99A-4160-9628-56E3006B9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SN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A078DCC-19EA-489F-AA4C-11A1EF1E9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SN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88250CD-C80E-4B68-8E4F-9AD274FBBA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5D0908-1EA0-47DF-A853-6D5EB70712CC}" type="datetimeFigureOut">
              <a:rPr lang="fr-SN" smtClean="0"/>
              <a:t>28/11/2019</a:t>
            </a:fld>
            <a:endParaRPr lang="fr-SN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327401-DA8F-4B81-8DDE-DACE1E1723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SN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4EC9B8-6240-44D6-95E9-1851DD361C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3D156-BFEF-4308-BC21-17297A6E1B5C}" type="slidenum">
              <a:rPr lang="fr-SN" smtClean="0"/>
              <a:t>‹N°›</a:t>
            </a:fld>
            <a:endParaRPr lang="fr-SN"/>
          </a:p>
        </p:txBody>
      </p:sp>
    </p:spTree>
    <p:extLst>
      <p:ext uri="{BB962C8B-B14F-4D97-AF65-F5344CB8AC3E}">
        <p14:creationId xmlns:p14="http://schemas.microsoft.com/office/powerpoint/2010/main" val="1586722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EEBAAA-29B5-4AF5-BC5F-7E580C29002D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11/28/2019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8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77200" y="63563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860EDB8-5305-433F-BE41-D7A86D811DB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‹N°›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65978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  <p:sldLayoutId id="2147483726" r:id="rId13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1582084"/>
            <a:ext cx="6470336" cy="1941816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2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Atelier régional  </a:t>
            </a:r>
            <a:r>
              <a:rPr lang="fr-FR" sz="27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de </a:t>
            </a: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partage d’expériences  </a:t>
            </a:r>
            <a:r>
              <a:rPr lang="fr-FR" sz="27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sur </a:t>
            </a: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la mise en œuvre de l’</a:t>
            </a:r>
            <a:r>
              <a:rPr lang="fr-FR" sz="2700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A</a:t>
            </a:r>
            <a:r>
              <a:rPr lang="fr-FR" sz="27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ssurance maladie en Afrique de l’Ouest francophone</a:t>
            </a:r>
            <a:r>
              <a:rPr lang="fr-FR" sz="31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/>
            </a:r>
            <a:br>
              <a:rPr lang="fr-FR" sz="31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</a:br>
            <a:r>
              <a:rPr lang="fr-FR" b="1" dirty="0">
                <a:latin typeface="Palatino Linotype" panose="02040502050505030304" pitchFamily="18" charset="0"/>
                <a:ea typeface="Times New Roman" panose="02020603050405020304" pitchFamily="18" charset="0"/>
              </a:rPr>
              <a:t> </a:t>
            </a:r>
            <a:r>
              <a:rPr lang="fr-FR" sz="2700" b="1" i="1" dirty="0" smtClean="0">
                <a:solidFill>
                  <a:srgbClr val="002060"/>
                </a:solidFill>
                <a:latin typeface="Palatino Linotype" panose="02040502050505030304" pitchFamily="18" charset="0"/>
                <a:ea typeface="Times New Roman" panose="02020603050405020304" pitchFamily="18" charset="0"/>
              </a:rPr>
              <a:t>(Du 25 au 29 novembre 2019)</a:t>
            </a:r>
            <a:endParaRPr lang="fr-FR" sz="3100" b="1" i="1" noProof="1">
              <a:solidFill>
                <a:srgbClr val="002060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0" y="3955983"/>
            <a:ext cx="7036067" cy="2338939"/>
          </a:xfrm>
        </p:spPr>
        <p:txBody>
          <a:bodyPr>
            <a:normAutofit/>
          </a:bodyPr>
          <a:lstStyle/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200" b="1" u="sng" noProof="1" smtClean="0"/>
              <a:t>Présentation note de discussion</a:t>
            </a: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3200" b="1" u="sng" noProof="1">
              <a:solidFill>
                <a:srgbClr val="002060"/>
              </a:solidFill>
              <a:latin typeface="Palatino Linotype" panose="02040502050505030304" pitchFamily="18" charset="0"/>
              <a:ea typeface="MS PGothic" charset="0"/>
              <a:cs typeface="MS PGothic" charset="0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fr-FR" sz="3200" b="1" u="sng" noProof="1" smtClean="0">
                <a:solidFill>
                  <a:srgbClr val="002060"/>
                </a:solidFill>
                <a:latin typeface="Palatino Linotype" panose="02040502050505030304" pitchFamily="18" charset="0"/>
                <a:ea typeface="MS PGothic" charset="0"/>
                <a:cs typeface="MS PGothic" charset="0"/>
              </a:rPr>
              <a:t>SENEGAL</a:t>
            </a:r>
            <a:endParaRPr lang="fr-FR" sz="1800" b="1" dirty="0" smtClean="0">
              <a:solidFill>
                <a:srgbClr val="002060"/>
              </a:solidFill>
              <a:latin typeface="Palatino Linotype" panose="02040502050505030304" pitchFamily="18" charset="0"/>
              <a:ea typeface="MS PGothic" charset="0"/>
              <a:cs typeface="MS PGothic" charset="0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2600" b="1" noProof="1" smtClean="0">
              <a:latin typeface="Palatino Linotype" panose="02040502050505030304" pitchFamily="18" charset="0"/>
              <a:cs typeface="Abadi MT Condensed Extra Bold"/>
            </a:endParaRPr>
          </a:p>
          <a:p>
            <a:pPr lvl="0"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fr-FR" sz="3300" b="1" noProof="1" smtClean="0">
              <a:latin typeface="Palatino Linotype" panose="02040502050505030304" pitchFamily="18" charset="0"/>
              <a:cs typeface="Abadi MT Condensed Extra Bold"/>
            </a:endParaRPr>
          </a:p>
        </p:txBody>
      </p:sp>
      <p:pic>
        <p:nvPicPr>
          <p:cNvPr id="5" name="Espace réservé pour une image  4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78" r="10278"/>
          <a:stretch>
            <a:fillRect/>
          </a:stretch>
        </p:blipFill>
        <p:spPr/>
      </p:pic>
      <p:sp>
        <p:nvSpPr>
          <p:cNvPr id="6" name="Rectangle 5"/>
          <p:cNvSpPr/>
          <p:nvPr/>
        </p:nvSpPr>
        <p:spPr>
          <a:xfrm>
            <a:off x="13388213" y="2985291"/>
            <a:ext cx="1017384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fr-FR" sz="1600" b="1" dirty="0" smtClean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sz="1600" b="1" dirty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endParaRPr lang="fr-FR" sz="1600" b="1" dirty="0" smtClean="0">
              <a:latin typeface="Palatino Linotype" panose="0204050205050503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fr-FR" sz="1600" b="1" dirty="0" smtClean="0">
                <a:latin typeface="Palatino Linotype" panose="02040502050505030304" pitchFamily="18" charset="0"/>
                <a:ea typeface="Times New Roman" panose="02020603050405020304" pitchFamily="18" charset="0"/>
              </a:rPr>
              <a:t> : </a:t>
            </a:r>
            <a:endParaRPr lang="en-US" sz="11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0"/>
            <a:ext cx="2338938" cy="11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4352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483207B9-C612-4094-86BD-95BED02EAAA5}"/>
              </a:ext>
            </a:extLst>
          </p:cNvPr>
          <p:cNvSpPr txBox="1"/>
          <p:nvPr/>
        </p:nvSpPr>
        <p:spPr>
          <a:xfrm>
            <a:off x="4130387" y="96982"/>
            <a:ext cx="3865418" cy="830997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fr-SN" sz="4800" b="1" dirty="0">
                <a:solidFill>
                  <a:schemeClr val="bg1"/>
                </a:solidFill>
              </a:rPr>
              <a:t>PLAN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87FC5D1-A660-48AC-BC1D-CF882A143236}"/>
              </a:ext>
            </a:extLst>
          </p:cNvPr>
          <p:cNvSpPr txBox="1"/>
          <p:nvPr/>
        </p:nvSpPr>
        <p:spPr>
          <a:xfrm>
            <a:off x="1043709" y="835616"/>
            <a:ext cx="108712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fr-SN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fr-SN" sz="4000" b="1" dirty="0" smtClean="0">
                <a:solidFill>
                  <a:srgbClr val="002060"/>
                </a:solidFill>
              </a:rPr>
              <a:t> </a:t>
            </a:r>
            <a:r>
              <a:rPr lang="fr-SN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Leçons apprises</a:t>
            </a:r>
            <a:endParaRPr lang="fr-SN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200000"/>
              </a:lnSpc>
            </a:pPr>
            <a:r>
              <a:rPr lang="fr-SN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 Erreurs à éviter</a:t>
            </a:r>
            <a:endParaRPr lang="fr-SN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r>
              <a:rPr lang="fr-SN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fr-SN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Recommandations </a:t>
            </a:r>
            <a:endParaRPr lang="fr-SN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200000"/>
              </a:lnSpc>
            </a:pPr>
            <a:endParaRPr lang="fr-SN" sz="40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fr-SN" sz="3600" dirty="0">
              <a:solidFill>
                <a:schemeClr val="accent3">
                  <a:lumMod val="50000"/>
                </a:schemeClr>
              </a:solidFill>
            </a:endParaRPr>
          </a:p>
          <a:p>
            <a:pPr algn="just"/>
            <a:endParaRPr lang="fr-SN" sz="3600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2338938" cy="115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9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141738"/>
              </p:ext>
            </p:extLst>
          </p:nvPr>
        </p:nvGraphicFramePr>
        <p:xfrm>
          <a:off x="175491" y="126133"/>
          <a:ext cx="11942618" cy="66441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773">
                  <a:extLst>
                    <a:ext uri="{9D8B030D-6E8A-4147-A177-3AD203B41FA5}">
                      <a16:colId xmlns:a16="http://schemas.microsoft.com/office/drawing/2014/main" val="3322192892"/>
                    </a:ext>
                  </a:extLst>
                </a:gridCol>
                <a:gridCol w="3168557">
                  <a:extLst>
                    <a:ext uri="{9D8B030D-6E8A-4147-A177-3AD203B41FA5}">
                      <a16:colId xmlns:a16="http://schemas.microsoft.com/office/drawing/2014/main" val="3926753780"/>
                    </a:ext>
                  </a:extLst>
                </a:gridCol>
                <a:gridCol w="2915228">
                  <a:extLst>
                    <a:ext uri="{9D8B030D-6E8A-4147-A177-3AD203B41FA5}">
                      <a16:colId xmlns:a16="http://schemas.microsoft.com/office/drawing/2014/main" val="881273445"/>
                    </a:ext>
                  </a:extLst>
                </a:gridCol>
                <a:gridCol w="3312060">
                  <a:extLst>
                    <a:ext uri="{9D8B030D-6E8A-4147-A177-3AD203B41FA5}">
                      <a16:colId xmlns:a16="http://schemas.microsoft.com/office/drawing/2014/main" val="3647348485"/>
                    </a:ext>
                  </a:extLst>
                </a:gridCol>
              </a:tblGrid>
              <a:tr h="44132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Thématiques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abordés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Leçons apprises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Erreurs à éviter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Recommandations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40557"/>
                  </a:ext>
                </a:extLst>
              </a:tr>
              <a:tr h="2394060">
                <a:tc>
                  <a:txBody>
                    <a:bodyPr/>
                    <a:lstStyle/>
                    <a:p>
                      <a:pPr algn="ctr"/>
                      <a:endParaRPr lang="fr-FR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Identification</a:t>
                      </a:r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des bénéficiaires des IG</a:t>
                      </a:r>
                    </a:p>
                    <a:p>
                      <a:pPr algn="ctr"/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(BENIN)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-Mise en place des CIV</a:t>
                      </a: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-Services offerts au-delà de la couverture du risque maladie (formation professionnelle,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octroi de crédits qui peuvent faciliter l’autonomisation</a:t>
                      </a:r>
                    </a:p>
                    <a:p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-pilotage au plus haut niveau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 (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processus en cours)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ND (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processus en cours)</a:t>
                      </a: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03332"/>
                  </a:ext>
                </a:extLst>
              </a:tr>
              <a:tr h="1088209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Nomenclature</a:t>
                      </a:r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des soins pour l’AMU</a:t>
                      </a:r>
                    </a:p>
                    <a:p>
                      <a:pPr algn="ctr"/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(COTE D’IVOIRE)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Existence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d’une nomenclature générale des actes au niveau national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ND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Renforcer le dialogue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politique entre les acteurs pour éviter des difficultés dans la mise en œuvre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42474"/>
                  </a:ext>
                </a:extLst>
              </a:tr>
              <a:tr h="2720523">
                <a:tc>
                  <a:txBody>
                    <a:bodyPr/>
                    <a:lstStyle/>
                    <a:p>
                      <a:pPr algn="ctr"/>
                      <a:endParaRPr lang="fr-FR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fr-FR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Espaces AMO</a:t>
                      </a:r>
                    </a:p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(MALI)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Facilitation lors du parcours de soins du bénéficiaires/patients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Contrôle citoyen de la qualité de l’accueil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Instrument de lutte contre la fraude (vérification des prescriptions)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Coût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gestion élevé (en moyenne 70millions)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Partage des coûts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gestion entre l’organisme assureur et la formation sanitaire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25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6945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728361"/>
              </p:ext>
            </p:extLst>
          </p:nvPr>
        </p:nvGraphicFramePr>
        <p:xfrm>
          <a:off x="175491" y="126133"/>
          <a:ext cx="11942618" cy="62741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773">
                  <a:extLst>
                    <a:ext uri="{9D8B030D-6E8A-4147-A177-3AD203B41FA5}">
                      <a16:colId xmlns:a16="http://schemas.microsoft.com/office/drawing/2014/main" val="3322192892"/>
                    </a:ext>
                  </a:extLst>
                </a:gridCol>
                <a:gridCol w="3168557">
                  <a:extLst>
                    <a:ext uri="{9D8B030D-6E8A-4147-A177-3AD203B41FA5}">
                      <a16:colId xmlns:a16="http://schemas.microsoft.com/office/drawing/2014/main" val="3926753780"/>
                    </a:ext>
                  </a:extLst>
                </a:gridCol>
                <a:gridCol w="3086924">
                  <a:extLst>
                    <a:ext uri="{9D8B030D-6E8A-4147-A177-3AD203B41FA5}">
                      <a16:colId xmlns:a16="http://schemas.microsoft.com/office/drawing/2014/main" val="881273445"/>
                    </a:ext>
                  </a:extLst>
                </a:gridCol>
                <a:gridCol w="3140364">
                  <a:extLst>
                    <a:ext uri="{9D8B030D-6E8A-4147-A177-3AD203B41FA5}">
                      <a16:colId xmlns:a16="http://schemas.microsoft.com/office/drawing/2014/main" val="3647348485"/>
                    </a:ext>
                  </a:extLst>
                </a:gridCol>
              </a:tblGrid>
              <a:tr h="441329"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Thématiques</a:t>
                      </a:r>
                      <a:r>
                        <a:rPr lang="fr-FR" sz="20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abordés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Leçons apprises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Erreurs à éviter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Recommandations</a:t>
                      </a:r>
                      <a:endParaRPr lang="fr-FR" sz="2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240557"/>
                  </a:ext>
                </a:extLst>
              </a:tr>
              <a:tr h="1649265">
                <a:tc>
                  <a:txBody>
                    <a:bodyPr/>
                    <a:lstStyle/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Gestion des résistances</a:t>
                      </a:r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au démarrage de l’INAMI</a:t>
                      </a:r>
                    </a:p>
                    <a:p>
                      <a:pPr algn="ctr"/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(Togo)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Démarche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participative avec un traitement au cas par cas et par catégorie de résistants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Communication de proximité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Rater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l’occasion de démarrer un dispositif d’assurance maladie national unique et inclusif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Evaluer et réorganiser le système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103332"/>
                  </a:ext>
                </a:extLst>
              </a:tr>
              <a:tr h="1088209">
                <a:tc>
                  <a:txBody>
                    <a:bodyPr/>
                    <a:lstStyle/>
                    <a:p>
                      <a:pPr algn="ctr"/>
                      <a:r>
                        <a:rPr lang="fr-FR" b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School</a:t>
                      </a:r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Assur</a:t>
                      </a:r>
                    </a:p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(Togo)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Paquet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service attrayant (santé, cantine scolaire) par rapport à la CMU/Elève au Sénégal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Soutenabilité (absence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de cotisation des parents d’élèves et absence d’un ticket modérateur)</a:t>
                      </a:r>
                    </a:p>
                    <a:p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Ciblage des élèves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Redéfinir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les paramètres de l’initiative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8342474"/>
                  </a:ext>
                </a:extLst>
              </a:tr>
              <a:tr h="2720523">
                <a:tc>
                  <a:txBody>
                    <a:bodyPr/>
                    <a:lstStyle/>
                    <a:p>
                      <a:pPr algn="ctr"/>
                      <a:endParaRPr lang="fr-FR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fr-FR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fr-FR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Assurance</a:t>
                      </a:r>
                      <a:r>
                        <a:rPr lang="fr-FR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maladie du Maroc</a:t>
                      </a:r>
                      <a:endParaRPr lang="fr-FR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Existence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d’un organe de régulation qui assure des fonctions stratégiques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Intégration de la dimension prévention 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fr-FR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Ancrage</a:t>
                      </a: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institutionnel de l’ANAM au Ministère de la santé (à</a:t>
                      </a:r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Maintenir à équidistance des organismes chargés de l’offre et de la demande (portage au plus haut niveau)</a:t>
                      </a:r>
                      <a:endParaRPr lang="fr-FR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fr-FR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625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7524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ce réservé de la date 3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7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20574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632377-A765-4BFD-82AC-35BE3E3B012C}" type="datetime1">
              <a:rPr kumimoji="0" lang="fr-FR" sz="1400" b="0" i="0" u="none" strike="noStrike" kern="1200" cap="none" spc="0" normalizeH="0" baseline="0" noProof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28/11/2019</a:t>
            </a:fld>
            <a:endParaRPr kumimoji="0" lang="fr-FR" sz="1400" b="0" i="0" u="none" strike="noStrike" kern="1200" cap="none" spc="0" normalizeH="0" baseline="0" noProof="0">
              <a:ln>
                <a:noFill/>
              </a:ln>
              <a:solidFill>
                <a:srgbClr val="455F51"/>
              </a:solidFill>
              <a:effectLst/>
              <a:uLnTx/>
              <a:uFillTx/>
              <a:latin typeface="Arial" charset="0"/>
              <a:ea typeface="MS PGothic" charset="0"/>
              <a:cs typeface="Arial" charset="0"/>
            </a:endParaRPr>
          </a:p>
        </p:txBody>
      </p:sp>
      <p:sp>
        <p:nvSpPr>
          <p:cNvPr id="37891" name="Espace réservé du pied de page 5"/>
          <p:cNvSpPr>
            <a:spLocks noGrp="1"/>
          </p:cNvSpPr>
          <p:nvPr>
            <p:ph type="ftr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>
            <a:lvl1pPr>
              <a:defRPr sz="27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1pPr>
            <a:lvl2pPr marL="742950" indent="-285750">
              <a:defRPr sz="22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2pPr>
            <a:lvl3pPr marL="11430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3pPr>
            <a:lvl4pPr marL="1600200">
              <a:defRPr sz="2000">
                <a:solidFill>
                  <a:schemeClr val="tx2"/>
                </a:solidFill>
                <a:latin typeface="Georgia" charset="0"/>
                <a:ea typeface="MS PGothic" charset="0"/>
                <a:cs typeface="MS PGothic" charset="0"/>
              </a:defRPr>
            </a:lvl4pPr>
            <a:lvl5pPr marL="2057400"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Aft>
                <a:spcPct val="0"/>
              </a:spcAft>
              <a:buClr>
                <a:srgbClr val="8FB08C"/>
              </a:buClr>
              <a:buChar char="•"/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Aft>
                <a:spcPct val="0"/>
              </a:spcAft>
              <a:buClr>
                <a:srgbClr val="8FB08C"/>
              </a:buClr>
              <a:defRPr sz="2000">
                <a:solidFill>
                  <a:schemeClr val="tx1"/>
                </a:solidFill>
                <a:latin typeface="Georgia" charset="0"/>
                <a:ea typeface="MS PGothic" charset="0"/>
                <a:cs typeface="MS PGothic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>
                <a:ln>
                  <a:noFill/>
                </a:ln>
                <a:solidFill>
                  <a:srgbClr val="455F51"/>
                </a:solidFill>
                <a:effectLst/>
                <a:uLnTx/>
                <a:uFillTx/>
                <a:latin typeface="Arial" charset="0"/>
                <a:ea typeface="MS PGothic" charset="0"/>
                <a:cs typeface="Arial" charset="0"/>
              </a:rPr>
              <a:t>La CMU</a:t>
            </a:r>
          </a:p>
        </p:txBody>
      </p:sp>
      <p:sp>
        <p:nvSpPr>
          <p:cNvPr id="37892" name="Rectangle 7"/>
          <p:cNvSpPr>
            <a:spLocks noChangeArrowheads="1"/>
          </p:cNvSpPr>
          <p:nvPr/>
        </p:nvSpPr>
        <p:spPr bwMode="auto">
          <a:xfrm>
            <a:off x="1549327" y="2961443"/>
            <a:ext cx="857372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273050" marR="0" lvl="0" indent="-27305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charset="0"/>
                <a:ea typeface="+mn-ea"/>
                <a:cs typeface="+mn-cs"/>
              </a:rPr>
              <a:t>JE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Black" charset="0"/>
                <a:ea typeface="+mn-ea"/>
                <a:cs typeface="+mn-cs"/>
              </a:rPr>
              <a:t>VOUS REMERCIE DE VOTRE AIMABLE ATTENTION!</a:t>
            </a:r>
          </a:p>
        </p:txBody>
      </p:sp>
      <p:pic>
        <p:nvPicPr>
          <p:cNvPr id="37893" name="Image 13" descr="cmu s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831" b="13148"/>
          <a:stretch>
            <a:fillRect/>
          </a:stretch>
        </p:blipFill>
        <p:spPr bwMode="auto">
          <a:xfrm>
            <a:off x="4114800" y="4019551"/>
            <a:ext cx="3314700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0A0EB9-C1A5-AB41-8B60-E96D73104C2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Segoe U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"/>
              <a:ea typeface="+mn-ea"/>
              <a:cs typeface="+mn-cs"/>
            </a:endParaRPr>
          </a:p>
        </p:txBody>
      </p:sp>
      <p:pic>
        <p:nvPicPr>
          <p:cNvPr id="7" name="Image 6"/>
          <p:cNvPicPr/>
          <p:nvPr/>
        </p:nvPicPr>
        <p:blipFill rotWithShape="1">
          <a:blip r:embed="rId4"/>
          <a:srcRect l="17208" r="4028"/>
          <a:stretch/>
        </p:blipFill>
        <p:spPr bwMode="auto">
          <a:xfrm>
            <a:off x="3009900" y="1357023"/>
            <a:ext cx="4533900" cy="144145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934682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Vert jaune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elcome to PowerPoint_TP102923943">
  <a:themeElements>
    <a:clrScheme name="Personnalisé 1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4C661A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F32F9D54-2448-4C7F-9FAB-AABF5A5809E8}" vid="{ED01AA91-E390-4F90-ADFB-1D54080CC45E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6033</TotalTime>
  <Words>323</Words>
  <Application>Microsoft Office PowerPoint</Application>
  <PresentationFormat>Grand écran</PresentationFormat>
  <Paragraphs>80</Paragraphs>
  <Slides>5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5</vt:i4>
      </vt:variant>
    </vt:vector>
  </HeadingPairs>
  <TitlesOfParts>
    <vt:vector size="18" baseType="lpstr">
      <vt:lpstr>MS PGothic</vt:lpstr>
      <vt:lpstr>Abadi MT Condensed Extra Bold</vt:lpstr>
      <vt:lpstr>Arial</vt:lpstr>
      <vt:lpstr>Arial Black</vt:lpstr>
      <vt:lpstr>Calibri</vt:lpstr>
      <vt:lpstr>Calibri Light</vt:lpstr>
      <vt:lpstr>Gill Sans</vt:lpstr>
      <vt:lpstr>Palatino Linotype</vt:lpstr>
      <vt:lpstr>Segoe UI</vt:lpstr>
      <vt:lpstr>Segoe UI Light</vt:lpstr>
      <vt:lpstr>Times New Roman</vt:lpstr>
      <vt:lpstr>Thème Office</vt:lpstr>
      <vt:lpstr>1_Welcome to PowerPoint_TP102923943</vt:lpstr>
      <vt:lpstr>           Atelier régional  de partage d’expériences  sur la mise en œuvre de l’Assurance maladie en Afrique de l’Ouest francophone  (Du 25 au 29 novembre 2019)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Quel espace fiscal  pour la CMU</dc:title>
  <dc:creator>Mamadou Selly LY</dc:creator>
  <cp:lastModifiedBy>DELL</cp:lastModifiedBy>
  <cp:revision>191</cp:revision>
  <dcterms:created xsi:type="dcterms:W3CDTF">2019-04-15T18:33:22Z</dcterms:created>
  <dcterms:modified xsi:type="dcterms:W3CDTF">2019-11-28T18:58:23Z</dcterms:modified>
</cp:coreProperties>
</file>