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8" r:id="rId5"/>
    <p:sldId id="259" r:id="rId6"/>
    <p:sldId id="260" r:id="rId7"/>
    <p:sldId id="269" r:id="rId8"/>
    <p:sldId id="271" r:id="rId9"/>
    <p:sldId id="270" r:id="rId10"/>
    <p:sldId id="265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418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44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623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967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316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239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253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46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27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823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054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736FE-872E-48D6-B9E4-EC8FD1242BE7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04BAC-75ED-4F40-8BE8-72A741FA0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89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Points essentiels retenus par le Togo pour booster la couverture maladie universelle </a:t>
            </a:r>
            <a:endParaRPr lang="fr-F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229055"/>
            <a:ext cx="9144000" cy="434385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 smtClean="0"/>
              <a:t>Atelier de laboratoire de partage d’expérience </a:t>
            </a:r>
            <a:r>
              <a:rPr lang="fr-FR" b="1" dirty="0" err="1" smtClean="0"/>
              <a:t>Saly</a:t>
            </a:r>
            <a:r>
              <a:rPr lang="fr-FR" b="1" dirty="0" smtClean="0"/>
              <a:t> Mbour du 25 au 30 novembre 2019</a:t>
            </a:r>
            <a:endParaRPr lang="fr-FR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6" y="90152"/>
            <a:ext cx="809624" cy="101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6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 de l’assurance maladie universelle au Togo</a:t>
            </a:r>
            <a:endParaRPr lang="fr-FR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xmlns="" id="{C2E73CFB-D617-44AA-B558-659A7FAEDFAE}"/>
              </a:ext>
            </a:extLst>
          </p:cNvPr>
          <p:cNvSpPr txBox="1">
            <a:spLocks/>
          </p:cNvSpPr>
          <p:nvPr/>
        </p:nvSpPr>
        <p:spPr>
          <a:xfrm>
            <a:off x="838200" y="1690687"/>
            <a:ext cx="10515600" cy="4813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anose="02020603050405020304" pitchFamily="18" charset="0"/>
              </a:rPr>
              <a:t>Engagement du Togo pour la CSU:</a:t>
            </a: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</a:t>
            </a:r>
            <a:endParaRPr lang="fr-FR" sz="2400" dirty="0" smtClean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anose="02020603050405020304" pitchFamily="18" charset="0"/>
              </a:rPr>
              <a:t>PND-Axe 3, PNS,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anose="02020603050405020304" pitchFamily="18" charset="0"/>
              </a:rPr>
              <a:t>PNDS-Axe 5 (RSS vers la CSU y compris santé communautaire) ;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anose="02020603050405020304" pitchFamily="18" charset="0"/>
              </a:rPr>
              <a:t>Plan national RSS et Stratégie nationale de financement de la santé vers la CSU ;</a:t>
            </a:r>
          </a:p>
          <a:p>
            <a:pPr>
              <a:lnSpc>
                <a:spcPct val="120000"/>
              </a:lnSpc>
            </a:pP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Accessibilité géographique: 71,4</a:t>
            </a:r>
            <a:r>
              <a:rPr lang="fr-FR" sz="2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%;</a:t>
            </a:r>
          </a:p>
          <a:p>
            <a:pPr>
              <a:lnSpc>
                <a:spcPct val="120000"/>
              </a:lnSpc>
            </a:pP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F</a:t>
            </a:r>
            <a:r>
              <a:rPr lang="fr-FR" sz="2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aible </a:t>
            </a: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qualité des soins</a:t>
            </a:r>
          </a:p>
          <a:p>
            <a:pPr>
              <a:lnSpc>
                <a:spcPct val="120000"/>
              </a:lnSpc>
            </a:pP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Couverture fragmentée de la population par un mécanisme de protection </a:t>
            </a:r>
            <a:r>
              <a:rPr lang="fr-FR" sz="2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33% </a:t>
            </a: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(</a:t>
            </a:r>
            <a:r>
              <a:rPr lang="fr-FR" sz="2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INAM-4,7%; School Assur-25%, </a:t>
            </a: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mutuelles de </a:t>
            </a:r>
            <a:r>
              <a:rPr lang="fr-FR" sz="2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santé-1%, </a:t>
            </a: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assurance </a:t>
            </a:r>
            <a:r>
              <a:rPr lang="fr-FR" sz="2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privées-2%)</a:t>
            </a:r>
            <a:endParaRPr lang="fr-FR" sz="2400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Feuille </a:t>
            </a:r>
            <a:r>
              <a:rPr lang="fr-FR" sz="2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de route CSU </a:t>
            </a: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(</a:t>
            </a:r>
            <a:r>
              <a:rPr lang="fr-FR" sz="2400" dirty="0" err="1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scopping</a:t>
            </a: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mission) de </a:t>
            </a:r>
            <a:r>
              <a:rPr lang="fr-FR" sz="2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route: </a:t>
            </a:r>
            <a:r>
              <a:rPr lang="fr-FR" sz="2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27 activités sur 2019-2021, en cours de mise en œuvre (33% de réalisation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15882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4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81082" y="2423721"/>
            <a:ext cx="4623516" cy="1325563"/>
          </a:xfrm>
        </p:spPr>
        <p:txBody>
          <a:bodyPr>
            <a:normAutofit/>
          </a:bodyPr>
          <a:lstStyle/>
          <a:p>
            <a:r>
              <a:rPr lang="fr-FR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Leçons tirées</a:t>
            </a:r>
            <a:endParaRPr lang="fr-FR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0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0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21433"/>
            <a:ext cx="10515600" cy="1325563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Ciblage des indigents/pauvres/immatriculation</a:t>
            </a:r>
            <a:endParaRPr lang="fr-F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10788"/>
            <a:ext cx="11035937" cy="383091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b="1" dirty="0" smtClean="0"/>
              <a:t>Processus</a:t>
            </a:r>
            <a:r>
              <a:rPr lang="fr-FR" dirty="0" smtClean="0"/>
              <a:t>: identification communautaire des pauvres ainsi que validation des listes. Valeurs à cultiver: honnêteté, conscience, sens du bien commun. </a:t>
            </a:r>
            <a:endParaRPr lang="fr-FR" dirty="0" smtClean="0"/>
          </a:p>
          <a:p>
            <a:pPr>
              <a:lnSpc>
                <a:spcPct val="100000"/>
              </a:lnSpc>
            </a:pPr>
            <a:r>
              <a:rPr lang="fr-FR" b="1" dirty="0" smtClean="0"/>
              <a:t>Suivi </a:t>
            </a:r>
            <a:r>
              <a:rPr lang="fr-FR" b="1" dirty="0" smtClean="0"/>
              <a:t>et actualisation des listes</a:t>
            </a:r>
            <a:r>
              <a:rPr lang="fr-FR" dirty="0" smtClean="0"/>
              <a:t>: mise à jour avec l’aide des comités locaux, services de l’action sociale. Refaire une enquête chaque trois ans</a:t>
            </a:r>
          </a:p>
          <a:p>
            <a:pPr>
              <a:lnSpc>
                <a:spcPct val="100000"/>
              </a:lnSpc>
            </a:pPr>
            <a:r>
              <a:rPr lang="fr-FR" b="1" dirty="0" smtClean="0"/>
              <a:t>Immatriculation</a:t>
            </a:r>
            <a:r>
              <a:rPr lang="fr-FR" dirty="0"/>
              <a:t>: </a:t>
            </a:r>
            <a:r>
              <a:rPr lang="fr-FR" dirty="0" smtClean="0"/>
              <a:t>intérêt de convenir d’un </a:t>
            </a:r>
            <a:r>
              <a:rPr lang="fr-FR" dirty="0"/>
              <a:t>Identifiant unique national  (pour l’immatriculation en AM et pour les autres registres nationaux) </a:t>
            </a:r>
          </a:p>
          <a:p>
            <a:pPr marL="0" indent="0">
              <a:lnSpc>
                <a:spcPct val="100000"/>
              </a:lnSpc>
              <a:buNone/>
            </a:pPr>
            <a:endParaRPr lang="fr-FR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0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1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49575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Paquet essentiel de soins de base pour l’AMU </a:t>
            </a:r>
            <a:endParaRPr lang="fr-F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1317"/>
            <a:ext cx="10515600" cy="363895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>
                <a:solidFill>
                  <a:prstClr val="black"/>
                </a:solidFill>
              </a:rPr>
              <a:t>L’importance d’une étude de coûts pour </a:t>
            </a:r>
            <a:r>
              <a:rPr lang="fr-FR" dirty="0" smtClean="0">
                <a:solidFill>
                  <a:prstClr val="black"/>
                </a:solidFill>
              </a:rPr>
              <a:t>l’élaboration d’une tarification dans le cadre de </a:t>
            </a:r>
            <a:r>
              <a:rPr lang="fr-FR" dirty="0">
                <a:solidFill>
                  <a:prstClr val="black"/>
                </a:solidFill>
              </a:rPr>
              <a:t>la </a:t>
            </a:r>
            <a:r>
              <a:rPr lang="fr-FR" dirty="0" smtClean="0">
                <a:solidFill>
                  <a:prstClr val="black"/>
                </a:solidFill>
              </a:rPr>
              <a:t>AMU</a:t>
            </a:r>
          </a:p>
          <a:p>
            <a:pPr>
              <a:lnSpc>
                <a:spcPct val="100000"/>
              </a:lnSpc>
            </a:pPr>
            <a:r>
              <a:rPr lang="fr-FR" dirty="0" smtClean="0">
                <a:solidFill>
                  <a:prstClr val="black"/>
                </a:solidFill>
              </a:rPr>
              <a:t>Négocier </a:t>
            </a:r>
            <a:r>
              <a:rPr lang="fr-FR" dirty="0">
                <a:solidFill>
                  <a:prstClr val="black"/>
                </a:solidFill>
              </a:rPr>
              <a:t>la tarification de responsabilité avec le privé pour </a:t>
            </a:r>
            <a:r>
              <a:rPr lang="fr-FR" dirty="0" smtClean="0">
                <a:solidFill>
                  <a:prstClr val="black"/>
                </a:solidFill>
              </a:rPr>
              <a:t>maîtriser le reste </a:t>
            </a:r>
            <a:r>
              <a:rPr lang="fr-FR" dirty="0">
                <a:solidFill>
                  <a:prstClr val="black"/>
                </a:solidFill>
              </a:rPr>
              <a:t>à charge dans ce </a:t>
            </a:r>
            <a:r>
              <a:rPr lang="fr-FR" dirty="0" smtClean="0">
                <a:solidFill>
                  <a:prstClr val="black"/>
                </a:solidFill>
              </a:rPr>
              <a:t>secteur</a:t>
            </a:r>
          </a:p>
          <a:p>
            <a:pPr>
              <a:lnSpc>
                <a:spcPct val="100000"/>
              </a:lnSpc>
            </a:pPr>
            <a:r>
              <a:rPr lang="fr-FR" dirty="0" smtClean="0">
                <a:solidFill>
                  <a:prstClr val="black"/>
                </a:solidFill>
              </a:rPr>
              <a:t>Tenir compte de la situation épidémiologique, économique du pays pour définir un panier soutenable qui doit être en lien avec les soins de santé primaires </a:t>
            </a:r>
            <a:endParaRPr lang="fr-FR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fr-FR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0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4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 passer de l’AMO </a:t>
            </a:r>
            <a:r>
              <a:rPr lang="fr-F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</a:t>
            </a:r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l’AMU</a:t>
            </a:r>
            <a:endParaRPr lang="fr-F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61898"/>
            <a:ext cx="10515600" cy="516731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200" b="1" dirty="0" smtClean="0"/>
              <a:t>Eléments importants: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La maîtrise de la gestion du risque maladie est prioritaire avant de passer à l’AMU;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Bonne définition d’un panier de de soins soutenable</a:t>
            </a:r>
            <a:r>
              <a:rPr lang="fr-FR" sz="2200" dirty="0" smtClean="0"/>
              <a:t>;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Elaborer </a:t>
            </a:r>
            <a:r>
              <a:rPr lang="fr-FR" sz="2200" dirty="0" smtClean="0"/>
              <a:t>des outils de gestion efficaces (prétest);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Renforcer le mécanisme de contrôle médical</a:t>
            </a:r>
            <a:r>
              <a:rPr lang="fr-FR" sz="2200" dirty="0" smtClean="0"/>
              <a:t>;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Mettre en confiance les prescripteurs 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Disposer </a:t>
            </a:r>
            <a:r>
              <a:rPr lang="fr-FR" sz="2200" dirty="0" smtClean="0"/>
              <a:t>d’un système d’information performant;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Mettre en place une </a:t>
            </a:r>
            <a:r>
              <a:rPr lang="fr-FR" sz="2200" dirty="0"/>
              <a:t>stratégie de développement de l’offre de </a:t>
            </a:r>
            <a:r>
              <a:rPr lang="fr-FR" sz="2200" dirty="0" smtClean="0"/>
              <a:t>soins local; 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L’enrôlement </a:t>
            </a:r>
            <a:r>
              <a:rPr lang="fr-FR" sz="2200" dirty="0"/>
              <a:t>du secteur informel peut se faire par </a:t>
            </a:r>
            <a:r>
              <a:rPr lang="fr-FR" sz="2200" dirty="0" smtClean="0"/>
              <a:t>des approches </a:t>
            </a:r>
            <a:r>
              <a:rPr lang="fr-FR" sz="2200" dirty="0"/>
              <a:t>innovantes : </a:t>
            </a:r>
            <a:r>
              <a:rPr lang="fr-FR" sz="2200" dirty="0" smtClean="0"/>
              <a:t>à travers les communes, les communautés </a:t>
            </a:r>
            <a:r>
              <a:rPr lang="fr-FR" sz="2200" dirty="0"/>
              <a:t>ou </a:t>
            </a:r>
            <a:r>
              <a:rPr lang="fr-FR" sz="2200" dirty="0" smtClean="0"/>
              <a:t>des groupes professionnels;</a:t>
            </a:r>
          </a:p>
          <a:p>
            <a:pPr>
              <a:lnSpc>
                <a:spcPct val="100000"/>
              </a:lnSpc>
            </a:pPr>
            <a:r>
              <a:rPr lang="fr-FR" sz="2200" dirty="0" smtClean="0"/>
              <a:t>La mutualisation des initiatives </a:t>
            </a:r>
            <a:r>
              <a:rPr lang="fr-FR" sz="2200" dirty="0"/>
              <a:t>existantes est un facteur </a:t>
            </a:r>
            <a:r>
              <a:rPr lang="fr-FR" sz="2200" dirty="0" smtClean="0"/>
              <a:t>d’efficience </a:t>
            </a:r>
            <a:r>
              <a:rPr lang="fr-FR" sz="2200" dirty="0"/>
              <a:t>dans la gestion de l’assurance </a:t>
            </a:r>
            <a:r>
              <a:rPr lang="fr-FR" sz="2200" dirty="0" smtClean="0"/>
              <a:t>maladie.</a:t>
            </a:r>
            <a:endParaRPr lang="fr-FR" sz="22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50999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2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81082" y="2423721"/>
            <a:ext cx="4623516" cy="1325563"/>
          </a:xfrm>
        </p:spPr>
        <p:txBody>
          <a:bodyPr>
            <a:normAutofit/>
          </a:bodyPr>
          <a:lstStyle/>
          <a:p>
            <a:r>
              <a:rPr lang="fr-FR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Pièges à éviter</a:t>
            </a:r>
            <a:endParaRPr lang="fr-FR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0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72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21433"/>
            <a:ext cx="10515600" cy="1189355"/>
          </a:xfrm>
        </p:spPr>
        <p:txBody>
          <a:bodyPr/>
          <a:lstStyle/>
          <a:p>
            <a:endParaRPr lang="fr-F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10788"/>
            <a:ext cx="11035937" cy="383091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dirty="0" smtClean="0"/>
              <a:t>Non</a:t>
            </a:r>
            <a:r>
              <a:rPr lang="fr-FR" b="1" dirty="0" smtClean="0"/>
              <a:t> </a:t>
            </a:r>
            <a:r>
              <a:rPr lang="fr-FR" dirty="0" smtClean="0"/>
              <a:t>i</a:t>
            </a:r>
            <a:r>
              <a:rPr lang="fr-FR" dirty="0" smtClean="0"/>
              <a:t>mplication </a:t>
            </a:r>
            <a:r>
              <a:rPr lang="fr-FR" dirty="0"/>
              <a:t>des autorités </a:t>
            </a:r>
            <a:r>
              <a:rPr lang="fr-FR" dirty="0" smtClean="0"/>
              <a:t>locales dans le ciblage des pauvres ;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Eviter de déterminer un paquets non soutenable pour l’AMU ;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Eviter des mécanismes de protection financière sans l’offre de soins de qualité;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Eviter de tomber dans le piège des laboratoires pharmaceutiques</a:t>
            </a:r>
            <a:endParaRPr lang="fr-FR" dirty="0" smtClean="0"/>
          </a:p>
          <a:p>
            <a:pPr marL="0" indent="0">
              <a:lnSpc>
                <a:spcPct val="100000"/>
              </a:lnSpc>
              <a:buNone/>
            </a:pPr>
            <a:endParaRPr lang="fr-FR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0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5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81082" y="2423721"/>
            <a:ext cx="4623516" cy="1325563"/>
          </a:xfrm>
        </p:spPr>
        <p:txBody>
          <a:bodyPr>
            <a:normAutofit/>
          </a:bodyPr>
          <a:lstStyle/>
          <a:p>
            <a:r>
              <a:rPr lang="fr-FR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Perspectives</a:t>
            </a:r>
            <a:endParaRPr lang="fr-FR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0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0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Intégration des mécanismes de protection existante dans l’architecture unique d’AMU</a:t>
            </a:r>
            <a:endParaRPr lang="fr-F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956254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dirty="0" smtClean="0"/>
              <a:t>Ancrage institutionnel très fort de l’AMU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Cadre législatif </a:t>
            </a:r>
            <a:r>
              <a:rPr lang="fr-FR" dirty="0" smtClean="0"/>
              <a:t>à </a:t>
            </a:r>
            <a:r>
              <a:rPr lang="fr-FR" dirty="0" smtClean="0"/>
              <a:t>développer en cohérence avec l’architecture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Panier harmonisé des soins essentiels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S’assurer de la pérennité des financements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Développer le financement domestique du système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Mettre en place des organes efficaces (régulation, gestion, coordination)</a:t>
            </a:r>
          </a:p>
          <a:p>
            <a:pPr>
              <a:lnSpc>
                <a:spcPct val="100000"/>
              </a:lnSpc>
            </a:pPr>
            <a:r>
              <a:rPr lang="fr-FR" dirty="0" smtClean="0"/>
              <a:t>Mettre en place un bon système d’information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2" y="0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7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6535" y="1043532"/>
            <a:ext cx="10515600" cy="2852737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 POUR VOTRE ATTENTION</a:t>
            </a:r>
            <a:endParaRPr lang="fr-F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08"/>
            <a:ext cx="8108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58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504</Words>
  <Application>Microsoft Office PowerPoint</Application>
  <PresentationFormat>Grand écran</PresentationFormat>
  <Paragraphs>45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Thème Office</vt:lpstr>
      <vt:lpstr>Points essentiels retenus par le Togo pour booster la couverture maladie universelle </vt:lpstr>
      <vt:lpstr>Situation de l’assurance maladie universelle au Togo</vt:lpstr>
      <vt:lpstr>Leçons tirées</vt:lpstr>
      <vt:lpstr>Ciblage des indigents/pauvres/immatriculation</vt:lpstr>
      <vt:lpstr>Paquet essentiel de soins de base pour l’AMU </vt:lpstr>
      <vt:lpstr>Comment passer de l’AMO à l’AMU</vt:lpstr>
      <vt:lpstr>Pièges à éviter</vt:lpstr>
      <vt:lpstr>Présentation PowerPoint</vt:lpstr>
      <vt:lpstr>Perspectives</vt:lpstr>
      <vt:lpstr>Intégration des mécanismes de protection existante dans l’architecture unique d’AMU</vt:lpstr>
      <vt:lpstr>MERCI POUR VOTRE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Points essentiels retenus par le Togo</dc:title>
  <dc:creator>INAM</dc:creator>
  <cp:lastModifiedBy>DG DGAS</cp:lastModifiedBy>
  <cp:revision>31</cp:revision>
  <dcterms:created xsi:type="dcterms:W3CDTF">2019-11-25T20:34:41Z</dcterms:created>
  <dcterms:modified xsi:type="dcterms:W3CDTF">2019-11-29T09:04:15Z</dcterms:modified>
</cp:coreProperties>
</file>