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9">
  <p:sldMasterIdLst>
    <p:sldMasterId id="2147483648" r:id="rId1"/>
  </p:sldMasterIdLst>
  <p:sldIdLst>
    <p:sldId id="256" r:id="rId2"/>
    <p:sldId id="284" r:id="rId3"/>
    <p:sldId id="257" r:id="rId4"/>
    <p:sldId id="258" r:id="rId5"/>
    <p:sldId id="267" r:id="rId6"/>
    <p:sldId id="268" r:id="rId7"/>
    <p:sldId id="269" r:id="rId8"/>
    <p:sldId id="280" r:id="rId9"/>
    <p:sldId id="275" r:id="rId10"/>
    <p:sldId id="272" r:id="rId11"/>
    <p:sldId id="276" r:id="rId12"/>
    <p:sldId id="273" r:id="rId13"/>
    <p:sldId id="277" r:id="rId14"/>
    <p:sldId id="274" r:id="rId15"/>
    <p:sldId id="279" r:id="rId16"/>
    <p:sldId id="278" r:id="rId17"/>
    <p:sldId id="282" r:id="rId18"/>
    <p:sldId id="281" r:id="rId19"/>
    <p:sldId id="283" r:id="rId20"/>
    <p:sldId id="262" r:id="rId2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06/11/2016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06/11/2016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t>06/11/2016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t>06/11/2016</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t>06/11/2016</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t>‹#›</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t>06/11/2016</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t>‹#›</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t>06/11/2016</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t>‹#›</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t>06/11/2016</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t>06/11/2016</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06/11/2016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06/11/2016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t>06/11/2016</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t>‹#›</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569958"/>
            <a:ext cx="7772400" cy="3816424"/>
          </a:xfrm>
        </p:spPr>
        <p:txBody>
          <a:bodyPr>
            <a:normAutofit fontScale="90000"/>
          </a:bodyPr>
          <a:lstStyle/>
          <a:p>
            <a:r>
              <a:rPr lang="fr-FR" b="1" dirty="0" smtClean="0"/>
              <a:t/>
            </a:r>
            <a:br>
              <a:rPr lang="fr-FR" b="1" dirty="0" smtClean="0"/>
            </a:br>
            <a:r>
              <a:rPr lang="fr-FR" b="1" dirty="0"/>
              <a:t/>
            </a:r>
            <a:br>
              <a:rPr lang="fr-FR" b="1" dirty="0"/>
            </a:br>
            <a:r>
              <a:rPr lang="fr-FR" b="1" dirty="0"/>
              <a:t/>
            </a:r>
            <a:br>
              <a:rPr lang="fr-FR" b="1" dirty="0"/>
            </a:br>
            <a:r>
              <a:rPr lang="fr-FR" b="1" dirty="0" smtClean="0">
                <a:solidFill>
                  <a:schemeClr val="accent6">
                    <a:lumMod val="50000"/>
                  </a:schemeClr>
                </a:solidFill>
              </a:rPr>
              <a:t>REUNION DE CONSENSUS NATIONAL ET DE VALIDATION DE LA PROPOSITION D’ARCHITECTURE DU SYSTÈME DE COUVERTURE UNIVERSELLE EN SANTE</a:t>
            </a:r>
            <a:r>
              <a:rPr lang="fr-FR" dirty="0">
                <a:solidFill>
                  <a:schemeClr val="accent6">
                    <a:lumMod val="50000"/>
                  </a:schemeClr>
                </a:solidFill>
              </a:rPr>
              <a:t/>
            </a:r>
            <a:br>
              <a:rPr lang="fr-FR" dirty="0">
                <a:solidFill>
                  <a:schemeClr val="accent6">
                    <a:lumMod val="50000"/>
                  </a:schemeClr>
                </a:solidFill>
              </a:rPr>
            </a:br>
            <a:r>
              <a:rPr lang="fr-FR" b="1" dirty="0">
                <a:solidFill>
                  <a:schemeClr val="accent6">
                    <a:lumMod val="50000"/>
                  </a:schemeClr>
                </a:solidFill>
              </a:rPr>
              <a:t> </a:t>
            </a:r>
            <a:r>
              <a:rPr lang="fr-FR" dirty="0">
                <a:solidFill>
                  <a:schemeClr val="accent6">
                    <a:lumMod val="50000"/>
                  </a:schemeClr>
                </a:solidFill>
              </a:rPr>
              <a:t/>
            </a:r>
            <a:br>
              <a:rPr lang="fr-FR" dirty="0">
                <a:solidFill>
                  <a:schemeClr val="accent6">
                    <a:lumMod val="50000"/>
                  </a:schemeClr>
                </a:solidFill>
              </a:rPr>
            </a:br>
            <a:r>
              <a:rPr lang="fr-FR" dirty="0"/>
              <a:t/>
            </a:r>
            <a:br>
              <a:rPr lang="fr-FR" dirty="0"/>
            </a:br>
            <a:endParaRPr lang="fr-FR" dirty="0"/>
          </a:p>
        </p:txBody>
      </p:sp>
      <p:sp>
        <p:nvSpPr>
          <p:cNvPr id="3" name="Sous-titre 2"/>
          <p:cNvSpPr>
            <a:spLocks noGrp="1"/>
          </p:cNvSpPr>
          <p:nvPr>
            <p:ph type="subTitle" idx="1"/>
          </p:nvPr>
        </p:nvSpPr>
        <p:spPr>
          <a:xfrm>
            <a:off x="1371600" y="5301208"/>
            <a:ext cx="6400800" cy="1296144"/>
          </a:xfrm>
        </p:spPr>
        <p:txBody>
          <a:bodyPr>
            <a:normAutofit/>
          </a:bodyPr>
          <a:lstStyle/>
          <a:p>
            <a:r>
              <a:rPr lang="fr-CH" sz="2400" b="1" dirty="0" smtClean="0"/>
              <a:t>09 </a:t>
            </a:r>
            <a:r>
              <a:rPr lang="fr-CH" sz="2400" b="1" dirty="0" smtClean="0"/>
              <a:t>Novembre</a:t>
            </a:r>
            <a:r>
              <a:rPr lang="fr-CH" sz="2400" b="1" dirty="0" smtClean="0"/>
              <a:t> </a:t>
            </a:r>
            <a:r>
              <a:rPr lang="fr-CH" sz="2400" b="1" dirty="0"/>
              <a:t>2016</a:t>
            </a:r>
            <a:r>
              <a:rPr lang="fr-FR" sz="2400" dirty="0"/>
              <a:t/>
            </a:r>
            <a:br>
              <a:rPr lang="fr-FR" sz="2400" dirty="0"/>
            </a:br>
            <a:r>
              <a:rPr lang="fr-FR" sz="2400" dirty="0" smtClean="0"/>
              <a:t>Yaoundé</a:t>
            </a:r>
            <a:endParaRPr lang="fr-FR"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71662"/>
            <a:ext cx="1584176" cy="1385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6256" y="171662"/>
            <a:ext cx="2088232" cy="1335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18103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1143000"/>
          </a:xfrm>
        </p:spPr>
        <p:txBody>
          <a:bodyPr/>
          <a:lstStyle/>
          <a:p>
            <a:r>
              <a:rPr lang="fr-FR" dirty="0" smtClean="0"/>
              <a:t>PLAN</a:t>
            </a:r>
            <a:endParaRPr lang="fr-FR" dirty="0"/>
          </a:p>
        </p:txBody>
      </p:sp>
      <p:sp>
        <p:nvSpPr>
          <p:cNvPr id="3" name="Espace réservé du contenu 2"/>
          <p:cNvSpPr>
            <a:spLocks noGrp="1"/>
          </p:cNvSpPr>
          <p:nvPr>
            <p:ph idx="1"/>
          </p:nvPr>
        </p:nvSpPr>
        <p:spPr>
          <a:xfrm>
            <a:off x="457200" y="980728"/>
            <a:ext cx="8435280" cy="5616624"/>
          </a:xfrm>
        </p:spPr>
        <p:txBody>
          <a:bodyPr>
            <a:normAutofit/>
          </a:bodyPr>
          <a:lstStyle/>
          <a:p>
            <a:pPr algn="just"/>
            <a:r>
              <a:rPr lang="fr-FR" b="1" dirty="0" smtClean="0"/>
              <a:t>CONTEXTE</a:t>
            </a:r>
          </a:p>
          <a:p>
            <a:pPr algn="just"/>
            <a:r>
              <a:rPr lang="fr-FR" b="1" dirty="0" smtClean="0"/>
              <a:t>PROCESSUS</a:t>
            </a:r>
          </a:p>
          <a:p>
            <a:pPr algn="just"/>
            <a:r>
              <a:rPr lang="fr-FR" b="1" dirty="0" smtClean="0"/>
              <a:t>PRINCIPES DIRECTEURS</a:t>
            </a:r>
          </a:p>
          <a:p>
            <a:pPr algn="just"/>
            <a:r>
              <a:rPr lang="fr-FR" b="1" dirty="0" smtClean="0"/>
              <a:t>SYNTHESE DES SCNENARII D’ARCHITECTURE</a:t>
            </a:r>
          </a:p>
          <a:p>
            <a:pPr algn="just"/>
            <a:r>
              <a:rPr lang="fr-FR" b="1" dirty="0" smtClean="0"/>
              <a:t>ANALYSE COMPARATIVE  ET PROPOSITION</a:t>
            </a:r>
          </a:p>
          <a:p>
            <a:pPr algn="just"/>
            <a:r>
              <a:rPr lang="fr-FR" b="1" dirty="0" smtClean="0"/>
              <a:t>PRISE EN COMPTE DES PROGRAMMES DE GRATUITE EXISTANTS</a:t>
            </a:r>
          </a:p>
          <a:p>
            <a:pPr algn="just"/>
            <a:r>
              <a:rPr lang="fr-FR" b="1" dirty="0" smtClean="0"/>
              <a:t>CONCLUSION</a:t>
            </a:r>
            <a:endParaRPr lang="fr-FR" b="1" dirty="0"/>
          </a:p>
        </p:txBody>
      </p:sp>
    </p:spTree>
    <p:extLst>
      <p:ext uri="{BB962C8B-B14F-4D97-AF65-F5344CB8AC3E}">
        <p14:creationId xmlns:p14="http://schemas.microsoft.com/office/powerpoint/2010/main" val="25206480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8636"/>
            <a:ext cx="8229600" cy="778098"/>
          </a:xfrm>
        </p:spPr>
        <p:txBody>
          <a:bodyPr/>
          <a:lstStyle/>
          <a:p>
            <a:r>
              <a:rPr lang="fr-FR" b="1" dirty="0" smtClean="0">
                <a:solidFill>
                  <a:srgbClr val="0070C0"/>
                </a:solidFill>
              </a:rPr>
              <a:t>CONTEXTE</a:t>
            </a:r>
            <a:endParaRPr lang="fr-FR" b="1" dirty="0">
              <a:solidFill>
                <a:srgbClr val="0070C0"/>
              </a:solidFill>
            </a:endParaRPr>
          </a:p>
        </p:txBody>
      </p:sp>
      <p:sp>
        <p:nvSpPr>
          <p:cNvPr id="3" name="Espace réservé du contenu 2"/>
          <p:cNvSpPr>
            <a:spLocks noGrp="1"/>
          </p:cNvSpPr>
          <p:nvPr>
            <p:ph idx="1"/>
          </p:nvPr>
        </p:nvSpPr>
        <p:spPr>
          <a:xfrm>
            <a:off x="457200" y="806734"/>
            <a:ext cx="8507288" cy="5319429"/>
          </a:xfrm>
        </p:spPr>
        <p:txBody>
          <a:bodyPr>
            <a:normAutofit fontScale="92500" lnSpcReduction="20000"/>
          </a:bodyPr>
          <a:lstStyle/>
          <a:p>
            <a:pPr algn="just"/>
            <a:r>
              <a:rPr lang="fr-FR" dirty="0"/>
              <a:t>L</a:t>
            </a:r>
            <a:r>
              <a:rPr lang="fr-FR" dirty="0" smtClean="0"/>
              <a:t>e </a:t>
            </a:r>
            <a:r>
              <a:rPr lang="fr-FR" dirty="0"/>
              <a:t>Gouvernement </a:t>
            </a:r>
            <a:r>
              <a:rPr lang="fr-FR" dirty="0" smtClean="0"/>
              <a:t>du Cameroun a </a:t>
            </a:r>
            <a:r>
              <a:rPr lang="fr-FR" dirty="0"/>
              <a:t>initié un processus visant à doter le pays, à terme, d’un système de couverture universelle en santé</a:t>
            </a:r>
            <a:endParaRPr lang="fr-FR" dirty="0" smtClean="0"/>
          </a:p>
          <a:p>
            <a:pPr marL="0" indent="0">
              <a:buNone/>
            </a:pPr>
            <a:endParaRPr lang="fr-FR" dirty="0" smtClean="0"/>
          </a:p>
          <a:p>
            <a:pPr algn="just"/>
            <a:r>
              <a:rPr lang="fr-FR" dirty="0" smtClean="0"/>
              <a:t>L’objectif est de </a:t>
            </a:r>
            <a:r>
              <a:rPr lang="fr-FR" dirty="0" smtClean="0">
                <a:solidFill>
                  <a:srgbClr val="C00000"/>
                </a:solidFill>
              </a:rPr>
              <a:t>garantir</a:t>
            </a:r>
            <a:r>
              <a:rPr lang="fr-FR" dirty="0">
                <a:solidFill>
                  <a:srgbClr val="C00000"/>
                </a:solidFill>
              </a:rPr>
              <a:t>, à l’ensemble de la population, un accès équitable aux soins et services de santé de qualité, </a:t>
            </a:r>
            <a:r>
              <a:rPr lang="fr-FR" dirty="0" smtClean="0">
                <a:solidFill>
                  <a:srgbClr val="C00000"/>
                </a:solidFill>
              </a:rPr>
              <a:t>sans </a:t>
            </a:r>
            <a:r>
              <a:rPr lang="fr-FR" dirty="0">
                <a:solidFill>
                  <a:srgbClr val="C00000"/>
                </a:solidFill>
              </a:rPr>
              <a:t>difficultés </a:t>
            </a:r>
            <a:r>
              <a:rPr lang="fr-FR" dirty="0" smtClean="0">
                <a:solidFill>
                  <a:srgbClr val="C00000"/>
                </a:solidFill>
              </a:rPr>
              <a:t>financières.</a:t>
            </a:r>
          </a:p>
          <a:p>
            <a:pPr marL="0" indent="0">
              <a:buNone/>
            </a:pPr>
            <a:endParaRPr lang="fr-FR" dirty="0" smtClean="0"/>
          </a:p>
          <a:p>
            <a:pPr algn="just"/>
            <a:r>
              <a:rPr lang="fr-FR" dirty="0" smtClean="0"/>
              <a:t>Un Groupe Technique National multisectoriel sur la CSU a été créé en 2015 sous la Présidence des Ministres de la Santé Publique et du Travail et la Sécurité Sociale. FDR adopté.</a:t>
            </a:r>
            <a:endParaRPr lang="fr-FR" dirty="0"/>
          </a:p>
        </p:txBody>
      </p:sp>
    </p:spTree>
    <p:extLst>
      <p:ext uri="{BB962C8B-B14F-4D97-AF65-F5344CB8AC3E}">
        <p14:creationId xmlns:p14="http://schemas.microsoft.com/office/powerpoint/2010/main" val="8806020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8636"/>
            <a:ext cx="8229600" cy="778098"/>
          </a:xfrm>
        </p:spPr>
        <p:txBody>
          <a:bodyPr/>
          <a:lstStyle/>
          <a:p>
            <a:r>
              <a:rPr lang="fr-FR" b="1" dirty="0" smtClean="0">
                <a:solidFill>
                  <a:srgbClr val="0070C0"/>
                </a:solidFill>
              </a:rPr>
              <a:t>CONTEXTE</a:t>
            </a:r>
            <a:endParaRPr lang="fr-FR" b="1" dirty="0">
              <a:solidFill>
                <a:srgbClr val="0070C0"/>
              </a:solidFill>
            </a:endParaRPr>
          </a:p>
        </p:txBody>
      </p:sp>
      <p:sp>
        <p:nvSpPr>
          <p:cNvPr id="3" name="Espace réservé du contenu 2"/>
          <p:cNvSpPr>
            <a:spLocks noGrp="1"/>
          </p:cNvSpPr>
          <p:nvPr>
            <p:ph idx="1"/>
          </p:nvPr>
        </p:nvSpPr>
        <p:spPr>
          <a:xfrm>
            <a:off x="457200" y="806734"/>
            <a:ext cx="8435280" cy="5934634"/>
          </a:xfrm>
        </p:spPr>
        <p:txBody>
          <a:bodyPr>
            <a:normAutofit lnSpcReduction="10000"/>
          </a:bodyPr>
          <a:lstStyle/>
          <a:p>
            <a:pPr algn="just"/>
            <a:r>
              <a:rPr lang="fr-FR" sz="2800" dirty="0" smtClean="0"/>
              <a:t>Une étude sur l’évaluation organisationnelle et institutionnelle du financement de la santé « OASIS » a été réalisée et validée en juillet 2016.</a:t>
            </a:r>
          </a:p>
          <a:p>
            <a:pPr marL="0" indent="0" algn="just">
              <a:buNone/>
            </a:pPr>
            <a:endParaRPr lang="fr-FR" sz="2800" dirty="0" smtClean="0"/>
          </a:p>
          <a:p>
            <a:pPr algn="just"/>
            <a:r>
              <a:rPr lang="fr-FR" sz="2800" dirty="0" smtClean="0"/>
              <a:t>Une des recommandations de l’étude était de formuler une architecture mixte combinant mécanismes assurantiels et financement par l’impôt.</a:t>
            </a:r>
          </a:p>
          <a:p>
            <a:pPr marL="0" indent="0" algn="just">
              <a:buNone/>
            </a:pPr>
            <a:endParaRPr lang="fr-FR" sz="2800" dirty="0" smtClean="0"/>
          </a:p>
          <a:p>
            <a:pPr algn="just"/>
            <a:r>
              <a:rPr lang="fr-FR" sz="2800" dirty="0" smtClean="0"/>
              <a:t>L’architecture de la CSU un </a:t>
            </a:r>
            <a:r>
              <a:rPr lang="fr-FR" sz="2800" dirty="0"/>
              <a:t>ensemble cohérent de mécanismes et/ou d’instruments de regroupement et de gestion des fonds pour permettre la prise en charge des dépenses liées à l’accès des populations camerounaises aux soins et services de </a:t>
            </a:r>
            <a:r>
              <a:rPr lang="fr-FR" sz="2800" dirty="0" smtClean="0"/>
              <a:t>santé.</a:t>
            </a:r>
            <a:endParaRPr lang="fr-FR" sz="2800" dirty="0"/>
          </a:p>
        </p:txBody>
      </p:sp>
    </p:spTree>
    <p:extLst>
      <p:ext uri="{BB962C8B-B14F-4D97-AF65-F5344CB8AC3E}">
        <p14:creationId xmlns:p14="http://schemas.microsoft.com/office/powerpoint/2010/main" val="17630583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32405"/>
            <a:ext cx="8229600" cy="778098"/>
          </a:xfrm>
        </p:spPr>
        <p:txBody>
          <a:bodyPr>
            <a:normAutofit/>
          </a:bodyPr>
          <a:lstStyle/>
          <a:p>
            <a:r>
              <a:rPr lang="fr-FR" sz="3600" b="1" dirty="0" smtClean="0"/>
              <a:t>PROCESSUS</a:t>
            </a:r>
            <a:endParaRPr lang="fr-FR" sz="3600" b="1" dirty="0"/>
          </a:p>
        </p:txBody>
      </p:sp>
      <p:sp>
        <p:nvSpPr>
          <p:cNvPr id="3" name="Espace réservé du contenu 2"/>
          <p:cNvSpPr>
            <a:spLocks noGrp="1"/>
          </p:cNvSpPr>
          <p:nvPr>
            <p:ph idx="1"/>
          </p:nvPr>
        </p:nvSpPr>
        <p:spPr>
          <a:xfrm>
            <a:off x="323528" y="810504"/>
            <a:ext cx="8568952" cy="5714840"/>
          </a:xfrm>
        </p:spPr>
        <p:txBody>
          <a:bodyPr>
            <a:normAutofit/>
          </a:bodyPr>
          <a:lstStyle/>
          <a:p>
            <a:pPr marL="457200" indent="-457200" algn="just">
              <a:buAutoNum type="arabicPeriod"/>
            </a:pPr>
            <a:r>
              <a:rPr lang="fr-FR" sz="2400" b="1" dirty="0" smtClean="0"/>
              <a:t>Etape </a:t>
            </a:r>
            <a:r>
              <a:rPr lang="fr-FR" sz="2400" b="1" dirty="0"/>
              <a:t>1 : </a:t>
            </a:r>
            <a:r>
              <a:rPr lang="fr-FR" sz="2400" dirty="0"/>
              <a:t>Atelier de lancement des travaux d’élaboration des scenarios </a:t>
            </a:r>
            <a:r>
              <a:rPr lang="fr-FR" sz="2400" dirty="0" smtClean="0"/>
              <a:t>d’architecture par les Ministres de la Santé Publique et du Travail et la Sécurité Sociale. 13 et 14 juillet 2016</a:t>
            </a:r>
          </a:p>
          <a:p>
            <a:pPr marL="0" indent="0" algn="just">
              <a:buNone/>
            </a:pPr>
            <a:r>
              <a:rPr lang="fr-FR" sz="2400" dirty="0" smtClean="0"/>
              <a:t>Trois groupes intersectoriels constitués :</a:t>
            </a:r>
          </a:p>
          <a:p>
            <a:pPr lvl="0" algn="just"/>
            <a:r>
              <a:rPr lang="fr-FR" sz="2400" dirty="0"/>
              <a:t>Groupe 1 : Les fonctions de front office ou de proximité dans l’architecture, sous le leadership du MINTSS</a:t>
            </a:r>
          </a:p>
          <a:p>
            <a:pPr lvl="0" algn="just"/>
            <a:r>
              <a:rPr lang="fr-FR" sz="2400" dirty="0"/>
              <a:t>Groupe 2 : Les fonctions de back office ou centrales, sous le leadership du MINSANTE</a:t>
            </a:r>
          </a:p>
          <a:p>
            <a:pPr lvl="0" algn="just"/>
            <a:r>
              <a:rPr lang="fr-FR" sz="2400" dirty="0"/>
              <a:t>Groupe 3: La prise en compte des programmes verticaux ou des programmes de prise en charge gratuite existants, sous le leadership du MINAS</a:t>
            </a:r>
            <a:r>
              <a:rPr lang="fr-FR" sz="2400" dirty="0" smtClean="0"/>
              <a:t>.</a:t>
            </a:r>
            <a:endParaRPr lang="fr-FR" sz="2400" dirty="0"/>
          </a:p>
        </p:txBody>
      </p:sp>
    </p:spTree>
    <p:extLst>
      <p:ext uri="{BB962C8B-B14F-4D97-AF65-F5344CB8AC3E}">
        <p14:creationId xmlns:p14="http://schemas.microsoft.com/office/powerpoint/2010/main" val="6838468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32405"/>
            <a:ext cx="8229600" cy="778098"/>
          </a:xfrm>
        </p:spPr>
        <p:txBody>
          <a:bodyPr>
            <a:normAutofit/>
          </a:bodyPr>
          <a:lstStyle/>
          <a:p>
            <a:r>
              <a:rPr lang="fr-FR" sz="3600" b="1" dirty="0" smtClean="0"/>
              <a:t>PROCESSUS </a:t>
            </a:r>
            <a:endParaRPr lang="fr-FR" sz="3600" b="1" dirty="0"/>
          </a:p>
        </p:txBody>
      </p:sp>
      <p:sp>
        <p:nvSpPr>
          <p:cNvPr id="3" name="Espace réservé du contenu 2"/>
          <p:cNvSpPr>
            <a:spLocks noGrp="1"/>
          </p:cNvSpPr>
          <p:nvPr>
            <p:ph idx="1"/>
          </p:nvPr>
        </p:nvSpPr>
        <p:spPr>
          <a:xfrm>
            <a:off x="428474" y="828867"/>
            <a:ext cx="8464005" cy="5552461"/>
          </a:xfrm>
        </p:spPr>
        <p:txBody>
          <a:bodyPr/>
          <a:lstStyle/>
          <a:p>
            <a:pPr marL="0" indent="0">
              <a:buNone/>
            </a:pPr>
            <a:r>
              <a:rPr lang="fr-FR" b="1" dirty="0" smtClean="0"/>
              <a:t>2. Etape </a:t>
            </a:r>
            <a:r>
              <a:rPr lang="fr-FR" b="1" dirty="0"/>
              <a:t>2 : </a:t>
            </a:r>
            <a:r>
              <a:rPr lang="fr-FR" sz="2800" dirty="0"/>
              <a:t>Réalisation des travaux de </a:t>
            </a:r>
            <a:r>
              <a:rPr lang="fr-FR" sz="2800" dirty="0" smtClean="0"/>
              <a:t>groupe. Aout-sept 2016. </a:t>
            </a:r>
            <a:r>
              <a:rPr lang="fr-FR" sz="2800" dirty="0" smtClean="0">
                <a:solidFill>
                  <a:srgbClr val="C00000"/>
                </a:solidFill>
              </a:rPr>
              <a:t>Processus participatif</a:t>
            </a:r>
          </a:p>
          <a:p>
            <a:pPr marL="0" lvl="0" indent="0" algn="just">
              <a:buNone/>
            </a:pPr>
            <a:r>
              <a:rPr lang="fr-FR" b="1" dirty="0" smtClean="0"/>
              <a:t>3. </a:t>
            </a:r>
            <a:r>
              <a:rPr lang="fr-FR" sz="2800" b="1" dirty="0" smtClean="0"/>
              <a:t>Etape </a:t>
            </a:r>
            <a:r>
              <a:rPr lang="fr-FR" sz="2800" b="1" dirty="0"/>
              <a:t>3 : </a:t>
            </a:r>
            <a:r>
              <a:rPr lang="fr-FR" sz="2800" dirty="0"/>
              <a:t>Atelier de restitution des travaux de </a:t>
            </a:r>
            <a:r>
              <a:rPr lang="fr-FR" sz="2800" dirty="0" smtClean="0"/>
              <a:t>groupes et propositions de </a:t>
            </a:r>
            <a:r>
              <a:rPr lang="fr-FR" sz="2800" dirty="0" err="1" smtClean="0"/>
              <a:t>scnénarii</a:t>
            </a:r>
            <a:r>
              <a:rPr lang="fr-FR" sz="2800" dirty="0" smtClean="0"/>
              <a:t> d’architectures. 05 et 06 octobre 2016.</a:t>
            </a:r>
            <a:endParaRPr lang="fr-FR" sz="2800" dirty="0"/>
          </a:p>
          <a:p>
            <a:pPr marL="0" indent="0">
              <a:buNone/>
            </a:pPr>
            <a:r>
              <a:rPr lang="fr-FR" b="1" dirty="0" smtClean="0"/>
              <a:t>4. Etape </a:t>
            </a:r>
            <a:r>
              <a:rPr lang="fr-FR" b="1" dirty="0"/>
              <a:t>4 : </a:t>
            </a:r>
            <a:r>
              <a:rPr lang="fr-FR" sz="2800" dirty="0"/>
              <a:t>Rédaction de la note technique sur les scenarios </a:t>
            </a:r>
            <a:r>
              <a:rPr lang="fr-FR" sz="2800" dirty="0" smtClean="0"/>
              <a:t>d’architectures, octobre 2016</a:t>
            </a:r>
            <a:endParaRPr lang="fr-FR" sz="2800" dirty="0"/>
          </a:p>
          <a:p>
            <a:pPr marL="0" indent="0">
              <a:buNone/>
            </a:pPr>
            <a:endParaRPr lang="fr-FR" dirty="0"/>
          </a:p>
          <a:p>
            <a:pPr marL="0" indent="0">
              <a:buNone/>
            </a:pPr>
            <a:endParaRPr lang="fr-FR" dirty="0"/>
          </a:p>
          <a:p>
            <a:endParaRPr lang="fr-FR" dirty="0"/>
          </a:p>
        </p:txBody>
      </p:sp>
    </p:spTree>
    <p:extLst>
      <p:ext uri="{BB962C8B-B14F-4D97-AF65-F5344CB8AC3E}">
        <p14:creationId xmlns:p14="http://schemas.microsoft.com/office/powerpoint/2010/main" val="40420321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a:solidFill>
                  <a:srgbClr val="0070C0"/>
                </a:solidFill>
              </a:rPr>
              <a:t>PRINCIPES </a:t>
            </a:r>
            <a:r>
              <a:rPr lang="fr-FR" b="1" dirty="0" smtClean="0">
                <a:solidFill>
                  <a:srgbClr val="0070C0"/>
                </a:solidFill>
              </a:rPr>
              <a:t>DIRECTEURS DE LA CSU AU CAMEROUN</a:t>
            </a:r>
            <a:endParaRPr lang="fr-FR" b="1" dirty="0">
              <a:solidFill>
                <a:srgbClr val="0070C0"/>
              </a:solidFill>
            </a:endParaRPr>
          </a:p>
        </p:txBody>
      </p:sp>
      <p:sp>
        <p:nvSpPr>
          <p:cNvPr id="3" name="Espace réservé du contenu 2"/>
          <p:cNvSpPr>
            <a:spLocks noGrp="1"/>
          </p:cNvSpPr>
          <p:nvPr>
            <p:ph idx="1"/>
          </p:nvPr>
        </p:nvSpPr>
        <p:spPr>
          <a:xfrm>
            <a:off x="457200" y="1600200"/>
            <a:ext cx="8229600" cy="4997152"/>
          </a:xfrm>
        </p:spPr>
        <p:txBody>
          <a:bodyPr>
            <a:normAutofit/>
          </a:bodyPr>
          <a:lstStyle/>
          <a:p>
            <a:pPr lvl="0" algn="just"/>
            <a:r>
              <a:rPr lang="fr-CM" b="1" dirty="0"/>
              <a:t>Universalité</a:t>
            </a:r>
            <a:r>
              <a:rPr lang="fr-CM" dirty="0"/>
              <a:t>: couverture de l’ensemble de la population sans discrimination ;</a:t>
            </a:r>
            <a:endParaRPr lang="fr-FR" dirty="0"/>
          </a:p>
          <a:p>
            <a:pPr lvl="0" algn="just"/>
            <a:r>
              <a:rPr lang="fr-CM" dirty="0"/>
              <a:t> </a:t>
            </a:r>
            <a:r>
              <a:rPr lang="fr-CM" b="1" dirty="0"/>
              <a:t>Solidarité nationale</a:t>
            </a:r>
            <a:r>
              <a:rPr lang="fr-CM" dirty="0"/>
              <a:t>: équité dans la contribution et l’accès aux soins ;</a:t>
            </a:r>
            <a:endParaRPr lang="fr-FR" dirty="0"/>
          </a:p>
          <a:p>
            <a:pPr algn="just"/>
            <a:r>
              <a:rPr lang="fr-FR" b="1" dirty="0"/>
              <a:t>Responsabilité générale de l’Etat</a:t>
            </a:r>
            <a:r>
              <a:rPr lang="fr-FR" dirty="0"/>
              <a:t>: Etat garant du bon fonctionnement du système</a:t>
            </a:r>
          </a:p>
          <a:p>
            <a:pPr marL="0" indent="0">
              <a:buNone/>
            </a:pPr>
            <a:endParaRPr lang="fr-FR" dirty="0"/>
          </a:p>
          <a:p>
            <a:pPr marL="0" indent="0">
              <a:buNone/>
            </a:pPr>
            <a:endParaRPr lang="fr-FR" dirty="0"/>
          </a:p>
        </p:txBody>
      </p:sp>
    </p:spTree>
    <p:extLst>
      <p:ext uri="{BB962C8B-B14F-4D97-AF65-F5344CB8AC3E}">
        <p14:creationId xmlns:p14="http://schemas.microsoft.com/office/powerpoint/2010/main" val="35870282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708920"/>
            <a:ext cx="8229600" cy="1143000"/>
          </a:xfrm>
        </p:spPr>
        <p:txBody>
          <a:bodyPr>
            <a:normAutofit fontScale="90000"/>
          </a:bodyPr>
          <a:lstStyle/>
          <a:p>
            <a:r>
              <a:rPr lang="fr-FR" b="1" dirty="0" smtClean="0"/>
              <a:t>SYNTHESE DES SCENARII D’ARCHITECTURES</a:t>
            </a:r>
            <a:endParaRPr lang="fr-FR" b="1" dirty="0"/>
          </a:p>
        </p:txBody>
      </p:sp>
    </p:spTree>
    <p:extLst>
      <p:ext uri="{BB962C8B-B14F-4D97-AF65-F5344CB8AC3E}">
        <p14:creationId xmlns:p14="http://schemas.microsoft.com/office/powerpoint/2010/main" val="7116712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1487" y="0"/>
            <a:ext cx="8229600" cy="764704"/>
          </a:xfrm>
        </p:spPr>
        <p:txBody>
          <a:bodyPr>
            <a:normAutofit/>
          </a:bodyPr>
          <a:lstStyle/>
          <a:p>
            <a:r>
              <a:rPr lang="fr-FR" sz="3600" b="1" dirty="0" smtClean="0"/>
              <a:t>CARACTERISTIQUES SCENARIO 1</a:t>
            </a:r>
            <a:endParaRPr lang="fr-FR" sz="3600" b="1" dirty="0"/>
          </a:p>
        </p:txBody>
      </p:sp>
      <p:graphicFrame>
        <p:nvGraphicFramePr>
          <p:cNvPr id="3" name="Tableau 2"/>
          <p:cNvGraphicFramePr>
            <a:graphicFrameLocks noGrp="1"/>
          </p:cNvGraphicFramePr>
          <p:nvPr>
            <p:extLst>
              <p:ext uri="{D42A27DB-BD31-4B8C-83A1-F6EECF244321}">
                <p14:modId xmlns:p14="http://schemas.microsoft.com/office/powerpoint/2010/main" val="2124893454"/>
              </p:ext>
            </p:extLst>
          </p:nvPr>
        </p:nvGraphicFramePr>
        <p:xfrm>
          <a:off x="179512" y="764704"/>
          <a:ext cx="8712967" cy="5832647"/>
        </p:xfrm>
        <a:graphic>
          <a:graphicData uri="http://schemas.openxmlformats.org/drawingml/2006/table">
            <a:tbl>
              <a:tblPr firstRow="1" firstCol="1" bandRow="1">
                <a:tableStyleId>{5C22544A-7EE6-4342-B048-85BDC9FD1C3A}</a:tableStyleId>
              </a:tblPr>
              <a:tblGrid>
                <a:gridCol w="3151454"/>
                <a:gridCol w="5561513"/>
              </a:tblGrid>
              <a:tr h="374368">
                <a:tc>
                  <a:txBody>
                    <a:bodyPr/>
                    <a:lstStyle/>
                    <a:p>
                      <a:pPr>
                        <a:spcAft>
                          <a:spcPts val="0"/>
                        </a:spcAft>
                      </a:pPr>
                      <a:r>
                        <a:rPr lang="fr-FR" sz="2000" dirty="0">
                          <a:effectLst/>
                        </a:rPr>
                        <a:t>Fonctions</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5699" marR="65699" marT="0" marB="0"/>
                </a:tc>
                <a:tc>
                  <a:txBody>
                    <a:bodyPr/>
                    <a:lstStyle/>
                    <a:p>
                      <a:pPr>
                        <a:spcAft>
                          <a:spcPts val="0"/>
                        </a:spcAft>
                      </a:pPr>
                      <a:r>
                        <a:rPr lang="fr-FR" sz="2000">
                          <a:effectLst/>
                        </a:rPr>
                        <a:t>Scénario 1</a:t>
                      </a:r>
                      <a:endParaRPr lang="fr-FR" sz="2000">
                        <a:effectLst/>
                        <a:latin typeface="Arial" panose="020B0604020202020204" pitchFamily="34" charset="0"/>
                        <a:ea typeface="MS Mincho" panose="02020609040205080304" pitchFamily="49" charset="-128"/>
                        <a:cs typeface="Times New Roman" panose="02020603050405020304" pitchFamily="18" charset="0"/>
                      </a:endParaRPr>
                    </a:p>
                  </a:txBody>
                  <a:tcPr marL="65699" marR="65699" marT="0" marB="0"/>
                </a:tc>
              </a:tr>
              <a:tr h="2331184">
                <a:tc>
                  <a:txBody>
                    <a:bodyPr/>
                    <a:lstStyle/>
                    <a:p>
                      <a:pPr>
                        <a:spcAft>
                          <a:spcPts val="0"/>
                        </a:spcAft>
                      </a:pPr>
                      <a:r>
                        <a:rPr lang="fr-FR" sz="2000" dirty="0">
                          <a:effectLst/>
                        </a:rPr>
                        <a:t>Fonctions de proximité</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5699" marR="65699" marT="0" marB="0"/>
                </a:tc>
                <a:tc>
                  <a:txBody>
                    <a:bodyPr/>
                    <a:lstStyle/>
                    <a:p>
                      <a:pPr marL="342900" lvl="0" indent="-342900" algn="just">
                        <a:spcAft>
                          <a:spcPts val="0"/>
                        </a:spcAft>
                        <a:buFont typeface="Times New Roman" panose="02020603050405020304" pitchFamily="18" charset="0"/>
                        <a:buChar char="-"/>
                      </a:pPr>
                      <a:r>
                        <a:rPr lang="fr-FR" sz="2000" dirty="0">
                          <a:effectLst/>
                        </a:rPr>
                        <a:t>Affiliation à travers des postes d’enregistrement biométrique</a:t>
                      </a:r>
                    </a:p>
                    <a:p>
                      <a:pPr marL="342900" lvl="0" indent="-342900" algn="just">
                        <a:spcAft>
                          <a:spcPts val="0"/>
                        </a:spcAft>
                        <a:buFont typeface="Times New Roman" panose="02020603050405020304" pitchFamily="18" charset="0"/>
                        <a:buChar char="-"/>
                      </a:pPr>
                      <a:r>
                        <a:rPr lang="fr-FR" sz="2000" dirty="0">
                          <a:effectLst/>
                        </a:rPr>
                        <a:t>Collecte des contributions et mobilisation sociale réalisées par des structures spécialisées existantes</a:t>
                      </a:r>
                      <a:endParaRPr lang="fr-FR" sz="2000" dirty="0">
                        <a:effectLst/>
                        <a:latin typeface="Arial" panose="020B0604020202020204" pitchFamily="34" charset="0"/>
                        <a:ea typeface="Calibri" panose="020F0502020204030204" pitchFamily="34" charset="0"/>
                        <a:cs typeface="Times New Roman" panose="02020603050405020304" pitchFamily="18" charset="0"/>
                      </a:endParaRPr>
                    </a:p>
                  </a:txBody>
                  <a:tcPr marL="65699" marR="65699" marT="0" marB="0"/>
                </a:tc>
              </a:tr>
              <a:tr h="1255254">
                <a:tc>
                  <a:txBody>
                    <a:bodyPr/>
                    <a:lstStyle/>
                    <a:p>
                      <a:pPr>
                        <a:spcAft>
                          <a:spcPts val="0"/>
                        </a:spcAft>
                      </a:pPr>
                      <a:r>
                        <a:rPr lang="fr-FR" sz="2000" dirty="0">
                          <a:effectLst/>
                        </a:rPr>
                        <a:t>Mise en commun</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5699" marR="65699" marT="0" marB="0"/>
                </a:tc>
                <a:tc>
                  <a:txBody>
                    <a:bodyPr/>
                    <a:lstStyle/>
                    <a:p>
                      <a:pPr algn="just">
                        <a:spcAft>
                          <a:spcPts val="0"/>
                        </a:spcAft>
                      </a:pPr>
                      <a:r>
                        <a:rPr lang="fr-FR" sz="2000" dirty="0">
                          <a:effectLst/>
                        </a:rPr>
                        <a:t>Création d’une structure nationale unique de mise en commun des ressources, des fonctions techniques et de mutualisation du </a:t>
                      </a:r>
                      <a:r>
                        <a:rPr lang="fr-FR" sz="2000" dirty="0" smtClean="0">
                          <a:effectLst/>
                        </a:rPr>
                        <a:t>risque. </a:t>
                      </a:r>
                    </a:p>
                    <a:p>
                      <a:pPr algn="just">
                        <a:spcAft>
                          <a:spcPts val="0"/>
                        </a:spcAft>
                      </a:pPr>
                      <a:r>
                        <a:rPr lang="fr-FR" sz="2000" dirty="0" smtClean="0">
                          <a:effectLst/>
                          <a:latin typeface="+mn-lt"/>
                          <a:ea typeface="MS Mincho" panose="02020609040205080304" pitchFamily="49" charset="-128"/>
                          <a:cs typeface="Times New Roman" panose="02020603050405020304" pitchFamily="18" charset="0"/>
                        </a:rPr>
                        <a:t>Statut d’EPA ou de GIP</a:t>
                      </a:r>
                      <a:endParaRPr lang="fr-FR" sz="2000" dirty="0">
                        <a:effectLst/>
                        <a:latin typeface="+mn-lt"/>
                        <a:ea typeface="MS Mincho" panose="02020609040205080304" pitchFamily="49" charset="-128"/>
                        <a:cs typeface="Times New Roman" panose="02020603050405020304" pitchFamily="18" charset="0"/>
                      </a:endParaRPr>
                    </a:p>
                  </a:txBody>
                  <a:tcPr marL="65699" marR="65699" marT="0" marB="0"/>
                </a:tc>
              </a:tr>
              <a:tr h="1871841">
                <a:tc>
                  <a:txBody>
                    <a:bodyPr/>
                    <a:lstStyle/>
                    <a:p>
                      <a:pPr>
                        <a:spcAft>
                          <a:spcPts val="0"/>
                        </a:spcAft>
                      </a:pPr>
                      <a:r>
                        <a:rPr lang="fr-FR" sz="2000">
                          <a:effectLst/>
                        </a:rPr>
                        <a:t>Relations avec l’offre de soins</a:t>
                      </a:r>
                      <a:endParaRPr lang="fr-FR" sz="2000">
                        <a:effectLst/>
                        <a:latin typeface="Arial" panose="020B0604020202020204" pitchFamily="34" charset="0"/>
                        <a:ea typeface="MS Mincho" panose="02020609040205080304" pitchFamily="49" charset="-128"/>
                        <a:cs typeface="Times New Roman" panose="02020603050405020304" pitchFamily="18" charset="0"/>
                      </a:endParaRPr>
                    </a:p>
                  </a:txBody>
                  <a:tcPr marL="65699" marR="65699" marT="0" marB="0"/>
                </a:tc>
                <a:tc>
                  <a:txBody>
                    <a:bodyPr/>
                    <a:lstStyle/>
                    <a:p>
                      <a:pPr algn="just">
                        <a:spcAft>
                          <a:spcPts val="0"/>
                        </a:spcAft>
                      </a:pPr>
                      <a:r>
                        <a:rPr lang="fr-FR" sz="2000" dirty="0">
                          <a:effectLst/>
                        </a:rPr>
                        <a:t>Centralisation de la contractualisation et du paiement des prestataires de soins au niveau de la Structure nationale et délégation du traitement des prestations et du contrôle médical aux Fonds Régionaux de Promotion de la Santé</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5699" marR="65699" marT="0" marB="0"/>
                </a:tc>
              </a:tr>
            </a:tbl>
          </a:graphicData>
        </a:graphic>
      </p:graphicFrame>
    </p:spTree>
    <p:extLst>
      <p:ext uri="{BB962C8B-B14F-4D97-AF65-F5344CB8AC3E}">
        <p14:creationId xmlns:p14="http://schemas.microsoft.com/office/powerpoint/2010/main" val="40077890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a:spLocks noChangeArrowheads="1"/>
          </p:cNvSpPr>
          <p:nvPr/>
        </p:nvSpPr>
        <p:spPr bwMode="auto">
          <a:xfrm>
            <a:off x="3897898" y="1715460"/>
            <a:ext cx="1884489" cy="3386830"/>
          </a:xfrm>
          <a:prstGeom prst="roundRect">
            <a:avLst>
              <a:gd name="adj" fmla="val 16667"/>
            </a:avLst>
          </a:prstGeom>
          <a:solidFill>
            <a:srgbClr val="FFFF99"/>
          </a:solidFill>
          <a:ln w="9525">
            <a:solidFill>
              <a:srgbClr val="FFCC00"/>
            </a:solidFill>
            <a:round/>
            <a:headEnd/>
            <a:tailEnd/>
          </a:ln>
        </p:spPr>
        <p:txBody>
          <a:bodyPr rot="0" vert="horz" wrap="square" lIns="91440" tIns="45720" rIns="91440" bIns="45720" anchor="t" anchorCtr="0" upright="1">
            <a:noAutofit/>
          </a:bodyPr>
          <a:lstStyle/>
          <a:p>
            <a:endParaRPr lang="fr-FR"/>
          </a:p>
        </p:txBody>
      </p:sp>
      <p:sp>
        <p:nvSpPr>
          <p:cNvPr id="4" name="Rectangle à coins arrondis 3"/>
          <p:cNvSpPr>
            <a:spLocks noChangeArrowheads="1"/>
          </p:cNvSpPr>
          <p:nvPr/>
        </p:nvSpPr>
        <p:spPr bwMode="auto">
          <a:xfrm>
            <a:off x="4182407" y="2474492"/>
            <a:ext cx="1419848" cy="503210"/>
          </a:xfrm>
          <a:prstGeom prst="roundRect">
            <a:avLst>
              <a:gd name="adj" fmla="val 16667"/>
            </a:avLst>
          </a:prstGeom>
          <a:solidFill>
            <a:srgbClr val="FFFFFF"/>
          </a:solidFill>
          <a:ln w="9525">
            <a:solidFill>
              <a:srgbClr val="000000"/>
            </a:solidFill>
            <a:round/>
            <a:headEnd/>
            <a:tailEnd/>
          </a:ln>
        </p:spPr>
        <p:txBody>
          <a:bodyPr rot="0" vert="horz" wrap="square" lIns="91440" tIns="45720" rIns="91440" bIns="45720" anchor="t" anchorCtr="0" upright="1">
            <a:noAutofit/>
          </a:bodyPr>
          <a:lstStyle/>
          <a:p>
            <a:pPr algn="ctr"/>
            <a:r>
              <a:rPr lang="fr-FR" sz="1400" dirty="0" smtClean="0"/>
              <a:t>Fonds de mise en commun</a:t>
            </a:r>
            <a:endParaRPr lang="fr-FR" sz="1400" dirty="0"/>
          </a:p>
        </p:txBody>
      </p:sp>
      <p:sp>
        <p:nvSpPr>
          <p:cNvPr id="5" name="Rectangle à coins arrondis 4"/>
          <p:cNvSpPr>
            <a:spLocks noChangeArrowheads="1"/>
          </p:cNvSpPr>
          <p:nvPr/>
        </p:nvSpPr>
        <p:spPr bwMode="auto">
          <a:xfrm>
            <a:off x="1325077" y="1678979"/>
            <a:ext cx="967333" cy="341224"/>
          </a:xfrm>
          <a:prstGeom prst="roundRect">
            <a:avLst>
              <a:gd name="adj" fmla="val 16667"/>
            </a:avLst>
          </a:prstGeom>
          <a:solidFill>
            <a:srgbClr val="008000"/>
          </a:solidFill>
          <a:ln w="9525">
            <a:solidFill>
              <a:srgbClr val="808000"/>
            </a:solidFill>
            <a:round/>
            <a:headEnd/>
            <a:tailEnd/>
          </a:ln>
        </p:spPr>
        <p:txBody>
          <a:bodyPr rot="0" vert="horz" wrap="square" lIns="91440" tIns="45720" rIns="91440" bIns="45720" anchor="t" anchorCtr="0" upright="1">
            <a:noAutofit/>
          </a:bodyPr>
          <a:lstStyle/>
          <a:p>
            <a:r>
              <a:rPr lang="fr-FR" sz="1000" dirty="0" smtClean="0">
                <a:solidFill>
                  <a:schemeClr val="bg1"/>
                </a:solidFill>
              </a:rPr>
              <a:t>Trésor public</a:t>
            </a:r>
            <a:endParaRPr lang="fr-FR" sz="1000" dirty="0">
              <a:solidFill>
                <a:schemeClr val="bg1"/>
              </a:solidFill>
            </a:endParaRPr>
          </a:p>
        </p:txBody>
      </p:sp>
      <p:sp>
        <p:nvSpPr>
          <p:cNvPr id="6" name="Rectangle à coins arrondis 5"/>
          <p:cNvSpPr>
            <a:spLocks noChangeArrowheads="1"/>
          </p:cNvSpPr>
          <p:nvPr/>
        </p:nvSpPr>
        <p:spPr bwMode="auto">
          <a:xfrm>
            <a:off x="1366685" y="1177812"/>
            <a:ext cx="1007713" cy="320423"/>
          </a:xfrm>
          <a:prstGeom prst="roundRect">
            <a:avLst>
              <a:gd name="adj" fmla="val 16667"/>
            </a:avLst>
          </a:prstGeom>
          <a:solidFill>
            <a:srgbClr val="808000"/>
          </a:solidFill>
          <a:ln w="9525">
            <a:solidFill>
              <a:srgbClr val="008000"/>
            </a:solidFill>
            <a:round/>
            <a:headEnd/>
            <a:tailEnd/>
          </a:ln>
        </p:spPr>
        <p:txBody>
          <a:bodyPr rot="0" vert="horz" wrap="square" lIns="91440" tIns="45720" rIns="91440" bIns="45720" anchor="t" anchorCtr="0" upright="1">
            <a:noAutofit/>
          </a:bodyPr>
          <a:lstStyle/>
          <a:p>
            <a:pPr algn="ctr">
              <a:spcAft>
                <a:spcPts val="0"/>
              </a:spcAft>
            </a:pPr>
            <a:r>
              <a:rPr lang="fr-CH" sz="1000"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rPr>
              <a:t>Employeurs</a:t>
            </a:r>
            <a:endParaRPr lang="fr-FR" sz="1000"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7" name="Rectangle à coins arrondis 6"/>
          <p:cNvSpPr>
            <a:spLocks noChangeArrowheads="1"/>
          </p:cNvSpPr>
          <p:nvPr/>
        </p:nvSpPr>
        <p:spPr bwMode="auto">
          <a:xfrm>
            <a:off x="1731958" y="2875093"/>
            <a:ext cx="587373" cy="263553"/>
          </a:xfrm>
          <a:prstGeom prst="roundRect">
            <a:avLst>
              <a:gd name="adj" fmla="val 16667"/>
            </a:avLst>
          </a:prstGeom>
          <a:solidFill>
            <a:srgbClr val="000080"/>
          </a:solidFill>
          <a:ln w="9525">
            <a:solidFill>
              <a:srgbClr val="333399"/>
            </a:solidFill>
            <a:round/>
            <a:headEnd/>
            <a:tailEnd/>
          </a:ln>
        </p:spPr>
        <p:txBody>
          <a:bodyPr rot="0" vert="horz" wrap="square" lIns="91440" tIns="45720" rIns="91440" bIns="45720" anchor="t" anchorCtr="0" upright="1">
            <a:noAutofit/>
          </a:bodyPr>
          <a:lstStyle/>
          <a:p>
            <a:r>
              <a:rPr lang="fr-FR" sz="1200" dirty="0" smtClean="0">
                <a:solidFill>
                  <a:schemeClr val="bg1"/>
                </a:solidFill>
              </a:rPr>
              <a:t>MS</a:t>
            </a:r>
            <a:endParaRPr lang="fr-FR" sz="1200" dirty="0">
              <a:solidFill>
                <a:schemeClr val="bg1"/>
              </a:solidFill>
            </a:endParaRPr>
          </a:p>
        </p:txBody>
      </p:sp>
      <p:cxnSp>
        <p:nvCxnSpPr>
          <p:cNvPr id="12" name="Connecteur droit 11"/>
          <p:cNvCxnSpPr>
            <a:cxnSpLocks noChangeShapeType="1"/>
          </p:cNvCxnSpPr>
          <p:nvPr/>
        </p:nvCxnSpPr>
        <p:spPr bwMode="auto">
          <a:xfrm flipH="1">
            <a:off x="1474983" y="2980514"/>
            <a:ext cx="0" cy="2012841"/>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cxnSp>
      <p:cxnSp>
        <p:nvCxnSpPr>
          <p:cNvPr id="13" name="Connecteur droit 12"/>
          <p:cNvCxnSpPr>
            <a:cxnSpLocks noChangeShapeType="1"/>
          </p:cNvCxnSpPr>
          <p:nvPr/>
        </p:nvCxnSpPr>
        <p:spPr bwMode="auto">
          <a:xfrm>
            <a:off x="1474983" y="2991056"/>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14" name="Connecteur droit 13"/>
          <p:cNvCxnSpPr>
            <a:cxnSpLocks noChangeShapeType="1"/>
          </p:cNvCxnSpPr>
          <p:nvPr/>
        </p:nvCxnSpPr>
        <p:spPr bwMode="auto">
          <a:xfrm>
            <a:off x="1474983" y="3560330"/>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15" name="Connecteur droit 14"/>
          <p:cNvCxnSpPr>
            <a:cxnSpLocks noChangeShapeType="1"/>
          </p:cNvCxnSpPr>
          <p:nvPr/>
        </p:nvCxnSpPr>
        <p:spPr bwMode="auto">
          <a:xfrm>
            <a:off x="1474983" y="4076894"/>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16" name="Connecteur droit 15"/>
          <p:cNvCxnSpPr>
            <a:cxnSpLocks noChangeShapeType="1"/>
          </p:cNvCxnSpPr>
          <p:nvPr/>
        </p:nvCxnSpPr>
        <p:spPr bwMode="auto">
          <a:xfrm>
            <a:off x="1484160" y="4582915"/>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17" name="Connecteur droit 16"/>
          <p:cNvCxnSpPr>
            <a:cxnSpLocks noChangeShapeType="1"/>
          </p:cNvCxnSpPr>
          <p:nvPr/>
        </p:nvCxnSpPr>
        <p:spPr bwMode="auto">
          <a:xfrm>
            <a:off x="1474983" y="5004600"/>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18" name="Connecteur droit 17"/>
          <p:cNvCxnSpPr>
            <a:cxnSpLocks noChangeShapeType="1"/>
          </p:cNvCxnSpPr>
          <p:nvPr/>
        </p:nvCxnSpPr>
        <p:spPr bwMode="auto">
          <a:xfrm flipH="1">
            <a:off x="2576308" y="2790756"/>
            <a:ext cx="9178" cy="2133724"/>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cxnSp>
      <p:cxnSp>
        <p:nvCxnSpPr>
          <p:cNvPr id="19" name="Connecteur droit 18"/>
          <p:cNvCxnSpPr>
            <a:cxnSpLocks noChangeShapeType="1"/>
          </p:cNvCxnSpPr>
          <p:nvPr/>
        </p:nvCxnSpPr>
        <p:spPr bwMode="auto">
          <a:xfrm>
            <a:off x="2337687" y="3012140"/>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20" name="Connecteur droit 19"/>
          <p:cNvCxnSpPr>
            <a:cxnSpLocks noChangeShapeType="1"/>
          </p:cNvCxnSpPr>
          <p:nvPr/>
        </p:nvCxnSpPr>
        <p:spPr bwMode="auto">
          <a:xfrm>
            <a:off x="2346865" y="3549788"/>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21" name="Connecteur droit 20"/>
          <p:cNvCxnSpPr>
            <a:cxnSpLocks noChangeShapeType="1"/>
          </p:cNvCxnSpPr>
          <p:nvPr/>
        </p:nvCxnSpPr>
        <p:spPr bwMode="auto">
          <a:xfrm>
            <a:off x="2352983" y="4582915"/>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22" name="Connecteur droit 21"/>
          <p:cNvCxnSpPr>
            <a:cxnSpLocks noChangeShapeType="1"/>
          </p:cNvCxnSpPr>
          <p:nvPr/>
        </p:nvCxnSpPr>
        <p:spPr bwMode="auto">
          <a:xfrm>
            <a:off x="2337687" y="4066352"/>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sp>
        <p:nvSpPr>
          <p:cNvPr id="23" name="Rectangle à coins arrondis 22"/>
          <p:cNvSpPr>
            <a:spLocks noChangeArrowheads="1"/>
          </p:cNvSpPr>
          <p:nvPr/>
        </p:nvSpPr>
        <p:spPr bwMode="auto">
          <a:xfrm>
            <a:off x="6311635" y="4477494"/>
            <a:ext cx="868823" cy="430821"/>
          </a:xfrm>
          <a:prstGeom prst="roundRect">
            <a:avLst>
              <a:gd name="adj" fmla="val 16667"/>
            </a:avLst>
          </a:prstGeom>
          <a:solidFill>
            <a:srgbClr val="FF9900"/>
          </a:solidFill>
          <a:ln w="9525">
            <a:solidFill>
              <a:srgbClr val="000000"/>
            </a:solidFill>
            <a:round/>
            <a:headEnd/>
            <a:tailEnd/>
          </a:ln>
        </p:spPr>
        <p:txBody>
          <a:bodyPr rot="0" vert="horz" wrap="square" lIns="91440" tIns="45720" rIns="91440" bIns="45720" anchor="t" anchorCtr="0" upright="1">
            <a:noAutofit/>
          </a:bodyPr>
          <a:lstStyle/>
          <a:p>
            <a:pPr algn="ctr"/>
            <a:r>
              <a:rPr lang="fr-FR" dirty="0" smtClean="0"/>
              <a:t>FRPS</a:t>
            </a:r>
            <a:endParaRPr lang="fr-FR" dirty="0"/>
          </a:p>
        </p:txBody>
      </p:sp>
      <p:cxnSp>
        <p:nvCxnSpPr>
          <p:cNvPr id="24" name="Connecteur droit 23"/>
          <p:cNvCxnSpPr>
            <a:cxnSpLocks noChangeShapeType="1"/>
          </p:cNvCxnSpPr>
          <p:nvPr/>
        </p:nvCxnSpPr>
        <p:spPr bwMode="auto">
          <a:xfrm>
            <a:off x="6687921" y="4920263"/>
            <a:ext cx="0" cy="539054"/>
          </a:xfrm>
          <a:prstGeom prst="line">
            <a:avLst/>
          </a:prstGeom>
          <a:noFill/>
          <a:ln w="9525">
            <a:solidFill>
              <a:srgbClr val="22A872"/>
            </a:solidFill>
            <a:prstDash val="dash"/>
            <a:round/>
            <a:headEnd type="triangle" w="med" len="med"/>
            <a:tailEnd type="triangle" w="med" len="med"/>
          </a:ln>
          <a:extLst>
            <a:ext uri="{909E8E84-426E-40DD-AFC4-6F175D3DCCD1}">
              <a14:hiddenFill xmlns:a14="http://schemas.microsoft.com/office/drawing/2010/main">
                <a:noFill/>
              </a14:hiddenFill>
            </a:ext>
          </a:extLst>
        </p:spPr>
      </p:cxnSp>
      <p:cxnSp>
        <p:nvCxnSpPr>
          <p:cNvPr id="25" name="Connecteur droit 24"/>
          <p:cNvCxnSpPr>
            <a:cxnSpLocks noChangeShapeType="1"/>
          </p:cNvCxnSpPr>
          <p:nvPr/>
        </p:nvCxnSpPr>
        <p:spPr bwMode="auto">
          <a:xfrm>
            <a:off x="2576308" y="2780214"/>
            <a:ext cx="1492907"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26" name="Connecteur droit 25"/>
          <p:cNvCxnSpPr>
            <a:cxnSpLocks noChangeShapeType="1"/>
          </p:cNvCxnSpPr>
          <p:nvPr/>
        </p:nvCxnSpPr>
        <p:spPr bwMode="auto">
          <a:xfrm>
            <a:off x="2576308" y="1304317"/>
            <a:ext cx="9178" cy="1419672"/>
          </a:xfrm>
          <a:prstGeom prst="line">
            <a:avLst/>
          </a:prstGeom>
          <a:noFill/>
          <a:ln w="9525">
            <a:solidFill>
              <a:srgbClr val="008000"/>
            </a:solidFill>
            <a:round/>
            <a:headEnd/>
            <a:tailEnd/>
          </a:ln>
          <a:extLst>
            <a:ext uri="{909E8E84-426E-40DD-AFC4-6F175D3DCCD1}">
              <a14:hiddenFill xmlns:a14="http://schemas.microsoft.com/office/drawing/2010/main">
                <a:noFill/>
              </a14:hiddenFill>
            </a:ext>
          </a:extLst>
        </p:spPr>
      </p:cxnSp>
      <p:cxnSp>
        <p:nvCxnSpPr>
          <p:cNvPr id="28" name="Connecteur droit 27"/>
          <p:cNvCxnSpPr>
            <a:cxnSpLocks noChangeShapeType="1"/>
          </p:cNvCxnSpPr>
          <p:nvPr/>
        </p:nvCxnSpPr>
        <p:spPr bwMode="auto">
          <a:xfrm>
            <a:off x="2585485" y="2706419"/>
            <a:ext cx="1492907" cy="0"/>
          </a:xfrm>
          <a:prstGeom prst="line">
            <a:avLst/>
          </a:prstGeom>
          <a:noFill/>
          <a:ln w="9525">
            <a:solidFill>
              <a:srgbClr val="008000"/>
            </a:solidFill>
            <a:round/>
            <a:headEnd/>
            <a:tailEnd type="triangle" w="med" len="med"/>
          </a:ln>
          <a:extLst>
            <a:ext uri="{909E8E84-426E-40DD-AFC4-6F175D3DCCD1}">
              <a14:hiddenFill xmlns:a14="http://schemas.microsoft.com/office/drawing/2010/main">
                <a:noFill/>
              </a14:hiddenFill>
            </a:ext>
          </a:extLst>
        </p:spPr>
      </p:cxnSp>
      <p:sp>
        <p:nvSpPr>
          <p:cNvPr id="29" name="Parenthèse fermante 28"/>
          <p:cNvSpPr>
            <a:spLocks/>
          </p:cNvSpPr>
          <p:nvPr/>
        </p:nvSpPr>
        <p:spPr bwMode="auto">
          <a:xfrm rot="5400000">
            <a:off x="1385561" y="4727898"/>
            <a:ext cx="105421" cy="2517751"/>
          </a:xfrm>
          <a:prstGeom prst="rightBracket">
            <a:avLst>
              <a:gd name="adj" fmla="val 251366"/>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fr-FR"/>
          </a:p>
        </p:txBody>
      </p:sp>
      <p:sp>
        <p:nvSpPr>
          <p:cNvPr id="30" name="Parenthèse fermante 29"/>
          <p:cNvSpPr>
            <a:spLocks/>
          </p:cNvSpPr>
          <p:nvPr/>
        </p:nvSpPr>
        <p:spPr bwMode="auto">
          <a:xfrm rot="5400000">
            <a:off x="4416930" y="4892165"/>
            <a:ext cx="85743" cy="2080281"/>
          </a:xfrm>
          <a:prstGeom prst="rightBracket">
            <a:avLst>
              <a:gd name="adj" fmla="val 232240"/>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fr-FR"/>
          </a:p>
        </p:txBody>
      </p:sp>
      <p:sp>
        <p:nvSpPr>
          <p:cNvPr id="31" name="Parenthèse fermante 30"/>
          <p:cNvSpPr>
            <a:spLocks/>
          </p:cNvSpPr>
          <p:nvPr/>
        </p:nvSpPr>
        <p:spPr bwMode="auto">
          <a:xfrm rot="5400000">
            <a:off x="6344426" y="5169492"/>
            <a:ext cx="132122" cy="1522810"/>
          </a:xfrm>
          <a:prstGeom prst="rightBracket">
            <a:avLst>
              <a:gd name="adj" fmla="val 140710"/>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fr-FR"/>
          </a:p>
        </p:txBody>
      </p:sp>
      <p:cxnSp>
        <p:nvCxnSpPr>
          <p:cNvPr id="32" name="Connecteur droit avec flèche 31"/>
          <p:cNvCxnSpPr>
            <a:cxnSpLocks noChangeShapeType="1"/>
          </p:cNvCxnSpPr>
          <p:nvPr/>
        </p:nvCxnSpPr>
        <p:spPr bwMode="auto">
          <a:xfrm>
            <a:off x="4778958" y="597996"/>
            <a:ext cx="0" cy="51937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33" name="Rectangle à coins arrondis 32"/>
          <p:cNvSpPr>
            <a:spLocks noChangeArrowheads="1"/>
          </p:cNvSpPr>
          <p:nvPr/>
        </p:nvSpPr>
        <p:spPr bwMode="auto">
          <a:xfrm>
            <a:off x="4000382" y="1096989"/>
            <a:ext cx="1650152" cy="330321"/>
          </a:xfrm>
          <a:prstGeom prst="roundRect">
            <a:avLst>
              <a:gd name="adj" fmla="val 16667"/>
            </a:avLst>
          </a:prstGeom>
          <a:solidFill>
            <a:srgbClr val="FFC000"/>
          </a:solidFill>
          <a:ln w="9525">
            <a:solidFill>
              <a:srgbClr val="000000"/>
            </a:solidFill>
            <a:round/>
            <a:headEnd/>
            <a:tailEnd/>
          </a:ln>
        </p:spPr>
        <p:txBody>
          <a:bodyPr rot="0" vert="horz" wrap="square" lIns="91440" tIns="45720" rIns="91440" bIns="45720" anchor="t" anchorCtr="0" upright="1">
            <a:noAutofit/>
          </a:bodyPr>
          <a:lstStyle/>
          <a:p>
            <a:pPr algn="ctr">
              <a:spcAft>
                <a:spcPts val="0"/>
              </a:spcAft>
            </a:pPr>
            <a:r>
              <a:rPr lang="fr-FR" sz="800" b="1" dirty="0">
                <a:effectLst/>
                <a:latin typeface="Arial" panose="020B0604020202020204" pitchFamily="34" charset="0"/>
                <a:ea typeface="MS Mincho" panose="02020609040205080304" pitchFamily="49" charset="-128"/>
                <a:cs typeface="Times New Roman" panose="02020603050405020304" pitchFamily="18" charset="0"/>
              </a:rPr>
              <a:t>CONSEIL D’ADMINISTRATION</a:t>
            </a:r>
            <a:endParaRPr lang="fr-FR" sz="1000" dirty="0">
              <a:effectLst/>
              <a:latin typeface="Arial" panose="020B0604020202020204" pitchFamily="34" charset="0"/>
              <a:ea typeface="MS Mincho" panose="02020609040205080304" pitchFamily="49" charset="-128"/>
              <a:cs typeface="Times New Roman" panose="02020603050405020304" pitchFamily="18" charset="0"/>
            </a:endParaRPr>
          </a:p>
        </p:txBody>
      </p:sp>
      <p:cxnSp>
        <p:nvCxnSpPr>
          <p:cNvPr id="34" name="Connecteur droit avec flèche 33"/>
          <p:cNvCxnSpPr>
            <a:cxnSpLocks noChangeShapeType="1"/>
          </p:cNvCxnSpPr>
          <p:nvPr/>
        </p:nvCxnSpPr>
        <p:spPr bwMode="auto">
          <a:xfrm>
            <a:off x="4778958" y="1556625"/>
            <a:ext cx="0" cy="158835"/>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35" name="Connecteur droit 34"/>
          <p:cNvCxnSpPr>
            <a:cxnSpLocks noChangeShapeType="1"/>
          </p:cNvCxnSpPr>
          <p:nvPr/>
        </p:nvCxnSpPr>
        <p:spPr bwMode="auto">
          <a:xfrm>
            <a:off x="2622196" y="2579913"/>
            <a:ext cx="1458644" cy="6325"/>
          </a:xfrm>
          <a:prstGeom prst="line">
            <a:avLst/>
          </a:prstGeom>
          <a:noFill/>
          <a:ln w="44450">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36" name="Connecteur droit 35"/>
          <p:cNvCxnSpPr>
            <a:cxnSpLocks noChangeShapeType="1"/>
          </p:cNvCxnSpPr>
          <p:nvPr/>
        </p:nvCxnSpPr>
        <p:spPr bwMode="auto">
          <a:xfrm>
            <a:off x="2622196" y="545285"/>
            <a:ext cx="20191" cy="2016355"/>
          </a:xfrm>
          <a:prstGeom prst="line">
            <a:avLst/>
          </a:prstGeom>
          <a:noFill/>
          <a:ln w="44450">
            <a:solidFill>
              <a:srgbClr val="FF0000"/>
            </a:solidFill>
            <a:round/>
            <a:headEnd/>
            <a:tailEnd/>
          </a:ln>
          <a:extLst>
            <a:ext uri="{909E8E84-426E-40DD-AFC4-6F175D3DCCD1}">
              <a14:hiddenFill xmlns:a14="http://schemas.microsoft.com/office/drawing/2010/main">
                <a:noFill/>
              </a14:hiddenFill>
            </a:ext>
          </a:extLst>
        </p:spPr>
      </p:cxnSp>
      <p:cxnSp>
        <p:nvCxnSpPr>
          <p:cNvPr id="37" name="Connecteur droit 36"/>
          <p:cNvCxnSpPr>
            <a:cxnSpLocks noChangeShapeType="1"/>
          </p:cNvCxnSpPr>
          <p:nvPr/>
        </p:nvCxnSpPr>
        <p:spPr bwMode="auto">
          <a:xfrm>
            <a:off x="4834024" y="3085935"/>
            <a:ext cx="0" cy="2667858"/>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cxnSp>
      <p:sp>
        <p:nvSpPr>
          <p:cNvPr id="38" name="Zone de texte 2472"/>
          <p:cNvSpPr txBox="1">
            <a:spLocks noChangeArrowheads="1"/>
          </p:cNvSpPr>
          <p:nvPr/>
        </p:nvSpPr>
        <p:spPr bwMode="auto">
          <a:xfrm>
            <a:off x="701650" y="371342"/>
            <a:ext cx="1782270" cy="743920"/>
          </a:xfrm>
          <a:prstGeom prst="rect">
            <a:avLst/>
          </a:prstGeom>
          <a:solidFill>
            <a:srgbClr val="FF0000"/>
          </a:solidFill>
          <a:ln w="9525">
            <a:noFill/>
            <a:miter lim="800000"/>
            <a:headEnd/>
            <a:tailEnd/>
          </a:ln>
          <a:extLst/>
        </p:spPr>
        <p:txBody>
          <a:bodyPr rot="0" vert="horz" wrap="square" lIns="91440" tIns="45720" rIns="91440" bIns="45720" anchor="t" anchorCtr="0" upright="1">
            <a:noAutofit/>
          </a:bodyPr>
          <a:lstStyle/>
          <a:p>
            <a:pPr algn="ctr">
              <a:spcAft>
                <a:spcPts val="0"/>
              </a:spcAft>
            </a:pPr>
            <a:r>
              <a:rPr lang="fr-CH" sz="1000" b="1" dirty="0">
                <a:solidFill>
                  <a:srgbClr val="FFFFFF"/>
                </a:solidFill>
                <a:effectLst/>
                <a:latin typeface="Tahoma" panose="020B0604030504040204" pitchFamily="34" charset="0"/>
                <a:ea typeface="MS Mincho" panose="02020609040205080304" pitchFamily="49" charset="-128"/>
                <a:cs typeface="Times New Roman" panose="02020603050405020304" pitchFamily="18" charset="0"/>
              </a:rPr>
              <a:t>Subvention d’équilibre de l’Etat pour l’accès </a:t>
            </a:r>
            <a:r>
              <a:rPr lang="fr-CH" sz="1000" b="1" u="sng" dirty="0">
                <a:solidFill>
                  <a:srgbClr val="FFFFFF"/>
                </a:solidFill>
                <a:effectLst/>
                <a:latin typeface="Tahoma" panose="020B0604030504040204" pitchFamily="34" charset="0"/>
                <a:ea typeface="MS Mincho" panose="02020609040205080304" pitchFamily="49" charset="-128"/>
                <a:cs typeface="Times New Roman" panose="02020603050405020304" pitchFamily="18" charset="0"/>
              </a:rPr>
              <a:t>universel </a:t>
            </a:r>
            <a:r>
              <a:rPr lang="fr-CH" sz="1000" b="1" dirty="0">
                <a:solidFill>
                  <a:srgbClr val="FFFFFF"/>
                </a:solidFill>
                <a:effectLst/>
                <a:latin typeface="Tahoma" panose="020B0604030504040204" pitchFamily="34" charset="0"/>
                <a:ea typeface="MS Mincho" panose="02020609040205080304" pitchFamily="49" charset="-128"/>
                <a:cs typeface="Times New Roman" panose="02020603050405020304" pitchFamily="18" charset="0"/>
              </a:rPr>
              <a:t> à un paquet de soins unique</a:t>
            </a:r>
            <a:endParaRPr lang="fr-FR" sz="1000" dirty="0">
              <a:effectLst/>
              <a:latin typeface="Arial" panose="020B0604020202020204" pitchFamily="34" charset="0"/>
              <a:ea typeface="MS Mincho" panose="02020609040205080304" pitchFamily="49" charset="-128"/>
              <a:cs typeface="Times New Roman" panose="02020603050405020304" pitchFamily="18" charset="0"/>
            </a:endParaRPr>
          </a:p>
        </p:txBody>
      </p:sp>
      <p:cxnSp>
        <p:nvCxnSpPr>
          <p:cNvPr id="39" name="Connecteur droit 38"/>
          <p:cNvCxnSpPr>
            <a:cxnSpLocks noChangeShapeType="1"/>
          </p:cNvCxnSpPr>
          <p:nvPr/>
        </p:nvCxnSpPr>
        <p:spPr bwMode="auto">
          <a:xfrm>
            <a:off x="2466175" y="545285"/>
            <a:ext cx="181107" cy="0"/>
          </a:xfrm>
          <a:prstGeom prst="line">
            <a:avLst/>
          </a:prstGeom>
          <a:noFill/>
          <a:ln w="44450">
            <a:solidFill>
              <a:srgbClr val="FF0000"/>
            </a:solidFill>
            <a:round/>
            <a:headEnd/>
            <a:tailEnd/>
          </a:ln>
          <a:extLst>
            <a:ext uri="{909E8E84-426E-40DD-AFC4-6F175D3DCCD1}">
              <a14:hiddenFill xmlns:a14="http://schemas.microsoft.com/office/drawing/2010/main">
                <a:noFill/>
              </a14:hiddenFill>
            </a:ext>
          </a:extLst>
        </p:spPr>
      </p:cxnSp>
      <p:sp>
        <p:nvSpPr>
          <p:cNvPr id="40" name="Rectangle à coins arrondis 39"/>
          <p:cNvSpPr>
            <a:spLocks noChangeArrowheads="1"/>
          </p:cNvSpPr>
          <p:nvPr/>
        </p:nvSpPr>
        <p:spPr bwMode="auto">
          <a:xfrm>
            <a:off x="107504" y="5341948"/>
            <a:ext cx="2547120" cy="590358"/>
          </a:xfrm>
          <a:prstGeom prst="roundRect">
            <a:avLst>
              <a:gd name="adj" fmla="val 16667"/>
            </a:avLst>
          </a:prstGeom>
          <a:solidFill>
            <a:srgbClr val="CC99FF"/>
          </a:solidFill>
          <a:ln w="9525">
            <a:solidFill>
              <a:srgbClr val="6600CC"/>
            </a:solidFill>
            <a:round/>
            <a:headEnd/>
            <a:tailEnd/>
          </a:ln>
        </p:spPr>
        <p:txBody>
          <a:bodyPr rot="0" vert="horz" wrap="square" lIns="91440" tIns="45720" rIns="91440" bIns="45720" anchor="t" anchorCtr="0" upright="1">
            <a:noAutofit/>
          </a:bodyPr>
          <a:lstStyle/>
          <a:p>
            <a:pPr algn="ctr">
              <a:spcAft>
                <a:spcPts val="0"/>
              </a:spcAft>
            </a:pPr>
            <a:r>
              <a:rPr lang="fr-CH" sz="1100" b="1" dirty="0">
                <a:effectLst/>
                <a:latin typeface="Arial" panose="020B0604020202020204" pitchFamily="34" charset="0"/>
                <a:ea typeface="MS Mincho" panose="02020609040205080304" pitchFamily="49" charset="-128"/>
                <a:cs typeface="Times New Roman" panose="02020603050405020304" pitchFamily="18" charset="0"/>
              </a:rPr>
              <a:t>Financements internationaux pour l’accès universel au paquet de soins unique</a:t>
            </a:r>
            <a:endParaRPr lang="fr-FR" sz="1100" b="1" dirty="0">
              <a:effectLst/>
              <a:latin typeface="Arial" panose="020B0604020202020204" pitchFamily="34" charset="0"/>
              <a:ea typeface="MS Mincho" panose="02020609040205080304" pitchFamily="49" charset="-128"/>
              <a:cs typeface="Times New Roman" panose="02020603050405020304" pitchFamily="18" charset="0"/>
            </a:endParaRPr>
          </a:p>
        </p:txBody>
      </p:sp>
      <p:cxnSp>
        <p:nvCxnSpPr>
          <p:cNvPr id="41" name="Connecteur droit 40"/>
          <p:cNvCxnSpPr>
            <a:cxnSpLocks noChangeShapeType="1"/>
          </p:cNvCxnSpPr>
          <p:nvPr/>
        </p:nvCxnSpPr>
        <p:spPr bwMode="auto">
          <a:xfrm flipV="1">
            <a:off x="2732329" y="2885635"/>
            <a:ext cx="1343005" cy="12651"/>
          </a:xfrm>
          <a:prstGeom prst="line">
            <a:avLst/>
          </a:prstGeom>
          <a:noFill/>
          <a:ln w="9525">
            <a:solidFill>
              <a:srgbClr val="6600CC"/>
            </a:solidFill>
            <a:round/>
            <a:headEnd/>
            <a:tailEnd type="triangle" w="med" len="med"/>
          </a:ln>
          <a:extLst>
            <a:ext uri="{909E8E84-426E-40DD-AFC4-6F175D3DCCD1}">
              <a14:hiddenFill xmlns:a14="http://schemas.microsoft.com/office/drawing/2010/main">
                <a:noFill/>
              </a14:hiddenFill>
            </a:ext>
          </a:extLst>
        </p:spPr>
      </p:cxnSp>
      <p:cxnSp>
        <p:nvCxnSpPr>
          <p:cNvPr id="42" name="Connecteur droit 41"/>
          <p:cNvCxnSpPr>
            <a:cxnSpLocks noChangeShapeType="1"/>
          </p:cNvCxnSpPr>
          <p:nvPr/>
        </p:nvCxnSpPr>
        <p:spPr bwMode="auto">
          <a:xfrm flipH="1">
            <a:off x="2723151" y="2896177"/>
            <a:ext cx="9178" cy="2694565"/>
          </a:xfrm>
          <a:prstGeom prst="line">
            <a:avLst/>
          </a:prstGeom>
          <a:noFill/>
          <a:ln w="9525">
            <a:solidFill>
              <a:srgbClr val="6600CC"/>
            </a:solidFill>
            <a:round/>
            <a:headEnd/>
            <a:tailEnd/>
          </a:ln>
          <a:extLst>
            <a:ext uri="{909E8E84-426E-40DD-AFC4-6F175D3DCCD1}">
              <a14:hiddenFill xmlns:a14="http://schemas.microsoft.com/office/drawing/2010/main">
                <a:noFill/>
              </a14:hiddenFill>
            </a:ext>
          </a:extLst>
        </p:spPr>
      </p:cxnSp>
      <p:cxnSp>
        <p:nvCxnSpPr>
          <p:cNvPr id="43" name="Connecteur droit 42"/>
          <p:cNvCxnSpPr>
            <a:cxnSpLocks noChangeShapeType="1"/>
          </p:cNvCxnSpPr>
          <p:nvPr/>
        </p:nvCxnSpPr>
        <p:spPr bwMode="auto">
          <a:xfrm flipH="1">
            <a:off x="7376249" y="1652207"/>
            <a:ext cx="226995"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44" name="Connecteur droit 43"/>
          <p:cNvCxnSpPr>
            <a:cxnSpLocks noChangeShapeType="1"/>
          </p:cNvCxnSpPr>
          <p:nvPr/>
        </p:nvCxnSpPr>
        <p:spPr bwMode="auto">
          <a:xfrm flipH="1">
            <a:off x="7376249" y="2158229"/>
            <a:ext cx="226995"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45" name="Connecteur droit 44"/>
          <p:cNvCxnSpPr>
            <a:cxnSpLocks noChangeShapeType="1"/>
          </p:cNvCxnSpPr>
          <p:nvPr/>
        </p:nvCxnSpPr>
        <p:spPr bwMode="auto">
          <a:xfrm flipH="1">
            <a:off x="7376249" y="2664250"/>
            <a:ext cx="231278"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46" name="Connecteur droit 45"/>
          <p:cNvCxnSpPr>
            <a:cxnSpLocks noChangeShapeType="1"/>
          </p:cNvCxnSpPr>
          <p:nvPr/>
        </p:nvCxnSpPr>
        <p:spPr bwMode="auto">
          <a:xfrm flipH="1">
            <a:off x="7385427" y="3033224"/>
            <a:ext cx="231278"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47" name="Connecteur droit 46"/>
          <p:cNvCxnSpPr>
            <a:cxnSpLocks noChangeShapeType="1"/>
          </p:cNvCxnSpPr>
          <p:nvPr/>
        </p:nvCxnSpPr>
        <p:spPr bwMode="auto">
          <a:xfrm flipH="1">
            <a:off x="7376249" y="3412741"/>
            <a:ext cx="231278"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48" name="Connecteur droit 47"/>
          <p:cNvCxnSpPr>
            <a:cxnSpLocks noChangeShapeType="1"/>
          </p:cNvCxnSpPr>
          <p:nvPr/>
        </p:nvCxnSpPr>
        <p:spPr bwMode="auto">
          <a:xfrm flipH="1">
            <a:off x="7385427" y="3802799"/>
            <a:ext cx="231278"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49" name="Connecteur droit 48"/>
          <p:cNvCxnSpPr>
            <a:cxnSpLocks noChangeShapeType="1"/>
          </p:cNvCxnSpPr>
          <p:nvPr/>
        </p:nvCxnSpPr>
        <p:spPr bwMode="auto">
          <a:xfrm flipH="1">
            <a:off x="7376249" y="4182315"/>
            <a:ext cx="231278"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50" name="Connecteur droit 49"/>
          <p:cNvCxnSpPr>
            <a:cxnSpLocks noChangeShapeType="1"/>
          </p:cNvCxnSpPr>
          <p:nvPr/>
        </p:nvCxnSpPr>
        <p:spPr bwMode="auto">
          <a:xfrm>
            <a:off x="7357894" y="1652207"/>
            <a:ext cx="0" cy="2524485"/>
          </a:xfrm>
          <a:prstGeom prst="line">
            <a:avLst/>
          </a:prstGeom>
          <a:noFill/>
          <a:ln w="9525">
            <a:solidFill>
              <a:sysClr val="windowText" lastClr="000000"/>
            </a:solidFill>
            <a:prstDash val="dash"/>
            <a:round/>
            <a:headEnd/>
            <a:tailEnd/>
          </a:ln>
          <a:extLst>
            <a:ext uri="{909E8E84-426E-40DD-AFC4-6F175D3DCCD1}">
              <a14:hiddenFill xmlns:a14="http://schemas.microsoft.com/office/drawing/2010/main">
                <a:noFill/>
              </a14:hiddenFill>
            </a:ext>
          </a:extLst>
        </p:spPr>
      </p:cxnSp>
      <p:cxnSp>
        <p:nvCxnSpPr>
          <p:cNvPr id="51" name="Connecteur droit 50"/>
          <p:cNvCxnSpPr>
            <a:cxnSpLocks noChangeShapeType="1"/>
          </p:cNvCxnSpPr>
          <p:nvPr/>
        </p:nvCxnSpPr>
        <p:spPr bwMode="auto">
          <a:xfrm flipH="1">
            <a:off x="7403782" y="5700380"/>
            <a:ext cx="502327" cy="0"/>
          </a:xfrm>
          <a:prstGeom prst="line">
            <a:avLst/>
          </a:prstGeom>
          <a:noFill/>
          <a:ln w="9525">
            <a:solidFill>
              <a:srgbClr val="C0504D">
                <a:lumMod val="75000"/>
              </a:srgbClr>
            </a:solidFill>
            <a:prstDash val="dash"/>
            <a:round/>
            <a:headEnd/>
            <a:tailEnd type="triangle" w="med" len="med"/>
          </a:ln>
          <a:extLst>
            <a:ext uri="{909E8E84-426E-40DD-AFC4-6F175D3DCCD1}">
              <a14:hiddenFill xmlns:a14="http://schemas.microsoft.com/office/drawing/2010/main">
                <a:noFill/>
              </a14:hiddenFill>
            </a:ext>
          </a:extLst>
        </p:spPr>
      </p:cxnSp>
      <p:cxnSp>
        <p:nvCxnSpPr>
          <p:cNvPr id="52" name="Connecteur droit 51"/>
          <p:cNvCxnSpPr>
            <a:cxnSpLocks noChangeShapeType="1"/>
          </p:cNvCxnSpPr>
          <p:nvPr/>
        </p:nvCxnSpPr>
        <p:spPr bwMode="auto">
          <a:xfrm flipH="1">
            <a:off x="7201873" y="4698879"/>
            <a:ext cx="702401" cy="12651"/>
          </a:xfrm>
          <a:prstGeom prst="line">
            <a:avLst/>
          </a:prstGeom>
          <a:noFill/>
          <a:ln w="9525">
            <a:solidFill>
              <a:srgbClr val="C0504D">
                <a:lumMod val="75000"/>
              </a:srgbClr>
            </a:solidFill>
            <a:prstDash val="dash"/>
            <a:round/>
            <a:headEnd/>
            <a:tailEnd type="triangle" w="med" len="med"/>
          </a:ln>
          <a:extLst>
            <a:ext uri="{909E8E84-426E-40DD-AFC4-6F175D3DCCD1}">
              <a14:hiddenFill xmlns:a14="http://schemas.microsoft.com/office/drawing/2010/main">
                <a:noFill/>
              </a14:hiddenFill>
            </a:ext>
          </a:extLst>
        </p:spPr>
      </p:cxnSp>
      <p:cxnSp>
        <p:nvCxnSpPr>
          <p:cNvPr id="53" name="Connecteur droit 52"/>
          <p:cNvCxnSpPr>
            <a:cxnSpLocks noChangeShapeType="1"/>
          </p:cNvCxnSpPr>
          <p:nvPr/>
        </p:nvCxnSpPr>
        <p:spPr bwMode="auto">
          <a:xfrm>
            <a:off x="7899378" y="4308820"/>
            <a:ext cx="0" cy="1393668"/>
          </a:xfrm>
          <a:prstGeom prst="line">
            <a:avLst/>
          </a:prstGeom>
          <a:noFill/>
          <a:ln w="9525">
            <a:solidFill>
              <a:srgbClr val="C0504D">
                <a:lumMod val="75000"/>
              </a:srgbClr>
            </a:solidFill>
            <a:prstDash val="dash"/>
            <a:round/>
            <a:headEnd/>
            <a:tailEnd/>
          </a:ln>
          <a:extLst>
            <a:ext uri="{909E8E84-426E-40DD-AFC4-6F175D3DCCD1}">
              <a14:hiddenFill xmlns:a14="http://schemas.microsoft.com/office/drawing/2010/main">
                <a:noFill/>
              </a14:hiddenFill>
            </a:ext>
          </a:extLst>
        </p:spPr>
      </p:cxnSp>
      <p:sp>
        <p:nvSpPr>
          <p:cNvPr id="54" name="Parenthèse fermante 53"/>
          <p:cNvSpPr>
            <a:spLocks/>
          </p:cNvSpPr>
          <p:nvPr/>
        </p:nvSpPr>
        <p:spPr bwMode="auto">
          <a:xfrm rot="5400000">
            <a:off x="8188244" y="5093542"/>
            <a:ext cx="74498" cy="1622007"/>
          </a:xfrm>
          <a:prstGeom prst="rightBracket">
            <a:avLst>
              <a:gd name="adj" fmla="val 140710"/>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fr-FR"/>
          </a:p>
        </p:txBody>
      </p:sp>
      <p:sp>
        <p:nvSpPr>
          <p:cNvPr id="55" name="Parenthèse fermante 54"/>
          <p:cNvSpPr>
            <a:spLocks/>
          </p:cNvSpPr>
          <p:nvPr/>
        </p:nvSpPr>
        <p:spPr>
          <a:xfrm>
            <a:off x="8269813" y="1134940"/>
            <a:ext cx="45719" cy="3108519"/>
          </a:xfrm>
          <a:prstGeom prst="rightBracket">
            <a:avLst/>
          </a:prstGeom>
          <a:noFill/>
          <a:ln w="9525"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cxnSp>
        <p:nvCxnSpPr>
          <p:cNvPr id="56" name="Connecteur droit 55"/>
          <p:cNvCxnSpPr>
            <a:cxnSpLocks noChangeShapeType="1"/>
          </p:cNvCxnSpPr>
          <p:nvPr/>
        </p:nvCxnSpPr>
        <p:spPr bwMode="auto">
          <a:xfrm flipV="1">
            <a:off x="4834024" y="5742548"/>
            <a:ext cx="1475776" cy="2108"/>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7" name="Connecteur droit 56"/>
          <p:cNvCxnSpPr>
            <a:cxnSpLocks noChangeShapeType="1"/>
          </p:cNvCxnSpPr>
          <p:nvPr/>
        </p:nvCxnSpPr>
        <p:spPr bwMode="auto">
          <a:xfrm flipV="1">
            <a:off x="5182777" y="3085935"/>
            <a:ext cx="0" cy="428010"/>
          </a:xfrm>
          <a:prstGeom prst="line">
            <a:avLst/>
          </a:prstGeom>
          <a:noFill/>
          <a:ln w="9525">
            <a:solidFill>
              <a:srgbClr val="22A872"/>
            </a:solidFill>
            <a:prstDash val="dash"/>
            <a:round/>
            <a:headEnd/>
            <a:tailEnd type="triangle" w="med" len="med"/>
          </a:ln>
          <a:extLst>
            <a:ext uri="{909E8E84-426E-40DD-AFC4-6F175D3DCCD1}">
              <a14:hiddenFill xmlns:a14="http://schemas.microsoft.com/office/drawing/2010/main">
                <a:noFill/>
              </a14:hiddenFill>
            </a:ext>
          </a:extLst>
        </p:spPr>
      </p:cxnSp>
      <p:cxnSp>
        <p:nvCxnSpPr>
          <p:cNvPr id="58" name="Connecteur droit 57"/>
          <p:cNvCxnSpPr>
            <a:cxnSpLocks noChangeShapeType="1"/>
          </p:cNvCxnSpPr>
          <p:nvPr/>
        </p:nvCxnSpPr>
        <p:spPr bwMode="auto">
          <a:xfrm>
            <a:off x="5182777" y="3507620"/>
            <a:ext cx="1538796" cy="0"/>
          </a:xfrm>
          <a:prstGeom prst="line">
            <a:avLst/>
          </a:prstGeom>
          <a:noFill/>
          <a:ln w="9525">
            <a:solidFill>
              <a:srgbClr val="22A872"/>
            </a:solidFill>
            <a:prstDash val="dash"/>
            <a:round/>
            <a:headEnd/>
            <a:tailEnd/>
          </a:ln>
          <a:extLst>
            <a:ext uri="{909E8E84-426E-40DD-AFC4-6F175D3DCCD1}">
              <a14:hiddenFill xmlns:a14="http://schemas.microsoft.com/office/drawing/2010/main">
                <a:noFill/>
              </a14:hiddenFill>
            </a:ext>
          </a:extLst>
        </p:spPr>
      </p:cxnSp>
      <p:cxnSp>
        <p:nvCxnSpPr>
          <p:cNvPr id="59" name="Connecteur droit 58"/>
          <p:cNvCxnSpPr>
            <a:cxnSpLocks noChangeShapeType="1"/>
          </p:cNvCxnSpPr>
          <p:nvPr/>
        </p:nvCxnSpPr>
        <p:spPr bwMode="auto">
          <a:xfrm>
            <a:off x="6724632" y="3507620"/>
            <a:ext cx="6118" cy="913650"/>
          </a:xfrm>
          <a:prstGeom prst="line">
            <a:avLst/>
          </a:prstGeom>
          <a:noFill/>
          <a:ln w="9525">
            <a:solidFill>
              <a:srgbClr val="22A872"/>
            </a:solidFill>
            <a:prstDash val="dash"/>
            <a:round/>
            <a:headEnd/>
            <a:tailEnd type="triangle" w="med" len="med"/>
          </a:ln>
          <a:extLst>
            <a:ext uri="{909E8E84-426E-40DD-AFC4-6F175D3DCCD1}">
              <a14:hiddenFill xmlns:a14="http://schemas.microsoft.com/office/drawing/2010/main">
                <a:noFill/>
              </a14:hiddenFill>
            </a:ext>
          </a:extLst>
        </p:spPr>
      </p:cxnSp>
      <p:cxnSp>
        <p:nvCxnSpPr>
          <p:cNvPr id="60" name="Connecteur droit 59"/>
          <p:cNvCxnSpPr>
            <a:cxnSpLocks noChangeShapeType="1"/>
          </p:cNvCxnSpPr>
          <p:nvPr/>
        </p:nvCxnSpPr>
        <p:spPr bwMode="auto">
          <a:xfrm>
            <a:off x="6908186" y="4930805"/>
            <a:ext cx="0" cy="539054"/>
          </a:xfrm>
          <a:prstGeom prst="line">
            <a:avLst/>
          </a:prstGeom>
          <a:noFill/>
          <a:ln w="9525">
            <a:solidFill>
              <a:srgbClr val="C0504D">
                <a:lumMod val="75000"/>
              </a:srgbClr>
            </a:solidFill>
            <a:prstDash val="dash"/>
            <a:round/>
            <a:headEnd type="triangle" w="med" len="med"/>
            <a:tailEnd type="triangle" w="med" len="med"/>
          </a:ln>
          <a:extLst>
            <a:ext uri="{909E8E84-426E-40DD-AFC4-6F175D3DCCD1}">
              <a14:hiddenFill xmlns:a14="http://schemas.microsoft.com/office/drawing/2010/main">
                <a:noFill/>
              </a14:hiddenFill>
            </a:ext>
          </a:extLst>
        </p:spPr>
      </p:cxnSp>
      <p:sp>
        <p:nvSpPr>
          <p:cNvPr id="61" name="Rectangle à coins arrondis 60"/>
          <p:cNvSpPr>
            <a:spLocks noChangeArrowheads="1"/>
          </p:cNvSpPr>
          <p:nvPr/>
        </p:nvSpPr>
        <p:spPr bwMode="auto">
          <a:xfrm>
            <a:off x="6082192" y="3729004"/>
            <a:ext cx="1173523" cy="347890"/>
          </a:xfrm>
          <a:prstGeom prst="roundRect">
            <a:avLst>
              <a:gd name="adj" fmla="val 16667"/>
            </a:avLst>
          </a:prstGeom>
          <a:solidFill>
            <a:srgbClr val="FFC000"/>
          </a:solidFill>
          <a:ln w="9525">
            <a:solidFill>
              <a:srgbClr val="000000"/>
            </a:solidFill>
            <a:round/>
            <a:headEnd/>
            <a:tailEnd/>
          </a:ln>
        </p:spPr>
        <p:txBody>
          <a:bodyPr rot="0" vert="horz" wrap="square" lIns="91440" tIns="45720" rIns="91440" bIns="45720" anchor="t" anchorCtr="0" upright="1">
            <a:noAutofit/>
          </a:bodyPr>
          <a:lstStyle/>
          <a:p>
            <a:pPr algn="ctr">
              <a:spcAft>
                <a:spcPts val="0"/>
              </a:spcAft>
            </a:pPr>
            <a:r>
              <a:rPr lang="fr-FR" sz="800" b="1">
                <a:effectLst/>
                <a:latin typeface="Arial" panose="020B0604020202020204" pitchFamily="34" charset="0"/>
                <a:ea typeface="MS Mincho" panose="02020609040205080304" pitchFamily="49" charset="-128"/>
                <a:cs typeface="Times New Roman" panose="02020603050405020304" pitchFamily="18" charset="0"/>
              </a:rPr>
              <a:t>COMITE DE REGION</a:t>
            </a:r>
            <a:endParaRPr lang="fr-FR" sz="1000">
              <a:effectLst/>
              <a:latin typeface="Arial" panose="020B0604020202020204" pitchFamily="34" charset="0"/>
              <a:ea typeface="MS Mincho" panose="02020609040205080304" pitchFamily="49" charset="-128"/>
              <a:cs typeface="Times New Roman" panose="02020603050405020304" pitchFamily="18" charset="0"/>
            </a:endParaRPr>
          </a:p>
        </p:txBody>
      </p:sp>
      <p:cxnSp>
        <p:nvCxnSpPr>
          <p:cNvPr id="62" name="Connecteur droit 61"/>
          <p:cNvCxnSpPr>
            <a:cxnSpLocks noChangeShapeType="1"/>
          </p:cNvCxnSpPr>
          <p:nvPr/>
        </p:nvCxnSpPr>
        <p:spPr bwMode="auto">
          <a:xfrm>
            <a:off x="2319330" y="1849591"/>
            <a:ext cx="244739" cy="0"/>
          </a:xfrm>
          <a:prstGeom prst="line">
            <a:avLst/>
          </a:prstGeom>
          <a:noFill/>
          <a:ln w="9525">
            <a:solidFill>
              <a:srgbClr val="008000"/>
            </a:solidFill>
            <a:round/>
            <a:headEnd/>
            <a:tailEnd type="triangle" w="med" len="med"/>
          </a:ln>
          <a:extLst>
            <a:ext uri="{909E8E84-426E-40DD-AFC4-6F175D3DCCD1}">
              <a14:hiddenFill xmlns:a14="http://schemas.microsoft.com/office/drawing/2010/main">
                <a:noFill/>
              </a14:hiddenFill>
            </a:ext>
          </a:extLst>
        </p:spPr>
      </p:cxnSp>
      <p:sp>
        <p:nvSpPr>
          <p:cNvPr id="66" name="Rectangle à coins arrondis 65"/>
          <p:cNvSpPr>
            <a:spLocks noChangeArrowheads="1"/>
          </p:cNvSpPr>
          <p:nvPr/>
        </p:nvSpPr>
        <p:spPr bwMode="auto">
          <a:xfrm>
            <a:off x="1721908" y="3423994"/>
            <a:ext cx="587373" cy="263553"/>
          </a:xfrm>
          <a:prstGeom prst="roundRect">
            <a:avLst>
              <a:gd name="adj" fmla="val 16667"/>
            </a:avLst>
          </a:prstGeom>
          <a:solidFill>
            <a:srgbClr val="000080"/>
          </a:solidFill>
          <a:ln w="9525">
            <a:solidFill>
              <a:srgbClr val="333399"/>
            </a:solidFill>
            <a:round/>
            <a:headEnd/>
            <a:tailEnd/>
          </a:ln>
        </p:spPr>
        <p:txBody>
          <a:bodyPr rot="0" vert="horz" wrap="square" lIns="91440" tIns="45720" rIns="91440" bIns="45720" anchor="t" anchorCtr="0" upright="1">
            <a:noAutofit/>
          </a:bodyPr>
          <a:lstStyle/>
          <a:p>
            <a:r>
              <a:rPr lang="fr-FR" sz="1200" dirty="0" smtClean="0">
                <a:solidFill>
                  <a:schemeClr val="bg1"/>
                </a:solidFill>
              </a:rPr>
              <a:t>IMF</a:t>
            </a:r>
            <a:endParaRPr lang="fr-FR" sz="1200" dirty="0">
              <a:solidFill>
                <a:schemeClr val="bg1"/>
              </a:solidFill>
            </a:endParaRPr>
          </a:p>
        </p:txBody>
      </p:sp>
      <p:sp>
        <p:nvSpPr>
          <p:cNvPr id="67" name="Rectangle à coins arrondis 66"/>
          <p:cNvSpPr>
            <a:spLocks noChangeArrowheads="1"/>
          </p:cNvSpPr>
          <p:nvPr/>
        </p:nvSpPr>
        <p:spPr bwMode="auto">
          <a:xfrm>
            <a:off x="1734281" y="3945116"/>
            <a:ext cx="587373" cy="263553"/>
          </a:xfrm>
          <a:prstGeom prst="roundRect">
            <a:avLst>
              <a:gd name="adj" fmla="val 16667"/>
            </a:avLst>
          </a:prstGeom>
          <a:solidFill>
            <a:srgbClr val="000080"/>
          </a:solidFill>
          <a:ln w="9525">
            <a:solidFill>
              <a:srgbClr val="333399"/>
            </a:solidFill>
            <a:round/>
            <a:headEnd/>
            <a:tailEnd/>
          </a:ln>
        </p:spPr>
        <p:txBody>
          <a:bodyPr rot="0" vert="horz" wrap="square" lIns="91440" tIns="45720" rIns="91440" bIns="45720" anchor="t" anchorCtr="0" upright="1">
            <a:noAutofit/>
          </a:bodyPr>
          <a:lstStyle/>
          <a:p>
            <a:r>
              <a:rPr lang="fr-FR" sz="1200" dirty="0" smtClean="0">
                <a:solidFill>
                  <a:schemeClr val="bg1"/>
                </a:solidFill>
              </a:rPr>
              <a:t>Taxes</a:t>
            </a:r>
            <a:endParaRPr lang="fr-FR" sz="1200" dirty="0">
              <a:solidFill>
                <a:schemeClr val="bg1"/>
              </a:solidFill>
            </a:endParaRPr>
          </a:p>
        </p:txBody>
      </p:sp>
      <p:sp>
        <p:nvSpPr>
          <p:cNvPr id="68" name="Rectangle à coins arrondis 67"/>
          <p:cNvSpPr>
            <a:spLocks noChangeArrowheads="1"/>
          </p:cNvSpPr>
          <p:nvPr/>
        </p:nvSpPr>
        <p:spPr bwMode="auto">
          <a:xfrm>
            <a:off x="1731957" y="4477494"/>
            <a:ext cx="587373" cy="263553"/>
          </a:xfrm>
          <a:prstGeom prst="roundRect">
            <a:avLst>
              <a:gd name="adj" fmla="val 16667"/>
            </a:avLst>
          </a:prstGeom>
          <a:solidFill>
            <a:srgbClr val="000080"/>
          </a:solidFill>
          <a:ln w="9525">
            <a:solidFill>
              <a:srgbClr val="333399"/>
            </a:solidFill>
            <a:round/>
            <a:headEnd/>
            <a:tailEnd/>
          </a:ln>
        </p:spPr>
        <p:txBody>
          <a:bodyPr rot="0" vert="horz" wrap="square" lIns="91440" tIns="45720" rIns="91440" bIns="45720" anchor="t" anchorCtr="0" upright="1">
            <a:noAutofit/>
          </a:bodyPr>
          <a:lstStyle/>
          <a:p>
            <a:r>
              <a:rPr lang="fr-FR" sz="1200" dirty="0" smtClean="0">
                <a:solidFill>
                  <a:schemeClr val="bg1"/>
                </a:solidFill>
              </a:rPr>
              <a:t>GA</a:t>
            </a:r>
            <a:endParaRPr lang="fr-FR" sz="1200" dirty="0">
              <a:solidFill>
                <a:schemeClr val="bg1"/>
              </a:solidFill>
            </a:endParaRPr>
          </a:p>
        </p:txBody>
      </p:sp>
      <p:sp>
        <p:nvSpPr>
          <p:cNvPr id="69" name="Rectangle à coins arrondis 68"/>
          <p:cNvSpPr>
            <a:spLocks noChangeArrowheads="1"/>
          </p:cNvSpPr>
          <p:nvPr/>
        </p:nvSpPr>
        <p:spPr bwMode="auto">
          <a:xfrm>
            <a:off x="3953882" y="225036"/>
            <a:ext cx="1650152" cy="330321"/>
          </a:xfrm>
          <a:prstGeom prst="roundRect">
            <a:avLst>
              <a:gd name="adj" fmla="val 16667"/>
            </a:avLst>
          </a:prstGeom>
          <a:solidFill>
            <a:srgbClr val="FFC000"/>
          </a:solidFill>
          <a:ln w="9525">
            <a:solidFill>
              <a:srgbClr val="000000"/>
            </a:solidFill>
            <a:round/>
            <a:headEnd/>
            <a:tailEnd/>
          </a:ln>
        </p:spPr>
        <p:txBody>
          <a:bodyPr rot="0" vert="horz" wrap="square" lIns="91440" tIns="45720" rIns="91440" bIns="45720" anchor="t" anchorCtr="0" upright="1">
            <a:noAutofit/>
          </a:bodyPr>
          <a:lstStyle/>
          <a:p>
            <a:pPr algn="ctr">
              <a:spcAft>
                <a:spcPts val="0"/>
              </a:spcAft>
            </a:pPr>
            <a:r>
              <a:rPr lang="fr-FR" sz="800" b="1" dirty="0">
                <a:effectLst/>
                <a:latin typeface="Arial" panose="020B0604020202020204" pitchFamily="34" charset="0"/>
                <a:ea typeface="MS Mincho" panose="02020609040205080304" pitchFamily="49" charset="-128"/>
                <a:cs typeface="Times New Roman" panose="02020603050405020304" pitchFamily="18" charset="0"/>
              </a:rPr>
              <a:t>CONSEIL </a:t>
            </a:r>
            <a:r>
              <a:rPr lang="fr-FR" sz="800" b="1" dirty="0" smtClean="0">
                <a:effectLst/>
                <a:latin typeface="Arial" panose="020B0604020202020204" pitchFamily="34" charset="0"/>
                <a:ea typeface="MS Mincho" panose="02020609040205080304" pitchFamily="49" charset="-128"/>
                <a:cs typeface="Times New Roman" panose="02020603050405020304" pitchFamily="18" charset="0"/>
              </a:rPr>
              <a:t>DE SURVEILLANCE</a:t>
            </a:r>
            <a:endParaRPr lang="fr-FR" sz="1000" dirty="0">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72" name="ZoneTexte 71"/>
          <p:cNvSpPr txBox="1"/>
          <p:nvPr/>
        </p:nvSpPr>
        <p:spPr>
          <a:xfrm>
            <a:off x="7606974" y="1427310"/>
            <a:ext cx="400110" cy="2749382"/>
          </a:xfrm>
          <a:prstGeom prst="rect">
            <a:avLst/>
          </a:prstGeom>
          <a:solidFill>
            <a:schemeClr val="accent1">
              <a:lumMod val="20000"/>
              <a:lumOff val="80000"/>
            </a:schemeClr>
          </a:solidFill>
        </p:spPr>
        <p:txBody>
          <a:bodyPr vert="vert270" wrap="square" rtlCol="0">
            <a:spAutoFit/>
          </a:bodyPr>
          <a:lstStyle/>
          <a:p>
            <a:r>
              <a:rPr lang="fr-FR" sz="1400" dirty="0" smtClean="0"/>
              <a:t>Poste d’enregistrement biométrique</a:t>
            </a:r>
            <a:endParaRPr lang="fr-FR" sz="1400" dirty="0"/>
          </a:p>
        </p:txBody>
      </p:sp>
      <p:sp>
        <p:nvSpPr>
          <p:cNvPr id="73" name="ZoneTexte 72"/>
          <p:cNvSpPr txBox="1"/>
          <p:nvPr/>
        </p:nvSpPr>
        <p:spPr>
          <a:xfrm>
            <a:off x="8610402" y="597996"/>
            <a:ext cx="461665" cy="3610673"/>
          </a:xfrm>
          <a:prstGeom prst="rect">
            <a:avLst/>
          </a:prstGeom>
          <a:noFill/>
        </p:spPr>
        <p:txBody>
          <a:bodyPr vert="vert270" wrap="square" rtlCol="0">
            <a:spAutoFit/>
          </a:bodyPr>
          <a:lstStyle/>
          <a:p>
            <a:r>
              <a:rPr lang="fr-FR" dirty="0" smtClean="0"/>
              <a:t>Toutes les catégories de population</a:t>
            </a:r>
            <a:endParaRPr lang="fr-FR" dirty="0"/>
          </a:p>
        </p:txBody>
      </p:sp>
      <p:cxnSp>
        <p:nvCxnSpPr>
          <p:cNvPr id="75" name="Connecteur droit avec flèche 74"/>
          <p:cNvCxnSpPr/>
          <p:nvPr/>
        </p:nvCxnSpPr>
        <p:spPr>
          <a:xfrm flipH="1">
            <a:off x="8345638" y="2423187"/>
            <a:ext cx="40282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6" name="Rectangle à coins arrondis 75"/>
          <p:cNvSpPr>
            <a:spLocks noChangeArrowheads="1"/>
          </p:cNvSpPr>
          <p:nvPr/>
        </p:nvSpPr>
        <p:spPr bwMode="auto">
          <a:xfrm>
            <a:off x="1283314" y="2257412"/>
            <a:ext cx="1007713" cy="320423"/>
          </a:xfrm>
          <a:prstGeom prst="roundRect">
            <a:avLst>
              <a:gd name="adj" fmla="val 16667"/>
            </a:avLst>
          </a:prstGeom>
          <a:solidFill>
            <a:srgbClr val="808000"/>
          </a:solidFill>
          <a:ln w="9525">
            <a:solidFill>
              <a:srgbClr val="008000"/>
            </a:solidFill>
            <a:round/>
            <a:headEnd/>
            <a:tailEnd/>
          </a:ln>
        </p:spPr>
        <p:txBody>
          <a:bodyPr rot="0" vert="horz" wrap="square" lIns="91440" tIns="45720" rIns="91440" bIns="45720" anchor="t" anchorCtr="0" upright="1">
            <a:noAutofit/>
          </a:bodyPr>
          <a:lstStyle/>
          <a:p>
            <a:pPr algn="ctr">
              <a:spcAft>
                <a:spcPts val="0"/>
              </a:spcAft>
            </a:pPr>
            <a:r>
              <a:rPr lang="fr-CH" sz="1000" dirty="0" smtClean="0">
                <a:solidFill>
                  <a:schemeClr val="bg1"/>
                </a:solidFill>
                <a:effectLst/>
                <a:latin typeface="Arial" panose="020B0604020202020204" pitchFamily="34" charset="0"/>
                <a:ea typeface="MS Mincho" panose="02020609040205080304" pitchFamily="49" charset="-128"/>
                <a:cs typeface="Times New Roman" panose="02020603050405020304" pitchFamily="18" charset="0"/>
              </a:rPr>
              <a:t>CNPS</a:t>
            </a:r>
            <a:endParaRPr lang="fr-FR" sz="1000"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endParaRPr>
          </a:p>
        </p:txBody>
      </p:sp>
      <p:cxnSp>
        <p:nvCxnSpPr>
          <p:cNvPr id="77" name="Connecteur droit 76"/>
          <p:cNvCxnSpPr>
            <a:cxnSpLocks noChangeShapeType="1"/>
          </p:cNvCxnSpPr>
          <p:nvPr/>
        </p:nvCxnSpPr>
        <p:spPr bwMode="auto">
          <a:xfrm>
            <a:off x="2325450" y="2474492"/>
            <a:ext cx="244739" cy="0"/>
          </a:xfrm>
          <a:prstGeom prst="line">
            <a:avLst/>
          </a:prstGeom>
          <a:noFill/>
          <a:ln w="9525">
            <a:solidFill>
              <a:srgbClr val="008000"/>
            </a:solidFill>
            <a:round/>
            <a:headEnd/>
            <a:tailEnd type="triangle" w="med" len="med"/>
          </a:ln>
          <a:extLst>
            <a:ext uri="{909E8E84-426E-40DD-AFC4-6F175D3DCCD1}">
              <a14:hiddenFill xmlns:a14="http://schemas.microsoft.com/office/drawing/2010/main">
                <a:noFill/>
              </a14:hiddenFill>
            </a:ext>
          </a:extLst>
        </p:spPr>
      </p:cxnSp>
      <p:cxnSp>
        <p:nvCxnSpPr>
          <p:cNvPr id="78" name="Connecteur droit 77"/>
          <p:cNvCxnSpPr>
            <a:cxnSpLocks noChangeShapeType="1"/>
          </p:cNvCxnSpPr>
          <p:nvPr/>
        </p:nvCxnSpPr>
        <p:spPr bwMode="auto">
          <a:xfrm>
            <a:off x="2388400" y="1304317"/>
            <a:ext cx="244739" cy="0"/>
          </a:xfrm>
          <a:prstGeom prst="line">
            <a:avLst/>
          </a:prstGeom>
          <a:noFill/>
          <a:ln w="9525">
            <a:solidFill>
              <a:srgbClr val="008000"/>
            </a:solidFill>
            <a:round/>
            <a:headEnd/>
            <a:tailEnd type="triangle" w="med" len="med"/>
          </a:ln>
          <a:extLst>
            <a:ext uri="{909E8E84-426E-40DD-AFC4-6F175D3DCCD1}">
              <a14:hiddenFill xmlns:a14="http://schemas.microsoft.com/office/drawing/2010/main">
                <a:noFill/>
              </a14:hiddenFill>
            </a:ext>
          </a:extLst>
        </p:spPr>
      </p:cxnSp>
      <p:sp>
        <p:nvSpPr>
          <p:cNvPr id="79" name="ZoneTexte 78"/>
          <p:cNvSpPr txBox="1"/>
          <p:nvPr/>
        </p:nvSpPr>
        <p:spPr>
          <a:xfrm>
            <a:off x="4069216" y="1849591"/>
            <a:ext cx="1533040" cy="276999"/>
          </a:xfrm>
          <a:prstGeom prst="rect">
            <a:avLst/>
          </a:prstGeom>
          <a:noFill/>
        </p:spPr>
        <p:txBody>
          <a:bodyPr wrap="square" rtlCol="0">
            <a:spAutoFit/>
          </a:bodyPr>
          <a:lstStyle/>
          <a:p>
            <a:pPr algn="ctr"/>
            <a:r>
              <a:rPr lang="fr-FR" sz="1200" b="1" dirty="0" smtClean="0"/>
              <a:t>Direction Générale </a:t>
            </a:r>
            <a:endParaRPr lang="fr-FR" sz="1200" b="1" dirty="0"/>
          </a:p>
        </p:txBody>
      </p:sp>
      <p:sp>
        <p:nvSpPr>
          <p:cNvPr id="80" name="Rectangle à coins arrondis 79"/>
          <p:cNvSpPr>
            <a:spLocks noChangeArrowheads="1"/>
          </p:cNvSpPr>
          <p:nvPr/>
        </p:nvSpPr>
        <p:spPr bwMode="auto">
          <a:xfrm>
            <a:off x="1721907" y="4846063"/>
            <a:ext cx="587373" cy="263553"/>
          </a:xfrm>
          <a:prstGeom prst="roundRect">
            <a:avLst>
              <a:gd name="adj" fmla="val 16667"/>
            </a:avLst>
          </a:prstGeom>
          <a:solidFill>
            <a:srgbClr val="000080"/>
          </a:solidFill>
          <a:ln w="9525">
            <a:solidFill>
              <a:srgbClr val="333399"/>
            </a:solidFill>
            <a:round/>
            <a:headEnd/>
            <a:tailEnd/>
          </a:ln>
        </p:spPr>
        <p:txBody>
          <a:bodyPr rot="0" vert="horz" wrap="square" lIns="91440" tIns="45720" rIns="91440" bIns="45720" anchor="t" anchorCtr="0" upright="1">
            <a:noAutofit/>
          </a:bodyPr>
          <a:lstStyle/>
          <a:p>
            <a:r>
              <a:rPr lang="fr-FR" sz="1200" dirty="0" smtClean="0">
                <a:solidFill>
                  <a:schemeClr val="bg1"/>
                </a:solidFill>
              </a:rPr>
              <a:t>CTD</a:t>
            </a:r>
            <a:endParaRPr lang="fr-FR" sz="1200" dirty="0">
              <a:solidFill>
                <a:schemeClr val="bg1"/>
              </a:solidFill>
            </a:endParaRPr>
          </a:p>
        </p:txBody>
      </p:sp>
      <p:cxnSp>
        <p:nvCxnSpPr>
          <p:cNvPr id="81" name="Connecteur droit 80"/>
          <p:cNvCxnSpPr>
            <a:cxnSpLocks noChangeShapeType="1"/>
          </p:cNvCxnSpPr>
          <p:nvPr/>
        </p:nvCxnSpPr>
        <p:spPr bwMode="auto">
          <a:xfrm>
            <a:off x="2291027" y="4979249"/>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sp>
        <p:nvSpPr>
          <p:cNvPr id="82" name="ZoneTexte 81"/>
          <p:cNvSpPr txBox="1"/>
          <p:nvPr/>
        </p:nvSpPr>
        <p:spPr>
          <a:xfrm>
            <a:off x="107503" y="1304317"/>
            <a:ext cx="1313944" cy="261610"/>
          </a:xfrm>
          <a:prstGeom prst="rect">
            <a:avLst/>
          </a:prstGeom>
          <a:noFill/>
        </p:spPr>
        <p:txBody>
          <a:bodyPr wrap="square" rtlCol="0">
            <a:spAutoFit/>
          </a:bodyPr>
          <a:lstStyle/>
          <a:p>
            <a:r>
              <a:rPr lang="fr-FR" sz="1100" dirty="0" smtClean="0"/>
              <a:t>Cotisations salariés</a:t>
            </a:r>
            <a:endParaRPr lang="fr-FR" sz="1100" dirty="0"/>
          </a:p>
        </p:txBody>
      </p:sp>
      <p:sp>
        <p:nvSpPr>
          <p:cNvPr id="83" name="ZoneTexte 82"/>
          <p:cNvSpPr txBox="1"/>
          <p:nvPr/>
        </p:nvSpPr>
        <p:spPr>
          <a:xfrm>
            <a:off x="18795" y="1662453"/>
            <a:ext cx="1313944" cy="430887"/>
          </a:xfrm>
          <a:prstGeom prst="rect">
            <a:avLst/>
          </a:prstGeom>
          <a:noFill/>
        </p:spPr>
        <p:txBody>
          <a:bodyPr wrap="square" rtlCol="0">
            <a:spAutoFit/>
          </a:bodyPr>
          <a:lstStyle/>
          <a:p>
            <a:r>
              <a:rPr lang="fr-FR" sz="1100" dirty="0" smtClean="0"/>
              <a:t>Cotisations Agents Etat</a:t>
            </a:r>
            <a:endParaRPr lang="fr-FR" sz="1100" dirty="0"/>
          </a:p>
        </p:txBody>
      </p:sp>
      <p:sp>
        <p:nvSpPr>
          <p:cNvPr id="84" name="ZoneTexte 83"/>
          <p:cNvSpPr txBox="1"/>
          <p:nvPr/>
        </p:nvSpPr>
        <p:spPr>
          <a:xfrm>
            <a:off x="13429" y="2303308"/>
            <a:ext cx="1313944" cy="430887"/>
          </a:xfrm>
          <a:prstGeom prst="rect">
            <a:avLst/>
          </a:prstGeom>
          <a:noFill/>
        </p:spPr>
        <p:txBody>
          <a:bodyPr wrap="square" rtlCol="0">
            <a:spAutoFit/>
          </a:bodyPr>
          <a:lstStyle/>
          <a:p>
            <a:r>
              <a:rPr lang="fr-FR" sz="1100" dirty="0" smtClean="0"/>
              <a:t>Retraités secteur privé</a:t>
            </a:r>
            <a:endParaRPr lang="fr-FR" sz="1100" dirty="0"/>
          </a:p>
        </p:txBody>
      </p:sp>
      <p:sp>
        <p:nvSpPr>
          <p:cNvPr id="85" name="ZoneTexte 84"/>
          <p:cNvSpPr txBox="1"/>
          <p:nvPr/>
        </p:nvSpPr>
        <p:spPr>
          <a:xfrm>
            <a:off x="93736" y="3776769"/>
            <a:ext cx="1313944" cy="600164"/>
          </a:xfrm>
          <a:prstGeom prst="rect">
            <a:avLst/>
          </a:prstGeom>
          <a:noFill/>
        </p:spPr>
        <p:txBody>
          <a:bodyPr wrap="square" rtlCol="0">
            <a:spAutoFit/>
          </a:bodyPr>
          <a:lstStyle/>
          <a:p>
            <a:r>
              <a:rPr lang="fr-FR" sz="1100" dirty="0" smtClean="0"/>
              <a:t>Cotisations travailleurs indépendants</a:t>
            </a:r>
            <a:endParaRPr lang="fr-FR" sz="1100" dirty="0"/>
          </a:p>
        </p:txBody>
      </p:sp>
      <p:sp>
        <p:nvSpPr>
          <p:cNvPr id="86" name="ZoneTexte 85"/>
          <p:cNvSpPr txBox="1"/>
          <p:nvPr/>
        </p:nvSpPr>
        <p:spPr>
          <a:xfrm>
            <a:off x="6309800" y="5435414"/>
            <a:ext cx="1048094" cy="461665"/>
          </a:xfrm>
          <a:prstGeom prst="rect">
            <a:avLst/>
          </a:prstGeom>
          <a:noFill/>
        </p:spPr>
        <p:txBody>
          <a:bodyPr wrap="square" rtlCol="0">
            <a:spAutoFit/>
          </a:bodyPr>
          <a:lstStyle/>
          <a:p>
            <a:r>
              <a:rPr lang="fr-FR" sz="1200" dirty="0" smtClean="0"/>
              <a:t>Prestataires de soins</a:t>
            </a:r>
            <a:endParaRPr lang="fr-FR" sz="1200" dirty="0"/>
          </a:p>
        </p:txBody>
      </p:sp>
      <p:sp>
        <p:nvSpPr>
          <p:cNvPr id="87" name="ZoneTexte 86"/>
          <p:cNvSpPr txBox="1"/>
          <p:nvPr/>
        </p:nvSpPr>
        <p:spPr>
          <a:xfrm>
            <a:off x="4846716" y="5454018"/>
            <a:ext cx="1313944" cy="261610"/>
          </a:xfrm>
          <a:prstGeom prst="rect">
            <a:avLst/>
          </a:prstGeom>
          <a:noFill/>
        </p:spPr>
        <p:txBody>
          <a:bodyPr wrap="square" rtlCol="0">
            <a:spAutoFit/>
          </a:bodyPr>
          <a:lstStyle/>
          <a:p>
            <a:r>
              <a:rPr lang="fr-FR" sz="1100" dirty="0" smtClean="0"/>
              <a:t>Financement</a:t>
            </a:r>
            <a:endParaRPr lang="fr-FR" sz="1100" dirty="0"/>
          </a:p>
        </p:txBody>
      </p:sp>
      <p:sp>
        <p:nvSpPr>
          <p:cNvPr id="88" name="ZoneTexte 87"/>
          <p:cNvSpPr txBox="1"/>
          <p:nvPr/>
        </p:nvSpPr>
        <p:spPr>
          <a:xfrm>
            <a:off x="701649" y="6151871"/>
            <a:ext cx="1645216" cy="261610"/>
          </a:xfrm>
          <a:prstGeom prst="rect">
            <a:avLst/>
          </a:prstGeom>
          <a:noFill/>
        </p:spPr>
        <p:txBody>
          <a:bodyPr wrap="square" rtlCol="0">
            <a:spAutoFit/>
          </a:bodyPr>
          <a:lstStyle/>
          <a:p>
            <a:r>
              <a:rPr lang="fr-FR" sz="1100" dirty="0" smtClean="0"/>
              <a:t>Source de financement</a:t>
            </a:r>
            <a:endParaRPr lang="fr-FR" sz="1100" dirty="0"/>
          </a:p>
        </p:txBody>
      </p:sp>
      <p:sp>
        <p:nvSpPr>
          <p:cNvPr id="89" name="ZoneTexte 88"/>
          <p:cNvSpPr txBox="1"/>
          <p:nvPr/>
        </p:nvSpPr>
        <p:spPr>
          <a:xfrm>
            <a:off x="4000382" y="6042649"/>
            <a:ext cx="1313944" cy="261610"/>
          </a:xfrm>
          <a:prstGeom prst="rect">
            <a:avLst/>
          </a:prstGeom>
          <a:noFill/>
        </p:spPr>
        <p:txBody>
          <a:bodyPr wrap="square" rtlCol="0">
            <a:spAutoFit/>
          </a:bodyPr>
          <a:lstStyle/>
          <a:p>
            <a:r>
              <a:rPr lang="fr-FR" sz="1100" dirty="0" smtClean="0"/>
              <a:t>Ingénierie</a:t>
            </a:r>
            <a:endParaRPr lang="fr-FR" sz="1100" dirty="0"/>
          </a:p>
        </p:txBody>
      </p:sp>
      <p:sp>
        <p:nvSpPr>
          <p:cNvPr id="90" name="ZoneTexte 89"/>
          <p:cNvSpPr txBox="1"/>
          <p:nvPr/>
        </p:nvSpPr>
        <p:spPr>
          <a:xfrm>
            <a:off x="5467062" y="6056496"/>
            <a:ext cx="1704830" cy="261610"/>
          </a:xfrm>
          <a:prstGeom prst="rect">
            <a:avLst/>
          </a:prstGeom>
          <a:noFill/>
        </p:spPr>
        <p:txBody>
          <a:bodyPr wrap="square" rtlCol="0">
            <a:spAutoFit/>
          </a:bodyPr>
          <a:lstStyle/>
          <a:p>
            <a:r>
              <a:rPr lang="fr-FR" sz="1100" dirty="0" smtClean="0"/>
              <a:t>Gestion des prestations</a:t>
            </a:r>
            <a:endParaRPr lang="fr-FR" sz="1100" dirty="0"/>
          </a:p>
        </p:txBody>
      </p:sp>
      <p:sp>
        <p:nvSpPr>
          <p:cNvPr id="91" name="ZoneTexte 90"/>
          <p:cNvSpPr txBox="1"/>
          <p:nvPr/>
        </p:nvSpPr>
        <p:spPr>
          <a:xfrm>
            <a:off x="7658560" y="6001278"/>
            <a:ext cx="1313944" cy="261610"/>
          </a:xfrm>
          <a:prstGeom prst="rect">
            <a:avLst/>
          </a:prstGeom>
          <a:noFill/>
        </p:spPr>
        <p:txBody>
          <a:bodyPr wrap="square" rtlCol="0">
            <a:spAutoFit/>
          </a:bodyPr>
          <a:lstStyle/>
          <a:p>
            <a:r>
              <a:rPr lang="fr-FR" sz="1100" dirty="0" smtClean="0"/>
              <a:t>Affiliation</a:t>
            </a:r>
            <a:endParaRPr lang="fr-FR" sz="1100" dirty="0"/>
          </a:p>
        </p:txBody>
      </p:sp>
      <p:sp>
        <p:nvSpPr>
          <p:cNvPr id="92" name="ZoneTexte 91"/>
          <p:cNvSpPr txBox="1"/>
          <p:nvPr/>
        </p:nvSpPr>
        <p:spPr>
          <a:xfrm>
            <a:off x="13430" y="0"/>
            <a:ext cx="2452746" cy="369332"/>
          </a:xfrm>
          <a:prstGeom prst="rect">
            <a:avLst/>
          </a:prstGeom>
          <a:noFill/>
        </p:spPr>
        <p:txBody>
          <a:bodyPr wrap="square" rtlCol="0">
            <a:spAutoFit/>
          </a:bodyPr>
          <a:lstStyle/>
          <a:p>
            <a:r>
              <a:rPr lang="fr-FR" dirty="0" smtClean="0"/>
              <a:t>Scénario 1</a:t>
            </a:r>
            <a:endParaRPr lang="fr-FR" dirty="0"/>
          </a:p>
        </p:txBody>
      </p:sp>
    </p:spTree>
    <p:extLst>
      <p:ext uri="{BB962C8B-B14F-4D97-AF65-F5344CB8AC3E}">
        <p14:creationId xmlns:p14="http://schemas.microsoft.com/office/powerpoint/2010/main" val="2748714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3067" y="32405"/>
            <a:ext cx="8229600" cy="660291"/>
          </a:xfrm>
        </p:spPr>
        <p:txBody>
          <a:bodyPr>
            <a:normAutofit/>
          </a:bodyPr>
          <a:lstStyle/>
          <a:p>
            <a:r>
              <a:rPr lang="fr-FR" sz="3200" b="1" dirty="0" smtClean="0"/>
              <a:t>CARACTERISTIQUES DU SCENARIO 2</a:t>
            </a:r>
            <a:endParaRPr lang="fr-FR" sz="3200" b="1" dirty="0"/>
          </a:p>
        </p:txBody>
      </p:sp>
      <p:graphicFrame>
        <p:nvGraphicFramePr>
          <p:cNvPr id="3" name="Tableau 2"/>
          <p:cNvGraphicFramePr>
            <a:graphicFrameLocks noGrp="1"/>
          </p:cNvGraphicFramePr>
          <p:nvPr>
            <p:extLst>
              <p:ext uri="{D42A27DB-BD31-4B8C-83A1-F6EECF244321}">
                <p14:modId xmlns:p14="http://schemas.microsoft.com/office/powerpoint/2010/main" val="1078917046"/>
              </p:ext>
            </p:extLst>
          </p:nvPr>
        </p:nvGraphicFramePr>
        <p:xfrm>
          <a:off x="251520" y="692696"/>
          <a:ext cx="8568952" cy="5904656"/>
        </p:xfrm>
        <a:graphic>
          <a:graphicData uri="http://schemas.openxmlformats.org/drawingml/2006/table">
            <a:tbl>
              <a:tblPr firstRow="1" firstCol="1" bandRow="1">
                <a:tableStyleId>{5C22544A-7EE6-4342-B048-85BDC9FD1C3A}</a:tableStyleId>
              </a:tblPr>
              <a:tblGrid>
                <a:gridCol w="3103042"/>
                <a:gridCol w="5465910"/>
              </a:tblGrid>
              <a:tr h="342756">
                <a:tc>
                  <a:txBody>
                    <a:bodyPr/>
                    <a:lstStyle/>
                    <a:p>
                      <a:pPr>
                        <a:spcAft>
                          <a:spcPts val="0"/>
                        </a:spcAft>
                      </a:pPr>
                      <a:r>
                        <a:rPr lang="fr-FR" sz="2000" dirty="0">
                          <a:effectLst/>
                        </a:rPr>
                        <a:t>Fonctions</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5699" marR="65699" marT="0" marB="0"/>
                </a:tc>
                <a:tc>
                  <a:txBody>
                    <a:bodyPr/>
                    <a:lstStyle/>
                    <a:p>
                      <a:pPr>
                        <a:spcAft>
                          <a:spcPts val="0"/>
                        </a:spcAft>
                      </a:pPr>
                      <a:r>
                        <a:rPr lang="fr-FR" sz="2000" dirty="0">
                          <a:effectLst/>
                        </a:rPr>
                        <a:t>Scénario 2</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5699" marR="65699" marT="0" marB="0"/>
                </a:tc>
              </a:tr>
              <a:tr h="2134337">
                <a:tc>
                  <a:txBody>
                    <a:bodyPr/>
                    <a:lstStyle/>
                    <a:p>
                      <a:pPr>
                        <a:spcAft>
                          <a:spcPts val="0"/>
                        </a:spcAft>
                      </a:pPr>
                      <a:r>
                        <a:rPr lang="fr-FR" sz="2000">
                          <a:effectLst/>
                        </a:rPr>
                        <a:t>Fonctions de proximité</a:t>
                      </a:r>
                      <a:endParaRPr lang="fr-FR" sz="2000">
                        <a:effectLst/>
                        <a:latin typeface="Arial" panose="020B0604020202020204" pitchFamily="34" charset="0"/>
                        <a:ea typeface="MS Mincho" panose="02020609040205080304" pitchFamily="49" charset="-128"/>
                        <a:cs typeface="Times New Roman" panose="02020603050405020304" pitchFamily="18" charset="0"/>
                      </a:endParaRPr>
                    </a:p>
                  </a:txBody>
                  <a:tcPr marL="65699" marR="65699" marT="0" marB="0"/>
                </a:tc>
                <a:tc>
                  <a:txBody>
                    <a:bodyPr/>
                    <a:lstStyle/>
                    <a:p>
                      <a:pPr marL="342900" lvl="0" indent="-342900" algn="just">
                        <a:spcAft>
                          <a:spcPts val="0"/>
                        </a:spcAft>
                        <a:buFont typeface="Times New Roman" panose="02020603050405020304" pitchFamily="18" charset="0"/>
                        <a:buChar char="-"/>
                      </a:pPr>
                      <a:r>
                        <a:rPr lang="fr-FR" sz="2000" dirty="0">
                          <a:effectLst/>
                        </a:rPr>
                        <a:t>Affiliation à travers des postes d’enregistrement biométrique</a:t>
                      </a:r>
                    </a:p>
                    <a:p>
                      <a:pPr marL="342900" lvl="0" indent="-342900" algn="just">
                        <a:spcAft>
                          <a:spcPts val="0"/>
                        </a:spcAft>
                        <a:buFont typeface="Times New Roman" panose="02020603050405020304" pitchFamily="18" charset="0"/>
                        <a:buChar char="-"/>
                      </a:pPr>
                      <a:r>
                        <a:rPr lang="fr-FR" sz="2000" dirty="0">
                          <a:effectLst/>
                        </a:rPr>
                        <a:t>Collecte des contributions et mobilisation sociale réalisées par des structures spécialisées existantes</a:t>
                      </a:r>
                      <a:endParaRPr lang="fr-FR" sz="2000" dirty="0">
                        <a:effectLst/>
                        <a:latin typeface="Arial" panose="020B0604020202020204" pitchFamily="34" charset="0"/>
                        <a:ea typeface="Calibri" panose="020F0502020204030204" pitchFamily="34" charset="0"/>
                        <a:cs typeface="Times New Roman" panose="02020603050405020304" pitchFamily="18" charset="0"/>
                      </a:endParaRPr>
                    </a:p>
                  </a:txBody>
                  <a:tcPr marL="65699" marR="65699" marT="0" marB="0"/>
                </a:tc>
              </a:tr>
              <a:tr h="1371025">
                <a:tc>
                  <a:txBody>
                    <a:bodyPr/>
                    <a:lstStyle/>
                    <a:p>
                      <a:pPr>
                        <a:spcAft>
                          <a:spcPts val="0"/>
                        </a:spcAft>
                      </a:pPr>
                      <a:r>
                        <a:rPr lang="fr-FR" sz="2000">
                          <a:effectLst/>
                        </a:rPr>
                        <a:t>Mise en commun</a:t>
                      </a:r>
                      <a:endParaRPr lang="fr-FR" sz="2000">
                        <a:effectLst/>
                        <a:latin typeface="Arial" panose="020B0604020202020204" pitchFamily="34" charset="0"/>
                        <a:ea typeface="MS Mincho" panose="02020609040205080304" pitchFamily="49" charset="-128"/>
                        <a:cs typeface="Times New Roman" panose="02020603050405020304" pitchFamily="18" charset="0"/>
                      </a:endParaRPr>
                    </a:p>
                  </a:txBody>
                  <a:tcPr marL="65699" marR="65699" marT="0" marB="0"/>
                </a:tc>
                <a:tc>
                  <a:txBody>
                    <a:bodyPr/>
                    <a:lstStyle/>
                    <a:p>
                      <a:pPr algn="just">
                        <a:spcAft>
                          <a:spcPts val="0"/>
                        </a:spcAft>
                      </a:pPr>
                      <a:r>
                        <a:rPr lang="fr-FR" sz="2000">
                          <a:effectLst/>
                        </a:rPr>
                        <a:t>Création de deux structures nationales de mise en commun des ressources, des fonctions d’ingénierie d’assurance et de mutualisation du risque</a:t>
                      </a:r>
                      <a:endParaRPr lang="fr-FR" sz="2000">
                        <a:effectLst/>
                        <a:latin typeface="Arial" panose="020B0604020202020204" pitchFamily="34" charset="0"/>
                        <a:ea typeface="MS Mincho" panose="02020609040205080304" pitchFamily="49" charset="-128"/>
                        <a:cs typeface="Times New Roman" panose="02020603050405020304" pitchFamily="18" charset="0"/>
                      </a:endParaRPr>
                    </a:p>
                  </a:txBody>
                  <a:tcPr marL="65699" marR="65699" marT="0" marB="0"/>
                </a:tc>
              </a:tr>
              <a:tr h="2056538">
                <a:tc>
                  <a:txBody>
                    <a:bodyPr/>
                    <a:lstStyle/>
                    <a:p>
                      <a:pPr>
                        <a:spcAft>
                          <a:spcPts val="0"/>
                        </a:spcAft>
                      </a:pPr>
                      <a:r>
                        <a:rPr lang="fr-FR" sz="2000">
                          <a:effectLst/>
                        </a:rPr>
                        <a:t>Relations avec l’offre de soins</a:t>
                      </a:r>
                      <a:endParaRPr lang="fr-FR" sz="2000">
                        <a:effectLst/>
                        <a:latin typeface="Arial" panose="020B0604020202020204" pitchFamily="34" charset="0"/>
                        <a:ea typeface="MS Mincho" panose="02020609040205080304" pitchFamily="49" charset="-128"/>
                        <a:cs typeface="Times New Roman" panose="02020603050405020304" pitchFamily="18" charset="0"/>
                      </a:endParaRPr>
                    </a:p>
                  </a:txBody>
                  <a:tcPr marL="65699" marR="65699" marT="0" marB="0"/>
                </a:tc>
                <a:tc>
                  <a:txBody>
                    <a:bodyPr/>
                    <a:lstStyle/>
                    <a:p>
                      <a:pPr algn="just">
                        <a:spcAft>
                          <a:spcPts val="0"/>
                        </a:spcAft>
                      </a:pPr>
                      <a:r>
                        <a:rPr lang="fr-FR" sz="2000" dirty="0">
                          <a:effectLst/>
                        </a:rPr>
                        <a:t>Centralisation de la contractualisation et du paiement des prestataires de soins au niveau des deux structures nationales et délégation du traitement des prestations et du contrôle médical aux Fonds Régionaux de Promotion de la Santé</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5699" marR="65699" marT="0" marB="0"/>
                </a:tc>
              </a:tr>
            </a:tbl>
          </a:graphicData>
        </a:graphic>
      </p:graphicFrame>
    </p:spTree>
    <p:extLst>
      <p:ext uri="{BB962C8B-B14F-4D97-AF65-F5344CB8AC3E}">
        <p14:creationId xmlns:p14="http://schemas.microsoft.com/office/powerpoint/2010/main" val="38446582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à coins arrondis 22"/>
          <p:cNvSpPr>
            <a:spLocks noChangeArrowheads="1"/>
          </p:cNvSpPr>
          <p:nvPr/>
        </p:nvSpPr>
        <p:spPr bwMode="auto">
          <a:xfrm>
            <a:off x="6311635" y="4477494"/>
            <a:ext cx="868823" cy="430821"/>
          </a:xfrm>
          <a:prstGeom prst="roundRect">
            <a:avLst>
              <a:gd name="adj" fmla="val 16667"/>
            </a:avLst>
          </a:prstGeom>
          <a:solidFill>
            <a:srgbClr val="FF9900"/>
          </a:solidFill>
          <a:ln w="9525">
            <a:solidFill>
              <a:srgbClr val="000000"/>
            </a:solidFill>
            <a:round/>
            <a:headEnd/>
            <a:tailEnd/>
          </a:ln>
        </p:spPr>
        <p:txBody>
          <a:bodyPr rot="0" vert="horz" wrap="square" lIns="91440" tIns="45720" rIns="91440" bIns="45720" anchor="t" anchorCtr="0" upright="1">
            <a:noAutofit/>
          </a:bodyPr>
          <a:lstStyle/>
          <a:p>
            <a:pPr algn="ctr"/>
            <a:r>
              <a:rPr lang="fr-FR" dirty="0" smtClean="0"/>
              <a:t>FRPS</a:t>
            </a:r>
            <a:endParaRPr lang="fr-FR" dirty="0"/>
          </a:p>
        </p:txBody>
      </p:sp>
      <p:cxnSp>
        <p:nvCxnSpPr>
          <p:cNvPr id="24" name="Connecteur droit 23"/>
          <p:cNvCxnSpPr>
            <a:cxnSpLocks noChangeShapeType="1"/>
          </p:cNvCxnSpPr>
          <p:nvPr/>
        </p:nvCxnSpPr>
        <p:spPr bwMode="auto">
          <a:xfrm>
            <a:off x="6687921" y="4920263"/>
            <a:ext cx="0" cy="539054"/>
          </a:xfrm>
          <a:prstGeom prst="line">
            <a:avLst/>
          </a:prstGeom>
          <a:noFill/>
          <a:ln w="9525">
            <a:solidFill>
              <a:srgbClr val="22A872"/>
            </a:solidFill>
            <a:prstDash val="dash"/>
            <a:round/>
            <a:headEnd type="triangle" w="med" len="med"/>
            <a:tailEnd type="triangle" w="med" len="med"/>
          </a:ln>
          <a:extLst>
            <a:ext uri="{909E8E84-426E-40DD-AFC4-6F175D3DCCD1}">
              <a14:hiddenFill xmlns:a14="http://schemas.microsoft.com/office/drawing/2010/main">
                <a:noFill/>
              </a14:hiddenFill>
            </a:ext>
          </a:extLst>
        </p:spPr>
      </p:cxnSp>
      <p:sp>
        <p:nvSpPr>
          <p:cNvPr id="29" name="Parenthèse fermante 28"/>
          <p:cNvSpPr>
            <a:spLocks/>
          </p:cNvSpPr>
          <p:nvPr/>
        </p:nvSpPr>
        <p:spPr bwMode="auto">
          <a:xfrm rot="5400000">
            <a:off x="1385561" y="4727898"/>
            <a:ext cx="105421" cy="2517751"/>
          </a:xfrm>
          <a:prstGeom prst="rightBracket">
            <a:avLst>
              <a:gd name="adj" fmla="val 251366"/>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fr-FR"/>
          </a:p>
        </p:txBody>
      </p:sp>
      <p:sp>
        <p:nvSpPr>
          <p:cNvPr id="30" name="Parenthèse fermante 29"/>
          <p:cNvSpPr>
            <a:spLocks/>
          </p:cNvSpPr>
          <p:nvPr/>
        </p:nvSpPr>
        <p:spPr bwMode="auto">
          <a:xfrm rot="5400000">
            <a:off x="4416930" y="4892165"/>
            <a:ext cx="85743" cy="2080281"/>
          </a:xfrm>
          <a:prstGeom prst="rightBracket">
            <a:avLst>
              <a:gd name="adj" fmla="val 232240"/>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fr-FR"/>
          </a:p>
        </p:txBody>
      </p:sp>
      <p:sp>
        <p:nvSpPr>
          <p:cNvPr id="31" name="Parenthèse fermante 30"/>
          <p:cNvSpPr>
            <a:spLocks/>
          </p:cNvSpPr>
          <p:nvPr/>
        </p:nvSpPr>
        <p:spPr bwMode="auto">
          <a:xfrm rot="5400000">
            <a:off x="6344426" y="5169492"/>
            <a:ext cx="132122" cy="1522810"/>
          </a:xfrm>
          <a:prstGeom prst="rightBracket">
            <a:avLst>
              <a:gd name="adj" fmla="val 140710"/>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fr-FR"/>
          </a:p>
        </p:txBody>
      </p:sp>
      <p:cxnSp>
        <p:nvCxnSpPr>
          <p:cNvPr id="37" name="Connecteur droit 36"/>
          <p:cNvCxnSpPr>
            <a:cxnSpLocks noChangeShapeType="1"/>
          </p:cNvCxnSpPr>
          <p:nvPr/>
        </p:nvCxnSpPr>
        <p:spPr bwMode="auto">
          <a:xfrm>
            <a:off x="4834024" y="3085935"/>
            <a:ext cx="0" cy="2667858"/>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cxnSp>
      <p:sp>
        <p:nvSpPr>
          <p:cNvPr id="40" name="Rectangle à coins arrondis 39"/>
          <p:cNvSpPr>
            <a:spLocks noChangeArrowheads="1"/>
          </p:cNvSpPr>
          <p:nvPr/>
        </p:nvSpPr>
        <p:spPr bwMode="auto">
          <a:xfrm>
            <a:off x="107504" y="5341948"/>
            <a:ext cx="2547120" cy="590358"/>
          </a:xfrm>
          <a:prstGeom prst="roundRect">
            <a:avLst>
              <a:gd name="adj" fmla="val 16667"/>
            </a:avLst>
          </a:prstGeom>
          <a:solidFill>
            <a:srgbClr val="CC99FF"/>
          </a:solidFill>
          <a:ln w="9525">
            <a:solidFill>
              <a:srgbClr val="6600CC"/>
            </a:solidFill>
            <a:round/>
            <a:headEnd/>
            <a:tailEnd/>
          </a:ln>
        </p:spPr>
        <p:txBody>
          <a:bodyPr rot="0" vert="horz" wrap="square" lIns="91440" tIns="45720" rIns="91440" bIns="45720" anchor="t" anchorCtr="0" upright="1">
            <a:noAutofit/>
          </a:bodyPr>
          <a:lstStyle/>
          <a:p>
            <a:pPr algn="ctr">
              <a:spcAft>
                <a:spcPts val="0"/>
              </a:spcAft>
            </a:pPr>
            <a:r>
              <a:rPr lang="fr-CH" sz="1100" b="1" dirty="0">
                <a:effectLst/>
                <a:latin typeface="Arial" panose="020B0604020202020204" pitchFamily="34" charset="0"/>
                <a:ea typeface="MS Mincho" panose="02020609040205080304" pitchFamily="49" charset="-128"/>
                <a:cs typeface="Times New Roman" panose="02020603050405020304" pitchFamily="18" charset="0"/>
              </a:rPr>
              <a:t>Financements internationaux pour l’accès universel au paquet de soins unique</a:t>
            </a:r>
            <a:endParaRPr lang="fr-FR" sz="1100" b="1" dirty="0">
              <a:effectLst/>
              <a:latin typeface="Arial" panose="020B0604020202020204" pitchFamily="34" charset="0"/>
              <a:ea typeface="MS Mincho" panose="02020609040205080304" pitchFamily="49" charset="-128"/>
              <a:cs typeface="Times New Roman" panose="02020603050405020304" pitchFamily="18" charset="0"/>
            </a:endParaRPr>
          </a:p>
        </p:txBody>
      </p:sp>
      <p:cxnSp>
        <p:nvCxnSpPr>
          <p:cNvPr id="41" name="Connecteur droit 40"/>
          <p:cNvCxnSpPr>
            <a:cxnSpLocks noChangeShapeType="1"/>
          </p:cNvCxnSpPr>
          <p:nvPr/>
        </p:nvCxnSpPr>
        <p:spPr bwMode="auto">
          <a:xfrm flipV="1">
            <a:off x="2732329" y="2885635"/>
            <a:ext cx="1343005" cy="12651"/>
          </a:xfrm>
          <a:prstGeom prst="line">
            <a:avLst/>
          </a:prstGeom>
          <a:noFill/>
          <a:ln w="9525">
            <a:solidFill>
              <a:srgbClr val="6600CC"/>
            </a:solidFill>
            <a:round/>
            <a:headEnd/>
            <a:tailEnd type="triangle" w="med" len="med"/>
          </a:ln>
          <a:extLst>
            <a:ext uri="{909E8E84-426E-40DD-AFC4-6F175D3DCCD1}">
              <a14:hiddenFill xmlns:a14="http://schemas.microsoft.com/office/drawing/2010/main">
                <a:noFill/>
              </a14:hiddenFill>
            </a:ext>
          </a:extLst>
        </p:spPr>
      </p:cxnSp>
      <p:cxnSp>
        <p:nvCxnSpPr>
          <p:cNvPr id="42" name="Connecteur droit 41"/>
          <p:cNvCxnSpPr>
            <a:cxnSpLocks noChangeShapeType="1"/>
          </p:cNvCxnSpPr>
          <p:nvPr/>
        </p:nvCxnSpPr>
        <p:spPr bwMode="auto">
          <a:xfrm flipH="1">
            <a:off x="2723151" y="2896177"/>
            <a:ext cx="9178" cy="2694565"/>
          </a:xfrm>
          <a:prstGeom prst="line">
            <a:avLst/>
          </a:prstGeom>
          <a:noFill/>
          <a:ln w="9525">
            <a:solidFill>
              <a:srgbClr val="6600CC"/>
            </a:solidFill>
            <a:round/>
            <a:headEnd/>
            <a:tailEnd/>
          </a:ln>
          <a:extLst>
            <a:ext uri="{909E8E84-426E-40DD-AFC4-6F175D3DCCD1}">
              <a14:hiddenFill xmlns:a14="http://schemas.microsoft.com/office/drawing/2010/main">
                <a:noFill/>
              </a14:hiddenFill>
            </a:ext>
          </a:extLst>
        </p:spPr>
      </p:cxnSp>
      <p:cxnSp>
        <p:nvCxnSpPr>
          <p:cNvPr id="43" name="Connecteur droit 42"/>
          <p:cNvCxnSpPr>
            <a:cxnSpLocks noChangeShapeType="1"/>
          </p:cNvCxnSpPr>
          <p:nvPr/>
        </p:nvCxnSpPr>
        <p:spPr bwMode="auto">
          <a:xfrm flipH="1">
            <a:off x="7376249" y="1652207"/>
            <a:ext cx="226995"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44" name="Connecteur droit 43"/>
          <p:cNvCxnSpPr>
            <a:cxnSpLocks noChangeShapeType="1"/>
          </p:cNvCxnSpPr>
          <p:nvPr/>
        </p:nvCxnSpPr>
        <p:spPr bwMode="auto">
          <a:xfrm flipH="1">
            <a:off x="7376249" y="2158229"/>
            <a:ext cx="226995"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45" name="Connecteur droit 44"/>
          <p:cNvCxnSpPr>
            <a:cxnSpLocks noChangeShapeType="1"/>
          </p:cNvCxnSpPr>
          <p:nvPr/>
        </p:nvCxnSpPr>
        <p:spPr bwMode="auto">
          <a:xfrm flipH="1">
            <a:off x="7376249" y="2664250"/>
            <a:ext cx="231278"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46" name="Connecteur droit 45"/>
          <p:cNvCxnSpPr>
            <a:cxnSpLocks noChangeShapeType="1"/>
          </p:cNvCxnSpPr>
          <p:nvPr/>
        </p:nvCxnSpPr>
        <p:spPr bwMode="auto">
          <a:xfrm flipH="1">
            <a:off x="7385427" y="3033224"/>
            <a:ext cx="231278"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47" name="Connecteur droit 46"/>
          <p:cNvCxnSpPr>
            <a:cxnSpLocks noChangeShapeType="1"/>
          </p:cNvCxnSpPr>
          <p:nvPr/>
        </p:nvCxnSpPr>
        <p:spPr bwMode="auto">
          <a:xfrm flipH="1">
            <a:off x="7376249" y="3412741"/>
            <a:ext cx="231278"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48" name="Connecteur droit 47"/>
          <p:cNvCxnSpPr>
            <a:cxnSpLocks noChangeShapeType="1"/>
          </p:cNvCxnSpPr>
          <p:nvPr/>
        </p:nvCxnSpPr>
        <p:spPr bwMode="auto">
          <a:xfrm flipH="1">
            <a:off x="7341609" y="1193873"/>
            <a:ext cx="231278"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49" name="Connecteur droit 48"/>
          <p:cNvCxnSpPr>
            <a:cxnSpLocks noChangeShapeType="1"/>
          </p:cNvCxnSpPr>
          <p:nvPr/>
        </p:nvCxnSpPr>
        <p:spPr bwMode="auto">
          <a:xfrm flipH="1">
            <a:off x="7376249" y="4182315"/>
            <a:ext cx="231278"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50" name="Connecteur droit 49"/>
          <p:cNvCxnSpPr>
            <a:cxnSpLocks noChangeShapeType="1"/>
          </p:cNvCxnSpPr>
          <p:nvPr/>
        </p:nvCxnSpPr>
        <p:spPr bwMode="auto">
          <a:xfrm>
            <a:off x="7357894" y="899509"/>
            <a:ext cx="0" cy="2524485"/>
          </a:xfrm>
          <a:prstGeom prst="line">
            <a:avLst/>
          </a:prstGeom>
          <a:noFill/>
          <a:ln w="9525">
            <a:solidFill>
              <a:sysClr val="windowText" lastClr="000000"/>
            </a:solidFill>
            <a:prstDash val="dash"/>
            <a:round/>
            <a:headEnd/>
            <a:tailEnd/>
          </a:ln>
          <a:extLst>
            <a:ext uri="{909E8E84-426E-40DD-AFC4-6F175D3DCCD1}">
              <a14:hiddenFill xmlns:a14="http://schemas.microsoft.com/office/drawing/2010/main">
                <a:noFill/>
              </a14:hiddenFill>
            </a:ext>
          </a:extLst>
        </p:spPr>
      </p:cxnSp>
      <p:cxnSp>
        <p:nvCxnSpPr>
          <p:cNvPr id="51" name="Connecteur droit 50"/>
          <p:cNvCxnSpPr>
            <a:cxnSpLocks noChangeShapeType="1"/>
          </p:cNvCxnSpPr>
          <p:nvPr/>
        </p:nvCxnSpPr>
        <p:spPr bwMode="auto">
          <a:xfrm flipH="1">
            <a:off x="7403782" y="5700380"/>
            <a:ext cx="502327" cy="0"/>
          </a:xfrm>
          <a:prstGeom prst="line">
            <a:avLst/>
          </a:prstGeom>
          <a:noFill/>
          <a:ln w="9525">
            <a:solidFill>
              <a:srgbClr val="C0504D">
                <a:lumMod val="75000"/>
              </a:srgbClr>
            </a:solidFill>
            <a:prstDash val="dash"/>
            <a:round/>
            <a:headEnd/>
            <a:tailEnd type="triangle" w="med" len="med"/>
          </a:ln>
          <a:extLst>
            <a:ext uri="{909E8E84-426E-40DD-AFC4-6F175D3DCCD1}">
              <a14:hiddenFill xmlns:a14="http://schemas.microsoft.com/office/drawing/2010/main">
                <a:noFill/>
              </a14:hiddenFill>
            </a:ext>
          </a:extLst>
        </p:spPr>
      </p:cxnSp>
      <p:cxnSp>
        <p:nvCxnSpPr>
          <p:cNvPr id="53" name="Connecteur droit 52"/>
          <p:cNvCxnSpPr>
            <a:cxnSpLocks noChangeShapeType="1"/>
          </p:cNvCxnSpPr>
          <p:nvPr/>
        </p:nvCxnSpPr>
        <p:spPr bwMode="auto">
          <a:xfrm>
            <a:off x="7899378" y="4308820"/>
            <a:ext cx="0" cy="1393668"/>
          </a:xfrm>
          <a:prstGeom prst="line">
            <a:avLst/>
          </a:prstGeom>
          <a:noFill/>
          <a:ln w="9525">
            <a:solidFill>
              <a:srgbClr val="C0504D">
                <a:lumMod val="75000"/>
              </a:srgbClr>
            </a:solidFill>
            <a:prstDash val="dash"/>
            <a:round/>
            <a:headEnd/>
            <a:tailEnd/>
          </a:ln>
          <a:extLst>
            <a:ext uri="{909E8E84-426E-40DD-AFC4-6F175D3DCCD1}">
              <a14:hiddenFill xmlns:a14="http://schemas.microsoft.com/office/drawing/2010/main">
                <a:noFill/>
              </a14:hiddenFill>
            </a:ext>
          </a:extLst>
        </p:spPr>
      </p:cxnSp>
      <p:sp>
        <p:nvSpPr>
          <p:cNvPr id="54" name="Parenthèse fermante 53"/>
          <p:cNvSpPr>
            <a:spLocks/>
          </p:cNvSpPr>
          <p:nvPr/>
        </p:nvSpPr>
        <p:spPr bwMode="auto">
          <a:xfrm rot="5400000">
            <a:off x="8188244" y="5093542"/>
            <a:ext cx="74498" cy="1622007"/>
          </a:xfrm>
          <a:prstGeom prst="rightBracket">
            <a:avLst>
              <a:gd name="adj" fmla="val 140710"/>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fr-FR"/>
          </a:p>
        </p:txBody>
      </p:sp>
      <p:sp>
        <p:nvSpPr>
          <p:cNvPr id="55" name="Parenthèse fermante 54"/>
          <p:cNvSpPr>
            <a:spLocks/>
          </p:cNvSpPr>
          <p:nvPr/>
        </p:nvSpPr>
        <p:spPr>
          <a:xfrm>
            <a:off x="8103264" y="982356"/>
            <a:ext cx="45719" cy="3108519"/>
          </a:xfrm>
          <a:prstGeom prst="rightBracket">
            <a:avLst/>
          </a:prstGeom>
          <a:noFill/>
          <a:ln w="9525"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cxnSp>
        <p:nvCxnSpPr>
          <p:cNvPr id="56" name="Connecteur droit 55"/>
          <p:cNvCxnSpPr>
            <a:cxnSpLocks noChangeShapeType="1"/>
          </p:cNvCxnSpPr>
          <p:nvPr/>
        </p:nvCxnSpPr>
        <p:spPr bwMode="auto">
          <a:xfrm flipV="1">
            <a:off x="4834024" y="5742548"/>
            <a:ext cx="1475776" cy="2108"/>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57" name="Connecteur droit 56"/>
          <p:cNvCxnSpPr>
            <a:cxnSpLocks noChangeShapeType="1"/>
          </p:cNvCxnSpPr>
          <p:nvPr/>
        </p:nvCxnSpPr>
        <p:spPr bwMode="auto">
          <a:xfrm flipV="1">
            <a:off x="5182777" y="3085935"/>
            <a:ext cx="0" cy="428010"/>
          </a:xfrm>
          <a:prstGeom prst="line">
            <a:avLst/>
          </a:prstGeom>
          <a:noFill/>
          <a:ln w="9525">
            <a:solidFill>
              <a:srgbClr val="22A872"/>
            </a:solidFill>
            <a:prstDash val="dash"/>
            <a:round/>
            <a:headEnd/>
            <a:tailEnd type="triangle" w="med" len="med"/>
          </a:ln>
          <a:extLst>
            <a:ext uri="{909E8E84-426E-40DD-AFC4-6F175D3DCCD1}">
              <a14:hiddenFill xmlns:a14="http://schemas.microsoft.com/office/drawing/2010/main">
                <a:noFill/>
              </a14:hiddenFill>
            </a:ext>
          </a:extLst>
        </p:spPr>
      </p:cxnSp>
      <p:cxnSp>
        <p:nvCxnSpPr>
          <p:cNvPr id="58" name="Connecteur droit 57"/>
          <p:cNvCxnSpPr>
            <a:cxnSpLocks noChangeShapeType="1"/>
          </p:cNvCxnSpPr>
          <p:nvPr/>
        </p:nvCxnSpPr>
        <p:spPr bwMode="auto">
          <a:xfrm>
            <a:off x="5182777" y="3507620"/>
            <a:ext cx="1538796" cy="0"/>
          </a:xfrm>
          <a:prstGeom prst="line">
            <a:avLst/>
          </a:prstGeom>
          <a:noFill/>
          <a:ln w="9525">
            <a:solidFill>
              <a:srgbClr val="22A872"/>
            </a:solidFill>
            <a:prstDash val="dash"/>
            <a:round/>
            <a:headEnd/>
            <a:tailEnd/>
          </a:ln>
          <a:extLst>
            <a:ext uri="{909E8E84-426E-40DD-AFC4-6F175D3DCCD1}">
              <a14:hiddenFill xmlns:a14="http://schemas.microsoft.com/office/drawing/2010/main">
                <a:noFill/>
              </a14:hiddenFill>
            </a:ext>
          </a:extLst>
        </p:spPr>
      </p:cxnSp>
      <p:cxnSp>
        <p:nvCxnSpPr>
          <p:cNvPr id="59" name="Connecteur droit 58"/>
          <p:cNvCxnSpPr>
            <a:cxnSpLocks noChangeShapeType="1"/>
          </p:cNvCxnSpPr>
          <p:nvPr/>
        </p:nvCxnSpPr>
        <p:spPr bwMode="auto">
          <a:xfrm>
            <a:off x="6700159" y="2068271"/>
            <a:ext cx="30591" cy="2352999"/>
          </a:xfrm>
          <a:prstGeom prst="line">
            <a:avLst/>
          </a:prstGeom>
          <a:noFill/>
          <a:ln w="9525">
            <a:solidFill>
              <a:srgbClr val="22A872"/>
            </a:solidFill>
            <a:prstDash val="dash"/>
            <a:round/>
            <a:headEnd/>
            <a:tailEnd type="triangle" w="med" len="med"/>
          </a:ln>
          <a:extLst>
            <a:ext uri="{909E8E84-426E-40DD-AFC4-6F175D3DCCD1}">
              <a14:hiddenFill xmlns:a14="http://schemas.microsoft.com/office/drawing/2010/main">
                <a:noFill/>
              </a14:hiddenFill>
            </a:ext>
          </a:extLst>
        </p:spPr>
      </p:cxnSp>
      <p:cxnSp>
        <p:nvCxnSpPr>
          <p:cNvPr id="60" name="Connecteur droit 59"/>
          <p:cNvCxnSpPr>
            <a:cxnSpLocks noChangeShapeType="1"/>
          </p:cNvCxnSpPr>
          <p:nvPr/>
        </p:nvCxnSpPr>
        <p:spPr bwMode="auto">
          <a:xfrm>
            <a:off x="6908186" y="4930805"/>
            <a:ext cx="0" cy="539054"/>
          </a:xfrm>
          <a:prstGeom prst="line">
            <a:avLst/>
          </a:prstGeom>
          <a:noFill/>
          <a:ln w="9525">
            <a:solidFill>
              <a:srgbClr val="C0504D">
                <a:lumMod val="75000"/>
              </a:srgbClr>
            </a:solidFill>
            <a:prstDash val="dash"/>
            <a:round/>
            <a:headEnd type="triangle" w="med" len="med"/>
            <a:tailEnd type="triangle" w="med" len="med"/>
          </a:ln>
          <a:extLst>
            <a:ext uri="{909E8E84-426E-40DD-AFC4-6F175D3DCCD1}">
              <a14:hiddenFill xmlns:a14="http://schemas.microsoft.com/office/drawing/2010/main">
                <a:noFill/>
              </a14:hiddenFill>
            </a:ext>
          </a:extLst>
        </p:spPr>
      </p:cxnSp>
      <p:sp>
        <p:nvSpPr>
          <p:cNvPr id="72" name="ZoneTexte 71"/>
          <p:cNvSpPr txBox="1"/>
          <p:nvPr/>
        </p:nvSpPr>
        <p:spPr>
          <a:xfrm>
            <a:off x="7606974" y="982544"/>
            <a:ext cx="400110" cy="3015284"/>
          </a:xfrm>
          <a:prstGeom prst="rect">
            <a:avLst/>
          </a:prstGeom>
          <a:solidFill>
            <a:schemeClr val="accent1">
              <a:lumMod val="20000"/>
              <a:lumOff val="80000"/>
            </a:schemeClr>
          </a:solidFill>
        </p:spPr>
        <p:txBody>
          <a:bodyPr vert="vert270" wrap="square" rtlCol="0">
            <a:spAutoFit/>
          </a:bodyPr>
          <a:lstStyle/>
          <a:p>
            <a:r>
              <a:rPr lang="fr-FR" sz="1400" dirty="0" smtClean="0"/>
              <a:t>Poste d’enregistrement biométrique</a:t>
            </a:r>
            <a:endParaRPr lang="fr-FR" sz="1400" dirty="0"/>
          </a:p>
        </p:txBody>
      </p:sp>
      <p:sp>
        <p:nvSpPr>
          <p:cNvPr id="73" name="ZoneTexte 72"/>
          <p:cNvSpPr txBox="1"/>
          <p:nvPr/>
        </p:nvSpPr>
        <p:spPr>
          <a:xfrm>
            <a:off x="8374870" y="379593"/>
            <a:ext cx="553998" cy="1746632"/>
          </a:xfrm>
          <a:prstGeom prst="rect">
            <a:avLst/>
          </a:prstGeom>
          <a:noFill/>
        </p:spPr>
        <p:txBody>
          <a:bodyPr vert="vert270" wrap="square" rtlCol="0">
            <a:spAutoFit/>
          </a:bodyPr>
          <a:lstStyle/>
          <a:p>
            <a:r>
              <a:rPr lang="fr-FR" sz="1200" b="1" dirty="0" smtClean="0">
                <a:latin typeface="Arial" panose="020B0604020202020204" pitchFamily="34" charset="0"/>
                <a:cs typeface="Arial" panose="020B0604020202020204" pitchFamily="34" charset="0"/>
              </a:rPr>
              <a:t>Travailleurs </a:t>
            </a:r>
          </a:p>
          <a:p>
            <a:r>
              <a:rPr lang="fr-FR" sz="1200" b="1" dirty="0" smtClean="0">
                <a:latin typeface="Arial" panose="020B0604020202020204" pitchFamily="34" charset="0"/>
                <a:cs typeface="Arial" panose="020B0604020202020204" pitchFamily="34" charset="0"/>
              </a:rPr>
              <a:t>secteur formel</a:t>
            </a:r>
            <a:endParaRPr lang="fr-FR" sz="1200" b="1" dirty="0">
              <a:latin typeface="Arial" panose="020B0604020202020204" pitchFamily="34" charset="0"/>
              <a:cs typeface="Arial" panose="020B0604020202020204" pitchFamily="34" charset="0"/>
            </a:endParaRPr>
          </a:p>
        </p:txBody>
      </p:sp>
      <p:cxnSp>
        <p:nvCxnSpPr>
          <p:cNvPr id="75" name="Connecteur droit avec flèche 74"/>
          <p:cNvCxnSpPr/>
          <p:nvPr/>
        </p:nvCxnSpPr>
        <p:spPr>
          <a:xfrm flipH="1">
            <a:off x="8144128" y="1623605"/>
            <a:ext cx="40282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Rectangle à coins arrondis 4"/>
          <p:cNvSpPr>
            <a:spLocks noChangeArrowheads="1"/>
          </p:cNvSpPr>
          <p:nvPr/>
        </p:nvSpPr>
        <p:spPr bwMode="auto">
          <a:xfrm>
            <a:off x="1379025" y="1023261"/>
            <a:ext cx="967333" cy="341224"/>
          </a:xfrm>
          <a:prstGeom prst="roundRect">
            <a:avLst>
              <a:gd name="adj" fmla="val 16667"/>
            </a:avLst>
          </a:prstGeom>
          <a:solidFill>
            <a:srgbClr val="008000"/>
          </a:solidFill>
          <a:ln w="9525">
            <a:solidFill>
              <a:srgbClr val="808000"/>
            </a:solidFill>
            <a:round/>
            <a:headEnd/>
            <a:tailEnd/>
          </a:ln>
        </p:spPr>
        <p:txBody>
          <a:bodyPr rot="0" vert="horz" wrap="square" lIns="91440" tIns="45720" rIns="91440" bIns="45720" anchor="t" anchorCtr="0" upright="1">
            <a:noAutofit/>
          </a:bodyPr>
          <a:lstStyle/>
          <a:p>
            <a:r>
              <a:rPr lang="fr-FR" sz="1000" dirty="0" smtClean="0">
                <a:solidFill>
                  <a:schemeClr val="bg1"/>
                </a:solidFill>
              </a:rPr>
              <a:t>Trésor public</a:t>
            </a:r>
            <a:endParaRPr lang="fr-FR" sz="1000" dirty="0">
              <a:solidFill>
                <a:schemeClr val="bg1"/>
              </a:solidFill>
            </a:endParaRPr>
          </a:p>
        </p:txBody>
      </p:sp>
      <p:sp>
        <p:nvSpPr>
          <p:cNvPr id="6" name="Rectangle à coins arrondis 5"/>
          <p:cNvSpPr>
            <a:spLocks noChangeArrowheads="1"/>
          </p:cNvSpPr>
          <p:nvPr/>
        </p:nvSpPr>
        <p:spPr bwMode="auto">
          <a:xfrm>
            <a:off x="1420633" y="522094"/>
            <a:ext cx="1007713" cy="320423"/>
          </a:xfrm>
          <a:prstGeom prst="roundRect">
            <a:avLst>
              <a:gd name="adj" fmla="val 16667"/>
            </a:avLst>
          </a:prstGeom>
          <a:solidFill>
            <a:srgbClr val="808000"/>
          </a:solidFill>
          <a:ln w="9525">
            <a:solidFill>
              <a:srgbClr val="008000"/>
            </a:solidFill>
            <a:round/>
            <a:headEnd/>
            <a:tailEnd/>
          </a:ln>
        </p:spPr>
        <p:txBody>
          <a:bodyPr rot="0" vert="horz" wrap="square" lIns="91440" tIns="45720" rIns="91440" bIns="45720" anchor="t" anchorCtr="0" upright="1">
            <a:noAutofit/>
          </a:bodyPr>
          <a:lstStyle/>
          <a:p>
            <a:pPr algn="ctr">
              <a:spcAft>
                <a:spcPts val="0"/>
              </a:spcAft>
            </a:pPr>
            <a:r>
              <a:rPr lang="fr-CH" sz="1000"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rPr>
              <a:t>Employeurs</a:t>
            </a:r>
            <a:endParaRPr lang="fr-FR" sz="1000"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endParaRPr>
          </a:p>
        </p:txBody>
      </p:sp>
      <p:cxnSp>
        <p:nvCxnSpPr>
          <p:cNvPr id="26" name="Connecteur droit 25"/>
          <p:cNvCxnSpPr>
            <a:cxnSpLocks noChangeShapeType="1"/>
          </p:cNvCxnSpPr>
          <p:nvPr/>
        </p:nvCxnSpPr>
        <p:spPr bwMode="auto">
          <a:xfrm>
            <a:off x="2630256" y="648599"/>
            <a:ext cx="9178" cy="1419672"/>
          </a:xfrm>
          <a:prstGeom prst="line">
            <a:avLst/>
          </a:prstGeom>
          <a:noFill/>
          <a:ln w="9525">
            <a:solidFill>
              <a:srgbClr val="008000"/>
            </a:solidFill>
            <a:round/>
            <a:headEnd/>
            <a:tailEnd/>
          </a:ln>
          <a:extLst>
            <a:ext uri="{909E8E84-426E-40DD-AFC4-6F175D3DCCD1}">
              <a14:hiddenFill xmlns:a14="http://schemas.microsoft.com/office/drawing/2010/main">
                <a:noFill/>
              </a14:hiddenFill>
            </a:ext>
          </a:extLst>
        </p:spPr>
      </p:cxnSp>
      <p:cxnSp>
        <p:nvCxnSpPr>
          <p:cNvPr id="28" name="Connecteur droit 27"/>
          <p:cNvCxnSpPr>
            <a:cxnSpLocks noChangeShapeType="1"/>
          </p:cNvCxnSpPr>
          <p:nvPr/>
        </p:nvCxnSpPr>
        <p:spPr bwMode="auto">
          <a:xfrm>
            <a:off x="2673207" y="1280558"/>
            <a:ext cx="1492907" cy="0"/>
          </a:xfrm>
          <a:prstGeom prst="line">
            <a:avLst/>
          </a:prstGeom>
          <a:noFill/>
          <a:ln w="9525">
            <a:solidFill>
              <a:srgbClr val="008000"/>
            </a:solidFill>
            <a:round/>
            <a:headEnd/>
            <a:tailEnd type="triangle" w="med" len="med"/>
          </a:ln>
          <a:extLst>
            <a:ext uri="{909E8E84-426E-40DD-AFC4-6F175D3DCCD1}">
              <a14:hiddenFill xmlns:a14="http://schemas.microsoft.com/office/drawing/2010/main">
                <a:noFill/>
              </a14:hiddenFill>
            </a:ext>
          </a:extLst>
        </p:spPr>
      </p:cxnSp>
      <p:cxnSp>
        <p:nvCxnSpPr>
          <p:cNvPr id="62" name="Connecteur droit 61"/>
          <p:cNvCxnSpPr>
            <a:cxnSpLocks noChangeShapeType="1"/>
          </p:cNvCxnSpPr>
          <p:nvPr/>
        </p:nvCxnSpPr>
        <p:spPr bwMode="auto">
          <a:xfrm>
            <a:off x="2373278" y="1193873"/>
            <a:ext cx="244739" cy="0"/>
          </a:xfrm>
          <a:prstGeom prst="line">
            <a:avLst/>
          </a:prstGeom>
          <a:noFill/>
          <a:ln w="9525">
            <a:solidFill>
              <a:srgbClr val="008000"/>
            </a:solidFill>
            <a:round/>
            <a:headEnd/>
            <a:tailEnd type="triangle" w="med" len="med"/>
          </a:ln>
          <a:extLst>
            <a:ext uri="{909E8E84-426E-40DD-AFC4-6F175D3DCCD1}">
              <a14:hiddenFill xmlns:a14="http://schemas.microsoft.com/office/drawing/2010/main">
                <a:noFill/>
              </a14:hiddenFill>
            </a:ext>
          </a:extLst>
        </p:spPr>
      </p:cxnSp>
      <p:sp>
        <p:nvSpPr>
          <p:cNvPr id="76" name="Rectangle à coins arrondis 75"/>
          <p:cNvSpPr>
            <a:spLocks noChangeArrowheads="1"/>
          </p:cNvSpPr>
          <p:nvPr/>
        </p:nvSpPr>
        <p:spPr bwMode="auto">
          <a:xfrm>
            <a:off x="1337262" y="1601694"/>
            <a:ext cx="1007713" cy="320423"/>
          </a:xfrm>
          <a:prstGeom prst="roundRect">
            <a:avLst>
              <a:gd name="adj" fmla="val 16667"/>
            </a:avLst>
          </a:prstGeom>
          <a:solidFill>
            <a:srgbClr val="808000"/>
          </a:solidFill>
          <a:ln w="9525">
            <a:solidFill>
              <a:srgbClr val="008000"/>
            </a:solidFill>
            <a:round/>
            <a:headEnd/>
            <a:tailEnd/>
          </a:ln>
        </p:spPr>
        <p:txBody>
          <a:bodyPr rot="0" vert="horz" wrap="square" lIns="91440" tIns="45720" rIns="91440" bIns="45720" anchor="t" anchorCtr="0" upright="1">
            <a:noAutofit/>
          </a:bodyPr>
          <a:lstStyle/>
          <a:p>
            <a:pPr algn="ctr">
              <a:spcAft>
                <a:spcPts val="0"/>
              </a:spcAft>
            </a:pPr>
            <a:r>
              <a:rPr lang="fr-CH" sz="1000" dirty="0" smtClean="0">
                <a:solidFill>
                  <a:schemeClr val="bg1"/>
                </a:solidFill>
                <a:effectLst/>
                <a:latin typeface="Arial" panose="020B0604020202020204" pitchFamily="34" charset="0"/>
                <a:ea typeface="MS Mincho" panose="02020609040205080304" pitchFamily="49" charset="-128"/>
                <a:cs typeface="Times New Roman" panose="02020603050405020304" pitchFamily="18" charset="0"/>
              </a:rPr>
              <a:t>CNPS</a:t>
            </a:r>
            <a:endParaRPr lang="fr-FR" sz="1000"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endParaRPr>
          </a:p>
        </p:txBody>
      </p:sp>
      <p:cxnSp>
        <p:nvCxnSpPr>
          <p:cNvPr id="77" name="Connecteur droit 76"/>
          <p:cNvCxnSpPr>
            <a:cxnSpLocks noChangeShapeType="1"/>
          </p:cNvCxnSpPr>
          <p:nvPr/>
        </p:nvCxnSpPr>
        <p:spPr bwMode="auto">
          <a:xfrm>
            <a:off x="2379398" y="1818774"/>
            <a:ext cx="244739" cy="0"/>
          </a:xfrm>
          <a:prstGeom prst="line">
            <a:avLst/>
          </a:prstGeom>
          <a:noFill/>
          <a:ln w="9525">
            <a:solidFill>
              <a:srgbClr val="008000"/>
            </a:solidFill>
            <a:round/>
            <a:headEnd/>
            <a:tailEnd type="triangle" w="med" len="med"/>
          </a:ln>
          <a:extLst>
            <a:ext uri="{909E8E84-426E-40DD-AFC4-6F175D3DCCD1}">
              <a14:hiddenFill xmlns:a14="http://schemas.microsoft.com/office/drawing/2010/main">
                <a:noFill/>
              </a14:hiddenFill>
            </a:ext>
          </a:extLst>
        </p:spPr>
      </p:cxnSp>
      <p:cxnSp>
        <p:nvCxnSpPr>
          <p:cNvPr id="78" name="Connecteur droit 77"/>
          <p:cNvCxnSpPr>
            <a:cxnSpLocks noChangeShapeType="1"/>
          </p:cNvCxnSpPr>
          <p:nvPr/>
        </p:nvCxnSpPr>
        <p:spPr bwMode="auto">
          <a:xfrm>
            <a:off x="2442348" y="648599"/>
            <a:ext cx="244739" cy="0"/>
          </a:xfrm>
          <a:prstGeom prst="line">
            <a:avLst/>
          </a:prstGeom>
          <a:noFill/>
          <a:ln w="9525">
            <a:solidFill>
              <a:srgbClr val="008000"/>
            </a:solidFill>
            <a:round/>
            <a:headEnd/>
            <a:tailEnd type="triangle" w="med" len="med"/>
          </a:ln>
          <a:extLst>
            <a:ext uri="{909E8E84-426E-40DD-AFC4-6F175D3DCCD1}">
              <a14:hiddenFill xmlns:a14="http://schemas.microsoft.com/office/drawing/2010/main">
                <a:noFill/>
              </a14:hiddenFill>
            </a:ext>
          </a:extLst>
        </p:spPr>
      </p:cxnSp>
      <p:grpSp>
        <p:nvGrpSpPr>
          <p:cNvPr id="2" name="Groupe 1"/>
          <p:cNvGrpSpPr/>
          <p:nvPr/>
        </p:nvGrpSpPr>
        <p:grpSpPr>
          <a:xfrm>
            <a:off x="1474983" y="2780214"/>
            <a:ext cx="2594232" cy="2329402"/>
            <a:chOff x="1474983" y="2780214"/>
            <a:chExt cx="2594232" cy="2329402"/>
          </a:xfrm>
        </p:grpSpPr>
        <p:sp>
          <p:nvSpPr>
            <p:cNvPr id="7" name="Rectangle à coins arrondis 6"/>
            <p:cNvSpPr>
              <a:spLocks noChangeArrowheads="1"/>
            </p:cNvSpPr>
            <p:nvPr/>
          </p:nvSpPr>
          <p:spPr bwMode="auto">
            <a:xfrm>
              <a:off x="1731958" y="2875093"/>
              <a:ext cx="587373" cy="263553"/>
            </a:xfrm>
            <a:prstGeom prst="roundRect">
              <a:avLst>
                <a:gd name="adj" fmla="val 16667"/>
              </a:avLst>
            </a:prstGeom>
            <a:solidFill>
              <a:srgbClr val="000080"/>
            </a:solidFill>
            <a:ln w="9525">
              <a:solidFill>
                <a:srgbClr val="333399"/>
              </a:solidFill>
              <a:round/>
              <a:headEnd/>
              <a:tailEnd/>
            </a:ln>
          </p:spPr>
          <p:txBody>
            <a:bodyPr rot="0" vert="horz" wrap="square" lIns="91440" tIns="45720" rIns="91440" bIns="45720" anchor="t" anchorCtr="0" upright="1">
              <a:noAutofit/>
            </a:bodyPr>
            <a:lstStyle/>
            <a:p>
              <a:r>
                <a:rPr lang="fr-FR" sz="1200" dirty="0" smtClean="0">
                  <a:solidFill>
                    <a:schemeClr val="bg1"/>
                  </a:solidFill>
                </a:rPr>
                <a:t>MS</a:t>
              </a:r>
              <a:endParaRPr lang="fr-FR" sz="1200" dirty="0">
                <a:solidFill>
                  <a:schemeClr val="bg1"/>
                </a:solidFill>
              </a:endParaRPr>
            </a:p>
          </p:txBody>
        </p:sp>
        <p:cxnSp>
          <p:nvCxnSpPr>
            <p:cNvPr id="12" name="Connecteur droit 11"/>
            <p:cNvCxnSpPr>
              <a:cxnSpLocks noChangeShapeType="1"/>
            </p:cNvCxnSpPr>
            <p:nvPr/>
          </p:nvCxnSpPr>
          <p:spPr bwMode="auto">
            <a:xfrm flipH="1">
              <a:off x="1474983" y="2980514"/>
              <a:ext cx="0" cy="2012841"/>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cxnSp>
        <p:cxnSp>
          <p:nvCxnSpPr>
            <p:cNvPr id="13" name="Connecteur droit 12"/>
            <p:cNvCxnSpPr>
              <a:cxnSpLocks noChangeShapeType="1"/>
            </p:cNvCxnSpPr>
            <p:nvPr/>
          </p:nvCxnSpPr>
          <p:spPr bwMode="auto">
            <a:xfrm>
              <a:off x="1474983" y="2991056"/>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14" name="Connecteur droit 13"/>
            <p:cNvCxnSpPr>
              <a:cxnSpLocks noChangeShapeType="1"/>
            </p:cNvCxnSpPr>
            <p:nvPr/>
          </p:nvCxnSpPr>
          <p:spPr bwMode="auto">
            <a:xfrm>
              <a:off x="1474983" y="3560330"/>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15" name="Connecteur droit 14"/>
            <p:cNvCxnSpPr>
              <a:cxnSpLocks noChangeShapeType="1"/>
            </p:cNvCxnSpPr>
            <p:nvPr/>
          </p:nvCxnSpPr>
          <p:spPr bwMode="auto">
            <a:xfrm>
              <a:off x="1474983" y="4076894"/>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16" name="Connecteur droit 15"/>
            <p:cNvCxnSpPr>
              <a:cxnSpLocks noChangeShapeType="1"/>
            </p:cNvCxnSpPr>
            <p:nvPr/>
          </p:nvCxnSpPr>
          <p:spPr bwMode="auto">
            <a:xfrm>
              <a:off x="1484160" y="4582915"/>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17" name="Connecteur droit 16"/>
            <p:cNvCxnSpPr>
              <a:cxnSpLocks noChangeShapeType="1"/>
            </p:cNvCxnSpPr>
            <p:nvPr/>
          </p:nvCxnSpPr>
          <p:spPr bwMode="auto">
            <a:xfrm>
              <a:off x="1474983" y="5004600"/>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18" name="Connecteur droit 17"/>
            <p:cNvCxnSpPr>
              <a:cxnSpLocks noChangeShapeType="1"/>
            </p:cNvCxnSpPr>
            <p:nvPr/>
          </p:nvCxnSpPr>
          <p:spPr bwMode="auto">
            <a:xfrm flipH="1">
              <a:off x="2576308" y="2790756"/>
              <a:ext cx="9178" cy="2133724"/>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cxnSp>
        <p:cxnSp>
          <p:nvCxnSpPr>
            <p:cNvPr id="19" name="Connecteur droit 18"/>
            <p:cNvCxnSpPr>
              <a:cxnSpLocks noChangeShapeType="1"/>
            </p:cNvCxnSpPr>
            <p:nvPr/>
          </p:nvCxnSpPr>
          <p:spPr bwMode="auto">
            <a:xfrm>
              <a:off x="2337687" y="3012140"/>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20" name="Connecteur droit 19"/>
            <p:cNvCxnSpPr>
              <a:cxnSpLocks noChangeShapeType="1"/>
            </p:cNvCxnSpPr>
            <p:nvPr/>
          </p:nvCxnSpPr>
          <p:spPr bwMode="auto">
            <a:xfrm>
              <a:off x="2346865" y="3549788"/>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21" name="Connecteur droit 20"/>
            <p:cNvCxnSpPr>
              <a:cxnSpLocks noChangeShapeType="1"/>
            </p:cNvCxnSpPr>
            <p:nvPr/>
          </p:nvCxnSpPr>
          <p:spPr bwMode="auto">
            <a:xfrm>
              <a:off x="2352983" y="4582915"/>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22" name="Connecteur droit 21"/>
            <p:cNvCxnSpPr>
              <a:cxnSpLocks noChangeShapeType="1"/>
            </p:cNvCxnSpPr>
            <p:nvPr/>
          </p:nvCxnSpPr>
          <p:spPr bwMode="auto">
            <a:xfrm>
              <a:off x="2337687" y="4066352"/>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25" name="Connecteur droit 24"/>
            <p:cNvCxnSpPr>
              <a:cxnSpLocks noChangeShapeType="1"/>
            </p:cNvCxnSpPr>
            <p:nvPr/>
          </p:nvCxnSpPr>
          <p:spPr bwMode="auto">
            <a:xfrm>
              <a:off x="2576308" y="2780214"/>
              <a:ext cx="1492907"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sp>
          <p:nvSpPr>
            <p:cNvPr id="66" name="Rectangle à coins arrondis 65"/>
            <p:cNvSpPr>
              <a:spLocks noChangeArrowheads="1"/>
            </p:cNvSpPr>
            <p:nvPr/>
          </p:nvSpPr>
          <p:spPr bwMode="auto">
            <a:xfrm>
              <a:off x="1721908" y="3423994"/>
              <a:ext cx="587373" cy="263553"/>
            </a:xfrm>
            <a:prstGeom prst="roundRect">
              <a:avLst>
                <a:gd name="adj" fmla="val 16667"/>
              </a:avLst>
            </a:prstGeom>
            <a:solidFill>
              <a:srgbClr val="000080"/>
            </a:solidFill>
            <a:ln w="9525">
              <a:solidFill>
                <a:srgbClr val="333399"/>
              </a:solidFill>
              <a:round/>
              <a:headEnd/>
              <a:tailEnd/>
            </a:ln>
          </p:spPr>
          <p:txBody>
            <a:bodyPr rot="0" vert="horz" wrap="square" lIns="91440" tIns="45720" rIns="91440" bIns="45720" anchor="t" anchorCtr="0" upright="1">
              <a:noAutofit/>
            </a:bodyPr>
            <a:lstStyle/>
            <a:p>
              <a:r>
                <a:rPr lang="fr-FR" sz="1200" dirty="0" smtClean="0">
                  <a:solidFill>
                    <a:schemeClr val="bg1"/>
                  </a:solidFill>
                </a:rPr>
                <a:t>IMF</a:t>
              </a:r>
              <a:endParaRPr lang="fr-FR" sz="1200" dirty="0">
                <a:solidFill>
                  <a:schemeClr val="bg1"/>
                </a:solidFill>
              </a:endParaRPr>
            </a:p>
          </p:txBody>
        </p:sp>
        <p:sp>
          <p:nvSpPr>
            <p:cNvPr id="67" name="Rectangle à coins arrondis 66"/>
            <p:cNvSpPr>
              <a:spLocks noChangeArrowheads="1"/>
            </p:cNvSpPr>
            <p:nvPr/>
          </p:nvSpPr>
          <p:spPr bwMode="auto">
            <a:xfrm>
              <a:off x="1734281" y="3945116"/>
              <a:ext cx="587373" cy="263553"/>
            </a:xfrm>
            <a:prstGeom prst="roundRect">
              <a:avLst>
                <a:gd name="adj" fmla="val 16667"/>
              </a:avLst>
            </a:prstGeom>
            <a:solidFill>
              <a:srgbClr val="000080"/>
            </a:solidFill>
            <a:ln w="9525">
              <a:solidFill>
                <a:srgbClr val="333399"/>
              </a:solidFill>
              <a:round/>
              <a:headEnd/>
              <a:tailEnd/>
            </a:ln>
          </p:spPr>
          <p:txBody>
            <a:bodyPr rot="0" vert="horz" wrap="square" lIns="91440" tIns="45720" rIns="91440" bIns="45720" anchor="t" anchorCtr="0" upright="1">
              <a:noAutofit/>
            </a:bodyPr>
            <a:lstStyle/>
            <a:p>
              <a:r>
                <a:rPr lang="fr-FR" sz="1200" dirty="0" smtClean="0">
                  <a:solidFill>
                    <a:schemeClr val="bg1"/>
                  </a:solidFill>
                </a:rPr>
                <a:t>Taxes</a:t>
              </a:r>
              <a:endParaRPr lang="fr-FR" sz="1200" dirty="0">
                <a:solidFill>
                  <a:schemeClr val="bg1"/>
                </a:solidFill>
              </a:endParaRPr>
            </a:p>
          </p:txBody>
        </p:sp>
        <p:sp>
          <p:nvSpPr>
            <p:cNvPr id="68" name="Rectangle à coins arrondis 67"/>
            <p:cNvSpPr>
              <a:spLocks noChangeArrowheads="1"/>
            </p:cNvSpPr>
            <p:nvPr/>
          </p:nvSpPr>
          <p:spPr bwMode="auto">
            <a:xfrm>
              <a:off x="1731957" y="4477494"/>
              <a:ext cx="587373" cy="263553"/>
            </a:xfrm>
            <a:prstGeom prst="roundRect">
              <a:avLst>
                <a:gd name="adj" fmla="val 16667"/>
              </a:avLst>
            </a:prstGeom>
            <a:solidFill>
              <a:srgbClr val="000080"/>
            </a:solidFill>
            <a:ln w="9525">
              <a:solidFill>
                <a:srgbClr val="333399"/>
              </a:solidFill>
              <a:round/>
              <a:headEnd/>
              <a:tailEnd/>
            </a:ln>
          </p:spPr>
          <p:txBody>
            <a:bodyPr rot="0" vert="horz" wrap="square" lIns="91440" tIns="45720" rIns="91440" bIns="45720" anchor="t" anchorCtr="0" upright="1">
              <a:noAutofit/>
            </a:bodyPr>
            <a:lstStyle/>
            <a:p>
              <a:r>
                <a:rPr lang="fr-FR" sz="1200" dirty="0" smtClean="0">
                  <a:solidFill>
                    <a:schemeClr val="bg1"/>
                  </a:solidFill>
                </a:rPr>
                <a:t>GA</a:t>
              </a:r>
              <a:endParaRPr lang="fr-FR" sz="1200" dirty="0">
                <a:solidFill>
                  <a:schemeClr val="bg1"/>
                </a:solidFill>
              </a:endParaRPr>
            </a:p>
          </p:txBody>
        </p:sp>
        <p:sp>
          <p:nvSpPr>
            <p:cNvPr id="80" name="Rectangle à coins arrondis 79"/>
            <p:cNvSpPr>
              <a:spLocks noChangeArrowheads="1"/>
            </p:cNvSpPr>
            <p:nvPr/>
          </p:nvSpPr>
          <p:spPr bwMode="auto">
            <a:xfrm>
              <a:off x="1721907" y="4846063"/>
              <a:ext cx="587373" cy="263553"/>
            </a:xfrm>
            <a:prstGeom prst="roundRect">
              <a:avLst>
                <a:gd name="adj" fmla="val 16667"/>
              </a:avLst>
            </a:prstGeom>
            <a:solidFill>
              <a:srgbClr val="000080"/>
            </a:solidFill>
            <a:ln w="9525">
              <a:solidFill>
                <a:srgbClr val="333399"/>
              </a:solidFill>
              <a:round/>
              <a:headEnd/>
              <a:tailEnd/>
            </a:ln>
          </p:spPr>
          <p:txBody>
            <a:bodyPr rot="0" vert="horz" wrap="square" lIns="91440" tIns="45720" rIns="91440" bIns="45720" anchor="t" anchorCtr="0" upright="1">
              <a:noAutofit/>
            </a:bodyPr>
            <a:lstStyle/>
            <a:p>
              <a:r>
                <a:rPr lang="fr-FR" sz="1200" dirty="0" smtClean="0">
                  <a:solidFill>
                    <a:schemeClr val="bg1"/>
                  </a:solidFill>
                </a:rPr>
                <a:t>CTD</a:t>
              </a:r>
              <a:endParaRPr lang="fr-FR" sz="1200" dirty="0">
                <a:solidFill>
                  <a:schemeClr val="bg1"/>
                </a:solidFill>
              </a:endParaRPr>
            </a:p>
          </p:txBody>
        </p:sp>
        <p:cxnSp>
          <p:nvCxnSpPr>
            <p:cNvPr id="81" name="Connecteur droit 80"/>
            <p:cNvCxnSpPr>
              <a:cxnSpLocks noChangeShapeType="1"/>
            </p:cNvCxnSpPr>
            <p:nvPr/>
          </p:nvCxnSpPr>
          <p:spPr bwMode="auto">
            <a:xfrm>
              <a:off x="2291027" y="4979249"/>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grpSp>
      <p:sp>
        <p:nvSpPr>
          <p:cNvPr id="82" name="ZoneTexte 81"/>
          <p:cNvSpPr txBox="1"/>
          <p:nvPr/>
        </p:nvSpPr>
        <p:spPr>
          <a:xfrm>
            <a:off x="52312" y="522150"/>
            <a:ext cx="1313944" cy="261610"/>
          </a:xfrm>
          <a:prstGeom prst="rect">
            <a:avLst/>
          </a:prstGeom>
          <a:noFill/>
        </p:spPr>
        <p:txBody>
          <a:bodyPr wrap="square" rtlCol="0">
            <a:spAutoFit/>
          </a:bodyPr>
          <a:lstStyle/>
          <a:p>
            <a:r>
              <a:rPr lang="fr-FR" sz="1100" dirty="0" smtClean="0"/>
              <a:t>Cotisations salariés</a:t>
            </a:r>
            <a:endParaRPr lang="fr-FR" sz="1100" dirty="0"/>
          </a:p>
        </p:txBody>
      </p:sp>
      <p:sp>
        <p:nvSpPr>
          <p:cNvPr id="83" name="ZoneTexte 82"/>
          <p:cNvSpPr txBox="1"/>
          <p:nvPr/>
        </p:nvSpPr>
        <p:spPr>
          <a:xfrm>
            <a:off x="58962" y="1070180"/>
            <a:ext cx="1313944" cy="430887"/>
          </a:xfrm>
          <a:prstGeom prst="rect">
            <a:avLst/>
          </a:prstGeom>
          <a:noFill/>
        </p:spPr>
        <p:txBody>
          <a:bodyPr wrap="square" rtlCol="0">
            <a:spAutoFit/>
          </a:bodyPr>
          <a:lstStyle/>
          <a:p>
            <a:r>
              <a:rPr lang="fr-FR" sz="1100" dirty="0" smtClean="0"/>
              <a:t>Cotisations Agents Etat</a:t>
            </a:r>
            <a:endParaRPr lang="fr-FR" sz="1100" dirty="0"/>
          </a:p>
        </p:txBody>
      </p:sp>
      <p:sp>
        <p:nvSpPr>
          <p:cNvPr id="84" name="ZoneTexte 83"/>
          <p:cNvSpPr txBox="1"/>
          <p:nvPr/>
        </p:nvSpPr>
        <p:spPr>
          <a:xfrm>
            <a:off x="13430" y="1572043"/>
            <a:ext cx="1313944" cy="430887"/>
          </a:xfrm>
          <a:prstGeom prst="rect">
            <a:avLst/>
          </a:prstGeom>
          <a:noFill/>
        </p:spPr>
        <p:txBody>
          <a:bodyPr wrap="square" rtlCol="0">
            <a:spAutoFit/>
          </a:bodyPr>
          <a:lstStyle/>
          <a:p>
            <a:r>
              <a:rPr lang="fr-FR" sz="1100" dirty="0" smtClean="0"/>
              <a:t>Retraités secteur privé</a:t>
            </a:r>
            <a:endParaRPr lang="fr-FR" sz="1100" dirty="0"/>
          </a:p>
        </p:txBody>
      </p:sp>
      <p:sp>
        <p:nvSpPr>
          <p:cNvPr id="85" name="ZoneTexte 84"/>
          <p:cNvSpPr txBox="1"/>
          <p:nvPr/>
        </p:nvSpPr>
        <p:spPr>
          <a:xfrm>
            <a:off x="93736" y="3776769"/>
            <a:ext cx="1313944" cy="600164"/>
          </a:xfrm>
          <a:prstGeom prst="rect">
            <a:avLst/>
          </a:prstGeom>
          <a:noFill/>
        </p:spPr>
        <p:txBody>
          <a:bodyPr wrap="square" rtlCol="0">
            <a:spAutoFit/>
          </a:bodyPr>
          <a:lstStyle/>
          <a:p>
            <a:r>
              <a:rPr lang="fr-FR" sz="1100" dirty="0" smtClean="0"/>
              <a:t>Cotisations travailleurs indépendants</a:t>
            </a:r>
            <a:endParaRPr lang="fr-FR" sz="1100" dirty="0"/>
          </a:p>
        </p:txBody>
      </p:sp>
      <p:sp>
        <p:nvSpPr>
          <p:cNvPr id="86" name="ZoneTexte 85"/>
          <p:cNvSpPr txBox="1"/>
          <p:nvPr/>
        </p:nvSpPr>
        <p:spPr>
          <a:xfrm>
            <a:off x="6309800" y="5435414"/>
            <a:ext cx="1048094" cy="461665"/>
          </a:xfrm>
          <a:prstGeom prst="rect">
            <a:avLst/>
          </a:prstGeom>
          <a:noFill/>
        </p:spPr>
        <p:txBody>
          <a:bodyPr wrap="square" rtlCol="0">
            <a:spAutoFit/>
          </a:bodyPr>
          <a:lstStyle/>
          <a:p>
            <a:r>
              <a:rPr lang="fr-FR" sz="1200" dirty="0" smtClean="0"/>
              <a:t>Prestataires de soins</a:t>
            </a:r>
            <a:endParaRPr lang="fr-FR" sz="1200" dirty="0"/>
          </a:p>
        </p:txBody>
      </p:sp>
      <p:sp>
        <p:nvSpPr>
          <p:cNvPr id="87" name="ZoneTexte 86"/>
          <p:cNvSpPr txBox="1"/>
          <p:nvPr/>
        </p:nvSpPr>
        <p:spPr>
          <a:xfrm>
            <a:off x="4846716" y="5454018"/>
            <a:ext cx="1313944" cy="261610"/>
          </a:xfrm>
          <a:prstGeom prst="rect">
            <a:avLst/>
          </a:prstGeom>
          <a:noFill/>
        </p:spPr>
        <p:txBody>
          <a:bodyPr wrap="square" rtlCol="0">
            <a:spAutoFit/>
          </a:bodyPr>
          <a:lstStyle/>
          <a:p>
            <a:r>
              <a:rPr lang="fr-FR" sz="1100" dirty="0" smtClean="0"/>
              <a:t>Financement</a:t>
            </a:r>
            <a:endParaRPr lang="fr-FR" sz="1100" dirty="0"/>
          </a:p>
        </p:txBody>
      </p:sp>
      <p:sp>
        <p:nvSpPr>
          <p:cNvPr id="88" name="ZoneTexte 87"/>
          <p:cNvSpPr txBox="1"/>
          <p:nvPr/>
        </p:nvSpPr>
        <p:spPr>
          <a:xfrm>
            <a:off x="701649" y="6151871"/>
            <a:ext cx="1645216" cy="261610"/>
          </a:xfrm>
          <a:prstGeom prst="rect">
            <a:avLst/>
          </a:prstGeom>
          <a:noFill/>
        </p:spPr>
        <p:txBody>
          <a:bodyPr wrap="square" rtlCol="0">
            <a:spAutoFit/>
          </a:bodyPr>
          <a:lstStyle/>
          <a:p>
            <a:r>
              <a:rPr lang="fr-FR" sz="1100" dirty="0" smtClean="0"/>
              <a:t>Source de financement</a:t>
            </a:r>
            <a:endParaRPr lang="fr-FR" sz="1100" dirty="0"/>
          </a:p>
        </p:txBody>
      </p:sp>
      <p:sp>
        <p:nvSpPr>
          <p:cNvPr id="89" name="ZoneTexte 88"/>
          <p:cNvSpPr txBox="1"/>
          <p:nvPr/>
        </p:nvSpPr>
        <p:spPr>
          <a:xfrm>
            <a:off x="4000382" y="6042649"/>
            <a:ext cx="1313944" cy="261610"/>
          </a:xfrm>
          <a:prstGeom prst="rect">
            <a:avLst/>
          </a:prstGeom>
          <a:noFill/>
        </p:spPr>
        <p:txBody>
          <a:bodyPr wrap="square" rtlCol="0">
            <a:spAutoFit/>
          </a:bodyPr>
          <a:lstStyle/>
          <a:p>
            <a:r>
              <a:rPr lang="fr-FR" sz="1100" dirty="0" smtClean="0"/>
              <a:t>Ingénierie</a:t>
            </a:r>
            <a:endParaRPr lang="fr-FR" sz="1100" dirty="0"/>
          </a:p>
        </p:txBody>
      </p:sp>
      <p:sp>
        <p:nvSpPr>
          <p:cNvPr id="90" name="ZoneTexte 89"/>
          <p:cNvSpPr txBox="1"/>
          <p:nvPr/>
        </p:nvSpPr>
        <p:spPr>
          <a:xfrm>
            <a:off x="5467062" y="6056496"/>
            <a:ext cx="1704830" cy="261610"/>
          </a:xfrm>
          <a:prstGeom prst="rect">
            <a:avLst/>
          </a:prstGeom>
          <a:noFill/>
        </p:spPr>
        <p:txBody>
          <a:bodyPr wrap="square" rtlCol="0">
            <a:spAutoFit/>
          </a:bodyPr>
          <a:lstStyle/>
          <a:p>
            <a:r>
              <a:rPr lang="fr-FR" sz="1100" dirty="0" smtClean="0"/>
              <a:t>Gestion des prestations</a:t>
            </a:r>
            <a:endParaRPr lang="fr-FR" sz="1100" dirty="0"/>
          </a:p>
        </p:txBody>
      </p:sp>
      <p:sp>
        <p:nvSpPr>
          <p:cNvPr id="91" name="ZoneTexte 90"/>
          <p:cNvSpPr txBox="1"/>
          <p:nvPr/>
        </p:nvSpPr>
        <p:spPr>
          <a:xfrm>
            <a:off x="7658560" y="6001278"/>
            <a:ext cx="1313944" cy="261610"/>
          </a:xfrm>
          <a:prstGeom prst="rect">
            <a:avLst/>
          </a:prstGeom>
          <a:noFill/>
        </p:spPr>
        <p:txBody>
          <a:bodyPr wrap="square" rtlCol="0">
            <a:spAutoFit/>
          </a:bodyPr>
          <a:lstStyle/>
          <a:p>
            <a:r>
              <a:rPr lang="fr-FR" sz="1100" dirty="0" smtClean="0"/>
              <a:t>Affiliation</a:t>
            </a:r>
            <a:endParaRPr lang="fr-FR" sz="1100" dirty="0"/>
          </a:p>
        </p:txBody>
      </p:sp>
      <p:sp>
        <p:nvSpPr>
          <p:cNvPr id="92" name="ZoneTexte 91"/>
          <p:cNvSpPr txBox="1"/>
          <p:nvPr/>
        </p:nvSpPr>
        <p:spPr>
          <a:xfrm>
            <a:off x="13430" y="0"/>
            <a:ext cx="2452746" cy="369332"/>
          </a:xfrm>
          <a:prstGeom prst="rect">
            <a:avLst/>
          </a:prstGeom>
          <a:noFill/>
        </p:spPr>
        <p:txBody>
          <a:bodyPr wrap="square" rtlCol="0">
            <a:spAutoFit/>
          </a:bodyPr>
          <a:lstStyle/>
          <a:p>
            <a:r>
              <a:rPr lang="fr-FR" dirty="0" smtClean="0"/>
              <a:t>Scénario 2</a:t>
            </a:r>
            <a:endParaRPr lang="fr-FR" dirty="0"/>
          </a:p>
        </p:txBody>
      </p:sp>
      <p:sp>
        <p:nvSpPr>
          <p:cNvPr id="8" name="Rectangle 7"/>
          <p:cNvSpPr/>
          <p:nvPr/>
        </p:nvSpPr>
        <p:spPr>
          <a:xfrm>
            <a:off x="4193432" y="982543"/>
            <a:ext cx="2025832" cy="6696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Caisse de couverture santé 1</a:t>
            </a:r>
            <a:endParaRPr lang="fr-FR" dirty="0"/>
          </a:p>
        </p:txBody>
      </p:sp>
      <p:cxnSp>
        <p:nvCxnSpPr>
          <p:cNvPr id="10" name="Connecteur droit avec flèche 9"/>
          <p:cNvCxnSpPr/>
          <p:nvPr/>
        </p:nvCxnSpPr>
        <p:spPr>
          <a:xfrm flipH="1">
            <a:off x="6319477" y="1358435"/>
            <a:ext cx="1010885" cy="0"/>
          </a:xfrm>
          <a:prstGeom prst="straightConnector1">
            <a:avLst/>
          </a:prstGeom>
          <a:ln>
            <a:solidFill>
              <a:schemeClr val="accent1">
                <a:shade val="95000"/>
                <a:satMod val="105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93" name="Rectangle 92"/>
          <p:cNvSpPr/>
          <p:nvPr/>
        </p:nvSpPr>
        <p:spPr>
          <a:xfrm>
            <a:off x="4143517" y="2363561"/>
            <a:ext cx="2025832" cy="6696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Caisse de couverture santé 2</a:t>
            </a:r>
            <a:endParaRPr lang="fr-FR" dirty="0"/>
          </a:p>
        </p:txBody>
      </p:sp>
      <p:cxnSp>
        <p:nvCxnSpPr>
          <p:cNvPr id="94" name="Connecteur droit 93"/>
          <p:cNvCxnSpPr>
            <a:cxnSpLocks noChangeShapeType="1"/>
          </p:cNvCxnSpPr>
          <p:nvPr/>
        </p:nvCxnSpPr>
        <p:spPr bwMode="auto">
          <a:xfrm>
            <a:off x="5156433" y="2068271"/>
            <a:ext cx="1538796" cy="0"/>
          </a:xfrm>
          <a:prstGeom prst="line">
            <a:avLst/>
          </a:prstGeom>
          <a:noFill/>
          <a:ln w="9525">
            <a:solidFill>
              <a:srgbClr val="22A872"/>
            </a:solidFill>
            <a:prstDash val="dash"/>
            <a:round/>
            <a:headEnd/>
            <a:tailEnd/>
          </a:ln>
          <a:extLst>
            <a:ext uri="{909E8E84-426E-40DD-AFC4-6F175D3DCCD1}">
              <a14:hiddenFill xmlns:a14="http://schemas.microsoft.com/office/drawing/2010/main">
                <a:noFill/>
              </a14:hiddenFill>
            </a:ext>
          </a:extLst>
        </p:spPr>
      </p:cxnSp>
      <p:cxnSp>
        <p:nvCxnSpPr>
          <p:cNvPr id="95" name="Connecteur droit 94"/>
          <p:cNvCxnSpPr>
            <a:cxnSpLocks noChangeShapeType="1"/>
          </p:cNvCxnSpPr>
          <p:nvPr/>
        </p:nvCxnSpPr>
        <p:spPr bwMode="auto">
          <a:xfrm flipV="1">
            <a:off x="5182777" y="1623605"/>
            <a:ext cx="0" cy="428010"/>
          </a:xfrm>
          <a:prstGeom prst="line">
            <a:avLst/>
          </a:prstGeom>
          <a:noFill/>
          <a:ln w="9525">
            <a:solidFill>
              <a:srgbClr val="22A872"/>
            </a:solidFill>
            <a:prstDash val="dash"/>
            <a:round/>
            <a:headEnd/>
            <a:tailEnd type="triangle" w="med" len="med"/>
          </a:ln>
          <a:extLst>
            <a:ext uri="{909E8E84-426E-40DD-AFC4-6F175D3DCCD1}">
              <a14:hiddenFill xmlns:a14="http://schemas.microsoft.com/office/drawing/2010/main">
                <a:noFill/>
              </a14:hiddenFill>
            </a:ext>
          </a:extLst>
        </p:spPr>
      </p:cxnSp>
      <p:sp>
        <p:nvSpPr>
          <p:cNvPr id="96" name="ZoneTexte 95"/>
          <p:cNvSpPr txBox="1"/>
          <p:nvPr/>
        </p:nvSpPr>
        <p:spPr>
          <a:xfrm>
            <a:off x="8418506" y="2408251"/>
            <a:ext cx="553998" cy="1355368"/>
          </a:xfrm>
          <a:prstGeom prst="rect">
            <a:avLst/>
          </a:prstGeom>
          <a:noFill/>
        </p:spPr>
        <p:txBody>
          <a:bodyPr vert="vert270" wrap="square" rtlCol="0">
            <a:spAutoFit/>
          </a:bodyPr>
          <a:lstStyle/>
          <a:p>
            <a:r>
              <a:rPr lang="fr-FR" sz="1200" b="1" dirty="0" smtClean="0">
                <a:latin typeface="Arial" panose="020B0604020202020204" pitchFamily="34" charset="0"/>
                <a:cs typeface="Arial" panose="020B0604020202020204" pitchFamily="34" charset="0"/>
              </a:rPr>
              <a:t>Autres catégorie de populations</a:t>
            </a:r>
            <a:endParaRPr lang="fr-FR" sz="1200" b="1" dirty="0">
              <a:latin typeface="Arial" panose="020B0604020202020204" pitchFamily="34" charset="0"/>
              <a:cs typeface="Arial" panose="020B0604020202020204" pitchFamily="34" charset="0"/>
            </a:endParaRPr>
          </a:p>
        </p:txBody>
      </p:sp>
      <p:cxnSp>
        <p:nvCxnSpPr>
          <p:cNvPr id="97" name="Connecteur droit avec flèche 96"/>
          <p:cNvCxnSpPr/>
          <p:nvPr/>
        </p:nvCxnSpPr>
        <p:spPr>
          <a:xfrm flipH="1">
            <a:off x="8144128" y="2768362"/>
            <a:ext cx="40282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8" name="Connecteur droit avec flèche 97"/>
          <p:cNvCxnSpPr/>
          <p:nvPr/>
        </p:nvCxnSpPr>
        <p:spPr>
          <a:xfrm flipH="1">
            <a:off x="6263479" y="2780214"/>
            <a:ext cx="1010885" cy="0"/>
          </a:xfrm>
          <a:prstGeom prst="straightConnector1">
            <a:avLst/>
          </a:prstGeom>
          <a:ln>
            <a:solidFill>
              <a:schemeClr val="accent1">
                <a:shade val="95000"/>
                <a:satMod val="10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99" name="Connecteur droit 98"/>
          <p:cNvCxnSpPr>
            <a:cxnSpLocks noChangeShapeType="1"/>
          </p:cNvCxnSpPr>
          <p:nvPr/>
        </p:nvCxnSpPr>
        <p:spPr bwMode="auto">
          <a:xfrm>
            <a:off x="2576307" y="2536615"/>
            <a:ext cx="1492907" cy="0"/>
          </a:xfrm>
          <a:prstGeom prst="line">
            <a:avLst/>
          </a:prstGeom>
          <a:noFill/>
          <a:ln w="9525">
            <a:solidFill>
              <a:srgbClr val="008000"/>
            </a:solidFill>
            <a:round/>
            <a:headEnd/>
            <a:tailEnd type="triangle" w="med" len="med"/>
          </a:ln>
          <a:extLst>
            <a:ext uri="{909E8E84-426E-40DD-AFC4-6F175D3DCCD1}">
              <a14:hiddenFill xmlns:a14="http://schemas.microsoft.com/office/drawing/2010/main">
                <a:noFill/>
              </a14:hiddenFill>
            </a:ext>
          </a:extLst>
        </p:spPr>
      </p:cxnSp>
      <p:sp>
        <p:nvSpPr>
          <p:cNvPr id="100" name="Rectangle à coins arrondis 99"/>
          <p:cNvSpPr>
            <a:spLocks noChangeArrowheads="1"/>
          </p:cNvSpPr>
          <p:nvPr/>
        </p:nvSpPr>
        <p:spPr bwMode="auto">
          <a:xfrm>
            <a:off x="1203793" y="2327620"/>
            <a:ext cx="1347721" cy="309272"/>
          </a:xfrm>
          <a:prstGeom prst="roundRect">
            <a:avLst>
              <a:gd name="adj" fmla="val 16667"/>
            </a:avLst>
          </a:prstGeom>
          <a:solidFill>
            <a:srgbClr val="808000"/>
          </a:solidFill>
          <a:ln w="9525">
            <a:solidFill>
              <a:srgbClr val="008000"/>
            </a:solidFill>
            <a:round/>
            <a:headEnd/>
            <a:tailEnd/>
          </a:ln>
        </p:spPr>
        <p:txBody>
          <a:bodyPr rot="0" vert="horz" wrap="square" lIns="91440" tIns="45720" rIns="91440" bIns="45720" anchor="t" anchorCtr="0" upright="1">
            <a:noAutofit/>
          </a:bodyPr>
          <a:lstStyle/>
          <a:p>
            <a:pPr algn="ctr">
              <a:spcAft>
                <a:spcPts val="0"/>
              </a:spcAft>
            </a:pPr>
            <a:r>
              <a:rPr lang="fr-CH" sz="1000" dirty="0" smtClean="0">
                <a:solidFill>
                  <a:schemeClr val="bg1"/>
                </a:solidFill>
                <a:effectLst/>
                <a:latin typeface="Arial" panose="020B0604020202020204" pitchFamily="34" charset="0"/>
                <a:ea typeface="MS Mincho" panose="02020609040205080304" pitchFamily="49" charset="-128"/>
                <a:cs typeface="Times New Roman" panose="02020603050405020304" pitchFamily="18" charset="0"/>
              </a:rPr>
              <a:t>Subvention Etat</a:t>
            </a:r>
            <a:endParaRPr lang="fr-FR" sz="1000"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8904646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32405"/>
            <a:ext cx="8229600" cy="778098"/>
          </a:xfrm>
        </p:spPr>
        <p:txBody>
          <a:bodyPr>
            <a:normAutofit/>
          </a:bodyPr>
          <a:lstStyle/>
          <a:p>
            <a:r>
              <a:rPr lang="fr-FR" sz="3200" b="1" dirty="0" smtClean="0"/>
              <a:t>CARACTERISTIQUES DU SCENARIO 3</a:t>
            </a:r>
            <a:endParaRPr lang="fr-FR" sz="3200" b="1" dirty="0"/>
          </a:p>
        </p:txBody>
      </p:sp>
      <p:graphicFrame>
        <p:nvGraphicFramePr>
          <p:cNvPr id="3" name="Tableau 2"/>
          <p:cNvGraphicFramePr>
            <a:graphicFrameLocks noGrp="1"/>
          </p:cNvGraphicFramePr>
          <p:nvPr>
            <p:extLst>
              <p:ext uri="{D42A27DB-BD31-4B8C-83A1-F6EECF244321}">
                <p14:modId xmlns:p14="http://schemas.microsoft.com/office/powerpoint/2010/main" val="2322505838"/>
              </p:ext>
            </p:extLst>
          </p:nvPr>
        </p:nvGraphicFramePr>
        <p:xfrm>
          <a:off x="457200" y="810503"/>
          <a:ext cx="8435280" cy="5858857"/>
        </p:xfrm>
        <a:graphic>
          <a:graphicData uri="http://schemas.openxmlformats.org/drawingml/2006/table">
            <a:tbl>
              <a:tblPr firstRow="1" firstCol="1" bandRow="1">
                <a:tableStyleId>{5C22544A-7EE6-4342-B048-85BDC9FD1C3A}</a:tableStyleId>
              </a:tblPr>
              <a:tblGrid>
                <a:gridCol w="3361775"/>
                <a:gridCol w="5073505"/>
              </a:tblGrid>
              <a:tr h="381189">
                <a:tc>
                  <a:txBody>
                    <a:bodyPr/>
                    <a:lstStyle/>
                    <a:p>
                      <a:pPr>
                        <a:spcAft>
                          <a:spcPts val="0"/>
                        </a:spcAft>
                      </a:pPr>
                      <a:r>
                        <a:rPr lang="fr-FR" sz="2000" dirty="0">
                          <a:effectLst/>
                        </a:rPr>
                        <a:t>Fonctions</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5699" marR="65699" marT="0" marB="0"/>
                </a:tc>
                <a:tc>
                  <a:txBody>
                    <a:bodyPr/>
                    <a:lstStyle/>
                    <a:p>
                      <a:pPr>
                        <a:spcAft>
                          <a:spcPts val="0"/>
                        </a:spcAft>
                      </a:pPr>
                      <a:r>
                        <a:rPr lang="fr-FR" sz="2000" dirty="0">
                          <a:effectLst/>
                        </a:rPr>
                        <a:t>Scénario 3</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5699" marR="65699" marT="0" marB="0"/>
                </a:tc>
              </a:tr>
              <a:tr h="2373655">
                <a:tc>
                  <a:txBody>
                    <a:bodyPr/>
                    <a:lstStyle/>
                    <a:p>
                      <a:pPr>
                        <a:spcAft>
                          <a:spcPts val="0"/>
                        </a:spcAft>
                      </a:pPr>
                      <a:r>
                        <a:rPr lang="fr-FR" sz="2000" dirty="0">
                          <a:effectLst/>
                        </a:rPr>
                        <a:t>Fonctions de proximité</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5699" marR="65699" marT="0" marB="0"/>
                </a:tc>
                <a:tc>
                  <a:txBody>
                    <a:bodyPr/>
                    <a:lstStyle/>
                    <a:p>
                      <a:pPr marL="342900" lvl="0" indent="-342900" algn="just">
                        <a:spcAft>
                          <a:spcPts val="0"/>
                        </a:spcAft>
                        <a:buFont typeface="Times New Roman" panose="02020603050405020304" pitchFamily="18" charset="0"/>
                        <a:buChar char="-"/>
                      </a:pPr>
                      <a:r>
                        <a:rPr lang="fr-FR" sz="2000" dirty="0">
                          <a:effectLst/>
                        </a:rPr>
                        <a:t>Affiliation à travers des postes d’enregistrement biométrique</a:t>
                      </a:r>
                    </a:p>
                    <a:p>
                      <a:pPr marL="342900" lvl="0" indent="-342900" algn="just">
                        <a:spcAft>
                          <a:spcPts val="0"/>
                        </a:spcAft>
                        <a:buFont typeface="Times New Roman" panose="02020603050405020304" pitchFamily="18" charset="0"/>
                        <a:buChar char="-"/>
                      </a:pPr>
                      <a:r>
                        <a:rPr lang="fr-FR" sz="2000" dirty="0">
                          <a:effectLst/>
                        </a:rPr>
                        <a:t>Collecte des contributions et mobilisation sociale réalisées par des structures spécialisées existantes</a:t>
                      </a:r>
                      <a:endParaRPr lang="fr-FR" sz="2000" dirty="0">
                        <a:effectLst/>
                        <a:latin typeface="Arial" panose="020B0604020202020204" pitchFamily="34" charset="0"/>
                        <a:ea typeface="Calibri" panose="020F0502020204030204" pitchFamily="34" charset="0"/>
                        <a:cs typeface="Times New Roman" panose="02020603050405020304" pitchFamily="18" charset="0"/>
                      </a:endParaRPr>
                    </a:p>
                  </a:txBody>
                  <a:tcPr marL="65699" marR="65699" marT="0" marB="0"/>
                </a:tc>
              </a:tr>
              <a:tr h="1278124">
                <a:tc>
                  <a:txBody>
                    <a:bodyPr/>
                    <a:lstStyle/>
                    <a:p>
                      <a:pPr>
                        <a:spcAft>
                          <a:spcPts val="0"/>
                        </a:spcAft>
                      </a:pPr>
                      <a:r>
                        <a:rPr lang="fr-FR" sz="2000">
                          <a:effectLst/>
                        </a:rPr>
                        <a:t>Mise en commun</a:t>
                      </a:r>
                      <a:endParaRPr lang="fr-FR" sz="2000">
                        <a:effectLst/>
                        <a:latin typeface="Arial" panose="020B0604020202020204" pitchFamily="34" charset="0"/>
                        <a:ea typeface="MS Mincho" panose="02020609040205080304" pitchFamily="49" charset="-128"/>
                        <a:cs typeface="Times New Roman" panose="02020603050405020304" pitchFamily="18" charset="0"/>
                      </a:endParaRPr>
                    </a:p>
                  </a:txBody>
                  <a:tcPr marL="65699" marR="65699" marT="0" marB="0"/>
                </a:tc>
                <a:tc>
                  <a:txBody>
                    <a:bodyPr/>
                    <a:lstStyle/>
                    <a:p>
                      <a:pPr algn="just">
                        <a:spcAft>
                          <a:spcPts val="0"/>
                        </a:spcAft>
                      </a:pPr>
                      <a:r>
                        <a:rPr lang="fr-FR" sz="2000" dirty="0">
                          <a:effectLst/>
                        </a:rPr>
                        <a:t>Création </a:t>
                      </a:r>
                      <a:r>
                        <a:rPr lang="fr-FR" sz="2000" dirty="0" smtClean="0">
                          <a:effectLst/>
                        </a:rPr>
                        <a:t>d’une </a:t>
                      </a:r>
                      <a:r>
                        <a:rPr lang="fr-FR" sz="2000" dirty="0">
                          <a:effectLst/>
                        </a:rPr>
                        <a:t>Caisse Locale de couverture en santé autonome par Commune assurant l’ensemble des fonctions de mise en commun</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5699" marR="65699" marT="0" marB="0"/>
                </a:tc>
              </a:tr>
              <a:tr h="1825889">
                <a:tc>
                  <a:txBody>
                    <a:bodyPr/>
                    <a:lstStyle/>
                    <a:p>
                      <a:pPr>
                        <a:spcAft>
                          <a:spcPts val="0"/>
                        </a:spcAft>
                      </a:pPr>
                      <a:r>
                        <a:rPr lang="fr-FR" sz="2000">
                          <a:effectLst/>
                        </a:rPr>
                        <a:t>Relations avec l’offre de soins</a:t>
                      </a:r>
                      <a:endParaRPr lang="fr-FR" sz="2000">
                        <a:effectLst/>
                        <a:latin typeface="Arial" panose="020B0604020202020204" pitchFamily="34" charset="0"/>
                        <a:ea typeface="MS Mincho" panose="02020609040205080304" pitchFamily="49" charset="-128"/>
                        <a:cs typeface="Times New Roman" panose="02020603050405020304" pitchFamily="18" charset="0"/>
                      </a:endParaRPr>
                    </a:p>
                  </a:txBody>
                  <a:tcPr marL="65699" marR="65699" marT="0" marB="0"/>
                </a:tc>
                <a:tc>
                  <a:txBody>
                    <a:bodyPr/>
                    <a:lstStyle/>
                    <a:p>
                      <a:pPr algn="just">
                        <a:spcAft>
                          <a:spcPts val="0"/>
                        </a:spcAft>
                      </a:pPr>
                      <a:r>
                        <a:rPr lang="fr-FR" sz="2000" dirty="0">
                          <a:effectLst/>
                        </a:rPr>
                        <a:t>Gestion de l’ensemble des relations avec l’offre de soins par chaque Caisse Locale de couverture en santé</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5699" marR="65699" marT="0" marB="0"/>
                </a:tc>
              </a:tr>
            </a:tbl>
          </a:graphicData>
        </a:graphic>
      </p:graphicFrame>
    </p:spTree>
    <p:extLst>
      <p:ext uri="{BB962C8B-B14F-4D97-AF65-F5344CB8AC3E}">
        <p14:creationId xmlns:p14="http://schemas.microsoft.com/office/powerpoint/2010/main" val="13607365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à coins arrondis 2"/>
          <p:cNvSpPr>
            <a:spLocks noChangeArrowheads="1"/>
          </p:cNvSpPr>
          <p:nvPr/>
        </p:nvSpPr>
        <p:spPr bwMode="auto">
          <a:xfrm>
            <a:off x="3296603" y="3524567"/>
            <a:ext cx="1695450" cy="549910"/>
          </a:xfrm>
          <a:prstGeom prst="roundRect">
            <a:avLst>
              <a:gd name="adj" fmla="val 16667"/>
            </a:avLst>
          </a:prstGeom>
          <a:solidFill>
            <a:srgbClr val="E7E6E6"/>
          </a:solidFill>
          <a:ln w="9525">
            <a:solidFill>
              <a:srgbClr val="000000"/>
            </a:solidFill>
            <a:round/>
            <a:headEnd/>
            <a:tailEnd/>
          </a:ln>
        </p:spPr>
        <p:txBody>
          <a:bodyPr rot="0" vert="horz" wrap="square" lIns="91440" tIns="45720" rIns="91440" bIns="45720" anchor="t" anchorCtr="0" upright="1">
            <a:noAutofit/>
          </a:bodyPr>
          <a:lstStyle/>
          <a:p>
            <a:pPr algn="ctr">
              <a:spcAft>
                <a:spcPts val="0"/>
              </a:spcAft>
            </a:pPr>
            <a:r>
              <a:rPr lang="fr-FR" sz="1000" b="1">
                <a:effectLst/>
                <a:latin typeface="Arial" panose="020B0604020202020204" pitchFamily="34" charset="0"/>
                <a:ea typeface="MS Mincho" panose="02020609040205080304" pitchFamily="49" charset="-128"/>
                <a:cs typeface="Times New Roman" panose="02020603050405020304" pitchFamily="18" charset="0"/>
              </a:rPr>
              <a:t>CAISSE LOCALE DE COUVERTURE EN SANTE</a:t>
            </a:r>
            <a:endParaRPr lang="fr-FR" sz="1000">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4" name="Rectangle à coins arrondis 3"/>
          <p:cNvSpPr>
            <a:spLocks noChangeArrowheads="1"/>
          </p:cNvSpPr>
          <p:nvPr/>
        </p:nvSpPr>
        <p:spPr bwMode="auto">
          <a:xfrm>
            <a:off x="1134246" y="2678638"/>
            <a:ext cx="1200150" cy="418465"/>
          </a:xfrm>
          <a:prstGeom prst="roundRect">
            <a:avLst>
              <a:gd name="adj" fmla="val 16667"/>
            </a:avLst>
          </a:prstGeom>
          <a:solidFill>
            <a:srgbClr val="008000"/>
          </a:solidFill>
          <a:ln w="9525">
            <a:solidFill>
              <a:srgbClr val="808000"/>
            </a:solidFill>
            <a:round/>
            <a:headEnd/>
            <a:tailEnd/>
          </a:ln>
        </p:spPr>
        <p:txBody>
          <a:bodyPr rot="0" vert="horz" wrap="square" lIns="91440" tIns="45720" rIns="91440" bIns="45720" anchor="t" anchorCtr="0" upright="1">
            <a:noAutofit/>
          </a:bodyPr>
          <a:lstStyle/>
          <a:p>
            <a:pPr algn="ctr">
              <a:spcAft>
                <a:spcPts val="0"/>
              </a:spcAft>
            </a:pPr>
            <a:r>
              <a:rPr lang="fr-CH" sz="1200" b="1"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rPr>
              <a:t>TRESOR PUBLIC</a:t>
            </a:r>
            <a:endParaRPr lang="fr-FR" sz="1200" b="1"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5" name="Rectangle à coins arrondis 4"/>
          <p:cNvSpPr>
            <a:spLocks noChangeArrowheads="1"/>
          </p:cNvSpPr>
          <p:nvPr/>
        </p:nvSpPr>
        <p:spPr bwMode="auto">
          <a:xfrm>
            <a:off x="1037725" y="2051532"/>
            <a:ext cx="1292091" cy="414655"/>
          </a:xfrm>
          <a:prstGeom prst="roundRect">
            <a:avLst>
              <a:gd name="adj" fmla="val 16667"/>
            </a:avLst>
          </a:prstGeom>
          <a:solidFill>
            <a:srgbClr val="808000"/>
          </a:solidFill>
          <a:ln w="9525">
            <a:solidFill>
              <a:srgbClr val="008000"/>
            </a:solidFill>
            <a:round/>
            <a:headEnd/>
            <a:tailEnd/>
          </a:ln>
        </p:spPr>
        <p:txBody>
          <a:bodyPr rot="0" vert="horz" wrap="square" lIns="91440" tIns="45720" rIns="91440" bIns="45720" anchor="t" anchorCtr="0" upright="1">
            <a:noAutofit/>
          </a:bodyPr>
          <a:lstStyle/>
          <a:p>
            <a:pPr algn="ctr">
              <a:spcAft>
                <a:spcPts val="0"/>
              </a:spcAft>
            </a:pPr>
            <a:r>
              <a:rPr lang="fr-CH" sz="1200"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rPr>
              <a:t>EMPLOYEURS</a:t>
            </a:r>
            <a:endParaRPr lang="fr-FR" sz="1200"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endParaRPr>
          </a:p>
        </p:txBody>
      </p:sp>
      <p:cxnSp>
        <p:nvCxnSpPr>
          <p:cNvPr id="6" name="Connecteur droit avec flèche 5"/>
          <p:cNvCxnSpPr>
            <a:cxnSpLocks noChangeShapeType="1"/>
          </p:cNvCxnSpPr>
          <p:nvPr/>
        </p:nvCxnSpPr>
        <p:spPr bwMode="auto">
          <a:xfrm>
            <a:off x="726645" y="2876867"/>
            <a:ext cx="419100" cy="0"/>
          </a:xfrm>
          <a:prstGeom prst="straightConnector1">
            <a:avLst/>
          </a:prstGeom>
          <a:noFill/>
          <a:ln w="9525">
            <a:solidFill>
              <a:srgbClr val="339966"/>
            </a:solidFill>
            <a:round/>
            <a:headEnd/>
            <a:tailEnd type="triangle" w="med" len="med"/>
          </a:ln>
          <a:extLst>
            <a:ext uri="{909E8E84-426E-40DD-AFC4-6F175D3DCCD1}">
              <a14:hiddenFill xmlns:a14="http://schemas.microsoft.com/office/drawing/2010/main">
                <a:noFill/>
              </a14:hiddenFill>
            </a:ext>
          </a:extLst>
        </p:spPr>
      </p:cxnSp>
      <p:cxnSp>
        <p:nvCxnSpPr>
          <p:cNvPr id="7" name="Connecteur droit avec flèche 6"/>
          <p:cNvCxnSpPr>
            <a:cxnSpLocks noChangeShapeType="1"/>
          </p:cNvCxnSpPr>
          <p:nvPr/>
        </p:nvCxnSpPr>
        <p:spPr bwMode="auto">
          <a:xfrm>
            <a:off x="544361" y="2258859"/>
            <a:ext cx="419100" cy="0"/>
          </a:xfrm>
          <a:prstGeom prst="straightConnector1">
            <a:avLst/>
          </a:prstGeom>
          <a:noFill/>
          <a:ln w="9525">
            <a:solidFill>
              <a:srgbClr val="339966"/>
            </a:solidFill>
            <a:round/>
            <a:headEnd/>
            <a:tailEnd type="triangle" w="med" len="med"/>
          </a:ln>
          <a:extLst>
            <a:ext uri="{909E8E84-426E-40DD-AFC4-6F175D3DCCD1}">
              <a14:hiddenFill xmlns:a14="http://schemas.microsoft.com/office/drawing/2010/main">
                <a:noFill/>
              </a14:hiddenFill>
            </a:ext>
          </a:extLst>
        </p:spPr>
      </p:cxnSp>
      <p:cxnSp>
        <p:nvCxnSpPr>
          <p:cNvPr id="13" name="Connecteur droit 12"/>
          <p:cNvCxnSpPr>
            <a:cxnSpLocks noChangeShapeType="1"/>
          </p:cNvCxnSpPr>
          <p:nvPr/>
        </p:nvCxnSpPr>
        <p:spPr bwMode="auto">
          <a:xfrm>
            <a:off x="5982653" y="4124642"/>
            <a:ext cx="0" cy="487045"/>
          </a:xfrm>
          <a:prstGeom prst="line">
            <a:avLst/>
          </a:prstGeom>
          <a:noFill/>
          <a:ln w="9525">
            <a:solidFill>
              <a:srgbClr val="22A872"/>
            </a:solidFill>
            <a:prstDash val="dash"/>
            <a:round/>
            <a:headEnd type="triangle" w="med" len="med"/>
            <a:tailEnd type="triangle" w="med" len="med"/>
          </a:ln>
          <a:extLst>
            <a:ext uri="{909E8E84-426E-40DD-AFC4-6F175D3DCCD1}">
              <a14:hiddenFill xmlns:a14="http://schemas.microsoft.com/office/drawing/2010/main">
                <a:noFill/>
              </a14:hiddenFill>
            </a:ext>
          </a:extLst>
        </p:spPr>
      </p:cxnSp>
      <p:cxnSp>
        <p:nvCxnSpPr>
          <p:cNvPr id="15" name="Connecteur droit 14"/>
          <p:cNvCxnSpPr>
            <a:cxnSpLocks noChangeShapeType="1"/>
          </p:cNvCxnSpPr>
          <p:nvPr/>
        </p:nvCxnSpPr>
        <p:spPr bwMode="auto">
          <a:xfrm>
            <a:off x="2602878" y="1994547"/>
            <a:ext cx="21768" cy="1530020"/>
          </a:xfrm>
          <a:prstGeom prst="line">
            <a:avLst/>
          </a:prstGeom>
          <a:noFill/>
          <a:ln w="9525">
            <a:solidFill>
              <a:srgbClr val="008000"/>
            </a:solidFill>
            <a:round/>
            <a:headEnd/>
            <a:tailEnd/>
          </a:ln>
          <a:extLst>
            <a:ext uri="{909E8E84-426E-40DD-AFC4-6F175D3DCCD1}">
              <a14:hiddenFill xmlns:a14="http://schemas.microsoft.com/office/drawing/2010/main">
                <a:noFill/>
              </a14:hiddenFill>
            </a:ext>
          </a:extLst>
        </p:spPr>
      </p:cxnSp>
      <p:cxnSp>
        <p:nvCxnSpPr>
          <p:cNvPr id="16" name="Connecteur droit 15"/>
          <p:cNvCxnSpPr>
            <a:cxnSpLocks noChangeShapeType="1"/>
          </p:cNvCxnSpPr>
          <p:nvPr/>
        </p:nvCxnSpPr>
        <p:spPr bwMode="auto">
          <a:xfrm>
            <a:off x="2350384" y="2236117"/>
            <a:ext cx="254000" cy="0"/>
          </a:xfrm>
          <a:prstGeom prst="line">
            <a:avLst/>
          </a:prstGeom>
          <a:noFill/>
          <a:ln w="9525">
            <a:solidFill>
              <a:srgbClr val="008000"/>
            </a:solidFill>
            <a:round/>
            <a:headEnd/>
            <a:tailEnd type="triangle" w="med" len="med"/>
          </a:ln>
          <a:extLst>
            <a:ext uri="{909E8E84-426E-40DD-AFC4-6F175D3DCCD1}">
              <a14:hiddenFill xmlns:a14="http://schemas.microsoft.com/office/drawing/2010/main">
                <a:noFill/>
              </a14:hiddenFill>
            </a:ext>
          </a:extLst>
        </p:spPr>
      </p:cxnSp>
      <p:cxnSp>
        <p:nvCxnSpPr>
          <p:cNvPr id="17" name="Connecteur droit 16"/>
          <p:cNvCxnSpPr>
            <a:cxnSpLocks noChangeShapeType="1"/>
          </p:cNvCxnSpPr>
          <p:nvPr/>
        </p:nvCxnSpPr>
        <p:spPr bwMode="auto">
          <a:xfrm>
            <a:off x="2337309" y="2876867"/>
            <a:ext cx="254000" cy="0"/>
          </a:xfrm>
          <a:prstGeom prst="line">
            <a:avLst/>
          </a:prstGeom>
          <a:noFill/>
          <a:ln w="9525">
            <a:solidFill>
              <a:srgbClr val="008000"/>
            </a:solidFill>
            <a:round/>
            <a:headEnd/>
            <a:tailEnd type="triangle" w="med" len="med"/>
          </a:ln>
          <a:extLst>
            <a:ext uri="{909E8E84-426E-40DD-AFC4-6F175D3DCCD1}">
              <a14:hiddenFill xmlns:a14="http://schemas.microsoft.com/office/drawing/2010/main">
                <a:noFill/>
              </a14:hiddenFill>
            </a:ext>
          </a:extLst>
        </p:spPr>
      </p:cxnSp>
      <p:cxnSp>
        <p:nvCxnSpPr>
          <p:cNvPr id="18" name="Connecteur droit 17"/>
          <p:cNvCxnSpPr>
            <a:cxnSpLocks noChangeShapeType="1"/>
          </p:cNvCxnSpPr>
          <p:nvPr/>
        </p:nvCxnSpPr>
        <p:spPr bwMode="auto">
          <a:xfrm flipV="1">
            <a:off x="2630238" y="2343759"/>
            <a:ext cx="1390265" cy="7753"/>
          </a:xfrm>
          <a:prstGeom prst="line">
            <a:avLst/>
          </a:prstGeom>
          <a:noFill/>
          <a:ln w="9525">
            <a:solidFill>
              <a:srgbClr val="008000"/>
            </a:solidFill>
            <a:round/>
            <a:headEnd/>
            <a:tailEnd type="triangle" w="med" len="med"/>
          </a:ln>
          <a:extLst>
            <a:ext uri="{909E8E84-426E-40DD-AFC4-6F175D3DCCD1}">
              <a14:hiddenFill xmlns:a14="http://schemas.microsoft.com/office/drawing/2010/main">
                <a:noFill/>
              </a14:hiddenFill>
            </a:ext>
          </a:extLst>
        </p:spPr>
      </p:cxnSp>
      <p:cxnSp>
        <p:nvCxnSpPr>
          <p:cNvPr id="19" name="Connecteur droit 18"/>
          <p:cNvCxnSpPr>
            <a:cxnSpLocks noChangeShapeType="1"/>
          </p:cNvCxnSpPr>
          <p:nvPr/>
        </p:nvCxnSpPr>
        <p:spPr bwMode="auto">
          <a:xfrm flipH="1">
            <a:off x="7487603" y="3543617"/>
            <a:ext cx="240030"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20" name="Connecteur droit 19"/>
          <p:cNvCxnSpPr>
            <a:cxnSpLocks noChangeShapeType="1"/>
          </p:cNvCxnSpPr>
          <p:nvPr/>
        </p:nvCxnSpPr>
        <p:spPr bwMode="auto">
          <a:xfrm flipH="1">
            <a:off x="7497128" y="3867467"/>
            <a:ext cx="240030"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21" name="Connecteur droit 20"/>
          <p:cNvCxnSpPr>
            <a:cxnSpLocks noChangeShapeType="1"/>
          </p:cNvCxnSpPr>
          <p:nvPr/>
        </p:nvCxnSpPr>
        <p:spPr bwMode="auto">
          <a:xfrm flipH="1">
            <a:off x="7487603" y="4219892"/>
            <a:ext cx="240030"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22" name="Connecteur droit 21"/>
          <p:cNvCxnSpPr>
            <a:cxnSpLocks noChangeShapeType="1"/>
          </p:cNvCxnSpPr>
          <p:nvPr/>
        </p:nvCxnSpPr>
        <p:spPr bwMode="auto">
          <a:xfrm flipH="1">
            <a:off x="7497128" y="4572317"/>
            <a:ext cx="240030"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23" name="Connecteur droit 22"/>
          <p:cNvCxnSpPr>
            <a:cxnSpLocks noChangeShapeType="1"/>
          </p:cNvCxnSpPr>
          <p:nvPr/>
        </p:nvCxnSpPr>
        <p:spPr bwMode="auto">
          <a:xfrm flipH="1">
            <a:off x="7516178" y="2981642"/>
            <a:ext cx="240030" cy="0"/>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24" name="Connecteur droit 23"/>
          <p:cNvCxnSpPr>
            <a:cxnSpLocks noChangeShapeType="1"/>
          </p:cNvCxnSpPr>
          <p:nvPr/>
        </p:nvCxnSpPr>
        <p:spPr bwMode="auto">
          <a:xfrm>
            <a:off x="7420928" y="1991042"/>
            <a:ext cx="19050" cy="1304925"/>
          </a:xfrm>
          <a:prstGeom prst="line">
            <a:avLst/>
          </a:prstGeom>
          <a:noFill/>
          <a:ln w="9525">
            <a:solidFill>
              <a:sysClr val="windowText" lastClr="000000"/>
            </a:solidFill>
            <a:prstDash val="dash"/>
            <a:round/>
            <a:headEnd/>
            <a:tailEnd/>
          </a:ln>
          <a:extLst>
            <a:ext uri="{909E8E84-426E-40DD-AFC4-6F175D3DCCD1}">
              <a14:hiddenFill xmlns:a14="http://schemas.microsoft.com/office/drawing/2010/main">
                <a:noFill/>
              </a14:hiddenFill>
            </a:ext>
          </a:extLst>
        </p:spPr>
      </p:cxnSp>
      <p:cxnSp>
        <p:nvCxnSpPr>
          <p:cNvPr id="25" name="Connecteur droit 24"/>
          <p:cNvCxnSpPr>
            <a:cxnSpLocks noChangeShapeType="1"/>
          </p:cNvCxnSpPr>
          <p:nvPr/>
        </p:nvCxnSpPr>
        <p:spPr bwMode="auto">
          <a:xfrm flipH="1">
            <a:off x="7113588" y="5004865"/>
            <a:ext cx="728980" cy="11430"/>
          </a:xfrm>
          <a:prstGeom prst="line">
            <a:avLst/>
          </a:prstGeom>
          <a:noFill/>
          <a:ln w="9525">
            <a:solidFill>
              <a:srgbClr val="C0504D">
                <a:lumMod val="75000"/>
              </a:srgbClr>
            </a:solidFill>
            <a:prstDash val="dash"/>
            <a:round/>
            <a:headEnd/>
            <a:tailEnd type="triangle" w="med" len="med"/>
          </a:ln>
          <a:extLst>
            <a:ext uri="{909E8E84-426E-40DD-AFC4-6F175D3DCCD1}">
              <a14:hiddenFill xmlns:a14="http://schemas.microsoft.com/office/drawing/2010/main">
                <a:noFill/>
              </a14:hiddenFill>
            </a:ext>
          </a:extLst>
        </p:spPr>
      </p:cxnSp>
      <p:cxnSp>
        <p:nvCxnSpPr>
          <p:cNvPr id="26" name="Connecteur droit 25"/>
          <p:cNvCxnSpPr>
            <a:cxnSpLocks noChangeShapeType="1"/>
          </p:cNvCxnSpPr>
          <p:nvPr/>
        </p:nvCxnSpPr>
        <p:spPr bwMode="auto">
          <a:xfrm>
            <a:off x="7853475" y="4664340"/>
            <a:ext cx="9525" cy="295275"/>
          </a:xfrm>
          <a:prstGeom prst="line">
            <a:avLst/>
          </a:prstGeom>
          <a:noFill/>
          <a:ln w="9525">
            <a:solidFill>
              <a:srgbClr val="C0504D">
                <a:lumMod val="75000"/>
              </a:srgbClr>
            </a:solidFill>
            <a:prstDash val="dash"/>
            <a:round/>
            <a:headEnd/>
            <a:tailEnd/>
          </a:ln>
          <a:extLst>
            <a:ext uri="{909E8E84-426E-40DD-AFC4-6F175D3DCCD1}">
              <a14:hiddenFill xmlns:a14="http://schemas.microsoft.com/office/drawing/2010/main">
                <a:noFill/>
              </a14:hiddenFill>
            </a:ext>
          </a:extLst>
        </p:spPr>
      </p:cxnSp>
      <p:sp>
        <p:nvSpPr>
          <p:cNvPr id="27" name="Parenthèse fermante 26"/>
          <p:cNvSpPr>
            <a:spLocks/>
          </p:cNvSpPr>
          <p:nvPr/>
        </p:nvSpPr>
        <p:spPr>
          <a:xfrm>
            <a:off x="8266746" y="1583855"/>
            <a:ext cx="66674" cy="3070031"/>
          </a:xfrm>
          <a:prstGeom prst="rightBracket">
            <a:avLst/>
          </a:prstGeom>
          <a:noFill/>
          <a:ln w="9525"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cxnSp>
        <p:nvCxnSpPr>
          <p:cNvPr id="28" name="Connecteur droit 27"/>
          <p:cNvCxnSpPr>
            <a:cxnSpLocks noChangeShapeType="1"/>
          </p:cNvCxnSpPr>
          <p:nvPr/>
        </p:nvCxnSpPr>
        <p:spPr bwMode="auto">
          <a:xfrm>
            <a:off x="6182678" y="4124642"/>
            <a:ext cx="0" cy="487045"/>
          </a:xfrm>
          <a:prstGeom prst="line">
            <a:avLst/>
          </a:prstGeom>
          <a:noFill/>
          <a:ln w="9525">
            <a:solidFill>
              <a:srgbClr val="C0504D">
                <a:lumMod val="75000"/>
              </a:srgbClr>
            </a:solidFill>
            <a:prstDash val="dash"/>
            <a:round/>
            <a:headEnd type="triangle" w="med" len="med"/>
            <a:tailEnd type="triangle" w="med" len="med"/>
          </a:ln>
          <a:extLst>
            <a:ext uri="{909E8E84-426E-40DD-AFC4-6F175D3DCCD1}">
              <a14:hiddenFill xmlns:a14="http://schemas.microsoft.com/office/drawing/2010/main">
                <a:noFill/>
              </a14:hiddenFill>
            </a:ext>
          </a:extLst>
        </p:spPr>
      </p:cxnSp>
      <p:sp>
        <p:nvSpPr>
          <p:cNvPr id="29" name="Rectangle à coins arrondis 28"/>
          <p:cNvSpPr>
            <a:spLocks noChangeArrowheads="1"/>
          </p:cNvSpPr>
          <p:nvPr/>
        </p:nvSpPr>
        <p:spPr bwMode="auto">
          <a:xfrm>
            <a:off x="4030028" y="1875906"/>
            <a:ext cx="1876425" cy="677111"/>
          </a:xfrm>
          <a:prstGeom prst="roundRect">
            <a:avLst>
              <a:gd name="adj" fmla="val 16667"/>
            </a:avLst>
          </a:prstGeom>
          <a:solidFill>
            <a:srgbClr val="E7E6E6"/>
          </a:solidFill>
          <a:ln w="9525">
            <a:solidFill>
              <a:srgbClr val="000000"/>
            </a:solidFill>
            <a:round/>
            <a:headEnd/>
            <a:tailEnd/>
          </a:ln>
        </p:spPr>
        <p:txBody>
          <a:bodyPr rot="0" vert="horz" wrap="square" lIns="91440" tIns="45720" rIns="91440" bIns="45720" anchor="t" anchorCtr="0" upright="1">
            <a:noAutofit/>
          </a:bodyPr>
          <a:lstStyle/>
          <a:p>
            <a:pPr algn="ctr">
              <a:spcAft>
                <a:spcPts val="0"/>
              </a:spcAft>
            </a:pPr>
            <a:r>
              <a:rPr lang="fr-FR" sz="1000" b="1">
                <a:effectLst/>
                <a:latin typeface="Arial" panose="020B0604020202020204" pitchFamily="34" charset="0"/>
                <a:ea typeface="MS Mincho" panose="02020609040205080304" pitchFamily="49" charset="-128"/>
                <a:cs typeface="Times New Roman" panose="02020603050405020304" pitchFamily="18" charset="0"/>
              </a:rPr>
              <a:t>FONDS NATIONAL DE COUVERTURE EN SANTE</a:t>
            </a:r>
            <a:endParaRPr lang="fr-FR" sz="1000">
              <a:effectLst/>
              <a:latin typeface="Arial" panose="020B0604020202020204" pitchFamily="34" charset="0"/>
              <a:ea typeface="MS Mincho" panose="02020609040205080304" pitchFamily="49" charset="-128"/>
              <a:cs typeface="Times New Roman" panose="02020603050405020304" pitchFamily="18" charset="0"/>
            </a:endParaRPr>
          </a:p>
        </p:txBody>
      </p:sp>
      <p:cxnSp>
        <p:nvCxnSpPr>
          <p:cNvPr id="30" name="Connecteur droit 29"/>
          <p:cNvCxnSpPr>
            <a:cxnSpLocks noChangeShapeType="1"/>
          </p:cNvCxnSpPr>
          <p:nvPr/>
        </p:nvCxnSpPr>
        <p:spPr bwMode="auto">
          <a:xfrm>
            <a:off x="7478078" y="3534092"/>
            <a:ext cx="19050" cy="1304925"/>
          </a:xfrm>
          <a:prstGeom prst="line">
            <a:avLst/>
          </a:prstGeom>
          <a:noFill/>
          <a:ln w="9525">
            <a:solidFill>
              <a:sysClr val="windowText" lastClr="000000"/>
            </a:solidFill>
            <a:prstDash val="dash"/>
            <a:round/>
            <a:headEnd/>
            <a:tailEnd/>
          </a:ln>
          <a:extLst>
            <a:ext uri="{909E8E84-426E-40DD-AFC4-6F175D3DCCD1}">
              <a14:hiddenFill xmlns:a14="http://schemas.microsoft.com/office/drawing/2010/main">
                <a:noFill/>
              </a14:hiddenFill>
            </a:ext>
          </a:extLst>
        </p:spPr>
      </p:cxnSp>
      <p:sp>
        <p:nvSpPr>
          <p:cNvPr id="31" name="Rectangle à coins arrondis 30"/>
          <p:cNvSpPr>
            <a:spLocks noChangeArrowheads="1"/>
          </p:cNvSpPr>
          <p:nvPr/>
        </p:nvSpPr>
        <p:spPr bwMode="auto">
          <a:xfrm>
            <a:off x="5268278" y="3524567"/>
            <a:ext cx="1704975" cy="559435"/>
          </a:xfrm>
          <a:prstGeom prst="roundRect">
            <a:avLst>
              <a:gd name="adj" fmla="val 16667"/>
            </a:avLst>
          </a:prstGeom>
          <a:solidFill>
            <a:srgbClr val="E7E6E6"/>
          </a:solidFill>
          <a:ln w="9525">
            <a:solidFill>
              <a:srgbClr val="000000"/>
            </a:solidFill>
            <a:round/>
            <a:headEnd/>
            <a:tailEnd/>
          </a:ln>
        </p:spPr>
        <p:txBody>
          <a:bodyPr rot="0" vert="horz" wrap="square" lIns="91440" tIns="45720" rIns="91440" bIns="45720" anchor="t" anchorCtr="0" upright="1">
            <a:noAutofit/>
          </a:bodyPr>
          <a:lstStyle/>
          <a:p>
            <a:pPr algn="ctr">
              <a:spcAft>
                <a:spcPts val="0"/>
              </a:spcAft>
            </a:pPr>
            <a:r>
              <a:rPr lang="fr-FR" sz="1000" b="1">
                <a:effectLst/>
                <a:latin typeface="Arial" panose="020B0604020202020204" pitchFamily="34" charset="0"/>
                <a:ea typeface="MS Mincho" panose="02020609040205080304" pitchFamily="49" charset="-128"/>
                <a:cs typeface="Times New Roman" panose="02020603050405020304" pitchFamily="18" charset="0"/>
              </a:rPr>
              <a:t>CAISSE LOCALE DE COUVERTURE EN SANTE</a:t>
            </a:r>
            <a:endParaRPr lang="fr-FR" sz="1000">
              <a:effectLst/>
              <a:latin typeface="Arial" panose="020B0604020202020204" pitchFamily="34" charset="0"/>
              <a:ea typeface="MS Mincho" panose="02020609040205080304" pitchFamily="49" charset="-128"/>
              <a:cs typeface="Times New Roman" panose="02020603050405020304" pitchFamily="18" charset="0"/>
            </a:endParaRPr>
          </a:p>
        </p:txBody>
      </p:sp>
      <p:cxnSp>
        <p:nvCxnSpPr>
          <p:cNvPr id="32" name="Connecteur droit 31"/>
          <p:cNvCxnSpPr>
            <a:cxnSpLocks/>
          </p:cNvCxnSpPr>
          <p:nvPr/>
        </p:nvCxnSpPr>
        <p:spPr>
          <a:xfrm flipV="1">
            <a:off x="4030028" y="3219767"/>
            <a:ext cx="2057400" cy="9525"/>
          </a:xfrm>
          <a:prstGeom prst="line">
            <a:avLst/>
          </a:prstGeom>
          <a:noFill/>
          <a:ln w="6350" cap="flat" cmpd="sng" algn="ctr">
            <a:solidFill>
              <a:srgbClr val="5B9BD5"/>
            </a:solidFill>
            <a:prstDash val="solid"/>
            <a:miter lim="800000"/>
          </a:ln>
          <a:effectLst/>
        </p:spPr>
      </p:cxnSp>
      <p:cxnSp>
        <p:nvCxnSpPr>
          <p:cNvPr id="33" name="Connecteur droit 32"/>
          <p:cNvCxnSpPr>
            <a:cxnSpLocks/>
            <a:stCxn id="29" idx="2"/>
          </p:cNvCxnSpPr>
          <p:nvPr/>
        </p:nvCxnSpPr>
        <p:spPr>
          <a:xfrm>
            <a:off x="4968241" y="2553017"/>
            <a:ext cx="14287" cy="647700"/>
          </a:xfrm>
          <a:prstGeom prst="line">
            <a:avLst/>
          </a:prstGeom>
          <a:noFill/>
          <a:ln w="6350" cap="flat" cmpd="sng" algn="ctr">
            <a:solidFill>
              <a:srgbClr val="5B9BD5"/>
            </a:solidFill>
            <a:prstDash val="solid"/>
            <a:miter lim="800000"/>
          </a:ln>
          <a:effectLst/>
        </p:spPr>
      </p:cxnSp>
      <p:cxnSp>
        <p:nvCxnSpPr>
          <p:cNvPr id="34" name="Connecteur droit avec flèche 33"/>
          <p:cNvCxnSpPr>
            <a:cxnSpLocks/>
          </p:cNvCxnSpPr>
          <p:nvPr/>
        </p:nvCxnSpPr>
        <p:spPr>
          <a:xfrm>
            <a:off x="4020503" y="3229292"/>
            <a:ext cx="0" cy="295275"/>
          </a:xfrm>
          <a:prstGeom prst="straightConnector1">
            <a:avLst/>
          </a:prstGeom>
          <a:noFill/>
          <a:ln w="6350" cap="flat" cmpd="sng" algn="ctr">
            <a:solidFill>
              <a:srgbClr val="5B9BD5"/>
            </a:solidFill>
            <a:prstDash val="solid"/>
            <a:miter lim="800000"/>
            <a:tailEnd type="triangle"/>
          </a:ln>
          <a:effectLst/>
        </p:spPr>
      </p:cxnSp>
      <p:cxnSp>
        <p:nvCxnSpPr>
          <p:cNvPr id="35" name="Connecteur droit avec flèche 34"/>
          <p:cNvCxnSpPr>
            <a:cxnSpLocks/>
          </p:cNvCxnSpPr>
          <p:nvPr/>
        </p:nvCxnSpPr>
        <p:spPr>
          <a:xfrm>
            <a:off x="6096953" y="3238817"/>
            <a:ext cx="9525" cy="285750"/>
          </a:xfrm>
          <a:prstGeom prst="straightConnector1">
            <a:avLst/>
          </a:prstGeom>
          <a:noFill/>
          <a:ln w="6350" cap="flat" cmpd="sng" algn="ctr">
            <a:solidFill>
              <a:srgbClr val="5B9BD5"/>
            </a:solidFill>
            <a:prstDash val="solid"/>
            <a:miter lim="800000"/>
            <a:tailEnd type="triangle"/>
          </a:ln>
          <a:effectLst/>
        </p:spPr>
      </p:cxnSp>
      <p:sp>
        <p:nvSpPr>
          <p:cNvPr id="36" name="Ellipse 35"/>
          <p:cNvSpPr>
            <a:spLocks/>
          </p:cNvSpPr>
          <p:nvPr/>
        </p:nvSpPr>
        <p:spPr>
          <a:xfrm>
            <a:off x="3029903" y="4648517"/>
            <a:ext cx="1762125" cy="676275"/>
          </a:xfrm>
          <a:prstGeom prst="ellipse">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fr-FR" sz="1000">
                <a:effectLst/>
                <a:latin typeface="Arial" panose="020B0604020202020204" pitchFamily="34" charset="0"/>
                <a:ea typeface="MS Mincho" panose="02020609040205080304" pitchFamily="49" charset="-128"/>
                <a:cs typeface="Times New Roman" panose="02020603050405020304" pitchFamily="18" charset="0"/>
              </a:rPr>
              <a:t>Prestataires de soins</a:t>
            </a:r>
          </a:p>
        </p:txBody>
      </p:sp>
      <p:sp>
        <p:nvSpPr>
          <p:cNvPr id="37" name="Ellipse 36"/>
          <p:cNvSpPr>
            <a:spLocks/>
          </p:cNvSpPr>
          <p:nvPr/>
        </p:nvSpPr>
        <p:spPr>
          <a:xfrm>
            <a:off x="5239703" y="4677092"/>
            <a:ext cx="1762125" cy="676275"/>
          </a:xfrm>
          <a:prstGeom prst="ellipse">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fr-FR" sz="1000">
                <a:effectLst/>
                <a:latin typeface="Arial" panose="020B0604020202020204" pitchFamily="34" charset="0"/>
                <a:ea typeface="MS Mincho" panose="02020609040205080304" pitchFamily="49" charset="-128"/>
                <a:cs typeface="Times New Roman" panose="02020603050405020304" pitchFamily="18" charset="0"/>
              </a:rPr>
              <a:t>Prestataires de soins</a:t>
            </a:r>
          </a:p>
        </p:txBody>
      </p:sp>
      <p:cxnSp>
        <p:nvCxnSpPr>
          <p:cNvPr id="38" name="Connecteur droit 37"/>
          <p:cNvCxnSpPr>
            <a:cxnSpLocks noChangeShapeType="1"/>
          </p:cNvCxnSpPr>
          <p:nvPr/>
        </p:nvCxnSpPr>
        <p:spPr bwMode="auto">
          <a:xfrm>
            <a:off x="3915728" y="4124642"/>
            <a:ext cx="0" cy="487045"/>
          </a:xfrm>
          <a:prstGeom prst="line">
            <a:avLst/>
          </a:prstGeom>
          <a:noFill/>
          <a:ln w="9525">
            <a:solidFill>
              <a:srgbClr val="22A872"/>
            </a:solidFill>
            <a:prstDash val="dash"/>
            <a:round/>
            <a:headEnd type="triangle" w="med" len="med"/>
            <a:tailEnd type="triangle" w="med" len="med"/>
          </a:ln>
          <a:extLst>
            <a:ext uri="{909E8E84-426E-40DD-AFC4-6F175D3DCCD1}">
              <a14:hiddenFill xmlns:a14="http://schemas.microsoft.com/office/drawing/2010/main">
                <a:noFill/>
              </a14:hiddenFill>
            </a:ext>
          </a:extLst>
        </p:spPr>
      </p:cxnSp>
      <p:cxnSp>
        <p:nvCxnSpPr>
          <p:cNvPr id="39" name="Connecteur droit 38"/>
          <p:cNvCxnSpPr>
            <a:cxnSpLocks noChangeShapeType="1"/>
          </p:cNvCxnSpPr>
          <p:nvPr/>
        </p:nvCxnSpPr>
        <p:spPr bwMode="auto">
          <a:xfrm>
            <a:off x="4220528" y="4105592"/>
            <a:ext cx="0" cy="487045"/>
          </a:xfrm>
          <a:prstGeom prst="line">
            <a:avLst/>
          </a:prstGeom>
          <a:noFill/>
          <a:ln w="9525">
            <a:solidFill>
              <a:srgbClr val="22A872"/>
            </a:solidFill>
            <a:prstDash val="dash"/>
            <a:round/>
            <a:headEnd type="triangle" w="med" len="med"/>
            <a:tailEnd type="triangle" w="med" len="med"/>
          </a:ln>
          <a:extLst>
            <a:ext uri="{909E8E84-426E-40DD-AFC4-6F175D3DCCD1}">
              <a14:hiddenFill xmlns:a14="http://schemas.microsoft.com/office/drawing/2010/main">
                <a:noFill/>
              </a14:hiddenFill>
            </a:ext>
          </a:extLst>
        </p:spPr>
      </p:cxnSp>
      <p:grpSp>
        <p:nvGrpSpPr>
          <p:cNvPr id="89" name="Groupe 88"/>
          <p:cNvGrpSpPr/>
          <p:nvPr/>
        </p:nvGrpSpPr>
        <p:grpSpPr>
          <a:xfrm>
            <a:off x="971600" y="580309"/>
            <a:ext cx="4094621" cy="1247775"/>
            <a:chOff x="980238" y="1209992"/>
            <a:chExt cx="3991177" cy="1247775"/>
          </a:xfrm>
        </p:grpSpPr>
        <p:sp>
          <p:nvSpPr>
            <p:cNvPr id="40" name="Rectangle à coins arrondis 39"/>
            <p:cNvSpPr>
              <a:spLocks noChangeArrowheads="1"/>
            </p:cNvSpPr>
            <p:nvPr/>
          </p:nvSpPr>
          <p:spPr bwMode="auto">
            <a:xfrm>
              <a:off x="980238" y="1436773"/>
              <a:ext cx="1276350" cy="409575"/>
            </a:xfrm>
            <a:prstGeom prst="roundRect">
              <a:avLst>
                <a:gd name="adj" fmla="val 16667"/>
              </a:avLst>
            </a:prstGeom>
            <a:solidFill>
              <a:srgbClr val="808000"/>
            </a:solidFill>
            <a:ln w="9525">
              <a:solidFill>
                <a:srgbClr val="008000"/>
              </a:solidFill>
              <a:round/>
              <a:headEnd/>
              <a:tailEnd/>
            </a:ln>
          </p:spPr>
          <p:txBody>
            <a:bodyPr rot="0" vert="horz" wrap="square" lIns="91440" tIns="45720" rIns="91440" bIns="45720" anchor="t" anchorCtr="0" upright="1">
              <a:noAutofit/>
            </a:bodyPr>
            <a:lstStyle/>
            <a:p>
              <a:pPr algn="ctr">
                <a:spcAft>
                  <a:spcPts val="0"/>
                </a:spcAft>
              </a:pPr>
              <a:r>
                <a:rPr lang="fr-CH" sz="1200"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rPr>
                <a:t>Contribution ETAT</a:t>
              </a:r>
              <a:endParaRPr lang="fr-FR" sz="1200"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endParaRPr>
            </a:p>
          </p:txBody>
        </p:sp>
        <p:sp>
          <p:nvSpPr>
            <p:cNvPr id="41" name="Rectangle à coins arrondis 40"/>
            <p:cNvSpPr>
              <a:spLocks noChangeArrowheads="1"/>
            </p:cNvSpPr>
            <p:nvPr/>
          </p:nvSpPr>
          <p:spPr bwMode="auto">
            <a:xfrm>
              <a:off x="1010603" y="1971992"/>
              <a:ext cx="1247775" cy="485775"/>
            </a:xfrm>
            <a:prstGeom prst="roundRect">
              <a:avLst>
                <a:gd name="adj" fmla="val 16667"/>
              </a:avLst>
            </a:prstGeom>
            <a:solidFill>
              <a:srgbClr val="808000"/>
            </a:solidFill>
            <a:ln w="9525">
              <a:solidFill>
                <a:srgbClr val="008000"/>
              </a:solidFill>
              <a:round/>
              <a:headEnd/>
              <a:tailEnd/>
            </a:ln>
          </p:spPr>
          <p:txBody>
            <a:bodyPr rot="0" vert="horz" wrap="square" lIns="91440" tIns="45720" rIns="91440" bIns="45720" anchor="t" anchorCtr="0" upright="1">
              <a:noAutofit/>
            </a:bodyPr>
            <a:lstStyle/>
            <a:p>
              <a:pPr algn="ctr">
                <a:spcAft>
                  <a:spcPts val="0"/>
                </a:spcAft>
              </a:pPr>
              <a:r>
                <a:rPr lang="fr-CH" sz="1400"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rPr>
                <a:t>Financement extérieur</a:t>
              </a:r>
              <a:endParaRPr lang="fr-FR" sz="1400"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endParaRPr>
            </a:p>
          </p:txBody>
        </p:sp>
        <p:cxnSp>
          <p:nvCxnSpPr>
            <p:cNvPr id="42" name="Connecteur droit 41"/>
            <p:cNvCxnSpPr>
              <a:cxnSpLocks noChangeShapeType="1"/>
            </p:cNvCxnSpPr>
            <p:nvPr/>
          </p:nvCxnSpPr>
          <p:spPr bwMode="auto">
            <a:xfrm>
              <a:off x="2486978" y="1209992"/>
              <a:ext cx="9525" cy="1038225"/>
            </a:xfrm>
            <a:prstGeom prst="line">
              <a:avLst/>
            </a:prstGeom>
            <a:noFill/>
            <a:ln w="9525">
              <a:solidFill>
                <a:srgbClr val="008000"/>
              </a:solidFill>
              <a:round/>
              <a:headEnd/>
              <a:tailEnd/>
            </a:ln>
            <a:extLst>
              <a:ext uri="{909E8E84-426E-40DD-AFC4-6F175D3DCCD1}">
                <a14:hiddenFill xmlns:a14="http://schemas.microsoft.com/office/drawing/2010/main">
                  <a:noFill/>
                </a14:hiddenFill>
              </a:ext>
            </a:extLst>
          </p:spPr>
        </p:cxnSp>
        <p:cxnSp>
          <p:nvCxnSpPr>
            <p:cNvPr id="43" name="Connecteur droit 42"/>
            <p:cNvCxnSpPr>
              <a:cxnSpLocks noChangeShapeType="1"/>
            </p:cNvCxnSpPr>
            <p:nvPr/>
          </p:nvCxnSpPr>
          <p:spPr bwMode="auto">
            <a:xfrm>
              <a:off x="2277428" y="2038667"/>
              <a:ext cx="254000" cy="0"/>
            </a:xfrm>
            <a:prstGeom prst="line">
              <a:avLst/>
            </a:prstGeom>
            <a:noFill/>
            <a:ln w="9525">
              <a:solidFill>
                <a:srgbClr val="008000"/>
              </a:solidFill>
              <a:round/>
              <a:headEnd/>
              <a:tailEnd type="triangle" w="med" len="med"/>
            </a:ln>
            <a:extLst>
              <a:ext uri="{909E8E84-426E-40DD-AFC4-6F175D3DCCD1}">
                <a14:hiddenFill xmlns:a14="http://schemas.microsoft.com/office/drawing/2010/main">
                  <a:noFill/>
                </a14:hiddenFill>
              </a:ext>
            </a:extLst>
          </p:spPr>
        </p:cxnSp>
        <p:cxnSp>
          <p:nvCxnSpPr>
            <p:cNvPr id="44" name="Connecteur droit 43"/>
            <p:cNvCxnSpPr>
              <a:cxnSpLocks noChangeShapeType="1"/>
            </p:cNvCxnSpPr>
            <p:nvPr/>
          </p:nvCxnSpPr>
          <p:spPr bwMode="auto">
            <a:xfrm>
              <a:off x="2277428" y="1667192"/>
              <a:ext cx="254000" cy="0"/>
            </a:xfrm>
            <a:prstGeom prst="line">
              <a:avLst/>
            </a:prstGeom>
            <a:noFill/>
            <a:ln w="9525">
              <a:solidFill>
                <a:srgbClr val="008000"/>
              </a:solidFill>
              <a:round/>
              <a:headEnd/>
              <a:tailEnd type="triangle" w="med" len="med"/>
            </a:ln>
            <a:extLst>
              <a:ext uri="{909E8E84-426E-40DD-AFC4-6F175D3DCCD1}">
                <a14:hiddenFill xmlns:a14="http://schemas.microsoft.com/office/drawing/2010/main">
                  <a:noFill/>
                </a14:hiddenFill>
              </a:ext>
            </a:extLst>
          </p:spPr>
        </p:cxnSp>
        <p:cxnSp>
          <p:nvCxnSpPr>
            <p:cNvPr id="45" name="Connecteur droit 44"/>
            <p:cNvCxnSpPr>
              <a:cxnSpLocks/>
            </p:cNvCxnSpPr>
            <p:nvPr/>
          </p:nvCxnSpPr>
          <p:spPr>
            <a:xfrm>
              <a:off x="2506028" y="1781492"/>
              <a:ext cx="2455862" cy="0"/>
            </a:xfrm>
            <a:prstGeom prst="line">
              <a:avLst/>
            </a:prstGeom>
            <a:noFill/>
            <a:ln w="6350" cap="flat" cmpd="sng" algn="ctr">
              <a:solidFill>
                <a:srgbClr val="FF0000"/>
              </a:solidFill>
              <a:prstDash val="solid"/>
              <a:miter lim="800000"/>
            </a:ln>
            <a:effectLst/>
          </p:spPr>
        </p:cxnSp>
        <p:cxnSp>
          <p:nvCxnSpPr>
            <p:cNvPr id="46" name="Connecteur droit avec flèche 45"/>
            <p:cNvCxnSpPr>
              <a:cxnSpLocks/>
            </p:cNvCxnSpPr>
            <p:nvPr/>
          </p:nvCxnSpPr>
          <p:spPr>
            <a:xfrm>
              <a:off x="4961890" y="1781492"/>
              <a:ext cx="9525" cy="666750"/>
            </a:xfrm>
            <a:prstGeom prst="straightConnector1">
              <a:avLst/>
            </a:prstGeom>
            <a:noFill/>
            <a:ln w="6350" cap="flat" cmpd="sng" algn="ctr">
              <a:solidFill>
                <a:srgbClr val="FF0000"/>
              </a:solidFill>
              <a:prstDash val="solid"/>
              <a:miter lim="800000"/>
              <a:tailEnd type="triangle"/>
            </a:ln>
            <a:effectLst/>
          </p:spPr>
        </p:cxnSp>
      </p:grpSp>
      <p:sp>
        <p:nvSpPr>
          <p:cNvPr id="48" name="Rectangle à coins arrondis 47"/>
          <p:cNvSpPr>
            <a:spLocks noChangeArrowheads="1"/>
          </p:cNvSpPr>
          <p:nvPr/>
        </p:nvSpPr>
        <p:spPr bwMode="auto">
          <a:xfrm>
            <a:off x="1802064" y="3808621"/>
            <a:ext cx="587373" cy="263553"/>
          </a:xfrm>
          <a:prstGeom prst="roundRect">
            <a:avLst>
              <a:gd name="adj" fmla="val 16667"/>
            </a:avLst>
          </a:prstGeom>
          <a:solidFill>
            <a:srgbClr val="000080"/>
          </a:solidFill>
          <a:ln w="9525">
            <a:solidFill>
              <a:srgbClr val="333399"/>
            </a:solidFill>
            <a:round/>
            <a:headEnd/>
            <a:tailEnd/>
          </a:ln>
        </p:spPr>
        <p:txBody>
          <a:bodyPr rot="0" vert="horz" wrap="square" lIns="91440" tIns="45720" rIns="91440" bIns="45720" anchor="t" anchorCtr="0" upright="1">
            <a:noAutofit/>
          </a:bodyPr>
          <a:lstStyle/>
          <a:p>
            <a:r>
              <a:rPr lang="fr-FR" sz="1200" dirty="0" smtClean="0">
                <a:solidFill>
                  <a:schemeClr val="bg1"/>
                </a:solidFill>
              </a:rPr>
              <a:t>MS</a:t>
            </a:r>
            <a:endParaRPr lang="fr-FR" sz="1200" dirty="0">
              <a:solidFill>
                <a:schemeClr val="bg1"/>
              </a:solidFill>
            </a:endParaRPr>
          </a:p>
        </p:txBody>
      </p:sp>
      <p:cxnSp>
        <p:nvCxnSpPr>
          <p:cNvPr id="49" name="Connecteur droit 48"/>
          <p:cNvCxnSpPr>
            <a:cxnSpLocks noChangeShapeType="1"/>
          </p:cNvCxnSpPr>
          <p:nvPr/>
        </p:nvCxnSpPr>
        <p:spPr bwMode="auto">
          <a:xfrm flipH="1">
            <a:off x="1545089" y="3914042"/>
            <a:ext cx="0" cy="2012841"/>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cxnSp>
      <p:cxnSp>
        <p:nvCxnSpPr>
          <p:cNvPr id="50" name="Connecteur droit 49"/>
          <p:cNvCxnSpPr>
            <a:cxnSpLocks noChangeShapeType="1"/>
          </p:cNvCxnSpPr>
          <p:nvPr/>
        </p:nvCxnSpPr>
        <p:spPr bwMode="auto">
          <a:xfrm>
            <a:off x="1545089" y="3924584"/>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51" name="Connecteur droit 50"/>
          <p:cNvCxnSpPr>
            <a:cxnSpLocks noChangeShapeType="1"/>
          </p:cNvCxnSpPr>
          <p:nvPr/>
        </p:nvCxnSpPr>
        <p:spPr bwMode="auto">
          <a:xfrm>
            <a:off x="1545089" y="4493858"/>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52" name="Connecteur droit 51"/>
          <p:cNvCxnSpPr>
            <a:cxnSpLocks noChangeShapeType="1"/>
          </p:cNvCxnSpPr>
          <p:nvPr/>
        </p:nvCxnSpPr>
        <p:spPr bwMode="auto">
          <a:xfrm>
            <a:off x="1545089" y="5010422"/>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53" name="Connecteur droit 52"/>
          <p:cNvCxnSpPr>
            <a:cxnSpLocks noChangeShapeType="1"/>
          </p:cNvCxnSpPr>
          <p:nvPr/>
        </p:nvCxnSpPr>
        <p:spPr bwMode="auto">
          <a:xfrm>
            <a:off x="1554266" y="5516443"/>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54" name="Connecteur droit 53"/>
          <p:cNvCxnSpPr>
            <a:cxnSpLocks noChangeShapeType="1"/>
          </p:cNvCxnSpPr>
          <p:nvPr/>
        </p:nvCxnSpPr>
        <p:spPr bwMode="auto">
          <a:xfrm>
            <a:off x="1545089" y="5938128"/>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55" name="Connecteur droit 54"/>
          <p:cNvCxnSpPr>
            <a:cxnSpLocks noChangeShapeType="1"/>
          </p:cNvCxnSpPr>
          <p:nvPr/>
        </p:nvCxnSpPr>
        <p:spPr bwMode="auto">
          <a:xfrm flipH="1">
            <a:off x="2646414" y="3724284"/>
            <a:ext cx="9178" cy="2133724"/>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cxnSp>
      <p:cxnSp>
        <p:nvCxnSpPr>
          <p:cNvPr id="56" name="Connecteur droit 55"/>
          <p:cNvCxnSpPr>
            <a:cxnSpLocks noChangeShapeType="1"/>
          </p:cNvCxnSpPr>
          <p:nvPr/>
        </p:nvCxnSpPr>
        <p:spPr bwMode="auto">
          <a:xfrm>
            <a:off x="2407793" y="3945668"/>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57" name="Connecteur droit 56"/>
          <p:cNvCxnSpPr>
            <a:cxnSpLocks noChangeShapeType="1"/>
          </p:cNvCxnSpPr>
          <p:nvPr/>
        </p:nvCxnSpPr>
        <p:spPr bwMode="auto">
          <a:xfrm>
            <a:off x="2416971" y="4483316"/>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58" name="Connecteur droit 57"/>
          <p:cNvCxnSpPr>
            <a:cxnSpLocks noChangeShapeType="1"/>
          </p:cNvCxnSpPr>
          <p:nvPr/>
        </p:nvCxnSpPr>
        <p:spPr bwMode="auto">
          <a:xfrm>
            <a:off x="2423089" y="5516443"/>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59" name="Connecteur droit 58"/>
          <p:cNvCxnSpPr>
            <a:cxnSpLocks noChangeShapeType="1"/>
          </p:cNvCxnSpPr>
          <p:nvPr/>
        </p:nvCxnSpPr>
        <p:spPr bwMode="auto">
          <a:xfrm>
            <a:off x="2407793" y="4999880"/>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cxnSp>
        <p:nvCxnSpPr>
          <p:cNvPr id="60" name="Connecteur droit 59"/>
          <p:cNvCxnSpPr>
            <a:cxnSpLocks noChangeShapeType="1"/>
          </p:cNvCxnSpPr>
          <p:nvPr/>
        </p:nvCxnSpPr>
        <p:spPr bwMode="auto">
          <a:xfrm>
            <a:off x="2646414" y="3713742"/>
            <a:ext cx="515595" cy="10542"/>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sp>
        <p:nvSpPr>
          <p:cNvPr id="61" name="Rectangle à coins arrondis 60"/>
          <p:cNvSpPr>
            <a:spLocks noChangeArrowheads="1"/>
          </p:cNvSpPr>
          <p:nvPr/>
        </p:nvSpPr>
        <p:spPr bwMode="auto">
          <a:xfrm>
            <a:off x="1792014" y="4357522"/>
            <a:ext cx="587373" cy="263553"/>
          </a:xfrm>
          <a:prstGeom prst="roundRect">
            <a:avLst>
              <a:gd name="adj" fmla="val 16667"/>
            </a:avLst>
          </a:prstGeom>
          <a:solidFill>
            <a:srgbClr val="000080"/>
          </a:solidFill>
          <a:ln w="9525">
            <a:solidFill>
              <a:srgbClr val="333399"/>
            </a:solidFill>
            <a:round/>
            <a:headEnd/>
            <a:tailEnd/>
          </a:ln>
        </p:spPr>
        <p:txBody>
          <a:bodyPr rot="0" vert="horz" wrap="square" lIns="91440" tIns="45720" rIns="91440" bIns="45720" anchor="t" anchorCtr="0" upright="1">
            <a:noAutofit/>
          </a:bodyPr>
          <a:lstStyle/>
          <a:p>
            <a:r>
              <a:rPr lang="fr-FR" sz="1200" dirty="0" smtClean="0">
                <a:solidFill>
                  <a:schemeClr val="bg1"/>
                </a:solidFill>
              </a:rPr>
              <a:t>IMF</a:t>
            </a:r>
            <a:endParaRPr lang="fr-FR" sz="1200" dirty="0">
              <a:solidFill>
                <a:schemeClr val="bg1"/>
              </a:solidFill>
            </a:endParaRPr>
          </a:p>
        </p:txBody>
      </p:sp>
      <p:sp>
        <p:nvSpPr>
          <p:cNvPr id="62" name="Rectangle à coins arrondis 61"/>
          <p:cNvSpPr>
            <a:spLocks noChangeArrowheads="1"/>
          </p:cNvSpPr>
          <p:nvPr/>
        </p:nvSpPr>
        <p:spPr bwMode="auto">
          <a:xfrm>
            <a:off x="1804387" y="4878644"/>
            <a:ext cx="587373" cy="263553"/>
          </a:xfrm>
          <a:prstGeom prst="roundRect">
            <a:avLst>
              <a:gd name="adj" fmla="val 16667"/>
            </a:avLst>
          </a:prstGeom>
          <a:solidFill>
            <a:srgbClr val="000080"/>
          </a:solidFill>
          <a:ln w="9525">
            <a:solidFill>
              <a:srgbClr val="333399"/>
            </a:solidFill>
            <a:round/>
            <a:headEnd/>
            <a:tailEnd/>
          </a:ln>
        </p:spPr>
        <p:txBody>
          <a:bodyPr rot="0" vert="horz" wrap="square" lIns="91440" tIns="45720" rIns="91440" bIns="45720" anchor="t" anchorCtr="0" upright="1">
            <a:noAutofit/>
          </a:bodyPr>
          <a:lstStyle/>
          <a:p>
            <a:r>
              <a:rPr lang="fr-FR" sz="1200" dirty="0" smtClean="0">
                <a:solidFill>
                  <a:schemeClr val="bg1"/>
                </a:solidFill>
              </a:rPr>
              <a:t>Taxes</a:t>
            </a:r>
            <a:endParaRPr lang="fr-FR" sz="1200" dirty="0">
              <a:solidFill>
                <a:schemeClr val="bg1"/>
              </a:solidFill>
            </a:endParaRPr>
          </a:p>
        </p:txBody>
      </p:sp>
      <p:sp>
        <p:nvSpPr>
          <p:cNvPr id="63" name="Rectangle à coins arrondis 62"/>
          <p:cNvSpPr>
            <a:spLocks noChangeArrowheads="1"/>
          </p:cNvSpPr>
          <p:nvPr/>
        </p:nvSpPr>
        <p:spPr bwMode="auto">
          <a:xfrm>
            <a:off x="1802063" y="5411022"/>
            <a:ext cx="587373" cy="263553"/>
          </a:xfrm>
          <a:prstGeom prst="roundRect">
            <a:avLst>
              <a:gd name="adj" fmla="val 16667"/>
            </a:avLst>
          </a:prstGeom>
          <a:solidFill>
            <a:srgbClr val="000080"/>
          </a:solidFill>
          <a:ln w="9525">
            <a:solidFill>
              <a:srgbClr val="333399"/>
            </a:solidFill>
            <a:round/>
            <a:headEnd/>
            <a:tailEnd/>
          </a:ln>
        </p:spPr>
        <p:txBody>
          <a:bodyPr rot="0" vert="horz" wrap="square" lIns="91440" tIns="45720" rIns="91440" bIns="45720" anchor="t" anchorCtr="0" upright="1">
            <a:noAutofit/>
          </a:bodyPr>
          <a:lstStyle/>
          <a:p>
            <a:r>
              <a:rPr lang="fr-FR" sz="1200" dirty="0" smtClean="0">
                <a:solidFill>
                  <a:schemeClr val="bg1"/>
                </a:solidFill>
              </a:rPr>
              <a:t>GA</a:t>
            </a:r>
            <a:endParaRPr lang="fr-FR" sz="1200" dirty="0">
              <a:solidFill>
                <a:schemeClr val="bg1"/>
              </a:solidFill>
            </a:endParaRPr>
          </a:p>
        </p:txBody>
      </p:sp>
      <p:sp>
        <p:nvSpPr>
          <p:cNvPr id="64" name="Rectangle à coins arrondis 63"/>
          <p:cNvSpPr>
            <a:spLocks noChangeArrowheads="1"/>
          </p:cNvSpPr>
          <p:nvPr/>
        </p:nvSpPr>
        <p:spPr bwMode="auto">
          <a:xfrm>
            <a:off x="1792013" y="5779591"/>
            <a:ext cx="587373" cy="263553"/>
          </a:xfrm>
          <a:prstGeom prst="roundRect">
            <a:avLst>
              <a:gd name="adj" fmla="val 16667"/>
            </a:avLst>
          </a:prstGeom>
          <a:solidFill>
            <a:srgbClr val="000080"/>
          </a:solidFill>
          <a:ln w="9525">
            <a:solidFill>
              <a:srgbClr val="333399"/>
            </a:solidFill>
            <a:round/>
            <a:headEnd/>
            <a:tailEnd/>
          </a:ln>
        </p:spPr>
        <p:txBody>
          <a:bodyPr rot="0" vert="horz" wrap="square" lIns="91440" tIns="45720" rIns="91440" bIns="45720" anchor="t" anchorCtr="0" upright="1">
            <a:noAutofit/>
          </a:bodyPr>
          <a:lstStyle/>
          <a:p>
            <a:r>
              <a:rPr lang="fr-FR" sz="1200" dirty="0" smtClean="0">
                <a:solidFill>
                  <a:schemeClr val="bg1"/>
                </a:solidFill>
              </a:rPr>
              <a:t>CTD</a:t>
            </a:r>
            <a:endParaRPr lang="fr-FR" sz="1200" dirty="0">
              <a:solidFill>
                <a:schemeClr val="bg1"/>
              </a:solidFill>
            </a:endParaRPr>
          </a:p>
        </p:txBody>
      </p:sp>
      <p:cxnSp>
        <p:nvCxnSpPr>
          <p:cNvPr id="65" name="Connecteur droit 64"/>
          <p:cNvCxnSpPr>
            <a:cxnSpLocks noChangeShapeType="1"/>
          </p:cNvCxnSpPr>
          <p:nvPr/>
        </p:nvCxnSpPr>
        <p:spPr bwMode="auto">
          <a:xfrm>
            <a:off x="2361133" y="5912777"/>
            <a:ext cx="232502" cy="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cxnSp>
      <p:sp>
        <p:nvSpPr>
          <p:cNvPr id="86" name="ZoneTexte 85"/>
          <p:cNvSpPr txBox="1"/>
          <p:nvPr/>
        </p:nvSpPr>
        <p:spPr>
          <a:xfrm>
            <a:off x="7811422" y="1583855"/>
            <a:ext cx="400110" cy="3015284"/>
          </a:xfrm>
          <a:prstGeom prst="rect">
            <a:avLst/>
          </a:prstGeom>
          <a:solidFill>
            <a:schemeClr val="accent1">
              <a:lumMod val="20000"/>
              <a:lumOff val="80000"/>
            </a:schemeClr>
          </a:solidFill>
        </p:spPr>
        <p:txBody>
          <a:bodyPr vert="vert270" wrap="square" rtlCol="0">
            <a:spAutoFit/>
          </a:bodyPr>
          <a:lstStyle/>
          <a:p>
            <a:r>
              <a:rPr lang="fr-FR" sz="1400" dirty="0" smtClean="0"/>
              <a:t>Poste d’enregistrement biométrique</a:t>
            </a:r>
            <a:endParaRPr lang="fr-FR" sz="1400" dirty="0"/>
          </a:p>
        </p:txBody>
      </p:sp>
      <p:sp>
        <p:nvSpPr>
          <p:cNvPr id="87" name="ZoneTexte 86"/>
          <p:cNvSpPr txBox="1"/>
          <p:nvPr/>
        </p:nvSpPr>
        <p:spPr>
          <a:xfrm>
            <a:off x="8446651" y="1052736"/>
            <a:ext cx="615553" cy="3436548"/>
          </a:xfrm>
          <a:prstGeom prst="rect">
            <a:avLst/>
          </a:prstGeom>
          <a:solidFill>
            <a:schemeClr val="bg1"/>
          </a:solidFill>
        </p:spPr>
        <p:txBody>
          <a:bodyPr vert="vert270" wrap="square" rtlCol="0">
            <a:spAutoFit/>
          </a:bodyPr>
          <a:lstStyle/>
          <a:p>
            <a:r>
              <a:rPr lang="fr-FR" sz="1400" dirty="0" smtClean="0"/>
              <a:t>Toutes les catégories de populations dans chaque commune</a:t>
            </a:r>
            <a:endParaRPr lang="fr-FR" sz="1400" dirty="0"/>
          </a:p>
        </p:txBody>
      </p:sp>
      <p:sp>
        <p:nvSpPr>
          <p:cNvPr id="88" name="ZoneTexte 87"/>
          <p:cNvSpPr txBox="1"/>
          <p:nvPr/>
        </p:nvSpPr>
        <p:spPr>
          <a:xfrm>
            <a:off x="69673" y="4430626"/>
            <a:ext cx="1313944" cy="600164"/>
          </a:xfrm>
          <a:prstGeom prst="rect">
            <a:avLst/>
          </a:prstGeom>
          <a:noFill/>
        </p:spPr>
        <p:txBody>
          <a:bodyPr wrap="square" rtlCol="0">
            <a:spAutoFit/>
          </a:bodyPr>
          <a:lstStyle/>
          <a:p>
            <a:r>
              <a:rPr lang="fr-FR" sz="1100" dirty="0" smtClean="0"/>
              <a:t>Cotisations travailleurs indépendants</a:t>
            </a:r>
            <a:endParaRPr lang="fr-FR" sz="1100" dirty="0"/>
          </a:p>
        </p:txBody>
      </p:sp>
      <p:sp>
        <p:nvSpPr>
          <p:cNvPr id="91" name="ZoneTexte 90"/>
          <p:cNvSpPr txBox="1"/>
          <p:nvPr/>
        </p:nvSpPr>
        <p:spPr>
          <a:xfrm>
            <a:off x="-89762" y="1958243"/>
            <a:ext cx="1313944" cy="430887"/>
          </a:xfrm>
          <a:prstGeom prst="rect">
            <a:avLst/>
          </a:prstGeom>
          <a:noFill/>
        </p:spPr>
        <p:txBody>
          <a:bodyPr wrap="square" rtlCol="0">
            <a:spAutoFit/>
          </a:bodyPr>
          <a:lstStyle/>
          <a:p>
            <a:r>
              <a:rPr lang="fr-FR" sz="1100" dirty="0" smtClean="0"/>
              <a:t>Cotisations</a:t>
            </a:r>
          </a:p>
          <a:p>
            <a:r>
              <a:rPr lang="fr-FR" sz="1100" dirty="0" smtClean="0"/>
              <a:t> salariés</a:t>
            </a:r>
            <a:endParaRPr lang="fr-FR" sz="1100" dirty="0"/>
          </a:p>
        </p:txBody>
      </p:sp>
      <p:sp>
        <p:nvSpPr>
          <p:cNvPr id="94" name="ZoneTexte 93"/>
          <p:cNvSpPr txBox="1"/>
          <p:nvPr/>
        </p:nvSpPr>
        <p:spPr>
          <a:xfrm>
            <a:off x="-34038" y="2635031"/>
            <a:ext cx="1313944" cy="430887"/>
          </a:xfrm>
          <a:prstGeom prst="rect">
            <a:avLst/>
          </a:prstGeom>
          <a:noFill/>
        </p:spPr>
        <p:txBody>
          <a:bodyPr wrap="square" rtlCol="0">
            <a:spAutoFit/>
          </a:bodyPr>
          <a:lstStyle/>
          <a:p>
            <a:r>
              <a:rPr lang="fr-FR" sz="1100" dirty="0" smtClean="0"/>
              <a:t>Cotisations </a:t>
            </a:r>
          </a:p>
          <a:p>
            <a:r>
              <a:rPr lang="fr-FR" sz="1100" dirty="0" smtClean="0"/>
              <a:t>Agents Etat</a:t>
            </a:r>
            <a:endParaRPr lang="fr-FR" sz="1100" dirty="0"/>
          </a:p>
        </p:txBody>
      </p:sp>
      <p:sp>
        <p:nvSpPr>
          <p:cNvPr id="96" name="Rectangle à coins arrondis 95"/>
          <p:cNvSpPr>
            <a:spLocks noChangeArrowheads="1"/>
          </p:cNvSpPr>
          <p:nvPr/>
        </p:nvSpPr>
        <p:spPr bwMode="auto">
          <a:xfrm>
            <a:off x="1145745" y="3198364"/>
            <a:ext cx="1186509" cy="367789"/>
          </a:xfrm>
          <a:prstGeom prst="roundRect">
            <a:avLst>
              <a:gd name="adj" fmla="val 16667"/>
            </a:avLst>
          </a:prstGeom>
          <a:solidFill>
            <a:srgbClr val="808000"/>
          </a:solidFill>
          <a:ln w="9525">
            <a:solidFill>
              <a:srgbClr val="008000"/>
            </a:solidFill>
            <a:round/>
            <a:headEnd/>
            <a:tailEnd/>
          </a:ln>
        </p:spPr>
        <p:txBody>
          <a:bodyPr rot="0" vert="horz" wrap="square" lIns="91440" tIns="45720" rIns="91440" bIns="45720" anchor="t" anchorCtr="0" upright="1">
            <a:noAutofit/>
          </a:bodyPr>
          <a:lstStyle/>
          <a:p>
            <a:pPr algn="ctr">
              <a:spcAft>
                <a:spcPts val="0"/>
              </a:spcAft>
            </a:pPr>
            <a:r>
              <a:rPr lang="fr-CH" sz="1400" b="1" dirty="0" smtClean="0">
                <a:solidFill>
                  <a:schemeClr val="bg1"/>
                </a:solidFill>
                <a:effectLst/>
                <a:latin typeface="Arial" panose="020B0604020202020204" pitchFamily="34" charset="0"/>
                <a:ea typeface="MS Mincho" panose="02020609040205080304" pitchFamily="49" charset="-128"/>
                <a:cs typeface="Times New Roman" panose="02020603050405020304" pitchFamily="18" charset="0"/>
              </a:rPr>
              <a:t>CNPS</a:t>
            </a:r>
            <a:endParaRPr lang="fr-FR" sz="1400" b="1"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endParaRPr>
          </a:p>
        </p:txBody>
      </p:sp>
      <p:cxnSp>
        <p:nvCxnSpPr>
          <p:cNvPr id="97" name="Connecteur droit 96"/>
          <p:cNvCxnSpPr>
            <a:cxnSpLocks noChangeShapeType="1"/>
          </p:cNvCxnSpPr>
          <p:nvPr/>
        </p:nvCxnSpPr>
        <p:spPr bwMode="auto">
          <a:xfrm>
            <a:off x="2370646" y="3358575"/>
            <a:ext cx="254000" cy="0"/>
          </a:xfrm>
          <a:prstGeom prst="line">
            <a:avLst/>
          </a:prstGeom>
          <a:noFill/>
          <a:ln w="9525">
            <a:solidFill>
              <a:srgbClr val="008000"/>
            </a:solidFill>
            <a:round/>
            <a:headEnd/>
            <a:tailEnd type="triangle" w="med" len="med"/>
          </a:ln>
          <a:extLst>
            <a:ext uri="{909E8E84-426E-40DD-AFC4-6F175D3DCCD1}">
              <a14:hiddenFill xmlns:a14="http://schemas.microsoft.com/office/drawing/2010/main">
                <a:noFill/>
              </a14:hiddenFill>
            </a:ext>
          </a:extLst>
        </p:spPr>
      </p:cxnSp>
      <p:sp>
        <p:nvSpPr>
          <p:cNvPr id="98" name="ZoneTexte 97"/>
          <p:cNvSpPr txBox="1"/>
          <p:nvPr/>
        </p:nvSpPr>
        <p:spPr>
          <a:xfrm>
            <a:off x="-54091" y="3171569"/>
            <a:ext cx="1313944" cy="430887"/>
          </a:xfrm>
          <a:prstGeom prst="rect">
            <a:avLst/>
          </a:prstGeom>
          <a:noFill/>
        </p:spPr>
        <p:txBody>
          <a:bodyPr wrap="square" rtlCol="0">
            <a:spAutoFit/>
          </a:bodyPr>
          <a:lstStyle/>
          <a:p>
            <a:r>
              <a:rPr lang="fr-FR" sz="1100" dirty="0" smtClean="0"/>
              <a:t>Retraités</a:t>
            </a:r>
          </a:p>
          <a:p>
            <a:r>
              <a:rPr lang="fr-FR" sz="1100" dirty="0" smtClean="0"/>
              <a:t> secteur privé</a:t>
            </a:r>
            <a:endParaRPr lang="fr-FR" sz="1100" dirty="0"/>
          </a:p>
        </p:txBody>
      </p:sp>
      <p:cxnSp>
        <p:nvCxnSpPr>
          <p:cNvPr id="99" name="Connecteur droit avec flèche 98"/>
          <p:cNvCxnSpPr>
            <a:cxnSpLocks noChangeShapeType="1"/>
          </p:cNvCxnSpPr>
          <p:nvPr/>
        </p:nvCxnSpPr>
        <p:spPr bwMode="auto">
          <a:xfrm>
            <a:off x="715146" y="3349097"/>
            <a:ext cx="419100" cy="0"/>
          </a:xfrm>
          <a:prstGeom prst="straightConnector1">
            <a:avLst/>
          </a:prstGeom>
          <a:noFill/>
          <a:ln w="9525">
            <a:solidFill>
              <a:srgbClr val="339966"/>
            </a:solidFill>
            <a:round/>
            <a:headEnd/>
            <a:tailEnd type="triangle" w="med" len="med"/>
          </a:ln>
          <a:extLst>
            <a:ext uri="{909E8E84-426E-40DD-AFC4-6F175D3DCCD1}">
              <a14:hiddenFill xmlns:a14="http://schemas.microsoft.com/office/drawing/2010/main">
                <a:noFill/>
              </a14:hiddenFill>
            </a:ext>
          </a:extLst>
        </p:spPr>
      </p:cxnSp>
      <p:cxnSp>
        <p:nvCxnSpPr>
          <p:cNvPr id="103" name="Connecteur droit 102"/>
          <p:cNvCxnSpPr>
            <a:cxnSpLocks noChangeShapeType="1"/>
          </p:cNvCxnSpPr>
          <p:nvPr/>
        </p:nvCxnSpPr>
        <p:spPr bwMode="auto">
          <a:xfrm flipH="1">
            <a:off x="7001828" y="3808621"/>
            <a:ext cx="438150" cy="11974"/>
          </a:xfrm>
          <a:prstGeom prst="line">
            <a:avLst/>
          </a:prstGeom>
          <a:noFill/>
          <a:ln w="9525">
            <a:solidFill>
              <a:sysClr val="windowText" lastClr="000000"/>
            </a:solidFill>
            <a:prstDash val="dash"/>
            <a:round/>
            <a:headEnd/>
            <a:tailEnd type="triangle" w="med" len="med"/>
          </a:ln>
          <a:extLst>
            <a:ext uri="{909E8E84-426E-40DD-AFC4-6F175D3DCCD1}">
              <a14:hiddenFill xmlns:a14="http://schemas.microsoft.com/office/drawing/2010/main">
                <a:noFill/>
              </a14:hiddenFill>
            </a:ext>
          </a:extLst>
        </p:spPr>
      </p:cxnSp>
      <p:sp>
        <p:nvSpPr>
          <p:cNvPr id="107" name="Parenthèse fermante 106"/>
          <p:cNvSpPr>
            <a:spLocks/>
          </p:cNvSpPr>
          <p:nvPr/>
        </p:nvSpPr>
        <p:spPr bwMode="auto">
          <a:xfrm rot="5400000">
            <a:off x="1423156" y="4958616"/>
            <a:ext cx="105421" cy="2517751"/>
          </a:xfrm>
          <a:prstGeom prst="rightBracket">
            <a:avLst>
              <a:gd name="adj" fmla="val 251366"/>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fr-FR"/>
          </a:p>
        </p:txBody>
      </p:sp>
      <p:sp>
        <p:nvSpPr>
          <p:cNvPr id="108" name="Parenthèse fermante 107"/>
          <p:cNvSpPr>
            <a:spLocks/>
          </p:cNvSpPr>
          <p:nvPr/>
        </p:nvSpPr>
        <p:spPr bwMode="auto">
          <a:xfrm rot="5400000">
            <a:off x="4987342" y="4669321"/>
            <a:ext cx="105420" cy="3096345"/>
          </a:xfrm>
          <a:prstGeom prst="rightBracket">
            <a:avLst>
              <a:gd name="adj" fmla="val 232240"/>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fr-FR"/>
          </a:p>
        </p:txBody>
      </p:sp>
      <p:sp>
        <p:nvSpPr>
          <p:cNvPr id="109" name="Parenthèse fermante 108"/>
          <p:cNvSpPr>
            <a:spLocks/>
          </p:cNvSpPr>
          <p:nvPr/>
        </p:nvSpPr>
        <p:spPr bwMode="auto">
          <a:xfrm rot="5400000">
            <a:off x="8136264" y="5407020"/>
            <a:ext cx="74498" cy="1622007"/>
          </a:xfrm>
          <a:prstGeom prst="rightBracket">
            <a:avLst>
              <a:gd name="adj" fmla="val 140710"/>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fr-FR"/>
          </a:p>
        </p:txBody>
      </p:sp>
      <p:sp>
        <p:nvSpPr>
          <p:cNvPr id="110" name="ZoneTexte 109"/>
          <p:cNvSpPr txBox="1"/>
          <p:nvPr/>
        </p:nvSpPr>
        <p:spPr>
          <a:xfrm>
            <a:off x="699606" y="6327907"/>
            <a:ext cx="1645216" cy="261610"/>
          </a:xfrm>
          <a:prstGeom prst="rect">
            <a:avLst/>
          </a:prstGeom>
          <a:noFill/>
        </p:spPr>
        <p:txBody>
          <a:bodyPr wrap="square" rtlCol="0">
            <a:spAutoFit/>
          </a:bodyPr>
          <a:lstStyle/>
          <a:p>
            <a:r>
              <a:rPr lang="fr-FR" sz="1100" dirty="0" smtClean="0"/>
              <a:t>Source de financement</a:t>
            </a:r>
            <a:endParaRPr lang="fr-FR" sz="1100" dirty="0"/>
          </a:p>
        </p:txBody>
      </p:sp>
      <p:sp>
        <p:nvSpPr>
          <p:cNvPr id="111" name="ZoneTexte 110"/>
          <p:cNvSpPr txBox="1"/>
          <p:nvPr/>
        </p:nvSpPr>
        <p:spPr>
          <a:xfrm>
            <a:off x="4035182" y="6270201"/>
            <a:ext cx="2147495" cy="261610"/>
          </a:xfrm>
          <a:prstGeom prst="rect">
            <a:avLst/>
          </a:prstGeom>
          <a:noFill/>
        </p:spPr>
        <p:txBody>
          <a:bodyPr wrap="square" rtlCol="0">
            <a:spAutoFit/>
          </a:bodyPr>
          <a:lstStyle/>
          <a:p>
            <a:r>
              <a:rPr lang="fr-FR" sz="1100" dirty="0" smtClean="0"/>
              <a:t>Ingénierie et gestion prestations</a:t>
            </a:r>
            <a:endParaRPr lang="fr-FR" sz="1100" dirty="0"/>
          </a:p>
        </p:txBody>
      </p:sp>
      <p:sp>
        <p:nvSpPr>
          <p:cNvPr id="112" name="ZoneTexte 111"/>
          <p:cNvSpPr txBox="1"/>
          <p:nvPr/>
        </p:nvSpPr>
        <p:spPr>
          <a:xfrm>
            <a:off x="7709903" y="6276670"/>
            <a:ext cx="1313944" cy="261610"/>
          </a:xfrm>
          <a:prstGeom prst="rect">
            <a:avLst/>
          </a:prstGeom>
          <a:noFill/>
        </p:spPr>
        <p:txBody>
          <a:bodyPr wrap="square" rtlCol="0">
            <a:spAutoFit/>
          </a:bodyPr>
          <a:lstStyle/>
          <a:p>
            <a:r>
              <a:rPr lang="fr-FR" sz="1100" dirty="0" smtClean="0"/>
              <a:t>Affiliation</a:t>
            </a:r>
            <a:endParaRPr lang="fr-FR" sz="1100" dirty="0"/>
          </a:p>
        </p:txBody>
      </p:sp>
      <p:sp>
        <p:nvSpPr>
          <p:cNvPr id="2" name="ZoneTexte 1"/>
          <p:cNvSpPr txBox="1"/>
          <p:nvPr/>
        </p:nvSpPr>
        <p:spPr>
          <a:xfrm>
            <a:off x="200360" y="153978"/>
            <a:ext cx="1337275" cy="369332"/>
          </a:xfrm>
          <a:prstGeom prst="rect">
            <a:avLst/>
          </a:prstGeom>
          <a:noFill/>
        </p:spPr>
        <p:txBody>
          <a:bodyPr wrap="square" rtlCol="0">
            <a:spAutoFit/>
          </a:bodyPr>
          <a:lstStyle/>
          <a:p>
            <a:r>
              <a:rPr lang="fr-FR" dirty="0" smtClean="0"/>
              <a:t>Scénario 3</a:t>
            </a:r>
            <a:endParaRPr lang="fr-FR" dirty="0"/>
          </a:p>
        </p:txBody>
      </p:sp>
    </p:spTree>
    <p:extLst>
      <p:ext uri="{BB962C8B-B14F-4D97-AF65-F5344CB8AC3E}">
        <p14:creationId xmlns:p14="http://schemas.microsoft.com/office/powerpoint/2010/main" val="36134654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2385885771"/>
              </p:ext>
            </p:extLst>
          </p:nvPr>
        </p:nvGraphicFramePr>
        <p:xfrm>
          <a:off x="251520" y="908720"/>
          <a:ext cx="8784974" cy="5894783"/>
        </p:xfrm>
        <a:graphic>
          <a:graphicData uri="http://schemas.openxmlformats.org/drawingml/2006/table">
            <a:tbl>
              <a:tblPr firstRow="1" firstCol="1" bandRow="1">
                <a:tableStyleId>{5C22544A-7EE6-4342-B048-85BDC9FD1C3A}</a:tableStyleId>
              </a:tblPr>
              <a:tblGrid>
                <a:gridCol w="1656183"/>
                <a:gridCol w="2448272"/>
                <a:gridCol w="2368056"/>
                <a:gridCol w="2312463"/>
              </a:tblGrid>
              <a:tr h="384043">
                <a:tc>
                  <a:txBody>
                    <a:bodyPr/>
                    <a:lstStyle/>
                    <a:p>
                      <a:pPr>
                        <a:spcAft>
                          <a:spcPts val="0"/>
                        </a:spcAft>
                      </a:pPr>
                      <a:r>
                        <a:rPr lang="fr-FR" sz="2000" dirty="0">
                          <a:effectLst/>
                        </a:rPr>
                        <a:t>Critères</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c>
                  <a:txBody>
                    <a:bodyPr/>
                    <a:lstStyle/>
                    <a:p>
                      <a:pPr>
                        <a:spcAft>
                          <a:spcPts val="0"/>
                        </a:spcAft>
                      </a:pPr>
                      <a:r>
                        <a:rPr lang="fr-FR" sz="2000">
                          <a:effectLst/>
                        </a:rPr>
                        <a:t>Scénario 1</a:t>
                      </a:r>
                      <a:endParaRPr lang="fr-FR" sz="200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c>
                  <a:txBody>
                    <a:bodyPr/>
                    <a:lstStyle/>
                    <a:p>
                      <a:pPr>
                        <a:spcAft>
                          <a:spcPts val="0"/>
                        </a:spcAft>
                      </a:pPr>
                      <a:r>
                        <a:rPr lang="fr-FR" sz="2000">
                          <a:effectLst/>
                        </a:rPr>
                        <a:t>Scénario 2</a:t>
                      </a:r>
                      <a:endParaRPr lang="fr-FR" sz="200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c>
                  <a:txBody>
                    <a:bodyPr/>
                    <a:lstStyle/>
                    <a:p>
                      <a:pPr>
                        <a:spcAft>
                          <a:spcPts val="0"/>
                        </a:spcAft>
                      </a:pPr>
                      <a:r>
                        <a:rPr lang="fr-FR" sz="2000">
                          <a:effectLst/>
                        </a:rPr>
                        <a:t>Scénario 3</a:t>
                      </a:r>
                      <a:endParaRPr lang="fr-FR" sz="200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r>
              <a:tr h="1536170">
                <a:tc>
                  <a:txBody>
                    <a:bodyPr/>
                    <a:lstStyle/>
                    <a:p>
                      <a:pPr>
                        <a:spcAft>
                          <a:spcPts val="0"/>
                        </a:spcAft>
                      </a:pPr>
                      <a:r>
                        <a:rPr lang="fr-FR" sz="2000" dirty="0">
                          <a:effectLst/>
                        </a:rPr>
                        <a:t>Adapté aux différentes catégories de population</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c>
                  <a:txBody>
                    <a:bodyPr/>
                    <a:lstStyle/>
                    <a:p>
                      <a:pPr>
                        <a:spcAft>
                          <a:spcPts val="0"/>
                        </a:spcAft>
                      </a:pPr>
                      <a:r>
                        <a:rPr lang="fr-FR" sz="2000" b="1" dirty="0">
                          <a:solidFill>
                            <a:srgbClr val="FF0000"/>
                          </a:solidFill>
                          <a:effectLst/>
                        </a:rPr>
                        <a:t>Fort</a:t>
                      </a:r>
                      <a:r>
                        <a:rPr lang="fr-FR" sz="2000" dirty="0">
                          <a:effectLst/>
                        </a:rPr>
                        <a:t> : toutes les catégories de population sont prises en compte</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c>
                  <a:txBody>
                    <a:bodyPr/>
                    <a:lstStyle/>
                    <a:p>
                      <a:pPr>
                        <a:spcAft>
                          <a:spcPts val="0"/>
                        </a:spcAft>
                      </a:pPr>
                      <a:r>
                        <a:rPr lang="fr-FR" sz="2000" b="1" dirty="0">
                          <a:solidFill>
                            <a:srgbClr val="FF0000"/>
                          </a:solidFill>
                          <a:effectLst/>
                        </a:rPr>
                        <a:t>Fort</a:t>
                      </a:r>
                      <a:r>
                        <a:rPr lang="fr-FR" sz="2000" dirty="0">
                          <a:effectLst/>
                        </a:rPr>
                        <a:t> : toutes les catégories de population sont prises en compte</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c>
                  <a:txBody>
                    <a:bodyPr/>
                    <a:lstStyle/>
                    <a:p>
                      <a:pPr>
                        <a:spcAft>
                          <a:spcPts val="0"/>
                        </a:spcAft>
                      </a:pPr>
                      <a:r>
                        <a:rPr lang="fr-FR" sz="2000" b="1" dirty="0">
                          <a:solidFill>
                            <a:srgbClr val="FF0000"/>
                          </a:solidFill>
                          <a:effectLst/>
                        </a:rPr>
                        <a:t>Fort</a:t>
                      </a:r>
                      <a:r>
                        <a:rPr lang="fr-FR" sz="2000" dirty="0">
                          <a:effectLst/>
                        </a:rPr>
                        <a:t> : toutes les catégories de population sont prises en compte</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r>
              <a:tr h="1536170">
                <a:tc>
                  <a:txBody>
                    <a:bodyPr/>
                    <a:lstStyle/>
                    <a:p>
                      <a:pPr>
                        <a:spcAft>
                          <a:spcPts val="0"/>
                        </a:spcAft>
                      </a:pPr>
                      <a:r>
                        <a:rPr lang="fr-FR" sz="2000">
                          <a:effectLst/>
                        </a:rPr>
                        <a:t>Basé sur des structures existantes</a:t>
                      </a:r>
                      <a:endParaRPr lang="fr-FR" sz="200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c>
                  <a:txBody>
                    <a:bodyPr/>
                    <a:lstStyle/>
                    <a:p>
                      <a:pPr>
                        <a:spcAft>
                          <a:spcPts val="0"/>
                        </a:spcAft>
                      </a:pPr>
                      <a:r>
                        <a:rPr lang="fr-FR" sz="2000" b="1" dirty="0">
                          <a:solidFill>
                            <a:srgbClr val="FF0000"/>
                          </a:solidFill>
                          <a:effectLst/>
                        </a:rPr>
                        <a:t>Fort</a:t>
                      </a:r>
                      <a:r>
                        <a:rPr lang="fr-FR" sz="2000" dirty="0">
                          <a:effectLst/>
                        </a:rPr>
                        <a:t> : Les FRPS existent dans toutes les régions et ont des relations avec les prestataires de soins</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c>
                  <a:txBody>
                    <a:bodyPr/>
                    <a:lstStyle/>
                    <a:p>
                      <a:pPr>
                        <a:spcAft>
                          <a:spcPts val="0"/>
                        </a:spcAft>
                      </a:pPr>
                      <a:r>
                        <a:rPr lang="fr-FR" sz="2000" b="1" dirty="0">
                          <a:solidFill>
                            <a:srgbClr val="FF0000"/>
                          </a:solidFill>
                          <a:effectLst/>
                        </a:rPr>
                        <a:t>Fort</a:t>
                      </a:r>
                      <a:r>
                        <a:rPr lang="fr-FR" sz="2000" dirty="0">
                          <a:effectLst/>
                        </a:rPr>
                        <a:t> : Les FRPS existent dans toutes les régions</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c>
                  <a:txBody>
                    <a:bodyPr/>
                    <a:lstStyle/>
                    <a:p>
                      <a:pPr>
                        <a:spcAft>
                          <a:spcPts val="0"/>
                        </a:spcAft>
                      </a:pPr>
                      <a:r>
                        <a:rPr lang="fr-FR" sz="2000" b="1" dirty="0">
                          <a:solidFill>
                            <a:srgbClr val="FF0000"/>
                          </a:solidFill>
                          <a:effectLst/>
                        </a:rPr>
                        <a:t>Faible</a:t>
                      </a:r>
                      <a:r>
                        <a:rPr lang="fr-FR" sz="2000" dirty="0">
                          <a:effectLst/>
                        </a:rPr>
                        <a:t> : Nécessité de créer des Caisses Locales au niveau de chaque Commune</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r>
              <a:tr h="2304256">
                <a:tc>
                  <a:txBody>
                    <a:bodyPr/>
                    <a:lstStyle/>
                    <a:p>
                      <a:pPr>
                        <a:spcAft>
                          <a:spcPts val="0"/>
                        </a:spcAft>
                      </a:pPr>
                      <a:r>
                        <a:rPr lang="fr-FR" sz="2000">
                          <a:effectLst/>
                        </a:rPr>
                        <a:t>Degré de fragmentation</a:t>
                      </a:r>
                      <a:endParaRPr lang="fr-FR" sz="200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c>
                  <a:txBody>
                    <a:bodyPr/>
                    <a:lstStyle/>
                    <a:p>
                      <a:pPr>
                        <a:spcAft>
                          <a:spcPts val="0"/>
                        </a:spcAft>
                      </a:pPr>
                      <a:r>
                        <a:rPr lang="fr-FR" sz="2000" b="1" dirty="0">
                          <a:solidFill>
                            <a:srgbClr val="FF0000"/>
                          </a:solidFill>
                          <a:effectLst/>
                        </a:rPr>
                        <a:t>Faible</a:t>
                      </a:r>
                      <a:r>
                        <a:rPr lang="fr-FR" sz="2000" dirty="0">
                          <a:effectLst/>
                        </a:rPr>
                        <a:t> : La mise en commun des ressources et la mutualisation du risque est réalisée par une seule institution au niveau national</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c>
                  <a:txBody>
                    <a:bodyPr/>
                    <a:lstStyle/>
                    <a:p>
                      <a:pPr>
                        <a:spcAft>
                          <a:spcPts val="0"/>
                        </a:spcAft>
                      </a:pPr>
                      <a:r>
                        <a:rPr lang="fr-FR" sz="2000" b="1" dirty="0">
                          <a:solidFill>
                            <a:srgbClr val="FF0000"/>
                          </a:solidFill>
                          <a:effectLst/>
                        </a:rPr>
                        <a:t>Moyen</a:t>
                      </a:r>
                      <a:r>
                        <a:rPr lang="fr-FR" sz="2000" dirty="0">
                          <a:effectLst/>
                        </a:rPr>
                        <a:t> : La mise en commun des ressources et la mutualisation du risque sont réalisées par deux institutions au niveau national</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c>
                  <a:txBody>
                    <a:bodyPr/>
                    <a:lstStyle/>
                    <a:p>
                      <a:pPr>
                        <a:spcAft>
                          <a:spcPts val="0"/>
                        </a:spcAft>
                      </a:pPr>
                      <a:r>
                        <a:rPr lang="fr-FR" sz="2000" b="1" dirty="0">
                          <a:solidFill>
                            <a:srgbClr val="FF0000"/>
                          </a:solidFill>
                          <a:effectLst/>
                        </a:rPr>
                        <a:t>Fort</a:t>
                      </a:r>
                      <a:r>
                        <a:rPr lang="fr-FR" sz="2000" dirty="0">
                          <a:effectLst/>
                        </a:rPr>
                        <a:t> : La mise en commun des ressources et la mutualisation du risque sont réalisées par chaque Caisse Locale au niveau de chaque commune</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r>
            </a:tbl>
          </a:graphicData>
        </a:graphic>
      </p:graphicFrame>
      <p:sp>
        <p:nvSpPr>
          <p:cNvPr id="3" name="ZoneTexte 2"/>
          <p:cNvSpPr txBox="1"/>
          <p:nvPr/>
        </p:nvSpPr>
        <p:spPr>
          <a:xfrm>
            <a:off x="611560" y="188640"/>
            <a:ext cx="7488832" cy="461665"/>
          </a:xfrm>
          <a:prstGeom prst="rect">
            <a:avLst/>
          </a:prstGeom>
          <a:noFill/>
        </p:spPr>
        <p:txBody>
          <a:bodyPr wrap="square" rtlCol="0">
            <a:spAutoFit/>
          </a:bodyPr>
          <a:lstStyle/>
          <a:p>
            <a:pPr algn="ctr"/>
            <a:r>
              <a:rPr lang="fr-FR" sz="2400" b="1" dirty="0" smtClean="0"/>
              <a:t>ANALYSE COMPARATIVE DES SCENARII D’ARCHITECTURE</a:t>
            </a:r>
            <a:endParaRPr lang="fr-FR" sz="2400" b="1" dirty="0"/>
          </a:p>
        </p:txBody>
      </p:sp>
    </p:spTree>
    <p:extLst>
      <p:ext uri="{BB962C8B-B14F-4D97-AF65-F5344CB8AC3E}">
        <p14:creationId xmlns:p14="http://schemas.microsoft.com/office/powerpoint/2010/main" val="7655703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4200945861"/>
              </p:ext>
            </p:extLst>
          </p:nvPr>
        </p:nvGraphicFramePr>
        <p:xfrm>
          <a:off x="179512" y="692696"/>
          <a:ext cx="8784974" cy="6070038"/>
        </p:xfrm>
        <a:graphic>
          <a:graphicData uri="http://schemas.openxmlformats.org/drawingml/2006/table">
            <a:tbl>
              <a:tblPr firstRow="1" firstCol="1" bandRow="1">
                <a:tableStyleId>{5C22544A-7EE6-4342-B048-85BDC9FD1C3A}</a:tableStyleId>
              </a:tblPr>
              <a:tblGrid>
                <a:gridCol w="1656183"/>
                <a:gridCol w="2448272"/>
                <a:gridCol w="2368056"/>
                <a:gridCol w="2312463"/>
              </a:tblGrid>
              <a:tr h="393644">
                <a:tc>
                  <a:txBody>
                    <a:bodyPr/>
                    <a:lstStyle/>
                    <a:p>
                      <a:pPr>
                        <a:spcAft>
                          <a:spcPts val="0"/>
                        </a:spcAft>
                      </a:pPr>
                      <a:r>
                        <a:rPr lang="fr-FR" sz="2000" dirty="0">
                          <a:effectLst/>
                        </a:rPr>
                        <a:t>Critères</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c>
                  <a:txBody>
                    <a:bodyPr/>
                    <a:lstStyle/>
                    <a:p>
                      <a:pPr>
                        <a:spcAft>
                          <a:spcPts val="0"/>
                        </a:spcAft>
                      </a:pPr>
                      <a:r>
                        <a:rPr lang="fr-FR" sz="2000">
                          <a:effectLst/>
                        </a:rPr>
                        <a:t>Scénario 1</a:t>
                      </a:r>
                      <a:endParaRPr lang="fr-FR" sz="200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c>
                  <a:txBody>
                    <a:bodyPr/>
                    <a:lstStyle/>
                    <a:p>
                      <a:pPr>
                        <a:spcAft>
                          <a:spcPts val="0"/>
                        </a:spcAft>
                      </a:pPr>
                      <a:r>
                        <a:rPr lang="fr-FR" sz="2000">
                          <a:effectLst/>
                        </a:rPr>
                        <a:t>Scénario 2</a:t>
                      </a:r>
                      <a:endParaRPr lang="fr-FR" sz="200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c>
                  <a:txBody>
                    <a:bodyPr/>
                    <a:lstStyle/>
                    <a:p>
                      <a:pPr>
                        <a:spcAft>
                          <a:spcPts val="0"/>
                        </a:spcAft>
                      </a:pPr>
                      <a:r>
                        <a:rPr lang="fr-FR" sz="2000">
                          <a:effectLst/>
                        </a:rPr>
                        <a:t>Scénario 3</a:t>
                      </a:r>
                      <a:endParaRPr lang="fr-FR" sz="200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r>
              <a:tr h="1968219">
                <a:tc>
                  <a:txBody>
                    <a:bodyPr/>
                    <a:lstStyle/>
                    <a:p>
                      <a:pPr>
                        <a:spcAft>
                          <a:spcPts val="0"/>
                        </a:spcAft>
                      </a:pPr>
                      <a:r>
                        <a:rPr lang="fr-FR" sz="2000" dirty="0">
                          <a:effectLst/>
                        </a:rPr>
                        <a:t>Gouvernance participative</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c>
                  <a:txBody>
                    <a:bodyPr/>
                    <a:lstStyle/>
                    <a:p>
                      <a:pPr>
                        <a:spcAft>
                          <a:spcPts val="0"/>
                        </a:spcAft>
                      </a:pPr>
                      <a:r>
                        <a:rPr lang="fr-FR" sz="2000" b="1" dirty="0">
                          <a:solidFill>
                            <a:srgbClr val="FF0000"/>
                          </a:solidFill>
                          <a:effectLst/>
                        </a:rPr>
                        <a:t>Fort</a:t>
                      </a:r>
                      <a:r>
                        <a:rPr lang="fr-FR" sz="2000" dirty="0">
                          <a:effectLst/>
                        </a:rPr>
                        <a:t> : Les différentes catégories de la population sont représentées dans les instances de gouvernance, sous le leadership de l’Etat</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c>
                  <a:txBody>
                    <a:bodyPr/>
                    <a:lstStyle/>
                    <a:p>
                      <a:pPr>
                        <a:spcAft>
                          <a:spcPts val="0"/>
                        </a:spcAft>
                      </a:pPr>
                      <a:r>
                        <a:rPr lang="fr-FR" sz="2000" b="1" dirty="0">
                          <a:solidFill>
                            <a:srgbClr val="FF0000"/>
                          </a:solidFill>
                          <a:effectLst/>
                        </a:rPr>
                        <a:t>Fort</a:t>
                      </a:r>
                      <a:r>
                        <a:rPr lang="fr-FR" sz="2000" dirty="0">
                          <a:effectLst/>
                        </a:rPr>
                        <a:t> : Les différentes catégories de la population sont représentées dans les instances de gouvernance</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c>
                  <a:txBody>
                    <a:bodyPr/>
                    <a:lstStyle/>
                    <a:p>
                      <a:pPr>
                        <a:spcAft>
                          <a:spcPts val="0"/>
                        </a:spcAft>
                      </a:pPr>
                      <a:r>
                        <a:rPr lang="fr-FR" sz="2000" b="1" dirty="0">
                          <a:solidFill>
                            <a:srgbClr val="FF0000"/>
                          </a:solidFill>
                          <a:effectLst/>
                        </a:rPr>
                        <a:t>Fort</a:t>
                      </a:r>
                      <a:r>
                        <a:rPr lang="fr-FR" sz="2000" dirty="0">
                          <a:effectLst/>
                        </a:rPr>
                        <a:t> : Les différentes catégories de la population sont représentées dans les instances de gouvernance</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r>
              <a:tr h="3542794">
                <a:tc>
                  <a:txBody>
                    <a:bodyPr/>
                    <a:lstStyle/>
                    <a:p>
                      <a:pPr>
                        <a:spcAft>
                          <a:spcPts val="0"/>
                        </a:spcAft>
                      </a:pPr>
                      <a:r>
                        <a:rPr lang="fr-FR" sz="2000">
                          <a:effectLst/>
                        </a:rPr>
                        <a:t>Prise en compte de la mobilité des individus</a:t>
                      </a:r>
                      <a:endParaRPr lang="fr-FR" sz="200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c>
                  <a:txBody>
                    <a:bodyPr/>
                    <a:lstStyle/>
                    <a:p>
                      <a:pPr>
                        <a:spcAft>
                          <a:spcPts val="0"/>
                        </a:spcAft>
                      </a:pPr>
                      <a:r>
                        <a:rPr lang="fr-FR" sz="2000" b="1" dirty="0">
                          <a:solidFill>
                            <a:srgbClr val="FF0000"/>
                          </a:solidFill>
                          <a:effectLst/>
                        </a:rPr>
                        <a:t>Fort</a:t>
                      </a:r>
                      <a:r>
                        <a:rPr lang="fr-FR" sz="2000" dirty="0">
                          <a:effectLst/>
                        </a:rPr>
                        <a:t> : La contractualisation est réalisée par la Structure nationale et donc chaque personne couverte peut bénéficier des soins sur toute l’étendue du territoire national avec sa carte</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c>
                  <a:txBody>
                    <a:bodyPr/>
                    <a:lstStyle/>
                    <a:p>
                      <a:pPr algn="just">
                        <a:spcAft>
                          <a:spcPts val="0"/>
                        </a:spcAft>
                      </a:pPr>
                      <a:r>
                        <a:rPr lang="fr-FR" sz="2000" b="1" dirty="0">
                          <a:solidFill>
                            <a:srgbClr val="FF0000"/>
                          </a:solidFill>
                          <a:effectLst/>
                        </a:rPr>
                        <a:t>Fort</a:t>
                      </a:r>
                      <a:r>
                        <a:rPr lang="fr-FR" sz="2000" dirty="0">
                          <a:effectLst/>
                        </a:rPr>
                        <a:t> : La contractualisation est réalisée par les deux Structures nationales et donc chaque personne couverte peut bénéficier des soins sur toute l’étendue du territoire national avec sa carte</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c>
                  <a:txBody>
                    <a:bodyPr/>
                    <a:lstStyle/>
                    <a:p>
                      <a:pPr>
                        <a:spcAft>
                          <a:spcPts val="0"/>
                        </a:spcAft>
                      </a:pPr>
                      <a:r>
                        <a:rPr lang="fr-FR" sz="2000" b="1" dirty="0">
                          <a:solidFill>
                            <a:srgbClr val="FF0000"/>
                          </a:solidFill>
                          <a:effectLst/>
                        </a:rPr>
                        <a:t>Faible</a:t>
                      </a:r>
                      <a:r>
                        <a:rPr lang="fr-FR" sz="2000" dirty="0">
                          <a:effectLst/>
                        </a:rPr>
                        <a:t> : La contractualisation est réalisée par chaque Caisse Locale dans sa commune donc il serait complexe qu’un individu puisse bénéficier des soins sur l’ensemble du territoire national</a:t>
                      </a:r>
                      <a:endParaRPr lang="fr-FR"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2861" marR="62861" marT="0" marB="0"/>
                </a:tc>
              </a:tr>
            </a:tbl>
          </a:graphicData>
        </a:graphic>
      </p:graphicFrame>
      <p:sp>
        <p:nvSpPr>
          <p:cNvPr id="3" name="ZoneTexte 2"/>
          <p:cNvSpPr txBox="1"/>
          <p:nvPr/>
        </p:nvSpPr>
        <p:spPr>
          <a:xfrm>
            <a:off x="467544" y="188640"/>
            <a:ext cx="7920880" cy="461665"/>
          </a:xfrm>
          <a:prstGeom prst="rect">
            <a:avLst/>
          </a:prstGeom>
          <a:noFill/>
        </p:spPr>
        <p:txBody>
          <a:bodyPr wrap="square" rtlCol="0">
            <a:spAutoFit/>
          </a:bodyPr>
          <a:lstStyle/>
          <a:p>
            <a:pPr algn="ctr"/>
            <a:r>
              <a:rPr lang="fr-FR" sz="2400" b="1" dirty="0" smtClean="0"/>
              <a:t>ANALYSE COMPARATIVE DES SCENARII D’ARCHITECTURE </a:t>
            </a:r>
            <a:endParaRPr lang="fr-FR" sz="2400" b="1" dirty="0"/>
          </a:p>
        </p:txBody>
      </p:sp>
    </p:spTree>
    <p:extLst>
      <p:ext uri="{BB962C8B-B14F-4D97-AF65-F5344CB8AC3E}">
        <p14:creationId xmlns:p14="http://schemas.microsoft.com/office/powerpoint/2010/main" val="27994074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ARCHITECTURE PROPOSEE</a:t>
            </a:r>
            <a:endParaRPr lang="fr-FR" dirty="0"/>
          </a:p>
        </p:txBody>
      </p:sp>
      <p:sp>
        <p:nvSpPr>
          <p:cNvPr id="3" name="Espace réservé du contenu 2"/>
          <p:cNvSpPr>
            <a:spLocks noGrp="1"/>
          </p:cNvSpPr>
          <p:nvPr>
            <p:ph idx="1"/>
          </p:nvPr>
        </p:nvSpPr>
        <p:spPr/>
        <p:txBody>
          <a:bodyPr/>
          <a:lstStyle/>
          <a:p>
            <a:pPr algn="just"/>
            <a:r>
              <a:rPr lang="fr-FR" dirty="0"/>
              <a:t>L</a:t>
            </a:r>
            <a:r>
              <a:rPr lang="fr-FR" dirty="0" smtClean="0"/>
              <a:t>e </a:t>
            </a:r>
            <a:r>
              <a:rPr lang="fr-FR" b="1" dirty="0"/>
              <a:t>scénario 1</a:t>
            </a:r>
            <a:r>
              <a:rPr lang="fr-FR" dirty="0"/>
              <a:t>, basé sur une structure nationale unique de gestion technique et financière et la délégation des fonctions de proximité ainsi que de traitement des prestations, paraît le plus adapté au </a:t>
            </a:r>
            <a:r>
              <a:rPr lang="fr-FR" dirty="0" smtClean="0"/>
              <a:t>contexte national et </a:t>
            </a:r>
            <a:r>
              <a:rPr lang="fr-FR" dirty="0"/>
              <a:t>le plus efficace pour une progression vers la couverture universelle en santé au Cameroun.</a:t>
            </a:r>
          </a:p>
          <a:p>
            <a:endParaRPr lang="fr-FR" dirty="0"/>
          </a:p>
        </p:txBody>
      </p:sp>
    </p:spTree>
    <p:extLst>
      <p:ext uri="{BB962C8B-B14F-4D97-AF65-F5344CB8AC3E}">
        <p14:creationId xmlns:p14="http://schemas.microsoft.com/office/powerpoint/2010/main" val="27605974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994122"/>
          </a:xfrm>
        </p:spPr>
        <p:txBody>
          <a:bodyPr>
            <a:normAutofit/>
          </a:bodyPr>
          <a:lstStyle/>
          <a:p>
            <a:r>
              <a:rPr lang="fr-FR" sz="2800" b="1" dirty="0" smtClean="0"/>
              <a:t>PRISE EN COMPTE DES PROGRAMMES DE GRATUITE OU SUBVENTIONNES</a:t>
            </a:r>
            <a:endParaRPr lang="fr-FR" sz="2800" b="1" dirty="0"/>
          </a:p>
        </p:txBody>
      </p:sp>
      <p:sp>
        <p:nvSpPr>
          <p:cNvPr id="3" name="Espace réservé du contenu 2"/>
          <p:cNvSpPr>
            <a:spLocks noGrp="1"/>
          </p:cNvSpPr>
          <p:nvPr>
            <p:ph idx="1"/>
          </p:nvPr>
        </p:nvSpPr>
        <p:spPr>
          <a:xfrm>
            <a:off x="251520" y="1110754"/>
            <a:ext cx="8640960" cy="5630614"/>
          </a:xfrm>
        </p:spPr>
        <p:txBody>
          <a:bodyPr>
            <a:normAutofit lnSpcReduction="10000"/>
          </a:bodyPr>
          <a:lstStyle/>
          <a:p>
            <a:pPr marL="0" lvl="0" indent="0" algn="just">
              <a:buNone/>
            </a:pPr>
            <a:r>
              <a:rPr lang="fr-FR" dirty="0" smtClean="0"/>
              <a:t>Il est recommandé que les volets prise en charge de l’accès aux prestations de ces programmes soient gérés par l’organisme national de la CSU.</a:t>
            </a:r>
          </a:p>
          <a:p>
            <a:pPr marL="0" lvl="0" indent="0" algn="just">
              <a:buNone/>
            </a:pPr>
            <a:r>
              <a:rPr lang="fr-FR" dirty="0" smtClean="0"/>
              <a:t>Deux pistes sont proposées:</a:t>
            </a:r>
          </a:p>
          <a:p>
            <a:pPr lvl="0" algn="just"/>
            <a:r>
              <a:rPr lang="fr-FR" dirty="0" smtClean="0"/>
              <a:t>L’intégration </a:t>
            </a:r>
            <a:r>
              <a:rPr lang="fr-FR" dirty="0"/>
              <a:t>des prestations de santé de ces programmes dans le panier de soins de la couverture universelle en santé </a:t>
            </a:r>
            <a:endParaRPr lang="fr-FR" dirty="0" smtClean="0"/>
          </a:p>
          <a:p>
            <a:pPr lvl="0" algn="just"/>
            <a:r>
              <a:rPr lang="fr-FR" dirty="0" smtClean="0"/>
              <a:t>La </a:t>
            </a:r>
            <a:r>
              <a:rPr lang="fr-FR" dirty="0"/>
              <a:t>délégation de la gestion technique de la prise en charge de certaines pathologies spécifiques </a:t>
            </a:r>
            <a:r>
              <a:rPr lang="fr-FR" dirty="0" smtClean="0"/>
              <a:t>à </a:t>
            </a:r>
            <a:r>
              <a:rPr lang="fr-FR" dirty="0"/>
              <a:t>l’organisme de gestion </a:t>
            </a:r>
            <a:r>
              <a:rPr lang="fr-FR" dirty="0" smtClean="0"/>
              <a:t>de la CSU dans </a:t>
            </a:r>
            <a:r>
              <a:rPr lang="fr-FR" dirty="0"/>
              <a:t>un premier </a:t>
            </a:r>
            <a:r>
              <a:rPr lang="fr-FR" dirty="0" smtClean="0"/>
              <a:t>temps</a:t>
            </a:r>
            <a:r>
              <a:rPr lang="fr-FR" dirty="0"/>
              <a:t> </a:t>
            </a:r>
            <a:r>
              <a:rPr lang="fr-FR" dirty="0" smtClean="0"/>
              <a:t>et </a:t>
            </a:r>
            <a:r>
              <a:rPr lang="fr-FR" dirty="0"/>
              <a:t>intégration </a:t>
            </a:r>
            <a:r>
              <a:rPr lang="fr-FR" dirty="0" smtClean="0"/>
              <a:t> progressive.</a:t>
            </a:r>
            <a:endParaRPr lang="fr-FR" dirty="0"/>
          </a:p>
          <a:p>
            <a:endParaRPr lang="fr-FR" dirty="0"/>
          </a:p>
        </p:txBody>
      </p:sp>
    </p:spTree>
    <p:extLst>
      <p:ext uri="{BB962C8B-B14F-4D97-AF65-F5344CB8AC3E}">
        <p14:creationId xmlns:p14="http://schemas.microsoft.com/office/powerpoint/2010/main" val="28669507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706090"/>
          </a:xfrm>
        </p:spPr>
        <p:txBody>
          <a:bodyPr>
            <a:normAutofit fontScale="90000"/>
          </a:bodyPr>
          <a:lstStyle/>
          <a:p>
            <a:r>
              <a:rPr lang="fr-FR" b="1" dirty="0" smtClean="0"/>
              <a:t>CONCLUSION</a:t>
            </a:r>
            <a:endParaRPr lang="fr-FR" b="1" dirty="0"/>
          </a:p>
        </p:txBody>
      </p:sp>
      <p:sp>
        <p:nvSpPr>
          <p:cNvPr id="3" name="Espace réservé du contenu 2"/>
          <p:cNvSpPr>
            <a:spLocks noGrp="1"/>
          </p:cNvSpPr>
          <p:nvPr>
            <p:ph idx="1"/>
          </p:nvPr>
        </p:nvSpPr>
        <p:spPr>
          <a:xfrm>
            <a:off x="179512" y="706090"/>
            <a:ext cx="8856984" cy="5891262"/>
          </a:xfrm>
        </p:spPr>
        <p:txBody>
          <a:bodyPr>
            <a:normAutofit/>
          </a:bodyPr>
          <a:lstStyle/>
          <a:p>
            <a:pPr algn="just"/>
            <a:r>
              <a:rPr lang="fr-FR" sz="2400" dirty="0"/>
              <a:t>Le processus de propositions des scénarii d’architecture a été conduit de manière participative avec l’implication des représentants de la Primature, des Ministères </a:t>
            </a:r>
            <a:r>
              <a:rPr lang="fr-FR" sz="2400" dirty="0" smtClean="0"/>
              <a:t>Techniques, </a:t>
            </a:r>
            <a:r>
              <a:rPr lang="fr-FR" sz="2400" dirty="0"/>
              <a:t>des partenaires </a:t>
            </a:r>
            <a:r>
              <a:rPr lang="fr-FR" sz="2400" dirty="0" smtClean="0"/>
              <a:t>sociaux et des </a:t>
            </a:r>
            <a:r>
              <a:rPr lang="fr-FR" sz="2400" dirty="0" err="1" smtClean="0"/>
              <a:t>PTFs</a:t>
            </a:r>
            <a:r>
              <a:rPr lang="fr-FR" sz="2400" dirty="0" smtClean="0"/>
              <a:t>.</a:t>
            </a:r>
          </a:p>
          <a:p>
            <a:pPr marL="0" indent="0" algn="just">
              <a:buNone/>
            </a:pPr>
            <a:endParaRPr lang="fr-FR" sz="2400" dirty="0" smtClean="0"/>
          </a:p>
          <a:p>
            <a:pPr algn="just"/>
            <a:r>
              <a:rPr lang="fr-FR" sz="2400" dirty="0"/>
              <a:t>L’architecture recommandée par le Comité Technique National tient compte du contexte national, des expériences passées en matière de protection sociale en santé au Cameroun mais aussi des leçons tirées des expériences au niveau international. </a:t>
            </a:r>
            <a:endParaRPr lang="fr-FR" sz="2400" dirty="0" smtClean="0"/>
          </a:p>
          <a:p>
            <a:pPr marL="0" indent="0" algn="just">
              <a:buNone/>
            </a:pPr>
            <a:endParaRPr lang="fr-FR" sz="2400" dirty="0"/>
          </a:p>
          <a:p>
            <a:pPr algn="just"/>
            <a:r>
              <a:rPr lang="fr-FR" sz="2400" dirty="0" smtClean="0"/>
              <a:t>Des actions complémentaires seront menées notamment la capacité des organisations impliquées à mieux jouer leurs rôles et les mécanismes adaptés de collecte des contributions des travailleurs indépendants notamment de l’économie informelle et du secteur agricole.</a:t>
            </a:r>
            <a:endParaRPr lang="fr-FR" sz="2400" dirty="0"/>
          </a:p>
        </p:txBody>
      </p:sp>
    </p:spTree>
    <p:extLst>
      <p:ext uri="{BB962C8B-B14F-4D97-AF65-F5344CB8AC3E}">
        <p14:creationId xmlns:p14="http://schemas.microsoft.com/office/powerpoint/2010/main" val="19059681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76672"/>
            <a:ext cx="8229600" cy="936104"/>
          </a:xfrm>
        </p:spPr>
        <p:txBody>
          <a:bodyPr>
            <a:noAutofit/>
          </a:bodyPr>
          <a:lstStyle/>
          <a:p>
            <a:r>
              <a:rPr lang="fr-FR" sz="4800" dirty="0"/>
              <a:t>MERCI / THANKS</a:t>
            </a:r>
            <a:br>
              <a:rPr lang="fr-FR" sz="4800" dirty="0"/>
            </a:br>
            <a:endParaRPr lang="fr-FR" sz="4800" dirty="0"/>
          </a:p>
        </p:txBody>
      </p:sp>
      <p:pic>
        <p:nvPicPr>
          <p:cNvPr id="2050" name="Picture 2" descr="C:\Users\HP\Documents\CSU\Imagecs.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1052736"/>
            <a:ext cx="8568952" cy="5688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467512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960</TotalTime>
  <Words>918</Words>
  <Application>Microsoft Office PowerPoint</Application>
  <PresentationFormat>On-screen Show (4:3)</PresentationFormat>
  <Paragraphs>198</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MS Mincho</vt:lpstr>
      <vt:lpstr>Arial</vt:lpstr>
      <vt:lpstr>Calibri</vt:lpstr>
      <vt:lpstr>Tahoma</vt:lpstr>
      <vt:lpstr>Times New Roman</vt:lpstr>
      <vt:lpstr>Thème Office</vt:lpstr>
      <vt:lpstr>   REUNION DE CONSENSUS NATIONAL ET DE VALIDATION DE LA PROPOSITION D’ARCHITECTURE DU SYSTÈME DE COUVERTURE UNIVERSELLE EN SANTE    </vt:lpstr>
      <vt:lpstr>PLAN</vt:lpstr>
      <vt:lpstr>CONTEXTE</vt:lpstr>
      <vt:lpstr>CONTEXTE</vt:lpstr>
      <vt:lpstr>PROCESSUS</vt:lpstr>
      <vt:lpstr>PROCESSUS </vt:lpstr>
      <vt:lpstr>PRINCIPES DIRECTEURS DE LA CSU AU CAMEROUN</vt:lpstr>
      <vt:lpstr>SYNTHESE DES SCENARII D’ARCHITECTURES</vt:lpstr>
      <vt:lpstr>CARACTERISTIQUES SCENARIO 1</vt:lpstr>
      <vt:lpstr>PowerPoint Presentation</vt:lpstr>
      <vt:lpstr>CARACTERISTIQUES DU SCENARIO 2</vt:lpstr>
      <vt:lpstr>PowerPoint Presentation</vt:lpstr>
      <vt:lpstr>CARACTERISTIQUES DU SCENARIO 3</vt:lpstr>
      <vt:lpstr>PowerPoint Presentation</vt:lpstr>
      <vt:lpstr>PowerPoint Presentation</vt:lpstr>
      <vt:lpstr>PowerPoint Presentation</vt:lpstr>
      <vt:lpstr>ARCHITECTURE PROPOSEE</vt:lpstr>
      <vt:lpstr>PRISE EN COMPTE DES PROGRAMMES DE GRATUITE OU SUBVENTIONNES</vt:lpstr>
      <vt:lpstr>CONCLUSION</vt:lpstr>
      <vt:lpstr>MERCI / THANKS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Atelier technique de proposition des scenarii d’architecture pour le système de couverture universelle  en santé au Cameroun</dc:title>
  <dc:creator>HP</dc:creator>
  <cp:lastModifiedBy>Batchabi, Dramane</cp:lastModifiedBy>
  <cp:revision>41</cp:revision>
  <dcterms:created xsi:type="dcterms:W3CDTF">2016-10-03T13:16:23Z</dcterms:created>
  <dcterms:modified xsi:type="dcterms:W3CDTF">2016-11-06T13:36:02Z</dcterms:modified>
</cp:coreProperties>
</file>