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 bookmarkIdSeed="3">
  <p:sldMasterIdLst>
    <p:sldMasterId id="2147483660" r:id="rId1"/>
    <p:sldMasterId id="2147483706" r:id="rId2"/>
  </p:sldMasterIdLst>
  <p:notesMasterIdLst>
    <p:notesMasterId r:id="rId28"/>
  </p:notesMasterIdLst>
  <p:handoutMasterIdLst>
    <p:handoutMasterId r:id="rId29"/>
  </p:handoutMasterIdLst>
  <p:sldIdLst>
    <p:sldId id="418" r:id="rId3"/>
    <p:sldId id="407" r:id="rId4"/>
    <p:sldId id="406" r:id="rId5"/>
    <p:sldId id="408" r:id="rId6"/>
    <p:sldId id="413" r:id="rId7"/>
    <p:sldId id="363" r:id="rId8"/>
    <p:sldId id="448" r:id="rId9"/>
    <p:sldId id="416" r:id="rId10"/>
    <p:sldId id="452" r:id="rId11"/>
    <p:sldId id="421" r:id="rId12"/>
    <p:sldId id="424" r:id="rId13"/>
    <p:sldId id="426" r:id="rId14"/>
    <p:sldId id="449" r:id="rId15"/>
    <p:sldId id="427" r:id="rId16"/>
    <p:sldId id="428" r:id="rId17"/>
    <p:sldId id="429" r:id="rId18"/>
    <p:sldId id="411" r:id="rId19"/>
    <p:sldId id="419" r:id="rId20"/>
    <p:sldId id="434" r:id="rId21"/>
    <p:sldId id="451" r:id="rId22"/>
    <p:sldId id="441" r:id="rId23"/>
    <p:sldId id="442" r:id="rId24"/>
    <p:sldId id="450" r:id="rId25"/>
    <p:sldId id="437" r:id="rId26"/>
    <p:sldId id="398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Ebrima" panose="02000000000000000000" pitchFamily="2" charset="0"/>
      <p:regular r:id="rId34"/>
      <p:bold r:id="rId35"/>
    </p:embeddedFont>
    <p:embeddedFont>
      <p:font typeface="SimSun" panose="02010600030101010101" pitchFamily="2" charset="-122"/>
      <p:regular r:id="rId3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3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0092CC"/>
    <a:srgbClr val="F4EBE6"/>
    <a:srgbClr val="D2AF9C"/>
    <a:srgbClr val="BC886A"/>
    <a:srgbClr val="A56039"/>
    <a:srgbClr val="8F3807"/>
    <a:srgbClr val="761302"/>
    <a:srgbClr val="EAF2ED"/>
    <a:srgbClr val="ACCB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30" autoAdjust="0"/>
    <p:restoredTop sz="86501" autoAdjust="0"/>
  </p:normalViewPr>
  <p:slideViewPr>
    <p:cSldViewPr snapToGrid="0">
      <p:cViewPr>
        <p:scale>
          <a:sx n="60" d="100"/>
          <a:sy n="60" d="100"/>
        </p:scale>
        <p:origin x="-36" y="-108"/>
      </p:cViewPr>
      <p:guideLst>
        <p:guide orient="horz" pos="2137"/>
        <p:guide pos="2880"/>
      </p:guideLst>
    </p:cSldViewPr>
  </p:slideViewPr>
  <p:outlineViewPr>
    <p:cViewPr>
      <p:scale>
        <a:sx n="33" d="100"/>
        <a:sy n="33" d="100"/>
      </p:scale>
      <p:origin x="0" y="-28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17" d="100"/>
          <a:sy n="117" d="100"/>
        </p:scale>
        <p:origin x="337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4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3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7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1.fntdata"/><Relationship Id="rId35" Type="http://schemas.openxmlformats.org/officeDocument/2006/relationships/font" Target="fonts/font6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7E8843-A7C4-432A-9F08-16396B59A19A}" type="datetimeFigureOut">
              <a:rPr lang="en-US" smtClean="0"/>
              <a:t>1/25/2018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2C6CFA-711A-479C-88D9-264F221DC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4284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3CDB66-C0F6-45B6-BFF5-4575694EFB28}" type="datetimeFigureOut">
              <a:rPr lang="en-US" smtClean="0"/>
              <a:t>1/25/2018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7DFC79-30DA-484F-85C8-36E397180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081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 smtClean="0"/>
              <a:t>Toute</a:t>
            </a:r>
            <a:r>
              <a:rPr lang="fr-CH" baseline="0" dirty="0" smtClean="0"/>
              <a:t> tentative d’aller plus loin s’est avéré périlleuse à cause de la non-disponibilité de l’information</a:t>
            </a:r>
          </a:p>
          <a:p>
            <a:r>
              <a:rPr lang="fr-CH" baseline="0" dirty="0" smtClean="0"/>
              <a:t>Non partagée, non générée, non collectée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DFC79-30DA-484F-85C8-36E3971802A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3909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 smtClean="0"/>
              <a:t>Montant total par capita</a:t>
            </a:r>
            <a:r>
              <a:rPr lang="fr-CH" baseline="0" dirty="0" smtClean="0"/>
              <a:t> très variable (mais allocation à l’intrant plutôt égalitaire)</a:t>
            </a:r>
          </a:p>
          <a:p>
            <a:r>
              <a:rPr lang="fr-CH" baseline="0" dirty="0" smtClean="0"/>
              <a:t>A-t-on les éléments pour comprendre?</a:t>
            </a:r>
          </a:p>
          <a:p>
            <a:r>
              <a:rPr lang="fr-CH" baseline="0" dirty="0" smtClean="0"/>
              <a:t>Subvention FBR comme </a:t>
            </a:r>
            <a:r>
              <a:rPr lang="fr-CH" baseline="0" dirty="0" err="1" smtClean="0"/>
              <a:t>distortion</a:t>
            </a:r>
            <a:endParaRPr lang="fr-CH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DFC79-30DA-484F-85C8-36E3971802A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357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 bIns="1224000"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 sz="1400" baseline="0">
                <a:solidFill>
                  <a:schemeClr val="accent6"/>
                </a:solidFill>
              </a:defRPr>
            </a:lvl1pPr>
          </a:lstStyle>
          <a:p>
            <a:r>
              <a:rPr lang="en-GB" noProof="0" dirty="0"/>
              <a:t>Click on Icon to add picture, then arrange object (send to back)</a:t>
            </a:r>
            <a:br>
              <a:rPr lang="en-GB" noProof="0" dirty="0"/>
            </a:br>
            <a:r>
              <a:rPr lang="en-GB" noProof="0" dirty="0"/>
              <a:t>Change picture either by right mouse click on picture + „change picture“ </a:t>
            </a:r>
            <a:br>
              <a:rPr lang="en-GB" noProof="0" dirty="0"/>
            </a:br>
            <a:r>
              <a:rPr lang="en-GB" noProof="0" dirty="0"/>
              <a:t>or by deleting picture + resetting slide</a:t>
            </a:r>
          </a:p>
          <a:p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85185"/>
            <a:ext cx="5508000" cy="1119159"/>
          </a:xfrm>
          <a:noFill/>
        </p:spPr>
        <p:txBody>
          <a:bodyPr lIns="360000" tIns="72000" rIns="450000" bIns="180000" anchor="t" anchorCtr="0">
            <a:noAutofit/>
          </a:bodyPr>
          <a:lstStyle>
            <a:lvl1pPr algn="l">
              <a:lnSpc>
                <a:spcPct val="85000"/>
              </a:lnSpc>
              <a:defRPr sz="4200">
                <a:solidFill>
                  <a:srgbClr val="0092CC"/>
                </a:solidFill>
                <a:latin typeface="+mj-lt"/>
              </a:defRPr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36" name="Text Placeholder 35"/>
          <p:cNvSpPr>
            <a:spLocks noGrp="1"/>
          </p:cNvSpPr>
          <p:nvPr>
            <p:ph type="body" sz="quarter" idx="10" hasCustomPrompt="1"/>
          </p:nvPr>
        </p:nvSpPr>
        <p:spPr>
          <a:xfrm>
            <a:off x="360000" y="6507005"/>
            <a:ext cx="4478700" cy="247651"/>
          </a:xfrm>
        </p:spPr>
        <p:txBody>
          <a:bodyPr lIns="0" anchor="ctr">
            <a:noAutofit/>
          </a:bodyPr>
          <a:lstStyle>
            <a:lvl1pPr>
              <a:defRPr sz="1000" b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GB" noProof="0" dirty="0"/>
              <a:t>Name of Author  |  Function | Division | Country </a:t>
            </a:r>
          </a:p>
        </p:txBody>
      </p:sp>
      <p:sp>
        <p:nvSpPr>
          <p:cNvPr id="90" name="Text Placeholder 35"/>
          <p:cNvSpPr>
            <a:spLocks noGrp="1"/>
          </p:cNvSpPr>
          <p:nvPr>
            <p:ph type="body" sz="quarter" idx="16" hasCustomPrompt="1"/>
          </p:nvPr>
        </p:nvSpPr>
        <p:spPr>
          <a:xfrm>
            <a:off x="7121935" y="6476048"/>
            <a:ext cx="1646444" cy="247651"/>
          </a:xfrm>
        </p:spPr>
        <p:txBody>
          <a:bodyPr rIns="0" anchor="ctr">
            <a:noAutofit/>
          </a:bodyPr>
          <a:lstStyle>
            <a:lvl1pPr algn="ctr">
              <a:defRPr sz="1600" b="1" spc="0" baseline="0">
                <a:solidFill>
                  <a:schemeClr val="tx2"/>
                </a:solidFill>
                <a:latin typeface="+mj-lt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GB" noProof="0" dirty="0"/>
              <a:t>www.who.int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" y="4482001"/>
            <a:ext cx="9143999" cy="1656000"/>
          </a:xfrm>
          <a:solidFill>
            <a:schemeClr val="tx2"/>
          </a:solidFill>
        </p:spPr>
        <p:txBody>
          <a:bodyPr lIns="360000" tIns="360000" rIns="360000" bIns="828000" anchor="b">
            <a:noAutofit/>
          </a:bodyPr>
          <a:lstStyle>
            <a:lvl1pPr marL="0" indent="0" algn="l">
              <a:lnSpc>
                <a:spcPct val="90000"/>
              </a:lnSpc>
              <a:buNone/>
              <a:defRPr sz="24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Click to edit Master subtitle style</a:t>
            </a:r>
          </a:p>
        </p:txBody>
      </p:sp>
      <p:sp>
        <p:nvSpPr>
          <p:cNvPr id="62" name="Text Placeholder 35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5440855"/>
            <a:ext cx="8408379" cy="288000"/>
          </a:xfrm>
          <a:noFill/>
        </p:spPr>
        <p:txBody>
          <a:bodyPr lIns="0" rIns="90000">
            <a:noAutofit/>
          </a:bodyPr>
          <a:lstStyle>
            <a:lvl1pPr algn="l">
              <a:defRPr sz="1600" b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GB" noProof="0" dirty="0"/>
              <a:t>Date</a:t>
            </a:r>
          </a:p>
        </p:txBody>
      </p:sp>
      <p:sp>
        <p:nvSpPr>
          <p:cNvPr id="37" name="Picture Placeholder 8"/>
          <p:cNvSpPr>
            <a:spLocks noGrp="1"/>
          </p:cNvSpPr>
          <p:nvPr>
            <p:ph type="pic" sz="quarter" idx="22" hasCustomPrompt="1"/>
          </p:nvPr>
        </p:nvSpPr>
        <p:spPr>
          <a:xfrm>
            <a:off x="5595510" y="485184"/>
            <a:ext cx="3172871" cy="11124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algn="ctr">
              <a:defRPr sz="1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49545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1" y="1800000"/>
            <a:ext cx="8424001" cy="4237200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4" y="1188003"/>
            <a:ext cx="6120000" cy="288925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One line Subtitle (optional)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5F5F25C-B8D8-45F9-9C80-5699EEACB709}" type="datetime1">
              <a:rPr lang="en-GB" noProof="0" smtClean="0"/>
              <a:t>25/01/2018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noProof="0"/>
              <a:t>|     Title of the presentation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360000" y="6293651"/>
            <a:ext cx="8419774" cy="208579"/>
          </a:xfrm>
        </p:spPr>
        <p:txBody>
          <a:bodyPr anchor="t">
            <a:normAutofit/>
          </a:bodyPr>
          <a:lstStyle>
            <a:lvl1pPr>
              <a:defRPr sz="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Source: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09924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9999" y="1800000"/>
            <a:ext cx="4104000" cy="4237200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5773" y="1800000"/>
            <a:ext cx="4104000" cy="4237200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F5FFF000-091D-47C5-9387-17D52AD2CE62}" type="datetime1">
              <a:rPr lang="en-GB" noProof="0" smtClean="0"/>
              <a:t>25/01/2018</a:t>
            </a:fld>
            <a:endParaRPr lang="en-GB" noProof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GB" noProof="0"/>
              <a:t>|     Title of the presentation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360000" y="6293651"/>
            <a:ext cx="8419774" cy="208579"/>
          </a:xfrm>
        </p:spPr>
        <p:txBody>
          <a:bodyPr anchor="t">
            <a:normAutofit/>
          </a:bodyPr>
          <a:lstStyle>
            <a:lvl1pPr>
              <a:defRPr sz="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Source: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4" y="1188003"/>
            <a:ext cx="6120000" cy="288925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One line Subtitle (optional)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56334541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boxe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6C78BF3F-558A-4B3C-B451-D04BA3C54A4A}" type="datetime1">
              <a:rPr lang="en-GB" noProof="0" smtClean="0"/>
              <a:t>25/01/2018</a:t>
            </a:fld>
            <a:endParaRPr lang="en-GB" noProof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GB" noProof="0"/>
              <a:t>|     Title of the presentation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360000" y="6293651"/>
            <a:ext cx="8419774" cy="208579"/>
          </a:xfrm>
        </p:spPr>
        <p:txBody>
          <a:bodyPr anchor="t">
            <a:normAutofit/>
          </a:bodyPr>
          <a:lstStyle>
            <a:lvl1pPr>
              <a:defRPr sz="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Source: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25"/>
          </p:nvPr>
        </p:nvSpPr>
        <p:spPr>
          <a:xfrm>
            <a:off x="359999" y="2160000"/>
            <a:ext cx="4104000" cy="3877200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26"/>
          </p:nvPr>
        </p:nvSpPr>
        <p:spPr>
          <a:xfrm>
            <a:off x="4675773" y="2160000"/>
            <a:ext cx="4104000" cy="3877200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4" y="1188003"/>
            <a:ext cx="6120000" cy="288925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One line Subtitle (optional)</a:t>
            </a:r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27"/>
          </p:nvPr>
        </p:nvSpPr>
        <p:spPr>
          <a:xfrm>
            <a:off x="360000" y="1800001"/>
            <a:ext cx="4104001" cy="252012"/>
          </a:xfrm>
          <a:solidFill>
            <a:srgbClr val="009CDE"/>
          </a:solidFill>
        </p:spPr>
        <p:txBody>
          <a:bodyPr vert="horz" lIns="72000" tIns="18000" rIns="72000" bIns="18000" rtlCol="0" anchor="ctr">
            <a:normAutofit/>
          </a:bodyPr>
          <a:lstStyle>
            <a:lvl1pPr>
              <a:defRPr lang="en-US" sz="1400" b="1" kern="1200" dirty="0">
                <a:solidFill>
                  <a:schemeClr val="bg1"/>
                </a:solidFill>
                <a:latin typeface="+mj-lt"/>
                <a:ea typeface="+mn-ea"/>
                <a:cs typeface="Times New Roman" panose="02020603050405020304" pitchFamily="18" charset="0"/>
              </a:defRPr>
            </a:lvl1pPr>
            <a:lvl2pPr>
              <a:defRPr lang="en-US" dirty="0" smtClean="0">
                <a:solidFill>
                  <a:schemeClr val="bg1"/>
                </a:solidFill>
              </a:defRPr>
            </a:lvl2pPr>
            <a:lvl3pPr>
              <a:defRPr lang="en-US" dirty="0" smtClean="0">
                <a:solidFill>
                  <a:schemeClr val="bg1"/>
                </a:solidFill>
              </a:defRPr>
            </a:lvl3pPr>
            <a:lvl4pPr>
              <a:defRPr lang="en-US" dirty="0" smtClean="0">
                <a:solidFill>
                  <a:schemeClr val="bg1"/>
                </a:solidFill>
              </a:defRPr>
            </a:lvl4pPr>
            <a:lvl5pPr>
              <a:defRPr lang="en-US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Edit Master text styles</a:t>
            </a:r>
          </a:p>
        </p:txBody>
      </p:sp>
      <p:sp>
        <p:nvSpPr>
          <p:cNvPr id="26" name="Text Placeholder 5"/>
          <p:cNvSpPr>
            <a:spLocks noGrp="1"/>
          </p:cNvSpPr>
          <p:nvPr>
            <p:ph type="body" sz="quarter" idx="28"/>
          </p:nvPr>
        </p:nvSpPr>
        <p:spPr>
          <a:xfrm>
            <a:off x="4675774" y="1800001"/>
            <a:ext cx="4104000" cy="252012"/>
          </a:xfrm>
          <a:solidFill>
            <a:srgbClr val="009CDE"/>
          </a:solidFill>
        </p:spPr>
        <p:txBody>
          <a:bodyPr vert="horz" lIns="72000" tIns="18000" rIns="72000" bIns="18000" rtlCol="0" anchor="ctr">
            <a:normAutofit/>
          </a:bodyPr>
          <a:lstStyle>
            <a:lvl1pPr>
              <a:defRPr lang="en-US" sz="1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52190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oxe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600EC954-D5DE-4DD1-907A-F19F26ED4621}" type="datetime1">
              <a:rPr lang="en-GB" noProof="0" smtClean="0"/>
              <a:t>25/01/2018</a:t>
            </a:fld>
            <a:endParaRPr lang="en-GB" noProof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GB" noProof="0"/>
              <a:t>|     Title of the presentation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360000" y="6293651"/>
            <a:ext cx="8419774" cy="208579"/>
          </a:xfrm>
        </p:spPr>
        <p:txBody>
          <a:bodyPr anchor="t">
            <a:normAutofit/>
          </a:bodyPr>
          <a:lstStyle>
            <a:lvl1pPr>
              <a:defRPr sz="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Source: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25"/>
          </p:nvPr>
        </p:nvSpPr>
        <p:spPr>
          <a:xfrm>
            <a:off x="359999" y="2160000"/>
            <a:ext cx="4104000" cy="16560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26"/>
          </p:nvPr>
        </p:nvSpPr>
        <p:spPr>
          <a:xfrm>
            <a:off x="4675773" y="2160000"/>
            <a:ext cx="4104000" cy="16560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27"/>
          </p:nvPr>
        </p:nvSpPr>
        <p:spPr>
          <a:xfrm>
            <a:off x="360000" y="1800001"/>
            <a:ext cx="4104001" cy="252012"/>
          </a:xfrm>
          <a:solidFill>
            <a:srgbClr val="009CDE"/>
          </a:solidFill>
        </p:spPr>
        <p:txBody>
          <a:bodyPr vert="horz" lIns="72000" tIns="18000" rIns="72000" bIns="18000" rtlCol="0" anchor="ctr">
            <a:normAutofit/>
          </a:bodyPr>
          <a:lstStyle>
            <a:lvl1pPr>
              <a:defRPr lang="en-US" sz="1400" b="1" kern="1200" dirty="0">
                <a:solidFill>
                  <a:schemeClr val="bg1"/>
                </a:solidFill>
                <a:latin typeface="+mj-lt"/>
                <a:ea typeface="+mn-ea"/>
                <a:cs typeface="Times New Roman" panose="02020603050405020304" pitchFamily="18" charset="0"/>
              </a:defRPr>
            </a:lvl1pPr>
            <a:lvl2pPr>
              <a:defRPr lang="en-US" dirty="0" smtClean="0">
                <a:solidFill>
                  <a:schemeClr val="bg1"/>
                </a:solidFill>
              </a:defRPr>
            </a:lvl2pPr>
            <a:lvl3pPr>
              <a:defRPr lang="en-US" dirty="0" smtClean="0">
                <a:solidFill>
                  <a:schemeClr val="bg1"/>
                </a:solidFill>
              </a:defRPr>
            </a:lvl3pPr>
            <a:lvl4pPr>
              <a:defRPr lang="en-US" dirty="0" smtClean="0">
                <a:solidFill>
                  <a:schemeClr val="bg1"/>
                </a:solidFill>
              </a:defRPr>
            </a:lvl4pPr>
            <a:lvl5pPr>
              <a:defRPr lang="en-US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Edit Master text styles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28"/>
          </p:nvPr>
        </p:nvSpPr>
        <p:spPr>
          <a:xfrm>
            <a:off x="4675774" y="1800001"/>
            <a:ext cx="4104000" cy="252012"/>
          </a:xfrm>
          <a:solidFill>
            <a:srgbClr val="009CDE"/>
          </a:solidFill>
        </p:spPr>
        <p:txBody>
          <a:bodyPr vert="horz" lIns="72000" tIns="18000" rIns="72000" bIns="18000" rtlCol="0" anchor="ctr">
            <a:normAutofit/>
          </a:bodyPr>
          <a:lstStyle>
            <a:lvl1pPr>
              <a:defRPr lang="en-US" sz="1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Edit Master text styles</a:t>
            </a:r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4" y="1188003"/>
            <a:ext cx="6120000" cy="288925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One line Subtitle (optional)</a:t>
            </a:r>
          </a:p>
        </p:txBody>
      </p:sp>
      <p:sp>
        <p:nvSpPr>
          <p:cNvPr id="37" name="Content Placeholder 2"/>
          <p:cNvSpPr>
            <a:spLocks noGrp="1"/>
          </p:cNvSpPr>
          <p:nvPr>
            <p:ph sz="half" idx="30"/>
          </p:nvPr>
        </p:nvSpPr>
        <p:spPr>
          <a:xfrm>
            <a:off x="359999" y="4381200"/>
            <a:ext cx="4104000" cy="16560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38" name="Content Placeholder 3"/>
          <p:cNvSpPr>
            <a:spLocks noGrp="1"/>
          </p:cNvSpPr>
          <p:nvPr>
            <p:ph sz="half" idx="34"/>
          </p:nvPr>
        </p:nvSpPr>
        <p:spPr>
          <a:xfrm>
            <a:off x="4675773" y="4381200"/>
            <a:ext cx="4104000" cy="16560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39" name="Text Placeholder 5"/>
          <p:cNvSpPr>
            <a:spLocks noGrp="1"/>
          </p:cNvSpPr>
          <p:nvPr>
            <p:ph type="body" sz="quarter" idx="35"/>
          </p:nvPr>
        </p:nvSpPr>
        <p:spPr>
          <a:xfrm>
            <a:off x="360000" y="4039525"/>
            <a:ext cx="4104001" cy="252012"/>
          </a:xfrm>
          <a:solidFill>
            <a:srgbClr val="009CDE"/>
          </a:solidFill>
        </p:spPr>
        <p:txBody>
          <a:bodyPr vert="horz" lIns="72000" tIns="18000" rIns="72000" bIns="18000" rtlCol="0" anchor="ctr">
            <a:normAutofit/>
          </a:bodyPr>
          <a:lstStyle>
            <a:lvl1pPr>
              <a:defRPr lang="en-US" sz="1400" b="1" kern="1200" dirty="0">
                <a:solidFill>
                  <a:schemeClr val="bg1"/>
                </a:solidFill>
                <a:latin typeface="+mj-lt"/>
                <a:ea typeface="+mn-ea"/>
                <a:cs typeface="Times New Roman" panose="02020603050405020304" pitchFamily="18" charset="0"/>
              </a:defRPr>
            </a:lvl1pPr>
            <a:lvl2pPr>
              <a:defRPr lang="en-US" dirty="0" smtClean="0">
                <a:solidFill>
                  <a:schemeClr val="bg1"/>
                </a:solidFill>
              </a:defRPr>
            </a:lvl2pPr>
            <a:lvl3pPr>
              <a:defRPr lang="en-US" dirty="0" smtClean="0">
                <a:solidFill>
                  <a:schemeClr val="bg1"/>
                </a:solidFill>
              </a:defRPr>
            </a:lvl3pPr>
            <a:lvl4pPr>
              <a:defRPr lang="en-US" dirty="0" smtClean="0">
                <a:solidFill>
                  <a:schemeClr val="bg1"/>
                </a:solidFill>
              </a:defRPr>
            </a:lvl4pPr>
            <a:lvl5pPr>
              <a:defRPr lang="en-US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Edit Master text styles</a:t>
            </a:r>
          </a:p>
        </p:txBody>
      </p:sp>
      <p:sp>
        <p:nvSpPr>
          <p:cNvPr id="40" name="Text Placeholder 5"/>
          <p:cNvSpPr>
            <a:spLocks noGrp="1"/>
          </p:cNvSpPr>
          <p:nvPr>
            <p:ph type="body" sz="quarter" idx="36"/>
          </p:nvPr>
        </p:nvSpPr>
        <p:spPr>
          <a:xfrm>
            <a:off x="4675774" y="4039525"/>
            <a:ext cx="4104000" cy="252012"/>
          </a:xfrm>
          <a:solidFill>
            <a:srgbClr val="009CDE"/>
          </a:solidFill>
        </p:spPr>
        <p:txBody>
          <a:bodyPr vert="horz" lIns="72000" tIns="18000" rIns="72000" bIns="18000" rtlCol="0" anchor="ctr">
            <a:normAutofit/>
          </a:bodyPr>
          <a:lstStyle>
            <a:lvl1pPr>
              <a:defRPr lang="en-US" sz="1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4697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539959C5-8A63-4BDF-9345-C80A98690B8E}" type="datetime1">
              <a:rPr lang="en-GB" noProof="0" smtClean="0"/>
              <a:t>25/01/2018</a:t>
            </a:fld>
            <a:endParaRPr lang="en-GB" noProof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GB" noProof="0"/>
              <a:t>|     Title of the presentation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360000" y="6293651"/>
            <a:ext cx="8419774" cy="208579"/>
          </a:xfrm>
        </p:spPr>
        <p:txBody>
          <a:bodyPr anchor="t">
            <a:normAutofit/>
          </a:bodyPr>
          <a:lstStyle>
            <a:lvl1pPr>
              <a:defRPr sz="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Source: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25"/>
          </p:nvPr>
        </p:nvSpPr>
        <p:spPr>
          <a:xfrm>
            <a:off x="359999" y="2160000"/>
            <a:ext cx="2664000" cy="38772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27"/>
          </p:nvPr>
        </p:nvSpPr>
        <p:spPr>
          <a:xfrm>
            <a:off x="359999" y="1800001"/>
            <a:ext cx="2664000" cy="252012"/>
          </a:xfrm>
          <a:solidFill>
            <a:srgbClr val="009CDE"/>
          </a:solidFill>
        </p:spPr>
        <p:txBody>
          <a:bodyPr vert="horz" lIns="72000" tIns="18000" rIns="72000" bIns="18000" rtlCol="0" anchor="ctr">
            <a:normAutofit/>
          </a:bodyPr>
          <a:lstStyle>
            <a:lvl1pPr>
              <a:defRPr lang="en-US" sz="1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Edit Master text styles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sz="half" idx="29"/>
          </p:nvPr>
        </p:nvSpPr>
        <p:spPr>
          <a:xfrm>
            <a:off x="3237886" y="2160000"/>
            <a:ext cx="2664000" cy="38772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30"/>
          </p:nvPr>
        </p:nvSpPr>
        <p:spPr>
          <a:xfrm>
            <a:off x="3237886" y="1800001"/>
            <a:ext cx="2664000" cy="252012"/>
          </a:xfrm>
          <a:solidFill>
            <a:srgbClr val="009CDE"/>
          </a:solidFill>
        </p:spPr>
        <p:txBody>
          <a:bodyPr vert="horz" lIns="72000" tIns="18000" rIns="72000" bIns="18000" rtlCol="0" anchor="ctr">
            <a:normAutofit/>
          </a:bodyPr>
          <a:lstStyle>
            <a:lvl1pPr>
              <a:defRPr lang="en-US" sz="1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Edit Master text styles</a:t>
            </a:r>
          </a:p>
        </p:txBody>
      </p:sp>
      <p:sp>
        <p:nvSpPr>
          <p:cNvPr id="24" name="Content Placeholder 2"/>
          <p:cNvSpPr>
            <a:spLocks noGrp="1"/>
          </p:cNvSpPr>
          <p:nvPr>
            <p:ph sz="half" idx="31"/>
          </p:nvPr>
        </p:nvSpPr>
        <p:spPr>
          <a:xfrm>
            <a:off x="6115773" y="2160000"/>
            <a:ext cx="2664000" cy="38772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32"/>
          </p:nvPr>
        </p:nvSpPr>
        <p:spPr>
          <a:xfrm>
            <a:off x="6115773" y="1800001"/>
            <a:ext cx="2664000" cy="252012"/>
          </a:xfrm>
          <a:solidFill>
            <a:srgbClr val="009CDE"/>
          </a:solidFill>
        </p:spPr>
        <p:txBody>
          <a:bodyPr vert="horz" lIns="72000" tIns="18000" rIns="72000" bIns="18000" rtlCol="0" anchor="ctr">
            <a:normAutofit/>
          </a:bodyPr>
          <a:lstStyle>
            <a:lvl1pPr>
              <a:defRPr lang="en-US" sz="1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Edit Master text styles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4" y="1188003"/>
            <a:ext cx="6120000" cy="288925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One line Subtitle (optional)</a:t>
            </a:r>
          </a:p>
        </p:txBody>
      </p:sp>
    </p:spTree>
    <p:extLst>
      <p:ext uri="{BB962C8B-B14F-4D97-AF65-F5344CB8AC3E}">
        <p14:creationId xmlns:p14="http://schemas.microsoft.com/office/powerpoint/2010/main" val="3307333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eft / Text righ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5773" y="1800000"/>
            <a:ext cx="4104000" cy="4237200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359999" y="1800000"/>
            <a:ext cx="4104000" cy="4237200"/>
          </a:xfrm>
          <a:solidFill>
            <a:schemeClr val="bg1">
              <a:lumMod val="85000"/>
            </a:schemeClr>
          </a:solidFill>
        </p:spPr>
        <p:txBody>
          <a:bodyPr bIns="1980000" anchor="ctr"/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 sz="1400" baseline="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/>
            </a:pPr>
            <a:r>
              <a:rPr lang="en-GB" noProof="0" dirty="0"/>
              <a:t>Click on Icon to add picture</a:t>
            </a:r>
            <a:br>
              <a:rPr lang="en-GB" noProof="0" dirty="0"/>
            </a:br>
            <a:r>
              <a:rPr lang="en-GB" noProof="0" dirty="0"/>
              <a:t>Change picture either by</a:t>
            </a:r>
            <a:br>
              <a:rPr lang="en-GB" noProof="0" dirty="0"/>
            </a:br>
            <a:r>
              <a:rPr lang="en-GB" noProof="0" dirty="0"/>
              <a:t>right mouse click on picture + „change picture“ </a:t>
            </a:r>
            <a:br>
              <a:rPr lang="en-GB" noProof="0" dirty="0"/>
            </a:br>
            <a:r>
              <a:rPr lang="en-GB" noProof="0" dirty="0"/>
              <a:t>or by deleting picture + resetting slide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EB9FF11-A344-43C4-823B-F8CC00676CD1}" type="datetime1">
              <a:rPr lang="en-GB" noProof="0" smtClean="0"/>
              <a:t>25/01/2018</a:t>
            </a:fld>
            <a:endParaRPr lang="en-GB" noProof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GB" noProof="0"/>
              <a:t>|     Title of the presentation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360000" y="6293651"/>
            <a:ext cx="8419774" cy="208579"/>
          </a:xfrm>
        </p:spPr>
        <p:txBody>
          <a:bodyPr anchor="t">
            <a:normAutofit/>
          </a:bodyPr>
          <a:lstStyle>
            <a:lvl1pPr>
              <a:defRPr sz="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Source:</a:t>
            </a:r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4" y="1188003"/>
            <a:ext cx="6120000" cy="288925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One line Subtitle (optional)</a:t>
            </a:r>
          </a:p>
        </p:txBody>
      </p:sp>
    </p:spTree>
    <p:extLst>
      <p:ext uri="{BB962C8B-B14F-4D97-AF65-F5344CB8AC3E}">
        <p14:creationId xmlns:p14="http://schemas.microsoft.com/office/powerpoint/2010/main" val="1494562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5773" y="1800000"/>
            <a:ext cx="4104000" cy="4237200"/>
          </a:xfrm>
          <a:solidFill>
            <a:srgbClr val="009CDE"/>
          </a:solidFill>
        </p:spPr>
        <p:txBody>
          <a:bodyPr lIns="144000" tIns="144000" rIns="144000" bIns="144000"/>
          <a:lstStyle>
            <a:lvl1pPr>
              <a:defRPr sz="1400" b="1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359999" y="1800000"/>
            <a:ext cx="4104000" cy="4237200"/>
          </a:xfrm>
          <a:solidFill>
            <a:schemeClr val="bg1">
              <a:lumMod val="85000"/>
            </a:schemeClr>
          </a:solidFill>
        </p:spPr>
        <p:txBody>
          <a:bodyPr bIns="1980000" anchor="ctr"/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/>
            </a:pPr>
            <a:r>
              <a:rPr lang="en-GB" noProof="0" dirty="0"/>
              <a:t>Click on Icon to add picture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/>
            </a:pPr>
            <a:r>
              <a:rPr lang="en-GB" noProof="0" dirty="0"/>
              <a:t>Change picture either by</a:t>
            </a:r>
            <a:br>
              <a:rPr lang="en-GB" noProof="0" dirty="0"/>
            </a:br>
            <a:r>
              <a:rPr lang="en-GB" noProof="0" dirty="0"/>
              <a:t>right mouse click on picture + „change picture“ </a:t>
            </a:r>
            <a:br>
              <a:rPr lang="en-GB" noProof="0" dirty="0"/>
            </a:br>
            <a:r>
              <a:rPr lang="en-GB" noProof="0" dirty="0"/>
              <a:t>or by deleting picture + resetting slide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829A7516-E6F8-4BF1-9169-1AE6A8B4C4E1}" type="datetime1">
              <a:rPr lang="en-GB" noProof="0" smtClean="0"/>
              <a:t>25/01/2018</a:t>
            </a:fld>
            <a:endParaRPr lang="en-GB" noProof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GB" noProof="0"/>
              <a:t>|     Title of the presentation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360000" y="6293651"/>
            <a:ext cx="8419774" cy="208579"/>
          </a:xfrm>
        </p:spPr>
        <p:txBody>
          <a:bodyPr anchor="t">
            <a:normAutofit/>
          </a:bodyPr>
          <a:lstStyle>
            <a:lvl1pPr>
              <a:defRPr sz="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Source:</a:t>
            </a:r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4" y="1188003"/>
            <a:ext cx="6120000" cy="288925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One line Subtitle (optional)</a:t>
            </a:r>
          </a:p>
        </p:txBody>
      </p:sp>
    </p:spTree>
    <p:extLst>
      <p:ext uri="{BB962C8B-B14F-4D97-AF65-F5344CB8AC3E}">
        <p14:creationId xmlns:p14="http://schemas.microsoft.com/office/powerpoint/2010/main" val="3177150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360001" y="1800000"/>
            <a:ext cx="8419773" cy="4237200"/>
          </a:xfrm>
          <a:solidFill>
            <a:schemeClr val="bg1">
              <a:lumMod val="85000"/>
            </a:schemeClr>
          </a:solidFill>
        </p:spPr>
        <p:txBody>
          <a:bodyPr bIns="1980000" anchor="ctr"/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/>
            </a:pPr>
            <a:r>
              <a:rPr lang="en-GB" noProof="0" dirty="0"/>
              <a:t>Click on Icon to add picture</a:t>
            </a:r>
            <a:br>
              <a:rPr lang="en-GB" noProof="0" dirty="0"/>
            </a:br>
            <a:r>
              <a:rPr lang="en-GB" noProof="0" dirty="0"/>
              <a:t>Change picture either by</a:t>
            </a:r>
            <a:br>
              <a:rPr lang="en-GB" noProof="0" dirty="0"/>
            </a:br>
            <a:r>
              <a:rPr lang="en-GB" noProof="0" dirty="0"/>
              <a:t>right mouse click on picture + „change picture“ </a:t>
            </a:r>
            <a:br>
              <a:rPr lang="en-GB" noProof="0" dirty="0"/>
            </a:br>
            <a:r>
              <a:rPr lang="en-GB" noProof="0" dirty="0"/>
              <a:t>or by deleting picture + resetting slide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631EE352-73CD-4388-84F2-249FAFD249D6}" type="datetime1">
              <a:rPr lang="en-GB" noProof="0" smtClean="0"/>
              <a:t>25/01/2018</a:t>
            </a:fld>
            <a:endParaRPr lang="en-GB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GB" noProof="0"/>
              <a:t>|     Title of the presentation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360000" y="6293651"/>
            <a:ext cx="8419774" cy="208579"/>
          </a:xfrm>
        </p:spPr>
        <p:txBody>
          <a:bodyPr anchor="t">
            <a:normAutofit/>
          </a:bodyPr>
          <a:lstStyle>
            <a:lvl1pPr>
              <a:defRPr sz="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Source: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4" y="1188003"/>
            <a:ext cx="6120000" cy="288925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One line Subtitle (optional)</a:t>
            </a:r>
          </a:p>
        </p:txBody>
      </p:sp>
    </p:spTree>
    <p:extLst>
      <p:ext uri="{BB962C8B-B14F-4D97-AF65-F5344CB8AC3E}">
        <p14:creationId xmlns:p14="http://schemas.microsoft.com/office/powerpoint/2010/main" val="362289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Intro large Tex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Date Placeholder 17"/>
          <p:cNvSpPr>
            <a:spLocks noGrp="1"/>
          </p:cNvSpPr>
          <p:nvPr>
            <p:ph type="dt" sz="half" idx="1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A826542-68AB-4EF5-B2B7-7C8D70871A17}" type="datetime1">
              <a:rPr lang="en-GB" noProof="0" smtClean="0"/>
              <a:pPr/>
              <a:t>25/01/2018</a:t>
            </a:fld>
            <a:endParaRPr lang="en-GB" noProof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5"/>
          </p:nvPr>
        </p:nvSpPr>
        <p:spPr>
          <a:noFill/>
        </p:spPr>
        <p:txBody>
          <a:bodyPr/>
          <a:lstStyle/>
          <a:p>
            <a:r>
              <a:rPr lang="en-GB" noProof="0"/>
              <a:t>|     Title of the presentation</a:t>
            </a: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6"/>
          </p:nvPr>
        </p:nvSpPr>
        <p:spPr>
          <a:noFill/>
        </p:spPr>
        <p:txBody>
          <a:bodyPr/>
          <a:lstStyle/>
          <a:p>
            <a:fld id="{A74CE0EA-F3B5-4684-BA10-C594598FDB9C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360000" y="6293651"/>
            <a:ext cx="8419774" cy="208579"/>
          </a:xfrm>
          <a:noFill/>
        </p:spPr>
        <p:txBody>
          <a:bodyPr anchor="t">
            <a:normAutofit/>
          </a:bodyPr>
          <a:lstStyle>
            <a:lvl1pPr>
              <a:defRPr sz="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Source: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noProof="0" dirty="0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4" y="1188003"/>
            <a:ext cx="6120000" cy="288925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One line Subtitle (optional)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359999" y="1800000"/>
            <a:ext cx="8419774" cy="4237200"/>
          </a:xfrm>
          <a:noFill/>
        </p:spPr>
        <p:txBody>
          <a:bodyPr lIns="0" tIns="0" rIns="0" bIns="0"/>
          <a:lstStyle>
            <a:lvl1pPr>
              <a:lnSpc>
                <a:spcPct val="110000"/>
              </a:lnSpc>
              <a:defRPr sz="1400" b="1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10000"/>
              </a:lnSpc>
              <a:defRPr sz="1400">
                <a:solidFill>
                  <a:schemeClr val="tx1"/>
                </a:solidFill>
                <a:latin typeface="+mn-lt"/>
              </a:defRPr>
            </a:lvl2pPr>
          </a:lstStyle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278077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Intro Imag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/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0" y="3"/>
            <a:ext cx="9144000" cy="6857999"/>
          </a:xfrm>
          <a:solidFill>
            <a:schemeClr val="bg1"/>
          </a:solidFill>
        </p:spPr>
        <p:txBody>
          <a:bodyPr wrap="square" tIns="1980000" bIns="0" anchor="ctr"/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 sz="1400">
                <a:solidFill>
                  <a:schemeClr val="accent6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/>
            </a:pPr>
            <a:r>
              <a:rPr lang="en-GB" noProof="0" dirty="0"/>
              <a:t>Click on Icon to add picture, then arrange object (send to back)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/>
            </a:pPr>
            <a:r>
              <a:rPr lang="en-GB" noProof="0" dirty="0"/>
              <a:t>Change picture either by</a:t>
            </a:r>
            <a:br>
              <a:rPr lang="en-GB" noProof="0" dirty="0"/>
            </a:br>
            <a:r>
              <a:rPr lang="en-GB" noProof="0" dirty="0"/>
              <a:t>right mouse click on picture + „change picture“ </a:t>
            </a:r>
            <a:br>
              <a:rPr lang="en-GB" noProof="0" dirty="0"/>
            </a:br>
            <a:r>
              <a:rPr lang="en-GB" noProof="0" dirty="0"/>
              <a:t>or by deleting picture + resetting slide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8"/>
          </p:nvPr>
        </p:nvSpPr>
        <p:spPr bwMode="gray">
          <a:xfrm>
            <a:off x="3" y="1800001"/>
            <a:ext cx="3209925" cy="1649447"/>
          </a:xfrm>
          <a:solidFill>
            <a:schemeClr val="tx2">
              <a:alpha val="90000"/>
            </a:schemeClr>
          </a:solidFill>
        </p:spPr>
        <p:txBody>
          <a:bodyPr lIns="360000" tIns="180000" rIns="360000" bIns="180000">
            <a:noAutofit/>
          </a:bodyPr>
          <a:lstStyle>
            <a:lvl1pPr>
              <a:defRPr sz="2800" b="1">
                <a:solidFill>
                  <a:schemeClr val="bg1"/>
                </a:solidFill>
                <a:latin typeface="+mj-lt"/>
              </a:defRPr>
            </a:lvl1pPr>
            <a:lvl2pPr marL="541338" indent="-274638">
              <a:buClr>
                <a:schemeClr val="bg1"/>
              </a:buClr>
              <a:defRPr sz="2800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en-GB" noProof="0" dirty="0"/>
              <a:t>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9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AB999A-019E-47DF-9626-59D35A5C5D1F}" type="datetime1">
              <a:rPr lang="en-GB" noProof="0" smtClean="0"/>
              <a:t>25/01/2018</a:t>
            </a:fld>
            <a:endParaRPr lang="en-GB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0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|     Title of the presentation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1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74CE0EA-F3B5-4684-BA10-C594598FDB9C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360000" y="6293651"/>
            <a:ext cx="8419774" cy="208579"/>
          </a:xfrm>
        </p:spPr>
        <p:txBody>
          <a:bodyPr anchor="t">
            <a:normAutofit/>
          </a:bodyPr>
          <a:lstStyle>
            <a:lvl1pPr>
              <a:defRPr sz="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Source: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26720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hite n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30"/>
          </p:nvPr>
        </p:nvSpPr>
        <p:spPr bwMode="gray"/>
        <p:txBody>
          <a:bodyPr/>
          <a:lstStyle/>
          <a:p>
            <a:fld id="{99262F6C-3198-4C0D-9FD3-A522B66D4040}" type="datetime1">
              <a:rPr lang="en-GB" noProof="0" smtClean="0"/>
              <a:t>25/01/2018</a:t>
            </a:fld>
            <a:endParaRPr lang="en-GB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1"/>
          </p:nvPr>
        </p:nvSpPr>
        <p:spPr bwMode="gray"/>
        <p:txBody>
          <a:bodyPr/>
          <a:lstStyle/>
          <a:p>
            <a:r>
              <a:rPr lang="en-GB" noProof="0"/>
              <a:t>|     Title of the presentation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32"/>
          </p:nvPr>
        </p:nvSpPr>
        <p:spPr bwMode="gray"/>
        <p:txBody>
          <a:bodyPr/>
          <a:lstStyle/>
          <a:p>
            <a:fld id="{A74CE0EA-F3B5-4684-BA10-C594598FDB9C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8" name="Rectangle 27"/>
          <p:cNvSpPr/>
          <p:nvPr userDrawn="1"/>
        </p:nvSpPr>
        <p:spPr bwMode="gray">
          <a:xfrm>
            <a:off x="360002" y="1800003"/>
            <a:ext cx="4775881" cy="14249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3" hasCustomPrompt="1"/>
          </p:nvPr>
        </p:nvSpPr>
        <p:spPr>
          <a:xfrm>
            <a:off x="360000" y="2143683"/>
            <a:ext cx="741363" cy="396000"/>
          </a:xfrm>
        </p:spPr>
        <p:txBody>
          <a:bodyPr/>
          <a:lstStyle>
            <a:lvl1pPr>
              <a:defRPr sz="2800" b="1">
                <a:solidFill>
                  <a:srgbClr val="0092CC"/>
                </a:solidFill>
                <a:latin typeface="+mj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 dirty="0"/>
              <a:t>01</a:t>
            </a:r>
          </a:p>
        </p:txBody>
      </p:sp>
      <p:sp>
        <p:nvSpPr>
          <p:cNvPr id="31" name="Text Placeholder 3"/>
          <p:cNvSpPr>
            <a:spLocks noGrp="1"/>
          </p:cNvSpPr>
          <p:nvPr>
            <p:ph type="body" sz="quarter" idx="34" hasCustomPrompt="1"/>
          </p:nvPr>
        </p:nvSpPr>
        <p:spPr>
          <a:xfrm>
            <a:off x="1280578" y="2143683"/>
            <a:ext cx="3855302" cy="396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 dirty="0"/>
              <a:t>Headline</a:t>
            </a:r>
          </a:p>
        </p:txBody>
      </p:sp>
      <p:sp>
        <p:nvSpPr>
          <p:cNvPr id="34" name="Text Placeholder 3"/>
          <p:cNvSpPr>
            <a:spLocks noGrp="1"/>
          </p:cNvSpPr>
          <p:nvPr>
            <p:ph type="body" sz="quarter" idx="35" hasCustomPrompt="1"/>
          </p:nvPr>
        </p:nvSpPr>
        <p:spPr>
          <a:xfrm>
            <a:off x="5574552" y="2143683"/>
            <a:ext cx="3205222" cy="396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 dirty="0"/>
              <a:t>Speaker</a:t>
            </a:r>
          </a:p>
        </p:txBody>
      </p:sp>
      <p:sp>
        <p:nvSpPr>
          <p:cNvPr id="36" name="Text Placeholder 3"/>
          <p:cNvSpPr>
            <a:spLocks noGrp="1"/>
          </p:cNvSpPr>
          <p:nvPr>
            <p:ph type="body" sz="quarter" idx="36" hasCustomPrompt="1"/>
          </p:nvPr>
        </p:nvSpPr>
        <p:spPr>
          <a:xfrm>
            <a:off x="360000" y="2877928"/>
            <a:ext cx="741363" cy="396000"/>
          </a:xfrm>
        </p:spPr>
        <p:txBody>
          <a:bodyPr/>
          <a:lstStyle>
            <a:lvl1pPr>
              <a:defRPr sz="2800" b="1">
                <a:solidFill>
                  <a:srgbClr val="0092CC"/>
                </a:solidFill>
                <a:latin typeface="+mj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02</a:t>
            </a:r>
          </a:p>
        </p:txBody>
      </p:sp>
      <p:sp>
        <p:nvSpPr>
          <p:cNvPr id="37" name="Text Placeholder 3"/>
          <p:cNvSpPr>
            <a:spLocks noGrp="1"/>
          </p:cNvSpPr>
          <p:nvPr>
            <p:ph type="body" sz="quarter" idx="37" hasCustomPrompt="1"/>
          </p:nvPr>
        </p:nvSpPr>
        <p:spPr>
          <a:xfrm>
            <a:off x="1280578" y="2877928"/>
            <a:ext cx="3855302" cy="396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Headline</a:t>
            </a:r>
          </a:p>
        </p:txBody>
      </p:sp>
      <p:sp>
        <p:nvSpPr>
          <p:cNvPr id="39" name="Text Placeholder 3"/>
          <p:cNvSpPr>
            <a:spLocks noGrp="1"/>
          </p:cNvSpPr>
          <p:nvPr>
            <p:ph type="body" sz="quarter" idx="38" hasCustomPrompt="1"/>
          </p:nvPr>
        </p:nvSpPr>
        <p:spPr>
          <a:xfrm>
            <a:off x="5574552" y="2877928"/>
            <a:ext cx="3205222" cy="396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Speaker</a:t>
            </a:r>
          </a:p>
        </p:txBody>
      </p:sp>
      <p:sp>
        <p:nvSpPr>
          <p:cNvPr id="40" name="Text Placeholder 3"/>
          <p:cNvSpPr>
            <a:spLocks noGrp="1"/>
          </p:cNvSpPr>
          <p:nvPr>
            <p:ph type="body" sz="quarter" idx="39" hasCustomPrompt="1"/>
          </p:nvPr>
        </p:nvSpPr>
        <p:spPr>
          <a:xfrm>
            <a:off x="360000" y="3612173"/>
            <a:ext cx="741363" cy="396000"/>
          </a:xfrm>
        </p:spPr>
        <p:txBody>
          <a:bodyPr/>
          <a:lstStyle>
            <a:lvl1pPr>
              <a:defRPr sz="2800" b="1">
                <a:solidFill>
                  <a:srgbClr val="0092CC"/>
                </a:solidFill>
                <a:latin typeface="+mj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03</a:t>
            </a:r>
          </a:p>
        </p:txBody>
      </p:sp>
      <p:sp>
        <p:nvSpPr>
          <p:cNvPr id="41" name="Text Placeholder 3"/>
          <p:cNvSpPr>
            <a:spLocks noGrp="1"/>
          </p:cNvSpPr>
          <p:nvPr>
            <p:ph type="body" sz="quarter" idx="40" hasCustomPrompt="1"/>
          </p:nvPr>
        </p:nvSpPr>
        <p:spPr>
          <a:xfrm>
            <a:off x="1280578" y="3612173"/>
            <a:ext cx="3855302" cy="396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Headline</a:t>
            </a:r>
          </a:p>
        </p:txBody>
      </p:sp>
      <p:sp>
        <p:nvSpPr>
          <p:cNvPr id="42" name="Text Placeholder 3"/>
          <p:cNvSpPr>
            <a:spLocks noGrp="1"/>
          </p:cNvSpPr>
          <p:nvPr>
            <p:ph type="body" sz="quarter" idx="41" hasCustomPrompt="1"/>
          </p:nvPr>
        </p:nvSpPr>
        <p:spPr>
          <a:xfrm>
            <a:off x="5574552" y="3612173"/>
            <a:ext cx="3205222" cy="396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Speaker</a:t>
            </a:r>
          </a:p>
        </p:txBody>
      </p:sp>
      <p:sp>
        <p:nvSpPr>
          <p:cNvPr id="43" name="Text Placeholder 3"/>
          <p:cNvSpPr>
            <a:spLocks noGrp="1"/>
          </p:cNvSpPr>
          <p:nvPr>
            <p:ph type="body" sz="quarter" idx="42" hasCustomPrompt="1"/>
          </p:nvPr>
        </p:nvSpPr>
        <p:spPr>
          <a:xfrm>
            <a:off x="360000" y="4346419"/>
            <a:ext cx="741363" cy="396000"/>
          </a:xfrm>
        </p:spPr>
        <p:txBody>
          <a:bodyPr/>
          <a:lstStyle>
            <a:lvl1pPr>
              <a:defRPr sz="2800" b="1">
                <a:solidFill>
                  <a:srgbClr val="0092CC"/>
                </a:solidFill>
                <a:latin typeface="+mj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04</a:t>
            </a:r>
          </a:p>
        </p:txBody>
      </p:sp>
      <p:sp>
        <p:nvSpPr>
          <p:cNvPr id="44" name="Text Placeholder 3"/>
          <p:cNvSpPr>
            <a:spLocks noGrp="1"/>
          </p:cNvSpPr>
          <p:nvPr>
            <p:ph type="body" sz="quarter" idx="43" hasCustomPrompt="1"/>
          </p:nvPr>
        </p:nvSpPr>
        <p:spPr>
          <a:xfrm>
            <a:off x="1280578" y="4346419"/>
            <a:ext cx="3855302" cy="396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Headline</a:t>
            </a:r>
          </a:p>
        </p:txBody>
      </p:sp>
      <p:sp>
        <p:nvSpPr>
          <p:cNvPr id="45" name="Text Placeholder 3"/>
          <p:cNvSpPr>
            <a:spLocks noGrp="1"/>
          </p:cNvSpPr>
          <p:nvPr>
            <p:ph type="body" sz="quarter" idx="44" hasCustomPrompt="1"/>
          </p:nvPr>
        </p:nvSpPr>
        <p:spPr>
          <a:xfrm>
            <a:off x="5574552" y="4346419"/>
            <a:ext cx="3205222" cy="396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Speaker</a:t>
            </a:r>
          </a:p>
        </p:txBody>
      </p:sp>
      <p:sp>
        <p:nvSpPr>
          <p:cNvPr id="46" name="Text Placeholder 3"/>
          <p:cNvSpPr>
            <a:spLocks noGrp="1"/>
          </p:cNvSpPr>
          <p:nvPr>
            <p:ph type="body" sz="quarter" idx="45" hasCustomPrompt="1"/>
          </p:nvPr>
        </p:nvSpPr>
        <p:spPr>
          <a:xfrm>
            <a:off x="360000" y="5080663"/>
            <a:ext cx="741363" cy="396000"/>
          </a:xfrm>
        </p:spPr>
        <p:txBody>
          <a:bodyPr/>
          <a:lstStyle>
            <a:lvl1pPr>
              <a:defRPr sz="2800" b="1">
                <a:solidFill>
                  <a:srgbClr val="0092CC"/>
                </a:solidFill>
                <a:latin typeface="+mj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05</a:t>
            </a:r>
          </a:p>
        </p:txBody>
      </p:sp>
      <p:sp>
        <p:nvSpPr>
          <p:cNvPr id="47" name="Text Placeholder 3"/>
          <p:cNvSpPr>
            <a:spLocks noGrp="1"/>
          </p:cNvSpPr>
          <p:nvPr>
            <p:ph type="body" sz="quarter" idx="46" hasCustomPrompt="1"/>
          </p:nvPr>
        </p:nvSpPr>
        <p:spPr>
          <a:xfrm>
            <a:off x="1280578" y="5080663"/>
            <a:ext cx="3855302" cy="396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Headline</a:t>
            </a:r>
          </a:p>
        </p:txBody>
      </p:sp>
      <p:sp>
        <p:nvSpPr>
          <p:cNvPr id="48" name="Text Placeholder 3"/>
          <p:cNvSpPr>
            <a:spLocks noGrp="1"/>
          </p:cNvSpPr>
          <p:nvPr>
            <p:ph type="body" sz="quarter" idx="47" hasCustomPrompt="1"/>
          </p:nvPr>
        </p:nvSpPr>
        <p:spPr>
          <a:xfrm>
            <a:off x="5574552" y="5080663"/>
            <a:ext cx="3205222" cy="396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Speaker</a:t>
            </a:r>
          </a:p>
        </p:txBody>
      </p:sp>
      <p:sp>
        <p:nvSpPr>
          <p:cNvPr id="49" name="Text Placeholder 3"/>
          <p:cNvSpPr>
            <a:spLocks noGrp="1"/>
          </p:cNvSpPr>
          <p:nvPr>
            <p:ph type="body" sz="quarter" idx="48" hasCustomPrompt="1"/>
          </p:nvPr>
        </p:nvSpPr>
        <p:spPr>
          <a:xfrm>
            <a:off x="360000" y="5814911"/>
            <a:ext cx="741363" cy="396000"/>
          </a:xfrm>
        </p:spPr>
        <p:txBody>
          <a:bodyPr/>
          <a:lstStyle>
            <a:lvl1pPr>
              <a:defRPr sz="2800" b="1">
                <a:solidFill>
                  <a:srgbClr val="0092CC"/>
                </a:solidFill>
                <a:latin typeface="+mj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06</a:t>
            </a:r>
          </a:p>
        </p:txBody>
      </p:sp>
      <p:sp>
        <p:nvSpPr>
          <p:cNvPr id="50" name="Text Placeholder 3"/>
          <p:cNvSpPr>
            <a:spLocks noGrp="1"/>
          </p:cNvSpPr>
          <p:nvPr>
            <p:ph type="body" sz="quarter" idx="49" hasCustomPrompt="1"/>
          </p:nvPr>
        </p:nvSpPr>
        <p:spPr>
          <a:xfrm>
            <a:off x="1280578" y="5814911"/>
            <a:ext cx="3855302" cy="396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Headline</a:t>
            </a:r>
          </a:p>
        </p:txBody>
      </p:sp>
      <p:sp>
        <p:nvSpPr>
          <p:cNvPr id="51" name="Text Placeholder 3"/>
          <p:cNvSpPr>
            <a:spLocks noGrp="1"/>
          </p:cNvSpPr>
          <p:nvPr>
            <p:ph type="body" sz="quarter" idx="50" hasCustomPrompt="1"/>
          </p:nvPr>
        </p:nvSpPr>
        <p:spPr>
          <a:xfrm>
            <a:off x="5574552" y="5814911"/>
            <a:ext cx="3205222" cy="396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Speaker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25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4" y="1188003"/>
            <a:ext cx="6120000" cy="288925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One line Subtitle (optional)</a:t>
            </a:r>
          </a:p>
        </p:txBody>
      </p:sp>
    </p:spTree>
    <p:extLst>
      <p:ext uri="{BB962C8B-B14F-4D97-AF65-F5344CB8AC3E}">
        <p14:creationId xmlns:p14="http://schemas.microsoft.com/office/powerpoint/2010/main" val="32285451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98F2AE24-6C3D-4363-8DA8-E9E849065A01}" type="datetime1">
              <a:rPr lang="en-GB" noProof="0" smtClean="0"/>
              <a:t>25/01/2018</a:t>
            </a:fld>
            <a:endParaRPr lang="en-GB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GB" noProof="0"/>
              <a:t>|     Title of the presentation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A74CE0EA-F3B5-4684-BA10-C594598FDB9C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360000" y="6293651"/>
            <a:ext cx="8419774" cy="208579"/>
          </a:xfrm>
        </p:spPr>
        <p:txBody>
          <a:bodyPr anchor="t">
            <a:normAutofit/>
          </a:bodyPr>
          <a:lstStyle>
            <a:lvl1pPr>
              <a:defRPr sz="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Source: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60364" y="1188003"/>
            <a:ext cx="6120000" cy="288925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One line Subtitle (optional)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605354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icture Placehold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0"/>
            <a:ext cx="9144000" cy="6858000"/>
          </a:xfrm>
          <a:solidFill>
            <a:schemeClr val="bg1"/>
          </a:solidFill>
        </p:spPr>
        <p:txBody>
          <a:bodyPr bIns="1980000"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 sz="1400">
                <a:solidFill>
                  <a:schemeClr val="accent6"/>
                </a:solidFill>
              </a:defRPr>
            </a:lvl1pPr>
          </a:lstStyle>
          <a:p>
            <a:r>
              <a:rPr lang="en-GB" noProof="0" dirty="0"/>
              <a:t>Click on Icon to add picture, then arrange object (send to back)</a:t>
            </a:r>
            <a:br>
              <a:rPr lang="en-GB" noProof="0" dirty="0"/>
            </a:br>
            <a:r>
              <a:rPr lang="en-GB" noProof="0" dirty="0"/>
              <a:t>Change picture either by right mouse click on picture + „change picture“ </a:t>
            </a:r>
            <a:br>
              <a:rPr lang="en-GB" noProof="0" dirty="0"/>
            </a:br>
            <a:r>
              <a:rPr lang="en-GB" noProof="0" dirty="0"/>
              <a:t>or by deleting picture + resetting slide</a:t>
            </a:r>
          </a:p>
        </p:txBody>
      </p:sp>
      <p:sp>
        <p:nvSpPr>
          <p:cNvPr id="36" name="Text Placeholder 35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360000" y="6507005"/>
            <a:ext cx="4478700" cy="247651"/>
          </a:xfrm>
        </p:spPr>
        <p:txBody>
          <a:bodyPr anchor="ctr">
            <a:noAutofit/>
          </a:bodyPr>
          <a:lstStyle>
            <a:lvl1pPr>
              <a:defRPr sz="1000" b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GB" noProof="0" dirty="0"/>
              <a:t>Name of Author  |  Function | Division | Country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3" y="4482000"/>
            <a:ext cx="9143999" cy="1656000"/>
          </a:xfrm>
          <a:solidFill>
            <a:schemeClr val="tx2">
              <a:alpha val="90000"/>
            </a:schemeClr>
          </a:solidFill>
        </p:spPr>
        <p:txBody>
          <a:bodyPr lIns="360000" tIns="216000" rIns="360000" bIns="216000" numCol="3" anchor="t">
            <a:noAutofit/>
          </a:bodyPr>
          <a:lstStyle>
            <a:lvl1pPr marL="0" indent="0" algn="l">
              <a:lnSpc>
                <a:spcPct val="90000"/>
              </a:lnSpc>
              <a:buNone/>
              <a:defRPr sz="1400" b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GB" noProof="0" dirty="0"/>
          </a:p>
        </p:txBody>
      </p:sp>
      <p:sp>
        <p:nvSpPr>
          <p:cNvPr id="35" name="Picture Placeholder 8"/>
          <p:cNvSpPr>
            <a:spLocks noGrp="1"/>
          </p:cNvSpPr>
          <p:nvPr>
            <p:ph type="pic" sz="quarter" idx="22" hasCustomPrompt="1"/>
          </p:nvPr>
        </p:nvSpPr>
        <p:spPr bwMode="gray">
          <a:xfrm>
            <a:off x="5595510" y="488563"/>
            <a:ext cx="3172871" cy="11124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algn="ctr">
              <a:defRPr sz="1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.</a:t>
            </a:r>
          </a:p>
        </p:txBody>
      </p:sp>
      <p:sp>
        <p:nvSpPr>
          <p:cNvPr id="37" name="Text Placeholder 35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7121935" y="6476048"/>
            <a:ext cx="1646444" cy="247651"/>
          </a:xfrm>
        </p:spPr>
        <p:txBody>
          <a:bodyPr rIns="0" anchor="ctr">
            <a:noAutofit/>
          </a:bodyPr>
          <a:lstStyle>
            <a:lvl1pPr algn="ctr">
              <a:defRPr sz="1600" b="1" spc="0" baseline="0">
                <a:solidFill>
                  <a:schemeClr val="tx2"/>
                </a:solidFill>
                <a:latin typeface="+mj-lt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GB" noProof="0"/>
              <a:t>www.who.int</a:t>
            </a:r>
          </a:p>
        </p:txBody>
      </p:sp>
      <p:sp>
        <p:nvSpPr>
          <p:cNvPr id="39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0" y="485185"/>
            <a:ext cx="5508000" cy="1119159"/>
          </a:xfrm>
          <a:noFill/>
        </p:spPr>
        <p:txBody>
          <a:bodyPr lIns="360000" tIns="72000" rIns="450000" bIns="180000" anchor="t" anchorCtr="0">
            <a:noAutofit/>
          </a:bodyPr>
          <a:lstStyle>
            <a:lvl1pPr algn="l">
              <a:lnSpc>
                <a:spcPct val="85000"/>
              </a:lnSpc>
              <a:defRPr sz="4200">
                <a:solidFill>
                  <a:srgbClr val="0092CC"/>
                </a:solidFill>
                <a:latin typeface="+mj-lt"/>
              </a:defRPr>
            </a:lvl1pPr>
          </a:lstStyle>
          <a:p>
            <a:r>
              <a:rPr lang="en-GB" noProof="0" dirty="0"/>
              <a:t>Click to edit </a:t>
            </a:r>
            <a:br>
              <a:rPr lang="en-GB" noProof="0" dirty="0"/>
            </a:br>
            <a:r>
              <a:rPr lang="en-GB" noProof="0" dirty="0"/>
              <a:t>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864855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7" descr="WHO-EN-white-H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1751" y="6040167"/>
            <a:ext cx="2207266" cy="717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32103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00834" y="1122363"/>
            <a:ext cx="7914516" cy="2387600"/>
          </a:xfrm>
        </p:spPr>
        <p:txBody>
          <a:bodyPr anchor="b"/>
          <a:lstStyle>
            <a:lvl1pPr algn="ctr">
              <a:defRPr sz="3600"/>
            </a:lvl1pPr>
          </a:lstStyle>
          <a:p>
            <a:r>
              <a:rPr lang="fr-FR" smtClean="0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00834" y="3602037"/>
            <a:ext cx="7914516" cy="1655763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Cliquez pour modifier le style des sous-titres du masque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Mixed provider payment methods in Burkina Faso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25A98-18B4-8F46-80A3-6C551E9F328D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4888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4765" y="365126"/>
            <a:ext cx="7920586" cy="524999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mtClean="0"/>
              <a:t>Mixed provider payment methods in Burkina Faso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25A98-18B4-8F46-80A3-6C551E9F328D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858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icture Placehold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0"/>
            <a:ext cx="9144000" cy="6858000"/>
          </a:xfrm>
          <a:solidFill>
            <a:srgbClr val="0074A2"/>
          </a:solidFill>
        </p:spPr>
        <p:txBody>
          <a:bodyPr bIns="1980000" anchor="ctr">
            <a:normAutofit/>
          </a:bodyPr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on Icon to add picture, then arrange object (send to back)</a:t>
            </a:r>
            <a:br>
              <a:rPr lang="en-GB" noProof="0"/>
            </a:br>
            <a:r>
              <a:rPr lang="en-GB" noProof="0"/>
              <a:t>Change picture either by right mouse click on picture + „change picture“ </a:t>
            </a:r>
            <a:br>
              <a:rPr lang="en-GB" noProof="0"/>
            </a:br>
            <a:r>
              <a:rPr lang="en-GB" noProof="0"/>
              <a:t>or by deleting picture + resetting slide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3" y="4482003"/>
            <a:ext cx="9143999" cy="1655999"/>
          </a:xfrm>
          <a:solidFill>
            <a:schemeClr val="tx2"/>
          </a:solidFill>
        </p:spPr>
        <p:txBody>
          <a:bodyPr lIns="360000" tIns="360000" rIns="360000" bIns="828000" anchor="b">
            <a:noAutofit/>
          </a:bodyPr>
          <a:lstStyle>
            <a:lvl1pPr marL="0" indent="0" algn="l">
              <a:lnSpc>
                <a:spcPct val="90000"/>
              </a:lnSpc>
              <a:buNone/>
              <a:defRPr sz="24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0" y="485185"/>
            <a:ext cx="5508000" cy="1119159"/>
          </a:xfrm>
          <a:noFill/>
        </p:spPr>
        <p:txBody>
          <a:bodyPr lIns="360000" tIns="72000" rIns="450000" bIns="180000" anchor="t" anchorCtr="0">
            <a:noAutofit/>
          </a:bodyPr>
          <a:lstStyle>
            <a:lvl1pPr algn="l">
              <a:lnSpc>
                <a:spcPct val="85000"/>
              </a:lnSpc>
              <a:defRPr sz="4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noProof="0" dirty="0"/>
              <a:t>Click to edit </a:t>
            </a:r>
            <a:br>
              <a:rPr lang="en-GB" noProof="0" dirty="0"/>
            </a:br>
            <a:r>
              <a:rPr lang="en-GB" noProof="0" dirty="0"/>
              <a:t>Master title style</a:t>
            </a:r>
          </a:p>
        </p:txBody>
      </p:sp>
      <p:sp>
        <p:nvSpPr>
          <p:cNvPr id="36" name="Text Placeholder 35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360000" y="6507005"/>
            <a:ext cx="4478700" cy="247651"/>
          </a:xfrm>
        </p:spPr>
        <p:txBody>
          <a:bodyPr lIns="0" anchor="ctr">
            <a:noAutofit/>
          </a:bodyPr>
          <a:lstStyle>
            <a:lvl1pPr>
              <a:defRPr sz="1000" b="0">
                <a:solidFill>
                  <a:schemeClr val="bg2"/>
                </a:solidFill>
                <a:latin typeface="+mn-lt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GB" noProof="0" dirty="0"/>
              <a:t>Name of Author  |  Function | Division | Country </a:t>
            </a:r>
          </a:p>
        </p:txBody>
      </p:sp>
      <p:sp>
        <p:nvSpPr>
          <p:cNvPr id="90" name="Text Placeholder 35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7121935" y="6476048"/>
            <a:ext cx="1646444" cy="247651"/>
          </a:xfrm>
        </p:spPr>
        <p:txBody>
          <a:bodyPr rIns="0" anchor="ctr">
            <a:noAutofit/>
          </a:bodyPr>
          <a:lstStyle>
            <a:lvl1pPr algn="ctr">
              <a:defRPr sz="1600" b="1" spc="0" baseline="0">
                <a:solidFill>
                  <a:schemeClr val="bg2"/>
                </a:solidFill>
                <a:latin typeface="+mj-lt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GB" noProof="0" dirty="0"/>
              <a:t>www.who.int</a:t>
            </a:r>
          </a:p>
        </p:txBody>
      </p:sp>
      <p:sp>
        <p:nvSpPr>
          <p:cNvPr id="62" name="Text Placeholder 35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360000" y="5440855"/>
            <a:ext cx="8408379" cy="288000"/>
          </a:xfrm>
        </p:spPr>
        <p:txBody>
          <a:bodyPr lIns="0" rIns="90000">
            <a:noAutofit/>
          </a:bodyPr>
          <a:lstStyle>
            <a:lvl1pPr algn="l">
              <a:defRPr sz="1600" b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GB" noProof="0" dirty="0"/>
              <a:t>Date</a:t>
            </a:r>
          </a:p>
        </p:txBody>
      </p:sp>
      <p:sp>
        <p:nvSpPr>
          <p:cNvPr id="37" name="Picture Placeholder 8"/>
          <p:cNvSpPr>
            <a:spLocks noGrp="1"/>
          </p:cNvSpPr>
          <p:nvPr>
            <p:ph type="pic" sz="quarter" idx="22" hasCustomPrompt="1"/>
          </p:nvPr>
        </p:nvSpPr>
        <p:spPr bwMode="gray">
          <a:xfrm>
            <a:off x="5595510" y="488563"/>
            <a:ext cx="3172871" cy="11124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algn="ctr">
              <a:defRPr sz="1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980261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invGray">
          <a:xfrm>
            <a:off x="360001" y="1800000"/>
            <a:ext cx="8424001" cy="4237200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 bwMode="invGray">
          <a:xfrm>
            <a:off x="360364" y="1188003"/>
            <a:ext cx="6120000" cy="288925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One line Subtitle (optional)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 bwMode="invGray"/>
        <p:txBody>
          <a:bodyPr/>
          <a:lstStyle/>
          <a:p>
            <a:fld id="{DCD9F9BF-D269-4020-816F-460E917B7A74}" type="datetime1">
              <a:rPr lang="en-GB" noProof="0" smtClean="0"/>
              <a:t>25/01/2018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 bwMode="invGray"/>
        <p:txBody>
          <a:bodyPr/>
          <a:lstStyle/>
          <a:p>
            <a:r>
              <a:rPr lang="en-GB" noProof="0"/>
              <a:t>|     Title of the presentation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 bwMode="invGray"/>
        <p:txBody>
          <a:bodyPr/>
          <a:lstStyle/>
          <a:p>
            <a:fld id="{A74CE0EA-F3B5-4684-BA10-C594598FDB9C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1" hasCustomPrompt="1"/>
          </p:nvPr>
        </p:nvSpPr>
        <p:spPr bwMode="invGray">
          <a:xfrm>
            <a:off x="360000" y="6293651"/>
            <a:ext cx="8419774" cy="208579"/>
          </a:xfrm>
        </p:spPr>
        <p:txBody>
          <a:bodyPr anchor="t">
            <a:normAutofit/>
          </a:bodyPr>
          <a:lstStyle>
            <a:lvl1pPr>
              <a:defRPr sz="800" b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Source: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 bwMode="invGray">
          <a:xfrm>
            <a:off x="359999" y="359999"/>
            <a:ext cx="6120000" cy="720000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465296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invGray">
          <a:xfrm>
            <a:off x="359999" y="1800000"/>
            <a:ext cx="4104000" cy="4237200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invGray">
          <a:xfrm>
            <a:off x="4675773" y="1800000"/>
            <a:ext cx="4104000" cy="4237200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22"/>
          </p:nvPr>
        </p:nvSpPr>
        <p:spPr bwMode="invGray"/>
        <p:txBody>
          <a:bodyPr/>
          <a:lstStyle/>
          <a:p>
            <a:fld id="{39CDCE64-EE06-4559-BA59-FD6059702EC4}" type="datetime1">
              <a:rPr lang="en-GB" noProof="0" smtClean="0"/>
              <a:t>25/01/2018</a:t>
            </a:fld>
            <a:endParaRPr lang="en-GB" noProof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23"/>
          </p:nvPr>
        </p:nvSpPr>
        <p:spPr bwMode="invGray"/>
        <p:txBody>
          <a:bodyPr/>
          <a:lstStyle/>
          <a:p>
            <a:r>
              <a:rPr lang="en-GB" noProof="0"/>
              <a:t>|     Title of the presentation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4"/>
          </p:nvPr>
        </p:nvSpPr>
        <p:spPr bwMode="invGray"/>
        <p:txBody>
          <a:bodyPr/>
          <a:lstStyle/>
          <a:p>
            <a:fld id="{A74CE0EA-F3B5-4684-BA10-C594598FDB9C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21" hasCustomPrompt="1"/>
          </p:nvPr>
        </p:nvSpPr>
        <p:spPr bwMode="invGray">
          <a:xfrm>
            <a:off x="360000" y="6293651"/>
            <a:ext cx="8419774" cy="208579"/>
          </a:xfrm>
        </p:spPr>
        <p:txBody>
          <a:bodyPr anchor="t">
            <a:normAutofit/>
          </a:bodyPr>
          <a:lstStyle>
            <a:lvl1pPr>
              <a:defRPr sz="800" b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Source: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 bwMode="invGray"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3" hasCustomPrompt="1"/>
          </p:nvPr>
        </p:nvSpPr>
        <p:spPr bwMode="invGray">
          <a:xfrm>
            <a:off x="360364" y="1188003"/>
            <a:ext cx="6120000" cy="288925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One line Subtitle (optional)</a:t>
            </a:r>
          </a:p>
        </p:txBody>
      </p:sp>
    </p:spTree>
    <p:extLst>
      <p:ext uri="{BB962C8B-B14F-4D97-AF65-F5344CB8AC3E}">
        <p14:creationId xmlns:p14="http://schemas.microsoft.com/office/powerpoint/2010/main" val="33676398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boxe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22"/>
          </p:nvPr>
        </p:nvSpPr>
        <p:spPr bwMode="invGray"/>
        <p:txBody>
          <a:bodyPr/>
          <a:lstStyle/>
          <a:p>
            <a:fld id="{167802BA-8623-48AE-9924-9F5F6790139C}" type="datetime1">
              <a:rPr lang="en-GB" noProof="0" smtClean="0"/>
              <a:t>25/01/2018</a:t>
            </a:fld>
            <a:endParaRPr lang="en-GB" noProof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23"/>
          </p:nvPr>
        </p:nvSpPr>
        <p:spPr bwMode="invGray"/>
        <p:txBody>
          <a:bodyPr/>
          <a:lstStyle/>
          <a:p>
            <a:r>
              <a:rPr lang="en-GB" noProof="0"/>
              <a:t>|     Title of the presentation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4"/>
          </p:nvPr>
        </p:nvSpPr>
        <p:spPr bwMode="invGray"/>
        <p:txBody>
          <a:bodyPr/>
          <a:lstStyle/>
          <a:p>
            <a:fld id="{A74CE0EA-F3B5-4684-BA10-C594598FDB9C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21" hasCustomPrompt="1"/>
          </p:nvPr>
        </p:nvSpPr>
        <p:spPr bwMode="invGray">
          <a:xfrm>
            <a:off x="360000" y="6293651"/>
            <a:ext cx="8419774" cy="208579"/>
          </a:xfrm>
        </p:spPr>
        <p:txBody>
          <a:bodyPr anchor="t">
            <a:normAutofit/>
          </a:bodyPr>
          <a:lstStyle>
            <a:lvl1pPr>
              <a:defRPr sz="800" b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Source: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 bwMode="invGray"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25"/>
          </p:nvPr>
        </p:nvSpPr>
        <p:spPr bwMode="invGray">
          <a:xfrm>
            <a:off x="359999" y="2160000"/>
            <a:ext cx="4104000" cy="3877200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26"/>
          </p:nvPr>
        </p:nvSpPr>
        <p:spPr bwMode="invGray">
          <a:xfrm>
            <a:off x="4675773" y="2160000"/>
            <a:ext cx="4104000" cy="3877200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13" hasCustomPrompt="1"/>
          </p:nvPr>
        </p:nvSpPr>
        <p:spPr bwMode="invGray">
          <a:xfrm>
            <a:off x="360364" y="1188003"/>
            <a:ext cx="6120000" cy="288925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One line Subtitle (optional)</a:t>
            </a:r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27"/>
          </p:nvPr>
        </p:nvSpPr>
        <p:spPr bwMode="invGray">
          <a:xfrm>
            <a:off x="360000" y="1800001"/>
            <a:ext cx="4104001" cy="252012"/>
          </a:xfrm>
          <a:solidFill>
            <a:srgbClr val="009CDE"/>
          </a:solidFill>
        </p:spPr>
        <p:txBody>
          <a:bodyPr vert="horz" lIns="72000" tIns="18000" rIns="72000" bIns="18000" rtlCol="0" anchor="ctr">
            <a:normAutofit/>
          </a:bodyPr>
          <a:lstStyle>
            <a:lvl1pPr>
              <a:defRPr lang="en-US" sz="1400" b="1" kern="1200" dirty="0">
                <a:solidFill>
                  <a:schemeClr val="bg1"/>
                </a:solidFill>
                <a:latin typeface="+mj-lt"/>
                <a:ea typeface="+mn-ea"/>
                <a:cs typeface="Times New Roman" panose="02020603050405020304" pitchFamily="18" charset="0"/>
              </a:defRPr>
            </a:lvl1pPr>
            <a:lvl2pPr>
              <a:defRPr lang="en-US" dirty="0" smtClean="0">
                <a:solidFill>
                  <a:schemeClr val="bg1"/>
                </a:solidFill>
              </a:defRPr>
            </a:lvl2pPr>
            <a:lvl3pPr>
              <a:defRPr lang="en-US" dirty="0" smtClean="0">
                <a:solidFill>
                  <a:schemeClr val="bg1"/>
                </a:solidFill>
              </a:defRPr>
            </a:lvl3pPr>
            <a:lvl4pPr>
              <a:defRPr lang="en-US" dirty="0" smtClean="0">
                <a:solidFill>
                  <a:schemeClr val="bg1"/>
                </a:solidFill>
              </a:defRPr>
            </a:lvl4pPr>
            <a:lvl5pPr>
              <a:defRPr lang="en-US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Edit Master text styles</a:t>
            </a:r>
          </a:p>
        </p:txBody>
      </p:sp>
      <p:sp>
        <p:nvSpPr>
          <p:cNvPr id="26" name="Text Placeholder 5"/>
          <p:cNvSpPr>
            <a:spLocks noGrp="1"/>
          </p:cNvSpPr>
          <p:nvPr>
            <p:ph type="body" sz="quarter" idx="28"/>
          </p:nvPr>
        </p:nvSpPr>
        <p:spPr bwMode="invGray">
          <a:xfrm>
            <a:off x="4675774" y="1800001"/>
            <a:ext cx="4104000" cy="252012"/>
          </a:xfrm>
          <a:solidFill>
            <a:srgbClr val="009CDE"/>
          </a:solidFill>
        </p:spPr>
        <p:txBody>
          <a:bodyPr vert="horz" lIns="72000" tIns="18000" rIns="72000" bIns="18000" rtlCol="0" anchor="ctr">
            <a:normAutofit/>
          </a:bodyPr>
          <a:lstStyle>
            <a:lvl1pPr>
              <a:defRPr lang="en-US" sz="1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45300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oxe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22"/>
          </p:nvPr>
        </p:nvSpPr>
        <p:spPr bwMode="invGray"/>
        <p:txBody>
          <a:bodyPr/>
          <a:lstStyle/>
          <a:p>
            <a:fld id="{035824F7-C870-482C-80C0-AFECF2DA260C}" type="datetime1">
              <a:rPr lang="en-GB" noProof="0" smtClean="0"/>
              <a:t>25/01/2018</a:t>
            </a:fld>
            <a:endParaRPr lang="en-GB" noProof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23"/>
          </p:nvPr>
        </p:nvSpPr>
        <p:spPr bwMode="invGray"/>
        <p:txBody>
          <a:bodyPr/>
          <a:lstStyle/>
          <a:p>
            <a:r>
              <a:rPr lang="en-GB" noProof="0"/>
              <a:t>|     Title of the presentation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4"/>
          </p:nvPr>
        </p:nvSpPr>
        <p:spPr bwMode="invGray"/>
        <p:txBody>
          <a:bodyPr/>
          <a:lstStyle/>
          <a:p>
            <a:fld id="{A74CE0EA-F3B5-4684-BA10-C594598FDB9C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21" hasCustomPrompt="1"/>
          </p:nvPr>
        </p:nvSpPr>
        <p:spPr bwMode="invGray">
          <a:xfrm>
            <a:off x="360000" y="6293651"/>
            <a:ext cx="8419774" cy="208579"/>
          </a:xfrm>
        </p:spPr>
        <p:txBody>
          <a:bodyPr anchor="t">
            <a:normAutofit/>
          </a:bodyPr>
          <a:lstStyle>
            <a:lvl1pPr>
              <a:defRPr sz="800" b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Source: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 bwMode="invGray"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25"/>
          </p:nvPr>
        </p:nvSpPr>
        <p:spPr bwMode="invGray">
          <a:xfrm>
            <a:off x="359999" y="2160000"/>
            <a:ext cx="4104000" cy="16560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26"/>
          </p:nvPr>
        </p:nvSpPr>
        <p:spPr bwMode="invGray">
          <a:xfrm>
            <a:off x="4675773" y="2160000"/>
            <a:ext cx="4104000" cy="16560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27"/>
          </p:nvPr>
        </p:nvSpPr>
        <p:spPr bwMode="invGray">
          <a:xfrm>
            <a:off x="360000" y="1800001"/>
            <a:ext cx="4104001" cy="252012"/>
          </a:xfrm>
          <a:solidFill>
            <a:srgbClr val="009CDE"/>
          </a:solidFill>
        </p:spPr>
        <p:txBody>
          <a:bodyPr vert="horz" lIns="72000" tIns="18000" rIns="72000" bIns="18000" rtlCol="0" anchor="ctr">
            <a:normAutofit/>
          </a:bodyPr>
          <a:lstStyle>
            <a:lvl1pPr>
              <a:defRPr lang="en-US" sz="1400" b="1" kern="1200" dirty="0">
                <a:solidFill>
                  <a:schemeClr val="bg1"/>
                </a:solidFill>
                <a:latin typeface="+mj-lt"/>
                <a:ea typeface="+mn-ea"/>
                <a:cs typeface="Times New Roman" panose="02020603050405020304" pitchFamily="18" charset="0"/>
              </a:defRPr>
            </a:lvl1pPr>
            <a:lvl2pPr>
              <a:defRPr lang="en-US" dirty="0" smtClean="0">
                <a:solidFill>
                  <a:schemeClr val="bg1"/>
                </a:solidFill>
              </a:defRPr>
            </a:lvl2pPr>
            <a:lvl3pPr>
              <a:defRPr lang="en-US" dirty="0" smtClean="0">
                <a:solidFill>
                  <a:schemeClr val="bg1"/>
                </a:solidFill>
              </a:defRPr>
            </a:lvl3pPr>
            <a:lvl4pPr>
              <a:defRPr lang="en-US" dirty="0" smtClean="0">
                <a:solidFill>
                  <a:schemeClr val="bg1"/>
                </a:solidFill>
              </a:defRPr>
            </a:lvl4pPr>
            <a:lvl5pPr>
              <a:defRPr lang="en-US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Edit Master text styles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28"/>
          </p:nvPr>
        </p:nvSpPr>
        <p:spPr bwMode="invGray">
          <a:xfrm>
            <a:off x="4675774" y="1800001"/>
            <a:ext cx="4104000" cy="252012"/>
          </a:xfrm>
          <a:solidFill>
            <a:srgbClr val="009CDE"/>
          </a:solidFill>
        </p:spPr>
        <p:txBody>
          <a:bodyPr vert="horz" lIns="72000" tIns="18000" rIns="72000" bIns="18000" rtlCol="0" anchor="ctr">
            <a:normAutofit/>
          </a:bodyPr>
          <a:lstStyle>
            <a:lvl1pPr>
              <a:defRPr lang="en-US" sz="1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Edit Master text styles</a:t>
            </a:r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13" hasCustomPrompt="1"/>
          </p:nvPr>
        </p:nvSpPr>
        <p:spPr bwMode="invGray">
          <a:xfrm>
            <a:off x="360364" y="1188003"/>
            <a:ext cx="6120000" cy="288925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One line Subtitle (optional)</a:t>
            </a:r>
          </a:p>
        </p:txBody>
      </p:sp>
      <p:sp>
        <p:nvSpPr>
          <p:cNvPr id="37" name="Content Placeholder 2"/>
          <p:cNvSpPr>
            <a:spLocks noGrp="1"/>
          </p:cNvSpPr>
          <p:nvPr>
            <p:ph sz="half" idx="30"/>
          </p:nvPr>
        </p:nvSpPr>
        <p:spPr bwMode="invGray">
          <a:xfrm>
            <a:off x="359999" y="4381200"/>
            <a:ext cx="4104000" cy="16560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38" name="Content Placeholder 3"/>
          <p:cNvSpPr>
            <a:spLocks noGrp="1"/>
          </p:cNvSpPr>
          <p:nvPr>
            <p:ph sz="half" idx="34"/>
          </p:nvPr>
        </p:nvSpPr>
        <p:spPr bwMode="invGray">
          <a:xfrm>
            <a:off x="4675773" y="4381200"/>
            <a:ext cx="4104000" cy="16560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39" name="Text Placeholder 5"/>
          <p:cNvSpPr>
            <a:spLocks noGrp="1"/>
          </p:cNvSpPr>
          <p:nvPr>
            <p:ph type="body" sz="quarter" idx="35"/>
          </p:nvPr>
        </p:nvSpPr>
        <p:spPr bwMode="invGray">
          <a:xfrm>
            <a:off x="360000" y="4039525"/>
            <a:ext cx="4104001" cy="252012"/>
          </a:xfrm>
          <a:solidFill>
            <a:srgbClr val="009CDE"/>
          </a:solidFill>
        </p:spPr>
        <p:txBody>
          <a:bodyPr vert="horz" lIns="72000" tIns="18000" rIns="72000" bIns="18000" rtlCol="0" anchor="ctr">
            <a:normAutofit/>
          </a:bodyPr>
          <a:lstStyle>
            <a:lvl1pPr>
              <a:defRPr lang="en-US" sz="1400" b="1" kern="1200" dirty="0">
                <a:solidFill>
                  <a:schemeClr val="bg1"/>
                </a:solidFill>
                <a:latin typeface="+mj-lt"/>
                <a:ea typeface="+mn-ea"/>
                <a:cs typeface="Times New Roman" panose="02020603050405020304" pitchFamily="18" charset="0"/>
              </a:defRPr>
            </a:lvl1pPr>
            <a:lvl2pPr>
              <a:defRPr lang="en-US" dirty="0" smtClean="0">
                <a:solidFill>
                  <a:schemeClr val="bg1"/>
                </a:solidFill>
              </a:defRPr>
            </a:lvl2pPr>
            <a:lvl3pPr>
              <a:defRPr lang="en-US" dirty="0" smtClean="0">
                <a:solidFill>
                  <a:schemeClr val="bg1"/>
                </a:solidFill>
              </a:defRPr>
            </a:lvl3pPr>
            <a:lvl4pPr>
              <a:defRPr lang="en-US" dirty="0" smtClean="0">
                <a:solidFill>
                  <a:schemeClr val="bg1"/>
                </a:solidFill>
              </a:defRPr>
            </a:lvl4pPr>
            <a:lvl5pPr>
              <a:defRPr lang="en-US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Edit Master text styles</a:t>
            </a:r>
          </a:p>
        </p:txBody>
      </p:sp>
      <p:sp>
        <p:nvSpPr>
          <p:cNvPr id="40" name="Text Placeholder 5"/>
          <p:cNvSpPr>
            <a:spLocks noGrp="1"/>
          </p:cNvSpPr>
          <p:nvPr>
            <p:ph type="body" sz="quarter" idx="36"/>
          </p:nvPr>
        </p:nvSpPr>
        <p:spPr bwMode="invGray">
          <a:xfrm>
            <a:off x="4675774" y="4039525"/>
            <a:ext cx="4104000" cy="252012"/>
          </a:xfrm>
          <a:solidFill>
            <a:srgbClr val="009CDE"/>
          </a:solidFill>
        </p:spPr>
        <p:txBody>
          <a:bodyPr vert="horz" lIns="72000" tIns="18000" rIns="72000" bIns="18000" rtlCol="0" anchor="ctr">
            <a:normAutofit/>
          </a:bodyPr>
          <a:lstStyle>
            <a:lvl1pPr>
              <a:defRPr lang="en-US" sz="1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18246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22"/>
          </p:nvPr>
        </p:nvSpPr>
        <p:spPr bwMode="invGray"/>
        <p:txBody>
          <a:bodyPr/>
          <a:lstStyle/>
          <a:p>
            <a:fld id="{BBB6CCEC-3D0A-48BE-9958-590F11C39C0A}" type="datetime1">
              <a:rPr lang="en-GB" noProof="0" smtClean="0"/>
              <a:t>25/01/2018</a:t>
            </a:fld>
            <a:endParaRPr lang="en-GB" noProof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23"/>
          </p:nvPr>
        </p:nvSpPr>
        <p:spPr bwMode="invGray"/>
        <p:txBody>
          <a:bodyPr/>
          <a:lstStyle/>
          <a:p>
            <a:r>
              <a:rPr lang="en-GB" noProof="0"/>
              <a:t>|     Title of the presentation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4"/>
          </p:nvPr>
        </p:nvSpPr>
        <p:spPr bwMode="invGray"/>
        <p:txBody>
          <a:bodyPr/>
          <a:lstStyle/>
          <a:p>
            <a:fld id="{A74CE0EA-F3B5-4684-BA10-C594598FDB9C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21" hasCustomPrompt="1"/>
          </p:nvPr>
        </p:nvSpPr>
        <p:spPr bwMode="invGray">
          <a:xfrm>
            <a:off x="360000" y="6293651"/>
            <a:ext cx="8419774" cy="208579"/>
          </a:xfrm>
        </p:spPr>
        <p:txBody>
          <a:bodyPr anchor="t">
            <a:normAutofit/>
          </a:bodyPr>
          <a:lstStyle>
            <a:lvl1pPr>
              <a:defRPr sz="800" b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Source: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 bwMode="invGray"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25"/>
          </p:nvPr>
        </p:nvSpPr>
        <p:spPr bwMode="invGray">
          <a:xfrm>
            <a:off x="359999" y="2160000"/>
            <a:ext cx="2664000" cy="38772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27"/>
          </p:nvPr>
        </p:nvSpPr>
        <p:spPr bwMode="invGray">
          <a:xfrm>
            <a:off x="359999" y="1800001"/>
            <a:ext cx="2664000" cy="252012"/>
          </a:xfrm>
          <a:solidFill>
            <a:srgbClr val="009CDE"/>
          </a:solidFill>
        </p:spPr>
        <p:txBody>
          <a:bodyPr vert="horz" lIns="72000" tIns="18000" rIns="72000" bIns="18000" rtlCol="0" anchor="ctr">
            <a:normAutofit/>
          </a:bodyPr>
          <a:lstStyle>
            <a:lvl1pPr>
              <a:defRPr lang="en-US" sz="1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Edit Master text styles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sz="half" idx="29"/>
          </p:nvPr>
        </p:nvSpPr>
        <p:spPr bwMode="invGray">
          <a:xfrm>
            <a:off x="3237886" y="2160000"/>
            <a:ext cx="2664000" cy="38772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30"/>
          </p:nvPr>
        </p:nvSpPr>
        <p:spPr bwMode="invGray">
          <a:xfrm>
            <a:off x="3237886" y="1800001"/>
            <a:ext cx="2664000" cy="252012"/>
          </a:xfrm>
          <a:solidFill>
            <a:srgbClr val="009CDE"/>
          </a:solidFill>
        </p:spPr>
        <p:txBody>
          <a:bodyPr vert="horz" lIns="72000" tIns="18000" rIns="72000" bIns="18000" rtlCol="0" anchor="ctr">
            <a:normAutofit/>
          </a:bodyPr>
          <a:lstStyle>
            <a:lvl1pPr>
              <a:defRPr lang="en-US" sz="1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Edit Master text styles</a:t>
            </a:r>
          </a:p>
        </p:txBody>
      </p:sp>
      <p:sp>
        <p:nvSpPr>
          <p:cNvPr id="24" name="Content Placeholder 2"/>
          <p:cNvSpPr>
            <a:spLocks noGrp="1"/>
          </p:cNvSpPr>
          <p:nvPr>
            <p:ph sz="half" idx="31"/>
          </p:nvPr>
        </p:nvSpPr>
        <p:spPr bwMode="invGray">
          <a:xfrm>
            <a:off x="6115773" y="2160000"/>
            <a:ext cx="2664000" cy="38772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32"/>
          </p:nvPr>
        </p:nvSpPr>
        <p:spPr bwMode="invGray">
          <a:xfrm>
            <a:off x="6115773" y="1800001"/>
            <a:ext cx="2664000" cy="252012"/>
          </a:xfrm>
          <a:solidFill>
            <a:srgbClr val="009CDE"/>
          </a:solidFill>
        </p:spPr>
        <p:txBody>
          <a:bodyPr vert="horz" lIns="72000" tIns="18000" rIns="72000" bIns="18000" rtlCol="0" anchor="ctr">
            <a:normAutofit/>
          </a:bodyPr>
          <a:lstStyle>
            <a:lvl1pPr>
              <a:defRPr lang="en-US" sz="1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Edit Master text styles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13" hasCustomPrompt="1"/>
          </p:nvPr>
        </p:nvSpPr>
        <p:spPr bwMode="invGray">
          <a:xfrm>
            <a:off x="360364" y="1188003"/>
            <a:ext cx="6120000" cy="288925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One line Subtitle (optional)</a:t>
            </a:r>
          </a:p>
        </p:txBody>
      </p:sp>
    </p:spTree>
    <p:extLst>
      <p:ext uri="{BB962C8B-B14F-4D97-AF65-F5344CB8AC3E}">
        <p14:creationId xmlns:p14="http://schemas.microsoft.com/office/powerpoint/2010/main" val="27997785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eft / Text r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invGray">
          <a:xfrm>
            <a:off x="4675773" y="1800000"/>
            <a:ext cx="4104000" cy="4237200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 hasCustomPrompt="1"/>
          </p:nvPr>
        </p:nvSpPr>
        <p:spPr bwMode="invGray">
          <a:xfrm>
            <a:off x="359999" y="1800000"/>
            <a:ext cx="4104000" cy="4237200"/>
          </a:xfrm>
          <a:solidFill>
            <a:schemeClr val="bg1">
              <a:lumMod val="85000"/>
            </a:schemeClr>
          </a:solidFill>
        </p:spPr>
        <p:txBody>
          <a:bodyPr bIns="1980000" anchor="ctr"/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/>
            </a:pPr>
            <a:r>
              <a:rPr lang="en-GB" noProof="0" dirty="0"/>
              <a:t>Click on Icon to add picture</a:t>
            </a:r>
            <a:br>
              <a:rPr lang="en-GB" noProof="0" dirty="0"/>
            </a:br>
            <a:r>
              <a:rPr lang="en-GB" noProof="0" dirty="0"/>
              <a:t>Change picture either by</a:t>
            </a:r>
            <a:br>
              <a:rPr lang="en-GB" noProof="0" dirty="0"/>
            </a:br>
            <a:r>
              <a:rPr lang="en-GB" noProof="0" dirty="0"/>
              <a:t>right mouse click on picture + „change picture“ </a:t>
            </a:r>
            <a:br>
              <a:rPr lang="en-GB" noProof="0" dirty="0"/>
            </a:br>
            <a:r>
              <a:rPr lang="en-GB" noProof="0" dirty="0"/>
              <a:t>or by deleting picture + resetting slide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8"/>
          </p:nvPr>
        </p:nvSpPr>
        <p:spPr bwMode="invGray"/>
        <p:txBody>
          <a:bodyPr/>
          <a:lstStyle/>
          <a:p>
            <a:fld id="{414CCF51-8078-42ED-9407-7F055975162E}" type="datetime1">
              <a:rPr lang="en-GB" noProof="0" smtClean="0"/>
              <a:t>25/01/2018</a:t>
            </a:fld>
            <a:endParaRPr lang="en-GB" noProof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9"/>
          </p:nvPr>
        </p:nvSpPr>
        <p:spPr bwMode="invGray"/>
        <p:txBody>
          <a:bodyPr/>
          <a:lstStyle/>
          <a:p>
            <a:r>
              <a:rPr lang="en-GB" noProof="0"/>
              <a:t>|     Title of the presentation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0"/>
          </p:nvPr>
        </p:nvSpPr>
        <p:spPr bwMode="invGray"/>
        <p:txBody>
          <a:bodyPr/>
          <a:lstStyle/>
          <a:p>
            <a:fld id="{A74CE0EA-F3B5-4684-BA10-C594598FDB9C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21" hasCustomPrompt="1"/>
          </p:nvPr>
        </p:nvSpPr>
        <p:spPr bwMode="invGray">
          <a:xfrm>
            <a:off x="360000" y="6293651"/>
            <a:ext cx="8419774" cy="208579"/>
          </a:xfrm>
        </p:spPr>
        <p:txBody>
          <a:bodyPr anchor="t">
            <a:normAutofit/>
          </a:bodyPr>
          <a:lstStyle>
            <a:lvl1pPr>
              <a:defRPr sz="800" b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Source:</a:t>
            </a:r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 bwMode="invGray"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3" hasCustomPrompt="1"/>
          </p:nvPr>
        </p:nvSpPr>
        <p:spPr bwMode="invGray">
          <a:xfrm>
            <a:off x="360364" y="1188003"/>
            <a:ext cx="6120000" cy="288925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One line Subtitle (optional)</a:t>
            </a:r>
          </a:p>
        </p:txBody>
      </p:sp>
    </p:spTree>
    <p:extLst>
      <p:ext uri="{BB962C8B-B14F-4D97-AF65-F5344CB8AC3E}">
        <p14:creationId xmlns:p14="http://schemas.microsoft.com/office/powerpoint/2010/main" val="23795946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invGray">
          <a:xfrm>
            <a:off x="4675773" y="1800000"/>
            <a:ext cx="4104000" cy="4237200"/>
          </a:xfrm>
          <a:solidFill>
            <a:srgbClr val="009CDE"/>
          </a:solidFill>
        </p:spPr>
        <p:txBody>
          <a:bodyPr lIns="144000" tIns="144000" rIns="144000" bIns="144000"/>
          <a:lstStyle>
            <a:lvl1pPr>
              <a:defRPr sz="1400" b="1">
                <a:solidFill>
                  <a:schemeClr val="bg1"/>
                </a:solidFill>
                <a:latin typeface="+mn-lt"/>
              </a:defRPr>
            </a:lvl1pPr>
            <a:lvl2pPr>
              <a:defRPr sz="14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 hasCustomPrompt="1"/>
          </p:nvPr>
        </p:nvSpPr>
        <p:spPr bwMode="invGray">
          <a:xfrm>
            <a:off x="359999" y="1800000"/>
            <a:ext cx="4104000" cy="4237200"/>
          </a:xfrm>
          <a:solidFill>
            <a:schemeClr val="bg1">
              <a:lumMod val="85000"/>
            </a:schemeClr>
          </a:solidFill>
        </p:spPr>
        <p:txBody>
          <a:bodyPr bIns="1980000" anchor="ctr"/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/>
            </a:pPr>
            <a:r>
              <a:rPr lang="en-GB" noProof="0" dirty="0"/>
              <a:t>Click on Icon to add picture</a:t>
            </a:r>
            <a:br>
              <a:rPr lang="en-GB" noProof="0" dirty="0"/>
            </a:br>
            <a:r>
              <a:rPr lang="en-GB" noProof="0" dirty="0"/>
              <a:t>Change picture either by</a:t>
            </a:r>
            <a:br>
              <a:rPr lang="en-GB" noProof="0" dirty="0"/>
            </a:br>
            <a:r>
              <a:rPr lang="en-GB" noProof="0" dirty="0"/>
              <a:t>right mouse click on picture + „change picture“ </a:t>
            </a:r>
            <a:br>
              <a:rPr lang="en-GB" noProof="0" dirty="0"/>
            </a:br>
            <a:r>
              <a:rPr lang="en-GB" noProof="0" dirty="0"/>
              <a:t>or by deleting picture + resetting slide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8"/>
          </p:nvPr>
        </p:nvSpPr>
        <p:spPr bwMode="invGray"/>
        <p:txBody>
          <a:bodyPr/>
          <a:lstStyle/>
          <a:p>
            <a:fld id="{B5CB8422-2CBD-43EC-AF21-8B33A2ACAA82}" type="datetime1">
              <a:rPr lang="en-GB" noProof="0" smtClean="0"/>
              <a:t>25/01/2018</a:t>
            </a:fld>
            <a:endParaRPr lang="en-GB" noProof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9"/>
          </p:nvPr>
        </p:nvSpPr>
        <p:spPr bwMode="invGray"/>
        <p:txBody>
          <a:bodyPr/>
          <a:lstStyle/>
          <a:p>
            <a:r>
              <a:rPr lang="en-GB" noProof="0"/>
              <a:t>|     Title of the presentation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0"/>
          </p:nvPr>
        </p:nvSpPr>
        <p:spPr bwMode="invGray"/>
        <p:txBody>
          <a:bodyPr/>
          <a:lstStyle/>
          <a:p>
            <a:fld id="{A74CE0EA-F3B5-4684-BA10-C594598FDB9C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21" hasCustomPrompt="1"/>
          </p:nvPr>
        </p:nvSpPr>
        <p:spPr bwMode="invGray">
          <a:xfrm>
            <a:off x="360000" y="6293651"/>
            <a:ext cx="8419774" cy="208579"/>
          </a:xfrm>
        </p:spPr>
        <p:txBody>
          <a:bodyPr anchor="t">
            <a:normAutofit/>
          </a:bodyPr>
          <a:lstStyle>
            <a:lvl1pPr>
              <a:defRPr sz="800" b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Source:</a:t>
            </a:r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 bwMode="invGray"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3" hasCustomPrompt="1"/>
          </p:nvPr>
        </p:nvSpPr>
        <p:spPr bwMode="invGray">
          <a:xfrm>
            <a:off x="360364" y="1188003"/>
            <a:ext cx="6120000" cy="288925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One line Subtitle (optional)</a:t>
            </a:r>
          </a:p>
        </p:txBody>
      </p:sp>
    </p:spTree>
    <p:extLst>
      <p:ext uri="{BB962C8B-B14F-4D97-AF65-F5344CB8AC3E}">
        <p14:creationId xmlns:p14="http://schemas.microsoft.com/office/powerpoint/2010/main" val="37562571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7" hasCustomPrompt="1"/>
          </p:nvPr>
        </p:nvSpPr>
        <p:spPr bwMode="invGray">
          <a:xfrm>
            <a:off x="360001" y="1800000"/>
            <a:ext cx="8419773" cy="4237200"/>
          </a:xfrm>
          <a:solidFill>
            <a:schemeClr val="bg1">
              <a:lumMod val="85000"/>
            </a:schemeClr>
          </a:solidFill>
        </p:spPr>
        <p:txBody>
          <a:bodyPr bIns="1980000" anchor="ctr"/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/>
            </a:pPr>
            <a:r>
              <a:rPr lang="en-GB" noProof="0" dirty="0"/>
              <a:t>Click on Icon to add picture</a:t>
            </a:r>
            <a:br>
              <a:rPr lang="en-GB" noProof="0" dirty="0"/>
            </a:br>
            <a:r>
              <a:rPr lang="en-GB" noProof="0" dirty="0"/>
              <a:t>Change picture either by</a:t>
            </a:r>
            <a:br>
              <a:rPr lang="en-GB" noProof="0" dirty="0"/>
            </a:br>
            <a:r>
              <a:rPr lang="en-GB" noProof="0" dirty="0"/>
              <a:t>right mouse click on picture + „change picture“ </a:t>
            </a:r>
            <a:br>
              <a:rPr lang="en-GB" noProof="0" dirty="0"/>
            </a:br>
            <a:r>
              <a:rPr lang="en-GB" noProof="0" dirty="0"/>
              <a:t>or by deleting picture + resetting slide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8"/>
          </p:nvPr>
        </p:nvSpPr>
        <p:spPr bwMode="invGray"/>
        <p:txBody>
          <a:bodyPr/>
          <a:lstStyle/>
          <a:p>
            <a:fld id="{6C135116-9A9A-47DA-A114-676E0C1FD8BF}" type="datetime1">
              <a:rPr lang="en-GB" noProof="0" smtClean="0"/>
              <a:t>25/01/2018</a:t>
            </a:fld>
            <a:endParaRPr lang="en-GB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9"/>
          </p:nvPr>
        </p:nvSpPr>
        <p:spPr bwMode="invGray"/>
        <p:txBody>
          <a:bodyPr/>
          <a:lstStyle/>
          <a:p>
            <a:r>
              <a:rPr lang="en-GB" noProof="0"/>
              <a:t>|     Title of the presentation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0"/>
          </p:nvPr>
        </p:nvSpPr>
        <p:spPr bwMode="invGray"/>
        <p:txBody>
          <a:bodyPr/>
          <a:lstStyle/>
          <a:p>
            <a:fld id="{A74CE0EA-F3B5-4684-BA10-C594598FDB9C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 hasCustomPrompt="1"/>
          </p:nvPr>
        </p:nvSpPr>
        <p:spPr bwMode="invGray">
          <a:xfrm>
            <a:off x="360000" y="6293651"/>
            <a:ext cx="8419774" cy="208579"/>
          </a:xfrm>
        </p:spPr>
        <p:txBody>
          <a:bodyPr anchor="t">
            <a:normAutofit/>
          </a:bodyPr>
          <a:lstStyle>
            <a:lvl1pPr>
              <a:defRPr sz="800" b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Source: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 bwMode="invGray"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3" hasCustomPrompt="1"/>
          </p:nvPr>
        </p:nvSpPr>
        <p:spPr bwMode="invGray">
          <a:xfrm>
            <a:off x="360364" y="1188003"/>
            <a:ext cx="6120000" cy="288925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One line Subtitle (optional)</a:t>
            </a:r>
          </a:p>
        </p:txBody>
      </p:sp>
    </p:spTree>
    <p:extLst>
      <p:ext uri="{BB962C8B-B14F-4D97-AF65-F5344CB8AC3E}">
        <p14:creationId xmlns:p14="http://schemas.microsoft.com/office/powerpoint/2010/main" val="9561948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Intro large Tex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Date Placeholder 17"/>
          <p:cNvSpPr>
            <a:spLocks noGrp="1"/>
          </p:cNvSpPr>
          <p:nvPr>
            <p:ph type="dt" sz="half" idx="14"/>
          </p:nvPr>
        </p:nvSpPr>
        <p:spPr bwMode="invGray">
          <a:noFill/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D0CC27D-0020-48D4-9B6C-9E6EA0640D93}" type="datetime1">
              <a:rPr lang="en-GB" noProof="0" smtClean="0"/>
              <a:t>25/01/2018</a:t>
            </a:fld>
            <a:endParaRPr lang="en-GB" noProof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5"/>
          </p:nvPr>
        </p:nvSpPr>
        <p:spPr bwMode="invGray">
          <a:noFill/>
        </p:spPr>
        <p:txBody>
          <a:bodyPr/>
          <a:lstStyle/>
          <a:p>
            <a:r>
              <a:rPr lang="en-GB" noProof="0"/>
              <a:t>|     Title of the presentation</a:t>
            </a: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6"/>
          </p:nvPr>
        </p:nvSpPr>
        <p:spPr bwMode="invGray">
          <a:noFill/>
        </p:spPr>
        <p:txBody>
          <a:bodyPr/>
          <a:lstStyle/>
          <a:p>
            <a:fld id="{A74CE0EA-F3B5-4684-BA10-C594598FDB9C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1" hasCustomPrompt="1"/>
          </p:nvPr>
        </p:nvSpPr>
        <p:spPr bwMode="invGray">
          <a:xfrm>
            <a:off x="360000" y="6293651"/>
            <a:ext cx="8419774" cy="208579"/>
          </a:xfrm>
          <a:noFill/>
        </p:spPr>
        <p:txBody>
          <a:bodyPr anchor="t">
            <a:normAutofit/>
          </a:bodyPr>
          <a:lstStyle>
            <a:lvl1pPr>
              <a:defRPr sz="800" b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Source: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 bwMode="invGray">
          <a:noFill/>
        </p:spPr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3" hasCustomPrompt="1"/>
          </p:nvPr>
        </p:nvSpPr>
        <p:spPr bwMode="invGray">
          <a:xfrm>
            <a:off x="360364" y="1188003"/>
            <a:ext cx="6120000" cy="288925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One line Subtitle (optional)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8"/>
          </p:nvPr>
        </p:nvSpPr>
        <p:spPr bwMode="invGray">
          <a:xfrm>
            <a:off x="359999" y="1800000"/>
            <a:ext cx="8419774" cy="4237200"/>
          </a:xfrm>
          <a:noFill/>
        </p:spPr>
        <p:txBody>
          <a:bodyPr lIns="0" tIns="0" rIns="0" bIns="0"/>
          <a:lstStyle>
            <a:lvl1pPr>
              <a:lnSpc>
                <a:spcPct val="110000"/>
              </a:lnSpc>
              <a:defRPr sz="1400" b="1">
                <a:solidFill>
                  <a:schemeClr val="bg2"/>
                </a:solidFill>
                <a:latin typeface="+mn-lt"/>
              </a:defRPr>
            </a:lvl1pPr>
            <a:lvl2pPr>
              <a:lnSpc>
                <a:spcPct val="110000"/>
              </a:lnSpc>
              <a:defRPr sz="1400">
                <a:solidFill>
                  <a:schemeClr val="bg2"/>
                </a:solidFill>
                <a:latin typeface="+mn-lt"/>
              </a:defRPr>
            </a:lvl2pPr>
          </a:lstStyle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7940802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Intro Imag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/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0" y="0"/>
            <a:ext cx="9144000" cy="6858000"/>
          </a:xfrm>
          <a:solidFill>
            <a:srgbClr val="0074A2"/>
          </a:solidFill>
        </p:spPr>
        <p:txBody>
          <a:bodyPr wrap="square" tIns="1980000" bIns="0" anchor="ctr"/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/>
            </a:pPr>
            <a:r>
              <a:rPr lang="en-GB" noProof="0" dirty="0"/>
              <a:t>Click on Icon to add picture, then arrange object (send to back)</a:t>
            </a:r>
            <a:br>
              <a:rPr lang="en-GB" noProof="0" dirty="0"/>
            </a:br>
            <a:r>
              <a:rPr lang="en-GB" noProof="0" dirty="0"/>
              <a:t>Change picture either by</a:t>
            </a:r>
            <a:br>
              <a:rPr lang="en-GB" noProof="0" dirty="0"/>
            </a:br>
            <a:r>
              <a:rPr lang="en-GB" noProof="0" dirty="0"/>
              <a:t>right mouse click on picture + „change picture“ </a:t>
            </a:r>
            <a:br>
              <a:rPr lang="en-GB" noProof="0" dirty="0"/>
            </a:br>
            <a:r>
              <a:rPr lang="en-GB" noProof="0" dirty="0"/>
              <a:t>or by deleting picture + resetting slide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8"/>
          </p:nvPr>
        </p:nvSpPr>
        <p:spPr bwMode="gray">
          <a:xfrm>
            <a:off x="3" y="1800001"/>
            <a:ext cx="3209925" cy="1649447"/>
          </a:xfrm>
          <a:solidFill>
            <a:schemeClr val="tx2">
              <a:alpha val="90000"/>
            </a:schemeClr>
          </a:solidFill>
        </p:spPr>
        <p:txBody>
          <a:bodyPr lIns="360000" tIns="180000" rIns="360000" bIns="180000">
            <a:noAutofit/>
          </a:bodyPr>
          <a:lstStyle>
            <a:lvl1pPr>
              <a:defRPr sz="2800" b="1">
                <a:solidFill>
                  <a:schemeClr val="bg1"/>
                </a:solidFill>
                <a:latin typeface="+mj-lt"/>
              </a:defRPr>
            </a:lvl1pPr>
            <a:lvl2pPr marL="541338" indent="-274638">
              <a:tabLst>
                <a:tab pos="1614488" algn="l"/>
              </a:tabLst>
              <a:defRPr sz="2800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en-GB" noProof="0" dirty="0"/>
              <a:t>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9"/>
          </p:nvPr>
        </p:nvSpPr>
        <p:spPr bwMode="gray"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68D69CF-73BC-4E26-B56A-FEC2ABB77ED4}" type="datetime1">
              <a:rPr lang="en-GB" noProof="0" smtClean="0"/>
              <a:t>25/01/2018</a:t>
            </a:fld>
            <a:endParaRPr lang="en-GB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0"/>
          </p:nvPr>
        </p:nvSpPr>
        <p:spPr bwMode="gray"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GB" noProof="0"/>
              <a:t>|     Title of the presentation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1"/>
          </p:nvPr>
        </p:nvSpPr>
        <p:spPr bwMode="gray"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74CE0EA-F3B5-4684-BA10-C594598FDB9C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360000" y="6293651"/>
            <a:ext cx="8419774" cy="208579"/>
          </a:xfrm>
        </p:spPr>
        <p:txBody>
          <a:bodyPr anchor="t">
            <a:normAutofit/>
          </a:bodyPr>
          <a:lstStyle>
            <a:lvl1pPr>
              <a:defRPr sz="800" b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Source: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23" hasCustomPrompt="1"/>
          </p:nvPr>
        </p:nvSpPr>
        <p:spPr bwMode="gray">
          <a:xfrm>
            <a:off x="6804000" y="370800"/>
            <a:ext cx="1976400" cy="6948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 anchor="ctr"/>
          <a:lstStyle>
            <a:lvl1pPr algn="ctr">
              <a:defRPr sz="1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962198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blue n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30"/>
          </p:nvPr>
        </p:nvSpPr>
        <p:spPr bwMode="gray"/>
        <p:txBody>
          <a:bodyPr/>
          <a:lstStyle/>
          <a:p>
            <a:fld id="{99262F6C-3198-4C0D-9FD3-A522B66D4040}" type="datetime1">
              <a:rPr lang="en-GB" noProof="0" smtClean="0"/>
              <a:t>25/01/2018</a:t>
            </a:fld>
            <a:endParaRPr lang="en-GB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1"/>
          </p:nvPr>
        </p:nvSpPr>
        <p:spPr bwMode="gray"/>
        <p:txBody>
          <a:bodyPr/>
          <a:lstStyle/>
          <a:p>
            <a:r>
              <a:rPr lang="en-GB" noProof="0" dirty="0"/>
              <a:t>|     Title of the presentation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32"/>
          </p:nvPr>
        </p:nvSpPr>
        <p:spPr bwMode="gray"/>
        <p:txBody>
          <a:bodyPr/>
          <a:lstStyle/>
          <a:p>
            <a:fld id="{A74CE0EA-F3B5-4684-BA10-C594598FDB9C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 bwMode="gray">
          <a:xfrm>
            <a:off x="359999" y="359999"/>
            <a:ext cx="6120000" cy="720000"/>
          </a:xfrm>
        </p:spPr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28" name="Rectangle 27"/>
          <p:cNvSpPr/>
          <p:nvPr userDrawn="1"/>
        </p:nvSpPr>
        <p:spPr bwMode="gray">
          <a:xfrm>
            <a:off x="360002" y="1800003"/>
            <a:ext cx="4775881" cy="14249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3" hasCustomPrompt="1"/>
          </p:nvPr>
        </p:nvSpPr>
        <p:spPr>
          <a:xfrm>
            <a:off x="360000" y="2143683"/>
            <a:ext cx="741363" cy="396000"/>
          </a:xfrm>
        </p:spPr>
        <p:txBody>
          <a:bodyPr/>
          <a:lstStyle>
            <a:lvl1pPr>
              <a:defRPr sz="2800" b="1">
                <a:latin typeface="+mj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01</a:t>
            </a:r>
          </a:p>
        </p:txBody>
      </p:sp>
      <p:sp>
        <p:nvSpPr>
          <p:cNvPr id="31" name="Text Placeholder 3"/>
          <p:cNvSpPr>
            <a:spLocks noGrp="1"/>
          </p:cNvSpPr>
          <p:nvPr>
            <p:ph type="body" sz="quarter" idx="34" hasCustomPrompt="1"/>
          </p:nvPr>
        </p:nvSpPr>
        <p:spPr>
          <a:xfrm>
            <a:off x="1280578" y="2143683"/>
            <a:ext cx="3855302" cy="396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Headline</a:t>
            </a:r>
          </a:p>
        </p:txBody>
      </p:sp>
      <p:sp>
        <p:nvSpPr>
          <p:cNvPr id="34" name="Text Placeholder 3"/>
          <p:cNvSpPr>
            <a:spLocks noGrp="1"/>
          </p:cNvSpPr>
          <p:nvPr>
            <p:ph type="body" sz="quarter" idx="35" hasCustomPrompt="1"/>
          </p:nvPr>
        </p:nvSpPr>
        <p:spPr>
          <a:xfrm>
            <a:off x="5574552" y="2143683"/>
            <a:ext cx="3205222" cy="396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Speaker</a:t>
            </a:r>
          </a:p>
        </p:txBody>
      </p:sp>
      <p:sp>
        <p:nvSpPr>
          <p:cNvPr id="36" name="Text Placeholder 3"/>
          <p:cNvSpPr>
            <a:spLocks noGrp="1"/>
          </p:cNvSpPr>
          <p:nvPr>
            <p:ph type="body" sz="quarter" idx="36" hasCustomPrompt="1"/>
          </p:nvPr>
        </p:nvSpPr>
        <p:spPr>
          <a:xfrm>
            <a:off x="360000" y="2877928"/>
            <a:ext cx="741363" cy="396000"/>
          </a:xfrm>
        </p:spPr>
        <p:txBody>
          <a:bodyPr/>
          <a:lstStyle>
            <a:lvl1pPr>
              <a:defRPr sz="2800" b="1">
                <a:latin typeface="+mj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02</a:t>
            </a:r>
          </a:p>
        </p:txBody>
      </p:sp>
      <p:sp>
        <p:nvSpPr>
          <p:cNvPr id="37" name="Text Placeholder 3"/>
          <p:cNvSpPr>
            <a:spLocks noGrp="1"/>
          </p:cNvSpPr>
          <p:nvPr>
            <p:ph type="body" sz="quarter" idx="37" hasCustomPrompt="1"/>
          </p:nvPr>
        </p:nvSpPr>
        <p:spPr>
          <a:xfrm>
            <a:off x="1280578" y="2877928"/>
            <a:ext cx="3855302" cy="396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Headline</a:t>
            </a:r>
          </a:p>
        </p:txBody>
      </p:sp>
      <p:sp>
        <p:nvSpPr>
          <p:cNvPr id="39" name="Text Placeholder 3"/>
          <p:cNvSpPr>
            <a:spLocks noGrp="1"/>
          </p:cNvSpPr>
          <p:nvPr>
            <p:ph type="body" sz="quarter" idx="38" hasCustomPrompt="1"/>
          </p:nvPr>
        </p:nvSpPr>
        <p:spPr>
          <a:xfrm>
            <a:off x="5574552" y="2877928"/>
            <a:ext cx="3205222" cy="396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Speaker</a:t>
            </a:r>
          </a:p>
        </p:txBody>
      </p:sp>
      <p:sp>
        <p:nvSpPr>
          <p:cNvPr id="40" name="Text Placeholder 3"/>
          <p:cNvSpPr>
            <a:spLocks noGrp="1"/>
          </p:cNvSpPr>
          <p:nvPr>
            <p:ph type="body" sz="quarter" idx="39" hasCustomPrompt="1"/>
          </p:nvPr>
        </p:nvSpPr>
        <p:spPr>
          <a:xfrm>
            <a:off x="360000" y="3612173"/>
            <a:ext cx="741363" cy="396000"/>
          </a:xfrm>
        </p:spPr>
        <p:txBody>
          <a:bodyPr/>
          <a:lstStyle>
            <a:lvl1pPr>
              <a:defRPr sz="2800" b="1">
                <a:latin typeface="+mj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03</a:t>
            </a:r>
          </a:p>
        </p:txBody>
      </p:sp>
      <p:sp>
        <p:nvSpPr>
          <p:cNvPr id="41" name="Text Placeholder 3"/>
          <p:cNvSpPr>
            <a:spLocks noGrp="1"/>
          </p:cNvSpPr>
          <p:nvPr>
            <p:ph type="body" sz="quarter" idx="40" hasCustomPrompt="1"/>
          </p:nvPr>
        </p:nvSpPr>
        <p:spPr>
          <a:xfrm>
            <a:off x="1280578" y="3612173"/>
            <a:ext cx="3855302" cy="396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Headline</a:t>
            </a:r>
          </a:p>
        </p:txBody>
      </p:sp>
      <p:sp>
        <p:nvSpPr>
          <p:cNvPr id="42" name="Text Placeholder 3"/>
          <p:cNvSpPr>
            <a:spLocks noGrp="1"/>
          </p:cNvSpPr>
          <p:nvPr>
            <p:ph type="body" sz="quarter" idx="41" hasCustomPrompt="1"/>
          </p:nvPr>
        </p:nvSpPr>
        <p:spPr>
          <a:xfrm>
            <a:off x="5574552" y="3612173"/>
            <a:ext cx="3205222" cy="396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Speaker</a:t>
            </a:r>
          </a:p>
        </p:txBody>
      </p:sp>
      <p:sp>
        <p:nvSpPr>
          <p:cNvPr id="43" name="Text Placeholder 3"/>
          <p:cNvSpPr>
            <a:spLocks noGrp="1"/>
          </p:cNvSpPr>
          <p:nvPr>
            <p:ph type="body" sz="quarter" idx="42" hasCustomPrompt="1"/>
          </p:nvPr>
        </p:nvSpPr>
        <p:spPr>
          <a:xfrm>
            <a:off x="360000" y="4346419"/>
            <a:ext cx="741363" cy="396000"/>
          </a:xfrm>
        </p:spPr>
        <p:txBody>
          <a:bodyPr/>
          <a:lstStyle>
            <a:lvl1pPr>
              <a:defRPr sz="2800" b="1">
                <a:latin typeface="+mj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04</a:t>
            </a:r>
          </a:p>
        </p:txBody>
      </p:sp>
      <p:sp>
        <p:nvSpPr>
          <p:cNvPr id="44" name="Text Placeholder 3"/>
          <p:cNvSpPr>
            <a:spLocks noGrp="1"/>
          </p:cNvSpPr>
          <p:nvPr>
            <p:ph type="body" sz="quarter" idx="43" hasCustomPrompt="1"/>
          </p:nvPr>
        </p:nvSpPr>
        <p:spPr>
          <a:xfrm>
            <a:off x="1280578" y="4346419"/>
            <a:ext cx="3855302" cy="396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Headline</a:t>
            </a:r>
          </a:p>
        </p:txBody>
      </p:sp>
      <p:sp>
        <p:nvSpPr>
          <p:cNvPr id="45" name="Text Placeholder 3"/>
          <p:cNvSpPr>
            <a:spLocks noGrp="1"/>
          </p:cNvSpPr>
          <p:nvPr>
            <p:ph type="body" sz="quarter" idx="44" hasCustomPrompt="1"/>
          </p:nvPr>
        </p:nvSpPr>
        <p:spPr>
          <a:xfrm>
            <a:off x="5574552" y="4346419"/>
            <a:ext cx="3205222" cy="396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Speaker</a:t>
            </a:r>
          </a:p>
        </p:txBody>
      </p:sp>
      <p:sp>
        <p:nvSpPr>
          <p:cNvPr id="46" name="Text Placeholder 3"/>
          <p:cNvSpPr>
            <a:spLocks noGrp="1"/>
          </p:cNvSpPr>
          <p:nvPr>
            <p:ph type="body" sz="quarter" idx="45" hasCustomPrompt="1"/>
          </p:nvPr>
        </p:nvSpPr>
        <p:spPr>
          <a:xfrm>
            <a:off x="360000" y="5080663"/>
            <a:ext cx="741363" cy="396000"/>
          </a:xfrm>
        </p:spPr>
        <p:txBody>
          <a:bodyPr/>
          <a:lstStyle>
            <a:lvl1pPr>
              <a:defRPr sz="2800" b="1">
                <a:latin typeface="+mj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05</a:t>
            </a:r>
          </a:p>
        </p:txBody>
      </p:sp>
      <p:sp>
        <p:nvSpPr>
          <p:cNvPr id="47" name="Text Placeholder 3"/>
          <p:cNvSpPr>
            <a:spLocks noGrp="1"/>
          </p:cNvSpPr>
          <p:nvPr>
            <p:ph type="body" sz="quarter" idx="46" hasCustomPrompt="1"/>
          </p:nvPr>
        </p:nvSpPr>
        <p:spPr>
          <a:xfrm>
            <a:off x="1280578" y="5080663"/>
            <a:ext cx="3855302" cy="396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Headline</a:t>
            </a:r>
          </a:p>
        </p:txBody>
      </p:sp>
      <p:sp>
        <p:nvSpPr>
          <p:cNvPr id="48" name="Text Placeholder 3"/>
          <p:cNvSpPr>
            <a:spLocks noGrp="1"/>
          </p:cNvSpPr>
          <p:nvPr>
            <p:ph type="body" sz="quarter" idx="47" hasCustomPrompt="1"/>
          </p:nvPr>
        </p:nvSpPr>
        <p:spPr>
          <a:xfrm>
            <a:off x="5574552" y="5080663"/>
            <a:ext cx="3205222" cy="396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Speaker</a:t>
            </a:r>
          </a:p>
        </p:txBody>
      </p:sp>
      <p:sp>
        <p:nvSpPr>
          <p:cNvPr id="49" name="Text Placeholder 3"/>
          <p:cNvSpPr>
            <a:spLocks noGrp="1"/>
          </p:cNvSpPr>
          <p:nvPr>
            <p:ph type="body" sz="quarter" idx="48" hasCustomPrompt="1"/>
          </p:nvPr>
        </p:nvSpPr>
        <p:spPr>
          <a:xfrm>
            <a:off x="360000" y="5814911"/>
            <a:ext cx="741363" cy="396000"/>
          </a:xfrm>
        </p:spPr>
        <p:txBody>
          <a:bodyPr/>
          <a:lstStyle>
            <a:lvl1pPr>
              <a:defRPr sz="2800" b="1">
                <a:latin typeface="+mj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06</a:t>
            </a:r>
          </a:p>
        </p:txBody>
      </p:sp>
      <p:sp>
        <p:nvSpPr>
          <p:cNvPr id="50" name="Text Placeholder 3"/>
          <p:cNvSpPr>
            <a:spLocks noGrp="1"/>
          </p:cNvSpPr>
          <p:nvPr>
            <p:ph type="body" sz="quarter" idx="49" hasCustomPrompt="1"/>
          </p:nvPr>
        </p:nvSpPr>
        <p:spPr>
          <a:xfrm>
            <a:off x="1280578" y="5814911"/>
            <a:ext cx="3855302" cy="396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Headline</a:t>
            </a:r>
          </a:p>
        </p:txBody>
      </p:sp>
      <p:sp>
        <p:nvSpPr>
          <p:cNvPr id="51" name="Text Placeholder 3"/>
          <p:cNvSpPr>
            <a:spLocks noGrp="1"/>
          </p:cNvSpPr>
          <p:nvPr>
            <p:ph type="body" sz="quarter" idx="50" hasCustomPrompt="1"/>
          </p:nvPr>
        </p:nvSpPr>
        <p:spPr>
          <a:xfrm>
            <a:off x="5574552" y="5814911"/>
            <a:ext cx="3205222" cy="396000"/>
          </a:xfrm>
        </p:spPr>
        <p:txBody>
          <a:bodyPr tIns="144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  <a:latin typeface="+mn-lt"/>
              </a:defRPr>
            </a:lvl1pPr>
            <a:lvl2pPr>
              <a:defRPr sz="2800" b="1">
                <a:latin typeface="+mj-lt"/>
              </a:defRPr>
            </a:lvl2pPr>
            <a:lvl3pPr>
              <a:defRPr sz="2800" b="1">
                <a:latin typeface="+mj-lt"/>
              </a:defRPr>
            </a:lvl3pPr>
            <a:lvl4pPr>
              <a:defRPr sz="2800" b="1">
                <a:latin typeface="+mj-lt"/>
              </a:defRPr>
            </a:lvl4pPr>
            <a:lvl5pPr>
              <a:defRPr sz="2800" b="1">
                <a:latin typeface="+mj-lt"/>
              </a:defRPr>
            </a:lvl5pPr>
          </a:lstStyle>
          <a:p>
            <a:pPr lvl="0"/>
            <a:r>
              <a:rPr lang="en-GB" noProof="0"/>
              <a:t>Speaker</a:t>
            </a:r>
          </a:p>
        </p:txBody>
      </p:sp>
      <p:sp>
        <p:nvSpPr>
          <p:cNvPr id="25" name="Text Placeholder 7"/>
          <p:cNvSpPr>
            <a:spLocks noGrp="1"/>
          </p:cNvSpPr>
          <p:nvPr>
            <p:ph type="body" sz="quarter" idx="13" hasCustomPrompt="1"/>
          </p:nvPr>
        </p:nvSpPr>
        <p:spPr bwMode="invGray">
          <a:xfrm>
            <a:off x="360364" y="1188003"/>
            <a:ext cx="6120000" cy="288925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One line Subtitle (optional)</a:t>
            </a:r>
          </a:p>
        </p:txBody>
      </p:sp>
    </p:spTree>
    <p:extLst>
      <p:ext uri="{BB962C8B-B14F-4D97-AF65-F5344CB8AC3E}">
        <p14:creationId xmlns:p14="http://schemas.microsoft.com/office/powerpoint/2010/main" val="24953138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invGray"/>
        <p:txBody>
          <a:bodyPr/>
          <a:lstStyle/>
          <a:p>
            <a:fld id="{7BA931E1-7FC2-4DBD-9F66-3D1575A3F79C}" type="datetime1">
              <a:rPr lang="en-GB" noProof="0" smtClean="0"/>
              <a:t>25/01/2018</a:t>
            </a:fld>
            <a:endParaRPr lang="en-GB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invGray"/>
        <p:txBody>
          <a:bodyPr/>
          <a:lstStyle/>
          <a:p>
            <a:r>
              <a:rPr lang="en-GB" noProof="0"/>
              <a:t>|     Title of the presentation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invGray"/>
        <p:txBody>
          <a:bodyPr/>
          <a:lstStyle/>
          <a:p>
            <a:fld id="{A74CE0EA-F3B5-4684-BA10-C594598FDB9C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1" hasCustomPrompt="1"/>
          </p:nvPr>
        </p:nvSpPr>
        <p:spPr bwMode="invGray">
          <a:xfrm>
            <a:off x="360000" y="6293651"/>
            <a:ext cx="8419774" cy="208579"/>
          </a:xfrm>
        </p:spPr>
        <p:txBody>
          <a:bodyPr anchor="t">
            <a:normAutofit/>
          </a:bodyPr>
          <a:lstStyle>
            <a:lvl1pPr>
              <a:defRPr sz="800" b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Source: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 bwMode="invGray"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 bwMode="invGray">
          <a:xfrm>
            <a:off x="360364" y="1188003"/>
            <a:ext cx="6120000" cy="288925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One line Subtitle (optional)</a:t>
            </a:r>
          </a:p>
        </p:txBody>
      </p:sp>
    </p:spTree>
    <p:extLst>
      <p:ext uri="{BB962C8B-B14F-4D97-AF65-F5344CB8AC3E}">
        <p14:creationId xmlns:p14="http://schemas.microsoft.com/office/powerpoint/2010/main" val="39183715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icture Placeholder 4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0"/>
            <a:ext cx="9144000" cy="6858000"/>
          </a:xfrm>
          <a:solidFill>
            <a:srgbClr val="0074A2"/>
          </a:solidFill>
        </p:spPr>
        <p:txBody>
          <a:bodyPr bIns="1980000"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tabLst/>
              <a:defRPr/>
            </a:pPr>
            <a:r>
              <a:rPr lang="en-GB" noProof="0" dirty="0"/>
              <a:t>Click on Icon to add picture, then arrange object (send to back)</a:t>
            </a:r>
            <a:br>
              <a:rPr lang="en-GB" noProof="0" dirty="0"/>
            </a:br>
            <a:r>
              <a:rPr lang="en-GB" noProof="0" dirty="0"/>
              <a:t>Change picture either by</a:t>
            </a:r>
            <a:br>
              <a:rPr lang="en-GB" noProof="0" dirty="0"/>
            </a:br>
            <a:r>
              <a:rPr lang="en-GB" noProof="0" dirty="0"/>
              <a:t>right mouse click on picture + „change picture“ </a:t>
            </a:r>
            <a:br>
              <a:rPr lang="en-GB" noProof="0" dirty="0"/>
            </a:br>
            <a:r>
              <a:rPr lang="en-GB" noProof="0" dirty="0"/>
              <a:t>or by deleting picture + resetting slide</a:t>
            </a:r>
          </a:p>
        </p:txBody>
      </p:sp>
      <p:sp>
        <p:nvSpPr>
          <p:cNvPr id="36" name="Text Placeholder 35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360000" y="6507005"/>
            <a:ext cx="4478700" cy="247651"/>
          </a:xfrm>
        </p:spPr>
        <p:txBody>
          <a:bodyPr anchor="ctr">
            <a:noAutofit/>
          </a:bodyPr>
          <a:lstStyle>
            <a:lvl1pPr>
              <a:defRPr sz="1000" b="0">
                <a:solidFill>
                  <a:schemeClr val="bg2"/>
                </a:solidFill>
                <a:latin typeface="+mn-lt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GB" noProof="0"/>
              <a:t>Name of Author  |  Function | Division | Country </a:t>
            </a:r>
          </a:p>
        </p:txBody>
      </p:sp>
      <p:sp>
        <p:nvSpPr>
          <p:cNvPr id="35" name="Picture Placeholder 8"/>
          <p:cNvSpPr>
            <a:spLocks noGrp="1"/>
          </p:cNvSpPr>
          <p:nvPr>
            <p:ph type="pic" sz="quarter" idx="22" hasCustomPrompt="1"/>
          </p:nvPr>
        </p:nvSpPr>
        <p:spPr bwMode="gray">
          <a:xfrm>
            <a:off x="5595510" y="488563"/>
            <a:ext cx="3172871" cy="11124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algn="ctr">
              <a:defRPr sz="1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.</a:t>
            </a:r>
          </a:p>
        </p:txBody>
      </p:sp>
      <p:sp>
        <p:nvSpPr>
          <p:cNvPr id="37" name="Text Placeholder 35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7121935" y="6476048"/>
            <a:ext cx="1646444" cy="247651"/>
          </a:xfrm>
        </p:spPr>
        <p:txBody>
          <a:bodyPr rIns="0" anchor="ctr">
            <a:noAutofit/>
          </a:bodyPr>
          <a:lstStyle>
            <a:lvl1pPr algn="ctr">
              <a:defRPr sz="1600" b="1" spc="0" baseline="0">
                <a:solidFill>
                  <a:schemeClr val="bg2"/>
                </a:solidFill>
                <a:latin typeface="+mj-lt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GB" noProof="0"/>
              <a:t>www.who.int</a:t>
            </a:r>
          </a:p>
        </p:txBody>
      </p:sp>
      <p:sp>
        <p:nvSpPr>
          <p:cNvPr id="39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0" y="485185"/>
            <a:ext cx="5508000" cy="1119159"/>
          </a:xfrm>
          <a:noFill/>
        </p:spPr>
        <p:txBody>
          <a:bodyPr lIns="360000" tIns="72000" rIns="450000" bIns="180000" anchor="t" anchorCtr="0">
            <a:noAutofit/>
          </a:bodyPr>
          <a:lstStyle>
            <a:lvl1pPr algn="l">
              <a:lnSpc>
                <a:spcPct val="85000"/>
              </a:lnSpc>
              <a:defRPr sz="4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noProof="0" dirty="0"/>
              <a:t>Click to edit </a:t>
            </a:r>
            <a:br>
              <a:rPr lang="en-GB" noProof="0" dirty="0"/>
            </a:br>
            <a:r>
              <a:rPr lang="en-GB" noProof="0" dirty="0"/>
              <a:t>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 bwMode="gray">
          <a:xfrm>
            <a:off x="3" y="4482000"/>
            <a:ext cx="9143999" cy="1656000"/>
          </a:xfrm>
          <a:solidFill>
            <a:schemeClr val="tx2">
              <a:alpha val="90000"/>
            </a:schemeClr>
          </a:solidFill>
        </p:spPr>
        <p:txBody>
          <a:bodyPr lIns="360000" tIns="216000" rIns="360000" bIns="216000" numCol="3" anchor="t">
            <a:noAutofit/>
          </a:bodyPr>
          <a:lstStyle>
            <a:lvl1pPr marL="0" indent="0" algn="l">
              <a:lnSpc>
                <a:spcPct val="90000"/>
              </a:lnSpc>
              <a:buNone/>
              <a:defRPr sz="1400" b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GB" noProof="0" dirty="0"/>
          </a:p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9828472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F2AE24-6C3D-4363-8DA8-E9E849065A01}" type="datetime1">
              <a:rPr lang="en-US" smtClean="0"/>
              <a:pPr/>
              <a:t>1/25/2018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|     Title of the presentation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A74CE0EA-F3B5-4684-BA10-C594598FDB9C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359999" y="6293649"/>
            <a:ext cx="8419774" cy="208579"/>
          </a:xfrm>
        </p:spPr>
        <p:txBody>
          <a:bodyPr anchor="t">
            <a:normAutofit/>
          </a:bodyPr>
          <a:lstStyle>
            <a:lvl1pPr>
              <a:defRPr sz="8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 noProof="0" dirty="0"/>
              <a:t>Source: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60364" y="1188000"/>
            <a:ext cx="6120000" cy="288925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One line Subtitle (optional)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924906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359999" y="367619"/>
            <a:ext cx="6120000" cy="720000"/>
          </a:xfrm>
          <a:prstGeom prst="rect">
            <a:avLst/>
          </a:prstGeom>
        </p:spPr>
        <p:txBody>
          <a:bodyPr vert="horz" lIns="18000" tIns="0" rIns="360000" bIns="0" rtlCol="0" anchor="b">
            <a:noAutofit/>
          </a:bodyPr>
          <a:lstStyle/>
          <a:p>
            <a:r>
              <a:rPr lang="en-GB" noProof="0"/>
              <a:t>Click to edit </a:t>
            </a:r>
            <a:br>
              <a:rPr lang="en-GB" noProof="0"/>
            </a:br>
            <a:r>
              <a:rPr lang="en-GB" noProof="0"/>
              <a:t>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360001" y="1807620"/>
            <a:ext cx="8424001" cy="4237200"/>
          </a:xfrm>
          <a:prstGeom prst="rect">
            <a:avLst/>
          </a:prstGeom>
        </p:spPr>
        <p:txBody>
          <a:bodyPr vert="horz" lIns="18000" tIns="0" rIns="18000" bIns="0" rtlCol="0">
            <a:noAutofit/>
          </a:bodyPr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  <a:p>
            <a:pPr lvl="5"/>
            <a:r>
              <a:rPr lang="en-GB" noProof="0" dirty="0"/>
              <a:t>Sixth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gray">
          <a:xfrm>
            <a:off x="360000" y="6588208"/>
            <a:ext cx="592501" cy="1800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80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fld id="{0087168E-D4AA-4E26-BAB4-555C1D81D0C3}" type="datetime1">
              <a:rPr lang="en-GB" noProof="0" smtClean="0"/>
              <a:t>25/01/2018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1044744" y="6588208"/>
            <a:ext cx="1698456" cy="1800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80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GB" noProof="0"/>
              <a:t>|     Title of the presentation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8562325" y="6588208"/>
            <a:ext cx="217448" cy="1800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 b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fld id="{A74CE0EA-F3B5-4684-BA10-C594598FDB9C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663504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662" r:id="rId2"/>
    <p:sldLayoutId id="2147483664" r:id="rId3"/>
    <p:sldLayoutId id="2147483686" r:id="rId4"/>
    <p:sldLayoutId id="2147483687" r:id="rId5"/>
    <p:sldLayoutId id="2147483688" r:id="rId6"/>
    <p:sldLayoutId id="2147483670" r:id="rId7"/>
    <p:sldLayoutId id="2147483690" r:id="rId8"/>
    <p:sldLayoutId id="2147483671" r:id="rId9"/>
    <p:sldLayoutId id="2147483685" r:id="rId10"/>
    <p:sldLayoutId id="2147483676" r:id="rId11"/>
    <p:sldLayoutId id="2147483725" r:id="rId12"/>
    <p:sldLayoutId id="2147483666" r:id="rId13"/>
    <p:sldLayoutId id="2147483684" r:id="rId14"/>
    <p:sldLayoutId id="2147483728" r:id="rId15"/>
    <p:sldLayoutId id="2147483730" r:id="rId16"/>
    <p:sldLayoutId id="2147483731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rgbClr val="0092CC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spcAft>
          <a:spcPts val="600"/>
        </a:spcAft>
        <a:buClr>
          <a:schemeClr val="tx1"/>
        </a:buClr>
        <a:buSzPct val="80000"/>
        <a:buFontTx/>
        <a:buNone/>
        <a:defRPr sz="1400" b="0" kern="1200">
          <a:solidFill>
            <a:schemeClr val="tx1"/>
          </a:solidFill>
          <a:latin typeface="+mn-lt"/>
          <a:ea typeface="+mn-ea"/>
          <a:cs typeface="Times New Roman" panose="02020603050405020304" pitchFamily="18" charset="0"/>
        </a:defRPr>
      </a:lvl1pPr>
      <a:lvl2pPr marL="360363" indent="-179388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827087" indent="-28575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179513" indent="-28575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616075" indent="-358775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062163" indent="-3587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1139" userDrawn="1">
          <p15:clr>
            <a:srgbClr val="F26B43"/>
          </p15:clr>
        </p15:guide>
        <p15:guide id="2" orient="horz" pos="3809" userDrawn="1">
          <p15:clr>
            <a:srgbClr val="F26B43"/>
          </p15:clr>
        </p15:guide>
        <p15:guide id="3" pos="2880" userDrawn="1">
          <p15:clr>
            <a:srgbClr val="F26B43"/>
          </p15:clr>
        </p15:guide>
        <p15:guide id="4" pos="226" userDrawn="1">
          <p15:clr>
            <a:srgbClr val="F26B43"/>
          </p15:clr>
        </p15:guide>
        <p15:guide id="5" pos="5534" userDrawn="1">
          <p15:clr>
            <a:srgbClr val="F26B43"/>
          </p15:clr>
        </p15:guide>
        <p15:guide id="6" pos="2939" userDrawn="1">
          <p15:clr>
            <a:srgbClr val="F26B43"/>
          </p15:clr>
        </p15:guide>
        <p15:guide id="7" pos="282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74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invGray">
          <a:xfrm>
            <a:off x="359999" y="359999"/>
            <a:ext cx="6120000" cy="720000"/>
          </a:xfrm>
          <a:prstGeom prst="rect">
            <a:avLst/>
          </a:prstGeom>
        </p:spPr>
        <p:txBody>
          <a:bodyPr vert="horz" lIns="18000" tIns="0" rIns="360000" bIns="0" rtlCol="0" anchor="b">
            <a:noAutofit/>
          </a:bodyPr>
          <a:lstStyle/>
          <a:p>
            <a:r>
              <a:rPr lang="en-GB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invGray">
          <a:xfrm>
            <a:off x="360001" y="1800000"/>
            <a:ext cx="8424001" cy="4237200"/>
          </a:xfrm>
          <a:prstGeom prst="rect">
            <a:avLst/>
          </a:prstGeom>
        </p:spPr>
        <p:txBody>
          <a:bodyPr vert="horz" lIns="18000" tIns="0" rIns="18000" bIns="0" rtlCol="0">
            <a:noAutofit/>
          </a:bodyPr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  <a:p>
            <a:pPr lvl="5"/>
            <a:r>
              <a:rPr lang="en-GB" noProof="0" dirty="0"/>
              <a:t>Sixth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invGray">
          <a:xfrm>
            <a:off x="360000" y="6580588"/>
            <a:ext cx="592501" cy="1800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800">
                <a:solidFill>
                  <a:schemeClr val="bg2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fld id="{CB2A9C5F-569E-41BE-B5E5-7CBFE1B687B2}" type="datetime1">
              <a:rPr lang="en-GB" noProof="0" smtClean="0"/>
              <a:t>25/01/2018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invGray">
          <a:xfrm>
            <a:off x="1044744" y="6580588"/>
            <a:ext cx="1698456" cy="1800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800">
                <a:solidFill>
                  <a:schemeClr val="bg2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GB" noProof="0"/>
              <a:t>|     Title of the presentation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invGray">
          <a:xfrm>
            <a:off x="8562325" y="6580588"/>
            <a:ext cx="217448" cy="1800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 b="0">
                <a:solidFill>
                  <a:schemeClr val="bg2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fld id="{A74CE0EA-F3B5-4684-BA10-C594598FDB9C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388449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26" r:id="rId12"/>
    <p:sldLayoutId id="2147483719" r:id="rId13"/>
    <p:sldLayoutId id="2147483720" r:id="rId14"/>
    <p:sldLayoutId id="2147483727" r:id="rId1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spcAft>
          <a:spcPts val="600"/>
        </a:spcAft>
        <a:buClr>
          <a:schemeClr val="bg1"/>
        </a:buClr>
        <a:buSzPct val="80000"/>
        <a:buFontTx/>
        <a:buNone/>
        <a:defRPr sz="1400" b="0" kern="1200">
          <a:solidFill>
            <a:schemeClr val="bg1"/>
          </a:solidFill>
          <a:latin typeface="+mn-lt"/>
          <a:ea typeface="+mn-ea"/>
          <a:cs typeface="Times New Roman" panose="02020603050405020304" pitchFamily="18" charset="0"/>
        </a:defRPr>
      </a:lvl1pPr>
      <a:lvl2pPr marL="466725" indent="-28575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Clr>
          <a:schemeClr val="bg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2pPr>
      <a:lvl3pPr marL="827087" indent="-28575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Clr>
          <a:schemeClr val="bg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3pPr>
      <a:lvl4pPr marL="1179513" indent="-28575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Clr>
          <a:schemeClr val="bg1"/>
        </a:buClr>
        <a:buSzPct val="100000"/>
        <a:buFont typeface="Arial" panose="020B0604020202020204" pitchFamily="34" charset="0"/>
        <a:buChar char="•"/>
        <a:tabLst>
          <a:tab pos="1074738" algn="l"/>
        </a:tabLst>
        <a:defRPr sz="1400" kern="1200">
          <a:solidFill>
            <a:schemeClr val="bg1"/>
          </a:solidFill>
          <a:latin typeface="+mn-lt"/>
          <a:ea typeface="+mn-ea"/>
          <a:cs typeface="+mn-cs"/>
        </a:defRPr>
      </a:lvl4pPr>
      <a:lvl5pPr marL="1616075" indent="-358775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Clr>
          <a:schemeClr val="bg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5pPr>
      <a:lvl6pPr marL="2062163" indent="-358775" algn="l" defTabSz="914400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1131" userDrawn="1">
          <p15:clr>
            <a:srgbClr val="F26B43"/>
          </p15:clr>
        </p15:guide>
        <p15:guide id="2" orient="horz" pos="3809" userDrawn="1">
          <p15:clr>
            <a:srgbClr val="F26B43"/>
          </p15:clr>
        </p15:guide>
        <p15:guide id="3" pos="2880" userDrawn="1">
          <p15:clr>
            <a:srgbClr val="F26B43"/>
          </p15:clr>
        </p15:guide>
        <p15:guide id="4" pos="227" userDrawn="1">
          <p15:clr>
            <a:srgbClr val="F26B43"/>
          </p15:clr>
        </p15:guide>
        <p15:guide id="5" pos="5534" userDrawn="1">
          <p15:clr>
            <a:srgbClr val="F26B43"/>
          </p15:clr>
        </p15:guide>
        <p15:guide id="6" pos="2821" userDrawn="1">
          <p15:clr>
            <a:srgbClr val="F26B43"/>
          </p15:clr>
        </p15:guide>
        <p15:guide id="7" pos="29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.jpeg"/><Relationship Id="rId5" Type="http://schemas.openxmlformats.org/officeDocument/2006/relationships/image" Target="../media/image6.jpg"/><Relationship Id="rId4" Type="http://schemas.openxmlformats.org/officeDocument/2006/relationships/hyperlink" Target="http://www.who.int/health_financing/documents/public-financing-africa/en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5" t="39461" r="4950" b="3965"/>
          <a:stretch/>
        </p:blipFill>
        <p:spPr bwMode="auto">
          <a:xfrm>
            <a:off x="77409" y="921305"/>
            <a:ext cx="2710762" cy="542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488367" y="1229191"/>
            <a:ext cx="6447502" cy="1304143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fr-FR" sz="2400" dirty="0"/>
              <a:t>V</a:t>
            </a:r>
            <a:r>
              <a:rPr lang="fr-FR" sz="2400" dirty="0" smtClean="0"/>
              <a:t>ers </a:t>
            </a:r>
            <a:r>
              <a:rPr lang="fr-FR" sz="2400" dirty="0"/>
              <a:t>un achat plus stratégique : l’analyse du système </a:t>
            </a:r>
            <a:r>
              <a:rPr lang="fr-FR" sz="2400" dirty="0" smtClean="0"/>
              <a:t>des </a:t>
            </a:r>
            <a:r>
              <a:rPr lang="fr-FR" sz="2400" dirty="0"/>
              <a:t>modalités de paiement des prestataires au Burkina Faso 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503357" y="2533340"/>
            <a:ext cx="6432512" cy="404732"/>
          </a:xfrm>
          <a:solidFill>
            <a:schemeClr val="accent2">
              <a:lumMod val="40000"/>
              <a:lumOff val="60000"/>
            </a:schemeClr>
          </a:solidFill>
        </p:spPr>
        <p:txBody>
          <a:bodyPr anchor="ctr" anchorCtr="0"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fr-FR" sz="1600" dirty="0" smtClean="0">
                <a:latin typeface="+mj-lt"/>
              </a:rPr>
              <a:t>Synthèse préparée par </a:t>
            </a:r>
            <a:r>
              <a:rPr lang="fr-FR" sz="1600" dirty="0">
                <a:latin typeface="+mj-lt"/>
              </a:rPr>
              <a:t>Joël-Arthur </a:t>
            </a:r>
            <a:r>
              <a:rPr lang="fr-FR" sz="1600" dirty="0" smtClean="0">
                <a:latin typeface="+mj-lt"/>
              </a:rPr>
              <a:t>Kiendrébéogo </a:t>
            </a:r>
            <a:r>
              <a:rPr lang="fr-FR" sz="1600" dirty="0">
                <a:latin typeface="+mj-lt"/>
              </a:rPr>
              <a:t>et Fahdi Dkhimi</a:t>
            </a:r>
            <a:endParaRPr lang="en-GB" sz="1600" dirty="0">
              <a:latin typeface="+mj-lt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704" y="3573168"/>
            <a:ext cx="3472611" cy="3119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4508" y="6348614"/>
            <a:ext cx="653416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1050" dirty="0" smtClean="0"/>
              <a:t>Source: </a:t>
            </a:r>
            <a:r>
              <a:rPr lang="fr-CH" sz="1050" dirty="0" err="1" smtClean="0"/>
              <a:t>Barroy</a:t>
            </a:r>
            <a:r>
              <a:rPr lang="fr-CH" sz="1050" dirty="0" smtClean="0"/>
              <a:t>, et al. (2016) Public </a:t>
            </a:r>
            <a:r>
              <a:rPr lang="fr-CH" sz="1050" dirty="0" err="1" smtClean="0"/>
              <a:t>Financing</a:t>
            </a:r>
            <a:r>
              <a:rPr lang="fr-CH" sz="1050" dirty="0" smtClean="0"/>
              <a:t> for Health in </a:t>
            </a:r>
            <a:r>
              <a:rPr lang="fr-CH" sz="1050" dirty="0" err="1" smtClean="0"/>
              <a:t>Africa</a:t>
            </a:r>
            <a:r>
              <a:rPr lang="fr-CH" sz="1050" dirty="0" smtClean="0"/>
              <a:t>: </a:t>
            </a:r>
            <a:r>
              <a:rPr lang="fr-CH" sz="1050" dirty="0" err="1" smtClean="0"/>
              <a:t>from</a:t>
            </a:r>
            <a:r>
              <a:rPr lang="fr-CH" sz="1050" dirty="0" smtClean="0"/>
              <a:t> Abuja to the </a:t>
            </a:r>
            <a:r>
              <a:rPr lang="fr-CH" sz="1050" dirty="0" err="1" smtClean="0"/>
              <a:t>SDGs</a:t>
            </a:r>
            <a:r>
              <a:rPr lang="fr-CH" sz="1050" dirty="0" smtClean="0"/>
              <a:t>, WHO, Geneva.</a:t>
            </a:r>
          </a:p>
          <a:p>
            <a:r>
              <a:rPr lang="fr-CH" sz="1050" dirty="0">
                <a:hlinkClick r:id="rId4"/>
              </a:rPr>
              <a:t>http://www.who.int/health_financing/documents/public-financing-africa/en</a:t>
            </a:r>
            <a:r>
              <a:rPr lang="fr-CH" sz="1050" dirty="0" smtClean="0">
                <a:hlinkClick r:id="rId4"/>
              </a:rPr>
              <a:t>/</a:t>
            </a:r>
            <a:endParaRPr lang="fr-CH" sz="1050" dirty="0" smtClean="0"/>
          </a:p>
        </p:txBody>
      </p:sp>
      <p:sp>
        <p:nvSpPr>
          <p:cNvPr id="7" name="AutoShape 2" descr="Sa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Placeholder 7"/>
          <p:cNvSpPr txBox="1">
            <a:spLocks/>
          </p:cNvSpPr>
          <p:nvPr/>
        </p:nvSpPr>
        <p:spPr>
          <a:xfrm>
            <a:off x="6138179" y="3127149"/>
            <a:ext cx="2797689" cy="288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360363" indent="-179388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7087" indent="-28575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9513" indent="-28575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6075" indent="-358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62163" indent="-358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 smtClean="0"/>
              <a:t>24 </a:t>
            </a:r>
            <a:r>
              <a:rPr lang="en-GB" b="1" dirty="0" err="1" smtClean="0"/>
              <a:t>Janvier</a:t>
            </a:r>
            <a:r>
              <a:rPr lang="en-GB" b="1" dirty="0" smtClean="0"/>
              <a:t> 2018, Ouagadougou</a:t>
            </a:r>
            <a:endParaRPr lang="en-GB" b="1" dirty="0"/>
          </a:p>
        </p:txBody>
      </p:sp>
      <p:sp>
        <p:nvSpPr>
          <p:cNvPr id="9" name="AutoShape 4" descr="Image result for ministère santé burkina fas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6" descr="Image result for ministère santé burkina faso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8" descr="Image result for ministère santé burkina faso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8" t="2729" r="11196" b="-1"/>
          <a:stretch/>
        </p:blipFill>
        <p:spPr>
          <a:xfrm>
            <a:off x="5191704" y="183691"/>
            <a:ext cx="1128470" cy="83227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9516" y="157655"/>
            <a:ext cx="518518" cy="845538"/>
          </a:xfrm>
          <a:prstGeom prst="rect">
            <a:avLst/>
          </a:prstGeom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3043001" y="183691"/>
            <a:ext cx="3095179" cy="599399"/>
          </a:xfrm>
          <a:prstGeom prst="rect">
            <a:avLst/>
          </a:prstGeom>
          <a:noFill/>
          <a:ln>
            <a:noFill/>
          </a:ln>
          <a:ex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15000"/>
              </a:lnSpc>
            </a:pPr>
            <a:r>
              <a:rPr lang="fr-FR" sz="1200" b="1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BURKINA FASO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115000"/>
              </a:lnSpc>
            </a:pPr>
            <a:r>
              <a:rPr lang="fr-FR" sz="1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Ministère de la Santé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9708" y="198400"/>
            <a:ext cx="1686160" cy="53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217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H" sz="2400" dirty="0" smtClean="0"/>
              <a:t>Ministère de la Santé du Burkina Faso</a:t>
            </a:r>
          </a:p>
          <a:p>
            <a:r>
              <a:rPr lang="fr-CH" sz="2400" dirty="0" smtClean="0"/>
              <a:t>Bureau pays et bureau régional de l’OMS (AFRO)</a:t>
            </a:r>
          </a:p>
          <a:p>
            <a:r>
              <a:rPr lang="fr-CH" sz="2400" dirty="0" smtClean="0"/>
              <a:t>Partenaires – notamment dans le cadre du partenariat pour la CSU</a:t>
            </a:r>
            <a:endParaRPr lang="en-US" sz="2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5F5F25C-B8D8-45F9-9C80-5699EEACB709}" type="datetime1">
              <a:rPr lang="en-GB" noProof="0" smtClean="0"/>
              <a:t>25/01/2018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noProof="0" smtClean="0"/>
              <a:t>|     Title of the presentation</a:t>
            </a:r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2</a:t>
            </a:fld>
            <a:endParaRPr lang="en-GB" noProof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Remerciements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502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60001" y="1499016"/>
            <a:ext cx="8424001" cy="472190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GB" sz="2400" b="1" dirty="0" smtClean="0"/>
              <a:t>Introduction</a:t>
            </a:r>
          </a:p>
          <a:p>
            <a:pPr>
              <a:spcBef>
                <a:spcPts val="0"/>
              </a:spcBef>
            </a:pPr>
            <a:endParaRPr lang="en-GB" sz="2000" dirty="0" smtClean="0"/>
          </a:p>
          <a:p>
            <a:pPr>
              <a:spcBef>
                <a:spcPts val="0"/>
              </a:spcBef>
            </a:pPr>
            <a:r>
              <a:rPr lang="en-GB" sz="2400" b="1" dirty="0" err="1" smtClean="0"/>
              <a:t>Définition</a:t>
            </a:r>
            <a:r>
              <a:rPr lang="en-GB" sz="2400" b="1" dirty="0" smtClean="0"/>
              <a:t>: </a:t>
            </a:r>
            <a:r>
              <a:rPr lang="en-GB" sz="2400" b="1" dirty="0" err="1" smtClean="0"/>
              <a:t>Qu’est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ce</a:t>
            </a:r>
            <a:r>
              <a:rPr lang="en-GB" sz="2400" b="1" dirty="0" smtClean="0"/>
              <a:t> que </a:t>
            </a:r>
            <a:r>
              <a:rPr lang="en-GB" sz="2400" b="1" dirty="0" err="1" smtClean="0"/>
              <a:t>l’achat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stratégique</a:t>
            </a:r>
            <a:r>
              <a:rPr lang="en-GB" sz="2400" b="1" dirty="0" smtClean="0"/>
              <a:t>? </a:t>
            </a:r>
          </a:p>
          <a:p>
            <a:pPr>
              <a:spcBef>
                <a:spcPts val="0"/>
              </a:spcBef>
            </a:pPr>
            <a:endParaRPr lang="en-GB" sz="2400" b="1" dirty="0"/>
          </a:p>
          <a:p>
            <a:pPr>
              <a:spcBef>
                <a:spcPts val="0"/>
              </a:spcBef>
            </a:pPr>
            <a:r>
              <a:rPr lang="en-GB" sz="2400" b="1" dirty="0" err="1" smtClean="0"/>
              <a:t>Méthodologie</a:t>
            </a:r>
            <a:r>
              <a:rPr lang="en-GB" sz="2400" b="1" dirty="0" smtClean="0"/>
              <a:t> &amp; </a:t>
            </a:r>
            <a:r>
              <a:rPr lang="en-GB" sz="2400" b="1" dirty="0" err="1" smtClean="0"/>
              <a:t>résultats</a:t>
            </a:r>
            <a:endParaRPr lang="en-GB" sz="2400" b="1" dirty="0"/>
          </a:p>
          <a:p>
            <a:pPr>
              <a:spcBef>
                <a:spcPts val="0"/>
              </a:spcBef>
            </a:pPr>
            <a:endParaRPr lang="en-GB" sz="2400" b="1" dirty="0" smtClean="0"/>
          </a:p>
          <a:p>
            <a:pPr>
              <a:spcBef>
                <a:spcPts val="0"/>
              </a:spcBef>
            </a:pPr>
            <a:r>
              <a:rPr lang="en-GB" sz="2400" b="1" dirty="0" smtClean="0"/>
              <a:t>Conclusions </a:t>
            </a:r>
            <a:endParaRPr lang="en-GB" sz="24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5F5F25C-B8D8-45F9-9C80-5699EEACB709}" type="datetime1">
              <a:rPr lang="en-GB" noProof="0" smtClean="0"/>
              <a:t>25/01/2018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noProof="0" smtClean="0"/>
              <a:t>|     Title of the presentation</a:t>
            </a:r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3</a:t>
            </a:fld>
            <a:endParaRPr lang="en-GB" noProof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Contenu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571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CH" sz="2400" dirty="0" smtClean="0"/>
              <a:t>Dialogue comme puissant instrument vers la CSU</a:t>
            </a:r>
          </a:p>
          <a:p>
            <a:endParaRPr lang="fr-CH" sz="2400" dirty="0" smtClean="0"/>
          </a:p>
          <a:p>
            <a:r>
              <a:rPr lang="fr-CH" sz="2400" dirty="0" smtClean="0"/>
              <a:t>Autour de sujets pertinents pour la CSU, dans près d’une trentaine de pays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05F5F25C-B8D8-45F9-9C80-5699EEACB709}" type="datetime1">
              <a:rPr lang="en-GB" noProof="0" smtClean="0"/>
              <a:t>25/01/2018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GB" noProof="0" smtClean="0"/>
              <a:t>|     Title of the presentation</a:t>
            </a:r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4</a:t>
            </a:fld>
            <a:endParaRPr lang="en-GB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59998" y="367619"/>
            <a:ext cx="8559150" cy="720000"/>
          </a:xfrm>
        </p:spPr>
        <p:txBody>
          <a:bodyPr/>
          <a:lstStyle/>
          <a:p>
            <a:r>
              <a:rPr lang="fr-CH" dirty="0" smtClean="0"/>
              <a:t>Partenariat pour la CSU (UE, Luxembourg, OMS)</a:t>
            </a:r>
            <a:endParaRPr lang="en-US" dirty="0"/>
          </a:p>
        </p:txBody>
      </p:sp>
      <p:pic>
        <p:nvPicPr>
          <p:cNvPr id="13" name="Content Placeholder 12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5225" y="2023269"/>
            <a:ext cx="3505200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276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46354" y="1225677"/>
            <a:ext cx="8424001" cy="4845339"/>
          </a:xfrm>
        </p:spPr>
        <p:txBody>
          <a:bodyPr vert="horz" wrap="square" lIns="91440" tIns="45720" rIns="91440" bIns="45720" rtlCol="0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fr-FR" sz="2400" dirty="0" smtClean="0"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fr-FR" sz="2400" dirty="0" smtClean="0">
              <a:cs typeface="+mn-cs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fr-FR" sz="2400" dirty="0" smtClean="0">
              <a:cs typeface="+mn-cs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sz="2800" dirty="0" smtClean="0">
                <a:cs typeface="+mn-cs"/>
              </a:rPr>
              <a:t>Nourrir le dialogue politique autour de la </a:t>
            </a:r>
            <a:r>
              <a:rPr lang="fr-FR" sz="2800" b="1" dirty="0" smtClean="0">
                <a:cs typeface="+mn-cs"/>
              </a:rPr>
              <a:t>fonction d’achat  </a:t>
            </a:r>
            <a:r>
              <a:rPr lang="fr-FR" sz="2800" dirty="0" smtClean="0">
                <a:cs typeface="+mn-cs"/>
              </a:rPr>
              <a:t>dans le but de </a:t>
            </a:r>
            <a:r>
              <a:rPr lang="fr-FR" sz="2800" b="1" dirty="0" smtClean="0">
                <a:cs typeface="+mn-cs"/>
              </a:rPr>
              <a:t>progresser vers un achat plus stratégique</a:t>
            </a:r>
            <a:r>
              <a:rPr lang="fr-FR" sz="2800" dirty="0" smtClean="0">
                <a:cs typeface="+mn-cs"/>
              </a:rPr>
              <a:t>, c’est-à-dire  </a:t>
            </a:r>
            <a:r>
              <a:rPr lang="fr-FR" sz="2800" b="1" dirty="0" smtClean="0">
                <a:cs typeface="+mn-cs"/>
              </a:rPr>
              <a:t>mieux aligné sur les objectifs du système de santé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fr-FR" sz="2400" b="1" dirty="0"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5</a:t>
            </a:fld>
            <a:endParaRPr lang="en-GB" noProof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46351" y="353747"/>
            <a:ext cx="6120000" cy="720000"/>
          </a:xfrm>
        </p:spPr>
        <p:txBody>
          <a:bodyPr/>
          <a:lstStyle/>
          <a:p>
            <a:r>
              <a:rPr lang="en-GB" dirty="0" err="1" smtClean="0"/>
              <a:t>TdR</a:t>
            </a:r>
            <a:r>
              <a:rPr lang="en-GB" dirty="0" smtClean="0"/>
              <a:t>: </a:t>
            </a:r>
            <a:r>
              <a:rPr lang="en-GB" dirty="0" err="1" smtClean="0"/>
              <a:t>Objectif</a:t>
            </a:r>
            <a:r>
              <a:rPr lang="en-GB" dirty="0" smtClean="0"/>
              <a:t> </a:t>
            </a:r>
            <a:r>
              <a:rPr lang="en-GB" dirty="0" err="1" smtClean="0"/>
              <a:t>général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175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46354" y="1390569"/>
            <a:ext cx="8424001" cy="4499244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ct val="20000"/>
              </a:spcBef>
            </a:pPr>
            <a:r>
              <a:rPr lang="fr-CH" sz="2200" dirty="0">
                <a:cs typeface="+mn-cs"/>
              </a:rPr>
              <a:t>Dialogue dans le champ du financement: construit autour des 3 grandes fonctions </a:t>
            </a:r>
            <a:endParaRPr lang="en-US" sz="2200" dirty="0">
              <a:cs typeface="+mn-cs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fr-FR" sz="2200" dirty="0" smtClean="0">
              <a:cs typeface="+mn-cs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sz="2200" dirty="0" smtClean="0">
                <a:cs typeface="+mn-cs"/>
              </a:rPr>
              <a:t>Objectif </a:t>
            </a:r>
            <a:r>
              <a:rPr lang="fr-FR" sz="2200" dirty="0">
                <a:cs typeface="+mn-cs"/>
              </a:rPr>
              <a:t>de l’étude: 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2200" b="1" dirty="0">
                <a:cs typeface="+mn-cs"/>
              </a:rPr>
              <a:t>Nourrir le dialogue politique autour de la fonction d’achat </a:t>
            </a:r>
            <a:r>
              <a:rPr lang="fr-FR" sz="2200" b="1" dirty="0" smtClean="0">
                <a:cs typeface="+mn-cs"/>
              </a:rPr>
              <a:t> dans le but de progresser vers un achat plus </a:t>
            </a:r>
            <a:r>
              <a:rPr lang="fr-FR" sz="2200" b="1" dirty="0">
                <a:cs typeface="+mn-cs"/>
              </a:rPr>
              <a:t>stratégique, c’est-à-dire </a:t>
            </a:r>
            <a:r>
              <a:rPr lang="fr-FR" sz="2200" b="1" dirty="0" smtClean="0">
                <a:cs typeface="+mn-cs"/>
              </a:rPr>
              <a:t> </a:t>
            </a:r>
            <a:r>
              <a:rPr lang="fr-FR" sz="2200" b="1" dirty="0">
                <a:cs typeface="+mn-cs"/>
              </a:rPr>
              <a:t>mieux </a:t>
            </a:r>
            <a:r>
              <a:rPr lang="fr-FR" sz="2200" b="1" dirty="0" smtClean="0">
                <a:cs typeface="+mn-cs"/>
              </a:rPr>
              <a:t>aligné </a:t>
            </a:r>
            <a:r>
              <a:rPr lang="fr-FR" sz="2200" b="1" dirty="0">
                <a:cs typeface="+mn-cs"/>
              </a:rPr>
              <a:t>sur les objectifs du système de santé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fr-FR" sz="2200" dirty="0">
              <a:cs typeface="+mn-cs"/>
            </a:endParaRPr>
          </a:p>
          <a:p>
            <a:pPr>
              <a:spcBef>
                <a:spcPct val="20000"/>
              </a:spcBef>
            </a:pPr>
            <a:r>
              <a:rPr lang="fr-FR" sz="2200" i="1" u="sng" dirty="0" smtClean="0">
                <a:cs typeface="+mn-cs"/>
              </a:rPr>
              <a:t>Achat stratégique</a:t>
            </a:r>
            <a:endParaRPr lang="fr-FR" sz="2200" i="1" u="sng" dirty="0">
              <a:cs typeface="+mn-cs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2200" dirty="0" smtClean="0">
                <a:cs typeface="+mn-cs"/>
              </a:rPr>
              <a:t>Quels </a:t>
            </a:r>
            <a:r>
              <a:rPr lang="fr-FR" sz="2200" dirty="0">
                <a:cs typeface="+mn-cs"/>
              </a:rPr>
              <a:t>services achetés ? </a:t>
            </a:r>
            <a:r>
              <a:rPr lang="fr-FR" sz="2200" dirty="0" smtClean="0">
                <a:cs typeface="+mn-cs"/>
              </a:rPr>
              <a:t>(panier de soins)</a:t>
            </a:r>
            <a:endParaRPr lang="fr-FR" sz="2200" dirty="0">
              <a:cs typeface="+mn-cs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2200" dirty="0" smtClean="0">
                <a:cs typeface="+mn-cs"/>
              </a:rPr>
              <a:t>De </a:t>
            </a:r>
            <a:r>
              <a:rPr lang="fr-FR" sz="2200" dirty="0">
                <a:cs typeface="+mn-cs"/>
              </a:rPr>
              <a:t>qui</a:t>
            </a:r>
            <a:r>
              <a:rPr lang="fr-FR" sz="2200" dirty="0" smtClean="0">
                <a:cs typeface="+mn-cs"/>
              </a:rPr>
              <a:t>? (accréditation)</a:t>
            </a:r>
            <a:endParaRPr lang="fr-FR" sz="2200" dirty="0">
              <a:cs typeface="+mn-cs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2200" dirty="0" smtClean="0">
                <a:cs typeface="+mn-cs"/>
              </a:rPr>
              <a:t>Comment</a:t>
            </a:r>
            <a:r>
              <a:rPr lang="fr-FR" sz="2200" dirty="0">
                <a:cs typeface="+mn-cs"/>
              </a:rPr>
              <a:t>? </a:t>
            </a:r>
            <a:r>
              <a:rPr lang="fr-FR" sz="2200" dirty="0" smtClean="0">
                <a:cs typeface="+mn-cs"/>
              </a:rPr>
              <a:t>(modalités de paiement)</a:t>
            </a:r>
            <a:endParaRPr lang="fr-FR" sz="2200" dirty="0"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6</a:t>
            </a:fld>
            <a:endParaRPr lang="en-GB" noProof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1"/>
          </p:nvPr>
        </p:nvSpPr>
        <p:spPr>
          <a:xfrm>
            <a:off x="360000" y="6428561"/>
            <a:ext cx="8419774" cy="208579"/>
          </a:xfrm>
        </p:spPr>
        <p:txBody>
          <a:bodyPr/>
          <a:lstStyle/>
          <a:p>
            <a:r>
              <a:rPr lang="fr-FR" i="1" dirty="0"/>
              <a:t>McIntyre D., </a:t>
            </a:r>
            <a:r>
              <a:rPr lang="fr-FR" i="1" dirty="0" err="1"/>
              <a:t>Kutzin</a:t>
            </a:r>
            <a:r>
              <a:rPr lang="fr-FR" i="1" dirty="0"/>
              <a:t> J. (2017) Diagnostic pour le financement de la santé : les bases de l’élaboration d’une stratégie nationale, Genève.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46351" y="386411"/>
            <a:ext cx="7283642" cy="720000"/>
          </a:xfrm>
        </p:spPr>
        <p:txBody>
          <a:bodyPr/>
          <a:lstStyle/>
          <a:p>
            <a:r>
              <a:rPr lang="en-GB" dirty="0" smtClean="0"/>
              <a:t>Dialogue </a:t>
            </a:r>
            <a:r>
              <a:rPr lang="en-GB" dirty="0" err="1" smtClean="0"/>
              <a:t>dans</a:t>
            </a:r>
            <a:r>
              <a:rPr lang="en-GB" dirty="0" smtClean="0"/>
              <a:t> le champ du </a:t>
            </a:r>
            <a:r>
              <a:rPr lang="en-GB" dirty="0" err="1" smtClean="0"/>
              <a:t>financement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15155" y="2407024"/>
            <a:ext cx="8727141" cy="3872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Content Placeholder 8"/>
          <p:cNvPicPr>
            <a:picLocks/>
          </p:cNvPicPr>
          <p:nvPr/>
        </p:nvPicPr>
        <p:blipFill rotWithShape="1">
          <a:blip r:embed="rId2"/>
          <a:srcRect l="1396" t="1234" r="2326" b="5734"/>
          <a:stretch/>
        </p:blipFill>
        <p:spPr bwMode="auto">
          <a:xfrm>
            <a:off x="995083" y="2226256"/>
            <a:ext cx="7046258" cy="41282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Oval 2"/>
          <p:cNvSpPr/>
          <p:nvPr/>
        </p:nvSpPr>
        <p:spPr>
          <a:xfrm>
            <a:off x="749508" y="4841823"/>
            <a:ext cx="1813810" cy="704538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80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CH" sz="2800" dirty="0" smtClean="0"/>
              <a:t>Qu’est-ce qu’on entend par achat ?  Avez-vous des exemples?</a:t>
            </a:r>
          </a:p>
          <a:p>
            <a:endParaRPr lang="fr-CH" sz="2800" dirty="0"/>
          </a:p>
          <a:p>
            <a:r>
              <a:rPr lang="fr-CH" sz="2800" dirty="0" smtClean="0"/>
              <a:t>Comment rend-on l’achat de services plus stratégique ?  </a:t>
            </a:r>
            <a:r>
              <a:rPr lang="fr-CH" sz="2800" dirty="0" smtClean="0"/>
              <a:t>Quelle est l’ambition?</a:t>
            </a:r>
            <a:endParaRPr lang="fr-CH" sz="2800" dirty="0" smtClean="0"/>
          </a:p>
          <a:p>
            <a:endParaRPr lang="fr-CH" sz="2800" dirty="0" smtClean="0"/>
          </a:p>
          <a:p>
            <a:r>
              <a:rPr lang="fr-CH" sz="2800" dirty="0" smtClean="0"/>
              <a:t>De quelle manière la façon dont sont déterminées les modalités </a:t>
            </a:r>
            <a:r>
              <a:rPr lang="fr-CH" sz="2800" dirty="0" smtClean="0"/>
              <a:t>de paiement des prestataires influence </a:t>
            </a:r>
            <a:r>
              <a:rPr lang="fr-CH" sz="2800" dirty="0" smtClean="0"/>
              <a:t>le quotidien d’un </a:t>
            </a:r>
            <a:r>
              <a:rPr lang="fr-CH" sz="2800" dirty="0" smtClean="0"/>
              <a:t>agent de santé </a:t>
            </a:r>
            <a:r>
              <a:rPr lang="fr-CH" sz="2800" dirty="0" smtClean="0"/>
              <a:t>? </a:t>
            </a:r>
          </a:p>
          <a:p>
            <a:endParaRPr lang="fr-CH" sz="2800" dirty="0"/>
          </a:p>
          <a:p>
            <a:endParaRPr lang="en-US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5F5F25C-B8D8-45F9-9C80-5699EEACB709}" type="datetime1">
              <a:rPr lang="en-GB" noProof="0" smtClean="0"/>
              <a:t>25/01/2018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noProof="0" smtClean="0"/>
              <a:t>|     Title of the presentation</a:t>
            </a:r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7</a:t>
            </a:fld>
            <a:endParaRPr lang="en-GB" noProof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Selon vous…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056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spcBef>
                <a:spcPct val="20000"/>
              </a:spcBef>
            </a:pPr>
            <a:r>
              <a:rPr lang="fr-FR" sz="2800" i="1" u="sng" dirty="0" smtClean="0"/>
              <a:t>Définition de l’achat </a:t>
            </a: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fr-FR" sz="2800" dirty="0" smtClean="0"/>
              <a:t>Notion </a:t>
            </a:r>
            <a:r>
              <a:rPr lang="fr-FR" sz="2800" dirty="0"/>
              <a:t>à géométrie </a:t>
            </a:r>
            <a:r>
              <a:rPr lang="fr-FR" sz="2800" dirty="0" smtClean="0"/>
              <a:t>variable</a:t>
            </a: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fr-FR" sz="2800" dirty="0" smtClean="0"/>
              <a:t>Allocation de ressources vers les prestataires de services de santé</a:t>
            </a: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fr-FR" sz="2800" dirty="0" smtClean="0"/>
              <a:t>Progresser vers l’achat stratégique consiste à décider de l’allocation de ressources vers les prestataires de façon explicite sur la base d’informations rigoureuses</a:t>
            </a:r>
            <a:endParaRPr lang="fr-FR" sz="2800" dirty="0"/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fr-FR" sz="2800" i="1" u="sng" dirty="0"/>
          </a:p>
          <a:p>
            <a:pPr>
              <a:spcBef>
                <a:spcPct val="20000"/>
              </a:spcBef>
            </a:pPr>
            <a:r>
              <a:rPr lang="fr-FR" sz="2800" i="1" u="sng" dirty="0" smtClean="0"/>
              <a:t>Définition plus pragmatique = </a:t>
            </a:r>
            <a:endParaRPr lang="fr-FR" sz="2800" i="1" u="sng" dirty="0"/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2800" dirty="0" smtClean="0"/>
              <a:t>Qui achète ? (Architecture de la fonction) 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2800" dirty="0" smtClean="0"/>
              <a:t>Quels </a:t>
            </a:r>
            <a:r>
              <a:rPr lang="fr-FR" sz="2800" dirty="0"/>
              <a:t>services achetés ? </a:t>
            </a:r>
            <a:r>
              <a:rPr lang="fr-FR" sz="2800" dirty="0" smtClean="0"/>
              <a:t>(Panier </a:t>
            </a:r>
            <a:r>
              <a:rPr lang="fr-FR" sz="2800" dirty="0"/>
              <a:t>de soins)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2800" dirty="0"/>
              <a:t>De qui? </a:t>
            </a:r>
            <a:r>
              <a:rPr lang="fr-FR" sz="2800" dirty="0" smtClean="0"/>
              <a:t>(Accréditation</a:t>
            </a:r>
            <a:r>
              <a:rPr lang="fr-FR" sz="2800" dirty="0"/>
              <a:t>)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2800" dirty="0"/>
              <a:t>Comment? </a:t>
            </a:r>
            <a:r>
              <a:rPr lang="fr-FR" sz="2800" dirty="0" smtClean="0"/>
              <a:t>(Modalités </a:t>
            </a:r>
            <a:r>
              <a:rPr lang="fr-FR" sz="2800" dirty="0"/>
              <a:t>de paiement</a:t>
            </a:r>
            <a:r>
              <a:rPr lang="fr-FR" sz="2800" dirty="0" smtClean="0"/>
              <a:t>)</a:t>
            </a:r>
            <a:endParaRPr lang="fr-FR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5F5F25C-B8D8-45F9-9C80-5699EEACB709}" type="datetime1">
              <a:rPr lang="en-GB" noProof="0" smtClean="0"/>
              <a:t>25/01/2018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noProof="0" smtClean="0"/>
              <a:t>|     Title of the presentation</a:t>
            </a:r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8</a:t>
            </a:fld>
            <a:endParaRPr lang="en-GB" noProof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Définition de l’achat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782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5F5F25C-B8D8-45F9-9C80-5699EEACB709}" type="datetime1">
              <a:rPr lang="en-GB" noProof="0" smtClean="0"/>
              <a:t>25/01/2018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noProof="0" smtClean="0"/>
              <a:t>|     Title of the presentation</a:t>
            </a:r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9</a:t>
            </a:fld>
            <a:endParaRPr lang="en-GB" noProof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59999" y="367619"/>
            <a:ext cx="7443932" cy="735967"/>
          </a:xfrm>
        </p:spPr>
        <p:txBody>
          <a:bodyPr/>
          <a:lstStyle/>
          <a:p>
            <a:r>
              <a:rPr lang="fr-CH" dirty="0" smtClean="0"/>
              <a:t>Méthodologie : la cartographie de l’achat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224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670725" y="1142884"/>
            <a:ext cx="697229" cy="413908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Unit 1</a:t>
            </a:r>
            <a:endParaRPr kumimoji="0" lang="en-GB" altLang="en-US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1361107" y="1136534"/>
            <a:ext cx="626063" cy="420257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1200" dirty="0" smtClean="0">
                <a:latin typeface="Calibri" pitchFamily="34" charset="0"/>
                <a:ea typeface="SimSun" pitchFamily="2" charset="-122"/>
                <a:cs typeface="Arial" pitchFamily="34" charset="0"/>
              </a:rPr>
              <a:t>Unit </a:t>
            </a:r>
            <a:r>
              <a:rPr kumimoji="0" lang="en-GB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2</a:t>
            </a:r>
            <a:endParaRPr kumimoji="0" lang="en-GB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5968967" y="1142291"/>
            <a:ext cx="573405" cy="432045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1200" dirty="0" smtClean="0">
                <a:latin typeface="Calibri" pitchFamily="34" charset="0"/>
                <a:ea typeface="SimSun" pitchFamily="2" charset="-122"/>
                <a:cs typeface="Arial" pitchFamily="34" charset="0"/>
              </a:rPr>
              <a:t>Unit 1</a:t>
            </a:r>
            <a:endParaRPr kumimoji="0" lang="en-GB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7082123" y="1142290"/>
            <a:ext cx="666750" cy="432045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1200" dirty="0" smtClean="0">
                <a:latin typeface="Calibri" pitchFamily="34" charset="0"/>
                <a:ea typeface="SimSun" pitchFamily="2" charset="-122"/>
                <a:cs typeface="Arial" pitchFamily="34" charset="0"/>
              </a:rPr>
              <a:t>Unit 3</a:t>
            </a:r>
            <a:endParaRPr kumimoji="0" lang="en-GB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1930996" y="1142883"/>
            <a:ext cx="624779" cy="413909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1200" dirty="0" smtClean="0">
                <a:latin typeface="Calibri" pitchFamily="34" charset="0"/>
                <a:ea typeface="SimSun" pitchFamily="2" charset="-122"/>
                <a:cs typeface="Arial" pitchFamily="34" charset="0"/>
              </a:rPr>
              <a:t>Unit </a:t>
            </a:r>
            <a:r>
              <a:rPr kumimoji="0" lang="en-GB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3</a:t>
            </a:r>
            <a:endParaRPr kumimoji="0" lang="en-GB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6542373" y="1142291"/>
            <a:ext cx="617782" cy="432047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1200" dirty="0" smtClean="0">
                <a:latin typeface="Calibri" pitchFamily="34" charset="0"/>
                <a:ea typeface="SimSun" pitchFamily="2" charset="-122"/>
                <a:cs typeface="Arial" pitchFamily="34" charset="0"/>
              </a:rPr>
              <a:t>Unit 2</a:t>
            </a:r>
            <a:endParaRPr kumimoji="0" lang="en-GB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1287413" y="3980110"/>
            <a:ext cx="1304484" cy="745034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Gvt</a:t>
            </a:r>
            <a:r>
              <a:rPr kumimoji="0" lang="en-GB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 </a:t>
            </a:r>
            <a:r>
              <a:rPr kumimoji="0" lang="en-GB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p</a:t>
            </a:r>
            <a:r>
              <a:rPr lang="en-GB" altLang="en-US" sz="1400" dirty="0" err="1" smtClean="0">
                <a:latin typeface="Calibri" pitchFamily="34" charset="0"/>
                <a:ea typeface="SimSun" pitchFamily="2" charset="-122"/>
                <a:cs typeface="Arial" pitchFamily="34" charset="0"/>
              </a:rPr>
              <a:t>restataire</a:t>
            </a:r>
            <a:endParaRPr kumimoji="0" lang="en-GB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SimSun" pitchFamily="2" charset="-122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1</a:t>
            </a:r>
            <a:r>
              <a:rPr kumimoji="0" lang="en-GB" altLang="en-US" sz="1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st</a:t>
            </a:r>
            <a:r>
              <a:rPr kumimoji="0" lang="en-GB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 line</a:t>
            </a:r>
            <a:endParaRPr kumimoji="0" lang="en-GB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4709102" y="3669257"/>
            <a:ext cx="1150622" cy="567492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1400" dirty="0" err="1" smtClean="0">
                <a:latin typeface="Calibri" pitchFamily="34" charset="0"/>
                <a:ea typeface="SimSun" pitchFamily="2" charset="-122"/>
                <a:cs typeface="Arial" pitchFamily="34" charset="0"/>
              </a:rPr>
              <a:t>Cliniques</a:t>
            </a:r>
            <a:r>
              <a:rPr lang="en-GB" altLang="en-US" sz="1400" dirty="0" smtClean="0">
                <a:latin typeface="Calibri" pitchFamily="34" charset="0"/>
                <a:ea typeface="SimSun" pitchFamily="2" charset="-122"/>
                <a:cs typeface="Arial" pitchFamily="34" charset="0"/>
              </a:rPr>
              <a:t> </a:t>
            </a:r>
            <a:r>
              <a:rPr lang="en-GB" altLang="en-US" sz="1400" dirty="0" err="1" smtClean="0">
                <a:latin typeface="Calibri" pitchFamily="34" charset="0"/>
                <a:ea typeface="SimSun" pitchFamily="2" charset="-122"/>
                <a:cs typeface="Arial" pitchFamily="34" charset="0"/>
              </a:rPr>
              <a:t>privées</a:t>
            </a:r>
            <a:endParaRPr kumimoji="0" lang="en-GB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 Box 18"/>
          <p:cNvSpPr txBox="1">
            <a:spLocks noChangeArrowheads="1"/>
          </p:cNvSpPr>
          <p:nvPr/>
        </p:nvSpPr>
        <p:spPr bwMode="auto">
          <a:xfrm>
            <a:off x="3339361" y="1154079"/>
            <a:ext cx="1088621" cy="420258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1200" dirty="0" smtClean="0">
                <a:latin typeface="Calibri" pitchFamily="34" charset="0"/>
                <a:ea typeface="SimSun" pitchFamily="2" charset="-122"/>
                <a:cs typeface="Arial" pitchFamily="34" charset="0"/>
              </a:rPr>
              <a:t>Unit 1</a:t>
            </a:r>
            <a:endParaRPr kumimoji="0" lang="en-GB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 Box 19"/>
          <p:cNvSpPr txBox="1">
            <a:spLocks noChangeArrowheads="1"/>
          </p:cNvSpPr>
          <p:nvPr/>
        </p:nvSpPr>
        <p:spPr bwMode="auto">
          <a:xfrm>
            <a:off x="4427982" y="1154079"/>
            <a:ext cx="928069" cy="420257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1200" dirty="0" smtClean="0">
                <a:latin typeface="Calibri" pitchFamily="34" charset="0"/>
                <a:ea typeface="SimSun" pitchFamily="2" charset="-122"/>
                <a:cs typeface="Arial" pitchFamily="34" charset="0"/>
              </a:rPr>
              <a:t>Unit 2</a:t>
            </a:r>
            <a:endParaRPr kumimoji="0" lang="en-GB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 Box 20"/>
          <p:cNvSpPr txBox="1">
            <a:spLocks noChangeArrowheads="1"/>
          </p:cNvSpPr>
          <p:nvPr/>
        </p:nvSpPr>
        <p:spPr bwMode="auto">
          <a:xfrm>
            <a:off x="2243385" y="3025603"/>
            <a:ext cx="1298752" cy="695540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GB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Gv</a:t>
            </a:r>
            <a:r>
              <a:rPr lang="en-GB" altLang="en-US" sz="1400" dirty="0" err="1" smtClean="0">
                <a:latin typeface="Calibri" pitchFamily="34" charset="0"/>
                <a:ea typeface="SimSun" pitchFamily="2" charset="-122"/>
                <a:cs typeface="Arial" pitchFamily="34" charset="0"/>
              </a:rPr>
              <a:t>t</a:t>
            </a:r>
            <a:r>
              <a:rPr lang="en-GB" altLang="en-US" sz="1400" dirty="0" smtClean="0">
                <a:latin typeface="Calibri" pitchFamily="34" charset="0"/>
                <a:ea typeface="SimSun" pitchFamily="2" charset="-122"/>
                <a:cs typeface="Arial" pitchFamily="34" charset="0"/>
              </a:rPr>
              <a:t> </a:t>
            </a:r>
            <a:r>
              <a:rPr lang="en-GB" altLang="en-US" sz="1400" dirty="0" err="1" smtClean="0">
                <a:latin typeface="Calibri" pitchFamily="34" charset="0"/>
                <a:ea typeface="SimSun" pitchFamily="2" charset="-122"/>
                <a:cs typeface="Arial" pitchFamily="34" charset="0"/>
              </a:rPr>
              <a:t>prestataire</a:t>
            </a:r>
            <a:r>
              <a:rPr lang="en-GB" altLang="en-US" sz="1400" dirty="0" smtClean="0">
                <a:latin typeface="Calibri" pitchFamily="34" charset="0"/>
                <a:ea typeface="SimSun" pitchFamily="2" charset="-122"/>
                <a:cs typeface="Arial" pitchFamily="34" charset="0"/>
              </a:rPr>
              <a:t>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1400" dirty="0" smtClean="0">
                <a:latin typeface="Calibri" pitchFamily="34" charset="0"/>
                <a:ea typeface="SimSun" pitchFamily="2" charset="-122"/>
                <a:cs typeface="Arial" pitchFamily="34" charset="0"/>
              </a:rPr>
              <a:t>2</a:t>
            </a:r>
            <a:r>
              <a:rPr lang="en-GB" altLang="en-US" sz="1400" baseline="30000" dirty="0" smtClean="0">
                <a:latin typeface="Calibri" pitchFamily="34" charset="0"/>
                <a:ea typeface="SimSun" pitchFamily="2" charset="-122"/>
                <a:cs typeface="Arial" pitchFamily="34" charset="0"/>
              </a:rPr>
              <a:t>nd</a:t>
            </a:r>
            <a:r>
              <a:rPr lang="en-GB" altLang="en-US" sz="1400" dirty="0" smtClean="0">
                <a:latin typeface="Calibri" pitchFamily="34" charset="0"/>
                <a:ea typeface="SimSun" pitchFamily="2" charset="-122"/>
                <a:cs typeface="Arial" pitchFamily="34" charset="0"/>
              </a:rPr>
              <a:t> </a:t>
            </a:r>
            <a:r>
              <a:rPr lang="en-GB" altLang="en-US" sz="1400" dirty="0" err="1" smtClean="0">
                <a:latin typeface="Calibri" pitchFamily="34" charset="0"/>
                <a:ea typeface="SimSun" pitchFamily="2" charset="-122"/>
                <a:cs typeface="Arial" pitchFamily="34" charset="0"/>
              </a:rPr>
              <a:t>ligne</a:t>
            </a:r>
            <a:r>
              <a:rPr lang="en-GB" altLang="en-US" sz="1400" dirty="0" smtClean="0">
                <a:latin typeface="Calibri" pitchFamily="34" charset="0"/>
                <a:ea typeface="SimSun" pitchFamily="2" charset="-122"/>
                <a:cs typeface="Arial" pitchFamily="34" charset="0"/>
              </a:rPr>
              <a:t> </a:t>
            </a:r>
            <a:endParaRPr kumimoji="0" lang="en-GB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0" name="Straight Arrow Connector 19"/>
          <p:cNvCxnSpPr>
            <a:stCxn id="6" idx="2"/>
            <a:endCxn id="12" idx="0"/>
          </p:cNvCxnSpPr>
          <p:nvPr/>
        </p:nvCxnSpPr>
        <p:spPr>
          <a:xfrm>
            <a:off x="1019340" y="1556792"/>
            <a:ext cx="920315" cy="24233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7" idx="2"/>
            <a:endCxn id="17" idx="0"/>
          </p:cNvCxnSpPr>
          <p:nvPr/>
        </p:nvCxnSpPr>
        <p:spPr>
          <a:xfrm>
            <a:off x="1674139" y="1556791"/>
            <a:ext cx="1218622" cy="1468812"/>
          </a:xfrm>
          <a:prstGeom prst="straightConnector1">
            <a:avLst/>
          </a:prstGeom>
          <a:ln w="15875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0" idx="2"/>
            <a:endCxn id="17" idx="0"/>
          </p:cNvCxnSpPr>
          <p:nvPr/>
        </p:nvCxnSpPr>
        <p:spPr>
          <a:xfrm>
            <a:off x="2243386" y="1556792"/>
            <a:ext cx="649375" cy="146881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 Box 5"/>
          <p:cNvSpPr txBox="1">
            <a:spLocks noChangeArrowheads="1"/>
          </p:cNvSpPr>
          <p:nvPr/>
        </p:nvSpPr>
        <p:spPr bwMode="auto">
          <a:xfrm>
            <a:off x="670725" y="620688"/>
            <a:ext cx="1885051" cy="526727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Acheteur</a:t>
            </a:r>
            <a:r>
              <a:rPr kumimoji="0" lang="en-GB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 1</a:t>
            </a:r>
            <a:endParaRPr kumimoji="0" lang="en-GB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Text Box 6"/>
          <p:cNvSpPr txBox="1">
            <a:spLocks noChangeArrowheads="1"/>
          </p:cNvSpPr>
          <p:nvPr/>
        </p:nvSpPr>
        <p:spPr bwMode="auto">
          <a:xfrm>
            <a:off x="3339362" y="638234"/>
            <a:ext cx="2016690" cy="526727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1600" dirty="0" err="1" smtClean="0">
                <a:latin typeface="Calibri" pitchFamily="34" charset="0"/>
                <a:ea typeface="SimSun" pitchFamily="2" charset="-122"/>
                <a:cs typeface="Arial" pitchFamily="34" charset="0"/>
              </a:rPr>
              <a:t>Acheteur</a:t>
            </a:r>
            <a:r>
              <a:rPr kumimoji="0" lang="en-GB" alt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 2</a:t>
            </a:r>
            <a:endParaRPr kumimoji="0" lang="en-GB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Text Box 7"/>
          <p:cNvSpPr txBox="1">
            <a:spLocks noChangeArrowheads="1"/>
          </p:cNvSpPr>
          <p:nvPr/>
        </p:nvSpPr>
        <p:spPr bwMode="auto">
          <a:xfrm>
            <a:off x="5959443" y="638235"/>
            <a:ext cx="1789430" cy="526727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1600" dirty="0" err="1" smtClean="0">
                <a:latin typeface="Calibri" pitchFamily="34" charset="0"/>
                <a:ea typeface="SimSun" pitchFamily="2" charset="-122"/>
                <a:cs typeface="Arial" pitchFamily="34" charset="0"/>
              </a:rPr>
              <a:t>Acheteur</a:t>
            </a:r>
            <a:r>
              <a:rPr kumimoji="0" lang="en-GB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 3</a:t>
            </a:r>
            <a:endParaRPr kumimoji="0" lang="en-GB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 Box 20"/>
          <p:cNvSpPr txBox="1">
            <a:spLocks noChangeArrowheads="1"/>
          </p:cNvSpPr>
          <p:nvPr/>
        </p:nvSpPr>
        <p:spPr bwMode="auto">
          <a:xfrm>
            <a:off x="3619102" y="2800126"/>
            <a:ext cx="1456953" cy="619606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GB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Gvt</a:t>
            </a:r>
            <a:r>
              <a:rPr kumimoji="0" lang="en-GB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 -</a:t>
            </a:r>
            <a:r>
              <a:rPr kumimoji="0" lang="en-GB" altLang="en-US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 </a:t>
            </a:r>
            <a:r>
              <a:rPr kumimoji="0" lang="en-GB" altLang="en-US" sz="1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Prestataire</a:t>
            </a:r>
            <a:r>
              <a:rPr kumimoji="0" lang="en-GB" altLang="en-US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3</a:t>
            </a:r>
            <a:r>
              <a:rPr kumimoji="0" lang="en-GB" altLang="en-US" sz="1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rd</a:t>
            </a:r>
            <a:r>
              <a:rPr kumimoji="0" lang="en-GB" altLang="en-US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 </a:t>
            </a:r>
            <a:r>
              <a:rPr kumimoji="0" lang="en-GB" altLang="en-US" sz="1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ligne</a:t>
            </a:r>
            <a:endParaRPr kumimoji="0" lang="en-GB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Text Box 14"/>
          <p:cNvSpPr txBox="1">
            <a:spLocks noChangeArrowheads="1"/>
          </p:cNvSpPr>
          <p:nvPr/>
        </p:nvSpPr>
        <p:spPr bwMode="auto">
          <a:xfrm>
            <a:off x="5959443" y="4158522"/>
            <a:ext cx="1222459" cy="584623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1400" dirty="0" smtClean="0">
                <a:latin typeface="Calibri" pitchFamily="34" charset="0"/>
                <a:ea typeface="SimSun" pitchFamily="2" charset="-122"/>
                <a:cs typeface="Arial" pitchFamily="34" charset="0"/>
              </a:rPr>
              <a:t>Cabinet</a:t>
            </a:r>
            <a:r>
              <a:rPr kumimoji="0" lang="en-GB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 </a:t>
            </a:r>
            <a:r>
              <a:rPr kumimoji="0" lang="en-GB" alt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privé</a:t>
            </a:r>
            <a:r>
              <a:rPr kumimoji="0" lang="en-GB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 (</a:t>
            </a:r>
            <a:r>
              <a:rPr lang="en-GB" altLang="en-US" sz="1400" dirty="0" err="1" smtClean="0">
                <a:latin typeface="Calibri" pitchFamily="34" charset="0"/>
                <a:ea typeface="SimSun" pitchFamily="2" charset="-122"/>
                <a:cs typeface="Arial" pitchFamily="34" charset="0"/>
              </a:rPr>
              <a:t>ambulatoire</a:t>
            </a:r>
            <a:r>
              <a:rPr kumimoji="0" lang="en-GB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)</a:t>
            </a:r>
            <a:endParaRPr kumimoji="0" lang="en-GB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2" name="Straight Arrow Connector 51"/>
          <p:cNvCxnSpPr>
            <a:stCxn id="10" idx="2"/>
            <a:endCxn id="12" idx="0"/>
          </p:cNvCxnSpPr>
          <p:nvPr/>
        </p:nvCxnSpPr>
        <p:spPr>
          <a:xfrm flipH="1">
            <a:off x="1939655" y="1556792"/>
            <a:ext cx="303731" cy="242331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 Box 14"/>
          <p:cNvSpPr txBox="1">
            <a:spLocks noChangeArrowheads="1"/>
          </p:cNvSpPr>
          <p:nvPr/>
        </p:nvSpPr>
        <p:spPr bwMode="auto">
          <a:xfrm>
            <a:off x="6851264" y="4959616"/>
            <a:ext cx="1322554" cy="601819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400" b="0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Prestataires</a:t>
            </a:r>
            <a:r>
              <a:rPr kumimoji="0" lang="en-GB" altLang="en-US" sz="14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 – </a:t>
            </a:r>
            <a:r>
              <a:rPr lang="en-GB" altLang="en-US" sz="1400" dirty="0" err="1" smtClean="0">
                <a:latin typeface="Calibri" pitchFamily="34" charset="0"/>
                <a:ea typeface="SimSun" pitchFamily="2" charset="-122"/>
                <a:cs typeface="Arial" pitchFamily="34" charset="0"/>
              </a:rPr>
              <a:t>autres</a:t>
            </a:r>
            <a:r>
              <a:rPr lang="en-GB" altLang="en-US" sz="1400" dirty="0" smtClean="0">
                <a:latin typeface="Calibri" pitchFamily="34" charset="0"/>
                <a:ea typeface="SimSun" pitchFamily="2" charset="-122"/>
                <a:cs typeface="Arial" pitchFamily="34" charset="0"/>
              </a:rPr>
              <a:t> services</a:t>
            </a:r>
            <a:endParaRPr kumimoji="0" lang="en-GB" altLang="en-US" sz="2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Text Box 14"/>
          <p:cNvSpPr txBox="1">
            <a:spLocks noChangeArrowheads="1"/>
          </p:cNvSpPr>
          <p:nvPr/>
        </p:nvSpPr>
        <p:spPr bwMode="auto">
          <a:xfrm>
            <a:off x="218826" y="4817735"/>
            <a:ext cx="1414910" cy="740444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Gvt</a:t>
            </a:r>
            <a:r>
              <a:rPr kumimoji="0" lang="en-GB" altLang="en-US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 </a:t>
            </a:r>
            <a:r>
              <a:rPr kumimoji="0" lang="en-GB" alt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Prestataire</a:t>
            </a:r>
            <a:r>
              <a:rPr kumimoji="0" lang="en-GB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1200" dirty="0" smtClean="0">
                <a:latin typeface="Calibri" pitchFamily="34" charset="0"/>
                <a:ea typeface="SimSun" pitchFamily="2" charset="-122"/>
                <a:cs typeface="Arial" pitchFamily="34" charset="0"/>
              </a:rPr>
              <a:t>Santé </a:t>
            </a:r>
            <a:r>
              <a:rPr lang="en-GB" altLang="en-US" sz="1200" dirty="0" err="1" smtClean="0">
                <a:latin typeface="Calibri" pitchFamily="34" charset="0"/>
                <a:ea typeface="SimSun" pitchFamily="2" charset="-122"/>
                <a:cs typeface="Arial" pitchFamily="34" charset="0"/>
              </a:rPr>
              <a:t>Communautaire</a:t>
            </a:r>
            <a:endParaRPr kumimoji="0" lang="en-GB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3" name="Straight Arrow Connector 62"/>
          <p:cNvCxnSpPr>
            <a:stCxn id="6" idx="2"/>
            <a:endCxn id="62" idx="0"/>
          </p:cNvCxnSpPr>
          <p:nvPr/>
        </p:nvCxnSpPr>
        <p:spPr>
          <a:xfrm flipH="1">
            <a:off x="926281" y="1556792"/>
            <a:ext cx="93059" cy="326094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15" idx="2"/>
            <a:endCxn id="12" idx="0"/>
          </p:cNvCxnSpPr>
          <p:nvPr/>
        </p:nvCxnSpPr>
        <p:spPr>
          <a:xfrm flipH="1">
            <a:off x="1939655" y="1574337"/>
            <a:ext cx="1944017" cy="2405773"/>
          </a:xfrm>
          <a:prstGeom prst="straightConnector1">
            <a:avLst/>
          </a:prstGeom>
          <a:ln w="15875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stCxn id="9" idx="2"/>
            <a:endCxn id="13" idx="0"/>
          </p:cNvCxnSpPr>
          <p:nvPr/>
        </p:nvCxnSpPr>
        <p:spPr>
          <a:xfrm flipH="1">
            <a:off x="5284413" y="1574335"/>
            <a:ext cx="2131085" cy="2094922"/>
          </a:xfrm>
          <a:prstGeom prst="straightConnector1">
            <a:avLst/>
          </a:prstGeom>
          <a:ln>
            <a:solidFill>
              <a:srgbClr val="FF0000"/>
            </a:solidFill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stCxn id="9" idx="2"/>
            <a:endCxn id="43" idx="3"/>
          </p:cNvCxnSpPr>
          <p:nvPr/>
        </p:nvCxnSpPr>
        <p:spPr>
          <a:xfrm flipH="1">
            <a:off x="5076055" y="1574335"/>
            <a:ext cx="2339443" cy="1535594"/>
          </a:xfrm>
          <a:prstGeom prst="straightConnector1">
            <a:avLst/>
          </a:prstGeom>
          <a:ln>
            <a:solidFill>
              <a:srgbClr val="FF0000"/>
            </a:solidFill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stCxn id="11" idx="2"/>
            <a:endCxn id="55" idx="0"/>
          </p:cNvCxnSpPr>
          <p:nvPr/>
        </p:nvCxnSpPr>
        <p:spPr>
          <a:xfrm>
            <a:off x="6851264" y="1574338"/>
            <a:ext cx="661277" cy="338527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>
            <a:stCxn id="11" idx="2"/>
            <a:endCxn id="44" idx="0"/>
          </p:cNvCxnSpPr>
          <p:nvPr/>
        </p:nvCxnSpPr>
        <p:spPr>
          <a:xfrm flipH="1">
            <a:off x="6570673" y="1574338"/>
            <a:ext cx="280591" cy="258418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>
            <a:stCxn id="15" idx="2"/>
            <a:endCxn id="13" idx="0"/>
          </p:cNvCxnSpPr>
          <p:nvPr/>
        </p:nvCxnSpPr>
        <p:spPr>
          <a:xfrm>
            <a:off x="3883672" y="1574337"/>
            <a:ext cx="1400741" cy="2094920"/>
          </a:xfrm>
          <a:prstGeom prst="straightConnector1">
            <a:avLst/>
          </a:prstGeom>
          <a:ln w="15875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>
            <a:stCxn id="16" idx="2"/>
            <a:endCxn id="43" idx="0"/>
          </p:cNvCxnSpPr>
          <p:nvPr/>
        </p:nvCxnSpPr>
        <p:spPr>
          <a:xfrm flipH="1">
            <a:off x="4347579" y="1574336"/>
            <a:ext cx="544438" cy="122579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stCxn id="8" idx="2"/>
            <a:endCxn id="12" idx="3"/>
          </p:cNvCxnSpPr>
          <p:nvPr/>
        </p:nvCxnSpPr>
        <p:spPr>
          <a:xfrm flipH="1">
            <a:off x="2591897" y="1574336"/>
            <a:ext cx="3663773" cy="2778291"/>
          </a:xfrm>
          <a:prstGeom prst="straightConnector1">
            <a:avLst/>
          </a:prstGeom>
          <a:ln w="15875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Arrow Connector 146"/>
          <p:cNvCxnSpPr>
            <a:stCxn id="7" idx="2"/>
            <a:endCxn id="43" idx="0"/>
          </p:cNvCxnSpPr>
          <p:nvPr/>
        </p:nvCxnSpPr>
        <p:spPr>
          <a:xfrm>
            <a:off x="1674139" y="1556791"/>
            <a:ext cx="2673440" cy="124333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Rounded Rectangle 149"/>
          <p:cNvSpPr/>
          <p:nvPr/>
        </p:nvSpPr>
        <p:spPr>
          <a:xfrm>
            <a:off x="385262" y="5949280"/>
            <a:ext cx="7989245" cy="648072"/>
          </a:xfrm>
          <a:prstGeom prst="round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400" dirty="0" smtClean="0">
                <a:solidFill>
                  <a:schemeClr val="tx1"/>
                </a:solidFill>
              </a:rPr>
              <a:t>Population</a:t>
            </a: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152" name="Straight Arrow Connector 151"/>
          <p:cNvCxnSpPr>
            <a:stCxn id="161" idx="0"/>
            <a:endCxn id="12" idx="2"/>
          </p:cNvCxnSpPr>
          <p:nvPr/>
        </p:nvCxnSpPr>
        <p:spPr>
          <a:xfrm flipH="1" flipV="1">
            <a:off x="1939655" y="4725144"/>
            <a:ext cx="113622" cy="1226242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Arrow Connector 154"/>
          <p:cNvCxnSpPr>
            <a:stCxn id="161" idx="0"/>
            <a:endCxn id="62" idx="2"/>
          </p:cNvCxnSpPr>
          <p:nvPr/>
        </p:nvCxnSpPr>
        <p:spPr>
          <a:xfrm flipH="1" flipV="1">
            <a:off x="926281" y="5558179"/>
            <a:ext cx="1126996" cy="393207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Arrow Connector 157"/>
          <p:cNvCxnSpPr>
            <a:stCxn id="161" idx="0"/>
            <a:endCxn id="17" idx="2"/>
          </p:cNvCxnSpPr>
          <p:nvPr/>
        </p:nvCxnSpPr>
        <p:spPr>
          <a:xfrm flipV="1">
            <a:off x="2053277" y="3721143"/>
            <a:ext cx="839484" cy="2230243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Rounded Rectangle 160"/>
          <p:cNvSpPr/>
          <p:nvPr/>
        </p:nvSpPr>
        <p:spPr>
          <a:xfrm>
            <a:off x="1346577" y="5951386"/>
            <a:ext cx="1413400" cy="42994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400" dirty="0" smtClean="0">
                <a:solidFill>
                  <a:schemeClr val="accent3">
                    <a:lumMod val="50000"/>
                  </a:schemeClr>
                </a:solidFill>
              </a:rPr>
              <a:t>Copaiement Formel</a:t>
            </a:r>
            <a:endParaRPr lang="en-US" sz="1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62" name="Rounded Rectangle 161"/>
          <p:cNvSpPr/>
          <p:nvPr/>
        </p:nvSpPr>
        <p:spPr>
          <a:xfrm>
            <a:off x="5900954" y="5949280"/>
            <a:ext cx="1514544" cy="43204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400" dirty="0" err="1" smtClean="0">
                <a:solidFill>
                  <a:schemeClr val="bg1">
                    <a:lumMod val="50000"/>
                  </a:schemeClr>
                </a:solidFill>
              </a:rPr>
              <a:t>Co-paiement</a:t>
            </a:r>
            <a:r>
              <a:rPr lang="fr-CH" sz="1400" dirty="0" smtClean="0">
                <a:solidFill>
                  <a:schemeClr val="bg1">
                    <a:lumMod val="50000"/>
                  </a:schemeClr>
                </a:solidFill>
              </a:rPr>
              <a:t> informel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66" name="Straight Arrow Connector 165"/>
          <p:cNvCxnSpPr>
            <a:stCxn id="161" idx="0"/>
            <a:endCxn id="43" idx="2"/>
          </p:cNvCxnSpPr>
          <p:nvPr/>
        </p:nvCxnSpPr>
        <p:spPr>
          <a:xfrm flipV="1">
            <a:off x="2053277" y="3419732"/>
            <a:ext cx="2294302" cy="2531654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Arrow Connector 170"/>
          <p:cNvCxnSpPr>
            <a:stCxn id="161" idx="0"/>
            <a:endCxn id="13" idx="1"/>
          </p:cNvCxnSpPr>
          <p:nvPr/>
        </p:nvCxnSpPr>
        <p:spPr>
          <a:xfrm flipV="1">
            <a:off x="2053277" y="3953003"/>
            <a:ext cx="2655825" cy="1998383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Arrow Connector 173"/>
          <p:cNvCxnSpPr>
            <a:stCxn id="161" idx="0"/>
            <a:endCxn id="44" idx="1"/>
          </p:cNvCxnSpPr>
          <p:nvPr/>
        </p:nvCxnSpPr>
        <p:spPr>
          <a:xfrm flipV="1">
            <a:off x="2053277" y="4450834"/>
            <a:ext cx="3906166" cy="1500552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Arrow Connector 176"/>
          <p:cNvCxnSpPr>
            <a:stCxn id="161" idx="0"/>
            <a:endCxn id="55" idx="1"/>
          </p:cNvCxnSpPr>
          <p:nvPr/>
        </p:nvCxnSpPr>
        <p:spPr>
          <a:xfrm flipV="1">
            <a:off x="2053277" y="5260526"/>
            <a:ext cx="4797987" cy="690860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Arrow Connector 179"/>
          <p:cNvCxnSpPr>
            <a:stCxn id="162" idx="0"/>
            <a:endCxn id="62" idx="3"/>
          </p:cNvCxnSpPr>
          <p:nvPr/>
        </p:nvCxnSpPr>
        <p:spPr>
          <a:xfrm flipH="1" flipV="1">
            <a:off x="1633736" y="5187957"/>
            <a:ext cx="5024490" cy="761323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Arrow Connector 182"/>
          <p:cNvCxnSpPr>
            <a:stCxn id="162" idx="0"/>
            <a:endCxn id="12" idx="3"/>
          </p:cNvCxnSpPr>
          <p:nvPr/>
        </p:nvCxnSpPr>
        <p:spPr>
          <a:xfrm flipH="1" flipV="1">
            <a:off x="2591897" y="4352627"/>
            <a:ext cx="4066329" cy="1596653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Arrow Connector 185"/>
          <p:cNvCxnSpPr>
            <a:stCxn id="162" idx="0"/>
            <a:endCxn id="17" idx="2"/>
          </p:cNvCxnSpPr>
          <p:nvPr/>
        </p:nvCxnSpPr>
        <p:spPr>
          <a:xfrm flipH="1" flipV="1">
            <a:off x="2892761" y="3721143"/>
            <a:ext cx="3765465" cy="2228137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Arrow Connector 188"/>
          <p:cNvCxnSpPr>
            <a:stCxn id="162" idx="0"/>
            <a:endCxn id="43" idx="2"/>
          </p:cNvCxnSpPr>
          <p:nvPr/>
        </p:nvCxnSpPr>
        <p:spPr>
          <a:xfrm flipH="1" flipV="1">
            <a:off x="4347579" y="3419732"/>
            <a:ext cx="2310647" cy="2529548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Arrow Connector 191"/>
          <p:cNvCxnSpPr>
            <a:stCxn id="162" idx="0"/>
            <a:endCxn id="13" idx="2"/>
          </p:cNvCxnSpPr>
          <p:nvPr/>
        </p:nvCxnSpPr>
        <p:spPr>
          <a:xfrm flipH="1" flipV="1">
            <a:off x="5284413" y="4236749"/>
            <a:ext cx="1373813" cy="1712531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Arrow Connector 194"/>
          <p:cNvCxnSpPr>
            <a:stCxn id="162" idx="0"/>
            <a:endCxn id="44" idx="2"/>
          </p:cNvCxnSpPr>
          <p:nvPr/>
        </p:nvCxnSpPr>
        <p:spPr>
          <a:xfrm flipH="1" flipV="1">
            <a:off x="6570673" y="4743145"/>
            <a:ext cx="87553" cy="1206135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Arrow Connector 197"/>
          <p:cNvCxnSpPr>
            <a:stCxn id="162" idx="0"/>
            <a:endCxn id="55" idx="2"/>
          </p:cNvCxnSpPr>
          <p:nvPr/>
        </p:nvCxnSpPr>
        <p:spPr>
          <a:xfrm flipV="1">
            <a:off x="6658226" y="5561435"/>
            <a:ext cx="854315" cy="387845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2" name="Rounded Rectangle 201"/>
          <p:cNvSpPr/>
          <p:nvPr/>
        </p:nvSpPr>
        <p:spPr>
          <a:xfrm>
            <a:off x="8379398" y="1547524"/>
            <a:ext cx="360040" cy="3744416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fr-CH" sz="1400" b="1" dirty="0" smtClean="0">
                <a:solidFill>
                  <a:srgbClr val="00B050"/>
                </a:solidFill>
              </a:rPr>
              <a:t>Facteurs liés à la gouvernance</a:t>
            </a:r>
            <a:endParaRPr lang="en-US" sz="1400" b="1" dirty="0">
              <a:solidFill>
                <a:srgbClr val="00B050"/>
              </a:solidFill>
            </a:endParaRPr>
          </a:p>
        </p:txBody>
      </p:sp>
      <p:sp>
        <p:nvSpPr>
          <p:cNvPr id="203" name="Right Arrow 202"/>
          <p:cNvSpPr/>
          <p:nvPr/>
        </p:nvSpPr>
        <p:spPr>
          <a:xfrm rot="10800000">
            <a:off x="7942459" y="1595297"/>
            <a:ext cx="432048" cy="360040"/>
          </a:xfrm>
          <a:prstGeom prst="rightArrow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>
              <a:solidFill>
                <a:srgbClr val="FF0000"/>
              </a:solidFill>
            </a:endParaRPr>
          </a:p>
        </p:txBody>
      </p:sp>
      <p:sp>
        <p:nvSpPr>
          <p:cNvPr id="204" name="Right Arrow 203"/>
          <p:cNvSpPr/>
          <p:nvPr/>
        </p:nvSpPr>
        <p:spPr>
          <a:xfrm rot="10800000">
            <a:off x="7947350" y="3924905"/>
            <a:ext cx="432048" cy="360040"/>
          </a:xfrm>
          <a:prstGeom prst="rightArrow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>
              <a:solidFill>
                <a:srgbClr val="FF0000"/>
              </a:solidFill>
            </a:endParaRPr>
          </a:p>
        </p:txBody>
      </p:sp>
      <p:sp>
        <p:nvSpPr>
          <p:cNvPr id="206" name="Right Arrow 205"/>
          <p:cNvSpPr/>
          <p:nvPr/>
        </p:nvSpPr>
        <p:spPr>
          <a:xfrm rot="10800000">
            <a:off x="7947350" y="2743643"/>
            <a:ext cx="432048" cy="360040"/>
          </a:xfrm>
          <a:prstGeom prst="rightArrow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>
              <a:solidFill>
                <a:srgbClr val="FF0000"/>
              </a:solidFill>
            </a:endParaRPr>
          </a:p>
        </p:txBody>
      </p:sp>
      <p:sp>
        <p:nvSpPr>
          <p:cNvPr id="94" name="Oval 93"/>
          <p:cNvSpPr/>
          <p:nvPr/>
        </p:nvSpPr>
        <p:spPr>
          <a:xfrm>
            <a:off x="611560" y="4537431"/>
            <a:ext cx="675852" cy="403737"/>
          </a:xfrm>
          <a:prstGeom prst="ellipse">
            <a:avLst/>
          </a:prstGeom>
          <a:noFill/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Oval 162"/>
          <p:cNvSpPr/>
          <p:nvPr/>
        </p:nvSpPr>
        <p:spPr>
          <a:xfrm>
            <a:off x="1674138" y="3721143"/>
            <a:ext cx="682396" cy="292280"/>
          </a:xfrm>
          <a:prstGeom prst="ellipse">
            <a:avLst/>
          </a:prstGeom>
          <a:noFill/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Oval 163"/>
          <p:cNvSpPr/>
          <p:nvPr/>
        </p:nvSpPr>
        <p:spPr>
          <a:xfrm>
            <a:off x="2555776" y="2800126"/>
            <a:ext cx="682635" cy="268834"/>
          </a:xfrm>
          <a:prstGeom prst="ellipse">
            <a:avLst/>
          </a:prstGeom>
          <a:noFill/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Oval 164"/>
          <p:cNvSpPr/>
          <p:nvPr/>
        </p:nvSpPr>
        <p:spPr>
          <a:xfrm>
            <a:off x="4038566" y="2576602"/>
            <a:ext cx="682635" cy="289828"/>
          </a:xfrm>
          <a:prstGeom prst="ellipse">
            <a:avLst/>
          </a:prstGeom>
          <a:noFill/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Oval 166"/>
          <p:cNvSpPr/>
          <p:nvPr/>
        </p:nvSpPr>
        <p:spPr>
          <a:xfrm>
            <a:off x="5004048" y="3373373"/>
            <a:ext cx="630622" cy="347769"/>
          </a:xfrm>
          <a:prstGeom prst="ellipse">
            <a:avLst/>
          </a:prstGeom>
          <a:noFill/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Oval 167"/>
          <p:cNvSpPr/>
          <p:nvPr/>
        </p:nvSpPr>
        <p:spPr>
          <a:xfrm>
            <a:off x="6252262" y="3924905"/>
            <a:ext cx="682635" cy="311844"/>
          </a:xfrm>
          <a:prstGeom prst="ellipse">
            <a:avLst/>
          </a:prstGeom>
          <a:noFill/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Oval 168"/>
          <p:cNvSpPr/>
          <p:nvPr/>
        </p:nvSpPr>
        <p:spPr>
          <a:xfrm>
            <a:off x="7153219" y="4684506"/>
            <a:ext cx="682635" cy="294618"/>
          </a:xfrm>
          <a:prstGeom prst="ellipse">
            <a:avLst/>
          </a:prstGeom>
          <a:noFill/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Oval 169"/>
          <p:cNvSpPr/>
          <p:nvPr/>
        </p:nvSpPr>
        <p:spPr>
          <a:xfrm>
            <a:off x="393598" y="2420888"/>
            <a:ext cx="7442255" cy="3185068"/>
          </a:xfrm>
          <a:prstGeom prst="ellipse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800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5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8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4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2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38" grpId="0" animBg="1"/>
      <p:bldP spid="39" grpId="0" animBg="1"/>
      <p:bldP spid="40" grpId="0" animBg="1"/>
      <p:bldP spid="43" grpId="0" animBg="1"/>
      <p:bldP spid="44" grpId="0" animBg="1"/>
      <p:bldP spid="55" grpId="0" animBg="1"/>
      <p:bldP spid="62" grpId="0" animBg="1"/>
      <p:bldP spid="150" grpId="0" animBg="1"/>
      <p:bldP spid="161" grpId="0"/>
      <p:bldP spid="162" grpId="0"/>
      <p:bldP spid="202" grpId="0" animBg="1"/>
      <p:bldP spid="203" grpId="0" animBg="1"/>
      <p:bldP spid="204" grpId="0" animBg="1"/>
      <p:bldP spid="206" grpId="0" animBg="1"/>
      <p:bldP spid="94" grpId="0" animBg="1"/>
      <p:bldP spid="163" grpId="0" animBg="1"/>
      <p:bldP spid="164" grpId="0" animBg="1"/>
      <p:bldP spid="165" grpId="0" animBg="1"/>
      <p:bldP spid="167" grpId="0" animBg="1"/>
      <p:bldP spid="168" grpId="0" animBg="1"/>
      <p:bldP spid="169" grpId="0" animBg="1"/>
      <p:bldP spid="17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7138383"/>
              </p:ext>
            </p:extLst>
          </p:nvPr>
        </p:nvGraphicFramePr>
        <p:xfrm>
          <a:off x="409432" y="1569491"/>
          <a:ext cx="8229600" cy="4268762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2168886"/>
                <a:gridCol w="1248171"/>
                <a:gridCol w="971956"/>
                <a:gridCol w="873479"/>
                <a:gridCol w="878283"/>
                <a:gridCol w="969555"/>
                <a:gridCol w="1119270"/>
              </a:tblGrid>
              <a:tr h="14695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400" dirty="0">
                        <a:effectLst/>
                        <a:latin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Allocation </a:t>
                      </a:r>
                      <a:r>
                        <a:rPr lang="en-US" sz="1200" dirty="0" err="1">
                          <a:effectLst/>
                        </a:rPr>
                        <a:t>budgétaire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globale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Allocation par </a:t>
                      </a:r>
                      <a:r>
                        <a:rPr lang="en-US" sz="1200" dirty="0" err="1">
                          <a:effectLst/>
                        </a:rPr>
                        <a:t>ligne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budgétaire</a:t>
                      </a:r>
                      <a:r>
                        <a:rPr lang="en-US" sz="1200" dirty="0">
                          <a:effectLst/>
                        </a:rPr>
                        <a:t> 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Paiement</a:t>
                      </a:r>
                      <a:r>
                        <a:rPr lang="en-US" sz="1200" dirty="0">
                          <a:effectLst/>
                        </a:rPr>
                        <a:t> à </a:t>
                      </a:r>
                      <a:r>
                        <a:rPr lang="en-US" sz="1200" dirty="0" err="1">
                          <a:effectLst/>
                        </a:rPr>
                        <a:t>l'acte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Paiement</a:t>
                      </a:r>
                      <a:r>
                        <a:rPr lang="en-US" sz="1200" dirty="0">
                          <a:effectLst/>
                        </a:rPr>
                        <a:t> au </a:t>
                      </a:r>
                      <a:r>
                        <a:rPr lang="en-US" sz="1200" dirty="0" err="1">
                          <a:effectLst/>
                        </a:rPr>
                        <a:t>cas</a:t>
                      </a:r>
                      <a:r>
                        <a:rPr lang="en-US" sz="1200" dirty="0">
                          <a:effectLst/>
                        </a:rPr>
                        <a:t> (</a:t>
                      </a:r>
                      <a:r>
                        <a:rPr lang="en-US" sz="1200" dirty="0" err="1">
                          <a:effectLst/>
                        </a:rPr>
                        <a:t>forfait</a:t>
                      </a:r>
                      <a:r>
                        <a:rPr lang="en-US" sz="1200" dirty="0">
                          <a:effectLst/>
                        </a:rPr>
                        <a:t>)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Capitation (</a:t>
                      </a:r>
                      <a:r>
                        <a:rPr lang="en-US" sz="1200" dirty="0" err="1">
                          <a:effectLst/>
                        </a:rPr>
                        <a:t>paiement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forfaitaire</a:t>
                      </a:r>
                      <a:r>
                        <a:rPr lang="en-US" sz="1200" dirty="0">
                          <a:effectLst/>
                        </a:rPr>
                        <a:t>)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Paiement</a:t>
                      </a:r>
                      <a:r>
                        <a:rPr lang="en-US" sz="1200" dirty="0">
                          <a:effectLst/>
                        </a:rPr>
                        <a:t> à la performance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48157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Ministère de la santé - DAF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X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X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48157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Ministère de la santé – PADS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X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X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X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26229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MINEFID/MATD/MS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X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26229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CAMEG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X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26229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CNLS-IST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X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26229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ONE / ONG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X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X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X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X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26229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Mutuelles</a:t>
                      </a:r>
                      <a:r>
                        <a:rPr lang="en-US" sz="1200" dirty="0">
                          <a:effectLst/>
                        </a:rPr>
                        <a:t> de santé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X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26229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Assurances </a:t>
                      </a:r>
                      <a:r>
                        <a:rPr lang="en-US" sz="1200" dirty="0" err="1">
                          <a:effectLst/>
                        </a:rPr>
                        <a:t>privées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X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26229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RAMU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X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X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5F5F25C-B8D8-45F9-9C80-5699EEACB709}" type="datetime1">
              <a:rPr lang="en-GB" noProof="0" smtClean="0"/>
              <a:t>25/01/2018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noProof="0" smtClean="0"/>
              <a:t>|     Title of the presentation</a:t>
            </a:r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11</a:t>
            </a:fld>
            <a:endParaRPr lang="en-GB" noProof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59998" y="367619"/>
            <a:ext cx="6614007" cy="720000"/>
          </a:xfrm>
        </p:spPr>
        <p:txBody>
          <a:bodyPr/>
          <a:lstStyle/>
          <a:p>
            <a:r>
              <a:rPr lang="fr-CH" dirty="0" smtClean="0"/>
              <a:t>Résultats – Cartographie de l’achat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827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1" name="Straight Arrow Connector 190"/>
          <p:cNvCxnSpPr>
            <a:cxnSpLocks/>
            <a:stCxn id="352" idx="1"/>
            <a:endCxn id="10252" idx="0"/>
          </p:cNvCxnSpPr>
          <p:nvPr/>
        </p:nvCxnSpPr>
        <p:spPr>
          <a:xfrm flipH="1">
            <a:off x="2443668" y="2917424"/>
            <a:ext cx="5252086" cy="2270069"/>
          </a:xfrm>
          <a:prstGeom prst="straightConnector1">
            <a:avLst/>
          </a:prstGeom>
          <a:ln w="15875">
            <a:solidFill>
              <a:schemeClr val="accent6">
                <a:lumMod val="75000"/>
              </a:schemeClr>
            </a:solidFill>
            <a:prstDash val="lgDashDotDot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Straight Arrow Connector 192"/>
          <p:cNvCxnSpPr>
            <a:cxnSpLocks/>
            <a:stCxn id="352" idx="1"/>
            <a:endCxn id="10250" idx="0"/>
          </p:cNvCxnSpPr>
          <p:nvPr/>
        </p:nvCxnSpPr>
        <p:spPr>
          <a:xfrm flipH="1">
            <a:off x="744763" y="2917424"/>
            <a:ext cx="6950990" cy="2270069"/>
          </a:xfrm>
          <a:prstGeom prst="straightConnector1">
            <a:avLst/>
          </a:prstGeom>
          <a:ln w="15875">
            <a:solidFill>
              <a:schemeClr val="accent6">
                <a:lumMod val="75000"/>
              </a:schemeClr>
            </a:solidFill>
            <a:prstDash val="lgDashDotDot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195"/>
          <p:cNvCxnSpPr>
            <a:cxnSpLocks/>
            <a:stCxn id="321" idx="2"/>
            <a:endCxn id="10252" idx="0"/>
          </p:cNvCxnSpPr>
          <p:nvPr/>
        </p:nvCxnSpPr>
        <p:spPr>
          <a:xfrm flipH="1">
            <a:off x="2443668" y="1903750"/>
            <a:ext cx="4214607" cy="3283743"/>
          </a:xfrm>
          <a:prstGeom prst="straightConnector1">
            <a:avLst/>
          </a:prstGeom>
          <a:ln w="15875">
            <a:solidFill>
              <a:srgbClr val="00B0F0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Straight Arrow Connector 190"/>
          <p:cNvCxnSpPr>
            <a:cxnSpLocks/>
            <a:stCxn id="352" idx="1"/>
            <a:endCxn id="171" idx="0"/>
          </p:cNvCxnSpPr>
          <p:nvPr/>
        </p:nvCxnSpPr>
        <p:spPr>
          <a:xfrm flipH="1">
            <a:off x="4125384" y="2917424"/>
            <a:ext cx="3570368" cy="2270069"/>
          </a:xfrm>
          <a:prstGeom prst="straightConnector1">
            <a:avLst/>
          </a:prstGeom>
          <a:ln w="15875">
            <a:solidFill>
              <a:schemeClr val="accent6">
                <a:lumMod val="75000"/>
              </a:schemeClr>
            </a:solidFill>
            <a:prstDash val="lgDashDotDot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2075623" y="1908379"/>
            <a:ext cx="2049763" cy="3279113"/>
            <a:chOff x="2075623" y="1908379"/>
            <a:chExt cx="2049763" cy="3279113"/>
          </a:xfrm>
        </p:grpSpPr>
        <p:cxnSp>
          <p:nvCxnSpPr>
            <p:cNvPr id="42" name="Straight Arrow Connector 41"/>
            <p:cNvCxnSpPr>
              <a:cxnSpLocks/>
              <a:stCxn id="183" idx="2"/>
              <a:endCxn id="111" idx="0"/>
            </p:cNvCxnSpPr>
            <p:nvPr/>
          </p:nvCxnSpPr>
          <p:spPr>
            <a:xfrm flipH="1">
              <a:off x="2075623" y="1908379"/>
              <a:ext cx="1988155" cy="969803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soli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3" name="Straight Arrow Connector 6"/>
            <p:cNvCxnSpPr>
              <a:cxnSpLocks/>
              <a:stCxn id="258" idx="2"/>
              <a:endCxn id="171" idx="0"/>
            </p:cNvCxnSpPr>
            <p:nvPr/>
          </p:nvCxnSpPr>
          <p:spPr>
            <a:xfrm>
              <a:off x="3487488" y="1908380"/>
              <a:ext cx="637898" cy="3279112"/>
            </a:xfrm>
            <a:prstGeom prst="straightConnector1">
              <a:avLst/>
            </a:prstGeom>
            <a:ln w="38100">
              <a:solidFill>
                <a:schemeClr val="tx1"/>
              </a:solidFill>
              <a:prstDash val="soli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744763" y="1919643"/>
            <a:ext cx="4552940" cy="3267851"/>
            <a:chOff x="744763" y="1919643"/>
            <a:chExt cx="4552940" cy="3267851"/>
          </a:xfrm>
        </p:grpSpPr>
        <p:cxnSp>
          <p:nvCxnSpPr>
            <p:cNvPr id="157" name="Straight Arrow Connector 156"/>
            <p:cNvCxnSpPr>
              <a:cxnSpLocks/>
              <a:stCxn id="186" idx="2"/>
              <a:endCxn id="10250" idx="0"/>
            </p:cNvCxnSpPr>
            <p:nvPr/>
          </p:nvCxnSpPr>
          <p:spPr>
            <a:xfrm flipH="1">
              <a:off x="744763" y="1919645"/>
              <a:ext cx="4376519" cy="3267849"/>
            </a:xfrm>
            <a:prstGeom prst="straightConnector1">
              <a:avLst/>
            </a:prstGeom>
            <a:ln w="15875">
              <a:solidFill>
                <a:srgbClr val="C00000"/>
              </a:solidFill>
              <a:prstDash val="dash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56"/>
            <p:cNvCxnSpPr>
              <a:cxnSpLocks/>
              <a:stCxn id="186" idx="2"/>
              <a:endCxn id="10252" idx="0"/>
            </p:cNvCxnSpPr>
            <p:nvPr/>
          </p:nvCxnSpPr>
          <p:spPr>
            <a:xfrm flipH="1">
              <a:off x="2443669" y="1919645"/>
              <a:ext cx="2677615" cy="3267849"/>
            </a:xfrm>
            <a:prstGeom prst="straightConnector1">
              <a:avLst/>
            </a:prstGeom>
            <a:ln w="15875">
              <a:solidFill>
                <a:srgbClr val="C00000"/>
              </a:solidFill>
              <a:prstDash val="dash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Arrow Connector 156"/>
            <p:cNvCxnSpPr>
              <a:cxnSpLocks/>
              <a:stCxn id="186" idx="2"/>
              <a:endCxn id="171" idx="0"/>
            </p:cNvCxnSpPr>
            <p:nvPr/>
          </p:nvCxnSpPr>
          <p:spPr>
            <a:xfrm flipH="1">
              <a:off x="4125386" y="1919645"/>
              <a:ext cx="995897" cy="3267849"/>
            </a:xfrm>
            <a:prstGeom prst="straightConnector1">
              <a:avLst/>
            </a:prstGeom>
            <a:ln w="15875">
              <a:solidFill>
                <a:srgbClr val="C00000"/>
              </a:solidFill>
              <a:prstDash val="dash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56"/>
            <p:cNvCxnSpPr>
              <a:cxnSpLocks/>
              <a:stCxn id="186" idx="2"/>
              <a:endCxn id="173" idx="0"/>
            </p:cNvCxnSpPr>
            <p:nvPr/>
          </p:nvCxnSpPr>
          <p:spPr>
            <a:xfrm>
              <a:off x="5121282" y="1919643"/>
              <a:ext cx="176421" cy="3263100"/>
            </a:xfrm>
            <a:prstGeom prst="straightConnector1">
              <a:avLst/>
            </a:prstGeom>
            <a:ln w="15875">
              <a:solidFill>
                <a:srgbClr val="C00000"/>
              </a:solidFill>
              <a:prstDash val="dash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8" name="Straight Arrow Connector 190"/>
          <p:cNvCxnSpPr>
            <a:cxnSpLocks/>
            <a:stCxn id="352" idx="1"/>
            <a:endCxn id="175" idx="0"/>
          </p:cNvCxnSpPr>
          <p:nvPr/>
        </p:nvCxnSpPr>
        <p:spPr>
          <a:xfrm flipH="1">
            <a:off x="6263956" y="2917423"/>
            <a:ext cx="1431799" cy="2274815"/>
          </a:xfrm>
          <a:prstGeom prst="straightConnector1">
            <a:avLst/>
          </a:prstGeom>
          <a:ln w="15875">
            <a:solidFill>
              <a:schemeClr val="accent6">
                <a:lumMod val="75000"/>
              </a:schemeClr>
            </a:solidFill>
            <a:prstDash val="lgDashDotDot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744763" y="5566518"/>
            <a:ext cx="6653654" cy="1130124"/>
            <a:chOff x="744763" y="5566518"/>
            <a:chExt cx="6653654" cy="1130124"/>
          </a:xfrm>
        </p:grpSpPr>
        <p:sp>
          <p:nvSpPr>
            <p:cNvPr id="10268" name="Rounded Rectangle 57"/>
            <p:cNvSpPr>
              <a:spLocks noChangeArrowheads="1"/>
            </p:cNvSpPr>
            <p:nvPr/>
          </p:nvSpPr>
          <p:spPr bwMode="auto">
            <a:xfrm>
              <a:off x="1184881" y="6355985"/>
              <a:ext cx="6213536" cy="340657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85000"/>
              </a:schemeClr>
            </a:solidFill>
            <a:ln w="25400" algn="ctr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ffectLst/>
            <a:extLst/>
          </p:spPr>
          <p:txBody>
            <a:bodyPr lIns="68580" tIns="34290" rIns="68580" bIns="34290" anchor="ctr" anchorCtr="0"/>
            <a:lstStyle>
              <a:lvl1pPr defTabSz="1042988" rtl="0" eaLnBrk="0" hangingPunct="0">
                <a:spcBef>
                  <a:spcPct val="80000"/>
                </a:spcBef>
                <a:buClr>
                  <a:srgbClr val="1E7FB8"/>
                </a:buClr>
                <a:buFont typeface="Wingdings" pitchFamily="2" charset="2"/>
                <a:buChar char="l"/>
                <a:defRPr sz="2800">
                  <a:solidFill>
                    <a:srgbClr val="000066"/>
                  </a:solidFill>
                  <a:latin typeface="Arial" charset="0"/>
                  <a:cs typeface="Arial" charset="0"/>
                </a:defRPr>
              </a:lvl1pPr>
              <a:lvl2pPr marL="742950" indent="-285750" defTabSz="1042988" rtl="0" eaLnBrk="0" hangingPunct="0">
                <a:spcBef>
                  <a:spcPct val="20000"/>
                </a:spcBef>
                <a:buClr>
                  <a:srgbClr val="1E7FB8"/>
                </a:buClr>
                <a:buFont typeface="Arial" charset="0"/>
                <a:buChar char="–"/>
                <a:defRPr sz="2400">
                  <a:solidFill>
                    <a:srgbClr val="000066"/>
                  </a:solidFill>
                  <a:latin typeface="Arial" charset="0"/>
                  <a:cs typeface="Arial" charset="0"/>
                </a:defRPr>
              </a:lvl2pPr>
              <a:lvl3pPr marL="1143000" indent="-228600" defTabSz="1042988" rtl="0" eaLnBrk="0" hangingPunct="0">
                <a:spcBef>
                  <a:spcPct val="20000"/>
                </a:spcBef>
                <a:buClr>
                  <a:srgbClr val="1E7FB8"/>
                </a:buClr>
                <a:buChar char="•"/>
                <a:defRPr sz="2400">
                  <a:solidFill>
                    <a:srgbClr val="000066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defTabSz="1042988" rtl="0" eaLnBrk="0" hangingPunct="0">
                <a:spcBef>
                  <a:spcPct val="20000"/>
                </a:spcBef>
                <a:buClr>
                  <a:srgbClr val="1E7FB8"/>
                </a:buClr>
                <a:buChar char="–"/>
                <a:defRPr sz="2400">
                  <a:solidFill>
                    <a:srgbClr val="000066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algn="r" defTabSz="1042988" eaLnBrk="0" hangingPunct="0">
                <a:spcBef>
                  <a:spcPct val="20000"/>
                </a:spcBef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5pPr>
              <a:lvl6pPr marL="25146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6pPr>
              <a:lvl7pPr marL="29718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7pPr>
              <a:lvl8pPr marL="34290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8pPr>
              <a:lvl9pPr marL="38862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1100" b="1" dirty="0" err="1">
                  <a:solidFill>
                    <a:schemeClr val="accent6">
                      <a:lumMod val="75000"/>
                    </a:schemeClr>
                  </a:solidFill>
                </a:rPr>
                <a:t>Usagers</a:t>
              </a:r>
              <a:r>
                <a:rPr lang="en-GB" altLang="en-US" sz="1100" b="1" dirty="0">
                  <a:solidFill>
                    <a:schemeClr val="accent6">
                      <a:lumMod val="75000"/>
                    </a:schemeClr>
                  </a:solidFill>
                </a:rPr>
                <a:t> / Patients</a:t>
              </a:r>
              <a:endParaRPr lang="en-US" altLang="en-US" sz="11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cxnSp>
          <p:nvCxnSpPr>
            <p:cNvPr id="199" name="Straight Arrow Connector 198"/>
            <p:cNvCxnSpPr>
              <a:stCxn id="279" idx="0"/>
              <a:endCxn id="10252" idx="2"/>
            </p:cNvCxnSpPr>
            <p:nvPr/>
          </p:nvCxnSpPr>
          <p:spPr>
            <a:xfrm flipH="1" flipV="1">
              <a:off x="2443667" y="5590257"/>
              <a:ext cx="1891258" cy="796719"/>
            </a:xfrm>
            <a:prstGeom prst="straightConnector1">
              <a:avLst/>
            </a:prstGeom>
            <a:ln w="38100">
              <a:solidFill>
                <a:schemeClr val="accent2"/>
              </a:solidFill>
              <a:prstDash val="sys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Arrow Connector 201"/>
            <p:cNvCxnSpPr>
              <a:stCxn id="279" idx="0"/>
              <a:endCxn id="10250" idx="2"/>
            </p:cNvCxnSpPr>
            <p:nvPr/>
          </p:nvCxnSpPr>
          <p:spPr>
            <a:xfrm flipH="1" flipV="1">
              <a:off x="744763" y="5590257"/>
              <a:ext cx="3590162" cy="796719"/>
            </a:xfrm>
            <a:prstGeom prst="straightConnector1">
              <a:avLst/>
            </a:prstGeom>
            <a:ln w="38100">
              <a:solidFill>
                <a:schemeClr val="accent2"/>
              </a:solidFill>
              <a:prstDash val="sys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Arrow Connector 201"/>
            <p:cNvCxnSpPr>
              <a:cxnSpLocks/>
              <a:stCxn id="279" idx="0"/>
              <a:endCxn id="171" idx="2"/>
            </p:cNvCxnSpPr>
            <p:nvPr/>
          </p:nvCxnSpPr>
          <p:spPr>
            <a:xfrm flipH="1" flipV="1">
              <a:off x="4125385" y="5590257"/>
              <a:ext cx="209540" cy="796719"/>
            </a:xfrm>
            <a:prstGeom prst="straightConnector1">
              <a:avLst/>
            </a:prstGeom>
            <a:ln w="38100">
              <a:solidFill>
                <a:schemeClr val="accent2"/>
              </a:solidFill>
              <a:prstDash val="sys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Arrow Connector 201"/>
            <p:cNvCxnSpPr>
              <a:cxnSpLocks/>
              <a:stCxn id="279" idx="0"/>
              <a:endCxn id="173" idx="2"/>
            </p:cNvCxnSpPr>
            <p:nvPr/>
          </p:nvCxnSpPr>
          <p:spPr>
            <a:xfrm flipV="1">
              <a:off x="4334925" y="5585508"/>
              <a:ext cx="962778" cy="801468"/>
            </a:xfrm>
            <a:prstGeom prst="straightConnector1">
              <a:avLst/>
            </a:prstGeom>
            <a:ln w="25400">
              <a:solidFill>
                <a:schemeClr val="accent2"/>
              </a:solidFill>
              <a:prstDash val="sys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Arrow Connector 201"/>
            <p:cNvCxnSpPr>
              <a:cxnSpLocks/>
              <a:stCxn id="279" idx="0"/>
              <a:endCxn id="175" idx="2"/>
            </p:cNvCxnSpPr>
            <p:nvPr/>
          </p:nvCxnSpPr>
          <p:spPr>
            <a:xfrm flipV="1">
              <a:off x="4334925" y="5585508"/>
              <a:ext cx="1929029" cy="801468"/>
            </a:xfrm>
            <a:prstGeom prst="straightConnector1">
              <a:avLst/>
            </a:prstGeom>
            <a:ln w="12700">
              <a:solidFill>
                <a:schemeClr val="accent2"/>
              </a:solidFill>
              <a:prstDash val="sys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9" name="TextBox 79"/>
            <p:cNvSpPr txBox="1">
              <a:spLocks noChangeArrowheads="1"/>
            </p:cNvSpPr>
            <p:nvPr/>
          </p:nvSpPr>
          <p:spPr bwMode="auto">
            <a:xfrm>
              <a:off x="2878941" y="6386976"/>
              <a:ext cx="2911967" cy="22313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/>
          </p:spPr>
          <p:txBody>
            <a:bodyPr wrap="square" lIns="68580" tIns="34290" rIns="68580" bIns="34290">
              <a:spAutoFit/>
            </a:bodyPr>
            <a:lstStyle>
              <a:lvl1pPr rtl="0" eaLnBrk="0" hangingPunct="0">
                <a:spcBef>
                  <a:spcPct val="80000"/>
                </a:spcBef>
                <a:buClr>
                  <a:srgbClr val="1E7FB8"/>
                </a:buClr>
                <a:buFont typeface="Wingdings" pitchFamily="2" charset="2"/>
                <a:buChar char="l"/>
                <a:defRPr sz="2800">
                  <a:solidFill>
                    <a:srgbClr val="000066"/>
                  </a:solidFill>
                  <a:latin typeface="Arial" charset="0"/>
                  <a:cs typeface="Arial" charset="0"/>
                </a:defRPr>
              </a:lvl1pPr>
              <a:lvl2pPr marL="742950" indent="-285750" rtl="0" eaLnBrk="0" hangingPunct="0">
                <a:spcBef>
                  <a:spcPct val="20000"/>
                </a:spcBef>
                <a:buClr>
                  <a:srgbClr val="1E7FB8"/>
                </a:buClr>
                <a:buFont typeface="Arial" charset="0"/>
                <a:buChar char="–"/>
                <a:defRPr sz="2400">
                  <a:solidFill>
                    <a:srgbClr val="000066"/>
                  </a:solidFill>
                  <a:latin typeface="Arial" charset="0"/>
                  <a:cs typeface="Arial" charset="0"/>
                </a:defRPr>
              </a:lvl2pPr>
              <a:lvl3pPr marL="1143000" indent="-228600" rtl="0" eaLnBrk="0" hangingPunct="0">
                <a:spcBef>
                  <a:spcPct val="20000"/>
                </a:spcBef>
                <a:buClr>
                  <a:srgbClr val="1E7FB8"/>
                </a:buClr>
                <a:buChar char="•"/>
                <a:defRPr sz="2400">
                  <a:solidFill>
                    <a:srgbClr val="000066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rtl="0" eaLnBrk="0" hangingPunct="0">
                <a:spcBef>
                  <a:spcPct val="20000"/>
                </a:spcBef>
                <a:buClr>
                  <a:srgbClr val="1E7FB8"/>
                </a:buClr>
                <a:buChar char="–"/>
                <a:defRPr sz="2400">
                  <a:solidFill>
                    <a:srgbClr val="000066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algn="r" eaLnBrk="0" hangingPunct="0">
                <a:spcBef>
                  <a:spcPct val="20000"/>
                </a:spcBef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1000" b="1" i="1" dirty="0">
                  <a:solidFill>
                    <a:schemeClr val="accent2"/>
                  </a:solidFill>
                </a:rPr>
                <a:t>Co-</a:t>
              </a:r>
              <a:r>
                <a:rPr lang="en-GB" altLang="en-US" sz="1000" b="1" i="1" dirty="0" err="1">
                  <a:solidFill>
                    <a:schemeClr val="accent2"/>
                  </a:solidFill>
                </a:rPr>
                <a:t>paiement</a:t>
              </a:r>
              <a:r>
                <a:rPr lang="en-GB" altLang="en-US" sz="1000" b="1" i="1" dirty="0">
                  <a:solidFill>
                    <a:schemeClr val="accent2"/>
                  </a:solidFill>
                </a:rPr>
                <a:t> </a:t>
              </a:r>
              <a:r>
                <a:rPr lang="en-GB" altLang="en-US" sz="1000" b="1" i="1" dirty="0" err="1">
                  <a:solidFill>
                    <a:schemeClr val="accent2"/>
                  </a:solidFill>
                </a:rPr>
                <a:t>formel</a:t>
              </a:r>
              <a:r>
                <a:rPr lang="en-GB" altLang="en-US" sz="1000" b="1" i="1" dirty="0">
                  <a:solidFill>
                    <a:schemeClr val="accent2"/>
                  </a:solidFill>
                </a:rPr>
                <a:t> </a:t>
              </a:r>
              <a:r>
                <a:rPr lang="en-GB" altLang="en-US" sz="1000" b="1" i="1" dirty="0" err="1">
                  <a:solidFill>
                    <a:schemeClr val="accent2"/>
                  </a:solidFill>
                </a:rPr>
                <a:t>ou</a:t>
              </a:r>
              <a:r>
                <a:rPr lang="en-GB" altLang="en-US" sz="1000" b="1" i="1" dirty="0">
                  <a:solidFill>
                    <a:schemeClr val="accent2"/>
                  </a:solidFill>
                </a:rPr>
                <a:t> </a:t>
              </a:r>
              <a:r>
                <a:rPr lang="en-GB" altLang="en-US" sz="1000" b="1" i="1" dirty="0" err="1">
                  <a:solidFill>
                    <a:schemeClr val="accent2"/>
                  </a:solidFill>
                </a:rPr>
                <a:t>informel</a:t>
              </a:r>
              <a:endParaRPr lang="en-US" altLang="en-US" sz="1000" b="1" i="1" dirty="0">
                <a:solidFill>
                  <a:schemeClr val="accent2"/>
                </a:solidFill>
              </a:endParaRPr>
            </a:p>
          </p:txBody>
        </p:sp>
        <p:cxnSp>
          <p:nvCxnSpPr>
            <p:cNvPr id="466" name="Straight Arrow Connector 201"/>
            <p:cNvCxnSpPr>
              <a:cxnSpLocks/>
              <a:stCxn id="279" idx="0"/>
              <a:endCxn id="469" idx="2"/>
            </p:cNvCxnSpPr>
            <p:nvPr/>
          </p:nvCxnSpPr>
          <p:spPr>
            <a:xfrm flipV="1">
              <a:off x="4334925" y="5566518"/>
              <a:ext cx="3020913" cy="820458"/>
            </a:xfrm>
            <a:prstGeom prst="straightConnector1">
              <a:avLst/>
            </a:prstGeom>
            <a:ln w="25400">
              <a:solidFill>
                <a:schemeClr val="accent2"/>
              </a:solidFill>
              <a:prstDash val="sys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/>
          <p:cNvGrpSpPr/>
          <p:nvPr/>
        </p:nvGrpSpPr>
        <p:grpSpPr>
          <a:xfrm>
            <a:off x="153915" y="5182746"/>
            <a:ext cx="7820559" cy="407511"/>
            <a:chOff x="205219" y="5182743"/>
            <a:chExt cx="10427412" cy="407511"/>
          </a:xfrm>
        </p:grpSpPr>
        <p:sp>
          <p:nvSpPr>
            <p:cNvPr id="171" name="Rounded Rectangle 8"/>
            <p:cNvSpPr>
              <a:spLocks noChangeArrowheads="1"/>
            </p:cNvSpPr>
            <p:nvPr/>
          </p:nvSpPr>
          <p:spPr bwMode="auto">
            <a:xfrm>
              <a:off x="4626555" y="5187492"/>
              <a:ext cx="1747915" cy="402762"/>
            </a:xfrm>
            <a:prstGeom prst="roundRect">
              <a:avLst>
                <a:gd name="adj" fmla="val 16667"/>
              </a:avLst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defTabSz="1042988" rtl="0" eaLnBrk="0" hangingPunct="0">
                <a:spcBef>
                  <a:spcPct val="80000"/>
                </a:spcBef>
                <a:buClr>
                  <a:srgbClr val="1E7FB8"/>
                </a:buClr>
                <a:buFont typeface="Wingdings" pitchFamily="2" charset="2"/>
                <a:buChar char="l"/>
                <a:defRPr sz="2800">
                  <a:solidFill>
                    <a:srgbClr val="000066"/>
                  </a:solidFill>
                  <a:latin typeface="Arial" charset="0"/>
                  <a:cs typeface="Arial" charset="0"/>
                </a:defRPr>
              </a:lvl1pPr>
              <a:lvl2pPr marL="742950" indent="-285750" defTabSz="1042988" rtl="0" eaLnBrk="0" hangingPunct="0">
                <a:spcBef>
                  <a:spcPct val="20000"/>
                </a:spcBef>
                <a:buClr>
                  <a:srgbClr val="1E7FB8"/>
                </a:buClr>
                <a:buFont typeface="Arial" charset="0"/>
                <a:buChar char="–"/>
                <a:defRPr sz="2400">
                  <a:solidFill>
                    <a:srgbClr val="000066"/>
                  </a:solidFill>
                  <a:latin typeface="Arial" charset="0"/>
                  <a:cs typeface="Arial" charset="0"/>
                </a:defRPr>
              </a:lvl2pPr>
              <a:lvl3pPr marL="1143000" indent="-228600" defTabSz="1042988" rtl="0" eaLnBrk="0" hangingPunct="0">
                <a:spcBef>
                  <a:spcPct val="20000"/>
                </a:spcBef>
                <a:buClr>
                  <a:srgbClr val="1E7FB8"/>
                </a:buClr>
                <a:buChar char="•"/>
                <a:defRPr sz="2400">
                  <a:solidFill>
                    <a:srgbClr val="000066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defTabSz="1042988" rtl="0" eaLnBrk="0" hangingPunct="0">
                <a:spcBef>
                  <a:spcPct val="20000"/>
                </a:spcBef>
                <a:buClr>
                  <a:srgbClr val="1E7FB8"/>
                </a:buClr>
                <a:buChar char="–"/>
                <a:defRPr sz="2400">
                  <a:solidFill>
                    <a:srgbClr val="000066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algn="r" defTabSz="1042988" eaLnBrk="0" hangingPunct="0">
                <a:spcBef>
                  <a:spcPct val="20000"/>
                </a:spcBef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5pPr>
              <a:lvl6pPr marL="25146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6pPr>
              <a:lvl7pPr marL="29718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7pPr>
              <a:lvl8pPr marL="34290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8pPr>
              <a:lvl9pPr marL="38862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1100" b="1" dirty="0">
                  <a:solidFill>
                    <a:schemeClr val="tx1"/>
                  </a:solidFill>
                </a:rPr>
                <a:t>CHR / CHN / CHU</a:t>
              </a:r>
              <a:endParaRPr lang="en-US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73" name="Rounded Rectangle 8"/>
            <p:cNvSpPr>
              <a:spLocks noChangeArrowheads="1"/>
            </p:cNvSpPr>
            <p:nvPr/>
          </p:nvSpPr>
          <p:spPr bwMode="auto">
            <a:xfrm>
              <a:off x="6514960" y="5182743"/>
              <a:ext cx="1097285" cy="402762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>
              <a:lvl1pPr defTabSz="1042988" rtl="0" eaLnBrk="0" hangingPunct="0">
                <a:spcBef>
                  <a:spcPct val="80000"/>
                </a:spcBef>
                <a:buClr>
                  <a:srgbClr val="1E7FB8"/>
                </a:buClr>
                <a:buFont typeface="Wingdings" pitchFamily="2" charset="2"/>
                <a:buChar char="l"/>
                <a:defRPr sz="2800">
                  <a:solidFill>
                    <a:srgbClr val="000066"/>
                  </a:solidFill>
                  <a:latin typeface="Arial" charset="0"/>
                  <a:cs typeface="Arial" charset="0"/>
                </a:defRPr>
              </a:lvl1pPr>
              <a:lvl2pPr marL="742950" indent="-285750" defTabSz="1042988" rtl="0" eaLnBrk="0" hangingPunct="0">
                <a:spcBef>
                  <a:spcPct val="20000"/>
                </a:spcBef>
                <a:buClr>
                  <a:srgbClr val="1E7FB8"/>
                </a:buClr>
                <a:buFont typeface="Arial" charset="0"/>
                <a:buChar char="–"/>
                <a:defRPr sz="2400">
                  <a:solidFill>
                    <a:srgbClr val="000066"/>
                  </a:solidFill>
                  <a:latin typeface="Arial" charset="0"/>
                  <a:cs typeface="Arial" charset="0"/>
                </a:defRPr>
              </a:lvl2pPr>
              <a:lvl3pPr marL="1143000" indent="-228600" defTabSz="1042988" rtl="0" eaLnBrk="0" hangingPunct="0">
                <a:spcBef>
                  <a:spcPct val="20000"/>
                </a:spcBef>
                <a:buClr>
                  <a:srgbClr val="1E7FB8"/>
                </a:buClr>
                <a:buChar char="•"/>
                <a:defRPr sz="2400">
                  <a:solidFill>
                    <a:srgbClr val="000066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defTabSz="1042988" rtl="0" eaLnBrk="0" hangingPunct="0">
                <a:spcBef>
                  <a:spcPct val="20000"/>
                </a:spcBef>
                <a:buClr>
                  <a:srgbClr val="1E7FB8"/>
                </a:buClr>
                <a:buChar char="–"/>
                <a:defRPr sz="2400">
                  <a:solidFill>
                    <a:srgbClr val="000066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algn="r" defTabSz="1042988" eaLnBrk="0" hangingPunct="0">
                <a:spcBef>
                  <a:spcPct val="20000"/>
                </a:spcBef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5pPr>
              <a:lvl6pPr marL="25146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6pPr>
              <a:lvl7pPr marL="29718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7pPr>
              <a:lvl8pPr marL="34290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8pPr>
              <a:lvl9pPr marL="38862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800" b="1" dirty="0" err="1">
                  <a:solidFill>
                    <a:schemeClr val="tx1"/>
                  </a:solidFill>
                </a:rPr>
                <a:t>Prestataires</a:t>
              </a:r>
              <a:r>
                <a:rPr lang="en-GB" altLang="en-US" sz="800" b="1" dirty="0">
                  <a:solidFill>
                    <a:schemeClr val="tx1"/>
                  </a:solidFill>
                </a:rPr>
                <a:t> </a:t>
              </a:r>
            </a:p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800" b="1" dirty="0" err="1">
                  <a:solidFill>
                    <a:schemeClr val="tx1"/>
                  </a:solidFill>
                </a:rPr>
                <a:t>privés</a:t>
              </a:r>
              <a:endParaRPr lang="en-US" altLang="en-US" sz="800" b="1" dirty="0">
                <a:solidFill>
                  <a:schemeClr val="tx1"/>
                </a:solidFill>
              </a:endParaRPr>
            </a:p>
          </p:txBody>
        </p:sp>
        <p:sp>
          <p:nvSpPr>
            <p:cNvPr id="175" name="Rounded Rectangle 6"/>
            <p:cNvSpPr>
              <a:spLocks noChangeArrowheads="1"/>
            </p:cNvSpPr>
            <p:nvPr/>
          </p:nvSpPr>
          <p:spPr bwMode="auto">
            <a:xfrm>
              <a:off x="7844420" y="5192237"/>
              <a:ext cx="1015035" cy="393268"/>
            </a:xfrm>
            <a:prstGeom prst="roundRect">
              <a:avLst>
                <a:gd name="adj" fmla="val 16667"/>
              </a:avLst>
            </a:prstGeom>
            <a:solidFill>
              <a:srgbClr val="92D050"/>
            </a:solidFill>
            <a:ln>
              <a:noFill/>
            </a:ln>
            <a:extLst/>
          </p:spPr>
          <p:txBody>
            <a:bodyPr anchor="ctr"/>
            <a:lstStyle>
              <a:lvl1pPr defTabSz="1042988" rtl="0" eaLnBrk="0" hangingPunct="0">
                <a:spcBef>
                  <a:spcPct val="80000"/>
                </a:spcBef>
                <a:buClr>
                  <a:srgbClr val="1E7FB8"/>
                </a:buClr>
                <a:buFont typeface="Wingdings" pitchFamily="2" charset="2"/>
                <a:buChar char="l"/>
                <a:defRPr sz="2800">
                  <a:solidFill>
                    <a:srgbClr val="000066"/>
                  </a:solidFill>
                  <a:latin typeface="Arial" charset="0"/>
                  <a:cs typeface="Arial" charset="0"/>
                </a:defRPr>
              </a:lvl1pPr>
              <a:lvl2pPr marL="742950" indent="-285750" defTabSz="1042988" rtl="0" eaLnBrk="0" hangingPunct="0">
                <a:spcBef>
                  <a:spcPct val="20000"/>
                </a:spcBef>
                <a:buClr>
                  <a:srgbClr val="1E7FB8"/>
                </a:buClr>
                <a:buFont typeface="Arial" charset="0"/>
                <a:buChar char="–"/>
                <a:defRPr sz="2400">
                  <a:solidFill>
                    <a:srgbClr val="000066"/>
                  </a:solidFill>
                  <a:latin typeface="Arial" charset="0"/>
                  <a:cs typeface="Arial" charset="0"/>
                </a:defRPr>
              </a:lvl2pPr>
              <a:lvl3pPr marL="1143000" indent="-228600" defTabSz="1042988" rtl="0" eaLnBrk="0" hangingPunct="0">
                <a:spcBef>
                  <a:spcPct val="20000"/>
                </a:spcBef>
                <a:buClr>
                  <a:srgbClr val="1E7FB8"/>
                </a:buClr>
                <a:buChar char="•"/>
                <a:defRPr sz="2400">
                  <a:solidFill>
                    <a:srgbClr val="000066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defTabSz="1042988" rtl="0" eaLnBrk="0" hangingPunct="0">
                <a:spcBef>
                  <a:spcPct val="20000"/>
                </a:spcBef>
                <a:buClr>
                  <a:srgbClr val="1E7FB8"/>
                </a:buClr>
                <a:buChar char="–"/>
                <a:defRPr sz="2400">
                  <a:solidFill>
                    <a:srgbClr val="000066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algn="r" defTabSz="1042988" eaLnBrk="0" hangingPunct="0">
                <a:spcBef>
                  <a:spcPct val="20000"/>
                </a:spcBef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5pPr>
              <a:lvl6pPr marL="25146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6pPr>
              <a:lvl7pPr marL="29718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7pPr>
              <a:lvl8pPr marL="34290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8pPr>
              <a:lvl9pPr marL="38862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1100" b="1" dirty="0">
                  <a:solidFill>
                    <a:schemeClr val="tx1"/>
                  </a:solidFill>
                </a:rPr>
                <a:t>SBC</a:t>
              </a:r>
              <a:endParaRPr lang="en-US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0250" name="Rounded Rectangle 6"/>
            <p:cNvSpPr>
              <a:spLocks noChangeArrowheads="1"/>
            </p:cNvSpPr>
            <p:nvPr/>
          </p:nvSpPr>
          <p:spPr bwMode="auto">
            <a:xfrm>
              <a:off x="205219" y="5187492"/>
              <a:ext cx="1575594" cy="402762"/>
            </a:xfrm>
            <a:prstGeom prst="roundRect">
              <a:avLst>
                <a:gd name="adj" fmla="val 16667"/>
              </a:avLst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defTabSz="1042988" rtl="0" eaLnBrk="0" hangingPunct="0">
                <a:spcBef>
                  <a:spcPct val="80000"/>
                </a:spcBef>
                <a:buClr>
                  <a:srgbClr val="1E7FB8"/>
                </a:buClr>
                <a:buFont typeface="Wingdings" pitchFamily="2" charset="2"/>
                <a:buChar char="l"/>
                <a:defRPr sz="2800">
                  <a:solidFill>
                    <a:srgbClr val="000066"/>
                  </a:solidFill>
                  <a:latin typeface="Arial" charset="0"/>
                  <a:cs typeface="Arial" charset="0"/>
                </a:defRPr>
              </a:lvl1pPr>
              <a:lvl2pPr marL="742950" indent="-285750" defTabSz="1042988" rtl="0" eaLnBrk="0" hangingPunct="0">
                <a:spcBef>
                  <a:spcPct val="20000"/>
                </a:spcBef>
                <a:buClr>
                  <a:srgbClr val="1E7FB8"/>
                </a:buClr>
                <a:buFont typeface="Arial" charset="0"/>
                <a:buChar char="–"/>
                <a:defRPr sz="2400">
                  <a:solidFill>
                    <a:srgbClr val="000066"/>
                  </a:solidFill>
                  <a:latin typeface="Arial" charset="0"/>
                  <a:cs typeface="Arial" charset="0"/>
                </a:defRPr>
              </a:lvl2pPr>
              <a:lvl3pPr marL="1143000" indent="-228600" defTabSz="1042988" rtl="0" eaLnBrk="0" hangingPunct="0">
                <a:spcBef>
                  <a:spcPct val="20000"/>
                </a:spcBef>
                <a:buClr>
                  <a:srgbClr val="1E7FB8"/>
                </a:buClr>
                <a:buChar char="•"/>
                <a:defRPr sz="2400">
                  <a:solidFill>
                    <a:srgbClr val="000066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defTabSz="1042988" rtl="0" eaLnBrk="0" hangingPunct="0">
                <a:spcBef>
                  <a:spcPct val="20000"/>
                </a:spcBef>
                <a:buClr>
                  <a:srgbClr val="1E7FB8"/>
                </a:buClr>
                <a:buChar char="–"/>
                <a:defRPr sz="2400">
                  <a:solidFill>
                    <a:srgbClr val="000066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algn="r" defTabSz="1042988" eaLnBrk="0" hangingPunct="0">
                <a:spcBef>
                  <a:spcPct val="20000"/>
                </a:spcBef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5pPr>
              <a:lvl6pPr marL="25146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6pPr>
              <a:lvl7pPr marL="29718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7pPr>
              <a:lvl8pPr marL="34290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8pPr>
              <a:lvl9pPr marL="38862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1100" b="1" dirty="0">
                  <a:solidFill>
                    <a:schemeClr val="tx1"/>
                  </a:solidFill>
                </a:rPr>
                <a:t>CSPS</a:t>
              </a:r>
              <a:endParaRPr lang="en-US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0252" name="Rounded Rectangle 8"/>
            <p:cNvSpPr>
              <a:spLocks noChangeArrowheads="1"/>
            </p:cNvSpPr>
            <p:nvPr/>
          </p:nvSpPr>
          <p:spPr bwMode="auto">
            <a:xfrm>
              <a:off x="2428122" y="5187492"/>
              <a:ext cx="1660200" cy="402762"/>
            </a:xfrm>
            <a:prstGeom prst="roundRect">
              <a:avLst>
                <a:gd name="adj" fmla="val 16667"/>
              </a:avLst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defTabSz="1042988" rtl="0" eaLnBrk="0" hangingPunct="0">
                <a:spcBef>
                  <a:spcPct val="80000"/>
                </a:spcBef>
                <a:buClr>
                  <a:srgbClr val="1E7FB8"/>
                </a:buClr>
                <a:buFont typeface="Wingdings" pitchFamily="2" charset="2"/>
                <a:buChar char="l"/>
                <a:defRPr sz="2800">
                  <a:solidFill>
                    <a:srgbClr val="000066"/>
                  </a:solidFill>
                  <a:latin typeface="Arial" charset="0"/>
                  <a:cs typeface="Arial" charset="0"/>
                </a:defRPr>
              </a:lvl1pPr>
              <a:lvl2pPr marL="742950" indent="-285750" defTabSz="1042988" rtl="0" eaLnBrk="0" hangingPunct="0">
                <a:spcBef>
                  <a:spcPct val="20000"/>
                </a:spcBef>
                <a:buClr>
                  <a:srgbClr val="1E7FB8"/>
                </a:buClr>
                <a:buFont typeface="Arial" charset="0"/>
                <a:buChar char="–"/>
                <a:defRPr sz="2400">
                  <a:solidFill>
                    <a:srgbClr val="000066"/>
                  </a:solidFill>
                  <a:latin typeface="Arial" charset="0"/>
                  <a:cs typeface="Arial" charset="0"/>
                </a:defRPr>
              </a:lvl2pPr>
              <a:lvl3pPr marL="1143000" indent="-228600" defTabSz="1042988" rtl="0" eaLnBrk="0" hangingPunct="0">
                <a:spcBef>
                  <a:spcPct val="20000"/>
                </a:spcBef>
                <a:buClr>
                  <a:srgbClr val="1E7FB8"/>
                </a:buClr>
                <a:buChar char="•"/>
                <a:defRPr sz="2400">
                  <a:solidFill>
                    <a:srgbClr val="000066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defTabSz="1042988" rtl="0" eaLnBrk="0" hangingPunct="0">
                <a:spcBef>
                  <a:spcPct val="20000"/>
                </a:spcBef>
                <a:buClr>
                  <a:srgbClr val="1E7FB8"/>
                </a:buClr>
                <a:buChar char="–"/>
                <a:defRPr sz="2400">
                  <a:solidFill>
                    <a:srgbClr val="000066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algn="r" defTabSz="1042988" eaLnBrk="0" hangingPunct="0">
                <a:spcBef>
                  <a:spcPct val="20000"/>
                </a:spcBef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5pPr>
              <a:lvl6pPr marL="25146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6pPr>
              <a:lvl7pPr marL="29718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7pPr>
              <a:lvl8pPr marL="34290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8pPr>
              <a:lvl9pPr marL="38862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1100" b="1" dirty="0">
                  <a:solidFill>
                    <a:schemeClr val="tx1"/>
                  </a:solidFill>
                </a:rPr>
                <a:t>CMA</a:t>
              </a:r>
              <a:endParaRPr lang="en-US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469" name="Rounded Rectangle 8"/>
            <p:cNvSpPr>
              <a:spLocks noChangeArrowheads="1"/>
            </p:cNvSpPr>
            <p:nvPr/>
          </p:nvSpPr>
          <p:spPr bwMode="auto">
            <a:xfrm>
              <a:off x="8982933" y="5182743"/>
              <a:ext cx="1649698" cy="383772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>
              <a:lvl1pPr defTabSz="1042988" rtl="0" eaLnBrk="0" hangingPunct="0">
                <a:spcBef>
                  <a:spcPct val="80000"/>
                </a:spcBef>
                <a:buClr>
                  <a:srgbClr val="1E7FB8"/>
                </a:buClr>
                <a:buFont typeface="Wingdings" pitchFamily="2" charset="2"/>
                <a:buChar char="l"/>
                <a:defRPr sz="2800">
                  <a:solidFill>
                    <a:srgbClr val="000066"/>
                  </a:solidFill>
                  <a:latin typeface="Arial" charset="0"/>
                  <a:cs typeface="Arial" charset="0"/>
                </a:defRPr>
              </a:lvl1pPr>
              <a:lvl2pPr marL="742950" indent="-285750" defTabSz="1042988" rtl="0" eaLnBrk="0" hangingPunct="0">
                <a:spcBef>
                  <a:spcPct val="20000"/>
                </a:spcBef>
                <a:buClr>
                  <a:srgbClr val="1E7FB8"/>
                </a:buClr>
                <a:buFont typeface="Arial" charset="0"/>
                <a:buChar char="–"/>
                <a:defRPr sz="2400">
                  <a:solidFill>
                    <a:srgbClr val="000066"/>
                  </a:solidFill>
                  <a:latin typeface="Arial" charset="0"/>
                  <a:cs typeface="Arial" charset="0"/>
                </a:defRPr>
              </a:lvl2pPr>
              <a:lvl3pPr marL="1143000" indent="-228600" defTabSz="1042988" rtl="0" eaLnBrk="0" hangingPunct="0">
                <a:spcBef>
                  <a:spcPct val="20000"/>
                </a:spcBef>
                <a:buClr>
                  <a:srgbClr val="1E7FB8"/>
                </a:buClr>
                <a:buChar char="•"/>
                <a:defRPr sz="2400">
                  <a:solidFill>
                    <a:srgbClr val="000066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defTabSz="1042988" rtl="0" eaLnBrk="0" hangingPunct="0">
                <a:spcBef>
                  <a:spcPct val="20000"/>
                </a:spcBef>
                <a:buClr>
                  <a:srgbClr val="1E7FB8"/>
                </a:buClr>
                <a:buChar char="–"/>
                <a:defRPr sz="2400">
                  <a:solidFill>
                    <a:srgbClr val="000066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algn="r" defTabSz="1042988" eaLnBrk="0" hangingPunct="0">
                <a:spcBef>
                  <a:spcPct val="20000"/>
                </a:spcBef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5pPr>
              <a:lvl6pPr marL="25146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6pPr>
              <a:lvl7pPr marL="29718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7pPr>
              <a:lvl8pPr marL="34290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8pPr>
              <a:lvl9pPr marL="38862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800" b="1" dirty="0">
                  <a:solidFill>
                    <a:schemeClr val="tx1"/>
                  </a:solidFill>
                </a:rPr>
                <a:t>Pharmacies  / </a:t>
              </a:r>
              <a:r>
                <a:rPr lang="en-GB" altLang="en-US" sz="800" b="1" dirty="0" err="1">
                  <a:solidFill>
                    <a:schemeClr val="tx1"/>
                  </a:solidFill>
                </a:rPr>
                <a:t>laboratoires</a:t>
              </a:r>
              <a:r>
                <a:rPr lang="en-GB" altLang="en-US" sz="800" b="1" dirty="0">
                  <a:solidFill>
                    <a:schemeClr val="tx1"/>
                  </a:solidFill>
                </a:rPr>
                <a:t> </a:t>
              </a:r>
              <a:r>
                <a:rPr lang="en-GB" altLang="en-US" sz="800" b="1" dirty="0" err="1">
                  <a:solidFill>
                    <a:schemeClr val="tx1"/>
                  </a:solidFill>
                </a:rPr>
                <a:t>privés</a:t>
              </a:r>
              <a:endParaRPr lang="en-US" altLang="en-US" sz="800" b="1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66" name="Straight Arrow Connector 165"/>
          <p:cNvCxnSpPr>
            <a:cxnSpLocks/>
            <a:stCxn id="321" idx="2"/>
            <a:endCxn id="10250" idx="0"/>
          </p:cNvCxnSpPr>
          <p:nvPr/>
        </p:nvCxnSpPr>
        <p:spPr>
          <a:xfrm flipH="1">
            <a:off x="744762" y="1903750"/>
            <a:ext cx="5913512" cy="3283743"/>
          </a:xfrm>
          <a:prstGeom prst="straightConnector1">
            <a:avLst/>
          </a:prstGeom>
          <a:ln w="15875">
            <a:solidFill>
              <a:srgbClr val="00B0F0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744763" y="1908380"/>
            <a:ext cx="7007089" cy="3279115"/>
            <a:chOff x="744763" y="1908380"/>
            <a:chExt cx="7007089" cy="3279115"/>
          </a:xfrm>
        </p:grpSpPr>
        <p:cxnSp>
          <p:nvCxnSpPr>
            <p:cNvPr id="188" name="Straight Arrow Connector 187"/>
            <p:cNvCxnSpPr>
              <a:cxnSpLocks/>
              <a:stCxn id="10248" idx="1"/>
              <a:endCxn id="10252" idx="0"/>
            </p:cNvCxnSpPr>
            <p:nvPr/>
          </p:nvCxnSpPr>
          <p:spPr>
            <a:xfrm flipH="1">
              <a:off x="2443669" y="3757482"/>
              <a:ext cx="5308183" cy="1430013"/>
            </a:xfrm>
            <a:prstGeom prst="straightConnector1">
              <a:avLst/>
            </a:prstGeom>
            <a:ln w="15875">
              <a:solidFill>
                <a:schemeClr val="accent2"/>
              </a:solidFill>
              <a:prstDash val="sys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Arrow Connector 124"/>
            <p:cNvCxnSpPr>
              <a:cxnSpLocks/>
              <a:stCxn id="159" idx="2"/>
              <a:endCxn id="111" idx="0"/>
            </p:cNvCxnSpPr>
            <p:nvPr/>
          </p:nvCxnSpPr>
          <p:spPr>
            <a:xfrm flipH="1">
              <a:off x="2075622" y="1908384"/>
              <a:ext cx="868472" cy="969801"/>
            </a:xfrm>
            <a:prstGeom prst="straightConnector1">
              <a:avLst/>
            </a:prstGeom>
            <a:ln w="28575">
              <a:solidFill>
                <a:schemeClr val="accent2"/>
              </a:solidFill>
              <a:prstDash val="sys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Arrow Connector 140"/>
            <p:cNvCxnSpPr>
              <a:cxnSpLocks/>
              <a:stCxn id="111" idx="1"/>
              <a:endCxn id="10250" idx="0"/>
            </p:cNvCxnSpPr>
            <p:nvPr/>
          </p:nvCxnSpPr>
          <p:spPr>
            <a:xfrm flipH="1">
              <a:off x="744763" y="3083492"/>
              <a:ext cx="866639" cy="2104000"/>
            </a:xfrm>
            <a:prstGeom prst="straightConnector1">
              <a:avLst/>
            </a:prstGeom>
            <a:ln w="28575">
              <a:solidFill>
                <a:schemeClr val="accent2"/>
              </a:solidFill>
              <a:prstDash val="sys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Arrow Connector 171"/>
            <p:cNvCxnSpPr>
              <a:cxnSpLocks/>
              <a:stCxn id="323" idx="2"/>
              <a:endCxn id="10252" idx="0"/>
            </p:cNvCxnSpPr>
            <p:nvPr/>
          </p:nvCxnSpPr>
          <p:spPr>
            <a:xfrm flipH="1">
              <a:off x="2443669" y="1923384"/>
              <a:ext cx="3452617" cy="3264111"/>
            </a:xfrm>
            <a:prstGeom prst="straightConnector1">
              <a:avLst/>
            </a:prstGeom>
            <a:ln w="19050">
              <a:solidFill>
                <a:schemeClr val="accent2"/>
              </a:solidFill>
              <a:prstDash val="sys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Arrow Connector 184"/>
            <p:cNvCxnSpPr>
              <a:cxnSpLocks/>
              <a:stCxn id="170" idx="1"/>
              <a:endCxn id="10250" idx="0"/>
            </p:cNvCxnSpPr>
            <p:nvPr/>
          </p:nvCxnSpPr>
          <p:spPr>
            <a:xfrm flipH="1">
              <a:off x="744764" y="2088486"/>
              <a:ext cx="6950991" cy="3099009"/>
            </a:xfrm>
            <a:prstGeom prst="straightConnector1">
              <a:avLst/>
            </a:prstGeom>
            <a:ln w="15875">
              <a:solidFill>
                <a:schemeClr val="accent2"/>
              </a:solidFill>
              <a:prstDash val="sys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Arrow Connector 184"/>
            <p:cNvCxnSpPr>
              <a:cxnSpLocks/>
              <a:stCxn id="170" idx="1"/>
              <a:endCxn id="10252" idx="0"/>
            </p:cNvCxnSpPr>
            <p:nvPr/>
          </p:nvCxnSpPr>
          <p:spPr>
            <a:xfrm flipH="1">
              <a:off x="2443668" y="2088486"/>
              <a:ext cx="5252087" cy="3099009"/>
            </a:xfrm>
            <a:prstGeom prst="straightConnector1">
              <a:avLst/>
            </a:prstGeom>
            <a:ln w="15875">
              <a:solidFill>
                <a:schemeClr val="accent2"/>
              </a:solidFill>
              <a:prstDash val="sys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71"/>
            <p:cNvCxnSpPr>
              <a:cxnSpLocks/>
              <a:stCxn id="323" idx="2"/>
              <a:endCxn id="10250" idx="0"/>
            </p:cNvCxnSpPr>
            <p:nvPr/>
          </p:nvCxnSpPr>
          <p:spPr>
            <a:xfrm flipH="1">
              <a:off x="744765" y="1923384"/>
              <a:ext cx="5151521" cy="3264111"/>
            </a:xfrm>
            <a:prstGeom prst="straightConnector1">
              <a:avLst/>
            </a:prstGeom>
            <a:ln w="19050">
              <a:solidFill>
                <a:schemeClr val="accent2"/>
              </a:solidFill>
              <a:prstDash val="sys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Arrow Connector 187"/>
            <p:cNvCxnSpPr>
              <a:cxnSpLocks/>
              <a:stCxn id="10248" idx="1"/>
              <a:endCxn id="173" idx="0"/>
            </p:cNvCxnSpPr>
            <p:nvPr/>
          </p:nvCxnSpPr>
          <p:spPr>
            <a:xfrm flipH="1">
              <a:off x="5297703" y="3757479"/>
              <a:ext cx="2454147" cy="1425264"/>
            </a:xfrm>
            <a:prstGeom prst="straightConnector1">
              <a:avLst/>
            </a:prstGeom>
            <a:ln w="15875">
              <a:solidFill>
                <a:schemeClr val="accent2"/>
              </a:solidFill>
              <a:prstDash val="sys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Arrow Connector 124"/>
            <p:cNvCxnSpPr>
              <a:cxnSpLocks/>
              <a:stCxn id="159" idx="2"/>
              <a:endCxn id="171" idx="0"/>
            </p:cNvCxnSpPr>
            <p:nvPr/>
          </p:nvCxnSpPr>
          <p:spPr>
            <a:xfrm>
              <a:off x="2944096" y="1908380"/>
              <a:ext cx="1181291" cy="3279112"/>
            </a:xfrm>
            <a:prstGeom prst="straightConnector1">
              <a:avLst/>
            </a:prstGeom>
            <a:ln w="28575">
              <a:solidFill>
                <a:schemeClr val="accent2"/>
              </a:solidFill>
              <a:prstDash val="sys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Arrow Connector 187"/>
            <p:cNvCxnSpPr>
              <a:cxnSpLocks/>
              <a:stCxn id="10248" idx="1"/>
              <a:endCxn id="171" idx="0"/>
            </p:cNvCxnSpPr>
            <p:nvPr/>
          </p:nvCxnSpPr>
          <p:spPr>
            <a:xfrm flipH="1">
              <a:off x="4125384" y="3757482"/>
              <a:ext cx="3626465" cy="1430013"/>
            </a:xfrm>
            <a:prstGeom prst="straightConnector1">
              <a:avLst/>
            </a:prstGeom>
            <a:ln w="15875">
              <a:solidFill>
                <a:schemeClr val="accent2"/>
              </a:solidFill>
              <a:prstDash val="sys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Straight Arrow Connector 171"/>
            <p:cNvCxnSpPr>
              <a:cxnSpLocks/>
              <a:stCxn id="323" idx="2"/>
              <a:endCxn id="171" idx="0"/>
            </p:cNvCxnSpPr>
            <p:nvPr/>
          </p:nvCxnSpPr>
          <p:spPr>
            <a:xfrm flipH="1">
              <a:off x="4125387" y="1923384"/>
              <a:ext cx="1770899" cy="3264111"/>
            </a:xfrm>
            <a:prstGeom prst="straightConnector1">
              <a:avLst/>
            </a:prstGeom>
            <a:ln w="19050">
              <a:solidFill>
                <a:schemeClr val="accent2"/>
              </a:solidFill>
              <a:prstDash val="sys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Arrow Connector 132"/>
            <p:cNvCxnSpPr>
              <a:cxnSpLocks/>
              <a:stCxn id="111" idx="3"/>
              <a:endCxn id="10252" idx="0"/>
            </p:cNvCxnSpPr>
            <p:nvPr/>
          </p:nvCxnSpPr>
          <p:spPr>
            <a:xfrm flipH="1">
              <a:off x="2443669" y="3083492"/>
              <a:ext cx="96175" cy="2104000"/>
            </a:xfrm>
            <a:prstGeom prst="straightConnector1">
              <a:avLst/>
            </a:prstGeom>
            <a:ln w="28575">
              <a:solidFill>
                <a:schemeClr val="accent2"/>
              </a:solidFill>
              <a:prstDash val="sys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/>
          <p:cNvGrpSpPr/>
          <p:nvPr/>
        </p:nvGrpSpPr>
        <p:grpSpPr>
          <a:xfrm>
            <a:off x="530938" y="1903753"/>
            <a:ext cx="4088728" cy="3283742"/>
            <a:chOff x="530938" y="1903753"/>
            <a:chExt cx="4088728" cy="3283742"/>
          </a:xfrm>
        </p:grpSpPr>
        <p:cxnSp>
          <p:nvCxnSpPr>
            <p:cNvPr id="7" name="Straight Arrow Connector 6"/>
            <p:cNvCxnSpPr>
              <a:cxnSpLocks/>
              <a:stCxn id="10246" idx="2"/>
              <a:endCxn id="111" idx="0"/>
            </p:cNvCxnSpPr>
            <p:nvPr/>
          </p:nvCxnSpPr>
          <p:spPr>
            <a:xfrm flipH="1">
              <a:off x="2075623" y="1908384"/>
              <a:ext cx="102722" cy="969801"/>
            </a:xfrm>
            <a:prstGeom prst="straightConnector1">
              <a:avLst/>
            </a:prstGeom>
            <a:ln w="31750">
              <a:solidFill>
                <a:schemeClr val="accent1"/>
              </a:solidFill>
              <a:prstDash val="soli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/>
            <p:cNvCxnSpPr>
              <a:cxnSpLocks/>
              <a:stCxn id="111" idx="2"/>
              <a:endCxn id="10252" idx="0"/>
            </p:cNvCxnSpPr>
            <p:nvPr/>
          </p:nvCxnSpPr>
          <p:spPr>
            <a:xfrm>
              <a:off x="2075624" y="3288805"/>
              <a:ext cx="368045" cy="1898689"/>
            </a:xfrm>
            <a:prstGeom prst="straightConnector1">
              <a:avLst/>
            </a:prstGeom>
            <a:ln w="31750">
              <a:solidFill>
                <a:schemeClr val="accent1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Arrow Connector 105"/>
            <p:cNvCxnSpPr>
              <a:cxnSpLocks/>
              <a:stCxn id="302" idx="2"/>
              <a:endCxn id="117" idx="0"/>
            </p:cNvCxnSpPr>
            <p:nvPr/>
          </p:nvCxnSpPr>
          <p:spPr>
            <a:xfrm>
              <a:off x="530938" y="1903753"/>
              <a:ext cx="115272" cy="974431"/>
            </a:xfrm>
            <a:prstGeom prst="straightConnector1">
              <a:avLst/>
            </a:prstGeom>
            <a:ln w="28575">
              <a:solidFill>
                <a:schemeClr val="accent1"/>
              </a:solidFill>
              <a:prstDash val="solid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Arrow Connector 151"/>
            <p:cNvCxnSpPr>
              <a:cxnSpLocks/>
              <a:stCxn id="184" idx="2"/>
              <a:endCxn id="111" idx="0"/>
            </p:cNvCxnSpPr>
            <p:nvPr/>
          </p:nvCxnSpPr>
          <p:spPr>
            <a:xfrm flipH="1">
              <a:off x="2075623" y="1908379"/>
              <a:ext cx="2544043" cy="969803"/>
            </a:xfrm>
            <a:prstGeom prst="straightConnector1">
              <a:avLst/>
            </a:prstGeom>
            <a:ln w="31750">
              <a:solidFill>
                <a:schemeClr val="accent1"/>
              </a:solidFill>
              <a:prstDash val="soli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Arrow Connector 105"/>
            <p:cNvCxnSpPr>
              <a:cxnSpLocks/>
              <a:stCxn id="117" idx="2"/>
              <a:endCxn id="10250" idx="0"/>
            </p:cNvCxnSpPr>
            <p:nvPr/>
          </p:nvCxnSpPr>
          <p:spPr>
            <a:xfrm>
              <a:off x="646210" y="3288805"/>
              <a:ext cx="98552" cy="1898689"/>
            </a:xfrm>
            <a:prstGeom prst="straightConnector1">
              <a:avLst/>
            </a:prstGeom>
            <a:ln w="28575">
              <a:solidFill>
                <a:schemeClr val="accent1"/>
              </a:solidFill>
              <a:prstDash val="solid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Arrow Connector 151"/>
            <p:cNvCxnSpPr>
              <a:cxnSpLocks/>
              <a:stCxn id="184" idx="2"/>
              <a:endCxn id="171" idx="0"/>
            </p:cNvCxnSpPr>
            <p:nvPr/>
          </p:nvCxnSpPr>
          <p:spPr>
            <a:xfrm flipH="1">
              <a:off x="4125387" y="1908382"/>
              <a:ext cx="494279" cy="3279113"/>
            </a:xfrm>
            <a:prstGeom prst="straightConnector1">
              <a:avLst/>
            </a:prstGeom>
            <a:ln w="31750">
              <a:solidFill>
                <a:schemeClr val="accent1"/>
              </a:solidFill>
              <a:prstDash val="soli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6"/>
            <p:cNvCxnSpPr>
              <a:cxnSpLocks/>
              <a:stCxn id="111" idx="2"/>
              <a:endCxn id="10250" idx="0"/>
            </p:cNvCxnSpPr>
            <p:nvPr/>
          </p:nvCxnSpPr>
          <p:spPr>
            <a:xfrm flipH="1">
              <a:off x="744765" y="3288805"/>
              <a:ext cx="1330859" cy="1898689"/>
            </a:xfrm>
            <a:prstGeom prst="straightConnector1">
              <a:avLst/>
            </a:prstGeom>
            <a:ln w="15875">
              <a:solidFill>
                <a:schemeClr val="accent1"/>
              </a:solidFill>
              <a:prstDash val="soli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Arrow Connector 100"/>
            <p:cNvCxnSpPr>
              <a:cxnSpLocks/>
              <a:stCxn id="100" idx="2"/>
              <a:endCxn id="111" idx="0"/>
            </p:cNvCxnSpPr>
            <p:nvPr/>
          </p:nvCxnSpPr>
          <p:spPr>
            <a:xfrm>
              <a:off x="1410928" y="1919643"/>
              <a:ext cx="664694" cy="958539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153916" y="831343"/>
            <a:ext cx="8914967" cy="3156065"/>
            <a:chOff x="153916" y="831343"/>
            <a:chExt cx="8914967" cy="3156065"/>
          </a:xfrm>
        </p:grpSpPr>
        <p:sp>
          <p:nvSpPr>
            <p:cNvPr id="111" name="Rounded Rectangle 5"/>
            <p:cNvSpPr>
              <a:spLocks noChangeArrowheads="1"/>
            </p:cNvSpPr>
            <p:nvPr/>
          </p:nvSpPr>
          <p:spPr bwMode="auto">
            <a:xfrm>
              <a:off x="1611403" y="2878182"/>
              <a:ext cx="928441" cy="410623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lIns="68580" tIns="34290" rIns="68580" bIns="34290" anchor="ctr"/>
            <a:lstStyle>
              <a:lvl1pPr defTabSz="1042988" rtl="0" eaLnBrk="0" hangingPunct="0">
                <a:spcBef>
                  <a:spcPct val="80000"/>
                </a:spcBef>
                <a:buClr>
                  <a:srgbClr val="1E7FB8"/>
                </a:buClr>
                <a:buFont typeface="Wingdings" pitchFamily="2" charset="2"/>
                <a:buChar char="l"/>
                <a:defRPr sz="2800">
                  <a:solidFill>
                    <a:srgbClr val="000066"/>
                  </a:solidFill>
                  <a:latin typeface="Arial" charset="0"/>
                  <a:cs typeface="Arial" charset="0"/>
                </a:defRPr>
              </a:lvl1pPr>
              <a:lvl2pPr marL="742950" indent="-285750" defTabSz="1042988" rtl="0" eaLnBrk="0" hangingPunct="0">
                <a:spcBef>
                  <a:spcPct val="20000"/>
                </a:spcBef>
                <a:buClr>
                  <a:srgbClr val="1E7FB8"/>
                </a:buClr>
                <a:buFont typeface="Arial" charset="0"/>
                <a:buChar char="–"/>
                <a:defRPr sz="2400">
                  <a:solidFill>
                    <a:srgbClr val="000066"/>
                  </a:solidFill>
                  <a:latin typeface="Arial" charset="0"/>
                  <a:cs typeface="Arial" charset="0"/>
                </a:defRPr>
              </a:lvl2pPr>
              <a:lvl3pPr marL="1143000" indent="-228600" defTabSz="1042988" rtl="0" eaLnBrk="0" hangingPunct="0">
                <a:spcBef>
                  <a:spcPct val="20000"/>
                </a:spcBef>
                <a:buClr>
                  <a:srgbClr val="1E7FB8"/>
                </a:buClr>
                <a:buChar char="•"/>
                <a:defRPr sz="2400">
                  <a:solidFill>
                    <a:srgbClr val="000066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defTabSz="1042988" rtl="0" eaLnBrk="0" hangingPunct="0">
                <a:spcBef>
                  <a:spcPct val="20000"/>
                </a:spcBef>
                <a:buClr>
                  <a:srgbClr val="1E7FB8"/>
                </a:buClr>
                <a:buChar char="–"/>
                <a:defRPr sz="2400">
                  <a:solidFill>
                    <a:srgbClr val="000066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algn="r" defTabSz="1042988" eaLnBrk="0" hangingPunct="0">
                <a:spcBef>
                  <a:spcPct val="20000"/>
                </a:spcBef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5pPr>
              <a:lvl6pPr marL="25146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6pPr>
              <a:lvl7pPr marL="29718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7pPr>
              <a:lvl8pPr marL="34290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8pPr>
              <a:lvl9pPr marL="38862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fr-CH" sz="900" b="1" dirty="0">
                  <a:solidFill>
                    <a:schemeClr val="tx1"/>
                  </a:solidFill>
                </a:rPr>
                <a:t>District Sanitaire</a:t>
              </a:r>
              <a:endParaRPr lang="en-US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117" name="Rounded Rectangle 2"/>
            <p:cNvSpPr>
              <a:spLocks noChangeArrowheads="1"/>
            </p:cNvSpPr>
            <p:nvPr/>
          </p:nvSpPr>
          <p:spPr bwMode="auto">
            <a:xfrm>
              <a:off x="171690" y="2878182"/>
              <a:ext cx="949042" cy="410623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lIns="68580" tIns="34290" rIns="68580" bIns="34290" anchor="ctr"/>
            <a:lstStyle>
              <a:lvl1pPr defTabSz="1042988" rtl="0" eaLnBrk="0" hangingPunct="0">
                <a:spcBef>
                  <a:spcPct val="80000"/>
                </a:spcBef>
                <a:buClr>
                  <a:srgbClr val="1E7FB8"/>
                </a:buClr>
                <a:buFont typeface="Wingdings" pitchFamily="2" charset="2"/>
                <a:buChar char="l"/>
                <a:defRPr sz="2800">
                  <a:solidFill>
                    <a:srgbClr val="000066"/>
                  </a:solidFill>
                  <a:latin typeface="Arial" charset="0"/>
                  <a:cs typeface="Arial" charset="0"/>
                </a:defRPr>
              </a:lvl1pPr>
              <a:lvl2pPr marL="742950" indent="-285750" defTabSz="1042988" rtl="0" eaLnBrk="0" hangingPunct="0">
                <a:spcBef>
                  <a:spcPct val="20000"/>
                </a:spcBef>
                <a:buClr>
                  <a:srgbClr val="1E7FB8"/>
                </a:buClr>
                <a:buFont typeface="Arial" charset="0"/>
                <a:buChar char="–"/>
                <a:defRPr sz="2400">
                  <a:solidFill>
                    <a:srgbClr val="000066"/>
                  </a:solidFill>
                  <a:latin typeface="Arial" charset="0"/>
                  <a:cs typeface="Arial" charset="0"/>
                </a:defRPr>
              </a:lvl2pPr>
              <a:lvl3pPr marL="1143000" indent="-228600" defTabSz="1042988" rtl="0" eaLnBrk="0" hangingPunct="0">
                <a:spcBef>
                  <a:spcPct val="20000"/>
                </a:spcBef>
                <a:buClr>
                  <a:srgbClr val="1E7FB8"/>
                </a:buClr>
                <a:buChar char="•"/>
                <a:defRPr sz="2400">
                  <a:solidFill>
                    <a:srgbClr val="000066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defTabSz="1042988" rtl="0" eaLnBrk="0" hangingPunct="0">
                <a:spcBef>
                  <a:spcPct val="20000"/>
                </a:spcBef>
                <a:buClr>
                  <a:srgbClr val="1E7FB8"/>
                </a:buClr>
                <a:buChar char="–"/>
                <a:defRPr sz="2400">
                  <a:solidFill>
                    <a:srgbClr val="000066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algn="r" defTabSz="1042988" eaLnBrk="0" hangingPunct="0">
                <a:spcBef>
                  <a:spcPct val="20000"/>
                </a:spcBef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5pPr>
              <a:lvl6pPr marL="25146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6pPr>
              <a:lvl7pPr marL="29718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7pPr>
              <a:lvl8pPr marL="34290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8pPr>
              <a:lvl9pPr marL="38862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900" b="1" dirty="0">
                  <a:solidFill>
                    <a:schemeClr val="tx1"/>
                  </a:solidFill>
                </a:rPr>
                <a:t>Communes</a:t>
              </a:r>
              <a:endParaRPr lang="en-US" altLang="en-US" sz="900" b="1" dirty="0">
                <a:solidFill>
                  <a:schemeClr val="tx1"/>
                </a:solidFill>
              </a:endParaRP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153916" y="831343"/>
              <a:ext cx="8914967" cy="3156065"/>
              <a:chOff x="153916" y="831343"/>
              <a:chExt cx="8914967" cy="3156065"/>
            </a:xfrm>
          </p:grpSpPr>
          <p:sp>
            <p:nvSpPr>
              <p:cNvPr id="10246" name="Rounded Rectangle 2"/>
              <p:cNvSpPr>
                <a:spLocks noChangeArrowheads="1"/>
              </p:cNvSpPr>
              <p:nvPr/>
            </p:nvSpPr>
            <p:spPr bwMode="auto">
              <a:xfrm>
                <a:off x="1674969" y="1512550"/>
                <a:ext cx="1006753" cy="395833"/>
              </a:xfrm>
              <a:prstGeom prst="roundRect">
                <a:avLst>
                  <a:gd name="adj" fmla="val 16667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1"/>
                </a:solidFill>
              </a:ln>
              <a:extLst/>
            </p:spPr>
            <p:txBody>
              <a:bodyPr lIns="68580" tIns="34290" rIns="68580" bIns="34290" anchor="ctr"/>
              <a:lstStyle>
                <a:lvl1pPr defTabSz="1042988" rtl="0" eaLnBrk="0" hangingPunct="0">
                  <a:spcBef>
                    <a:spcPct val="80000"/>
                  </a:spcBef>
                  <a:buClr>
                    <a:srgbClr val="1E7FB8"/>
                  </a:buClr>
                  <a:buFont typeface="Wingdings" pitchFamily="2" charset="2"/>
                  <a:buChar char="l"/>
                  <a:defRPr sz="28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Font typeface="Arial" charset="0"/>
                  <a:buChar char="–"/>
                  <a:defRPr sz="24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•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3pPr>
                <a:lvl4pPr marL="16002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–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4pPr>
                <a:lvl5pPr marL="2057400" indent="-228600" algn="r" defTabSz="1042988" eaLnBrk="0" hangingPunct="0">
                  <a:spcBef>
                    <a:spcPct val="20000"/>
                  </a:spcBef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GB" altLang="en-US" sz="600" b="1" dirty="0" err="1">
                    <a:solidFill>
                      <a:schemeClr val="tx1"/>
                    </a:solidFill>
                    <a:latin typeface="+mn-lt"/>
                    <a:cs typeface="+mn-cs"/>
                  </a:rPr>
                  <a:t>Crédits</a:t>
                </a:r>
                <a:r>
                  <a:rPr lang="en-GB" altLang="en-US" sz="600" b="1" dirty="0">
                    <a:solidFill>
                      <a:schemeClr val="tx1"/>
                    </a:solidFill>
                    <a:latin typeface="+mn-lt"/>
                    <a:cs typeface="+mn-cs"/>
                  </a:rPr>
                  <a:t> </a:t>
                </a:r>
                <a:r>
                  <a:rPr lang="en-GB" altLang="en-US" sz="600" b="1" dirty="0" err="1">
                    <a:solidFill>
                      <a:schemeClr val="tx1"/>
                    </a:solidFill>
                    <a:latin typeface="+mn-lt"/>
                    <a:cs typeface="+mn-cs"/>
                  </a:rPr>
                  <a:t>Délégués</a:t>
                </a:r>
                <a:endParaRPr lang="en-GB" altLang="en-US" sz="600" b="1" dirty="0">
                  <a:solidFill>
                    <a:schemeClr val="tx1"/>
                  </a:solidFill>
                  <a:latin typeface="+mn-lt"/>
                  <a:cs typeface="+mn-cs"/>
                </a:endParaRPr>
              </a:p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GB" altLang="en-US" sz="600" b="1" dirty="0">
                    <a:solidFill>
                      <a:schemeClr val="tx1"/>
                    </a:solidFill>
                    <a:latin typeface="+mn-lt"/>
                    <a:cs typeface="+mn-cs"/>
                  </a:rPr>
                  <a:t>+ </a:t>
                </a:r>
                <a:r>
                  <a:rPr lang="en-GB" altLang="en-US" sz="600" b="1" dirty="0" err="1">
                    <a:solidFill>
                      <a:schemeClr val="tx1"/>
                    </a:solidFill>
                    <a:latin typeface="+mn-lt"/>
                    <a:cs typeface="+mn-cs"/>
                  </a:rPr>
                  <a:t>dépenses</a:t>
                </a:r>
                <a:r>
                  <a:rPr lang="en-GB" altLang="en-US" sz="600" b="1" dirty="0">
                    <a:solidFill>
                      <a:schemeClr val="tx1"/>
                    </a:solidFill>
                    <a:latin typeface="+mn-lt"/>
                    <a:cs typeface="+mn-cs"/>
                  </a:rPr>
                  <a:t> </a:t>
                </a:r>
                <a:r>
                  <a:rPr lang="en-GB" altLang="en-US" sz="600" b="1" dirty="0" err="1">
                    <a:solidFill>
                      <a:schemeClr val="tx1"/>
                    </a:solidFill>
                    <a:latin typeface="+mn-lt"/>
                    <a:cs typeface="+mn-cs"/>
                  </a:rPr>
                  <a:t>mutualisées</a:t>
                </a:r>
                <a:r>
                  <a:rPr lang="en-GB" altLang="en-US" sz="600" b="1" dirty="0">
                    <a:solidFill>
                      <a:schemeClr val="tx1"/>
                    </a:solidFill>
                    <a:latin typeface="+mn-lt"/>
                    <a:cs typeface="+mn-cs"/>
                  </a:rPr>
                  <a:t> (Titre 3)</a:t>
                </a:r>
                <a:endParaRPr lang="en-US" altLang="en-US" sz="600" b="1" dirty="0">
                  <a:solidFill>
                    <a:schemeClr val="tx1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0247" name="Rounded Rectangle 3"/>
              <p:cNvSpPr>
                <a:spLocks noChangeArrowheads="1"/>
              </p:cNvSpPr>
              <p:nvPr/>
            </p:nvSpPr>
            <p:spPr bwMode="auto">
              <a:xfrm>
                <a:off x="6348505" y="1163050"/>
                <a:ext cx="619543" cy="377591"/>
              </a:xfrm>
              <a:prstGeom prst="roundRect">
                <a:avLst>
                  <a:gd name="adj" fmla="val 16667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txBody>
              <a:bodyPr lIns="68580" tIns="34290" rIns="68580" bIns="34290" anchor="ctr"/>
              <a:lstStyle>
                <a:lvl1pPr defTabSz="1042988" rtl="0" eaLnBrk="0" hangingPunct="0">
                  <a:spcBef>
                    <a:spcPct val="80000"/>
                  </a:spcBef>
                  <a:buClr>
                    <a:srgbClr val="1E7FB8"/>
                  </a:buClr>
                  <a:buFont typeface="Wingdings" pitchFamily="2" charset="2"/>
                  <a:buChar char="l"/>
                  <a:defRPr sz="28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Font typeface="Arial" charset="0"/>
                  <a:buChar char="–"/>
                  <a:defRPr sz="24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•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3pPr>
                <a:lvl4pPr marL="16002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–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4pPr>
                <a:lvl5pPr marL="2057400" indent="-228600" algn="r" defTabSz="1042988" eaLnBrk="0" hangingPunct="0">
                  <a:spcBef>
                    <a:spcPct val="20000"/>
                  </a:spcBef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GB" altLang="en-US" sz="1100" b="1" dirty="0">
                    <a:solidFill>
                      <a:schemeClr val="tx1"/>
                    </a:solidFill>
                  </a:rPr>
                  <a:t>RAMU</a:t>
                </a:r>
                <a:endParaRPr lang="en-US" altLang="en-US" sz="11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248" name="Rounded Rectangle 4"/>
              <p:cNvSpPr>
                <a:spLocks noChangeArrowheads="1"/>
              </p:cNvSpPr>
              <p:nvPr/>
            </p:nvSpPr>
            <p:spPr bwMode="auto">
              <a:xfrm>
                <a:off x="7751850" y="3527555"/>
                <a:ext cx="1317033" cy="459853"/>
              </a:xfrm>
              <a:prstGeom prst="roundRect">
                <a:avLst>
                  <a:gd name="adj" fmla="val 16667"/>
                </a:avLst>
              </a:prstGeom>
              <a:solidFill>
                <a:schemeClr val="accent3"/>
              </a:solidFill>
              <a:ln>
                <a:noFill/>
              </a:ln>
              <a:extLst/>
            </p:spPr>
            <p:txBody>
              <a:bodyPr lIns="68580" tIns="34290" rIns="68580" bIns="34290" anchor="ctr"/>
              <a:lstStyle>
                <a:lvl1pPr defTabSz="1042988" rtl="0" eaLnBrk="0" hangingPunct="0">
                  <a:spcBef>
                    <a:spcPct val="80000"/>
                  </a:spcBef>
                  <a:buClr>
                    <a:srgbClr val="1E7FB8"/>
                  </a:buClr>
                  <a:buFont typeface="Wingdings" pitchFamily="2" charset="2"/>
                  <a:buChar char="l"/>
                  <a:defRPr sz="28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Font typeface="Arial" charset="0"/>
                  <a:buChar char="–"/>
                  <a:defRPr sz="24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•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3pPr>
                <a:lvl4pPr marL="16002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–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4pPr>
                <a:lvl5pPr marL="2057400" indent="-228600" algn="r" defTabSz="1042988" eaLnBrk="0" hangingPunct="0">
                  <a:spcBef>
                    <a:spcPct val="20000"/>
                  </a:spcBef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GB" altLang="en-US" sz="1100" b="1" dirty="0">
                    <a:solidFill>
                      <a:schemeClr val="tx1"/>
                    </a:solidFill>
                  </a:rPr>
                  <a:t>Assurances </a:t>
                </a:r>
                <a:r>
                  <a:rPr lang="en-GB" altLang="en-US" sz="1100" b="1" dirty="0" err="1">
                    <a:solidFill>
                      <a:schemeClr val="tx1"/>
                    </a:solidFill>
                  </a:rPr>
                  <a:t>privées</a:t>
                </a:r>
                <a:endParaRPr lang="en-US" altLang="en-US" sz="11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Rounded Rectangle 2"/>
              <p:cNvSpPr>
                <a:spLocks noChangeArrowheads="1"/>
              </p:cNvSpPr>
              <p:nvPr/>
            </p:nvSpPr>
            <p:spPr bwMode="auto">
              <a:xfrm>
                <a:off x="3769434" y="1192841"/>
                <a:ext cx="1600976" cy="319708"/>
              </a:xfrm>
              <a:prstGeom prst="roundRect">
                <a:avLst>
                  <a:gd name="adj" fmla="val 16667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 w="9525" algn="ctr">
                <a:solidFill>
                  <a:schemeClr val="bg1">
                    <a:lumMod val="75000"/>
                  </a:schemeClr>
                </a:solidFill>
                <a:prstDash val="sysDot"/>
                <a:round/>
                <a:headEnd/>
                <a:tailEnd/>
              </a:ln>
              <a:extLst/>
            </p:spPr>
            <p:txBody>
              <a:bodyPr lIns="68580" tIns="34290" rIns="68580" bIns="34290" anchor="ctr"/>
              <a:lstStyle>
                <a:lvl1pPr defTabSz="1042988" rtl="0" eaLnBrk="0" hangingPunct="0">
                  <a:spcBef>
                    <a:spcPct val="80000"/>
                  </a:spcBef>
                  <a:buClr>
                    <a:srgbClr val="1E7FB8"/>
                  </a:buClr>
                  <a:buFont typeface="Wingdings" pitchFamily="2" charset="2"/>
                  <a:buChar char="l"/>
                  <a:defRPr sz="28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Font typeface="Arial" charset="0"/>
                  <a:buChar char="–"/>
                  <a:defRPr sz="24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•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3pPr>
                <a:lvl4pPr marL="16002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–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4pPr>
                <a:lvl5pPr marL="2057400" indent="-228600" algn="r" defTabSz="1042988" eaLnBrk="0" hangingPunct="0">
                  <a:spcBef>
                    <a:spcPct val="20000"/>
                  </a:spcBef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GB" altLang="en-US" sz="1100" b="1" dirty="0">
                    <a:solidFill>
                      <a:schemeClr val="tx1"/>
                    </a:solidFill>
                  </a:rPr>
                  <a:t>PADS</a:t>
                </a:r>
                <a:endParaRPr lang="en-US" altLang="en-US" sz="11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0" name="Rounded Rectangle 3"/>
              <p:cNvSpPr>
                <a:spLocks noChangeArrowheads="1"/>
              </p:cNvSpPr>
              <p:nvPr/>
            </p:nvSpPr>
            <p:spPr bwMode="auto">
              <a:xfrm>
                <a:off x="7695755" y="1802112"/>
                <a:ext cx="1317033" cy="572743"/>
              </a:xfrm>
              <a:prstGeom prst="roundRect">
                <a:avLst>
                  <a:gd name="adj" fmla="val 16667"/>
                </a:avLst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  <a:extLst/>
            </p:spPr>
            <p:txBody>
              <a:bodyPr lIns="68580" tIns="34290" rIns="68580" bIns="34290" anchor="ctr"/>
              <a:lstStyle>
                <a:lvl1pPr defTabSz="1042988" rtl="0" eaLnBrk="0" hangingPunct="0">
                  <a:spcBef>
                    <a:spcPct val="80000"/>
                  </a:spcBef>
                  <a:buClr>
                    <a:srgbClr val="1E7FB8"/>
                  </a:buClr>
                  <a:buFont typeface="Wingdings" pitchFamily="2" charset="2"/>
                  <a:buChar char="l"/>
                  <a:defRPr sz="28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Font typeface="Arial" charset="0"/>
                  <a:buChar char="–"/>
                  <a:defRPr sz="24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•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3pPr>
                <a:lvl4pPr marL="16002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–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4pPr>
                <a:lvl5pPr marL="2057400" indent="-228600" algn="r" defTabSz="1042988" eaLnBrk="0" hangingPunct="0">
                  <a:spcBef>
                    <a:spcPct val="20000"/>
                  </a:spcBef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GB" altLang="en-US" sz="1100" b="1" dirty="0" err="1">
                    <a:solidFill>
                      <a:schemeClr val="tx1"/>
                    </a:solidFill>
                  </a:rPr>
                  <a:t>Mutuelles</a:t>
                </a:r>
                <a:r>
                  <a:rPr lang="en-GB" altLang="en-US" sz="1100" b="1" dirty="0">
                    <a:solidFill>
                      <a:schemeClr val="tx1"/>
                    </a:solidFill>
                  </a:rPr>
                  <a:t> </a:t>
                </a:r>
                <a:r>
                  <a:rPr lang="en-GB" altLang="en-US" sz="1100" b="1" dirty="0" err="1">
                    <a:solidFill>
                      <a:schemeClr val="tx1"/>
                    </a:solidFill>
                  </a:rPr>
                  <a:t>communautaires</a:t>
                </a:r>
                <a:endParaRPr lang="en-US" altLang="en-US" sz="11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9" name="Rounded Rectangle 2"/>
              <p:cNvSpPr>
                <a:spLocks noChangeArrowheads="1"/>
              </p:cNvSpPr>
              <p:nvPr/>
            </p:nvSpPr>
            <p:spPr bwMode="auto">
              <a:xfrm>
                <a:off x="1146886" y="831343"/>
                <a:ext cx="4230464" cy="368625"/>
              </a:xfrm>
              <a:prstGeom prst="roundRect">
                <a:avLst>
                  <a:gd name="adj" fmla="val 16667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txBody>
              <a:bodyPr lIns="68580" tIns="34290" rIns="68580" bIns="34290" anchor="ctr"/>
              <a:lstStyle>
                <a:lvl1pPr defTabSz="1042988" rtl="0" eaLnBrk="0" hangingPunct="0">
                  <a:spcBef>
                    <a:spcPct val="80000"/>
                  </a:spcBef>
                  <a:buClr>
                    <a:srgbClr val="1E7FB8"/>
                  </a:buClr>
                  <a:buFont typeface="Wingdings" pitchFamily="2" charset="2"/>
                  <a:buChar char="l"/>
                  <a:defRPr sz="28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Font typeface="Arial" charset="0"/>
                  <a:buChar char="–"/>
                  <a:defRPr sz="24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•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3pPr>
                <a:lvl4pPr marL="16002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–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4pPr>
                <a:lvl5pPr marL="2057400" indent="-228600" algn="r" defTabSz="1042988" eaLnBrk="0" hangingPunct="0">
                  <a:spcBef>
                    <a:spcPct val="20000"/>
                  </a:spcBef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GB" altLang="en-US" sz="1100" b="1" dirty="0" err="1">
                    <a:solidFill>
                      <a:schemeClr val="tx1"/>
                    </a:solidFill>
                  </a:rPr>
                  <a:t>Ministère</a:t>
                </a:r>
                <a:r>
                  <a:rPr lang="en-GB" altLang="en-US" sz="1100" b="1" dirty="0">
                    <a:solidFill>
                      <a:schemeClr val="tx1"/>
                    </a:solidFill>
                  </a:rPr>
                  <a:t> de la Santé</a:t>
                </a:r>
                <a:endParaRPr lang="en-US" altLang="en-US" sz="11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5" name="Rounded Rectangle 2"/>
              <p:cNvSpPr>
                <a:spLocks noChangeArrowheads="1"/>
              </p:cNvSpPr>
              <p:nvPr/>
            </p:nvSpPr>
            <p:spPr bwMode="auto">
              <a:xfrm>
                <a:off x="1146888" y="1193237"/>
                <a:ext cx="2621618" cy="319313"/>
              </a:xfrm>
              <a:prstGeom prst="roundRect">
                <a:avLst>
                  <a:gd name="adj" fmla="val 16667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 w="9525" algn="ctr">
                <a:solidFill>
                  <a:schemeClr val="bg1">
                    <a:lumMod val="75000"/>
                  </a:schemeClr>
                </a:solidFill>
                <a:prstDash val="sysDot"/>
                <a:round/>
                <a:headEnd/>
                <a:tailEnd/>
              </a:ln>
              <a:extLst/>
            </p:spPr>
            <p:txBody>
              <a:bodyPr lIns="68580" tIns="34290" rIns="68580" bIns="34290" anchor="ctr"/>
              <a:lstStyle>
                <a:lvl1pPr defTabSz="1042988" rtl="0" eaLnBrk="0" hangingPunct="0">
                  <a:spcBef>
                    <a:spcPct val="80000"/>
                  </a:spcBef>
                  <a:buClr>
                    <a:srgbClr val="1E7FB8"/>
                  </a:buClr>
                  <a:buFont typeface="Wingdings" pitchFamily="2" charset="2"/>
                  <a:buChar char="l"/>
                  <a:defRPr sz="28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Font typeface="Arial" charset="0"/>
                  <a:buChar char="–"/>
                  <a:defRPr sz="24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•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3pPr>
                <a:lvl4pPr marL="16002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–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4pPr>
                <a:lvl5pPr marL="2057400" indent="-228600" algn="r" defTabSz="1042988" eaLnBrk="0" hangingPunct="0">
                  <a:spcBef>
                    <a:spcPct val="20000"/>
                  </a:spcBef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GB" altLang="en-US" sz="1100" b="1" dirty="0">
                    <a:solidFill>
                      <a:schemeClr val="tx1"/>
                    </a:solidFill>
                  </a:rPr>
                  <a:t>DAF</a:t>
                </a:r>
                <a:endParaRPr lang="en-US" altLang="en-US" sz="11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9" name="Rounded Rectangle 2"/>
              <p:cNvSpPr>
                <a:spLocks noChangeArrowheads="1"/>
              </p:cNvSpPr>
              <p:nvPr/>
            </p:nvSpPr>
            <p:spPr bwMode="auto">
              <a:xfrm>
                <a:off x="2681720" y="1512550"/>
                <a:ext cx="524748" cy="395833"/>
              </a:xfrm>
              <a:prstGeom prst="roundRect">
                <a:avLst>
                  <a:gd name="adj" fmla="val 16667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1"/>
                </a:solidFill>
              </a:ln>
              <a:extLst/>
            </p:spPr>
            <p:txBody>
              <a:bodyPr lIns="68580" tIns="34290" rIns="68580" bIns="34290" anchor="ctr"/>
              <a:lstStyle>
                <a:lvl1pPr defTabSz="1042988" rtl="0" eaLnBrk="0" hangingPunct="0">
                  <a:spcBef>
                    <a:spcPct val="80000"/>
                  </a:spcBef>
                  <a:buClr>
                    <a:srgbClr val="1E7FB8"/>
                  </a:buClr>
                  <a:buFont typeface="Wingdings" pitchFamily="2" charset="2"/>
                  <a:buChar char="l"/>
                  <a:defRPr sz="28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Font typeface="Arial" charset="0"/>
                  <a:buChar char="–"/>
                  <a:defRPr sz="24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•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3pPr>
                <a:lvl4pPr marL="16002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–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4pPr>
                <a:lvl5pPr marL="2057400" indent="-228600" algn="r" defTabSz="1042988" eaLnBrk="0" hangingPunct="0">
                  <a:spcBef>
                    <a:spcPct val="20000"/>
                  </a:spcBef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GB" altLang="en-US" sz="600" b="1" dirty="0" err="1">
                    <a:solidFill>
                      <a:schemeClr val="tx1"/>
                    </a:solidFill>
                  </a:rPr>
                  <a:t>Gratuités</a:t>
                </a:r>
                <a:endParaRPr lang="en-GB" altLang="en-US" sz="600" b="1" dirty="0">
                  <a:solidFill>
                    <a:schemeClr val="tx1"/>
                  </a:solidFill>
                </a:endParaRPr>
              </a:p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GB" altLang="en-US" sz="600" b="1" dirty="0">
                    <a:solidFill>
                      <a:schemeClr val="tx1"/>
                    </a:solidFill>
                  </a:rPr>
                  <a:t>Titre 3)</a:t>
                </a:r>
                <a:endParaRPr lang="en-US" altLang="en-US" sz="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3" name="Rounded Rectangle 2"/>
              <p:cNvSpPr>
                <a:spLocks noChangeArrowheads="1"/>
              </p:cNvSpPr>
              <p:nvPr/>
            </p:nvSpPr>
            <p:spPr bwMode="auto">
              <a:xfrm>
                <a:off x="3769434" y="1512547"/>
                <a:ext cx="588687" cy="395832"/>
              </a:xfrm>
              <a:prstGeom prst="roundRect">
                <a:avLst>
                  <a:gd name="adj" fmla="val 16667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/>
                </a:solidFill>
              </a:ln>
              <a:extLst/>
            </p:spPr>
            <p:txBody>
              <a:bodyPr lIns="68580" tIns="34290" rIns="68580" bIns="34290" anchor="ctr"/>
              <a:lstStyle>
                <a:lvl1pPr defTabSz="1042988" rtl="0" eaLnBrk="0" hangingPunct="0">
                  <a:spcBef>
                    <a:spcPct val="80000"/>
                  </a:spcBef>
                  <a:buClr>
                    <a:srgbClr val="1E7FB8"/>
                  </a:buClr>
                  <a:buFont typeface="Wingdings" pitchFamily="2" charset="2"/>
                  <a:buChar char="l"/>
                  <a:defRPr sz="28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Font typeface="Arial" charset="0"/>
                  <a:buChar char="–"/>
                  <a:defRPr sz="24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•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3pPr>
                <a:lvl4pPr marL="16002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–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4pPr>
                <a:lvl5pPr marL="2057400" indent="-228600" algn="r" defTabSz="1042988" eaLnBrk="0" hangingPunct="0">
                  <a:spcBef>
                    <a:spcPct val="20000"/>
                  </a:spcBef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GB" altLang="en-US" sz="700" b="1" dirty="0" err="1">
                    <a:solidFill>
                      <a:schemeClr val="tx1"/>
                    </a:solidFill>
                  </a:rPr>
                  <a:t>Fonds</a:t>
                </a:r>
                <a:r>
                  <a:rPr lang="en-GB" altLang="en-US" sz="700" b="1" dirty="0">
                    <a:solidFill>
                      <a:schemeClr val="tx1"/>
                    </a:solidFill>
                  </a:rPr>
                  <a:t> non </a:t>
                </a:r>
                <a:r>
                  <a:rPr lang="en-GB" altLang="en-US" sz="700" b="1" dirty="0" err="1">
                    <a:solidFill>
                      <a:schemeClr val="tx1"/>
                    </a:solidFill>
                  </a:rPr>
                  <a:t>ciblés</a:t>
                </a:r>
                <a:endParaRPr lang="en-GB" altLang="en-US" sz="7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4" name="Rounded Rectangle 2"/>
              <p:cNvSpPr>
                <a:spLocks noChangeArrowheads="1"/>
              </p:cNvSpPr>
              <p:nvPr/>
            </p:nvSpPr>
            <p:spPr bwMode="auto">
              <a:xfrm>
                <a:off x="4365510" y="1512547"/>
                <a:ext cx="508313" cy="395832"/>
              </a:xfrm>
              <a:prstGeom prst="roundRect">
                <a:avLst>
                  <a:gd name="adj" fmla="val 16667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/>
                </a:solidFill>
              </a:ln>
              <a:extLst/>
            </p:spPr>
            <p:txBody>
              <a:bodyPr lIns="68580" tIns="34290" rIns="68580" bIns="34290" anchor="ctr"/>
              <a:lstStyle>
                <a:lvl1pPr defTabSz="1042988" rtl="0" eaLnBrk="0" hangingPunct="0">
                  <a:spcBef>
                    <a:spcPct val="80000"/>
                  </a:spcBef>
                  <a:buClr>
                    <a:srgbClr val="1E7FB8"/>
                  </a:buClr>
                  <a:buFont typeface="Wingdings" pitchFamily="2" charset="2"/>
                  <a:buChar char="l"/>
                  <a:defRPr sz="28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Font typeface="Arial" charset="0"/>
                  <a:buChar char="–"/>
                  <a:defRPr sz="24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•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3pPr>
                <a:lvl4pPr marL="16002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–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4pPr>
                <a:lvl5pPr marL="2057400" indent="-228600" algn="r" defTabSz="1042988" eaLnBrk="0" hangingPunct="0">
                  <a:spcBef>
                    <a:spcPct val="20000"/>
                  </a:spcBef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GB" altLang="en-US" sz="700" b="1" dirty="0" err="1">
                    <a:solidFill>
                      <a:schemeClr val="tx1"/>
                    </a:solidFill>
                  </a:rPr>
                  <a:t>Fonds</a:t>
                </a:r>
                <a:r>
                  <a:rPr lang="en-GB" altLang="en-US" sz="700" b="1" dirty="0">
                    <a:solidFill>
                      <a:schemeClr val="tx1"/>
                    </a:solidFill>
                  </a:rPr>
                  <a:t> </a:t>
                </a:r>
                <a:r>
                  <a:rPr lang="en-GB" altLang="en-US" sz="700" b="1" dirty="0" err="1">
                    <a:solidFill>
                      <a:schemeClr val="tx1"/>
                    </a:solidFill>
                  </a:rPr>
                  <a:t>ciblés</a:t>
                </a:r>
                <a:endParaRPr lang="en-GB" altLang="en-US" sz="7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6" name="Rounded Rectangle 2"/>
              <p:cNvSpPr>
                <a:spLocks noChangeArrowheads="1"/>
              </p:cNvSpPr>
              <p:nvPr/>
            </p:nvSpPr>
            <p:spPr bwMode="auto">
              <a:xfrm>
                <a:off x="4872691" y="1518989"/>
                <a:ext cx="497185" cy="400657"/>
              </a:xfrm>
              <a:prstGeom prst="roundRect">
                <a:avLst>
                  <a:gd name="adj" fmla="val 16667"/>
                </a:avLst>
              </a:prstGeom>
              <a:solidFill>
                <a:schemeClr val="bg2">
                  <a:lumMod val="90000"/>
                </a:schemeClr>
              </a:solidFill>
              <a:ln>
                <a:solidFill>
                  <a:schemeClr val="accent1"/>
                </a:solidFill>
              </a:ln>
              <a:extLst/>
            </p:spPr>
            <p:txBody>
              <a:bodyPr lIns="68580" tIns="34290" rIns="68580" bIns="34290" anchor="ctr"/>
              <a:lstStyle>
                <a:lvl1pPr defTabSz="1042988" rtl="0" eaLnBrk="0" hangingPunct="0">
                  <a:spcBef>
                    <a:spcPct val="80000"/>
                  </a:spcBef>
                  <a:buClr>
                    <a:srgbClr val="1E7FB8"/>
                  </a:buClr>
                  <a:buFont typeface="Wingdings" pitchFamily="2" charset="2"/>
                  <a:buChar char="l"/>
                  <a:defRPr sz="28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Font typeface="Arial" charset="0"/>
                  <a:buChar char="–"/>
                  <a:defRPr sz="24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•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3pPr>
                <a:lvl4pPr marL="16002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–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4pPr>
                <a:lvl5pPr marL="2057400" indent="-228600" algn="r" defTabSz="1042988" eaLnBrk="0" hangingPunct="0">
                  <a:spcBef>
                    <a:spcPct val="20000"/>
                  </a:spcBef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GB" altLang="en-US" sz="900" b="1" dirty="0">
                    <a:solidFill>
                      <a:schemeClr val="tx1"/>
                    </a:solidFill>
                  </a:rPr>
                  <a:t>FBR</a:t>
                </a:r>
              </a:p>
            </p:txBody>
          </p:sp>
          <p:sp>
            <p:nvSpPr>
              <p:cNvPr id="302" name="Rounded Rectangle 2"/>
              <p:cNvSpPr>
                <a:spLocks noChangeArrowheads="1"/>
              </p:cNvSpPr>
              <p:nvPr/>
            </p:nvSpPr>
            <p:spPr bwMode="auto">
              <a:xfrm>
                <a:off x="153916" y="1518987"/>
                <a:ext cx="754046" cy="384764"/>
              </a:xfrm>
              <a:prstGeom prst="roundRect">
                <a:avLst>
                  <a:gd name="adj" fmla="val 16667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1"/>
                </a:solidFill>
              </a:ln>
              <a:extLst/>
            </p:spPr>
            <p:txBody>
              <a:bodyPr lIns="68580" tIns="34290" rIns="68580" bIns="34290" anchor="ctr"/>
              <a:lstStyle>
                <a:lvl1pPr defTabSz="1042988" rtl="0" eaLnBrk="0" hangingPunct="0">
                  <a:spcBef>
                    <a:spcPct val="80000"/>
                  </a:spcBef>
                  <a:buClr>
                    <a:srgbClr val="1E7FB8"/>
                  </a:buClr>
                  <a:buFont typeface="Wingdings" pitchFamily="2" charset="2"/>
                  <a:buChar char="l"/>
                  <a:defRPr sz="28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Font typeface="Arial" charset="0"/>
                  <a:buChar char="–"/>
                  <a:defRPr sz="24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•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3pPr>
                <a:lvl4pPr marL="16002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–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4pPr>
                <a:lvl5pPr marL="2057400" indent="-228600" algn="r" defTabSz="1042988" eaLnBrk="0" hangingPunct="0">
                  <a:spcBef>
                    <a:spcPct val="20000"/>
                  </a:spcBef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GB" altLang="en-US" sz="700" b="1" dirty="0" err="1">
                    <a:solidFill>
                      <a:schemeClr val="tx1"/>
                    </a:solidFill>
                  </a:rPr>
                  <a:t>Crédits</a:t>
                </a:r>
                <a:r>
                  <a:rPr lang="en-GB" altLang="en-US" sz="700" b="1" dirty="0">
                    <a:solidFill>
                      <a:schemeClr val="tx1"/>
                    </a:solidFill>
                  </a:rPr>
                  <a:t> </a:t>
                </a:r>
                <a:r>
                  <a:rPr lang="en-GB" altLang="en-US" sz="700" b="1" dirty="0" err="1">
                    <a:solidFill>
                      <a:schemeClr val="tx1"/>
                    </a:solidFill>
                  </a:rPr>
                  <a:t>Transférés</a:t>
                </a:r>
                <a:endParaRPr lang="en-US" altLang="en-US" sz="7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21" name="Rounded Rectangle 2"/>
              <p:cNvSpPr>
                <a:spLocks noChangeArrowheads="1"/>
              </p:cNvSpPr>
              <p:nvPr/>
            </p:nvSpPr>
            <p:spPr bwMode="auto">
              <a:xfrm>
                <a:off x="6348504" y="1531556"/>
                <a:ext cx="619543" cy="372195"/>
              </a:xfrm>
              <a:prstGeom prst="roundRect">
                <a:avLst>
                  <a:gd name="adj" fmla="val 16667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accent1"/>
                </a:solidFill>
              </a:ln>
              <a:extLst/>
            </p:spPr>
            <p:txBody>
              <a:bodyPr lIns="68580" tIns="34290" rIns="68580" bIns="34290" anchor="ctr"/>
              <a:lstStyle>
                <a:lvl1pPr defTabSz="1042988" rtl="0" eaLnBrk="0" hangingPunct="0">
                  <a:spcBef>
                    <a:spcPct val="80000"/>
                  </a:spcBef>
                  <a:buClr>
                    <a:srgbClr val="1E7FB8"/>
                  </a:buClr>
                  <a:buFont typeface="Wingdings" pitchFamily="2" charset="2"/>
                  <a:buChar char="l"/>
                  <a:defRPr sz="28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Font typeface="Arial" charset="0"/>
                  <a:buChar char="–"/>
                  <a:defRPr sz="24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•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3pPr>
                <a:lvl4pPr marL="16002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–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4pPr>
                <a:lvl5pPr marL="2057400" indent="-228600" algn="r" defTabSz="1042988" eaLnBrk="0" hangingPunct="0">
                  <a:spcBef>
                    <a:spcPct val="20000"/>
                  </a:spcBef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GB" altLang="en-US" sz="800" b="1" dirty="0">
                    <a:solidFill>
                      <a:schemeClr val="tx1"/>
                    </a:solidFill>
                  </a:rPr>
                  <a:t>RAMU </a:t>
                </a:r>
                <a:r>
                  <a:rPr lang="en-GB" altLang="en-US" sz="800" b="1" dirty="0" err="1">
                    <a:solidFill>
                      <a:schemeClr val="tx1"/>
                    </a:solidFill>
                  </a:rPr>
                  <a:t>Gratuité</a:t>
                </a:r>
                <a:endParaRPr lang="en-US" altLang="en-US" sz="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23" name="Rounded Rectangle 2"/>
              <p:cNvSpPr>
                <a:spLocks noChangeArrowheads="1"/>
              </p:cNvSpPr>
              <p:nvPr/>
            </p:nvSpPr>
            <p:spPr bwMode="auto">
              <a:xfrm>
                <a:off x="5521197" y="1519688"/>
                <a:ext cx="750177" cy="403697"/>
              </a:xfrm>
              <a:prstGeom prst="roundRect">
                <a:avLst>
                  <a:gd name="adj" fmla="val 16667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accent1"/>
                </a:solidFill>
              </a:ln>
              <a:extLst/>
            </p:spPr>
            <p:txBody>
              <a:bodyPr lIns="68580" tIns="34290" rIns="68580" bIns="34290" anchor="ctr"/>
              <a:lstStyle>
                <a:lvl1pPr defTabSz="1042988" rtl="0" eaLnBrk="0" hangingPunct="0">
                  <a:spcBef>
                    <a:spcPct val="80000"/>
                  </a:spcBef>
                  <a:buClr>
                    <a:srgbClr val="1E7FB8"/>
                  </a:buClr>
                  <a:buFont typeface="Wingdings" pitchFamily="2" charset="2"/>
                  <a:buChar char="l"/>
                  <a:defRPr sz="28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Font typeface="Arial" charset="0"/>
                  <a:buChar char="–"/>
                  <a:defRPr sz="24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•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3pPr>
                <a:lvl4pPr marL="16002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–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4pPr>
                <a:lvl5pPr marL="2057400" indent="-228600" algn="r" defTabSz="1042988" eaLnBrk="0" hangingPunct="0">
                  <a:spcBef>
                    <a:spcPct val="20000"/>
                  </a:spcBef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None/>
                </a:pPr>
                <a:r>
                  <a:rPr lang="fr-CH" altLang="en-US" sz="800" b="1" dirty="0">
                    <a:solidFill>
                      <a:schemeClr val="tx1"/>
                    </a:solidFill>
                    <a:latin typeface="+mn-lt"/>
                    <a:cs typeface="+mn-cs"/>
                  </a:rPr>
                  <a:t>Ristournes</a:t>
                </a:r>
                <a:endParaRPr lang="en-US" altLang="en-US" sz="800" b="1" dirty="0">
                  <a:solidFill>
                    <a:schemeClr val="tx1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00" name="Rounded Rectangle 2"/>
              <p:cNvSpPr>
                <a:spLocks noChangeArrowheads="1"/>
              </p:cNvSpPr>
              <p:nvPr/>
            </p:nvSpPr>
            <p:spPr bwMode="auto">
              <a:xfrm>
                <a:off x="1146888" y="1512547"/>
                <a:ext cx="528080" cy="407096"/>
              </a:xfrm>
              <a:prstGeom prst="roundRect">
                <a:avLst>
                  <a:gd name="adj" fmla="val 16667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accent1"/>
                </a:solidFill>
              </a:ln>
              <a:extLst/>
            </p:spPr>
            <p:txBody>
              <a:bodyPr lIns="68580" tIns="34290" rIns="68580" bIns="34290" anchor="ctr"/>
              <a:lstStyle>
                <a:lvl1pPr defTabSz="1042988" rtl="0" eaLnBrk="0" hangingPunct="0">
                  <a:spcBef>
                    <a:spcPct val="80000"/>
                  </a:spcBef>
                  <a:buClr>
                    <a:srgbClr val="1E7FB8"/>
                  </a:buClr>
                  <a:buFont typeface="Wingdings" pitchFamily="2" charset="2"/>
                  <a:buChar char="l"/>
                  <a:defRPr sz="28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Font typeface="Arial" charset="0"/>
                  <a:buChar char="–"/>
                  <a:defRPr sz="24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•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3pPr>
                <a:lvl4pPr marL="16002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–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4pPr>
                <a:lvl5pPr marL="2057400" indent="-228600" algn="r" defTabSz="1042988" eaLnBrk="0" hangingPunct="0">
                  <a:spcBef>
                    <a:spcPct val="20000"/>
                  </a:spcBef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GB" altLang="en-US" sz="700" b="1" dirty="0" err="1">
                    <a:solidFill>
                      <a:schemeClr val="tx1"/>
                    </a:solidFill>
                  </a:rPr>
                  <a:t>Salaires</a:t>
                </a:r>
                <a:r>
                  <a:rPr lang="en-GB" altLang="en-US" sz="700" b="1" dirty="0">
                    <a:solidFill>
                      <a:schemeClr val="tx1"/>
                    </a:solidFill>
                  </a:rPr>
                  <a:t> (Titre 2)</a:t>
                </a:r>
                <a:endParaRPr lang="en-US" altLang="en-US" sz="7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4" name="Rounded Rectangle 2"/>
              <p:cNvSpPr>
                <a:spLocks noChangeArrowheads="1"/>
              </p:cNvSpPr>
              <p:nvPr/>
            </p:nvSpPr>
            <p:spPr bwMode="auto">
              <a:xfrm>
                <a:off x="153916" y="831346"/>
                <a:ext cx="754046" cy="688341"/>
              </a:xfrm>
              <a:prstGeom prst="roundRect">
                <a:avLst>
                  <a:gd name="adj" fmla="val 16667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txBody>
              <a:bodyPr lIns="68580" tIns="34290" rIns="68580" bIns="34290" anchor="ctr"/>
              <a:lstStyle>
                <a:lvl1pPr defTabSz="1042988" rtl="0" eaLnBrk="0" hangingPunct="0">
                  <a:spcBef>
                    <a:spcPct val="80000"/>
                  </a:spcBef>
                  <a:buClr>
                    <a:srgbClr val="1E7FB8"/>
                  </a:buClr>
                  <a:buFont typeface="Wingdings" pitchFamily="2" charset="2"/>
                  <a:buChar char="l"/>
                  <a:defRPr sz="28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Font typeface="Arial" charset="0"/>
                  <a:buChar char="–"/>
                  <a:defRPr sz="24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•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3pPr>
                <a:lvl4pPr marL="16002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–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4pPr>
                <a:lvl5pPr marL="2057400" indent="-228600" algn="r" defTabSz="1042988" eaLnBrk="0" hangingPunct="0">
                  <a:spcBef>
                    <a:spcPct val="20000"/>
                  </a:spcBef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GB" altLang="en-US" sz="1050" b="1" dirty="0">
                    <a:solidFill>
                      <a:schemeClr val="tx1"/>
                    </a:solidFill>
                  </a:rPr>
                  <a:t>MINEFID/ MATD / MS </a:t>
                </a:r>
                <a:endParaRPr lang="en-US" altLang="en-US" sz="105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8" name="Rounded Rectangle 2"/>
              <p:cNvSpPr>
                <a:spLocks noChangeArrowheads="1"/>
              </p:cNvSpPr>
              <p:nvPr/>
            </p:nvSpPr>
            <p:spPr bwMode="auto">
              <a:xfrm>
                <a:off x="3206470" y="1512550"/>
                <a:ext cx="562037" cy="395833"/>
              </a:xfrm>
              <a:prstGeom prst="roundRect">
                <a:avLst>
                  <a:gd name="adj" fmla="val 16667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1"/>
                </a:solidFill>
              </a:ln>
              <a:extLst/>
            </p:spPr>
            <p:txBody>
              <a:bodyPr lIns="68580" tIns="34290" rIns="68580" bIns="34290" anchor="ctr"/>
              <a:lstStyle>
                <a:lvl1pPr defTabSz="1042988" rtl="0" eaLnBrk="0" hangingPunct="0">
                  <a:spcBef>
                    <a:spcPct val="80000"/>
                  </a:spcBef>
                  <a:buClr>
                    <a:srgbClr val="1E7FB8"/>
                  </a:buClr>
                  <a:buFont typeface="Wingdings" pitchFamily="2" charset="2"/>
                  <a:buChar char="l"/>
                  <a:defRPr sz="28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Font typeface="Arial" charset="0"/>
                  <a:buChar char="–"/>
                  <a:defRPr sz="24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•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3pPr>
                <a:lvl4pPr marL="16002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–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4pPr>
                <a:lvl5pPr marL="2057400" indent="-228600" algn="r" defTabSz="1042988" eaLnBrk="0" hangingPunct="0">
                  <a:spcBef>
                    <a:spcPct val="20000"/>
                  </a:spcBef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GB" altLang="en-US" sz="600" b="1" dirty="0" err="1">
                    <a:solidFill>
                      <a:schemeClr val="tx1"/>
                    </a:solidFill>
                  </a:rPr>
                  <a:t>Transferts</a:t>
                </a:r>
                <a:r>
                  <a:rPr lang="en-GB" altLang="en-US" sz="600" b="1" dirty="0">
                    <a:solidFill>
                      <a:schemeClr val="tx1"/>
                    </a:solidFill>
                  </a:rPr>
                  <a:t> courants </a:t>
                </a:r>
              </a:p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GB" altLang="en-US" sz="500" b="1" dirty="0">
                    <a:solidFill>
                      <a:schemeClr val="tx1"/>
                    </a:solidFill>
                  </a:rPr>
                  <a:t>(Titre 4)</a:t>
                </a:r>
                <a:endParaRPr lang="en-US" altLang="en-US" sz="5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52" name="Rounded Rectangle 3"/>
              <p:cNvSpPr>
                <a:spLocks noChangeArrowheads="1"/>
              </p:cNvSpPr>
              <p:nvPr/>
            </p:nvSpPr>
            <p:spPr bwMode="auto">
              <a:xfrm>
                <a:off x="7695754" y="2703367"/>
                <a:ext cx="1281995" cy="428117"/>
              </a:xfrm>
              <a:prstGeom prst="roundRect">
                <a:avLst>
                  <a:gd name="adj" fmla="val 16667"/>
                </a:avLst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lIns="68580" tIns="34290" rIns="68580" bIns="34290" anchor="ctr"/>
              <a:lstStyle>
                <a:lvl1pPr defTabSz="1042988" rtl="0" eaLnBrk="0" hangingPunct="0">
                  <a:spcBef>
                    <a:spcPct val="80000"/>
                  </a:spcBef>
                  <a:buClr>
                    <a:srgbClr val="1E7FB8"/>
                  </a:buClr>
                  <a:buFont typeface="Wingdings" pitchFamily="2" charset="2"/>
                  <a:buChar char="l"/>
                  <a:defRPr sz="28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Font typeface="Arial" charset="0"/>
                  <a:buChar char="–"/>
                  <a:defRPr sz="24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•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3pPr>
                <a:lvl4pPr marL="16002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–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4pPr>
                <a:lvl5pPr marL="2057400" indent="-228600" algn="r" defTabSz="1042988" eaLnBrk="0" hangingPunct="0">
                  <a:spcBef>
                    <a:spcPct val="20000"/>
                  </a:spcBef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GB" altLang="en-US" sz="1100" b="1" dirty="0">
                    <a:solidFill>
                      <a:schemeClr val="tx1"/>
                    </a:solidFill>
                  </a:rPr>
                  <a:t>ONE/G</a:t>
                </a:r>
                <a:endParaRPr lang="en-US" altLang="en-US" sz="11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1" name="Rounded Rectangle 3"/>
              <p:cNvSpPr>
                <a:spLocks noChangeArrowheads="1"/>
              </p:cNvSpPr>
              <p:nvPr/>
            </p:nvSpPr>
            <p:spPr bwMode="auto">
              <a:xfrm>
                <a:off x="5515059" y="1156053"/>
                <a:ext cx="762453" cy="384587"/>
              </a:xfrm>
              <a:prstGeom prst="roundRect">
                <a:avLst>
                  <a:gd name="adj" fmla="val 16667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txBody>
              <a:bodyPr lIns="68580" tIns="34290" rIns="68580" bIns="34290" anchor="ctr"/>
              <a:lstStyle>
                <a:lvl1pPr defTabSz="1042988" rtl="0" eaLnBrk="0" hangingPunct="0">
                  <a:spcBef>
                    <a:spcPct val="80000"/>
                  </a:spcBef>
                  <a:buClr>
                    <a:srgbClr val="1E7FB8"/>
                  </a:buClr>
                  <a:buFont typeface="Wingdings" pitchFamily="2" charset="2"/>
                  <a:buChar char="l"/>
                  <a:defRPr sz="28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Font typeface="Arial" charset="0"/>
                  <a:buChar char="–"/>
                  <a:defRPr sz="24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•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3pPr>
                <a:lvl4pPr marL="16002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–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4pPr>
                <a:lvl5pPr marL="2057400" indent="-228600" algn="r" defTabSz="1042988" eaLnBrk="0" hangingPunct="0">
                  <a:spcBef>
                    <a:spcPct val="20000"/>
                  </a:spcBef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GB" altLang="en-US" sz="1100" b="1" dirty="0">
                    <a:solidFill>
                      <a:schemeClr val="tx1"/>
                    </a:solidFill>
                  </a:rPr>
                  <a:t>CAMEG</a:t>
                </a:r>
                <a:endParaRPr lang="en-US" altLang="en-US" sz="11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5" name="Rounded Rectangle 2"/>
              <p:cNvSpPr>
                <a:spLocks noChangeArrowheads="1"/>
              </p:cNvSpPr>
              <p:nvPr/>
            </p:nvSpPr>
            <p:spPr bwMode="auto">
              <a:xfrm>
                <a:off x="7077118" y="1156051"/>
                <a:ext cx="557441" cy="370463"/>
              </a:xfrm>
              <a:prstGeom prst="roundRect">
                <a:avLst>
                  <a:gd name="adj" fmla="val 16667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txBody>
              <a:bodyPr lIns="68580" tIns="34290" rIns="68580" bIns="34290" anchor="ctr"/>
              <a:lstStyle/>
              <a:p>
                <a:pPr algn="ctr" defTabSz="782241">
                  <a:spcBef>
                    <a:spcPct val="0"/>
                  </a:spcBef>
                </a:pPr>
                <a:r>
                  <a:rPr lang="en-GB" altLang="en-US" sz="1100" b="1" dirty="0">
                    <a:latin typeface="Arial" charset="0"/>
                    <a:cs typeface="Arial" charset="0"/>
                  </a:rPr>
                  <a:t>CNLS </a:t>
                </a:r>
                <a:endParaRPr lang="en-US" altLang="en-US" sz="1100" b="1" dirty="0">
                  <a:latin typeface="Arial" charset="0"/>
                  <a:cs typeface="Arial" charset="0"/>
                </a:endParaRPr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47068" y="102897"/>
            <a:ext cx="7369966" cy="577082"/>
            <a:chOff x="47068" y="102897"/>
            <a:chExt cx="7369966" cy="577082"/>
          </a:xfrm>
        </p:grpSpPr>
        <p:cxnSp>
          <p:nvCxnSpPr>
            <p:cNvPr id="13" name="Connecteur droit avec flèche 12"/>
            <p:cNvCxnSpPr>
              <a:cxnSpLocks/>
            </p:cNvCxnSpPr>
            <p:nvPr/>
          </p:nvCxnSpPr>
          <p:spPr>
            <a:xfrm flipV="1">
              <a:off x="109614" y="652012"/>
              <a:ext cx="919928" cy="1"/>
            </a:xfrm>
            <a:prstGeom prst="straightConnector1">
              <a:avLst/>
            </a:prstGeom>
            <a:ln w="25400">
              <a:solidFill>
                <a:schemeClr val="accent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187"/>
            <p:cNvSpPr txBox="1"/>
            <p:nvPr/>
          </p:nvSpPr>
          <p:spPr>
            <a:xfrm>
              <a:off x="47068" y="102898"/>
              <a:ext cx="1306343" cy="577081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fr-CH" sz="1100" b="1" dirty="0">
                  <a:solidFill>
                    <a:srgbClr val="0070C0"/>
                  </a:solidFill>
                </a:rPr>
                <a:t>Allocation budgétaire par poste</a:t>
              </a:r>
              <a:endParaRPr lang="en-US" sz="1100" b="1" dirty="0">
                <a:solidFill>
                  <a:srgbClr val="0070C0"/>
                </a:solidFill>
              </a:endParaRPr>
            </a:p>
          </p:txBody>
        </p:sp>
        <p:sp>
          <p:nvSpPr>
            <p:cNvPr id="79" name="TextBox 187"/>
            <p:cNvSpPr txBox="1"/>
            <p:nvPr/>
          </p:nvSpPr>
          <p:spPr>
            <a:xfrm>
              <a:off x="4705354" y="172984"/>
              <a:ext cx="1119974" cy="40780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fr-CH" sz="1100" b="1" dirty="0">
                  <a:solidFill>
                    <a:srgbClr val="00B0F0"/>
                  </a:solidFill>
                </a:rPr>
                <a:t>Paiement au cas / forfait</a:t>
              </a:r>
              <a:endParaRPr lang="en-US" sz="1100" b="1" dirty="0">
                <a:solidFill>
                  <a:srgbClr val="00B0F0"/>
                </a:solidFill>
              </a:endParaRPr>
            </a:p>
          </p:txBody>
        </p:sp>
        <p:cxnSp>
          <p:nvCxnSpPr>
            <p:cNvPr id="84" name="Straight Arrow Connector 187"/>
            <p:cNvCxnSpPr>
              <a:cxnSpLocks/>
            </p:cNvCxnSpPr>
            <p:nvPr/>
          </p:nvCxnSpPr>
          <p:spPr>
            <a:xfrm>
              <a:off x="4734985" y="656681"/>
              <a:ext cx="897482" cy="6200"/>
            </a:xfrm>
            <a:prstGeom prst="straightConnector1">
              <a:avLst/>
            </a:prstGeom>
            <a:ln w="15875">
              <a:solidFill>
                <a:srgbClr val="00B0F0"/>
              </a:solidFill>
              <a:prstDash val="lg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187"/>
            <p:cNvCxnSpPr>
              <a:cxnSpLocks/>
            </p:cNvCxnSpPr>
            <p:nvPr/>
          </p:nvCxnSpPr>
          <p:spPr>
            <a:xfrm>
              <a:off x="2644360" y="656435"/>
              <a:ext cx="769622" cy="0"/>
            </a:xfrm>
            <a:prstGeom prst="straightConnector1">
              <a:avLst/>
            </a:prstGeom>
            <a:ln w="25400">
              <a:solidFill>
                <a:schemeClr val="accent2"/>
              </a:solidFill>
              <a:prstDash val="sys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187"/>
            <p:cNvSpPr txBox="1"/>
            <p:nvPr/>
          </p:nvSpPr>
          <p:spPr>
            <a:xfrm>
              <a:off x="2612226" y="172984"/>
              <a:ext cx="801756" cy="40780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fr-CH" sz="1100" b="1" dirty="0">
                  <a:solidFill>
                    <a:schemeClr val="accent2"/>
                  </a:solidFill>
                </a:rPr>
                <a:t>Paiement à l’acte</a:t>
              </a:r>
              <a:endParaRPr lang="en-US" sz="1100" b="1" dirty="0">
                <a:solidFill>
                  <a:schemeClr val="accent2"/>
                </a:solidFill>
              </a:endParaRPr>
            </a:p>
          </p:txBody>
        </p:sp>
        <p:cxnSp>
          <p:nvCxnSpPr>
            <p:cNvPr id="88" name="Straight Arrow Connector 156"/>
            <p:cNvCxnSpPr>
              <a:cxnSpLocks/>
            </p:cNvCxnSpPr>
            <p:nvPr/>
          </p:nvCxnSpPr>
          <p:spPr>
            <a:xfrm>
              <a:off x="3666252" y="641234"/>
              <a:ext cx="790511" cy="10775"/>
            </a:xfrm>
            <a:prstGeom prst="straightConnector1">
              <a:avLst/>
            </a:prstGeom>
            <a:ln w="15875">
              <a:solidFill>
                <a:srgbClr val="C00000"/>
              </a:solidFill>
              <a:prstDash val="dash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187"/>
            <p:cNvSpPr txBox="1"/>
            <p:nvPr/>
          </p:nvSpPr>
          <p:spPr>
            <a:xfrm>
              <a:off x="3563374" y="170215"/>
              <a:ext cx="1056291" cy="40780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fr-CH" sz="1100" b="1" dirty="0">
                  <a:solidFill>
                    <a:srgbClr val="C00000"/>
                  </a:solidFill>
                </a:rPr>
                <a:t>Paiement à la performance</a:t>
              </a:r>
              <a:endParaRPr lang="en-US" sz="1100" b="1" dirty="0">
                <a:solidFill>
                  <a:srgbClr val="C00000"/>
                </a:solidFill>
              </a:endParaRPr>
            </a:p>
          </p:txBody>
        </p:sp>
        <p:sp>
          <p:nvSpPr>
            <p:cNvPr id="115" name="TextBox 187">
              <a:extLst>
                <a:ext uri="{FF2B5EF4-FFF2-40B4-BE49-F238E27FC236}">
                  <a16:creationId xmlns:a16="http://schemas.microsoft.com/office/drawing/2014/main" xmlns="" id="{C0F46459-3143-4353-9E76-C04D4214B2B1}"/>
                </a:ext>
              </a:extLst>
            </p:cNvPr>
            <p:cNvSpPr txBox="1"/>
            <p:nvPr/>
          </p:nvSpPr>
          <p:spPr>
            <a:xfrm>
              <a:off x="5945771" y="275629"/>
              <a:ext cx="1471263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fr-CH" sz="1100" b="1" dirty="0">
                  <a:solidFill>
                    <a:schemeClr val="accent6">
                      <a:lumMod val="75000"/>
                    </a:schemeClr>
                  </a:solidFill>
                </a:rPr>
                <a:t>Plusieurs modalités</a:t>
              </a:r>
              <a:endParaRPr lang="en-US" sz="11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cxnSp>
          <p:nvCxnSpPr>
            <p:cNvPr id="116" name="Straight Arrow Connector 190">
              <a:extLst>
                <a:ext uri="{FF2B5EF4-FFF2-40B4-BE49-F238E27FC236}">
                  <a16:creationId xmlns:a16="http://schemas.microsoft.com/office/drawing/2014/main" xmlns="" id="{CEF86148-868A-4CA6-BA91-2073D9DD295E}"/>
                </a:ext>
              </a:extLst>
            </p:cNvPr>
            <p:cNvCxnSpPr>
              <a:cxnSpLocks/>
            </p:cNvCxnSpPr>
            <p:nvPr/>
          </p:nvCxnSpPr>
          <p:spPr>
            <a:xfrm>
              <a:off x="6039300" y="656435"/>
              <a:ext cx="887937" cy="0"/>
            </a:xfrm>
            <a:prstGeom prst="straightConnector1">
              <a:avLst/>
            </a:prstGeom>
            <a:ln w="15875">
              <a:solidFill>
                <a:schemeClr val="accent6">
                  <a:lumMod val="75000"/>
                </a:schemeClr>
              </a:solidFill>
              <a:prstDash val="lgDashDot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TextBox 187"/>
            <p:cNvSpPr txBox="1"/>
            <p:nvPr/>
          </p:nvSpPr>
          <p:spPr>
            <a:xfrm>
              <a:off x="1280083" y="102897"/>
              <a:ext cx="1285829" cy="40780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fr-CH" sz="1100" b="1" dirty="0"/>
                <a:t>Allocation budgétaire globale</a:t>
              </a:r>
              <a:endParaRPr lang="en-US" sz="1100" b="1" dirty="0"/>
            </a:p>
          </p:txBody>
        </p:sp>
        <p:cxnSp>
          <p:nvCxnSpPr>
            <p:cNvPr id="124" name="Connecteur droit avec flèche 12"/>
            <p:cNvCxnSpPr>
              <a:cxnSpLocks/>
            </p:cNvCxnSpPr>
            <p:nvPr/>
          </p:nvCxnSpPr>
          <p:spPr>
            <a:xfrm flipV="1">
              <a:off x="1353409" y="639768"/>
              <a:ext cx="919928" cy="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93559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1" name="Straight Arrow Connector 190"/>
          <p:cNvCxnSpPr>
            <a:cxnSpLocks/>
            <a:stCxn id="352" idx="1"/>
            <a:endCxn id="10252" idx="0"/>
          </p:cNvCxnSpPr>
          <p:nvPr/>
        </p:nvCxnSpPr>
        <p:spPr>
          <a:xfrm flipH="1">
            <a:off x="2443668" y="2917424"/>
            <a:ext cx="5252086" cy="2270069"/>
          </a:xfrm>
          <a:prstGeom prst="straightConnector1">
            <a:avLst/>
          </a:prstGeom>
          <a:ln w="15875">
            <a:solidFill>
              <a:schemeClr val="accent6">
                <a:lumMod val="75000"/>
              </a:schemeClr>
            </a:solidFill>
            <a:prstDash val="lgDashDotDot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Straight Arrow Connector 192"/>
          <p:cNvCxnSpPr>
            <a:cxnSpLocks/>
            <a:stCxn id="352" idx="1"/>
            <a:endCxn id="10250" idx="0"/>
          </p:cNvCxnSpPr>
          <p:nvPr/>
        </p:nvCxnSpPr>
        <p:spPr>
          <a:xfrm flipH="1">
            <a:off x="744763" y="2917424"/>
            <a:ext cx="6950990" cy="2270069"/>
          </a:xfrm>
          <a:prstGeom prst="straightConnector1">
            <a:avLst/>
          </a:prstGeom>
          <a:ln w="15875">
            <a:solidFill>
              <a:schemeClr val="accent6">
                <a:lumMod val="75000"/>
              </a:schemeClr>
            </a:solidFill>
            <a:prstDash val="lgDashDotDot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195"/>
          <p:cNvCxnSpPr>
            <a:cxnSpLocks/>
            <a:stCxn id="321" idx="2"/>
            <a:endCxn id="10252" idx="0"/>
          </p:cNvCxnSpPr>
          <p:nvPr/>
        </p:nvCxnSpPr>
        <p:spPr>
          <a:xfrm flipH="1">
            <a:off x="2443668" y="1903750"/>
            <a:ext cx="4214607" cy="3283743"/>
          </a:xfrm>
          <a:prstGeom prst="straightConnector1">
            <a:avLst/>
          </a:prstGeom>
          <a:ln w="15875">
            <a:solidFill>
              <a:srgbClr val="00B0F0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Straight Arrow Connector 190"/>
          <p:cNvCxnSpPr>
            <a:cxnSpLocks/>
            <a:stCxn id="352" idx="1"/>
            <a:endCxn id="171" idx="0"/>
          </p:cNvCxnSpPr>
          <p:nvPr/>
        </p:nvCxnSpPr>
        <p:spPr>
          <a:xfrm flipH="1">
            <a:off x="4125384" y="2917424"/>
            <a:ext cx="3570368" cy="2270069"/>
          </a:xfrm>
          <a:prstGeom prst="straightConnector1">
            <a:avLst/>
          </a:prstGeom>
          <a:ln w="15875">
            <a:solidFill>
              <a:schemeClr val="accent6">
                <a:lumMod val="75000"/>
              </a:schemeClr>
            </a:solidFill>
            <a:prstDash val="lgDashDotDot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2075623" y="1908379"/>
            <a:ext cx="2049763" cy="3279113"/>
            <a:chOff x="2075623" y="1908379"/>
            <a:chExt cx="2049763" cy="3279113"/>
          </a:xfrm>
        </p:grpSpPr>
        <p:cxnSp>
          <p:nvCxnSpPr>
            <p:cNvPr id="42" name="Straight Arrow Connector 41"/>
            <p:cNvCxnSpPr>
              <a:cxnSpLocks/>
              <a:stCxn id="183" idx="2"/>
              <a:endCxn id="111" idx="0"/>
            </p:cNvCxnSpPr>
            <p:nvPr/>
          </p:nvCxnSpPr>
          <p:spPr>
            <a:xfrm flipH="1">
              <a:off x="2075623" y="1908379"/>
              <a:ext cx="1988155" cy="969803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soli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3" name="Straight Arrow Connector 6"/>
            <p:cNvCxnSpPr>
              <a:cxnSpLocks/>
              <a:stCxn id="258" idx="2"/>
              <a:endCxn id="171" idx="0"/>
            </p:cNvCxnSpPr>
            <p:nvPr/>
          </p:nvCxnSpPr>
          <p:spPr>
            <a:xfrm>
              <a:off x="3487488" y="1908380"/>
              <a:ext cx="637898" cy="3279112"/>
            </a:xfrm>
            <a:prstGeom prst="straightConnector1">
              <a:avLst/>
            </a:prstGeom>
            <a:ln w="38100">
              <a:solidFill>
                <a:schemeClr val="tx1"/>
              </a:solidFill>
              <a:prstDash val="soli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744763" y="1919643"/>
            <a:ext cx="4552940" cy="3267851"/>
            <a:chOff x="744763" y="1919643"/>
            <a:chExt cx="4552940" cy="3267851"/>
          </a:xfrm>
        </p:grpSpPr>
        <p:cxnSp>
          <p:nvCxnSpPr>
            <p:cNvPr id="157" name="Straight Arrow Connector 156"/>
            <p:cNvCxnSpPr>
              <a:cxnSpLocks/>
              <a:stCxn id="186" idx="2"/>
              <a:endCxn id="10250" idx="0"/>
            </p:cNvCxnSpPr>
            <p:nvPr/>
          </p:nvCxnSpPr>
          <p:spPr>
            <a:xfrm flipH="1">
              <a:off x="744763" y="1919645"/>
              <a:ext cx="4376519" cy="3267849"/>
            </a:xfrm>
            <a:prstGeom prst="straightConnector1">
              <a:avLst/>
            </a:prstGeom>
            <a:ln w="15875">
              <a:solidFill>
                <a:srgbClr val="C00000"/>
              </a:solidFill>
              <a:prstDash val="dash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56"/>
            <p:cNvCxnSpPr>
              <a:cxnSpLocks/>
              <a:stCxn id="186" idx="2"/>
              <a:endCxn id="10252" idx="0"/>
            </p:cNvCxnSpPr>
            <p:nvPr/>
          </p:nvCxnSpPr>
          <p:spPr>
            <a:xfrm flipH="1">
              <a:off x="2443669" y="1919645"/>
              <a:ext cx="2677615" cy="3267849"/>
            </a:xfrm>
            <a:prstGeom prst="straightConnector1">
              <a:avLst/>
            </a:prstGeom>
            <a:ln w="15875">
              <a:solidFill>
                <a:srgbClr val="C00000"/>
              </a:solidFill>
              <a:prstDash val="dash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Arrow Connector 156"/>
            <p:cNvCxnSpPr>
              <a:cxnSpLocks/>
              <a:stCxn id="186" idx="2"/>
              <a:endCxn id="171" idx="0"/>
            </p:cNvCxnSpPr>
            <p:nvPr/>
          </p:nvCxnSpPr>
          <p:spPr>
            <a:xfrm flipH="1">
              <a:off x="4125386" y="1919645"/>
              <a:ext cx="995897" cy="3267849"/>
            </a:xfrm>
            <a:prstGeom prst="straightConnector1">
              <a:avLst/>
            </a:prstGeom>
            <a:ln w="15875">
              <a:solidFill>
                <a:srgbClr val="C00000"/>
              </a:solidFill>
              <a:prstDash val="dash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56"/>
            <p:cNvCxnSpPr>
              <a:cxnSpLocks/>
              <a:stCxn id="186" idx="2"/>
              <a:endCxn id="173" idx="0"/>
            </p:cNvCxnSpPr>
            <p:nvPr/>
          </p:nvCxnSpPr>
          <p:spPr>
            <a:xfrm>
              <a:off x="5121282" y="1919643"/>
              <a:ext cx="176421" cy="3263100"/>
            </a:xfrm>
            <a:prstGeom prst="straightConnector1">
              <a:avLst/>
            </a:prstGeom>
            <a:ln w="15875">
              <a:solidFill>
                <a:srgbClr val="C00000"/>
              </a:solidFill>
              <a:prstDash val="dash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8" name="Straight Arrow Connector 190"/>
          <p:cNvCxnSpPr>
            <a:cxnSpLocks/>
            <a:stCxn id="352" idx="1"/>
            <a:endCxn id="175" idx="0"/>
          </p:cNvCxnSpPr>
          <p:nvPr/>
        </p:nvCxnSpPr>
        <p:spPr>
          <a:xfrm flipH="1">
            <a:off x="6263956" y="2917423"/>
            <a:ext cx="1431799" cy="2274815"/>
          </a:xfrm>
          <a:prstGeom prst="straightConnector1">
            <a:avLst/>
          </a:prstGeom>
          <a:ln w="15875">
            <a:solidFill>
              <a:schemeClr val="accent6">
                <a:lumMod val="75000"/>
              </a:schemeClr>
            </a:solidFill>
            <a:prstDash val="lgDashDotDot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744763" y="5566518"/>
            <a:ext cx="6653654" cy="1130124"/>
            <a:chOff x="744763" y="5566518"/>
            <a:chExt cx="6653654" cy="1130124"/>
          </a:xfrm>
        </p:grpSpPr>
        <p:sp>
          <p:nvSpPr>
            <p:cNvPr id="10268" name="Rounded Rectangle 57"/>
            <p:cNvSpPr>
              <a:spLocks noChangeArrowheads="1"/>
            </p:cNvSpPr>
            <p:nvPr/>
          </p:nvSpPr>
          <p:spPr bwMode="auto">
            <a:xfrm>
              <a:off x="1184881" y="6355985"/>
              <a:ext cx="6213536" cy="340657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85000"/>
              </a:schemeClr>
            </a:solidFill>
            <a:ln w="25400" algn="ctr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ffectLst/>
            <a:extLst/>
          </p:spPr>
          <p:txBody>
            <a:bodyPr lIns="68580" tIns="34290" rIns="68580" bIns="34290" anchor="ctr" anchorCtr="0"/>
            <a:lstStyle>
              <a:lvl1pPr defTabSz="1042988" rtl="0" eaLnBrk="0" hangingPunct="0">
                <a:spcBef>
                  <a:spcPct val="80000"/>
                </a:spcBef>
                <a:buClr>
                  <a:srgbClr val="1E7FB8"/>
                </a:buClr>
                <a:buFont typeface="Wingdings" pitchFamily="2" charset="2"/>
                <a:buChar char="l"/>
                <a:defRPr sz="2800">
                  <a:solidFill>
                    <a:srgbClr val="000066"/>
                  </a:solidFill>
                  <a:latin typeface="Arial" charset="0"/>
                  <a:cs typeface="Arial" charset="0"/>
                </a:defRPr>
              </a:lvl1pPr>
              <a:lvl2pPr marL="742950" indent="-285750" defTabSz="1042988" rtl="0" eaLnBrk="0" hangingPunct="0">
                <a:spcBef>
                  <a:spcPct val="20000"/>
                </a:spcBef>
                <a:buClr>
                  <a:srgbClr val="1E7FB8"/>
                </a:buClr>
                <a:buFont typeface="Arial" charset="0"/>
                <a:buChar char="–"/>
                <a:defRPr sz="2400">
                  <a:solidFill>
                    <a:srgbClr val="000066"/>
                  </a:solidFill>
                  <a:latin typeface="Arial" charset="0"/>
                  <a:cs typeface="Arial" charset="0"/>
                </a:defRPr>
              </a:lvl2pPr>
              <a:lvl3pPr marL="1143000" indent="-228600" defTabSz="1042988" rtl="0" eaLnBrk="0" hangingPunct="0">
                <a:spcBef>
                  <a:spcPct val="20000"/>
                </a:spcBef>
                <a:buClr>
                  <a:srgbClr val="1E7FB8"/>
                </a:buClr>
                <a:buChar char="•"/>
                <a:defRPr sz="2400">
                  <a:solidFill>
                    <a:srgbClr val="000066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defTabSz="1042988" rtl="0" eaLnBrk="0" hangingPunct="0">
                <a:spcBef>
                  <a:spcPct val="20000"/>
                </a:spcBef>
                <a:buClr>
                  <a:srgbClr val="1E7FB8"/>
                </a:buClr>
                <a:buChar char="–"/>
                <a:defRPr sz="2400">
                  <a:solidFill>
                    <a:srgbClr val="000066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algn="r" defTabSz="1042988" eaLnBrk="0" hangingPunct="0">
                <a:spcBef>
                  <a:spcPct val="20000"/>
                </a:spcBef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5pPr>
              <a:lvl6pPr marL="25146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6pPr>
              <a:lvl7pPr marL="29718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7pPr>
              <a:lvl8pPr marL="34290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8pPr>
              <a:lvl9pPr marL="38862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1100" b="1" dirty="0" err="1">
                  <a:solidFill>
                    <a:schemeClr val="accent6">
                      <a:lumMod val="75000"/>
                    </a:schemeClr>
                  </a:solidFill>
                </a:rPr>
                <a:t>Usagers</a:t>
              </a:r>
              <a:r>
                <a:rPr lang="en-GB" altLang="en-US" sz="1100" b="1" dirty="0">
                  <a:solidFill>
                    <a:schemeClr val="accent6">
                      <a:lumMod val="75000"/>
                    </a:schemeClr>
                  </a:solidFill>
                </a:rPr>
                <a:t> / Patients</a:t>
              </a:r>
              <a:endParaRPr lang="en-US" altLang="en-US" sz="11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cxnSp>
          <p:nvCxnSpPr>
            <p:cNvPr id="199" name="Straight Arrow Connector 198"/>
            <p:cNvCxnSpPr>
              <a:stCxn id="279" idx="0"/>
              <a:endCxn id="10252" idx="2"/>
            </p:cNvCxnSpPr>
            <p:nvPr/>
          </p:nvCxnSpPr>
          <p:spPr>
            <a:xfrm flipH="1" flipV="1">
              <a:off x="2443667" y="5590257"/>
              <a:ext cx="1891258" cy="796719"/>
            </a:xfrm>
            <a:prstGeom prst="straightConnector1">
              <a:avLst/>
            </a:prstGeom>
            <a:ln w="38100">
              <a:solidFill>
                <a:schemeClr val="accent2"/>
              </a:solidFill>
              <a:prstDash val="sys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Arrow Connector 201"/>
            <p:cNvCxnSpPr>
              <a:stCxn id="279" idx="0"/>
              <a:endCxn id="10250" idx="2"/>
            </p:cNvCxnSpPr>
            <p:nvPr/>
          </p:nvCxnSpPr>
          <p:spPr>
            <a:xfrm flipH="1" flipV="1">
              <a:off x="744763" y="5590257"/>
              <a:ext cx="3590162" cy="796719"/>
            </a:xfrm>
            <a:prstGeom prst="straightConnector1">
              <a:avLst/>
            </a:prstGeom>
            <a:ln w="38100">
              <a:solidFill>
                <a:schemeClr val="accent2"/>
              </a:solidFill>
              <a:prstDash val="sys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Arrow Connector 201"/>
            <p:cNvCxnSpPr>
              <a:cxnSpLocks/>
              <a:stCxn id="279" idx="0"/>
              <a:endCxn id="171" idx="2"/>
            </p:cNvCxnSpPr>
            <p:nvPr/>
          </p:nvCxnSpPr>
          <p:spPr>
            <a:xfrm flipH="1" flipV="1">
              <a:off x="4125385" y="5590257"/>
              <a:ext cx="209540" cy="796719"/>
            </a:xfrm>
            <a:prstGeom prst="straightConnector1">
              <a:avLst/>
            </a:prstGeom>
            <a:ln w="38100">
              <a:solidFill>
                <a:schemeClr val="accent2"/>
              </a:solidFill>
              <a:prstDash val="sys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Arrow Connector 201"/>
            <p:cNvCxnSpPr>
              <a:cxnSpLocks/>
              <a:stCxn id="279" idx="0"/>
              <a:endCxn id="173" idx="2"/>
            </p:cNvCxnSpPr>
            <p:nvPr/>
          </p:nvCxnSpPr>
          <p:spPr>
            <a:xfrm flipV="1">
              <a:off x="4334925" y="5585508"/>
              <a:ext cx="962778" cy="801468"/>
            </a:xfrm>
            <a:prstGeom prst="straightConnector1">
              <a:avLst/>
            </a:prstGeom>
            <a:ln w="25400">
              <a:solidFill>
                <a:schemeClr val="accent2"/>
              </a:solidFill>
              <a:prstDash val="sys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Arrow Connector 201"/>
            <p:cNvCxnSpPr>
              <a:cxnSpLocks/>
              <a:stCxn id="279" idx="0"/>
              <a:endCxn id="175" idx="2"/>
            </p:cNvCxnSpPr>
            <p:nvPr/>
          </p:nvCxnSpPr>
          <p:spPr>
            <a:xfrm flipV="1">
              <a:off x="4334925" y="5585508"/>
              <a:ext cx="1929029" cy="801468"/>
            </a:xfrm>
            <a:prstGeom prst="straightConnector1">
              <a:avLst/>
            </a:prstGeom>
            <a:ln w="12700">
              <a:solidFill>
                <a:schemeClr val="accent2"/>
              </a:solidFill>
              <a:prstDash val="sys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9" name="TextBox 79"/>
            <p:cNvSpPr txBox="1">
              <a:spLocks noChangeArrowheads="1"/>
            </p:cNvSpPr>
            <p:nvPr/>
          </p:nvSpPr>
          <p:spPr bwMode="auto">
            <a:xfrm>
              <a:off x="2878941" y="6386976"/>
              <a:ext cx="2911967" cy="22313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/>
          </p:spPr>
          <p:txBody>
            <a:bodyPr wrap="square" lIns="68580" tIns="34290" rIns="68580" bIns="34290">
              <a:spAutoFit/>
            </a:bodyPr>
            <a:lstStyle>
              <a:lvl1pPr rtl="0" eaLnBrk="0" hangingPunct="0">
                <a:spcBef>
                  <a:spcPct val="80000"/>
                </a:spcBef>
                <a:buClr>
                  <a:srgbClr val="1E7FB8"/>
                </a:buClr>
                <a:buFont typeface="Wingdings" pitchFamily="2" charset="2"/>
                <a:buChar char="l"/>
                <a:defRPr sz="2800">
                  <a:solidFill>
                    <a:srgbClr val="000066"/>
                  </a:solidFill>
                  <a:latin typeface="Arial" charset="0"/>
                  <a:cs typeface="Arial" charset="0"/>
                </a:defRPr>
              </a:lvl1pPr>
              <a:lvl2pPr marL="742950" indent="-285750" rtl="0" eaLnBrk="0" hangingPunct="0">
                <a:spcBef>
                  <a:spcPct val="20000"/>
                </a:spcBef>
                <a:buClr>
                  <a:srgbClr val="1E7FB8"/>
                </a:buClr>
                <a:buFont typeface="Arial" charset="0"/>
                <a:buChar char="–"/>
                <a:defRPr sz="2400">
                  <a:solidFill>
                    <a:srgbClr val="000066"/>
                  </a:solidFill>
                  <a:latin typeface="Arial" charset="0"/>
                  <a:cs typeface="Arial" charset="0"/>
                </a:defRPr>
              </a:lvl2pPr>
              <a:lvl3pPr marL="1143000" indent="-228600" rtl="0" eaLnBrk="0" hangingPunct="0">
                <a:spcBef>
                  <a:spcPct val="20000"/>
                </a:spcBef>
                <a:buClr>
                  <a:srgbClr val="1E7FB8"/>
                </a:buClr>
                <a:buChar char="•"/>
                <a:defRPr sz="2400">
                  <a:solidFill>
                    <a:srgbClr val="000066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rtl="0" eaLnBrk="0" hangingPunct="0">
                <a:spcBef>
                  <a:spcPct val="20000"/>
                </a:spcBef>
                <a:buClr>
                  <a:srgbClr val="1E7FB8"/>
                </a:buClr>
                <a:buChar char="–"/>
                <a:defRPr sz="2400">
                  <a:solidFill>
                    <a:srgbClr val="000066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algn="r" eaLnBrk="0" hangingPunct="0">
                <a:spcBef>
                  <a:spcPct val="20000"/>
                </a:spcBef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5pPr>
              <a:lvl6pPr marL="25146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6pPr>
              <a:lvl7pPr marL="29718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7pPr>
              <a:lvl8pPr marL="34290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8pPr>
              <a:lvl9pPr marL="3886200" indent="-228600" algn="r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1000" b="1" i="1" dirty="0">
                  <a:solidFill>
                    <a:schemeClr val="accent2"/>
                  </a:solidFill>
                </a:rPr>
                <a:t>Co-</a:t>
              </a:r>
              <a:r>
                <a:rPr lang="en-GB" altLang="en-US" sz="1000" b="1" i="1" dirty="0" err="1">
                  <a:solidFill>
                    <a:schemeClr val="accent2"/>
                  </a:solidFill>
                </a:rPr>
                <a:t>paiement</a:t>
              </a:r>
              <a:r>
                <a:rPr lang="en-GB" altLang="en-US" sz="1000" b="1" i="1" dirty="0">
                  <a:solidFill>
                    <a:schemeClr val="accent2"/>
                  </a:solidFill>
                </a:rPr>
                <a:t> </a:t>
              </a:r>
              <a:r>
                <a:rPr lang="en-GB" altLang="en-US" sz="1000" b="1" i="1" dirty="0" err="1">
                  <a:solidFill>
                    <a:schemeClr val="accent2"/>
                  </a:solidFill>
                </a:rPr>
                <a:t>formel</a:t>
              </a:r>
              <a:r>
                <a:rPr lang="en-GB" altLang="en-US" sz="1000" b="1" i="1" dirty="0">
                  <a:solidFill>
                    <a:schemeClr val="accent2"/>
                  </a:solidFill>
                </a:rPr>
                <a:t> </a:t>
              </a:r>
              <a:r>
                <a:rPr lang="en-GB" altLang="en-US" sz="1000" b="1" i="1" dirty="0" err="1">
                  <a:solidFill>
                    <a:schemeClr val="accent2"/>
                  </a:solidFill>
                </a:rPr>
                <a:t>ou</a:t>
              </a:r>
              <a:r>
                <a:rPr lang="en-GB" altLang="en-US" sz="1000" b="1" i="1" dirty="0">
                  <a:solidFill>
                    <a:schemeClr val="accent2"/>
                  </a:solidFill>
                </a:rPr>
                <a:t> </a:t>
              </a:r>
              <a:r>
                <a:rPr lang="en-GB" altLang="en-US" sz="1000" b="1" i="1" dirty="0" err="1">
                  <a:solidFill>
                    <a:schemeClr val="accent2"/>
                  </a:solidFill>
                </a:rPr>
                <a:t>informel</a:t>
              </a:r>
              <a:endParaRPr lang="en-US" altLang="en-US" sz="1000" b="1" i="1" dirty="0">
                <a:solidFill>
                  <a:schemeClr val="accent2"/>
                </a:solidFill>
              </a:endParaRPr>
            </a:p>
          </p:txBody>
        </p:sp>
        <p:cxnSp>
          <p:nvCxnSpPr>
            <p:cNvPr id="466" name="Straight Arrow Connector 201"/>
            <p:cNvCxnSpPr>
              <a:cxnSpLocks/>
              <a:stCxn id="279" idx="0"/>
              <a:endCxn id="469" idx="2"/>
            </p:cNvCxnSpPr>
            <p:nvPr/>
          </p:nvCxnSpPr>
          <p:spPr>
            <a:xfrm flipV="1">
              <a:off x="4334925" y="5566518"/>
              <a:ext cx="3020913" cy="820458"/>
            </a:xfrm>
            <a:prstGeom prst="straightConnector1">
              <a:avLst/>
            </a:prstGeom>
            <a:ln w="25400">
              <a:solidFill>
                <a:schemeClr val="accent2"/>
              </a:solidFill>
              <a:prstDash val="sys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/>
          <p:cNvGrpSpPr/>
          <p:nvPr/>
        </p:nvGrpSpPr>
        <p:grpSpPr>
          <a:xfrm>
            <a:off x="153915" y="5182746"/>
            <a:ext cx="7820559" cy="407511"/>
            <a:chOff x="205219" y="5182743"/>
            <a:chExt cx="10427412" cy="407511"/>
          </a:xfrm>
        </p:grpSpPr>
        <p:sp>
          <p:nvSpPr>
            <p:cNvPr id="171" name="Rounded Rectangle 8"/>
            <p:cNvSpPr>
              <a:spLocks noChangeArrowheads="1"/>
            </p:cNvSpPr>
            <p:nvPr/>
          </p:nvSpPr>
          <p:spPr bwMode="auto">
            <a:xfrm>
              <a:off x="4626555" y="5187492"/>
              <a:ext cx="1747915" cy="402762"/>
            </a:xfrm>
            <a:prstGeom prst="roundRect">
              <a:avLst>
                <a:gd name="adj" fmla="val 16667"/>
              </a:avLst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defTabSz="1042988" rtl="0" eaLnBrk="0" hangingPunct="0">
                <a:spcBef>
                  <a:spcPct val="80000"/>
                </a:spcBef>
                <a:buClr>
                  <a:srgbClr val="1E7FB8"/>
                </a:buClr>
                <a:buFont typeface="Wingdings" pitchFamily="2" charset="2"/>
                <a:buChar char="l"/>
                <a:defRPr sz="2800">
                  <a:solidFill>
                    <a:srgbClr val="000066"/>
                  </a:solidFill>
                  <a:latin typeface="Arial" charset="0"/>
                  <a:cs typeface="Arial" charset="0"/>
                </a:defRPr>
              </a:lvl1pPr>
              <a:lvl2pPr marL="742950" indent="-285750" defTabSz="1042988" rtl="0" eaLnBrk="0" hangingPunct="0">
                <a:spcBef>
                  <a:spcPct val="20000"/>
                </a:spcBef>
                <a:buClr>
                  <a:srgbClr val="1E7FB8"/>
                </a:buClr>
                <a:buFont typeface="Arial" charset="0"/>
                <a:buChar char="–"/>
                <a:defRPr sz="2400">
                  <a:solidFill>
                    <a:srgbClr val="000066"/>
                  </a:solidFill>
                  <a:latin typeface="Arial" charset="0"/>
                  <a:cs typeface="Arial" charset="0"/>
                </a:defRPr>
              </a:lvl2pPr>
              <a:lvl3pPr marL="1143000" indent="-228600" defTabSz="1042988" rtl="0" eaLnBrk="0" hangingPunct="0">
                <a:spcBef>
                  <a:spcPct val="20000"/>
                </a:spcBef>
                <a:buClr>
                  <a:srgbClr val="1E7FB8"/>
                </a:buClr>
                <a:buChar char="•"/>
                <a:defRPr sz="2400">
                  <a:solidFill>
                    <a:srgbClr val="000066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defTabSz="1042988" rtl="0" eaLnBrk="0" hangingPunct="0">
                <a:spcBef>
                  <a:spcPct val="20000"/>
                </a:spcBef>
                <a:buClr>
                  <a:srgbClr val="1E7FB8"/>
                </a:buClr>
                <a:buChar char="–"/>
                <a:defRPr sz="2400">
                  <a:solidFill>
                    <a:srgbClr val="000066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algn="r" defTabSz="1042988" eaLnBrk="0" hangingPunct="0">
                <a:spcBef>
                  <a:spcPct val="20000"/>
                </a:spcBef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5pPr>
              <a:lvl6pPr marL="25146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6pPr>
              <a:lvl7pPr marL="29718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7pPr>
              <a:lvl8pPr marL="34290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8pPr>
              <a:lvl9pPr marL="38862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1100" b="1" dirty="0">
                  <a:solidFill>
                    <a:schemeClr val="tx1"/>
                  </a:solidFill>
                </a:rPr>
                <a:t>CHR / CHN / CHU</a:t>
              </a:r>
              <a:endParaRPr lang="en-US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73" name="Rounded Rectangle 8"/>
            <p:cNvSpPr>
              <a:spLocks noChangeArrowheads="1"/>
            </p:cNvSpPr>
            <p:nvPr/>
          </p:nvSpPr>
          <p:spPr bwMode="auto">
            <a:xfrm>
              <a:off x="6514960" y="5182743"/>
              <a:ext cx="1097285" cy="402762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>
              <a:lvl1pPr defTabSz="1042988" rtl="0" eaLnBrk="0" hangingPunct="0">
                <a:spcBef>
                  <a:spcPct val="80000"/>
                </a:spcBef>
                <a:buClr>
                  <a:srgbClr val="1E7FB8"/>
                </a:buClr>
                <a:buFont typeface="Wingdings" pitchFamily="2" charset="2"/>
                <a:buChar char="l"/>
                <a:defRPr sz="2800">
                  <a:solidFill>
                    <a:srgbClr val="000066"/>
                  </a:solidFill>
                  <a:latin typeface="Arial" charset="0"/>
                  <a:cs typeface="Arial" charset="0"/>
                </a:defRPr>
              </a:lvl1pPr>
              <a:lvl2pPr marL="742950" indent="-285750" defTabSz="1042988" rtl="0" eaLnBrk="0" hangingPunct="0">
                <a:spcBef>
                  <a:spcPct val="20000"/>
                </a:spcBef>
                <a:buClr>
                  <a:srgbClr val="1E7FB8"/>
                </a:buClr>
                <a:buFont typeface="Arial" charset="0"/>
                <a:buChar char="–"/>
                <a:defRPr sz="2400">
                  <a:solidFill>
                    <a:srgbClr val="000066"/>
                  </a:solidFill>
                  <a:latin typeface="Arial" charset="0"/>
                  <a:cs typeface="Arial" charset="0"/>
                </a:defRPr>
              </a:lvl2pPr>
              <a:lvl3pPr marL="1143000" indent="-228600" defTabSz="1042988" rtl="0" eaLnBrk="0" hangingPunct="0">
                <a:spcBef>
                  <a:spcPct val="20000"/>
                </a:spcBef>
                <a:buClr>
                  <a:srgbClr val="1E7FB8"/>
                </a:buClr>
                <a:buChar char="•"/>
                <a:defRPr sz="2400">
                  <a:solidFill>
                    <a:srgbClr val="000066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defTabSz="1042988" rtl="0" eaLnBrk="0" hangingPunct="0">
                <a:spcBef>
                  <a:spcPct val="20000"/>
                </a:spcBef>
                <a:buClr>
                  <a:srgbClr val="1E7FB8"/>
                </a:buClr>
                <a:buChar char="–"/>
                <a:defRPr sz="2400">
                  <a:solidFill>
                    <a:srgbClr val="000066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algn="r" defTabSz="1042988" eaLnBrk="0" hangingPunct="0">
                <a:spcBef>
                  <a:spcPct val="20000"/>
                </a:spcBef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5pPr>
              <a:lvl6pPr marL="25146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6pPr>
              <a:lvl7pPr marL="29718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7pPr>
              <a:lvl8pPr marL="34290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8pPr>
              <a:lvl9pPr marL="38862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800" b="1" dirty="0" err="1">
                  <a:solidFill>
                    <a:schemeClr val="tx1"/>
                  </a:solidFill>
                </a:rPr>
                <a:t>Prestataires</a:t>
              </a:r>
              <a:r>
                <a:rPr lang="en-GB" altLang="en-US" sz="800" b="1" dirty="0">
                  <a:solidFill>
                    <a:schemeClr val="tx1"/>
                  </a:solidFill>
                </a:rPr>
                <a:t> </a:t>
              </a:r>
            </a:p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800" b="1" dirty="0" err="1">
                  <a:solidFill>
                    <a:schemeClr val="tx1"/>
                  </a:solidFill>
                </a:rPr>
                <a:t>privés</a:t>
              </a:r>
              <a:endParaRPr lang="en-US" altLang="en-US" sz="800" b="1" dirty="0">
                <a:solidFill>
                  <a:schemeClr val="tx1"/>
                </a:solidFill>
              </a:endParaRPr>
            </a:p>
          </p:txBody>
        </p:sp>
        <p:sp>
          <p:nvSpPr>
            <p:cNvPr id="175" name="Rounded Rectangle 6"/>
            <p:cNvSpPr>
              <a:spLocks noChangeArrowheads="1"/>
            </p:cNvSpPr>
            <p:nvPr/>
          </p:nvSpPr>
          <p:spPr bwMode="auto">
            <a:xfrm>
              <a:off x="7844420" y="5192237"/>
              <a:ext cx="1015035" cy="393268"/>
            </a:xfrm>
            <a:prstGeom prst="roundRect">
              <a:avLst>
                <a:gd name="adj" fmla="val 16667"/>
              </a:avLst>
            </a:prstGeom>
            <a:solidFill>
              <a:srgbClr val="92D050"/>
            </a:solidFill>
            <a:ln>
              <a:noFill/>
            </a:ln>
            <a:extLst/>
          </p:spPr>
          <p:txBody>
            <a:bodyPr anchor="ctr"/>
            <a:lstStyle>
              <a:lvl1pPr defTabSz="1042988" rtl="0" eaLnBrk="0" hangingPunct="0">
                <a:spcBef>
                  <a:spcPct val="80000"/>
                </a:spcBef>
                <a:buClr>
                  <a:srgbClr val="1E7FB8"/>
                </a:buClr>
                <a:buFont typeface="Wingdings" pitchFamily="2" charset="2"/>
                <a:buChar char="l"/>
                <a:defRPr sz="2800">
                  <a:solidFill>
                    <a:srgbClr val="000066"/>
                  </a:solidFill>
                  <a:latin typeface="Arial" charset="0"/>
                  <a:cs typeface="Arial" charset="0"/>
                </a:defRPr>
              </a:lvl1pPr>
              <a:lvl2pPr marL="742950" indent="-285750" defTabSz="1042988" rtl="0" eaLnBrk="0" hangingPunct="0">
                <a:spcBef>
                  <a:spcPct val="20000"/>
                </a:spcBef>
                <a:buClr>
                  <a:srgbClr val="1E7FB8"/>
                </a:buClr>
                <a:buFont typeface="Arial" charset="0"/>
                <a:buChar char="–"/>
                <a:defRPr sz="2400">
                  <a:solidFill>
                    <a:srgbClr val="000066"/>
                  </a:solidFill>
                  <a:latin typeface="Arial" charset="0"/>
                  <a:cs typeface="Arial" charset="0"/>
                </a:defRPr>
              </a:lvl2pPr>
              <a:lvl3pPr marL="1143000" indent="-228600" defTabSz="1042988" rtl="0" eaLnBrk="0" hangingPunct="0">
                <a:spcBef>
                  <a:spcPct val="20000"/>
                </a:spcBef>
                <a:buClr>
                  <a:srgbClr val="1E7FB8"/>
                </a:buClr>
                <a:buChar char="•"/>
                <a:defRPr sz="2400">
                  <a:solidFill>
                    <a:srgbClr val="000066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defTabSz="1042988" rtl="0" eaLnBrk="0" hangingPunct="0">
                <a:spcBef>
                  <a:spcPct val="20000"/>
                </a:spcBef>
                <a:buClr>
                  <a:srgbClr val="1E7FB8"/>
                </a:buClr>
                <a:buChar char="–"/>
                <a:defRPr sz="2400">
                  <a:solidFill>
                    <a:srgbClr val="000066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algn="r" defTabSz="1042988" eaLnBrk="0" hangingPunct="0">
                <a:spcBef>
                  <a:spcPct val="20000"/>
                </a:spcBef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5pPr>
              <a:lvl6pPr marL="25146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6pPr>
              <a:lvl7pPr marL="29718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7pPr>
              <a:lvl8pPr marL="34290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8pPr>
              <a:lvl9pPr marL="38862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1100" b="1" dirty="0">
                  <a:solidFill>
                    <a:schemeClr val="tx1"/>
                  </a:solidFill>
                </a:rPr>
                <a:t>SBC</a:t>
              </a:r>
              <a:endParaRPr lang="en-US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0250" name="Rounded Rectangle 6"/>
            <p:cNvSpPr>
              <a:spLocks noChangeArrowheads="1"/>
            </p:cNvSpPr>
            <p:nvPr/>
          </p:nvSpPr>
          <p:spPr bwMode="auto">
            <a:xfrm>
              <a:off x="205219" y="5187492"/>
              <a:ext cx="1575594" cy="402762"/>
            </a:xfrm>
            <a:prstGeom prst="roundRect">
              <a:avLst>
                <a:gd name="adj" fmla="val 16667"/>
              </a:avLst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defTabSz="1042988" rtl="0" eaLnBrk="0" hangingPunct="0">
                <a:spcBef>
                  <a:spcPct val="80000"/>
                </a:spcBef>
                <a:buClr>
                  <a:srgbClr val="1E7FB8"/>
                </a:buClr>
                <a:buFont typeface="Wingdings" pitchFamily="2" charset="2"/>
                <a:buChar char="l"/>
                <a:defRPr sz="2800">
                  <a:solidFill>
                    <a:srgbClr val="000066"/>
                  </a:solidFill>
                  <a:latin typeface="Arial" charset="0"/>
                  <a:cs typeface="Arial" charset="0"/>
                </a:defRPr>
              </a:lvl1pPr>
              <a:lvl2pPr marL="742950" indent="-285750" defTabSz="1042988" rtl="0" eaLnBrk="0" hangingPunct="0">
                <a:spcBef>
                  <a:spcPct val="20000"/>
                </a:spcBef>
                <a:buClr>
                  <a:srgbClr val="1E7FB8"/>
                </a:buClr>
                <a:buFont typeface="Arial" charset="0"/>
                <a:buChar char="–"/>
                <a:defRPr sz="2400">
                  <a:solidFill>
                    <a:srgbClr val="000066"/>
                  </a:solidFill>
                  <a:latin typeface="Arial" charset="0"/>
                  <a:cs typeface="Arial" charset="0"/>
                </a:defRPr>
              </a:lvl2pPr>
              <a:lvl3pPr marL="1143000" indent="-228600" defTabSz="1042988" rtl="0" eaLnBrk="0" hangingPunct="0">
                <a:spcBef>
                  <a:spcPct val="20000"/>
                </a:spcBef>
                <a:buClr>
                  <a:srgbClr val="1E7FB8"/>
                </a:buClr>
                <a:buChar char="•"/>
                <a:defRPr sz="2400">
                  <a:solidFill>
                    <a:srgbClr val="000066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defTabSz="1042988" rtl="0" eaLnBrk="0" hangingPunct="0">
                <a:spcBef>
                  <a:spcPct val="20000"/>
                </a:spcBef>
                <a:buClr>
                  <a:srgbClr val="1E7FB8"/>
                </a:buClr>
                <a:buChar char="–"/>
                <a:defRPr sz="2400">
                  <a:solidFill>
                    <a:srgbClr val="000066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algn="r" defTabSz="1042988" eaLnBrk="0" hangingPunct="0">
                <a:spcBef>
                  <a:spcPct val="20000"/>
                </a:spcBef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5pPr>
              <a:lvl6pPr marL="25146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6pPr>
              <a:lvl7pPr marL="29718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7pPr>
              <a:lvl8pPr marL="34290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8pPr>
              <a:lvl9pPr marL="38862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1100" b="1" dirty="0">
                  <a:solidFill>
                    <a:schemeClr val="tx1"/>
                  </a:solidFill>
                </a:rPr>
                <a:t>CSPS</a:t>
              </a:r>
              <a:endParaRPr lang="en-US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0252" name="Rounded Rectangle 8"/>
            <p:cNvSpPr>
              <a:spLocks noChangeArrowheads="1"/>
            </p:cNvSpPr>
            <p:nvPr/>
          </p:nvSpPr>
          <p:spPr bwMode="auto">
            <a:xfrm>
              <a:off x="2428122" y="5187492"/>
              <a:ext cx="1660200" cy="402762"/>
            </a:xfrm>
            <a:prstGeom prst="roundRect">
              <a:avLst>
                <a:gd name="adj" fmla="val 16667"/>
              </a:avLst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defTabSz="1042988" rtl="0" eaLnBrk="0" hangingPunct="0">
                <a:spcBef>
                  <a:spcPct val="80000"/>
                </a:spcBef>
                <a:buClr>
                  <a:srgbClr val="1E7FB8"/>
                </a:buClr>
                <a:buFont typeface="Wingdings" pitchFamily="2" charset="2"/>
                <a:buChar char="l"/>
                <a:defRPr sz="2800">
                  <a:solidFill>
                    <a:srgbClr val="000066"/>
                  </a:solidFill>
                  <a:latin typeface="Arial" charset="0"/>
                  <a:cs typeface="Arial" charset="0"/>
                </a:defRPr>
              </a:lvl1pPr>
              <a:lvl2pPr marL="742950" indent="-285750" defTabSz="1042988" rtl="0" eaLnBrk="0" hangingPunct="0">
                <a:spcBef>
                  <a:spcPct val="20000"/>
                </a:spcBef>
                <a:buClr>
                  <a:srgbClr val="1E7FB8"/>
                </a:buClr>
                <a:buFont typeface="Arial" charset="0"/>
                <a:buChar char="–"/>
                <a:defRPr sz="2400">
                  <a:solidFill>
                    <a:srgbClr val="000066"/>
                  </a:solidFill>
                  <a:latin typeface="Arial" charset="0"/>
                  <a:cs typeface="Arial" charset="0"/>
                </a:defRPr>
              </a:lvl2pPr>
              <a:lvl3pPr marL="1143000" indent="-228600" defTabSz="1042988" rtl="0" eaLnBrk="0" hangingPunct="0">
                <a:spcBef>
                  <a:spcPct val="20000"/>
                </a:spcBef>
                <a:buClr>
                  <a:srgbClr val="1E7FB8"/>
                </a:buClr>
                <a:buChar char="•"/>
                <a:defRPr sz="2400">
                  <a:solidFill>
                    <a:srgbClr val="000066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defTabSz="1042988" rtl="0" eaLnBrk="0" hangingPunct="0">
                <a:spcBef>
                  <a:spcPct val="20000"/>
                </a:spcBef>
                <a:buClr>
                  <a:srgbClr val="1E7FB8"/>
                </a:buClr>
                <a:buChar char="–"/>
                <a:defRPr sz="2400">
                  <a:solidFill>
                    <a:srgbClr val="000066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algn="r" defTabSz="1042988" eaLnBrk="0" hangingPunct="0">
                <a:spcBef>
                  <a:spcPct val="20000"/>
                </a:spcBef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5pPr>
              <a:lvl6pPr marL="25146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6pPr>
              <a:lvl7pPr marL="29718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7pPr>
              <a:lvl8pPr marL="34290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8pPr>
              <a:lvl9pPr marL="38862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1100" b="1" dirty="0">
                  <a:solidFill>
                    <a:schemeClr val="tx1"/>
                  </a:solidFill>
                </a:rPr>
                <a:t>CMA</a:t>
              </a:r>
              <a:endParaRPr lang="en-US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469" name="Rounded Rectangle 8"/>
            <p:cNvSpPr>
              <a:spLocks noChangeArrowheads="1"/>
            </p:cNvSpPr>
            <p:nvPr/>
          </p:nvSpPr>
          <p:spPr bwMode="auto">
            <a:xfrm>
              <a:off x="8982933" y="5182743"/>
              <a:ext cx="1649698" cy="383772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>
              <a:lvl1pPr defTabSz="1042988" rtl="0" eaLnBrk="0" hangingPunct="0">
                <a:spcBef>
                  <a:spcPct val="80000"/>
                </a:spcBef>
                <a:buClr>
                  <a:srgbClr val="1E7FB8"/>
                </a:buClr>
                <a:buFont typeface="Wingdings" pitchFamily="2" charset="2"/>
                <a:buChar char="l"/>
                <a:defRPr sz="2800">
                  <a:solidFill>
                    <a:srgbClr val="000066"/>
                  </a:solidFill>
                  <a:latin typeface="Arial" charset="0"/>
                  <a:cs typeface="Arial" charset="0"/>
                </a:defRPr>
              </a:lvl1pPr>
              <a:lvl2pPr marL="742950" indent="-285750" defTabSz="1042988" rtl="0" eaLnBrk="0" hangingPunct="0">
                <a:spcBef>
                  <a:spcPct val="20000"/>
                </a:spcBef>
                <a:buClr>
                  <a:srgbClr val="1E7FB8"/>
                </a:buClr>
                <a:buFont typeface="Arial" charset="0"/>
                <a:buChar char="–"/>
                <a:defRPr sz="2400">
                  <a:solidFill>
                    <a:srgbClr val="000066"/>
                  </a:solidFill>
                  <a:latin typeface="Arial" charset="0"/>
                  <a:cs typeface="Arial" charset="0"/>
                </a:defRPr>
              </a:lvl2pPr>
              <a:lvl3pPr marL="1143000" indent="-228600" defTabSz="1042988" rtl="0" eaLnBrk="0" hangingPunct="0">
                <a:spcBef>
                  <a:spcPct val="20000"/>
                </a:spcBef>
                <a:buClr>
                  <a:srgbClr val="1E7FB8"/>
                </a:buClr>
                <a:buChar char="•"/>
                <a:defRPr sz="2400">
                  <a:solidFill>
                    <a:srgbClr val="000066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defTabSz="1042988" rtl="0" eaLnBrk="0" hangingPunct="0">
                <a:spcBef>
                  <a:spcPct val="20000"/>
                </a:spcBef>
                <a:buClr>
                  <a:srgbClr val="1E7FB8"/>
                </a:buClr>
                <a:buChar char="–"/>
                <a:defRPr sz="2400">
                  <a:solidFill>
                    <a:srgbClr val="000066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algn="r" defTabSz="1042988" eaLnBrk="0" hangingPunct="0">
                <a:spcBef>
                  <a:spcPct val="20000"/>
                </a:spcBef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5pPr>
              <a:lvl6pPr marL="25146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6pPr>
              <a:lvl7pPr marL="29718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7pPr>
              <a:lvl8pPr marL="34290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8pPr>
              <a:lvl9pPr marL="38862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800" b="1" dirty="0">
                  <a:solidFill>
                    <a:schemeClr val="tx1"/>
                  </a:solidFill>
                </a:rPr>
                <a:t>Pharmacies  / </a:t>
              </a:r>
              <a:r>
                <a:rPr lang="en-GB" altLang="en-US" sz="800" b="1" dirty="0" err="1">
                  <a:solidFill>
                    <a:schemeClr val="tx1"/>
                  </a:solidFill>
                </a:rPr>
                <a:t>laboratoires</a:t>
              </a:r>
              <a:r>
                <a:rPr lang="en-GB" altLang="en-US" sz="800" b="1" dirty="0">
                  <a:solidFill>
                    <a:schemeClr val="tx1"/>
                  </a:solidFill>
                </a:rPr>
                <a:t> </a:t>
              </a:r>
              <a:r>
                <a:rPr lang="en-GB" altLang="en-US" sz="800" b="1" dirty="0" err="1">
                  <a:solidFill>
                    <a:schemeClr val="tx1"/>
                  </a:solidFill>
                </a:rPr>
                <a:t>privés</a:t>
              </a:r>
              <a:endParaRPr lang="en-US" altLang="en-US" sz="800" b="1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66" name="Straight Arrow Connector 165"/>
          <p:cNvCxnSpPr>
            <a:cxnSpLocks/>
            <a:stCxn id="321" idx="2"/>
            <a:endCxn id="10250" idx="0"/>
          </p:cNvCxnSpPr>
          <p:nvPr/>
        </p:nvCxnSpPr>
        <p:spPr>
          <a:xfrm flipH="1">
            <a:off x="744762" y="1903750"/>
            <a:ext cx="5913512" cy="3283743"/>
          </a:xfrm>
          <a:prstGeom prst="straightConnector1">
            <a:avLst/>
          </a:prstGeom>
          <a:ln w="15875">
            <a:solidFill>
              <a:srgbClr val="00B0F0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744763" y="1908380"/>
            <a:ext cx="7007089" cy="3279115"/>
            <a:chOff x="744763" y="1908380"/>
            <a:chExt cx="7007089" cy="3279115"/>
          </a:xfrm>
        </p:grpSpPr>
        <p:cxnSp>
          <p:nvCxnSpPr>
            <p:cNvPr id="188" name="Straight Arrow Connector 187"/>
            <p:cNvCxnSpPr>
              <a:cxnSpLocks/>
              <a:stCxn id="10248" idx="1"/>
              <a:endCxn id="10252" idx="0"/>
            </p:cNvCxnSpPr>
            <p:nvPr/>
          </p:nvCxnSpPr>
          <p:spPr>
            <a:xfrm flipH="1">
              <a:off x="2443669" y="3757482"/>
              <a:ext cx="5308183" cy="1430013"/>
            </a:xfrm>
            <a:prstGeom prst="straightConnector1">
              <a:avLst/>
            </a:prstGeom>
            <a:ln w="15875">
              <a:solidFill>
                <a:schemeClr val="accent2"/>
              </a:solidFill>
              <a:prstDash val="sys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Arrow Connector 124"/>
            <p:cNvCxnSpPr>
              <a:cxnSpLocks/>
              <a:stCxn id="159" idx="2"/>
              <a:endCxn id="111" idx="0"/>
            </p:cNvCxnSpPr>
            <p:nvPr/>
          </p:nvCxnSpPr>
          <p:spPr>
            <a:xfrm flipH="1">
              <a:off x="2075622" y="1908384"/>
              <a:ext cx="868472" cy="969801"/>
            </a:xfrm>
            <a:prstGeom prst="straightConnector1">
              <a:avLst/>
            </a:prstGeom>
            <a:ln w="28575">
              <a:solidFill>
                <a:schemeClr val="accent2"/>
              </a:solidFill>
              <a:prstDash val="sys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Arrow Connector 140"/>
            <p:cNvCxnSpPr>
              <a:cxnSpLocks/>
              <a:stCxn id="111" idx="1"/>
              <a:endCxn id="10250" idx="0"/>
            </p:cNvCxnSpPr>
            <p:nvPr/>
          </p:nvCxnSpPr>
          <p:spPr>
            <a:xfrm flipH="1">
              <a:off x="744763" y="3083492"/>
              <a:ext cx="866639" cy="2104000"/>
            </a:xfrm>
            <a:prstGeom prst="straightConnector1">
              <a:avLst/>
            </a:prstGeom>
            <a:ln w="28575">
              <a:solidFill>
                <a:schemeClr val="accent2"/>
              </a:solidFill>
              <a:prstDash val="sys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Arrow Connector 171"/>
            <p:cNvCxnSpPr>
              <a:cxnSpLocks/>
              <a:stCxn id="323" idx="2"/>
              <a:endCxn id="10252" idx="0"/>
            </p:cNvCxnSpPr>
            <p:nvPr/>
          </p:nvCxnSpPr>
          <p:spPr>
            <a:xfrm flipH="1">
              <a:off x="2443669" y="1923384"/>
              <a:ext cx="3452617" cy="3264111"/>
            </a:xfrm>
            <a:prstGeom prst="straightConnector1">
              <a:avLst/>
            </a:prstGeom>
            <a:ln w="19050">
              <a:solidFill>
                <a:schemeClr val="accent2"/>
              </a:solidFill>
              <a:prstDash val="sys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Arrow Connector 184"/>
            <p:cNvCxnSpPr>
              <a:cxnSpLocks/>
              <a:stCxn id="170" idx="1"/>
              <a:endCxn id="10250" idx="0"/>
            </p:cNvCxnSpPr>
            <p:nvPr/>
          </p:nvCxnSpPr>
          <p:spPr>
            <a:xfrm flipH="1">
              <a:off x="744764" y="2088486"/>
              <a:ext cx="6950991" cy="3099009"/>
            </a:xfrm>
            <a:prstGeom prst="straightConnector1">
              <a:avLst/>
            </a:prstGeom>
            <a:ln w="15875">
              <a:solidFill>
                <a:schemeClr val="accent2"/>
              </a:solidFill>
              <a:prstDash val="sys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Arrow Connector 184"/>
            <p:cNvCxnSpPr>
              <a:cxnSpLocks/>
              <a:stCxn id="170" idx="1"/>
              <a:endCxn id="10252" idx="0"/>
            </p:cNvCxnSpPr>
            <p:nvPr/>
          </p:nvCxnSpPr>
          <p:spPr>
            <a:xfrm flipH="1">
              <a:off x="2443668" y="2088486"/>
              <a:ext cx="5252087" cy="3099009"/>
            </a:xfrm>
            <a:prstGeom prst="straightConnector1">
              <a:avLst/>
            </a:prstGeom>
            <a:ln w="15875">
              <a:solidFill>
                <a:schemeClr val="accent2"/>
              </a:solidFill>
              <a:prstDash val="sys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71"/>
            <p:cNvCxnSpPr>
              <a:cxnSpLocks/>
              <a:stCxn id="323" idx="2"/>
              <a:endCxn id="10250" idx="0"/>
            </p:cNvCxnSpPr>
            <p:nvPr/>
          </p:nvCxnSpPr>
          <p:spPr>
            <a:xfrm flipH="1">
              <a:off x="744765" y="1923384"/>
              <a:ext cx="5151521" cy="3264111"/>
            </a:xfrm>
            <a:prstGeom prst="straightConnector1">
              <a:avLst/>
            </a:prstGeom>
            <a:ln w="19050">
              <a:solidFill>
                <a:schemeClr val="accent2"/>
              </a:solidFill>
              <a:prstDash val="sys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Arrow Connector 187"/>
            <p:cNvCxnSpPr>
              <a:cxnSpLocks/>
              <a:stCxn id="10248" idx="1"/>
              <a:endCxn id="173" idx="0"/>
            </p:cNvCxnSpPr>
            <p:nvPr/>
          </p:nvCxnSpPr>
          <p:spPr>
            <a:xfrm flipH="1">
              <a:off x="5297703" y="3757479"/>
              <a:ext cx="2454147" cy="1425264"/>
            </a:xfrm>
            <a:prstGeom prst="straightConnector1">
              <a:avLst/>
            </a:prstGeom>
            <a:ln w="15875">
              <a:solidFill>
                <a:schemeClr val="accent2"/>
              </a:solidFill>
              <a:prstDash val="sys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Arrow Connector 124"/>
            <p:cNvCxnSpPr>
              <a:cxnSpLocks/>
              <a:stCxn id="159" idx="2"/>
              <a:endCxn id="171" idx="0"/>
            </p:cNvCxnSpPr>
            <p:nvPr/>
          </p:nvCxnSpPr>
          <p:spPr>
            <a:xfrm>
              <a:off x="2944096" y="1908380"/>
              <a:ext cx="1181291" cy="3279112"/>
            </a:xfrm>
            <a:prstGeom prst="straightConnector1">
              <a:avLst/>
            </a:prstGeom>
            <a:ln w="28575">
              <a:solidFill>
                <a:schemeClr val="accent2"/>
              </a:solidFill>
              <a:prstDash val="sys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Arrow Connector 187"/>
            <p:cNvCxnSpPr>
              <a:cxnSpLocks/>
              <a:stCxn id="10248" idx="1"/>
              <a:endCxn id="171" idx="0"/>
            </p:cNvCxnSpPr>
            <p:nvPr/>
          </p:nvCxnSpPr>
          <p:spPr>
            <a:xfrm flipH="1">
              <a:off x="4125384" y="3757482"/>
              <a:ext cx="3626465" cy="1430013"/>
            </a:xfrm>
            <a:prstGeom prst="straightConnector1">
              <a:avLst/>
            </a:prstGeom>
            <a:ln w="15875">
              <a:solidFill>
                <a:schemeClr val="accent2"/>
              </a:solidFill>
              <a:prstDash val="sys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Straight Arrow Connector 171"/>
            <p:cNvCxnSpPr>
              <a:cxnSpLocks/>
              <a:stCxn id="323" idx="2"/>
              <a:endCxn id="171" idx="0"/>
            </p:cNvCxnSpPr>
            <p:nvPr/>
          </p:nvCxnSpPr>
          <p:spPr>
            <a:xfrm flipH="1">
              <a:off x="4125387" y="1923384"/>
              <a:ext cx="1770899" cy="3264111"/>
            </a:xfrm>
            <a:prstGeom prst="straightConnector1">
              <a:avLst/>
            </a:prstGeom>
            <a:ln w="19050">
              <a:solidFill>
                <a:schemeClr val="accent2"/>
              </a:solidFill>
              <a:prstDash val="sys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Arrow Connector 132"/>
            <p:cNvCxnSpPr>
              <a:cxnSpLocks/>
              <a:stCxn id="111" idx="3"/>
              <a:endCxn id="10252" idx="0"/>
            </p:cNvCxnSpPr>
            <p:nvPr/>
          </p:nvCxnSpPr>
          <p:spPr>
            <a:xfrm flipH="1">
              <a:off x="2443669" y="3083492"/>
              <a:ext cx="96175" cy="2104000"/>
            </a:xfrm>
            <a:prstGeom prst="straightConnector1">
              <a:avLst/>
            </a:prstGeom>
            <a:ln w="28575">
              <a:solidFill>
                <a:schemeClr val="accent2"/>
              </a:solidFill>
              <a:prstDash val="sys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/>
          <p:cNvGrpSpPr/>
          <p:nvPr/>
        </p:nvGrpSpPr>
        <p:grpSpPr>
          <a:xfrm>
            <a:off x="530938" y="1903753"/>
            <a:ext cx="4088728" cy="3283742"/>
            <a:chOff x="530938" y="1903753"/>
            <a:chExt cx="4088728" cy="3283742"/>
          </a:xfrm>
        </p:grpSpPr>
        <p:cxnSp>
          <p:nvCxnSpPr>
            <p:cNvPr id="7" name="Straight Arrow Connector 6"/>
            <p:cNvCxnSpPr>
              <a:cxnSpLocks/>
              <a:stCxn id="10246" idx="2"/>
              <a:endCxn id="111" idx="0"/>
            </p:cNvCxnSpPr>
            <p:nvPr/>
          </p:nvCxnSpPr>
          <p:spPr>
            <a:xfrm flipH="1">
              <a:off x="2075623" y="1908384"/>
              <a:ext cx="102722" cy="969801"/>
            </a:xfrm>
            <a:prstGeom prst="straightConnector1">
              <a:avLst/>
            </a:prstGeom>
            <a:ln w="31750">
              <a:solidFill>
                <a:schemeClr val="accent1"/>
              </a:solidFill>
              <a:prstDash val="soli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/>
            <p:cNvCxnSpPr>
              <a:cxnSpLocks/>
              <a:stCxn id="111" idx="2"/>
              <a:endCxn id="10252" idx="0"/>
            </p:cNvCxnSpPr>
            <p:nvPr/>
          </p:nvCxnSpPr>
          <p:spPr>
            <a:xfrm>
              <a:off x="2075624" y="3288805"/>
              <a:ext cx="368045" cy="1898689"/>
            </a:xfrm>
            <a:prstGeom prst="straightConnector1">
              <a:avLst/>
            </a:prstGeom>
            <a:ln w="31750">
              <a:solidFill>
                <a:schemeClr val="accent1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Arrow Connector 105"/>
            <p:cNvCxnSpPr>
              <a:cxnSpLocks/>
              <a:stCxn id="302" idx="2"/>
              <a:endCxn id="117" idx="0"/>
            </p:cNvCxnSpPr>
            <p:nvPr/>
          </p:nvCxnSpPr>
          <p:spPr>
            <a:xfrm>
              <a:off x="530938" y="1903753"/>
              <a:ext cx="115272" cy="974431"/>
            </a:xfrm>
            <a:prstGeom prst="straightConnector1">
              <a:avLst/>
            </a:prstGeom>
            <a:ln w="28575">
              <a:solidFill>
                <a:schemeClr val="accent1"/>
              </a:solidFill>
              <a:prstDash val="solid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Arrow Connector 151"/>
            <p:cNvCxnSpPr>
              <a:cxnSpLocks/>
              <a:stCxn id="184" idx="2"/>
              <a:endCxn id="111" idx="0"/>
            </p:cNvCxnSpPr>
            <p:nvPr/>
          </p:nvCxnSpPr>
          <p:spPr>
            <a:xfrm flipH="1">
              <a:off x="2075623" y="1908379"/>
              <a:ext cx="2544043" cy="969803"/>
            </a:xfrm>
            <a:prstGeom prst="straightConnector1">
              <a:avLst/>
            </a:prstGeom>
            <a:ln w="31750">
              <a:solidFill>
                <a:schemeClr val="accent1"/>
              </a:solidFill>
              <a:prstDash val="soli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Arrow Connector 105"/>
            <p:cNvCxnSpPr>
              <a:cxnSpLocks/>
              <a:stCxn id="117" idx="2"/>
              <a:endCxn id="10250" idx="0"/>
            </p:cNvCxnSpPr>
            <p:nvPr/>
          </p:nvCxnSpPr>
          <p:spPr>
            <a:xfrm>
              <a:off x="646210" y="3288805"/>
              <a:ext cx="98552" cy="1898689"/>
            </a:xfrm>
            <a:prstGeom prst="straightConnector1">
              <a:avLst/>
            </a:prstGeom>
            <a:ln w="28575">
              <a:solidFill>
                <a:schemeClr val="accent1"/>
              </a:solidFill>
              <a:prstDash val="solid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Arrow Connector 151"/>
            <p:cNvCxnSpPr>
              <a:cxnSpLocks/>
              <a:stCxn id="184" idx="2"/>
              <a:endCxn id="171" idx="0"/>
            </p:cNvCxnSpPr>
            <p:nvPr/>
          </p:nvCxnSpPr>
          <p:spPr>
            <a:xfrm flipH="1">
              <a:off x="4125387" y="1908382"/>
              <a:ext cx="494279" cy="3279113"/>
            </a:xfrm>
            <a:prstGeom prst="straightConnector1">
              <a:avLst/>
            </a:prstGeom>
            <a:ln w="31750">
              <a:solidFill>
                <a:schemeClr val="accent1"/>
              </a:solidFill>
              <a:prstDash val="soli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6"/>
            <p:cNvCxnSpPr>
              <a:cxnSpLocks/>
              <a:stCxn id="111" idx="2"/>
              <a:endCxn id="10250" idx="0"/>
            </p:cNvCxnSpPr>
            <p:nvPr/>
          </p:nvCxnSpPr>
          <p:spPr>
            <a:xfrm flipH="1">
              <a:off x="744765" y="3288805"/>
              <a:ext cx="1330859" cy="1898689"/>
            </a:xfrm>
            <a:prstGeom prst="straightConnector1">
              <a:avLst/>
            </a:prstGeom>
            <a:ln w="15875">
              <a:solidFill>
                <a:schemeClr val="accent1"/>
              </a:solidFill>
              <a:prstDash val="soli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Arrow Connector 100"/>
            <p:cNvCxnSpPr>
              <a:cxnSpLocks/>
              <a:stCxn id="100" idx="2"/>
              <a:endCxn id="111" idx="0"/>
            </p:cNvCxnSpPr>
            <p:nvPr/>
          </p:nvCxnSpPr>
          <p:spPr>
            <a:xfrm>
              <a:off x="1410928" y="1919643"/>
              <a:ext cx="664694" cy="958539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153916" y="831343"/>
            <a:ext cx="8914967" cy="3156065"/>
            <a:chOff x="153916" y="831343"/>
            <a:chExt cx="8914967" cy="3156065"/>
          </a:xfrm>
        </p:grpSpPr>
        <p:sp>
          <p:nvSpPr>
            <p:cNvPr id="111" name="Rounded Rectangle 5"/>
            <p:cNvSpPr>
              <a:spLocks noChangeArrowheads="1"/>
            </p:cNvSpPr>
            <p:nvPr/>
          </p:nvSpPr>
          <p:spPr bwMode="auto">
            <a:xfrm>
              <a:off x="1611403" y="2878182"/>
              <a:ext cx="928441" cy="410623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lIns="68580" tIns="34290" rIns="68580" bIns="34290" anchor="ctr"/>
            <a:lstStyle>
              <a:lvl1pPr defTabSz="1042988" rtl="0" eaLnBrk="0" hangingPunct="0">
                <a:spcBef>
                  <a:spcPct val="80000"/>
                </a:spcBef>
                <a:buClr>
                  <a:srgbClr val="1E7FB8"/>
                </a:buClr>
                <a:buFont typeface="Wingdings" pitchFamily="2" charset="2"/>
                <a:buChar char="l"/>
                <a:defRPr sz="2800">
                  <a:solidFill>
                    <a:srgbClr val="000066"/>
                  </a:solidFill>
                  <a:latin typeface="Arial" charset="0"/>
                  <a:cs typeface="Arial" charset="0"/>
                </a:defRPr>
              </a:lvl1pPr>
              <a:lvl2pPr marL="742950" indent="-285750" defTabSz="1042988" rtl="0" eaLnBrk="0" hangingPunct="0">
                <a:spcBef>
                  <a:spcPct val="20000"/>
                </a:spcBef>
                <a:buClr>
                  <a:srgbClr val="1E7FB8"/>
                </a:buClr>
                <a:buFont typeface="Arial" charset="0"/>
                <a:buChar char="–"/>
                <a:defRPr sz="2400">
                  <a:solidFill>
                    <a:srgbClr val="000066"/>
                  </a:solidFill>
                  <a:latin typeface="Arial" charset="0"/>
                  <a:cs typeface="Arial" charset="0"/>
                </a:defRPr>
              </a:lvl2pPr>
              <a:lvl3pPr marL="1143000" indent="-228600" defTabSz="1042988" rtl="0" eaLnBrk="0" hangingPunct="0">
                <a:spcBef>
                  <a:spcPct val="20000"/>
                </a:spcBef>
                <a:buClr>
                  <a:srgbClr val="1E7FB8"/>
                </a:buClr>
                <a:buChar char="•"/>
                <a:defRPr sz="2400">
                  <a:solidFill>
                    <a:srgbClr val="000066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defTabSz="1042988" rtl="0" eaLnBrk="0" hangingPunct="0">
                <a:spcBef>
                  <a:spcPct val="20000"/>
                </a:spcBef>
                <a:buClr>
                  <a:srgbClr val="1E7FB8"/>
                </a:buClr>
                <a:buChar char="–"/>
                <a:defRPr sz="2400">
                  <a:solidFill>
                    <a:srgbClr val="000066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algn="r" defTabSz="1042988" eaLnBrk="0" hangingPunct="0">
                <a:spcBef>
                  <a:spcPct val="20000"/>
                </a:spcBef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5pPr>
              <a:lvl6pPr marL="25146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6pPr>
              <a:lvl7pPr marL="29718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7pPr>
              <a:lvl8pPr marL="34290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8pPr>
              <a:lvl9pPr marL="38862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fr-CH" sz="900" b="1" dirty="0">
                  <a:solidFill>
                    <a:schemeClr val="tx1"/>
                  </a:solidFill>
                </a:rPr>
                <a:t>District Sanitaire</a:t>
              </a:r>
              <a:endParaRPr lang="en-US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117" name="Rounded Rectangle 2"/>
            <p:cNvSpPr>
              <a:spLocks noChangeArrowheads="1"/>
            </p:cNvSpPr>
            <p:nvPr/>
          </p:nvSpPr>
          <p:spPr bwMode="auto">
            <a:xfrm>
              <a:off x="171690" y="2878182"/>
              <a:ext cx="949042" cy="410623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lIns="68580" tIns="34290" rIns="68580" bIns="34290" anchor="ctr"/>
            <a:lstStyle>
              <a:lvl1pPr defTabSz="1042988" rtl="0" eaLnBrk="0" hangingPunct="0">
                <a:spcBef>
                  <a:spcPct val="80000"/>
                </a:spcBef>
                <a:buClr>
                  <a:srgbClr val="1E7FB8"/>
                </a:buClr>
                <a:buFont typeface="Wingdings" pitchFamily="2" charset="2"/>
                <a:buChar char="l"/>
                <a:defRPr sz="2800">
                  <a:solidFill>
                    <a:srgbClr val="000066"/>
                  </a:solidFill>
                  <a:latin typeface="Arial" charset="0"/>
                  <a:cs typeface="Arial" charset="0"/>
                </a:defRPr>
              </a:lvl1pPr>
              <a:lvl2pPr marL="742950" indent="-285750" defTabSz="1042988" rtl="0" eaLnBrk="0" hangingPunct="0">
                <a:spcBef>
                  <a:spcPct val="20000"/>
                </a:spcBef>
                <a:buClr>
                  <a:srgbClr val="1E7FB8"/>
                </a:buClr>
                <a:buFont typeface="Arial" charset="0"/>
                <a:buChar char="–"/>
                <a:defRPr sz="2400">
                  <a:solidFill>
                    <a:srgbClr val="000066"/>
                  </a:solidFill>
                  <a:latin typeface="Arial" charset="0"/>
                  <a:cs typeface="Arial" charset="0"/>
                </a:defRPr>
              </a:lvl2pPr>
              <a:lvl3pPr marL="1143000" indent="-228600" defTabSz="1042988" rtl="0" eaLnBrk="0" hangingPunct="0">
                <a:spcBef>
                  <a:spcPct val="20000"/>
                </a:spcBef>
                <a:buClr>
                  <a:srgbClr val="1E7FB8"/>
                </a:buClr>
                <a:buChar char="•"/>
                <a:defRPr sz="2400">
                  <a:solidFill>
                    <a:srgbClr val="000066"/>
                  </a:solidFill>
                  <a:latin typeface="Arial Narrow" pitchFamily="34" charset="0"/>
                  <a:cs typeface="Arial" charset="0"/>
                </a:defRPr>
              </a:lvl3pPr>
              <a:lvl4pPr marL="1600200" indent="-228600" defTabSz="1042988" rtl="0" eaLnBrk="0" hangingPunct="0">
                <a:spcBef>
                  <a:spcPct val="20000"/>
                </a:spcBef>
                <a:buClr>
                  <a:srgbClr val="1E7FB8"/>
                </a:buClr>
                <a:buChar char="–"/>
                <a:defRPr sz="2400">
                  <a:solidFill>
                    <a:srgbClr val="000066"/>
                  </a:solidFill>
                  <a:latin typeface="Arial Narrow" pitchFamily="34" charset="0"/>
                  <a:cs typeface="Arial" charset="0"/>
                </a:defRPr>
              </a:lvl4pPr>
              <a:lvl5pPr marL="2057400" indent="-228600" algn="r" defTabSz="1042988" eaLnBrk="0" hangingPunct="0">
                <a:spcBef>
                  <a:spcPct val="20000"/>
                </a:spcBef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5pPr>
              <a:lvl6pPr marL="25146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6pPr>
              <a:lvl7pPr marL="29718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7pPr>
              <a:lvl8pPr marL="34290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8pPr>
              <a:lvl9pPr marL="3886200" indent="-228600" algn="r" defTabSz="1042988" rtl="1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300">
                  <a:solidFill>
                    <a:srgbClr val="000066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900" b="1" dirty="0">
                  <a:solidFill>
                    <a:schemeClr val="tx1"/>
                  </a:solidFill>
                </a:rPr>
                <a:t>Communes</a:t>
              </a:r>
              <a:endParaRPr lang="en-US" altLang="en-US" sz="900" b="1" dirty="0">
                <a:solidFill>
                  <a:schemeClr val="tx1"/>
                </a:solidFill>
              </a:endParaRP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153916" y="831343"/>
              <a:ext cx="8914967" cy="3156065"/>
              <a:chOff x="153916" y="831343"/>
              <a:chExt cx="8914967" cy="3156065"/>
            </a:xfrm>
          </p:grpSpPr>
          <p:sp>
            <p:nvSpPr>
              <p:cNvPr id="10246" name="Rounded Rectangle 2"/>
              <p:cNvSpPr>
                <a:spLocks noChangeArrowheads="1"/>
              </p:cNvSpPr>
              <p:nvPr/>
            </p:nvSpPr>
            <p:spPr bwMode="auto">
              <a:xfrm>
                <a:off x="1674969" y="1512550"/>
                <a:ext cx="1006753" cy="395833"/>
              </a:xfrm>
              <a:prstGeom prst="roundRect">
                <a:avLst>
                  <a:gd name="adj" fmla="val 16667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1"/>
                </a:solidFill>
              </a:ln>
              <a:extLst/>
            </p:spPr>
            <p:txBody>
              <a:bodyPr lIns="68580" tIns="34290" rIns="68580" bIns="34290" anchor="ctr"/>
              <a:lstStyle>
                <a:lvl1pPr defTabSz="1042988" rtl="0" eaLnBrk="0" hangingPunct="0">
                  <a:spcBef>
                    <a:spcPct val="80000"/>
                  </a:spcBef>
                  <a:buClr>
                    <a:srgbClr val="1E7FB8"/>
                  </a:buClr>
                  <a:buFont typeface="Wingdings" pitchFamily="2" charset="2"/>
                  <a:buChar char="l"/>
                  <a:defRPr sz="28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Font typeface="Arial" charset="0"/>
                  <a:buChar char="–"/>
                  <a:defRPr sz="24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•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3pPr>
                <a:lvl4pPr marL="16002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–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4pPr>
                <a:lvl5pPr marL="2057400" indent="-228600" algn="r" defTabSz="1042988" eaLnBrk="0" hangingPunct="0">
                  <a:spcBef>
                    <a:spcPct val="20000"/>
                  </a:spcBef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GB" altLang="en-US" sz="600" b="1" dirty="0" err="1">
                    <a:solidFill>
                      <a:schemeClr val="tx1"/>
                    </a:solidFill>
                    <a:latin typeface="+mn-lt"/>
                    <a:cs typeface="+mn-cs"/>
                  </a:rPr>
                  <a:t>Crédits</a:t>
                </a:r>
                <a:r>
                  <a:rPr lang="en-GB" altLang="en-US" sz="600" b="1" dirty="0">
                    <a:solidFill>
                      <a:schemeClr val="tx1"/>
                    </a:solidFill>
                    <a:latin typeface="+mn-lt"/>
                    <a:cs typeface="+mn-cs"/>
                  </a:rPr>
                  <a:t> </a:t>
                </a:r>
                <a:r>
                  <a:rPr lang="en-GB" altLang="en-US" sz="600" b="1" dirty="0" err="1">
                    <a:solidFill>
                      <a:schemeClr val="tx1"/>
                    </a:solidFill>
                    <a:latin typeface="+mn-lt"/>
                    <a:cs typeface="+mn-cs"/>
                  </a:rPr>
                  <a:t>Délégués</a:t>
                </a:r>
                <a:endParaRPr lang="en-GB" altLang="en-US" sz="600" b="1" dirty="0">
                  <a:solidFill>
                    <a:schemeClr val="tx1"/>
                  </a:solidFill>
                  <a:latin typeface="+mn-lt"/>
                  <a:cs typeface="+mn-cs"/>
                </a:endParaRPr>
              </a:p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GB" altLang="en-US" sz="600" b="1" dirty="0">
                    <a:solidFill>
                      <a:schemeClr val="tx1"/>
                    </a:solidFill>
                    <a:latin typeface="+mn-lt"/>
                    <a:cs typeface="+mn-cs"/>
                  </a:rPr>
                  <a:t>+ </a:t>
                </a:r>
                <a:r>
                  <a:rPr lang="en-GB" altLang="en-US" sz="600" b="1" dirty="0" err="1">
                    <a:solidFill>
                      <a:schemeClr val="tx1"/>
                    </a:solidFill>
                    <a:latin typeface="+mn-lt"/>
                    <a:cs typeface="+mn-cs"/>
                  </a:rPr>
                  <a:t>dépenses</a:t>
                </a:r>
                <a:r>
                  <a:rPr lang="en-GB" altLang="en-US" sz="600" b="1" dirty="0">
                    <a:solidFill>
                      <a:schemeClr val="tx1"/>
                    </a:solidFill>
                    <a:latin typeface="+mn-lt"/>
                    <a:cs typeface="+mn-cs"/>
                  </a:rPr>
                  <a:t> </a:t>
                </a:r>
                <a:r>
                  <a:rPr lang="en-GB" altLang="en-US" sz="600" b="1" dirty="0" err="1">
                    <a:solidFill>
                      <a:schemeClr val="tx1"/>
                    </a:solidFill>
                    <a:latin typeface="+mn-lt"/>
                    <a:cs typeface="+mn-cs"/>
                  </a:rPr>
                  <a:t>mutualisées</a:t>
                </a:r>
                <a:r>
                  <a:rPr lang="en-GB" altLang="en-US" sz="600" b="1" dirty="0">
                    <a:solidFill>
                      <a:schemeClr val="tx1"/>
                    </a:solidFill>
                    <a:latin typeface="+mn-lt"/>
                    <a:cs typeface="+mn-cs"/>
                  </a:rPr>
                  <a:t> (Titre 3)</a:t>
                </a:r>
                <a:endParaRPr lang="en-US" altLang="en-US" sz="600" b="1" dirty="0">
                  <a:solidFill>
                    <a:schemeClr val="tx1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0247" name="Rounded Rectangle 3"/>
              <p:cNvSpPr>
                <a:spLocks noChangeArrowheads="1"/>
              </p:cNvSpPr>
              <p:nvPr/>
            </p:nvSpPr>
            <p:spPr bwMode="auto">
              <a:xfrm>
                <a:off x="6348505" y="1163050"/>
                <a:ext cx="619543" cy="377591"/>
              </a:xfrm>
              <a:prstGeom prst="roundRect">
                <a:avLst>
                  <a:gd name="adj" fmla="val 16667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txBody>
              <a:bodyPr lIns="68580" tIns="34290" rIns="68580" bIns="34290" anchor="ctr"/>
              <a:lstStyle>
                <a:lvl1pPr defTabSz="1042988" rtl="0" eaLnBrk="0" hangingPunct="0">
                  <a:spcBef>
                    <a:spcPct val="80000"/>
                  </a:spcBef>
                  <a:buClr>
                    <a:srgbClr val="1E7FB8"/>
                  </a:buClr>
                  <a:buFont typeface="Wingdings" pitchFamily="2" charset="2"/>
                  <a:buChar char="l"/>
                  <a:defRPr sz="28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Font typeface="Arial" charset="0"/>
                  <a:buChar char="–"/>
                  <a:defRPr sz="24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•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3pPr>
                <a:lvl4pPr marL="16002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–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4pPr>
                <a:lvl5pPr marL="2057400" indent="-228600" algn="r" defTabSz="1042988" eaLnBrk="0" hangingPunct="0">
                  <a:spcBef>
                    <a:spcPct val="20000"/>
                  </a:spcBef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GB" altLang="en-US" sz="1100" b="1" dirty="0">
                    <a:solidFill>
                      <a:schemeClr val="tx1"/>
                    </a:solidFill>
                  </a:rPr>
                  <a:t>RAMU</a:t>
                </a:r>
                <a:endParaRPr lang="en-US" altLang="en-US" sz="11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248" name="Rounded Rectangle 4"/>
              <p:cNvSpPr>
                <a:spLocks noChangeArrowheads="1"/>
              </p:cNvSpPr>
              <p:nvPr/>
            </p:nvSpPr>
            <p:spPr bwMode="auto">
              <a:xfrm>
                <a:off x="7751850" y="3527555"/>
                <a:ext cx="1317033" cy="459853"/>
              </a:xfrm>
              <a:prstGeom prst="roundRect">
                <a:avLst>
                  <a:gd name="adj" fmla="val 16667"/>
                </a:avLst>
              </a:prstGeom>
              <a:solidFill>
                <a:schemeClr val="accent3"/>
              </a:solidFill>
              <a:ln>
                <a:noFill/>
              </a:ln>
              <a:extLst/>
            </p:spPr>
            <p:txBody>
              <a:bodyPr lIns="68580" tIns="34290" rIns="68580" bIns="34290" anchor="ctr"/>
              <a:lstStyle>
                <a:lvl1pPr defTabSz="1042988" rtl="0" eaLnBrk="0" hangingPunct="0">
                  <a:spcBef>
                    <a:spcPct val="80000"/>
                  </a:spcBef>
                  <a:buClr>
                    <a:srgbClr val="1E7FB8"/>
                  </a:buClr>
                  <a:buFont typeface="Wingdings" pitchFamily="2" charset="2"/>
                  <a:buChar char="l"/>
                  <a:defRPr sz="28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Font typeface="Arial" charset="0"/>
                  <a:buChar char="–"/>
                  <a:defRPr sz="24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•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3pPr>
                <a:lvl4pPr marL="16002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–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4pPr>
                <a:lvl5pPr marL="2057400" indent="-228600" algn="r" defTabSz="1042988" eaLnBrk="0" hangingPunct="0">
                  <a:spcBef>
                    <a:spcPct val="20000"/>
                  </a:spcBef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GB" altLang="en-US" sz="1100" b="1" dirty="0">
                    <a:solidFill>
                      <a:schemeClr val="tx1"/>
                    </a:solidFill>
                  </a:rPr>
                  <a:t>Assurances </a:t>
                </a:r>
                <a:r>
                  <a:rPr lang="en-GB" altLang="en-US" sz="1100" b="1" dirty="0" err="1">
                    <a:solidFill>
                      <a:schemeClr val="tx1"/>
                    </a:solidFill>
                  </a:rPr>
                  <a:t>privées</a:t>
                </a:r>
                <a:endParaRPr lang="en-US" altLang="en-US" sz="11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Rounded Rectangle 2"/>
              <p:cNvSpPr>
                <a:spLocks noChangeArrowheads="1"/>
              </p:cNvSpPr>
              <p:nvPr/>
            </p:nvSpPr>
            <p:spPr bwMode="auto">
              <a:xfrm>
                <a:off x="3769434" y="1192841"/>
                <a:ext cx="1600976" cy="319708"/>
              </a:xfrm>
              <a:prstGeom prst="roundRect">
                <a:avLst>
                  <a:gd name="adj" fmla="val 16667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 w="9525" algn="ctr">
                <a:solidFill>
                  <a:schemeClr val="bg1">
                    <a:lumMod val="75000"/>
                  </a:schemeClr>
                </a:solidFill>
                <a:prstDash val="sysDot"/>
                <a:round/>
                <a:headEnd/>
                <a:tailEnd/>
              </a:ln>
              <a:extLst/>
            </p:spPr>
            <p:txBody>
              <a:bodyPr lIns="68580" tIns="34290" rIns="68580" bIns="34290" anchor="ctr"/>
              <a:lstStyle>
                <a:lvl1pPr defTabSz="1042988" rtl="0" eaLnBrk="0" hangingPunct="0">
                  <a:spcBef>
                    <a:spcPct val="80000"/>
                  </a:spcBef>
                  <a:buClr>
                    <a:srgbClr val="1E7FB8"/>
                  </a:buClr>
                  <a:buFont typeface="Wingdings" pitchFamily="2" charset="2"/>
                  <a:buChar char="l"/>
                  <a:defRPr sz="28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Font typeface="Arial" charset="0"/>
                  <a:buChar char="–"/>
                  <a:defRPr sz="24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•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3pPr>
                <a:lvl4pPr marL="16002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–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4pPr>
                <a:lvl5pPr marL="2057400" indent="-228600" algn="r" defTabSz="1042988" eaLnBrk="0" hangingPunct="0">
                  <a:spcBef>
                    <a:spcPct val="20000"/>
                  </a:spcBef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GB" altLang="en-US" sz="1100" b="1" dirty="0">
                    <a:solidFill>
                      <a:schemeClr val="tx1"/>
                    </a:solidFill>
                  </a:rPr>
                  <a:t>PADS</a:t>
                </a:r>
                <a:endParaRPr lang="en-US" altLang="en-US" sz="11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0" name="Rounded Rectangle 3"/>
              <p:cNvSpPr>
                <a:spLocks noChangeArrowheads="1"/>
              </p:cNvSpPr>
              <p:nvPr/>
            </p:nvSpPr>
            <p:spPr bwMode="auto">
              <a:xfrm>
                <a:off x="7695755" y="1802112"/>
                <a:ext cx="1317033" cy="572743"/>
              </a:xfrm>
              <a:prstGeom prst="roundRect">
                <a:avLst>
                  <a:gd name="adj" fmla="val 16667"/>
                </a:avLst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  <a:extLst/>
            </p:spPr>
            <p:txBody>
              <a:bodyPr lIns="68580" tIns="34290" rIns="68580" bIns="34290" anchor="ctr"/>
              <a:lstStyle>
                <a:lvl1pPr defTabSz="1042988" rtl="0" eaLnBrk="0" hangingPunct="0">
                  <a:spcBef>
                    <a:spcPct val="80000"/>
                  </a:spcBef>
                  <a:buClr>
                    <a:srgbClr val="1E7FB8"/>
                  </a:buClr>
                  <a:buFont typeface="Wingdings" pitchFamily="2" charset="2"/>
                  <a:buChar char="l"/>
                  <a:defRPr sz="28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Font typeface="Arial" charset="0"/>
                  <a:buChar char="–"/>
                  <a:defRPr sz="24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•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3pPr>
                <a:lvl4pPr marL="16002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–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4pPr>
                <a:lvl5pPr marL="2057400" indent="-228600" algn="r" defTabSz="1042988" eaLnBrk="0" hangingPunct="0">
                  <a:spcBef>
                    <a:spcPct val="20000"/>
                  </a:spcBef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GB" altLang="en-US" sz="1100" b="1" dirty="0" err="1">
                    <a:solidFill>
                      <a:schemeClr val="tx1"/>
                    </a:solidFill>
                  </a:rPr>
                  <a:t>Mutuelles</a:t>
                </a:r>
                <a:r>
                  <a:rPr lang="en-GB" altLang="en-US" sz="1100" b="1" dirty="0">
                    <a:solidFill>
                      <a:schemeClr val="tx1"/>
                    </a:solidFill>
                  </a:rPr>
                  <a:t> </a:t>
                </a:r>
                <a:r>
                  <a:rPr lang="en-GB" altLang="en-US" sz="1100" b="1" dirty="0" err="1">
                    <a:solidFill>
                      <a:schemeClr val="tx1"/>
                    </a:solidFill>
                  </a:rPr>
                  <a:t>communautaires</a:t>
                </a:r>
                <a:endParaRPr lang="en-US" altLang="en-US" sz="11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9" name="Rounded Rectangle 2"/>
              <p:cNvSpPr>
                <a:spLocks noChangeArrowheads="1"/>
              </p:cNvSpPr>
              <p:nvPr/>
            </p:nvSpPr>
            <p:spPr bwMode="auto">
              <a:xfrm>
                <a:off x="1146886" y="831343"/>
                <a:ext cx="4230464" cy="368625"/>
              </a:xfrm>
              <a:prstGeom prst="roundRect">
                <a:avLst>
                  <a:gd name="adj" fmla="val 16667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txBody>
              <a:bodyPr lIns="68580" tIns="34290" rIns="68580" bIns="34290" anchor="ctr"/>
              <a:lstStyle>
                <a:lvl1pPr defTabSz="1042988" rtl="0" eaLnBrk="0" hangingPunct="0">
                  <a:spcBef>
                    <a:spcPct val="80000"/>
                  </a:spcBef>
                  <a:buClr>
                    <a:srgbClr val="1E7FB8"/>
                  </a:buClr>
                  <a:buFont typeface="Wingdings" pitchFamily="2" charset="2"/>
                  <a:buChar char="l"/>
                  <a:defRPr sz="28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Font typeface="Arial" charset="0"/>
                  <a:buChar char="–"/>
                  <a:defRPr sz="24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•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3pPr>
                <a:lvl4pPr marL="16002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–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4pPr>
                <a:lvl5pPr marL="2057400" indent="-228600" algn="r" defTabSz="1042988" eaLnBrk="0" hangingPunct="0">
                  <a:spcBef>
                    <a:spcPct val="20000"/>
                  </a:spcBef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GB" altLang="en-US" sz="1100" b="1" dirty="0" err="1">
                    <a:solidFill>
                      <a:schemeClr val="tx1"/>
                    </a:solidFill>
                  </a:rPr>
                  <a:t>Ministère</a:t>
                </a:r>
                <a:r>
                  <a:rPr lang="en-GB" altLang="en-US" sz="1100" b="1" dirty="0">
                    <a:solidFill>
                      <a:schemeClr val="tx1"/>
                    </a:solidFill>
                  </a:rPr>
                  <a:t> de la Santé</a:t>
                </a:r>
                <a:endParaRPr lang="en-US" altLang="en-US" sz="11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5" name="Rounded Rectangle 2"/>
              <p:cNvSpPr>
                <a:spLocks noChangeArrowheads="1"/>
              </p:cNvSpPr>
              <p:nvPr/>
            </p:nvSpPr>
            <p:spPr bwMode="auto">
              <a:xfrm>
                <a:off x="1146888" y="1193237"/>
                <a:ext cx="2621618" cy="319313"/>
              </a:xfrm>
              <a:prstGeom prst="roundRect">
                <a:avLst>
                  <a:gd name="adj" fmla="val 16667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 w="9525" algn="ctr">
                <a:solidFill>
                  <a:schemeClr val="bg1">
                    <a:lumMod val="75000"/>
                  </a:schemeClr>
                </a:solidFill>
                <a:prstDash val="sysDot"/>
                <a:round/>
                <a:headEnd/>
                <a:tailEnd/>
              </a:ln>
              <a:extLst/>
            </p:spPr>
            <p:txBody>
              <a:bodyPr lIns="68580" tIns="34290" rIns="68580" bIns="34290" anchor="ctr"/>
              <a:lstStyle>
                <a:lvl1pPr defTabSz="1042988" rtl="0" eaLnBrk="0" hangingPunct="0">
                  <a:spcBef>
                    <a:spcPct val="80000"/>
                  </a:spcBef>
                  <a:buClr>
                    <a:srgbClr val="1E7FB8"/>
                  </a:buClr>
                  <a:buFont typeface="Wingdings" pitchFamily="2" charset="2"/>
                  <a:buChar char="l"/>
                  <a:defRPr sz="28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Font typeface="Arial" charset="0"/>
                  <a:buChar char="–"/>
                  <a:defRPr sz="24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•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3pPr>
                <a:lvl4pPr marL="16002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–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4pPr>
                <a:lvl5pPr marL="2057400" indent="-228600" algn="r" defTabSz="1042988" eaLnBrk="0" hangingPunct="0">
                  <a:spcBef>
                    <a:spcPct val="20000"/>
                  </a:spcBef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GB" altLang="en-US" sz="1100" b="1" dirty="0">
                    <a:solidFill>
                      <a:schemeClr val="tx1"/>
                    </a:solidFill>
                  </a:rPr>
                  <a:t>DAF</a:t>
                </a:r>
                <a:endParaRPr lang="en-US" altLang="en-US" sz="11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9" name="Rounded Rectangle 2"/>
              <p:cNvSpPr>
                <a:spLocks noChangeArrowheads="1"/>
              </p:cNvSpPr>
              <p:nvPr/>
            </p:nvSpPr>
            <p:spPr bwMode="auto">
              <a:xfrm>
                <a:off x="2681720" y="1512550"/>
                <a:ext cx="524748" cy="395833"/>
              </a:xfrm>
              <a:prstGeom prst="roundRect">
                <a:avLst>
                  <a:gd name="adj" fmla="val 16667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1"/>
                </a:solidFill>
              </a:ln>
              <a:extLst/>
            </p:spPr>
            <p:txBody>
              <a:bodyPr lIns="68580" tIns="34290" rIns="68580" bIns="34290" anchor="ctr"/>
              <a:lstStyle>
                <a:lvl1pPr defTabSz="1042988" rtl="0" eaLnBrk="0" hangingPunct="0">
                  <a:spcBef>
                    <a:spcPct val="80000"/>
                  </a:spcBef>
                  <a:buClr>
                    <a:srgbClr val="1E7FB8"/>
                  </a:buClr>
                  <a:buFont typeface="Wingdings" pitchFamily="2" charset="2"/>
                  <a:buChar char="l"/>
                  <a:defRPr sz="28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Font typeface="Arial" charset="0"/>
                  <a:buChar char="–"/>
                  <a:defRPr sz="24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•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3pPr>
                <a:lvl4pPr marL="16002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–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4pPr>
                <a:lvl5pPr marL="2057400" indent="-228600" algn="r" defTabSz="1042988" eaLnBrk="0" hangingPunct="0">
                  <a:spcBef>
                    <a:spcPct val="20000"/>
                  </a:spcBef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GB" altLang="en-US" sz="600" b="1" dirty="0" err="1">
                    <a:solidFill>
                      <a:schemeClr val="tx1"/>
                    </a:solidFill>
                  </a:rPr>
                  <a:t>Gratuités</a:t>
                </a:r>
                <a:endParaRPr lang="en-GB" altLang="en-US" sz="600" b="1" dirty="0">
                  <a:solidFill>
                    <a:schemeClr val="tx1"/>
                  </a:solidFill>
                </a:endParaRPr>
              </a:p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GB" altLang="en-US" sz="600" b="1" dirty="0">
                    <a:solidFill>
                      <a:schemeClr val="tx1"/>
                    </a:solidFill>
                  </a:rPr>
                  <a:t>Titre 3)</a:t>
                </a:r>
                <a:endParaRPr lang="en-US" altLang="en-US" sz="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3" name="Rounded Rectangle 2"/>
              <p:cNvSpPr>
                <a:spLocks noChangeArrowheads="1"/>
              </p:cNvSpPr>
              <p:nvPr/>
            </p:nvSpPr>
            <p:spPr bwMode="auto">
              <a:xfrm>
                <a:off x="3769434" y="1512547"/>
                <a:ext cx="588687" cy="395832"/>
              </a:xfrm>
              <a:prstGeom prst="roundRect">
                <a:avLst>
                  <a:gd name="adj" fmla="val 16667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/>
                </a:solidFill>
              </a:ln>
              <a:extLst/>
            </p:spPr>
            <p:txBody>
              <a:bodyPr lIns="68580" tIns="34290" rIns="68580" bIns="34290" anchor="ctr"/>
              <a:lstStyle>
                <a:lvl1pPr defTabSz="1042988" rtl="0" eaLnBrk="0" hangingPunct="0">
                  <a:spcBef>
                    <a:spcPct val="80000"/>
                  </a:spcBef>
                  <a:buClr>
                    <a:srgbClr val="1E7FB8"/>
                  </a:buClr>
                  <a:buFont typeface="Wingdings" pitchFamily="2" charset="2"/>
                  <a:buChar char="l"/>
                  <a:defRPr sz="28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Font typeface="Arial" charset="0"/>
                  <a:buChar char="–"/>
                  <a:defRPr sz="24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•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3pPr>
                <a:lvl4pPr marL="16002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–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4pPr>
                <a:lvl5pPr marL="2057400" indent="-228600" algn="r" defTabSz="1042988" eaLnBrk="0" hangingPunct="0">
                  <a:spcBef>
                    <a:spcPct val="20000"/>
                  </a:spcBef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GB" altLang="en-US" sz="700" b="1" dirty="0" err="1">
                    <a:solidFill>
                      <a:schemeClr val="tx1"/>
                    </a:solidFill>
                  </a:rPr>
                  <a:t>Fonds</a:t>
                </a:r>
                <a:r>
                  <a:rPr lang="en-GB" altLang="en-US" sz="700" b="1" dirty="0">
                    <a:solidFill>
                      <a:schemeClr val="tx1"/>
                    </a:solidFill>
                  </a:rPr>
                  <a:t> non </a:t>
                </a:r>
                <a:r>
                  <a:rPr lang="en-GB" altLang="en-US" sz="700" b="1" dirty="0" err="1">
                    <a:solidFill>
                      <a:schemeClr val="tx1"/>
                    </a:solidFill>
                  </a:rPr>
                  <a:t>ciblés</a:t>
                </a:r>
                <a:endParaRPr lang="en-GB" altLang="en-US" sz="7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4" name="Rounded Rectangle 2"/>
              <p:cNvSpPr>
                <a:spLocks noChangeArrowheads="1"/>
              </p:cNvSpPr>
              <p:nvPr/>
            </p:nvSpPr>
            <p:spPr bwMode="auto">
              <a:xfrm>
                <a:off x="4365510" y="1512547"/>
                <a:ext cx="508313" cy="395832"/>
              </a:xfrm>
              <a:prstGeom prst="roundRect">
                <a:avLst>
                  <a:gd name="adj" fmla="val 16667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/>
                </a:solidFill>
              </a:ln>
              <a:extLst/>
            </p:spPr>
            <p:txBody>
              <a:bodyPr lIns="68580" tIns="34290" rIns="68580" bIns="34290" anchor="ctr"/>
              <a:lstStyle>
                <a:lvl1pPr defTabSz="1042988" rtl="0" eaLnBrk="0" hangingPunct="0">
                  <a:spcBef>
                    <a:spcPct val="80000"/>
                  </a:spcBef>
                  <a:buClr>
                    <a:srgbClr val="1E7FB8"/>
                  </a:buClr>
                  <a:buFont typeface="Wingdings" pitchFamily="2" charset="2"/>
                  <a:buChar char="l"/>
                  <a:defRPr sz="28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Font typeface="Arial" charset="0"/>
                  <a:buChar char="–"/>
                  <a:defRPr sz="24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•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3pPr>
                <a:lvl4pPr marL="16002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–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4pPr>
                <a:lvl5pPr marL="2057400" indent="-228600" algn="r" defTabSz="1042988" eaLnBrk="0" hangingPunct="0">
                  <a:spcBef>
                    <a:spcPct val="20000"/>
                  </a:spcBef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GB" altLang="en-US" sz="700" b="1" dirty="0" err="1">
                    <a:solidFill>
                      <a:schemeClr val="tx1"/>
                    </a:solidFill>
                  </a:rPr>
                  <a:t>Fonds</a:t>
                </a:r>
                <a:r>
                  <a:rPr lang="en-GB" altLang="en-US" sz="700" b="1" dirty="0">
                    <a:solidFill>
                      <a:schemeClr val="tx1"/>
                    </a:solidFill>
                  </a:rPr>
                  <a:t> </a:t>
                </a:r>
                <a:r>
                  <a:rPr lang="en-GB" altLang="en-US" sz="700" b="1" dirty="0" err="1">
                    <a:solidFill>
                      <a:schemeClr val="tx1"/>
                    </a:solidFill>
                  </a:rPr>
                  <a:t>ciblés</a:t>
                </a:r>
                <a:endParaRPr lang="en-GB" altLang="en-US" sz="7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6" name="Rounded Rectangle 2"/>
              <p:cNvSpPr>
                <a:spLocks noChangeArrowheads="1"/>
              </p:cNvSpPr>
              <p:nvPr/>
            </p:nvSpPr>
            <p:spPr bwMode="auto">
              <a:xfrm>
                <a:off x="4872691" y="1518989"/>
                <a:ext cx="497185" cy="400657"/>
              </a:xfrm>
              <a:prstGeom prst="roundRect">
                <a:avLst>
                  <a:gd name="adj" fmla="val 16667"/>
                </a:avLst>
              </a:prstGeom>
              <a:solidFill>
                <a:schemeClr val="bg2">
                  <a:lumMod val="90000"/>
                </a:schemeClr>
              </a:solidFill>
              <a:ln>
                <a:solidFill>
                  <a:schemeClr val="accent1"/>
                </a:solidFill>
              </a:ln>
              <a:extLst/>
            </p:spPr>
            <p:txBody>
              <a:bodyPr lIns="68580" tIns="34290" rIns="68580" bIns="34290" anchor="ctr"/>
              <a:lstStyle>
                <a:lvl1pPr defTabSz="1042988" rtl="0" eaLnBrk="0" hangingPunct="0">
                  <a:spcBef>
                    <a:spcPct val="80000"/>
                  </a:spcBef>
                  <a:buClr>
                    <a:srgbClr val="1E7FB8"/>
                  </a:buClr>
                  <a:buFont typeface="Wingdings" pitchFamily="2" charset="2"/>
                  <a:buChar char="l"/>
                  <a:defRPr sz="28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Font typeface="Arial" charset="0"/>
                  <a:buChar char="–"/>
                  <a:defRPr sz="24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•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3pPr>
                <a:lvl4pPr marL="16002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–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4pPr>
                <a:lvl5pPr marL="2057400" indent="-228600" algn="r" defTabSz="1042988" eaLnBrk="0" hangingPunct="0">
                  <a:spcBef>
                    <a:spcPct val="20000"/>
                  </a:spcBef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GB" altLang="en-US" sz="900" b="1" dirty="0">
                    <a:solidFill>
                      <a:schemeClr val="tx1"/>
                    </a:solidFill>
                  </a:rPr>
                  <a:t>FBR</a:t>
                </a:r>
              </a:p>
            </p:txBody>
          </p:sp>
          <p:sp>
            <p:nvSpPr>
              <p:cNvPr id="302" name="Rounded Rectangle 2"/>
              <p:cNvSpPr>
                <a:spLocks noChangeArrowheads="1"/>
              </p:cNvSpPr>
              <p:nvPr/>
            </p:nvSpPr>
            <p:spPr bwMode="auto">
              <a:xfrm>
                <a:off x="153916" y="1518987"/>
                <a:ext cx="754046" cy="384764"/>
              </a:xfrm>
              <a:prstGeom prst="roundRect">
                <a:avLst>
                  <a:gd name="adj" fmla="val 16667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1"/>
                </a:solidFill>
              </a:ln>
              <a:extLst/>
            </p:spPr>
            <p:txBody>
              <a:bodyPr lIns="68580" tIns="34290" rIns="68580" bIns="34290" anchor="ctr"/>
              <a:lstStyle>
                <a:lvl1pPr defTabSz="1042988" rtl="0" eaLnBrk="0" hangingPunct="0">
                  <a:spcBef>
                    <a:spcPct val="80000"/>
                  </a:spcBef>
                  <a:buClr>
                    <a:srgbClr val="1E7FB8"/>
                  </a:buClr>
                  <a:buFont typeface="Wingdings" pitchFamily="2" charset="2"/>
                  <a:buChar char="l"/>
                  <a:defRPr sz="28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Font typeface="Arial" charset="0"/>
                  <a:buChar char="–"/>
                  <a:defRPr sz="24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•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3pPr>
                <a:lvl4pPr marL="16002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–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4pPr>
                <a:lvl5pPr marL="2057400" indent="-228600" algn="r" defTabSz="1042988" eaLnBrk="0" hangingPunct="0">
                  <a:spcBef>
                    <a:spcPct val="20000"/>
                  </a:spcBef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GB" altLang="en-US" sz="700" b="1" dirty="0" err="1">
                    <a:solidFill>
                      <a:schemeClr val="tx1"/>
                    </a:solidFill>
                  </a:rPr>
                  <a:t>Crédits</a:t>
                </a:r>
                <a:r>
                  <a:rPr lang="en-GB" altLang="en-US" sz="700" b="1" dirty="0">
                    <a:solidFill>
                      <a:schemeClr val="tx1"/>
                    </a:solidFill>
                  </a:rPr>
                  <a:t> </a:t>
                </a:r>
                <a:r>
                  <a:rPr lang="en-GB" altLang="en-US" sz="700" b="1" dirty="0" err="1">
                    <a:solidFill>
                      <a:schemeClr val="tx1"/>
                    </a:solidFill>
                  </a:rPr>
                  <a:t>Transférés</a:t>
                </a:r>
                <a:endParaRPr lang="en-US" altLang="en-US" sz="7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21" name="Rounded Rectangle 2"/>
              <p:cNvSpPr>
                <a:spLocks noChangeArrowheads="1"/>
              </p:cNvSpPr>
              <p:nvPr/>
            </p:nvSpPr>
            <p:spPr bwMode="auto">
              <a:xfrm>
                <a:off x="6348504" y="1531556"/>
                <a:ext cx="619543" cy="372195"/>
              </a:xfrm>
              <a:prstGeom prst="roundRect">
                <a:avLst>
                  <a:gd name="adj" fmla="val 16667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accent1"/>
                </a:solidFill>
              </a:ln>
              <a:extLst/>
            </p:spPr>
            <p:txBody>
              <a:bodyPr lIns="68580" tIns="34290" rIns="68580" bIns="34290" anchor="ctr"/>
              <a:lstStyle>
                <a:lvl1pPr defTabSz="1042988" rtl="0" eaLnBrk="0" hangingPunct="0">
                  <a:spcBef>
                    <a:spcPct val="80000"/>
                  </a:spcBef>
                  <a:buClr>
                    <a:srgbClr val="1E7FB8"/>
                  </a:buClr>
                  <a:buFont typeface="Wingdings" pitchFamily="2" charset="2"/>
                  <a:buChar char="l"/>
                  <a:defRPr sz="28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Font typeface="Arial" charset="0"/>
                  <a:buChar char="–"/>
                  <a:defRPr sz="24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•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3pPr>
                <a:lvl4pPr marL="16002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–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4pPr>
                <a:lvl5pPr marL="2057400" indent="-228600" algn="r" defTabSz="1042988" eaLnBrk="0" hangingPunct="0">
                  <a:spcBef>
                    <a:spcPct val="20000"/>
                  </a:spcBef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GB" altLang="en-US" sz="800" b="1" dirty="0">
                    <a:solidFill>
                      <a:schemeClr val="tx1"/>
                    </a:solidFill>
                  </a:rPr>
                  <a:t>RAMU </a:t>
                </a:r>
                <a:r>
                  <a:rPr lang="en-GB" altLang="en-US" sz="800" b="1" dirty="0" err="1">
                    <a:solidFill>
                      <a:schemeClr val="tx1"/>
                    </a:solidFill>
                  </a:rPr>
                  <a:t>Gratuité</a:t>
                </a:r>
                <a:endParaRPr lang="en-US" altLang="en-US" sz="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23" name="Rounded Rectangle 2"/>
              <p:cNvSpPr>
                <a:spLocks noChangeArrowheads="1"/>
              </p:cNvSpPr>
              <p:nvPr/>
            </p:nvSpPr>
            <p:spPr bwMode="auto">
              <a:xfrm>
                <a:off x="5521197" y="1519688"/>
                <a:ext cx="750177" cy="403697"/>
              </a:xfrm>
              <a:prstGeom prst="roundRect">
                <a:avLst>
                  <a:gd name="adj" fmla="val 16667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accent1"/>
                </a:solidFill>
              </a:ln>
              <a:extLst/>
            </p:spPr>
            <p:txBody>
              <a:bodyPr lIns="68580" tIns="34290" rIns="68580" bIns="34290" anchor="ctr"/>
              <a:lstStyle>
                <a:lvl1pPr defTabSz="1042988" rtl="0" eaLnBrk="0" hangingPunct="0">
                  <a:spcBef>
                    <a:spcPct val="80000"/>
                  </a:spcBef>
                  <a:buClr>
                    <a:srgbClr val="1E7FB8"/>
                  </a:buClr>
                  <a:buFont typeface="Wingdings" pitchFamily="2" charset="2"/>
                  <a:buChar char="l"/>
                  <a:defRPr sz="28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Font typeface="Arial" charset="0"/>
                  <a:buChar char="–"/>
                  <a:defRPr sz="24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•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3pPr>
                <a:lvl4pPr marL="16002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–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4pPr>
                <a:lvl5pPr marL="2057400" indent="-228600" algn="r" defTabSz="1042988" eaLnBrk="0" hangingPunct="0">
                  <a:spcBef>
                    <a:spcPct val="20000"/>
                  </a:spcBef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None/>
                </a:pPr>
                <a:r>
                  <a:rPr lang="fr-CH" altLang="en-US" sz="800" b="1" dirty="0">
                    <a:solidFill>
                      <a:schemeClr val="tx1"/>
                    </a:solidFill>
                    <a:latin typeface="+mn-lt"/>
                    <a:cs typeface="+mn-cs"/>
                  </a:rPr>
                  <a:t>Ristournes</a:t>
                </a:r>
                <a:endParaRPr lang="en-US" altLang="en-US" sz="800" b="1" dirty="0">
                  <a:solidFill>
                    <a:schemeClr val="tx1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00" name="Rounded Rectangle 2"/>
              <p:cNvSpPr>
                <a:spLocks noChangeArrowheads="1"/>
              </p:cNvSpPr>
              <p:nvPr/>
            </p:nvSpPr>
            <p:spPr bwMode="auto">
              <a:xfrm>
                <a:off x="1146888" y="1512547"/>
                <a:ext cx="528080" cy="407096"/>
              </a:xfrm>
              <a:prstGeom prst="roundRect">
                <a:avLst>
                  <a:gd name="adj" fmla="val 16667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accent1"/>
                </a:solidFill>
              </a:ln>
              <a:extLst/>
            </p:spPr>
            <p:txBody>
              <a:bodyPr lIns="68580" tIns="34290" rIns="68580" bIns="34290" anchor="ctr"/>
              <a:lstStyle>
                <a:lvl1pPr defTabSz="1042988" rtl="0" eaLnBrk="0" hangingPunct="0">
                  <a:spcBef>
                    <a:spcPct val="80000"/>
                  </a:spcBef>
                  <a:buClr>
                    <a:srgbClr val="1E7FB8"/>
                  </a:buClr>
                  <a:buFont typeface="Wingdings" pitchFamily="2" charset="2"/>
                  <a:buChar char="l"/>
                  <a:defRPr sz="28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Font typeface="Arial" charset="0"/>
                  <a:buChar char="–"/>
                  <a:defRPr sz="24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•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3pPr>
                <a:lvl4pPr marL="16002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–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4pPr>
                <a:lvl5pPr marL="2057400" indent="-228600" algn="r" defTabSz="1042988" eaLnBrk="0" hangingPunct="0">
                  <a:spcBef>
                    <a:spcPct val="20000"/>
                  </a:spcBef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GB" altLang="en-US" sz="700" b="1" dirty="0" err="1">
                    <a:solidFill>
                      <a:schemeClr val="tx1"/>
                    </a:solidFill>
                  </a:rPr>
                  <a:t>Salaires</a:t>
                </a:r>
                <a:r>
                  <a:rPr lang="en-GB" altLang="en-US" sz="700" b="1" dirty="0">
                    <a:solidFill>
                      <a:schemeClr val="tx1"/>
                    </a:solidFill>
                  </a:rPr>
                  <a:t> (Titre 2)</a:t>
                </a:r>
                <a:endParaRPr lang="en-US" altLang="en-US" sz="7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4" name="Rounded Rectangle 2"/>
              <p:cNvSpPr>
                <a:spLocks noChangeArrowheads="1"/>
              </p:cNvSpPr>
              <p:nvPr/>
            </p:nvSpPr>
            <p:spPr bwMode="auto">
              <a:xfrm>
                <a:off x="153916" y="831346"/>
                <a:ext cx="754046" cy="688341"/>
              </a:xfrm>
              <a:prstGeom prst="roundRect">
                <a:avLst>
                  <a:gd name="adj" fmla="val 16667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txBody>
              <a:bodyPr lIns="68580" tIns="34290" rIns="68580" bIns="34290" anchor="ctr"/>
              <a:lstStyle>
                <a:lvl1pPr defTabSz="1042988" rtl="0" eaLnBrk="0" hangingPunct="0">
                  <a:spcBef>
                    <a:spcPct val="80000"/>
                  </a:spcBef>
                  <a:buClr>
                    <a:srgbClr val="1E7FB8"/>
                  </a:buClr>
                  <a:buFont typeface="Wingdings" pitchFamily="2" charset="2"/>
                  <a:buChar char="l"/>
                  <a:defRPr sz="28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Font typeface="Arial" charset="0"/>
                  <a:buChar char="–"/>
                  <a:defRPr sz="24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•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3pPr>
                <a:lvl4pPr marL="16002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–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4pPr>
                <a:lvl5pPr marL="2057400" indent="-228600" algn="r" defTabSz="1042988" eaLnBrk="0" hangingPunct="0">
                  <a:spcBef>
                    <a:spcPct val="20000"/>
                  </a:spcBef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GB" altLang="en-US" sz="1050" b="1" dirty="0">
                    <a:solidFill>
                      <a:schemeClr val="tx1"/>
                    </a:solidFill>
                  </a:rPr>
                  <a:t>MINEFID/ MATD / MS </a:t>
                </a:r>
                <a:endParaRPr lang="en-US" altLang="en-US" sz="105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8" name="Rounded Rectangle 2"/>
              <p:cNvSpPr>
                <a:spLocks noChangeArrowheads="1"/>
              </p:cNvSpPr>
              <p:nvPr/>
            </p:nvSpPr>
            <p:spPr bwMode="auto">
              <a:xfrm>
                <a:off x="3206470" y="1512550"/>
                <a:ext cx="562037" cy="395833"/>
              </a:xfrm>
              <a:prstGeom prst="roundRect">
                <a:avLst>
                  <a:gd name="adj" fmla="val 16667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1"/>
                </a:solidFill>
              </a:ln>
              <a:extLst/>
            </p:spPr>
            <p:txBody>
              <a:bodyPr lIns="68580" tIns="34290" rIns="68580" bIns="34290" anchor="ctr"/>
              <a:lstStyle>
                <a:lvl1pPr defTabSz="1042988" rtl="0" eaLnBrk="0" hangingPunct="0">
                  <a:spcBef>
                    <a:spcPct val="80000"/>
                  </a:spcBef>
                  <a:buClr>
                    <a:srgbClr val="1E7FB8"/>
                  </a:buClr>
                  <a:buFont typeface="Wingdings" pitchFamily="2" charset="2"/>
                  <a:buChar char="l"/>
                  <a:defRPr sz="28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Font typeface="Arial" charset="0"/>
                  <a:buChar char="–"/>
                  <a:defRPr sz="24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•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3pPr>
                <a:lvl4pPr marL="16002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–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4pPr>
                <a:lvl5pPr marL="2057400" indent="-228600" algn="r" defTabSz="1042988" eaLnBrk="0" hangingPunct="0">
                  <a:spcBef>
                    <a:spcPct val="20000"/>
                  </a:spcBef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GB" altLang="en-US" sz="600" b="1" dirty="0" err="1">
                    <a:solidFill>
                      <a:schemeClr val="tx1"/>
                    </a:solidFill>
                  </a:rPr>
                  <a:t>Transferts</a:t>
                </a:r>
                <a:r>
                  <a:rPr lang="en-GB" altLang="en-US" sz="600" b="1" dirty="0">
                    <a:solidFill>
                      <a:schemeClr val="tx1"/>
                    </a:solidFill>
                  </a:rPr>
                  <a:t> courants </a:t>
                </a:r>
              </a:p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GB" altLang="en-US" sz="500" b="1" dirty="0">
                    <a:solidFill>
                      <a:schemeClr val="tx1"/>
                    </a:solidFill>
                  </a:rPr>
                  <a:t>(Titre 4)</a:t>
                </a:r>
                <a:endParaRPr lang="en-US" altLang="en-US" sz="5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52" name="Rounded Rectangle 3"/>
              <p:cNvSpPr>
                <a:spLocks noChangeArrowheads="1"/>
              </p:cNvSpPr>
              <p:nvPr/>
            </p:nvSpPr>
            <p:spPr bwMode="auto">
              <a:xfrm>
                <a:off x="7695754" y="2703367"/>
                <a:ext cx="1281995" cy="428117"/>
              </a:xfrm>
              <a:prstGeom prst="roundRect">
                <a:avLst>
                  <a:gd name="adj" fmla="val 16667"/>
                </a:avLst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lIns="68580" tIns="34290" rIns="68580" bIns="34290" anchor="ctr"/>
              <a:lstStyle>
                <a:lvl1pPr defTabSz="1042988" rtl="0" eaLnBrk="0" hangingPunct="0">
                  <a:spcBef>
                    <a:spcPct val="80000"/>
                  </a:spcBef>
                  <a:buClr>
                    <a:srgbClr val="1E7FB8"/>
                  </a:buClr>
                  <a:buFont typeface="Wingdings" pitchFamily="2" charset="2"/>
                  <a:buChar char="l"/>
                  <a:defRPr sz="28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Font typeface="Arial" charset="0"/>
                  <a:buChar char="–"/>
                  <a:defRPr sz="24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•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3pPr>
                <a:lvl4pPr marL="16002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–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4pPr>
                <a:lvl5pPr marL="2057400" indent="-228600" algn="r" defTabSz="1042988" eaLnBrk="0" hangingPunct="0">
                  <a:spcBef>
                    <a:spcPct val="20000"/>
                  </a:spcBef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GB" altLang="en-US" sz="1100" b="1" dirty="0">
                    <a:solidFill>
                      <a:schemeClr val="tx1"/>
                    </a:solidFill>
                  </a:rPr>
                  <a:t>ONE/G</a:t>
                </a:r>
                <a:endParaRPr lang="en-US" altLang="en-US" sz="11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1" name="Rounded Rectangle 3"/>
              <p:cNvSpPr>
                <a:spLocks noChangeArrowheads="1"/>
              </p:cNvSpPr>
              <p:nvPr/>
            </p:nvSpPr>
            <p:spPr bwMode="auto">
              <a:xfrm>
                <a:off x="5515059" y="1156053"/>
                <a:ext cx="762453" cy="384587"/>
              </a:xfrm>
              <a:prstGeom prst="roundRect">
                <a:avLst>
                  <a:gd name="adj" fmla="val 16667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txBody>
              <a:bodyPr lIns="68580" tIns="34290" rIns="68580" bIns="34290" anchor="ctr"/>
              <a:lstStyle>
                <a:lvl1pPr defTabSz="1042988" rtl="0" eaLnBrk="0" hangingPunct="0">
                  <a:spcBef>
                    <a:spcPct val="80000"/>
                  </a:spcBef>
                  <a:buClr>
                    <a:srgbClr val="1E7FB8"/>
                  </a:buClr>
                  <a:buFont typeface="Wingdings" pitchFamily="2" charset="2"/>
                  <a:buChar char="l"/>
                  <a:defRPr sz="28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Font typeface="Arial" charset="0"/>
                  <a:buChar char="–"/>
                  <a:defRPr sz="24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•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3pPr>
                <a:lvl4pPr marL="1600200" indent="-228600" defTabSz="1042988" rtl="0" eaLnBrk="0" hangingPunct="0">
                  <a:spcBef>
                    <a:spcPct val="20000"/>
                  </a:spcBef>
                  <a:buClr>
                    <a:srgbClr val="1E7FB8"/>
                  </a:buClr>
                  <a:buChar char="–"/>
                  <a:defRPr sz="2400">
                    <a:solidFill>
                      <a:srgbClr val="000066"/>
                    </a:solidFill>
                    <a:latin typeface="Arial Narrow" pitchFamily="34" charset="0"/>
                    <a:cs typeface="Arial" charset="0"/>
                  </a:defRPr>
                </a:lvl4pPr>
                <a:lvl5pPr marL="2057400" indent="-228600" algn="r" defTabSz="1042988" eaLnBrk="0" hangingPunct="0">
                  <a:spcBef>
                    <a:spcPct val="20000"/>
                  </a:spcBef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r" defTabSz="1042988" rtl="1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300">
                    <a:solidFill>
                      <a:srgbClr val="000066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GB" altLang="en-US" sz="1100" b="1" dirty="0">
                    <a:solidFill>
                      <a:schemeClr val="tx1"/>
                    </a:solidFill>
                  </a:rPr>
                  <a:t>CAMEG</a:t>
                </a:r>
                <a:endParaRPr lang="en-US" altLang="en-US" sz="11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5" name="Rounded Rectangle 2"/>
              <p:cNvSpPr>
                <a:spLocks noChangeArrowheads="1"/>
              </p:cNvSpPr>
              <p:nvPr/>
            </p:nvSpPr>
            <p:spPr bwMode="auto">
              <a:xfrm>
                <a:off x="7077118" y="1156051"/>
                <a:ext cx="557441" cy="370463"/>
              </a:xfrm>
              <a:prstGeom prst="roundRect">
                <a:avLst>
                  <a:gd name="adj" fmla="val 16667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txBody>
              <a:bodyPr lIns="68580" tIns="34290" rIns="68580" bIns="34290" anchor="ctr"/>
              <a:lstStyle/>
              <a:p>
                <a:pPr algn="ctr" defTabSz="782241">
                  <a:spcBef>
                    <a:spcPct val="0"/>
                  </a:spcBef>
                </a:pPr>
                <a:r>
                  <a:rPr lang="en-GB" altLang="en-US" sz="1100" b="1" dirty="0">
                    <a:latin typeface="Arial" charset="0"/>
                    <a:cs typeface="Arial" charset="0"/>
                  </a:rPr>
                  <a:t>CNLS </a:t>
                </a:r>
                <a:endParaRPr lang="en-US" altLang="en-US" sz="1100" b="1" dirty="0">
                  <a:latin typeface="Arial" charset="0"/>
                  <a:cs typeface="Arial" charset="0"/>
                </a:endParaRPr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47068" y="102897"/>
            <a:ext cx="7369966" cy="577082"/>
            <a:chOff x="47068" y="102897"/>
            <a:chExt cx="7369966" cy="577082"/>
          </a:xfrm>
        </p:grpSpPr>
        <p:cxnSp>
          <p:nvCxnSpPr>
            <p:cNvPr id="13" name="Connecteur droit avec flèche 12"/>
            <p:cNvCxnSpPr>
              <a:cxnSpLocks/>
            </p:cNvCxnSpPr>
            <p:nvPr/>
          </p:nvCxnSpPr>
          <p:spPr>
            <a:xfrm flipV="1">
              <a:off x="109614" y="652012"/>
              <a:ext cx="919928" cy="1"/>
            </a:xfrm>
            <a:prstGeom prst="straightConnector1">
              <a:avLst/>
            </a:prstGeom>
            <a:ln w="25400">
              <a:solidFill>
                <a:schemeClr val="accent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187"/>
            <p:cNvSpPr txBox="1"/>
            <p:nvPr/>
          </p:nvSpPr>
          <p:spPr>
            <a:xfrm>
              <a:off x="47068" y="102898"/>
              <a:ext cx="1306343" cy="577081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fr-CH" sz="1100" b="1" dirty="0">
                  <a:solidFill>
                    <a:srgbClr val="0070C0"/>
                  </a:solidFill>
                </a:rPr>
                <a:t>Allocation budgétaire par poste</a:t>
              </a:r>
              <a:endParaRPr lang="en-US" sz="1100" b="1" dirty="0">
                <a:solidFill>
                  <a:srgbClr val="0070C0"/>
                </a:solidFill>
              </a:endParaRPr>
            </a:p>
          </p:txBody>
        </p:sp>
        <p:sp>
          <p:nvSpPr>
            <p:cNvPr id="79" name="TextBox 187"/>
            <p:cNvSpPr txBox="1"/>
            <p:nvPr/>
          </p:nvSpPr>
          <p:spPr>
            <a:xfrm>
              <a:off x="4705354" y="172984"/>
              <a:ext cx="1119974" cy="40780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fr-CH" sz="1100" b="1" dirty="0">
                  <a:solidFill>
                    <a:srgbClr val="00B0F0"/>
                  </a:solidFill>
                </a:rPr>
                <a:t>Paiement au cas / forfait</a:t>
              </a:r>
              <a:endParaRPr lang="en-US" sz="1100" b="1" dirty="0">
                <a:solidFill>
                  <a:srgbClr val="00B0F0"/>
                </a:solidFill>
              </a:endParaRPr>
            </a:p>
          </p:txBody>
        </p:sp>
        <p:cxnSp>
          <p:nvCxnSpPr>
            <p:cNvPr id="84" name="Straight Arrow Connector 187"/>
            <p:cNvCxnSpPr>
              <a:cxnSpLocks/>
            </p:cNvCxnSpPr>
            <p:nvPr/>
          </p:nvCxnSpPr>
          <p:spPr>
            <a:xfrm>
              <a:off x="4734985" y="656681"/>
              <a:ext cx="897482" cy="6200"/>
            </a:xfrm>
            <a:prstGeom prst="straightConnector1">
              <a:avLst/>
            </a:prstGeom>
            <a:ln w="15875">
              <a:solidFill>
                <a:srgbClr val="00B0F0"/>
              </a:solidFill>
              <a:prstDash val="lg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187"/>
            <p:cNvCxnSpPr>
              <a:cxnSpLocks/>
            </p:cNvCxnSpPr>
            <p:nvPr/>
          </p:nvCxnSpPr>
          <p:spPr>
            <a:xfrm>
              <a:off x="2644360" y="656435"/>
              <a:ext cx="769622" cy="0"/>
            </a:xfrm>
            <a:prstGeom prst="straightConnector1">
              <a:avLst/>
            </a:prstGeom>
            <a:ln w="25400">
              <a:solidFill>
                <a:schemeClr val="accent2"/>
              </a:solidFill>
              <a:prstDash val="sys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187"/>
            <p:cNvSpPr txBox="1"/>
            <p:nvPr/>
          </p:nvSpPr>
          <p:spPr>
            <a:xfrm>
              <a:off x="2612226" y="172984"/>
              <a:ext cx="801756" cy="40780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fr-CH" sz="1100" b="1" dirty="0">
                  <a:solidFill>
                    <a:schemeClr val="accent2"/>
                  </a:solidFill>
                </a:rPr>
                <a:t>Paiement à l’acte</a:t>
              </a:r>
              <a:endParaRPr lang="en-US" sz="1100" b="1" dirty="0">
                <a:solidFill>
                  <a:schemeClr val="accent2"/>
                </a:solidFill>
              </a:endParaRPr>
            </a:p>
          </p:txBody>
        </p:sp>
        <p:cxnSp>
          <p:nvCxnSpPr>
            <p:cNvPr id="88" name="Straight Arrow Connector 156"/>
            <p:cNvCxnSpPr>
              <a:cxnSpLocks/>
            </p:cNvCxnSpPr>
            <p:nvPr/>
          </p:nvCxnSpPr>
          <p:spPr>
            <a:xfrm>
              <a:off x="3666252" y="641234"/>
              <a:ext cx="790511" cy="10775"/>
            </a:xfrm>
            <a:prstGeom prst="straightConnector1">
              <a:avLst/>
            </a:prstGeom>
            <a:ln w="15875">
              <a:solidFill>
                <a:srgbClr val="C00000"/>
              </a:solidFill>
              <a:prstDash val="dash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187"/>
            <p:cNvSpPr txBox="1"/>
            <p:nvPr/>
          </p:nvSpPr>
          <p:spPr>
            <a:xfrm>
              <a:off x="3563374" y="170215"/>
              <a:ext cx="1056291" cy="40780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fr-CH" sz="1100" b="1" dirty="0">
                  <a:solidFill>
                    <a:srgbClr val="C00000"/>
                  </a:solidFill>
                </a:rPr>
                <a:t>Paiement à la performance</a:t>
              </a:r>
              <a:endParaRPr lang="en-US" sz="1100" b="1" dirty="0">
                <a:solidFill>
                  <a:srgbClr val="C00000"/>
                </a:solidFill>
              </a:endParaRPr>
            </a:p>
          </p:txBody>
        </p:sp>
        <p:sp>
          <p:nvSpPr>
            <p:cNvPr id="115" name="TextBox 187">
              <a:extLst>
                <a:ext uri="{FF2B5EF4-FFF2-40B4-BE49-F238E27FC236}">
                  <a16:creationId xmlns:a16="http://schemas.microsoft.com/office/drawing/2014/main" xmlns="" id="{C0F46459-3143-4353-9E76-C04D4214B2B1}"/>
                </a:ext>
              </a:extLst>
            </p:cNvPr>
            <p:cNvSpPr txBox="1"/>
            <p:nvPr/>
          </p:nvSpPr>
          <p:spPr>
            <a:xfrm>
              <a:off x="5945771" y="275629"/>
              <a:ext cx="1471263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fr-CH" sz="1100" b="1" dirty="0">
                  <a:solidFill>
                    <a:schemeClr val="accent6">
                      <a:lumMod val="75000"/>
                    </a:schemeClr>
                  </a:solidFill>
                </a:rPr>
                <a:t>Plusieurs modalités</a:t>
              </a:r>
              <a:endParaRPr lang="en-US" sz="11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cxnSp>
          <p:nvCxnSpPr>
            <p:cNvPr id="116" name="Straight Arrow Connector 190">
              <a:extLst>
                <a:ext uri="{FF2B5EF4-FFF2-40B4-BE49-F238E27FC236}">
                  <a16:creationId xmlns:a16="http://schemas.microsoft.com/office/drawing/2014/main" xmlns="" id="{CEF86148-868A-4CA6-BA91-2073D9DD295E}"/>
                </a:ext>
              </a:extLst>
            </p:cNvPr>
            <p:cNvCxnSpPr>
              <a:cxnSpLocks/>
            </p:cNvCxnSpPr>
            <p:nvPr/>
          </p:nvCxnSpPr>
          <p:spPr>
            <a:xfrm>
              <a:off x="6039300" y="656435"/>
              <a:ext cx="887937" cy="0"/>
            </a:xfrm>
            <a:prstGeom prst="straightConnector1">
              <a:avLst/>
            </a:prstGeom>
            <a:ln w="15875">
              <a:solidFill>
                <a:schemeClr val="accent6">
                  <a:lumMod val="75000"/>
                </a:schemeClr>
              </a:solidFill>
              <a:prstDash val="lgDashDot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TextBox 187"/>
            <p:cNvSpPr txBox="1"/>
            <p:nvPr/>
          </p:nvSpPr>
          <p:spPr>
            <a:xfrm>
              <a:off x="1280083" y="102897"/>
              <a:ext cx="1285829" cy="40780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fr-CH" sz="1100" b="1" dirty="0"/>
                <a:t>Allocation budgétaire globale</a:t>
              </a:r>
              <a:endParaRPr lang="en-US" sz="1100" b="1" dirty="0"/>
            </a:p>
          </p:txBody>
        </p:sp>
        <p:cxnSp>
          <p:nvCxnSpPr>
            <p:cNvPr id="124" name="Connecteur droit avec flèche 12"/>
            <p:cNvCxnSpPr>
              <a:cxnSpLocks/>
            </p:cNvCxnSpPr>
            <p:nvPr/>
          </p:nvCxnSpPr>
          <p:spPr>
            <a:xfrm flipV="1">
              <a:off x="1353409" y="639768"/>
              <a:ext cx="919928" cy="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Oval 93"/>
          <p:cNvSpPr/>
          <p:nvPr/>
        </p:nvSpPr>
        <p:spPr>
          <a:xfrm>
            <a:off x="380010" y="4868883"/>
            <a:ext cx="798072" cy="415636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2044631" y="4868883"/>
            <a:ext cx="798072" cy="415636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983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  <p:bldP spid="9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5F5F25C-B8D8-45F9-9C80-5699EEACB709}" type="datetime1">
              <a:rPr lang="en-GB" noProof="0" smtClean="0"/>
              <a:t>25/01/2018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noProof="0" smtClean="0"/>
              <a:t>|     Title of the presentation</a:t>
            </a:r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14</a:t>
            </a:fld>
            <a:endParaRPr lang="en-GB" noProof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 i="1" dirty="0"/>
              <a:t>CNS 2015 (février 2017)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59998" y="367619"/>
            <a:ext cx="6614007" cy="720000"/>
          </a:xfrm>
        </p:spPr>
        <p:txBody>
          <a:bodyPr/>
          <a:lstStyle/>
          <a:p>
            <a:r>
              <a:rPr lang="fr-CH" dirty="0" smtClean="0"/>
              <a:t>Résultats – Quantification difficile</a:t>
            </a:r>
            <a:endParaRPr lang="en-US" dirty="0"/>
          </a:p>
        </p:txBody>
      </p:sp>
      <p:pic>
        <p:nvPicPr>
          <p:cNvPr id="10" name="Content Placeholder 9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9242" y="1856096"/>
            <a:ext cx="6605516" cy="40806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5146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CH" sz="2800" dirty="0" smtClean="0"/>
              <a:t>Paysage institutionnel complexe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CH" sz="2400" dirty="0" smtClean="0"/>
              <a:t>Fragmentation de l’architecture mène à une démultiplication des acheteurs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CH" sz="2400" dirty="0" smtClean="0"/>
              <a:t>Démultiplication des acheteurs = démultiplication des modalités de paiement (parfois plusieurs employées par un même acheteur)</a:t>
            </a:r>
          </a:p>
          <a:p>
            <a:pPr marL="817563" lvl="1" indent="-457200">
              <a:buFont typeface="Wingdings" panose="05000000000000000000" pitchFamily="2" charset="2"/>
              <a:buChar char="ü"/>
            </a:pPr>
            <a:r>
              <a:rPr lang="fr-CH" sz="2400" dirty="0" err="1" smtClean="0"/>
              <a:t>E.g</a:t>
            </a:r>
            <a:r>
              <a:rPr lang="fr-CH" sz="2400" dirty="0" smtClean="0"/>
              <a:t>. </a:t>
            </a:r>
            <a:r>
              <a:rPr lang="fr-CH" sz="2400" dirty="0" err="1" smtClean="0"/>
              <a:t>MdS</a:t>
            </a:r>
            <a:r>
              <a:rPr lang="fr-CH" sz="2400" dirty="0" smtClean="0"/>
              <a:t> paie à l’intrant, mais aussi à l’activité (pour la gratuité)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CH" sz="2400" dirty="0" smtClean="0"/>
              <a:t>Paysage des prestataires plus hétéroclite que sur graph</a:t>
            </a:r>
          </a:p>
          <a:p>
            <a:endParaRPr lang="en-US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5F5F25C-B8D8-45F9-9C80-5699EEACB709}" type="datetime1">
              <a:rPr lang="en-GB" noProof="0" smtClean="0"/>
              <a:t>25/01/2018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noProof="0" smtClean="0"/>
              <a:t>|     Title of the presentation</a:t>
            </a:r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15</a:t>
            </a:fld>
            <a:endParaRPr lang="en-GB" noProof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59999" y="367619"/>
            <a:ext cx="7569350" cy="720000"/>
          </a:xfrm>
        </p:spPr>
        <p:txBody>
          <a:bodyPr/>
          <a:lstStyle/>
          <a:p>
            <a:r>
              <a:rPr lang="fr-CH" dirty="0" smtClean="0"/>
              <a:t>Résultats – Analyse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85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359999" y="1800000"/>
            <a:ext cx="4280240" cy="4237200"/>
          </a:xfrm>
        </p:spPr>
        <p:txBody>
          <a:bodyPr>
            <a:normAutofit fontScale="77500" lnSpcReduction="20000"/>
          </a:bodyPr>
          <a:lstStyle/>
          <a:p>
            <a:r>
              <a:rPr lang="fr-CH" sz="3000" dirty="0" smtClean="0"/>
              <a:t>Diversification progressive des modalités de paiement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sz="2600" dirty="0" smtClean="0"/>
              <a:t>Introduction progressive de modalités de paiement basées sur l’activité et sur la performance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sz="2600" dirty="0" smtClean="0"/>
              <a:t>Diversification en cours (RAMU, passage budget-programme)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sz="2600" b="1" dirty="0" smtClean="0"/>
              <a:t>Lien</a:t>
            </a:r>
            <a:r>
              <a:rPr lang="fr-CH" sz="2600" dirty="0" smtClean="0"/>
              <a:t> entre cette diversification et la plus grande utilisation des services de santé </a:t>
            </a:r>
            <a:r>
              <a:rPr lang="fr-CH" sz="2600" b="1" dirty="0" smtClean="0"/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sz="2600" dirty="0" smtClean="0"/>
              <a:t>Mécanisme en place pour garantir l’équilibre ? </a:t>
            </a:r>
            <a:r>
              <a:rPr lang="fr-CH" sz="2600" dirty="0" err="1" smtClean="0"/>
              <a:t>C-à-d</a:t>
            </a:r>
            <a:r>
              <a:rPr lang="fr-CH" sz="2600" dirty="0" smtClean="0"/>
              <a:t>. le bon mix ?</a:t>
            </a:r>
            <a:endParaRPr lang="en-US" sz="2600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5254387" y="1977424"/>
            <a:ext cx="3753135" cy="387746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i="1" u="sng" dirty="0"/>
              <a:t>Indicateurs:</a:t>
            </a:r>
          </a:p>
          <a:p>
            <a:pPr marL="45720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800" dirty="0"/>
              <a:t>Taux de contact: </a:t>
            </a:r>
          </a:p>
          <a:p>
            <a:pPr marL="817563" lvl="1" indent="-4572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fr-FR" sz="1800" dirty="0"/>
              <a:t>de 0.21 nouveaux contacts par habitant et par an en 2001 à 0.56 en 2009.</a:t>
            </a:r>
          </a:p>
          <a:p>
            <a:pPr marL="817563" lvl="1" indent="-4572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fr-FR" sz="1800" dirty="0"/>
              <a:t>chez enfants de moins de 5 ans :  de 1,42 en 2010 à 1,74 par an en 2015</a:t>
            </a:r>
            <a:r>
              <a:rPr lang="fr-FR" sz="1800" dirty="0" smtClean="0"/>
              <a:t>.</a:t>
            </a:r>
            <a:endParaRPr lang="fr-FR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05F5F25C-B8D8-45F9-9C80-5699EEACB709}" type="datetime1">
              <a:rPr lang="en-GB" noProof="0" smtClean="0"/>
              <a:t>25/01/2018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GB" noProof="0" smtClean="0"/>
              <a:t>|     Title of the presentation</a:t>
            </a:r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16</a:t>
            </a:fld>
            <a:endParaRPr lang="en-GB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59998" y="367619"/>
            <a:ext cx="7323691" cy="720000"/>
          </a:xfrm>
        </p:spPr>
        <p:txBody>
          <a:bodyPr/>
          <a:lstStyle/>
          <a:p>
            <a:r>
              <a:rPr lang="fr-CH" dirty="0" smtClean="0"/>
              <a:t>Résultats – Analyse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820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60001" y="1842454"/>
            <a:ext cx="8424001" cy="1264309"/>
          </a:xfrm>
        </p:spPr>
        <p:txBody>
          <a:bodyPr/>
          <a:lstStyle/>
          <a:p>
            <a:r>
              <a:rPr lang="fr-FR" sz="2400" dirty="0" smtClean="0"/>
              <a:t>Système d’incitations générées par la combinaison des différentes modalités </a:t>
            </a:r>
            <a:r>
              <a:rPr lang="fr-FR" sz="2400" dirty="0"/>
              <a:t>de paiement </a:t>
            </a:r>
            <a:r>
              <a:rPr lang="fr-FR" sz="2400" dirty="0" smtClean="0"/>
              <a:t>en </a:t>
            </a:r>
            <a:r>
              <a:rPr lang="fr-FR" sz="2400" dirty="0"/>
              <a:t>place et </a:t>
            </a:r>
            <a:r>
              <a:rPr lang="fr-FR" sz="2400" dirty="0" smtClean="0"/>
              <a:t>leurs </a:t>
            </a:r>
            <a:r>
              <a:rPr lang="fr-FR" sz="2400" dirty="0"/>
              <a:t>effets </a:t>
            </a:r>
            <a:r>
              <a:rPr lang="fr-FR" sz="2400" dirty="0" smtClean="0"/>
              <a:t>induits sur le comportement des prestataires</a:t>
            </a:r>
            <a:endParaRPr lang="fr-FR" sz="2400" dirty="0"/>
          </a:p>
          <a:p>
            <a:endParaRPr lang="en-US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5F5F25C-B8D8-45F9-9C80-5699EEACB709}" type="datetime1">
              <a:rPr lang="en-GB" noProof="0" smtClean="0"/>
              <a:t>25/01/2018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noProof="0" smtClean="0"/>
              <a:t>|     Title of the presentation</a:t>
            </a:r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17</a:t>
            </a:fld>
            <a:endParaRPr lang="en-GB" noProof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Méthodologie – 2</a:t>
            </a:r>
            <a:r>
              <a:rPr lang="fr-CH" baseline="30000" dirty="0" smtClean="0"/>
              <a:t>ème</a:t>
            </a:r>
            <a:r>
              <a:rPr lang="fr-CH" dirty="0" smtClean="0"/>
              <a:t> étape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35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85972" y="285996"/>
            <a:ext cx="7920586" cy="524999"/>
          </a:xfrm>
        </p:spPr>
        <p:txBody>
          <a:bodyPr>
            <a:normAutofit/>
          </a:bodyPr>
          <a:lstStyle/>
          <a:p>
            <a:endParaRPr lang="nl-BE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Mixed provider payment methods in Burkina Faso</a:t>
            </a:r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25A98-18B4-8F46-80A3-6C551E9F328D}" type="slidenum">
              <a:rPr lang="fr-FR" smtClean="0"/>
              <a:pPr/>
              <a:t>18</a:t>
            </a:fld>
            <a:endParaRPr lang="fr-FR"/>
          </a:p>
        </p:txBody>
      </p:sp>
      <p:sp>
        <p:nvSpPr>
          <p:cNvPr id="41" name="TextBox 40"/>
          <p:cNvSpPr txBox="1"/>
          <p:nvPr/>
        </p:nvSpPr>
        <p:spPr>
          <a:xfrm>
            <a:off x="5046964" y="537157"/>
            <a:ext cx="3892319" cy="2893100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err="1" smtClean="0"/>
              <a:t>Efficacité</a:t>
            </a:r>
            <a:endParaRPr lang="en-GB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err="1" smtClean="0"/>
              <a:t>Traitement</a:t>
            </a:r>
            <a:r>
              <a:rPr lang="en-GB" sz="1400" dirty="0" smtClean="0"/>
              <a:t> </a:t>
            </a:r>
            <a:r>
              <a:rPr lang="en-GB" sz="1400" dirty="0" err="1"/>
              <a:t>égal</a:t>
            </a:r>
            <a:r>
              <a:rPr lang="en-GB" sz="1400" dirty="0"/>
              <a:t> pour les patients </a:t>
            </a:r>
            <a:r>
              <a:rPr lang="en-GB" sz="1400" dirty="0" err="1"/>
              <a:t>présentant</a:t>
            </a:r>
            <a:r>
              <a:rPr lang="en-GB" sz="1400" dirty="0"/>
              <a:t> les </a:t>
            </a:r>
            <a:r>
              <a:rPr lang="en-GB" sz="1400" dirty="0" err="1"/>
              <a:t>mêmes</a:t>
            </a:r>
            <a:r>
              <a:rPr lang="en-GB" sz="1400" dirty="0"/>
              <a:t> </a:t>
            </a:r>
            <a:r>
              <a:rPr lang="en-GB" sz="1400" dirty="0" err="1"/>
              <a:t>besoins</a:t>
            </a:r>
            <a:endParaRPr lang="en-GB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err="1" smtClean="0"/>
              <a:t>Prestation</a:t>
            </a:r>
            <a:r>
              <a:rPr lang="en-GB" sz="1400" dirty="0" smtClean="0"/>
              <a:t> </a:t>
            </a:r>
            <a:r>
              <a:rPr lang="en-GB" sz="1400" dirty="0"/>
              <a:t>de services à temps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err="1" smtClean="0"/>
              <a:t>Réallocation</a:t>
            </a:r>
            <a:r>
              <a:rPr lang="en-GB" sz="1400" dirty="0" smtClean="0"/>
              <a:t> </a:t>
            </a:r>
            <a:r>
              <a:rPr lang="en-GB" sz="1400" dirty="0"/>
              <a:t>des </a:t>
            </a:r>
            <a:r>
              <a:rPr lang="en-GB" sz="1400" dirty="0" err="1"/>
              <a:t>ressources</a:t>
            </a:r>
            <a:r>
              <a:rPr lang="en-GB" sz="1400" dirty="0"/>
              <a:t> </a:t>
            </a:r>
            <a:r>
              <a:rPr lang="en-GB" sz="1400" dirty="0" err="1"/>
              <a:t>en</a:t>
            </a:r>
            <a:r>
              <a:rPr lang="en-GB" sz="1400" dirty="0"/>
              <a:t> </a:t>
            </a:r>
            <a:r>
              <a:rPr lang="en-GB" sz="1400" dirty="0" err="1"/>
              <a:t>fonction</a:t>
            </a:r>
            <a:r>
              <a:rPr lang="en-GB" sz="1400" dirty="0"/>
              <a:t> </a:t>
            </a:r>
            <a:r>
              <a:rPr lang="en-GB" sz="1400" dirty="0" smtClean="0"/>
              <a:t>de </a:t>
            </a:r>
            <a:r>
              <a:rPr lang="en-GB" sz="1400" dirty="0" err="1" smtClean="0"/>
              <a:t>politiques</a:t>
            </a:r>
            <a:r>
              <a:rPr lang="en-GB" sz="1400" dirty="0" smtClean="0"/>
              <a:t> </a:t>
            </a:r>
            <a:r>
              <a:rPr lang="en-GB" sz="1400" dirty="0"/>
              <a:t>de santé </a:t>
            </a:r>
            <a:r>
              <a:rPr lang="en-GB" sz="1400" dirty="0" err="1"/>
              <a:t>basées</a:t>
            </a:r>
            <a:r>
              <a:rPr lang="en-GB" sz="1400" dirty="0"/>
              <a:t> sur </a:t>
            </a:r>
            <a:r>
              <a:rPr lang="en-GB" sz="1400" dirty="0" err="1"/>
              <a:t>l’évidence</a:t>
            </a:r>
            <a:r>
              <a:rPr lang="en-GB" sz="1400" dirty="0"/>
              <a:t> et des guides </a:t>
            </a:r>
            <a:r>
              <a:rPr lang="en-GB" sz="1400" dirty="0" err="1"/>
              <a:t>cliniques</a:t>
            </a:r>
            <a:endParaRPr lang="en-GB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Respect </a:t>
            </a:r>
            <a:r>
              <a:rPr lang="en-GB" sz="1400" dirty="0"/>
              <a:t>du continuum de </a:t>
            </a:r>
            <a:r>
              <a:rPr lang="en-GB" sz="1400" dirty="0" err="1"/>
              <a:t>soins</a:t>
            </a:r>
            <a:r>
              <a:rPr lang="en-GB" sz="1400" dirty="0"/>
              <a:t>, coordination des </a:t>
            </a:r>
            <a:r>
              <a:rPr lang="en-GB" sz="1400" dirty="0" err="1"/>
              <a:t>soins</a:t>
            </a:r>
            <a:r>
              <a:rPr lang="en-GB" sz="1400" dirty="0"/>
              <a:t> le long de la </a:t>
            </a:r>
            <a:r>
              <a:rPr lang="en-GB" sz="1400" dirty="0" err="1"/>
              <a:t>filière</a:t>
            </a:r>
            <a:r>
              <a:rPr lang="en-GB" sz="1400" dirty="0"/>
              <a:t> de </a:t>
            </a:r>
            <a:r>
              <a:rPr lang="en-GB" sz="1400" dirty="0" err="1" smtClean="0"/>
              <a:t>soins</a:t>
            </a:r>
            <a:endParaRPr lang="en-GB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err="1" smtClean="0"/>
              <a:t>Respectueux</a:t>
            </a:r>
            <a:r>
              <a:rPr lang="en-GB" sz="1400" dirty="0" smtClean="0"/>
              <a:t> </a:t>
            </a:r>
            <a:r>
              <a:rPr lang="en-GB" sz="1400" dirty="0"/>
              <a:t>des </a:t>
            </a:r>
            <a:r>
              <a:rPr lang="en-GB" sz="1400" dirty="0" err="1" smtClean="0"/>
              <a:t>règles</a:t>
            </a:r>
            <a:r>
              <a:rPr lang="en-GB" sz="1400" dirty="0" smtClean="0"/>
              <a:t>, </a:t>
            </a:r>
            <a:r>
              <a:rPr lang="en-GB" sz="1400" dirty="0" err="1" smtClean="0"/>
              <a:t>fournissant</a:t>
            </a:r>
            <a:r>
              <a:rPr lang="en-GB" sz="1400" dirty="0" smtClean="0"/>
              <a:t> des </a:t>
            </a:r>
            <a:r>
              <a:rPr lang="en-GB" sz="1400" dirty="0" err="1" smtClean="0"/>
              <a:t>informations</a:t>
            </a:r>
            <a:r>
              <a:rPr lang="en-GB" sz="1400" dirty="0" smtClean="0"/>
              <a:t> précises</a:t>
            </a:r>
            <a:endParaRPr lang="en-GB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err="1" smtClean="0"/>
              <a:t>Efficacité</a:t>
            </a:r>
            <a:r>
              <a:rPr lang="en-GB" sz="1400" dirty="0" smtClean="0"/>
              <a:t> administrative</a:t>
            </a:r>
            <a:endParaRPr lang="en-GB" sz="1400" dirty="0"/>
          </a:p>
        </p:txBody>
      </p:sp>
      <p:sp>
        <p:nvSpPr>
          <p:cNvPr id="53" name="TextBox 52"/>
          <p:cNvSpPr txBox="1"/>
          <p:nvPr/>
        </p:nvSpPr>
        <p:spPr>
          <a:xfrm>
            <a:off x="5087908" y="3721540"/>
            <a:ext cx="3892319" cy="24622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1400" dirty="0">
                <a:latin typeface="Arial" pitchFamily="34" charset="0"/>
                <a:cs typeface="Arial" pitchFamily="34" charset="0"/>
              </a:rPr>
              <a:t>Sous provision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altLang="en-US" sz="1400" dirty="0" smtClean="0">
                <a:latin typeface="Arial" pitchFamily="34" charset="0"/>
                <a:cs typeface="Arial" pitchFamily="34" charset="0"/>
              </a:rPr>
              <a:t>Sur </a:t>
            </a:r>
            <a:r>
              <a:rPr lang="en-GB" altLang="en-US" sz="1400" dirty="0">
                <a:latin typeface="Arial" pitchFamily="34" charset="0"/>
                <a:cs typeface="Arial" pitchFamily="34" charset="0"/>
              </a:rPr>
              <a:t>prescription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altLang="en-US" sz="1400" dirty="0" err="1" smtClean="0">
                <a:latin typeface="Arial" pitchFamily="34" charset="0"/>
                <a:cs typeface="Arial" pitchFamily="34" charset="0"/>
              </a:rPr>
              <a:t>Ecrémage</a:t>
            </a:r>
            <a:r>
              <a:rPr lang="en-GB" altLang="en-US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altLang="en-US" sz="1400" dirty="0">
                <a:latin typeface="Arial" pitchFamily="34" charset="0"/>
                <a:cs typeface="Arial" pitchFamily="34" charset="0"/>
              </a:rPr>
              <a:t>des patients  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altLang="en-US" sz="1400" dirty="0" err="1" smtClean="0">
                <a:latin typeface="Arial" pitchFamily="34" charset="0"/>
                <a:cs typeface="Arial" pitchFamily="34" charset="0"/>
              </a:rPr>
              <a:t>Fraude</a:t>
            </a:r>
            <a:endParaRPr lang="en-GB" altLang="en-US" sz="1400" dirty="0">
              <a:latin typeface="Arial" pitchFamily="34" charset="0"/>
              <a:cs typeface="Arial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altLang="en-US" sz="1400" dirty="0" smtClean="0">
                <a:latin typeface="Arial" pitchFamily="34" charset="0"/>
                <a:cs typeface="Arial" pitchFamily="34" charset="0"/>
              </a:rPr>
              <a:t>Fragmentation </a:t>
            </a:r>
            <a:r>
              <a:rPr lang="en-GB" altLang="en-US" sz="1400" dirty="0">
                <a:latin typeface="Arial" pitchFamily="34" charset="0"/>
                <a:cs typeface="Arial" pitchFamily="34" charset="0"/>
              </a:rPr>
              <a:t>/ </a:t>
            </a:r>
            <a:r>
              <a:rPr lang="en-GB" altLang="en-US" sz="1400" dirty="0" err="1">
                <a:latin typeface="Arial" pitchFamily="34" charset="0"/>
                <a:cs typeface="Arial" pitchFamily="34" charset="0"/>
              </a:rPr>
              <a:t>transfert</a:t>
            </a:r>
            <a:r>
              <a:rPr lang="en-GB" altLang="en-US" sz="1400" dirty="0">
                <a:latin typeface="Arial" pitchFamily="34" charset="0"/>
                <a:cs typeface="Arial" pitchFamily="34" charset="0"/>
              </a:rPr>
              <a:t> de services </a:t>
            </a:r>
            <a:r>
              <a:rPr lang="en-GB" altLang="en-US" sz="1400" dirty="0" err="1">
                <a:latin typeface="Arial" pitchFamily="34" charset="0"/>
                <a:cs typeface="Arial" pitchFamily="34" charset="0"/>
              </a:rPr>
              <a:t>vers</a:t>
            </a:r>
            <a:r>
              <a:rPr lang="en-GB" altLang="en-US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en-GB" altLang="en-US" sz="1400" dirty="0" err="1">
                <a:latin typeface="Arial" pitchFamily="34" charset="0"/>
                <a:cs typeface="Arial" pitchFamily="34" charset="0"/>
              </a:rPr>
              <a:t>d’autres</a:t>
            </a:r>
            <a:r>
              <a:rPr lang="en-GB" altLang="en-US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en-GB" altLang="en-US" sz="1400" dirty="0" err="1" smtClean="0">
                <a:latin typeface="Arial" pitchFamily="34" charset="0"/>
                <a:cs typeface="Arial" pitchFamily="34" charset="0"/>
              </a:rPr>
              <a:t>prestataires</a:t>
            </a:r>
            <a:r>
              <a:rPr lang="en-GB" altLang="en-US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altLang="en-US" sz="1400" dirty="0">
                <a:latin typeface="Arial" pitchFamily="34" charset="0"/>
                <a:cs typeface="Arial" pitchFamily="34" charset="0"/>
              </a:rPr>
              <a:t>(</a:t>
            </a:r>
            <a:r>
              <a:rPr lang="en-GB" altLang="en-US" sz="1400" dirty="0" err="1">
                <a:latin typeface="Arial" pitchFamily="34" charset="0"/>
                <a:cs typeface="Arial" pitchFamily="34" charset="0"/>
              </a:rPr>
              <a:t>éviter</a:t>
            </a:r>
            <a:r>
              <a:rPr lang="en-GB" altLang="en-US" sz="1400" dirty="0">
                <a:latin typeface="Arial" pitchFamily="34" charset="0"/>
                <a:cs typeface="Arial" pitchFamily="34" charset="0"/>
              </a:rPr>
              <a:t> la </a:t>
            </a:r>
            <a:r>
              <a:rPr lang="en-GB" altLang="en-US" sz="1400" dirty="0" err="1">
                <a:latin typeface="Arial" pitchFamily="34" charset="0"/>
                <a:cs typeface="Arial" pitchFamily="34" charset="0"/>
              </a:rPr>
              <a:t>prestation</a:t>
            </a:r>
            <a:r>
              <a:rPr lang="en-GB" altLang="en-US" sz="1400" dirty="0">
                <a:latin typeface="Arial" pitchFamily="34" charset="0"/>
                <a:cs typeface="Arial" pitchFamily="34" charset="0"/>
              </a:rPr>
              <a:t>)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altLang="en-US" sz="1400" dirty="0" err="1" smtClean="0">
                <a:latin typeface="Arial" pitchFamily="34" charset="0"/>
                <a:cs typeface="Arial" pitchFamily="34" charset="0"/>
              </a:rPr>
              <a:t>Réallocation</a:t>
            </a:r>
            <a:r>
              <a:rPr lang="en-GB" altLang="en-US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altLang="en-US" sz="1400" dirty="0">
                <a:latin typeface="Arial" pitchFamily="34" charset="0"/>
                <a:cs typeface="Arial" pitchFamily="34" charset="0"/>
              </a:rPr>
              <a:t>de </a:t>
            </a:r>
            <a:r>
              <a:rPr lang="en-GB" altLang="en-US" sz="1400" dirty="0" err="1">
                <a:latin typeface="Arial" pitchFamily="34" charset="0"/>
                <a:cs typeface="Arial" pitchFamily="34" charset="0"/>
              </a:rPr>
              <a:t>ressources</a:t>
            </a:r>
            <a:endParaRPr lang="en-GB" altLang="en-US" sz="1400" dirty="0">
              <a:latin typeface="Arial" pitchFamily="34" charset="0"/>
              <a:cs typeface="Arial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altLang="en-US" sz="1400" dirty="0" err="1" smtClean="0">
                <a:latin typeface="Arial" pitchFamily="34" charset="0"/>
                <a:cs typeface="Arial" pitchFamily="34" charset="0"/>
              </a:rPr>
              <a:t>Transfert</a:t>
            </a:r>
            <a:r>
              <a:rPr lang="en-GB" altLang="en-US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altLang="en-US" sz="1400" dirty="0">
                <a:latin typeface="Arial" pitchFamily="34" charset="0"/>
                <a:cs typeface="Arial" pitchFamily="34" charset="0"/>
              </a:rPr>
              <a:t>de </a:t>
            </a:r>
            <a:r>
              <a:rPr lang="en-GB" altLang="en-US" sz="1400" dirty="0" err="1">
                <a:latin typeface="Arial" pitchFamily="34" charset="0"/>
                <a:cs typeface="Arial" pitchFamily="34" charset="0"/>
              </a:rPr>
              <a:t>coûts</a:t>
            </a:r>
            <a:endParaRPr lang="en-GB" altLang="en-US" sz="1400" dirty="0">
              <a:latin typeface="Arial" pitchFamily="34" charset="0"/>
              <a:cs typeface="Arial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Arial" pitchFamily="34" charset="0"/>
                <a:cs typeface="Arial" pitchFamily="34" charset="0"/>
              </a:rPr>
              <a:t>Migration 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du personnel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1400" dirty="0" err="1" smtClean="0">
                <a:latin typeface="Arial" pitchFamily="34" charset="0"/>
                <a:cs typeface="Arial" pitchFamily="34" charset="0"/>
              </a:rPr>
              <a:t>Inefficience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administrative (et </a:t>
            </a:r>
            <a:r>
              <a:rPr lang="en-GB" sz="1400" dirty="0" err="1">
                <a:latin typeface="Arial" pitchFamily="34" charset="0"/>
                <a:cs typeface="Arial" pitchFamily="34" charset="0"/>
              </a:rPr>
              <a:t>coûts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400" dirty="0" err="1">
                <a:latin typeface="Arial" pitchFamily="34" charset="0"/>
                <a:cs typeface="Arial" pitchFamily="34" charset="0"/>
              </a:rPr>
              <a:t>importants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)</a:t>
            </a:r>
            <a:endParaRPr lang="en-US" sz="1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11550" y="890821"/>
            <a:ext cx="3085932" cy="4872507"/>
            <a:chOff x="11550" y="890821"/>
            <a:chExt cx="3085932" cy="4872507"/>
          </a:xfrm>
        </p:grpSpPr>
        <p:cxnSp>
          <p:nvCxnSpPr>
            <p:cNvPr id="9" name="Straight Arrow Connector 8"/>
            <p:cNvCxnSpPr/>
            <p:nvPr/>
          </p:nvCxnSpPr>
          <p:spPr>
            <a:xfrm>
              <a:off x="667788" y="1415831"/>
              <a:ext cx="2353041" cy="153563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V="1">
              <a:off x="235127" y="3259997"/>
              <a:ext cx="2733196" cy="574247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flipV="1">
              <a:off x="278707" y="3484105"/>
              <a:ext cx="2697550" cy="1079262"/>
            </a:xfrm>
            <a:prstGeom prst="straightConnector1">
              <a:avLst/>
            </a:prstGeom>
            <a:ln w="28575">
              <a:solidFill>
                <a:schemeClr val="accent4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158261" y="2183651"/>
              <a:ext cx="2810061" cy="91542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 rot="2041015">
              <a:off x="733899" y="1630319"/>
              <a:ext cx="182931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1100" dirty="0" smtClean="0"/>
                <a:t>Financement basé sur le résultat</a:t>
              </a:r>
              <a:endParaRPr lang="nl-BE" sz="1100" dirty="0"/>
            </a:p>
          </p:txBody>
        </p:sp>
        <p:sp>
          <p:nvSpPr>
            <p:cNvPr id="32" name="TextBox 31"/>
            <p:cNvSpPr txBox="1"/>
            <p:nvPr/>
          </p:nvSpPr>
          <p:spPr>
            <a:xfrm rot="20875640">
              <a:off x="11550" y="3387443"/>
              <a:ext cx="253218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1100" dirty="0" smtClean="0"/>
                <a:t>Gratuité pour les moins de 5 ans et les femmes enceintes</a:t>
              </a:r>
              <a:endParaRPr lang="nl-BE" sz="1100" dirty="0"/>
            </a:p>
          </p:txBody>
        </p:sp>
        <p:sp>
          <p:nvSpPr>
            <p:cNvPr id="33" name="TextBox 32"/>
            <p:cNvSpPr txBox="1"/>
            <p:nvPr/>
          </p:nvSpPr>
          <p:spPr>
            <a:xfrm rot="20319263">
              <a:off x="195791" y="3883721"/>
              <a:ext cx="247361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1100" dirty="0" smtClean="0"/>
                <a:t>Programme verticaux (allocations par poste budgétaire</a:t>
              </a:r>
              <a:endParaRPr lang="nl-BE" sz="1100" dirty="0"/>
            </a:p>
          </p:txBody>
        </p:sp>
        <p:sp>
          <p:nvSpPr>
            <p:cNvPr id="46" name="TextBox 45"/>
            <p:cNvSpPr txBox="1"/>
            <p:nvPr/>
          </p:nvSpPr>
          <p:spPr>
            <a:xfrm rot="1033173">
              <a:off x="114320" y="2149155"/>
              <a:ext cx="177043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1100" dirty="0" smtClean="0"/>
                <a:t>Bonus /Ristounes (Gvt)</a:t>
              </a:r>
              <a:endParaRPr lang="nl-BE" sz="1100" dirty="0"/>
            </a:p>
          </p:txBody>
        </p:sp>
        <p:cxnSp>
          <p:nvCxnSpPr>
            <p:cNvPr id="25" name="Straight Arrow Connector 24"/>
            <p:cNvCxnSpPr/>
            <p:nvPr/>
          </p:nvCxnSpPr>
          <p:spPr>
            <a:xfrm flipV="1">
              <a:off x="769894" y="3598708"/>
              <a:ext cx="2250935" cy="2164620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 rot="19041934">
              <a:off x="342376" y="5033839"/>
              <a:ext cx="185586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1100" dirty="0" smtClean="0"/>
                <a:t>Mutuelles / Exemption pour les indigents</a:t>
              </a:r>
              <a:endParaRPr lang="nl-BE" sz="1100" dirty="0"/>
            </a:p>
          </p:txBody>
        </p:sp>
        <p:cxnSp>
          <p:nvCxnSpPr>
            <p:cNvPr id="36" name="Straight Arrow Connector 35"/>
            <p:cNvCxnSpPr/>
            <p:nvPr/>
          </p:nvCxnSpPr>
          <p:spPr>
            <a:xfrm>
              <a:off x="2446460" y="1765048"/>
              <a:ext cx="618196" cy="1074869"/>
            </a:xfrm>
            <a:prstGeom prst="straightConnector1">
              <a:avLst/>
            </a:prstGeom>
            <a:ln w="28575">
              <a:solidFill>
                <a:schemeClr val="accent4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 rot="3484012">
              <a:off x="2069367" y="1180272"/>
              <a:ext cx="131756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1050" dirty="0" smtClean="0"/>
                <a:t>Crédits Transferrés </a:t>
              </a:r>
              <a:r>
                <a:rPr lang="nl-BE" sz="1000" i="1" dirty="0" smtClean="0"/>
                <a:t>(Allocation par poste budgétaire)</a:t>
              </a:r>
              <a:endParaRPr lang="nl-BE" sz="1000" i="1" dirty="0"/>
            </a:p>
          </p:txBody>
        </p:sp>
        <p:cxnSp>
          <p:nvCxnSpPr>
            <p:cNvPr id="42" name="Straight Arrow Connector 41"/>
            <p:cNvCxnSpPr/>
            <p:nvPr/>
          </p:nvCxnSpPr>
          <p:spPr>
            <a:xfrm flipV="1">
              <a:off x="2446460" y="3712841"/>
              <a:ext cx="650539" cy="1331723"/>
            </a:xfrm>
            <a:prstGeom prst="straightConnector1">
              <a:avLst/>
            </a:prstGeom>
            <a:ln w="28575">
              <a:solidFill>
                <a:schemeClr val="bg1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 rot="17617957">
              <a:off x="2001126" y="5008652"/>
              <a:ext cx="77934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1100" dirty="0" smtClean="0"/>
                <a:t>RAMU gratuité</a:t>
              </a:r>
              <a:endParaRPr lang="nl-BE" sz="1100" dirty="0"/>
            </a:p>
          </p:txBody>
        </p:sp>
        <p:cxnSp>
          <p:nvCxnSpPr>
            <p:cNvPr id="60" name="Straight Arrow Connector 59"/>
            <p:cNvCxnSpPr/>
            <p:nvPr/>
          </p:nvCxnSpPr>
          <p:spPr>
            <a:xfrm>
              <a:off x="158261" y="3039823"/>
              <a:ext cx="2810061" cy="12540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/>
            <p:cNvSpPr txBox="1"/>
            <p:nvPr/>
          </p:nvSpPr>
          <p:spPr>
            <a:xfrm rot="120000">
              <a:off x="135477" y="2767189"/>
              <a:ext cx="133696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1100" dirty="0" smtClean="0"/>
                <a:t>Bonus (CAMEG)</a:t>
              </a:r>
              <a:endParaRPr lang="nl-BE" sz="1100" dirty="0"/>
            </a:p>
          </p:txBody>
        </p:sp>
      </p:grpSp>
      <p:cxnSp>
        <p:nvCxnSpPr>
          <p:cNvPr id="70" name="Straight Arrow Connector 69"/>
          <p:cNvCxnSpPr/>
          <p:nvPr/>
        </p:nvCxnSpPr>
        <p:spPr>
          <a:xfrm flipV="1">
            <a:off x="4451107" y="709684"/>
            <a:ext cx="623153" cy="2130234"/>
          </a:xfrm>
          <a:prstGeom prst="straightConnector1">
            <a:avLst/>
          </a:prstGeom>
          <a:ln w="1905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>
            <a:endCxn id="41" idx="1"/>
          </p:cNvCxnSpPr>
          <p:nvPr/>
        </p:nvCxnSpPr>
        <p:spPr>
          <a:xfrm flipV="1">
            <a:off x="4490048" y="1983707"/>
            <a:ext cx="556916" cy="1207430"/>
          </a:xfrm>
          <a:prstGeom prst="straightConnector1">
            <a:avLst/>
          </a:prstGeom>
          <a:ln w="1905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 flipV="1">
            <a:off x="4576397" y="2729749"/>
            <a:ext cx="497863" cy="397948"/>
          </a:xfrm>
          <a:prstGeom prst="straightConnector1">
            <a:avLst/>
          </a:prstGeom>
          <a:ln w="1905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>
            <a:off x="4517344" y="3444980"/>
            <a:ext cx="556916" cy="57875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>
            <a:off x="4451107" y="3547120"/>
            <a:ext cx="623153" cy="1286429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>
            <a:off x="4332410" y="3712841"/>
            <a:ext cx="741850" cy="180348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ross 1"/>
          <p:cNvSpPr/>
          <p:nvPr/>
        </p:nvSpPr>
        <p:spPr>
          <a:xfrm>
            <a:off x="3074652" y="2684894"/>
            <a:ext cx="1344556" cy="1167666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 smtClean="0"/>
              <a:t>Prestataire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181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5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lIns="18000" tIns="0" rIns="18000" bIns="0" rtlCol="0">
            <a:normAutofit fontScale="92500" lnSpcReduction="20000"/>
          </a:bodyPr>
          <a:lstStyle/>
          <a:p>
            <a:r>
              <a:rPr lang="fr-CH" sz="2800" dirty="0" smtClean="0"/>
              <a:t>Composition </a:t>
            </a:r>
            <a:r>
              <a:rPr lang="fr-CH" sz="2800" dirty="0"/>
              <a:t>du mix: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CH" sz="2800" dirty="0"/>
              <a:t>Paiement à l’intrant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CH" sz="2800" dirty="0"/>
              <a:t>Paiement à l’activité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CH" sz="2800" dirty="0"/>
              <a:t>Paiement à la </a:t>
            </a:r>
            <a:r>
              <a:rPr lang="fr-CH" sz="2800" dirty="0"/>
              <a:t>P</a:t>
            </a:r>
            <a:r>
              <a:rPr lang="fr-CH" sz="2800" dirty="0" smtClean="0"/>
              <a:t>erformance</a:t>
            </a:r>
          </a:p>
          <a:p>
            <a:r>
              <a:rPr lang="fr-CH" sz="2800" dirty="0"/>
              <a:t>Mix à géométrie variable </a:t>
            </a:r>
            <a:r>
              <a:rPr lang="fr-CH" sz="2800" dirty="0" smtClean="0"/>
              <a:t>d’un district à l’autre, d’un prestataire à l’autre</a:t>
            </a:r>
          </a:p>
          <a:p>
            <a:r>
              <a:rPr lang="fr-CH" sz="2800" dirty="0" smtClean="0"/>
              <a:t>Constat : Mix rarement considéré dans son ensemble, ce qui entraîne un </a:t>
            </a:r>
            <a:r>
              <a:rPr lang="fr-CH" sz="2800" dirty="0"/>
              <a:t>manque de coordination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fr-CH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5F5F25C-B8D8-45F9-9C80-5699EEACB709}" type="datetime1">
              <a:rPr lang="en-GB" noProof="0" smtClean="0"/>
              <a:t>25/01/2018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noProof="0" smtClean="0"/>
              <a:t>|     Title of the presentation</a:t>
            </a:r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19</a:t>
            </a:fld>
            <a:endParaRPr lang="en-GB" noProof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Résultats – Analyse 3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423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sz="2800" dirty="0"/>
              <a:t>Mix </a:t>
            </a:r>
            <a:r>
              <a:rPr lang="fr-CH" sz="2800" dirty="0" smtClean="0"/>
              <a:t>des modalités de paiement </a:t>
            </a:r>
            <a:r>
              <a:rPr lang="fr-CH" sz="2800" dirty="0"/>
              <a:t>= juxtaposition de modalités de paiement, qui s’articulent difficilement les unes aux autres, qui ne se mettent pas en synergie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CH" sz="2400" dirty="0"/>
              <a:t>Critères d’allocation définis sans considération des autres modalités, parfois même au sein d’un même acheteur</a:t>
            </a:r>
          </a:p>
          <a:p>
            <a:pPr marL="817563" lvl="1" indent="-457200"/>
            <a:r>
              <a:rPr lang="fr-CH" sz="2400" dirty="0" err="1"/>
              <a:t>e.g</a:t>
            </a:r>
            <a:r>
              <a:rPr lang="fr-CH" sz="2400" dirty="0"/>
              <a:t>. quelle articulation entre ristourne, prime CAMEG et FBR?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5F5F25C-B8D8-45F9-9C80-5699EEACB709}" type="datetime1">
              <a:rPr lang="en-GB" noProof="0" smtClean="0"/>
              <a:t>25/01/2018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noProof="0" smtClean="0"/>
              <a:t>|     Title of the presentation</a:t>
            </a:r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20</a:t>
            </a:fld>
            <a:endParaRPr lang="en-GB" noProof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Résultats – Analyse 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90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5F5F25C-B8D8-45F9-9C80-5699EEACB709}" type="datetime1">
              <a:rPr lang="en-GB" noProof="0" smtClean="0"/>
              <a:t>25/01/2018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noProof="0" smtClean="0"/>
              <a:t>|     Title of the presentation</a:t>
            </a:r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21</a:t>
            </a:fld>
            <a:endParaRPr lang="en-GB" noProof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Résultats – Analyse </a:t>
            </a:r>
            <a:r>
              <a:rPr lang="fr-CH" dirty="0" smtClean="0"/>
              <a:t>5</a:t>
            </a:r>
            <a:endParaRPr lang="en-US" dirty="0"/>
          </a:p>
        </p:txBody>
      </p:sp>
      <p:pic>
        <p:nvPicPr>
          <p:cNvPr id="1025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1922477"/>
            <a:ext cx="8423275" cy="3992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Oval 10"/>
          <p:cNvSpPr/>
          <p:nvPr/>
        </p:nvSpPr>
        <p:spPr>
          <a:xfrm>
            <a:off x="4230806" y="5636525"/>
            <a:ext cx="1050878" cy="341194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484961" y="5618328"/>
            <a:ext cx="1050878" cy="341194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434084" y="5618328"/>
            <a:ext cx="1050878" cy="341194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961195" y="5636525"/>
            <a:ext cx="1050878" cy="341194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612341" y="4383205"/>
            <a:ext cx="2258704" cy="341194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5718412" y="4094330"/>
            <a:ext cx="766549" cy="288875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8236425" y="4104566"/>
            <a:ext cx="766549" cy="288875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8236425" y="4898411"/>
            <a:ext cx="766549" cy="288875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5718413" y="4898411"/>
            <a:ext cx="766549" cy="288875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380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 smtClean="0"/>
              <a:t>Tentatives </a:t>
            </a:r>
            <a:r>
              <a:rPr lang="fr-FR" sz="2800" dirty="0"/>
              <a:t>d’alignement et de mise en cohérence des différentes modalités de </a:t>
            </a:r>
            <a:r>
              <a:rPr lang="fr-FR" sz="2800" dirty="0" smtClean="0"/>
              <a:t>paiement au niveau district, </a:t>
            </a:r>
            <a:r>
              <a:rPr lang="fr-FR" sz="2800" dirty="0" smtClean="0"/>
              <a:t>mais rendues difficiles par manque d’information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CH" sz="2800" dirty="0" smtClean="0"/>
              <a:t>Instabilité</a:t>
            </a:r>
            <a:r>
              <a:rPr lang="fr-CH" sz="2800" dirty="0" smtClean="0"/>
              <a:t>, manque de </a:t>
            </a:r>
            <a:r>
              <a:rPr lang="fr-CH" sz="2800" dirty="0" err="1" smtClean="0"/>
              <a:t>prédictabilité</a:t>
            </a:r>
            <a:r>
              <a:rPr lang="fr-CH" sz="2800" dirty="0" smtClean="0"/>
              <a:t> (</a:t>
            </a:r>
            <a:r>
              <a:rPr lang="fr-CH" sz="2800" dirty="0" err="1" smtClean="0"/>
              <a:t>pb</a:t>
            </a:r>
            <a:r>
              <a:rPr lang="fr-CH" sz="2800" dirty="0" smtClean="0"/>
              <a:t> avec délais de paiement du FBR)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CH" sz="2800" dirty="0" smtClean="0"/>
              <a:t>Effets escomptés pas toujours effets observés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CH" sz="2800" dirty="0" smtClean="0"/>
              <a:t>Effets s’amenuisent avec le temps (</a:t>
            </a:r>
            <a:r>
              <a:rPr lang="fr-CH" sz="2800" dirty="0" err="1" smtClean="0"/>
              <a:t>e.g</a:t>
            </a:r>
            <a:r>
              <a:rPr lang="fr-CH" sz="2800" dirty="0" smtClean="0"/>
              <a:t>. 	ristourne)</a:t>
            </a:r>
            <a:endParaRPr lang="en-US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5F5F25C-B8D8-45F9-9C80-5699EEACB709}" type="datetime1">
              <a:rPr lang="en-GB" noProof="0" smtClean="0"/>
              <a:t>25/01/2018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noProof="0" smtClean="0"/>
              <a:t>|     Title of the presentation</a:t>
            </a:r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22</a:t>
            </a:fld>
            <a:endParaRPr lang="en-GB" noProof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Résultats – Analyse 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07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sz="2800" dirty="0"/>
              <a:t>Comment faire du mix des méthodes de paiement un outil de régulation du système?</a:t>
            </a:r>
            <a:endParaRPr lang="en-US" sz="2800" dirty="0"/>
          </a:p>
          <a:p>
            <a:endParaRPr lang="en-US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5F5F25C-B8D8-45F9-9C80-5699EEACB709}" type="datetime1">
              <a:rPr lang="en-GB" noProof="0" smtClean="0"/>
              <a:t>25/01/2018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noProof="0" smtClean="0"/>
              <a:t>|     Title of the presentation</a:t>
            </a:r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23</a:t>
            </a:fld>
            <a:endParaRPr lang="en-GB" noProof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Question centrale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288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CH" sz="2800" dirty="0" smtClean="0"/>
              <a:t>1</a:t>
            </a:r>
            <a:r>
              <a:rPr lang="fr-CH" sz="2800" baseline="30000" dirty="0" smtClean="0"/>
              <a:t>er</a:t>
            </a:r>
            <a:r>
              <a:rPr lang="fr-CH" sz="2800" dirty="0"/>
              <a:t> </a:t>
            </a:r>
            <a:r>
              <a:rPr lang="fr-CH" sz="2800" dirty="0" smtClean="0"/>
              <a:t>enjeu </a:t>
            </a:r>
            <a:r>
              <a:rPr lang="fr-CH" sz="2800" dirty="0" smtClean="0"/>
              <a:t>: 	</a:t>
            </a:r>
            <a:r>
              <a:rPr lang="fr-CH" sz="2800" dirty="0" smtClean="0"/>
              <a:t>Remplir les préalables </a:t>
            </a:r>
            <a:r>
              <a:rPr lang="fr-CH" sz="2800" dirty="0" smtClean="0"/>
              <a:t>indispensables </a:t>
            </a:r>
          </a:p>
          <a:p>
            <a:r>
              <a:rPr lang="fr-CH" sz="2800" dirty="0" smtClean="0"/>
              <a:t>2</a:t>
            </a:r>
            <a:r>
              <a:rPr lang="fr-CH" sz="2800" baseline="30000" dirty="0" smtClean="0"/>
              <a:t>ème</a:t>
            </a:r>
            <a:r>
              <a:rPr lang="fr-CH" sz="2800" dirty="0" smtClean="0"/>
              <a:t> </a:t>
            </a:r>
            <a:r>
              <a:rPr lang="fr-CH" sz="2800" dirty="0" smtClean="0"/>
              <a:t>enjeu : Donner le bon niveau d’autonomie </a:t>
            </a:r>
            <a:r>
              <a:rPr lang="fr-CH" sz="2800" dirty="0" smtClean="0"/>
              <a:t>des prestataires </a:t>
            </a:r>
            <a:r>
              <a:rPr lang="fr-CH" sz="2800" dirty="0" smtClean="0"/>
              <a:t>pour </a:t>
            </a:r>
            <a:r>
              <a:rPr lang="fr-CH" sz="2800" dirty="0" smtClean="0"/>
              <a:t>leur permettre de répondre </a:t>
            </a:r>
            <a:r>
              <a:rPr lang="fr-CH" sz="2800" dirty="0" smtClean="0"/>
              <a:t>aux incitations</a:t>
            </a:r>
            <a:endParaRPr lang="fr-CH" sz="2800" dirty="0" smtClean="0"/>
          </a:p>
          <a:p>
            <a:r>
              <a:rPr lang="fr-CH" sz="2800" dirty="0" smtClean="0"/>
              <a:t>3</a:t>
            </a:r>
            <a:r>
              <a:rPr lang="fr-CH" sz="2800" baseline="30000" dirty="0" smtClean="0"/>
              <a:t>ème</a:t>
            </a:r>
            <a:r>
              <a:rPr lang="fr-CH" sz="2800" dirty="0" smtClean="0"/>
              <a:t> </a:t>
            </a:r>
            <a:r>
              <a:rPr lang="fr-CH" sz="2800" dirty="0" smtClean="0"/>
              <a:t>enjeu</a:t>
            </a:r>
            <a:r>
              <a:rPr lang="fr-CH" sz="2800" dirty="0" smtClean="0"/>
              <a:t> </a:t>
            </a:r>
            <a:r>
              <a:rPr lang="fr-CH" sz="2800" dirty="0" smtClean="0"/>
              <a:t>: </a:t>
            </a:r>
            <a:r>
              <a:rPr lang="fr-CH" sz="2800" dirty="0" smtClean="0"/>
              <a:t>Choisir le mix au </a:t>
            </a:r>
            <a:r>
              <a:rPr lang="fr-CH" sz="2800" dirty="0"/>
              <a:t>Burkina Faso </a:t>
            </a:r>
            <a:r>
              <a:rPr lang="fr-CH" sz="2800" dirty="0" smtClean="0"/>
              <a:t>en fonction de l’ambition </a:t>
            </a:r>
            <a:r>
              <a:rPr lang="fr-CH" sz="2800" dirty="0"/>
              <a:t>de </a:t>
            </a:r>
            <a:r>
              <a:rPr lang="fr-CH" sz="2800" dirty="0" smtClean="0"/>
              <a:t>CSU, de manière proactive</a:t>
            </a:r>
            <a:endParaRPr lang="fr-CH" sz="2800" dirty="0"/>
          </a:p>
          <a:p>
            <a:r>
              <a:rPr lang="fr-CH" sz="2800" dirty="0" smtClean="0"/>
              <a:t>4</a:t>
            </a:r>
            <a:r>
              <a:rPr lang="fr-CH" sz="2800" baseline="30000" dirty="0" smtClean="0"/>
              <a:t>ème</a:t>
            </a:r>
            <a:r>
              <a:rPr lang="fr-CH" sz="2800" dirty="0" smtClean="0"/>
              <a:t> </a:t>
            </a:r>
            <a:r>
              <a:rPr lang="fr-CH" sz="2800" dirty="0"/>
              <a:t>problème: </a:t>
            </a:r>
            <a:r>
              <a:rPr lang="fr-CH" sz="2800" dirty="0" smtClean="0"/>
              <a:t>Comment </a:t>
            </a:r>
            <a:r>
              <a:rPr lang="fr-CH" sz="2800" dirty="0"/>
              <a:t>mieux coordonner le </a:t>
            </a:r>
            <a:r>
              <a:rPr lang="fr-CH" sz="2800" dirty="0" smtClean="0"/>
              <a:t>mix? Comment </a:t>
            </a:r>
            <a:r>
              <a:rPr lang="fr-CH" sz="2800" dirty="0"/>
              <a:t>organise-t-on la </a:t>
            </a:r>
            <a:r>
              <a:rPr lang="fr-CH" sz="2800" dirty="0" smtClean="0"/>
              <a:t>gouvernance </a:t>
            </a:r>
            <a:r>
              <a:rPr lang="fr-CH" sz="2800" dirty="0"/>
              <a:t>de </a:t>
            </a:r>
            <a:r>
              <a:rPr lang="fr-CH" sz="2800" dirty="0" smtClean="0"/>
              <a:t>l’achat? </a:t>
            </a:r>
            <a:endParaRPr lang="fr-CH" sz="2800" dirty="0"/>
          </a:p>
          <a:p>
            <a:endParaRPr lang="fr-CH" sz="2800" dirty="0" smtClean="0"/>
          </a:p>
          <a:p>
            <a:endParaRPr lang="fr-CH" sz="2800" dirty="0"/>
          </a:p>
          <a:p>
            <a:endParaRPr lang="en-US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5F5F25C-B8D8-45F9-9C80-5699EEACB709}" type="datetime1">
              <a:rPr lang="en-GB" noProof="0" smtClean="0"/>
              <a:t>25/01/2018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noProof="0" smtClean="0"/>
              <a:t>|     Title of the presentation</a:t>
            </a:r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24</a:t>
            </a:fld>
            <a:endParaRPr lang="en-GB" noProof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Conclusions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475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CE0EA-F3B5-4684-BA10-C594598FDB9C}" type="slidenum">
              <a:rPr lang="en-GB" noProof="0" smtClean="0"/>
              <a:pPr/>
              <a:t>25</a:t>
            </a:fld>
            <a:endParaRPr lang="en-GB" noProof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59307" y="4012442"/>
            <a:ext cx="8707272" cy="1598615"/>
          </a:xfrm>
        </p:spPr>
        <p:txBody>
          <a:bodyPr/>
          <a:lstStyle/>
          <a:p>
            <a:pPr algn="ctr"/>
            <a:r>
              <a:rPr lang="en-GB" sz="3600" dirty="0" err="1" smtClean="0"/>
              <a:t>Merci</a:t>
            </a:r>
            <a:r>
              <a:rPr lang="en-GB" sz="3600" dirty="0" smtClean="0"/>
              <a:t> beaucoup </a:t>
            </a:r>
            <a:br>
              <a:rPr lang="en-GB" sz="3600" dirty="0" smtClean="0"/>
            </a:br>
            <a:r>
              <a:rPr lang="en-GB" sz="3600" dirty="0" smtClean="0"/>
              <a:t>pour </a:t>
            </a:r>
            <a:r>
              <a:rPr lang="en-GB" sz="3600" dirty="0" err="1" smtClean="0"/>
              <a:t>votre</a:t>
            </a:r>
            <a:r>
              <a:rPr lang="en-GB" sz="3600" dirty="0" smtClean="0"/>
              <a:t> attention</a:t>
            </a:r>
            <a:br>
              <a:rPr lang="en-GB" sz="36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/>
              <a:t/>
            </a:r>
            <a:br>
              <a:rPr lang="en-GB" sz="3600" dirty="0"/>
            </a:br>
            <a:r>
              <a:rPr lang="en-GB" sz="3600" dirty="0" smtClean="0"/>
              <a:t>Questions? 	                  </a:t>
            </a:r>
            <a:r>
              <a:rPr lang="en-GB" sz="3600" dirty="0" err="1" smtClean="0"/>
              <a:t>Commentaires</a:t>
            </a:r>
            <a:r>
              <a:rPr lang="en-GB" sz="3600" dirty="0" smtClean="0"/>
              <a:t>!</a:t>
            </a:r>
            <a:br>
              <a:rPr lang="en-GB" sz="3600" dirty="0" smtClean="0"/>
            </a:br>
            <a:r>
              <a:rPr lang="en-GB" sz="3600" dirty="0"/>
              <a:t/>
            </a:r>
            <a:br>
              <a:rPr lang="en-GB" sz="3600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503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WHO Fonts PPT 2016">
      <a:majorFont>
        <a:latin typeface="Ebrima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WHO PPT color scheme 2016">
        <a:dk1>
          <a:sysClr val="windowText" lastClr="000000"/>
        </a:dk1>
        <a:lt1>
          <a:sysClr val="window" lastClr="FFFFFF"/>
        </a:lt1>
        <a:dk2>
          <a:srgbClr val="009CDE"/>
        </a:dk2>
        <a:lt2>
          <a:srgbClr val="F3F3F3"/>
        </a:lt2>
        <a:accent1>
          <a:srgbClr val="009CDE"/>
        </a:accent1>
        <a:accent2>
          <a:srgbClr val="183C5C"/>
        </a:accent2>
        <a:accent3>
          <a:srgbClr val="66C4EB"/>
        </a:accent3>
        <a:accent4>
          <a:srgbClr val="9B9B9B"/>
        </a:accent4>
        <a:accent5>
          <a:srgbClr val="CCEBF8"/>
        </a:accent5>
        <a:accent6>
          <a:srgbClr val="C9C9C9"/>
        </a:accent6>
        <a:hlink>
          <a:srgbClr val="009CDE"/>
        </a:hlink>
        <a:folHlink>
          <a:srgbClr val="B2B2B2"/>
        </a:folHlink>
      </a:clrScheme>
    </a:extraClrScheme>
  </a:extraClrSchemeLst>
  <a:custClrLst>
    <a:custClr name="WHO Blue">
      <a:srgbClr val="009CDE"/>
    </a:custClr>
    <a:custClr name="blank">
      <a:srgbClr val="FFFFFF"/>
    </a:custClr>
    <a:custClr name="blank">
      <a:srgbClr val="FFFFFF"/>
    </a:custClr>
    <a:custClr name="blank">
      <a:srgbClr val="FFFFFF"/>
    </a:custClr>
    <a:custClr name="WHO Indigo 01">
      <a:srgbClr val="09164D"/>
    </a:custClr>
    <a:custClr name="WHO Indigo 02">
      <a:srgbClr val="1A4164"/>
    </a:custClr>
    <a:custClr name="WHO Indigo 03">
      <a:srgbClr val="486783"/>
    </a:custClr>
    <a:custClr name="WHO Indigo 04">
      <a:srgbClr val="768DA2"/>
    </a:custClr>
    <a:custClr name="WHO Indigo 05">
      <a:srgbClr val="A3B3C1"/>
    </a:custClr>
    <a:custClr name="WHO Indigo 06">
      <a:srgbClr val="E8ECEF"/>
    </a:custClr>
    <a:custClr name="WHO Grey 01">
      <a:srgbClr val="9B9B9B"/>
    </a:custClr>
    <a:custClr name="WHO Grey 02">
      <a:srgbClr val="C9C9C9"/>
    </a:custClr>
    <a:custClr name="WHO Grey 03">
      <a:srgbClr val="F2F2F2"/>
    </a:custClr>
    <a:custClr name="blank">
      <a:srgbClr val="FFFFFF"/>
    </a:custClr>
    <a:custClr name="WHO Birchgreen 01">
      <a:srgbClr val="29811B"/>
    </a:custClr>
    <a:custClr name="WHO Birchgreen 02">
      <a:srgbClr val="7ABC32"/>
    </a:custClr>
    <a:custClr name="WHO Birchgreen 03">
      <a:srgbClr val="95C95B"/>
    </a:custClr>
    <a:custClr name="WHO Birchgreen 04">
      <a:srgbClr val="AFD784"/>
    </a:custClr>
    <a:custClr name="WHO Birchgreen 05">
      <a:srgbClr val="CAE4AD"/>
    </a:custClr>
    <a:custClr name="WHO Birchgreen 06">
      <a:srgbClr val="F2F8EA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WHO Savannah 01">
      <a:srgbClr val="966100"/>
    </a:custClr>
    <a:custClr name="WHO Savannah 02">
      <a:srgbClr val="AF8100"/>
    </a:custClr>
    <a:custClr name="WHO Savannah 03">
      <a:srgbClr val="BF9A33"/>
    </a:custClr>
    <a:custClr name="WHO Savannah 04">
      <a:srgbClr val="CFB366"/>
    </a:custClr>
    <a:custClr name="WHO Savannah 05">
      <a:srgbClr val="DFCD99"/>
    </a:custClr>
    <a:custClr name="WHO Savannah 06">
      <a:srgbClr val="F7F2E5"/>
    </a:custClr>
    <a:custClr name="WHO Purple 01">
      <a:srgbClr val="761302"/>
    </a:custClr>
    <a:custClr name="WHO Purple 02">
      <a:srgbClr val="8F3807"/>
    </a:custClr>
    <a:custClr name="WHO Purple 03">
      <a:srgbClr val="A56039"/>
    </a:custClr>
    <a:custClr name="blank">
      <a:srgbClr val="FFFFFF"/>
    </a:custClr>
    <a:custClr name="WHO Heat 01">
      <a:srgbClr val="B54606"/>
    </a:custClr>
    <a:custClr name="WHO Heat 02">
      <a:srgbClr val="D46112"/>
    </a:custClr>
    <a:custClr name="WHO Heat 03">
      <a:srgbClr val="DD8141"/>
    </a:custClr>
    <a:custClr name="WHO Heat 04">
      <a:srgbClr val="E5A071"/>
    </a:custClr>
    <a:custClr name="WHO Heat 05">
      <a:srgbClr val="EEC0A0"/>
    </a:custClr>
    <a:custClr name="WHO Heat 06">
      <a:srgbClr val="FBEFE7"/>
    </a:custClr>
    <a:custClr name="WHO Purple 04">
      <a:srgbClr val="BC886A"/>
    </a:custClr>
    <a:custClr name="WHO Purple 05">
      <a:srgbClr val="D2AF9C"/>
    </a:custClr>
    <a:custClr name="WHO Purple 06">
      <a:srgbClr val="F4EBE6"/>
    </a:custClr>
    <a:custClr name="blank">
      <a:srgbClr val="FFFFFF"/>
    </a:custClr>
    <a:custClr name="WHO Wood 01">
      <a:srgbClr val="20521A"/>
    </a:custClr>
    <a:custClr name="WHO Wood 02">
      <a:srgbClr val="2F7D4F"/>
    </a:custClr>
    <a:custClr name="WHO Wood 03">
      <a:srgbClr val="599772"/>
    </a:custClr>
    <a:custClr name="WHO Wood 04">
      <a:srgbClr val="82B195"/>
    </a:custClr>
    <a:custClr name="WHO Wood 05">
      <a:srgbClr val="ACCBB9"/>
    </a:custClr>
    <a:custClr name="WHO Wood 06">
      <a:srgbClr val="EAF2ED"/>
    </a:custClr>
  </a:custClr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WHO PPT color scheme 2016">
      <a:dk1>
        <a:sysClr val="windowText" lastClr="000000"/>
      </a:dk1>
      <a:lt1>
        <a:sysClr val="window" lastClr="FFFFFF"/>
      </a:lt1>
      <a:dk2>
        <a:srgbClr val="009CDE"/>
      </a:dk2>
      <a:lt2>
        <a:srgbClr val="F3F3F3"/>
      </a:lt2>
      <a:accent1>
        <a:srgbClr val="009CDE"/>
      </a:accent1>
      <a:accent2>
        <a:srgbClr val="183C5C"/>
      </a:accent2>
      <a:accent3>
        <a:srgbClr val="66C4EB"/>
      </a:accent3>
      <a:accent4>
        <a:srgbClr val="9B9B9B"/>
      </a:accent4>
      <a:accent5>
        <a:srgbClr val="CCEBF8"/>
      </a:accent5>
      <a:accent6>
        <a:srgbClr val="C9C9C9"/>
      </a:accent6>
      <a:hlink>
        <a:srgbClr val="009CDE"/>
      </a:hlink>
      <a:folHlink>
        <a:srgbClr val="B2B2B2"/>
      </a:folHlink>
    </a:clrScheme>
    <a:fontScheme name="WHO Fonts PPT 2016">
      <a:majorFont>
        <a:latin typeface="Ebrima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19026</TotalTime>
  <Words>1429</Words>
  <Application>Microsoft Office PowerPoint</Application>
  <PresentationFormat>On-screen Show (4:3)</PresentationFormat>
  <Paragraphs>348</Paragraphs>
  <Slides>25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Arial</vt:lpstr>
      <vt:lpstr>Calibri</vt:lpstr>
      <vt:lpstr>Ebrima</vt:lpstr>
      <vt:lpstr>Times New Roman</vt:lpstr>
      <vt:lpstr>SimSun</vt:lpstr>
      <vt:lpstr>Wingdings</vt:lpstr>
      <vt:lpstr>Office Theme</vt:lpstr>
      <vt:lpstr>2_Office Theme</vt:lpstr>
      <vt:lpstr>Vers un achat plus stratégique : l’analyse du système des modalités de paiement des prestataires au Burkina Faso </vt:lpstr>
      <vt:lpstr>Remerciements</vt:lpstr>
      <vt:lpstr>Contenu</vt:lpstr>
      <vt:lpstr>Partenariat pour la CSU (UE, Luxembourg, OMS)</vt:lpstr>
      <vt:lpstr>TdR: Objectif général</vt:lpstr>
      <vt:lpstr>Dialogue dans le champ du financement</vt:lpstr>
      <vt:lpstr>Selon vous…</vt:lpstr>
      <vt:lpstr>Définition de l’achat</vt:lpstr>
      <vt:lpstr>Méthodologie : la cartographie de l’achat</vt:lpstr>
      <vt:lpstr>PowerPoint Presentation</vt:lpstr>
      <vt:lpstr>Résultats – Cartographie de l’achat</vt:lpstr>
      <vt:lpstr>PowerPoint Presentation</vt:lpstr>
      <vt:lpstr>PowerPoint Presentation</vt:lpstr>
      <vt:lpstr>Résultats – Quantification difficile</vt:lpstr>
      <vt:lpstr>Résultats – Analyse 1</vt:lpstr>
      <vt:lpstr>Résultats – Analyse 2</vt:lpstr>
      <vt:lpstr>Méthodologie – 2ème étape</vt:lpstr>
      <vt:lpstr>PowerPoint Presentation</vt:lpstr>
      <vt:lpstr>Résultats – Analyse 3 </vt:lpstr>
      <vt:lpstr>Résultats – Analyse 4</vt:lpstr>
      <vt:lpstr>Résultats – Analyse 5</vt:lpstr>
      <vt:lpstr>Résultats – Analyse 6</vt:lpstr>
      <vt:lpstr>Question centrale</vt:lpstr>
      <vt:lpstr>Conclusions </vt:lpstr>
      <vt:lpstr>Merci beaucoup  pour votre attention   Questions?                    Commentaires!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Benedikt Fischer</dc:creator>
  <cp:lastModifiedBy>DKHIMI, Fahdi</cp:lastModifiedBy>
  <cp:revision>485</cp:revision>
  <dcterms:created xsi:type="dcterms:W3CDTF">2016-09-26T17:27:22Z</dcterms:created>
  <dcterms:modified xsi:type="dcterms:W3CDTF">2018-01-25T09:21:44Z</dcterms:modified>
</cp:coreProperties>
</file>