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23"/>
  </p:notesMasterIdLst>
  <p:sldIdLst>
    <p:sldId id="302" r:id="rId2"/>
    <p:sldId id="303" r:id="rId3"/>
    <p:sldId id="292" r:id="rId4"/>
    <p:sldId id="257" r:id="rId5"/>
    <p:sldId id="258" r:id="rId6"/>
    <p:sldId id="306" r:id="rId7"/>
    <p:sldId id="307" r:id="rId8"/>
    <p:sldId id="309" r:id="rId9"/>
    <p:sldId id="324" r:id="rId10"/>
    <p:sldId id="325" r:id="rId11"/>
    <p:sldId id="326" r:id="rId12"/>
    <p:sldId id="327" r:id="rId13"/>
    <p:sldId id="328" r:id="rId14"/>
    <p:sldId id="329" r:id="rId15"/>
    <p:sldId id="330" r:id="rId16"/>
    <p:sldId id="331" r:id="rId17"/>
    <p:sldId id="312" r:id="rId18"/>
    <p:sldId id="313" r:id="rId19"/>
    <p:sldId id="314" r:id="rId20"/>
    <p:sldId id="322" r:id="rId21"/>
    <p:sldId id="286" r:id="rId2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31" autoAdjust="0"/>
  </p:normalViewPr>
  <p:slideViewPr>
    <p:cSldViewPr>
      <p:cViewPr>
        <p:scale>
          <a:sx n="66" d="100"/>
          <a:sy n="66" d="100"/>
        </p:scale>
        <p:origin x="-1506" y="-180"/>
      </p:cViewPr>
      <p:guideLst>
        <p:guide orient="horz" pos="2160"/>
        <p:guide pos="2880"/>
      </p:guideLst>
    </p:cSldViewPr>
  </p:slideViewPr>
  <p:outlineViewPr>
    <p:cViewPr>
      <p:scale>
        <a:sx n="33" d="100"/>
        <a:sy n="33" d="100"/>
      </p:scale>
      <p:origin x="0" y="94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C1F00F-2A98-45EC-8FB1-424AB9D7E8B0}" type="datetimeFigureOut">
              <a:rPr lang="fr-FR" smtClean="0"/>
              <a:pPr/>
              <a:t>23/10/2017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570F71-B8D4-4714-A46F-A966DBB97933}" type="slidenum">
              <a:rPr lang="fr-FR" smtClean="0"/>
              <a:pPr/>
              <a:t>‹N°›</a:t>
            </a:fld>
            <a:endParaRPr lang="fr-FR"/>
          </a:p>
        </p:txBody>
      </p:sp>
    </p:spTree>
    <p:extLst>
      <p:ext uri="{BB962C8B-B14F-4D97-AF65-F5344CB8AC3E}">
        <p14:creationId xmlns:p14="http://schemas.microsoft.com/office/powerpoint/2010/main" val="814502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30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PF 3% RP 2% PENSIONS 9% = 14%</a:t>
            </a:r>
            <a:endParaRPr lang="fr-FR" dirty="0"/>
          </a:p>
        </p:txBody>
      </p:sp>
      <p:sp>
        <p:nvSpPr>
          <p:cNvPr id="4" name="Espace réservé du numéro de diapositive 3"/>
          <p:cNvSpPr>
            <a:spLocks noGrp="1"/>
          </p:cNvSpPr>
          <p:nvPr>
            <p:ph type="sldNum" sz="quarter" idx="10"/>
          </p:nvPr>
        </p:nvSpPr>
        <p:spPr/>
        <p:txBody>
          <a:bodyPr/>
          <a:lstStyle/>
          <a:p>
            <a:fld id="{16570F71-B8D4-4714-A46F-A966DBB97933}" type="slidenum">
              <a:rPr lang="fr-FR" smtClean="0"/>
              <a:pPr/>
              <a:t>6</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SMIG 30000UM soit</a:t>
            </a:r>
            <a:r>
              <a:rPr lang="fr-FR" baseline="0" dirty="0" smtClean="0"/>
              <a:t> 77 EUROS &amp; PLAFOND 70000UM soit 179 EURO</a:t>
            </a:r>
            <a:endParaRPr lang="fr-FR" dirty="0"/>
          </a:p>
        </p:txBody>
      </p:sp>
      <p:sp>
        <p:nvSpPr>
          <p:cNvPr id="4" name="Espace réservé du numéro de diapositive 3"/>
          <p:cNvSpPr>
            <a:spLocks noGrp="1"/>
          </p:cNvSpPr>
          <p:nvPr>
            <p:ph type="sldNum" sz="quarter" idx="10"/>
          </p:nvPr>
        </p:nvSpPr>
        <p:spPr/>
        <p:txBody>
          <a:bodyPr/>
          <a:lstStyle/>
          <a:p>
            <a:fld id="{16570F71-B8D4-4714-A46F-A966DBB97933}" type="slidenum">
              <a:rPr lang="fr-FR" smtClean="0"/>
              <a:pPr/>
              <a:t>7</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6570F71-B8D4-4714-A46F-A966DBB97933}" type="slidenum">
              <a:rPr lang="fr-FR" smtClean="0"/>
              <a:pPr/>
              <a:t>21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2491037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368967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785115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1570937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4117556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996990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1929239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422819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418278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373552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FA2BE3C-6C8B-433D-BD3A-A87F029662AC}" type="datetimeFigureOut">
              <a:rPr lang="fr-FR" smtClean="0"/>
              <a:pPr/>
              <a:t>23/10/2017</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596AB6-0E36-4BF9-BBE8-19DC23B5E0FE}" type="slidenum">
              <a:rPr lang="fr-FR" smtClean="0"/>
              <a:pPr/>
              <a:t>‹N°›</a:t>
            </a:fld>
            <a:endParaRPr lang="fr-FR"/>
          </a:p>
        </p:txBody>
      </p:sp>
    </p:spTree>
    <p:extLst>
      <p:ext uri="{BB962C8B-B14F-4D97-AF65-F5344CB8AC3E}">
        <p14:creationId xmlns:p14="http://schemas.microsoft.com/office/powerpoint/2010/main" val="1867773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2BE3C-6C8B-433D-BD3A-A87F029662AC}" type="datetimeFigureOut">
              <a:rPr lang="fr-FR" smtClean="0"/>
              <a:pPr/>
              <a:t>23/10/2017</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96AB6-0E36-4BF9-BBE8-19DC23B5E0FE}" type="slidenum">
              <a:rPr lang="fr-FR" smtClean="0"/>
              <a:pPr/>
              <a:t>‹N°›</a:t>
            </a:fld>
            <a:endParaRPr lang="fr-FR"/>
          </a:p>
        </p:txBody>
      </p:sp>
    </p:spTree>
    <p:extLst>
      <p:ext uri="{BB962C8B-B14F-4D97-AF65-F5344CB8AC3E}">
        <p14:creationId xmlns:p14="http://schemas.microsoft.com/office/powerpoint/2010/main" val="385442396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gif"/><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Line 2"/>
          <p:cNvSpPr>
            <a:spLocks noChangeShapeType="1"/>
          </p:cNvSpPr>
          <p:nvPr/>
        </p:nvSpPr>
        <p:spPr bwMode="auto">
          <a:xfrm flipV="1">
            <a:off x="785786" y="2786058"/>
            <a:ext cx="7362825" cy="0"/>
          </a:xfrm>
          <a:prstGeom prst="line">
            <a:avLst/>
          </a:prstGeom>
          <a:noFill/>
          <a:ln w="57150">
            <a:solidFill>
              <a:schemeClr val="hlink"/>
            </a:solidFill>
            <a:round/>
            <a:headEnd type="none" w="sm" len="sm"/>
            <a:tailEnd type="none" w="sm" len="sm"/>
          </a:ln>
        </p:spPr>
        <p:txBody>
          <a:bodyPr wrap="none" anchor="ctr"/>
          <a:lstStyle/>
          <a:p>
            <a:endParaRPr lang="fr-FR"/>
          </a:p>
        </p:txBody>
      </p:sp>
      <p:sp>
        <p:nvSpPr>
          <p:cNvPr id="15363" name="Rectangle 3"/>
          <p:cNvSpPr>
            <a:spLocks noChangeArrowheads="1"/>
          </p:cNvSpPr>
          <p:nvPr/>
        </p:nvSpPr>
        <p:spPr bwMode="auto">
          <a:xfrm>
            <a:off x="674497" y="1190601"/>
            <a:ext cx="8159750" cy="1247085"/>
          </a:xfrm>
          <a:prstGeom prst="rect">
            <a:avLst/>
          </a:prstGeom>
          <a:noFill/>
          <a:ln w="9525">
            <a:noFill/>
            <a:miter lim="800000"/>
            <a:headEnd/>
            <a:tailEnd/>
          </a:ln>
        </p:spPr>
        <p:txBody>
          <a:bodyPr lIns="63500" tIns="26988" rIns="63500" bIns="26988" anchor="ctr"/>
          <a:lstStyle/>
          <a:p>
            <a:pPr algn="ctr"/>
            <a:r>
              <a:rPr lang="fr-FR" sz="2400" b="1" dirty="0">
                <a:latin typeface="Californian FB" pitchFamily="18" charset="0"/>
              </a:rPr>
              <a:t>Séminaire technique sur « le développement des mécanismes de recouvrement des cotisations pour la pérennisation des systèmes de sécurité sociale »Alger, Algérie, 9-10 mars 2016</a:t>
            </a:r>
          </a:p>
        </p:txBody>
      </p:sp>
      <p:sp>
        <p:nvSpPr>
          <p:cNvPr id="12" name="Rectangle 4"/>
          <p:cNvSpPr>
            <a:spLocks noChangeArrowheads="1"/>
          </p:cNvSpPr>
          <p:nvPr/>
        </p:nvSpPr>
        <p:spPr bwMode="auto">
          <a:xfrm>
            <a:off x="428596" y="5500702"/>
            <a:ext cx="8001000" cy="1128709"/>
          </a:xfrm>
          <a:prstGeom prst="rect">
            <a:avLst/>
          </a:prstGeom>
          <a:noFill/>
          <a:ln w="9525">
            <a:noFill/>
            <a:miter lim="800000"/>
            <a:headEnd/>
            <a:tailEnd/>
          </a:ln>
        </p:spPr>
        <p:txBody>
          <a:bodyPr lIns="63500" tIns="26988" rIns="63500" bIns="26988"/>
          <a:lstStyle/>
          <a:p>
            <a:pPr algn="ctr" defTabSz="923925" eaLnBrk="0" fontAlgn="auto" hangingPunct="0">
              <a:spcBef>
                <a:spcPts val="600"/>
              </a:spcBef>
              <a:spcAft>
                <a:spcPts val="0"/>
              </a:spcAft>
              <a:defRPr/>
            </a:pPr>
            <a:endParaRPr lang="fr-FR" sz="2000" b="1" dirty="0">
              <a:solidFill>
                <a:schemeClr val="bg1">
                  <a:lumMod val="50000"/>
                </a:schemeClr>
              </a:solidFill>
              <a:latin typeface="Arial" charset="0"/>
              <a:cs typeface="+mn-cs"/>
            </a:endParaRPr>
          </a:p>
        </p:txBody>
      </p:sp>
      <p:pic>
        <p:nvPicPr>
          <p:cNvPr id="15365" name="Picture 4"/>
          <p:cNvPicPr>
            <a:picLocks noChangeAspect="1" noChangeArrowheads="1"/>
          </p:cNvPicPr>
          <p:nvPr/>
        </p:nvPicPr>
        <p:blipFill>
          <a:blip r:embed="rId3" cstate="print"/>
          <a:srcRect/>
          <a:stretch>
            <a:fillRect/>
          </a:stretch>
        </p:blipFill>
        <p:spPr bwMode="auto">
          <a:xfrm>
            <a:off x="3357554" y="214290"/>
            <a:ext cx="2111375" cy="976312"/>
          </a:xfrm>
          <a:prstGeom prst="rect">
            <a:avLst/>
          </a:prstGeom>
          <a:noFill/>
          <a:ln w="9525">
            <a:noFill/>
            <a:miter lim="800000"/>
            <a:headEnd/>
            <a:tailEnd/>
          </a:ln>
        </p:spPr>
      </p:pic>
      <p:sp>
        <p:nvSpPr>
          <p:cNvPr id="9" name="ZoneTexte 8"/>
          <p:cNvSpPr txBox="1"/>
          <p:nvPr/>
        </p:nvSpPr>
        <p:spPr>
          <a:xfrm>
            <a:off x="1643042" y="3000372"/>
            <a:ext cx="6500858" cy="2985433"/>
          </a:xfrm>
          <a:prstGeom prst="rect">
            <a:avLst/>
          </a:prstGeom>
          <a:solidFill>
            <a:schemeClr val="bg2"/>
          </a:solidFill>
        </p:spPr>
        <p:txBody>
          <a:bodyPr wrap="square" rtlCol="0">
            <a:spAutoFit/>
          </a:bodyPr>
          <a:lstStyle/>
          <a:p>
            <a:pPr lvl="0" algn="ctr"/>
            <a:r>
              <a:rPr lang="fr-FR" sz="2400" b="1" dirty="0">
                <a:latin typeface="Californian FB" pitchFamily="18" charset="0"/>
              </a:rPr>
              <a:t>Réformes et mesures engagées par la CNSS de Mauritanie pour l’amélioration du recouvrement des cotisations de sécurité sociale</a:t>
            </a:r>
          </a:p>
          <a:p>
            <a:pPr lvl="0" algn="ctr"/>
            <a:endParaRPr lang="fr-FR" sz="2400" b="1" dirty="0">
              <a:latin typeface="Californian FB" pitchFamily="18" charset="0"/>
            </a:endParaRPr>
          </a:p>
          <a:p>
            <a:pPr lvl="0" algn="ctr"/>
            <a:r>
              <a:rPr lang="fr-FR" sz="2400" b="1" dirty="0">
                <a:latin typeface="Californian FB" pitchFamily="18" charset="0"/>
              </a:rPr>
              <a:t>Présenté par : KERBALLY BOUH, Directeur du Recouvrement et du Contrôle de la CNSS</a:t>
            </a:r>
          </a:p>
          <a:p>
            <a:pPr algn="ctr"/>
            <a:r>
              <a:rPr lang="fr-FR" sz="2400" b="1" dirty="0">
                <a:latin typeface="Californian FB" pitchFamily="18" charset="0"/>
              </a:rPr>
              <a:t> </a:t>
            </a:r>
          </a:p>
          <a:p>
            <a:pPr algn="ctr"/>
            <a:endParaRPr lang="fr-FR" sz="2000" dirty="0"/>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5767" y="5272640"/>
            <a:ext cx="2088233" cy="1584832"/>
          </a:xfrm>
          <a:prstGeom prst="rect">
            <a:avLst/>
          </a:prstGeom>
        </p:spPr>
      </p:pic>
      <p:pic>
        <p:nvPicPr>
          <p:cNvPr id="1026" name="Image 1" descr="C:\Users\CSI\Desktop\AFFICHES\LOGO VECTORIEL CNSS 2015\logo cnss vectoriel ima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7" y="-1"/>
            <a:ext cx="1541008"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6336" y="332456"/>
            <a:ext cx="1336154" cy="9066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ppt_x"/>
                                          </p:val>
                                        </p:tav>
                                        <p:tav tm="100000">
                                          <p:val>
                                            <p:strVal val="#ppt_x"/>
                                          </p:val>
                                        </p:tav>
                                      </p:tavLst>
                                    </p:anim>
                                    <p:anim calcmode="lin" valueType="num">
                                      <p:cBhvr additive="base">
                                        <p:cTn id="8" dur="500" fill="hold"/>
                                        <p:tgtEl>
                                          <p:spTgt spid="153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819931" y="1394253"/>
            <a:ext cx="7072362" cy="4801314"/>
          </a:xfrm>
          <a:prstGeom prst="rect">
            <a:avLst/>
          </a:prstGeom>
          <a:solidFill>
            <a:schemeClr val="tx2">
              <a:lumMod val="20000"/>
              <a:lumOff val="80000"/>
            </a:schemeClr>
          </a:solidFill>
        </p:spPr>
        <p:txBody>
          <a:bodyPr wrap="square" rtlCol="0">
            <a:spAutoFit/>
          </a:bodyPr>
          <a:lstStyle/>
          <a:p>
            <a:pPr algn="ctr"/>
            <a:r>
              <a:rPr lang="fr-FR" sz="5400" b="1" dirty="0" smtClean="0">
                <a:latin typeface="Californian FB" pitchFamily="18" charset="0"/>
              </a:rPr>
              <a:t>Sommaire</a:t>
            </a:r>
          </a:p>
          <a:p>
            <a:pPr algn="just"/>
            <a:r>
              <a:rPr lang="fr-FR" sz="2800" b="1" dirty="0" smtClean="0">
                <a:latin typeface="Californian FB" pitchFamily="18" charset="0"/>
              </a:rPr>
              <a:t>1. Missions de la CNSS</a:t>
            </a:r>
          </a:p>
          <a:p>
            <a:pPr algn="just"/>
            <a:r>
              <a:rPr lang="fr-FR" sz="2800" b="1" dirty="0" smtClean="0">
                <a:latin typeface="Californian FB" pitchFamily="18" charset="0"/>
              </a:rPr>
              <a:t>2. Populations couvertes</a:t>
            </a:r>
          </a:p>
          <a:p>
            <a:pPr algn="just"/>
            <a:r>
              <a:rPr lang="fr-FR" sz="2800" b="1" dirty="0" smtClean="0">
                <a:latin typeface="Californian FB" pitchFamily="18" charset="0"/>
              </a:rPr>
              <a:t>3. Système de financement</a:t>
            </a:r>
            <a:r>
              <a:rPr lang="fr-FR" sz="2800" b="1" dirty="0">
                <a:latin typeface="Californian FB" pitchFamily="18" charset="0"/>
              </a:rPr>
              <a:t> </a:t>
            </a:r>
            <a:r>
              <a:rPr lang="fr-FR" sz="2800" b="1" dirty="0" smtClean="0">
                <a:latin typeface="Californian FB" pitchFamily="18" charset="0"/>
              </a:rPr>
              <a:t>et </a:t>
            </a:r>
            <a:r>
              <a:rPr lang="fr-FR" sz="2800" b="1" dirty="0">
                <a:latin typeface="Californian FB" pitchFamily="18" charset="0"/>
              </a:rPr>
              <a:t>l</a:t>
            </a:r>
            <a:r>
              <a:rPr lang="fr-FR" sz="2800" b="1" dirty="0" smtClean="0">
                <a:latin typeface="Californian FB" pitchFamily="18" charset="0"/>
              </a:rPr>
              <a:t>es ressources</a:t>
            </a:r>
          </a:p>
          <a:p>
            <a:pPr algn="just"/>
            <a:r>
              <a:rPr lang="fr-FR" sz="2800" b="1" dirty="0" smtClean="0">
                <a:latin typeface="Californian FB" pitchFamily="18" charset="0"/>
              </a:rPr>
              <a:t>4. Identification des cotisants</a:t>
            </a:r>
          </a:p>
          <a:p>
            <a:pPr algn="just"/>
            <a:r>
              <a:rPr lang="fr-FR" sz="2800" b="1" dirty="0" smtClean="0">
                <a:latin typeface="Californian FB" pitchFamily="18" charset="0"/>
              </a:rPr>
              <a:t>5. Gestion des comptes cotisants</a:t>
            </a:r>
          </a:p>
          <a:p>
            <a:pPr algn="just"/>
            <a:r>
              <a:rPr lang="fr-FR" sz="2800" b="1" dirty="0" smtClean="0">
                <a:latin typeface="Californian FB" pitchFamily="18" charset="0"/>
              </a:rPr>
              <a:t>6. Procédures de recouvrement </a:t>
            </a:r>
          </a:p>
          <a:p>
            <a:pPr algn="just"/>
            <a:r>
              <a:rPr lang="fr-FR" sz="2800" b="1" dirty="0" smtClean="0">
                <a:latin typeface="Californian FB" pitchFamily="18" charset="0"/>
              </a:rPr>
              <a:t>7. Les difficultés du recouvrement </a:t>
            </a:r>
          </a:p>
          <a:p>
            <a:r>
              <a:rPr lang="fr-FR" sz="2800" b="1" dirty="0">
                <a:latin typeface="Californian FB" pitchFamily="18" charset="0"/>
              </a:rPr>
              <a:t>8</a:t>
            </a:r>
            <a:r>
              <a:rPr lang="fr-FR" sz="2800" b="1" dirty="0" smtClean="0">
                <a:latin typeface="Californian FB" pitchFamily="18" charset="0"/>
              </a:rPr>
              <a:t>. Réformes du système de recouvrement des cotisations </a:t>
            </a:r>
            <a:endParaRPr lang="fr-FR" sz="2800" b="1" dirty="0">
              <a:latin typeface="Californian FB" pitchFamily="18" charset="0"/>
            </a:endParaRPr>
          </a:p>
        </p:txBody>
      </p:sp>
      <p:sp>
        <p:nvSpPr>
          <p:cNvPr id="2" name="Espace réservé du numéro de diapositive 1"/>
          <p:cNvSpPr>
            <a:spLocks noGrp="1"/>
          </p:cNvSpPr>
          <p:nvPr>
            <p:ph type="sldNum" sz="quarter" idx="12"/>
          </p:nvPr>
        </p:nvSpPr>
        <p:spPr/>
        <p:txBody>
          <a:bodyPr/>
          <a:lstStyle/>
          <a:p>
            <a:fld id="{DB596AB6-0E36-4BF9-BBE8-19DC23B5E0FE}" type="slidenum">
              <a:rPr lang="fr-FR" smtClean="0"/>
              <a:pPr/>
              <a:t>2</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55576" y="1230086"/>
            <a:ext cx="7714206" cy="902770"/>
          </a:xfrm>
          <a:solidFill>
            <a:schemeClr val="tx2">
              <a:lumMod val="20000"/>
              <a:lumOff val="80000"/>
            </a:schemeClr>
          </a:solidFill>
        </p:spPr>
        <p:txBody>
          <a:bodyPr>
            <a:normAutofit fontScale="90000"/>
          </a:bodyPr>
          <a:lstStyle/>
          <a:p>
            <a:pPr algn="ctr"/>
            <a:r>
              <a:rPr lang="fr-FR" sz="3100" b="1" dirty="0">
                <a:latin typeface="Californian FB" pitchFamily="18" charset="0"/>
                <a:ea typeface="+mn-ea"/>
                <a:cs typeface="+mn-cs"/>
              </a:rPr>
              <a:t/>
            </a:r>
            <a:br>
              <a:rPr lang="fr-FR" sz="3100" b="1" dirty="0">
                <a:latin typeface="Californian FB" pitchFamily="18" charset="0"/>
                <a:ea typeface="+mn-ea"/>
                <a:cs typeface="+mn-cs"/>
              </a:rPr>
            </a:br>
            <a:r>
              <a:rPr lang="fr-FR" sz="3100" b="1" dirty="0">
                <a:latin typeface="Californian FB" pitchFamily="18" charset="0"/>
                <a:ea typeface="+mn-ea"/>
                <a:cs typeface="+mn-cs"/>
              </a:rPr>
              <a:t> </a:t>
            </a:r>
            <a:r>
              <a:rPr lang="fr-FR" sz="3100" b="1" dirty="0" smtClean="0">
                <a:latin typeface="Californian FB" pitchFamily="18" charset="0"/>
                <a:ea typeface="+mn-ea"/>
                <a:cs typeface="+mn-cs"/>
              </a:rPr>
              <a:t>1. MISSIONS </a:t>
            </a:r>
            <a:r>
              <a:rPr lang="fr-FR" sz="3100" b="1" dirty="0">
                <a:latin typeface="Californian FB" pitchFamily="18" charset="0"/>
                <a:ea typeface="+mn-ea"/>
                <a:cs typeface="+mn-cs"/>
              </a:rPr>
              <a:t>LA CNSS</a:t>
            </a:r>
            <a:br>
              <a:rPr lang="fr-FR" sz="3100" b="1" dirty="0">
                <a:latin typeface="Californian FB" pitchFamily="18" charset="0"/>
                <a:ea typeface="+mn-ea"/>
                <a:cs typeface="+mn-cs"/>
              </a:rPr>
            </a:br>
            <a:r>
              <a:rPr lang="fr-FR" sz="3200" dirty="0" smtClean="0">
                <a:solidFill>
                  <a:schemeClr val="tx2">
                    <a:lumMod val="75000"/>
                  </a:schemeClr>
                </a:solidFill>
              </a:rPr>
              <a:t> </a:t>
            </a:r>
            <a:endParaRPr lang="fr-FR" sz="3200" dirty="0">
              <a:solidFill>
                <a:schemeClr val="tx2">
                  <a:lumMod val="75000"/>
                </a:schemeClr>
              </a:solidFill>
            </a:endParaRPr>
          </a:p>
        </p:txBody>
      </p:sp>
      <p:sp>
        <p:nvSpPr>
          <p:cNvPr id="3" name="Sous-titre 2"/>
          <p:cNvSpPr>
            <a:spLocks noGrp="1"/>
          </p:cNvSpPr>
          <p:nvPr>
            <p:ph type="subTitle" idx="1"/>
          </p:nvPr>
        </p:nvSpPr>
        <p:spPr>
          <a:xfrm>
            <a:off x="323527" y="2420888"/>
            <a:ext cx="8758447" cy="4176464"/>
          </a:xfrm>
          <a:solidFill>
            <a:schemeClr val="tx2">
              <a:lumMod val="20000"/>
              <a:lumOff val="80000"/>
            </a:schemeClr>
          </a:solidFill>
        </p:spPr>
        <p:txBody>
          <a:bodyPr>
            <a:noAutofit/>
          </a:bodyPr>
          <a:lstStyle/>
          <a:p>
            <a:pPr algn="just"/>
            <a:endParaRPr lang="fr-FR" sz="2800" dirty="0" smtClean="0">
              <a:solidFill>
                <a:schemeClr val="tx1"/>
              </a:solidFill>
            </a:endParaRPr>
          </a:p>
          <a:p>
            <a:pPr algn="just"/>
            <a:r>
              <a:rPr lang="fr-FR" sz="2800" b="1" dirty="0">
                <a:solidFill>
                  <a:schemeClr val="tx1"/>
                </a:solidFill>
                <a:latin typeface="Californian FB" pitchFamily="18" charset="0"/>
              </a:rPr>
              <a:t>La CNSS est un établissement public à caractère industriel et commercial, placé sous la tutelle administrative du Ministère chargé du Travail et sous la tutelle financière du Ministère des finances.</a:t>
            </a:r>
          </a:p>
          <a:p>
            <a:pPr algn="just"/>
            <a:r>
              <a:rPr lang="fr-FR" sz="2800" b="1" dirty="0">
                <a:solidFill>
                  <a:schemeClr val="tx1"/>
                </a:solidFill>
                <a:latin typeface="Californian FB" pitchFamily="18" charset="0"/>
              </a:rPr>
              <a:t>Elle est administrée par un Conseil d’Administration tripartite , composé par des représentants de l’Etat , des travailleurs  et des employeurs.</a:t>
            </a:r>
          </a:p>
          <a:p>
            <a:pPr algn="just"/>
            <a:endParaRPr lang="fr-FR" sz="2400" dirty="0">
              <a:solidFill>
                <a:schemeClr val="tx2">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908720"/>
            <a:ext cx="8229600" cy="4429156"/>
          </a:xfrm>
        </p:spPr>
        <p:style>
          <a:lnRef idx="1">
            <a:schemeClr val="accent1"/>
          </a:lnRef>
          <a:fillRef idx="2">
            <a:schemeClr val="accent1"/>
          </a:fillRef>
          <a:effectRef idx="1">
            <a:schemeClr val="accent1"/>
          </a:effectRef>
          <a:fontRef idx="minor">
            <a:schemeClr val="dk1"/>
          </a:fontRef>
        </p:style>
        <p:txBody>
          <a:bodyPr>
            <a:normAutofit/>
          </a:bodyPr>
          <a:lstStyle/>
          <a:p>
            <a:pPr algn="just">
              <a:buNone/>
            </a:pPr>
            <a:r>
              <a:rPr lang="fr-FR" sz="2800" dirty="0" smtClean="0"/>
              <a:t>	</a:t>
            </a:r>
          </a:p>
          <a:p>
            <a:pPr algn="just">
              <a:buNone/>
            </a:pPr>
            <a:r>
              <a:rPr lang="fr-FR" dirty="0" smtClean="0">
                <a:latin typeface="Californian FB" pitchFamily="18" charset="0"/>
              </a:rPr>
              <a:t>Elle est chargée de la gestion des branches  suivantes:</a:t>
            </a:r>
          </a:p>
          <a:p>
            <a:pPr algn="just"/>
            <a:r>
              <a:rPr lang="fr-FR" dirty="0" smtClean="0">
                <a:latin typeface="Californian FB" pitchFamily="18" charset="0"/>
              </a:rPr>
              <a:t>Branche des prestations familiales;</a:t>
            </a:r>
          </a:p>
          <a:p>
            <a:pPr algn="just"/>
            <a:r>
              <a:rPr lang="fr-FR" dirty="0" smtClean="0">
                <a:latin typeface="Californian FB" pitchFamily="18" charset="0"/>
              </a:rPr>
              <a:t>Branche des risques professionnels et des maladies professionnelles;</a:t>
            </a:r>
          </a:p>
          <a:p>
            <a:pPr algn="just"/>
            <a:r>
              <a:rPr lang="fr-FR" dirty="0" smtClean="0">
                <a:latin typeface="Californian FB" pitchFamily="18" charset="0"/>
              </a:rPr>
              <a:t>Branche des pensions de vieillesse, d’invalidité  et de décès,</a:t>
            </a:r>
          </a:p>
          <a:p>
            <a:pPr marL="0" indent="0">
              <a:buNone/>
            </a:pPr>
            <a:endParaRPr lang="fr-FR" dirty="0">
              <a:solidFill>
                <a:schemeClr val="tx2">
                  <a:lumMod val="75000"/>
                </a:schemeClr>
              </a:solidFill>
              <a:latin typeface="Californian FB"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40000"/>
              <a:lumOff val="60000"/>
            </a:schemeClr>
          </a:solidFill>
        </p:spPr>
        <p:txBody>
          <a:bodyPr/>
          <a:lstStyle/>
          <a:p>
            <a:r>
              <a:rPr lang="fr-FR" sz="4000" dirty="0">
                <a:latin typeface="Californian FB" pitchFamily="18" charset="0"/>
              </a:rPr>
              <a:t>2</a:t>
            </a:r>
            <a:r>
              <a:rPr lang="fr-FR" dirty="0" smtClean="0">
                <a:latin typeface="Californian FB" pitchFamily="18" charset="0"/>
              </a:rPr>
              <a:t>. </a:t>
            </a:r>
            <a:r>
              <a:rPr lang="fr-FR" b="1" dirty="0" smtClean="0">
                <a:latin typeface="Californian FB" pitchFamily="18" charset="0"/>
              </a:rPr>
              <a:t>Populations couvertes</a:t>
            </a:r>
            <a:endParaRPr lang="fr-FR" b="1" dirty="0">
              <a:latin typeface="Californian FB" pitchFamily="18" charset="0"/>
            </a:endParaRPr>
          </a:p>
        </p:txBody>
      </p:sp>
      <p:sp>
        <p:nvSpPr>
          <p:cNvPr id="3" name="Espace réservé du contenu 2"/>
          <p:cNvSpPr>
            <a:spLocks noGrp="1"/>
          </p:cNvSpPr>
          <p:nvPr>
            <p:ph idx="1"/>
          </p:nvPr>
        </p:nvSpPr>
        <p:spPr>
          <a:xfrm>
            <a:off x="457200" y="1357298"/>
            <a:ext cx="8229600" cy="5143536"/>
          </a:xfrm>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fr-FR" dirty="0">
                <a:latin typeface="Californian FB" pitchFamily="18" charset="0"/>
                <a:ea typeface="+mj-ea"/>
                <a:cs typeface="+mj-cs"/>
              </a:rPr>
              <a:t>Le régime de sécurité sociale géré par la CNSS couvre:</a:t>
            </a:r>
          </a:p>
          <a:p>
            <a:r>
              <a:rPr lang="fr-FR" dirty="0">
                <a:latin typeface="Californian FB" pitchFamily="18" charset="0"/>
                <a:ea typeface="+mj-ea"/>
                <a:cs typeface="+mj-cs"/>
              </a:rPr>
              <a:t>Les travailleurs régis par le code du travail et ou par le code de la marine marchande,</a:t>
            </a:r>
          </a:p>
          <a:p>
            <a:r>
              <a:rPr lang="fr-FR" dirty="0">
                <a:latin typeface="Californian FB" pitchFamily="18" charset="0"/>
                <a:ea typeface="+mj-ea"/>
                <a:cs typeface="+mj-cs"/>
              </a:rPr>
              <a:t>Les élèves des écoles professionnelles;</a:t>
            </a:r>
          </a:p>
          <a:p>
            <a:r>
              <a:rPr lang="fr-FR" dirty="0">
                <a:latin typeface="Californian FB" pitchFamily="18" charset="0"/>
                <a:ea typeface="+mj-ea"/>
                <a:cs typeface="+mj-cs"/>
              </a:rPr>
              <a:t>Les stagiaires et apprentis</a:t>
            </a:r>
          </a:p>
          <a:p>
            <a:r>
              <a:rPr lang="fr-FR" dirty="0">
                <a:latin typeface="Californian FB" pitchFamily="18" charset="0"/>
                <a:ea typeface="+mj-ea"/>
                <a:cs typeface="+mj-cs"/>
              </a:rPr>
              <a:t>Les travailleurs domestiques</a:t>
            </a:r>
          </a:p>
          <a:p>
            <a:r>
              <a:rPr lang="fr-FR" dirty="0">
                <a:latin typeface="Californian FB" pitchFamily="18" charset="0"/>
                <a:ea typeface="+mj-ea"/>
                <a:cs typeface="+mj-cs"/>
              </a:rPr>
              <a:t>Les travailleurs temporaires et occasionnels</a:t>
            </a:r>
          </a:p>
          <a:p>
            <a:endParaRPr lang="fr-FR" dirty="0">
              <a:latin typeface="Californian FB" pitchFamily="18" charset="0"/>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normAutofit/>
          </a:bodyPr>
          <a:lstStyle/>
          <a:p>
            <a:r>
              <a:rPr lang="fr-FR" sz="3300" dirty="0">
                <a:latin typeface="Californian FB" pitchFamily="18" charset="0"/>
                <a:ea typeface="+mn-ea"/>
                <a:cs typeface="+mn-cs"/>
              </a:rPr>
              <a:t>3</a:t>
            </a:r>
            <a:r>
              <a:rPr lang="fr-FR" dirty="0" smtClean="0"/>
              <a:t>. </a:t>
            </a:r>
            <a:r>
              <a:rPr lang="fr-FR" sz="3300" b="1" dirty="0">
                <a:latin typeface="Californian FB" pitchFamily="18" charset="0"/>
                <a:ea typeface="+mn-ea"/>
                <a:cs typeface="+mn-cs"/>
              </a:rPr>
              <a:t>Système de financement et ressources</a:t>
            </a: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dirty="0">
                <a:latin typeface="Californian FB" pitchFamily="18" charset="0"/>
              </a:rPr>
              <a:t>Les modes de financement adoptés pour la couverture des différents risques sont déterminés en fonction des prestations à payer. </a:t>
            </a:r>
            <a:endParaRPr lang="fr-FR" dirty="0" smtClean="0">
              <a:latin typeface="Californian FB" pitchFamily="18" charset="0"/>
            </a:endParaRPr>
          </a:p>
          <a:p>
            <a:pPr algn="just"/>
            <a:r>
              <a:rPr lang="fr-FR" dirty="0" smtClean="0">
                <a:latin typeface="Californian FB" pitchFamily="18" charset="0"/>
              </a:rPr>
              <a:t>Le mode de financement appliqué est celui de la répartition</a:t>
            </a:r>
          </a:p>
          <a:p>
            <a:pPr algn="just"/>
            <a:r>
              <a:rPr lang="fr-FR" dirty="0" smtClean="0">
                <a:latin typeface="Californian FB" pitchFamily="18" charset="0"/>
              </a:rPr>
              <a:t>Les cotisations constituent la ressource principale ainsi que les majorations de retard</a:t>
            </a:r>
          </a:p>
          <a:p>
            <a:pPr algn="just"/>
            <a:r>
              <a:rPr lang="fr-FR" dirty="0" smtClean="0">
                <a:latin typeface="Californian FB" pitchFamily="18" charset="0"/>
              </a:rPr>
              <a:t>Les produits de placements des fonds</a:t>
            </a:r>
          </a:p>
          <a:p>
            <a:pPr algn="just"/>
            <a:r>
              <a:rPr lang="fr-FR" dirty="0" smtClean="0">
                <a:latin typeface="Californian FB" pitchFamily="18" charset="0"/>
              </a:rPr>
              <a:t>Toutes autres ressources attribuées par voie légale </a:t>
            </a:r>
            <a:endParaRPr lang="fr-FR" dirty="0">
              <a:latin typeface="Californian FB" pitchFamily="18" charset="0"/>
            </a:endParaRPr>
          </a:p>
        </p:txBody>
      </p:sp>
    </p:spTree>
    <p:extLst>
      <p:ext uri="{BB962C8B-B14F-4D97-AF65-F5344CB8AC3E}">
        <p14:creationId xmlns:p14="http://schemas.microsoft.com/office/powerpoint/2010/main" val="1093173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lstStyle/>
          <a:p>
            <a:r>
              <a:rPr lang="fr-FR" sz="3200" b="1" dirty="0">
                <a:latin typeface="Californian FB" pitchFamily="18" charset="0"/>
              </a:rPr>
              <a:t>3.1</a:t>
            </a:r>
            <a:r>
              <a:rPr lang="fr-FR" sz="4000" b="1" dirty="0">
                <a:latin typeface="Californian FB" pitchFamily="18" charset="0"/>
              </a:rPr>
              <a:t> </a:t>
            </a:r>
            <a:r>
              <a:rPr lang="fr-FR" sz="4000" b="1" dirty="0" smtClean="0">
                <a:latin typeface="Californian FB" pitchFamily="18" charset="0"/>
              </a:rPr>
              <a:t>Assiette des cotisations</a:t>
            </a:r>
            <a:endParaRPr lang="fr-FR" sz="4000"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sz="2800" dirty="0" smtClean="0">
                <a:latin typeface="Californian FB" pitchFamily="18" charset="0"/>
              </a:rPr>
              <a:t>Les cotisations à la CNSS sont assises sur l’ensemble des rémunérations perçues par les travailleurs assujettis;</a:t>
            </a:r>
          </a:p>
          <a:p>
            <a:pPr algn="just"/>
            <a:r>
              <a:rPr lang="fr-FR" sz="2800" dirty="0" smtClean="0">
                <a:latin typeface="Californian FB" pitchFamily="18" charset="0"/>
              </a:rPr>
              <a:t>Elle comprend: les </a:t>
            </a:r>
            <a:r>
              <a:rPr lang="fr-FR" sz="2800" dirty="0">
                <a:latin typeface="Californian FB" pitchFamily="18" charset="0"/>
              </a:rPr>
              <a:t>indemnités, primes, gratifications et tout autre avantage en espèces ainsi que la contre-valeur des avantages en nature, à l'exclusion des avantages ayant un caractère de remboursement de frais. </a:t>
            </a:r>
            <a:endParaRPr lang="fr-FR" sz="2800" dirty="0" smtClean="0">
              <a:latin typeface="Californian FB" pitchFamily="18" charset="0"/>
            </a:endParaRPr>
          </a:p>
          <a:p>
            <a:pPr algn="just"/>
            <a:r>
              <a:rPr lang="fr-FR" sz="2800" dirty="0">
                <a:latin typeface="Californian FB" pitchFamily="18" charset="0"/>
              </a:rPr>
              <a:t>L</a:t>
            </a:r>
            <a:r>
              <a:rPr lang="fr-FR" sz="2800" dirty="0" smtClean="0">
                <a:latin typeface="Californian FB" pitchFamily="18" charset="0"/>
              </a:rPr>
              <a:t>e </a:t>
            </a:r>
            <a:r>
              <a:rPr lang="fr-FR" sz="2800" dirty="0">
                <a:latin typeface="Californian FB" pitchFamily="18" charset="0"/>
              </a:rPr>
              <a:t>montant des rémunérations servant de base de calcul des cotisations ne peut être, en aucun cas, inférieur </a:t>
            </a:r>
            <a:r>
              <a:rPr lang="fr-FR" sz="2800" dirty="0" smtClean="0">
                <a:latin typeface="Californian FB" pitchFamily="18" charset="0"/>
              </a:rPr>
              <a:t>au SMIG. </a:t>
            </a:r>
          </a:p>
          <a:p>
            <a:endParaRPr lang="fr-FR" dirty="0"/>
          </a:p>
        </p:txBody>
      </p:sp>
    </p:spTree>
    <p:extLst>
      <p:ext uri="{BB962C8B-B14F-4D97-AF65-F5344CB8AC3E}">
        <p14:creationId xmlns:p14="http://schemas.microsoft.com/office/powerpoint/2010/main" val="2651532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332656"/>
            <a:ext cx="8229600" cy="1143000"/>
          </a:xfrm>
          <a:solidFill>
            <a:schemeClr val="tx2">
              <a:lumMod val="40000"/>
              <a:lumOff val="60000"/>
            </a:schemeClr>
          </a:solidFill>
        </p:spPr>
        <p:txBody>
          <a:bodyPr/>
          <a:lstStyle/>
          <a:p>
            <a:r>
              <a:rPr lang="fr-FR" sz="3200" b="1" dirty="0" smtClean="0">
                <a:latin typeface="Californian FB" pitchFamily="18" charset="0"/>
              </a:rPr>
              <a:t>3.2</a:t>
            </a:r>
            <a:r>
              <a:rPr lang="fr-FR" sz="3600" b="1" dirty="0" smtClean="0">
                <a:latin typeface="Californian FB" pitchFamily="18" charset="0"/>
              </a:rPr>
              <a:t> </a:t>
            </a:r>
            <a:r>
              <a:rPr lang="fr-FR" b="1" dirty="0" smtClean="0">
                <a:latin typeface="Californian FB" pitchFamily="18" charset="0"/>
              </a:rPr>
              <a:t>Taux des cotisations</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gn="just"/>
            <a:r>
              <a:rPr lang="fr-FR" sz="2800" dirty="0">
                <a:latin typeface="Californian FB" pitchFamily="18" charset="0"/>
              </a:rPr>
              <a:t>Les taux de cotisation appliqués à chaque branche sont fixés en pourcentage des rémunérations </a:t>
            </a:r>
            <a:r>
              <a:rPr lang="fr-FR" sz="2800" dirty="0" smtClean="0">
                <a:latin typeface="Californian FB" pitchFamily="18" charset="0"/>
              </a:rPr>
              <a:t>soumises </a:t>
            </a:r>
            <a:r>
              <a:rPr lang="fr-FR" sz="2800" dirty="0">
                <a:latin typeface="Californian FB" pitchFamily="18" charset="0"/>
              </a:rPr>
              <a:t>à </a:t>
            </a:r>
            <a:r>
              <a:rPr lang="fr-FR" sz="2800" dirty="0" smtClean="0">
                <a:latin typeface="Californian FB" pitchFamily="18" charset="0"/>
              </a:rPr>
              <a:t>cotisations</a:t>
            </a:r>
            <a:r>
              <a:rPr lang="fr-FR" sz="2800" dirty="0">
                <a:latin typeface="Californian FB" pitchFamily="18" charset="0"/>
              </a:rPr>
              <a:t> </a:t>
            </a:r>
            <a:r>
              <a:rPr lang="fr-FR" sz="2800" dirty="0" smtClean="0">
                <a:latin typeface="Californian FB" pitchFamily="18" charset="0"/>
              </a:rPr>
              <a:t>sur un taux global de 14%.</a:t>
            </a:r>
          </a:p>
          <a:p>
            <a:pPr algn="just"/>
            <a:r>
              <a:rPr lang="fr-FR" sz="2800" dirty="0">
                <a:latin typeface="Californian FB" pitchFamily="18" charset="0"/>
              </a:rPr>
              <a:t>L</a:t>
            </a:r>
            <a:r>
              <a:rPr lang="fr-FR" sz="2800" dirty="0" smtClean="0">
                <a:latin typeface="Californian FB" pitchFamily="18" charset="0"/>
              </a:rPr>
              <a:t>e </a:t>
            </a:r>
            <a:r>
              <a:rPr lang="fr-FR" sz="2800" dirty="0">
                <a:latin typeface="Californian FB" pitchFamily="18" charset="0"/>
              </a:rPr>
              <a:t>taux </a:t>
            </a:r>
            <a:r>
              <a:rPr lang="fr-FR" sz="2800" dirty="0" smtClean="0">
                <a:latin typeface="Californian FB" pitchFamily="18" charset="0"/>
              </a:rPr>
              <a:t>de cotisations de la branche </a:t>
            </a:r>
            <a:r>
              <a:rPr lang="fr-FR" sz="2800" dirty="0">
                <a:latin typeface="Californian FB" pitchFamily="18" charset="0"/>
              </a:rPr>
              <a:t>des risques professionnels peut être majoré jusqu'à concurrence du double à l'égard d'un employeur, </a:t>
            </a:r>
            <a:r>
              <a:rPr lang="fr-FR" sz="2800" dirty="0" smtClean="0">
                <a:latin typeface="Californian FB" pitchFamily="18" charset="0"/>
              </a:rPr>
              <a:t> qui </a:t>
            </a:r>
            <a:r>
              <a:rPr lang="fr-FR" sz="2800" dirty="0">
                <a:latin typeface="Californian FB" pitchFamily="18" charset="0"/>
              </a:rPr>
              <a:t>ne se conforme pas aux prescriptions en matière d'hygiène et de sécurité au travail. </a:t>
            </a:r>
            <a:endParaRPr lang="fr-FR" sz="2800" dirty="0" smtClean="0">
              <a:latin typeface="Californian FB" pitchFamily="18" charset="0"/>
            </a:endParaRPr>
          </a:p>
          <a:p>
            <a:pPr algn="just"/>
            <a:r>
              <a:rPr lang="fr-FR" sz="2800" dirty="0">
                <a:latin typeface="Californian FB" pitchFamily="18" charset="0"/>
              </a:rPr>
              <a:t>En dehors de la branche </a:t>
            </a:r>
            <a:r>
              <a:rPr lang="fr-FR" sz="2800" dirty="0" smtClean="0">
                <a:latin typeface="Californian FB" pitchFamily="18" charset="0"/>
              </a:rPr>
              <a:t>retraite, </a:t>
            </a:r>
            <a:r>
              <a:rPr lang="fr-FR" sz="2800" dirty="0">
                <a:latin typeface="Californian FB" pitchFamily="18" charset="0"/>
              </a:rPr>
              <a:t>les cotisations au titre des autres branches sont entièrement à la charge de </a:t>
            </a:r>
            <a:r>
              <a:rPr lang="fr-FR" sz="2800" dirty="0" smtClean="0">
                <a:latin typeface="Californian FB" pitchFamily="18" charset="0"/>
              </a:rPr>
              <a:t>l'employeur</a:t>
            </a:r>
            <a:r>
              <a:rPr lang="fr-FR" sz="2800" dirty="0">
                <a:latin typeface="Californian FB" pitchFamily="18" charset="0"/>
              </a:rPr>
              <a:t> </a:t>
            </a:r>
            <a:r>
              <a:rPr lang="fr-FR" sz="2800" dirty="0" smtClean="0">
                <a:latin typeface="Californian FB" pitchFamily="18" charset="0"/>
              </a:rPr>
              <a:t>en raison de 13% à la charge de l’employeur et 1% à la charge du travailleur</a:t>
            </a:r>
          </a:p>
          <a:p>
            <a:pPr algn="just"/>
            <a:endParaRPr lang="fr-FR" sz="2800" dirty="0"/>
          </a:p>
        </p:txBody>
      </p:sp>
    </p:spTree>
    <p:extLst>
      <p:ext uri="{BB962C8B-B14F-4D97-AF65-F5344CB8AC3E}">
        <p14:creationId xmlns:p14="http://schemas.microsoft.com/office/powerpoint/2010/main" val="4066383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lstStyle/>
          <a:p>
            <a:r>
              <a:rPr lang="fr-FR" dirty="0">
                <a:latin typeface="Californian FB" pitchFamily="18" charset="0"/>
              </a:rPr>
              <a:t>4</a:t>
            </a:r>
            <a:r>
              <a:rPr lang="fr-FR" dirty="0" smtClean="0"/>
              <a:t>. </a:t>
            </a:r>
            <a:r>
              <a:rPr lang="fr-FR" b="1" dirty="0" smtClean="0">
                <a:latin typeface="Californian FB" pitchFamily="18" charset="0"/>
              </a:rPr>
              <a:t>Identification des cotisants</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r>
              <a:rPr lang="fr-FR" dirty="0" smtClean="0">
                <a:latin typeface="Californian FB" pitchFamily="18" charset="0"/>
              </a:rPr>
              <a:t>L’Identification consiste à attribuer un numéro d’immatriculation  et à prendre en compte le cotisant dans le système d’information de la CNSS</a:t>
            </a:r>
          </a:p>
          <a:p>
            <a:pPr algn="just"/>
            <a:r>
              <a:rPr lang="fr-FR" dirty="0" smtClean="0">
                <a:latin typeface="Californian FB" pitchFamily="18" charset="0"/>
              </a:rPr>
              <a:t>Les cotisants sont classés en deux secteurs: le secteur privé et le secteur public</a:t>
            </a:r>
          </a:p>
          <a:p>
            <a:pPr algn="just"/>
            <a:r>
              <a:rPr lang="fr-FR" dirty="0" smtClean="0">
                <a:latin typeface="Californian FB" pitchFamily="18" charset="0"/>
              </a:rPr>
              <a:t>Cette classification permet de spécifier et définir les actions appropriées à chaque catégorie d’employeurs </a:t>
            </a:r>
            <a:endParaRPr lang="fr-FR" dirty="0">
              <a:latin typeface="Californian FB"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normAutofit fontScale="90000"/>
          </a:bodyPr>
          <a:lstStyle/>
          <a:p>
            <a:r>
              <a:rPr lang="fr-FR" b="1" dirty="0" smtClean="0">
                <a:latin typeface="Californian FB" pitchFamily="18" charset="0"/>
              </a:rPr>
              <a:t>5.Gestion des comptes des cotisants </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gn="just"/>
            <a:r>
              <a:rPr lang="fr-FR" dirty="0" smtClean="0">
                <a:latin typeface="Californian FB" pitchFamily="18" charset="0"/>
              </a:rPr>
              <a:t>Le  compte cotisant est alimenté  par les déclarations ainsi que les titres de paiement</a:t>
            </a:r>
          </a:p>
          <a:p>
            <a:pPr algn="just"/>
            <a:r>
              <a:rPr lang="fr-FR" dirty="0" smtClean="0">
                <a:latin typeface="Californian FB" pitchFamily="18" charset="0"/>
              </a:rPr>
              <a:t>A la fin de chaque journée un état récapitulatif des encaissements est établi et envoyé à la Direction Financière  qui constate auprès des banques  la validité des titres de paiement des cotisations   </a:t>
            </a:r>
            <a:endParaRPr lang="fr-FR" dirty="0">
              <a:latin typeface="Californian FB"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normAutofit fontScale="90000"/>
          </a:bodyPr>
          <a:lstStyle/>
          <a:p>
            <a:r>
              <a:rPr lang="fr-FR" b="1" dirty="0">
                <a:latin typeface="Californian FB" pitchFamily="18" charset="0"/>
              </a:rPr>
              <a:t>6</a:t>
            </a:r>
            <a:r>
              <a:rPr lang="fr-FR" b="1" dirty="0" smtClean="0">
                <a:latin typeface="Californian FB" pitchFamily="18" charset="0"/>
              </a:rPr>
              <a:t>. Les procédures du recouvrement </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gn="just"/>
            <a:r>
              <a:rPr lang="fr-FR" dirty="0" smtClean="0">
                <a:latin typeface="Californian FB" pitchFamily="18" charset="0"/>
              </a:rPr>
              <a:t>En cas de retard de paiement des cotisations  , il est procédé à des relances avant d’engager la procédure du recouvrement</a:t>
            </a:r>
          </a:p>
          <a:p>
            <a:pPr algn="just"/>
            <a:r>
              <a:rPr lang="fr-FR" dirty="0" smtClean="0">
                <a:latin typeface="Californian FB" pitchFamily="18" charset="0"/>
              </a:rPr>
              <a:t>Il s’agit des relances par téléphone, contact direct , par courrier  ou par communiqué  à travers les médias</a:t>
            </a:r>
            <a:endParaRPr lang="fr-FR" dirty="0">
              <a:latin typeface="Californian FB"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lstStyle/>
          <a:p>
            <a:r>
              <a:rPr lang="fr-FR" b="1" dirty="0" smtClean="0">
                <a:latin typeface="Californian FB" pitchFamily="18" charset="0"/>
              </a:rPr>
              <a:t>6.1 Procédure précontentieuse</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gn="just"/>
            <a:r>
              <a:rPr lang="fr-FR" dirty="0" smtClean="0">
                <a:latin typeface="Californian FB" pitchFamily="18" charset="0"/>
              </a:rPr>
              <a:t>A défaut de paiement des cotisations à la suite des relances adressées à l’employeur, une mise en demeure est envoyée à l’employeur défaillant l’invitant à payer sa créance d’un délai d’un mois</a:t>
            </a:r>
          </a:p>
          <a:p>
            <a:pPr algn="just"/>
            <a:r>
              <a:rPr lang="fr-FR" dirty="0" smtClean="0">
                <a:latin typeface="Californian FB" pitchFamily="18" charset="0"/>
              </a:rPr>
              <a:t>Le non respect des délais de versement des cotisations est sanctionné par l’application des pénalités.</a:t>
            </a:r>
          </a:p>
          <a:p>
            <a:pPr>
              <a:buNone/>
            </a:pP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normAutofit fontScale="90000"/>
          </a:bodyPr>
          <a:lstStyle/>
          <a:p>
            <a:r>
              <a:rPr lang="fr-FR" b="1" dirty="0" smtClean="0">
                <a:latin typeface="Californian FB" pitchFamily="18" charset="0"/>
              </a:rPr>
              <a:t>6.2 Contentieux du recouvrement </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lgn="just"/>
            <a:r>
              <a:rPr lang="fr-FR" dirty="0" smtClean="0">
                <a:latin typeface="Californian FB" pitchFamily="18" charset="0"/>
              </a:rPr>
              <a:t>La non réaction de l’employeur à la suite de la mise en demeure déclenche la procédure contentieuse </a:t>
            </a:r>
          </a:p>
          <a:p>
            <a:pPr algn="just"/>
            <a:r>
              <a:rPr lang="fr-FR" dirty="0" smtClean="0">
                <a:latin typeface="Californian FB" pitchFamily="18" charset="0"/>
              </a:rPr>
              <a:t>Un relevé des sommes dues et des majorations de retard est établi, signé par le DG de la CNSS et rendu exécutoire  par le DG du travail </a:t>
            </a:r>
          </a:p>
          <a:p>
            <a:pPr algn="just"/>
            <a:r>
              <a:rPr lang="fr-FR" dirty="0" smtClean="0">
                <a:latin typeface="Californian FB" pitchFamily="18" charset="0"/>
              </a:rPr>
              <a:t>Le relevé comporte tous les effets d’un jugement </a:t>
            </a:r>
            <a:endParaRPr lang="fr-FR" dirty="0">
              <a:latin typeface="Californian FB"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gn="just"/>
            <a:r>
              <a:rPr lang="fr-FR" dirty="0" smtClean="0">
                <a:latin typeface="Californian FB" pitchFamily="18" charset="0"/>
              </a:rPr>
              <a:t>Passé le délai d’un mois, si l’employeur ne réagit pas ou n’introduit pas un recours auprès du  tribunal compétent, le DG de la CNSS saisit le tribunal pour ordonner l’exécution forcée contre l’employeur défaillant</a:t>
            </a:r>
          </a:p>
          <a:p>
            <a:pPr algn="just"/>
            <a:r>
              <a:rPr lang="fr-FR" dirty="0" smtClean="0">
                <a:latin typeface="Californian FB" pitchFamily="18" charset="0"/>
              </a:rPr>
              <a:t>La procédure d’exécution  forcée  est assuré par un huissier pour le compte de la CNSS</a:t>
            </a:r>
            <a:endParaRPr lang="fr-FR" dirty="0">
              <a:latin typeface="Californian FB"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lstStyle/>
          <a:p>
            <a:r>
              <a:rPr lang="fr-FR" b="1" dirty="0" smtClean="0">
                <a:latin typeface="Californian FB" pitchFamily="18" charset="0"/>
              </a:rPr>
              <a:t>6.3 Le recouvrement à l’amiable </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algn="just"/>
            <a:r>
              <a:rPr lang="fr-FR" dirty="0" smtClean="0">
                <a:latin typeface="Californian FB" pitchFamily="18" charset="0"/>
              </a:rPr>
              <a:t>L’employeur peut solliciter un échéancier  tout au long de la procédure du recouvrement lorsqu'il  se trouve confronté à des difficultés de trésorerie</a:t>
            </a:r>
          </a:p>
          <a:p>
            <a:pPr algn="just"/>
            <a:r>
              <a:rPr lang="fr-FR" dirty="0" smtClean="0">
                <a:latin typeface="Californian FB" pitchFamily="18" charset="0"/>
              </a:rPr>
              <a:t>Cette facilité de paiement est accordée suivant des conditions précises: </a:t>
            </a:r>
          </a:p>
          <a:p>
            <a:pPr algn="just">
              <a:buFont typeface="Wingdings" pitchFamily="2" charset="2"/>
              <a:buChar char="ü"/>
            </a:pPr>
            <a:r>
              <a:rPr lang="fr-FR" dirty="0" smtClean="0">
                <a:latin typeface="Californian FB" pitchFamily="18" charset="0"/>
              </a:rPr>
              <a:t>paiement immédiat d’un % du montant dû</a:t>
            </a:r>
          </a:p>
          <a:p>
            <a:pPr algn="just">
              <a:buFont typeface="Wingdings" pitchFamily="2" charset="2"/>
              <a:buChar char="ü"/>
            </a:pPr>
            <a:r>
              <a:rPr lang="fr-FR" dirty="0" smtClean="0">
                <a:latin typeface="Californian FB" pitchFamily="18" charset="0"/>
              </a:rPr>
              <a:t>signature d’un PA pour le restant dû et l’engagement de payer les cotisations futures dans les délais. </a:t>
            </a:r>
            <a:endParaRPr lang="fr-FR" dirty="0">
              <a:latin typeface="Californian FB"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lstStyle/>
          <a:p>
            <a:r>
              <a:rPr lang="fr-FR" b="1" dirty="0">
                <a:latin typeface="Californian FB" pitchFamily="18" charset="0"/>
              </a:rPr>
              <a:t>7</a:t>
            </a:r>
            <a:r>
              <a:rPr lang="fr-FR" b="1" dirty="0" smtClean="0">
                <a:latin typeface="Californian FB" pitchFamily="18" charset="0"/>
              </a:rPr>
              <a:t>.Les difficultés du recouvrement</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just"/>
            <a:r>
              <a:rPr lang="fr-FR" dirty="0">
                <a:latin typeface="Californian FB" pitchFamily="18" charset="0"/>
              </a:rPr>
              <a:t>Difficultés liées à la maitrise des flux des cotisants qui </a:t>
            </a:r>
            <a:r>
              <a:rPr lang="fr-FR" dirty="0" smtClean="0">
                <a:latin typeface="Californian FB" pitchFamily="18" charset="0"/>
              </a:rPr>
              <a:t>s’affilient au régime dans but d’obtenir uniquement une attestation  de régularité afin de participer aux appels d’offre</a:t>
            </a:r>
          </a:p>
          <a:p>
            <a:pPr algn="just"/>
            <a:r>
              <a:rPr lang="fr-FR" dirty="0" smtClean="0">
                <a:latin typeface="Californian FB" pitchFamily="18" charset="0"/>
              </a:rPr>
              <a:t>Difficultés  liées à la localisation de certains employeurs notamment les petites entreprises qui n’ont ni adresse fixe, ni d’enseigne et sont difficile à localiser sur le terrain</a:t>
            </a:r>
          </a:p>
          <a:p>
            <a:pPr algn="just"/>
            <a:r>
              <a:rPr lang="fr-FR" dirty="0" smtClean="0">
                <a:latin typeface="Californian FB" pitchFamily="18" charset="0"/>
              </a:rPr>
              <a:t>Difficultés liées au recouvrement des cotisations de certaines entités publiques telles que les communes, certains établissements publics , projets qui ont généralement des problèmes de trésorerie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normAutofit fontScale="90000"/>
          </a:bodyPr>
          <a:lstStyle/>
          <a:p>
            <a:r>
              <a:rPr lang="fr-FR" b="1" dirty="0">
                <a:latin typeface="Californian FB" pitchFamily="18" charset="0"/>
              </a:rPr>
              <a:t>8</a:t>
            </a:r>
            <a:r>
              <a:rPr lang="fr-FR" b="1" dirty="0" smtClean="0">
                <a:latin typeface="Californian FB" pitchFamily="18" charset="0"/>
              </a:rPr>
              <a:t>.Informatisation des procédures de </a:t>
            </a:r>
            <a:r>
              <a:rPr lang="fr-FR" b="1" dirty="0">
                <a:latin typeface="Californian FB" pitchFamily="18" charset="0"/>
              </a:rPr>
              <a:t>recouvrement et de contrôle</a:t>
            </a:r>
            <a:r>
              <a:rPr lang="fr-FR" b="1" dirty="0" smtClean="0">
                <a:latin typeface="Californian FB" pitchFamily="18" charset="0"/>
              </a:rPr>
              <a:t> </a:t>
            </a:r>
            <a:endParaRPr lang="fr-FR"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a:buNone/>
            </a:pPr>
            <a:r>
              <a:rPr lang="fr-FR" dirty="0" smtClean="0">
                <a:latin typeface="Californian FB" pitchFamily="18" charset="0"/>
              </a:rPr>
              <a:t>La CNSS a entamé </a:t>
            </a:r>
            <a:r>
              <a:rPr lang="fr-FR" dirty="0">
                <a:latin typeface="Californian FB" pitchFamily="18" charset="0"/>
              </a:rPr>
              <a:t>d</a:t>
            </a:r>
            <a:r>
              <a:rPr lang="fr-FR" dirty="0" smtClean="0">
                <a:latin typeface="Californian FB" pitchFamily="18" charset="0"/>
              </a:rPr>
              <a:t>epuis 2013 une reforme de son système d’information par la mise en</a:t>
            </a:r>
          </a:p>
          <a:p>
            <a:pPr>
              <a:buNone/>
            </a:pPr>
            <a:r>
              <a:rPr lang="fr-FR" dirty="0">
                <a:latin typeface="Californian FB" pitchFamily="18" charset="0"/>
              </a:rPr>
              <a:t>p</a:t>
            </a:r>
            <a:r>
              <a:rPr lang="fr-FR" dirty="0" smtClean="0">
                <a:latin typeface="Californian FB" pitchFamily="18" charset="0"/>
              </a:rPr>
              <a:t>roduction d’une application « DAMANOUNA »</a:t>
            </a:r>
          </a:p>
          <a:p>
            <a:pPr>
              <a:buNone/>
            </a:pPr>
            <a:r>
              <a:rPr lang="fr-FR" dirty="0" smtClean="0">
                <a:latin typeface="Californian FB" pitchFamily="18" charset="0"/>
              </a:rPr>
              <a:t>qui aura pour finalité:</a:t>
            </a:r>
          </a:p>
          <a:p>
            <a:pPr algn="just">
              <a:buFont typeface="Wingdings" pitchFamily="2" charset="2"/>
              <a:buChar char="Ø"/>
            </a:pPr>
            <a:r>
              <a:rPr lang="fr-FR" dirty="0" smtClean="0">
                <a:latin typeface="Californian FB" pitchFamily="18" charset="0"/>
              </a:rPr>
              <a:t>L’amélioration de la qualité des services assurés par la CNSS au profit des ses usagers( Employeurs et Assurés) </a:t>
            </a:r>
          </a:p>
          <a:p>
            <a:pPr algn="just">
              <a:buNone/>
            </a:pPr>
            <a:endParaRPr lang="fr-FR" dirty="0"/>
          </a:p>
          <a:p>
            <a:endParaRPr lang="fr-FR" dirty="0"/>
          </a:p>
        </p:txBody>
      </p:sp>
    </p:spTree>
    <p:extLst>
      <p:ext uri="{BB962C8B-B14F-4D97-AF65-F5344CB8AC3E}">
        <p14:creationId xmlns:p14="http://schemas.microsoft.com/office/powerpoint/2010/main" val="1991418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endParaRPr lang="fr-FR" dirty="0"/>
          </a:p>
        </p:txBody>
      </p:sp>
      <p:sp>
        <p:nvSpPr>
          <p:cNvPr id="3" name="Espace réservé du contenu 2"/>
          <p:cNvSpPr>
            <a:spLocks noGrp="1"/>
          </p:cNvSpPr>
          <p:nvPr>
            <p:ph idx="1"/>
          </p:nvPr>
        </p:nvSpPr>
        <p:spPr>
          <a:xfrm>
            <a:off x="467544" y="1844824"/>
            <a:ext cx="8219256" cy="4281339"/>
          </a:xfrm>
        </p:spPr>
        <p:style>
          <a:lnRef idx="1">
            <a:schemeClr val="accent1"/>
          </a:lnRef>
          <a:fillRef idx="2">
            <a:schemeClr val="accent1"/>
          </a:fillRef>
          <a:effectRef idx="1">
            <a:schemeClr val="accent1"/>
          </a:effectRef>
          <a:fontRef idx="minor">
            <a:schemeClr val="dk1"/>
          </a:fontRef>
        </p:style>
        <p:txBody>
          <a:bodyPr/>
          <a:lstStyle/>
          <a:p>
            <a:pPr lvl="0" algn="just"/>
            <a:r>
              <a:rPr lang="fr-FR" dirty="0">
                <a:latin typeface="Californian FB" pitchFamily="18" charset="0"/>
              </a:rPr>
              <a:t>Accélérer le traitement des déclarations et des titres de </a:t>
            </a:r>
            <a:r>
              <a:rPr lang="fr-FR" dirty="0" smtClean="0">
                <a:latin typeface="Californian FB" pitchFamily="18" charset="0"/>
              </a:rPr>
              <a:t>paiement</a:t>
            </a:r>
            <a:endParaRPr lang="fr-FR" dirty="0">
              <a:latin typeface="Californian FB" pitchFamily="18" charset="0"/>
            </a:endParaRPr>
          </a:p>
          <a:p>
            <a:pPr lvl="0" algn="just"/>
            <a:r>
              <a:rPr lang="fr-FR" dirty="0">
                <a:latin typeface="Californian FB" pitchFamily="18" charset="0"/>
              </a:rPr>
              <a:t>Faciliter la relance des employeurs </a:t>
            </a:r>
          </a:p>
          <a:p>
            <a:pPr lvl="0" algn="just"/>
            <a:r>
              <a:rPr lang="fr-FR" dirty="0" smtClean="0">
                <a:latin typeface="Californian FB" pitchFamily="18" charset="0"/>
              </a:rPr>
              <a:t>Maitriser </a:t>
            </a:r>
            <a:r>
              <a:rPr lang="fr-FR" dirty="0">
                <a:latin typeface="Californian FB" pitchFamily="18" charset="0"/>
              </a:rPr>
              <a:t>la gestion des comptes </a:t>
            </a:r>
            <a:r>
              <a:rPr lang="fr-FR" dirty="0" smtClean="0">
                <a:latin typeface="Californian FB" pitchFamily="18" charset="0"/>
              </a:rPr>
              <a:t>cotisants et celle </a:t>
            </a:r>
            <a:r>
              <a:rPr lang="fr-FR" dirty="0">
                <a:latin typeface="Californian FB" pitchFamily="18" charset="0"/>
              </a:rPr>
              <a:t>du compte individuel</a:t>
            </a:r>
          </a:p>
          <a:p>
            <a:pPr algn="just"/>
            <a:r>
              <a:rPr lang="fr-FR" dirty="0">
                <a:latin typeface="Californian FB" pitchFamily="18" charset="0"/>
              </a:rPr>
              <a:t>Renforcer le </a:t>
            </a:r>
            <a:r>
              <a:rPr lang="fr-FR" dirty="0" smtClean="0">
                <a:latin typeface="Californian FB" pitchFamily="18" charset="0"/>
              </a:rPr>
              <a:t>contrôle des employeurs</a:t>
            </a:r>
            <a:endParaRPr lang="fr-FR" dirty="0">
              <a:latin typeface="Californian FB" pitchFamily="18" charset="0"/>
            </a:endParaRPr>
          </a:p>
        </p:txBody>
      </p:sp>
    </p:spTree>
    <p:extLst>
      <p:ext uri="{BB962C8B-B14F-4D97-AF65-F5344CB8AC3E}">
        <p14:creationId xmlns:p14="http://schemas.microsoft.com/office/powerpoint/2010/main" val="3881123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dirty="0">
                <a:latin typeface="Californian FB" pitchFamily="18" charset="0"/>
              </a:rPr>
              <a:t>Accéder directement et rapidement à l’information  </a:t>
            </a:r>
            <a:r>
              <a:rPr lang="fr-FR" dirty="0" smtClean="0">
                <a:latin typeface="Californian FB" pitchFamily="18" charset="0"/>
              </a:rPr>
              <a:t>demandée</a:t>
            </a:r>
            <a:r>
              <a:rPr lang="fr-FR" dirty="0">
                <a:latin typeface="Californian FB" pitchFamily="18" charset="0"/>
              </a:rPr>
              <a:t> </a:t>
            </a:r>
            <a:r>
              <a:rPr lang="fr-FR" dirty="0" smtClean="0">
                <a:latin typeface="Californian FB" pitchFamily="18" charset="0"/>
              </a:rPr>
              <a:t>;</a:t>
            </a:r>
            <a:endParaRPr lang="fr-FR" dirty="0">
              <a:latin typeface="Californian FB" pitchFamily="18" charset="0"/>
            </a:endParaRPr>
          </a:p>
          <a:p>
            <a:pPr lvl="0" algn="just"/>
            <a:r>
              <a:rPr lang="fr-FR" dirty="0" smtClean="0">
                <a:latin typeface="Californian FB" pitchFamily="18" charset="0"/>
              </a:rPr>
              <a:t>Disposer d’une base de données Fiable, saine et à jour ;</a:t>
            </a:r>
          </a:p>
          <a:p>
            <a:pPr lvl="0" algn="just"/>
            <a:r>
              <a:rPr lang="fr-FR" dirty="0" smtClean="0">
                <a:latin typeface="Californian FB" pitchFamily="18" charset="0"/>
              </a:rPr>
              <a:t>Renforcer la lutte contre la fraude </a:t>
            </a:r>
          </a:p>
          <a:p>
            <a:pPr lvl="0" algn="just"/>
            <a:r>
              <a:rPr lang="fr-FR" dirty="0" smtClean="0">
                <a:latin typeface="Californian FB" pitchFamily="18" charset="0"/>
              </a:rPr>
              <a:t>Permettre l’automatisation de ces processus.</a:t>
            </a:r>
            <a:endParaRPr lang="fr-FR" dirty="0">
              <a:latin typeface="Californian FB" pitchFamily="18" charset="0"/>
            </a:endParaRPr>
          </a:p>
          <a:p>
            <a:pPr algn="just">
              <a:buNone/>
            </a:pPr>
            <a:endParaRPr lang="fr-FR" dirty="0"/>
          </a:p>
        </p:txBody>
      </p:sp>
    </p:spTree>
    <p:extLst>
      <p:ext uri="{BB962C8B-B14F-4D97-AF65-F5344CB8AC3E}">
        <p14:creationId xmlns:p14="http://schemas.microsoft.com/office/powerpoint/2010/main" val="1645962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tx2">
              <a:lumMod val="40000"/>
              <a:lumOff val="60000"/>
            </a:schemeClr>
          </a:solidFill>
        </p:spPr>
        <p:txBody>
          <a:bodyPr>
            <a:normAutofit/>
          </a:bodyPr>
          <a:lstStyle/>
          <a:p>
            <a:r>
              <a:rPr lang="fr-FR" sz="3200" b="1" dirty="0">
                <a:latin typeface="Californian FB" pitchFamily="18" charset="0"/>
              </a:rPr>
              <a:t>9</a:t>
            </a:r>
            <a:r>
              <a:rPr lang="fr-FR" sz="3200" b="1" dirty="0" smtClean="0">
                <a:latin typeface="Californian FB" pitchFamily="18" charset="0"/>
              </a:rPr>
              <a:t>. AUTRES REFORMES</a:t>
            </a:r>
            <a:endParaRPr lang="fr-FR" sz="3200" b="1" dirty="0">
              <a:latin typeface="Californian FB" pitchFamily="18" charset="0"/>
            </a:endParaRPr>
          </a:p>
        </p:txBody>
      </p:sp>
      <p:sp>
        <p:nvSpPr>
          <p:cNvPr id="3" name="Espace réservé du contenu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gn="just"/>
            <a:r>
              <a:rPr lang="fr-FR" dirty="0" smtClean="0">
                <a:latin typeface="Californian FB" pitchFamily="18" charset="0"/>
              </a:rPr>
              <a:t>La refonte du cadre juridique pour introduire l’avis à tiers détenteur (ATD)</a:t>
            </a:r>
          </a:p>
          <a:p>
            <a:pPr algn="just"/>
            <a:r>
              <a:rPr lang="fr-FR" dirty="0" smtClean="0">
                <a:latin typeface="Californian FB" pitchFamily="18" charset="0"/>
              </a:rPr>
              <a:t>Les paiements des cotisations et les déclarations sont trimestrielles depuis 2015</a:t>
            </a:r>
          </a:p>
          <a:p>
            <a:pPr algn="just"/>
            <a:r>
              <a:rPr lang="fr-FR" dirty="0" smtClean="0">
                <a:latin typeface="Californian FB" pitchFamily="18" charset="0"/>
              </a:rPr>
              <a:t>Renforcement de moyens humains et matériel pour permettre un suivi efficace de l’action du recouvrement </a:t>
            </a:r>
          </a:p>
          <a:p>
            <a:pPr algn="just"/>
            <a:r>
              <a:rPr lang="fr-FR" dirty="0" smtClean="0">
                <a:latin typeface="Californian FB" pitchFamily="18" charset="0"/>
              </a:rPr>
              <a:t>Renforcement du contrôle de l’assiette des cotisations </a:t>
            </a:r>
          </a:p>
          <a:p>
            <a:pPr algn="just"/>
            <a:r>
              <a:rPr lang="fr-FR" dirty="0" smtClean="0">
                <a:latin typeface="Californian FB" pitchFamily="18" charset="0"/>
              </a:rPr>
              <a:t>Renforcement de la communication en tant que  moyen de sensibilisation et de recouvrement des cotisations </a:t>
            </a:r>
          </a:p>
          <a:p>
            <a:endParaRPr lang="fr-FR" dirty="0"/>
          </a:p>
        </p:txBody>
      </p:sp>
    </p:spTree>
    <p:extLst>
      <p:ext uri="{BB962C8B-B14F-4D97-AF65-F5344CB8AC3E}">
        <p14:creationId xmlns:p14="http://schemas.microsoft.com/office/powerpoint/2010/main" val="3223987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1052736"/>
            <a:ext cx="8291264" cy="5271864"/>
          </a:xfrm>
        </p:spPr>
        <p:txBody>
          <a:bodyPr/>
          <a:lstStyle/>
          <a:p>
            <a:pPr algn="ctr">
              <a:buNone/>
            </a:pPr>
            <a:r>
              <a:rPr lang="fr-FR" b="1" dirty="0" smtClean="0">
                <a:latin typeface="Californian FB" pitchFamily="18" charset="0"/>
              </a:rPr>
              <a:t>MERCI DE VOTRE ATTENTION</a:t>
            </a:r>
            <a:endParaRPr lang="fr-FR" b="1" dirty="0">
              <a:latin typeface="Californian FB" pitchFamily="18" charset="0"/>
            </a:endParaRP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9120" y="2780928"/>
            <a:ext cx="2857500" cy="21463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1902</TotalTime>
  <Words>1063</Words>
  <Application>Microsoft Office PowerPoint</Application>
  <PresentationFormat>Affichage à l'écran (4:3)</PresentationFormat>
  <Paragraphs>98</Paragraphs>
  <Slides>21</Slides>
  <Notes>4</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Thème Office</vt:lpstr>
      <vt:lpstr>Présentation PowerPoint</vt:lpstr>
      <vt:lpstr>Présentation PowerPoint</vt:lpstr>
      <vt:lpstr>  1. MISSIONS LA CNSS  </vt:lpstr>
      <vt:lpstr>Présentation PowerPoint</vt:lpstr>
      <vt:lpstr>2. Populations couvertes</vt:lpstr>
      <vt:lpstr>3. Système de financement et ressources</vt:lpstr>
      <vt:lpstr>3.1 Assiette des cotisations</vt:lpstr>
      <vt:lpstr>3.2 Taux des cotisations</vt:lpstr>
      <vt:lpstr>4. Identification des cotisants</vt:lpstr>
      <vt:lpstr>5.Gestion des comptes des cotisants </vt:lpstr>
      <vt:lpstr>6. Les procédures du recouvrement </vt:lpstr>
      <vt:lpstr>6.1 Procédure précontentieuse</vt:lpstr>
      <vt:lpstr>6.2 Contentieux du recouvrement </vt:lpstr>
      <vt:lpstr>Présentation PowerPoint</vt:lpstr>
      <vt:lpstr>6.3 Le recouvrement à l’amiable </vt:lpstr>
      <vt:lpstr>7.Les difficultés du recouvrement</vt:lpstr>
      <vt:lpstr>8.Informatisation des procédures de recouvrement et de contrôle </vt:lpstr>
      <vt:lpstr>Présentation PowerPoint</vt:lpstr>
      <vt:lpstr>Présentation PowerPoint</vt:lpstr>
      <vt:lpstr>9. AUTRES REFORMES</vt:lpstr>
      <vt:lpstr>Présentation PowerPoint</vt:lpstr>
    </vt:vector>
  </TitlesOfParts>
  <Company>CNAS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REFORMES ET MESURES ENGAGEES PAR LA CNSS DE MAURITANIE</dc:title>
  <dc:creator>BOUH KERBALLY</dc:creator>
  <cp:lastModifiedBy>Bigeard, Mr Alexis - bf</cp:lastModifiedBy>
  <cp:revision>269</cp:revision>
  <dcterms:created xsi:type="dcterms:W3CDTF">2011-09-10T10:40:13Z</dcterms:created>
  <dcterms:modified xsi:type="dcterms:W3CDTF">2017-10-23T13:54:28Z</dcterms:modified>
</cp:coreProperties>
</file>