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88" r:id="rId3"/>
    <p:sldId id="276" r:id="rId4"/>
    <p:sldId id="260" r:id="rId5"/>
    <p:sldId id="259" r:id="rId6"/>
    <p:sldId id="275" r:id="rId7"/>
    <p:sldId id="258" r:id="rId8"/>
    <p:sldId id="261" r:id="rId9"/>
    <p:sldId id="262" r:id="rId10"/>
    <p:sldId id="263" r:id="rId11"/>
    <p:sldId id="264" r:id="rId12"/>
    <p:sldId id="265" r:id="rId13"/>
    <p:sldId id="266" r:id="rId14"/>
    <p:sldId id="267" r:id="rId15"/>
    <p:sldId id="278" r:id="rId16"/>
    <p:sldId id="279" r:id="rId17"/>
    <p:sldId id="280" r:id="rId18"/>
    <p:sldId id="281" r:id="rId19"/>
    <p:sldId id="269" r:id="rId20"/>
    <p:sldId id="274" r:id="rId21"/>
    <p:sldId id="282" r:id="rId22"/>
    <p:sldId id="286"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105" d="100"/>
          <a:sy n="105" d="100"/>
        </p:scale>
        <p:origin x="-180" y="-2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DAB5A9-3139-4088-841F-133643D873A5}" type="datetimeFigureOut">
              <a:rPr lang="fr-FR" smtClean="0"/>
              <a:t>12/12/2017</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4FD53A-AFEF-422C-B19E-288DAF85FE3D}" type="slidenum">
              <a:rPr lang="fr-FR" smtClean="0"/>
              <a:t>‹N°›</a:t>
            </a:fld>
            <a:endParaRPr lang="fr-FR"/>
          </a:p>
        </p:txBody>
      </p:sp>
    </p:spTree>
    <p:extLst>
      <p:ext uri="{BB962C8B-B14F-4D97-AF65-F5344CB8AC3E}">
        <p14:creationId xmlns:p14="http://schemas.microsoft.com/office/powerpoint/2010/main" val="1657822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51CAFAC-6F24-4292-8FF0-AF96DCEF597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73C50F5E-ECDB-46D4-8C80-CF9DAF8098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7490D7A4-14B1-430A-AFCF-2461B59DC3C9}"/>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842313CF-AD71-40BA-A39D-ED856362AB6B}"/>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D0D6B37A-0049-4CC3-AA10-D6C399566540}"/>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120021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6F5243B-BAE4-4606-B49F-6E33D2A1C8B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AA4146B7-C67D-432C-9D79-6759AFBAABBA}"/>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073F90B8-8B61-4757-959D-6C8726A16E01}"/>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DD705503-A191-48F3-AB83-C9DFE6D99348}"/>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C3F3BBB6-D1B8-4E06-B77D-E5DE640BA014}"/>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651917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E7B1390-2DCF-42B4-9369-7AC6B1CD3CB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DAF117AA-DA6A-4910-836F-73AE10FA98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 xmlns:a16="http://schemas.microsoft.com/office/drawing/2014/main" id="{05FD67BF-EC6E-4C05-A7B7-D11A52095E9E}"/>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8F4D0AD5-2C30-45CE-84C0-AB6F3F82EE07}"/>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0C419799-9A9A-4699-98E4-822A9D90AE0A}"/>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56721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445D14A-2C67-4792-9653-083E484FC5B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D2378EFD-EA0E-4620-A14A-324069F31C01}"/>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41D4AB6F-395A-4358-BCB5-E1749DF68268}"/>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7CB98243-1948-4D7B-A46C-5C6C0652B428}"/>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DE71F009-6CD5-4872-8CFD-1C8DAE5BDBFF}"/>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EC156FA1-E14D-41EB-9D32-1EE184CADC12}"/>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3176334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474E10-037A-418F-BA81-5727E43F629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5EDAB266-7112-4E07-802F-288B4A2286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 xmlns:a16="http://schemas.microsoft.com/office/drawing/2014/main" id="{332BFB49-BC9A-44FF-98D7-E9E0D92728E4}"/>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3C84DA24-F8E9-40DD-BC28-7D5D06139B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 xmlns:a16="http://schemas.microsoft.com/office/drawing/2014/main" id="{BDE76D80-C799-471C-A79B-072D3C2A9FC5}"/>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2B85E92A-03D4-4E56-98C6-CF9AD37A9B85}"/>
              </a:ext>
            </a:extLst>
          </p:cNvPr>
          <p:cNvSpPr>
            <a:spLocks noGrp="1"/>
          </p:cNvSpPr>
          <p:nvPr>
            <p:ph type="dt" sz="half" idx="10"/>
          </p:nvPr>
        </p:nvSpPr>
        <p:spPr/>
        <p:txBody>
          <a:bodyPr/>
          <a:lstStyle/>
          <a:p>
            <a:r>
              <a:rPr lang="fr-FR"/>
              <a:t>30/11/2017</a:t>
            </a:r>
          </a:p>
        </p:txBody>
      </p:sp>
      <p:sp>
        <p:nvSpPr>
          <p:cNvPr id="8" name="Espace réservé du pied de page 7">
            <a:extLst>
              <a:ext uri="{FF2B5EF4-FFF2-40B4-BE49-F238E27FC236}">
                <a16:creationId xmlns="" xmlns:a16="http://schemas.microsoft.com/office/drawing/2014/main" id="{4F76DB11-52A5-450D-822F-C0130C7E03E7}"/>
              </a:ext>
            </a:extLst>
          </p:cNvPr>
          <p:cNvSpPr>
            <a:spLocks noGrp="1"/>
          </p:cNvSpPr>
          <p:nvPr>
            <p:ph type="ftr" sz="quarter" idx="11"/>
          </p:nvPr>
        </p:nvSpPr>
        <p:spPr/>
        <p:txBody>
          <a:bodyPr/>
          <a:lstStyle/>
          <a:p>
            <a:r>
              <a:rPr lang="fr-FR"/>
              <a:t>Processus d'opérationnalisation de la gratuité des soins chez les ASBC</a:t>
            </a:r>
          </a:p>
        </p:txBody>
      </p:sp>
      <p:sp>
        <p:nvSpPr>
          <p:cNvPr id="9" name="Espace réservé du numéro de diapositive 8">
            <a:extLst>
              <a:ext uri="{FF2B5EF4-FFF2-40B4-BE49-F238E27FC236}">
                <a16:creationId xmlns="" xmlns:a16="http://schemas.microsoft.com/office/drawing/2014/main" id="{CF00FBFD-DCCA-48AA-B25B-9D38B476B9DE}"/>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3727433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8ECD96B-4604-44FD-A601-3DDB605C159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E20DD32A-9908-4D83-BB7F-7A7AE086733B}"/>
              </a:ext>
            </a:extLst>
          </p:cNvPr>
          <p:cNvSpPr>
            <a:spLocks noGrp="1"/>
          </p:cNvSpPr>
          <p:nvPr>
            <p:ph type="dt" sz="half" idx="10"/>
          </p:nvPr>
        </p:nvSpPr>
        <p:spPr/>
        <p:txBody>
          <a:bodyPr/>
          <a:lstStyle/>
          <a:p>
            <a:r>
              <a:rPr lang="fr-FR"/>
              <a:t>30/11/2017</a:t>
            </a:r>
          </a:p>
        </p:txBody>
      </p:sp>
      <p:sp>
        <p:nvSpPr>
          <p:cNvPr id="4" name="Espace réservé du pied de page 3">
            <a:extLst>
              <a:ext uri="{FF2B5EF4-FFF2-40B4-BE49-F238E27FC236}">
                <a16:creationId xmlns="" xmlns:a16="http://schemas.microsoft.com/office/drawing/2014/main" id="{C062AB95-D9BD-4BD7-930B-4FFA6A36894C}"/>
              </a:ext>
            </a:extLst>
          </p:cNvPr>
          <p:cNvSpPr>
            <a:spLocks noGrp="1"/>
          </p:cNvSpPr>
          <p:nvPr>
            <p:ph type="ftr" sz="quarter" idx="11"/>
          </p:nvPr>
        </p:nvSpPr>
        <p:spPr/>
        <p:txBody>
          <a:bodyPr/>
          <a:lstStyle/>
          <a:p>
            <a:r>
              <a:rPr lang="fr-FR"/>
              <a:t>Processus d'opérationnalisation de la gratuité des soins chez les ASBC</a:t>
            </a:r>
          </a:p>
        </p:txBody>
      </p:sp>
      <p:sp>
        <p:nvSpPr>
          <p:cNvPr id="5" name="Espace réservé du numéro de diapositive 4">
            <a:extLst>
              <a:ext uri="{FF2B5EF4-FFF2-40B4-BE49-F238E27FC236}">
                <a16:creationId xmlns="" xmlns:a16="http://schemas.microsoft.com/office/drawing/2014/main" id="{A57421D6-9B4F-4F6D-8B32-B7C9D8DECEAF}"/>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2135578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FF343995-7737-458D-BD31-DD19AED16E09}"/>
              </a:ext>
            </a:extLst>
          </p:cNvPr>
          <p:cNvSpPr>
            <a:spLocks noGrp="1"/>
          </p:cNvSpPr>
          <p:nvPr>
            <p:ph type="dt" sz="half" idx="10"/>
          </p:nvPr>
        </p:nvSpPr>
        <p:spPr/>
        <p:txBody>
          <a:bodyPr/>
          <a:lstStyle/>
          <a:p>
            <a:r>
              <a:rPr lang="fr-FR"/>
              <a:t>30/11/2017</a:t>
            </a:r>
          </a:p>
        </p:txBody>
      </p:sp>
      <p:sp>
        <p:nvSpPr>
          <p:cNvPr id="3" name="Espace réservé du pied de page 2">
            <a:extLst>
              <a:ext uri="{FF2B5EF4-FFF2-40B4-BE49-F238E27FC236}">
                <a16:creationId xmlns="" xmlns:a16="http://schemas.microsoft.com/office/drawing/2014/main" id="{E5822665-7F75-453A-82D8-EB510038BAD8}"/>
              </a:ext>
            </a:extLst>
          </p:cNvPr>
          <p:cNvSpPr>
            <a:spLocks noGrp="1"/>
          </p:cNvSpPr>
          <p:nvPr>
            <p:ph type="ftr" sz="quarter" idx="11"/>
          </p:nvPr>
        </p:nvSpPr>
        <p:spPr/>
        <p:txBody>
          <a:bodyPr/>
          <a:lstStyle/>
          <a:p>
            <a:r>
              <a:rPr lang="fr-FR"/>
              <a:t>Processus d'opérationnalisation de la gratuité des soins chez les ASBC</a:t>
            </a:r>
          </a:p>
        </p:txBody>
      </p:sp>
      <p:sp>
        <p:nvSpPr>
          <p:cNvPr id="4" name="Espace réservé du numéro de diapositive 3">
            <a:extLst>
              <a:ext uri="{FF2B5EF4-FFF2-40B4-BE49-F238E27FC236}">
                <a16:creationId xmlns="" xmlns:a16="http://schemas.microsoft.com/office/drawing/2014/main" id="{97B43422-7BBA-4CE8-9704-90396B24E377}"/>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50964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BEE2F77-5397-4AE3-AEBC-360958C4AAE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B12D20DA-EDAE-4B5A-830B-C5874769C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8540212B-7510-44E7-8310-E62163CD78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4E823DC1-E571-4595-BC67-8EF622F029F1}"/>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1F7B4592-CF78-4774-9CE8-77BAFB028BA3}"/>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B8408D34-A49A-4AFE-A22C-60E1AF7BBAFE}"/>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2369156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D327271-1487-4E32-92A4-814C26CD038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A9E77189-C843-42BB-B7E8-539DCA088B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1823EDC6-72DA-4BEC-BE0F-F670C53FC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ABC12DD5-62C3-407D-813F-9EA0FC4C1C20}"/>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FAFF2BF1-BE51-4B63-BCF6-FB6DF9B0838A}"/>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F37BC782-DFDE-4D45-AC03-F38F80D386E0}"/>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2064318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C93233-96EB-44FE-8B5D-B7C61CCFAFB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7D3C37F2-B2E0-476A-A7F3-16AB2C0CB2CD}"/>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FA26B870-0D2F-41E9-917D-4A3C7913A545}"/>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69E4CA50-879B-4936-80C8-293D1E683DF0}"/>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DADDBB42-4493-4EAD-85C2-B63E496B4069}"/>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640349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6D8D33FD-CF4C-4F63-BBB2-FF18B0DFD86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5A71B78F-1FCB-49CE-AB2A-A565456388FB}"/>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E0780A18-2776-4964-8CD3-47233BBC0272}"/>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FB25A44B-8556-4151-8193-C89C42E7DDA5}"/>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A5ECD936-7850-4849-8BFA-C347AEE4D776}"/>
              </a:ext>
            </a:extLst>
          </p:cNvPr>
          <p:cNvSpPr>
            <a:spLocks noGrp="1"/>
          </p:cNvSpPr>
          <p:nvPr>
            <p:ph type="sldNum" sz="quarter" idx="12"/>
          </p:nvPr>
        </p:nvSpPr>
        <p:spPr/>
        <p:txBody>
          <a:bodyPr/>
          <a:lstStyle/>
          <a:p>
            <a:fld id="{F74B30A8-5D7E-4ADA-85A9-C91AE366C3F1}" type="slidenum">
              <a:rPr lang="fr-FR" smtClean="0"/>
              <a:t>‹N°›</a:t>
            </a:fld>
            <a:endParaRPr lang="fr-FR"/>
          </a:p>
        </p:txBody>
      </p:sp>
    </p:spTree>
    <p:extLst>
      <p:ext uri="{BB962C8B-B14F-4D97-AF65-F5344CB8AC3E}">
        <p14:creationId xmlns:p14="http://schemas.microsoft.com/office/powerpoint/2010/main" val="157450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EEEC2513-39D2-4C52-813B-A35971F92B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8EE789D8-0DB7-47E2-8693-59AD5ED35B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A7C4CC73-1FB5-4824-8F8F-D730FAB8F8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30/11/2017</a:t>
            </a:r>
          </a:p>
        </p:txBody>
      </p:sp>
      <p:sp>
        <p:nvSpPr>
          <p:cNvPr id="5" name="Espace réservé du pied de page 4">
            <a:extLst>
              <a:ext uri="{FF2B5EF4-FFF2-40B4-BE49-F238E27FC236}">
                <a16:creationId xmlns="" xmlns:a16="http://schemas.microsoft.com/office/drawing/2014/main" id="{6CB2C0B2-67AF-421D-B0DA-BF4B37286D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D843CC22-26B5-4A53-BE4C-C059DF65C4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4B30A8-5D7E-4ADA-85A9-C91AE366C3F1}" type="slidenum">
              <a:rPr lang="fr-FR" smtClean="0"/>
              <a:t>‹N°›</a:t>
            </a:fld>
            <a:endParaRPr lang="fr-FR"/>
          </a:p>
        </p:txBody>
      </p:sp>
    </p:spTree>
    <p:extLst>
      <p:ext uri="{BB962C8B-B14F-4D97-AF65-F5344CB8AC3E}">
        <p14:creationId xmlns:p14="http://schemas.microsoft.com/office/powerpoint/2010/main" val="2458808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yampite@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E807383-FF8E-4B72-BF6B-B83481FAB481}"/>
              </a:ext>
            </a:extLst>
          </p:cNvPr>
          <p:cNvSpPr>
            <a:spLocks noGrp="1"/>
          </p:cNvSpPr>
          <p:nvPr>
            <p:ph type="ctrTitle"/>
          </p:nvPr>
        </p:nvSpPr>
        <p:spPr>
          <a:xfrm>
            <a:off x="2305878" y="1122363"/>
            <a:ext cx="8362122" cy="2387600"/>
          </a:xfrm>
        </p:spPr>
        <p:txBody>
          <a:bodyPr>
            <a:normAutofit fontScale="90000"/>
          </a:bodyPr>
          <a:lstStyle/>
          <a:p>
            <a:r>
              <a:rPr lang="fr-FR" dirty="0"/>
              <a:t>Gratuité des soins au niveau communautaire et pilotage de la CSU au Burkina Faso</a:t>
            </a:r>
          </a:p>
        </p:txBody>
      </p:sp>
      <p:sp>
        <p:nvSpPr>
          <p:cNvPr id="3" name="Sous-titre 2">
            <a:extLst>
              <a:ext uri="{FF2B5EF4-FFF2-40B4-BE49-F238E27FC236}">
                <a16:creationId xmlns="" xmlns:a16="http://schemas.microsoft.com/office/drawing/2014/main" id="{A2EAB126-520A-40DD-9C72-E44448DC5479}"/>
              </a:ext>
            </a:extLst>
          </p:cNvPr>
          <p:cNvSpPr>
            <a:spLocks noGrp="1"/>
          </p:cNvSpPr>
          <p:nvPr>
            <p:ph type="subTitle" idx="1"/>
          </p:nvPr>
        </p:nvSpPr>
        <p:spPr/>
        <p:txBody>
          <a:bodyPr>
            <a:normAutofit/>
          </a:bodyPr>
          <a:lstStyle/>
          <a:p>
            <a:r>
              <a:rPr lang="fr-FR" sz="3200" b="1" dirty="0"/>
              <a:t>Processus d’opérationnalisation</a:t>
            </a:r>
          </a:p>
          <a:p>
            <a:r>
              <a:rPr lang="fr-FR" sz="2000" dirty="0"/>
              <a:t>Dr S Pierre YAMEOGO, MD, MPH </a:t>
            </a:r>
            <a:r>
              <a:rPr lang="fr-FR" sz="2000" i="1" dirty="0"/>
              <a:t>(ST- CSU)</a:t>
            </a:r>
          </a:p>
          <a:p>
            <a:r>
              <a:rPr lang="fr-FR" sz="2000" dirty="0">
                <a:hlinkClick r:id="rId2"/>
              </a:rPr>
              <a:t>yampite@gmail.com</a:t>
            </a:r>
            <a:r>
              <a:rPr lang="fr-FR" sz="2000" dirty="0"/>
              <a:t> </a:t>
            </a:r>
          </a:p>
          <a:p>
            <a:endParaRPr lang="fr-FR" sz="3200" b="1" dirty="0"/>
          </a:p>
        </p:txBody>
      </p:sp>
      <p:sp>
        <p:nvSpPr>
          <p:cNvPr id="4" name="Espace réservé de la date 3">
            <a:extLst>
              <a:ext uri="{FF2B5EF4-FFF2-40B4-BE49-F238E27FC236}">
                <a16:creationId xmlns="" xmlns:a16="http://schemas.microsoft.com/office/drawing/2014/main" id="{338294B8-E705-4098-A23D-574D739B203A}"/>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122E9D48-5E8B-4F62-81CB-ABBC20C814D0}"/>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6065823D-2B97-46F9-8C14-F9A1245568DF}"/>
              </a:ext>
            </a:extLst>
          </p:cNvPr>
          <p:cNvSpPr>
            <a:spLocks noGrp="1"/>
          </p:cNvSpPr>
          <p:nvPr>
            <p:ph type="sldNum" sz="quarter" idx="12"/>
          </p:nvPr>
        </p:nvSpPr>
        <p:spPr/>
        <p:txBody>
          <a:bodyPr/>
          <a:lstStyle/>
          <a:p>
            <a:fld id="{F74B30A8-5D7E-4ADA-85A9-C91AE366C3F1}" type="slidenum">
              <a:rPr lang="fr-FR" smtClean="0"/>
              <a:t>1</a:t>
            </a:fld>
            <a:endParaRPr lang="fr-FR"/>
          </a:p>
        </p:txBody>
      </p:sp>
    </p:spTree>
    <p:extLst>
      <p:ext uri="{BB962C8B-B14F-4D97-AF65-F5344CB8AC3E}">
        <p14:creationId xmlns:p14="http://schemas.microsoft.com/office/powerpoint/2010/main" val="2760059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396593E-D1C7-4165-9EDD-F07E80F5B638}"/>
              </a:ext>
            </a:extLst>
          </p:cNvPr>
          <p:cNvSpPr>
            <a:spLocks noGrp="1"/>
          </p:cNvSpPr>
          <p:nvPr>
            <p:ph type="ctrTitle"/>
          </p:nvPr>
        </p:nvSpPr>
        <p:spPr/>
        <p:txBody>
          <a:bodyPr/>
          <a:lstStyle/>
          <a:p>
            <a:r>
              <a:rPr lang="fr-FR" dirty="0"/>
              <a:t>Gratuité des soins au niveau communautaire</a:t>
            </a:r>
          </a:p>
        </p:txBody>
      </p:sp>
      <p:sp>
        <p:nvSpPr>
          <p:cNvPr id="3" name="Sous-titre 2">
            <a:extLst>
              <a:ext uri="{FF2B5EF4-FFF2-40B4-BE49-F238E27FC236}">
                <a16:creationId xmlns="" xmlns:a16="http://schemas.microsoft.com/office/drawing/2014/main" id="{C927E0A7-F25B-4BB3-938C-D0065CD0D2E0}"/>
              </a:ext>
            </a:extLst>
          </p:cNvPr>
          <p:cNvSpPr>
            <a:spLocks noGrp="1"/>
          </p:cNvSpPr>
          <p:nvPr>
            <p:ph type="subTitle" idx="1"/>
          </p:nvPr>
        </p:nvSpPr>
        <p:spPr/>
        <p:txBody>
          <a:bodyPr/>
          <a:lstStyle/>
          <a:p>
            <a:endParaRPr lang="fr-FR"/>
          </a:p>
        </p:txBody>
      </p:sp>
      <p:sp>
        <p:nvSpPr>
          <p:cNvPr id="4" name="Espace réservé de la date 3">
            <a:extLst>
              <a:ext uri="{FF2B5EF4-FFF2-40B4-BE49-F238E27FC236}">
                <a16:creationId xmlns="" xmlns:a16="http://schemas.microsoft.com/office/drawing/2014/main" id="{966F858C-3EE1-404F-B99F-7E3EE42E0D3A}"/>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679E134F-AAFF-49DD-8D8F-13D4DBFE126A}"/>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D6EACD18-0BAD-4312-8D59-C391CE47CC32}"/>
              </a:ext>
            </a:extLst>
          </p:cNvPr>
          <p:cNvSpPr>
            <a:spLocks noGrp="1"/>
          </p:cNvSpPr>
          <p:nvPr>
            <p:ph type="sldNum" sz="quarter" idx="12"/>
          </p:nvPr>
        </p:nvSpPr>
        <p:spPr/>
        <p:txBody>
          <a:bodyPr/>
          <a:lstStyle/>
          <a:p>
            <a:fld id="{F74B30A8-5D7E-4ADA-85A9-C91AE366C3F1}" type="slidenum">
              <a:rPr lang="fr-FR" smtClean="0"/>
              <a:t>2</a:t>
            </a:fld>
            <a:endParaRPr lang="fr-FR"/>
          </a:p>
        </p:txBody>
      </p:sp>
    </p:spTree>
    <p:extLst>
      <p:ext uri="{BB962C8B-B14F-4D97-AF65-F5344CB8AC3E}">
        <p14:creationId xmlns:p14="http://schemas.microsoft.com/office/powerpoint/2010/main" val="3554620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3684683-D08A-4310-8F0B-D843A94B0573}"/>
              </a:ext>
            </a:extLst>
          </p:cNvPr>
          <p:cNvSpPr>
            <a:spLocks noGrp="1"/>
          </p:cNvSpPr>
          <p:nvPr>
            <p:ph type="title"/>
          </p:nvPr>
        </p:nvSpPr>
        <p:spPr/>
        <p:txBody>
          <a:bodyPr/>
          <a:lstStyle/>
          <a:p>
            <a:r>
              <a:rPr lang="fr-FR" b="1" dirty="0"/>
              <a:t>Contexte national : volonté politique pour la protection des populations vulnérables </a:t>
            </a:r>
          </a:p>
        </p:txBody>
      </p:sp>
      <p:sp>
        <p:nvSpPr>
          <p:cNvPr id="3" name="Espace réservé du contenu 2">
            <a:extLst>
              <a:ext uri="{FF2B5EF4-FFF2-40B4-BE49-F238E27FC236}">
                <a16:creationId xmlns="" xmlns:a16="http://schemas.microsoft.com/office/drawing/2014/main" id="{21E96E31-E65E-4E20-8292-7AF82D255782}"/>
              </a:ext>
            </a:extLst>
          </p:cNvPr>
          <p:cNvSpPr>
            <a:spLocks noGrp="1"/>
          </p:cNvSpPr>
          <p:nvPr>
            <p:ph idx="1"/>
          </p:nvPr>
        </p:nvSpPr>
        <p:spPr>
          <a:xfrm>
            <a:off x="838200" y="1825624"/>
            <a:ext cx="10515600" cy="4575175"/>
          </a:xfrm>
        </p:spPr>
        <p:txBody>
          <a:bodyPr>
            <a:normAutofit/>
          </a:bodyPr>
          <a:lstStyle/>
          <a:p>
            <a:r>
              <a:rPr lang="fr-FR" sz="3600" dirty="0"/>
              <a:t>Politique de gratuité des soins au profit de la femme et de l’enfant de 0 à 5 ans</a:t>
            </a:r>
          </a:p>
          <a:p>
            <a:r>
              <a:rPr lang="fr-FR" sz="3600" dirty="0"/>
              <a:t>Panier de soins en cours de mise en œuvre dans les formations sanitaires publiques et privées</a:t>
            </a:r>
          </a:p>
          <a:p>
            <a:r>
              <a:rPr lang="fr-FR" sz="3600" dirty="0">
                <a:solidFill>
                  <a:schemeClr val="accent1">
                    <a:lumMod val="50000"/>
                  </a:schemeClr>
                </a:solidFill>
              </a:rPr>
              <a:t>Les ASBC doivent également offrir gratuitement un panier de soins gratuits aux mêmes cibles pour une cohérence dans le système de santé </a:t>
            </a:r>
          </a:p>
        </p:txBody>
      </p:sp>
      <p:sp>
        <p:nvSpPr>
          <p:cNvPr id="4" name="Espace réservé de la date 3">
            <a:extLst>
              <a:ext uri="{FF2B5EF4-FFF2-40B4-BE49-F238E27FC236}">
                <a16:creationId xmlns="" xmlns:a16="http://schemas.microsoft.com/office/drawing/2014/main" id="{A719F1C1-0134-4BFD-8D4D-15DEF84DF32F}"/>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F7566F76-C7CE-431D-A060-8CF894BED3CD}"/>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E32E0E58-D481-48F7-9F7E-704CBE1A3688}"/>
              </a:ext>
            </a:extLst>
          </p:cNvPr>
          <p:cNvSpPr>
            <a:spLocks noGrp="1"/>
          </p:cNvSpPr>
          <p:nvPr>
            <p:ph type="sldNum" sz="quarter" idx="12"/>
          </p:nvPr>
        </p:nvSpPr>
        <p:spPr/>
        <p:txBody>
          <a:bodyPr/>
          <a:lstStyle/>
          <a:p>
            <a:fld id="{F74B30A8-5D7E-4ADA-85A9-C91AE366C3F1}" type="slidenum">
              <a:rPr lang="fr-FR" smtClean="0"/>
              <a:t>3</a:t>
            </a:fld>
            <a:endParaRPr lang="fr-FR"/>
          </a:p>
        </p:txBody>
      </p:sp>
    </p:spTree>
    <p:extLst>
      <p:ext uri="{BB962C8B-B14F-4D97-AF65-F5344CB8AC3E}">
        <p14:creationId xmlns:p14="http://schemas.microsoft.com/office/powerpoint/2010/main" val="311731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170B539-C251-4D8D-82F0-D06E41172DC7}"/>
              </a:ext>
            </a:extLst>
          </p:cNvPr>
          <p:cNvSpPr>
            <a:spLocks noGrp="1"/>
          </p:cNvSpPr>
          <p:nvPr>
            <p:ph type="title"/>
          </p:nvPr>
        </p:nvSpPr>
        <p:spPr/>
        <p:txBody>
          <a:bodyPr/>
          <a:lstStyle/>
          <a:p>
            <a:r>
              <a:rPr lang="fr-FR" b="1" dirty="0"/>
              <a:t>Acquis et opportunités </a:t>
            </a:r>
          </a:p>
        </p:txBody>
      </p:sp>
      <p:sp>
        <p:nvSpPr>
          <p:cNvPr id="3" name="Espace réservé du contenu 2">
            <a:extLst>
              <a:ext uri="{FF2B5EF4-FFF2-40B4-BE49-F238E27FC236}">
                <a16:creationId xmlns="" xmlns:a16="http://schemas.microsoft.com/office/drawing/2014/main" id="{66CDE95B-6954-4DF2-990B-158C8ADA5481}"/>
              </a:ext>
            </a:extLst>
          </p:cNvPr>
          <p:cNvSpPr>
            <a:spLocks noGrp="1"/>
          </p:cNvSpPr>
          <p:nvPr>
            <p:ph idx="1"/>
          </p:nvPr>
        </p:nvSpPr>
        <p:spPr>
          <a:xfrm>
            <a:off x="838200" y="1825625"/>
            <a:ext cx="5059017" cy="3886062"/>
          </a:xfrm>
        </p:spPr>
        <p:txBody>
          <a:bodyPr>
            <a:normAutofit fontScale="85000" lnSpcReduction="20000"/>
          </a:bodyPr>
          <a:lstStyle/>
          <a:p>
            <a:r>
              <a:rPr lang="fr-FR" dirty="0"/>
              <a:t>Un panier de soins curatifs est déjà identifié pour les ASBC : </a:t>
            </a:r>
          </a:p>
          <a:p>
            <a:pPr marL="0" indent="0">
              <a:buNone/>
            </a:pPr>
            <a:endParaRPr lang="fr-FR" dirty="0"/>
          </a:p>
          <a:p>
            <a:pPr lvl="2">
              <a:buFont typeface="Wingdings" panose="05000000000000000000" pitchFamily="2" charset="2"/>
              <a:buChar char="ü"/>
            </a:pPr>
            <a:r>
              <a:rPr lang="fr-FR" sz="3600" i="1" dirty="0">
                <a:solidFill>
                  <a:srgbClr val="0070C0"/>
                </a:solidFill>
              </a:rPr>
              <a:t>Antipaludique (AL, ACT…)</a:t>
            </a:r>
          </a:p>
          <a:p>
            <a:pPr lvl="2">
              <a:buFont typeface="Wingdings" panose="05000000000000000000" pitchFamily="2" charset="2"/>
              <a:buChar char="ü"/>
            </a:pPr>
            <a:r>
              <a:rPr lang="fr-FR" sz="3600" i="1" dirty="0">
                <a:solidFill>
                  <a:srgbClr val="0070C0"/>
                </a:solidFill>
              </a:rPr>
              <a:t>Amoxicilline, </a:t>
            </a:r>
          </a:p>
          <a:p>
            <a:pPr lvl="2">
              <a:buFont typeface="Wingdings" panose="05000000000000000000" pitchFamily="2" charset="2"/>
              <a:buChar char="ü"/>
            </a:pPr>
            <a:r>
              <a:rPr lang="fr-FR" sz="3600" i="1" dirty="0">
                <a:solidFill>
                  <a:srgbClr val="0070C0"/>
                </a:solidFill>
              </a:rPr>
              <a:t>SRO_ZINC,</a:t>
            </a:r>
          </a:p>
          <a:p>
            <a:pPr lvl="2">
              <a:buFont typeface="Wingdings" panose="05000000000000000000" pitchFamily="2" charset="2"/>
              <a:buChar char="ü"/>
            </a:pPr>
            <a:r>
              <a:rPr lang="fr-FR" sz="3600" i="1" dirty="0">
                <a:solidFill>
                  <a:srgbClr val="0070C0"/>
                </a:solidFill>
              </a:rPr>
              <a:t> paracétamol, </a:t>
            </a:r>
          </a:p>
          <a:p>
            <a:pPr lvl="2">
              <a:buFont typeface="Wingdings" panose="05000000000000000000" pitchFamily="2" charset="2"/>
              <a:buChar char="ü"/>
            </a:pPr>
            <a:r>
              <a:rPr lang="fr-FR" sz="3600" i="1" dirty="0">
                <a:solidFill>
                  <a:srgbClr val="0070C0"/>
                </a:solidFill>
              </a:rPr>
              <a:t>Tdr palu</a:t>
            </a:r>
          </a:p>
          <a:p>
            <a:pPr lvl="2">
              <a:buFont typeface="Wingdings" panose="05000000000000000000" pitchFamily="2" charset="2"/>
              <a:buChar char="ü"/>
            </a:pPr>
            <a:r>
              <a:rPr lang="fr-FR" sz="3600" i="1" dirty="0">
                <a:solidFill>
                  <a:srgbClr val="0070C0"/>
                </a:solidFill>
              </a:rPr>
              <a:t>Anti TB</a:t>
            </a:r>
          </a:p>
        </p:txBody>
      </p:sp>
      <p:sp>
        <p:nvSpPr>
          <p:cNvPr id="4" name="Espace réservé du contenu 2">
            <a:extLst>
              <a:ext uri="{FF2B5EF4-FFF2-40B4-BE49-F238E27FC236}">
                <a16:creationId xmlns="" xmlns:a16="http://schemas.microsoft.com/office/drawing/2014/main" id="{AE9B5339-7AC6-4CF2-AADC-6D26F6CFE84D}"/>
              </a:ext>
            </a:extLst>
          </p:cNvPr>
          <p:cNvSpPr txBox="1">
            <a:spLocks/>
          </p:cNvSpPr>
          <p:nvPr/>
        </p:nvSpPr>
        <p:spPr>
          <a:xfrm>
            <a:off x="6096000" y="1825625"/>
            <a:ext cx="5059017" cy="374028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Reconnaissance officielle du travail des ASBC </a:t>
            </a:r>
          </a:p>
          <a:p>
            <a:pPr marL="0" indent="0">
              <a:buFont typeface="Arial" panose="020B0604020202020204" pitchFamily="34" charset="0"/>
              <a:buNone/>
            </a:pPr>
            <a:endParaRPr lang="fr-FR" dirty="0"/>
          </a:p>
          <a:p>
            <a:pPr lvl="2">
              <a:buFont typeface="Wingdings" panose="05000000000000000000" pitchFamily="2" charset="2"/>
              <a:buChar char="ü"/>
            </a:pPr>
            <a:r>
              <a:rPr lang="fr-FR" sz="3600" i="1" dirty="0">
                <a:solidFill>
                  <a:srgbClr val="0070C0"/>
                </a:solidFill>
              </a:rPr>
              <a:t>paiement mensuel</a:t>
            </a:r>
          </a:p>
          <a:p>
            <a:pPr lvl="2">
              <a:buFont typeface="Wingdings" panose="05000000000000000000" pitchFamily="2" charset="2"/>
              <a:buChar char="ü"/>
            </a:pPr>
            <a:r>
              <a:rPr lang="fr-FR" sz="3600" i="1" dirty="0">
                <a:solidFill>
                  <a:srgbClr val="0070C0"/>
                </a:solidFill>
              </a:rPr>
              <a:t>Recrutement officiel</a:t>
            </a:r>
          </a:p>
          <a:p>
            <a:pPr lvl="2">
              <a:buFont typeface="Wingdings" panose="05000000000000000000" pitchFamily="2" charset="2"/>
              <a:buChar char="ü"/>
            </a:pPr>
            <a:r>
              <a:rPr lang="fr-FR" sz="3600" i="1" dirty="0">
                <a:solidFill>
                  <a:srgbClr val="0070C0"/>
                </a:solidFill>
              </a:rPr>
              <a:t>Travail officiel </a:t>
            </a:r>
          </a:p>
          <a:p>
            <a:pPr lvl="2">
              <a:buFont typeface="Wingdings" panose="05000000000000000000" pitchFamily="2" charset="2"/>
              <a:buChar char="ü"/>
            </a:pPr>
            <a:r>
              <a:rPr lang="fr-FR" sz="3600" i="1" dirty="0">
                <a:solidFill>
                  <a:srgbClr val="0070C0"/>
                </a:solidFill>
              </a:rPr>
              <a:t>Ils font partie intégrante des formations sanitaires</a:t>
            </a:r>
          </a:p>
        </p:txBody>
      </p:sp>
      <p:sp>
        <p:nvSpPr>
          <p:cNvPr id="5" name="Espace réservé de la date 4">
            <a:extLst>
              <a:ext uri="{FF2B5EF4-FFF2-40B4-BE49-F238E27FC236}">
                <a16:creationId xmlns="" xmlns:a16="http://schemas.microsoft.com/office/drawing/2014/main" id="{F8565E91-B852-496D-91E8-0478511B6B5D}"/>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1FAE62BC-D040-4321-A1CB-5E4998CF6CBA}"/>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E8C5CD8D-5B55-4C9F-BF25-CD7F416A4B7B}"/>
              </a:ext>
            </a:extLst>
          </p:cNvPr>
          <p:cNvSpPr>
            <a:spLocks noGrp="1"/>
          </p:cNvSpPr>
          <p:nvPr>
            <p:ph type="sldNum" sz="quarter" idx="12"/>
          </p:nvPr>
        </p:nvSpPr>
        <p:spPr/>
        <p:txBody>
          <a:bodyPr/>
          <a:lstStyle/>
          <a:p>
            <a:fld id="{F74B30A8-5D7E-4ADA-85A9-C91AE366C3F1}" type="slidenum">
              <a:rPr lang="fr-FR" smtClean="0"/>
              <a:t>4</a:t>
            </a:fld>
            <a:endParaRPr lang="fr-FR"/>
          </a:p>
        </p:txBody>
      </p:sp>
    </p:spTree>
    <p:extLst>
      <p:ext uri="{BB962C8B-B14F-4D97-AF65-F5344CB8AC3E}">
        <p14:creationId xmlns:p14="http://schemas.microsoft.com/office/powerpoint/2010/main" val="78208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170B539-C251-4D8D-82F0-D06E41172DC7}"/>
              </a:ext>
            </a:extLst>
          </p:cNvPr>
          <p:cNvSpPr>
            <a:spLocks noGrp="1"/>
          </p:cNvSpPr>
          <p:nvPr>
            <p:ph type="title"/>
          </p:nvPr>
        </p:nvSpPr>
        <p:spPr/>
        <p:txBody>
          <a:bodyPr/>
          <a:lstStyle/>
          <a:p>
            <a:r>
              <a:rPr lang="fr-FR" b="1" dirty="0"/>
              <a:t>Acquis et opportunités </a:t>
            </a:r>
          </a:p>
        </p:txBody>
      </p:sp>
      <p:sp>
        <p:nvSpPr>
          <p:cNvPr id="3" name="Espace réservé du contenu 2">
            <a:extLst>
              <a:ext uri="{FF2B5EF4-FFF2-40B4-BE49-F238E27FC236}">
                <a16:creationId xmlns="" xmlns:a16="http://schemas.microsoft.com/office/drawing/2014/main" id="{66CDE95B-6954-4DF2-990B-158C8ADA5481}"/>
              </a:ext>
            </a:extLst>
          </p:cNvPr>
          <p:cNvSpPr>
            <a:spLocks noGrp="1"/>
          </p:cNvSpPr>
          <p:nvPr>
            <p:ph idx="1"/>
          </p:nvPr>
        </p:nvSpPr>
        <p:spPr>
          <a:xfrm>
            <a:off x="838200" y="1825625"/>
            <a:ext cx="10515600" cy="1951245"/>
          </a:xfrm>
        </p:spPr>
        <p:txBody>
          <a:bodyPr>
            <a:normAutofit/>
          </a:bodyPr>
          <a:lstStyle/>
          <a:p>
            <a:r>
              <a:rPr lang="fr-FR" dirty="0"/>
              <a:t>Le décret n’est pas restrictif malgré l’article 3 qui stipule que : </a:t>
            </a:r>
          </a:p>
          <a:p>
            <a:pPr marL="0" indent="0">
              <a:buNone/>
            </a:pPr>
            <a:r>
              <a:rPr lang="fr-FR" sz="3200" i="1" dirty="0">
                <a:solidFill>
                  <a:srgbClr val="0070C0"/>
                </a:solidFill>
              </a:rPr>
              <a:t>« la gratuité est mise en œuvre dans toutes les formations sanitaires publiques et conventionnées du Burkina Faso »</a:t>
            </a:r>
          </a:p>
        </p:txBody>
      </p:sp>
      <p:sp>
        <p:nvSpPr>
          <p:cNvPr id="4" name="Espace réservé du contenu 2">
            <a:extLst>
              <a:ext uri="{FF2B5EF4-FFF2-40B4-BE49-F238E27FC236}">
                <a16:creationId xmlns="" xmlns:a16="http://schemas.microsoft.com/office/drawing/2014/main" id="{8E8FE675-1034-40ED-812B-0662EF4BD139}"/>
              </a:ext>
            </a:extLst>
          </p:cNvPr>
          <p:cNvSpPr txBox="1">
            <a:spLocks/>
          </p:cNvSpPr>
          <p:nvPr/>
        </p:nvSpPr>
        <p:spPr>
          <a:xfrm>
            <a:off x="937591" y="4111625"/>
            <a:ext cx="10515600" cy="195124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stratégie de GSD est en phase de construction : </a:t>
            </a:r>
            <a:r>
              <a:rPr lang="fr-FR" b="1" i="1" dirty="0"/>
              <a:t>« apprendre en faisant »</a:t>
            </a:r>
          </a:p>
          <a:p>
            <a:pPr marL="0" indent="0">
              <a:buFont typeface="Arial" panose="020B0604020202020204" pitchFamily="34" charset="0"/>
              <a:buNone/>
            </a:pPr>
            <a:r>
              <a:rPr lang="fr-FR" sz="3200" i="1" dirty="0">
                <a:solidFill>
                  <a:srgbClr val="0070C0"/>
                </a:solidFill>
              </a:rPr>
              <a:t>Aucun document officiel en dehors des directives, du décret et arrêté sur les dépenses éligibles. Possibilité d’intégrer facilement les ASBC dans le panier avant la finalisation des documents de référence</a:t>
            </a:r>
          </a:p>
        </p:txBody>
      </p:sp>
      <p:sp>
        <p:nvSpPr>
          <p:cNvPr id="5" name="Espace réservé de la date 4">
            <a:extLst>
              <a:ext uri="{FF2B5EF4-FFF2-40B4-BE49-F238E27FC236}">
                <a16:creationId xmlns="" xmlns:a16="http://schemas.microsoft.com/office/drawing/2014/main" id="{8E8A3F4B-AA27-4652-B7BF-1A2AB064B243}"/>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21735501-420B-4266-9526-E7510D40C5C6}"/>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C7CBE214-7FE8-4324-ADA9-000674609498}"/>
              </a:ext>
            </a:extLst>
          </p:cNvPr>
          <p:cNvSpPr>
            <a:spLocks noGrp="1"/>
          </p:cNvSpPr>
          <p:nvPr>
            <p:ph type="sldNum" sz="quarter" idx="12"/>
          </p:nvPr>
        </p:nvSpPr>
        <p:spPr/>
        <p:txBody>
          <a:bodyPr/>
          <a:lstStyle/>
          <a:p>
            <a:fld id="{F74B30A8-5D7E-4ADA-85A9-C91AE366C3F1}" type="slidenum">
              <a:rPr lang="fr-FR" smtClean="0"/>
              <a:t>5</a:t>
            </a:fld>
            <a:endParaRPr lang="fr-FR"/>
          </a:p>
        </p:txBody>
      </p:sp>
    </p:spTree>
    <p:extLst>
      <p:ext uri="{BB962C8B-B14F-4D97-AF65-F5344CB8AC3E}">
        <p14:creationId xmlns:p14="http://schemas.microsoft.com/office/powerpoint/2010/main" val="132367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170B539-C251-4D8D-82F0-D06E41172DC7}"/>
              </a:ext>
            </a:extLst>
          </p:cNvPr>
          <p:cNvSpPr>
            <a:spLocks noGrp="1"/>
          </p:cNvSpPr>
          <p:nvPr>
            <p:ph type="title"/>
          </p:nvPr>
        </p:nvSpPr>
        <p:spPr/>
        <p:txBody>
          <a:bodyPr/>
          <a:lstStyle/>
          <a:p>
            <a:r>
              <a:rPr lang="fr-FR" b="1" dirty="0"/>
              <a:t>Acquis et opportunités </a:t>
            </a:r>
          </a:p>
        </p:txBody>
      </p:sp>
      <p:sp>
        <p:nvSpPr>
          <p:cNvPr id="3" name="Espace réservé du contenu 2">
            <a:extLst>
              <a:ext uri="{FF2B5EF4-FFF2-40B4-BE49-F238E27FC236}">
                <a16:creationId xmlns="" xmlns:a16="http://schemas.microsoft.com/office/drawing/2014/main" id="{66CDE95B-6954-4DF2-990B-158C8ADA5481}"/>
              </a:ext>
            </a:extLst>
          </p:cNvPr>
          <p:cNvSpPr>
            <a:spLocks noGrp="1"/>
          </p:cNvSpPr>
          <p:nvPr>
            <p:ph idx="1"/>
          </p:nvPr>
        </p:nvSpPr>
        <p:spPr>
          <a:xfrm>
            <a:off x="838200" y="1825625"/>
            <a:ext cx="10515600" cy="1951245"/>
          </a:xfrm>
        </p:spPr>
        <p:txBody>
          <a:bodyPr>
            <a:normAutofit/>
          </a:bodyPr>
          <a:lstStyle/>
          <a:p>
            <a:r>
              <a:rPr lang="fr-FR" dirty="0"/>
              <a:t>Nouvelle vision du ministère de la santé en complément du RAMU: </a:t>
            </a:r>
          </a:p>
          <a:p>
            <a:pPr marL="0" indent="0">
              <a:buNone/>
            </a:pPr>
            <a:r>
              <a:rPr lang="fr-FR" sz="3200" i="1" dirty="0">
                <a:solidFill>
                  <a:srgbClr val="0070C0"/>
                </a:solidFill>
              </a:rPr>
              <a:t>« relancer les systèmes d’assurance maladie à base communautaire afin d’atteindre rapidement la CSU »</a:t>
            </a:r>
          </a:p>
        </p:txBody>
      </p:sp>
      <p:sp>
        <p:nvSpPr>
          <p:cNvPr id="4" name="Espace réservé du contenu 2">
            <a:extLst>
              <a:ext uri="{FF2B5EF4-FFF2-40B4-BE49-F238E27FC236}">
                <a16:creationId xmlns="" xmlns:a16="http://schemas.microsoft.com/office/drawing/2014/main" id="{8E8FE675-1034-40ED-812B-0662EF4BD139}"/>
              </a:ext>
            </a:extLst>
          </p:cNvPr>
          <p:cNvSpPr txBox="1">
            <a:spLocks/>
          </p:cNvSpPr>
          <p:nvPr/>
        </p:nvSpPr>
        <p:spPr>
          <a:xfrm>
            <a:off x="937591" y="4111625"/>
            <a:ext cx="10515600" cy="15338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dirty="0"/>
              <a:t>La gratuité des soins offerts par les ASBC peut constituer une porte d’entrée du dispositif de conception de l’AMBC</a:t>
            </a:r>
            <a:endParaRPr lang="fr-FR" sz="3200" i="1" dirty="0">
              <a:solidFill>
                <a:srgbClr val="0070C0"/>
              </a:solidFill>
            </a:endParaRPr>
          </a:p>
        </p:txBody>
      </p:sp>
      <p:sp>
        <p:nvSpPr>
          <p:cNvPr id="5" name="Espace réservé de la date 4">
            <a:extLst>
              <a:ext uri="{FF2B5EF4-FFF2-40B4-BE49-F238E27FC236}">
                <a16:creationId xmlns="" xmlns:a16="http://schemas.microsoft.com/office/drawing/2014/main" id="{8E8A3F4B-AA27-4652-B7BF-1A2AB064B243}"/>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21735501-420B-4266-9526-E7510D40C5C6}"/>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C7CBE214-7FE8-4324-ADA9-000674609498}"/>
              </a:ext>
            </a:extLst>
          </p:cNvPr>
          <p:cNvSpPr>
            <a:spLocks noGrp="1"/>
          </p:cNvSpPr>
          <p:nvPr>
            <p:ph type="sldNum" sz="quarter" idx="12"/>
          </p:nvPr>
        </p:nvSpPr>
        <p:spPr/>
        <p:txBody>
          <a:bodyPr/>
          <a:lstStyle/>
          <a:p>
            <a:fld id="{F74B30A8-5D7E-4ADA-85A9-C91AE366C3F1}" type="slidenum">
              <a:rPr lang="fr-FR" smtClean="0"/>
              <a:t>6</a:t>
            </a:fld>
            <a:endParaRPr lang="fr-FR"/>
          </a:p>
        </p:txBody>
      </p:sp>
    </p:spTree>
    <p:extLst>
      <p:ext uri="{BB962C8B-B14F-4D97-AF65-F5344CB8AC3E}">
        <p14:creationId xmlns:p14="http://schemas.microsoft.com/office/powerpoint/2010/main" val="107896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3EE0E96-8C8D-40E3-A86F-9C7DD49656B6}"/>
              </a:ext>
            </a:extLst>
          </p:cNvPr>
          <p:cNvSpPr>
            <a:spLocks noGrp="1"/>
          </p:cNvSpPr>
          <p:nvPr>
            <p:ph type="title"/>
          </p:nvPr>
        </p:nvSpPr>
        <p:spPr>
          <a:xfrm>
            <a:off x="811696" y="669925"/>
            <a:ext cx="10515600" cy="1325563"/>
          </a:xfrm>
        </p:spPr>
        <p:txBody>
          <a:bodyPr/>
          <a:lstStyle/>
          <a:p>
            <a:r>
              <a:rPr lang="fr-FR" b="1" dirty="0"/>
              <a:t>Problématique </a:t>
            </a:r>
          </a:p>
        </p:txBody>
      </p:sp>
      <p:sp>
        <p:nvSpPr>
          <p:cNvPr id="3" name="Espace réservé du contenu 2">
            <a:extLst>
              <a:ext uri="{FF2B5EF4-FFF2-40B4-BE49-F238E27FC236}">
                <a16:creationId xmlns="" xmlns:a16="http://schemas.microsoft.com/office/drawing/2014/main" id="{8B6E8C1D-6BF2-463F-A5A7-B90D6EDAB7DF}"/>
              </a:ext>
            </a:extLst>
          </p:cNvPr>
          <p:cNvSpPr>
            <a:spLocks noGrp="1"/>
          </p:cNvSpPr>
          <p:nvPr>
            <p:ph idx="1"/>
          </p:nvPr>
        </p:nvSpPr>
        <p:spPr>
          <a:xfrm>
            <a:off x="957469" y="3230355"/>
            <a:ext cx="10515600" cy="1169367"/>
          </a:xfrm>
        </p:spPr>
        <p:txBody>
          <a:bodyPr>
            <a:normAutofit/>
          </a:bodyPr>
          <a:lstStyle/>
          <a:p>
            <a:r>
              <a:rPr lang="fr-FR" sz="4000" dirty="0">
                <a:solidFill>
                  <a:srgbClr val="FF0000"/>
                </a:solidFill>
              </a:rPr>
              <a:t>Comment y parvenir de façon efficiente ?</a:t>
            </a:r>
          </a:p>
        </p:txBody>
      </p:sp>
      <p:sp>
        <p:nvSpPr>
          <p:cNvPr id="4" name="Espace réservé de la date 3">
            <a:extLst>
              <a:ext uri="{FF2B5EF4-FFF2-40B4-BE49-F238E27FC236}">
                <a16:creationId xmlns="" xmlns:a16="http://schemas.microsoft.com/office/drawing/2014/main" id="{ABB604E1-FA28-4304-B6E6-5B44FCE356C3}"/>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E3EEFC74-A9A7-4C55-A5DB-E2BAD1A5AA43}"/>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3CF8F75B-AEDB-43D0-9B25-593AAC879A0E}"/>
              </a:ext>
            </a:extLst>
          </p:cNvPr>
          <p:cNvSpPr>
            <a:spLocks noGrp="1"/>
          </p:cNvSpPr>
          <p:nvPr>
            <p:ph type="sldNum" sz="quarter" idx="12"/>
          </p:nvPr>
        </p:nvSpPr>
        <p:spPr/>
        <p:txBody>
          <a:bodyPr/>
          <a:lstStyle/>
          <a:p>
            <a:fld id="{F74B30A8-5D7E-4ADA-85A9-C91AE366C3F1}" type="slidenum">
              <a:rPr lang="fr-FR" smtClean="0"/>
              <a:t>7</a:t>
            </a:fld>
            <a:endParaRPr lang="fr-FR"/>
          </a:p>
        </p:txBody>
      </p:sp>
    </p:spTree>
    <p:extLst>
      <p:ext uri="{BB962C8B-B14F-4D97-AF65-F5344CB8AC3E}">
        <p14:creationId xmlns:p14="http://schemas.microsoft.com/office/powerpoint/2010/main" val="741895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BAF53F5-45A6-46B2-9385-CB744A8B50AB}"/>
              </a:ext>
            </a:extLst>
          </p:cNvPr>
          <p:cNvSpPr>
            <a:spLocks noGrp="1"/>
          </p:cNvSpPr>
          <p:nvPr>
            <p:ph type="title"/>
          </p:nvPr>
        </p:nvSpPr>
        <p:spPr/>
        <p:txBody>
          <a:bodyPr/>
          <a:lstStyle/>
          <a:p>
            <a:r>
              <a:rPr lang="fr-FR" b="1" dirty="0"/>
              <a:t>Quelques principes fondamentaux de la dépense publique : </a:t>
            </a:r>
          </a:p>
        </p:txBody>
      </p:sp>
      <p:sp>
        <p:nvSpPr>
          <p:cNvPr id="3" name="Espace réservé du contenu 2">
            <a:extLst>
              <a:ext uri="{FF2B5EF4-FFF2-40B4-BE49-F238E27FC236}">
                <a16:creationId xmlns="" xmlns:a16="http://schemas.microsoft.com/office/drawing/2014/main" id="{1EF8CC9D-A318-4578-AB99-50C73DB9D96B}"/>
              </a:ext>
            </a:extLst>
          </p:cNvPr>
          <p:cNvSpPr>
            <a:spLocks noGrp="1"/>
          </p:cNvSpPr>
          <p:nvPr>
            <p:ph idx="1"/>
          </p:nvPr>
        </p:nvSpPr>
        <p:spPr>
          <a:xfrm>
            <a:off x="838200" y="2372139"/>
            <a:ext cx="10515600" cy="2968487"/>
          </a:xfrm>
        </p:spPr>
        <p:txBody>
          <a:bodyPr>
            <a:normAutofit lnSpcReduction="10000"/>
          </a:bodyPr>
          <a:lstStyle/>
          <a:p>
            <a:r>
              <a:rPr lang="fr-FR" sz="3600" b="1" dirty="0">
                <a:solidFill>
                  <a:srgbClr val="0070C0"/>
                </a:solidFill>
              </a:rPr>
              <a:t>Les pièces justificatives de la dépense publique</a:t>
            </a:r>
          </a:p>
          <a:p>
            <a:pPr marL="0" indent="0">
              <a:buNone/>
            </a:pPr>
            <a:endParaRPr lang="fr-FR" sz="3600" b="1" dirty="0">
              <a:solidFill>
                <a:srgbClr val="0070C0"/>
              </a:solidFill>
            </a:endParaRPr>
          </a:p>
          <a:p>
            <a:r>
              <a:rPr lang="fr-FR" sz="3600" b="1" dirty="0">
                <a:solidFill>
                  <a:srgbClr val="0070C0"/>
                </a:solidFill>
              </a:rPr>
              <a:t>Le respect des textes fixant l’éligibilité de la dépense</a:t>
            </a:r>
          </a:p>
          <a:p>
            <a:pPr marL="0" indent="0">
              <a:buNone/>
            </a:pPr>
            <a:endParaRPr lang="fr-FR" sz="3600" b="1" dirty="0">
              <a:solidFill>
                <a:srgbClr val="0070C0"/>
              </a:solidFill>
            </a:endParaRPr>
          </a:p>
          <a:p>
            <a:r>
              <a:rPr lang="fr-FR" sz="3600" b="1" dirty="0">
                <a:solidFill>
                  <a:srgbClr val="0070C0"/>
                </a:solidFill>
              </a:rPr>
              <a:t>Le circuit : tiers payant ou </a:t>
            </a:r>
            <a:r>
              <a:rPr lang="fr-FR" sz="3600" b="1" dirty="0">
                <a:solidFill>
                  <a:srgbClr val="FF0000"/>
                </a:solidFill>
              </a:rPr>
              <a:t>subvention</a:t>
            </a:r>
          </a:p>
          <a:p>
            <a:endParaRPr lang="fr-FR" sz="3600" b="1" dirty="0">
              <a:solidFill>
                <a:srgbClr val="0070C0"/>
              </a:solidFill>
            </a:endParaRPr>
          </a:p>
        </p:txBody>
      </p:sp>
      <p:sp>
        <p:nvSpPr>
          <p:cNvPr id="4" name="Espace réservé de la date 3">
            <a:extLst>
              <a:ext uri="{FF2B5EF4-FFF2-40B4-BE49-F238E27FC236}">
                <a16:creationId xmlns="" xmlns:a16="http://schemas.microsoft.com/office/drawing/2014/main" id="{C29D902E-53A0-419C-B1A5-4AF39F6C4662}"/>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809BEC9F-B4C1-4010-8070-9F3AA32F31ED}"/>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525E9DAD-42DE-41CD-84A0-709787ADD8F1}"/>
              </a:ext>
            </a:extLst>
          </p:cNvPr>
          <p:cNvSpPr>
            <a:spLocks noGrp="1"/>
          </p:cNvSpPr>
          <p:nvPr>
            <p:ph type="sldNum" sz="quarter" idx="12"/>
          </p:nvPr>
        </p:nvSpPr>
        <p:spPr/>
        <p:txBody>
          <a:bodyPr/>
          <a:lstStyle/>
          <a:p>
            <a:fld id="{F74B30A8-5D7E-4ADA-85A9-C91AE366C3F1}" type="slidenum">
              <a:rPr lang="fr-FR" smtClean="0"/>
              <a:t>8</a:t>
            </a:fld>
            <a:endParaRPr lang="fr-FR"/>
          </a:p>
        </p:txBody>
      </p:sp>
    </p:spTree>
    <p:extLst>
      <p:ext uri="{BB962C8B-B14F-4D97-AF65-F5344CB8AC3E}">
        <p14:creationId xmlns:p14="http://schemas.microsoft.com/office/powerpoint/2010/main" val="2788420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DB55CEC-B9EA-4495-9CBA-F34EE5DD37BB}"/>
              </a:ext>
            </a:extLst>
          </p:cNvPr>
          <p:cNvSpPr>
            <a:spLocks noGrp="1"/>
          </p:cNvSpPr>
          <p:nvPr>
            <p:ph type="title"/>
          </p:nvPr>
        </p:nvSpPr>
        <p:spPr/>
        <p:txBody>
          <a:bodyPr/>
          <a:lstStyle/>
          <a:p>
            <a:r>
              <a:rPr lang="fr-FR" dirty="0"/>
              <a:t>Proposition de modèle de mise en œuvre </a:t>
            </a:r>
          </a:p>
        </p:txBody>
      </p:sp>
      <p:sp>
        <p:nvSpPr>
          <p:cNvPr id="3" name="Espace réservé du contenu 2">
            <a:extLst>
              <a:ext uri="{FF2B5EF4-FFF2-40B4-BE49-F238E27FC236}">
                <a16:creationId xmlns="" xmlns:a16="http://schemas.microsoft.com/office/drawing/2014/main" id="{20119FE7-82E9-46C4-936E-A9FC040AE7F3}"/>
              </a:ext>
            </a:extLst>
          </p:cNvPr>
          <p:cNvSpPr>
            <a:spLocks noGrp="1"/>
          </p:cNvSpPr>
          <p:nvPr>
            <p:ph idx="1"/>
          </p:nvPr>
        </p:nvSpPr>
        <p:spPr>
          <a:xfrm>
            <a:off x="665921" y="2209938"/>
            <a:ext cx="5708375" cy="2998166"/>
          </a:xfrm>
        </p:spPr>
        <p:txBody>
          <a:bodyPr>
            <a:normAutofit/>
          </a:bodyPr>
          <a:lstStyle/>
          <a:p>
            <a:pPr marL="0" indent="0">
              <a:buNone/>
            </a:pPr>
            <a:r>
              <a:rPr lang="fr-FR" dirty="0"/>
              <a:t>1. Principe de progressivité :</a:t>
            </a:r>
          </a:p>
          <a:p>
            <a:pPr>
              <a:buFont typeface="Wingdings" panose="05000000000000000000" pitchFamily="2" charset="2"/>
              <a:buChar char="ü"/>
            </a:pPr>
            <a:r>
              <a:rPr lang="fr-FR" b="1" dirty="0">
                <a:solidFill>
                  <a:srgbClr val="0070C0"/>
                </a:solidFill>
              </a:rPr>
              <a:t>Commencer par les enfants de 0 à 5 ans uniquement</a:t>
            </a:r>
          </a:p>
          <a:p>
            <a:pPr>
              <a:buFont typeface="Wingdings" panose="05000000000000000000" pitchFamily="2" charset="2"/>
              <a:buChar char="ü"/>
            </a:pPr>
            <a:r>
              <a:rPr lang="fr-FR" b="1" dirty="0">
                <a:solidFill>
                  <a:srgbClr val="0070C0"/>
                </a:solidFill>
              </a:rPr>
              <a:t>Commencer 5 régions pendant 4 mois, puis passage à l’échelle</a:t>
            </a:r>
          </a:p>
        </p:txBody>
      </p:sp>
      <p:sp>
        <p:nvSpPr>
          <p:cNvPr id="4" name="Espace réservé du contenu 2">
            <a:extLst>
              <a:ext uri="{FF2B5EF4-FFF2-40B4-BE49-F238E27FC236}">
                <a16:creationId xmlns="" xmlns:a16="http://schemas.microsoft.com/office/drawing/2014/main" id="{3BE9BA9D-A2A5-4C65-8EEB-9000C05E15A4}"/>
              </a:ext>
            </a:extLst>
          </p:cNvPr>
          <p:cNvSpPr txBox="1">
            <a:spLocks/>
          </p:cNvSpPr>
          <p:nvPr/>
        </p:nvSpPr>
        <p:spPr>
          <a:xfrm>
            <a:off x="6821556" y="2209938"/>
            <a:ext cx="4933122" cy="28126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t>2. Choix des villages (ASBC) :</a:t>
            </a:r>
          </a:p>
          <a:p>
            <a:pPr>
              <a:buFont typeface="Wingdings" panose="05000000000000000000" pitchFamily="2" charset="2"/>
              <a:buChar char="ü"/>
            </a:pPr>
            <a:r>
              <a:rPr lang="fr-FR" b="1" dirty="0">
                <a:solidFill>
                  <a:srgbClr val="0070C0"/>
                </a:solidFill>
              </a:rPr>
              <a:t>Plus de 5 km d’une FS</a:t>
            </a:r>
          </a:p>
          <a:p>
            <a:pPr marL="0" indent="0">
              <a:buNone/>
            </a:pPr>
            <a:endParaRPr lang="fr-FR" b="1" dirty="0">
              <a:solidFill>
                <a:srgbClr val="0070C0"/>
              </a:solidFill>
            </a:endParaRPr>
          </a:p>
        </p:txBody>
      </p:sp>
      <p:sp>
        <p:nvSpPr>
          <p:cNvPr id="5" name="Espace réservé de la date 4">
            <a:extLst>
              <a:ext uri="{FF2B5EF4-FFF2-40B4-BE49-F238E27FC236}">
                <a16:creationId xmlns="" xmlns:a16="http://schemas.microsoft.com/office/drawing/2014/main" id="{9C4EE7E0-75CA-4D0B-AB69-7ED791D8D0CA}"/>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7526DCD8-F193-474C-8149-9D2426C4C90B}"/>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6E9C989C-7C0F-4C30-AF8C-91C41D4500F0}"/>
              </a:ext>
            </a:extLst>
          </p:cNvPr>
          <p:cNvSpPr>
            <a:spLocks noGrp="1"/>
          </p:cNvSpPr>
          <p:nvPr>
            <p:ph type="sldNum" sz="quarter" idx="12"/>
          </p:nvPr>
        </p:nvSpPr>
        <p:spPr/>
        <p:txBody>
          <a:bodyPr/>
          <a:lstStyle/>
          <a:p>
            <a:fld id="{F74B30A8-5D7E-4ADA-85A9-C91AE366C3F1}" type="slidenum">
              <a:rPr lang="fr-FR" smtClean="0"/>
              <a:t>9</a:t>
            </a:fld>
            <a:endParaRPr lang="fr-FR"/>
          </a:p>
        </p:txBody>
      </p:sp>
    </p:spTree>
    <p:extLst>
      <p:ext uri="{BB962C8B-B14F-4D97-AF65-F5344CB8AC3E}">
        <p14:creationId xmlns:p14="http://schemas.microsoft.com/office/powerpoint/2010/main" val="176559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DB55CEC-B9EA-4495-9CBA-F34EE5DD37BB}"/>
              </a:ext>
            </a:extLst>
          </p:cNvPr>
          <p:cNvSpPr>
            <a:spLocks noGrp="1"/>
          </p:cNvSpPr>
          <p:nvPr>
            <p:ph type="title"/>
          </p:nvPr>
        </p:nvSpPr>
        <p:spPr/>
        <p:txBody>
          <a:bodyPr/>
          <a:lstStyle/>
          <a:p>
            <a:r>
              <a:rPr lang="fr-FR" dirty="0"/>
              <a:t>Proposition de modèle de mise en œuvre </a:t>
            </a:r>
          </a:p>
        </p:txBody>
      </p:sp>
      <p:sp>
        <p:nvSpPr>
          <p:cNvPr id="3" name="Espace réservé du contenu 2">
            <a:extLst>
              <a:ext uri="{FF2B5EF4-FFF2-40B4-BE49-F238E27FC236}">
                <a16:creationId xmlns="" xmlns:a16="http://schemas.microsoft.com/office/drawing/2014/main" id="{20119FE7-82E9-46C4-936E-A9FC040AE7F3}"/>
              </a:ext>
            </a:extLst>
          </p:cNvPr>
          <p:cNvSpPr>
            <a:spLocks noGrp="1"/>
          </p:cNvSpPr>
          <p:nvPr>
            <p:ph idx="1"/>
          </p:nvPr>
        </p:nvSpPr>
        <p:spPr>
          <a:xfrm>
            <a:off x="599660" y="1525372"/>
            <a:ext cx="5708375" cy="2543045"/>
          </a:xfrm>
        </p:spPr>
        <p:txBody>
          <a:bodyPr>
            <a:normAutofit/>
          </a:bodyPr>
          <a:lstStyle/>
          <a:p>
            <a:pPr marL="0" indent="0">
              <a:buNone/>
            </a:pPr>
            <a:r>
              <a:rPr lang="fr-FR" dirty="0"/>
              <a:t>3. Offre de soins par l’ASBC  :</a:t>
            </a:r>
          </a:p>
          <a:p>
            <a:pPr>
              <a:buFont typeface="Wingdings" panose="05000000000000000000" pitchFamily="2" charset="2"/>
              <a:buChar char="ü"/>
            </a:pPr>
            <a:r>
              <a:rPr lang="fr-FR" b="1" dirty="0">
                <a:solidFill>
                  <a:srgbClr val="0070C0"/>
                </a:solidFill>
              </a:rPr>
              <a:t>Délégation de dispensions de médicaments y compris les anti TB</a:t>
            </a:r>
          </a:p>
          <a:p>
            <a:pPr>
              <a:buFont typeface="Wingdings" panose="05000000000000000000" pitchFamily="2" charset="2"/>
              <a:buChar char="ü"/>
            </a:pPr>
            <a:r>
              <a:rPr lang="fr-FR" b="1" dirty="0">
                <a:solidFill>
                  <a:srgbClr val="0070C0"/>
                </a:solidFill>
              </a:rPr>
              <a:t>Délégation de réalisation de TDR paludisme</a:t>
            </a:r>
          </a:p>
          <a:p>
            <a:pPr>
              <a:buFont typeface="Wingdings" panose="05000000000000000000" pitchFamily="2" charset="2"/>
              <a:buChar char="ü"/>
            </a:pPr>
            <a:endParaRPr lang="fr-FR" b="1" dirty="0">
              <a:solidFill>
                <a:srgbClr val="0070C0"/>
              </a:solidFill>
            </a:endParaRPr>
          </a:p>
        </p:txBody>
      </p:sp>
      <p:sp>
        <p:nvSpPr>
          <p:cNvPr id="4" name="Espace réservé du contenu 2">
            <a:extLst>
              <a:ext uri="{FF2B5EF4-FFF2-40B4-BE49-F238E27FC236}">
                <a16:creationId xmlns="" xmlns:a16="http://schemas.microsoft.com/office/drawing/2014/main" id="{3BE9BA9D-A2A5-4C65-8EEB-9000C05E15A4}"/>
              </a:ext>
            </a:extLst>
          </p:cNvPr>
          <p:cNvSpPr txBox="1">
            <a:spLocks/>
          </p:cNvSpPr>
          <p:nvPr/>
        </p:nvSpPr>
        <p:spPr>
          <a:xfrm>
            <a:off x="6834808" y="1414807"/>
            <a:ext cx="4933122" cy="29981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t>4. Pièces comptables :</a:t>
            </a:r>
          </a:p>
          <a:p>
            <a:pPr>
              <a:buFont typeface="Wingdings" panose="05000000000000000000" pitchFamily="2" charset="2"/>
              <a:buChar char="ü"/>
            </a:pPr>
            <a:r>
              <a:rPr lang="fr-FR" b="1" dirty="0">
                <a:solidFill>
                  <a:srgbClr val="0070C0"/>
                </a:solidFill>
              </a:rPr>
              <a:t>Mise en place de petits carnets à 2 souches auto carbonées déjà spécifié par médicaments </a:t>
            </a:r>
          </a:p>
          <a:p>
            <a:pPr>
              <a:buFont typeface="Wingdings" panose="05000000000000000000" pitchFamily="2" charset="2"/>
              <a:buChar char="ü"/>
            </a:pPr>
            <a:r>
              <a:rPr lang="fr-FR" b="1" dirty="0">
                <a:solidFill>
                  <a:srgbClr val="0070C0"/>
                </a:solidFill>
              </a:rPr>
              <a:t>Utilisation du cahier ou registre de l’ASBC</a:t>
            </a:r>
          </a:p>
          <a:p>
            <a:pPr marL="0" indent="0">
              <a:buNone/>
            </a:pPr>
            <a:endParaRPr lang="fr-FR" b="1" i="1" dirty="0">
              <a:solidFill>
                <a:srgbClr val="FF0000"/>
              </a:solidFill>
            </a:endParaRPr>
          </a:p>
        </p:txBody>
      </p:sp>
      <p:sp>
        <p:nvSpPr>
          <p:cNvPr id="5" name="Espace réservé du contenu 2">
            <a:extLst>
              <a:ext uri="{FF2B5EF4-FFF2-40B4-BE49-F238E27FC236}">
                <a16:creationId xmlns="" xmlns:a16="http://schemas.microsoft.com/office/drawing/2014/main" id="{C3E7E797-3CA1-45B9-AB37-5954668C2F95}"/>
              </a:ext>
            </a:extLst>
          </p:cNvPr>
          <p:cNvSpPr txBox="1">
            <a:spLocks/>
          </p:cNvSpPr>
          <p:nvPr/>
        </p:nvSpPr>
        <p:spPr>
          <a:xfrm>
            <a:off x="831574" y="4548644"/>
            <a:ext cx="10522226" cy="13600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i="1" dirty="0">
                <a:solidFill>
                  <a:srgbClr val="FF0000"/>
                </a:solidFill>
              </a:rPr>
              <a:t>NB : l’ASBC ne doit pas prescrire. Il inscrit seulement l’identité de l’enfant et la date sur les deux souches correspondant au médicament, remet une souche et le traitement au malade et garde en archive l’autre souche </a:t>
            </a:r>
          </a:p>
        </p:txBody>
      </p:sp>
      <p:sp>
        <p:nvSpPr>
          <p:cNvPr id="6" name="Espace réservé de la date 5">
            <a:extLst>
              <a:ext uri="{FF2B5EF4-FFF2-40B4-BE49-F238E27FC236}">
                <a16:creationId xmlns="" xmlns:a16="http://schemas.microsoft.com/office/drawing/2014/main" id="{275C0E09-5A34-4C16-9A2A-787A63085E0A}"/>
              </a:ext>
            </a:extLst>
          </p:cNvPr>
          <p:cNvSpPr>
            <a:spLocks noGrp="1"/>
          </p:cNvSpPr>
          <p:nvPr>
            <p:ph type="dt" sz="half" idx="10"/>
          </p:nvPr>
        </p:nvSpPr>
        <p:spPr/>
        <p:txBody>
          <a:bodyPr/>
          <a:lstStyle/>
          <a:p>
            <a:r>
              <a:rPr lang="fr-FR"/>
              <a:t>30/11/2017</a:t>
            </a:r>
          </a:p>
        </p:txBody>
      </p:sp>
      <p:sp>
        <p:nvSpPr>
          <p:cNvPr id="7" name="Espace réservé du pied de page 6">
            <a:extLst>
              <a:ext uri="{FF2B5EF4-FFF2-40B4-BE49-F238E27FC236}">
                <a16:creationId xmlns="" xmlns:a16="http://schemas.microsoft.com/office/drawing/2014/main" id="{5D493322-24B6-474B-AEE2-1149D56ABD32}"/>
              </a:ext>
            </a:extLst>
          </p:cNvPr>
          <p:cNvSpPr>
            <a:spLocks noGrp="1"/>
          </p:cNvSpPr>
          <p:nvPr>
            <p:ph type="ftr" sz="quarter" idx="11"/>
          </p:nvPr>
        </p:nvSpPr>
        <p:spPr/>
        <p:txBody>
          <a:bodyPr/>
          <a:lstStyle/>
          <a:p>
            <a:r>
              <a:rPr lang="fr-FR"/>
              <a:t>Processus d'opérationnalisation de la gratuité des soins chez les ASBC</a:t>
            </a:r>
          </a:p>
        </p:txBody>
      </p:sp>
      <p:sp>
        <p:nvSpPr>
          <p:cNvPr id="8" name="Espace réservé du numéro de diapositive 7">
            <a:extLst>
              <a:ext uri="{FF2B5EF4-FFF2-40B4-BE49-F238E27FC236}">
                <a16:creationId xmlns="" xmlns:a16="http://schemas.microsoft.com/office/drawing/2014/main" id="{33FD8A84-3D6D-4AE8-A6BC-E9FA0481377B}"/>
              </a:ext>
            </a:extLst>
          </p:cNvPr>
          <p:cNvSpPr>
            <a:spLocks noGrp="1"/>
          </p:cNvSpPr>
          <p:nvPr>
            <p:ph type="sldNum" sz="quarter" idx="12"/>
          </p:nvPr>
        </p:nvSpPr>
        <p:spPr/>
        <p:txBody>
          <a:bodyPr/>
          <a:lstStyle/>
          <a:p>
            <a:fld id="{F74B30A8-5D7E-4ADA-85A9-C91AE366C3F1}" type="slidenum">
              <a:rPr lang="fr-FR" smtClean="0"/>
              <a:t>10</a:t>
            </a:fld>
            <a:endParaRPr lang="fr-FR"/>
          </a:p>
        </p:txBody>
      </p:sp>
    </p:spTree>
    <p:extLst>
      <p:ext uri="{BB962C8B-B14F-4D97-AF65-F5344CB8AC3E}">
        <p14:creationId xmlns:p14="http://schemas.microsoft.com/office/powerpoint/2010/main" val="4136471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DB55CEC-B9EA-4495-9CBA-F34EE5DD37BB}"/>
              </a:ext>
            </a:extLst>
          </p:cNvPr>
          <p:cNvSpPr>
            <a:spLocks noGrp="1"/>
          </p:cNvSpPr>
          <p:nvPr>
            <p:ph type="title"/>
          </p:nvPr>
        </p:nvSpPr>
        <p:spPr/>
        <p:txBody>
          <a:bodyPr/>
          <a:lstStyle/>
          <a:p>
            <a:r>
              <a:rPr lang="fr-FR" dirty="0"/>
              <a:t>Proposition de modèle de mise en œuvre </a:t>
            </a:r>
          </a:p>
        </p:txBody>
      </p:sp>
      <p:sp>
        <p:nvSpPr>
          <p:cNvPr id="3" name="Espace réservé du contenu 2">
            <a:extLst>
              <a:ext uri="{FF2B5EF4-FFF2-40B4-BE49-F238E27FC236}">
                <a16:creationId xmlns="" xmlns:a16="http://schemas.microsoft.com/office/drawing/2014/main" id="{20119FE7-82E9-46C4-936E-A9FC040AE7F3}"/>
              </a:ext>
            </a:extLst>
          </p:cNvPr>
          <p:cNvSpPr>
            <a:spLocks noGrp="1"/>
          </p:cNvSpPr>
          <p:nvPr>
            <p:ph idx="1"/>
          </p:nvPr>
        </p:nvSpPr>
        <p:spPr>
          <a:xfrm>
            <a:off x="665921" y="2209938"/>
            <a:ext cx="5973418" cy="3846304"/>
          </a:xfrm>
        </p:spPr>
        <p:txBody>
          <a:bodyPr>
            <a:normAutofit/>
          </a:bodyPr>
          <a:lstStyle/>
          <a:p>
            <a:pPr marL="0" indent="0">
              <a:buNone/>
            </a:pPr>
            <a:r>
              <a:rPr lang="fr-FR" dirty="0"/>
              <a:t>5. Approvisionnements :</a:t>
            </a:r>
          </a:p>
          <a:p>
            <a:pPr>
              <a:buFont typeface="Wingdings" panose="05000000000000000000" pitchFamily="2" charset="2"/>
              <a:buChar char="ü"/>
            </a:pPr>
            <a:r>
              <a:rPr lang="fr-FR" b="1" dirty="0">
                <a:solidFill>
                  <a:srgbClr val="0070C0"/>
                </a:solidFill>
              </a:rPr>
              <a:t>Mise en place d’un cahier de suivi des approvisionnements des ASBC au niveau DMEG</a:t>
            </a:r>
          </a:p>
          <a:p>
            <a:pPr>
              <a:buFont typeface="Wingdings" panose="05000000000000000000" pitchFamily="2" charset="2"/>
              <a:buChar char="ü"/>
            </a:pPr>
            <a:r>
              <a:rPr lang="fr-FR" b="1" dirty="0">
                <a:solidFill>
                  <a:srgbClr val="0070C0"/>
                </a:solidFill>
              </a:rPr>
              <a:t>Chaque approvisionnement est précédé d’un pointage de la quantité de médicaments consommés </a:t>
            </a:r>
          </a:p>
        </p:txBody>
      </p:sp>
      <p:sp>
        <p:nvSpPr>
          <p:cNvPr id="4" name="Espace réservé du contenu 2">
            <a:extLst>
              <a:ext uri="{FF2B5EF4-FFF2-40B4-BE49-F238E27FC236}">
                <a16:creationId xmlns="" xmlns:a16="http://schemas.microsoft.com/office/drawing/2014/main" id="{3BE9BA9D-A2A5-4C65-8EEB-9000C05E15A4}"/>
              </a:ext>
            </a:extLst>
          </p:cNvPr>
          <p:cNvSpPr txBox="1">
            <a:spLocks/>
          </p:cNvSpPr>
          <p:nvPr/>
        </p:nvSpPr>
        <p:spPr>
          <a:xfrm>
            <a:off x="6821556" y="2209937"/>
            <a:ext cx="4933122" cy="384630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t>6. Facturation, liquidation :</a:t>
            </a:r>
          </a:p>
          <a:p>
            <a:pPr>
              <a:buFont typeface="Wingdings" panose="05000000000000000000" pitchFamily="2" charset="2"/>
              <a:buChar char="ü"/>
            </a:pPr>
            <a:r>
              <a:rPr lang="fr-FR" b="1" dirty="0">
                <a:solidFill>
                  <a:srgbClr val="0070C0"/>
                </a:solidFill>
              </a:rPr>
              <a:t>Réalisée par le responsable du CSPS, CM</a:t>
            </a:r>
          </a:p>
          <a:p>
            <a:pPr>
              <a:buFont typeface="Wingdings" panose="05000000000000000000" pitchFamily="2" charset="2"/>
              <a:buChar char="ü"/>
            </a:pPr>
            <a:r>
              <a:rPr lang="fr-FR" b="1" dirty="0">
                <a:solidFill>
                  <a:srgbClr val="0070C0"/>
                </a:solidFill>
              </a:rPr>
              <a:t>Rapport mensuel révisé en y intégrant la gratuité des soins communautaires </a:t>
            </a:r>
          </a:p>
          <a:p>
            <a:pPr>
              <a:buFont typeface="Wingdings" panose="05000000000000000000" pitchFamily="2" charset="2"/>
              <a:buChar char="ü"/>
            </a:pPr>
            <a:r>
              <a:rPr lang="fr-FR" b="1" dirty="0">
                <a:solidFill>
                  <a:srgbClr val="0070C0"/>
                </a:solidFill>
              </a:rPr>
              <a:t>Même processus de liquidation et paiement à travers les comptes d’attente du DS </a:t>
            </a:r>
          </a:p>
        </p:txBody>
      </p:sp>
      <p:sp>
        <p:nvSpPr>
          <p:cNvPr id="5" name="Espace réservé de la date 4">
            <a:extLst>
              <a:ext uri="{FF2B5EF4-FFF2-40B4-BE49-F238E27FC236}">
                <a16:creationId xmlns="" xmlns:a16="http://schemas.microsoft.com/office/drawing/2014/main" id="{5B8A09F2-6A41-4A76-A91C-2FA2DC4D9F56}"/>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D3679996-B392-4A2C-A2A4-423341E2F957}"/>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AF2BE936-91A3-4AAD-80D6-96A7043E8CB9}"/>
              </a:ext>
            </a:extLst>
          </p:cNvPr>
          <p:cNvSpPr>
            <a:spLocks noGrp="1"/>
          </p:cNvSpPr>
          <p:nvPr>
            <p:ph type="sldNum" sz="quarter" idx="12"/>
          </p:nvPr>
        </p:nvSpPr>
        <p:spPr/>
        <p:txBody>
          <a:bodyPr/>
          <a:lstStyle/>
          <a:p>
            <a:fld id="{F74B30A8-5D7E-4ADA-85A9-C91AE366C3F1}" type="slidenum">
              <a:rPr lang="fr-FR" smtClean="0"/>
              <a:t>11</a:t>
            </a:fld>
            <a:endParaRPr lang="fr-FR"/>
          </a:p>
        </p:txBody>
      </p:sp>
    </p:spTree>
    <p:extLst>
      <p:ext uri="{BB962C8B-B14F-4D97-AF65-F5344CB8AC3E}">
        <p14:creationId xmlns:p14="http://schemas.microsoft.com/office/powerpoint/2010/main" val="77203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DB55CEC-B9EA-4495-9CBA-F34EE5DD37BB}"/>
              </a:ext>
            </a:extLst>
          </p:cNvPr>
          <p:cNvSpPr>
            <a:spLocks noGrp="1"/>
          </p:cNvSpPr>
          <p:nvPr>
            <p:ph type="title"/>
          </p:nvPr>
        </p:nvSpPr>
        <p:spPr/>
        <p:txBody>
          <a:bodyPr/>
          <a:lstStyle/>
          <a:p>
            <a:r>
              <a:rPr lang="fr-FR" dirty="0"/>
              <a:t>Proposition de modèle de mise en œuvre </a:t>
            </a:r>
          </a:p>
        </p:txBody>
      </p:sp>
      <p:sp>
        <p:nvSpPr>
          <p:cNvPr id="3" name="Espace réservé du contenu 2">
            <a:extLst>
              <a:ext uri="{FF2B5EF4-FFF2-40B4-BE49-F238E27FC236}">
                <a16:creationId xmlns="" xmlns:a16="http://schemas.microsoft.com/office/drawing/2014/main" id="{20119FE7-82E9-46C4-936E-A9FC040AE7F3}"/>
              </a:ext>
            </a:extLst>
          </p:cNvPr>
          <p:cNvSpPr>
            <a:spLocks noGrp="1"/>
          </p:cNvSpPr>
          <p:nvPr>
            <p:ph idx="1"/>
          </p:nvPr>
        </p:nvSpPr>
        <p:spPr>
          <a:xfrm>
            <a:off x="665921" y="2209938"/>
            <a:ext cx="5973418" cy="3846304"/>
          </a:xfrm>
        </p:spPr>
        <p:txBody>
          <a:bodyPr>
            <a:normAutofit/>
          </a:bodyPr>
          <a:lstStyle/>
          <a:p>
            <a:pPr marL="0" indent="0">
              <a:buNone/>
            </a:pPr>
            <a:r>
              <a:rPr lang="fr-FR" dirty="0"/>
              <a:t>7. Rapportage  :</a:t>
            </a:r>
          </a:p>
          <a:p>
            <a:pPr>
              <a:buFont typeface="Wingdings" panose="05000000000000000000" pitchFamily="2" charset="2"/>
              <a:buChar char="ü"/>
            </a:pPr>
            <a:r>
              <a:rPr lang="fr-FR" b="1" dirty="0">
                <a:solidFill>
                  <a:srgbClr val="0070C0"/>
                </a:solidFill>
              </a:rPr>
              <a:t>Même circuit que GDS</a:t>
            </a:r>
          </a:p>
          <a:p>
            <a:pPr marL="0" indent="0">
              <a:buNone/>
            </a:pPr>
            <a:endParaRPr lang="fr-FR" b="1" dirty="0">
              <a:solidFill>
                <a:srgbClr val="0070C0"/>
              </a:solidFill>
            </a:endParaRPr>
          </a:p>
          <a:p>
            <a:pPr>
              <a:buFont typeface="Wingdings" panose="05000000000000000000" pitchFamily="2" charset="2"/>
              <a:buChar char="ü"/>
            </a:pPr>
            <a:r>
              <a:rPr lang="fr-FR" b="1" dirty="0">
                <a:solidFill>
                  <a:srgbClr val="0070C0"/>
                </a:solidFill>
              </a:rPr>
              <a:t>Création de formulaire spécifique sur la plateforme e- gratuité des soins</a:t>
            </a:r>
          </a:p>
        </p:txBody>
      </p:sp>
      <p:sp>
        <p:nvSpPr>
          <p:cNvPr id="4" name="Espace réservé du contenu 2">
            <a:extLst>
              <a:ext uri="{FF2B5EF4-FFF2-40B4-BE49-F238E27FC236}">
                <a16:creationId xmlns="" xmlns:a16="http://schemas.microsoft.com/office/drawing/2014/main" id="{3BE9BA9D-A2A5-4C65-8EEB-9000C05E15A4}"/>
              </a:ext>
            </a:extLst>
          </p:cNvPr>
          <p:cNvSpPr txBox="1">
            <a:spLocks/>
          </p:cNvSpPr>
          <p:nvPr/>
        </p:nvSpPr>
        <p:spPr>
          <a:xfrm>
            <a:off x="6821556" y="2209937"/>
            <a:ext cx="4933122" cy="3846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8. Dispositions particulières :</a:t>
            </a:r>
          </a:p>
          <a:p>
            <a:pPr>
              <a:buFont typeface="Wingdings" panose="05000000000000000000" pitchFamily="2" charset="2"/>
              <a:buChar char="ü"/>
            </a:pPr>
            <a:r>
              <a:rPr lang="fr-FR" dirty="0"/>
              <a:t>Élaborer un arrêté portant dépenses éligibles de la gratuité des soins offerts par les ASBC ou mettre à jour l’arrêté existant</a:t>
            </a:r>
          </a:p>
          <a:p>
            <a:pPr>
              <a:buFont typeface="Wingdings" panose="05000000000000000000" pitchFamily="2" charset="2"/>
              <a:buChar char="ü"/>
            </a:pPr>
            <a:r>
              <a:rPr lang="fr-FR" dirty="0"/>
              <a:t>Élaborer un manuel succinct et concis d’application</a:t>
            </a:r>
          </a:p>
          <a:p>
            <a:pPr marL="0" indent="0">
              <a:buNone/>
            </a:pPr>
            <a:endParaRPr lang="fr-FR" dirty="0"/>
          </a:p>
        </p:txBody>
      </p:sp>
      <p:sp>
        <p:nvSpPr>
          <p:cNvPr id="5" name="Espace réservé de la date 4">
            <a:extLst>
              <a:ext uri="{FF2B5EF4-FFF2-40B4-BE49-F238E27FC236}">
                <a16:creationId xmlns="" xmlns:a16="http://schemas.microsoft.com/office/drawing/2014/main" id="{F7EF4531-1107-4977-8A1A-546862AA4F31}"/>
              </a:ext>
            </a:extLst>
          </p:cNvPr>
          <p:cNvSpPr>
            <a:spLocks noGrp="1"/>
          </p:cNvSpPr>
          <p:nvPr>
            <p:ph type="dt" sz="half" idx="10"/>
          </p:nvPr>
        </p:nvSpPr>
        <p:spPr/>
        <p:txBody>
          <a:bodyPr/>
          <a:lstStyle/>
          <a:p>
            <a:r>
              <a:rPr lang="fr-FR"/>
              <a:t>30/11/2017</a:t>
            </a:r>
          </a:p>
        </p:txBody>
      </p:sp>
      <p:sp>
        <p:nvSpPr>
          <p:cNvPr id="6" name="Espace réservé du pied de page 5">
            <a:extLst>
              <a:ext uri="{FF2B5EF4-FFF2-40B4-BE49-F238E27FC236}">
                <a16:creationId xmlns="" xmlns:a16="http://schemas.microsoft.com/office/drawing/2014/main" id="{4E4B898B-9A93-41AE-81C2-82D0B746E6FE}"/>
              </a:ext>
            </a:extLst>
          </p:cNvPr>
          <p:cNvSpPr>
            <a:spLocks noGrp="1"/>
          </p:cNvSpPr>
          <p:nvPr>
            <p:ph type="ftr" sz="quarter" idx="11"/>
          </p:nvPr>
        </p:nvSpPr>
        <p:spPr/>
        <p:txBody>
          <a:bodyPr/>
          <a:lstStyle/>
          <a:p>
            <a:r>
              <a:rPr lang="fr-FR"/>
              <a:t>Processus d'opérationnalisation de la gratuité des soins chez les ASBC</a:t>
            </a:r>
          </a:p>
        </p:txBody>
      </p:sp>
      <p:sp>
        <p:nvSpPr>
          <p:cNvPr id="7" name="Espace réservé du numéro de diapositive 6">
            <a:extLst>
              <a:ext uri="{FF2B5EF4-FFF2-40B4-BE49-F238E27FC236}">
                <a16:creationId xmlns="" xmlns:a16="http://schemas.microsoft.com/office/drawing/2014/main" id="{DB5F5C30-5F40-4058-A049-CE5AEEF1D0CC}"/>
              </a:ext>
            </a:extLst>
          </p:cNvPr>
          <p:cNvSpPr>
            <a:spLocks noGrp="1"/>
          </p:cNvSpPr>
          <p:nvPr>
            <p:ph type="sldNum" sz="quarter" idx="12"/>
          </p:nvPr>
        </p:nvSpPr>
        <p:spPr/>
        <p:txBody>
          <a:bodyPr/>
          <a:lstStyle/>
          <a:p>
            <a:fld id="{F74B30A8-5D7E-4ADA-85A9-C91AE366C3F1}" type="slidenum">
              <a:rPr lang="fr-FR" smtClean="0"/>
              <a:t>12</a:t>
            </a:fld>
            <a:endParaRPr lang="fr-FR"/>
          </a:p>
        </p:txBody>
      </p:sp>
    </p:spTree>
    <p:extLst>
      <p:ext uri="{BB962C8B-B14F-4D97-AF65-F5344CB8AC3E}">
        <p14:creationId xmlns:p14="http://schemas.microsoft.com/office/powerpoint/2010/main" val="28794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DB55CEC-B9EA-4495-9CBA-F34EE5DD37BB}"/>
              </a:ext>
            </a:extLst>
          </p:cNvPr>
          <p:cNvSpPr>
            <a:spLocks noGrp="1"/>
          </p:cNvSpPr>
          <p:nvPr>
            <p:ph type="title"/>
          </p:nvPr>
        </p:nvSpPr>
        <p:spPr/>
        <p:txBody>
          <a:bodyPr/>
          <a:lstStyle/>
          <a:p>
            <a:r>
              <a:rPr lang="fr-FR" dirty="0"/>
              <a:t>Impact budgétaire </a:t>
            </a:r>
          </a:p>
        </p:txBody>
      </p:sp>
      <p:sp>
        <p:nvSpPr>
          <p:cNvPr id="4" name="Espace réservé du contenu 2">
            <a:extLst>
              <a:ext uri="{FF2B5EF4-FFF2-40B4-BE49-F238E27FC236}">
                <a16:creationId xmlns="" xmlns:a16="http://schemas.microsoft.com/office/drawing/2014/main" id="{3BE9BA9D-A2A5-4C65-8EEB-9000C05E15A4}"/>
              </a:ext>
            </a:extLst>
          </p:cNvPr>
          <p:cNvSpPr txBox="1">
            <a:spLocks/>
          </p:cNvSpPr>
          <p:nvPr/>
        </p:nvSpPr>
        <p:spPr>
          <a:xfrm>
            <a:off x="1205948" y="2209937"/>
            <a:ext cx="10548730" cy="3846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En principe :</a:t>
            </a:r>
          </a:p>
          <a:p>
            <a:pPr>
              <a:buFont typeface="Wingdings" panose="05000000000000000000" pitchFamily="2" charset="2"/>
              <a:buChar char="ü"/>
            </a:pPr>
            <a:r>
              <a:rPr lang="fr-FR" dirty="0">
                <a:solidFill>
                  <a:srgbClr val="0070C0"/>
                </a:solidFill>
              </a:rPr>
              <a:t>L’application de la GDS par les ASBC ne doit pas faire augmenter l’enveloppe budgétaire</a:t>
            </a:r>
          </a:p>
          <a:p>
            <a:pPr marL="0" indent="0">
              <a:buNone/>
            </a:pPr>
            <a:endParaRPr lang="fr-FR" dirty="0"/>
          </a:p>
          <a:p>
            <a:pPr>
              <a:buFont typeface="Wingdings" panose="05000000000000000000" pitchFamily="2" charset="2"/>
              <a:buChar char="ü"/>
            </a:pPr>
            <a:r>
              <a:rPr lang="fr-FR" dirty="0"/>
              <a:t>Au contraire, pour des soins de qualité offerts par l’ASBC, on doit constater plutôt une diminution du coût des prestations de la formation sanitaire (hypothèse à vérifier par un suivi efficace)</a:t>
            </a:r>
          </a:p>
        </p:txBody>
      </p:sp>
      <p:sp>
        <p:nvSpPr>
          <p:cNvPr id="3" name="Espace réservé de la date 2">
            <a:extLst>
              <a:ext uri="{FF2B5EF4-FFF2-40B4-BE49-F238E27FC236}">
                <a16:creationId xmlns="" xmlns:a16="http://schemas.microsoft.com/office/drawing/2014/main" id="{D6A86CA6-C8B3-4104-9CB5-F7E7C9C874D8}"/>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1FA00C58-4166-4363-93C1-A2493506E8D1}"/>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CF20D6CF-9A2B-4401-A161-6251C863CF3A}"/>
              </a:ext>
            </a:extLst>
          </p:cNvPr>
          <p:cNvSpPr>
            <a:spLocks noGrp="1"/>
          </p:cNvSpPr>
          <p:nvPr>
            <p:ph type="sldNum" sz="quarter" idx="12"/>
          </p:nvPr>
        </p:nvSpPr>
        <p:spPr/>
        <p:txBody>
          <a:bodyPr/>
          <a:lstStyle/>
          <a:p>
            <a:fld id="{F74B30A8-5D7E-4ADA-85A9-C91AE366C3F1}" type="slidenum">
              <a:rPr lang="fr-FR" smtClean="0"/>
              <a:t>13</a:t>
            </a:fld>
            <a:endParaRPr lang="fr-FR"/>
          </a:p>
        </p:txBody>
      </p:sp>
    </p:spTree>
    <p:extLst>
      <p:ext uri="{BB962C8B-B14F-4D97-AF65-F5344CB8AC3E}">
        <p14:creationId xmlns:p14="http://schemas.microsoft.com/office/powerpoint/2010/main" val="1878603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F70D482-D464-4B4B-A230-BB681294AFA4}"/>
              </a:ext>
            </a:extLst>
          </p:cNvPr>
          <p:cNvSpPr>
            <a:spLocks noGrp="1"/>
          </p:cNvSpPr>
          <p:nvPr>
            <p:ph type="title"/>
          </p:nvPr>
        </p:nvSpPr>
        <p:spPr/>
        <p:txBody>
          <a:bodyPr/>
          <a:lstStyle/>
          <a:p>
            <a:r>
              <a:rPr lang="fr-FR" dirty="0"/>
              <a:t>Planning opérationnel </a:t>
            </a:r>
          </a:p>
        </p:txBody>
      </p:sp>
      <p:sp>
        <p:nvSpPr>
          <p:cNvPr id="3" name="Espace réservé du contenu 2">
            <a:extLst>
              <a:ext uri="{FF2B5EF4-FFF2-40B4-BE49-F238E27FC236}">
                <a16:creationId xmlns="" xmlns:a16="http://schemas.microsoft.com/office/drawing/2014/main" id="{C8126B20-D385-4C51-867B-1ADE856B8CFE}"/>
              </a:ext>
            </a:extLst>
          </p:cNvPr>
          <p:cNvSpPr>
            <a:spLocks noGrp="1"/>
          </p:cNvSpPr>
          <p:nvPr>
            <p:ph idx="1"/>
          </p:nvPr>
        </p:nvSpPr>
        <p:spPr>
          <a:xfrm>
            <a:off x="838200" y="2289451"/>
            <a:ext cx="10515600" cy="3369227"/>
          </a:xfrm>
        </p:spPr>
        <p:txBody>
          <a:bodyPr/>
          <a:lstStyle/>
          <a:p>
            <a:r>
              <a:rPr lang="fr-FR" dirty="0"/>
              <a:t>Novembre 2017 : </a:t>
            </a:r>
            <a:r>
              <a:rPr lang="fr-FR" b="1" dirty="0">
                <a:solidFill>
                  <a:srgbClr val="0070C0"/>
                </a:solidFill>
              </a:rPr>
              <a:t>finalisation de la conception</a:t>
            </a:r>
            <a:r>
              <a:rPr lang="fr-FR" dirty="0"/>
              <a:t>, reproduction et transmission des outils spécifiques </a:t>
            </a:r>
          </a:p>
          <a:p>
            <a:r>
              <a:rPr lang="fr-FR" dirty="0"/>
              <a:t>Décembre 2017 : orientation des acteurs de mise en œuvre </a:t>
            </a:r>
          </a:p>
          <a:p>
            <a:r>
              <a:rPr lang="fr-FR" dirty="0"/>
              <a:t>Janvier – février 2018 : début de la mise en œuvre dans les régions pilotes</a:t>
            </a:r>
          </a:p>
          <a:p>
            <a:r>
              <a:rPr lang="fr-FR" dirty="0"/>
              <a:t>Juin 2018 : passage à l’échelle nationale </a:t>
            </a:r>
          </a:p>
        </p:txBody>
      </p:sp>
      <p:sp>
        <p:nvSpPr>
          <p:cNvPr id="4" name="Espace réservé de la date 3">
            <a:extLst>
              <a:ext uri="{FF2B5EF4-FFF2-40B4-BE49-F238E27FC236}">
                <a16:creationId xmlns="" xmlns:a16="http://schemas.microsoft.com/office/drawing/2014/main" id="{4F33691C-1685-433C-820E-BF645E886A8A}"/>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BC79AAC2-1A79-45C9-86C3-6D96F4A5971B}"/>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106A441D-8A8A-428F-9989-576F9010B932}"/>
              </a:ext>
            </a:extLst>
          </p:cNvPr>
          <p:cNvSpPr>
            <a:spLocks noGrp="1"/>
          </p:cNvSpPr>
          <p:nvPr>
            <p:ph type="sldNum" sz="quarter" idx="12"/>
          </p:nvPr>
        </p:nvSpPr>
        <p:spPr/>
        <p:txBody>
          <a:bodyPr/>
          <a:lstStyle/>
          <a:p>
            <a:fld id="{F74B30A8-5D7E-4ADA-85A9-C91AE366C3F1}" type="slidenum">
              <a:rPr lang="fr-FR" smtClean="0"/>
              <a:t>14</a:t>
            </a:fld>
            <a:endParaRPr lang="fr-FR"/>
          </a:p>
        </p:txBody>
      </p:sp>
    </p:spTree>
    <p:extLst>
      <p:ext uri="{BB962C8B-B14F-4D97-AF65-F5344CB8AC3E}">
        <p14:creationId xmlns:p14="http://schemas.microsoft.com/office/powerpoint/2010/main" val="3181712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54CE7A8-2253-4EAA-9AF5-4E48FA0A1800}"/>
              </a:ext>
            </a:extLst>
          </p:cNvPr>
          <p:cNvSpPr>
            <a:spLocks noGrp="1"/>
          </p:cNvSpPr>
          <p:nvPr>
            <p:ph type="title"/>
          </p:nvPr>
        </p:nvSpPr>
        <p:spPr>
          <a:xfrm>
            <a:off x="838200" y="291549"/>
            <a:ext cx="10515600" cy="1399140"/>
          </a:xfrm>
        </p:spPr>
        <p:txBody>
          <a:bodyPr/>
          <a:lstStyle/>
          <a:p>
            <a:r>
              <a:rPr lang="fr-FR" dirty="0"/>
              <a:t>Budget estimatif (activités de soutien: pilote des 5 régions) </a:t>
            </a:r>
          </a:p>
        </p:txBody>
      </p:sp>
      <p:graphicFrame>
        <p:nvGraphicFramePr>
          <p:cNvPr id="7" name="Espace réservé du contenu 6">
            <a:extLst>
              <a:ext uri="{FF2B5EF4-FFF2-40B4-BE49-F238E27FC236}">
                <a16:creationId xmlns="" xmlns:a16="http://schemas.microsoft.com/office/drawing/2014/main" id="{13ECB492-BCC0-41AF-8246-2D95BF9516FD}"/>
              </a:ext>
            </a:extLst>
          </p:cNvPr>
          <p:cNvGraphicFramePr>
            <a:graphicFrameLocks noGrp="1"/>
          </p:cNvGraphicFramePr>
          <p:nvPr>
            <p:ph idx="1"/>
            <p:extLst>
              <p:ext uri="{D42A27DB-BD31-4B8C-83A1-F6EECF244321}">
                <p14:modId xmlns:p14="http://schemas.microsoft.com/office/powerpoint/2010/main" val="3395888155"/>
              </p:ext>
            </p:extLst>
          </p:nvPr>
        </p:nvGraphicFramePr>
        <p:xfrm>
          <a:off x="337930" y="1784350"/>
          <a:ext cx="11516139" cy="4572000"/>
        </p:xfrm>
        <a:graphic>
          <a:graphicData uri="http://schemas.openxmlformats.org/drawingml/2006/table">
            <a:tbl>
              <a:tblPr firstRow="1" bandRow="1">
                <a:tableStyleId>{EB344D84-9AFB-497E-A393-DC336BA19D2E}</a:tableStyleId>
              </a:tblPr>
              <a:tblGrid>
                <a:gridCol w="3838713">
                  <a:extLst>
                    <a:ext uri="{9D8B030D-6E8A-4147-A177-3AD203B41FA5}">
                      <a16:colId xmlns="" xmlns:a16="http://schemas.microsoft.com/office/drawing/2014/main" val="495081382"/>
                    </a:ext>
                  </a:extLst>
                </a:gridCol>
                <a:gridCol w="2509077">
                  <a:extLst>
                    <a:ext uri="{9D8B030D-6E8A-4147-A177-3AD203B41FA5}">
                      <a16:colId xmlns="" xmlns:a16="http://schemas.microsoft.com/office/drawing/2014/main" val="3883881168"/>
                    </a:ext>
                  </a:extLst>
                </a:gridCol>
                <a:gridCol w="5168349">
                  <a:extLst>
                    <a:ext uri="{9D8B030D-6E8A-4147-A177-3AD203B41FA5}">
                      <a16:colId xmlns="" xmlns:a16="http://schemas.microsoft.com/office/drawing/2014/main" val="2938354791"/>
                    </a:ext>
                  </a:extLst>
                </a:gridCol>
              </a:tblGrid>
              <a:tr h="370840">
                <a:tc>
                  <a:txBody>
                    <a:bodyPr/>
                    <a:lstStyle/>
                    <a:p>
                      <a:r>
                        <a:rPr lang="fr-FR" sz="2400" dirty="0">
                          <a:solidFill>
                            <a:schemeClr val="tx1"/>
                          </a:solidFill>
                        </a:rPr>
                        <a:t>Activité </a:t>
                      </a:r>
                    </a:p>
                  </a:txBody>
                  <a:tcPr>
                    <a:solidFill>
                      <a:schemeClr val="bg1"/>
                    </a:solidFill>
                  </a:tcPr>
                </a:tc>
                <a:tc>
                  <a:txBody>
                    <a:bodyPr/>
                    <a:lstStyle/>
                    <a:p>
                      <a:r>
                        <a:rPr lang="fr-FR" sz="2400" dirty="0">
                          <a:solidFill>
                            <a:schemeClr val="tx1"/>
                          </a:solidFill>
                        </a:rPr>
                        <a:t>Coût estimatif</a:t>
                      </a:r>
                    </a:p>
                  </a:txBody>
                  <a:tcPr>
                    <a:solidFill>
                      <a:schemeClr val="bg1"/>
                    </a:solidFill>
                  </a:tcPr>
                </a:tc>
                <a:tc>
                  <a:txBody>
                    <a:bodyPr/>
                    <a:lstStyle/>
                    <a:p>
                      <a:r>
                        <a:rPr lang="fr-FR" sz="2400" dirty="0">
                          <a:solidFill>
                            <a:schemeClr val="tx1"/>
                          </a:solidFill>
                        </a:rPr>
                        <a:t>Observations </a:t>
                      </a:r>
                    </a:p>
                  </a:txBody>
                  <a:tcPr>
                    <a:solidFill>
                      <a:schemeClr val="bg1"/>
                    </a:solidFill>
                  </a:tcPr>
                </a:tc>
                <a:extLst>
                  <a:ext uri="{0D108BD9-81ED-4DB2-BD59-A6C34878D82A}">
                    <a16:rowId xmlns="" xmlns:a16="http://schemas.microsoft.com/office/drawing/2014/main" val="3553465385"/>
                  </a:ext>
                </a:extLst>
              </a:tr>
              <a:tr h="370840">
                <a:tc>
                  <a:txBody>
                    <a:bodyPr/>
                    <a:lstStyle/>
                    <a:p>
                      <a:r>
                        <a:rPr lang="fr-FR" sz="2400" dirty="0"/>
                        <a:t>1. Conception des outils spécifiques </a:t>
                      </a:r>
                    </a:p>
                  </a:txBody>
                  <a:tcPr/>
                </a:tc>
                <a:tc>
                  <a:txBody>
                    <a:bodyPr/>
                    <a:lstStyle/>
                    <a:p>
                      <a:r>
                        <a:rPr lang="fr-FR" sz="2400" dirty="0"/>
                        <a:t>847 500</a:t>
                      </a:r>
                    </a:p>
                  </a:txBody>
                  <a:tcPr/>
                </a:tc>
                <a:tc>
                  <a:txBody>
                    <a:bodyPr/>
                    <a:lstStyle/>
                    <a:p>
                      <a:r>
                        <a:rPr lang="fr-FR" sz="2400" dirty="0"/>
                        <a:t>Déjà réalisé</a:t>
                      </a:r>
                    </a:p>
                  </a:txBody>
                  <a:tcPr/>
                </a:tc>
                <a:extLst>
                  <a:ext uri="{0D108BD9-81ED-4DB2-BD59-A6C34878D82A}">
                    <a16:rowId xmlns="" xmlns:a16="http://schemas.microsoft.com/office/drawing/2014/main" val="3530109259"/>
                  </a:ext>
                </a:extLst>
              </a:tr>
              <a:tr h="370840">
                <a:tc>
                  <a:txBody>
                    <a:bodyPr/>
                    <a:lstStyle/>
                    <a:p>
                      <a:r>
                        <a:rPr lang="fr-FR" sz="2400" dirty="0"/>
                        <a:t>2. Validation des outils </a:t>
                      </a:r>
                    </a:p>
                  </a:txBody>
                  <a:tcPr/>
                </a:tc>
                <a:tc>
                  <a:txBody>
                    <a:bodyPr/>
                    <a:lstStyle/>
                    <a:p>
                      <a:r>
                        <a:rPr lang="fr-FR" sz="2400" dirty="0"/>
                        <a:t>PM</a:t>
                      </a:r>
                    </a:p>
                  </a:txBody>
                  <a:tcPr/>
                </a:tc>
                <a:tc>
                  <a:txBody>
                    <a:bodyPr/>
                    <a:lstStyle/>
                    <a:p>
                      <a:r>
                        <a:rPr lang="fr-FR" sz="2400" dirty="0"/>
                        <a:t>Intégrée à l’atelier des 5 et 6 </a:t>
                      </a:r>
                      <a:r>
                        <a:rPr lang="fr-FR" sz="2400" dirty="0" err="1"/>
                        <a:t>Dec</a:t>
                      </a:r>
                      <a:r>
                        <a:rPr lang="fr-FR" sz="2400" dirty="0"/>
                        <a:t> 2017</a:t>
                      </a:r>
                    </a:p>
                  </a:txBody>
                  <a:tcPr/>
                </a:tc>
                <a:extLst>
                  <a:ext uri="{0D108BD9-81ED-4DB2-BD59-A6C34878D82A}">
                    <a16:rowId xmlns="" xmlns:a16="http://schemas.microsoft.com/office/drawing/2014/main" val="782046863"/>
                  </a:ext>
                </a:extLst>
              </a:tr>
              <a:tr h="370840">
                <a:tc>
                  <a:txBody>
                    <a:bodyPr/>
                    <a:lstStyle/>
                    <a:p>
                      <a:r>
                        <a:rPr lang="fr-FR" sz="2400" dirty="0"/>
                        <a:t>3. Concevoir les modules d’orientation des ASBC</a:t>
                      </a:r>
                    </a:p>
                  </a:txBody>
                  <a:tcPr/>
                </a:tc>
                <a:tc>
                  <a:txBody>
                    <a:bodyPr/>
                    <a:lstStyle/>
                    <a:p>
                      <a:r>
                        <a:rPr lang="fr-FR" sz="2400" dirty="0"/>
                        <a:t>1 212 500</a:t>
                      </a:r>
                    </a:p>
                  </a:txBody>
                  <a:tcPr/>
                </a:tc>
                <a:tc>
                  <a:txBody>
                    <a:bodyPr/>
                    <a:lstStyle/>
                    <a:p>
                      <a:r>
                        <a:rPr lang="fr-FR" sz="2400" dirty="0"/>
                        <a:t>Prévu en Décembre 2017 (manuel, support d’animation </a:t>
                      </a:r>
                      <a:r>
                        <a:rPr lang="fr-FR" sz="2400" dirty="0" err="1"/>
                        <a:t>ppt</a:t>
                      </a:r>
                      <a:r>
                        <a:rPr lang="fr-FR" sz="2400" dirty="0"/>
                        <a:t>)</a:t>
                      </a:r>
                    </a:p>
                  </a:txBody>
                  <a:tcPr/>
                </a:tc>
                <a:extLst>
                  <a:ext uri="{0D108BD9-81ED-4DB2-BD59-A6C34878D82A}">
                    <a16:rowId xmlns="" xmlns:a16="http://schemas.microsoft.com/office/drawing/2014/main" val="4241919354"/>
                  </a:ext>
                </a:extLst>
              </a:tr>
              <a:tr h="370840">
                <a:tc>
                  <a:txBody>
                    <a:bodyPr/>
                    <a:lstStyle/>
                    <a:p>
                      <a:r>
                        <a:rPr lang="fr-FR" sz="2400" dirty="0"/>
                        <a:t>4. Orienter les staffs DRS et ECD en 3 sessions de 1 jour </a:t>
                      </a:r>
                    </a:p>
                  </a:txBody>
                  <a:tcPr/>
                </a:tc>
                <a:tc>
                  <a:txBody>
                    <a:bodyPr/>
                    <a:lstStyle/>
                    <a:p>
                      <a:r>
                        <a:rPr lang="fr-FR" sz="2400" dirty="0"/>
                        <a:t> 9 945 660 </a:t>
                      </a:r>
                    </a:p>
                  </a:txBody>
                  <a:tcPr/>
                </a:tc>
                <a:tc>
                  <a:txBody>
                    <a:bodyPr/>
                    <a:lstStyle/>
                    <a:p>
                      <a:r>
                        <a:rPr lang="fr-FR" sz="2400" dirty="0"/>
                        <a:t>Dans 3 pool de regroupement (Kaya, DDG, Fada)</a:t>
                      </a:r>
                    </a:p>
                  </a:txBody>
                  <a:tcPr/>
                </a:tc>
                <a:extLst>
                  <a:ext uri="{0D108BD9-81ED-4DB2-BD59-A6C34878D82A}">
                    <a16:rowId xmlns="" xmlns:a16="http://schemas.microsoft.com/office/drawing/2014/main" val="3660336825"/>
                  </a:ext>
                </a:extLst>
              </a:tr>
              <a:tr h="370840">
                <a:tc>
                  <a:txBody>
                    <a:bodyPr/>
                    <a:lstStyle/>
                    <a:p>
                      <a:r>
                        <a:rPr lang="fr-FR" sz="2400" dirty="0"/>
                        <a:t>5. Orienter les responsables des CSPS et CM dans les 28 DS</a:t>
                      </a:r>
                    </a:p>
                  </a:txBody>
                  <a:tcPr/>
                </a:tc>
                <a:tc>
                  <a:txBody>
                    <a:bodyPr/>
                    <a:lstStyle/>
                    <a:p>
                      <a:r>
                        <a:rPr lang="fr-FR" sz="2400" dirty="0"/>
                        <a:t> 16 208 300 </a:t>
                      </a:r>
                    </a:p>
                  </a:txBody>
                  <a:tcPr/>
                </a:tc>
                <a:tc>
                  <a:txBody>
                    <a:bodyPr/>
                    <a:lstStyle/>
                    <a:p>
                      <a:r>
                        <a:rPr lang="fr-FR" sz="2400" dirty="0"/>
                        <a:t>Coût médian de  547 740 par DS</a:t>
                      </a:r>
                    </a:p>
                  </a:txBody>
                  <a:tcPr/>
                </a:tc>
                <a:extLst>
                  <a:ext uri="{0D108BD9-81ED-4DB2-BD59-A6C34878D82A}">
                    <a16:rowId xmlns="" xmlns:a16="http://schemas.microsoft.com/office/drawing/2014/main" val="2836909339"/>
                  </a:ext>
                </a:extLst>
              </a:tr>
            </a:tbl>
          </a:graphicData>
        </a:graphic>
      </p:graphicFrame>
      <p:sp>
        <p:nvSpPr>
          <p:cNvPr id="4" name="Espace réservé de la date 3">
            <a:extLst>
              <a:ext uri="{FF2B5EF4-FFF2-40B4-BE49-F238E27FC236}">
                <a16:creationId xmlns="" xmlns:a16="http://schemas.microsoft.com/office/drawing/2014/main" id="{52F222E4-D9F4-4557-A34D-EA12E992EA04}"/>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B7868A04-1AE5-4F81-9327-B4C0FFDD3A25}"/>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1DB1B931-A6B4-4E00-B5B2-349171941A0B}"/>
              </a:ext>
            </a:extLst>
          </p:cNvPr>
          <p:cNvSpPr>
            <a:spLocks noGrp="1"/>
          </p:cNvSpPr>
          <p:nvPr>
            <p:ph type="sldNum" sz="quarter" idx="12"/>
          </p:nvPr>
        </p:nvSpPr>
        <p:spPr/>
        <p:txBody>
          <a:bodyPr/>
          <a:lstStyle/>
          <a:p>
            <a:fld id="{F74B30A8-5D7E-4ADA-85A9-C91AE366C3F1}" type="slidenum">
              <a:rPr lang="fr-FR" smtClean="0"/>
              <a:t>15</a:t>
            </a:fld>
            <a:endParaRPr lang="fr-FR"/>
          </a:p>
        </p:txBody>
      </p:sp>
    </p:spTree>
    <p:extLst>
      <p:ext uri="{BB962C8B-B14F-4D97-AF65-F5344CB8AC3E}">
        <p14:creationId xmlns:p14="http://schemas.microsoft.com/office/powerpoint/2010/main" val="1664020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54CE7A8-2253-4EAA-9AF5-4E48FA0A1800}"/>
              </a:ext>
            </a:extLst>
          </p:cNvPr>
          <p:cNvSpPr>
            <a:spLocks noGrp="1"/>
          </p:cNvSpPr>
          <p:nvPr>
            <p:ph type="title"/>
          </p:nvPr>
        </p:nvSpPr>
        <p:spPr/>
        <p:txBody>
          <a:bodyPr/>
          <a:lstStyle/>
          <a:p>
            <a:r>
              <a:rPr lang="fr-FR" dirty="0"/>
              <a:t>Budget estimatif : pilote des 5 régions </a:t>
            </a:r>
          </a:p>
        </p:txBody>
      </p:sp>
      <p:graphicFrame>
        <p:nvGraphicFramePr>
          <p:cNvPr id="7" name="Espace réservé du contenu 6">
            <a:extLst>
              <a:ext uri="{FF2B5EF4-FFF2-40B4-BE49-F238E27FC236}">
                <a16:creationId xmlns="" xmlns:a16="http://schemas.microsoft.com/office/drawing/2014/main" id="{13ECB492-BCC0-41AF-8246-2D95BF9516FD}"/>
              </a:ext>
            </a:extLst>
          </p:cNvPr>
          <p:cNvGraphicFramePr>
            <a:graphicFrameLocks noGrp="1"/>
          </p:cNvGraphicFramePr>
          <p:nvPr>
            <p:ph idx="1"/>
            <p:extLst>
              <p:ext uri="{D42A27DB-BD31-4B8C-83A1-F6EECF244321}">
                <p14:modId xmlns:p14="http://schemas.microsoft.com/office/powerpoint/2010/main" val="2726593681"/>
              </p:ext>
            </p:extLst>
          </p:nvPr>
        </p:nvGraphicFramePr>
        <p:xfrm>
          <a:off x="132522" y="1414807"/>
          <a:ext cx="11966713" cy="5303520"/>
        </p:xfrm>
        <a:graphic>
          <a:graphicData uri="http://schemas.openxmlformats.org/drawingml/2006/table">
            <a:tbl>
              <a:tblPr firstRow="1" bandRow="1">
                <a:tableStyleId>{EB344D84-9AFB-497E-A393-DC336BA19D2E}</a:tableStyleId>
              </a:tblPr>
              <a:tblGrid>
                <a:gridCol w="3988905">
                  <a:extLst>
                    <a:ext uri="{9D8B030D-6E8A-4147-A177-3AD203B41FA5}">
                      <a16:colId xmlns="" xmlns:a16="http://schemas.microsoft.com/office/drawing/2014/main" val="495081382"/>
                    </a:ext>
                  </a:extLst>
                </a:gridCol>
                <a:gridCol w="1849858">
                  <a:extLst>
                    <a:ext uri="{9D8B030D-6E8A-4147-A177-3AD203B41FA5}">
                      <a16:colId xmlns="" xmlns:a16="http://schemas.microsoft.com/office/drawing/2014/main" val="3883881168"/>
                    </a:ext>
                  </a:extLst>
                </a:gridCol>
                <a:gridCol w="6127950">
                  <a:extLst>
                    <a:ext uri="{9D8B030D-6E8A-4147-A177-3AD203B41FA5}">
                      <a16:colId xmlns="" xmlns:a16="http://schemas.microsoft.com/office/drawing/2014/main" val="2938354791"/>
                    </a:ext>
                  </a:extLst>
                </a:gridCol>
              </a:tblGrid>
              <a:tr h="370840">
                <a:tc>
                  <a:txBody>
                    <a:bodyPr/>
                    <a:lstStyle/>
                    <a:p>
                      <a:r>
                        <a:rPr lang="fr-FR" sz="2400" dirty="0">
                          <a:solidFill>
                            <a:schemeClr val="tx1"/>
                          </a:solidFill>
                        </a:rPr>
                        <a:t>Activité </a:t>
                      </a:r>
                    </a:p>
                  </a:txBody>
                  <a:tcPr>
                    <a:solidFill>
                      <a:schemeClr val="bg1"/>
                    </a:solidFill>
                  </a:tcPr>
                </a:tc>
                <a:tc>
                  <a:txBody>
                    <a:bodyPr/>
                    <a:lstStyle/>
                    <a:p>
                      <a:r>
                        <a:rPr lang="fr-FR" sz="2400" dirty="0">
                          <a:solidFill>
                            <a:schemeClr val="tx1"/>
                          </a:solidFill>
                        </a:rPr>
                        <a:t>Coût estimatif</a:t>
                      </a:r>
                    </a:p>
                  </a:txBody>
                  <a:tcPr>
                    <a:solidFill>
                      <a:schemeClr val="bg1"/>
                    </a:solidFill>
                  </a:tcPr>
                </a:tc>
                <a:tc>
                  <a:txBody>
                    <a:bodyPr/>
                    <a:lstStyle/>
                    <a:p>
                      <a:r>
                        <a:rPr lang="fr-FR" sz="2400" dirty="0">
                          <a:solidFill>
                            <a:schemeClr val="tx1"/>
                          </a:solidFill>
                        </a:rPr>
                        <a:t>Observations </a:t>
                      </a:r>
                    </a:p>
                  </a:txBody>
                  <a:tcPr>
                    <a:solidFill>
                      <a:schemeClr val="bg1"/>
                    </a:solidFill>
                  </a:tcPr>
                </a:tc>
                <a:extLst>
                  <a:ext uri="{0D108BD9-81ED-4DB2-BD59-A6C34878D82A}">
                    <a16:rowId xmlns="" xmlns:a16="http://schemas.microsoft.com/office/drawing/2014/main" val="3553465385"/>
                  </a:ext>
                </a:extLst>
              </a:tr>
              <a:tr h="370840">
                <a:tc>
                  <a:txBody>
                    <a:bodyPr/>
                    <a:lstStyle/>
                    <a:p>
                      <a:r>
                        <a:rPr lang="fr-FR" sz="2400" dirty="0"/>
                        <a:t>6. Orienter les ASBC en 1 jour par session</a:t>
                      </a:r>
                    </a:p>
                  </a:txBody>
                  <a:tcPr/>
                </a:tc>
                <a:tc>
                  <a:txBody>
                    <a:bodyPr/>
                    <a:lstStyle/>
                    <a:p>
                      <a:r>
                        <a:rPr lang="fr-FR" sz="2400" dirty="0"/>
                        <a:t> 93 435 000 </a:t>
                      </a:r>
                    </a:p>
                  </a:txBody>
                  <a:tcPr/>
                </a:tc>
                <a:tc>
                  <a:txBody>
                    <a:bodyPr/>
                    <a:lstStyle/>
                    <a:p>
                      <a:r>
                        <a:rPr lang="fr-FR" sz="2400" dirty="0"/>
                        <a:t>Tenir 311 sessions de 20 ASBC par session dans les communes (300 000F par session)</a:t>
                      </a:r>
                    </a:p>
                  </a:txBody>
                  <a:tcPr/>
                </a:tc>
                <a:extLst>
                  <a:ext uri="{0D108BD9-81ED-4DB2-BD59-A6C34878D82A}">
                    <a16:rowId xmlns="" xmlns:a16="http://schemas.microsoft.com/office/drawing/2014/main" val="3530109259"/>
                  </a:ext>
                </a:extLst>
              </a:tr>
              <a:tr h="370840">
                <a:tc>
                  <a:txBody>
                    <a:bodyPr/>
                    <a:lstStyle/>
                    <a:p>
                      <a:r>
                        <a:rPr lang="fr-FR" sz="2400" dirty="0"/>
                        <a:t>7. Acquérir les outils et support </a:t>
                      </a:r>
                    </a:p>
                  </a:txBody>
                  <a:tcPr/>
                </a:tc>
                <a:tc>
                  <a:txBody>
                    <a:bodyPr/>
                    <a:lstStyle/>
                    <a:p>
                      <a:r>
                        <a:rPr lang="fr-FR" sz="2400" dirty="0"/>
                        <a:t> 68 537 865 </a:t>
                      </a:r>
                    </a:p>
                  </a:txBody>
                  <a:tcPr/>
                </a:tc>
                <a:tc>
                  <a:txBody>
                    <a:bodyPr/>
                    <a:lstStyle/>
                    <a:p>
                      <a:r>
                        <a:rPr lang="fr-FR" sz="2400" dirty="0"/>
                        <a:t>Requête déjà transmise à UNICEF pour reproduction</a:t>
                      </a:r>
                    </a:p>
                  </a:txBody>
                  <a:tcPr/>
                </a:tc>
                <a:extLst>
                  <a:ext uri="{0D108BD9-81ED-4DB2-BD59-A6C34878D82A}">
                    <a16:rowId xmlns="" xmlns:a16="http://schemas.microsoft.com/office/drawing/2014/main" val="782046863"/>
                  </a:ext>
                </a:extLst>
              </a:tr>
              <a:tr h="370840">
                <a:tc>
                  <a:txBody>
                    <a:bodyPr/>
                    <a:lstStyle/>
                    <a:p>
                      <a:r>
                        <a:rPr lang="fr-FR" sz="2400" dirty="0"/>
                        <a:t>8. Suivi de la mise en œuvre (une sortie par région) </a:t>
                      </a:r>
                    </a:p>
                  </a:txBody>
                  <a:tcPr/>
                </a:tc>
                <a:tc>
                  <a:txBody>
                    <a:bodyPr/>
                    <a:lstStyle/>
                    <a:p>
                      <a:r>
                        <a:rPr lang="fr-FR" sz="2400" dirty="0"/>
                        <a:t> 5 293 725 </a:t>
                      </a:r>
                    </a:p>
                  </a:txBody>
                  <a:tcPr/>
                </a:tc>
                <a:tc>
                  <a:txBody>
                    <a:bodyPr/>
                    <a:lstStyle/>
                    <a:p>
                      <a:r>
                        <a:rPr lang="fr-FR" sz="2400" dirty="0"/>
                        <a:t>Missions conjointes (central, DRS, PTF)</a:t>
                      </a:r>
                    </a:p>
                  </a:txBody>
                  <a:tcPr/>
                </a:tc>
                <a:extLst>
                  <a:ext uri="{0D108BD9-81ED-4DB2-BD59-A6C34878D82A}">
                    <a16:rowId xmlns="" xmlns:a16="http://schemas.microsoft.com/office/drawing/2014/main" val="4241919354"/>
                  </a:ext>
                </a:extLst>
              </a:tr>
              <a:tr h="370840">
                <a:tc>
                  <a:txBody>
                    <a:bodyPr/>
                    <a:lstStyle/>
                    <a:p>
                      <a:r>
                        <a:rPr lang="fr-FR" sz="2400" dirty="0"/>
                        <a:t>9. Supervision des ASBC par les DS </a:t>
                      </a:r>
                    </a:p>
                  </a:txBody>
                  <a:tcPr/>
                </a:tc>
                <a:tc>
                  <a:txBody>
                    <a:bodyPr/>
                    <a:lstStyle/>
                    <a:p>
                      <a:r>
                        <a:rPr lang="fr-FR" sz="2400" dirty="0"/>
                        <a:t>28 000 000</a:t>
                      </a:r>
                    </a:p>
                  </a:txBody>
                  <a:tcPr/>
                </a:tc>
                <a:tc>
                  <a:txBody>
                    <a:bodyPr/>
                    <a:lstStyle/>
                    <a:p>
                      <a:r>
                        <a:rPr lang="fr-FR" sz="2400" dirty="0"/>
                        <a:t>Forfait </a:t>
                      </a:r>
                      <a:r>
                        <a:rPr lang="fr-FR" sz="2400" dirty="0" err="1"/>
                        <a:t>moy</a:t>
                      </a:r>
                      <a:r>
                        <a:rPr lang="fr-FR" sz="2400" dirty="0"/>
                        <a:t> de 1 000 000 par DS</a:t>
                      </a:r>
                    </a:p>
                  </a:txBody>
                  <a:tcPr/>
                </a:tc>
                <a:extLst>
                  <a:ext uri="{0D108BD9-81ED-4DB2-BD59-A6C34878D82A}">
                    <a16:rowId xmlns="" xmlns:a16="http://schemas.microsoft.com/office/drawing/2014/main" val="3660336825"/>
                  </a:ext>
                </a:extLst>
              </a:tr>
              <a:tr h="370840">
                <a:tc>
                  <a:txBody>
                    <a:bodyPr/>
                    <a:lstStyle/>
                    <a:p>
                      <a:r>
                        <a:rPr lang="fr-FR" sz="2400" dirty="0"/>
                        <a:t>10. Carburant d’approvisionnement  en intrants</a:t>
                      </a:r>
                    </a:p>
                  </a:txBody>
                  <a:tcPr/>
                </a:tc>
                <a:tc>
                  <a:txBody>
                    <a:bodyPr/>
                    <a:lstStyle/>
                    <a:p>
                      <a:r>
                        <a:rPr lang="fr-FR" sz="2400" dirty="0"/>
                        <a:t>  24 916 000 </a:t>
                      </a:r>
                    </a:p>
                  </a:txBody>
                  <a:tcPr/>
                </a:tc>
                <a:tc>
                  <a:txBody>
                    <a:bodyPr/>
                    <a:lstStyle/>
                    <a:p>
                      <a:r>
                        <a:rPr lang="fr-FR" sz="2400" dirty="0"/>
                        <a:t>2 fois par mois, l’ASBC se rend au CSPS pour faire le point et s’approvisionner</a:t>
                      </a:r>
                    </a:p>
                  </a:txBody>
                  <a:tcPr/>
                </a:tc>
                <a:extLst>
                  <a:ext uri="{0D108BD9-81ED-4DB2-BD59-A6C34878D82A}">
                    <a16:rowId xmlns="" xmlns:a16="http://schemas.microsoft.com/office/drawing/2014/main" val="2836909339"/>
                  </a:ext>
                </a:extLst>
              </a:tr>
            </a:tbl>
          </a:graphicData>
        </a:graphic>
      </p:graphicFrame>
      <p:sp>
        <p:nvSpPr>
          <p:cNvPr id="4" name="Espace réservé de la date 3">
            <a:extLst>
              <a:ext uri="{FF2B5EF4-FFF2-40B4-BE49-F238E27FC236}">
                <a16:creationId xmlns="" xmlns:a16="http://schemas.microsoft.com/office/drawing/2014/main" id="{52F222E4-D9F4-4557-A34D-EA12E992EA04}"/>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B7868A04-1AE5-4F81-9327-B4C0FFDD3A25}"/>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1DB1B931-A6B4-4E00-B5B2-349171941A0B}"/>
              </a:ext>
            </a:extLst>
          </p:cNvPr>
          <p:cNvSpPr>
            <a:spLocks noGrp="1"/>
          </p:cNvSpPr>
          <p:nvPr>
            <p:ph type="sldNum" sz="quarter" idx="12"/>
          </p:nvPr>
        </p:nvSpPr>
        <p:spPr/>
        <p:txBody>
          <a:bodyPr/>
          <a:lstStyle/>
          <a:p>
            <a:fld id="{F74B30A8-5D7E-4ADA-85A9-C91AE366C3F1}" type="slidenum">
              <a:rPr lang="fr-FR" smtClean="0"/>
              <a:t>16</a:t>
            </a:fld>
            <a:endParaRPr lang="fr-FR"/>
          </a:p>
        </p:txBody>
      </p:sp>
    </p:spTree>
    <p:extLst>
      <p:ext uri="{BB962C8B-B14F-4D97-AF65-F5344CB8AC3E}">
        <p14:creationId xmlns:p14="http://schemas.microsoft.com/office/powerpoint/2010/main" val="170212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54CE7A8-2253-4EAA-9AF5-4E48FA0A1800}"/>
              </a:ext>
            </a:extLst>
          </p:cNvPr>
          <p:cNvSpPr>
            <a:spLocks noGrp="1"/>
          </p:cNvSpPr>
          <p:nvPr>
            <p:ph type="title"/>
          </p:nvPr>
        </p:nvSpPr>
        <p:spPr/>
        <p:txBody>
          <a:bodyPr/>
          <a:lstStyle/>
          <a:p>
            <a:r>
              <a:rPr lang="fr-FR" dirty="0"/>
              <a:t>Budget estimatif : pilote des 5 régions </a:t>
            </a:r>
          </a:p>
        </p:txBody>
      </p:sp>
      <p:graphicFrame>
        <p:nvGraphicFramePr>
          <p:cNvPr id="7" name="Espace réservé du contenu 6">
            <a:extLst>
              <a:ext uri="{FF2B5EF4-FFF2-40B4-BE49-F238E27FC236}">
                <a16:creationId xmlns="" xmlns:a16="http://schemas.microsoft.com/office/drawing/2014/main" id="{13ECB492-BCC0-41AF-8246-2D95BF9516FD}"/>
              </a:ext>
            </a:extLst>
          </p:cNvPr>
          <p:cNvGraphicFramePr>
            <a:graphicFrameLocks noGrp="1"/>
          </p:cNvGraphicFramePr>
          <p:nvPr>
            <p:ph idx="1"/>
            <p:extLst>
              <p:ext uri="{D42A27DB-BD31-4B8C-83A1-F6EECF244321}">
                <p14:modId xmlns:p14="http://schemas.microsoft.com/office/powerpoint/2010/main" val="2188692193"/>
              </p:ext>
            </p:extLst>
          </p:nvPr>
        </p:nvGraphicFramePr>
        <p:xfrm>
          <a:off x="132522" y="1414807"/>
          <a:ext cx="11966713" cy="4572000"/>
        </p:xfrm>
        <a:graphic>
          <a:graphicData uri="http://schemas.openxmlformats.org/drawingml/2006/table">
            <a:tbl>
              <a:tblPr firstRow="1" bandRow="1">
                <a:tableStyleId>{EB344D84-9AFB-497E-A393-DC336BA19D2E}</a:tableStyleId>
              </a:tblPr>
              <a:tblGrid>
                <a:gridCol w="3988905">
                  <a:extLst>
                    <a:ext uri="{9D8B030D-6E8A-4147-A177-3AD203B41FA5}">
                      <a16:colId xmlns="" xmlns:a16="http://schemas.microsoft.com/office/drawing/2014/main" val="495081382"/>
                    </a:ext>
                  </a:extLst>
                </a:gridCol>
                <a:gridCol w="1849858">
                  <a:extLst>
                    <a:ext uri="{9D8B030D-6E8A-4147-A177-3AD203B41FA5}">
                      <a16:colId xmlns="" xmlns:a16="http://schemas.microsoft.com/office/drawing/2014/main" val="3883881168"/>
                    </a:ext>
                  </a:extLst>
                </a:gridCol>
                <a:gridCol w="6127950">
                  <a:extLst>
                    <a:ext uri="{9D8B030D-6E8A-4147-A177-3AD203B41FA5}">
                      <a16:colId xmlns="" xmlns:a16="http://schemas.microsoft.com/office/drawing/2014/main" val="2938354791"/>
                    </a:ext>
                  </a:extLst>
                </a:gridCol>
              </a:tblGrid>
              <a:tr h="370840">
                <a:tc>
                  <a:txBody>
                    <a:bodyPr/>
                    <a:lstStyle/>
                    <a:p>
                      <a:r>
                        <a:rPr lang="fr-FR" sz="2400" dirty="0">
                          <a:solidFill>
                            <a:schemeClr val="tx1"/>
                          </a:solidFill>
                        </a:rPr>
                        <a:t>Activité </a:t>
                      </a:r>
                    </a:p>
                  </a:txBody>
                  <a:tcPr>
                    <a:solidFill>
                      <a:schemeClr val="bg1"/>
                    </a:solidFill>
                  </a:tcPr>
                </a:tc>
                <a:tc>
                  <a:txBody>
                    <a:bodyPr/>
                    <a:lstStyle/>
                    <a:p>
                      <a:r>
                        <a:rPr lang="fr-FR" sz="2400" dirty="0">
                          <a:solidFill>
                            <a:schemeClr val="tx1"/>
                          </a:solidFill>
                        </a:rPr>
                        <a:t>Coût estimatif</a:t>
                      </a:r>
                    </a:p>
                  </a:txBody>
                  <a:tcPr>
                    <a:solidFill>
                      <a:schemeClr val="bg1"/>
                    </a:solidFill>
                  </a:tcPr>
                </a:tc>
                <a:tc>
                  <a:txBody>
                    <a:bodyPr/>
                    <a:lstStyle/>
                    <a:p>
                      <a:r>
                        <a:rPr lang="fr-FR" sz="2400" dirty="0">
                          <a:solidFill>
                            <a:schemeClr val="tx1"/>
                          </a:solidFill>
                        </a:rPr>
                        <a:t>Observations </a:t>
                      </a:r>
                    </a:p>
                  </a:txBody>
                  <a:tcPr>
                    <a:solidFill>
                      <a:schemeClr val="bg1"/>
                    </a:solidFill>
                  </a:tcPr>
                </a:tc>
                <a:extLst>
                  <a:ext uri="{0D108BD9-81ED-4DB2-BD59-A6C34878D82A}">
                    <a16:rowId xmlns="" xmlns:a16="http://schemas.microsoft.com/office/drawing/2014/main" val="3553465385"/>
                  </a:ext>
                </a:extLst>
              </a:tr>
              <a:tr h="370840">
                <a:tc>
                  <a:txBody>
                    <a:bodyPr/>
                    <a:lstStyle/>
                    <a:p>
                      <a:r>
                        <a:rPr lang="fr-FR" sz="2400" dirty="0"/>
                        <a:t>11. Evaluation rapide avant passage à l’échelle nationale </a:t>
                      </a:r>
                    </a:p>
                  </a:txBody>
                  <a:tcPr/>
                </a:tc>
                <a:tc>
                  <a:txBody>
                    <a:bodyPr/>
                    <a:lstStyle/>
                    <a:p>
                      <a:r>
                        <a:rPr lang="fr-FR" sz="2400" dirty="0"/>
                        <a:t> 5 092 160 </a:t>
                      </a:r>
                    </a:p>
                  </a:txBody>
                  <a:tcPr/>
                </a:tc>
                <a:tc>
                  <a:txBody>
                    <a:bodyPr/>
                    <a:lstStyle/>
                    <a:p>
                      <a:r>
                        <a:rPr lang="fr-FR" sz="2400" dirty="0"/>
                        <a:t>Missions de collecte, analyse, rapport et restitution </a:t>
                      </a:r>
                    </a:p>
                  </a:txBody>
                  <a:tcPr/>
                </a:tc>
                <a:extLst>
                  <a:ext uri="{0D108BD9-81ED-4DB2-BD59-A6C34878D82A}">
                    <a16:rowId xmlns="" xmlns:a16="http://schemas.microsoft.com/office/drawing/2014/main" val="3530109259"/>
                  </a:ext>
                </a:extLst>
              </a:tr>
              <a:tr h="370840">
                <a:tc>
                  <a:txBody>
                    <a:bodyPr/>
                    <a:lstStyle/>
                    <a:p>
                      <a:r>
                        <a:rPr lang="fr-FR" sz="2400" dirty="0"/>
                        <a:t>12. Contrôle de l’effectivité par les ONG indépendantes </a:t>
                      </a:r>
                    </a:p>
                  </a:txBody>
                  <a:tcPr/>
                </a:tc>
                <a:tc>
                  <a:txBody>
                    <a:bodyPr/>
                    <a:lstStyle/>
                    <a:p>
                      <a:r>
                        <a:rPr lang="fr-FR" sz="2400" dirty="0"/>
                        <a:t>  20 000 000</a:t>
                      </a:r>
                    </a:p>
                  </a:txBody>
                  <a:tcPr/>
                </a:tc>
                <a:tc>
                  <a:txBody>
                    <a:bodyPr/>
                    <a:lstStyle/>
                    <a:p>
                      <a:endParaRPr lang="fr-FR" sz="2400" dirty="0"/>
                    </a:p>
                  </a:txBody>
                  <a:tcPr/>
                </a:tc>
                <a:extLst>
                  <a:ext uri="{0D108BD9-81ED-4DB2-BD59-A6C34878D82A}">
                    <a16:rowId xmlns="" xmlns:a16="http://schemas.microsoft.com/office/drawing/2014/main" val="782046863"/>
                  </a:ext>
                </a:extLst>
              </a:tr>
              <a:tr h="370840">
                <a:tc>
                  <a:txBody>
                    <a:bodyPr/>
                    <a:lstStyle/>
                    <a:p>
                      <a:r>
                        <a:rPr lang="fr-FR" sz="2400" dirty="0"/>
                        <a:t>13. Rencontres d’informations avec les leaders  </a:t>
                      </a:r>
                    </a:p>
                  </a:txBody>
                  <a:tcPr/>
                </a:tc>
                <a:tc>
                  <a:txBody>
                    <a:bodyPr/>
                    <a:lstStyle/>
                    <a:p>
                      <a:r>
                        <a:rPr lang="fr-FR" sz="2400" dirty="0"/>
                        <a:t>  13 334 150 </a:t>
                      </a:r>
                    </a:p>
                  </a:txBody>
                  <a:tcPr/>
                </a:tc>
                <a:tc>
                  <a:txBody>
                    <a:bodyPr/>
                    <a:lstStyle/>
                    <a:p>
                      <a:r>
                        <a:rPr lang="fr-FR" sz="2400" dirty="0"/>
                        <a:t>Maires, gouverneurs, chefs coutumiers…</a:t>
                      </a:r>
                    </a:p>
                  </a:txBody>
                  <a:tcPr/>
                </a:tc>
                <a:extLst>
                  <a:ext uri="{0D108BD9-81ED-4DB2-BD59-A6C34878D82A}">
                    <a16:rowId xmlns="" xmlns:a16="http://schemas.microsoft.com/office/drawing/2014/main" val="4241919354"/>
                  </a:ext>
                </a:extLst>
              </a:tr>
              <a:tr h="370840">
                <a:tc>
                  <a:txBody>
                    <a:bodyPr/>
                    <a:lstStyle/>
                    <a:p>
                      <a:r>
                        <a:rPr lang="fr-FR" sz="2400" dirty="0"/>
                        <a:t>14. Mobilisation sociale</a:t>
                      </a:r>
                    </a:p>
                  </a:txBody>
                  <a:tcPr/>
                </a:tc>
                <a:tc>
                  <a:txBody>
                    <a:bodyPr/>
                    <a:lstStyle/>
                    <a:p>
                      <a:r>
                        <a:rPr lang="fr-FR" sz="2400" dirty="0"/>
                        <a:t> 25 470 000 </a:t>
                      </a:r>
                    </a:p>
                  </a:txBody>
                  <a:tcPr/>
                </a:tc>
                <a:tc>
                  <a:txBody>
                    <a:bodyPr/>
                    <a:lstStyle/>
                    <a:p>
                      <a:endParaRPr lang="fr-FR" sz="2400" dirty="0"/>
                    </a:p>
                  </a:txBody>
                  <a:tcPr/>
                </a:tc>
                <a:extLst>
                  <a:ext uri="{0D108BD9-81ED-4DB2-BD59-A6C34878D82A}">
                    <a16:rowId xmlns="" xmlns:a16="http://schemas.microsoft.com/office/drawing/2014/main" val="3660336825"/>
                  </a:ext>
                </a:extLst>
              </a:tr>
              <a:tr h="370840">
                <a:tc>
                  <a:txBody>
                    <a:bodyPr/>
                    <a:lstStyle/>
                    <a:p>
                      <a:pPr algn="r"/>
                      <a:r>
                        <a:rPr lang="fr-FR" sz="2400" b="1" dirty="0"/>
                        <a:t>   Total général</a:t>
                      </a:r>
                    </a:p>
                  </a:txBody>
                  <a:tcPr/>
                </a:tc>
                <a:tc>
                  <a:txBody>
                    <a:bodyPr/>
                    <a:lstStyle/>
                    <a:p>
                      <a:pPr algn="r"/>
                      <a:r>
                        <a:rPr lang="fr-FR" sz="2400" b="1" dirty="0"/>
                        <a:t> 312 292 860</a:t>
                      </a:r>
                    </a:p>
                  </a:txBody>
                  <a:tcPr/>
                </a:tc>
                <a:tc>
                  <a:txBody>
                    <a:bodyPr/>
                    <a:lstStyle/>
                    <a:p>
                      <a:pPr algn="l"/>
                      <a:r>
                        <a:rPr lang="fr-FR" sz="2400" b="1" dirty="0"/>
                        <a:t>Coût estimatif pour 28 DS soit une </a:t>
                      </a:r>
                      <a:r>
                        <a:rPr lang="fr-FR" sz="2400" b="1" dirty="0" err="1"/>
                        <a:t>moy</a:t>
                      </a:r>
                      <a:r>
                        <a:rPr lang="fr-FR" sz="2400" b="1" dirty="0"/>
                        <a:t> de      11 153 316 FCFA par DS</a:t>
                      </a:r>
                    </a:p>
                  </a:txBody>
                  <a:tcPr/>
                </a:tc>
                <a:extLst>
                  <a:ext uri="{0D108BD9-81ED-4DB2-BD59-A6C34878D82A}">
                    <a16:rowId xmlns="" xmlns:a16="http://schemas.microsoft.com/office/drawing/2014/main" val="2836909339"/>
                  </a:ext>
                </a:extLst>
              </a:tr>
            </a:tbl>
          </a:graphicData>
        </a:graphic>
      </p:graphicFrame>
      <p:sp>
        <p:nvSpPr>
          <p:cNvPr id="4" name="Espace réservé de la date 3">
            <a:extLst>
              <a:ext uri="{FF2B5EF4-FFF2-40B4-BE49-F238E27FC236}">
                <a16:creationId xmlns="" xmlns:a16="http://schemas.microsoft.com/office/drawing/2014/main" id="{52F222E4-D9F4-4557-A34D-EA12E992EA04}"/>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B7868A04-1AE5-4F81-9327-B4C0FFDD3A25}"/>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1DB1B931-A6B4-4E00-B5B2-349171941A0B}"/>
              </a:ext>
            </a:extLst>
          </p:cNvPr>
          <p:cNvSpPr>
            <a:spLocks noGrp="1"/>
          </p:cNvSpPr>
          <p:nvPr>
            <p:ph type="sldNum" sz="quarter" idx="12"/>
          </p:nvPr>
        </p:nvSpPr>
        <p:spPr/>
        <p:txBody>
          <a:bodyPr/>
          <a:lstStyle/>
          <a:p>
            <a:fld id="{F74B30A8-5D7E-4ADA-85A9-C91AE366C3F1}" type="slidenum">
              <a:rPr lang="fr-FR" smtClean="0"/>
              <a:t>17</a:t>
            </a:fld>
            <a:endParaRPr lang="fr-FR"/>
          </a:p>
        </p:txBody>
      </p:sp>
    </p:spTree>
    <p:extLst>
      <p:ext uri="{BB962C8B-B14F-4D97-AF65-F5344CB8AC3E}">
        <p14:creationId xmlns:p14="http://schemas.microsoft.com/office/powerpoint/2010/main" val="1531147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54CE7A8-2253-4EAA-9AF5-4E48FA0A1800}"/>
              </a:ext>
            </a:extLst>
          </p:cNvPr>
          <p:cNvSpPr>
            <a:spLocks noGrp="1"/>
          </p:cNvSpPr>
          <p:nvPr>
            <p:ph type="title"/>
          </p:nvPr>
        </p:nvSpPr>
        <p:spPr/>
        <p:txBody>
          <a:bodyPr/>
          <a:lstStyle/>
          <a:p>
            <a:r>
              <a:rPr lang="fr-FR" dirty="0"/>
              <a:t>Budget estimatif : passage échelle nationale</a:t>
            </a:r>
          </a:p>
        </p:txBody>
      </p:sp>
      <p:sp>
        <p:nvSpPr>
          <p:cNvPr id="4" name="Espace réservé de la date 3">
            <a:extLst>
              <a:ext uri="{FF2B5EF4-FFF2-40B4-BE49-F238E27FC236}">
                <a16:creationId xmlns="" xmlns:a16="http://schemas.microsoft.com/office/drawing/2014/main" id="{52F222E4-D9F4-4557-A34D-EA12E992EA04}"/>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B7868A04-1AE5-4F81-9327-B4C0FFDD3A25}"/>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1DB1B931-A6B4-4E00-B5B2-349171941A0B}"/>
              </a:ext>
            </a:extLst>
          </p:cNvPr>
          <p:cNvSpPr>
            <a:spLocks noGrp="1"/>
          </p:cNvSpPr>
          <p:nvPr>
            <p:ph type="sldNum" sz="quarter" idx="12"/>
          </p:nvPr>
        </p:nvSpPr>
        <p:spPr/>
        <p:txBody>
          <a:bodyPr/>
          <a:lstStyle/>
          <a:p>
            <a:fld id="{F74B30A8-5D7E-4ADA-85A9-C91AE366C3F1}" type="slidenum">
              <a:rPr lang="fr-FR" smtClean="0"/>
              <a:t>18</a:t>
            </a:fld>
            <a:endParaRPr lang="fr-FR"/>
          </a:p>
        </p:txBody>
      </p:sp>
      <p:sp>
        <p:nvSpPr>
          <p:cNvPr id="8" name="Espace réservé du contenu 7">
            <a:extLst>
              <a:ext uri="{FF2B5EF4-FFF2-40B4-BE49-F238E27FC236}">
                <a16:creationId xmlns="" xmlns:a16="http://schemas.microsoft.com/office/drawing/2014/main" id="{63804F4F-E916-4412-A328-5BA90E005D6B}"/>
              </a:ext>
            </a:extLst>
          </p:cNvPr>
          <p:cNvSpPr>
            <a:spLocks noGrp="1"/>
          </p:cNvSpPr>
          <p:nvPr>
            <p:ph idx="1"/>
          </p:nvPr>
        </p:nvSpPr>
        <p:spPr>
          <a:xfrm>
            <a:off x="838200" y="2559395"/>
            <a:ext cx="10515600" cy="1739210"/>
          </a:xfrm>
        </p:spPr>
        <p:txBody>
          <a:bodyPr>
            <a:normAutofit/>
          </a:bodyPr>
          <a:lstStyle/>
          <a:p>
            <a:r>
              <a:rPr lang="fr-FR" dirty="0"/>
              <a:t>Budget 28 DS en une année :                312 292 860</a:t>
            </a:r>
          </a:p>
          <a:p>
            <a:r>
              <a:rPr lang="fr-FR" dirty="0"/>
              <a:t>Budget estimatif 42 DS          :                468 439 290</a:t>
            </a:r>
          </a:p>
          <a:p>
            <a:r>
              <a:rPr lang="fr-FR" dirty="0"/>
              <a:t>Budget estimatif annuel :      </a:t>
            </a:r>
            <a:r>
              <a:rPr lang="fr-FR" b="1" dirty="0"/>
              <a:t>780 732 150</a:t>
            </a:r>
          </a:p>
          <a:p>
            <a:endParaRPr lang="fr-FR" dirty="0"/>
          </a:p>
        </p:txBody>
      </p:sp>
    </p:spTree>
    <p:extLst>
      <p:ext uri="{BB962C8B-B14F-4D97-AF65-F5344CB8AC3E}">
        <p14:creationId xmlns:p14="http://schemas.microsoft.com/office/powerpoint/2010/main" val="792235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D750636-94F6-4E60-AA10-A70C34C455FF}"/>
              </a:ext>
            </a:extLst>
          </p:cNvPr>
          <p:cNvSpPr>
            <a:spLocks noGrp="1"/>
          </p:cNvSpPr>
          <p:nvPr>
            <p:ph type="title"/>
          </p:nvPr>
        </p:nvSpPr>
        <p:spPr/>
        <p:txBody>
          <a:bodyPr/>
          <a:lstStyle/>
          <a:p>
            <a:r>
              <a:rPr lang="fr-FR" b="1" dirty="0"/>
              <a:t>Quelques conditions de succès</a:t>
            </a:r>
          </a:p>
        </p:txBody>
      </p:sp>
      <p:sp>
        <p:nvSpPr>
          <p:cNvPr id="3" name="Espace réservé du contenu 2">
            <a:extLst>
              <a:ext uri="{FF2B5EF4-FFF2-40B4-BE49-F238E27FC236}">
                <a16:creationId xmlns="" xmlns:a16="http://schemas.microsoft.com/office/drawing/2014/main" id="{B2F888E3-EEF8-4821-A1B7-38DCC9A25C31}"/>
              </a:ext>
            </a:extLst>
          </p:cNvPr>
          <p:cNvSpPr>
            <a:spLocks noGrp="1"/>
          </p:cNvSpPr>
          <p:nvPr>
            <p:ph idx="1"/>
          </p:nvPr>
        </p:nvSpPr>
        <p:spPr>
          <a:xfrm>
            <a:off x="944217" y="2156930"/>
            <a:ext cx="10515600" cy="3422236"/>
          </a:xfrm>
        </p:spPr>
        <p:txBody>
          <a:bodyPr/>
          <a:lstStyle/>
          <a:p>
            <a:r>
              <a:rPr lang="fr-FR" sz="3600" b="1" dirty="0"/>
              <a:t>Soins de qualité offerts par les ASBC</a:t>
            </a:r>
          </a:p>
          <a:p>
            <a:r>
              <a:rPr lang="fr-FR" dirty="0"/>
              <a:t>Fort engagement des ICP et équipes de santé des CSPS, CM</a:t>
            </a:r>
          </a:p>
          <a:p>
            <a:r>
              <a:rPr lang="fr-FR" dirty="0"/>
              <a:t>Bonne disponibilité des médicaments et TDR paludisme</a:t>
            </a:r>
          </a:p>
          <a:p>
            <a:r>
              <a:rPr lang="fr-FR" dirty="0"/>
              <a:t>Bonne conservation des médicaments et TDR chez les ASBC</a:t>
            </a:r>
          </a:p>
          <a:p>
            <a:r>
              <a:rPr lang="fr-FR" dirty="0"/>
              <a:t>Confiance éclairée entre le gérant et les ASBC</a:t>
            </a:r>
          </a:p>
          <a:p>
            <a:r>
              <a:rPr lang="fr-FR" dirty="0"/>
              <a:t>Paiement régulier des motivations mensuelles des ASBC</a:t>
            </a:r>
          </a:p>
        </p:txBody>
      </p:sp>
      <p:sp>
        <p:nvSpPr>
          <p:cNvPr id="4" name="Espace réservé de la date 3">
            <a:extLst>
              <a:ext uri="{FF2B5EF4-FFF2-40B4-BE49-F238E27FC236}">
                <a16:creationId xmlns="" xmlns:a16="http://schemas.microsoft.com/office/drawing/2014/main" id="{BB67437C-FC67-43B8-B453-0B400E477829}"/>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427EDB5E-6719-47DE-B861-27A0B38E5D61}"/>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6E5521B1-CADB-469F-9DD9-D8FDF65187DF}"/>
              </a:ext>
            </a:extLst>
          </p:cNvPr>
          <p:cNvSpPr>
            <a:spLocks noGrp="1"/>
          </p:cNvSpPr>
          <p:nvPr>
            <p:ph type="sldNum" sz="quarter" idx="12"/>
          </p:nvPr>
        </p:nvSpPr>
        <p:spPr/>
        <p:txBody>
          <a:bodyPr/>
          <a:lstStyle/>
          <a:p>
            <a:fld id="{F74B30A8-5D7E-4ADA-85A9-C91AE366C3F1}" type="slidenum">
              <a:rPr lang="fr-FR" smtClean="0"/>
              <a:t>19</a:t>
            </a:fld>
            <a:endParaRPr lang="fr-FR"/>
          </a:p>
        </p:txBody>
      </p:sp>
    </p:spTree>
    <p:extLst>
      <p:ext uri="{BB962C8B-B14F-4D97-AF65-F5344CB8AC3E}">
        <p14:creationId xmlns:p14="http://schemas.microsoft.com/office/powerpoint/2010/main" val="1633633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2E874CC-42FA-4972-AA7E-00E53CD4588D}"/>
              </a:ext>
            </a:extLst>
          </p:cNvPr>
          <p:cNvSpPr>
            <a:spLocks noGrp="1"/>
          </p:cNvSpPr>
          <p:nvPr>
            <p:ph type="title"/>
          </p:nvPr>
        </p:nvSpPr>
        <p:spPr/>
        <p:txBody>
          <a:bodyPr/>
          <a:lstStyle/>
          <a:p>
            <a:r>
              <a:rPr lang="fr-FR" dirty="0"/>
              <a:t>Quelques inquiétudes :</a:t>
            </a:r>
          </a:p>
        </p:txBody>
      </p:sp>
      <p:sp>
        <p:nvSpPr>
          <p:cNvPr id="3" name="Espace réservé du contenu 2">
            <a:extLst>
              <a:ext uri="{FF2B5EF4-FFF2-40B4-BE49-F238E27FC236}">
                <a16:creationId xmlns="" xmlns:a16="http://schemas.microsoft.com/office/drawing/2014/main" id="{4BFB3716-29DB-4729-B2A0-3F55DA13E3C4}"/>
              </a:ext>
            </a:extLst>
          </p:cNvPr>
          <p:cNvSpPr>
            <a:spLocks noGrp="1"/>
          </p:cNvSpPr>
          <p:nvPr>
            <p:ph idx="1"/>
          </p:nvPr>
        </p:nvSpPr>
        <p:spPr>
          <a:xfrm>
            <a:off x="838200" y="2912303"/>
            <a:ext cx="10515600" cy="2295801"/>
          </a:xfrm>
        </p:spPr>
        <p:txBody>
          <a:bodyPr/>
          <a:lstStyle/>
          <a:p>
            <a:r>
              <a:rPr lang="fr-FR" dirty="0"/>
              <a:t>Contexte d’insécurité dans certaines zones</a:t>
            </a:r>
          </a:p>
          <a:p>
            <a:r>
              <a:rPr lang="fr-FR" dirty="0"/>
              <a:t>Prise en compte des nouvelles organisations du ministère de la santé</a:t>
            </a:r>
          </a:p>
          <a:p>
            <a:pPr marL="0" indent="0">
              <a:buNone/>
            </a:pPr>
            <a:endParaRPr lang="fr-FR" dirty="0"/>
          </a:p>
          <a:p>
            <a:endParaRPr lang="fr-FR" dirty="0"/>
          </a:p>
        </p:txBody>
      </p:sp>
      <p:sp>
        <p:nvSpPr>
          <p:cNvPr id="4" name="Espace réservé de la date 3">
            <a:extLst>
              <a:ext uri="{FF2B5EF4-FFF2-40B4-BE49-F238E27FC236}">
                <a16:creationId xmlns="" xmlns:a16="http://schemas.microsoft.com/office/drawing/2014/main" id="{D4C35CA5-452C-4C07-977A-DBA15108D832}"/>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E86A70FD-996C-45F7-AE4B-A14CFAAC3C20}"/>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206A8601-8677-4C14-82CA-CD8EA4163008}"/>
              </a:ext>
            </a:extLst>
          </p:cNvPr>
          <p:cNvSpPr>
            <a:spLocks noGrp="1"/>
          </p:cNvSpPr>
          <p:nvPr>
            <p:ph type="sldNum" sz="quarter" idx="12"/>
          </p:nvPr>
        </p:nvSpPr>
        <p:spPr/>
        <p:txBody>
          <a:bodyPr/>
          <a:lstStyle/>
          <a:p>
            <a:fld id="{F74B30A8-5D7E-4ADA-85A9-C91AE366C3F1}" type="slidenum">
              <a:rPr lang="fr-FR" smtClean="0"/>
              <a:t>20</a:t>
            </a:fld>
            <a:endParaRPr lang="fr-FR"/>
          </a:p>
        </p:txBody>
      </p:sp>
    </p:spTree>
    <p:extLst>
      <p:ext uri="{BB962C8B-B14F-4D97-AF65-F5344CB8AC3E}">
        <p14:creationId xmlns:p14="http://schemas.microsoft.com/office/powerpoint/2010/main" val="3328490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D66D384-7759-4919-9D5A-AF28767A773B}"/>
              </a:ext>
            </a:extLst>
          </p:cNvPr>
          <p:cNvSpPr>
            <a:spLocks noGrp="1"/>
          </p:cNvSpPr>
          <p:nvPr>
            <p:ph type="title"/>
          </p:nvPr>
        </p:nvSpPr>
        <p:spPr/>
        <p:txBody>
          <a:bodyPr/>
          <a:lstStyle/>
          <a:p>
            <a:r>
              <a:rPr lang="fr-FR" dirty="0"/>
              <a:t>Acteurs et rôle de la mise en œuvre au niveau central </a:t>
            </a:r>
          </a:p>
        </p:txBody>
      </p:sp>
      <p:sp>
        <p:nvSpPr>
          <p:cNvPr id="3" name="Espace réservé du contenu 2">
            <a:extLst>
              <a:ext uri="{FF2B5EF4-FFF2-40B4-BE49-F238E27FC236}">
                <a16:creationId xmlns="" xmlns:a16="http://schemas.microsoft.com/office/drawing/2014/main" id="{F84A5BDE-5980-427D-BE0C-F461386456E8}"/>
              </a:ext>
            </a:extLst>
          </p:cNvPr>
          <p:cNvSpPr>
            <a:spLocks noGrp="1"/>
          </p:cNvSpPr>
          <p:nvPr>
            <p:ph idx="1"/>
          </p:nvPr>
        </p:nvSpPr>
        <p:spPr/>
        <p:txBody>
          <a:bodyPr>
            <a:normAutofit lnSpcReduction="10000"/>
          </a:bodyPr>
          <a:lstStyle/>
          <a:p>
            <a:r>
              <a:rPr lang="fr-FR" dirty="0"/>
              <a:t>ST / CSU : </a:t>
            </a:r>
          </a:p>
          <a:p>
            <a:pPr lvl="1">
              <a:buFont typeface="Wingdings" panose="05000000000000000000" pitchFamily="2" charset="2"/>
              <a:buChar char="ü"/>
            </a:pPr>
            <a:r>
              <a:rPr lang="fr-FR" dirty="0"/>
              <a:t>Coordination, suivi évaluation </a:t>
            </a:r>
          </a:p>
          <a:p>
            <a:pPr lvl="1">
              <a:buFont typeface="Wingdings" panose="05000000000000000000" pitchFamily="2" charset="2"/>
              <a:buChar char="ü"/>
            </a:pPr>
            <a:r>
              <a:rPr lang="fr-FR" dirty="0"/>
              <a:t>Paiement des factures de prise en charge, justification</a:t>
            </a:r>
          </a:p>
          <a:p>
            <a:pPr lvl="1">
              <a:buFont typeface="Wingdings" panose="05000000000000000000" pitchFamily="2" charset="2"/>
              <a:buChar char="ü"/>
            </a:pPr>
            <a:r>
              <a:rPr lang="fr-FR" dirty="0"/>
              <a:t>Contrôle avec ONG pour le suivi de l’effectivité</a:t>
            </a:r>
          </a:p>
          <a:p>
            <a:r>
              <a:rPr lang="fr-FR" dirty="0"/>
              <a:t>DSF et DPES</a:t>
            </a:r>
          </a:p>
          <a:p>
            <a:pPr lvl="1">
              <a:buFont typeface="Wingdings" panose="05000000000000000000" pitchFamily="2" charset="2"/>
              <a:buChar char="ü"/>
            </a:pPr>
            <a:r>
              <a:rPr lang="fr-FR" dirty="0"/>
              <a:t>Suivi de l’offre des prestations (qualité)</a:t>
            </a:r>
          </a:p>
          <a:p>
            <a:pPr lvl="1">
              <a:buFont typeface="Wingdings" panose="05000000000000000000" pitchFamily="2" charset="2"/>
              <a:buChar char="ü"/>
            </a:pPr>
            <a:r>
              <a:rPr lang="fr-FR" dirty="0"/>
              <a:t>Paiement des motivations des ASBC</a:t>
            </a:r>
          </a:p>
          <a:p>
            <a:pPr lvl="1">
              <a:buFont typeface="Wingdings" panose="05000000000000000000" pitchFamily="2" charset="2"/>
              <a:buChar char="ü"/>
            </a:pPr>
            <a:r>
              <a:rPr lang="fr-FR" dirty="0"/>
              <a:t>Coordination des interventions à base communautaire</a:t>
            </a:r>
          </a:p>
          <a:p>
            <a:r>
              <a:rPr lang="fr-FR" dirty="0"/>
              <a:t>PTF</a:t>
            </a:r>
          </a:p>
          <a:p>
            <a:pPr lvl="1">
              <a:buFont typeface="Wingdings" panose="05000000000000000000" pitchFamily="2" charset="2"/>
              <a:buChar char="ü"/>
            </a:pPr>
            <a:r>
              <a:rPr lang="fr-FR" dirty="0"/>
              <a:t>Appui technique et financier</a:t>
            </a:r>
          </a:p>
          <a:p>
            <a:pPr lvl="1">
              <a:buFont typeface="Wingdings" panose="05000000000000000000" pitchFamily="2" charset="2"/>
              <a:buChar char="ü"/>
            </a:pPr>
            <a:r>
              <a:rPr lang="fr-FR" dirty="0">
                <a:solidFill>
                  <a:srgbClr val="0070C0"/>
                </a:solidFill>
              </a:rPr>
              <a:t>Approvisionnement en médicaments (démarrage avec UNICEF)</a:t>
            </a:r>
          </a:p>
        </p:txBody>
      </p:sp>
      <p:sp>
        <p:nvSpPr>
          <p:cNvPr id="4" name="Espace réservé de la date 3">
            <a:extLst>
              <a:ext uri="{FF2B5EF4-FFF2-40B4-BE49-F238E27FC236}">
                <a16:creationId xmlns="" xmlns:a16="http://schemas.microsoft.com/office/drawing/2014/main" id="{D2A4232E-9F2D-44D3-9796-B295DF88D9AA}"/>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DD8F58E5-3274-47D3-8290-CBEF1681582E}"/>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A6E5C048-0D37-4800-BB8E-85CBE1B1E133}"/>
              </a:ext>
            </a:extLst>
          </p:cNvPr>
          <p:cNvSpPr>
            <a:spLocks noGrp="1"/>
          </p:cNvSpPr>
          <p:nvPr>
            <p:ph type="sldNum" sz="quarter" idx="12"/>
          </p:nvPr>
        </p:nvSpPr>
        <p:spPr/>
        <p:txBody>
          <a:bodyPr/>
          <a:lstStyle/>
          <a:p>
            <a:fld id="{F74B30A8-5D7E-4ADA-85A9-C91AE366C3F1}" type="slidenum">
              <a:rPr lang="fr-FR" smtClean="0"/>
              <a:t>21</a:t>
            </a:fld>
            <a:endParaRPr lang="fr-FR"/>
          </a:p>
        </p:txBody>
      </p:sp>
    </p:spTree>
    <p:extLst>
      <p:ext uri="{BB962C8B-B14F-4D97-AF65-F5344CB8AC3E}">
        <p14:creationId xmlns:p14="http://schemas.microsoft.com/office/powerpoint/2010/main" val="93528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D66D384-7759-4919-9D5A-AF28767A773B}"/>
              </a:ext>
            </a:extLst>
          </p:cNvPr>
          <p:cNvSpPr>
            <a:spLocks noGrp="1"/>
          </p:cNvSpPr>
          <p:nvPr>
            <p:ph type="title"/>
          </p:nvPr>
        </p:nvSpPr>
        <p:spPr/>
        <p:txBody>
          <a:bodyPr/>
          <a:lstStyle/>
          <a:p>
            <a:r>
              <a:rPr lang="fr-FR" dirty="0"/>
              <a:t>Acteurs et rôle de la mise en œuvre au niveau central </a:t>
            </a:r>
          </a:p>
        </p:txBody>
      </p:sp>
      <p:sp>
        <p:nvSpPr>
          <p:cNvPr id="3" name="Espace réservé du contenu 2">
            <a:extLst>
              <a:ext uri="{FF2B5EF4-FFF2-40B4-BE49-F238E27FC236}">
                <a16:creationId xmlns="" xmlns:a16="http://schemas.microsoft.com/office/drawing/2014/main" id="{F84A5BDE-5980-427D-BE0C-F461386456E8}"/>
              </a:ext>
            </a:extLst>
          </p:cNvPr>
          <p:cNvSpPr>
            <a:spLocks noGrp="1"/>
          </p:cNvSpPr>
          <p:nvPr>
            <p:ph idx="1"/>
          </p:nvPr>
        </p:nvSpPr>
        <p:spPr/>
        <p:txBody>
          <a:bodyPr/>
          <a:lstStyle/>
          <a:p>
            <a:r>
              <a:rPr lang="fr-FR" dirty="0"/>
              <a:t>CAMEG : </a:t>
            </a:r>
          </a:p>
          <a:p>
            <a:pPr lvl="1">
              <a:buFont typeface="Wingdings" panose="05000000000000000000" pitchFamily="2" charset="2"/>
              <a:buChar char="ü"/>
            </a:pPr>
            <a:r>
              <a:rPr lang="fr-FR" dirty="0"/>
              <a:t>Approvisionnement des FS selon le circuit habituel</a:t>
            </a:r>
          </a:p>
          <a:p>
            <a:r>
              <a:rPr lang="fr-FR" dirty="0"/>
              <a:t>ANRP et DGOS</a:t>
            </a:r>
          </a:p>
          <a:p>
            <a:pPr lvl="1">
              <a:buFont typeface="Wingdings" panose="05000000000000000000" pitchFamily="2" charset="2"/>
              <a:buChar char="ü"/>
            </a:pPr>
            <a:r>
              <a:rPr lang="fr-FR" dirty="0"/>
              <a:t>Régulation et suivi des approvisionnement</a:t>
            </a:r>
          </a:p>
          <a:p>
            <a:r>
              <a:rPr lang="fr-FR" dirty="0"/>
              <a:t>DISIS et ANPTIC</a:t>
            </a:r>
          </a:p>
          <a:p>
            <a:pPr lvl="1">
              <a:buFont typeface="Wingdings" panose="05000000000000000000" pitchFamily="2" charset="2"/>
              <a:buChar char="ü"/>
            </a:pPr>
            <a:r>
              <a:rPr lang="fr-FR" dirty="0"/>
              <a:t>Entretien et administration de la plateforme e-gratuité des soins</a:t>
            </a:r>
          </a:p>
          <a:p>
            <a:r>
              <a:rPr lang="fr-FR" dirty="0"/>
              <a:t>DAF, MINEFID</a:t>
            </a:r>
          </a:p>
          <a:p>
            <a:pPr lvl="1">
              <a:buFont typeface="Wingdings" panose="05000000000000000000" pitchFamily="2" charset="2"/>
              <a:buChar char="ü"/>
            </a:pPr>
            <a:r>
              <a:rPr lang="fr-FR" dirty="0"/>
              <a:t>Virements des fonds dans les comptes d’attente</a:t>
            </a:r>
          </a:p>
          <a:p>
            <a:pPr lvl="1">
              <a:buFont typeface="Wingdings" panose="05000000000000000000" pitchFamily="2" charset="2"/>
              <a:buChar char="ü"/>
            </a:pPr>
            <a:r>
              <a:rPr lang="fr-FR" dirty="0"/>
              <a:t>Certification des fonds</a:t>
            </a:r>
          </a:p>
        </p:txBody>
      </p:sp>
      <p:sp>
        <p:nvSpPr>
          <p:cNvPr id="4" name="Espace réservé de la date 3">
            <a:extLst>
              <a:ext uri="{FF2B5EF4-FFF2-40B4-BE49-F238E27FC236}">
                <a16:creationId xmlns="" xmlns:a16="http://schemas.microsoft.com/office/drawing/2014/main" id="{D2A4232E-9F2D-44D3-9796-B295DF88D9AA}"/>
              </a:ext>
            </a:extLst>
          </p:cNvPr>
          <p:cNvSpPr>
            <a:spLocks noGrp="1"/>
          </p:cNvSpPr>
          <p:nvPr>
            <p:ph type="dt" sz="half" idx="10"/>
          </p:nvPr>
        </p:nvSpPr>
        <p:spPr/>
        <p:txBody>
          <a:bodyPr/>
          <a:lstStyle/>
          <a:p>
            <a:r>
              <a:rPr lang="fr-FR"/>
              <a:t>30/11/2017</a:t>
            </a:r>
          </a:p>
        </p:txBody>
      </p:sp>
      <p:sp>
        <p:nvSpPr>
          <p:cNvPr id="5" name="Espace réservé du pied de page 4">
            <a:extLst>
              <a:ext uri="{FF2B5EF4-FFF2-40B4-BE49-F238E27FC236}">
                <a16:creationId xmlns="" xmlns:a16="http://schemas.microsoft.com/office/drawing/2014/main" id="{DD8F58E5-3274-47D3-8290-CBEF1681582E}"/>
              </a:ext>
            </a:extLst>
          </p:cNvPr>
          <p:cNvSpPr>
            <a:spLocks noGrp="1"/>
          </p:cNvSpPr>
          <p:nvPr>
            <p:ph type="ftr" sz="quarter" idx="11"/>
          </p:nvPr>
        </p:nvSpPr>
        <p:spPr/>
        <p:txBody>
          <a:bodyPr/>
          <a:lstStyle/>
          <a:p>
            <a:r>
              <a:rPr lang="fr-FR"/>
              <a:t>Processus d'opérationnalisation de la gratuité des soins chez les ASBC</a:t>
            </a:r>
          </a:p>
        </p:txBody>
      </p:sp>
      <p:sp>
        <p:nvSpPr>
          <p:cNvPr id="6" name="Espace réservé du numéro de diapositive 5">
            <a:extLst>
              <a:ext uri="{FF2B5EF4-FFF2-40B4-BE49-F238E27FC236}">
                <a16:creationId xmlns="" xmlns:a16="http://schemas.microsoft.com/office/drawing/2014/main" id="{A6E5C048-0D37-4800-BB8E-85CBE1B1E133}"/>
              </a:ext>
            </a:extLst>
          </p:cNvPr>
          <p:cNvSpPr>
            <a:spLocks noGrp="1"/>
          </p:cNvSpPr>
          <p:nvPr>
            <p:ph type="sldNum" sz="quarter" idx="12"/>
          </p:nvPr>
        </p:nvSpPr>
        <p:spPr/>
        <p:txBody>
          <a:bodyPr/>
          <a:lstStyle/>
          <a:p>
            <a:fld id="{F74B30A8-5D7E-4ADA-85A9-C91AE366C3F1}" type="slidenum">
              <a:rPr lang="fr-FR" smtClean="0"/>
              <a:t>22</a:t>
            </a:fld>
            <a:endParaRPr lang="fr-FR"/>
          </a:p>
        </p:txBody>
      </p:sp>
    </p:spTree>
    <p:extLst>
      <p:ext uri="{BB962C8B-B14F-4D97-AF65-F5344CB8AC3E}">
        <p14:creationId xmlns:p14="http://schemas.microsoft.com/office/powerpoint/2010/main" val="399168276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997</TotalTime>
  <Words>1471</Words>
  <Application>Microsoft Office PowerPoint</Application>
  <PresentationFormat>Personnalisé</PresentationFormat>
  <Paragraphs>238</Paragraphs>
  <Slides>22</Slides>
  <Notes>0</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Thème Office</vt:lpstr>
      <vt:lpstr>Gratuité des soins au niveau communautaire et pilotage de la CSU au Burkina Faso</vt:lpstr>
      <vt:lpstr>Gratuité des soins au niveau communautaire</vt:lpstr>
      <vt:lpstr>Contexte national : volonté politique pour la protection des populations vulnérables </vt:lpstr>
      <vt:lpstr>Acquis et opportunités </vt:lpstr>
      <vt:lpstr>Acquis et opportunités </vt:lpstr>
      <vt:lpstr>Acquis et opportunités </vt:lpstr>
      <vt:lpstr>Problématique </vt:lpstr>
      <vt:lpstr>Quelques principes fondamentaux de la dépense publique : </vt:lpstr>
      <vt:lpstr>Proposition de modèle de mise en œuvre </vt:lpstr>
      <vt:lpstr>Proposition de modèle de mise en œuvre </vt:lpstr>
      <vt:lpstr>Proposition de modèle de mise en œuvre </vt:lpstr>
      <vt:lpstr>Proposition de modèle de mise en œuvre </vt:lpstr>
      <vt:lpstr>Impact budgétaire </vt:lpstr>
      <vt:lpstr>Planning opérationnel </vt:lpstr>
      <vt:lpstr>Budget estimatif (activités de soutien: pilote des 5 régions) </vt:lpstr>
      <vt:lpstr>Budget estimatif : pilote des 5 régions </vt:lpstr>
      <vt:lpstr>Budget estimatif : pilote des 5 régions </vt:lpstr>
      <vt:lpstr>Budget estimatif : passage échelle nationale</vt:lpstr>
      <vt:lpstr>Quelques conditions de succès</vt:lpstr>
      <vt:lpstr>Quelques inquiétudes :</vt:lpstr>
      <vt:lpstr>Acteurs et rôle de la mise en œuvre au niveau central </vt:lpstr>
      <vt:lpstr>Acteurs et rôle de la mise en œuvre au niveau central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Gratuité des soins au niveau communautaire</dc:title>
  <dc:creator>Pierre YAMEOGO</dc:creator>
  <cp:lastModifiedBy>Bigeard, Mr Alexis - bf</cp:lastModifiedBy>
  <cp:revision>51</cp:revision>
  <dcterms:created xsi:type="dcterms:W3CDTF">2017-10-24T20:07:04Z</dcterms:created>
  <dcterms:modified xsi:type="dcterms:W3CDTF">2017-12-12T11:03:44Z</dcterms:modified>
</cp:coreProperties>
</file>