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4" r:id="rId3"/>
    <p:sldId id="257" r:id="rId4"/>
    <p:sldId id="258" r:id="rId5"/>
    <p:sldId id="259" r:id="rId6"/>
    <p:sldId id="260" r:id="rId7"/>
    <p:sldId id="261" r:id="rId8"/>
    <p:sldId id="262"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60"/>
  </p:normalViewPr>
  <p:slideViewPr>
    <p:cSldViewPr snapToGrid="0">
      <p:cViewPr varScale="1">
        <p:scale>
          <a:sx n="78" d="100"/>
          <a:sy n="78" d="100"/>
        </p:scale>
        <p:origin x="102"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fr-FR" smtClean="0"/>
              <a:t>Modifiez le style du titre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Modifiez le style des sous-titres du masque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12/14/2017</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r>
              <a:rPr lang="en-US" dirty="0"/>
              <a:t>
              </a:t>
            </a:r>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‹Nr.›</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F34E6425-0181-43F2-84FC-787E803FD2F8}"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12/14/2017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12/14/2017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fr-FR" smtClean="0"/>
              <a:t>Modifiez le style du titre</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12/14/2017</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12/14/2017</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76E86A4C-8E40-4F87-A4F0-01A0687C5742}" type="datetimeFigureOut">
              <a:rPr lang="en-US" dirty="0"/>
              <a:t>12/14/2017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fr-FR" smtClean="0"/>
              <a:t>Cliquez sur l'icône pour ajouter une image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35E72C73-2D91-4E12-BA25-F0AA0C03599B}" type="datetimeFigureOut">
              <a:rPr lang="en-US" dirty="0"/>
              <a:t>12/14/2017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fld id="{923A1CC3-2375-41D4-9E03-427CAF2A4C1A}" type="datetimeFigureOut">
              <a:rPr lang="en-US" dirty="0"/>
              <a:t>12/14/2017</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re et légen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fr-FR" smtClean="0"/>
              <a:t>Modifiez le style du titre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FF16868-8199-4C2C-A5B1-63AEE139F88E}"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Citation avec légende">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fr-FR" smtClean="0"/>
              <a:t>Modifiez le style du titre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AAD9FF7F-6988-44CC-821B-644E70CD2F73}"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Carte nom">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Modifiez les styles du texte du masque</a:t>
            </a:r>
          </a:p>
        </p:txBody>
      </p:sp>
      <p:sp>
        <p:nvSpPr>
          <p:cNvPr id="4" name="Date Placeholder 3"/>
          <p:cNvSpPr>
            <a:spLocks noGrp="1"/>
          </p:cNvSpPr>
          <p:nvPr>
            <p:ph type="dt" sz="half" idx="10"/>
          </p:nvPr>
        </p:nvSpPr>
        <p:spPr/>
        <p:txBody>
          <a:bodyPr/>
          <a:lstStyle/>
          <a:p>
            <a:fld id="{5C12C299-16B2-4475-990D-751901EACC14}"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smtClean="0"/>
              <a:t>Modifiez le style du titre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12/14/2017</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fr-FR" smtClean="0"/>
              <a:t>Modifiez le style du titre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Modifiez les styles du texte du masque</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12/14/2017</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r>
              <a:rPr lang="en-US" dirty="0"/>
              <a:t>
              </a:t>
            </a:r>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Titre vertical et tex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12/14/2017</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12/14/2017</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r>
              <a:rPr lang="en-US" dirty="0"/>
              <a:t>
              </a:t>
            </a:r>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‹Nr.›</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73"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72"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1781488" y="1727200"/>
            <a:ext cx="8259978" cy="2677648"/>
          </a:xfrm>
        </p:spPr>
        <p:txBody>
          <a:bodyPr/>
          <a:lstStyle/>
          <a:p>
            <a:pPr algn="ctr"/>
            <a:r>
              <a:rPr lang="fr-FR" dirty="0" smtClean="0">
                <a:latin typeface="Arial Rounded MT Bold" panose="020F0704030504030204" pitchFamily="34" charset="0"/>
              </a:rPr>
              <a:t>Contributions du secteur privé au financement de la santé </a:t>
            </a:r>
            <a:endParaRPr lang="fr-FR" dirty="0">
              <a:latin typeface="Arial Rounded MT Bold" panose="020F0704030504030204" pitchFamily="34" charset="0"/>
            </a:endParaRPr>
          </a:p>
        </p:txBody>
      </p:sp>
    </p:spTree>
    <p:extLst>
      <p:ext uri="{BB962C8B-B14F-4D97-AF65-F5344CB8AC3E}">
        <p14:creationId xmlns:p14="http://schemas.microsoft.com/office/powerpoint/2010/main" val="22070930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algn="ctr"/>
            <a:r>
              <a:rPr lang="fr-FR" sz="4400" b="1" dirty="0" smtClean="0">
                <a:latin typeface="Arial Rounded MT Bold" panose="020F0704030504030204" pitchFamily="34" charset="0"/>
              </a:rPr>
              <a:t>INSTITUTIONS PRESENTES</a:t>
            </a:r>
            <a:endParaRPr lang="fr-FR" sz="4400" dirty="0">
              <a:latin typeface="Arial Rounded MT Bold" panose="020F0704030504030204" pitchFamily="34" charset="0"/>
            </a:endParaRPr>
          </a:p>
        </p:txBody>
      </p:sp>
      <p:sp>
        <p:nvSpPr>
          <p:cNvPr id="3" name="Espace réservé du contenu 2"/>
          <p:cNvSpPr>
            <a:spLocks noGrp="1"/>
          </p:cNvSpPr>
          <p:nvPr>
            <p:ph sz="half" idx="1"/>
          </p:nvPr>
        </p:nvSpPr>
        <p:spPr>
          <a:xfrm>
            <a:off x="592667" y="2336800"/>
            <a:ext cx="5147733" cy="4148666"/>
          </a:xfrm>
        </p:spPr>
        <p:txBody>
          <a:bodyPr>
            <a:noAutofit/>
          </a:bodyPr>
          <a:lstStyle/>
          <a:p>
            <a:pPr lvl="0">
              <a:spcBef>
                <a:spcPts val="0"/>
              </a:spcBef>
            </a:pPr>
            <a:r>
              <a:rPr lang="fr-FR" sz="2000" dirty="0">
                <a:latin typeface="Arial Rounded MT Bold" panose="020F0704030504030204" pitchFamily="34" charset="0"/>
              </a:rPr>
              <a:t>la Plateforme du Secteur Privé de la Santé au Togo (PSPS-TG),  </a:t>
            </a:r>
          </a:p>
          <a:p>
            <a:pPr lvl="0">
              <a:spcBef>
                <a:spcPts val="0"/>
              </a:spcBef>
            </a:pPr>
            <a:r>
              <a:rPr lang="fr-FR" sz="2000" dirty="0">
                <a:latin typeface="Arial Rounded MT Bold" panose="020F0704030504030204" pitchFamily="34" charset="0"/>
              </a:rPr>
              <a:t>la Chambre de Commerce et d’Industrie du Togo (CCIT), </a:t>
            </a:r>
          </a:p>
          <a:p>
            <a:pPr lvl="0">
              <a:spcBef>
                <a:spcPts val="0"/>
              </a:spcBef>
            </a:pPr>
            <a:r>
              <a:rPr lang="fr-FR" sz="2000" dirty="0">
                <a:latin typeface="Arial Rounded MT Bold" panose="020F0704030504030204" pitchFamily="34" charset="0"/>
              </a:rPr>
              <a:t>l’Association des Grandes Entreprises du Togo (AGET), </a:t>
            </a:r>
          </a:p>
          <a:p>
            <a:pPr lvl="0">
              <a:spcBef>
                <a:spcPts val="0"/>
              </a:spcBef>
            </a:pPr>
            <a:r>
              <a:rPr lang="fr-FR" sz="2000" dirty="0">
                <a:latin typeface="Arial Rounded MT Bold" panose="020F0704030504030204" pitchFamily="34" charset="0"/>
              </a:rPr>
              <a:t>le Conseil National du Patronat (CNP), </a:t>
            </a:r>
          </a:p>
          <a:p>
            <a:pPr lvl="0">
              <a:spcBef>
                <a:spcPts val="0"/>
              </a:spcBef>
            </a:pPr>
            <a:r>
              <a:rPr lang="fr-FR" sz="2000" dirty="0">
                <a:latin typeface="Arial Rounded MT Bold" panose="020F0704030504030204" pitchFamily="34" charset="0"/>
              </a:rPr>
              <a:t>les confessionnels de la santé: catholique, évangélique, musulman, Baptistes), </a:t>
            </a:r>
          </a:p>
          <a:p>
            <a:pPr lvl="0">
              <a:spcBef>
                <a:spcPts val="0"/>
              </a:spcBef>
            </a:pPr>
            <a:r>
              <a:rPr lang="fr-FR" sz="2000" dirty="0">
                <a:latin typeface="Arial Rounded MT Bold" panose="020F0704030504030204" pitchFamily="34" charset="0"/>
              </a:rPr>
              <a:t>les grossistes pharmaciens, </a:t>
            </a:r>
          </a:p>
          <a:p>
            <a:pPr lvl="0">
              <a:spcBef>
                <a:spcPts val="0"/>
              </a:spcBef>
            </a:pPr>
            <a:r>
              <a:rPr lang="fr-FR" sz="2000" dirty="0">
                <a:latin typeface="Arial Rounded MT Bold" panose="020F0704030504030204" pitchFamily="34" charset="0"/>
              </a:rPr>
              <a:t>la SICAR GRAS SAVOYE,  </a:t>
            </a:r>
          </a:p>
        </p:txBody>
      </p:sp>
      <p:sp>
        <p:nvSpPr>
          <p:cNvPr id="4" name="Espace réservé du contenu 3"/>
          <p:cNvSpPr>
            <a:spLocks noGrp="1"/>
          </p:cNvSpPr>
          <p:nvPr>
            <p:ph sz="half" idx="2"/>
          </p:nvPr>
        </p:nvSpPr>
        <p:spPr>
          <a:xfrm>
            <a:off x="6208712" y="2336799"/>
            <a:ext cx="5407555" cy="4148667"/>
          </a:xfrm>
        </p:spPr>
        <p:txBody>
          <a:bodyPr>
            <a:noAutofit/>
          </a:bodyPr>
          <a:lstStyle/>
          <a:p>
            <a:pPr lvl="0">
              <a:spcBef>
                <a:spcPts val="0"/>
              </a:spcBef>
            </a:pPr>
            <a:r>
              <a:rPr lang="fr-FR" sz="2000" dirty="0">
                <a:latin typeface="Arial Rounded MT Bold" panose="020F0704030504030204" pitchFamily="34" charset="0"/>
              </a:rPr>
              <a:t>l’Association Professionnelle des Banques et Etablissements Financiers du Togo (APBEFT), </a:t>
            </a:r>
          </a:p>
          <a:p>
            <a:pPr lvl="0">
              <a:spcBef>
                <a:spcPts val="0"/>
              </a:spcBef>
            </a:pPr>
            <a:r>
              <a:rPr lang="fr-FR" sz="2000" dirty="0">
                <a:latin typeface="Arial Rounded MT Bold" panose="020F0704030504030204" pitchFamily="34" charset="0"/>
              </a:rPr>
              <a:t>l’ASCOMA Togo (Conseils et courtiers en Assurances), </a:t>
            </a:r>
          </a:p>
          <a:p>
            <a:pPr lvl="0">
              <a:spcBef>
                <a:spcPts val="0"/>
              </a:spcBef>
            </a:pPr>
            <a:r>
              <a:rPr lang="fr-FR" sz="2000" dirty="0">
                <a:latin typeface="Arial Rounded MT Bold" panose="020F0704030504030204" pitchFamily="34" charset="0"/>
              </a:rPr>
              <a:t>la Mutuelle des Médecins du Togo (MUMET), </a:t>
            </a:r>
          </a:p>
          <a:p>
            <a:pPr lvl="0">
              <a:spcBef>
                <a:spcPts val="0"/>
              </a:spcBef>
            </a:pPr>
            <a:r>
              <a:rPr lang="fr-FR" sz="2000" dirty="0" smtClean="0">
                <a:latin typeface="Arial Rounded MT Bold" panose="020F0704030504030204" pitchFamily="34" charset="0"/>
              </a:rPr>
              <a:t>le </a:t>
            </a:r>
            <a:r>
              <a:rPr lang="fr-FR" sz="2000" dirty="0">
                <a:latin typeface="Arial Rounded MT Bold" panose="020F0704030504030204" pitchFamily="34" charset="0"/>
              </a:rPr>
              <a:t>Projet PASMIN du MSPS et de la BM, </a:t>
            </a:r>
          </a:p>
          <a:p>
            <a:pPr lvl="0">
              <a:spcBef>
                <a:spcPts val="0"/>
              </a:spcBef>
            </a:pPr>
            <a:r>
              <a:rPr lang="fr-FR" sz="2000" dirty="0">
                <a:latin typeface="Arial Rounded MT Bold" panose="020F0704030504030204" pitchFamily="34" charset="0"/>
              </a:rPr>
              <a:t>le Ministère du Commerce,  </a:t>
            </a:r>
          </a:p>
          <a:p>
            <a:pPr lvl="0">
              <a:spcBef>
                <a:spcPts val="0"/>
              </a:spcBef>
            </a:pPr>
            <a:r>
              <a:rPr lang="fr-FR" sz="2000" dirty="0">
                <a:latin typeface="Arial Rounded MT Bold" panose="020F0704030504030204" pitchFamily="34" charset="0"/>
              </a:rPr>
              <a:t>le Ministère de la Santé et de la Protection Sociale,  </a:t>
            </a:r>
          </a:p>
          <a:p>
            <a:pPr lvl="0">
              <a:spcBef>
                <a:spcPts val="0"/>
              </a:spcBef>
            </a:pPr>
            <a:r>
              <a:rPr lang="fr-FR" sz="2000" dirty="0">
                <a:latin typeface="Arial Rounded MT Bold" panose="020F0704030504030204" pitchFamily="34" charset="0"/>
              </a:rPr>
              <a:t>l’Organisation Mondiale de la Santé (OMS). </a:t>
            </a:r>
          </a:p>
        </p:txBody>
      </p:sp>
    </p:spTree>
    <p:extLst>
      <p:ext uri="{BB962C8B-B14F-4D97-AF65-F5344CB8AC3E}">
        <p14:creationId xmlns:p14="http://schemas.microsoft.com/office/powerpoint/2010/main" val="17412851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a:t>Taxes sur </a:t>
            </a:r>
            <a:r>
              <a:rPr lang="fr-FR" b="1" dirty="0" smtClean="0"/>
              <a:t>alcool </a:t>
            </a:r>
            <a:r>
              <a:rPr lang="fr-FR" b="1" dirty="0"/>
              <a:t>et </a:t>
            </a:r>
            <a:r>
              <a:rPr lang="fr-FR" b="1" dirty="0" smtClean="0"/>
              <a:t>transferts </a:t>
            </a:r>
            <a:r>
              <a:rPr lang="fr-FR" b="1" dirty="0"/>
              <a:t>de </a:t>
            </a:r>
            <a:r>
              <a:rPr lang="fr-FR" b="1" dirty="0" smtClean="0"/>
              <a:t>fonds</a:t>
            </a:r>
            <a:endParaRPr lang="fr-FR" dirty="0"/>
          </a:p>
        </p:txBody>
      </p:sp>
      <p:sp>
        <p:nvSpPr>
          <p:cNvPr id="3" name="Espace réservé du contenu 2"/>
          <p:cNvSpPr>
            <a:spLocks noGrp="1"/>
          </p:cNvSpPr>
          <p:nvPr>
            <p:ph idx="1"/>
          </p:nvPr>
        </p:nvSpPr>
        <p:spPr>
          <a:xfrm>
            <a:off x="745067" y="2336801"/>
            <a:ext cx="10498665" cy="3979332"/>
          </a:xfrm>
        </p:spPr>
        <p:txBody>
          <a:bodyPr>
            <a:noAutofit/>
          </a:bodyPr>
          <a:lstStyle/>
          <a:p>
            <a:pPr marL="0" indent="0">
              <a:buNone/>
            </a:pPr>
            <a:r>
              <a:rPr lang="fr-FR" sz="2800" dirty="0">
                <a:latin typeface="Arial Rounded MT Bold" panose="020F0704030504030204" pitchFamily="34" charset="0"/>
              </a:rPr>
              <a:t>Le secteur privé tout en adhérant à cette approche, recommande de :</a:t>
            </a:r>
          </a:p>
          <a:p>
            <a:pPr lvl="1"/>
            <a:r>
              <a:rPr lang="fr-FR" sz="2400" dirty="0">
                <a:latin typeface="Arial Rounded MT Bold" panose="020F0704030504030204" pitchFamily="34" charset="0"/>
              </a:rPr>
              <a:t>Favoriser une réallocation des produits de certaines taxes au secteur de la santé au lieu de créer de nouvelles taxes qui risquent de plomber un peu plus les facteurs de production des entreprises ;</a:t>
            </a:r>
          </a:p>
          <a:p>
            <a:pPr lvl="1"/>
            <a:r>
              <a:rPr lang="fr-FR" sz="2400" dirty="0">
                <a:latin typeface="Arial Rounded MT Bold" panose="020F0704030504030204" pitchFamily="34" charset="0"/>
              </a:rPr>
              <a:t>Accorder une attention particulière au caractère communautaire de la fixation des taxes sur les transferts d’argent et parler plutôt de ‘’commission’’ au lieu de ‘’taxes</a:t>
            </a:r>
            <a:r>
              <a:rPr lang="fr-FR" sz="2400" dirty="0" smtClean="0">
                <a:latin typeface="Arial Rounded MT Bold" panose="020F0704030504030204" pitchFamily="34" charset="0"/>
              </a:rPr>
              <a:t>’’.</a:t>
            </a:r>
            <a:endParaRPr lang="fr-FR" sz="2400" dirty="0">
              <a:latin typeface="Arial Rounded MT Bold" panose="020F0704030504030204" pitchFamily="34" charset="0"/>
            </a:endParaRPr>
          </a:p>
        </p:txBody>
      </p:sp>
    </p:spTree>
    <p:extLst>
      <p:ext uri="{BB962C8B-B14F-4D97-AF65-F5344CB8AC3E}">
        <p14:creationId xmlns:p14="http://schemas.microsoft.com/office/powerpoint/2010/main" val="13764863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r>
              <a:rPr lang="fr-FR" b="1" dirty="0"/>
              <a:t>Taxes sur la téléphonie </a:t>
            </a:r>
            <a:endParaRPr lang="fr-FR" dirty="0"/>
          </a:p>
        </p:txBody>
      </p:sp>
      <p:sp>
        <p:nvSpPr>
          <p:cNvPr id="3" name="Espace réservé du contenu 2"/>
          <p:cNvSpPr>
            <a:spLocks noGrp="1"/>
          </p:cNvSpPr>
          <p:nvPr>
            <p:ph idx="1"/>
          </p:nvPr>
        </p:nvSpPr>
        <p:spPr>
          <a:xfrm>
            <a:off x="694267" y="2336800"/>
            <a:ext cx="10667999" cy="3742268"/>
          </a:xfrm>
        </p:spPr>
        <p:txBody>
          <a:bodyPr>
            <a:noAutofit/>
          </a:bodyPr>
          <a:lstStyle/>
          <a:p>
            <a:pPr marL="0" indent="0">
              <a:spcBef>
                <a:spcPts val="0"/>
              </a:spcBef>
              <a:buNone/>
            </a:pPr>
            <a:r>
              <a:rPr lang="fr-FR" sz="2800" dirty="0">
                <a:latin typeface="Arial Rounded MT Bold" panose="020F0704030504030204" pitchFamily="34" charset="0"/>
              </a:rPr>
              <a:t>M</a:t>
            </a:r>
            <a:r>
              <a:rPr lang="fr-FR" sz="2800" dirty="0" smtClean="0">
                <a:latin typeface="Arial Rounded MT Bold" panose="020F0704030504030204" pitchFamily="34" charset="0"/>
              </a:rPr>
              <a:t>ettre </a:t>
            </a:r>
            <a:r>
              <a:rPr lang="fr-FR" sz="2800" dirty="0">
                <a:latin typeface="Arial Rounded MT Bold" panose="020F0704030504030204" pitchFamily="34" charset="0"/>
              </a:rPr>
              <a:t>l’accent sur une approche de </a:t>
            </a:r>
            <a:r>
              <a:rPr lang="fr-FR" sz="2800" dirty="0" smtClean="0">
                <a:latin typeface="Arial Rounded MT Bold" panose="020F0704030504030204" pitchFamily="34" charset="0"/>
              </a:rPr>
              <a:t>commissions ou de cotisation </a:t>
            </a:r>
            <a:r>
              <a:rPr lang="fr-FR" sz="2800" dirty="0">
                <a:latin typeface="Arial Rounded MT Bold" panose="020F0704030504030204" pitchFamily="34" charset="0"/>
              </a:rPr>
              <a:t>et non pas de taxes. </a:t>
            </a:r>
            <a:endParaRPr lang="fr-FR" sz="2800" dirty="0" smtClean="0">
              <a:latin typeface="Arial Rounded MT Bold" panose="020F0704030504030204" pitchFamily="34" charset="0"/>
            </a:endParaRPr>
          </a:p>
          <a:p>
            <a:pPr lvl="1">
              <a:spcBef>
                <a:spcPts val="0"/>
              </a:spcBef>
            </a:pPr>
            <a:r>
              <a:rPr lang="fr-FR" sz="2600" dirty="0" smtClean="0">
                <a:latin typeface="Arial Rounded MT Bold" panose="020F0704030504030204" pitchFamily="34" charset="0"/>
              </a:rPr>
              <a:t>Il </a:t>
            </a:r>
            <a:r>
              <a:rPr lang="fr-FR" sz="2600" dirty="0">
                <a:latin typeface="Arial Rounded MT Bold" panose="020F0704030504030204" pitchFamily="34" charset="0"/>
              </a:rPr>
              <a:t>s’agira de mettre en place un système d’assurance maladie dont les primes seraient prélevées sur les crédits d’appel, et mutualisées dans un esprit de solidarité entre les petits et les gros consommateurs. </a:t>
            </a:r>
            <a:endParaRPr lang="fr-FR" sz="2600" dirty="0" smtClean="0">
              <a:latin typeface="Arial Rounded MT Bold" panose="020F0704030504030204" pitchFamily="34" charset="0"/>
            </a:endParaRPr>
          </a:p>
          <a:p>
            <a:pPr lvl="1">
              <a:spcBef>
                <a:spcPts val="0"/>
              </a:spcBef>
            </a:pPr>
            <a:r>
              <a:rPr lang="fr-FR" sz="2600" dirty="0" smtClean="0">
                <a:latin typeface="Arial Rounded MT Bold" panose="020F0704030504030204" pitchFamily="34" charset="0"/>
              </a:rPr>
              <a:t>Cela </a:t>
            </a:r>
            <a:r>
              <a:rPr lang="fr-FR" sz="2600" dirty="0">
                <a:latin typeface="Arial Rounded MT Bold" panose="020F0704030504030204" pitchFamily="34" charset="0"/>
              </a:rPr>
              <a:t>passera par une synergie entre les opérateurs de téléphonie mobile et les compagnies d’assurance sous le contrôle de l’Etat. </a:t>
            </a:r>
          </a:p>
        </p:txBody>
      </p:sp>
    </p:spTree>
    <p:extLst>
      <p:ext uri="{BB962C8B-B14F-4D97-AF65-F5344CB8AC3E}">
        <p14:creationId xmlns:p14="http://schemas.microsoft.com/office/powerpoint/2010/main" val="4573489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lvl="0" algn="ctr"/>
            <a:r>
              <a:rPr lang="fr-FR" sz="4400" b="1" dirty="0"/>
              <a:t>Sur les autres sources </a:t>
            </a:r>
            <a:r>
              <a:rPr lang="fr-FR" sz="4400" b="1" dirty="0" smtClean="0"/>
              <a:t>supplémentaires</a:t>
            </a:r>
            <a:endParaRPr lang="fr-FR" sz="4400" dirty="0"/>
          </a:p>
        </p:txBody>
      </p:sp>
      <p:sp>
        <p:nvSpPr>
          <p:cNvPr id="3" name="Espace réservé du contenu 2"/>
          <p:cNvSpPr>
            <a:spLocks noGrp="1"/>
          </p:cNvSpPr>
          <p:nvPr>
            <p:ph idx="1"/>
          </p:nvPr>
        </p:nvSpPr>
        <p:spPr>
          <a:xfrm>
            <a:off x="795868" y="2603500"/>
            <a:ext cx="10380132" cy="3416300"/>
          </a:xfrm>
        </p:spPr>
        <p:txBody>
          <a:bodyPr>
            <a:noAutofit/>
          </a:bodyPr>
          <a:lstStyle/>
          <a:p>
            <a:r>
              <a:rPr lang="fr-FR" sz="3600" dirty="0" smtClean="0">
                <a:latin typeface="Arial Rounded MT Bold" panose="020F0704030504030204" pitchFamily="34" charset="0"/>
              </a:rPr>
              <a:t>Privilégier </a:t>
            </a:r>
            <a:r>
              <a:rPr lang="fr-FR" sz="3600" dirty="0">
                <a:latin typeface="Arial Rounded MT Bold" panose="020F0704030504030204" pitchFamily="34" charset="0"/>
              </a:rPr>
              <a:t>le financement de la santé par les sociétés d’Etat à fort capacité financière comme la LONATO, le Port Autonome de Lomé (PAL), la CEET, la Société Nouvelles des Phosphates du Togo (SNPT), etc</a:t>
            </a:r>
            <a:r>
              <a:rPr lang="fr-FR" sz="3600" dirty="0" smtClean="0">
                <a:latin typeface="Arial Rounded MT Bold" panose="020F0704030504030204" pitchFamily="34" charset="0"/>
              </a:rPr>
              <a:t>.</a:t>
            </a:r>
            <a:endParaRPr lang="fr-FR" sz="3600" dirty="0">
              <a:latin typeface="Arial Rounded MT Bold" panose="020F0704030504030204" pitchFamily="34" charset="0"/>
            </a:endParaRPr>
          </a:p>
        </p:txBody>
      </p:sp>
    </p:spTree>
    <p:extLst>
      <p:ext uri="{BB962C8B-B14F-4D97-AF65-F5344CB8AC3E}">
        <p14:creationId xmlns:p14="http://schemas.microsoft.com/office/powerpoint/2010/main" val="272836600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b="1" dirty="0"/>
              <a:t>R</a:t>
            </a:r>
            <a:r>
              <a:rPr lang="fr-FR" sz="4400" b="1" dirty="0" smtClean="0"/>
              <a:t>essources </a:t>
            </a:r>
            <a:r>
              <a:rPr lang="fr-FR" sz="4400" b="1" dirty="0"/>
              <a:t>indirectes </a:t>
            </a:r>
          </a:p>
        </p:txBody>
      </p:sp>
      <p:sp>
        <p:nvSpPr>
          <p:cNvPr id="3" name="Espace réservé du contenu 2"/>
          <p:cNvSpPr>
            <a:spLocks noGrp="1"/>
          </p:cNvSpPr>
          <p:nvPr>
            <p:ph idx="1"/>
          </p:nvPr>
        </p:nvSpPr>
        <p:spPr>
          <a:xfrm>
            <a:off x="575733" y="2252133"/>
            <a:ext cx="11040533" cy="4114800"/>
          </a:xfrm>
        </p:spPr>
        <p:txBody>
          <a:bodyPr>
            <a:noAutofit/>
          </a:bodyPr>
          <a:lstStyle/>
          <a:p>
            <a:pPr marL="0" indent="0">
              <a:spcBef>
                <a:spcPts val="0"/>
              </a:spcBef>
              <a:buNone/>
            </a:pPr>
            <a:r>
              <a:rPr lang="fr-FR" sz="2000" dirty="0" smtClean="0">
                <a:latin typeface="Arial Rounded MT Bold" panose="020F0704030504030204" pitchFamily="34" charset="0"/>
              </a:rPr>
              <a:t>Constituées </a:t>
            </a:r>
            <a:r>
              <a:rPr lang="fr-FR" sz="2000" dirty="0">
                <a:latin typeface="Arial Rounded MT Bold" panose="020F0704030504030204" pitchFamily="34" charset="0"/>
              </a:rPr>
              <a:t>par des actions visant à réduire les couts </a:t>
            </a:r>
            <a:r>
              <a:rPr lang="fr-FR" sz="2000" dirty="0" smtClean="0">
                <a:latin typeface="Arial Rounded MT Bold" panose="020F0704030504030204" pitchFamily="34" charset="0"/>
              </a:rPr>
              <a:t>des </a:t>
            </a:r>
            <a:r>
              <a:rPr lang="fr-FR" sz="2000" dirty="0">
                <a:latin typeface="Arial Rounded MT Bold" panose="020F0704030504030204" pitchFamily="34" charset="0"/>
              </a:rPr>
              <a:t>actes de santé. </a:t>
            </a:r>
            <a:r>
              <a:rPr lang="fr-FR" sz="2000" dirty="0" smtClean="0">
                <a:latin typeface="Arial Rounded MT Bold" panose="020F0704030504030204" pitchFamily="34" charset="0"/>
              </a:rPr>
              <a:t>Il </a:t>
            </a:r>
            <a:r>
              <a:rPr lang="fr-FR" sz="2000" dirty="0">
                <a:latin typeface="Arial Rounded MT Bold" panose="020F0704030504030204" pitchFamily="34" charset="0"/>
              </a:rPr>
              <a:t>s’agit de </a:t>
            </a:r>
            <a:r>
              <a:rPr lang="fr-FR" sz="2000" dirty="0" smtClean="0">
                <a:latin typeface="Arial Rounded MT Bold" panose="020F0704030504030204" pitchFamily="34" charset="0"/>
              </a:rPr>
              <a:t>:</a:t>
            </a:r>
            <a:endParaRPr lang="fr-FR" sz="2000" dirty="0">
              <a:latin typeface="Arial Rounded MT Bold" panose="020F0704030504030204" pitchFamily="34" charset="0"/>
            </a:endParaRPr>
          </a:p>
          <a:p>
            <a:pPr lvl="1">
              <a:spcBef>
                <a:spcPts val="0"/>
              </a:spcBef>
            </a:pPr>
            <a:r>
              <a:rPr lang="fr-FR" sz="2000" dirty="0">
                <a:latin typeface="Arial Rounded MT Bold" panose="020F0704030504030204" pitchFamily="34" charset="0"/>
              </a:rPr>
              <a:t>La participation à la collecte des statistiques relatives à la contribution du secteur privé au financement de la santé ;</a:t>
            </a:r>
          </a:p>
          <a:p>
            <a:pPr lvl="1">
              <a:spcBef>
                <a:spcPts val="0"/>
              </a:spcBef>
            </a:pPr>
            <a:r>
              <a:rPr lang="fr-FR" sz="2000" dirty="0">
                <a:latin typeface="Arial Rounded MT Bold" panose="020F0704030504030204" pitchFamily="34" charset="0"/>
              </a:rPr>
              <a:t>La promotion de l’accessibilité des soins de qualité à travers les mécanismes de prise en charge de certains actes jugés de santé publique ;</a:t>
            </a:r>
          </a:p>
          <a:p>
            <a:pPr lvl="1">
              <a:spcBef>
                <a:spcPts val="0"/>
              </a:spcBef>
            </a:pPr>
            <a:r>
              <a:rPr lang="fr-FR" sz="2000" dirty="0">
                <a:latin typeface="Arial Rounded MT Bold" panose="020F0704030504030204" pitchFamily="34" charset="0"/>
              </a:rPr>
              <a:t>La promotion de mesures pour rendre attractive l’installation du privé à l’intérieur du pays ;</a:t>
            </a:r>
          </a:p>
          <a:p>
            <a:pPr lvl="1">
              <a:spcBef>
                <a:spcPts val="0"/>
              </a:spcBef>
            </a:pPr>
            <a:r>
              <a:rPr lang="fr-FR" sz="2000" dirty="0">
                <a:latin typeface="Arial Rounded MT Bold" panose="020F0704030504030204" pitchFamily="34" charset="0"/>
              </a:rPr>
              <a:t>La révision de la politique pharmaceutique </a:t>
            </a:r>
            <a:r>
              <a:rPr lang="fr-FR" sz="2000" dirty="0" smtClean="0">
                <a:latin typeface="Arial Rounded MT Bold" panose="020F0704030504030204" pitchFamily="34" charset="0"/>
              </a:rPr>
              <a:t>pour </a:t>
            </a:r>
            <a:r>
              <a:rPr lang="fr-FR" sz="2000" dirty="0">
                <a:latin typeface="Arial Rounded MT Bold" panose="020F0704030504030204" pitchFamily="34" charset="0"/>
              </a:rPr>
              <a:t>la rendre plus rigoureuse par </a:t>
            </a:r>
          </a:p>
          <a:p>
            <a:pPr lvl="2">
              <a:spcBef>
                <a:spcPts val="0"/>
              </a:spcBef>
            </a:pPr>
            <a:r>
              <a:rPr lang="fr-FR" sz="2000" dirty="0">
                <a:latin typeface="Arial Rounded MT Bold" panose="020F0704030504030204" pitchFamily="34" charset="0"/>
              </a:rPr>
              <a:t>La limitation de l’enregistrement des médicaments par classe thérapeutique ;</a:t>
            </a:r>
          </a:p>
          <a:p>
            <a:pPr lvl="2">
              <a:spcBef>
                <a:spcPts val="0"/>
              </a:spcBef>
            </a:pPr>
            <a:r>
              <a:rPr lang="fr-FR" sz="2000" dirty="0">
                <a:latin typeface="Arial Rounded MT Bold" panose="020F0704030504030204" pitchFamily="34" charset="0"/>
              </a:rPr>
              <a:t>Le contrôle de la qualité des médicaments par la limitation </a:t>
            </a:r>
          </a:p>
          <a:p>
            <a:pPr lvl="2">
              <a:spcBef>
                <a:spcPts val="0"/>
              </a:spcBef>
            </a:pPr>
            <a:r>
              <a:rPr lang="fr-FR" sz="2000" dirty="0">
                <a:latin typeface="Arial Rounded MT Bold" panose="020F0704030504030204" pitchFamily="34" charset="0"/>
              </a:rPr>
              <a:t>L’introduction de médicaments génériques pour les pathologies lourdes (maladies chroniques) </a:t>
            </a:r>
          </a:p>
          <a:p>
            <a:pPr lvl="2">
              <a:spcBef>
                <a:spcPts val="0"/>
              </a:spcBef>
            </a:pPr>
            <a:r>
              <a:rPr lang="fr-FR" sz="2000" dirty="0">
                <a:latin typeface="Arial Rounded MT Bold" panose="020F0704030504030204" pitchFamily="34" charset="0"/>
              </a:rPr>
              <a:t>L</a:t>
            </a:r>
            <a:r>
              <a:rPr lang="fr-FR" sz="2000" dirty="0" smtClean="0">
                <a:latin typeface="Arial Rounded MT Bold" panose="020F0704030504030204" pitchFamily="34" charset="0"/>
              </a:rPr>
              <a:t>’intensification </a:t>
            </a:r>
            <a:r>
              <a:rPr lang="fr-FR" sz="2000" dirty="0">
                <a:latin typeface="Arial Rounded MT Bold" panose="020F0704030504030204" pitchFamily="34" charset="0"/>
              </a:rPr>
              <a:t>de la lutte contre les médicaments illicites </a:t>
            </a:r>
          </a:p>
          <a:p>
            <a:pPr>
              <a:spcBef>
                <a:spcPts val="0"/>
              </a:spcBef>
            </a:pPr>
            <a:endParaRPr lang="fr-FR" sz="2000" dirty="0">
              <a:latin typeface="Arial Rounded MT Bold" panose="020F0704030504030204" pitchFamily="34" charset="0"/>
            </a:endParaRPr>
          </a:p>
        </p:txBody>
      </p:sp>
    </p:spTree>
    <p:extLst>
      <p:ext uri="{BB962C8B-B14F-4D97-AF65-F5344CB8AC3E}">
        <p14:creationId xmlns:p14="http://schemas.microsoft.com/office/powerpoint/2010/main" val="160230609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dirty="0" smtClean="0">
                <a:latin typeface="Arial Rounded MT Bold" panose="020F0704030504030204" pitchFamily="34" charset="0"/>
              </a:rPr>
              <a:t>Ressources indirectes (suite)</a:t>
            </a:r>
            <a:endParaRPr lang="fr-FR" sz="4400" dirty="0">
              <a:latin typeface="Arial Rounded MT Bold" panose="020F0704030504030204" pitchFamily="34" charset="0"/>
            </a:endParaRPr>
          </a:p>
        </p:txBody>
      </p:sp>
      <p:sp>
        <p:nvSpPr>
          <p:cNvPr id="3" name="Espace réservé du contenu 2"/>
          <p:cNvSpPr>
            <a:spLocks noGrp="1"/>
          </p:cNvSpPr>
          <p:nvPr>
            <p:ph idx="1"/>
          </p:nvPr>
        </p:nvSpPr>
        <p:spPr>
          <a:xfrm>
            <a:off x="558800" y="2319867"/>
            <a:ext cx="11040533" cy="4114800"/>
          </a:xfrm>
        </p:spPr>
        <p:txBody>
          <a:bodyPr>
            <a:noAutofit/>
          </a:bodyPr>
          <a:lstStyle/>
          <a:p>
            <a:pPr lvl="0">
              <a:spcBef>
                <a:spcPts val="0"/>
              </a:spcBef>
            </a:pPr>
            <a:r>
              <a:rPr lang="fr-FR" sz="2200" dirty="0" smtClean="0">
                <a:latin typeface="Arial Rounded MT Bold" panose="020F0704030504030204" pitchFamily="34" charset="0"/>
              </a:rPr>
              <a:t>La </a:t>
            </a:r>
            <a:r>
              <a:rPr lang="fr-FR" sz="2200" dirty="0">
                <a:latin typeface="Arial Rounded MT Bold" panose="020F0704030504030204" pitchFamily="34" charset="0"/>
              </a:rPr>
              <a:t>promotion de la Responsabilité Sociétale des Entreprises (RSE) par une politique volontariste passant par :</a:t>
            </a:r>
          </a:p>
          <a:p>
            <a:pPr lvl="2">
              <a:spcBef>
                <a:spcPts val="0"/>
              </a:spcBef>
            </a:pPr>
            <a:r>
              <a:rPr lang="fr-FR" sz="2000" dirty="0">
                <a:latin typeface="Arial Rounded MT Bold" panose="020F0704030504030204" pitchFamily="34" charset="0"/>
              </a:rPr>
              <a:t>L’exonération partielle du paiement de l’impôt, pour les entreprises qui ont une démarche RSE dans le domaine de la santé ;</a:t>
            </a:r>
          </a:p>
          <a:p>
            <a:pPr lvl="2">
              <a:spcBef>
                <a:spcPts val="0"/>
              </a:spcBef>
            </a:pPr>
            <a:r>
              <a:rPr lang="fr-FR" sz="2000" dirty="0">
                <a:latin typeface="Arial Rounded MT Bold" panose="020F0704030504030204" pitchFamily="34" charset="0"/>
              </a:rPr>
              <a:t>La détermination et la promotion d’un pourcentage minimum des fonds de RSE à affecter à la santé ; </a:t>
            </a:r>
            <a:endParaRPr lang="fr-FR" sz="2000" dirty="0" smtClean="0">
              <a:latin typeface="Arial Rounded MT Bold" panose="020F0704030504030204" pitchFamily="34" charset="0"/>
            </a:endParaRPr>
          </a:p>
          <a:p>
            <a:pPr>
              <a:spcBef>
                <a:spcPts val="0"/>
              </a:spcBef>
            </a:pPr>
            <a:r>
              <a:rPr lang="fr-FR" sz="2200" dirty="0">
                <a:latin typeface="Arial Rounded MT Bold" panose="020F0704030504030204" pitchFamily="34" charset="0"/>
              </a:rPr>
              <a:t>Mettre en place des mesures pour promouvoir les mutuelles de santé, notamment :</a:t>
            </a:r>
          </a:p>
          <a:p>
            <a:pPr lvl="2">
              <a:spcBef>
                <a:spcPts val="0"/>
              </a:spcBef>
            </a:pPr>
            <a:r>
              <a:rPr lang="fr-FR" sz="2000" dirty="0">
                <a:latin typeface="Arial Rounded MT Bold" panose="020F0704030504030204" pitchFamily="34" charset="0"/>
              </a:rPr>
              <a:t>Mettre en place des textes pour favoriser la création des mutuelles de santé dans les entreprises ;</a:t>
            </a:r>
          </a:p>
          <a:p>
            <a:pPr lvl="2">
              <a:spcBef>
                <a:spcPts val="0"/>
              </a:spcBef>
            </a:pPr>
            <a:r>
              <a:rPr lang="fr-FR" sz="2000" dirty="0">
                <a:latin typeface="Arial Rounded MT Bold" panose="020F0704030504030204" pitchFamily="34" charset="0"/>
              </a:rPr>
              <a:t>Encourager la mutualisation des entreprises du même secteur dans le domaine de la santé ;</a:t>
            </a:r>
          </a:p>
          <a:p>
            <a:pPr lvl="2">
              <a:spcBef>
                <a:spcPts val="0"/>
              </a:spcBef>
            </a:pPr>
            <a:r>
              <a:rPr lang="fr-FR" sz="2000" dirty="0">
                <a:latin typeface="Arial Rounded MT Bold" panose="020F0704030504030204" pitchFamily="34" charset="0"/>
              </a:rPr>
              <a:t>Opérationnaliser l’organe administratif de la mutualité sociale </a:t>
            </a:r>
            <a:r>
              <a:rPr lang="fr-FR" sz="2000" dirty="0" smtClean="0">
                <a:latin typeface="Arial Rounded MT Bold" panose="020F0704030504030204" pitchFamily="34" charset="0"/>
              </a:rPr>
              <a:t>;</a:t>
            </a:r>
            <a:endParaRPr lang="fr-FR" sz="2000" dirty="0">
              <a:latin typeface="Arial Rounded MT Bold" panose="020F0704030504030204" pitchFamily="34" charset="0"/>
            </a:endParaRPr>
          </a:p>
        </p:txBody>
      </p:sp>
    </p:spTree>
    <p:extLst>
      <p:ext uri="{BB962C8B-B14F-4D97-AF65-F5344CB8AC3E}">
        <p14:creationId xmlns:p14="http://schemas.microsoft.com/office/powerpoint/2010/main" val="13521840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dirty="0" smtClean="0">
                <a:latin typeface="Arial Rounded MT Bold" panose="020F0704030504030204" pitchFamily="34" charset="0"/>
              </a:rPr>
              <a:t>Ressources indirectes (Suite)</a:t>
            </a:r>
            <a:endParaRPr lang="fr-FR" sz="4400" dirty="0">
              <a:latin typeface="Arial Rounded MT Bold" panose="020F0704030504030204" pitchFamily="34" charset="0"/>
            </a:endParaRPr>
          </a:p>
        </p:txBody>
      </p:sp>
      <p:sp>
        <p:nvSpPr>
          <p:cNvPr id="3" name="Espace réservé du contenu 2"/>
          <p:cNvSpPr>
            <a:spLocks noGrp="1"/>
          </p:cNvSpPr>
          <p:nvPr>
            <p:ph idx="1"/>
          </p:nvPr>
        </p:nvSpPr>
        <p:spPr>
          <a:xfrm>
            <a:off x="711200" y="2269067"/>
            <a:ext cx="10651067" cy="4233333"/>
          </a:xfrm>
        </p:spPr>
        <p:txBody>
          <a:bodyPr>
            <a:noAutofit/>
          </a:bodyPr>
          <a:lstStyle/>
          <a:p>
            <a:pPr lvl="0">
              <a:spcBef>
                <a:spcPts val="0"/>
              </a:spcBef>
            </a:pPr>
            <a:r>
              <a:rPr lang="fr-FR" sz="2200" dirty="0">
                <a:latin typeface="Arial Rounded MT Bold" panose="020F0704030504030204" pitchFamily="34" charset="0"/>
              </a:rPr>
              <a:t>Accélérer l’extension de l’assurance maladie à l’ensemble du secteur privé et obtenir de l’Etat, la défiscalisation des charges additionnelles que cela représentera pour les entreprises ; </a:t>
            </a:r>
          </a:p>
          <a:p>
            <a:pPr lvl="0">
              <a:spcBef>
                <a:spcPts val="0"/>
              </a:spcBef>
            </a:pPr>
            <a:r>
              <a:rPr lang="fr-FR" sz="2200" dirty="0">
                <a:latin typeface="Arial Rounded MT Bold" panose="020F0704030504030204" pitchFamily="34" charset="0"/>
              </a:rPr>
              <a:t>Promouvoir le partenariat public-privé à travers : </a:t>
            </a:r>
          </a:p>
          <a:p>
            <a:pPr lvl="1">
              <a:spcBef>
                <a:spcPts val="0"/>
              </a:spcBef>
            </a:pPr>
            <a:r>
              <a:rPr lang="fr-FR" sz="2000" dirty="0">
                <a:latin typeface="Arial Rounded MT Bold" panose="020F0704030504030204" pitchFamily="34" charset="0"/>
              </a:rPr>
              <a:t>Le cofinancement de l’Etat et du Secteur privé pour la création des structures de santé autonomes et de gestion privée ;</a:t>
            </a:r>
          </a:p>
          <a:p>
            <a:pPr lvl="1">
              <a:spcBef>
                <a:spcPts val="0"/>
              </a:spcBef>
            </a:pPr>
            <a:r>
              <a:rPr lang="fr-FR" sz="2000" dirty="0">
                <a:latin typeface="Arial Rounded MT Bold" panose="020F0704030504030204" pitchFamily="34" charset="0"/>
              </a:rPr>
              <a:t>L’expérience du réinvestissement des bénéfices réalisé par les compagnies d’assurance dans la santé avec une exonération des impôts sur cette part du bénéfice ;</a:t>
            </a:r>
          </a:p>
          <a:p>
            <a:pPr lvl="1">
              <a:spcBef>
                <a:spcPts val="0"/>
              </a:spcBef>
            </a:pPr>
            <a:r>
              <a:rPr lang="fr-FR" sz="2000" dirty="0">
                <a:latin typeface="Arial Rounded MT Bold" panose="020F0704030504030204" pitchFamily="34" charset="0"/>
              </a:rPr>
              <a:t>Le sponsoring des activités de santé (campagne de vaccination etc.)</a:t>
            </a:r>
          </a:p>
          <a:p>
            <a:pPr>
              <a:spcBef>
                <a:spcPts val="0"/>
              </a:spcBef>
            </a:pPr>
            <a:r>
              <a:rPr lang="fr-FR" sz="2200" dirty="0">
                <a:latin typeface="Arial Rounded MT Bold" panose="020F0704030504030204" pitchFamily="34" charset="0"/>
              </a:rPr>
              <a:t>C</a:t>
            </a:r>
            <a:r>
              <a:rPr lang="fr-FR" sz="2200" dirty="0" smtClean="0">
                <a:latin typeface="Arial Rounded MT Bold" panose="020F0704030504030204" pitchFamily="34" charset="0"/>
              </a:rPr>
              <a:t>réation </a:t>
            </a:r>
            <a:r>
              <a:rPr lang="fr-FR" sz="2200" dirty="0">
                <a:latin typeface="Arial Rounded MT Bold" panose="020F0704030504030204" pitchFamily="34" charset="0"/>
              </a:rPr>
              <a:t>d’une structure de contrôle (composée du privé et du public) pour une bonne  gestion des fonds additionnels qui seront mobilisés pour le financement de la santé </a:t>
            </a:r>
          </a:p>
        </p:txBody>
      </p:sp>
    </p:spTree>
    <p:extLst>
      <p:ext uri="{BB962C8B-B14F-4D97-AF65-F5344CB8AC3E}">
        <p14:creationId xmlns:p14="http://schemas.microsoft.com/office/powerpoint/2010/main" val="30463496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400" dirty="0" smtClean="0">
                <a:latin typeface="Arial Rounded MT Bold" panose="020F0704030504030204" pitchFamily="34" charset="0"/>
              </a:rPr>
              <a:t>Ressources indirectes (Fin)</a:t>
            </a:r>
            <a:endParaRPr lang="fr-FR" sz="4400" dirty="0">
              <a:latin typeface="Arial Rounded MT Bold" panose="020F0704030504030204" pitchFamily="34" charset="0"/>
            </a:endParaRPr>
          </a:p>
        </p:txBody>
      </p:sp>
      <p:sp>
        <p:nvSpPr>
          <p:cNvPr id="3" name="Espace réservé du contenu 2"/>
          <p:cNvSpPr>
            <a:spLocks noGrp="1"/>
          </p:cNvSpPr>
          <p:nvPr>
            <p:ph idx="1"/>
          </p:nvPr>
        </p:nvSpPr>
        <p:spPr>
          <a:xfrm>
            <a:off x="711200" y="2269067"/>
            <a:ext cx="10651067" cy="4233333"/>
          </a:xfrm>
        </p:spPr>
        <p:txBody>
          <a:bodyPr>
            <a:noAutofit/>
          </a:bodyPr>
          <a:lstStyle/>
          <a:p>
            <a:pPr lvl="0"/>
            <a:r>
              <a:rPr lang="fr-FR" sz="3200" dirty="0">
                <a:latin typeface="Arial Rounded MT Bold" panose="020F0704030504030204" pitchFamily="34" charset="0"/>
              </a:rPr>
              <a:t>Alléger/ supprimer les taxes douanières pour les dons venant de l’extérieur au profit de la santé ;</a:t>
            </a:r>
          </a:p>
          <a:p>
            <a:pPr lvl="0"/>
            <a:r>
              <a:rPr lang="fr-FR" sz="3200" dirty="0">
                <a:latin typeface="Arial Rounded MT Bold" panose="020F0704030504030204" pitchFamily="34" charset="0"/>
              </a:rPr>
              <a:t>Signer une convention entre les Confessionnelles et les ONG d’une part, et le Ministère de la Santé et de la Protection Sociale d’autre part (pour rendre publique ce que font ces acteurs non étatiques pour l’Etat et du soutien qu’ils en attendent) ;</a:t>
            </a:r>
          </a:p>
          <a:p>
            <a:pPr lvl="0">
              <a:spcBef>
                <a:spcPts val="0"/>
              </a:spcBef>
            </a:pPr>
            <a:endParaRPr lang="fr-FR" sz="3200" dirty="0">
              <a:latin typeface="Arial Rounded MT Bold" panose="020F0704030504030204" pitchFamily="34" charset="0"/>
            </a:endParaRPr>
          </a:p>
        </p:txBody>
      </p:sp>
    </p:spTree>
    <p:extLst>
      <p:ext uri="{BB962C8B-B14F-4D97-AF65-F5344CB8AC3E}">
        <p14:creationId xmlns:p14="http://schemas.microsoft.com/office/powerpoint/2010/main" val="268096839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irection Ion">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B8502691-933B-45FE-8764-BA278511EF27}"/>
    </a:ext>
  </a:extLst>
</a:theme>
</file>

<file path=docProps/app.xml><?xml version="1.0" encoding="utf-8"?>
<Properties xmlns="http://schemas.openxmlformats.org/officeDocument/2006/extended-properties" xmlns:vt="http://schemas.openxmlformats.org/officeDocument/2006/docPropsVTypes">
  <Template>Ion Boardroom</Template>
  <TotalTime>0</TotalTime>
  <Words>372</Words>
  <Application>Microsoft Office PowerPoint</Application>
  <PresentationFormat>Breitbild</PresentationFormat>
  <Paragraphs>54</Paragraphs>
  <Slides>9</Slides>
  <Notes>0</Notes>
  <HiddenSlides>0</HiddenSlides>
  <MMClips>0</MMClips>
  <ScaleCrop>false</ScaleCrop>
  <HeadingPairs>
    <vt:vector size="6" baseType="variant">
      <vt:variant>
        <vt:lpstr>Verwendete Schriftarten</vt:lpstr>
      </vt:variant>
      <vt:variant>
        <vt:i4>4</vt:i4>
      </vt:variant>
      <vt:variant>
        <vt:lpstr>Design</vt:lpstr>
      </vt:variant>
      <vt:variant>
        <vt:i4>1</vt:i4>
      </vt:variant>
      <vt:variant>
        <vt:lpstr>Folientitel</vt:lpstr>
      </vt:variant>
      <vt:variant>
        <vt:i4>9</vt:i4>
      </vt:variant>
    </vt:vector>
  </HeadingPairs>
  <TitlesOfParts>
    <vt:vector size="14" baseType="lpstr">
      <vt:lpstr>Arial</vt:lpstr>
      <vt:lpstr>Arial Rounded MT Bold</vt:lpstr>
      <vt:lpstr>Century Gothic</vt:lpstr>
      <vt:lpstr>Wingdings 3</vt:lpstr>
      <vt:lpstr>Direction Ion</vt:lpstr>
      <vt:lpstr>Contributions du secteur privé au financement de la santé </vt:lpstr>
      <vt:lpstr>INSTITUTIONS PRESENTES</vt:lpstr>
      <vt:lpstr>Taxes sur alcool et transferts de fonds</vt:lpstr>
      <vt:lpstr>Taxes sur la téléphonie </vt:lpstr>
      <vt:lpstr>Sur les autres sources supplémentaires</vt:lpstr>
      <vt:lpstr>Ressources indirectes </vt:lpstr>
      <vt:lpstr>Ressources indirectes (suite)</vt:lpstr>
      <vt:lpstr>Ressources indirectes (Suite)</vt:lpstr>
      <vt:lpstr>Ressources indirectes (Fin)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Propositions du secteur privé</dc:title>
  <dc:creator>Mr Alain</dc:creator>
  <cp:lastModifiedBy>Mahler, Helga GIZ</cp:lastModifiedBy>
  <cp:revision>8</cp:revision>
  <dcterms:created xsi:type="dcterms:W3CDTF">2017-12-05T12:43:56Z</dcterms:created>
  <dcterms:modified xsi:type="dcterms:W3CDTF">2017-12-14T14:30:50Z</dcterms:modified>
</cp:coreProperties>
</file>