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8437-B1B0-46E5-8065-FB9CA7C5182F}" type="datetimeFigureOut">
              <a:rPr lang="fr-BE" smtClean="0"/>
              <a:t>11-02-20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829BA54B-94F1-424A-86E9-E54CBDEEDE4A}" type="slidenum">
              <a:rPr lang="fr-BE" smtClean="0"/>
              <a:t>‹N°›</a:t>
            </a:fld>
            <a:endParaRPr lang="fr-B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089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8437-B1B0-46E5-8065-FB9CA7C5182F}" type="datetimeFigureOut">
              <a:rPr lang="fr-BE" smtClean="0"/>
              <a:t>11-02-20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A54B-94F1-424A-86E9-E54CBDEEDE4A}" type="slidenum">
              <a:rPr lang="fr-BE" smtClean="0"/>
              <a:t>‹N°›</a:t>
            </a:fld>
            <a:endParaRPr lang="fr-BE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817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8437-B1B0-46E5-8065-FB9CA7C5182F}" type="datetimeFigureOut">
              <a:rPr lang="fr-BE" smtClean="0"/>
              <a:t>11-02-20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A54B-94F1-424A-86E9-E54CBDEEDE4A}" type="slidenum">
              <a:rPr lang="fr-BE" smtClean="0"/>
              <a:t>‹N°›</a:t>
            </a:fld>
            <a:endParaRPr lang="fr-B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863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8437-B1B0-46E5-8065-FB9CA7C5182F}" type="datetimeFigureOut">
              <a:rPr lang="fr-BE" smtClean="0"/>
              <a:t>11-02-20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A54B-94F1-424A-86E9-E54CBDEEDE4A}" type="slidenum">
              <a:rPr lang="fr-BE" smtClean="0"/>
              <a:t>‹N°›</a:t>
            </a:fld>
            <a:endParaRPr lang="fr-BE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2683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8437-B1B0-46E5-8065-FB9CA7C5182F}" type="datetimeFigureOut">
              <a:rPr lang="fr-BE" smtClean="0"/>
              <a:t>11-02-20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A54B-94F1-424A-86E9-E54CBDEEDE4A}" type="slidenum">
              <a:rPr lang="fr-BE" smtClean="0"/>
              <a:t>‹N°›</a:t>
            </a:fld>
            <a:endParaRPr lang="fr-BE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723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8437-B1B0-46E5-8065-FB9CA7C5182F}" type="datetimeFigureOut">
              <a:rPr lang="fr-BE" smtClean="0"/>
              <a:t>11-02-20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A54B-94F1-424A-86E9-E54CBDEEDE4A}" type="slidenum">
              <a:rPr lang="fr-BE" smtClean="0"/>
              <a:t>‹N°›</a:t>
            </a:fld>
            <a:endParaRPr lang="fr-BE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4534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8437-B1B0-46E5-8065-FB9CA7C5182F}" type="datetimeFigureOut">
              <a:rPr lang="fr-BE" smtClean="0"/>
              <a:t>11-02-20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A54B-94F1-424A-86E9-E54CBDEEDE4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80959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8437-B1B0-46E5-8065-FB9CA7C5182F}" type="datetimeFigureOut">
              <a:rPr lang="fr-BE" smtClean="0"/>
              <a:t>11-02-20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A54B-94F1-424A-86E9-E54CBDEEDE4A}" type="slidenum">
              <a:rPr lang="fr-BE" smtClean="0"/>
              <a:t>‹N°›</a:t>
            </a:fld>
            <a:endParaRPr lang="fr-BE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9255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A728437-B1B0-46E5-8065-FB9CA7C5182F}" type="datetimeFigureOut">
              <a:rPr lang="fr-BE" smtClean="0"/>
              <a:t>11-02-20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A54B-94F1-424A-86E9-E54CBDEEDE4A}" type="slidenum">
              <a:rPr lang="fr-BE" smtClean="0"/>
              <a:t>‹N°›</a:t>
            </a:fld>
            <a:endParaRPr lang="fr-BE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852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8437-B1B0-46E5-8065-FB9CA7C5182F}" type="datetimeFigureOut">
              <a:rPr lang="fr-BE" smtClean="0"/>
              <a:t>11-02-20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A54B-94F1-424A-86E9-E54CBDEEDE4A}" type="slidenum">
              <a:rPr lang="fr-BE" smtClean="0"/>
              <a:t>‹N°›</a:t>
            </a:fld>
            <a:endParaRPr lang="fr-BE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838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8437-B1B0-46E5-8065-FB9CA7C5182F}" type="datetimeFigureOut">
              <a:rPr lang="fr-BE" smtClean="0"/>
              <a:t>11-02-20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A54B-94F1-424A-86E9-E54CBDEEDE4A}" type="slidenum">
              <a:rPr lang="fr-BE" smtClean="0"/>
              <a:t>‹N°›</a:t>
            </a:fld>
            <a:endParaRPr lang="fr-BE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260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28437-B1B0-46E5-8065-FB9CA7C5182F}" type="datetimeFigureOut">
              <a:rPr lang="fr-BE" smtClean="0"/>
              <a:t>11-02-20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29BA54B-94F1-424A-86E9-E54CBDEEDE4A}" type="slidenum">
              <a:rPr lang="fr-BE" smtClean="0"/>
              <a:t>‹N°›</a:t>
            </a:fld>
            <a:endParaRPr lang="fr-BE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65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BE" dirty="0" smtClean="0"/>
              <a:t>Dépenses en prestations maladies 2021 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Rencontre des Experts sur la gratuité</a:t>
            </a:r>
          </a:p>
          <a:p>
            <a:r>
              <a:rPr lang="fr-FR" dirty="0" smtClean="0"/>
              <a:t>12 / 02 / 2020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932053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 de présentation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Données de base</a:t>
            </a:r>
          </a:p>
          <a:p>
            <a:r>
              <a:rPr lang="fr-FR" dirty="0" smtClean="0"/>
              <a:t>Niveau CS et CSI</a:t>
            </a:r>
          </a:p>
          <a:p>
            <a:r>
              <a:rPr lang="fr-FR" dirty="0" smtClean="0"/>
              <a:t>Niveau HD</a:t>
            </a:r>
          </a:p>
          <a:p>
            <a:r>
              <a:rPr lang="fr-FR" dirty="0" smtClean="0"/>
              <a:t>Niveau régional</a:t>
            </a:r>
          </a:p>
          <a:p>
            <a:r>
              <a:rPr lang="fr-FR" dirty="0" smtClean="0"/>
              <a:t>Niveau national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84252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Données de base</a:t>
            </a:r>
            <a:endParaRPr lang="fr-BE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7327871"/>
              </p:ext>
            </p:extLst>
          </p:nvPr>
        </p:nvGraphicFramePr>
        <p:xfrm>
          <a:off x="1839468" y="1581917"/>
          <a:ext cx="8513064" cy="4241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59552">
                  <a:extLst>
                    <a:ext uri="{9D8B030D-6E8A-4147-A177-3AD203B41FA5}">
                      <a16:colId xmlns:a16="http://schemas.microsoft.com/office/drawing/2014/main" val="2747456600"/>
                    </a:ext>
                  </a:extLst>
                </a:gridCol>
                <a:gridCol w="2953512">
                  <a:extLst>
                    <a:ext uri="{9D8B030D-6E8A-4147-A177-3AD203B41FA5}">
                      <a16:colId xmlns:a16="http://schemas.microsoft.com/office/drawing/2014/main" val="1468907840"/>
                    </a:ext>
                  </a:extLst>
                </a:gridCol>
              </a:tblGrid>
              <a:tr h="406438">
                <a:tc>
                  <a:txBody>
                    <a:bodyPr/>
                    <a:lstStyle/>
                    <a:p>
                      <a:pPr algn="ctr" fontAlgn="b"/>
                      <a:r>
                        <a:rPr lang="fr-BE" sz="2800" b="1" u="none" strike="noStrike" dirty="0">
                          <a:effectLst/>
                        </a:rPr>
                        <a:t> </a:t>
                      </a:r>
                      <a:r>
                        <a:rPr lang="fr-BE" sz="2800" b="1" u="none" strike="noStrike" dirty="0" smtClean="0">
                          <a:effectLst/>
                        </a:rPr>
                        <a:t>Désignation</a:t>
                      </a:r>
                      <a:endParaRPr lang="fr-BE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BE" sz="2800" b="1" u="none" strike="noStrike" dirty="0">
                          <a:effectLst/>
                        </a:rPr>
                        <a:t>     </a:t>
                      </a:r>
                      <a:r>
                        <a:rPr lang="fr-BE" sz="2800" b="1" u="none" strike="noStrike" dirty="0" smtClean="0">
                          <a:effectLst/>
                        </a:rPr>
                        <a:t>2 </a:t>
                      </a:r>
                      <a:r>
                        <a:rPr lang="fr-BE" sz="2800" b="1" u="none" strike="noStrike" dirty="0">
                          <a:effectLst/>
                        </a:rPr>
                        <a:t>021   </a:t>
                      </a:r>
                      <a:endParaRPr lang="fr-BE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26472974"/>
                  </a:ext>
                </a:extLst>
              </a:tr>
              <a:tr h="444562"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effectLst/>
                        </a:rPr>
                        <a:t>Population (</a:t>
                      </a:r>
                      <a:r>
                        <a:rPr lang="fr-BE" sz="2800" u="none" strike="noStrike" dirty="0" smtClean="0">
                          <a:effectLst/>
                        </a:rPr>
                        <a:t>INS</a:t>
                      </a:r>
                      <a:r>
                        <a:rPr lang="fr-BE" sz="2800" u="none" strike="noStrike" baseline="0" dirty="0" smtClean="0">
                          <a:effectLst/>
                        </a:rPr>
                        <a:t> table projection</a:t>
                      </a:r>
                      <a:r>
                        <a:rPr lang="fr-BE" sz="2800" u="none" strike="noStrike" dirty="0" smtClean="0">
                          <a:effectLst/>
                        </a:rPr>
                        <a:t>)</a:t>
                      </a:r>
                      <a:endParaRPr lang="fr-B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effectLst/>
                        </a:rPr>
                        <a:t>          </a:t>
                      </a:r>
                      <a:r>
                        <a:rPr lang="fr-BE" sz="2800" u="none" strike="noStrike" dirty="0" smtClean="0">
                          <a:effectLst/>
                        </a:rPr>
                        <a:t> </a:t>
                      </a:r>
                      <a:r>
                        <a:rPr lang="fr-BE" sz="2800" u="none" strike="noStrike" dirty="0">
                          <a:effectLst/>
                        </a:rPr>
                        <a:t>24 112 753   </a:t>
                      </a:r>
                      <a:endParaRPr lang="fr-B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79716942"/>
                  </a:ext>
                </a:extLst>
              </a:tr>
              <a:tr h="406438"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Homme</a:t>
                      </a:r>
                      <a:endParaRPr lang="fr-BE" sz="2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</a:t>
                      </a:r>
                      <a:r>
                        <a:rPr lang="fr-BE" sz="2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12 </a:t>
                      </a:r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076 095   </a:t>
                      </a:r>
                      <a:endParaRPr lang="fr-BE" sz="2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98555"/>
                  </a:ext>
                </a:extLst>
              </a:tr>
              <a:tr h="406438"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>
                          <a:effectLst/>
                        </a:rPr>
                        <a:t>Femme</a:t>
                      </a:r>
                      <a:endParaRPr lang="fr-BE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effectLst/>
                        </a:rPr>
                        <a:t>         </a:t>
                      </a:r>
                      <a:r>
                        <a:rPr lang="fr-BE" sz="2800" u="none" strike="noStrike" dirty="0" smtClean="0">
                          <a:effectLst/>
                        </a:rPr>
                        <a:t>  </a:t>
                      </a:r>
                      <a:r>
                        <a:rPr lang="fr-BE" sz="2800" u="none" strike="noStrike" dirty="0">
                          <a:effectLst/>
                        </a:rPr>
                        <a:t>12 036 658   </a:t>
                      </a:r>
                      <a:endParaRPr lang="fr-B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08821245"/>
                  </a:ext>
                </a:extLst>
              </a:tr>
              <a:tr h="406438"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0-5 ans</a:t>
                      </a:r>
                      <a:endParaRPr lang="fr-BE" sz="2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5 571 451   </a:t>
                      </a:r>
                      <a:endParaRPr lang="fr-BE" sz="2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466916"/>
                  </a:ext>
                </a:extLst>
              </a:tr>
              <a:tr h="406438"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>
                          <a:effectLst/>
                        </a:rPr>
                        <a:t>FEP</a:t>
                      </a:r>
                      <a:endParaRPr lang="fr-BE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effectLst/>
                        </a:rPr>
                        <a:t>              5 128 149   </a:t>
                      </a:r>
                      <a:endParaRPr lang="fr-B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6165269"/>
                  </a:ext>
                </a:extLst>
              </a:tr>
              <a:tr h="425184"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Taux d'accroissement de la population</a:t>
                      </a:r>
                      <a:endParaRPr lang="fr-BE" sz="2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3,90%</a:t>
                      </a:r>
                      <a:endParaRPr lang="fr-BE" sz="2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6847254"/>
                  </a:ext>
                </a:extLst>
              </a:tr>
              <a:tr h="406438"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>
                          <a:effectLst/>
                        </a:rPr>
                        <a:t>Nce attendue 4,54%</a:t>
                      </a:r>
                      <a:endParaRPr lang="fr-BE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effectLst/>
                        </a:rPr>
                        <a:t>              1 094 719   </a:t>
                      </a:r>
                      <a:endParaRPr lang="fr-B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71704056"/>
                  </a:ext>
                </a:extLst>
              </a:tr>
              <a:tr h="756598"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Taux utilisation CC en 2018</a:t>
                      </a:r>
                      <a:endParaRPr lang="fr-BE" sz="2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47,95%</a:t>
                      </a:r>
                      <a:endParaRPr lang="fr-BE" sz="2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989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54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Niveau CS et CSI: Hypothèses</a:t>
            </a:r>
            <a:endParaRPr lang="fr-BE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5942583"/>
              </p:ext>
            </p:extLst>
          </p:nvPr>
        </p:nvGraphicFramePr>
        <p:xfrm>
          <a:off x="1033271" y="1819659"/>
          <a:ext cx="10122410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336">
                  <a:extLst>
                    <a:ext uri="{9D8B030D-6E8A-4147-A177-3AD203B41FA5}">
                      <a16:colId xmlns:a16="http://schemas.microsoft.com/office/drawing/2014/main" val="3872551702"/>
                    </a:ext>
                  </a:extLst>
                </a:gridCol>
                <a:gridCol w="1529419">
                  <a:extLst>
                    <a:ext uri="{9D8B030D-6E8A-4147-A177-3AD203B41FA5}">
                      <a16:colId xmlns:a16="http://schemas.microsoft.com/office/drawing/2014/main" val="3511854467"/>
                    </a:ext>
                  </a:extLst>
                </a:gridCol>
                <a:gridCol w="1529419">
                  <a:extLst>
                    <a:ext uri="{9D8B030D-6E8A-4147-A177-3AD203B41FA5}">
                      <a16:colId xmlns:a16="http://schemas.microsoft.com/office/drawing/2014/main" val="542410427"/>
                    </a:ext>
                  </a:extLst>
                </a:gridCol>
                <a:gridCol w="1904093">
                  <a:extLst>
                    <a:ext uri="{9D8B030D-6E8A-4147-A177-3AD203B41FA5}">
                      <a16:colId xmlns:a16="http://schemas.microsoft.com/office/drawing/2014/main" val="523238732"/>
                    </a:ext>
                  </a:extLst>
                </a:gridCol>
                <a:gridCol w="1904093">
                  <a:extLst>
                    <a:ext uri="{9D8B030D-6E8A-4147-A177-3AD203B41FA5}">
                      <a16:colId xmlns:a16="http://schemas.microsoft.com/office/drawing/2014/main" val="4050003225"/>
                    </a:ext>
                  </a:extLst>
                </a:gridCol>
                <a:gridCol w="2334050">
                  <a:extLst>
                    <a:ext uri="{9D8B030D-6E8A-4147-A177-3AD203B41FA5}">
                      <a16:colId xmlns:a16="http://schemas.microsoft.com/office/drawing/2014/main" val="301843114"/>
                    </a:ext>
                  </a:extLst>
                </a:gridCol>
              </a:tblGrid>
              <a:tr h="222666"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CC</a:t>
                      </a:r>
                      <a:endParaRPr lang="fr-B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effectLst/>
                        </a:rPr>
                        <a:t>CC global au niveau CSI est de en 2018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400" u="none" strike="noStrike">
                          <a:effectLst/>
                        </a:rPr>
                        <a:t>0,48</a:t>
                      </a:r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37752844"/>
                  </a:ext>
                </a:extLst>
              </a:tr>
              <a:tr h="222666"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Je formule l'hypothèse que pour les 0-5la CC est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de (2018)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fr-BE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833317"/>
                  </a:ext>
                </a:extLst>
              </a:tr>
              <a:tr h="249609"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 smtClean="0">
                          <a:effectLst/>
                        </a:rPr>
                        <a:t>En </a:t>
                      </a:r>
                      <a:r>
                        <a:rPr lang="fr-BE" sz="2000" u="none" strike="noStrike" dirty="0">
                          <a:effectLst/>
                        </a:rPr>
                        <a:t>2021 si les conditions sont réunies la CC pourra être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400" u="none" strike="noStrike">
                          <a:effectLst/>
                        </a:rPr>
                        <a:t>2</a:t>
                      </a:r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19651827"/>
                  </a:ext>
                </a:extLst>
              </a:tr>
              <a:tr h="222666"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Mise en observation 10% des cas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67261"/>
                  </a:ext>
                </a:extLst>
              </a:tr>
              <a:tr h="222666">
                <a:tc>
                  <a:txBody>
                    <a:bodyPr/>
                    <a:lstStyle/>
                    <a:p>
                      <a:pPr algn="l" fontAlgn="b"/>
                      <a:r>
                        <a:rPr lang="fr-BE" sz="2400" u="none" strike="noStrike">
                          <a:effectLst/>
                        </a:rPr>
                        <a:t>CPN</a:t>
                      </a:r>
                      <a:endParaRPr lang="fr-BE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90055326"/>
                  </a:ext>
                </a:extLst>
              </a:tr>
              <a:tr h="222666"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effectLst/>
                        </a:rPr>
                        <a:t>Taux de CPNR1 en 2018 (AS 2018)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400" u="none" strike="noStrike">
                          <a:effectLst/>
                        </a:rPr>
                        <a:t>84,79%</a:t>
                      </a:r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17501930"/>
                  </a:ext>
                </a:extLst>
              </a:tr>
              <a:tr h="222666"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Hypothèses 2021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85%</a:t>
                      </a:r>
                      <a:endParaRPr lang="fr-BE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153785"/>
                  </a:ext>
                </a:extLst>
              </a:tr>
              <a:tr h="222666">
                <a:tc>
                  <a:txBody>
                    <a:bodyPr/>
                    <a:lstStyle/>
                    <a:p>
                      <a:pPr algn="l" fontAlgn="b"/>
                      <a:r>
                        <a:rPr lang="fr-BE" sz="2400" u="none" strike="noStrike" dirty="0">
                          <a:effectLst/>
                        </a:rPr>
                        <a:t>PF</a:t>
                      </a:r>
                      <a:endParaRPr lang="fr-BE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20164920"/>
                  </a:ext>
                </a:extLst>
              </a:tr>
              <a:tr h="222666"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effectLst/>
                        </a:rPr>
                        <a:t>Taux d'utilisation PF en 2018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400" u="none" strike="noStrike" dirty="0">
                          <a:effectLst/>
                        </a:rPr>
                        <a:t>32,94%</a:t>
                      </a:r>
                      <a:endParaRPr lang="fr-B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8345105"/>
                  </a:ext>
                </a:extLst>
              </a:tr>
              <a:tr h="222666"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Hypothèse 2021 35%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1 794 852   </a:t>
                      </a:r>
                      <a:endParaRPr lang="fr-BE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558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676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Niveau CS : Dépenses</a:t>
            </a:r>
            <a:endParaRPr lang="fr-BE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0356295"/>
              </p:ext>
            </p:extLst>
          </p:nvPr>
        </p:nvGraphicFramePr>
        <p:xfrm>
          <a:off x="1137148" y="1853754"/>
          <a:ext cx="10232135" cy="4484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4679">
                  <a:extLst>
                    <a:ext uri="{9D8B030D-6E8A-4147-A177-3AD203B41FA5}">
                      <a16:colId xmlns:a16="http://schemas.microsoft.com/office/drawing/2014/main" val="1370746899"/>
                    </a:ext>
                  </a:extLst>
                </a:gridCol>
                <a:gridCol w="2477525">
                  <a:extLst>
                    <a:ext uri="{9D8B030D-6E8A-4147-A177-3AD203B41FA5}">
                      <a16:colId xmlns:a16="http://schemas.microsoft.com/office/drawing/2014/main" val="551460174"/>
                    </a:ext>
                  </a:extLst>
                </a:gridCol>
                <a:gridCol w="1584166">
                  <a:extLst>
                    <a:ext uri="{9D8B030D-6E8A-4147-A177-3AD203B41FA5}">
                      <a16:colId xmlns:a16="http://schemas.microsoft.com/office/drawing/2014/main" val="3050405121"/>
                    </a:ext>
                  </a:extLst>
                </a:gridCol>
                <a:gridCol w="2441168">
                  <a:extLst>
                    <a:ext uri="{9D8B030D-6E8A-4147-A177-3AD203B41FA5}">
                      <a16:colId xmlns:a16="http://schemas.microsoft.com/office/drawing/2014/main" val="1224118182"/>
                    </a:ext>
                  </a:extLst>
                </a:gridCol>
                <a:gridCol w="2934597">
                  <a:extLst>
                    <a:ext uri="{9D8B030D-6E8A-4147-A177-3AD203B41FA5}">
                      <a16:colId xmlns:a16="http://schemas.microsoft.com/office/drawing/2014/main" val="3357179623"/>
                    </a:ext>
                  </a:extLst>
                </a:gridCol>
              </a:tblGrid>
              <a:tr h="388935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effectLst/>
                        </a:rPr>
                        <a:t>Case de santé</a:t>
                      </a:r>
                      <a:endParaRPr lang="fr-BE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47231412"/>
                  </a:ext>
                </a:extLst>
              </a:tr>
              <a:tr h="388935">
                <a:tc>
                  <a:txBody>
                    <a:bodyPr/>
                    <a:lstStyle/>
                    <a:p>
                      <a:pPr algn="l" fontAlgn="b"/>
                      <a:endParaRPr lang="fr-BE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b="1" u="none" strike="noStrike" dirty="0">
                          <a:effectLst/>
                        </a:rPr>
                        <a:t>Catégorie</a:t>
                      </a:r>
                      <a:endParaRPr lang="fr-BE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800" b="1" u="none" strike="noStrike" dirty="0">
                          <a:effectLst/>
                        </a:rPr>
                        <a:t> Tarif </a:t>
                      </a:r>
                      <a:endParaRPr lang="fr-BE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800" b="1" u="none" strike="noStrike" dirty="0">
                          <a:effectLst/>
                        </a:rPr>
                        <a:t> </a:t>
                      </a:r>
                      <a:r>
                        <a:rPr lang="fr-BE" sz="2800" b="1" u="none" strike="noStrike" dirty="0" err="1">
                          <a:effectLst/>
                        </a:rPr>
                        <a:t>Qté</a:t>
                      </a:r>
                      <a:r>
                        <a:rPr lang="fr-BE" sz="2800" b="1" u="none" strike="noStrike" dirty="0">
                          <a:effectLst/>
                        </a:rPr>
                        <a:t> 2021 </a:t>
                      </a:r>
                      <a:endParaRPr lang="fr-BE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800" b="1" u="none" strike="noStrike" dirty="0">
                          <a:effectLst/>
                        </a:rPr>
                        <a:t> </a:t>
                      </a:r>
                      <a:r>
                        <a:rPr lang="fr-BE" sz="2800" b="1" u="none" strike="noStrike" dirty="0" smtClean="0">
                          <a:effectLst/>
                        </a:rPr>
                        <a:t>Dépenses </a:t>
                      </a:r>
                      <a:endParaRPr lang="fr-BE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43468510"/>
                  </a:ext>
                </a:extLst>
              </a:tr>
              <a:tr h="466345">
                <a:tc>
                  <a:txBody>
                    <a:bodyPr/>
                    <a:lstStyle/>
                    <a:p>
                      <a:pPr algn="l" fontAlgn="b"/>
                      <a:endParaRPr lang="fr-B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effectLst/>
                        </a:rPr>
                        <a:t>Cons externe</a:t>
                      </a:r>
                      <a:endParaRPr lang="fr-B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800" u="none" strike="noStrike" dirty="0">
                          <a:effectLst/>
                        </a:rPr>
                        <a:t>             250   </a:t>
                      </a:r>
                      <a:endParaRPr lang="fr-B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effectLst/>
                        </a:rPr>
                        <a:t>        </a:t>
                      </a:r>
                      <a:r>
                        <a:rPr lang="fr-BE" sz="2800" u="none" strike="noStrike" dirty="0" smtClean="0">
                          <a:effectLst/>
                        </a:rPr>
                        <a:t>3 </a:t>
                      </a:r>
                      <a:r>
                        <a:rPr lang="fr-BE" sz="2800" u="none" strike="noStrike" dirty="0">
                          <a:effectLst/>
                        </a:rPr>
                        <a:t>342 871   </a:t>
                      </a:r>
                      <a:endParaRPr lang="fr-B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effectLst/>
                        </a:rPr>
                        <a:t>         </a:t>
                      </a:r>
                      <a:r>
                        <a:rPr lang="fr-BE" sz="2800" u="none" strike="noStrike" dirty="0" smtClean="0">
                          <a:effectLst/>
                        </a:rPr>
                        <a:t>835 </a:t>
                      </a:r>
                      <a:r>
                        <a:rPr lang="fr-BE" sz="2800" u="none" strike="noStrike" dirty="0">
                          <a:effectLst/>
                        </a:rPr>
                        <a:t>717 650   </a:t>
                      </a:r>
                      <a:endParaRPr lang="fr-B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53703820"/>
                  </a:ext>
                </a:extLst>
              </a:tr>
              <a:tr h="37338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fr-BE" sz="2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Carte de soins</a:t>
                      </a:r>
                      <a:endParaRPr lang="fr-BE" sz="2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100   </a:t>
                      </a:r>
                      <a:endParaRPr lang="fr-BE" sz="2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</a:t>
                      </a:r>
                      <a:r>
                        <a:rPr lang="fr-BE" sz="2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 </a:t>
                      </a:r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002 861   </a:t>
                      </a:r>
                      <a:endParaRPr lang="fr-BE" sz="2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</a:t>
                      </a:r>
                      <a:r>
                        <a:rPr lang="fr-BE" sz="2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100 </a:t>
                      </a:r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286 118   </a:t>
                      </a:r>
                      <a:endParaRPr lang="fr-BE" sz="2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718400"/>
                  </a:ext>
                </a:extLst>
              </a:tr>
              <a:tr h="388935">
                <a:tc>
                  <a:txBody>
                    <a:bodyPr/>
                    <a:lstStyle/>
                    <a:p>
                      <a:pPr algn="l" fontAlgn="b"/>
                      <a:endParaRPr lang="fr-BE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 smtClean="0">
                          <a:effectLst/>
                        </a:rPr>
                        <a:t>CPN</a:t>
                      </a:r>
                      <a:endParaRPr lang="fr-B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800" u="none" strike="noStrike" dirty="0">
                          <a:effectLst/>
                        </a:rPr>
                        <a:t>     </a:t>
                      </a:r>
                      <a:r>
                        <a:rPr lang="fr-BE" sz="2800" u="none" strike="noStrike" dirty="0" smtClean="0">
                          <a:effectLst/>
                        </a:rPr>
                        <a:t> 1 </a:t>
                      </a:r>
                      <a:r>
                        <a:rPr lang="fr-BE" sz="2800" u="none" strike="noStrike" dirty="0">
                          <a:effectLst/>
                        </a:rPr>
                        <a:t>000   </a:t>
                      </a:r>
                      <a:endParaRPr lang="fr-B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effectLst/>
                        </a:rPr>
                        <a:t>          </a:t>
                      </a:r>
                      <a:r>
                        <a:rPr lang="fr-BE" sz="2800" u="none" strike="noStrike" dirty="0" smtClean="0">
                          <a:effectLst/>
                        </a:rPr>
                        <a:t>279 </a:t>
                      </a:r>
                      <a:r>
                        <a:rPr lang="fr-BE" sz="2800" u="none" strike="noStrike" dirty="0">
                          <a:effectLst/>
                        </a:rPr>
                        <a:t>153   </a:t>
                      </a:r>
                      <a:endParaRPr lang="fr-B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effectLst/>
                        </a:rPr>
                        <a:t>         </a:t>
                      </a:r>
                      <a:r>
                        <a:rPr lang="fr-BE" sz="2800" u="none" strike="noStrike" dirty="0" smtClean="0">
                          <a:effectLst/>
                        </a:rPr>
                        <a:t>279 </a:t>
                      </a:r>
                      <a:r>
                        <a:rPr lang="fr-BE" sz="2800" u="none" strike="noStrike" dirty="0">
                          <a:effectLst/>
                        </a:rPr>
                        <a:t>153 341   </a:t>
                      </a:r>
                      <a:endParaRPr lang="fr-B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54214289"/>
                  </a:ext>
                </a:extLst>
              </a:tr>
              <a:tr h="248413">
                <a:tc>
                  <a:txBody>
                    <a:bodyPr/>
                    <a:lstStyle/>
                    <a:p>
                      <a:pPr algn="l" fontAlgn="b"/>
                      <a:endParaRPr lang="fr-B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Carnet CPN</a:t>
                      </a:r>
                      <a:endParaRPr lang="fr-BE" sz="2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100   </a:t>
                      </a:r>
                      <a:endParaRPr lang="fr-BE" sz="2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</a:t>
                      </a:r>
                      <a:r>
                        <a:rPr lang="fr-BE" sz="2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279 </a:t>
                      </a:r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153   </a:t>
                      </a:r>
                      <a:endParaRPr lang="fr-BE" sz="2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</a:t>
                      </a:r>
                      <a:r>
                        <a:rPr lang="fr-BE" sz="2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27 </a:t>
                      </a:r>
                      <a:r>
                        <a:rPr lang="fr-BE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915 334   </a:t>
                      </a:r>
                      <a:endParaRPr lang="fr-BE" sz="2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803024"/>
                  </a:ext>
                </a:extLst>
              </a:tr>
              <a:tr h="598280">
                <a:tc>
                  <a:txBody>
                    <a:bodyPr/>
                    <a:lstStyle/>
                    <a:p>
                      <a:pPr algn="l" fontAlgn="b"/>
                      <a:endParaRPr lang="fr-BE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>
                          <a:effectLst/>
                        </a:rPr>
                        <a:t>Sous-total CS</a:t>
                      </a:r>
                      <a:endParaRPr lang="fr-BE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effectLst/>
                        </a:rPr>
                        <a:t> </a:t>
                      </a:r>
                      <a:endParaRPr lang="fr-BE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>
                          <a:effectLst/>
                        </a:rPr>
                        <a:t> </a:t>
                      </a:r>
                      <a:endParaRPr lang="fr-BE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800" u="none" strike="noStrike" dirty="0">
                          <a:effectLst/>
                        </a:rPr>
                        <a:t>      </a:t>
                      </a:r>
                      <a:r>
                        <a:rPr lang="fr-BE" sz="2800" u="none" strike="noStrike" dirty="0" smtClean="0">
                          <a:effectLst/>
                        </a:rPr>
                        <a:t>1 </a:t>
                      </a:r>
                      <a:r>
                        <a:rPr lang="fr-BE" sz="2800" u="none" strike="noStrike" dirty="0">
                          <a:effectLst/>
                        </a:rPr>
                        <a:t>243 072 444   </a:t>
                      </a:r>
                      <a:endParaRPr lang="fr-BE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99622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661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Niveau </a:t>
            </a:r>
            <a:r>
              <a:rPr lang="fr-FR" dirty="0" smtClean="0"/>
              <a:t>CSI </a:t>
            </a:r>
            <a:r>
              <a:rPr lang="fr-FR" dirty="0"/>
              <a:t>: Dépenses</a:t>
            </a:r>
            <a:endParaRPr lang="fr-BE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5093684"/>
              </p:ext>
            </p:extLst>
          </p:nvPr>
        </p:nvGraphicFramePr>
        <p:xfrm>
          <a:off x="1536192" y="1853754"/>
          <a:ext cx="9518662" cy="39435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6928">
                  <a:extLst>
                    <a:ext uri="{9D8B030D-6E8A-4147-A177-3AD203B41FA5}">
                      <a16:colId xmlns:a16="http://schemas.microsoft.com/office/drawing/2014/main" val="1721379298"/>
                    </a:ext>
                  </a:extLst>
                </a:gridCol>
                <a:gridCol w="1500358">
                  <a:extLst>
                    <a:ext uri="{9D8B030D-6E8A-4147-A177-3AD203B41FA5}">
                      <a16:colId xmlns:a16="http://schemas.microsoft.com/office/drawing/2014/main" val="2022309724"/>
                    </a:ext>
                  </a:extLst>
                </a:gridCol>
                <a:gridCol w="2312026">
                  <a:extLst>
                    <a:ext uri="{9D8B030D-6E8A-4147-A177-3AD203B41FA5}">
                      <a16:colId xmlns:a16="http://schemas.microsoft.com/office/drawing/2014/main" val="4080154448"/>
                    </a:ext>
                  </a:extLst>
                </a:gridCol>
                <a:gridCol w="2779350">
                  <a:extLst>
                    <a:ext uri="{9D8B030D-6E8A-4147-A177-3AD203B41FA5}">
                      <a16:colId xmlns:a16="http://schemas.microsoft.com/office/drawing/2014/main" val="3949151841"/>
                    </a:ext>
                  </a:extLst>
                </a:gridCol>
              </a:tblGrid>
              <a:tr h="341679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b="1" u="none" strike="noStrike" dirty="0">
                          <a:effectLst/>
                        </a:rPr>
                        <a:t>Catégorie</a:t>
                      </a:r>
                      <a:endParaRPr lang="fr-B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1" u="none" strike="noStrike" dirty="0">
                          <a:effectLst/>
                        </a:rPr>
                        <a:t> Tarif </a:t>
                      </a:r>
                      <a:endParaRPr lang="fr-B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1" u="none" strike="noStrike" dirty="0">
                          <a:effectLst/>
                        </a:rPr>
                        <a:t> </a:t>
                      </a:r>
                      <a:r>
                        <a:rPr lang="fr-BE" sz="2000" b="1" u="none" strike="noStrike" dirty="0" err="1">
                          <a:effectLst/>
                        </a:rPr>
                        <a:t>Qté</a:t>
                      </a:r>
                      <a:r>
                        <a:rPr lang="fr-BE" sz="2000" b="1" u="none" strike="noStrike" dirty="0">
                          <a:effectLst/>
                        </a:rPr>
                        <a:t> 2021 </a:t>
                      </a:r>
                      <a:endParaRPr lang="fr-B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1" u="none" strike="noStrike" dirty="0">
                          <a:effectLst/>
                        </a:rPr>
                        <a:t> </a:t>
                      </a:r>
                      <a:r>
                        <a:rPr lang="fr-BE" sz="2000" b="1" u="none" strike="noStrike" dirty="0" smtClean="0">
                          <a:effectLst/>
                        </a:rPr>
                        <a:t>Dépenses </a:t>
                      </a:r>
                      <a:endParaRPr lang="fr-B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12258271"/>
                  </a:ext>
                </a:extLst>
              </a:tr>
              <a:tr h="514552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Cons externe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500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7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800 031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3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900 015 700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999830"/>
                  </a:ext>
                </a:extLst>
              </a:tr>
              <a:tr h="514552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>
                          <a:effectLst/>
                        </a:rPr>
                        <a:t>Carte de soins</a:t>
                      </a:r>
                      <a:endParaRPr lang="fr-B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effectLst/>
                        </a:rPr>
                        <a:t>             100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effectLst/>
                        </a:rPr>
                        <a:t>               </a:t>
                      </a:r>
                      <a:r>
                        <a:rPr lang="fr-BE" sz="2000" u="none" strike="noStrike" dirty="0" smtClean="0">
                          <a:effectLst/>
                        </a:rPr>
                        <a:t>2 </a:t>
                      </a:r>
                      <a:r>
                        <a:rPr lang="fr-BE" sz="2000" u="none" strike="noStrike" dirty="0">
                          <a:effectLst/>
                        </a:rPr>
                        <a:t>340 009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effectLst/>
                        </a:rPr>
                        <a:t>                 </a:t>
                      </a:r>
                      <a:r>
                        <a:rPr lang="fr-BE" sz="2000" u="none" strike="noStrike" dirty="0" smtClean="0">
                          <a:effectLst/>
                        </a:rPr>
                        <a:t>234 </a:t>
                      </a:r>
                      <a:r>
                        <a:rPr lang="fr-BE" sz="2000" u="none" strike="noStrike" dirty="0">
                          <a:effectLst/>
                        </a:rPr>
                        <a:t>000 942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65239489"/>
                  </a:ext>
                </a:extLst>
              </a:tr>
              <a:tr h="514552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Mise en observation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2 100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780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003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638 006 594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783795"/>
                  </a:ext>
                </a:extLst>
              </a:tr>
              <a:tr h="514552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>
                          <a:effectLst/>
                        </a:rPr>
                        <a:t>CPN</a:t>
                      </a:r>
                      <a:endParaRPr lang="fr-B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>
                          <a:effectLst/>
                        </a:rPr>
                        <a:t>          1 000   </a:t>
                      </a:r>
                      <a:endParaRPr lang="fr-B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effectLst/>
                        </a:rPr>
                        <a:t>                 </a:t>
                      </a:r>
                      <a:r>
                        <a:rPr lang="fr-BE" sz="2000" u="none" strike="noStrike" dirty="0" smtClean="0">
                          <a:effectLst/>
                        </a:rPr>
                        <a:t>930 </a:t>
                      </a:r>
                      <a:r>
                        <a:rPr lang="fr-BE" sz="2000" u="none" strike="noStrike" dirty="0">
                          <a:effectLst/>
                        </a:rPr>
                        <a:t>511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effectLst/>
                        </a:rPr>
                        <a:t>                 </a:t>
                      </a:r>
                      <a:r>
                        <a:rPr lang="fr-BE" sz="2000" u="none" strike="noStrike" dirty="0" smtClean="0">
                          <a:effectLst/>
                        </a:rPr>
                        <a:t>930 </a:t>
                      </a:r>
                      <a:r>
                        <a:rPr lang="fr-BE" sz="2000" u="none" strike="noStrike" dirty="0">
                          <a:effectLst/>
                        </a:rPr>
                        <a:t>511 138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73045286"/>
                  </a:ext>
                </a:extLst>
              </a:tr>
              <a:tr h="514552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Carnet CPN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100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930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511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93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051 114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573525"/>
                  </a:ext>
                </a:extLst>
              </a:tr>
              <a:tr h="514552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>
                          <a:effectLst/>
                        </a:rPr>
                        <a:t>Carnet PF</a:t>
                      </a:r>
                      <a:endParaRPr lang="fr-B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>
                          <a:effectLst/>
                        </a:rPr>
                        <a:t>             100   </a:t>
                      </a:r>
                      <a:endParaRPr lang="fr-B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effectLst/>
                        </a:rPr>
                        <a:t>                </a:t>
                      </a:r>
                      <a:r>
                        <a:rPr lang="fr-BE" sz="2000" u="none" strike="noStrike" dirty="0" smtClean="0">
                          <a:effectLst/>
                        </a:rPr>
                        <a:t> </a:t>
                      </a:r>
                      <a:r>
                        <a:rPr lang="fr-BE" sz="2000" u="none" strike="noStrike" dirty="0">
                          <a:effectLst/>
                        </a:rPr>
                        <a:t>794 852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effectLst/>
                        </a:rPr>
                        <a:t>                 </a:t>
                      </a:r>
                      <a:r>
                        <a:rPr lang="fr-BE" sz="2000" u="none" strike="noStrike" dirty="0" smtClean="0">
                          <a:effectLst/>
                        </a:rPr>
                        <a:t>179 </a:t>
                      </a:r>
                      <a:r>
                        <a:rPr lang="fr-BE" sz="2000" u="none" strike="noStrike" dirty="0">
                          <a:effectLst/>
                        </a:rPr>
                        <a:t>485 215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52137055"/>
                  </a:ext>
                </a:extLst>
              </a:tr>
              <a:tr h="514552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Sous-total CSI</a:t>
                      </a:r>
                      <a:endParaRPr lang="fr-BE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BE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BE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</a:t>
                      </a:r>
                      <a:r>
                        <a:rPr lang="fr-BE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6 </a:t>
                      </a:r>
                      <a:r>
                        <a:rPr lang="fr-BE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975 070 703   </a:t>
                      </a:r>
                      <a:endParaRPr lang="fr-BE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436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25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Niveau </a:t>
            </a:r>
            <a:r>
              <a:rPr lang="fr-FR" dirty="0" smtClean="0"/>
              <a:t>HD : </a:t>
            </a:r>
            <a:r>
              <a:rPr lang="fr-FR" dirty="0"/>
              <a:t>Hypothèses</a:t>
            </a:r>
            <a:endParaRPr lang="fr-BE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2117188"/>
              </p:ext>
            </p:extLst>
          </p:nvPr>
        </p:nvGraphicFramePr>
        <p:xfrm>
          <a:off x="2129271" y="1853754"/>
          <a:ext cx="8247889" cy="41010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5488">
                  <a:extLst>
                    <a:ext uri="{9D8B030D-6E8A-4147-A177-3AD203B41FA5}">
                      <a16:colId xmlns:a16="http://schemas.microsoft.com/office/drawing/2014/main" val="1451249673"/>
                    </a:ext>
                  </a:extLst>
                </a:gridCol>
                <a:gridCol w="1521424">
                  <a:extLst>
                    <a:ext uri="{9D8B030D-6E8A-4147-A177-3AD203B41FA5}">
                      <a16:colId xmlns:a16="http://schemas.microsoft.com/office/drawing/2014/main" val="2010863942"/>
                    </a:ext>
                  </a:extLst>
                </a:gridCol>
                <a:gridCol w="1246194">
                  <a:extLst>
                    <a:ext uri="{9D8B030D-6E8A-4147-A177-3AD203B41FA5}">
                      <a16:colId xmlns:a16="http://schemas.microsoft.com/office/drawing/2014/main" val="393879877"/>
                    </a:ext>
                  </a:extLst>
                </a:gridCol>
                <a:gridCol w="633950">
                  <a:extLst>
                    <a:ext uri="{9D8B030D-6E8A-4147-A177-3AD203B41FA5}">
                      <a16:colId xmlns:a16="http://schemas.microsoft.com/office/drawing/2014/main" val="268908737"/>
                    </a:ext>
                  </a:extLst>
                </a:gridCol>
                <a:gridCol w="173736">
                  <a:extLst>
                    <a:ext uri="{9D8B030D-6E8A-4147-A177-3AD203B41FA5}">
                      <a16:colId xmlns:a16="http://schemas.microsoft.com/office/drawing/2014/main" val="67778990"/>
                    </a:ext>
                  </a:extLst>
                </a:gridCol>
                <a:gridCol w="743797">
                  <a:extLst>
                    <a:ext uri="{9D8B030D-6E8A-4147-A177-3AD203B41FA5}">
                      <a16:colId xmlns:a16="http://schemas.microsoft.com/office/drawing/2014/main" val="72517748"/>
                    </a:ext>
                  </a:extLst>
                </a:gridCol>
                <a:gridCol w="1697651">
                  <a:extLst>
                    <a:ext uri="{9D8B030D-6E8A-4147-A177-3AD203B41FA5}">
                      <a16:colId xmlns:a16="http://schemas.microsoft.com/office/drawing/2014/main" val="2009494738"/>
                    </a:ext>
                  </a:extLst>
                </a:gridCol>
                <a:gridCol w="1755649">
                  <a:extLst>
                    <a:ext uri="{9D8B030D-6E8A-4147-A177-3AD203B41FA5}">
                      <a16:colId xmlns:a16="http://schemas.microsoft.com/office/drawing/2014/main" val="4028787702"/>
                    </a:ext>
                  </a:extLst>
                </a:gridCol>
              </a:tblGrid>
              <a:tr h="269569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BE" sz="1800" b="1" u="none" strike="noStrike" dirty="0">
                          <a:effectLst/>
                        </a:rPr>
                        <a:t>Consultation curative </a:t>
                      </a:r>
                      <a:endParaRPr lang="fr-B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72356642"/>
                  </a:ext>
                </a:extLst>
              </a:tr>
              <a:tr h="269569">
                <a:tc>
                  <a:txBody>
                    <a:bodyPr/>
                    <a:lstStyle/>
                    <a:p>
                      <a:pPr algn="l" fontAlgn="b"/>
                      <a:endParaRPr lang="fr-B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Consultation curative en </a:t>
                      </a:r>
                      <a:r>
                        <a:rPr lang="fr-BE" sz="1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2018 AS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115 509   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831165"/>
                  </a:ext>
                </a:extLst>
              </a:tr>
              <a:tr h="270701">
                <a:tc>
                  <a:txBody>
                    <a:bodyPr/>
                    <a:lstStyle/>
                    <a:p>
                      <a:pPr algn="l" fontAlgn="b"/>
                      <a:endParaRPr lang="fr-B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Estimation CC 0-5 </a:t>
                      </a:r>
                      <a:r>
                        <a:rPr lang="fr-BE" sz="1800" u="none" strike="noStrike" dirty="0" smtClean="0">
                          <a:effectLst/>
                        </a:rPr>
                        <a:t>ans en 2018  </a:t>
                      </a:r>
                      <a:r>
                        <a:rPr lang="fr-BE" sz="1800" u="none" strike="noStrike" dirty="0">
                          <a:effectLst/>
                        </a:rPr>
                        <a:t>60%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1800" u="none" strike="noStrike" dirty="0">
                          <a:effectLst/>
                        </a:rPr>
                        <a:t>              69 305   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12540213"/>
                  </a:ext>
                </a:extLst>
              </a:tr>
              <a:tr h="269569">
                <a:tc>
                  <a:txBody>
                    <a:bodyPr/>
                    <a:lstStyle/>
                    <a:p>
                      <a:pPr algn="l" fontAlgn="b"/>
                      <a:endParaRPr lang="fr-B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Hypothèses CC 0-5 ans 2021 30%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90 097   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943372"/>
                  </a:ext>
                </a:extLst>
              </a:tr>
              <a:tr h="269569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BE" sz="1800" b="1" u="none" strike="noStrike" dirty="0" smtClean="0">
                          <a:effectLst/>
                        </a:rPr>
                        <a:t>Hospitalisation</a:t>
                      </a:r>
                      <a:endParaRPr lang="fr-B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7486633"/>
                  </a:ext>
                </a:extLst>
              </a:tr>
              <a:tr h="269569"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Hospitalisation total AS 2018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103 737   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496945"/>
                  </a:ext>
                </a:extLst>
              </a:tr>
              <a:tr h="269569"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Estimation hospitalisation 0-5 ans 50%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1800" u="none" strike="noStrike" dirty="0">
                          <a:effectLst/>
                        </a:rPr>
                        <a:t>              51 869   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74186392"/>
                  </a:ext>
                </a:extLst>
              </a:tr>
              <a:tr h="269569"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Hypothèses hospitalisation 0-5 ans 2021 20%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62 242   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862846"/>
                  </a:ext>
                </a:extLst>
              </a:tr>
              <a:tr h="269569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BE" sz="1800" b="1" u="none" strike="noStrike" dirty="0" smtClean="0">
                          <a:effectLst/>
                        </a:rPr>
                        <a:t>CPN</a:t>
                      </a:r>
                      <a:endParaRPr lang="fr-B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654527"/>
                  </a:ext>
                </a:extLst>
              </a:tr>
              <a:tr h="269569"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Taux de CPN en 2021 20% des CPN des CSI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17,00%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907333"/>
                  </a:ext>
                </a:extLst>
              </a:tr>
              <a:tr h="269569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BE" sz="1800" b="1" u="none" strike="noStrike" dirty="0">
                          <a:effectLst/>
                        </a:rPr>
                        <a:t>Césariennes</a:t>
                      </a:r>
                      <a:endParaRPr lang="fr-B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23980337"/>
                  </a:ext>
                </a:extLst>
              </a:tr>
              <a:tr h="269569"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Taux de césarienne en 2016 AS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1,90%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956550"/>
                  </a:ext>
                </a:extLst>
              </a:tr>
              <a:tr h="212789"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Taux attendu de césarienne en 2021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fr-BE" sz="1800" u="none" strike="noStrike" dirty="0">
                          <a:effectLst/>
                        </a:rPr>
                        <a:t>4%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1800" u="none" strike="noStrike" dirty="0">
                          <a:effectLst/>
                        </a:rPr>
                        <a:t>              43 789   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24974741"/>
                  </a:ext>
                </a:extLst>
              </a:tr>
              <a:tr h="435824"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Hypothèse des césariennes en 2021 80% des cas attendus à l'HD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21 019   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771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850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Niveau </a:t>
            </a:r>
            <a:r>
              <a:rPr lang="fr-FR" dirty="0" smtClean="0"/>
              <a:t>HD : DEPENSES</a:t>
            </a:r>
            <a:endParaRPr lang="fr-BE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5266872"/>
              </p:ext>
            </p:extLst>
          </p:nvPr>
        </p:nvGraphicFramePr>
        <p:xfrm>
          <a:off x="1243584" y="1853755"/>
          <a:ext cx="9729216" cy="42936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98153">
                  <a:extLst>
                    <a:ext uri="{9D8B030D-6E8A-4147-A177-3AD203B41FA5}">
                      <a16:colId xmlns:a16="http://schemas.microsoft.com/office/drawing/2014/main" val="3186259133"/>
                    </a:ext>
                  </a:extLst>
                </a:gridCol>
                <a:gridCol w="1418263">
                  <a:extLst>
                    <a:ext uri="{9D8B030D-6E8A-4147-A177-3AD203B41FA5}">
                      <a16:colId xmlns:a16="http://schemas.microsoft.com/office/drawing/2014/main" val="73934657"/>
                    </a:ext>
                  </a:extLst>
                </a:gridCol>
                <a:gridCol w="2185523">
                  <a:extLst>
                    <a:ext uri="{9D8B030D-6E8A-4147-A177-3AD203B41FA5}">
                      <a16:colId xmlns:a16="http://schemas.microsoft.com/office/drawing/2014/main" val="12938738"/>
                    </a:ext>
                  </a:extLst>
                </a:gridCol>
                <a:gridCol w="2627277">
                  <a:extLst>
                    <a:ext uri="{9D8B030D-6E8A-4147-A177-3AD203B41FA5}">
                      <a16:colId xmlns:a16="http://schemas.microsoft.com/office/drawing/2014/main" val="3656161190"/>
                    </a:ext>
                  </a:extLst>
                </a:gridCol>
              </a:tblGrid>
              <a:tr h="208621"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1" u="none" strike="noStrike" dirty="0">
                          <a:effectLst/>
                        </a:rPr>
                        <a:t>Catégorie</a:t>
                      </a:r>
                      <a:endParaRPr lang="fr-B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1" u="none" strike="noStrike" dirty="0">
                          <a:effectLst/>
                        </a:rPr>
                        <a:t> Tarif </a:t>
                      </a:r>
                      <a:endParaRPr lang="fr-B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1" u="none" strike="noStrike" dirty="0">
                          <a:effectLst/>
                        </a:rPr>
                        <a:t> </a:t>
                      </a:r>
                      <a:r>
                        <a:rPr lang="fr-BE" sz="2000" b="1" u="none" strike="noStrike" dirty="0" err="1">
                          <a:effectLst/>
                        </a:rPr>
                        <a:t>Qté</a:t>
                      </a:r>
                      <a:r>
                        <a:rPr lang="fr-BE" sz="2000" b="1" u="none" strike="noStrike" dirty="0">
                          <a:effectLst/>
                        </a:rPr>
                        <a:t> 2021 </a:t>
                      </a:r>
                      <a:endParaRPr lang="fr-B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1" u="none" strike="noStrike" dirty="0">
                          <a:effectLst/>
                        </a:rPr>
                        <a:t> </a:t>
                      </a:r>
                      <a:r>
                        <a:rPr lang="fr-BE" sz="2000" b="1" u="none" strike="noStrike" dirty="0" smtClean="0">
                          <a:effectLst/>
                        </a:rPr>
                        <a:t>Dépenses </a:t>
                      </a:r>
                      <a:endParaRPr lang="fr-B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74764560"/>
                  </a:ext>
                </a:extLst>
              </a:tr>
              <a:tr h="608679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Consultation Externe Petite Chirurgie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7 000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 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90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097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630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679 140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962827"/>
                  </a:ext>
                </a:extLst>
              </a:tr>
              <a:tr h="391161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effectLst/>
                        </a:rPr>
                        <a:t>Carnet de soins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effectLst/>
                        </a:rPr>
                        <a:t>             100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effectLst/>
                        </a:rPr>
                        <a:t>                    </a:t>
                      </a:r>
                      <a:r>
                        <a:rPr lang="fr-BE" sz="2000" u="none" strike="noStrike" dirty="0" smtClean="0">
                          <a:effectLst/>
                        </a:rPr>
                        <a:t>27 </a:t>
                      </a:r>
                      <a:r>
                        <a:rPr lang="fr-BE" sz="2000" u="none" strike="noStrike" dirty="0">
                          <a:effectLst/>
                        </a:rPr>
                        <a:t>029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effectLst/>
                        </a:rPr>
                        <a:t>                      </a:t>
                      </a:r>
                      <a:r>
                        <a:rPr lang="fr-BE" sz="2000" u="none" strike="noStrike" dirty="0" smtClean="0">
                          <a:effectLst/>
                        </a:rPr>
                        <a:t>2 </a:t>
                      </a:r>
                      <a:r>
                        <a:rPr lang="fr-BE" sz="2000" u="none" strike="noStrike" dirty="0">
                          <a:effectLst/>
                        </a:rPr>
                        <a:t>702 911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03715481"/>
                  </a:ext>
                </a:extLst>
              </a:tr>
              <a:tr h="625859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Soins Curatifs Enfants de 0 à 5 ans y compris Examens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5 000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 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45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049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225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242 550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569856"/>
                  </a:ext>
                </a:extLst>
              </a:tr>
              <a:tr h="391161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effectLst/>
                        </a:rPr>
                        <a:t>Hospitalisation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>
                          <a:effectLst/>
                        </a:rPr>
                        <a:t>        10 000   </a:t>
                      </a:r>
                      <a:endParaRPr lang="fr-B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effectLst/>
                        </a:rPr>
                        <a:t>                    </a:t>
                      </a:r>
                      <a:r>
                        <a:rPr lang="fr-BE" sz="2000" u="none" strike="noStrike" dirty="0" smtClean="0">
                          <a:effectLst/>
                        </a:rPr>
                        <a:t>62 </a:t>
                      </a:r>
                      <a:r>
                        <a:rPr lang="fr-BE" sz="2000" u="none" strike="noStrike" dirty="0">
                          <a:effectLst/>
                        </a:rPr>
                        <a:t>242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effectLst/>
                        </a:rPr>
                        <a:t>                   </a:t>
                      </a:r>
                      <a:r>
                        <a:rPr lang="fr-BE" sz="2000" u="none" strike="noStrike" dirty="0" smtClean="0">
                          <a:effectLst/>
                        </a:rPr>
                        <a:t>622 </a:t>
                      </a:r>
                      <a:r>
                        <a:rPr lang="fr-BE" sz="2000" u="none" strike="noStrike" dirty="0">
                          <a:effectLst/>
                        </a:rPr>
                        <a:t>422 000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53305827"/>
                  </a:ext>
                </a:extLst>
              </a:tr>
              <a:tr h="391161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Examen de laboratoire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500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 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62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242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 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31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121 100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365674"/>
                  </a:ext>
                </a:extLst>
              </a:tr>
              <a:tr h="391161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effectLst/>
                        </a:rPr>
                        <a:t>CPN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effectLst/>
                        </a:rPr>
                        <a:t>          1 000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effectLst/>
                        </a:rPr>
                        <a:t>                   </a:t>
                      </a:r>
                      <a:r>
                        <a:rPr lang="fr-BE" sz="2000" u="none" strike="noStrike" dirty="0" smtClean="0">
                          <a:effectLst/>
                        </a:rPr>
                        <a:t>158 </a:t>
                      </a:r>
                      <a:r>
                        <a:rPr lang="fr-BE" sz="2000" u="none" strike="noStrike" dirty="0">
                          <a:effectLst/>
                        </a:rPr>
                        <a:t>187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effectLst/>
                        </a:rPr>
                        <a:t>                   </a:t>
                      </a:r>
                      <a:r>
                        <a:rPr lang="fr-BE" sz="2000" u="none" strike="noStrike" dirty="0" smtClean="0">
                          <a:effectLst/>
                        </a:rPr>
                        <a:t>158 </a:t>
                      </a:r>
                      <a:r>
                        <a:rPr lang="fr-BE" sz="2000" u="none" strike="noStrike" dirty="0">
                          <a:effectLst/>
                        </a:rPr>
                        <a:t>186 894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20885"/>
                  </a:ext>
                </a:extLst>
              </a:tr>
              <a:tr h="391161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Carnet CPN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100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158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187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 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15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818 689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111195"/>
                  </a:ext>
                </a:extLst>
              </a:tr>
              <a:tr h="391161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effectLst/>
                        </a:rPr>
                        <a:t>Césarienne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>
                          <a:effectLst/>
                        </a:rPr>
                        <a:t>        35 000   </a:t>
                      </a:r>
                      <a:endParaRPr lang="fr-B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effectLst/>
                        </a:rPr>
                        <a:t>                    </a:t>
                      </a:r>
                      <a:r>
                        <a:rPr lang="fr-BE" sz="2000" u="none" strike="noStrike" dirty="0" smtClean="0">
                          <a:effectLst/>
                        </a:rPr>
                        <a:t>21 </a:t>
                      </a:r>
                      <a:r>
                        <a:rPr lang="fr-BE" sz="2000" u="none" strike="noStrike" dirty="0">
                          <a:effectLst/>
                        </a:rPr>
                        <a:t>019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effectLst/>
                        </a:rPr>
                        <a:t>                   </a:t>
                      </a:r>
                      <a:r>
                        <a:rPr lang="fr-BE" sz="2000" u="none" strike="noStrike" dirty="0" smtClean="0">
                          <a:effectLst/>
                        </a:rPr>
                        <a:t>735 </a:t>
                      </a:r>
                      <a:r>
                        <a:rPr lang="fr-BE" sz="2000" u="none" strike="noStrike" dirty="0">
                          <a:effectLst/>
                        </a:rPr>
                        <a:t>651 159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50352773"/>
                  </a:ext>
                </a:extLst>
              </a:tr>
              <a:tr h="391161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Sous-total HD</a:t>
                      </a:r>
                      <a:endParaRPr lang="fr-BE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BE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BE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</a:t>
                      </a:r>
                      <a:r>
                        <a:rPr lang="fr-BE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 </a:t>
                      </a:r>
                      <a:r>
                        <a:rPr lang="fr-BE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421 824 442   </a:t>
                      </a:r>
                      <a:endParaRPr lang="fr-BE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579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538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Niveau </a:t>
            </a:r>
            <a:r>
              <a:rPr lang="fr-FR" dirty="0" err="1" smtClean="0"/>
              <a:t>regional</a:t>
            </a:r>
            <a:r>
              <a:rPr lang="fr-FR" dirty="0"/>
              <a:t> </a:t>
            </a:r>
            <a:r>
              <a:rPr lang="fr-FR" dirty="0" smtClean="0"/>
              <a:t>: </a:t>
            </a:r>
            <a:r>
              <a:rPr lang="fr-FR" dirty="0" err="1" smtClean="0"/>
              <a:t>csme</a:t>
            </a:r>
            <a:r>
              <a:rPr lang="fr-FR" dirty="0" smtClean="0"/>
              <a:t> </a:t>
            </a:r>
            <a:r>
              <a:rPr lang="fr-FR" dirty="0" err="1" smtClean="0"/>
              <a:t>chr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hypothèses</a:t>
            </a:r>
            <a:endParaRPr lang="fr-BE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9156716"/>
              </p:ext>
            </p:extLst>
          </p:nvPr>
        </p:nvGraphicFramePr>
        <p:xfrm>
          <a:off x="1316733" y="1853756"/>
          <a:ext cx="8366762" cy="39801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2891">
                  <a:extLst>
                    <a:ext uri="{9D8B030D-6E8A-4147-A177-3AD203B41FA5}">
                      <a16:colId xmlns:a16="http://schemas.microsoft.com/office/drawing/2014/main" val="793898700"/>
                    </a:ext>
                  </a:extLst>
                </a:gridCol>
                <a:gridCol w="1582801">
                  <a:extLst>
                    <a:ext uri="{9D8B030D-6E8A-4147-A177-3AD203B41FA5}">
                      <a16:colId xmlns:a16="http://schemas.microsoft.com/office/drawing/2014/main" val="2583988530"/>
                    </a:ext>
                  </a:extLst>
                </a:gridCol>
                <a:gridCol w="612663">
                  <a:extLst>
                    <a:ext uri="{9D8B030D-6E8A-4147-A177-3AD203B41FA5}">
                      <a16:colId xmlns:a16="http://schemas.microsoft.com/office/drawing/2014/main" val="2593817760"/>
                    </a:ext>
                  </a:extLst>
                </a:gridCol>
                <a:gridCol w="651491">
                  <a:extLst>
                    <a:ext uri="{9D8B030D-6E8A-4147-A177-3AD203B41FA5}">
                      <a16:colId xmlns:a16="http://schemas.microsoft.com/office/drawing/2014/main" val="1276628731"/>
                    </a:ext>
                  </a:extLst>
                </a:gridCol>
                <a:gridCol w="642022">
                  <a:extLst>
                    <a:ext uri="{9D8B030D-6E8A-4147-A177-3AD203B41FA5}">
                      <a16:colId xmlns:a16="http://schemas.microsoft.com/office/drawing/2014/main" val="3604081341"/>
                    </a:ext>
                  </a:extLst>
                </a:gridCol>
                <a:gridCol w="1622022">
                  <a:extLst>
                    <a:ext uri="{9D8B030D-6E8A-4147-A177-3AD203B41FA5}">
                      <a16:colId xmlns:a16="http://schemas.microsoft.com/office/drawing/2014/main" val="3254039048"/>
                    </a:ext>
                  </a:extLst>
                </a:gridCol>
                <a:gridCol w="328510">
                  <a:extLst>
                    <a:ext uri="{9D8B030D-6E8A-4147-A177-3AD203B41FA5}">
                      <a16:colId xmlns:a16="http://schemas.microsoft.com/office/drawing/2014/main" val="2353398639"/>
                    </a:ext>
                  </a:extLst>
                </a:gridCol>
                <a:gridCol w="555133">
                  <a:extLst>
                    <a:ext uri="{9D8B030D-6E8A-4147-A177-3AD203B41FA5}">
                      <a16:colId xmlns:a16="http://schemas.microsoft.com/office/drawing/2014/main" val="929579387"/>
                    </a:ext>
                  </a:extLst>
                </a:gridCol>
                <a:gridCol w="1929229">
                  <a:extLst>
                    <a:ext uri="{9D8B030D-6E8A-4147-A177-3AD203B41FA5}">
                      <a16:colId xmlns:a16="http://schemas.microsoft.com/office/drawing/2014/main" val="3471486031"/>
                    </a:ext>
                  </a:extLst>
                </a:gridCol>
              </a:tblGrid>
              <a:tr h="295386"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BE" sz="1800" b="1" u="none" strike="noStrike" dirty="0">
                          <a:effectLst/>
                        </a:rPr>
                        <a:t>Consultations externes</a:t>
                      </a:r>
                      <a:endParaRPr lang="fr-B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fr-BE" sz="1800" dirty="0"/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03932223"/>
                  </a:ext>
                </a:extLst>
              </a:tr>
              <a:tr h="295386"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Consultations totales en </a:t>
                      </a:r>
                      <a:r>
                        <a:rPr lang="fr-BE" sz="1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2018 AS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fr-BE" sz="1800" dirty="0">
                        <a:solidFill>
                          <a:schemeClr val="bg1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</a:t>
                      </a:r>
                      <a:r>
                        <a:rPr lang="fr-BE" sz="1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218 </a:t>
                      </a:r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933   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061922"/>
                  </a:ext>
                </a:extLst>
              </a:tr>
              <a:tr h="295386"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hypothèses 0-5 ans 40% puis augment de 20% en 2021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        </a:t>
                      </a:r>
                      <a:r>
                        <a:rPr lang="fr-BE" sz="1800" u="none" strike="noStrike" dirty="0" smtClean="0">
                          <a:effectLst/>
                        </a:rPr>
                        <a:t>105 </a:t>
                      </a:r>
                      <a:r>
                        <a:rPr lang="fr-BE" sz="1800" u="none" strike="noStrike" dirty="0">
                          <a:effectLst/>
                        </a:rPr>
                        <a:t>088   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19058400"/>
                  </a:ext>
                </a:extLst>
              </a:tr>
              <a:tr h="295386"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Soins Curatifs Enfants de 0 à 5 ans y compris Examens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</a:t>
                      </a:r>
                      <a:r>
                        <a:rPr lang="fr-BE" sz="1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105 </a:t>
                      </a:r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088   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533427"/>
                  </a:ext>
                </a:extLst>
              </a:tr>
              <a:tr h="295386"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Petit Chirurgie y compris Examens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800" dirty="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          </a:t>
                      </a:r>
                      <a:r>
                        <a:rPr lang="fr-BE" sz="1800" u="none" strike="noStrike" dirty="0" smtClean="0">
                          <a:effectLst/>
                        </a:rPr>
                        <a:t>31 </a:t>
                      </a:r>
                      <a:r>
                        <a:rPr lang="fr-BE" sz="1800" u="none" strike="noStrike" dirty="0">
                          <a:effectLst/>
                        </a:rPr>
                        <a:t>526   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19501599"/>
                  </a:ext>
                </a:extLst>
              </a:tr>
              <a:tr h="295386"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Autres Services Spécialisés y compris les Examens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</a:t>
                      </a:r>
                      <a:r>
                        <a:rPr lang="fr-BE" sz="1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21 </a:t>
                      </a:r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018   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242735"/>
                  </a:ext>
                </a:extLst>
              </a:tr>
              <a:tr h="295386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BE" sz="1800" b="1" u="none" strike="noStrike" dirty="0">
                          <a:effectLst/>
                        </a:rPr>
                        <a:t>Hospitalisations</a:t>
                      </a:r>
                      <a:endParaRPr lang="fr-B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fr-BE" sz="1800"/>
                    </a:p>
                  </a:txBody>
                  <a:tcPr marL="7620" marR="7620" marT="762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800" dirty="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40328694"/>
                  </a:ext>
                </a:extLst>
              </a:tr>
              <a:tr h="295386"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Hospitalisation </a:t>
                      </a:r>
                      <a:r>
                        <a:rPr lang="fr-BE" sz="1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2018 AS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800">
                        <a:solidFill>
                          <a:schemeClr val="bg1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</a:t>
                      </a:r>
                      <a:r>
                        <a:rPr lang="fr-BE" sz="1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109 </a:t>
                      </a:r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566   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388727"/>
                  </a:ext>
                </a:extLst>
              </a:tr>
              <a:tr h="295386"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Estimation hospitalisation 2021 20%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800" dirty="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        </a:t>
                      </a:r>
                      <a:r>
                        <a:rPr lang="fr-BE" sz="1800" u="none" strike="noStrike" dirty="0" smtClean="0">
                          <a:effectLst/>
                        </a:rPr>
                        <a:t>131 </a:t>
                      </a:r>
                      <a:r>
                        <a:rPr lang="fr-BE" sz="1800" u="none" strike="noStrike" dirty="0">
                          <a:effectLst/>
                        </a:rPr>
                        <a:t>479   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11071725"/>
                  </a:ext>
                </a:extLst>
              </a:tr>
              <a:tr h="295386"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Hospitalisation médicale 60%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800" dirty="0">
                        <a:solidFill>
                          <a:schemeClr val="bg1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</a:t>
                      </a:r>
                      <a:r>
                        <a:rPr lang="fr-BE" sz="1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78 </a:t>
                      </a:r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888   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044027"/>
                  </a:ext>
                </a:extLst>
              </a:tr>
              <a:tr h="295386"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>
                          <a:effectLst/>
                        </a:rPr>
                        <a:t>Grande chirurgie 40%</a:t>
                      </a:r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endParaRPr lang="fr-BE" sz="1800" dirty="0"/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800" dirty="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          </a:t>
                      </a:r>
                      <a:r>
                        <a:rPr lang="fr-BE" sz="1800" u="none" strike="noStrike" dirty="0" smtClean="0">
                          <a:effectLst/>
                        </a:rPr>
                        <a:t>52 </a:t>
                      </a:r>
                      <a:r>
                        <a:rPr lang="fr-BE" sz="1800" u="none" strike="noStrike" dirty="0">
                          <a:effectLst/>
                        </a:rPr>
                        <a:t>592   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00494518"/>
                  </a:ext>
                </a:extLst>
              </a:tr>
              <a:tr h="2953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BE" sz="1800" b="1" u="none" strike="noStrike" dirty="0">
                          <a:effectLst/>
                        </a:rPr>
                        <a:t>Césariennes</a:t>
                      </a:r>
                      <a:endParaRPr lang="fr-B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fr-B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endParaRPr lang="fr-BE" sz="1800"/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800" dirty="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14618714"/>
                  </a:ext>
                </a:extLst>
              </a:tr>
              <a:tr h="435487"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Hypothèse en 2021 30% des cas attendus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800" dirty="0">
                        <a:solidFill>
                          <a:schemeClr val="bg1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</a:t>
                      </a:r>
                      <a:r>
                        <a:rPr lang="fr-BE" sz="1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13 </a:t>
                      </a:r>
                      <a:r>
                        <a:rPr lang="fr-BE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137   </a:t>
                      </a:r>
                      <a:endParaRPr lang="fr-BE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657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5250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Niveau </a:t>
            </a:r>
            <a:r>
              <a:rPr lang="fr-FR" dirty="0" err="1" smtClean="0"/>
              <a:t>regional</a:t>
            </a:r>
            <a:r>
              <a:rPr lang="fr-FR" dirty="0"/>
              <a:t> </a:t>
            </a:r>
            <a:r>
              <a:rPr lang="fr-FR" dirty="0" smtClean="0"/>
              <a:t>: </a:t>
            </a:r>
            <a:r>
              <a:rPr lang="fr-FR" dirty="0" err="1" smtClean="0"/>
              <a:t>csme</a:t>
            </a:r>
            <a:r>
              <a:rPr lang="fr-FR" dirty="0" smtClean="0"/>
              <a:t> </a:t>
            </a:r>
            <a:r>
              <a:rPr lang="fr-FR" dirty="0" err="1" smtClean="0"/>
              <a:t>chr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depenses</a:t>
            </a:r>
            <a:endParaRPr lang="fr-BE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58373"/>
              </p:ext>
            </p:extLst>
          </p:nvPr>
        </p:nvGraphicFramePr>
        <p:xfrm>
          <a:off x="1307592" y="1853755"/>
          <a:ext cx="9866376" cy="43891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56003">
                  <a:extLst>
                    <a:ext uri="{9D8B030D-6E8A-4147-A177-3AD203B41FA5}">
                      <a16:colId xmlns:a16="http://schemas.microsoft.com/office/drawing/2014/main" val="2780527231"/>
                    </a:ext>
                  </a:extLst>
                </a:gridCol>
                <a:gridCol w="1210964">
                  <a:extLst>
                    <a:ext uri="{9D8B030D-6E8A-4147-A177-3AD203B41FA5}">
                      <a16:colId xmlns:a16="http://schemas.microsoft.com/office/drawing/2014/main" val="2469038727"/>
                    </a:ext>
                  </a:extLst>
                </a:gridCol>
                <a:gridCol w="1637778">
                  <a:extLst>
                    <a:ext uri="{9D8B030D-6E8A-4147-A177-3AD203B41FA5}">
                      <a16:colId xmlns:a16="http://schemas.microsoft.com/office/drawing/2014/main" val="1283200723"/>
                    </a:ext>
                  </a:extLst>
                </a:gridCol>
                <a:gridCol w="2461631">
                  <a:extLst>
                    <a:ext uri="{9D8B030D-6E8A-4147-A177-3AD203B41FA5}">
                      <a16:colId xmlns:a16="http://schemas.microsoft.com/office/drawing/2014/main" val="1453057140"/>
                    </a:ext>
                  </a:extLst>
                </a:gridCol>
              </a:tblGrid>
              <a:tr h="298483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b="1" u="none" strike="noStrike" dirty="0">
                          <a:effectLst/>
                        </a:rPr>
                        <a:t>Catégorie</a:t>
                      </a:r>
                      <a:endParaRPr lang="fr-B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1" u="none" strike="noStrike" dirty="0">
                          <a:effectLst/>
                        </a:rPr>
                        <a:t> Tarif </a:t>
                      </a:r>
                      <a:endParaRPr lang="fr-B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1" u="none" strike="noStrike" dirty="0">
                          <a:effectLst/>
                        </a:rPr>
                        <a:t> </a:t>
                      </a:r>
                      <a:r>
                        <a:rPr lang="fr-BE" sz="2000" b="1" u="none" strike="noStrike" dirty="0" err="1">
                          <a:effectLst/>
                        </a:rPr>
                        <a:t>Qté</a:t>
                      </a:r>
                      <a:r>
                        <a:rPr lang="fr-BE" sz="2000" b="1" u="none" strike="noStrike" dirty="0">
                          <a:effectLst/>
                        </a:rPr>
                        <a:t> 2021 </a:t>
                      </a:r>
                      <a:endParaRPr lang="fr-B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1" u="none" strike="noStrike" dirty="0">
                          <a:effectLst/>
                        </a:rPr>
                        <a:t> </a:t>
                      </a:r>
                      <a:r>
                        <a:rPr lang="fr-BE" sz="2000" b="1" u="none" strike="noStrike" dirty="0" smtClean="0">
                          <a:effectLst/>
                        </a:rPr>
                        <a:t>Dépenses </a:t>
                      </a:r>
                      <a:endParaRPr lang="fr-B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43927824"/>
                  </a:ext>
                </a:extLst>
              </a:tr>
              <a:tr h="597505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Soins Curatifs Enfants de 0 à 5 ans y compris Examens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10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000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      105 088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050 878 400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35071"/>
                  </a:ext>
                </a:extLst>
              </a:tr>
              <a:tr h="453581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effectLst/>
                        </a:rPr>
                        <a:t>Petit Chirurgie y compris Examens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effectLst/>
                        </a:rPr>
                        <a:t>     </a:t>
                      </a:r>
                      <a:r>
                        <a:rPr lang="fr-BE" sz="2000" u="none" strike="noStrike" dirty="0" smtClean="0">
                          <a:effectLst/>
                        </a:rPr>
                        <a:t>15 </a:t>
                      </a:r>
                      <a:r>
                        <a:rPr lang="fr-BE" sz="2000" u="none" strike="noStrike" dirty="0">
                          <a:effectLst/>
                        </a:rPr>
                        <a:t>000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effectLst/>
                        </a:rPr>
                        <a:t>                      31 526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effectLst/>
                        </a:rPr>
                        <a:t>             </a:t>
                      </a:r>
                      <a:r>
                        <a:rPr lang="fr-BE" sz="2000" u="none" strike="noStrike" dirty="0" smtClean="0">
                          <a:effectLst/>
                        </a:rPr>
                        <a:t>472 </a:t>
                      </a:r>
                      <a:r>
                        <a:rPr lang="fr-BE" sz="2000" u="none" strike="noStrike" dirty="0">
                          <a:effectLst/>
                        </a:rPr>
                        <a:t>895 280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4928153"/>
                  </a:ext>
                </a:extLst>
              </a:tr>
              <a:tr h="589686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Autres Services Spécialisés y compris les Examens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15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000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        21 018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315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263 520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159064"/>
                  </a:ext>
                </a:extLst>
              </a:tr>
              <a:tr h="255227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effectLst/>
                        </a:rPr>
                        <a:t>Hospitalisation médicale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effectLst/>
                        </a:rPr>
                        <a:t>     </a:t>
                      </a:r>
                      <a:r>
                        <a:rPr lang="fr-BE" sz="2000" u="none" strike="noStrike" dirty="0" smtClean="0">
                          <a:effectLst/>
                        </a:rPr>
                        <a:t>25 </a:t>
                      </a:r>
                      <a:r>
                        <a:rPr lang="fr-BE" sz="2000" u="none" strike="noStrike" dirty="0">
                          <a:effectLst/>
                        </a:rPr>
                        <a:t>000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effectLst/>
                        </a:rPr>
                        <a:t>                      78 888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effectLst/>
                        </a:rPr>
                        <a:t>           </a:t>
                      </a:r>
                      <a:r>
                        <a:rPr lang="fr-BE" sz="2000" u="none" strike="noStrike" dirty="0" smtClean="0">
                          <a:effectLst/>
                        </a:rPr>
                        <a:t>1 807 839 000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39953449"/>
                  </a:ext>
                </a:extLst>
              </a:tr>
              <a:tr h="394145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Grande chirurgie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30 </a:t>
                      </a:r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000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        52 592   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1 052 161 200</a:t>
                      </a:r>
                      <a:endParaRPr lang="fr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401998"/>
                  </a:ext>
                </a:extLst>
              </a:tr>
              <a:tr h="357217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effectLst/>
                        </a:rPr>
                        <a:t>Césarienne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effectLst/>
                        </a:rPr>
                        <a:t>     </a:t>
                      </a:r>
                      <a:r>
                        <a:rPr lang="fr-BE" sz="2000" u="none" strike="noStrike" dirty="0" smtClean="0">
                          <a:effectLst/>
                        </a:rPr>
                        <a:t>50 </a:t>
                      </a:r>
                      <a:r>
                        <a:rPr lang="fr-BE" sz="2000" u="none" strike="noStrike" dirty="0">
                          <a:effectLst/>
                        </a:rPr>
                        <a:t>000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>
                          <a:effectLst/>
                        </a:rPr>
                        <a:t>                      13 137   </a:t>
                      </a:r>
                      <a:endParaRPr lang="fr-B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effectLst/>
                        </a:rPr>
                        <a:t>             </a:t>
                      </a:r>
                      <a:r>
                        <a:rPr lang="fr-BE" sz="2000" u="none" strike="noStrike" dirty="0" smtClean="0">
                          <a:effectLst/>
                        </a:rPr>
                        <a:t>656 </a:t>
                      </a:r>
                      <a:r>
                        <a:rPr lang="fr-BE" sz="2000" u="none" strike="noStrike" dirty="0">
                          <a:effectLst/>
                        </a:rPr>
                        <a:t>831 392   </a:t>
                      </a:r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03687249"/>
                  </a:ext>
                </a:extLst>
              </a:tr>
              <a:tr h="373441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Sous-total CSME+CHR</a:t>
                      </a:r>
                      <a:endParaRPr lang="fr-BE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BE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BE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</a:t>
                      </a:r>
                      <a:r>
                        <a:rPr lang="fr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5 355 868 792</a:t>
                      </a:r>
                      <a:endParaRPr lang="fr-BE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878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71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Niveau national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Hypothèses</a:t>
            </a:r>
          </a:p>
          <a:p>
            <a:pPr lvl="1"/>
            <a:r>
              <a:rPr lang="fr-FR" sz="2400" dirty="0" smtClean="0"/>
              <a:t>Facturation à l’acte non uniforme</a:t>
            </a:r>
          </a:p>
          <a:p>
            <a:pPr lvl="1"/>
            <a:r>
              <a:rPr lang="fr-FR" sz="2400" dirty="0" smtClean="0"/>
              <a:t>ajustement de la facture de 2019 de la cellule gratuité</a:t>
            </a:r>
          </a:p>
          <a:p>
            <a:r>
              <a:rPr lang="fr-FR" sz="2400" dirty="0" smtClean="0"/>
              <a:t>Dépenses 2021</a:t>
            </a:r>
          </a:p>
          <a:p>
            <a:pPr lvl="1"/>
            <a:r>
              <a:rPr lang="fr-FR" sz="2400" dirty="0" smtClean="0"/>
              <a:t>Dépenses estimées 2019:  </a:t>
            </a:r>
            <a:r>
              <a:rPr lang="fr-BE" sz="2400" dirty="0" smtClean="0"/>
              <a:t>2405192678 </a:t>
            </a:r>
          </a:p>
          <a:p>
            <a:pPr lvl="1"/>
            <a:r>
              <a:rPr lang="fr-FR" sz="2400" dirty="0" smtClean="0"/>
              <a:t>Dépenses estimées 2021: </a:t>
            </a:r>
            <a:r>
              <a:rPr lang="fr-BE" sz="2400" b="1" dirty="0"/>
              <a:t> 2 886 231 214 </a:t>
            </a:r>
            <a:endParaRPr lang="fr-BE" sz="2400" dirty="0"/>
          </a:p>
        </p:txBody>
      </p:sp>
    </p:spTree>
    <p:extLst>
      <p:ext uri="{BB962C8B-B14F-4D97-AF65-F5344CB8AC3E}">
        <p14:creationId xmlns:p14="http://schemas.microsoft.com/office/powerpoint/2010/main" val="178110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Dépenses </a:t>
            </a:r>
            <a:r>
              <a:rPr lang="fr-FR" dirty="0" err="1" smtClean="0"/>
              <a:t>estimees</a:t>
            </a:r>
            <a:r>
              <a:rPr lang="fr-FR" dirty="0" smtClean="0"/>
              <a:t> totales 2021</a:t>
            </a:r>
            <a:endParaRPr lang="fr-BE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972736"/>
              </p:ext>
            </p:extLst>
          </p:nvPr>
        </p:nvGraphicFramePr>
        <p:xfrm>
          <a:off x="2118946" y="2016125"/>
          <a:ext cx="7746024" cy="3215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2807">
                  <a:extLst>
                    <a:ext uri="{9D8B030D-6E8A-4147-A177-3AD203B41FA5}">
                      <a16:colId xmlns:a16="http://schemas.microsoft.com/office/drawing/2014/main" val="3926606095"/>
                    </a:ext>
                  </a:extLst>
                </a:gridCol>
                <a:gridCol w="3853217">
                  <a:extLst>
                    <a:ext uri="{9D8B030D-6E8A-4147-A177-3AD203B41FA5}">
                      <a16:colId xmlns:a16="http://schemas.microsoft.com/office/drawing/2014/main" val="2773310490"/>
                    </a:ext>
                  </a:extLst>
                </a:gridCol>
              </a:tblGrid>
              <a:tr h="459328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Niveau</a:t>
                      </a:r>
                      <a:endParaRPr lang="fr-B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Montant</a:t>
                      </a:r>
                      <a:endParaRPr lang="fr-BE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806885"/>
                  </a:ext>
                </a:extLst>
              </a:tr>
              <a:tr h="459328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Case de santé</a:t>
                      </a:r>
                      <a:endParaRPr lang="fr-B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2400" b="1" u="none" strike="noStrike" dirty="0" smtClean="0">
                          <a:effectLst/>
                        </a:rPr>
                        <a:t>1 243 072 444</a:t>
                      </a:r>
                      <a:endParaRPr lang="fr-BE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046840"/>
                  </a:ext>
                </a:extLst>
              </a:tr>
              <a:tr h="459328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Centre de santé Intégré</a:t>
                      </a:r>
                      <a:endParaRPr lang="fr-B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2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6 975 070 703 </a:t>
                      </a:r>
                      <a:endParaRPr lang="fr-BE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138672"/>
                  </a:ext>
                </a:extLst>
              </a:tr>
              <a:tr h="459328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Hôpital de district</a:t>
                      </a:r>
                      <a:endParaRPr lang="fr-B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2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2 421 824 442</a:t>
                      </a:r>
                      <a:endParaRPr lang="fr-BE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141331"/>
                  </a:ext>
                </a:extLst>
              </a:tr>
              <a:tr h="459328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Région: CSME + CHR</a:t>
                      </a:r>
                      <a:endParaRPr lang="fr-B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BE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5 355 868 792</a:t>
                      </a:r>
                      <a:endParaRPr lang="fr-BE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1015280"/>
                  </a:ext>
                </a:extLst>
              </a:tr>
              <a:tr h="459328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National : tous</a:t>
                      </a:r>
                      <a:endParaRPr lang="fr-B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2400" b="1" dirty="0" smtClean="0"/>
                        <a:t>2 886 231 214 </a:t>
                      </a:r>
                      <a:endParaRPr lang="fr-BE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660382"/>
                  </a:ext>
                </a:extLst>
              </a:tr>
              <a:tr h="459328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Total</a:t>
                      </a:r>
                      <a:endParaRPr lang="fr-B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B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fr-BE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18 882 067 595</a:t>
                      </a:r>
                      <a:endParaRPr lang="fr-BE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31918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795703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Galerie</Template>
  <TotalTime>240</TotalTime>
  <Words>865</Words>
  <Application>Microsoft Office PowerPoint</Application>
  <PresentationFormat>Grand écran</PresentationFormat>
  <Paragraphs>252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Gill Sans MT</vt:lpstr>
      <vt:lpstr>Gallery</vt:lpstr>
      <vt:lpstr>Dépenses en prestations maladies 2021 </vt:lpstr>
      <vt:lpstr>Plan de présentation</vt:lpstr>
      <vt:lpstr>Données de base</vt:lpstr>
      <vt:lpstr>Niveau CS et CSI: Hypothèses</vt:lpstr>
      <vt:lpstr>Niveau CS : Dépenses</vt:lpstr>
      <vt:lpstr>Niveau CSI : Dépenses</vt:lpstr>
      <vt:lpstr>Niveau HD : Hypothèses</vt:lpstr>
      <vt:lpstr>Niveau HD : DEPENSES</vt:lpstr>
      <vt:lpstr>Niveau regional : csme chr hypothèses</vt:lpstr>
      <vt:lpstr>Niveau regional : csme chr depenses</vt:lpstr>
      <vt:lpstr>Niveau national</vt:lpstr>
      <vt:lpstr>Dépenses estimees totales 2021</vt:lpstr>
    </vt:vector>
  </TitlesOfParts>
  <Company>PRIMINFO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Dépenses en prestations maladies 2021 </dc:title>
  <dc:creator>OUATTARA, Oumar</dc:creator>
  <cp:lastModifiedBy>OUATTARA, Oumar</cp:lastModifiedBy>
  <cp:revision>16</cp:revision>
  <dcterms:created xsi:type="dcterms:W3CDTF">2020-02-10T13:57:12Z</dcterms:created>
  <dcterms:modified xsi:type="dcterms:W3CDTF">2020-02-11T15:45:51Z</dcterms:modified>
</cp:coreProperties>
</file>