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2" r:id="rId1"/>
  </p:sldMasterIdLst>
  <p:notesMasterIdLst>
    <p:notesMasterId r:id="rId33"/>
  </p:notesMasterIdLst>
  <p:handoutMasterIdLst>
    <p:handoutMasterId r:id="rId34"/>
  </p:handoutMasterIdLst>
  <p:sldIdLst>
    <p:sldId id="256" r:id="rId2"/>
    <p:sldId id="291" r:id="rId3"/>
    <p:sldId id="258" r:id="rId4"/>
    <p:sldId id="260" r:id="rId5"/>
    <p:sldId id="261" r:id="rId6"/>
    <p:sldId id="262" r:id="rId7"/>
    <p:sldId id="306" r:id="rId8"/>
    <p:sldId id="311" r:id="rId9"/>
    <p:sldId id="305" r:id="rId10"/>
    <p:sldId id="307" r:id="rId11"/>
    <p:sldId id="312" r:id="rId12"/>
    <p:sldId id="313" r:id="rId13"/>
    <p:sldId id="314" r:id="rId14"/>
    <p:sldId id="318" r:id="rId15"/>
    <p:sldId id="315" r:id="rId16"/>
    <p:sldId id="317" r:id="rId17"/>
    <p:sldId id="304" r:id="rId18"/>
    <p:sldId id="263" r:id="rId19"/>
    <p:sldId id="316" r:id="rId20"/>
    <p:sldId id="302" r:id="rId21"/>
    <p:sldId id="280" r:id="rId22"/>
    <p:sldId id="301" r:id="rId23"/>
    <p:sldId id="303" r:id="rId24"/>
    <p:sldId id="320" r:id="rId25"/>
    <p:sldId id="319" r:id="rId26"/>
    <p:sldId id="327" r:id="rId27"/>
    <p:sldId id="322" r:id="rId28"/>
    <p:sldId id="323" r:id="rId29"/>
    <p:sldId id="324" r:id="rId30"/>
    <p:sldId id="325" r:id="rId31"/>
    <p:sldId id="326" r:id="rId32"/>
  </p:sldIdLst>
  <p:sldSz cx="9144000" cy="6858000" type="screen4x3"/>
  <p:notesSz cx="6858000" cy="9144000"/>
  <p:defaultTextStyle>
    <a:defPPr>
      <a:defRPr lang="en-US"/>
    </a:defPPr>
    <a:lvl1pPr marL="0" algn="l" defTabSz="685983" rtl="0" eaLnBrk="1" latinLnBrk="0" hangingPunct="1">
      <a:defRPr sz="1350" kern="1200">
        <a:solidFill>
          <a:schemeClr val="tx1"/>
        </a:solidFill>
        <a:latin typeface="+mn-lt"/>
        <a:ea typeface="+mn-ea"/>
        <a:cs typeface="+mn-cs"/>
      </a:defRPr>
    </a:lvl1pPr>
    <a:lvl2pPr marL="342991" algn="l" defTabSz="685983" rtl="0" eaLnBrk="1" latinLnBrk="0" hangingPunct="1">
      <a:defRPr sz="1350" kern="1200">
        <a:solidFill>
          <a:schemeClr val="tx1"/>
        </a:solidFill>
        <a:latin typeface="+mn-lt"/>
        <a:ea typeface="+mn-ea"/>
        <a:cs typeface="+mn-cs"/>
      </a:defRPr>
    </a:lvl2pPr>
    <a:lvl3pPr marL="685983" algn="l" defTabSz="685983" rtl="0" eaLnBrk="1" latinLnBrk="0" hangingPunct="1">
      <a:defRPr sz="1350" kern="1200">
        <a:solidFill>
          <a:schemeClr val="tx1"/>
        </a:solidFill>
        <a:latin typeface="+mn-lt"/>
        <a:ea typeface="+mn-ea"/>
        <a:cs typeface="+mn-cs"/>
      </a:defRPr>
    </a:lvl3pPr>
    <a:lvl4pPr marL="1028974" algn="l" defTabSz="685983" rtl="0" eaLnBrk="1" latinLnBrk="0" hangingPunct="1">
      <a:defRPr sz="1350" kern="1200">
        <a:solidFill>
          <a:schemeClr val="tx1"/>
        </a:solidFill>
        <a:latin typeface="+mn-lt"/>
        <a:ea typeface="+mn-ea"/>
        <a:cs typeface="+mn-cs"/>
      </a:defRPr>
    </a:lvl4pPr>
    <a:lvl5pPr marL="1371966" algn="l" defTabSz="685983" rtl="0" eaLnBrk="1" latinLnBrk="0" hangingPunct="1">
      <a:defRPr sz="1350" kern="1200">
        <a:solidFill>
          <a:schemeClr val="tx1"/>
        </a:solidFill>
        <a:latin typeface="+mn-lt"/>
        <a:ea typeface="+mn-ea"/>
        <a:cs typeface="+mn-cs"/>
      </a:defRPr>
    </a:lvl5pPr>
    <a:lvl6pPr marL="1714957" algn="l" defTabSz="685983" rtl="0" eaLnBrk="1" latinLnBrk="0" hangingPunct="1">
      <a:defRPr sz="1350" kern="1200">
        <a:solidFill>
          <a:schemeClr val="tx1"/>
        </a:solidFill>
        <a:latin typeface="+mn-lt"/>
        <a:ea typeface="+mn-ea"/>
        <a:cs typeface="+mn-cs"/>
      </a:defRPr>
    </a:lvl6pPr>
    <a:lvl7pPr marL="2057949" algn="l" defTabSz="685983" rtl="0" eaLnBrk="1" latinLnBrk="0" hangingPunct="1">
      <a:defRPr sz="1350" kern="1200">
        <a:solidFill>
          <a:schemeClr val="tx1"/>
        </a:solidFill>
        <a:latin typeface="+mn-lt"/>
        <a:ea typeface="+mn-ea"/>
        <a:cs typeface="+mn-cs"/>
      </a:defRPr>
    </a:lvl7pPr>
    <a:lvl8pPr marL="2400940" algn="l" defTabSz="685983" rtl="0" eaLnBrk="1" latinLnBrk="0" hangingPunct="1">
      <a:defRPr sz="1350" kern="1200">
        <a:solidFill>
          <a:schemeClr val="tx1"/>
        </a:solidFill>
        <a:latin typeface="+mn-lt"/>
        <a:ea typeface="+mn-ea"/>
        <a:cs typeface="+mn-cs"/>
      </a:defRPr>
    </a:lvl8pPr>
    <a:lvl9pPr marL="2743932" algn="l" defTabSz="685983"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nda Kelly" initials="LK" lastIdx="18"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C033"/>
    <a:srgbClr val="4E94D4"/>
    <a:srgbClr val="45AAE2"/>
    <a:srgbClr val="44948D"/>
    <a:srgbClr val="14314F"/>
    <a:srgbClr val="0F3051"/>
    <a:srgbClr val="F4C432"/>
    <a:srgbClr val="ECECEC"/>
    <a:srgbClr val="2AA9E1"/>
    <a:srgbClr val="01A19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3631" autoAdjust="0"/>
  </p:normalViewPr>
  <p:slideViewPr>
    <p:cSldViewPr snapToGrid="0" snapToObjects="1">
      <p:cViewPr varScale="1">
        <p:scale>
          <a:sx n="64" d="100"/>
          <a:sy n="64" d="100"/>
        </p:scale>
        <p:origin x="1482" y="60"/>
      </p:cViewPr>
      <p:guideLst>
        <p:guide orient="horz" pos="2160"/>
        <p:guide pos="2880"/>
      </p:guideLst>
    </p:cSldViewPr>
  </p:slideViewPr>
  <p:notesTextViewPr>
    <p:cViewPr>
      <p:scale>
        <a:sx n="1" d="1"/>
        <a:sy n="1" d="1"/>
      </p:scale>
      <p:origin x="0" y="0"/>
    </p:cViewPr>
  </p:notesTextViewPr>
  <p:notesViewPr>
    <p:cSldViewPr snapToGrid="0" snapToObjects="1">
      <p:cViewPr varScale="1">
        <p:scale>
          <a:sx n="84" d="100"/>
          <a:sy n="84" d="100"/>
        </p:scale>
        <p:origin x="3828"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015238D-1A9C-8C41-823E-537E60F4DDD8}" type="doc">
      <dgm:prSet loTypeId="urn:microsoft.com/office/officeart/2005/8/layout/cycle5" loCatId="" qsTypeId="urn:microsoft.com/office/officeart/2005/8/quickstyle/simple4" qsCatId="simple" csTypeId="urn:microsoft.com/office/officeart/2005/8/colors/accent1_2" csCatId="accent1" phldr="1"/>
      <dgm:spPr/>
      <dgm:t>
        <a:bodyPr/>
        <a:lstStyle/>
        <a:p>
          <a:endParaRPr lang="en-US"/>
        </a:p>
      </dgm:t>
    </dgm:pt>
    <dgm:pt modelId="{4FF2EE42-F58B-D748-A24A-FAB71DC411A4}">
      <dgm:prSet phldrT="[Text]"/>
      <dgm:spPr/>
      <dgm:t>
        <a:bodyPr/>
        <a:lstStyle/>
        <a:p>
          <a:endParaRPr lang="en-US" dirty="0"/>
        </a:p>
      </dgm:t>
    </dgm:pt>
    <dgm:pt modelId="{7ACC0FCC-1AE9-734A-B033-10A1E4B241E7}" type="parTrans" cxnId="{0478D486-573A-1F4D-8E95-94D980CD6599}">
      <dgm:prSet/>
      <dgm:spPr/>
      <dgm:t>
        <a:bodyPr/>
        <a:lstStyle/>
        <a:p>
          <a:endParaRPr lang="en-US"/>
        </a:p>
      </dgm:t>
    </dgm:pt>
    <dgm:pt modelId="{85090D72-07C2-2347-94C2-CA733B15F279}" type="sibTrans" cxnId="{0478D486-573A-1F4D-8E95-94D980CD6599}">
      <dgm:prSet/>
      <dgm:spPr/>
      <dgm:t>
        <a:bodyPr/>
        <a:lstStyle/>
        <a:p>
          <a:endParaRPr lang="en-US"/>
        </a:p>
      </dgm:t>
    </dgm:pt>
    <dgm:pt modelId="{39B200E9-F9D5-D64B-BD27-D46A8282D9D4}">
      <dgm:prSet phldrT="[Text]"/>
      <dgm:spPr/>
      <dgm:t>
        <a:bodyPr/>
        <a:lstStyle/>
        <a:p>
          <a:endParaRPr lang="en-US" dirty="0"/>
        </a:p>
      </dgm:t>
    </dgm:pt>
    <dgm:pt modelId="{6B43C426-7234-B444-88C9-F9558F953268}" type="parTrans" cxnId="{D1AF30B9-05D5-8842-8113-38E3D1AF2DE0}">
      <dgm:prSet/>
      <dgm:spPr/>
      <dgm:t>
        <a:bodyPr/>
        <a:lstStyle/>
        <a:p>
          <a:endParaRPr lang="en-US"/>
        </a:p>
      </dgm:t>
    </dgm:pt>
    <dgm:pt modelId="{61922A3F-3893-EA4C-9F63-0191976DC1E4}" type="sibTrans" cxnId="{D1AF30B9-05D5-8842-8113-38E3D1AF2DE0}">
      <dgm:prSet/>
      <dgm:spPr/>
      <dgm:t>
        <a:bodyPr/>
        <a:lstStyle/>
        <a:p>
          <a:endParaRPr lang="en-US"/>
        </a:p>
      </dgm:t>
    </dgm:pt>
    <dgm:pt modelId="{785C0FC5-D3A6-B542-AC3C-FF677C01F173}">
      <dgm:prSet phldrT="[Text]"/>
      <dgm:spPr/>
      <dgm:t>
        <a:bodyPr/>
        <a:lstStyle/>
        <a:p>
          <a:endParaRPr lang="en-US" dirty="0"/>
        </a:p>
      </dgm:t>
    </dgm:pt>
    <dgm:pt modelId="{F41EE33C-48FA-5949-B57C-24C5F55505C5}" type="parTrans" cxnId="{A3AF3155-CE83-1047-BF8E-151B430ED265}">
      <dgm:prSet/>
      <dgm:spPr/>
      <dgm:t>
        <a:bodyPr/>
        <a:lstStyle/>
        <a:p>
          <a:endParaRPr lang="en-US"/>
        </a:p>
      </dgm:t>
    </dgm:pt>
    <dgm:pt modelId="{23FEF8B6-BEEB-ED41-87C9-1996FFC27812}" type="sibTrans" cxnId="{A3AF3155-CE83-1047-BF8E-151B430ED265}">
      <dgm:prSet/>
      <dgm:spPr/>
      <dgm:t>
        <a:bodyPr/>
        <a:lstStyle/>
        <a:p>
          <a:endParaRPr lang="en-US"/>
        </a:p>
      </dgm:t>
    </dgm:pt>
    <dgm:pt modelId="{986574F9-86B8-E44A-9B0E-4151095AC2FE}">
      <dgm:prSet phldrT="[Text]"/>
      <dgm:spPr/>
      <dgm:t>
        <a:bodyPr/>
        <a:lstStyle/>
        <a:p>
          <a:endParaRPr lang="en-US" dirty="0"/>
        </a:p>
      </dgm:t>
    </dgm:pt>
    <dgm:pt modelId="{5F9AE384-A77F-9C4D-B921-39C040E62863}" type="parTrans" cxnId="{C5E72DB5-1010-8540-ABB1-4ACF378E6F6C}">
      <dgm:prSet/>
      <dgm:spPr/>
      <dgm:t>
        <a:bodyPr/>
        <a:lstStyle/>
        <a:p>
          <a:endParaRPr lang="en-US"/>
        </a:p>
      </dgm:t>
    </dgm:pt>
    <dgm:pt modelId="{C53AAFEA-87CB-1B46-8394-4B30545C9014}" type="sibTrans" cxnId="{C5E72DB5-1010-8540-ABB1-4ACF378E6F6C}">
      <dgm:prSet/>
      <dgm:spPr/>
      <dgm:t>
        <a:bodyPr/>
        <a:lstStyle/>
        <a:p>
          <a:endParaRPr lang="en-US"/>
        </a:p>
      </dgm:t>
    </dgm:pt>
    <dgm:pt modelId="{03640EBA-418F-AC4E-A5F4-C93EEF6732E9}" type="pres">
      <dgm:prSet presAssocID="{9015238D-1A9C-8C41-823E-537E60F4DDD8}" presName="cycle" presStyleCnt="0">
        <dgm:presLayoutVars>
          <dgm:dir/>
          <dgm:resizeHandles val="exact"/>
        </dgm:presLayoutVars>
      </dgm:prSet>
      <dgm:spPr/>
    </dgm:pt>
    <dgm:pt modelId="{52C7C7F0-BCDC-5F42-91E0-76525B8FB971}" type="pres">
      <dgm:prSet presAssocID="{4FF2EE42-F58B-D748-A24A-FAB71DC411A4}" presName="node" presStyleLbl="node1" presStyleIdx="0" presStyleCnt="4">
        <dgm:presLayoutVars>
          <dgm:bulletEnabled val="1"/>
        </dgm:presLayoutVars>
      </dgm:prSet>
      <dgm:spPr/>
    </dgm:pt>
    <dgm:pt modelId="{F439B920-300E-E74A-918C-007C9414CE5A}" type="pres">
      <dgm:prSet presAssocID="{4FF2EE42-F58B-D748-A24A-FAB71DC411A4}" presName="spNode" presStyleCnt="0"/>
      <dgm:spPr/>
    </dgm:pt>
    <dgm:pt modelId="{4FF4D49A-B3C9-6A4D-A622-6E4E19F33FC9}" type="pres">
      <dgm:prSet presAssocID="{85090D72-07C2-2347-94C2-CA733B15F279}" presName="sibTrans" presStyleLbl="sibTrans1D1" presStyleIdx="0" presStyleCnt="4"/>
      <dgm:spPr/>
    </dgm:pt>
    <dgm:pt modelId="{35395FDA-A113-2D46-A868-371D44DE4E6D}" type="pres">
      <dgm:prSet presAssocID="{39B200E9-F9D5-D64B-BD27-D46A8282D9D4}" presName="node" presStyleLbl="node1" presStyleIdx="1" presStyleCnt="4">
        <dgm:presLayoutVars>
          <dgm:bulletEnabled val="1"/>
        </dgm:presLayoutVars>
      </dgm:prSet>
      <dgm:spPr/>
    </dgm:pt>
    <dgm:pt modelId="{6155ACB1-FEDA-D342-A0B8-74D6827EAD65}" type="pres">
      <dgm:prSet presAssocID="{39B200E9-F9D5-D64B-BD27-D46A8282D9D4}" presName="spNode" presStyleCnt="0"/>
      <dgm:spPr/>
    </dgm:pt>
    <dgm:pt modelId="{AFE80F49-6B2D-CD4B-A1FB-2E6B8AC032BF}" type="pres">
      <dgm:prSet presAssocID="{61922A3F-3893-EA4C-9F63-0191976DC1E4}" presName="sibTrans" presStyleLbl="sibTrans1D1" presStyleIdx="1" presStyleCnt="4"/>
      <dgm:spPr/>
    </dgm:pt>
    <dgm:pt modelId="{0CF3AB10-04E2-5445-9D9F-6FAF6F4C3A92}" type="pres">
      <dgm:prSet presAssocID="{785C0FC5-D3A6-B542-AC3C-FF677C01F173}" presName="node" presStyleLbl="node1" presStyleIdx="2" presStyleCnt="4">
        <dgm:presLayoutVars>
          <dgm:bulletEnabled val="1"/>
        </dgm:presLayoutVars>
      </dgm:prSet>
      <dgm:spPr/>
    </dgm:pt>
    <dgm:pt modelId="{7D365C30-6303-094D-9303-9ED1D30A35FA}" type="pres">
      <dgm:prSet presAssocID="{785C0FC5-D3A6-B542-AC3C-FF677C01F173}" presName="spNode" presStyleCnt="0"/>
      <dgm:spPr/>
    </dgm:pt>
    <dgm:pt modelId="{DEFDD68F-87B5-9943-A515-881A5566793D}" type="pres">
      <dgm:prSet presAssocID="{23FEF8B6-BEEB-ED41-87C9-1996FFC27812}" presName="sibTrans" presStyleLbl="sibTrans1D1" presStyleIdx="2" presStyleCnt="4"/>
      <dgm:spPr/>
    </dgm:pt>
    <dgm:pt modelId="{81AA2E98-A0E5-604E-930D-8B2B44152EDB}" type="pres">
      <dgm:prSet presAssocID="{986574F9-86B8-E44A-9B0E-4151095AC2FE}" presName="node" presStyleLbl="node1" presStyleIdx="3" presStyleCnt="4">
        <dgm:presLayoutVars>
          <dgm:bulletEnabled val="1"/>
        </dgm:presLayoutVars>
      </dgm:prSet>
      <dgm:spPr/>
    </dgm:pt>
    <dgm:pt modelId="{5976DBA4-8E84-A645-B742-70474EBDDE63}" type="pres">
      <dgm:prSet presAssocID="{986574F9-86B8-E44A-9B0E-4151095AC2FE}" presName="spNode" presStyleCnt="0"/>
      <dgm:spPr/>
    </dgm:pt>
    <dgm:pt modelId="{3E96798A-52DC-7D4C-A91B-CB491535C0FC}" type="pres">
      <dgm:prSet presAssocID="{C53AAFEA-87CB-1B46-8394-4B30545C9014}" presName="sibTrans" presStyleLbl="sibTrans1D1" presStyleIdx="3" presStyleCnt="4"/>
      <dgm:spPr/>
    </dgm:pt>
  </dgm:ptLst>
  <dgm:cxnLst>
    <dgm:cxn modelId="{1957EA0E-8766-4549-87DD-40F5DF98DA7F}" type="presOf" srcId="{785C0FC5-D3A6-B542-AC3C-FF677C01F173}" destId="{0CF3AB10-04E2-5445-9D9F-6FAF6F4C3A92}" srcOrd="0" destOrd="0" presId="urn:microsoft.com/office/officeart/2005/8/layout/cycle5"/>
    <dgm:cxn modelId="{CD9B9912-16BA-42C1-AD58-79CD3E511865}" type="presOf" srcId="{986574F9-86B8-E44A-9B0E-4151095AC2FE}" destId="{81AA2E98-A0E5-604E-930D-8B2B44152EDB}" srcOrd="0" destOrd="0" presId="urn:microsoft.com/office/officeart/2005/8/layout/cycle5"/>
    <dgm:cxn modelId="{DE9B3519-B5CC-46C9-98BB-409A1025DFD2}" type="presOf" srcId="{85090D72-07C2-2347-94C2-CA733B15F279}" destId="{4FF4D49A-B3C9-6A4D-A622-6E4E19F33FC9}" srcOrd="0" destOrd="0" presId="urn:microsoft.com/office/officeart/2005/8/layout/cycle5"/>
    <dgm:cxn modelId="{CB07614D-BFA2-49E3-82E6-76D0A364A1F5}" type="presOf" srcId="{9015238D-1A9C-8C41-823E-537E60F4DDD8}" destId="{03640EBA-418F-AC4E-A5F4-C93EEF6732E9}" srcOrd="0" destOrd="0" presId="urn:microsoft.com/office/officeart/2005/8/layout/cycle5"/>
    <dgm:cxn modelId="{291D866F-C56E-440F-B361-C0211A4D22FF}" type="presOf" srcId="{C53AAFEA-87CB-1B46-8394-4B30545C9014}" destId="{3E96798A-52DC-7D4C-A91B-CB491535C0FC}" srcOrd="0" destOrd="0" presId="urn:microsoft.com/office/officeart/2005/8/layout/cycle5"/>
    <dgm:cxn modelId="{A3AF3155-CE83-1047-BF8E-151B430ED265}" srcId="{9015238D-1A9C-8C41-823E-537E60F4DDD8}" destId="{785C0FC5-D3A6-B542-AC3C-FF677C01F173}" srcOrd="2" destOrd="0" parTransId="{F41EE33C-48FA-5949-B57C-24C5F55505C5}" sibTransId="{23FEF8B6-BEEB-ED41-87C9-1996FFC27812}"/>
    <dgm:cxn modelId="{4EC56B58-0AE5-457C-B9F3-2D898D644FDE}" type="presOf" srcId="{4FF2EE42-F58B-D748-A24A-FAB71DC411A4}" destId="{52C7C7F0-BCDC-5F42-91E0-76525B8FB971}" srcOrd="0" destOrd="0" presId="urn:microsoft.com/office/officeart/2005/8/layout/cycle5"/>
    <dgm:cxn modelId="{50A89E7F-D8FF-4A5B-B706-F825E3DC28B5}" type="presOf" srcId="{39B200E9-F9D5-D64B-BD27-D46A8282D9D4}" destId="{35395FDA-A113-2D46-A868-371D44DE4E6D}" srcOrd="0" destOrd="0" presId="urn:microsoft.com/office/officeart/2005/8/layout/cycle5"/>
    <dgm:cxn modelId="{0478D486-573A-1F4D-8E95-94D980CD6599}" srcId="{9015238D-1A9C-8C41-823E-537E60F4DDD8}" destId="{4FF2EE42-F58B-D748-A24A-FAB71DC411A4}" srcOrd="0" destOrd="0" parTransId="{7ACC0FCC-1AE9-734A-B033-10A1E4B241E7}" sibTransId="{85090D72-07C2-2347-94C2-CA733B15F279}"/>
    <dgm:cxn modelId="{5C48B88A-D2F2-456E-92A9-CB1E0C4B82B6}" type="presOf" srcId="{61922A3F-3893-EA4C-9F63-0191976DC1E4}" destId="{AFE80F49-6B2D-CD4B-A1FB-2E6B8AC032BF}" srcOrd="0" destOrd="0" presId="urn:microsoft.com/office/officeart/2005/8/layout/cycle5"/>
    <dgm:cxn modelId="{DAB132B3-0FBD-44D2-914F-3F0CEB163031}" type="presOf" srcId="{23FEF8B6-BEEB-ED41-87C9-1996FFC27812}" destId="{DEFDD68F-87B5-9943-A515-881A5566793D}" srcOrd="0" destOrd="0" presId="urn:microsoft.com/office/officeart/2005/8/layout/cycle5"/>
    <dgm:cxn modelId="{C5E72DB5-1010-8540-ABB1-4ACF378E6F6C}" srcId="{9015238D-1A9C-8C41-823E-537E60F4DDD8}" destId="{986574F9-86B8-E44A-9B0E-4151095AC2FE}" srcOrd="3" destOrd="0" parTransId="{5F9AE384-A77F-9C4D-B921-39C040E62863}" sibTransId="{C53AAFEA-87CB-1B46-8394-4B30545C9014}"/>
    <dgm:cxn modelId="{D1AF30B9-05D5-8842-8113-38E3D1AF2DE0}" srcId="{9015238D-1A9C-8C41-823E-537E60F4DDD8}" destId="{39B200E9-F9D5-D64B-BD27-D46A8282D9D4}" srcOrd="1" destOrd="0" parTransId="{6B43C426-7234-B444-88C9-F9558F953268}" sibTransId="{61922A3F-3893-EA4C-9F63-0191976DC1E4}"/>
    <dgm:cxn modelId="{2890CFB4-C70E-4B7D-B1E0-12FF781A81C0}" type="presParOf" srcId="{03640EBA-418F-AC4E-A5F4-C93EEF6732E9}" destId="{52C7C7F0-BCDC-5F42-91E0-76525B8FB971}" srcOrd="0" destOrd="0" presId="urn:microsoft.com/office/officeart/2005/8/layout/cycle5"/>
    <dgm:cxn modelId="{FC6E3FB1-F89F-484A-9C4D-83CAF9D9AE88}" type="presParOf" srcId="{03640EBA-418F-AC4E-A5F4-C93EEF6732E9}" destId="{F439B920-300E-E74A-918C-007C9414CE5A}" srcOrd="1" destOrd="0" presId="urn:microsoft.com/office/officeart/2005/8/layout/cycle5"/>
    <dgm:cxn modelId="{4395D8A0-9AF5-4015-A018-58B0BEA6DF9A}" type="presParOf" srcId="{03640EBA-418F-AC4E-A5F4-C93EEF6732E9}" destId="{4FF4D49A-B3C9-6A4D-A622-6E4E19F33FC9}" srcOrd="2" destOrd="0" presId="urn:microsoft.com/office/officeart/2005/8/layout/cycle5"/>
    <dgm:cxn modelId="{F7D5C705-2DD3-46B9-AB6E-74C25752D6B5}" type="presParOf" srcId="{03640EBA-418F-AC4E-A5F4-C93EEF6732E9}" destId="{35395FDA-A113-2D46-A868-371D44DE4E6D}" srcOrd="3" destOrd="0" presId="urn:microsoft.com/office/officeart/2005/8/layout/cycle5"/>
    <dgm:cxn modelId="{1C43F026-D13A-453F-BFBF-69CF9C3AEB4A}" type="presParOf" srcId="{03640EBA-418F-AC4E-A5F4-C93EEF6732E9}" destId="{6155ACB1-FEDA-D342-A0B8-74D6827EAD65}" srcOrd="4" destOrd="0" presId="urn:microsoft.com/office/officeart/2005/8/layout/cycle5"/>
    <dgm:cxn modelId="{51A76D56-7289-464F-B2EF-860520E5C250}" type="presParOf" srcId="{03640EBA-418F-AC4E-A5F4-C93EEF6732E9}" destId="{AFE80F49-6B2D-CD4B-A1FB-2E6B8AC032BF}" srcOrd="5" destOrd="0" presId="urn:microsoft.com/office/officeart/2005/8/layout/cycle5"/>
    <dgm:cxn modelId="{E4EC73B4-FE1D-40CF-A038-6F9E0828A4F4}" type="presParOf" srcId="{03640EBA-418F-AC4E-A5F4-C93EEF6732E9}" destId="{0CF3AB10-04E2-5445-9D9F-6FAF6F4C3A92}" srcOrd="6" destOrd="0" presId="urn:microsoft.com/office/officeart/2005/8/layout/cycle5"/>
    <dgm:cxn modelId="{0FC90964-4597-4886-BB0F-9E7924EF4EE1}" type="presParOf" srcId="{03640EBA-418F-AC4E-A5F4-C93EEF6732E9}" destId="{7D365C30-6303-094D-9303-9ED1D30A35FA}" srcOrd="7" destOrd="0" presId="urn:microsoft.com/office/officeart/2005/8/layout/cycle5"/>
    <dgm:cxn modelId="{A6F6AEFC-61EA-4E73-994C-6B6E16D3320A}" type="presParOf" srcId="{03640EBA-418F-AC4E-A5F4-C93EEF6732E9}" destId="{DEFDD68F-87B5-9943-A515-881A5566793D}" srcOrd="8" destOrd="0" presId="urn:microsoft.com/office/officeart/2005/8/layout/cycle5"/>
    <dgm:cxn modelId="{1A206B35-EEC2-4DF5-9460-6812C7C5D800}" type="presParOf" srcId="{03640EBA-418F-AC4E-A5F4-C93EEF6732E9}" destId="{81AA2E98-A0E5-604E-930D-8B2B44152EDB}" srcOrd="9" destOrd="0" presId="urn:microsoft.com/office/officeart/2005/8/layout/cycle5"/>
    <dgm:cxn modelId="{109CCE16-137E-42CA-81C7-A5F508CF2E2F}" type="presParOf" srcId="{03640EBA-418F-AC4E-A5F4-C93EEF6732E9}" destId="{5976DBA4-8E84-A645-B742-70474EBDDE63}" srcOrd="10" destOrd="0" presId="urn:microsoft.com/office/officeart/2005/8/layout/cycle5"/>
    <dgm:cxn modelId="{78203288-C0D2-4C63-AC6B-19E6F701A3DF}" type="presParOf" srcId="{03640EBA-418F-AC4E-A5F4-C93EEF6732E9}" destId="{3E96798A-52DC-7D4C-A91B-CB491535C0FC}" srcOrd="11" destOrd="0" presId="urn:microsoft.com/office/officeart/2005/8/layout/cycle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28A0335-9954-0A4A-B06C-8D9014E49998}" type="doc">
      <dgm:prSet loTypeId="urn:microsoft.com/office/officeart/2005/8/layout/cycle5" loCatId="" qsTypeId="urn:microsoft.com/office/officeart/2005/8/quickstyle/simple4" qsCatId="simple" csTypeId="urn:microsoft.com/office/officeart/2005/8/colors/accent1_2" csCatId="accent1" phldr="1"/>
      <dgm:spPr/>
      <dgm:t>
        <a:bodyPr/>
        <a:lstStyle/>
        <a:p>
          <a:endParaRPr lang="en-US"/>
        </a:p>
      </dgm:t>
    </dgm:pt>
    <dgm:pt modelId="{C6787B05-8489-5F46-AD39-9217E40C45A2}">
      <dgm:prSet phldrT="[Text]" custT="1"/>
      <dgm:spPr>
        <a:solidFill>
          <a:srgbClr val="4E94D4"/>
        </a:solidFill>
      </dgm:spPr>
      <dgm:t>
        <a:bodyPr lIns="0" rIns="0"/>
        <a:lstStyle/>
        <a:p>
          <a:r>
            <a:rPr lang="fr-FR" sz="1600" noProof="0" dirty="0">
              <a:solidFill>
                <a:schemeClr val="tx1"/>
              </a:solidFill>
            </a:rPr>
            <a:t>A. Identification des résultats clés</a:t>
          </a:r>
          <a:endParaRPr lang="fr-FR" sz="1600" noProof="0" dirty="0">
            <a:solidFill>
              <a:schemeClr val="tx1"/>
            </a:solidFill>
            <a:latin typeface="Futura Std Book"/>
          </a:endParaRPr>
        </a:p>
      </dgm:t>
    </dgm:pt>
    <dgm:pt modelId="{9B70883B-1879-AF46-9CA6-2F126228D880}" type="parTrans" cxnId="{ABDD0D52-9EB7-9143-9A5A-38D7909E30FC}">
      <dgm:prSet/>
      <dgm:spPr/>
      <dgm:t>
        <a:bodyPr/>
        <a:lstStyle/>
        <a:p>
          <a:endParaRPr lang="en-US" sz="2400"/>
        </a:p>
      </dgm:t>
    </dgm:pt>
    <dgm:pt modelId="{6C5E817E-3D40-4B4A-9B58-EFE3CB48674B}" type="sibTrans" cxnId="{ABDD0D52-9EB7-9143-9A5A-38D7909E30FC}">
      <dgm:prSet/>
      <dgm:spPr>
        <a:solidFill>
          <a:srgbClr val="14314F"/>
        </a:solidFill>
        <a:ln w="63500">
          <a:solidFill>
            <a:srgbClr val="01A19A"/>
          </a:solidFill>
        </a:ln>
      </dgm:spPr>
      <dgm:t>
        <a:bodyPr/>
        <a:lstStyle/>
        <a:p>
          <a:endParaRPr lang="en-US" sz="2400"/>
        </a:p>
      </dgm:t>
    </dgm:pt>
    <dgm:pt modelId="{1C3F552D-EFBF-A445-8568-5554C4584550}">
      <dgm:prSet phldrT="[Text]" custT="1"/>
      <dgm:spPr/>
      <dgm:t>
        <a:bodyPr/>
        <a:lstStyle/>
        <a:p>
          <a:r>
            <a:rPr lang="fr-FR" sz="1600" noProof="0" dirty="0">
              <a:solidFill>
                <a:schemeClr val="tx1"/>
              </a:solidFill>
            </a:rPr>
            <a:t>B. Accord sur les investissements (quoi/comment/pour qui/où)</a:t>
          </a:r>
        </a:p>
      </dgm:t>
    </dgm:pt>
    <dgm:pt modelId="{E0EA06DF-E661-4C4F-ABCA-854D243FEEFC}" type="parTrans" cxnId="{8FD697B1-7C89-764F-91B7-85B7163DE228}">
      <dgm:prSet/>
      <dgm:spPr/>
      <dgm:t>
        <a:bodyPr/>
        <a:lstStyle/>
        <a:p>
          <a:endParaRPr lang="en-US"/>
        </a:p>
      </dgm:t>
    </dgm:pt>
    <dgm:pt modelId="{1E5C69C2-3A5A-E542-BB8B-AC64B594F6F8}" type="sibTrans" cxnId="{8FD697B1-7C89-764F-91B7-85B7163DE228}">
      <dgm:prSet/>
      <dgm:spPr/>
      <dgm:t>
        <a:bodyPr/>
        <a:lstStyle/>
        <a:p>
          <a:endParaRPr lang="en-US"/>
        </a:p>
      </dgm:t>
    </dgm:pt>
    <dgm:pt modelId="{E83EE814-FB8D-3C48-8123-49FFF465236E}">
      <dgm:prSet phldrT="[Text]" custT="1"/>
      <dgm:spPr/>
      <dgm:t>
        <a:bodyPr/>
        <a:lstStyle/>
        <a:p>
          <a:r>
            <a:rPr lang="fr-FR" sz="1600" noProof="0" dirty="0">
              <a:solidFill>
                <a:schemeClr val="tx1"/>
              </a:solidFill>
            </a:rPr>
            <a:t>C. Chiffrage</a:t>
          </a:r>
        </a:p>
      </dgm:t>
    </dgm:pt>
    <dgm:pt modelId="{21029589-3991-394A-B676-C8EC5419FC08}" type="parTrans" cxnId="{060B30A2-6ECE-9B45-8214-F5DA35E6E47A}">
      <dgm:prSet/>
      <dgm:spPr/>
      <dgm:t>
        <a:bodyPr/>
        <a:lstStyle/>
        <a:p>
          <a:endParaRPr lang="en-US"/>
        </a:p>
      </dgm:t>
    </dgm:pt>
    <dgm:pt modelId="{7D029095-AEEC-3640-B6A2-B4AE1A25FB52}" type="sibTrans" cxnId="{060B30A2-6ECE-9B45-8214-F5DA35E6E47A}">
      <dgm:prSet/>
      <dgm:spPr/>
      <dgm:t>
        <a:bodyPr/>
        <a:lstStyle/>
        <a:p>
          <a:endParaRPr lang="en-US"/>
        </a:p>
      </dgm:t>
    </dgm:pt>
    <dgm:pt modelId="{655AAAEB-4C15-1042-84CB-94E8403808FC}">
      <dgm:prSet phldrT="[Text]" custT="1"/>
      <dgm:spPr/>
      <dgm:t>
        <a:bodyPr/>
        <a:lstStyle/>
        <a:p>
          <a:r>
            <a:rPr lang="fr-FR" sz="1600" noProof="0" dirty="0">
              <a:solidFill>
                <a:schemeClr val="tx1"/>
              </a:solidFill>
            </a:rPr>
            <a:t>D. Évaluation de la faisabilité financière</a:t>
          </a:r>
        </a:p>
      </dgm:t>
    </dgm:pt>
    <dgm:pt modelId="{BB989007-B0C4-514E-AF0D-83972A0BB5FA}" type="parTrans" cxnId="{1F046E2C-CD5C-3D4E-8EE9-634297D13B86}">
      <dgm:prSet/>
      <dgm:spPr/>
      <dgm:t>
        <a:bodyPr/>
        <a:lstStyle/>
        <a:p>
          <a:endParaRPr lang="en-US"/>
        </a:p>
      </dgm:t>
    </dgm:pt>
    <dgm:pt modelId="{4E006A8D-87FF-F947-A786-74087B32CC85}" type="sibTrans" cxnId="{1F046E2C-CD5C-3D4E-8EE9-634297D13B86}">
      <dgm:prSet/>
      <dgm:spPr/>
      <dgm:t>
        <a:bodyPr/>
        <a:lstStyle/>
        <a:p>
          <a:endParaRPr lang="en-US"/>
        </a:p>
      </dgm:t>
    </dgm:pt>
    <dgm:pt modelId="{776173B7-090E-834F-B315-45069F0703C8}" type="pres">
      <dgm:prSet presAssocID="{428A0335-9954-0A4A-B06C-8D9014E49998}" presName="cycle" presStyleCnt="0">
        <dgm:presLayoutVars>
          <dgm:dir/>
          <dgm:resizeHandles val="exact"/>
        </dgm:presLayoutVars>
      </dgm:prSet>
      <dgm:spPr/>
    </dgm:pt>
    <dgm:pt modelId="{233BC1B1-9815-8E4D-A175-CB4AA0C384C1}" type="pres">
      <dgm:prSet presAssocID="{C6787B05-8489-5F46-AD39-9217E40C45A2}" presName="node" presStyleLbl="node1" presStyleIdx="0" presStyleCnt="4" custScaleY="137267">
        <dgm:presLayoutVars>
          <dgm:bulletEnabled val="1"/>
        </dgm:presLayoutVars>
      </dgm:prSet>
      <dgm:spPr/>
    </dgm:pt>
    <dgm:pt modelId="{4574DD1D-9FBF-6B49-B2B8-B1812161780E}" type="pres">
      <dgm:prSet presAssocID="{C6787B05-8489-5F46-AD39-9217E40C45A2}" presName="spNode" presStyleCnt="0"/>
      <dgm:spPr/>
    </dgm:pt>
    <dgm:pt modelId="{0F8FC639-6148-214F-B06E-D4C1E8B5BF67}" type="pres">
      <dgm:prSet presAssocID="{6C5E817E-3D40-4B4A-9B58-EFE3CB48674B}" presName="sibTrans" presStyleLbl="sibTrans1D1" presStyleIdx="0" presStyleCnt="4"/>
      <dgm:spPr/>
    </dgm:pt>
    <dgm:pt modelId="{B3AAA73A-32C5-3940-B242-3DB49960C821}" type="pres">
      <dgm:prSet presAssocID="{1C3F552D-EFBF-A445-8568-5554C4584550}" presName="node" presStyleLbl="node1" presStyleIdx="1" presStyleCnt="4">
        <dgm:presLayoutVars>
          <dgm:bulletEnabled val="1"/>
        </dgm:presLayoutVars>
      </dgm:prSet>
      <dgm:spPr/>
    </dgm:pt>
    <dgm:pt modelId="{1D4127C2-9643-7E4D-9573-19E344B8FF56}" type="pres">
      <dgm:prSet presAssocID="{1C3F552D-EFBF-A445-8568-5554C4584550}" presName="spNode" presStyleCnt="0"/>
      <dgm:spPr/>
    </dgm:pt>
    <dgm:pt modelId="{8247C717-BAE6-1742-873C-517580D2B2A4}" type="pres">
      <dgm:prSet presAssocID="{1E5C69C2-3A5A-E542-BB8B-AC64B594F6F8}" presName="sibTrans" presStyleLbl="sibTrans1D1" presStyleIdx="1" presStyleCnt="4"/>
      <dgm:spPr/>
    </dgm:pt>
    <dgm:pt modelId="{D7EAFB48-CCC4-BF4B-80F9-2CBF8ADF82B8}" type="pres">
      <dgm:prSet presAssocID="{E83EE814-FB8D-3C48-8123-49FFF465236E}" presName="node" presStyleLbl="node1" presStyleIdx="2" presStyleCnt="4">
        <dgm:presLayoutVars>
          <dgm:bulletEnabled val="1"/>
        </dgm:presLayoutVars>
      </dgm:prSet>
      <dgm:spPr/>
    </dgm:pt>
    <dgm:pt modelId="{F58C5827-76FC-1744-9A7F-D6FDACF5FCED}" type="pres">
      <dgm:prSet presAssocID="{E83EE814-FB8D-3C48-8123-49FFF465236E}" presName="spNode" presStyleCnt="0"/>
      <dgm:spPr/>
    </dgm:pt>
    <dgm:pt modelId="{CB179292-56A6-C340-8BE8-C2821B809349}" type="pres">
      <dgm:prSet presAssocID="{7D029095-AEEC-3640-B6A2-B4AE1A25FB52}" presName="sibTrans" presStyleLbl="sibTrans1D1" presStyleIdx="2" presStyleCnt="4"/>
      <dgm:spPr/>
    </dgm:pt>
    <dgm:pt modelId="{37FACDDB-9A1A-C74D-86D7-A34DD8D45AD2}" type="pres">
      <dgm:prSet presAssocID="{655AAAEB-4C15-1042-84CB-94E8403808FC}" presName="node" presStyleLbl="node1" presStyleIdx="3" presStyleCnt="4">
        <dgm:presLayoutVars>
          <dgm:bulletEnabled val="1"/>
        </dgm:presLayoutVars>
      </dgm:prSet>
      <dgm:spPr/>
    </dgm:pt>
    <dgm:pt modelId="{F6CE2393-0CD3-AE4C-B8FD-FA374D064DDC}" type="pres">
      <dgm:prSet presAssocID="{655AAAEB-4C15-1042-84CB-94E8403808FC}" presName="spNode" presStyleCnt="0"/>
      <dgm:spPr/>
    </dgm:pt>
    <dgm:pt modelId="{65BAF905-FFF7-F54F-B393-4C2F1F063AFE}" type="pres">
      <dgm:prSet presAssocID="{4E006A8D-87FF-F947-A786-74087B32CC85}" presName="sibTrans" presStyleLbl="sibTrans1D1" presStyleIdx="3" presStyleCnt="4"/>
      <dgm:spPr/>
    </dgm:pt>
  </dgm:ptLst>
  <dgm:cxnLst>
    <dgm:cxn modelId="{1F046E2C-CD5C-3D4E-8EE9-634297D13B86}" srcId="{428A0335-9954-0A4A-B06C-8D9014E49998}" destId="{655AAAEB-4C15-1042-84CB-94E8403808FC}" srcOrd="3" destOrd="0" parTransId="{BB989007-B0C4-514E-AF0D-83972A0BB5FA}" sibTransId="{4E006A8D-87FF-F947-A786-74087B32CC85}"/>
    <dgm:cxn modelId="{7984FA2F-3E1F-4CD1-8C46-823670AE78AC}" type="presOf" srcId="{1E5C69C2-3A5A-E542-BB8B-AC64B594F6F8}" destId="{8247C717-BAE6-1742-873C-517580D2B2A4}" srcOrd="0" destOrd="0" presId="urn:microsoft.com/office/officeart/2005/8/layout/cycle5"/>
    <dgm:cxn modelId="{0F830568-A14B-4173-97BF-C7D5CF4A56F9}" type="presOf" srcId="{C6787B05-8489-5F46-AD39-9217E40C45A2}" destId="{233BC1B1-9815-8E4D-A175-CB4AA0C384C1}" srcOrd="0" destOrd="0" presId="urn:microsoft.com/office/officeart/2005/8/layout/cycle5"/>
    <dgm:cxn modelId="{C26EF14C-8367-4A01-82C1-BAA7A957E9C2}" type="presOf" srcId="{655AAAEB-4C15-1042-84CB-94E8403808FC}" destId="{37FACDDB-9A1A-C74D-86D7-A34DD8D45AD2}" srcOrd="0" destOrd="0" presId="urn:microsoft.com/office/officeart/2005/8/layout/cycle5"/>
    <dgm:cxn modelId="{ABDD0D52-9EB7-9143-9A5A-38D7909E30FC}" srcId="{428A0335-9954-0A4A-B06C-8D9014E49998}" destId="{C6787B05-8489-5F46-AD39-9217E40C45A2}" srcOrd="0" destOrd="0" parTransId="{9B70883B-1879-AF46-9CA6-2F126228D880}" sibTransId="{6C5E817E-3D40-4B4A-9B58-EFE3CB48674B}"/>
    <dgm:cxn modelId="{D21C0B56-9951-4AC7-A1CE-1251F21D6239}" type="presOf" srcId="{428A0335-9954-0A4A-B06C-8D9014E49998}" destId="{776173B7-090E-834F-B315-45069F0703C8}" srcOrd="0" destOrd="0" presId="urn:microsoft.com/office/officeart/2005/8/layout/cycle5"/>
    <dgm:cxn modelId="{FC1EB083-02F2-4DF0-8250-7633666D875E}" type="presOf" srcId="{E83EE814-FB8D-3C48-8123-49FFF465236E}" destId="{D7EAFB48-CCC4-BF4B-80F9-2CBF8ADF82B8}" srcOrd="0" destOrd="0" presId="urn:microsoft.com/office/officeart/2005/8/layout/cycle5"/>
    <dgm:cxn modelId="{5FCEB588-2B22-41BB-96EB-E64EA53936EF}" type="presOf" srcId="{6C5E817E-3D40-4B4A-9B58-EFE3CB48674B}" destId="{0F8FC639-6148-214F-B06E-D4C1E8B5BF67}" srcOrd="0" destOrd="0" presId="urn:microsoft.com/office/officeart/2005/8/layout/cycle5"/>
    <dgm:cxn modelId="{8B727E93-9605-4DA3-A749-0EBFBBB3699E}" type="presOf" srcId="{4E006A8D-87FF-F947-A786-74087B32CC85}" destId="{65BAF905-FFF7-F54F-B393-4C2F1F063AFE}" srcOrd="0" destOrd="0" presId="urn:microsoft.com/office/officeart/2005/8/layout/cycle5"/>
    <dgm:cxn modelId="{060B30A2-6ECE-9B45-8214-F5DA35E6E47A}" srcId="{428A0335-9954-0A4A-B06C-8D9014E49998}" destId="{E83EE814-FB8D-3C48-8123-49FFF465236E}" srcOrd="2" destOrd="0" parTransId="{21029589-3991-394A-B676-C8EC5419FC08}" sibTransId="{7D029095-AEEC-3640-B6A2-B4AE1A25FB52}"/>
    <dgm:cxn modelId="{5C8AC2AF-112E-47C1-9682-5D7BD0C563F0}" type="presOf" srcId="{1C3F552D-EFBF-A445-8568-5554C4584550}" destId="{B3AAA73A-32C5-3940-B242-3DB49960C821}" srcOrd="0" destOrd="0" presId="urn:microsoft.com/office/officeart/2005/8/layout/cycle5"/>
    <dgm:cxn modelId="{8FD697B1-7C89-764F-91B7-85B7163DE228}" srcId="{428A0335-9954-0A4A-B06C-8D9014E49998}" destId="{1C3F552D-EFBF-A445-8568-5554C4584550}" srcOrd="1" destOrd="0" parTransId="{E0EA06DF-E661-4C4F-ABCA-854D243FEEFC}" sibTransId="{1E5C69C2-3A5A-E542-BB8B-AC64B594F6F8}"/>
    <dgm:cxn modelId="{0DF250C0-D642-4ED4-A22C-72DAB578582E}" type="presOf" srcId="{7D029095-AEEC-3640-B6A2-B4AE1A25FB52}" destId="{CB179292-56A6-C340-8BE8-C2821B809349}" srcOrd="0" destOrd="0" presId="urn:microsoft.com/office/officeart/2005/8/layout/cycle5"/>
    <dgm:cxn modelId="{CE13E61B-C135-4015-9137-EF81FEA85516}" type="presParOf" srcId="{776173B7-090E-834F-B315-45069F0703C8}" destId="{233BC1B1-9815-8E4D-A175-CB4AA0C384C1}" srcOrd="0" destOrd="0" presId="urn:microsoft.com/office/officeart/2005/8/layout/cycle5"/>
    <dgm:cxn modelId="{9D7C2B2B-7B98-4ECF-89DE-9291B1924CE7}" type="presParOf" srcId="{776173B7-090E-834F-B315-45069F0703C8}" destId="{4574DD1D-9FBF-6B49-B2B8-B1812161780E}" srcOrd="1" destOrd="0" presId="urn:microsoft.com/office/officeart/2005/8/layout/cycle5"/>
    <dgm:cxn modelId="{99583BF2-4D4D-4A2E-BDAB-D77D7365734B}" type="presParOf" srcId="{776173B7-090E-834F-B315-45069F0703C8}" destId="{0F8FC639-6148-214F-B06E-D4C1E8B5BF67}" srcOrd="2" destOrd="0" presId="urn:microsoft.com/office/officeart/2005/8/layout/cycle5"/>
    <dgm:cxn modelId="{842A7AB4-5A23-4312-966F-17FF78FA96BB}" type="presParOf" srcId="{776173B7-090E-834F-B315-45069F0703C8}" destId="{B3AAA73A-32C5-3940-B242-3DB49960C821}" srcOrd="3" destOrd="0" presId="urn:microsoft.com/office/officeart/2005/8/layout/cycle5"/>
    <dgm:cxn modelId="{D41B6505-37E4-4711-AC92-D1CE286A96F7}" type="presParOf" srcId="{776173B7-090E-834F-B315-45069F0703C8}" destId="{1D4127C2-9643-7E4D-9573-19E344B8FF56}" srcOrd="4" destOrd="0" presId="urn:microsoft.com/office/officeart/2005/8/layout/cycle5"/>
    <dgm:cxn modelId="{CB1F41ED-7385-4524-9638-48323A649166}" type="presParOf" srcId="{776173B7-090E-834F-B315-45069F0703C8}" destId="{8247C717-BAE6-1742-873C-517580D2B2A4}" srcOrd="5" destOrd="0" presId="urn:microsoft.com/office/officeart/2005/8/layout/cycle5"/>
    <dgm:cxn modelId="{30A366DA-DCED-449D-9ED0-B37AA7C06C39}" type="presParOf" srcId="{776173B7-090E-834F-B315-45069F0703C8}" destId="{D7EAFB48-CCC4-BF4B-80F9-2CBF8ADF82B8}" srcOrd="6" destOrd="0" presId="urn:microsoft.com/office/officeart/2005/8/layout/cycle5"/>
    <dgm:cxn modelId="{DE00F168-1C60-4802-9DC9-E29AB067E95A}" type="presParOf" srcId="{776173B7-090E-834F-B315-45069F0703C8}" destId="{F58C5827-76FC-1744-9A7F-D6FDACF5FCED}" srcOrd="7" destOrd="0" presId="urn:microsoft.com/office/officeart/2005/8/layout/cycle5"/>
    <dgm:cxn modelId="{2512FDA1-5745-45CC-9E12-FBA258E529E9}" type="presParOf" srcId="{776173B7-090E-834F-B315-45069F0703C8}" destId="{CB179292-56A6-C340-8BE8-C2821B809349}" srcOrd="8" destOrd="0" presId="urn:microsoft.com/office/officeart/2005/8/layout/cycle5"/>
    <dgm:cxn modelId="{22D9F495-0099-4C9A-B778-4D928629D0BF}" type="presParOf" srcId="{776173B7-090E-834F-B315-45069F0703C8}" destId="{37FACDDB-9A1A-C74D-86D7-A34DD8D45AD2}" srcOrd="9" destOrd="0" presId="urn:microsoft.com/office/officeart/2005/8/layout/cycle5"/>
    <dgm:cxn modelId="{8772B684-34BC-4CC6-91F4-36CA4E268AE5}" type="presParOf" srcId="{776173B7-090E-834F-B315-45069F0703C8}" destId="{F6CE2393-0CD3-AE4C-B8FD-FA374D064DDC}" srcOrd="10" destOrd="0" presId="urn:microsoft.com/office/officeart/2005/8/layout/cycle5"/>
    <dgm:cxn modelId="{B13789C8-BBED-432C-8F25-9AAD70C45C59}" type="presParOf" srcId="{776173B7-090E-834F-B315-45069F0703C8}" destId="{65BAF905-FFF7-F54F-B393-4C2F1F063AFE}" srcOrd="11"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511F474-C379-4F8D-A70C-8067D00DBD64}"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7F61F24A-4A14-4B1F-8542-34E253EB6725}">
      <dgm:prSet phldrT="[Text]" custT="1"/>
      <dgm:spPr>
        <a:solidFill>
          <a:srgbClr val="F8C033"/>
        </a:solidFill>
      </dgm:spPr>
      <dgm:t>
        <a:bodyPr/>
        <a:lstStyle/>
        <a:p>
          <a:r>
            <a:rPr lang="fr-FR" sz="1200" noProof="0" dirty="0">
              <a:solidFill>
                <a:srgbClr val="14314F"/>
              </a:solidFill>
            </a:rPr>
            <a:t>1. Évaluation de la base de  référence/ impact des résultats de santé</a:t>
          </a:r>
          <a:endParaRPr lang="fr-FR" sz="1200" noProof="0" dirty="0">
            <a:solidFill>
              <a:srgbClr val="14314F"/>
            </a:solidFill>
            <a:latin typeface="Futura Std Book"/>
          </a:endParaRPr>
        </a:p>
      </dgm:t>
    </dgm:pt>
    <dgm:pt modelId="{1993A1E3-3C0C-4553-802E-121814C7F3E2}" type="parTrans" cxnId="{486AAA6B-A95F-468D-9100-72227347B1B9}">
      <dgm:prSet/>
      <dgm:spPr/>
      <dgm:t>
        <a:bodyPr/>
        <a:lstStyle/>
        <a:p>
          <a:endParaRPr lang="en-US"/>
        </a:p>
      </dgm:t>
    </dgm:pt>
    <dgm:pt modelId="{2966190D-7E55-455B-B0F9-B15906975E4A}" type="sibTrans" cxnId="{486AAA6B-A95F-468D-9100-72227347B1B9}">
      <dgm:prSet/>
      <dgm:spPr>
        <a:solidFill>
          <a:srgbClr val="0F3051"/>
        </a:solidFill>
      </dgm:spPr>
      <dgm:t>
        <a:bodyPr/>
        <a:lstStyle/>
        <a:p>
          <a:endParaRPr lang="en-US" dirty="0"/>
        </a:p>
      </dgm:t>
    </dgm:pt>
    <dgm:pt modelId="{E89B1170-3216-5842-ACE0-50396AA47AE8}">
      <dgm:prSet phldrT="[Text]" custT="1"/>
      <dgm:spPr>
        <a:solidFill>
          <a:srgbClr val="F8C033"/>
        </a:solidFill>
      </dgm:spPr>
      <dgm:t>
        <a:bodyPr/>
        <a:lstStyle/>
        <a:p>
          <a:r>
            <a:rPr lang="fr-FR" sz="1000" noProof="0" dirty="0">
              <a:solidFill>
                <a:schemeClr val="tx1"/>
              </a:solidFill>
            </a:rPr>
            <a:t> 2. Déterminer l'impact sur les résultats/les objectifs de santé à court et à long terme ainsi que les goulots d'étranglement existants</a:t>
          </a:r>
        </a:p>
      </dgm:t>
    </dgm:pt>
    <dgm:pt modelId="{DB69FDD3-4773-614C-88A7-BE7584E9EEE6}" type="parTrans" cxnId="{9DC45115-1C38-4549-B5DB-18A5F31F06FB}">
      <dgm:prSet/>
      <dgm:spPr/>
      <dgm:t>
        <a:bodyPr/>
        <a:lstStyle/>
        <a:p>
          <a:endParaRPr lang="en-US"/>
        </a:p>
      </dgm:t>
    </dgm:pt>
    <dgm:pt modelId="{91D848D0-3611-F74D-8ADB-A303B107AB6A}" type="sibTrans" cxnId="{9DC45115-1C38-4549-B5DB-18A5F31F06FB}">
      <dgm:prSet/>
      <dgm:spPr>
        <a:solidFill>
          <a:srgbClr val="0F3051"/>
        </a:solidFill>
      </dgm:spPr>
      <dgm:t>
        <a:bodyPr/>
        <a:lstStyle/>
        <a:p>
          <a:endParaRPr lang="en-US" dirty="0"/>
        </a:p>
      </dgm:t>
    </dgm:pt>
    <dgm:pt modelId="{7387127A-E06B-D042-A7C2-66EF13B3B0C0}">
      <dgm:prSet phldrT="[Text]" custT="1"/>
      <dgm:spPr>
        <a:solidFill>
          <a:srgbClr val="F8C033"/>
        </a:solidFill>
      </dgm:spPr>
      <dgm:t>
        <a:bodyPr/>
        <a:lstStyle/>
        <a:p>
          <a:r>
            <a:rPr lang="fr-FR" sz="1050" noProof="0" dirty="0">
              <a:solidFill>
                <a:schemeClr val="tx1"/>
              </a:solidFill>
            </a:rPr>
            <a:t>3. Déterminer les financements disponibles</a:t>
          </a:r>
        </a:p>
      </dgm:t>
    </dgm:pt>
    <dgm:pt modelId="{554ACC7E-5FA0-8C4B-81D5-4F7E4C32E2FF}" type="parTrans" cxnId="{1AFD9D48-DE66-2246-A422-502A34099C99}">
      <dgm:prSet/>
      <dgm:spPr/>
      <dgm:t>
        <a:bodyPr/>
        <a:lstStyle/>
        <a:p>
          <a:endParaRPr lang="en-US"/>
        </a:p>
      </dgm:t>
    </dgm:pt>
    <dgm:pt modelId="{3C621C91-9004-5543-A2A9-3D14E2367216}" type="sibTrans" cxnId="{1AFD9D48-DE66-2246-A422-502A34099C99}">
      <dgm:prSet/>
      <dgm:spPr>
        <a:solidFill>
          <a:srgbClr val="0F3051"/>
        </a:solidFill>
      </dgm:spPr>
      <dgm:t>
        <a:bodyPr/>
        <a:lstStyle/>
        <a:p>
          <a:endParaRPr lang="en-US" dirty="0"/>
        </a:p>
      </dgm:t>
    </dgm:pt>
    <dgm:pt modelId="{A580A5FF-34BA-6E49-8AB0-ABC1F75EFA06}">
      <dgm:prSet phldrT="[Text]" custT="1"/>
      <dgm:spPr>
        <a:solidFill>
          <a:srgbClr val="F8C033"/>
        </a:solidFill>
      </dgm:spPr>
      <dgm:t>
        <a:bodyPr/>
        <a:lstStyle/>
        <a:p>
          <a:r>
            <a:rPr lang="fr-FR" sz="1050" noProof="0" dirty="0">
              <a:solidFill>
                <a:schemeClr val="tx1"/>
              </a:solidFill>
            </a:rPr>
            <a:t>4. Utiliser les données et le portefeuille financier pour prioriser les programmes et le DI</a:t>
          </a:r>
        </a:p>
      </dgm:t>
    </dgm:pt>
    <dgm:pt modelId="{A7DE56BA-93C8-1944-88E5-F9D179025360}" type="parTrans" cxnId="{B80518F8-DAC1-044F-96E8-EC7283F9B4A9}">
      <dgm:prSet/>
      <dgm:spPr/>
      <dgm:t>
        <a:bodyPr/>
        <a:lstStyle/>
        <a:p>
          <a:endParaRPr lang="en-US"/>
        </a:p>
      </dgm:t>
    </dgm:pt>
    <dgm:pt modelId="{CD47C4CB-5681-CA4A-95C8-FA685F7018A5}" type="sibTrans" cxnId="{B80518F8-DAC1-044F-96E8-EC7283F9B4A9}">
      <dgm:prSet/>
      <dgm:spPr>
        <a:solidFill>
          <a:srgbClr val="0F3051"/>
        </a:solidFill>
      </dgm:spPr>
      <dgm:t>
        <a:bodyPr/>
        <a:lstStyle/>
        <a:p>
          <a:endParaRPr lang="en-US" dirty="0"/>
        </a:p>
      </dgm:t>
    </dgm:pt>
    <dgm:pt modelId="{BEE1E6B5-14D0-5A4D-9C4D-141709A2088A}">
      <dgm:prSet phldrT="[Text]" custT="1"/>
      <dgm:spPr>
        <a:solidFill>
          <a:srgbClr val="F8C033"/>
        </a:solidFill>
      </dgm:spPr>
      <dgm:t>
        <a:bodyPr/>
        <a:lstStyle/>
        <a:p>
          <a:r>
            <a:rPr lang="fr-FR" sz="1050" noProof="0" dirty="0">
              <a:solidFill>
                <a:schemeClr val="tx1"/>
              </a:solidFill>
            </a:rPr>
            <a:t>5. Développer un cadre de suivi</a:t>
          </a:r>
        </a:p>
      </dgm:t>
    </dgm:pt>
    <dgm:pt modelId="{12178A40-BFBD-2947-B929-5791E7B9CD8F}" type="parTrans" cxnId="{38CEEFAC-2801-7D4E-9B47-489D560E9704}">
      <dgm:prSet/>
      <dgm:spPr/>
      <dgm:t>
        <a:bodyPr/>
        <a:lstStyle/>
        <a:p>
          <a:endParaRPr lang="en-US"/>
        </a:p>
      </dgm:t>
    </dgm:pt>
    <dgm:pt modelId="{EBD9DE69-3D66-A14F-986E-F69911C83501}" type="sibTrans" cxnId="{38CEEFAC-2801-7D4E-9B47-489D560E9704}">
      <dgm:prSet/>
      <dgm:spPr>
        <a:solidFill>
          <a:srgbClr val="0F3051"/>
        </a:solidFill>
      </dgm:spPr>
      <dgm:t>
        <a:bodyPr/>
        <a:lstStyle/>
        <a:p>
          <a:endParaRPr lang="en-US" dirty="0"/>
        </a:p>
      </dgm:t>
    </dgm:pt>
    <dgm:pt modelId="{7438EB3B-29F2-784E-BBAF-1B5068E137FB}">
      <dgm:prSet phldrT="[Text]" custT="1"/>
      <dgm:spPr>
        <a:solidFill>
          <a:srgbClr val="F8C033"/>
        </a:solidFill>
      </dgm:spPr>
      <dgm:t>
        <a:bodyPr/>
        <a:lstStyle/>
        <a:p>
          <a:r>
            <a:rPr lang="fr-FR" sz="1050" noProof="0" dirty="0">
              <a:solidFill>
                <a:schemeClr val="tx1"/>
              </a:solidFill>
            </a:rPr>
            <a:t>6. Mettre en œuvre des programmes avec mesures correctives continues en fonction de données</a:t>
          </a:r>
        </a:p>
      </dgm:t>
    </dgm:pt>
    <dgm:pt modelId="{A9AE016C-AB97-1548-838C-A0D8562BBFC9}" type="parTrans" cxnId="{DF344419-2B77-C64F-AB8E-DDA2D23AB3FC}">
      <dgm:prSet/>
      <dgm:spPr/>
      <dgm:t>
        <a:bodyPr/>
        <a:lstStyle/>
        <a:p>
          <a:endParaRPr lang="en-US"/>
        </a:p>
      </dgm:t>
    </dgm:pt>
    <dgm:pt modelId="{6B8EB6BB-2960-EF47-A248-2E8E457C9426}" type="sibTrans" cxnId="{DF344419-2B77-C64F-AB8E-DDA2D23AB3FC}">
      <dgm:prSet/>
      <dgm:spPr>
        <a:solidFill>
          <a:srgbClr val="0F3051"/>
        </a:solidFill>
      </dgm:spPr>
      <dgm:t>
        <a:bodyPr/>
        <a:lstStyle/>
        <a:p>
          <a:endParaRPr lang="en-US" dirty="0"/>
        </a:p>
      </dgm:t>
    </dgm:pt>
    <dgm:pt modelId="{474100E6-ADC4-CF4B-BEDF-060EE465F82A}">
      <dgm:prSet phldrT="[Text]" custT="1"/>
      <dgm:spPr>
        <a:solidFill>
          <a:srgbClr val="F8C033"/>
        </a:solidFill>
      </dgm:spPr>
      <dgm:t>
        <a:bodyPr/>
        <a:lstStyle/>
        <a:p>
          <a:r>
            <a:rPr lang="fr-FR" sz="1050" noProof="0" dirty="0">
              <a:solidFill>
                <a:schemeClr val="tx1"/>
              </a:solidFill>
            </a:rPr>
            <a:t>7. Revoir les données de routine (indicateurs de processus &amp; de résultats)</a:t>
          </a:r>
        </a:p>
      </dgm:t>
    </dgm:pt>
    <dgm:pt modelId="{7E6D3B52-7ECD-CC4C-B424-BE474D6666A1}" type="parTrans" cxnId="{4A917DE2-5CD2-BE4C-B7EA-EFB9F6B30C85}">
      <dgm:prSet/>
      <dgm:spPr/>
      <dgm:t>
        <a:bodyPr/>
        <a:lstStyle/>
        <a:p>
          <a:endParaRPr lang="en-US"/>
        </a:p>
      </dgm:t>
    </dgm:pt>
    <dgm:pt modelId="{EEAB5274-C966-1E46-A188-5654421F7116}" type="sibTrans" cxnId="{4A917DE2-5CD2-BE4C-B7EA-EFB9F6B30C85}">
      <dgm:prSet/>
      <dgm:spPr>
        <a:solidFill>
          <a:srgbClr val="0F3051"/>
        </a:solidFill>
      </dgm:spPr>
      <dgm:t>
        <a:bodyPr/>
        <a:lstStyle/>
        <a:p>
          <a:endParaRPr lang="en-US" dirty="0"/>
        </a:p>
      </dgm:t>
    </dgm:pt>
    <dgm:pt modelId="{7E02F19D-AFC7-4DE7-BD19-7CAF147ADC79}" type="pres">
      <dgm:prSet presAssocID="{C511F474-C379-4F8D-A70C-8067D00DBD64}" presName="cycle" presStyleCnt="0">
        <dgm:presLayoutVars>
          <dgm:dir/>
          <dgm:resizeHandles val="exact"/>
        </dgm:presLayoutVars>
      </dgm:prSet>
      <dgm:spPr/>
    </dgm:pt>
    <dgm:pt modelId="{F90F8410-6DAD-42F7-A0F4-8292F693F730}" type="pres">
      <dgm:prSet presAssocID="{7F61F24A-4A14-4B1F-8542-34E253EB6725}" presName="node" presStyleLbl="node1" presStyleIdx="0" presStyleCnt="7" custRadScaleRad="104943">
        <dgm:presLayoutVars>
          <dgm:bulletEnabled val="1"/>
        </dgm:presLayoutVars>
      </dgm:prSet>
      <dgm:spPr/>
    </dgm:pt>
    <dgm:pt modelId="{4DA6A257-159A-4A2E-B09A-663513D7F82D}" type="pres">
      <dgm:prSet presAssocID="{2966190D-7E55-455B-B0F9-B15906975E4A}" presName="sibTrans" presStyleLbl="sibTrans2D1" presStyleIdx="0" presStyleCnt="7"/>
      <dgm:spPr/>
    </dgm:pt>
    <dgm:pt modelId="{0E33F1F2-4D8C-4518-89DE-CA8BDA668B56}" type="pres">
      <dgm:prSet presAssocID="{2966190D-7E55-455B-B0F9-B15906975E4A}" presName="connectorText" presStyleLbl="sibTrans2D1" presStyleIdx="0" presStyleCnt="7"/>
      <dgm:spPr/>
    </dgm:pt>
    <dgm:pt modelId="{ECDD08FF-6591-C145-90AF-51F4F8A7C242}" type="pres">
      <dgm:prSet presAssocID="{E89B1170-3216-5842-ACE0-50396AA47AE8}" presName="node" presStyleLbl="node1" presStyleIdx="1" presStyleCnt="7" custRadScaleRad="103466" custRadScaleInc="-7773">
        <dgm:presLayoutVars>
          <dgm:bulletEnabled val="1"/>
        </dgm:presLayoutVars>
      </dgm:prSet>
      <dgm:spPr/>
    </dgm:pt>
    <dgm:pt modelId="{2D0ECE89-B798-1B4D-BD9D-784BC152317C}" type="pres">
      <dgm:prSet presAssocID="{91D848D0-3611-F74D-8ADB-A303B107AB6A}" presName="sibTrans" presStyleLbl="sibTrans2D1" presStyleIdx="1" presStyleCnt="7"/>
      <dgm:spPr/>
    </dgm:pt>
    <dgm:pt modelId="{D57E7FCF-9B94-AD46-B3D9-0F10A468C4E6}" type="pres">
      <dgm:prSet presAssocID="{91D848D0-3611-F74D-8ADB-A303B107AB6A}" presName="connectorText" presStyleLbl="sibTrans2D1" presStyleIdx="1" presStyleCnt="7"/>
      <dgm:spPr/>
    </dgm:pt>
    <dgm:pt modelId="{6EF0FD6D-AA49-394E-9DE3-5028C300A561}" type="pres">
      <dgm:prSet presAssocID="{7387127A-E06B-D042-A7C2-66EF13B3B0C0}" presName="node" presStyleLbl="node1" presStyleIdx="2" presStyleCnt="7" custRadScaleRad="99389" custRadScaleInc="-8430">
        <dgm:presLayoutVars>
          <dgm:bulletEnabled val="1"/>
        </dgm:presLayoutVars>
      </dgm:prSet>
      <dgm:spPr/>
    </dgm:pt>
    <dgm:pt modelId="{912841B6-8451-0F43-A44B-B81BC6664992}" type="pres">
      <dgm:prSet presAssocID="{3C621C91-9004-5543-A2A9-3D14E2367216}" presName="sibTrans" presStyleLbl="sibTrans2D1" presStyleIdx="2" presStyleCnt="7"/>
      <dgm:spPr/>
    </dgm:pt>
    <dgm:pt modelId="{7371C9FC-9810-D841-BF47-C392ED633325}" type="pres">
      <dgm:prSet presAssocID="{3C621C91-9004-5543-A2A9-3D14E2367216}" presName="connectorText" presStyleLbl="sibTrans2D1" presStyleIdx="2" presStyleCnt="7"/>
      <dgm:spPr/>
    </dgm:pt>
    <dgm:pt modelId="{7F9F2033-A32C-274D-8CED-CB902B37F6CE}" type="pres">
      <dgm:prSet presAssocID="{A580A5FF-34BA-6E49-8AB0-ABC1F75EFA06}" presName="node" presStyleLbl="node1" presStyleIdx="3" presStyleCnt="7">
        <dgm:presLayoutVars>
          <dgm:bulletEnabled val="1"/>
        </dgm:presLayoutVars>
      </dgm:prSet>
      <dgm:spPr/>
    </dgm:pt>
    <dgm:pt modelId="{9DCE6416-A329-224C-BFC6-6DB60CEBD709}" type="pres">
      <dgm:prSet presAssocID="{CD47C4CB-5681-CA4A-95C8-FA685F7018A5}" presName="sibTrans" presStyleLbl="sibTrans2D1" presStyleIdx="3" presStyleCnt="7"/>
      <dgm:spPr/>
    </dgm:pt>
    <dgm:pt modelId="{D580E7CC-CD6C-064C-8D01-E92C7BA8AAD5}" type="pres">
      <dgm:prSet presAssocID="{CD47C4CB-5681-CA4A-95C8-FA685F7018A5}" presName="connectorText" presStyleLbl="sibTrans2D1" presStyleIdx="3" presStyleCnt="7"/>
      <dgm:spPr/>
    </dgm:pt>
    <dgm:pt modelId="{E19F3782-CE7B-654F-BDFD-2EF692B6B378}" type="pres">
      <dgm:prSet presAssocID="{BEE1E6B5-14D0-5A4D-9C4D-141709A2088A}" presName="node" presStyleLbl="node1" presStyleIdx="4" presStyleCnt="7">
        <dgm:presLayoutVars>
          <dgm:bulletEnabled val="1"/>
        </dgm:presLayoutVars>
      </dgm:prSet>
      <dgm:spPr/>
    </dgm:pt>
    <dgm:pt modelId="{78814E59-86C5-F948-A96B-AE9CDE8580A6}" type="pres">
      <dgm:prSet presAssocID="{EBD9DE69-3D66-A14F-986E-F69911C83501}" presName="sibTrans" presStyleLbl="sibTrans2D1" presStyleIdx="4" presStyleCnt="7"/>
      <dgm:spPr/>
    </dgm:pt>
    <dgm:pt modelId="{F9676753-5A00-324D-AB02-DFAB34899989}" type="pres">
      <dgm:prSet presAssocID="{EBD9DE69-3D66-A14F-986E-F69911C83501}" presName="connectorText" presStyleLbl="sibTrans2D1" presStyleIdx="4" presStyleCnt="7"/>
      <dgm:spPr/>
    </dgm:pt>
    <dgm:pt modelId="{6B0FCF01-D3A9-4347-BE2D-987600D34589}" type="pres">
      <dgm:prSet presAssocID="{7438EB3B-29F2-784E-BBAF-1B5068E137FB}" presName="node" presStyleLbl="node1" presStyleIdx="5" presStyleCnt="7" custRadScaleRad="99029" custRadScaleInc="2914">
        <dgm:presLayoutVars>
          <dgm:bulletEnabled val="1"/>
        </dgm:presLayoutVars>
      </dgm:prSet>
      <dgm:spPr/>
    </dgm:pt>
    <dgm:pt modelId="{E129282A-693F-2847-A8BD-09701416B219}" type="pres">
      <dgm:prSet presAssocID="{6B8EB6BB-2960-EF47-A248-2E8E457C9426}" presName="sibTrans" presStyleLbl="sibTrans2D1" presStyleIdx="5" presStyleCnt="7"/>
      <dgm:spPr/>
    </dgm:pt>
    <dgm:pt modelId="{10A43923-8FC0-4B48-A55B-5F339F6CB149}" type="pres">
      <dgm:prSet presAssocID="{6B8EB6BB-2960-EF47-A248-2E8E457C9426}" presName="connectorText" presStyleLbl="sibTrans2D1" presStyleIdx="5" presStyleCnt="7"/>
      <dgm:spPr/>
    </dgm:pt>
    <dgm:pt modelId="{CBF15F3A-0430-D940-A5AA-ED1B965358AC}" type="pres">
      <dgm:prSet presAssocID="{474100E6-ADC4-CF4B-BEDF-060EE465F82A}" presName="node" presStyleLbl="node1" presStyleIdx="6" presStyleCnt="7" custRadScaleRad="103154" custRadScaleInc="8350">
        <dgm:presLayoutVars>
          <dgm:bulletEnabled val="1"/>
        </dgm:presLayoutVars>
      </dgm:prSet>
      <dgm:spPr/>
    </dgm:pt>
    <dgm:pt modelId="{78B73866-A3F5-B748-9076-0C5DC2372A07}" type="pres">
      <dgm:prSet presAssocID="{EEAB5274-C966-1E46-A188-5654421F7116}" presName="sibTrans" presStyleLbl="sibTrans2D1" presStyleIdx="6" presStyleCnt="7"/>
      <dgm:spPr/>
    </dgm:pt>
    <dgm:pt modelId="{7E978B7F-B7A9-B643-9B02-F5CDC3CB9E1C}" type="pres">
      <dgm:prSet presAssocID="{EEAB5274-C966-1E46-A188-5654421F7116}" presName="connectorText" presStyleLbl="sibTrans2D1" presStyleIdx="6" presStyleCnt="7"/>
      <dgm:spPr/>
    </dgm:pt>
  </dgm:ptLst>
  <dgm:cxnLst>
    <dgm:cxn modelId="{BA623008-6EA6-4078-8F55-EBC8C1528544}" type="presOf" srcId="{7438EB3B-29F2-784E-BBAF-1B5068E137FB}" destId="{6B0FCF01-D3A9-4347-BE2D-987600D34589}" srcOrd="0" destOrd="0" presId="urn:microsoft.com/office/officeart/2005/8/layout/cycle2"/>
    <dgm:cxn modelId="{0E56890C-6913-4EF3-B8AC-70DC838813BE}" type="presOf" srcId="{2966190D-7E55-455B-B0F9-B15906975E4A}" destId="{0E33F1F2-4D8C-4518-89DE-CA8BDA668B56}" srcOrd="1" destOrd="0" presId="urn:microsoft.com/office/officeart/2005/8/layout/cycle2"/>
    <dgm:cxn modelId="{9DC45115-1C38-4549-B5DB-18A5F31F06FB}" srcId="{C511F474-C379-4F8D-A70C-8067D00DBD64}" destId="{E89B1170-3216-5842-ACE0-50396AA47AE8}" srcOrd="1" destOrd="0" parTransId="{DB69FDD3-4773-614C-88A7-BE7584E9EEE6}" sibTransId="{91D848D0-3611-F74D-8ADB-A303B107AB6A}"/>
    <dgm:cxn modelId="{4852BF18-B950-43AB-8990-B6DA46C3D456}" type="presOf" srcId="{EEAB5274-C966-1E46-A188-5654421F7116}" destId="{7E978B7F-B7A9-B643-9B02-F5CDC3CB9E1C}" srcOrd="1" destOrd="0" presId="urn:microsoft.com/office/officeart/2005/8/layout/cycle2"/>
    <dgm:cxn modelId="{DF344419-2B77-C64F-AB8E-DDA2D23AB3FC}" srcId="{C511F474-C379-4F8D-A70C-8067D00DBD64}" destId="{7438EB3B-29F2-784E-BBAF-1B5068E137FB}" srcOrd="5" destOrd="0" parTransId="{A9AE016C-AB97-1548-838C-A0D8562BBFC9}" sibTransId="{6B8EB6BB-2960-EF47-A248-2E8E457C9426}"/>
    <dgm:cxn modelId="{E6F6F81D-A0E7-422B-AE22-4556C34BA8DD}" type="presOf" srcId="{CD47C4CB-5681-CA4A-95C8-FA685F7018A5}" destId="{D580E7CC-CD6C-064C-8D01-E92C7BA8AAD5}" srcOrd="1" destOrd="0" presId="urn:microsoft.com/office/officeart/2005/8/layout/cycle2"/>
    <dgm:cxn modelId="{D99EFF20-8BA3-4762-BD27-A6CA445F195E}" type="presOf" srcId="{7F61F24A-4A14-4B1F-8542-34E253EB6725}" destId="{F90F8410-6DAD-42F7-A0F4-8292F693F730}" srcOrd="0" destOrd="0" presId="urn:microsoft.com/office/officeart/2005/8/layout/cycle2"/>
    <dgm:cxn modelId="{C6419822-15A9-49B9-9EBE-912D5479A662}" type="presOf" srcId="{6B8EB6BB-2960-EF47-A248-2E8E457C9426}" destId="{E129282A-693F-2847-A8BD-09701416B219}" srcOrd="0" destOrd="0" presId="urn:microsoft.com/office/officeart/2005/8/layout/cycle2"/>
    <dgm:cxn modelId="{DC72BC38-A73E-4212-8DA6-5226F791F89C}" type="presOf" srcId="{91D848D0-3611-F74D-8ADB-A303B107AB6A}" destId="{2D0ECE89-B798-1B4D-BD9D-784BC152317C}" srcOrd="0" destOrd="0" presId="urn:microsoft.com/office/officeart/2005/8/layout/cycle2"/>
    <dgm:cxn modelId="{29A9A740-F28E-4DC5-B7F2-C4C0140F59EA}" type="presOf" srcId="{A580A5FF-34BA-6E49-8AB0-ABC1F75EFA06}" destId="{7F9F2033-A32C-274D-8CED-CB902B37F6CE}" srcOrd="0" destOrd="0" presId="urn:microsoft.com/office/officeart/2005/8/layout/cycle2"/>
    <dgm:cxn modelId="{A4E7E440-4D29-4CDC-98DE-7E890594D3AA}" type="presOf" srcId="{91D848D0-3611-F74D-8ADB-A303B107AB6A}" destId="{D57E7FCF-9B94-AD46-B3D9-0F10A468C4E6}" srcOrd="1" destOrd="0" presId="urn:microsoft.com/office/officeart/2005/8/layout/cycle2"/>
    <dgm:cxn modelId="{39945F41-84B8-4340-802E-C15734B173CB}" type="presOf" srcId="{7387127A-E06B-D042-A7C2-66EF13B3B0C0}" destId="{6EF0FD6D-AA49-394E-9DE3-5028C300A561}" srcOrd="0" destOrd="0" presId="urn:microsoft.com/office/officeart/2005/8/layout/cycle2"/>
    <dgm:cxn modelId="{F2556C46-EC2D-4F20-A944-615090B901D8}" type="presOf" srcId="{C511F474-C379-4F8D-A70C-8067D00DBD64}" destId="{7E02F19D-AFC7-4DE7-BD19-7CAF147ADC79}" srcOrd="0" destOrd="0" presId="urn:microsoft.com/office/officeart/2005/8/layout/cycle2"/>
    <dgm:cxn modelId="{1AFD9D48-DE66-2246-A422-502A34099C99}" srcId="{C511F474-C379-4F8D-A70C-8067D00DBD64}" destId="{7387127A-E06B-D042-A7C2-66EF13B3B0C0}" srcOrd="2" destOrd="0" parTransId="{554ACC7E-5FA0-8C4B-81D5-4F7E4C32E2FF}" sibTransId="{3C621C91-9004-5543-A2A9-3D14E2367216}"/>
    <dgm:cxn modelId="{486AAA6B-A95F-468D-9100-72227347B1B9}" srcId="{C511F474-C379-4F8D-A70C-8067D00DBD64}" destId="{7F61F24A-4A14-4B1F-8542-34E253EB6725}" srcOrd="0" destOrd="0" parTransId="{1993A1E3-3C0C-4553-802E-121814C7F3E2}" sibTransId="{2966190D-7E55-455B-B0F9-B15906975E4A}"/>
    <dgm:cxn modelId="{DAE27C51-3374-4BE9-B369-34525F4563BE}" type="presOf" srcId="{E89B1170-3216-5842-ACE0-50396AA47AE8}" destId="{ECDD08FF-6591-C145-90AF-51F4F8A7C242}" srcOrd="0" destOrd="0" presId="urn:microsoft.com/office/officeart/2005/8/layout/cycle2"/>
    <dgm:cxn modelId="{0CCAB472-049A-47FF-8756-B7F834E1D817}" type="presOf" srcId="{EBD9DE69-3D66-A14F-986E-F69911C83501}" destId="{F9676753-5A00-324D-AB02-DFAB34899989}" srcOrd="1" destOrd="0" presId="urn:microsoft.com/office/officeart/2005/8/layout/cycle2"/>
    <dgm:cxn modelId="{56CAC853-8C1D-4C4A-A956-3E5BF5738395}" type="presOf" srcId="{474100E6-ADC4-CF4B-BEDF-060EE465F82A}" destId="{CBF15F3A-0430-D940-A5AA-ED1B965358AC}" srcOrd="0" destOrd="0" presId="urn:microsoft.com/office/officeart/2005/8/layout/cycle2"/>
    <dgm:cxn modelId="{8745E755-6CAD-4449-8BB8-EF1BB29322ED}" type="presOf" srcId="{3C621C91-9004-5543-A2A9-3D14E2367216}" destId="{7371C9FC-9810-D841-BF47-C392ED633325}" srcOrd="1" destOrd="0" presId="urn:microsoft.com/office/officeart/2005/8/layout/cycle2"/>
    <dgm:cxn modelId="{FA24878A-8CEA-4EFE-A191-CC45BDE1DD1B}" type="presOf" srcId="{CD47C4CB-5681-CA4A-95C8-FA685F7018A5}" destId="{9DCE6416-A329-224C-BFC6-6DB60CEBD709}" srcOrd="0" destOrd="0" presId="urn:microsoft.com/office/officeart/2005/8/layout/cycle2"/>
    <dgm:cxn modelId="{AF8C248B-46CF-444C-88F3-B393E9FDE411}" type="presOf" srcId="{EEAB5274-C966-1E46-A188-5654421F7116}" destId="{78B73866-A3F5-B748-9076-0C5DC2372A07}" srcOrd="0" destOrd="0" presId="urn:microsoft.com/office/officeart/2005/8/layout/cycle2"/>
    <dgm:cxn modelId="{DA281EAB-E9DD-4E37-B99B-FBA87521B2ED}" type="presOf" srcId="{BEE1E6B5-14D0-5A4D-9C4D-141709A2088A}" destId="{E19F3782-CE7B-654F-BDFD-2EF692B6B378}" srcOrd="0" destOrd="0" presId="urn:microsoft.com/office/officeart/2005/8/layout/cycle2"/>
    <dgm:cxn modelId="{38CEEFAC-2801-7D4E-9B47-489D560E9704}" srcId="{C511F474-C379-4F8D-A70C-8067D00DBD64}" destId="{BEE1E6B5-14D0-5A4D-9C4D-141709A2088A}" srcOrd="4" destOrd="0" parTransId="{12178A40-BFBD-2947-B929-5791E7B9CD8F}" sibTransId="{EBD9DE69-3D66-A14F-986E-F69911C83501}"/>
    <dgm:cxn modelId="{006DF3B5-195D-4116-9A91-30574A4A2E72}" type="presOf" srcId="{2966190D-7E55-455B-B0F9-B15906975E4A}" destId="{4DA6A257-159A-4A2E-B09A-663513D7F82D}" srcOrd="0" destOrd="0" presId="urn:microsoft.com/office/officeart/2005/8/layout/cycle2"/>
    <dgm:cxn modelId="{A6DB24CE-FB38-4F72-A11B-B9CF141BDF7F}" type="presOf" srcId="{EBD9DE69-3D66-A14F-986E-F69911C83501}" destId="{78814E59-86C5-F948-A96B-AE9CDE8580A6}" srcOrd="0" destOrd="0" presId="urn:microsoft.com/office/officeart/2005/8/layout/cycle2"/>
    <dgm:cxn modelId="{0045C8D0-CA18-4C5D-83E9-D6514809D5F5}" type="presOf" srcId="{6B8EB6BB-2960-EF47-A248-2E8E457C9426}" destId="{10A43923-8FC0-4B48-A55B-5F339F6CB149}" srcOrd="1" destOrd="0" presId="urn:microsoft.com/office/officeart/2005/8/layout/cycle2"/>
    <dgm:cxn modelId="{28FAA8DC-C377-4AC0-9C69-0E820A65B8C6}" type="presOf" srcId="{3C621C91-9004-5543-A2A9-3D14E2367216}" destId="{912841B6-8451-0F43-A44B-B81BC6664992}" srcOrd="0" destOrd="0" presId="urn:microsoft.com/office/officeart/2005/8/layout/cycle2"/>
    <dgm:cxn modelId="{4A917DE2-5CD2-BE4C-B7EA-EFB9F6B30C85}" srcId="{C511F474-C379-4F8D-A70C-8067D00DBD64}" destId="{474100E6-ADC4-CF4B-BEDF-060EE465F82A}" srcOrd="6" destOrd="0" parTransId="{7E6D3B52-7ECD-CC4C-B424-BE474D6666A1}" sibTransId="{EEAB5274-C966-1E46-A188-5654421F7116}"/>
    <dgm:cxn modelId="{B80518F8-DAC1-044F-96E8-EC7283F9B4A9}" srcId="{C511F474-C379-4F8D-A70C-8067D00DBD64}" destId="{A580A5FF-34BA-6E49-8AB0-ABC1F75EFA06}" srcOrd="3" destOrd="0" parTransId="{A7DE56BA-93C8-1944-88E5-F9D179025360}" sibTransId="{CD47C4CB-5681-CA4A-95C8-FA685F7018A5}"/>
    <dgm:cxn modelId="{4B9FCDCA-BBA6-4D13-BD53-65F7A22C59DD}" type="presParOf" srcId="{7E02F19D-AFC7-4DE7-BD19-7CAF147ADC79}" destId="{F90F8410-6DAD-42F7-A0F4-8292F693F730}" srcOrd="0" destOrd="0" presId="urn:microsoft.com/office/officeart/2005/8/layout/cycle2"/>
    <dgm:cxn modelId="{0DC46E09-6A64-4B06-9E35-F603C893154B}" type="presParOf" srcId="{7E02F19D-AFC7-4DE7-BD19-7CAF147ADC79}" destId="{4DA6A257-159A-4A2E-B09A-663513D7F82D}" srcOrd="1" destOrd="0" presId="urn:microsoft.com/office/officeart/2005/8/layout/cycle2"/>
    <dgm:cxn modelId="{D4EB426D-D02C-4F31-83CD-88A4A55B55BD}" type="presParOf" srcId="{4DA6A257-159A-4A2E-B09A-663513D7F82D}" destId="{0E33F1F2-4D8C-4518-89DE-CA8BDA668B56}" srcOrd="0" destOrd="0" presId="urn:microsoft.com/office/officeart/2005/8/layout/cycle2"/>
    <dgm:cxn modelId="{80220BAB-5547-411B-9072-1EBF254ACAC2}" type="presParOf" srcId="{7E02F19D-AFC7-4DE7-BD19-7CAF147ADC79}" destId="{ECDD08FF-6591-C145-90AF-51F4F8A7C242}" srcOrd="2" destOrd="0" presId="urn:microsoft.com/office/officeart/2005/8/layout/cycle2"/>
    <dgm:cxn modelId="{1106D968-4C67-45C2-B50E-1794E43F3B4A}" type="presParOf" srcId="{7E02F19D-AFC7-4DE7-BD19-7CAF147ADC79}" destId="{2D0ECE89-B798-1B4D-BD9D-784BC152317C}" srcOrd="3" destOrd="0" presId="urn:microsoft.com/office/officeart/2005/8/layout/cycle2"/>
    <dgm:cxn modelId="{C3642C98-A5A4-401A-B9CA-550E86D576FE}" type="presParOf" srcId="{2D0ECE89-B798-1B4D-BD9D-784BC152317C}" destId="{D57E7FCF-9B94-AD46-B3D9-0F10A468C4E6}" srcOrd="0" destOrd="0" presId="urn:microsoft.com/office/officeart/2005/8/layout/cycle2"/>
    <dgm:cxn modelId="{0DDAAFFD-4021-4891-B649-8A189938DE9D}" type="presParOf" srcId="{7E02F19D-AFC7-4DE7-BD19-7CAF147ADC79}" destId="{6EF0FD6D-AA49-394E-9DE3-5028C300A561}" srcOrd="4" destOrd="0" presId="urn:microsoft.com/office/officeart/2005/8/layout/cycle2"/>
    <dgm:cxn modelId="{713841FE-B765-4359-AFDF-5D9A324E3E8D}" type="presParOf" srcId="{7E02F19D-AFC7-4DE7-BD19-7CAF147ADC79}" destId="{912841B6-8451-0F43-A44B-B81BC6664992}" srcOrd="5" destOrd="0" presId="urn:microsoft.com/office/officeart/2005/8/layout/cycle2"/>
    <dgm:cxn modelId="{1D1B1E99-FB4F-4DF9-9709-17227FF62B03}" type="presParOf" srcId="{912841B6-8451-0F43-A44B-B81BC6664992}" destId="{7371C9FC-9810-D841-BF47-C392ED633325}" srcOrd="0" destOrd="0" presId="urn:microsoft.com/office/officeart/2005/8/layout/cycle2"/>
    <dgm:cxn modelId="{8FB3E778-33F9-4C14-B86D-85B85E9ACE69}" type="presParOf" srcId="{7E02F19D-AFC7-4DE7-BD19-7CAF147ADC79}" destId="{7F9F2033-A32C-274D-8CED-CB902B37F6CE}" srcOrd="6" destOrd="0" presId="urn:microsoft.com/office/officeart/2005/8/layout/cycle2"/>
    <dgm:cxn modelId="{00820C2E-0BD9-424A-B267-16B27B423634}" type="presParOf" srcId="{7E02F19D-AFC7-4DE7-BD19-7CAF147ADC79}" destId="{9DCE6416-A329-224C-BFC6-6DB60CEBD709}" srcOrd="7" destOrd="0" presId="urn:microsoft.com/office/officeart/2005/8/layout/cycle2"/>
    <dgm:cxn modelId="{3C081A5A-8F7B-4A23-A182-5E346CAE97CD}" type="presParOf" srcId="{9DCE6416-A329-224C-BFC6-6DB60CEBD709}" destId="{D580E7CC-CD6C-064C-8D01-E92C7BA8AAD5}" srcOrd="0" destOrd="0" presId="urn:microsoft.com/office/officeart/2005/8/layout/cycle2"/>
    <dgm:cxn modelId="{D0987335-F1C5-4F02-BF70-8A12C343CFE0}" type="presParOf" srcId="{7E02F19D-AFC7-4DE7-BD19-7CAF147ADC79}" destId="{E19F3782-CE7B-654F-BDFD-2EF692B6B378}" srcOrd="8" destOrd="0" presId="urn:microsoft.com/office/officeart/2005/8/layout/cycle2"/>
    <dgm:cxn modelId="{54AC304C-B5CE-4DB3-9A03-BA9B674A39E9}" type="presParOf" srcId="{7E02F19D-AFC7-4DE7-BD19-7CAF147ADC79}" destId="{78814E59-86C5-F948-A96B-AE9CDE8580A6}" srcOrd="9" destOrd="0" presId="urn:microsoft.com/office/officeart/2005/8/layout/cycle2"/>
    <dgm:cxn modelId="{A42B0CC6-D551-4368-9EE5-02801F6EB898}" type="presParOf" srcId="{78814E59-86C5-F948-A96B-AE9CDE8580A6}" destId="{F9676753-5A00-324D-AB02-DFAB34899989}" srcOrd="0" destOrd="0" presId="urn:microsoft.com/office/officeart/2005/8/layout/cycle2"/>
    <dgm:cxn modelId="{5C0EE76A-8FBB-4002-AE87-C1CD758C6C35}" type="presParOf" srcId="{7E02F19D-AFC7-4DE7-BD19-7CAF147ADC79}" destId="{6B0FCF01-D3A9-4347-BE2D-987600D34589}" srcOrd="10" destOrd="0" presId="urn:microsoft.com/office/officeart/2005/8/layout/cycle2"/>
    <dgm:cxn modelId="{61E39F5E-D113-4CAD-A966-B4725B4B9A26}" type="presParOf" srcId="{7E02F19D-AFC7-4DE7-BD19-7CAF147ADC79}" destId="{E129282A-693F-2847-A8BD-09701416B219}" srcOrd="11" destOrd="0" presId="urn:microsoft.com/office/officeart/2005/8/layout/cycle2"/>
    <dgm:cxn modelId="{B20F120A-888C-4EE3-B7DA-1125DAEBFB45}" type="presParOf" srcId="{E129282A-693F-2847-A8BD-09701416B219}" destId="{10A43923-8FC0-4B48-A55B-5F339F6CB149}" srcOrd="0" destOrd="0" presId="urn:microsoft.com/office/officeart/2005/8/layout/cycle2"/>
    <dgm:cxn modelId="{D85DFB58-341B-4F48-8F95-7B3B74880CBE}" type="presParOf" srcId="{7E02F19D-AFC7-4DE7-BD19-7CAF147ADC79}" destId="{CBF15F3A-0430-D940-A5AA-ED1B965358AC}" srcOrd="12" destOrd="0" presId="urn:microsoft.com/office/officeart/2005/8/layout/cycle2"/>
    <dgm:cxn modelId="{6F41A276-9459-4002-A709-E0BE8D1B8EA7}" type="presParOf" srcId="{7E02F19D-AFC7-4DE7-BD19-7CAF147ADC79}" destId="{78B73866-A3F5-B748-9076-0C5DC2372A07}" srcOrd="13" destOrd="0" presId="urn:microsoft.com/office/officeart/2005/8/layout/cycle2"/>
    <dgm:cxn modelId="{4900B0FF-BF35-4DFF-934C-3A8DBC65291A}" type="presParOf" srcId="{78B73866-A3F5-B748-9076-0C5DC2372A07}" destId="{7E978B7F-B7A9-B643-9B02-F5CDC3CB9E1C}"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9AB036A-F04A-4B15-BAF1-51F8975A02B6}"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4619F7B1-9B78-4B21-855F-50578ADFBC64}">
      <dgm:prSet phldrT="[Text]" custT="1"/>
      <dgm:spPr/>
      <dgm:t>
        <a:bodyPr/>
        <a:lstStyle/>
        <a:p>
          <a:pPr algn="ctr"/>
          <a:r>
            <a:rPr lang="fr-FR" sz="2400" noProof="0" dirty="0"/>
            <a:t>Contexte et processus</a:t>
          </a:r>
        </a:p>
      </dgm:t>
    </dgm:pt>
    <dgm:pt modelId="{99B84F77-0DB9-41DC-816E-B987057D02F9}" type="parTrans" cxnId="{341D4E02-D8BA-4BB8-BC7C-5A7B42C469C5}">
      <dgm:prSet/>
      <dgm:spPr/>
      <dgm:t>
        <a:bodyPr/>
        <a:lstStyle/>
        <a:p>
          <a:endParaRPr lang="en-US"/>
        </a:p>
      </dgm:t>
    </dgm:pt>
    <dgm:pt modelId="{3681DB57-4690-4C02-9B38-DCCE7AFC5EC6}" type="sibTrans" cxnId="{341D4E02-D8BA-4BB8-BC7C-5A7B42C469C5}">
      <dgm:prSet/>
      <dgm:spPr/>
      <dgm:t>
        <a:bodyPr/>
        <a:lstStyle/>
        <a:p>
          <a:endParaRPr lang="en-US"/>
        </a:p>
      </dgm:t>
    </dgm:pt>
    <dgm:pt modelId="{41C6D82A-3C81-49BB-855D-FEB0A2402552}">
      <dgm:prSet phldrT="[Text]" custT="1"/>
      <dgm:spPr/>
      <dgm:t>
        <a:bodyPr/>
        <a:lstStyle/>
        <a:p>
          <a:pPr marL="171450" lvl="1" indent="-171450" algn="l" defTabSz="711200">
            <a:lnSpc>
              <a:spcPct val="90000"/>
            </a:lnSpc>
            <a:spcBef>
              <a:spcPct val="0"/>
            </a:spcBef>
            <a:spcAft>
              <a:spcPct val="15000"/>
            </a:spcAft>
            <a:buChar char="•"/>
          </a:pPr>
          <a:r>
            <a:rPr lang="fr-FR" sz="2000" b="0" kern="1200" noProof="0" dirty="0">
              <a:solidFill>
                <a:srgbClr val="514A38">
                  <a:hueOff val="0"/>
                  <a:satOff val="0"/>
                  <a:lumOff val="0"/>
                  <a:alphaOff val="0"/>
                </a:srgbClr>
              </a:solidFill>
              <a:latin typeface="Calibri" panose="020F0502020204030204" pitchFamily="34" charset="0"/>
              <a:ea typeface="+mn-ea"/>
              <a:cs typeface="Calibri" panose="020F0502020204030204" pitchFamily="34" charset="0"/>
            </a:rPr>
            <a:t>Description de l'analyse situationnelle</a:t>
          </a:r>
        </a:p>
      </dgm:t>
    </dgm:pt>
    <dgm:pt modelId="{9BE1ADB0-FBF2-4978-952A-6E523C6D6F01}" type="parTrans" cxnId="{51773813-2E8E-4620-804C-CBEA14B69D90}">
      <dgm:prSet/>
      <dgm:spPr/>
      <dgm:t>
        <a:bodyPr/>
        <a:lstStyle/>
        <a:p>
          <a:endParaRPr lang="en-US"/>
        </a:p>
      </dgm:t>
    </dgm:pt>
    <dgm:pt modelId="{1E86E440-FC5A-4F03-9A40-207D65876133}" type="sibTrans" cxnId="{51773813-2E8E-4620-804C-CBEA14B69D90}">
      <dgm:prSet/>
      <dgm:spPr/>
      <dgm:t>
        <a:bodyPr/>
        <a:lstStyle/>
        <a:p>
          <a:endParaRPr lang="en-US"/>
        </a:p>
      </dgm:t>
    </dgm:pt>
    <dgm:pt modelId="{B7CA6A1D-E9CB-4C47-8FFC-DDE9AAB1E9EC}">
      <dgm:prSet phldrT="[Text]" custT="1"/>
      <dgm:spPr/>
      <dgm:t>
        <a:bodyPr/>
        <a:lstStyle/>
        <a:p>
          <a:endParaRPr lang="fr-FR" sz="2400" noProof="0" dirty="0"/>
        </a:p>
        <a:p>
          <a:r>
            <a:rPr lang="fr-FR" sz="2400" noProof="0" dirty="0"/>
            <a:t>Ressources requises</a:t>
          </a:r>
        </a:p>
        <a:p>
          <a:endParaRPr lang="fr-FR" sz="2400" noProof="0" dirty="0"/>
        </a:p>
      </dgm:t>
    </dgm:pt>
    <dgm:pt modelId="{4E59A9A6-CD1B-44F7-BA3D-A2C63B8A9F73}" type="parTrans" cxnId="{ABBC3AF6-ECF5-468F-AF1D-C3F266BCC0E5}">
      <dgm:prSet/>
      <dgm:spPr/>
      <dgm:t>
        <a:bodyPr/>
        <a:lstStyle/>
        <a:p>
          <a:endParaRPr lang="en-US"/>
        </a:p>
      </dgm:t>
    </dgm:pt>
    <dgm:pt modelId="{1207394C-2699-4A09-BA32-E6F8001AFA40}" type="sibTrans" cxnId="{ABBC3AF6-ECF5-468F-AF1D-C3F266BCC0E5}">
      <dgm:prSet/>
      <dgm:spPr/>
      <dgm:t>
        <a:bodyPr/>
        <a:lstStyle/>
        <a:p>
          <a:endParaRPr lang="en-US"/>
        </a:p>
      </dgm:t>
    </dgm:pt>
    <dgm:pt modelId="{94CE740D-CE6B-492E-B2C7-ECDA212CC087}">
      <dgm:prSet phldrT="[Text]" custT="1"/>
      <dgm:spPr/>
      <dgm:t>
        <a:bodyPr/>
        <a:lstStyle/>
        <a:p>
          <a:endParaRPr lang="fr-FR" sz="2400" noProof="0" dirty="0"/>
        </a:p>
        <a:p>
          <a:r>
            <a:rPr lang="fr-FR" sz="2400" noProof="0" dirty="0"/>
            <a:t>Plan de Travail</a:t>
          </a:r>
        </a:p>
        <a:p>
          <a:endParaRPr lang="fr-FR" sz="2400" noProof="0" dirty="0"/>
        </a:p>
      </dgm:t>
    </dgm:pt>
    <dgm:pt modelId="{5452ECE2-FDC0-4DA1-B03D-3A4379BA2FEF}" type="parTrans" cxnId="{7BF89834-B90D-4509-A112-17A939D26E5A}">
      <dgm:prSet/>
      <dgm:spPr/>
      <dgm:t>
        <a:bodyPr/>
        <a:lstStyle/>
        <a:p>
          <a:endParaRPr lang="en-US"/>
        </a:p>
      </dgm:t>
    </dgm:pt>
    <dgm:pt modelId="{4275E395-965F-462F-A8B3-3CA653EBFBB4}" type="sibTrans" cxnId="{7BF89834-B90D-4509-A112-17A939D26E5A}">
      <dgm:prSet/>
      <dgm:spPr/>
      <dgm:t>
        <a:bodyPr/>
        <a:lstStyle/>
        <a:p>
          <a:endParaRPr lang="en-US"/>
        </a:p>
      </dgm:t>
    </dgm:pt>
    <dgm:pt modelId="{7D46D15B-9E65-4089-9F5B-661034197F3F}">
      <dgm:prSet phldrT="[Text]" custT="1"/>
      <dgm:spPr/>
      <dgm:t>
        <a:bodyPr/>
        <a:lstStyle/>
        <a:p>
          <a:pPr marL="171450" lvl="1" indent="-171450" algn="l" defTabSz="711200">
            <a:lnSpc>
              <a:spcPct val="90000"/>
            </a:lnSpc>
            <a:spcBef>
              <a:spcPct val="0"/>
            </a:spcBef>
            <a:spcAft>
              <a:spcPct val="15000"/>
            </a:spcAft>
            <a:buChar char="•"/>
          </a:pPr>
          <a:r>
            <a:rPr lang="fr-FR" sz="2000" b="0" kern="1200" noProof="0" dirty="0">
              <a:solidFill>
                <a:srgbClr val="514A38">
                  <a:hueOff val="0"/>
                  <a:satOff val="0"/>
                  <a:lumOff val="0"/>
                  <a:alphaOff val="0"/>
                </a:srgbClr>
              </a:solidFill>
              <a:latin typeface="Calibri" panose="020F0502020204030204" pitchFamily="34" charset="0"/>
              <a:ea typeface="+mn-ea"/>
              <a:cs typeface="Calibri" panose="020F0502020204030204" pitchFamily="34" charset="0"/>
            </a:rPr>
            <a:t>Activités, Missions, Dates, Partenaires impliqués, Jalons</a:t>
          </a:r>
        </a:p>
      </dgm:t>
    </dgm:pt>
    <dgm:pt modelId="{A2932638-0D41-41B6-BE95-9B8A98545E39}" type="parTrans" cxnId="{22066AC3-92F4-4029-B109-F2882C7D4349}">
      <dgm:prSet/>
      <dgm:spPr/>
      <dgm:t>
        <a:bodyPr/>
        <a:lstStyle/>
        <a:p>
          <a:endParaRPr lang="en-US"/>
        </a:p>
      </dgm:t>
    </dgm:pt>
    <dgm:pt modelId="{3234016E-D296-493D-AFCF-6947C748C350}" type="sibTrans" cxnId="{22066AC3-92F4-4029-B109-F2882C7D4349}">
      <dgm:prSet/>
      <dgm:spPr/>
      <dgm:t>
        <a:bodyPr/>
        <a:lstStyle/>
        <a:p>
          <a:endParaRPr lang="en-US"/>
        </a:p>
      </dgm:t>
    </dgm:pt>
    <dgm:pt modelId="{BE0168C3-E836-4CA4-B237-31A0545C0A87}">
      <dgm:prSet phldrT="[Text]" custT="1"/>
      <dgm:spPr/>
      <dgm:t>
        <a:bodyPr/>
        <a:lstStyle/>
        <a:p>
          <a:pPr marL="171450" lvl="1" indent="-171450" algn="l" defTabSz="711200">
            <a:lnSpc>
              <a:spcPct val="90000"/>
            </a:lnSpc>
            <a:spcBef>
              <a:spcPct val="0"/>
            </a:spcBef>
            <a:spcAft>
              <a:spcPct val="15000"/>
            </a:spcAft>
            <a:buChar char="•"/>
          </a:pPr>
          <a:r>
            <a:rPr lang="fr-FR" sz="2000" b="0" kern="1200" noProof="0" dirty="0">
              <a:solidFill>
                <a:srgbClr val="514A38">
                  <a:hueOff val="0"/>
                  <a:satOff val="0"/>
                  <a:lumOff val="0"/>
                  <a:alphaOff val="0"/>
                </a:srgbClr>
              </a:solidFill>
              <a:latin typeface="Calibri" panose="020F0502020204030204" pitchFamily="34" charset="0"/>
              <a:ea typeface="+mn-ea"/>
              <a:cs typeface="Calibri" panose="020F0502020204030204" pitchFamily="34" charset="0"/>
            </a:rPr>
            <a:t>Temps de travail des différents partenaires</a:t>
          </a:r>
        </a:p>
      </dgm:t>
    </dgm:pt>
    <dgm:pt modelId="{DB023255-39DB-47E1-96BC-AEFF55DDEE5A}" type="parTrans" cxnId="{72692869-FCB5-4370-871C-B19D6936353D}">
      <dgm:prSet/>
      <dgm:spPr/>
      <dgm:t>
        <a:bodyPr/>
        <a:lstStyle/>
        <a:p>
          <a:endParaRPr lang="en-US"/>
        </a:p>
      </dgm:t>
    </dgm:pt>
    <dgm:pt modelId="{D0A1A314-6FE7-4DE3-82A8-66C9DE3AC9DF}" type="sibTrans" cxnId="{72692869-FCB5-4370-871C-B19D6936353D}">
      <dgm:prSet/>
      <dgm:spPr/>
      <dgm:t>
        <a:bodyPr/>
        <a:lstStyle/>
        <a:p>
          <a:endParaRPr lang="en-US"/>
        </a:p>
      </dgm:t>
    </dgm:pt>
    <dgm:pt modelId="{21015CF7-21C5-44FB-88B6-0328C022E7EB}">
      <dgm:prSet phldrT="[Text]" custT="1"/>
      <dgm:spPr/>
      <dgm:t>
        <a:bodyPr/>
        <a:lstStyle/>
        <a:p>
          <a:r>
            <a:rPr lang="fr-FR" sz="2400" noProof="0" dirty="0"/>
            <a:t>Portées et tâches</a:t>
          </a:r>
        </a:p>
      </dgm:t>
    </dgm:pt>
    <dgm:pt modelId="{D175B6B6-DB24-4AB3-98EB-CAE0AB8E8DBC}" type="sibTrans" cxnId="{1CD85D99-1F84-495A-8FF2-F2BC3EFE3863}">
      <dgm:prSet/>
      <dgm:spPr/>
      <dgm:t>
        <a:bodyPr/>
        <a:lstStyle/>
        <a:p>
          <a:endParaRPr lang="en-US"/>
        </a:p>
      </dgm:t>
    </dgm:pt>
    <dgm:pt modelId="{9FCE5207-3283-4266-A034-A485B9622334}" type="parTrans" cxnId="{1CD85D99-1F84-495A-8FF2-F2BC3EFE3863}">
      <dgm:prSet/>
      <dgm:spPr/>
      <dgm:t>
        <a:bodyPr/>
        <a:lstStyle/>
        <a:p>
          <a:endParaRPr lang="en-US"/>
        </a:p>
      </dgm:t>
    </dgm:pt>
    <dgm:pt modelId="{515ADF13-4490-4702-B690-485013D81616}">
      <dgm:prSet phldrT="[Text]" custT="1"/>
      <dgm:spPr/>
      <dgm:t>
        <a:bodyPr/>
        <a:lstStyle/>
        <a:p>
          <a:pPr marL="171450" lvl="1" indent="-171450" algn="l" defTabSz="711200">
            <a:lnSpc>
              <a:spcPct val="90000"/>
            </a:lnSpc>
            <a:spcBef>
              <a:spcPct val="0"/>
            </a:spcBef>
            <a:spcAft>
              <a:spcPct val="15000"/>
            </a:spcAft>
            <a:buChar char="•"/>
          </a:pPr>
          <a:r>
            <a:rPr lang="fr-FR" sz="1800" b="0" kern="1200" noProof="0" dirty="0">
              <a:solidFill>
                <a:srgbClr val="514A38">
                  <a:hueOff val="0"/>
                  <a:satOff val="0"/>
                  <a:lumOff val="0"/>
                  <a:alphaOff val="0"/>
                </a:srgbClr>
              </a:solidFill>
              <a:latin typeface="Calibri" panose="020F0502020204030204" pitchFamily="34" charset="0"/>
              <a:ea typeface="+mn-ea"/>
              <a:cs typeface="Calibri" panose="020F0502020204030204" pitchFamily="34" charset="0"/>
            </a:rPr>
            <a:t>Processus de développement des tâches importantes: Dossier d’Investissement, Stratégie de Financement de la Santé, identification des défis liés à la GFP, préparation du programme de financement pour le DI</a:t>
          </a:r>
        </a:p>
      </dgm:t>
    </dgm:pt>
    <dgm:pt modelId="{8A447863-4592-4D3F-A649-DB1FEC957F20}" type="sibTrans" cxnId="{AC432FE6-7DD5-421B-BB23-22A6463C2028}">
      <dgm:prSet/>
      <dgm:spPr/>
      <dgm:t>
        <a:bodyPr/>
        <a:lstStyle/>
        <a:p>
          <a:endParaRPr lang="en-US"/>
        </a:p>
      </dgm:t>
    </dgm:pt>
    <dgm:pt modelId="{3C2208C6-1764-4291-8319-95FBA06ED14E}" type="parTrans" cxnId="{AC432FE6-7DD5-421B-BB23-22A6463C2028}">
      <dgm:prSet/>
      <dgm:spPr/>
      <dgm:t>
        <a:bodyPr/>
        <a:lstStyle/>
        <a:p>
          <a:endParaRPr lang="en-US"/>
        </a:p>
      </dgm:t>
    </dgm:pt>
    <dgm:pt modelId="{F5ECBCF4-BE53-4853-8865-0CBAC267EDFD}">
      <dgm:prSet custT="1"/>
      <dgm:spPr/>
      <dgm:t>
        <a:bodyPr/>
        <a:lstStyle/>
        <a:p>
          <a:pPr marL="171450" lvl="1" indent="-171450" algn="l" defTabSz="711200">
            <a:lnSpc>
              <a:spcPct val="90000"/>
            </a:lnSpc>
            <a:spcBef>
              <a:spcPct val="0"/>
            </a:spcBef>
            <a:spcAft>
              <a:spcPct val="15000"/>
            </a:spcAft>
            <a:buChar char="•"/>
          </a:pPr>
          <a:r>
            <a:rPr lang="fr-FR" sz="2000" b="0" kern="1200" noProof="0" dirty="0">
              <a:solidFill>
                <a:srgbClr val="514A38">
                  <a:hueOff val="0"/>
                  <a:satOff val="0"/>
                  <a:lumOff val="0"/>
                  <a:alphaOff val="0"/>
                </a:srgbClr>
              </a:solidFill>
              <a:latin typeface="Calibri" panose="020F0502020204030204" pitchFamily="34" charset="0"/>
              <a:ea typeface="+mn-ea"/>
              <a:cs typeface="Calibri" panose="020F0502020204030204" pitchFamily="34" charset="0"/>
            </a:rPr>
            <a:t>Aperçu du processus du GFF et de la justification du travail du DI, SF, etc.</a:t>
          </a:r>
        </a:p>
      </dgm:t>
    </dgm:pt>
    <dgm:pt modelId="{86F5DD3F-542D-4007-B05F-583409D8CF15}" type="parTrans" cxnId="{C0DDA3C5-863E-4F68-B0BD-1C0637B44FD5}">
      <dgm:prSet/>
      <dgm:spPr/>
      <dgm:t>
        <a:bodyPr/>
        <a:lstStyle/>
        <a:p>
          <a:endParaRPr lang="en-US"/>
        </a:p>
      </dgm:t>
    </dgm:pt>
    <dgm:pt modelId="{78DA3B2D-7A99-46DB-8A02-603B56711718}" type="sibTrans" cxnId="{C0DDA3C5-863E-4F68-B0BD-1C0637B44FD5}">
      <dgm:prSet/>
      <dgm:spPr/>
      <dgm:t>
        <a:bodyPr/>
        <a:lstStyle/>
        <a:p>
          <a:endParaRPr lang="en-US"/>
        </a:p>
      </dgm:t>
    </dgm:pt>
    <dgm:pt modelId="{09721D4A-3511-41F2-A805-CFCEEC432A4C}">
      <dgm:prSet custT="1"/>
      <dgm:spPr/>
      <dgm:t>
        <a:bodyPr/>
        <a:lstStyle/>
        <a:p>
          <a:pPr marL="171450" lvl="1" indent="-171450" algn="l" defTabSz="711200">
            <a:lnSpc>
              <a:spcPct val="90000"/>
            </a:lnSpc>
            <a:spcBef>
              <a:spcPct val="0"/>
            </a:spcBef>
            <a:spcAft>
              <a:spcPct val="15000"/>
            </a:spcAft>
            <a:buChar char="•"/>
          </a:pPr>
          <a:r>
            <a:rPr lang="fr-FR" sz="2000" b="0" kern="1200" noProof="0" dirty="0">
              <a:solidFill>
                <a:srgbClr val="514A38">
                  <a:hueOff val="0"/>
                  <a:satOff val="0"/>
                  <a:lumOff val="0"/>
                  <a:alphaOff val="0"/>
                </a:srgbClr>
              </a:solidFill>
              <a:latin typeface="Calibri" panose="020F0502020204030204" pitchFamily="34" charset="0"/>
              <a:ea typeface="+mn-ea"/>
              <a:cs typeface="Calibri" panose="020F0502020204030204" pitchFamily="34" charset="0"/>
            </a:rPr>
            <a:t>Autres coûts</a:t>
          </a:r>
        </a:p>
      </dgm:t>
    </dgm:pt>
    <dgm:pt modelId="{D8223C12-0935-415B-8282-D073A1CF7E75}" type="parTrans" cxnId="{2EC60EFB-9D8C-4A53-819D-88C706C08EC3}">
      <dgm:prSet/>
      <dgm:spPr/>
      <dgm:t>
        <a:bodyPr/>
        <a:lstStyle/>
        <a:p>
          <a:endParaRPr lang="en-US"/>
        </a:p>
      </dgm:t>
    </dgm:pt>
    <dgm:pt modelId="{54BE6B40-BA49-47D9-BD63-B8760EE95608}" type="sibTrans" cxnId="{2EC60EFB-9D8C-4A53-819D-88C706C08EC3}">
      <dgm:prSet/>
      <dgm:spPr/>
      <dgm:t>
        <a:bodyPr/>
        <a:lstStyle/>
        <a:p>
          <a:endParaRPr lang="en-US"/>
        </a:p>
      </dgm:t>
    </dgm:pt>
    <dgm:pt modelId="{DA5B9A72-C14E-4E19-A129-B9F19DBE56C1}" type="pres">
      <dgm:prSet presAssocID="{09AB036A-F04A-4B15-BAF1-51F8975A02B6}" presName="Name0" presStyleCnt="0">
        <dgm:presLayoutVars>
          <dgm:dir/>
          <dgm:animLvl val="lvl"/>
          <dgm:resizeHandles val="exact"/>
        </dgm:presLayoutVars>
      </dgm:prSet>
      <dgm:spPr/>
    </dgm:pt>
    <dgm:pt modelId="{5D7EA469-481F-4573-B3BC-B8361E2CC075}" type="pres">
      <dgm:prSet presAssocID="{4619F7B1-9B78-4B21-855F-50578ADFBC64}" presName="linNode" presStyleCnt="0"/>
      <dgm:spPr/>
    </dgm:pt>
    <dgm:pt modelId="{15167804-D939-4A1A-B24A-5C42485AA5D3}" type="pres">
      <dgm:prSet presAssocID="{4619F7B1-9B78-4B21-855F-50578ADFBC64}" presName="parentText" presStyleLbl="node1" presStyleIdx="0" presStyleCnt="4">
        <dgm:presLayoutVars>
          <dgm:chMax val="1"/>
          <dgm:bulletEnabled val="1"/>
        </dgm:presLayoutVars>
      </dgm:prSet>
      <dgm:spPr/>
    </dgm:pt>
    <dgm:pt modelId="{91FA2B2B-6D88-440B-8233-4E20D03A2C50}" type="pres">
      <dgm:prSet presAssocID="{4619F7B1-9B78-4B21-855F-50578ADFBC64}" presName="descendantText" presStyleLbl="alignAccFollowNode1" presStyleIdx="0" presStyleCnt="4" custLinFactNeighborY="0">
        <dgm:presLayoutVars>
          <dgm:bulletEnabled val="1"/>
        </dgm:presLayoutVars>
      </dgm:prSet>
      <dgm:spPr/>
    </dgm:pt>
    <dgm:pt modelId="{B9E39C4D-4790-404E-A0E1-3B87619DC9E3}" type="pres">
      <dgm:prSet presAssocID="{3681DB57-4690-4C02-9B38-DCCE7AFC5EC6}" presName="sp" presStyleCnt="0"/>
      <dgm:spPr/>
    </dgm:pt>
    <dgm:pt modelId="{6BA23528-EE25-426A-8BDE-AF3CD29AE4D5}" type="pres">
      <dgm:prSet presAssocID="{21015CF7-21C5-44FB-88B6-0328C022E7EB}" presName="linNode" presStyleCnt="0"/>
      <dgm:spPr/>
    </dgm:pt>
    <dgm:pt modelId="{C0D3D3A2-A25A-4CD3-9B33-0A0EC9BCA734}" type="pres">
      <dgm:prSet presAssocID="{21015CF7-21C5-44FB-88B6-0328C022E7EB}" presName="parentText" presStyleLbl="node1" presStyleIdx="1" presStyleCnt="4">
        <dgm:presLayoutVars>
          <dgm:chMax val="1"/>
          <dgm:bulletEnabled val="1"/>
        </dgm:presLayoutVars>
      </dgm:prSet>
      <dgm:spPr/>
    </dgm:pt>
    <dgm:pt modelId="{48B5382B-B998-4139-B22D-C92239AEE8D2}" type="pres">
      <dgm:prSet presAssocID="{21015CF7-21C5-44FB-88B6-0328C022E7EB}" presName="descendantText" presStyleLbl="alignAccFollowNode1" presStyleIdx="1" presStyleCnt="4" custScaleY="151982" custLinFactNeighborX="2333" custLinFactNeighborY="-252">
        <dgm:presLayoutVars>
          <dgm:bulletEnabled val="1"/>
        </dgm:presLayoutVars>
      </dgm:prSet>
      <dgm:spPr/>
    </dgm:pt>
    <dgm:pt modelId="{3799285B-DCC4-4397-8176-D0A0DEB29EAA}" type="pres">
      <dgm:prSet presAssocID="{D175B6B6-DB24-4AB3-98EB-CAE0AB8E8DBC}" presName="sp" presStyleCnt="0"/>
      <dgm:spPr/>
    </dgm:pt>
    <dgm:pt modelId="{CED5B3F2-AF79-45D4-8353-0BAC63100394}" type="pres">
      <dgm:prSet presAssocID="{94CE740D-CE6B-492E-B2C7-ECDA212CC087}" presName="linNode" presStyleCnt="0"/>
      <dgm:spPr/>
    </dgm:pt>
    <dgm:pt modelId="{8E726BEB-FF54-4211-BC51-42A24F3EF48E}" type="pres">
      <dgm:prSet presAssocID="{94CE740D-CE6B-492E-B2C7-ECDA212CC087}" presName="parentText" presStyleLbl="node1" presStyleIdx="2" presStyleCnt="4">
        <dgm:presLayoutVars>
          <dgm:chMax val="1"/>
          <dgm:bulletEnabled val="1"/>
        </dgm:presLayoutVars>
      </dgm:prSet>
      <dgm:spPr/>
    </dgm:pt>
    <dgm:pt modelId="{8A9B2F2B-EC01-4DF0-85A8-C267FD78E184}" type="pres">
      <dgm:prSet presAssocID="{94CE740D-CE6B-492E-B2C7-ECDA212CC087}" presName="descendantText" presStyleLbl="alignAccFollowNode1" presStyleIdx="2" presStyleCnt="4" custLinFactNeighborY="0">
        <dgm:presLayoutVars>
          <dgm:bulletEnabled val="1"/>
        </dgm:presLayoutVars>
      </dgm:prSet>
      <dgm:spPr/>
    </dgm:pt>
    <dgm:pt modelId="{3EC01DC7-1A00-4935-BD24-95B3BCD7788D}" type="pres">
      <dgm:prSet presAssocID="{4275E395-965F-462F-A8B3-3CA653EBFBB4}" presName="sp" presStyleCnt="0"/>
      <dgm:spPr/>
    </dgm:pt>
    <dgm:pt modelId="{9C15FB72-DE36-4469-B122-5672A9B797A5}" type="pres">
      <dgm:prSet presAssocID="{B7CA6A1D-E9CB-4C47-8FFC-DDE9AAB1E9EC}" presName="linNode" presStyleCnt="0"/>
      <dgm:spPr/>
    </dgm:pt>
    <dgm:pt modelId="{FCCD86B5-6ABD-4F4F-B2EA-80B223EA2679}" type="pres">
      <dgm:prSet presAssocID="{B7CA6A1D-E9CB-4C47-8FFC-DDE9AAB1E9EC}" presName="parentText" presStyleLbl="node1" presStyleIdx="3" presStyleCnt="4" custLinFactNeighborX="172" custLinFactNeighborY="-2530">
        <dgm:presLayoutVars>
          <dgm:chMax val="1"/>
          <dgm:bulletEnabled val="1"/>
        </dgm:presLayoutVars>
      </dgm:prSet>
      <dgm:spPr/>
    </dgm:pt>
    <dgm:pt modelId="{386EE94C-13EC-4709-97C9-683E2E8FE086}" type="pres">
      <dgm:prSet presAssocID="{B7CA6A1D-E9CB-4C47-8FFC-DDE9AAB1E9EC}" presName="descendantText" presStyleLbl="alignAccFollowNode1" presStyleIdx="3" presStyleCnt="4" custLinFactNeighborY="0">
        <dgm:presLayoutVars>
          <dgm:bulletEnabled val="1"/>
        </dgm:presLayoutVars>
      </dgm:prSet>
      <dgm:spPr/>
    </dgm:pt>
  </dgm:ptLst>
  <dgm:cxnLst>
    <dgm:cxn modelId="{341D4E02-D8BA-4BB8-BC7C-5A7B42C469C5}" srcId="{09AB036A-F04A-4B15-BAF1-51F8975A02B6}" destId="{4619F7B1-9B78-4B21-855F-50578ADFBC64}" srcOrd="0" destOrd="0" parTransId="{99B84F77-0DB9-41DC-816E-B987057D02F9}" sibTransId="{3681DB57-4690-4C02-9B38-DCCE7AFC5EC6}"/>
    <dgm:cxn modelId="{B0E0B70C-8844-4FF4-BD59-94E30949CE3A}" type="presOf" srcId="{F5ECBCF4-BE53-4853-8865-0CBAC267EDFD}" destId="{91FA2B2B-6D88-440B-8233-4E20D03A2C50}" srcOrd="0" destOrd="1" presId="urn:microsoft.com/office/officeart/2005/8/layout/vList5"/>
    <dgm:cxn modelId="{51773813-2E8E-4620-804C-CBEA14B69D90}" srcId="{4619F7B1-9B78-4B21-855F-50578ADFBC64}" destId="{41C6D82A-3C81-49BB-855D-FEB0A2402552}" srcOrd="0" destOrd="0" parTransId="{9BE1ADB0-FBF2-4978-952A-6E523C6D6F01}" sibTransId="{1E86E440-FC5A-4F03-9A40-207D65876133}"/>
    <dgm:cxn modelId="{7BF89834-B90D-4509-A112-17A939D26E5A}" srcId="{09AB036A-F04A-4B15-BAF1-51F8975A02B6}" destId="{94CE740D-CE6B-492E-B2C7-ECDA212CC087}" srcOrd="2" destOrd="0" parTransId="{5452ECE2-FDC0-4DA1-B03D-3A4379BA2FEF}" sibTransId="{4275E395-965F-462F-A8B3-3CA653EBFBB4}"/>
    <dgm:cxn modelId="{BCD1BC5C-D81A-4BEE-B00F-9AF9E15BCF69}" type="presOf" srcId="{515ADF13-4490-4702-B690-485013D81616}" destId="{48B5382B-B998-4139-B22D-C92239AEE8D2}" srcOrd="0" destOrd="0" presId="urn:microsoft.com/office/officeart/2005/8/layout/vList5"/>
    <dgm:cxn modelId="{4B3A8641-DBA4-4FCF-8E64-332C50554EC5}" type="presOf" srcId="{BE0168C3-E836-4CA4-B237-31A0545C0A87}" destId="{386EE94C-13EC-4709-97C9-683E2E8FE086}" srcOrd="0" destOrd="0" presId="urn:microsoft.com/office/officeart/2005/8/layout/vList5"/>
    <dgm:cxn modelId="{72692869-FCB5-4370-871C-B19D6936353D}" srcId="{B7CA6A1D-E9CB-4C47-8FFC-DDE9AAB1E9EC}" destId="{BE0168C3-E836-4CA4-B237-31A0545C0A87}" srcOrd="0" destOrd="0" parTransId="{DB023255-39DB-47E1-96BC-AEFF55DDEE5A}" sibTransId="{D0A1A314-6FE7-4DE3-82A8-66C9DE3AC9DF}"/>
    <dgm:cxn modelId="{1CD85D99-1F84-495A-8FF2-F2BC3EFE3863}" srcId="{09AB036A-F04A-4B15-BAF1-51F8975A02B6}" destId="{21015CF7-21C5-44FB-88B6-0328C022E7EB}" srcOrd="1" destOrd="0" parTransId="{9FCE5207-3283-4266-A034-A485B9622334}" sibTransId="{D175B6B6-DB24-4AB3-98EB-CAE0AB8E8DBC}"/>
    <dgm:cxn modelId="{5E5B7EA7-033A-4BF5-81C0-E0CC4E3F9DE9}" type="presOf" srcId="{09AB036A-F04A-4B15-BAF1-51F8975A02B6}" destId="{DA5B9A72-C14E-4E19-A129-B9F19DBE56C1}" srcOrd="0" destOrd="0" presId="urn:microsoft.com/office/officeart/2005/8/layout/vList5"/>
    <dgm:cxn modelId="{B40E01B7-9A6A-4CCC-A648-4BF372EB10DF}" type="presOf" srcId="{4619F7B1-9B78-4B21-855F-50578ADFBC64}" destId="{15167804-D939-4A1A-B24A-5C42485AA5D3}" srcOrd="0" destOrd="0" presId="urn:microsoft.com/office/officeart/2005/8/layout/vList5"/>
    <dgm:cxn modelId="{22066AC3-92F4-4029-B109-F2882C7D4349}" srcId="{94CE740D-CE6B-492E-B2C7-ECDA212CC087}" destId="{7D46D15B-9E65-4089-9F5B-661034197F3F}" srcOrd="0" destOrd="0" parTransId="{A2932638-0D41-41B6-BE95-9B8A98545E39}" sibTransId="{3234016E-D296-493D-AFCF-6947C748C350}"/>
    <dgm:cxn modelId="{C0DDA3C5-863E-4F68-B0BD-1C0637B44FD5}" srcId="{4619F7B1-9B78-4B21-855F-50578ADFBC64}" destId="{F5ECBCF4-BE53-4853-8865-0CBAC267EDFD}" srcOrd="1" destOrd="0" parTransId="{86F5DD3F-542D-4007-B05F-583409D8CF15}" sibTransId="{78DA3B2D-7A99-46DB-8A02-603B56711718}"/>
    <dgm:cxn modelId="{052EDACE-DD62-473C-8680-942E455C56FA}" type="presOf" srcId="{09721D4A-3511-41F2-A805-CFCEEC432A4C}" destId="{386EE94C-13EC-4709-97C9-683E2E8FE086}" srcOrd="0" destOrd="1" presId="urn:microsoft.com/office/officeart/2005/8/layout/vList5"/>
    <dgm:cxn modelId="{DA466ED2-079D-482B-9340-2847E29A85ED}" type="presOf" srcId="{B7CA6A1D-E9CB-4C47-8FFC-DDE9AAB1E9EC}" destId="{FCCD86B5-6ABD-4F4F-B2EA-80B223EA2679}" srcOrd="0" destOrd="0" presId="urn:microsoft.com/office/officeart/2005/8/layout/vList5"/>
    <dgm:cxn modelId="{AC432FE6-7DD5-421B-BB23-22A6463C2028}" srcId="{21015CF7-21C5-44FB-88B6-0328C022E7EB}" destId="{515ADF13-4490-4702-B690-485013D81616}" srcOrd="0" destOrd="0" parTransId="{3C2208C6-1764-4291-8319-95FBA06ED14E}" sibTransId="{8A447863-4592-4D3F-A649-DB1FEC957F20}"/>
    <dgm:cxn modelId="{1D0FEDF4-6BB6-4BC1-B88C-29E4BADE1358}" type="presOf" srcId="{41C6D82A-3C81-49BB-855D-FEB0A2402552}" destId="{91FA2B2B-6D88-440B-8233-4E20D03A2C50}" srcOrd="0" destOrd="0" presId="urn:microsoft.com/office/officeart/2005/8/layout/vList5"/>
    <dgm:cxn modelId="{ABBC3AF6-ECF5-468F-AF1D-C3F266BCC0E5}" srcId="{09AB036A-F04A-4B15-BAF1-51F8975A02B6}" destId="{B7CA6A1D-E9CB-4C47-8FFC-DDE9AAB1E9EC}" srcOrd="3" destOrd="0" parTransId="{4E59A9A6-CD1B-44F7-BA3D-A2C63B8A9F73}" sibTransId="{1207394C-2699-4A09-BA32-E6F8001AFA40}"/>
    <dgm:cxn modelId="{624B46F7-E956-4231-A725-525ED900DF6D}" type="presOf" srcId="{7D46D15B-9E65-4089-9F5B-661034197F3F}" destId="{8A9B2F2B-EC01-4DF0-85A8-C267FD78E184}" srcOrd="0" destOrd="0" presId="urn:microsoft.com/office/officeart/2005/8/layout/vList5"/>
    <dgm:cxn modelId="{3A6BC9FA-1F64-4514-85D4-2628DCE47460}" type="presOf" srcId="{94CE740D-CE6B-492E-B2C7-ECDA212CC087}" destId="{8E726BEB-FF54-4211-BC51-42A24F3EF48E}" srcOrd="0" destOrd="0" presId="urn:microsoft.com/office/officeart/2005/8/layout/vList5"/>
    <dgm:cxn modelId="{2EC60EFB-9D8C-4A53-819D-88C706C08EC3}" srcId="{B7CA6A1D-E9CB-4C47-8FFC-DDE9AAB1E9EC}" destId="{09721D4A-3511-41F2-A805-CFCEEC432A4C}" srcOrd="1" destOrd="0" parTransId="{D8223C12-0935-415B-8282-D073A1CF7E75}" sibTransId="{54BE6B40-BA49-47D9-BD63-B8760EE95608}"/>
    <dgm:cxn modelId="{FE6337FC-2042-4369-8E29-D5E139F34AF8}" type="presOf" srcId="{21015CF7-21C5-44FB-88B6-0328C022E7EB}" destId="{C0D3D3A2-A25A-4CD3-9B33-0A0EC9BCA734}" srcOrd="0" destOrd="0" presId="urn:microsoft.com/office/officeart/2005/8/layout/vList5"/>
    <dgm:cxn modelId="{515DA6F6-402A-4B34-929C-CFC893510E4C}" type="presParOf" srcId="{DA5B9A72-C14E-4E19-A129-B9F19DBE56C1}" destId="{5D7EA469-481F-4573-B3BC-B8361E2CC075}" srcOrd="0" destOrd="0" presId="urn:microsoft.com/office/officeart/2005/8/layout/vList5"/>
    <dgm:cxn modelId="{D849AF97-C2A4-417C-83E6-647224549D81}" type="presParOf" srcId="{5D7EA469-481F-4573-B3BC-B8361E2CC075}" destId="{15167804-D939-4A1A-B24A-5C42485AA5D3}" srcOrd="0" destOrd="0" presId="urn:microsoft.com/office/officeart/2005/8/layout/vList5"/>
    <dgm:cxn modelId="{DF905C32-0BF0-40DF-9CB5-C475EB3B01D5}" type="presParOf" srcId="{5D7EA469-481F-4573-B3BC-B8361E2CC075}" destId="{91FA2B2B-6D88-440B-8233-4E20D03A2C50}" srcOrd="1" destOrd="0" presId="urn:microsoft.com/office/officeart/2005/8/layout/vList5"/>
    <dgm:cxn modelId="{E367BEAF-55AC-44BB-90AE-D0FEEA5310FD}" type="presParOf" srcId="{DA5B9A72-C14E-4E19-A129-B9F19DBE56C1}" destId="{B9E39C4D-4790-404E-A0E1-3B87619DC9E3}" srcOrd="1" destOrd="0" presId="urn:microsoft.com/office/officeart/2005/8/layout/vList5"/>
    <dgm:cxn modelId="{C1B7F0E9-FCC3-4DBF-BD05-5B940F266647}" type="presParOf" srcId="{DA5B9A72-C14E-4E19-A129-B9F19DBE56C1}" destId="{6BA23528-EE25-426A-8BDE-AF3CD29AE4D5}" srcOrd="2" destOrd="0" presId="urn:microsoft.com/office/officeart/2005/8/layout/vList5"/>
    <dgm:cxn modelId="{9EA17D18-5B83-4293-828C-9E165CAF78BD}" type="presParOf" srcId="{6BA23528-EE25-426A-8BDE-AF3CD29AE4D5}" destId="{C0D3D3A2-A25A-4CD3-9B33-0A0EC9BCA734}" srcOrd="0" destOrd="0" presId="urn:microsoft.com/office/officeart/2005/8/layout/vList5"/>
    <dgm:cxn modelId="{A0D3988C-7856-4297-9F7F-F6B43AB701BE}" type="presParOf" srcId="{6BA23528-EE25-426A-8BDE-AF3CD29AE4D5}" destId="{48B5382B-B998-4139-B22D-C92239AEE8D2}" srcOrd="1" destOrd="0" presId="urn:microsoft.com/office/officeart/2005/8/layout/vList5"/>
    <dgm:cxn modelId="{103D122B-FD7D-43D6-9D51-39AA0C47E1CB}" type="presParOf" srcId="{DA5B9A72-C14E-4E19-A129-B9F19DBE56C1}" destId="{3799285B-DCC4-4397-8176-D0A0DEB29EAA}" srcOrd="3" destOrd="0" presId="urn:microsoft.com/office/officeart/2005/8/layout/vList5"/>
    <dgm:cxn modelId="{3FC3D91D-38FF-40F2-9E06-3DCBD3A78914}" type="presParOf" srcId="{DA5B9A72-C14E-4E19-A129-B9F19DBE56C1}" destId="{CED5B3F2-AF79-45D4-8353-0BAC63100394}" srcOrd="4" destOrd="0" presId="urn:microsoft.com/office/officeart/2005/8/layout/vList5"/>
    <dgm:cxn modelId="{2DD88BE7-0297-4EE7-B0B7-9AF5A12BC7F5}" type="presParOf" srcId="{CED5B3F2-AF79-45D4-8353-0BAC63100394}" destId="{8E726BEB-FF54-4211-BC51-42A24F3EF48E}" srcOrd="0" destOrd="0" presId="urn:microsoft.com/office/officeart/2005/8/layout/vList5"/>
    <dgm:cxn modelId="{C57F2F4D-2066-447F-803E-03D264056FF6}" type="presParOf" srcId="{CED5B3F2-AF79-45D4-8353-0BAC63100394}" destId="{8A9B2F2B-EC01-4DF0-85A8-C267FD78E184}" srcOrd="1" destOrd="0" presId="urn:microsoft.com/office/officeart/2005/8/layout/vList5"/>
    <dgm:cxn modelId="{3AB6DEF7-2360-4C93-BD08-2049A711BF86}" type="presParOf" srcId="{DA5B9A72-C14E-4E19-A129-B9F19DBE56C1}" destId="{3EC01DC7-1A00-4935-BD24-95B3BCD7788D}" srcOrd="5" destOrd="0" presId="urn:microsoft.com/office/officeart/2005/8/layout/vList5"/>
    <dgm:cxn modelId="{D92E64A1-D97C-4C7D-9C3C-3DBCCBFDDD29}" type="presParOf" srcId="{DA5B9A72-C14E-4E19-A129-B9F19DBE56C1}" destId="{9C15FB72-DE36-4469-B122-5672A9B797A5}" srcOrd="6" destOrd="0" presId="urn:microsoft.com/office/officeart/2005/8/layout/vList5"/>
    <dgm:cxn modelId="{079CC484-A2F7-4BF6-B303-7F492E83DAD9}" type="presParOf" srcId="{9C15FB72-DE36-4469-B122-5672A9B797A5}" destId="{FCCD86B5-6ABD-4F4F-B2EA-80B223EA2679}" srcOrd="0" destOrd="0" presId="urn:microsoft.com/office/officeart/2005/8/layout/vList5"/>
    <dgm:cxn modelId="{F36AEB33-A203-47F0-B7A2-29A35136408C}" type="presParOf" srcId="{9C15FB72-DE36-4469-B122-5672A9B797A5}" destId="{386EE94C-13EC-4709-97C9-683E2E8FE086}"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C7C7F0-BCDC-5F42-91E0-76525B8FB971}">
      <dsp:nvSpPr>
        <dsp:cNvPr id="0" name=""/>
        <dsp:cNvSpPr/>
      </dsp:nvSpPr>
      <dsp:spPr>
        <a:xfrm>
          <a:off x="756391" y="228194"/>
          <a:ext cx="703367" cy="457189"/>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endParaRPr lang="en-US" sz="1900" kern="1200" dirty="0"/>
        </a:p>
      </dsp:txBody>
      <dsp:txXfrm>
        <a:off x="778709" y="250512"/>
        <a:ext cx="658731" cy="412553"/>
      </dsp:txXfrm>
    </dsp:sp>
    <dsp:sp modelId="{4FF4D49A-B3C9-6A4D-A622-6E4E19F33FC9}">
      <dsp:nvSpPr>
        <dsp:cNvPr id="0" name=""/>
        <dsp:cNvSpPr/>
      </dsp:nvSpPr>
      <dsp:spPr>
        <a:xfrm>
          <a:off x="352014" y="456789"/>
          <a:ext cx="1512121" cy="1512121"/>
        </a:xfrm>
        <a:custGeom>
          <a:avLst/>
          <a:gdLst/>
          <a:ahLst/>
          <a:cxnLst/>
          <a:rect l="0" t="0" r="0" b="0"/>
          <a:pathLst>
            <a:path>
              <a:moveTo>
                <a:pt x="1205057" y="147759"/>
              </a:moveTo>
              <a:arcTo wR="756060" hR="756060" stAng="18385897" swAng="1635487"/>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35395FDA-A113-2D46-A868-371D44DE4E6D}">
      <dsp:nvSpPr>
        <dsp:cNvPr id="0" name=""/>
        <dsp:cNvSpPr/>
      </dsp:nvSpPr>
      <dsp:spPr>
        <a:xfrm>
          <a:off x="1512451" y="984255"/>
          <a:ext cx="703367" cy="457189"/>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endParaRPr lang="en-US" sz="1900" kern="1200" dirty="0"/>
        </a:p>
      </dsp:txBody>
      <dsp:txXfrm>
        <a:off x="1534769" y="1006573"/>
        <a:ext cx="658731" cy="412553"/>
      </dsp:txXfrm>
    </dsp:sp>
    <dsp:sp modelId="{AFE80F49-6B2D-CD4B-A1FB-2E6B8AC032BF}">
      <dsp:nvSpPr>
        <dsp:cNvPr id="0" name=""/>
        <dsp:cNvSpPr/>
      </dsp:nvSpPr>
      <dsp:spPr>
        <a:xfrm>
          <a:off x="352014" y="456789"/>
          <a:ext cx="1512121" cy="1512121"/>
        </a:xfrm>
        <a:custGeom>
          <a:avLst/>
          <a:gdLst/>
          <a:ahLst/>
          <a:cxnLst/>
          <a:rect l="0" t="0" r="0" b="0"/>
          <a:pathLst>
            <a:path>
              <a:moveTo>
                <a:pt x="1433799" y="1091171"/>
              </a:moveTo>
              <a:arcTo wR="756060" hR="756060" stAng="1578616" swAng="1635487"/>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0CF3AB10-04E2-5445-9D9F-6FAF6F4C3A92}">
      <dsp:nvSpPr>
        <dsp:cNvPr id="0" name=""/>
        <dsp:cNvSpPr/>
      </dsp:nvSpPr>
      <dsp:spPr>
        <a:xfrm>
          <a:off x="756391" y="1740316"/>
          <a:ext cx="703367" cy="457189"/>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endParaRPr lang="en-US" sz="1900" kern="1200" dirty="0"/>
        </a:p>
      </dsp:txBody>
      <dsp:txXfrm>
        <a:off x="778709" y="1762634"/>
        <a:ext cx="658731" cy="412553"/>
      </dsp:txXfrm>
    </dsp:sp>
    <dsp:sp modelId="{DEFDD68F-87B5-9943-A515-881A5566793D}">
      <dsp:nvSpPr>
        <dsp:cNvPr id="0" name=""/>
        <dsp:cNvSpPr/>
      </dsp:nvSpPr>
      <dsp:spPr>
        <a:xfrm>
          <a:off x="352014" y="456789"/>
          <a:ext cx="1512121" cy="1512121"/>
        </a:xfrm>
        <a:custGeom>
          <a:avLst/>
          <a:gdLst/>
          <a:ahLst/>
          <a:cxnLst/>
          <a:rect l="0" t="0" r="0" b="0"/>
          <a:pathLst>
            <a:path>
              <a:moveTo>
                <a:pt x="307064" y="1364361"/>
              </a:moveTo>
              <a:arcTo wR="756060" hR="756060" stAng="7585897" swAng="1635487"/>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81AA2E98-A0E5-604E-930D-8B2B44152EDB}">
      <dsp:nvSpPr>
        <dsp:cNvPr id="0" name=""/>
        <dsp:cNvSpPr/>
      </dsp:nvSpPr>
      <dsp:spPr>
        <a:xfrm>
          <a:off x="330" y="984255"/>
          <a:ext cx="703367" cy="457189"/>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endParaRPr lang="en-US" sz="1900" kern="1200" dirty="0"/>
        </a:p>
      </dsp:txBody>
      <dsp:txXfrm>
        <a:off x="22648" y="1006573"/>
        <a:ext cx="658731" cy="412553"/>
      </dsp:txXfrm>
    </dsp:sp>
    <dsp:sp modelId="{3E96798A-52DC-7D4C-A91B-CB491535C0FC}">
      <dsp:nvSpPr>
        <dsp:cNvPr id="0" name=""/>
        <dsp:cNvSpPr/>
      </dsp:nvSpPr>
      <dsp:spPr>
        <a:xfrm>
          <a:off x="352014" y="456789"/>
          <a:ext cx="1512121" cy="1512121"/>
        </a:xfrm>
        <a:custGeom>
          <a:avLst/>
          <a:gdLst/>
          <a:ahLst/>
          <a:cxnLst/>
          <a:rect l="0" t="0" r="0" b="0"/>
          <a:pathLst>
            <a:path>
              <a:moveTo>
                <a:pt x="78322" y="420950"/>
              </a:moveTo>
              <a:arcTo wR="756060" hR="756060" stAng="12378616" swAng="1635487"/>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3BC1B1-9815-8E4D-A175-CB4AA0C384C1}">
      <dsp:nvSpPr>
        <dsp:cNvPr id="0" name=""/>
        <dsp:cNvSpPr/>
      </dsp:nvSpPr>
      <dsp:spPr>
        <a:xfrm>
          <a:off x="1764272" y="238407"/>
          <a:ext cx="1640596" cy="1463798"/>
        </a:xfrm>
        <a:prstGeom prst="roundRect">
          <a:avLst/>
        </a:prstGeom>
        <a:solidFill>
          <a:srgbClr val="4E94D4"/>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60960" rIns="0" bIns="60960" numCol="1" spcCol="1270" anchor="ctr" anchorCtr="0">
          <a:noAutofit/>
        </a:bodyPr>
        <a:lstStyle/>
        <a:p>
          <a:pPr marL="0" lvl="0" indent="0" algn="ctr" defTabSz="711200">
            <a:lnSpc>
              <a:spcPct val="90000"/>
            </a:lnSpc>
            <a:spcBef>
              <a:spcPct val="0"/>
            </a:spcBef>
            <a:spcAft>
              <a:spcPct val="35000"/>
            </a:spcAft>
            <a:buNone/>
          </a:pPr>
          <a:r>
            <a:rPr lang="fr-FR" sz="1600" kern="1200" noProof="0" dirty="0">
              <a:solidFill>
                <a:schemeClr val="tx1"/>
              </a:solidFill>
            </a:rPr>
            <a:t>A. Identification des résultats clés</a:t>
          </a:r>
          <a:endParaRPr lang="fr-FR" sz="1600" kern="1200" noProof="0" dirty="0">
            <a:solidFill>
              <a:schemeClr val="tx1"/>
            </a:solidFill>
            <a:latin typeface="Futura Std Book"/>
          </a:endParaRPr>
        </a:p>
      </dsp:txBody>
      <dsp:txXfrm>
        <a:off x="1835729" y="309864"/>
        <a:ext cx="1497682" cy="1320884"/>
      </dsp:txXfrm>
    </dsp:sp>
    <dsp:sp modelId="{0F8FC639-6148-214F-B06E-D4C1E8B5BF67}">
      <dsp:nvSpPr>
        <dsp:cNvPr id="0" name=""/>
        <dsp:cNvSpPr/>
      </dsp:nvSpPr>
      <dsp:spPr>
        <a:xfrm>
          <a:off x="821068" y="970306"/>
          <a:ext cx="3527005" cy="3527005"/>
        </a:xfrm>
        <a:custGeom>
          <a:avLst/>
          <a:gdLst/>
          <a:ahLst/>
          <a:cxnLst/>
          <a:rect l="0" t="0" r="0" b="0"/>
          <a:pathLst>
            <a:path>
              <a:moveTo>
                <a:pt x="2810781" y="344648"/>
              </a:moveTo>
              <a:arcTo wR="1763502" hR="1763502" stAng="18385897" swAng="1635487"/>
            </a:path>
          </a:pathLst>
        </a:custGeom>
        <a:noFill/>
        <a:ln w="63500" cap="flat" cmpd="sng" algn="ctr">
          <a:solidFill>
            <a:srgbClr val="01A19A"/>
          </a:solidFill>
          <a:prstDash val="solid"/>
          <a:miter lim="800000"/>
          <a:tailEnd type="arrow"/>
        </a:ln>
        <a:effectLst/>
      </dsp:spPr>
      <dsp:style>
        <a:lnRef idx="1">
          <a:scrgbClr r="0" g="0" b="0"/>
        </a:lnRef>
        <a:fillRef idx="0">
          <a:scrgbClr r="0" g="0" b="0"/>
        </a:fillRef>
        <a:effectRef idx="0">
          <a:scrgbClr r="0" g="0" b="0"/>
        </a:effectRef>
        <a:fontRef idx="minor"/>
      </dsp:style>
    </dsp:sp>
    <dsp:sp modelId="{B3AAA73A-32C5-3940-B242-3DB49960C821}">
      <dsp:nvSpPr>
        <dsp:cNvPr id="0" name=""/>
        <dsp:cNvSpPr/>
      </dsp:nvSpPr>
      <dsp:spPr>
        <a:xfrm>
          <a:off x="3527775" y="2200615"/>
          <a:ext cx="1640596" cy="1066387"/>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kern="1200" noProof="0" dirty="0">
              <a:solidFill>
                <a:schemeClr val="tx1"/>
              </a:solidFill>
            </a:rPr>
            <a:t>B. Accord sur les investissements (quoi/comment/pour qui/où)</a:t>
          </a:r>
        </a:p>
      </dsp:txBody>
      <dsp:txXfrm>
        <a:off x="3579832" y="2252672"/>
        <a:ext cx="1536482" cy="962273"/>
      </dsp:txXfrm>
    </dsp:sp>
    <dsp:sp modelId="{8247C717-BAE6-1742-873C-517580D2B2A4}">
      <dsp:nvSpPr>
        <dsp:cNvPr id="0" name=""/>
        <dsp:cNvSpPr/>
      </dsp:nvSpPr>
      <dsp:spPr>
        <a:xfrm>
          <a:off x="821068" y="970306"/>
          <a:ext cx="3527005" cy="3527005"/>
        </a:xfrm>
        <a:custGeom>
          <a:avLst/>
          <a:gdLst/>
          <a:ahLst/>
          <a:cxnLst/>
          <a:rect l="0" t="0" r="0" b="0"/>
          <a:pathLst>
            <a:path>
              <a:moveTo>
                <a:pt x="3344318" y="2545143"/>
              </a:moveTo>
              <a:arcTo wR="1763502" hR="1763502" stAng="1578616" swAng="1635487"/>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D7EAFB48-CCC4-BF4B-80F9-2CBF8ADF82B8}">
      <dsp:nvSpPr>
        <dsp:cNvPr id="0" name=""/>
        <dsp:cNvSpPr/>
      </dsp:nvSpPr>
      <dsp:spPr>
        <a:xfrm>
          <a:off x="1764272" y="3964117"/>
          <a:ext cx="1640596" cy="1066387"/>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kern="1200" noProof="0" dirty="0">
              <a:solidFill>
                <a:schemeClr val="tx1"/>
              </a:solidFill>
            </a:rPr>
            <a:t>C. Chiffrage</a:t>
          </a:r>
        </a:p>
      </dsp:txBody>
      <dsp:txXfrm>
        <a:off x="1816329" y="4016174"/>
        <a:ext cx="1536482" cy="962273"/>
      </dsp:txXfrm>
    </dsp:sp>
    <dsp:sp modelId="{CB179292-56A6-C340-8BE8-C2821B809349}">
      <dsp:nvSpPr>
        <dsp:cNvPr id="0" name=""/>
        <dsp:cNvSpPr/>
      </dsp:nvSpPr>
      <dsp:spPr>
        <a:xfrm>
          <a:off x="821068" y="970306"/>
          <a:ext cx="3527005" cy="3527005"/>
        </a:xfrm>
        <a:custGeom>
          <a:avLst/>
          <a:gdLst/>
          <a:ahLst/>
          <a:cxnLst/>
          <a:rect l="0" t="0" r="0" b="0"/>
          <a:pathLst>
            <a:path>
              <a:moveTo>
                <a:pt x="716223" y="3182357"/>
              </a:moveTo>
              <a:arcTo wR="1763502" hR="1763502" stAng="7585897" swAng="1635487"/>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37FACDDB-9A1A-C74D-86D7-A34DD8D45AD2}">
      <dsp:nvSpPr>
        <dsp:cNvPr id="0" name=""/>
        <dsp:cNvSpPr/>
      </dsp:nvSpPr>
      <dsp:spPr>
        <a:xfrm>
          <a:off x="769" y="2200615"/>
          <a:ext cx="1640596" cy="1066387"/>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kern="1200" noProof="0" dirty="0">
              <a:solidFill>
                <a:schemeClr val="tx1"/>
              </a:solidFill>
            </a:rPr>
            <a:t>D. Évaluation de la faisabilité financière</a:t>
          </a:r>
        </a:p>
      </dsp:txBody>
      <dsp:txXfrm>
        <a:off x="52826" y="2252672"/>
        <a:ext cx="1536482" cy="962273"/>
      </dsp:txXfrm>
    </dsp:sp>
    <dsp:sp modelId="{65BAF905-FFF7-F54F-B393-4C2F1F063AFE}">
      <dsp:nvSpPr>
        <dsp:cNvPr id="0" name=""/>
        <dsp:cNvSpPr/>
      </dsp:nvSpPr>
      <dsp:spPr>
        <a:xfrm>
          <a:off x="821068" y="970306"/>
          <a:ext cx="3527005" cy="3527005"/>
        </a:xfrm>
        <a:custGeom>
          <a:avLst/>
          <a:gdLst/>
          <a:ahLst/>
          <a:cxnLst/>
          <a:rect l="0" t="0" r="0" b="0"/>
          <a:pathLst>
            <a:path>
              <a:moveTo>
                <a:pt x="182686" y="981862"/>
              </a:moveTo>
              <a:arcTo wR="1763502" hR="1763502" stAng="12378616" swAng="1635487"/>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0F8410-6DAD-42F7-A0F4-8292F693F730}">
      <dsp:nvSpPr>
        <dsp:cNvPr id="0" name=""/>
        <dsp:cNvSpPr/>
      </dsp:nvSpPr>
      <dsp:spPr>
        <a:xfrm>
          <a:off x="4065840" y="0"/>
          <a:ext cx="1371133" cy="1371133"/>
        </a:xfrm>
        <a:prstGeom prst="ellipse">
          <a:avLst/>
        </a:prstGeom>
        <a:solidFill>
          <a:srgbClr val="F8C03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fr-FR" sz="1200" kern="1200" noProof="0" dirty="0">
              <a:solidFill>
                <a:srgbClr val="14314F"/>
              </a:solidFill>
            </a:rPr>
            <a:t>1. Évaluation de la base de  référence/ impact des résultats de santé</a:t>
          </a:r>
          <a:endParaRPr lang="fr-FR" sz="1200" kern="1200" noProof="0" dirty="0">
            <a:solidFill>
              <a:srgbClr val="14314F"/>
            </a:solidFill>
            <a:latin typeface="Futura Std Book"/>
          </a:endParaRPr>
        </a:p>
      </dsp:txBody>
      <dsp:txXfrm>
        <a:off x="4266638" y="200798"/>
        <a:ext cx="969537" cy="969537"/>
      </dsp:txXfrm>
    </dsp:sp>
    <dsp:sp modelId="{4DA6A257-159A-4A2E-B09A-663513D7F82D}">
      <dsp:nvSpPr>
        <dsp:cNvPr id="0" name=""/>
        <dsp:cNvSpPr/>
      </dsp:nvSpPr>
      <dsp:spPr>
        <a:xfrm rot="1358425">
          <a:off x="5502667" y="839262"/>
          <a:ext cx="343969" cy="462757"/>
        </a:xfrm>
        <a:prstGeom prst="rightArrow">
          <a:avLst>
            <a:gd name="adj1" fmla="val 60000"/>
            <a:gd name="adj2" fmla="val 50000"/>
          </a:avLst>
        </a:prstGeom>
        <a:solidFill>
          <a:srgbClr val="0F305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dirty="0"/>
        </a:p>
      </dsp:txBody>
      <dsp:txXfrm>
        <a:off x="5506643" y="911951"/>
        <a:ext cx="240778" cy="277655"/>
      </dsp:txXfrm>
    </dsp:sp>
    <dsp:sp modelId="{ECDD08FF-6591-C145-90AF-51F4F8A7C242}">
      <dsp:nvSpPr>
        <dsp:cNvPr id="0" name=""/>
        <dsp:cNvSpPr/>
      </dsp:nvSpPr>
      <dsp:spPr>
        <a:xfrm>
          <a:off x="5930299" y="777642"/>
          <a:ext cx="1371133" cy="1371133"/>
        </a:xfrm>
        <a:prstGeom prst="ellipse">
          <a:avLst/>
        </a:prstGeom>
        <a:solidFill>
          <a:srgbClr val="F8C03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fr-FR" sz="1000" kern="1200" noProof="0" dirty="0">
              <a:solidFill>
                <a:schemeClr val="tx1"/>
              </a:solidFill>
            </a:rPr>
            <a:t> 2. Déterminer l'impact sur les résultats/les objectifs de santé à court et à long terme ainsi que les goulots d'étranglement existants</a:t>
          </a:r>
        </a:p>
      </dsp:txBody>
      <dsp:txXfrm>
        <a:off x="6131097" y="978440"/>
        <a:ext cx="969537" cy="969537"/>
      </dsp:txXfrm>
    </dsp:sp>
    <dsp:sp modelId="{2D0ECE89-B798-1B4D-BD9D-784BC152317C}">
      <dsp:nvSpPr>
        <dsp:cNvPr id="0" name=""/>
        <dsp:cNvSpPr/>
      </dsp:nvSpPr>
      <dsp:spPr>
        <a:xfrm rot="4647507">
          <a:off x="6650998" y="2238245"/>
          <a:ext cx="377500" cy="462757"/>
        </a:xfrm>
        <a:prstGeom prst="rightArrow">
          <a:avLst>
            <a:gd name="adj1" fmla="val 60000"/>
            <a:gd name="adj2" fmla="val 50000"/>
          </a:avLst>
        </a:prstGeom>
        <a:solidFill>
          <a:srgbClr val="0F305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dirty="0"/>
        </a:p>
      </dsp:txBody>
      <dsp:txXfrm>
        <a:off x="6695327" y="2275522"/>
        <a:ext cx="264250" cy="277655"/>
      </dsp:txXfrm>
    </dsp:sp>
    <dsp:sp modelId="{6EF0FD6D-AA49-394E-9DE3-5028C300A561}">
      <dsp:nvSpPr>
        <dsp:cNvPr id="0" name=""/>
        <dsp:cNvSpPr/>
      </dsp:nvSpPr>
      <dsp:spPr>
        <a:xfrm>
          <a:off x="6382704" y="2811329"/>
          <a:ext cx="1371133" cy="1371133"/>
        </a:xfrm>
        <a:prstGeom prst="ellipse">
          <a:avLst/>
        </a:prstGeom>
        <a:solidFill>
          <a:srgbClr val="F8C03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lang="fr-FR" sz="1050" kern="1200" noProof="0" dirty="0">
              <a:solidFill>
                <a:schemeClr val="tx1"/>
              </a:solidFill>
            </a:rPr>
            <a:t>3. Déterminer les financements disponibles</a:t>
          </a:r>
        </a:p>
      </dsp:txBody>
      <dsp:txXfrm>
        <a:off x="6583502" y="3012127"/>
        <a:ext cx="969537" cy="969537"/>
      </dsp:txXfrm>
    </dsp:sp>
    <dsp:sp modelId="{912841B6-8451-0F43-A44B-B81BC6664992}">
      <dsp:nvSpPr>
        <dsp:cNvPr id="0" name=""/>
        <dsp:cNvSpPr/>
      </dsp:nvSpPr>
      <dsp:spPr>
        <a:xfrm rot="7628398">
          <a:off x="6229598" y="4106417"/>
          <a:ext cx="403564" cy="462757"/>
        </a:xfrm>
        <a:prstGeom prst="rightArrow">
          <a:avLst>
            <a:gd name="adj1" fmla="val 60000"/>
            <a:gd name="adj2" fmla="val 50000"/>
          </a:avLst>
        </a:prstGeom>
        <a:solidFill>
          <a:srgbClr val="0F305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dirty="0"/>
        </a:p>
      </dsp:txBody>
      <dsp:txXfrm rot="10800000">
        <a:off x="6326681" y="4150712"/>
        <a:ext cx="282495" cy="277655"/>
      </dsp:txXfrm>
    </dsp:sp>
    <dsp:sp modelId="{7F9F2033-A32C-274D-8CED-CB902B37F6CE}">
      <dsp:nvSpPr>
        <dsp:cNvPr id="0" name=""/>
        <dsp:cNvSpPr/>
      </dsp:nvSpPr>
      <dsp:spPr>
        <a:xfrm>
          <a:off x="5095131" y="4511340"/>
          <a:ext cx="1371133" cy="1371133"/>
        </a:xfrm>
        <a:prstGeom prst="ellipse">
          <a:avLst/>
        </a:prstGeom>
        <a:solidFill>
          <a:srgbClr val="F8C03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lang="fr-FR" sz="1050" kern="1200" noProof="0" dirty="0">
              <a:solidFill>
                <a:schemeClr val="tx1"/>
              </a:solidFill>
            </a:rPr>
            <a:t>4. Utiliser les données et le portefeuille financier pour prioriser les programmes et le DI</a:t>
          </a:r>
        </a:p>
      </dsp:txBody>
      <dsp:txXfrm>
        <a:off x="5295929" y="4712138"/>
        <a:ext cx="969537" cy="969537"/>
      </dsp:txXfrm>
    </dsp:sp>
    <dsp:sp modelId="{9DCE6416-A329-224C-BFC6-6DB60CEBD709}">
      <dsp:nvSpPr>
        <dsp:cNvPr id="0" name=""/>
        <dsp:cNvSpPr/>
      </dsp:nvSpPr>
      <dsp:spPr>
        <a:xfrm rot="10800000">
          <a:off x="4579545" y="4965528"/>
          <a:ext cx="364347" cy="462757"/>
        </a:xfrm>
        <a:prstGeom prst="rightArrow">
          <a:avLst>
            <a:gd name="adj1" fmla="val 60000"/>
            <a:gd name="adj2" fmla="val 50000"/>
          </a:avLst>
        </a:prstGeom>
        <a:solidFill>
          <a:srgbClr val="0F305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dirty="0"/>
        </a:p>
      </dsp:txBody>
      <dsp:txXfrm rot="10800000">
        <a:off x="4688849" y="5058079"/>
        <a:ext cx="255043" cy="277655"/>
      </dsp:txXfrm>
    </dsp:sp>
    <dsp:sp modelId="{E19F3782-CE7B-654F-BDFD-2EF692B6B378}">
      <dsp:nvSpPr>
        <dsp:cNvPr id="0" name=""/>
        <dsp:cNvSpPr/>
      </dsp:nvSpPr>
      <dsp:spPr>
        <a:xfrm>
          <a:off x="3036550" y="4511340"/>
          <a:ext cx="1371133" cy="1371133"/>
        </a:xfrm>
        <a:prstGeom prst="ellipse">
          <a:avLst/>
        </a:prstGeom>
        <a:solidFill>
          <a:srgbClr val="F8C03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lang="fr-FR" sz="1050" kern="1200" noProof="0" dirty="0">
              <a:solidFill>
                <a:schemeClr val="tx1"/>
              </a:solidFill>
            </a:rPr>
            <a:t>5. Développer un cadre de suivi</a:t>
          </a:r>
        </a:p>
      </dsp:txBody>
      <dsp:txXfrm>
        <a:off x="3237348" y="4712138"/>
        <a:ext cx="969537" cy="969537"/>
      </dsp:txXfrm>
    </dsp:sp>
    <dsp:sp modelId="{78814E59-86C5-F948-A96B-AE9CDE8580A6}">
      <dsp:nvSpPr>
        <dsp:cNvPr id="0" name=""/>
        <dsp:cNvSpPr/>
      </dsp:nvSpPr>
      <dsp:spPr>
        <a:xfrm rot="13942445">
          <a:off x="2907820" y="4151614"/>
          <a:ext cx="373824" cy="462757"/>
        </a:xfrm>
        <a:prstGeom prst="rightArrow">
          <a:avLst>
            <a:gd name="adj1" fmla="val 60000"/>
            <a:gd name="adj2" fmla="val 50000"/>
          </a:avLst>
        </a:prstGeom>
        <a:solidFill>
          <a:srgbClr val="0F305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dirty="0"/>
        </a:p>
      </dsp:txBody>
      <dsp:txXfrm rot="10800000">
        <a:off x="2998127" y="4288576"/>
        <a:ext cx="261677" cy="277655"/>
      </dsp:txXfrm>
    </dsp:sp>
    <dsp:sp modelId="{6B0FCF01-D3A9-4347-BE2D-987600D34589}">
      <dsp:nvSpPr>
        <dsp:cNvPr id="0" name=""/>
        <dsp:cNvSpPr/>
      </dsp:nvSpPr>
      <dsp:spPr>
        <a:xfrm>
          <a:off x="1768862" y="2866753"/>
          <a:ext cx="1371133" cy="1371133"/>
        </a:xfrm>
        <a:prstGeom prst="ellipse">
          <a:avLst/>
        </a:prstGeom>
        <a:solidFill>
          <a:srgbClr val="F8C03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lang="fr-FR" sz="1050" kern="1200" noProof="0" dirty="0">
              <a:solidFill>
                <a:schemeClr val="tx1"/>
              </a:solidFill>
            </a:rPr>
            <a:t>6. Mettre en œuvre des programmes avec mesures correctives continues en fonction de données</a:t>
          </a:r>
        </a:p>
      </dsp:txBody>
      <dsp:txXfrm>
        <a:off x="1969660" y="3067551"/>
        <a:ext cx="969537" cy="969537"/>
      </dsp:txXfrm>
    </dsp:sp>
    <dsp:sp modelId="{E129282A-693F-2847-A8BD-09701416B219}">
      <dsp:nvSpPr>
        <dsp:cNvPr id="0" name=""/>
        <dsp:cNvSpPr/>
      </dsp:nvSpPr>
      <dsp:spPr>
        <a:xfrm rot="16917191">
          <a:off x="2470657" y="2287604"/>
          <a:ext cx="405064" cy="462757"/>
        </a:xfrm>
        <a:prstGeom prst="rightArrow">
          <a:avLst>
            <a:gd name="adj1" fmla="val 60000"/>
            <a:gd name="adj2" fmla="val 50000"/>
          </a:avLst>
        </a:prstGeom>
        <a:solidFill>
          <a:srgbClr val="0F305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dirty="0"/>
        </a:p>
      </dsp:txBody>
      <dsp:txXfrm>
        <a:off x="2518832" y="2439597"/>
        <a:ext cx="283545" cy="277655"/>
      </dsp:txXfrm>
    </dsp:sp>
    <dsp:sp modelId="{CBF15F3A-0430-D940-A5AA-ED1B965358AC}">
      <dsp:nvSpPr>
        <dsp:cNvPr id="0" name=""/>
        <dsp:cNvSpPr/>
      </dsp:nvSpPr>
      <dsp:spPr>
        <a:xfrm>
          <a:off x="2211131" y="777648"/>
          <a:ext cx="1371133" cy="1371133"/>
        </a:xfrm>
        <a:prstGeom prst="ellipse">
          <a:avLst/>
        </a:prstGeom>
        <a:solidFill>
          <a:srgbClr val="F8C03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lang="fr-FR" sz="1050" kern="1200" noProof="0" dirty="0">
              <a:solidFill>
                <a:schemeClr val="tx1"/>
              </a:solidFill>
            </a:rPr>
            <a:t>7. Revoir les données de routine (indicateurs de processus &amp; de résultats)</a:t>
          </a:r>
        </a:p>
      </dsp:txBody>
      <dsp:txXfrm>
        <a:off x="2411929" y="978446"/>
        <a:ext cx="969537" cy="969537"/>
      </dsp:txXfrm>
    </dsp:sp>
    <dsp:sp modelId="{78B73866-A3F5-B748-9076-0C5DC2372A07}">
      <dsp:nvSpPr>
        <dsp:cNvPr id="0" name=""/>
        <dsp:cNvSpPr/>
      </dsp:nvSpPr>
      <dsp:spPr>
        <a:xfrm rot="20235151">
          <a:off x="3645598" y="846724"/>
          <a:ext cx="339203" cy="462757"/>
        </a:xfrm>
        <a:prstGeom prst="rightArrow">
          <a:avLst>
            <a:gd name="adj1" fmla="val 60000"/>
            <a:gd name="adj2" fmla="val 50000"/>
          </a:avLst>
        </a:prstGeom>
        <a:solidFill>
          <a:srgbClr val="0F305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dirty="0"/>
        </a:p>
      </dsp:txBody>
      <dsp:txXfrm>
        <a:off x="3649556" y="958949"/>
        <a:ext cx="237442" cy="27765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FA2B2B-6D88-440B-8233-4E20D03A2C50}">
      <dsp:nvSpPr>
        <dsp:cNvPr id="0" name=""/>
        <dsp:cNvSpPr/>
      </dsp:nvSpPr>
      <dsp:spPr>
        <a:xfrm rot="5400000">
          <a:off x="5412078" y="-2184140"/>
          <a:ext cx="929438" cy="553110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fr-FR" sz="2000" b="0" kern="1200" noProof="0" dirty="0">
              <a:solidFill>
                <a:srgbClr val="514A38">
                  <a:hueOff val="0"/>
                  <a:satOff val="0"/>
                  <a:lumOff val="0"/>
                  <a:alphaOff val="0"/>
                </a:srgbClr>
              </a:solidFill>
              <a:latin typeface="Calibri" panose="020F0502020204030204" pitchFamily="34" charset="0"/>
              <a:ea typeface="+mn-ea"/>
              <a:cs typeface="Calibri" panose="020F0502020204030204" pitchFamily="34" charset="0"/>
            </a:rPr>
            <a:t>Description de l'analyse situationnelle</a:t>
          </a:r>
        </a:p>
        <a:p>
          <a:pPr marL="171450" lvl="1" indent="-171450" algn="l" defTabSz="711200">
            <a:lnSpc>
              <a:spcPct val="90000"/>
            </a:lnSpc>
            <a:spcBef>
              <a:spcPct val="0"/>
            </a:spcBef>
            <a:spcAft>
              <a:spcPct val="15000"/>
            </a:spcAft>
            <a:buChar char="•"/>
          </a:pPr>
          <a:r>
            <a:rPr lang="fr-FR" sz="2000" b="0" kern="1200" noProof="0" dirty="0">
              <a:solidFill>
                <a:srgbClr val="514A38">
                  <a:hueOff val="0"/>
                  <a:satOff val="0"/>
                  <a:lumOff val="0"/>
                  <a:alphaOff val="0"/>
                </a:srgbClr>
              </a:solidFill>
              <a:latin typeface="Calibri" panose="020F0502020204030204" pitchFamily="34" charset="0"/>
              <a:ea typeface="+mn-ea"/>
              <a:cs typeface="Calibri" panose="020F0502020204030204" pitchFamily="34" charset="0"/>
            </a:rPr>
            <a:t>Aperçu du processus du GFF et de la justification du travail du DI, SF, etc.</a:t>
          </a:r>
        </a:p>
      </dsp:txBody>
      <dsp:txXfrm rot="-5400000">
        <a:off x="3111246" y="162063"/>
        <a:ext cx="5485733" cy="838696"/>
      </dsp:txXfrm>
    </dsp:sp>
    <dsp:sp modelId="{15167804-D939-4A1A-B24A-5C42485AA5D3}">
      <dsp:nvSpPr>
        <dsp:cNvPr id="0" name=""/>
        <dsp:cNvSpPr/>
      </dsp:nvSpPr>
      <dsp:spPr>
        <a:xfrm>
          <a:off x="0" y="512"/>
          <a:ext cx="3111246" cy="116179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fr-FR" sz="2400" kern="1200" noProof="0" dirty="0"/>
            <a:t>Contexte et processus</a:t>
          </a:r>
        </a:p>
      </dsp:txBody>
      <dsp:txXfrm>
        <a:off x="56714" y="57226"/>
        <a:ext cx="2997818" cy="1048370"/>
      </dsp:txXfrm>
    </dsp:sp>
    <dsp:sp modelId="{48B5382B-B998-4139-B22D-C92239AEE8D2}">
      <dsp:nvSpPr>
        <dsp:cNvPr id="0" name=""/>
        <dsp:cNvSpPr/>
      </dsp:nvSpPr>
      <dsp:spPr>
        <a:xfrm rot="5400000">
          <a:off x="5173208" y="-838503"/>
          <a:ext cx="1412579" cy="5525702"/>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fr-FR" sz="1800" b="0" kern="1200" noProof="0" dirty="0">
              <a:solidFill>
                <a:srgbClr val="514A38">
                  <a:hueOff val="0"/>
                  <a:satOff val="0"/>
                  <a:lumOff val="0"/>
                  <a:alphaOff val="0"/>
                </a:srgbClr>
              </a:solidFill>
              <a:latin typeface="Calibri" panose="020F0502020204030204" pitchFamily="34" charset="0"/>
              <a:ea typeface="+mn-ea"/>
              <a:cs typeface="Calibri" panose="020F0502020204030204" pitchFamily="34" charset="0"/>
            </a:rPr>
            <a:t>Processus de développement des tâches importantes: Dossier d’Investissement, Stratégie de Financement de la Santé, identification des défis liés à la GFP, préparation du programme de financement pour le DI</a:t>
          </a:r>
        </a:p>
      </dsp:txBody>
      <dsp:txXfrm rot="-5400000">
        <a:off x="3116647" y="1287014"/>
        <a:ext cx="5456746" cy="1274667"/>
      </dsp:txXfrm>
    </dsp:sp>
    <dsp:sp modelId="{C0D3D3A2-A25A-4CD3-9B33-0A0EC9BCA734}">
      <dsp:nvSpPr>
        <dsp:cNvPr id="0" name=""/>
        <dsp:cNvSpPr/>
      </dsp:nvSpPr>
      <dsp:spPr>
        <a:xfrm>
          <a:off x="0" y="1345791"/>
          <a:ext cx="3108207" cy="116179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fr-FR" sz="2400" kern="1200" noProof="0" dirty="0"/>
            <a:t>Portées et tâches</a:t>
          </a:r>
        </a:p>
      </dsp:txBody>
      <dsp:txXfrm>
        <a:off x="56714" y="1402505"/>
        <a:ext cx="2994779" cy="1048370"/>
      </dsp:txXfrm>
    </dsp:sp>
    <dsp:sp modelId="{8A9B2F2B-EC01-4DF0-85A8-C267FD78E184}">
      <dsp:nvSpPr>
        <dsp:cNvPr id="0" name=""/>
        <dsp:cNvSpPr/>
      </dsp:nvSpPr>
      <dsp:spPr>
        <a:xfrm rot="5400000">
          <a:off x="5412078" y="506417"/>
          <a:ext cx="929438" cy="553110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fr-FR" sz="2000" b="0" kern="1200" noProof="0" dirty="0">
              <a:solidFill>
                <a:srgbClr val="514A38">
                  <a:hueOff val="0"/>
                  <a:satOff val="0"/>
                  <a:lumOff val="0"/>
                  <a:alphaOff val="0"/>
                </a:srgbClr>
              </a:solidFill>
              <a:latin typeface="Calibri" panose="020F0502020204030204" pitchFamily="34" charset="0"/>
              <a:ea typeface="+mn-ea"/>
              <a:cs typeface="Calibri" panose="020F0502020204030204" pitchFamily="34" charset="0"/>
            </a:rPr>
            <a:t>Activités, Missions, Dates, Partenaires impliqués, Jalons</a:t>
          </a:r>
        </a:p>
      </dsp:txBody>
      <dsp:txXfrm rot="-5400000">
        <a:off x="3111246" y="2852621"/>
        <a:ext cx="5485733" cy="838696"/>
      </dsp:txXfrm>
    </dsp:sp>
    <dsp:sp modelId="{8E726BEB-FF54-4211-BC51-42A24F3EF48E}">
      <dsp:nvSpPr>
        <dsp:cNvPr id="0" name=""/>
        <dsp:cNvSpPr/>
      </dsp:nvSpPr>
      <dsp:spPr>
        <a:xfrm>
          <a:off x="0" y="2691070"/>
          <a:ext cx="3111246" cy="116179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endParaRPr lang="fr-FR" sz="2400" kern="1200" noProof="0" dirty="0"/>
        </a:p>
        <a:p>
          <a:pPr marL="0" lvl="0" indent="0" algn="ctr" defTabSz="1066800">
            <a:lnSpc>
              <a:spcPct val="90000"/>
            </a:lnSpc>
            <a:spcBef>
              <a:spcPct val="0"/>
            </a:spcBef>
            <a:spcAft>
              <a:spcPct val="35000"/>
            </a:spcAft>
            <a:buNone/>
          </a:pPr>
          <a:r>
            <a:rPr lang="fr-FR" sz="2400" kern="1200" noProof="0" dirty="0"/>
            <a:t>Plan de Travail</a:t>
          </a:r>
        </a:p>
        <a:p>
          <a:pPr marL="0" lvl="0" indent="0" algn="ctr" defTabSz="1066800">
            <a:lnSpc>
              <a:spcPct val="90000"/>
            </a:lnSpc>
            <a:spcBef>
              <a:spcPct val="0"/>
            </a:spcBef>
            <a:spcAft>
              <a:spcPct val="35000"/>
            </a:spcAft>
            <a:buNone/>
          </a:pPr>
          <a:endParaRPr lang="fr-FR" sz="2400" kern="1200" noProof="0" dirty="0"/>
        </a:p>
      </dsp:txBody>
      <dsp:txXfrm>
        <a:off x="56714" y="2747784"/>
        <a:ext cx="2997818" cy="1048370"/>
      </dsp:txXfrm>
    </dsp:sp>
    <dsp:sp modelId="{386EE94C-13EC-4709-97C9-683E2E8FE086}">
      <dsp:nvSpPr>
        <dsp:cNvPr id="0" name=""/>
        <dsp:cNvSpPr/>
      </dsp:nvSpPr>
      <dsp:spPr>
        <a:xfrm rot="5400000">
          <a:off x="5412078" y="1726305"/>
          <a:ext cx="929438" cy="553110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fr-FR" sz="2000" b="0" kern="1200" noProof="0" dirty="0">
              <a:solidFill>
                <a:srgbClr val="514A38">
                  <a:hueOff val="0"/>
                  <a:satOff val="0"/>
                  <a:lumOff val="0"/>
                  <a:alphaOff val="0"/>
                </a:srgbClr>
              </a:solidFill>
              <a:latin typeface="Calibri" panose="020F0502020204030204" pitchFamily="34" charset="0"/>
              <a:ea typeface="+mn-ea"/>
              <a:cs typeface="Calibri" panose="020F0502020204030204" pitchFamily="34" charset="0"/>
            </a:rPr>
            <a:t>Temps de travail des différents partenaires</a:t>
          </a:r>
        </a:p>
        <a:p>
          <a:pPr marL="171450" lvl="1" indent="-171450" algn="l" defTabSz="711200">
            <a:lnSpc>
              <a:spcPct val="90000"/>
            </a:lnSpc>
            <a:spcBef>
              <a:spcPct val="0"/>
            </a:spcBef>
            <a:spcAft>
              <a:spcPct val="15000"/>
            </a:spcAft>
            <a:buChar char="•"/>
          </a:pPr>
          <a:r>
            <a:rPr lang="fr-FR" sz="2000" b="0" kern="1200" noProof="0" dirty="0">
              <a:solidFill>
                <a:srgbClr val="514A38">
                  <a:hueOff val="0"/>
                  <a:satOff val="0"/>
                  <a:lumOff val="0"/>
                  <a:alphaOff val="0"/>
                </a:srgbClr>
              </a:solidFill>
              <a:latin typeface="Calibri" panose="020F0502020204030204" pitchFamily="34" charset="0"/>
              <a:ea typeface="+mn-ea"/>
              <a:cs typeface="Calibri" panose="020F0502020204030204" pitchFamily="34" charset="0"/>
            </a:rPr>
            <a:t>Autres coûts</a:t>
          </a:r>
        </a:p>
      </dsp:txBody>
      <dsp:txXfrm rot="-5400000">
        <a:off x="3111246" y="4072509"/>
        <a:ext cx="5485733" cy="838696"/>
      </dsp:txXfrm>
    </dsp:sp>
    <dsp:sp modelId="{FCCD86B5-6ABD-4F4F-B2EA-80B223EA2679}">
      <dsp:nvSpPr>
        <dsp:cNvPr id="0" name=""/>
        <dsp:cNvSpPr/>
      </dsp:nvSpPr>
      <dsp:spPr>
        <a:xfrm>
          <a:off x="9513" y="3881564"/>
          <a:ext cx="3111246" cy="116179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endParaRPr lang="fr-FR" sz="2400" kern="1200" noProof="0" dirty="0"/>
        </a:p>
        <a:p>
          <a:pPr marL="0" lvl="0" indent="0" algn="ctr" defTabSz="1066800">
            <a:lnSpc>
              <a:spcPct val="90000"/>
            </a:lnSpc>
            <a:spcBef>
              <a:spcPct val="0"/>
            </a:spcBef>
            <a:spcAft>
              <a:spcPct val="35000"/>
            </a:spcAft>
            <a:buNone/>
          </a:pPr>
          <a:r>
            <a:rPr lang="fr-FR" sz="2400" kern="1200" noProof="0" dirty="0"/>
            <a:t>Ressources requises</a:t>
          </a:r>
        </a:p>
        <a:p>
          <a:pPr marL="0" lvl="0" indent="0" algn="ctr" defTabSz="1066800">
            <a:lnSpc>
              <a:spcPct val="90000"/>
            </a:lnSpc>
            <a:spcBef>
              <a:spcPct val="0"/>
            </a:spcBef>
            <a:spcAft>
              <a:spcPct val="35000"/>
            </a:spcAft>
            <a:buNone/>
          </a:pPr>
          <a:endParaRPr lang="fr-FR" sz="2400" kern="1200" noProof="0" dirty="0"/>
        </a:p>
      </dsp:txBody>
      <dsp:txXfrm>
        <a:off x="66227" y="3938278"/>
        <a:ext cx="2997818" cy="1048370"/>
      </dsp:txXfrm>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E0FA5A2-542F-4F9A-A8E1-D7731E1218D3}" type="datetimeFigureOut">
              <a:rPr lang="en-US" smtClean="0"/>
              <a:t>2/22/2018</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804D1F7-C39A-4F65-87B2-928527EB6827}" type="slidenum">
              <a:rPr lang="en-US" smtClean="0"/>
              <a:t>‹N°›</a:t>
            </a:fld>
            <a:endParaRPr lang="en-US" dirty="0"/>
          </a:p>
        </p:txBody>
      </p:sp>
    </p:spTree>
    <p:extLst>
      <p:ext uri="{BB962C8B-B14F-4D97-AF65-F5344CB8AC3E}">
        <p14:creationId xmlns:p14="http://schemas.microsoft.com/office/powerpoint/2010/main" val="42843029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03D380-6A97-3E48-B6D7-545362E8D6D6}" type="datetimeFigureOut">
              <a:rPr lang="en-US" smtClean="0"/>
              <a:t>2/22/2018</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65954D-27EB-B045-81C9-B9C5E7E56A2D}" type="slidenum">
              <a:rPr lang="en-US" smtClean="0"/>
              <a:t>‹N°›</a:t>
            </a:fld>
            <a:endParaRPr lang="en-US" dirty="0"/>
          </a:p>
        </p:txBody>
      </p:sp>
    </p:spTree>
    <p:extLst>
      <p:ext uri="{BB962C8B-B14F-4D97-AF65-F5344CB8AC3E}">
        <p14:creationId xmlns:p14="http://schemas.microsoft.com/office/powerpoint/2010/main" val="3339438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Likely to be an </a:t>
            </a:r>
            <a:r>
              <a:rPr lang="en-US" b="1" dirty="0"/>
              <a:t>iterative process</a:t>
            </a:r>
            <a:r>
              <a:rPr lang="en-US" dirty="0"/>
              <a:t>: often, not all proposed investments can be afforded, so necessary to revisit proposed results to reduce scope</a:t>
            </a:r>
          </a:p>
          <a:p>
            <a:pPr lvl="1"/>
            <a:r>
              <a:rPr lang="en-US" dirty="0"/>
              <a:t>E.g., offering a smaller package of services, starting in a smaller geographical area (or phasing-in new areas more slowly)</a:t>
            </a:r>
          </a:p>
          <a:p>
            <a:endParaRPr lang="en-US" dirty="0"/>
          </a:p>
          <a:p>
            <a:endParaRPr lang="en-US" dirty="0"/>
          </a:p>
          <a:p>
            <a:r>
              <a:rPr lang="en-US" dirty="0"/>
              <a:t>A.</a:t>
            </a:r>
            <a:r>
              <a:rPr lang="en-US" baseline="0" dirty="0"/>
              <a:t> </a:t>
            </a:r>
            <a:r>
              <a:rPr lang="en-US" dirty="0"/>
              <a:t>What are the key results that the Investment Case is focused on?</a:t>
            </a:r>
          </a:p>
          <a:p>
            <a:pPr lvl="1"/>
            <a:r>
              <a:rPr lang="en-US" dirty="0"/>
              <a:t>Particular RMNCAH outcomes (e.g., family planning, neonatal health)?</a:t>
            </a:r>
          </a:p>
          <a:p>
            <a:pPr lvl="1"/>
            <a:r>
              <a:rPr lang="en-US" dirty="0"/>
              <a:t>Particular target populations?</a:t>
            </a:r>
          </a:p>
          <a:p>
            <a:pPr lvl="1"/>
            <a:r>
              <a:rPr lang="en-US" dirty="0"/>
              <a:t>Particular geographies?</a:t>
            </a:r>
          </a:p>
          <a:p>
            <a:pPr lvl="1">
              <a:buFont typeface="Wingdings" charset="2"/>
              <a:buChar char="Ø"/>
            </a:pPr>
            <a:r>
              <a:rPr lang="en-US" dirty="0"/>
              <a:t>Not possible to do everything everywhere at the same time </a:t>
            </a:r>
            <a:r>
              <a:rPr lang="en-US" dirty="0">
                <a:latin typeface="Wingdings"/>
                <a:ea typeface="Wingdings"/>
                <a:cs typeface="Wingdings"/>
                <a:sym typeface="Wingdings"/>
              </a:rPr>
              <a:t></a:t>
            </a:r>
            <a:r>
              <a:rPr lang="en-US" dirty="0"/>
              <a:t> sequencing</a:t>
            </a:r>
          </a:p>
          <a:p>
            <a:r>
              <a:rPr lang="en-US" dirty="0"/>
              <a:t>Should be grounded in data</a:t>
            </a:r>
          </a:p>
          <a:p>
            <a:r>
              <a:rPr lang="en-US" dirty="0"/>
              <a:t>Modeling can be useful to determine what is possible (e.g., EQUIST, LiST)</a:t>
            </a:r>
          </a:p>
          <a:p>
            <a:endParaRPr lang="en-US" dirty="0"/>
          </a:p>
          <a:p>
            <a:r>
              <a:rPr lang="en-US" dirty="0"/>
              <a:t>C. Costing is critical to assess the feasibility of the proposed investments</a:t>
            </a:r>
          </a:p>
          <a:p>
            <a:r>
              <a:rPr lang="en-US" dirty="0"/>
              <a:t>Should be based directly on the </a:t>
            </a:r>
            <a:r>
              <a:rPr lang="en-US" b="1" dirty="0"/>
              <a:t>priority investments</a:t>
            </a:r>
            <a:r>
              <a:rPr lang="en-US" dirty="0"/>
              <a:t> identified – not duplicating comprehensive costing done for national strategies</a:t>
            </a:r>
          </a:p>
          <a:p>
            <a:r>
              <a:rPr lang="en-US" dirty="0"/>
              <a:t>Can be done either as </a:t>
            </a:r>
            <a:r>
              <a:rPr lang="en-US" b="1" dirty="0"/>
              <a:t>total cost</a:t>
            </a:r>
            <a:r>
              <a:rPr lang="en-US" dirty="0"/>
              <a:t> (e.g., full cost of delivering results, including current investments in human resources, etc.) or as </a:t>
            </a:r>
            <a:r>
              <a:rPr lang="en-US" b="1" dirty="0"/>
              <a:t>incremental cost</a:t>
            </a:r>
            <a:r>
              <a:rPr lang="en-US" dirty="0"/>
              <a:t> (cost to scale-up)</a:t>
            </a:r>
          </a:p>
          <a:p>
            <a:r>
              <a:rPr lang="en-US" b="1" dirty="0"/>
              <a:t>Different approaches/tools</a:t>
            </a:r>
            <a:r>
              <a:rPr lang="en-US" dirty="0"/>
              <a:t> can be used: OneHealth Tool, activity-based costing, input-based costing</a:t>
            </a:r>
          </a:p>
          <a:p>
            <a:r>
              <a:rPr lang="en-US" dirty="0"/>
              <a:t>Should explicitly consider improving </a:t>
            </a:r>
            <a:r>
              <a:rPr lang="en-US" b="1" dirty="0"/>
              <a:t>efficiency</a:t>
            </a:r>
            <a:r>
              <a:rPr lang="en-US" dirty="0"/>
              <a:t> as a technique for generating additional resources</a:t>
            </a:r>
            <a:endParaRPr lang="en-US" b="1" dirty="0"/>
          </a:p>
          <a:p>
            <a:endParaRPr lang="en-US" dirty="0"/>
          </a:p>
          <a:p>
            <a:r>
              <a:rPr lang="en-US" dirty="0"/>
              <a:t>D. Requires comparison of costs with resources likely to be available from participating financiers (domestic and external) and with cost savings from efficiency gains</a:t>
            </a:r>
          </a:p>
          <a:p>
            <a:r>
              <a:rPr lang="en-US" dirty="0"/>
              <a:t>Biggest challenges: ensuring </a:t>
            </a:r>
            <a:r>
              <a:rPr lang="en-US" b="1" dirty="0"/>
              <a:t>like-to-like comparison</a:t>
            </a:r>
            <a:r>
              <a:rPr lang="en-US" dirty="0"/>
              <a:t> between costing and resource mapping</a:t>
            </a:r>
          </a:p>
          <a:p>
            <a:pPr lvl="1"/>
            <a:r>
              <a:rPr lang="en-US" dirty="0"/>
              <a:t>E.g., if costing is for four regions, only resources for those regions should be included; if costing includes human resources, resource mapping should include human resources</a:t>
            </a:r>
          </a:p>
          <a:p>
            <a:r>
              <a:rPr lang="en-US" dirty="0"/>
              <a:t>Don’t let the perfect be the enemy of the good: all figures will be estimates, so key to is focus on the </a:t>
            </a:r>
            <a:r>
              <a:rPr lang="en-US" b="1" dirty="0"/>
              <a:t>order of magnitude</a:t>
            </a:r>
            <a:r>
              <a:rPr lang="en-US" dirty="0"/>
              <a:t>, rather than every dollar</a:t>
            </a:r>
          </a:p>
          <a:p>
            <a:r>
              <a:rPr lang="en-US" dirty="0"/>
              <a:t>End product: assessment of whether or not the proposed investments can be afforded within </a:t>
            </a:r>
            <a:r>
              <a:rPr lang="en-US" b="1" dirty="0"/>
              <a:t>envelope of resources available</a:t>
            </a:r>
          </a:p>
          <a:p>
            <a:endParaRPr lang="en-US" dirty="0"/>
          </a:p>
          <a:p>
            <a:endParaRPr lang="en-US" dirty="0"/>
          </a:p>
        </p:txBody>
      </p:sp>
      <p:sp>
        <p:nvSpPr>
          <p:cNvPr id="4" name="Slide Number Placeholder 3"/>
          <p:cNvSpPr>
            <a:spLocks noGrp="1"/>
          </p:cNvSpPr>
          <p:nvPr>
            <p:ph type="sldNum" sz="quarter" idx="10"/>
          </p:nvPr>
        </p:nvSpPr>
        <p:spPr/>
        <p:txBody>
          <a:bodyPr/>
          <a:lstStyle/>
          <a:p>
            <a:fld id="{C4B9CEF6-949B-4358-9558-445AE091059D}" type="slidenum">
              <a:rPr lang="en-US" smtClean="0"/>
              <a:t>14</a:t>
            </a:fld>
            <a:endParaRPr lang="en-US" dirty="0"/>
          </a:p>
        </p:txBody>
      </p:sp>
    </p:spTree>
    <p:extLst>
      <p:ext uri="{BB962C8B-B14F-4D97-AF65-F5344CB8AC3E}">
        <p14:creationId xmlns:p14="http://schemas.microsoft.com/office/powerpoint/2010/main" val="2146014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4B9CEF6-949B-4358-9558-445AE091059D}" type="slidenum">
              <a:rPr lang="en-US" smtClean="0"/>
              <a:t>23</a:t>
            </a:fld>
            <a:endParaRPr lang="en-US" dirty="0"/>
          </a:p>
        </p:txBody>
      </p:sp>
    </p:spTree>
    <p:extLst>
      <p:ext uri="{BB962C8B-B14F-4D97-AF65-F5344CB8AC3E}">
        <p14:creationId xmlns:p14="http://schemas.microsoft.com/office/powerpoint/2010/main" val="200040410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hasCustomPrompt="1"/>
          </p:nvPr>
        </p:nvSpPr>
        <p:spPr>
          <a:xfrm>
            <a:off x="440267" y="2800355"/>
            <a:ext cx="3479800" cy="1915578"/>
          </a:xfrm>
          <a:prstGeom prst="rect">
            <a:avLst/>
          </a:prstGeom>
        </p:spPr>
        <p:txBody>
          <a:bodyPr lIns="0" tIns="0" rIns="0" bIns="0" anchor="t" anchorCtr="0"/>
          <a:lstStyle>
            <a:lvl1pPr algn="l">
              <a:lnSpc>
                <a:spcPts val="4000"/>
              </a:lnSpc>
              <a:defRPr sz="3600">
                <a:solidFill>
                  <a:schemeClr val="bg1"/>
                </a:solidFill>
                <a:latin typeface="Futura Std Book" charset="0"/>
                <a:ea typeface="Futura Std Book" charset="0"/>
                <a:cs typeface="Futura Std Book" charset="0"/>
              </a:defRPr>
            </a:lvl1pPr>
          </a:lstStyle>
          <a:p>
            <a:r>
              <a:rPr lang="en-US" dirty="0"/>
              <a:t>Main headline goes here, lines up with base of yellow triangle</a:t>
            </a:r>
          </a:p>
        </p:txBody>
      </p:sp>
      <p:sp>
        <p:nvSpPr>
          <p:cNvPr id="3" name="Subtitle 2"/>
          <p:cNvSpPr>
            <a:spLocks noGrp="1"/>
          </p:cNvSpPr>
          <p:nvPr>
            <p:ph type="subTitle" idx="1" hasCustomPrompt="1"/>
          </p:nvPr>
        </p:nvSpPr>
        <p:spPr>
          <a:xfrm>
            <a:off x="440266" y="2277533"/>
            <a:ext cx="2048933" cy="346197"/>
          </a:xfrm>
          <a:prstGeom prst="rect">
            <a:avLst/>
          </a:prstGeom>
        </p:spPr>
        <p:txBody>
          <a:bodyPr lIns="0" tIns="0" rIns="0" bIns="0" anchor="b" anchorCtr="0"/>
          <a:lstStyle>
            <a:lvl1pPr marL="0" indent="0" algn="l">
              <a:buNone/>
              <a:defRPr sz="1400">
                <a:solidFill>
                  <a:srgbClr val="F4C432"/>
                </a:solidFill>
                <a:latin typeface="Futura Std Book" charset="0"/>
                <a:ea typeface="Futura Std Book" charset="0"/>
                <a:cs typeface="Futura Std Book"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Up to two lines of smaller support text can go here</a:t>
            </a:r>
          </a:p>
        </p:txBody>
      </p:sp>
    </p:spTree>
    <p:extLst>
      <p:ext uri="{BB962C8B-B14F-4D97-AF65-F5344CB8AC3E}">
        <p14:creationId xmlns:p14="http://schemas.microsoft.com/office/powerpoint/2010/main" val="4195512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ext page - option 2">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extLst>
              <a:ext uri="{28A0092B-C50C-407E-A947-70E740481C1C}">
                <a14:useLocalDpi xmlns:a14="http://schemas.microsoft.com/office/drawing/2010/main" val="0"/>
              </a:ext>
            </a:extLst>
          </a:blip>
          <a:srcRect t="6666"/>
          <a:stretch/>
        </p:blipFill>
        <p:spPr>
          <a:xfrm>
            <a:off x="0" y="0"/>
            <a:ext cx="9144000" cy="6400800"/>
          </a:xfrm>
          <a:prstGeom prst="rect">
            <a:avLst/>
          </a:prstGeom>
        </p:spPr>
      </p:pic>
      <p:sp>
        <p:nvSpPr>
          <p:cNvPr id="2" name="Title 1"/>
          <p:cNvSpPr>
            <a:spLocks noGrp="1"/>
          </p:cNvSpPr>
          <p:nvPr>
            <p:ph type="ctrTitle" hasCustomPrompt="1"/>
          </p:nvPr>
        </p:nvSpPr>
        <p:spPr>
          <a:xfrm>
            <a:off x="1093409" y="297851"/>
            <a:ext cx="7513562" cy="265786"/>
          </a:xfrm>
          <a:prstGeom prst="rect">
            <a:avLst/>
          </a:prstGeom>
        </p:spPr>
        <p:txBody>
          <a:bodyPr lIns="0" tIns="0" rIns="0" bIns="0" anchor="t" anchorCtr="0"/>
          <a:lstStyle>
            <a:lvl1pPr algn="l">
              <a:lnSpc>
                <a:spcPct val="90000"/>
              </a:lnSpc>
              <a:defRPr sz="2800" baseline="0">
                <a:solidFill>
                  <a:srgbClr val="2AA9E1"/>
                </a:solidFill>
                <a:latin typeface="Futura Std Book" charset="0"/>
                <a:ea typeface="Futura Std Book" charset="0"/>
                <a:cs typeface="Futura Std Book" charset="0"/>
              </a:defRPr>
            </a:lvl1pPr>
          </a:lstStyle>
          <a:p>
            <a:r>
              <a:rPr lang="en-US" dirty="0"/>
              <a:t>Headline goes here on one line</a:t>
            </a:r>
          </a:p>
        </p:txBody>
      </p:sp>
      <p:sp>
        <p:nvSpPr>
          <p:cNvPr id="13" name="Rectangle 12"/>
          <p:cNvSpPr/>
          <p:nvPr userDrawn="1"/>
        </p:nvSpPr>
        <p:spPr>
          <a:xfrm>
            <a:off x="8381801" y="6383866"/>
            <a:ext cx="314510" cy="159931"/>
          </a:xfrm>
          <a:prstGeom prst="rect">
            <a:avLst/>
          </a:prstGeom>
        </p:spPr>
        <p:txBody>
          <a:bodyPr wrap="none" lIns="0" tIns="0" rIns="0" bIns="0" anchor="b" anchorCtr="0">
            <a:noAutofit/>
          </a:bodyPr>
          <a:lstStyle/>
          <a:p>
            <a:pPr algn="r"/>
            <a:fld id="{EA3FA89B-6E25-8940-8A06-646F36749E8C}" type="slidenum">
              <a:rPr lang="en-US" sz="800" smtClean="0">
                <a:solidFill>
                  <a:srgbClr val="0F3051"/>
                </a:solidFill>
                <a:latin typeface="Futura Std Book" charset="0"/>
                <a:ea typeface="Futura Std Book" charset="0"/>
                <a:cs typeface="Futura Std Book" charset="0"/>
              </a:rPr>
              <a:pPr algn="r"/>
              <a:t>‹N°›</a:t>
            </a:fld>
            <a:endParaRPr lang="en-US" sz="800" dirty="0">
              <a:solidFill>
                <a:srgbClr val="0F3051"/>
              </a:solidFill>
              <a:latin typeface="Futura Std Book" charset="0"/>
              <a:ea typeface="Futura Std Book" charset="0"/>
              <a:cs typeface="Futura Std Book" charset="0"/>
            </a:endParaRPr>
          </a:p>
        </p:txBody>
      </p:sp>
      <p:sp>
        <p:nvSpPr>
          <p:cNvPr id="6" name="Text Placeholder 4"/>
          <p:cNvSpPr>
            <a:spLocks noGrp="1"/>
          </p:cNvSpPr>
          <p:nvPr>
            <p:ph type="body" sz="quarter" idx="10"/>
          </p:nvPr>
        </p:nvSpPr>
        <p:spPr>
          <a:xfrm>
            <a:off x="298175" y="1411288"/>
            <a:ext cx="8308796" cy="4532312"/>
          </a:xfrm>
          <a:prstGeom prst="rect">
            <a:avLst/>
          </a:prstGeom>
        </p:spPr>
        <p:txBody>
          <a:bodyPr/>
          <a:lstStyle>
            <a:lvl1pPr marL="457200" indent="-457200">
              <a:buClr>
                <a:srgbClr val="0F3051"/>
              </a:buClr>
              <a:buFontTx/>
              <a:buChar char="►"/>
              <a:defRPr>
                <a:latin typeface="Futura Std Book"/>
              </a:defRPr>
            </a:lvl1pPr>
            <a:lvl2pPr marL="685800" indent="-228600">
              <a:buClr>
                <a:srgbClr val="0F3051"/>
              </a:buClr>
              <a:buFont typeface="Wingdings" panose="05000000000000000000" pitchFamily="2" charset="2"/>
              <a:buChar char="§"/>
              <a:defRPr>
                <a:latin typeface="Futura Std Book"/>
              </a:defRPr>
            </a:lvl2pPr>
            <a:lvl3pPr marL="1143000" indent="-228600">
              <a:buClr>
                <a:srgbClr val="0F3051"/>
              </a:buClr>
              <a:buFontTx/>
              <a:buChar char="-"/>
              <a:defRPr>
                <a:latin typeface="Futura Std Book"/>
              </a:defRPr>
            </a:lvl3pPr>
            <a:lvl4pPr marL="1600200" indent="-228600">
              <a:buClr>
                <a:srgbClr val="0F3051"/>
              </a:buClr>
              <a:buFontTx/>
              <a:buChar char="▫"/>
              <a:defRPr>
                <a:latin typeface="Futura Std Book"/>
              </a:defRPr>
            </a:lvl4pPr>
            <a:lvl5pPr marL="2057400" indent="-228600">
              <a:buClr>
                <a:srgbClr val="0F3051"/>
              </a:buClr>
              <a:buFontTx/>
              <a:buChar char="◦"/>
              <a:defRPr>
                <a:latin typeface="Futura Std Book"/>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721493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ext page - option 2">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extLst>
              <a:ext uri="{28A0092B-C50C-407E-A947-70E740481C1C}">
                <a14:useLocalDpi xmlns:a14="http://schemas.microsoft.com/office/drawing/2010/main" val="0"/>
              </a:ext>
            </a:extLst>
          </a:blip>
          <a:srcRect t="6666"/>
          <a:stretch/>
        </p:blipFill>
        <p:spPr>
          <a:xfrm>
            <a:off x="0" y="0"/>
            <a:ext cx="9144000" cy="6400800"/>
          </a:xfrm>
          <a:prstGeom prst="rect">
            <a:avLst/>
          </a:prstGeom>
        </p:spPr>
      </p:pic>
      <p:sp>
        <p:nvSpPr>
          <p:cNvPr id="2" name="Title 1"/>
          <p:cNvSpPr>
            <a:spLocks noGrp="1"/>
          </p:cNvSpPr>
          <p:nvPr>
            <p:ph type="ctrTitle" hasCustomPrompt="1"/>
          </p:nvPr>
        </p:nvSpPr>
        <p:spPr>
          <a:xfrm>
            <a:off x="1093409" y="297851"/>
            <a:ext cx="7513562" cy="265786"/>
          </a:xfrm>
          <a:prstGeom prst="rect">
            <a:avLst/>
          </a:prstGeom>
        </p:spPr>
        <p:txBody>
          <a:bodyPr lIns="0" tIns="0" rIns="0" bIns="0" anchor="t" anchorCtr="0"/>
          <a:lstStyle>
            <a:lvl1pPr algn="l">
              <a:lnSpc>
                <a:spcPct val="90000"/>
              </a:lnSpc>
              <a:defRPr sz="2800" baseline="0">
                <a:solidFill>
                  <a:srgbClr val="2AA9E1"/>
                </a:solidFill>
                <a:latin typeface="Futura Std Book" charset="0"/>
                <a:ea typeface="Futura Std Book" charset="0"/>
                <a:cs typeface="Futura Std Book" charset="0"/>
              </a:defRPr>
            </a:lvl1pPr>
          </a:lstStyle>
          <a:p>
            <a:r>
              <a:rPr lang="en-US" dirty="0"/>
              <a:t>Headline goes here on one line</a:t>
            </a:r>
          </a:p>
        </p:txBody>
      </p:sp>
      <p:sp>
        <p:nvSpPr>
          <p:cNvPr id="13" name="Rectangle 12"/>
          <p:cNvSpPr/>
          <p:nvPr userDrawn="1"/>
        </p:nvSpPr>
        <p:spPr>
          <a:xfrm>
            <a:off x="8381801" y="6383866"/>
            <a:ext cx="314510" cy="159931"/>
          </a:xfrm>
          <a:prstGeom prst="rect">
            <a:avLst/>
          </a:prstGeom>
        </p:spPr>
        <p:txBody>
          <a:bodyPr wrap="none" lIns="0" tIns="0" rIns="0" bIns="0" anchor="b" anchorCtr="0">
            <a:noAutofit/>
          </a:bodyPr>
          <a:lstStyle/>
          <a:p>
            <a:pPr algn="r"/>
            <a:fld id="{EA3FA89B-6E25-8940-8A06-646F36749E8C}" type="slidenum">
              <a:rPr lang="en-US" sz="800" smtClean="0">
                <a:solidFill>
                  <a:srgbClr val="0F3051"/>
                </a:solidFill>
                <a:latin typeface="Futura Std Book" charset="0"/>
                <a:ea typeface="Futura Std Book" charset="0"/>
                <a:cs typeface="Futura Std Book" charset="0"/>
              </a:rPr>
              <a:pPr algn="r"/>
              <a:t>‹N°›</a:t>
            </a:fld>
            <a:endParaRPr lang="en-US" sz="800" dirty="0">
              <a:solidFill>
                <a:srgbClr val="0F3051"/>
              </a:solidFill>
              <a:latin typeface="Futura Std Book" charset="0"/>
              <a:ea typeface="Futura Std Book" charset="0"/>
              <a:cs typeface="Futura Std Book" charset="0"/>
            </a:endParaRPr>
          </a:p>
        </p:txBody>
      </p:sp>
    </p:spTree>
    <p:extLst>
      <p:ext uri="{BB962C8B-B14F-4D97-AF65-F5344CB8AC3E}">
        <p14:creationId xmlns:p14="http://schemas.microsoft.com/office/powerpoint/2010/main" val="2588178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page - option 2">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hasCustomPrompt="1"/>
          </p:nvPr>
        </p:nvSpPr>
        <p:spPr>
          <a:xfrm>
            <a:off x="1093409" y="568785"/>
            <a:ext cx="7513562" cy="265786"/>
          </a:xfrm>
          <a:prstGeom prst="rect">
            <a:avLst/>
          </a:prstGeom>
        </p:spPr>
        <p:txBody>
          <a:bodyPr lIns="0" tIns="0" rIns="0" bIns="0" anchor="t" anchorCtr="0"/>
          <a:lstStyle>
            <a:lvl1pPr algn="l">
              <a:lnSpc>
                <a:spcPct val="90000"/>
              </a:lnSpc>
              <a:defRPr sz="2800" baseline="0">
                <a:solidFill>
                  <a:srgbClr val="2AA9E1"/>
                </a:solidFill>
                <a:latin typeface="Futura Std Book" charset="0"/>
                <a:ea typeface="Futura Std Book" charset="0"/>
                <a:cs typeface="Futura Std Book" charset="0"/>
              </a:defRPr>
            </a:lvl1pPr>
          </a:lstStyle>
          <a:p>
            <a:r>
              <a:rPr lang="en-US" dirty="0"/>
              <a:t>Headline goes here on one line</a:t>
            </a:r>
          </a:p>
        </p:txBody>
      </p:sp>
      <p:sp>
        <p:nvSpPr>
          <p:cNvPr id="13" name="Rectangle 12"/>
          <p:cNvSpPr/>
          <p:nvPr userDrawn="1"/>
        </p:nvSpPr>
        <p:spPr>
          <a:xfrm>
            <a:off x="8381801" y="6383866"/>
            <a:ext cx="314510" cy="159931"/>
          </a:xfrm>
          <a:prstGeom prst="rect">
            <a:avLst/>
          </a:prstGeom>
        </p:spPr>
        <p:txBody>
          <a:bodyPr wrap="none" lIns="0" tIns="0" rIns="0" bIns="0" anchor="b" anchorCtr="0">
            <a:noAutofit/>
          </a:bodyPr>
          <a:lstStyle/>
          <a:p>
            <a:pPr algn="r"/>
            <a:fld id="{EA3FA89B-6E25-8940-8A06-646F36749E8C}" type="slidenum">
              <a:rPr lang="en-US" sz="800" smtClean="0">
                <a:solidFill>
                  <a:srgbClr val="0F3051"/>
                </a:solidFill>
                <a:latin typeface="Futura Std Book" charset="0"/>
                <a:ea typeface="Futura Std Book" charset="0"/>
                <a:cs typeface="Futura Std Book" charset="0"/>
              </a:rPr>
              <a:pPr algn="r"/>
              <a:t>‹N°›</a:t>
            </a:fld>
            <a:endParaRPr lang="en-US" sz="800" dirty="0">
              <a:solidFill>
                <a:srgbClr val="0F3051"/>
              </a:solidFill>
              <a:latin typeface="Futura Std Book" charset="0"/>
              <a:ea typeface="Futura Std Book" charset="0"/>
              <a:cs typeface="Futura Std Book" charset="0"/>
            </a:endParaRPr>
          </a:p>
        </p:txBody>
      </p:sp>
      <p:sp>
        <p:nvSpPr>
          <p:cNvPr id="6" name="Text Placeholder 4"/>
          <p:cNvSpPr>
            <a:spLocks noGrp="1"/>
          </p:cNvSpPr>
          <p:nvPr>
            <p:ph type="body" sz="quarter" idx="10"/>
          </p:nvPr>
        </p:nvSpPr>
        <p:spPr>
          <a:xfrm>
            <a:off x="417602" y="1775356"/>
            <a:ext cx="8308796" cy="4532312"/>
          </a:xfrm>
          <a:prstGeom prst="rect">
            <a:avLst/>
          </a:prstGeom>
        </p:spPr>
        <p:txBody>
          <a:bodyPr/>
          <a:lstStyle>
            <a:lvl1pPr marL="457200" indent="-457200">
              <a:buClr>
                <a:srgbClr val="0F3051"/>
              </a:buClr>
              <a:buFontTx/>
              <a:buChar char="►"/>
              <a:defRPr>
                <a:latin typeface="Futura Std Book"/>
              </a:defRPr>
            </a:lvl1pPr>
            <a:lvl2pPr marL="685800" indent="-228600">
              <a:buClr>
                <a:srgbClr val="0F3051"/>
              </a:buClr>
              <a:buFont typeface="Wingdings" panose="05000000000000000000" pitchFamily="2" charset="2"/>
              <a:buChar char="§"/>
              <a:defRPr>
                <a:latin typeface="Futura Std Book"/>
              </a:defRPr>
            </a:lvl2pPr>
            <a:lvl3pPr marL="1143000" indent="-228600">
              <a:buClr>
                <a:srgbClr val="0F3051"/>
              </a:buClr>
              <a:buFontTx/>
              <a:buChar char="-"/>
              <a:defRPr>
                <a:latin typeface="Futura Std Book"/>
              </a:defRPr>
            </a:lvl3pPr>
            <a:lvl4pPr marL="1600200" indent="-228600">
              <a:buClr>
                <a:srgbClr val="0F3051"/>
              </a:buClr>
              <a:buFontTx/>
              <a:buChar char="▫"/>
              <a:defRPr>
                <a:latin typeface="Futura Std Book"/>
              </a:defRPr>
            </a:lvl4pPr>
            <a:lvl5pPr marL="2057400" indent="-228600">
              <a:buClr>
                <a:srgbClr val="0F3051"/>
              </a:buClr>
              <a:buFontTx/>
              <a:buChar char="◦"/>
              <a:defRPr>
                <a:latin typeface="Futura Std Book"/>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530407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pag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Subtitle 2"/>
          <p:cNvSpPr txBox="1">
            <a:spLocks/>
          </p:cNvSpPr>
          <p:nvPr userDrawn="1"/>
        </p:nvSpPr>
        <p:spPr>
          <a:xfrm>
            <a:off x="440266" y="6307668"/>
            <a:ext cx="2048933" cy="236130"/>
          </a:xfrm>
          <a:prstGeom prst="rect">
            <a:avLst/>
          </a:prstGeom>
        </p:spPr>
        <p:txBody>
          <a:bodyPr lIns="0" tIns="0" rIns="0" bIns="0" anchor="b" anchorCtr="0"/>
          <a:lstStyle>
            <a:lvl1pPr marL="0" indent="0" algn="l" defTabSz="914400" rtl="0" eaLnBrk="1" latinLnBrk="0" hangingPunct="1">
              <a:lnSpc>
                <a:spcPct val="90000"/>
              </a:lnSpc>
              <a:spcBef>
                <a:spcPts val="1000"/>
              </a:spcBef>
              <a:buFont typeface="Arial" panose="020B0604020202020204" pitchFamily="34" charset="0"/>
              <a:buNone/>
              <a:defRPr sz="800" kern="1200">
                <a:solidFill>
                  <a:srgbClr val="0F3051"/>
                </a:solidFill>
                <a:latin typeface="Futura Std Book" charset="0"/>
                <a:ea typeface="Futura Std Book" charset="0"/>
                <a:cs typeface="Futura Std Book"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de-DE" dirty="0"/>
              <a:t>©</a:t>
            </a:r>
            <a:r>
              <a:rPr lang="de-DE" baseline="0" dirty="0"/>
              <a:t> </a:t>
            </a:r>
            <a:r>
              <a:rPr lang="en-US" dirty="0"/>
              <a:t>GFF 2018</a:t>
            </a:r>
          </a:p>
        </p:txBody>
      </p:sp>
      <p:sp>
        <p:nvSpPr>
          <p:cNvPr id="13" name="Rectangle 12"/>
          <p:cNvSpPr/>
          <p:nvPr userDrawn="1"/>
        </p:nvSpPr>
        <p:spPr>
          <a:xfrm>
            <a:off x="8381801" y="6383866"/>
            <a:ext cx="314510" cy="159931"/>
          </a:xfrm>
          <a:prstGeom prst="rect">
            <a:avLst/>
          </a:prstGeom>
        </p:spPr>
        <p:txBody>
          <a:bodyPr wrap="none" lIns="0" tIns="0" rIns="0" bIns="0" anchor="b" anchorCtr="0">
            <a:noAutofit/>
          </a:bodyPr>
          <a:lstStyle/>
          <a:p>
            <a:pPr algn="r"/>
            <a:fld id="{EA3FA89B-6E25-8940-8A06-646F36749E8C}" type="slidenum">
              <a:rPr lang="en-US" sz="800" smtClean="0">
                <a:solidFill>
                  <a:schemeClr val="bg1"/>
                </a:solidFill>
                <a:latin typeface="Futura Std Book" charset="0"/>
                <a:ea typeface="Futura Std Book" charset="0"/>
                <a:cs typeface="Futura Std Book" charset="0"/>
              </a:rPr>
              <a:pPr algn="r"/>
              <a:t>‹N°›</a:t>
            </a:fld>
            <a:endParaRPr lang="en-US" sz="800" dirty="0">
              <a:solidFill>
                <a:schemeClr val="bg1"/>
              </a:solidFill>
              <a:latin typeface="Futura Std Book" charset="0"/>
              <a:ea typeface="Futura Std Book" charset="0"/>
              <a:cs typeface="Futura Std Book" charset="0"/>
            </a:endParaRPr>
          </a:p>
        </p:txBody>
      </p:sp>
      <p:sp>
        <p:nvSpPr>
          <p:cNvPr id="4" name="Title 3"/>
          <p:cNvSpPr>
            <a:spLocks noGrp="1"/>
          </p:cNvSpPr>
          <p:nvPr>
            <p:ph type="title" hasCustomPrompt="1"/>
          </p:nvPr>
        </p:nvSpPr>
        <p:spPr>
          <a:xfrm>
            <a:off x="2035295" y="2763357"/>
            <a:ext cx="5073410" cy="1325563"/>
          </a:xfrm>
          <a:prstGeom prst="rect">
            <a:avLst/>
          </a:prstGeom>
        </p:spPr>
        <p:txBody>
          <a:bodyPr/>
          <a:lstStyle>
            <a:lvl1pPr algn="ctr">
              <a:defRPr sz="2800" baseline="0">
                <a:solidFill>
                  <a:srgbClr val="2AA9E1"/>
                </a:solidFill>
                <a:latin typeface="Futura Std Book"/>
              </a:defRPr>
            </a:lvl1pPr>
          </a:lstStyle>
          <a:p>
            <a:r>
              <a:rPr lang="en-US" dirty="0"/>
              <a:t>Section headline goes here</a:t>
            </a:r>
            <a:br>
              <a:rPr lang="en-US" dirty="0"/>
            </a:br>
            <a:r>
              <a:rPr lang="en-US" dirty="0"/>
              <a:t>in up to two rows</a:t>
            </a:r>
          </a:p>
        </p:txBody>
      </p:sp>
    </p:spTree>
    <p:extLst>
      <p:ext uri="{BB962C8B-B14F-4D97-AF65-F5344CB8AC3E}">
        <p14:creationId xmlns:p14="http://schemas.microsoft.com/office/powerpoint/2010/main" val="20224795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Subtitle 2"/>
          <p:cNvSpPr txBox="1">
            <a:spLocks/>
          </p:cNvSpPr>
          <p:nvPr userDrawn="1"/>
        </p:nvSpPr>
        <p:spPr>
          <a:xfrm>
            <a:off x="440266" y="6307668"/>
            <a:ext cx="2048933" cy="236130"/>
          </a:xfrm>
          <a:prstGeom prst="rect">
            <a:avLst/>
          </a:prstGeom>
        </p:spPr>
        <p:txBody>
          <a:bodyPr lIns="0" tIns="0" rIns="0" bIns="0" anchor="b" anchorCtr="0"/>
          <a:lstStyle>
            <a:lvl1pPr marL="0" indent="0" algn="l" defTabSz="914400" rtl="0" eaLnBrk="1" latinLnBrk="0" hangingPunct="1">
              <a:lnSpc>
                <a:spcPct val="90000"/>
              </a:lnSpc>
              <a:spcBef>
                <a:spcPts val="1000"/>
              </a:spcBef>
              <a:buFont typeface="Arial" panose="020B0604020202020204" pitchFamily="34" charset="0"/>
              <a:buNone/>
              <a:defRPr sz="800" kern="1200">
                <a:solidFill>
                  <a:srgbClr val="0F3051"/>
                </a:solidFill>
                <a:latin typeface="Futura Std Book" charset="0"/>
                <a:ea typeface="Futura Std Book" charset="0"/>
                <a:cs typeface="Futura Std Book"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de-DE" dirty="0"/>
              <a:t>©</a:t>
            </a:r>
            <a:r>
              <a:rPr lang="de-DE" baseline="0" dirty="0"/>
              <a:t> </a:t>
            </a:r>
            <a:r>
              <a:rPr lang="en-US" dirty="0"/>
              <a:t>GFF 2018</a:t>
            </a:r>
          </a:p>
        </p:txBody>
      </p:sp>
      <p:sp>
        <p:nvSpPr>
          <p:cNvPr id="7" name="Rectangle 6"/>
          <p:cNvSpPr/>
          <p:nvPr userDrawn="1"/>
        </p:nvSpPr>
        <p:spPr>
          <a:xfrm>
            <a:off x="8381801" y="6383866"/>
            <a:ext cx="314510" cy="159931"/>
          </a:xfrm>
          <a:prstGeom prst="rect">
            <a:avLst/>
          </a:prstGeom>
        </p:spPr>
        <p:txBody>
          <a:bodyPr wrap="none" lIns="0" tIns="0" rIns="0" bIns="0" anchor="b" anchorCtr="0">
            <a:noAutofit/>
          </a:bodyPr>
          <a:lstStyle/>
          <a:p>
            <a:pPr algn="r"/>
            <a:fld id="{EA3FA89B-6E25-8940-8A06-646F36749E8C}" type="slidenum">
              <a:rPr lang="en-US" sz="800" smtClean="0">
                <a:solidFill>
                  <a:schemeClr val="bg1"/>
                </a:solidFill>
                <a:latin typeface="Futura Std Book" charset="0"/>
                <a:ea typeface="Futura Std Book" charset="0"/>
                <a:cs typeface="Futura Std Book" charset="0"/>
              </a:rPr>
              <a:pPr algn="r"/>
              <a:t>‹N°›</a:t>
            </a:fld>
            <a:endParaRPr lang="en-US" sz="800" dirty="0">
              <a:solidFill>
                <a:schemeClr val="bg1"/>
              </a:solidFill>
              <a:latin typeface="Futura Std Book" charset="0"/>
              <a:ea typeface="Futura Std Book" charset="0"/>
              <a:cs typeface="Futura Std Book" charset="0"/>
            </a:endParaRPr>
          </a:p>
        </p:txBody>
      </p:sp>
      <p:sp>
        <p:nvSpPr>
          <p:cNvPr id="3" name="Footer Placeholder 2"/>
          <p:cNvSpPr>
            <a:spLocks noGrp="1"/>
          </p:cNvSpPr>
          <p:nvPr>
            <p:ph type="ftr" sz="quarter" idx="10"/>
          </p:nvPr>
        </p:nvSpPr>
        <p:spPr/>
        <p:txBody>
          <a:bodyPr/>
          <a:lstStyle/>
          <a:p>
            <a:fld id="{EA3FA89B-6E25-8940-8A06-646F36749E8C}" type="slidenum">
              <a:rPr lang="en-US" smtClean="0"/>
              <a:pPr/>
              <a:t>‹N°›</a:t>
            </a:fld>
            <a:endParaRPr lang="en-US" dirty="0"/>
          </a:p>
        </p:txBody>
      </p:sp>
      <p:pic>
        <p:nvPicPr>
          <p:cNvPr id="4" name="Picture 3"/>
          <p:cNvPicPr>
            <a:picLocks noChangeAspect="1"/>
          </p:cNvPicPr>
          <p:nvPr userDrawn="1"/>
        </p:nvPicPr>
        <p:blipFill>
          <a:blip r:embed="rId3"/>
          <a:stretch>
            <a:fillRect/>
          </a:stretch>
        </p:blipFill>
        <p:spPr>
          <a:xfrm>
            <a:off x="378" y="1905126"/>
            <a:ext cx="9143244" cy="3047748"/>
          </a:xfrm>
          <a:prstGeom prst="rect">
            <a:avLst/>
          </a:prstGeom>
        </p:spPr>
      </p:pic>
      <p:sp>
        <p:nvSpPr>
          <p:cNvPr id="8" name="Title 3"/>
          <p:cNvSpPr>
            <a:spLocks noGrp="1"/>
          </p:cNvSpPr>
          <p:nvPr>
            <p:ph type="title" hasCustomPrompt="1"/>
          </p:nvPr>
        </p:nvSpPr>
        <p:spPr>
          <a:xfrm>
            <a:off x="252215" y="289783"/>
            <a:ext cx="2236984" cy="594138"/>
          </a:xfrm>
          <a:prstGeom prst="rect">
            <a:avLst/>
          </a:prstGeom>
        </p:spPr>
        <p:txBody>
          <a:bodyPr/>
          <a:lstStyle>
            <a:lvl1pPr algn="l">
              <a:defRPr sz="2800" baseline="0">
                <a:solidFill>
                  <a:srgbClr val="2AA9E1"/>
                </a:solidFill>
                <a:latin typeface="Futura Std Book"/>
              </a:defRPr>
            </a:lvl1pPr>
          </a:lstStyle>
          <a:p>
            <a:r>
              <a:rPr lang="en-US" dirty="0"/>
              <a:t>Learn more</a:t>
            </a:r>
          </a:p>
        </p:txBody>
      </p:sp>
    </p:spTree>
    <p:extLst>
      <p:ext uri="{BB962C8B-B14F-4D97-AF65-F5344CB8AC3E}">
        <p14:creationId xmlns:p14="http://schemas.microsoft.com/office/powerpoint/2010/main" val="10620614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ext page - option 2">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extLst>
              <a:ext uri="{28A0092B-C50C-407E-A947-70E740481C1C}">
                <a14:useLocalDpi xmlns:a14="http://schemas.microsoft.com/office/drawing/2010/main" val="0"/>
              </a:ext>
            </a:extLst>
          </a:blip>
          <a:srcRect t="6666"/>
          <a:stretch/>
        </p:blipFill>
        <p:spPr>
          <a:xfrm>
            <a:off x="0" y="0"/>
            <a:ext cx="9144000" cy="6400800"/>
          </a:xfrm>
          <a:prstGeom prst="rect">
            <a:avLst/>
          </a:prstGeom>
        </p:spPr>
      </p:pic>
      <p:sp>
        <p:nvSpPr>
          <p:cNvPr id="2" name="Title 1"/>
          <p:cNvSpPr>
            <a:spLocks noGrp="1"/>
          </p:cNvSpPr>
          <p:nvPr>
            <p:ph type="ctrTitle" hasCustomPrompt="1"/>
          </p:nvPr>
        </p:nvSpPr>
        <p:spPr>
          <a:xfrm>
            <a:off x="1093409" y="297851"/>
            <a:ext cx="7513562" cy="265786"/>
          </a:xfrm>
          <a:prstGeom prst="rect">
            <a:avLst/>
          </a:prstGeom>
        </p:spPr>
        <p:txBody>
          <a:bodyPr lIns="0" tIns="0" rIns="0" bIns="0" anchor="t" anchorCtr="0"/>
          <a:lstStyle>
            <a:lvl1pPr algn="l">
              <a:lnSpc>
                <a:spcPct val="90000"/>
              </a:lnSpc>
              <a:defRPr sz="2800" baseline="0">
                <a:solidFill>
                  <a:srgbClr val="2AA9E1"/>
                </a:solidFill>
                <a:latin typeface="Futura Std Book" charset="0"/>
                <a:ea typeface="Futura Std Book" charset="0"/>
                <a:cs typeface="Futura Std Book" charset="0"/>
              </a:defRPr>
            </a:lvl1pPr>
          </a:lstStyle>
          <a:p>
            <a:r>
              <a:rPr lang="en-US" dirty="0"/>
              <a:t>GFF partners</a:t>
            </a:r>
          </a:p>
        </p:txBody>
      </p:sp>
      <p:sp>
        <p:nvSpPr>
          <p:cNvPr id="13" name="Rectangle 12"/>
          <p:cNvSpPr/>
          <p:nvPr userDrawn="1"/>
        </p:nvSpPr>
        <p:spPr>
          <a:xfrm>
            <a:off x="8381801" y="6383866"/>
            <a:ext cx="314510" cy="159931"/>
          </a:xfrm>
          <a:prstGeom prst="rect">
            <a:avLst/>
          </a:prstGeom>
        </p:spPr>
        <p:txBody>
          <a:bodyPr wrap="none" lIns="0" tIns="0" rIns="0" bIns="0" anchor="b" anchorCtr="0">
            <a:noAutofit/>
          </a:bodyPr>
          <a:lstStyle/>
          <a:p>
            <a:pPr algn="r"/>
            <a:fld id="{EA3FA89B-6E25-8940-8A06-646F36749E8C}" type="slidenum">
              <a:rPr lang="en-US" sz="800" smtClean="0">
                <a:solidFill>
                  <a:srgbClr val="0F3051"/>
                </a:solidFill>
                <a:latin typeface="Futura Std Book" charset="0"/>
                <a:ea typeface="Futura Std Book" charset="0"/>
                <a:cs typeface="Futura Std Book" charset="0"/>
              </a:rPr>
              <a:pPr algn="r"/>
              <a:t>‹N°›</a:t>
            </a:fld>
            <a:endParaRPr lang="en-US" sz="800" dirty="0">
              <a:solidFill>
                <a:srgbClr val="0F3051"/>
              </a:solidFill>
              <a:latin typeface="Futura Std Book" charset="0"/>
              <a:ea typeface="Futura Std Book" charset="0"/>
              <a:cs typeface="Futura Std Book" charset="0"/>
            </a:endParaRPr>
          </a:p>
        </p:txBody>
      </p:sp>
      <p:pic>
        <p:nvPicPr>
          <p:cNvPr id="7" name="Picture 6"/>
          <p:cNvPicPr>
            <a:picLocks noChangeAspect="1"/>
          </p:cNvPicPr>
          <p:nvPr userDrawn="1"/>
        </p:nvPicPr>
        <p:blipFill>
          <a:blip r:embed="rId3"/>
          <a:stretch>
            <a:fillRect/>
          </a:stretch>
        </p:blipFill>
        <p:spPr>
          <a:xfrm>
            <a:off x="210626" y="1181315"/>
            <a:ext cx="8718648" cy="4916057"/>
          </a:xfrm>
          <a:prstGeom prst="rect">
            <a:avLst/>
          </a:prstGeom>
        </p:spPr>
      </p:pic>
    </p:spTree>
    <p:extLst>
      <p:ext uri="{BB962C8B-B14F-4D97-AF65-F5344CB8AC3E}">
        <p14:creationId xmlns:p14="http://schemas.microsoft.com/office/powerpoint/2010/main" val="13391832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1_Title Slide">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b="96"/>
          <a:stretch/>
        </p:blipFill>
        <p:spPr>
          <a:xfrm>
            <a:off x="0" y="0"/>
            <a:ext cx="9144000" cy="6858000"/>
          </a:xfrm>
          <a:prstGeom prst="rect">
            <a:avLst/>
          </a:prstGeom>
        </p:spPr>
      </p:pic>
      <p:sp>
        <p:nvSpPr>
          <p:cNvPr id="8" name="Text Placeholder 5"/>
          <p:cNvSpPr>
            <a:spLocks noGrp="1"/>
          </p:cNvSpPr>
          <p:nvPr>
            <p:ph type="body" sz="quarter" idx="11"/>
          </p:nvPr>
        </p:nvSpPr>
        <p:spPr>
          <a:xfrm>
            <a:off x="130156" y="6443520"/>
            <a:ext cx="8874340" cy="373062"/>
          </a:xfrm>
        </p:spPr>
        <p:txBody>
          <a:bodyPr>
            <a:noAutofit/>
          </a:bodyPr>
          <a:lstStyle>
            <a:lvl1pPr marL="0" indent="0">
              <a:buNone/>
              <a:defRPr sz="1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endParaRPr lang="en-US" dirty="0"/>
          </a:p>
        </p:txBody>
      </p:sp>
      <p:sp>
        <p:nvSpPr>
          <p:cNvPr id="6" name="Rectangle 5"/>
          <p:cNvSpPr/>
          <p:nvPr userDrawn="1"/>
        </p:nvSpPr>
        <p:spPr>
          <a:xfrm>
            <a:off x="5927271" y="4637313"/>
            <a:ext cx="3159579" cy="1608365"/>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245947" y="4408712"/>
            <a:ext cx="2546940" cy="1902279"/>
          </a:xfrm>
          <a:prstGeom prst="rect">
            <a:avLst/>
          </a:prstGeom>
        </p:spPr>
      </p:pic>
      <p:sp>
        <p:nvSpPr>
          <p:cNvPr id="11" name="Text Placeholder 3"/>
          <p:cNvSpPr>
            <a:spLocks noGrp="1"/>
          </p:cNvSpPr>
          <p:nvPr>
            <p:ph type="body" sz="quarter" idx="10"/>
          </p:nvPr>
        </p:nvSpPr>
        <p:spPr>
          <a:xfrm>
            <a:off x="130156" y="5077841"/>
            <a:ext cx="5560525" cy="1303505"/>
          </a:xfrm>
        </p:spPr>
        <p:txBody>
          <a:bodyPr anchor="ct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lang="en-US" sz="3500" b="1" smtClean="0">
                <a:solidFill>
                  <a:srgbClr val="01A19A"/>
                </a:solidFill>
                <a:effectLst/>
              </a:defRPr>
            </a:lvl1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lang="en-US" dirty="0"/>
          </a:p>
        </p:txBody>
      </p:sp>
    </p:spTree>
    <p:extLst>
      <p:ext uri="{BB962C8B-B14F-4D97-AF65-F5344CB8AC3E}">
        <p14:creationId xmlns:p14="http://schemas.microsoft.com/office/powerpoint/2010/main" val="42819149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6885801" y="6462635"/>
            <a:ext cx="2133600" cy="365125"/>
          </a:xfrm>
        </p:spPr>
        <p:txBody>
          <a:bodyPr/>
          <a:lstStyle>
            <a:lvl1pPr>
              <a:defRPr sz="1400">
                <a:solidFill>
                  <a:schemeClr val="bg1"/>
                </a:solidFill>
                <a:latin typeface="Calibri"/>
                <a:cs typeface="Calibri"/>
              </a:defRPr>
            </a:lvl1pPr>
          </a:lstStyle>
          <a:p>
            <a:fld id="{54F35883-D328-BB47-9BAC-D95ED3694F27}" type="slidenum">
              <a:rPr lang="en-US" smtClean="0"/>
              <a:pPr/>
              <a:t>‹N°›</a:t>
            </a:fld>
            <a:endParaRPr lang="en-US" dirty="0"/>
          </a:p>
        </p:txBody>
      </p:sp>
      <p:sp>
        <p:nvSpPr>
          <p:cNvPr id="4" name="Title 1"/>
          <p:cNvSpPr>
            <a:spLocks noGrp="1"/>
          </p:cNvSpPr>
          <p:nvPr>
            <p:ph type="title"/>
          </p:nvPr>
        </p:nvSpPr>
        <p:spPr>
          <a:xfrm>
            <a:off x="116733" y="94775"/>
            <a:ext cx="8902668" cy="426003"/>
          </a:xfrm>
        </p:spPr>
        <p:txBody>
          <a:bodyPr>
            <a:noAutofit/>
          </a:bodyPr>
          <a:lstStyle>
            <a:lvl1pPr algn="l">
              <a:defRPr sz="3200" b="1">
                <a:solidFill>
                  <a:srgbClr val="01A19A"/>
                </a:solidFill>
                <a:latin typeface="+mj-lt"/>
                <a:cs typeface="Arial"/>
              </a:defRPr>
            </a:lvl1pPr>
          </a:lstStyle>
          <a:p>
            <a:r>
              <a:rPr lang="en-US" dirty="0"/>
              <a:t>Click to edit Master title style</a:t>
            </a:r>
          </a:p>
        </p:txBody>
      </p:sp>
    </p:spTree>
    <p:extLst>
      <p:ext uri="{BB962C8B-B14F-4D97-AF65-F5344CB8AC3E}">
        <p14:creationId xmlns:p14="http://schemas.microsoft.com/office/powerpoint/2010/main" val="2766579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Content Placeholder 2"/>
          <p:cNvSpPr>
            <a:spLocks noGrp="1"/>
          </p:cNvSpPr>
          <p:nvPr>
            <p:ph idx="1"/>
          </p:nvPr>
        </p:nvSpPr>
        <p:spPr>
          <a:xfrm>
            <a:off x="245797" y="857250"/>
            <a:ext cx="8643871" cy="5268913"/>
          </a:xfrm>
        </p:spPr>
        <p:txBody>
          <a:bodyPr/>
          <a:lstStyle>
            <a:lvl1pPr marL="342900" indent="-342900">
              <a:buClr>
                <a:srgbClr val="00B2A9"/>
              </a:buClr>
              <a:buFont typeface="Wingdings" panose="05000000000000000000" pitchFamily="2" charset="2"/>
              <a:buChar char="§"/>
              <a:defRPr sz="2800">
                <a:solidFill>
                  <a:srgbClr val="696158"/>
                </a:solidFill>
                <a:latin typeface="+mj-lt"/>
                <a:cs typeface="Arial"/>
              </a:defRPr>
            </a:lvl1pPr>
            <a:lvl2pPr marL="742950" indent="-285750">
              <a:buClr>
                <a:srgbClr val="00B2A9"/>
              </a:buClr>
              <a:buFont typeface="Courier New" panose="02070309020205020404" pitchFamily="49" charset="0"/>
              <a:buChar char="-"/>
              <a:defRPr sz="2600">
                <a:solidFill>
                  <a:srgbClr val="696158"/>
                </a:solidFill>
                <a:latin typeface="+mj-lt"/>
                <a:cs typeface="Arial"/>
              </a:defRPr>
            </a:lvl2pPr>
            <a:lvl3pPr marL="1143000" indent="-228600">
              <a:buClr>
                <a:srgbClr val="00B2A9"/>
              </a:buClr>
              <a:buFont typeface="Arial" panose="020B0604020202020204" pitchFamily="34" charset="0"/>
              <a:buChar char="▫"/>
              <a:defRPr>
                <a:solidFill>
                  <a:srgbClr val="696158"/>
                </a:solidFill>
                <a:latin typeface="+mj-lt"/>
                <a:cs typeface="Arial"/>
              </a:defRPr>
            </a:lvl3pPr>
            <a:lvl4pPr marL="1600200" indent="-228600">
              <a:buClr>
                <a:srgbClr val="00B2A9"/>
              </a:buClr>
              <a:buFont typeface="Courier New" panose="02070309020205020404" pitchFamily="49" charset="0"/>
              <a:buChar char="-"/>
              <a:defRPr sz="2200">
                <a:solidFill>
                  <a:srgbClr val="696158"/>
                </a:solidFill>
                <a:latin typeface="+mj-lt"/>
                <a:cs typeface="Arial"/>
              </a:defRPr>
            </a:lvl4pPr>
            <a:lvl5pPr marL="2057400" indent="-228600">
              <a:buClr>
                <a:srgbClr val="00B2A9"/>
              </a:buClr>
              <a:buFont typeface="Wingdings" panose="05000000000000000000" pitchFamily="2" charset="2"/>
              <a:buChar char="Ø"/>
              <a:defRPr>
                <a:solidFill>
                  <a:srgbClr val="696158"/>
                </a:solidFill>
                <a:latin typeface="+mj-lt"/>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12"/>
          </p:nvPr>
        </p:nvSpPr>
        <p:spPr>
          <a:xfrm>
            <a:off x="6885801" y="6462635"/>
            <a:ext cx="2133600" cy="365125"/>
          </a:xfrm>
        </p:spPr>
        <p:txBody>
          <a:bodyPr/>
          <a:lstStyle>
            <a:lvl1pPr>
              <a:defRPr sz="1400">
                <a:solidFill>
                  <a:schemeClr val="bg1"/>
                </a:solidFill>
                <a:latin typeface="Calibri"/>
                <a:cs typeface="Calibri"/>
              </a:defRPr>
            </a:lvl1pPr>
          </a:lstStyle>
          <a:p>
            <a:fld id="{54F35883-D328-BB47-9BAC-D95ED3694F27}" type="slidenum">
              <a:rPr lang="en-US" smtClean="0"/>
              <a:pPr/>
              <a:t>‹N°›</a:t>
            </a:fld>
            <a:endParaRPr lang="en-US" dirty="0"/>
          </a:p>
        </p:txBody>
      </p:sp>
      <p:sp>
        <p:nvSpPr>
          <p:cNvPr id="9" name="Title 1"/>
          <p:cNvSpPr>
            <a:spLocks noGrp="1"/>
          </p:cNvSpPr>
          <p:nvPr>
            <p:ph type="title"/>
          </p:nvPr>
        </p:nvSpPr>
        <p:spPr>
          <a:xfrm>
            <a:off x="116733" y="94775"/>
            <a:ext cx="8772935" cy="426003"/>
          </a:xfrm>
        </p:spPr>
        <p:txBody>
          <a:bodyPr>
            <a:noAutofit/>
          </a:bodyPr>
          <a:lstStyle>
            <a:lvl1pPr algn="l">
              <a:defRPr sz="3200" b="1">
                <a:solidFill>
                  <a:srgbClr val="01A19A"/>
                </a:solidFill>
                <a:latin typeface="+mj-lt"/>
                <a:cs typeface="Arial"/>
              </a:defRPr>
            </a:lvl1pPr>
          </a:lstStyle>
          <a:p>
            <a:r>
              <a:rPr lang="en-US" dirty="0"/>
              <a:t>Click to edit Master title style</a:t>
            </a:r>
          </a:p>
        </p:txBody>
      </p:sp>
    </p:spTree>
    <p:extLst>
      <p:ext uri="{BB962C8B-B14F-4D97-AF65-F5344CB8AC3E}">
        <p14:creationId xmlns:p14="http://schemas.microsoft.com/office/powerpoint/2010/main" val="26179918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wo Column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6885801" y="6462635"/>
            <a:ext cx="2133600" cy="365125"/>
          </a:xfrm>
        </p:spPr>
        <p:txBody>
          <a:bodyPr/>
          <a:lstStyle>
            <a:lvl1pPr>
              <a:defRPr sz="1400">
                <a:solidFill>
                  <a:schemeClr val="bg1"/>
                </a:solidFill>
                <a:latin typeface="Calibri"/>
                <a:cs typeface="Calibri"/>
              </a:defRPr>
            </a:lvl1pPr>
          </a:lstStyle>
          <a:p>
            <a:fld id="{54F35883-D328-BB47-9BAC-D95ED3694F27}" type="slidenum">
              <a:rPr lang="en-US" smtClean="0"/>
              <a:pPr/>
              <a:t>‹N°›</a:t>
            </a:fld>
            <a:endParaRPr lang="en-US" dirty="0"/>
          </a:p>
        </p:txBody>
      </p:sp>
      <p:sp>
        <p:nvSpPr>
          <p:cNvPr id="12" name="Title 1"/>
          <p:cNvSpPr>
            <a:spLocks noGrp="1"/>
          </p:cNvSpPr>
          <p:nvPr>
            <p:ph type="title"/>
          </p:nvPr>
        </p:nvSpPr>
        <p:spPr>
          <a:xfrm>
            <a:off x="116733" y="94775"/>
            <a:ext cx="8902668" cy="426003"/>
          </a:xfrm>
        </p:spPr>
        <p:txBody>
          <a:bodyPr>
            <a:noAutofit/>
          </a:bodyPr>
          <a:lstStyle>
            <a:lvl1pPr algn="l">
              <a:defRPr sz="3200" b="1">
                <a:solidFill>
                  <a:srgbClr val="01A19A"/>
                </a:solidFill>
                <a:latin typeface="+mj-lt"/>
                <a:cs typeface="Arial"/>
              </a:defRPr>
            </a:lvl1pPr>
          </a:lstStyle>
          <a:p>
            <a:r>
              <a:rPr lang="en-US" dirty="0"/>
              <a:t>Click to edit Master title style</a:t>
            </a:r>
          </a:p>
        </p:txBody>
      </p:sp>
      <p:sp>
        <p:nvSpPr>
          <p:cNvPr id="9" name="Content Placeholder 2"/>
          <p:cNvSpPr>
            <a:spLocks noGrp="1"/>
          </p:cNvSpPr>
          <p:nvPr>
            <p:ph idx="1"/>
          </p:nvPr>
        </p:nvSpPr>
        <p:spPr>
          <a:xfrm>
            <a:off x="246888" y="833478"/>
            <a:ext cx="4270441" cy="5292685"/>
          </a:xfrm>
        </p:spPr>
        <p:txBody>
          <a:bodyPr/>
          <a:lstStyle>
            <a:lvl1pPr marL="342900" indent="-342900">
              <a:buClr>
                <a:srgbClr val="00B2A9"/>
              </a:buClr>
              <a:buFont typeface="Wingdings" panose="05000000000000000000" pitchFamily="2" charset="2"/>
              <a:buChar char="§"/>
              <a:defRPr sz="2800">
                <a:solidFill>
                  <a:srgbClr val="696158"/>
                </a:solidFill>
                <a:latin typeface="+mj-lt"/>
                <a:cs typeface="Arial"/>
              </a:defRPr>
            </a:lvl1pPr>
            <a:lvl2pPr marL="742950" indent="-285750">
              <a:buClr>
                <a:srgbClr val="00B2A9"/>
              </a:buClr>
              <a:buFont typeface="Courier New" panose="02070309020205020404" pitchFamily="49" charset="0"/>
              <a:buChar char="-"/>
              <a:defRPr sz="2600">
                <a:solidFill>
                  <a:srgbClr val="696158"/>
                </a:solidFill>
                <a:latin typeface="+mj-lt"/>
                <a:cs typeface="Arial"/>
              </a:defRPr>
            </a:lvl2pPr>
            <a:lvl3pPr marL="1143000" indent="-228600">
              <a:buClr>
                <a:srgbClr val="00B2A9"/>
              </a:buClr>
              <a:buFont typeface="Arial" panose="020B0604020202020204" pitchFamily="34" charset="0"/>
              <a:buChar char="▫"/>
              <a:defRPr>
                <a:solidFill>
                  <a:srgbClr val="696158"/>
                </a:solidFill>
                <a:latin typeface="+mj-lt"/>
                <a:cs typeface="Arial"/>
              </a:defRPr>
            </a:lvl3pPr>
            <a:lvl4pPr marL="1600200" indent="-228600">
              <a:buClr>
                <a:srgbClr val="00B2A9"/>
              </a:buClr>
              <a:buFont typeface="Courier New" panose="02070309020205020404" pitchFamily="49" charset="0"/>
              <a:buChar char="-"/>
              <a:defRPr sz="2200">
                <a:solidFill>
                  <a:srgbClr val="696158"/>
                </a:solidFill>
                <a:latin typeface="+mj-lt"/>
                <a:cs typeface="Arial"/>
              </a:defRPr>
            </a:lvl4pPr>
            <a:lvl5pPr marL="2057400" indent="-228600">
              <a:buClr>
                <a:srgbClr val="00B2A9"/>
              </a:buClr>
              <a:buFont typeface="Wingdings" panose="05000000000000000000" pitchFamily="2" charset="2"/>
              <a:buChar char="Ø"/>
              <a:defRPr>
                <a:solidFill>
                  <a:srgbClr val="696158"/>
                </a:solidFill>
                <a:latin typeface="+mj-lt"/>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2"/>
          <p:cNvSpPr>
            <a:spLocks noGrp="1"/>
          </p:cNvSpPr>
          <p:nvPr>
            <p:ph idx="13"/>
          </p:nvPr>
        </p:nvSpPr>
        <p:spPr>
          <a:xfrm>
            <a:off x="4677457" y="833477"/>
            <a:ext cx="4262575" cy="5292685"/>
          </a:xfrm>
        </p:spPr>
        <p:txBody>
          <a:bodyPr/>
          <a:lstStyle>
            <a:lvl1pPr marL="342900" indent="-342900">
              <a:buClr>
                <a:srgbClr val="00B2A9"/>
              </a:buClr>
              <a:buFont typeface="Wingdings" panose="05000000000000000000" pitchFamily="2" charset="2"/>
              <a:buChar char="§"/>
              <a:defRPr sz="2800">
                <a:solidFill>
                  <a:srgbClr val="696158"/>
                </a:solidFill>
                <a:latin typeface="+mj-lt"/>
                <a:cs typeface="Arial"/>
              </a:defRPr>
            </a:lvl1pPr>
            <a:lvl2pPr marL="742950" indent="-285750">
              <a:buClr>
                <a:srgbClr val="00B2A9"/>
              </a:buClr>
              <a:buFont typeface="Courier New" panose="02070309020205020404" pitchFamily="49" charset="0"/>
              <a:buChar char="-"/>
              <a:defRPr sz="2600">
                <a:solidFill>
                  <a:srgbClr val="696158"/>
                </a:solidFill>
                <a:latin typeface="+mj-lt"/>
                <a:cs typeface="Arial"/>
              </a:defRPr>
            </a:lvl2pPr>
            <a:lvl3pPr marL="1143000" indent="-228600">
              <a:buClr>
                <a:srgbClr val="00B2A9"/>
              </a:buClr>
              <a:buFont typeface="Arial" panose="020B0604020202020204" pitchFamily="34" charset="0"/>
              <a:buChar char="▫"/>
              <a:defRPr>
                <a:solidFill>
                  <a:srgbClr val="696158"/>
                </a:solidFill>
                <a:latin typeface="+mj-lt"/>
                <a:cs typeface="Arial"/>
              </a:defRPr>
            </a:lvl3pPr>
            <a:lvl4pPr marL="1600200" indent="-228600">
              <a:buClr>
                <a:srgbClr val="00B2A9"/>
              </a:buClr>
              <a:buFont typeface="Courier New" panose="02070309020205020404" pitchFamily="49" charset="0"/>
              <a:buChar char="-"/>
              <a:defRPr sz="2200">
                <a:solidFill>
                  <a:srgbClr val="696158"/>
                </a:solidFill>
                <a:latin typeface="+mj-lt"/>
                <a:cs typeface="Arial"/>
              </a:defRPr>
            </a:lvl4pPr>
            <a:lvl5pPr marL="2057400" indent="-228600">
              <a:buClr>
                <a:srgbClr val="00B2A9"/>
              </a:buClr>
              <a:buFont typeface="Wingdings" panose="05000000000000000000" pitchFamily="2" charset="2"/>
              <a:buChar char="Ø"/>
              <a:defRPr>
                <a:solidFill>
                  <a:srgbClr val="696158"/>
                </a:solidFill>
                <a:latin typeface="+mj-lt"/>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544128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a:defRPr/>
            </a:pPr>
            <a:fld id="{AA9C2535-E16A-554B-8DCF-6C795270D3B4}" type="datetime1">
              <a:rPr lang="en-US" smtClean="0">
                <a:solidFill>
                  <a:prstClr val="black">
                    <a:tint val="75000"/>
                  </a:prstClr>
                </a:solidFill>
              </a:rPr>
              <a:pPr>
                <a:defRPr/>
              </a:pPr>
              <a:t>2/22/2018</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lvl1pPr>
              <a:defRPr>
                <a:solidFill>
                  <a:srgbClr val="FFFFFF"/>
                </a:solidFill>
              </a:defRPr>
            </a:lvl1p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034A8D76-1042-C248-BB38-60510752F0A9}" type="slidenum">
              <a:rPr lang="en-US" smtClean="0">
                <a:solidFill>
                  <a:prstClr val="black">
                    <a:tint val="75000"/>
                  </a:prstClr>
                </a:solidFill>
              </a:rPr>
              <a:pPr>
                <a:defRPr/>
              </a:pPr>
              <a:t>‹N°›</a:t>
            </a:fld>
            <a:endParaRPr lang="en-US" dirty="0">
              <a:solidFill>
                <a:prstClr val="black">
                  <a:tint val="75000"/>
                </a:prstClr>
              </a:solidFill>
            </a:endParaRPr>
          </a:p>
        </p:txBody>
      </p:sp>
    </p:spTree>
    <p:extLst>
      <p:ext uri="{BB962C8B-B14F-4D97-AF65-F5344CB8AC3E}">
        <p14:creationId xmlns:p14="http://schemas.microsoft.com/office/powerpoint/2010/main" val="42867500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Footer Placeholder 2"/>
          <p:cNvSpPr>
            <a:spLocks noGrp="1"/>
          </p:cNvSpPr>
          <p:nvPr>
            <p:ph type="ftr" sz="quarter" idx="3"/>
          </p:nvPr>
        </p:nvSpPr>
        <p:spPr>
          <a:xfrm>
            <a:off x="8458199" y="6231467"/>
            <a:ext cx="467783" cy="312331"/>
          </a:xfrm>
          <a:prstGeom prst="rect">
            <a:avLst/>
          </a:prstGeom>
        </p:spPr>
        <p:txBody>
          <a:bodyPr vert="horz" lIns="0" tIns="0" rIns="0" bIns="0" rtlCol="0" anchor="b" anchorCtr="0"/>
          <a:lstStyle>
            <a:lvl1pPr algn="r">
              <a:defRPr sz="800">
                <a:solidFill>
                  <a:srgbClr val="0F3051"/>
                </a:solidFill>
                <a:latin typeface="Futura Std Book" charset="0"/>
                <a:ea typeface="Futura Std Book" charset="0"/>
                <a:cs typeface="Futura Std Book" charset="0"/>
              </a:defRPr>
            </a:lvl1pPr>
          </a:lstStyle>
          <a:p>
            <a:fld id="{EA3FA89B-6E25-8940-8A06-646F36749E8C}" type="slidenum">
              <a:rPr lang="en-US" smtClean="0"/>
              <a:pPr/>
              <a:t>‹N°›</a:t>
            </a:fld>
            <a:endParaRPr lang="en-US" dirty="0"/>
          </a:p>
        </p:txBody>
      </p:sp>
    </p:spTree>
    <p:extLst>
      <p:ext uri="{BB962C8B-B14F-4D97-AF65-F5344CB8AC3E}">
        <p14:creationId xmlns:p14="http://schemas.microsoft.com/office/powerpoint/2010/main" val="99304715"/>
      </p:ext>
    </p:extLst>
  </p:cSld>
  <p:clrMap bg1="lt1" tx1="dk1" bg2="lt2" tx2="dk2" accent1="accent1" accent2="accent2" accent3="accent3" accent4="accent4" accent5="accent5" accent6="accent6" hlink="hlink" folHlink="folHlink"/>
  <p:sldLayoutIdLst>
    <p:sldLayoutId id="2147483663" r:id="rId1"/>
    <p:sldLayoutId id="2147483666" r:id="rId2"/>
    <p:sldLayoutId id="2147483677" r:id="rId3"/>
    <p:sldLayoutId id="2147483665" r:id="rId4"/>
    <p:sldLayoutId id="2147483664" r:id="rId5"/>
    <p:sldLayoutId id="2147483669" r:id="rId6"/>
    <p:sldLayoutId id="2147483676" r:id="rId7"/>
    <p:sldLayoutId id="2147483678" r:id="rId8"/>
    <p:sldLayoutId id="2147483679" r:id="rId9"/>
    <p:sldLayoutId id="2147483680" r:id="rId10"/>
    <p:sldLayoutId id="2147483682" r:id="rId11"/>
    <p:sldLayoutId id="2147483683" r:id="rId1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8.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A1BFE8F9-AD3C-BE42-B4AA-1508DCF8896B}"/>
              </a:ext>
            </a:extLst>
          </p:cNvPr>
          <p:cNvSpPr txBox="1">
            <a:spLocks/>
          </p:cNvSpPr>
          <p:nvPr/>
        </p:nvSpPr>
        <p:spPr>
          <a:xfrm>
            <a:off x="440266" y="3289035"/>
            <a:ext cx="3750733" cy="1915578"/>
          </a:xfrm>
          <a:prstGeom prst="rect">
            <a:avLst/>
          </a:prstGeom>
        </p:spPr>
        <p:txBody>
          <a:bodyPr lIns="0" tIns="0" rIns="0" bIns="0" anchor="t" anchorCtr="0">
            <a:normAutofit/>
          </a:bodyPr>
          <a:lstStyle>
            <a:lvl1pPr algn="l" defTabSz="914400" rtl="0" eaLnBrk="1" latinLnBrk="0" hangingPunct="1">
              <a:lnSpc>
                <a:spcPts val="4000"/>
              </a:lnSpc>
              <a:spcBef>
                <a:spcPct val="0"/>
              </a:spcBef>
              <a:buNone/>
              <a:defRPr sz="3600" kern="1200">
                <a:solidFill>
                  <a:schemeClr val="bg1"/>
                </a:solidFill>
                <a:latin typeface="Futura Std Book" charset="0"/>
                <a:ea typeface="Futura Std Book" charset="0"/>
                <a:cs typeface="Futura Std Book" charset="0"/>
              </a:defRPr>
            </a:lvl1pPr>
          </a:lstStyle>
          <a:p>
            <a:r>
              <a:rPr lang="fr-FR" dirty="0"/>
              <a:t>Dossier d’Investissement du GFF</a:t>
            </a:r>
          </a:p>
        </p:txBody>
      </p:sp>
      <p:sp>
        <p:nvSpPr>
          <p:cNvPr id="9" name="Text Placeholder 1">
            <a:extLst>
              <a:ext uri="{FF2B5EF4-FFF2-40B4-BE49-F238E27FC236}">
                <a16:creationId xmlns:a16="http://schemas.microsoft.com/office/drawing/2014/main" id="{68804C0C-05FB-FB4C-9BE9-544912325F69}"/>
              </a:ext>
            </a:extLst>
          </p:cNvPr>
          <p:cNvSpPr txBox="1">
            <a:spLocks/>
          </p:cNvSpPr>
          <p:nvPr/>
        </p:nvSpPr>
        <p:spPr>
          <a:xfrm>
            <a:off x="440266" y="2104434"/>
            <a:ext cx="2048933" cy="346197"/>
          </a:xfrm>
          <a:prstGeom prst="rect">
            <a:avLst/>
          </a:prstGeom>
        </p:spPr>
        <p:txBody>
          <a:bodyPr lIns="0" tIns="0" rIns="0" bIns="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rgbClr val="F4C432"/>
                </a:solidFill>
                <a:latin typeface="Futura Std Book" charset="0"/>
                <a:ea typeface="Futura Std Book" charset="0"/>
                <a:cs typeface="Futura Std Book"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fr-FR" sz="1600" dirty="0"/>
              <a:t>Atelier d’Apprentissage, 28 janvier – 1février 2018</a:t>
            </a:r>
          </a:p>
        </p:txBody>
      </p:sp>
    </p:spTree>
    <p:extLst>
      <p:ext uri="{BB962C8B-B14F-4D97-AF65-F5344CB8AC3E}">
        <p14:creationId xmlns:p14="http://schemas.microsoft.com/office/powerpoint/2010/main" val="31396807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fr-FR" sz="2400" dirty="0"/>
              <a:t>La Façon dont le GFF Catalyse des Résultats</a:t>
            </a:r>
            <a:endParaRPr lang="en-US" sz="2400" dirty="0"/>
          </a:p>
        </p:txBody>
      </p:sp>
      <p:sp>
        <p:nvSpPr>
          <p:cNvPr id="12" name="AutoShape 9"/>
          <p:cNvSpPr>
            <a:spLocks noChangeArrowheads="1"/>
          </p:cNvSpPr>
          <p:nvPr/>
        </p:nvSpPr>
        <p:spPr bwMode="auto">
          <a:xfrm rot="5400000" flipH="1">
            <a:off x="4446554" y="3514173"/>
            <a:ext cx="4759253" cy="441308"/>
          </a:xfrm>
          <a:prstGeom prst="triangle">
            <a:avLst>
              <a:gd name="adj" fmla="val 50000"/>
            </a:avLst>
          </a:prstGeom>
          <a:solidFill>
            <a:srgbClr val="646464"/>
          </a:solidFill>
          <a:ln w="9525">
            <a:solidFill>
              <a:srgbClr val="FFFFFF"/>
            </a:solid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ysClr val="windowText" lastClr="000000"/>
              </a:solidFill>
              <a:effectLst/>
              <a:uLnTx/>
              <a:uFillTx/>
            </a:endParaRPr>
          </a:p>
        </p:txBody>
      </p:sp>
      <p:sp>
        <p:nvSpPr>
          <p:cNvPr id="15" name="TextBox 14"/>
          <p:cNvSpPr txBox="1"/>
          <p:nvPr/>
        </p:nvSpPr>
        <p:spPr>
          <a:xfrm rot="5400000">
            <a:off x="4799143" y="3443792"/>
            <a:ext cx="2803509" cy="369332"/>
          </a:xfrm>
          <a:prstGeom prst="rect">
            <a:avLst/>
          </a:prstGeom>
          <a:noFill/>
        </p:spPr>
        <p:txBody>
          <a:bodyPr wrap="none" rtlCol="0">
            <a:spAutoFit/>
          </a:bodyPr>
          <a:lstStyle/>
          <a:p>
            <a:r>
              <a:rPr lang="en-US" dirty="0"/>
              <a:t>financing and implementing</a:t>
            </a:r>
          </a:p>
        </p:txBody>
      </p:sp>
      <p:sp>
        <p:nvSpPr>
          <p:cNvPr id="24" name="Rounded Rectangle 23"/>
          <p:cNvSpPr/>
          <p:nvPr/>
        </p:nvSpPr>
        <p:spPr>
          <a:xfrm>
            <a:off x="7053282" y="1500563"/>
            <a:ext cx="2009565" cy="2058134"/>
          </a:xfrm>
          <a:prstGeom prst="roundRect">
            <a:avLst/>
          </a:prstGeom>
          <a:solidFill>
            <a:srgbClr val="18AAE2"/>
          </a:solidFill>
          <a:ln w="9525" cap="flat" cmpd="sng" algn="ctr">
            <a:noFill/>
            <a:prstDash val="solid"/>
          </a:ln>
          <a:effectLst/>
        </p:spPr>
        <p:txBody>
          <a:bodyPr lIns="0" tIns="0" rIns="0" bIns="45720" rtlCol="0" anchor="ctr"/>
          <a:lstStyle/>
          <a:p>
            <a:pPr algn="ctr" defTabSz="914400">
              <a:defRPr/>
            </a:pPr>
            <a:r>
              <a:rPr lang="fr-FR" sz="1600" kern="0" dirty="0">
                <a:solidFill>
                  <a:sysClr val="window" lastClr="FFFFFF"/>
                </a:solidFill>
                <a:latin typeface="Futura Std Book"/>
              </a:rPr>
              <a:t>Accélérer les progrès réalisés en matière de santé et de bien-être des femmes, des enfants et des adolescents </a:t>
            </a:r>
          </a:p>
        </p:txBody>
      </p:sp>
      <p:sp>
        <p:nvSpPr>
          <p:cNvPr id="25" name="Rounded Rectangle 24"/>
          <p:cNvSpPr/>
          <p:nvPr/>
        </p:nvSpPr>
        <p:spPr>
          <a:xfrm>
            <a:off x="7053283" y="3775939"/>
            <a:ext cx="2009565" cy="2294333"/>
          </a:xfrm>
          <a:prstGeom prst="roundRect">
            <a:avLst/>
          </a:prstGeom>
          <a:solidFill>
            <a:srgbClr val="18AAE2"/>
          </a:solidFill>
          <a:ln w="9525" cap="flat" cmpd="sng" algn="ctr">
            <a:noFill/>
            <a:prstDash val="solid"/>
          </a:ln>
          <a:effectLst/>
        </p:spPr>
        <p:txBody>
          <a:bodyPr lIns="0" tIns="0" rIns="0" bIns="0" rtlCol="0" anchor="ctr"/>
          <a:lstStyle/>
          <a:p>
            <a:pPr lvl="0" algn="ctr" defTabSz="914400">
              <a:defRPr/>
            </a:pPr>
            <a:r>
              <a:rPr lang="fr-FR" sz="1600" kern="0" dirty="0">
                <a:solidFill>
                  <a:sysClr val="window" lastClr="FFFFFF"/>
                </a:solidFill>
                <a:latin typeface="Futura Std Book"/>
              </a:rPr>
              <a:t>Mener des changements transformationnels à long-terme des systèmes de santé et cela, particulièrement pour le financement</a:t>
            </a:r>
          </a:p>
        </p:txBody>
      </p:sp>
      <p:sp>
        <p:nvSpPr>
          <p:cNvPr id="2" name="Rectangle 1"/>
          <p:cNvSpPr/>
          <p:nvPr/>
        </p:nvSpPr>
        <p:spPr>
          <a:xfrm>
            <a:off x="4758218" y="1975890"/>
            <a:ext cx="1578677" cy="369332"/>
          </a:xfrm>
          <a:prstGeom prst="rect">
            <a:avLst/>
          </a:prstGeom>
        </p:spPr>
        <p:txBody>
          <a:bodyPr wrap="none">
            <a:spAutoFit/>
          </a:bodyPr>
          <a:lstStyle/>
          <a:p>
            <a:r>
              <a:rPr lang="en-US" dirty="0"/>
              <a:t>2. Coordinated </a:t>
            </a:r>
          </a:p>
        </p:txBody>
      </p:sp>
      <p:sp>
        <p:nvSpPr>
          <p:cNvPr id="34" name="Rounded Rectangle 11"/>
          <p:cNvSpPr/>
          <p:nvPr/>
        </p:nvSpPr>
        <p:spPr>
          <a:xfrm>
            <a:off x="186613" y="1173956"/>
            <a:ext cx="6351351" cy="5455007"/>
          </a:xfrm>
          <a:prstGeom prst="roundRect">
            <a:avLst>
              <a:gd name="adj" fmla="val 8987"/>
            </a:avLst>
          </a:prstGeom>
          <a:solidFill>
            <a:schemeClr val="accent1">
              <a:lumMod val="20000"/>
              <a:lumOff val="80000"/>
            </a:schemeClr>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42900"/>
            <a:endParaRPr lang="en-US" sz="1350" dirty="0">
              <a:solidFill>
                <a:srgbClr val="FFFFFF"/>
              </a:solidFill>
              <a:latin typeface="Calibri"/>
            </a:endParaRPr>
          </a:p>
        </p:txBody>
      </p:sp>
      <p:sp>
        <p:nvSpPr>
          <p:cNvPr id="35" name="TextBox 34"/>
          <p:cNvSpPr txBox="1"/>
          <p:nvPr/>
        </p:nvSpPr>
        <p:spPr>
          <a:xfrm rot="16200000">
            <a:off x="-1720501" y="3615857"/>
            <a:ext cx="4368504" cy="369332"/>
          </a:xfrm>
          <a:prstGeom prst="rect">
            <a:avLst/>
          </a:prstGeom>
          <a:noFill/>
        </p:spPr>
        <p:txBody>
          <a:bodyPr wrap="none" rtlCol="0">
            <a:spAutoFit/>
          </a:bodyPr>
          <a:lstStyle/>
          <a:p>
            <a:pPr defTabSz="342900"/>
            <a:r>
              <a:rPr lang="fr-FR" sz="1800" b="1" i="1" dirty="0">
                <a:latin typeface="Futura Std Book"/>
              </a:rPr>
              <a:t>Appropriation nationale et leadership</a:t>
            </a:r>
          </a:p>
        </p:txBody>
      </p:sp>
      <p:grpSp>
        <p:nvGrpSpPr>
          <p:cNvPr id="36" name="Group 35"/>
          <p:cNvGrpSpPr/>
          <p:nvPr/>
        </p:nvGrpSpPr>
        <p:grpSpPr>
          <a:xfrm rot="20722480">
            <a:off x="875954" y="1672527"/>
            <a:ext cx="4466494" cy="4031642"/>
            <a:chOff x="860158" y="1551039"/>
            <a:chExt cx="4608006" cy="4613791"/>
          </a:xfrm>
        </p:grpSpPr>
        <p:sp>
          <p:nvSpPr>
            <p:cNvPr id="37" name="Circular Arrow 16"/>
            <p:cNvSpPr/>
            <p:nvPr/>
          </p:nvSpPr>
          <p:spPr>
            <a:xfrm rot="6527962">
              <a:off x="1001348" y="1739984"/>
              <a:ext cx="4506650" cy="4343041"/>
            </a:xfrm>
            <a:prstGeom prst="circularArrow">
              <a:avLst>
                <a:gd name="adj1" fmla="val 8485"/>
                <a:gd name="adj2" fmla="val 1142319"/>
                <a:gd name="adj3" fmla="val 19362095"/>
                <a:gd name="adj4" fmla="val 13738479"/>
                <a:gd name="adj5" fmla="val 12500"/>
              </a:avLst>
            </a:prstGeom>
          </p:spPr>
          <p:style>
            <a:lnRef idx="0">
              <a:schemeClr val="accent1"/>
            </a:lnRef>
            <a:fillRef idx="3">
              <a:schemeClr val="accent1"/>
            </a:fillRef>
            <a:effectRef idx="3">
              <a:schemeClr val="accent1"/>
            </a:effectRef>
            <a:fontRef idx="minor">
              <a:schemeClr val="lt1"/>
            </a:fontRef>
          </p:style>
          <p:txBody>
            <a:bodyPr rtlCol="0" anchor="ctr"/>
            <a:lstStyle/>
            <a:p>
              <a:pPr algn="ctr" defTabSz="342900"/>
              <a:endParaRPr lang="en-US" sz="1350" dirty="0">
                <a:solidFill>
                  <a:srgbClr val="514A38"/>
                </a:solidFill>
                <a:latin typeface="Calibri"/>
              </a:endParaRPr>
            </a:p>
          </p:txBody>
        </p:sp>
        <p:sp>
          <p:nvSpPr>
            <p:cNvPr id="38" name="Circular Arrow 15"/>
            <p:cNvSpPr/>
            <p:nvPr/>
          </p:nvSpPr>
          <p:spPr>
            <a:xfrm rot="20918651">
              <a:off x="860158" y="1711237"/>
              <a:ext cx="4506650" cy="4343041"/>
            </a:xfrm>
            <a:prstGeom prst="circularArrow">
              <a:avLst>
                <a:gd name="adj1" fmla="val 8485"/>
                <a:gd name="adj2" fmla="val 1142319"/>
                <a:gd name="adj3" fmla="val 19362095"/>
                <a:gd name="adj4" fmla="val 14345391"/>
                <a:gd name="adj5" fmla="val 12500"/>
              </a:avLst>
            </a:prstGeom>
          </p:spPr>
          <p:style>
            <a:lnRef idx="0">
              <a:schemeClr val="accent1"/>
            </a:lnRef>
            <a:fillRef idx="3">
              <a:schemeClr val="accent1"/>
            </a:fillRef>
            <a:effectRef idx="3">
              <a:schemeClr val="accent1"/>
            </a:effectRef>
            <a:fontRef idx="minor">
              <a:schemeClr val="lt1"/>
            </a:fontRef>
          </p:style>
          <p:txBody>
            <a:bodyPr rtlCol="0" anchor="ctr"/>
            <a:lstStyle/>
            <a:p>
              <a:pPr algn="ctr" defTabSz="342900"/>
              <a:endParaRPr lang="en-US" sz="1350" dirty="0">
                <a:solidFill>
                  <a:srgbClr val="514A38"/>
                </a:solidFill>
                <a:latin typeface="Calibri"/>
              </a:endParaRPr>
            </a:p>
          </p:txBody>
        </p:sp>
        <p:sp>
          <p:nvSpPr>
            <p:cNvPr id="39" name="Circular Arrow 5"/>
            <p:cNvSpPr/>
            <p:nvPr/>
          </p:nvSpPr>
          <p:spPr>
            <a:xfrm rot="13888489">
              <a:off x="1043319" y="1632843"/>
              <a:ext cx="4506650" cy="4343041"/>
            </a:xfrm>
            <a:prstGeom prst="circularArrow">
              <a:avLst>
                <a:gd name="adj1" fmla="val 8485"/>
                <a:gd name="adj2" fmla="val 1142319"/>
                <a:gd name="adj3" fmla="val 19362095"/>
                <a:gd name="adj4" fmla="val 14345391"/>
                <a:gd name="adj5" fmla="val 12500"/>
              </a:avLst>
            </a:prstGeom>
          </p:spPr>
          <p:style>
            <a:lnRef idx="0">
              <a:schemeClr val="accent1"/>
            </a:lnRef>
            <a:fillRef idx="3">
              <a:schemeClr val="accent1"/>
            </a:fillRef>
            <a:effectRef idx="3">
              <a:schemeClr val="accent1"/>
            </a:effectRef>
            <a:fontRef idx="minor">
              <a:schemeClr val="lt1"/>
            </a:fontRef>
          </p:style>
          <p:txBody>
            <a:bodyPr rtlCol="0" anchor="ctr"/>
            <a:lstStyle/>
            <a:p>
              <a:pPr algn="ctr" defTabSz="342900"/>
              <a:endParaRPr lang="en-US" sz="1350" dirty="0">
                <a:solidFill>
                  <a:srgbClr val="514A38"/>
                </a:solidFill>
                <a:latin typeface="Calibri"/>
              </a:endParaRPr>
            </a:p>
          </p:txBody>
        </p:sp>
      </p:grpSp>
      <p:sp>
        <p:nvSpPr>
          <p:cNvPr id="40" name="Rounded Rectangle 21"/>
          <p:cNvSpPr/>
          <p:nvPr/>
        </p:nvSpPr>
        <p:spPr>
          <a:xfrm>
            <a:off x="713905" y="1640096"/>
            <a:ext cx="2907330" cy="2135843"/>
          </a:xfrm>
          <a:prstGeom prst="roundRect">
            <a:avLst>
              <a:gd name="adj" fmla="val 11912"/>
            </a:avLst>
          </a:prstGeom>
          <a:solidFill>
            <a:schemeClr val="accent3">
              <a:lumMod val="50000"/>
              <a:alpha val="85000"/>
            </a:schemeClr>
          </a:solidFill>
          <a:ln w="9525" cap="flat" cmpd="sng" algn="ctr">
            <a:noFill/>
            <a:prstDash val="solid"/>
          </a:ln>
          <a:effectLst/>
        </p:spPr>
        <p:txBody>
          <a:bodyPr lIns="0" tIns="0" rIns="0" bIns="0" rtlCol="0" anchor="ctr"/>
          <a:lstStyle/>
          <a:p>
            <a:pPr marL="328613" lvl="0" indent="-285750">
              <a:lnSpc>
                <a:spcPct val="90000"/>
              </a:lnSpc>
              <a:buFontTx/>
              <a:buChar char="►"/>
              <a:defRPr/>
            </a:pPr>
            <a:r>
              <a:rPr lang="fr-WINDIES" sz="1600" kern="0" dirty="0">
                <a:solidFill>
                  <a:srgbClr val="FFFFFF"/>
                </a:solidFill>
                <a:latin typeface="Futura Std Book"/>
              </a:rPr>
              <a:t>Identification des investissements prioritaires pour des résultats de SRMNEA</a:t>
            </a:r>
            <a:r>
              <a:rPr lang="x-none" sz="1600" kern="0" dirty="0">
                <a:solidFill>
                  <a:srgbClr val="FFFFFF"/>
                </a:solidFill>
                <a:latin typeface="Futura Std Book"/>
              </a:rPr>
              <a:t>-N</a:t>
            </a:r>
            <a:endParaRPr lang="fr-WINDIES" sz="1600" kern="0" dirty="0">
              <a:solidFill>
                <a:srgbClr val="FFFFFF"/>
              </a:solidFill>
              <a:latin typeface="Futura Std Book"/>
            </a:endParaRPr>
          </a:p>
          <a:p>
            <a:pPr marL="328613" lvl="0" indent="-285750">
              <a:lnSpc>
                <a:spcPct val="90000"/>
              </a:lnSpc>
              <a:buFontTx/>
              <a:buChar char="►"/>
              <a:defRPr/>
            </a:pPr>
            <a:r>
              <a:rPr lang="fr-WINDIES" sz="1600" kern="0" dirty="0">
                <a:solidFill>
                  <a:srgbClr val="FFFFFF"/>
                </a:solidFill>
                <a:latin typeface="Futura Std Book"/>
              </a:rPr>
              <a:t>Identification des réformes prioritaires en matière de financement de la santé</a:t>
            </a:r>
          </a:p>
        </p:txBody>
      </p:sp>
      <p:sp>
        <p:nvSpPr>
          <p:cNvPr id="41" name="Rounded Rectangle 27"/>
          <p:cNvSpPr/>
          <p:nvPr/>
        </p:nvSpPr>
        <p:spPr>
          <a:xfrm>
            <a:off x="3678121" y="2123962"/>
            <a:ext cx="2551981" cy="3683681"/>
          </a:xfrm>
          <a:prstGeom prst="roundRect">
            <a:avLst>
              <a:gd name="adj" fmla="val 11912"/>
            </a:avLst>
          </a:prstGeom>
          <a:solidFill>
            <a:schemeClr val="accent3">
              <a:lumMod val="50000"/>
              <a:alpha val="85000"/>
            </a:schemeClr>
          </a:solidFill>
          <a:ln w="9525" cap="flat" cmpd="sng" algn="ctr">
            <a:noFill/>
            <a:prstDash val="solid"/>
          </a:ln>
          <a:effectLst/>
        </p:spPr>
        <p:txBody>
          <a:bodyPr lIns="0" tIns="0" rIns="0" bIns="0" rtlCol="0" anchor="ctr"/>
          <a:lstStyle/>
          <a:p>
            <a:pPr marL="328613" lvl="0" indent="-285750">
              <a:lnSpc>
                <a:spcPct val="90000"/>
              </a:lnSpc>
              <a:buFontTx/>
              <a:buChar char="►"/>
              <a:defRPr/>
            </a:pPr>
            <a:r>
              <a:rPr lang="fr-FR" sz="1800" kern="0" dirty="0">
                <a:solidFill>
                  <a:srgbClr val="FFFFFF"/>
                </a:solidFill>
                <a:latin typeface="Futura Std Book"/>
              </a:rPr>
              <a:t>Mise en œuvre coordonnée</a:t>
            </a:r>
          </a:p>
          <a:p>
            <a:pPr marL="328613" lvl="0" indent="-285750">
              <a:lnSpc>
                <a:spcPct val="90000"/>
              </a:lnSpc>
              <a:buFontTx/>
              <a:buChar char="►"/>
              <a:defRPr/>
            </a:pPr>
            <a:r>
              <a:rPr lang="fr-FR" sz="1800" kern="0" dirty="0">
                <a:solidFill>
                  <a:srgbClr val="FFFFFF"/>
                </a:solidFill>
                <a:latin typeface="Futura Std Book"/>
              </a:rPr>
              <a:t>Réformer les systèmes de financement </a:t>
            </a:r>
            <a:r>
              <a:rPr lang="en-US" sz="1800" kern="0" dirty="0">
                <a:solidFill>
                  <a:srgbClr val="FFFFFF"/>
                </a:solidFill>
                <a:latin typeface="Futura Std Book"/>
              </a:rPr>
              <a:t>:</a:t>
            </a:r>
          </a:p>
          <a:p>
            <a:pPr marL="671605" lvl="2" indent="-285750">
              <a:lnSpc>
                <a:spcPct val="90000"/>
              </a:lnSpc>
              <a:buFontTx/>
              <a:buChar char="►"/>
              <a:defRPr/>
            </a:pPr>
            <a:r>
              <a:rPr lang="fr-FR" sz="1800" kern="0" dirty="0">
                <a:solidFill>
                  <a:srgbClr val="FFFFFF"/>
                </a:solidFill>
                <a:latin typeface="Futura Std Book"/>
              </a:rPr>
              <a:t>Financements complémentaires</a:t>
            </a:r>
          </a:p>
          <a:p>
            <a:pPr marL="671605" lvl="2" indent="-285750">
              <a:lnSpc>
                <a:spcPct val="90000"/>
              </a:lnSpc>
              <a:buFontTx/>
              <a:buChar char="►"/>
              <a:defRPr/>
            </a:pPr>
            <a:r>
              <a:rPr lang="fr-FR" sz="1800" kern="0" dirty="0">
                <a:solidFill>
                  <a:srgbClr val="FFFFFF"/>
                </a:solidFill>
                <a:latin typeface="Futura Std Book"/>
              </a:rPr>
              <a:t>Efficacité</a:t>
            </a:r>
          </a:p>
          <a:p>
            <a:pPr marL="671605" lvl="2" indent="-285750">
              <a:lnSpc>
                <a:spcPct val="90000"/>
              </a:lnSpc>
              <a:buFontTx/>
              <a:buChar char="►"/>
              <a:defRPr/>
            </a:pPr>
            <a:r>
              <a:rPr lang="fr-FR" sz="1800" kern="0" dirty="0">
                <a:solidFill>
                  <a:srgbClr val="FFFFFF"/>
                </a:solidFill>
                <a:latin typeface="Futura Std Book"/>
              </a:rPr>
              <a:t>Ressources nationales</a:t>
            </a:r>
          </a:p>
          <a:p>
            <a:pPr marL="671605" lvl="2" indent="-285750">
              <a:lnSpc>
                <a:spcPct val="90000"/>
              </a:lnSpc>
              <a:buFontTx/>
              <a:buChar char="►"/>
              <a:defRPr/>
            </a:pPr>
            <a:r>
              <a:rPr lang="fr-FR" sz="1800" kern="0" dirty="0">
                <a:solidFill>
                  <a:srgbClr val="FFFFFF"/>
                </a:solidFill>
                <a:latin typeface="Futura Std Book"/>
              </a:rPr>
              <a:t>Ressources du secteur privé</a:t>
            </a:r>
            <a:endParaRPr lang="en-US" sz="1800" kern="0" dirty="0">
              <a:solidFill>
                <a:srgbClr val="FFFFFF"/>
              </a:solidFill>
              <a:latin typeface="Futura Std Book"/>
            </a:endParaRPr>
          </a:p>
        </p:txBody>
      </p:sp>
      <p:sp>
        <p:nvSpPr>
          <p:cNvPr id="42" name="Rounded Rectangle 9"/>
          <p:cNvSpPr/>
          <p:nvPr/>
        </p:nvSpPr>
        <p:spPr>
          <a:xfrm>
            <a:off x="893452" y="4737203"/>
            <a:ext cx="2619754" cy="1377251"/>
          </a:xfrm>
          <a:prstGeom prst="roundRect">
            <a:avLst>
              <a:gd name="adj" fmla="val 11912"/>
            </a:avLst>
          </a:prstGeom>
          <a:solidFill>
            <a:schemeClr val="accent3">
              <a:lumMod val="50000"/>
              <a:alpha val="85000"/>
            </a:schemeClr>
          </a:solidFill>
          <a:ln w="9525" cap="flat" cmpd="sng" algn="ctr">
            <a:noFill/>
            <a:prstDash val="solid"/>
          </a:ln>
          <a:effectLst/>
        </p:spPr>
        <p:txBody>
          <a:bodyPr lIns="0" tIns="0" rIns="0" bIns="0" rtlCol="0" anchor="ctr"/>
          <a:lstStyle/>
          <a:p>
            <a:pPr marL="328613" indent="-285750">
              <a:lnSpc>
                <a:spcPct val="90000"/>
              </a:lnSpc>
              <a:buFontTx/>
              <a:buChar char="►"/>
              <a:defRPr/>
            </a:pPr>
            <a:r>
              <a:rPr lang="fr-FR" sz="1600" kern="0" dirty="0">
                <a:solidFill>
                  <a:srgbClr val="FFFFFF"/>
                </a:solidFill>
                <a:latin typeface="Futura Std Book"/>
              </a:rPr>
              <a:t>Renforcement des systèmes pour suivre les progrès réalisés, apprendre et, prendre des mesures correctives</a:t>
            </a:r>
          </a:p>
        </p:txBody>
      </p:sp>
      <p:sp>
        <p:nvSpPr>
          <p:cNvPr id="5" name="TextBox 4"/>
          <p:cNvSpPr txBox="1"/>
          <p:nvPr/>
        </p:nvSpPr>
        <p:spPr>
          <a:xfrm>
            <a:off x="784623" y="1335190"/>
            <a:ext cx="1589731" cy="400110"/>
          </a:xfrm>
          <a:prstGeom prst="rect">
            <a:avLst/>
          </a:prstGeom>
          <a:noFill/>
        </p:spPr>
        <p:txBody>
          <a:bodyPr wrap="none" rtlCol="0">
            <a:spAutoFit/>
          </a:bodyPr>
          <a:lstStyle/>
          <a:p>
            <a:r>
              <a:rPr lang="fr-FR" dirty="0"/>
              <a:t>1. </a:t>
            </a:r>
            <a:r>
              <a:rPr lang="fr-FR" sz="2000" b="1" dirty="0"/>
              <a:t>Priorisation</a:t>
            </a:r>
            <a:endParaRPr lang="fr-FR" b="1" dirty="0"/>
          </a:p>
        </p:txBody>
      </p:sp>
      <p:sp>
        <p:nvSpPr>
          <p:cNvPr id="43" name="TextBox 42"/>
          <p:cNvSpPr txBox="1"/>
          <p:nvPr/>
        </p:nvSpPr>
        <p:spPr>
          <a:xfrm>
            <a:off x="904848" y="4424134"/>
            <a:ext cx="1871025" cy="400110"/>
          </a:xfrm>
          <a:prstGeom prst="rect">
            <a:avLst/>
          </a:prstGeom>
          <a:noFill/>
        </p:spPr>
        <p:txBody>
          <a:bodyPr wrap="none" rtlCol="0">
            <a:spAutoFit/>
          </a:bodyPr>
          <a:lstStyle/>
          <a:p>
            <a:r>
              <a:rPr lang="fr-FR" dirty="0"/>
              <a:t>3. </a:t>
            </a:r>
            <a:r>
              <a:rPr lang="fr-FR" sz="2000" b="1" dirty="0"/>
              <a:t>Apprentissage</a:t>
            </a:r>
            <a:endParaRPr lang="fr-FR" b="1" dirty="0"/>
          </a:p>
        </p:txBody>
      </p:sp>
      <p:sp>
        <p:nvSpPr>
          <p:cNvPr id="44" name="TextBox 43"/>
          <p:cNvSpPr txBox="1"/>
          <p:nvPr/>
        </p:nvSpPr>
        <p:spPr>
          <a:xfrm>
            <a:off x="4387226" y="1816681"/>
            <a:ext cx="1775743" cy="400110"/>
          </a:xfrm>
          <a:prstGeom prst="rect">
            <a:avLst/>
          </a:prstGeom>
          <a:noFill/>
        </p:spPr>
        <p:txBody>
          <a:bodyPr wrap="none" rtlCol="0">
            <a:spAutoFit/>
          </a:bodyPr>
          <a:lstStyle/>
          <a:p>
            <a:r>
              <a:rPr lang="en-US" sz="1600" dirty="0"/>
              <a:t>2. </a:t>
            </a:r>
            <a:r>
              <a:rPr lang="en-US" sz="2000" b="1" dirty="0"/>
              <a:t>Coordination</a:t>
            </a:r>
          </a:p>
        </p:txBody>
      </p:sp>
      <p:sp>
        <p:nvSpPr>
          <p:cNvPr id="20" name="TextBox 19"/>
          <p:cNvSpPr txBox="1"/>
          <p:nvPr/>
        </p:nvSpPr>
        <p:spPr>
          <a:xfrm rot="5400000">
            <a:off x="4664045" y="3580804"/>
            <a:ext cx="3478260" cy="400110"/>
          </a:xfrm>
          <a:prstGeom prst="rect">
            <a:avLst/>
          </a:prstGeom>
          <a:noFill/>
        </p:spPr>
        <p:txBody>
          <a:bodyPr wrap="none" rtlCol="0">
            <a:spAutoFit/>
          </a:bodyPr>
          <a:lstStyle/>
          <a:p>
            <a:r>
              <a:rPr lang="fr-FR" sz="2000" b="1" dirty="0"/>
              <a:t>Financement et mise en œuvre</a:t>
            </a:r>
          </a:p>
        </p:txBody>
      </p:sp>
      <p:sp>
        <p:nvSpPr>
          <p:cNvPr id="21" name="Oval 20"/>
          <p:cNvSpPr/>
          <p:nvPr/>
        </p:nvSpPr>
        <p:spPr>
          <a:xfrm>
            <a:off x="842199" y="2423056"/>
            <a:ext cx="2422596" cy="1352883"/>
          </a:xfrm>
          <a:prstGeom prst="ellipse">
            <a:avLst/>
          </a:prstGeom>
          <a:noFill/>
          <a:ln>
            <a:solidFill>
              <a:schemeClr val="accent5">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2" name="Oval 21"/>
          <p:cNvSpPr/>
          <p:nvPr/>
        </p:nvSpPr>
        <p:spPr>
          <a:xfrm>
            <a:off x="505251" y="1469341"/>
            <a:ext cx="3241422" cy="2457485"/>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3" name="Oval 22"/>
          <p:cNvSpPr/>
          <p:nvPr/>
        </p:nvSpPr>
        <p:spPr>
          <a:xfrm>
            <a:off x="3593297" y="3457126"/>
            <a:ext cx="2446726" cy="2183406"/>
          </a:xfrm>
          <a:prstGeom prst="ellipse">
            <a:avLst/>
          </a:prstGeom>
          <a:noFill/>
          <a:ln>
            <a:solidFill>
              <a:schemeClr val="accent5">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23298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46A98E3-C0B9-4A99-A0AC-3D1979F0EC18}"/>
              </a:ext>
            </a:extLst>
          </p:cNvPr>
          <p:cNvSpPr>
            <a:spLocks noGrp="1"/>
          </p:cNvSpPr>
          <p:nvPr>
            <p:ph type="ctrTitle"/>
          </p:nvPr>
        </p:nvSpPr>
        <p:spPr/>
        <p:txBody>
          <a:bodyPr/>
          <a:lstStyle/>
          <a:p>
            <a:r>
              <a:rPr lang="fr-FR" dirty="0"/>
              <a:t>Résultats attendus de l'approche GFF</a:t>
            </a:r>
          </a:p>
        </p:txBody>
      </p:sp>
      <p:sp>
        <p:nvSpPr>
          <p:cNvPr id="2" name="Content Placeholder 1">
            <a:extLst>
              <a:ext uri="{FF2B5EF4-FFF2-40B4-BE49-F238E27FC236}">
                <a16:creationId xmlns:a16="http://schemas.microsoft.com/office/drawing/2014/main" id="{EC340F58-CDF9-4CEF-8B3B-AE03397CB8D6}"/>
              </a:ext>
            </a:extLst>
          </p:cNvPr>
          <p:cNvSpPr>
            <a:spLocks noGrp="1"/>
          </p:cNvSpPr>
          <p:nvPr>
            <p:ph type="body" sz="quarter" idx="10"/>
          </p:nvPr>
        </p:nvSpPr>
        <p:spPr/>
        <p:txBody>
          <a:bodyPr>
            <a:normAutofit lnSpcReduction="10000"/>
          </a:bodyPr>
          <a:lstStyle/>
          <a:p>
            <a:r>
              <a:rPr lang="fr-FR" dirty="0"/>
              <a:t>Des résultats de SRMNEA-N plus durables</a:t>
            </a:r>
            <a:endParaRPr lang="en-US" dirty="0"/>
          </a:p>
          <a:p>
            <a:pPr lvl="1"/>
            <a:r>
              <a:rPr lang="fr-FR" sz="2800" dirty="0"/>
              <a:t>Renforcement des systèmes pour pérenniser les résultats de SRMNEA-N</a:t>
            </a:r>
            <a:endParaRPr lang="en-US" sz="2800" dirty="0"/>
          </a:p>
          <a:p>
            <a:r>
              <a:rPr lang="fr-FR" dirty="0"/>
              <a:t>Meilleur rapport qualité - prix et augmentation du volume total de financements de</a:t>
            </a:r>
            <a:r>
              <a:rPr lang="en-US" dirty="0"/>
              <a:t>:</a:t>
            </a:r>
          </a:p>
          <a:p>
            <a:pPr lvl="1"/>
            <a:r>
              <a:rPr lang="fr-FR" sz="2800" dirty="0"/>
              <a:t>Ressources nationales</a:t>
            </a:r>
          </a:p>
          <a:p>
            <a:pPr lvl="1"/>
            <a:r>
              <a:rPr lang="fr-FR" sz="2800" dirty="0"/>
              <a:t>Financements de l'IDA et de la BIRD</a:t>
            </a:r>
          </a:p>
          <a:p>
            <a:pPr lvl="1"/>
            <a:r>
              <a:rPr lang="fr-FR" sz="2800" dirty="0"/>
              <a:t>Financements externes</a:t>
            </a:r>
          </a:p>
          <a:p>
            <a:pPr lvl="1"/>
            <a:r>
              <a:rPr lang="fr-FR" sz="2800" dirty="0"/>
              <a:t>Ressources du secteur privé</a:t>
            </a:r>
            <a:endParaRPr lang="en-US" sz="2800" dirty="0"/>
          </a:p>
          <a:p>
            <a:r>
              <a:rPr lang="fr-FR" dirty="0"/>
              <a:t>Appauvrissement évité en cas de maladie</a:t>
            </a:r>
            <a:endParaRPr lang="en-US" dirty="0"/>
          </a:p>
        </p:txBody>
      </p:sp>
      <p:sp>
        <p:nvSpPr>
          <p:cNvPr id="3" name="Slide Number Placeholder 2">
            <a:extLst>
              <a:ext uri="{FF2B5EF4-FFF2-40B4-BE49-F238E27FC236}">
                <a16:creationId xmlns:a16="http://schemas.microsoft.com/office/drawing/2014/main" id="{B476DF37-D2EC-4D74-8671-7533D28141F1}"/>
              </a:ext>
            </a:extLst>
          </p:cNvPr>
          <p:cNvSpPr>
            <a:spLocks noGrp="1"/>
          </p:cNvSpPr>
          <p:nvPr>
            <p:ph type="sldNum" sz="quarter" idx="4294967295"/>
          </p:nvPr>
        </p:nvSpPr>
        <p:spPr>
          <a:xfrm>
            <a:off x="7010400" y="6462713"/>
            <a:ext cx="2133600" cy="365125"/>
          </a:xfrm>
        </p:spPr>
        <p:txBody>
          <a:bodyPr/>
          <a:lstStyle/>
          <a:p>
            <a:fld id="{54F35883-D328-BB47-9BAC-D95ED3694F27}" type="slidenum">
              <a:rPr lang="en-US" smtClean="0"/>
              <a:pPr/>
              <a:t>3</a:t>
            </a:fld>
            <a:endParaRPr lang="en-US" dirty="0"/>
          </a:p>
        </p:txBody>
      </p:sp>
    </p:spTree>
    <p:extLst>
      <p:ext uri="{BB962C8B-B14F-4D97-AF65-F5344CB8AC3E}">
        <p14:creationId xmlns:p14="http://schemas.microsoft.com/office/powerpoint/2010/main" val="22352887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fr-FR" dirty="0"/>
              <a:t>Pourquoi un Dossier d’Investissement?</a:t>
            </a:r>
          </a:p>
        </p:txBody>
      </p:sp>
      <p:sp>
        <p:nvSpPr>
          <p:cNvPr id="4" name="Content Placeholder 3"/>
          <p:cNvSpPr>
            <a:spLocks noGrp="1"/>
          </p:cNvSpPr>
          <p:nvPr>
            <p:ph type="body" sz="quarter" idx="10"/>
          </p:nvPr>
        </p:nvSpPr>
        <p:spPr>
          <a:xfrm>
            <a:off x="298175" y="1237668"/>
            <a:ext cx="8308796" cy="4532312"/>
          </a:xfrm>
        </p:spPr>
        <p:txBody>
          <a:bodyPr/>
          <a:lstStyle/>
          <a:p>
            <a:r>
              <a:rPr lang="fr-FR" dirty="0"/>
              <a:t>Pour identifier-- et dégager un consensus sur les «priorités des priorités» (c.-à-d.. les résultats de SRMNEA-N accusant un retard, les réformes importantes du financement de la santé)</a:t>
            </a:r>
          </a:p>
          <a:p>
            <a:r>
              <a:rPr lang="fr-FR" dirty="0"/>
              <a:t>Pour définir les principaux changements stratégiques requis en matière de modalités opérationnelles afin d’accélérer les résultats</a:t>
            </a:r>
          </a:p>
          <a:p>
            <a:r>
              <a:rPr lang="fr-FR" dirty="0"/>
              <a:t>Pour fixer les objectifs réalisables qui seront suivis conjointement par la plateforme nationale</a:t>
            </a:r>
          </a:p>
          <a:p>
            <a:r>
              <a:rPr lang="fr-FR" dirty="0"/>
              <a:t>Pour définir les rôles et les redevabilités mutuelles</a:t>
            </a:r>
          </a:p>
        </p:txBody>
      </p:sp>
    </p:spTree>
    <p:extLst>
      <p:ext uri="{BB962C8B-B14F-4D97-AF65-F5344CB8AC3E}">
        <p14:creationId xmlns:p14="http://schemas.microsoft.com/office/powerpoint/2010/main" val="42889091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1093409" y="170526"/>
            <a:ext cx="7513562" cy="265786"/>
          </a:xfrm>
        </p:spPr>
        <p:txBody>
          <a:bodyPr/>
          <a:lstStyle/>
          <a:p>
            <a:r>
              <a:rPr lang="fr-FR" dirty="0"/>
              <a:t>Quatre Domaines d’un Bon Dossier d’Investissement</a:t>
            </a:r>
            <a:endParaRPr lang="en-US" dirty="0"/>
          </a:p>
        </p:txBody>
      </p:sp>
      <p:sp>
        <p:nvSpPr>
          <p:cNvPr id="5" name="TextBox 4"/>
          <p:cNvSpPr txBox="1"/>
          <p:nvPr/>
        </p:nvSpPr>
        <p:spPr>
          <a:xfrm>
            <a:off x="315253" y="1059015"/>
            <a:ext cx="5031976" cy="3724096"/>
          </a:xfrm>
          <a:prstGeom prst="rect">
            <a:avLst/>
          </a:prstGeom>
          <a:noFill/>
        </p:spPr>
        <p:txBody>
          <a:bodyPr wrap="square" numCol="1" rtlCol="0">
            <a:spAutoFit/>
          </a:bodyPr>
          <a:lstStyle/>
          <a:p>
            <a:pPr marL="282575" lvl="0" indent="-282575">
              <a:buClr>
                <a:srgbClr val="01A19A"/>
              </a:buClr>
              <a:buFont typeface="+mj-lt"/>
              <a:buAutoNum type="arabicPeriod"/>
            </a:pPr>
            <a:r>
              <a:rPr lang="fr-FR" sz="2000" b="1" dirty="0">
                <a:latin typeface="Futura Std Book"/>
              </a:rPr>
              <a:t>Contenu Technique </a:t>
            </a:r>
            <a:r>
              <a:rPr lang="fr-FR" sz="2000" dirty="0"/>
              <a:t>:</a:t>
            </a:r>
          </a:p>
          <a:p>
            <a:pPr marL="460375" indent="-285750">
              <a:buClr>
                <a:srgbClr val="01A19A"/>
              </a:buClr>
              <a:buFont typeface="Wingdings" panose="05000000000000000000" pitchFamily="2" charset="2"/>
              <a:buChar char="§"/>
            </a:pPr>
            <a:r>
              <a:rPr lang="fr-FR" sz="1800" b="1" dirty="0">
                <a:latin typeface="Futura Std Book"/>
              </a:rPr>
              <a:t>Pourquoi: </a:t>
            </a:r>
            <a:r>
              <a:rPr lang="fr-FR" sz="1800" dirty="0">
                <a:latin typeface="Futura Std Book"/>
              </a:rPr>
              <a:t>Quels résultats de SRMNEA-N et pourquoi</a:t>
            </a:r>
          </a:p>
          <a:p>
            <a:pPr marL="460375" lvl="0" indent="-285750">
              <a:buClr>
                <a:srgbClr val="01A19A"/>
              </a:buClr>
              <a:buFont typeface="Wingdings" panose="05000000000000000000" pitchFamily="2" charset="2"/>
              <a:buChar char="§"/>
            </a:pPr>
            <a:r>
              <a:rPr lang="fr-FR" sz="1800" b="1" dirty="0">
                <a:latin typeface="Futura Std Book"/>
              </a:rPr>
              <a:t>Quoi: </a:t>
            </a:r>
            <a:r>
              <a:rPr lang="fr-FR" sz="1800" dirty="0">
                <a:latin typeface="Futura Std Book"/>
              </a:rPr>
              <a:t>Interventions de SRMNEA-N, déterminants multisectoriels (p. ex., grossesses parmi les adolescents)</a:t>
            </a:r>
          </a:p>
          <a:p>
            <a:pPr marL="460375" lvl="0" indent="-285750">
              <a:buClr>
                <a:srgbClr val="01A19A"/>
              </a:buClr>
              <a:buFont typeface="Wingdings" panose="05000000000000000000" pitchFamily="2" charset="2"/>
              <a:buChar char="§"/>
            </a:pPr>
            <a:r>
              <a:rPr lang="fr-FR" sz="1800" b="1" dirty="0">
                <a:latin typeface="Futura Std Book"/>
              </a:rPr>
              <a:t>Comment:</a:t>
            </a:r>
            <a:r>
              <a:rPr lang="fr-FR" sz="1800" dirty="0">
                <a:latin typeface="Futura Std Book"/>
              </a:rPr>
              <a:t> Réformes du système de santé requises (p. ex., financement de la santé, prestation de services, approvisionnement et gestion des produits de base, réglementation, etc.)</a:t>
            </a:r>
          </a:p>
          <a:p>
            <a:pPr marL="460375" lvl="0" indent="-285750">
              <a:buClr>
                <a:srgbClr val="01A19A"/>
              </a:buClr>
              <a:buFont typeface="Wingdings" panose="05000000000000000000" pitchFamily="2" charset="2"/>
              <a:buChar char="§"/>
            </a:pPr>
            <a:r>
              <a:rPr lang="fr-FR" sz="1800" b="1" dirty="0">
                <a:latin typeface="Futura Std Book"/>
              </a:rPr>
              <a:t>Où : </a:t>
            </a:r>
            <a:r>
              <a:rPr lang="fr-FR" sz="1800" dirty="0">
                <a:latin typeface="Futura Std Book"/>
              </a:rPr>
              <a:t>régions prioritaires</a:t>
            </a:r>
          </a:p>
          <a:p>
            <a:pPr marL="460375" lvl="0" indent="-285750">
              <a:buClr>
                <a:srgbClr val="01A19A"/>
              </a:buClr>
              <a:buFont typeface="Wingdings" panose="05000000000000000000" pitchFamily="2" charset="2"/>
              <a:buChar char="§"/>
            </a:pPr>
            <a:r>
              <a:rPr lang="fr-FR" sz="1800" b="1" dirty="0">
                <a:latin typeface="Futura Std Book"/>
              </a:rPr>
              <a:t>Pour qui:</a:t>
            </a:r>
            <a:r>
              <a:rPr lang="fr-FR" sz="1800" dirty="0">
                <a:latin typeface="Futura Std Book"/>
              </a:rPr>
              <a:t> populations cibles</a:t>
            </a:r>
          </a:p>
        </p:txBody>
      </p:sp>
      <p:sp>
        <p:nvSpPr>
          <p:cNvPr id="9" name="AutoShape 9"/>
          <p:cNvSpPr>
            <a:spLocks noChangeArrowheads="1"/>
          </p:cNvSpPr>
          <p:nvPr/>
        </p:nvSpPr>
        <p:spPr bwMode="auto">
          <a:xfrm rot="5400000">
            <a:off x="4714074" y="2458038"/>
            <a:ext cx="2315458" cy="302300"/>
          </a:xfrm>
          <a:prstGeom prst="triangle">
            <a:avLst>
              <a:gd name="adj" fmla="val 50000"/>
            </a:avLst>
          </a:prstGeom>
          <a:solidFill>
            <a:srgbClr val="696158"/>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wrap="none" anchor="ctr"/>
          <a:lstStyle/>
          <a:p>
            <a:endParaRPr lang="en-US" dirty="0">
              <a:solidFill>
                <a:schemeClr val="lt1"/>
              </a:solidFill>
            </a:endParaRPr>
          </a:p>
        </p:txBody>
      </p:sp>
      <p:sp>
        <p:nvSpPr>
          <p:cNvPr id="10" name="TextBox 9"/>
          <p:cNvSpPr txBox="1"/>
          <p:nvPr/>
        </p:nvSpPr>
        <p:spPr>
          <a:xfrm>
            <a:off x="6468139" y="1366003"/>
            <a:ext cx="2370694" cy="2862322"/>
          </a:xfrm>
          <a:prstGeom prst="rect">
            <a:avLst/>
          </a:prstGeom>
          <a:noFill/>
        </p:spPr>
        <p:txBody>
          <a:bodyPr wrap="square" numCol="1" rtlCol="0">
            <a:spAutoFit/>
          </a:bodyPr>
          <a:lstStyle/>
          <a:p>
            <a:pPr lvl="0">
              <a:buClr>
                <a:srgbClr val="01A19A"/>
              </a:buClr>
            </a:pPr>
            <a:r>
              <a:rPr lang="fr-FR" sz="2000" dirty="0">
                <a:latin typeface="Futura Std Book"/>
              </a:rPr>
              <a:t>Devrait être adapté au contexte national et aux ressources disponibles. Il n'est donc pas nécessaire de tout inclure.</a:t>
            </a:r>
          </a:p>
        </p:txBody>
      </p:sp>
      <p:sp>
        <p:nvSpPr>
          <p:cNvPr id="11" name="TextBox 10"/>
          <p:cNvSpPr txBox="1"/>
          <p:nvPr/>
        </p:nvSpPr>
        <p:spPr>
          <a:xfrm>
            <a:off x="315253" y="4782064"/>
            <a:ext cx="8528002" cy="2031325"/>
          </a:xfrm>
          <a:prstGeom prst="rect">
            <a:avLst/>
          </a:prstGeom>
          <a:noFill/>
        </p:spPr>
        <p:txBody>
          <a:bodyPr wrap="square" numCol="1" rtlCol="0">
            <a:spAutoFit/>
          </a:bodyPr>
          <a:lstStyle/>
          <a:p>
            <a:pPr marL="282575" lvl="0" indent="-282575">
              <a:buClr>
                <a:srgbClr val="01A19A"/>
              </a:buClr>
              <a:buFont typeface="+mj-lt"/>
              <a:buAutoNum type="arabicPeriod" startAt="2"/>
            </a:pPr>
            <a:r>
              <a:rPr lang="fr-FR" sz="1800" b="1" dirty="0">
                <a:latin typeface="Futura Std Book"/>
              </a:rPr>
              <a:t>Financement: </a:t>
            </a:r>
            <a:r>
              <a:rPr lang="fr-FR" sz="1800" dirty="0">
                <a:latin typeface="Futura Std Book"/>
              </a:rPr>
              <a:t>niveaux de financement, chiffrage, répartition du financement, efficacité</a:t>
            </a:r>
          </a:p>
          <a:p>
            <a:pPr marL="282575" lvl="0" indent="-282575">
              <a:buClr>
                <a:srgbClr val="01A19A"/>
              </a:buClr>
              <a:buFont typeface="+mj-lt"/>
              <a:buAutoNum type="arabicPeriod" startAt="2"/>
            </a:pPr>
            <a:r>
              <a:rPr lang="fr-FR" sz="1800" b="1" dirty="0">
                <a:latin typeface="Futura Std Book"/>
              </a:rPr>
              <a:t>Résultats et mesure des résultats: </a:t>
            </a:r>
            <a:r>
              <a:rPr lang="fr-FR" sz="1800" dirty="0">
                <a:latin typeface="Futura Std Book"/>
              </a:rPr>
              <a:t>les attentes en matière de changements dans la SRMNEA-N et de résultats dans le financement de la santé; approche de suivi et d’évaluation, y compris les investissements requis (p. ex., CRVS)</a:t>
            </a:r>
          </a:p>
          <a:p>
            <a:pPr marL="282575" lvl="0" indent="-282575">
              <a:buClr>
                <a:srgbClr val="01A19A"/>
              </a:buClr>
              <a:buFont typeface="+mj-lt"/>
              <a:buAutoNum type="arabicPeriod" startAt="2"/>
            </a:pPr>
            <a:r>
              <a:rPr lang="fr-FR" sz="1800" b="1" dirty="0">
                <a:latin typeface="Futura Std Book"/>
              </a:rPr>
              <a:t>Rôles et responsabilités </a:t>
            </a:r>
            <a:r>
              <a:rPr lang="fr-FR" sz="1800" dirty="0">
                <a:latin typeface="Futura Std Book"/>
              </a:rPr>
              <a:t>pour la mise en œuvre</a:t>
            </a:r>
          </a:p>
        </p:txBody>
      </p:sp>
    </p:spTree>
    <p:extLst>
      <p:ext uri="{BB962C8B-B14F-4D97-AF65-F5344CB8AC3E}">
        <p14:creationId xmlns:p14="http://schemas.microsoft.com/office/powerpoint/2010/main" val="779385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animBg="1"/>
      <p:bldP spid="10"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93409" y="145451"/>
            <a:ext cx="7513562" cy="265786"/>
          </a:xfrm>
        </p:spPr>
        <p:txBody>
          <a:bodyPr>
            <a:noAutofit/>
          </a:bodyPr>
          <a:lstStyle/>
          <a:p>
            <a:r>
              <a:rPr lang="fr-FR" dirty="0"/>
              <a:t>Éléments importants d’un Dossier d’Investissement de «qualité»</a:t>
            </a:r>
            <a:endParaRPr lang="en-US" dirty="0"/>
          </a:p>
        </p:txBody>
      </p:sp>
      <p:sp>
        <p:nvSpPr>
          <p:cNvPr id="3" name="Content Placeholder 2"/>
          <p:cNvSpPr>
            <a:spLocks noGrp="1"/>
          </p:cNvSpPr>
          <p:nvPr>
            <p:ph type="body" sz="quarter" idx="10"/>
          </p:nvPr>
        </p:nvSpPr>
        <p:spPr>
          <a:xfrm>
            <a:off x="-2" y="965884"/>
            <a:ext cx="8808721" cy="5168216"/>
          </a:xfrm>
        </p:spPr>
        <p:txBody>
          <a:bodyPr>
            <a:noAutofit/>
          </a:bodyPr>
          <a:lstStyle/>
          <a:p>
            <a:pPr marL="514350" lvl="0" indent="-514350">
              <a:buFont typeface="+mj-lt"/>
              <a:buAutoNum type="arabicPeriod"/>
            </a:pPr>
            <a:r>
              <a:rPr lang="fr-FR" sz="1600" dirty="0"/>
              <a:t>Centré sur un ensemble clair de </a:t>
            </a:r>
            <a:r>
              <a:rPr lang="fr-FR" sz="1600" b="1" dirty="0"/>
              <a:t>résultats</a:t>
            </a:r>
          </a:p>
          <a:p>
            <a:pPr marL="514350" lvl="0" indent="-514350">
              <a:buFont typeface="+mj-lt"/>
              <a:buAutoNum type="arabicPeriod"/>
            </a:pPr>
            <a:r>
              <a:rPr lang="fr-FR" sz="1600" dirty="0"/>
              <a:t>Basé sur des </a:t>
            </a:r>
            <a:r>
              <a:rPr lang="fr-FR" sz="1600" b="1" dirty="0"/>
              <a:t>données</a:t>
            </a:r>
            <a:r>
              <a:rPr lang="fr-FR" sz="1600" dirty="0"/>
              <a:t> locales de SRMNEA-N, combinées avec des </a:t>
            </a:r>
            <a:r>
              <a:rPr lang="fr-FR" sz="1600" b="1" dirty="0"/>
              <a:t>preuves</a:t>
            </a:r>
            <a:r>
              <a:rPr lang="fr-FR" sz="1600" dirty="0"/>
              <a:t> globales sur ce qui fonctionne</a:t>
            </a:r>
            <a:endParaRPr lang="en-US" sz="1600" dirty="0"/>
          </a:p>
          <a:p>
            <a:pPr lvl="1"/>
            <a:r>
              <a:rPr lang="fr-FR" sz="1200" dirty="0"/>
              <a:t>Devrait être attentif aux contributeurs </a:t>
            </a:r>
            <a:r>
              <a:rPr lang="fr-FR" sz="1200" b="1" dirty="0"/>
              <a:t>multisectoriels</a:t>
            </a:r>
            <a:r>
              <a:rPr lang="fr-FR" sz="1200" dirty="0"/>
              <a:t> de la SRMNEA-N ainsi qu’aux </a:t>
            </a:r>
            <a:r>
              <a:rPr lang="fr-FR" sz="1200" b="1" dirty="0"/>
              <a:t>changements structurels </a:t>
            </a:r>
            <a:r>
              <a:rPr lang="fr-FR" sz="1200" dirty="0"/>
              <a:t>(macro-tendances telles que l'urbanisation, les changements démographiques et le changement climatique)</a:t>
            </a:r>
            <a:endParaRPr lang="en-US" sz="1200" dirty="0"/>
          </a:p>
          <a:p>
            <a:pPr marL="514350" indent="-514350">
              <a:buFont typeface="+mj-lt"/>
              <a:buAutoNum type="arabicPeriod"/>
            </a:pPr>
            <a:r>
              <a:rPr lang="fr-FR" sz="1600" dirty="0"/>
              <a:t>Reflète une perspective d'</a:t>
            </a:r>
            <a:r>
              <a:rPr lang="fr-FR" sz="1600" b="1" dirty="0"/>
              <a:t>équité</a:t>
            </a:r>
          </a:p>
          <a:p>
            <a:pPr marL="514350" indent="-514350">
              <a:buFont typeface="+mj-lt"/>
              <a:buAutoNum type="arabicPeriod"/>
            </a:pPr>
            <a:r>
              <a:rPr lang="fr-FR" sz="1600" dirty="0"/>
              <a:t>Bien </a:t>
            </a:r>
            <a:r>
              <a:rPr lang="fr-FR" sz="1600" b="1" dirty="0"/>
              <a:t>priorisé</a:t>
            </a:r>
            <a:r>
              <a:rPr lang="fr-FR" sz="1600" dirty="0"/>
              <a:t>:</a:t>
            </a:r>
            <a:endParaRPr lang="en-US" sz="1600" dirty="0"/>
          </a:p>
          <a:p>
            <a:pPr lvl="1"/>
            <a:r>
              <a:rPr lang="fr-FR" sz="1200" dirty="0"/>
              <a:t>Axé sur des approches </a:t>
            </a:r>
            <a:r>
              <a:rPr lang="fr-FR" sz="1200" b="1" dirty="0"/>
              <a:t>fondées sur des preuves </a:t>
            </a:r>
            <a:r>
              <a:rPr lang="fr-FR" sz="1200" dirty="0"/>
              <a:t>et à </a:t>
            </a:r>
            <a:r>
              <a:rPr lang="fr-FR" sz="1200" b="1" dirty="0"/>
              <a:t>fort impact</a:t>
            </a:r>
          </a:p>
          <a:p>
            <a:pPr lvl="1"/>
            <a:r>
              <a:rPr lang="fr-FR" sz="1200" dirty="0"/>
              <a:t>Aborde les principaux goulots d'étranglement/obstacles ainsi que les réorientations stratégiques requises pour y remédier</a:t>
            </a:r>
          </a:p>
          <a:p>
            <a:pPr lvl="1"/>
            <a:r>
              <a:rPr lang="fr-FR" sz="1200" dirty="0"/>
              <a:t>Fondé sur une </a:t>
            </a:r>
            <a:r>
              <a:rPr lang="fr-FR" sz="1200" b="1" dirty="0"/>
              <a:t>évaluation réaliste </a:t>
            </a:r>
            <a:r>
              <a:rPr lang="fr-FR" sz="1200" dirty="0"/>
              <a:t>des ressources disponibles /susceptibles d'être disponibles</a:t>
            </a:r>
          </a:p>
          <a:p>
            <a:pPr lvl="1"/>
            <a:r>
              <a:rPr lang="fr-FR" sz="1200" dirty="0"/>
              <a:t>Équité géographique et socio-économique</a:t>
            </a:r>
            <a:endParaRPr lang="en-US" sz="1200" dirty="0"/>
          </a:p>
          <a:p>
            <a:pPr marL="514350" lvl="0" indent="-514350">
              <a:buFont typeface="+mj-lt"/>
              <a:buAutoNum type="arabicPeriod"/>
            </a:pPr>
            <a:r>
              <a:rPr lang="fr-FR" sz="1600" dirty="0"/>
              <a:t>Reflète une perspective de </a:t>
            </a:r>
            <a:r>
              <a:rPr lang="fr-FR" sz="1600" b="1" dirty="0"/>
              <a:t>systèmes de santé mixtes </a:t>
            </a:r>
            <a:r>
              <a:rPr lang="fr-FR" sz="1600" dirty="0"/>
              <a:t>et, prend en compte l'ensemble des parties prenantes, incluant le secteur privé</a:t>
            </a:r>
          </a:p>
          <a:p>
            <a:pPr marL="514350" lvl="0" indent="-514350">
              <a:buFont typeface="+mj-lt"/>
              <a:buAutoNum type="arabicPeriod"/>
            </a:pPr>
            <a:r>
              <a:rPr lang="fr-FR" sz="1600" dirty="0"/>
              <a:t>Aborde la pérennité des résultats/changements «structurels» requis (renforcement des systèmes, changement comportemental)</a:t>
            </a:r>
          </a:p>
          <a:p>
            <a:pPr marL="514350" lvl="0" indent="-514350">
              <a:buFont typeface="+mj-lt"/>
              <a:buAutoNum type="arabicPeriod"/>
            </a:pPr>
            <a:r>
              <a:rPr lang="fr-FR" sz="1600" dirty="0"/>
              <a:t>Reflète le désir d’assurer un financement </a:t>
            </a:r>
            <a:r>
              <a:rPr lang="fr-FR" sz="1600" b="1" dirty="0"/>
              <a:t>intelligent, à l’échelle et  durable</a:t>
            </a:r>
            <a:r>
              <a:rPr lang="fr-FR" sz="1600" dirty="0"/>
              <a:t>:</a:t>
            </a:r>
            <a:endParaRPr lang="en-US" sz="1600" dirty="0"/>
          </a:p>
          <a:p>
            <a:pPr lvl="1"/>
            <a:r>
              <a:rPr lang="fr-FR" sz="1200" dirty="0"/>
              <a:t>Identifie les moyens de réaliser des gains d'efficacité</a:t>
            </a:r>
          </a:p>
          <a:p>
            <a:pPr lvl="1"/>
            <a:r>
              <a:rPr lang="fr-FR" sz="1200" dirty="0"/>
              <a:t>Discute des options pour assurer la pérennité des investissements, incluant le renforcement de la mobilisation des ressources nationales</a:t>
            </a:r>
            <a:endParaRPr lang="en-US" sz="1200" dirty="0"/>
          </a:p>
          <a:p>
            <a:pPr lvl="1"/>
            <a:endParaRPr lang="en-US" sz="1000" dirty="0"/>
          </a:p>
        </p:txBody>
      </p:sp>
      <p:sp>
        <p:nvSpPr>
          <p:cNvPr id="5" name="Up-Down Arrow 4"/>
          <p:cNvSpPr/>
          <p:nvPr/>
        </p:nvSpPr>
        <p:spPr>
          <a:xfrm>
            <a:off x="8231437" y="868102"/>
            <a:ext cx="798263" cy="5513040"/>
          </a:xfrm>
          <a:prstGeom prst="upDownArrow">
            <a:avLst>
              <a:gd name="adj1" fmla="val 50000"/>
              <a:gd name="adj2" fmla="val 37395"/>
            </a:avLst>
          </a:prstGeom>
          <a:solidFill>
            <a:srgbClr val="2AA9E1"/>
          </a:solidFill>
        </p:spPr>
        <p:style>
          <a:lnRef idx="1">
            <a:schemeClr val="accent1"/>
          </a:lnRef>
          <a:fillRef idx="3">
            <a:schemeClr val="accent1"/>
          </a:fillRef>
          <a:effectRef idx="2">
            <a:schemeClr val="accent1"/>
          </a:effectRef>
          <a:fontRef idx="minor">
            <a:schemeClr val="lt1"/>
          </a:fontRef>
        </p:style>
        <p:txBody>
          <a:bodyPr vert="vert" lIns="0" tIns="0" rIns="0" bIns="0" rtlCol="0" anchor="ctr"/>
          <a:lstStyle/>
          <a:p>
            <a:pPr lvl="0" algn="ctr"/>
            <a:r>
              <a:rPr lang="fr-FR" sz="2000" b="1" i="1" dirty="0">
                <a:solidFill>
                  <a:schemeClr val="tx2"/>
                </a:solidFill>
              </a:rPr>
              <a:t>Un scénario clair relie les résultats et les priorités</a:t>
            </a:r>
            <a:endParaRPr lang="en-US" sz="2000" b="1" i="1" dirty="0">
              <a:solidFill>
                <a:schemeClr val="tx2"/>
              </a:solidFill>
            </a:endParaRPr>
          </a:p>
        </p:txBody>
      </p:sp>
      <p:sp>
        <p:nvSpPr>
          <p:cNvPr id="6" name="Left-Right Arrow 5"/>
          <p:cNvSpPr/>
          <p:nvPr/>
        </p:nvSpPr>
        <p:spPr>
          <a:xfrm>
            <a:off x="280033" y="6171257"/>
            <a:ext cx="8248650" cy="666750"/>
          </a:xfrm>
          <a:prstGeom prst="leftRightArrow">
            <a:avLst/>
          </a:prstGeom>
          <a:solidFill>
            <a:srgbClr val="2AA9E1"/>
          </a:solidFill>
        </p:spPr>
        <p:style>
          <a:lnRef idx="1">
            <a:schemeClr val="accent1"/>
          </a:lnRef>
          <a:fillRef idx="3">
            <a:schemeClr val="accent1"/>
          </a:fillRef>
          <a:effectRef idx="2">
            <a:schemeClr val="accent1"/>
          </a:effectRef>
          <a:fontRef idx="minor">
            <a:schemeClr val="lt1"/>
          </a:fontRef>
        </p:style>
        <p:txBody>
          <a:bodyPr bIns="91440" rtlCol="0" anchor="ctr"/>
          <a:lstStyle/>
          <a:p>
            <a:pPr lvl="0" algn="ctr"/>
            <a:r>
              <a:rPr lang="fr-FR" sz="2000" b="1" i="1" dirty="0">
                <a:solidFill>
                  <a:schemeClr val="tx1"/>
                </a:solidFill>
              </a:rPr>
              <a:t>Est développé de manière inclusive et transparente</a:t>
            </a:r>
            <a:endParaRPr lang="en-US" sz="2000" b="1" i="1" dirty="0">
              <a:solidFill>
                <a:schemeClr val="tx1"/>
              </a:solidFill>
            </a:endParaRPr>
          </a:p>
        </p:txBody>
      </p:sp>
    </p:spTree>
    <p:extLst>
      <p:ext uri="{BB962C8B-B14F-4D97-AF65-F5344CB8AC3E}">
        <p14:creationId xmlns:p14="http://schemas.microsoft.com/office/powerpoint/2010/main" val="922200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fr-FR" dirty="0"/>
              <a:t>Exemple de Table des Matières</a:t>
            </a:r>
            <a:endParaRPr lang="en-US" dirty="0"/>
          </a:p>
        </p:txBody>
      </p:sp>
      <p:sp>
        <p:nvSpPr>
          <p:cNvPr id="4" name="Content Placeholder 3"/>
          <p:cNvSpPr>
            <a:spLocks noGrp="1"/>
          </p:cNvSpPr>
          <p:nvPr>
            <p:ph type="body" sz="quarter" idx="10"/>
          </p:nvPr>
        </p:nvSpPr>
        <p:spPr>
          <a:xfrm>
            <a:off x="298175" y="1008334"/>
            <a:ext cx="8675344" cy="5593945"/>
          </a:xfrm>
        </p:spPr>
        <p:txBody>
          <a:bodyPr>
            <a:noAutofit/>
          </a:bodyPr>
          <a:lstStyle/>
          <a:p>
            <a:r>
              <a:rPr lang="fr-FR" sz="1050" dirty="0"/>
              <a:t>Sommaire</a:t>
            </a:r>
          </a:p>
          <a:p>
            <a:r>
              <a:rPr lang="fr-FR" sz="1050" dirty="0"/>
              <a:t>Chapitre 1. Contexte National et Analyse situationnelle</a:t>
            </a:r>
          </a:p>
          <a:p>
            <a:pPr lvl="1"/>
            <a:r>
              <a:rPr lang="fr-FR" sz="1050" dirty="0"/>
              <a:t>Contexte national</a:t>
            </a:r>
          </a:p>
          <a:p>
            <a:pPr lvl="1"/>
            <a:r>
              <a:rPr lang="fr-FR" sz="1050" dirty="0"/>
              <a:t>Problèmes inhérents aux systèmes de santé: analyse des goulots d'étranglement</a:t>
            </a:r>
          </a:p>
          <a:p>
            <a:r>
              <a:rPr lang="fr-FR" sz="1050" dirty="0"/>
              <a:t>Chapitre 2. Résultats de SRMNEA-N</a:t>
            </a:r>
          </a:p>
          <a:p>
            <a:pPr lvl="1"/>
            <a:r>
              <a:rPr lang="fr-FR" sz="1050" dirty="0"/>
              <a:t>Référentiels pour la SRMNEA-N</a:t>
            </a:r>
          </a:p>
          <a:p>
            <a:pPr lvl="1"/>
            <a:r>
              <a:rPr lang="fr-FR" sz="1050" dirty="0"/>
              <a:t>Impact et résultats estimés</a:t>
            </a:r>
          </a:p>
          <a:p>
            <a:r>
              <a:rPr lang="fr-FR" sz="1050" dirty="0"/>
              <a:t>Chapitre 3. Domaines prioritaires pour les interventions de SRMNEA-N</a:t>
            </a:r>
          </a:p>
          <a:p>
            <a:pPr lvl="1"/>
            <a:r>
              <a:rPr lang="fr-FR" sz="1050" dirty="0"/>
              <a:t>Investissement prioritaire 1: [p. ex. Soins obstétricaux et néonataux d'urgence de qualité]</a:t>
            </a:r>
          </a:p>
          <a:p>
            <a:pPr lvl="1"/>
            <a:r>
              <a:rPr lang="fr-FR" sz="1050" dirty="0"/>
              <a:t>Investissement prioritaire 2: [p. ex. Renforcement du système pharmaceutique]</a:t>
            </a:r>
          </a:p>
          <a:p>
            <a:r>
              <a:rPr lang="fr-FR" sz="1050" dirty="0"/>
              <a:t>Chapitre 4. Réformes du financement de la santé</a:t>
            </a:r>
          </a:p>
          <a:p>
            <a:pPr lvl="1"/>
            <a:r>
              <a:rPr lang="fr-FR" sz="1050" dirty="0"/>
              <a:t>Efficacité</a:t>
            </a:r>
          </a:p>
          <a:p>
            <a:pPr lvl="1"/>
            <a:r>
              <a:rPr lang="fr-FR" sz="1050" dirty="0"/>
              <a:t>Mobilisation des ressources nationales</a:t>
            </a:r>
          </a:p>
          <a:p>
            <a:r>
              <a:rPr lang="fr-FR" sz="1050" dirty="0"/>
              <a:t>Chapitre 5. Financement du Dossier d’Investissement</a:t>
            </a:r>
          </a:p>
          <a:p>
            <a:pPr lvl="1"/>
            <a:r>
              <a:rPr lang="fr-FR" sz="1050" dirty="0"/>
              <a:t>Coûts estimés et allocation des ressources actuelles</a:t>
            </a:r>
          </a:p>
          <a:p>
            <a:pPr lvl="1"/>
            <a:r>
              <a:rPr lang="fr-FR" sz="1050" dirty="0"/>
              <a:t>Analyse du déficit en matière de ressources</a:t>
            </a:r>
          </a:p>
          <a:p>
            <a:pPr lvl="1"/>
            <a:r>
              <a:rPr lang="fr-FR" sz="1050" dirty="0"/>
              <a:t>Mécanismes de financement</a:t>
            </a:r>
          </a:p>
          <a:p>
            <a:r>
              <a:rPr lang="fr-FR" sz="1050" dirty="0"/>
              <a:t>Chapitre 6. Gouvernance et Gestion du Cadre d’Investissement de la SRMNEA-N</a:t>
            </a:r>
          </a:p>
          <a:p>
            <a:pPr lvl="1"/>
            <a:r>
              <a:rPr lang="fr-FR" sz="1050" dirty="0"/>
              <a:t>Plateforme de gestion nationale</a:t>
            </a:r>
          </a:p>
          <a:p>
            <a:pPr lvl="1"/>
            <a:r>
              <a:rPr lang="fr-FR" sz="1050" dirty="0"/>
              <a:t>Systèmes d’Enregistrement et Statistiques de l’état civil (CRVS)</a:t>
            </a:r>
          </a:p>
          <a:p>
            <a:pPr lvl="1"/>
            <a:r>
              <a:rPr lang="fr-FR" sz="1050" dirty="0"/>
              <a:t>Suivi, évaluation, redevabilité et apprentissage</a:t>
            </a:r>
          </a:p>
          <a:p>
            <a:r>
              <a:rPr lang="fr-FR" sz="1050" dirty="0"/>
              <a:t>Chapitre 7. Plan de Mise en œuvre</a:t>
            </a:r>
          </a:p>
          <a:p>
            <a:pPr lvl="1"/>
            <a:r>
              <a:rPr lang="fr-FR" sz="1050" dirty="0"/>
              <a:t>Critères de sélection pour la Première Phase de la Mise en œuvre</a:t>
            </a:r>
          </a:p>
          <a:p>
            <a:pPr lvl="1"/>
            <a:r>
              <a:rPr lang="fr-FR" sz="1050" dirty="0"/>
              <a:t>Facteurs importants de risques pouvant entraver une mise en œuvre réussie du dossier d'investissement et des mécanismes d'atténuation</a:t>
            </a:r>
          </a:p>
          <a:p>
            <a:pPr lvl="1"/>
            <a:r>
              <a:rPr lang="fr-FR" sz="1050" dirty="0"/>
              <a:t>Chiffrage de la Première Phase du dossier d'investissement</a:t>
            </a:r>
          </a:p>
        </p:txBody>
      </p:sp>
    </p:spTree>
    <p:extLst>
      <p:ext uri="{BB962C8B-B14F-4D97-AF65-F5344CB8AC3E}">
        <p14:creationId xmlns:p14="http://schemas.microsoft.com/office/powerpoint/2010/main" val="7134597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fr-FR" dirty="0"/>
              <a:t>2. Travail préparatoire</a:t>
            </a:r>
          </a:p>
        </p:txBody>
      </p:sp>
      <p:sp>
        <p:nvSpPr>
          <p:cNvPr id="2" name="Content Placeholder 1"/>
          <p:cNvSpPr>
            <a:spLocks noGrp="1"/>
          </p:cNvSpPr>
          <p:nvPr>
            <p:ph type="body" sz="quarter" idx="10"/>
          </p:nvPr>
        </p:nvSpPr>
        <p:spPr>
          <a:xfrm>
            <a:off x="298175" y="1174982"/>
            <a:ext cx="8308796" cy="5036007"/>
          </a:xfrm>
        </p:spPr>
        <p:txBody>
          <a:bodyPr>
            <a:noAutofit/>
          </a:bodyPr>
          <a:lstStyle/>
          <a:p>
            <a:pPr>
              <a:lnSpc>
                <a:spcPct val="110000"/>
              </a:lnSpc>
            </a:pPr>
            <a:r>
              <a:rPr lang="fr-FR" sz="2400" dirty="0"/>
              <a:t>Les principaux intrants requis pour assurer un financement pour le Dossier d’Investissement doit être préparés au plus tôt (et, continuer au cours de la préparation du DI):</a:t>
            </a:r>
            <a:endParaRPr lang="en-US" sz="2400" dirty="0"/>
          </a:p>
          <a:p>
            <a:pPr lvl="1">
              <a:lnSpc>
                <a:spcPct val="110000"/>
              </a:lnSpc>
            </a:pPr>
            <a:r>
              <a:rPr lang="fr-FR" sz="1800" b="1" dirty="0"/>
              <a:t>Cartographie des ressources</a:t>
            </a:r>
            <a:r>
              <a:rPr lang="fr-FR" sz="1800" dirty="0"/>
              <a:t>: identification des ressources pouvant être utilisées pour financer les priorités du Dossier d’Investissement</a:t>
            </a:r>
          </a:p>
          <a:p>
            <a:pPr lvl="1">
              <a:lnSpc>
                <a:spcPct val="110000"/>
              </a:lnSpc>
            </a:pPr>
            <a:r>
              <a:rPr lang="fr-FR" sz="1800" b="1" dirty="0"/>
              <a:t>Analyse de l'efficacité </a:t>
            </a:r>
            <a:r>
              <a:rPr lang="fr-FR" sz="1800" dirty="0"/>
              <a:t>: les inefficacités importantes existant dans de nombreux pays et les mesures visant à améliorer l'efficacité devraient être incluses dans le Dossier d’Investissement, mais un travail analytique est généralement requis pour identifier les sources principales et les réponses potentielles</a:t>
            </a:r>
          </a:p>
          <a:p>
            <a:pPr lvl="1">
              <a:lnSpc>
                <a:spcPct val="110000"/>
              </a:lnSpc>
            </a:pPr>
            <a:r>
              <a:rPr lang="fr-FR" sz="1800" b="1" dirty="0"/>
              <a:t>Analyse de la mobilisation des ressources nationales</a:t>
            </a:r>
            <a:r>
              <a:rPr lang="fr-FR" sz="1800" dirty="0"/>
              <a:t> (faisant partie de l'espace budgétaire) pourrait également être requise, bien que tous les travaux visant à mobiliser des ressources supplémentaires ne feront probablement pas partie intégrante du DI.</a:t>
            </a:r>
            <a:endParaRPr lang="en-US" sz="1800" dirty="0"/>
          </a:p>
        </p:txBody>
      </p:sp>
    </p:spTree>
    <p:extLst>
      <p:ext uri="{BB962C8B-B14F-4D97-AF65-F5344CB8AC3E}">
        <p14:creationId xmlns:p14="http://schemas.microsoft.com/office/powerpoint/2010/main" val="2545580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fr-FR" dirty="0"/>
              <a:t>Ce qu’un Dossier d’Investissement </a:t>
            </a:r>
            <a:r>
              <a:rPr lang="fr-FR" u="sng" dirty="0"/>
              <a:t>N’EST PAS</a:t>
            </a:r>
            <a:endParaRPr lang="en-US" u="sng" dirty="0"/>
          </a:p>
        </p:txBody>
      </p:sp>
      <p:sp>
        <p:nvSpPr>
          <p:cNvPr id="7" name="Text Placeholder 6"/>
          <p:cNvSpPr>
            <a:spLocks noGrp="1"/>
          </p:cNvSpPr>
          <p:nvPr>
            <p:ph type="body" sz="quarter" idx="10"/>
          </p:nvPr>
        </p:nvSpPr>
        <p:spPr>
          <a:xfrm>
            <a:off x="417602" y="1682368"/>
            <a:ext cx="8308796" cy="4532312"/>
          </a:xfrm>
        </p:spPr>
        <p:txBody>
          <a:bodyPr/>
          <a:lstStyle/>
          <a:p>
            <a:pPr marL="285750" lvl="0" indent="-285750">
              <a:buClr>
                <a:srgbClr val="14314F"/>
              </a:buClr>
            </a:pPr>
            <a:r>
              <a:rPr lang="fr-FR" sz="2200" dirty="0"/>
              <a:t>Duplication des stratégies/plans existants</a:t>
            </a:r>
            <a:endParaRPr lang="en-US" sz="2200" dirty="0"/>
          </a:p>
          <a:p>
            <a:pPr lvl="1">
              <a:buClr>
                <a:srgbClr val="14314F"/>
              </a:buClr>
            </a:pPr>
            <a:r>
              <a:rPr lang="fr-FR" sz="2200" dirty="0"/>
              <a:t>s'appuie plutôt dessus et constitue un </a:t>
            </a:r>
            <a:r>
              <a:rPr lang="fr-FR" sz="2200" u="sng" dirty="0"/>
              <a:t>document distinct</a:t>
            </a:r>
            <a:endParaRPr lang="en-US" sz="2200" u="sng" dirty="0"/>
          </a:p>
          <a:p>
            <a:pPr marL="285750" lvl="0" indent="-285750">
              <a:buClr>
                <a:srgbClr val="14314F"/>
              </a:buClr>
            </a:pPr>
            <a:r>
              <a:rPr lang="fr-FR" sz="2200" dirty="0"/>
              <a:t>Une description de toutes les activités de SRMNEA-N d’un pays</a:t>
            </a:r>
          </a:p>
          <a:p>
            <a:pPr marL="285750" lvl="0" indent="-285750">
              <a:buClr>
                <a:srgbClr val="14314F"/>
              </a:buClr>
            </a:pPr>
            <a:r>
              <a:rPr lang="fr-FR" sz="2200" dirty="0"/>
              <a:t>Une liste de souhaits, contenant toutes les interventions possibles sans tenir compte des ressources disponibles</a:t>
            </a:r>
          </a:p>
          <a:p>
            <a:pPr marL="285750" lvl="0" indent="-285750">
              <a:buClr>
                <a:srgbClr val="14314F"/>
              </a:buClr>
            </a:pPr>
            <a:r>
              <a:rPr lang="fr-FR" sz="2200" dirty="0"/>
              <a:t>Limité au fonds fiduciaire du GFF et au financement de la Banque Mondiale</a:t>
            </a:r>
          </a:p>
          <a:p>
            <a:pPr marL="285750" lvl="0" indent="-285750">
              <a:buClr>
                <a:srgbClr val="14314F"/>
              </a:buClr>
            </a:pPr>
            <a:r>
              <a:rPr lang="fr-FR" sz="2200" dirty="0"/>
              <a:t>Une proposition qui est soumise au GFF</a:t>
            </a:r>
          </a:p>
          <a:p>
            <a:pPr marL="285750" lvl="0" indent="-285750">
              <a:buClr>
                <a:srgbClr val="14314F"/>
              </a:buClr>
            </a:pPr>
            <a:r>
              <a:rPr lang="fr-FR" sz="2200" dirty="0"/>
              <a:t>Développé en utilisant un modèle ou un formulaire fixe</a:t>
            </a:r>
          </a:p>
          <a:p>
            <a:pPr marL="285750" lvl="0" indent="-285750">
              <a:buClr>
                <a:srgbClr val="14314F"/>
              </a:buClr>
            </a:pPr>
            <a:r>
              <a:rPr lang="fr-FR" sz="2200" dirty="0"/>
              <a:t>Un document statique – en lieu et place, il devrait plutôt être revu et révisé selon les besoins</a:t>
            </a:r>
            <a:endParaRPr lang="en-US" sz="2200" dirty="0"/>
          </a:p>
        </p:txBody>
      </p:sp>
      <p:sp>
        <p:nvSpPr>
          <p:cNvPr id="4" name="Rectangle 3"/>
          <p:cNvSpPr/>
          <p:nvPr/>
        </p:nvSpPr>
        <p:spPr>
          <a:xfrm>
            <a:off x="1304818" y="2274838"/>
            <a:ext cx="7078894" cy="646331"/>
          </a:xfrm>
          <a:prstGeom prst="rect">
            <a:avLst/>
          </a:prstGeom>
        </p:spPr>
        <p:txBody>
          <a:bodyPr wrap="square">
            <a:spAutoFit/>
          </a:bodyPr>
          <a:lstStyle/>
          <a:p>
            <a:pPr lvl="0">
              <a:buClr>
                <a:srgbClr val="01A19A"/>
              </a:buClr>
            </a:pPr>
            <a:endParaRPr lang="en-US" dirty="0">
              <a:solidFill>
                <a:srgbClr val="696158"/>
              </a:solidFill>
            </a:endParaRPr>
          </a:p>
          <a:p>
            <a:pPr marL="285750" lvl="0" indent="-285750">
              <a:buClr>
                <a:srgbClr val="01A19A"/>
              </a:buClr>
              <a:buFont typeface="Wingdings" panose="05000000000000000000" pitchFamily="2" charset="2"/>
              <a:buChar char="§"/>
            </a:pPr>
            <a:endParaRPr lang="en-US" dirty="0">
              <a:solidFill>
                <a:srgbClr val="696158"/>
              </a:solidFill>
            </a:endParaRPr>
          </a:p>
        </p:txBody>
      </p:sp>
    </p:spTree>
    <p:extLst>
      <p:ext uri="{BB962C8B-B14F-4D97-AF65-F5344CB8AC3E}">
        <p14:creationId xmlns:p14="http://schemas.microsoft.com/office/powerpoint/2010/main" val="5922466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fr-FR" dirty="0"/>
              <a:t>Qui prépare le Dossier d’Investissement?</a:t>
            </a:r>
            <a:endParaRPr lang="en-US" dirty="0"/>
          </a:p>
        </p:txBody>
      </p:sp>
      <p:sp>
        <p:nvSpPr>
          <p:cNvPr id="2" name="Content Placeholder 1"/>
          <p:cNvSpPr>
            <a:spLocks noGrp="1"/>
          </p:cNvSpPr>
          <p:nvPr>
            <p:ph type="body" sz="quarter" idx="10"/>
          </p:nvPr>
        </p:nvSpPr>
        <p:spPr>
          <a:xfrm>
            <a:off x="298175" y="1411287"/>
            <a:ext cx="8308796" cy="5051425"/>
          </a:xfrm>
        </p:spPr>
        <p:txBody>
          <a:bodyPr>
            <a:normAutofit fontScale="92500" lnSpcReduction="10000"/>
          </a:bodyPr>
          <a:lstStyle/>
          <a:p>
            <a:pPr marL="285750" indent="-285750">
              <a:lnSpc>
                <a:spcPct val="110000"/>
              </a:lnSpc>
              <a:buClr>
                <a:srgbClr val="14314F"/>
              </a:buClr>
            </a:pPr>
            <a:r>
              <a:rPr lang="fr-FR" sz="2200" dirty="0"/>
              <a:t>La responsabilité générale incombe à la </a:t>
            </a:r>
            <a:r>
              <a:rPr lang="fr-FR" sz="2200" b="1" dirty="0"/>
              <a:t>plateforme dirigée par le pays</a:t>
            </a:r>
            <a:endParaRPr lang="en-US" sz="2200" b="1" dirty="0"/>
          </a:p>
          <a:p>
            <a:pPr marL="514350" lvl="1" indent="-285750">
              <a:lnSpc>
                <a:spcPct val="110000"/>
              </a:lnSpc>
              <a:buClr>
                <a:srgbClr val="14314F"/>
              </a:buClr>
            </a:pPr>
            <a:r>
              <a:rPr lang="fr-FR" sz="1800" b="1" dirty="0"/>
              <a:t>L’Agent de Liaison du GFF</a:t>
            </a:r>
            <a:r>
              <a:rPr lang="fr-FR" sz="1800" dirty="0"/>
              <a:t> au sein du pays joue le rôle de facilitateur </a:t>
            </a:r>
            <a:endParaRPr lang="en-US" sz="1800" dirty="0"/>
          </a:p>
          <a:p>
            <a:pPr marL="285750" indent="-285750">
              <a:lnSpc>
                <a:spcPct val="110000"/>
              </a:lnSpc>
              <a:buClr>
                <a:srgbClr val="14314F"/>
              </a:buClr>
            </a:pPr>
            <a:r>
              <a:rPr lang="fr-FR" sz="2200" dirty="0"/>
              <a:t>Souvent préparé par une petite équipe ou une unité spéciale</a:t>
            </a:r>
            <a:endParaRPr lang="en-US" sz="2200" dirty="0"/>
          </a:p>
          <a:p>
            <a:pPr marL="285750" indent="-285750">
              <a:lnSpc>
                <a:spcPct val="110000"/>
              </a:lnSpc>
              <a:buClr>
                <a:srgbClr val="14314F"/>
              </a:buClr>
            </a:pPr>
            <a:r>
              <a:rPr lang="fr-FR" sz="2200" dirty="0"/>
              <a:t>Important d'impliquer le </a:t>
            </a:r>
            <a:r>
              <a:rPr lang="fr-FR" sz="2200" b="1" dirty="0"/>
              <a:t>Ministère des Finances </a:t>
            </a:r>
            <a:r>
              <a:rPr lang="fr-FR" sz="2200" dirty="0"/>
              <a:t>ainsi que d’autres Ministères concernés</a:t>
            </a:r>
            <a:endParaRPr lang="en-US" sz="2200" dirty="0"/>
          </a:p>
          <a:p>
            <a:pPr marL="285750" indent="-285750">
              <a:lnSpc>
                <a:spcPct val="110000"/>
              </a:lnSpc>
              <a:buClr>
                <a:srgbClr val="14314F"/>
              </a:buClr>
            </a:pPr>
            <a:r>
              <a:rPr lang="fr-FR" sz="2200" dirty="0"/>
              <a:t>Des </a:t>
            </a:r>
            <a:r>
              <a:rPr lang="fr-FR" sz="2200" b="1" dirty="0"/>
              <a:t>réunions consultatives </a:t>
            </a:r>
            <a:r>
              <a:rPr lang="fr-FR" sz="2200" dirty="0"/>
              <a:t>plus larges ont généralement lieu périodiquement au cours du processus (soit des réunions spécifiques, ou dans le cadre du processus de consultation national existant)</a:t>
            </a:r>
          </a:p>
          <a:p>
            <a:pPr marL="285750" indent="-285750">
              <a:lnSpc>
                <a:spcPct val="110000"/>
              </a:lnSpc>
              <a:buClr>
                <a:srgbClr val="14314F"/>
              </a:buClr>
            </a:pPr>
            <a:r>
              <a:rPr lang="fr-FR" sz="2200" dirty="0"/>
              <a:t>Les </a:t>
            </a:r>
            <a:r>
              <a:rPr lang="fr-FR" sz="2200" b="1" dirty="0"/>
              <a:t>partenaires techniques </a:t>
            </a:r>
            <a:r>
              <a:rPr lang="fr-FR" sz="2200" dirty="0"/>
              <a:t>internationaux sont impliqués et cela, en fonction de leurs points forts dans des pays spécifiques</a:t>
            </a:r>
          </a:p>
          <a:p>
            <a:pPr marL="285750" indent="-285750">
              <a:lnSpc>
                <a:spcPct val="110000"/>
              </a:lnSpc>
              <a:buClr>
                <a:srgbClr val="14314F"/>
              </a:buClr>
            </a:pPr>
            <a:r>
              <a:rPr lang="fr-FR" sz="2200" dirty="0"/>
              <a:t>Important d'impliquer les </a:t>
            </a:r>
            <a:r>
              <a:rPr lang="fr-FR" sz="2200" b="1" dirty="0"/>
              <a:t>bailleurs</a:t>
            </a:r>
            <a:r>
              <a:rPr lang="fr-FR" sz="2200" dirty="0"/>
              <a:t> au plus tôt au sein du processus</a:t>
            </a:r>
            <a:endParaRPr lang="en-US" sz="2200" dirty="0"/>
          </a:p>
        </p:txBody>
      </p:sp>
    </p:spTree>
    <p:extLst>
      <p:ext uri="{BB962C8B-B14F-4D97-AF65-F5344CB8AC3E}">
        <p14:creationId xmlns:p14="http://schemas.microsoft.com/office/powerpoint/2010/main" val="39122951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ight Arrow 7"/>
          <p:cNvSpPr/>
          <p:nvPr/>
        </p:nvSpPr>
        <p:spPr>
          <a:xfrm>
            <a:off x="385393" y="745183"/>
            <a:ext cx="7855984" cy="5005740"/>
          </a:xfrm>
          <a:prstGeom prst="rightArrow">
            <a:avLst/>
          </a:prstGeom>
        </p:spPr>
        <p:style>
          <a:lnRef idx="0">
            <a:schemeClr val="accent1">
              <a:hueOff val="0"/>
              <a:satOff val="0"/>
              <a:lumOff val="0"/>
              <a:alphaOff val="0"/>
            </a:schemeClr>
          </a:lnRef>
          <a:fillRef idx="1">
            <a:schemeClr val="accent1">
              <a:tint val="40000"/>
              <a:hueOff val="0"/>
              <a:satOff val="0"/>
              <a:lumOff val="0"/>
              <a:alphaOff val="0"/>
            </a:schemeClr>
          </a:fillRef>
          <a:effectRef idx="2">
            <a:schemeClr val="accent1">
              <a:tint val="40000"/>
              <a:hueOff val="0"/>
              <a:satOff val="0"/>
              <a:lumOff val="0"/>
              <a:alphaOff val="0"/>
            </a:schemeClr>
          </a:effectRef>
          <a:fontRef idx="minor">
            <a:schemeClr val="dk1">
              <a:hueOff val="0"/>
              <a:satOff val="0"/>
              <a:lumOff val="0"/>
              <a:alphaOff val="0"/>
            </a:schemeClr>
          </a:fontRef>
        </p:style>
      </p:sp>
      <p:sp>
        <p:nvSpPr>
          <p:cNvPr id="4" name="Title 3"/>
          <p:cNvSpPr>
            <a:spLocks noGrp="1"/>
          </p:cNvSpPr>
          <p:nvPr>
            <p:ph type="ctrTitle"/>
          </p:nvPr>
        </p:nvSpPr>
        <p:spPr/>
        <p:txBody>
          <a:bodyPr/>
          <a:lstStyle/>
          <a:p>
            <a:r>
              <a:rPr lang="fr-FR" dirty="0"/>
              <a:t>Processus de haut niveau</a:t>
            </a:r>
          </a:p>
        </p:txBody>
      </p:sp>
      <p:sp>
        <p:nvSpPr>
          <p:cNvPr id="2" name="Slide Number Placeholder 1"/>
          <p:cNvSpPr>
            <a:spLocks noGrp="1"/>
          </p:cNvSpPr>
          <p:nvPr>
            <p:ph type="sldNum" sz="quarter" idx="4294967295"/>
          </p:nvPr>
        </p:nvSpPr>
        <p:spPr>
          <a:xfrm>
            <a:off x="7010400" y="6462713"/>
            <a:ext cx="2133600" cy="365125"/>
          </a:xfrm>
        </p:spPr>
        <p:txBody>
          <a:bodyPr/>
          <a:lstStyle/>
          <a:p>
            <a:fld id="{54F35883-D328-BB47-9BAC-D95ED3694F27}" type="slidenum">
              <a:rPr lang="en-US" smtClean="0"/>
              <a:pPr/>
              <a:t>11</a:t>
            </a:fld>
            <a:endParaRPr lang="en-US" dirty="0"/>
          </a:p>
        </p:txBody>
      </p:sp>
      <p:graphicFrame>
        <p:nvGraphicFramePr>
          <p:cNvPr id="18" name="Content Placeholder 4"/>
          <p:cNvGraphicFramePr>
            <a:graphicFrameLocks noGrp="1"/>
          </p:cNvGraphicFramePr>
          <p:nvPr>
            <p:ph idx="4294967295"/>
            <p:extLst>
              <p:ext uri="{D42A27DB-BD31-4B8C-83A1-F6EECF244321}">
                <p14:modId xmlns:p14="http://schemas.microsoft.com/office/powerpoint/2010/main" val="162285849"/>
              </p:ext>
            </p:extLst>
          </p:nvPr>
        </p:nvGraphicFramePr>
        <p:xfrm>
          <a:off x="4531893" y="1805731"/>
          <a:ext cx="2216150" cy="24257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9" name="Rectangle 18"/>
          <p:cNvSpPr/>
          <p:nvPr/>
        </p:nvSpPr>
        <p:spPr>
          <a:xfrm>
            <a:off x="4592402" y="2710325"/>
            <a:ext cx="2178496" cy="791242"/>
          </a:xfrm>
          <a:prstGeom prst="rect">
            <a:avLst/>
          </a:prstGeom>
        </p:spPr>
        <p:txBody>
          <a:bodyPr wrap="square">
            <a:spAutoFit/>
          </a:bodyPr>
          <a:lstStyle/>
          <a:p>
            <a:pPr lvl="0" algn="ctr" defTabSz="1111250">
              <a:lnSpc>
                <a:spcPct val="90000"/>
              </a:lnSpc>
              <a:spcBef>
                <a:spcPct val="0"/>
              </a:spcBef>
              <a:spcAft>
                <a:spcPct val="35000"/>
              </a:spcAft>
            </a:pPr>
            <a:r>
              <a:rPr lang="fr-FR" sz="2500" dirty="0"/>
              <a:t>3 . Cycle de priorisation</a:t>
            </a:r>
          </a:p>
        </p:txBody>
      </p:sp>
      <p:sp>
        <p:nvSpPr>
          <p:cNvPr id="31" name="Oval 30"/>
          <p:cNvSpPr>
            <a:spLocks noChangeAspect="1"/>
          </p:cNvSpPr>
          <p:nvPr/>
        </p:nvSpPr>
        <p:spPr>
          <a:xfrm>
            <a:off x="6715682" y="1983464"/>
            <a:ext cx="2422227" cy="2322921"/>
          </a:xfrm>
          <a:prstGeom prst="ellipse">
            <a:avLst/>
          </a:prstGeom>
          <a:solidFill>
            <a:srgbClr val="4E94D4"/>
          </a:solidFill>
          <a:ln>
            <a:solidFill>
              <a:srgbClr val="3795AE"/>
            </a:solidFill>
          </a:ln>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dirty="0"/>
          </a:p>
        </p:txBody>
      </p:sp>
      <p:sp>
        <p:nvSpPr>
          <p:cNvPr id="3" name="Rectangle 2"/>
          <p:cNvSpPr/>
          <p:nvPr/>
        </p:nvSpPr>
        <p:spPr>
          <a:xfrm>
            <a:off x="6866202" y="2752510"/>
            <a:ext cx="2241061" cy="784830"/>
          </a:xfrm>
          <a:prstGeom prst="rect">
            <a:avLst/>
          </a:prstGeom>
        </p:spPr>
        <p:txBody>
          <a:bodyPr wrap="square">
            <a:spAutoFit/>
          </a:bodyPr>
          <a:lstStyle/>
          <a:p>
            <a:pPr lvl="0" algn="ctr" defTabSz="1111250">
              <a:lnSpc>
                <a:spcPct val="90000"/>
              </a:lnSpc>
              <a:spcBef>
                <a:spcPct val="0"/>
              </a:spcBef>
              <a:spcAft>
                <a:spcPct val="35000"/>
              </a:spcAft>
            </a:pPr>
            <a:r>
              <a:rPr lang="fr-FR" sz="2500" dirty="0"/>
              <a:t>4. Modalités opérationnelles</a:t>
            </a:r>
          </a:p>
        </p:txBody>
      </p:sp>
      <p:sp>
        <p:nvSpPr>
          <p:cNvPr id="5" name="Cloud Callout 4"/>
          <p:cNvSpPr/>
          <p:nvPr/>
        </p:nvSpPr>
        <p:spPr>
          <a:xfrm>
            <a:off x="173177" y="2144888"/>
            <a:ext cx="2063158" cy="2130478"/>
          </a:xfrm>
          <a:prstGeom prst="cloudCallout">
            <a:avLst>
              <a:gd name="adj1" fmla="val -21545"/>
              <a:gd name="adj2" fmla="val 52565"/>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Rectangle 5"/>
          <p:cNvSpPr/>
          <p:nvPr/>
        </p:nvSpPr>
        <p:spPr>
          <a:xfrm>
            <a:off x="344786" y="2496621"/>
            <a:ext cx="1754598" cy="1103379"/>
          </a:xfrm>
          <a:prstGeom prst="rect">
            <a:avLst/>
          </a:prstGeom>
        </p:spPr>
        <p:txBody>
          <a:bodyPr wrap="square">
            <a:spAutoFit/>
          </a:bodyPr>
          <a:lstStyle/>
          <a:p>
            <a:pPr lvl="0" algn="ctr" defTabSz="1111250">
              <a:lnSpc>
                <a:spcPct val="90000"/>
              </a:lnSpc>
              <a:spcBef>
                <a:spcPct val="0"/>
              </a:spcBef>
              <a:spcAft>
                <a:spcPct val="35000"/>
              </a:spcAft>
            </a:pPr>
            <a:r>
              <a:rPr lang="fr-FR" sz="2500" dirty="0"/>
              <a:t>1. </a:t>
            </a:r>
            <a:r>
              <a:rPr lang="fr-FR" sz="2400" dirty="0"/>
              <a:t>Perspectives stratégiques</a:t>
            </a:r>
          </a:p>
        </p:txBody>
      </p:sp>
      <p:sp>
        <p:nvSpPr>
          <p:cNvPr id="7" name="Multidocument 6"/>
          <p:cNvSpPr/>
          <p:nvPr/>
        </p:nvSpPr>
        <p:spPr>
          <a:xfrm>
            <a:off x="2437865" y="2193144"/>
            <a:ext cx="1982259" cy="2145285"/>
          </a:xfrm>
          <a:prstGeom prst="flowChartMultidocumen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Rectangle 10"/>
          <p:cNvSpPr/>
          <p:nvPr/>
        </p:nvSpPr>
        <p:spPr>
          <a:xfrm>
            <a:off x="2328258" y="2861098"/>
            <a:ext cx="2178724" cy="791242"/>
          </a:xfrm>
          <a:prstGeom prst="rect">
            <a:avLst/>
          </a:prstGeom>
        </p:spPr>
        <p:txBody>
          <a:bodyPr wrap="square">
            <a:spAutoFit/>
          </a:bodyPr>
          <a:lstStyle/>
          <a:p>
            <a:pPr lvl="0" algn="ctr" defTabSz="1111250">
              <a:lnSpc>
                <a:spcPct val="90000"/>
              </a:lnSpc>
              <a:spcBef>
                <a:spcPct val="0"/>
              </a:spcBef>
              <a:spcAft>
                <a:spcPct val="35000"/>
              </a:spcAft>
            </a:pPr>
            <a:r>
              <a:rPr lang="fr-FR" sz="2500" dirty="0"/>
              <a:t>2. Travail préparatoire</a:t>
            </a:r>
          </a:p>
        </p:txBody>
      </p:sp>
      <p:sp>
        <p:nvSpPr>
          <p:cNvPr id="9" name="TextBox 8"/>
          <p:cNvSpPr txBox="1"/>
          <p:nvPr/>
        </p:nvSpPr>
        <p:spPr>
          <a:xfrm>
            <a:off x="599348" y="1374401"/>
            <a:ext cx="2959785" cy="477054"/>
          </a:xfrm>
          <a:prstGeom prst="rect">
            <a:avLst/>
          </a:prstGeom>
          <a:noFill/>
        </p:spPr>
        <p:txBody>
          <a:bodyPr wrap="none" rtlCol="0">
            <a:spAutoFit/>
          </a:bodyPr>
          <a:lstStyle/>
          <a:p>
            <a:r>
              <a:rPr lang="fr-FR" sz="2500" dirty="0"/>
              <a:t>Plateforme Nationale</a:t>
            </a:r>
          </a:p>
        </p:txBody>
      </p:sp>
    </p:spTree>
    <p:extLst>
      <p:ext uri="{BB962C8B-B14F-4D97-AF65-F5344CB8AC3E}">
        <p14:creationId xmlns:p14="http://schemas.microsoft.com/office/powerpoint/2010/main" val="782607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8" grpId="0">
        <p:bldAsOne/>
      </p:bldGraphic>
      <p:bldP spid="19" grpId="0"/>
      <p:bldP spid="31" grpId="0" animBg="1"/>
      <p:bldP spid="3" grpId="0"/>
      <p:bldP spid="5" grpId="0" animBg="1"/>
      <p:bldP spid="6" grpId="0"/>
      <p:bldP spid="7" grpId="0" animBg="1"/>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fr-FR" dirty="0"/>
              <a:t>1. Perspectives stratégiques</a:t>
            </a:r>
          </a:p>
        </p:txBody>
      </p:sp>
      <p:sp>
        <p:nvSpPr>
          <p:cNvPr id="2" name="Content Placeholder 1"/>
          <p:cNvSpPr>
            <a:spLocks noGrp="1"/>
          </p:cNvSpPr>
          <p:nvPr>
            <p:ph type="body" sz="quarter" idx="10"/>
          </p:nvPr>
        </p:nvSpPr>
        <p:spPr/>
        <p:txBody>
          <a:bodyPr>
            <a:normAutofit fontScale="92500" lnSpcReduction="20000"/>
          </a:bodyPr>
          <a:lstStyle/>
          <a:p>
            <a:pPr indent="-285750">
              <a:lnSpc>
                <a:spcPct val="120000"/>
              </a:lnSpc>
              <a:buClr>
                <a:srgbClr val="14314F"/>
              </a:buClr>
            </a:pPr>
            <a:r>
              <a:rPr lang="fr-FR" sz="2000" dirty="0"/>
              <a:t>Consulter largement afin d’identifier clairement comment le GFF ajoutera de la valeur dans un contexte national donné</a:t>
            </a:r>
          </a:p>
          <a:p>
            <a:pPr indent="-285750">
              <a:lnSpc>
                <a:spcPct val="120000"/>
              </a:lnSpc>
              <a:buClr>
                <a:srgbClr val="14314F"/>
              </a:buClr>
            </a:pPr>
            <a:r>
              <a:rPr lang="fr-FR" sz="2000" dirty="0"/>
              <a:t>Déterminer la portée</a:t>
            </a:r>
            <a:endParaRPr lang="en-US" sz="2000" dirty="0"/>
          </a:p>
          <a:p>
            <a:pPr marL="914400" lvl="2" indent="-285750">
              <a:lnSpc>
                <a:spcPct val="120000"/>
              </a:lnSpc>
              <a:spcBef>
                <a:spcPts val="1000"/>
              </a:spcBef>
              <a:buClr>
                <a:srgbClr val="14314F"/>
              </a:buClr>
              <a:buFont typeface="Wingdings" pitchFamily="2" charset="2"/>
              <a:buChar char="§"/>
            </a:pPr>
            <a:r>
              <a:rPr lang="fr-FR" sz="1600" dirty="0"/>
              <a:t>p.ex., un éventail de priorités dans les domaines de la SRMNEA-N vs. un accent stratégique placé sur 1-2 zones accusant un retard</a:t>
            </a:r>
            <a:endParaRPr lang="en-US" sz="1600" dirty="0"/>
          </a:p>
          <a:p>
            <a:pPr indent="-285750">
              <a:lnSpc>
                <a:spcPct val="120000"/>
              </a:lnSpc>
              <a:buClr>
                <a:srgbClr val="14314F"/>
              </a:buClr>
            </a:pPr>
            <a:r>
              <a:rPr lang="fr-FR" sz="2000" dirty="0"/>
              <a:t>Etre clair sur les principales raisons pour lesquelles les progrès inhérents à la SRMNEA-N n’ont pas été aussi rapides qu’ils auraient pu l’être</a:t>
            </a:r>
            <a:endParaRPr lang="en-US" sz="2000" dirty="0"/>
          </a:p>
          <a:p>
            <a:pPr marL="914400" lvl="2" indent="-285750">
              <a:lnSpc>
                <a:spcPct val="120000"/>
              </a:lnSpc>
              <a:spcBef>
                <a:spcPts val="1000"/>
              </a:spcBef>
              <a:buClr>
                <a:srgbClr val="14314F"/>
              </a:buClr>
              <a:buFont typeface="Wingdings" pitchFamily="2" charset="2"/>
              <a:buChar char="§"/>
            </a:pPr>
            <a:r>
              <a:rPr lang="fr-FR" sz="1600" dirty="0"/>
              <a:t>L'objectif principal du dossier d'investissement devrait être d’aborder ces goulots d'étranglement de manière audacieuse et transformationnelle</a:t>
            </a:r>
            <a:endParaRPr lang="en-US" sz="1600" dirty="0"/>
          </a:p>
          <a:p>
            <a:pPr indent="-285750">
              <a:lnSpc>
                <a:spcPct val="120000"/>
              </a:lnSpc>
              <a:buClr>
                <a:srgbClr val="14314F"/>
              </a:buClr>
            </a:pPr>
            <a:r>
              <a:rPr lang="fr-FR" sz="2000" dirty="0"/>
              <a:t>Mobiliser les hauts responsables du gouvernement et, non seulement le personnel technique du domaine de la santé, et cela, à l'intérieur et à l'extérieur du Ministère de la Santé</a:t>
            </a:r>
            <a:endParaRPr lang="en-US" sz="2000" dirty="0"/>
          </a:p>
        </p:txBody>
      </p:sp>
    </p:spTree>
    <p:extLst>
      <p:ext uri="{BB962C8B-B14F-4D97-AF65-F5344CB8AC3E}">
        <p14:creationId xmlns:p14="http://schemas.microsoft.com/office/powerpoint/2010/main" val="6950572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fr-FR" dirty="0"/>
              <a:t>2. Travail préparatoire</a:t>
            </a:r>
          </a:p>
        </p:txBody>
      </p:sp>
      <p:sp>
        <p:nvSpPr>
          <p:cNvPr id="2" name="Content Placeholder 1"/>
          <p:cNvSpPr>
            <a:spLocks noGrp="1"/>
          </p:cNvSpPr>
          <p:nvPr>
            <p:ph type="body" sz="quarter" idx="10"/>
          </p:nvPr>
        </p:nvSpPr>
        <p:spPr>
          <a:xfrm>
            <a:off x="298175" y="1411287"/>
            <a:ext cx="8308796" cy="5020509"/>
          </a:xfrm>
        </p:spPr>
        <p:txBody>
          <a:bodyPr>
            <a:normAutofit/>
          </a:bodyPr>
          <a:lstStyle/>
          <a:p>
            <a:r>
              <a:rPr lang="fr-FR" sz="2400" dirty="0"/>
              <a:t>L'identification des priorités devrait se baser sur des données probantes </a:t>
            </a:r>
            <a:r>
              <a:rPr lang="en-US" dirty="0"/>
              <a:t>:</a:t>
            </a:r>
          </a:p>
          <a:p>
            <a:pPr marL="514350" lvl="1" indent="-285750">
              <a:lnSpc>
                <a:spcPct val="100000"/>
              </a:lnSpc>
              <a:buClr>
                <a:srgbClr val="14314F"/>
              </a:buClr>
            </a:pPr>
            <a:r>
              <a:rPr lang="fr-FR" sz="2000" b="1" dirty="0"/>
              <a:t>Synthèse des données probantes existantes </a:t>
            </a:r>
            <a:r>
              <a:rPr lang="fr-FR" sz="2000" dirty="0"/>
              <a:t>(enquêtes auprès des ménages, SGIS, CRVS, évaluations du secteur privé, Revue des dépenses publiques, Comptes nationaux de la santé, évaluations des systèmes pharmaceutiques, etc.) en matière de santé et de goulots d'étranglement ; synthèse complétée par un travail analytique ciblé</a:t>
            </a:r>
          </a:p>
          <a:p>
            <a:pPr marL="514350" lvl="1" indent="-285750">
              <a:lnSpc>
                <a:spcPct val="100000"/>
              </a:lnSpc>
              <a:buClr>
                <a:srgbClr val="14314F"/>
              </a:buClr>
            </a:pPr>
            <a:r>
              <a:rPr lang="fr-FR" sz="2000" dirty="0"/>
              <a:t>Pour assurer une capacité de suivi de la progression des investissements, une </a:t>
            </a:r>
            <a:r>
              <a:rPr lang="fr-FR" sz="2000" b="1" dirty="0"/>
              <a:t>évaluation de la capacité de Suivi et d’Evaluation</a:t>
            </a:r>
            <a:r>
              <a:rPr lang="fr-FR" sz="2000" dirty="0"/>
              <a:t> devrait être réalisée au début du processus, et cela, afin d'identifier les investissements importants requis pour renforcer le S&amp;E (y compris les CRVS)</a:t>
            </a:r>
          </a:p>
          <a:p>
            <a:pPr marL="514350" lvl="1" indent="-285750">
              <a:lnSpc>
                <a:spcPct val="100000"/>
              </a:lnSpc>
              <a:buClr>
                <a:srgbClr val="14314F"/>
              </a:buClr>
            </a:pPr>
            <a:r>
              <a:rPr lang="fr-FR" sz="2000" b="1" dirty="0"/>
              <a:t>Première modélisation</a:t>
            </a:r>
            <a:r>
              <a:rPr lang="fr-FR" sz="2000" dirty="0"/>
              <a:t>/construction de scénarios basée sur une analyse robuste des goulots d'étranglement (divers outils)</a:t>
            </a:r>
            <a:endParaRPr lang="en-US" sz="2000" dirty="0"/>
          </a:p>
        </p:txBody>
      </p:sp>
    </p:spTree>
    <p:extLst>
      <p:ext uri="{BB962C8B-B14F-4D97-AF65-F5344CB8AC3E}">
        <p14:creationId xmlns:p14="http://schemas.microsoft.com/office/powerpoint/2010/main" val="31349278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4294967295"/>
            <p:extLst>
              <p:ext uri="{D42A27DB-BD31-4B8C-83A1-F6EECF244321}">
                <p14:modId xmlns:p14="http://schemas.microsoft.com/office/powerpoint/2010/main" val="1431687537"/>
              </p:ext>
            </p:extLst>
          </p:nvPr>
        </p:nvGraphicFramePr>
        <p:xfrm>
          <a:off x="3788880" y="1198643"/>
          <a:ext cx="5169142" cy="52689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le 3"/>
          <p:cNvSpPr>
            <a:spLocks noGrp="1"/>
          </p:cNvSpPr>
          <p:nvPr>
            <p:ph type="ctrTitle"/>
          </p:nvPr>
        </p:nvSpPr>
        <p:spPr/>
        <p:txBody>
          <a:bodyPr/>
          <a:lstStyle/>
          <a:p>
            <a:r>
              <a:rPr lang="fr-FR" dirty="0"/>
              <a:t>3. Cycle de priorisation</a:t>
            </a:r>
          </a:p>
        </p:txBody>
      </p:sp>
      <p:sp>
        <p:nvSpPr>
          <p:cNvPr id="7" name="TextBox 6"/>
          <p:cNvSpPr txBox="1"/>
          <p:nvPr/>
        </p:nvSpPr>
        <p:spPr>
          <a:xfrm>
            <a:off x="225413" y="1145632"/>
            <a:ext cx="3672147" cy="5355312"/>
          </a:xfrm>
          <a:prstGeom prst="rect">
            <a:avLst/>
          </a:prstGeom>
          <a:noFill/>
        </p:spPr>
        <p:txBody>
          <a:bodyPr wrap="square" numCol="1" rtlCol="0">
            <a:spAutoFit/>
          </a:bodyPr>
          <a:lstStyle/>
          <a:p>
            <a:pPr marL="285750" indent="-285750">
              <a:buClr>
                <a:srgbClr val="01A19A"/>
              </a:buClr>
              <a:buFont typeface="Wingdings" panose="05000000000000000000" pitchFamily="2" charset="2"/>
              <a:buChar char="§"/>
            </a:pPr>
            <a:r>
              <a:rPr lang="fr-FR" sz="1800" b="1" dirty="0">
                <a:latin typeface="Futura Std Book"/>
              </a:rPr>
              <a:t>Objectif: </a:t>
            </a:r>
            <a:r>
              <a:rPr lang="fr-FR" sz="1800" dirty="0">
                <a:latin typeface="Futura Std Book"/>
              </a:rPr>
              <a:t>identification des investissements prioritaires qui mèneront le pays vers les résultats attendus</a:t>
            </a:r>
          </a:p>
          <a:p>
            <a:pPr marL="285750" indent="-285750">
              <a:buClr>
                <a:srgbClr val="01A19A"/>
              </a:buClr>
              <a:buFont typeface="Wingdings" panose="05000000000000000000" pitchFamily="2" charset="2"/>
              <a:buChar char="§"/>
            </a:pPr>
            <a:r>
              <a:rPr lang="fr-FR" sz="1800" dirty="0">
                <a:latin typeface="Futura Std Book"/>
              </a:rPr>
              <a:t>Les investissements devraient être </a:t>
            </a:r>
            <a:r>
              <a:rPr lang="fr-FR" sz="1800" b="1" dirty="0">
                <a:latin typeface="Futura Std Book"/>
              </a:rPr>
              <a:t>réalisables</a:t>
            </a:r>
            <a:r>
              <a:rPr lang="fr-FR" sz="1800" dirty="0">
                <a:latin typeface="Futura Std Book"/>
              </a:rPr>
              <a:t>, et cela, dans les limites des ressources disponibles (</a:t>
            </a:r>
            <a:r>
              <a:rPr lang="fr-FR" sz="1800" b="1" dirty="0">
                <a:latin typeface="Futura Std Book"/>
              </a:rPr>
              <a:t>pas de liste de courses</a:t>
            </a:r>
            <a:r>
              <a:rPr lang="fr-FR" sz="1800" dirty="0">
                <a:latin typeface="Futura Std Book"/>
              </a:rPr>
              <a:t>)</a:t>
            </a:r>
          </a:p>
          <a:p>
            <a:pPr marL="285750" indent="-285750">
              <a:buClr>
                <a:srgbClr val="01A19A"/>
              </a:buClr>
              <a:buFont typeface="Wingdings" panose="05000000000000000000" pitchFamily="2" charset="2"/>
              <a:buChar char="§"/>
            </a:pPr>
            <a:r>
              <a:rPr lang="fr-FR" sz="1800" dirty="0">
                <a:latin typeface="Futura Std Book"/>
              </a:rPr>
              <a:t>Pas possible d'améliorer simultanément tous les aspects de la SRMNEA-N </a:t>
            </a:r>
            <a:r>
              <a:rPr lang="en-US" sz="1800" dirty="0">
                <a:latin typeface="Futura Std Book"/>
                <a:sym typeface="Wingdings"/>
              </a:rPr>
              <a:t></a:t>
            </a:r>
            <a:r>
              <a:rPr lang="fr-FR" sz="1800" dirty="0">
                <a:latin typeface="Futura Std Book"/>
              </a:rPr>
              <a:t> l'accent est mis sur le </a:t>
            </a:r>
            <a:r>
              <a:rPr lang="fr-FR" sz="1800" b="1" dirty="0">
                <a:latin typeface="Futura Std Book"/>
              </a:rPr>
              <a:t>séquençage</a:t>
            </a:r>
          </a:p>
          <a:p>
            <a:pPr marL="285750" indent="-285750">
              <a:buClr>
                <a:srgbClr val="01A19A"/>
              </a:buClr>
              <a:buFont typeface="Wingdings" panose="05000000000000000000" pitchFamily="2" charset="2"/>
              <a:buChar char="§"/>
            </a:pPr>
            <a:r>
              <a:rPr lang="fr-FR" sz="1800" dirty="0">
                <a:latin typeface="Futura Std Book"/>
              </a:rPr>
              <a:t>Ciblage </a:t>
            </a:r>
            <a:r>
              <a:rPr lang="fr-FR" sz="1800" b="1" dirty="0">
                <a:latin typeface="Futura Std Book"/>
              </a:rPr>
              <a:t>géographique</a:t>
            </a:r>
          </a:p>
          <a:p>
            <a:pPr marL="285750" indent="-285750">
              <a:buClr>
                <a:srgbClr val="01A19A"/>
              </a:buClr>
              <a:buFont typeface="Wingdings" panose="05000000000000000000" pitchFamily="2" charset="2"/>
              <a:buChar char="§"/>
            </a:pPr>
            <a:r>
              <a:rPr lang="fr-FR" sz="1800" dirty="0">
                <a:latin typeface="Futura Std Book"/>
              </a:rPr>
              <a:t>À la fois </a:t>
            </a:r>
            <a:r>
              <a:rPr lang="fr-FR" sz="1800" b="1" dirty="0">
                <a:latin typeface="Futura Std Book"/>
              </a:rPr>
              <a:t>technique</a:t>
            </a:r>
            <a:r>
              <a:rPr lang="fr-FR" sz="1800" dirty="0">
                <a:latin typeface="Futura Std Book"/>
              </a:rPr>
              <a:t> et sensible à l'économie </a:t>
            </a:r>
            <a:r>
              <a:rPr lang="fr-FR" sz="1800" b="1" dirty="0">
                <a:latin typeface="Futura Std Book"/>
              </a:rPr>
              <a:t>politique/probabilité de succès</a:t>
            </a:r>
            <a:endParaRPr lang="en-US" sz="1800" b="1" dirty="0">
              <a:latin typeface="Futura Std Book"/>
            </a:endParaRPr>
          </a:p>
        </p:txBody>
      </p:sp>
      <p:sp>
        <p:nvSpPr>
          <p:cNvPr id="8" name="Rectangle 7"/>
          <p:cNvSpPr/>
          <p:nvPr/>
        </p:nvSpPr>
        <p:spPr>
          <a:xfrm>
            <a:off x="3963433" y="1337698"/>
            <a:ext cx="1268324" cy="646331"/>
          </a:xfrm>
          <a:prstGeom prst="rect">
            <a:avLst/>
          </a:prstGeom>
        </p:spPr>
        <p:txBody>
          <a:bodyPr wrap="square">
            <a:spAutoFit/>
          </a:bodyPr>
          <a:lstStyle/>
          <a:p>
            <a:pPr lvl="0">
              <a:spcBef>
                <a:spcPct val="20000"/>
              </a:spcBef>
              <a:buClr>
                <a:srgbClr val="00B2A9"/>
              </a:buClr>
            </a:pPr>
            <a:r>
              <a:rPr lang="fr-CH" sz="1800" b="1" i="1" dirty="0">
                <a:latin typeface="Futura Std Book"/>
                <a:cs typeface="Arial"/>
              </a:rPr>
              <a:t>Processus Itératif </a:t>
            </a:r>
          </a:p>
        </p:txBody>
      </p:sp>
    </p:spTree>
    <p:extLst>
      <p:ext uri="{BB962C8B-B14F-4D97-AF65-F5344CB8AC3E}">
        <p14:creationId xmlns:p14="http://schemas.microsoft.com/office/powerpoint/2010/main" val="1667724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3. </a:t>
            </a:r>
            <a:r>
              <a:rPr lang="fr-FR" dirty="0"/>
              <a:t>Étapes du cycle de priorisation</a:t>
            </a:r>
            <a:endParaRPr lang="en-US" dirty="0"/>
          </a:p>
        </p:txBody>
      </p:sp>
      <p:sp>
        <p:nvSpPr>
          <p:cNvPr id="2" name="Content Placeholder 1"/>
          <p:cNvSpPr>
            <a:spLocks noGrp="1"/>
          </p:cNvSpPr>
          <p:nvPr>
            <p:ph type="body" sz="quarter" idx="10"/>
          </p:nvPr>
        </p:nvSpPr>
        <p:spPr>
          <a:xfrm>
            <a:off x="298175" y="1205803"/>
            <a:ext cx="8308796" cy="5159993"/>
          </a:xfrm>
        </p:spPr>
        <p:txBody>
          <a:bodyPr>
            <a:normAutofit fontScale="85000" lnSpcReduction="10000"/>
          </a:bodyPr>
          <a:lstStyle/>
          <a:p>
            <a:pPr marL="514350" indent="-514350">
              <a:buFont typeface="+mj-lt"/>
              <a:buAutoNum type="alphaUcPeriod"/>
            </a:pPr>
            <a:r>
              <a:rPr lang="fr-FR" dirty="0"/>
              <a:t>Identification des résultats importants: différentes approches sont possibles (jugement normatif):</a:t>
            </a:r>
          </a:p>
          <a:p>
            <a:pPr marL="800100" lvl="1">
              <a:lnSpc>
                <a:spcPct val="110000"/>
              </a:lnSpc>
            </a:pPr>
            <a:r>
              <a:rPr lang="fr-FR" sz="2200" b="1" dirty="0"/>
              <a:t>Équité: </a:t>
            </a:r>
            <a:r>
              <a:rPr lang="fr-FR" sz="2200" dirty="0"/>
              <a:t>régions/populations disposant d’un pire état de santé</a:t>
            </a:r>
          </a:p>
          <a:p>
            <a:pPr marL="800100" lvl="1">
              <a:lnSpc>
                <a:spcPct val="110000"/>
              </a:lnSpc>
            </a:pPr>
            <a:r>
              <a:rPr lang="fr-FR" sz="2200" b="1" dirty="0"/>
              <a:t>Composantes du continuum de la SRMNEA-N</a:t>
            </a:r>
            <a:r>
              <a:rPr lang="fr-FR" sz="2200" dirty="0"/>
              <a:t>: zones qui accusent un déficit de performance ou qui sont sous-financées/négligées</a:t>
            </a:r>
          </a:p>
          <a:p>
            <a:pPr marL="800100" lvl="1">
              <a:lnSpc>
                <a:spcPct val="110000"/>
              </a:lnSpc>
            </a:pPr>
            <a:r>
              <a:rPr lang="fr-FR" sz="2200" b="1" dirty="0"/>
              <a:t>Transformationnel: </a:t>
            </a:r>
            <a:r>
              <a:rPr lang="fr-FR" sz="2200" dirty="0"/>
              <a:t>résoudre les goulots d'étranglement à travers plusieurs composantes du système de santé (p.ex., RHS, prestation de services ou financement de la santé)</a:t>
            </a:r>
          </a:p>
          <a:p>
            <a:pPr marL="514350" indent="-514350">
              <a:buFont typeface="+mj-lt"/>
              <a:buAutoNum type="alphaUcPeriod"/>
            </a:pPr>
            <a:r>
              <a:rPr lang="fr-FR" dirty="0"/>
              <a:t>Accord sur les investissements prioritaires :</a:t>
            </a:r>
          </a:p>
          <a:p>
            <a:pPr marL="800100" lvl="1">
              <a:lnSpc>
                <a:spcPct val="110000"/>
              </a:lnSpc>
            </a:pPr>
            <a:r>
              <a:rPr lang="fr-FR" sz="2200" dirty="0"/>
              <a:t>Quoi, comment, pour qui, où </a:t>
            </a:r>
            <a:r>
              <a:rPr lang="fr-FR" sz="2200" dirty="0">
                <a:sym typeface="Wingdings"/>
              </a:rPr>
              <a:t></a:t>
            </a:r>
            <a:r>
              <a:rPr lang="fr-FR" sz="2200" dirty="0"/>
              <a:t> pas simplement une description des interventions de SRMNEA-N; identifier les opportunités de collaboration avec le secteur privé</a:t>
            </a:r>
          </a:p>
          <a:p>
            <a:pPr marL="800100" lvl="1">
              <a:lnSpc>
                <a:spcPct val="110000"/>
              </a:lnSpc>
            </a:pPr>
            <a:r>
              <a:rPr lang="fr-FR" sz="2200" dirty="0"/>
              <a:t>La </a:t>
            </a:r>
            <a:r>
              <a:rPr lang="fr-FR" sz="2200" b="1" dirty="0"/>
              <a:t>modélisation</a:t>
            </a:r>
            <a:r>
              <a:rPr lang="fr-FR" sz="2200" dirty="0"/>
              <a:t> peut être utile (p.ex., EQUIST, LiST, rapport coût-efficacité)</a:t>
            </a:r>
          </a:p>
          <a:p>
            <a:pPr marL="1200150" lvl="2"/>
            <a:r>
              <a:rPr lang="fr-FR" dirty="0"/>
              <a:t>Soyez attentif à la question de durabilité</a:t>
            </a:r>
          </a:p>
        </p:txBody>
      </p:sp>
    </p:spTree>
    <p:extLst>
      <p:ext uri="{BB962C8B-B14F-4D97-AF65-F5344CB8AC3E}">
        <p14:creationId xmlns:p14="http://schemas.microsoft.com/office/powerpoint/2010/main" val="32347277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3. </a:t>
            </a:r>
            <a:r>
              <a:rPr lang="fr-FR" dirty="0"/>
              <a:t>Étapes du cycle de priorisation</a:t>
            </a:r>
            <a:endParaRPr lang="en-US" dirty="0"/>
          </a:p>
        </p:txBody>
      </p:sp>
      <p:sp>
        <p:nvSpPr>
          <p:cNvPr id="2" name="Content Placeholder 1"/>
          <p:cNvSpPr>
            <a:spLocks noGrp="1"/>
          </p:cNvSpPr>
          <p:nvPr>
            <p:ph type="body" sz="quarter" idx="10"/>
          </p:nvPr>
        </p:nvSpPr>
        <p:spPr>
          <a:xfrm>
            <a:off x="298175" y="1145893"/>
            <a:ext cx="8308796" cy="5316552"/>
          </a:xfrm>
        </p:spPr>
        <p:txBody>
          <a:bodyPr>
            <a:normAutofit fontScale="77500" lnSpcReduction="20000"/>
          </a:bodyPr>
          <a:lstStyle/>
          <a:p>
            <a:pPr marL="514350" indent="-514350">
              <a:buFont typeface="+mj-lt"/>
              <a:buAutoNum type="alphaUcPeriod" startAt="3"/>
            </a:pPr>
            <a:r>
              <a:rPr lang="fr-FR" sz="2400" dirty="0"/>
              <a:t>Chiffrage:</a:t>
            </a:r>
          </a:p>
          <a:p>
            <a:pPr marL="800100" lvl="1">
              <a:lnSpc>
                <a:spcPct val="120000"/>
              </a:lnSpc>
            </a:pPr>
            <a:r>
              <a:rPr lang="fr-FR" sz="2100" b="1" dirty="0"/>
              <a:t>Différents outils </a:t>
            </a:r>
            <a:r>
              <a:rPr lang="fr-FR" sz="2100" dirty="0"/>
              <a:t>ont été employés: OneHealth, Equist, chiffrage par activité, MBB, CORE Plus</a:t>
            </a:r>
          </a:p>
          <a:p>
            <a:pPr marL="800100" lvl="1">
              <a:lnSpc>
                <a:spcPct val="120000"/>
              </a:lnSpc>
            </a:pPr>
            <a:r>
              <a:rPr lang="fr-FR" sz="2100" b="1" dirty="0"/>
              <a:t>Enseignements tirés</a:t>
            </a:r>
            <a:r>
              <a:rPr lang="fr-FR" sz="2100" dirty="0"/>
              <a:t>: </a:t>
            </a:r>
          </a:p>
          <a:p>
            <a:pPr marL="1200150" lvl="2">
              <a:lnSpc>
                <a:spcPct val="100000"/>
              </a:lnSpc>
            </a:pPr>
            <a:r>
              <a:rPr lang="fr-FR" sz="2200" dirty="0"/>
              <a:t>Le chiffrage doit être effectué en fonction des priorités convenues (quoi/comment/pour qui/où), plutôt que comme un exercice indépendant</a:t>
            </a:r>
          </a:p>
          <a:p>
            <a:pPr marL="1200150" lvl="2">
              <a:lnSpc>
                <a:spcPct val="100000"/>
              </a:lnSpc>
            </a:pPr>
            <a:r>
              <a:rPr lang="fr-FR" sz="2200" dirty="0"/>
              <a:t>Doit être aligné/reflété dans le budget du gouvernement</a:t>
            </a:r>
          </a:p>
          <a:p>
            <a:pPr marL="514350" lvl="0" indent="-514350">
              <a:buFont typeface="+mj-lt"/>
              <a:buAutoNum type="alphaUcPeriod" startAt="3"/>
            </a:pPr>
            <a:r>
              <a:rPr lang="fr-FR" sz="2400" dirty="0"/>
              <a:t>Évaluation de la faisabilité financière :</a:t>
            </a:r>
          </a:p>
          <a:p>
            <a:pPr marL="800100" lvl="1">
              <a:lnSpc>
                <a:spcPct val="120000"/>
              </a:lnSpc>
            </a:pPr>
            <a:r>
              <a:rPr lang="fr-FR" sz="2100" dirty="0"/>
              <a:t>Avoir une </a:t>
            </a:r>
            <a:r>
              <a:rPr lang="fr-FR" sz="2100" b="1" dirty="0"/>
              <a:t>évaluation réaliste </a:t>
            </a:r>
            <a:r>
              <a:rPr lang="fr-FR" sz="2100" dirty="0"/>
              <a:t>de ce qui peut être mis en œuvre avec les ressources disponibles est essentiel </a:t>
            </a:r>
            <a:r>
              <a:rPr lang="fr-FR" sz="2100" dirty="0">
                <a:sym typeface="Wingdings"/>
              </a:rPr>
              <a:t></a:t>
            </a:r>
            <a:r>
              <a:rPr lang="fr-FR" sz="2100" dirty="0"/>
              <a:t> Le simple fait de présenter un énorme déficit de financement va à l'encontre de l'amélioration de l'efficacité et de l'alignement</a:t>
            </a:r>
          </a:p>
          <a:p>
            <a:pPr marL="1200150" lvl="2">
              <a:lnSpc>
                <a:spcPct val="100000"/>
              </a:lnSpc>
            </a:pPr>
            <a:r>
              <a:rPr lang="fr-FR" sz="2200" i="1" dirty="0"/>
              <a:t>Le dossier d'investissement est un document vivant et peut être mis à jour lorsque des ressources supplémentaires sont sécurisées</a:t>
            </a:r>
          </a:p>
          <a:p>
            <a:pPr marL="800100" lvl="1">
              <a:lnSpc>
                <a:spcPct val="120000"/>
              </a:lnSpc>
            </a:pPr>
            <a:r>
              <a:rPr lang="fr-FR" sz="2100" dirty="0"/>
              <a:t>Comparer les coûts avec les ressources disponibles (à partir de la cartographie des ressources) - doit être une comparaison directe </a:t>
            </a:r>
          </a:p>
          <a:p>
            <a:pPr marL="800100" lvl="1">
              <a:lnSpc>
                <a:spcPct val="120000"/>
              </a:lnSpc>
            </a:pPr>
            <a:r>
              <a:rPr lang="fr-FR" sz="2100" dirty="0"/>
              <a:t>Peut indiquer que les ressources sont insuffisante </a:t>
            </a:r>
            <a:r>
              <a:rPr lang="fr-FR" sz="2100" dirty="0">
                <a:sym typeface="Wingdings"/>
              </a:rPr>
              <a:t></a:t>
            </a:r>
            <a:r>
              <a:rPr lang="fr-FR" sz="2100" dirty="0"/>
              <a:t> revoir les priorités et réévaluer les coûts</a:t>
            </a:r>
          </a:p>
        </p:txBody>
      </p:sp>
    </p:spTree>
    <p:extLst>
      <p:ext uri="{BB962C8B-B14F-4D97-AF65-F5344CB8AC3E}">
        <p14:creationId xmlns:p14="http://schemas.microsoft.com/office/powerpoint/2010/main" val="15109776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093409" y="193676"/>
            <a:ext cx="7513562" cy="265786"/>
          </a:xfrm>
        </p:spPr>
        <p:txBody>
          <a:bodyPr/>
          <a:lstStyle/>
          <a:p>
            <a:r>
              <a:rPr lang="fr-FR" sz="2400" dirty="0">
                <a:solidFill>
                  <a:schemeClr val="accent1"/>
                </a:solidFill>
              </a:rPr>
              <a:t>Développer un DI axé sur les résultats et suivre sa mise en œuvre</a:t>
            </a:r>
            <a:endParaRPr lang="en-US" sz="2400" dirty="0"/>
          </a:p>
        </p:txBody>
      </p:sp>
      <p:graphicFrame>
        <p:nvGraphicFramePr>
          <p:cNvPr id="5" name="Content Placeholder 4"/>
          <p:cNvGraphicFramePr>
            <a:graphicFrameLocks noGrp="1"/>
          </p:cNvGraphicFramePr>
          <p:nvPr>
            <p:ph idx="4294967295"/>
            <p:extLst>
              <p:ext uri="{D42A27DB-BD31-4B8C-83A1-F6EECF244321}">
                <p14:modId xmlns:p14="http://schemas.microsoft.com/office/powerpoint/2010/main" val="2883138957"/>
              </p:ext>
            </p:extLst>
          </p:nvPr>
        </p:nvGraphicFramePr>
        <p:xfrm>
          <a:off x="-358815" y="914665"/>
          <a:ext cx="9502815" cy="58841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Arrow: Curved Left 6"/>
          <p:cNvSpPr/>
          <p:nvPr/>
        </p:nvSpPr>
        <p:spPr>
          <a:xfrm rot="2388662">
            <a:off x="6866484" y="4804435"/>
            <a:ext cx="698578" cy="1664094"/>
          </a:xfrm>
          <a:prstGeom prst="curved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10" name="Arrow: Curved Left 9"/>
          <p:cNvSpPr/>
          <p:nvPr/>
        </p:nvSpPr>
        <p:spPr>
          <a:xfrm rot="13155290">
            <a:off x="5161557" y="3483769"/>
            <a:ext cx="710884" cy="1561863"/>
          </a:xfrm>
          <a:prstGeom prst="curved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11" name="Arrow: Curved Left 10"/>
          <p:cNvSpPr/>
          <p:nvPr/>
        </p:nvSpPr>
        <p:spPr>
          <a:xfrm rot="11805957">
            <a:off x="1113904" y="2472978"/>
            <a:ext cx="710884" cy="1561863"/>
          </a:xfrm>
          <a:prstGeom prst="curved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12" name="Arrow: Curved Left 11"/>
          <p:cNvSpPr/>
          <p:nvPr/>
        </p:nvSpPr>
        <p:spPr>
          <a:xfrm rot="1345536">
            <a:off x="3041993" y="2867393"/>
            <a:ext cx="698578" cy="1664094"/>
          </a:xfrm>
          <a:prstGeom prst="curved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Oval 1"/>
          <p:cNvSpPr/>
          <p:nvPr/>
        </p:nvSpPr>
        <p:spPr>
          <a:xfrm>
            <a:off x="1188540" y="3592176"/>
            <a:ext cx="1878945" cy="1726058"/>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Oval 12"/>
          <p:cNvSpPr/>
          <p:nvPr/>
        </p:nvSpPr>
        <p:spPr>
          <a:xfrm>
            <a:off x="4528546" y="5033756"/>
            <a:ext cx="1878945" cy="1825671"/>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177974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a:t>Priorisation</a:t>
            </a:r>
            <a:endParaRPr lang="en-US" dirty="0"/>
          </a:p>
        </p:txBody>
      </p:sp>
      <p:pic>
        <p:nvPicPr>
          <p:cNvPr id="4" name="Content Placeholder 3"/>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0" y="1239838"/>
            <a:ext cx="4325938" cy="3163887"/>
          </a:xfrm>
        </p:spPr>
      </p:pic>
      <p:pic>
        <p:nvPicPr>
          <p:cNvPr id="7"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29322" y="1275216"/>
            <a:ext cx="4324937" cy="3162611"/>
          </a:xfrm>
          <a:prstGeom prst="rect">
            <a:avLst/>
          </a:prstGeom>
        </p:spPr>
      </p:pic>
      <p:sp>
        <p:nvSpPr>
          <p:cNvPr id="9" name="TextBox 8">
            <a:extLst>
              <a:ext uri="{FF2B5EF4-FFF2-40B4-BE49-F238E27FC236}">
                <a16:creationId xmlns:a16="http://schemas.microsoft.com/office/drawing/2014/main" id="{AB3B2EBA-E0B3-E948-86E8-C5282AC840DB}"/>
              </a:ext>
            </a:extLst>
          </p:cNvPr>
          <p:cNvSpPr txBox="1"/>
          <p:nvPr/>
        </p:nvSpPr>
        <p:spPr>
          <a:xfrm>
            <a:off x="720079" y="1772815"/>
            <a:ext cx="1429719" cy="2062103"/>
          </a:xfrm>
          <a:prstGeom prst="rect">
            <a:avLst/>
          </a:prstGeom>
          <a:noFill/>
          <a:ln>
            <a:solidFill>
              <a:schemeClr val="tx1"/>
            </a:solidFill>
          </a:ln>
        </p:spPr>
        <p:txBody>
          <a:bodyPr wrap="square" rtlCol="0">
            <a:spAutoFit/>
          </a:bodyPr>
          <a:lstStyle/>
          <a:p>
            <a:r>
              <a:rPr lang="fr-FR" sz="1600" dirty="0"/>
              <a:t>Ressources disponibles pour utilisation: Argent, temps, ressources humaines et bonne volonté</a:t>
            </a:r>
            <a:endParaRPr lang="en-US" sz="1600" dirty="0"/>
          </a:p>
        </p:txBody>
      </p:sp>
      <p:sp>
        <p:nvSpPr>
          <p:cNvPr id="10" name="TextBox 9">
            <a:extLst>
              <a:ext uri="{FF2B5EF4-FFF2-40B4-BE49-F238E27FC236}">
                <a16:creationId xmlns:a16="http://schemas.microsoft.com/office/drawing/2014/main" id="{2C3D28D4-0AC6-A842-8FE1-289574AFE7B9}"/>
              </a:ext>
            </a:extLst>
          </p:cNvPr>
          <p:cNvSpPr txBox="1"/>
          <p:nvPr/>
        </p:nvSpPr>
        <p:spPr>
          <a:xfrm>
            <a:off x="6833783" y="3306748"/>
            <a:ext cx="1388729" cy="1323439"/>
          </a:xfrm>
          <a:prstGeom prst="rect">
            <a:avLst/>
          </a:prstGeom>
          <a:noFill/>
          <a:ln>
            <a:solidFill>
              <a:schemeClr val="tx1"/>
            </a:solidFill>
          </a:ln>
        </p:spPr>
        <p:txBody>
          <a:bodyPr wrap="square" rtlCol="0">
            <a:spAutoFit/>
          </a:bodyPr>
          <a:lstStyle/>
          <a:p>
            <a:r>
              <a:rPr lang="fr-FR" sz="1600" dirty="0"/>
              <a:t>Besoins et critères directs et indirects pour la SRMNEA-N</a:t>
            </a:r>
            <a:endParaRPr lang="en-US" sz="1600" dirty="0"/>
          </a:p>
        </p:txBody>
      </p:sp>
      <p:sp>
        <p:nvSpPr>
          <p:cNvPr id="11" name="TextBox 10">
            <a:extLst>
              <a:ext uri="{FF2B5EF4-FFF2-40B4-BE49-F238E27FC236}">
                <a16:creationId xmlns:a16="http://schemas.microsoft.com/office/drawing/2014/main" id="{F2DFE84F-815C-894E-8FD6-492298694787}"/>
              </a:ext>
            </a:extLst>
          </p:cNvPr>
          <p:cNvSpPr txBox="1"/>
          <p:nvPr/>
        </p:nvSpPr>
        <p:spPr>
          <a:xfrm>
            <a:off x="232474" y="5030025"/>
            <a:ext cx="8679051" cy="1077218"/>
          </a:xfrm>
          <a:prstGeom prst="rect">
            <a:avLst/>
          </a:prstGeom>
          <a:noFill/>
        </p:spPr>
        <p:txBody>
          <a:bodyPr wrap="square" rtlCol="0">
            <a:spAutoFit/>
          </a:bodyPr>
          <a:lstStyle/>
          <a:p>
            <a:r>
              <a:rPr lang="fr-FR" sz="1600" i="1" dirty="0"/>
              <a:t>Les besoins l'emportent toujours sur les ressources disponibles; la priorisation consiste à équilibrer les avantages de chaque </a:t>
            </a:r>
            <a:r>
              <a:rPr lang="fr-FR" sz="1600" dirty="0"/>
              <a:t>critère</a:t>
            </a:r>
            <a:r>
              <a:rPr lang="fr-FR" sz="1600" i="1" dirty="0"/>
              <a:t> par rapport à son coût et, par rapport à toute implication perçue ou non: Comprendre les chiffrages, cartographier les ressources, réaliser une analyse situationnelle constituent des moyens qui peuvent être utilisés pour équilibrer la balance.</a:t>
            </a:r>
            <a:endParaRPr lang="en-US" sz="1600" dirty="0"/>
          </a:p>
        </p:txBody>
      </p:sp>
    </p:spTree>
    <p:extLst>
      <p:ext uri="{BB962C8B-B14F-4D97-AF65-F5344CB8AC3E}">
        <p14:creationId xmlns:p14="http://schemas.microsoft.com/office/powerpoint/2010/main" val="31425073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fr-FR" dirty="0"/>
              <a:t>Outils de priorisation</a:t>
            </a:r>
            <a:endParaRPr lang="en-US" dirty="0"/>
          </a:p>
        </p:txBody>
      </p:sp>
      <p:sp>
        <p:nvSpPr>
          <p:cNvPr id="3" name="Text Placeholder 2">
            <a:extLst>
              <a:ext uri="{FF2B5EF4-FFF2-40B4-BE49-F238E27FC236}">
                <a16:creationId xmlns:a16="http://schemas.microsoft.com/office/drawing/2014/main" id="{0FD348A1-1FE2-4F4A-8D4A-82D226B668C0}"/>
              </a:ext>
            </a:extLst>
          </p:cNvPr>
          <p:cNvSpPr>
            <a:spLocks noGrp="1"/>
          </p:cNvSpPr>
          <p:nvPr>
            <p:ph type="body" sz="quarter" idx="10"/>
          </p:nvPr>
        </p:nvSpPr>
        <p:spPr/>
        <p:txBody>
          <a:bodyPr/>
          <a:lstStyle/>
          <a:p>
            <a:endParaRPr lang="fr-FR" dirty="0"/>
          </a:p>
        </p:txBody>
      </p:sp>
      <p:sp>
        <p:nvSpPr>
          <p:cNvPr id="2" name="Slide Number Placeholder 1"/>
          <p:cNvSpPr>
            <a:spLocks noGrp="1"/>
          </p:cNvSpPr>
          <p:nvPr>
            <p:ph type="sldNum" sz="quarter" idx="4294967295"/>
          </p:nvPr>
        </p:nvSpPr>
        <p:spPr>
          <a:xfrm>
            <a:off x="7010400" y="6462713"/>
            <a:ext cx="2133600" cy="365125"/>
          </a:xfrm>
        </p:spPr>
        <p:txBody>
          <a:bodyPr/>
          <a:lstStyle/>
          <a:p>
            <a:fld id="{54F35883-D328-BB47-9BAC-D95ED3694F27}" type="slidenum">
              <a:rPr lang="en-US" smtClean="0"/>
              <a:pPr/>
              <a:t>19</a:t>
            </a:fld>
            <a:endParaRPr lang="en-US" dirty="0"/>
          </a:p>
        </p:txBody>
      </p:sp>
      <p:graphicFrame>
        <p:nvGraphicFramePr>
          <p:cNvPr id="5" name="Content Placeholder 4"/>
          <p:cNvGraphicFramePr>
            <a:graphicFrameLocks noGrp="1"/>
          </p:cNvGraphicFramePr>
          <p:nvPr>
            <p:ph idx="4294967295"/>
            <p:extLst>
              <p:ext uri="{D42A27DB-BD31-4B8C-83A1-F6EECF244321}">
                <p14:modId xmlns:p14="http://schemas.microsoft.com/office/powerpoint/2010/main" val="2821344262"/>
              </p:ext>
            </p:extLst>
          </p:nvPr>
        </p:nvGraphicFramePr>
        <p:xfrm>
          <a:off x="298175" y="988732"/>
          <a:ext cx="8653693" cy="5604168"/>
        </p:xfrm>
        <a:graphic>
          <a:graphicData uri="http://schemas.openxmlformats.org/drawingml/2006/table">
            <a:tbl>
              <a:tblPr firstRow="1" bandRow="1">
                <a:tableStyleId>{5C22544A-7EE6-4342-B048-85BDC9FD1C3A}</a:tableStyleId>
              </a:tblPr>
              <a:tblGrid>
                <a:gridCol w="1114065">
                  <a:extLst>
                    <a:ext uri="{9D8B030D-6E8A-4147-A177-3AD203B41FA5}">
                      <a16:colId xmlns:a16="http://schemas.microsoft.com/office/drawing/2014/main" val="2287285544"/>
                    </a:ext>
                  </a:extLst>
                </a:gridCol>
                <a:gridCol w="6045200">
                  <a:extLst>
                    <a:ext uri="{9D8B030D-6E8A-4147-A177-3AD203B41FA5}">
                      <a16:colId xmlns:a16="http://schemas.microsoft.com/office/drawing/2014/main" val="1385338170"/>
                    </a:ext>
                  </a:extLst>
                </a:gridCol>
                <a:gridCol w="1494428">
                  <a:extLst>
                    <a:ext uri="{9D8B030D-6E8A-4147-A177-3AD203B41FA5}">
                      <a16:colId xmlns:a16="http://schemas.microsoft.com/office/drawing/2014/main" val="2962625838"/>
                    </a:ext>
                  </a:extLst>
                </a:gridCol>
              </a:tblGrid>
              <a:tr h="370840">
                <a:tc>
                  <a:txBody>
                    <a:bodyPr/>
                    <a:lstStyle/>
                    <a:p>
                      <a:r>
                        <a:rPr lang="fr-FR" noProof="0" dirty="0"/>
                        <a:t>Outil</a:t>
                      </a:r>
                    </a:p>
                  </a:txBody>
                  <a:tcPr/>
                </a:tc>
                <a:tc>
                  <a:txBody>
                    <a:bodyPr/>
                    <a:lstStyle/>
                    <a:p>
                      <a:r>
                        <a:rPr lang="fr-FR" noProof="0" dirty="0"/>
                        <a:t>Description</a:t>
                      </a:r>
                    </a:p>
                  </a:txBody>
                  <a:tcPr/>
                </a:tc>
                <a:tc>
                  <a:txBody>
                    <a:bodyPr/>
                    <a:lstStyle/>
                    <a:p>
                      <a:r>
                        <a:rPr lang="fr-FR" noProof="0" dirty="0"/>
                        <a:t>Agence</a:t>
                      </a:r>
                    </a:p>
                  </a:txBody>
                  <a:tcPr/>
                </a:tc>
                <a:extLst>
                  <a:ext uri="{0D108BD9-81ED-4DB2-BD59-A6C34878D82A}">
                    <a16:rowId xmlns:a16="http://schemas.microsoft.com/office/drawing/2014/main" val="1859587335"/>
                  </a:ext>
                </a:extLst>
              </a:tr>
              <a:tr h="370840">
                <a:tc>
                  <a:txBody>
                    <a:bodyPr/>
                    <a:lstStyle/>
                    <a:p>
                      <a:r>
                        <a:rPr lang="fr-FR" sz="1400" kern="1200" baseline="0" noProof="0" dirty="0">
                          <a:solidFill>
                            <a:schemeClr val="dk1"/>
                          </a:solidFill>
                          <a:effectLst/>
                          <a:latin typeface="+mn-lt"/>
                          <a:ea typeface="+mn-ea"/>
                          <a:cs typeface="+mn-cs"/>
                        </a:rPr>
                        <a:t>Profils pays issus de “Countdown to 2030 »</a:t>
                      </a:r>
                      <a:endParaRPr lang="fr-FR" sz="1400" baseline="0" noProof="0" dirty="0"/>
                    </a:p>
                  </a:txBody>
                  <a:tcPr/>
                </a:tc>
                <a:tc>
                  <a:txBody>
                    <a:bodyPr/>
                    <a:lstStyle/>
                    <a:p>
                      <a:r>
                        <a:rPr lang="fr-FR" sz="1400" kern="1200" baseline="0" noProof="0" dirty="0">
                          <a:solidFill>
                            <a:schemeClr val="dk1"/>
                          </a:solidFill>
                          <a:effectLst/>
                          <a:latin typeface="+mn-lt"/>
                          <a:ea typeface="+mn-ea"/>
                          <a:cs typeface="+mn-cs"/>
                        </a:rPr>
                        <a:t>Countdown 2030 assure le suivi des niveaux de couverture sanitaires qui réduisent la mortalité maternelle et infantile de manière avérée. Countdown 2030 identifie les écarts de connaissances et propose de nouvelles actions pour atteindre les objectifs de la  CSU en matière de santé des femmes, des enfants et des adolescents.</a:t>
                      </a:r>
                      <a:endParaRPr lang="fr-FR" sz="1400" baseline="0" noProof="0" dirty="0"/>
                    </a:p>
                  </a:txBody>
                  <a:tcPr/>
                </a:tc>
                <a:tc>
                  <a:txBody>
                    <a:bodyPr/>
                    <a:lstStyle/>
                    <a:p>
                      <a:r>
                        <a:rPr lang="fr-FR" sz="1400" kern="1200" baseline="0" noProof="0" dirty="0">
                          <a:solidFill>
                            <a:schemeClr val="dk1"/>
                          </a:solidFill>
                          <a:effectLst/>
                          <a:latin typeface="+mn-lt"/>
                          <a:ea typeface="+mn-ea"/>
                          <a:cs typeface="+mn-cs"/>
                        </a:rPr>
                        <a:t>Secrétariat du “Countdown 2030” avec AT de l’UNICEF, UNFPA, et l’OMS</a:t>
                      </a:r>
                      <a:endParaRPr lang="fr-FR" sz="1400" baseline="0" noProof="0" dirty="0"/>
                    </a:p>
                  </a:txBody>
                  <a:tcPr/>
                </a:tc>
                <a:extLst>
                  <a:ext uri="{0D108BD9-81ED-4DB2-BD59-A6C34878D82A}">
                    <a16:rowId xmlns:a16="http://schemas.microsoft.com/office/drawing/2014/main" val="1531624395"/>
                  </a:ext>
                </a:extLst>
              </a:tr>
              <a:tr h="685800">
                <a:tc>
                  <a:txBody>
                    <a:bodyPr/>
                    <a:lstStyle/>
                    <a:p>
                      <a:r>
                        <a:rPr lang="fr-FR" sz="1400" kern="1200" baseline="0" noProof="0" dirty="0">
                          <a:solidFill>
                            <a:schemeClr val="dk1"/>
                          </a:solidFill>
                          <a:effectLst/>
                          <a:latin typeface="+mn-lt"/>
                          <a:ea typeface="+mn-ea"/>
                          <a:cs typeface="+mn-cs"/>
                        </a:rPr>
                        <a:t>LiST: Lives Saved Tool</a:t>
                      </a:r>
                      <a:endParaRPr lang="fr-FR" sz="1400" baseline="0" noProof="0" dirty="0"/>
                    </a:p>
                  </a:txBody>
                  <a:tcPr/>
                </a:tc>
                <a:tc>
                  <a:txBody>
                    <a:bodyPr/>
                    <a:lstStyle/>
                    <a:p>
                      <a:r>
                        <a:rPr lang="fr-FR" sz="1400" kern="1200" baseline="0" noProof="0" dirty="0">
                          <a:solidFill>
                            <a:schemeClr val="dk1"/>
                          </a:solidFill>
                          <a:effectLst/>
                          <a:latin typeface="+mn-lt"/>
                          <a:ea typeface="+mn-ea"/>
                          <a:cs typeface="+mn-cs"/>
                        </a:rPr>
                        <a:t>Outil qui permet d’estimer l’impact d’une expansion des services de santé et de nutrition pour la santé maternelle, des nouveau-nés et des enfants.  LiST peut estimer le nombre de décès de mères et d’enfants qui peuvent être évités en fonction des services inclus dans le paquet d’interventions.</a:t>
                      </a:r>
                      <a:endParaRPr lang="fr-FR" sz="1400" baseline="0" noProof="0" dirty="0"/>
                    </a:p>
                  </a:txBody>
                  <a:tcPr/>
                </a:tc>
                <a:tc>
                  <a:txBody>
                    <a:bodyPr/>
                    <a:lstStyle/>
                    <a:p>
                      <a:r>
                        <a:rPr lang="fr-FR" sz="1400" kern="1200" baseline="0" noProof="0" dirty="0">
                          <a:solidFill>
                            <a:schemeClr val="dk1"/>
                          </a:solidFill>
                          <a:effectLst/>
                          <a:latin typeface="+mn-lt"/>
                          <a:ea typeface="+mn-ea"/>
                          <a:cs typeface="+mn-cs"/>
                        </a:rPr>
                        <a:t>Johns Hopkins University et géré par Avenir Health</a:t>
                      </a:r>
                      <a:endParaRPr lang="fr-FR" sz="1400" baseline="0" noProof="0" dirty="0"/>
                    </a:p>
                  </a:txBody>
                  <a:tcPr/>
                </a:tc>
                <a:extLst>
                  <a:ext uri="{0D108BD9-81ED-4DB2-BD59-A6C34878D82A}">
                    <a16:rowId xmlns:a16="http://schemas.microsoft.com/office/drawing/2014/main" val="2550862742"/>
                  </a:ext>
                </a:extLst>
              </a:tr>
              <a:tr h="685800">
                <a:tc>
                  <a:txBody>
                    <a:bodyPr/>
                    <a:lstStyle/>
                    <a:p>
                      <a:r>
                        <a:rPr lang="fr-CA" sz="1400" kern="1200" noProof="0" dirty="0">
                          <a:solidFill>
                            <a:schemeClr val="dk1"/>
                          </a:solidFill>
                          <a:effectLst/>
                          <a:latin typeface="+mn-lt"/>
                          <a:ea typeface="+mn-ea"/>
                          <a:cs typeface="+mn-cs"/>
                        </a:rPr>
                        <a:t>DCP3: Volume 2</a:t>
                      </a:r>
                      <a:endParaRPr lang="fr-CA" sz="1400" baseline="0" noProof="0" dirty="0"/>
                    </a:p>
                  </a:txBody>
                  <a:tcPr/>
                </a:tc>
                <a:tc>
                  <a:txBody>
                    <a:bodyPr/>
                    <a:lstStyle/>
                    <a:p>
                      <a:r>
                        <a:rPr lang="fr-CA" sz="1400" kern="1200" noProof="0" dirty="0">
                          <a:solidFill>
                            <a:schemeClr val="dk1"/>
                          </a:solidFill>
                          <a:effectLst/>
                          <a:latin typeface="+mn-lt"/>
                          <a:ea typeface="+mn-ea"/>
                          <a:cs typeface="+mn-cs"/>
                        </a:rPr>
                        <a:t>Base</a:t>
                      </a:r>
                      <a:r>
                        <a:rPr lang="fr-CA" sz="1400" kern="1200" baseline="0" noProof="0" dirty="0">
                          <a:solidFill>
                            <a:schemeClr val="dk1"/>
                          </a:solidFill>
                          <a:effectLst/>
                          <a:latin typeface="+mn-lt"/>
                          <a:ea typeface="+mn-ea"/>
                          <a:cs typeface="+mn-cs"/>
                        </a:rPr>
                        <a:t> de connaissances sur la s</a:t>
                      </a:r>
                      <a:r>
                        <a:rPr lang="fr-CA" sz="1400" kern="1200" noProof="0" dirty="0">
                          <a:solidFill>
                            <a:schemeClr val="dk1"/>
                          </a:solidFill>
                          <a:effectLst/>
                          <a:latin typeface="+mn-lt"/>
                          <a:ea typeface="+mn-ea"/>
                          <a:cs typeface="+mn-cs"/>
                        </a:rPr>
                        <a:t>ant</a:t>
                      </a:r>
                      <a:r>
                        <a:rPr lang="fr-CA" sz="1400" kern="1200" baseline="0" noProof="0" dirty="0">
                          <a:solidFill>
                            <a:schemeClr val="dk1"/>
                          </a:solidFill>
                          <a:effectLst/>
                          <a:latin typeface="+mn-lt"/>
                          <a:ea typeface="+mn-ea"/>
                          <a:cs typeface="+mn-cs"/>
                        </a:rPr>
                        <a:t>é</a:t>
                      </a:r>
                      <a:r>
                        <a:rPr lang="fr-CA" sz="1400" kern="1200" noProof="0" dirty="0">
                          <a:solidFill>
                            <a:schemeClr val="dk1"/>
                          </a:solidFill>
                          <a:effectLst/>
                          <a:latin typeface="+mn-lt"/>
                          <a:ea typeface="+mn-ea"/>
                          <a:cs typeface="+mn-cs"/>
                        </a:rPr>
                        <a:t> reproductive, maternelle, des nouveau-nés et</a:t>
                      </a:r>
                      <a:r>
                        <a:rPr lang="fr-CA" sz="1400" kern="1200" baseline="0" noProof="0" dirty="0">
                          <a:solidFill>
                            <a:schemeClr val="dk1"/>
                          </a:solidFill>
                          <a:effectLst/>
                          <a:latin typeface="+mn-lt"/>
                          <a:ea typeface="+mn-ea"/>
                          <a:cs typeface="+mn-cs"/>
                        </a:rPr>
                        <a:t> des enfants, qui inclut les services, les programmes, les plateformes de prestation de services et les politiques requis pour atteindre les ODD dès 2030.</a:t>
                      </a:r>
                      <a:endParaRPr lang="fr-CA" sz="1400" baseline="0" noProof="0" dirty="0"/>
                    </a:p>
                  </a:txBody>
                  <a:tcPr/>
                </a:tc>
                <a:tc>
                  <a:txBody>
                    <a:bodyPr/>
                    <a:lstStyle/>
                    <a:p>
                      <a:r>
                        <a:rPr lang="fr-CA" sz="1400" baseline="0" noProof="0" dirty="0"/>
                        <a:t>Banque Mondiale</a:t>
                      </a:r>
                    </a:p>
                  </a:txBody>
                  <a:tcPr/>
                </a:tc>
                <a:extLst>
                  <a:ext uri="{0D108BD9-81ED-4DB2-BD59-A6C34878D82A}">
                    <a16:rowId xmlns:a16="http://schemas.microsoft.com/office/drawing/2014/main" val="1367745912"/>
                  </a:ext>
                </a:extLst>
              </a:tr>
              <a:tr h="685800">
                <a:tc>
                  <a:txBody>
                    <a:bodyPr/>
                    <a:lstStyle/>
                    <a:p>
                      <a:r>
                        <a:rPr lang="fr-FR" sz="1400" baseline="0" noProof="0" dirty="0"/>
                        <a:t>Optima</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400" noProof="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Outil d’analyse de l’efficience allocative pour informer les choix d’investissements</a:t>
                      </a:r>
                      <a:r>
                        <a:rPr lang="fr-FR" sz="1400" baseline="0" noProof="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en santé publique.</a:t>
                      </a:r>
                      <a:r>
                        <a:rPr lang="fr-FR" sz="1400" noProof="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Optima modélise mathématiquement la transmission et la progression des maladies et cela, de façon intégrée avec le</a:t>
                      </a:r>
                      <a:r>
                        <a:rPr lang="fr-FR" sz="1400" baseline="0" noProof="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cadre d’analyse économique et selon </a:t>
                      </a:r>
                      <a:r>
                        <a:rPr lang="fr-FR" sz="1400" noProof="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une routine formelle d’optimisation mathématique.</a:t>
                      </a:r>
                      <a:endParaRPr lang="fr-FR" sz="14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r>
                        <a:rPr lang="fr-FR" sz="1400" noProof="0" dirty="0"/>
                        <a:t>Fondation Bill et Melinda</a:t>
                      </a:r>
                      <a:r>
                        <a:rPr lang="fr-FR" sz="1400" baseline="0" noProof="0" dirty="0"/>
                        <a:t> Gates</a:t>
                      </a:r>
                      <a:endParaRPr lang="fr-FR" sz="1400" noProof="0" dirty="0"/>
                    </a:p>
                  </a:txBody>
                  <a:tcPr/>
                </a:tc>
                <a:extLst>
                  <a:ext uri="{0D108BD9-81ED-4DB2-BD59-A6C34878D82A}">
                    <a16:rowId xmlns:a16="http://schemas.microsoft.com/office/drawing/2014/main" val="3970070202"/>
                  </a:ext>
                </a:extLst>
              </a:tr>
              <a:tr h="1240448">
                <a:tc>
                  <a:txBody>
                    <a:bodyPr/>
                    <a:lstStyle/>
                    <a:p>
                      <a:r>
                        <a:rPr lang="fr-FR" sz="1400" baseline="0" noProof="0" dirty="0"/>
                        <a:t>EQUIST 2.0</a:t>
                      </a:r>
                    </a:p>
                  </a:txBody>
                  <a:tcPr/>
                </a:tc>
                <a:tc>
                  <a:txBody>
                    <a:bodyPr/>
                    <a:lstStyle/>
                    <a:p>
                      <a:r>
                        <a:rPr lang="fr-FR" sz="1400" kern="1200" noProof="0" dirty="0">
                          <a:solidFill>
                            <a:schemeClr val="dk1"/>
                          </a:solidFill>
                          <a:effectLst/>
                          <a:latin typeface="+mn-lt"/>
                          <a:ea typeface="+mn-ea"/>
                          <a:cs typeface="+mn-cs"/>
                        </a:rPr>
                        <a:t>Outil</a:t>
                      </a:r>
                      <a:r>
                        <a:rPr lang="fr-FR" sz="1400" kern="1200" baseline="0" noProof="0" dirty="0">
                          <a:solidFill>
                            <a:schemeClr val="dk1"/>
                          </a:solidFill>
                          <a:effectLst/>
                          <a:latin typeface="+mn-lt"/>
                          <a:ea typeface="+mn-ea"/>
                          <a:cs typeface="+mn-cs"/>
                        </a:rPr>
                        <a:t> en ligne permettant d’opérer des analyses situationnelles et d’équité en matière de santé de la reproduction, maternelle, des nouveau-nés et des enfants.  L’outil permet de développer des scénarios pour élaborer des stratégies visant à réduire les goulots d’étranglement afin d’atteindre des objectifs nationaux et infranationaux, et cela, avec une comparaison des coûts.</a:t>
                      </a:r>
                      <a:endParaRPr lang="fr-FR" sz="1400" baseline="0" noProof="0" dirty="0"/>
                    </a:p>
                  </a:txBody>
                  <a:tcPr/>
                </a:tc>
                <a:tc>
                  <a:txBody>
                    <a:bodyPr/>
                    <a:lstStyle/>
                    <a:p>
                      <a:r>
                        <a:rPr lang="fr-FR" sz="1400" baseline="0" noProof="0" dirty="0"/>
                        <a:t>UNICEF</a:t>
                      </a:r>
                    </a:p>
                  </a:txBody>
                  <a:tcPr/>
                </a:tc>
                <a:extLst>
                  <a:ext uri="{0D108BD9-81ED-4DB2-BD59-A6C34878D82A}">
                    <a16:rowId xmlns:a16="http://schemas.microsoft.com/office/drawing/2014/main" val="1160761174"/>
                  </a:ext>
                </a:extLst>
              </a:tr>
            </a:tbl>
          </a:graphicData>
        </a:graphic>
      </p:graphicFrame>
    </p:spTree>
    <p:extLst>
      <p:ext uri="{BB962C8B-B14F-4D97-AF65-F5344CB8AC3E}">
        <p14:creationId xmlns:p14="http://schemas.microsoft.com/office/powerpoint/2010/main" val="33346120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fr-BE" dirty="0"/>
              <a:t>Les priorités programmatiques - exemple</a:t>
            </a:r>
            <a:endParaRPr lang="en-GB" dirty="0"/>
          </a:p>
        </p:txBody>
      </p:sp>
      <p:graphicFrame>
        <p:nvGraphicFramePr>
          <p:cNvPr id="4" name="Espace réservé du contenu 4"/>
          <p:cNvGraphicFramePr>
            <a:graphicFrameLocks/>
          </p:cNvGraphicFramePr>
          <p:nvPr>
            <p:extLst>
              <p:ext uri="{D42A27DB-BD31-4B8C-83A1-F6EECF244321}">
                <p14:modId xmlns:p14="http://schemas.microsoft.com/office/powerpoint/2010/main" val="2660718607"/>
              </p:ext>
            </p:extLst>
          </p:nvPr>
        </p:nvGraphicFramePr>
        <p:xfrm>
          <a:off x="548069" y="1476810"/>
          <a:ext cx="8126374" cy="4695786"/>
        </p:xfrm>
        <a:graphic>
          <a:graphicData uri="http://schemas.openxmlformats.org/drawingml/2006/table">
            <a:tbl>
              <a:tblPr firstRow="1" bandRow="1">
                <a:tableStyleId>{5940675A-B579-460E-94D1-54222C63F5DA}</a:tableStyleId>
              </a:tblPr>
              <a:tblGrid>
                <a:gridCol w="1791477">
                  <a:extLst>
                    <a:ext uri="{9D8B030D-6E8A-4147-A177-3AD203B41FA5}">
                      <a16:colId xmlns:a16="http://schemas.microsoft.com/office/drawing/2014/main" val="20000"/>
                    </a:ext>
                  </a:extLst>
                </a:gridCol>
                <a:gridCol w="2191265">
                  <a:extLst>
                    <a:ext uri="{9D8B030D-6E8A-4147-A177-3AD203B41FA5}">
                      <a16:colId xmlns:a16="http://schemas.microsoft.com/office/drawing/2014/main" val="20001"/>
                    </a:ext>
                  </a:extLst>
                </a:gridCol>
                <a:gridCol w="4143632">
                  <a:extLst>
                    <a:ext uri="{9D8B030D-6E8A-4147-A177-3AD203B41FA5}">
                      <a16:colId xmlns:a16="http://schemas.microsoft.com/office/drawing/2014/main" val="20002"/>
                    </a:ext>
                  </a:extLst>
                </a:gridCol>
              </a:tblGrid>
              <a:tr h="498841">
                <a:tc>
                  <a:txBody>
                    <a:bodyPr/>
                    <a:lstStyle/>
                    <a:p>
                      <a:pPr algn="ctr"/>
                      <a:r>
                        <a:rPr lang="fr-FR" sz="1400" b="1" dirty="0"/>
                        <a:t>Résultats</a:t>
                      </a:r>
                      <a:r>
                        <a:rPr lang="fr-FR" sz="1400" b="1" baseline="0" dirty="0"/>
                        <a:t> prioritaires</a:t>
                      </a:r>
                      <a:endParaRPr lang="fr-FR" sz="1400" b="1" dirty="0"/>
                    </a:p>
                  </a:txBody>
                  <a:tcPr/>
                </a:tc>
                <a:tc>
                  <a:txBody>
                    <a:bodyPr/>
                    <a:lstStyle/>
                    <a:p>
                      <a:pPr algn="ctr"/>
                      <a:r>
                        <a:rPr lang="fr-FR" sz="1400" b="1" dirty="0"/>
                        <a:t>INTERVENTIONS PRIORITAIRES</a:t>
                      </a:r>
                    </a:p>
                  </a:txBody>
                  <a:tcPr/>
                </a:tc>
                <a:tc>
                  <a:txBody>
                    <a:bodyPr/>
                    <a:lstStyle/>
                    <a:p>
                      <a:pPr algn="ctr"/>
                      <a:r>
                        <a:rPr lang="fr-FR" sz="1400" b="1" dirty="0"/>
                        <a:t>APPROCHES PRIORITAIRES</a:t>
                      </a:r>
                    </a:p>
                  </a:txBody>
                  <a:tcPr/>
                </a:tc>
                <a:extLst>
                  <a:ext uri="{0D108BD9-81ED-4DB2-BD59-A6C34878D82A}">
                    <a16:rowId xmlns:a16="http://schemas.microsoft.com/office/drawing/2014/main" val="10000"/>
                  </a:ext>
                </a:extLst>
              </a:tr>
              <a:tr h="2142081">
                <a:tc>
                  <a:txBody>
                    <a:bodyPr/>
                    <a:lstStyle/>
                    <a:p>
                      <a:endParaRPr lang="fr-FR" sz="1400" b="1" dirty="0"/>
                    </a:p>
                    <a:p>
                      <a:endParaRPr lang="fr-FR" sz="1400" b="1" dirty="0"/>
                    </a:p>
                    <a:p>
                      <a:r>
                        <a:rPr lang="fr-FR" sz="1400" b="1" dirty="0"/>
                        <a:t>Réduire le mortalité maternelle</a:t>
                      </a:r>
                    </a:p>
                    <a:p>
                      <a:r>
                        <a:rPr lang="fr-FR" sz="1400" b="1" dirty="0"/>
                        <a:t>Réduire la mortalité néonatale</a:t>
                      </a:r>
                    </a:p>
                  </a:txBody>
                  <a:tcPr/>
                </a:tc>
                <a:tc>
                  <a:txBody>
                    <a:bodyPr/>
                    <a:lstStyle/>
                    <a:p>
                      <a:r>
                        <a:rPr lang="fr-FR" sz="1400" dirty="0">
                          <a:solidFill>
                            <a:schemeClr val="tx1"/>
                          </a:solidFill>
                        </a:rPr>
                        <a:t>SONU</a:t>
                      </a:r>
                      <a:r>
                        <a:rPr lang="fr-FR" sz="1400" dirty="0">
                          <a:solidFill>
                            <a:srgbClr val="FF0000"/>
                          </a:solidFill>
                        </a:rPr>
                        <a:t>/SRH</a:t>
                      </a:r>
                      <a:r>
                        <a:rPr lang="fr-FR" sz="1400" dirty="0">
                          <a:solidFill>
                            <a:schemeClr val="tx1"/>
                          </a:solidFill>
                        </a:rPr>
                        <a:t> (y compris SAA,</a:t>
                      </a:r>
                      <a:r>
                        <a:rPr lang="fr-FR" sz="1400" baseline="0" dirty="0">
                          <a:solidFill>
                            <a:schemeClr val="tx1"/>
                          </a:solidFill>
                        </a:rPr>
                        <a:t> </a:t>
                      </a:r>
                      <a:r>
                        <a:rPr lang="fr-FR" sz="1400" dirty="0" err="1"/>
                        <a:t>eTME</a:t>
                      </a:r>
                      <a:r>
                        <a:rPr lang="fr-FR" sz="1400" dirty="0">
                          <a:solidFill>
                            <a:srgbClr val="FF0000"/>
                          </a:solidFill>
                        </a:rPr>
                        <a:t>/PF</a:t>
                      </a:r>
                      <a:r>
                        <a:rPr lang="fr-FR" sz="1400" dirty="0"/>
                        <a:t>)</a:t>
                      </a:r>
                    </a:p>
                    <a:p>
                      <a:r>
                        <a:rPr lang="fr-FR" sz="1400" dirty="0"/>
                        <a:t>Réanimation du nouveau-né</a:t>
                      </a:r>
                    </a:p>
                    <a:p>
                      <a:r>
                        <a:rPr lang="fr-FR" sz="1400" dirty="0"/>
                        <a:t>SENN, TETU</a:t>
                      </a:r>
                    </a:p>
                    <a:p>
                      <a:endParaRPr lang="fr-FR" sz="1400" dirty="0"/>
                    </a:p>
                  </a:txBody>
                  <a:tcPr/>
                </a:tc>
                <a:tc>
                  <a:txBody>
                    <a:bodyPr/>
                    <a:lstStyle/>
                    <a:p>
                      <a:r>
                        <a:rPr lang="fr-FR" sz="1400" dirty="0">
                          <a:solidFill>
                            <a:schemeClr val="tx1"/>
                          </a:solidFill>
                        </a:rPr>
                        <a:t>Achat stratégique : Gratuité et FBR (financement et institutionnalisation)</a:t>
                      </a:r>
                    </a:p>
                    <a:p>
                      <a:r>
                        <a:rPr lang="fr-FR" sz="1400" dirty="0">
                          <a:solidFill>
                            <a:schemeClr val="tx1"/>
                          </a:solidFill>
                        </a:rPr>
                        <a:t>Délégation des taches</a:t>
                      </a:r>
                    </a:p>
                    <a:p>
                      <a:r>
                        <a:rPr lang="fr-FR" sz="1400" dirty="0">
                          <a:solidFill>
                            <a:schemeClr val="tx1"/>
                          </a:solidFill>
                        </a:rPr>
                        <a:t>Approche</a:t>
                      </a:r>
                      <a:r>
                        <a:rPr lang="fr-FR" sz="1400" baseline="0" dirty="0">
                          <a:solidFill>
                            <a:schemeClr val="tx1"/>
                          </a:solidFill>
                        </a:rPr>
                        <a:t> IFC</a:t>
                      </a:r>
                    </a:p>
                    <a:p>
                      <a:pPr marL="0" marR="0" indent="0" algn="l" defTabSz="914400" rtl="0" eaLnBrk="1" fontAlgn="auto" latinLnBrk="0" hangingPunct="1">
                        <a:lnSpc>
                          <a:spcPct val="100000"/>
                        </a:lnSpc>
                        <a:spcBef>
                          <a:spcPts val="0"/>
                        </a:spcBef>
                        <a:spcAft>
                          <a:spcPts val="0"/>
                        </a:spcAft>
                        <a:buClrTx/>
                        <a:buSzTx/>
                        <a:buFontTx/>
                        <a:buNone/>
                        <a:tabLst/>
                        <a:defRPr/>
                      </a:pPr>
                      <a:r>
                        <a:rPr lang="fr-FR" sz="1400" dirty="0">
                          <a:solidFill>
                            <a:schemeClr val="tx1"/>
                          </a:solidFill>
                        </a:rPr>
                        <a:t>Renforcement</a:t>
                      </a:r>
                      <a:r>
                        <a:rPr lang="fr-FR" sz="1400" baseline="0" dirty="0">
                          <a:solidFill>
                            <a:schemeClr val="tx1"/>
                          </a:solidFill>
                        </a:rPr>
                        <a:t> capacité personnel CSPS , CM, CMA, </a:t>
                      </a:r>
                      <a:r>
                        <a:rPr lang="fr-FR" sz="1400" baseline="0" dirty="0">
                          <a:solidFill>
                            <a:srgbClr val="FF0000"/>
                          </a:solidFill>
                        </a:rPr>
                        <a:t>CHR, CHU</a:t>
                      </a:r>
                    </a:p>
                    <a:p>
                      <a:pPr marL="0" marR="0" indent="0" algn="l" defTabSz="914400" rtl="0" eaLnBrk="1" fontAlgn="auto" latinLnBrk="0" hangingPunct="1">
                        <a:lnSpc>
                          <a:spcPct val="100000"/>
                        </a:lnSpc>
                        <a:spcBef>
                          <a:spcPts val="0"/>
                        </a:spcBef>
                        <a:spcAft>
                          <a:spcPts val="0"/>
                        </a:spcAft>
                        <a:buClrTx/>
                        <a:buSzTx/>
                        <a:buFontTx/>
                        <a:buNone/>
                        <a:tabLst/>
                        <a:defRPr/>
                      </a:pPr>
                      <a:r>
                        <a:rPr lang="fr-FR" sz="1400" baseline="0" dirty="0">
                          <a:solidFill>
                            <a:schemeClr val="tx1"/>
                          </a:solidFill>
                        </a:rPr>
                        <a:t>Renforcement capacités  des ASBC</a:t>
                      </a:r>
                    </a:p>
                    <a:p>
                      <a:pPr marL="0" marR="0" indent="0" algn="l" defTabSz="914400" rtl="0" eaLnBrk="1" fontAlgn="auto" latinLnBrk="0" hangingPunct="1">
                        <a:lnSpc>
                          <a:spcPct val="100000"/>
                        </a:lnSpc>
                        <a:spcBef>
                          <a:spcPts val="0"/>
                        </a:spcBef>
                        <a:spcAft>
                          <a:spcPts val="0"/>
                        </a:spcAft>
                        <a:buClrTx/>
                        <a:buSzTx/>
                        <a:buFontTx/>
                        <a:buNone/>
                        <a:tabLst/>
                        <a:defRPr/>
                      </a:pPr>
                      <a:r>
                        <a:rPr lang="fr-FR" sz="1400" baseline="0" dirty="0">
                          <a:solidFill>
                            <a:schemeClr val="tx1"/>
                          </a:solidFill>
                        </a:rPr>
                        <a:t>Equipement –approvisionnement- maintenance</a:t>
                      </a:r>
                    </a:p>
                    <a:p>
                      <a:pPr marL="0" marR="0" indent="0" algn="l" defTabSz="914400" rtl="0" eaLnBrk="1" fontAlgn="auto" latinLnBrk="0" hangingPunct="1">
                        <a:lnSpc>
                          <a:spcPct val="100000"/>
                        </a:lnSpc>
                        <a:spcBef>
                          <a:spcPts val="0"/>
                        </a:spcBef>
                        <a:spcAft>
                          <a:spcPts val="0"/>
                        </a:spcAft>
                        <a:buClrTx/>
                        <a:buSzTx/>
                        <a:buFontTx/>
                        <a:buNone/>
                        <a:tabLst/>
                        <a:defRPr/>
                      </a:pPr>
                      <a:r>
                        <a:rPr lang="fr-FR" sz="1400" baseline="0" dirty="0">
                          <a:solidFill>
                            <a:schemeClr val="tx1"/>
                          </a:solidFill>
                        </a:rPr>
                        <a:t>Soins du nouveau-né à domicile</a:t>
                      </a:r>
                    </a:p>
                    <a:p>
                      <a:pPr marL="0" marR="0" indent="0" algn="l" defTabSz="914400" rtl="0" eaLnBrk="1" fontAlgn="auto" latinLnBrk="0" hangingPunct="1">
                        <a:lnSpc>
                          <a:spcPct val="100000"/>
                        </a:lnSpc>
                        <a:spcBef>
                          <a:spcPts val="0"/>
                        </a:spcBef>
                        <a:spcAft>
                          <a:spcPts val="0"/>
                        </a:spcAft>
                        <a:buClrTx/>
                        <a:buSzTx/>
                        <a:buFontTx/>
                        <a:buNone/>
                        <a:tabLst/>
                        <a:defRPr/>
                      </a:pPr>
                      <a:r>
                        <a:rPr lang="fr-FR" sz="1400" baseline="0" dirty="0">
                          <a:solidFill>
                            <a:schemeClr val="tx1"/>
                          </a:solidFill>
                        </a:rPr>
                        <a:t>Assurance qualité et certification</a:t>
                      </a:r>
                    </a:p>
                    <a:p>
                      <a:pPr marL="0" marR="0" indent="0" algn="l" defTabSz="914400" rtl="0" eaLnBrk="1" fontAlgn="auto" latinLnBrk="0" hangingPunct="1">
                        <a:lnSpc>
                          <a:spcPct val="100000"/>
                        </a:lnSpc>
                        <a:spcBef>
                          <a:spcPts val="0"/>
                        </a:spcBef>
                        <a:spcAft>
                          <a:spcPts val="0"/>
                        </a:spcAft>
                        <a:buClrTx/>
                        <a:buSzTx/>
                        <a:buFontTx/>
                        <a:buNone/>
                        <a:tabLst/>
                        <a:defRPr/>
                      </a:pPr>
                      <a:r>
                        <a:rPr lang="fr-FR" sz="1400" dirty="0">
                          <a:solidFill>
                            <a:schemeClr val="tx1"/>
                          </a:solidFill>
                        </a:rPr>
                        <a:t>Coordination santé communautaire au niveau communal</a:t>
                      </a:r>
                    </a:p>
                  </a:txBody>
                  <a:tcPr/>
                </a:tc>
                <a:extLst>
                  <a:ext uri="{0D108BD9-81ED-4DB2-BD59-A6C34878D82A}">
                    <a16:rowId xmlns:a16="http://schemas.microsoft.com/office/drawing/2014/main" val="10001"/>
                  </a:ext>
                </a:extLst>
              </a:tr>
              <a:tr h="1525866">
                <a:tc>
                  <a:txBody>
                    <a:bodyPr/>
                    <a:lstStyle/>
                    <a:p>
                      <a:r>
                        <a:rPr lang="fr-FR" sz="1400" b="1" dirty="0"/>
                        <a:t>Réduire</a:t>
                      </a:r>
                      <a:r>
                        <a:rPr lang="fr-FR" sz="1400" b="1" baseline="0" dirty="0"/>
                        <a:t> la prévalence du retard de croissance</a:t>
                      </a:r>
                      <a:endParaRPr lang="fr-FR" sz="1400" b="1" dirty="0"/>
                    </a:p>
                  </a:txBody>
                  <a:tcPr/>
                </a:tc>
                <a:tc>
                  <a:txBody>
                    <a:bodyPr/>
                    <a:lstStyle/>
                    <a:p>
                      <a:r>
                        <a:rPr lang="fr-FR" sz="1400" dirty="0"/>
                        <a:t>PEC thérapeutique</a:t>
                      </a:r>
                    </a:p>
                    <a:p>
                      <a:r>
                        <a:rPr lang="fr-FR" sz="1400" dirty="0"/>
                        <a:t>Promotion AME</a:t>
                      </a:r>
                    </a:p>
                    <a:p>
                      <a:r>
                        <a:rPr lang="fr-FR" sz="1400" baseline="0" dirty="0"/>
                        <a:t>Promotion bonnes pratiques d’ANJE y compris la lutte contre les carences en micronutriments</a:t>
                      </a:r>
                      <a:endParaRPr lang="fr-FR" sz="1400" dirty="0"/>
                    </a:p>
                  </a:txBody>
                  <a:tcPr/>
                </a:tc>
                <a:tc>
                  <a:txBody>
                    <a:bodyPr/>
                    <a:lstStyle/>
                    <a:p>
                      <a:r>
                        <a:rPr lang="fr-FR" sz="1400" dirty="0">
                          <a:solidFill>
                            <a:schemeClr val="tx1"/>
                          </a:solidFill>
                        </a:rPr>
                        <a:t>Achat et distribution d’ATPE</a:t>
                      </a:r>
                    </a:p>
                    <a:p>
                      <a:r>
                        <a:rPr lang="fr-FR" sz="1400" dirty="0">
                          <a:solidFill>
                            <a:schemeClr val="tx1"/>
                          </a:solidFill>
                        </a:rPr>
                        <a:t>Renforcement capacité des ASBC</a:t>
                      </a:r>
                    </a:p>
                    <a:p>
                      <a:pPr marL="0" marR="0" indent="0" algn="l" defTabSz="914400" rtl="0" eaLnBrk="1" fontAlgn="auto" latinLnBrk="0" hangingPunct="1">
                        <a:lnSpc>
                          <a:spcPct val="100000"/>
                        </a:lnSpc>
                        <a:spcBef>
                          <a:spcPts val="0"/>
                        </a:spcBef>
                        <a:spcAft>
                          <a:spcPts val="0"/>
                        </a:spcAft>
                        <a:buClrTx/>
                        <a:buSzTx/>
                        <a:buFontTx/>
                        <a:buNone/>
                        <a:tabLst/>
                        <a:defRPr/>
                      </a:pPr>
                      <a:r>
                        <a:rPr lang="fr-FR" sz="1400" dirty="0">
                          <a:solidFill>
                            <a:schemeClr val="tx1"/>
                          </a:solidFill>
                        </a:rPr>
                        <a:t>Coordination santé communautaire au niveau communal</a:t>
                      </a:r>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4501196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093409" y="65381"/>
            <a:ext cx="7513562" cy="265786"/>
          </a:xfrm>
        </p:spPr>
        <p:txBody>
          <a:bodyPr/>
          <a:lstStyle/>
          <a:p>
            <a:r>
              <a:rPr lang="en-US" sz="3200" dirty="0"/>
              <a:t>4. </a:t>
            </a:r>
            <a:r>
              <a:rPr lang="fr-FR" dirty="0"/>
              <a:t>Opérationnalisation: financement complémentaire</a:t>
            </a:r>
            <a:endParaRPr lang="en-US" dirty="0"/>
          </a:p>
        </p:txBody>
      </p:sp>
      <p:sp>
        <p:nvSpPr>
          <p:cNvPr id="2" name="Content Placeholder 1"/>
          <p:cNvSpPr>
            <a:spLocks noGrp="1"/>
          </p:cNvSpPr>
          <p:nvPr>
            <p:ph type="body" sz="quarter" idx="10"/>
          </p:nvPr>
        </p:nvSpPr>
        <p:spPr>
          <a:xfrm>
            <a:off x="206888" y="969244"/>
            <a:ext cx="4899035" cy="6380679"/>
          </a:xfrm>
        </p:spPr>
        <p:txBody>
          <a:bodyPr>
            <a:normAutofit fontScale="92500" lnSpcReduction="10000"/>
          </a:bodyPr>
          <a:lstStyle/>
          <a:p>
            <a:r>
              <a:rPr lang="fr-FR" sz="2500" dirty="0"/>
              <a:t>Répartition du financement: quel bailleur est responsable de quelles priorités?</a:t>
            </a:r>
          </a:p>
          <a:p>
            <a:pPr lvl="1"/>
            <a:r>
              <a:rPr lang="fr-FR" sz="2100" dirty="0"/>
              <a:t>Peut être sous forme d’accords informels ou de protocoles d'entente formels</a:t>
            </a:r>
          </a:p>
          <a:p>
            <a:pPr lvl="1"/>
            <a:r>
              <a:rPr lang="fr-FR" sz="2100" dirty="0"/>
              <a:t>Nécessité de tirer parti des opportunités (p. ex., nouveau projet IDA/BIRD, note conceptuelle du Fonds Mondial, nouvelle stratégie de santé de l'USAID)</a:t>
            </a:r>
          </a:p>
          <a:p>
            <a:pPr lvl="1"/>
            <a:r>
              <a:rPr lang="fr-FR" sz="2100" dirty="0"/>
              <a:t>Identifier et aligner les ressources disponibles du secteur privé </a:t>
            </a:r>
          </a:p>
          <a:p>
            <a:pPr lvl="1"/>
            <a:r>
              <a:rPr lang="fr-FR" sz="2100" dirty="0"/>
              <a:t>Nécessité d'être attentif à l’échéancier/aux processus inhérents au budget annuel du MS, afin que les priorités puissent être reflétées</a:t>
            </a:r>
          </a:p>
          <a:p>
            <a:pPr lvl="1"/>
            <a:r>
              <a:rPr lang="fr-FR" sz="2100" dirty="0"/>
              <a:t>Absence de déficit de financement; étendre le DI plus tard selon les besoins</a:t>
            </a:r>
          </a:p>
          <a:p>
            <a:pPr lvl="1"/>
            <a:r>
              <a:rPr lang="fr-FR" sz="2100" dirty="0"/>
              <a:t>Au mieux, des scénarios</a:t>
            </a:r>
          </a:p>
          <a:p>
            <a:pPr lvl="1"/>
            <a:endParaRPr lang="fr-FR" sz="2100" dirty="0"/>
          </a:p>
          <a:p>
            <a:pPr lvl="1"/>
            <a:endParaRPr lang="fr-FR" sz="2000" dirty="0"/>
          </a:p>
        </p:txBody>
      </p:sp>
      <p:sp>
        <p:nvSpPr>
          <p:cNvPr id="22" name="Slide Number Placeholder 1"/>
          <p:cNvSpPr txBox="1">
            <a:spLocks/>
          </p:cNvSpPr>
          <p:nvPr/>
        </p:nvSpPr>
        <p:spPr>
          <a:xfrm>
            <a:off x="7351360" y="3189288"/>
            <a:ext cx="2133600" cy="365125"/>
          </a:xfrm>
        </p:spPr>
        <p:txBody>
          <a:bodyPr/>
          <a:lstStyle>
            <a:defPPr>
              <a:defRPr lang="en-US"/>
            </a:defPPr>
            <a:lvl1pPr marL="0" algn="l" defTabSz="685983" rtl="0" eaLnBrk="1" latinLnBrk="0" hangingPunct="1">
              <a:defRPr sz="1350" kern="1200">
                <a:solidFill>
                  <a:schemeClr val="tx1"/>
                </a:solidFill>
                <a:latin typeface="+mn-lt"/>
                <a:ea typeface="+mn-ea"/>
                <a:cs typeface="+mn-cs"/>
              </a:defRPr>
            </a:lvl1pPr>
            <a:lvl2pPr marL="342991" algn="l" defTabSz="685983" rtl="0" eaLnBrk="1" latinLnBrk="0" hangingPunct="1">
              <a:defRPr sz="1350" kern="1200">
                <a:solidFill>
                  <a:schemeClr val="tx1"/>
                </a:solidFill>
                <a:latin typeface="+mn-lt"/>
                <a:ea typeface="+mn-ea"/>
                <a:cs typeface="+mn-cs"/>
              </a:defRPr>
            </a:lvl2pPr>
            <a:lvl3pPr marL="685983" algn="l" defTabSz="685983" rtl="0" eaLnBrk="1" latinLnBrk="0" hangingPunct="1">
              <a:defRPr sz="1350" kern="1200">
                <a:solidFill>
                  <a:schemeClr val="tx1"/>
                </a:solidFill>
                <a:latin typeface="+mn-lt"/>
                <a:ea typeface="+mn-ea"/>
                <a:cs typeface="+mn-cs"/>
              </a:defRPr>
            </a:lvl3pPr>
            <a:lvl4pPr marL="1028974" algn="l" defTabSz="685983" rtl="0" eaLnBrk="1" latinLnBrk="0" hangingPunct="1">
              <a:defRPr sz="1350" kern="1200">
                <a:solidFill>
                  <a:schemeClr val="tx1"/>
                </a:solidFill>
                <a:latin typeface="+mn-lt"/>
                <a:ea typeface="+mn-ea"/>
                <a:cs typeface="+mn-cs"/>
              </a:defRPr>
            </a:lvl4pPr>
            <a:lvl5pPr marL="1371966" algn="l" defTabSz="685983" rtl="0" eaLnBrk="1" latinLnBrk="0" hangingPunct="1">
              <a:defRPr sz="1350" kern="1200">
                <a:solidFill>
                  <a:schemeClr val="tx1"/>
                </a:solidFill>
                <a:latin typeface="+mn-lt"/>
                <a:ea typeface="+mn-ea"/>
                <a:cs typeface="+mn-cs"/>
              </a:defRPr>
            </a:lvl5pPr>
            <a:lvl6pPr marL="1714957" algn="l" defTabSz="685983" rtl="0" eaLnBrk="1" latinLnBrk="0" hangingPunct="1">
              <a:defRPr sz="1350" kern="1200">
                <a:solidFill>
                  <a:schemeClr val="tx1"/>
                </a:solidFill>
                <a:latin typeface="+mn-lt"/>
                <a:ea typeface="+mn-ea"/>
                <a:cs typeface="+mn-cs"/>
              </a:defRPr>
            </a:lvl6pPr>
            <a:lvl7pPr marL="2057949" algn="l" defTabSz="685983" rtl="0" eaLnBrk="1" latinLnBrk="0" hangingPunct="1">
              <a:defRPr sz="1350" kern="1200">
                <a:solidFill>
                  <a:schemeClr val="tx1"/>
                </a:solidFill>
                <a:latin typeface="+mn-lt"/>
                <a:ea typeface="+mn-ea"/>
                <a:cs typeface="+mn-cs"/>
              </a:defRPr>
            </a:lvl7pPr>
            <a:lvl8pPr marL="2400940" algn="l" defTabSz="685983" rtl="0" eaLnBrk="1" latinLnBrk="0" hangingPunct="1">
              <a:defRPr sz="1350" kern="1200">
                <a:solidFill>
                  <a:schemeClr val="tx1"/>
                </a:solidFill>
                <a:latin typeface="+mn-lt"/>
                <a:ea typeface="+mn-ea"/>
                <a:cs typeface="+mn-cs"/>
              </a:defRPr>
            </a:lvl8pPr>
            <a:lvl9pPr marL="2743932" algn="l" defTabSz="685983" rtl="0" eaLnBrk="1" latinLnBrk="0" hangingPunct="1">
              <a:defRPr sz="1350" kern="1200">
                <a:solidFill>
                  <a:schemeClr val="tx1"/>
                </a:solidFill>
                <a:latin typeface="+mn-lt"/>
                <a:ea typeface="+mn-ea"/>
                <a:cs typeface="+mn-cs"/>
              </a:defRPr>
            </a:lvl9pPr>
          </a:lstStyle>
          <a:p>
            <a:pPr defTabSz="342900"/>
            <a:fld id="{54F35883-D328-BB47-9BAC-D95ED3694F27}" type="slidenum">
              <a:rPr lang="en-US" smtClean="0">
                <a:solidFill>
                  <a:srgbClr val="FFFFFF"/>
                </a:solidFill>
              </a:rPr>
              <a:pPr defTabSz="342900"/>
              <a:t>21</a:t>
            </a:fld>
            <a:endParaRPr lang="en-US" dirty="0">
              <a:solidFill>
                <a:srgbClr val="FFFFFF"/>
              </a:solidFill>
            </a:endParaRPr>
          </a:p>
        </p:txBody>
      </p:sp>
      <p:sp>
        <p:nvSpPr>
          <p:cNvPr id="26" name="Oval 25"/>
          <p:cNvSpPr/>
          <p:nvPr/>
        </p:nvSpPr>
        <p:spPr>
          <a:xfrm rot="18445967">
            <a:off x="6892007" y="3216368"/>
            <a:ext cx="1853946" cy="1119963"/>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ArchDown">
              <a:avLst>
                <a:gd name="adj" fmla="val 2"/>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rial" charset="0"/>
                <a:ea typeface="Arial" charset="0"/>
                <a:cs typeface="Arial" charset="0"/>
              </a:rPr>
              <a:t>Donor </a:t>
            </a:r>
            <a:br>
              <a:rPr kumimoji="0" lang="en-US" sz="1400" b="0" i="0" u="none" strike="noStrike" kern="1200" cap="none" spc="0" normalizeH="0" baseline="0" noProof="0" dirty="0">
                <a:ln>
                  <a:noFill/>
                </a:ln>
                <a:solidFill>
                  <a:srgbClr val="FFFFFF"/>
                </a:solidFill>
                <a:effectLst/>
                <a:uLnTx/>
                <a:uFillTx/>
                <a:latin typeface="Arial" charset="0"/>
                <a:ea typeface="Arial" charset="0"/>
                <a:cs typeface="Arial" charset="0"/>
              </a:rPr>
            </a:br>
            <a:r>
              <a:rPr kumimoji="0" lang="en-US" sz="1400" b="0" i="0" u="none" strike="noStrike" kern="1200" cap="none" spc="0" normalizeH="0" baseline="0" noProof="0" dirty="0">
                <a:ln>
                  <a:noFill/>
                </a:ln>
                <a:solidFill>
                  <a:srgbClr val="FFFFFF"/>
                </a:solidFill>
                <a:effectLst/>
                <a:uLnTx/>
                <a:uFillTx/>
                <a:latin typeface="Arial" charset="0"/>
                <a:ea typeface="Arial" charset="0"/>
                <a:cs typeface="Arial" charset="0"/>
              </a:rPr>
              <a:t>2</a:t>
            </a:r>
            <a:endParaRPr kumimoji="0" lang="en-US" sz="1400" b="1" i="0" u="none" strike="noStrike" kern="1200" cap="none" spc="0" normalizeH="0" baseline="0" noProof="0" dirty="0">
              <a:ln>
                <a:noFill/>
              </a:ln>
              <a:solidFill>
                <a:srgbClr val="FFFFFF"/>
              </a:solidFill>
              <a:effectLst/>
              <a:uLnTx/>
              <a:uFillTx/>
              <a:latin typeface="Arial" charset="0"/>
              <a:ea typeface="Arial" charset="0"/>
              <a:cs typeface="Arial" charset="0"/>
            </a:endParaRPr>
          </a:p>
        </p:txBody>
      </p:sp>
      <p:sp>
        <p:nvSpPr>
          <p:cNvPr id="27" name="Oval 26"/>
          <p:cNvSpPr/>
          <p:nvPr/>
        </p:nvSpPr>
        <p:spPr>
          <a:xfrm rot="20404294">
            <a:off x="6409074" y="3553327"/>
            <a:ext cx="1853946" cy="1119963"/>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ArchDown">
              <a:avLst>
                <a:gd name="adj" fmla="val 2"/>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rial" charset="0"/>
                <a:ea typeface="Arial" charset="0"/>
                <a:cs typeface="Arial" charset="0"/>
              </a:rPr>
              <a:t>Donor </a:t>
            </a:r>
            <a:br>
              <a:rPr kumimoji="0" lang="en-US" sz="1400" b="0" i="0" u="none" strike="noStrike" kern="1200" cap="none" spc="0" normalizeH="0" baseline="0" noProof="0" dirty="0">
                <a:ln>
                  <a:noFill/>
                </a:ln>
                <a:solidFill>
                  <a:srgbClr val="FFFFFF"/>
                </a:solidFill>
                <a:effectLst/>
                <a:uLnTx/>
                <a:uFillTx/>
                <a:latin typeface="Arial" charset="0"/>
                <a:ea typeface="Arial" charset="0"/>
                <a:cs typeface="Arial" charset="0"/>
              </a:rPr>
            </a:br>
            <a:r>
              <a:rPr kumimoji="0" lang="en-US" sz="1400" b="0" i="0" u="none" strike="noStrike" kern="1200" cap="none" spc="0" normalizeH="0" baseline="0" noProof="0" dirty="0">
                <a:ln>
                  <a:noFill/>
                </a:ln>
                <a:solidFill>
                  <a:srgbClr val="FFFFFF"/>
                </a:solidFill>
                <a:effectLst/>
                <a:uLnTx/>
                <a:uFillTx/>
                <a:latin typeface="Arial" charset="0"/>
                <a:ea typeface="Arial" charset="0"/>
                <a:cs typeface="Arial" charset="0"/>
              </a:rPr>
              <a:t>1</a:t>
            </a:r>
            <a:endParaRPr kumimoji="0" lang="en-US" sz="1400" b="1" i="0" u="none" strike="noStrike" kern="1200" cap="none" spc="0" normalizeH="0" baseline="0" noProof="0" dirty="0">
              <a:ln>
                <a:noFill/>
              </a:ln>
              <a:solidFill>
                <a:srgbClr val="FFFFFF"/>
              </a:solidFill>
              <a:effectLst/>
              <a:uLnTx/>
              <a:uFillTx/>
              <a:latin typeface="Arial" charset="0"/>
              <a:ea typeface="Arial" charset="0"/>
              <a:cs typeface="Arial" charset="0"/>
            </a:endParaRPr>
          </a:p>
        </p:txBody>
      </p:sp>
      <p:sp>
        <p:nvSpPr>
          <p:cNvPr id="28" name="Oval 27"/>
          <p:cNvSpPr/>
          <p:nvPr/>
        </p:nvSpPr>
        <p:spPr>
          <a:xfrm rot="450048">
            <a:off x="5969255" y="3606262"/>
            <a:ext cx="1853946" cy="1119963"/>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ArchDown">
              <a:avLst>
                <a:gd name="adj" fmla="val 2"/>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50" normalizeH="0" baseline="0" noProof="0" dirty="0">
                <a:ln>
                  <a:noFill/>
                </a:ln>
                <a:solidFill>
                  <a:srgbClr val="FFFFFF"/>
                </a:solidFill>
                <a:effectLst/>
                <a:uLnTx/>
                <a:uFillTx/>
                <a:latin typeface="Arial" charset="0"/>
                <a:ea typeface="Arial" charset="0"/>
                <a:cs typeface="Arial" charset="0"/>
              </a:rPr>
              <a:t>Private</a:t>
            </a:r>
            <a:r>
              <a:rPr kumimoji="0" lang="en-US" sz="1400" b="0" i="0" u="none" strike="noStrike" kern="1200" cap="none" spc="0" normalizeH="0" baseline="0" noProof="0" dirty="0">
                <a:ln>
                  <a:noFill/>
                </a:ln>
                <a:solidFill>
                  <a:srgbClr val="FFFFFF"/>
                </a:solidFill>
                <a:effectLst/>
                <a:uLnTx/>
                <a:uFillTx/>
                <a:latin typeface="Arial" charset="0"/>
                <a:ea typeface="Arial" charset="0"/>
                <a:cs typeface="Arial" charset="0"/>
              </a:rPr>
              <a:t> </a:t>
            </a:r>
            <a:br>
              <a:rPr kumimoji="0" lang="en-US" sz="1400" b="0" i="0" u="none" strike="noStrike" kern="1200" cap="none" spc="0" normalizeH="0" baseline="0" noProof="0" dirty="0">
                <a:ln>
                  <a:noFill/>
                </a:ln>
                <a:solidFill>
                  <a:srgbClr val="FFFFFF"/>
                </a:solidFill>
                <a:effectLst/>
                <a:uLnTx/>
                <a:uFillTx/>
                <a:latin typeface="Arial" charset="0"/>
                <a:ea typeface="Arial" charset="0"/>
                <a:cs typeface="Arial" charset="0"/>
              </a:rPr>
            </a:br>
            <a:r>
              <a:rPr kumimoji="0" lang="en-US" sz="1400" b="0" i="0" u="none" strike="noStrike" kern="1200" cap="none" spc="0" normalizeH="0" baseline="0" noProof="0" dirty="0">
                <a:ln>
                  <a:noFill/>
                </a:ln>
                <a:solidFill>
                  <a:srgbClr val="FFFFFF"/>
                </a:solidFill>
                <a:effectLst/>
                <a:uLnTx/>
                <a:uFillTx/>
                <a:latin typeface="Arial" charset="0"/>
                <a:ea typeface="Arial" charset="0"/>
                <a:cs typeface="Arial" charset="0"/>
              </a:rPr>
              <a:t>sector</a:t>
            </a:r>
            <a:endParaRPr kumimoji="0" lang="en-US" sz="1400" b="1" i="0" u="none" strike="noStrike" kern="1200" cap="none" spc="0" normalizeH="0" baseline="0" noProof="0" dirty="0">
              <a:ln>
                <a:noFill/>
              </a:ln>
              <a:solidFill>
                <a:srgbClr val="FFFFFF"/>
              </a:solidFill>
              <a:effectLst/>
              <a:uLnTx/>
              <a:uFillTx/>
              <a:latin typeface="Arial" charset="0"/>
              <a:ea typeface="Arial" charset="0"/>
              <a:cs typeface="Arial" charset="0"/>
            </a:endParaRPr>
          </a:p>
        </p:txBody>
      </p:sp>
      <p:pic>
        <p:nvPicPr>
          <p:cNvPr id="15" name="Picture 14">
            <a:extLst>
              <a:ext uri="{FF2B5EF4-FFF2-40B4-BE49-F238E27FC236}">
                <a16:creationId xmlns:a16="http://schemas.microsoft.com/office/drawing/2014/main" id="{216BE9B2-C3EB-2242-B5D7-2F877E5C041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54507"/>
          <a:stretch/>
        </p:blipFill>
        <p:spPr>
          <a:xfrm>
            <a:off x="4967699" y="1075882"/>
            <a:ext cx="3714656" cy="4061637"/>
          </a:xfrm>
          <a:prstGeom prst="rect">
            <a:avLst/>
          </a:prstGeom>
        </p:spPr>
      </p:pic>
      <p:sp>
        <p:nvSpPr>
          <p:cNvPr id="16" name="Slide Number Placeholder 1">
            <a:extLst>
              <a:ext uri="{FF2B5EF4-FFF2-40B4-BE49-F238E27FC236}">
                <a16:creationId xmlns:a16="http://schemas.microsoft.com/office/drawing/2014/main" id="{1D50433D-BADD-3441-9498-8562CC516906}"/>
              </a:ext>
            </a:extLst>
          </p:cNvPr>
          <p:cNvSpPr txBox="1">
            <a:spLocks/>
          </p:cNvSpPr>
          <p:nvPr/>
        </p:nvSpPr>
        <p:spPr>
          <a:xfrm>
            <a:off x="7114575" y="3189288"/>
            <a:ext cx="2133600" cy="365125"/>
          </a:xfrm>
        </p:spPr>
        <p:txBody>
          <a:bodyPr/>
          <a:lstStyle>
            <a:defPPr>
              <a:defRPr lang="en-US"/>
            </a:defPPr>
            <a:lvl1pPr marL="0" algn="l" defTabSz="685983" rtl="0" eaLnBrk="1" latinLnBrk="0" hangingPunct="1">
              <a:defRPr sz="1350" kern="1200">
                <a:solidFill>
                  <a:schemeClr val="tx1"/>
                </a:solidFill>
                <a:latin typeface="+mn-lt"/>
                <a:ea typeface="+mn-ea"/>
                <a:cs typeface="+mn-cs"/>
              </a:defRPr>
            </a:lvl1pPr>
            <a:lvl2pPr marL="342991" algn="l" defTabSz="685983" rtl="0" eaLnBrk="1" latinLnBrk="0" hangingPunct="1">
              <a:defRPr sz="1350" kern="1200">
                <a:solidFill>
                  <a:schemeClr val="tx1"/>
                </a:solidFill>
                <a:latin typeface="+mn-lt"/>
                <a:ea typeface="+mn-ea"/>
                <a:cs typeface="+mn-cs"/>
              </a:defRPr>
            </a:lvl2pPr>
            <a:lvl3pPr marL="685983" algn="l" defTabSz="685983" rtl="0" eaLnBrk="1" latinLnBrk="0" hangingPunct="1">
              <a:defRPr sz="1350" kern="1200">
                <a:solidFill>
                  <a:schemeClr val="tx1"/>
                </a:solidFill>
                <a:latin typeface="+mn-lt"/>
                <a:ea typeface="+mn-ea"/>
                <a:cs typeface="+mn-cs"/>
              </a:defRPr>
            </a:lvl3pPr>
            <a:lvl4pPr marL="1028974" algn="l" defTabSz="685983" rtl="0" eaLnBrk="1" latinLnBrk="0" hangingPunct="1">
              <a:defRPr sz="1350" kern="1200">
                <a:solidFill>
                  <a:schemeClr val="tx1"/>
                </a:solidFill>
                <a:latin typeface="+mn-lt"/>
                <a:ea typeface="+mn-ea"/>
                <a:cs typeface="+mn-cs"/>
              </a:defRPr>
            </a:lvl4pPr>
            <a:lvl5pPr marL="1371966" algn="l" defTabSz="685983" rtl="0" eaLnBrk="1" latinLnBrk="0" hangingPunct="1">
              <a:defRPr sz="1350" kern="1200">
                <a:solidFill>
                  <a:schemeClr val="tx1"/>
                </a:solidFill>
                <a:latin typeface="+mn-lt"/>
                <a:ea typeface="+mn-ea"/>
                <a:cs typeface="+mn-cs"/>
              </a:defRPr>
            </a:lvl5pPr>
            <a:lvl6pPr marL="1714957" algn="l" defTabSz="685983" rtl="0" eaLnBrk="1" latinLnBrk="0" hangingPunct="1">
              <a:defRPr sz="1350" kern="1200">
                <a:solidFill>
                  <a:schemeClr val="tx1"/>
                </a:solidFill>
                <a:latin typeface="+mn-lt"/>
                <a:ea typeface="+mn-ea"/>
                <a:cs typeface="+mn-cs"/>
              </a:defRPr>
            </a:lvl6pPr>
            <a:lvl7pPr marL="2057949" algn="l" defTabSz="685983" rtl="0" eaLnBrk="1" latinLnBrk="0" hangingPunct="1">
              <a:defRPr sz="1350" kern="1200">
                <a:solidFill>
                  <a:schemeClr val="tx1"/>
                </a:solidFill>
                <a:latin typeface="+mn-lt"/>
                <a:ea typeface="+mn-ea"/>
                <a:cs typeface="+mn-cs"/>
              </a:defRPr>
            </a:lvl7pPr>
            <a:lvl8pPr marL="2400940" algn="l" defTabSz="685983" rtl="0" eaLnBrk="1" latinLnBrk="0" hangingPunct="1">
              <a:defRPr sz="1350" kern="1200">
                <a:solidFill>
                  <a:schemeClr val="tx1"/>
                </a:solidFill>
                <a:latin typeface="+mn-lt"/>
                <a:ea typeface="+mn-ea"/>
                <a:cs typeface="+mn-cs"/>
              </a:defRPr>
            </a:lvl8pPr>
            <a:lvl9pPr marL="2743932" algn="l" defTabSz="685983" rtl="0" eaLnBrk="1" latinLnBrk="0" hangingPunct="1">
              <a:defRPr sz="1350" kern="1200">
                <a:solidFill>
                  <a:schemeClr val="tx1"/>
                </a:solidFill>
                <a:latin typeface="+mn-lt"/>
                <a:ea typeface="+mn-ea"/>
                <a:cs typeface="+mn-cs"/>
              </a:defRPr>
            </a:lvl9pPr>
          </a:lstStyle>
          <a:p>
            <a:pPr defTabSz="342900"/>
            <a:fld id="{54F35883-D328-BB47-9BAC-D95ED3694F27}" type="slidenum">
              <a:rPr lang="fr-FR" smtClean="0">
                <a:solidFill>
                  <a:srgbClr val="FFFFFF"/>
                </a:solidFill>
              </a:rPr>
              <a:pPr defTabSz="342900"/>
              <a:t>21</a:t>
            </a:fld>
            <a:endParaRPr lang="fr-FR" dirty="0">
              <a:solidFill>
                <a:srgbClr val="FFFFFF"/>
              </a:solidFill>
            </a:endParaRPr>
          </a:p>
        </p:txBody>
      </p:sp>
      <p:sp>
        <p:nvSpPr>
          <p:cNvPr id="17" name="TextBox 16">
            <a:extLst>
              <a:ext uri="{FF2B5EF4-FFF2-40B4-BE49-F238E27FC236}">
                <a16:creationId xmlns:a16="http://schemas.microsoft.com/office/drawing/2014/main" id="{85AC9E0C-80F4-0641-A5D9-03A0CEFA6502}"/>
              </a:ext>
            </a:extLst>
          </p:cNvPr>
          <p:cNvSpPr txBox="1"/>
          <p:nvPr/>
        </p:nvSpPr>
        <p:spPr>
          <a:xfrm>
            <a:off x="5985619" y="2953321"/>
            <a:ext cx="1753948" cy="682376"/>
          </a:xfrm>
          <a:prstGeom prst="rect">
            <a:avLst/>
          </a:prstGeom>
          <a:noFill/>
        </p:spPr>
        <p:txBody>
          <a:bodyPr wrap="square" lIns="0" tIns="0" rIns="0" bIns="0" numCol="1" spcCol="228600" rtlCol="0">
            <a:noAutofit/>
          </a:bodyPr>
          <a:lstStyle/>
          <a:p>
            <a:pPr marL="0" marR="0" lvl="0" indent="0" algn="ctr" defTabSz="914400" rtl="0" eaLnBrk="1" fontAlgn="auto" latinLnBrk="0" hangingPunct="1">
              <a:lnSpc>
                <a:spcPts val="1800"/>
              </a:lnSpc>
              <a:spcBef>
                <a:spcPts val="0"/>
              </a:spcBef>
              <a:spcAft>
                <a:spcPts val="0"/>
              </a:spcAft>
              <a:buClr>
                <a:srgbClr val="9D292D"/>
              </a:buClr>
              <a:buSzPct val="110000"/>
              <a:buFontTx/>
              <a:buNone/>
              <a:tabLst/>
              <a:defRPr/>
            </a:pPr>
            <a:r>
              <a:rPr kumimoji="0" lang="fr-FR" sz="1400" b="1" i="0" u="none" strike="noStrike" kern="1200" cap="all" spc="0" normalizeH="0" baseline="0" noProof="0" dirty="0">
                <a:ln>
                  <a:noFill/>
                </a:ln>
                <a:solidFill>
                  <a:prstClr val="black"/>
                </a:solidFill>
                <a:effectLst/>
                <a:uLnTx/>
                <a:uFillTx/>
                <a:latin typeface="Arial" charset="0"/>
                <a:ea typeface="Arial" charset="0"/>
                <a:cs typeface="Arial" charset="0"/>
              </a:rPr>
              <a:t>Dossier d’investissement</a:t>
            </a:r>
          </a:p>
        </p:txBody>
      </p:sp>
      <p:sp>
        <p:nvSpPr>
          <p:cNvPr id="18" name="TextBox 17">
            <a:extLst>
              <a:ext uri="{FF2B5EF4-FFF2-40B4-BE49-F238E27FC236}">
                <a16:creationId xmlns:a16="http://schemas.microsoft.com/office/drawing/2014/main" id="{D9CE7700-7E5B-E94D-9D26-626F034A2A2A}"/>
              </a:ext>
            </a:extLst>
          </p:cNvPr>
          <p:cNvSpPr txBox="1"/>
          <p:nvPr/>
        </p:nvSpPr>
        <p:spPr>
          <a:xfrm rot="4909155">
            <a:off x="7272623" y="2062408"/>
            <a:ext cx="2011929" cy="1610966"/>
          </a:xfrm>
          <a:prstGeom prst="rect">
            <a:avLst/>
          </a:prstGeom>
          <a:noFill/>
        </p:spPr>
        <p:txBody>
          <a:bodyPr wrap="none" rtlCol="0">
            <a:prstTxWarp prst="textArchUp">
              <a:avLst>
                <a:gd name="adj" fmla="val 10947809"/>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FFFFFF"/>
                </a:solidFill>
                <a:effectLst/>
                <a:uLnTx/>
                <a:uFillTx/>
                <a:latin typeface="Arial" charset="0"/>
                <a:ea typeface="Arial" charset="0"/>
                <a:cs typeface="Arial" charset="0"/>
              </a:rPr>
              <a:t>GAVI, FM</a:t>
            </a:r>
            <a:r>
              <a:rPr kumimoji="0" lang="fr-FR" sz="1400" b="1" i="0" u="none" strike="noStrike" kern="1200" cap="none" spc="0" normalizeH="0" baseline="0" noProof="0" dirty="0">
                <a:ln>
                  <a:noFill/>
                </a:ln>
                <a:solidFill>
                  <a:srgbClr val="FFFFFF"/>
                </a:solidFill>
                <a:effectLst/>
                <a:uLnTx/>
                <a:uFillTx/>
                <a:latin typeface="Arial" charset="0"/>
                <a:ea typeface="Arial" charset="0"/>
                <a:cs typeface="Arial" charset="0"/>
              </a:rPr>
              <a:t> </a:t>
            </a:r>
            <a:br>
              <a:rPr kumimoji="0" lang="fr-FR" sz="1400" b="1" i="0" u="none" strike="noStrike" kern="1200" cap="none" spc="0" normalizeH="0" baseline="0" noProof="0" dirty="0">
                <a:ln>
                  <a:noFill/>
                </a:ln>
                <a:solidFill>
                  <a:srgbClr val="FFFFFF"/>
                </a:solidFill>
                <a:effectLst/>
                <a:uLnTx/>
                <a:uFillTx/>
                <a:latin typeface="Arial" charset="0"/>
                <a:ea typeface="Arial" charset="0"/>
                <a:cs typeface="Arial" charset="0"/>
              </a:rPr>
            </a:br>
            <a:r>
              <a:rPr kumimoji="0" lang="fr-FR" sz="1400" b="1" i="0" u="none" strike="noStrike" kern="1200" cap="none" spc="0" normalizeH="0" baseline="0" noProof="0" dirty="0">
                <a:ln>
                  <a:noFill/>
                </a:ln>
                <a:solidFill>
                  <a:srgbClr val="FFFFFF"/>
                </a:solidFill>
                <a:effectLst/>
                <a:uLnTx/>
                <a:uFillTx/>
                <a:latin typeface="Arial" charset="0"/>
                <a:ea typeface="Arial" charset="0"/>
                <a:cs typeface="Arial" charset="0"/>
              </a:rPr>
              <a:t>autres multi</a:t>
            </a:r>
          </a:p>
        </p:txBody>
      </p:sp>
      <p:sp>
        <p:nvSpPr>
          <p:cNvPr id="19" name="TextBox 18">
            <a:extLst>
              <a:ext uri="{FF2B5EF4-FFF2-40B4-BE49-F238E27FC236}">
                <a16:creationId xmlns:a16="http://schemas.microsoft.com/office/drawing/2014/main" id="{A8BA1C11-A548-6C4E-9E94-681C91831187}"/>
              </a:ext>
            </a:extLst>
          </p:cNvPr>
          <p:cNvSpPr txBox="1"/>
          <p:nvPr/>
        </p:nvSpPr>
        <p:spPr>
          <a:xfrm rot="1335702">
            <a:off x="6065508" y="1926233"/>
            <a:ext cx="2011929" cy="1610966"/>
          </a:xfrm>
          <a:prstGeom prst="rect">
            <a:avLst/>
          </a:prstGeom>
          <a:noFill/>
        </p:spPr>
        <p:txBody>
          <a:bodyPr wrap="none" rtlCol="0">
            <a:prstTxWarp prst="textArchUp">
              <a:avLst>
                <a:gd name="adj" fmla="val 10947809"/>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FFFFFF"/>
                </a:solidFill>
                <a:effectLst/>
                <a:uLnTx/>
                <a:uFillTx/>
                <a:latin typeface="Arial" charset="0"/>
                <a:ea typeface="Arial" charset="0"/>
                <a:cs typeface="Arial" charset="0"/>
              </a:rPr>
              <a:t>Fond Fiduciaire GFF</a:t>
            </a:r>
            <a:br>
              <a:rPr kumimoji="0" lang="fr-FR" sz="1400" b="0" i="0" u="none" strike="noStrike" kern="1200" cap="none" spc="0" normalizeH="0" baseline="0" noProof="0" dirty="0">
                <a:ln>
                  <a:noFill/>
                </a:ln>
                <a:solidFill>
                  <a:srgbClr val="FFFFFF"/>
                </a:solidFill>
                <a:effectLst/>
                <a:uLnTx/>
                <a:uFillTx/>
                <a:latin typeface="Arial" charset="0"/>
                <a:ea typeface="Arial" charset="0"/>
                <a:cs typeface="Arial" charset="0"/>
              </a:rPr>
            </a:br>
            <a:r>
              <a:rPr kumimoji="0" lang="fr-FR" sz="1400" b="0" i="0" u="none" strike="noStrike" kern="1200" cap="none" spc="0" normalizeH="0" baseline="0" noProof="0" dirty="0">
                <a:ln>
                  <a:noFill/>
                </a:ln>
                <a:solidFill>
                  <a:srgbClr val="FFFFFF"/>
                </a:solidFill>
                <a:effectLst/>
                <a:uLnTx/>
                <a:uFillTx/>
                <a:latin typeface="Arial" charset="0"/>
                <a:ea typeface="Arial" charset="0"/>
                <a:cs typeface="Arial" charset="0"/>
              </a:rPr>
              <a:t>+ IDA/</a:t>
            </a:r>
            <a:r>
              <a:rPr lang="fr-FR" sz="1400" dirty="0">
                <a:solidFill>
                  <a:srgbClr val="FFFFFF"/>
                </a:solidFill>
                <a:latin typeface="Arial" charset="0"/>
                <a:ea typeface="Arial" charset="0"/>
                <a:cs typeface="Arial" charset="0"/>
              </a:rPr>
              <a:t>BIRD</a:t>
            </a:r>
            <a:endParaRPr kumimoji="0" lang="fr-FR" sz="1400" b="1" i="0" u="none" strike="noStrike" kern="1200" cap="none" spc="0" normalizeH="0" baseline="0" noProof="0" dirty="0">
              <a:ln>
                <a:noFill/>
              </a:ln>
              <a:solidFill>
                <a:srgbClr val="FFFFFF"/>
              </a:solidFill>
              <a:effectLst/>
              <a:uLnTx/>
              <a:uFillTx/>
              <a:latin typeface="Arial" charset="0"/>
              <a:ea typeface="Arial" charset="0"/>
              <a:cs typeface="Arial" charset="0"/>
            </a:endParaRPr>
          </a:p>
        </p:txBody>
      </p:sp>
      <p:sp>
        <p:nvSpPr>
          <p:cNvPr id="20" name="Oval 19">
            <a:extLst>
              <a:ext uri="{FF2B5EF4-FFF2-40B4-BE49-F238E27FC236}">
                <a16:creationId xmlns:a16="http://schemas.microsoft.com/office/drawing/2014/main" id="{077F77A7-7034-CC40-B8CB-3FAC9154C2AC}"/>
              </a:ext>
            </a:extLst>
          </p:cNvPr>
          <p:cNvSpPr/>
          <p:nvPr/>
        </p:nvSpPr>
        <p:spPr>
          <a:xfrm rot="18445967">
            <a:off x="6655222" y="3216368"/>
            <a:ext cx="1853946" cy="1119963"/>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ArchDown">
              <a:avLst>
                <a:gd name="adj" fmla="val 2"/>
              </a:avLst>
            </a:prstTxWarp>
            <a:noAutofit/>
          </a:bodyPr>
          <a:lstStyle/>
          <a:p>
            <a:pPr lvl="0" algn="ctr" defTabSz="914400">
              <a:defRPr/>
            </a:pPr>
            <a:r>
              <a:rPr lang="fr-FR" sz="1400" dirty="0">
                <a:solidFill>
                  <a:srgbClr val="FFFFFF"/>
                </a:solidFill>
                <a:latin typeface="Arial" charset="0"/>
                <a:ea typeface="Arial" charset="0"/>
                <a:cs typeface="Arial" charset="0"/>
              </a:rPr>
              <a:t>Bailleur</a:t>
            </a:r>
          </a:p>
          <a:p>
            <a:pPr lvl="0" algn="ctr" defTabSz="914400">
              <a:defRPr/>
            </a:pPr>
            <a:r>
              <a:rPr kumimoji="0" lang="fr-FR" sz="1400" b="0" i="0" u="none" strike="noStrike" kern="1200" cap="none" spc="0" normalizeH="0" baseline="0" noProof="0" dirty="0">
                <a:ln>
                  <a:noFill/>
                </a:ln>
                <a:solidFill>
                  <a:srgbClr val="FFFFFF"/>
                </a:solidFill>
                <a:effectLst/>
                <a:uLnTx/>
                <a:uFillTx/>
                <a:latin typeface="Arial" charset="0"/>
                <a:ea typeface="Arial" charset="0"/>
                <a:cs typeface="Arial" charset="0"/>
              </a:rPr>
              <a:t>2</a:t>
            </a:r>
            <a:endParaRPr kumimoji="0" lang="fr-FR" sz="1400" b="1" i="0" u="none" strike="noStrike" kern="1200" cap="none" spc="0" normalizeH="0" baseline="0" noProof="0" dirty="0">
              <a:ln>
                <a:noFill/>
              </a:ln>
              <a:solidFill>
                <a:srgbClr val="FFFFFF"/>
              </a:solidFill>
              <a:effectLst/>
              <a:uLnTx/>
              <a:uFillTx/>
              <a:latin typeface="Arial" charset="0"/>
              <a:ea typeface="Arial" charset="0"/>
              <a:cs typeface="Arial" charset="0"/>
            </a:endParaRPr>
          </a:p>
        </p:txBody>
      </p:sp>
      <p:sp>
        <p:nvSpPr>
          <p:cNvPr id="30" name="Oval 29">
            <a:extLst>
              <a:ext uri="{FF2B5EF4-FFF2-40B4-BE49-F238E27FC236}">
                <a16:creationId xmlns:a16="http://schemas.microsoft.com/office/drawing/2014/main" id="{F78C0571-029E-EF4F-B5AA-81A9B4D2D634}"/>
              </a:ext>
            </a:extLst>
          </p:cNvPr>
          <p:cNvSpPr/>
          <p:nvPr/>
        </p:nvSpPr>
        <p:spPr>
          <a:xfrm rot="20404294">
            <a:off x="6172289" y="3553327"/>
            <a:ext cx="1853946" cy="1119963"/>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ArchDown">
              <a:avLst>
                <a:gd name="adj" fmla="val 2"/>
              </a:avLst>
            </a:prstTxWarp>
            <a:noAutofit/>
          </a:bodyPr>
          <a:lstStyle/>
          <a:p>
            <a:pPr lvl="0" algn="ctr" defTabSz="914400">
              <a:defRPr/>
            </a:pPr>
            <a:r>
              <a:rPr lang="fr-FR" sz="1400" dirty="0">
                <a:solidFill>
                  <a:srgbClr val="FFFFFF"/>
                </a:solidFill>
                <a:latin typeface="Arial" charset="0"/>
                <a:ea typeface="Arial" charset="0"/>
                <a:cs typeface="Arial" charset="0"/>
              </a:rPr>
              <a:t>Bailleur </a:t>
            </a:r>
            <a:br>
              <a:rPr kumimoji="0" lang="fr-FR" sz="1400" b="0" i="0" u="none" strike="noStrike" kern="1200" cap="none" spc="0" normalizeH="0" baseline="0" noProof="0" dirty="0">
                <a:ln>
                  <a:noFill/>
                </a:ln>
                <a:solidFill>
                  <a:srgbClr val="FFFFFF"/>
                </a:solidFill>
                <a:effectLst/>
                <a:uLnTx/>
                <a:uFillTx/>
                <a:latin typeface="Arial" charset="0"/>
                <a:ea typeface="Arial" charset="0"/>
                <a:cs typeface="Arial" charset="0"/>
              </a:rPr>
            </a:br>
            <a:r>
              <a:rPr kumimoji="0" lang="fr-FR" sz="1400" b="0" i="0" u="none" strike="noStrike" kern="1200" cap="none" spc="0" normalizeH="0" baseline="0" noProof="0" dirty="0">
                <a:ln>
                  <a:noFill/>
                </a:ln>
                <a:solidFill>
                  <a:srgbClr val="FFFFFF"/>
                </a:solidFill>
                <a:effectLst/>
                <a:uLnTx/>
                <a:uFillTx/>
                <a:latin typeface="Arial" charset="0"/>
                <a:ea typeface="Arial" charset="0"/>
                <a:cs typeface="Arial" charset="0"/>
              </a:rPr>
              <a:t>1</a:t>
            </a:r>
            <a:endParaRPr kumimoji="0" lang="fr-FR" sz="1400" b="1" i="0" u="none" strike="noStrike" kern="1200" cap="none" spc="0" normalizeH="0" baseline="0" noProof="0" dirty="0">
              <a:ln>
                <a:noFill/>
              </a:ln>
              <a:solidFill>
                <a:srgbClr val="FFFFFF"/>
              </a:solidFill>
              <a:effectLst/>
              <a:uLnTx/>
              <a:uFillTx/>
              <a:latin typeface="Arial" charset="0"/>
              <a:ea typeface="Arial" charset="0"/>
              <a:cs typeface="Arial" charset="0"/>
            </a:endParaRPr>
          </a:p>
        </p:txBody>
      </p:sp>
      <p:sp>
        <p:nvSpPr>
          <p:cNvPr id="31" name="Oval 30">
            <a:extLst>
              <a:ext uri="{FF2B5EF4-FFF2-40B4-BE49-F238E27FC236}">
                <a16:creationId xmlns:a16="http://schemas.microsoft.com/office/drawing/2014/main" id="{BE6D0088-A5CA-9C4B-92A1-11973FB346D9}"/>
              </a:ext>
            </a:extLst>
          </p:cNvPr>
          <p:cNvSpPr/>
          <p:nvPr/>
        </p:nvSpPr>
        <p:spPr>
          <a:xfrm rot="450048">
            <a:off x="5732470" y="3606262"/>
            <a:ext cx="1853946" cy="1119963"/>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ArchDown">
              <a:avLst>
                <a:gd name="adj" fmla="val 2"/>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300" b="0" i="0" u="none" strike="noStrike" kern="1200" cap="none" spc="-50" normalizeH="0" baseline="0" noProof="0" dirty="0">
                <a:ln>
                  <a:noFill/>
                </a:ln>
                <a:solidFill>
                  <a:srgbClr val="FFFFFF"/>
                </a:solidFill>
                <a:effectLst/>
                <a:uLnTx/>
                <a:uFillTx/>
                <a:latin typeface="Arial" charset="0"/>
                <a:ea typeface="Arial" charset="0"/>
                <a:cs typeface="Arial" charset="0"/>
              </a:rPr>
              <a:t>Secteur </a:t>
            </a:r>
          </a:p>
          <a:p>
            <a:pPr lvl="0" algn="ctr" defTabSz="914400">
              <a:defRPr/>
            </a:pPr>
            <a:r>
              <a:rPr lang="fr-FR" sz="1300" spc="-50" dirty="0">
                <a:solidFill>
                  <a:srgbClr val="FFFFFF"/>
                </a:solidFill>
                <a:latin typeface="Arial" charset="0"/>
                <a:ea typeface="Arial" charset="0"/>
                <a:cs typeface="Arial" charset="0"/>
              </a:rPr>
              <a:t>Privé</a:t>
            </a:r>
            <a:endParaRPr kumimoji="0" lang="fr-FR" sz="1300" b="1" i="0" u="none" strike="noStrike" kern="1200" cap="none" spc="0" normalizeH="0" baseline="0" noProof="0" dirty="0">
              <a:ln>
                <a:noFill/>
              </a:ln>
              <a:solidFill>
                <a:srgbClr val="FFFFFF"/>
              </a:solidFill>
              <a:effectLst/>
              <a:uLnTx/>
              <a:uFillTx/>
              <a:latin typeface="Arial" charset="0"/>
              <a:ea typeface="Arial" charset="0"/>
              <a:cs typeface="Arial" charset="0"/>
            </a:endParaRPr>
          </a:p>
        </p:txBody>
      </p:sp>
      <p:sp>
        <p:nvSpPr>
          <p:cNvPr id="32" name="TextBox 31">
            <a:extLst>
              <a:ext uri="{FF2B5EF4-FFF2-40B4-BE49-F238E27FC236}">
                <a16:creationId xmlns:a16="http://schemas.microsoft.com/office/drawing/2014/main" id="{7ACE408E-0346-544F-B06C-1ADA10C9563D}"/>
              </a:ext>
            </a:extLst>
          </p:cNvPr>
          <p:cNvSpPr txBox="1"/>
          <p:nvPr/>
        </p:nvSpPr>
        <p:spPr>
          <a:xfrm rot="16514034">
            <a:off x="5277825" y="2294067"/>
            <a:ext cx="2011929" cy="1610966"/>
          </a:xfrm>
          <a:prstGeom prst="rect">
            <a:avLst/>
          </a:prstGeom>
          <a:noFill/>
        </p:spPr>
        <p:txBody>
          <a:bodyPr wrap="none" rtlCol="0">
            <a:prstTxWarp prst="textArchUp">
              <a:avLst>
                <a:gd name="adj" fmla="val 10947809"/>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FFFFFF"/>
                </a:solidFill>
                <a:effectLst/>
                <a:uLnTx/>
                <a:uFillTx/>
                <a:latin typeface="Arial" charset="0"/>
                <a:ea typeface="Arial" charset="0"/>
                <a:cs typeface="Arial" charset="0"/>
              </a:rPr>
              <a:t>Gouvernement</a:t>
            </a:r>
            <a:endParaRPr kumimoji="0" lang="fr-FR" sz="1400" b="1" i="0" u="none" strike="noStrike" kern="1200" cap="none" spc="0" normalizeH="0" baseline="0" noProof="0" dirty="0">
              <a:ln>
                <a:noFill/>
              </a:ln>
              <a:solidFill>
                <a:srgbClr val="FFFFFF"/>
              </a:solidFill>
              <a:effectLst/>
              <a:uLnTx/>
              <a:uFillTx/>
              <a:latin typeface="Arial" charset="0"/>
              <a:ea typeface="Arial" charset="0"/>
              <a:cs typeface="Arial" charset="0"/>
            </a:endParaRPr>
          </a:p>
        </p:txBody>
      </p:sp>
      <p:sp>
        <p:nvSpPr>
          <p:cNvPr id="33" name="TextBox 32">
            <a:extLst>
              <a:ext uri="{FF2B5EF4-FFF2-40B4-BE49-F238E27FC236}">
                <a16:creationId xmlns:a16="http://schemas.microsoft.com/office/drawing/2014/main" id="{208286BC-3276-2F40-BA81-2155AC68E82E}"/>
              </a:ext>
            </a:extLst>
          </p:cNvPr>
          <p:cNvSpPr txBox="1"/>
          <p:nvPr/>
        </p:nvSpPr>
        <p:spPr>
          <a:xfrm rot="4909155">
            <a:off x="6313194" y="2394776"/>
            <a:ext cx="2011929" cy="1610966"/>
          </a:xfrm>
          <a:prstGeom prst="rect">
            <a:avLst/>
          </a:prstGeom>
          <a:noFill/>
        </p:spPr>
        <p:txBody>
          <a:bodyPr wrap="none" rtlCol="0">
            <a:prstTxWarp prst="textArchUp">
              <a:avLst>
                <a:gd name="adj" fmla="val 10947809"/>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FFFFFF"/>
                </a:solidFill>
                <a:effectLst/>
                <a:uLnTx/>
                <a:uFillTx/>
                <a:latin typeface="Arial" charset="0"/>
                <a:ea typeface="Arial" charset="0"/>
                <a:cs typeface="Arial" charset="0"/>
              </a:rPr>
              <a:t>GAVI, FM</a:t>
            </a:r>
            <a:r>
              <a:rPr kumimoji="0" lang="fr-FR" sz="1400" b="1" i="0" u="none" strike="noStrike" kern="1200" cap="none" spc="0" normalizeH="0" baseline="0" noProof="0" dirty="0">
                <a:ln>
                  <a:noFill/>
                </a:ln>
                <a:solidFill>
                  <a:srgbClr val="FFFFFF"/>
                </a:solidFill>
                <a:effectLst/>
                <a:uLnTx/>
                <a:uFillTx/>
                <a:latin typeface="Arial" charset="0"/>
                <a:ea typeface="Arial" charset="0"/>
                <a:cs typeface="Arial" charset="0"/>
              </a:rPr>
              <a:t> </a:t>
            </a:r>
            <a:br>
              <a:rPr kumimoji="0" lang="fr-FR" sz="1400" b="1" i="0" u="none" strike="noStrike" kern="1200" cap="none" spc="0" normalizeH="0" baseline="0" noProof="0" dirty="0">
                <a:ln>
                  <a:noFill/>
                </a:ln>
                <a:solidFill>
                  <a:srgbClr val="FFFFFF"/>
                </a:solidFill>
                <a:effectLst/>
                <a:uLnTx/>
                <a:uFillTx/>
                <a:latin typeface="Arial" charset="0"/>
                <a:ea typeface="Arial" charset="0"/>
                <a:cs typeface="Arial" charset="0"/>
              </a:rPr>
            </a:br>
            <a:r>
              <a:rPr kumimoji="0" lang="fr-FR" sz="1400" b="1" i="0" u="none" strike="noStrike" kern="1200" cap="none" spc="0" normalizeH="0" baseline="0" noProof="0" dirty="0">
                <a:ln>
                  <a:noFill/>
                </a:ln>
                <a:solidFill>
                  <a:srgbClr val="FFFFFF"/>
                </a:solidFill>
                <a:effectLst/>
                <a:uLnTx/>
                <a:uFillTx/>
                <a:latin typeface="Arial" charset="0"/>
                <a:ea typeface="Arial" charset="0"/>
                <a:cs typeface="Arial" charset="0"/>
              </a:rPr>
              <a:t>autres multi</a:t>
            </a:r>
          </a:p>
        </p:txBody>
      </p:sp>
      <p:sp>
        <p:nvSpPr>
          <p:cNvPr id="34" name="TextBox 33">
            <a:extLst>
              <a:ext uri="{FF2B5EF4-FFF2-40B4-BE49-F238E27FC236}">
                <a16:creationId xmlns:a16="http://schemas.microsoft.com/office/drawing/2014/main" id="{F72D49BA-AE5F-D94C-A601-8AC3C6011CB3}"/>
              </a:ext>
            </a:extLst>
          </p:cNvPr>
          <p:cNvSpPr txBox="1"/>
          <p:nvPr/>
        </p:nvSpPr>
        <p:spPr>
          <a:xfrm rot="4909155">
            <a:off x="7243467" y="2112740"/>
            <a:ext cx="2011929" cy="1610966"/>
          </a:xfrm>
          <a:prstGeom prst="rect">
            <a:avLst/>
          </a:prstGeom>
          <a:noFill/>
        </p:spPr>
        <p:txBody>
          <a:bodyPr wrap="none" rtlCol="0">
            <a:prstTxWarp prst="textArchUp">
              <a:avLst>
                <a:gd name="adj" fmla="val 10947809"/>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FFFFFF"/>
                </a:solidFill>
                <a:effectLst/>
                <a:uLnTx/>
                <a:uFillTx/>
                <a:latin typeface="Arial" charset="0"/>
                <a:ea typeface="Arial" charset="0"/>
                <a:cs typeface="Arial" charset="0"/>
              </a:rPr>
              <a:t>GAVI, FM</a:t>
            </a:r>
            <a:r>
              <a:rPr kumimoji="0" lang="fr-FR" sz="1400" b="1" i="0" u="none" strike="noStrike" kern="1200" cap="none" spc="0" normalizeH="0" baseline="0" noProof="0" dirty="0">
                <a:ln>
                  <a:noFill/>
                </a:ln>
                <a:solidFill>
                  <a:srgbClr val="FFFFFF"/>
                </a:solidFill>
                <a:effectLst/>
                <a:uLnTx/>
                <a:uFillTx/>
                <a:latin typeface="Arial" charset="0"/>
                <a:ea typeface="Arial" charset="0"/>
                <a:cs typeface="Arial" charset="0"/>
              </a:rPr>
              <a:t> </a:t>
            </a:r>
            <a:br>
              <a:rPr kumimoji="0" lang="fr-FR" sz="1400" b="1" i="0" u="none" strike="noStrike" kern="1200" cap="none" spc="0" normalizeH="0" baseline="0" noProof="0" dirty="0">
                <a:ln>
                  <a:noFill/>
                </a:ln>
                <a:solidFill>
                  <a:srgbClr val="FFFFFF"/>
                </a:solidFill>
                <a:effectLst/>
                <a:uLnTx/>
                <a:uFillTx/>
                <a:latin typeface="Arial" charset="0"/>
                <a:ea typeface="Arial" charset="0"/>
                <a:cs typeface="Arial" charset="0"/>
              </a:rPr>
            </a:br>
            <a:r>
              <a:rPr kumimoji="0" lang="fr-FR" sz="1400" b="1" i="0" u="none" strike="noStrike" kern="1200" cap="none" spc="0" normalizeH="0" baseline="0" noProof="0" dirty="0">
                <a:ln>
                  <a:noFill/>
                </a:ln>
                <a:solidFill>
                  <a:srgbClr val="FFFFFF"/>
                </a:solidFill>
                <a:effectLst/>
                <a:uLnTx/>
                <a:uFillTx/>
                <a:latin typeface="Arial" charset="0"/>
                <a:ea typeface="Arial" charset="0"/>
                <a:cs typeface="Arial" charset="0"/>
              </a:rPr>
              <a:t>autres multi</a:t>
            </a:r>
          </a:p>
        </p:txBody>
      </p:sp>
    </p:spTree>
    <p:extLst>
      <p:ext uri="{BB962C8B-B14F-4D97-AF65-F5344CB8AC3E}">
        <p14:creationId xmlns:p14="http://schemas.microsoft.com/office/powerpoint/2010/main" val="569478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childTnLst>
                                </p:cTn>
                              </p:par>
                            </p:childTnLst>
                          </p:cTn>
                        </p:par>
                        <p:par>
                          <p:cTn id="20" fill="hold">
                            <p:stCondLst>
                              <p:cond delay="0"/>
                            </p:stCondLst>
                            <p:childTnLst>
                              <p:par>
                                <p:cTn id="21" presetID="1" presetClass="entr" presetSubtype="0"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6" grpId="0"/>
      <p:bldP spid="27" grpId="0"/>
      <p:bldP spid="28" grpId="0"/>
      <p:bldP spid="16" grpId="0"/>
      <p:bldP spid="17" grpId="0"/>
      <p:bldP spid="18" grpId="0"/>
      <p:bldP spid="19" grpId="0"/>
      <p:bldP spid="20" grpId="0"/>
      <p:bldP spid="30" grpId="0"/>
      <p:bldP spid="31" grpId="0"/>
      <p:bldP spid="32" grpId="0"/>
      <p:bldP spid="33" grpId="0"/>
      <p:bldP spid="3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76648" y="131805"/>
            <a:ext cx="8369643" cy="749644"/>
          </a:xfrm>
        </p:spPr>
        <p:txBody>
          <a:bodyPr/>
          <a:lstStyle/>
          <a:p>
            <a:pPr algn="ctr"/>
            <a:r>
              <a:rPr lang="fr-BE" dirty="0"/>
              <a:t>UN MIX INTELLIGENT DE MODALITES de FINANCEMENT</a:t>
            </a:r>
            <a:endParaRPr lang="en-GB" dirty="0"/>
          </a:p>
        </p:txBody>
      </p:sp>
      <p:sp>
        <p:nvSpPr>
          <p:cNvPr id="3" name="Text Placeholder 2"/>
          <p:cNvSpPr>
            <a:spLocks noGrp="1"/>
          </p:cNvSpPr>
          <p:nvPr>
            <p:ph type="body" sz="quarter" idx="10"/>
          </p:nvPr>
        </p:nvSpPr>
        <p:spPr>
          <a:xfrm>
            <a:off x="298175" y="1301578"/>
            <a:ext cx="8308796" cy="4794422"/>
          </a:xfrm>
        </p:spPr>
        <p:txBody>
          <a:bodyPr/>
          <a:lstStyle/>
          <a:p>
            <a:r>
              <a:rPr lang="fr-BE" dirty="0"/>
              <a:t>Le mix de modalités de mise en commun</a:t>
            </a:r>
          </a:p>
          <a:p>
            <a:pPr lvl="1"/>
            <a:r>
              <a:rPr lang="fr-BE" sz="2200" dirty="0"/>
              <a:t>Les systèmes de tiers paiement (RAMU, gratuité)</a:t>
            </a:r>
          </a:p>
          <a:p>
            <a:pPr lvl="1"/>
            <a:r>
              <a:rPr lang="fr-BE" sz="2200" dirty="0"/>
              <a:t>Le système de paiement de la solde (Appui budgétaire)</a:t>
            </a:r>
          </a:p>
          <a:p>
            <a:pPr lvl="1"/>
            <a:r>
              <a:rPr lang="fr-BE" sz="2200" dirty="0"/>
              <a:t>Les structures d'approvisionnement en produits de santé (CAMEG, Chaine Vaccins, CR produits sanguins)</a:t>
            </a:r>
          </a:p>
          <a:p>
            <a:pPr lvl="1"/>
            <a:r>
              <a:rPr lang="fr-BE" sz="2200" dirty="0"/>
              <a:t>La matrice des financements ciblés (investissements, formations, crédits délégués et transférés)</a:t>
            </a:r>
          </a:p>
          <a:p>
            <a:r>
              <a:rPr lang="fr-BE" dirty="0"/>
              <a:t>Le mix de modalités d'achat de services</a:t>
            </a:r>
          </a:p>
          <a:p>
            <a:pPr lvl="1"/>
            <a:r>
              <a:rPr lang="fr-BE" sz="2200" dirty="0"/>
              <a:t>La fourniture d'intrants (infrastructures, équipement, personnel</a:t>
            </a:r>
          </a:p>
          <a:p>
            <a:pPr lvl="1"/>
            <a:r>
              <a:rPr lang="fr-BE" sz="2200" dirty="0"/>
              <a:t>Le financement basé sur le volume d'activités</a:t>
            </a:r>
          </a:p>
          <a:p>
            <a:pPr lvl="1"/>
            <a:r>
              <a:rPr lang="fr-BE" sz="2200" dirty="0"/>
              <a:t>Le financement basé sur la performance (qualité, effets)</a:t>
            </a:r>
          </a:p>
          <a:p>
            <a:pPr lvl="1"/>
            <a:endParaRPr lang="en-GB" sz="2200" dirty="0"/>
          </a:p>
        </p:txBody>
      </p:sp>
    </p:spTree>
    <p:extLst>
      <p:ext uri="{BB962C8B-B14F-4D97-AF65-F5344CB8AC3E}">
        <p14:creationId xmlns:p14="http://schemas.microsoft.com/office/powerpoint/2010/main" val="20466199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fr-FR" dirty="0"/>
              <a:t>Contenu de la Feuille de route</a:t>
            </a:r>
            <a:endParaRPr lang="en-US" dirty="0"/>
          </a:p>
        </p:txBody>
      </p:sp>
      <p:graphicFrame>
        <p:nvGraphicFramePr>
          <p:cNvPr id="8" name="Content Placeholder 7"/>
          <p:cNvGraphicFramePr>
            <a:graphicFrameLocks noGrp="1"/>
          </p:cNvGraphicFramePr>
          <p:nvPr>
            <p:ph idx="4294967295"/>
            <p:extLst>
              <p:ext uri="{D42A27DB-BD31-4B8C-83A1-F6EECF244321}">
                <p14:modId xmlns:p14="http://schemas.microsoft.com/office/powerpoint/2010/main" val="748784875"/>
              </p:ext>
            </p:extLst>
          </p:nvPr>
        </p:nvGraphicFramePr>
        <p:xfrm>
          <a:off x="370390" y="1122744"/>
          <a:ext cx="8642350" cy="50732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538050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fr-BE" sz="2000" dirty="0"/>
              <a:t>Elaborer et valider un dossier d'investissements prioritaires dans le domaine du SRMNEA-N</a:t>
            </a:r>
            <a:br>
              <a:rPr lang="fr-BE" sz="2000" dirty="0"/>
            </a:br>
            <a:endParaRPr lang="en-GB" sz="2000" dirty="0"/>
          </a:p>
        </p:txBody>
      </p:sp>
      <p:sp>
        <p:nvSpPr>
          <p:cNvPr id="3" name="Text Placeholder 2"/>
          <p:cNvSpPr>
            <a:spLocks noGrp="1"/>
          </p:cNvSpPr>
          <p:nvPr>
            <p:ph type="body" sz="quarter" idx="10"/>
          </p:nvPr>
        </p:nvSpPr>
        <p:spPr>
          <a:xfrm>
            <a:off x="298175" y="1070919"/>
            <a:ext cx="8308796" cy="5198076"/>
          </a:xfrm>
        </p:spPr>
        <p:txBody>
          <a:bodyPr/>
          <a:lstStyle/>
          <a:p>
            <a:r>
              <a:rPr lang="fr-BE" dirty="0"/>
              <a:t>La préparation d'un DI est une mesure qui se décompose en processus séquencés de trois types : </a:t>
            </a:r>
          </a:p>
          <a:p>
            <a:pPr lvl="1"/>
            <a:r>
              <a:rPr lang="fr-BE" dirty="0"/>
              <a:t>Processus de gouvernance : </a:t>
            </a:r>
            <a:r>
              <a:rPr lang="fr-BE" dirty="0" err="1"/>
              <a:t>pex</a:t>
            </a:r>
            <a:r>
              <a:rPr lang="fr-BE" dirty="0"/>
              <a:t> préparer le Budget programme 2019-2021</a:t>
            </a:r>
          </a:p>
          <a:p>
            <a:pPr lvl="1"/>
            <a:r>
              <a:rPr lang="fr-BE" dirty="0"/>
              <a:t>Processus centraux : </a:t>
            </a:r>
            <a:r>
              <a:rPr lang="fr-BE" dirty="0" err="1"/>
              <a:t>pex</a:t>
            </a:r>
            <a:r>
              <a:rPr lang="fr-BE" dirty="0"/>
              <a:t> analyser la documentation sur la cout-efficacité des interventions</a:t>
            </a:r>
          </a:p>
          <a:p>
            <a:pPr lvl="1"/>
            <a:r>
              <a:rPr lang="fr-BE" dirty="0"/>
              <a:t>Processus de soutien : préparer des requêtes de financement</a:t>
            </a:r>
          </a:p>
          <a:p>
            <a:r>
              <a:rPr lang="fr-BE" dirty="0"/>
              <a:t>Attributs des processus</a:t>
            </a:r>
          </a:p>
          <a:p>
            <a:pPr lvl="1"/>
            <a:r>
              <a:rPr lang="fr-BE" dirty="0"/>
              <a:t>Le niveau de priorité : Vital, Essentiel, Confort, Luxe</a:t>
            </a:r>
          </a:p>
          <a:p>
            <a:pPr lvl="1"/>
            <a:r>
              <a:rPr lang="fr-BE" dirty="0"/>
              <a:t>L'effort requis : L, M, S ou en HJ</a:t>
            </a:r>
          </a:p>
          <a:p>
            <a:pPr lvl="1"/>
            <a:r>
              <a:rPr lang="fr-BE" dirty="0"/>
              <a:t>Le coût</a:t>
            </a:r>
            <a:endParaRPr lang="en-GB" dirty="0"/>
          </a:p>
        </p:txBody>
      </p:sp>
    </p:spTree>
    <p:extLst>
      <p:ext uri="{BB962C8B-B14F-4D97-AF65-F5344CB8AC3E}">
        <p14:creationId xmlns:p14="http://schemas.microsoft.com/office/powerpoint/2010/main" val="5731907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fr-BE" dirty="0"/>
              <a:t>FEUILLE DE ROUTE</a:t>
            </a:r>
            <a:endParaRPr lang="en-GB" dirty="0"/>
          </a:p>
        </p:txBody>
      </p:sp>
      <p:sp>
        <p:nvSpPr>
          <p:cNvPr id="3" name="Text Placeholder 2"/>
          <p:cNvSpPr>
            <a:spLocks noGrp="1"/>
          </p:cNvSpPr>
          <p:nvPr>
            <p:ph type="body" sz="quarter" idx="10"/>
          </p:nvPr>
        </p:nvSpPr>
        <p:spPr>
          <a:xfrm>
            <a:off x="298175" y="1112107"/>
            <a:ext cx="7857284" cy="5140411"/>
          </a:xfrm>
        </p:spPr>
        <p:txBody>
          <a:bodyPr/>
          <a:lstStyle/>
          <a:p>
            <a:r>
              <a:rPr lang="fr-BE" sz="3200" dirty="0"/>
              <a:t>Les parties prenantes 1) qui sont responsables, 2)  qui soutiennent, qui sont consultés ou 4) qui sont informés:</a:t>
            </a:r>
          </a:p>
          <a:p>
            <a:pPr lvl="1"/>
            <a:r>
              <a:rPr lang="fr-BE" dirty="0"/>
              <a:t>L'équipe fonctionnelle "mobilisation et allocation des ressources sanitaires gère la séquence et la qualité de ces processus</a:t>
            </a:r>
            <a:endParaRPr lang="en-GB" dirty="0"/>
          </a:p>
          <a:p>
            <a:pPr lvl="1"/>
            <a:r>
              <a:rPr lang="fr-BE" dirty="0"/>
              <a:t>Des directeurs et personnes ressources sont chargés de mettre en œuvre les activités</a:t>
            </a:r>
          </a:p>
          <a:p>
            <a:pPr lvl="1"/>
            <a:r>
              <a:rPr lang="fr-BE" dirty="0"/>
              <a:t>Les structures sectorielles de gouvernance sont chargées d'adopter les documents</a:t>
            </a:r>
          </a:p>
          <a:p>
            <a:pPr lvl="1"/>
            <a:r>
              <a:rPr lang="fr-BE" dirty="0"/>
              <a:t>Des consultants apportent un soutien technique</a:t>
            </a:r>
          </a:p>
          <a:p>
            <a:pPr lvl="1"/>
            <a:r>
              <a:rPr lang="fr-BE" dirty="0"/>
              <a:t>Toutes les parties prenantes restent informées</a:t>
            </a:r>
          </a:p>
        </p:txBody>
      </p:sp>
    </p:spTree>
    <p:extLst>
      <p:ext uri="{BB962C8B-B14F-4D97-AF65-F5344CB8AC3E}">
        <p14:creationId xmlns:p14="http://schemas.microsoft.com/office/powerpoint/2010/main" val="1198066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fr-BE" dirty="0"/>
              <a:t>La carte des processus</a:t>
            </a:r>
            <a:endParaRPr lang="en-GB" dirty="0"/>
          </a:p>
        </p:txBody>
      </p:sp>
      <p:pic>
        <p:nvPicPr>
          <p:cNvPr id="92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597" y="1252151"/>
            <a:ext cx="8600077" cy="4882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411223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fr-BE" dirty="0"/>
              <a:t>Feuille de route – CARTE DE PROCESSUS</a:t>
            </a:r>
            <a:endParaRPr lang="en-GB" dirty="0"/>
          </a:p>
        </p:txBody>
      </p:sp>
      <p:sp>
        <p:nvSpPr>
          <p:cNvPr id="8" name="Right Arrow 7"/>
          <p:cNvSpPr/>
          <p:nvPr/>
        </p:nvSpPr>
        <p:spPr>
          <a:xfrm>
            <a:off x="4066749" y="2034746"/>
            <a:ext cx="914400" cy="30559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Left Arrow 8"/>
          <p:cNvSpPr/>
          <p:nvPr/>
        </p:nvSpPr>
        <p:spPr>
          <a:xfrm>
            <a:off x="4020372" y="2435539"/>
            <a:ext cx="925083" cy="28903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Down Arrow 9"/>
          <p:cNvSpPr/>
          <p:nvPr/>
        </p:nvSpPr>
        <p:spPr>
          <a:xfrm>
            <a:off x="4136923" y="2818128"/>
            <a:ext cx="808532" cy="888420"/>
          </a:xfrm>
          <a:prstGeom prst="downArrow">
            <a:avLst/>
          </a:prstGeom>
          <a:solidFill>
            <a:srgbClr val="F8C0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p:cNvSpPr txBox="1"/>
          <p:nvPr/>
        </p:nvSpPr>
        <p:spPr>
          <a:xfrm>
            <a:off x="906164" y="1835375"/>
            <a:ext cx="3031524" cy="1200329"/>
          </a:xfrm>
          <a:prstGeom prst="rect">
            <a:avLst/>
          </a:prstGeom>
          <a:noFill/>
          <a:ln w="57150">
            <a:solidFill>
              <a:srgbClr val="4E94D4"/>
            </a:solidFill>
          </a:ln>
        </p:spPr>
        <p:txBody>
          <a:bodyPr wrap="square" rtlCol="0">
            <a:spAutoFit/>
          </a:bodyPr>
          <a:lstStyle/>
          <a:p>
            <a:r>
              <a:rPr lang="fr-BE" sz="1800" dirty="0"/>
              <a:t>1.Prioriser les interventions, les réformes, les approches  et les zones d'intervention du programme  &lt; 31/05/2018</a:t>
            </a:r>
            <a:endParaRPr lang="en-GB" sz="1800" dirty="0"/>
          </a:p>
        </p:txBody>
      </p:sp>
      <p:sp>
        <p:nvSpPr>
          <p:cNvPr id="16" name="TextBox 15"/>
          <p:cNvSpPr txBox="1"/>
          <p:nvPr/>
        </p:nvSpPr>
        <p:spPr>
          <a:xfrm>
            <a:off x="5185716" y="1708686"/>
            <a:ext cx="3002695" cy="1477328"/>
          </a:xfrm>
          <a:prstGeom prst="rect">
            <a:avLst/>
          </a:prstGeom>
          <a:noFill/>
          <a:ln w="57150">
            <a:solidFill>
              <a:srgbClr val="4E94D4"/>
            </a:solidFill>
          </a:ln>
        </p:spPr>
        <p:txBody>
          <a:bodyPr wrap="square" rtlCol="0">
            <a:spAutoFit/>
          </a:bodyPr>
          <a:lstStyle/>
          <a:p>
            <a:r>
              <a:rPr lang="fr-BE" sz="1800" dirty="0"/>
              <a:t>2. Assurer un financement intelligent et durable des investissements et frais récurrents</a:t>
            </a:r>
          </a:p>
          <a:p>
            <a:r>
              <a:rPr lang="fr-BE" sz="1800" dirty="0"/>
              <a:t>&lt; 31/05/2018</a:t>
            </a:r>
            <a:endParaRPr lang="en-GB" sz="1800" dirty="0"/>
          </a:p>
        </p:txBody>
      </p:sp>
      <p:sp>
        <p:nvSpPr>
          <p:cNvPr id="17" name="TextBox 16"/>
          <p:cNvSpPr txBox="1"/>
          <p:nvPr/>
        </p:nvSpPr>
        <p:spPr>
          <a:xfrm>
            <a:off x="906164" y="3719116"/>
            <a:ext cx="2924431" cy="923330"/>
          </a:xfrm>
          <a:prstGeom prst="rect">
            <a:avLst/>
          </a:prstGeom>
          <a:noFill/>
          <a:ln w="57150">
            <a:solidFill>
              <a:srgbClr val="4E94D4"/>
            </a:solidFill>
          </a:ln>
        </p:spPr>
        <p:txBody>
          <a:bodyPr wrap="square" rtlCol="0">
            <a:spAutoFit/>
          </a:bodyPr>
          <a:lstStyle/>
          <a:p>
            <a:r>
              <a:rPr lang="fr-BE" sz="1800" dirty="0"/>
              <a:t>3. Décrire les activités du programme</a:t>
            </a:r>
          </a:p>
          <a:p>
            <a:r>
              <a:rPr lang="fr-BE" sz="1800" dirty="0"/>
              <a:t>&lt; 30/06/2018</a:t>
            </a:r>
          </a:p>
        </p:txBody>
      </p:sp>
      <p:sp>
        <p:nvSpPr>
          <p:cNvPr id="18" name="TextBox 17"/>
          <p:cNvSpPr txBox="1"/>
          <p:nvPr/>
        </p:nvSpPr>
        <p:spPr>
          <a:xfrm>
            <a:off x="5251618" y="3553578"/>
            <a:ext cx="2870890" cy="923330"/>
          </a:xfrm>
          <a:prstGeom prst="rect">
            <a:avLst/>
          </a:prstGeom>
          <a:noFill/>
          <a:ln w="57150">
            <a:solidFill>
              <a:srgbClr val="4E94D4"/>
            </a:solidFill>
          </a:ln>
        </p:spPr>
        <p:txBody>
          <a:bodyPr wrap="square" rtlCol="0">
            <a:spAutoFit/>
          </a:bodyPr>
          <a:lstStyle/>
          <a:p>
            <a:r>
              <a:rPr lang="fr-BE" sz="1800" dirty="0"/>
              <a:t>4. Décrire la gouvernance du programme et de son suivi</a:t>
            </a:r>
          </a:p>
          <a:p>
            <a:r>
              <a:rPr lang="fr-BE" sz="1800" dirty="0"/>
              <a:t>&lt; 30/06/2018</a:t>
            </a:r>
          </a:p>
        </p:txBody>
      </p:sp>
      <p:sp>
        <p:nvSpPr>
          <p:cNvPr id="19" name="Right Arrow 18"/>
          <p:cNvSpPr/>
          <p:nvPr/>
        </p:nvSpPr>
        <p:spPr>
          <a:xfrm>
            <a:off x="4106261" y="3706548"/>
            <a:ext cx="914400" cy="25764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Left Arrow 19"/>
          <p:cNvSpPr/>
          <p:nvPr/>
        </p:nvSpPr>
        <p:spPr>
          <a:xfrm>
            <a:off x="4049972" y="4094205"/>
            <a:ext cx="925083" cy="228531"/>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Box 20"/>
          <p:cNvSpPr txBox="1"/>
          <p:nvPr/>
        </p:nvSpPr>
        <p:spPr>
          <a:xfrm>
            <a:off x="2123685" y="5151055"/>
            <a:ext cx="5305168" cy="646331"/>
          </a:xfrm>
          <a:prstGeom prst="rect">
            <a:avLst/>
          </a:prstGeom>
          <a:noFill/>
          <a:ln w="57150">
            <a:solidFill>
              <a:srgbClr val="4E94D4"/>
            </a:solidFill>
          </a:ln>
        </p:spPr>
        <p:txBody>
          <a:bodyPr wrap="square" rtlCol="0">
            <a:spAutoFit/>
          </a:bodyPr>
          <a:lstStyle/>
          <a:p>
            <a:r>
              <a:rPr lang="fr-BE" sz="1800" dirty="0"/>
              <a:t>5. Assurer la rédaction finale du dossier d'investissement et adopter le DI &lt; 30/07/2018</a:t>
            </a:r>
          </a:p>
        </p:txBody>
      </p:sp>
      <p:sp>
        <p:nvSpPr>
          <p:cNvPr id="22" name="Down Arrow 21"/>
          <p:cNvSpPr/>
          <p:nvPr/>
        </p:nvSpPr>
        <p:spPr>
          <a:xfrm>
            <a:off x="4158429" y="4401856"/>
            <a:ext cx="808532" cy="713841"/>
          </a:xfrm>
          <a:prstGeom prst="downArrow">
            <a:avLst/>
          </a:prstGeom>
          <a:solidFill>
            <a:srgbClr val="F8C0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p:cNvSpPr txBox="1"/>
          <p:nvPr/>
        </p:nvSpPr>
        <p:spPr>
          <a:xfrm>
            <a:off x="8396906" y="856357"/>
            <a:ext cx="420130" cy="6001643"/>
          </a:xfrm>
          <a:prstGeom prst="rect">
            <a:avLst/>
          </a:prstGeom>
          <a:solidFill>
            <a:srgbClr val="92D050"/>
          </a:solidFill>
        </p:spPr>
        <p:txBody>
          <a:bodyPr wrap="square" rtlCol="0">
            <a:spAutoFit/>
          </a:bodyPr>
          <a:lstStyle/>
          <a:p>
            <a:r>
              <a:rPr lang="fr-BE" sz="2400" b="1" dirty="0"/>
              <a:t>CONTRÔLE   </a:t>
            </a:r>
          </a:p>
          <a:p>
            <a:endParaRPr lang="fr-BE" sz="2400" b="1" dirty="0"/>
          </a:p>
          <a:p>
            <a:r>
              <a:rPr lang="fr-BE" sz="2400" b="1" dirty="0"/>
              <a:t>QUAL</a:t>
            </a:r>
          </a:p>
          <a:p>
            <a:r>
              <a:rPr lang="fr-BE" sz="2400" b="1" dirty="0"/>
              <a:t>I</a:t>
            </a:r>
          </a:p>
          <a:p>
            <a:r>
              <a:rPr lang="fr-BE" sz="2400" b="1" dirty="0"/>
              <a:t>TE</a:t>
            </a:r>
            <a:endParaRPr lang="en-GB" sz="2400" b="1" dirty="0"/>
          </a:p>
        </p:txBody>
      </p:sp>
      <p:sp>
        <p:nvSpPr>
          <p:cNvPr id="24" name="TextBox 23"/>
          <p:cNvSpPr txBox="1"/>
          <p:nvPr/>
        </p:nvSpPr>
        <p:spPr>
          <a:xfrm>
            <a:off x="208495" y="1041022"/>
            <a:ext cx="420130" cy="5632311"/>
          </a:xfrm>
          <a:prstGeom prst="rect">
            <a:avLst/>
          </a:prstGeom>
          <a:solidFill>
            <a:srgbClr val="92D050"/>
          </a:solidFill>
        </p:spPr>
        <p:txBody>
          <a:bodyPr wrap="square" rtlCol="0">
            <a:spAutoFit/>
          </a:bodyPr>
          <a:lstStyle/>
          <a:p>
            <a:r>
              <a:rPr lang="fr-BE" sz="2400" b="1" dirty="0"/>
              <a:t>SOUT</a:t>
            </a:r>
          </a:p>
          <a:p>
            <a:r>
              <a:rPr lang="fr-BE" sz="2400" b="1" dirty="0"/>
              <a:t>I</a:t>
            </a:r>
          </a:p>
          <a:p>
            <a:r>
              <a:rPr lang="fr-BE" sz="2400" b="1" dirty="0"/>
              <a:t>EN</a:t>
            </a:r>
          </a:p>
          <a:p>
            <a:r>
              <a:rPr lang="fr-BE" sz="2400" b="1" dirty="0"/>
              <a:t>FNANCI</a:t>
            </a:r>
          </a:p>
          <a:p>
            <a:r>
              <a:rPr lang="fr-BE" sz="2400" b="1" dirty="0"/>
              <a:t>ER</a:t>
            </a:r>
            <a:endParaRPr lang="en-GB" sz="2400" b="1" dirty="0"/>
          </a:p>
        </p:txBody>
      </p:sp>
      <p:sp>
        <p:nvSpPr>
          <p:cNvPr id="25" name="TextBox 24"/>
          <p:cNvSpPr txBox="1"/>
          <p:nvPr/>
        </p:nvSpPr>
        <p:spPr>
          <a:xfrm>
            <a:off x="1341700" y="6061094"/>
            <a:ext cx="6441990" cy="523220"/>
          </a:xfrm>
          <a:prstGeom prst="rect">
            <a:avLst/>
          </a:prstGeom>
          <a:solidFill>
            <a:srgbClr val="92D050"/>
          </a:solidFill>
        </p:spPr>
        <p:txBody>
          <a:bodyPr wrap="square" rtlCol="0">
            <a:spAutoFit/>
          </a:bodyPr>
          <a:lstStyle/>
          <a:p>
            <a:pPr algn="ctr"/>
            <a:r>
              <a:rPr lang="fr-BE" sz="2800" b="1" dirty="0"/>
              <a:t>COMMUNICATION</a:t>
            </a:r>
            <a:endParaRPr lang="en-GB" sz="2800" b="1" dirty="0"/>
          </a:p>
        </p:txBody>
      </p:sp>
      <p:sp>
        <p:nvSpPr>
          <p:cNvPr id="26" name="TextBox 25"/>
          <p:cNvSpPr txBox="1"/>
          <p:nvPr/>
        </p:nvSpPr>
        <p:spPr>
          <a:xfrm>
            <a:off x="1415232" y="1041022"/>
            <a:ext cx="6441990" cy="523220"/>
          </a:xfrm>
          <a:prstGeom prst="rect">
            <a:avLst/>
          </a:prstGeom>
          <a:solidFill>
            <a:srgbClr val="FFFF00"/>
          </a:solidFill>
        </p:spPr>
        <p:txBody>
          <a:bodyPr wrap="square" rtlCol="0">
            <a:spAutoFit/>
          </a:bodyPr>
          <a:lstStyle/>
          <a:p>
            <a:pPr algn="ctr"/>
            <a:r>
              <a:rPr lang="fr-BE" sz="2800" b="1" dirty="0"/>
              <a:t>PROCESSUS DE GOUVERNANCE</a:t>
            </a:r>
            <a:endParaRPr lang="en-GB" sz="2800" b="1" dirty="0"/>
          </a:p>
        </p:txBody>
      </p:sp>
    </p:spTree>
    <p:extLst>
      <p:ext uri="{BB962C8B-B14F-4D97-AF65-F5344CB8AC3E}">
        <p14:creationId xmlns:p14="http://schemas.microsoft.com/office/powerpoint/2010/main" val="34650455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8368" y="297850"/>
            <a:ext cx="8443783" cy="707165"/>
          </a:xfrm>
        </p:spPr>
        <p:txBody>
          <a:bodyPr/>
          <a:lstStyle/>
          <a:p>
            <a:r>
              <a:rPr lang="fr-BE" sz="2400" dirty="0"/>
              <a:t>1.Prioriser les interventions, les réformes, les approches  et les zones d'intervention du programme</a:t>
            </a:r>
            <a:endParaRPr lang="en-GB" sz="2400" dirty="0"/>
          </a:p>
        </p:txBody>
      </p:sp>
      <p:graphicFrame>
        <p:nvGraphicFramePr>
          <p:cNvPr id="4" name="Table 3"/>
          <p:cNvGraphicFramePr>
            <a:graphicFrameLocks noGrp="1"/>
          </p:cNvGraphicFramePr>
          <p:nvPr>
            <p:extLst>
              <p:ext uri="{D42A27DB-BD31-4B8C-83A1-F6EECF244321}">
                <p14:modId xmlns:p14="http://schemas.microsoft.com/office/powerpoint/2010/main" val="1178146592"/>
              </p:ext>
            </p:extLst>
          </p:nvPr>
        </p:nvGraphicFramePr>
        <p:xfrm>
          <a:off x="354227" y="1166813"/>
          <a:ext cx="8517923" cy="5184842"/>
        </p:xfrm>
        <a:graphic>
          <a:graphicData uri="http://schemas.openxmlformats.org/drawingml/2006/table">
            <a:tbl>
              <a:tblPr>
                <a:tableStyleId>{5C22544A-7EE6-4342-B048-85BDC9FD1C3A}</a:tableStyleId>
              </a:tblPr>
              <a:tblGrid>
                <a:gridCol w="8517923">
                  <a:extLst>
                    <a:ext uri="{9D8B030D-6E8A-4147-A177-3AD203B41FA5}">
                      <a16:colId xmlns:a16="http://schemas.microsoft.com/office/drawing/2014/main" val="20000"/>
                    </a:ext>
                  </a:extLst>
                </a:gridCol>
              </a:tblGrid>
              <a:tr h="150865">
                <a:tc>
                  <a:txBody>
                    <a:bodyPr/>
                    <a:lstStyle/>
                    <a:p>
                      <a:pPr algn="l" fontAlgn="t"/>
                      <a:r>
                        <a:rPr lang="fr-BE" sz="2400" u="none" strike="noStrike" dirty="0">
                          <a:effectLst/>
                        </a:rPr>
                        <a:t>1.1. Identifier les gaps de performance les plus importants</a:t>
                      </a:r>
                      <a:endParaRPr lang="fr-BE" sz="2400" b="1" i="0" u="none" strike="noStrike" dirty="0">
                        <a:solidFill>
                          <a:srgbClr val="000000"/>
                        </a:solidFill>
                        <a:effectLst/>
                        <a:latin typeface="Calibri"/>
                      </a:endParaRPr>
                    </a:p>
                  </a:txBody>
                  <a:tcPr marL="67889" marR="7543" marT="7543" marB="0"/>
                </a:tc>
                <a:extLst>
                  <a:ext uri="{0D108BD9-81ED-4DB2-BD59-A6C34878D82A}">
                    <a16:rowId xmlns:a16="http://schemas.microsoft.com/office/drawing/2014/main" val="10000"/>
                  </a:ext>
                </a:extLst>
              </a:tr>
              <a:tr h="150865">
                <a:tc>
                  <a:txBody>
                    <a:bodyPr/>
                    <a:lstStyle/>
                    <a:p>
                      <a:pPr algn="l" fontAlgn="t"/>
                      <a:r>
                        <a:rPr lang="fr-BE" sz="1400" u="none" strike="noStrike" dirty="0">
                          <a:effectLst/>
                        </a:rPr>
                        <a:t>Elaborer un scoreboard et des cartes indicateurs SRMNEA-N</a:t>
                      </a:r>
                      <a:endParaRPr lang="fr-BE" sz="1400" b="0" i="0" u="none" strike="noStrike" dirty="0">
                        <a:solidFill>
                          <a:srgbClr val="000000"/>
                        </a:solidFill>
                        <a:effectLst/>
                        <a:latin typeface="Calibri"/>
                      </a:endParaRPr>
                    </a:p>
                  </a:txBody>
                  <a:tcPr marL="135779" marR="7543" marT="7543" marB="0"/>
                </a:tc>
                <a:extLst>
                  <a:ext uri="{0D108BD9-81ED-4DB2-BD59-A6C34878D82A}">
                    <a16:rowId xmlns:a16="http://schemas.microsoft.com/office/drawing/2014/main" val="10001"/>
                  </a:ext>
                </a:extLst>
              </a:tr>
              <a:tr h="89894">
                <a:tc>
                  <a:txBody>
                    <a:bodyPr/>
                    <a:lstStyle/>
                    <a:p>
                      <a:pPr algn="l" fontAlgn="t"/>
                      <a:r>
                        <a:rPr lang="fr-BE" sz="1400" u="none" strike="noStrike" dirty="0">
                          <a:effectLst/>
                        </a:rPr>
                        <a:t>Organiser un atelier de présentation et de validation des gaps de performance</a:t>
                      </a:r>
                      <a:endParaRPr lang="fr-BE" sz="1400" b="0" i="0" u="none" strike="noStrike" dirty="0">
                        <a:solidFill>
                          <a:srgbClr val="000000"/>
                        </a:solidFill>
                        <a:effectLst/>
                        <a:latin typeface="Calibri"/>
                      </a:endParaRPr>
                    </a:p>
                  </a:txBody>
                  <a:tcPr marL="135779" marR="7543" marT="7543" marB="0"/>
                </a:tc>
                <a:extLst>
                  <a:ext uri="{0D108BD9-81ED-4DB2-BD59-A6C34878D82A}">
                    <a16:rowId xmlns:a16="http://schemas.microsoft.com/office/drawing/2014/main" val="10002"/>
                  </a:ext>
                </a:extLst>
              </a:tr>
              <a:tr h="33748">
                <a:tc>
                  <a:txBody>
                    <a:bodyPr/>
                    <a:lstStyle/>
                    <a:p>
                      <a:pPr algn="l" fontAlgn="t"/>
                      <a:r>
                        <a:rPr lang="fr-BE" sz="2400" u="none" strike="noStrike" dirty="0">
                          <a:effectLst/>
                        </a:rPr>
                        <a:t>1.2. Identifier les interventions et approches les plus couts-efficaces</a:t>
                      </a:r>
                      <a:endParaRPr lang="fr-BE" sz="2400" b="1" i="0" u="none" strike="noStrike" dirty="0">
                        <a:solidFill>
                          <a:srgbClr val="000000"/>
                        </a:solidFill>
                        <a:effectLst/>
                        <a:latin typeface="Calibri"/>
                      </a:endParaRPr>
                    </a:p>
                  </a:txBody>
                  <a:tcPr marL="67889" marR="7543" marT="7543" marB="0"/>
                </a:tc>
                <a:extLst>
                  <a:ext uri="{0D108BD9-81ED-4DB2-BD59-A6C34878D82A}">
                    <a16:rowId xmlns:a16="http://schemas.microsoft.com/office/drawing/2014/main" val="10003"/>
                  </a:ext>
                </a:extLst>
              </a:tr>
              <a:tr h="117645">
                <a:tc>
                  <a:txBody>
                    <a:bodyPr/>
                    <a:lstStyle/>
                    <a:p>
                      <a:pPr algn="l" fontAlgn="t"/>
                      <a:r>
                        <a:rPr lang="fr-BE" sz="1400" u="none" strike="noStrike" dirty="0">
                          <a:effectLst/>
                        </a:rPr>
                        <a:t>Réunir et analyser les évidences sur les interventions et approches</a:t>
                      </a:r>
                      <a:endParaRPr lang="fr-BE" sz="1400" b="0" i="0" u="none" strike="noStrike" dirty="0">
                        <a:solidFill>
                          <a:srgbClr val="000000"/>
                        </a:solidFill>
                        <a:effectLst/>
                        <a:latin typeface="Calibri"/>
                      </a:endParaRPr>
                    </a:p>
                  </a:txBody>
                  <a:tcPr marL="135779" marR="7543" marT="7543" marB="0"/>
                </a:tc>
                <a:extLst>
                  <a:ext uri="{0D108BD9-81ED-4DB2-BD59-A6C34878D82A}">
                    <a16:rowId xmlns:a16="http://schemas.microsoft.com/office/drawing/2014/main" val="10004"/>
                  </a:ext>
                </a:extLst>
              </a:tr>
              <a:tr h="301731">
                <a:tc>
                  <a:txBody>
                    <a:bodyPr/>
                    <a:lstStyle/>
                    <a:p>
                      <a:pPr algn="l" fontAlgn="t"/>
                      <a:r>
                        <a:rPr lang="fr-BE" sz="1400" u="none" strike="noStrike">
                          <a:effectLst/>
                        </a:rPr>
                        <a:t>Organiser un atelier de présentation et de validation des interventions et approches les plus couts-efficaces</a:t>
                      </a:r>
                      <a:endParaRPr lang="fr-BE" sz="1400" b="0" i="0" u="none" strike="noStrike">
                        <a:solidFill>
                          <a:srgbClr val="000000"/>
                        </a:solidFill>
                        <a:effectLst/>
                        <a:latin typeface="Calibri"/>
                      </a:endParaRPr>
                    </a:p>
                  </a:txBody>
                  <a:tcPr marL="135779" marR="7543" marT="7543" marB="0"/>
                </a:tc>
                <a:extLst>
                  <a:ext uri="{0D108BD9-81ED-4DB2-BD59-A6C34878D82A}">
                    <a16:rowId xmlns:a16="http://schemas.microsoft.com/office/drawing/2014/main" val="10005"/>
                  </a:ext>
                </a:extLst>
              </a:tr>
              <a:tr h="0">
                <a:tc>
                  <a:txBody>
                    <a:bodyPr/>
                    <a:lstStyle/>
                    <a:p>
                      <a:pPr algn="l" fontAlgn="t"/>
                      <a:r>
                        <a:rPr lang="fr-BE" sz="2400" u="none" strike="noStrike" dirty="0">
                          <a:effectLst/>
                        </a:rPr>
                        <a:t>1.3. Identifier les réformes du système de santé et de financement requises</a:t>
                      </a:r>
                      <a:endParaRPr lang="fr-BE" sz="2400" b="1" i="0" u="none" strike="noStrike" dirty="0">
                        <a:solidFill>
                          <a:srgbClr val="000000"/>
                        </a:solidFill>
                        <a:effectLst/>
                        <a:latin typeface="Calibri"/>
                      </a:endParaRPr>
                    </a:p>
                  </a:txBody>
                  <a:tcPr marL="67889" marR="7543" marT="7543" marB="0"/>
                </a:tc>
                <a:extLst>
                  <a:ext uri="{0D108BD9-81ED-4DB2-BD59-A6C34878D82A}">
                    <a16:rowId xmlns:a16="http://schemas.microsoft.com/office/drawing/2014/main" val="10006"/>
                  </a:ext>
                </a:extLst>
              </a:tr>
              <a:tr h="0">
                <a:tc>
                  <a:txBody>
                    <a:bodyPr/>
                    <a:lstStyle/>
                    <a:p>
                      <a:pPr algn="l" fontAlgn="t"/>
                      <a:r>
                        <a:rPr lang="fr-BE" sz="1400" u="none" strike="noStrike">
                          <a:effectLst/>
                        </a:rPr>
                        <a:t>Identifier les mesures critiques dans la stratégie nationale de financement</a:t>
                      </a:r>
                      <a:endParaRPr lang="fr-BE" sz="1400" b="0" i="0" u="none" strike="noStrike">
                        <a:solidFill>
                          <a:srgbClr val="000000"/>
                        </a:solidFill>
                        <a:effectLst/>
                        <a:latin typeface="Calibri"/>
                      </a:endParaRPr>
                    </a:p>
                  </a:txBody>
                  <a:tcPr marL="135779" marR="7543" marT="7543" marB="0"/>
                </a:tc>
                <a:extLst>
                  <a:ext uri="{0D108BD9-81ED-4DB2-BD59-A6C34878D82A}">
                    <a16:rowId xmlns:a16="http://schemas.microsoft.com/office/drawing/2014/main" val="10007"/>
                  </a:ext>
                </a:extLst>
              </a:tr>
              <a:tr h="0">
                <a:tc>
                  <a:txBody>
                    <a:bodyPr/>
                    <a:lstStyle/>
                    <a:p>
                      <a:pPr algn="l" fontAlgn="t"/>
                      <a:r>
                        <a:rPr lang="fr-BE" sz="1400" u="none" strike="noStrike">
                          <a:effectLst/>
                        </a:rPr>
                        <a:t>identifier les mesures critiques dans le système d'approvisionnement en médicaments</a:t>
                      </a:r>
                      <a:endParaRPr lang="fr-BE" sz="1400" b="0" i="0" u="none" strike="noStrike">
                        <a:solidFill>
                          <a:srgbClr val="000000"/>
                        </a:solidFill>
                        <a:effectLst/>
                        <a:latin typeface="Calibri"/>
                      </a:endParaRPr>
                    </a:p>
                  </a:txBody>
                  <a:tcPr marL="135779" marR="7543" marT="7543" marB="0"/>
                </a:tc>
                <a:extLst>
                  <a:ext uri="{0D108BD9-81ED-4DB2-BD59-A6C34878D82A}">
                    <a16:rowId xmlns:a16="http://schemas.microsoft.com/office/drawing/2014/main" val="10008"/>
                  </a:ext>
                </a:extLst>
              </a:tr>
              <a:tr h="0">
                <a:tc>
                  <a:txBody>
                    <a:bodyPr/>
                    <a:lstStyle/>
                    <a:p>
                      <a:pPr algn="l" fontAlgn="t"/>
                      <a:r>
                        <a:rPr lang="fr-BE" sz="1400" u="none" strike="noStrike">
                          <a:effectLst/>
                        </a:rPr>
                        <a:t>identifier les mesures critiques dans le déploiement des ressources humaines</a:t>
                      </a:r>
                      <a:endParaRPr lang="fr-BE" sz="1400" b="0" i="0" u="none" strike="noStrike">
                        <a:solidFill>
                          <a:srgbClr val="000000"/>
                        </a:solidFill>
                        <a:effectLst/>
                        <a:latin typeface="Calibri"/>
                      </a:endParaRPr>
                    </a:p>
                  </a:txBody>
                  <a:tcPr marL="135779" marR="7543" marT="7543" marB="0"/>
                </a:tc>
                <a:extLst>
                  <a:ext uri="{0D108BD9-81ED-4DB2-BD59-A6C34878D82A}">
                    <a16:rowId xmlns:a16="http://schemas.microsoft.com/office/drawing/2014/main" val="10009"/>
                  </a:ext>
                </a:extLst>
              </a:tr>
              <a:tr h="0">
                <a:tc>
                  <a:txBody>
                    <a:bodyPr/>
                    <a:lstStyle/>
                    <a:p>
                      <a:pPr algn="l" fontAlgn="t"/>
                      <a:r>
                        <a:rPr lang="fr-BE" sz="1400" u="none" strike="noStrike">
                          <a:effectLst/>
                        </a:rPr>
                        <a:t>identifier les mesures critiques dans la gouvernance et la planification du secteur</a:t>
                      </a:r>
                      <a:endParaRPr lang="fr-BE" sz="1400" b="0" i="0" u="none" strike="noStrike">
                        <a:solidFill>
                          <a:srgbClr val="000000"/>
                        </a:solidFill>
                        <a:effectLst/>
                        <a:latin typeface="Calibri"/>
                      </a:endParaRPr>
                    </a:p>
                  </a:txBody>
                  <a:tcPr marL="135779" marR="7543" marT="7543" marB="0"/>
                </a:tc>
                <a:extLst>
                  <a:ext uri="{0D108BD9-81ED-4DB2-BD59-A6C34878D82A}">
                    <a16:rowId xmlns:a16="http://schemas.microsoft.com/office/drawing/2014/main" val="10010"/>
                  </a:ext>
                </a:extLst>
              </a:tr>
              <a:tr h="46752">
                <a:tc>
                  <a:txBody>
                    <a:bodyPr/>
                    <a:lstStyle/>
                    <a:p>
                      <a:pPr algn="l" fontAlgn="t"/>
                      <a:r>
                        <a:rPr lang="fr-BE" sz="1400" u="none" strike="noStrike" dirty="0">
                          <a:effectLst/>
                        </a:rPr>
                        <a:t>identifier les mesures critiques dans le collaboration intersectorielle au niveau central, régional et communal</a:t>
                      </a:r>
                      <a:endParaRPr lang="fr-BE" sz="1400" b="0" i="0" u="none" strike="noStrike" dirty="0">
                        <a:solidFill>
                          <a:srgbClr val="000000"/>
                        </a:solidFill>
                        <a:effectLst/>
                        <a:latin typeface="Calibri"/>
                      </a:endParaRPr>
                    </a:p>
                  </a:txBody>
                  <a:tcPr marL="135779" marR="7543" marT="7543" marB="0"/>
                </a:tc>
                <a:extLst>
                  <a:ext uri="{0D108BD9-81ED-4DB2-BD59-A6C34878D82A}">
                    <a16:rowId xmlns:a16="http://schemas.microsoft.com/office/drawing/2014/main" val="10011"/>
                  </a:ext>
                </a:extLst>
              </a:tr>
              <a:tr h="150865">
                <a:tc>
                  <a:txBody>
                    <a:bodyPr/>
                    <a:lstStyle/>
                    <a:p>
                      <a:pPr algn="l" fontAlgn="t"/>
                      <a:r>
                        <a:rPr lang="fr-BE" sz="2400" u="none" strike="noStrike" dirty="0">
                          <a:effectLst/>
                        </a:rPr>
                        <a:t>1.4. identifier les parties prenantes du programme</a:t>
                      </a:r>
                      <a:endParaRPr lang="fr-BE" sz="2400" b="1" i="0" u="none" strike="noStrike" dirty="0">
                        <a:solidFill>
                          <a:srgbClr val="000000"/>
                        </a:solidFill>
                        <a:effectLst/>
                        <a:latin typeface="Calibri"/>
                      </a:endParaRPr>
                    </a:p>
                  </a:txBody>
                  <a:tcPr marL="67889" marR="7543" marT="7543" marB="0"/>
                </a:tc>
                <a:extLst>
                  <a:ext uri="{0D108BD9-81ED-4DB2-BD59-A6C34878D82A}">
                    <a16:rowId xmlns:a16="http://schemas.microsoft.com/office/drawing/2014/main" val="10012"/>
                  </a:ext>
                </a:extLst>
              </a:tr>
              <a:tr h="150865">
                <a:tc>
                  <a:txBody>
                    <a:bodyPr/>
                    <a:lstStyle/>
                    <a:p>
                      <a:pPr algn="l" fontAlgn="t"/>
                      <a:r>
                        <a:rPr lang="fr-BE" sz="1400" u="none" strike="noStrike" dirty="0">
                          <a:effectLst/>
                        </a:rPr>
                        <a:t>commanditer une analyse des parties prenantes et leurs priorités</a:t>
                      </a:r>
                      <a:endParaRPr lang="fr-BE" sz="1400" b="0" i="0" u="none" strike="noStrike" dirty="0">
                        <a:solidFill>
                          <a:srgbClr val="000000"/>
                        </a:solidFill>
                        <a:effectLst/>
                        <a:latin typeface="Calibri"/>
                      </a:endParaRPr>
                    </a:p>
                  </a:txBody>
                  <a:tcPr marL="135779" marR="7543" marT="7543" marB="0"/>
                </a:tc>
                <a:extLst>
                  <a:ext uri="{0D108BD9-81ED-4DB2-BD59-A6C34878D82A}">
                    <a16:rowId xmlns:a16="http://schemas.microsoft.com/office/drawing/2014/main" val="10013"/>
                  </a:ext>
                </a:extLst>
              </a:tr>
              <a:tr h="150865">
                <a:tc>
                  <a:txBody>
                    <a:bodyPr/>
                    <a:lstStyle/>
                    <a:p>
                      <a:pPr algn="l" fontAlgn="t"/>
                      <a:r>
                        <a:rPr lang="en-GB" sz="2400" u="none" strike="noStrike" dirty="0">
                          <a:effectLst/>
                        </a:rPr>
                        <a:t>1.5. </a:t>
                      </a:r>
                      <a:r>
                        <a:rPr lang="en-GB" sz="2400" u="none" strike="noStrike" dirty="0" err="1">
                          <a:effectLst/>
                        </a:rPr>
                        <a:t>Décider</a:t>
                      </a:r>
                      <a:r>
                        <a:rPr lang="en-GB" sz="2400" u="none" strike="noStrike" dirty="0">
                          <a:effectLst/>
                        </a:rPr>
                        <a:t> les </a:t>
                      </a:r>
                      <a:r>
                        <a:rPr lang="en-GB" sz="2400" u="none" strike="noStrike" dirty="0" err="1">
                          <a:effectLst/>
                        </a:rPr>
                        <a:t>priorités</a:t>
                      </a:r>
                      <a:endParaRPr lang="en-GB" sz="2400" b="1" i="0" u="none" strike="noStrike" dirty="0">
                        <a:solidFill>
                          <a:srgbClr val="000000"/>
                        </a:solidFill>
                        <a:effectLst/>
                        <a:latin typeface="Calibri"/>
                      </a:endParaRPr>
                    </a:p>
                  </a:txBody>
                  <a:tcPr marL="67889" marR="7543" marT="7543" marB="0"/>
                </a:tc>
                <a:extLst>
                  <a:ext uri="{0D108BD9-81ED-4DB2-BD59-A6C34878D82A}">
                    <a16:rowId xmlns:a16="http://schemas.microsoft.com/office/drawing/2014/main" val="10014"/>
                  </a:ext>
                </a:extLst>
              </a:tr>
              <a:tr h="150865">
                <a:tc>
                  <a:txBody>
                    <a:bodyPr/>
                    <a:lstStyle/>
                    <a:p>
                      <a:pPr algn="l" fontAlgn="t"/>
                      <a:r>
                        <a:rPr lang="fr-BE" sz="1400" u="none" strike="noStrike">
                          <a:effectLst/>
                        </a:rPr>
                        <a:t>Décider le draft de la liste des priorités</a:t>
                      </a:r>
                      <a:endParaRPr lang="fr-BE" sz="1400" b="0" i="0" u="none" strike="noStrike">
                        <a:solidFill>
                          <a:srgbClr val="000000"/>
                        </a:solidFill>
                        <a:effectLst/>
                        <a:latin typeface="Calibri"/>
                      </a:endParaRPr>
                    </a:p>
                  </a:txBody>
                  <a:tcPr marL="135779" marR="7543" marT="7543" marB="0"/>
                </a:tc>
                <a:extLst>
                  <a:ext uri="{0D108BD9-81ED-4DB2-BD59-A6C34878D82A}">
                    <a16:rowId xmlns:a16="http://schemas.microsoft.com/office/drawing/2014/main" val="10015"/>
                  </a:ext>
                </a:extLst>
              </a:tr>
              <a:tr h="150865">
                <a:tc>
                  <a:txBody>
                    <a:bodyPr/>
                    <a:lstStyle/>
                    <a:p>
                      <a:pPr algn="l" fontAlgn="t"/>
                      <a:r>
                        <a:rPr lang="fr-BE" sz="1400" u="none" strike="noStrike">
                          <a:effectLst/>
                        </a:rPr>
                        <a:t>Décider la liste des interventions et approches du programme</a:t>
                      </a:r>
                      <a:endParaRPr lang="fr-BE" sz="1400" b="0" i="0" u="none" strike="noStrike">
                        <a:solidFill>
                          <a:srgbClr val="000000"/>
                        </a:solidFill>
                        <a:effectLst/>
                        <a:latin typeface="Calibri"/>
                      </a:endParaRPr>
                    </a:p>
                  </a:txBody>
                  <a:tcPr marL="135779" marR="7543" marT="7543" marB="0"/>
                </a:tc>
                <a:extLst>
                  <a:ext uri="{0D108BD9-81ED-4DB2-BD59-A6C34878D82A}">
                    <a16:rowId xmlns:a16="http://schemas.microsoft.com/office/drawing/2014/main" val="10016"/>
                  </a:ext>
                </a:extLst>
              </a:tr>
              <a:tr h="150865">
                <a:tc>
                  <a:txBody>
                    <a:bodyPr/>
                    <a:lstStyle/>
                    <a:p>
                      <a:pPr algn="l" fontAlgn="t"/>
                      <a:r>
                        <a:rPr lang="fr-BE" sz="1400" u="none" strike="noStrike" dirty="0">
                          <a:effectLst/>
                        </a:rPr>
                        <a:t>Décider la liste définitive des priorités</a:t>
                      </a:r>
                      <a:endParaRPr lang="fr-BE" sz="1400" b="0" i="0" u="none" strike="noStrike" dirty="0">
                        <a:solidFill>
                          <a:srgbClr val="000000"/>
                        </a:solidFill>
                        <a:effectLst/>
                        <a:latin typeface="Calibri"/>
                      </a:endParaRPr>
                    </a:p>
                  </a:txBody>
                  <a:tcPr marL="135779" marR="7543" marT="7543" marB="0"/>
                </a:tc>
                <a:extLst>
                  <a:ext uri="{0D108BD9-81ED-4DB2-BD59-A6C34878D82A}">
                    <a16:rowId xmlns:a16="http://schemas.microsoft.com/office/drawing/2014/main" val="10017"/>
                  </a:ext>
                </a:extLst>
              </a:tr>
            </a:tbl>
          </a:graphicData>
        </a:graphic>
      </p:graphicFrame>
    </p:spTree>
    <p:extLst>
      <p:ext uri="{BB962C8B-B14F-4D97-AF65-F5344CB8AC3E}">
        <p14:creationId xmlns:p14="http://schemas.microsoft.com/office/powerpoint/2010/main" val="28008994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0130" y="297850"/>
            <a:ext cx="8186841" cy="731879"/>
          </a:xfrm>
        </p:spPr>
        <p:txBody>
          <a:bodyPr/>
          <a:lstStyle/>
          <a:p>
            <a:r>
              <a:rPr lang="fr-BE" sz="2400" dirty="0"/>
              <a:t>2. Assurer un financement intelligent et durable des investissements et frais récurrents</a:t>
            </a:r>
            <a:endParaRPr lang="en-GB" sz="2400" dirty="0"/>
          </a:p>
        </p:txBody>
      </p:sp>
      <p:graphicFrame>
        <p:nvGraphicFramePr>
          <p:cNvPr id="4" name="Table 3"/>
          <p:cNvGraphicFramePr>
            <a:graphicFrameLocks noGrp="1"/>
          </p:cNvGraphicFramePr>
          <p:nvPr>
            <p:extLst>
              <p:ext uri="{D42A27DB-BD31-4B8C-83A1-F6EECF244321}">
                <p14:modId xmlns:p14="http://schemas.microsoft.com/office/powerpoint/2010/main" val="468342255"/>
              </p:ext>
            </p:extLst>
          </p:nvPr>
        </p:nvGraphicFramePr>
        <p:xfrm>
          <a:off x="584885" y="1952368"/>
          <a:ext cx="7900087" cy="3368040"/>
        </p:xfrm>
        <a:graphic>
          <a:graphicData uri="http://schemas.openxmlformats.org/drawingml/2006/table">
            <a:tbl>
              <a:tblPr>
                <a:tableStyleId>{5C22544A-7EE6-4342-B048-85BDC9FD1C3A}</a:tableStyleId>
              </a:tblPr>
              <a:tblGrid>
                <a:gridCol w="7900087">
                  <a:extLst>
                    <a:ext uri="{9D8B030D-6E8A-4147-A177-3AD203B41FA5}">
                      <a16:colId xmlns:a16="http://schemas.microsoft.com/office/drawing/2014/main" val="20000"/>
                    </a:ext>
                  </a:extLst>
                </a:gridCol>
              </a:tblGrid>
              <a:tr h="254462">
                <a:tc>
                  <a:txBody>
                    <a:bodyPr/>
                    <a:lstStyle/>
                    <a:p>
                      <a:pPr algn="l" fontAlgn="t"/>
                      <a:r>
                        <a:rPr lang="fr-BE" sz="2400" u="none" strike="noStrike" dirty="0">
                          <a:effectLst/>
                        </a:rPr>
                        <a:t>2.1. Mobiliser le financement du programme</a:t>
                      </a:r>
                      <a:endParaRPr lang="fr-BE" sz="2400" b="1" i="0" u="none" strike="noStrike" dirty="0">
                        <a:solidFill>
                          <a:srgbClr val="000000"/>
                        </a:solidFill>
                        <a:effectLst/>
                        <a:latin typeface="Calibri"/>
                      </a:endParaRPr>
                    </a:p>
                  </a:txBody>
                  <a:tcPr marL="85725" marR="9525" marT="9525" marB="0"/>
                </a:tc>
                <a:extLst>
                  <a:ext uri="{0D108BD9-81ED-4DB2-BD59-A6C34878D82A}">
                    <a16:rowId xmlns:a16="http://schemas.microsoft.com/office/drawing/2014/main" val="10000"/>
                  </a:ext>
                </a:extLst>
              </a:tr>
              <a:tr h="508924">
                <a:tc>
                  <a:txBody>
                    <a:bodyPr/>
                    <a:lstStyle/>
                    <a:p>
                      <a:pPr algn="l" fontAlgn="t"/>
                      <a:r>
                        <a:rPr lang="fr-BE" sz="1800" u="none" strike="noStrike" dirty="0">
                          <a:effectLst/>
                        </a:rPr>
                        <a:t>Réaliser une cartographie des financements prévus et en cours dans le domaine SRMNEA-N</a:t>
                      </a:r>
                      <a:endParaRPr lang="fr-BE" sz="1800" b="0" i="0" u="none" strike="noStrike" dirty="0">
                        <a:solidFill>
                          <a:srgbClr val="000000"/>
                        </a:solidFill>
                        <a:effectLst/>
                        <a:latin typeface="Calibri"/>
                      </a:endParaRPr>
                    </a:p>
                  </a:txBody>
                  <a:tcPr marL="171450" marR="9525" marT="9525" marB="0"/>
                </a:tc>
                <a:extLst>
                  <a:ext uri="{0D108BD9-81ED-4DB2-BD59-A6C34878D82A}">
                    <a16:rowId xmlns:a16="http://schemas.microsoft.com/office/drawing/2014/main" val="10001"/>
                  </a:ext>
                </a:extLst>
              </a:tr>
              <a:tr h="508924">
                <a:tc>
                  <a:txBody>
                    <a:bodyPr/>
                    <a:lstStyle/>
                    <a:p>
                      <a:pPr algn="l" fontAlgn="t"/>
                      <a:r>
                        <a:rPr lang="fr-BE" sz="1800" u="none" strike="noStrike" dirty="0">
                          <a:effectLst/>
                        </a:rPr>
                        <a:t>Elaborer une matrice du financement disponible pour les priorités retenues et le cas échéant adapter les résultats</a:t>
                      </a:r>
                      <a:endParaRPr lang="fr-BE" sz="1800" b="0" i="0" u="none" strike="noStrike" dirty="0">
                        <a:solidFill>
                          <a:srgbClr val="000000"/>
                        </a:solidFill>
                        <a:effectLst/>
                        <a:latin typeface="Calibri"/>
                      </a:endParaRPr>
                    </a:p>
                  </a:txBody>
                  <a:tcPr marL="171450" marR="9525" marT="9525" marB="0"/>
                </a:tc>
                <a:extLst>
                  <a:ext uri="{0D108BD9-81ED-4DB2-BD59-A6C34878D82A}">
                    <a16:rowId xmlns:a16="http://schemas.microsoft.com/office/drawing/2014/main" val="10002"/>
                  </a:ext>
                </a:extLst>
              </a:tr>
              <a:tr h="254462">
                <a:tc>
                  <a:txBody>
                    <a:bodyPr/>
                    <a:lstStyle/>
                    <a:p>
                      <a:pPr algn="l" fontAlgn="t"/>
                      <a:r>
                        <a:rPr lang="fr-BE" sz="1800" u="none" strike="noStrike" dirty="0">
                          <a:effectLst/>
                        </a:rPr>
                        <a:t>Faire le plaidoyer pour des financements complémentaires</a:t>
                      </a:r>
                      <a:endParaRPr lang="fr-BE" sz="1800" b="0" i="0" u="none" strike="noStrike" dirty="0">
                        <a:solidFill>
                          <a:srgbClr val="000000"/>
                        </a:solidFill>
                        <a:effectLst/>
                        <a:latin typeface="Calibri"/>
                      </a:endParaRPr>
                    </a:p>
                  </a:txBody>
                  <a:tcPr marL="171450" marR="9525" marT="9525" marB="0"/>
                </a:tc>
                <a:extLst>
                  <a:ext uri="{0D108BD9-81ED-4DB2-BD59-A6C34878D82A}">
                    <a16:rowId xmlns:a16="http://schemas.microsoft.com/office/drawing/2014/main" val="10003"/>
                  </a:ext>
                </a:extLst>
              </a:tr>
              <a:tr h="508924">
                <a:tc>
                  <a:txBody>
                    <a:bodyPr/>
                    <a:lstStyle/>
                    <a:p>
                      <a:pPr algn="l" fontAlgn="t"/>
                      <a:r>
                        <a:rPr lang="fr-BE" sz="2400" u="none" strike="noStrike" dirty="0">
                          <a:effectLst/>
                        </a:rPr>
                        <a:t>2.2. Rendre le financement du programme intelligent, transparent et durable</a:t>
                      </a:r>
                      <a:endParaRPr lang="fr-BE" sz="2400" b="1" i="0" u="none" strike="noStrike" dirty="0">
                        <a:solidFill>
                          <a:srgbClr val="000000"/>
                        </a:solidFill>
                        <a:effectLst/>
                        <a:latin typeface="Calibri"/>
                      </a:endParaRPr>
                    </a:p>
                  </a:txBody>
                  <a:tcPr marL="85725" marR="9525" marT="9525" marB="0"/>
                </a:tc>
                <a:extLst>
                  <a:ext uri="{0D108BD9-81ED-4DB2-BD59-A6C34878D82A}">
                    <a16:rowId xmlns:a16="http://schemas.microsoft.com/office/drawing/2014/main" val="10004"/>
                  </a:ext>
                </a:extLst>
              </a:tr>
              <a:tr h="193743">
                <a:tc>
                  <a:txBody>
                    <a:bodyPr/>
                    <a:lstStyle/>
                    <a:p>
                      <a:pPr algn="l" fontAlgn="t"/>
                      <a:r>
                        <a:rPr lang="fr-BE" sz="1800" u="none" strike="noStrike" dirty="0">
                          <a:effectLst/>
                        </a:rPr>
                        <a:t>Décrire le mix de modalités de financement pour la mise en œuvre du programme</a:t>
                      </a:r>
                    </a:p>
                  </a:txBody>
                  <a:tcPr marL="171450" marR="9525" marT="9525" marB="0"/>
                </a:tc>
                <a:extLst>
                  <a:ext uri="{0D108BD9-81ED-4DB2-BD59-A6C34878D82A}">
                    <a16:rowId xmlns:a16="http://schemas.microsoft.com/office/drawing/2014/main" val="10005"/>
                  </a:ext>
                </a:extLst>
              </a:tr>
              <a:tr h="0">
                <a:tc>
                  <a:txBody>
                    <a:bodyPr/>
                    <a:lstStyle/>
                    <a:p>
                      <a:pPr algn="l" fontAlgn="t"/>
                      <a:r>
                        <a:rPr lang="fr-BE" sz="1800" u="none" strike="noStrike" dirty="0">
                          <a:effectLst/>
                        </a:rPr>
                        <a:t>Analyse la faisabilité financière des frais récurrents pour maintenir les résultats</a:t>
                      </a:r>
                      <a:endParaRPr lang="fr-BE" sz="1800" b="0" i="0" u="none" strike="noStrike" dirty="0">
                        <a:solidFill>
                          <a:srgbClr val="000000"/>
                        </a:solidFill>
                        <a:effectLst/>
                        <a:latin typeface="Calibri"/>
                      </a:endParaRPr>
                    </a:p>
                  </a:txBody>
                  <a:tcPr marL="171450" marR="9525" marT="9525" marB="0"/>
                </a:tc>
                <a:extLst>
                  <a:ext uri="{0D108BD9-81ED-4DB2-BD59-A6C34878D82A}">
                    <a16:rowId xmlns:a16="http://schemas.microsoft.com/office/drawing/2014/main" val="10006"/>
                  </a:ext>
                </a:extLst>
              </a:tr>
              <a:tr h="254462">
                <a:tc>
                  <a:txBody>
                    <a:bodyPr/>
                    <a:lstStyle/>
                    <a:p>
                      <a:pPr algn="l" fontAlgn="t"/>
                      <a:r>
                        <a:rPr lang="fr-BE" sz="1800" u="none" strike="noStrike" dirty="0">
                          <a:effectLst/>
                        </a:rPr>
                        <a:t>Décrire le dispositif de suivi et de rapportage financier</a:t>
                      </a:r>
                      <a:endParaRPr lang="fr-BE" sz="1800" b="0" i="0" u="none" strike="noStrike" dirty="0">
                        <a:solidFill>
                          <a:srgbClr val="000000"/>
                        </a:solidFill>
                        <a:effectLst/>
                        <a:latin typeface="Calibri"/>
                      </a:endParaRPr>
                    </a:p>
                  </a:txBody>
                  <a:tcPr marL="171450" marR="9525" marT="9525" marB="0"/>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34669713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93409" y="297850"/>
            <a:ext cx="7513562" cy="509457"/>
          </a:xfrm>
        </p:spPr>
        <p:txBody>
          <a:bodyPr/>
          <a:lstStyle/>
          <a:p>
            <a:r>
              <a:rPr lang="fr-BE" dirty="0"/>
              <a:t>3. Décrire les activités du programme</a:t>
            </a:r>
            <a:endParaRPr lang="en-GB" dirty="0"/>
          </a:p>
        </p:txBody>
      </p:sp>
      <p:graphicFrame>
        <p:nvGraphicFramePr>
          <p:cNvPr id="4" name="Table 3"/>
          <p:cNvGraphicFramePr>
            <a:graphicFrameLocks noGrp="1"/>
          </p:cNvGraphicFramePr>
          <p:nvPr>
            <p:extLst>
              <p:ext uri="{D42A27DB-BD31-4B8C-83A1-F6EECF244321}">
                <p14:modId xmlns:p14="http://schemas.microsoft.com/office/powerpoint/2010/main" val="1221425509"/>
              </p:ext>
            </p:extLst>
          </p:nvPr>
        </p:nvGraphicFramePr>
        <p:xfrm>
          <a:off x="370703" y="1436473"/>
          <a:ext cx="7940736" cy="4747260"/>
        </p:xfrm>
        <a:graphic>
          <a:graphicData uri="http://schemas.openxmlformats.org/drawingml/2006/table">
            <a:tbl>
              <a:tblPr>
                <a:tableStyleId>{5C22544A-7EE6-4342-B048-85BDC9FD1C3A}</a:tableStyleId>
              </a:tblPr>
              <a:tblGrid>
                <a:gridCol w="7940736">
                  <a:extLst>
                    <a:ext uri="{9D8B030D-6E8A-4147-A177-3AD203B41FA5}">
                      <a16:colId xmlns:a16="http://schemas.microsoft.com/office/drawing/2014/main" val="20000"/>
                    </a:ext>
                  </a:extLst>
                </a:gridCol>
              </a:tblGrid>
              <a:tr h="190500">
                <a:tc>
                  <a:txBody>
                    <a:bodyPr/>
                    <a:lstStyle/>
                    <a:p>
                      <a:pPr algn="l" fontAlgn="t"/>
                      <a:r>
                        <a:rPr lang="fr-BE" sz="2400" u="none" strike="noStrike" dirty="0">
                          <a:effectLst/>
                        </a:rPr>
                        <a:t>3.1. Formuler les mesures de mise en œuvre du programme</a:t>
                      </a:r>
                      <a:endParaRPr lang="fr-BE" sz="2400" b="1" i="0" u="none" strike="noStrike" dirty="0">
                        <a:solidFill>
                          <a:srgbClr val="000000"/>
                        </a:solidFill>
                        <a:effectLst/>
                        <a:latin typeface="Calibri"/>
                      </a:endParaRPr>
                    </a:p>
                  </a:txBody>
                  <a:tcPr marL="85725" marR="9525" marT="9525" marB="0"/>
                </a:tc>
                <a:extLst>
                  <a:ext uri="{0D108BD9-81ED-4DB2-BD59-A6C34878D82A}">
                    <a16:rowId xmlns:a16="http://schemas.microsoft.com/office/drawing/2014/main" val="10000"/>
                  </a:ext>
                </a:extLst>
              </a:tr>
              <a:tr h="190500">
                <a:tc>
                  <a:txBody>
                    <a:bodyPr/>
                    <a:lstStyle/>
                    <a:p>
                      <a:pPr algn="l" fontAlgn="t"/>
                      <a:r>
                        <a:rPr lang="fr-BE" sz="2000" u="none" strike="noStrike">
                          <a:effectLst/>
                        </a:rPr>
                        <a:t>organiser un atelier de formulation des mesures</a:t>
                      </a:r>
                      <a:endParaRPr lang="fr-BE" sz="2000" b="0" i="0" u="none" strike="noStrike">
                        <a:solidFill>
                          <a:srgbClr val="000000"/>
                        </a:solidFill>
                        <a:effectLst/>
                        <a:latin typeface="Calibri"/>
                      </a:endParaRPr>
                    </a:p>
                  </a:txBody>
                  <a:tcPr marL="171450" marR="9525" marT="9525" marB="0"/>
                </a:tc>
                <a:extLst>
                  <a:ext uri="{0D108BD9-81ED-4DB2-BD59-A6C34878D82A}">
                    <a16:rowId xmlns:a16="http://schemas.microsoft.com/office/drawing/2014/main" val="10001"/>
                  </a:ext>
                </a:extLst>
              </a:tr>
              <a:tr h="190500">
                <a:tc>
                  <a:txBody>
                    <a:bodyPr/>
                    <a:lstStyle/>
                    <a:p>
                      <a:pPr algn="l" fontAlgn="t"/>
                      <a:r>
                        <a:rPr lang="en-GB" sz="2000" u="none" strike="noStrike">
                          <a:effectLst/>
                        </a:rPr>
                        <a:t>Elaborer un rapport d'atelier</a:t>
                      </a:r>
                      <a:endParaRPr lang="en-GB" sz="2000" b="0" i="0" u="none" strike="noStrike">
                        <a:solidFill>
                          <a:srgbClr val="000000"/>
                        </a:solidFill>
                        <a:effectLst/>
                        <a:latin typeface="Calibri"/>
                      </a:endParaRPr>
                    </a:p>
                  </a:txBody>
                  <a:tcPr marL="171450" marR="9525" marT="9525" marB="0"/>
                </a:tc>
                <a:extLst>
                  <a:ext uri="{0D108BD9-81ED-4DB2-BD59-A6C34878D82A}">
                    <a16:rowId xmlns:a16="http://schemas.microsoft.com/office/drawing/2014/main" val="10002"/>
                  </a:ext>
                </a:extLst>
              </a:tr>
              <a:tr h="190500">
                <a:tc>
                  <a:txBody>
                    <a:bodyPr/>
                    <a:lstStyle/>
                    <a:p>
                      <a:pPr algn="l" fontAlgn="t"/>
                      <a:r>
                        <a:rPr lang="fr-BE" sz="2400" u="none" strike="noStrike" dirty="0">
                          <a:effectLst/>
                        </a:rPr>
                        <a:t>3.2. Décrire les risques et les mesures de mitigation</a:t>
                      </a:r>
                      <a:endParaRPr lang="fr-BE" sz="2400" b="1" i="0" u="none" strike="noStrike" dirty="0">
                        <a:solidFill>
                          <a:srgbClr val="000000"/>
                        </a:solidFill>
                        <a:effectLst/>
                        <a:latin typeface="Calibri"/>
                      </a:endParaRPr>
                    </a:p>
                  </a:txBody>
                  <a:tcPr marL="85725" marR="9525" marT="9525" marB="0"/>
                </a:tc>
                <a:extLst>
                  <a:ext uri="{0D108BD9-81ED-4DB2-BD59-A6C34878D82A}">
                    <a16:rowId xmlns:a16="http://schemas.microsoft.com/office/drawing/2014/main" val="10003"/>
                  </a:ext>
                </a:extLst>
              </a:tr>
              <a:tr h="190500">
                <a:tc>
                  <a:txBody>
                    <a:bodyPr/>
                    <a:lstStyle/>
                    <a:p>
                      <a:pPr algn="l" fontAlgn="t"/>
                      <a:r>
                        <a:rPr lang="fr-BE" sz="2000" u="none" strike="noStrike">
                          <a:effectLst/>
                        </a:rPr>
                        <a:t>commanditer une analyse externe des risques</a:t>
                      </a:r>
                      <a:endParaRPr lang="fr-BE" sz="2000" b="0" i="0" u="none" strike="noStrike">
                        <a:solidFill>
                          <a:srgbClr val="000000"/>
                        </a:solidFill>
                        <a:effectLst/>
                        <a:latin typeface="Calibri"/>
                      </a:endParaRPr>
                    </a:p>
                  </a:txBody>
                  <a:tcPr marL="171450" marR="9525" marT="9525" marB="0"/>
                </a:tc>
                <a:extLst>
                  <a:ext uri="{0D108BD9-81ED-4DB2-BD59-A6C34878D82A}">
                    <a16:rowId xmlns:a16="http://schemas.microsoft.com/office/drawing/2014/main" val="10004"/>
                  </a:ext>
                </a:extLst>
              </a:tr>
              <a:tr h="280086">
                <a:tc>
                  <a:txBody>
                    <a:bodyPr/>
                    <a:lstStyle/>
                    <a:p>
                      <a:pPr algn="l" fontAlgn="t"/>
                      <a:r>
                        <a:rPr lang="fr-BE" sz="2400" u="none" strike="noStrike" dirty="0">
                          <a:effectLst/>
                        </a:rPr>
                        <a:t>3.3. Décrire les activités de suivi, de </a:t>
                      </a:r>
                      <a:r>
                        <a:rPr lang="fr-BE" sz="2400" u="none" strike="noStrike" dirty="0" err="1">
                          <a:effectLst/>
                        </a:rPr>
                        <a:t>communcation</a:t>
                      </a:r>
                      <a:r>
                        <a:rPr lang="fr-BE" sz="2400" u="none" strike="noStrike" dirty="0">
                          <a:effectLst/>
                        </a:rPr>
                        <a:t> et de rapportage</a:t>
                      </a:r>
                      <a:endParaRPr lang="fr-BE" sz="2400" b="1" i="0" u="none" strike="noStrike" dirty="0">
                        <a:solidFill>
                          <a:srgbClr val="000000"/>
                        </a:solidFill>
                        <a:effectLst/>
                        <a:latin typeface="Calibri"/>
                      </a:endParaRPr>
                    </a:p>
                  </a:txBody>
                  <a:tcPr marL="85725" marR="9525" marT="9525" marB="0"/>
                </a:tc>
                <a:extLst>
                  <a:ext uri="{0D108BD9-81ED-4DB2-BD59-A6C34878D82A}">
                    <a16:rowId xmlns:a16="http://schemas.microsoft.com/office/drawing/2014/main" val="10005"/>
                  </a:ext>
                </a:extLst>
              </a:tr>
              <a:tr h="190500">
                <a:tc>
                  <a:txBody>
                    <a:bodyPr/>
                    <a:lstStyle/>
                    <a:p>
                      <a:pPr algn="l" fontAlgn="t"/>
                      <a:r>
                        <a:rPr lang="fr-BE" sz="2000" u="none" strike="noStrike">
                          <a:effectLst/>
                        </a:rPr>
                        <a:t>élaborer un plan de communication et de rapportage</a:t>
                      </a:r>
                      <a:endParaRPr lang="fr-BE" sz="2000" b="0" i="0" u="none" strike="noStrike">
                        <a:solidFill>
                          <a:srgbClr val="000000"/>
                        </a:solidFill>
                        <a:effectLst/>
                        <a:latin typeface="Calibri"/>
                      </a:endParaRPr>
                    </a:p>
                  </a:txBody>
                  <a:tcPr marL="171450" marR="9525" marT="9525" marB="0"/>
                </a:tc>
                <a:extLst>
                  <a:ext uri="{0D108BD9-81ED-4DB2-BD59-A6C34878D82A}">
                    <a16:rowId xmlns:a16="http://schemas.microsoft.com/office/drawing/2014/main" val="10006"/>
                  </a:ext>
                </a:extLst>
              </a:tr>
              <a:tr h="190500">
                <a:tc>
                  <a:txBody>
                    <a:bodyPr/>
                    <a:lstStyle/>
                    <a:p>
                      <a:pPr algn="l" fontAlgn="t"/>
                      <a:r>
                        <a:rPr lang="fr-BE" sz="2000" u="none" strike="noStrike">
                          <a:effectLst/>
                        </a:rPr>
                        <a:t>élaborer le cadre de performance</a:t>
                      </a:r>
                      <a:endParaRPr lang="fr-BE" sz="2000" b="0" i="0" u="none" strike="noStrike">
                        <a:solidFill>
                          <a:srgbClr val="000000"/>
                        </a:solidFill>
                        <a:effectLst/>
                        <a:latin typeface="Calibri"/>
                      </a:endParaRPr>
                    </a:p>
                  </a:txBody>
                  <a:tcPr marL="171450" marR="9525" marT="9525" marB="0"/>
                </a:tc>
                <a:extLst>
                  <a:ext uri="{0D108BD9-81ED-4DB2-BD59-A6C34878D82A}">
                    <a16:rowId xmlns:a16="http://schemas.microsoft.com/office/drawing/2014/main" val="10007"/>
                  </a:ext>
                </a:extLst>
              </a:tr>
              <a:tr h="190500">
                <a:tc>
                  <a:txBody>
                    <a:bodyPr/>
                    <a:lstStyle/>
                    <a:p>
                      <a:pPr algn="l" fontAlgn="t"/>
                      <a:r>
                        <a:rPr lang="fr-BE" sz="2400" u="none" strike="noStrike" dirty="0">
                          <a:effectLst/>
                        </a:rPr>
                        <a:t>3.4. Elaborer un plan de passation de marché</a:t>
                      </a:r>
                      <a:endParaRPr lang="fr-BE" sz="2400" b="1" i="0" u="none" strike="noStrike" dirty="0">
                        <a:solidFill>
                          <a:srgbClr val="000000"/>
                        </a:solidFill>
                        <a:effectLst/>
                        <a:latin typeface="Calibri"/>
                      </a:endParaRPr>
                    </a:p>
                  </a:txBody>
                  <a:tcPr marL="85725" marR="9525" marT="9525" marB="0"/>
                </a:tc>
                <a:extLst>
                  <a:ext uri="{0D108BD9-81ED-4DB2-BD59-A6C34878D82A}">
                    <a16:rowId xmlns:a16="http://schemas.microsoft.com/office/drawing/2014/main" val="10008"/>
                  </a:ext>
                </a:extLst>
              </a:tr>
              <a:tr h="190500">
                <a:tc>
                  <a:txBody>
                    <a:bodyPr/>
                    <a:lstStyle/>
                    <a:p>
                      <a:pPr algn="l" fontAlgn="t"/>
                      <a:r>
                        <a:rPr lang="fr-BE" sz="2000" u="none" strike="noStrike">
                          <a:effectLst/>
                        </a:rPr>
                        <a:t>commanditer une analyse de la passation de marchés</a:t>
                      </a:r>
                      <a:endParaRPr lang="fr-BE" sz="2000" b="0" i="0" u="none" strike="noStrike">
                        <a:solidFill>
                          <a:srgbClr val="000000"/>
                        </a:solidFill>
                        <a:effectLst/>
                        <a:latin typeface="Calibri"/>
                      </a:endParaRPr>
                    </a:p>
                  </a:txBody>
                  <a:tcPr marL="171450" marR="9525" marT="9525" marB="0"/>
                </a:tc>
                <a:extLst>
                  <a:ext uri="{0D108BD9-81ED-4DB2-BD59-A6C34878D82A}">
                    <a16:rowId xmlns:a16="http://schemas.microsoft.com/office/drawing/2014/main" val="10009"/>
                  </a:ext>
                </a:extLst>
              </a:tr>
              <a:tr h="190500">
                <a:tc>
                  <a:txBody>
                    <a:bodyPr/>
                    <a:lstStyle/>
                    <a:p>
                      <a:pPr algn="l" fontAlgn="t"/>
                      <a:r>
                        <a:rPr lang="fr-BE" sz="2400" u="none" strike="noStrike" dirty="0">
                          <a:effectLst/>
                        </a:rPr>
                        <a:t>3.5. Elaborer la carte de processus du programme</a:t>
                      </a:r>
                      <a:endParaRPr lang="fr-BE" sz="2400" b="1" i="0" u="none" strike="noStrike" dirty="0">
                        <a:solidFill>
                          <a:srgbClr val="000000"/>
                        </a:solidFill>
                        <a:effectLst/>
                        <a:latin typeface="Calibri"/>
                      </a:endParaRPr>
                    </a:p>
                  </a:txBody>
                  <a:tcPr marL="85725" marR="9525" marT="9525" marB="0"/>
                </a:tc>
                <a:extLst>
                  <a:ext uri="{0D108BD9-81ED-4DB2-BD59-A6C34878D82A}">
                    <a16:rowId xmlns:a16="http://schemas.microsoft.com/office/drawing/2014/main" val="10010"/>
                  </a:ext>
                </a:extLst>
              </a:tr>
              <a:tr h="381000">
                <a:tc>
                  <a:txBody>
                    <a:bodyPr/>
                    <a:lstStyle/>
                    <a:p>
                      <a:pPr algn="l" fontAlgn="t"/>
                      <a:r>
                        <a:rPr lang="fr-BE" sz="2000" u="none" strike="noStrike" dirty="0">
                          <a:effectLst/>
                        </a:rPr>
                        <a:t>réaliser la synthèse des processus de gouvernance, de réalisation et de soutien</a:t>
                      </a:r>
                      <a:endParaRPr lang="fr-BE" sz="2000" b="0" i="0" u="none" strike="noStrike" dirty="0">
                        <a:solidFill>
                          <a:srgbClr val="000000"/>
                        </a:solidFill>
                        <a:effectLst/>
                        <a:latin typeface="Calibri"/>
                      </a:endParaRPr>
                    </a:p>
                  </a:txBody>
                  <a:tcPr marL="171450" marR="9525" marT="9525" marB="0"/>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42575129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6562" y="404943"/>
            <a:ext cx="8310409" cy="460030"/>
          </a:xfrm>
        </p:spPr>
        <p:txBody>
          <a:bodyPr/>
          <a:lstStyle/>
          <a:p>
            <a:r>
              <a:rPr lang="fr-BE" sz="2400" dirty="0"/>
              <a:t>4. Décrire la gouvernance du programme et de son suivi</a:t>
            </a:r>
            <a:endParaRPr lang="en-GB" sz="2400" dirty="0"/>
          </a:p>
        </p:txBody>
      </p:sp>
      <p:graphicFrame>
        <p:nvGraphicFramePr>
          <p:cNvPr id="5" name="Table 4"/>
          <p:cNvGraphicFramePr>
            <a:graphicFrameLocks noGrp="1"/>
          </p:cNvGraphicFramePr>
          <p:nvPr>
            <p:extLst>
              <p:ext uri="{D42A27DB-BD31-4B8C-83A1-F6EECF244321}">
                <p14:modId xmlns:p14="http://schemas.microsoft.com/office/powerpoint/2010/main" val="17488794"/>
              </p:ext>
            </p:extLst>
          </p:nvPr>
        </p:nvGraphicFramePr>
        <p:xfrm>
          <a:off x="502509" y="1301581"/>
          <a:ext cx="7998940" cy="5051245"/>
        </p:xfrm>
        <a:graphic>
          <a:graphicData uri="http://schemas.openxmlformats.org/drawingml/2006/table">
            <a:tbl>
              <a:tblPr>
                <a:tableStyleId>{5C22544A-7EE6-4342-B048-85BDC9FD1C3A}</a:tableStyleId>
              </a:tblPr>
              <a:tblGrid>
                <a:gridCol w="7998940">
                  <a:extLst>
                    <a:ext uri="{9D8B030D-6E8A-4147-A177-3AD203B41FA5}">
                      <a16:colId xmlns:a16="http://schemas.microsoft.com/office/drawing/2014/main" val="20000"/>
                    </a:ext>
                  </a:extLst>
                </a:gridCol>
              </a:tblGrid>
              <a:tr h="208401">
                <a:tc>
                  <a:txBody>
                    <a:bodyPr/>
                    <a:lstStyle/>
                    <a:p>
                      <a:pPr algn="l" fontAlgn="t"/>
                      <a:r>
                        <a:rPr lang="fr-BE" sz="2400" u="none" strike="noStrike" dirty="0">
                          <a:effectLst/>
                        </a:rPr>
                        <a:t>4.1. Décrire les rôles dans la production des résultats</a:t>
                      </a:r>
                      <a:endParaRPr lang="fr-BE" sz="2400" b="1" i="0" u="none" strike="noStrike" dirty="0">
                        <a:solidFill>
                          <a:srgbClr val="000000"/>
                        </a:solidFill>
                        <a:effectLst/>
                        <a:latin typeface="Calibri"/>
                      </a:endParaRPr>
                    </a:p>
                  </a:txBody>
                  <a:tcPr marL="9525" marR="9525" marT="9525" marB="0"/>
                </a:tc>
                <a:extLst>
                  <a:ext uri="{0D108BD9-81ED-4DB2-BD59-A6C34878D82A}">
                    <a16:rowId xmlns:a16="http://schemas.microsoft.com/office/drawing/2014/main" val="10000"/>
                  </a:ext>
                </a:extLst>
              </a:tr>
              <a:tr h="625204">
                <a:tc>
                  <a:txBody>
                    <a:bodyPr/>
                    <a:lstStyle/>
                    <a:p>
                      <a:pPr algn="l" fontAlgn="t"/>
                      <a:r>
                        <a:rPr lang="fr-BE" sz="1800" u="none" strike="noStrike">
                          <a:effectLst/>
                        </a:rPr>
                        <a:t>Décrire le rôle des directions techniques, des équipes fonctionnelles, des OSC et des districts sanitaires dans la production des résultats</a:t>
                      </a:r>
                      <a:endParaRPr lang="fr-BE" sz="1800" b="0" i="0" u="none" strike="noStrike">
                        <a:solidFill>
                          <a:srgbClr val="000000"/>
                        </a:solidFill>
                        <a:effectLst/>
                        <a:latin typeface="Calibri"/>
                      </a:endParaRPr>
                    </a:p>
                  </a:txBody>
                  <a:tcPr marL="85725" marR="9525" marT="9525" marB="0"/>
                </a:tc>
                <a:extLst>
                  <a:ext uri="{0D108BD9-81ED-4DB2-BD59-A6C34878D82A}">
                    <a16:rowId xmlns:a16="http://schemas.microsoft.com/office/drawing/2014/main" val="10001"/>
                  </a:ext>
                </a:extLst>
              </a:tr>
              <a:tr h="416802">
                <a:tc>
                  <a:txBody>
                    <a:bodyPr/>
                    <a:lstStyle/>
                    <a:p>
                      <a:pPr algn="l" fontAlgn="t"/>
                      <a:r>
                        <a:rPr lang="fr-BE" sz="1800" u="none" strike="noStrike">
                          <a:effectLst/>
                        </a:rPr>
                        <a:t>Décrire le rôle des unités dans les autres secteurs dans la production de résultats</a:t>
                      </a:r>
                      <a:endParaRPr lang="fr-BE" sz="1800" b="0" i="0" u="none" strike="noStrike">
                        <a:solidFill>
                          <a:srgbClr val="000000"/>
                        </a:solidFill>
                        <a:effectLst/>
                        <a:latin typeface="Calibri"/>
                      </a:endParaRPr>
                    </a:p>
                  </a:txBody>
                  <a:tcPr marL="85725" marR="9525" marT="9525" marB="0"/>
                </a:tc>
                <a:extLst>
                  <a:ext uri="{0D108BD9-81ED-4DB2-BD59-A6C34878D82A}">
                    <a16:rowId xmlns:a16="http://schemas.microsoft.com/office/drawing/2014/main" val="10002"/>
                  </a:ext>
                </a:extLst>
              </a:tr>
              <a:tr h="208401">
                <a:tc>
                  <a:txBody>
                    <a:bodyPr/>
                    <a:lstStyle/>
                    <a:p>
                      <a:pPr algn="l" fontAlgn="t"/>
                      <a:r>
                        <a:rPr lang="fr-BE" sz="2400" u="none" strike="noStrike" dirty="0">
                          <a:effectLst/>
                        </a:rPr>
                        <a:t>4.2. Décrire les rôles dans le monitoring et l'apprentissage</a:t>
                      </a:r>
                      <a:endParaRPr lang="fr-BE" sz="2400" b="1" i="0" u="none" strike="noStrike" dirty="0">
                        <a:solidFill>
                          <a:srgbClr val="000000"/>
                        </a:solidFill>
                        <a:effectLst/>
                        <a:latin typeface="Calibri"/>
                      </a:endParaRPr>
                    </a:p>
                  </a:txBody>
                  <a:tcPr marL="9525" marR="9525" marT="9525" marB="0"/>
                </a:tc>
                <a:extLst>
                  <a:ext uri="{0D108BD9-81ED-4DB2-BD59-A6C34878D82A}">
                    <a16:rowId xmlns:a16="http://schemas.microsoft.com/office/drawing/2014/main" val="10003"/>
                  </a:ext>
                </a:extLst>
              </a:tr>
              <a:tr h="416802">
                <a:tc>
                  <a:txBody>
                    <a:bodyPr/>
                    <a:lstStyle/>
                    <a:p>
                      <a:pPr algn="l" fontAlgn="t"/>
                      <a:r>
                        <a:rPr lang="fr-BE" sz="1800" u="none" strike="noStrike">
                          <a:effectLst/>
                        </a:rPr>
                        <a:t>Décrire le rôle des organisations de recherche dans la production d'évidences</a:t>
                      </a:r>
                      <a:endParaRPr lang="fr-BE" sz="1800" b="0" i="0" u="none" strike="noStrike">
                        <a:solidFill>
                          <a:srgbClr val="000000"/>
                        </a:solidFill>
                        <a:effectLst/>
                        <a:latin typeface="Calibri"/>
                      </a:endParaRPr>
                    </a:p>
                  </a:txBody>
                  <a:tcPr marL="85725" marR="9525" marT="9525" marB="0"/>
                </a:tc>
                <a:extLst>
                  <a:ext uri="{0D108BD9-81ED-4DB2-BD59-A6C34878D82A}">
                    <a16:rowId xmlns:a16="http://schemas.microsoft.com/office/drawing/2014/main" val="10004"/>
                  </a:ext>
                </a:extLst>
              </a:tr>
              <a:tr h="416802">
                <a:tc>
                  <a:txBody>
                    <a:bodyPr/>
                    <a:lstStyle/>
                    <a:p>
                      <a:pPr algn="l" fontAlgn="t"/>
                      <a:r>
                        <a:rPr lang="fr-BE" sz="1800" u="none" strike="noStrike" dirty="0">
                          <a:effectLst/>
                        </a:rPr>
                        <a:t>Décrire le rôle des groupes thématiques dans l'analyse des résultats et dans l'apprentissage</a:t>
                      </a:r>
                      <a:endParaRPr lang="fr-BE" sz="1800" b="0" i="0" u="none" strike="noStrike" dirty="0">
                        <a:solidFill>
                          <a:srgbClr val="000000"/>
                        </a:solidFill>
                        <a:effectLst/>
                        <a:latin typeface="Calibri"/>
                      </a:endParaRPr>
                    </a:p>
                  </a:txBody>
                  <a:tcPr marL="85725" marR="9525" marT="9525" marB="0"/>
                </a:tc>
                <a:extLst>
                  <a:ext uri="{0D108BD9-81ED-4DB2-BD59-A6C34878D82A}">
                    <a16:rowId xmlns:a16="http://schemas.microsoft.com/office/drawing/2014/main" val="10005"/>
                  </a:ext>
                </a:extLst>
              </a:tr>
              <a:tr h="208401">
                <a:tc>
                  <a:txBody>
                    <a:bodyPr/>
                    <a:lstStyle/>
                    <a:p>
                      <a:pPr algn="l" fontAlgn="t"/>
                      <a:r>
                        <a:rPr lang="fr-BE" sz="1800" u="none" strike="noStrike">
                          <a:effectLst/>
                        </a:rPr>
                        <a:t>Décrire le rôle du CSD dans l'orientation politique</a:t>
                      </a:r>
                      <a:endParaRPr lang="fr-BE" sz="1800" b="0" i="0" u="none" strike="noStrike">
                        <a:solidFill>
                          <a:srgbClr val="000000"/>
                        </a:solidFill>
                        <a:effectLst/>
                        <a:latin typeface="Calibri"/>
                      </a:endParaRPr>
                    </a:p>
                  </a:txBody>
                  <a:tcPr marL="85725" marR="9525" marT="9525" marB="0"/>
                </a:tc>
                <a:extLst>
                  <a:ext uri="{0D108BD9-81ED-4DB2-BD59-A6C34878D82A}">
                    <a16:rowId xmlns:a16="http://schemas.microsoft.com/office/drawing/2014/main" val="10006"/>
                  </a:ext>
                </a:extLst>
              </a:tr>
              <a:tr h="377206">
                <a:tc>
                  <a:txBody>
                    <a:bodyPr/>
                    <a:lstStyle/>
                    <a:p>
                      <a:pPr algn="l" fontAlgn="t"/>
                      <a:r>
                        <a:rPr lang="fr-BE" sz="2400" u="none" strike="noStrike" dirty="0">
                          <a:effectLst/>
                        </a:rPr>
                        <a:t>4.3. Décrire les rôles dans la gestion financière et logistique du programme</a:t>
                      </a:r>
                      <a:endParaRPr lang="fr-BE" sz="2400" b="1" i="0" u="none" strike="noStrike" dirty="0">
                        <a:solidFill>
                          <a:srgbClr val="000000"/>
                        </a:solidFill>
                        <a:effectLst/>
                        <a:latin typeface="Calibri"/>
                      </a:endParaRPr>
                    </a:p>
                  </a:txBody>
                  <a:tcPr marL="9525" marR="9525" marT="9525" marB="0"/>
                </a:tc>
                <a:extLst>
                  <a:ext uri="{0D108BD9-81ED-4DB2-BD59-A6C34878D82A}">
                    <a16:rowId xmlns:a16="http://schemas.microsoft.com/office/drawing/2014/main" val="10007"/>
                  </a:ext>
                </a:extLst>
              </a:tr>
              <a:tr h="208401">
                <a:tc>
                  <a:txBody>
                    <a:bodyPr/>
                    <a:lstStyle/>
                    <a:p>
                      <a:pPr algn="l" fontAlgn="t"/>
                      <a:r>
                        <a:rPr lang="fr-BE" sz="1800" u="none" strike="noStrike">
                          <a:effectLst/>
                        </a:rPr>
                        <a:t>Décrire le rôle des PTF dans la gestion financière</a:t>
                      </a:r>
                      <a:endParaRPr lang="fr-BE" sz="1800" b="0" i="0" u="none" strike="noStrike">
                        <a:solidFill>
                          <a:srgbClr val="000000"/>
                        </a:solidFill>
                        <a:effectLst/>
                        <a:latin typeface="Calibri"/>
                      </a:endParaRPr>
                    </a:p>
                  </a:txBody>
                  <a:tcPr marL="85725" marR="9525" marT="9525" marB="0"/>
                </a:tc>
                <a:extLst>
                  <a:ext uri="{0D108BD9-81ED-4DB2-BD59-A6C34878D82A}">
                    <a16:rowId xmlns:a16="http://schemas.microsoft.com/office/drawing/2014/main" val="10008"/>
                  </a:ext>
                </a:extLst>
              </a:tr>
              <a:tr h="416802">
                <a:tc>
                  <a:txBody>
                    <a:bodyPr/>
                    <a:lstStyle/>
                    <a:p>
                      <a:pPr algn="l" fontAlgn="t"/>
                      <a:r>
                        <a:rPr lang="fr-BE" sz="1800" u="none" strike="noStrike">
                          <a:effectLst/>
                        </a:rPr>
                        <a:t>Décrire le rôle de la DAF/DMP/PADS dans l'attribution des marchés et le décaissement des fonds</a:t>
                      </a:r>
                      <a:endParaRPr lang="fr-BE" sz="1800" b="0" i="0" u="none" strike="noStrike">
                        <a:solidFill>
                          <a:srgbClr val="000000"/>
                        </a:solidFill>
                        <a:effectLst/>
                        <a:latin typeface="Calibri"/>
                      </a:endParaRPr>
                    </a:p>
                  </a:txBody>
                  <a:tcPr marL="85725" marR="9525" marT="9525" marB="0"/>
                </a:tc>
                <a:extLst>
                  <a:ext uri="{0D108BD9-81ED-4DB2-BD59-A6C34878D82A}">
                    <a16:rowId xmlns:a16="http://schemas.microsoft.com/office/drawing/2014/main" val="10009"/>
                  </a:ext>
                </a:extLst>
              </a:tr>
              <a:tr h="416802">
                <a:tc>
                  <a:txBody>
                    <a:bodyPr/>
                    <a:lstStyle/>
                    <a:p>
                      <a:pPr algn="l" fontAlgn="t"/>
                      <a:r>
                        <a:rPr lang="fr-BE" sz="1800" u="none" strike="noStrike" dirty="0">
                          <a:effectLst/>
                        </a:rPr>
                        <a:t>Décrire le rôle de la CAMEG dans l'approvisionnement en intrants</a:t>
                      </a:r>
                      <a:endParaRPr lang="fr-BE" sz="1800" b="0" i="0" u="none" strike="noStrike" dirty="0">
                        <a:solidFill>
                          <a:srgbClr val="000000"/>
                        </a:solidFill>
                        <a:effectLst/>
                        <a:latin typeface="Calibri"/>
                      </a:endParaRPr>
                    </a:p>
                  </a:txBody>
                  <a:tcPr marL="85725" marR="9525" marT="9525" marB="0"/>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71989444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1296</TotalTime>
  <Words>3985</Words>
  <Application>Microsoft Office PowerPoint</Application>
  <PresentationFormat>Affichage à l'écran (4:3)</PresentationFormat>
  <Paragraphs>384</Paragraphs>
  <Slides>31</Slides>
  <Notes>2</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31</vt:i4>
      </vt:variant>
    </vt:vector>
  </HeadingPairs>
  <TitlesOfParts>
    <vt:vector size="39" baseType="lpstr">
      <vt:lpstr>Arial</vt:lpstr>
      <vt:lpstr>Calibri</vt:lpstr>
      <vt:lpstr>Calibri Light</vt:lpstr>
      <vt:lpstr>Courier New</vt:lpstr>
      <vt:lpstr>Futura Std Book</vt:lpstr>
      <vt:lpstr>Times New Roman</vt:lpstr>
      <vt:lpstr>Wingdings</vt:lpstr>
      <vt:lpstr>Office Theme</vt:lpstr>
      <vt:lpstr>Présentation PowerPoint</vt:lpstr>
      <vt:lpstr>La Façon dont le GFF Catalyse des Résultats</vt:lpstr>
      <vt:lpstr>Résultats attendus de l'approche GFF</vt:lpstr>
      <vt:lpstr>Pourquoi un Dossier d’Investissement?</vt:lpstr>
      <vt:lpstr>Quatre Domaines d’un Bon Dossier d’Investissement</vt:lpstr>
      <vt:lpstr>Éléments importants d’un Dossier d’Investissement de «qualité»</vt:lpstr>
      <vt:lpstr>Exemple de Table des Matières</vt:lpstr>
      <vt:lpstr>2. Travail préparatoire</vt:lpstr>
      <vt:lpstr>Ce qu’un Dossier d’Investissement N’EST PAS</vt:lpstr>
      <vt:lpstr>Qui prépare le Dossier d’Investissement?</vt:lpstr>
      <vt:lpstr>Processus de haut niveau</vt:lpstr>
      <vt:lpstr>1. Perspectives stratégiques</vt:lpstr>
      <vt:lpstr>2. Travail préparatoire</vt:lpstr>
      <vt:lpstr>3. Cycle de priorisation</vt:lpstr>
      <vt:lpstr>3. Étapes du cycle de priorisation</vt:lpstr>
      <vt:lpstr>3. Étapes du cycle de priorisation</vt:lpstr>
      <vt:lpstr>Développer un DI axé sur les résultats et suivre sa mise en œuvre</vt:lpstr>
      <vt:lpstr>Priorisation</vt:lpstr>
      <vt:lpstr>Outils de priorisation</vt:lpstr>
      <vt:lpstr>Les priorités programmatiques - exemple</vt:lpstr>
      <vt:lpstr>4. Opérationnalisation: financement complémentaire</vt:lpstr>
      <vt:lpstr>UN MIX INTELLIGENT DE MODALITES de FINANCEMENT</vt:lpstr>
      <vt:lpstr>Contenu de la Feuille de route</vt:lpstr>
      <vt:lpstr>Elaborer et valider un dossier d'investissements prioritaires dans le domaine du SRMNEA-N </vt:lpstr>
      <vt:lpstr>FEUILLE DE ROUTE</vt:lpstr>
      <vt:lpstr>La carte des processus</vt:lpstr>
      <vt:lpstr>Feuille de route – CARTE DE PROCESSUS</vt:lpstr>
      <vt:lpstr>1.Prioriser les interventions, les réformes, les approches  et les zones d'intervention du programme</vt:lpstr>
      <vt:lpstr>2. Assurer un financement intelligent et durable des investissements et frais récurrents</vt:lpstr>
      <vt:lpstr>3. Décrire les activités du programme</vt:lpstr>
      <vt:lpstr>4. Décrire la gouvernance du programme et de son suivi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ami</cp:lastModifiedBy>
  <cp:revision>83</cp:revision>
  <cp:lastPrinted>2018-01-26T17:53:20Z</cp:lastPrinted>
  <dcterms:created xsi:type="dcterms:W3CDTF">2018-01-18T10:23:44Z</dcterms:created>
  <dcterms:modified xsi:type="dcterms:W3CDTF">2018-02-22T10:11:35Z</dcterms:modified>
</cp:coreProperties>
</file>