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4" r:id="rId2"/>
    <p:sldId id="272" r:id="rId3"/>
    <p:sldId id="277" r:id="rId4"/>
    <p:sldId id="273" r:id="rId5"/>
    <p:sldId id="276" r:id="rId6"/>
    <p:sldId id="271" r:id="rId7"/>
    <p:sldId id="27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2" autoAdjust="0"/>
    <p:restoredTop sz="82159" autoAdjust="0"/>
  </p:normalViewPr>
  <p:slideViewPr>
    <p:cSldViewPr snapToGrid="0">
      <p:cViewPr varScale="1">
        <p:scale>
          <a:sx n="53" d="100"/>
          <a:sy n="53" d="100"/>
        </p:scale>
        <p:origin x="1084" y="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0239B2-B275-437F-B229-99EEC9BA3B13}" type="datetimeFigureOut">
              <a:rPr lang="en-US" smtClean="0"/>
              <a:t>23-Jun-20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8F1465-1891-4066-9CBA-68EC598F2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449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991B29-3FFF-483C-97F8-5F1B2761750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3445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D3356-B3FE-4186-B3C6-6230EC6116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E32A0B-BF67-495F-8E8D-511C6A988F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7F5B0-C000-4DA6-829A-F9273908E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70031-CE60-4479-A255-9CDA25FA2127}" type="datetimeFigureOut">
              <a:rPr lang="en-US" smtClean="0"/>
              <a:t>23-Jun-20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8A92FE-F558-4156-9147-6774D8E9F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3C158-3810-4394-BE06-E39A2847C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651BA-3F3B-44AF-B9D3-2D607AACE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717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82905-FFAA-418F-8EFB-9ABF734B0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7A379-D98F-431C-A465-B27E031FD0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1A403-0D32-44FC-9803-29AC28753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70031-CE60-4479-A255-9CDA25FA2127}" type="datetimeFigureOut">
              <a:rPr lang="en-US" smtClean="0"/>
              <a:t>23-Jun-20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B07425-77FE-422C-B3BC-DF0B7CC70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904FF5-82F2-4943-8ACF-849B2D12C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651BA-3F3B-44AF-B9D3-2D607AACE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777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BEE45-F3BE-4E64-ACBC-5862E1F28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8AA119-28D7-4690-9CB9-0B9D80F658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D2BEBF-5A7E-423C-ADAA-041942DE9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70031-CE60-4479-A255-9CDA25FA2127}" type="datetimeFigureOut">
              <a:rPr lang="en-US" smtClean="0"/>
              <a:t>23-Jun-20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0129BF-E777-4BC8-8942-B2FDC2479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1B4A6D-70A8-4071-8439-CD3601EAE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651BA-3F3B-44AF-B9D3-2D607AACE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284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C49AA-39B1-4A76-AFB4-31C0B41E2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904E1E-C0D0-4851-BB44-70EF164FFC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8B4667-7E1B-42B5-8C84-517734766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04B71B-CD58-48D3-9527-44CF777DF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70031-CE60-4479-A255-9CDA25FA2127}" type="datetimeFigureOut">
              <a:rPr lang="en-US" smtClean="0"/>
              <a:t>23-Jun-20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9E0759-AC0D-4D53-83FD-0DC5601C3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64B670-A8D9-421A-89CF-E739F764C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651BA-3F3B-44AF-B9D3-2D607AACE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512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57C5E-D9D3-42DB-84BC-4F252F032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508114-A8D7-4B55-AAC3-93F09A0137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A475B7-D778-4E45-B85B-A0EDF92035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41D66C-DC19-4C23-8979-2061522846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A3DB54-F9C8-491C-92F7-12C92BF79C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85DD94-60E5-4B9C-8218-959670611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70031-CE60-4479-A255-9CDA25FA2127}" type="datetimeFigureOut">
              <a:rPr lang="en-US" smtClean="0"/>
              <a:t>23-Jun-20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3CFFA4-88D7-4ADE-BDE2-395F3C631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BCE239-B86D-4E98-92B6-62E25E09F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651BA-3F3B-44AF-B9D3-2D607AACE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863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11C4D-F07D-4531-8372-819398ACA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B8AD0E-AE0F-407E-9A19-2577F8BD8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70031-CE60-4479-A255-9CDA25FA2127}" type="datetimeFigureOut">
              <a:rPr lang="en-US" smtClean="0"/>
              <a:t>23-Jun-20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2ACC57-1F87-4002-B59A-A74917B06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2D7158-5BE3-429C-815C-185A062B1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651BA-3F3B-44AF-B9D3-2D607AACE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988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DA4CD2-FDA7-412F-AAAD-2ABB42AA4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70031-CE60-4479-A255-9CDA25FA2127}" type="datetimeFigureOut">
              <a:rPr lang="en-US" smtClean="0"/>
              <a:t>23-Jun-20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FCEBEA-ECDD-4BBE-A6A0-687785267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487352-CD58-485F-8066-AD8D6F2F1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651BA-3F3B-44AF-B9D3-2D607AACE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035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F4920-AC69-4C78-BDBD-E91811DAB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8459D-842E-43E7-BF21-6F1AC2C042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E37A4F-4624-4516-A32A-71CBDE3CEE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4EE6AC-5206-491C-AD99-E08948051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70031-CE60-4479-A255-9CDA25FA2127}" type="datetimeFigureOut">
              <a:rPr lang="en-US" smtClean="0"/>
              <a:t>23-Jun-20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F640B2-F9CF-46D3-BEB1-DBBBD2172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F1C368-E1CB-421E-A132-0DFC100EC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651BA-3F3B-44AF-B9D3-2D607AACE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720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38239-FA70-46F9-9CE4-26898BE31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449BB7-C481-4BB6-A588-E06CB605B6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4B5DB3-4E71-40C7-936B-AA63F385F6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354B9A-1C32-4254-851A-567142678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70031-CE60-4479-A255-9CDA25FA2127}" type="datetimeFigureOut">
              <a:rPr lang="en-US" smtClean="0"/>
              <a:t>23-Jun-20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452774-79D6-4531-ABD6-8B98C2BC4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83BAE4-342C-48CD-87BD-51DED7182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651BA-3F3B-44AF-B9D3-2D607AACE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209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05C56-F1F9-4FCA-9BE9-08884C501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F19AB2-316A-47A4-9E7A-AA5F116488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19B233-03E4-4DC9-9B32-7A9A85E4B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70031-CE60-4479-A255-9CDA25FA2127}" type="datetimeFigureOut">
              <a:rPr lang="en-US" smtClean="0"/>
              <a:t>23-Jun-20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6EFA52-8D33-437E-8973-BFD7091B7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43FE46-B22C-4F05-B414-93519D427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651BA-3F3B-44AF-B9D3-2D607AACE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736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BDE7F7-8B42-40C0-870B-CB5CACEF9B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280557-612A-473A-8776-BC12EF7C11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C3A3A7-21C5-4169-B8D2-6071D1C21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70031-CE60-4479-A255-9CDA25FA2127}" type="datetimeFigureOut">
              <a:rPr lang="en-US" smtClean="0"/>
              <a:t>23-Jun-20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B37FBD-3441-42A5-8D89-36B98D638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08BF1-2D48-4F8F-B250-9AD118DBB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651BA-3F3B-44AF-B9D3-2D607AACE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23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649E71-A040-4AF3-BD38-6629BB0F0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D22EBA-DC19-46AD-8E65-0E08E0AC55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2CBF2E-29FE-4E57-9E8B-EA59FF2E1D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70031-CE60-4479-A255-9CDA25FA2127}" type="datetimeFigureOut">
              <a:rPr lang="en-US" smtClean="0"/>
              <a:t>23-Jun-20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3C53A-BB82-4F01-ACBF-932E1A9EFA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32890E-24EC-4DC6-86ED-6C00AF22D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651BA-3F3B-44AF-B9D3-2D607AACE9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428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931C1-9691-4957-A4C3-2EDE3505E5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Health Insurance Benefit Package / Health Facility Costing</a:t>
            </a:r>
            <a:br>
              <a:rPr lang="en-US" sz="4800" dirty="0"/>
            </a:br>
            <a:r>
              <a:rPr lang="en-US" sz="4800" dirty="0"/>
              <a:t>(Part 2)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40E1D-E1ED-4FC1-979D-76E84130DD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38702"/>
          </a:xfrm>
        </p:spPr>
        <p:txBody>
          <a:bodyPr>
            <a:normAutofit/>
          </a:bodyPr>
          <a:lstStyle/>
          <a:p>
            <a:endParaRPr lang="en-US" sz="2800" dirty="0"/>
          </a:p>
          <a:p>
            <a:r>
              <a:rPr lang="en-US" sz="2800" i="1" dirty="0"/>
              <a:t>Cost Analysis of Interventions / Pathologies</a:t>
            </a:r>
          </a:p>
          <a:p>
            <a:r>
              <a:rPr lang="en-US" sz="2800" i="1" dirty="0"/>
              <a:t>using bottom-up costed and NHI reported data</a:t>
            </a:r>
          </a:p>
          <a:p>
            <a:endParaRPr lang="en-US" sz="2800" i="1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24705605-AE9F-4AAD-A426-1B38618B9162}"/>
              </a:ext>
            </a:extLst>
          </p:cNvPr>
          <p:cNvSpPr txBox="1">
            <a:spLocks/>
          </p:cNvSpPr>
          <p:nvPr/>
        </p:nvSpPr>
        <p:spPr bwMode="auto">
          <a:xfrm>
            <a:off x="2552700" y="5332815"/>
            <a:ext cx="7086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US" sz="2400" i="1" kern="0" dirty="0"/>
          </a:p>
          <a:p>
            <a:r>
              <a:rPr lang="en-US" sz="2400" i="1" dirty="0"/>
              <a:t>Dr </a:t>
            </a:r>
            <a:r>
              <a:rPr lang="en-US" sz="2400" i="1" dirty="0" err="1"/>
              <a:t>Manithong</a:t>
            </a:r>
            <a:r>
              <a:rPr lang="en-US" sz="2400" i="1" dirty="0"/>
              <a:t> </a:t>
            </a:r>
            <a:r>
              <a:rPr lang="en-US" sz="2400" i="1" dirty="0" err="1"/>
              <a:t>Vonglokham</a:t>
            </a:r>
            <a:endParaRPr lang="en-US" sz="2400" i="1" dirty="0"/>
          </a:p>
          <a:p>
            <a:r>
              <a:rPr lang="en-US" sz="2400" i="1" dirty="0"/>
              <a:t>Lao Tropical and Public Health Institute</a:t>
            </a:r>
            <a:endParaRPr lang="en-US" sz="2400" i="1" kern="0" dirty="0"/>
          </a:p>
        </p:txBody>
      </p:sp>
    </p:spTree>
    <p:extLst>
      <p:ext uri="{BB962C8B-B14F-4D97-AF65-F5344CB8AC3E}">
        <p14:creationId xmlns:p14="http://schemas.microsoft.com/office/powerpoint/2010/main" val="247361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54AD1-4AAD-49EC-937D-C7644519C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403" y="-172123"/>
            <a:ext cx="11597079" cy="1325563"/>
          </a:xfrm>
        </p:spPr>
        <p:txBody>
          <a:bodyPr>
            <a:normAutofit/>
          </a:bodyPr>
          <a:lstStyle/>
          <a:p>
            <a:r>
              <a:rPr lang="en-US" dirty="0"/>
              <a:t>Cost analysis of intervention/pathology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574E62-9D92-40E2-AAE8-B19DB23C9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7633" y="1500076"/>
            <a:ext cx="3401964" cy="5158908"/>
          </a:xfrm>
        </p:spPr>
        <p:txBody>
          <a:bodyPr>
            <a:normAutofit/>
          </a:bodyPr>
          <a:lstStyle/>
          <a:p>
            <a:r>
              <a:rPr lang="en-US" sz="2400" dirty="0"/>
              <a:t>NHI aggregated reported cost of services from 15 costing hospitals</a:t>
            </a:r>
          </a:p>
          <a:p>
            <a:r>
              <a:rPr lang="en-US" sz="2400" dirty="0"/>
              <a:t>Approx. 8,000 MCH, 35,000 inpatient (non-surgery) and 4,000 medium and major surgery cases categorized by diagnosis/pathology</a:t>
            </a:r>
          </a:p>
          <a:p>
            <a:r>
              <a:rPr lang="en-US" sz="2400" dirty="0"/>
              <a:t>Covering 1-year period between 2018-2019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BDA8458-DEF1-4466-9D82-D0F57E9D11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03" y="983597"/>
            <a:ext cx="8465230" cy="574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841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5FB4796-DEB6-4854-AFE7-E64F7E1F09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243" y="923343"/>
            <a:ext cx="10852682" cy="571965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FC9C4EF-23BB-4D00-ADD3-F1F0BB001F32}"/>
              </a:ext>
            </a:extLst>
          </p:cNvPr>
          <p:cNvSpPr txBox="1">
            <a:spLocks/>
          </p:cNvSpPr>
          <p:nvPr/>
        </p:nvSpPr>
        <p:spPr>
          <a:xfrm>
            <a:off x="162403" y="-172123"/>
            <a:ext cx="1202959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Average estimated unit cost of intervention/pathology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D42DD7-41AC-4809-8261-F273C0DB3D3A}"/>
              </a:ext>
            </a:extLst>
          </p:cNvPr>
          <p:cNvSpPr txBox="1">
            <a:spLocks/>
          </p:cNvSpPr>
          <p:nvPr/>
        </p:nvSpPr>
        <p:spPr>
          <a:xfrm>
            <a:off x="9503829" y="5320566"/>
            <a:ext cx="2246894" cy="132243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100" i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Completed for 22 selected interventions using NHI data</a:t>
            </a:r>
          </a:p>
        </p:txBody>
      </p:sp>
    </p:spTree>
    <p:extLst>
      <p:ext uri="{BB962C8B-B14F-4D97-AF65-F5344CB8AC3E}">
        <p14:creationId xmlns:p14="http://schemas.microsoft.com/office/powerpoint/2010/main" val="1433927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0F27E-174B-4810-A125-FB7487974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2215" y="136633"/>
            <a:ext cx="3940496" cy="7076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Analysis of category / pathology (from NHI report)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3C63A575-2169-45B2-B026-F69CE6A37211}"/>
              </a:ext>
            </a:extLst>
          </p:cNvPr>
          <p:cNvSpPr txBox="1">
            <a:spLocks/>
          </p:cNvSpPr>
          <p:nvPr/>
        </p:nvSpPr>
        <p:spPr>
          <a:xfrm>
            <a:off x="4972323" y="2515017"/>
            <a:ext cx="2429382" cy="1554272"/>
          </a:xfrm>
          <a:prstGeom prst="rect">
            <a:avLst/>
          </a:prstGeom>
          <a:solidFill>
            <a:schemeClr val="accent4">
              <a:lumMod val="20000"/>
              <a:lumOff val="80000"/>
              <a:alpha val="9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500" b="1" dirty="0">
                <a:solidFill>
                  <a:schemeClr val="accent4">
                    <a:lumMod val="75000"/>
                  </a:schemeClr>
                </a:solidFill>
              </a:rPr>
              <a:t>Triangulation of cost data from different sources 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(+ Top-down, EHSP)</a:t>
            </a:r>
            <a:endParaRPr lang="en-US" sz="25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F0FFBC7-5346-4FA7-80A7-73CBF04FBF13}"/>
              </a:ext>
            </a:extLst>
          </p:cNvPr>
          <p:cNvSpPr txBox="1">
            <a:spLocks/>
          </p:cNvSpPr>
          <p:nvPr/>
        </p:nvSpPr>
        <p:spPr>
          <a:xfrm>
            <a:off x="8188563" y="109930"/>
            <a:ext cx="2792290" cy="2369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/>
              <a:t>Bottom-up costing data (from </a:t>
            </a:r>
            <a:r>
              <a:rPr lang="en-US" sz="2000" b="1" dirty="0" err="1"/>
              <a:t>LaoTPHI</a:t>
            </a:r>
            <a:r>
              <a:rPr lang="en-US" sz="2000" b="1" dirty="0"/>
              <a:t>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B99BC21-7521-41A4-9A2E-81372C346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4150" y="805093"/>
            <a:ext cx="3845718" cy="316623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AD9473F-D976-497E-9147-3A5E19F7C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215" y="805093"/>
            <a:ext cx="3845717" cy="316623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3C9867A-635C-4038-945F-D859C00037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7612" y="4285989"/>
            <a:ext cx="3667003" cy="2369184"/>
          </a:xfrm>
          <a:prstGeom prst="rect">
            <a:avLst/>
          </a:prstGeom>
        </p:spPr>
      </p:pic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5B3A9BA-2878-4ED1-B414-341BB306C114}"/>
              </a:ext>
            </a:extLst>
          </p:cNvPr>
          <p:cNvSpPr txBox="1">
            <a:spLocks/>
          </p:cNvSpPr>
          <p:nvPr/>
        </p:nvSpPr>
        <p:spPr>
          <a:xfrm>
            <a:off x="5175896" y="6488501"/>
            <a:ext cx="2999019" cy="2369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DOF Costing</a:t>
            </a:r>
          </a:p>
        </p:txBody>
      </p:sp>
      <p:sp>
        <p:nvSpPr>
          <p:cNvPr id="38" name="Arrow: Left-Right 37">
            <a:extLst>
              <a:ext uri="{FF2B5EF4-FFF2-40B4-BE49-F238E27FC236}">
                <a16:creationId xmlns:a16="http://schemas.microsoft.com/office/drawing/2014/main" id="{EFA5B01C-AE66-4CB2-9CD7-2EC921EC2B13}"/>
              </a:ext>
            </a:extLst>
          </p:cNvPr>
          <p:cNvSpPr/>
          <p:nvPr/>
        </p:nvSpPr>
        <p:spPr>
          <a:xfrm rot="7926966">
            <a:off x="6940318" y="4029002"/>
            <a:ext cx="1333786" cy="625450"/>
          </a:xfrm>
          <a:prstGeom prst="leftRight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Arrow: Left-Right 38">
            <a:extLst>
              <a:ext uri="{FF2B5EF4-FFF2-40B4-BE49-F238E27FC236}">
                <a16:creationId xmlns:a16="http://schemas.microsoft.com/office/drawing/2014/main" id="{00FC48B4-8A07-4C8E-85BC-9104767C1934}"/>
              </a:ext>
            </a:extLst>
          </p:cNvPr>
          <p:cNvSpPr/>
          <p:nvPr/>
        </p:nvSpPr>
        <p:spPr>
          <a:xfrm rot="2909656">
            <a:off x="4169066" y="4042224"/>
            <a:ext cx="1363074" cy="625450"/>
          </a:xfrm>
          <a:prstGeom prst="leftRight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Arrow: Left-Right 39">
            <a:extLst>
              <a:ext uri="{FF2B5EF4-FFF2-40B4-BE49-F238E27FC236}">
                <a16:creationId xmlns:a16="http://schemas.microsoft.com/office/drawing/2014/main" id="{1F310313-E6E4-48E1-8BC4-C5878533F66F}"/>
              </a:ext>
            </a:extLst>
          </p:cNvPr>
          <p:cNvSpPr/>
          <p:nvPr/>
        </p:nvSpPr>
        <p:spPr>
          <a:xfrm>
            <a:off x="5404593" y="1762761"/>
            <a:ext cx="1582896" cy="625450"/>
          </a:xfrm>
          <a:prstGeom prst="leftRight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7E6C208E-19F2-4C26-B473-3D9A784BF8F9}"/>
              </a:ext>
            </a:extLst>
          </p:cNvPr>
          <p:cNvSpPr txBox="1">
            <a:spLocks/>
          </p:cNvSpPr>
          <p:nvPr/>
        </p:nvSpPr>
        <p:spPr>
          <a:xfrm>
            <a:off x="665554" y="3971330"/>
            <a:ext cx="3288421" cy="203132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Aggregated cost data from NHI claim reports over 1-year period (Drugs, Diagnostics, Admin)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Sales price converted into purchase price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A03E9092-428F-4685-B8BF-10A71F12912A}"/>
              </a:ext>
            </a:extLst>
          </p:cNvPr>
          <p:cNvSpPr txBox="1">
            <a:spLocks/>
          </p:cNvSpPr>
          <p:nvPr/>
        </p:nvSpPr>
        <p:spPr>
          <a:xfrm>
            <a:off x="8953576" y="3993253"/>
            <a:ext cx="2999856" cy="203132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Detailed cost data from selected samples of patient files from the costing hospitals (purchase price)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Data include materials + admin </a:t>
            </a:r>
            <a:r>
              <a:rPr lang="en-US" sz="1800" i="1" dirty="0"/>
              <a:t>+ health personnel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800" dirty="0"/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C95C0AFE-ABE6-4FAC-803D-955D0DDDEC67}"/>
              </a:ext>
            </a:extLst>
          </p:cNvPr>
          <p:cNvSpPr txBox="1">
            <a:spLocks/>
          </p:cNvSpPr>
          <p:nvPr/>
        </p:nvSpPr>
        <p:spPr>
          <a:xfrm>
            <a:off x="7933193" y="5934670"/>
            <a:ext cx="3503631" cy="92333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Hospital reported costs of service procedures / diagnostics (mainly supplies, lab tests, </a:t>
            </a:r>
            <a:r>
              <a:rPr lang="en-US" sz="1800" dirty="0" err="1"/>
              <a:t>etc</a:t>
            </a:r>
            <a:r>
              <a:rPr lang="en-US" sz="1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84273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CEAF8-D429-4BC0-9674-B8D832F8E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641"/>
            <a:ext cx="10515600" cy="909076"/>
          </a:xfrm>
        </p:spPr>
        <p:txBody>
          <a:bodyPr/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Progress on Bottom-up costing data entry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E96F66F-522F-48BF-A4EB-697514C930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7167044"/>
              </p:ext>
            </p:extLst>
          </p:nvPr>
        </p:nvGraphicFramePr>
        <p:xfrm>
          <a:off x="604071" y="1351812"/>
          <a:ext cx="7240518" cy="47963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91706">
                  <a:extLst>
                    <a:ext uri="{9D8B030D-6E8A-4147-A177-3AD203B41FA5}">
                      <a16:colId xmlns:a16="http://schemas.microsoft.com/office/drawing/2014/main" val="2569398813"/>
                    </a:ext>
                  </a:extLst>
                </a:gridCol>
                <a:gridCol w="4020043">
                  <a:extLst>
                    <a:ext uri="{9D8B030D-6E8A-4147-A177-3AD203B41FA5}">
                      <a16:colId xmlns:a16="http://schemas.microsoft.com/office/drawing/2014/main" val="4001817992"/>
                    </a:ext>
                  </a:extLst>
                </a:gridCol>
                <a:gridCol w="1228769">
                  <a:extLst>
                    <a:ext uri="{9D8B030D-6E8A-4147-A177-3AD203B41FA5}">
                      <a16:colId xmlns:a16="http://schemas.microsoft.com/office/drawing/2014/main" val="3374155053"/>
                    </a:ext>
                  </a:extLst>
                </a:gridCol>
              </a:tblGrid>
              <a:tr h="604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 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Transcribing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Total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51051187"/>
                  </a:ext>
                </a:extLst>
              </a:tr>
              <a:tr h="12401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Completed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00" dirty="0">
                          <a:effectLst/>
                        </a:rPr>
                        <a:t>ODX PH, SVK RH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Cordia New" panose="020B0304020202020204" pitchFamily="34" charset="-34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00" dirty="0">
                          <a:effectLst/>
                        </a:rPr>
                        <a:t>SRV PH, BKX PH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00" dirty="0">
                          <a:effectLst/>
                        </a:rPr>
                        <a:t>HPN PH, </a:t>
                      </a:r>
                      <a:r>
                        <a:rPr lang="en-US" sz="2400" dirty="0" err="1"/>
                        <a:t>Mahosot</a:t>
                      </a:r>
                      <a:endParaRPr lang="en-US" sz="24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00" dirty="0">
                          <a:effectLst/>
                          <a:latin typeface="Calibri" panose="020F0502020204030204" pitchFamily="34" charset="0"/>
                          <a:ea typeface="Batang" panose="02030600000101010101" pitchFamily="18" charset="-127"/>
                          <a:cs typeface="Cordia New" panose="020B0304020202020204" pitchFamily="34" charset="-34"/>
                        </a:rPr>
                        <a:t>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7207824"/>
                  </a:ext>
                </a:extLst>
              </a:tr>
              <a:tr h="7616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Cleaning 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Mittaphab</a:t>
                      </a:r>
                      <a:r>
                        <a:rPr lang="en-US" sz="2400" dirty="0"/>
                        <a:t>, </a:t>
                      </a:r>
                      <a:r>
                        <a:rPr lang="en-US" sz="2400" dirty="0" err="1"/>
                        <a:t>Setthathirath</a:t>
                      </a:r>
                      <a:r>
                        <a:rPr lang="en-US" sz="2400" dirty="0"/>
                        <a:t>, MCH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0" i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Batang" panose="02030600000101010101" pitchFamily="18" charset="-127"/>
                          <a:cs typeface="Cordia New" panose="020B0304020202020204" pitchFamily="34" charset="-34"/>
                        </a:rPr>
                        <a:t>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87930153"/>
                  </a:ext>
                </a:extLst>
              </a:tr>
              <a:tr h="11941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Data Entry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Children H, Dermatology, </a:t>
                      </a:r>
                      <a:r>
                        <a:rPr lang="en-US" sz="2400" kern="100" dirty="0">
                          <a:effectLst/>
                        </a:rPr>
                        <a:t>CPS RH, LPG RH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Calibri" panose="020F0502020204030204" pitchFamily="34" charset="0"/>
                          <a:ea typeface="Batang" panose="02030600000101010101" pitchFamily="18" charset="-127"/>
                          <a:cs typeface="Cordia New" panose="020B0304020202020204" pitchFamily="34" charset="-34"/>
                        </a:rPr>
                        <a:t>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77543834"/>
                  </a:ext>
                </a:extLst>
              </a:tr>
              <a:tr h="9962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Transcribing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2 </a:t>
                      </a:r>
                      <a:r>
                        <a:rPr lang="en-US" sz="2000" kern="100" dirty="0">
                          <a:effectLst/>
                        </a:rPr>
                        <a:t>Private Hs, 4 District Hs (A), 6 District H (B) and 20 health centers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00" dirty="0">
                          <a:effectLst/>
                          <a:latin typeface="Calibri" panose="020F0502020204030204" pitchFamily="34" charset="0"/>
                          <a:ea typeface="Batang" panose="02030600000101010101" pitchFamily="18" charset="-127"/>
                          <a:cs typeface="Cordia New" panose="020B0304020202020204" pitchFamily="34" charset="-34"/>
                        </a:rPr>
                        <a:t>32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0058771"/>
                  </a:ext>
                </a:extLst>
              </a:tr>
            </a:tbl>
          </a:graphicData>
        </a:graphic>
      </p:graphicFrame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9763F9E5-7567-4E5A-943A-15B1FBD413C3}"/>
              </a:ext>
            </a:extLst>
          </p:cNvPr>
          <p:cNvSpPr txBox="1">
            <a:spLocks/>
          </p:cNvSpPr>
          <p:nvPr/>
        </p:nvSpPr>
        <p:spPr>
          <a:xfrm>
            <a:off x="8390906" y="4914900"/>
            <a:ext cx="2557829" cy="113096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300" i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</a:rPr>
              <a:t>Will be finished data entry in July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318BACB0-3456-4E73-8032-B6B87EE428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2069" y="1776803"/>
            <a:ext cx="3710751" cy="2729024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Bottom-up was collected from 45 hospitals</a:t>
            </a:r>
          </a:p>
          <a:p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Approx. 7,800 inpatient (5,250 non-surgery and 2,550 surgery cases)</a:t>
            </a:r>
          </a:p>
        </p:txBody>
      </p:sp>
    </p:spTree>
    <p:extLst>
      <p:ext uri="{BB962C8B-B14F-4D97-AF65-F5344CB8AC3E}">
        <p14:creationId xmlns:p14="http://schemas.microsoft.com/office/powerpoint/2010/main" val="1876639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2E67657-F9A8-4B3C-9073-151031591B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096673"/>
              </p:ext>
            </p:extLst>
          </p:nvPr>
        </p:nvGraphicFramePr>
        <p:xfrm>
          <a:off x="209160" y="903778"/>
          <a:ext cx="11773678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7252">
                  <a:extLst>
                    <a:ext uri="{9D8B030D-6E8A-4147-A177-3AD203B41FA5}">
                      <a16:colId xmlns:a16="http://schemas.microsoft.com/office/drawing/2014/main" val="3947163430"/>
                    </a:ext>
                  </a:extLst>
                </a:gridCol>
                <a:gridCol w="2288276">
                  <a:extLst>
                    <a:ext uri="{9D8B030D-6E8A-4147-A177-3AD203B41FA5}">
                      <a16:colId xmlns:a16="http://schemas.microsoft.com/office/drawing/2014/main" val="969255196"/>
                    </a:ext>
                  </a:extLst>
                </a:gridCol>
                <a:gridCol w="2288276">
                  <a:extLst>
                    <a:ext uri="{9D8B030D-6E8A-4147-A177-3AD203B41FA5}">
                      <a16:colId xmlns:a16="http://schemas.microsoft.com/office/drawing/2014/main" val="4028156883"/>
                    </a:ext>
                  </a:extLst>
                </a:gridCol>
                <a:gridCol w="2288276">
                  <a:extLst>
                    <a:ext uri="{9D8B030D-6E8A-4147-A177-3AD203B41FA5}">
                      <a16:colId xmlns:a16="http://schemas.microsoft.com/office/drawing/2014/main" val="1286940635"/>
                    </a:ext>
                  </a:extLst>
                </a:gridCol>
                <a:gridCol w="1978925">
                  <a:extLst>
                    <a:ext uri="{9D8B030D-6E8A-4147-A177-3AD203B41FA5}">
                      <a16:colId xmlns:a16="http://schemas.microsoft.com/office/drawing/2014/main" val="3131770424"/>
                    </a:ext>
                  </a:extLst>
                </a:gridCol>
                <a:gridCol w="1992673">
                  <a:extLst>
                    <a:ext uri="{9D8B030D-6E8A-4147-A177-3AD203B41FA5}">
                      <a16:colId xmlns:a16="http://schemas.microsoft.com/office/drawing/2014/main" val="1055075590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Health Facility Costing </a:t>
                      </a:r>
                    </a:p>
                    <a:p>
                      <a:pPr algn="ctr"/>
                      <a:r>
                        <a:rPr lang="en-GB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Top-down </a:t>
                      </a:r>
                      <a:r>
                        <a:rPr lang="en-GB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(Dr </a:t>
                      </a:r>
                      <a:r>
                        <a:rPr lang="en-GB" sz="16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Arthorn</a:t>
                      </a:r>
                      <a:r>
                        <a:rPr lang="en-GB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HIBP Costing (Intervention/Pathology)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Dept. Finance Hospital User Fees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Essential Service Package Costing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565213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Bottom-up </a:t>
                      </a:r>
                      <a:r>
                        <a:rPr lang="en-GB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GB" sz="16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LaoTPHI</a:t>
                      </a:r>
                      <a:r>
                        <a:rPr lang="en-GB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NHI Reported Cost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81045"/>
                  </a:ext>
                </a:extLst>
              </a:tr>
              <a:tr h="545123">
                <a:tc>
                  <a:txBody>
                    <a:bodyPr/>
                    <a:lstStyle/>
                    <a:p>
                      <a:r>
                        <a:rPr lang="en-GB" dirty="0"/>
                        <a:t>Type of costs</a:t>
                      </a:r>
                    </a:p>
                  </a:txBody>
                  <a:tcP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/>
                        <a:t>Direct &amp; Indirect costs</a:t>
                      </a:r>
                    </a:p>
                    <a:p>
                      <a:pPr algn="ctr"/>
                      <a:r>
                        <a:rPr lang="en-GB" sz="1600" i="1" dirty="0"/>
                        <a:t>Drugs &amp; Supplies</a:t>
                      </a:r>
                    </a:p>
                    <a:p>
                      <a:pPr algn="ctr"/>
                      <a:r>
                        <a:rPr lang="en-GB" sz="1600" i="1" dirty="0"/>
                        <a:t>Diagnostics</a:t>
                      </a:r>
                    </a:p>
                    <a:p>
                      <a:pPr algn="ctr"/>
                      <a:r>
                        <a:rPr lang="en-GB" sz="1600" i="1" dirty="0"/>
                        <a:t>Administration</a:t>
                      </a:r>
                    </a:p>
                    <a:p>
                      <a:pPr algn="ctr"/>
                      <a:r>
                        <a:rPr lang="en-GB" sz="1600" i="1" dirty="0"/>
                        <a:t>Human resource</a:t>
                      </a:r>
                    </a:p>
                    <a:p>
                      <a:pPr algn="ctr"/>
                      <a:r>
                        <a:rPr lang="en-GB" sz="1600" i="1" dirty="0"/>
                        <a:t>Capital cost</a:t>
                      </a:r>
                    </a:p>
                  </a:txBody>
                  <a:tcP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Direct costs</a:t>
                      </a:r>
                    </a:p>
                    <a:p>
                      <a:pPr algn="ctr"/>
                      <a:r>
                        <a:rPr lang="en-GB" sz="1600" i="1" dirty="0"/>
                        <a:t>Drugs &amp; Supplies</a:t>
                      </a:r>
                    </a:p>
                    <a:p>
                      <a:pPr algn="ctr"/>
                      <a:r>
                        <a:rPr lang="en-GB" sz="1600" i="1" dirty="0"/>
                        <a:t>Diagnostics</a:t>
                      </a:r>
                    </a:p>
                    <a:p>
                      <a:pPr algn="ctr"/>
                      <a:r>
                        <a:rPr lang="en-GB" sz="16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Administration</a:t>
                      </a:r>
                    </a:p>
                    <a:p>
                      <a:pPr algn="ctr"/>
                      <a:r>
                        <a:rPr lang="en-GB" sz="16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Human resource</a:t>
                      </a:r>
                    </a:p>
                  </a:txBody>
                  <a:tcP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Direct costs</a:t>
                      </a:r>
                    </a:p>
                    <a:p>
                      <a:pPr algn="ctr"/>
                      <a:r>
                        <a:rPr lang="en-GB" sz="1600" i="1" dirty="0"/>
                        <a:t>Drugs &amp; Supplies</a:t>
                      </a:r>
                    </a:p>
                    <a:p>
                      <a:pPr algn="ctr"/>
                      <a:r>
                        <a:rPr lang="en-GB" sz="1600" i="1" dirty="0"/>
                        <a:t>Diagnostics</a:t>
                      </a:r>
                    </a:p>
                    <a:p>
                      <a:pPr algn="ctr"/>
                      <a:r>
                        <a:rPr lang="en-GB" sz="1600" i="1" dirty="0"/>
                        <a:t>Administration</a:t>
                      </a:r>
                      <a:endParaRPr lang="en-GB" sz="1800" i="1" dirty="0"/>
                    </a:p>
                  </a:txBody>
                  <a:tcP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Direct costs</a:t>
                      </a:r>
                    </a:p>
                    <a:p>
                      <a:pPr algn="ctr"/>
                      <a:r>
                        <a:rPr lang="en-GB" sz="1800" i="1" dirty="0"/>
                        <a:t>Supplies </a:t>
                      </a:r>
                      <a:r>
                        <a:rPr lang="en-GB" sz="1400" i="1" dirty="0"/>
                        <a:t>(+drugs)</a:t>
                      </a:r>
                    </a:p>
                    <a:p>
                      <a:pPr algn="ctr"/>
                      <a:r>
                        <a:rPr lang="en-GB" sz="1800" i="1" dirty="0"/>
                        <a:t>Diagnostics</a:t>
                      </a:r>
                      <a:endParaRPr lang="en-GB" sz="2000" i="1" dirty="0"/>
                    </a:p>
                    <a:p>
                      <a:pPr algn="ctr"/>
                      <a:endParaRPr lang="en-GB" sz="1800" i="1" dirty="0"/>
                    </a:p>
                  </a:txBody>
                  <a:tcP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Direct &amp; Indirect</a:t>
                      </a:r>
                    </a:p>
                    <a:p>
                      <a:pPr algn="ctr"/>
                      <a:r>
                        <a:rPr lang="en-GB" sz="1600" i="1" dirty="0"/>
                        <a:t>Drugs &amp; Supplies</a:t>
                      </a:r>
                    </a:p>
                    <a:p>
                      <a:pPr algn="ctr"/>
                      <a:r>
                        <a:rPr lang="en-GB" sz="1600" i="1" dirty="0"/>
                        <a:t>Diagnostics</a:t>
                      </a:r>
                    </a:p>
                    <a:p>
                      <a:pPr algn="ctr"/>
                      <a:r>
                        <a:rPr lang="en-GB" sz="1600" i="1" dirty="0"/>
                        <a:t>Administration</a:t>
                      </a:r>
                    </a:p>
                    <a:p>
                      <a:pPr algn="ctr"/>
                      <a:r>
                        <a:rPr lang="en-GB" sz="1600" i="1" dirty="0"/>
                        <a:t>Human resource</a:t>
                      </a:r>
                    </a:p>
                    <a:p>
                      <a:pPr algn="ctr"/>
                      <a:r>
                        <a:rPr lang="en-GB" sz="1600" i="1" dirty="0"/>
                        <a:t>Equip. + program cost</a:t>
                      </a:r>
                      <a:endParaRPr lang="en-GB" sz="1800" i="1" dirty="0"/>
                    </a:p>
                  </a:txBody>
                  <a:tcP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565633"/>
                  </a:ext>
                </a:extLst>
              </a:tr>
              <a:tr h="644835">
                <a:tc>
                  <a:txBody>
                    <a:bodyPr/>
                    <a:lstStyle/>
                    <a:p>
                      <a:r>
                        <a:rPr lang="en-GB" dirty="0"/>
                        <a:t>Type of interventions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Curative</a:t>
                      </a:r>
                    </a:p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dirty="0"/>
                        <a:t>OPD / IPD Dept.</a:t>
                      </a:r>
                    </a:p>
                    <a:p>
                      <a:pPr algn="ctr"/>
                      <a:r>
                        <a:rPr lang="en-GB" dirty="0"/>
                        <a:t>(+ Sub-Depts: ER, OB, ICU, others)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Curative</a:t>
                      </a:r>
                    </a:p>
                    <a:p>
                      <a:pPr algn="ctr"/>
                      <a:r>
                        <a:rPr lang="en-GB" b="1" dirty="0"/>
                        <a:t>NHI service </a:t>
                      </a:r>
                      <a:r>
                        <a:rPr lang="en-GB" b="1" dirty="0" err="1"/>
                        <a:t>catg</a:t>
                      </a:r>
                      <a:r>
                        <a:rPr lang="en-GB" b="1" dirty="0"/>
                        <a:t>.</a:t>
                      </a:r>
                    </a:p>
                    <a:p>
                      <a:r>
                        <a:rPr lang="en-GB" dirty="0"/>
                        <a:t>OPD, IPD no </a:t>
                      </a:r>
                      <a:r>
                        <a:rPr lang="en-GB" dirty="0" err="1"/>
                        <a:t>surg</a:t>
                      </a:r>
                      <a:r>
                        <a:rPr lang="en-GB" dirty="0"/>
                        <a:t>, Min-Med-Maj </a:t>
                      </a:r>
                      <a:r>
                        <a:rPr lang="en-GB" dirty="0" err="1"/>
                        <a:t>Surg</a:t>
                      </a:r>
                      <a:endParaRPr lang="en-GB" dirty="0"/>
                    </a:p>
                    <a:p>
                      <a:r>
                        <a:rPr lang="en-GB" dirty="0" err="1"/>
                        <a:t>Vag</a:t>
                      </a:r>
                      <a:r>
                        <a:rPr lang="en-GB" dirty="0"/>
                        <a:t>. Delivery-C/S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Curative</a:t>
                      </a:r>
                    </a:p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dirty="0"/>
                        <a:t>List of all procedures</a:t>
                      </a:r>
                    </a:p>
                    <a:p>
                      <a:pPr algn="ctr"/>
                      <a:r>
                        <a:rPr lang="en-GB" dirty="0"/>
                        <a:t>(No general OPD, IPD)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Curative</a:t>
                      </a:r>
                    </a:p>
                    <a:p>
                      <a:pPr algn="ctr"/>
                      <a:endParaRPr lang="en-GB" sz="1100" dirty="0"/>
                    </a:p>
                    <a:p>
                      <a:pPr algn="ctr"/>
                      <a:r>
                        <a:rPr lang="en-GB" dirty="0"/>
                        <a:t>List of procedures </a:t>
                      </a:r>
                      <a:r>
                        <a:rPr lang="en-GB"/>
                        <a:t>/ diagnostics </a:t>
                      </a:r>
                      <a:r>
                        <a:rPr lang="en-GB" dirty="0"/>
                        <a:t>tests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Curative</a:t>
                      </a:r>
                      <a:r>
                        <a:rPr lang="en-GB" b="0" dirty="0"/>
                        <a:t> + </a:t>
                      </a:r>
                      <a:r>
                        <a:rPr lang="en-GB" b="0" dirty="0" err="1"/>
                        <a:t>Prevnt</a:t>
                      </a:r>
                      <a:r>
                        <a:rPr lang="en-GB" b="0" dirty="0"/>
                        <a:t>.</a:t>
                      </a:r>
                    </a:p>
                    <a:p>
                      <a:pPr algn="ctr"/>
                      <a:r>
                        <a:rPr lang="en-GB" dirty="0"/>
                        <a:t>121 interventions</a:t>
                      </a:r>
                    </a:p>
                    <a:p>
                      <a:pPr algn="ctr"/>
                      <a:r>
                        <a:rPr lang="en-GB" dirty="0"/>
                        <a:t>CD</a:t>
                      </a:r>
                    </a:p>
                    <a:p>
                      <a:pPr algn="ctr"/>
                      <a:r>
                        <a:rPr lang="en-GB" dirty="0"/>
                        <a:t>NCD</a:t>
                      </a:r>
                    </a:p>
                    <a:p>
                      <a:pPr algn="ctr"/>
                      <a:r>
                        <a:rPr lang="en-GB" dirty="0"/>
                        <a:t>RMNCH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264858"/>
                  </a:ext>
                </a:extLst>
              </a:tr>
              <a:tr h="373595">
                <a:tc>
                  <a:txBody>
                    <a:bodyPr/>
                    <a:lstStyle/>
                    <a:p>
                      <a:r>
                        <a:rPr lang="en-GB" dirty="0"/>
                        <a:t>Basis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Current practice</a:t>
                      </a:r>
                    </a:p>
                    <a:p>
                      <a:pPr algn="ctr"/>
                      <a:r>
                        <a:rPr lang="en-GB" dirty="0"/>
                        <a:t>by depart. / unit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Current practice</a:t>
                      </a:r>
                    </a:p>
                    <a:p>
                      <a:pPr algn="ctr"/>
                      <a:r>
                        <a:rPr lang="en-GB" dirty="0"/>
                        <a:t>Tracers by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Current practice</a:t>
                      </a:r>
                    </a:p>
                    <a:p>
                      <a:pPr algn="ctr"/>
                      <a:r>
                        <a:rPr lang="en-GB" dirty="0"/>
                        <a:t>Self-reported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Current practice</a:t>
                      </a:r>
                    </a:p>
                    <a:p>
                      <a:pPr algn="ctr"/>
                      <a:r>
                        <a:rPr lang="en-GB" dirty="0"/>
                        <a:t>Self-reported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“Theoretic” costs</a:t>
                      </a:r>
                    </a:p>
                    <a:p>
                      <a:pPr algn="ctr"/>
                      <a:r>
                        <a:rPr lang="en-GB" dirty="0"/>
                        <a:t>Based on STG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224671"/>
                  </a:ext>
                </a:extLst>
              </a:tr>
            </a:tbl>
          </a:graphicData>
        </a:graphic>
      </p:graphicFrame>
      <p:pic>
        <p:nvPicPr>
          <p:cNvPr id="9" name="Graphic 8" descr="Checkmark">
            <a:extLst>
              <a:ext uri="{FF2B5EF4-FFF2-40B4-BE49-F238E27FC236}">
                <a16:creationId xmlns:a16="http://schemas.microsoft.com/office/drawing/2014/main" id="{266E3B66-2578-4544-A560-4DCBFC6118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6457" y="2308440"/>
            <a:ext cx="914400" cy="914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E5C63B-BAE4-4EED-9545-35C55391F14C}"/>
              </a:ext>
            </a:extLst>
          </p:cNvPr>
          <p:cNvSpPr txBox="1"/>
          <p:nvPr/>
        </p:nvSpPr>
        <p:spPr>
          <a:xfrm>
            <a:off x="13836" y="6050339"/>
            <a:ext cx="2527048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NHI Benefit Package </a:t>
            </a:r>
          </a:p>
          <a:p>
            <a:pPr algn="ctr"/>
            <a:r>
              <a:rPr lang="en-GB" sz="2000" b="1" dirty="0"/>
              <a:t>Payment Rate 20/21</a:t>
            </a: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0C8D2ABB-9845-41CA-B100-23D83EE2EC2D}"/>
              </a:ext>
            </a:extLst>
          </p:cNvPr>
          <p:cNvSpPr/>
          <p:nvPr/>
        </p:nvSpPr>
        <p:spPr>
          <a:xfrm>
            <a:off x="5292078" y="5220033"/>
            <a:ext cx="462237" cy="784835"/>
          </a:xfrm>
          <a:prstGeom prst="down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06B0D74-D8A1-474D-A2FF-AA824CB188A9}"/>
              </a:ext>
            </a:extLst>
          </p:cNvPr>
          <p:cNvCxnSpPr>
            <a:cxnSpLocks/>
          </p:cNvCxnSpPr>
          <p:nvPr/>
        </p:nvCxnSpPr>
        <p:spPr>
          <a:xfrm flipH="1">
            <a:off x="5523196" y="3931790"/>
            <a:ext cx="315046" cy="184112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96D4EF5-5D33-40FE-8E02-0F31214B4FE7}"/>
              </a:ext>
            </a:extLst>
          </p:cNvPr>
          <p:cNvCxnSpPr>
            <a:cxnSpLocks/>
          </p:cNvCxnSpPr>
          <p:nvPr/>
        </p:nvCxnSpPr>
        <p:spPr>
          <a:xfrm flipH="1">
            <a:off x="5523196" y="4486039"/>
            <a:ext cx="490421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3A09A25-8E7E-4D0C-9138-85C4117B9899}"/>
              </a:ext>
            </a:extLst>
          </p:cNvPr>
          <p:cNvCxnSpPr>
            <a:cxnSpLocks/>
          </p:cNvCxnSpPr>
          <p:nvPr/>
        </p:nvCxnSpPr>
        <p:spPr>
          <a:xfrm flipH="1">
            <a:off x="5523196" y="4300970"/>
            <a:ext cx="5086961" cy="0"/>
          </a:xfrm>
          <a:prstGeom prst="straightConnector1">
            <a:avLst/>
          </a:prstGeom>
          <a:ln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>
            <a:extLst>
              <a:ext uri="{FF2B5EF4-FFF2-40B4-BE49-F238E27FC236}">
                <a16:creationId xmlns:a16="http://schemas.microsoft.com/office/drawing/2014/main" id="{C908AC9A-092E-634B-B26C-2E6CCC796CA7}"/>
              </a:ext>
            </a:extLst>
          </p:cNvPr>
          <p:cNvSpPr txBox="1">
            <a:spLocks/>
          </p:cNvSpPr>
          <p:nvPr/>
        </p:nvSpPr>
        <p:spPr>
          <a:xfrm>
            <a:off x="209161" y="39630"/>
            <a:ext cx="11360796" cy="932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latin typeface="+mn-lt"/>
              </a:rPr>
              <a:t>Next step on HIBP/HF costing to update PPM</a:t>
            </a:r>
          </a:p>
        </p:txBody>
      </p:sp>
      <p:sp>
        <p:nvSpPr>
          <p:cNvPr id="25" name="Arrow: Down 3">
            <a:extLst>
              <a:ext uri="{FF2B5EF4-FFF2-40B4-BE49-F238E27FC236}">
                <a16:creationId xmlns:a16="http://schemas.microsoft.com/office/drawing/2014/main" id="{EF1D7020-B2C4-8B47-AA49-372C0823B1E2}"/>
              </a:ext>
            </a:extLst>
          </p:cNvPr>
          <p:cNvSpPr/>
          <p:nvPr/>
        </p:nvSpPr>
        <p:spPr>
          <a:xfrm rot="19138785">
            <a:off x="3856539" y="5198186"/>
            <a:ext cx="443904" cy="839262"/>
          </a:xfrm>
          <a:prstGeom prst="downArrow">
            <a:avLst/>
          </a:prstGeom>
          <a:solidFill>
            <a:srgbClr val="FFD7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Arrow: Down 10">
            <a:extLst>
              <a:ext uri="{FF2B5EF4-FFF2-40B4-BE49-F238E27FC236}">
                <a16:creationId xmlns:a16="http://schemas.microsoft.com/office/drawing/2014/main" id="{96DE0156-D9EE-6346-96F6-43A02B7D382C}"/>
              </a:ext>
            </a:extLst>
          </p:cNvPr>
          <p:cNvSpPr/>
          <p:nvPr/>
        </p:nvSpPr>
        <p:spPr>
          <a:xfrm rot="2228366">
            <a:off x="6890703" y="5143001"/>
            <a:ext cx="427364" cy="967676"/>
          </a:xfrm>
          <a:prstGeom prst="down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B29F95-8A39-FC49-A0BE-F55A55B63357}"/>
              </a:ext>
            </a:extLst>
          </p:cNvPr>
          <p:cNvSpPr txBox="1"/>
          <p:nvPr/>
        </p:nvSpPr>
        <p:spPr>
          <a:xfrm>
            <a:off x="3242387" y="6055728"/>
            <a:ext cx="4452988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NHI Cost Projection / Budgeting</a:t>
            </a:r>
          </a:p>
          <a:p>
            <a:pPr algn="ctr"/>
            <a:r>
              <a:rPr lang="en-GB" sz="2000" b="1" dirty="0"/>
              <a:t>Revise NHI policy and payment methods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5CE4BE-E93B-4D8B-90C6-DD260E66CA3E}"/>
              </a:ext>
            </a:extLst>
          </p:cNvPr>
          <p:cNvSpPr txBox="1"/>
          <p:nvPr/>
        </p:nvSpPr>
        <p:spPr>
          <a:xfrm>
            <a:off x="8582794" y="5895040"/>
            <a:ext cx="37991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Standard protocols ”what should be”</a:t>
            </a:r>
          </a:p>
          <a:p>
            <a:r>
              <a:rPr lang="en-GB" i="1" dirty="0"/>
              <a:t>Chronic diseases specificities</a:t>
            </a:r>
          </a:p>
          <a:p>
            <a:r>
              <a:rPr lang="en-GB" i="1" dirty="0"/>
              <a:t>Potential new category of services</a:t>
            </a:r>
          </a:p>
        </p:txBody>
      </p:sp>
      <p:sp>
        <p:nvSpPr>
          <p:cNvPr id="17" name="Arrow: Down 11">
            <a:extLst>
              <a:ext uri="{FF2B5EF4-FFF2-40B4-BE49-F238E27FC236}">
                <a16:creationId xmlns:a16="http://schemas.microsoft.com/office/drawing/2014/main" id="{F3FF5CA7-B355-D140-A8CB-2F1E03E30308}"/>
              </a:ext>
            </a:extLst>
          </p:cNvPr>
          <p:cNvSpPr/>
          <p:nvPr/>
        </p:nvSpPr>
        <p:spPr>
          <a:xfrm rot="5400000">
            <a:off x="2626380" y="6087831"/>
            <a:ext cx="462237" cy="609600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17275E14-A21B-44CD-8DD2-0BCE0FDA4291}"/>
              </a:ext>
            </a:extLst>
          </p:cNvPr>
          <p:cNvSpPr/>
          <p:nvPr/>
        </p:nvSpPr>
        <p:spPr>
          <a:xfrm rot="3892455">
            <a:off x="8686947" y="4426833"/>
            <a:ext cx="398994" cy="2815077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102506-C051-4E92-990E-79E2031EF822}"/>
              </a:ext>
            </a:extLst>
          </p:cNvPr>
          <p:cNvSpPr txBox="1"/>
          <p:nvPr/>
        </p:nvSpPr>
        <p:spPr>
          <a:xfrm>
            <a:off x="7229889" y="5347375"/>
            <a:ext cx="2022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Hospitals buy-in</a:t>
            </a:r>
          </a:p>
          <a:p>
            <a:r>
              <a:rPr lang="en-GB" i="1" dirty="0"/>
              <a:t>More exhaustive</a:t>
            </a:r>
          </a:p>
        </p:txBody>
      </p:sp>
    </p:spTree>
    <p:extLst>
      <p:ext uri="{BB962C8B-B14F-4D97-AF65-F5344CB8AC3E}">
        <p14:creationId xmlns:p14="http://schemas.microsoft.com/office/powerpoint/2010/main" val="372158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22193-E0C8-4190-BCDE-22AD4B176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084" y="269925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>
                <a:solidFill>
                  <a:schemeClr val="accent5">
                    <a:lumMod val="75000"/>
                  </a:schemeClr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0166874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</TotalTime>
  <Words>509</Words>
  <Application>Microsoft Office PowerPoint</Application>
  <PresentationFormat>Widescreen</PresentationFormat>
  <Paragraphs>121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Health Insurance Benefit Package / Health Facility Costing (Part 2)</vt:lpstr>
      <vt:lpstr>Cost analysis of intervention/pathology</vt:lpstr>
      <vt:lpstr>PowerPoint Presentation</vt:lpstr>
      <vt:lpstr>PowerPoint Presentation</vt:lpstr>
      <vt:lpstr>Progress on Bottom-up costing data entry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Summary table (cost analysis of pathology)</dc:title>
  <dc:creator>Yu Sekeun Daniel</dc:creator>
  <cp:lastModifiedBy>Manithong Vonglokham</cp:lastModifiedBy>
  <cp:revision>37</cp:revision>
  <dcterms:created xsi:type="dcterms:W3CDTF">2020-06-22T12:10:24Z</dcterms:created>
  <dcterms:modified xsi:type="dcterms:W3CDTF">2020-06-24T03:46:45Z</dcterms:modified>
</cp:coreProperties>
</file>