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0" r:id="rId3"/>
    <p:sldId id="258" r:id="rId4"/>
    <p:sldId id="263" r:id="rId5"/>
    <p:sldId id="261" r:id="rId6"/>
    <p:sldId id="262" r:id="rId7"/>
    <p:sldId id="264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709"/>
  </p:normalViewPr>
  <p:slideViewPr>
    <p:cSldViewPr snapToGrid="0" snapToObjects="1">
      <p:cViewPr>
        <p:scale>
          <a:sx n="106" d="100"/>
          <a:sy n="106" d="100"/>
        </p:scale>
        <p:origin x="-10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TAHIROU%20(30-09-17)\MBB-One%20Health%20Tool\Costing%20SRMNEAN\SRMNEAN_y%20compris%20sant&#233;%20communaitaire%2031-12-2018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TAHIROU%20(30-09-17)\MBB-One%20Health%20Tool\Costing%20SRMNEAN\Tableaux%20resulta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TAHIROU%20(30-09-17)\MBB-One%20Health%20Tool\Costing%20SRMNEAN\Besoin_Disponibilit&#233;-Gap%20VF%2031-12-201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explosion val="3"/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5"/>
            <c:bubble3D val="0"/>
            <c:spPr>
              <a:solidFill>
                <a:schemeClr val="tx1">
                  <a:lumMod val="85000"/>
                  <a:lumOff val="15000"/>
                </a:schemeClr>
              </a:solidFill>
            </c:spPr>
          </c:dPt>
          <c:dPt>
            <c:idx val="6"/>
            <c:bubble3D val="0"/>
            <c:spPr>
              <a:solidFill>
                <a:srgbClr val="00B0F0"/>
              </a:solidFill>
            </c:spPr>
          </c:dPt>
          <c:dLbls>
            <c:dLbl>
              <c:idx val="0"/>
              <c:layout>
                <c:manualLayout>
                  <c:x val="4.6425424258790798E-3"/>
                  <c:y val="7.10081828006792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6121360281228399E-3"/>
                  <c:y val="-4.38876022850085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4832648345692E-2"/>
                  <c:y val="-3.2390640466253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2898225266968001E-2"/>
                  <c:y val="1.545468581133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17897988383221E-2"/>
                  <c:y val="-6.74015748031495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1.6307456152818402E-2"/>
                  <c:y val="-3.48750964952909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'Budget DI final (tous programm)'!$A$19:$A$25</c:f>
              <c:strCache>
                <c:ptCount val="7"/>
                <c:pt idx="0">
                  <c:v>Santé de la mère et du nouveau-né</c:v>
                </c:pt>
                <c:pt idx="1">
                  <c:v>Santé infanto-juvenile</c:v>
                </c:pt>
                <c:pt idx="2">
                  <c:v>Sante des adolescents(es) et jeunes</c:v>
                </c:pt>
                <c:pt idx="3">
                  <c:v>Nutrition</c:v>
                </c:pt>
                <c:pt idx="4">
                  <c:v>Interventions transversales</c:v>
                </c:pt>
                <c:pt idx="5">
                  <c:v>Etat civile</c:v>
                </c:pt>
                <c:pt idx="6">
                  <c:v>Santé communautaire</c:v>
                </c:pt>
              </c:strCache>
            </c:strRef>
          </c:cat>
          <c:val>
            <c:numRef>
              <c:f>'Budget DI final (tous programm)'!$H$19:$H$25</c:f>
              <c:numCache>
                <c:formatCode>0%</c:formatCode>
                <c:ptCount val="7"/>
                <c:pt idx="0">
                  <c:v>0.13477962102483301</c:v>
                </c:pt>
                <c:pt idx="1">
                  <c:v>0.19588226128695699</c:v>
                </c:pt>
                <c:pt idx="2">
                  <c:v>7.7091663639029695E-2</c:v>
                </c:pt>
                <c:pt idx="3">
                  <c:v>9.3592651482394901E-2</c:v>
                </c:pt>
                <c:pt idx="4">
                  <c:v>0.15748184531062001</c:v>
                </c:pt>
                <c:pt idx="5">
                  <c:v>1.0168751268995E-2</c:v>
                </c:pt>
                <c:pt idx="6">
                  <c:v>0.33100320598716998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2013511044566003"/>
          <c:y val="5.2217596088160199E-2"/>
          <c:w val="0.26628254660018102"/>
          <c:h val="0.86999374393269302"/>
        </c:manualLayout>
      </c:layout>
      <c:overlay val="0"/>
      <c:txPr>
        <a:bodyPr/>
        <a:lstStyle/>
        <a:p>
          <a:pPr>
            <a:defRPr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effectLst>
          <a:innerShdw blurRad="63500" dist="50800" dir="13500000">
            <a:prstClr val="black">
              <a:alpha val="50000"/>
            </a:prstClr>
          </a:innerShdw>
        </a:effectLst>
      </c:spPr>
    </c:sideWall>
    <c:backWall>
      <c:thickness val="0"/>
      <c:spPr>
        <a:effectLst>
          <a:innerShdw blurRad="63500" dist="50800" dir="13500000">
            <a:prstClr val="black">
              <a:alpha val="50000"/>
            </a:prstClr>
          </a:innerShdw>
        </a:effectLst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 prstMaterial="dkEdge"/>
          </c:spPr>
          <c:invertIfNegative val="0"/>
          <c:dLbls>
            <c:dLbl>
              <c:idx val="0"/>
              <c:layout>
                <c:manualLayout>
                  <c:x val="0"/>
                  <c:y val="-4.1666666666666699E-2"/>
                </c:manualLayout>
              </c:layout>
              <c:tx>
                <c:rich>
                  <a:bodyPr/>
                  <a:lstStyle/>
                  <a:p>
                    <a:pPr>
                      <a:defRPr sz="1200" b="1"/>
                    </a:pPr>
                    <a:r>
                      <a:rPr lang="mr-IN"/>
                      <a:t>27%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61C7-45FB-ABB3-C6E3D245978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6.4814814814814797E-2"/>
                </c:manualLayout>
              </c:layout>
              <c:tx>
                <c:rich>
                  <a:bodyPr/>
                  <a:lstStyle/>
                  <a:p>
                    <a:pPr>
                      <a:defRPr sz="1200" b="1"/>
                    </a:pPr>
                    <a:r>
                      <a:rPr lang="mr-IN"/>
                      <a:t>20%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1C7-45FB-ABB3-C6E3D245978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8.3333333333333297E-3"/>
                  <c:y val="-4.1666666666666699E-2"/>
                </c:manualLayout>
              </c:layout>
              <c:tx>
                <c:rich>
                  <a:bodyPr/>
                  <a:lstStyle/>
                  <a:p>
                    <a:pPr>
                      <a:defRPr sz="1200" b="1"/>
                    </a:pPr>
                    <a:r>
                      <a:rPr lang="mr-IN"/>
                      <a:t>53%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61C7-45FB-ABB3-C6E3D245978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'Scénario Moyen revu VF'!$A$66:$A$68</c:f>
              <c:strCache>
                <c:ptCount val="3"/>
                <c:pt idx="0">
                  <c:v>Niveau Central</c:v>
                </c:pt>
                <c:pt idx="1">
                  <c:v>Niveau Régional</c:v>
                </c:pt>
                <c:pt idx="2">
                  <c:v>Niveau District</c:v>
                </c:pt>
              </c:strCache>
            </c:strRef>
          </c:cat>
          <c:val>
            <c:numRef>
              <c:f>'Scénario Moyen revu VF'!$H$66:$H$68</c:f>
              <c:numCache>
                <c:formatCode>0%</c:formatCode>
                <c:ptCount val="3"/>
                <c:pt idx="0">
                  <c:v>0.26690000000000003</c:v>
                </c:pt>
                <c:pt idx="1">
                  <c:v>0.20180000000000001</c:v>
                </c:pt>
                <c:pt idx="2">
                  <c:v>0.53129999999999999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1C7-45FB-ABB3-C6E3D24597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3360896"/>
        <c:axId val="33749760"/>
        <c:axId val="0"/>
      </c:bar3DChart>
      <c:catAx>
        <c:axId val="33360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3749760"/>
        <c:crosses val="autoZero"/>
        <c:auto val="1"/>
        <c:lblAlgn val="ctr"/>
        <c:lblOffset val="100"/>
        <c:noMultiLvlLbl val="0"/>
      </c:catAx>
      <c:valAx>
        <c:axId val="3374976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33360896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accent1"/>
      </a:soli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7.0063900645867899E-2"/>
                  <c:y val="-0.260096176966702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9729390968985999E-2"/>
                  <c:y val="-0.1584593336875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effectLst>
                <a:innerShdw blurRad="63500" dist="50800" dir="10800000">
                  <a:srgbClr val="FFC000">
                    <a:alpha val="50000"/>
                  </a:srgbClr>
                </a:innerShdw>
              </a:effectLst>
            </c:spPr>
            <c:txPr>
              <a:bodyPr/>
              <a:lstStyle/>
              <a:p>
                <a:pPr>
                  <a:defRPr sz="1400" b="1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'Gap final 31-12-2018'!$B$4:$B$5</c:f>
              <c:strCache>
                <c:ptCount val="2"/>
                <c:pt idx="0">
                  <c:v>DISPONIBILITES FINANCIERES</c:v>
                </c:pt>
                <c:pt idx="1">
                  <c:v>GAP DE FINANCEMENT</c:v>
                </c:pt>
              </c:strCache>
            </c:strRef>
          </c:cat>
          <c:val>
            <c:numRef>
              <c:f>'Gap final 31-12-2018'!$I$4:$I$5</c:f>
              <c:numCache>
                <c:formatCode>0%</c:formatCode>
                <c:ptCount val="2"/>
                <c:pt idx="0">
                  <c:v>0.51688492016853904</c:v>
                </c:pt>
                <c:pt idx="1">
                  <c:v>-0.48311507983146101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8247817987987303"/>
          <c:y val="6.1755059179833899E-2"/>
          <c:w val="0.30743608982430798"/>
          <c:h val="0.22846127464848001"/>
        </c:manualLayout>
      </c:layout>
      <c:overlay val="0"/>
      <c:txPr>
        <a:bodyPr/>
        <a:lstStyle/>
        <a:p>
          <a:pPr>
            <a:defRPr sz="14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E4C3-4DAD-3645-9EFF-8B54520761E9}" type="datetimeFigureOut">
              <a:rPr lang="fr-FR" smtClean="0"/>
              <a:t>13/02/2019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6713D-8278-A849-8975-284B385EFD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223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E4C3-4DAD-3645-9EFF-8B54520761E9}" type="datetimeFigureOut">
              <a:rPr lang="fr-FR" smtClean="0"/>
              <a:t>13/02/2019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6713D-8278-A849-8975-284B385EFD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633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E4C3-4DAD-3645-9EFF-8B54520761E9}" type="datetimeFigureOut">
              <a:rPr lang="fr-FR" smtClean="0"/>
              <a:t>13/02/2019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6713D-8278-A849-8975-284B385EFD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8053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E4C3-4DAD-3645-9EFF-8B54520761E9}" type="datetimeFigureOut">
              <a:rPr lang="fr-FR" smtClean="0"/>
              <a:t>13/02/2019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6713D-8278-A849-8975-284B385EFD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7381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E4C3-4DAD-3645-9EFF-8B54520761E9}" type="datetimeFigureOut">
              <a:rPr lang="fr-FR" smtClean="0"/>
              <a:t>13/02/2019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6713D-8278-A849-8975-284B385EFD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2890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E4C3-4DAD-3645-9EFF-8B54520761E9}" type="datetimeFigureOut">
              <a:rPr lang="fr-FR" smtClean="0"/>
              <a:t>13/02/2019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6713D-8278-A849-8975-284B385EFD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4517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E4C3-4DAD-3645-9EFF-8B54520761E9}" type="datetimeFigureOut">
              <a:rPr lang="fr-FR" smtClean="0"/>
              <a:t>13/02/2019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6713D-8278-A849-8975-284B385EFD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135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E4C3-4DAD-3645-9EFF-8B54520761E9}" type="datetimeFigureOut">
              <a:rPr lang="fr-FR" smtClean="0"/>
              <a:t>13/02/2019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6713D-8278-A849-8975-284B385EFD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68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E4C3-4DAD-3645-9EFF-8B54520761E9}" type="datetimeFigureOut">
              <a:rPr lang="fr-FR" smtClean="0"/>
              <a:t>13/02/2019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6713D-8278-A849-8975-284B385EFD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7724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E4C3-4DAD-3645-9EFF-8B54520761E9}" type="datetimeFigureOut">
              <a:rPr lang="fr-FR" smtClean="0"/>
              <a:t>13/02/2019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6713D-8278-A849-8975-284B385EFD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547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E4C3-4DAD-3645-9EFF-8B54520761E9}" type="datetimeFigureOut">
              <a:rPr lang="fr-FR" smtClean="0"/>
              <a:t>13/02/2019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6713D-8278-A849-8975-284B385EFD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33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EE4C3-4DAD-3645-9EFF-8B54520761E9}" type="datetimeFigureOut">
              <a:rPr lang="fr-FR" smtClean="0"/>
              <a:t>13/02/2019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6713D-8278-A849-8975-284B385EFD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0368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18655" y="1440872"/>
            <a:ext cx="11610107" cy="1177637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endParaRPr lang="fr-FR" sz="3800" b="1" dirty="0" smtClean="0">
              <a:latin typeface="Arial" charset="0"/>
              <a:ea typeface="Arial" charset="0"/>
              <a:cs typeface="Arial" charset="0"/>
            </a:endParaRPr>
          </a:p>
          <a:p>
            <a:pPr marL="0" indent="0" algn="ctr">
              <a:buNone/>
            </a:pPr>
            <a:r>
              <a:rPr lang="fr-FR" sz="12800" b="1" dirty="0" smtClean="0">
                <a:latin typeface="Arial" charset="0"/>
                <a:ea typeface="Arial" charset="0"/>
                <a:cs typeface="Arial" charset="0"/>
              </a:rPr>
              <a:t>ETAT</a:t>
            </a:r>
            <a:r>
              <a:rPr lang="fr-FR" sz="32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fr-FR" sz="12000" b="1" dirty="0" smtClean="0">
                <a:latin typeface="Arial" charset="0"/>
                <a:ea typeface="Arial" charset="0"/>
                <a:cs typeface="Arial" charset="0"/>
              </a:rPr>
              <a:t>D’AVANCEMENT DE LA FINALISATION DU DOSSIER D’INVESTISSEMENT SRMNEAN</a:t>
            </a:r>
            <a:endParaRPr lang="fr-FR" sz="12000" b="1" dirty="0"/>
          </a:p>
        </p:txBody>
      </p:sp>
      <p:pic>
        <p:nvPicPr>
          <p:cNvPr id="5" name="Espace réservé du contenu 4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072" y="3061855"/>
            <a:ext cx="9628909" cy="1925781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" name="Sous-titre 2"/>
          <p:cNvSpPr txBox="1">
            <a:spLocks/>
          </p:cNvSpPr>
          <p:nvPr/>
        </p:nvSpPr>
        <p:spPr>
          <a:xfrm>
            <a:off x="6594763" y="5999019"/>
            <a:ext cx="5333999" cy="443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b="1" i="1" dirty="0" smtClean="0"/>
              <a:t>Réunion mensuelle des PTF, 24 janvier 2019.</a:t>
            </a:r>
            <a:endParaRPr lang="fr-FR" sz="1800" b="1" i="1" dirty="0"/>
          </a:p>
        </p:txBody>
      </p:sp>
    </p:spTree>
    <p:extLst>
      <p:ext uri="{BB962C8B-B14F-4D97-AF65-F5344CB8AC3E}">
        <p14:creationId xmlns:p14="http://schemas.microsoft.com/office/powerpoint/2010/main" val="13261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1" y="157308"/>
            <a:ext cx="11748654" cy="840219"/>
          </a:xfrm>
        </p:spPr>
        <p:txBody>
          <a:bodyPr>
            <a:normAutofit fontScale="90000"/>
          </a:bodyPr>
          <a:lstStyle/>
          <a:p>
            <a:r>
              <a:rPr lang="fr-FR" sz="3200" b="1" smtClean="0">
                <a:latin typeface="Arial" charset="0"/>
                <a:ea typeface="Arial" charset="0"/>
                <a:cs typeface="Arial" charset="0"/>
              </a:rPr>
              <a:t>Rappel sur la gouvernance </a:t>
            </a:r>
            <a:r>
              <a:rPr lang="fr-FR" sz="3200" b="1" dirty="0" smtClean="0">
                <a:latin typeface="Arial" charset="0"/>
                <a:ea typeface="Arial" charset="0"/>
                <a:cs typeface="Arial" charset="0"/>
              </a:rPr>
              <a:t>du processus GFF au Burkina Faso</a:t>
            </a:r>
            <a:endParaRPr lang="fr-FR" sz="32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01783" y="1330036"/>
            <a:ext cx="11402290" cy="5375563"/>
          </a:xfrm>
        </p:spPr>
        <p:txBody>
          <a:bodyPr>
            <a:normAutofit/>
          </a:bodyPr>
          <a:lstStyle/>
          <a:p>
            <a:r>
              <a:rPr lang="fr-FR" dirty="0" smtClean="0">
                <a:latin typeface="Arial" charset="0"/>
                <a:ea typeface="Arial" charset="0"/>
                <a:cs typeface="Arial" charset="0"/>
              </a:rPr>
              <a:t>Equipe fonctionnelle 7:</a:t>
            </a:r>
          </a:p>
          <a:p>
            <a:pPr lvl="1"/>
            <a:r>
              <a:rPr lang="fr-FR" dirty="0" smtClean="0">
                <a:latin typeface="Arial" charset="0"/>
                <a:ea typeface="Arial" charset="0"/>
                <a:cs typeface="Arial" charset="0"/>
              </a:rPr>
              <a:t>Pilotage technique de l’élaboration du DI: feuille de route;</a:t>
            </a:r>
          </a:p>
          <a:p>
            <a:pPr lvl="1"/>
            <a:r>
              <a:rPr lang="fr-FR" dirty="0" smtClean="0">
                <a:latin typeface="Arial" charset="0"/>
                <a:ea typeface="Arial" charset="0"/>
                <a:cs typeface="Arial" charset="0"/>
              </a:rPr>
              <a:t>Assurer </a:t>
            </a:r>
            <a:r>
              <a:rPr lang="fr-FR" dirty="0">
                <a:latin typeface="Arial" charset="0"/>
                <a:ea typeface="Arial" charset="0"/>
                <a:cs typeface="Arial" charset="0"/>
              </a:rPr>
              <a:t>la coordination technique du suivi de la mise en œuvre et de l’évaluation du DI;</a:t>
            </a:r>
          </a:p>
          <a:p>
            <a:r>
              <a:rPr lang="fr-FR" dirty="0" smtClean="0">
                <a:latin typeface="Arial" charset="0"/>
                <a:ea typeface="Arial" charset="0"/>
                <a:cs typeface="Arial" charset="0"/>
              </a:rPr>
              <a:t>Cadre sectoriel de dialogue (CSD) de santé, plateforme politique chargée de:</a:t>
            </a:r>
          </a:p>
          <a:p>
            <a:pPr lvl="1"/>
            <a:r>
              <a:rPr lang="fr-FR" dirty="0" smtClean="0">
                <a:latin typeface="Arial" charset="0"/>
                <a:ea typeface="Arial" charset="0"/>
                <a:cs typeface="Arial" charset="0"/>
              </a:rPr>
              <a:t>Valider le dossier d’investissement;</a:t>
            </a:r>
          </a:p>
          <a:p>
            <a:pPr lvl="1"/>
            <a:r>
              <a:rPr lang="fr-FR" dirty="0" smtClean="0">
                <a:latin typeface="Arial" charset="0"/>
                <a:ea typeface="Arial" charset="0"/>
                <a:cs typeface="Arial" charset="0"/>
              </a:rPr>
              <a:t>Donner des directives pour la mise en œuvre, le suivi et l’évaluation du DI;</a:t>
            </a:r>
          </a:p>
          <a:p>
            <a:pPr lvl="1"/>
            <a:r>
              <a:rPr lang="fr-FR" dirty="0" smtClean="0">
                <a:latin typeface="Arial" charset="0"/>
                <a:ea typeface="Arial" charset="0"/>
                <a:cs typeface="Arial" charset="0"/>
              </a:rPr>
              <a:t>Se saisir de toute autre question relative au GFF;</a:t>
            </a:r>
          </a:p>
          <a:p>
            <a:r>
              <a:rPr lang="fr-FR" dirty="0" smtClean="0">
                <a:latin typeface="Arial" charset="0"/>
                <a:ea typeface="Arial" charset="0"/>
                <a:cs typeface="Arial" charset="0"/>
              </a:rPr>
              <a:t>Validation du DI lors d’une </a:t>
            </a:r>
            <a:r>
              <a:rPr lang="fr-FR" dirty="0" err="1" smtClean="0">
                <a:latin typeface="Arial" charset="0"/>
                <a:ea typeface="Arial" charset="0"/>
                <a:cs typeface="Arial" charset="0"/>
              </a:rPr>
              <a:t>ession</a:t>
            </a:r>
            <a:r>
              <a:rPr lang="fr-FR" dirty="0" smtClean="0">
                <a:latin typeface="Arial" charset="0"/>
                <a:ea typeface="Arial" charset="0"/>
                <a:cs typeface="Arial" charset="0"/>
              </a:rPr>
              <a:t> extraordinaire tenue le 19 novembre 2018 avec des recommandations pour son amélioration.</a:t>
            </a:r>
          </a:p>
        </p:txBody>
      </p:sp>
    </p:spTree>
    <p:extLst>
      <p:ext uri="{BB962C8B-B14F-4D97-AF65-F5344CB8AC3E}">
        <p14:creationId xmlns:p14="http://schemas.microsoft.com/office/powerpoint/2010/main" val="182291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4690" y="101889"/>
            <a:ext cx="11970327" cy="673966"/>
          </a:xfrm>
        </p:spPr>
        <p:txBody>
          <a:bodyPr>
            <a:normAutofit/>
          </a:bodyPr>
          <a:lstStyle/>
          <a:p>
            <a:r>
              <a:rPr lang="fr-FR" sz="2650" b="1" dirty="0" smtClean="0">
                <a:latin typeface="Arial" charset="0"/>
                <a:ea typeface="Arial" charset="0"/>
                <a:cs typeface="Arial" charset="0"/>
              </a:rPr>
              <a:t>Etat de prise en compte des observations du cadre sectoriel de dialogue</a:t>
            </a:r>
            <a:endParaRPr lang="fr-FR" sz="2650" b="1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67144395"/>
              </p:ext>
            </p:extLst>
          </p:nvPr>
        </p:nvGraphicFramePr>
        <p:xfrm>
          <a:off x="124690" y="775857"/>
          <a:ext cx="11319164" cy="61260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6803"/>
                <a:gridCol w="3695925"/>
                <a:gridCol w="6816436"/>
              </a:tblGrid>
              <a:tr h="521894">
                <a:tc>
                  <a:txBody>
                    <a:bodyPr/>
                    <a:lstStyle/>
                    <a:p>
                      <a:r>
                        <a:rPr lang="fr-FR" sz="2200" dirty="0" smtClean="0"/>
                        <a:t>N°)</a:t>
                      </a:r>
                      <a:endParaRPr lang="fr-F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200" dirty="0" smtClean="0"/>
                        <a:t>Recommandations</a:t>
                      </a:r>
                      <a:endParaRPr lang="fr-F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200" dirty="0" smtClean="0"/>
                        <a:t>Etat de mise en œuvre</a:t>
                      </a:r>
                      <a:endParaRPr lang="fr-FR" sz="2200" dirty="0"/>
                    </a:p>
                  </a:txBody>
                  <a:tcPr/>
                </a:tc>
              </a:tr>
              <a:tr h="1418992">
                <a:tc>
                  <a:txBody>
                    <a:bodyPr/>
                    <a:lstStyle/>
                    <a:p>
                      <a:r>
                        <a:rPr lang="fr-FR" sz="2200" dirty="0" smtClean="0"/>
                        <a:t>1.</a:t>
                      </a:r>
                      <a:endParaRPr lang="fr-F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200" dirty="0" smtClean="0"/>
                        <a:t>Prendre en compte la santé communautaire</a:t>
                      </a:r>
                      <a:r>
                        <a:rPr lang="fr-FR" sz="2200" baseline="0" dirty="0" smtClean="0"/>
                        <a:t> dans le DI</a:t>
                      </a:r>
                      <a:endParaRPr lang="fr-F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1" dirty="0" smtClean="0"/>
                        <a:t>Réalisé.</a:t>
                      </a:r>
                      <a:r>
                        <a:rPr lang="fr-FR" sz="2200" dirty="0" smtClean="0"/>
                        <a:t> Actions prioritaires</a:t>
                      </a:r>
                      <a:r>
                        <a:rPr lang="fr-FR" sz="2200" baseline="0" dirty="0" smtClean="0"/>
                        <a:t> communautaires et leur </a:t>
                      </a:r>
                      <a:r>
                        <a:rPr lang="fr-FR" sz="2200" baseline="0" dirty="0" err="1" smtClean="0"/>
                        <a:t>costing</a:t>
                      </a:r>
                      <a:r>
                        <a:rPr lang="fr-FR" sz="2200" baseline="0" dirty="0" smtClean="0"/>
                        <a:t> contenus dans la note conceptuelle ont été pris en compte.</a:t>
                      </a:r>
                      <a:endParaRPr lang="fr-FR" sz="2200" dirty="0" smtClean="0"/>
                    </a:p>
                    <a:p>
                      <a:r>
                        <a:rPr lang="fr-FR" sz="2200" dirty="0" smtClean="0"/>
                        <a:t> </a:t>
                      </a:r>
                      <a:endParaRPr lang="fr-FR" sz="2200" dirty="0"/>
                    </a:p>
                  </a:txBody>
                  <a:tcPr/>
                </a:tc>
              </a:tr>
              <a:tr h="1418992">
                <a:tc>
                  <a:txBody>
                    <a:bodyPr/>
                    <a:lstStyle/>
                    <a:p>
                      <a:r>
                        <a:rPr lang="fr-FR" sz="2200" dirty="0" smtClean="0"/>
                        <a:t>2.</a:t>
                      </a:r>
                      <a:endParaRPr lang="fr-F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200" dirty="0" smtClean="0"/>
                        <a:t>Assurer</a:t>
                      </a:r>
                      <a:r>
                        <a:rPr lang="fr-FR" sz="2200" baseline="0" dirty="0" smtClean="0"/>
                        <a:t> un meilleur alignement du DI sur les programmes budgétaires du Ministère de la santé</a:t>
                      </a:r>
                      <a:endParaRPr lang="fr-F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200" b="1" dirty="0" smtClean="0"/>
                        <a:t>Partiellement</a:t>
                      </a:r>
                      <a:r>
                        <a:rPr lang="fr-FR" sz="2200" b="1" baseline="0" dirty="0" smtClean="0"/>
                        <a:t> r</a:t>
                      </a:r>
                      <a:r>
                        <a:rPr lang="fr-FR" sz="2200" b="1" dirty="0" smtClean="0"/>
                        <a:t>éalisé</a:t>
                      </a:r>
                      <a:endParaRPr lang="fr-FR" sz="2200" b="1" dirty="0"/>
                    </a:p>
                  </a:txBody>
                  <a:tcPr/>
                </a:tc>
              </a:tr>
              <a:tr h="1751097">
                <a:tc>
                  <a:txBody>
                    <a:bodyPr/>
                    <a:lstStyle/>
                    <a:p>
                      <a:r>
                        <a:rPr lang="fr-FR" sz="2200" dirty="0" smtClean="0"/>
                        <a:t>3.</a:t>
                      </a:r>
                      <a:endParaRPr lang="fr-F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200" dirty="0" smtClean="0"/>
                        <a:t>Bâtir l’offre des paquets</a:t>
                      </a:r>
                      <a:r>
                        <a:rPr lang="fr-FR" sz="2200" baseline="0" dirty="0" smtClean="0"/>
                        <a:t> </a:t>
                      </a:r>
                      <a:r>
                        <a:rPr lang="fr-FR" sz="2200" dirty="0" smtClean="0"/>
                        <a:t>de services sur  les niveaux de soins et non sur les canaux de délivrance   »communautaire », « préventif », et « curatif »</a:t>
                      </a:r>
                      <a:endParaRPr lang="fr-F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200" b="1" dirty="0" smtClean="0"/>
                        <a:t>Réalisé</a:t>
                      </a:r>
                      <a:r>
                        <a:rPr lang="fr-FR" sz="2200" dirty="0" smtClean="0"/>
                        <a:t>.</a:t>
                      </a:r>
                      <a:endParaRPr lang="fr-FR" sz="2200" dirty="0"/>
                    </a:p>
                  </a:txBody>
                  <a:tcPr/>
                </a:tc>
              </a:tr>
              <a:tr h="971168">
                <a:tc>
                  <a:txBody>
                    <a:bodyPr/>
                    <a:lstStyle/>
                    <a:p>
                      <a:r>
                        <a:rPr lang="fr-FR" sz="2200" dirty="0" smtClean="0"/>
                        <a:t>4.</a:t>
                      </a:r>
                      <a:endParaRPr lang="fr-F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200" dirty="0" smtClean="0"/>
                        <a:t>Assurer une meilleure prise en compte</a:t>
                      </a:r>
                      <a:r>
                        <a:rPr lang="fr-FR" sz="2200" baseline="0" dirty="0" smtClean="0"/>
                        <a:t> des jeunes dans le DI </a:t>
                      </a:r>
                      <a:endParaRPr lang="fr-F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200" b="1" dirty="0" smtClean="0"/>
                        <a:t>Réalisé. </a:t>
                      </a:r>
                      <a:r>
                        <a:rPr lang="fr-FR" sz="2200" dirty="0" smtClean="0"/>
                        <a:t>Meilleure prise en compte d’autres interventions en faveur des jeunes. Budget est passée de 1à 8% du DI</a:t>
                      </a:r>
                      <a:endParaRPr lang="fr-FR" sz="2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29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1784"/>
          </a:xfrm>
        </p:spPr>
        <p:txBody>
          <a:bodyPr>
            <a:normAutofit/>
          </a:bodyPr>
          <a:lstStyle/>
          <a:p>
            <a:r>
              <a:rPr lang="fr-FR" sz="3000" b="1" dirty="0">
                <a:latin typeface="Arial" charset="0"/>
                <a:ea typeface="Arial" charset="0"/>
                <a:cs typeface="Arial" charset="0"/>
              </a:rPr>
              <a:t>Priorités </a:t>
            </a:r>
            <a:r>
              <a:rPr lang="fr-FR" sz="3000" b="1" dirty="0" smtClean="0">
                <a:latin typeface="Arial" charset="0"/>
                <a:ea typeface="Arial" charset="0"/>
                <a:cs typeface="Arial" charset="0"/>
              </a:rPr>
              <a:t>d’investissement</a:t>
            </a:r>
            <a:endParaRPr lang="fr-FR" sz="3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796848"/>
          </a:xfrm>
        </p:spPr>
        <p:txBody>
          <a:bodyPr/>
          <a:lstStyle/>
          <a:p>
            <a:endParaRPr lang="fr-FR" dirty="0" smtClean="0">
              <a:latin typeface="Calibri" charset="0"/>
              <a:ea typeface="Calibri" charset="0"/>
              <a:cs typeface="Times New Roman" charset="0"/>
            </a:endParaRPr>
          </a:p>
          <a:p>
            <a:r>
              <a:rPr lang="fr-FR" dirty="0" smtClean="0">
                <a:latin typeface="Calibri" charset="0"/>
                <a:ea typeface="Calibri" charset="0"/>
                <a:cs typeface="Times New Roman" charset="0"/>
              </a:rPr>
              <a:t>PRIORITE </a:t>
            </a:r>
            <a:r>
              <a:rPr lang="fr-FR" dirty="0">
                <a:latin typeface="Calibri" charset="0"/>
                <a:ea typeface="Calibri" charset="0"/>
                <a:cs typeface="Times New Roman" charset="0"/>
              </a:rPr>
              <a:t>1 : Améliorer la couverture des populations cibles par le paquet intégré </a:t>
            </a:r>
            <a:r>
              <a:rPr lang="fr-FR" dirty="0" smtClean="0">
                <a:latin typeface="Calibri" charset="0"/>
                <a:ea typeface="Calibri" charset="0"/>
                <a:cs typeface="Times New Roman" charset="0"/>
              </a:rPr>
              <a:t>d’interventions </a:t>
            </a:r>
            <a:r>
              <a:rPr lang="fr-FR" dirty="0">
                <a:latin typeface="Calibri" charset="0"/>
                <a:ea typeface="Calibri" charset="0"/>
                <a:cs typeface="Times New Roman" charset="0"/>
              </a:rPr>
              <a:t>SRMNEAN à haut </a:t>
            </a:r>
            <a:r>
              <a:rPr lang="fr-FR" dirty="0" smtClean="0">
                <a:latin typeface="Calibri" charset="0"/>
                <a:ea typeface="Calibri" charset="0"/>
                <a:cs typeface="Times New Roman" charset="0"/>
              </a:rPr>
              <a:t>impact;</a:t>
            </a:r>
          </a:p>
          <a:p>
            <a:endParaRPr lang="fr-FR" dirty="0" smtClean="0">
              <a:latin typeface="Calibri" charset="0"/>
              <a:ea typeface="Calibri" charset="0"/>
              <a:cs typeface="Cambria" charset="0"/>
            </a:endParaRPr>
          </a:p>
          <a:p>
            <a:r>
              <a:rPr lang="fr-FR" dirty="0" smtClean="0">
                <a:latin typeface="Calibri" charset="0"/>
                <a:ea typeface="Calibri" charset="0"/>
                <a:cs typeface="Cambria" charset="0"/>
              </a:rPr>
              <a:t>PRIORITE </a:t>
            </a:r>
            <a:r>
              <a:rPr lang="fr-FR" dirty="0">
                <a:latin typeface="Calibri" charset="0"/>
                <a:ea typeface="Calibri" charset="0"/>
                <a:cs typeface="Cambria" charset="0"/>
              </a:rPr>
              <a:t>2 : Renforcer les piliers du système de santé en appui à l’offre de </a:t>
            </a:r>
            <a:r>
              <a:rPr lang="fr-FR" dirty="0" smtClean="0">
                <a:latin typeface="Calibri" charset="0"/>
                <a:ea typeface="Calibri" charset="0"/>
                <a:cs typeface="Cambria" charset="0"/>
              </a:rPr>
              <a:t>SRMNEAN;</a:t>
            </a:r>
          </a:p>
          <a:p>
            <a:endParaRPr lang="fr-FR" dirty="0">
              <a:latin typeface="Calibri" charset="0"/>
              <a:ea typeface="Calibri" charset="0"/>
              <a:cs typeface="Times New Roman" charset="0"/>
            </a:endParaRPr>
          </a:p>
          <a:p>
            <a:r>
              <a:rPr lang="fr-FR" dirty="0">
                <a:latin typeface="Calibri" charset="0"/>
                <a:ea typeface="Calibri" charset="0"/>
                <a:cs typeface="Cambria" charset="0"/>
              </a:rPr>
              <a:t>PRIORITE 3 : Renforcer le pilotage du système de santé</a:t>
            </a:r>
            <a:endParaRPr lang="fr-FR" dirty="0">
              <a:latin typeface="Calibri" charset="0"/>
              <a:ea typeface="Calibri" charset="0"/>
              <a:cs typeface="Times New Roman" charset="0"/>
            </a:endParaRPr>
          </a:p>
          <a:p>
            <a:endParaRPr lang="fr-FR" dirty="0">
              <a:latin typeface="Calibri" charset="0"/>
              <a:ea typeface="Calibri" charset="0"/>
              <a:cs typeface="Times New Roman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281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24691"/>
            <a:ext cx="10515600" cy="817419"/>
          </a:xfrm>
        </p:spPr>
        <p:txBody>
          <a:bodyPr>
            <a:normAutofit/>
          </a:bodyPr>
          <a:lstStyle/>
          <a:p>
            <a:r>
              <a:rPr lang="fr-FR" sz="3200" b="1" dirty="0" err="1" smtClean="0">
                <a:latin typeface="Arial" charset="0"/>
                <a:ea typeface="Arial" charset="0"/>
                <a:cs typeface="Arial" charset="0"/>
              </a:rPr>
              <a:t>Costing</a:t>
            </a:r>
            <a:r>
              <a:rPr lang="fr-FR" sz="3200" b="1" dirty="0" smtClean="0">
                <a:latin typeface="Arial" charset="0"/>
                <a:ea typeface="Arial" charset="0"/>
                <a:cs typeface="Arial" charset="0"/>
              </a:rPr>
              <a:t> du dossier d’investissement</a:t>
            </a:r>
            <a:endParaRPr lang="fr-FR" sz="3200" b="1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43488960"/>
              </p:ext>
            </p:extLst>
          </p:nvPr>
        </p:nvGraphicFramePr>
        <p:xfrm>
          <a:off x="235527" y="1233488"/>
          <a:ext cx="11582400" cy="5513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3275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15636" y="249382"/>
            <a:ext cx="10938164" cy="983673"/>
          </a:xfrm>
        </p:spPr>
        <p:txBody>
          <a:bodyPr>
            <a:noAutofit/>
          </a:bodyPr>
          <a:lstStyle/>
          <a:p>
            <a:r>
              <a:rPr lang="fr-FR" sz="3000" b="1" dirty="0" smtClean="0">
                <a:latin typeface="Arial" charset="0"/>
                <a:ea typeface="Arial" charset="0"/>
                <a:cs typeface="Arial" charset="0"/>
              </a:rPr>
              <a:t>Répartition du financement par niveau du système de santé et analyse des gaps de financement.</a:t>
            </a:r>
            <a:endParaRPr lang="fr-FR" sz="3000" b="1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sz="half" idx="1"/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Espace réservé du contenu 5"/>
          <p:cNvGraphicFramePr>
            <a:graphicFrameLocks noGrp="1"/>
          </p:cNvGraphicFramePr>
          <p:nvPr>
            <p:ph sz="half" idx="2"/>
          </p:nvPr>
        </p:nvGraphicFramePr>
        <p:xfrm>
          <a:off x="6172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104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4802"/>
          </a:xfrm>
        </p:spPr>
        <p:txBody>
          <a:bodyPr>
            <a:normAutofit/>
          </a:bodyPr>
          <a:lstStyle/>
          <a:p>
            <a:r>
              <a:rPr lang="fr-FR" sz="3200" b="1" dirty="0" smtClean="0">
                <a:latin typeface="Arial" charset="0"/>
                <a:ea typeface="Arial" charset="0"/>
                <a:cs typeface="Arial" charset="0"/>
              </a:rPr>
              <a:t>Quelques étapes à venir</a:t>
            </a:r>
            <a:endParaRPr lang="fr-FR" sz="32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9912927" cy="4351338"/>
          </a:xfrm>
        </p:spPr>
        <p:txBody>
          <a:bodyPr/>
          <a:lstStyle/>
          <a:p>
            <a:r>
              <a:rPr lang="fr-FR" dirty="0" smtClean="0">
                <a:latin typeface="Arial" charset="0"/>
                <a:ea typeface="Arial" charset="0"/>
                <a:cs typeface="Arial" charset="0"/>
              </a:rPr>
              <a:t>Note technique version finale transmise par la DGESS à la hiérarchie;</a:t>
            </a:r>
          </a:p>
          <a:p>
            <a:r>
              <a:rPr lang="fr-FR" dirty="0" err="1" smtClean="0">
                <a:latin typeface="Arial" charset="0"/>
                <a:ea typeface="Arial" charset="0"/>
                <a:cs typeface="Arial" charset="0"/>
              </a:rPr>
              <a:t>JhPIEGO</a:t>
            </a:r>
            <a:r>
              <a:rPr lang="fr-FR" dirty="0" smtClean="0">
                <a:latin typeface="Arial" charset="0"/>
                <a:ea typeface="Arial" charset="0"/>
                <a:cs typeface="Arial" charset="0"/>
              </a:rPr>
              <a:t> en attente de la version finale pour traduction anglaise;</a:t>
            </a:r>
          </a:p>
          <a:p>
            <a:r>
              <a:rPr lang="fr-FR" dirty="0" smtClean="0">
                <a:latin typeface="Arial" charset="0"/>
                <a:ea typeface="Arial" charset="0"/>
                <a:cs typeface="Arial" charset="0"/>
              </a:rPr>
              <a:t>Déclinaison des priorités du DI dans les plans d’action 2019:</a:t>
            </a:r>
          </a:p>
          <a:p>
            <a:pPr lvl="1"/>
            <a:r>
              <a:rPr lang="fr-FR" dirty="0" smtClean="0">
                <a:latin typeface="Arial" charset="0"/>
                <a:ea typeface="Arial" charset="0"/>
                <a:cs typeface="Arial" charset="0"/>
              </a:rPr>
              <a:t>Directives additionnelles;</a:t>
            </a:r>
          </a:p>
          <a:p>
            <a:pPr lvl="1"/>
            <a:r>
              <a:rPr lang="fr-FR" dirty="0" smtClean="0">
                <a:latin typeface="Arial" charset="0"/>
                <a:ea typeface="Arial" charset="0"/>
                <a:cs typeface="Arial" charset="0"/>
              </a:rPr>
              <a:t>Prise en compte lors des sessions de financement.</a:t>
            </a:r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976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349</Words>
  <Application>Microsoft Office PowerPoint</Application>
  <PresentationFormat>Personnalisé</PresentationFormat>
  <Paragraphs>55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Thème Office</vt:lpstr>
      <vt:lpstr>Présentation PowerPoint</vt:lpstr>
      <vt:lpstr>Rappel sur la gouvernance du processus GFF au Burkina Faso</vt:lpstr>
      <vt:lpstr>Etat de prise en compte des observations du cadre sectoriel de dialogue</vt:lpstr>
      <vt:lpstr>Priorités d’investissement</vt:lpstr>
      <vt:lpstr>Costing du dossier d’investissement</vt:lpstr>
      <vt:lpstr>Répartition du financement par niveau du système de santé et analyse des gaps de financement.</vt:lpstr>
      <vt:lpstr>Quelques étapes à venir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Bigeard, Mr Alexis - bf</cp:lastModifiedBy>
  <cp:revision>16</cp:revision>
  <dcterms:created xsi:type="dcterms:W3CDTF">2019-01-23T16:15:19Z</dcterms:created>
  <dcterms:modified xsi:type="dcterms:W3CDTF">2019-02-13T14:18:06Z</dcterms:modified>
</cp:coreProperties>
</file>