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71" r:id="rId15"/>
    <p:sldId id="275" r:id="rId16"/>
    <p:sldId id="276" r:id="rId17"/>
    <p:sldId id="278" r:id="rId18"/>
    <p:sldId id="277" r:id="rId19"/>
    <p:sldId id="279" r:id="rId20"/>
    <p:sldId id="280" r:id="rId21"/>
    <p:sldId id="282" r:id="rId22"/>
    <p:sldId id="284" r:id="rId23"/>
    <p:sldId id="28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48" d="100"/>
          <a:sy n="48" d="100"/>
        </p:scale>
        <p:origin x="-1584"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7855B-F621-4530-BDFD-B3B20CACAED8}" type="datetimeFigureOut">
              <a:rPr lang="fr-FR" smtClean="0"/>
              <a:t>21/05/2018</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19D55C-3071-4199-9FD0-C7654775BDED}" type="slidenum">
              <a:rPr lang="fr-FR" smtClean="0"/>
              <a:t>‹N°›</a:t>
            </a:fld>
            <a:endParaRPr lang="fr-FR" dirty="0"/>
          </a:p>
        </p:txBody>
      </p:sp>
    </p:spTree>
    <p:extLst>
      <p:ext uri="{BB962C8B-B14F-4D97-AF65-F5344CB8AC3E}">
        <p14:creationId xmlns:p14="http://schemas.microsoft.com/office/powerpoint/2010/main" val="3469529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CF144189-AC17-4070-ABFE-9AE385B7718A}" type="datetime1">
              <a:rPr lang="fr-FR" smtClean="0"/>
              <a:t>21/05/2018</a:t>
            </a:fld>
            <a:endParaRPr lang="fr-FR"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fr-FR"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253DE535-C500-4A8F-BE24-8EA8A4932DEF}" type="slidenum">
              <a:rPr lang="fr-FR" smtClean="0"/>
              <a:t>‹N°›</a:t>
            </a:fld>
            <a:endParaRPr lang="fr-FR" dirty="0"/>
          </a:p>
        </p:txBody>
      </p:sp>
    </p:spTree>
    <p:extLst>
      <p:ext uri="{BB962C8B-B14F-4D97-AF65-F5344CB8AC3E}">
        <p14:creationId xmlns:p14="http://schemas.microsoft.com/office/powerpoint/2010/main" val="3105847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A24EAA-39E3-4724-8645-37A35595EFC8}" type="datetime1">
              <a:rPr lang="fr-FR" smtClean="0"/>
              <a:t>21/05/2018</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253DE535-C500-4A8F-BE24-8EA8A4932DEF}" type="slidenum">
              <a:rPr lang="fr-FR" smtClean="0"/>
              <a:t>‹N°›</a:t>
            </a:fld>
            <a:endParaRPr lang="fr-FR" dirty="0"/>
          </a:p>
        </p:txBody>
      </p:sp>
    </p:spTree>
    <p:extLst>
      <p:ext uri="{BB962C8B-B14F-4D97-AF65-F5344CB8AC3E}">
        <p14:creationId xmlns:p14="http://schemas.microsoft.com/office/powerpoint/2010/main" val="3319528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E7E14F-EF42-4402-96F1-53FFE5107EA1}" type="datetime1">
              <a:rPr lang="fr-FR" smtClean="0"/>
              <a:t>21/05/2018</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253DE535-C500-4A8F-BE24-8EA8A4932DEF}" type="slidenum">
              <a:rPr lang="fr-FR" smtClean="0"/>
              <a:t>‹N°›</a:t>
            </a:fld>
            <a:endParaRPr lang="fr-FR" dirty="0"/>
          </a:p>
        </p:txBody>
      </p:sp>
    </p:spTree>
    <p:extLst>
      <p:ext uri="{BB962C8B-B14F-4D97-AF65-F5344CB8AC3E}">
        <p14:creationId xmlns:p14="http://schemas.microsoft.com/office/powerpoint/2010/main" val="3002406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0BB2B3-03A4-4926-980C-9800C16CED4A}" type="datetime1">
              <a:rPr lang="fr-FR" smtClean="0"/>
              <a:t>21/05/2018</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253DE535-C500-4A8F-BE24-8EA8A4932DEF}" type="slidenum">
              <a:rPr lang="fr-FR" smtClean="0"/>
              <a:t>‹N°›</a:t>
            </a:fld>
            <a:endParaRPr lang="fr-FR" dirty="0"/>
          </a:p>
        </p:txBody>
      </p:sp>
    </p:spTree>
    <p:extLst>
      <p:ext uri="{BB962C8B-B14F-4D97-AF65-F5344CB8AC3E}">
        <p14:creationId xmlns:p14="http://schemas.microsoft.com/office/powerpoint/2010/main" val="382872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6BB920-2381-48F8-A9C4-84320C1A7AAF}" type="datetime1">
              <a:rPr lang="fr-FR" smtClean="0"/>
              <a:t>21/05/2018</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253DE535-C500-4A8F-BE24-8EA8A4932DEF}" type="slidenum">
              <a:rPr lang="fr-FR" smtClean="0"/>
              <a:t>‹N°›</a:t>
            </a:fld>
            <a:endParaRPr lang="fr-FR" dirty="0"/>
          </a:p>
        </p:txBody>
      </p:sp>
    </p:spTree>
    <p:extLst>
      <p:ext uri="{BB962C8B-B14F-4D97-AF65-F5344CB8AC3E}">
        <p14:creationId xmlns:p14="http://schemas.microsoft.com/office/powerpoint/2010/main" val="3486782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6C89D2-BF20-4D4A-B2C1-762DC3E3DD35}" type="datetime1">
              <a:rPr lang="fr-FR" smtClean="0"/>
              <a:t>21/05/2018</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253DE535-C500-4A8F-BE24-8EA8A4932DEF}" type="slidenum">
              <a:rPr lang="fr-FR" smtClean="0"/>
              <a:t>‹N°›</a:t>
            </a:fld>
            <a:endParaRPr lang="fr-FR" dirty="0"/>
          </a:p>
        </p:txBody>
      </p:sp>
    </p:spTree>
    <p:extLst>
      <p:ext uri="{BB962C8B-B14F-4D97-AF65-F5344CB8AC3E}">
        <p14:creationId xmlns:p14="http://schemas.microsoft.com/office/powerpoint/2010/main" val="3899708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41BDAA-846C-4523-9D24-D86613AE9894}" type="datetime1">
              <a:rPr lang="fr-FR" smtClean="0"/>
              <a:t>21/05/2018</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253DE535-C500-4A8F-BE24-8EA8A4932DEF}" type="slidenum">
              <a:rPr lang="fr-FR" smtClean="0"/>
              <a:t>‹N°›</a:t>
            </a:fld>
            <a:endParaRPr lang="fr-FR" dirty="0"/>
          </a:p>
        </p:txBody>
      </p:sp>
    </p:spTree>
    <p:extLst>
      <p:ext uri="{BB962C8B-B14F-4D97-AF65-F5344CB8AC3E}">
        <p14:creationId xmlns:p14="http://schemas.microsoft.com/office/powerpoint/2010/main" val="3936335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40DF3D79-5D33-45A5-B3B0-42DE5AC934CE}" type="datetime1">
              <a:rPr lang="fr-FR" smtClean="0"/>
              <a:t>21/05/2018</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253DE535-C500-4A8F-BE24-8EA8A4932DEF}" type="slidenum">
              <a:rPr lang="fr-FR" smtClean="0"/>
              <a:t>‹N°›</a:t>
            </a:fld>
            <a:endParaRPr lang="fr-FR" dirty="0"/>
          </a:p>
        </p:txBody>
      </p:sp>
    </p:spTree>
    <p:extLst>
      <p:ext uri="{BB962C8B-B14F-4D97-AF65-F5344CB8AC3E}">
        <p14:creationId xmlns:p14="http://schemas.microsoft.com/office/powerpoint/2010/main" val="402432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2E77E1A5-A3A4-445C-8D0D-0C9F379B9810}" type="datetime1">
              <a:rPr lang="fr-FR" smtClean="0"/>
              <a:t>21/05/2018</a:t>
            </a:fld>
            <a:endParaRPr lang="fr-FR"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fr-FR"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253DE535-C500-4A8F-BE24-8EA8A4932DEF}" type="slidenum">
              <a:rPr lang="fr-FR" smtClean="0"/>
              <a:t>‹N°›</a:t>
            </a:fld>
            <a:endParaRPr lang="fr-FR" dirty="0"/>
          </a:p>
        </p:txBody>
      </p:sp>
    </p:spTree>
    <p:extLst>
      <p:ext uri="{BB962C8B-B14F-4D97-AF65-F5344CB8AC3E}">
        <p14:creationId xmlns:p14="http://schemas.microsoft.com/office/powerpoint/2010/main" val="52321225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1796F7-507E-4730-A2C5-BE66B65674CB}" type="datetime1">
              <a:rPr lang="fr-FR" smtClean="0"/>
              <a:t>21/05/2018</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253DE535-C500-4A8F-BE24-8EA8A4932DEF}" type="slidenum">
              <a:rPr lang="fr-FR" smtClean="0"/>
              <a:t>‹N°›</a:t>
            </a:fld>
            <a:endParaRPr lang="fr-FR" dirty="0"/>
          </a:p>
        </p:txBody>
      </p:sp>
    </p:spTree>
    <p:extLst>
      <p:ext uri="{BB962C8B-B14F-4D97-AF65-F5344CB8AC3E}">
        <p14:creationId xmlns:p14="http://schemas.microsoft.com/office/powerpoint/2010/main" val="2820905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A8AEF5-11B9-44FE-8740-5B98FA9018BC}" type="datetime1">
              <a:rPr lang="fr-FR" smtClean="0"/>
              <a:t>21/05/2018</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253DE535-C500-4A8F-BE24-8EA8A4932DEF}" type="slidenum">
              <a:rPr lang="fr-FR" smtClean="0"/>
              <a:t>‹N°›</a:t>
            </a:fld>
            <a:endParaRPr lang="fr-FR" dirty="0"/>
          </a:p>
        </p:txBody>
      </p:sp>
    </p:spTree>
    <p:extLst>
      <p:ext uri="{BB962C8B-B14F-4D97-AF65-F5344CB8AC3E}">
        <p14:creationId xmlns:p14="http://schemas.microsoft.com/office/powerpoint/2010/main" val="224933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A0F504A-A08B-4AD9-AE7F-6D903130D671}" type="datetime1">
              <a:rPr lang="fr-FR" smtClean="0"/>
              <a:t>21/05/2018</a:t>
            </a:fld>
            <a:endParaRPr lang="fr-FR"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fr-FR"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253DE535-C500-4A8F-BE24-8EA8A4932DEF}" type="slidenum">
              <a:rPr lang="fr-FR" smtClean="0"/>
              <a:t>‹N°›</a:t>
            </a:fld>
            <a:endParaRPr lang="fr-FR" dirty="0"/>
          </a:p>
        </p:txBody>
      </p:sp>
    </p:spTree>
    <p:extLst>
      <p:ext uri="{BB962C8B-B14F-4D97-AF65-F5344CB8AC3E}">
        <p14:creationId xmlns:p14="http://schemas.microsoft.com/office/powerpoint/2010/main" val="11846523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cid:69d7dd0d-29b0-4945-b4f2-ac439a86871d@prod.exchangelabs.com"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C8471C93-0F0D-40D1-8103-79E78DF5BC13}"/>
              </a:ext>
            </a:extLst>
          </p:cNvPr>
          <p:cNvSpPr>
            <a:spLocks noGrp="1"/>
          </p:cNvSpPr>
          <p:nvPr>
            <p:ph type="subTitle" idx="1"/>
          </p:nvPr>
        </p:nvSpPr>
        <p:spPr>
          <a:xfrm>
            <a:off x="-1" y="5034117"/>
            <a:ext cx="12192001" cy="1823883"/>
          </a:xfrm>
          <a:ln>
            <a:solidFill>
              <a:schemeClr val="accent1">
                <a:lumMod val="40000"/>
                <a:lumOff val="60000"/>
              </a:schemeClr>
            </a:solidFill>
          </a:ln>
        </p:spPr>
        <p:txBody>
          <a:bodyPr>
            <a:normAutofit fontScale="92500"/>
          </a:bodyPr>
          <a:lstStyle/>
          <a:p>
            <a:r>
              <a:rPr lang="fr-FR" sz="3600" b="1" dirty="0">
                <a:latin typeface="Bookman Old Style" panose="02050604050505020204" pitchFamily="18" charset="0"/>
              </a:rPr>
              <a:t>Évaluation de la Pauvreté dans l’Union des Comores</a:t>
            </a:r>
          </a:p>
          <a:p>
            <a:r>
              <a:rPr lang="en-US" sz="2400" b="1" dirty="0">
                <a:latin typeface="Bookman Old Style" panose="02050604050505020204" pitchFamily="18" charset="0"/>
              </a:rPr>
              <a:t>INSEED &amp; Banque </a:t>
            </a:r>
            <a:r>
              <a:rPr lang="fr-FR" sz="2400" b="1" dirty="0">
                <a:latin typeface="Bookman Old Style" panose="02050604050505020204" pitchFamily="18" charset="0"/>
              </a:rPr>
              <a:t>Mondiale</a:t>
            </a:r>
            <a:r>
              <a:rPr lang="en-US" sz="2400" b="1" dirty="0">
                <a:latin typeface="Bookman Old Style" panose="02050604050505020204" pitchFamily="18" charset="0"/>
              </a:rPr>
              <a:t> </a:t>
            </a:r>
          </a:p>
          <a:p>
            <a:pPr>
              <a:spcBef>
                <a:spcPts val="1800"/>
              </a:spcBef>
            </a:pPr>
            <a:r>
              <a:rPr lang="en-US" sz="2400" b="1" dirty="0">
                <a:latin typeface="Bookman Old Style" panose="02050604050505020204" pitchFamily="18" charset="0"/>
              </a:rPr>
              <a:t>Moroni – 14 mai 2018</a:t>
            </a:r>
            <a:endParaRPr lang="fr-FR" sz="2400" b="1" dirty="0">
              <a:latin typeface="Bookman Old Style" panose="02050604050505020204" pitchFamily="18" charset="0"/>
            </a:endParaRPr>
          </a:p>
        </p:txBody>
      </p:sp>
      <p:pic>
        <p:nvPicPr>
          <p:cNvPr id="1026" name="2BC51611-8C3A-4D24-9A57-991323638136" descr="2BC51611-8C3A-4D24-9A57-991323638136">
            <a:extLst>
              <a:ext uri="{FF2B5EF4-FFF2-40B4-BE49-F238E27FC236}">
                <a16:creationId xmlns:a16="http://schemas.microsoft.com/office/drawing/2014/main" xmlns="" id="{4770C7AF-6AFE-4DB8-9C08-46812583B5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 y="-39104"/>
            <a:ext cx="12192000" cy="507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740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F1D671-A259-47ED-A17B-87F8BBE82AA6}"/>
              </a:ext>
            </a:extLst>
          </p:cNvPr>
          <p:cNvSpPr>
            <a:spLocks noGrp="1"/>
          </p:cNvSpPr>
          <p:nvPr>
            <p:ph type="title"/>
          </p:nvPr>
        </p:nvSpPr>
        <p:spPr>
          <a:xfrm>
            <a:off x="657606" y="367558"/>
            <a:ext cx="10772775" cy="782512"/>
          </a:xfrm>
        </p:spPr>
        <p:txBody>
          <a:bodyPr>
            <a:normAutofit/>
          </a:bodyPr>
          <a:lstStyle/>
          <a:p>
            <a:r>
              <a:rPr lang="fr-FR" sz="4800" b="1" dirty="0">
                <a:latin typeface="Bookman Old Style" panose="02050604050505020204" pitchFamily="18" charset="0"/>
              </a:rPr>
              <a:t>Objectifs et Plan du Rapport</a:t>
            </a:r>
          </a:p>
        </p:txBody>
      </p:sp>
      <p:sp>
        <p:nvSpPr>
          <p:cNvPr id="3" name="Content Placeholder 2">
            <a:extLst>
              <a:ext uri="{FF2B5EF4-FFF2-40B4-BE49-F238E27FC236}">
                <a16:creationId xmlns:a16="http://schemas.microsoft.com/office/drawing/2014/main" xmlns="" id="{330C8E55-6D61-42F8-9CDF-EE5DFD3FAC60}"/>
              </a:ext>
            </a:extLst>
          </p:cNvPr>
          <p:cNvSpPr>
            <a:spLocks noGrp="1"/>
          </p:cNvSpPr>
          <p:nvPr>
            <p:ph idx="1"/>
          </p:nvPr>
        </p:nvSpPr>
        <p:spPr>
          <a:xfrm>
            <a:off x="5241303" y="1263192"/>
            <a:ext cx="6189078" cy="5194169"/>
          </a:xfrm>
        </p:spPr>
        <p:txBody>
          <a:bodyPr>
            <a:noAutofit/>
          </a:bodyPr>
          <a:lstStyle/>
          <a:p>
            <a:pPr marL="0" indent="0" algn="just">
              <a:lnSpc>
                <a:spcPct val="100000"/>
              </a:lnSpc>
              <a:spcBef>
                <a:spcPts val="600"/>
              </a:spcBef>
              <a:spcAft>
                <a:spcPts val="600"/>
              </a:spcAft>
              <a:buClr>
                <a:schemeClr val="accent1"/>
              </a:buClr>
              <a:buNone/>
            </a:pPr>
            <a:r>
              <a:rPr lang="fr-FR" sz="1800" b="1" i="1" dirty="0">
                <a:latin typeface="Bookman Old Style" panose="02050604050505020204" pitchFamily="18" charset="0"/>
              </a:rPr>
              <a:t>Analyse</a:t>
            </a:r>
            <a:r>
              <a:rPr lang="en-US" sz="1800" b="1" i="1" dirty="0">
                <a:latin typeface="Bookman Old Style" panose="02050604050505020204" pitchFamily="18" charset="0"/>
              </a:rPr>
              <a:t> </a:t>
            </a:r>
            <a:r>
              <a:rPr lang="fr-FR" sz="1800" b="1" i="1" dirty="0">
                <a:latin typeface="Bookman Old Style" panose="02050604050505020204" pitchFamily="18" charset="0"/>
              </a:rPr>
              <a:t>approfondie de la pauvreté et des inégalités aux Comores, ainsi que de leurs causes sous-jacentes, en se basant sur EESIC 2014 et EIM 2004:</a:t>
            </a:r>
            <a:endParaRPr lang="fr-FR" sz="1800" dirty="0">
              <a:latin typeface="Bookman Old Style" panose="02050604050505020204" pitchFamily="18" charset="0"/>
            </a:endParaRPr>
          </a:p>
          <a:p>
            <a:pPr algn="just">
              <a:lnSpc>
                <a:spcPct val="100000"/>
              </a:lnSpc>
              <a:spcBef>
                <a:spcPts val="600"/>
              </a:spcBef>
              <a:spcAft>
                <a:spcPts val="600"/>
              </a:spcAft>
              <a:buClr>
                <a:schemeClr val="accent1"/>
              </a:buClr>
              <a:buFont typeface="Wingdings" panose="05000000000000000000" pitchFamily="2" charset="2"/>
              <a:buChar char="q"/>
            </a:pPr>
            <a:r>
              <a:rPr lang="fr-FR" sz="1800" dirty="0">
                <a:latin typeface="Bookman Old Style" panose="02050604050505020204" pitchFamily="18" charset="0"/>
              </a:rPr>
              <a:t>Contexte  &amp; performance macroéconomique;</a:t>
            </a:r>
          </a:p>
          <a:p>
            <a:pPr algn="just">
              <a:lnSpc>
                <a:spcPct val="100000"/>
              </a:lnSpc>
              <a:spcBef>
                <a:spcPts val="600"/>
              </a:spcBef>
              <a:spcAft>
                <a:spcPts val="600"/>
              </a:spcAft>
              <a:buClr>
                <a:schemeClr val="accent1"/>
              </a:buClr>
              <a:buFont typeface="Wingdings" panose="05000000000000000000" pitchFamily="2" charset="2"/>
              <a:buChar char="q"/>
            </a:pPr>
            <a:r>
              <a:rPr lang="fr-FR" sz="1800" dirty="0">
                <a:latin typeface="Bookman Old Style" panose="02050604050505020204" pitchFamily="18" charset="0"/>
              </a:rPr>
              <a:t>Incidence et  structure de la pauvreté et des inégalités en 2014;</a:t>
            </a:r>
          </a:p>
          <a:p>
            <a:pPr algn="just">
              <a:lnSpc>
                <a:spcPct val="100000"/>
              </a:lnSpc>
              <a:spcBef>
                <a:spcPts val="600"/>
              </a:spcBef>
              <a:spcAft>
                <a:spcPts val="600"/>
              </a:spcAft>
              <a:buClr>
                <a:schemeClr val="accent1"/>
              </a:buClr>
              <a:buFont typeface="Wingdings" panose="05000000000000000000" pitchFamily="2" charset="2"/>
              <a:buChar char="q"/>
            </a:pPr>
            <a:r>
              <a:rPr lang="fr-FR" sz="1800" dirty="0">
                <a:latin typeface="Bookman Old Style" panose="02050604050505020204" pitchFamily="18" charset="0"/>
              </a:rPr>
              <a:t>Évolution de la pauvreté et des conditions de vie depuis 2004 et étendue de la pauvreté multidimensionnelle; </a:t>
            </a:r>
          </a:p>
          <a:p>
            <a:pPr algn="just">
              <a:lnSpc>
                <a:spcPct val="100000"/>
              </a:lnSpc>
              <a:spcBef>
                <a:spcPts val="600"/>
              </a:spcBef>
              <a:spcAft>
                <a:spcPts val="600"/>
              </a:spcAft>
              <a:buClr>
                <a:schemeClr val="accent1"/>
              </a:buClr>
              <a:buFont typeface="Wingdings" panose="05000000000000000000" pitchFamily="2" charset="2"/>
              <a:buChar char="q"/>
            </a:pPr>
            <a:r>
              <a:rPr lang="fr-FR" sz="1800" dirty="0">
                <a:latin typeface="Bookman Old Style" panose="02050604050505020204" pitchFamily="18" charset="0"/>
              </a:rPr>
              <a:t>Situation du marché du travail et emploi informel; </a:t>
            </a:r>
          </a:p>
          <a:p>
            <a:pPr algn="just">
              <a:lnSpc>
                <a:spcPct val="100000"/>
              </a:lnSpc>
              <a:spcBef>
                <a:spcPts val="600"/>
              </a:spcBef>
              <a:spcAft>
                <a:spcPts val="600"/>
              </a:spcAft>
              <a:buClr>
                <a:schemeClr val="accent1"/>
              </a:buClr>
              <a:buFont typeface="Wingdings" panose="05000000000000000000" pitchFamily="2" charset="2"/>
              <a:buChar char="q"/>
            </a:pPr>
            <a:r>
              <a:rPr lang="fr-FR" sz="1800" dirty="0">
                <a:latin typeface="Bookman Old Style" panose="02050604050505020204" pitchFamily="18" charset="0"/>
              </a:rPr>
              <a:t>Migration et les transferts de fonds; </a:t>
            </a:r>
          </a:p>
          <a:p>
            <a:pPr algn="just">
              <a:lnSpc>
                <a:spcPct val="100000"/>
              </a:lnSpc>
              <a:spcBef>
                <a:spcPts val="600"/>
              </a:spcBef>
              <a:spcAft>
                <a:spcPts val="600"/>
              </a:spcAft>
              <a:buClr>
                <a:schemeClr val="accent1"/>
              </a:buClr>
              <a:buFont typeface="Wingdings" panose="05000000000000000000" pitchFamily="2" charset="2"/>
              <a:buChar char="q"/>
            </a:pPr>
            <a:r>
              <a:rPr lang="en-US" sz="1800" dirty="0">
                <a:latin typeface="Bookman Old Style" panose="02050604050505020204" pitchFamily="18" charset="0"/>
              </a:rPr>
              <a:t>Incidence fiscale et politiques de redistribution;</a:t>
            </a:r>
          </a:p>
          <a:p>
            <a:pPr algn="just">
              <a:lnSpc>
                <a:spcPct val="100000"/>
              </a:lnSpc>
              <a:spcBef>
                <a:spcPts val="600"/>
              </a:spcBef>
              <a:spcAft>
                <a:spcPts val="600"/>
              </a:spcAft>
              <a:buClr>
                <a:schemeClr val="accent1"/>
              </a:buClr>
              <a:buFont typeface="Wingdings" panose="05000000000000000000" pitchFamily="2" charset="2"/>
              <a:buChar char="q"/>
            </a:pPr>
            <a:r>
              <a:rPr lang="fr-FR" sz="1800" dirty="0">
                <a:latin typeface="Bookman Old Style" panose="02050604050505020204" pitchFamily="18" charset="0"/>
              </a:rPr>
              <a:t>Quelques recommandations politiques &amp;  implications pour la recherche.</a:t>
            </a:r>
          </a:p>
        </p:txBody>
      </p:sp>
      <p:pic>
        <p:nvPicPr>
          <p:cNvPr id="5" name="Picture 4" descr="cid:69d7dd0d-29b0-4945-b4f2-ac439a86871d@prod.exchangelabs.com">
            <a:extLst>
              <a:ext uri="{FF2B5EF4-FFF2-40B4-BE49-F238E27FC236}">
                <a16:creationId xmlns:a16="http://schemas.microsoft.com/office/drawing/2014/main" xmlns="" id="{2ABDF234-CC60-4DA9-80A2-311FAF334BF1}"/>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20164" y="1293492"/>
            <a:ext cx="4621139" cy="5163869"/>
          </a:xfrm>
          <a:prstGeom prst="rect">
            <a:avLst/>
          </a:prstGeom>
          <a:noFill/>
          <a:ln>
            <a:noFill/>
          </a:ln>
        </p:spPr>
      </p:pic>
      <p:sp>
        <p:nvSpPr>
          <p:cNvPr id="6" name="Slide Number Placeholder 5">
            <a:extLst>
              <a:ext uri="{FF2B5EF4-FFF2-40B4-BE49-F238E27FC236}">
                <a16:creationId xmlns:a16="http://schemas.microsoft.com/office/drawing/2014/main" xmlns="" id="{7C49A019-B309-4A85-8621-B49D46F047D6}"/>
              </a:ext>
            </a:extLst>
          </p:cNvPr>
          <p:cNvSpPr>
            <a:spLocks noGrp="1"/>
          </p:cNvSpPr>
          <p:nvPr>
            <p:ph type="sldNum" sz="quarter" idx="12"/>
          </p:nvPr>
        </p:nvSpPr>
        <p:spPr>
          <a:xfrm>
            <a:off x="11510128" y="6289699"/>
            <a:ext cx="681872" cy="542713"/>
          </a:xfrm>
        </p:spPr>
        <p:txBody>
          <a:bodyPr/>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t>2</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spTree>
    <p:extLst>
      <p:ext uri="{BB962C8B-B14F-4D97-AF65-F5344CB8AC3E}">
        <p14:creationId xmlns:p14="http://schemas.microsoft.com/office/powerpoint/2010/main" val="289373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6313B5-8E66-4111-9EE2-D1FCC3DC74BE}"/>
              </a:ext>
            </a:extLst>
          </p:cNvPr>
          <p:cNvSpPr>
            <a:spLocks noGrp="1"/>
          </p:cNvSpPr>
          <p:nvPr>
            <p:ph type="title"/>
          </p:nvPr>
        </p:nvSpPr>
        <p:spPr>
          <a:xfrm>
            <a:off x="657224" y="226483"/>
            <a:ext cx="10772775" cy="1131304"/>
          </a:xfrm>
        </p:spPr>
        <p:txBody>
          <a:bodyPr vert="horz" lIns="91440" tIns="45720" rIns="91440" bIns="45720" rtlCol="0" anchor="ctr">
            <a:normAutofit/>
          </a:bodyPr>
          <a:lstStyle/>
          <a:p>
            <a:r>
              <a:rPr lang="fr-FR" sz="4000" b="1" dirty="0">
                <a:latin typeface="Bookman Old Style" panose="02050604050505020204" pitchFamily="18" charset="0"/>
              </a:rPr>
              <a:t>Faible croissance économique…</a:t>
            </a:r>
          </a:p>
        </p:txBody>
      </p:sp>
      <p:sp>
        <p:nvSpPr>
          <p:cNvPr id="3" name="Content Placeholder 2">
            <a:extLst>
              <a:ext uri="{FF2B5EF4-FFF2-40B4-BE49-F238E27FC236}">
                <a16:creationId xmlns:a16="http://schemas.microsoft.com/office/drawing/2014/main" xmlns="" id="{4E2746B7-B24C-4E39-952F-6C94D96652CD}"/>
              </a:ext>
            </a:extLst>
          </p:cNvPr>
          <p:cNvSpPr>
            <a:spLocks noGrp="1"/>
          </p:cNvSpPr>
          <p:nvPr>
            <p:ph idx="1"/>
          </p:nvPr>
        </p:nvSpPr>
        <p:spPr>
          <a:xfrm>
            <a:off x="5410200" y="1357787"/>
            <a:ext cx="6552414" cy="5500213"/>
          </a:xfrm>
        </p:spPr>
        <p:txBody>
          <a:bodyPr>
            <a:normAutofit fontScale="92500" lnSpcReduction="10000"/>
          </a:bodyPr>
          <a:lstStyle/>
          <a:p>
            <a:pPr algn="just">
              <a:lnSpc>
                <a:spcPct val="100000"/>
              </a:lnSpc>
              <a:spcBef>
                <a:spcPts val="600"/>
              </a:spcBef>
              <a:spcAft>
                <a:spcPts val="600"/>
              </a:spcAft>
              <a:buClr>
                <a:schemeClr val="accent1"/>
              </a:buClr>
              <a:buFont typeface="Wingdings" panose="05000000000000000000" pitchFamily="2" charset="2"/>
              <a:buChar char="q"/>
            </a:pPr>
            <a:r>
              <a:rPr lang="fr-FR" dirty="0">
                <a:latin typeface="Bookman Old Style" panose="02050604050505020204" pitchFamily="18" charset="0"/>
              </a:rPr>
              <a:t>Les périodes de tensions sociopolitiques, depuis l’indépendance, ont conduit l’Union des Comores à être classée parmi les «États fragiles »; </a:t>
            </a:r>
          </a:p>
          <a:p>
            <a:pPr algn="just">
              <a:lnSpc>
                <a:spcPct val="100000"/>
              </a:lnSpc>
              <a:spcBef>
                <a:spcPts val="600"/>
              </a:spcBef>
              <a:spcAft>
                <a:spcPts val="600"/>
              </a:spcAft>
              <a:buClr>
                <a:schemeClr val="accent1"/>
              </a:buClr>
              <a:buFont typeface="Wingdings" panose="05000000000000000000" pitchFamily="2" charset="2"/>
              <a:buChar char="q"/>
            </a:pPr>
            <a:r>
              <a:rPr lang="fr-FR" dirty="0">
                <a:latin typeface="Bookman Old Style" panose="02050604050505020204" pitchFamily="18" charset="0"/>
              </a:rPr>
              <a:t>La croissance économique s’est stabilisée pendant les 15 dernières années, mais a été plus faible que  dans les années 1980 et 1990; </a:t>
            </a:r>
          </a:p>
          <a:p>
            <a:pPr algn="just">
              <a:lnSpc>
                <a:spcPct val="100000"/>
              </a:lnSpc>
              <a:spcBef>
                <a:spcPts val="600"/>
              </a:spcBef>
              <a:spcAft>
                <a:spcPts val="600"/>
              </a:spcAft>
              <a:buClr>
                <a:schemeClr val="accent1"/>
              </a:buClr>
              <a:buFont typeface="Wingdings" panose="05000000000000000000" pitchFamily="2" charset="2"/>
              <a:buChar char="q"/>
            </a:pPr>
            <a:r>
              <a:rPr lang="fr-FR" dirty="0">
                <a:latin typeface="Bookman Old Style" panose="02050604050505020204" pitchFamily="18" charset="0"/>
              </a:rPr>
              <a:t>Au vu de la forte croissance démographique (2,7%) l’économie continue a avoir du mal à assurer son démarrage; </a:t>
            </a:r>
          </a:p>
          <a:p>
            <a:pPr algn="just">
              <a:lnSpc>
                <a:spcPct val="100000"/>
              </a:lnSpc>
              <a:spcBef>
                <a:spcPts val="600"/>
              </a:spcBef>
              <a:spcAft>
                <a:spcPts val="600"/>
              </a:spcAft>
              <a:buClr>
                <a:schemeClr val="accent1"/>
              </a:buClr>
              <a:buFont typeface="Wingdings" panose="05000000000000000000" pitchFamily="2" charset="2"/>
              <a:buChar char="q"/>
            </a:pPr>
            <a:r>
              <a:rPr lang="fr-FR" dirty="0">
                <a:latin typeface="Bookman Old Style" panose="02050604050505020204" pitchFamily="18" charset="0"/>
              </a:rPr>
              <a:t>Toutefois, la faible croissance du PIB diverge des résultats des enquêtes auprès des ménages ─soulignant la faible qualité des données.</a:t>
            </a:r>
          </a:p>
        </p:txBody>
      </p:sp>
      <p:pic>
        <p:nvPicPr>
          <p:cNvPr id="8" name="Picture 7">
            <a:extLst>
              <a:ext uri="{FF2B5EF4-FFF2-40B4-BE49-F238E27FC236}">
                <a16:creationId xmlns:a16="http://schemas.microsoft.com/office/drawing/2014/main" xmlns="" id="{85B954E1-FF5A-4869-A66F-73CA5CB3CF81}"/>
              </a:ext>
            </a:extLst>
          </p:cNvPr>
          <p:cNvPicPr>
            <a:picLocks noChangeAspect="1"/>
          </p:cNvPicPr>
          <p:nvPr/>
        </p:nvPicPr>
        <p:blipFill>
          <a:blip r:embed="rId2"/>
          <a:stretch>
            <a:fillRect/>
          </a:stretch>
        </p:blipFill>
        <p:spPr>
          <a:xfrm>
            <a:off x="487648" y="1427605"/>
            <a:ext cx="5019103" cy="2541080"/>
          </a:xfrm>
          <a:prstGeom prst="rect">
            <a:avLst/>
          </a:prstGeom>
        </p:spPr>
      </p:pic>
      <p:sp>
        <p:nvSpPr>
          <p:cNvPr id="17" name="Slide Number Placeholder 16">
            <a:extLst>
              <a:ext uri="{FF2B5EF4-FFF2-40B4-BE49-F238E27FC236}">
                <a16:creationId xmlns:a16="http://schemas.microsoft.com/office/drawing/2014/main" xmlns="" id="{A477A9C2-6796-49F6-8427-AF6772688B1B}"/>
              </a:ext>
            </a:extLst>
          </p:cNvPr>
          <p:cNvSpPr>
            <a:spLocks noGrp="1"/>
          </p:cNvSpPr>
          <p:nvPr>
            <p:ph type="sldNum" sz="quarter" idx="12"/>
          </p:nvPr>
        </p:nvSpPr>
        <p:spPr>
          <a:xfrm>
            <a:off x="11561395" y="6155031"/>
            <a:ext cx="630605" cy="702969"/>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3</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pic>
        <p:nvPicPr>
          <p:cNvPr id="18" name="Picture 17">
            <a:extLst>
              <a:ext uri="{FF2B5EF4-FFF2-40B4-BE49-F238E27FC236}">
                <a16:creationId xmlns:a16="http://schemas.microsoft.com/office/drawing/2014/main" xmlns="" id="{CACF64A8-9332-44DC-952E-D0F8F133E83F}"/>
              </a:ext>
            </a:extLst>
          </p:cNvPr>
          <p:cNvPicPr>
            <a:picLocks noChangeAspect="1"/>
          </p:cNvPicPr>
          <p:nvPr/>
        </p:nvPicPr>
        <p:blipFill>
          <a:blip r:embed="rId3"/>
          <a:stretch>
            <a:fillRect/>
          </a:stretch>
        </p:blipFill>
        <p:spPr>
          <a:xfrm>
            <a:off x="657224" y="3791553"/>
            <a:ext cx="5479624" cy="3066447"/>
          </a:xfrm>
          <a:prstGeom prst="rect">
            <a:avLst/>
          </a:prstGeom>
        </p:spPr>
      </p:pic>
    </p:spTree>
    <p:extLst>
      <p:ext uri="{BB962C8B-B14F-4D97-AF65-F5344CB8AC3E}">
        <p14:creationId xmlns:p14="http://schemas.microsoft.com/office/powerpoint/2010/main" val="293586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32"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circle(out)">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88A6B61F-262C-4C98-BD79-B4E4BC6266A8}"/>
              </a:ext>
            </a:extLst>
          </p:cNvPr>
          <p:cNvPicPr>
            <a:picLocks noChangeAspect="1"/>
          </p:cNvPicPr>
          <p:nvPr/>
        </p:nvPicPr>
        <p:blipFill>
          <a:blip r:embed="rId2"/>
          <a:stretch>
            <a:fillRect/>
          </a:stretch>
        </p:blipFill>
        <p:spPr>
          <a:xfrm>
            <a:off x="6193411" y="1619960"/>
            <a:ext cx="8584473" cy="2657126"/>
          </a:xfrm>
          <a:prstGeom prst="rect">
            <a:avLst/>
          </a:prstGeom>
        </p:spPr>
      </p:pic>
      <p:pic>
        <p:nvPicPr>
          <p:cNvPr id="7" name="Picture 6">
            <a:extLst>
              <a:ext uri="{FF2B5EF4-FFF2-40B4-BE49-F238E27FC236}">
                <a16:creationId xmlns:a16="http://schemas.microsoft.com/office/drawing/2014/main" xmlns="" id="{D8262A75-34C5-422E-A1F3-4BC11B2155E7}"/>
              </a:ext>
            </a:extLst>
          </p:cNvPr>
          <p:cNvPicPr>
            <a:picLocks noChangeAspect="1"/>
          </p:cNvPicPr>
          <p:nvPr/>
        </p:nvPicPr>
        <p:blipFill>
          <a:blip r:embed="rId3"/>
          <a:stretch>
            <a:fillRect/>
          </a:stretch>
        </p:blipFill>
        <p:spPr>
          <a:xfrm>
            <a:off x="6193410" y="4062108"/>
            <a:ext cx="8918771" cy="2883608"/>
          </a:xfrm>
          <a:prstGeom prst="rect">
            <a:avLst/>
          </a:prstGeom>
        </p:spPr>
      </p:pic>
      <p:sp>
        <p:nvSpPr>
          <p:cNvPr id="2" name="Title 1">
            <a:extLst>
              <a:ext uri="{FF2B5EF4-FFF2-40B4-BE49-F238E27FC236}">
                <a16:creationId xmlns:a16="http://schemas.microsoft.com/office/drawing/2014/main" xmlns="" id="{9A12A6F2-C703-4211-89FB-779B47A8362F}"/>
              </a:ext>
            </a:extLst>
          </p:cNvPr>
          <p:cNvSpPr>
            <a:spLocks noGrp="1"/>
          </p:cNvSpPr>
          <p:nvPr>
            <p:ph type="title"/>
          </p:nvPr>
        </p:nvSpPr>
        <p:spPr>
          <a:xfrm>
            <a:off x="501445" y="165236"/>
            <a:ext cx="10772775" cy="1658198"/>
          </a:xfrm>
        </p:spPr>
        <p:txBody>
          <a:bodyPr vert="horz" lIns="91440" tIns="45720" rIns="91440" bIns="45720" rtlCol="0">
            <a:normAutofit/>
          </a:bodyPr>
          <a:lstStyle/>
          <a:p>
            <a:r>
              <a:rPr lang="fr-FR" sz="4000" b="1" dirty="0">
                <a:latin typeface="Bookman Old Style" panose="02050604050505020204" pitchFamily="18" charset="0"/>
              </a:rPr>
              <a:t>…et une forte incidence de la pauvreté au niveau national</a:t>
            </a:r>
          </a:p>
        </p:txBody>
      </p:sp>
      <p:sp>
        <p:nvSpPr>
          <p:cNvPr id="3" name="Content Placeholder 2">
            <a:extLst>
              <a:ext uri="{FF2B5EF4-FFF2-40B4-BE49-F238E27FC236}">
                <a16:creationId xmlns:a16="http://schemas.microsoft.com/office/drawing/2014/main" xmlns="" id="{5510E439-CA81-44D2-9E92-5903D8B0897C}"/>
              </a:ext>
            </a:extLst>
          </p:cNvPr>
          <p:cNvSpPr>
            <a:spLocks noGrp="1"/>
          </p:cNvSpPr>
          <p:nvPr>
            <p:ph idx="1"/>
          </p:nvPr>
        </p:nvSpPr>
        <p:spPr>
          <a:xfrm>
            <a:off x="501445" y="1622324"/>
            <a:ext cx="5691966" cy="5108414"/>
          </a:xfrm>
        </p:spPr>
        <p:txBody>
          <a:bodyPr>
            <a:normAutofit fontScale="92500" lnSpcReduction="20000"/>
          </a:bodyPr>
          <a:lstStyle/>
          <a:p>
            <a:pPr algn="just">
              <a:lnSpc>
                <a:spcPct val="110000"/>
              </a:lnSpc>
              <a:spcBef>
                <a:spcPts val="600"/>
              </a:spcBef>
              <a:spcAft>
                <a:spcPts val="600"/>
              </a:spcAft>
              <a:buClr>
                <a:schemeClr val="accent1"/>
              </a:buClr>
              <a:buFont typeface="Wingdings" panose="05000000000000000000" pitchFamily="2" charset="2"/>
              <a:buChar char="q"/>
            </a:pPr>
            <a:r>
              <a:rPr lang="fr-FR" dirty="0">
                <a:latin typeface="Bookman Old Style" panose="02050604050505020204" pitchFamily="18" charset="0"/>
              </a:rPr>
              <a:t>Environ quatre Comoriens sur dix vivent en-dessous du seuil de pauvreté national;</a:t>
            </a:r>
          </a:p>
          <a:p>
            <a:pPr algn="just">
              <a:lnSpc>
                <a:spcPct val="110000"/>
              </a:lnSpc>
              <a:spcBef>
                <a:spcPts val="600"/>
              </a:spcBef>
              <a:spcAft>
                <a:spcPts val="600"/>
              </a:spcAft>
              <a:buClr>
                <a:schemeClr val="accent1"/>
              </a:buClr>
              <a:buFont typeface="Wingdings" panose="05000000000000000000" pitchFamily="2" charset="2"/>
              <a:buChar char="q"/>
            </a:pPr>
            <a:r>
              <a:rPr lang="fr-FR" dirty="0">
                <a:latin typeface="Bookman Old Style" panose="02050604050505020204" pitchFamily="18" charset="0"/>
              </a:rPr>
              <a:t>Près d’un quart de la population se trouve dans une situation d’extrême pauvreté;</a:t>
            </a:r>
          </a:p>
          <a:p>
            <a:pPr algn="just">
              <a:lnSpc>
                <a:spcPct val="110000"/>
              </a:lnSpc>
              <a:spcBef>
                <a:spcPts val="600"/>
              </a:spcBef>
              <a:spcAft>
                <a:spcPts val="600"/>
              </a:spcAft>
              <a:buClr>
                <a:schemeClr val="accent1"/>
              </a:buClr>
              <a:buFont typeface="Wingdings" panose="05000000000000000000" pitchFamily="2" charset="2"/>
              <a:buChar char="q"/>
            </a:pPr>
            <a:r>
              <a:rPr lang="fr-FR" dirty="0">
                <a:latin typeface="Bookman Old Style" panose="02050604050505020204" pitchFamily="18" charset="0"/>
              </a:rPr>
              <a:t>Toutefois,  le seuil international de pauvreté de 1,9 $ US (par habitant et par jour, PPA de 2011), montre que seuls deux Comoriens sur dix seraient considérés comme pauvres;</a:t>
            </a:r>
          </a:p>
          <a:p>
            <a:pPr algn="just">
              <a:lnSpc>
                <a:spcPct val="110000"/>
              </a:lnSpc>
              <a:spcBef>
                <a:spcPts val="600"/>
              </a:spcBef>
              <a:spcAft>
                <a:spcPts val="600"/>
              </a:spcAft>
              <a:buClr>
                <a:schemeClr val="accent1"/>
              </a:buClr>
              <a:buFont typeface="Wingdings" panose="05000000000000000000" pitchFamily="2" charset="2"/>
              <a:buChar char="q"/>
            </a:pPr>
            <a:r>
              <a:rPr lang="fr-FR" dirty="0">
                <a:latin typeface="Bookman Old Style" panose="02050604050505020204" pitchFamily="18" charset="0"/>
              </a:rPr>
              <a:t>Plaçant les Comores devant les autres pays à faible revenu et d’Afrique subsaharienne avec 30 points de pourcentage d’avance.</a:t>
            </a:r>
          </a:p>
        </p:txBody>
      </p:sp>
      <p:sp>
        <p:nvSpPr>
          <p:cNvPr id="4" name="Slide Number Placeholder 3">
            <a:extLst>
              <a:ext uri="{FF2B5EF4-FFF2-40B4-BE49-F238E27FC236}">
                <a16:creationId xmlns:a16="http://schemas.microsoft.com/office/drawing/2014/main" xmlns="" id="{18DCA3D9-EEB0-4180-A5AF-5AD1280E0E29}"/>
              </a:ext>
            </a:extLst>
          </p:cNvPr>
          <p:cNvSpPr>
            <a:spLocks noGrp="1"/>
          </p:cNvSpPr>
          <p:nvPr>
            <p:ph type="sldNum" sz="quarter" idx="12"/>
          </p:nvPr>
        </p:nvSpPr>
        <p:spPr>
          <a:xfrm>
            <a:off x="11849493" y="5777864"/>
            <a:ext cx="342507" cy="952873"/>
          </a:xfrm>
        </p:spPr>
        <p:txBody>
          <a:bodyPr vert="horz" lIns="91440" tIns="45720" rIns="91440" bIns="45720" rtlCol="0" anchor="b"/>
          <a:lstStyle/>
          <a:p>
            <a:r>
              <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t>4</a:t>
            </a:r>
          </a:p>
        </p:txBody>
      </p:sp>
    </p:spTree>
    <p:extLst>
      <p:ext uri="{BB962C8B-B14F-4D97-AF65-F5344CB8AC3E}">
        <p14:creationId xmlns:p14="http://schemas.microsoft.com/office/powerpoint/2010/main" val="215275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ou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7CEFFDD-605F-41E2-8017-6484074C5C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xmlns="" id="{D50551DF-7A85-4E0A-A1D2-DB513BD6C1DA}"/>
              </a:ext>
            </a:extLst>
          </p:cNvPr>
          <p:cNvPicPr>
            <a:picLocks noChangeAspect="1"/>
          </p:cNvPicPr>
          <p:nvPr/>
        </p:nvPicPr>
        <p:blipFill>
          <a:blip r:embed="rId2"/>
          <a:stretch>
            <a:fillRect/>
          </a:stretch>
        </p:blipFill>
        <p:spPr>
          <a:xfrm>
            <a:off x="294968" y="659971"/>
            <a:ext cx="6686386" cy="5879690"/>
          </a:xfrm>
          <a:prstGeom prst="rect">
            <a:avLst/>
          </a:prstGeom>
        </p:spPr>
      </p:pic>
      <p:sp>
        <p:nvSpPr>
          <p:cNvPr id="2" name="Title 1">
            <a:extLst>
              <a:ext uri="{FF2B5EF4-FFF2-40B4-BE49-F238E27FC236}">
                <a16:creationId xmlns:a16="http://schemas.microsoft.com/office/drawing/2014/main" xmlns="" id="{34B802DE-E770-4649-82D7-397570B26205}"/>
              </a:ext>
            </a:extLst>
          </p:cNvPr>
          <p:cNvSpPr>
            <a:spLocks noGrp="1"/>
          </p:cNvSpPr>
          <p:nvPr>
            <p:ph type="title"/>
          </p:nvPr>
        </p:nvSpPr>
        <p:spPr>
          <a:xfrm>
            <a:off x="7555992" y="499533"/>
            <a:ext cx="4636008" cy="1920240"/>
          </a:xfrm>
        </p:spPr>
        <p:txBody>
          <a:bodyPr anchor="b">
            <a:normAutofit fontScale="90000"/>
          </a:bodyPr>
          <a:lstStyle/>
          <a:p>
            <a:r>
              <a:rPr lang="fr-FR" sz="4000" i="1" dirty="0">
                <a:solidFill>
                  <a:srgbClr val="FFFFFF"/>
                </a:solidFill>
                <a:latin typeface="Bookman Old Style" panose="02050604050505020204" pitchFamily="18" charset="0"/>
              </a:rPr>
              <a:t>Une grande partie de la population pauvre est  susceptible de sortir rapidement de la pauvreté</a:t>
            </a:r>
          </a:p>
        </p:txBody>
      </p:sp>
      <p:sp>
        <p:nvSpPr>
          <p:cNvPr id="3" name="Content Placeholder 2">
            <a:extLst>
              <a:ext uri="{FF2B5EF4-FFF2-40B4-BE49-F238E27FC236}">
                <a16:creationId xmlns:a16="http://schemas.microsoft.com/office/drawing/2014/main" xmlns="" id="{A0234371-8C5D-414F-878F-7FBD12B9EA5E}"/>
              </a:ext>
            </a:extLst>
          </p:cNvPr>
          <p:cNvSpPr>
            <a:spLocks noGrp="1"/>
          </p:cNvSpPr>
          <p:nvPr>
            <p:ph idx="1"/>
          </p:nvPr>
        </p:nvSpPr>
        <p:spPr>
          <a:xfrm>
            <a:off x="7629832" y="2605548"/>
            <a:ext cx="4562168" cy="4292819"/>
          </a:xfrm>
        </p:spPr>
        <p:txBody>
          <a:bodyPr>
            <a:normAutofit/>
          </a:bodyPr>
          <a:lstStyle/>
          <a:p>
            <a:pPr algn="just">
              <a:lnSpc>
                <a:spcPct val="120000"/>
              </a:lnSpc>
              <a:spcBef>
                <a:spcPts val="600"/>
              </a:spcBef>
              <a:spcAft>
                <a:spcPts val="600"/>
              </a:spcAft>
            </a:pPr>
            <a:r>
              <a:rPr lang="fr-FR" sz="2000" dirty="0">
                <a:solidFill>
                  <a:srgbClr val="FFFFFF"/>
                </a:solidFill>
                <a:latin typeface="Bookman Old Style" panose="02050604050505020204" pitchFamily="18" charset="0"/>
              </a:rPr>
              <a:t>Environ un quart de la population pauvre  pourrait sortir de la pauvreté si son revenu augmentait d’environ 167 KMF par habitant et par jour…</a:t>
            </a:r>
          </a:p>
          <a:p>
            <a:pPr algn="just">
              <a:lnSpc>
                <a:spcPct val="120000"/>
              </a:lnSpc>
              <a:spcBef>
                <a:spcPts val="600"/>
              </a:spcBef>
              <a:spcAft>
                <a:spcPts val="600"/>
              </a:spcAft>
            </a:pPr>
            <a:r>
              <a:rPr lang="fr-FR" sz="2000" dirty="0">
                <a:solidFill>
                  <a:srgbClr val="FFFFFF"/>
                </a:solidFill>
                <a:latin typeface="Bookman Old Style" panose="02050604050505020204" pitchFamily="18" charset="0"/>
              </a:rPr>
              <a:t>..mais aussi environ 10 pour cent de la population  non pauvre risque fortement de sombrer dans la pauvreté en cas de chocs économiques ou sociaux.</a:t>
            </a:r>
          </a:p>
          <a:p>
            <a:pPr algn="just">
              <a:lnSpc>
                <a:spcPct val="120000"/>
              </a:lnSpc>
            </a:pPr>
            <a:endParaRPr lang="fr-FR" sz="1800" dirty="0">
              <a:solidFill>
                <a:srgbClr val="FFFFFF"/>
              </a:solidFill>
            </a:endParaRPr>
          </a:p>
        </p:txBody>
      </p:sp>
      <p:sp>
        <p:nvSpPr>
          <p:cNvPr id="4" name="Slide Number Placeholder 3">
            <a:extLst>
              <a:ext uri="{FF2B5EF4-FFF2-40B4-BE49-F238E27FC236}">
                <a16:creationId xmlns:a16="http://schemas.microsoft.com/office/drawing/2014/main" xmlns="" id="{594199B3-F91E-4879-BB8B-637ED594C770}"/>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5</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spTree>
    <p:extLst>
      <p:ext uri="{BB962C8B-B14F-4D97-AF65-F5344CB8AC3E}">
        <p14:creationId xmlns:p14="http://schemas.microsoft.com/office/powerpoint/2010/main" val="118681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D87AB319-64C0-4E2D-B1CD-0A970301BE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xmlns="" id="{73B36B60-731F-409B-A240-BBF521AB746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39056"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E553BFA-41CE-4BF1-BC50-7179D8C8C564}"/>
              </a:ext>
            </a:extLst>
          </p:cNvPr>
          <p:cNvSpPr>
            <a:spLocks noGrp="1"/>
          </p:cNvSpPr>
          <p:nvPr>
            <p:ph type="title"/>
          </p:nvPr>
        </p:nvSpPr>
        <p:spPr>
          <a:xfrm>
            <a:off x="1" y="304801"/>
            <a:ext cx="4639056" cy="5309418"/>
          </a:xfrm>
        </p:spPr>
        <p:txBody>
          <a:bodyPr vert="horz" lIns="91440" tIns="45720" rIns="91440" bIns="45720" rtlCol="0" anchor="ctr">
            <a:noAutofit/>
          </a:bodyPr>
          <a:lstStyle/>
          <a:p>
            <a:pPr>
              <a:lnSpc>
                <a:spcPct val="100000"/>
              </a:lnSpc>
            </a:pPr>
            <a:r>
              <a:rPr lang="fr-FR" sz="4800" i="1" dirty="0">
                <a:solidFill>
                  <a:srgbClr val="FFFFFF"/>
                </a:solidFill>
                <a:latin typeface="Bookman Old Style" panose="02050604050505020204" pitchFamily="18" charset="0"/>
              </a:rPr>
              <a:t>La pauvreté est inégalement répartie sur le territoire</a:t>
            </a:r>
          </a:p>
        </p:txBody>
      </p:sp>
      <p:pic>
        <p:nvPicPr>
          <p:cNvPr id="11" name="Picture 10">
            <a:extLst>
              <a:ext uri="{FF2B5EF4-FFF2-40B4-BE49-F238E27FC236}">
                <a16:creationId xmlns:a16="http://schemas.microsoft.com/office/drawing/2014/main" xmlns="" id="{CA496174-D8B2-42EE-AAE9-EDCFDF4D60F3}"/>
              </a:ext>
            </a:extLst>
          </p:cNvPr>
          <p:cNvPicPr>
            <a:picLocks noChangeAspect="1"/>
          </p:cNvPicPr>
          <p:nvPr/>
        </p:nvPicPr>
        <p:blipFill>
          <a:blip r:embed="rId2"/>
          <a:stretch>
            <a:fillRect/>
          </a:stretch>
        </p:blipFill>
        <p:spPr>
          <a:xfrm>
            <a:off x="4796791" y="218440"/>
            <a:ext cx="7237474" cy="6421119"/>
          </a:xfrm>
          <a:prstGeom prst="rect">
            <a:avLst/>
          </a:prstGeom>
        </p:spPr>
      </p:pic>
      <p:sp>
        <p:nvSpPr>
          <p:cNvPr id="17" name="Slide Number Placeholder 3">
            <a:extLst>
              <a:ext uri="{FF2B5EF4-FFF2-40B4-BE49-F238E27FC236}">
                <a16:creationId xmlns:a16="http://schemas.microsoft.com/office/drawing/2014/main" xmlns="" id="{8BEA3B15-9D54-4DD1-90A1-948083C2E13B}"/>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6</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spTree>
    <p:extLst>
      <p:ext uri="{BB962C8B-B14F-4D97-AF65-F5344CB8AC3E}">
        <p14:creationId xmlns:p14="http://schemas.microsoft.com/office/powerpoint/2010/main" val="230876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D87AB319-64C0-4E2D-B1CD-0A970301BE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xmlns="" id="{472BC85F-BF83-4D6D-A1BC-8EE5822F08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Content Placeholder 7">
            <a:extLst>
              <a:ext uri="{FF2B5EF4-FFF2-40B4-BE49-F238E27FC236}">
                <a16:creationId xmlns:a16="http://schemas.microsoft.com/office/drawing/2014/main" xmlns="" id="{6EDCE7E4-3D3F-482F-A03A-0A0717335A17}"/>
              </a:ext>
            </a:extLst>
          </p:cNvPr>
          <p:cNvPicPr>
            <a:picLocks noGrp="1" noChangeAspect="1"/>
          </p:cNvPicPr>
          <p:nvPr>
            <p:ph idx="1"/>
          </p:nvPr>
        </p:nvPicPr>
        <p:blipFill>
          <a:blip r:embed="rId2"/>
          <a:stretch>
            <a:fillRect/>
          </a:stretch>
        </p:blipFill>
        <p:spPr>
          <a:xfrm>
            <a:off x="617246" y="643467"/>
            <a:ext cx="11024857" cy="3965641"/>
          </a:xfrm>
          <a:prstGeom prst="rect">
            <a:avLst/>
          </a:prstGeom>
        </p:spPr>
      </p:pic>
      <p:sp>
        <p:nvSpPr>
          <p:cNvPr id="2" name="Title 1">
            <a:extLst>
              <a:ext uri="{FF2B5EF4-FFF2-40B4-BE49-F238E27FC236}">
                <a16:creationId xmlns:a16="http://schemas.microsoft.com/office/drawing/2014/main" xmlns="" id="{5B47A6E5-61AA-4830-9FC2-80A436667A8E}"/>
              </a:ext>
            </a:extLst>
          </p:cNvPr>
          <p:cNvSpPr>
            <a:spLocks noGrp="1"/>
          </p:cNvSpPr>
          <p:nvPr>
            <p:ph type="title"/>
          </p:nvPr>
        </p:nvSpPr>
        <p:spPr>
          <a:xfrm>
            <a:off x="617246" y="4572001"/>
            <a:ext cx="11458490" cy="1932494"/>
          </a:xfrm>
        </p:spPr>
        <p:txBody>
          <a:bodyPr vert="horz" lIns="91440" tIns="45720" rIns="91440" bIns="45720" rtlCol="0" anchor="b">
            <a:normAutofit/>
          </a:bodyPr>
          <a:lstStyle/>
          <a:p>
            <a:pPr>
              <a:lnSpc>
                <a:spcPct val="80000"/>
              </a:lnSpc>
            </a:pPr>
            <a:r>
              <a:rPr lang="fr-FR" sz="4600" b="1" dirty="0">
                <a:solidFill>
                  <a:srgbClr val="FFFFFF"/>
                </a:solidFill>
                <a:latin typeface="Bookman Old Style" panose="02050604050505020204" pitchFamily="18" charset="0"/>
              </a:rPr>
              <a:t>…et l’inégalité demeure fortement répandue</a:t>
            </a:r>
            <a:br>
              <a:rPr lang="fr-FR" sz="4600" b="1" dirty="0">
                <a:solidFill>
                  <a:srgbClr val="FFFFFF"/>
                </a:solidFill>
                <a:latin typeface="Bookman Old Style" panose="02050604050505020204" pitchFamily="18" charset="0"/>
              </a:rPr>
            </a:br>
            <a:r>
              <a:rPr lang="fr-FR" sz="3100" i="1" dirty="0">
                <a:solidFill>
                  <a:srgbClr val="FFFFFF"/>
                </a:solidFill>
                <a:latin typeface="Bookman Old Style" panose="02050604050505020204" pitchFamily="18" charset="0"/>
              </a:rPr>
              <a:t>essentiellement dans les zones rurales et  a Ndzouani</a:t>
            </a:r>
          </a:p>
        </p:txBody>
      </p:sp>
      <p:sp>
        <p:nvSpPr>
          <p:cNvPr id="12" name="Slide Number Placeholder 3">
            <a:extLst>
              <a:ext uri="{FF2B5EF4-FFF2-40B4-BE49-F238E27FC236}">
                <a16:creationId xmlns:a16="http://schemas.microsoft.com/office/drawing/2014/main" xmlns="" id="{FD7650F8-5060-4474-BDE0-EB5DC4AE59A5}"/>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7</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spTree>
    <p:extLst>
      <p:ext uri="{BB962C8B-B14F-4D97-AF65-F5344CB8AC3E}">
        <p14:creationId xmlns:p14="http://schemas.microsoft.com/office/powerpoint/2010/main" val="216432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outVertic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 name="Rectangle 199">
            <a:extLst>
              <a:ext uri="{FF2B5EF4-FFF2-40B4-BE49-F238E27FC236}">
                <a16:creationId xmlns:a16="http://schemas.microsoft.com/office/drawing/2014/main" xmlns="" id="{3C8E3E93-2C21-416B-A10D-752B1C2567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5" name="Picture 3" descr="7a7f58a9-f59c-4f40-94b6-39aada6dec44@prod">
            <a:extLst>
              <a:ext uri="{FF2B5EF4-FFF2-40B4-BE49-F238E27FC236}">
                <a16:creationId xmlns:a16="http://schemas.microsoft.com/office/drawing/2014/main" xmlns="" id="{13504BFE-F192-4861-A283-8E8146E6BA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 b="1076"/>
          <a:stretch/>
        </p:blipFill>
        <p:spPr bwMode="auto">
          <a:xfrm rot="10800000">
            <a:off x="483282" y="484632"/>
            <a:ext cx="3546601" cy="350864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28126103-7a65-4c39-a154-5c1cfb4e5521@prod">
            <a:extLst>
              <a:ext uri="{FF2B5EF4-FFF2-40B4-BE49-F238E27FC236}">
                <a16:creationId xmlns:a16="http://schemas.microsoft.com/office/drawing/2014/main" xmlns="" id="{7D01BD21-B702-4E9C-A85E-2F2B46D3D3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28" r="13455" b="1"/>
          <a:stretch/>
        </p:blipFill>
        <p:spPr bwMode="auto">
          <a:xfrm rot="10800000">
            <a:off x="4177307" y="2835810"/>
            <a:ext cx="2876690" cy="353755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 name="Rectangle 201">
            <a:extLst>
              <a:ext uri="{FF2B5EF4-FFF2-40B4-BE49-F238E27FC236}">
                <a16:creationId xmlns:a16="http://schemas.microsoft.com/office/drawing/2014/main" xmlns="" id="{4AC33E4E-95EC-41FE-A342-95290DBBA2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77309" y="484631"/>
            <a:ext cx="2876689" cy="219031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Rectangle 203">
            <a:extLst>
              <a:ext uri="{FF2B5EF4-FFF2-40B4-BE49-F238E27FC236}">
                <a16:creationId xmlns:a16="http://schemas.microsoft.com/office/drawing/2014/main" xmlns="" id="{5482C0B0-81A4-4584-8347-3F70B1E9F1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2885" y="4164378"/>
            <a:ext cx="3544586" cy="2208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CEB1BA07-C321-4176-8EFA-767FD8556E79" descr="CEB1BA07-C321-4176-8EFA-767FD8556E79">
            <a:extLst>
              <a:ext uri="{FF2B5EF4-FFF2-40B4-BE49-F238E27FC236}">
                <a16:creationId xmlns:a16="http://schemas.microsoft.com/office/drawing/2014/main" xmlns="" id="{86884A8A-725C-4452-8169-99DE9061EC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610" r="-5" b="7292"/>
          <a:stretch/>
        </p:blipFill>
        <p:spPr bwMode="auto">
          <a:xfrm>
            <a:off x="482885" y="4164378"/>
            <a:ext cx="3544586" cy="2208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xmlns="" id="{BEDB2F92-C485-4B00-9841-7564CDC0A5A5}"/>
              </a:ext>
            </a:extLst>
          </p:cNvPr>
          <p:cNvSpPr>
            <a:spLocks noGrp="1"/>
          </p:cNvSpPr>
          <p:nvPr>
            <p:ph idx="1"/>
          </p:nvPr>
        </p:nvSpPr>
        <p:spPr>
          <a:xfrm>
            <a:off x="7626285" y="188535"/>
            <a:ext cx="4440024" cy="6476215"/>
          </a:xfrm>
        </p:spPr>
        <p:txBody>
          <a:bodyPr>
            <a:normAutofit fontScale="85000" lnSpcReduction="20000"/>
          </a:bodyPr>
          <a:lstStyle/>
          <a:p>
            <a:pPr>
              <a:lnSpc>
                <a:spcPct val="110000"/>
              </a:lnSpc>
              <a:spcBef>
                <a:spcPts val="600"/>
              </a:spcBef>
              <a:spcAft>
                <a:spcPts val="600"/>
              </a:spcAft>
              <a:buFont typeface="Wingdings" panose="05000000000000000000" pitchFamily="2" charset="2"/>
              <a:buChar char="q"/>
            </a:pPr>
            <a:r>
              <a:rPr lang="fr-FR" sz="2000" dirty="0">
                <a:solidFill>
                  <a:schemeClr val="bg1"/>
                </a:solidFill>
                <a:latin typeface="Bookman Old Style" panose="02050604050505020204" pitchFamily="18" charset="0"/>
              </a:rPr>
              <a:t>Les différences  entre les niveaux d’éducation et les secteurs professionnels contribuent de manière considérable à la disparité totale du revenu/consommation; </a:t>
            </a:r>
          </a:p>
          <a:p>
            <a:pPr>
              <a:lnSpc>
                <a:spcPct val="110000"/>
              </a:lnSpc>
              <a:spcBef>
                <a:spcPts val="600"/>
              </a:spcBef>
              <a:spcAft>
                <a:spcPts val="600"/>
              </a:spcAft>
              <a:buFont typeface="Wingdings" panose="05000000000000000000" pitchFamily="2" charset="2"/>
              <a:buChar char="q"/>
            </a:pPr>
            <a:r>
              <a:rPr lang="fr-FR" sz="2000" dirty="0">
                <a:solidFill>
                  <a:schemeClr val="bg1"/>
                </a:solidFill>
                <a:latin typeface="Bookman Old Style" panose="02050604050505020204" pitchFamily="18" charset="0"/>
              </a:rPr>
              <a:t>Les inégalités entre les ménages ruraux et urbains sont principalement dues au fait que les premiers perçoivent moins de rendements sur leurs dotations;</a:t>
            </a:r>
          </a:p>
          <a:p>
            <a:pPr>
              <a:lnSpc>
                <a:spcPct val="110000"/>
              </a:lnSpc>
              <a:spcBef>
                <a:spcPts val="600"/>
              </a:spcBef>
              <a:spcAft>
                <a:spcPts val="600"/>
              </a:spcAft>
              <a:buFont typeface="Wingdings" panose="05000000000000000000" pitchFamily="2" charset="2"/>
              <a:buChar char="q"/>
            </a:pPr>
            <a:r>
              <a:rPr lang="fr-FR" sz="2000" dirty="0">
                <a:solidFill>
                  <a:schemeClr val="bg1"/>
                </a:solidFill>
                <a:latin typeface="Bookman Old Style" panose="02050604050505020204" pitchFamily="18" charset="0"/>
              </a:rPr>
              <a:t>Les caractéristiques des ménages pauvres contribuent fortement à la persistance de la pauvreté et des inégalités entre les générations: </a:t>
            </a:r>
          </a:p>
          <a:p>
            <a:pPr lvl="1">
              <a:lnSpc>
                <a:spcPct val="110000"/>
              </a:lnSpc>
              <a:spcAft>
                <a:spcPts val="600"/>
              </a:spcAft>
              <a:buFont typeface="Wingdings" panose="05000000000000000000" pitchFamily="2" charset="2"/>
              <a:buChar char="Ø"/>
            </a:pPr>
            <a:r>
              <a:rPr lang="fr-FR" sz="2000" dirty="0">
                <a:solidFill>
                  <a:schemeClr val="bg1"/>
                </a:solidFill>
                <a:latin typeface="Bookman Old Style" panose="02050604050505020204" pitchFamily="18" charset="0"/>
              </a:rPr>
              <a:t>Environ un cinquième de l’inégalité totale est  associée aux circonstances observées au sein des ménages comoriens;</a:t>
            </a:r>
          </a:p>
          <a:p>
            <a:pPr lvl="1">
              <a:lnSpc>
                <a:spcPct val="110000"/>
              </a:lnSpc>
              <a:spcAft>
                <a:spcPts val="600"/>
              </a:spcAft>
              <a:buFont typeface="Wingdings" panose="05000000000000000000" pitchFamily="2" charset="2"/>
              <a:buChar char="Ø"/>
            </a:pPr>
            <a:r>
              <a:rPr lang="fr-FR" sz="2000" dirty="0">
                <a:solidFill>
                  <a:schemeClr val="bg1"/>
                </a:solidFill>
                <a:latin typeface="Bookman Old Style" panose="02050604050505020204" pitchFamily="18" charset="0"/>
              </a:rPr>
              <a:t>Ces inégalité sont  beaucoup plus importantes dans les zones rurales et sont  essentiellement influencées par la région de naissance de l’individu. </a:t>
            </a:r>
          </a:p>
        </p:txBody>
      </p:sp>
      <p:sp>
        <p:nvSpPr>
          <p:cNvPr id="13" name="Slide Number Placeholder 3">
            <a:extLst>
              <a:ext uri="{FF2B5EF4-FFF2-40B4-BE49-F238E27FC236}">
                <a16:creationId xmlns:a16="http://schemas.microsoft.com/office/drawing/2014/main" xmlns="" id="{3F57C984-471D-47FE-BD62-85E4BFCE4650}"/>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8</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spTree>
    <p:extLst>
      <p:ext uri="{BB962C8B-B14F-4D97-AF65-F5344CB8AC3E}">
        <p14:creationId xmlns:p14="http://schemas.microsoft.com/office/powerpoint/2010/main" val="381591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xmlns="" id="{3C8E3E93-2C21-416B-A10D-752B1C2567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Content Placeholder 7">
            <a:extLst>
              <a:ext uri="{FF2B5EF4-FFF2-40B4-BE49-F238E27FC236}">
                <a16:creationId xmlns:a16="http://schemas.microsoft.com/office/drawing/2014/main" xmlns="" id="{4B41CEBF-F7ED-4631-8A1A-8C3C0F285C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4186" b="-4"/>
          <a:stretch/>
        </p:blipFill>
        <p:spPr>
          <a:xfrm>
            <a:off x="483282" y="484632"/>
            <a:ext cx="3546601" cy="3508648"/>
          </a:xfrm>
          <a:prstGeom prst="rect">
            <a:avLst/>
          </a:prstGeom>
        </p:spPr>
      </p:pic>
      <p:pic>
        <p:nvPicPr>
          <p:cNvPr id="7" name="Picture 6">
            <a:extLst>
              <a:ext uri="{FF2B5EF4-FFF2-40B4-BE49-F238E27FC236}">
                <a16:creationId xmlns:a16="http://schemas.microsoft.com/office/drawing/2014/main" xmlns="" id="{091D72DE-5CE8-4833-8541-DC1F065B08F2}"/>
              </a:ext>
            </a:extLst>
          </p:cNvPr>
          <p:cNvPicPr>
            <a:picLocks noChangeAspect="1"/>
          </p:cNvPicPr>
          <p:nvPr/>
        </p:nvPicPr>
        <p:blipFill rotWithShape="1">
          <a:blip r:embed="rId3">
            <a:extLst>
              <a:ext uri="{28A0092B-C50C-407E-A947-70E740481C1C}">
                <a14:useLocalDpi xmlns:a14="http://schemas.microsoft.com/office/drawing/2010/main" val="0"/>
              </a:ext>
            </a:extLst>
          </a:blip>
          <a:srcRect l="39723" r="28969" b="-1"/>
          <a:stretch/>
        </p:blipFill>
        <p:spPr>
          <a:xfrm>
            <a:off x="4177307" y="2835810"/>
            <a:ext cx="2876690" cy="3537557"/>
          </a:xfrm>
          <a:prstGeom prst="rect">
            <a:avLst/>
          </a:prstGeom>
        </p:spPr>
      </p:pic>
      <p:sp>
        <p:nvSpPr>
          <p:cNvPr id="29" name="Rectangle 28">
            <a:extLst>
              <a:ext uri="{FF2B5EF4-FFF2-40B4-BE49-F238E27FC236}">
                <a16:creationId xmlns:a16="http://schemas.microsoft.com/office/drawing/2014/main" xmlns="" id="{4AC33E4E-95EC-41FE-A342-95290DBBA2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77309" y="484631"/>
            <a:ext cx="2876689" cy="219031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xmlns="" id="{5482C0B0-81A4-4584-8347-3F70B1E9F1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2885" y="4164378"/>
            <a:ext cx="3544586" cy="2208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D2AE02CB-8638-433F-A6A0-3C8FAB9F8740}"/>
              </a:ext>
            </a:extLst>
          </p:cNvPr>
          <p:cNvSpPr>
            <a:spLocks noGrp="1"/>
          </p:cNvSpPr>
          <p:nvPr>
            <p:ph type="title"/>
          </p:nvPr>
        </p:nvSpPr>
        <p:spPr>
          <a:xfrm>
            <a:off x="7701699" y="103695"/>
            <a:ext cx="4364610" cy="1607271"/>
          </a:xfrm>
        </p:spPr>
        <p:txBody>
          <a:bodyPr anchor="ctr">
            <a:noAutofit/>
          </a:bodyPr>
          <a:lstStyle/>
          <a:p>
            <a:pPr>
              <a:lnSpc>
                <a:spcPct val="100000"/>
              </a:lnSpc>
            </a:pPr>
            <a:r>
              <a:rPr lang="fr-FR" sz="2000" b="1" i="1" dirty="0">
                <a:solidFill>
                  <a:srgbClr val="FFFFFF"/>
                </a:solidFill>
                <a:latin typeface="Bookman Old Style" panose="02050604050505020204" pitchFamily="18" charset="0"/>
              </a:rPr>
              <a:t>Les familles nombreuses, les faibles niveaux d’éducation et l’emploi agricole contribuent</a:t>
            </a:r>
            <a:br>
              <a:rPr lang="fr-FR" sz="2000" b="1" i="1" dirty="0">
                <a:solidFill>
                  <a:srgbClr val="FFFFFF"/>
                </a:solidFill>
                <a:latin typeface="Bookman Old Style" panose="02050604050505020204" pitchFamily="18" charset="0"/>
              </a:rPr>
            </a:br>
            <a:r>
              <a:rPr lang="fr-FR" sz="2000" b="1" i="1" dirty="0">
                <a:solidFill>
                  <a:srgbClr val="FFFFFF"/>
                </a:solidFill>
                <a:latin typeface="Bookman Old Style" panose="02050604050505020204" pitchFamily="18" charset="0"/>
              </a:rPr>
              <a:t>à la pauvreté</a:t>
            </a:r>
          </a:p>
        </p:txBody>
      </p:sp>
      <p:sp>
        <p:nvSpPr>
          <p:cNvPr id="24" name="Content Placeholder 23">
            <a:extLst>
              <a:ext uri="{FF2B5EF4-FFF2-40B4-BE49-F238E27FC236}">
                <a16:creationId xmlns:a16="http://schemas.microsoft.com/office/drawing/2014/main" xmlns="" id="{88242F86-BA96-4B74-BA7E-7ACA5BF20C39}"/>
              </a:ext>
            </a:extLst>
          </p:cNvPr>
          <p:cNvSpPr>
            <a:spLocks noGrp="1"/>
          </p:cNvSpPr>
          <p:nvPr>
            <p:ph idx="1"/>
          </p:nvPr>
        </p:nvSpPr>
        <p:spPr>
          <a:xfrm>
            <a:off x="7701699" y="1710966"/>
            <a:ext cx="4251489" cy="4850090"/>
          </a:xfrm>
        </p:spPr>
        <p:txBody>
          <a:bodyPr>
            <a:normAutofit lnSpcReduction="10000"/>
          </a:bodyPr>
          <a:lstStyle/>
          <a:p>
            <a:pPr algn="just">
              <a:lnSpc>
                <a:spcPct val="120000"/>
              </a:lnSpc>
              <a:spcBef>
                <a:spcPts val="600"/>
              </a:spcBef>
              <a:spcAft>
                <a:spcPts val="600"/>
              </a:spcAft>
              <a:buFont typeface="Wingdings" panose="05000000000000000000" pitchFamily="2" charset="2"/>
              <a:buChar char="q"/>
            </a:pPr>
            <a:r>
              <a:rPr lang="fr-FR" sz="1600" spc="-120" dirty="0">
                <a:solidFill>
                  <a:srgbClr val="FFFFFF"/>
                </a:solidFill>
                <a:latin typeface="Bookman Old Style" panose="02050604050505020204" pitchFamily="18" charset="0"/>
                <a:ea typeface="+mj-ea"/>
                <a:cs typeface="+mj-cs"/>
              </a:rPr>
              <a:t>Le taux de pauvreté  atteint 70% chez les ménages avec cinq enfants ou plus, contre moins de 20% chez ceux n’ayant pas d’enfants.</a:t>
            </a:r>
          </a:p>
          <a:p>
            <a:pPr algn="just">
              <a:lnSpc>
                <a:spcPct val="120000"/>
              </a:lnSpc>
              <a:spcBef>
                <a:spcPts val="600"/>
              </a:spcBef>
              <a:spcAft>
                <a:spcPts val="600"/>
              </a:spcAft>
              <a:buFont typeface="Wingdings" panose="05000000000000000000" pitchFamily="2" charset="2"/>
              <a:buChar char="q"/>
            </a:pPr>
            <a:r>
              <a:rPr lang="fr-FR" sz="1600" spc="-120" dirty="0">
                <a:solidFill>
                  <a:srgbClr val="FFFFFF"/>
                </a:solidFill>
                <a:latin typeface="Bookman Old Style" panose="02050604050505020204" pitchFamily="18" charset="0"/>
                <a:ea typeface="+mj-ea"/>
                <a:cs typeface="+mj-cs"/>
              </a:rPr>
              <a:t>Près de 75%  des personnes pauvres sont des travailleurs indépendants et plus de la moitié d’entre eux dépendent de l’agriculture ; alors que moins de 10% sont fonctionnaires du gouvernement/ administrations publiques.</a:t>
            </a:r>
          </a:p>
          <a:p>
            <a:pPr algn="just">
              <a:lnSpc>
                <a:spcPct val="120000"/>
              </a:lnSpc>
              <a:spcBef>
                <a:spcPts val="600"/>
              </a:spcBef>
              <a:spcAft>
                <a:spcPts val="600"/>
              </a:spcAft>
              <a:buFont typeface="Wingdings" panose="05000000000000000000" pitchFamily="2" charset="2"/>
              <a:buChar char="q"/>
            </a:pPr>
            <a:r>
              <a:rPr lang="fr-FR" sz="1600" spc="-120" dirty="0">
                <a:solidFill>
                  <a:srgbClr val="FFFFFF"/>
                </a:solidFill>
                <a:latin typeface="Bookman Old Style" panose="02050604050505020204" pitchFamily="18" charset="0"/>
                <a:ea typeface="+mj-ea"/>
                <a:cs typeface="+mj-cs"/>
              </a:rPr>
              <a:t>Le taux de pauvreté dépasse 50% chez les ménages n’ayant pas d’ éducation contre près de 17% chez ceux ayant un diplôme d’étude supérieur. </a:t>
            </a:r>
          </a:p>
          <a:p>
            <a:pPr algn="just">
              <a:lnSpc>
                <a:spcPct val="120000"/>
              </a:lnSpc>
              <a:spcBef>
                <a:spcPts val="600"/>
              </a:spcBef>
              <a:spcAft>
                <a:spcPts val="600"/>
              </a:spcAft>
              <a:buFont typeface="Wingdings" panose="05000000000000000000" pitchFamily="2" charset="2"/>
              <a:buChar char="q"/>
            </a:pPr>
            <a:r>
              <a:rPr lang="fr-FR" sz="1600" spc="-120" dirty="0">
                <a:solidFill>
                  <a:srgbClr val="FFFFFF"/>
                </a:solidFill>
                <a:latin typeface="Bookman Old Style" panose="02050604050505020204" pitchFamily="18" charset="0"/>
                <a:ea typeface="+mj-ea"/>
                <a:cs typeface="+mj-cs"/>
              </a:rPr>
              <a:t>L’ accès a l’infrastructure et  la migration sont </a:t>
            </a:r>
            <a:br>
              <a:rPr lang="fr-FR" sz="1600" spc="-120" dirty="0">
                <a:solidFill>
                  <a:srgbClr val="FFFFFF"/>
                </a:solidFill>
                <a:latin typeface="Bookman Old Style" panose="02050604050505020204" pitchFamily="18" charset="0"/>
                <a:ea typeface="+mj-ea"/>
                <a:cs typeface="+mj-cs"/>
              </a:rPr>
            </a:br>
            <a:r>
              <a:rPr lang="fr-FR" sz="1600" spc="-120" dirty="0">
                <a:solidFill>
                  <a:srgbClr val="FFFFFF"/>
                </a:solidFill>
                <a:latin typeface="Bookman Old Style" panose="02050604050505020204" pitchFamily="18" charset="0"/>
                <a:ea typeface="+mj-ea"/>
                <a:cs typeface="+mj-cs"/>
              </a:rPr>
              <a:t>liés à des niveaux inférieurs de pauvreté.</a:t>
            </a:r>
          </a:p>
        </p:txBody>
      </p:sp>
      <p:sp>
        <p:nvSpPr>
          <p:cNvPr id="20" name="Slide Number Placeholder 3">
            <a:extLst>
              <a:ext uri="{FF2B5EF4-FFF2-40B4-BE49-F238E27FC236}">
                <a16:creationId xmlns:a16="http://schemas.microsoft.com/office/drawing/2014/main" xmlns="" id="{0A7F5305-A6EB-4C5B-A2C4-31DE9C187DB3}"/>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9</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pic>
        <p:nvPicPr>
          <p:cNvPr id="4" name="Picture 3">
            <a:extLst>
              <a:ext uri="{FF2B5EF4-FFF2-40B4-BE49-F238E27FC236}">
                <a16:creationId xmlns:a16="http://schemas.microsoft.com/office/drawing/2014/main" xmlns="" id="{DF267EEF-623B-4BAE-8D2B-E5597E3FF4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885" y="4072379"/>
            <a:ext cx="3544586" cy="2488677"/>
          </a:xfrm>
          <a:prstGeom prst="rect">
            <a:avLst/>
          </a:prstGeom>
        </p:spPr>
      </p:pic>
    </p:spTree>
    <p:extLst>
      <p:ext uri="{BB962C8B-B14F-4D97-AF65-F5344CB8AC3E}">
        <p14:creationId xmlns:p14="http://schemas.microsoft.com/office/powerpoint/2010/main" val="330503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07CEFFDD-605F-41E2-8017-6484074C5C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xmlns="" id="{DDC34E59-9BA2-485E-A8BF-12EBFF0279E1}"/>
              </a:ext>
            </a:extLst>
          </p:cNvPr>
          <p:cNvPicPr>
            <a:picLocks noChangeAspect="1"/>
          </p:cNvPicPr>
          <p:nvPr/>
        </p:nvPicPr>
        <p:blipFill>
          <a:blip r:embed="rId2"/>
          <a:stretch>
            <a:fillRect/>
          </a:stretch>
        </p:blipFill>
        <p:spPr>
          <a:xfrm>
            <a:off x="172720" y="499533"/>
            <a:ext cx="7383271" cy="6145107"/>
          </a:xfrm>
          <a:prstGeom prst="rect">
            <a:avLst/>
          </a:prstGeom>
        </p:spPr>
      </p:pic>
      <p:sp>
        <p:nvSpPr>
          <p:cNvPr id="2" name="Title 1">
            <a:extLst>
              <a:ext uri="{FF2B5EF4-FFF2-40B4-BE49-F238E27FC236}">
                <a16:creationId xmlns:a16="http://schemas.microsoft.com/office/drawing/2014/main" xmlns="" id="{80B15E22-50A3-43F5-90E9-4D66F1770676}"/>
              </a:ext>
            </a:extLst>
          </p:cNvPr>
          <p:cNvSpPr>
            <a:spLocks noGrp="1"/>
          </p:cNvSpPr>
          <p:nvPr>
            <p:ph type="title"/>
          </p:nvPr>
        </p:nvSpPr>
        <p:spPr>
          <a:xfrm>
            <a:off x="7555991" y="131975"/>
            <a:ext cx="4636009" cy="1394565"/>
          </a:xfrm>
        </p:spPr>
        <p:txBody>
          <a:bodyPr vert="horz" lIns="91440" tIns="45720" rIns="91440" bIns="45720" rtlCol="0" anchor="ctr">
            <a:noAutofit/>
          </a:bodyPr>
          <a:lstStyle/>
          <a:p>
            <a:pPr>
              <a:lnSpc>
                <a:spcPct val="100000"/>
              </a:lnSpc>
            </a:pPr>
            <a:r>
              <a:rPr lang="fr-FR" sz="2800" b="1" i="1" dirty="0">
                <a:solidFill>
                  <a:srgbClr val="FFFFFF"/>
                </a:solidFill>
                <a:latin typeface="Bookman Old Style" panose="02050604050505020204" pitchFamily="18" charset="0"/>
              </a:rPr>
              <a:t>La pauvreté est en baisse mais les inégalités sont en hausse</a:t>
            </a:r>
          </a:p>
        </p:txBody>
      </p:sp>
      <p:sp>
        <p:nvSpPr>
          <p:cNvPr id="3" name="Content Placeholder 2">
            <a:extLst>
              <a:ext uri="{FF2B5EF4-FFF2-40B4-BE49-F238E27FC236}">
                <a16:creationId xmlns:a16="http://schemas.microsoft.com/office/drawing/2014/main" xmlns="" id="{524A0E8D-3A73-4A39-BE51-E044F2670B79}"/>
              </a:ext>
            </a:extLst>
          </p:cNvPr>
          <p:cNvSpPr>
            <a:spLocks noGrp="1"/>
          </p:cNvSpPr>
          <p:nvPr>
            <p:ph idx="1"/>
          </p:nvPr>
        </p:nvSpPr>
        <p:spPr>
          <a:xfrm>
            <a:off x="7555990" y="1620481"/>
            <a:ext cx="4636010" cy="4930218"/>
          </a:xfrm>
        </p:spPr>
        <p:txBody>
          <a:bodyPr>
            <a:noAutofit/>
          </a:bodyPr>
          <a:lstStyle/>
          <a:p>
            <a:pPr>
              <a:lnSpc>
                <a:spcPct val="100000"/>
              </a:lnSpc>
              <a:spcBef>
                <a:spcPts val="600"/>
              </a:spcBef>
              <a:spcAft>
                <a:spcPts val="600"/>
              </a:spcAft>
              <a:buFont typeface="Wingdings" panose="05000000000000000000" pitchFamily="2" charset="2"/>
              <a:buChar char="q"/>
            </a:pPr>
            <a:r>
              <a:rPr lang="fr-FR" sz="2200" spc="-120" dirty="0">
                <a:solidFill>
                  <a:srgbClr val="FFFFFF"/>
                </a:solidFill>
                <a:latin typeface="Bookman Old Style" panose="02050604050505020204" pitchFamily="18" charset="0"/>
                <a:ea typeface="+mj-ea"/>
                <a:cs typeface="+mj-cs"/>
              </a:rPr>
              <a:t>La pauvreté a reculé de 10 points de pourcentage depuis 2004;</a:t>
            </a:r>
          </a:p>
          <a:p>
            <a:pPr>
              <a:lnSpc>
                <a:spcPct val="100000"/>
              </a:lnSpc>
              <a:spcBef>
                <a:spcPts val="600"/>
              </a:spcBef>
              <a:spcAft>
                <a:spcPts val="600"/>
              </a:spcAft>
              <a:buFont typeface="Wingdings" panose="05000000000000000000" pitchFamily="2" charset="2"/>
              <a:buChar char="q"/>
            </a:pPr>
            <a:r>
              <a:rPr lang="fr-FR" sz="2200" spc="-120" dirty="0">
                <a:solidFill>
                  <a:srgbClr val="FFFFFF"/>
                </a:solidFill>
                <a:latin typeface="Bookman Old Style" panose="02050604050505020204" pitchFamily="18" charset="0"/>
                <a:ea typeface="+mj-ea"/>
                <a:cs typeface="+mj-cs"/>
              </a:rPr>
              <a:t>Le taux de pauvreté a diminué grâce à l’augmentation de la consommation moyenne des ménages (effet de croissance) alors que l’inégalité a augmenté; </a:t>
            </a:r>
          </a:p>
          <a:p>
            <a:pPr>
              <a:lnSpc>
                <a:spcPct val="100000"/>
              </a:lnSpc>
              <a:spcBef>
                <a:spcPts val="600"/>
              </a:spcBef>
              <a:spcAft>
                <a:spcPts val="600"/>
              </a:spcAft>
              <a:buFont typeface="Wingdings" panose="05000000000000000000" pitchFamily="2" charset="2"/>
              <a:buChar char="q"/>
            </a:pPr>
            <a:r>
              <a:rPr lang="fr-FR" sz="2200" spc="-120" dirty="0">
                <a:solidFill>
                  <a:srgbClr val="FFFFFF"/>
                </a:solidFill>
                <a:latin typeface="Bookman Old Style" panose="02050604050505020204" pitchFamily="18" charset="0"/>
                <a:ea typeface="+mj-ea"/>
                <a:cs typeface="+mj-cs"/>
              </a:rPr>
              <a:t>Bien que la consommation moyenne par habitant ait augmenté d’environ 30%, la consommation moyenne des personnes pauvres n’a augmenté que d’environ 4%.</a:t>
            </a:r>
          </a:p>
          <a:p>
            <a:pPr>
              <a:lnSpc>
                <a:spcPct val="100000"/>
              </a:lnSpc>
              <a:spcBef>
                <a:spcPts val="600"/>
              </a:spcBef>
              <a:spcAft>
                <a:spcPts val="600"/>
              </a:spcAft>
            </a:pPr>
            <a:endParaRPr lang="fr-FR" sz="2200" spc="-120" dirty="0">
              <a:solidFill>
                <a:srgbClr val="FFFFFF"/>
              </a:solidFill>
              <a:latin typeface="Bookman Old Style" panose="02050604050505020204" pitchFamily="18" charset="0"/>
              <a:ea typeface="+mj-ea"/>
              <a:cs typeface="+mj-cs"/>
            </a:endParaRPr>
          </a:p>
          <a:p>
            <a:pPr>
              <a:lnSpc>
                <a:spcPct val="100000"/>
              </a:lnSpc>
              <a:spcBef>
                <a:spcPts val="600"/>
              </a:spcBef>
              <a:spcAft>
                <a:spcPts val="600"/>
              </a:spcAft>
              <a:buFont typeface="Wingdings" panose="05000000000000000000" pitchFamily="2" charset="2"/>
              <a:buChar char="q"/>
            </a:pPr>
            <a:endParaRPr lang="fr-FR" sz="2200" dirty="0">
              <a:solidFill>
                <a:srgbClr val="FFFFFF"/>
              </a:solidFill>
            </a:endParaRPr>
          </a:p>
        </p:txBody>
      </p:sp>
      <p:sp>
        <p:nvSpPr>
          <p:cNvPr id="12" name="Slide Number Placeholder 3">
            <a:extLst>
              <a:ext uri="{FF2B5EF4-FFF2-40B4-BE49-F238E27FC236}">
                <a16:creationId xmlns:a16="http://schemas.microsoft.com/office/drawing/2014/main" xmlns="" id="{74F46941-8F07-424C-A159-9E755C6F77CB}"/>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10</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spTree>
    <p:extLst>
      <p:ext uri="{BB962C8B-B14F-4D97-AF65-F5344CB8AC3E}">
        <p14:creationId xmlns:p14="http://schemas.microsoft.com/office/powerpoint/2010/main" val="291888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outVertic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100" name="Rectangle 13">
            <a:extLst>
              <a:ext uri="{FF2B5EF4-FFF2-40B4-BE49-F238E27FC236}">
                <a16:creationId xmlns:a16="http://schemas.microsoft.com/office/drawing/2014/main" xmlns="" id="{A2AABEFD-D737-4E9B-A997-1C1507F523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2944" y="0"/>
            <a:ext cx="463905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xmlns="" id="{D74F3C4E-27FC-4A6E-BB46-F31EC40DB06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2944" y="4450080"/>
            <a:ext cx="4639056" cy="2499360"/>
          </a:xfrm>
          <a:prstGeom prst="rect">
            <a:avLst/>
          </a:prstGeom>
          <a:noFill/>
        </p:spPr>
      </p:pic>
      <p:pic>
        <p:nvPicPr>
          <p:cNvPr id="8" name="Picture 7">
            <a:extLst>
              <a:ext uri="{FF2B5EF4-FFF2-40B4-BE49-F238E27FC236}">
                <a16:creationId xmlns:a16="http://schemas.microsoft.com/office/drawing/2014/main" xmlns="" id="{119B9984-3220-4679-A2BA-6F789584130C}"/>
              </a:ext>
            </a:extLst>
          </p:cNvPr>
          <p:cNvPicPr>
            <a:picLocks noChangeAspect="1"/>
          </p:cNvPicPr>
          <p:nvPr/>
        </p:nvPicPr>
        <p:blipFill>
          <a:blip r:embed="rId3"/>
          <a:stretch>
            <a:fillRect/>
          </a:stretch>
        </p:blipFill>
        <p:spPr>
          <a:xfrm>
            <a:off x="7552944" y="91440"/>
            <a:ext cx="4639056" cy="4358640"/>
          </a:xfrm>
          <a:prstGeom prst="rect">
            <a:avLst/>
          </a:prstGeom>
        </p:spPr>
      </p:pic>
      <p:sp>
        <p:nvSpPr>
          <p:cNvPr id="3" name="Content Placeholder 2">
            <a:extLst>
              <a:ext uri="{FF2B5EF4-FFF2-40B4-BE49-F238E27FC236}">
                <a16:creationId xmlns:a16="http://schemas.microsoft.com/office/drawing/2014/main" xmlns="" id="{2D65067B-3575-46C8-92DA-BAD7660B83A5}"/>
              </a:ext>
            </a:extLst>
          </p:cNvPr>
          <p:cNvSpPr>
            <a:spLocks noGrp="1"/>
          </p:cNvSpPr>
          <p:nvPr>
            <p:ph idx="1"/>
          </p:nvPr>
        </p:nvSpPr>
        <p:spPr>
          <a:xfrm>
            <a:off x="179109" y="235670"/>
            <a:ext cx="7136091" cy="6466788"/>
          </a:xfrm>
        </p:spPr>
        <p:txBody>
          <a:bodyPr>
            <a:normAutofit/>
          </a:bodyPr>
          <a:lstStyle/>
          <a:p>
            <a:pPr>
              <a:lnSpc>
                <a:spcPct val="130000"/>
              </a:lnSpc>
              <a:spcBef>
                <a:spcPts val="600"/>
              </a:spcBef>
              <a:spcAft>
                <a:spcPts val="600"/>
              </a:spcAft>
              <a:buFont typeface="Wingdings" panose="05000000000000000000" pitchFamily="2" charset="2"/>
              <a:buChar char="q"/>
            </a:pPr>
            <a:r>
              <a:rPr lang="fr-FR" spc="-120" dirty="0">
                <a:solidFill>
                  <a:srgbClr val="FFFFFF"/>
                </a:solidFill>
                <a:latin typeface="Bookman Old Style" panose="02050604050505020204" pitchFamily="18" charset="0"/>
                <a:ea typeface="+mj-ea"/>
                <a:cs typeface="+mj-cs"/>
              </a:rPr>
              <a:t>La réduction de la pauvreté est en grande partie due a l’amélioration des dotations des ménages pauvres </a:t>
            </a:r>
            <a:r>
              <a:rPr lang="fr-FR" spc="-120" dirty="0">
                <a:solidFill>
                  <a:srgbClr val="FFFFFF"/>
                </a:solidFill>
                <a:latin typeface="Bookman Old Style" panose="02050604050505020204" pitchFamily="18" charset="0"/>
              </a:rPr>
              <a:t>en moyens de communication et de transport, ainsi qu’ une amélioration </a:t>
            </a:r>
            <a:r>
              <a:rPr lang="en-US" spc="-120" dirty="0">
                <a:solidFill>
                  <a:srgbClr val="FFFFFF"/>
                </a:solidFill>
                <a:latin typeface="Bookman Old Style" panose="02050604050505020204" pitchFamily="18" charset="0"/>
              </a:rPr>
              <a:t>  </a:t>
            </a:r>
            <a:r>
              <a:rPr lang="fr-FR" spc="-120" dirty="0">
                <a:solidFill>
                  <a:srgbClr val="FFFFFF"/>
                </a:solidFill>
                <a:latin typeface="Bookman Old Style" panose="02050604050505020204" pitchFamily="18" charset="0"/>
              </a:rPr>
              <a:t>du niveau d’instruction du chef et  membres du ménage</a:t>
            </a:r>
            <a:r>
              <a:rPr lang="fr-FR" spc="-120" dirty="0">
                <a:solidFill>
                  <a:srgbClr val="FFFFFF"/>
                </a:solidFill>
                <a:latin typeface="Bookman Old Style" panose="02050604050505020204" pitchFamily="18" charset="0"/>
                <a:ea typeface="+mj-ea"/>
                <a:cs typeface="+mj-cs"/>
              </a:rPr>
              <a:t>. </a:t>
            </a:r>
          </a:p>
          <a:p>
            <a:pPr>
              <a:lnSpc>
                <a:spcPct val="130000"/>
              </a:lnSpc>
              <a:spcBef>
                <a:spcPts val="600"/>
              </a:spcBef>
              <a:spcAft>
                <a:spcPts val="600"/>
              </a:spcAft>
              <a:buFont typeface="Wingdings" panose="05000000000000000000" pitchFamily="2" charset="2"/>
              <a:buChar char="q"/>
            </a:pPr>
            <a:r>
              <a:rPr lang="fr-FR" spc="-120" dirty="0">
                <a:solidFill>
                  <a:srgbClr val="FFFFFF"/>
                </a:solidFill>
                <a:latin typeface="Bookman Old Style" panose="02050604050505020204" pitchFamily="18" charset="0"/>
                <a:ea typeface="+mj-ea"/>
                <a:cs typeface="+mj-cs"/>
              </a:rPr>
              <a:t>La main d’œuvre s’est déplacée de l’agriculture vers le commerce et les services. Ce changement a été associé à une augmentation des rendements de l’emploi dans les secteurs manufacturier et ─ dans une moindre mesure ─ du commerce.</a:t>
            </a:r>
          </a:p>
          <a:p>
            <a:pPr>
              <a:lnSpc>
                <a:spcPct val="130000"/>
              </a:lnSpc>
              <a:spcBef>
                <a:spcPts val="600"/>
              </a:spcBef>
              <a:spcAft>
                <a:spcPts val="600"/>
              </a:spcAft>
              <a:buFont typeface="Wingdings" panose="05000000000000000000" pitchFamily="2" charset="2"/>
              <a:buChar char="q"/>
            </a:pPr>
            <a:r>
              <a:rPr lang="en-US" spc="-120" dirty="0">
                <a:solidFill>
                  <a:srgbClr val="FFFFFF"/>
                </a:solidFill>
                <a:latin typeface="Bookman Old Style" panose="02050604050505020204" pitchFamily="18" charset="0"/>
                <a:ea typeface="+mj-ea"/>
                <a:cs typeface="+mj-cs"/>
              </a:rPr>
              <a:t>E</a:t>
            </a:r>
            <a:r>
              <a:rPr lang="fr-FR" spc="-120" dirty="0">
                <a:solidFill>
                  <a:srgbClr val="FFFFFF"/>
                </a:solidFill>
                <a:latin typeface="Bookman Old Style" panose="02050604050505020204" pitchFamily="18" charset="0"/>
                <a:ea typeface="+mj-ea"/>
                <a:cs typeface="+mj-cs"/>
              </a:rPr>
              <a:t>n dépit des ces améliorations,  le progrès vers la prospérité partagée reste très limité. </a:t>
            </a:r>
          </a:p>
          <a:p>
            <a:pPr>
              <a:lnSpc>
                <a:spcPct val="130000"/>
              </a:lnSpc>
              <a:spcBef>
                <a:spcPts val="600"/>
              </a:spcBef>
              <a:spcAft>
                <a:spcPts val="600"/>
              </a:spcAft>
              <a:buFont typeface="Wingdings" panose="05000000000000000000" pitchFamily="2" charset="2"/>
              <a:buChar char="q"/>
            </a:pPr>
            <a:endParaRPr lang="fr-FR" spc="-120" dirty="0">
              <a:solidFill>
                <a:srgbClr val="FFFFFF"/>
              </a:solidFill>
              <a:latin typeface="Bookman Old Style" panose="02050604050505020204" pitchFamily="18" charset="0"/>
              <a:ea typeface="+mj-ea"/>
              <a:cs typeface="+mj-cs"/>
            </a:endParaRPr>
          </a:p>
        </p:txBody>
      </p:sp>
    </p:spTree>
    <p:extLst>
      <p:ext uri="{BB962C8B-B14F-4D97-AF65-F5344CB8AC3E}">
        <p14:creationId xmlns:p14="http://schemas.microsoft.com/office/powerpoint/2010/main" val="179386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07CEFFDD-605F-41E2-8017-6484074C5C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D0784D67-5321-4166-B369-5E0B3A1CD010}"/>
              </a:ext>
            </a:extLst>
          </p:cNvPr>
          <p:cNvPicPr>
            <a:picLocks noChangeAspect="1"/>
          </p:cNvPicPr>
          <p:nvPr/>
        </p:nvPicPr>
        <p:blipFill>
          <a:blip r:embed="rId2"/>
          <a:stretch>
            <a:fillRect/>
          </a:stretch>
        </p:blipFill>
        <p:spPr>
          <a:xfrm>
            <a:off x="301659" y="207390"/>
            <a:ext cx="7138070" cy="6353666"/>
          </a:xfrm>
          <a:prstGeom prst="rect">
            <a:avLst/>
          </a:prstGeom>
        </p:spPr>
      </p:pic>
      <p:sp>
        <p:nvSpPr>
          <p:cNvPr id="2" name="Title 1">
            <a:extLst>
              <a:ext uri="{FF2B5EF4-FFF2-40B4-BE49-F238E27FC236}">
                <a16:creationId xmlns:a16="http://schemas.microsoft.com/office/drawing/2014/main" xmlns="" id="{67733051-22BE-4C06-98FF-97158E9EAF19}"/>
              </a:ext>
            </a:extLst>
          </p:cNvPr>
          <p:cNvSpPr>
            <a:spLocks noGrp="1"/>
          </p:cNvSpPr>
          <p:nvPr>
            <p:ph type="title"/>
          </p:nvPr>
        </p:nvSpPr>
        <p:spPr>
          <a:xfrm>
            <a:off x="7555992" y="84082"/>
            <a:ext cx="4519744" cy="1697584"/>
          </a:xfrm>
        </p:spPr>
        <p:txBody>
          <a:bodyPr anchor="ctr">
            <a:noAutofit/>
          </a:bodyPr>
          <a:lstStyle/>
          <a:p>
            <a:pPr>
              <a:lnSpc>
                <a:spcPct val="100000"/>
              </a:lnSpc>
            </a:pPr>
            <a:r>
              <a:rPr lang="fr-FR" sz="1800" b="1" i="1" dirty="0">
                <a:solidFill>
                  <a:srgbClr val="FFFFFF"/>
                </a:solidFill>
                <a:latin typeface="Bookman Old Style" panose="02050604050505020204" pitchFamily="18" charset="0"/>
              </a:rPr>
              <a:t>Les conditions de vie se sont améliorées mais les privations en matière d’accès aux services et possession de biens</a:t>
            </a:r>
            <a:br>
              <a:rPr lang="fr-FR" sz="1800" b="1" i="1" dirty="0">
                <a:solidFill>
                  <a:srgbClr val="FFFFFF"/>
                </a:solidFill>
                <a:latin typeface="Bookman Old Style" panose="02050604050505020204" pitchFamily="18" charset="0"/>
              </a:rPr>
            </a:br>
            <a:r>
              <a:rPr lang="fr-FR" sz="1800" b="1" i="1" dirty="0">
                <a:solidFill>
                  <a:srgbClr val="FFFFFF"/>
                </a:solidFill>
                <a:latin typeface="Bookman Old Style" panose="02050604050505020204" pitchFamily="18" charset="0"/>
              </a:rPr>
              <a:t>continuent de subsister</a:t>
            </a:r>
          </a:p>
        </p:txBody>
      </p:sp>
      <p:sp>
        <p:nvSpPr>
          <p:cNvPr id="3" name="Content Placeholder 2">
            <a:extLst>
              <a:ext uri="{FF2B5EF4-FFF2-40B4-BE49-F238E27FC236}">
                <a16:creationId xmlns:a16="http://schemas.microsoft.com/office/drawing/2014/main" xmlns="" id="{9F6EABF1-3857-4CCC-B0ED-84F68DE24FB8}"/>
              </a:ext>
            </a:extLst>
          </p:cNvPr>
          <p:cNvSpPr>
            <a:spLocks noGrp="1"/>
          </p:cNvSpPr>
          <p:nvPr>
            <p:ph idx="1"/>
          </p:nvPr>
        </p:nvSpPr>
        <p:spPr>
          <a:xfrm>
            <a:off x="7555992" y="1649690"/>
            <a:ext cx="4519744" cy="4911365"/>
          </a:xfrm>
        </p:spPr>
        <p:txBody>
          <a:bodyPr>
            <a:noAutofit/>
          </a:bodyPr>
          <a:lstStyle/>
          <a:p>
            <a:pPr>
              <a:lnSpc>
                <a:spcPct val="10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Les conditions de logement et  les  dotations en équipements modernes se sont améliorées </a:t>
            </a:r>
          </a:p>
          <a:p>
            <a:pPr>
              <a:lnSpc>
                <a:spcPct val="10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L’accès à l’eau courante et aux systèmes d’assainissement améliorés  a également augmenté</a:t>
            </a:r>
          </a:p>
          <a:p>
            <a:pPr>
              <a:lnSpc>
                <a:spcPct val="10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Des  progrès ont été notés sur le plan du développement humain, avec l’expansion  des taux de scolarisation</a:t>
            </a:r>
          </a:p>
          <a:p>
            <a:pPr>
              <a:lnSpc>
                <a:spcPct val="10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 Les Comores sont plus performantes que les autres pays d’Afrique subsaharienne en termes de mortalité maternelle et infantile,  mais  le taux de retard de croissance reste élevé</a:t>
            </a:r>
          </a:p>
        </p:txBody>
      </p:sp>
      <p:sp>
        <p:nvSpPr>
          <p:cNvPr id="6" name="Slide Number Placeholder 3">
            <a:extLst>
              <a:ext uri="{FF2B5EF4-FFF2-40B4-BE49-F238E27FC236}">
                <a16:creationId xmlns:a16="http://schemas.microsoft.com/office/drawing/2014/main" xmlns="" id="{FB25BB49-DF68-4670-9923-72EB9A3F550C}"/>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12</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spTree>
    <p:extLst>
      <p:ext uri="{BB962C8B-B14F-4D97-AF65-F5344CB8AC3E}">
        <p14:creationId xmlns:p14="http://schemas.microsoft.com/office/powerpoint/2010/main" val="193340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4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out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A2AABEFD-D737-4E9B-A997-1C1507F523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2944" y="0"/>
            <a:ext cx="463905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xmlns="" id="{213BE913-9A8B-4239-8508-9DF00A6F4C10}"/>
              </a:ext>
            </a:extLst>
          </p:cNvPr>
          <p:cNvPicPr>
            <a:picLocks noChangeAspect="1"/>
          </p:cNvPicPr>
          <p:nvPr/>
        </p:nvPicPr>
        <p:blipFill>
          <a:blip r:embed="rId2"/>
          <a:stretch>
            <a:fillRect/>
          </a:stretch>
        </p:blipFill>
        <p:spPr>
          <a:xfrm>
            <a:off x="7552944" y="3349376"/>
            <a:ext cx="4639056" cy="3716350"/>
          </a:xfrm>
          <a:prstGeom prst="rect">
            <a:avLst/>
          </a:prstGeom>
        </p:spPr>
      </p:pic>
      <p:pic>
        <p:nvPicPr>
          <p:cNvPr id="9" name="Picture 8">
            <a:extLst>
              <a:ext uri="{FF2B5EF4-FFF2-40B4-BE49-F238E27FC236}">
                <a16:creationId xmlns:a16="http://schemas.microsoft.com/office/drawing/2014/main" xmlns="" id="{84FBC304-F969-4B39-B61C-AB6968801857}"/>
              </a:ext>
            </a:extLst>
          </p:cNvPr>
          <p:cNvPicPr>
            <a:picLocks noChangeAspect="1"/>
          </p:cNvPicPr>
          <p:nvPr/>
        </p:nvPicPr>
        <p:blipFill>
          <a:blip r:embed="rId3"/>
          <a:stretch>
            <a:fillRect/>
          </a:stretch>
        </p:blipFill>
        <p:spPr>
          <a:xfrm>
            <a:off x="7552944" y="1"/>
            <a:ext cx="4639056" cy="3668232"/>
          </a:xfrm>
          <a:prstGeom prst="rect">
            <a:avLst/>
          </a:prstGeom>
        </p:spPr>
      </p:pic>
      <p:sp>
        <p:nvSpPr>
          <p:cNvPr id="2" name="Title 1">
            <a:extLst>
              <a:ext uri="{FF2B5EF4-FFF2-40B4-BE49-F238E27FC236}">
                <a16:creationId xmlns:a16="http://schemas.microsoft.com/office/drawing/2014/main" xmlns="" id="{8707F4CB-42F5-4944-8821-D37045597E50}"/>
              </a:ext>
            </a:extLst>
          </p:cNvPr>
          <p:cNvSpPr>
            <a:spLocks noGrp="1"/>
          </p:cNvSpPr>
          <p:nvPr>
            <p:ph type="title"/>
          </p:nvPr>
        </p:nvSpPr>
        <p:spPr>
          <a:xfrm>
            <a:off x="57150" y="40852"/>
            <a:ext cx="7438645" cy="2165020"/>
          </a:xfrm>
        </p:spPr>
        <p:txBody>
          <a:bodyPr>
            <a:noAutofit/>
          </a:bodyPr>
          <a:lstStyle/>
          <a:p>
            <a:pPr algn="just">
              <a:lnSpc>
                <a:spcPct val="120000"/>
              </a:lnSpc>
            </a:pPr>
            <a:r>
              <a:rPr lang="fr-FR" sz="2200" b="1" i="1" dirty="0">
                <a:solidFill>
                  <a:srgbClr val="FFFFFF"/>
                </a:solidFill>
                <a:latin typeface="Bookman Old Style" panose="02050604050505020204" pitchFamily="18" charset="0"/>
              </a:rPr>
              <a:t>La pauvreté multidimensionnelle a considérablement diminué avec l’amélioration des conditions de vie, mais la population reste vulnérable aux privations et à la pauvreté </a:t>
            </a:r>
            <a:endParaRPr lang="fr-FR" sz="2200" b="1" i="1" dirty="0">
              <a:solidFill>
                <a:srgbClr val="FFFFFF"/>
              </a:solidFill>
            </a:endParaRPr>
          </a:p>
        </p:txBody>
      </p:sp>
      <p:sp>
        <p:nvSpPr>
          <p:cNvPr id="3" name="Content Placeholder 2">
            <a:extLst>
              <a:ext uri="{FF2B5EF4-FFF2-40B4-BE49-F238E27FC236}">
                <a16:creationId xmlns:a16="http://schemas.microsoft.com/office/drawing/2014/main" xmlns="" id="{ED22662B-8EAE-4B7D-8740-2B82C72E1C30}"/>
              </a:ext>
            </a:extLst>
          </p:cNvPr>
          <p:cNvSpPr>
            <a:spLocks noGrp="1"/>
          </p:cNvSpPr>
          <p:nvPr>
            <p:ph idx="1"/>
          </p:nvPr>
        </p:nvSpPr>
        <p:spPr>
          <a:xfrm>
            <a:off x="0" y="2064470"/>
            <a:ext cx="7495795" cy="4600281"/>
          </a:xfrm>
        </p:spPr>
        <p:txBody>
          <a:bodyPr>
            <a:normAutofit/>
          </a:bodyPr>
          <a:lstStyle/>
          <a:p>
            <a:pPr>
              <a:lnSpc>
                <a:spcPct val="12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ea typeface="+mj-ea"/>
                <a:cs typeface="+mj-cs"/>
              </a:rPr>
              <a:t>Les proportions de population souffrant de pauvreté multidimensionnelle et celles exposées á  des privations sévères dans plus de la moitié des dimensions du bien-être ont baissé de respectivement de 10 et 21 points de pourcentage;</a:t>
            </a:r>
          </a:p>
          <a:p>
            <a:pPr>
              <a:lnSpc>
                <a:spcPct val="12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ea typeface="+mj-ea"/>
                <a:cs typeface="+mj-cs"/>
              </a:rPr>
              <a:t>Cependant, les taux de vulnérabilité ont nettement augmenté ─ 10 points de pourcentage ─, ce qui indique que ceux qui ont réussi à sortir de la pauvreté multidimensionnelle restent susceptibles de sombrer à nouveau dans la pauvreté;</a:t>
            </a:r>
          </a:p>
          <a:p>
            <a:pPr>
              <a:lnSpc>
                <a:spcPct val="12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ea typeface="+mj-ea"/>
                <a:cs typeface="+mj-cs"/>
              </a:rPr>
              <a:t>Malgré ces améliorations, la population continue de souffrir de graves privations dans plusieurs dimensions du bien-être, en particulier dans les zones rurales. </a:t>
            </a:r>
          </a:p>
        </p:txBody>
      </p:sp>
      <p:sp>
        <p:nvSpPr>
          <p:cNvPr id="10" name="Slide Number Placeholder 3">
            <a:extLst>
              <a:ext uri="{FF2B5EF4-FFF2-40B4-BE49-F238E27FC236}">
                <a16:creationId xmlns:a16="http://schemas.microsoft.com/office/drawing/2014/main" xmlns="" id="{CEAC922E-B8D4-49B5-AD76-A5734B27FB27}"/>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13</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spTree>
    <p:extLst>
      <p:ext uri="{BB962C8B-B14F-4D97-AF65-F5344CB8AC3E}">
        <p14:creationId xmlns:p14="http://schemas.microsoft.com/office/powerpoint/2010/main" val="233646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outVertic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 name="Rectangle 199">
            <a:extLst>
              <a:ext uri="{FF2B5EF4-FFF2-40B4-BE49-F238E27FC236}">
                <a16:creationId xmlns:a16="http://schemas.microsoft.com/office/drawing/2014/main" xmlns="" id="{3C8E3E93-2C21-416B-A10D-752B1C2567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2" name="Rectangle 201">
            <a:extLst>
              <a:ext uri="{FF2B5EF4-FFF2-40B4-BE49-F238E27FC236}">
                <a16:creationId xmlns:a16="http://schemas.microsoft.com/office/drawing/2014/main" xmlns="" id="{4AC33E4E-95EC-41FE-A342-95290DBBA2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77309" y="484631"/>
            <a:ext cx="2876689" cy="219031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Rectangle 203">
            <a:extLst>
              <a:ext uri="{FF2B5EF4-FFF2-40B4-BE49-F238E27FC236}">
                <a16:creationId xmlns:a16="http://schemas.microsoft.com/office/drawing/2014/main" xmlns="" id="{5482C0B0-81A4-4584-8347-3F70B1E9F1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2885" y="4164378"/>
            <a:ext cx="3544586" cy="2208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BEDB2F92-C485-4B00-9841-7564CDC0A5A5}"/>
              </a:ext>
            </a:extLst>
          </p:cNvPr>
          <p:cNvSpPr>
            <a:spLocks noGrp="1"/>
          </p:cNvSpPr>
          <p:nvPr>
            <p:ph idx="1"/>
          </p:nvPr>
        </p:nvSpPr>
        <p:spPr>
          <a:xfrm>
            <a:off x="7626285" y="188535"/>
            <a:ext cx="4440024" cy="6476215"/>
          </a:xfrm>
        </p:spPr>
        <p:txBody>
          <a:bodyPr>
            <a:normAutofit fontScale="92500" lnSpcReduction="10000"/>
          </a:bodyPr>
          <a:lstStyle/>
          <a:p>
            <a:pPr>
              <a:lnSpc>
                <a:spcPct val="12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L’accès aux biens et aux services de base, suivi de la consommation, figurent parmi les dimensions les plus importantes du bien-être dont la population reste privée: plus de trois quarts des m</a:t>
            </a:r>
            <a:r>
              <a:rPr lang="en-US" sz="2000" spc="-120" dirty="0">
                <a:solidFill>
                  <a:srgbClr val="FFFFFF"/>
                </a:solidFill>
                <a:latin typeface="Bookman Old Style" panose="02050604050505020204" pitchFamily="18" charset="0"/>
              </a:rPr>
              <a:t>é</a:t>
            </a:r>
            <a:r>
              <a:rPr lang="fr-FR" sz="2000" spc="-120" dirty="0">
                <a:solidFill>
                  <a:srgbClr val="FFFFFF"/>
                </a:solidFill>
                <a:latin typeface="Bookman Old Style" panose="02050604050505020204" pitchFamily="18" charset="0"/>
              </a:rPr>
              <a:t>nages ruraux pauvres restent privés d’accès à l’électricité, de combustibles efficaces et de systèmes d’assainissement améliorés, et plus de la moitié d’entre eux sont privés d’actifs et de biens de consommation de base; </a:t>
            </a:r>
          </a:p>
          <a:p>
            <a:pPr>
              <a:lnSpc>
                <a:spcPct val="12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Même si le taux de scolarisation des enfants est en hausse, environ 40% des ménages pauvres et ruraux continuent d’être privés d’un accès à la scolarité, ce qui signifie qu’un grand nombre de leurs membres âgés de 6 à 15 ans ne sont pas scolarisés.</a:t>
            </a:r>
          </a:p>
          <a:p>
            <a:pPr>
              <a:lnSpc>
                <a:spcPct val="110000"/>
              </a:lnSpc>
              <a:spcBef>
                <a:spcPts val="600"/>
              </a:spcBef>
              <a:spcAft>
                <a:spcPts val="600"/>
              </a:spcAft>
              <a:buFont typeface="Wingdings" panose="05000000000000000000" pitchFamily="2" charset="2"/>
              <a:buChar char="q"/>
            </a:pPr>
            <a:endParaRPr lang="fr-FR" sz="2000" dirty="0">
              <a:solidFill>
                <a:schemeClr val="bg1"/>
              </a:solidFill>
              <a:latin typeface="Bookman Old Style" panose="02050604050505020204" pitchFamily="18" charset="0"/>
            </a:endParaRPr>
          </a:p>
        </p:txBody>
      </p:sp>
      <p:sp>
        <p:nvSpPr>
          <p:cNvPr id="13" name="Slide Number Placeholder 3">
            <a:extLst>
              <a:ext uri="{FF2B5EF4-FFF2-40B4-BE49-F238E27FC236}">
                <a16:creationId xmlns:a16="http://schemas.microsoft.com/office/drawing/2014/main" xmlns="" id="{3F57C984-471D-47FE-BD62-85E4BFCE4650}"/>
              </a:ext>
            </a:extLst>
          </p:cNvPr>
          <p:cNvSpPr>
            <a:spLocks noGrp="1"/>
          </p:cNvSpPr>
          <p:nvPr>
            <p:ph type="sldNum" sz="quarter" idx="12"/>
          </p:nvPr>
        </p:nvSpPr>
        <p:spPr>
          <a:xfrm>
            <a:off x="11514123" y="6221323"/>
            <a:ext cx="677877" cy="636677"/>
          </a:xfrm>
        </p:spPr>
        <p:txBody>
          <a:bodyPr vert="horz" lIns="91440" tIns="45720" rIns="91440" bIns="45720" rtlCol="0" anchor="b"/>
          <a:lstStyle/>
          <a:p>
            <a:r>
              <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t>14</a:t>
            </a:r>
          </a:p>
        </p:txBody>
      </p:sp>
      <p:pic>
        <p:nvPicPr>
          <p:cNvPr id="10" name="E2F546E4-DC67-4C0A-8BBF-2A30B0B6E7A7" descr="E2F546E4-DC67-4C0A-8BBF-2A30B0B6E7A7">
            <a:extLst>
              <a:ext uri="{FF2B5EF4-FFF2-40B4-BE49-F238E27FC236}">
                <a16:creationId xmlns:a16="http://schemas.microsoft.com/office/drawing/2014/main" xmlns="" id="{838787A3-C542-473E-93DD-CEF5519FF45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578" y="484631"/>
            <a:ext cx="3568733" cy="304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xmlns="" id="{B7E22AE9-7474-4DF4-820B-BCDC07D89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1911" y="2938622"/>
            <a:ext cx="3378683" cy="3601039"/>
          </a:xfrm>
          <a:prstGeom prst="rect">
            <a:avLst/>
          </a:prstGeom>
        </p:spPr>
      </p:pic>
    </p:spTree>
    <p:extLst>
      <p:ext uri="{BB962C8B-B14F-4D97-AF65-F5344CB8AC3E}">
        <p14:creationId xmlns:p14="http://schemas.microsoft.com/office/powerpoint/2010/main" val="2734514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D87AB319-64C0-4E2D-B1CD-0A970301BE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xmlns="" id="{472BC85F-BF83-4D6D-A1BC-8EE5822F08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5B47A6E5-61AA-4830-9FC2-80A436667A8E}"/>
              </a:ext>
            </a:extLst>
          </p:cNvPr>
          <p:cNvSpPr>
            <a:spLocks noGrp="1"/>
          </p:cNvSpPr>
          <p:nvPr>
            <p:ph type="title"/>
          </p:nvPr>
        </p:nvSpPr>
        <p:spPr>
          <a:xfrm>
            <a:off x="617246" y="4722479"/>
            <a:ext cx="11458490" cy="1782016"/>
          </a:xfrm>
        </p:spPr>
        <p:txBody>
          <a:bodyPr vert="horz" lIns="91440" tIns="45720" rIns="91440" bIns="45720" rtlCol="0" anchor="b">
            <a:noAutofit/>
          </a:bodyPr>
          <a:lstStyle/>
          <a:p>
            <a:r>
              <a:rPr lang="fr-FR" sz="2800" b="1" dirty="0">
                <a:solidFill>
                  <a:schemeClr val="bg1"/>
                </a:solidFill>
                <a:latin typeface="Bookman Old Style" panose="02050604050505020204" pitchFamily="18" charset="0"/>
              </a:rPr>
              <a:t/>
            </a:r>
            <a:br>
              <a:rPr lang="fr-FR" sz="2800" b="1" dirty="0">
                <a:solidFill>
                  <a:schemeClr val="bg1"/>
                </a:solidFill>
                <a:latin typeface="Bookman Old Style" panose="02050604050505020204" pitchFamily="18" charset="0"/>
              </a:rPr>
            </a:br>
            <a:r>
              <a:rPr lang="fr-FR" sz="2800" b="1" dirty="0">
                <a:solidFill>
                  <a:schemeClr val="bg1"/>
                </a:solidFill>
                <a:latin typeface="Bookman Old Style" panose="02050604050505020204" pitchFamily="18" charset="0"/>
              </a:rPr>
              <a:t/>
            </a:r>
            <a:br>
              <a:rPr lang="fr-FR" sz="2800" b="1" dirty="0">
                <a:solidFill>
                  <a:schemeClr val="bg1"/>
                </a:solidFill>
                <a:latin typeface="Bookman Old Style" panose="02050604050505020204" pitchFamily="18" charset="0"/>
              </a:rPr>
            </a:br>
            <a:r>
              <a:rPr lang="fr-FR" sz="2800" b="1" dirty="0">
                <a:solidFill>
                  <a:schemeClr val="bg1"/>
                </a:solidFill>
                <a:latin typeface="Bookman Old Style" panose="02050604050505020204" pitchFamily="18" charset="0"/>
              </a:rPr>
              <a:t/>
            </a:r>
            <a:br>
              <a:rPr lang="fr-FR" sz="2800" b="1" dirty="0">
                <a:solidFill>
                  <a:schemeClr val="bg1"/>
                </a:solidFill>
                <a:latin typeface="Bookman Old Style" panose="02050604050505020204" pitchFamily="18" charset="0"/>
              </a:rPr>
            </a:br>
            <a:r>
              <a:rPr lang="fr-FR" sz="2800" b="1" dirty="0">
                <a:solidFill>
                  <a:schemeClr val="bg1"/>
                </a:solidFill>
                <a:latin typeface="Bookman Old Style" panose="02050604050505020204" pitchFamily="18" charset="0"/>
              </a:rPr>
              <a:t/>
            </a:r>
            <a:br>
              <a:rPr lang="fr-FR" sz="2800" b="1" dirty="0">
                <a:solidFill>
                  <a:schemeClr val="bg1"/>
                </a:solidFill>
                <a:latin typeface="Bookman Old Style" panose="02050604050505020204" pitchFamily="18" charset="0"/>
              </a:rPr>
            </a:br>
            <a:r>
              <a:rPr lang="fr-FR" sz="2800" b="1" dirty="0">
                <a:solidFill>
                  <a:schemeClr val="bg1"/>
                </a:solidFill>
                <a:latin typeface="Bookman Old Style" panose="02050604050505020204" pitchFamily="18" charset="0"/>
              </a:rPr>
              <a:t/>
            </a:r>
            <a:br>
              <a:rPr lang="fr-FR" sz="2800" b="1" dirty="0">
                <a:solidFill>
                  <a:schemeClr val="bg1"/>
                </a:solidFill>
                <a:latin typeface="Bookman Old Style" panose="02050604050505020204" pitchFamily="18" charset="0"/>
              </a:rPr>
            </a:br>
            <a:r>
              <a:rPr lang="fr-FR" sz="2800" i="1" dirty="0">
                <a:solidFill>
                  <a:schemeClr val="bg1"/>
                </a:solidFill>
                <a:latin typeface="Bookman Old Style" panose="02050604050505020204" pitchFamily="18" charset="0"/>
              </a:rPr>
              <a:t/>
            </a:r>
            <a:br>
              <a:rPr lang="fr-FR" sz="2800" i="1" dirty="0">
                <a:solidFill>
                  <a:schemeClr val="bg1"/>
                </a:solidFill>
                <a:latin typeface="Bookman Old Style" panose="02050604050505020204" pitchFamily="18" charset="0"/>
              </a:rPr>
            </a:br>
            <a:r>
              <a:rPr lang="fr-FR" sz="2800" i="1" dirty="0">
                <a:solidFill>
                  <a:schemeClr val="bg1"/>
                </a:solidFill>
                <a:latin typeface="Bookman Old Style" panose="02050604050505020204" pitchFamily="18" charset="0"/>
              </a:rPr>
              <a:t/>
            </a:r>
            <a:br>
              <a:rPr lang="fr-FR" sz="2800" i="1" dirty="0">
                <a:solidFill>
                  <a:schemeClr val="bg1"/>
                </a:solidFill>
                <a:latin typeface="Bookman Old Style" panose="02050604050505020204" pitchFamily="18" charset="0"/>
              </a:rPr>
            </a:br>
            <a:r>
              <a:rPr lang="fr-FR" sz="2800" i="1" dirty="0">
                <a:solidFill>
                  <a:schemeClr val="bg1"/>
                </a:solidFill>
                <a:latin typeface="Bookman Old Style" panose="02050604050505020204" pitchFamily="18" charset="0"/>
              </a:rPr>
              <a:t/>
            </a:r>
            <a:br>
              <a:rPr lang="fr-FR" sz="2800" i="1" dirty="0">
                <a:solidFill>
                  <a:schemeClr val="bg1"/>
                </a:solidFill>
                <a:latin typeface="Bookman Old Style" panose="02050604050505020204" pitchFamily="18" charset="0"/>
              </a:rPr>
            </a:br>
            <a:r>
              <a:rPr lang="fr-FR" sz="2800" i="1" dirty="0">
                <a:solidFill>
                  <a:schemeClr val="bg1"/>
                </a:solidFill>
                <a:latin typeface="Bookman Old Style" panose="02050604050505020204" pitchFamily="18" charset="0"/>
              </a:rPr>
              <a:t/>
            </a:r>
            <a:br>
              <a:rPr lang="fr-FR" sz="2800" i="1" dirty="0">
                <a:solidFill>
                  <a:schemeClr val="bg1"/>
                </a:solidFill>
                <a:latin typeface="Bookman Old Style" panose="02050604050505020204" pitchFamily="18" charset="0"/>
              </a:rPr>
            </a:br>
            <a:r>
              <a:rPr lang="fr-FR" sz="2800" i="1" dirty="0">
                <a:solidFill>
                  <a:schemeClr val="bg1"/>
                </a:solidFill>
                <a:latin typeface="Bookman Old Style" panose="02050604050505020204" pitchFamily="18" charset="0"/>
              </a:rPr>
              <a:t/>
            </a:r>
            <a:br>
              <a:rPr lang="fr-FR" sz="2800" i="1" dirty="0">
                <a:solidFill>
                  <a:schemeClr val="bg1"/>
                </a:solidFill>
                <a:latin typeface="Bookman Old Style" panose="02050604050505020204" pitchFamily="18" charset="0"/>
              </a:rPr>
            </a:br>
            <a:r>
              <a:rPr lang="fr-FR" sz="2800" i="1" dirty="0">
                <a:solidFill>
                  <a:schemeClr val="bg1"/>
                </a:solidFill>
                <a:latin typeface="Bookman Old Style" panose="02050604050505020204" pitchFamily="18" charset="0"/>
              </a:rPr>
              <a:t/>
            </a:r>
            <a:br>
              <a:rPr lang="fr-FR" sz="2800" i="1" dirty="0">
                <a:solidFill>
                  <a:schemeClr val="bg1"/>
                </a:solidFill>
                <a:latin typeface="Bookman Old Style" panose="02050604050505020204" pitchFamily="18" charset="0"/>
              </a:rPr>
            </a:br>
            <a:r>
              <a:rPr lang="fr-FR" sz="2800" i="1" dirty="0">
                <a:solidFill>
                  <a:schemeClr val="bg1"/>
                </a:solidFill>
                <a:latin typeface="Bookman Old Style" panose="02050604050505020204" pitchFamily="18" charset="0"/>
              </a:rPr>
              <a:t>Seulement 45 %  de la population en âge de travailler est activement engagée sur le marché de travail, faisant des Comores le pays qui détient le taux d’activité le plus faible par rapport à ses homologues d’Afrique subsaharienne</a:t>
            </a:r>
          </a:p>
        </p:txBody>
      </p:sp>
      <p:sp>
        <p:nvSpPr>
          <p:cNvPr id="12" name="Slide Number Placeholder 3">
            <a:extLst>
              <a:ext uri="{FF2B5EF4-FFF2-40B4-BE49-F238E27FC236}">
                <a16:creationId xmlns:a16="http://schemas.microsoft.com/office/drawing/2014/main" xmlns="" id="{FD7650F8-5060-4474-BDE0-EB5DC4AE59A5}"/>
              </a:ext>
            </a:extLst>
          </p:cNvPr>
          <p:cNvSpPr>
            <a:spLocks noGrp="1"/>
          </p:cNvSpPr>
          <p:nvPr>
            <p:ph type="sldNum" sz="quarter" idx="12"/>
          </p:nvPr>
        </p:nvSpPr>
        <p:spPr>
          <a:xfrm>
            <a:off x="11514123" y="5846609"/>
            <a:ext cx="677877" cy="1011391"/>
          </a:xfrm>
        </p:spPr>
        <p:txBody>
          <a:bodyPr vert="horz" lIns="91440" tIns="45720" rIns="91440" bIns="45720" rtlCol="0" anchor="b"/>
          <a:lstStyle/>
          <a:p>
            <a:fld id="{253DE535-C500-4A8F-BE24-8EA8A4932DEF}" type="slidenum">
              <a:rPr lang="fr-FR" sz="20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15</a:t>
            </a:fld>
            <a:endParaRPr lang="fr-FR" sz="20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pic>
        <p:nvPicPr>
          <p:cNvPr id="9" name="Picture 8">
            <a:extLst>
              <a:ext uri="{FF2B5EF4-FFF2-40B4-BE49-F238E27FC236}">
                <a16:creationId xmlns:a16="http://schemas.microsoft.com/office/drawing/2014/main" xmlns="" id="{CEA2EA87-3F2E-4917-9906-20D0BD8767B8}"/>
              </a:ext>
            </a:extLst>
          </p:cNvPr>
          <p:cNvPicPr>
            <a:picLocks noChangeAspect="1"/>
          </p:cNvPicPr>
          <p:nvPr/>
        </p:nvPicPr>
        <p:blipFill>
          <a:blip r:embed="rId2"/>
          <a:stretch>
            <a:fillRect/>
          </a:stretch>
        </p:blipFill>
        <p:spPr>
          <a:xfrm>
            <a:off x="1545996" y="150480"/>
            <a:ext cx="9389097" cy="4421520"/>
          </a:xfrm>
          <a:prstGeom prst="rect">
            <a:avLst/>
          </a:prstGeom>
        </p:spPr>
      </p:pic>
    </p:spTree>
    <p:extLst>
      <p:ext uri="{BB962C8B-B14F-4D97-AF65-F5344CB8AC3E}">
        <p14:creationId xmlns:p14="http://schemas.microsoft.com/office/powerpoint/2010/main" val="3042961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outVertic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A2AABEFD-D737-4E9B-A997-1C1507F523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2944" y="0"/>
            <a:ext cx="463905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8707F4CB-42F5-4944-8821-D37045597E50}"/>
              </a:ext>
            </a:extLst>
          </p:cNvPr>
          <p:cNvSpPr>
            <a:spLocks noGrp="1"/>
          </p:cNvSpPr>
          <p:nvPr>
            <p:ph type="title"/>
          </p:nvPr>
        </p:nvSpPr>
        <p:spPr>
          <a:xfrm>
            <a:off x="7702288" y="77393"/>
            <a:ext cx="4224241" cy="1220465"/>
          </a:xfrm>
        </p:spPr>
        <p:txBody>
          <a:bodyPr>
            <a:noAutofit/>
          </a:bodyPr>
          <a:lstStyle/>
          <a:p>
            <a:pPr>
              <a:lnSpc>
                <a:spcPct val="100000"/>
              </a:lnSpc>
            </a:pPr>
            <a:r>
              <a:rPr lang="fr-FR" sz="2200" b="1" i="1" dirty="0">
                <a:solidFill>
                  <a:schemeClr val="accent1">
                    <a:lumMod val="75000"/>
                  </a:schemeClr>
                </a:solidFill>
                <a:latin typeface="Bookman Old Style" panose="02050604050505020204" pitchFamily="18" charset="0"/>
              </a:rPr>
              <a:t>L’emploi informel et à faible productivité domine le marché du travail</a:t>
            </a:r>
            <a:endParaRPr lang="fr-FR" sz="2200" b="1" i="1" dirty="0">
              <a:solidFill>
                <a:schemeClr val="accent1">
                  <a:lumMod val="75000"/>
                </a:schemeClr>
              </a:solidFill>
            </a:endParaRPr>
          </a:p>
        </p:txBody>
      </p:sp>
      <p:sp>
        <p:nvSpPr>
          <p:cNvPr id="3" name="Content Placeholder 2">
            <a:extLst>
              <a:ext uri="{FF2B5EF4-FFF2-40B4-BE49-F238E27FC236}">
                <a16:creationId xmlns:a16="http://schemas.microsoft.com/office/drawing/2014/main" xmlns="" id="{ED22662B-8EAE-4B7D-8740-2B82C72E1C30}"/>
              </a:ext>
            </a:extLst>
          </p:cNvPr>
          <p:cNvSpPr>
            <a:spLocks noGrp="1"/>
          </p:cNvSpPr>
          <p:nvPr>
            <p:ph idx="1"/>
          </p:nvPr>
        </p:nvSpPr>
        <p:spPr>
          <a:xfrm>
            <a:off x="7552944" y="1297858"/>
            <a:ext cx="4639057" cy="5337398"/>
          </a:xfrm>
        </p:spPr>
        <p:txBody>
          <a:bodyPr>
            <a:noAutofit/>
          </a:bodyPr>
          <a:lstStyle/>
          <a:p>
            <a:pPr>
              <a:lnSpc>
                <a:spcPct val="100000"/>
              </a:lnSpc>
              <a:spcBef>
                <a:spcPts val="600"/>
              </a:spcBef>
              <a:spcAft>
                <a:spcPts val="600"/>
              </a:spcAft>
              <a:buFont typeface="Wingdings" panose="05000000000000000000" pitchFamily="2" charset="2"/>
              <a:buChar char="q"/>
            </a:pPr>
            <a:r>
              <a:rPr lang="fr-FR" sz="1800" spc="-120" dirty="0">
                <a:solidFill>
                  <a:schemeClr val="accent1">
                    <a:lumMod val="75000"/>
                  </a:schemeClr>
                </a:solidFill>
                <a:latin typeface="Bookman Old Style" panose="02050604050505020204" pitchFamily="18" charset="0"/>
                <a:ea typeface="+mj-ea"/>
                <a:cs typeface="+mj-cs"/>
              </a:rPr>
              <a:t>La main d’œuvre est principalement employée dans l’agriculture et les services;</a:t>
            </a:r>
          </a:p>
          <a:p>
            <a:pPr>
              <a:lnSpc>
                <a:spcPct val="100000"/>
              </a:lnSpc>
              <a:spcBef>
                <a:spcPts val="600"/>
              </a:spcBef>
              <a:spcAft>
                <a:spcPts val="600"/>
              </a:spcAft>
              <a:buFont typeface="Wingdings" panose="05000000000000000000" pitchFamily="2" charset="2"/>
              <a:buChar char="q"/>
            </a:pPr>
            <a:r>
              <a:rPr lang="fr-FR" sz="1800" spc="-120" dirty="0">
                <a:solidFill>
                  <a:schemeClr val="accent1">
                    <a:lumMod val="75000"/>
                  </a:schemeClr>
                </a:solidFill>
                <a:latin typeface="Bookman Old Style" panose="02050604050505020204" pitchFamily="18" charset="0"/>
                <a:ea typeface="+mj-ea"/>
                <a:cs typeface="+mj-cs"/>
              </a:rPr>
              <a:t>Les travailleurs moins instruits sont  concentrés dans le secteur agricole, puis le commerce;</a:t>
            </a:r>
          </a:p>
          <a:p>
            <a:pPr>
              <a:lnSpc>
                <a:spcPct val="100000"/>
              </a:lnSpc>
              <a:spcBef>
                <a:spcPts val="600"/>
              </a:spcBef>
              <a:spcAft>
                <a:spcPts val="600"/>
              </a:spcAft>
              <a:buFont typeface="Wingdings" panose="05000000000000000000" pitchFamily="2" charset="2"/>
              <a:buChar char="q"/>
            </a:pPr>
            <a:r>
              <a:rPr lang="fr-FR" sz="1800" spc="-120" dirty="0">
                <a:solidFill>
                  <a:schemeClr val="accent1">
                    <a:lumMod val="75000"/>
                  </a:schemeClr>
                </a:solidFill>
                <a:latin typeface="Bookman Old Style" panose="02050604050505020204" pitchFamily="18" charset="0"/>
                <a:ea typeface="+mj-ea"/>
                <a:cs typeface="+mj-cs"/>
              </a:rPr>
              <a:t>Ceux  moyennement qualifiés sont dans l’industrie, alors que ceux ayant un niveau universitaire sont salariés du gouvernement /administrations publiques. </a:t>
            </a:r>
          </a:p>
          <a:p>
            <a:pPr>
              <a:lnSpc>
                <a:spcPct val="100000"/>
              </a:lnSpc>
              <a:spcBef>
                <a:spcPts val="600"/>
              </a:spcBef>
              <a:spcAft>
                <a:spcPts val="600"/>
              </a:spcAft>
              <a:buFont typeface="Wingdings" panose="05000000000000000000" pitchFamily="2" charset="2"/>
              <a:buChar char="q"/>
            </a:pPr>
            <a:r>
              <a:rPr lang="fr-FR" sz="1800" spc="-120" dirty="0">
                <a:solidFill>
                  <a:schemeClr val="accent1">
                    <a:lumMod val="75000"/>
                  </a:schemeClr>
                </a:solidFill>
                <a:latin typeface="Bookman Old Style" panose="02050604050505020204" pitchFamily="18" charset="0"/>
                <a:ea typeface="+mj-ea"/>
                <a:cs typeface="+mj-cs"/>
              </a:rPr>
              <a:t>Les entreprises informelles sont de petite taille et opèrent dans des secteurs à faible productivité avec des travailleurs peu qualifiés. </a:t>
            </a:r>
          </a:p>
          <a:p>
            <a:pPr>
              <a:lnSpc>
                <a:spcPct val="100000"/>
              </a:lnSpc>
              <a:spcBef>
                <a:spcPts val="600"/>
              </a:spcBef>
              <a:spcAft>
                <a:spcPts val="600"/>
              </a:spcAft>
              <a:buFont typeface="Wingdings" panose="05000000000000000000" pitchFamily="2" charset="2"/>
              <a:buChar char="q"/>
            </a:pPr>
            <a:r>
              <a:rPr lang="fr-FR" sz="1800" spc="-120" dirty="0">
                <a:solidFill>
                  <a:schemeClr val="accent1">
                    <a:lumMod val="75000"/>
                  </a:schemeClr>
                </a:solidFill>
                <a:latin typeface="Bookman Old Style" panose="02050604050505020204" pitchFamily="18" charset="0"/>
                <a:ea typeface="+mj-ea"/>
                <a:cs typeface="+mj-cs"/>
              </a:rPr>
              <a:t>Une majorité écrasante d’UPI se trouve dans les zones rurales, essentiellement Ngazidja et  Ndzouani, et est principalement déployée dans l’agriculture.</a:t>
            </a:r>
          </a:p>
        </p:txBody>
      </p:sp>
      <p:sp>
        <p:nvSpPr>
          <p:cNvPr id="10" name="Slide Number Placeholder 3">
            <a:extLst>
              <a:ext uri="{FF2B5EF4-FFF2-40B4-BE49-F238E27FC236}">
                <a16:creationId xmlns:a16="http://schemas.microsoft.com/office/drawing/2014/main" xmlns="" id="{CEAC922E-B8D4-49B5-AD76-A5734B27FB27}"/>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16</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pic>
        <p:nvPicPr>
          <p:cNvPr id="5" name="Picture 4">
            <a:extLst>
              <a:ext uri="{FF2B5EF4-FFF2-40B4-BE49-F238E27FC236}">
                <a16:creationId xmlns:a16="http://schemas.microsoft.com/office/drawing/2014/main" xmlns="" id="{C84A8763-5AD5-468B-A1D3-7D436E5B5B86}"/>
              </a:ext>
            </a:extLst>
          </p:cNvPr>
          <p:cNvPicPr>
            <a:picLocks noChangeAspect="1"/>
          </p:cNvPicPr>
          <p:nvPr/>
        </p:nvPicPr>
        <p:blipFill>
          <a:blip r:embed="rId2"/>
          <a:stretch>
            <a:fillRect/>
          </a:stretch>
        </p:blipFill>
        <p:spPr>
          <a:xfrm>
            <a:off x="294969" y="77392"/>
            <a:ext cx="7141848" cy="3196749"/>
          </a:xfrm>
          <a:prstGeom prst="rect">
            <a:avLst/>
          </a:prstGeom>
        </p:spPr>
      </p:pic>
      <p:pic>
        <p:nvPicPr>
          <p:cNvPr id="6" name="Picture 5">
            <a:extLst>
              <a:ext uri="{FF2B5EF4-FFF2-40B4-BE49-F238E27FC236}">
                <a16:creationId xmlns:a16="http://schemas.microsoft.com/office/drawing/2014/main" xmlns="" id="{E8014646-2BDE-4D35-ADEE-CC4832A0434B}"/>
              </a:ext>
            </a:extLst>
          </p:cNvPr>
          <p:cNvPicPr>
            <a:picLocks noChangeAspect="1"/>
          </p:cNvPicPr>
          <p:nvPr/>
        </p:nvPicPr>
        <p:blipFill>
          <a:blip r:embed="rId3"/>
          <a:stretch>
            <a:fillRect/>
          </a:stretch>
        </p:blipFill>
        <p:spPr>
          <a:xfrm>
            <a:off x="509495" y="2969342"/>
            <a:ext cx="6776208" cy="3665914"/>
          </a:xfrm>
          <a:prstGeom prst="rect">
            <a:avLst/>
          </a:prstGeom>
        </p:spPr>
      </p:pic>
    </p:spTree>
    <p:extLst>
      <p:ext uri="{BB962C8B-B14F-4D97-AF65-F5344CB8AC3E}">
        <p14:creationId xmlns:p14="http://schemas.microsoft.com/office/powerpoint/2010/main" val="239631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out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 name="Rectangle 199">
            <a:extLst>
              <a:ext uri="{FF2B5EF4-FFF2-40B4-BE49-F238E27FC236}">
                <a16:creationId xmlns:a16="http://schemas.microsoft.com/office/drawing/2014/main" xmlns="" id="{3C8E3E93-2C21-416B-A10D-752B1C2567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2" name="Rectangle 201">
            <a:extLst>
              <a:ext uri="{FF2B5EF4-FFF2-40B4-BE49-F238E27FC236}">
                <a16:creationId xmlns:a16="http://schemas.microsoft.com/office/drawing/2014/main" xmlns="" id="{4AC33E4E-95EC-41FE-A342-95290DBBA2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77309" y="484631"/>
            <a:ext cx="2876689" cy="219031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Rectangle 203">
            <a:extLst>
              <a:ext uri="{FF2B5EF4-FFF2-40B4-BE49-F238E27FC236}">
                <a16:creationId xmlns:a16="http://schemas.microsoft.com/office/drawing/2014/main" xmlns="" id="{5482C0B0-81A4-4584-8347-3F70B1E9F1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2885" y="4164378"/>
            <a:ext cx="3544586" cy="2208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BEDB2F92-C485-4B00-9841-7564CDC0A5A5}"/>
              </a:ext>
            </a:extLst>
          </p:cNvPr>
          <p:cNvSpPr>
            <a:spLocks noGrp="1"/>
          </p:cNvSpPr>
          <p:nvPr>
            <p:ph idx="1"/>
          </p:nvPr>
        </p:nvSpPr>
        <p:spPr>
          <a:xfrm>
            <a:off x="7626285" y="188535"/>
            <a:ext cx="4440024" cy="6476215"/>
          </a:xfrm>
        </p:spPr>
        <p:txBody>
          <a:bodyPr>
            <a:noAutofit/>
          </a:bodyPr>
          <a:lstStyle/>
          <a:p>
            <a:pPr algn="just">
              <a:lnSpc>
                <a:spcPct val="10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L’informalité est assez faible dans le secteur des services (qui comprend les services financiers &amp; publics, mais aussi l’hébergement, la restauration, la vente); </a:t>
            </a:r>
          </a:p>
          <a:p>
            <a:pPr algn="just">
              <a:lnSpc>
                <a:spcPct val="10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La totalité des UPI fonctionnent avec deux employés ou  moins et plus de la moitié des travailleurs n’a pas terminé l’enseignement de base;</a:t>
            </a:r>
          </a:p>
          <a:p>
            <a:pPr algn="just">
              <a:lnSpc>
                <a:spcPct val="10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Malgré la précarité de l’emploi informel, les travailleurs s’y orientent volontairement, attirés par les perspectives d’indépendance et de meilleurs revenus; </a:t>
            </a:r>
          </a:p>
          <a:p>
            <a:pPr algn="just">
              <a:lnSpc>
                <a:spcPct val="100000"/>
              </a:lnSpc>
              <a:spcBef>
                <a:spcPts val="600"/>
              </a:spcBef>
              <a:spcAft>
                <a:spcPts val="600"/>
              </a:spcAft>
              <a:buFont typeface="Wingdings" panose="05000000000000000000" pitchFamily="2" charset="2"/>
              <a:buChar char="q"/>
            </a:pPr>
            <a:r>
              <a:rPr lang="fr-FR" sz="2000" spc="-120" dirty="0">
                <a:solidFill>
                  <a:srgbClr val="FFFFFF"/>
                </a:solidFill>
                <a:latin typeface="Bookman Old Style" panose="02050604050505020204" pitchFamily="18" charset="0"/>
              </a:rPr>
              <a:t>Les chefs d’UPI préfèrent rester dans le secteur informel car ils ne sont pas contraints de s’inscrire au registre fiscal et/ou ne connaissent pas les procédures pour s’inscrire.</a:t>
            </a:r>
          </a:p>
        </p:txBody>
      </p:sp>
      <p:sp>
        <p:nvSpPr>
          <p:cNvPr id="13" name="Slide Number Placeholder 3">
            <a:extLst>
              <a:ext uri="{FF2B5EF4-FFF2-40B4-BE49-F238E27FC236}">
                <a16:creationId xmlns:a16="http://schemas.microsoft.com/office/drawing/2014/main" xmlns="" id="{3F57C984-471D-47FE-BD62-85E4BFCE4650}"/>
              </a:ext>
            </a:extLst>
          </p:cNvPr>
          <p:cNvSpPr>
            <a:spLocks noGrp="1"/>
          </p:cNvSpPr>
          <p:nvPr>
            <p:ph type="sldNum" sz="quarter" idx="12"/>
          </p:nvPr>
        </p:nvSpPr>
        <p:spPr>
          <a:xfrm>
            <a:off x="11514123" y="6221323"/>
            <a:ext cx="677877" cy="636677"/>
          </a:xfrm>
        </p:spPr>
        <p:txBody>
          <a:bodyPr vert="horz" lIns="91440" tIns="45720" rIns="91440" bIns="45720" rtlCol="0" anchor="b"/>
          <a:lstStyle/>
          <a:p>
            <a:r>
              <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t>17</a:t>
            </a:r>
          </a:p>
        </p:txBody>
      </p:sp>
      <p:pic>
        <p:nvPicPr>
          <p:cNvPr id="9" name="Picture Placeholder 6">
            <a:extLst>
              <a:ext uri="{FF2B5EF4-FFF2-40B4-BE49-F238E27FC236}">
                <a16:creationId xmlns:a16="http://schemas.microsoft.com/office/drawing/2014/main" xmlns="" id="{6F98ABE1-AC50-4F94-A5F3-26F8529BECCC}"/>
              </a:ext>
            </a:extLst>
          </p:cNvPr>
          <p:cNvPicPr>
            <a:picLocks noChangeAspect="1"/>
          </p:cNvPicPr>
          <p:nvPr/>
        </p:nvPicPr>
        <p:blipFill>
          <a:blip r:embed="rId2">
            <a:extLst>
              <a:ext uri="{28A0092B-C50C-407E-A947-70E740481C1C}">
                <a14:useLocalDpi xmlns:a14="http://schemas.microsoft.com/office/drawing/2010/main" val="0"/>
              </a:ext>
            </a:extLst>
          </a:blip>
          <a:srcRect l="13585" r="13585"/>
          <a:stretch>
            <a:fillRect/>
          </a:stretch>
        </p:blipFill>
        <p:spPr>
          <a:xfrm>
            <a:off x="318974" y="188535"/>
            <a:ext cx="3551940" cy="3657600"/>
          </a:xfrm>
          <a:prstGeom prst="rect">
            <a:avLst/>
          </a:prstGeom>
        </p:spPr>
      </p:pic>
      <p:pic>
        <p:nvPicPr>
          <p:cNvPr id="1026" name="Picture 2" descr="8557b9d2-0629-467e-910e-8ced1a4385e5@prod">
            <a:extLst>
              <a:ext uri="{FF2B5EF4-FFF2-40B4-BE49-F238E27FC236}">
                <a16:creationId xmlns:a16="http://schemas.microsoft.com/office/drawing/2014/main" xmlns="" id="{47BD0FE3-F3A6-456A-8EE1-9A919B0952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4177308" y="2948320"/>
            <a:ext cx="332328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70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A2AABEFD-D737-4E9B-A997-1C1507F523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2944" y="0"/>
            <a:ext cx="463905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8707F4CB-42F5-4944-8821-D37045597E50}"/>
              </a:ext>
            </a:extLst>
          </p:cNvPr>
          <p:cNvSpPr>
            <a:spLocks noGrp="1"/>
          </p:cNvSpPr>
          <p:nvPr>
            <p:ph type="title"/>
          </p:nvPr>
        </p:nvSpPr>
        <p:spPr>
          <a:xfrm>
            <a:off x="7552944" y="0"/>
            <a:ext cx="4475659" cy="1649691"/>
          </a:xfrm>
        </p:spPr>
        <p:txBody>
          <a:bodyPr>
            <a:noAutofit/>
          </a:bodyPr>
          <a:lstStyle/>
          <a:p>
            <a:pPr>
              <a:lnSpc>
                <a:spcPct val="120000"/>
              </a:lnSpc>
            </a:pPr>
            <a:r>
              <a:rPr lang="fr-FR" sz="2200" b="1" i="1" dirty="0">
                <a:solidFill>
                  <a:schemeClr val="accent1">
                    <a:lumMod val="75000"/>
                  </a:schemeClr>
                </a:solidFill>
                <a:latin typeface="Bookman Old Style" panose="02050604050505020204" pitchFamily="18" charset="0"/>
              </a:rPr>
              <a:t>La mobilité de la main d’œuvre présente quelques signes encourageants</a:t>
            </a:r>
            <a:endParaRPr lang="fr-FR" sz="2200" b="1" i="1" dirty="0">
              <a:solidFill>
                <a:schemeClr val="accent1">
                  <a:lumMod val="75000"/>
                </a:schemeClr>
              </a:solidFill>
            </a:endParaRPr>
          </a:p>
        </p:txBody>
      </p:sp>
      <p:sp>
        <p:nvSpPr>
          <p:cNvPr id="3" name="Content Placeholder 2">
            <a:extLst>
              <a:ext uri="{FF2B5EF4-FFF2-40B4-BE49-F238E27FC236}">
                <a16:creationId xmlns:a16="http://schemas.microsoft.com/office/drawing/2014/main" xmlns="" id="{ED22662B-8EAE-4B7D-8740-2B82C72E1C30}"/>
              </a:ext>
            </a:extLst>
          </p:cNvPr>
          <p:cNvSpPr>
            <a:spLocks noGrp="1"/>
          </p:cNvSpPr>
          <p:nvPr>
            <p:ph idx="1"/>
          </p:nvPr>
        </p:nvSpPr>
        <p:spPr>
          <a:xfrm>
            <a:off x="7620209" y="1545997"/>
            <a:ext cx="4408394" cy="4947316"/>
          </a:xfrm>
        </p:spPr>
        <p:txBody>
          <a:bodyPr>
            <a:normAutofit fontScale="92500"/>
          </a:bodyPr>
          <a:lstStyle/>
          <a:p>
            <a:pPr>
              <a:lnSpc>
                <a:spcPct val="120000"/>
              </a:lnSpc>
              <a:spcBef>
                <a:spcPts val="600"/>
              </a:spcBef>
              <a:spcAft>
                <a:spcPts val="600"/>
              </a:spcAft>
              <a:buFont typeface="Wingdings" panose="05000000000000000000" pitchFamily="2" charset="2"/>
              <a:buChar char="q"/>
            </a:pPr>
            <a:r>
              <a:rPr lang="fr-FR" sz="2200" spc="-120" dirty="0">
                <a:solidFill>
                  <a:schemeClr val="accent1">
                    <a:lumMod val="75000"/>
                  </a:schemeClr>
                </a:solidFill>
                <a:latin typeface="Bookman Old Style" panose="02050604050505020204" pitchFamily="18" charset="0"/>
                <a:ea typeface="+mj-ea"/>
                <a:cs typeface="+mj-cs"/>
              </a:rPr>
              <a:t>Certains signes indiquent une transformation structurelle avec la transition de la main d’œuvre vers les secteurs non agricoles, principalement les services. </a:t>
            </a:r>
          </a:p>
          <a:p>
            <a:pPr>
              <a:lnSpc>
                <a:spcPct val="120000"/>
              </a:lnSpc>
              <a:spcBef>
                <a:spcPts val="600"/>
              </a:spcBef>
              <a:spcAft>
                <a:spcPts val="600"/>
              </a:spcAft>
              <a:buFont typeface="Wingdings" panose="05000000000000000000" pitchFamily="2" charset="2"/>
              <a:buChar char="q"/>
            </a:pPr>
            <a:r>
              <a:rPr lang="fr-FR" sz="2200" spc="-120" dirty="0">
                <a:solidFill>
                  <a:schemeClr val="accent1">
                    <a:lumMod val="75000"/>
                  </a:schemeClr>
                </a:solidFill>
                <a:latin typeface="Bookman Old Style" panose="02050604050505020204" pitchFamily="18" charset="0"/>
                <a:ea typeface="+mj-ea"/>
                <a:cs typeface="+mj-cs"/>
              </a:rPr>
              <a:t>On constate une certaine mobilité intergénérationnelle positive: seulement 30% des jeunes hommes travaillent dans le même secteur que leur père et environ un tiers des jeunes femmes exercent la même profession que leur mère</a:t>
            </a:r>
          </a:p>
          <a:p>
            <a:pPr>
              <a:lnSpc>
                <a:spcPct val="120000"/>
              </a:lnSpc>
              <a:spcBef>
                <a:spcPts val="600"/>
              </a:spcBef>
              <a:spcAft>
                <a:spcPts val="600"/>
              </a:spcAft>
              <a:buFont typeface="Wingdings" panose="05000000000000000000" pitchFamily="2" charset="2"/>
              <a:buChar char="q"/>
            </a:pPr>
            <a:endParaRPr lang="fr-FR" sz="2200" spc="-120" dirty="0">
              <a:solidFill>
                <a:schemeClr val="accent1">
                  <a:lumMod val="75000"/>
                </a:schemeClr>
              </a:solidFill>
              <a:latin typeface="Bookman Old Style" panose="02050604050505020204" pitchFamily="18" charset="0"/>
              <a:ea typeface="+mj-ea"/>
              <a:cs typeface="+mj-cs"/>
            </a:endParaRPr>
          </a:p>
        </p:txBody>
      </p:sp>
      <p:sp>
        <p:nvSpPr>
          <p:cNvPr id="10" name="Slide Number Placeholder 3">
            <a:extLst>
              <a:ext uri="{FF2B5EF4-FFF2-40B4-BE49-F238E27FC236}">
                <a16:creationId xmlns:a16="http://schemas.microsoft.com/office/drawing/2014/main" xmlns="" id="{CEAC922E-B8D4-49B5-AD76-A5734B27FB27}"/>
              </a:ext>
            </a:extLst>
          </p:cNvPr>
          <p:cNvSpPr>
            <a:spLocks noGrp="1"/>
          </p:cNvSpPr>
          <p:nvPr>
            <p:ph type="sldNum" sz="quarter" idx="12"/>
          </p:nvPr>
        </p:nvSpPr>
        <p:spPr>
          <a:xfrm>
            <a:off x="11514123" y="6221323"/>
            <a:ext cx="677877" cy="636677"/>
          </a:xfrm>
        </p:spPr>
        <p:txBody>
          <a:bodyPr vert="horz" lIns="91440" tIns="45720" rIns="91440" bIns="45720" rtlCol="0" anchor="b"/>
          <a:lstStyle/>
          <a:p>
            <a:fld id="{253DE535-C500-4A8F-BE24-8EA8A4932DEF}" type="slidenum">
              <a:rPr lang="fr-FR" sz="2400" smtClean="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pPr/>
              <a:t>18</a:t>
            </a:fld>
            <a:endPar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endParaRPr>
          </a:p>
        </p:txBody>
      </p:sp>
      <p:pic>
        <p:nvPicPr>
          <p:cNvPr id="5" name="Picture 4">
            <a:extLst>
              <a:ext uri="{FF2B5EF4-FFF2-40B4-BE49-F238E27FC236}">
                <a16:creationId xmlns:a16="http://schemas.microsoft.com/office/drawing/2014/main" xmlns="" id="{12E4A2AB-C2B0-4E66-AFD1-BCAAB43F5369}"/>
              </a:ext>
            </a:extLst>
          </p:cNvPr>
          <p:cNvPicPr>
            <a:picLocks noChangeAspect="1"/>
          </p:cNvPicPr>
          <p:nvPr/>
        </p:nvPicPr>
        <p:blipFill>
          <a:blip r:embed="rId2"/>
          <a:stretch>
            <a:fillRect/>
          </a:stretch>
        </p:blipFill>
        <p:spPr>
          <a:xfrm>
            <a:off x="345668" y="400893"/>
            <a:ext cx="7111144" cy="3501803"/>
          </a:xfrm>
          <a:prstGeom prst="rect">
            <a:avLst/>
          </a:prstGeom>
        </p:spPr>
      </p:pic>
      <p:pic>
        <p:nvPicPr>
          <p:cNvPr id="6" name="Picture 5">
            <a:extLst>
              <a:ext uri="{FF2B5EF4-FFF2-40B4-BE49-F238E27FC236}">
                <a16:creationId xmlns:a16="http://schemas.microsoft.com/office/drawing/2014/main" xmlns="" id="{C4DEAC55-D89C-4A41-8C0D-4110DDA8CD92}"/>
              </a:ext>
            </a:extLst>
          </p:cNvPr>
          <p:cNvPicPr>
            <a:picLocks noChangeAspect="1"/>
          </p:cNvPicPr>
          <p:nvPr/>
        </p:nvPicPr>
        <p:blipFill>
          <a:blip r:embed="rId3"/>
          <a:stretch>
            <a:fillRect/>
          </a:stretch>
        </p:blipFill>
        <p:spPr>
          <a:xfrm>
            <a:off x="424206" y="3544478"/>
            <a:ext cx="6965341" cy="3412503"/>
          </a:xfrm>
          <a:prstGeom prst="rect">
            <a:avLst/>
          </a:prstGeom>
        </p:spPr>
      </p:pic>
    </p:spTree>
    <p:extLst>
      <p:ext uri="{BB962C8B-B14F-4D97-AF65-F5344CB8AC3E}">
        <p14:creationId xmlns:p14="http://schemas.microsoft.com/office/powerpoint/2010/main" val="978221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 name="Rectangle 199">
            <a:extLst>
              <a:ext uri="{FF2B5EF4-FFF2-40B4-BE49-F238E27FC236}">
                <a16:creationId xmlns:a16="http://schemas.microsoft.com/office/drawing/2014/main" xmlns="" id="{3C8E3E93-2C21-416B-A10D-752B1C2567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2" name="Rectangle 201">
            <a:extLst>
              <a:ext uri="{FF2B5EF4-FFF2-40B4-BE49-F238E27FC236}">
                <a16:creationId xmlns:a16="http://schemas.microsoft.com/office/drawing/2014/main" xmlns="" id="{4AC33E4E-95EC-41FE-A342-95290DBBA2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77309" y="484631"/>
            <a:ext cx="2876689" cy="219031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Rectangle 203">
            <a:extLst>
              <a:ext uri="{FF2B5EF4-FFF2-40B4-BE49-F238E27FC236}">
                <a16:creationId xmlns:a16="http://schemas.microsoft.com/office/drawing/2014/main" xmlns="" id="{5482C0B0-81A4-4584-8347-3F70B1E9F1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2885" y="4164378"/>
            <a:ext cx="3544586" cy="2208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BEDB2F92-C485-4B00-9841-7564CDC0A5A5}"/>
              </a:ext>
            </a:extLst>
          </p:cNvPr>
          <p:cNvSpPr>
            <a:spLocks noGrp="1"/>
          </p:cNvSpPr>
          <p:nvPr>
            <p:ph idx="1"/>
          </p:nvPr>
        </p:nvSpPr>
        <p:spPr>
          <a:xfrm>
            <a:off x="7626285" y="188535"/>
            <a:ext cx="4440024" cy="6476215"/>
          </a:xfrm>
        </p:spPr>
        <p:txBody>
          <a:bodyPr>
            <a:noAutofit/>
          </a:bodyPr>
          <a:lstStyle/>
          <a:p>
            <a:pPr marL="0" indent="0">
              <a:lnSpc>
                <a:spcPct val="100000"/>
              </a:lnSpc>
              <a:spcBef>
                <a:spcPts val="600"/>
              </a:spcBef>
              <a:spcAft>
                <a:spcPts val="600"/>
              </a:spcAft>
              <a:buNone/>
            </a:pPr>
            <a:r>
              <a:rPr lang="fr-FR" sz="2000" b="1" i="1" spc="-120" dirty="0">
                <a:solidFill>
                  <a:srgbClr val="FFFFFF"/>
                </a:solidFill>
                <a:latin typeface="Bookman Old Style" panose="02050604050505020204" pitchFamily="18" charset="0"/>
              </a:rPr>
              <a:t>La participation au marché du travail et la nature de l'emploi sont caractérisées par des divergences de genre</a:t>
            </a:r>
            <a:r>
              <a:rPr lang="fr-FR" sz="1900" spc="-120" dirty="0">
                <a:solidFill>
                  <a:srgbClr val="FFFFFF"/>
                </a:solidFill>
                <a:latin typeface="Bookman Old Style" panose="02050604050505020204" pitchFamily="18" charset="0"/>
              </a:rPr>
              <a:t>: </a:t>
            </a:r>
          </a:p>
          <a:p>
            <a:pPr>
              <a:lnSpc>
                <a:spcPct val="100000"/>
              </a:lnSpc>
              <a:spcBef>
                <a:spcPts val="600"/>
              </a:spcBef>
              <a:spcAft>
                <a:spcPts val="600"/>
              </a:spcAft>
              <a:buFont typeface="Wingdings" panose="05000000000000000000" pitchFamily="2" charset="2"/>
              <a:buChar char="q"/>
            </a:pPr>
            <a:r>
              <a:rPr lang="fr-FR" sz="1900" spc="-120" dirty="0">
                <a:solidFill>
                  <a:srgbClr val="FFFFFF"/>
                </a:solidFill>
                <a:latin typeface="Bookman Old Style" panose="02050604050505020204" pitchFamily="18" charset="0"/>
              </a:rPr>
              <a:t> Seulement un tiers des femmes font partie de la population active, par rapport à un taux d’activité de 57 % chez les hommes; </a:t>
            </a:r>
          </a:p>
          <a:p>
            <a:pPr>
              <a:lnSpc>
                <a:spcPct val="100000"/>
              </a:lnSpc>
              <a:spcBef>
                <a:spcPts val="600"/>
              </a:spcBef>
              <a:spcAft>
                <a:spcPts val="600"/>
              </a:spcAft>
              <a:buFont typeface="Wingdings" panose="05000000000000000000" pitchFamily="2" charset="2"/>
              <a:buChar char="q"/>
            </a:pPr>
            <a:r>
              <a:rPr lang="fr-FR" sz="1900" spc="-120" dirty="0">
                <a:solidFill>
                  <a:srgbClr val="FFFFFF"/>
                </a:solidFill>
                <a:latin typeface="Bookman Old Style" panose="02050604050505020204" pitchFamily="18" charset="0"/>
              </a:rPr>
              <a:t>47 % des femmes parmi la population active n’ont pas d'éducation, contre seulement 36 % des hommes; </a:t>
            </a:r>
          </a:p>
          <a:p>
            <a:pPr>
              <a:lnSpc>
                <a:spcPct val="100000"/>
              </a:lnSpc>
              <a:spcBef>
                <a:spcPts val="600"/>
              </a:spcBef>
              <a:spcAft>
                <a:spcPts val="600"/>
              </a:spcAft>
              <a:buFont typeface="Wingdings" panose="05000000000000000000" pitchFamily="2" charset="2"/>
              <a:buChar char="q"/>
            </a:pPr>
            <a:r>
              <a:rPr lang="fr-FR" sz="1900" spc="-120" dirty="0">
                <a:solidFill>
                  <a:srgbClr val="FFFFFF"/>
                </a:solidFill>
                <a:latin typeface="Bookman Old Style" panose="02050604050505020204" pitchFamily="18" charset="0"/>
              </a:rPr>
              <a:t>Cependant, la proportion d'hommes et de femmes qui ont atteint un niveau d'enseignement secondaire et supérieur est similaire;</a:t>
            </a:r>
          </a:p>
          <a:p>
            <a:pPr>
              <a:lnSpc>
                <a:spcPct val="100000"/>
              </a:lnSpc>
              <a:spcBef>
                <a:spcPts val="600"/>
              </a:spcBef>
              <a:spcAft>
                <a:spcPts val="600"/>
              </a:spcAft>
              <a:buFont typeface="Wingdings" panose="05000000000000000000" pitchFamily="2" charset="2"/>
              <a:buChar char="q"/>
            </a:pPr>
            <a:r>
              <a:rPr lang="fr-FR" sz="1900" spc="-120" dirty="0">
                <a:solidFill>
                  <a:srgbClr val="FFFFFF"/>
                </a:solidFill>
                <a:latin typeface="Bookman Old Style" panose="02050604050505020204" pitchFamily="18" charset="0"/>
              </a:rPr>
              <a:t>Les femmes sont surreprésentées dans les activités non salariées et les activités de commerce informel, tandis que les hommes exercent davantage d’emplois salariés.</a:t>
            </a:r>
          </a:p>
          <a:p>
            <a:pPr>
              <a:lnSpc>
                <a:spcPct val="100000"/>
              </a:lnSpc>
              <a:spcBef>
                <a:spcPts val="600"/>
              </a:spcBef>
              <a:spcAft>
                <a:spcPts val="600"/>
              </a:spcAft>
              <a:buFont typeface="Wingdings" panose="05000000000000000000" pitchFamily="2" charset="2"/>
              <a:buChar char="q"/>
            </a:pPr>
            <a:endParaRPr lang="fr-FR" sz="1900" dirty="0">
              <a:solidFill>
                <a:schemeClr val="bg1"/>
              </a:solidFill>
              <a:latin typeface="Bookman Old Style" panose="02050604050505020204" pitchFamily="18" charset="0"/>
            </a:endParaRPr>
          </a:p>
        </p:txBody>
      </p:sp>
      <p:sp>
        <p:nvSpPr>
          <p:cNvPr id="13" name="Slide Number Placeholder 3">
            <a:extLst>
              <a:ext uri="{FF2B5EF4-FFF2-40B4-BE49-F238E27FC236}">
                <a16:creationId xmlns:a16="http://schemas.microsoft.com/office/drawing/2014/main" xmlns="" id="{3F57C984-471D-47FE-BD62-85E4BFCE4650}"/>
              </a:ext>
            </a:extLst>
          </p:cNvPr>
          <p:cNvSpPr>
            <a:spLocks noGrp="1"/>
          </p:cNvSpPr>
          <p:nvPr>
            <p:ph type="sldNum" sz="quarter" idx="12"/>
          </p:nvPr>
        </p:nvSpPr>
        <p:spPr>
          <a:xfrm>
            <a:off x="11514123" y="6221323"/>
            <a:ext cx="677877" cy="636677"/>
          </a:xfrm>
        </p:spPr>
        <p:txBody>
          <a:bodyPr vert="horz" lIns="91440" tIns="45720" rIns="91440" bIns="45720" rtlCol="0" anchor="b"/>
          <a:lstStyle/>
          <a:p>
            <a:r>
              <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t>19</a:t>
            </a:r>
          </a:p>
        </p:txBody>
      </p:sp>
      <p:pic>
        <p:nvPicPr>
          <p:cNvPr id="9" name="Picture 8">
            <a:extLst>
              <a:ext uri="{FF2B5EF4-FFF2-40B4-BE49-F238E27FC236}">
                <a16:creationId xmlns:a16="http://schemas.microsoft.com/office/drawing/2014/main" xmlns="" id="{1B2BC7D7-8D85-4DEE-A231-F6CE251510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7311" y="2733195"/>
            <a:ext cx="6199493" cy="3840480"/>
          </a:xfrm>
          <a:prstGeom prst="rect">
            <a:avLst/>
          </a:prstGeom>
        </p:spPr>
      </p:pic>
      <p:pic>
        <p:nvPicPr>
          <p:cNvPr id="12" name="Content Placeholder 5" descr="http://www.km.undp.org/content/dam/comoros/img/povred/povred-comoros-SPS.JPG">
            <a:extLst>
              <a:ext uri="{FF2B5EF4-FFF2-40B4-BE49-F238E27FC236}">
                <a16:creationId xmlns:a16="http://schemas.microsoft.com/office/drawing/2014/main" xmlns="" id="{0081BDF0-06B0-40A1-980D-6E248F3D8D18}"/>
              </a:ext>
            </a:extLst>
          </p:cNvPr>
          <p:cNvPicPr>
            <a:picLocks/>
          </p:cNvPicPr>
          <p:nvPr/>
        </p:nvPicPr>
        <p:blipFill rotWithShape="1">
          <a:blip r:embed="rId3" cstate="print">
            <a:extLst>
              <a:ext uri="{28A0092B-C50C-407E-A947-70E740481C1C}">
                <a14:useLocalDpi xmlns:a14="http://schemas.microsoft.com/office/drawing/2010/main" val="0"/>
              </a:ext>
            </a:extLst>
          </a:blip>
          <a:srcRect t="9246" r="-5" b="7656"/>
          <a:stretch/>
        </p:blipFill>
        <p:spPr bwMode="auto">
          <a:xfrm>
            <a:off x="381726" y="833423"/>
            <a:ext cx="3544586" cy="2852458"/>
          </a:xfrm>
          <a:prstGeom prst="rect">
            <a:avLst/>
          </a:prstGeom>
          <a:noFill/>
        </p:spPr>
      </p:pic>
    </p:spTree>
    <p:extLst>
      <p:ext uri="{BB962C8B-B14F-4D97-AF65-F5344CB8AC3E}">
        <p14:creationId xmlns:p14="http://schemas.microsoft.com/office/powerpoint/2010/main" val="261843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D87AB319-64C0-4E2D-B1CD-0A970301BE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xmlns="" id="{472BC85F-BF83-4D6D-A1BC-8EE5822F08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5B47A6E5-61AA-4830-9FC2-80A436667A8E}"/>
              </a:ext>
            </a:extLst>
          </p:cNvPr>
          <p:cNvSpPr>
            <a:spLocks noGrp="1"/>
          </p:cNvSpPr>
          <p:nvPr>
            <p:ph type="title"/>
          </p:nvPr>
        </p:nvSpPr>
        <p:spPr>
          <a:xfrm>
            <a:off x="237922" y="4722478"/>
            <a:ext cx="11458490" cy="2127917"/>
          </a:xfrm>
        </p:spPr>
        <p:txBody>
          <a:bodyPr vert="horz" lIns="91440" tIns="45720" rIns="91440" bIns="45720" rtlCol="0" anchor="b">
            <a:noAutofit/>
          </a:bodyPr>
          <a:lstStyle/>
          <a:p>
            <a:pPr>
              <a:lnSpc>
                <a:spcPct val="120000"/>
              </a:lnSpc>
            </a:pP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
            </a:r>
            <a:br>
              <a:rPr lang="fr-FR" sz="2800" b="1" i="1" dirty="0">
                <a:solidFill>
                  <a:schemeClr val="bg1"/>
                </a:solidFill>
                <a:latin typeface="Bookman Old Style" panose="02050604050505020204" pitchFamily="18" charset="0"/>
              </a:rPr>
            </a:br>
            <a:r>
              <a:rPr lang="fr-FR" sz="2800" b="1" i="1" dirty="0">
                <a:solidFill>
                  <a:schemeClr val="bg1"/>
                </a:solidFill>
                <a:latin typeface="Bookman Old Style" panose="02050604050505020204" pitchFamily="18" charset="0"/>
              </a:rPr>
              <a:t>Les Comoriens ont l’une des plus grandes diasporas d’Afrique et le pays fait partie des trois principaux bénéficiaires de transfert de fonds en Afrique subsaharienne</a:t>
            </a:r>
            <a:br>
              <a:rPr lang="fr-FR" sz="2800" b="1" i="1" dirty="0">
                <a:solidFill>
                  <a:schemeClr val="bg1"/>
                </a:solidFill>
                <a:latin typeface="Bookman Old Style" panose="02050604050505020204" pitchFamily="18" charset="0"/>
              </a:rPr>
            </a:br>
            <a:endParaRPr lang="fr-FR" sz="2800" b="1" i="1"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xmlns="" id="{9868BC76-8606-46D7-905D-B6301EEFFCDD}"/>
              </a:ext>
            </a:extLst>
          </p:cNvPr>
          <p:cNvPicPr>
            <a:picLocks noChangeAspect="1"/>
          </p:cNvPicPr>
          <p:nvPr/>
        </p:nvPicPr>
        <p:blipFill>
          <a:blip r:embed="rId2"/>
          <a:stretch>
            <a:fillRect/>
          </a:stretch>
        </p:blipFill>
        <p:spPr>
          <a:xfrm>
            <a:off x="904973" y="226243"/>
            <a:ext cx="10124388" cy="4496235"/>
          </a:xfrm>
          <a:prstGeom prst="rect">
            <a:avLst/>
          </a:prstGeom>
        </p:spPr>
      </p:pic>
      <p:sp>
        <p:nvSpPr>
          <p:cNvPr id="8" name="Slide Number Placeholder 3">
            <a:extLst>
              <a:ext uri="{FF2B5EF4-FFF2-40B4-BE49-F238E27FC236}">
                <a16:creationId xmlns:a16="http://schemas.microsoft.com/office/drawing/2014/main" xmlns="" id="{DE83CA58-F096-4EC7-B14D-7F1BFC426ED5}"/>
              </a:ext>
            </a:extLst>
          </p:cNvPr>
          <p:cNvSpPr>
            <a:spLocks noGrp="1"/>
          </p:cNvSpPr>
          <p:nvPr>
            <p:ph type="sldNum" sz="quarter" idx="12"/>
          </p:nvPr>
        </p:nvSpPr>
        <p:spPr>
          <a:xfrm>
            <a:off x="11514123" y="6221323"/>
            <a:ext cx="677877" cy="636677"/>
          </a:xfrm>
        </p:spPr>
        <p:txBody>
          <a:bodyPr vert="horz" lIns="91440" tIns="45720" rIns="91440" bIns="45720" rtlCol="0" anchor="b"/>
          <a:lstStyle/>
          <a:p>
            <a:r>
              <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t>20</a:t>
            </a:r>
          </a:p>
        </p:txBody>
      </p:sp>
    </p:spTree>
    <p:extLst>
      <p:ext uri="{BB962C8B-B14F-4D97-AF65-F5344CB8AC3E}">
        <p14:creationId xmlns:p14="http://schemas.microsoft.com/office/powerpoint/2010/main" val="1159556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D87AB319-64C0-4E2D-B1CD-0A970301BE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xmlns="" id="{472BC85F-BF83-4D6D-A1BC-8EE5822F08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5B47A6E5-61AA-4830-9FC2-80A436667A8E}"/>
              </a:ext>
            </a:extLst>
          </p:cNvPr>
          <p:cNvSpPr>
            <a:spLocks noGrp="1"/>
          </p:cNvSpPr>
          <p:nvPr>
            <p:ph type="title"/>
          </p:nvPr>
        </p:nvSpPr>
        <p:spPr>
          <a:xfrm>
            <a:off x="237922" y="5249330"/>
            <a:ext cx="11458490" cy="2127917"/>
          </a:xfrm>
        </p:spPr>
        <p:txBody>
          <a:bodyPr vert="horz" lIns="91440" tIns="45720" rIns="91440" bIns="45720" rtlCol="0" anchor="b">
            <a:noAutofit/>
          </a:bodyPr>
          <a:lstStyle/>
          <a:p>
            <a:pPr>
              <a:lnSpc>
                <a:spcPct val="110000"/>
              </a:lnSpc>
            </a:pP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Les politiques fiscales contribuent à réduire les inégalités, mais le système de taxation n’avantage pas les pauvres</a:t>
            </a:r>
            <a:br>
              <a:rPr lang="fr-FR" sz="3200" b="1" i="1" dirty="0">
                <a:solidFill>
                  <a:schemeClr val="bg1"/>
                </a:solidFill>
                <a:latin typeface="Bookman Old Style" panose="02050604050505020204" pitchFamily="18" charset="0"/>
              </a:rPr>
            </a:br>
            <a:r>
              <a:rPr lang="fr-FR" sz="3200" b="1" i="1" dirty="0">
                <a:solidFill>
                  <a:schemeClr val="bg1"/>
                </a:solidFill>
                <a:latin typeface="Bookman Old Style" panose="02050604050505020204" pitchFamily="18" charset="0"/>
              </a:rPr>
              <a:t/>
            </a:r>
            <a:br>
              <a:rPr lang="fr-FR" sz="3200" b="1" i="1" dirty="0">
                <a:solidFill>
                  <a:schemeClr val="bg1"/>
                </a:solidFill>
                <a:latin typeface="Bookman Old Style" panose="02050604050505020204" pitchFamily="18" charset="0"/>
              </a:rPr>
            </a:br>
            <a:endParaRPr lang="fr-FR" sz="3200" b="1" i="1" dirty="0">
              <a:solidFill>
                <a:schemeClr val="bg1"/>
              </a:solidFill>
              <a:latin typeface="Bookman Old Style" panose="02050604050505020204" pitchFamily="18" charset="0"/>
            </a:endParaRPr>
          </a:p>
        </p:txBody>
      </p:sp>
      <p:sp>
        <p:nvSpPr>
          <p:cNvPr id="8" name="Slide Number Placeholder 3">
            <a:extLst>
              <a:ext uri="{FF2B5EF4-FFF2-40B4-BE49-F238E27FC236}">
                <a16:creationId xmlns:a16="http://schemas.microsoft.com/office/drawing/2014/main" xmlns="" id="{DE83CA58-F096-4EC7-B14D-7F1BFC426ED5}"/>
              </a:ext>
            </a:extLst>
          </p:cNvPr>
          <p:cNvSpPr>
            <a:spLocks noGrp="1"/>
          </p:cNvSpPr>
          <p:nvPr>
            <p:ph type="sldNum" sz="quarter" idx="12"/>
          </p:nvPr>
        </p:nvSpPr>
        <p:spPr>
          <a:xfrm>
            <a:off x="11514123" y="6221323"/>
            <a:ext cx="677877" cy="636677"/>
          </a:xfrm>
        </p:spPr>
        <p:txBody>
          <a:bodyPr vert="horz" lIns="91440" tIns="45720" rIns="91440" bIns="45720" rtlCol="0" anchor="b"/>
          <a:lstStyle/>
          <a:p>
            <a:r>
              <a:rPr lang="fr-FR" sz="2400" dirty="0">
                <a:ln w="0"/>
                <a:solidFill>
                  <a:schemeClr val="tx1"/>
                </a:solidFill>
                <a:effectLst>
                  <a:outerShdw blurRad="38100" dist="19050" dir="2700000" algn="tl" rotWithShape="0">
                    <a:schemeClr val="dk1">
                      <a:alpha val="40000"/>
                    </a:schemeClr>
                  </a:outerShdw>
                </a:effectLst>
                <a:latin typeface="Bookman Old Style" panose="02050604050505020204" pitchFamily="18" charset="0"/>
              </a:rPr>
              <a:t>21</a:t>
            </a:r>
          </a:p>
        </p:txBody>
      </p:sp>
      <p:sp>
        <p:nvSpPr>
          <p:cNvPr id="6" name="TextBox 5">
            <a:extLst>
              <a:ext uri="{FF2B5EF4-FFF2-40B4-BE49-F238E27FC236}">
                <a16:creationId xmlns:a16="http://schemas.microsoft.com/office/drawing/2014/main" xmlns="" id="{C87CE3B7-0FE4-4A1E-8120-71C0266404B5}"/>
              </a:ext>
            </a:extLst>
          </p:cNvPr>
          <p:cNvSpPr txBox="1"/>
          <p:nvPr/>
        </p:nvSpPr>
        <p:spPr>
          <a:xfrm>
            <a:off x="237922" y="388447"/>
            <a:ext cx="3711909" cy="4601260"/>
          </a:xfrm>
          <a:prstGeom prst="rect">
            <a:avLst/>
          </a:prstGeom>
          <a:noFill/>
        </p:spPr>
        <p:txBody>
          <a:bodyPr wrap="square" rtlCol="0">
            <a:spAutoFit/>
          </a:bodyPr>
          <a:lstStyle/>
          <a:p>
            <a:pPr marL="342900" indent="-342900">
              <a:spcBef>
                <a:spcPts val="600"/>
              </a:spcBef>
              <a:spcAft>
                <a:spcPts val="600"/>
              </a:spcAft>
              <a:buFont typeface="Wingdings" panose="05000000000000000000" pitchFamily="2" charset="2"/>
              <a:buChar char="q"/>
            </a:pPr>
            <a:r>
              <a:rPr lang="fr-FR" sz="2000" spc="-120" dirty="0">
                <a:solidFill>
                  <a:schemeClr val="accent6">
                    <a:lumMod val="75000"/>
                  </a:schemeClr>
                </a:solidFill>
                <a:latin typeface="Bookman Old Style" panose="02050604050505020204" pitchFamily="18" charset="0"/>
              </a:rPr>
              <a:t>Les dépenses sociales publiques en matière d’éducation, en particulier au niveau de l’enseignement supérieur, puis les dépenses en matière de santé, contribuent le plus à réduire les inégalités.</a:t>
            </a:r>
          </a:p>
          <a:p>
            <a:pPr marL="342900" indent="-342900">
              <a:spcBef>
                <a:spcPts val="600"/>
              </a:spcBef>
              <a:spcAft>
                <a:spcPts val="600"/>
              </a:spcAft>
              <a:buFont typeface="Wingdings" panose="05000000000000000000" pitchFamily="2" charset="2"/>
              <a:buChar char="q"/>
            </a:pPr>
            <a:r>
              <a:rPr lang="fr-FR" sz="2000" spc="-120" dirty="0">
                <a:solidFill>
                  <a:schemeClr val="accent6">
                    <a:lumMod val="75000"/>
                  </a:schemeClr>
                </a:solidFill>
                <a:latin typeface="Bookman Old Style" panose="02050604050505020204" pitchFamily="18" charset="0"/>
              </a:rPr>
              <a:t>Le système d’imposition est fondé sur une structure à taux marginal progressif mais a un impact négatif sur la pauvreté.</a:t>
            </a:r>
          </a:p>
          <a:p>
            <a:endParaRPr lang="fr-FR" sz="2000" dirty="0"/>
          </a:p>
        </p:txBody>
      </p:sp>
      <p:pic>
        <p:nvPicPr>
          <p:cNvPr id="7" name="Picture 6">
            <a:extLst>
              <a:ext uri="{FF2B5EF4-FFF2-40B4-BE49-F238E27FC236}">
                <a16:creationId xmlns:a16="http://schemas.microsoft.com/office/drawing/2014/main" xmlns="" id="{80242087-F68C-4D22-B2B1-18303F2E28C4}"/>
              </a:ext>
            </a:extLst>
          </p:cNvPr>
          <p:cNvPicPr>
            <a:picLocks noChangeAspect="1"/>
          </p:cNvPicPr>
          <p:nvPr/>
        </p:nvPicPr>
        <p:blipFill>
          <a:blip r:embed="rId2"/>
          <a:stretch>
            <a:fillRect/>
          </a:stretch>
        </p:blipFill>
        <p:spPr>
          <a:xfrm>
            <a:off x="4254534" y="311085"/>
            <a:ext cx="7698654" cy="4418998"/>
          </a:xfrm>
          <a:prstGeom prst="rect">
            <a:avLst/>
          </a:prstGeom>
        </p:spPr>
      </p:pic>
    </p:spTree>
    <p:extLst>
      <p:ext uri="{BB962C8B-B14F-4D97-AF65-F5344CB8AC3E}">
        <p14:creationId xmlns:p14="http://schemas.microsoft.com/office/powerpoint/2010/main" val="340416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outVertic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050" name="Picture 2" descr="e373545a-07e7-4edc-8451-fa397d328e37@prod">
            <a:extLst>
              <a:ext uri="{FF2B5EF4-FFF2-40B4-BE49-F238E27FC236}">
                <a16:creationId xmlns:a16="http://schemas.microsoft.com/office/drawing/2014/main" xmlns="" id="{A8742199-97CC-4EDC-82E3-8F44477A5C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2793" b="1"/>
          <a:stretch/>
        </p:blipFill>
        <p:spPr bwMode="auto">
          <a:xfrm rot="10800000">
            <a:off x="7871788" y="3864990"/>
            <a:ext cx="4320209" cy="299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251D5E6B-8C85-4324-8055-F13FC5D1BA22}"/>
              </a:ext>
            </a:extLst>
          </p:cNvPr>
          <p:cNvSpPr>
            <a:spLocks noGrp="1"/>
          </p:cNvSpPr>
          <p:nvPr>
            <p:ph type="title"/>
          </p:nvPr>
        </p:nvSpPr>
        <p:spPr>
          <a:xfrm>
            <a:off x="378929" y="122460"/>
            <a:ext cx="7214566" cy="1150159"/>
          </a:xfrm>
        </p:spPr>
        <p:txBody>
          <a:bodyPr>
            <a:normAutofit/>
          </a:bodyPr>
          <a:lstStyle/>
          <a:p>
            <a:r>
              <a:rPr lang="fr-FR" sz="2800" b="1" i="1" dirty="0">
                <a:solidFill>
                  <a:srgbClr val="FFFFFF"/>
                </a:solidFill>
                <a:latin typeface="Bookman Old Style" panose="02050604050505020204" pitchFamily="18" charset="0"/>
              </a:rPr>
              <a:t>Quelques recommandations politiques</a:t>
            </a:r>
          </a:p>
        </p:txBody>
      </p:sp>
      <p:sp>
        <p:nvSpPr>
          <p:cNvPr id="3" name="Content Placeholder 2">
            <a:extLst>
              <a:ext uri="{FF2B5EF4-FFF2-40B4-BE49-F238E27FC236}">
                <a16:creationId xmlns:a16="http://schemas.microsoft.com/office/drawing/2014/main" xmlns="" id="{89F1CFF4-13C3-4401-99D6-DAF0DFB7B2E1}"/>
              </a:ext>
            </a:extLst>
          </p:cNvPr>
          <p:cNvSpPr>
            <a:spLocks noGrp="1"/>
          </p:cNvSpPr>
          <p:nvPr>
            <p:ph idx="1"/>
          </p:nvPr>
        </p:nvSpPr>
        <p:spPr>
          <a:xfrm>
            <a:off x="216816" y="1065230"/>
            <a:ext cx="7588577" cy="5410984"/>
          </a:xfrm>
        </p:spPr>
        <p:txBody>
          <a:bodyPr>
            <a:normAutofit/>
          </a:bodyPr>
          <a:lstStyle/>
          <a:p>
            <a:pPr algn="just">
              <a:lnSpc>
                <a:spcPct val="100000"/>
              </a:lnSpc>
              <a:spcBef>
                <a:spcPts val="600"/>
              </a:spcBef>
              <a:spcAft>
                <a:spcPts val="600"/>
              </a:spcAft>
              <a:buFont typeface="Wingdings" panose="05000000000000000000" pitchFamily="2" charset="2"/>
              <a:buChar char="q"/>
            </a:pPr>
            <a:r>
              <a:rPr lang="fr-FR" sz="1800" spc="-120" dirty="0">
                <a:solidFill>
                  <a:schemeClr val="bg1"/>
                </a:solidFill>
                <a:latin typeface="Bookman Old Style" panose="02050604050505020204" pitchFamily="18" charset="0"/>
                <a:ea typeface="+mj-ea"/>
                <a:cs typeface="+mj-cs"/>
              </a:rPr>
              <a:t>Les politiques de développement aux Comores semblent avoir contribué à l’amélioration des conditions de vie et du développement humain dans le pays, ainsi qu’à la réduction de la pauvreté. </a:t>
            </a:r>
          </a:p>
          <a:p>
            <a:pPr algn="just">
              <a:lnSpc>
                <a:spcPct val="100000"/>
              </a:lnSpc>
              <a:spcBef>
                <a:spcPts val="600"/>
              </a:spcBef>
              <a:spcAft>
                <a:spcPts val="600"/>
              </a:spcAft>
              <a:buFont typeface="Wingdings" panose="05000000000000000000" pitchFamily="2" charset="2"/>
              <a:buChar char="q"/>
            </a:pPr>
            <a:r>
              <a:rPr lang="fr-FR" sz="1800" spc="-120" dirty="0">
                <a:solidFill>
                  <a:schemeClr val="bg1"/>
                </a:solidFill>
                <a:latin typeface="Bookman Old Style" panose="02050604050505020204" pitchFamily="18" charset="0"/>
                <a:ea typeface="+mj-ea"/>
                <a:cs typeface="+mj-cs"/>
              </a:rPr>
              <a:t>Cependant, la durabilité de ces progrès reste incertaine face aux défis macroéconomiques et budgétaires,  lesquels peuvent compromettre la capacité du gouvernement à fournir des services sociaux. </a:t>
            </a:r>
          </a:p>
          <a:p>
            <a:pPr algn="just">
              <a:lnSpc>
                <a:spcPct val="100000"/>
              </a:lnSpc>
              <a:spcBef>
                <a:spcPts val="600"/>
              </a:spcBef>
              <a:spcAft>
                <a:spcPts val="600"/>
              </a:spcAft>
              <a:buFont typeface="Wingdings" panose="05000000000000000000" pitchFamily="2" charset="2"/>
              <a:buChar char="q"/>
            </a:pPr>
            <a:r>
              <a:rPr lang="fr-FR" sz="1800" spc="-120" dirty="0">
                <a:solidFill>
                  <a:schemeClr val="bg1"/>
                </a:solidFill>
                <a:latin typeface="Bookman Old Style" panose="02050604050505020204" pitchFamily="18" charset="0"/>
                <a:ea typeface="+mj-ea"/>
                <a:cs typeface="+mj-cs"/>
              </a:rPr>
              <a:t>Le chômage chez les jeunes et la pénurie d’emplois dans le secteur privé exercent des pressions supplémentaires au niveau des dépenses:  le marché du travail reste dominé par l’informalité et, dans une moindre mesure, les emplois dans le secteur public, tandis que le secteur privé est complétement inexistant. </a:t>
            </a:r>
          </a:p>
          <a:p>
            <a:pPr algn="just">
              <a:lnSpc>
                <a:spcPct val="100000"/>
              </a:lnSpc>
              <a:spcBef>
                <a:spcPts val="600"/>
              </a:spcBef>
              <a:spcAft>
                <a:spcPts val="600"/>
              </a:spcAft>
              <a:buFont typeface="Wingdings" panose="05000000000000000000" pitchFamily="2" charset="2"/>
              <a:buChar char="q"/>
            </a:pPr>
            <a:r>
              <a:rPr lang="fr-FR" sz="1800" spc="-120" dirty="0">
                <a:solidFill>
                  <a:schemeClr val="bg1"/>
                </a:solidFill>
                <a:latin typeface="Bookman Old Style" panose="02050604050505020204" pitchFamily="18" charset="0"/>
                <a:ea typeface="+mj-ea"/>
                <a:cs typeface="+mj-cs"/>
              </a:rPr>
              <a:t>Avec l’essor de l’éducation et l’absence d’opportunités professionnelles productives dans le secteur privé, la main d’œuvre instruite pourrait se retrouver avec des choix très restreints. </a:t>
            </a:r>
          </a:p>
          <a:p>
            <a:pPr algn="just">
              <a:lnSpc>
                <a:spcPct val="100000"/>
              </a:lnSpc>
              <a:spcBef>
                <a:spcPts val="600"/>
              </a:spcBef>
              <a:spcAft>
                <a:spcPts val="600"/>
              </a:spcAft>
              <a:buFont typeface="Wingdings" panose="05000000000000000000" pitchFamily="2" charset="2"/>
              <a:buChar char="q"/>
            </a:pPr>
            <a:r>
              <a:rPr lang="fr-FR" sz="1800" spc="-120" dirty="0">
                <a:solidFill>
                  <a:schemeClr val="bg1"/>
                </a:solidFill>
                <a:latin typeface="Bookman Old Style" panose="02050604050505020204" pitchFamily="18" charset="0"/>
                <a:ea typeface="+mj-ea"/>
                <a:cs typeface="+mj-cs"/>
              </a:rPr>
              <a:t>Quelques recommandations et pistes de recherche  pour accélérer la croissance économique et la réduction de la pauvreté.</a:t>
            </a:r>
          </a:p>
        </p:txBody>
      </p:sp>
      <p:pic>
        <p:nvPicPr>
          <p:cNvPr id="2052" name="2A8EA34B-F72D-45F6-9D68-7E18C1E9674D" descr="2A8EA34B-F72D-45F6-9D68-7E18C1E9674D">
            <a:extLst>
              <a:ext uri="{FF2B5EF4-FFF2-40B4-BE49-F238E27FC236}">
                <a16:creationId xmlns:a16="http://schemas.microsoft.com/office/drawing/2014/main" xmlns="" id="{B3713D78-49D9-4802-B3D1-2491F6767A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7871790" y="0"/>
            <a:ext cx="4320208" cy="386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70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471B4F3C-43FE-4697-933E-D66349C115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744876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656AD45B-C655-4EFE-B3CA-7C83E113A87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4109826"/>
            <a:ext cx="4016442" cy="2748174"/>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FCB59A85-802D-482F-B0A7-D95C3EF9B5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77309" y="0"/>
            <a:ext cx="3107408" cy="2828913"/>
          </a:xfrm>
          <a:prstGeom prst="rect">
            <a:avLst/>
          </a:prstGeom>
          <a:solidFill>
            <a:schemeClr val="accent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A4E5F6B0-EB4F-4025-85F6-39C40F54C28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91751" y="2989781"/>
            <a:ext cx="3092966" cy="38682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xmlns="" id="{194EE18E-6343-4F09-B121-E142D8D8EE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027471" cy="394895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F43B398B-C428-4777-BC0F-FED6BDD8E7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4530" y="3540387"/>
            <a:ext cx="3107408" cy="2767005"/>
          </a:xfrm>
          <a:prstGeom prst="rect">
            <a:avLst/>
          </a:prstGeom>
        </p:spPr>
      </p:pic>
      <p:pic>
        <p:nvPicPr>
          <p:cNvPr id="8" name="Picture 7">
            <a:extLst>
              <a:ext uri="{FF2B5EF4-FFF2-40B4-BE49-F238E27FC236}">
                <a16:creationId xmlns:a16="http://schemas.microsoft.com/office/drawing/2014/main" xmlns="" id="{5F12088B-1D76-4BD3-A56A-A94D3B242A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4027471" cy="3948958"/>
          </a:xfrm>
          <a:prstGeom prst="rect">
            <a:avLst/>
          </a:prstGeom>
        </p:spPr>
      </p:pic>
      <p:sp>
        <p:nvSpPr>
          <p:cNvPr id="3" name="Content Placeholder 2">
            <a:extLst>
              <a:ext uri="{FF2B5EF4-FFF2-40B4-BE49-F238E27FC236}">
                <a16:creationId xmlns:a16="http://schemas.microsoft.com/office/drawing/2014/main" xmlns="" id="{F4B982D7-7A99-465F-85A6-1DEC57FE35B1}"/>
              </a:ext>
            </a:extLst>
          </p:cNvPr>
          <p:cNvSpPr>
            <a:spLocks noGrp="1"/>
          </p:cNvSpPr>
          <p:nvPr>
            <p:ph idx="1"/>
          </p:nvPr>
        </p:nvSpPr>
        <p:spPr>
          <a:xfrm>
            <a:off x="7434555" y="75415"/>
            <a:ext cx="4757445" cy="6782586"/>
          </a:xfrm>
        </p:spPr>
        <p:txBody>
          <a:bodyPr>
            <a:noAutofit/>
          </a:bodyPr>
          <a:lstStyle/>
          <a:p>
            <a:pPr>
              <a:lnSpc>
                <a:spcPct val="100000"/>
              </a:lnSpc>
              <a:spcBef>
                <a:spcPts val="600"/>
              </a:spcBef>
              <a:spcAft>
                <a:spcPts val="600"/>
              </a:spcAft>
              <a:buFont typeface="Wingdings" panose="05000000000000000000" pitchFamily="2" charset="2"/>
              <a:buChar char="q"/>
            </a:pPr>
            <a:r>
              <a:rPr lang="fr-FR" sz="1600" spc="-120" dirty="0">
                <a:solidFill>
                  <a:schemeClr val="accent6">
                    <a:lumMod val="75000"/>
                  </a:schemeClr>
                </a:solidFill>
                <a:latin typeface="Bookman Old Style" panose="02050604050505020204" pitchFamily="18" charset="0"/>
                <a:ea typeface="+mj-ea"/>
                <a:cs typeface="+mj-cs"/>
              </a:rPr>
              <a:t>Pour les personnes vivant dans l’extrême pauvreté il convient de privilégier les programmes de protection sociale qui améliorent leurs moyens de subsistance et favorisent l’inclusion sociale ;  </a:t>
            </a:r>
          </a:p>
          <a:p>
            <a:pPr>
              <a:lnSpc>
                <a:spcPct val="100000"/>
              </a:lnSpc>
              <a:spcBef>
                <a:spcPts val="600"/>
              </a:spcBef>
              <a:spcAft>
                <a:spcPts val="600"/>
              </a:spcAft>
              <a:buFont typeface="Wingdings" panose="05000000000000000000" pitchFamily="2" charset="2"/>
              <a:buChar char="q"/>
            </a:pPr>
            <a:r>
              <a:rPr lang="fr-FR" sz="1600" spc="-120" dirty="0">
                <a:solidFill>
                  <a:schemeClr val="accent6">
                    <a:lumMod val="75000"/>
                  </a:schemeClr>
                </a:solidFill>
                <a:latin typeface="Bookman Old Style" panose="02050604050505020204" pitchFamily="18" charset="0"/>
                <a:ea typeface="+mj-ea"/>
                <a:cs typeface="+mj-cs"/>
              </a:rPr>
              <a:t>Les ménages modérément pauvres et les ménages non pauvres mais vulnérables devraient bénéficier d’une combinaison de stratégies de prévention et de promotion qui leur permettent de diversifier leur activité dans des entreprises plus rentables et plus productives ; </a:t>
            </a:r>
          </a:p>
          <a:p>
            <a:pPr>
              <a:lnSpc>
                <a:spcPct val="100000"/>
              </a:lnSpc>
              <a:spcBef>
                <a:spcPts val="600"/>
              </a:spcBef>
              <a:spcAft>
                <a:spcPts val="600"/>
              </a:spcAft>
              <a:buFont typeface="Wingdings" panose="05000000000000000000" pitchFamily="2" charset="2"/>
              <a:buChar char="q"/>
            </a:pPr>
            <a:r>
              <a:rPr lang="fr-FR" sz="1600" spc="-120" dirty="0">
                <a:solidFill>
                  <a:schemeClr val="accent6">
                    <a:lumMod val="75000"/>
                  </a:schemeClr>
                </a:solidFill>
                <a:latin typeface="Bookman Old Style" panose="02050604050505020204" pitchFamily="18" charset="0"/>
                <a:ea typeface="+mj-ea"/>
                <a:cs typeface="+mj-cs"/>
              </a:rPr>
              <a:t> Tirer profit des atouts des Comores et saisir les avantages comparatifs latents afin de créer des emplois plus productifs; </a:t>
            </a:r>
          </a:p>
          <a:p>
            <a:pPr>
              <a:lnSpc>
                <a:spcPct val="100000"/>
              </a:lnSpc>
              <a:spcBef>
                <a:spcPts val="600"/>
              </a:spcBef>
              <a:spcAft>
                <a:spcPts val="600"/>
              </a:spcAft>
              <a:buFont typeface="Wingdings" panose="05000000000000000000" pitchFamily="2" charset="2"/>
              <a:buChar char="q"/>
            </a:pPr>
            <a:r>
              <a:rPr lang="fr-FR" sz="1600" spc="-120" dirty="0">
                <a:solidFill>
                  <a:schemeClr val="accent6">
                    <a:lumMod val="75000"/>
                  </a:schemeClr>
                </a:solidFill>
                <a:latin typeface="Bookman Old Style" panose="02050604050505020204" pitchFamily="18" charset="0"/>
                <a:ea typeface="+mj-ea"/>
                <a:cs typeface="+mj-cs"/>
              </a:rPr>
              <a:t> Promouvoir la diversification, la compétitivité et la formalité : stimuler le secteur privé et en améliorer la compétitivité, encourager la transition vers  la formalité, combler les importantes lacunes en matière d’infrastructure et  améliorer le climat des affaires pour encourage les  investissements privés et étrangers;</a:t>
            </a:r>
          </a:p>
          <a:p>
            <a:pPr>
              <a:lnSpc>
                <a:spcPct val="100000"/>
              </a:lnSpc>
              <a:spcBef>
                <a:spcPts val="600"/>
              </a:spcBef>
              <a:spcAft>
                <a:spcPts val="600"/>
              </a:spcAft>
              <a:buFont typeface="Wingdings" panose="05000000000000000000" pitchFamily="2" charset="2"/>
              <a:buChar char="q"/>
            </a:pPr>
            <a:r>
              <a:rPr lang="fr-FR" sz="1600" spc="-120" dirty="0">
                <a:solidFill>
                  <a:schemeClr val="accent6">
                    <a:lumMod val="75000"/>
                  </a:schemeClr>
                </a:solidFill>
                <a:latin typeface="Bookman Old Style" panose="02050604050505020204" pitchFamily="18" charset="0"/>
                <a:ea typeface="+mj-ea"/>
                <a:cs typeface="+mj-cs"/>
              </a:rPr>
              <a:t>Améliorer les opportunités pour mieux exploiter les gains tirés de la migration et des transferts de fonds pour le développement du capital humain , l’entrepreneuriat ainsi que les marchés financier et du crédit. </a:t>
            </a:r>
          </a:p>
          <a:p>
            <a:pPr>
              <a:lnSpc>
                <a:spcPct val="100000"/>
              </a:lnSpc>
              <a:spcBef>
                <a:spcPts val="600"/>
              </a:spcBef>
              <a:spcAft>
                <a:spcPts val="600"/>
              </a:spcAft>
            </a:pPr>
            <a:endParaRPr lang="fr-FR" sz="1600" dirty="0">
              <a:solidFill>
                <a:schemeClr val="accent6">
                  <a:lumMod val="75000"/>
                </a:schemeClr>
              </a:solidFill>
            </a:endParaRPr>
          </a:p>
        </p:txBody>
      </p:sp>
      <p:pic>
        <p:nvPicPr>
          <p:cNvPr id="10" name="Picture 9">
            <a:extLst>
              <a:ext uri="{FF2B5EF4-FFF2-40B4-BE49-F238E27FC236}">
                <a16:creationId xmlns:a16="http://schemas.microsoft.com/office/drawing/2014/main" xmlns="" id="{E5A59CA8-A515-49E1-BF56-5695C21D9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829" y="4474477"/>
            <a:ext cx="3526786" cy="2018872"/>
          </a:xfrm>
          <a:prstGeom prst="rect">
            <a:avLst/>
          </a:prstGeom>
        </p:spPr>
      </p:pic>
      <p:pic>
        <p:nvPicPr>
          <p:cNvPr id="12" name="Picture 11">
            <a:extLst>
              <a:ext uri="{FF2B5EF4-FFF2-40B4-BE49-F238E27FC236}">
                <a16:creationId xmlns:a16="http://schemas.microsoft.com/office/drawing/2014/main" xmlns="" id="{66079F4C-21CF-4880-91AD-90B8D67108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6690" y="75414"/>
            <a:ext cx="2868646" cy="2460396"/>
          </a:xfrm>
          <a:prstGeom prst="rect">
            <a:avLst/>
          </a:prstGeom>
        </p:spPr>
      </p:pic>
    </p:spTree>
    <p:extLst>
      <p:ext uri="{BB962C8B-B14F-4D97-AF65-F5344CB8AC3E}">
        <p14:creationId xmlns:p14="http://schemas.microsoft.com/office/powerpoint/2010/main" val="38242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etropolitan">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2662</TotalTime>
  <Words>1753</Words>
  <Application>Microsoft Office PowerPoint</Application>
  <PresentationFormat>Personnalisé</PresentationFormat>
  <Paragraphs>108</Paragraphs>
  <Slides>23</Slides>
  <Notes>0</Notes>
  <HiddenSlides>0</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Metropolitan</vt:lpstr>
      <vt:lpstr>Présentation PowerPoint</vt:lpstr>
      <vt:lpstr>Objectifs et Plan du Rapport</vt:lpstr>
      <vt:lpstr>Faible croissance économique…</vt:lpstr>
      <vt:lpstr>…et une forte incidence de la pauvreté au niveau national</vt:lpstr>
      <vt:lpstr>Une grande partie de la population pauvre est  susceptible de sortir rapidement de la pauvreté</vt:lpstr>
      <vt:lpstr>La pauvreté est inégalement répartie sur le territoire</vt:lpstr>
      <vt:lpstr>…et l’inégalité demeure fortement répandue essentiellement dans les zones rurales et  a Ndzouani</vt:lpstr>
      <vt:lpstr>Présentation PowerPoint</vt:lpstr>
      <vt:lpstr>Les familles nombreuses, les faibles niveaux d’éducation et l’emploi agricole contribuent à la pauvreté</vt:lpstr>
      <vt:lpstr>La pauvreté est en baisse mais les inégalités sont en hausse</vt:lpstr>
      <vt:lpstr>Présentation PowerPoint</vt:lpstr>
      <vt:lpstr>Les conditions de vie se sont améliorées mais les privations en matière d’accès aux services et possession de biens continuent de subsister</vt:lpstr>
      <vt:lpstr>La pauvreté multidimensionnelle a considérablement diminué avec l’amélioration des conditions de vie, mais la population reste vulnérable aux privations et à la pauvreté </vt:lpstr>
      <vt:lpstr>Présentation PowerPoint</vt:lpstr>
      <vt:lpstr>           Seulement 45 %  de la population en âge de travailler est activement engagée sur le marché de travail, faisant des Comores le pays qui détient le taux d’activité le plus faible par rapport à ses homologues d’Afrique subsaharienne</vt:lpstr>
      <vt:lpstr>L’emploi informel et à faible productivité domine le marché du travail</vt:lpstr>
      <vt:lpstr>Présentation PowerPoint</vt:lpstr>
      <vt:lpstr>La mobilité de la main d’œuvre présente quelques signes encourageants</vt:lpstr>
      <vt:lpstr>Présentation PowerPoint</vt:lpstr>
      <vt:lpstr>                Les Comoriens ont l’une des plus grandes diasporas d’Afrique et le pays fait partie des trois principaux bénéficiaires de transfert de fonds en Afrique subsaharienne </vt:lpstr>
      <vt:lpstr>                Les politiques fiscales contribuent à réduire les inégalités, mais le système de taxation n’avantage pas les pauvres  </vt:lpstr>
      <vt:lpstr>Quelques recommandations politiques</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Nadia Belhaj Hassine Belghith</dc:creator>
  <cp:lastModifiedBy>Bigeard, Mr Alexis - bf</cp:lastModifiedBy>
  <cp:revision>279</cp:revision>
  <dcterms:created xsi:type="dcterms:W3CDTF">2018-05-10T07:34:46Z</dcterms:created>
  <dcterms:modified xsi:type="dcterms:W3CDTF">2018-05-21T12:00:40Z</dcterms:modified>
</cp:coreProperties>
</file>