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6" r:id="rId3"/>
    <p:sldId id="257" r:id="rId4"/>
    <p:sldId id="258" r:id="rId5"/>
    <p:sldId id="261" r:id="rId6"/>
    <p:sldId id="259" r:id="rId7"/>
    <p:sldId id="269" r:id="rId8"/>
    <p:sldId id="270" r:id="rId9"/>
    <p:sldId id="271" r:id="rId10"/>
    <p:sldId id="27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9966FF"/>
    <a:srgbClr val="63A537"/>
    <a:srgbClr val="3B6321"/>
    <a:srgbClr val="5C7B20"/>
    <a:srgbClr val="FC0871"/>
    <a:srgbClr val="44C1A3"/>
    <a:srgbClr val="FB0988"/>
    <a:srgbClr val="B47C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3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wbgvdiprofile\vdi$\wb532192\RedirectedFolders\Desktop\CIV%20Budget\CIV_budge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wbgvdiprofile\vdi$\wb532192\RedirectedFolders\Desktop\CIV%20Budget\CIV_budge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wbgvdiprofile\vdi$\wb532192\RedirectedFolders\Desktop\CIV%20Budget\CIV_budge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wbgvdiprofile\vdi$\wb532192\RedirectedFolders\Desktop\CIV%20Budget\CIV_budge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\\wbgvdiprofile\vdi$\wb532192\RedirectedFolders\Desktop\CIV%20Budget\CIV_budge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\\wbgvdiprofile\vdi$\wb532192\RedirectedFolders\Desktop\CIV%20Budget\CIV_budge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wbgvdiprofile\vdi$\wb532192\RedirectedFolders\Desktop\CIV%20Budget\CIV_budget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\\wbgvdiprofile\vdi$\wb532192\RedirectedFolders\Desktop\CIV%20Budget\CIV_budget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\\wbgvdiprofile\vdi$\wb532192\RedirectedFolders\Desktop\CIV%20Budget\CIV_budget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\\wbgvdiprofile\vdi$\wb532192\RedirectedFolders\Desktop\CIV%20Budget\CIV_budget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Parts du budget 2020</a:t>
            </a:r>
          </a:p>
        </c:rich>
      </c:tx>
      <c:layout>
        <c:manualLayout>
          <c:xMode val="edge"/>
          <c:yMode val="edge"/>
          <c:x val="0.55735469332780774"/>
          <c:y val="1.9652028668529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53622737947230281"/>
          <c:y val="0.16195924315152221"/>
          <c:w val="0.18885826771653544"/>
          <c:h val="0.48354866562946397"/>
        </c:manualLayout>
      </c:layout>
      <c:pieChart>
        <c:varyColors val="1"/>
        <c:ser>
          <c:idx val="0"/>
          <c:order val="0"/>
          <c:tx>
            <c:strRef>
              <c:f>'Répartition par secteur (%)'!$H$15</c:f>
              <c:strCache>
                <c:ptCount val="1"/>
                <c:pt idx="0">
                  <c:v>2020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5A1-4B77-870A-36A779B3F6A4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5A1-4B77-870A-36A779B3F6A4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5A1-4B77-870A-36A779B3F6A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5A1-4B77-870A-36A779B3F6A4}"/>
              </c:ext>
            </c:extLst>
          </c:dPt>
          <c:dPt>
            <c:idx val="4"/>
            <c:bubble3D val="0"/>
            <c:explosion val="7"/>
            <c:spPr>
              <a:solidFill>
                <a:srgbClr val="FF00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5A1-4B77-870A-36A779B3F6A4}"/>
              </c:ext>
            </c:extLst>
          </c:dPt>
          <c:dPt>
            <c:idx val="5"/>
            <c:bubble3D val="0"/>
            <c:spPr>
              <a:solidFill>
                <a:srgbClr val="B47CE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5A1-4B77-870A-36A779B3F6A4}"/>
              </c:ext>
            </c:extLst>
          </c:dPt>
          <c:dPt>
            <c:idx val="6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85A1-4B77-870A-36A779B3F6A4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85A1-4B77-870A-36A779B3F6A4}"/>
              </c:ext>
            </c:extLst>
          </c:dPt>
          <c:dPt>
            <c:idx val="8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85A1-4B77-870A-36A779B3F6A4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85A1-4B77-870A-36A779B3F6A4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85A1-4B77-870A-36A779B3F6A4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85A1-4B77-870A-36A779B3F6A4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85A1-4B77-870A-36A779B3F6A4}"/>
                </c:ext>
              </c:extLst>
            </c:dLbl>
            <c:dLbl>
              <c:idx val="8"/>
              <c:layout>
                <c:manualLayout>
                  <c:x val="1.3446694985495234E-2"/>
                  <c:y val="-8.0745742539413481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5A1-4B77-870A-36A779B3F6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'Répartition par secteur (%)'!$G$16:$G$24</c:f>
              <c:strCache>
                <c:ptCount val="9"/>
                <c:pt idx="0">
                  <c:v>Pouvoirs publics, organes de souveraineté et gouvernance</c:v>
                </c:pt>
                <c:pt idx="1">
                  <c:v>Défense, sécurité et justice</c:v>
                </c:pt>
                <c:pt idx="2">
                  <c:v>Administration générale et développement économique</c:v>
                </c:pt>
                <c:pt idx="3">
                  <c:v>Enseignement, formation et recherche</c:v>
                </c:pt>
                <c:pt idx="4">
                  <c:v>Santé et action sociale</c:v>
                </c:pt>
                <c:pt idx="5">
                  <c:v>Culture, jeunesse, sports et loisirs</c:v>
                </c:pt>
                <c:pt idx="6">
                  <c:v>Développement des infrastructures et équipements collectifs</c:v>
                </c:pt>
                <c:pt idx="7">
                  <c:v>Production, développement industriel et commercial</c:v>
                </c:pt>
                <c:pt idx="8">
                  <c:v>Environnement, cadre de vie et protection de la nature</c:v>
                </c:pt>
              </c:strCache>
            </c:strRef>
          </c:cat>
          <c:val>
            <c:numRef>
              <c:f>'Répartition par secteur (%)'!$H$16:$H$24</c:f>
              <c:numCache>
                <c:formatCode>0.0%</c:formatCode>
                <c:ptCount val="9"/>
                <c:pt idx="0">
                  <c:v>9.1926082103435447E-2</c:v>
                </c:pt>
                <c:pt idx="1">
                  <c:v>7.2652858737442635E-2</c:v>
                </c:pt>
                <c:pt idx="2">
                  <c:v>0.35634379263301502</c:v>
                </c:pt>
                <c:pt idx="3">
                  <c:v>0.16495101079002855</c:v>
                </c:pt>
                <c:pt idx="4">
                  <c:v>6.5819174004712905E-2</c:v>
                </c:pt>
                <c:pt idx="5">
                  <c:v>2.6416966389681263E-2</c:v>
                </c:pt>
                <c:pt idx="6">
                  <c:v>0.17571623465211464</c:v>
                </c:pt>
                <c:pt idx="7">
                  <c:v>2.2311794617388071E-2</c:v>
                </c:pt>
                <c:pt idx="8">
                  <c:v>2.3862086072181574E-2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85A1-4B77-870A-36A779B3F6A4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2.6143804392871943E-2"/>
          <c:y val="0.73890677245603498"/>
          <c:w val="0.95206971677559915"/>
          <c:h val="0.251602115610519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Parts du budget 2018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344073394898776"/>
          <c:y val="0.22087908831206077"/>
          <c:w val="0.80840567992280332"/>
          <c:h val="0.63273451600031028"/>
        </c:manualLayout>
      </c:layout>
      <c:pieChart>
        <c:varyColors val="1"/>
        <c:ser>
          <c:idx val="0"/>
          <c:order val="0"/>
          <c:tx>
            <c:strRef>
              <c:f>'Répartition par secteur (%)'!$B$2</c:f>
              <c:strCache>
                <c:ptCount val="1"/>
                <c:pt idx="0">
                  <c:v>2018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18A-4FD3-B6D1-78BDCBB3327D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18A-4FD3-B6D1-78BDCBB3327D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18A-4FD3-B6D1-78BDCBB3327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18A-4FD3-B6D1-78BDCBB3327D}"/>
              </c:ext>
            </c:extLst>
          </c:dPt>
          <c:dPt>
            <c:idx val="4"/>
            <c:bubble3D val="0"/>
            <c:explosion val="10"/>
            <c:spPr>
              <a:solidFill>
                <a:srgbClr val="FF00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18A-4FD3-B6D1-78BDCBB3327D}"/>
              </c:ext>
            </c:extLst>
          </c:dPt>
          <c:dPt>
            <c:idx val="5"/>
            <c:bubble3D val="0"/>
            <c:spPr>
              <a:solidFill>
                <a:srgbClr val="B47CE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618A-4FD3-B6D1-78BDCBB3327D}"/>
              </c:ext>
            </c:extLst>
          </c:dPt>
          <c:dPt>
            <c:idx val="6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618A-4FD3-B6D1-78BDCBB3327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618A-4FD3-B6D1-78BDCBB3327D}"/>
              </c:ext>
            </c:extLst>
          </c:dPt>
          <c:dLbls>
            <c:dLbl>
              <c:idx val="0"/>
              <c:layout>
                <c:manualLayout>
                  <c:x val="9.7146308076950585E-3"/>
                  <c:y val="-6.265474719722535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 rtl="0">
                    <a:defRPr lang="en-US" sz="1300" b="0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579231419716799"/>
                      <c:h val="8.64907923266045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18A-4FD3-B6D1-78BDCBB3327D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618A-4FD3-B6D1-78BDCBB3327D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618A-4FD3-B6D1-78BDCBB3327D}"/>
                </c:ext>
              </c:extLst>
            </c:dLbl>
            <c:dLbl>
              <c:idx val="5"/>
              <c:layout>
                <c:manualLayout>
                  <c:x val="3.1086818584624186E-3"/>
                  <c:y val="-1.203761440179085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18A-4FD3-B6D1-78BDCBB3327D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618A-4FD3-B6D1-78BDCBB3327D}"/>
                </c:ext>
              </c:extLst>
            </c:dLbl>
            <c:dLbl>
              <c:idx val="7"/>
              <c:layout>
                <c:manualLayout>
                  <c:x val="-0.11162493263821453"/>
                  <c:y val="-1.352749818965798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18A-4FD3-B6D1-78BDCBB3327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'Répartition par secteur (%)'!$A$3:$A$10</c:f>
              <c:strCache>
                <c:ptCount val="8"/>
                <c:pt idx="0">
                  <c:v>Pouvoirs publics, organes de souveraineté et gouvernance</c:v>
                </c:pt>
                <c:pt idx="1">
                  <c:v>Défense, sécurité et justice</c:v>
                </c:pt>
                <c:pt idx="2">
                  <c:v>Administration générale et développement économique</c:v>
                </c:pt>
                <c:pt idx="3">
                  <c:v>Enseignement, formation et recherche</c:v>
                </c:pt>
                <c:pt idx="4">
                  <c:v>Santé et action sociale</c:v>
                </c:pt>
                <c:pt idx="5">
                  <c:v>Culture, jeunesse, sports et loisirs</c:v>
                </c:pt>
                <c:pt idx="6">
                  <c:v>Développement des infrastructures et équipements collectifs</c:v>
                </c:pt>
                <c:pt idx="7">
                  <c:v>Production, développement industriel et commercial</c:v>
                </c:pt>
              </c:strCache>
            </c:strRef>
          </c:cat>
          <c:val>
            <c:numRef>
              <c:f>'Répartition par secteur (%)'!$B$3:$B$10</c:f>
              <c:numCache>
                <c:formatCode>0.0%</c:formatCode>
                <c:ptCount val="8"/>
                <c:pt idx="0">
                  <c:v>5.1449039400846629E-2</c:v>
                </c:pt>
                <c:pt idx="1">
                  <c:v>7.6492702998727083E-2</c:v>
                </c:pt>
                <c:pt idx="2">
                  <c:v>0.33634291465616767</c:v>
                </c:pt>
                <c:pt idx="3">
                  <c:v>0.190254877001865</c:v>
                </c:pt>
                <c:pt idx="4">
                  <c:v>6.1262248009235964E-2</c:v>
                </c:pt>
                <c:pt idx="5">
                  <c:v>2.4229596518753144E-2</c:v>
                </c:pt>
                <c:pt idx="6">
                  <c:v>0.22068618454160624</c:v>
                </c:pt>
                <c:pt idx="7">
                  <c:v>3.9282436872798317E-2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18A-4FD3-B6D1-78BDCBB3327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Parts du budget 2019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4507424234485181"/>
          <c:y val="0.21857107062983139"/>
          <c:w val="0.82156976959878958"/>
          <c:h val="0.64303797392568662"/>
        </c:manualLayout>
      </c:layout>
      <c:pieChart>
        <c:varyColors val="1"/>
        <c:ser>
          <c:idx val="0"/>
          <c:order val="0"/>
          <c:tx>
            <c:strRef>
              <c:f>'Répartition par secteur (%)'!$C$17</c:f>
              <c:strCache>
                <c:ptCount val="1"/>
                <c:pt idx="0">
                  <c:v>2019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E9D-49F3-BD9A-76E077A4D919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E9D-49F3-BD9A-76E077A4D919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E9D-49F3-BD9A-76E077A4D919}"/>
              </c:ext>
            </c:extLst>
          </c:dPt>
          <c:dPt>
            <c:idx val="3"/>
            <c:bubble3D val="0"/>
            <c:spPr>
              <a:solidFill>
                <a:srgbClr val="44C1A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E9D-49F3-BD9A-76E077A4D919}"/>
              </c:ext>
            </c:extLst>
          </c:dPt>
          <c:dPt>
            <c:idx val="4"/>
            <c:bubble3D val="0"/>
            <c:explosion val="11"/>
            <c:spPr>
              <a:solidFill>
                <a:srgbClr val="FF00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0E9D-49F3-BD9A-76E077A4D919}"/>
              </c:ext>
            </c:extLst>
          </c:dPt>
          <c:dPt>
            <c:idx val="5"/>
            <c:bubble3D val="0"/>
            <c:spPr>
              <a:solidFill>
                <a:srgbClr val="B47CE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0E9D-49F3-BD9A-76E077A4D919}"/>
              </c:ext>
            </c:extLst>
          </c:dPt>
          <c:dPt>
            <c:idx val="6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0E9D-49F3-BD9A-76E077A4D91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0E9D-49F3-BD9A-76E077A4D919}"/>
              </c:ext>
            </c:extLst>
          </c:dPt>
          <c:dLbls>
            <c:dLbl>
              <c:idx val="0"/>
              <c:layout>
                <c:manualLayout>
                  <c:x val="5.276096309472951E-2"/>
                  <c:y val="6.64475596529771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E9D-49F3-BD9A-76E077A4D919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0E9D-49F3-BD9A-76E077A4D919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0E9D-49F3-BD9A-76E077A4D919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0E9D-49F3-BD9A-76E077A4D919}"/>
                </c:ext>
              </c:extLst>
            </c:dLbl>
            <c:dLbl>
              <c:idx val="7"/>
              <c:layout>
                <c:manualLayout>
                  <c:x val="-0.10928959658656942"/>
                  <c:y val="-1.054234224579400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672127385582494"/>
                      <c:h val="8.268899925730326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0E9D-49F3-BD9A-76E077A4D91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'Répartition par secteur (%)'!$B$18:$B$25</c:f>
              <c:strCache>
                <c:ptCount val="8"/>
                <c:pt idx="0">
                  <c:v>Pouvoirs publics, organes de souveraineté et gouvernance</c:v>
                </c:pt>
                <c:pt idx="1">
                  <c:v>Défense, sécurité et justice</c:v>
                </c:pt>
                <c:pt idx="2">
                  <c:v>Administration générale et développement économique</c:v>
                </c:pt>
                <c:pt idx="3">
                  <c:v>Enseignement, formation et recherche</c:v>
                </c:pt>
                <c:pt idx="4">
                  <c:v>Santé et action sociale</c:v>
                </c:pt>
                <c:pt idx="5">
                  <c:v>Culture, jeunesse, sports et loisirs</c:v>
                </c:pt>
                <c:pt idx="6">
                  <c:v>Développement des infrastructures et équipements collectifs</c:v>
                </c:pt>
                <c:pt idx="7">
                  <c:v>Production, développement industriel et commercial</c:v>
                </c:pt>
              </c:strCache>
            </c:strRef>
          </c:cat>
          <c:val>
            <c:numRef>
              <c:f>'Répartition par secteur (%)'!$C$18:$C$25</c:f>
              <c:numCache>
                <c:formatCode>0.0%</c:formatCode>
                <c:ptCount val="8"/>
                <c:pt idx="0">
                  <c:v>5.4019415357766151E-2</c:v>
                </c:pt>
                <c:pt idx="1">
                  <c:v>7.1525959860383945E-2</c:v>
                </c:pt>
                <c:pt idx="2">
                  <c:v>0.37371836823734728</c:v>
                </c:pt>
                <c:pt idx="3">
                  <c:v>0.18282340750436302</c:v>
                </c:pt>
                <c:pt idx="4">
                  <c:v>5.9514070680628278E-2</c:v>
                </c:pt>
                <c:pt idx="5">
                  <c:v>1.8624563699825479E-2</c:v>
                </c:pt>
                <c:pt idx="6">
                  <c:v>0.20062990837696337</c:v>
                </c:pt>
                <c:pt idx="7">
                  <c:v>3.9144306282722516E-2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0E9D-49F3-BD9A-76E077A4D919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Parts du budget 2021</a:t>
            </a:r>
          </a:p>
        </c:rich>
      </c:tx>
      <c:layout>
        <c:manualLayout>
          <c:xMode val="edge"/>
          <c:yMode val="edge"/>
          <c:x val="0.22255706039361092"/>
          <c:y val="3.3925934016878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2794704225826156"/>
          <c:y val="0.22939689602933006"/>
          <c:w val="0.85696722120261282"/>
          <c:h val="0.64446066372542965"/>
        </c:manualLayout>
      </c:layout>
      <c:pieChart>
        <c:varyColors val="1"/>
        <c:ser>
          <c:idx val="0"/>
          <c:order val="0"/>
          <c:tx>
            <c:strRef>
              <c:f>'Répartition par secteur (%)'!$M$15</c:f>
              <c:strCache>
                <c:ptCount val="1"/>
                <c:pt idx="0">
                  <c:v>2021 (projet)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8E6-4B44-BA29-FC178A9D91FC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8E6-4B44-BA29-FC178A9D91FC}"/>
              </c:ext>
            </c:extLst>
          </c:dPt>
          <c:dPt>
            <c:idx val="2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8E6-4B44-BA29-FC178A9D91F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8E6-4B44-BA29-FC178A9D91FC}"/>
              </c:ext>
            </c:extLst>
          </c:dPt>
          <c:dPt>
            <c:idx val="4"/>
            <c:bubble3D val="0"/>
            <c:explosion val="11"/>
            <c:spPr>
              <a:solidFill>
                <a:srgbClr val="FF006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8E6-4B44-BA29-FC178A9D91FC}"/>
              </c:ext>
            </c:extLst>
          </c:dPt>
          <c:dPt>
            <c:idx val="5"/>
            <c:bubble3D val="0"/>
            <c:spPr>
              <a:solidFill>
                <a:srgbClr val="B47CE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8E6-4B44-BA29-FC178A9D91FC}"/>
              </c:ext>
            </c:extLst>
          </c:dPt>
          <c:dPt>
            <c:idx val="6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8E6-4B44-BA29-FC178A9D91FC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78E6-4B44-BA29-FC178A9D91FC}"/>
              </c:ext>
            </c:extLst>
          </c:dPt>
          <c:dPt>
            <c:idx val="8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78E6-4B44-BA29-FC178A9D91FC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78E6-4B44-BA29-FC178A9D91FC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78E6-4B44-BA29-FC178A9D91FC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78E6-4B44-BA29-FC178A9D91FC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D-78E6-4B44-BA29-FC178A9D91F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'Répartition par secteur (%)'!$L$16:$L$24</c:f>
              <c:strCache>
                <c:ptCount val="9"/>
                <c:pt idx="0">
                  <c:v>Pouvoirs publics, organes de souveraineté et gouvernance</c:v>
                </c:pt>
                <c:pt idx="1">
                  <c:v>Défense, sécurité et justice</c:v>
                </c:pt>
                <c:pt idx="2">
                  <c:v>Administration générale et développement économique</c:v>
                </c:pt>
                <c:pt idx="3">
                  <c:v>Enseignement, formation et recherche</c:v>
                </c:pt>
                <c:pt idx="4">
                  <c:v>Santé et action sociale</c:v>
                </c:pt>
                <c:pt idx="5">
                  <c:v>Culture, jeunesse, sports et loisirs</c:v>
                </c:pt>
                <c:pt idx="6">
                  <c:v>Développement des infrastructures et équipements collectifs</c:v>
                </c:pt>
                <c:pt idx="7">
                  <c:v>Production, développement industriel et commercial</c:v>
                </c:pt>
                <c:pt idx="8">
                  <c:v>Environnement, cadre de vie et protection de la nature</c:v>
                </c:pt>
              </c:strCache>
            </c:strRef>
          </c:cat>
          <c:val>
            <c:numRef>
              <c:f>'Répartition par secteur (%)'!$M$16:$M$24</c:f>
              <c:numCache>
                <c:formatCode>0.0%</c:formatCode>
                <c:ptCount val="9"/>
                <c:pt idx="0">
                  <c:v>8.2000000000000003E-2</c:v>
                </c:pt>
                <c:pt idx="1">
                  <c:v>7.0000000000000007E-2</c:v>
                </c:pt>
                <c:pt idx="2">
                  <c:v>0.39800000000000002</c:v>
                </c:pt>
                <c:pt idx="3">
                  <c:v>0.16600000000000001</c:v>
                </c:pt>
                <c:pt idx="4">
                  <c:v>6.0999999999999999E-2</c:v>
                </c:pt>
                <c:pt idx="5">
                  <c:v>2.1000000000000001E-2</c:v>
                </c:pt>
                <c:pt idx="6">
                  <c:v>0.13800000000000001</c:v>
                </c:pt>
                <c:pt idx="7">
                  <c:v>3.7999999999999999E-2</c:v>
                </c:pt>
                <c:pt idx="8">
                  <c:v>2.5999999999999999E-2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78E6-4B44-BA29-FC178A9D91FC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958092738407698"/>
          <c:y val="5.22329638158733E-2"/>
          <c:w val="0.86486351706036746"/>
          <c:h val="0.5442595051096031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'Sheet1 (2)'!$A$3</c:f>
              <c:strCache>
                <c:ptCount val="1"/>
                <c:pt idx="0">
                  <c:v>Pouvoirs publics, organes de souveraineté et gouvernance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'Sheet1 (2)'!$B$2:$E$2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'Sheet1 (2)'!$B$3:$E$3</c:f>
              <c:numCache>
                <c:formatCode>General</c:formatCode>
                <c:ptCount val="4"/>
                <c:pt idx="0">
                  <c:v>347.6</c:v>
                </c:pt>
                <c:pt idx="1">
                  <c:v>396.2</c:v>
                </c:pt>
                <c:pt idx="2" formatCode="0.0">
                  <c:v>741.2</c:v>
                </c:pt>
                <c:pt idx="3">
                  <c:v>692.8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95-403C-AB84-E3023B8E41ED}"/>
            </c:ext>
          </c:extLst>
        </c:ser>
        <c:ser>
          <c:idx val="1"/>
          <c:order val="1"/>
          <c:tx>
            <c:strRef>
              <c:f>'Sheet1 (2)'!$A$4</c:f>
              <c:strCache>
                <c:ptCount val="1"/>
                <c:pt idx="0">
                  <c:v>Défense, sécurité et justice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'Sheet1 (2)'!$B$2:$E$2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'Sheet1 (2)'!$B$4:$E$4</c:f>
              <c:numCache>
                <c:formatCode>General</c:formatCode>
                <c:ptCount val="4"/>
                <c:pt idx="0">
                  <c:v>516.79999999999995</c:v>
                </c:pt>
                <c:pt idx="1">
                  <c:v>524.6</c:v>
                </c:pt>
                <c:pt idx="2" formatCode="0.0">
                  <c:v>585.79999999999995</c:v>
                </c:pt>
                <c:pt idx="3">
                  <c:v>591.79999999999995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95-403C-AB84-E3023B8E41ED}"/>
            </c:ext>
          </c:extLst>
        </c:ser>
        <c:ser>
          <c:idx val="2"/>
          <c:order val="2"/>
          <c:tx>
            <c:strRef>
              <c:f>'Sheet1 (2)'!$A$5</c:f>
              <c:strCache>
                <c:ptCount val="1"/>
                <c:pt idx="0">
                  <c:v>Administration générale et développement économique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numRef>
              <c:f>'Sheet1 (2)'!$B$2:$E$2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'Sheet1 (2)'!$B$5:$E$5</c:f>
              <c:numCache>
                <c:formatCode>General</c:formatCode>
                <c:ptCount val="4"/>
                <c:pt idx="0">
                  <c:v>2272.4</c:v>
                </c:pt>
                <c:pt idx="1">
                  <c:v>2741</c:v>
                </c:pt>
                <c:pt idx="2" formatCode="0.0">
                  <c:v>2873.2</c:v>
                </c:pt>
                <c:pt idx="3">
                  <c:v>3343.2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95-403C-AB84-E3023B8E41ED}"/>
            </c:ext>
          </c:extLst>
        </c:ser>
        <c:ser>
          <c:idx val="3"/>
          <c:order val="3"/>
          <c:tx>
            <c:strRef>
              <c:f>'Sheet1 (2)'!$A$6</c:f>
              <c:strCache>
                <c:ptCount val="1"/>
                <c:pt idx="0">
                  <c:v>Enseignement, formation et recherche</c:v>
                </c:pt>
              </c:strCache>
            </c:strRef>
          </c:tx>
          <c:spPr>
            <a:solidFill>
              <a:srgbClr val="44C1A3"/>
            </a:solidFill>
            <a:ln>
              <a:noFill/>
            </a:ln>
            <a:effectLst/>
          </c:spPr>
          <c:invertIfNegative val="0"/>
          <c:cat>
            <c:numRef>
              <c:f>'Sheet1 (2)'!$B$2:$E$2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'Sheet1 (2)'!$B$6:$E$6</c:f>
              <c:numCache>
                <c:formatCode>General</c:formatCode>
                <c:ptCount val="4"/>
                <c:pt idx="0">
                  <c:v>1285.4000000000001</c:v>
                </c:pt>
                <c:pt idx="1">
                  <c:v>1340.9</c:v>
                </c:pt>
                <c:pt idx="2" formatCode="0.0">
                  <c:v>1330</c:v>
                </c:pt>
                <c:pt idx="3">
                  <c:v>1391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995-403C-AB84-E3023B8E41ED}"/>
            </c:ext>
          </c:extLst>
        </c:ser>
        <c:ser>
          <c:idx val="4"/>
          <c:order val="4"/>
          <c:tx>
            <c:strRef>
              <c:f>'Sheet1 (2)'!$A$7</c:f>
              <c:strCache>
                <c:ptCount val="1"/>
                <c:pt idx="0">
                  <c:v>Santé et action sociale</c:v>
                </c:pt>
              </c:strCache>
            </c:strRef>
          </c:tx>
          <c:spPr>
            <a:solidFill>
              <a:srgbClr val="FB0988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9545454545454544E-2"/>
                  <c:y val="-2.789612274645455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995-403C-AB84-E3023B8E41ED}"/>
                </c:ext>
              </c:extLst>
            </c:dLbl>
            <c:dLbl>
              <c:idx val="1"/>
              <c:layout>
                <c:manualLayout>
                  <c:x val="8.3333333333333245E-2"/>
                  <c:y val="8.36883682393636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995-403C-AB84-E3023B8E41ED}"/>
                </c:ext>
              </c:extLst>
            </c:dLbl>
            <c:dLbl>
              <c:idx val="2"/>
              <c:layout>
                <c:manualLayout>
                  <c:x val="8.2070707070707072E-2"/>
                  <c:y val="-1.1158449098581822E-2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rgbClr val="FB0988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7822019406665077E-2"/>
                      <c:h val="3.93056369497544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6995-403C-AB84-E3023B8E41ED}"/>
                </c:ext>
              </c:extLst>
            </c:dLbl>
            <c:dLbl>
              <c:idx val="3"/>
              <c:layout>
                <c:manualLayout>
                  <c:x val="8.5858585858585856E-2"/>
                  <c:y val="-5.57922454929091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995-403C-AB84-E3023B8E41ED}"/>
                </c:ext>
              </c:extLst>
            </c:dLbl>
            <c:numFmt formatCode="General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rgbClr val="FB0988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'Sheet1 (2)'!$B$2:$E$2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'Sheet1 (2)'!$B$7:$E$7</c:f>
              <c:numCache>
                <c:formatCode>General</c:formatCode>
                <c:ptCount val="4"/>
                <c:pt idx="0">
                  <c:v>413.9</c:v>
                </c:pt>
                <c:pt idx="1">
                  <c:v>436.5</c:v>
                </c:pt>
                <c:pt idx="2" formatCode="0.0">
                  <c:v>530.70000000000005</c:v>
                </c:pt>
                <c:pt idx="3">
                  <c:v>510.2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995-403C-AB84-E3023B8E41ED}"/>
            </c:ext>
          </c:extLst>
        </c:ser>
        <c:ser>
          <c:idx val="5"/>
          <c:order val="5"/>
          <c:tx>
            <c:strRef>
              <c:f>'Sheet1 (2)'!$A$8</c:f>
              <c:strCache>
                <c:ptCount val="1"/>
                <c:pt idx="0">
                  <c:v>Culture, jeunesse, sports et loisirs</c:v>
                </c:pt>
              </c:strCache>
            </c:strRef>
          </c:tx>
          <c:spPr>
            <a:solidFill>
              <a:srgbClr val="B47CEC"/>
            </a:solidFill>
            <a:ln>
              <a:noFill/>
            </a:ln>
            <a:effectLst/>
          </c:spPr>
          <c:invertIfNegative val="0"/>
          <c:cat>
            <c:numRef>
              <c:f>'Sheet1 (2)'!$B$2:$E$2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'Sheet1 (2)'!$B$8:$E$8</c:f>
              <c:numCache>
                <c:formatCode>General</c:formatCode>
                <c:ptCount val="4"/>
                <c:pt idx="0">
                  <c:v>163.69999999999999</c:v>
                </c:pt>
                <c:pt idx="1">
                  <c:v>136.6</c:v>
                </c:pt>
                <c:pt idx="2" formatCode="0.0">
                  <c:v>213</c:v>
                </c:pt>
                <c:pt idx="3">
                  <c:v>177.6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995-403C-AB84-E3023B8E41ED}"/>
            </c:ext>
          </c:extLst>
        </c:ser>
        <c:ser>
          <c:idx val="6"/>
          <c:order val="6"/>
          <c:tx>
            <c:strRef>
              <c:f>'Sheet1 (2)'!$A$9</c:f>
              <c:strCache>
                <c:ptCount val="1"/>
                <c:pt idx="0">
                  <c:v>Développement des infrastructures et équipements collectifs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numRef>
              <c:f>'Sheet1 (2)'!$B$2:$E$2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'Sheet1 (2)'!$B$9:$E$9</c:f>
              <c:numCache>
                <c:formatCode>General</c:formatCode>
                <c:ptCount val="4"/>
                <c:pt idx="0">
                  <c:v>1491</c:v>
                </c:pt>
                <c:pt idx="1">
                  <c:v>1471.5</c:v>
                </c:pt>
                <c:pt idx="2" formatCode="0.0">
                  <c:v>1416.8</c:v>
                </c:pt>
                <c:pt idx="3">
                  <c:v>1157.7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995-403C-AB84-E3023B8E41ED}"/>
            </c:ext>
          </c:extLst>
        </c:ser>
        <c:ser>
          <c:idx val="7"/>
          <c:order val="7"/>
          <c:tx>
            <c:strRef>
              <c:f>'Sheet1 (2)'!$A$10</c:f>
              <c:strCache>
                <c:ptCount val="1"/>
                <c:pt idx="0">
                  <c:v>Production, développement industriel et commercial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lumMod val="60000"/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60000"/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numRef>
              <c:f>'Sheet1 (2)'!$B$2:$E$2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'Sheet1 (2)'!$B$10:$E$10</c:f>
              <c:numCache>
                <c:formatCode>General</c:formatCode>
                <c:ptCount val="4"/>
                <c:pt idx="0">
                  <c:v>265.39999999999998</c:v>
                </c:pt>
                <c:pt idx="1">
                  <c:v>287.10000000000002</c:v>
                </c:pt>
                <c:pt idx="2" formatCode="0.0">
                  <c:v>179.9</c:v>
                </c:pt>
                <c:pt idx="3">
                  <c:v>322.2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995-403C-AB84-E3023B8E41ED}"/>
            </c:ext>
          </c:extLst>
        </c:ser>
        <c:ser>
          <c:idx val="8"/>
          <c:order val="8"/>
          <c:tx>
            <c:strRef>
              <c:f>'Sheet1 (2)'!$A$11</c:f>
              <c:strCache>
                <c:ptCount val="1"/>
                <c:pt idx="0">
                  <c:v>Environnement, cadre de vie et protection de la nature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numRef>
              <c:f>'Sheet1 (2)'!$B$2:$E$2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'Sheet1 (2)'!$B$11:$E$11</c:f>
              <c:numCache>
                <c:formatCode>General</c:formatCode>
                <c:ptCount val="4"/>
                <c:pt idx="2">
                  <c:v>192.4</c:v>
                </c:pt>
                <c:pt idx="3">
                  <c:v>214.5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995-403C-AB84-E3023B8E41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89309344"/>
        <c:axId val="2045648064"/>
      </c:barChart>
      <c:catAx>
        <c:axId val="98930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45648064"/>
        <c:crosses val="autoZero"/>
        <c:auto val="1"/>
        <c:lblAlgn val="ctr"/>
        <c:lblOffset val="100"/>
        <c:noMultiLvlLbl val="0"/>
      </c:catAx>
      <c:valAx>
        <c:axId val="2045648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0" dirty="0"/>
                  <a:t>MILLIARDS DE FRANCS CFA</a:t>
                </a:r>
              </a:p>
            </c:rich>
          </c:tx>
          <c:layout>
            <c:manualLayout>
              <c:xMode val="edge"/>
              <c:yMode val="edge"/>
              <c:x val="2.6765986638033881E-2"/>
              <c:y val="0.1203513417815386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8930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4880796308479601E-2"/>
          <c:y val="0.71023836028787046"/>
          <c:w val="0.97590149810052629"/>
          <c:h val="0.278853377100226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5184143739878839"/>
          <c:y val="3.0523756637606099E-2"/>
          <c:w val="0.74766797686830822"/>
          <c:h val="0.8713360309128025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'Par Ministère bis (FCFA)'!$G$17</c:f>
              <c:strCache>
                <c:ptCount val="1"/>
                <c:pt idx="0">
                  <c:v>Ministère de l'éducation nationale, de l'enseignement technique et de la formation professionnelle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'Par Ministère bis (FCFA)'!$H$16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'Par Ministère bis (FCFA)'!$H$17</c:f>
              <c:numCache>
                <c:formatCode>0</c:formatCode>
                <c:ptCount val="1"/>
                <c:pt idx="0">
                  <c:v>910.61899034700002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2C-45AB-AA75-4A3E2FD4966F}"/>
            </c:ext>
          </c:extLst>
        </c:ser>
        <c:ser>
          <c:idx val="1"/>
          <c:order val="1"/>
          <c:tx>
            <c:strRef>
              <c:f>'Par Ministère bis (FCFA)'!$G$18</c:f>
              <c:strCache>
                <c:ptCount val="1"/>
                <c:pt idx="0">
                  <c:v>Ministère de la défense</c:v>
                </c:pt>
              </c:strCache>
            </c:strRef>
          </c:tx>
          <c:spPr>
            <a:solidFill>
              <a:srgbClr val="63A537"/>
            </a:solidFill>
            <a:ln>
              <a:noFill/>
            </a:ln>
            <a:effectLst/>
          </c:spPr>
          <c:invertIfNegative val="0"/>
          <c:cat>
            <c:numRef>
              <c:f>'Par Ministère bis (FCFA)'!$H$16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'Par Ministère bis (FCFA)'!$H$18</c:f>
              <c:numCache>
                <c:formatCode>0</c:formatCode>
                <c:ptCount val="1"/>
                <c:pt idx="0">
                  <c:v>297.52790495599999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2C-45AB-AA75-4A3E2FD4966F}"/>
            </c:ext>
          </c:extLst>
        </c:ser>
        <c:ser>
          <c:idx val="2"/>
          <c:order val="2"/>
          <c:tx>
            <c:strRef>
              <c:f>'Par Ministère bis (FCFA)'!$G$19</c:f>
              <c:strCache>
                <c:ptCount val="1"/>
                <c:pt idx="0">
                  <c:v>Ministère auprès du PM, chargé du budget et du portefeuille de l'état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'Par Ministère bis (FCFA)'!$H$16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'Par Ministère bis (FCFA)'!$H$19</c:f>
              <c:numCache>
                <c:formatCode>0</c:formatCode>
                <c:ptCount val="1"/>
                <c:pt idx="0">
                  <c:v>296.69580498300002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2C-45AB-AA75-4A3E2FD4966F}"/>
            </c:ext>
          </c:extLst>
        </c:ser>
        <c:ser>
          <c:idx val="3"/>
          <c:order val="3"/>
          <c:tx>
            <c:strRef>
              <c:f>'Par Ministère bis (FCFA)'!$G$20</c:f>
              <c:strCache>
                <c:ptCount val="1"/>
                <c:pt idx="0">
                  <c:v>Ministère de la santé et de l'hygiène publique</c:v>
                </c:pt>
              </c:strCache>
            </c:strRef>
          </c:tx>
          <c:spPr>
            <a:solidFill>
              <a:srgbClr val="FC0871"/>
            </a:solidFill>
            <a:ln>
              <a:noFill/>
            </a:ln>
            <a:effectLst/>
          </c:spPr>
          <c:invertIfNegative val="0"/>
          <c:cat>
            <c:numRef>
              <c:f>'Par Ministère bis (FCFA)'!$H$16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'Par Ministère bis (FCFA)'!$H$20</c:f>
              <c:numCache>
                <c:formatCode>0</c:formatCode>
                <c:ptCount val="1"/>
                <c:pt idx="0">
                  <c:v>237.66680483900001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2C-45AB-AA75-4A3E2FD4966F}"/>
            </c:ext>
          </c:extLst>
        </c:ser>
        <c:ser>
          <c:idx val="4"/>
          <c:order val="4"/>
          <c:tx>
            <c:strRef>
              <c:f>'Par Ministère bis (FCFA)'!$G$21</c:f>
              <c:strCache>
                <c:ptCount val="1"/>
                <c:pt idx="0">
                  <c:v>Ministère de l'intérieur, de la sécurité et de la protection civile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'Par Ministère bis (FCFA)'!$H$16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'Par Ministère bis (FCFA)'!$H$21</c:f>
              <c:numCache>
                <c:formatCode>0</c:formatCode>
                <c:ptCount val="1"/>
                <c:pt idx="0">
                  <c:v>195.116771414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2C-45AB-AA75-4A3E2FD4966F}"/>
            </c:ext>
          </c:extLst>
        </c:ser>
        <c:ser>
          <c:idx val="5"/>
          <c:order val="5"/>
          <c:tx>
            <c:strRef>
              <c:f>'Par Ministère bis (FCFA)'!$G$22</c:f>
              <c:strCache>
                <c:ptCount val="1"/>
                <c:pt idx="0">
                  <c:v>Ministère de l'enseignement supérieur et de la recherche scientifique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'Par Ministère bis (FCFA)'!$H$16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'Par Ministère bis (FCFA)'!$H$22</c:f>
              <c:numCache>
                <c:formatCode>0</c:formatCode>
                <c:ptCount val="1"/>
                <c:pt idx="0">
                  <c:v>188.539263772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C2C-45AB-AA75-4A3E2FD4966F}"/>
            </c:ext>
          </c:extLst>
        </c:ser>
        <c:ser>
          <c:idx val="6"/>
          <c:order val="6"/>
          <c:tx>
            <c:strRef>
              <c:f>'Par Ministère bis (FCFA)'!$G$23</c:f>
              <c:strCache>
                <c:ptCount val="1"/>
                <c:pt idx="0">
                  <c:v>Ministère des affaires étrangères</c:v>
                </c:pt>
              </c:strCache>
            </c:strRef>
          </c:tx>
          <c:spPr>
            <a:solidFill>
              <a:srgbClr val="5C7B20"/>
            </a:solidFill>
            <a:ln>
              <a:noFill/>
            </a:ln>
            <a:effectLst/>
          </c:spPr>
          <c:invertIfNegative val="0"/>
          <c:cat>
            <c:numRef>
              <c:f>'Par Ministère bis (FCFA)'!$H$16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'Par Ministère bis (FCFA)'!$H$23</c:f>
              <c:numCache>
                <c:formatCode>0</c:formatCode>
                <c:ptCount val="1"/>
                <c:pt idx="0">
                  <c:v>82.089131492000007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C2C-45AB-AA75-4A3E2FD4966F}"/>
            </c:ext>
          </c:extLst>
        </c:ser>
        <c:ser>
          <c:idx val="7"/>
          <c:order val="7"/>
          <c:tx>
            <c:strRef>
              <c:f>'Par Ministère bis (FCFA)'!$G$24</c:f>
              <c:strCache>
                <c:ptCount val="1"/>
                <c:pt idx="0">
                  <c:v>Ministère de la justice et des droits de l'homme</c:v>
                </c:pt>
              </c:strCache>
            </c:strRef>
          </c:tx>
          <c:spPr>
            <a:solidFill>
              <a:srgbClr val="3B6321"/>
            </a:solidFill>
            <a:ln>
              <a:noFill/>
            </a:ln>
            <a:effectLst/>
          </c:spPr>
          <c:invertIfNegative val="0"/>
          <c:cat>
            <c:numRef>
              <c:f>'Par Ministère bis (FCFA)'!$H$16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'Par Ministère bis (FCFA)'!$H$24</c:f>
              <c:numCache>
                <c:formatCode>0</c:formatCode>
                <c:ptCount val="1"/>
                <c:pt idx="0">
                  <c:v>51.131652342000002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C2C-45AB-AA75-4A3E2FD4966F}"/>
            </c:ext>
          </c:extLst>
        </c:ser>
        <c:ser>
          <c:idx val="8"/>
          <c:order val="8"/>
          <c:tx>
            <c:strRef>
              <c:f>'Par Ministère bis (FCFA)'!$G$25</c:f>
              <c:strCache>
                <c:ptCount val="1"/>
                <c:pt idx="0">
                  <c:v>Ministère de l'économie et des finances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'Par Ministère bis (FCFA)'!$H$16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'Par Ministère bis (FCFA)'!$H$25</c:f>
              <c:numCache>
                <c:formatCode>0</c:formatCode>
                <c:ptCount val="1"/>
                <c:pt idx="0">
                  <c:v>33.705197292999998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C2C-45AB-AA75-4A3E2FD4966F}"/>
            </c:ext>
          </c:extLst>
        </c:ser>
        <c:ser>
          <c:idx val="9"/>
          <c:order val="9"/>
          <c:tx>
            <c:strRef>
              <c:f>'Par Ministère bis (FCFA)'!$G$26</c:f>
              <c:strCache>
                <c:ptCount val="1"/>
                <c:pt idx="0">
                  <c:v>Ministère des eaux et forêts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'Par Ministère bis (FCFA)'!$H$16</c:f>
              <c:numCache>
                <c:formatCode>General</c:formatCode>
                <c:ptCount val="1"/>
                <c:pt idx="0">
                  <c:v>2018</c:v>
                </c:pt>
              </c:numCache>
            </c:numRef>
          </c:cat>
          <c:val>
            <c:numRef>
              <c:f>'Par Ministère bis (FCFA)'!$H$26</c:f>
              <c:numCache>
                <c:formatCode>0</c:formatCode>
                <c:ptCount val="1"/>
                <c:pt idx="0">
                  <c:v>28.240696361000001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1C2C-45AB-AA75-4A3E2FD496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58457104"/>
        <c:axId val="1876575600"/>
      </c:barChart>
      <c:catAx>
        <c:axId val="195845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76575600"/>
        <c:crosses val="autoZero"/>
        <c:auto val="1"/>
        <c:lblAlgn val="ctr"/>
        <c:lblOffset val="100"/>
        <c:noMultiLvlLbl val="0"/>
      </c:catAx>
      <c:valAx>
        <c:axId val="1876575600"/>
        <c:scaling>
          <c:orientation val="minMax"/>
          <c:max val="2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FR" sz="1200" dirty="0"/>
                  <a:t>MILLIARDS</a:t>
                </a:r>
                <a:r>
                  <a:rPr lang="fr-FR" sz="1200" baseline="0" dirty="0"/>
                  <a:t> FCFA</a:t>
                </a:r>
              </a:p>
            </c:rich>
          </c:tx>
          <c:layout>
            <c:manualLayout>
              <c:xMode val="edge"/>
              <c:yMode val="edge"/>
              <c:x val="3.5152260889941321E-3"/>
              <c:y val="0.2519733025139920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58457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'Par Ministère bis (FCFA)'!$J$17</c:f>
              <c:strCache>
                <c:ptCount val="1"/>
                <c:pt idx="0">
                  <c:v>Ministère de l'éducation nationale, de l'enseignement technique et de la formation professionnelle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'Par Ministère bis (FCFA)'!$K$16</c:f>
              <c:numCache>
                <c:formatCode>General</c:formatCode>
                <c:ptCount val="1"/>
                <c:pt idx="0">
                  <c:v>2019</c:v>
                </c:pt>
              </c:numCache>
            </c:numRef>
          </c:cat>
          <c:val>
            <c:numRef>
              <c:f>'Par Ministère bis (FCFA)'!$K$17</c:f>
              <c:numCache>
                <c:formatCode>0</c:formatCode>
                <c:ptCount val="1"/>
                <c:pt idx="0">
                  <c:v>939.70305224900005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28-483A-8FE3-8C04AB4B208A}"/>
            </c:ext>
          </c:extLst>
        </c:ser>
        <c:ser>
          <c:idx val="1"/>
          <c:order val="1"/>
          <c:tx>
            <c:strRef>
              <c:f>'Par Ministère bis (FCFA)'!$J$18</c:f>
              <c:strCache>
                <c:ptCount val="1"/>
                <c:pt idx="0">
                  <c:v>Ministère auprès du PM, chargé du budget et du portefeuille de l'état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'Par Ministère bis (FCFA)'!$K$16</c:f>
              <c:numCache>
                <c:formatCode>General</c:formatCode>
                <c:ptCount val="1"/>
                <c:pt idx="0">
                  <c:v>2019</c:v>
                </c:pt>
              </c:numCache>
            </c:numRef>
          </c:cat>
          <c:val>
            <c:numRef>
              <c:f>'Par Ministère bis (FCFA)'!$K$18</c:f>
              <c:numCache>
                <c:formatCode>0</c:formatCode>
                <c:ptCount val="1"/>
                <c:pt idx="0">
                  <c:v>329.04543162200002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28-483A-8FE3-8C04AB4B208A}"/>
            </c:ext>
          </c:extLst>
        </c:ser>
        <c:ser>
          <c:idx val="2"/>
          <c:order val="2"/>
          <c:tx>
            <c:strRef>
              <c:f>'Par Ministère bis (FCFA)'!$J$19</c:f>
              <c:strCache>
                <c:ptCount val="1"/>
                <c:pt idx="0">
                  <c:v>Ministère de la défense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'Par Ministère bis (FCFA)'!$K$16</c:f>
              <c:numCache>
                <c:formatCode>General</c:formatCode>
                <c:ptCount val="1"/>
                <c:pt idx="0">
                  <c:v>2019</c:v>
                </c:pt>
              </c:numCache>
            </c:numRef>
          </c:cat>
          <c:val>
            <c:numRef>
              <c:f>'Par Ministère bis (FCFA)'!$K$19</c:f>
              <c:numCache>
                <c:formatCode>0</c:formatCode>
                <c:ptCount val="1"/>
                <c:pt idx="0">
                  <c:v>291.30192556100002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428-483A-8FE3-8C04AB4B208A}"/>
            </c:ext>
          </c:extLst>
        </c:ser>
        <c:ser>
          <c:idx val="3"/>
          <c:order val="3"/>
          <c:tx>
            <c:strRef>
              <c:f>'Par Ministère bis (FCFA)'!$J$20</c:f>
              <c:strCache>
                <c:ptCount val="1"/>
                <c:pt idx="0">
                  <c:v>Ministère de la santé et de l'hygiène publique</c:v>
                </c:pt>
              </c:strCache>
            </c:strRef>
          </c:tx>
          <c:spPr>
            <a:solidFill>
              <a:srgbClr val="FC0871"/>
            </a:solidFill>
            <a:ln>
              <a:noFill/>
            </a:ln>
            <a:effectLst/>
          </c:spPr>
          <c:invertIfNegative val="0"/>
          <c:cat>
            <c:numRef>
              <c:f>'Par Ministère bis (FCFA)'!$K$16</c:f>
              <c:numCache>
                <c:formatCode>General</c:formatCode>
                <c:ptCount val="1"/>
                <c:pt idx="0">
                  <c:v>2019</c:v>
                </c:pt>
              </c:numCache>
            </c:numRef>
          </c:cat>
          <c:val>
            <c:numRef>
              <c:f>'Par Ministère bis (FCFA)'!$K$20</c:f>
              <c:numCache>
                <c:formatCode>0</c:formatCode>
                <c:ptCount val="1"/>
                <c:pt idx="0">
                  <c:v>253.89456927500001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28-483A-8FE3-8C04AB4B208A}"/>
            </c:ext>
          </c:extLst>
        </c:ser>
        <c:ser>
          <c:idx val="4"/>
          <c:order val="4"/>
          <c:tx>
            <c:strRef>
              <c:f>'Par Ministère bis (FCFA)'!$J$21</c:f>
              <c:strCache>
                <c:ptCount val="1"/>
                <c:pt idx="0">
                  <c:v>Ministère de l'intérieur, de la sécurité et de la protection civile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'Par Ministère bis (FCFA)'!$K$16</c:f>
              <c:numCache>
                <c:formatCode>General</c:formatCode>
                <c:ptCount val="1"/>
                <c:pt idx="0">
                  <c:v>2019</c:v>
                </c:pt>
              </c:numCache>
            </c:numRef>
          </c:cat>
          <c:val>
            <c:numRef>
              <c:f>'Par Ministère bis (FCFA)'!$K$21</c:f>
              <c:numCache>
                <c:formatCode>0</c:formatCode>
                <c:ptCount val="1"/>
                <c:pt idx="0">
                  <c:v>211.84071072099999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428-483A-8FE3-8C04AB4B208A}"/>
            </c:ext>
          </c:extLst>
        </c:ser>
        <c:ser>
          <c:idx val="5"/>
          <c:order val="5"/>
          <c:tx>
            <c:strRef>
              <c:f>'Par Ministère bis (FCFA)'!$J$22</c:f>
              <c:strCache>
                <c:ptCount val="1"/>
                <c:pt idx="0">
                  <c:v>Ministère de l'enseignement supérieur et de la recherche scientifique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'Par Ministère bis (FCFA)'!$K$16</c:f>
              <c:numCache>
                <c:formatCode>General</c:formatCode>
                <c:ptCount val="1"/>
                <c:pt idx="0">
                  <c:v>2019</c:v>
                </c:pt>
              </c:numCache>
            </c:numRef>
          </c:cat>
          <c:val>
            <c:numRef>
              <c:f>'Par Ministère bis (FCFA)'!$K$22</c:f>
              <c:numCache>
                <c:formatCode>0</c:formatCode>
                <c:ptCount val="1"/>
                <c:pt idx="0">
                  <c:v>188.48123130499999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428-483A-8FE3-8C04AB4B208A}"/>
            </c:ext>
          </c:extLst>
        </c:ser>
        <c:ser>
          <c:idx val="6"/>
          <c:order val="6"/>
          <c:tx>
            <c:strRef>
              <c:f>'Par Ministère bis (FCFA)'!$J$23</c:f>
              <c:strCache>
                <c:ptCount val="1"/>
                <c:pt idx="0">
                  <c:v>Ministère des affaires étrangères</c:v>
                </c:pt>
              </c:strCache>
            </c:strRef>
          </c:tx>
          <c:spPr>
            <a:solidFill>
              <a:srgbClr val="3B6321"/>
            </a:solidFill>
            <a:ln>
              <a:noFill/>
            </a:ln>
            <a:effectLst/>
          </c:spPr>
          <c:invertIfNegative val="0"/>
          <c:cat>
            <c:numRef>
              <c:f>'Par Ministère bis (FCFA)'!$K$16</c:f>
              <c:numCache>
                <c:formatCode>General</c:formatCode>
                <c:ptCount val="1"/>
                <c:pt idx="0">
                  <c:v>2019</c:v>
                </c:pt>
              </c:numCache>
            </c:numRef>
          </c:cat>
          <c:val>
            <c:numRef>
              <c:f>'Par Ministère bis (FCFA)'!$K$23</c:f>
              <c:numCache>
                <c:formatCode>0</c:formatCode>
                <c:ptCount val="1"/>
                <c:pt idx="0">
                  <c:v>92.198653613999994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428-483A-8FE3-8C04AB4B208A}"/>
            </c:ext>
          </c:extLst>
        </c:ser>
        <c:ser>
          <c:idx val="7"/>
          <c:order val="7"/>
          <c:tx>
            <c:strRef>
              <c:f>'Par Ministère bis (FCFA)'!$J$24</c:f>
              <c:strCache>
                <c:ptCount val="1"/>
                <c:pt idx="0">
                  <c:v>Ministère de la justice et des droits de l'homme</c:v>
                </c:pt>
              </c:strCache>
            </c:strRef>
          </c:tx>
          <c:spPr>
            <a:solidFill>
              <a:srgbClr val="5C7B20"/>
            </a:solidFill>
            <a:ln>
              <a:noFill/>
            </a:ln>
            <a:effectLst/>
          </c:spPr>
          <c:invertIfNegative val="0"/>
          <c:cat>
            <c:numRef>
              <c:f>'Par Ministère bis (FCFA)'!$K$16</c:f>
              <c:numCache>
                <c:formatCode>General</c:formatCode>
                <c:ptCount val="1"/>
                <c:pt idx="0">
                  <c:v>2019</c:v>
                </c:pt>
              </c:numCache>
            </c:numRef>
          </c:cat>
          <c:val>
            <c:numRef>
              <c:f>'Par Ministère bis (FCFA)'!$K$24</c:f>
              <c:numCache>
                <c:formatCode>0</c:formatCode>
                <c:ptCount val="1"/>
                <c:pt idx="0">
                  <c:v>56.718982531999998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2428-483A-8FE3-8C04AB4B208A}"/>
            </c:ext>
          </c:extLst>
        </c:ser>
        <c:ser>
          <c:idx val="8"/>
          <c:order val="8"/>
          <c:tx>
            <c:strRef>
              <c:f>'Par Ministère bis (FCFA)'!$J$25</c:f>
              <c:strCache>
                <c:ptCount val="1"/>
                <c:pt idx="0">
                  <c:v>Ministère de l'économie et des finances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'Par Ministère bis (FCFA)'!$K$16</c:f>
              <c:numCache>
                <c:formatCode>General</c:formatCode>
                <c:ptCount val="1"/>
                <c:pt idx="0">
                  <c:v>2019</c:v>
                </c:pt>
              </c:numCache>
            </c:numRef>
          </c:cat>
          <c:val>
            <c:numRef>
              <c:f>'Par Ministère bis (FCFA)'!$K$25</c:f>
              <c:numCache>
                <c:formatCode>0</c:formatCode>
                <c:ptCount val="1"/>
                <c:pt idx="0">
                  <c:v>33.331548941000001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428-483A-8FE3-8C04AB4B208A}"/>
            </c:ext>
          </c:extLst>
        </c:ser>
        <c:ser>
          <c:idx val="9"/>
          <c:order val="9"/>
          <c:tx>
            <c:strRef>
              <c:f>'Par Ministère bis (FCFA)'!$J$26</c:f>
              <c:strCache>
                <c:ptCount val="1"/>
                <c:pt idx="0">
                  <c:v>Ministère des eaux et forêts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'Par Ministère bis (FCFA)'!$K$16</c:f>
              <c:numCache>
                <c:formatCode>General</c:formatCode>
                <c:ptCount val="1"/>
                <c:pt idx="0">
                  <c:v>2019</c:v>
                </c:pt>
              </c:numCache>
            </c:numRef>
          </c:cat>
          <c:val>
            <c:numRef>
              <c:f>'Par Ministère bis (FCFA)'!$K$26</c:f>
              <c:numCache>
                <c:formatCode>0</c:formatCode>
                <c:ptCount val="1"/>
                <c:pt idx="0">
                  <c:v>28.952328567999999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428-483A-8FE3-8C04AB4B20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60896224"/>
        <c:axId val="1960066128"/>
      </c:barChart>
      <c:catAx>
        <c:axId val="1960896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60066128"/>
        <c:crosses val="autoZero"/>
        <c:auto val="1"/>
        <c:lblAlgn val="ctr"/>
        <c:lblOffset val="100"/>
        <c:noMultiLvlLbl val="0"/>
      </c:catAx>
      <c:valAx>
        <c:axId val="1960066128"/>
        <c:scaling>
          <c:orientation val="minMax"/>
          <c:max val="2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60896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'Par Ministère bis (FCFA)'!$M$17</c:f>
              <c:strCache>
                <c:ptCount val="1"/>
                <c:pt idx="0">
                  <c:v>Ministère de l'éducation nationale, de l'enseignement technique et de la formation professionnelle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'Par Ministère bis (FCFA)'!$N$16</c:f>
              <c:numCache>
                <c:formatCode>General</c:formatCode>
                <c:ptCount val="1"/>
                <c:pt idx="0">
                  <c:v>2020</c:v>
                </c:pt>
              </c:numCache>
            </c:numRef>
          </c:cat>
          <c:val>
            <c:numRef>
              <c:f>'Par Ministère bis (FCFA)'!$N$17</c:f>
              <c:numCache>
                <c:formatCode>0</c:formatCode>
                <c:ptCount val="1"/>
                <c:pt idx="0">
                  <c:v>955.93190548300004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4D-4000-A6A2-DBBE706F563E}"/>
            </c:ext>
          </c:extLst>
        </c:ser>
        <c:ser>
          <c:idx val="1"/>
          <c:order val="1"/>
          <c:tx>
            <c:strRef>
              <c:f>'Par Ministère bis (FCFA)'!$M$18</c:f>
              <c:strCache>
                <c:ptCount val="1"/>
                <c:pt idx="0">
                  <c:v>Ministère de l'équipement et de l'entretien routier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'Par Ministère bis (FCFA)'!$N$16</c:f>
              <c:numCache>
                <c:formatCode>General</c:formatCode>
                <c:ptCount val="1"/>
                <c:pt idx="0">
                  <c:v>2020</c:v>
                </c:pt>
              </c:numCache>
            </c:numRef>
          </c:cat>
          <c:val>
            <c:numRef>
              <c:f>'Par Ministère bis (FCFA)'!$N$18</c:f>
              <c:numCache>
                <c:formatCode>0</c:formatCode>
                <c:ptCount val="1"/>
                <c:pt idx="0">
                  <c:v>760.37891164200005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4D-4000-A6A2-DBBE706F563E}"/>
            </c:ext>
          </c:extLst>
        </c:ser>
        <c:ser>
          <c:idx val="2"/>
          <c:order val="2"/>
          <c:tx>
            <c:strRef>
              <c:f>'Par Ministère bis (FCFA)'!$M$19</c:f>
              <c:strCache>
                <c:ptCount val="1"/>
                <c:pt idx="0">
                  <c:v>Ministère de la santé et de l'hygiène publique</c:v>
                </c:pt>
              </c:strCache>
            </c:strRef>
          </c:tx>
          <c:spPr>
            <a:solidFill>
              <a:srgbClr val="FC0871"/>
            </a:solidFill>
            <a:ln>
              <a:noFill/>
            </a:ln>
            <a:effectLst/>
          </c:spPr>
          <c:invertIfNegative val="0"/>
          <c:cat>
            <c:numRef>
              <c:f>'Par Ministère bis (FCFA)'!$N$16</c:f>
              <c:numCache>
                <c:formatCode>General</c:formatCode>
                <c:ptCount val="1"/>
                <c:pt idx="0">
                  <c:v>2020</c:v>
                </c:pt>
              </c:numCache>
            </c:numRef>
          </c:cat>
          <c:val>
            <c:numRef>
              <c:f>'Par Ministère bis (FCFA)'!$N$19</c:f>
              <c:numCache>
                <c:formatCode>0</c:formatCode>
                <c:ptCount val="1"/>
                <c:pt idx="0">
                  <c:v>446.03522301300001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4D-4000-A6A2-DBBE706F563E}"/>
            </c:ext>
          </c:extLst>
        </c:ser>
        <c:ser>
          <c:idx val="3"/>
          <c:order val="3"/>
          <c:tx>
            <c:strRef>
              <c:f>'Par Ministère bis (FCFA)'!$M$20</c:f>
              <c:strCache>
                <c:ptCount val="1"/>
                <c:pt idx="0">
                  <c:v>Ministère de la défense</c:v>
                </c:pt>
              </c:strCache>
            </c:strRef>
          </c:tx>
          <c:spPr>
            <a:solidFill>
              <a:srgbClr val="63A537"/>
            </a:solidFill>
            <a:ln>
              <a:noFill/>
            </a:ln>
            <a:effectLst/>
          </c:spPr>
          <c:invertIfNegative val="0"/>
          <c:cat>
            <c:numRef>
              <c:f>'Par Ministère bis (FCFA)'!$N$16</c:f>
              <c:numCache>
                <c:formatCode>General</c:formatCode>
                <c:ptCount val="1"/>
                <c:pt idx="0">
                  <c:v>2020</c:v>
                </c:pt>
              </c:numCache>
            </c:numRef>
          </c:cat>
          <c:val>
            <c:numRef>
              <c:f>'Par Ministère bis (FCFA)'!$N$20</c:f>
              <c:numCache>
                <c:formatCode>0</c:formatCode>
                <c:ptCount val="1"/>
                <c:pt idx="0">
                  <c:v>349.40582114400002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24D-4000-A6A2-DBBE706F563E}"/>
            </c:ext>
          </c:extLst>
        </c:ser>
        <c:ser>
          <c:idx val="4"/>
          <c:order val="4"/>
          <c:tx>
            <c:strRef>
              <c:f>'Par Ministère bis (FCFA)'!$M$21</c:f>
              <c:strCache>
                <c:ptCount val="1"/>
                <c:pt idx="0">
                  <c:v>Ministère du pétrole, de l'énergie et des énergies renouvelables</c:v>
                </c:pt>
              </c:strCache>
            </c:strRef>
          </c:tx>
          <c:spPr>
            <a:solidFill>
              <a:srgbClr val="9966FF"/>
            </a:solidFill>
            <a:ln>
              <a:noFill/>
            </a:ln>
            <a:effectLst/>
          </c:spPr>
          <c:invertIfNegative val="0"/>
          <c:cat>
            <c:numRef>
              <c:f>'Par Ministère bis (FCFA)'!$N$16</c:f>
              <c:numCache>
                <c:formatCode>General</c:formatCode>
                <c:ptCount val="1"/>
                <c:pt idx="0">
                  <c:v>2020</c:v>
                </c:pt>
              </c:numCache>
            </c:numRef>
          </c:cat>
          <c:val>
            <c:numRef>
              <c:f>'Par Ministère bis (FCFA)'!$N$21</c:f>
              <c:numCache>
                <c:formatCode>0</c:formatCode>
                <c:ptCount val="1"/>
                <c:pt idx="0">
                  <c:v>335.752890175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24D-4000-A6A2-DBBE706F563E}"/>
            </c:ext>
          </c:extLst>
        </c:ser>
        <c:ser>
          <c:idx val="5"/>
          <c:order val="5"/>
          <c:tx>
            <c:strRef>
              <c:f>'Par Ministère bis (FCFA)'!$M$22</c:f>
              <c:strCache>
                <c:ptCount val="1"/>
                <c:pt idx="0">
                  <c:v>Ministère de l'administration du territoire et de la décentralisation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2042-4222-825B-8FD2439338B2}"/>
              </c:ext>
            </c:extLst>
          </c:dPt>
          <c:cat>
            <c:numRef>
              <c:f>'Par Ministère bis (FCFA)'!$N$16</c:f>
              <c:numCache>
                <c:formatCode>General</c:formatCode>
                <c:ptCount val="1"/>
                <c:pt idx="0">
                  <c:v>2020</c:v>
                </c:pt>
              </c:numCache>
            </c:numRef>
          </c:cat>
          <c:val>
            <c:numRef>
              <c:f>'Par Ministère bis (FCFA)'!$N$22</c:f>
              <c:numCache>
                <c:formatCode>0</c:formatCode>
                <c:ptCount val="1"/>
                <c:pt idx="0">
                  <c:v>326.77913134699997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24D-4000-A6A2-DBBE706F563E}"/>
            </c:ext>
          </c:extLst>
        </c:ser>
        <c:ser>
          <c:idx val="6"/>
          <c:order val="6"/>
          <c:tx>
            <c:strRef>
              <c:f>'Par Ministère bis (FCFA)'!$M$23</c:f>
              <c:strCache>
                <c:ptCount val="1"/>
                <c:pt idx="0">
                  <c:v>Ministère auprès du PM, chargé du budget et du portefeuille de l'état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'Par Ministère bis (FCFA)'!$N$16</c:f>
              <c:numCache>
                <c:formatCode>General</c:formatCode>
                <c:ptCount val="1"/>
                <c:pt idx="0">
                  <c:v>2020</c:v>
                </c:pt>
              </c:numCache>
            </c:numRef>
          </c:cat>
          <c:val>
            <c:numRef>
              <c:f>'Par Ministère bis (FCFA)'!$N$23</c:f>
              <c:numCache>
                <c:formatCode>0</c:formatCode>
                <c:ptCount val="1"/>
                <c:pt idx="0">
                  <c:v>298.45653367599999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24D-4000-A6A2-DBBE706F563E}"/>
            </c:ext>
          </c:extLst>
        </c:ser>
        <c:ser>
          <c:idx val="7"/>
          <c:order val="7"/>
          <c:tx>
            <c:strRef>
              <c:f>'Par Ministère bis (FCFA)'!$M$24</c:f>
              <c:strCache>
                <c:ptCount val="1"/>
                <c:pt idx="0">
                  <c:v>Ministère de l'enseignement supérieur et de la recherche scientifique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'Par Ministère bis (FCFA)'!$N$16</c:f>
              <c:numCache>
                <c:formatCode>General</c:formatCode>
                <c:ptCount val="1"/>
                <c:pt idx="0">
                  <c:v>2020</c:v>
                </c:pt>
              </c:numCache>
            </c:numRef>
          </c:cat>
          <c:val>
            <c:numRef>
              <c:f>'Par Ministère bis (FCFA)'!$N$24</c:f>
              <c:numCache>
                <c:formatCode>0</c:formatCode>
                <c:ptCount val="1"/>
                <c:pt idx="0">
                  <c:v>259.84465755799999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24D-4000-A6A2-DBBE706F563E}"/>
            </c:ext>
          </c:extLst>
        </c:ser>
        <c:ser>
          <c:idx val="8"/>
          <c:order val="8"/>
          <c:tx>
            <c:strRef>
              <c:f>'Par Ministère bis (FCFA)'!$M$25</c:f>
              <c:strCache>
                <c:ptCount val="1"/>
                <c:pt idx="0">
                  <c:v>Ministère de l'intérieur, de la sécurité et de la protection civile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'Par Ministère bis (FCFA)'!$N$16</c:f>
              <c:numCache>
                <c:formatCode>General</c:formatCode>
                <c:ptCount val="1"/>
                <c:pt idx="0">
                  <c:v>2020</c:v>
                </c:pt>
              </c:numCache>
            </c:numRef>
          </c:cat>
          <c:val>
            <c:numRef>
              <c:f>'Par Ministère bis (FCFA)'!$N$25</c:f>
              <c:numCache>
                <c:formatCode>0</c:formatCode>
                <c:ptCount val="1"/>
                <c:pt idx="0">
                  <c:v>165.36457410099999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24D-4000-A6A2-DBBE706F563E}"/>
            </c:ext>
          </c:extLst>
        </c:ser>
        <c:ser>
          <c:idx val="9"/>
          <c:order val="9"/>
          <c:tx>
            <c:strRef>
              <c:f>'Par Ministère bis (FCFA)'!$M$26</c:f>
              <c:strCache>
                <c:ptCount val="1"/>
                <c:pt idx="0">
                  <c:v>Ministère de l'agriculture et du développement rural</c:v>
                </c:pt>
              </c:strCache>
            </c:strRef>
          </c:tx>
          <c:spPr>
            <a:solidFill>
              <a:srgbClr val="FF6600"/>
            </a:solidFill>
            <a:ln>
              <a:noFill/>
            </a:ln>
            <a:effectLst/>
          </c:spPr>
          <c:invertIfNegative val="0"/>
          <c:cat>
            <c:numRef>
              <c:f>'Par Ministère bis (FCFA)'!$N$16</c:f>
              <c:numCache>
                <c:formatCode>General</c:formatCode>
                <c:ptCount val="1"/>
                <c:pt idx="0">
                  <c:v>2020</c:v>
                </c:pt>
              </c:numCache>
            </c:numRef>
          </c:cat>
          <c:val>
            <c:numRef>
              <c:f>'Par Ministère bis (FCFA)'!$N$26</c:f>
              <c:numCache>
                <c:formatCode>0</c:formatCode>
                <c:ptCount val="1"/>
                <c:pt idx="0">
                  <c:v>141.816831345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24D-4000-A6A2-DBBE706F56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58479504"/>
        <c:axId val="1960070288"/>
      </c:barChart>
      <c:catAx>
        <c:axId val="195847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60070288"/>
        <c:crosses val="autoZero"/>
        <c:auto val="1"/>
        <c:lblAlgn val="ctr"/>
        <c:lblOffset val="100"/>
        <c:noMultiLvlLbl val="0"/>
      </c:catAx>
      <c:valAx>
        <c:axId val="1960070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9584795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'Par Ministère bis (FCFA)'!$P$17</c:f>
              <c:strCache>
                <c:ptCount val="1"/>
                <c:pt idx="0">
                  <c:v>Ministère de l'éducation nationale, de l'enseignement technique et de la formation professionnelle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'Par Ministère bis (FCFA)'!$Q$16</c:f>
              <c:numCache>
                <c:formatCode>General</c:formatCode>
                <c:ptCount val="1"/>
                <c:pt idx="0">
                  <c:v>2021</c:v>
                </c:pt>
              </c:numCache>
            </c:numRef>
          </c:cat>
          <c:val>
            <c:numRef>
              <c:f>'Par Ministère bis (FCFA)'!$Q$17</c:f>
              <c:numCache>
                <c:formatCode>0</c:formatCode>
                <c:ptCount val="1"/>
                <c:pt idx="0">
                  <c:v>1011.900662454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B6-4909-9513-53885597C6B0}"/>
            </c:ext>
          </c:extLst>
        </c:ser>
        <c:ser>
          <c:idx val="1"/>
          <c:order val="1"/>
          <c:tx>
            <c:strRef>
              <c:f>'Par Ministère bis (FCFA)'!$P$18</c:f>
              <c:strCache>
                <c:ptCount val="1"/>
                <c:pt idx="0">
                  <c:v>Ministère de l'équipement et de l'entretien routier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numRef>
              <c:f>'Par Ministère bis (FCFA)'!$Q$16</c:f>
              <c:numCache>
                <c:formatCode>General</c:formatCode>
                <c:ptCount val="1"/>
                <c:pt idx="0">
                  <c:v>2021</c:v>
                </c:pt>
              </c:numCache>
            </c:numRef>
          </c:cat>
          <c:val>
            <c:numRef>
              <c:f>'Par Ministère bis (FCFA)'!$Q$18</c:f>
              <c:numCache>
                <c:formatCode>0</c:formatCode>
                <c:ptCount val="1"/>
                <c:pt idx="0">
                  <c:v>595.24789188700004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B6-4909-9513-53885597C6B0}"/>
            </c:ext>
          </c:extLst>
        </c:ser>
        <c:ser>
          <c:idx val="2"/>
          <c:order val="2"/>
          <c:tx>
            <c:strRef>
              <c:f>'Par Ministère bis (FCFA)'!$P$19</c:f>
              <c:strCache>
                <c:ptCount val="1"/>
                <c:pt idx="0">
                  <c:v>Ministère de la santé et de l'hygiène publique</c:v>
                </c:pt>
              </c:strCache>
            </c:strRef>
          </c:tx>
          <c:spPr>
            <a:solidFill>
              <a:srgbClr val="FC0871"/>
            </a:solidFill>
            <a:ln>
              <a:noFill/>
            </a:ln>
            <a:effectLst/>
          </c:spPr>
          <c:invertIfNegative val="0"/>
          <c:cat>
            <c:numRef>
              <c:f>'Par Ministère bis (FCFA)'!$Q$16</c:f>
              <c:numCache>
                <c:formatCode>General</c:formatCode>
                <c:ptCount val="1"/>
                <c:pt idx="0">
                  <c:v>2021</c:v>
                </c:pt>
              </c:numCache>
            </c:numRef>
          </c:cat>
          <c:val>
            <c:numRef>
              <c:f>'Par Ministère bis (FCFA)'!$Q$19</c:f>
              <c:numCache>
                <c:formatCode>0</c:formatCode>
                <c:ptCount val="1"/>
                <c:pt idx="0">
                  <c:v>414.25489844100002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B6-4909-9513-53885597C6B0}"/>
            </c:ext>
          </c:extLst>
        </c:ser>
        <c:ser>
          <c:idx val="3"/>
          <c:order val="3"/>
          <c:tx>
            <c:strRef>
              <c:f>'Par Ministère bis (FCFA)'!$P$20</c:f>
              <c:strCache>
                <c:ptCount val="1"/>
                <c:pt idx="0">
                  <c:v>Ministère de la défense</c:v>
                </c:pt>
              </c:strCache>
            </c:strRef>
          </c:tx>
          <c:spPr>
            <a:solidFill>
              <a:srgbClr val="63A537"/>
            </a:solidFill>
            <a:ln>
              <a:noFill/>
            </a:ln>
            <a:effectLst/>
          </c:spPr>
          <c:invertIfNegative val="0"/>
          <c:cat>
            <c:numRef>
              <c:f>'Par Ministère bis (FCFA)'!$Q$16</c:f>
              <c:numCache>
                <c:formatCode>General</c:formatCode>
                <c:ptCount val="1"/>
                <c:pt idx="0">
                  <c:v>2021</c:v>
                </c:pt>
              </c:numCache>
            </c:numRef>
          </c:cat>
          <c:val>
            <c:numRef>
              <c:f>'Par Ministère bis (FCFA)'!$Q$20</c:f>
              <c:numCache>
                <c:formatCode>0</c:formatCode>
                <c:ptCount val="1"/>
                <c:pt idx="0">
                  <c:v>353.64796249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B6-4909-9513-53885597C6B0}"/>
            </c:ext>
          </c:extLst>
        </c:ser>
        <c:ser>
          <c:idx val="4"/>
          <c:order val="4"/>
          <c:tx>
            <c:strRef>
              <c:f>'Par Ministère bis (FCFA)'!$P$21</c:f>
              <c:strCache>
                <c:ptCount val="1"/>
                <c:pt idx="0">
                  <c:v>Ministère de l'administration du territoire et de la décentralisation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'Par Ministère bis (FCFA)'!$Q$16</c:f>
              <c:numCache>
                <c:formatCode>General</c:formatCode>
                <c:ptCount val="1"/>
                <c:pt idx="0">
                  <c:v>2021</c:v>
                </c:pt>
              </c:numCache>
            </c:numRef>
          </c:cat>
          <c:val>
            <c:numRef>
              <c:f>'Par Ministère bis (FCFA)'!$Q$21</c:f>
              <c:numCache>
                <c:formatCode>0</c:formatCode>
                <c:ptCount val="1"/>
                <c:pt idx="0">
                  <c:v>350.844908847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B6-4909-9513-53885597C6B0}"/>
            </c:ext>
          </c:extLst>
        </c:ser>
        <c:ser>
          <c:idx val="5"/>
          <c:order val="5"/>
          <c:tx>
            <c:strRef>
              <c:f>'Par Ministère bis (FCFA)'!$P$22</c:f>
              <c:strCache>
                <c:ptCount val="1"/>
                <c:pt idx="0">
                  <c:v>Ministère auprès du PM, chargé du budget et du portefeuille de l'état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'Par Ministère bis (FCFA)'!$Q$16</c:f>
              <c:numCache>
                <c:formatCode>General</c:formatCode>
                <c:ptCount val="1"/>
                <c:pt idx="0">
                  <c:v>2021</c:v>
                </c:pt>
              </c:numCache>
            </c:numRef>
          </c:cat>
          <c:val>
            <c:numRef>
              <c:f>'Par Ministère bis (FCFA)'!$Q$22</c:f>
              <c:numCache>
                <c:formatCode>0</c:formatCode>
                <c:ptCount val="1"/>
                <c:pt idx="0">
                  <c:v>293.33635108300001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FB6-4909-9513-53885597C6B0}"/>
            </c:ext>
          </c:extLst>
        </c:ser>
        <c:ser>
          <c:idx val="6"/>
          <c:order val="6"/>
          <c:tx>
            <c:strRef>
              <c:f>'Par Ministère bis (FCFA)'!$P$23</c:f>
              <c:strCache>
                <c:ptCount val="1"/>
                <c:pt idx="0">
                  <c:v>Ministère du pétrole, de l'énergie et des énergies renouvelables</c:v>
                </c:pt>
              </c:strCache>
            </c:strRef>
          </c:tx>
          <c:spPr>
            <a:solidFill>
              <a:srgbClr val="9966FF"/>
            </a:solidFill>
            <a:ln>
              <a:noFill/>
            </a:ln>
            <a:effectLst/>
          </c:spPr>
          <c:invertIfNegative val="0"/>
          <c:cat>
            <c:numRef>
              <c:f>'Par Ministère bis (FCFA)'!$Q$16</c:f>
              <c:numCache>
                <c:formatCode>General</c:formatCode>
                <c:ptCount val="1"/>
                <c:pt idx="0">
                  <c:v>2021</c:v>
                </c:pt>
              </c:numCache>
            </c:numRef>
          </c:cat>
          <c:val>
            <c:numRef>
              <c:f>'Par Ministère bis (FCFA)'!$Q$23</c:f>
              <c:numCache>
                <c:formatCode>0</c:formatCode>
                <c:ptCount val="1"/>
                <c:pt idx="0">
                  <c:v>268.74864121100001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FB6-4909-9513-53885597C6B0}"/>
            </c:ext>
          </c:extLst>
        </c:ser>
        <c:ser>
          <c:idx val="7"/>
          <c:order val="7"/>
          <c:tx>
            <c:strRef>
              <c:f>'Par Ministère bis (FCFA)'!$P$24</c:f>
              <c:strCache>
                <c:ptCount val="1"/>
                <c:pt idx="0">
                  <c:v>Ministère de l'enseignement supérieur et de la recherche scientifique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'Par Ministère bis (FCFA)'!$Q$16</c:f>
              <c:numCache>
                <c:formatCode>General</c:formatCode>
                <c:ptCount val="1"/>
                <c:pt idx="0">
                  <c:v>2021</c:v>
                </c:pt>
              </c:numCache>
            </c:numRef>
          </c:cat>
          <c:val>
            <c:numRef>
              <c:f>'Par Ministère bis (FCFA)'!$Q$24</c:f>
              <c:numCache>
                <c:formatCode>0</c:formatCode>
                <c:ptCount val="1"/>
                <c:pt idx="0">
                  <c:v>246.10395772300001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FB6-4909-9513-53885597C6B0}"/>
            </c:ext>
          </c:extLst>
        </c:ser>
        <c:ser>
          <c:idx val="8"/>
          <c:order val="8"/>
          <c:tx>
            <c:strRef>
              <c:f>'Par Ministère bis (FCFA)'!$P$25</c:f>
              <c:strCache>
                <c:ptCount val="1"/>
                <c:pt idx="0">
                  <c:v>Ministère de l'intérieur, de la sécurité et de la protection civile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'Par Ministère bis (FCFA)'!$Q$16</c:f>
              <c:numCache>
                <c:formatCode>General</c:formatCode>
                <c:ptCount val="1"/>
                <c:pt idx="0">
                  <c:v>2021</c:v>
                </c:pt>
              </c:numCache>
            </c:numRef>
          </c:cat>
          <c:val>
            <c:numRef>
              <c:f>'Par Ministère bis (FCFA)'!$Q$25</c:f>
              <c:numCache>
                <c:formatCode>0</c:formatCode>
                <c:ptCount val="1"/>
                <c:pt idx="0">
                  <c:v>171.619430561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FB6-4909-9513-53885597C6B0}"/>
            </c:ext>
          </c:extLst>
        </c:ser>
        <c:ser>
          <c:idx val="9"/>
          <c:order val="9"/>
          <c:tx>
            <c:strRef>
              <c:f>'Par Ministère bis (FCFA)'!$P$26</c:f>
              <c:strCache>
                <c:ptCount val="1"/>
                <c:pt idx="0">
                  <c:v>Ministère de l'assainissement et de la salubrité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numRef>
              <c:f>'Par Ministère bis (FCFA)'!$Q$16</c:f>
              <c:numCache>
                <c:formatCode>General</c:formatCode>
                <c:ptCount val="1"/>
                <c:pt idx="0">
                  <c:v>2021</c:v>
                </c:pt>
              </c:numCache>
            </c:numRef>
          </c:cat>
          <c:val>
            <c:numRef>
              <c:f>'Par Ministère bis (FCFA)'!$Q$26</c:f>
              <c:numCache>
                <c:formatCode>0</c:formatCode>
                <c:ptCount val="1"/>
                <c:pt idx="0">
                  <c:v>157.78177820499999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FB6-4909-9513-53885597C6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73234640"/>
        <c:axId val="1879407840"/>
      </c:barChart>
      <c:catAx>
        <c:axId val="1773234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79407840"/>
        <c:crosses val="autoZero"/>
        <c:auto val="1"/>
        <c:lblAlgn val="ctr"/>
        <c:lblOffset val="100"/>
        <c:noMultiLvlLbl val="0"/>
      </c:catAx>
      <c:valAx>
        <c:axId val="187940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7732346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576381821232959E-2"/>
          <c:y val="2.6851664900892552E-2"/>
          <c:w val="0.89030742168979737"/>
          <c:h val="0.6503419061338131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'Par Ministère (FCFA)'!$A$5</c:f>
              <c:strCache>
                <c:ptCount val="1"/>
                <c:pt idx="0">
                  <c:v>Ministère de l'éducation nationale, de l'enseignement technique et de la formation professionnelle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'Par Ministère (FCFA)'!$G$4:$J$4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'Par Ministère (FCFA)'!$G$5:$J$5</c:f>
              <c:numCache>
                <c:formatCode>0</c:formatCode>
                <c:ptCount val="4"/>
                <c:pt idx="0">
                  <c:v>910.61899034700002</c:v>
                </c:pt>
                <c:pt idx="1">
                  <c:v>939.70305224900005</c:v>
                </c:pt>
                <c:pt idx="2">
                  <c:v>955.93190548300004</c:v>
                </c:pt>
                <c:pt idx="3">
                  <c:v>1011.900662454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2B-4003-8583-DBF5BA00A34C}"/>
            </c:ext>
          </c:extLst>
        </c:ser>
        <c:ser>
          <c:idx val="1"/>
          <c:order val="1"/>
          <c:tx>
            <c:strRef>
              <c:f>'Par Ministère (FCFA)'!$A$6</c:f>
              <c:strCache>
                <c:ptCount val="1"/>
                <c:pt idx="0">
                  <c:v>Ministère de l'équipement et de l'entretien routier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1.112459591219277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952B-4003-8583-DBF5BA00A34C}"/>
                </c:ext>
              </c:extLst>
            </c:dLbl>
            <c:dLbl>
              <c:idx val="1"/>
              <c:layout>
                <c:manualLayout>
                  <c:x val="0"/>
                  <c:y val="8.34344693414458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952B-4003-8583-DBF5BA00A3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'Par Ministère (FCFA)'!$G$4:$J$4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'Par Ministère (FCFA)'!$G$6:$J$6</c:f>
              <c:numCache>
                <c:formatCode>0</c:formatCode>
                <c:ptCount val="4"/>
                <c:pt idx="0">
                  <c:v>19.643824628000001</c:v>
                </c:pt>
                <c:pt idx="1">
                  <c:v>19.022226394</c:v>
                </c:pt>
                <c:pt idx="2">
                  <c:v>760.37891164200005</c:v>
                </c:pt>
                <c:pt idx="3">
                  <c:v>595.24789188700004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2B-4003-8583-DBF5BA00A34C}"/>
            </c:ext>
          </c:extLst>
        </c:ser>
        <c:ser>
          <c:idx val="2"/>
          <c:order val="2"/>
          <c:tx>
            <c:strRef>
              <c:f>'Par Ministère (FCFA)'!$A$7</c:f>
              <c:strCache>
                <c:ptCount val="1"/>
                <c:pt idx="0">
                  <c:v>Ministère de la santé et de l'hygiène publique</c:v>
                </c:pt>
              </c:strCache>
            </c:strRef>
          </c:tx>
          <c:spPr>
            <a:solidFill>
              <a:srgbClr val="FB098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'Par Ministère (FCFA)'!$G$4:$J$4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'Par Ministère (FCFA)'!$G$7:$J$7</c:f>
              <c:numCache>
                <c:formatCode>0</c:formatCode>
                <c:ptCount val="4"/>
                <c:pt idx="0">
                  <c:v>237.66680483900001</c:v>
                </c:pt>
                <c:pt idx="1">
                  <c:v>253.89456927500001</c:v>
                </c:pt>
                <c:pt idx="2">
                  <c:v>446.03522301300001</c:v>
                </c:pt>
                <c:pt idx="3">
                  <c:v>414.25489844100002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2B-4003-8583-DBF5BA00A34C}"/>
            </c:ext>
          </c:extLst>
        </c:ser>
        <c:ser>
          <c:idx val="3"/>
          <c:order val="3"/>
          <c:tx>
            <c:strRef>
              <c:f>'Par Ministère (FCFA)'!$A$8</c:f>
              <c:strCache>
                <c:ptCount val="1"/>
                <c:pt idx="0">
                  <c:v>Ministère de la défense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'Par Ministère (FCFA)'!$G$4:$J$4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'Par Ministère (FCFA)'!$G$8:$J$8</c:f>
              <c:numCache>
                <c:formatCode>0</c:formatCode>
                <c:ptCount val="4"/>
                <c:pt idx="0">
                  <c:v>297.52790495599999</c:v>
                </c:pt>
                <c:pt idx="1">
                  <c:v>291.30192556100002</c:v>
                </c:pt>
                <c:pt idx="2">
                  <c:v>349.40582114400002</c:v>
                </c:pt>
                <c:pt idx="3">
                  <c:v>353.64796249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2B-4003-8583-DBF5BA00A34C}"/>
            </c:ext>
          </c:extLst>
        </c:ser>
        <c:ser>
          <c:idx val="4"/>
          <c:order val="4"/>
          <c:tx>
            <c:strRef>
              <c:f>'Par Ministère (FCFA)'!$A$9</c:f>
              <c:strCache>
                <c:ptCount val="1"/>
                <c:pt idx="0">
                  <c:v>Ministère de l'administration du territoire et de la décentralisation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6.1417764736784827E-2"/>
                      <c:h val="4.908727946255062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952B-4003-8583-DBF5BA00A34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52B-4003-8583-DBF5BA00A3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'Par Ministère (FCFA)'!$G$4:$J$4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'Par Ministère (FCFA)'!$G$9:$J$9</c:f>
              <c:numCache>
                <c:formatCode>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326.77913134699997</c:v>
                </c:pt>
                <c:pt idx="3">
                  <c:v>350.844908847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2B-4003-8583-DBF5BA00A34C}"/>
            </c:ext>
          </c:extLst>
        </c:ser>
        <c:ser>
          <c:idx val="5"/>
          <c:order val="5"/>
          <c:tx>
            <c:strRef>
              <c:f>'Par Ministère (FCFA)'!$A$10</c:f>
              <c:strCache>
                <c:ptCount val="1"/>
                <c:pt idx="0">
                  <c:v>Ministère auprès du PM, chargé du budget et du portefeuille de l'état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'Par Ministère (FCFA)'!$G$4:$J$4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'Par Ministère (FCFA)'!$G$10:$J$10</c:f>
              <c:numCache>
                <c:formatCode>0</c:formatCode>
                <c:ptCount val="4"/>
                <c:pt idx="0">
                  <c:v>296.69580498300002</c:v>
                </c:pt>
                <c:pt idx="1">
                  <c:v>329.04543162200002</c:v>
                </c:pt>
                <c:pt idx="2">
                  <c:v>298.45653367599999</c:v>
                </c:pt>
                <c:pt idx="3">
                  <c:v>293.33635108300001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52B-4003-8583-DBF5BA00A34C}"/>
            </c:ext>
          </c:extLst>
        </c:ser>
        <c:ser>
          <c:idx val="6"/>
          <c:order val="6"/>
          <c:tx>
            <c:strRef>
              <c:f>'Par Ministère (FCFA)'!$A$11</c:f>
              <c:strCache>
                <c:ptCount val="1"/>
                <c:pt idx="0">
                  <c:v>Ministère du pétrole, de l'énergie et des énergies renouvelables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'Par Ministère (FCFA)'!$G$4:$J$4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'Par Ministère (FCFA)'!$G$11:$J$11</c:f>
              <c:numCache>
                <c:formatCode>0</c:formatCode>
                <c:ptCount val="4"/>
                <c:pt idx="0">
                  <c:v>4.455093121</c:v>
                </c:pt>
                <c:pt idx="1">
                  <c:v>4.3743919550000001</c:v>
                </c:pt>
                <c:pt idx="2">
                  <c:v>335.752890175</c:v>
                </c:pt>
                <c:pt idx="3">
                  <c:v>268.74864121100001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52B-4003-8583-DBF5BA00A34C}"/>
            </c:ext>
          </c:extLst>
        </c:ser>
        <c:ser>
          <c:idx val="7"/>
          <c:order val="7"/>
          <c:tx>
            <c:strRef>
              <c:f>'Par Ministère (FCFA)'!$A$12</c:f>
              <c:strCache>
                <c:ptCount val="1"/>
                <c:pt idx="0">
                  <c:v>Ministère de l'enseignement supérieur et de la recherche scientifique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'Par Ministère (FCFA)'!$G$4:$J$4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'Par Ministère (FCFA)'!$G$12:$J$12</c:f>
              <c:numCache>
                <c:formatCode>0</c:formatCode>
                <c:ptCount val="4"/>
                <c:pt idx="0">
                  <c:v>188.539263772</c:v>
                </c:pt>
                <c:pt idx="1">
                  <c:v>188.48123130499999</c:v>
                </c:pt>
                <c:pt idx="2">
                  <c:v>259.84465755799999</c:v>
                </c:pt>
                <c:pt idx="3">
                  <c:v>246.10395772300001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52B-4003-8583-DBF5BA00A34C}"/>
            </c:ext>
          </c:extLst>
        </c:ser>
        <c:ser>
          <c:idx val="8"/>
          <c:order val="8"/>
          <c:tx>
            <c:strRef>
              <c:f>'Par Ministère (FCFA)'!$A$13</c:f>
              <c:strCache>
                <c:ptCount val="1"/>
                <c:pt idx="0">
                  <c:v>Ministère de l'intérieur, de la sécurité et de la protection civile</c:v>
                </c:pt>
              </c:strCache>
            </c:strRef>
          </c:tx>
          <c:spPr>
            <a:solidFill>
              <a:srgbClr val="B47CE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'Par Ministère (FCFA)'!$G$4:$J$4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'Par Ministère (FCFA)'!$G$13:$J$13</c:f>
              <c:numCache>
                <c:formatCode>0</c:formatCode>
                <c:ptCount val="4"/>
                <c:pt idx="0">
                  <c:v>195.116771414</c:v>
                </c:pt>
                <c:pt idx="1">
                  <c:v>211.84071072099999</c:v>
                </c:pt>
                <c:pt idx="2">
                  <c:v>165.36457410099999</c:v>
                </c:pt>
                <c:pt idx="3">
                  <c:v>171.619430561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52B-4003-8583-DBF5BA00A34C}"/>
            </c:ext>
          </c:extLst>
        </c:ser>
        <c:ser>
          <c:idx val="9"/>
          <c:order val="9"/>
          <c:tx>
            <c:strRef>
              <c:f>'Par Ministère (FCFA)'!$A$14</c:f>
              <c:strCache>
                <c:ptCount val="1"/>
                <c:pt idx="0">
                  <c:v>Ministère de l'assainissement et de la salubrité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0951812542222686E-3"/>
                  <c:y val="-2.503034080243374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52B-4003-8583-DBF5BA00A34C}"/>
                </c:ext>
              </c:extLst>
            </c:dLbl>
            <c:dLbl>
              <c:idx val="1"/>
              <c:layout>
                <c:manualLayout>
                  <c:x val="-8.0312364201015136E-17"/>
                  <c:y val="-2.224919182438555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52B-4003-8583-DBF5BA00A34C}"/>
                </c:ext>
              </c:extLst>
            </c:dLbl>
            <c:dLbl>
              <c:idx val="2"/>
              <c:layout>
                <c:manualLayout>
                  <c:x val="-1.0951812542222686E-3"/>
                  <c:y val="-2.781148978048195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52B-4003-8583-DBF5BA00A34C}"/>
                </c:ext>
              </c:extLst>
            </c:dLbl>
            <c:dLbl>
              <c:idx val="3"/>
              <c:layout>
                <c:manualLayout>
                  <c:x val="-1.0951812542222686E-3"/>
                  <c:y val="-2.503034080243374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52B-4003-8583-DBF5BA00A3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'Par Ministère (FCFA)'!$G$4:$J$4</c:f>
              <c:numCache>
                <c:formatCode>General</c:formatCode>
                <c:ptCount val="4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</c:numCache>
            </c:numRef>
          </c:cat>
          <c:val>
            <c:numRef>
              <c:f>'Par Ministère (FCFA)'!$G$14:$J$14</c:f>
              <c:numCache>
                <c:formatCode>0</c:formatCode>
                <c:ptCount val="4"/>
                <c:pt idx="0">
                  <c:v>7.6465444820000004</c:v>
                </c:pt>
                <c:pt idx="1">
                  <c:v>5.6712082260000001</c:v>
                </c:pt>
                <c:pt idx="2">
                  <c:v>138.757358802</c:v>
                </c:pt>
                <c:pt idx="3">
                  <c:v>157.78177820499999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52B-4003-8583-DBF5BA00A34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894092416"/>
        <c:axId val="1879661568"/>
      </c:barChart>
      <c:catAx>
        <c:axId val="1894092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79661568"/>
        <c:crosses val="autoZero"/>
        <c:auto val="1"/>
        <c:lblAlgn val="ctr"/>
        <c:lblOffset val="100"/>
        <c:noMultiLvlLbl val="0"/>
      </c:catAx>
      <c:valAx>
        <c:axId val="187966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/>
                  <a:t>Milliards de francs CFA</a:t>
                </a:r>
              </a:p>
            </c:rich>
          </c:tx>
          <c:layout>
            <c:manualLayout>
              <c:xMode val="edge"/>
              <c:yMode val="edge"/>
              <c:x val="1.9255701022071442E-2"/>
              <c:y val="0.1280578952001748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fr-FR"/>
            </a:p>
          </c:txPr>
        </c:title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894092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0.74134723236258837"/>
          <c:w val="0.99883940288713913"/>
          <c:h val="0.246598129228386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E62B-15D8-43C4-86B2-92DE108B381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A8C56-B2D8-494C-B7C6-B8D901687380}" type="slidenum">
              <a:rPr lang="en-US" smtClean="0"/>
              <a:t>‹N°›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8764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E62B-15D8-43C4-86B2-92DE108B381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A8C56-B2D8-494C-B7C6-B8D90168738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484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E62B-15D8-43C4-86B2-92DE108B381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A8C56-B2D8-494C-B7C6-B8D901687380}" type="slidenum">
              <a:rPr lang="en-US" smtClean="0"/>
              <a:t>‹N°›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286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E62B-15D8-43C4-86B2-92DE108B381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A8C56-B2D8-494C-B7C6-B8D90168738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8783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E62B-15D8-43C4-86B2-92DE108B381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A8C56-B2D8-494C-B7C6-B8D90168738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342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E62B-15D8-43C4-86B2-92DE108B381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A8C56-B2D8-494C-B7C6-B8D90168738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980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E62B-15D8-43C4-86B2-92DE108B381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A8C56-B2D8-494C-B7C6-B8D90168738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807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15DE62B-15D8-43C4-86B2-92DE108B381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2EA8C56-B2D8-494C-B7C6-B8D90168738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270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E62B-15D8-43C4-86B2-92DE108B381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A8C56-B2D8-494C-B7C6-B8D90168738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226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E62B-15D8-43C4-86B2-92DE108B381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A8C56-B2D8-494C-B7C6-B8D90168738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236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DE62B-15D8-43C4-86B2-92DE108B381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EA8C56-B2D8-494C-B7C6-B8D901687380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28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15DE62B-15D8-43C4-86B2-92DE108B381F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2EA8C56-B2D8-494C-B7C6-B8D901687380}" type="slidenum">
              <a:rPr lang="en-US" smtClean="0"/>
              <a:t>‹N°›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8468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lcprojects.com/world-bank-business-2018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BDCECDC-EEE3-4128-AA5E-82A8C0879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8FCFC5-9CBB-42D6-849F-15C57A3D8C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783" y="703259"/>
            <a:ext cx="10058400" cy="3084022"/>
          </a:xfrm>
        </p:spPr>
        <p:txBody>
          <a:bodyPr>
            <a:normAutofit/>
          </a:bodyPr>
          <a:lstStyle/>
          <a:p>
            <a:pPr algn="ctr"/>
            <a:r>
              <a:rPr lang="fr-FR" sz="6000" dirty="0"/>
              <a:t>Évolution de la composition</a:t>
            </a:r>
            <a:br>
              <a:rPr lang="fr-FR" sz="6000" dirty="0"/>
            </a:br>
            <a:r>
              <a:rPr lang="fr-FR" sz="6000" dirty="0"/>
              <a:t>du budget gouvernemental </a:t>
            </a:r>
            <a:br>
              <a:rPr lang="fr-FR" sz="6000" dirty="0"/>
            </a:br>
            <a:r>
              <a:rPr lang="fr-FR" sz="6000" dirty="0"/>
              <a:t>en Côte d’Ivoire, 2018-2021</a:t>
            </a:r>
            <a:endParaRPr lang="en-US" sz="60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60EDE0-989C-4E16-AF94-F652294D8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29E31EF-B730-4D7C-9F40-4B76BDE8D2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81454" y="5334000"/>
            <a:ext cx="4369724" cy="1143000"/>
          </a:xfrm>
        </p:spPr>
        <p:txBody>
          <a:bodyPr>
            <a:normAutofit lnSpcReduction="10000"/>
          </a:bodyPr>
          <a:lstStyle/>
          <a:p>
            <a:pPr algn="r"/>
            <a:r>
              <a:rPr lang="en-US" sz="1800" cap="none">
                <a:solidFill>
                  <a:srgbClr val="FFFFFF"/>
                </a:solidFill>
              </a:rPr>
              <a:t>Alice RENAUD</a:t>
            </a:r>
          </a:p>
          <a:p>
            <a:pPr algn="r"/>
            <a:r>
              <a:rPr lang="en-US" sz="1800" cap="none">
                <a:solidFill>
                  <a:srgbClr val="FFFFFF"/>
                </a:solidFill>
              </a:rPr>
              <a:t>Consultant</a:t>
            </a:r>
          </a:p>
          <a:p>
            <a:pPr algn="r"/>
            <a:r>
              <a:rPr lang="en-US" sz="1800" cap="none">
                <a:solidFill>
                  <a:srgbClr val="FFFFFF"/>
                </a:solidFill>
              </a:rPr>
              <a:t>Public health &amp; nutrition specialist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F3985C0-E548-44D2-B30E-F3E42DADE1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75DA5E42-5CB2-4D63-B8F8-F847C8856D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40822" y="5334000"/>
            <a:ext cx="1447610" cy="125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26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4BFAD-F838-4714-A77E-DEB022B5CC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230582"/>
            <a:ext cx="10058400" cy="3638512"/>
          </a:xfrm>
        </p:spPr>
        <p:txBody>
          <a:bodyPr/>
          <a:lstStyle/>
          <a:p>
            <a:r>
              <a:rPr lang="fr-FR" dirty="0"/>
              <a:t>Entre l’année 2018 et 2020, la part de budget allouée au secteur de la Santé et de l’Action Sociale en Côte d’Ivoire a augmenté de 6,1% à 6,6% du budget de l’Etat. </a:t>
            </a:r>
          </a:p>
          <a:p>
            <a:r>
              <a:rPr lang="fr-FR" dirty="0"/>
              <a:t>Cependant, entre 2020 et 2021, on note une baisse du budget santé, qui est redescendu à 6,1% du budget de l’Etat.</a:t>
            </a:r>
          </a:p>
          <a:p>
            <a:r>
              <a:rPr lang="fr-FR" dirty="0"/>
              <a:t>Depuis 2018, le budget Santé est en légère hausse. Il est progressivement passé de 414 milliards de FCFA (2018) à 531 milliards de FCFA (2020) pour ensuite redescendre à 510 milliards de FCFA en 2021.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38F6CB7-C5B6-4D2B-894B-4AE1503B5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fr-FR" sz="4000" dirty="0"/>
              <a:t>Évolution de la composition du budget </a:t>
            </a:r>
            <a:br>
              <a:rPr lang="fr-FR" sz="4000" dirty="0"/>
            </a:br>
            <a:r>
              <a:rPr lang="fr-FR" sz="4000" dirty="0"/>
              <a:t>en Côte d’Ivoire, </a:t>
            </a:r>
            <a:r>
              <a:rPr lang="fr-FR" sz="4000" b="1" dirty="0">
                <a:highlight>
                  <a:srgbClr val="FFFF00"/>
                </a:highlight>
              </a:rPr>
              <a:t>par Secteur </a:t>
            </a:r>
            <a:endParaRPr lang="en-US" sz="4000" dirty="0">
              <a:highlight>
                <a:srgbClr val="FFFF00"/>
              </a:highligh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3D496A-0602-44DC-AC44-D80C00E8A7DA}"/>
              </a:ext>
            </a:extLst>
          </p:cNvPr>
          <p:cNvSpPr txBox="1"/>
          <p:nvPr/>
        </p:nvSpPr>
        <p:spPr>
          <a:xfrm>
            <a:off x="7010400" y="6444430"/>
            <a:ext cx="5181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 des données analysées: Loi de Finances 2018-2019-2020-2021</a:t>
            </a:r>
            <a:endParaRPr lang="en-US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3177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48F4032-DD8D-4592-92E6-870455AFAAA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3168082"/>
              </p:ext>
            </p:extLst>
          </p:nvPr>
        </p:nvGraphicFramePr>
        <p:xfrm>
          <a:off x="304800" y="1780112"/>
          <a:ext cx="11582400" cy="45237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A2A3EF6-1B81-456E-A523-E3836EE1F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dirty="0"/>
              <a:t>Évolution de la composition du budget </a:t>
            </a:r>
            <a:br>
              <a:rPr lang="fr-FR" sz="4000" dirty="0"/>
            </a:br>
            <a:r>
              <a:rPr lang="fr-FR" sz="4000" dirty="0"/>
              <a:t>en Côte d’Ivoire, </a:t>
            </a:r>
            <a:r>
              <a:rPr lang="fr-FR" sz="4000" b="1" dirty="0">
                <a:highlight>
                  <a:srgbClr val="FFFF00"/>
                </a:highlight>
              </a:rPr>
              <a:t>par Secteur </a:t>
            </a:r>
            <a:r>
              <a:rPr lang="fr-FR" sz="4000" b="1" dirty="0"/>
              <a:t>(pourcentages)</a:t>
            </a:r>
            <a:endParaRPr lang="en-US" sz="4000" dirty="0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F272F7B-B24F-481F-9EFA-59BEFD0319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5963870"/>
              </p:ext>
            </p:extLst>
          </p:nvPr>
        </p:nvGraphicFramePr>
        <p:xfrm>
          <a:off x="304800" y="1780112"/>
          <a:ext cx="2729345" cy="3340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AD0E368-19C2-42C1-BDC5-2EEE05E4FB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6957423"/>
              </p:ext>
            </p:extLst>
          </p:nvPr>
        </p:nvGraphicFramePr>
        <p:xfrm>
          <a:off x="3148011" y="1780112"/>
          <a:ext cx="2614613" cy="3340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7CE60A1B-9D1A-4B1B-8551-CD7A4A4F46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63924280"/>
              </p:ext>
            </p:extLst>
          </p:nvPr>
        </p:nvGraphicFramePr>
        <p:xfrm>
          <a:off x="9043123" y="1751537"/>
          <a:ext cx="2729345" cy="3369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FE7C0665-E9A4-4CB1-98BF-71CF4FE57A96}"/>
              </a:ext>
            </a:extLst>
          </p:cNvPr>
          <p:cNvSpPr txBox="1"/>
          <p:nvPr/>
        </p:nvSpPr>
        <p:spPr>
          <a:xfrm>
            <a:off x="7744692" y="6444429"/>
            <a:ext cx="4447308" cy="309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 des données: Loi de Finances 2018-2019-2020-2021</a:t>
            </a:r>
            <a:endParaRPr lang="en-US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CAF5476B-2B91-4C12-8118-42275729AA26}"/>
              </a:ext>
            </a:extLst>
          </p:cNvPr>
          <p:cNvSpPr/>
          <p:nvPr/>
        </p:nvSpPr>
        <p:spPr>
          <a:xfrm>
            <a:off x="432260" y="5535066"/>
            <a:ext cx="623455" cy="298906"/>
          </a:xfrm>
          <a:prstGeom prst="rightArrow">
            <a:avLst/>
          </a:prstGeom>
          <a:solidFill>
            <a:srgbClr val="FC0871"/>
          </a:solidFill>
          <a:ln>
            <a:solidFill>
              <a:srgbClr val="FC08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537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8DABB7C-FF91-489A-8DD1-4D2CB262E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pPr algn="ctr"/>
            <a:r>
              <a:rPr lang="fr-FR" sz="4000" dirty="0"/>
              <a:t>Évolution de la composition du budget </a:t>
            </a:r>
            <a:br>
              <a:rPr lang="fr-FR" sz="4000" dirty="0"/>
            </a:br>
            <a:r>
              <a:rPr lang="fr-FR" sz="4000" dirty="0"/>
              <a:t>en Côte d’Ivoire, </a:t>
            </a:r>
            <a:r>
              <a:rPr lang="fr-FR" sz="4000" b="1" dirty="0">
                <a:highlight>
                  <a:srgbClr val="FFFF00"/>
                </a:highlight>
              </a:rPr>
              <a:t>par Secteur</a:t>
            </a:r>
            <a:r>
              <a:rPr lang="fr-FR" sz="4000" b="1" dirty="0"/>
              <a:t> (FCFA)</a:t>
            </a:r>
            <a:endParaRPr lang="en-US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9CAA4B0-58BF-4AD8-8D81-C41E97A1EE2D}"/>
              </a:ext>
            </a:extLst>
          </p:cNvPr>
          <p:cNvSpPr txBox="1"/>
          <p:nvPr/>
        </p:nvSpPr>
        <p:spPr>
          <a:xfrm>
            <a:off x="7744692" y="6444429"/>
            <a:ext cx="4447308" cy="309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 des données: Loi de Finances 2018-2019-2020-2021</a:t>
            </a:r>
            <a:endParaRPr lang="en-US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EE7251C-B8B8-42D6-BE5C-3A5CD33B32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6320423"/>
              </p:ext>
            </p:extLst>
          </p:nvPr>
        </p:nvGraphicFramePr>
        <p:xfrm>
          <a:off x="1097281" y="1737361"/>
          <a:ext cx="10058400" cy="45526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Arrow: Right 6">
            <a:extLst>
              <a:ext uri="{FF2B5EF4-FFF2-40B4-BE49-F238E27FC236}">
                <a16:creationId xmlns:a16="http://schemas.microsoft.com/office/drawing/2014/main" id="{C065F60C-0066-41F8-9758-C6D1D17717AA}"/>
              </a:ext>
            </a:extLst>
          </p:cNvPr>
          <p:cNvSpPr/>
          <p:nvPr/>
        </p:nvSpPr>
        <p:spPr>
          <a:xfrm>
            <a:off x="723214" y="5451936"/>
            <a:ext cx="623455" cy="298906"/>
          </a:xfrm>
          <a:prstGeom prst="rightArrow">
            <a:avLst/>
          </a:prstGeom>
          <a:solidFill>
            <a:srgbClr val="FC0871"/>
          </a:solidFill>
          <a:ln>
            <a:solidFill>
              <a:srgbClr val="FC08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813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8B7C367-BB5A-446B-9A6D-8D38FF0A4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000" dirty="0"/>
              <a:t>Évolution de la répartition du budget en Côte d’Ivoire, </a:t>
            </a:r>
            <a:r>
              <a:rPr lang="fr-FR" sz="4000" b="1" dirty="0">
                <a:highlight>
                  <a:srgbClr val="FFFF00"/>
                </a:highlight>
              </a:rPr>
              <a:t>par Ministère </a:t>
            </a:r>
            <a:r>
              <a:rPr lang="fr-FR" sz="4000" b="1" dirty="0"/>
              <a:t>(FCFA) </a:t>
            </a:r>
            <a:r>
              <a:rPr lang="fr-FR" sz="2700" b="1" dirty="0"/>
              <a:t>– les 10 plus gros budgets alloués chaque année</a:t>
            </a:r>
            <a:endParaRPr lang="en-US" sz="4000" b="1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1C655A5-F739-4EFB-A8A3-291D4D6B26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761460"/>
              </p:ext>
            </p:extLst>
          </p:nvPr>
        </p:nvGraphicFramePr>
        <p:xfrm>
          <a:off x="268980" y="1907600"/>
          <a:ext cx="2872077" cy="3675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6E8F9D1-6946-4D2C-BB65-8C346B79C43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2931295"/>
              </p:ext>
            </p:extLst>
          </p:nvPr>
        </p:nvGraphicFramePr>
        <p:xfrm>
          <a:off x="3235383" y="1907598"/>
          <a:ext cx="2621328" cy="3675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E3B5251-4173-4B89-95F7-E663395559B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9265658"/>
              </p:ext>
            </p:extLst>
          </p:nvPr>
        </p:nvGraphicFramePr>
        <p:xfrm>
          <a:off x="5951037" y="1907600"/>
          <a:ext cx="2886645" cy="3675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2554928-7432-4EA2-B397-E6368F36CF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9409881"/>
              </p:ext>
            </p:extLst>
          </p:nvPr>
        </p:nvGraphicFramePr>
        <p:xfrm>
          <a:off x="8758250" y="1907601"/>
          <a:ext cx="3045835" cy="3675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E8D544B-1ADB-4F19-9193-171F866A170E}"/>
              </a:ext>
            </a:extLst>
          </p:cNvPr>
          <p:cNvSpPr txBox="1"/>
          <p:nvPr/>
        </p:nvSpPr>
        <p:spPr>
          <a:xfrm>
            <a:off x="7744692" y="6444429"/>
            <a:ext cx="4447308" cy="309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 des données: Loi de Finances 2018-2019-2020-2021</a:t>
            </a:r>
            <a:endParaRPr lang="en-US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0BB84B-0BC8-4BB3-A041-4182BC0E3F4A}"/>
              </a:ext>
            </a:extLst>
          </p:cNvPr>
          <p:cNvSpPr txBox="1"/>
          <p:nvPr/>
        </p:nvSpPr>
        <p:spPr>
          <a:xfrm>
            <a:off x="1773382" y="4415615"/>
            <a:ext cx="581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ÉDU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6B5D03-59E2-4A5A-9A22-30266EEC8CB8}"/>
              </a:ext>
            </a:extLst>
          </p:cNvPr>
          <p:cNvSpPr txBox="1"/>
          <p:nvPr/>
        </p:nvSpPr>
        <p:spPr>
          <a:xfrm>
            <a:off x="10169138" y="4623250"/>
            <a:ext cx="581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ÉDU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CBC6B2-DEFB-4250-801E-4142C585AC1B}"/>
              </a:ext>
            </a:extLst>
          </p:cNvPr>
          <p:cNvSpPr txBox="1"/>
          <p:nvPr/>
        </p:nvSpPr>
        <p:spPr>
          <a:xfrm>
            <a:off x="7295309" y="4641846"/>
            <a:ext cx="581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ÉDU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11E46F-98AB-4A7F-BF0E-EAEA1008C4AB}"/>
              </a:ext>
            </a:extLst>
          </p:cNvPr>
          <p:cNvSpPr txBox="1"/>
          <p:nvPr/>
        </p:nvSpPr>
        <p:spPr>
          <a:xfrm>
            <a:off x="4446531" y="4415615"/>
            <a:ext cx="581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ÉDU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596510-5E25-430E-A29C-F263BA5D30DC}"/>
              </a:ext>
            </a:extLst>
          </p:cNvPr>
          <p:cNvSpPr txBox="1"/>
          <p:nvPr/>
        </p:nvSpPr>
        <p:spPr>
          <a:xfrm>
            <a:off x="1728444" y="3667859"/>
            <a:ext cx="702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DEFS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AC69136-5BD2-4E36-BAFC-F80B1DBD8636}"/>
              </a:ext>
            </a:extLst>
          </p:cNvPr>
          <p:cNvSpPr txBox="1"/>
          <p:nvPr/>
        </p:nvSpPr>
        <p:spPr>
          <a:xfrm>
            <a:off x="1754420" y="3312404"/>
            <a:ext cx="581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BGT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89F453-D532-456F-82DA-C2F9ABBFD50D}"/>
              </a:ext>
            </a:extLst>
          </p:cNvPr>
          <p:cNvSpPr txBox="1"/>
          <p:nvPr/>
        </p:nvSpPr>
        <p:spPr>
          <a:xfrm>
            <a:off x="1676257" y="2978476"/>
            <a:ext cx="7987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SANTÉ</a:t>
            </a:r>
            <a:endParaRPr 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8FEDDEC-63CE-4028-ABAA-91170B21AA01}"/>
              </a:ext>
            </a:extLst>
          </p:cNvPr>
          <p:cNvSpPr txBox="1"/>
          <p:nvPr/>
        </p:nvSpPr>
        <p:spPr>
          <a:xfrm>
            <a:off x="1754420" y="2700148"/>
            <a:ext cx="720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SÉCU</a:t>
            </a:r>
            <a:endParaRPr lang="en-US" sz="16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C3D9FE-C537-45F2-A89A-22F942E690E3}"/>
              </a:ext>
            </a:extLst>
          </p:cNvPr>
          <p:cNvSpPr txBox="1"/>
          <p:nvPr/>
        </p:nvSpPr>
        <p:spPr>
          <a:xfrm>
            <a:off x="1661079" y="2481487"/>
            <a:ext cx="829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ENS SUP</a:t>
            </a:r>
            <a:endParaRPr lang="en-US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0AB3A9-F8ED-4A90-B527-56CB6B0A9DF2}"/>
              </a:ext>
            </a:extLst>
          </p:cNvPr>
          <p:cNvSpPr txBox="1"/>
          <p:nvPr/>
        </p:nvSpPr>
        <p:spPr>
          <a:xfrm>
            <a:off x="899347" y="2421909"/>
            <a:ext cx="829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AFF ETR</a:t>
            </a:r>
            <a:endParaRPr lang="en-US" sz="12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944628B-E578-443E-AAC4-02A81A6483C0}"/>
              </a:ext>
            </a:extLst>
          </p:cNvPr>
          <p:cNvSpPr txBox="1"/>
          <p:nvPr/>
        </p:nvSpPr>
        <p:spPr>
          <a:xfrm>
            <a:off x="1005161" y="2254761"/>
            <a:ext cx="5833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ÉCO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B1DEE7-0ECD-4B5E-829D-7FF28722DA35}"/>
              </a:ext>
            </a:extLst>
          </p:cNvPr>
          <p:cNvSpPr txBox="1"/>
          <p:nvPr/>
        </p:nvSpPr>
        <p:spPr>
          <a:xfrm>
            <a:off x="1010599" y="2088510"/>
            <a:ext cx="829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JUST</a:t>
            </a:r>
            <a:endParaRPr lang="en-US" sz="12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E41481E-4442-4EC3-AA52-072DD2E7AE95}"/>
              </a:ext>
            </a:extLst>
          </p:cNvPr>
          <p:cNvSpPr txBox="1"/>
          <p:nvPr/>
        </p:nvSpPr>
        <p:spPr>
          <a:xfrm>
            <a:off x="1010599" y="1932402"/>
            <a:ext cx="829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E&amp;F</a:t>
            </a:r>
            <a:endParaRPr lang="en-US" sz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8EBE1B-CDF8-43C3-B5E4-02FAF7A1D830}"/>
              </a:ext>
            </a:extLst>
          </p:cNvPr>
          <p:cNvSpPr txBox="1"/>
          <p:nvPr/>
        </p:nvSpPr>
        <p:spPr>
          <a:xfrm>
            <a:off x="456287" y="5615042"/>
            <a:ext cx="11340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ÉDU: Education nationale ; DEFS: Défense ; BGT: Budget et Portefeuille de l'état ; SANTÉ: Santé et Hygiène publique ; SÉCU: Sécurité et Protection civile; ENS SUP: Enseignement supérieur ; AFF ETR: Affaires étrangères ; ÉCO: Economie et Finances ; JUST: Justice et Droits de l’Homme; E&amp;F: Eau et Forêts ; ROUT: Equipement et Entretien routier ; ÉNRG: Pétrole, Énergie et Énergies renouvelables; TERR: Administration du Territoire et de la Décentralisation; AGR: Agriculture et Développement rural ; ASSN: Assainissement et Salubrité</a:t>
            </a:r>
            <a:endParaRPr lang="en-US" sz="1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12CD468-1AD9-44DF-8CC6-F92BBE4CD463}"/>
              </a:ext>
            </a:extLst>
          </p:cNvPr>
          <p:cNvSpPr txBox="1"/>
          <p:nvPr/>
        </p:nvSpPr>
        <p:spPr>
          <a:xfrm>
            <a:off x="4446531" y="3647066"/>
            <a:ext cx="5818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BGT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C5C5FAC-0E80-422E-8BD1-46DACC621E79}"/>
              </a:ext>
            </a:extLst>
          </p:cNvPr>
          <p:cNvSpPr txBox="1"/>
          <p:nvPr/>
        </p:nvSpPr>
        <p:spPr>
          <a:xfrm>
            <a:off x="7336874" y="2705435"/>
            <a:ext cx="581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BGT</a:t>
            </a:r>
            <a:endParaRPr lang="en-US" sz="16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0D10741-335D-4560-90BD-35421ADFF425}"/>
              </a:ext>
            </a:extLst>
          </p:cNvPr>
          <p:cNvSpPr txBox="1"/>
          <p:nvPr/>
        </p:nvSpPr>
        <p:spPr>
          <a:xfrm>
            <a:off x="10217485" y="3029205"/>
            <a:ext cx="5818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BGT</a:t>
            </a:r>
            <a:endParaRPr lang="en-US" sz="16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3B184D7-DE64-4BA6-865B-E03F30AD208B}"/>
              </a:ext>
            </a:extLst>
          </p:cNvPr>
          <p:cNvSpPr txBox="1"/>
          <p:nvPr/>
        </p:nvSpPr>
        <p:spPr>
          <a:xfrm>
            <a:off x="10128728" y="3771426"/>
            <a:ext cx="7987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SANTÉ</a:t>
            </a:r>
            <a:endParaRPr lang="en-US" sz="16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B35C039-8554-403B-BA3D-1FA207C518E5}"/>
              </a:ext>
            </a:extLst>
          </p:cNvPr>
          <p:cNvSpPr txBox="1"/>
          <p:nvPr/>
        </p:nvSpPr>
        <p:spPr>
          <a:xfrm>
            <a:off x="7228537" y="3698637"/>
            <a:ext cx="7987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SANTÉ</a:t>
            </a:r>
            <a:endParaRPr lang="en-US" sz="16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84E9E7F-A7B7-4228-80A0-8D06DC61A4F9}"/>
              </a:ext>
            </a:extLst>
          </p:cNvPr>
          <p:cNvSpPr txBox="1"/>
          <p:nvPr/>
        </p:nvSpPr>
        <p:spPr>
          <a:xfrm>
            <a:off x="4381431" y="2920056"/>
            <a:ext cx="7987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SANTÉ</a:t>
            </a:r>
            <a:endParaRPr lang="en-US" sz="16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4585F76-BD04-46B0-AE1B-2D7635E30307}"/>
              </a:ext>
            </a:extLst>
          </p:cNvPr>
          <p:cNvSpPr txBox="1"/>
          <p:nvPr/>
        </p:nvSpPr>
        <p:spPr>
          <a:xfrm>
            <a:off x="9445884" y="2560408"/>
            <a:ext cx="6331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SÉCU</a:t>
            </a:r>
            <a:endParaRPr lang="en-US" sz="12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57E983B-016A-404E-B9AD-337133889165}"/>
              </a:ext>
            </a:extLst>
          </p:cNvPr>
          <p:cNvSpPr txBox="1"/>
          <p:nvPr/>
        </p:nvSpPr>
        <p:spPr>
          <a:xfrm>
            <a:off x="6587683" y="2421910"/>
            <a:ext cx="6302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SÉCU</a:t>
            </a:r>
            <a:endParaRPr lang="en-US" sz="12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AE7455F-A30F-4B69-A4BF-1D0385FD2934}"/>
              </a:ext>
            </a:extLst>
          </p:cNvPr>
          <p:cNvSpPr txBox="1"/>
          <p:nvPr/>
        </p:nvSpPr>
        <p:spPr>
          <a:xfrm>
            <a:off x="4437575" y="2633241"/>
            <a:ext cx="720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SÉCU</a:t>
            </a:r>
            <a:endParaRPr lang="en-US" sz="16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6EC383E-1459-4317-B0FC-F00DC8DF60C4}"/>
              </a:ext>
            </a:extLst>
          </p:cNvPr>
          <p:cNvSpPr txBox="1"/>
          <p:nvPr/>
        </p:nvSpPr>
        <p:spPr>
          <a:xfrm>
            <a:off x="4412715" y="3278902"/>
            <a:ext cx="702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DEFS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C86EF21-DB3C-4E61-A330-C4B948369A05}"/>
              </a:ext>
            </a:extLst>
          </p:cNvPr>
          <p:cNvSpPr txBox="1"/>
          <p:nvPr/>
        </p:nvSpPr>
        <p:spPr>
          <a:xfrm>
            <a:off x="4341134" y="2397658"/>
            <a:ext cx="829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ENS SUP</a:t>
            </a:r>
            <a:endParaRPr lang="en-US" sz="14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7A9F7A3-F12B-4F96-AA80-E9A3A5FEE3E2}"/>
              </a:ext>
            </a:extLst>
          </p:cNvPr>
          <p:cNvSpPr txBox="1"/>
          <p:nvPr/>
        </p:nvSpPr>
        <p:spPr>
          <a:xfrm>
            <a:off x="7228537" y="4132767"/>
            <a:ext cx="798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ROUT</a:t>
            </a:r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8DFF0FE-9EC9-4EC8-ABE6-7F8C75306E24}"/>
              </a:ext>
            </a:extLst>
          </p:cNvPr>
          <p:cNvSpPr txBox="1"/>
          <p:nvPr/>
        </p:nvSpPr>
        <p:spPr>
          <a:xfrm>
            <a:off x="10116379" y="4123265"/>
            <a:ext cx="829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ROUT</a:t>
            </a:r>
            <a:endParaRPr 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C253B2B-15BE-4B2F-B0B7-E0D5D1A3AD3A}"/>
              </a:ext>
            </a:extLst>
          </p:cNvPr>
          <p:cNvSpPr txBox="1"/>
          <p:nvPr/>
        </p:nvSpPr>
        <p:spPr>
          <a:xfrm>
            <a:off x="3671172" y="2380226"/>
            <a:ext cx="829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AFF ETR</a:t>
            </a:r>
            <a:endParaRPr lang="en-US" sz="12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122797F-9CD1-4070-AD25-E23D3E907953}"/>
              </a:ext>
            </a:extLst>
          </p:cNvPr>
          <p:cNvSpPr txBox="1"/>
          <p:nvPr/>
        </p:nvSpPr>
        <p:spPr>
          <a:xfrm>
            <a:off x="3811019" y="2241726"/>
            <a:ext cx="829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JUST</a:t>
            </a:r>
            <a:endParaRPr lang="en-US" sz="12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10D11EE-FAF0-4E1D-856E-610980DC29AD}"/>
              </a:ext>
            </a:extLst>
          </p:cNvPr>
          <p:cNvSpPr txBox="1"/>
          <p:nvPr/>
        </p:nvSpPr>
        <p:spPr>
          <a:xfrm>
            <a:off x="3830243" y="2103551"/>
            <a:ext cx="5833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ÉCO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408EEE3-AD07-41D7-85D5-DAC55F08B5FF}"/>
              </a:ext>
            </a:extLst>
          </p:cNvPr>
          <p:cNvSpPr txBox="1"/>
          <p:nvPr/>
        </p:nvSpPr>
        <p:spPr>
          <a:xfrm>
            <a:off x="3853690" y="1972943"/>
            <a:ext cx="829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E&amp;F</a:t>
            </a:r>
            <a:endParaRPr lang="en-US" sz="12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0F57DA5-B893-4092-A4B0-5A0EDE9C04C3}"/>
              </a:ext>
            </a:extLst>
          </p:cNvPr>
          <p:cNvSpPr txBox="1"/>
          <p:nvPr/>
        </p:nvSpPr>
        <p:spPr>
          <a:xfrm>
            <a:off x="7251310" y="3412663"/>
            <a:ext cx="702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DEFS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FFA1B97-C7A4-4868-916E-065B3BDF57AE}"/>
              </a:ext>
            </a:extLst>
          </p:cNvPr>
          <p:cNvSpPr txBox="1"/>
          <p:nvPr/>
        </p:nvSpPr>
        <p:spPr>
          <a:xfrm>
            <a:off x="10177001" y="3495927"/>
            <a:ext cx="702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DEFS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5A7DF8E-59E2-483C-B7C8-DF0FFF5DE368}"/>
              </a:ext>
            </a:extLst>
          </p:cNvPr>
          <p:cNvSpPr txBox="1"/>
          <p:nvPr/>
        </p:nvSpPr>
        <p:spPr>
          <a:xfrm>
            <a:off x="7259337" y="3174596"/>
            <a:ext cx="702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ÉNRG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97B9DC4-CE06-487B-940A-CED50B29D717}"/>
              </a:ext>
            </a:extLst>
          </p:cNvPr>
          <p:cNvSpPr txBox="1"/>
          <p:nvPr/>
        </p:nvSpPr>
        <p:spPr>
          <a:xfrm>
            <a:off x="10128728" y="2839537"/>
            <a:ext cx="7021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ÉNRG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5238501-7456-471B-9047-8DEC8936079E}"/>
              </a:ext>
            </a:extLst>
          </p:cNvPr>
          <p:cNvSpPr txBox="1"/>
          <p:nvPr/>
        </p:nvSpPr>
        <p:spPr>
          <a:xfrm>
            <a:off x="7273348" y="2928705"/>
            <a:ext cx="674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TERR</a:t>
            </a:r>
            <a:endParaRPr lang="en-US" sz="1600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3D00EB5-D552-47CD-897F-B491B96214B6}"/>
              </a:ext>
            </a:extLst>
          </p:cNvPr>
          <p:cNvSpPr txBox="1"/>
          <p:nvPr/>
        </p:nvSpPr>
        <p:spPr>
          <a:xfrm>
            <a:off x="10182864" y="3246350"/>
            <a:ext cx="674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TERR</a:t>
            </a:r>
            <a:endParaRPr lang="en-US" sz="16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61EE4F7-D940-4C85-95F0-438019FD6CEF}"/>
              </a:ext>
            </a:extLst>
          </p:cNvPr>
          <p:cNvSpPr txBox="1"/>
          <p:nvPr/>
        </p:nvSpPr>
        <p:spPr>
          <a:xfrm>
            <a:off x="10065277" y="2672233"/>
            <a:ext cx="829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ENS SUP</a:t>
            </a:r>
            <a:endParaRPr lang="en-US" sz="14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56C27E1-4B1D-4CBD-A897-08DA7F62B676}"/>
              </a:ext>
            </a:extLst>
          </p:cNvPr>
          <p:cNvSpPr txBox="1"/>
          <p:nvPr/>
        </p:nvSpPr>
        <p:spPr>
          <a:xfrm>
            <a:off x="7195885" y="2550058"/>
            <a:ext cx="8290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/>
              <a:t>ENS SUP</a:t>
            </a:r>
            <a:endParaRPr lang="en-US" sz="14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E79049C-A07C-4B92-A95A-1EC1CC761DA3}"/>
              </a:ext>
            </a:extLst>
          </p:cNvPr>
          <p:cNvSpPr txBox="1"/>
          <p:nvPr/>
        </p:nvSpPr>
        <p:spPr>
          <a:xfrm>
            <a:off x="6598253" y="2254761"/>
            <a:ext cx="6302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AGRI</a:t>
            </a:r>
            <a:endParaRPr lang="en-US" sz="12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FA8C4C3-0FD4-4B4C-8E66-5DF674656A60}"/>
              </a:ext>
            </a:extLst>
          </p:cNvPr>
          <p:cNvSpPr txBox="1"/>
          <p:nvPr/>
        </p:nvSpPr>
        <p:spPr>
          <a:xfrm>
            <a:off x="9440103" y="2405893"/>
            <a:ext cx="6302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ASSN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9660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703D2AB-099F-45AD-B6F5-08CDF44D7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fr-FR" sz="4000" dirty="0"/>
              <a:t>Évolution de la répartition des 10 plus gros budgets de 2021 en Côte d’Ivoire, </a:t>
            </a:r>
            <a:r>
              <a:rPr lang="fr-FR" sz="4000" b="1" dirty="0">
                <a:highlight>
                  <a:srgbClr val="FFFF00"/>
                </a:highlight>
              </a:rPr>
              <a:t>par Ministère </a:t>
            </a:r>
            <a:r>
              <a:rPr lang="fr-FR" sz="4000" b="1" dirty="0"/>
              <a:t>(FCFA)</a:t>
            </a:r>
            <a:endParaRPr lang="en-US" sz="4000" b="1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D0771E2-2CFF-4695-9A83-F4D5913EFD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2286870"/>
              </p:ext>
            </p:extLst>
          </p:nvPr>
        </p:nvGraphicFramePr>
        <p:xfrm>
          <a:off x="318655" y="1737360"/>
          <a:ext cx="11596254" cy="4566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Arrow: Right 4">
            <a:extLst>
              <a:ext uri="{FF2B5EF4-FFF2-40B4-BE49-F238E27FC236}">
                <a16:creationId xmlns:a16="http://schemas.microsoft.com/office/drawing/2014/main" id="{F7A22D8B-63ED-41D0-8624-173CED54293D}"/>
              </a:ext>
            </a:extLst>
          </p:cNvPr>
          <p:cNvSpPr/>
          <p:nvPr/>
        </p:nvSpPr>
        <p:spPr>
          <a:xfrm>
            <a:off x="5475315" y="5742884"/>
            <a:ext cx="623455" cy="298906"/>
          </a:xfrm>
          <a:prstGeom prst="rightArrow">
            <a:avLst/>
          </a:prstGeom>
          <a:solidFill>
            <a:srgbClr val="FC0871"/>
          </a:solidFill>
          <a:ln>
            <a:solidFill>
              <a:srgbClr val="FC08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722424-8A6B-4685-901C-034AB88A1378}"/>
              </a:ext>
            </a:extLst>
          </p:cNvPr>
          <p:cNvSpPr txBox="1"/>
          <p:nvPr/>
        </p:nvSpPr>
        <p:spPr>
          <a:xfrm>
            <a:off x="7744692" y="6444429"/>
            <a:ext cx="4447308" cy="309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 des données: Loi de Finances 2018-2019-2020-2021</a:t>
            </a:r>
            <a:endParaRPr lang="en-US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350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AA62F2-ED88-4919-A5E6-CE6B93D15A66}"/>
              </a:ext>
            </a:extLst>
          </p:cNvPr>
          <p:cNvSpPr/>
          <p:nvPr/>
        </p:nvSpPr>
        <p:spPr>
          <a:xfrm>
            <a:off x="214746" y="140962"/>
            <a:ext cx="98090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ALLOCATION DES CRÉDITS DU BUDGET DE L'ÉTAT: RÉPARTITION DES PROGRAMMES PAR MINISTÈRE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3260C8-BB0F-46AC-866E-9A52907CEBD2}"/>
              </a:ext>
            </a:extLst>
          </p:cNvPr>
          <p:cNvSpPr/>
          <p:nvPr/>
        </p:nvSpPr>
        <p:spPr>
          <a:xfrm>
            <a:off x="214746" y="510294"/>
            <a:ext cx="2518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/>
              <a:t>Crédits de paiement (CP)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4ABA301-F529-4E55-968C-5605514D36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73613"/>
              </p:ext>
            </p:extLst>
          </p:nvPr>
        </p:nvGraphicFramePr>
        <p:xfrm>
          <a:off x="949037" y="1150955"/>
          <a:ext cx="10293925" cy="4556089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7300981">
                  <a:extLst>
                    <a:ext uri="{9D8B030D-6E8A-4147-A177-3AD203B41FA5}">
                      <a16:colId xmlns:a16="http://schemas.microsoft.com/office/drawing/2014/main" val="3253688829"/>
                    </a:ext>
                  </a:extLst>
                </a:gridCol>
                <a:gridCol w="748236">
                  <a:extLst>
                    <a:ext uri="{9D8B030D-6E8A-4147-A177-3AD203B41FA5}">
                      <a16:colId xmlns:a16="http://schemas.microsoft.com/office/drawing/2014/main" val="494887703"/>
                    </a:ext>
                  </a:extLst>
                </a:gridCol>
                <a:gridCol w="748236">
                  <a:extLst>
                    <a:ext uri="{9D8B030D-6E8A-4147-A177-3AD203B41FA5}">
                      <a16:colId xmlns:a16="http://schemas.microsoft.com/office/drawing/2014/main" val="2628923249"/>
                    </a:ext>
                  </a:extLst>
                </a:gridCol>
                <a:gridCol w="748236">
                  <a:extLst>
                    <a:ext uri="{9D8B030D-6E8A-4147-A177-3AD203B41FA5}">
                      <a16:colId xmlns:a16="http://schemas.microsoft.com/office/drawing/2014/main" val="4209143927"/>
                    </a:ext>
                  </a:extLst>
                </a:gridCol>
                <a:gridCol w="748236">
                  <a:extLst>
                    <a:ext uri="{9D8B030D-6E8A-4147-A177-3AD203B41FA5}">
                      <a16:colId xmlns:a16="http://schemas.microsoft.com/office/drawing/2014/main" val="3237939860"/>
                    </a:ext>
                  </a:extLst>
                </a:gridCol>
              </a:tblGrid>
              <a:tr h="247683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b"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>
                          <a:effectLst/>
                        </a:rPr>
                        <a:t>Budget en milliards de francs CFA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773993"/>
                  </a:ext>
                </a:extLst>
              </a:tr>
              <a:tr h="247683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2018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2019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>
                          <a:effectLst/>
                        </a:rPr>
                        <a:t>2020</a:t>
                      </a:r>
                      <a:endParaRPr lang="en-US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2021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extLst>
                  <a:ext uri="{0D108BD9-81ED-4DB2-BD59-A6C34878D82A}">
                    <a16:rowId xmlns:a16="http://schemas.microsoft.com/office/drawing/2014/main" val="3898849300"/>
                  </a:ext>
                </a:extLst>
              </a:tr>
              <a:tr h="24768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 l'éducation nationale, de l'enseignement technique et de la formation professionnelle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910,6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939,7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955,9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1011,9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extLst>
                  <a:ext uri="{0D108BD9-81ED-4DB2-BD59-A6C34878D82A}">
                    <a16:rowId xmlns:a16="http://schemas.microsoft.com/office/drawing/2014/main" val="222424420"/>
                  </a:ext>
                </a:extLst>
              </a:tr>
              <a:tr h="24768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 l'équipement et de l'entretien routier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19,6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19,0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760,4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595,2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extLst>
                  <a:ext uri="{0D108BD9-81ED-4DB2-BD59-A6C34878D82A}">
                    <a16:rowId xmlns:a16="http://schemas.microsoft.com/office/drawing/2014/main" val="2064965136"/>
                  </a:ext>
                </a:extLst>
              </a:tr>
              <a:tr h="24768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Ministère de la santé et de l'hygiène publique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237,7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253,9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446,0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414,3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extLst>
                  <a:ext uri="{0D108BD9-81ED-4DB2-BD59-A6C34878D82A}">
                    <a16:rowId xmlns:a16="http://schemas.microsoft.com/office/drawing/2014/main" val="1817653009"/>
                  </a:ext>
                </a:extLst>
              </a:tr>
              <a:tr h="2476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Ministère de la défense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297,5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291,3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349,4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353,6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extLst>
                  <a:ext uri="{0D108BD9-81ED-4DB2-BD59-A6C34878D82A}">
                    <a16:rowId xmlns:a16="http://schemas.microsoft.com/office/drawing/2014/main" val="2219941202"/>
                  </a:ext>
                </a:extLst>
              </a:tr>
              <a:tr h="24768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 l'administration du territoire et de la décentralisation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326,8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350,8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extLst>
                  <a:ext uri="{0D108BD9-81ED-4DB2-BD59-A6C34878D82A}">
                    <a16:rowId xmlns:a16="http://schemas.microsoft.com/office/drawing/2014/main" val="1999043492"/>
                  </a:ext>
                </a:extLst>
              </a:tr>
              <a:tr h="24768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auprès du PM, chargé du budget et du portefeuille de l'état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296,7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329,0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298,5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293,3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extLst>
                  <a:ext uri="{0D108BD9-81ED-4DB2-BD59-A6C34878D82A}">
                    <a16:rowId xmlns:a16="http://schemas.microsoft.com/office/drawing/2014/main" val="2509200695"/>
                  </a:ext>
                </a:extLst>
              </a:tr>
              <a:tr h="24768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du pétrole, de l'énergie et des énergies renouvelables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4,5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4,4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335,8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268,7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extLst>
                  <a:ext uri="{0D108BD9-81ED-4DB2-BD59-A6C34878D82A}">
                    <a16:rowId xmlns:a16="http://schemas.microsoft.com/office/drawing/2014/main" val="4011664239"/>
                  </a:ext>
                </a:extLst>
              </a:tr>
              <a:tr h="29290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 l'enseignement supérieur et de la recherche scientifique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188,5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188,5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259,8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246,1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extLst>
                  <a:ext uri="{0D108BD9-81ED-4DB2-BD59-A6C34878D82A}">
                    <a16:rowId xmlns:a16="http://schemas.microsoft.com/office/drawing/2014/main" val="2716430874"/>
                  </a:ext>
                </a:extLst>
              </a:tr>
              <a:tr h="24768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 l'intérieur, de la sécurité et de la protection civile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195,1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211,8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165,4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171,6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extLst>
                  <a:ext uri="{0D108BD9-81ED-4DB2-BD59-A6C34878D82A}">
                    <a16:rowId xmlns:a16="http://schemas.microsoft.com/office/drawing/2014/main" val="2302969856"/>
                  </a:ext>
                </a:extLst>
              </a:tr>
              <a:tr h="24768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 l'assainissement et de la salubrité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7,6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5,7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138,8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157,8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extLst>
                  <a:ext uri="{0D108BD9-81ED-4DB2-BD59-A6C34878D82A}">
                    <a16:rowId xmlns:a16="http://schemas.microsoft.com/office/drawing/2014/main" val="1146281300"/>
                  </a:ext>
                </a:extLst>
              </a:tr>
              <a:tr h="547939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Secrétariat d'état auprès du ministre de l'éducation nationale, de l'enseignement technique et de la formation professionnelle, chargé de l'enseignement technique et de la formation professionnelle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114,2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137,8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extLst>
                  <a:ext uri="{0D108BD9-81ED-4DB2-BD59-A6C34878D82A}">
                    <a16:rowId xmlns:a16="http://schemas.microsoft.com/office/drawing/2014/main" val="1354048046"/>
                  </a:ext>
                </a:extLst>
              </a:tr>
              <a:tr h="24768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 l'agriculture et du développement rural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23,4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24,9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141,8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136,1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extLst>
                  <a:ext uri="{0D108BD9-81ED-4DB2-BD59-A6C34878D82A}">
                    <a16:rowId xmlns:a16="http://schemas.microsoft.com/office/drawing/2014/main" val="2426739793"/>
                  </a:ext>
                </a:extLst>
              </a:tr>
              <a:tr h="2476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Ministère des sports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20,7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22,3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134,0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111,9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extLst>
                  <a:ext uri="{0D108BD9-81ED-4DB2-BD59-A6C34878D82A}">
                    <a16:rowId xmlns:a16="http://schemas.microsoft.com/office/drawing/2014/main" val="4085574922"/>
                  </a:ext>
                </a:extLst>
              </a:tr>
              <a:tr h="24768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Ministère des affaires étrangères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82,1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92,2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96,9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103,4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extLst>
                  <a:ext uri="{0D108BD9-81ED-4DB2-BD59-A6C34878D82A}">
                    <a16:rowId xmlns:a16="http://schemas.microsoft.com/office/drawing/2014/main" val="1993865639"/>
                  </a:ext>
                </a:extLst>
              </a:tr>
              <a:tr h="24768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 dirty="0">
                          <a:effectLst/>
                        </a:rPr>
                        <a:t>Ministère de l'économie et des finances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33,7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33,3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75,3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92,7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extLst>
                  <a:ext uri="{0D108BD9-81ED-4DB2-BD59-A6C34878D82A}">
                    <a16:rowId xmlns:a16="http://schemas.microsoft.com/office/drawing/2014/main" val="402358891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5785426-F26D-401B-82F2-D7583FC3D34D}"/>
              </a:ext>
            </a:extLst>
          </p:cNvPr>
          <p:cNvSpPr txBox="1"/>
          <p:nvPr/>
        </p:nvSpPr>
        <p:spPr>
          <a:xfrm>
            <a:off x="7744692" y="6444429"/>
            <a:ext cx="4447308" cy="309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 des données: Loi de Finances 2018-2019-2020-2021</a:t>
            </a:r>
            <a:endParaRPr lang="en-US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924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4AA62F2-ED88-4919-A5E6-CE6B93D15A66}"/>
              </a:ext>
            </a:extLst>
          </p:cNvPr>
          <p:cNvSpPr/>
          <p:nvPr/>
        </p:nvSpPr>
        <p:spPr>
          <a:xfrm>
            <a:off x="214746" y="140962"/>
            <a:ext cx="100376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ALLOCATION DES CRÉDITS DU BUDGET DE L'ÉTAT: RÉPARTITION DES PROGRAMMES PAR MINISTÈRE (suite)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BC97B6B-561C-4505-A03C-24572D04C9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075246"/>
              </p:ext>
            </p:extLst>
          </p:nvPr>
        </p:nvGraphicFramePr>
        <p:xfrm>
          <a:off x="789709" y="994510"/>
          <a:ext cx="10349347" cy="4660055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7318791">
                  <a:extLst>
                    <a:ext uri="{9D8B030D-6E8A-4147-A177-3AD203B41FA5}">
                      <a16:colId xmlns:a16="http://schemas.microsoft.com/office/drawing/2014/main" val="411744326"/>
                    </a:ext>
                  </a:extLst>
                </a:gridCol>
                <a:gridCol w="757639">
                  <a:extLst>
                    <a:ext uri="{9D8B030D-6E8A-4147-A177-3AD203B41FA5}">
                      <a16:colId xmlns:a16="http://schemas.microsoft.com/office/drawing/2014/main" val="3686047949"/>
                    </a:ext>
                  </a:extLst>
                </a:gridCol>
                <a:gridCol w="757639">
                  <a:extLst>
                    <a:ext uri="{9D8B030D-6E8A-4147-A177-3AD203B41FA5}">
                      <a16:colId xmlns:a16="http://schemas.microsoft.com/office/drawing/2014/main" val="2267548004"/>
                    </a:ext>
                  </a:extLst>
                </a:gridCol>
                <a:gridCol w="757639">
                  <a:extLst>
                    <a:ext uri="{9D8B030D-6E8A-4147-A177-3AD203B41FA5}">
                      <a16:colId xmlns:a16="http://schemas.microsoft.com/office/drawing/2014/main" val="1908858668"/>
                    </a:ext>
                  </a:extLst>
                </a:gridCol>
                <a:gridCol w="757639">
                  <a:extLst>
                    <a:ext uri="{9D8B030D-6E8A-4147-A177-3AD203B41FA5}">
                      <a16:colId xmlns:a16="http://schemas.microsoft.com/office/drawing/2014/main" val="116480432"/>
                    </a:ext>
                  </a:extLst>
                </a:gridCol>
              </a:tblGrid>
              <a:tr h="268098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2018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2019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2020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2021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extLst>
                  <a:ext uri="{0D108BD9-81ED-4DB2-BD59-A6C34878D82A}">
                    <a16:rowId xmlns:a16="http://schemas.microsoft.com/office/drawing/2014/main" val="1590453963"/>
                  </a:ext>
                </a:extLst>
              </a:tr>
              <a:tr h="16326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 dirty="0">
                          <a:effectLst/>
                        </a:rPr>
                        <a:t>Secrétariat d'état auprès du ministre de l'éducation nationale, de l'enseignement technique et de la formation professionnelle, chargé de l'enseignement technique et de la formation professionnelle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114,2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137,8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extLst>
                  <a:ext uri="{0D108BD9-81ED-4DB2-BD59-A6C34878D82A}">
                    <a16:rowId xmlns:a16="http://schemas.microsoft.com/office/drawing/2014/main" val="1447770763"/>
                  </a:ext>
                </a:extLst>
              </a:tr>
              <a:tr h="24753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 l'agriculture et du développement rural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23,4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24,9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141,8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136,1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extLst>
                  <a:ext uri="{0D108BD9-81ED-4DB2-BD59-A6C34878D82A}">
                    <a16:rowId xmlns:a16="http://schemas.microsoft.com/office/drawing/2014/main" val="3364670713"/>
                  </a:ext>
                </a:extLst>
              </a:tr>
              <a:tr h="2475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Ministère des sports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20,7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22,3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134,0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111,9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extLst>
                  <a:ext uri="{0D108BD9-81ED-4DB2-BD59-A6C34878D82A}">
                    <a16:rowId xmlns:a16="http://schemas.microsoft.com/office/drawing/2014/main" val="1218392746"/>
                  </a:ext>
                </a:extLst>
              </a:tr>
              <a:tr h="2475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Ministère des affaires étrangères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82,1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92,2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96,9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103,4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extLst>
                  <a:ext uri="{0D108BD9-81ED-4DB2-BD59-A6C34878D82A}">
                    <a16:rowId xmlns:a16="http://schemas.microsoft.com/office/drawing/2014/main" val="3395778788"/>
                  </a:ext>
                </a:extLst>
              </a:tr>
              <a:tr h="24753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 l'économie et des finances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33,7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33,3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75,3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92,7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extLst>
                  <a:ext uri="{0D108BD9-81ED-4DB2-BD59-A6C34878D82A}">
                    <a16:rowId xmlns:a16="http://schemas.microsoft.com/office/drawing/2014/main" val="440065929"/>
                  </a:ext>
                </a:extLst>
              </a:tr>
              <a:tr h="2475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Ministère de l'hydraulique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0,2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2,0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113,7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86,5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extLst>
                  <a:ext uri="{0D108BD9-81ED-4DB2-BD59-A6C34878D82A}">
                    <a16:rowId xmlns:a16="http://schemas.microsoft.com/office/drawing/2014/main" val="3574102524"/>
                  </a:ext>
                </a:extLst>
              </a:tr>
              <a:tr h="24753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 la justice et des droits de l'homme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51,1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56,7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67,7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67,2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extLst>
                  <a:ext uri="{0D108BD9-81ED-4DB2-BD59-A6C34878D82A}">
                    <a16:rowId xmlns:a16="http://schemas.microsoft.com/office/drawing/2014/main" val="3713404159"/>
                  </a:ext>
                </a:extLst>
              </a:tr>
              <a:tr h="24753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Ministère des transports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12,9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12,5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39,6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57,6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extLst>
                  <a:ext uri="{0D108BD9-81ED-4DB2-BD59-A6C34878D82A}">
                    <a16:rowId xmlns:a16="http://schemas.microsoft.com/office/drawing/2014/main" val="3501431863"/>
                  </a:ext>
                </a:extLst>
              </a:tr>
              <a:tr h="24753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 l'économie numérique et de la poste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4,7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7,8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49,5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50,9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extLst>
                  <a:ext uri="{0D108BD9-81ED-4DB2-BD59-A6C34878D82A}">
                    <a16:rowId xmlns:a16="http://schemas.microsoft.com/office/drawing/2014/main" val="1889887551"/>
                  </a:ext>
                </a:extLst>
              </a:tr>
              <a:tr h="24753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 la construction, du logement et de l'urbanisme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20,8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23,2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43,6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43,8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extLst>
                  <a:ext uri="{0D108BD9-81ED-4DB2-BD59-A6C34878D82A}">
                    <a16:rowId xmlns:a16="http://schemas.microsoft.com/office/drawing/2014/main" val="1114003948"/>
                  </a:ext>
                </a:extLst>
              </a:tr>
              <a:tr h="24753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 l'emploi et de la protection sociale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19,9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20,6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33,3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39,2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extLst>
                  <a:ext uri="{0D108BD9-81ED-4DB2-BD59-A6C34878D82A}">
                    <a16:rowId xmlns:a16="http://schemas.microsoft.com/office/drawing/2014/main" val="1659682107"/>
                  </a:ext>
                </a:extLst>
              </a:tr>
              <a:tr h="24753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 la solidarité, de la cohésion sociale et de la lutte contre la pauvreté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14,8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3,8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30,6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37,5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extLst>
                  <a:ext uri="{0D108BD9-81ED-4DB2-BD59-A6C34878D82A}">
                    <a16:rowId xmlns:a16="http://schemas.microsoft.com/office/drawing/2014/main" val="1557444374"/>
                  </a:ext>
                </a:extLst>
              </a:tr>
              <a:tr h="24753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des eaux et forêts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28,2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29,0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35,7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36,4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extLst>
                  <a:ext uri="{0D108BD9-81ED-4DB2-BD59-A6C34878D82A}">
                    <a16:rowId xmlns:a16="http://schemas.microsoft.com/office/drawing/2014/main" val="773281405"/>
                  </a:ext>
                </a:extLst>
              </a:tr>
              <a:tr h="24753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des ressources animales et halieutiques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9,7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10,5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20,1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34,0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extLst>
                  <a:ext uri="{0D108BD9-81ED-4DB2-BD59-A6C34878D82A}">
                    <a16:rowId xmlns:a16="http://schemas.microsoft.com/office/drawing/2014/main" val="2261749811"/>
                  </a:ext>
                </a:extLst>
              </a:tr>
              <a:tr h="24753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 la communication et des medias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10,1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9,9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30,8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32,8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extLst>
                  <a:ext uri="{0D108BD9-81ED-4DB2-BD59-A6C34878D82A}">
                    <a16:rowId xmlns:a16="http://schemas.microsoft.com/office/drawing/2014/main" val="2360842688"/>
                  </a:ext>
                </a:extLst>
              </a:tr>
              <a:tr h="24753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du plan et du développement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8,4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8,0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21,6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24,8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extLst>
                  <a:ext uri="{0D108BD9-81ED-4DB2-BD59-A6C34878D82A}">
                    <a16:rowId xmlns:a16="http://schemas.microsoft.com/office/drawing/2014/main" val="1215680890"/>
                  </a:ext>
                </a:extLst>
              </a:tr>
              <a:tr h="24753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 la fonction publique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18,1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20,8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22,8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24,8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645" marR="4645" marT="4645" marB="0" anchor="ctr"/>
                </a:tc>
                <a:extLst>
                  <a:ext uri="{0D108BD9-81ED-4DB2-BD59-A6C34878D82A}">
                    <a16:rowId xmlns:a16="http://schemas.microsoft.com/office/drawing/2014/main" val="264438130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54B1900-1B9B-4E23-BF7F-2AFEF49A3505}"/>
              </a:ext>
            </a:extLst>
          </p:cNvPr>
          <p:cNvSpPr txBox="1"/>
          <p:nvPr/>
        </p:nvSpPr>
        <p:spPr>
          <a:xfrm>
            <a:off x="7744692" y="6444429"/>
            <a:ext cx="4447308" cy="309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 des données: Loi de Finances 2018-2019-2020-2021</a:t>
            </a:r>
            <a:endParaRPr lang="en-US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525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BF95EB2-5013-4BFF-8575-5E3B45CB03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9972215"/>
              </p:ext>
            </p:extLst>
          </p:nvPr>
        </p:nvGraphicFramePr>
        <p:xfrm>
          <a:off x="615924" y="510294"/>
          <a:ext cx="10960152" cy="6040926"/>
        </p:xfrm>
        <a:graphic>
          <a:graphicData uri="http://schemas.openxmlformats.org/drawingml/2006/table">
            <a:tbl>
              <a:tblPr>
                <a:tableStyleId>{9DCAF9ED-07DC-4A11-8D7F-57B35C25682E}</a:tableStyleId>
              </a:tblPr>
              <a:tblGrid>
                <a:gridCol w="7750732">
                  <a:extLst>
                    <a:ext uri="{9D8B030D-6E8A-4147-A177-3AD203B41FA5}">
                      <a16:colId xmlns:a16="http://schemas.microsoft.com/office/drawing/2014/main" val="1809416897"/>
                    </a:ext>
                  </a:extLst>
                </a:gridCol>
                <a:gridCol w="802355">
                  <a:extLst>
                    <a:ext uri="{9D8B030D-6E8A-4147-A177-3AD203B41FA5}">
                      <a16:colId xmlns:a16="http://schemas.microsoft.com/office/drawing/2014/main" val="937784347"/>
                    </a:ext>
                  </a:extLst>
                </a:gridCol>
                <a:gridCol w="802355">
                  <a:extLst>
                    <a:ext uri="{9D8B030D-6E8A-4147-A177-3AD203B41FA5}">
                      <a16:colId xmlns:a16="http://schemas.microsoft.com/office/drawing/2014/main" val="1083189904"/>
                    </a:ext>
                  </a:extLst>
                </a:gridCol>
                <a:gridCol w="802355">
                  <a:extLst>
                    <a:ext uri="{9D8B030D-6E8A-4147-A177-3AD203B41FA5}">
                      <a16:colId xmlns:a16="http://schemas.microsoft.com/office/drawing/2014/main" val="4076066173"/>
                    </a:ext>
                  </a:extLst>
                </a:gridCol>
                <a:gridCol w="802355">
                  <a:extLst>
                    <a:ext uri="{9D8B030D-6E8A-4147-A177-3AD203B41FA5}">
                      <a16:colId xmlns:a16="http://schemas.microsoft.com/office/drawing/2014/main" val="2242610361"/>
                    </a:ext>
                  </a:extLst>
                </a:gridCol>
              </a:tblGrid>
              <a:tr h="144241">
                <a:tc>
                  <a:txBody>
                    <a:bodyPr/>
                    <a:lstStyle/>
                    <a:p>
                      <a:pPr algn="l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2018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2019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2020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u="none" strike="noStrike" dirty="0">
                          <a:effectLst/>
                        </a:rPr>
                        <a:t>2021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846" marR="3846" marT="3846" marB="0" anchor="ctr"/>
                </a:tc>
                <a:extLst>
                  <a:ext uri="{0D108BD9-81ED-4DB2-BD59-A6C34878D82A}">
                    <a16:rowId xmlns:a16="http://schemas.microsoft.com/office/drawing/2014/main" val="2378897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 dirty="0" err="1">
                          <a:effectLst/>
                        </a:rPr>
                        <a:t>Ministère</a:t>
                      </a:r>
                      <a:r>
                        <a:rPr lang="en-US" sz="1400" u="none" strike="noStrike" dirty="0">
                          <a:effectLst/>
                        </a:rPr>
                        <a:t> des affaires </a:t>
                      </a:r>
                      <a:r>
                        <a:rPr lang="en-US" sz="1400" u="none" strike="noStrike" dirty="0" err="1">
                          <a:effectLst/>
                        </a:rPr>
                        <a:t>maritimes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19,5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22,3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extLst>
                  <a:ext uri="{0D108BD9-81ED-4DB2-BD59-A6C34878D82A}">
                    <a16:rowId xmlns:a16="http://schemas.microsoft.com/office/drawing/2014/main" val="1261407652"/>
                  </a:ext>
                </a:extLst>
              </a:tr>
              <a:tr h="253921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 dirty="0">
                          <a:effectLst/>
                        </a:rPr>
                        <a:t>Secrétariat d'état auprès du ministre de la construction, du logement et de l'urbanisme, charge du logement social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38,5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21,8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extLst>
                  <a:ext uri="{0D108BD9-81ED-4DB2-BD59-A6C34878D82A}">
                    <a16:rowId xmlns:a16="http://schemas.microsoft.com/office/drawing/2014/main" val="1329665954"/>
                  </a:ext>
                </a:extLst>
              </a:tr>
              <a:tr h="226968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 la femme, de la famille et de l'enfant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4,6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15,1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19,0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21,4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extLst>
                  <a:ext uri="{0D108BD9-81ED-4DB2-BD59-A6C34878D82A}">
                    <a16:rowId xmlns:a16="http://schemas.microsoft.com/office/drawing/2014/main" val="1709754295"/>
                  </a:ext>
                </a:extLst>
              </a:tr>
              <a:tr h="25392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 dirty="0">
                          <a:effectLst/>
                        </a:rPr>
                        <a:t>Ministère de l'environnement et du développement durable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5,4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7,7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17,9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20,2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extLst>
                  <a:ext uri="{0D108BD9-81ED-4DB2-BD59-A6C34878D82A}">
                    <a16:rowId xmlns:a16="http://schemas.microsoft.com/office/drawing/2014/main" val="3194463671"/>
                  </a:ext>
                </a:extLst>
              </a:tr>
              <a:tr h="227192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 la culture et de la francophonie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10,4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10,9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14,3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14,8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extLst>
                  <a:ext uri="{0D108BD9-81ED-4DB2-BD59-A6C34878D82A}">
                    <a16:rowId xmlns:a16="http://schemas.microsoft.com/office/drawing/2014/main" val="2279215266"/>
                  </a:ext>
                </a:extLst>
              </a:tr>
              <a:tr h="26728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 la promotion de la jeunesse et de l'emploi des jeunes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6,0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6,0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18,2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12,0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extLst>
                  <a:ext uri="{0D108BD9-81ED-4DB2-BD59-A6C34878D82A}">
                    <a16:rowId xmlns:a16="http://schemas.microsoft.com/office/drawing/2014/main" val="1113641103"/>
                  </a:ext>
                </a:extLst>
              </a:tr>
              <a:tr h="213828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du commerce, de l'industrie et de la promotion des PME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10,4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8,9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12,0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12,0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extLst>
                  <a:ext uri="{0D108BD9-81ED-4DB2-BD59-A6C34878D82A}">
                    <a16:rowId xmlns:a16="http://schemas.microsoft.com/office/drawing/2014/main" val="4219927430"/>
                  </a:ext>
                </a:extLst>
              </a:tr>
              <a:tr h="26728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 dirty="0">
                          <a:effectLst/>
                        </a:rPr>
                        <a:t>Ministère auprès du PM, chargé de la promotion de l'investissement privé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5,2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6,9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11,2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11,4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extLst>
                  <a:ext uri="{0D108BD9-81ED-4DB2-BD59-A6C34878D82A}">
                    <a16:rowId xmlns:a16="http://schemas.microsoft.com/office/drawing/2014/main" val="961756787"/>
                  </a:ext>
                </a:extLst>
              </a:tr>
              <a:tr h="280648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du tourisme et des loisirs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5,1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6,3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10,6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11,3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extLst>
                  <a:ext uri="{0D108BD9-81ED-4DB2-BD59-A6C34878D82A}">
                    <a16:rowId xmlns:a16="http://schemas.microsoft.com/office/drawing/2014/main" val="3975318904"/>
                  </a:ext>
                </a:extLst>
              </a:tr>
              <a:tr h="227191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 la promotion de la riziculture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1,7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7,0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extLst>
                  <a:ext uri="{0D108BD9-81ED-4DB2-BD59-A6C34878D82A}">
                    <a16:rowId xmlns:a16="http://schemas.microsoft.com/office/drawing/2014/main" val="1828319970"/>
                  </a:ext>
                </a:extLst>
              </a:tr>
              <a:tr h="30737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des mines et de la géologie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2,9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3,5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4,0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4,4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extLst>
                  <a:ext uri="{0D108BD9-81ED-4DB2-BD59-A6C34878D82A}">
                    <a16:rowId xmlns:a16="http://schemas.microsoft.com/office/drawing/2014/main" val="2199724249"/>
                  </a:ext>
                </a:extLst>
              </a:tr>
              <a:tr h="24055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 la modernisation de l'administration et de l'innovation du service public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1,6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2,4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3,1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4,4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extLst>
                  <a:ext uri="{0D108BD9-81ED-4DB2-BD59-A6C34878D82A}">
                    <a16:rowId xmlns:a16="http://schemas.microsoft.com/office/drawing/2014/main" val="902128250"/>
                  </a:ext>
                </a:extLst>
              </a:tr>
              <a:tr h="41451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Secrétariat d'état auprès des gardes des sceaux, ministre de la justice et des droits de l'homme chargé des droits de l'homme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1,6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2,7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3,3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3,4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extLst>
                  <a:ext uri="{0D108BD9-81ED-4DB2-BD59-A6C34878D82A}">
                    <a16:rowId xmlns:a16="http://schemas.microsoft.com/office/drawing/2014/main" val="512355198"/>
                  </a:ext>
                </a:extLst>
              </a:tr>
              <a:tr h="28042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 l'intégration africaine et des ivoiriens de l'extérieur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2,3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2,5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2,6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3,3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extLst>
                  <a:ext uri="{0D108BD9-81ED-4DB2-BD59-A6C34878D82A}">
                    <a16:rowId xmlns:a16="http://schemas.microsoft.com/office/drawing/2014/main" val="3514472996"/>
                  </a:ext>
                </a:extLst>
              </a:tr>
              <a:tr h="227191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Ministère de l'artisanat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0,5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1,6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3,1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3,3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extLst>
                  <a:ext uri="{0D108BD9-81ED-4DB2-BD59-A6C34878D82A}">
                    <a16:rowId xmlns:a16="http://schemas.microsoft.com/office/drawing/2014/main" val="3400251127"/>
                  </a:ext>
                </a:extLst>
              </a:tr>
              <a:tr h="272406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Secrétariat d'état au renforcement des capacités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6,4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2,8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extLst>
                  <a:ext uri="{0D108BD9-81ED-4DB2-BD59-A6C34878D82A}">
                    <a16:rowId xmlns:a16="http://schemas.microsoft.com/office/drawing/2014/main" val="3805331025"/>
                  </a:ext>
                </a:extLst>
              </a:tr>
              <a:tr h="28889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Secrétariat d'état chargé du service civique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0,6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1,7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2,1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2,5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extLst>
                  <a:ext uri="{0D108BD9-81ED-4DB2-BD59-A6C34878D82A}">
                    <a16:rowId xmlns:a16="http://schemas.microsoft.com/office/drawing/2014/main" val="3555937939"/>
                  </a:ext>
                </a:extLst>
              </a:tr>
              <a:tr h="227191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Ministère de la promotion des PME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0,2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1,8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2,3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2,5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extLst>
                  <a:ext uri="{0D108BD9-81ED-4DB2-BD59-A6C34878D82A}">
                    <a16:rowId xmlns:a16="http://schemas.microsoft.com/office/drawing/2014/main" val="780774746"/>
                  </a:ext>
                </a:extLst>
              </a:tr>
              <a:tr h="2087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u="none" strike="noStrike">
                          <a:effectLst/>
                        </a:rPr>
                        <a:t>Ministère de la ville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1,4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1,5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2,0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extLst>
                  <a:ext uri="{0D108BD9-81ED-4DB2-BD59-A6C34878D82A}">
                    <a16:rowId xmlns:a16="http://schemas.microsoft.com/office/drawing/2014/main" val="1767761470"/>
                  </a:ext>
                </a:extLst>
              </a:tr>
              <a:tr h="301471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>
                          <a:effectLst/>
                        </a:rPr>
                        <a:t>Secrétariat auprès du ministre de la femme, de la famille et de l'enfant, chargé de l'autonomisation des femmes</a:t>
                      </a:r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1,7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1,4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extLst>
                  <a:ext uri="{0D108BD9-81ED-4DB2-BD59-A6C34878D82A}">
                    <a16:rowId xmlns:a16="http://schemas.microsoft.com/office/drawing/2014/main" val="540870404"/>
                  </a:ext>
                </a:extLst>
              </a:tr>
              <a:tr h="290945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u="none" strike="noStrike" dirty="0">
                          <a:effectLst/>
                        </a:rPr>
                        <a:t>Ministère auprès du PM, chargé de la coordination des grands projets </a:t>
                      </a:r>
                      <a:endParaRPr lang="fr-FR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1,0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002" marR="3002" marT="3002" marB="0" anchor="ctr"/>
                </a:tc>
                <a:extLst>
                  <a:ext uri="{0D108BD9-81ED-4DB2-BD59-A6C34878D82A}">
                    <a16:rowId xmlns:a16="http://schemas.microsoft.com/office/drawing/2014/main" val="2484822794"/>
                  </a:ext>
                </a:extLst>
              </a:tr>
            </a:tbl>
          </a:graphicData>
        </a:graphic>
      </p:graphicFrame>
      <p:sp>
        <p:nvSpPr>
          <p:cNvPr id="3" name="Rectangle 2">
            <a:extLst>
              <a:ext uri="{FF2B5EF4-FFF2-40B4-BE49-F238E27FC236}">
                <a16:creationId xmlns:a16="http://schemas.microsoft.com/office/drawing/2014/main" id="{8376DF2D-FD25-48D7-8E7D-12DC96D99358}"/>
              </a:ext>
            </a:extLst>
          </p:cNvPr>
          <p:cNvSpPr/>
          <p:nvPr/>
        </p:nvSpPr>
        <p:spPr>
          <a:xfrm>
            <a:off x="214746" y="140962"/>
            <a:ext cx="100376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ALLOCATION DES CRÉDITS DU BUDGET DE L'ÉTAT: RÉPARTITION DES PROGRAMMES PAR MINISTÈRE (suite)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304992-A32C-40E0-A992-CCDCF42D4AB0}"/>
              </a:ext>
            </a:extLst>
          </p:cNvPr>
          <p:cNvSpPr txBox="1"/>
          <p:nvPr/>
        </p:nvSpPr>
        <p:spPr>
          <a:xfrm>
            <a:off x="7744692" y="6444429"/>
            <a:ext cx="4447308" cy="309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Source des données: Loi de Finances 2018-2019-2020-2021</a:t>
            </a:r>
            <a:endParaRPr lang="en-US" sz="14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19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129433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575</TotalTime>
  <Words>1197</Words>
  <Application>Microsoft Office PowerPoint</Application>
  <PresentationFormat>Grand écran</PresentationFormat>
  <Paragraphs>330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3" baseType="lpstr">
      <vt:lpstr>Calibri</vt:lpstr>
      <vt:lpstr>Calibri Light</vt:lpstr>
      <vt:lpstr>Retrospect</vt:lpstr>
      <vt:lpstr>Évolution de la composition du budget gouvernemental  en Côte d’Ivoire, 2018-2021</vt:lpstr>
      <vt:lpstr>Évolution de la composition du budget  en Côte d’Ivoire, par Secteur </vt:lpstr>
      <vt:lpstr>Évolution de la composition du budget  en Côte d’Ivoire, par Secteur (pourcentages)</vt:lpstr>
      <vt:lpstr>Évolution de la composition du budget  en Côte d’Ivoire, par Secteur (FCFA)</vt:lpstr>
      <vt:lpstr>Évolution de la répartition du budget en Côte d’Ivoire, par Ministère (FCFA) – les 10 plus gros budgets alloués chaque année</vt:lpstr>
      <vt:lpstr>Évolution de la répartition des 10 plus gros budgets de 2021 en Côte d’Ivoire, par Ministère (FCFA)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Composition et évolution  du budget gouvernemental  en Côte d’Ivoire, 2018-2021</dc:title>
  <dc:creator>Alice Edmee Marie Renaud</dc:creator>
  <cp:lastModifiedBy>Entreprise PACK-PRODUCTIONS</cp:lastModifiedBy>
  <cp:revision>42</cp:revision>
  <dcterms:created xsi:type="dcterms:W3CDTF">2021-04-14T11:52:41Z</dcterms:created>
  <dcterms:modified xsi:type="dcterms:W3CDTF">2021-04-19T16:29:23Z</dcterms:modified>
</cp:coreProperties>
</file>