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9" r:id="rId2"/>
    <p:sldId id="259" r:id="rId3"/>
    <p:sldId id="266" r:id="rId4"/>
    <p:sldId id="264" r:id="rId5"/>
    <p:sldId id="257" r:id="rId6"/>
    <p:sldId id="265" r:id="rId7"/>
    <p:sldId id="267" r:id="rId8"/>
    <p:sldId id="261"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A1DD36-6CC9-4187-80C8-2DABEA537CAD}" type="datetimeFigureOut">
              <a:rPr lang="fr-FR" smtClean="0"/>
              <a:t>09/02/2017</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6BB3C-9C54-4407-9528-7D5FA5A5964D}" type="slidenum">
              <a:rPr lang="fr-FR" smtClean="0"/>
              <a:t>‹N°›</a:t>
            </a:fld>
            <a:endParaRPr lang="fr-FR"/>
          </a:p>
        </p:txBody>
      </p:sp>
    </p:spTree>
    <p:extLst>
      <p:ext uri="{BB962C8B-B14F-4D97-AF65-F5344CB8AC3E}">
        <p14:creationId xmlns:p14="http://schemas.microsoft.com/office/powerpoint/2010/main" val="3281049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8DD6A8B-6E9F-4138-9C7C-920F205ACD03}" type="slidenum">
              <a:rPr lang="fr-FR" smtClean="0"/>
              <a:pPr/>
              <a:t>1</a:t>
            </a:fld>
            <a:endParaRPr lang="fr-FR"/>
          </a:p>
        </p:txBody>
      </p:sp>
    </p:spTree>
    <p:extLst>
      <p:ext uri="{BB962C8B-B14F-4D97-AF65-F5344CB8AC3E}">
        <p14:creationId xmlns:p14="http://schemas.microsoft.com/office/powerpoint/2010/main" val="104011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09/02/2017</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09/02/2017</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476672"/>
            <a:ext cx="7704856" cy="1296144"/>
          </a:xfrm>
        </p:spPr>
        <p:txBody>
          <a:bodyPr>
            <a:noAutofit/>
          </a:bodyPr>
          <a:lstStyle/>
          <a:p>
            <a:pPr algn="ctr">
              <a:lnSpc>
                <a:spcPct val="100000"/>
              </a:lnSpc>
            </a:pPr>
            <a:r>
              <a:rPr lang="fr-FR" sz="3200" b="1" dirty="0" smtClean="0">
                <a:solidFill>
                  <a:schemeClr val="tx1"/>
                </a:solidFill>
                <a:latin typeface="Tw Cen MT" panose="020B0602020104020603" pitchFamily="34" charset="0"/>
                <a:ea typeface="Ebrima" panose="02000000000000000000" pitchFamily="2" charset="0"/>
                <a:cs typeface="Ebrima" panose="02000000000000000000" pitchFamily="2" charset="0"/>
              </a:rPr>
              <a:t>REPUBLIQUE </a:t>
            </a:r>
            <a:r>
              <a:rPr lang="fr-FR" sz="3200" b="1" dirty="0">
                <a:solidFill>
                  <a:schemeClr val="tx1"/>
                </a:solidFill>
                <a:latin typeface="Tw Cen MT" panose="020B0602020104020603" pitchFamily="34" charset="0"/>
                <a:ea typeface="Ebrima" panose="02000000000000000000" pitchFamily="2" charset="0"/>
                <a:cs typeface="Ebrima" panose="02000000000000000000" pitchFamily="2" charset="0"/>
              </a:rPr>
              <a:t>TOGOLAISE</a:t>
            </a:r>
            <a:r>
              <a:rPr lang="fr-FR" sz="2800" b="1" dirty="0" smtClean="0">
                <a:solidFill>
                  <a:schemeClr val="tx1"/>
                </a:solidFill>
                <a:latin typeface="Aharoni" panose="02010803020104030203" pitchFamily="2" charset="-79"/>
                <a:cs typeface="Aharoni" panose="02010803020104030203" pitchFamily="2" charset="-79"/>
              </a:rPr>
              <a:t/>
            </a:r>
            <a:br>
              <a:rPr lang="fr-FR" sz="2800" b="1" dirty="0" smtClean="0">
                <a:solidFill>
                  <a:schemeClr val="tx1"/>
                </a:solidFill>
                <a:latin typeface="Aharoni" panose="02010803020104030203" pitchFamily="2" charset="-79"/>
                <a:cs typeface="Aharoni" panose="02010803020104030203" pitchFamily="2" charset="-79"/>
              </a:rPr>
            </a:br>
            <a:r>
              <a:rPr lang="fr-FR" sz="1300" b="1" dirty="0" smtClean="0">
                <a:solidFill>
                  <a:srgbClr val="005C00"/>
                </a:solidFill>
                <a:latin typeface="Arial Narrow" panose="020B0606020202030204" pitchFamily="34" charset="0"/>
                <a:cs typeface="Arial" panose="020B0604020202020204" pitchFamily="34" charset="0"/>
              </a:rPr>
              <a:t>MINISTERE DE LA SANTE ET DE LA PROTECTION SOCIALE</a:t>
            </a:r>
            <a:endParaRPr lang="fr-FR" sz="1300" b="1" dirty="0">
              <a:solidFill>
                <a:srgbClr val="005C00"/>
              </a:solidFill>
              <a:latin typeface="Arial Narrow" panose="020B0606020202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E1C4F041-CB23-46F2-B19E-BDA8202D2A74}" type="slidenum">
              <a:rPr lang="fr-FR" smtClean="0"/>
              <a:pPr/>
              <a:t>1</a:t>
            </a:fld>
            <a:endParaRPr lang="fr-FR"/>
          </a:p>
        </p:txBody>
      </p:sp>
      <p:cxnSp>
        <p:nvCxnSpPr>
          <p:cNvPr id="5" name="Connecteur droit 4"/>
          <p:cNvCxnSpPr/>
          <p:nvPr/>
        </p:nvCxnSpPr>
        <p:spPr>
          <a:xfrm>
            <a:off x="1115616" y="1628800"/>
            <a:ext cx="6840760"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419872" y="5301207"/>
            <a:ext cx="4824536" cy="720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1">
                    <a:lumMod val="95000"/>
                    <a:lumOff val="5000"/>
                  </a:schemeClr>
                </a:solidFill>
                <a:latin typeface="Arial Narrow" panose="020B0606020202030204" pitchFamily="34" charset="0"/>
              </a:rPr>
              <a:t>Lomé, 09 février 2017</a:t>
            </a:r>
            <a:endParaRPr lang="fr-FR" sz="1600" b="1" dirty="0">
              <a:solidFill>
                <a:schemeClr val="tx1">
                  <a:lumMod val="95000"/>
                  <a:lumOff val="5000"/>
                </a:schemeClr>
              </a:solidFill>
              <a:latin typeface="Arial Narrow" panose="020B0606020202030204" pitchFamily="34" charset="0"/>
            </a:endParaRPr>
          </a:p>
        </p:txBody>
      </p:sp>
      <p:sp>
        <p:nvSpPr>
          <p:cNvPr id="6" name="Rectangle 5"/>
          <p:cNvSpPr/>
          <p:nvPr/>
        </p:nvSpPr>
        <p:spPr>
          <a:xfrm>
            <a:off x="1187624" y="4109010"/>
            <a:ext cx="6552728" cy="477054"/>
          </a:xfrm>
          <a:prstGeom prst="rect">
            <a:avLst/>
          </a:prstGeom>
        </p:spPr>
        <p:txBody>
          <a:bodyPr wrap="square">
            <a:spAutoFit/>
          </a:bodyPr>
          <a:lstStyle/>
          <a:p>
            <a:pPr algn="ctr"/>
            <a:r>
              <a:rPr lang="fr-FR" sz="2500" b="1" dirty="0">
                <a:latin typeface="Arial Narrow" panose="020B0606020202030204" pitchFamily="34" charset="0"/>
              </a:rPr>
              <a:t>Synthèse ,  r</a:t>
            </a:r>
            <a:r>
              <a:rPr lang="fr-FR" sz="2500" b="1" dirty="0" smtClean="0">
                <a:latin typeface="Arial Narrow" panose="020B0606020202030204" pitchFamily="34" charset="0"/>
              </a:rPr>
              <a:t>ecommandations </a:t>
            </a:r>
            <a:r>
              <a:rPr lang="fr-FR" sz="2500" b="1" dirty="0">
                <a:latin typeface="Arial Narrow" panose="020B0606020202030204" pitchFamily="34" charset="0"/>
              </a:rPr>
              <a:t>et </a:t>
            </a:r>
            <a:r>
              <a:rPr lang="fr-FR" sz="2500" b="1" dirty="0" smtClean="0">
                <a:latin typeface="Arial Narrow" panose="020B0606020202030204" pitchFamily="34" charset="0"/>
              </a:rPr>
              <a:t>prochaines </a:t>
            </a:r>
            <a:r>
              <a:rPr lang="fr-FR" sz="2500" b="1" dirty="0">
                <a:latin typeface="Arial Narrow" panose="020B0606020202030204" pitchFamily="34" charset="0"/>
              </a:rPr>
              <a:t>étapes </a:t>
            </a:r>
            <a:endParaRPr lang="fr-FR" sz="2500" b="1" dirty="0">
              <a:latin typeface="Arial Narrow" panose="020B0606020202030204" pitchFamily="34" charset="0"/>
            </a:endParaRPr>
          </a:p>
        </p:txBody>
      </p:sp>
      <p:sp>
        <p:nvSpPr>
          <p:cNvPr id="9" name="Rectangle 8"/>
          <p:cNvSpPr/>
          <p:nvPr/>
        </p:nvSpPr>
        <p:spPr>
          <a:xfrm>
            <a:off x="1835696" y="3028890"/>
            <a:ext cx="5688632" cy="400110"/>
          </a:xfrm>
          <a:prstGeom prst="rect">
            <a:avLst/>
          </a:prstGeom>
        </p:spPr>
        <p:txBody>
          <a:bodyPr wrap="square">
            <a:spAutoFit/>
          </a:bodyPr>
          <a:lstStyle/>
          <a:p>
            <a:pPr algn="ctr">
              <a:spcAft>
                <a:spcPts val="0"/>
              </a:spcAft>
            </a:pPr>
            <a:r>
              <a:rPr lang="fr-CH" sz="2000" b="1" dirty="0" smtClean="0">
                <a:solidFill>
                  <a:srgbClr val="0070C0"/>
                </a:solidFill>
                <a:latin typeface="Arial Narrow" panose="020B0606020202030204" pitchFamily="34" charset="0"/>
                <a:ea typeface="MS Mincho" panose="02020609040205080304" pitchFamily="49" charset="-128"/>
                <a:cs typeface="Times New Roman" panose="02020603050405020304" pitchFamily="18" charset="0"/>
              </a:rPr>
              <a:t>Dialogue national sur le financement de la santé </a:t>
            </a:r>
            <a:endParaRPr lang="fr-FR" sz="2400" dirty="0">
              <a:solidFill>
                <a:srgbClr val="0070C0"/>
              </a:solidFill>
              <a:effectLst/>
              <a:latin typeface="Arial Narrow" panose="020B0606020202030204" pitchFamily="34" charset="0"/>
              <a:ea typeface="MS Mincho" panose="02020609040205080304" pitchFamily="49" charset="-128"/>
              <a:cs typeface="Times New Roman" panose="02020603050405020304" pitchFamily="18" charset="0"/>
            </a:endParaRPr>
          </a:p>
        </p:txBody>
      </p:sp>
      <p:sp>
        <p:nvSpPr>
          <p:cNvPr id="10" name="Rectangle 9"/>
          <p:cNvSpPr/>
          <p:nvPr/>
        </p:nvSpPr>
        <p:spPr>
          <a:xfrm>
            <a:off x="3165204" y="3419708"/>
            <a:ext cx="2813591" cy="369332"/>
          </a:xfrm>
          <a:prstGeom prst="rect">
            <a:avLst/>
          </a:prstGeom>
        </p:spPr>
        <p:txBody>
          <a:bodyPr wrap="none">
            <a:spAutoFit/>
          </a:bodyPr>
          <a:lstStyle/>
          <a:p>
            <a:pPr algn="ctr">
              <a:spcAft>
                <a:spcPts val="0"/>
              </a:spcAft>
            </a:pPr>
            <a:r>
              <a:rPr lang="fr-CH" dirty="0">
                <a:latin typeface="Arial" panose="020B0604020202020204" pitchFamily="34" charset="0"/>
                <a:ea typeface="MS Mincho" panose="02020609040205080304" pitchFamily="49" charset="-128"/>
                <a:cs typeface="Times New Roman" panose="02020603050405020304" pitchFamily="18" charset="0"/>
              </a:rPr>
              <a:t>_ _ _ _ _ _ _ _ _ _ _ </a:t>
            </a:r>
            <a:r>
              <a:rPr lang="fr-CH" dirty="0" smtClean="0">
                <a:latin typeface="Arial" panose="020B0604020202020204" pitchFamily="34" charset="0"/>
                <a:ea typeface="MS Mincho" panose="02020609040205080304" pitchFamily="49" charset="-128"/>
                <a:cs typeface="Times New Roman" panose="02020603050405020304" pitchFamily="18" charset="0"/>
              </a:rPr>
              <a:t>__ </a:t>
            </a:r>
            <a:r>
              <a:rPr lang="fr-CH" dirty="0">
                <a:latin typeface="Arial" panose="020B0604020202020204" pitchFamily="34" charset="0"/>
                <a:ea typeface="MS Mincho" panose="02020609040205080304" pitchFamily="49" charset="-128"/>
                <a:cs typeface="Times New Roman" panose="02020603050405020304" pitchFamily="18" charset="0"/>
              </a:rPr>
              <a:t>_</a:t>
            </a:r>
            <a:endParaRPr lang="fr-FR" sz="2400" dirty="0">
              <a:effectLst/>
              <a:latin typeface="Georgia" panose="02040502050405020303" pitchFamily="18" charset="0"/>
              <a:ea typeface="MS Mincho" panose="02020609040205080304" pitchFamily="49" charset="-128"/>
              <a:cs typeface="Times New Roman" panose="02020603050405020304" pitchFamily="18" charset="0"/>
            </a:endParaRPr>
          </a:p>
        </p:txBody>
      </p:sp>
      <p:pic>
        <p:nvPicPr>
          <p:cNvPr id="11" name="il_fi" descr="http://www.republicoftogo.com/var/ezflow_site/storage/images/toutes-les-rubriques/medias/a-quelles-armoiries-se-vouer/27857-1-fre-FR/A-quelles-armoiries-se-vouer_article_top.jpg"/>
          <p:cNvPicPr/>
          <p:nvPr/>
        </p:nvPicPr>
        <p:blipFill>
          <a:blip r:embed="rId3"/>
          <a:srcRect l="1759" r="56631" b="15791"/>
          <a:stretch>
            <a:fillRect/>
          </a:stretch>
        </p:blipFill>
        <p:spPr bwMode="auto">
          <a:xfrm>
            <a:off x="4076700" y="1772816"/>
            <a:ext cx="990600" cy="1143000"/>
          </a:xfrm>
          <a:prstGeom prst="rect">
            <a:avLst/>
          </a:prstGeom>
          <a:noFill/>
          <a:ln w="9525">
            <a:noFill/>
            <a:miter lim="800000"/>
            <a:headEnd/>
            <a:tailEnd/>
          </a:ln>
        </p:spPr>
      </p:pic>
    </p:spTree>
    <p:extLst>
      <p:ext uri="{BB962C8B-B14F-4D97-AF65-F5344CB8AC3E}">
        <p14:creationId xmlns:p14="http://schemas.microsoft.com/office/powerpoint/2010/main" val="83718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435280" cy="634082"/>
          </a:xfrm>
        </p:spPr>
        <p:txBody>
          <a:bodyPr>
            <a:normAutofit/>
          </a:bodyPr>
          <a:lstStyle/>
          <a:p>
            <a:r>
              <a:rPr lang="fr-FR" sz="3200" b="1" dirty="0" smtClean="0">
                <a:solidFill>
                  <a:srgbClr val="002060"/>
                </a:solidFill>
                <a:latin typeface="Arial" panose="020B0604020202020204" pitchFamily="34" charset="0"/>
                <a:cs typeface="Arial" panose="020B0604020202020204" pitchFamily="34" charset="0"/>
              </a:rPr>
              <a:t>Synthèse </a:t>
            </a:r>
            <a:endParaRPr lang="fr-FR" sz="3200" b="1" dirty="0">
              <a:solidFill>
                <a:srgbClr val="00206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359024" y="1700808"/>
            <a:ext cx="8389440" cy="4464496"/>
          </a:xfrm>
        </p:spPr>
        <p:txBody>
          <a:bodyPr>
            <a:noAutofit/>
          </a:bodyPr>
          <a:lstStyle/>
          <a:p>
            <a:pPr marL="0" indent="0">
              <a:buNone/>
            </a:pPr>
            <a:r>
              <a:rPr lang="fr-FR" sz="2200" dirty="0" smtClean="0">
                <a:latin typeface="Arial" panose="020B0604020202020204" pitchFamily="34" charset="0"/>
                <a:cs typeface="Arial" panose="020B0604020202020204" pitchFamily="34" charset="0"/>
              </a:rPr>
              <a:t>A l’issue des travaux, </a:t>
            </a:r>
            <a:r>
              <a:rPr lang="fr-FR" sz="2200" b="1" dirty="0" smtClean="0">
                <a:latin typeface="Arial" panose="020B0604020202020204" pitchFamily="34" charset="0"/>
                <a:cs typeface="Arial" panose="020B0604020202020204" pitchFamily="34" charset="0"/>
              </a:rPr>
              <a:t>quatre principaux  défis </a:t>
            </a:r>
            <a:r>
              <a:rPr lang="fr-FR" sz="2200" dirty="0" smtClean="0">
                <a:latin typeface="Arial" panose="020B0604020202020204" pitchFamily="34" charset="0"/>
                <a:cs typeface="Arial" panose="020B0604020202020204" pitchFamily="34" charset="0"/>
              </a:rPr>
              <a:t>ont été identifiés </a:t>
            </a:r>
            <a:r>
              <a:rPr lang="fr-FR" sz="2200" dirty="0" smtClean="0">
                <a:latin typeface="Arial" panose="020B0604020202020204" pitchFamily="34" charset="0"/>
                <a:cs typeface="Arial" panose="020B0604020202020204" pitchFamily="34" charset="0"/>
              </a:rPr>
              <a:t>:</a:t>
            </a:r>
          </a:p>
          <a:p>
            <a:pPr marL="0" indent="0">
              <a:buNone/>
            </a:pPr>
            <a:endParaRPr lang="fr-FR" sz="120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fr-FR" sz="2200" dirty="0" smtClean="0">
                <a:latin typeface="Arial" panose="020B0604020202020204" pitchFamily="34" charset="0"/>
                <a:cs typeface="Arial" panose="020B0604020202020204" pitchFamily="34" charset="0"/>
              </a:rPr>
              <a:t>Le </a:t>
            </a:r>
            <a:r>
              <a:rPr lang="fr-FR" sz="2200" dirty="0" smtClean="0">
                <a:latin typeface="Arial" panose="020B0604020202020204" pitchFamily="34" charset="0"/>
                <a:cs typeface="Arial" panose="020B0604020202020204" pitchFamily="34" charset="0"/>
              </a:rPr>
              <a:t>sous financement de la santé  : 7,8%  versus 15% </a:t>
            </a:r>
            <a:endParaRPr lang="fr-FR" sz="220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endParaRPr lang="fr-FR" sz="105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fr-FR" sz="2200" dirty="0" smtClean="0">
                <a:latin typeface="Arial" panose="020B0604020202020204" pitchFamily="34" charset="0"/>
                <a:cs typeface="Arial" panose="020B0604020202020204" pitchFamily="34" charset="0"/>
              </a:rPr>
              <a:t>La </a:t>
            </a:r>
            <a:r>
              <a:rPr lang="fr-FR" sz="2200" dirty="0">
                <a:latin typeface="Arial" panose="020B0604020202020204" pitchFamily="34" charset="0"/>
                <a:cs typeface="Arial" panose="020B0604020202020204" pitchFamily="34" charset="0"/>
              </a:rPr>
              <a:t>part </a:t>
            </a:r>
            <a:r>
              <a:rPr lang="fr-FR" sz="2200" dirty="0" smtClean="0">
                <a:latin typeface="Arial" panose="020B0604020202020204" pitchFamily="34" charset="0"/>
                <a:cs typeface="Arial" panose="020B0604020202020204" pitchFamily="34" charset="0"/>
              </a:rPr>
              <a:t> élevée des </a:t>
            </a:r>
            <a:r>
              <a:rPr lang="fr-FR" sz="2200" dirty="0">
                <a:latin typeface="Arial" panose="020B0604020202020204" pitchFamily="34" charset="0"/>
                <a:cs typeface="Arial" panose="020B0604020202020204" pitchFamily="34" charset="0"/>
              </a:rPr>
              <a:t>ménages dans les dépenses totales de santé qui représente 47,5% </a:t>
            </a:r>
            <a:endParaRPr lang="fr-FR" sz="220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endParaRPr lang="fr-FR" sz="110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fr-FR" sz="2200" dirty="0" smtClean="0">
                <a:latin typeface="Arial" panose="020B0604020202020204" pitchFamily="34" charset="0"/>
                <a:cs typeface="Arial" panose="020B0604020202020204" pitchFamily="34" charset="0"/>
              </a:rPr>
              <a:t>La </a:t>
            </a:r>
            <a:r>
              <a:rPr lang="fr-FR" sz="2200" dirty="0">
                <a:latin typeface="Arial" panose="020B0604020202020204" pitchFamily="34" charset="0"/>
                <a:cs typeface="Arial" panose="020B0604020202020204" pitchFamily="34" charset="0"/>
              </a:rPr>
              <a:t>dépense de santé par habitant est estimée à 41 dollars US par habitant et par an contre une référence de 86 dollars US admis au niveau international. </a:t>
            </a:r>
            <a:endParaRPr lang="fr-FR" sz="2200" dirty="0" smtClean="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endParaRPr lang="fr-FR" sz="1100" dirty="0">
              <a:latin typeface="Arial" panose="020B0604020202020204" pitchFamily="34" charset="0"/>
              <a:cs typeface="Arial" panose="020B0604020202020204" pitchFamily="34" charset="0"/>
            </a:endParaRPr>
          </a:p>
          <a:p>
            <a:pPr>
              <a:buClr>
                <a:srgbClr val="C00000"/>
              </a:buClr>
              <a:buFont typeface="Wingdings" panose="05000000000000000000" pitchFamily="2" charset="2"/>
              <a:buChar char="§"/>
            </a:pPr>
            <a:r>
              <a:rPr lang="fr-FR" sz="2200" dirty="0" smtClean="0">
                <a:latin typeface="Arial" panose="020B0604020202020204" pitchFamily="34" charset="0"/>
                <a:cs typeface="Arial" panose="020B0604020202020204" pitchFamily="34" charset="0"/>
              </a:rPr>
              <a:t>Seulement </a:t>
            </a:r>
            <a:r>
              <a:rPr lang="fr-FR" sz="2200" dirty="0">
                <a:latin typeface="Arial" panose="020B0604020202020204" pitchFamily="34" charset="0"/>
                <a:cs typeface="Arial" panose="020B0604020202020204" pitchFamily="34" charset="0"/>
              </a:rPr>
              <a:t>7,6 % de la population, soit moins d’un individu sur dix, </a:t>
            </a:r>
            <a:r>
              <a:rPr lang="fr-FR" sz="2200" dirty="0" smtClean="0">
                <a:latin typeface="Arial" panose="020B0604020202020204" pitchFamily="34" charset="0"/>
                <a:cs typeface="Arial" panose="020B0604020202020204" pitchFamily="34" charset="0"/>
              </a:rPr>
              <a:t>est </a:t>
            </a:r>
            <a:r>
              <a:rPr lang="fr-FR" sz="2200" dirty="0">
                <a:latin typeface="Arial" panose="020B0604020202020204" pitchFamily="34" charset="0"/>
                <a:cs typeface="Arial" panose="020B0604020202020204" pitchFamily="34" charset="0"/>
              </a:rPr>
              <a:t>couvert par un mécanisme de prépaiement des soins de santé.</a:t>
            </a:r>
          </a:p>
          <a:p>
            <a:pPr marL="0" indent="0">
              <a:buNone/>
            </a:pPr>
            <a:endParaRPr lang="fr-FR" sz="2200" b="1" dirty="0" smtClean="0">
              <a:latin typeface="Arial" panose="020B0604020202020204" pitchFamily="34" charset="0"/>
              <a:cs typeface="Arial" panose="020B0604020202020204" pitchFamily="34" charset="0"/>
            </a:endParaRPr>
          </a:p>
          <a:p>
            <a:pPr marL="0" indent="0">
              <a:buNone/>
            </a:pPr>
            <a:r>
              <a:rPr lang="fr-FR" sz="2200" b="1" dirty="0" smtClean="0">
                <a:latin typeface="Arial" panose="020B0604020202020204" pitchFamily="34" charset="0"/>
                <a:cs typeface="Arial" panose="020B0604020202020204" pitchFamily="34" charset="0"/>
              </a:rPr>
              <a:t>  </a:t>
            </a:r>
            <a:endParaRPr lang="fr-FR" sz="2200" b="1" dirty="0">
              <a:latin typeface="Arial" panose="020B0604020202020204" pitchFamily="34" charset="0"/>
              <a:cs typeface="Arial" panose="020B0604020202020204" pitchFamily="34" charset="0"/>
            </a:endParaRPr>
          </a:p>
        </p:txBody>
      </p:sp>
      <p:cxnSp>
        <p:nvCxnSpPr>
          <p:cNvPr id="4" name="Connecteur droit 3"/>
          <p:cNvCxnSpPr/>
          <p:nvPr/>
        </p:nvCxnSpPr>
        <p:spPr>
          <a:xfrm>
            <a:off x="359024" y="1196752"/>
            <a:ext cx="824542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90662"/>
            <a:ext cx="8435280" cy="634082"/>
          </a:xfrm>
        </p:spPr>
        <p:txBody>
          <a:bodyPr>
            <a:normAutofit/>
          </a:bodyPr>
          <a:lstStyle/>
          <a:p>
            <a:r>
              <a:rPr lang="fr-FR" sz="3200" b="1" dirty="0" smtClean="0">
                <a:solidFill>
                  <a:srgbClr val="002060"/>
                </a:solidFill>
              </a:rPr>
              <a:t>Recommandations</a:t>
            </a:r>
            <a:endParaRPr lang="fr-FR" sz="3200" b="1" dirty="0">
              <a:solidFill>
                <a:srgbClr val="002060"/>
              </a:solidFill>
            </a:endParaRPr>
          </a:p>
        </p:txBody>
      </p:sp>
      <p:sp>
        <p:nvSpPr>
          <p:cNvPr id="3" name="Espace réservé du contenu 2"/>
          <p:cNvSpPr>
            <a:spLocks noGrp="1"/>
          </p:cNvSpPr>
          <p:nvPr>
            <p:ph idx="1"/>
          </p:nvPr>
        </p:nvSpPr>
        <p:spPr>
          <a:xfrm>
            <a:off x="359024" y="1628800"/>
            <a:ext cx="8389440" cy="4752528"/>
          </a:xfrm>
        </p:spPr>
        <p:txBody>
          <a:bodyPr>
            <a:noAutofit/>
          </a:bodyPr>
          <a:lstStyle/>
          <a:p>
            <a:pPr marL="514350" indent="-514350" algn="just">
              <a:buClr>
                <a:srgbClr val="C00000"/>
              </a:buClr>
              <a:buFont typeface="+mj-lt"/>
              <a:buAutoNum type="arabicPeriod"/>
            </a:pPr>
            <a:r>
              <a:rPr lang="fr-FR" sz="2100" dirty="0" smtClean="0">
                <a:latin typeface="Arial" panose="020B0604020202020204" pitchFamily="34" charset="0"/>
                <a:cs typeface="Arial" panose="020B0604020202020204" pitchFamily="34" charset="0"/>
              </a:rPr>
              <a:t>Augmenter progressivement le budget </a:t>
            </a:r>
            <a:r>
              <a:rPr lang="fr-FR" sz="2100" dirty="0">
                <a:latin typeface="Arial" panose="020B0604020202020204" pitchFamily="34" charset="0"/>
                <a:cs typeface="Arial" panose="020B0604020202020204" pitchFamily="34" charset="0"/>
              </a:rPr>
              <a:t>alloué à la santé pour atteindre la cible de 15 %. </a:t>
            </a:r>
            <a:endParaRPr lang="fr-FR" sz="2100" dirty="0" smtClean="0">
              <a:latin typeface="Arial" panose="020B0604020202020204" pitchFamily="34" charset="0"/>
              <a:cs typeface="Arial" panose="020B0604020202020204" pitchFamily="34" charset="0"/>
            </a:endParaRPr>
          </a:p>
          <a:p>
            <a:pPr marL="457200" indent="-457200" algn="just">
              <a:buClr>
                <a:srgbClr val="C00000"/>
              </a:buClr>
              <a:buFont typeface="+mj-lt"/>
              <a:buAutoNum type="arabicPeriod"/>
            </a:pPr>
            <a:endParaRPr lang="fr-FR" sz="2100" dirty="0">
              <a:latin typeface="Arial" panose="020B0604020202020204" pitchFamily="34" charset="0"/>
              <a:cs typeface="Arial" panose="020B0604020202020204" pitchFamily="34" charset="0"/>
            </a:endParaRPr>
          </a:p>
          <a:p>
            <a:pPr marL="514350" indent="-514350" algn="just">
              <a:buClr>
                <a:srgbClr val="C00000"/>
              </a:buClr>
              <a:buFont typeface="+mj-lt"/>
              <a:buAutoNum type="arabicPeriod"/>
            </a:pPr>
            <a:r>
              <a:rPr lang="fr-FR" sz="2100" dirty="0" smtClean="0">
                <a:latin typeface="Arial" panose="020B0604020202020204" pitchFamily="34" charset="0"/>
                <a:cs typeface="Arial" panose="020B0604020202020204" pitchFamily="34" charset="0"/>
              </a:rPr>
              <a:t>Exploiter  </a:t>
            </a:r>
            <a:r>
              <a:rPr lang="fr-FR" sz="2100" dirty="0">
                <a:latin typeface="Arial" panose="020B0604020202020204" pitchFamily="34" charset="0"/>
                <a:cs typeface="Arial" panose="020B0604020202020204" pitchFamily="34" charset="0"/>
              </a:rPr>
              <a:t>le potentiel des financements innovants en particulier, les taxes sur la téléphonie mobile, l’alcool et les transferts de fonds. Ces trois mécanismes combinés devraient rapporter environ 20 milliards de FCFA par an pour la santé</a:t>
            </a:r>
            <a:r>
              <a:rPr lang="fr-FR" sz="2100" dirty="0" smtClean="0">
                <a:latin typeface="Arial" panose="020B0604020202020204" pitchFamily="34" charset="0"/>
                <a:cs typeface="Arial" panose="020B0604020202020204" pitchFamily="34" charset="0"/>
              </a:rPr>
              <a:t>.</a:t>
            </a:r>
          </a:p>
          <a:p>
            <a:pPr marL="457200" indent="-457200" algn="just">
              <a:buClr>
                <a:srgbClr val="C00000"/>
              </a:buClr>
              <a:buFont typeface="+mj-lt"/>
              <a:buAutoNum type="arabicPeriod"/>
            </a:pPr>
            <a:endParaRPr lang="fr-FR" sz="2100" dirty="0">
              <a:latin typeface="Arial" panose="020B0604020202020204" pitchFamily="34" charset="0"/>
              <a:cs typeface="Arial" panose="020B0604020202020204" pitchFamily="34" charset="0"/>
            </a:endParaRPr>
          </a:p>
          <a:p>
            <a:pPr marL="514350" indent="-514350" algn="just">
              <a:buClr>
                <a:srgbClr val="C00000"/>
              </a:buClr>
              <a:buFont typeface="+mj-lt"/>
              <a:buAutoNum type="arabicPeriod"/>
            </a:pPr>
            <a:r>
              <a:rPr lang="fr-FR" sz="2100" dirty="0" smtClean="0">
                <a:latin typeface="Arial" panose="020B0604020202020204" pitchFamily="34" charset="0"/>
                <a:cs typeface="Arial" panose="020B0604020202020204" pitchFamily="34" charset="0"/>
              </a:rPr>
              <a:t>Passer </a:t>
            </a:r>
            <a:r>
              <a:rPr lang="fr-FR" sz="2100" dirty="0">
                <a:latin typeface="Arial" panose="020B0604020202020204" pitchFamily="34" charset="0"/>
                <a:cs typeface="Arial" panose="020B0604020202020204" pitchFamily="34" charset="0"/>
              </a:rPr>
              <a:t>graduellement de l’assurance maladie obligatoire </a:t>
            </a:r>
            <a:r>
              <a:rPr lang="fr-FR" sz="2100" dirty="0" smtClean="0">
                <a:latin typeface="Arial" panose="020B0604020202020204" pitchFamily="34" charset="0"/>
                <a:cs typeface="Arial" panose="020B0604020202020204" pitchFamily="34" charset="0"/>
              </a:rPr>
              <a:t>réservée aux fonctionnaires et assimilés à </a:t>
            </a:r>
            <a:r>
              <a:rPr lang="fr-FR" sz="2100" dirty="0">
                <a:latin typeface="Arial" panose="020B0604020202020204" pitchFamily="34" charset="0"/>
                <a:cs typeface="Arial" panose="020B0604020202020204" pitchFamily="34" charset="0"/>
              </a:rPr>
              <a:t>la couverture sanitaire universelle</a:t>
            </a:r>
            <a:r>
              <a:rPr lang="fr-FR" sz="2100" dirty="0" smtClean="0">
                <a:latin typeface="Arial" panose="020B0604020202020204" pitchFamily="34" charset="0"/>
                <a:cs typeface="Arial" panose="020B0604020202020204" pitchFamily="34" charset="0"/>
              </a:rPr>
              <a:t>.</a:t>
            </a:r>
          </a:p>
          <a:p>
            <a:pPr marL="514350" indent="-514350" algn="just">
              <a:buFont typeface="+mj-lt"/>
              <a:buAutoNum type="arabicPeriod"/>
            </a:pPr>
            <a:endParaRPr lang="fr-FR" sz="2200" dirty="0" smtClean="0">
              <a:latin typeface="Arial" panose="020B0604020202020204" pitchFamily="34" charset="0"/>
              <a:cs typeface="Arial" panose="020B0604020202020204" pitchFamily="34" charset="0"/>
            </a:endParaRPr>
          </a:p>
          <a:p>
            <a:pPr marL="0" indent="0" algn="just">
              <a:buNone/>
            </a:pPr>
            <a:r>
              <a:rPr lang="fr-FR" sz="2200" dirty="0" smtClean="0">
                <a:latin typeface="Arial" panose="020B0604020202020204" pitchFamily="34" charset="0"/>
                <a:cs typeface="Arial" panose="020B0604020202020204" pitchFamily="34" charset="0"/>
              </a:rPr>
              <a:t>  </a:t>
            </a:r>
            <a:endParaRPr lang="fr-FR" sz="2200" dirty="0">
              <a:latin typeface="Arial" panose="020B0604020202020204" pitchFamily="34" charset="0"/>
              <a:cs typeface="Arial" panose="020B0604020202020204" pitchFamily="34" charset="0"/>
            </a:endParaRPr>
          </a:p>
        </p:txBody>
      </p:sp>
      <p:cxnSp>
        <p:nvCxnSpPr>
          <p:cNvPr id="4" name="Connecteur droit 3"/>
          <p:cNvCxnSpPr/>
          <p:nvPr/>
        </p:nvCxnSpPr>
        <p:spPr>
          <a:xfrm>
            <a:off x="359024" y="1268760"/>
            <a:ext cx="824542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532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62670"/>
            <a:ext cx="8435280" cy="634082"/>
          </a:xfrm>
        </p:spPr>
        <p:txBody>
          <a:bodyPr>
            <a:normAutofit/>
          </a:bodyPr>
          <a:lstStyle/>
          <a:p>
            <a:r>
              <a:rPr lang="fr-FR" sz="3200" b="1" dirty="0" smtClean="0">
                <a:solidFill>
                  <a:srgbClr val="002060"/>
                </a:solidFill>
                <a:latin typeface="Arial" panose="020B0604020202020204" pitchFamily="34" charset="0"/>
                <a:cs typeface="Arial" panose="020B0604020202020204" pitchFamily="34" charset="0"/>
              </a:rPr>
              <a:t>Recommandations </a:t>
            </a:r>
            <a:endParaRPr lang="fr-FR" sz="3200" b="1" dirty="0">
              <a:solidFill>
                <a:srgbClr val="00206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611560" y="1628800"/>
            <a:ext cx="7992888" cy="4464496"/>
          </a:xfrm>
        </p:spPr>
        <p:txBody>
          <a:bodyPr>
            <a:noAutofit/>
          </a:bodyPr>
          <a:lstStyle/>
          <a:p>
            <a:pPr marL="514350" indent="-514350" algn="just">
              <a:buClr>
                <a:srgbClr val="C00000"/>
              </a:buClr>
              <a:buFont typeface="+mj-lt"/>
              <a:buAutoNum type="arabicPeriod" startAt="4"/>
            </a:pPr>
            <a:r>
              <a:rPr lang="fr-FR" sz="2100" dirty="0" smtClean="0">
                <a:latin typeface="Arial" panose="020B0604020202020204" pitchFamily="34" charset="0"/>
                <a:cs typeface="Arial" panose="020B0604020202020204" pitchFamily="34" charset="0"/>
              </a:rPr>
              <a:t>Assouplir les procédures de passation de marché pour l’achat des produits de </a:t>
            </a:r>
            <a:r>
              <a:rPr lang="fr-FR" sz="2100" dirty="0" smtClean="0">
                <a:latin typeface="Arial" panose="020B0604020202020204" pitchFamily="34" charset="0"/>
                <a:cs typeface="Arial" panose="020B0604020202020204" pitchFamily="34" charset="0"/>
              </a:rPr>
              <a:t>santé</a:t>
            </a:r>
          </a:p>
          <a:p>
            <a:pPr marL="514350" indent="-514350" algn="just">
              <a:buClr>
                <a:srgbClr val="C00000"/>
              </a:buClr>
              <a:buFont typeface="+mj-lt"/>
              <a:buAutoNum type="arabicPeriod" startAt="4"/>
            </a:pPr>
            <a:endParaRPr lang="fr-FR" sz="2100" dirty="0" smtClean="0">
              <a:latin typeface="Arial" panose="020B0604020202020204" pitchFamily="34" charset="0"/>
              <a:cs typeface="Arial" panose="020B0604020202020204" pitchFamily="34" charset="0"/>
            </a:endParaRPr>
          </a:p>
          <a:p>
            <a:pPr marL="514350" indent="-514350" algn="just">
              <a:buClr>
                <a:srgbClr val="C00000"/>
              </a:buClr>
              <a:buFont typeface="+mj-lt"/>
              <a:buAutoNum type="arabicPeriod" startAt="4"/>
            </a:pPr>
            <a:r>
              <a:rPr lang="fr-FR" sz="2100" dirty="0" smtClean="0">
                <a:latin typeface="Arial" panose="020B0604020202020204" pitchFamily="34" charset="0"/>
                <a:cs typeface="Arial" panose="020B0604020202020204" pitchFamily="34" charset="0"/>
              </a:rPr>
              <a:t>Améliorer  la gouvernance financière au sein du ministère de la santé par le renforcement de la décentralisation afin d’optimiser  la consommation des ressources </a:t>
            </a:r>
            <a:endParaRPr lang="fr-FR" sz="2100" dirty="0" smtClean="0">
              <a:latin typeface="Arial" panose="020B0604020202020204" pitchFamily="34" charset="0"/>
              <a:cs typeface="Arial" panose="020B0604020202020204" pitchFamily="34" charset="0"/>
            </a:endParaRPr>
          </a:p>
          <a:p>
            <a:pPr marL="514350" indent="-514350" algn="just">
              <a:buClr>
                <a:srgbClr val="C00000"/>
              </a:buClr>
              <a:buFont typeface="+mj-lt"/>
              <a:buAutoNum type="arabicPeriod" startAt="4"/>
            </a:pPr>
            <a:endParaRPr lang="fr-FR" sz="2100" dirty="0" smtClean="0">
              <a:latin typeface="Arial" panose="020B0604020202020204" pitchFamily="34" charset="0"/>
              <a:cs typeface="Arial" panose="020B0604020202020204" pitchFamily="34" charset="0"/>
            </a:endParaRPr>
          </a:p>
          <a:p>
            <a:pPr marL="514350" indent="-514350" algn="just">
              <a:buClr>
                <a:srgbClr val="C00000"/>
              </a:buClr>
              <a:buFont typeface="+mj-lt"/>
              <a:buAutoNum type="arabicPeriod" startAt="4"/>
            </a:pPr>
            <a:r>
              <a:rPr lang="fr-FR" sz="2100" dirty="0" smtClean="0">
                <a:latin typeface="Arial" panose="020B0604020202020204" pitchFamily="34" charset="0"/>
                <a:cs typeface="Arial" panose="020B0604020202020204" pitchFamily="34" charset="0"/>
              </a:rPr>
              <a:t>Formaliser un cadre de dialogue politique sectorielle entre le secteur public et privé prenant en compte l’intérêt des parties </a:t>
            </a:r>
            <a:endParaRPr lang="fr-FR" sz="2100" dirty="0" smtClean="0">
              <a:latin typeface="Arial" panose="020B0604020202020204" pitchFamily="34" charset="0"/>
              <a:cs typeface="Arial" panose="020B0604020202020204" pitchFamily="34" charset="0"/>
            </a:endParaRPr>
          </a:p>
          <a:p>
            <a:pPr marL="514350" indent="-514350" algn="just">
              <a:buClr>
                <a:srgbClr val="C00000"/>
              </a:buClr>
              <a:buFont typeface="+mj-lt"/>
              <a:buAutoNum type="arabicPeriod" startAt="4"/>
            </a:pPr>
            <a:endParaRPr lang="fr-FR" sz="2100" dirty="0" smtClean="0">
              <a:latin typeface="Arial" panose="020B0604020202020204" pitchFamily="34" charset="0"/>
              <a:cs typeface="Arial" panose="020B0604020202020204" pitchFamily="34" charset="0"/>
            </a:endParaRPr>
          </a:p>
          <a:p>
            <a:pPr marL="514350" indent="-514350" algn="just">
              <a:buClr>
                <a:srgbClr val="C00000"/>
              </a:buClr>
              <a:buFont typeface="+mj-lt"/>
              <a:buAutoNum type="arabicPeriod" startAt="4"/>
            </a:pPr>
            <a:r>
              <a:rPr lang="fr-FR" sz="2100" dirty="0" smtClean="0">
                <a:latin typeface="Arial" panose="020B0604020202020204" pitchFamily="34" charset="0"/>
                <a:cs typeface="Arial" panose="020B0604020202020204" pitchFamily="34" charset="0"/>
              </a:rPr>
              <a:t>Mettre en place un cadre  institutionnel de suivi de la mobilisation des ressources domestiques  pour la santé</a:t>
            </a:r>
          </a:p>
          <a:p>
            <a:pPr marL="514350" indent="-514350" algn="just">
              <a:buFont typeface="+mj-lt"/>
              <a:buAutoNum type="arabicPeriod" startAt="4"/>
            </a:pPr>
            <a:endParaRPr lang="fr-FR" sz="2100" dirty="0" smtClean="0">
              <a:latin typeface="Arial" panose="020B0604020202020204" pitchFamily="34" charset="0"/>
              <a:cs typeface="Arial" panose="020B0604020202020204" pitchFamily="34" charset="0"/>
            </a:endParaRPr>
          </a:p>
          <a:p>
            <a:pPr marL="0" indent="0" algn="just">
              <a:buNone/>
            </a:pPr>
            <a:r>
              <a:rPr lang="fr-FR" sz="2100" dirty="0" smtClean="0">
                <a:latin typeface="Arial" panose="020B0604020202020204" pitchFamily="34" charset="0"/>
                <a:cs typeface="Arial" panose="020B0604020202020204" pitchFamily="34" charset="0"/>
              </a:rPr>
              <a:t>  </a:t>
            </a:r>
            <a:endParaRPr lang="fr-FR" sz="2100" dirty="0">
              <a:latin typeface="Arial" panose="020B0604020202020204" pitchFamily="34" charset="0"/>
              <a:cs typeface="Arial" panose="020B0604020202020204" pitchFamily="34" charset="0"/>
            </a:endParaRPr>
          </a:p>
        </p:txBody>
      </p:sp>
      <p:cxnSp>
        <p:nvCxnSpPr>
          <p:cNvPr id="4" name="Connecteur droit 3"/>
          <p:cNvCxnSpPr/>
          <p:nvPr/>
        </p:nvCxnSpPr>
        <p:spPr>
          <a:xfrm>
            <a:off x="359024" y="1268760"/>
            <a:ext cx="824542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819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614158"/>
            <a:ext cx="8229600" cy="582594"/>
          </a:xfrm>
        </p:spPr>
        <p:txBody>
          <a:bodyPr>
            <a:normAutofit fontScale="90000"/>
          </a:bodyPr>
          <a:lstStyle/>
          <a:p>
            <a:r>
              <a:rPr lang="fr-FR" sz="3600" b="1" dirty="0" smtClean="0">
                <a:solidFill>
                  <a:srgbClr val="002060"/>
                </a:solidFill>
                <a:latin typeface="Arial" panose="020B0604020202020204" pitchFamily="34" charset="0"/>
                <a:cs typeface="Arial" panose="020B0604020202020204" pitchFamily="34" charset="0"/>
              </a:rPr>
              <a:t>Prochaines étapes </a:t>
            </a:r>
            <a:endParaRPr lang="fr-FR" dirty="0">
              <a:solidFill>
                <a:srgbClr val="002060"/>
              </a:solidFill>
              <a:latin typeface="Arial" panose="020B0604020202020204" pitchFamily="34" charset="0"/>
              <a:cs typeface="Arial" panose="020B0604020202020204" pitchFamily="34" charset="0"/>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746982228"/>
              </p:ext>
            </p:extLst>
          </p:nvPr>
        </p:nvGraphicFramePr>
        <p:xfrm>
          <a:off x="611559" y="1676752"/>
          <a:ext cx="7920881" cy="4416544"/>
        </p:xfrm>
        <a:graphic>
          <a:graphicData uri="http://schemas.openxmlformats.org/drawingml/2006/table">
            <a:tbl>
              <a:tblPr firstRow="1" bandRow="1">
                <a:tableStyleId>{5C22544A-7EE6-4342-B048-85BDC9FD1C3A}</a:tableStyleId>
              </a:tblPr>
              <a:tblGrid>
                <a:gridCol w="504057"/>
                <a:gridCol w="4020358"/>
                <a:gridCol w="1421959"/>
                <a:gridCol w="1974507"/>
              </a:tblGrid>
              <a:tr h="576064">
                <a:tc>
                  <a:txBody>
                    <a:bodyPr/>
                    <a:lstStyle/>
                    <a:p>
                      <a:pPr algn="ctr"/>
                      <a:r>
                        <a:rPr lang="fr-FR" sz="1800" dirty="0" smtClean="0">
                          <a:latin typeface="Arial" panose="020B0604020202020204" pitchFamily="34" charset="0"/>
                          <a:cs typeface="Arial" panose="020B0604020202020204" pitchFamily="34" charset="0"/>
                        </a:rPr>
                        <a:t>N°</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ACTIONS CONCRÈTES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Echéances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Responsables</a:t>
                      </a:r>
                      <a:endParaRPr lang="fr-FR" sz="1800" dirty="0">
                        <a:latin typeface="Arial" panose="020B0604020202020204" pitchFamily="34" charset="0"/>
                        <a:cs typeface="Arial" panose="020B0604020202020204" pitchFamily="34" charset="0"/>
                      </a:endParaRPr>
                    </a:p>
                  </a:txBody>
                  <a:tcPr anchor="ctr"/>
                </a:tc>
              </a:tr>
              <a:tr h="754349">
                <a:tc>
                  <a:txBody>
                    <a:bodyPr/>
                    <a:lstStyle/>
                    <a:p>
                      <a:r>
                        <a:rPr lang="fr-FR" sz="1800" dirty="0" smtClean="0">
                          <a:latin typeface="Arial" panose="020B0604020202020204" pitchFamily="34" charset="0"/>
                          <a:cs typeface="Arial" panose="020B0604020202020204" pitchFamily="34" charset="0"/>
                        </a:rPr>
                        <a:t>1</a:t>
                      </a:r>
                      <a:endParaRPr lang="fr-FR" sz="1800" dirty="0">
                        <a:latin typeface="Arial" panose="020B0604020202020204" pitchFamily="34" charset="0"/>
                        <a:cs typeface="Arial" panose="020B060402020202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Finaliser et diffuser</a:t>
                      </a:r>
                      <a:r>
                        <a:rPr lang="fr-FR" sz="1800" baseline="0" dirty="0" smtClean="0">
                          <a:latin typeface="Arial" panose="020B0604020202020204" pitchFamily="34" charset="0"/>
                          <a:cs typeface="Arial" panose="020B0604020202020204" pitchFamily="34" charset="0"/>
                        </a:rPr>
                        <a:t> le rapport de dialogue </a:t>
                      </a:r>
                      <a:endParaRPr lang="fr-FR" sz="1800" dirty="0" smtClean="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17</a:t>
                      </a:r>
                      <a:r>
                        <a:rPr lang="fr-FR" sz="1800" baseline="0" dirty="0" smtClean="0">
                          <a:latin typeface="Arial" panose="020B0604020202020204" pitchFamily="34" charset="0"/>
                          <a:cs typeface="Arial" panose="020B0604020202020204" pitchFamily="34" charset="0"/>
                        </a:rPr>
                        <a:t> février au plus tard </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Secrétaire Général du ministère de la santé</a:t>
                      </a:r>
                      <a:endParaRPr lang="fr-FR" sz="1800" dirty="0">
                        <a:latin typeface="Arial" panose="020B0604020202020204" pitchFamily="34" charset="0"/>
                        <a:cs typeface="Arial" panose="020B0604020202020204" pitchFamily="34" charset="0"/>
                      </a:endParaRPr>
                    </a:p>
                  </a:txBody>
                  <a:tcPr anchor="ctr"/>
                </a:tc>
              </a:tr>
              <a:tr h="902269">
                <a:tc>
                  <a:txBody>
                    <a:bodyPr/>
                    <a:lstStyle/>
                    <a:p>
                      <a:r>
                        <a:rPr lang="fr-FR" sz="1800" dirty="0" smtClean="0">
                          <a:latin typeface="Arial" panose="020B0604020202020204" pitchFamily="34" charset="0"/>
                          <a:cs typeface="Arial" panose="020B0604020202020204" pitchFamily="34" charset="0"/>
                        </a:rPr>
                        <a:t>2</a:t>
                      </a:r>
                      <a:endParaRPr lang="fr-FR" sz="1800" dirty="0">
                        <a:latin typeface="Arial" panose="020B0604020202020204" pitchFamily="34" charset="0"/>
                        <a:cs typeface="Arial" panose="020B060402020202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Mettre en place un cadre institutionnel multisectoriel de suivi de la mobilisation des ressources domestiques dans l’esprit de la déclaration de Tunis   </a:t>
                      </a:r>
                    </a:p>
                  </a:txBody>
                  <a:tcPr anchor="ctr"/>
                </a:tc>
                <a:tc>
                  <a:txBody>
                    <a:bodyPr/>
                    <a:lstStyle/>
                    <a:p>
                      <a:r>
                        <a:rPr lang="fr-FR" sz="1800" dirty="0" smtClean="0">
                          <a:latin typeface="Arial" panose="020B0604020202020204" pitchFamily="34" charset="0"/>
                          <a:cs typeface="Arial" panose="020B0604020202020204" pitchFamily="34" charset="0"/>
                        </a:rPr>
                        <a:t>D’ici fin avril </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Primature </a:t>
                      </a:r>
                      <a:endParaRPr lang="fr-FR" sz="1800" dirty="0">
                        <a:latin typeface="Arial" panose="020B0604020202020204" pitchFamily="34" charset="0"/>
                        <a:cs typeface="Arial" panose="020B0604020202020204" pitchFamily="34" charset="0"/>
                      </a:endParaRPr>
                    </a:p>
                  </a:txBody>
                  <a:tcPr anchor="ctr"/>
                </a:tc>
              </a:tr>
              <a:tr h="1102243">
                <a:tc>
                  <a:txBody>
                    <a:bodyPr/>
                    <a:lstStyle/>
                    <a:p>
                      <a:r>
                        <a:rPr lang="fr-FR" sz="1800" dirty="0" smtClean="0">
                          <a:latin typeface="Arial" panose="020B0604020202020204" pitchFamily="34" charset="0"/>
                          <a:cs typeface="Arial" panose="020B0604020202020204" pitchFamily="34" charset="0"/>
                        </a:rPr>
                        <a:t>3</a:t>
                      </a:r>
                      <a:endParaRPr lang="fr-FR" sz="1800" dirty="0">
                        <a:latin typeface="Arial" panose="020B0604020202020204" pitchFamily="34" charset="0"/>
                        <a:cs typeface="Arial" panose="020B060402020202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Finaliser la stratégie</a:t>
                      </a:r>
                      <a:r>
                        <a:rPr lang="fr-FR" sz="1800" baseline="0" dirty="0" smtClean="0">
                          <a:latin typeface="Arial" panose="020B0604020202020204" pitchFamily="34" charset="0"/>
                          <a:cs typeface="Arial" panose="020B0604020202020204" pitchFamily="34" charset="0"/>
                        </a:rPr>
                        <a:t> nationale de financement de la santé pour la</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Couverture sanitaire universelle y compris son plan d’action pluriannuel</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D’ici juin 2017</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Ministre de la santé/Ministère du travail</a:t>
                      </a:r>
                      <a:r>
                        <a:rPr lang="fr-FR" sz="1800" baseline="0" dirty="0" smtClean="0">
                          <a:latin typeface="Arial" panose="020B0604020202020204" pitchFamily="34" charset="0"/>
                          <a:cs typeface="Arial" panose="020B0604020202020204" pitchFamily="34" charset="0"/>
                        </a:rPr>
                        <a:t> </a:t>
                      </a:r>
                      <a:endParaRPr lang="fr-FR" sz="1800" dirty="0">
                        <a:latin typeface="Arial" panose="020B0604020202020204" pitchFamily="34" charset="0"/>
                        <a:cs typeface="Arial" panose="020B0604020202020204" pitchFamily="34" charset="0"/>
                      </a:endParaRPr>
                    </a:p>
                  </a:txBody>
                  <a:tcPr anchor="ctr"/>
                </a:tc>
              </a:tr>
            </a:tbl>
          </a:graphicData>
        </a:graphic>
      </p:graphicFrame>
      <p:cxnSp>
        <p:nvCxnSpPr>
          <p:cNvPr id="5" name="Connecteur droit 4"/>
          <p:cNvCxnSpPr/>
          <p:nvPr/>
        </p:nvCxnSpPr>
        <p:spPr>
          <a:xfrm>
            <a:off x="500034" y="1268760"/>
            <a:ext cx="810441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42150"/>
            <a:ext cx="8229600" cy="582594"/>
          </a:xfrm>
        </p:spPr>
        <p:txBody>
          <a:bodyPr>
            <a:normAutofit fontScale="90000"/>
          </a:bodyPr>
          <a:lstStyle/>
          <a:p>
            <a:r>
              <a:rPr lang="fr-FR" sz="3600" b="1" dirty="0" smtClean="0">
                <a:latin typeface="Arial" panose="020B0604020202020204" pitchFamily="34" charset="0"/>
                <a:cs typeface="Arial" panose="020B0604020202020204" pitchFamily="34" charset="0"/>
              </a:rPr>
              <a:t>Prochaines étapes </a:t>
            </a:r>
            <a:endParaRPr lang="fr-FR" dirty="0">
              <a:latin typeface="Arial" panose="020B0604020202020204" pitchFamily="34" charset="0"/>
              <a:cs typeface="Arial" panose="020B0604020202020204" pitchFamily="34" charset="0"/>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564024664"/>
              </p:ext>
            </p:extLst>
          </p:nvPr>
        </p:nvGraphicFramePr>
        <p:xfrm>
          <a:off x="395535" y="1735688"/>
          <a:ext cx="8136905" cy="3205480"/>
        </p:xfrm>
        <a:graphic>
          <a:graphicData uri="http://schemas.openxmlformats.org/drawingml/2006/table">
            <a:tbl>
              <a:tblPr firstRow="1" bandRow="1">
                <a:tableStyleId>{5C22544A-7EE6-4342-B048-85BDC9FD1C3A}</a:tableStyleId>
              </a:tblPr>
              <a:tblGrid>
                <a:gridCol w="631312"/>
                <a:gridCol w="3891532"/>
                <a:gridCol w="1576143"/>
                <a:gridCol w="2037918"/>
              </a:tblGrid>
              <a:tr h="370840">
                <a:tc>
                  <a:txBody>
                    <a:bodyPr/>
                    <a:lstStyle/>
                    <a:p>
                      <a:pPr algn="ctr"/>
                      <a:r>
                        <a:rPr lang="fr-FR" sz="1800" dirty="0" smtClean="0">
                          <a:latin typeface="Arial" panose="020B0604020202020204" pitchFamily="34" charset="0"/>
                          <a:cs typeface="Arial" panose="020B0604020202020204" pitchFamily="34" charset="0"/>
                        </a:rPr>
                        <a:t>N°</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ACTIONS CONCRÈTES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Echéances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Responsables</a:t>
                      </a:r>
                      <a:endParaRPr lang="fr-FR" sz="1800" dirty="0">
                        <a:latin typeface="Arial" panose="020B0604020202020204" pitchFamily="34" charset="0"/>
                        <a:cs typeface="Arial" panose="020B0604020202020204" pitchFamily="34" charset="0"/>
                      </a:endParaRPr>
                    </a:p>
                  </a:txBody>
                  <a:tcPr anchor="ctr"/>
                </a:tc>
              </a:tr>
              <a:tr h="370840">
                <a:tc>
                  <a:txBody>
                    <a:bodyPr/>
                    <a:lstStyle/>
                    <a:p>
                      <a:r>
                        <a:rPr lang="fr-FR" sz="1800" dirty="0" smtClean="0">
                          <a:latin typeface="Arial" panose="020B0604020202020204" pitchFamily="34" charset="0"/>
                          <a:cs typeface="Arial" panose="020B0604020202020204" pitchFamily="34" charset="0"/>
                        </a:rPr>
                        <a:t>4</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E</a:t>
                      </a:r>
                      <a:r>
                        <a:rPr lang="fr-FR" sz="1800" smtClean="0">
                          <a:latin typeface="Arial" panose="020B0604020202020204" pitchFamily="34" charset="0"/>
                          <a:cs typeface="Arial" panose="020B0604020202020204" pitchFamily="34" charset="0"/>
                        </a:rPr>
                        <a:t>laborer </a:t>
                      </a:r>
                      <a:r>
                        <a:rPr lang="fr-FR" sz="1800" dirty="0" smtClean="0">
                          <a:latin typeface="Arial" panose="020B0604020202020204" pitchFamily="34" charset="0"/>
                          <a:cs typeface="Arial" panose="020B0604020202020204" pitchFamily="34" charset="0"/>
                        </a:rPr>
                        <a:t>et diffuser un  manuel intégré de procédures de gestion administrative et financière prenant en compte les directives de la comptabilité publique et les procédures spécifiques de gestion des fonds provenant d’autres sources de financement, notamment les fonds de recouvrement de coûts, le financement des PTF</a:t>
                      </a:r>
                    </a:p>
                  </a:txBody>
                  <a:tcPr anchor="ctr"/>
                </a:tc>
                <a:tc>
                  <a:txBody>
                    <a:bodyPr/>
                    <a:lstStyle/>
                    <a:p>
                      <a:r>
                        <a:rPr lang="fr-FR" sz="1800" dirty="0" smtClean="0">
                          <a:latin typeface="Arial" panose="020B0604020202020204" pitchFamily="34" charset="0"/>
                          <a:cs typeface="Arial" panose="020B0604020202020204" pitchFamily="34" charset="0"/>
                        </a:rPr>
                        <a:t>D’ici septembre </a:t>
                      </a:r>
                      <a:endParaRPr lang="fr-FR" sz="1800" dirty="0">
                        <a:latin typeface="Arial" panose="020B0604020202020204" pitchFamily="34" charset="0"/>
                        <a:cs typeface="Arial" panose="020B060402020202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Secrétaire Général du ministère de la santé</a:t>
                      </a:r>
                    </a:p>
                    <a:p>
                      <a:endParaRPr lang="fr-FR" sz="1800" dirty="0">
                        <a:latin typeface="Arial" panose="020B0604020202020204" pitchFamily="34" charset="0"/>
                        <a:cs typeface="Arial" panose="020B0604020202020204" pitchFamily="34" charset="0"/>
                      </a:endParaRPr>
                    </a:p>
                  </a:txBody>
                  <a:tcPr anchor="ctr"/>
                </a:tc>
              </a:tr>
            </a:tbl>
          </a:graphicData>
        </a:graphic>
      </p:graphicFrame>
      <p:cxnSp>
        <p:nvCxnSpPr>
          <p:cNvPr id="5" name="Connecteur droit 4"/>
          <p:cNvCxnSpPr/>
          <p:nvPr/>
        </p:nvCxnSpPr>
        <p:spPr>
          <a:xfrm>
            <a:off x="500034" y="1268760"/>
            <a:ext cx="810441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083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620688"/>
            <a:ext cx="8229600" cy="582594"/>
          </a:xfrm>
        </p:spPr>
        <p:txBody>
          <a:bodyPr>
            <a:normAutofit fontScale="90000"/>
          </a:bodyPr>
          <a:lstStyle/>
          <a:p>
            <a:r>
              <a:rPr lang="fr-FR" sz="3600" b="1" dirty="0" smtClean="0">
                <a:latin typeface="Arial" panose="020B0604020202020204" pitchFamily="34" charset="0"/>
                <a:cs typeface="Arial" panose="020B0604020202020204" pitchFamily="34" charset="0"/>
              </a:rPr>
              <a:t>Prochaines étapes </a:t>
            </a:r>
            <a:endParaRPr lang="fr-FR" dirty="0">
              <a:latin typeface="Arial" panose="020B0604020202020204" pitchFamily="34" charset="0"/>
              <a:cs typeface="Arial" panose="020B0604020202020204" pitchFamily="34" charset="0"/>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877166536"/>
              </p:ext>
            </p:extLst>
          </p:nvPr>
        </p:nvGraphicFramePr>
        <p:xfrm>
          <a:off x="323527" y="1941448"/>
          <a:ext cx="8208914" cy="1559560"/>
        </p:xfrm>
        <a:graphic>
          <a:graphicData uri="http://schemas.openxmlformats.org/drawingml/2006/table">
            <a:tbl>
              <a:tblPr firstRow="1" bandRow="1">
                <a:tableStyleId>{5C22544A-7EE6-4342-B048-85BDC9FD1C3A}</a:tableStyleId>
              </a:tblPr>
              <a:tblGrid>
                <a:gridCol w="535879"/>
                <a:gridCol w="3851643"/>
                <a:gridCol w="1415330"/>
                <a:gridCol w="2406062"/>
              </a:tblGrid>
              <a:tr h="370840">
                <a:tc>
                  <a:txBody>
                    <a:bodyPr/>
                    <a:lstStyle/>
                    <a:p>
                      <a:pPr algn="ctr"/>
                      <a:r>
                        <a:rPr lang="fr-FR" sz="1800" dirty="0" smtClean="0">
                          <a:latin typeface="Arial" panose="020B0604020202020204" pitchFamily="34" charset="0"/>
                          <a:cs typeface="Arial" panose="020B0604020202020204" pitchFamily="34" charset="0"/>
                        </a:rPr>
                        <a:t>N°</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ACTIONS CONCRÈTES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Echéances</a:t>
                      </a:r>
                      <a:endParaRPr lang="fr-FR" sz="1800" dirty="0">
                        <a:latin typeface="Arial" panose="020B0604020202020204" pitchFamily="34" charset="0"/>
                        <a:cs typeface="Arial" panose="020B0604020202020204" pitchFamily="34" charset="0"/>
                      </a:endParaRPr>
                    </a:p>
                  </a:txBody>
                  <a:tcPr anchor="ctr"/>
                </a:tc>
                <a:tc>
                  <a:txBody>
                    <a:bodyPr/>
                    <a:lstStyle/>
                    <a:p>
                      <a:pPr algn="ctr"/>
                      <a:r>
                        <a:rPr lang="fr-FR" sz="1800" dirty="0" smtClean="0">
                          <a:latin typeface="Arial" panose="020B0604020202020204" pitchFamily="34" charset="0"/>
                          <a:cs typeface="Arial" panose="020B0604020202020204" pitchFamily="34" charset="0"/>
                        </a:rPr>
                        <a:t>Responsables</a:t>
                      </a:r>
                      <a:endParaRPr lang="fr-FR" sz="1800" dirty="0">
                        <a:latin typeface="Arial" panose="020B0604020202020204" pitchFamily="34" charset="0"/>
                        <a:cs typeface="Arial" panose="020B0604020202020204" pitchFamily="34" charset="0"/>
                      </a:endParaRPr>
                    </a:p>
                  </a:txBody>
                  <a:tcPr anchor="ctr"/>
                </a:tc>
              </a:tr>
              <a:tr h="370840">
                <a:tc>
                  <a:txBody>
                    <a:bodyPr/>
                    <a:lstStyle/>
                    <a:p>
                      <a:r>
                        <a:rPr lang="fr-FR" sz="1800" dirty="0" smtClean="0">
                          <a:latin typeface="Arial" panose="020B0604020202020204" pitchFamily="34" charset="0"/>
                          <a:cs typeface="Arial" panose="020B0604020202020204" pitchFamily="34" charset="0"/>
                        </a:rPr>
                        <a:t>5</a:t>
                      </a:r>
                      <a:endParaRPr lang="fr-FR" sz="1800" dirty="0">
                        <a:latin typeface="Arial" panose="020B0604020202020204" pitchFamily="34" charset="0"/>
                        <a:cs typeface="Arial" panose="020B0604020202020204" pitchFamily="34" charset="0"/>
                      </a:endParaRPr>
                    </a:p>
                  </a:txBody>
                  <a:tcPr anchor="ctr"/>
                </a:tc>
                <a:tc>
                  <a:txBody>
                    <a:bodyPr/>
                    <a:lstStyle/>
                    <a:p>
                      <a:r>
                        <a:rPr lang="fr-FR" sz="1800" dirty="0" smtClean="0">
                          <a:latin typeface="Arial" panose="020B0604020202020204" pitchFamily="34" charset="0"/>
                          <a:cs typeface="Arial" panose="020B0604020202020204" pitchFamily="34" charset="0"/>
                        </a:rPr>
                        <a:t>Elaborer une convention de Partenariat Public Privé pour la participation du secteur privé au développement sanitaire </a:t>
                      </a:r>
                    </a:p>
                  </a:txBody>
                  <a:tcPr anchor="ctr"/>
                </a:tc>
                <a:tc>
                  <a:txBody>
                    <a:bodyPr/>
                    <a:lstStyle/>
                    <a:p>
                      <a:r>
                        <a:rPr lang="fr-FR" sz="1800" dirty="0" smtClean="0">
                          <a:latin typeface="Arial" panose="020B0604020202020204" pitchFamily="34" charset="0"/>
                          <a:cs typeface="Arial" panose="020B0604020202020204" pitchFamily="34" charset="0"/>
                        </a:rPr>
                        <a:t>D’ici septembre </a:t>
                      </a:r>
                      <a:endParaRPr lang="fr-FR" sz="1800" dirty="0">
                        <a:latin typeface="Arial" panose="020B0604020202020204" pitchFamily="34" charset="0"/>
                        <a:cs typeface="Arial" panose="020B060402020202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latin typeface="Arial" panose="020B0604020202020204" pitchFamily="34" charset="0"/>
                          <a:cs typeface="Arial" panose="020B0604020202020204" pitchFamily="34" charset="0"/>
                        </a:rPr>
                        <a:t>Ministre de la santé/Patronat/PSPS</a:t>
                      </a:r>
                    </a:p>
                    <a:p>
                      <a:endParaRPr lang="fr-FR" sz="1800" dirty="0">
                        <a:latin typeface="Arial" panose="020B0604020202020204" pitchFamily="34" charset="0"/>
                        <a:cs typeface="Arial" panose="020B0604020202020204" pitchFamily="34" charset="0"/>
                      </a:endParaRPr>
                    </a:p>
                  </a:txBody>
                  <a:tcPr anchor="ctr"/>
                </a:tc>
              </a:tr>
            </a:tbl>
          </a:graphicData>
        </a:graphic>
      </p:graphicFrame>
      <p:cxnSp>
        <p:nvCxnSpPr>
          <p:cNvPr id="5" name="Connecteur droit 4"/>
          <p:cNvCxnSpPr/>
          <p:nvPr/>
        </p:nvCxnSpPr>
        <p:spPr>
          <a:xfrm>
            <a:off x="500034" y="1340768"/>
            <a:ext cx="8104414" cy="0"/>
          </a:xfrm>
          <a:prstGeom prst="line">
            <a:avLst/>
          </a:prstGeom>
          <a:ln w="952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676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790056"/>
            <a:ext cx="8229600" cy="1143000"/>
          </a:xfrm>
        </p:spPr>
        <p:txBody>
          <a:bodyPr>
            <a:normAutofit/>
          </a:bodyPr>
          <a:lstStyle/>
          <a:p>
            <a:r>
              <a:rPr lang="fr-FR" sz="3600" b="1" dirty="0" smtClean="0">
                <a:latin typeface="Arial" panose="020B0604020202020204" pitchFamily="34" charset="0"/>
                <a:cs typeface="Arial" panose="020B0604020202020204" pitchFamily="34" charset="0"/>
              </a:rPr>
              <a:t>MERCI</a:t>
            </a:r>
            <a:endParaRPr lang="fr-FR"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81268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TotalTime>
  <Words>463</Words>
  <Application>Microsoft Office PowerPoint</Application>
  <PresentationFormat>Affichage à l'écran (4:3)</PresentationFormat>
  <Paragraphs>74</Paragraphs>
  <Slides>8</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8</vt:i4>
      </vt:variant>
    </vt:vector>
  </HeadingPairs>
  <TitlesOfParts>
    <vt:vector size="19" baseType="lpstr">
      <vt:lpstr>MS Mincho</vt:lpstr>
      <vt:lpstr>Aharoni</vt:lpstr>
      <vt:lpstr>Arial</vt:lpstr>
      <vt:lpstr>Arial Narrow</vt:lpstr>
      <vt:lpstr>Calibri</vt:lpstr>
      <vt:lpstr>Ebrima</vt:lpstr>
      <vt:lpstr>Georgia</vt:lpstr>
      <vt:lpstr>Times New Roman</vt:lpstr>
      <vt:lpstr>Tw Cen MT</vt:lpstr>
      <vt:lpstr>Wingdings</vt:lpstr>
      <vt:lpstr>Thème Office</vt:lpstr>
      <vt:lpstr>REPUBLIQUE TOGOLAISE MINISTERE DE LA SANTE ET DE LA PROTECTION SOCIALE</vt:lpstr>
      <vt:lpstr>Synthèse </vt:lpstr>
      <vt:lpstr>Recommandations</vt:lpstr>
      <vt:lpstr>Recommandations </vt:lpstr>
      <vt:lpstr>Prochaines étapes </vt:lpstr>
      <vt:lpstr>Prochaines étapes </vt:lpstr>
      <vt:lpstr>Prochaines étapes </vt:lpstr>
      <vt:lpstr>MERCI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Processus d’élaboration de la Stratégie nationale vers la Couverture Universelle en Santé  TOGO</dc:title>
  <dc:creator>defcep</dc:creator>
  <cp:lastModifiedBy>TOSHIBA</cp:lastModifiedBy>
  <cp:revision>42</cp:revision>
  <dcterms:created xsi:type="dcterms:W3CDTF">2013-02-21T18:28:48Z</dcterms:created>
  <dcterms:modified xsi:type="dcterms:W3CDTF">2017-02-09T16:33:42Z</dcterms:modified>
</cp:coreProperties>
</file>