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1"/>
  </p:notesMasterIdLst>
  <p:sldIdLst>
    <p:sldId id="256" r:id="rId2"/>
    <p:sldId id="257" r:id="rId3"/>
    <p:sldId id="269" r:id="rId4"/>
    <p:sldId id="271" r:id="rId5"/>
    <p:sldId id="272" r:id="rId6"/>
    <p:sldId id="273" r:id="rId7"/>
    <p:sldId id="274" r:id="rId8"/>
    <p:sldId id="270" r:id="rId9"/>
    <p:sldId id="267"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0"/>
  </p:normalViewPr>
  <p:slideViewPr>
    <p:cSldViewPr snapToGrid="0" snapToObjects="1">
      <p:cViewPr varScale="1">
        <p:scale>
          <a:sx n="107" d="100"/>
          <a:sy n="107" d="100"/>
        </p:scale>
        <p:origin x="166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Richard\Documents\Projects\1.%20Current\GIZ%20-%20Data%20analyst\Results\Tables%20Presentation%20Workshop%2016122014.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51977387441954E-2"/>
          <c:y val="7.4601667438629005E-2"/>
          <c:w val="0.907024483478027"/>
          <c:h val="0.74887544387833904"/>
        </c:manualLayout>
      </c:layout>
      <c:barChart>
        <c:barDir val="col"/>
        <c:grouping val="clustered"/>
        <c:varyColors val="0"/>
        <c:ser>
          <c:idx val="0"/>
          <c:order val="0"/>
          <c:tx>
            <c:strRef>
              <c:f>'4. People with a CD'!$A$153</c:f>
              <c:strCache>
                <c:ptCount val="1"/>
                <c:pt idx="0">
                  <c:v>HH without member with chronic disease</c:v>
                </c:pt>
              </c:strCache>
            </c:strRef>
          </c:tx>
          <c:invertIfNegative val="0"/>
          <c:errBars>
            <c:errBarType val="both"/>
            <c:errValType val="cust"/>
            <c:noEndCap val="0"/>
            <c:plus>
              <c:numRef>
                <c:f>'4. People with a CD'!$I$153:$M$153</c:f>
                <c:numCache>
                  <c:formatCode>General</c:formatCode>
                  <c:ptCount val="5"/>
                  <c:pt idx="0">
                    <c:v>1.7520999999999999E-3</c:v>
                  </c:pt>
                  <c:pt idx="1">
                    <c:v>2.9096999999999999E-3</c:v>
                  </c:pt>
                  <c:pt idx="2">
                    <c:v>2.5934E-3</c:v>
                  </c:pt>
                  <c:pt idx="3">
                    <c:v>3.7158E-3</c:v>
                  </c:pt>
                  <c:pt idx="4">
                    <c:v>3.3627000000000002E-3</c:v>
                  </c:pt>
                </c:numCache>
              </c:numRef>
            </c:plus>
            <c:minus>
              <c:numRef>
                <c:f>'4. People with a CD'!$I$153:$M$153</c:f>
                <c:numCache>
                  <c:formatCode>General</c:formatCode>
                  <c:ptCount val="5"/>
                  <c:pt idx="0">
                    <c:v>1.7520999999999999E-3</c:v>
                  </c:pt>
                  <c:pt idx="1">
                    <c:v>2.9096999999999999E-3</c:v>
                  </c:pt>
                  <c:pt idx="2">
                    <c:v>2.5934E-3</c:v>
                  </c:pt>
                  <c:pt idx="3">
                    <c:v>3.7158E-3</c:v>
                  </c:pt>
                  <c:pt idx="4">
                    <c:v>3.3627000000000002E-3</c:v>
                  </c:pt>
                </c:numCache>
              </c:numRef>
            </c:minus>
          </c:errBars>
          <c:cat>
            <c:numRef>
              <c:f>'4. People with a CD'!$B$152:$F$152</c:f>
              <c:numCache>
                <c:formatCode>General</c:formatCode>
                <c:ptCount val="5"/>
                <c:pt idx="0">
                  <c:v>2009</c:v>
                </c:pt>
                <c:pt idx="1">
                  <c:v>2010</c:v>
                </c:pt>
                <c:pt idx="2">
                  <c:v>2011</c:v>
                </c:pt>
                <c:pt idx="3">
                  <c:v>2012</c:v>
                </c:pt>
                <c:pt idx="4">
                  <c:v>2013</c:v>
                </c:pt>
              </c:numCache>
            </c:numRef>
          </c:cat>
          <c:val>
            <c:numRef>
              <c:f>'4. People with a CD'!$B$153:$F$153</c:f>
              <c:numCache>
                <c:formatCode>0.0%</c:formatCode>
                <c:ptCount val="5"/>
                <c:pt idx="0">
                  <c:v>3.3565200000000003E-2</c:v>
                </c:pt>
                <c:pt idx="1">
                  <c:v>2.8048E-2</c:v>
                </c:pt>
                <c:pt idx="2">
                  <c:v>2.25063E-2</c:v>
                </c:pt>
                <c:pt idx="3">
                  <c:v>4.8067899999999997E-2</c:v>
                </c:pt>
                <c:pt idx="4">
                  <c:v>3.8455900000000001E-2</c:v>
                </c:pt>
              </c:numCache>
            </c:numRef>
          </c:val>
          <c:extLst>
            <c:ext xmlns:c16="http://schemas.microsoft.com/office/drawing/2014/chart" uri="{C3380CC4-5D6E-409C-BE32-E72D297353CC}">
              <c16:uniqueId val="{00000000-0F97-F349-A9D7-35B273A34478}"/>
            </c:ext>
          </c:extLst>
        </c:ser>
        <c:ser>
          <c:idx val="1"/>
          <c:order val="1"/>
          <c:tx>
            <c:strRef>
              <c:f>'4. People with a CD'!$A$154</c:f>
              <c:strCache>
                <c:ptCount val="1"/>
                <c:pt idx="0">
                  <c:v>HH with member with chronic disease</c:v>
                </c:pt>
              </c:strCache>
            </c:strRef>
          </c:tx>
          <c:invertIfNegative val="0"/>
          <c:errBars>
            <c:errBarType val="both"/>
            <c:errValType val="cust"/>
            <c:noEndCap val="0"/>
            <c:plus>
              <c:numRef>
                <c:f>'4. People with a CD'!$I$154:$M$154</c:f>
                <c:numCache>
                  <c:formatCode>General</c:formatCode>
                  <c:ptCount val="5"/>
                  <c:pt idx="0">
                    <c:v>1.04227E-2</c:v>
                  </c:pt>
                  <c:pt idx="1">
                    <c:v>1.9474700000000001E-2</c:v>
                  </c:pt>
                  <c:pt idx="2">
                    <c:v>1.96712E-2</c:v>
                  </c:pt>
                  <c:pt idx="3">
                    <c:v>1.7073899999999999E-2</c:v>
                  </c:pt>
                  <c:pt idx="4">
                    <c:v>1.6948700000000001E-2</c:v>
                  </c:pt>
                </c:numCache>
              </c:numRef>
            </c:plus>
            <c:minus>
              <c:numRef>
                <c:f>'4. People with a CD'!$I$154:$M$154</c:f>
                <c:numCache>
                  <c:formatCode>General</c:formatCode>
                  <c:ptCount val="5"/>
                  <c:pt idx="0">
                    <c:v>1.04227E-2</c:v>
                  </c:pt>
                  <c:pt idx="1">
                    <c:v>1.9474700000000001E-2</c:v>
                  </c:pt>
                  <c:pt idx="2">
                    <c:v>1.96712E-2</c:v>
                  </c:pt>
                  <c:pt idx="3">
                    <c:v>1.7073899999999999E-2</c:v>
                  </c:pt>
                  <c:pt idx="4">
                    <c:v>1.6948700000000001E-2</c:v>
                  </c:pt>
                </c:numCache>
              </c:numRef>
            </c:minus>
          </c:errBars>
          <c:cat>
            <c:numRef>
              <c:f>'4. People with a CD'!$B$152:$F$152</c:f>
              <c:numCache>
                <c:formatCode>General</c:formatCode>
                <c:ptCount val="5"/>
                <c:pt idx="0">
                  <c:v>2009</c:v>
                </c:pt>
                <c:pt idx="1">
                  <c:v>2010</c:v>
                </c:pt>
                <c:pt idx="2">
                  <c:v>2011</c:v>
                </c:pt>
                <c:pt idx="3">
                  <c:v>2012</c:v>
                </c:pt>
                <c:pt idx="4">
                  <c:v>2013</c:v>
                </c:pt>
              </c:numCache>
            </c:numRef>
          </c:cat>
          <c:val>
            <c:numRef>
              <c:f>'4. People with a CD'!$B$154:$F$154</c:f>
              <c:numCache>
                <c:formatCode>0.0%</c:formatCode>
                <c:ptCount val="5"/>
                <c:pt idx="0">
                  <c:v>0.18743470000000001</c:v>
                </c:pt>
                <c:pt idx="1">
                  <c:v>0.1688315</c:v>
                </c:pt>
                <c:pt idx="2">
                  <c:v>0.14424629999999999</c:v>
                </c:pt>
                <c:pt idx="3">
                  <c:v>0.18862719999999999</c:v>
                </c:pt>
                <c:pt idx="4">
                  <c:v>0.2053199</c:v>
                </c:pt>
              </c:numCache>
            </c:numRef>
          </c:val>
          <c:extLst>
            <c:ext xmlns:c16="http://schemas.microsoft.com/office/drawing/2014/chart" uri="{C3380CC4-5D6E-409C-BE32-E72D297353CC}">
              <c16:uniqueId val="{00000001-0F97-F349-A9D7-35B273A34478}"/>
            </c:ext>
          </c:extLst>
        </c:ser>
        <c:dLbls>
          <c:showLegendKey val="0"/>
          <c:showVal val="0"/>
          <c:showCatName val="0"/>
          <c:showSerName val="0"/>
          <c:showPercent val="0"/>
          <c:showBubbleSize val="0"/>
        </c:dLbls>
        <c:gapWidth val="150"/>
        <c:axId val="2142324744"/>
        <c:axId val="2142327656"/>
      </c:barChart>
      <c:catAx>
        <c:axId val="2142324744"/>
        <c:scaling>
          <c:orientation val="minMax"/>
        </c:scaling>
        <c:delete val="0"/>
        <c:axPos val="b"/>
        <c:numFmt formatCode="General" sourceLinked="1"/>
        <c:majorTickMark val="out"/>
        <c:minorTickMark val="none"/>
        <c:tickLblPos val="nextTo"/>
        <c:crossAx val="2142327656"/>
        <c:crosses val="autoZero"/>
        <c:auto val="1"/>
        <c:lblAlgn val="ctr"/>
        <c:lblOffset val="100"/>
        <c:noMultiLvlLbl val="0"/>
      </c:catAx>
      <c:valAx>
        <c:axId val="2142327656"/>
        <c:scaling>
          <c:orientation val="minMax"/>
        </c:scaling>
        <c:delete val="0"/>
        <c:axPos val="l"/>
        <c:majorGridlines/>
        <c:numFmt formatCode="0%" sourceLinked="0"/>
        <c:majorTickMark val="out"/>
        <c:minorTickMark val="none"/>
        <c:tickLblPos val="nextTo"/>
        <c:crossAx val="2142324744"/>
        <c:crosses val="autoZero"/>
        <c:crossBetween val="between"/>
      </c:valAx>
    </c:plotArea>
    <c:legend>
      <c:legendPos val="b"/>
      <c:overlay val="0"/>
    </c:legend>
    <c:plotVisOnly val="1"/>
    <c:dispBlanksAs val="gap"/>
    <c:showDLblsOverMax val="0"/>
  </c:chart>
  <c:txPr>
    <a:bodyPr/>
    <a:lstStyle/>
    <a:p>
      <a:pPr>
        <a:defRPr sz="16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7039935859095798"/>
          <c:y val="8.0326230904615104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813942071674032"/>
          <c:y val="0.17388266454646101"/>
          <c:w val="0.65791934605242131"/>
          <c:h val="0.73233246130323804"/>
        </c:manualLayout>
      </c:layout>
      <c:barChart>
        <c:barDir val="col"/>
        <c:grouping val="stacked"/>
        <c:varyColors val="0"/>
        <c:ser>
          <c:idx val="0"/>
          <c:order val="0"/>
          <c:tx>
            <c:strRef>
              <c:f>Sheet1!$B$2</c:f>
              <c:strCache>
                <c:ptCount val="1"/>
                <c:pt idx="0">
                  <c:v>Average medical care visit 30 days</c:v>
                </c:pt>
              </c:strCache>
            </c:strRef>
          </c:tx>
          <c:spPr>
            <a:solidFill>
              <a:schemeClr val="accent1"/>
            </a:solidFill>
            <a:ln>
              <a:noFill/>
            </a:ln>
            <a:effectLst/>
          </c:spPr>
          <c:invertIfNegative val="0"/>
          <c:cat>
            <c:strRef>
              <c:f>Sheet1!$A$3:$A$4</c:f>
              <c:strCache>
                <c:ptCount val="2"/>
                <c:pt idx="0">
                  <c:v>Non-NCD</c:v>
                </c:pt>
                <c:pt idx="1">
                  <c:v>NCD</c:v>
                </c:pt>
              </c:strCache>
            </c:strRef>
          </c:cat>
          <c:val>
            <c:numRef>
              <c:f>Sheet1!$B$3:$B$4</c:f>
              <c:numCache>
                <c:formatCode>General</c:formatCode>
                <c:ptCount val="2"/>
                <c:pt idx="0">
                  <c:v>0.18</c:v>
                </c:pt>
                <c:pt idx="1">
                  <c:v>1.38</c:v>
                </c:pt>
              </c:numCache>
            </c:numRef>
          </c:val>
          <c:extLst>
            <c:ext xmlns:c16="http://schemas.microsoft.com/office/drawing/2014/chart" uri="{C3380CC4-5D6E-409C-BE32-E72D297353CC}">
              <c16:uniqueId val="{00000000-B191-4249-9476-1FE26DBC8745}"/>
            </c:ext>
          </c:extLst>
        </c:ser>
        <c:dLbls>
          <c:showLegendKey val="0"/>
          <c:showVal val="0"/>
          <c:showCatName val="0"/>
          <c:showSerName val="0"/>
          <c:showPercent val="0"/>
          <c:showBubbleSize val="0"/>
        </c:dLbls>
        <c:gapWidth val="150"/>
        <c:overlap val="100"/>
        <c:axId val="2143963128"/>
        <c:axId val="2143964536"/>
      </c:barChart>
      <c:catAx>
        <c:axId val="21439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2143964536"/>
        <c:crosses val="autoZero"/>
        <c:auto val="1"/>
        <c:lblAlgn val="ctr"/>
        <c:lblOffset val="100"/>
        <c:noMultiLvlLbl val="0"/>
      </c:catAx>
      <c:valAx>
        <c:axId val="214396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439631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Sheet1!$B$19</c:f>
              <c:strCache>
                <c:ptCount val="1"/>
                <c:pt idx="0">
                  <c:v>OOP as % income</c:v>
                </c:pt>
              </c:strCache>
            </c:strRef>
          </c:tx>
          <c:spPr>
            <a:solidFill>
              <a:schemeClr val="accent1"/>
            </a:solidFill>
            <a:ln>
              <a:noFill/>
            </a:ln>
            <a:effectLst/>
          </c:spPr>
          <c:invertIfNegative val="0"/>
          <c:cat>
            <c:strRef>
              <c:f>Sheet1!$A$20:$A$21</c:f>
              <c:strCache>
                <c:ptCount val="2"/>
                <c:pt idx="0">
                  <c:v>Non-NCD</c:v>
                </c:pt>
                <c:pt idx="1">
                  <c:v>NCD</c:v>
                </c:pt>
              </c:strCache>
            </c:strRef>
          </c:cat>
          <c:val>
            <c:numRef>
              <c:f>Sheet1!$B$20:$B$21</c:f>
              <c:numCache>
                <c:formatCode>General</c:formatCode>
                <c:ptCount val="2"/>
                <c:pt idx="0">
                  <c:v>3.09</c:v>
                </c:pt>
                <c:pt idx="1">
                  <c:v>32.799999999999997</c:v>
                </c:pt>
              </c:numCache>
            </c:numRef>
          </c:val>
          <c:extLst>
            <c:ext xmlns:c16="http://schemas.microsoft.com/office/drawing/2014/chart" uri="{C3380CC4-5D6E-409C-BE32-E72D297353CC}">
              <c16:uniqueId val="{00000000-4C1A-6747-B3D8-24F1B9893EAB}"/>
            </c:ext>
          </c:extLst>
        </c:ser>
        <c:dLbls>
          <c:showLegendKey val="0"/>
          <c:showVal val="0"/>
          <c:showCatName val="0"/>
          <c:showSerName val="0"/>
          <c:showPercent val="0"/>
          <c:showBubbleSize val="0"/>
        </c:dLbls>
        <c:gapWidth val="150"/>
        <c:overlap val="100"/>
        <c:axId val="2143270616"/>
        <c:axId val="2143212152"/>
      </c:barChart>
      <c:catAx>
        <c:axId val="214327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143212152"/>
        <c:crosses val="autoZero"/>
        <c:auto val="1"/>
        <c:lblAlgn val="ctr"/>
        <c:lblOffset val="100"/>
        <c:noMultiLvlLbl val="0"/>
      </c:catAx>
      <c:valAx>
        <c:axId val="214321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43270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A3C10D-E977-0C47-8E37-B97C7B7EE5FE}" type="datetimeFigureOut">
              <a:rPr lang="en-US" smtClean="0"/>
              <a:t>5/10/18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308306-955D-C542-9590-EDFB657D28F7}" type="slidenum">
              <a:rPr lang="en-US" smtClean="0"/>
              <a:t>‹#›</a:t>
            </a:fld>
            <a:endParaRPr lang="en-US"/>
          </a:p>
        </p:txBody>
      </p:sp>
    </p:spTree>
    <p:extLst>
      <p:ext uri="{BB962C8B-B14F-4D97-AF65-F5344CB8AC3E}">
        <p14:creationId xmlns:p14="http://schemas.microsoft.com/office/powerpoint/2010/main" val="30962456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Catastrophic heath expenditure occurs when a household’s total out-of-pocket health payments equal or exceed 40% of household’s capacity to pay or non-subsistence spending. </a:t>
            </a:r>
            <a:endParaRPr lang="en-US" dirty="0"/>
          </a:p>
        </p:txBody>
      </p:sp>
      <p:sp>
        <p:nvSpPr>
          <p:cNvPr id="4" name="Slide Number Placeholder 3"/>
          <p:cNvSpPr>
            <a:spLocks noGrp="1"/>
          </p:cNvSpPr>
          <p:nvPr>
            <p:ph type="sldNum" sz="quarter" idx="10"/>
          </p:nvPr>
        </p:nvSpPr>
        <p:spPr/>
        <p:txBody>
          <a:bodyPr/>
          <a:lstStyle/>
          <a:p>
            <a:fld id="{6C4FB02B-9A37-4E05-A309-699103E7361C}" type="slidenum">
              <a:rPr lang="en-US" smtClean="0"/>
              <a:t>5</a:t>
            </a:fld>
            <a:endParaRPr lang="en-US"/>
          </a:p>
        </p:txBody>
      </p:sp>
    </p:spTree>
    <p:extLst>
      <p:ext uri="{BB962C8B-B14F-4D97-AF65-F5344CB8AC3E}">
        <p14:creationId xmlns:p14="http://schemas.microsoft.com/office/powerpoint/2010/main" val="1169901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5523370D-6D43-C648-A6F1-B13A9FCB67B1}" type="datetimeFigureOut">
              <a:rPr lang="en-US" smtClean="0"/>
              <a:t>5/10/18</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A838B7A3-9A52-2D44-98D6-118F84ABE04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5523370D-6D43-C648-A6F1-B13A9FCB67B1}" type="datetimeFigureOut">
              <a:rPr lang="en-US" smtClean="0"/>
              <a:t>5/10/18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5523370D-6D43-C648-A6F1-B13A9FCB67B1}" type="datetimeFigureOut">
              <a:rPr lang="en-US" smtClean="0"/>
              <a:t>5/10/18</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23370D-6D43-C648-A6F1-B13A9FCB67B1}" type="datetimeFigureOut">
              <a:rPr lang="en-US" smtClean="0"/>
              <a:t>5/10/18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5523370D-6D43-C648-A6F1-B13A9FCB67B1}" type="datetimeFigureOut">
              <a:rPr lang="en-US" smtClean="0"/>
              <a:t>5/10/18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5523370D-6D43-C648-A6F1-B13A9FCB67B1}" type="datetimeFigureOut">
              <a:rPr lang="en-US" smtClean="0"/>
              <a:t>5/10/18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5523370D-6D43-C648-A6F1-B13A9FCB67B1}" type="datetimeFigureOut">
              <a:rPr lang="en-US" smtClean="0"/>
              <a:t>5/10/18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5523370D-6D43-C648-A6F1-B13A9FCB67B1}" type="datetimeFigureOut">
              <a:rPr lang="en-US" smtClean="0"/>
              <a:t>5/10/18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a:t>Click to edit Master text styles</a:t>
            </a:r>
          </a:p>
        </p:txBody>
      </p:sp>
      <p:sp>
        <p:nvSpPr>
          <p:cNvPr id="5" name="Date Placeholder 4"/>
          <p:cNvSpPr>
            <a:spLocks noGrp="1"/>
          </p:cNvSpPr>
          <p:nvPr>
            <p:ph type="dt" sz="half" idx="10"/>
          </p:nvPr>
        </p:nvSpPr>
        <p:spPr/>
        <p:txBody>
          <a:bodyPr/>
          <a:lstStyle/>
          <a:p>
            <a:fld id="{5523370D-6D43-C648-A6F1-B13A9FCB67B1}" type="datetimeFigureOut">
              <a:rPr lang="en-US" smtClean="0"/>
              <a:t>5/10/18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23370D-6D43-C648-A6F1-B13A9FCB67B1}" type="datetimeFigureOut">
              <a:rPr lang="en-US" smtClean="0"/>
              <a:t>5/10/18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38B7A3-9A52-2D44-98D6-118F84ABE04B}"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a:t>Click to edit Master text styles</a:t>
            </a:r>
          </a:p>
        </p:txBody>
      </p:sp>
      <p:sp>
        <p:nvSpPr>
          <p:cNvPr id="5" name="Date Placeholder 4"/>
          <p:cNvSpPr>
            <a:spLocks noGrp="1"/>
          </p:cNvSpPr>
          <p:nvPr>
            <p:ph type="dt" sz="half" idx="10"/>
          </p:nvPr>
        </p:nvSpPr>
        <p:spPr/>
        <p:txBody>
          <a:bodyPr/>
          <a:lstStyle/>
          <a:p>
            <a:fld id="{5523370D-6D43-C648-A6F1-B13A9FCB67B1}" type="datetimeFigureOut">
              <a:rPr lang="en-US" smtClean="0"/>
              <a:t>5/10/18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a:t>Click to edit Master text styles</a:t>
            </a:r>
          </a:p>
        </p:txBody>
      </p:sp>
      <p:sp>
        <p:nvSpPr>
          <p:cNvPr id="5" name="Date Placeholder 4"/>
          <p:cNvSpPr>
            <a:spLocks noGrp="1"/>
          </p:cNvSpPr>
          <p:nvPr>
            <p:ph type="dt" sz="half" idx="10"/>
          </p:nvPr>
        </p:nvSpPr>
        <p:spPr/>
        <p:txBody>
          <a:bodyPr/>
          <a:lstStyle/>
          <a:p>
            <a:fld id="{5523370D-6D43-C648-A6F1-B13A9FCB67B1}" type="datetimeFigureOut">
              <a:rPr lang="en-US" smtClean="0"/>
              <a:t>5/10/18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5523370D-6D43-C648-A6F1-B13A9FCB67B1}" type="datetimeFigureOut">
              <a:rPr lang="en-US" smtClean="0"/>
              <a:t>5/10/18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5523370D-6D43-C648-A6F1-B13A9FCB67B1}" type="datetimeFigureOut">
              <a:rPr lang="en-US" smtClean="0"/>
              <a:t>5/10/18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38B7A3-9A52-2D44-98D6-118F84ABE04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5523370D-6D43-C648-A6F1-B13A9FCB67B1}" type="datetimeFigureOut">
              <a:rPr lang="en-US" smtClean="0"/>
              <a:t>5/10/18</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A838B7A3-9A52-2D44-98D6-118F84ABE04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666051"/>
            <a:ext cx="7342188" cy="2381949"/>
          </a:xfrm>
        </p:spPr>
        <p:txBody>
          <a:bodyPr/>
          <a:lstStyle/>
          <a:p>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n-US" sz="2400" b="1" dirty="0"/>
            </a:br>
            <a:r>
              <a:rPr lang="en-US" sz="2200" b="1" dirty="0">
                <a:solidFill>
                  <a:srgbClr val="FF0000"/>
                </a:solidFill>
              </a:rPr>
              <a:t>Financing Health Promotion and Public Health Service Delivery: Innovations to address non-communicable disease challenges in Cambodia </a:t>
            </a:r>
            <a:br>
              <a:rPr lang="en-US" sz="2200" dirty="0">
                <a:solidFill>
                  <a:srgbClr val="FF0000"/>
                </a:solidFill>
              </a:rPr>
            </a:br>
            <a:endParaRPr lang="en-US" sz="2200" dirty="0">
              <a:solidFill>
                <a:srgbClr val="FF0000"/>
              </a:solidFill>
            </a:endParaRPr>
          </a:p>
        </p:txBody>
      </p:sp>
      <p:sp>
        <p:nvSpPr>
          <p:cNvPr id="5" name="Subtitle 4"/>
          <p:cNvSpPr>
            <a:spLocks noGrp="1"/>
          </p:cNvSpPr>
          <p:nvPr>
            <p:ph type="subTitle" idx="1"/>
          </p:nvPr>
        </p:nvSpPr>
        <p:spPr/>
        <p:txBody>
          <a:bodyPr/>
          <a:lstStyle/>
          <a:p>
            <a:pPr algn="l"/>
            <a:endParaRPr lang="en-US" b="1" dirty="0">
              <a:solidFill>
                <a:srgbClr val="008000"/>
              </a:solidFill>
            </a:endParaRPr>
          </a:p>
          <a:p>
            <a:pPr algn="l"/>
            <a:r>
              <a:rPr lang="en-US" b="1" dirty="0">
                <a:solidFill>
                  <a:srgbClr val="008000"/>
                </a:solidFill>
              </a:rPr>
              <a:t>May 11th 2018 </a:t>
            </a:r>
          </a:p>
        </p:txBody>
      </p:sp>
      <p:pic>
        <p:nvPicPr>
          <p:cNvPr id="7" name="Picture 6"/>
          <p:cNvPicPr>
            <a:picLocks noChangeAspect="1"/>
          </p:cNvPicPr>
          <p:nvPr/>
        </p:nvPicPr>
        <p:blipFill>
          <a:blip r:embed="rId2"/>
          <a:stretch>
            <a:fillRect/>
          </a:stretch>
        </p:blipFill>
        <p:spPr>
          <a:xfrm>
            <a:off x="5615453" y="3048000"/>
            <a:ext cx="2641135" cy="2496547"/>
          </a:xfrm>
          <a:prstGeom prst="rect">
            <a:avLst/>
          </a:prstGeom>
        </p:spPr>
      </p:pic>
    </p:spTree>
    <p:extLst>
      <p:ext uri="{BB962C8B-B14F-4D97-AF65-F5344CB8AC3E}">
        <p14:creationId xmlns:p14="http://schemas.microsoft.com/office/powerpoint/2010/main" val="1259362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Background </a:t>
            </a:r>
          </a:p>
        </p:txBody>
      </p:sp>
      <p:sp>
        <p:nvSpPr>
          <p:cNvPr id="3" name="Content Placeholder 2"/>
          <p:cNvSpPr>
            <a:spLocks noGrp="1"/>
          </p:cNvSpPr>
          <p:nvPr>
            <p:ph idx="1"/>
          </p:nvPr>
        </p:nvSpPr>
        <p:spPr>
          <a:xfrm>
            <a:off x="338668" y="1896533"/>
            <a:ext cx="7906808" cy="4168988"/>
          </a:xfrm>
        </p:spPr>
        <p:txBody>
          <a:bodyPr>
            <a:normAutofit/>
          </a:bodyPr>
          <a:lstStyle/>
          <a:p>
            <a:endParaRPr lang="en-US" dirty="0"/>
          </a:p>
          <a:p>
            <a:r>
              <a:rPr lang="en-US" dirty="0"/>
              <a:t>Part of multi-country report on "Financing Health Promotion for NCD prevention” by International Health Policy Program and Thailand Health Foundation, for 8 countries (Bhutan, Cambodia, Indonesia, Philippines, Sri </a:t>
            </a:r>
            <a:r>
              <a:rPr lang="en-US" dirty="0" err="1"/>
              <a:t>lanka</a:t>
            </a:r>
            <a:r>
              <a:rPr lang="en-US" dirty="0"/>
              <a:t>, Thailand, and Vietnam) </a:t>
            </a:r>
          </a:p>
          <a:p>
            <a:r>
              <a:rPr lang="en-US" dirty="0"/>
              <a:t>The objectives are to produce (1) country report on Financing Health Promotion of the 8 countries and (2) a synthesis of cross country paper </a:t>
            </a:r>
          </a:p>
        </p:txBody>
      </p:sp>
    </p:spTree>
    <p:extLst>
      <p:ext uri="{BB962C8B-B14F-4D97-AF65-F5344CB8AC3E}">
        <p14:creationId xmlns:p14="http://schemas.microsoft.com/office/powerpoint/2010/main" val="678664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Brief of the country report </a:t>
            </a:r>
          </a:p>
        </p:txBody>
      </p:sp>
      <p:sp>
        <p:nvSpPr>
          <p:cNvPr id="3" name="Content Placeholder 2"/>
          <p:cNvSpPr>
            <a:spLocks noGrp="1"/>
          </p:cNvSpPr>
          <p:nvPr>
            <p:ph idx="1"/>
          </p:nvPr>
        </p:nvSpPr>
        <p:spPr>
          <a:xfrm>
            <a:off x="338668" y="1896533"/>
            <a:ext cx="7906808" cy="4168988"/>
          </a:xfrm>
        </p:spPr>
        <p:txBody>
          <a:bodyPr>
            <a:normAutofit/>
          </a:bodyPr>
          <a:lstStyle/>
          <a:p>
            <a:r>
              <a:rPr lang="en-US" dirty="0"/>
              <a:t>Background of Cambodia, health status of the population, disease burden </a:t>
            </a:r>
          </a:p>
          <a:p>
            <a:r>
              <a:rPr lang="en-US" dirty="0"/>
              <a:t>Health Financing: overall health financing , financing of health promotion and public health services (spending on prevention and public health services was 6.8% of THE in 2014) </a:t>
            </a:r>
          </a:p>
          <a:p>
            <a:pPr lvl="1"/>
            <a:r>
              <a:rPr lang="en-US" dirty="0"/>
              <a:t>Innovative health financing interventions: internal and external contracting, PBF, vouchers, midwifery incentive scheme, CBHI, HEFs, SDG </a:t>
            </a:r>
          </a:p>
          <a:p>
            <a:pPr lvl="1"/>
            <a:endParaRPr lang="en-US" dirty="0"/>
          </a:p>
          <a:p>
            <a:pPr lvl="0"/>
            <a:endParaRPr lang="en-US" b="1" dirty="0"/>
          </a:p>
          <a:p>
            <a:pPr lvl="0"/>
            <a:endParaRPr lang="en-US" b="1" dirty="0"/>
          </a:p>
          <a:p>
            <a:endParaRPr lang="en-US" b="1" dirty="0"/>
          </a:p>
          <a:p>
            <a:endParaRPr lang="en-US" b="1" dirty="0"/>
          </a:p>
          <a:p>
            <a:endParaRPr lang="en-US" dirty="0"/>
          </a:p>
        </p:txBody>
      </p:sp>
    </p:spTree>
    <p:extLst>
      <p:ext uri="{BB962C8B-B14F-4D97-AF65-F5344CB8AC3E}">
        <p14:creationId xmlns:p14="http://schemas.microsoft.com/office/powerpoint/2010/main" val="3641406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40267" y="2060294"/>
            <a:ext cx="8104202" cy="4104200"/>
          </a:xfrm>
          <a:prstGeom prst="rect">
            <a:avLst/>
          </a:prstGeom>
        </p:spPr>
      </p:pic>
      <p:sp>
        <p:nvSpPr>
          <p:cNvPr id="2" name="Title 1">
            <a:extLst>
              <a:ext uri="{FF2B5EF4-FFF2-40B4-BE49-F238E27FC236}">
                <a16:creationId xmlns:a16="http://schemas.microsoft.com/office/drawing/2014/main" id="{78AFBBFF-B2F0-1141-8BEF-4E180461F5D7}"/>
              </a:ext>
            </a:extLst>
          </p:cNvPr>
          <p:cNvSpPr>
            <a:spLocks noGrp="1"/>
          </p:cNvSpPr>
          <p:nvPr>
            <p:ph type="title"/>
          </p:nvPr>
        </p:nvSpPr>
        <p:spPr/>
        <p:txBody>
          <a:bodyPr/>
          <a:lstStyle/>
          <a:p>
            <a:r>
              <a:rPr lang="en-US" dirty="0">
                <a:solidFill>
                  <a:srgbClr val="FF0000"/>
                </a:solidFill>
              </a:rPr>
              <a:t>Burden of NCD</a:t>
            </a:r>
          </a:p>
        </p:txBody>
      </p:sp>
    </p:spTree>
    <p:extLst>
      <p:ext uri="{BB962C8B-B14F-4D97-AF65-F5344CB8AC3E}">
        <p14:creationId xmlns:p14="http://schemas.microsoft.com/office/powerpoint/2010/main" val="314191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365125"/>
            <a:ext cx="8865041" cy="1177925"/>
          </a:xfrm>
        </p:spPr>
        <p:txBody>
          <a:bodyPr>
            <a:normAutofit/>
          </a:bodyPr>
          <a:lstStyle/>
          <a:p>
            <a:r>
              <a:rPr lang="en-US" sz="3600" dirty="0">
                <a:solidFill>
                  <a:srgbClr val="C00000"/>
                </a:solidFill>
                <a:ea typeface="Georgia" charset="0"/>
                <a:cs typeface="Calibri"/>
              </a:rPr>
              <a:t>Catastrophic expenditure -NCD</a:t>
            </a:r>
          </a:p>
        </p:txBody>
      </p:sp>
      <p:graphicFrame>
        <p:nvGraphicFramePr>
          <p:cNvPr id="3" name="Chart 2"/>
          <p:cNvGraphicFramePr>
            <a:graphicFrameLocks/>
          </p:cNvGraphicFramePr>
          <p:nvPr>
            <p:extLst>
              <p:ext uri="{D42A27DB-BD31-4B8C-83A1-F6EECF244321}">
                <p14:modId xmlns:p14="http://schemas.microsoft.com/office/powerpoint/2010/main" val="1438392559"/>
              </p:ext>
            </p:extLst>
          </p:nvPr>
        </p:nvGraphicFramePr>
        <p:xfrm>
          <a:off x="717947" y="1419224"/>
          <a:ext cx="8147094" cy="48658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5248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184E35-688A-6349-93E8-CF47110307AC}"/>
              </a:ext>
            </a:extLst>
          </p:cNvPr>
          <p:cNvSpPr>
            <a:spLocks noGrp="1"/>
          </p:cNvSpPr>
          <p:nvPr>
            <p:ph type="title"/>
          </p:nvPr>
        </p:nvSpPr>
        <p:spPr>
          <a:xfrm>
            <a:off x="900112" y="244158"/>
            <a:ext cx="7866291" cy="1339850"/>
          </a:xfrm>
        </p:spPr>
        <p:txBody>
          <a:bodyPr>
            <a:normAutofit/>
          </a:bodyPr>
          <a:lstStyle/>
          <a:p>
            <a:pPr algn="r"/>
            <a:r>
              <a:rPr lang="en-US" sz="3600" dirty="0">
                <a:solidFill>
                  <a:srgbClr val="FF0000"/>
                </a:solidFill>
                <a:cs typeface="Calibri"/>
              </a:rPr>
              <a:t>Number of medical visits last month </a:t>
            </a:r>
            <a:br>
              <a:rPr lang="en-US" sz="3600" dirty="0">
                <a:solidFill>
                  <a:srgbClr val="FF0000"/>
                </a:solidFill>
                <a:cs typeface="Calibri"/>
              </a:rPr>
            </a:br>
            <a:r>
              <a:rPr lang="en-US" sz="2400" dirty="0">
                <a:solidFill>
                  <a:srgbClr val="FF0000"/>
                </a:solidFill>
                <a:cs typeface="Calibri"/>
              </a:rPr>
              <a:t>(2014)</a:t>
            </a:r>
          </a:p>
        </p:txBody>
      </p:sp>
      <p:graphicFrame>
        <p:nvGraphicFramePr>
          <p:cNvPr id="6" name="Content Placeholder 5">
            <a:extLst>
              <a:ext uri="{FF2B5EF4-FFF2-40B4-BE49-F238E27FC236}">
                <a16:creationId xmlns:a16="http://schemas.microsoft.com/office/drawing/2014/main" id="{BC0DD162-AEF7-A841-9390-C75A9FE5278B}"/>
              </a:ext>
            </a:extLst>
          </p:cNvPr>
          <p:cNvGraphicFramePr>
            <a:graphicFrameLocks noGrp="1"/>
          </p:cNvGraphicFramePr>
          <p:nvPr>
            <p:ph idx="1"/>
            <p:extLst>
              <p:ext uri="{D42A27DB-BD31-4B8C-83A1-F6EECF244321}">
                <p14:modId xmlns:p14="http://schemas.microsoft.com/office/powerpoint/2010/main" val="1606070433"/>
              </p:ext>
            </p:extLst>
          </p:nvPr>
        </p:nvGraphicFramePr>
        <p:xfrm>
          <a:off x="1192191" y="1759352"/>
          <a:ext cx="6632295" cy="44215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410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FE298-CBB6-604D-8B0D-C380E34E7FFA}"/>
              </a:ext>
            </a:extLst>
          </p:cNvPr>
          <p:cNvSpPr>
            <a:spLocks noGrp="1"/>
          </p:cNvSpPr>
          <p:nvPr>
            <p:ph type="title"/>
          </p:nvPr>
        </p:nvSpPr>
        <p:spPr/>
        <p:txBody>
          <a:bodyPr>
            <a:normAutofit/>
          </a:bodyPr>
          <a:lstStyle/>
          <a:p>
            <a:pPr algn="r"/>
            <a:r>
              <a:rPr lang="en-US" sz="3600" dirty="0">
                <a:solidFill>
                  <a:srgbClr val="FF0000"/>
                </a:solidFill>
                <a:cs typeface="Calibri"/>
              </a:rPr>
              <a:t>OOP as % of monthly income</a:t>
            </a:r>
            <a:br>
              <a:rPr lang="en-US" sz="3600" dirty="0">
                <a:solidFill>
                  <a:srgbClr val="FF0000"/>
                </a:solidFill>
                <a:cs typeface="Calibri"/>
              </a:rPr>
            </a:br>
            <a:r>
              <a:rPr lang="en-US" sz="2400" dirty="0">
                <a:solidFill>
                  <a:srgbClr val="FF0000"/>
                </a:solidFill>
                <a:cs typeface="Calibri"/>
              </a:rPr>
              <a:t>(2014)</a:t>
            </a:r>
          </a:p>
        </p:txBody>
      </p:sp>
      <p:graphicFrame>
        <p:nvGraphicFramePr>
          <p:cNvPr id="4" name="Content Placeholder 3">
            <a:extLst>
              <a:ext uri="{FF2B5EF4-FFF2-40B4-BE49-F238E27FC236}">
                <a16:creationId xmlns:a16="http://schemas.microsoft.com/office/drawing/2014/main" id="{BF0F9231-CB22-8449-97C7-C1D6354F6DCD}"/>
              </a:ext>
            </a:extLst>
          </p:cNvPr>
          <p:cNvGraphicFramePr>
            <a:graphicFrameLocks noGrp="1"/>
          </p:cNvGraphicFramePr>
          <p:nvPr>
            <p:ph idx="1"/>
            <p:extLst>
              <p:ext uri="{D42A27DB-BD31-4B8C-83A1-F6EECF244321}">
                <p14:modId xmlns:p14="http://schemas.microsoft.com/office/powerpoint/2010/main" val="905762809"/>
              </p:ext>
            </p:extLst>
          </p:nvPr>
        </p:nvGraphicFramePr>
        <p:xfrm>
          <a:off x="1944547" y="1825625"/>
          <a:ext cx="5625296"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7643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Brief of the country report </a:t>
            </a:r>
          </a:p>
        </p:txBody>
      </p:sp>
      <p:sp>
        <p:nvSpPr>
          <p:cNvPr id="3" name="Content Placeholder 2"/>
          <p:cNvSpPr>
            <a:spLocks noGrp="1"/>
          </p:cNvSpPr>
          <p:nvPr>
            <p:ph idx="1"/>
          </p:nvPr>
        </p:nvSpPr>
        <p:spPr>
          <a:xfrm>
            <a:off x="338668" y="1896532"/>
            <a:ext cx="7906808" cy="4777399"/>
          </a:xfrm>
        </p:spPr>
        <p:txBody>
          <a:bodyPr>
            <a:normAutofit fontScale="40000" lnSpcReduction="20000"/>
          </a:bodyPr>
          <a:lstStyle/>
          <a:p>
            <a:pPr marL="355600" indent="-333375">
              <a:lnSpc>
                <a:spcPct val="120000"/>
              </a:lnSpc>
              <a:spcBef>
                <a:spcPts val="0"/>
              </a:spcBef>
            </a:pPr>
            <a:r>
              <a:rPr lang="en-US" sz="4200" dirty="0"/>
              <a:t>Insufficient attention for NCDs </a:t>
            </a:r>
          </a:p>
          <a:p>
            <a:pPr marL="355600" indent="-333375">
              <a:lnSpc>
                <a:spcPct val="120000"/>
              </a:lnSpc>
              <a:spcBef>
                <a:spcPts val="0"/>
              </a:spcBef>
            </a:pPr>
            <a:r>
              <a:rPr lang="en-US" sz="4200" dirty="0"/>
              <a:t>The National Centre for Health Promotion (NCHP) has US$150,000/year (excluding donor support)</a:t>
            </a:r>
          </a:p>
          <a:p>
            <a:pPr marL="355600" indent="-333375">
              <a:lnSpc>
                <a:spcPct val="120000"/>
              </a:lnSpc>
              <a:spcBef>
                <a:spcPts val="0"/>
              </a:spcBef>
            </a:pPr>
            <a:r>
              <a:rPr lang="en-US" sz="4200" dirty="0"/>
              <a:t>The Bureau for NCD received only US$15,000 in 2017 </a:t>
            </a:r>
          </a:p>
          <a:p>
            <a:pPr marL="355600" indent="-333375">
              <a:lnSpc>
                <a:spcPct val="120000"/>
              </a:lnSpc>
              <a:spcBef>
                <a:spcPts val="0"/>
              </a:spcBef>
            </a:pPr>
            <a:r>
              <a:rPr lang="en-US" sz="4200" dirty="0"/>
              <a:t>National strategic plan for NCD: addresses all best buy interventions by WHO but mainly on primary prevention</a:t>
            </a:r>
          </a:p>
          <a:p>
            <a:pPr marL="355600" indent="-333375">
              <a:lnSpc>
                <a:spcPct val="120000"/>
              </a:lnSpc>
              <a:spcBef>
                <a:spcPts val="0"/>
              </a:spcBef>
            </a:pPr>
            <a:r>
              <a:rPr lang="en-US" sz="4200" dirty="0"/>
              <a:t>Way forward:  Apart from some support for tobacco control, peer education networks, integrated NCDs clinics and screening for cervical cancer, the RGC and Development Partners should consider reallocating existing funds in line with the prevailing burden of disease.</a:t>
            </a:r>
          </a:p>
          <a:p>
            <a:pPr marL="355600" indent="-333375">
              <a:lnSpc>
                <a:spcPct val="120000"/>
              </a:lnSpc>
              <a:spcBef>
                <a:spcPts val="0"/>
              </a:spcBef>
            </a:pPr>
            <a:endParaRPr lang="en-US" sz="4200" dirty="0"/>
          </a:p>
          <a:p>
            <a:pPr marL="355600" indent="-333375">
              <a:lnSpc>
                <a:spcPct val="120000"/>
              </a:lnSpc>
              <a:spcBef>
                <a:spcPts val="0"/>
              </a:spcBef>
            </a:pPr>
            <a:r>
              <a:rPr lang="en-US" sz="4200" dirty="0"/>
              <a:t>Suggestions: [1] estimate the cost of health system for not addressing NCDs;[2] awareness amongst high-level policymakers about the economic and social implications of NCDs; [3] global funding mechanisms for NCDs; [4] allocation of money from tobacco &amp; alcohol taxation for health promotion activities and introduce tax for sugary beverages </a:t>
            </a:r>
          </a:p>
          <a:p>
            <a:endParaRPr lang="en-US" dirty="0"/>
          </a:p>
          <a:p>
            <a:endParaRPr lang="en-US" dirty="0"/>
          </a:p>
          <a:p>
            <a:endParaRPr lang="en-US" dirty="0"/>
          </a:p>
          <a:p>
            <a:endParaRPr lang="en-US" dirty="0"/>
          </a:p>
          <a:p>
            <a:endParaRPr lang="en-US" b="1" dirty="0"/>
          </a:p>
          <a:p>
            <a:pPr lvl="0"/>
            <a:endParaRPr lang="en-US" b="1" dirty="0"/>
          </a:p>
          <a:p>
            <a:endParaRPr lang="en-US" b="1" dirty="0"/>
          </a:p>
          <a:p>
            <a:endParaRPr lang="en-US" b="1" dirty="0"/>
          </a:p>
          <a:p>
            <a:endParaRPr lang="en-US" dirty="0"/>
          </a:p>
        </p:txBody>
      </p:sp>
    </p:spTree>
    <p:extLst>
      <p:ext uri="{BB962C8B-B14F-4D97-AF65-F5344CB8AC3E}">
        <p14:creationId xmlns:p14="http://schemas.microsoft.com/office/powerpoint/2010/main" val="2742520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921000" y="533400"/>
            <a:ext cx="3289300" cy="5791200"/>
          </a:xfrm>
          <a:prstGeom prst="rect">
            <a:avLst/>
          </a:prstGeom>
        </p:spPr>
      </p:pic>
    </p:spTree>
    <p:extLst>
      <p:ext uri="{BB962C8B-B14F-4D97-AF65-F5344CB8AC3E}">
        <p14:creationId xmlns:p14="http://schemas.microsoft.com/office/powerpoint/2010/main" val="3550977764"/>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Capital.thmx</Template>
  <TotalTime>837</TotalTime>
  <Words>363</Words>
  <Application>Microsoft Macintosh PowerPoint</Application>
  <PresentationFormat>On-screen Show (4:3)</PresentationFormat>
  <Paragraphs>38</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Brush Script MT</vt:lpstr>
      <vt:lpstr>Arial</vt:lpstr>
      <vt:lpstr>Calibri</vt:lpstr>
      <vt:lpstr>Calisto MT</vt:lpstr>
      <vt:lpstr>Georgia</vt:lpstr>
      <vt:lpstr>Capital</vt:lpstr>
      <vt:lpstr>         Financing Health Promotion and Public Health Service Delivery: Innovations to address non-communicable disease challenges in Cambodia  </vt:lpstr>
      <vt:lpstr>Background </vt:lpstr>
      <vt:lpstr>Brief of the country report </vt:lpstr>
      <vt:lpstr>Burden of NCD</vt:lpstr>
      <vt:lpstr>Catastrophic expenditure -NCD</vt:lpstr>
      <vt:lpstr>Number of medical visits last month  (2014)</vt:lpstr>
      <vt:lpstr>OOP as % of monthly income (2014)</vt:lpstr>
      <vt:lpstr>Brief of the country report </vt:lpstr>
      <vt:lpstr>PowerPoint Presentation</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Financing Health Promotion Actions: Reform Effort to Address NCD Challenges in Cambodia  </dc:title>
  <dc:creator>Ms Kouladthin</dc:creator>
  <cp:lastModifiedBy>Bart Jacobs</cp:lastModifiedBy>
  <cp:revision>56</cp:revision>
  <dcterms:created xsi:type="dcterms:W3CDTF">2017-06-27T13:21:38Z</dcterms:created>
  <dcterms:modified xsi:type="dcterms:W3CDTF">2018-05-10T09:15:27Z</dcterms:modified>
</cp:coreProperties>
</file>