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8"/>
  </p:notesMasterIdLst>
  <p:handoutMasterIdLst>
    <p:handoutMasterId r:id="rId29"/>
  </p:handoutMasterIdLst>
  <p:sldIdLst>
    <p:sldId id="257" r:id="rId2"/>
    <p:sldId id="326" r:id="rId3"/>
    <p:sldId id="308" r:id="rId4"/>
    <p:sldId id="327" r:id="rId5"/>
    <p:sldId id="309" r:id="rId6"/>
    <p:sldId id="298" r:id="rId7"/>
    <p:sldId id="310" r:id="rId8"/>
    <p:sldId id="311" r:id="rId9"/>
    <p:sldId id="312" r:id="rId10"/>
    <p:sldId id="314" r:id="rId11"/>
    <p:sldId id="315" r:id="rId12"/>
    <p:sldId id="316" r:id="rId13"/>
    <p:sldId id="328" r:id="rId14"/>
    <p:sldId id="331" r:id="rId15"/>
    <p:sldId id="333" r:id="rId16"/>
    <p:sldId id="334" r:id="rId17"/>
    <p:sldId id="321" r:id="rId18"/>
    <p:sldId id="330" r:id="rId19"/>
    <p:sldId id="332" r:id="rId20"/>
    <p:sldId id="322" r:id="rId21"/>
    <p:sldId id="325" r:id="rId22"/>
    <p:sldId id="329" r:id="rId23"/>
    <p:sldId id="323" r:id="rId24"/>
    <p:sldId id="324" r:id="rId25"/>
    <p:sldId id="306" r:id="rId26"/>
    <p:sldId id="30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m Claeson" initials="MC" lastIdx="25" clrIdx="0">
    <p:extLst>
      <p:ext uri="{19B8F6BF-5375-455C-9EA6-DF929625EA0E}">
        <p15:presenceInfo xmlns:p15="http://schemas.microsoft.com/office/powerpoint/2012/main" userId="S-1-5-21-88094858-919529-1617787245-655205" providerId="AD"/>
      </p:ext>
    </p:extLst>
  </p:cmAuthor>
  <p:cmAuthor id="2" name="Monique Vledder" initials="MV" lastIdx="1" clrIdx="1">
    <p:extLst>
      <p:ext uri="{19B8F6BF-5375-455C-9EA6-DF929625EA0E}">
        <p15:presenceInfo xmlns:p15="http://schemas.microsoft.com/office/powerpoint/2012/main" userId="S-1-5-21-88094858-919529-1617787245-210417" providerId="AD"/>
      </p:ext>
    </p:extLst>
  </p:cmAuthor>
  <p:cmAuthor id="3" name="Kimberly Rachel Boer" initials="KRB" lastIdx="1" clrIdx="2">
    <p:extLst>
      <p:ext uri="{19B8F6BF-5375-455C-9EA6-DF929625EA0E}">
        <p15:presenceInfo xmlns:p15="http://schemas.microsoft.com/office/powerpoint/2012/main" userId="S-1-5-21-88094858-919529-1617787245-704594" providerId="AD"/>
      </p:ext>
    </p:extLst>
  </p:cmAuthor>
  <p:cmAuthor id="4" name="Linda Kelly" initials="LK" lastIdx="2" clrIdx="3">
    <p:extLst>
      <p:ext uri="{19B8F6BF-5375-455C-9EA6-DF929625EA0E}">
        <p15:presenceInfo xmlns:p15="http://schemas.microsoft.com/office/powerpoint/2012/main" userId="S-1-5-21-88094858-919529-1617787245-6445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D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3899" autoAdjust="0"/>
  </p:normalViewPr>
  <p:slideViewPr>
    <p:cSldViewPr snapToGrid="0" snapToObjects="1">
      <p:cViewPr varScale="1">
        <p:scale>
          <a:sx n="68" d="100"/>
          <a:sy n="68" d="100"/>
        </p:scale>
        <p:origin x="1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6" d="100"/>
          <a:sy n="96" d="100"/>
        </p:scale>
        <p:origin x="430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B8C1CE-E38A-4250-84A4-2BACB4B9F41C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F77AC2-6244-4D76-BC06-0087C87D886D}">
      <dgm:prSet phldrT="[Text]" custT="1"/>
      <dgm:spPr/>
      <dgm:t>
        <a:bodyPr/>
        <a:lstStyle/>
        <a:p>
          <a:r>
            <a:rPr lang="en-US" sz="1800" dirty="0"/>
            <a:t>Results Framework</a:t>
          </a:r>
        </a:p>
      </dgm:t>
    </dgm:pt>
    <dgm:pt modelId="{245C0564-BA7D-4CA6-BBEA-1DAF3709FDF7}" type="parTrans" cxnId="{6BB97431-1A70-430C-91B3-D36F3685B0F0}">
      <dgm:prSet/>
      <dgm:spPr/>
      <dgm:t>
        <a:bodyPr/>
        <a:lstStyle/>
        <a:p>
          <a:endParaRPr lang="en-US"/>
        </a:p>
      </dgm:t>
    </dgm:pt>
    <dgm:pt modelId="{322098A5-293B-44E1-BB17-D0FF43A92582}" type="sibTrans" cxnId="{6BB97431-1A70-430C-91B3-D36F3685B0F0}">
      <dgm:prSet/>
      <dgm:spPr/>
      <dgm:t>
        <a:bodyPr/>
        <a:lstStyle/>
        <a:p>
          <a:endParaRPr lang="en-US"/>
        </a:p>
      </dgm:t>
    </dgm:pt>
    <dgm:pt modelId="{21EA5A7B-ECE0-4928-B7CB-A87B11F70D21}">
      <dgm:prSet phldrT="[Text]" custT="1"/>
      <dgm:spPr/>
      <dgm:t>
        <a:bodyPr/>
        <a:lstStyle/>
        <a:p>
          <a:r>
            <a:rPr lang="en-US" sz="1800" dirty="0"/>
            <a:t>Data use strategy</a:t>
          </a:r>
        </a:p>
      </dgm:t>
    </dgm:pt>
    <dgm:pt modelId="{62BC641B-50D3-433F-A949-E6C3CF0ED37F}" type="parTrans" cxnId="{DAB0DF90-BEC8-4FE5-A985-EB0AFA3F7485}">
      <dgm:prSet/>
      <dgm:spPr/>
      <dgm:t>
        <a:bodyPr/>
        <a:lstStyle/>
        <a:p>
          <a:endParaRPr lang="en-US"/>
        </a:p>
      </dgm:t>
    </dgm:pt>
    <dgm:pt modelId="{8FBF3C9B-A1FE-43D3-9DC9-2CBB996619BB}" type="sibTrans" cxnId="{DAB0DF90-BEC8-4FE5-A985-EB0AFA3F7485}">
      <dgm:prSet/>
      <dgm:spPr/>
      <dgm:t>
        <a:bodyPr/>
        <a:lstStyle/>
        <a:p>
          <a:endParaRPr lang="en-US"/>
        </a:p>
      </dgm:t>
    </dgm:pt>
    <dgm:pt modelId="{F922E430-8500-4C08-AD85-F6288B292A0E}">
      <dgm:prSet phldrT="[Text]" custT="1"/>
      <dgm:spPr/>
      <dgm:t>
        <a:bodyPr/>
        <a:lstStyle/>
        <a:p>
          <a:r>
            <a:rPr lang="en-US" sz="1800" dirty="0"/>
            <a:t>Supporting Integrate data systems and architecture </a:t>
          </a:r>
        </a:p>
      </dgm:t>
    </dgm:pt>
    <dgm:pt modelId="{30C31DEE-5658-4D79-BBCA-4AA4CB101690}" type="parTrans" cxnId="{C3E6897D-86B8-4FB3-8DC4-0EB1CCF3D70B}">
      <dgm:prSet/>
      <dgm:spPr/>
      <dgm:t>
        <a:bodyPr/>
        <a:lstStyle/>
        <a:p>
          <a:endParaRPr lang="en-US"/>
        </a:p>
      </dgm:t>
    </dgm:pt>
    <dgm:pt modelId="{7C4611FF-7CFC-46AA-A7E5-51307B9354FD}" type="sibTrans" cxnId="{C3E6897D-86B8-4FB3-8DC4-0EB1CCF3D70B}">
      <dgm:prSet/>
      <dgm:spPr/>
      <dgm:t>
        <a:bodyPr/>
        <a:lstStyle/>
        <a:p>
          <a:endParaRPr lang="en-US"/>
        </a:p>
      </dgm:t>
    </dgm:pt>
    <dgm:pt modelId="{D5E30C47-FB5D-40F3-83FC-485C140DB2C1}">
      <dgm:prSet phldrT="[Text]" custT="1"/>
      <dgm:spPr/>
      <dgm:t>
        <a:bodyPr/>
        <a:lstStyle/>
        <a:p>
          <a:r>
            <a:rPr lang="en-US" sz="1600" dirty="0"/>
            <a:t>Set baselines and achievable targets</a:t>
          </a:r>
        </a:p>
      </dgm:t>
    </dgm:pt>
    <dgm:pt modelId="{A9BDFE2E-E73C-4E52-BE55-6CC1EC291D48}" type="parTrans" cxnId="{3B58E784-60F3-411B-A016-4292AC52F987}">
      <dgm:prSet/>
      <dgm:spPr/>
      <dgm:t>
        <a:bodyPr/>
        <a:lstStyle/>
        <a:p>
          <a:endParaRPr lang="en-US"/>
        </a:p>
      </dgm:t>
    </dgm:pt>
    <dgm:pt modelId="{06810210-A289-4BF6-BD66-5B9DAF78D2D5}" type="sibTrans" cxnId="{3B58E784-60F3-411B-A016-4292AC52F987}">
      <dgm:prSet/>
      <dgm:spPr/>
      <dgm:t>
        <a:bodyPr/>
        <a:lstStyle/>
        <a:p>
          <a:endParaRPr lang="en-US"/>
        </a:p>
      </dgm:t>
    </dgm:pt>
    <dgm:pt modelId="{6323E871-EBB7-4680-B5F9-A221CC42CC7D}">
      <dgm:prSet phldrT="[Text]" custT="1"/>
      <dgm:spPr/>
      <dgm:t>
        <a:bodyPr/>
        <a:lstStyle/>
        <a:p>
          <a:r>
            <a:rPr lang="en-US" sz="1400" dirty="0"/>
            <a:t>The role of the country platform</a:t>
          </a:r>
        </a:p>
      </dgm:t>
    </dgm:pt>
    <dgm:pt modelId="{C3B25A10-C401-4A25-9BBF-4265555EDEDC}" type="parTrans" cxnId="{72564B3F-4CAA-4F55-8330-530118E6E48D}">
      <dgm:prSet/>
      <dgm:spPr/>
      <dgm:t>
        <a:bodyPr/>
        <a:lstStyle/>
        <a:p>
          <a:endParaRPr lang="en-US"/>
        </a:p>
      </dgm:t>
    </dgm:pt>
    <dgm:pt modelId="{849813F5-434E-4E9E-BA99-67DCBED54B60}" type="sibTrans" cxnId="{72564B3F-4CAA-4F55-8330-530118E6E48D}">
      <dgm:prSet/>
      <dgm:spPr/>
      <dgm:t>
        <a:bodyPr/>
        <a:lstStyle/>
        <a:p>
          <a:endParaRPr lang="en-US"/>
        </a:p>
      </dgm:t>
    </dgm:pt>
    <dgm:pt modelId="{63C425A0-6D31-4EB4-A5F9-9BC62E929A88}">
      <dgm:prSet phldrT="[Text]" custT="1"/>
      <dgm:spPr/>
      <dgm:t>
        <a:bodyPr/>
        <a:lstStyle/>
        <a:p>
          <a:r>
            <a:rPr lang="en-US" sz="1400" dirty="0"/>
            <a:t>Building monitoring capacity at all levels of the health system</a:t>
          </a:r>
        </a:p>
      </dgm:t>
    </dgm:pt>
    <dgm:pt modelId="{67E23DB1-266E-46A6-A00D-116CE7BD7FA6}" type="parTrans" cxnId="{6B35586A-9F6C-4F66-852C-F8A86970470A}">
      <dgm:prSet/>
      <dgm:spPr/>
      <dgm:t>
        <a:bodyPr/>
        <a:lstStyle/>
        <a:p>
          <a:endParaRPr lang="en-US"/>
        </a:p>
      </dgm:t>
    </dgm:pt>
    <dgm:pt modelId="{45357771-ED5A-495A-8F1A-4E642C099542}" type="sibTrans" cxnId="{6B35586A-9F6C-4F66-852C-F8A86970470A}">
      <dgm:prSet/>
      <dgm:spPr/>
      <dgm:t>
        <a:bodyPr/>
        <a:lstStyle/>
        <a:p>
          <a:endParaRPr lang="en-US"/>
        </a:p>
      </dgm:t>
    </dgm:pt>
    <dgm:pt modelId="{0B8A117A-088C-4210-A9A9-969D8CA4EB69}">
      <dgm:prSet phldrT="[Text]" custT="1"/>
      <dgm:spPr/>
      <dgm:t>
        <a:bodyPr/>
        <a:lstStyle/>
        <a:p>
          <a:r>
            <a:rPr lang="en-US" sz="1600" dirty="0"/>
            <a:t>DQA translated into data quality improvement and use </a:t>
          </a:r>
        </a:p>
      </dgm:t>
    </dgm:pt>
    <dgm:pt modelId="{3F173386-7085-4A82-82FE-16B0407BB359}" type="parTrans" cxnId="{5D7B7EA7-294C-466A-84B1-DB271199D68A}">
      <dgm:prSet/>
      <dgm:spPr/>
      <dgm:t>
        <a:bodyPr/>
        <a:lstStyle/>
        <a:p>
          <a:endParaRPr lang="en-US"/>
        </a:p>
      </dgm:t>
    </dgm:pt>
    <dgm:pt modelId="{E4FEF362-638B-490E-A955-D566EAE92E5F}" type="sibTrans" cxnId="{5D7B7EA7-294C-466A-84B1-DB271199D68A}">
      <dgm:prSet/>
      <dgm:spPr/>
      <dgm:t>
        <a:bodyPr/>
        <a:lstStyle/>
        <a:p>
          <a:endParaRPr lang="en-US"/>
        </a:p>
      </dgm:t>
    </dgm:pt>
    <dgm:pt modelId="{9591FF7A-C708-4BFA-BAA2-2FE28F20DD76}">
      <dgm:prSet phldrT="[Text]" custT="1"/>
      <dgm:spPr/>
      <dgm:t>
        <a:bodyPr/>
        <a:lstStyle/>
        <a:p>
          <a:endParaRPr lang="en-US" sz="1400" dirty="0"/>
        </a:p>
      </dgm:t>
    </dgm:pt>
    <dgm:pt modelId="{D9ACA10E-A0FB-43A7-A95E-F7D655B7863B}" type="parTrans" cxnId="{6F86E84F-882E-4050-A1C2-6582AAC7BFC5}">
      <dgm:prSet/>
      <dgm:spPr/>
      <dgm:t>
        <a:bodyPr/>
        <a:lstStyle/>
        <a:p>
          <a:endParaRPr lang="en-US"/>
        </a:p>
      </dgm:t>
    </dgm:pt>
    <dgm:pt modelId="{D3C31AC7-C7B5-45BF-A10C-B68354F682C2}" type="sibTrans" cxnId="{6F86E84F-882E-4050-A1C2-6582AAC7BFC5}">
      <dgm:prSet/>
      <dgm:spPr/>
      <dgm:t>
        <a:bodyPr/>
        <a:lstStyle/>
        <a:p>
          <a:endParaRPr lang="en-US"/>
        </a:p>
      </dgm:t>
    </dgm:pt>
    <dgm:pt modelId="{1A9DB51C-FBB5-4320-9E8E-9DBB26A25A4B}">
      <dgm:prSet phldrT="[Text]" custT="1"/>
      <dgm:spPr/>
      <dgm:t>
        <a:bodyPr/>
        <a:lstStyle/>
        <a:p>
          <a:r>
            <a:rPr lang="en-US" sz="1400" dirty="0"/>
            <a:t>M&amp;E assessment of systems</a:t>
          </a:r>
        </a:p>
      </dgm:t>
    </dgm:pt>
    <dgm:pt modelId="{D0115904-E0FE-4FC1-9E33-142265EE0A3C}" type="parTrans" cxnId="{9E30E99A-29DA-4748-99AB-4BA0738C69C2}">
      <dgm:prSet/>
      <dgm:spPr/>
      <dgm:t>
        <a:bodyPr/>
        <a:lstStyle/>
        <a:p>
          <a:endParaRPr lang="en-US"/>
        </a:p>
      </dgm:t>
    </dgm:pt>
    <dgm:pt modelId="{C8175376-BA9C-49FE-98D2-880A0CACA001}" type="sibTrans" cxnId="{9E30E99A-29DA-4748-99AB-4BA0738C69C2}">
      <dgm:prSet/>
      <dgm:spPr/>
      <dgm:t>
        <a:bodyPr/>
        <a:lstStyle/>
        <a:p>
          <a:endParaRPr lang="en-US"/>
        </a:p>
      </dgm:t>
    </dgm:pt>
    <dgm:pt modelId="{735502E8-26D0-451D-A184-EDF82D7ADEA2}">
      <dgm:prSet phldrT="[Text]" custT="1"/>
      <dgm:spPr/>
      <dgm:t>
        <a:bodyPr/>
        <a:lstStyle/>
        <a:p>
          <a:r>
            <a:rPr lang="en-US" sz="1400" dirty="0"/>
            <a:t>Determine gaps in system architecture and systems </a:t>
          </a:r>
        </a:p>
      </dgm:t>
    </dgm:pt>
    <dgm:pt modelId="{8BA1BF03-EEE2-46BA-921B-4C16866F0172}" type="parTrans" cxnId="{C9DF2ABA-9FDA-4825-89F6-1DD600EFEF45}">
      <dgm:prSet/>
      <dgm:spPr/>
      <dgm:t>
        <a:bodyPr/>
        <a:lstStyle/>
        <a:p>
          <a:endParaRPr lang="en-US"/>
        </a:p>
      </dgm:t>
    </dgm:pt>
    <dgm:pt modelId="{B5F6C0CD-AAA3-47B4-B4F6-E0285ECF49CE}" type="sibTrans" cxnId="{C9DF2ABA-9FDA-4825-89F6-1DD600EFEF45}">
      <dgm:prSet/>
      <dgm:spPr/>
      <dgm:t>
        <a:bodyPr/>
        <a:lstStyle/>
        <a:p>
          <a:endParaRPr lang="en-US"/>
        </a:p>
      </dgm:t>
    </dgm:pt>
    <dgm:pt modelId="{17686D77-E36A-449B-B4A1-E205C2C44FBA}">
      <dgm:prSet phldrT="[Text]" custT="1"/>
      <dgm:spPr/>
      <dgm:t>
        <a:bodyPr/>
        <a:lstStyle/>
        <a:p>
          <a:r>
            <a:rPr lang="en-US" sz="1600" dirty="0"/>
            <a:t>Do objectives align with the IC</a:t>
          </a:r>
        </a:p>
      </dgm:t>
    </dgm:pt>
    <dgm:pt modelId="{593F400F-EA24-4E77-B646-D1929C7C9713}" type="parTrans" cxnId="{4895735E-01EA-4154-87BE-3E5C6AC5B1CB}">
      <dgm:prSet/>
      <dgm:spPr/>
      <dgm:t>
        <a:bodyPr/>
        <a:lstStyle/>
        <a:p>
          <a:endParaRPr lang="en-US"/>
        </a:p>
      </dgm:t>
    </dgm:pt>
    <dgm:pt modelId="{8387ACD0-61AB-4D04-BC7A-AE705C32A631}" type="sibTrans" cxnId="{4895735E-01EA-4154-87BE-3E5C6AC5B1CB}">
      <dgm:prSet/>
      <dgm:spPr/>
      <dgm:t>
        <a:bodyPr/>
        <a:lstStyle/>
        <a:p>
          <a:endParaRPr lang="en-US"/>
        </a:p>
      </dgm:t>
    </dgm:pt>
    <dgm:pt modelId="{66718AFD-9923-465B-B898-A5B31FD432C5}">
      <dgm:prSet phldrT="[Text]" custT="1"/>
      <dgm:spPr/>
      <dgm:t>
        <a:bodyPr/>
        <a:lstStyle/>
        <a:p>
          <a:r>
            <a:rPr lang="en-US" sz="1400" dirty="0"/>
            <a:t>      Data visuals</a:t>
          </a:r>
        </a:p>
      </dgm:t>
    </dgm:pt>
    <dgm:pt modelId="{B3316F73-187E-479D-98A7-93F166165DA6}" type="parTrans" cxnId="{DA11F510-0CDF-4F30-AE73-87281BA70FDE}">
      <dgm:prSet/>
      <dgm:spPr/>
      <dgm:t>
        <a:bodyPr/>
        <a:lstStyle/>
        <a:p>
          <a:endParaRPr lang="en-US"/>
        </a:p>
      </dgm:t>
    </dgm:pt>
    <dgm:pt modelId="{EFAB9586-CFBE-4C55-89F0-4EB7110F015F}" type="sibTrans" cxnId="{DA11F510-0CDF-4F30-AE73-87281BA70FDE}">
      <dgm:prSet/>
      <dgm:spPr/>
      <dgm:t>
        <a:bodyPr/>
        <a:lstStyle/>
        <a:p>
          <a:endParaRPr lang="en-US"/>
        </a:p>
      </dgm:t>
    </dgm:pt>
    <dgm:pt modelId="{448BD799-726F-46F0-9D82-A2AFA616810A}">
      <dgm:prSet phldrT="[Text]" custT="1"/>
      <dgm:spPr/>
      <dgm:t>
        <a:bodyPr/>
        <a:lstStyle/>
        <a:p>
          <a:endParaRPr lang="en-US" sz="1600" dirty="0"/>
        </a:p>
      </dgm:t>
    </dgm:pt>
    <dgm:pt modelId="{AF2AE186-B9DD-4EB6-93CE-47D2DB45478C}" type="sibTrans" cxnId="{66FD1475-2374-43A1-AE77-D6DD57EB5C78}">
      <dgm:prSet/>
      <dgm:spPr/>
      <dgm:t>
        <a:bodyPr/>
        <a:lstStyle/>
        <a:p>
          <a:endParaRPr lang="en-US"/>
        </a:p>
      </dgm:t>
    </dgm:pt>
    <dgm:pt modelId="{253CC617-BA22-4340-9199-71AAC999AB40}" type="parTrans" cxnId="{66FD1475-2374-43A1-AE77-D6DD57EB5C78}">
      <dgm:prSet/>
      <dgm:spPr/>
      <dgm:t>
        <a:bodyPr/>
        <a:lstStyle/>
        <a:p>
          <a:endParaRPr lang="en-US"/>
        </a:p>
      </dgm:t>
    </dgm:pt>
    <dgm:pt modelId="{BAF7C378-D1E8-4E4D-B023-14907118FD6F}">
      <dgm:prSet phldrT="[Text]" custT="1"/>
      <dgm:spPr/>
      <dgm:t>
        <a:bodyPr/>
        <a:lstStyle/>
        <a:p>
          <a:endParaRPr lang="en-US" sz="1600" dirty="0"/>
        </a:p>
      </dgm:t>
    </dgm:pt>
    <dgm:pt modelId="{D3928481-0E9A-44E5-89FA-6488FC49AD31}" type="sibTrans" cxnId="{35BEF309-6632-4FB0-A252-7E0E0C0DBCF7}">
      <dgm:prSet/>
      <dgm:spPr/>
      <dgm:t>
        <a:bodyPr/>
        <a:lstStyle/>
        <a:p>
          <a:endParaRPr lang="en-US"/>
        </a:p>
      </dgm:t>
    </dgm:pt>
    <dgm:pt modelId="{1FD4BCEB-CDDD-44F6-AD4D-6E47E199B0A8}" type="parTrans" cxnId="{35BEF309-6632-4FB0-A252-7E0E0C0DBCF7}">
      <dgm:prSet/>
      <dgm:spPr/>
      <dgm:t>
        <a:bodyPr/>
        <a:lstStyle/>
        <a:p>
          <a:endParaRPr lang="en-US"/>
        </a:p>
      </dgm:t>
    </dgm:pt>
    <dgm:pt modelId="{660309DC-03E9-4C87-8B81-4978E53ACC34}">
      <dgm:prSet phldrT="[Text]" custT="1"/>
      <dgm:spPr/>
      <dgm:t>
        <a:bodyPr/>
        <a:lstStyle/>
        <a:p>
          <a:r>
            <a:rPr lang="en-US" sz="1800" dirty="0"/>
            <a:t>Data quality and use  improvement strategy</a:t>
          </a:r>
        </a:p>
      </dgm:t>
    </dgm:pt>
    <dgm:pt modelId="{0082E260-3BE2-4C3B-93CE-ED4AF35FBA07}" type="sibTrans" cxnId="{6E43AC66-A8BC-4C65-A181-1A98953E9F00}">
      <dgm:prSet/>
      <dgm:spPr/>
      <dgm:t>
        <a:bodyPr/>
        <a:lstStyle/>
        <a:p>
          <a:endParaRPr lang="en-US"/>
        </a:p>
      </dgm:t>
    </dgm:pt>
    <dgm:pt modelId="{E1765618-8694-4802-A2B6-BCE6D678FC0C}" type="parTrans" cxnId="{6E43AC66-A8BC-4C65-A181-1A98953E9F00}">
      <dgm:prSet/>
      <dgm:spPr/>
      <dgm:t>
        <a:bodyPr/>
        <a:lstStyle/>
        <a:p>
          <a:endParaRPr lang="en-US"/>
        </a:p>
      </dgm:t>
    </dgm:pt>
    <dgm:pt modelId="{F751BA16-5AEF-4215-9EB2-5625893DBB46}" type="pres">
      <dgm:prSet presAssocID="{CFB8C1CE-E38A-4250-84A4-2BACB4B9F41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96363A10-3265-4F82-AB3C-2D0D8977E7BF}" type="pres">
      <dgm:prSet presAssocID="{CFB8C1CE-E38A-4250-84A4-2BACB4B9F41C}" presName="children" presStyleCnt="0"/>
      <dgm:spPr/>
    </dgm:pt>
    <dgm:pt modelId="{88681F37-0EBA-4A2D-8B2A-E504656C72B7}" type="pres">
      <dgm:prSet presAssocID="{CFB8C1CE-E38A-4250-84A4-2BACB4B9F41C}" presName="child1group" presStyleCnt="0"/>
      <dgm:spPr/>
    </dgm:pt>
    <dgm:pt modelId="{68255C62-CE01-4B0B-BC09-184299062FF2}" type="pres">
      <dgm:prSet presAssocID="{CFB8C1CE-E38A-4250-84A4-2BACB4B9F41C}" presName="child1" presStyleLbl="bgAcc1" presStyleIdx="0" presStyleCnt="4" custScaleX="111458" custScaleY="103743" custLinFactNeighborX="-829" custLinFactNeighborY="-11043"/>
      <dgm:spPr/>
    </dgm:pt>
    <dgm:pt modelId="{A7E8653A-1079-421E-8E61-C1A1910756E8}" type="pres">
      <dgm:prSet presAssocID="{CFB8C1CE-E38A-4250-84A4-2BACB4B9F41C}" presName="child1Text" presStyleLbl="bgAcc1" presStyleIdx="0" presStyleCnt="4">
        <dgm:presLayoutVars>
          <dgm:bulletEnabled val="1"/>
        </dgm:presLayoutVars>
      </dgm:prSet>
      <dgm:spPr/>
    </dgm:pt>
    <dgm:pt modelId="{D7247EC7-BF1A-4181-9391-88A95CC3FFB7}" type="pres">
      <dgm:prSet presAssocID="{CFB8C1CE-E38A-4250-84A4-2BACB4B9F41C}" presName="child2group" presStyleCnt="0"/>
      <dgm:spPr/>
    </dgm:pt>
    <dgm:pt modelId="{91D85928-9E11-4D61-A0AA-A367F39756A0}" type="pres">
      <dgm:prSet presAssocID="{CFB8C1CE-E38A-4250-84A4-2BACB4B9F41C}" presName="child2" presStyleLbl="bgAcc1" presStyleIdx="1" presStyleCnt="4" custScaleX="123462" custScaleY="101040" custLinFactNeighborX="14148" custLinFactNeighborY="-9691"/>
      <dgm:spPr/>
    </dgm:pt>
    <dgm:pt modelId="{7D5F6724-4202-438E-88F0-F7E7FA9D5DB6}" type="pres">
      <dgm:prSet presAssocID="{CFB8C1CE-E38A-4250-84A4-2BACB4B9F41C}" presName="child2Text" presStyleLbl="bgAcc1" presStyleIdx="1" presStyleCnt="4">
        <dgm:presLayoutVars>
          <dgm:bulletEnabled val="1"/>
        </dgm:presLayoutVars>
      </dgm:prSet>
      <dgm:spPr/>
    </dgm:pt>
    <dgm:pt modelId="{CC56E61F-2E99-4980-88FE-6551FEB95B95}" type="pres">
      <dgm:prSet presAssocID="{CFB8C1CE-E38A-4250-84A4-2BACB4B9F41C}" presName="child3group" presStyleCnt="0"/>
      <dgm:spPr/>
    </dgm:pt>
    <dgm:pt modelId="{95FA4CB2-60AC-46D5-8A83-FDABAA545FB8}" type="pres">
      <dgm:prSet presAssocID="{CFB8C1CE-E38A-4250-84A4-2BACB4B9F41C}" presName="child3" presStyleLbl="bgAcc1" presStyleIdx="2" presStyleCnt="4" custScaleX="120172" custLinFactNeighborY="11610"/>
      <dgm:spPr/>
    </dgm:pt>
    <dgm:pt modelId="{FD3C0D0E-3563-438B-9B20-87DC68AE5680}" type="pres">
      <dgm:prSet presAssocID="{CFB8C1CE-E38A-4250-84A4-2BACB4B9F41C}" presName="child3Text" presStyleLbl="bgAcc1" presStyleIdx="2" presStyleCnt="4">
        <dgm:presLayoutVars>
          <dgm:bulletEnabled val="1"/>
        </dgm:presLayoutVars>
      </dgm:prSet>
      <dgm:spPr/>
    </dgm:pt>
    <dgm:pt modelId="{9A7F6E2D-4D02-442C-B38F-D3F24471D1A3}" type="pres">
      <dgm:prSet presAssocID="{CFB8C1CE-E38A-4250-84A4-2BACB4B9F41C}" presName="child4group" presStyleCnt="0"/>
      <dgm:spPr/>
    </dgm:pt>
    <dgm:pt modelId="{6C163C6D-5642-40D5-BE62-133535939F9E}" type="pres">
      <dgm:prSet presAssocID="{CFB8C1CE-E38A-4250-84A4-2BACB4B9F41C}" presName="child4" presStyleLbl="bgAcc1" presStyleIdx="3" presStyleCnt="4" custScaleX="120172" custLinFactNeighborY="12384"/>
      <dgm:spPr/>
    </dgm:pt>
    <dgm:pt modelId="{8D36A968-96B0-4BFE-9450-EC16379A2F40}" type="pres">
      <dgm:prSet presAssocID="{CFB8C1CE-E38A-4250-84A4-2BACB4B9F41C}" presName="child4Text" presStyleLbl="bgAcc1" presStyleIdx="3" presStyleCnt="4">
        <dgm:presLayoutVars>
          <dgm:bulletEnabled val="1"/>
        </dgm:presLayoutVars>
      </dgm:prSet>
      <dgm:spPr/>
    </dgm:pt>
    <dgm:pt modelId="{942EE98F-6B7D-4529-86E9-8B3257C49FCB}" type="pres">
      <dgm:prSet presAssocID="{CFB8C1CE-E38A-4250-84A4-2BACB4B9F41C}" presName="childPlaceholder" presStyleCnt="0"/>
      <dgm:spPr/>
    </dgm:pt>
    <dgm:pt modelId="{7101993E-2914-4A3C-99BB-0EA9234EEBF5}" type="pres">
      <dgm:prSet presAssocID="{CFB8C1CE-E38A-4250-84A4-2BACB4B9F41C}" presName="circle" presStyleCnt="0"/>
      <dgm:spPr/>
    </dgm:pt>
    <dgm:pt modelId="{FBB907CD-876A-4687-B441-499B5D6E70BA}" type="pres">
      <dgm:prSet presAssocID="{CFB8C1CE-E38A-4250-84A4-2BACB4B9F41C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C4C9D155-814A-4E76-8A3C-30755F2DAF8E}" type="pres">
      <dgm:prSet presAssocID="{CFB8C1CE-E38A-4250-84A4-2BACB4B9F41C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68CF70F2-7AF1-4579-BB3E-8E36B6EDE37F}" type="pres">
      <dgm:prSet presAssocID="{CFB8C1CE-E38A-4250-84A4-2BACB4B9F41C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98232FBF-F575-471E-95DB-7ADBDB5CC869}" type="pres">
      <dgm:prSet presAssocID="{CFB8C1CE-E38A-4250-84A4-2BACB4B9F41C}" presName="quadrant4" presStyleLbl="node1" presStyleIdx="3" presStyleCnt="4" custLinFactNeighborX="-324">
        <dgm:presLayoutVars>
          <dgm:chMax val="1"/>
          <dgm:bulletEnabled val="1"/>
        </dgm:presLayoutVars>
      </dgm:prSet>
      <dgm:spPr/>
    </dgm:pt>
    <dgm:pt modelId="{A10EE2B0-3917-4F48-A347-04910FE1DADA}" type="pres">
      <dgm:prSet presAssocID="{CFB8C1CE-E38A-4250-84A4-2BACB4B9F41C}" presName="quadrantPlaceholder" presStyleCnt="0"/>
      <dgm:spPr/>
    </dgm:pt>
    <dgm:pt modelId="{F2CDBCD9-096B-47FD-9437-16A495CE6F9B}" type="pres">
      <dgm:prSet presAssocID="{CFB8C1CE-E38A-4250-84A4-2BACB4B9F41C}" presName="center1" presStyleLbl="fgShp" presStyleIdx="0" presStyleCnt="2"/>
      <dgm:spPr/>
    </dgm:pt>
    <dgm:pt modelId="{C66D1515-0FB6-4451-BF4E-1AEB8874A330}" type="pres">
      <dgm:prSet presAssocID="{CFB8C1CE-E38A-4250-84A4-2BACB4B9F41C}" presName="center2" presStyleLbl="fgShp" presStyleIdx="1" presStyleCnt="2"/>
      <dgm:spPr/>
    </dgm:pt>
  </dgm:ptLst>
  <dgm:cxnLst>
    <dgm:cxn modelId="{35BEF309-6632-4FB0-A252-7E0E0C0DBCF7}" srcId="{660309DC-03E9-4C87-8B81-4978E53ACC34}" destId="{BAF7C378-D1E8-4E4D-B023-14907118FD6F}" srcOrd="2" destOrd="0" parTransId="{1FD4BCEB-CDDD-44F6-AD4D-6E47E199B0A8}" sibTransId="{D3928481-0E9A-44E5-89FA-6488FC49AD31}"/>
    <dgm:cxn modelId="{0817090B-261D-4B1A-9732-DE103D5AC9D2}" type="presOf" srcId="{63C425A0-6D31-4EB4-A5F9-9BC62E929A88}" destId="{7D5F6724-4202-438E-88F0-F7E7FA9D5DB6}" srcOrd="1" destOrd="1" presId="urn:microsoft.com/office/officeart/2005/8/layout/cycle4"/>
    <dgm:cxn modelId="{DA11F510-0CDF-4F30-AE73-87281BA70FDE}" srcId="{21EA5A7B-ECE0-4928-B7CB-A87B11F70D21}" destId="{66718AFD-9923-465B-B898-A5B31FD432C5}" srcOrd="2" destOrd="0" parTransId="{B3316F73-187E-479D-98A7-93F166165DA6}" sibTransId="{EFAB9586-CFBE-4C55-89F0-4EB7110F015F}"/>
    <dgm:cxn modelId="{6BB97431-1A70-430C-91B3-D36F3685B0F0}" srcId="{CFB8C1CE-E38A-4250-84A4-2BACB4B9F41C}" destId="{05F77AC2-6244-4D76-BC06-0087C87D886D}" srcOrd="0" destOrd="0" parTransId="{245C0564-BA7D-4CA6-BBEA-1DAF3709FDF7}" sibTransId="{322098A5-293B-44E1-BB17-D0FF43A92582}"/>
    <dgm:cxn modelId="{72564B3F-4CAA-4F55-8330-530118E6E48D}" srcId="{21EA5A7B-ECE0-4928-B7CB-A87B11F70D21}" destId="{6323E871-EBB7-4680-B5F9-A221CC42CC7D}" srcOrd="0" destOrd="0" parTransId="{C3B25A10-C401-4A25-9BBF-4265555EDEDC}" sibTransId="{849813F5-434E-4E9E-BA99-67DCBED54B60}"/>
    <dgm:cxn modelId="{1ACC685E-0280-4515-B38B-F545C0FA5685}" type="presOf" srcId="{0B8A117A-088C-4210-A9A9-969D8CA4EB69}" destId="{8D36A968-96B0-4BFE-9450-EC16379A2F40}" srcOrd="1" destOrd="0" presId="urn:microsoft.com/office/officeart/2005/8/layout/cycle4"/>
    <dgm:cxn modelId="{4895735E-01EA-4154-87BE-3E5C6AC5B1CB}" srcId="{05F77AC2-6244-4D76-BC06-0087C87D886D}" destId="{17686D77-E36A-449B-B4A1-E205C2C44FBA}" srcOrd="1" destOrd="0" parTransId="{593F400F-EA24-4E77-B646-D1929C7C9713}" sibTransId="{8387ACD0-61AB-4D04-BC7A-AE705C32A631}"/>
    <dgm:cxn modelId="{D1F18D65-7C3B-4E92-8A7F-D1799C1C3A33}" type="presOf" srcId="{735502E8-26D0-451D-A184-EDF82D7ADEA2}" destId="{95FA4CB2-60AC-46D5-8A83-FDABAA545FB8}" srcOrd="0" destOrd="1" presId="urn:microsoft.com/office/officeart/2005/8/layout/cycle4"/>
    <dgm:cxn modelId="{6E43AC66-A8BC-4C65-A181-1A98953E9F00}" srcId="{CFB8C1CE-E38A-4250-84A4-2BACB4B9F41C}" destId="{660309DC-03E9-4C87-8B81-4978E53ACC34}" srcOrd="3" destOrd="0" parTransId="{E1765618-8694-4802-A2B6-BCE6D678FC0C}" sibTransId="{0082E260-3BE2-4C3B-93CE-ED4AF35FBA07}"/>
    <dgm:cxn modelId="{CECC5C69-427C-42F9-B736-490BF5ADEE84}" type="presOf" srcId="{0B8A117A-088C-4210-A9A9-969D8CA4EB69}" destId="{6C163C6D-5642-40D5-BE62-133535939F9E}" srcOrd="0" destOrd="0" presId="urn:microsoft.com/office/officeart/2005/8/layout/cycle4"/>
    <dgm:cxn modelId="{6B35586A-9F6C-4F66-852C-F8A86970470A}" srcId="{21EA5A7B-ECE0-4928-B7CB-A87B11F70D21}" destId="{63C425A0-6D31-4EB4-A5F9-9BC62E929A88}" srcOrd="1" destOrd="0" parTransId="{67E23DB1-266E-46A6-A00D-116CE7BD7FA6}" sibTransId="{45357771-ED5A-495A-8F1A-4E642C099542}"/>
    <dgm:cxn modelId="{42B09F4B-1403-475C-B130-4C0991A5EE28}" type="presOf" srcId="{9591FF7A-C708-4BFA-BAA2-2FE28F20DD76}" destId="{95FA4CB2-60AC-46D5-8A83-FDABAA545FB8}" srcOrd="0" destOrd="2" presId="urn:microsoft.com/office/officeart/2005/8/layout/cycle4"/>
    <dgm:cxn modelId="{EE6AC86B-2657-462E-A762-1AF67F8C1856}" type="presOf" srcId="{448BD799-726F-46F0-9D82-A2AFA616810A}" destId="{8D36A968-96B0-4BFE-9450-EC16379A2F40}" srcOrd="1" destOrd="1" presId="urn:microsoft.com/office/officeart/2005/8/layout/cycle4"/>
    <dgm:cxn modelId="{9110436F-DA36-4CFA-8858-30BD4295795F}" type="presOf" srcId="{F922E430-8500-4C08-AD85-F6288B292A0E}" destId="{68CF70F2-7AF1-4579-BB3E-8E36B6EDE37F}" srcOrd="0" destOrd="0" presId="urn:microsoft.com/office/officeart/2005/8/layout/cycle4"/>
    <dgm:cxn modelId="{6F86E84F-882E-4050-A1C2-6582AAC7BFC5}" srcId="{F922E430-8500-4C08-AD85-F6288B292A0E}" destId="{9591FF7A-C708-4BFA-BAA2-2FE28F20DD76}" srcOrd="2" destOrd="0" parTransId="{D9ACA10E-A0FB-43A7-A95E-F7D655B7863B}" sibTransId="{D3C31AC7-C7B5-45BF-A10C-B68354F682C2}"/>
    <dgm:cxn modelId="{32120550-2C1B-4602-A891-103E54087B1B}" type="presOf" srcId="{05F77AC2-6244-4D76-BC06-0087C87D886D}" destId="{FBB907CD-876A-4687-B441-499B5D6E70BA}" srcOrd="0" destOrd="0" presId="urn:microsoft.com/office/officeart/2005/8/layout/cycle4"/>
    <dgm:cxn modelId="{66FD1475-2374-43A1-AE77-D6DD57EB5C78}" srcId="{660309DC-03E9-4C87-8B81-4978E53ACC34}" destId="{448BD799-726F-46F0-9D82-A2AFA616810A}" srcOrd="1" destOrd="0" parTransId="{253CC617-BA22-4340-9199-71AAC999AB40}" sibTransId="{AF2AE186-B9DD-4EB6-93CE-47D2DB45478C}"/>
    <dgm:cxn modelId="{04423055-E174-47F2-ABD0-824A1C9C05C9}" type="presOf" srcId="{448BD799-726F-46F0-9D82-A2AFA616810A}" destId="{6C163C6D-5642-40D5-BE62-133535939F9E}" srcOrd="0" destOrd="1" presId="urn:microsoft.com/office/officeart/2005/8/layout/cycle4"/>
    <dgm:cxn modelId="{B2E08476-3F15-451E-85FD-4184FDE13B37}" type="presOf" srcId="{63C425A0-6D31-4EB4-A5F9-9BC62E929A88}" destId="{91D85928-9E11-4D61-A0AA-A367F39756A0}" srcOrd="0" destOrd="1" presId="urn:microsoft.com/office/officeart/2005/8/layout/cycle4"/>
    <dgm:cxn modelId="{0538D776-273F-4411-9B32-29E7A02A83E8}" type="presOf" srcId="{66718AFD-9923-465B-B898-A5B31FD432C5}" destId="{7D5F6724-4202-438E-88F0-F7E7FA9D5DB6}" srcOrd="1" destOrd="2" presId="urn:microsoft.com/office/officeart/2005/8/layout/cycle4"/>
    <dgm:cxn modelId="{5B466D5A-838A-45A3-85B0-657AF8392A3E}" type="presOf" srcId="{9591FF7A-C708-4BFA-BAA2-2FE28F20DD76}" destId="{FD3C0D0E-3563-438B-9B20-87DC68AE5680}" srcOrd="1" destOrd="2" presId="urn:microsoft.com/office/officeart/2005/8/layout/cycle4"/>
    <dgm:cxn modelId="{C3E6897D-86B8-4FB3-8DC4-0EB1CCF3D70B}" srcId="{CFB8C1CE-E38A-4250-84A4-2BACB4B9F41C}" destId="{F922E430-8500-4C08-AD85-F6288B292A0E}" srcOrd="2" destOrd="0" parTransId="{30C31DEE-5658-4D79-BBCA-4AA4CB101690}" sibTransId="{7C4611FF-7CFC-46AA-A7E5-51307B9354FD}"/>
    <dgm:cxn modelId="{961AA381-B8A7-4719-BBBE-519DB66D1710}" type="presOf" srcId="{1A9DB51C-FBB5-4320-9E8E-9DBB26A25A4B}" destId="{FD3C0D0E-3563-438B-9B20-87DC68AE5680}" srcOrd="1" destOrd="0" presId="urn:microsoft.com/office/officeart/2005/8/layout/cycle4"/>
    <dgm:cxn modelId="{048A0483-4F55-492C-9366-789D3EE40D2F}" type="presOf" srcId="{735502E8-26D0-451D-A184-EDF82D7ADEA2}" destId="{FD3C0D0E-3563-438B-9B20-87DC68AE5680}" srcOrd="1" destOrd="1" presId="urn:microsoft.com/office/officeart/2005/8/layout/cycle4"/>
    <dgm:cxn modelId="{3B58E784-60F3-411B-A016-4292AC52F987}" srcId="{05F77AC2-6244-4D76-BC06-0087C87D886D}" destId="{D5E30C47-FB5D-40F3-83FC-485C140DB2C1}" srcOrd="0" destOrd="0" parTransId="{A9BDFE2E-E73C-4E52-BE55-6CC1EC291D48}" sibTransId="{06810210-A289-4BF6-BD66-5B9DAF78D2D5}"/>
    <dgm:cxn modelId="{EE62B38B-3CF2-429D-AED3-F17B44D32B76}" type="presOf" srcId="{6323E871-EBB7-4680-B5F9-A221CC42CC7D}" destId="{91D85928-9E11-4D61-A0AA-A367F39756A0}" srcOrd="0" destOrd="0" presId="urn:microsoft.com/office/officeart/2005/8/layout/cycle4"/>
    <dgm:cxn modelId="{DAB0DF90-BEC8-4FE5-A985-EB0AFA3F7485}" srcId="{CFB8C1CE-E38A-4250-84A4-2BACB4B9F41C}" destId="{21EA5A7B-ECE0-4928-B7CB-A87B11F70D21}" srcOrd="1" destOrd="0" parTransId="{62BC641B-50D3-433F-A949-E6C3CF0ED37F}" sibTransId="{8FBF3C9B-A1FE-43D3-9DC9-2CBB996619BB}"/>
    <dgm:cxn modelId="{EF0B7593-6B61-4E4E-879E-D6AC431E48E5}" type="presOf" srcId="{66718AFD-9923-465B-B898-A5B31FD432C5}" destId="{91D85928-9E11-4D61-A0AA-A367F39756A0}" srcOrd="0" destOrd="2" presId="urn:microsoft.com/office/officeart/2005/8/layout/cycle4"/>
    <dgm:cxn modelId="{65A35196-AB70-4B51-9BFA-08697BFAD137}" type="presOf" srcId="{21EA5A7B-ECE0-4928-B7CB-A87B11F70D21}" destId="{C4C9D155-814A-4E76-8A3C-30755F2DAF8E}" srcOrd="0" destOrd="0" presId="urn:microsoft.com/office/officeart/2005/8/layout/cycle4"/>
    <dgm:cxn modelId="{9E30E99A-29DA-4748-99AB-4BA0738C69C2}" srcId="{F922E430-8500-4C08-AD85-F6288B292A0E}" destId="{1A9DB51C-FBB5-4320-9E8E-9DBB26A25A4B}" srcOrd="0" destOrd="0" parTransId="{D0115904-E0FE-4FC1-9E33-142265EE0A3C}" sibTransId="{C8175376-BA9C-49FE-98D2-880A0CACA001}"/>
    <dgm:cxn modelId="{8C3A82A0-53F3-4255-BC1C-62F98ECABFAF}" type="presOf" srcId="{6323E871-EBB7-4680-B5F9-A221CC42CC7D}" destId="{7D5F6724-4202-438E-88F0-F7E7FA9D5DB6}" srcOrd="1" destOrd="0" presId="urn:microsoft.com/office/officeart/2005/8/layout/cycle4"/>
    <dgm:cxn modelId="{D8AEBDA3-A70A-41AC-8F58-F80A6C54F95C}" type="presOf" srcId="{BAF7C378-D1E8-4E4D-B023-14907118FD6F}" destId="{6C163C6D-5642-40D5-BE62-133535939F9E}" srcOrd="0" destOrd="2" presId="urn:microsoft.com/office/officeart/2005/8/layout/cycle4"/>
    <dgm:cxn modelId="{5D7B7EA7-294C-466A-84B1-DB271199D68A}" srcId="{660309DC-03E9-4C87-8B81-4978E53ACC34}" destId="{0B8A117A-088C-4210-A9A9-969D8CA4EB69}" srcOrd="0" destOrd="0" parTransId="{3F173386-7085-4A82-82FE-16B0407BB359}" sibTransId="{E4FEF362-638B-490E-A955-D566EAE92E5F}"/>
    <dgm:cxn modelId="{35E764AF-621C-42EA-A965-085248343675}" type="presOf" srcId="{17686D77-E36A-449B-B4A1-E205C2C44FBA}" destId="{68255C62-CE01-4B0B-BC09-184299062FF2}" srcOrd="0" destOrd="1" presId="urn:microsoft.com/office/officeart/2005/8/layout/cycle4"/>
    <dgm:cxn modelId="{B65FEEB4-5159-4666-9236-9D5CCF53173E}" type="presOf" srcId="{1A9DB51C-FBB5-4320-9E8E-9DBB26A25A4B}" destId="{95FA4CB2-60AC-46D5-8A83-FDABAA545FB8}" srcOrd="0" destOrd="0" presId="urn:microsoft.com/office/officeart/2005/8/layout/cycle4"/>
    <dgm:cxn modelId="{C9DF2ABA-9FDA-4825-89F6-1DD600EFEF45}" srcId="{F922E430-8500-4C08-AD85-F6288B292A0E}" destId="{735502E8-26D0-451D-A184-EDF82D7ADEA2}" srcOrd="1" destOrd="0" parTransId="{8BA1BF03-EEE2-46BA-921B-4C16866F0172}" sibTransId="{B5F6C0CD-AAA3-47B4-B4F6-E0285ECF49CE}"/>
    <dgm:cxn modelId="{7C4AA4C2-39F9-4F3C-BE34-B71F2BC70C83}" type="presOf" srcId="{D5E30C47-FB5D-40F3-83FC-485C140DB2C1}" destId="{68255C62-CE01-4B0B-BC09-184299062FF2}" srcOrd="0" destOrd="0" presId="urn:microsoft.com/office/officeart/2005/8/layout/cycle4"/>
    <dgm:cxn modelId="{7857F3C8-F950-4A00-865E-B5B6E75A9845}" type="presOf" srcId="{BAF7C378-D1E8-4E4D-B023-14907118FD6F}" destId="{8D36A968-96B0-4BFE-9450-EC16379A2F40}" srcOrd="1" destOrd="2" presId="urn:microsoft.com/office/officeart/2005/8/layout/cycle4"/>
    <dgm:cxn modelId="{FC402ADC-00D9-4F4E-B5E5-E35416C91A60}" type="presOf" srcId="{660309DC-03E9-4C87-8B81-4978E53ACC34}" destId="{98232FBF-F575-471E-95DB-7ADBDB5CC869}" srcOrd="0" destOrd="0" presId="urn:microsoft.com/office/officeart/2005/8/layout/cycle4"/>
    <dgm:cxn modelId="{60A2E6F7-8FFB-4EFA-B249-BDF0D1463743}" type="presOf" srcId="{17686D77-E36A-449B-B4A1-E205C2C44FBA}" destId="{A7E8653A-1079-421E-8E61-C1A1910756E8}" srcOrd="1" destOrd="1" presId="urn:microsoft.com/office/officeart/2005/8/layout/cycle4"/>
    <dgm:cxn modelId="{58BB46F8-5B2B-4954-9975-D7636D9A38AA}" type="presOf" srcId="{CFB8C1CE-E38A-4250-84A4-2BACB4B9F41C}" destId="{F751BA16-5AEF-4215-9EB2-5625893DBB46}" srcOrd="0" destOrd="0" presId="urn:microsoft.com/office/officeart/2005/8/layout/cycle4"/>
    <dgm:cxn modelId="{82026CFC-DBB0-4707-8F1D-2F63CE6F34FE}" type="presOf" srcId="{D5E30C47-FB5D-40F3-83FC-485C140DB2C1}" destId="{A7E8653A-1079-421E-8E61-C1A1910756E8}" srcOrd="1" destOrd="0" presId="urn:microsoft.com/office/officeart/2005/8/layout/cycle4"/>
    <dgm:cxn modelId="{0C3D0A87-0B4B-41C7-9CC9-1CA669AB0DAC}" type="presParOf" srcId="{F751BA16-5AEF-4215-9EB2-5625893DBB46}" destId="{96363A10-3265-4F82-AB3C-2D0D8977E7BF}" srcOrd="0" destOrd="0" presId="urn:microsoft.com/office/officeart/2005/8/layout/cycle4"/>
    <dgm:cxn modelId="{48E8B807-5C99-48F1-8F0B-03F0EF90F8CD}" type="presParOf" srcId="{96363A10-3265-4F82-AB3C-2D0D8977E7BF}" destId="{88681F37-0EBA-4A2D-8B2A-E504656C72B7}" srcOrd="0" destOrd="0" presId="urn:microsoft.com/office/officeart/2005/8/layout/cycle4"/>
    <dgm:cxn modelId="{F9219B65-9B4B-4233-807E-BFADC344DC1A}" type="presParOf" srcId="{88681F37-0EBA-4A2D-8B2A-E504656C72B7}" destId="{68255C62-CE01-4B0B-BC09-184299062FF2}" srcOrd="0" destOrd="0" presId="urn:microsoft.com/office/officeart/2005/8/layout/cycle4"/>
    <dgm:cxn modelId="{6F70A15F-85F9-4219-BA6C-B4AC5936F535}" type="presParOf" srcId="{88681F37-0EBA-4A2D-8B2A-E504656C72B7}" destId="{A7E8653A-1079-421E-8E61-C1A1910756E8}" srcOrd="1" destOrd="0" presId="urn:microsoft.com/office/officeart/2005/8/layout/cycle4"/>
    <dgm:cxn modelId="{59F8AA03-FEEB-43C7-AA33-31370CFAD491}" type="presParOf" srcId="{96363A10-3265-4F82-AB3C-2D0D8977E7BF}" destId="{D7247EC7-BF1A-4181-9391-88A95CC3FFB7}" srcOrd="1" destOrd="0" presId="urn:microsoft.com/office/officeart/2005/8/layout/cycle4"/>
    <dgm:cxn modelId="{09D44327-D9D9-4C33-AB14-6C92A1BFE679}" type="presParOf" srcId="{D7247EC7-BF1A-4181-9391-88A95CC3FFB7}" destId="{91D85928-9E11-4D61-A0AA-A367F39756A0}" srcOrd="0" destOrd="0" presId="urn:microsoft.com/office/officeart/2005/8/layout/cycle4"/>
    <dgm:cxn modelId="{81E427B8-3D01-4B9E-B2C6-904188C46D39}" type="presParOf" srcId="{D7247EC7-BF1A-4181-9391-88A95CC3FFB7}" destId="{7D5F6724-4202-438E-88F0-F7E7FA9D5DB6}" srcOrd="1" destOrd="0" presId="urn:microsoft.com/office/officeart/2005/8/layout/cycle4"/>
    <dgm:cxn modelId="{A765325D-0006-4018-BDAD-D7335DB8E937}" type="presParOf" srcId="{96363A10-3265-4F82-AB3C-2D0D8977E7BF}" destId="{CC56E61F-2E99-4980-88FE-6551FEB95B95}" srcOrd="2" destOrd="0" presId="urn:microsoft.com/office/officeart/2005/8/layout/cycle4"/>
    <dgm:cxn modelId="{D06D2160-FA2B-4DC3-94C3-6A860FAD2F28}" type="presParOf" srcId="{CC56E61F-2E99-4980-88FE-6551FEB95B95}" destId="{95FA4CB2-60AC-46D5-8A83-FDABAA545FB8}" srcOrd="0" destOrd="0" presId="urn:microsoft.com/office/officeart/2005/8/layout/cycle4"/>
    <dgm:cxn modelId="{6DC92782-E7B8-4D39-9EF0-E77D0E9C70CD}" type="presParOf" srcId="{CC56E61F-2E99-4980-88FE-6551FEB95B95}" destId="{FD3C0D0E-3563-438B-9B20-87DC68AE5680}" srcOrd="1" destOrd="0" presId="urn:microsoft.com/office/officeart/2005/8/layout/cycle4"/>
    <dgm:cxn modelId="{2CE4A06C-7BC3-4DAD-82FF-212A278F5CE6}" type="presParOf" srcId="{96363A10-3265-4F82-AB3C-2D0D8977E7BF}" destId="{9A7F6E2D-4D02-442C-B38F-D3F24471D1A3}" srcOrd="3" destOrd="0" presId="urn:microsoft.com/office/officeart/2005/8/layout/cycle4"/>
    <dgm:cxn modelId="{262BD0FB-3D92-4CA8-8A0B-35F19FDF5ABD}" type="presParOf" srcId="{9A7F6E2D-4D02-442C-B38F-D3F24471D1A3}" destId="{6C163C6D-5642-40D5-BE62-133535939F9E}" srcOrd="0" destOrd="0" presId="urn:microsoft.com/office/officeart/2005/8/layout/cycle4"/>
    <dgm:cxn modelId="{5536C96F-3F72-447E-8BC8-3C24F951DCCB}" type="presParOf" srcId="{9A7F6E2D-4D02-442C-B38F-D3F24471D1A3}" destId="{8D36A968-96B0-4BFE-9450-EC16379A2F40}" srcOrd="1" destOrd="0" presId="urn:microsoft.com/office/officeart/2005/8/layout/cycle4"/>
    <dgm:cxn modelId="{429943C2-5EDD-4ACA-B973-BBB108AF758E}" type="presParOf" srcId="{96363A10-3265-4F82-AB3C-2D0D8977E7BF}" destId="{942EE98F-6B7D-4529-86E9-8B3257C49FCB}" srcOrd="4" destOrd="0" presId="urn:microsoft.com/office/officeart/2005/8/layout/cycle4"/>
    <dgm:cxn modelId="{6A2E5CE1-3593-4F50-9270-0020E663CA58}" type="presParOf" srcId="{F751BA16-5AEF-4215-9EB2-5625893DBB46}" destId="{7101993E-2914-4A3C-99BB-0EA9234EEBF5}" srcOrd="1" destOrd="0" presId="urn:microsoft.com/office/officeart/2005/8/layout/cycle4"/>
    <dgm:cxn modelId="{3AAF68BD-89C1-4C42-96C1-0148E5D488D0}" type="presParOf" srcId="{7101993E-2914-4A3C-99BB-0EA9234EEBF5}" destId="{FBB907CD-876A-4687-B441-499B5D6E70BA}" srcOrd="0" destOrd="0" presId="urn:microsoft.com/office/officeart/2005/8/layout/cycle4"/>
    <dgm:cxn modelId="{F29762BC-634A-403B-AE83-CFD5A7A403A3}" type="presParOf" srcId="{7101993E-2914-4A3C-99BB-0EA9234EEBF5}" destId="{C4C9D155-814A-4E76-8A3C-30755F2DAF8E}" srcOrd="1" destOrd="0" presId="urn:microsoft.com/office/officeart/2005/8/layout/cycle4"/>
    <dgm:cxn modelId="{2FB7AEA8-BB0D-44AF-AFA5-72DD56621D07}" type="presParOf" srcId="{7101993E-2914-4A3C-99BB-0EA9234EEBF5}" destId="{68CF70F2-7AF1-4579-BB3E-8E36B6EDE37F}" srcOrd="2" destOrd="0" presId="urn:microsoft.com/office/officeart/2005/8/layout/cycle4"/>
    <dgm:cxn modelId="{3654EAB2-AF4C-4347-A1D2-B9B8F195EAFF}" type="presParOf" srcId="{7101993E-2914-4A3C-99BB-0EA9234EEBF5}" destId="{98232FBF-F575-471E-95DB-7ADBDB5CC869}" srcOrd="3" destOrd="0" presId="urn:microsoft.com/office/officeart/2005/8/layout/cycle4"/>
    <dgm:cxn modelId="{0C1C45B7-2781-41DA-9B47-F232C3707F58}" type="presParOf" srcId="{7101993E-2914-4A3C-99BB-0EA9234EEBF5}" destId="{A10EE2B0-3917-4F48-A347-04910FE1DADA}" srcOrd="4" destOrd="0" presId="urn:microsoft.com/office/officeart/2005/8/layout/cycle4"/>
    <dgm:cxn modelId="{F4D99D9B-5770-43CD-89B7-E38DCB51D8E6}" type="presParOf" srcId="{F751BA16-5AEF-4215-9EB2-5625893DBB46}" destId="{F2CDBCD9-096B-47FD-9437-16A495CE6F9B}" srcOrd="2" destOrd="0" presId="urn:microsoft.com/office/officeart/2005/8/layout/cycle4"/>
    <dgm:cxn modelId="{F1382A1A-B5D2-4EA7-832A-8E1B24D659B8}" type="presParOf" srcId="{F751BA16-5AEF-4215-9EB2-5625893DBB46}" destId="{C66D1515-0FB6-4451-BF4E-1AEB8874A33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DCDAC7-1E7E-4CA9-B721-26722F05574E}" type="doc">
      <dgm:prSet loTypeId="urn:microsoft.com/office/officeart/2005/8/layout/cycle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A202C13-D883-474A-BC2B-AA549ED7D53E}">
      <dgm:prSet phldrT="[Text]" custT="1"/>
      <dgm:spPr/>
      <dgm:t>
        <a:bodyPr/>
        <a:lstStyle/>
        <a:p>
          <a:r>
            <a:rPr lang="en-US" sz="1500" b="0" dirty="0">
              <a:solidFill>
                <a:schemeClr val="bg1"/>
              </a:solidFill>
            </a:rPr>
            <a:t>Tracking expenditure/disbursement of funds against the IC</a:t>
          </a:r>
        </a:p>
      </dgm:t>
    </dgm:pt>
    <dgm:pt modelId="{BA6295CC-0E43-4AE3-89D7-966B55FAA98C}" type="parTrans" cxnId="{537BDBA8-DBF3-4A07-92B8-0A8DC2C886E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235C49B-5B21-44F3-8198-94B25646F9F7}" type="sibTrans" cxnId="{537BDBA8-DBF3-4A07-92B8-0A8DC2C886E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7E147F1-6F5E-42CD-AED7-28A43C38AEDA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Quality of care/ Service delivery </a:t>
          </a:r>
        </a:p>
      </dgm:t>
    </dgm:pt>
    <dgm:pt modelId="{147AB322-BBF1-4C0D-B611-409279F41792}" type="parTrans" cxnId="{D0753DDD-B9B0-4117-966D-907B5684BF9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BAF2C7A-F52F-4A6E-8C60-DA07C0B39633}" type="sibTrans" cxnId="{D0753DDD-B9B0-4117-966D-907B5684BF9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5CD11DB-F344-4F13-A7F6-44C0D20E5C67}">
      <dgm:prSet custT="1"/>
      <dgm:spPr/>
      <dgm:t>
        <a:bodyPr/>
        <a:lstStyle/>
        <a:p>
          <a:r>
            <a:rPr lang="en-US" sz="1500" dirty="0">
              <a:solidFill>
                <a:schemeClr val="bg1"/>
              </a:solidFill>
            </a:rPr>
            <a:t>RMNCAH-N performance data (LMIS, DHIS2 </a:t>
          </a:r>
          <a:r>
            <a:rPr lang="en-US" sz="1500" dirty="0" err="1">
              <a:solidFill>
                <a:schemeClr val="bg1"/>
              </a:solidFill>
            </a:rPr>
            <a:t>etc</a:t>
          </a:r>
          <a:r>
            <a:rPr lang="en-US" sz="1500" dirty="0">
              <a:solidFill>
                <a:schemeClr val="bg1"/>
              </a:solidFill>
            </a:rPr>
            <a:t>)</a:t>
          </a:r>
        </a:p>
      </dgm:t>
    </dgm:pt>
    <dgm:pt modelId="{E86A3668-4667-4DE5-A833-A28F66296CD2}" type="parTrans" cxnId="{692E6492-37B1-4436-8C47-68C74D5DDA3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69CEA99-B191-403A-B340-CBBAF73CA1FF}" type="sibTrans" cxnId="{692E6492-37B1-4436-8C47-68C74D5DDA3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8982A82-9ACC-44C5-A4CD-CC69FD926E7D}" type="pres">
      <dgm:prSet presAssocID="{BCDCDAC7-1E7E-4CA9-B721-26722F05574E}" presName="cycle" presStyleCnt="0">
        <dgm:presLayoutVars>
          <dgm:dir/>
          <dgm:resizeHandles val="exact"/>
        </dgm:presLayoutVars>
      </dgm:prSet>
      <dgm:spPr/>
    </dgm:pt>
    <dgm:pt modelId="{003CF99A-BF02-43BB-A4AD-1719C927257C}" type="pres">
      <dgm:prSet presAssocID="{BA202C13-D883-474A-BC2B-AA549ED7D53E}" presName="dummy" presStyleCnt="0"/>
      <dgm:spPr/>
    </dgm:pt>
    <dgm:pt modelId="{2B73C293-E20E-412D-96A8-C739BB3CCAFC}" type="pres">
      <dgm:prSet presAssocID="{BA202C13-D883-474A-BC2B-AA549ED7D53E}" presName="node" presStyleLbl="revTx" presStyleIdx="0" presStyleCnt="3" custScaleX="101839" custScaleY="99190">
        <dgm:presLayoutVars>
          <dgm:bulletEnabled val="1"/>
        </dgm:presLayoutVars>
      </dgm:prSet>
      <dgm:spPr/>
    </dgm:pt>
    <dgm:pt modelId="{F8459064-03E9-491F-B0AF-15E4C769C68A}" type="pres">
      <dgm:prSet presAssocID="{E235C49B-5B21-44F3-8198-94B25646F9F7}" presName="sibTrans" presStyleLbl="node1" presStyleIdx="0" presStyleCnt="3" custLinFactNeighborX="4643" custLinFactNeighborY="2923"/>
      <dgm:spPr/>
    </dgm:pt>
    <dgm:pt modelId="{C2B533D1-50CE-4D0C-99F6-812F9ADFBF89}" type="pres">
      <dgm:prSet presAssocID="{07E147F1-6F5E-42CD-AED7-28A43C38AEDA}" presName="dummy" presStyleCnt="0"/>
      <dgm:spPr/>
    </dgm:pt>
    <dgm:pt modelId="{8556584E-B11F-43B3-905F-D9A7C95BABCF}" type="pres">
      <dgm:prSet presAssocID="{07E147F1-6F5E-42CD-AED7-28A43C38AEDA}" presName="node" presStyleLbl="revTx" presStyleIdx="1" presStyleCnt="3" custRadScaleRad="100543" custRadScaleInc="-14247">
        <dgm:presLayoutVars>
          <dgm:bulletEnabled val="1"/>
        </dgm:presLayoutVars>
      </dgm:prSet>
      <dgm:spPr/>
    </dgm:pt>
    <dgm:pt modelId="{98D50044-9C14-447B-B98D-B3799AE6BB30}" type="pres">
      <dgm:prSet presAssocID="{BBAF2C7A-F52F-4A6E-8C60-DA07C0B39633}" presName="sibTrans" presStyleLbl="node1" presStyleIdx="1" presStyleCnt="3"/>
      <dgm:spPr/>
    </dgm:pt>
    <dgm:pt modelId="{7EE03888-AD12-424A-9C00-33EA79FDE2BE}" type="pres">
      <dgm:prSet presAssocID="{65CD11DB-F344-4F13-A7F6-44C0D20E5C67}" presName="dummy" presStyleCnt="0"/>
      <dgm:spPr/>
    </dgm:pt>
    <dgm:pt modelId="{C613F404-2F9E-4C2E-B0F7-3C331E358833}" type="pres">
      <dgm:prSet presAssocID="{65CD11DB-F344-4F13-A7F6-44C0D20E5C67}" presName="node" presStyleLbl="revTx" presStyleIdx="2" presStyleCnt="3">
        <dgm:presLayoutVars>
          <dgm:bulletEnabled val="1"/>
        </dgm:presLayoutVars>
      </dgm:prSet>
      <dgm:spPr/>
    </dgm:pt>
    <dgm:pt modelId="{4DE5B724-0049-4F6D-A073-C82E710F70A1}" type="pres">
      <dgm:prSet presAssocID="{569CEA99-B191-403A-B340-CBBAF73CA1FF}" presName="sibTrans" presStyleLbl="node1" presStyleIdx="2" presStyleCnt="3" custLinFactNeighborX="5455" custLinFactNeighborY="1794"/>
      <dgm:spPr/>
    </dgm:pt>
  </dgm:ptLst>
  <dgm:cxnLst>
    <dgm:cxn modelId="{7C05250A-2EF0-424A-88D8-518914B2639A}" type="presOf" srcId="{BCDCDAC7-1E7E-4CA9-B721-26722F05574E}" destId="{48982A82-9ACC-44C5-A4CD-CC69FD926E7D}" srcOrd="0" destOrd="0" presId="urn:microsoft.com/office/officeart/2005/8/layout/cycle1"/>
    <dgm:cxn modelId="{B8891815-D4B4-44CD-9DD6-6BDDE382CBCE}" type="presOf" srcId="{569CEA99-B191-403A-B340-CBBAF73CA1FF}" destId="{4DE5B724-0049-4F6D-A073-C82E710F70A1}" srcOrd="0" destOrd="0" presId="urn:microsoft.com/office/officeart/2005/8/layout/cycle1"/>
    <dgm:cxn modelId="{B3064886-0F21-4835-90BB-1BA846F9C7D5}" type="presOf" srcId="{BA202C13-D883-474A-BC2B-AA549ED7D53E}" destId="{2B73C293-E20E-412D-96A8-C739BB3CCAFC}" srcOrd="0" destOrd="0" presId="urn:microsoft.com/office/officeart/2005/8/layout/cycle1"/>
    <dgm:cxn modelId="{692E6492-37B1-4436-8C47-68C74D5DDA36}" srcId="{BCDCDAC7-1E7E-4CA9-B721-26722F05574E}" destId="{65CD11DB-F344-4F13-A7F6-44C0D20E5C67}" srcOrd="2" destOrd="0" parTransId="{E86A3668-4667-4DE5-A833-A28F66296CD2}" sibTransId="{569CEA99-B191-403A-B340-CBBAF73CA1FF}"/>
    <dgm:cxn modelId="{537BDBA8-DBF3-4A07-92B8-0A8DC2C886E4}" srcId="{BCDCDAC7-1E7E-4CA9-B721-26722F05574E}" destId="{BA202C13-D883-474A-BC2B-AA549ED7D53E}" srcOrd="0" destOrd="0" parTransId="{BA6295CC-0E43-4AE3-89D7-966B55FAA98C}" sibTransId="{E235C49B-5B21-44F3-8198-94B25646F9F7}"/>
    <dgm:cxn modelId="{450087AE-2C93-4A33-807F-4DC36AE0138C}" type="presOf" srcId="{65CD11DB-F344-4F13-A7F6-44C0D20E5C67}" destId="{C613F404-2F9E-4C2E-B0F7-3C331E358833}" srcOrd="0" destOrd="0" presId="urn:microsoft.com/office/officeart/2005/8/layout/cycle1"/>
    <dgm:cxn modelId="{25466CBA-19F4-43F1-86CE-1769757765A6}" type="presOf" srcId="{BBAF2C7A-F52F-4A6E-8C60-DA07C0B39633}" destId="{98D50044-9C14-447B-B98D-B3799AE6BB30}" srcOrd="0" destOrd="0" presId="urn:microsoft.com/office/officeart/2005/8/layout/cycle1"/>
    <dgm:cxn modelId="{7B10E7C3-1458-4323-9BC5-F7CBAB645AB6}" type="presOf" srcId="{07E147F1-6F5E-42CD-AED7-28A43C38AEDA}" destId="{8556584E-B11F-43B3-905F-D9A7C95BABCF}" srcOrd="0" destOrd="0" presId="urn:microsoft.com/office/officeart/2005/8/layout/cycle1"/>
    <dgm:cxn modelId="{E81A4DC4-CD3D-4A73-94C1-19D4AB0971A3}" type="presOf" srcId="{E235C49B-5B21-44F3-8198-94B25646F9F7}" destId="{F8459064-03E9-491F-B0AF-15E4C769C68A}" srcOrd="0" destOrd="0" presId="urn:microsoft.com/office/officeart/2005/8/layout/cycle1"/>
    <dgm:cxn modelId="{D0753DDD-B9B0-4117-966D-907B5684BF9A}" srcId="{BCDCDAC7-1E7E-4CA9-B721-26722F05574E}" destId="{07E147F1-6F5E-42CD-AED7-28A43C38AEDA}" srcOrd="1" destOrd="0" parTransId="{147AB322-BBF1-4C0D-B611-409279F41792}" sibTransId="{BBAF2C7A-F52F-4A6E-8C60-DA07C0B39633}"/>
    <dgm:cxn modelId="{D89AD817-A3FC-4F3F-AAA8-561C5DDA7309}" type="presParOf" srcId="{48982A82-9ACC-44C5-A4CD-CC69FD926E7D}" destId="{003CF99A-BF02-43BB-A4AD-1719C927257C}" srcOrd="0" destOrd="0" presId="urn:microsoft.com/office/officeart/2005/8/layout/cycle1"/>
    <dgm:cxn modelId="{FBB31C36-B37E-475C-B3CE-A3795D307656}" type="presParOf" srcId="{48982A82-9ACC-44C5-A4CD-CC69FD926E7D}" destId="{2B73C293-E20E-412D-96A8-C739BB3CCAFC}" srcOrd="1" destOrd="0" presId="urn:microsoft.com/office/officeart/2005/8/layout/cycle1"/>
    <dgm:cxn modelId="{E12FDE56-B51B-4E6E-91BD-DD47240612C9}" type="presParOf" srcId="{48982A82-9ACC-44C5-A4CD-CC69FD926E7D}" destId="{F8459064-03E9-491F-B0AF-15E4C769C68A}" srcOrd="2" destOrd="0" presId="urn:microsoft.com/office/officeart/2005/8/layout/cycle1"/>
    <dgm:cxn modelId="{4FFBF92F-4C3D-4075-A480-C421B90FB9F7}" type="presParOf" srcId="{48982A82-9ACC-44C5-A4CD-CC69FD926E7D}" destId="{C2B533D1-50CE-4D0C-99F6-812F9ADFBF89}" srcOrd="3" destOrd="0" presId="urn:microsoft.com/office/officeart/2005/8/layout/cycle1"/>
    <dgm:cxn modelId="{75FD3562-A467-4AEA-92F3-45CD180C48F2}" type="presParOf" srcId="{48982A82-9ACC-44C5-A4CD-CC69FD926E7D}" destId="{8556584E-B11F-43B3-905F-D9A7C95BABCF}" srcOrd="4" destOrd="0" presId="urn:microsoft.com/office/officeart/2005/8/layout/cycle1"/>
    <dgm:cxn modelId="{B83BEF1F-1C5E-407B-92AD-BC6FE79D5009}" type="presParOf" srcId="{48982A82-9ACC-44C5-A4CD-CC69FD926E7D}" destId="{98D50044-9C14-447B-B98D-B3799AE6BB30}" srcOrd="5" destOrd="0" presId="urn:microsoft.com/office/officeart/2005/8/layout/cycle1"/>
    <dgm:cxn modelId="{8EB0B5F0-8E8A-4E2D-AB0D-B7E3BF79E26F}" type="presParOf" srcId="{48982A82-9ACC-44C5-A4CD-CC69FD926E7D}" destId="{7EE03888-AD12-424A-9C00-33EA79FDE2BE}" srcOrd="6" destOrd="0" presId="urn:microsoft.com/office/officeart/2005/8/layout/cycle1"/>
    <dgm:cxn modelId="{F397FDC7-5D6D-4B10-8899-6CECEC21307D}" type="presParOf" srcId="{48982A82-9ACC-44C5-A4CD-CC69FD926E7D}" destId="{C613F404-2F9E-4C2E-B0F7-3C331E358833}" srcOrd="7" destOrd="0" presId="urn:microsoft.com/office/officeart/2005/8/layout/cycle1"/>
    <dgm:cxn modelId="{4A5C8D7D-1879-408D-B96B-B17665D8EAC5}" type="presParOf" srcId="{48982A82-9ACC-44C5-A4CD-CC69FD926E7D}" destId="{4DE5B724-0049-4F6D-A073-C82E710F70A1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B6C5F7-6B4A-4D12-9563-1885EC615D6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09C972-2E1A-4D19-B104-D10D285B7BAE}">
      <dgm:prSet phldrT="[Text]"/>
      <dgm:spPr/>
      <dgm:t>
        <a:bodyPr/>
        <a:lstStyle/>
        <a:p>
          <a:r>
            <a:rPr lang="en-US" dirty="0"/>
            <a:t>National health accounts / Boost</a:t>
          </a:r>
        </a:p>
      </dgm:t>
    </dgm:pt>
    <dgm:pt modelId="{2788622A-27DE-48B8-A0C7-37DAE4E886CA}" type="parTrans" cxnId="{839F5CA3-2925-42C4-AFF6-1095823422A8}">
      <dgm:prSet/>
      <dgm:spPr/>
      <dgm:t>
        <a:bodyPr/>
        <a:lstStyle/>
        <a:p>
          <a:endParaRPr lang="en-US"/>
        </a:p>
      </dgm:t>
    </dgm:pt>
    <dgm:pt modelId="{F9F51E70-09BD-49F9-839E-806DF7013695}" type="sibTrans" cxnId="{839F5CA3-2925-42C4-AFF6-1095823422A8}">
      <dgm:prSet/>
      <dgm:spPr/>
      <dgm:t>
        <a:bodyPr/>
        <a:lstStyle/>
        <a:p>
          <a:endParaRPr lang="en-US"/>
        </a:p>
      </dgm:t>
    </dgm:pt>
    <dgm:pt modelId="{4C46BCD0-34B9-421D-B9BD-80104CC32C00}">
      <dgm:prSet/>
      <dgm:spPr/>
      <dgm:t>
        <a:bodyPr/>
        <a:lstStyle/>
        <a:p>
          <a:r>
            <a:rPr lang="en-US" dirty="0"/>
            <a:t>Mapping financial commitments to the RMNACH-N IC by program and regional priorities</a:t>
          </a:r>
        </a:p>
      </dgm:t>
    </dgm:pt>
    <dgm:pt modelId="{F2371060-6B70-4650-BA72-D59905FE3DDC}" type="parTrans" cxnId="{9C6D95CF-0BE1-4D18-8C87-CFAC46ECA05B}">
      <dgm:prSet/>
      <dgm:spPr/>
      <dgm:t>
        <a:bodyPr/>
        <a:lstStyle/>
        <a:p>
          <a:endParaRPr lang="en-US"/>
        </a:p>
      </dgm:t>
    </dgm:pt>
    <dgm:pt modelId="{5A595DD4-D04B-453C-BE59-F5BF848794B7}" type="sibTrans" cxnId="{9C6D95CF-0BE1-4D18-8C87-CFAC46ECA05B}">
      <dgm:prSet/>
      <dgm:spPr/>
      <dgm:t>
        <a:bodyPr/>
        <a:lstStyle/>
        <a:p>
          <a:endParaRPr lang="en-US"/>
        </a:p>
      </dgm:t>
    </dgm:pt>
    <dgm:pt modelId="{85092F96-AE4A-451D-BB46-507DC38E47F3}">
      <dgm:prSet/>
      <dgm:spPr/>
      <dgm:t>
        <a:bodyPr/>
        <a:lstStyle/>
        <a:p>
          <a:r>
            <a:rPr lang="en-US" dirty="0"/>
            <a:t>Budget allocation systems</a:t>
          </a:r>
        </a:p>
      </dgm:t>
    </dgm:pt>
    <dgm:pt modelId="{94605EC7-80B6-4A67-91AF-236FCE196B6B}" type="parTrans" cxnId="{8F041427-7E36-4549-890B-2B8CAAEE53B6}">
      <dgm:prSet/>
      <dgm:spPr/>
      <dgm:t>
        <a:bodyPr/>
        <a:lstStyle/>
        <a:p>
          <a:endParaRPr lang="en-US"/>
        </a:p>
      </dgm:t>
    </dgm:pt>
    <dgm:pt modelId="{9E861343-386E-4E0A-8902-4383DE9BFF69}" type="sibTrans" cxnId="{8F041427-7E36-4549-890B-2B8CAAEE53B6}">
      <dgm:prSet/>
      <dgm:spPr/>
      <dgm:t>
        <a:bodyPr/>
        <a:lstStyle/>
        <a:p>
          <a:endParaRPr lang="en-US"/>
        </a:p>
      </dgm:t>
    </dgm:pt>
    <dgm:pt modelId="{F5C88309-C9D5-4CF6-806F-671032AF075A}">
      <dgm:prSet/>
      <dgm:spPr/>
      <dgm:t>
        <a:bodyPr/>
        <a:lstStyle/>
        <a:p>
          <a:r>
            <a:rPr lang="en-US" dirty="0"/>
            <a:t>Integrated Financial Management Information System (IFMIS)</a:t>
          </a:r>
        </a:p>
      </dgm:t>
    </dgm:pt>
    <dgm:pt modelId="{F833DACF-61ED-43B4-A651-DBC951121EE0}" type="parTrans" cxnId="{5F520070-913C-4418-A079-629D84CE3F4B}">
      <dgm:prSet/>
      <dgm:spPr/>
      <dgm:t>
        <a:bodyPr/>
        <a:lstStyle/>
        <a:p>
          <a:endParaRPr lang="en-US"/>
        </a:p>
      </dgm:t>
    </dgm:pt>
    <dgm:pt modelId="{E3B16508-EFE9-4F2D-80F8-ACAD78C91BF8}" type="sibTrans" cxnId="{5F520070-913C-4418-A079-629D84CE3F4B}">
      <dgm:prSet/>
      <dgm:spPr/>
      <dgm:t>
        <a:bodyPr/>
        <a:lstStyle/>
        <a:p>
          <a:endParaRPr lang="en-US"/>
        </a:p>
      </dgm:t>
    </dgm:pt>
    <dgm:pt modelId="{9865BF1A-E611-4F8E-8733-58D266AE69E5}">
      <dgm:prSet/>
      <dgm:spPr/>
      <dgm:t>
        <a:bodyPr/>
        <a:lstStyle/>
        <a:p>
          <a:r>
            <a:rPr lang="en-US" dirty="0"/>
            <a:t>Private sector fiscal space / market scoping   analysis</a:t>
          </a:r>
        </a:p>
      </dgm:t>
    </dgm:pt>
    <dgm:pt modelId="{9E78C8F3-BA71-4EB1-A395-775339D1F49D}" type="parTrans" cxnId="{73193B59-E029-4F55-ACB3-F07D1EFED06A}">
      <dgm:prSet/>
      <dgm:spPr/>
      <dgm:t>
        <a:bodyPr/>
        <a:lstStyle/>
        <a:p>
          <a:endParaRPr lang="en-US"/>
        </a:p>
      </dgm:t>
    </dgm:pt>
    <dgm:pt modelId="{E23F0DED-7C36-47A8-9AA5-EEEFF520C31D}" type="sibTrans" cxnId="{73193B59-E029-4F55-ACB3-F07D1EFED06A}">
      <dgm:prSet/>
      <dgm:spPr/>
      <dgm:t>
        <a:bodyPr/>
        <a:lstStyle/>
        <a:p>
          <a:endParaRPr lang="en-US"/>
        </a:p>
      </dgm:t>
    </dgm:pt>
    <dgm:pt modelId="{FBDCDD8C-90CA-4B6C-9695-60D908695A5F}" type="pres">
      <dgm:prSet presAssocID="{CBB6C5F7-6B4A-4D12-9563-1885EC615D67}" presName="diagram" presStyleCnt="0">
        <dgm:presLayoutVars>
          <dgm:dir/>
          <dgm:resizeHandles val="exact"/>
        </dgm:presLayoutVars>
      </dgm:prSet>
      <dgm:spPr/>
    </dgm:pt>
    <dgm:pt modelId="{248641E4-C6E4-4A07-B2D0-946CE247E63A}" type="pres">
      <dgm:prSet presAssocID="{0E09C972-2E1A-4D19-B104-D10D285B7BAE}" presName="node" presStyleLbl="node1" presStyleIdx="0" presStyleCnt="5">
        <dgm:presLayoutVars>
          <dgm:bulletEnabled val="1"/>
        </dgm:presLayoutVars>
      </dgm:prSet>
      <dgm:spPr/>
    </dgm:pt>
    <dgm:pt modelId="{424E12A6-91F1-4291-8415-2A7C5B0A3EA8}" type="pres">
      <dgm:prSet presAssocID="{F9F51E70-09BD-49F9-839E-806DF7013695}" presName="sibTrans" presStyleCnt="0"/>
      <dgm:spPr/>
    </dgm:pt>
    <dgm:pt modelId="{02CA7AA8-95EC-446C-B246-41D2400662FB}" type="pres">
      <dgm:prSet presAssocID="{4C46BCD0-34B9-421D-B9BD-80104CC32C00}" presName="node" presStyleLbl="node1" presStyleIdx="1" presStyleCnt="5">
        <dgm:presLayoutVars>
          <dgm:bulletEnabled val="1"/>
        </dgm:presLayoutVars>
      </dgm:prSet>
      <dgm:spPr/>
    </dgm:pt>
    <dgm:pt modelId="{76B19224-52DC-4365-A1D9-7F3ABB9B5C92}" type="pres">
      <dgm:prSet presAssocID="{5A595DD4-D04B-453C-BE59-F5BF848794B7}" presName="sibTrans" presStyleCnt="0"/>
      <dgm:spPr/>
    </dgm:pt>
    <dgm:pt modelId="{F6A02B45-A9B9-4EBB-897C-94C3FEBDE6D1}" type="pres">
      <dgm:prSet presAssocID="{85092F96-AE4A-451D-BB46-507DC38E47F3}" presName="node" presStyleLbl="node1" presStyleIdx="2" presStyleCnt="5">
        <dgm:presLayoutVars>
          <dgm:bulletEnabled val="1"/>
        </dgm:presLayoutVars>
      </dgm:prSet>
      <dgm:spPr/>
    </dgm:pt>
    <dgm:pt modelId="{69385AD5-A4C7-47B1-A696-10BF431592E4}" type="pres">
      <dgm:prSet presAssocID="{9E861343-386E-4E0A-8902-4383DE9BFF69}" presName="sibTrans" presStyleCnt="0"/>
      <dgm:spPr/>
    </dgm:pt>
    <dgm:pt modelId="{4E211AFB-7613-413F-A14F-D909AC828367}" type="pres">
      <dgm:prSet presAssocID="{F5C88309-C9D5-4CF6-806F-671032AF075A}" presName="node" presStyleLbl="node1" presStyleIdx="3" presStyleCnt="5">
        <dgm:presLayoutVars>
          <dgm:bulletEnabled val="1"/>
        </dgm:presLayoutVars>
      </dgm:prSet>
      <dgm:spPr/>
    </dgm:pt>
    <dgm:pt modelId="{2B8797B0-7EFD-4172-87F1-515592B1D259}" type="pres">
      <dgm:prSet presAssocID="{E3B16508-EFE9-4F2D-80F8-ACAD78C91BF8}" presName="sibTrans" presStyleCnt="0"/>
      <dgm:spPr/>
    </dgm:pt>
    <dgm:pt modelId="{90721EC8-926B-4FFB-B7BD-C7906E5AC3BB}" type="pres">
      <dgm:prSet presAssocID="{9865BF1A-E611-4F8E-8733-58D266AE69E5}" presName="node" presStyleLbl="node1" presStyleIdx="4" presStyleCnt="5">
        <dgm:presLayoutVars>
          <dgm:bulletEnabled val="1"/>
        </dgm:presLayoutVars>
      </dgm:prSet>
      <dgm:spPr/>
    </dgm:pt>
  </dgm:ptLst>
  <dgm:cxnLst>
    <dgm:cxn modelId="{8F041427-7E36-4549-890B-2B8CAAEE53B6}" srcId="{CBB6C5F7-6B4A-4D12-9563-1885EC615D67}" destId="{85092F96-AE4A-451D-BB46-507DC38E47F3}" srcOrd="2" destOrd="0" parTransId="{94605EC7-80B6-4A67-91AF-236FCE196B6B}" sibTransId="{9E861343-386E-4E0A-8902-4383DE9BFF69}"/>
    <dgm:cxn modelId="{33CF2B5D-6FF7-47E2-A3DA-7823BFFDE2D5}" type="presOf" srcId="{CBB6C5F7-6B4A-4D12-9563-1885EC615D67}" destId="{FBDCDD8C-90CA-4B6C-9695-60D908695A5F}" srcOrd="0" destOrd="0" presId="urn:microsoft.com/office/officeart/2005/8/layout/default"/>
    <dgm:cxn modelId="{5F520070-913C-4418-A079-629D84CE3F4B}" srcId="{CBB6C5F7-6B4A-4D12-9563-1885EC615D67}" destId="{F5C88309-C9D5-4CF6-806F-671032AF075A}" srcOrd="3" destOrd="0" parTransId="{F833DACF-61ED-43B4-A651-DBC951121EE0}" sibTransId="{E3B16508-EFE9-4F2D-80F8-ACAD78C91BF8}"/>
    <dgm:cxn modelId="{67909C53-B9F7-4338-9802-56A8D7EDFA19}" type="presOf" srcId="{85092F96-AE4A-451D-BB46-507DC38E47F3}" destId="{F6A02B45-A9B9-4EBB-897C-94C3FEBDE6D1}" srcOrd="0" destOrd="0" presId="urn:microsoft.com/office/officeart/2005/8/layout/default"/>
    <dgm:cxn modelId="{73193B59-E029-4F55-ACB3-F07D1EFED06A}" srcId="{CBB6C5F7-6B4A-4D12-9563-1885EC615D67}" destId="{9865BF1A-E611-4F8E-8733-58D266AE69E5}" srcOrd="4" destOrd="0" parTransId="{9E78C8F3-BA71-4EB1-A395-775339D1F49D}" sibTransId="{E23F0DED-7C36-47A8-9AA5-EEEFF520C31D}"/>
    <dgm:cxn modelId="{3CBD228C-F9DE-4C77-9504-723CEF79DC8A}" type="presOf" srcId="{4C46BCD0-34B9-421D-B9BD-80104CC32C00}" destId="{02CA7AA8-95EC-446C-B246-41D2400662FB}" srcOrd="0" destOrd="0" presId="urn:microsoft.com/office/officeart/2005/8/layout/default"/>
    <dgm:cxn modelId="{AF31D59B-5E83-4C1A-B1D2-03BF8F708709}" type="presOf" srcId="{F5C88309-C9D5-4CF6-806F-671032AF075A}" destId="{4E211AFB-7613-413F-A14F-D909AC828367}" srcOrd="0" destOrd="0" presId="urn:microsoft.com/office/officeart/2005/8/layout/default"/>
    <dgm:cxn modelId="{839F5CA3-2925-42C4-AFF6-1095823422A8}" srcId="{CBB6C5F7-6B4A-4D12-9563-1885EC615D67}" destId="{0E09C972-2E1A-4D19-B104-D10D285B7BAE}" srcOrd="0" destOrd="0" parTransId="{2788622A-27DE-48B8-A0C7-37DAE4E886CA}" sibTransId="{F9F51E70-09BD-49F9-839E-806DF7013695}"/>
    <dgm:cxn modelId="{68EB7DB4-8905-4C6D-9E59-E00AFB8AF67D}" type="presOf" srcId="{0E09C972-2E1A-4D19-B104-D10D285B7BAE}" destId="{248641E4-C6E4-4A07-B2D0-946CE247E63A}" srcOrd="0" destOrd="0" presId="urn:microsoft.com/office/officeart/2005/8/layout/default"/>
    <dgm:cxn modelId="{ED9372CD-06DE-40D1-8E5E-51D5F0E7A152}" type="presOf" srcId="{9865BF1A-E611-4F8E-8733-58D266AE69E5}" destId="{90721EC8-926B-4FFB-B7BD-C7906E5AC3BB}" srcOrd="0" destOrd="0" presId="urn:microsoft.com/office/officeart/2005/8/layout/default"/>
    <dgm:cxn modelId="{9C6D95CF-0BE1-4D18-8C87-CFAC46ECA05B}" srcId="{CBB6C5F7-6B4A-4D12-9563-1885EC615D67}" destId="{4C46BCD0-34B9-421D-B9BD-80104CC32C00}" srcOrd="1" destOrd="0" parTransId="{F2371060-6B70-4650-BA72-D59905FE3DDC}" sibTransId="{5A595DD4-D04B-453C-BE59-F5BF848794B7}"/>
    <dgm:cxn modelId="{6B383F7F-2BC5-4525-8991-86165C0C290F}" type="presParOf" srcId="{FBDCDD8C-90CA-4B6C-9695-60D908695A5F}" destId="{248641E4-C6E4-4A07-B2D0-946CE247E63A}" srcOrd="0" destOrd="0" presId="urn:microsoft.com/office/officeart/2005/8/layout/default"/>
    <dgm:cxn modelId="{293081B2-217C-4CD4-840E-0C48ECA080A2}" type="presParOf" srcId="{FBDCDD8C-90CA-4B6C-9695-60D908695A5F}" destId="{424E12A6-91F1-4291-8415-2A7C5B0A3EA8}" srcOrd="1" destOrd="0" presId="urn:microsoft.com/office/officeart/2005/8/layout/default"/>
    <dgm:cxn modelId="{31012E85-492B-4C29-88F2-2C15144F4DC3}" type="presParOf" srcId="{FBDCDD8C-90CA-4B6C-9695-60D908695A5F}" destId="{02CA7AA8-95EC-446C-B246-41D2400662FB}" srcOrd="2" destOrd="0" presId="urn:microsoft.com/office/officeart/2005/8/layout/default"/>
    <dgm:cxn modelId="{660BB1CA-56B1-4477-85B7-8A1ADBF6B561}" type="presParOf" srcId="{FBDCDD8C-90CA-4B6C-9695-60D908695A5F}" destId="{76B19224-52DC-4365-A1D9-7F3ABB9B5C92}" srcOrd="3" destOrd="0" presId="urn:microsoft.com/office/officeart/2005/8/layout/default"/>
    <dgm:cxn modelId="{9E6FA5A7-CC6F-49F5-B92E-31F9BF041F7D}" type="presParOf" srcId="{FBDCDD8C-90CA-4B6C-9695-60D908695A5F}" destId="{F6A02B45-A9B9-4EBB-897C-94C3FEBDE6D1}" srcOrd="4" destOrd="0" presId="urn:microsoft.com/office/officeart/2005/8/layout/default"/>
    <dgm:cxn modelId="{87FF88A4-A48A-4E4E-A575-1FB6A7C9C3F5}" type="presParOf" srcId="{FBDCDD8C-90CA-4B6C-9695-60D908695A5F}" destId="{69385AD5-A4C7-47B1-A696-10BF431592E4}" srcOrd="5" destOrd="0" presId="urn:microsoft.com/office/officeart/2005/8/layout/default"/>
    <dgm:cxn modelId="{4C052D18-142D-4DF1-BA36-390969037E93}" type="presParOf" srcId="{FBDCDD8C-90CA-4B6C-9695-60D908695A5F}" destId="{4E211AFB-7613-413F-A14F-D909AC828367}" srcOrd="6" destOrd="0" presId="urn:microsoft.com/office/officeart/2005/8/layout/default"/>
    <dgm:cxn modelId="{D04DEDFD-2B7B-4B10-841D-2FE5B49F108C}" type="presParOf" srcId="{FBDCDD8C-90CA-4B6C-9695-60D908695A5F}" destId="{2B8797B0-7EFD-4172-87F1-515592B1D259}" srcOrd="7" destOrd="0" presId="urn:microsoft.com/office/officeart/2005/8/layout/default"/>
    <dgm:cxn modelId="{D2EB79E3-32DE-4E0A-98EC-E62F4A0145E8}" type="presParOf" srcId="{FBDCDD8C-90CA-4B6C-9695-60D908695A5F}" destId="{90721EC8-926B-4FFB-B7BD-C7906E5AC3B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2F9AB6-330D-4193-8CFD-D6A7C7E377D8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173E36B-17CC-4A3F-9FDA-F3DB26D2E304}">
      <dgm:prSet phldrT="[Text]" custT="1"/>
      <dgm:spPr/>
      <dgm:t>
        <a:bodyPr/>
        <a:lstStyle/>
        <a:p>
          <a:r>
            <a:rPr lang="en-US" sz="700" dirty="0"/>
            <a:t>intervention I </a:t>
          </a:r>
        </a:p>
      </dgm:t>
    </dgm:pt>
    <dgm:pt modelId="{2C206D0F-7CB6-4BD2-8457-917C9C8D2F68}" type="parTrans" cxnId="{75952305-C7C7-491B-A913-8FAB4E957C15}">
      <dgm:prSet/>
      <dgm:spPr/>
      <dgm:t>
        <a:bodyPr/>
        <a:lstStyle/>
        <a:p>
          <a:endParaRPr lang="en-US"/>
        </a:p>
      </dgm:t>
    </dgm:pt>
    <dgm:pt modelId="{39EC0C2E-EBA6-4F39-8FB9-ABD8B1C0EA80}" type="sibTrans" cxnId="{75952305-C7C7-491B-A913-8FAB4E957C15}">
      <dgm:prSet/>
      <dgm:spPr/>
      <dgm:t>
        <a:bodyPr/>
        <a:lstStyle/>
        <a:p>
          <a:endParaRPr lang="en-US"/>
        </a:p>
      </dgm:t>
    </dgm:pt>
    <dgm:pt modelId="{566768EB-AF2B-4B52-825E-55EF650DDCB5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C57AA3E5-1532-4E15-A614-0C84F0E2C530}" type="parTrans" cxnId="{7813413A-3E81-4C36-A069-148EBDA197A1}">
      <dgm:prSet/>
      <dgm:spPr/>
      <dgm:t>
        <a:bodyPr/>
        <a:lstStyle/>
        <a:p>
          <a:endParaRPr lang="en-US"/>
        </a:p>
      </dgm:t>
    </dgm:pt>
    <dgm:pt modelId="{4CF58B5C-BC93-4F00-A597-9C266A8A3451}" type="sibTrans" cxnId="{7813413A-3E81-4C36-A069-148EBDA197A1}">
      <dgm:prSet/>
      <dgm:spPr/>
      <dgm:t>
        <a:bodyPr/>
        <a:lstStyle/>
        <a:p>
          <a:endParaRPr lang="en-US"/>
        </a:p>
      </dgm:t>
    </dgm:pt>
    <dgm:pt modelId="{314B2C5F-1CDE-44A6-BE91-B54E0593E353}">
      <dgm:prSet phldrT="[Text]" custT="1"/>
      <dgm:spPr/>
      <dgm:t>
        <a:bodyPr/>
        <a:lstStyle/>
        <a:p>
          <a:r>
            <a:rPr lang="en-US" sz="700" dirty="0"/>
            <a:t>intervention II</a:t>
          </a:r>
        </a:p>
      </dgm:t>
    </dgm:pt>
    <dgm:pt modelId="{D055A207-7F73-41F5-A129-8667F614D1C4}" type="parTrans" cxnId="{D4DF86F9-BB71-4E4F-ADD0-DCEA9F77941F}">
      <dgm:prSet/>
      <dgm:spPr/>
      <dgm:t>
        <a:bodyPr/>
        <a:lstStyle/>
        <a:p>
          <a:endParaRPr lang="en-US"/>
        </a:p>
      </dgm:t>
    </dgm:pt>
    <dgm:pt modelId="{370CD762-4B11-4623-BB4B-35D13A13F475}" type="sibTrans" cxnId="{D4DF86F9-BB71-4E4F-ADD0-DCEA9F77941F}">
      <dgm:prSet/>
      <dgm:spPr/>
      <dgm:t>
        <a:bodyPr/>
        <a:lstStyle/>
        <a:p>
          <a:endParaRPr lang="en-US"/>
        </a:p>
      </dgm:t>
    </dgm:pt>
    <dgm:pt modelId="{8515CB3A-E880-4029-8262-61D3223A13F3}">
      <dgm:prSet phldrT="[Text]" custT="1"/>
      <dgm:spPr/>
      <dgm:t>
        <a:bodyPr/>
        <a:lstStyle/>
        <a:p>
          <a:r>
            <a:rPr lang="en-US" sz="700" dirty="0"/>
            <a:t>intervention III</a:t>
          </a:r>
        </a:p>
      </dgm:t>
    </dgm:pt>
    <dgm:pt modelId="{03A5DBD7-A51A-41DB-8B7F-4AA54C6ED668}" type="parTrans" cxnId="{EB383332-D183-479E-A292-13F4708B620B}">
      <dgm:prSet/>
      <dgm:spPr/>
      <dgm:t>
        <a:bodyPr/>
        <a:lstStyle/>
        <a:p>
          <a:endParaRPr lang="en-US"/>
        </a:p>
      </dgm:t>
    </dgm:pt>
    <dgm:pt modelId="{8B1EEB86-5FB7-4C10-B6E2-8AF1C2E0E1BF}" type="sibTrans" cxnId="{EB383332-D183-479E-A292-13F4708B620B}">
      <dgm:prSet/>
      <dgm:spPr/>
      <dgm:t>
        <a:bodyPr/>
        <a:lstStyle/>
        <a:p>
          <a:endParaRPr lang="en-US"/>
        </a:p>
      </dgm:t>
    </dgm:pt>
    <dgm:pt modelId="{333C5096-D7AF-4D87-8CA6-CB3EF0F8FE40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B472CF3D-8C92-4234-AB07-684F37E815CE}" type="parTrans" cxnId="{032CBBCF-F6A0-4560-B4BE-90DA9F28AD59}">
      <dgm:prSet/>
      <dgm:spPr/>
      <dgm:t>
        <a:bodyPr/>
        <a:lstStyle/>
        <a:p>
          <a:endParaRPr lang="en-US"/>
        </a:p>
      </dgm:t>
    </dgm:pt>
    <dgm:pt modelId="{B13E9039-8F48-41CB-93D0-5320218D798E}" type="sibTrans" cxnId="{032CBBCF-F6A0-4560-B4BE-90DA9F28AD59}">
      <dgm:prSet/>
      <dgm:spPr/>
      <dgm:t>
        <a:bodyPr/>
        <a:lstStyle/>
        <a:p>
          <a:endParaRPr lang="en-US"/>
        </a:p>
      </dgm:t>
    </dgm:pt>
    <dgm:pt modelId="{79AC4304-B72E-4D8F-85C3-41A40DDB5CD6}" type="pres">
      <dgm:prSet presAssocID="{6F2F9AB6-330D-4193-8CFD-D6A7C7E377D8}" presName="Name0" presStyleCnt="0">
        <dgm:presLayoutVars>
          <dgm:chMax/>
          <dgm:chPref/>
          <dgm:dir/>
          <dgm:animLvl val="lvl"/>
        </dgm:presLayoutVars>
      </dgm:prSet>
      <dgm:spPr/>
    </dgm:pt>
    <dgm:pt modelId="{C9E3E42C-5179-465D-94EA-CB5379BE9E2E}" type="pres">
      <dgm:prSet presAssocID="{1173E36B-17CC-4A3F-9FDA-F3DB26D2E304}" presName="composite" presStyleCnt="0"/>
      <dgm:spPr/>
    </dgm:pt>
    <dgm:pt modelId="{EFC3548B-48F9-4C89-BB2F-42E575A2283E}" type="pres">
      <dgm:prSet presAssocID="{1173E36B-17CC-4A3F-9FDA-F3DB26D2E304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F6DC9296-2A38-4785-8760-91AD9D4C8892}" type="pres">
      <dgm:prSet presAssocID="{1173E36B-17CC-4A3F-9FDA-F3DB26D2E304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8A56B9A-2E5F-4CA3-A7BE-486BAFCF8DCE}" type="pres">
      <dgm:prSet presAssocID="{1173E36B-17CC-4A3F-9FDA-F3DB26D2E304}" presName="BalanceSpacing" presStyleCnt="0"/>
      <dgm:spPr/>
    </dgm:pt>
    <dgm:pt modelId="{E73E655F-B6D5-417D-AB52-04FCB415A4FD}" type="pres">
      <dgm:prSet presAssocID="{1173E36B-17CC-4A3F-9FDA-F3DB26D2E304}" presName="BalanceSpacing1" presStyleCnt="0"/>
      <dgm:spPr/>
    </dgm:pt>
    <dgm:pt modelId="{36F6EE18-A8E4-4C7C-8062-DC5EA4DC864E}" type="pres">
      <dgm:prSet presAssocID="{39EC0C2E-EBA6-4F39-8FB9-ABD8B1C0EA80}" presName="Accent1Text" presStyleLbl="node1" presStyleIdx="1" presStyleCnt="6"/>
      <dgm:spPr/>
    </dgm:pt>
    <dgm:pt modelId="{590BAD92-3723-4BBA-AEF0-DD3F1732E123}" type="pres">
      <dgm:prSet presAssocID="{39EC0C2E-EBA6-4F39-8FB9-ABD8B1C0EA80}" presName="spaceBetweenRectangles" presStyleCnt="0"/>
      <dgm:spPr/>
    </dgm:pt>
    <dgm:pt modelId="{F053EC32-BA74-4849-9C9C-4019DD103A54}" type="pres">
      <dgm:prSet presAssocID="{314B2C5F-1CDE-44A6-BE91-B54E0593E353}" presName="composite" presStyleCnt="0"/>
      <dgm:spPr/>
    </dgm:pt>
    <dgm:pt modelId="{D61B495F-9E9F-47E0-BB1C-5502643FB581}" type="pres">
      <dgm:prSet presAssocID="{314B2C5F-1CDE-44A6-BE91-B54E0593E353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38B1E6F0-D0EC-4207-9C35-8AB91B94FA08}" type="pres">
      <dgm:prSet presAssocID="{314B2C5F-1CDE-44A6-BE91-B54E0593E353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0C6C474E-D73E-4671-99F4-9FEFD337E1F3}" type="pres">
      <dgm:prSet presAssocID="{314B2C5F-1CDE-44A6-BE91-B54E0593E353}" presName="BalanceSpacing" presStyleCnt="0"/>
      <dgm:spPr/>
    </dgm:pt>
    <dgm:pt modelId="{CE02B331-5D3B-4B3B-B05C-D8D20B9693FB}" type="pres">
      <dgm:prSet presAssocID="{314B2C5F-1CDE-44A6-BE91-B54E0593E353}" presName="BalanceSpacing1" presStyleCnt="0"/>
      <dgm:spPr/>
    </dgm:pt>
    <dgm:pt modelId="{CB0CEF46-BF36-4B51-A00C-29963DC6653D}" type="pres">
      <dgm:prSet presAssocID="{370CD762-4B11-4623-BB4B-35D13A13F475}" presName="Accent1Text" presStyleLbl="node1" presStyleIdx="3" presStyleCnt="6"/>
      <dgm:spPr/>
    </dgm:pt>
    <dgm:pt modelId="{D47BF05F-457C-4E84-8E3E-16A4C2C6EEFB}" type="pres">
      <dgm:prSet presAssocID="{370CD762-4B11-4623-BB4B-35D13A13F475}" presName="spaceBetweenRectangles" presStyleCnt="0"/>
      <dgm:spPr/>
    </dgm:pt>
    <dgm:pt modelId="{B147ACF0-CC86-4972-AE09-B3C17217F817}" type="pres">
      <dgm:prSet presAssocID="{8515CB3A-E880-4029-8262-61D3223A13F3}" presName="composite" presStyleCnt="0"/>
      <dgm:spPr/>
    </dgm:pt>
    <dgm:pt modelId="{8BA044D5-CE2E-4067-A5B2-C8C921537121}" type="pres">
      <dgm:prSet presAssocID="{8515CB3A-E880-4029-8262-61D3223A13F3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88A6502B-E494-425B-9392-5CB2FF77D53A}" type="pres">
      <dgm:prSet presAssocID="{8515CB3A-E880-4029-8262-61D3223A13F3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CF794701-CD86-4FB4-9E27-AA8044CF2F2D}" type="pres">
      <dgm:prSet presAssocID="{8515CB3A-E880-4029-8262-61D3223A13F3}" presName="BalanceSpacing" presStyleCnt="0"/>
      <dgm:spPr/>
    </dgm:pt>
    <dgm:pt modelId="{25116F54-A34A-404E-BA70-22375716D18C}" type="pres">
      <dgm:prSet presAssocID="{8515CB3A-E880-4029-8262-61D3223A13F3}" presName="BalanceSpacing1" presStyleCnt="0"/>
      <dgm:spPr/>
    </dgm:pt>
    <dgm:pt modelId="{BC19CEDD-A724-4C7E-9A76-D40F66633D6D}" type="pres">
      <dgm:prSet presAssocID="{8B1EEB86-5FB7-4C10-B6E2-8AF1C2E0E1BF}" presName="Accent1Text" presStyleLbl="node1" presStyleIdx="5" presStyleCnt="6"/>
      <dgm:spPr/>
    </dgm:pt>
  </dgm:ptLst>
  <dgm:cxnLst>
    <dgm:cxn modelId="{75952305-C7C7-491B-A913-8FAB4E957C15}" srcId="{6F2F9AB6-330D-4193-8CFD-D6A7C7E377D8}" destId="{1173E36B-17CC-4A3F-9FDA-F3DB26D2E304}" srcOrd="0" destOrd="0" parTransId="{2C206D0F-7CB6-4BD2-8457-917C9C8D2F68}" sibTransId="{39EC0C2E-EBA6-4F39-8FB9-ABD8B1C0EA80}"/>
    <dgm:cxn modelId="{9C38FF16-0AA6-40A1-A798-CF2CEB8129FE}" type="presOf" srcId="{8B1EEB86-5FB7-4C10-B6E2-8AF1C2E0E1BF}" destId="{BC19CEDD-A724-4C7E-9A76-D40F66633D6D}" srcOrd="0" destOrd="0" presId="urn:microsoft.com/office/officeart/2008/layout/AlternatingHexagons"/>
    <dgm:cxn modelId="{EB383332-D183-479E-A292-13F4708B620B}" srcId="{6F2F9AB6-330D-4193-8CFD-D6A7C7E377D8}" destId="{8515CB3A-E880-4029-8262-61D3223A13F3}" srcOrd="2" destOrd="0" parTransId="{03A5DBD7-A51A-41DB-8B7F-4AA54C6ED668}" sibTransId="{8B1EEB86-5FB7-4C10-B6E2-8AF1C2E0E1BF}"/>
    <dgm:cxn modelId="{7813413A-3E81-4C36-A069-148EBDA197A1}" srcId="{1173E36B-17CC-4A3F-9FDA-F3DB26D2E304}" destId="{566768EB-AF2B-4B52-825E-55EF650DDCB5}" srcOrd="0" destOrd="0" parTransId="{C57AA3E5-1532-4E15-A614-0C84F0E2C530}" sibTransId="{4CF58B5C-BC93-4F00-A597-9C266A8A3451}"/>
    <dgm:cxn modelId="{A706B067-3F72-40C3-AA25-E2077F0079CE}" type="presOf" srcId="{6F2F9AB6-330D-4193-8CFD-D6A7C7E377D8}" destId="{79AC4304-B72E-4D8F-85C3-41A40DDB5CD6}" srcOrd="0" destOrd="0" presId="urn:microsoft.com/office/officeart/2008/layout/AlternatingHexagons"/>
    <dgm:cxn modelId="{05E9E96C-C03B-4C00-A361-B4FF16ECC70D}" type="presOf" srcId="{333C5096-D7AF-4D87-8CA6-CB3EF0F8FE40}" destId="{88A6502B-E494-425B-9392-5CB2FF77D53A}" srcOrd="0" destOrd="0" presId="urn:microsoft.com/office/officeart/2008/layout/AlternatingHexagons"/>
    <dgm:cxn modelId="{37EA994D-0A44-47EE-A8D4-39B02057A228}" type="presOf" srcId="{39EC0C2E-EBA6-4F39-8FB9-ABD8B1C0EA80}" destId="{36F6EE18-A8E4-4C7C-8062-DC5EA4DC864E}" srcOrd="0" destOrd="0" presId="urn:microsoft.com/office/officeart/2008/layout/AlternatingHexagons"/>
    <dgm:cxn modelId="{8CA70977-A44F-4AB1-9573-CE16BF1DF6A7}" type="presOf" srcId="{370CD762-4B11-4623-BB4B-35D13A13F475}" destId="{CB0CEF46-BF36-4B51-A00C-29963DC6653D}" srcOrd="0" destOrd="0" presId="urn:microsoft.com/office/officeart/2008/layout/AlternatingHexagons"/>
    <dgm:cxn modelId="{FED224B0-64F9-4ABC-9E0F-3B648F276E8B}" type="presOf" srcId="{314B2C5F-1CDE-44A6-BE91-B54E0593E353}" destId="{D61B495F-9E9F-47E0-BB1C-5502643FB581}" srcOrd="0" destOrd="0" presId="urn:microsoft.com/office/officeart/2008/layout/AlternatingHexagons"/>
    <dgm:cxn modelId="{032CBBCF-F6A0-4560-B4BE-90DA9F28AD59}" srcId="{8515CB3A-E880-4029-8262-61D3223A13F3}" destId="{333C5096-D7AF-4D87-8CA6-CB3EF0F8FE40}" srcOrd="0" destOrd="0" parTransId="{B472CF3D-8C92-4234-AB07-684F37E815CE}" sibTransId="{B13E9039-8F48-41CB-93D0-5320218D798E}"/>
    <dgm:cxn modelId="{277F90E5-3655-42EA-9701-126A083B6AA6}" type="presOf" srcId="{566768EB-AF2B-4B52-825E-55EF650DDCB5}" destId="{F6DC9296-2A38-4785-8760-91AD9D4C8892}" srcOrd="0" destOrd="0" presId="urn:microsoft.com/office/officeart/2008/layout/AlternatingHexagons"/>
    <dgm:cxn modelId="{135466E7-C0D5-4A15-9A25-213D669CC9DE}" type="presOf" srcId="{1173E36B-17CC-4A3F-9FDA-F3DB26D2E304}" destId="{EFC3548B-48F9-4C89-BB2F-42E575A2283E}" srcOrd="0" destOrd="0" presId="urn:microsoft.com/office/officeart/2008/layout/AlternatingHexagons"/>
    <dgm:cxn modelId="{72CD7BED-CC2E-4CA0-841C-68EE6ED80015}" type="presOf" srcId="{8515CB3A-E880-4029-8262-61D3223A13F3}" destId="{8BA044D5-CE2E-4067-A5B2-C8C921537121}" srcOrd="0" destOrd="0" presId="urn:microsoft.com/office/officeart/2008/layout/AlternatingHexagons"/>
    <dgm:cxn modelId="{D4DF86F9-BB71-4E4F-ADD0-DCEA9F77941F}" srcId="{6F2F9AB6-330D-4193-8CFD-D6A7C7E377D8}" destId="{314B2C5F-1CDE-44A6-BE91-B54E0593E353}" srcOrd="1" destOrd="0" parTransId="{D055A207-7F73-41F5-A129-8667F614D1C4}" sibTransId="{370CD762-4B11-4623-BB4B-35D13A13F475}"/>
    <dgm:cxn modelId="{0FE8D1E2-0512-43D7-ADF8-52FF93B77C78}" type="presParOf" srcId="{79AC4304-B72E-4D8F-85C3-41A40DDB5CD6}" destId="{C9E3E42C-5179-465D-94EA-CB5379BE9E2E}" srcOrd="0" destOrd="0" presId="urn:microsoft.com/office/officeart/2008/layout/AlternatingHexagons"/>
    <dgm:cxn modelId="{6258262A-765D-4435-BB95-5CBAB077215E}" type="presParOf" srcId="{C9E3E42C-5179-465D-94EA-CB5379BE9E2E}" destId="{EFC3548B-48F9-4C89-BB2F-42E575A2283E}" srcOrd="0" destOrd="0" presId="urn:microsoft.com/office/officeart/2008/layout/AlternatingHexagons"/>
    <dgm:cxn modelId="{9A000B31-4C53-4F2F-9D48-5765F1B7506D}" type="presParOf" srcId="{C9E3E42C-5179-465D-94EA-CB5379BE9E2E}" destId="{F6DC9296-2A38-4785-8760-91AD9D4C8892}" srcOrd="1" destOrd="0" presId="urn:microsoft.com/office/officeart/2008/layout/AlternatingHexagons"/>
    <dgm:cxn modelId="{F6B65924-FA2A-4587-9D53-696EA8870F0E}" type="presParOf" srcId="{C9E3E42C-5179-465D-94EA-CB5379BE9E2E}" destId="{F8A56B9A-2E5F-4CA3-A7BE-486BAFCF8DCE}" srcOrd="2" destOrd="0" presId="urn:microsoft.com/office/officeart/2008/layout/AlternatingHexagons"/>
    <dgm:cxn modelId="{684C7B27-32E9-41D7-BAE0-73C16495B01D}" type="presParOf" srcId="{C9E3E42C-5179-465D-94EA-CB5379BE9E2E}" destId="{E73E655F-B6D5-417D-AB52-04FCB415A4FD}" srcOrd="3" destOrd="0" presId="urn:microsoft.com/office/officeart/2008/layout/AlternatingHexagons"/>
    <dgm:cxn modelId="{FA23BBE3-9366-4EDA-BC64-9115A827F55B}" type="presParOf" srcId="{C9E3E42C-5179-465D-94EA-CB5379BE9E2E}" destId="{36F6EE18-A8E4-4C7C-8062-DC5EA4DC864E}" srcOrd="4" destOrd="0" presId="urn:microsoft.com/office/officeart/2008/layout/AlternatingHexagons"/>
    <dgm:cxn modelId="{0C24B3B7-08E6-4A30-8B8E-318CB515E8D2}" type="presParOf" srcId="{79AC4304-B72E-4D8F-85C3-41A40DDB5CD6}" destId="{590BAD92-3723-4BBA-AEF0-DD3F1732E123}" srcOrd="1" destOrd="0" presId="urn:microsoft.com/office/officeart/2008/layout/AlternatingHexagons"/>
    <dgm:cxn modelId="{B5259C58-3246-4842-800C-9635ED10096B}" type="presParOf" srcId="{79AC4304-B72E-4D8F-85C3-41A40DDB5CD6}" destId="{F053EC32-BA74-4849-9C9C-4019DD103A54}" srcOrd="2" destOrd="0" presId="urn:microsoft.com/office/officeart/2008/layout/AlternatingHexagons"/>
    <dgm:cxn modelId="{D7D296E8-B1C3-4029-A995-C2B029AC2BC3}" type="presParOf" srcId="{F053EC32-BA74-4849-9C9C-4019DD103A54}" destId="{D61B495F-9E9F-47E0-BB1C-5502643FB581}" srcOrd="0" destOrd="0" presId="urn:microsoft.com/office/officeart/2008/layout/AlternatingHexagons"/>
    <dgm:cxn modelId="{CF642C44-C8D0-465B-8990-6CB877FFCBDE}" type="presParOf" srcId="{F053EC32-BA74-4849-9C9C-4019DD103A54}" destId="{38B1E6F0-D0EC-4207-9C35-8AB91B94FA08}" srcOrd="1" destOrd="0" presId="urn:microsoft.com/office/officeart/2008/layout/AlternatingHexagons"/>
    <dgm:cxn modelId="{F2E66241-9422-4DED-93E9-DC56916F06D0}" type="presParOf" srcId="{F053EC32-BA74-4849-9C9C-4019DD103A54}" destId="{0C6C474E-D73E-4671-99F4-9FEFD337E1F3}" srcOrd="2" destOrd="0" presId="urn:microsoft.com/office/officeart/2008/layout/AlternatingHexagons"/>
    <dgm:cxn modelId="{9A3836DC-E1C0-4A6A-B298-5843547C0A2B}" type="presParOf" srcId="{F053EC32-BA74-4849-9C9C-4019DD103A54}" destId="{CE02B331-5D3B-4B3B-B05C-D8D20B9693FB}" srcOrd="3" destOrd="0" presId="urn:microsoft.com/office/officeart/2008/layout/AlternatingHexagons"/>
    <dgm:cxn modelId="{1E3CB6FF-6FD5-494B-8C6D-B8051A830249}" type="presParOf" srcId="{F053EC32-BA74-4849-9C9C-4019DD103A54}" destId="{CB0CEF46-BF36-4B51-A00C-29963DC6653D}" srcOrd="4" destOrd="0" presId="urn:microsoft.com/office/officeart/2008/layout/AlternatingHexagons"/>
    <dgm:cxn modelId="{93921337-1D53-4DB9-BFB5-C9ED9BF6520B}" type="presParOf" srcId="{79AC4304-B72E-4D8F-85C3-41A40DDB5CD6}" destId="{D47BF05F-457C-4E84-8E3E-16A4C2C6EEFB}" srcOrd="3" destOrd="0" presId="urn:microsoft.com/office/officeart/2008/layout/AlternatingHexagons"/>
    <dgm:cxn modelId="{1A3FDAC4-3761-45F5-855A-70B21C7798C9}" type="presParOf" srcId="{79AC4304-B72E-4D8F-85C3-41A40DDB5CD6}" destId="{B147ACF0-CC86-4972-AE09-B3C17217F817}" srcOrd="4" destOrd="0" presId="urn:microsoft.com/office/officeart/2008/layout/AlternatingHexagons"/>
    <dgm:cxn modelId="{45622B9B-AF82-4CA7-8640-49707F9315F7}" type="presParOf" srcId="{B147ACF0-CC86-4972-AE09-B3C17217F817}" destId="{8BA044D5-CE2E-4067-A5B2-C8C921537121}" srcOrd="0" destOrd="0" presId="urn:microsoft.com/office/officeart/2008/layout/AlternatingHexagons"/>
    <dgm:cxn modelId="{9C634495-1D28-4EA2-8519-A4297C6B0E1B}" type="presParOf" srcId="{B147ACF0-CC86-4972-AE09-B3C17217F817}" destId="{88A6502B-E494-425B-9392-5CB2FF77D53A}" srcOrd="1" destOrd="0" presId="urn:microsoft.com/office/officeart/2008/layout/AlternatingHexagons"/>
    <dgm:cxn modelId="{CACACB84-3280-4E7C-B6F5-0232A1388742}" type="presParOf" srcId="{B147ACF0-CC86-4972-AE09-B3C17217F817}" destId="{CF794701-CD86-4FB4-9E27-AA8044CF2F2D}" srcOrd="2" destOrd="0" presId="urn:microsoft.com/office/officeart/2008/layout/AlternatingHexagons"/>
    <dgm:cxn modelId="{EAA28C97-E32F-4F7F-A55F-7C1254D23E79}" type="presParOf" srcId="{B147ACF0-CC86-4972-AE09-B3C17217F817}" destId="{25116F54-A34A-404E-BA70-22375716D18C}" srcOrd="3" destOrd="0" presId="urn:microsoft.com/office/officeart/2008/layout/AlternatingHexagons"/>
    <dgm:cxn modelId="{BBFAE0A4-BF0C-4D70-9154-12C0E9EB34A4}" type="presParOf" srcId="{B147ACF0-CC86-4972-AE09-B3C17217F817}" destId="{BC19CEDD-A724-4C7E-9A76-D40F66633D6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5D24B9-4FDA-4AF7-B413-F90D04C83B2A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D972DE79-AB6D-4C9B-921A-35F0A3BDBC18}">
      <dgm:prSet phldrT="[Text]"/>
      <dgm:spPr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</dgm:spPr>
      <dgm:t>
        <a:bodyPr/>
        <a:lstStyle/>
        <a:p>
          <a:r>
            <a:rPr lang="en-US" dirty="0"/>
            <a:t> </a:t>
          </a:r>
        </a:p>
      </dgm:t>
    </dgm:pt>
    <dgm:pt modelId="{4F21EC0A-C4AD-4A98-BEC9-4E69E6416D1E}" type="parTrans" cxnId="{B0F5ED44-021D-4921-9A3B-2C2C604C6B41}">
      <dgm:prSet/>
      <dgm:spPr/>
      <dgm:t>
        <a:bodyPr/>
        <a:lstStyle/>
        <a:p>
          <a:endParaRPr lang="en-US"/>
        </a:p>
      </dgm:t>
    </dgm:pt>
    <dgm:pt modelId="{E4722CD7-DE34-478E-9B73-69D05BA36238}" type="sibTrans" cxnId="{B0F5ED44-021D-4921-9A3B-2C2C604C6B41}">
      <dgm:prSet/>
      <dgm:spPr/>
      <dgm:t>
        <a:bodyPr/>
        <a:lstStyle/>
        <a:p>
          <a:endParaRPr lang="en-US"/>
        </a:p>
      </dgm:t>
    </dgm:pt>
    <dgm:pt modelId="{D7C1D822-3D6F-49D0-BA25-8685327A4300}">
      <dgm:prSet phldrT="[Text]"/>
      <dgm:spPr/>
      <dgm:t>
        <a:bodyPr/>
        <a:lstStyle/>
        <a:p>
          <a:r>
            <a:rPr lang="en-US" dirty="0"/>
            <a:t>DRM</a:t>
          </a:r>
        </a:p>
      </dgm:t>
    </dgm:pt>
    <dgm:pt modelId="{966EB8AA-E650-4582-9555-AF46B7FEB792}" type="parTrans" cxnId="{5C497A0B-4A85-4687-A196-5F698541A47D}">
      <dgm:prSet/>
      <dgm:spPr/>
      <dgm:t>
        <a:bodyPr/>
        <a:lstStyle/>
        <a:p>
          <a:endParaRPr lang="en-US"/>
        </a:p>
      </dgm:t>
    </dgm:pt>
    <dgm:pt modelId="{EC5BFACD-05F3-4C8B-A2EA-DC1A8B67973E}" type="sibTrans" cxnId="{5C497A0B-4A85-4687-A196-5F698541A47D}">
      <dgm:prSet/>
      <dgm:spPr/>
      <dgm:t>
        <a:bodyPr/>
        <a:lstStyle/>
        <a:p>
          <a:endParaRPr lang="en-US"/>
        </a:p>
      </dgm:t>
    </dgm:pt>
    <dgm:pt modelId="{987D9055-2431-42A6-B7F3-5FDEC376DC80}">
      <dgm:prSet phldrT="[Text]"/>
      <dgm:spPr/>
      <dgm:t>
        <a:bodyPr/>
        <a:lstStyle/>
        <a:p>
          <a:r>
            <a:rPr lang="en-US" dirty="0"/>
            <a:t>Efficiency</a:t>
          </a:r>
        </a:p>
      </dgm:t>
    </dgm:pt>
    <dgm:pt modelId="{10925165-7916-41CE-B15F-C1AC27005998}" type="parTrans" cxnId="{45B9FD83-8E64-440E-95FB-6F5045D2C43B}">
      <dgm:prSet/>
      <dgm:spPr/>
      <dgm:t>
        <a:bodyPr/>
        <a:lstStyle/>
        <a:p>
          <a:endParaRPr lang="en-US"/>
        </a:p>
      </dgm:t>
    </dgm:pt>
    <dgm:pt modelId="{DD05B3D9-9511-44E8-8407-6BCFA0C79737}" type="sibTrans" cxnId="{45B9FD83-8E64-440E-95FB-6F5045D2C43B}">
      <dgm:prSet/>
      <dgm:spPr/>
      <dgm:t>
        <a:bodyPr/>
        <a:lstStyle/>
        <a:p>
          <a:endParaRPr lang="en-US"/>
        </a:p>
      </dgm:t>
    </dgm:pt>
    <dgm:pt modelId="{E9729224-F3AC-4AF3-A977-21CFE06489F6}" type="pres">
      <dgm:prSet presAssocID="{425D24B9-4FDA-4AF7-B413-F90D04C83B2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DFBF192-A828-43C1-9728-6CB1B9092A28}" type="pres">
      <dgm:prSet presAssocID="{D972DE79-AB6D-4C9B-921A-35F0A3BDBC18}" presName="gear1" presStyleLbl="node1" presStyleIdx="0" presStyleCnt="3" custScaleX="115814" custScaleY="122608">
        <dgm:presLayoutVars>
          <dgm:chMax val="1"/>
          <dgm:bulletEnabled val="1"/>
        </dgm:presLayoutVars>
      </dgm:prSet>
      <dgm:spPr/>
    </dgm:pt>
    <dgm:pt modelId="{63A54C33-5DF1-42E0-8E5A-78F06F7354B0}" type="pres">
      <dgm:prSet presAssocID="{D972DE79-AB6D-4C9B-921A-35F0A3BDBC18}" presName="gear1srcNode" presStyleLbl="node1" presStyleIdx="0" presStyleCnt="3"/>
      <dgm:spPr/>
    </dgm:pt>
    <dgm:pt modelId="{602DA399-EE9A-4FDD-9049-855BCAA3CE72}" type="pres">
      <dgm:prSet presAssocID="{D972DE79-AB6D-4C9B-921A-35F0A3BDBC18}" presName="gear1dstNode" presStyleLbl="node1" presStyleIdx="0" presStyleCnt="3"/>
      <dgm:spPr/>
    </dgm:pt>
    <dgm:pt modelId="{FF453C5B-2C63-499C-AD36-3231379CC7F8}" type="pres">
      <dgm:prSet presAssocID="{D7C1D822-3D6F-49D0-BA25-8685327A4300}" presName="gear2" presStyleLbl="node1" presStyleIdx="1" presStyleCnt="3" custScaleX="80776" custScaleY="83227">
        <dgm:presLayoutVars>
          <dgm:chMax val="1"/>
          <dgm:bulletEnabled val="1"/>
        </dgm:presLayoutVars>
      </dgm:prSet>
      <dgm:spPr/>
    </dgm:pt>
    <dgm:pt modelId="{59AC4970-38F3-4464-8600-149CCCCACC85}" type="pres">
      <dgm:prSet presAssocID="{D7C1D822-3D6F-49D0-BA25-8685327A4300}" presName="gear2srcNode" presStyleLbl="node1" presStyleIdx="1" presStyleCnt="3"/>
      <dgm:spPr/>
    </dgm:pt>
    <dgm:pt modelId="{8D99EFC7-5254-4B3B-A203-4CF23A18228C}" type="pres">
      <dgm:prSet presAssocID="{D7C1D822-3D6F-49D0-BA25-8685327A4300}" presName="gear2dstNode" presStyleLbl="node1" presStyleIdx="1" presStyleCnt="3"/>
      <dgm:spPr/>
    </dgm:pt>
    <dgm:pt modelId="{C9F216E4-062A-41E9-A9F6-007861AB3599}" type="pres">
      <dgm:prSet presAssocID="{987D9055-2431-42A6-B7F3-5FDEC376DC80}" presName="gear3" presStyleLbl="node1" presStyleIdx="2" presStyleCnt="3" custScaleX="79863" custScaleY="79506" custLinFactNeighborX="5394" custLinFactNeighborY="8834"/>
      <dgm:spPr/>
    </dgm:pt>
    <dgm:pt modelId="{54E9BE1B-4E6D-4D9F-A97F-4FC33BA17B79}" type="pres">
      <dgm:prSet presAssocID="{987D9055-2431-42A6-B7F3-5FDEC376DC80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A07EC458-6569-4DF5-B462-993F103BF03E}" type="pres">
      <dgm:prSet presAssocID="{987D9055-2431-42A6-B7F3-5FDEC376DC80}" presName="gear3srcNode" presStyleLbl="node1" presStyleIdx="2" presStyleCnt="3"/>
      <dgm:spPr/>
    </dgm:pt>
    <dgm:pt modelId="{05B9FC1E-AB35-4E75-B2D1-4C9AC42E217A}" type="pres">
      <dgm:prSet presAssocID="{987D9055-2431-42A6-B7F3-5FDEC376DC80}" presName="gear3dstNode" presStyleLbl="node1" presStyleIdx="2" presStyleCnt="3"/>
      <dgm:spPr/>
    </dgm:pt>
    <dgm:pt modelId="{7B46F3AC-236B-42BB-98BF-D587539EED5C}" type="pres">
      <dgm:prSet presAssocID="{E4722CD7-DE34-478E-9B73-69D05BA36238}" presName="connector1" presStyleLbl="sibTrans2D1" presStyleIdx="0" presStyleCnt="3" custScaleX="101501" custScaleY="113516"/>
      <dgm:spPr/>
    </dgm:pt>
    <dgm:pt modelId="{F75FB527-1F2A-4EC6-BB67-03C472936009}" type="pres">
      <dgm:prSet presAssocID="{EC5BFACD-05F3-4C8B-A2EA-DC1A8B67973E}" presName="connector2" presStyleLbl="sibTrans2D1" presStyleIdx="1" presStyleCnt="3"/>
      <dgm:spPr/>
    </dgm:pt>
    <dgm:pt modelId="{DB4E7F9C-6D4A-4A4B-AB1B-0066B9A21B08}" type="pres">
      <dgm:prSet presAssocID="{DD05B3D9-9511-44E8-8407-6BCFA0C79737}" presName="connector3" presStyleLbl="sibTrans2D1" presStyleIdx="2" presStyleCnt="3"/>
      <dgm:spPr/>
    </dgm:pt>
  </dgm:ptLst>
  <dgm:cxnLst>
    <dgm:cxn modelId="{5C497A0B-4A85-4687-A196-5F698541A47D}" srcId="{425D24B9-4FDA-4AF7-B413-F90D04C83B2A}" destId="{D7C1D822-3D6F-49D0-BA25-8685327A4300}" srcOrd="1" destOrd="0" parTransId="{966EB8AA-E650-4582-9555-AF46B7FEB792}" sibTransId="{EC5BFACD-05F3-4C8B-A2EA-DC1A8B67973E}"/>
    <dgm:cxn modelId="{9BFD0036-E5EE-4233-8D92-F06E94A2F60A}" type="presOf" srcId="{D7C1D822-3D6F-49D0-BA25-8685327A4300}" destId="{FF453C5B-2C63-499C-AD36-3231379CC7F8}" srcOrd="0" destOrd="0" presId="urn:microsoft.com/office/officeart/2005/8/layout/gear1"/>
    <dgm:cxn modelId="{B0F5ED44-021D-4921-9A3B-2C2C604C6B41}" srcId="{425D24B9-4FDA-4AF7-B413-F90D04C83B2A}" destId="{D972DE79-AB6D-4C9B-921A-35F0A3BDBC18}" srcOrd="0" destOrd="0" parTransId="{4F21EC0A-C4AD-4A98-BEC9-4E69E6416D1E}" sibTransId="{E4722CD7-DE34-478E-9B73-69D05BA36238}"/>
    <dgm:cxn modelId="{49898D54-8E69-4B3C-8110-9DDFA0A3F07B}" type="presOf" srcId="{D972DE79-AB6D-4C9B-921A-35F0A3BDBC18}" destId="{CDFBF192-A828-43C1-9728-6CB1B9092A28}" srcOrd="0" destOrd="0" presId="urn:microsoft.com/office/officeart/2005/8/layout/gear1"/>
    <dgm:cxn modelId="{B0C23875-2C22-46CD-8F10-E9A2AEDE178F}" type="presOf" srcId="{987D9055-2431-42A6-B7F3-5FDEC376DC80}" destId="{C9F216E4-062A-41E9-A9F6-007861AB3599}" srcOrd="0" destOrd="0" presId="urn:microsoft.com/office/officeart/2005/8/layout/gear1"/>
    <dgm:cxn modelId="{4A6C6E7E-F274-4CB6-9640-97F35D96AAC6}" type="presOf" srcId="{EC5BFACD-05F3-4C8B-A2EA-DC1A8B67973E}" destId="{F75FB527-1F2A-4EC6-BB67-03C472936009}" srcOrd="0" destOrd="0" presId="urn:microsoft.com/office/officeart/2005/8/layout/gear1"/>
    <dgm:cxn modelId="{45B9FD83-8E64-440E-95FB-6F5045D2C43B}" srcId="{425D24B9-4FDA-4AF7-B413-F90D04C83B2A}" destId="{987D9055-2431-42A6-B7F3-5FDEC376DC80}" srcOrd="2" destOrd="0" parTransId="{10925165-7916-41CE-B15F-C1AC27005998}" sibTransId="{DD05B3D9-9511-44E8-8407-6BCFA0C79737}"/>
    <dgm:cxn modelId="{41E24B8D-AD35-44D5-80A9-160E3771DEBB}" type="presOf" srcId="{987D9055-2431-42A6-B7F3-5FDEC376DC80}" destId="{A07EC458-6569-4DF5-B462-993F103BF03E}" srcOrd="2" destOrd="0" presId="urn:microsoft.com/office/officeart/2005/8/layout/gear1"/>
    <dgm:cxn modelId="{9BC58CA1-20F5-461D-9058-109386AD68B0}" type="presOf" srcId="{DD05B3D9-9511-44E8-8407-6BCFA0C79737}" destId="{DB4E7F9C-6D4A-4A4B-AB1B-0066B9A21B08}" srcOrd="0" destOrd="0" presId="urn:microsoft.com/office/officeart/2005/8/layout/gear1"/>
    <dgm:cxn modelId="{C309F5A4-1572-40AC-B320-2342DA6AF65C}" type="presOf" srcId="{987D9055-2431-42A6-B7F3-5FDEC376DC80}" destId="{54E9BE1B-4E6D-4D9F-A97F-4FC33BA17B79}" srcOrd="1" destOrd="0" presId="urn:microsoft.com/office/officeart/2005/8/layout/gear1"/>
    <dgm:cxn modelId="{776803A7-FBF2-4512-8697-DCC77C4209CF}" type="presOf" srcId="{D972DE79-AB6D-4C9B-921A-35F0A3BDBC18}" destId="{602DA399-EE9A-4FDD-9049-855BCAA3CE72}" srcOrd="2" destOrd="0" presId="urn:microsoft.com/office/officeart/2005/8/layout/gear1"/>
    <dgm:cxn modelId="{65AFF9C5-B667-4A13-8C8E-2BA99613F77E}" type="presOf" srcId="{D7C1D822-3D6F-49D0-BA25-8685327A4300}" destId="{8D99EFC7-5254-4B3B-A203-4CF23A18228C}" srcOrd="2" destOrd="0" presId="urn:microsoft.com/office/officeart/2005/8/layout/gear1"/>
    <dgm:cxn modelId="{8A9193C9-BC74-45FE-B619-7687A2534B77}" type="presOf" srcId="{425D24B9-4FDA-4AF7-B413-F90D04C83B2A}" destId="{E9729224-F3AC-4AF3-A977-21CFE06489F6}" srcOrd="0" destOrd="0" presId="urn:microsoft.com/office/officeart/2005/8/layout/gear1"/>
    <dgm:cxn modelId="{225ED1D9-7034-4183-A9C2-D07932712546}" type="presOf" srcId="{D7C1D822-3D6F-49D0-BA25-8685327A4300}" destId="{59AC4970-38F3-4464-8600-149CCCCACC85}" srcOrd="1" destOrd="0" presId="urn:microsoft.com/office/officeart/2005/8/layout/gear1"/>
    <dgm:cxn modelId="{23DA16E6-AB74-49C6-BACF-F2CD9F1143D5}" type="presOf" srcId="{E4722CD7-DE34-478E-9B73-69D05BA36238}" destId="{7B46F3AC-236B-42BB-98BF-D587539EED5C}" srcOrd="0" destOrd="0" presId="urn:microsoft.com/office/officeart/2005/8/layout/gear1"/>
    <dgm:cxn modelId="{D6EE47F9-DAA8-451D-9AD1-5D15B3F8F567}" type="presOf" srcId="{987D9055-2431-42A6-B7F3-5FDEC376DC80}" destId="{05B9FC1E-AB35-4E75-B2D1-4C9AC42E217A}" srcOrd="3" destOrd="0" presId="urn:microsoft.com/office/officeart/2005/8/layout/gear1"/>
    <dgm:cxn modelId="{826AAEFC-FC91-4B17-9724-0C25FFF0E71E}" type="presOf" srcId="{D972DE79-AB6D-4C9B-921A-35F0A3BDBC18}" destId="{63A54C33-5DF1-42E0-8E5A-78F06F7354B0}" srcOrd="1" destOrd="0" presId="urn:microsoft.com/office/officeart/2005/8/layout/gear1"/>
    <dgm:cxn modelId="{14F0FF82-BD41-4438-A459-6176DA7B19A9}" type="presParOf" srcId="{E9729224-F3AC-4AF3-A977-21CFE06489F6}" destId="{CDFBF192-A828-43C1-9728-6CB1B9092A28}" srcOrd="0" destOrd="0" presId="urn:microsoft.com/office/officeart/2005/8/layout/gear1"/>
    <dgm:cxn modelId="{2584ED58-52F3-4B7E-85DD-57342C198D70}" type="presParOf" srcId="{E9729224-F3AC-4AF3-A977-21CFE06489F6}" destId="{63A54C33-5DF1-42E0-8E5A-78F06F7354B0}" srcOrd="1" destOrd="0" presId="urn:microsoft.com/office/officeart/2005/8/layout/gear1"/>
    <dgm:cxn modelId="{76E8F4DF-63A5-4C65-B643-06A6DF6461FB}" type="presParOf" srcId="{E9729224-F3AC-4AF3-A977-21CFE06489F6}" destId="{602DA399-EE9A-4FDD-9049-855BCAA3CE72}" srcOrd="2" destOrd="0" presId="urn:microsoft.com/office/officeart/2005/8/layout/gear1"/>
    <dgm:cxn modelId="{8AFCC86E-942D-4243-AE6D-EB4AA04EF0EC}" type="presParOf" srcId="{E9729224-F3AC-4AF3-A977-21CFE06489F6}" destId="{FF453C5B-2C63-499C-AD36-3231379CC7F8}" srcOrd="3" destOrd="0" presId="urn:microsoft.com/office/officeart/2005/8/layout/gear1"/>
    <dgm:cxn modelId="{CF1ED145-3A64-40A2-81FB-2A88E77EA57B}" type="presParOf" srcId="{E9729224-F3AC-4AF3-A977-21CFE06489F6}" destId="{59AC4970-38F3-4464-8600-149CCCCACC85}" srcOrd="4" destOrd="0" presId="urn:microsoft.com/office/officeart/2005/8/layout/gear1"/>
    <dgm:cxn modelId="{B629043E-F95B-47B9-A882-A8CEE2DED58A}" type="presParOf" srcId="{E9729224-F3AC-4AF3-A977-21CFE06489F6}" destId="{8D99EFC7-5254-4B3B-A203-4CF23A18228C}" srcOrd="5" destOrd="0" presId="urn:microsoft.com/office/officeart/2005/8/layout/gear1"/>
    <dgm:cxn modelId="{FB3C0A1C-39CB-4038-AABE-330599A6013A}" type="presParOf" srcId="{E9729224-F3AC-4AF3-A977-21CFE06489F6}" destId="{C9F216E4-062A-41E9-A9F6-007861AB3599}" srcOrd="6" destOrd="0" presId="urn:microsoft.com/office/officeart/2005/8/layout/gear1"/>
    <dgm:cxn modelId="{D10DA75E-6966-498C-88D4-FAF9FB127121}" type="presParOf" srcId="{E9729224-F3AC-4AF3-A977-21CFE06489F6}" destId="{54E9BE1B-4E6D-4D9F-A97F-4FC33BA17B79}" srcOrd="7" destOrd="0" presId="urn:microsoft.com/office/officeart/2005/8/layout/gear1"/>
    <dgm:cxn modelId="{D4A4E05C-E6DE-451D-80FC-744C440E1BDB}" type="presParOf" srcId="{E9729224-F3AC-4AF3-A977-21CFE06489F6}" destId="{A07EC458-6569-4DF5-B462-993F103BF03E}" srcOrd="8" destOrd="0" presId="urn:microsoft.com/office/officeart/2005/8/layout/gear1"/>
    <dgm:cxn modelId="{E8287954-D57D-4EC2-B7C9-76BD441B10DA}" type="presParOf" srcId="{E9729224-F3AC-4AF3-A977-21CFE06489F6}" destId="{05B9FC1E-AB35-4E75-B2D1-4C9AC42E217A}" srcOrd="9" destOrd="0" presId="urn:microsoft.com/office/officeart/2005/8/layout/gear1"/>
    <dgm:cxn modelId="{EC56AC45-0474-4558-AF86-245D63CA65E5}" type="presParOf" srcId="{E9729224-F3AC-4AF3-A977-21CFE06489F6}" destId="{7B46F3AC-236B-42BB-98BF-D587539EED5C}" srcOrd="10" destOrd="0" presId="urn:microsoft.com/office/officeart/2005/8/layout/gear1"/>
    <dgm:cxn modelId="{06C3D0F7-1BFC-49ED-9362-9484442C115D}" type="presParOf" srcId="{E9729224-F3AC-4AF3-A977-21CFE06489F6}" destId="{F75FB527-1F2A-4EC6-BB67-03C472936009}" srcOrd="11" destOrd="0" presId="urn:microsoft.com/office/officeart/2005/8/layout/gear1"/>
    <dgm:cxn modelId="{807130F6-D166-4A7A-BDB7-5335D93A15E8}" type="presParOf" srcId="{E9729224-F3AC-4AF3-A977-21CFE06489F6}" destId="{DB4E7F9C-6D4A-4A4B-AB1B-0066B9A21B0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A4CB2-60AC-46D5-8A83-FDABAA545FB8}">
      <dsp:nvSpPr>
        <dsp:cNvPr id="0" name=""/>
        <dsp:cNvSpPr/>
      </dsp:nvSpPr>
      <dsp:spPr>
        <a:xfrm>
          <a:off x="3559621" y="3953876"/>
          <a:ext cx="2802393" cy="15105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M&amp;E assessment of systems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Determine gaps in system architecture and systems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</dsp:txBody>
      <dsp:txXfrm>
        <a:off x="4433522" y="4364709"/>
        <a:ext cx="1895309" cy="1066582"/>
      </dsp:txXfrm>
    </dsp:sp>
    <dsp:sp modelId="{6C163C6D-5642-40D5-BE62-133535939F9E}">
      <dsp:nvSpPr>
        <dsp:cNvPr id="0" name=""/>
        <dsp:cNvSpPr/>
      </dsp:nvSpPr>
      <dsp:spPr>
        <a:xfrm>
          <a:off x="-245196" y="3965569"/>
          <a:ext cx="2802393" cy="15105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DQA translated into data quality improvement and use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</dsp:txBody>
      <dsp:txXfrm>
        <a:off x="-212013" y="4376401"/>
        <a:ext cx="1895309" cy="1066582"/>
      </dsp:txXfrm>
    </dsp:sp>
    <dsp:sp modelId="{91D85928-9E11-4D61-A0AA-A367F39756A0}">
      <dsp:nvSpPr>
        <dsp:cNvPr id="0" name=""/>
        <dsp:cNvSpPr/>
      </dsp:nvSpPr>
      <dsp:spPr>
        <a:xfrm>
          <a:off x="3521260" y="414229"/>
          <a:ext cx="2879115" cy="15263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The role of the country platform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Building monitoring capacity at all levels of the health system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     Data visuals</a:t>
          </a:r>
        </a:p>
      </dsp:txBody>
      <dsp:txXfrm>
        <a:off x="4418522" y="447757"/>
        <a:ext cx="1948324" cy="1077674"/>
      </dsp:txXfrm>
    </dsp:sp>
    <dsp:sp modelId="{68255C62-CE01-4B0B-BC09-184299062FF2}">
      <dsp:nvSpPr>
        <dsp:cNvPr id="0" name=""/>
        <dsp:cNvSpPr/>
      </dsp:nvSpPr>
      <dsp:spPr>
        <a:xfrm>
          <a:off x="-143591" y="373390"/>
          <a:ext cx="2599183" cy="15671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Set baselines and achievable targets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Do objectives align with the IC</a:t>
          </a:r>
        </a:p>
      </dsp:txBody>
      <dsp:txXfrm>
        <a:off x="-109166" y="407815"/>
        <a:ext cx="1750578" cy="1106504"/>
      </dsp:txXfrm>
    </dsp:sp>
    <dsp:sp modelId="{FBB907CD-876A-4687-B441-499B5D6E70BA}">
      <dsp:nvSpPr>
        <dsp:cNvPr id="0" name=""/>
        <dsp:cNvSpPr/>
      </dsp:nvSpPr>
      <dsp:spPr>
        <a:xfrm>
          <a:off x="986355" y="823416"/>
          <a:ext cx="2044027" cy="204402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Results Framework</a:t>
          </a:r>
        </a:p>
      </dsp:txBody>
      <dsp:txXfrm>
        <a:off x="1585037" y="1422098"/>
        <a:ext cx="1445345" cy="1445345"/>
      </dsp:txXfrm>
    </dsp:sp>
    <dsp:sp modelId="{C4C9D155-814A-4E76-8A3C-30755F2DAF8E}">
      <dsp:nvSpPr>
        <dsp:cNvPr id="0" name=""/>
        <dsp:cNvSpPr/>
      </dsp:nvSpPr>
      <dsp:spPr>
        <a:xfrm rot="5400000">
          <a:off x="3124795" y="823416"/>
          <a:ext cx="2044027" cy="204402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Data use strategy</a:t>
          </a:r>
        </a:p>
      </dsp:txBody>
      <dsp:txXfrm rot="-5400000">
        <a:off x="3124795" y="1422098"/>
        <a:ext cx="1445345" cy="1445345"/>
      </dsp:txXfrm>
    </dsp:sp>
    <dsp:sp modelId="{68CF70F2-7AF1-4579-BB3E-8E36B6EDE37F}">
      <dsp:nvSpPr>
        <dsp:cNvPr id="0" name=""/>
        <dsp:cNvSpPr/>
      </dsp:nvSpPr>
      <dsp:spPr>
        <a:xfrm rot="10800000">
          <a:off x="3124795" y="2961856"/>
          <a:ext cx="2044027" cy="204402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Supporting Integrate data systems and architecture </a:t>
          </a:r>
        </a:p>
      </dsp:txBody>
      <dsp:txXfrm rot="10800000">
        <a:off x="3124795" y="2961856"/>
        <a:ext cx="1445345" cy="1445345"/>
      </dsp:txXfrm>
    </dsp:sp>
    <dsp:sp modelId="{98232FBF-F575-471E-95DB-7ADBDB5CC869}">
      <dsp:nvSpPr>
        <dsp:cNvPr id="0" name=""/>
        <dsp:cNvSpPr/>
      </dsp:nvSpPr>
      <dsp:spPr>
        <a:xfrm rot="16200000">
          <a:off x="979733" y="2961856"/>
          <a:ext cx="2044027" cy="2044027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Data quality and use  improvement strategy</a:t>
          </a:r>
        </a:p>
      </dsp:txBody>
      <dsp:txXfrm rot="5400000">
        <a:off x="1578415" y="2961856"/>
        <a:ext cx="1445345" cy="1445345"/>
      </dsp:txXfrm>
    </dsp:sp>
    <dsp:sp modelId="{F2CDBCD9-096B-47FD-9437-16A495CE6F9B}">
      <dsp:nvSpPr>
        <dsp:cNvPr id="0" name=""/>
        <dsp:cNvSpPr/>
      </dsp:nvSpPr>
      <dsp:spPr>
        <a:xfrm>
          <a:off x="2724723" y="2489794"/>
          <a:ext cx="705732" cy="61368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6D1515-0FB6-4451-BF4E-1AEB8874A330}">
      <dsp:nvSpPr>
        <dsp:cNvPr id="0" name=""/>
        <dsp:cNvSpPr/>
      </dsp:nvSpPr>
      <dsp:spPr>
        <a:xfrm rot="10800000">
          <a:off x="2724723" y="2725825"/>
          <a:ext cx="705732" cy="61368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3C293-E20E-412D-96A8-C739BB3CCAFC}">
      <dsp:nvSpPr>
        <dsp:cNvPr id="0" name=""/>
        <dsp:cNvSpPr/>
      </dsp:nvSpPr>
      <dsp:spPr>
        <a:xfrm>
          <a:off x="2434727" y="237568"/>
          <a:ext cx="1208751" cy="1177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 dirty="0">
              <a:solidFill>
                <a:schemeClr val="bg1"/>
              </a:solidFill>
            </a:rPr>
            <a:t>Tracking expenditure/disbursement of funds against the IC</a:t>
          </a:r>
        </a:p>
      </dsp:txBody>
      <dsp:txXfrm>
        <a:off x="2434727" y="237568"/>
        <a:ext cx="1208751" cy="1177309"/>
      </dsp:txXfrm>
    </dsp:sp>
    <dsp:sp modelId="{F8459064-03E9-491F-B0AF-15E4C769C68A}">
      <dsp:nvSpPr>
        <dsp:cNvPr id="0" name=""/>
        <dsp:cNvSpPr/>
      </dsp:nvSpPr>
      <dsp:spPr>
        <a:xfrm>
          <a:off x="767362" y="89072"/>
          <a:ext cx="2807216" cy="2807216"/>
        </a:xfrm>
        <a:prstGeom prst="circularArrow">
          <a:avLst>
            <a:gd name="adj1" fmla="val 8245"/>
            <a:gd name="adj2" fmla="val 575808"/>
            <a:gd name="adj3" fmla="val 2548574"/>
            <a:gd name="adj4" fmla="val 12681"/>
            <a:gd name="adj5" fmla="val 961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6584E-B11F-43B3-905F-D9A7C95BABCF}">
      <dsp:nvSpPr>
        <dsp:cNvPr id="0" name=""/>
        <dsp:cNvSpPr/>
      </dsp:nvSpPr>
      <dsp:spPr>
        <a:xfrm>
          <a:off x="1562326" y="1962598"/>
          <a:ext cx="1186923" cy="11869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bg1"/>
              </a:solidFill>
            </a:rPr>
            <a:t>Quality of care/ Service delivery </a:t>
          </a:r>
        </a:p>
      </dsp:txBody>
      <dsp:txXfrm>
        <a:off x="1562326" y="1962598"/>
        <a:ext cx="1186923" cy="1186923"/>
      </dsp:txXfrm>
    </dsp:sp>
    <dsp:sp modelId="{98D50044-9C14-447B-B98D-B3799AE6BB30}">
      <dsp:nvSpPr>
        <dsp:cNvPr id="0" name=""/>
        <dsp:cNvSpPr/>
      </dsp:nvSpPr>
      <dsp:spPr>
        <a:xfrm>
          <a:off x="637161" y="5964"/>
          <a:ext cx="2807216" cy="2807216"/>
        </a:xfrm>
        <a:prstGeom prst="circularArrow">
          <a:avLst>
            <a:gd name="adj1" fmla="val 8245"/>
            <a:gd name="adj2" fmla="val 575808"/>
            <a:gd name="adj3" fmla="val 10194035"/>
            <a:gd name="adj4" fmla="val 6871165"/>
            <a:gd name="adj5" fmla="val 9619"/>
          </a:avLst>
        </a:prstGeom>
        <a:solidFill>
          <a:schemeClr val="accent5">
            <a:hueOff val="7964199"/>
            <a:satOff val="-14345"/>
            <a:lumOff val="-9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3F404-2F9E-4C2E-B0F7-3C331E358833}">
      <dsp:nvSpPr>
        <dsp:cNvPr id="0" name=""/>
        <dsp:cNvSpPr/>
      </dsp:nvSpPr>
      <dsp:spPr>
        <a:xfrm>
          <a:off x="448811" y="232761"/>
          <a:ext cx="1186923" cy="11869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bg1"/>
              </a:solidFill>
            </a:rPr>
            <a:t>RMNCAH-N performance data (LMIS, DHIS2 </a:t>
          </a:r>
          <a:r>
            <a:rPr lang="en-US" sz="1500" kern="1200" dirty="0" err="1">
              <a:solidFill>
                <a:schemeClr val="bg1"/>
              </a:solidFill>
            </a:rPr>
            <a:t>etc</a:t>
          </a:r>
          <a:r>
            <a:rPr lang="en-US" sz="1500" kern="1200" dirty="0">
              <a:solidFill>
                <a:schemeClr val="bg1"/>
              </a:solidFill>
            </a:rPr>
            <a:t>)</a:t>
          </a:r>
        </a:p>
      </dsp:txBody>
      <dsp:txXfrm>
        <a:off x="448811" y="232761"/>
        <a:ext cx="1186923" cy="1186923"/>
      </dsp:txXfrm>
    </dsp:sp>
    <dsp:sp modelId="{4DE5B724-0049-4F6D-A073-C82E710F70A1}">
      <dsp:nvSpPr>
        <dsp:cNvPr id="0" name=""/>
        <dsp:cNvSpPr/>
      </dsp:nvSpPr>
      <dsp:spPr>
        <a:xfrm>
          <a:off x="790213" y="49411"/>
          <a:ext cx="2807216" cy="2807216"/>
        </a:xfrm>
        <a:prstGeom prst="circularArrow">
          <a:avLst>
            <a:gd name="adj1" fmla="val 8245"/>
            <a:gd name="adj2" fmla="val 575808"/>
            <a:gd name="adj3" fmla="val 16823349"/>
            <a:gd name="adj4" fmla="val 14966149"/>
            <a:gd name="adj5" fmla="val 9619"/>
          </a:avLst>
        </a:prstGeom>
        <a:solidFill>
          <a:schemeClr val="accent5">
            <a:hueOff val="15928398"/>
            <a:satOff val="-28689"/>
            <a:lumOff val="-19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8641E4-C6E4-4A07-B2D0-946CE247E63A}">
      <dsp:nvSpPr>
        <dsp:cNvPr id="0" name=""/>
        <dsp:cNvSpPr/>
      </dsp:nvSpPr>
      <dsp:spPr>
        <a:xfrm>
          <a:off x="370" y="303712"/>
          <a:ext cx="1444637" cy="86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National health accounts / Boost</a:t>
          </a:r>
        </a:p>
      </dsp:txBody>
      <dsp:txXfrm>
        <a:off x="370" y="303712"/>
        <a:ext cx="1444637" cy="866782"/>
      </dsp:txXfrm>
    </dsp:sp>
    <dsp:sp modelId="{02CA7AA8-95EC-446C-B246-41D2400662FB}">
      <dsp:nvSpPr>
        <dsp:cNvPr id="0" name=""/>
        <dsp:cNvSpPr/>
      </dsp:nvSpPr>
      <dsp:spPr>
        <a:xfrm>
          <a:off x="1589471" y="303712"/>
          <a:ext cx="1444637" cy="86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Mapping financial commitments to the RMNACH-N IC by program and regional priorities</a:t>
          </a:r>
        </a:p>
      </dsp:txBody>
      <dsp:txXfrm>
        <a:off x="1589471" y="303712"/>
        <a:ext cx="1444637" cy="866782"/>
      </dsp:txXfrm>
    </dsp:sp>
    <dsp:sp modelId="{F6A02B45-A9B9-4EBB-897C-94C3FEBDE6D1}">
      <dsp:nvSpPr>
        <dsp:cNvPr id="0" name=""/>
        <dsp:cNvSpPr/>
      </dsp:nvSpPr>
      <dsp:spPr>
        <a:xfrm>
          <a:off x="370" y="1314958"/>
          <a:ext cx="1444637" cy="86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Budget allocation systems</a:t>
          </a:r>
        </a:p>
      </dsp:txBody>
      <dsp:txXfrm>
        <a:off x="370" y="1314958"/>
        <a:ext cx="1444637" cy="866782"/>
      </dsp:txXfrm>
    </dsp:sp>
    <dsp:sp modelId="{4E211AFB-7613-413F-A14F-D909AC828367}">
      <dsp:nvSpPr>
        <dsp:cNvPr id="0" name=""/>
        <dsp:cNvSpPr/>
      </dsp:nvSpPr>
      <dsp:spPr>
        <a:xfrm>
          <a:off x="1589471" y="1314958"/>
          <a:ext cx="1444637" cy="86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Integrated Financial Management Information System (IFMIS)</a:t>
          </a:r>
        </a:p>
      </dsp:txBody>
      <dsp:txXfrm>
        <a:off x="1589471" y="1314958"/>
        <a:ext cx="1444637" cy="866782"/>
      </dsp:txXfrm>
    </dsp:sp>
    <dsp:sp modelId="{90721EC8-926B-4FFB-B7BD-C7906E5AC3BB}">
      <dsp:nvSpPr>
        <dsp:cNvPr id="0" name=""/>
        <dsp:cNvSpPr/>
      </dsp:nvSpPr>
      <dsp:spPr>
        <a:xfrm>
          <a:off x="794920" y="2326204"/>
          <a:ext cx="1444637" cy="8667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Private sector fiscal space / market scoping   analysis</a:t>
          </a:r>
        </a:p>
      </dsp:txBody>
      <dsp:txXfrm>
        <a:off x="794920" y="2326204"/>
        <a:ext cx="1444637" cy="8667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C3548B-48F9-4C89-BB2F-42E575A2283E}">
      <dsp:nvSpPr>
        <dsp:cNvPr id="0" name=""/>
        <dsp:cNvSpPr/>
      </dsp:nvSpPr>
      <dsp:spPr>
        <a:xfrm rot="5400000">
          <a:off x="1015240" y="1020718"/>
          <a:ext cx="666011" cy="57942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intervention I </a:t>
          </a:r>
        </a:p>
      </dsp:txBody>
      <dsp:txXfrm rot="-5400000">
        <a:off x="1148825" y="1081214"/>
        <a:ext cx="398841" cy="458437"/>
      </dsp:txXfrm>
    </dsp:sp>
    <dsp:sp modelId="{F6DC9296-2A38-4785-8760-91AD9D4C8892}">
      <dsp:nvSpPr>
        <dsp:cNvPr id="0" name=""/>
        <dsp:cNvSpPr/>
      </dsp:nvSpPr>
      <dsp:spPr>
        <a:xfrm>
          <a:off x="1655543" y="1110629"/>
          <a:ext cx="743268" cy="399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</a:p>
      </dsp:txBody>
      <dsp:txXfrm>
        <a:off x="1655543" y="1110629"/>
        <a:ext cx="743268" cy="399606"/>
      </dsp:txXfrm>
    </dsp:sp>
    <dsp:sp modelId="{36F6EE18-A8E4-4C7C-8062-DC5EA4DC864E}">
      <dsp:nvSpPr>
        <dsp:cNvPr id="0" name=""/>
        <dsp:cNvSpPr/>
      </dsp:nvSpPr>
      <dsp:spPr>
        <a:xfrm rot="5400000">
          <a:off x="389456" y="1020718"/>
          <a:ext cx="666011" cy="57942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9162"/>
            <a:satOff val="-9922"/>
            <a:lumOff val="86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523041" y="1081214"/>
        <a:ext cx="398841" cy="458437"/>
      </dsp:txXfrm>
    </dsp:sp>
    <dsp:sp modelId="{D61B495F-9E9F-47E0-BB1C-5502643FB581}">
      <dsp:nvSpPr>
        <dsp:cNvPr id="0" name=""/>
        <dsp:cNvSpPr/>
      </dsp:nvSpPr>
      <dsp:spPr>
        <a:xfrm rot="5400000">
          <a:off x="701149" y="1586028"/>
          <a:ext cx="666011" cy="57942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18323"/>
            <a:satOff val="-19845"/>
            <a:lumOff val="17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intervention II</a:t>
          </a:r>
        </a:p>
      </dsp:txBody>
      <dsp:txXfrm rot="-5400000">
        <a:off x="834734" y="1646524"/>
        <a:ext cx="398841" cy="458437"/>
      </dsp:txXfrm>
    </dsp:sp>
    <dsp:sp modelId="{38B1E6F0-D0EC-4207-9C35-8AB91B94FA08}">
      <dsp:nvSpPr>
        <dsp:cNvPr id="0" name=""/>
        <dsp:cNvSpPr/>
      </dsp:nvSpPr>
      <dsp:spPr>
        <a:xfrm>
          <a:off x="1171" y="1675940"/>
          <a:ext cx="719292" cy="399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0CEF46-BF36-4B51-A00C-29963DC6653D}">
      <dsp:nvSpPr>
        <dsp:cNvPr id="0" name=""/>
        <dsp:cNvSpPr/>
      </dsp:nvSpPr>
      <dsp:spPr>
        <a:xfrm rot="5400000">
          <a:off x="1326933" y="1586028"/>
          <a:ext cx="666011" cy="57942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27485"/>
            <a:satOff val="-29767"/>
            <a:lumOff val="2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1460518" y="1646524"/>
        <a:ext cx="398841" cy="458437"/>
      </dsp:txXfrm>
    </dsp:sp>
    <dsp:sp modelId="{8BA044D5-CE2E-4067-A5B2-C8C921537121}">
      <dsp:nvSpPr>
        <dsp:cNvPr id="0" name=""/>
        <dsp:cNvSpPr/>
      </dsp:nvSpPr>
      <dsp:spPr>
        <a:xfrm rot="5400000">
          <a:off x="1015240" y="2151338"/>
          <a:ext cx="666011" cy="57942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36647"/>
            <a:satOff val="-39690"/>
            <a:lumOff val="3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dirty="0"/>
            <a:t>intervention III</a:t>
          </a:r>
        </a:p>
      </dsp:txBody>
      <dsp:txXfrm rot="-5400000">
        <a:off x="1148825" y="2211834"/>
        <a:ext cx="398841" cy="458437"/>
      </dsp:txXfrm>
    </dsp:sp>
    <dsp:sp modelId="{88A6502B-E494-425B-9392-5CB2FF77D53A}">
      <dsp:nvSpPr>
        <dsp:cNvPr id="0" name=""/>
        <dsp:cNvSpPr/>
      </dsp:nvSpPr>
      <dsp:spPr>
        <a:xfrm>
          <a:off x="1655543" y="2241250"/>
          <a:ext cx="743268" cy="399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</a:p>
      </dsp:txBody>
      <dsp:txXfrm>
        <a:off x="1655543" y="2241250"/>
        <a:ext cx="743268" cy="399606"/>
      </dsp:txXfrm>
    </dsp:sp>
    <dsp:sp modelId="{BC19CEDD-A724-4C7E-9A76-D40F66633D6D}">
      <dsp:nvSpPr>
        <dsp:cNvPr id="0" name=""/>
        <dsp:cNvSpPr/>
      </dsp:nvSpPr>
      <dsp:spPr>
        <a:xfrm rot="5400000">
          <a:off x="389456" y="2151338"/>
          <a:ext cx="666011" cy="57942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45808"/>
            <a:satOff val="-49612"/>
            <a:lumOff val="4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523041" y="2211834"/>
        <a:ext cx="398841" cy="4584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BF192-A828-43C1-9728-6CB1B9092A28}">
      <dsp:nvSpPr>
        <dsp:cNvPr id="0" name=""/>
        <dsp:cNvSpPr/>
      </dsp:nvSpPr>
      <dsp:spPr>
        <a:xfrm>
          <a:off x="2294015" y="1379585"/>
          <a:ext cx="2463304" cy="2607808"/>
        </a:xfrm>
        <a:prstGeom prst="gear9">
          <a:avLst/>
        </a:prstGeom>
        <a:blipFill rotWithShape="0">
          <a:blip xmlns:r="http://schemas.openxmlformats.org/officeDocument/2006/relationships" r:embed="rId1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 </a:t>
          </a:r>
        </a:p>
      </dsp:txBody>
      <dsp:txXfrm>
        <a:off x="2789249" y="1980851"/>
        <a:ext cx="1472836" cy="1359037"/>
      </dsp:txXfrm>
    </dsp:sp>
    <dsp:sp modelId="{FF453C5B-2C63-499C-AD36-3231379CC7F8}">
      <dsp:nvSpPr>
        <dsp:cNvPr id="0" name=""/>
        <dsp:cNvSpPr/>
      </dsp:nvSpPr>
      <dsp:spPr>
        <a:xfrm>
          <a:off x="1373381" y="1247010"/>
          <a:ext cx="1249501" cy="128741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DRM</a:t>
          </a:r>
        </a:p>
      </dsp:txBody>
      <dsp:txXfrm>
        <a:off x="1687947" y="1569070"/>
        <a:ext cx="620369" cy="643294"/>
      </dsp:txXfrm>
    </dsp:sp>
    <dsp:sp modelId="{C9F216E4-062A-41E9-A9F6-007861AB3599}">
      <dsp:nvSpPr>
        <dsp:cNvPr id="0" name=""/>
        <dsp:cNvSpPr/>
      </dsp:nvSpPr>
      <dsp:spPr>
        <a:xfrm rot="20700000">
          <a:off x="2342838" y="370375"/>
          <a:ext cx="1212398" cy="1203027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Efficiency</a:t>
          </a:r>
        </a:p>
      </dsp:txBody>
      <dsp:txXfrm rot="-20700000">
        <a:off x="2609308" y="633678"/>
        <a:ext cx="679457" cy="676420"/>
      </dsp:txXfrm>
    </dsp:sp>
    <dsp:sp modelId="{7B46F3AC-236B-42BB-98BF-D587539EED5C}">
      <dsp:nvSpPr>
        <dsp:cNvPr id="0" name=""/>
        <dsp:cNvSpPr/>
      </dsp:nvSpPr>
      <dsp:spPr>
        <a:xfrm>
          <a:off x="2274658" y="1117093"/>
          <a:ext cx="2763358" cy="3090466"/>
        </a:xfrm>
        <a:prstGeom prst="circularArrow">
          <a:avLst>
            <a:gd name="adj1" fmla="val 4688"/>
            <a:gd name="adj2" fmla="val 299029"/>
            <a:gd name="adj3" fmla="val 2507958"/>
            <a:gd name="adj4" fmla="val 15879072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5FB527-1F2A-4EC6-BB67-03C472936009}">
      <dsp:nvSpPr>
        <dsp:cNvPr id="0" name=""/>
        <dsp:cNvSpPr/>
      </dsp:nvSpPr>
      <dsp:spPr>
        <a:xfrm>
          <a:off x="950748" y="776421"/>
          <a:ext cx="1978062" cy="197806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E7F9C-6D4A-4A4B-AB1B-0066B9A21B08}">
      <dsp:nvSpPr>
        <dsp:cNvPr id="0" name=""/>
        <dsp:cNvSpPr/>
      </dsp:nvSpPr>
      <dsp:spPr>
        <a:xfrm>
          <a:off x="1740524" y="-280474"/>
          <a:ext cx="2132749" cy="213274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A0990-8FEE-4574-92D1-A0FBB2A7D44F}" type="datetimeFigureOut">
              <a:rPr lang="en-GB" smtClean="0"/>
              <a:t>05/07/2018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A44FE-7D88-43C8-BC42-F838C7B01E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9049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1-24T04:57:13.45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1-24T04:57:12.63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-5595-460,'0'0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1-24T04:57:11.69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-1434-374,'0'0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1-24T04:57:12.02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-1434-374,'0'0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1-24T04:57:11.30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-1434-374,'0'0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8-01-24T04:57:09.77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0,'0'0,"0"0,0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71765-A57F-194E-8EBA-4EDD644D146C}" type="datetimeFigureOut">
              <a:rPr lang="en-US" smtClean="0"/>
              <a:t>7/5/2018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6B92B-51F3-6F40-A917-0A21556D3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618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Having a nice,</a:t>
            </a:r>
            <a:r>
              <a:rPr lang="en-US" baseline="0" dirty="0"/>
              <a:t> well-prioritized </a:t>
            </a:r>
            <a:r>
              <a:rPr lang="en-US" dirty="0"/>
              <a:t>document is a good starting point but is not sufficient on</a:t>
            </a:r>
            <a:r>
              <a:rPr lang="en-US" baseline="0" dirty="0"/>
              <a:t> its own, so a key area of emphasis for the GFF is on what we term “complementary financing”</a:t>
            </a:r>
          </a:p>
          <a:p>
            <a:endParaRPr lang="en-US" baseline="0" dirty="0"/>
          </a:p>
          <a:p>
            <a:r>
              <a:rPr lang="en-US" dirty="0"/>
              <a:t>At</a:t>
            </a:r>
            <a:r>
              <a:rPr lang="en-US" baseline="0" dirty="0"/>
              <a:t> the moment too often countries have national strategic frameworks that are quite broad and don’t have a clear process for securing financing for the plans, and so individual financiers cherry-pick the parts that they are interested in</a:t>
            </a:r>
          </a:p>
          <a:p>
            <a:endParaRPr lang="en-US" baseline="0" dirty="0"/>
          </a:p>
          <a:p>
            <a:r>
              <a:rPr lang="en-US" baseline="0" dirty="0"/>
              <a:t>This results in considerable inefficiency, as there are both gaps (key interventions that are </a:t>
            </a:r>
            <a:r>
              <a:rPr lang="en-US" baseline="0" dirty="0" err="1"/>
              <a:t>suboptimally</a:t>
            </a:r>
            <a:r>
              <a:rPr lang="en-US" baseline="0" dirty="0"/>
              <a:t> financed) and duplications</a:t>
            </a:r>
          </a:p>
          <a:p>
            <a:endParaRPr lang="en-US" baseline="0" dirty="0"/>
          </a:p>
          <a:p>
            <a:r>
              <a:rPr lang="en-US" baseline="0" dirty="0"/>
              <a:t>With the Investment Case process we want to move past this to have a much clearer division of financing, with everyone clear on which slice they are responsible for supporting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975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2606" y="3392693"/>
            <a:ext cx="4083270" cy="2282988"/>
          </a:xfrm>
        </p:spPr>
        <p:txBody>
          <a:bodyPr lIns="0" tIns="0" rIns="0" bIns="0" anchor="t">
            <a:noAutofit/>
          </a:bodyPr>
          <a:lstStyle>
            <a:lvl1pPr algn="l">
              <a:defRPr sz="2400" b="1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Main headline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2606" y="2697167"/>
            <a:ext cx="2392786" cy="683334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300" spc="-1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Up to two lines of smaller support text can </a:t>
            </a:r>
            <a:r>
              <a:rPr lang="en-US"/>
              <a:t>go here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06" y="358276"/>
            <a:ext cx="3234034" cy="367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2606" y="3392693"/>
            <a:ext cx="4083270" cy="2282988"/>
          </a:xfrm>
        </p:spPr>
        <p:txBody>
          <a:bodyPr lIns="0" tIns="0" rIns="0" bIns="0" anchor="t">
            <a:noAutofit/>
          </a:bodyPr>
          <a:lstStyle>
            <a:lvl1pPr algn="l">
              <a:defRPr sz="2400" b="1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Main headline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2606" y="2697167"/>
            <a:ext cx="2392786" cy="683334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300" spc="-1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Up to two lines of smaller support text can </a:t>
            </a:r>
            <a:r>
              <a:rPr lang="en-US"/>
              <a:t>go here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06" y="358276"/>
            <a:ext cx="3234034" cy="367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2606" y="3392693"/>
            <a:ext cx="4083270" cy="2282988"/>
          </a:xfrm>
        </p:spPr>
        <p:txBody>
          <a:bodyPr lIns="0" tIns="0" rIns="0" bIns="0" anchor="t">
            <a:noAutofit/>
          </a:bodyPr>
          <a:lstStyle>
            <a:lvl1pPr algn="l">
              <a:defRPr sz="2400" b="1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Main headline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2606" y="2697167"/>
            <a:ext cx="2392786" cy="683334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300" spc="-10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Up to two lines of smaller support text can go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06" y="358276"/>
            <a:ext cx="3234034" cy="367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2606" y="3392693"/>
            <a:ext cx="4083270" cy="2282988"/>
          </a:xfrm>
        </p:spPr>
        <p:txBody>
          <a:bodyPr lIns="0" tIns="0" rIns="0" bIns="0" anchor="t">
            <a:noAutofit/>
          </a:bodyPr>
          <a:lstStyle>
            <a:lvl1pPr algn="l">
              <a:defRPr sz="2400" b="1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Main headline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2606" y="2697167"/>
            <a:ext cx="2392786" cy="683334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300" spc="-1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Up to two lines of smaller support text can </a:t>
            </a:r>
            <a:r>
              <a:rPr lang="en-US"/>
              <a:t>go here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06" y="358276"/>
            <a:ext cx="3234034" cy="367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8234" y="320867"/>
            <a:ext cx="7886700" cy="591946"/>
          </a:xfrm>
        </p:spPr>
        <p:txBody>
          <a:bodyPr lIns="0" tIns="0" rIns="0" bIns="0" anchor="t">
            <a:noAutofit/>
          </a:bodyPr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234" y="1935353"/>
            <a:ext cx="7886700" cy="4351338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  <a:effectLst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Chart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426" y="328551"/>
            <a:ext cx="7155942" cy="732154"/>
          </a:xfrm>
        </p:spPr>
        <p:txBody>
          <a:bodyPr lIns="0" tIns="0" rIns="0" bIns="0" anchor="t">
            <a:noAutofit/>
          </a:bodyPr>
          <a:lstStyle>
            <a:lvl1pPr>
              <a:defRPr sz="25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here,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426" y="1913889"/>
            <a:ext cx="8489064" cy="43513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195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129">
          <p15:clr>
            <a:srgbClr val="FBAE40"/>
          </p15:clr>
        </p15:guide>
        <p15:guide id="3" orient="horz" pos="268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tro text and main tex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426" y="328551"/>
            <a:ext cx="7155942" cy="732154"/>
          </a:xfrm>
        </p:spPr>
        <p:txBody>
          <a:bodyPr lIns="0" tIns="0" rIns="0" bIns="0" anchor="t">
            <a:noAutofit/>
          </a:bodyPr>
          <a:lstStyle>
            <a:lvl1pPr>
              <a:defRPr sz="25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here,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426" y="1916113"/>
            <a:ext cx="3640074" cy="43513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0718" y="1922209"/>
            <a:ext cx="3886200" cy="43513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426" y="328551"/>
            <a:ext cx="7155942" cy="732154"/>
          </a:xfrm>
        </p:spPr>
        <p:txBody>
          <a:bodyPr lIns="0" tIns="0" rIns="0" bIns="0" anchor="t">
            <a:noAutofit/>
          </a:bodyPr>
          <a:lstStyle>
            <a:lvl1pPr>
              <a:defRPr sz="25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here,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426" y="1913889"/>
            <a:ext cx="3886200" cy="43513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2" pos="3129" userDrawn="1">
          <p15:clr>
            <a:srgbClr val="FBAE40"/>
          </p15:clr>
        </p15:guide>
        <p15:guide id="3" orient="horz" pos="268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426" y="328551"/>
            <a:ext cx="7155942" cy="732154"/>
          </a:xfrm>
        </p:spPr>
        <p:txBody>
          <a:bodyPr lIns="0" tIns="0" rIns="0" bIns="0" anchor="t">
            <a:noAutofit/>
          </a:bodyPr>
          <a:lstStyle>
            <a:lvl1pPr>
              <a:defRPr sz="25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here,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425" y="1916113"/>
            <a:ext cx="3884549" cy="43513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4357708" y="1916113"/>
            <a:ext cx="2241102" cy="154696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711544" y="3545003"/>
            <a:ext cx="2241102" cy="154696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711544" y="1916195"/>
            <a:ext cx="2241102" cy="154696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357708" y="3545003"/>
            <a:ext cx="2241102" cy="154696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426" y="328551"/>
            <a:ext cx="7155942" cy="732154"/>
          </a:xfrm>
        </p:spPr>
        <p:txBody>
          <a:bodyPr lIns="0" tIns="0" rIns="0" bIns="0" anchor="t">
            <a:noAutofit/>
          </a:bodyPr>
          <a:lstStyle>
            <a:lvl1pPr>
              <a:defRPr sz="25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here,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and two column lis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426" y="328551"/>
            <a:ext cx="7155942" cy="732154"/>
          </a:xfrm>
        </p:spPr>
        <p:txBody>
          <a:bodyPr lIns="0" tIns="0" rIns="0" bIns="0" anchor="t">
            <a:noAutofit/>
          </a:bodyPr>
          <a:lstStyle>
            <a:lvl1pPr>
              <a:defRPr sz="25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here,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4" y="1916113"/>
            <a:ext cx="2346847" cy="43513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834942" y="1922209"/>
            <a:ext cx="2519935" cy="4351338"/>
          </a:xfrm>
        </p:spPr>
        <p:txBody>
          <a:bodyPr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550"/>
              </a:spcAft>
              <a:buClr>
                <a:schemeClr val="accent2"/>
              </a:buClr>
              <a:buFont typeface="LucidaGrande" charset="0"/>
              <a:buChar char="►"/>
              <a:defRPr sz="900" baseline="0">
                <a:solidFill>
                  <a:schemeClr val="accent1"/>
                </a:solidFill>
              </a:defRPr>
            </a:lvl1pPr>
            <a:lvl2pPr marL="311150" indent="-138113">
              <a:spcBef>
                <a:spcPts val="0"/>
              </a:spcBef>
              <a:spcAft>
                <a:spcPts val="550"/>
              </a:spcAft>
              <a:buFont typeface="AppleSymbols" charset="0"/>
              <a:buChar char="⎻"/>
              <a:tabLst/>
              <a:defRPr sz="900">
                <a:solidFill>
                  <a:schemeClr val="accent1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First level</a:t>
            </a:r>
          </a:p>
          <a:p>
            <a:pPr lvl="0"/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5484197" y="1922209"/>
            <a:ext cx="2519935" cy="4351338"/>
          </a:xfrm>
        </p:spPr>
        <p:txBody>
          <a:bodyPr lIns="0" tIns="0" rIns="0" bIns="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550"/>
              </a:spcAft>
              <a:buClr>
                <a:schemeClr val="accent2"/>
              </a:buClr>
              <a:buFont typeface="LucidaGrande" charset="0"/>
              <a:buChar char="►"/>
              <a:defRPr sz="900" baseline="0">
                <a:solidFill>
                  <a:schemeClr val="accent1"/>
                </a:solidFill>
              </a:defRPr>
            </a:lvl1pPr>
            <a:lvl2pPr marL="311150" indent="-138113">
              <a:spcBef>
                <a:spcPts val="0"/>
              </a:spcBef>
              <a:spcAft>
                <a:spcPts val="550"/>
              </a:spcAft>
              <a:buFont typeface="AppleSymbols" charset="0"/>
              <a:buChar char="⎻"/>
              <a:tabLst/>
              <a:defRPr sz="900" baseline="0">
                <a:solidFill>
                  <a:schemeClr val="accent1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Second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426" y="328551"/>
            <a:ext cx="7155942" cy="732154"/>
          </a:xfrm>
        </p:spPr>
        <p:txBody>
          <a:bodyPr lIns="0" tIns="0" rIns="0" bIns="0" anchor="t">
            <a:noAutofit/>
          </a:bodyPr>
          <a:lstStyle>
            <a:lvl1pPr>
              <a:defRPr sz="25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here,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8775" y="1916113"/>
            <a:ext cx="3380244" cy="435133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3858017" y="1916113"/>
            <a:ext cx="4265222" cy="2862566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900"/>
            </a:lvl1pPr>
          </a:lstStyle>
          <a:p>
            <a:r>
              <a:rPr lang="en-US"/>
              <a:t>Insert picture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2605" y="1916113"/>
            <a:ext cx="6132140" cy="394939"/>
          </a:xfrm>
        </p:spPr>
        <p:txBody>
          <a:bodyPr lIns="0" tIns="0" rIns="0" bIns="0" anchor="t">
            <a:noAutofit/>
          </a:bodyPr>
          <a:lstStyle>
            <a:lvl1pPr algn="l">
              <a:defRPr sz="28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58775" y="2311052"/>
            <a:ext cx="6135970" cy="2913063"/>
          </a:xfrm>
        </p:spPr>
        <p:txBody>
          <a:bodyPr>
            <a:normAutofit/>
          </a:bodyPr>
          <a:lstStyle>
            <a:lvl1pPr marL="0" indent="0" defTabSz="180000">
              <a:buClr>
                <a:schemeClr val="accent2"/>
              </a:buClr>
              <a:buFont typeface="LucidaGrande" charset="0"/>
              <a:buNone/>
              <a:tabLst>
                <a:tab pos="180000" algn="l"/>
              </a:tabLst>
              <a:defRPr sz="2800">
                <a:solidFill>
                  <a:schemeClr val="bg1"/>
                </a:solidFill>
              </a:defRPr>
            </a:lvl1pPr>
            <a:lvl2pPr marL="4572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2605" y="1916113"/>
            <a:ext cx="6132140" cy="394939"/>
          </a:xfrm>
        </p:spPr>
        <p:txBody>
          <a:bodyPr lIns="0" tIns="0" rIns="0" bIns="0" anchor="t">
            <a:noAutofit/>
          </a:bodyPr>
          <a:lstStyle>
            <a:lvl1pPr algn="l">
              <a:defRPr sz="2800" b="1" spc="-2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Main headline goes here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58775" y="2311052"/>
            <a:ext cx="6135970" cy="2913063"/>
          </a:xfrm>
        </p:spPr>
        <p:txBody>
          <a:bodyPr>
            <a:normAutofit/>
          </a:bodyPr>
          <a:lstStyle>
            <a:lvl1pPr marL="0" indent="0" defTabSz="180000">
              <a:buClr>
                <a:schemeClr val="accent2"/>
              </a:buClr>
              <a:buFont typeface="LucidaGrande" charset="0"/>
              <a:buNone/>
              <a:tabLst>
                <a:tab pos="180000" algn="l"/>
              </a:tabLst>
              <a:defRPr sz="2800">
                <a:solidFill>
                  <a:schemeClr val="bg1"/>
                </a:solidFill>
              </a:defRPr>
            </a:lvl1pPr>
            <a:lvl2pPr marL="4572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58775" y="1916113"/>
            <a:ext cx="3856233" cy="2913063"/>
          </a:xfrm>
        </p:spPr>
        <p:txBody>
          <a:bodyPr anchor="ctr">
            <a:normAutofit/>
          </a:bodyPr>
          <a:lstStyle>
            <a:lvl1pPr marL="0" indent="0" defTabSz="180000">
              <a:buClr>
                <a:schemeClr val="accent2"/>
              </a:buClr>
              <a:buFont typeface="LucidaGrande" charset="0"/>
              <a:buNone/>
              <a:tabLst>
                <a:tab pos="180000" algn="l"/>
              </a:tabLst>
              <a:defRPr sz="2800">
                <a:solidFill>
                  <a:schemeClr val="bg1"/>
                </a:solidFill>
              </a:defRPr>
            </a:lvl1pPr>
            <a:lvl2pPr marL="4572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358775" y="1916113"/>
            <a:ext cx="3856233" cy="2913063"/>
          </a:xfrm>
        </p:spPr>
        <p:txBody>
          <a:bodyPr anchor="ctr">
            <a:normAutofit/>
          </a:bodyPr>
          <a:lstStyle>
            <a:lvl1pPr marL="0" indent="0" defTabSz="180000">
              <a:buClr>
                <a:schemeClr val="accent2"/>
              </a:buClr>
              <a:buFont typeface="LucidaGrande" charset="0"/>
              <a:buNone/>
              <a:tabLst>
                <a:tab pos="180000" algn="l"/>
              </a:tabLst>
              <a:defRPr sz="2800">
                <a:solidFill>
                  <a:schemeClr val="bg1"/>
                </a:solidFill>
              </a:defRPr>
            </a:lvl1pPr>
            <a:lvl2pPr marL="4572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3pPr>
            <a:lvl4pPr marL="13716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4pPr>
            <a:lvl5pPr marL="1828800" indent="0">
              <a:buClr>
                <a:schemeClr val="accent1"/>
              </a:buClr>
              <a:buFont typeface="AppleSymbols" charset="0"/>
              <a:buNone/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775" y="2989329"/>
            <a:ext cx="7886700" cy="1325563"/>
          </a:xfrm>
        </p:spPr>
        <p:txBody>
          <a:bodyPr>
            <a:normAutofit/>
          </a:bodyPr>
          <a:lstStyle>
            <a:lvl1pPr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58775" y="5186363"/>
            <a:ext cx="3817938" cy="174777"/>
          </a:xfrm>
        </p:spPr>
        <p:txBody>
          <a:bodyPr/>
          <a:lstStyle>
            <a:lvl1pPr marL="0" indent="0">
              <a:buNone/>
              <a:defRPr sz="11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Address and contact details: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58775" y="5480724"/>
            <a:ext cx="3817938" cy="882498"/>
          </a:xfrm>
        </p:spPr>
        <p:txBody>
          <a:bodyPr/>
          <a:lstStyle>
            <a:lvl1pPr marL="0" indent="0">
              <a:buNone/>
              <a:defRPr sz="11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effectLst/>
                <a:latin typeface="Verdana" charset="0"/>
              </a:rPr>
              <a:t>natus</a:t>
            </a:r>
            <a:r>
              <a:rPr lang="en-US" dirty="0">
                <a:effectLst/>
                <a:latin typeface="Verdana" charset="0"/>
              </a:rPr>
              <a:t> error sit </a:t>
            </a:r>
            <a:r>
              <a:rPr lang="en-US" dirty="0" err="1">
                <a:effectLst/>
                <a:latin typeface="Verdana" charset="0"/>
              </a:rPr>
              <a:t>voluptatem</a:t>
            </a:r>
            <a:r>
              <a:rPr lang="en-US" dirty="0">
                <a:effectLst/>
                <a:latin typeface="Verdana" charset="0"/>
              </a:rPr>
              <a:t> </a:t>
            </a:r>
            <a:r>
              <a:rPr lang="en-US" dirty="0" err="1">
                <a:effectLst/>
                <a:latin typeface="Verdana" charset="0"/>
              </a:rPr>
              <a:t>accusantium</a:t>
            </a:r>
            <a:r>
              <a:rPr lang="en-US" dirty="0">
                <a:effectLst/>
                <a:latin typeface="Verdana" charset="0"/>
              </a:rPr>
              <a:t> </a:t>
            </a:r>
            <a:r>
              <a:rPr lang="en-US" dirty="0" err="1">
                <a:effectLst/>
                <a:latin typeface="Verdana" charset="0"/>
              </a:rPr>
              <a:t>doloremque</a:t>
            </a:r>
            <a:r>
              <a:rPr lang="en-US" dirty="0">
                <a:effectLst/>
                <a:latin typeface="Verdana" charset="0"/>
              </a:rPr>
              <a:t> </a:t>
            </a:r>
            <a:r>
              <a:rPr lang="en-US" dirty="0" err="1">
                <a:effectLst/>
                <a:latin typeface="Verdana" charset="0"/>
              </a:rPr>
              <a:t>laudantium</a:t>
            </a:r>
            <a:r>
              <a:rPr lang="en-US" dirty="0">
                <a:effectLst/>
                <a:latin typeface="Verdana" charset="0"/>
              </a:rPr>
              <a:t>, </a:t>
            </a:r>
            <a:r>
              <a:rPr lang="en-US" dirty="0" err="1">
                <a:effectLst/>
                <a:latin typeface="Verdana" charset="0"/>
              </a:rPr>
              <a:t>totam</a:t>
            </a:r>
            <a:r>
              <a:rPr lang="en-US" dirty="0">
                <a:effectLst/>
                <a:latin typeface="Verdana" charset="0"/>
              </a:rPr>
              <a:t> rem </a:t>
            </a:r>
            <a:r>
              <a:rPr lang="en-US" dirty="0" err="1">
                <a:effectLst/>
                <a:latin typeface="Verdana" charset="0"/>
              </a:rPr>
              <a:t>aperiam</a:t>
            </a:r>
            <a:r>
              <a:rPr lang="en-US" dirty="0">
                <a:effectLst/>
                <a:latin typeface="Verdana" charset="0"/>
              </a:rPr>
              <a:t>, </a:t>
            </a:r>
            <a:r>
              <a:rPr lang="en-US" dirty="0" err="1">
                <a:effectLst/>
                <a:latin typeface="Verdana" charset="0"/>
              </a:rPr>
              <a:t>eaque</a:t>
            </a:r>
            <a:r>
              <a:rPr lang="en-US" dirty="0">
                <a:effectLst/>
                <a:latin typeface="Verdana" charset="0"/>
              </a:rPr>
              <a:t> </a:t>
            </a:r>
            <a:r>
              <a:rPr lang="en-US" dirty="0" err="1">
                <a:effectLst/>
                <a:latin typeface="Verdana" charset="0"/>
              </a:rPr>
              <a:t>ipsa</a:t>
            </a:r>
            <a:r>
              <a:rPr lang="en-US" dirty="0">
                <a:effectLst/>
                <a:latin typeface="Verdana" charset="0"/>
              </a:rPr>
              <a:t> quae ab </a:t>
            </a:r>
            <a:r>
              <a:rPr lang="en-US" dirty="0" err="1">
                <a:effectLst/>
                <a:latin typeface="Verdana" charset="0"/>
              </a:rPr>
              <a:t>illo</a:t>
            </a:r>
            <a:r>
              <a:rPr lang="en-US" dirty="0">
                <a:effectLst/>
                <a:latin typeface="Verdana" charset="0"/>
              </a:rPr>
              <a:t> </a:t>
            </a:r>
            <a:r>
              <a:rPr lang="en-US" dirty="0" err="1">
                <a:effectLst/>
                <a:latin typeface="Verdana" charset="0"/>
              </a:rPr>
              <a:t>inventore</a:t>
            </a:r>
            <a:endParaRPr lang="en-US" dirty="0">
              <a:effectLst/>
              <a:latin typeface="Verdana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A01C-41FD-486D-B17D-177B3E5A1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BAD17A-58F8-4987-96DD-FBF43E849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9D45E6-6A54-491E-8AB5-673C66B0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694C9A-92D6-4A1B-B450-39589B97B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EFF62-2BD0-4E78-A723-90AA9C020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19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5801" y="6462635"/>
            <a:ext cx="21336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fld id="{54F35883-D328-BB47-9BAC-D95ED3694F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16733" y="94775"/>
            <a:ext cx="8902668" cy="426003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01A19A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46888" y="833478"/>
            <a:ext cx="4270441" cy="5292685"/>
          </a:xfrm>
        </p:spPr>
        <p:txBody>
          <a:bodyPr/>
          <a:lstStyle>
            <a:lvl1pPr marL="342900" indent="-342900">
              <a:buClr>
                <a:srgbClr val="00B2A9"/>
              </a:buClr>
              <a:buFont typeface="Wingdings" panose="05000000000000000000" pitchFamily="2" charset="2"/>
              <a:buChar char="§"/>
              <a:defRPr sz="2800">
                <a:solidFill>
                  <a:srgbClr val="696158"/>
                </a:solidFill>
                <a:latin typeface="+mj-lt"/>
                <a:cs typeface="Arial"/>
              </a:defRPr>
            </a:lvl1pPr>
            <a:lvl2pPr marL="742950" indent="-285750">
              <a:buClr>
                <a:srgbClr val="00B2A9"/>
              </a:buClr>
              <a:buFont typeface="Courier New" panose="02070309020205020404" pitchFamily="49" charset="0"/>
              <a:buChar char="-"/>
              <a:defRPr sz="2600">
                <a:solidFill>
                  <a:srgbClr val="696158"/>
                </a:solidFill>
                <a:latin typeface="+mj-lt"/>
                <a:cs typeface="Arial"/>
              </a:defRPr>
            </a:lvl2pPr>
            <a:lvl3pPr marL="1143000" indent="-228600">
              <a:buClr>
                <a:srgbClr val="00B2A9"/>
              </a:buClr>
              <a:buFont typeface="Arial" panose="020B0604020202020204" pitchFamily="34" charset="0"/>
              <a:buChar char="▫"/>
              <a:defRPr>
                <a:solidFill>
                  <a:srgbClr val="696158"/>
                </a:solidFill>
                <a:latin typeface="+mj-lt"/>
                <a:cs typeface="Arial"/>
              </a:defRPr>
            </a:lvl3pPr>
            <a:lvl4pPr marL="1600200" indent="-228600">
              <a:buClr>
                <a:srgbClr val="00B2A9"/>
              </a:buClr>
              <a:buFont typeface="Courier New" panose="02070309020205020404" pitchFamily="49" charset="0"/>
              <a:buChar char="-"/>
              <a:defRPr sz="2200">
                <a:solidFill>
                  <a:srgbClr val="696158"/>
                </a:solidFill>
                <a:latin typeface="+mj-lt"/>
                <a:cs typeface="Arial"/>
              </a:defRPr>
            </a:lvl4pPr>
            <a:lvl5pPr marL="2057400" indent="-228600">
              <a:buClr>
                <a:srgbClr val="00B2A9"/>
              </a:buClr>
              <a:buFont typeface="Wingdings" panose="05000000000000000000" pitchFamily="2" charset="2"/>
              <a:buChar char="Ø"/>
              <a:defRPr>
                <a:solidFill>
                  <a:srgbClr val="696158"/>
                </a:solidFill>
                <a:latin typeface="+mj-lt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77457" y="833477"/>
            <a:ext cx="4262575" cy="5292685"/>
          </a:xfrm>
        </p:spPr>
        <p:txBody>
          <a:bodyPr/>
          <a:lstStyle>
            <a:lvl1pPr marL="342900" indent="-342900">
              <a:buClr>
                <a:srgbClr val="00B2A9"/>
              </a:buClr>
              <a:buFont typeface="Wingdings" panose="05000000000000000000" pitchFamily="2" charset="2"/>
              <a:buChar char="§"/>
              <a:defRPr sz="2800">
                <a:solidFill>
                  <a:srgbClr val="696158"/>
                </a:solidFill>
                <a:latin typeface="+mj-lt"/>
                <a:cs typeface="Arial"/>
              </a:defRPr>
            </a:lvl1pPr>
            <a:lvl2pPr marL="742950" indent="-285750">
              <a:buClr>
                <a:srgbClr val="00B2A9"/>
              </a:buClr>
              <a:buFont typeface="Courier New" panose="02070309020205020404" pitchFamily="49" charset="0"/>
              <a:buChar char="-"/>
              <a:defRPr sz="2600">
                <a:solidFill>
                  <a:srgbClr val="696158"/>
                </a:solidFill>
                <a:latin typeface="+mj-lt"/>
                <a:cs typeface="Arial"/>
              </a:defRPr>
            </a:lvl2pPr>
            <a:lvl3pPr marL="1143000" indent="-228600">
              <a:buClr>
                <a:srgbClr val="00B2A9"/>
              </a:buClr>
              <a:buFont typeface="Arial" panose="020B0604020202020204" pitchFamily="34" charset="0"/>
              <a:buChar char="▫"/>
              <a:defRPr>
                <a:solidFill>
                  <a:srgbClr val="696158"/>
                </a:solidFill>
                <a:latin typeface="+mj-lt"/>
                <a:cs typeface="Arial"/>
              </a:defRPr>
            </a:lvl3pPr>
            <a:lvl4pPr marL="1600200" indent="-228600">
              <a:buClr>
                <a:srgbClr val="00B2A9"/>
              </a:buClr>
              <a:buFont typeface="Courier New" panose="02070309020205020404" pitchFamily="49" charset="0"/>
              <a:buChar char="-"/>
              <a:defRPr sz="2200">
                <a:solidFill>
                  <a:srgbClr val="696158"/>
                </a:solidFill>
                <a:latin typeface="+mj-lt"/>
                <a:cs typeface="Arial"/>
              </a:defRPr>
            </a:lvl4pPr>
            <a:lvl5pPr marL="2057400" indent="-228600">
              <a:buClr>
                <a:srgbClr val="00B2A9"/>
              </a:buClr>
              <a:buFont typeface="Wingdings" panose="05000000000000000000" pitchFamily="2" charset="2"/>
              <a:buChar char="Ø"/>
              <a:defRPr>
                <a:solidFill>
                  <a:srgbClr val="696158"/>
                </a:solidFill>
                <a:latin typeface="+mj-lt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7047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pag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524B4AA-9011-4C5E-BDDF-8E95B8D00D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7"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019E54-5793-467C-81A7-B91AB0E808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82000" y="6383338"/>
            <a:ext cx="314325" cy="16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CA3779-E5FB-4F29-9C46-FFB6FA82686C}" type="slidenum">
              <a:rPr kumimoji="0" lang="en-US" alt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F3051"/>
                </a:solidFill>
                <a:effectLst/>
                <a:uLnTx/>
                <a:uFillTx/>
                <a:latin typeface="Futura Std Book"/>
                <a:ea typeface="Futura Std Book"/>
                <a:cs typeface="Futura Std Boo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F3051"/>
              </a:solidFill>
              <a:effectLst/>
              <a:uLnTx/>
              <a:uFillTx/>
              <a:latin typeface="Futura Std Book"/>
              <a:ea typeface="Futura Std Book"/>
              <a:cs typeface="Futura Std Boo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3409" y="297851"/>
            <a:ext cx="7513562" cy="26578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90000"/>
              </a:lnSpc>
              <a:defRPr sz="2800" baseline="0">
                <a:solidFill>
                  <a:srgbClr val="2AA9E1"/>
                </a:solidFill>
                <a:latin typeface="Futura Std Book" charset="0"/>
                <a:ea typeface="Futura Std Book" charset="0"/>
                <a:cs typeface="Futura Std 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98175" y="1411288"/>
            <a:ext cx="8308796" cy="4532312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0F3051"/>
              </a:buClr>
              <a:buFontTx/>
              <a:buChar char="►"/>
              <a:defRPr>
                <a:latin typeface="Futura Std Book"/>
              </a:defRPr>
            </a:lvl1pPr>
            <a:lvl2pPr marL="685800" indent="-228600">
              <a:buClr>
                <a:srgbClr val="0F3051"/>
              </a:buClr>
              <a:buFont typeface="Wingdings" panose="05000000000000000000" pitchFamily="2" charset="2"/>
              <a:buChar char="§"/>
              <a:defRPr>
                <a:latin typeface="Futura Std Book"/>
              </a:defRPr>
            </a:lvl2pPr>
            <a:lvl3pPr marL="1143000" indent="-228600">
              <a:buClr>
                <a:srgbClr val="0F3051"/>
              </a:buClr>
              <a:buFontTx/>
              <a:buChar char="-"/>
              <a:defRPr>
                <a:latin typeface="Futura Std Book"/>
              </a:defRPr>
            </a:lvl3pPr>
            <a:lvl4pPr marL="1600200" indent="-228600">
              <a:buClr>
                <a:srgbClr val="0F3051"/>
              </a:buClr>
              <a:buFontTx/>
              <a:buChar char="▫"/>
              <a:defRPr>
                <a:latin typeface="Futura Std Book"/>
              </a:defRPr>
            </a:lvl4pPr>
            <a:lvl5pPr marL="2057400" indent="-228600">
              <a:buClr>
                <a:srgbClr val="0F3051"/>
              </a:buClr>
              <a:buFontTx/>
              <a:buChar char="◦"/>
              <a:defRPr>
                <a:latin typeface="Futura Std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056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5" y="34007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5" y="1916113"/>
            <a:ext cx="78867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6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53484" y="6374224"/>
            <a:ext cx="3096006" cy="17770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444E6E8F-FCC4-7147-9691-7A05C3E7E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6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6" r:id="rId2"/>
    <p:sldLayoutId id="2147483697" r:id="rId3"/>
    <p:sldLayoutId id="2147483698" r:id="rId4"/>
    <p:sldLayoutId id="2147483686" r:id="rId5"/>
    <p:sldLayoutId id="2147483708" r:id="rId6"/>
    <p:sldLayoutId id="2147483688" r:id="rId7"/>
    <p:sldLayoutId id="2147483699" r:id="rId8"/>
    <p:sldLayoutId id="2147483703" r:id="rId9"/>
    <p:sldLayoutId id="2147483700" r:id="rId10"/>
    <p:sldLayoutId id="2147483701" r:id="rId11"/>
    <p:sldLayoutId id="2147483702" r:id="rId12"/>
    <p:sldLayoutId id="2147483704" r:id="rId13"/>
    <p:sldLayoutId id="2147483705" r:id="rId14"/>
    <p:sldLayoutId id="2147483706" r:id="rId15"/>
    <p:sldLayoutId id="2147483707" r:id="rId16"/>
    <p:sldLayoutId id="2147483690" r:id="rId17"/>
    <p:sldLayoutId id="2147483729" r:id="rId18"/>
    <p:sldLayoutId id="2147483731" r:id="rId19"/>
    <p:sldLayoutId id="2147483732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180000" indent="-180000" algn="l" defTabSz="180000" rtl="0" eaLnBrk="1" latinLnBrk="0" hangingPunct="1">
        <a:lnSpc>
          <a:spcPct val="100000"/>
        </a:lnSpc>
        <a:spcBef>
          <a:spcPts val="0"/>
        </a:spcBef>
        <a:spcAft>
          <a:spcPts val="550"/>
        </a:spcAft>
        <a:buClr>
          <a:schemeClr val="accent2"/>
        </a:buClr>
        <a:buFont typeface="LucidaGrande" charset="0"/>
        <a:buChar char="►"/>
        <a:tabLst>
          <a:tab pos="180000" algn="l"/>
        </a:tabLst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1pPr>
      <a:lvl2pPr marL="180000" indent="-180000" algn="l" defTabSz="180000" rtl="0" eaLnBrk="1" latinLnBrk="0" hangingPunct="1">
        <a:lnSpc>
          <a:spcPct val="100000"/>
        </a:lnSpc>
        <a:spcBef>
          <a:spcPts val="0"/>
        </a:spcBef>
        <a:spcAft>
          <a:spcPts val="550"/>
        </a:spcAft>
        <a:buClr>
          <a:schemeClr val="accent1"/>
        </a:buClr>
        <a:buFont typeface="AppleSymbols" charset="0"/>
        <a:buChar char="⎻"/>
        <a:tabLst>
          <a:tab pos="180000" algn="l"/>
        </a:tabLst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2pPr>
      <a:lvl3pPr marL="180000" indent="-180000" algn="l" defTabSz="180000" rtl="0" eaLnBrk="1" latinLnBrk="0" hangingPunct="1">
        <a:lnSpc>
          <a:spcPct val="100000"/>
        </a:lnSpc>
        <a:spcBef>
          <a:spcPts val="0"/>
        </a:spcBef>
        <a:spcAft>
          <a:spcPts val="550"/>
        </a:spcAft>
        <a:buClr>
          <a:schemeClr val="accent1"/>
        </a:buClr>
        <a:buFont typeface="AppleSymbols" charset="0"/>
        <a:buChar char="⎻"/>
        <a:tabLst>
          <a:tab pos="180000" algn="l"/>
        </a:tabLst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3pPr>
      <a:lvl4pPr marL="180000" indent="-180000" algn="l" defTabSz="180000" rtl="0" eaLnBrk="1" latinLnBrk="0" hangingPunct="1">
        <a:lnSpc>
          <a:spcPct val="100000"/>
        </a:lnSpc>
        <a:spcBef>
          <a:spcPts val="0"/>
        </a:spcBef>
        <a:spcAft>
          <a:spcPts val="550"/>
        </a:spcAft>
        <a:buClr>
          <a:schemeClr val="accent1"/>
        </a:buClr>
        <a:buFont typeface="AppleSymbols" charset="0"/>
        <a:buChar char="⎻"/>
        <a:tabLst>
          <a:tab pos="180000" algn="l"/>
        </a:tabLst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4pPr>
      <a:lvl5pPr marL="180000" indent="-180000" algn="l" defTabSz="180000" rtl="0" eaLnBrk="1" latinLnBrk="0" hangingPunct="1">
        <a:lnSpc>
          <a:spcPct val="100000"/>
        </a:lnSpc>
        <a:spcBef>
          <a:spcPts val="0"/>
        </a:spcBef>
        <a:spcAft>
          <a:spcPts val="550"/>
        </a:spcAft>
        <a:buClr>
          <a:schemeClr val="accent1"/>
        </a:buClr>
        <a:buFont typeface="AppleSymbols" charset="0"/>
        <a:buChar char="⎻"/>
        <a:tabLst>
          <a:tab pos="180000" algn="l"/>
        </a:tabLst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5pPr>
      <a:lvl6pPr marL="360363" indent="-174625" algn="l" defTabSz="914400" rtl="0" eaLnBrk="1" latinLnBrk="0" hangingPunct="1">
        <a:lnSpc>
          <a:spcPct val="90000"/>
        </a:lnSpc>
        <a:spcBef>
          <a:spcPts val="0"/>
        </a:spcBef>
        <a:buClr>
          <a:schemeClr val="tx2"/>
        </a:buClr>
        <a:buFont typeface="AppleSymbols" charset="0"/>
        <a:buChar char="⎻"/>
        <a:tabLst/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6pPr>
      <a:lvl7pPr marL="360363" indent="-174625" algn="l" defTabSz="914400" rtl="0" eaLnBrk="1" latinLnBrk="0" hangingPunct="1">
        <a:lnSpc>
          <a:spcPct val="90000"/>
        </a:lnSpc>
        <a:spcBef>
          <a:spcPts val="0"/>
        </a:spcBef>
        <a:buClr>
          <a:schemeClr val="tx2"/>
        </a:buClr>
        <a:buFont typeface="AppleSymbols" charset="0"/>
        <a:buChar char="⎻"/>
        <a:tabLst/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7pPr>
      <a:lvl8pPr marL="360363" indent="-174625" algn="l" defTabSz="914400" rtl="0" eaLnBrk="1" latinLnBrk="0" hangingPunct="1">
        <a:lnSpc>
          <a:spcPct val="90000"/>
        </a:lnSpc>
        <a:spcBef>
          <a:spcPts val="0"/>
        </a:spcBef>
        <a:buClr>
          <a:schemeClr val="tx2"/>
        </a:buClr>
        <a:buFont typeface="AppleSymbols" charset="0"/>
        <a:buChar char="⎻"/>
        <a:tabLst/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8pPr>
      <a:lvl9pPr marL="360363" indent="-174625" algn="l" defTabSz="914400" rtl="0" eaLnBrk="1" latinLnBrk="0" hangingPunct="1">
        <a:lnSpc>
          <a:spcPct val="90000"/>
        </a:lnSpc>
        <a:spcBef>
          <a:spcPts val="0"/>
        </a:spcBef>
        <a:buClr>
          <a:schemeClr val="tx2"/>
        </a:buClr>
        <a:buFont typeface="AppleSymbols" charset="0"/>
        <a:buChar char="⎻"/>
        <a:tabLst/>
        <a:defRPr sz="9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 userDrawn="1">
          <p15:clr>
            <a:srgbClr val="F26B43"/>
          </p15:clr>
        </p15:guide>
        <p15:guide id="2" orient="horz" pos="120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customXml" Target="../ink/ink6.xml"/><Relationship Id="rId18" Type="http://schemas.microsoft.com/office/2007/relationships/diagramDrawing" Target="../diagrams/drawing1.xml"/><Relationship Id="rId12" Type="http://schemas.openxmlformats.org/officeDocument/2006/relationships/customXml" Target="../ink/ink5.xml"/><Relationship Id="rId17" Type="http://schemas.openxmlformats.org/officeDocument/2006/relationships/diagramColors" Target="../diagrams/colors1.xml"/><Relationship Id="rId2" Type="http://schemas.openxmlformats.org/officeDocument/2006/relationships/customXml" Target="../ink/ink1.xml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20.xml"/><Relationship Id="rId11" Type="http://schemas.openxmlformats.org/officeDocument/2006/relationships/customXml" Target="../ink/ink4.xml"/><Relationship Id="rId15" Type="http://schemas.openxmlformats.org/officeDocument/2006/relationships/diagramLayout" Target="../diagrams/layout1.xml"/><Relationship Id="rId10" Type="http://schemas.openxmlformats.org/officeDocument/2006/relationships/customXml" Target="../ink/ink3.xml"/><Relationship Id="rId9" Type="http://schemas.openxmlformats.org/officeDocument/2006/relationships/customXml" Target="../ink/ink2.xml"/><Relationship Id="rId14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GFF Country Implementation Guidelines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2605" y="4534187"/>
            <a:ext cx="3351555" cy="683334"/>
          </a:xfrm>
        </p:spPr>
        <p:txBody>
          <a:bodyPr/>
          <a:lstStyle/>
          <a:p>
            <a:r>
              <a:rPr lang="en-US" sz="1800" b="1" dirty="0"/>
              <a:t>Draft for consultation – GFF Investors Group</a:t>
            </a:r>
          </a:p>
          <a:p>
            <a:r>
              <a:rPr lang="en-US" sz="1800" b="1" dirty="0"/>
              <a:t>July 16, 2018</a:t>
            </a:r>
          </a:p>
        </p:txBody>
      </p:sp>
    </p:spTree>
    <p:extLst>
      <p:ext uri="{BB962C8B-B14F-4D97-AF65-F5344CB8AC3E}">
        <p14:creationId xmlns:p14="http://schemas.microsoft.com/office/powerpoint/2010/main" val="139549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B7232-25AD-4F7D-9402-04FFADF57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implementation guidelines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22CF7-B3A9-47B4-9959-A8360BF13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426" y="1527142"/>
            <a:ext cx="8489064" cy="47380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first 16 countries have reached implementation stage; countries have been requesting guidance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Opportunity to apply early lessons from implementation: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Inconsistent approaches to the investment case poses challenges for results monitoring (e.g., boundaries)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Reduction of momentum in GFF in-country partnership after IC is developed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Unclear roles of members of the country platform during implementation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Inconsistent approach to use of data for decision making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Need clear theory of change for domestic resource mobilization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Insufficient participation of some stakeholders (financiers with no in-country-presence, private sector, civil society)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Ad-hoc approach to implementation research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Fragmented technical assistance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Insufficient attention given to advocacy and political processes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Insufficient communications on the GFF at country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EE3B8-2679-48A5-B00A-E9F1F12F3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9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11C4C-0DB8-4DC0-B44B-A22B1F5A8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the guidelines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1393BE0-5A9E-4342-83A4-2C9A56ADE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730" y="1605581"/>
            <a:ext cx="7963370" cy="43513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Provide guidance to </a:t>
            </a:r>
            <a:r>
              <a:rPr lang="en-US" sz="2400" b="1" dirty="0"/>
              <a:t>national</a:t>
            </a:r>
            <a:r>
              <a:rPr lang="en-US" sz="2400" dirty="0"/>
              <a:t> governments and other stakeholders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Focus on the </a:t>
            </a:r>
            <a:r>
              <a:rPr lang="en-US" sz="2400" b="1" dirty="0"/>
              <a:t>implementation</a:t>
            </a:r>
            <a:r>
              <a:rPr lang="en-US" sz="2400" dirty="0"/>
              <a:t> stage of the GFF process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700" dirty="0"/>
              <a:t>Complement the investment case guidelines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Some </a:t>
            </a:r>
            <a:r>
              <a:rPr lang="en-US" sz="2400" b="1" dirty="0"/>
              <a:t>adaptation</a:t>
            </a:r>
            <a:r>
              <a:rPr lang="en-US" sz="2400" dirty="0"/>
              <a:t> to country context expected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Build on </a:t>
            </a:r>
            <a:r>
              <a:rPr lang="en-US" sz="2400" b="1" dirty="0"/>
              <a:t>existing experience </a:t>
            </a:r>
            <a:r>
              <a:rPr lang="en-US" sz="2400" dirty="0"/>
              <a:t>of GFF implementation </a:t>
            </a:r>
            <a:r>
              <a:rPr lang="en-US" sz="2400" dirty="0">
                <a:solidFill>
                  <a:schemeClr val="tx1"/>
                </a:solidFill>
              </a:rPr>
              <a:t>and </a:t>
            </a:r>
            <a:r>
              <a:rPr lang="en-US" sz="2400" b="1" dirty="0">
                <a:solidFill>
                  <a:schemeClr val="tx1"/>
                </a:solidFill>
              </a:rPr>
              <a:t>feedback</a:t>
            </a:r>
            <a:r>
              <a:rPr lang="en-US" sz="2400" dirty="0">
                <a:solidFill>
                  <a:schemeClr val="tx1"/>
                </a:solidFill>
              </a:rPr>
              <a:t> from stakeholders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Will be </a:t>
            </a:r>
            <a:r>
              <a:rPr lang="en-US" sz="2400" b="1" dirty="0"/>
              <a:t>updated regularly</a:t>
            </a:r>
            <a:r>
              <a:rPr lang="en-US" sz="2400" dirty="0"/>
              <a:t>, as more implementation experience is gained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400" dirty="0"/>
              <a:t>Will be accompanied by a </a:t>
            </a:r>
            <a:r>
              <a:rPr lang="en-US" sz="2400" b="1" dirty="0"/>
              <a:t>source book </a:t>
            </a:r>
            <a:r>
              <a:rPr lang="en-US" sz="2400" dirty="0"/>
              <a:t>with country and global resources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8FEAD-8F7A-46D4-A4B3-76A7F6661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90E6B-E223-44E3-AFDC-1A0B52C49FA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192713" y="1506538"/>
            <a:ext cx="3951287" cy="4956175"/>
          </a:xfrm>
        </p:spPr>
        <p:txBody>
          <a:bodyPr/>
          <a:lstStyle/>
          <a:p>
            <a:endParaRPr lang="en-US" sz="1600" b="1" dirty="0"/>
          </a:p>
          <a:p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134532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2C5EB-8ACC-4C3E-A799-72F284E6A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the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7BCD6-6CC1-4D65-AB85-1D5851425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6630" y="1913889"/>
            <a:ext cx="7642859" cy="435133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Vision, mission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Scope of in-country engagement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GFF country platform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Health financing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Data for decision-making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Resource mapping and tracking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Implementation research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Technical assistance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Advocacy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Communication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5CC7E-64E1-4CC9-811E-A9F3E5963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531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03E72-7C94-48AD-A306-BC131ABE1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GFF in-country engagement: its vision and mission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941AD7-6DB7-4791-BF1E-1D84DAC10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536" y="1631333"/>
            <a:ext cx="7812613" cy="43513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/>
              <a:t>Vision of the GFF: </a:t>
            </a:r>
            <a:r>
              <a:rPr lang="en-US" sz="2000" dirty="0"/>
              <a:t>to end preventable maternal, newborn, child deaths and improve the health and quality of life of women, adolescents and children.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700" dirty="0"/>
              <a:t>This vision is universal. It is at the heart of the “Every Woman, Every Child” movement and is shared by </a:t>
            </a:r>
            <a:r>
              <a:rPr lang="en-US" sz="1700" dirty="0">
                <a:solidFill>
                  <a:schemeClr val="tx1"/>
                </a:solidFill>
              </a:rPr>
              <a:t>all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/>
              <a:t>partners. </a:t>
            </a:r>
          </a:p>
          <a:p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1" dirty="0"/>
              <a:t>Mission of the GFF:  </a:t>
            </a:r>
            <a:r>
              <a:rPr lang="en-US" sz="2000" dirty="0"/>
              <a:t>to build a new model for development financing for the SDG era, </a:t>
            </a:r>
            <a:r>
              <a:rPr lang="en-US" sz="2000" dirty="0">
                <a:solidFill>
                  <a:schemeClr val="tx1"/>
                </a:solidFill>
              </a:rPr>
              <a:t>catalyzing</a:t>
            </a:r>
            <a:r>
              <a:rPr lang="en-US" sz="2000" dirty="0"/>
              <a:t> multiple sources of financing in support of a country-led </a:t>
            </a:r>
            <a:r>
              <a:rPr lang="en-US" sz="2000" dirty="0">
                <a:solidFill>
                  <a:schemeClr val="tx1"/>
                </a:solidFill>
              </a:rPr>
              <a:t>investment case</a:t>
            </a:r>
            <a:r>
              <a:rPr lang="en-US" sz="2000" dirty="0"/>
              <a:t> that closes the gap in funding for reproductive, maternal, newborn, child, and adolescent health and nutrition by 2030.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700" dirty="0"/>
              <a:t>This mission is unique. </a:t>
            </a:r>
            <a:r>
              <a:rPr lang="en-US" sz="1700" dirty="0">
                <a:solidFill>
                  <a:schemeClr val="tx1"/>
                </a:solidFill>
              </a:rPr>
              <a:t>It is at the heart of the GFF partnership.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7DB7D-04E6-4FE1-955F-8033D6E99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39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11C4C-0DB8-4DC0-B44B-A22B1F5A8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Scope of GFF in-country engagement – current approach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1393BE0-5A9E-4342-83A4-2C9A56ADE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426" y="1410069"/>
            <a:ext cx="8489064" cy="4351338"/>
          </a:xfrm>
        </p:spPr>
        <p:txBody>
          <a:bodyPr/>
          <a:lstStyle/>
          <a:p>
            <a:r>
              <a:rPr lang="en-US" sz="2400" dirty="0"/>
              <a:t>When a country joins the GFF, it commits to: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Develop and implement a GFF </a:t>
            </a:r>
            <a:r>
              <a:rPr lang="en-US" sz="1800" b="1" dirty="0"/>
              <a:t>investment case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Identifies a set of priorities and the financing to implement them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Mobilize </a:t>
            </a:r>
            <a:r>
              <a:rPr lang="en-US" sz="1800" dirty="0">
                <a:solidFill>
                  <a:schemeClr val="tx1"/>
                </a:solidFill>
              </a:rPr>
              <a:t>and lead </a:t>
            </a:r>
            <a:r>
              <a:rPr lang="en-US" sz="1800" dirty="0"/>
              <a:t>a </a:t>
            </a:r>
            <a:r>
              <a:rPr lang="en-US" sz="1800" b="1" dirty="0"/>
              <a:t>country platform </a:t>
            </a:r>
            <a:r>
              <a:rPr lang="en-US" sz="1800" dirty="0"/>
              <a:t>at least at the national level and ensure that it meets regularly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As part of the investment case, develop a </a:t>
            </a:r>
            <a:r>
              <a:rPr lang="en-US" sz="1800" b="1" dirty="0"/>
              <a:t>common results framework</a:t>
            </a:r>
            <a:r>
              <a:rPr lang="en-US" sz="1800" dirty="0"/>
              <a:t> and show commitment to </a:t>
            </a:r>
            <a:r>
              <a:rPr lang="en-US" sz="1800" b="1" dirty="0"/>
              <a:t>share data </a:t>
            </a:r>
            <a:r>
              <a:rPr lang="en-US" sz="1800" dirty="0"/>
              <a:t>and to </a:t>
            </a:r>
            <a:r>
              <a:rPr lang="en-US" sz="1800" b="1" dirty="0"/>
              <a:t>strengthen monitoring systems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/>
              <a:t>Increase the level and improve the efficient use </a:t>
            </a:r>
            <a:r>
              <a:rPr lang="en-US" sz="1800" dirty="0"/>
              <a:t>of four types of resources: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domestic financing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linked</a:t>
            </a:r>
            <a:r>
              <a:rPr lang="en-US" sz="1400" dirty="0"/>
              <a:t> IDA/IBRD resources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aligned financing from bilateral and multilateral agencies as well as CSOs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400" dirty="0"/>
              <a:t>private sector resources</a:t>
            </a:r>
            <a:r>
              <a:rPr lang="en-US" sz="1800" dirty="0"/>
              <a:t> </a:t>
            </a:r>
            <a:endParaRPr lang="en-US" sz="1800" dirty="0">
              <a:solidFill>
                <a:srgbClr val="FF0000"/>
              </a:solidFill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Achieve </a:t>
            </a:r>
            <a:r>
              <a:rPr lang="en-US" sz="1800" b="1" dirty="0"/>
              <a:t>equity of outcomes </a:t>
            </a:r>
            <a:r>
              <a:rPr lang="en-US" sz="1800" dirty="0"/>
              <a:t>and provide </a:t>
            </a:r>
            <a:r>
              <a:rPr lang="en-US" sz="1800" b="1" dirty="0"/>
              <a:t>financial protection </a:t>
            </a:r>
            <a:r>
              <a:rPr lang="en-US" sz="1800" dirty="0"/>
              <a:t>against impoverishment due to ill health or malnutrition</a:t>
            </a:r>
            <a:endParaRPr lang="en-US" sz="16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8FEAD-8F7A-46D4-A4B3-76A7F6661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033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18D73-14A3-490D-8ECD-F3B8A47E7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Scope of GFF in-country engagement – current approach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21A71-7731-4C5F-84FA-20E6C58AE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3315" y="1592751"/>
            <a:ext cx="7859676" cy="4964404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GFF </a:t>
            </a:r>
            <a:r>
              <a:rPr lang="en-US" sz="1800" b="1" dirty="0"/>
              <a:t>investment case </a:t>
            </a:r>
            <a:r>
              <a:rPr lang="en-US" sz="1800" dirty="0"/>
              <a:t>and the </a:t>
            </a:r>
            <a:r>
              <a:rPr lang="en-US" sz="1800" b="1" dirty="0"/>
              <a:t>health financing work program </a:t>
            </a:r>
            <a:r>
              <a:rPr lang="en-US" sz="1800" dirty="0"/>
              <a:t>define the scope of the GFF engagement in a country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Set out a long term vision, and define an initial 5-year set of priority actions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Initial 16 GFF countries have adopted </a:t>
            </a:r>
            <a:r>
              <a:rPr lang="en-US" sz="1800" b="1" dirty="0"/>
              <a:t>varying approaches </a:t>
            </a:r>
            <a:r>
              <a:rPr lang="en-US" sz="1800" dirty="0"/>
              <a:t>to the investment case and health financing work program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GFF investment case is a </a:t>
            </a:r>
            <a:r>
              <a:rPr lang="en-US" sz="1800" b="1" dirty="0"/>
              <a:t>living document</a:t>
            </a:r>
            <a:r>
              <a:rPr lang="en-US" sz="1800" dirty="0"/>
              <a:t>, to be modified during implementation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/>
              <a:t>Various modalities </a:t>
            </a:r>
            <a:r>
              <a:rPr lang="en-US" sz="1800" dirty="0"/>
              <a:t>can be used by financiers to align their financing for the implementation of the investment case: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Pooling (e.g., government account, World Bank trust fund)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Virtual pooling (e.g., through common plans, results frameworks, instruments such as audits)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Other co-financing, parallel financing for specific objectives in support of the implementation of the investment case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C5CB08-7204-44E4-89BF-16927E75E9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83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Scope of GFF in-country engagement – proposed modifications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937" y="1084785"/>
            <a:ext cx="7916308" cy="4351338"/>
          </a:xfrm>
        </p:spPr>
        <p:txBody>
          <a:bodyPr/>
          <a:lstStyle/>
          <a:p>
            <a:pPr lvl="1"/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More </a:t>
            </a:r>
            <a:r>
              <a:rPr lang="en-US" sz="1800" b="1" dirty="0">
                <a:solidFill>
                  <a:schemeClr val="tx1"/>
                </a:solidFill>
              </a:rPr>
              <a:t>similarity in </a:t>
            </a:r>
            <a:r>
              <a:rPr lang="en-US" sz="1800" b="1" dirty="0"/>
              <a:t>approaches </a:t>
            </a:r>
            <a:r>
              <a:rPr lang="en-US" sz="1800" dirty="0"/>
              <a:t>to the investment case anticipated in future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Possible retro-fitting in initial 16 countries (e.g., during annual reviews)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Most likely scenario: GFF investment case becomes the “prioritized” operational plan for the national health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Memorandum of Understanding (MoU) </a:t>
            </a:r>
            <a:r>
              <a:rPr lang="en-US" sz="1800" dirty="0"/>
              <a:t>to be signed </a:t>
            </a:r>
            <a:r>
              <a:rPr lang="en-US" sz="1800" dirty="0">
                <a:solidFill>
                  <a:schemeClr val="tx1"/>
                </a:solidFill>
              </a:rPr>
              <a:t>with government</a:t>
            </a:r>
            <a:r>
              <a:rPr lang="en-US" sz="1800" dirty="0"/>
              <a:t> upfront when a partner joins the GFF in-country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Outlines the scope of the contribution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Includes a data sharing agreement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Reviewed on annual basis, during annual review </a:t>
            </a:r>
          </a:p>
          <a:p>
            <a:pPr lvl="1"/>
            <a:endParaRPr lang="en-US" sz="1800" b="1" u="sng" dirty="0"/>
          </a:p>
          <a:p>
            <a:pPr lvl="1"/>
            <a:r>
              <a:rPr lang="en-US" sz="1800" b="1" u="sng" dirty="0"/>
              <a:t>Note</a:t>
            </a:r>
            <a:r>
              <a:rPr lang="en-US" sz="1800" b="1" dirty="0"/>
              <a:t>:</a:t>
            </a:r>
            <a:r>
              <a:rPr lang="en-US" sz="1800" dirty="0"/>
              <a:t>  All </a:t>
            </a:r>
            <a:r>
              <a:rPr lang="en-US" sz="1800" b="1" u="sng" dirty="0"/>
              <a:t>new</a:t>
            </a:r>
            <a:r>
              <a:rPr lang="en-US" sz="1800" dirty="0"/>
              <a:t> actions in the guidelines are denoted by </a:t>
            </a: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 in this presentation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B54274-FB58-4C0E-BFAE-2931C48D55F6}"/>
              </a:ext>
            </a:extLst>
          </p:cNvPr>
          <p:cNvSpPr/>
          <p:nvPr/>
        </p:nvSpPr>
        <p:spPr>
          <a:xfrm>
            <a:off x="999241" y="5584076"/>
            <a:ext cx="7701699" cy="81070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1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GFF country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0364" y="1570571"/>
            <a:ext cx="7661784" cy="43513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Coordination of the GFF engagement is led by the </a:t>
            </a:r>
            <a:r>
              <a:rPr lang="en-US" sz="1800" b="1" dirty="0"/>
              <a:t>government</a:t>
            </a:r>
            <a:r>
              <a:rPr lang="en-US" sz="1800" dirty="0"/>
              <a:t>, through a country platform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Countries encouraged to use </a:t>
            </a:r>
            <a:r>
              <a:rPr lang="en-US" sz="1800" b="1" dirty="0"/>
              <a:t>existing platforms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Requires effective participation from: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Relevant ministries (national and sub-national)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Bilateral and multilateral partners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Civil society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Private sector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GFF nodal Ministry to </a:t>
            </a:r>
            <a:r>
              <a:rPr lang="en-US" sz="1800" b="1" dirty="0"/>
              <a:t>notify in writing</a:t>
            </a:r>
            <a:r>
              <a:rPr lang="en-US" sz="1800" dirty="0"/>
              <a:t>, to all national stakeholders, what constitutes the GFF platform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Reviewed and reconfirmed annually</a:t>
            </a:r>
            <a:r>
              <a:rPr lang="en-US" sz="1800" dirty="0"/>
              <a:t> during the annual review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GFF country platform will likely need </a:t>
            </a:r>
            <a:r>
              <a:rPr lang="en-US" sz="1800" b="1" dirty="0"/>
              <a:t>sub-committees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Data, health financing, etc.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17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GFF country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918" y="1660111"/>
            <a:ext cx="7661784" cy="4351338"/>
          </a:xfrm>
        </p:spPr>
        <p:txBody>
          <a:bodyPr/>
          <a:lstStyle/>
          <a:p>
            <a:r>
              <a:rPr lang="en-US" sz="1800" dirty="0"/>
              <a:t>The following </a:t>
            </a:r>
            <a:r>
              <a:rPr lang="en-US" sz="1800" b="1" dirty="0"/>
              <a:t>key roles </a:t>
            </a:r>
            <a:r>
              <a:rPr lang="en-US" sz="1800" dirty="0"/>
              <a:t>will be represented in the platform, at a minimum: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dirty="0"/>
              <a:t>Government Focal Person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*</a:t>
            </a:r>
            <a:r>
              <a:rPr lang="en-US" sz="1500" dirty="0"/>
              <a:t>Representative from Ministry of Finance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*</a:t>
            </a:r>
            <a:r>
              <a:rPr lang="en-US" sz="1500" dirty="0"/>
              <a:t>GFF Liaison Officer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dirty="0"/>
              <a:t>Representatives from each aligned financier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dirty="0"/>
              <a:t>World Bank representative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*</a:t>
            </a:r>
            <a:r>
              <a:rPr lang="en-US" sz="1500" dirty="0"/>
              <a:t>Representative from civil society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*</a:t>
            </a:r>
            <a:r>
              <a:rPr lang="en-US" sz="1500" dirty="0"/>
              <a:t>Representatives from the private sector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500" dirty="0"/>
              <a:t>GFF Secretariat Focal Person</a:t>
            </a:r>
          </a:p>
          <a:p>
            <a:endParaRPr lang="en-US" sz="1800" b="1" dirty="0"/>
          </a:p>
          <a:p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Transparent system </a:t>
            </a:r>
            <a:r>
              <a:rPr lang="en-US" sz="1800" dirty="0"/>
              <a:t>for selecting representatives from </a:t>
            </a:r>
            <a:r>
              <a:rPr lang="en-US" sz="1800" b="1" dirty="0"/>
              <a:t>civil society and private sector,</a:t>
            </a:r>
            <a:r>
              <a:rPr lang="en-US" sz="1800" dirty="0"/>
              <a:t> rotation every 2 years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Resources required to enable civil society to engage at country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Opportunity to structure private sector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45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GFF country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2487" y="1301396"/>
            <a:ext cx="8314442" cy="43513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</a:t>
            </a:r>
            <a:r>
              <a:rPr lang="en-US" sz="1600" b="1" dirty="0"/>
              <a:t>Membership</a:t>
            </a:r>
            <a:r>
              <a:rPr lang="en-US" sz="1600" dirty="0"/>
              <a:t> on the country platform re-confirmed, and adjusted when necessary, on an annual basis.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Platform meets at least </a:t>
            </a:r>
            <a:r>
              <a:rPr lang="en-US" sz="1600" b="1" dirty="0"/>
              <a:t>once every quarter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</a:t>
            </a:r>
            <a:r>
              <a:rPr lang="en-US" sz="1600" b="1" dirty="0"/>
              <a:t>Quorum</a:t>
            </a:r>
            <a:r>
              <a:rPr lang="en-US" sz="1600" dirty="0"/>
              <a:t> from each type of stakeholder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Focus on </a:t>
            </a:r>
            <a:r>
              <a:rPr lang="en-US" sz="1600" b="1" dirty="0">
                <a:solidFill>
                  <a:schemeClr val="tx1"/>
                </a:solidFill>
              </a:rPr>
              <a:t>resources</a:t>
            </a:r>
            <a:r>
              <a:rPr lang="en-US" sz="1600" dirty="0">
                <a:solidFill>
                  <a:schemeClr val="tx1"/>
                </a:solidFill>
              </a:rPr>
              <a:t> and </a:t>
            </a:r>
            <a:r>
              <a:rPr lang="en-US" sz="1600" b="1" dirty="0">
                <a:solidFill>
                  <a:schemeClr val="tx1"/>
                </a:solidFill>
              </a:rPr>
              <a:t>results </a:t>
            </a:r>
            <a:r>
              <a:rPr lang="en-US" sz="1600" dirty="0">
                <a:solidFill>
                  <a:schemeClr val="tx1"/>
                </a:solidFill>
              </a:rPr>
              <a:t>(at a national and subnational level, using multiple data sources, including financial data)</a:t>
            </a:r>
            <a:endParaRPr lang="en-US" sz="1600" b="1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 </a:t>
            </a:r>
            <a:r>
              <a:rPr lang="en-US" sz="1600" b="1" dirty="0"/>
              <a:t>Implementation plan </a:t>
            </a:r>
            <a:r>
              <a:rPr lang="en-US" sz="1600" dirty="0"/>
              <a:t>to assign specific roles and responsibilities</a:t>
            </a:r>
            <a:endParaRPr lang="en-US" sz="16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</a:t>
            </a:r>
            <a:r>
              <a:rPr lang="en-US" sz="1600" dirty="0"/>
              <a:t>Meeting </a:t>
            </a:r>
            <a:r>
              <a:rPr lang="en-US" sz="1600" b="1" dirty="0"/>
              <a:t>minutes to be disseminated</a:t>
            </a:r>
            <a:r>
              <a:rPr lang="en-US" sz="1600" dirty="0"/>
              <a:t>, to enable partners with no country presence to remain engaged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</a:t>
            </a:r>
            <a:r>
              <a:rPr lang="en-US" sz="1600" dirty="0"/>
              <a:t>Try to </a:t>
            </a:r>
            <a:r>
              <a:rPr lang="en-US" sz="1600" b="1" dirty="0"/>
              <a:t>connect partners with no country presence </a:t>
            </a:r>
            <a:r>
              <a:rPr lang="en-US" sz="1600" dirty="0"/>
              <a:t>whenever feasible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</a:t>
            </a:r>
            <a:r>
              <a:rPr lang="en-US" sz="1600" dirty="0">
                <a:solidFill>
                  <a:schemeClr val="tx1"/>
                </a:solidFill>
              </a:rPr>
              <a:t>Review the need for </a:t>
            </a:r>
            <a:r>
              <a:rPr lang="en-US" sz="1600" b="1" dirty="0">
                <a:solidFill>
                  <a:schemeClr val="tx1"/>
                </a:solidFill>
              </a:rPr>
              <a:t>implementation research </a:t>
            </a:r>
            <a:r>
              <a:rPr lang="en-US" sz="1600" dirty="0">
                <a:solidFill>
                  <a:schemeClr val="tx1"/>
                </a:solidFill>
              </a:rPr>
              <a:t>based on gaps in the program and need to find efficiencies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</a:t>
            </a:r>
            <a:r>
              <a:rPr lang="en-US" sz="1600" b="1" dirty="0"/>
              <a:t>Self-assessment</a:t>
            </a:r>
            <a:r>
              <a:rPr lang="en-US" sz="1600" dirty="0"/>
              <a:t> of the platform carried out annually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*</a:t>
            </a:r>
            <a:r>
              <a:rPr lang="en-US" sz="1600" b="1" dirty="0"/>
              <a:t>GFF Champions: </a:t>
            </a:r>
            <a:r>
              <a:rPr lang="en-US" sz="1600" dirty="0"/>
              <a:t>engage prominent opinion leaders, in addition to GFF platform members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Business leaders, religious leaders, media personalities, Parliamentarians, etc. </a:t>
            </a:r>
          </a:p>
          <a:p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259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Health Financing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1479" y="1763837"/>
            <a:ext cx="7239586" cy="43513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GFF </a:t>
            </a:r>
            <a:r>
              <a:rPr lang="en-US" sz="1800" b="1" dirty="0"/>
              <a:t>investment case combines key aspects of health financing</a:t>
            </a:r>
            <a:r>
              <a:rPr lang="en-US" sz="1800" dirty="0"/>
              <a:t>, notably the efficiency and equity agendas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GFF contributes to an </a:t>
            </a:r>
            <a:r>
              <a:rPr lang="en-US" sz="1800" b="1" dirty="0"/>
              <a:t>existing health financing landscape </a:t>
            </a:r>
            <a:r>
              <a:rPr lang="en-US" sz="1800" dirty="0"/>
              <a:t>in the 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Same principles of health financing which were used to develop the investment case (e.g. prioritization, equity analysis) will </a:t>
            </a:r>
            <a:r>
              <a:rPr lang="en-US" sz="1800" b="1" dirty="0"/>
              <a:t>continue to be used during implementation</a:t>
            </a: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Some aspects of health financing </a:t>
            </a:r>
            <a:r>
              <a:rPr lang="en-US" sz="1800" b="1" dirty="0"/>
              <a:t>go beyond the purview of the investment case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tx1"/>
                </a:solidFill>
              </a:rPr>
              <a:t>only</a:t>
            </a:r>
            <a:r>
              <a:rPr lang="en-US" sz="1800" dirty="0"/>
              <a:t> (e.g., domestic resource </a:t>
            </a:r>
            <a:r>
              <a:rPr lang="en-US" sz="1800" dirty="0">
                <a:solidFill>
                  <a:schemeClr val="tx1"/>
                </a:solidFill>
              </a:rPr>
              <a:t>mobilization for health sector</a:t>
            </a:r>
            <a:r>
              <a:rPr lang="en-US" sz="1800" dirty="0"/>
              <a:t>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314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Health Financing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8068" y="1707276"/>
            <a:ext cx="7324427" cy="43513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Health Financing </a:t>
            </a:r>
            <a:r>
              <a:rPr lang="en-US" sz="1800" b="1" dirty="0"/>
              <a:t>Work Program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b="1" dirty="0"/>
              <a:t>Theory of change </a:t>
            </a:r>
            <a:r>
              <a:rPr lang="en-US" sz="1600" dirty="0">
                <a:solidFill>
                  <a:schemeClr val="tx1"/>
                </a:solidFill>
              </a:rPr>
              <a:t>to cover short and medium term milestones, with a</a:t>
            </a:r>
            <a:r>
              <a:rPr lang="en-US" sz="1600" b="1" dirty="0">
                <a:solidFill>
                  <a:schemeClr val="tx1"/>
                </a:solidFill>
              </a:rPr>
              <a:t> long term </a:t>
            </a:r>
            <a:r>
              <a:rPr lang="en-US" sz="1600" dirty="0">
                <a:solidFill>
                  <a:schemeClr val="tx1"/>
                </a:solidFill>
              </a:rPr>
              <a:t>(e.g.,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10-15 year) horizon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/>
              <a:t>More </a:t>
            </a:r>
            <a:r>
              <a:rPr lang="en-US" sz="1600" b="1" dirty="0"/>
              <a:t>specific work program </a:t>
            </a:r>
            <a:r>
              <a:rPr lang="en-US" sz="1600" dirty="0"/>
              <a:t>over the initial 3-5 years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b="1" dirty="0"/>
              <a:t>Tailored approaches: </a:t>
            </a:r>
            <a:r>
              <a:rPr lang="en-US" sz="1600" dirty="0"/>
              <a:t>technical assistance, analytical work, pilots, evaluations/implementation research and advocacy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b="1" dirty="0"/>
              <a:t>Mutual accountability: </a:t>
            </a:r>
            <a:r>
              <a:rPr lang="en-US" sz="1600" dirty="0"/>
              <a:t>formal link between overall GFF investments in-country and the health financing work program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/>
              <a:t>Alignment with timing of the </a:t>
            </a:r>
            <a:r>
              <a:rPr lang="en-US" sz="1600" b="1" dirty="0"/>
              <a:t>national budgetary process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Health financing </a:t>
            </a:r>
            <a:r>
              <a:rPr lang="en-US" sz="1800" b="1" dirty="0"/>
              <a:t>working group</a:t>
            </a:r>
            <a:r>
              <a:rPr lang="en-US" sz="1800" dirty="0"/>
              <a:t> within the country platform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/>
              <a:t>Build on </a:t>
            </a:r>
            <a:r>
              <a:rPr lang="en-US" sz="1800" b="1" dirty="0"/>
              <a:t>existing health financing work </a:t>
            </a:r>
            <a:r>
              <a:rPr lang="en-US" sz="1800" dirty="0"/>
              <a:t>in the country and contribute to </a:t>
            </a:r>
            <a:r>
              <a:rPr lang="en-US" sz="1800" b="1" dirty="0"/>
              <a:t>harmonization of policy advice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498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 anchor="ctr">
            <a:noAutofit/>
          </a:bodyPr>
          <a:lstStyle/>
          <a:p>
            <a:r>
              <a:rPr lang="en-US" dirty="0"/>
              <a:t>5. Data for decision making</a:t>
            </a:r>
            <a:endParaRPr lang="en-US" b="0" dirty="0">
              <a:solidFill>
                <a:srgbClr val="0070C0"/>
              </a:solidFill>
              <a:latin typeface="Futura Std Book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801279" y="1709738"/>
            <a:ext cx="7550870" cy="4351338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GFF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focuses data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the following areas: </a:t>
            </a:r>
          </a:p>
          <a:p>
            <a:pPr marL="342866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Guiding the planning, coordination, and implementation of the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RNMCAH-N response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(IC), including efficiency</a:t>
            </a:r>
          </a:p>
          <a:p>
            <a:pPr marL="342866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Assessing the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effectiveness of RMNCAH-N program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identifying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areas for improvement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during implementation</a:t>
            </a:r>
          </a:p>
          <a:p>
            <a:pPr marL="800066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 time course correction</a:t>
            </a:r>
          </a:p>
          <a:p>
            <a:pPr marL="800066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Linked to implementation research</a:t>
            </a:r>
          </a:p>
          <a:p>
            <a:pPr marL="342866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Ensuring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accountability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 those affected by RMNCAH-N outcomes as well as to those providing resources (governments at all levels, CSO, donors, other stakeholders)</a:t>
            </a:r>
          </a:p>
          <a:p>
            <a:pPr marL="342866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Improving the </a:t>
            </a:r>
            <a:r>
              <a:rPr 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financial sustainability of the investments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(specifically DRM) and progress towards universal health coverage (UHC)</a:t>
            </a:r>
          </a:p>
          <a:p>
            <a:pPr marL="342866" indent="-342900">
              <a:buFont typeface="Arial" panose="020B0604020202020204" pitchFamily="34" charset="0"/>
              <a:buChar char="•"/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US" sz="2000" dirty="0">
              <a:latin typeface="Futura Std Book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2AD9BE-E46E-40CF-BB73-078F20BEC7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156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5864" y="183866"/>
            <a:ext cx="8493550" cy="452225"/>
          </a:xfrm>
        </p:spPr>
        <p:txBody>
          <a:bodyPr>
            <a:noAutofit/>
          </a:bodyPr>
          <a:lstStyle/>
          <a:p>
            <a:r>
              <a:rPr lang="en-US" sz="2400" b="0" dirty="0">
                <a:solidFill>
                  <a:srgbClr val="00B0F0"/>
                </a:solidFill>
              </a:rPr>
              <a:t>5. Data for decision making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Ink 19"/>
              <p14:cNvContentPartPr/>
              <p14:nvPr/>
            </p14:nvContentPartPr>
            <p14:xfrm>
              <a:off x="3238910" y="4847983"/>
              <a:ext cx="270" cy="27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32160" y="4841233"/>
                <a:ext cx="13500" cy="13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/>
              <p14:cNvContentPartPr/>
              <p14:nvPr/>
            </p14:nvContentPartPr>
            <p14:xfrm>
              <a:off x="3355280" y="2685823"/>
              <a:ext cx="270" cy="27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48530" y="2679073"/>
                <a:ext cx="13500" cy="13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Ink 23"/>
              <p14:cNvContentPartPr/>
              <p14:nvPr/>
            </p14:nvContentPartPr>
            <p14:xfrm>
              <a:off x="4478750" y="2709043"/>
              <a:ext cx="270" cy="27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72000" y="2702293"/>
                <a:ext cx="13500" cy="13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Ink 24"/>
              <p14:cNvContentPartPr/>
              <p14:nvPr/>
            </p14:nvContentPartPr>
            <p14:xfrm>
              <a:off x="4478750" y="2709043"/>
              <a:ext cx="270" cy="27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72000" y="2702293"/>
                <a:ext cx="13500" cy="13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6" name="Ink 25"/>
              <p14:cNvContentPartPr/>
              <p14:nvPr/>
            </p14:nvContentPartPr>
            <p14:xfrm>
              <a:off x="4478750" y="2709043"/>
              <a:ext cx="270" cy="27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72000" y="2702293"/>
                <a:ext cx="13500" cy="13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Ink 26"/>
              <p14:cNvContentPartPr/>
              <p14:nvPr/>
            </p14:nvContentPartPr>
            <p14:xfrm>
              <a:off x="4866200" y="2810023"/>
              <a:ext cx="270" cy="27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59450" y="2803273"/>
                <a:ext cx="13500" cy="135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6" name="Diagram 5"/>
          <p:cNvGraphicFramePr/>
          <p:nvPr>
            <p:extLst/>
          </p:nvPr>
        </p:nvGraphicFramePr>
        <p:xfrm>
          <a:off x="1535158" y="1308590"/>
          <a:ext cx="6155179" cy="5829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F72DB4-BAFA-4EBA-AE7F-86F19BD80389}"/>
              </a:ext>
            </a:extLst>
          </p:cNvPr>
          <p:cNvSpPr/>
          <p:nvPr/>
        </p:nvSpPr>
        <p:spPr>
          <a:xfrm>
            <a:off x="1430214" y="764425"/>
            <a:ext cx="6494585" cy="88583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dirty="0"/>
              <a:t>Develop a data informed adaptive investment case with real time corrective action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288085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row: Right 14">
            <a:extLst>
              <a:ext uri="{FF2B5EF4-FFF2-40B4-BE49-F238E27FC236}">
                <a16:creationId xmlns:a16="http://schemas.microsoft.com/office/drawing/2014/main" id="{9AD6D93D-8A14-4874-B40D-9224CF4FC0A5}"/>
              </a:ext>
            </a:extLst>
          </p:cNvPr>
          <p:cNvSpPr/>
          <p:nvPr/>
        </p:nvSpPr>
        <p:spPr>
          <a:xfrm>
            <a:off x="418768" y="5675016"/>
            <a:ext cx="8489561" cy="651958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ACDA974-E26B-48F1-ADD7-63FE7F8DA33F}"/>
              </a:ext>
            </a:extLst>
          </p:cNvPr>
          <p:cNvSpPr/>
          <p:nvPr/>
        </p:nvSpPr>
        <p:spPr>
          <a:xfrm>
            <a:off x="173670" y="1238133"/>
            <a:ext cx="656460" cy="3899001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2BF5A-6DBC-4340-93FD-99532EF2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69" y="149863"/>
            <a:ext cx="7155942" cy="732154"/>
          </a:xfrm>
        </p:spPr>
        <p:txBody>
          <a:bodyPr/>
          <a:lstStyle/>
          <a:p>
            <a:r>
              <a:rPr lang="en-US" sz="2400" b="0" dirty="0">
                <a:solidFill>
                  <a:schemeClr val="bg1"/>
                </a:solidFill>
              </a:rPr>
              <a:t>How to measure the impact of the GFF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F7D36C2-02AD-4160-95F5-9B0B739DE482}"/>
              </a:ext>
            </a:extLst>
          </p:cNvPr>
          <p:cNvSpPr/>
          <p:nvPr/>
        </p:nvSpPr>
        <p:spPr>
          <a:xfrm>
            <a:off x="8331700" y="882017"/>
            <a:ext cx="630038" cy="251958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A608D4-5BCE-4167-AA92-871A7C4BE671}"/>
              </a:ext>
            </a:extLst>
          </p:cNvPr>
          <p:cNvSpPr txBox="1"/>
          <p:nvPr/>
        </p:nvSpPr>
        <p:spPr>
          <a:xfrm rot="16200000">
            <a:off x="-1747948" y="2339680"/>
            <a:ext cx="4578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Monitoring Approach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B33513-6500-4761-A01B-DAC2457073F9}"/>
              </a:ext>
            </a:extLst>
          </p:cNvPr>
          <p:cNvSpPr/>
          <p:nvPr/>
        </p:nvSpPr>
        <p:spPr>
          <a:xfrm rot="16200000">
            <a:off x="-1698056" y="3004593"/>
            <a:ext cx="4533985" cy="506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data governance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EA318A-20F1-4F66-88FA-27E0E81007D3}"/>
              </a:ext>
            </a:extLst>
          </p:cNvPr>
          <p:cNvSpPr txBox="1"/>
          <p:nvPr/>
        </p:nvSpPr>
        <p:spPr>
          <a:xfrm rot="16200000">
            <a:off x="7529821" y="1752418"/>
            <a:ext cx="2527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on RMNCAH-N outcomes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6B822-605D-474B-A3CD-96CAC5AA7D70}"/>
              </a:ext>
            </a:extLst>
          </p:cNvPr>
          <p:cNvSpPr/>
          <p:nvPr/>
        </p:nvSpPr>
        <p:spPr>
          <a:xfrm>
            <a:off x="1148768" y="660684"/>
            <a:ext cx="3125439" cy="115489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Every 1-2 years: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 HF reforms to increase the total volume of funds to RMNCAH-N:  complementary funds, DRM mobilization, allocative efficiency and private sector 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C1AAD576-D169-444A-869D-6A0BC0321820}"/>
              </a:ext>
            </a:extLst>
          </p:cNvPr>
          <p:cNvSpPr/>
          <p:nvPr/>
        </p:nvSpPr>
        <p:spPr>
          <a:xfrm rot="16200000">
            <a:off x="2451799" y="727410"/>
            <a:ext cx="519379" cy="2618842"/>
          </a:xfrm>
          <a:prstGeom prst="rightBrac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000BB3-15B9-4566-AEF4-2C5B2CDD0AAE}"/>
              </a:ext>
            </a:extLst>
          </p:cNvPr>
          <p:cNvSpPr/>
          <p:nvPr/>
        </p:nvSpPr>
        <p:spPr>
          <a:xfrm>
            <a:off x="4985034" y="653870"/>
            <a:ext cx="2960428" cy="108105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Routine data: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 HF  reforms to getting more results from existing resources technical efficiency agenda and equity  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FFA8011E-CB48-46E3-9B6D-8672AA0E15AD}"/>
              </a:ext>
            </a:extLst>
          </p:cNvPr>
          <p:cNvSpPr/>
          <p:nvPr/>
        </p:nvSpPr>
        <p:spPr>
          <a:xfrm rot="16200000">
            <a:off x="6205558" y="556615"/>
            <a:ext cx="519379" cy="2960429"/>
          </a:xfrm>
          <a:prstGeom prst="rightBrac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BE75619-EA93-410A-85E1-F3A7285240FC}"/>
              </a:ext>
            </a:extLst>
          </p:cNvPr>
          <p:cNvSpPr/>
          <p:nvPr/>
        </p:nvSpPr>
        <p:spPr>
          <a:xfrm>
            <a:off x="598600" y="5333596"/>
            <a:ext cx="1421873" cy="139793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quality and use incentives for improved outcomes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8ED6BCE8-8FC4-4824-AC99-FD58D5CE7EEB}"/>
              </a:ext>
            </a:extLst>
          </p:cNvPr>
          <p:cNvGraphicFramePr/>
          <p:nvPr>
            <p:extLst/>
          </p:nvPr>
        </p:nvGraphicFramePr>
        <p:xfrm>
          <a:off x="4244340" y="2247109"/>
          <a:ext cx="4092290" cy="3149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Arrow: Right 13">
            <a:extLst>
              <a:ext uri="{FF2B5EF4-FFF2-40B4-BE49-F238E27FC236}">
                <a16:creationId xmlns:a16="http://schemas.microsoft.com/office/drawing/2014/main" id="{9EE6CAF2-3D5E-4F5B-A205-9BCA1D77BC44}"/>
              </a:ext>
            </a:extLst>
          </p:cNvPr>
          <p:cNvSpPr/>
          <p:nvPr/>
        </p:nvSpPr>
        <p:spPr>
          <a:xfrm>
            <a:off x="4319688" y="3117297"/>
            <a:ext cx="460858" cy="92171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656CADB8-FDCC-4EE1-B1EF-6AE559946A22}"/>
              </a:ext>
            </a:extLst>
          </p:cNvPr>
          <p:cNvSpPr/>
          <p:nvPr/>
        </p:nvSpPr>
        <p:spPr>
          <a:xfrm>
            <a:off x="7813483" y="3117298"/>
            <a:ext cx="460858" cy="92171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F5B7C34-DD45-4CF6-8333-F759C21EFC48}"/>
              </a:ext>
            </a:extLst>
          </p:cNvPr>
          <p:cNvSpPr/>
          <p:nvPr/>
        </p:nvSpPr>
        <p:spPr>
          <a:xfrm>
            <a:off x="5460017" y="5339025"/>
            <a:ext cx="1421873" cy="135207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Increased subnational demand for the use of quality data for decision making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9F4B1C2-2427-4C26-AA5F-C1B0C6F141DD}"/>
              </a:ext>
            </a:extLst>
          </p:cNvPr>
          <p:cNvSpPr/>
          <p:nvPr/>
        </p:nvSpPr>
        <p:spPr>
          <a:xfrm>
            <a:off x="3862698" y="5344129"/>
            <a:ext cx="1421873" cy="13621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health information system and data architecture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724056B-6531-4AEB-AE3B-EBABD64611D4}"/>
              </a:ext>
            </a:extLst>
          </p:cNvPr>
          <p:cNvSpPr/>
          <p:nvPr/>
        </p:nvSpPr>
        <p:spPr>
          <a:xfrm>
            <a:off x="2250092" y="5318937"/>
            <a:ext cx="1421873" cy="139224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 on existing systems and leveraging partners focused on data systems</a:t>
            </a:r>
          </a:p>
        </p:txBody>
      </p:sp>
      <p:graphicFrame>
        <p:nvGraphicFramePr>
          <p:cNvPr id="23" name="Content Placeholder 11">
            <a:extLst>
              <a:ext uri="{FF2B5EF4-FFF2-40B4-BE49-F238E27FC236}">
                <a16:creationId xmlns:a16="http://schemas.microsoft.com/office/drawing/2014/main" id="{792CDBD9-4F04-4E06-B373-FADED73954B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205531" y="1950331"/>
          <a:ext cx="3034479" cy="3496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E464E58-4FC9-4EE4-B960-9755397A11D4}"/>
              </a:ext>
            </a:extLst>
          </p:cNvPr>
          <p:cNvSpPr txBox="1"/>
          <p:nvPr/>
        </p:nvSpPr>
        <p:spPr>
          <a:xfrm>
            <a:off x="6881890" y="5818831"/>
            <a:ext cx="201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Country platform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632CAE9-6A4E-4608-AF15-C416774397D5}"/>
              </a:ext>
            </a:extLst>
          </p:cNvPr>
          <p:cNvSpPr/>
          <p:nvPr/>
        </p:nvSpPr>
        <p:spPr>
          <a:xfrm>
            <a:off x="8336030" y="3460342"/>
            <a:ext cx="647794" cy="22924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3560E-6FBD-44DD-9877-23A9715EA96C}"/>
              </a:ext>
            </a:extLst>
          </p:cNvPr>
          <p:cNvSpPr txBox="1"/>
          <p:nvPr/>
        </p:nvSpPr>
        <p:spPr>
          <a:xfrm rot="16200000">
            <a:off x="7294512" y="4283024"/>
            <a:ext cx="2720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Impact on Financial protection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129EFA-DC58-4DFB-883A-45B794A80D42}"/>
              </a:ext>
            </a:extLst>
          </p:cNvPr>
          <p:cNvSpPr/>
          <p:nvPr/>
        </p:nvSpPr>
        <p:spPr>
          <a:xfrm>
            <a:off x="8301360" y="215524"/>
            <a:ext cx="707010" cy="4713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Every 3-5 years:</a:t>
            </a:r>
          </a:p>
        </p:txBody>
      </p:sp>
    </p:spTree>
    <p:extLst>
      <p:ext uri="{BB962C8B-B14F-4D97-AF65-F5344CB8AC3E}">
        <p14:creationId xmlns:p14="http://schemas.microsoft.com/office/powerpoint/2010/main" val="2100459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Data for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67" y="1415046"/>
            <a:ext cx="8755023" cy="4351338"/>
          </a:xfrm>
        </p:spPr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700" dirty="0"/>
              <a:t>The main role of the country platform during implementation is to </a:t>
            </a:r>
            <a:r>
              <a:rPr lang="en-US" sz="1700" b="1" dirty="0"/>
              <a:t>steer performance through the use of data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F0000"/>
                </a:solidFill>
              </a:rPr>
              <a:t>*</a:t>
            </a:r>
            <a:r>
              <a:rPr lang="en-US" sz="1700" dirty="0"/>
              <a:t>Country </a:t>
            </a:r>
            <a:r>
              <a:rPr lang="en-US" sz="1700" b="1" dirty="0"/>
              <a:t>performance dashboards</a:t>
            </a:r>
            <a:r>
              <a:rPr lang="en-US" sz="1700" dirty="0"/>
              <a:t> at national and sub-national levels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F0000"/>
                </a:solidFill>
              </a:rPr>
              <a:t>*</a:t>
            </a:r>
            <a:r>
              <a:rPr lang="en-US" sz="1700" b="1" dirty="0"/>
              <a:t>Standardized</a:t>
            </a:r>
            <a:r>
              <a:rPr lang="en-US" sz="1700" dirty="0"/>
              <a:t> indicators and some </a:t>
            </a:r>
            <a:r>
              <a:rPr lang="en-US" sz="1700" b="1" dirty="0"/>
              <a:t>country-specific</a:t>
            </a:r>
            <a:r>
              <a:rPr lang="en-US" sz="1700" dirty="0"/>
              <a:t> indicators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F0000"/>
                </a:solidFill>
              </a:rPr>
              <a:t>*</a:t>
            </a:r>
            <a:r>
              <a:rPr lang="en-US" sz="1700" dirty="0"/>
              <a:t>Based on clear </a:t>
            </a:r>
            <a:r>
              <a:rPr lang="en-US" sz="1700" b="1" dirty="0"/>
              <a:t>theory of change </a:t>
            </a:r>
            <a:r>
              <a:rPr lang="en-US" sz="1700" dirty="0"/>
              <a:t>(global evidence as well as country context), </a:t>
            </a:r>
            <a:r>
              <a:rPr lang="en-US" sz="1700" dirty="0">
                <a:solidFill>
                  <a:schemeClr val="tx1"/>
                </a:solidFill>
              </a:rPr>
              <a:t>determining baselines and setting annual targets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700" dirty="0"/>
              <a:t>Roll-up of dashboards for </a:t>
            </a:r>
            <a:r>
              <a:rPr lang="en-US" sz="1700" b="1" dirty="0"/>
              <a:t>global GFF reporting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700" dirty="0"/>
              <a:t>Combination of </a:t>
            </a:r>
            <a:r>
              <a:rPr lang="en-US" sz="1700" b="1" dirty="0"/>
              <a:t>routine and survey data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700" dirty="0"/>
              <a:t>Linking </a:t>
            </a:r>
            <a:r>
              <a:rPr lang="en-US" sz="1700" b="1" dirty="0"/>
              <a:t>financing to results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700" b="1" dirty="0"/>
              <a:t>Incentives</a:t>
            </a:r>
            <a:r>
              <a:rPr lang="en-US" sz="1700" dirty="0"/>
              <a:t> at all levels of the system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F0000"/>
                </a:solidFill>
              </a:rPr>
              <a:t>*</a:t>
            </a:r>
            <a:r>
              <a:rPr lang="en-US" sz="1700" dirty="0">
                <a:solidFill>
                  <a:schemeClr val="tx1"/>
                </a:solidFill>
              </a:rPr>
              <a:t>Regularly</a:t>
            </a:r>
            <a:r>
              <a:rPr lang="en-US" sz="1700" dirty="0"/>
              <a:t> </a:t>
            </a:r>
            <a:r>
              <a:rPr lang="en-US" sz="1700" b="1" dirty="0"/>
              <a:t>reallocating financing </a:t>
            </a:r>
            <a:r>
              <a:rPr lang="en-US" sz="1700" dirty="0"/>
              <a:t>based on </a:t>
            </a:r>
            <a:r>
              <a:rPr lang="en-US" sz="1700" dirty="0">
                <a:solidFill>
                  <a:schemeClr val="tx1"/>
                </a:solidFill>
              </a:rPr>
              <a:t>budget executions/ absorption, disbursement and expenditure and performance (results)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700" b="1" dirty="0"/>
              <a:t>Strengthening national data systems</a:t>
            </a:r>
            <a:r>
              <a:rPr lang="en-US" sz="1700" dirty="0"/>
              <a:t>, including CRVS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700" dirty="0"/>
              <a:t>Based on findings of monitoring system capacity assessment carried out during investment case preparation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Improving data quality and use, service delivery focused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19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Data for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7962" y="1367911"/>
            <a:ext cx="8521832" cy="4351338"/>
          </a:xfrm>
        </p:spPr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GFF builds on and aims to further harmonize </a:t>
            </a:r>
            <a:r>
              <a:rPr lang="en-US" sz="1800" b="1" dirty="0"/>
              <a:t>existing in-country initiatives</a:t>
            </a:r>
            <a:r>
              <a:rPr lang="en-US" sz="1800" dirty="0"/>
              <a:t> to strengthen data system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GFF MOU includes </a:t>
            </a:r>
            <a:r>
              <a:rPr lang="en-US" sz="1800" b="1" dirty="0"/>
              <a:t>agreement to share data </a:t>
            </a:r>
            <a:r>
              <a:rPr lang="en-US" sz="1800" dirty="0"/>
              <a:t>on: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Allocations and expenditures, process, coverage, impact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First agenda item of quarterly country platform meetings </a:t>
            </a:r>
            <a:r>
              <a:rPr lang="en-US" sz="1800" dirty="0"/>
              <a:t>is the review of dashboard data and decisions on re-allocations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Requires a </a:t>
            </a:r>
            <a:r>
              <a:rPr lang="en-US" sz="1800" b="1" dirty="0"/>
              <a:t>data-sub group </a:t>
            </a:r>
            <a:r>
              <a:rPr lang="en-US" sz="1800" dirty="0">
                <a:solidFill>
                  <a:schemeClr val="tx1"/>
                </a:solidFill>
              </a:rPr>
              <a:t>to define </a:t>
            </a:r>
            <a:r>
              <a:rPr lang="en-US" sz="1800" dirty="0"/>
              <a:t>and prepare the dashboards ahead of the meetings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b="1" dirty="0"/>
              <a:t>GFF Liaison Officer </a:t>
            </a:r>
            <a:r>
              <a:rPr lang="en-US" sz="1800" dirty="0"/>
              <a:t>to help guide the process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Annual review: </a:t>
            </a:r>
            <a:r>
              <a:rPr lang="en-US" sz="1800" dirty="0"/>
              <a:t>more comprehensive, including self assessment of the platform and of likelihood of reaching objectives of the investment case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Possible </a:t>
            </a:r>
            <a:r>
              <a:rPr lang="en-US" sz="1800" b="1" dirty="0"/>
              <a:t>annual results conference </a:t>
            </a:r>
            <a:r>
              <a:rPr lang="en-US" sz="1800" dirty="0"/>
              <a:t>to engage stakeholders and to provide a platform to share results of implementation research and new global evidence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62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: Shape 47"/>
          <p:cNvSpPr/>
          <p:nvPr/>
        </p:nvSpPr>
        <p:spPr>
          <a:xfrm>
            <a:off x="6011582" y="2916059"/>
            <a:ext cx="1803123" cy="1035062"/>
          </a:xfrm>
          <a:custGeom>
            <a:avLst/>
            <a:gdLst>
              <a:gd name="connsiteX0" fmla="*/ 0 w 1308847"/>
              <a:gd name="connsiteY0" fmla="*/ 35858 h 726141"/>
              <a:gd name="connsiteX1" fmla="*/ 89647 w 1308847"/>
              <a:gd name="connsiteY1" fmla="*/ 699247 h 726141"/>
              <a:gd name="connsiteX2" fmla="*/ 215153 w 1308847"/>
              <a:gd name="connsiteY2" fmla="*/ 8964 h 726141"/>
              <a:gd name="connsiteX3" fmla="*/ 358588 w 1308847"/>
              <a:gd name="connsiteY3" fmla="*/ 699247 h 726141"/>
              <a:gd name="connsiteX4" fmla="*/ 484094 w 1308847"/>
              <a:gd name="connsiteY4" fmla="*/ 0 h 726141"/>
              <a:gd name="connsiteX5" fmla="*/ 627529 w 1308847"/>
              <a:gd name="connsiteY5" fmla="*/ 699247 h 726141"/>
              <a:gd name="connsiteX6" fmla="*/ 779929 w 1308847"/>
              <a:gd name="connsiteY6" fmla="*/ 8964 h 726141"/>
              <a:gd name="connsiteX7" fmla="*/ 869576 w 1308847"/>
              <a:gd name="connsiteY7" fmla="*/ 708211 h 726141"/>
              <a:gd name="connsiteX8" fmla="*/ 1048870 w 1308847"/>
              <a:gd name="connsiteY8" fmla="*/ 8964 h 726141"/>
              <a:gd name="connsiteX9" fmla="*/ 1147482 w 1308847"/>
              <a:gd name="connsiteY9" fmla="*/ 726141 h 726141"/>
              <a:gd name="connsiteX10" fmla="*/ 1281953 w 1308847"/>
              <a:gd name="connsiteY10" fmla="*/ 8964 h 726141"/>
              <a:gd name="connsiteX11" fmla="*/ 1308847 w 1308847"/>
              <a:gd name="connsiteY11" fmla="*/ 663388 h 726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08847" h="726141">
                <a:moveTo>
                  <a:pt x="0" y="35858"/>
                </a:moveTo>
                <a:cubicBezTo>
                  <a:pt x="26894" y="369793"/>
                  <a:pt x="53788" y="703729"/>
                  <a:pt x="89647" y="699247"/>
                </a:cubicBezTo>
                <a:cubicBezTo>
                  <a:pt x="125506" y="694765"/>
                  <a:pt x="170330" y="8964"/>
                  <a:pt x="215153" y="8964"/>
                </a:cubicBezTo>
                <a:cubicBezTo>
                  <a:pt x="259976" y="8964"/>
                  <a:pt x="313765" y="700741"/>
                  <a:pt x="358588" y="699247"/>
                </a:cubicBezTo>
                <a:cubicBezTo>
                  <a:pt x="403411" y="697753"/>
                  <a:pt x="439271" y="0"/>
                  <a:pt x="484094" y="0"/>
                </a:cubicBezTo>
                <a:cubicBezTo>
                  <a:pt x="528917" y="0"/>
                  <a:pt x="578223" y="697753"/>
                  <a:pt x="627529" y="699247"/>
                </a:cubicBezTo>
                <a:cubicBezTo>
                  <a:pt x="676835" y="700741"/>
                  <a:pt x="739588" y="7470"/>
                  <a:pt x="779929" y="8964"/>
                </a:cubicBezTo>
                <a:cubicBezTo>
                  <a:pt x="820270" y="10458"/>
                  <a:pt x="824753" y="708211"/>
                  <a:pt x="869576" y="708211"/>
                </a:cubicBezTo>
                <a:cubicBezTo>
                  <a:pt x="914399" y="708211"/>
                  <a:pt x="1002552" y="5976"/>
                  <a:pt x="1048870" y="8964"/>
                </a:cubicBezTo>
                <a:cubicBezTo>
                  <a:pt x="1095188" y="11952"/>
                  <a:pt x="1108635" y="726141"/>
                  <a:pt x="1147482" y="726141"/>
                </a:cubicBezTo>
                <a:cubicBezTo>
                  <a:pt x="1186329" y="726141"/>
                  <a:pt x="1255059" y="19423"/>
                  <a:pt x="1281953" y="8964"/>
                </a:cubicBezTo>
                <a:cubicBezTo>
                  <a:pt x="1308847" y="-1495"/>
                  <a:pt x="1308847" y="330946"/>
                  <a:pt x="1308847" y="663388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12208" y="180586"/>
            <a:ext cx="7783151" cy="638266"/>
          </a:xfrm>
        </p:spPr>
        <p:txBody>
          <a:bodyPr>
            <a:noAutofit/>
          </a:bodyPr>
          <a:lstStyle/>
          <a:p>
            <a:r>
              <a:rPr lang="en-US" sz="2000" b="0" dirty="0">
                <a:latin typeface="Futura Std Book"/>
              </a:rPr>
              <a:t>An Iterative Learning Process: developing and implementing the Investment Case and long-term health financing reforms</a:t>
            </a:r>
          </a:p>
        </p:txBody>
      </p:sp>
      <p:sp>
        <p:nvSpPr>
          <p:cNvPr id="35" name="Arrow: Right 34"/>
          <p:cNvSpPr/>
          <p:nvPr/>
        </p:nvSpPr>
        <p:spPr>
          <a:xfrm>
            <a:off x="5886830" y="2254803"/>
            <a:ext cx="2217978" cy="93180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091411" y="2548483"/>
            <a:ext cx="1788531" cy="304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400" b="1" dirty="0">
                <a:solidFill>
                  <a:schemeClr val="bg1"/>
                </a:solidFill>
                <a:latin typeface="Futura Std Book" charset="0"/>
              </a:rPr>
              <a:t>Implementation</a:t>
            </a:r>
          </a:p>
        </p:txBody>
      </p:sp>
      <p:sp>
        <p:nvSpPr>
          <p:cNvPr id="37" name="Arrow: Right 36"/>
          <p:cNvSpPr/>
          <p:nvPr/>
        </p:nvSpPr>
        <p:spPr>
          <a:xfrm>
            <a:off x="5964694" y="3524603"/>
            <a:ext cx="2226725" cy="113115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811414" y="3802371"/>
            <a:ext cx="1933758" cy="534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400" b="1" dirty="0">
                <a:solidFill>
                  <a:schemeClr val="bg1"/>
                </a:solidFill>
                <a:latin typeface="Futura Std Book" charset="0"/>
              </a:rPr>
              <a:t>Monitoring  theory of change</a:t>
            </a:r>
          </a:p>
        </p:txBody>
      </p:sp>
      <p:sp>
        <p:nvSpPr>
          <p:cNvPr id="39" name="TextBox 38"/>
          <p:cNvSpPr txBox="1"/>
          <p:nvPr/>
        </p:nvSpPr>
        <p:spPr>
          <a:xfrm rot="16200000">
            <a:off x="6865395" y="2595976"/>
            <a:ext cx="3198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Health and nutrition and  OUTCOMES and IMPACT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-19541" y="1215233"/>
            <a:ext cx="2358738" cy="1125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Futura Std Book" charset="0"/>
              </a:rPr>
              <a:t>Prioritized investments for RMNCAH-N outcomes and health financing reforms </a:t>
            </a:r>
          </a:p>
        </p:txBody>
      </p:sp>
      <p:sp>
        <p:nvSpPr>
          <p:cNvPr id="50" name="Arrow: Right 49"/>
          <p:cNvSpPr/>
          <p:nvPr/>
        </p:nvSpPr>
        <p:spPr>
          <a:xfrm>
            <a:off x="1720033" y="3967103"/>
            <a:ext cx="1322821" cy="6472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851959" y="4155512"/>
            <a:ext cx="1120925" cy="32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400" b="1" dirty="0">
                <a:solidFill>
                  <a:schemeClr val="bg1"/>
                </a:solidFill>
                <a:latin typeface="Futura Std Book" charset="0"/>
              </a:rPr>
              <a:t>Financed</a:t>
            </a:r>
          </a:p>
        </p:txBody>
      </p:sp>
      <p:graphicFrame>
        <p:nvGraphicFramePr>
          <p:cNvPr id="52" name="Diagram 51"/>
          <p:cNvGraphicFramePr/>
          <p:nvPr>
            <p:extLst/>
          </p:nvPr>
        </p:nvGraphicFramePr>
        <p:xfrm>
          <a:off x="-266068" y="1860385"/>
          <a:ext cx="2399984" cy="3751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9" name="Arrow: Curved Down 58"/>
          <p:cNvSpPr/>
          <p:nvPr/>
        </p:nvSpPr>
        <p:spPr>
          <a:xfrm rot="10800000">
            <a:off x="542593" y="4865569"/>
            <a:ext cx="8051852" cy="685175"/>
          </a:xfrm>
          <a:prstGeom prst="curvedDownArrow">
            <a:avLst>
              <a:gd name="adj1" fmla="val 26937"/>
              <a:gd name="adj2" fmla="val 190956"/>
              <a:gd name="adj3" fmla="val 2342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9018" y="5025659"/>
            <a:ext cx="3701654" cy="33470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Futura Std Book" charset="0"/>
              </a:rPr>
              <a:t>Investment Case - Living document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F7C21232-637E-42F9-B303-8A990410DF68}"/>
              </a:ext>
            </a:extLst>
          </p:cNvPr>
          <p:cNvSpPr/>
          <p:nvPr/>
        </p:nvSpPr>
        <p:spPr>
          <a:xfrm>
            <a:off x="580653" y="5639783"/>
            <a:ext cx="7598942" cy="85584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Country platform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CB879F-E10A-43F3-8485-FD8AE17CEC6F}"/>
              </a:ext>
            </a:extLst>
          </p:cNvPr>
          <p:cNvSpPr txBox="1"/>
          <p:nvPr/>
        </p:nvSpPr>
        <p:spPr>
          <a:xfrm rot="16200000">
            <a:off x="7377798" y="2749886"/>
            <a:ext cx="3198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Health financing reforms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F9D8E-EF4A-49A2-8A63-BA026C47670D}"/>
              </a:ext>
            </a:extLst>
          </p:cNvPr>
          <p:cNvSpPr txBox="1"/>
          <p:nvPr/>
        </p:nvSpPr>
        <p:spPr>
          <a:xfrm>
            <a:off x="226824" y="2359475"/>
            <a:ext cx="541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HF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379C1DA-6461-44F1-8653-841F4DC0075A}"/>
              </a:ext>
            </a:extLst>
          </p:cNvPr>
          <p:cNvGraphicFramePr/>
          <p:nvPr>
            <p:extLst/>
          </p:nvPr>
        </p:nvGraphicFramePr>
        <p:xfrm>
          <a:off x="921517" y="1156844"/>
          <a:ext cx="5479283" cy="3867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8DA2B874-FF20-4D12-A82B-E3F21602EEEE}"/>
              </a:ext>
            </a:extLst>
          </p:cNvPr>
          <p:cNvSpPr txBox="1"/>
          <p:nvPr/>
        </p:nvSpPr>
        <p:spPr>
          <a:xfrm>
            <a:off x="236156" y="4163654"/>
            <a:ext cx="541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HF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0758C7-46DC-4B85-B3AD-114C830EF417}"/>
              </a:ext>
            </a:extLst>
          </p:cNvPr>
          <p:cNvSpPr txBox="1"/>
          <p:nvPr/>
        </p:nvSpPr>
        <p:spPr>
          <a:xfrm>
            <a:off x="271835" y="3053991"/>
            <a:ext cx="541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HF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FB1F5F8-89DE-45AF-8A07-6FFFFBE1F46A}"/>
              </a:ext>
            </a:extLst>
          </p:cNvPr>
          <p:cNvSpPr/>
          <p:nvPr/>
        </p:nvSpPr>
        <p:spPr>
          <a:xfrm>
            <a:off x="1795815" y="2731102"/>
            <a:ext cx="440741" cy="40029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862EE44-7071-47E8-BC3E-15479BA4ED21}"/>
              </a:ext>
            </a:extLst>
          </p:cNvPr>
          <p:cNvSpPr/>
          <p:nvPr/>
        </p:nvSpPr>
        <p:spPr>
          <a:xfrm rot="3089873">
            <a:off x="2125445" y="1827218"/>
            <a:ext cx="573954" cy="1153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3F375B4-9C7A-440D-B120-FAE2AE91909D}"/>
              </a:ext>
            </a:extLst>
          </p:cNvPr>
          <p:cNvSpPr/>
          <p:nvPr/>
        </p:nvSpPr>
        <p:spPr>
          <a:xfrm rot="883881">
            <a:off x="2675137" y="1033543"/>
            <a:ext cx="466153" cy="115324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CF7B3B9-D6BC-48B3-A2D8-33C737EF1B7A}"/>
              </a:ext>
            </a:extLst>
          </p:cNvPr>
          <p:cNvSpPr/>
          <p:nvPr/>
        </p:nvSpPr>
        <p:spPr>
          <a:xfrm>
            <a:off x="1819036" y="3112132"/>
            <a:ext cx="499694" cy="4571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89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Resource mapping and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3004" y="1702051"/>
            <a:ext cx="7956023" cy="4351338"/>
          </a:xfrm>
        </p:spPr>
        <p:txBody>
          <a:bodyPr/>
          <a:lstStyle/>
          <a:p>
            <a:pPr lvl="1"/>
            <a:r>
              <a:rPr lang="en-US" sz="1800" b="1" u="sng" dirty="0"/>
              <a:t>Resource Mapping during Investment Case Development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Resource mapping is a key step in the </a:t>
            </a:r>
            <a:r>
              <a:rPr lang="en-US" sz="1800" b="1" dirty="0"/>
              <a:t>preparation</a:t>
            </a:r>
            <a:r>
              <a:rPr lang="en-US" sz="1800" dirty="0"/>
              <a:t> of the investment case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Determine </a:t>
            </a:r>
            <a:r>
              <a:rPr lang="en-US" sz="1800" b="1" dirty="0"/>
              <a:t>available resources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en-US" sz="1800" dirty="0"/>
              <a:t>Domestic and external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See how resources are </a:t>
            </a:r>
            <a:r>
              <a:rPr lang="en-US" sz="1800" b="1" dirty="0"/>
              <a:t>spread</a:t>
            </a:r>
            <a:r>
              <a:rPr lang="en-US" sz="1800" dirty="0"/>
              <a:t> across interventions, geographically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Identify </a:t>
            </a:r>
            <a:r>
              <a:rPr lang="en-US" sz="1800" b="1" dirty="0"/>
              <a:t>under-financed priorities </a:t>
            </a:r>
            <a:r>
              <a:rPr lang="en-US" sz="1800" dirty="0"/>
              <a:t>(e.g., family planning, nutrition), leading to further prioritization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Further </a:t>
            </a:r>
            <a:r>
              <a:rPr lang="en-US" sz="1800" b="1" dirty="0"/>
              <a:t>advocacy or prioritization </a:t>
            </a:r>
            <a:r>
              <a:rPr lang="en-US" sz="1800" dirty="0"/>
              <a:t>when resource mapping reveals insufficient resources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Need to </a:t>
            </a:r>
            <a:r>
              <a:rPr lang="en-US" sz="1800" b="1" dirty="0"/>
              <a:t>adjust resource mapping </a:t>
            </a:r>
            <a:r>
              <a:rPr lang="en-US" sz="1800" dirty="0"/>
              <a:t>when new financiers join the investment case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78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Resource mapping and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4088" y="1541795"/>
            <a:ext cx="7956023" cy="4351338"/>
          </a:xfrm>
        </p:spPr>
        <p:txBody>
          <a:bodyPr/>
          <a:lstStyle/>
          <a:p>
            <a:pPr lvl="1">
              <a:buClr>
                <a:srgbClr val="002345"/>
              </a:buClr>
            </a:pPr>
            <a:r>
              <a:rPr lang="en-US" sz="1800" b="1" u="sng" dirty="0">
                <a:solidFill>
                  <a:srgbClr val="002345"/>
                </a:solidFill>
              </a:rPr>
              <a:t>Resource Tracking during Implementation</a:t>
            </a:r>
          </a:p>
          <a:p>
            <a:pPr lvl="1">
              <a:buClr>
                <a:srgbClr val="002345"/>
              </a:buClr>
            </a:pPr>
            <a:endParaRPr lang="en-US" sz="1800" b="1" u="sng" dirty="0">
              <a:solidFill>
                <a:srgbClr val="002345"/>
              </a:solidFill>
            </a:endParaRPr>
          </a:p>
          <a:p>
            <a:pPr marL="628650" lvl="1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>
                <a:solidFill>
                  <a:srgbClr val="002345"/>
                </a:solidFill>
              </a:rPr>
              <a:t>Annual resource tracking </a:t>
            </a:r>
            <a:r>
              <a:rPr lang="en-US" sz="1800" dirty="0">
                <a:solidFill>
                  <a:srgbClr val="002345"/>
                </a:solidFill>
              </a:rPr>
              <a:t>is integral part of GFF implementation</a:t>
            </a:r>
          </a:p>
          <a:p>
            <a:pPr marL="628650" lvl="1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>
                <a:solidFill>
                  <a:srgbClr val="002345"/>
                </a:solidFill>
              </a:rPr>
              <a:t>Discussed during GFF </a:t>
            </a:r>
            <a:r>
              <a:rPr lang="en-US" sz="1800" b="1" dirty="0">
                <a:solidFill>
                  <a:srgbClr val="002345"/>
                </a:solidFill>
              </a:rPr>
              <a:t>Annual review</a:t>
            </a:r>
          </a:p>
          <a:p>
            <a:pPr marL="628650" lvl="1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345"/>
                </a:solidFill>
              </a:rPr>
              <a:t>Create </a:t>
            </a:r>
            <a:r>
              <a:rPr lang="en-US" sz="1800" b="1" dirty="0">
                <a:solidFill>
                  <a:srgbClr val="002345"/>
                </a:solidFill>
              </a:rPr>
              <a:t>mutual accountability</a:t>
            </a:r>
          </a:p>
          <a:p>
            <a:pPr marL="1085850" lvl="2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345"/>
                </a:solidFill>
              </a:rPr>
              <a:t>G</a:t>
            </a:r>
            <a:r>
              <a:rPr lang="en-US" sz="1800">
                <a:solidFill>
                  <a:srgbClr val="002345"/>
                </a:solidFill>
              </a:rPr>
              <a:t>overnment </a:t>
            </a:r>
            <a:r>
              <a:rPr lang="en-US" sz="1800" dirty="0">
                <a:solidFill>
                  <a:srgbClr val="002345"/>
                </a:solidFill>
              </a:rPr>
              <a:t>and external financiers</a:t>
            </a:r>
          </a:p>
          <a:p>
            <a:pPr marL="628650" lvl="1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345"/>
                </a:solidFill>
              </a:rPr>
              <a:t>Start with </a:t>
            </a:r>
            <a:r>
              <a:rPr lang="en-US" sz="1800" b="1" dirty="0">
                <a:solidFill>
                  <a:srgbClr val="002345"/>
                </a:solidFill>
              </a:rPr>
              <a:t>government resources and main financiers</a:t>
            </a:r>
            <a:r>
              <a:rPr lang="en-US" sz="1800" dirty="0">
                <a:solidFill>
                  <a:srgbClr val="002345"/>
                </a:solidFill>
              </a:rPr>
              <a:t>, gradually expanding to smaller financiers</a:t>
            </a:r>
          </a:p>
          <a:p>
            <a:pPr marL="628650" lvl="1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>
                <a:solidFill>
                  <a:srgbClr val="002345"/>
                </a:solidFill>
              </a:rPr>
              <a:t>MOU</a:t>
            </a:r>
            <a:r>
              <a:rPr lang="en-US" sz="1800" dirty="0">
                <a:solidFill>
                  <a:srgbClr val="002345"/>
                </a:solidFill>
              </a:rPr>
              <a:t> signed at the start of the GFF engagement will define data sharing requirements to enable the resource tracking</a:t>
            </a:r>
          </a:p>
          <a:p>
            <a:pPr marL="628650" lvl="1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>
                <a:solidFill>
                  <a:srgbClr val="002345"/>
                </a:solidFill>
              </a:rPr>
              <a:t>GFF Secretariat currently developing a </a:t>
            </a:r>
            <a:r>
              <a:rPr lang="en-US" sz="1800" b="1" dirty="0">
                <a:solidFill>
                  <a:srgbClr val="002345"/>
                </a:solidFill>
              </a:rPr>
              <a:t>resource tracking IT tool</a:t>
            </a:r>
            <a:r>
              <a:rPr lang="en-US" sz="1800" dirty="0">
                <a:solidFill>
                  <a:srgbClr val="002345"/>
                </a:solidFill>
              </a:rPr>
              <a:t> to facilitate the process</a:t>
            </a:r>
          </a:p>
          <a:p>
            <a:pPr marL="1085850" lvl="2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345"/>
                </a:solidFill>
              </a:rPr>
              <a:t>Aligned with the National Health Account 2011 methodology</a:t>
            </a:r>
          </a:p>
          <a:p>
            <a:pPr marL="628650" lvl="1" indent="-171450">
              <a:buClr>
                <a:srgbClr val="002345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466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8CDE669-515C-472C-98E4-4265CC69AA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34" r="9520"/>
          <a:stretch/>
        </p:blipFill>
        <p:spPr>
          <a:xfrm>
            <a:off x="5935947" y="4686594"/>
            <a:ext cx="2753167" cy="2039850"/>
          </a:xfrm>
          <a:prstGeom prst="rect">
            <a:avLst/>
          </a:prstGeom>
        </p:spPr>
      </p:pic>
      <p:sp>
        <p:nvSpPr>
          <p:cNvPr id="16" name="Arrow: Bent 15">
            <a:extLst>
              <a:ext uri="{FF2B5EF4-FFF2-40B4-BE49-F238E27FC236}">
                <a16:creationId xmlns:a16="http://schemas.microsoft.com/office/drawing/2014/main" id="{59D92C09-30F2-4BA1-AD27-8614CD4A5097}"/>
              </a:ext>
            </a:extLst>
          </p:cNvPr>
          <p:cNvSpPr/>
          <p:nvPr/>
        </p:nvSpPr>
        <p:spPr>
          <a:xfrm rot="10800000" flipH="1">
            <a:off x="4457929" y="2223202"/>
            <a:ext cx="3997914" cy="2970240"/>
          </a:xfrm>
          <a:prstGeom prst="bentArrow">
            <a:avLst>
              <a:gd name="adj1" fmla="val 25000"/>
              <a:gd name="adj2" fmla="val 34315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3E97BA-33A9-4735-BA55-88D701FAE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26" y="269708"/>
            <a:ext cx="7155942" cy="732154"/>
          </a:xfrm>
        </p:spPr>
        <p:txBody>
          <a:bodyPr/>
          <a:lstStyle/>
          <a:p>
            <a:r>
              <a:rPr lang="en-US" sz="2400" b="0" dirty="0">
                <a:latin typeface="Futura Std Book"/>
              </a:rPr>
              <a:t>GFF approach – Mapping/ Tracking financial resources to results at subnational levels</a:t>
            </a:r>
          </a:p>
        </p:txBody>
      </p:sp>
      <p:sp>
        <p:nvSpPr>
          <p:cNvPr id="8" name="Arrow: Bent 7">
            <a:extLst>
              <a:ext uri="{FF2B5EF4-FFF2-40B4-BE49-F238E27FC236}">
                <a16:creationId xmlns:a16="http://schemas.microsoft.com/office/drawing/2014/main" id="{555E08E9-8F3B-447C-8F69-02EB3E1DFF49}"/>
              </a:ext>
            </a:extLst>
          </p:cNvPr>
          <p:cNvSpPr/>
          <p:nvPr/>
        </p:nvSpPr>
        <p:spPr>
          <a:xfrm>
            <a:off x="99541" y="1422691"/>
            <a:ext cx="3006145" cy="3840370"/>
          </a:xfrm>
          <a:prstGeom prst="bentArrow">
            <a:avLst>
              <a:gd name="adj1" fmla="val 38763"/>
              <a:gd name="adj2" fmla="val 35568"/>
              <a:gd name="adj3" fmla="val 26764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CDBF02-8D84-41C4-ABC7-DCF6AB97EB75}"/>
              </a:ext>
            </a:extLst>
          </p:cNvPr>
          <p:cNvSpPr txBox="1"/>
          <p:nvPr/>
        </p:nvSpPr>
        <p:spPr>
          <a:xfrm>
            <a:off x="814585" y="2177345"/>
            <a:ext cx="230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Resource mapping </a:t>
            </a:r>
          </a:p>
          <a:p>
            <a:r>
              <a:rPr lang="en-US" dirty="0">
                <a:solidFill>
                  <a:schemeClr val="bg1"/>
                </a:solidFill>
              </a:rPr>
              <a:t>&amp; tracking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043AC98-7023-4CA5-B180-8CA715CCA580}"/>
              </a:ext>
            </a:extLst>
          </p:cNvPr>
          <p:cNvSpPr/>
          <p:nvPr/>
        </p:nvSpPr>
        <p:spPr>
          <a:xfrm>
            <a:off x="3062762" y="1374915"/>
            <a:ext cx="2772257" cy="535152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EB56CE-5FA2-4267-A033-6B656DD8B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7" y="4581427"/>
            <a:ext cx="2916109" cy="18550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6417856-E66B-41B0-8EC8-DE2D3CDED750}"/>
              </a:ext>
            </a:extLst>
          </p:cNvPr>
          <p:cNvSpPr txBox="1"/>
          <p:nvPr/>
        </p:nvSpPr>
        <p:spPr>
          <a:xfrm>
            <a:off x="3184189" y="2161385"/>
            <a:ext cx="2640454" cy="3937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Are we in the right places?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Do the result match the available resources?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Do the committed investments match the amounts disbursed?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Are the funds matching the needs?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58A503-D326-4551-A858-D5B2A841DB54}"/>
              </a:ext>
            </a:extLst>
          </p:cNvPr>
          <p:cNvSpPr txBox="1"/>
          <p:nvPr/>
        </p:nvSpPr>
        <p:spPr>
          <a:xfrm>
            <a:off x="6077890" y="3858904"/>
            <a:ext cx="261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Performance Results monitoring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F9ECDD-561F-418F-861D-271CB2DFD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107" y="1770131"/>
            <a:ext cx="1765691" cy="18755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AC92D9-5862-44E4-9493-2AFA9548CEDA}"/>
              </a:ext>
            </a:extLst>
          </p:cNvPr>
          <p:cNvSpPr/>
          <p:nvPr/>
        </p:nvSpPr>
        <p:spPr>
          <a:xfrm>
            <a:off x="3195722" y="1509177"/>
            <a:ext cx="25074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3"/>
                </a:solidFill>
              </a:rPr>
              <a:t>Monitoring geographic priorities (regional disparities, urban versus rural) </a:t>
            </a:r>
            <a:endParaRPr lang="en-US" sz="1600" dirty="0">
              <a:solidFill>
                <a:schemeClr val="accent3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DB8CFE-9700-44C0-BE54-1814E88F185E}"/>
              </a:ext>
            </a:extLst>
          </p:cNvPr>
          <p:cNvCxnSpPr>
            <a:cxnSpLocks/>
          </p:cNvCxnSpPr>
          <p:nvPr/>
        </p:nvCxnSpPr>
        <p:spPr>
          <a:xfrm>
            <a:off x="3195722" y="2790331"/>
            <a:ext cx="2507494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24FBF19-8324-4C49-A8F7-B6EBBFCDEA57}"/>
              </a:ext>
            </a:extLst>
          </p:cNvPr>
          <p:cNvSpPr txBox="1"/>
          <p:nvPr/>
        </p:nvSpPr>
        <p:spPr>
          <a:xfrm>
            <a:off x="56617" y="3480321"/>
            <a:ext cx="1328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resource allocation commitments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14241-420E-4CC0-9921-B1304153B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163C90-DC69-4957-8653-822022716CE9}"/>
              </a:ext>
            </a:extLst>
          </p:cNvPr>
          <p:cNvSpPr txBox="1"/>
          <p:nvPr/>
        </p:nvSpPr>
        <p:spPr>
          <a:xfrm>
            <a:off x="5377857" y="1215117"/>
            <a:ext cx="25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Regional differences 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&amp; equity agenda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D688FC-9DCC-4893-982C-3D6175339859}"/>
              </a:ext>
            </a:extLst>
          </p:cNvPr>
          <p:cNvSpPr/>
          <p:nvPr/>
        </p:nvSpPr>
        <p:spPr>
          <a:xfrm rot="16200000">
            <a:off x="7354070" y="3661371"/>
            <a:ext cx="2836806" cy="51508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Health and </a:t>
            </a:r>
          </a:p>
          <a:p>
            <a:pPr algn="ctr"/>
            <a:r>
              <a:rPr lang="en-US" dirty="0"/>
              <a:t>nutrition Impact</a:t>
            </a:r>
          </a:p>
        </p:txBody>
      </p:sp>
    </p:spTree>
    <p:extLst>
      <p:ext uri="{BB962C8B-B14F-4D97-AF65-F5344CB8AC3E}">
        <p14:creationId xmlns:p14="http://schemas.microsoft.com/office/powerpoint/2010/main" val="1868831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Implementation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3576" y="1786893"/>
            <a:ext cx="7956023" cy="4351338"/>
          </a:xfrm>
        </p:spPr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Implementation research is critical to understand if, </a:t>
            </a:r>
            <a:r>
              <a:rPr lang="en-US" sz="1800" b="1" dirty="0"/>
              <a:t>why, how and in what contexts</a:t>
            </a:r>
            <a:r>
              <a:rPr lang="en-US" sz="1800" dirty="0"/>
              <a:t> certain interventions supported by the investment case produce results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Enables </a:t>
            </a:r>
            <a:r>
              <a:rPr lang="en-US" sz="1800" b="1" dirty="0"/>
              <a:t>adjustments as necessary </a:t>
            </a:r>
            <a:r>
              <a:rPr lang="en-US" sz="1800" dirty="0"/>
              <a:t>to the investment case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Additional information on </a:t>
            </a:r>
            <a:r>
              <a:rPr lang="en-US" sz="1800" b="1" dirty="0"/>
              <a:t>“real” costs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Rapid </a:t>
            </a:r>
            <a:r>
              <a:rPr lang="en-US" sz="1800" b="1" dirty="0"/>
              <a:t>feedback loops </a:t>
            </a:r>
            <a:r>
              <a:rPr lang="en-US" sz="1800" dirty="0"/>
              <a:t>for implementers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Implementation research plan </a:t>
            </a:r>
            <a:r>
              <a:rPr lang="en-US" sz="1800" dirty="0"/>
              <a:t>as part of the overall investment case implementation plan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Regular reviews </a:t>
            </a:r>
            <a:r>
              <a:rPr lang="en-US" sz="1800" dirty="0"/>
              <a:t>through the GFF country platform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Larger </a:t>
            </a:r>
            <a:r>
              <a:rPr lang="en-US" sz="1800" b="1" dirty="0"/>
              <a:t>results conferences/workshops</a:t>
            </a:r>
            <a:r>
              <a:rPr lang="en-US" sz="1800" dirty="0"/>
              <a:t> as appropriate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Contribution to the </a:t>
            </a:r>
            <a:r>
              <a:rPr lang="en-US" sz="1800" b="1" dirty="0"/>
              <a:t>GFF global knowledge and learning </a:t>
            </a:r>
            <a:r>
              <a:rPr lang="en-US" sz="1800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97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EFAE-3CD2-4871-BE53-14BFFBF2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Technical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69DFA-59BA-40B3-9587-2BA54EEF3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426" y="1372113"/>
            <a:ext cx="8123698" cy="4351338"/>
          </a:xfrm>
        </p:spPr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/>
              <a:t>Objective:</a:t>
            </a:r>
            <a:r>
              <a:rPr lang="en-US" sz="1800" dirty="0"/>
              <a:t> to maximize the efficiency of the investment case resources to achieve the intended results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dirty="0"/>
              <a:t>Includes </a:t>
            </a:r>
            <a:r>
              <a:rPr lang="en-US" sz="1800" b="1" dirty="0"/>
              <a:t>analytical work </a:t>
            </a:r>
            <a:r>
              <a:rPr lang="en-US" sz="1800" dirty="0"/>
              <a:t>as well as </a:t>
            </a:r>
            <a:r>
              <a:rPr lang="en-US" sz="1800" b="1" dirty="0"/>
              <a:t>implementation support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Internships, setting up an advisory board to an (insurance) agency, etc.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Country-based mechanism </a:t>
            </a:r>
            <a:r>
              <a:rPr lang="en-US" sz="1800" dirty="0"/>
              <a:t>to source the TA: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Identify the </a:t>
            </a:r>
            <a:r>
              <a:rPr lang="en-US" sz="1800" b="1" dirty="0"/>
              <a:t>needs</a:t>
            </a:r>
            <a:r>
              <a:rPr lang="en-US" sz="1800" dirty="0"/>
              <a:t> (e.g., bottleneck analysis)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b="1" dirty="0"/>
              <a:t>Map</a:t>
            </a:r>
            <a:r>
              <a:rPr lang="en-US" sz="1800" dirty="0"/>
              <a:t> available TA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dirty="0"/>
              <a:t>Develop </a:t>
            </a:r>
            <a:r>
              <a:rPr lang="en-US" sz="1800" b="1" dirty="0"/>
              <a:t>TA matrix</a:t>
            </a:r>
            <a:r>
              <a:rPr lang="en-US" sz="1800" dirty="0"/>
              <a:t> and fill gaps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/>
              <a:t>GFF Secretariat can assist </a:t>
            </a:r>
            <a:r>
              <a:rPr lang="en-US" sz="1800" dirty="0"/>
              <a:t>in the preparation of the TA matrix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GFF Source Book: </a:t>
            </a:r>
            <a:r>
              <a:rPr lang="en-US" sz="1800" dirty="0"/>
              <a:t>first point of reference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for countries to access the best available know how and</a:t>
            </a:r>
            <a:r>
              <a:rPr lang="en-US" sz="1800" dirty="0"/>
              <a:t> avoid duplication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Regular reviews </a:t>
            </a:r>
            <a:r>
              <a:rPr lang="en-US" sz="1800" dirty="0"/>
              <a:t>of TA implementation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Sub-committee of the country platform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Collaboration with </a:t>
            </a:r>
            <a:r>
              <a:rPr lang="en-US" sz="1800" b="1" dirty="0"/>
              <a:t>national and regional institutions</a:t>
            </a:r>
            <a:r>
              <a:rPr lang="en-US" sz="1800" dirty="0"/>
              <a:t>, facilitated through network of GFF Liaison Officers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D1FC4-AB23-43FB-9C55-7A9A9651C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35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66C0EC9-50B9-40CE-B4F7-D3A962B3C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Advocacy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90E6B-E223-44E3-AFDC-1A0B52C49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8158" y="1595453"/>
            <a:ext cx="7390700" cy="49564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Objective: </a:t>
            </a:r>
            <a:r>
              <a:rPr lang="en-US" sz="1800" dirty="0"/>
              <a:t>to accelerate and facilitate the achievement of the results agreed in the investment case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Especially those results which require </a:t>
            </a:r>
            <a:r>
              <a:rPr lang="en-US" sz="1500" b="1" dirty="0"/>
              <a:t>government leadership and policy decisions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Political economy analysis </a:t>
            </a:r>
            <a:r>
              <a:rPr lang="en-US" sz="1800" dirty="0"/>
              <a:t>will form the basis of the advocacy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/>
              <a:t>Advocacy strategy </a:t>
            </a:r>
            <a:r>
              <a:rPr lang="en-US" sz="1800" dirty="0"/>
              <a:t>to be developed as part of the IC implementation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Long-term and short-term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Specific actions linked to key members of the country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Opportunity to engage with </a:t>
            </a:r>
            <a:r>
              <a:rPr lang="en-US" sz="1800" b="1" dirty="0"/>
              <a:t>national and international CSOs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/>
              <a:t>Including harmonizing as necessary existing CSO advocacy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/>
              <a:t>Specific “asks” for the group of </a:t>
            </a:r>
            <a:r>
              <a:rPr lang="en-US" sz="1800" b="1" dirty="0"/>
              <a:t>champions</a:t>
            </a:r>
          </a:p>
          <a:p>
            <a:r>
              <a:rPr lang="en-US" sz="1800" b="1" dirty="0"/>
              <a:t>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8FEAD-8F7A-46D4-A4B3-76A7F6661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260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66C0EC9-50B9-40CE-B4F7-D3A962B3C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Communication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490E6B-E223-44E3-AFDC-1A0B52C49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170" y="1506601"/>
            <a:ext cx="7390700" cy="4956475"/>
          </a:xfrm>
        </p:spPr>
        <p:txBody>
          <a:bodyPr/>
          <a:lstStyle/>
          <a:p>
            <a:pPr marL="285750" lvl="0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02345"/>
                </a:solidFill>
              </a:rPr>
              <a:t>Objective: </a:t>
            </a:r>
            <a:r>
              <a:rPr lang="en-US" sz="1800" dirty="0">
                <a:solidFill>
                  <a:srgbClr val="002345"/>
                </a:solidFill>
              </a:rPr>
              <a:t>to accelerate and facilitate the achievement of the results agreed in the investment case</a:t>
            </a:r>
          </a:p>
          <a:p>
            <a:pPr marL="285750" lvl="0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345"/>
                </a:solidFill>
              </a:rPr>
              <a:t>Generating and sustaining a </a:t>
            </a:r>
            <a:r>
              <a:rPr lang="en-US" sz="1800" b="1" dirty="0">
                <a:solidFill>
                  <a:srgbClr val="002345"/>
                </a:solidFill>
              </a:rPr>
              <a:t>common understanding </a:t>
            </a:r>
            <a:r>
              <a:rPr lang="en-US" sz="1800" dirty="0">
                <a:solidFill>
                  <a:srgbClr val="002345"/>
                </a:solidFill>
              </a:rPr>
              <a:t>of the GFF approach and creating </a:t>
            </a:r>
            <a:r>
              <a:rPr lang="en-US" sz="1800" b="1" dirty="0">
                <a:solidFill>
                  <a:srgbClr val="002345"/>
                </a:solidFill>
              </a:rPr>
              <a:t>motivation for continued engagement</a:t>
            </a:r>
            <a:r>
              <a:rPr lang="en-US" sz="1800" dirty="0">
                <a:solidFill>
                  <a:srgbClr val="002345"/>
                </a:solidFill>
              </a:rPr>
              <a:t> from each stakeholder</a:t>
            </a:r>
          </a:p>
          <a:p>
            <a:pPr marL="285750" lvl="0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b="1" dirty="0">
                <a:solidFill>
                  <a:srgbClr val="002345"/>
                </a:solidFill>
              </a:rPr>
              <a:t>Communications strategy</a:t>
            </a:r>
            <a:r>
              <a:rPr lang="en-US" sz="1800" dirty="0">
                <a:solidFill>
                  <a:srgbClr val="002345"/>
                </a:solidFill>
              </a:rPr>
              <a:t> to be developed and implemented by the country platform</a:t>
            </a:r>
          </a:p>
          <a:p>
            <a:pPr marL="742950" lvl="1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2345"/>
                </a:solidFill>
              </a:rPr>
              <a:t>Initial focus on familiarizing with the GFF approach, gradual shift to communicating results</a:t>
            </a:r>
          </a:p>
          <a:p>
            <a:pPr marL="285750" lvl="0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>
                <a:solidFill>
                  <a:srgbClr val="002345"/>
                </a:solidFill>
              </a:rPr>
              <a:t>GFF Secretariat, through the GFF Liaison Officer, will share </a:t>
            </a:r>
            <a:r>
              <a:rPr lang="en-US" sz="1800" b="1" dirty="0">
                <a:solidFill>
                  <a:srgbClr val="002345"/>
                </a:solidFill>
              </a:rPr>
              <a:t>communications “tool box” </a:t>
            </a:r>
            <a:r>
              <a:rPr lang="en-US" sz="1800" dirty="0">
                <a:solidFill>
                  <a:srgbClr val="002345"/>
                </a:solidFill>
              </a:rPr>
              <a:t>to ensure consistency of messaging, while maintaining country flexibility</a:t>
            </a:r>
          </a:p>
          <a:p>
            <a:pPr marL="285750" lvl="0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345"/>
                </a:solidFill>
              </a:rPr>
              <a:t>GFF is a </a:t>
            </a:r>
            <a:r>
              <a:rPr lang="en-US" sz="1800" b="1" dirty="0">
                <a:solidFill>
                  <a:srgbClr val="002345"/>
                </a:solidFill>
              </a:rPr>
              <a:t>collective endeavor</a:t>
            </a:r>
            <a:r>
              <a:rPr lang="en-US" sz="1800" dirty="0">
                <a:solidFill>
                  <a:srgbClr val="002345"/>
                </a:solidFill>
              </a:rPr>
              <a:t>, need to focus on contribution (not attribution) and achieve appropriate level of </a:t>
            </a:r>
            <a:r>
              <a:rPr lang="en-US" sz="1800" b="1" dirty="0">
                <a:solidFill>
                  <a:srgbClr val="002345"/>
                </a:solidFill>
              </a:rPr>
              <a:t>GFF “branding” </a:t>
            </a:r>
            <a:r>
              <a:rPr lang="en-US" sz="1800" dirty="0">
                <a:solidFill>
                  <a:srgbClr val="002345"/>
                </a:solidFill>
              </a:rPr>
              <a:t>in country</a:t>
            </a:r>
          </a:p>
          <a:p>
            <a:pPr marL="285750" lvl="0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FF0000"/>
                </a:solidFill>
              </a:rPr>
              <a:t>*</a:t>
            </a:r>
            <a:r>
              <a:rPr lang="en-US" sz="1800" dirty="0">
                <a:solidFill>
                  <a:srgbClr val="002345"/>
                </a:solidFill>
              </a:rPr>
              <a:t>Progress on communications strategy implementation </a:t>
            </a:r>
            <a:r>
              <a:rPr lang="en-US" sz="1800" b="1" dirty="0">
                <a:solidFill>
                  <a:srgbClr val="002345"/>
                </a:solidFill>
              </a:rPr>
              <a:t>reviewed regularly </a:t>
            </a:r>
            <a:r>
              <a:rPr lang="en-US" sz="1800" dirty="0">
                <a:solidFill>
                  <a:srgbClr val="002345"/>
                </a:solidFill>
              </a:rPr>
              <a:t>by the country platform</a:t>
            </a:r>
          </a:p>
          <a:p>
            <a:pPr marL="285750" lvl="0" indent="-285750">
              <a:buClr>
                <a:srgbClr val="00A19A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2345"/>
              </a:solidFill>
            </a:endParaRPr>
          </a:p>
          <a:p>
            <a:endParaRPr lang="en-US" sz="16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C8FEAD-8F7A-46D4-A4B3-76A7F6661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4E6E8F-FCC4-7147-9691-7A05C3E7EA5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414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FF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345"/>
      </a:accent1>
      <a:accent2>
        <a:srgbClr val="00A19A"/>
      </a:accent2>
      <a:accent3>
        <a:srgbClr val="9EDFDD"/>
      </a:accent3>
      <a:accent4>
        <a:srgbClr val="CB344F"/>
      </a:accent4>
      <a:accent5>
        <a:srgbClr val="F1BA2B"/>
      </a:accent5>
      <a:accent6>
        <a:srgbClr val="932683"/>
      </a:accent6>
      <a:hlink>
        <a:srgbClr val="00ADEE"/>
      </a:hlink>
      <a:folHlink>
        <a:srgbClr val="C3FC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515C75C-1DEB-4A22-B332-F48C42CAAD51}" vid="{24219093-99DA-458B-8E98-38E1FD455E8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GFF_PPT_Template_LR</Template>
  <TotalTime>9777</TotalTime>
  <Words>2795</Words>
  <Application>Microsoft Office PowerPoint</Application>
  <PresentationFormat>On-screen Show (4:3)</PresentationFormat>
  <Paragraphs>327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AppleSymbols</vt:lpstr>
      <vt:lpstr>Arial</vt:lpstr>
      <vt:lpstr>Calibri</vt:lpstr>
      <vt:lpstr>Calibri Light</vt:lpstr>
      <vt:lpstr>Courier New</vt:lpstr>
      <vt:lpstr>Futura Std Book</vt:lpstr>
      <vt:lpstr>LucidaGrande</vt:lpstr>
      <vt:lpstr>Verdana</vt:lpstr>
      <vt:lpstr>Wingdings</vt:lpstr>
      <vt:lpstr>Office Theme</vt:lpstr>
      <vt:lpstr>GFF Country Implementation Guidelines </vt:lpstr>
      <vt:lpstr>Why implementation guidelines now?</vt:lpstr>
      <vt:lpstr>Purpose of the guidelines</vt:lpstr>
      <vt:lpstr>Outline of the guidelines</vt:lpstr>
      <vt:lpstr>1. GFF in-country engagement: its vision and mission</vt:lpstr>
      <vt:lpstr>2. Scope of GFF in-country engagement – current approach</vt:lpstr>
      <vt:lpstr>2. Scope of GFF in-country engagement – current approach</vt:lpstr>
      <vt:lpstr>2. Scope of GFF in-country engagement – proposed modifications</vt:lpstr>
      <vt:lpstr>3. GFF country platform</vt:lpstr>
      <vt:lpstr>3. GFF country platform</vt:lpstr>
      <vt:lpstr>3. GFF country platform</vt:lpstr>
      <vt:lpstr>4. Health Financing</vt:lpstr>
      <vt:lpstr>4. Health Financing</vt:lpstr>
      <vt:lpstr>5. Data for decision making</vt:lpstr>
      <vt:lpstr>5. Data for decision making</vt:lpstr>
      <vt:lpstr>How to measure the impact of the GFF</vt:lpstr>
      <vt:lpstr>5. Data for decision making</vt:lpstr>
      <vt:lpstr>5. Data for decision making</vt:lpstr>
      <vt:lpstr>An Iterative Learning Process: developing and implementing the Investment Case and long-term health financing reforms</vt:lpstr>
      <vt:lpstr>6. Resource mapping and tracking</vt:lpstr>
      <vt:lpstr>6. Resource mapping and tracking</vt:lpstr>
      <vt:lpstr>GFF approach – Mapping/ Tracking financial resources to results at subnational levels</vt:lpstr>
      <vt:lpstr>7. Implementation research</vt:lpstr>
      <vt:lpstr>8. Technical assistance</vt:lpstr>
      <vt:lpstr>9. Advocacy</vt:lpstr>
      <vt:lpstr>10. Communication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Lyn Saulsbury</dc:creator>
  <cp:lastModifiedBy>Luc Laviolette</cp:lastModifiedBy>
  <cp:revision>191</cp:revision>
  <cp:lastPrinted>2018-07-05T17:04:54Z</cp:lastPrinted>
  <dcterms:created xsi:type="dcterms:W3CDTF">2018-03-13T13:59:11Z</dcterms:created>
  <dcterms:modified xsi:type="dcterms:W3CDTF">2018-07-05T17:21:51Z</dcterms:modified>
</cp:coreProperties>
</file>