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93" r:id="rId5"/>
    <p:sldId id="259" r:id="rId6"/>
    <p:sldId id="262" r:id="rId7"/>
    <p:sldId id="264" r:id="rId8"/>
    <p:sldId id="290" r:id="rId9"/>
    <p:sldId id="266" r:id="rId10"/>
    <p:sldId id="267" r:id="rId11"/>
    <p:sldId id="260" r:id="rId12"/>
    <p:sldId id="270" r:id="rId13"/>
    <p:sldId id="271" r:id="rId14"/>
    <p:sldId id="272" r:id="rId15"/>
    <p:sldId id="273" r:id="rId16"/>
    <p:sldId id="274" r:id="rId17"/>
    <p:sldId id="281" r:id="rId18"/>
    <p:sldId id="282" r:id="rId19"/>
    <p:sldId id="283" r:id="rId20"/>
    <p:sldId id="284" r:id="rId21"/>
    <p:sldId id="295" r:id="rId22"/>
    <p:sldId id="296" r:id="rId23"/>
    <p:sldId id="297" r:id="rId24"/>
    <p:sldId id="298" r:id="rId25"/>
    <p:sldId id="302" r:id="rId26"/>
    <p:sldId id="299" r:id="rId27"/>
    <p:sldId id="300" r:id="rId28"/>
    <p:sldId id="301" r:id="rId29"/>
    <p:sldId id="291" r:id="rId3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718"/>
  </p:normalViewPr>
  <p:slideViewPr>
    <p:cSldViewPr snapToGrid="0" snapToObjects="1">
      <p:cViewPr varScale="1">
        <p:scale>
          <a:sx n="64" d="100"/>
          <a:sy n="64" d="100"/>
        </p:scale>
        <p:origin x="876" y="-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122A3-E7C2-0F4F-BD29-4ED76107F79C}" type="datetimeFigureOut">
              <a:rPr lang="fr-FR" smtClean="0"/>
              <a:t>22/02/2018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F5855-EB6E-204A-914B-7B1DAB81E5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326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122A3-E7C2-0F4F-BD29-4ED76107F79C}" type="datetimeFigureOut">
              <a:rPr lang="fr-FR" smtClean="0"/>
              <a:t>22/02/2018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F5855-EB6E-204A-914B-7B1DAB81E5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0299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122A3-E7C2-0F4F-BD29-4ED76107F79C}" type="datetimeFigureOut">
              <a:rPr lang="fr-FR" smtClean="0"/>
              <a:t>22/02/2018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F5855-EB6E-204A-914B-7B1DAB81E5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867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122A3-E7C2-0F4F-BD29-4ED76107F79C}" type="datetimeFigureOut">
              <a:rPr lang="fr-FR" smtClean="0"/>
              <a:t>22/02/2018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F5855-EB6E-204A-914B-7B1DAB81E5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9993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122A3-E7C2-0F4F-BD29-4ED76107F79C}" type="datetimeFigureOut">
              <a:rPr lang="fr-FR" smtClean="0"/>
              <a:t>22/02/2018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F5855-EB6E-204A-914B-7B1DAB81E5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7670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122A3-E7C2-0F4F-BD29-4ED76107F79C}" type="datetimeFigureOut">
              <a:rPr lang="fr-FR" smtClean="0"/>
              <a:t>22/02/2018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F5855-EB6E-204A-914B-7B1DAB81E5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360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122A3-E7C2-0F4F-BD29-4ED76107F79C}" type="datetimeFigureOut">
              <a:rPr lang="fr-FR" smtClean="0"/>
              <a:t>22/02/2018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F5855-EB6E-204A-914B-7B1DAB81E5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6223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122A3-E7C2-0F4F-BD29-4ED76107F79C}" type="datetimeFigureOut">
              <a:rPr lang="fr-FR" smtClean="0"/>
              <a:t>22/02/2018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F5855-EB6E-204A-914B-7B1DAB81E5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5320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122A3-E7C2-0F4F-BD29-4ED76107F79C}" type="datetimeFigureOut">
              <a:rPr lang="fr-FR" smtClean="0"/>
              <a:t>22/02/2018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F5855-EB6E-204A-914B-7B1DAB81E5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2116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122A3-E7C2-0F4F-BD29-4ED76107F79C}" type="datetimeFigureOut">
              <a:rPr lang="fr-FR" smtClean="0"/>
              <a:t>22/02/2018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F5855-EB6E-204A-914B-7B1DAB81E5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362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122A3-E7C2-0F4F-BD29-4ED76107F79C}" type="datetimeFigureOut">
              <a:rPr lang="fr-FR" smtClean="0"/>
              <a:t>22/02/2018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F5855-EB6E-204A-914B-7B1DAB81E5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619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122A3-E7C2-0F4F-BD29-4ED76107F79C}" type="datetimeFigureOut">
              <a:rPr lang="fr-FR" smtClean="0"/>
              <a:t>22/02/2018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6F5855-EB6E-204A-914B-7B1DAB81E5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1822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98763" y="2156346"/>
            <a:ext cx="11249891" cy="941696"/>
          </a:xfrm>
        </p:spPr>
        <p:txBody>
          <a:bodyPr>
            <a:normAutofit fontScale="90000"/>
          </a:bodyPr>
          <a:lstStyle/>
          <a:p>
            <a:r>
              <a:rPr lang="fr-FR" sz="4800" b="1" dirty="0">
                <a:latin typeface="Arial" panose="020B0604020202020204" pitchFamily="34" charset="0"/>
                <a:cs typeface="Arial" panose="020B0604020202020204" pitchFamily="34" charset="0"/>
              </a:rPr>
              <a:t>Processus GFF: Quelle gouvernance pour une mise en œuvre optimale?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312692" y="5363570"/>
            <a:ext cx="6942161" cy="467436"/>
          </a:xfrm>
        </p:spPr>
        <p:txBody>
          <a:bodyPr/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Robert LJC KARGOUGOU, Point focal GFF.</a:t>
            </a:r>
          </a:p>
        </p:txBody>
      </p:sp>
    </p:spTree>
    <p:extLst>
      <p:ext uri="{BB962C8B-B14F-4D97-AF65-F5344CB8AC3E}">
        <p14:creationId xmlns:p14="http://schemas.microsoft.com/office/powerpoint/2010/main" val="170442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800" b="1" dirty="0">
                <a:latin typeface="Arial" charset="0"/>
                <a:ea typeface="Arial" charset="0"/>
                <a:cs typeface="Arial" charset="0"/>
              </a:rPr>
              <a:t>Plan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fr-FR" sz="3600" dirty="0">
                <a:latin typeface="Arial" charset="0"/>
                <a:ea typeface="Arial" charset="0"/>
                <a:cs typeface="Arial" charset="0"/>
              </a:rPr>
              <a:t>Introduction</a:t>
            </a:r>
          </a:p>
          <a:p>
            <a:pPr>
              <a:lnSpc>
                <a:spcPct val="150000"/>
              </a:lnSpc>
            </a:pPr>
            <a:r>
              <a:rPr lang="fr-FR" sz="3600" dirty="0">
                <a:latin typeface="Arial" charset="0"/>
                <a:ea typeface="Arial" charset="0"/>
                <a:cs typeface="Arial" charset="0"/>
              </a:rPr>
              <a:t>Critères de qualité d’une plateforme</a:t>
            </a:r>
          </a:p>
          <a:p>
            <a:pPr>
              <a:lnSpc>
                <a:spcPct val="150000"/>
              </a:lnSpc>
            </a:pPr>
            <a:r>
              <a:rPr lang="fr-FR" sz="3600" dirty="0">
                <a:latin typeface="Arial" charset="0"/>
                <a:ea typeface="Arial" charset="0"/>
                <a:cs typeface="Arial" charset="0"/>
              </a:rPr>
              <a:t>Expériences pays</a:t>
            </a:r>
          </a:p>
          <a:p>
            <a:pPr>
              <a:lnSpc>
                <a:spcPct val="150000"/>
              </a:lnSpc>
            </a:pPr>
            <a:r>
              <a:rPr lang="fr-FR" sz="3600" dirty="0">
                <a:latin typeface="Arial" charset="0"/>
                <a:ea typeface="Arial" charset="0"/>
                <a:cs typeface="Arial" charset="0"/>
              </a:rPr>
              <a:t>Cadre sectoriel de dialogue santé</a:t>
            </a:r>
          </a:p>
          <a:p>
            <a:pPr>
              <a:lnSpc>
                <a:spcPct val="150000"/>
              </a:lnSpc>
            </a:pPr>
            <a:r>
              <a:rPr lang="fr-FR" sz="3600" dirty="0">
                <a:latin typeface="Arial" charset="0"/>
                <a:ea typeface="Arial" charset="0"/>
                <a:cs typeface="Arial" charset="0"/>
              </a:rPr>
              <a:t>Conclusion</a:t>
            </a:r>
          </a:p>
          <a:p>
            <a:pPr>
              <a:lnSpc>
                <a:spcPct val="150000"/>
              </a:lnSpc>
            </a:pPr>
            <a:endParaRPr lang="fr-FR" sz="36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546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6854" y="189338"/>
            <a:ext cx="10766945" cy="888835"/>
          </a:xfrm>
        </p:spPr>
        <p:txBody>
          <a:bodyPr/>
          <a:lstStyle/>
          <a:p>
            <a:r>
              <a:rPr lang="fr-FR" b="1" dirty="0">
                <a:latin typeface="Arial" charset="0"/>
                <a:ea typeface="Arial" charset="0"/>
                <a:cs typeface="Arial" charset="0"/>
              </a:rPr>
              <a:t>Introduction</a:t>
            </a:r>
            <a:r>
              <a:rPr lang="fr-FR" dirty="0"/>
              <a:t>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3081" y="1078173"/>
            <a:ext cx="11368585" cy="533648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Processus GFF nécessite la mise en place d’une plateforme pour porter l’initiative;</a:t>
            </a:r>
          </a:p>
          <a:p>
            <a:pPr>
              <a:lnSpc>
                <a:spcPct val="150000"/>
              </a:lnSpc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Elément important du processus GFF;</a:t>
            </a:r>
          </a:p>
          <a:p>
            <a:pPr>
              <a:lnSpc>
                <a:spcPct val="150000"/>
              </a:lnSpc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Réflexions préliminaires d’Accra ont été poursuivies;</a:t>
            </a:r>
          </a:p>
          <a:p>
            <a:pPr>
              <a:lnSpc>
                <a:spcPct val="150000"/>
              </a:lnSpc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Revue documentaire et consultations informelles.</a:t>
            </a:r>
          </a:p>
          <a:p>
            <a:pPr>
              <a:lnSpc>
                <a:spcPct val="150000"/>
              </a:lnSpc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Analyse implicite.</a:t>
            </a:r>
          </a:p>
        </p:txBody>
      </p:sp>
    </p:spTree>
    <p:extLst>
      <p:ext uri="{BB962C8B-B14F-4D97-AF65-F5344CB8AC3E}">
        <p14:creationId xmlns:p14="http://schemas.microsoft.com/office/powerpoint/2010/main" val="1239975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0839"/>
          </a:xfrm>
        </p:spPr>
        <p:txBody>
          <a:bodyPr>
            <a:normAutofit fontScale="90000"/>
          </a:bodyPr>
          <a:lstStyle/>
          <a:p>
            <a:b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Rôles de la plateforme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Encadrement du processus de développement et de mise en œuvre du dossier d’investissement;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Supervision du travail inhérent au financement de la santé;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Coordination de l’assistance technique;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Encadrement des efforts de suivi-évaluation.</a:t>
            </a:r>
            <a:endParaRPr lang="fr-FR" sz="32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652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42296"/>
            <a:ext cx="10515600" cy="535420"/>
          </a:xfrm>
        </p:spPr>
        <p:txBody>
          <a:bodyPr>
            <a:normAutofit fontScale="90000"/>
          </a:bodyPr>
          <a:lstStyle/>
          <a:p>
            <a:r>
              <a:rPr lang="fr-FR" b="1" dirty="0">
                <a:latin typeface="Arial" charset="0"/>
                <a:ea typeface="Arial" charset="0"/>
                <a:cs typeface="Arial" charset="0"/>
              </a:rPr>
              <a:t>Critères de qualité de la plateforme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785" y="1011382"/>
            <a:ext cx="11450472" cy="55556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dirty="0">
                <a:latin typeface="Arial" charset="0"/>
                <a:ea typeface="Arial" charset="0"/>
                <a:cs typeface="Arial" charset="0"/>
              </a:rPr>
              <a:t>Appropriation nationale réaffirmée: Paris, Busan, Accra. </a:t>
            </a:r>
          </a:p>
          <a:p>
            <a:pPr>
              <a:lnSpc>
                <a:spcPct val="150000"/>
              </a:lnSpc>
            </a:pPr>
            <a:r>
              <a:rPr lang="fr-FR" dirty="0" err="1">
                <a:latin typeface="Arial" charset="0"/>
                <a:ea typeface="Arial" charset="0"/>
                <a:cs typeface="Arial" charset="0"/>
              </a:rPr>
              <a:t>Inclusivité</a:t>
            </a:r>
            <a:r>
              <a:rPr lang="fr-FR" dirty="0">
                <a:latin typeface="Arial" charset="0"/>
                <a:ea typeface="Arial" charset="0"/>
                <a:cs typeface="Arial" charset="0"/>
              </a:rPr>
              <a:t> et significativité;</a:t>
            </a:r>
          </a:p>
          <a:p>
            <a:pPr>
              <a:lnSpc>
                <a:spcPct val="150000"/>
              </a:lnSpc>
            </a:pPr>
            <a:r>
              <a:rPr lang="fr-FR" dirty="0">
                <a:latin typeface="Arial" charset="0"/>
                <a:ea typeface="Arial" charset="0"/>
                <a:cs typeface="Arial" charset="0"/>
              </a:rPr>
              <a:t>Transparence et communication ouverte;</a:t>
            </a:r>
          </a:p>
          <a:p>
            <a:pPr>
              <a:lnSpc>
                <a:spcPct val="150000"/>
              </a:lnSpc>
            </a:pPr>
            <a:r>
              <a:rPr lang="fr-FR" dirty="0">
                <a:latin typeface="Arial" charset="0"/>
                <a:ea typeface="Arial" charset="0"/>
                <a:cs typeface="Arial" charset="0"/>
              </a:rPr>
              <a:t>Redevabilité mutuelle: revues conjointes;</a:t>
            </a:r>
          </a:p>
          <a:p>
            <a:pPr>
              <a:lnSpc>
                <a:spcPct val="150000"/>
              </a:lnSpc>
            </a:pPr>
            <a:r>
              <a:rPr lang="fr-FR" dirty="0">
                <a:latin typeface="Arial" charset="0"/>
                <a:ea typeface="Arial" charset="0"/>
                <a:cs typeface="Arial" charset="0"/>
              </a:rPr>
              <a:t>Organe rassemblant un éventail large de parties prenantes sous le lead du Gouvernement.</a:t>
            </a:r>
          </a:p>
          <a:p>
            <a:endParaRPr lang="fr-FR" dirty="0">
              <a:latin typeface="Arial" charset="0"/>
              <a:ea typeface="Arial" charset="0"/>
              <a:cs typeface="Arial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41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0344"/>
          </a:xfrm>
        </p:spPr>
        <p:txBody>
          <a:bodyPr/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Expériences pays </a:t>
            </a:r>
            <a:r>
              <a:rPr lang="fr-FR" sz="1800" b="1" dirty="0">
                <a:latin typeface="Arial" panose="020B0604020202020204" pitchFamily="34" charset="0"/>
                <a:cs typeface="Arial" panose="020B0604020202020204" pitchFamily="34" charset="0"/>
              </a:rPr>
              <a:t>(1/2)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0251" y="1105470"/>
            <a:ext cx="11053549" cy="5445455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fr-FR" dirty="0">
                <a:latin typeface="Arial" charset="0"/>
                <a:ea typeface="Arial" charset="0"/>
                <a:cs typeface="Arial" charset="0"/>
              </a:rPr>
              <a:t>Composition habituelle de la plateforme: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dirty="0">
                <a:latin typeface="Arial" charset="0"/>
                <a:ea typeface="Arial" charset="0"/>
                <a:cs typeface="Arial" charset="0"/>
              </a:rPr>
              <a:t>Divers départements ministériels: Santé, Finances, Présidence, Primature, Education, Eau/assainissement, Protection sociale;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dirty="0">
                <a:latin typeface="Arial" charset="0"/>
                <a:ea typeface="Arial" charset="0"/>
                <a:cs typeface="Arial" charset="0"/>
              </a:rPr>
              <a:t>Représentants de la société civile.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dirty="0">
                <a:latin typeface="Arial" charset="0"/>
                <a:ea typeface="Arial" charset="0"/>
                <a:cs typeface="Arial" charset="0"/>
              </a:rPr>
              <a:t>Représentants du privé;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dirty="0">
                <a:latin typeface="Arial" charset="0"/>
                <a:ea typeface="Arial" charset="0"/>
                <a:cs typeface="Arial" charset="0"/>
              </a:rPr>
              <a:t>Partenaires techniques et financiers;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dirty="0">
                <a:latin typeface="Arial" charset="0"/>
                <a:ea typeface="Arial" charset="0"/>
                <a:cs typeface="Arial" charset="0"/>
              </a:rPr>
              <a:t>Dans certains pays: représentants de jeunes, adolescents, instituts de recherche;</a:t>
            </a:r>
            <a:endParaRPr lang="fr-FR" dirty="0"/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Associations des professionnels de la santé.</a:t>
            </a:r>
          </a:p>
          <a:p>
            <a:pPr>
              <a:lnSpc>
                <a:spcPct val="150000"/>
              </a:lnSpc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0372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2230"/>
          </a:xfrm>
        </p:spPr>
        <p:txBody>
          <a:bodyPr/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Expériences pays </a:t>
            </a:r>
            <a:r>
              <a:rPr lang="fr-FR" sz="1800" b="1" dirty="0">
                <a:latin typeface="Arial" panose="020B0604020202020204" pitchFamily="34" charset="0"/>
                <a:cs typeface="Arial" panose="020B0604020202020204" pitchFamily="34" charset="0"/>
              </a:rPr>
              <a:t>(2/2)</a:t>
            </a: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1039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Dans la plupart des pays une structure existante a été retenue;</a:t>
            </a:r>
          </a:p>
          <a:p>
            <a:pPr>
              <a:lnSpc>
                <a:spcPct val="150000"/>
              </a:lnSpc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Dans d’autres cette structure a été créée;</a:t>
            </a:r>
          </a:p>
          <a:p>
            <a:pPr>
              <a:lnSpc>
                <a:spcPct val="150000"/>
              </a:lnSpc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Dans d’autres enfin une structure existante a été remaniée.</a:t>
            </a:r>
          </a:p>
        </p:txBody>
      </p:sp>
    </p:spTree>
    <p:extLst>
      <p:ext uri="{BB962C8B-B14F-4D97-AF65-F5344CB8AC3E}">
        <p14:creationId xmlns:p14="http://schemas.microsoft.com/office/powerpoint/2010/main" val="1820825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4024" y="365125"/>
            <a:ext cx="10889776" cy="1108833"/>
          </a:xfrm>
        </p:spPr>
        <p:txBody>
          <a:bodyPr/>
          <a:lstStyle/>
          <a:p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Pourquoi le cadre sectoriel de dialogue santé comme choix?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68740" y="1825625"/>
            <a:ext cx="10685060" cy="43513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Structure de suivi de la mise en </a:t>
            </a:r>
            <a:r>
              <a:rPr lang="fr-FR" sz="3900" dirty="0">
                <a:latin typeface="Arial" panose="020B0604020202020204" pitchFamily="34" charset="0"/>
                <a:cs typeface="Arial" panose="020B0604020202020204" pitchFamily="34" charset="0"/>
              </a:rPr>
              <a:t>œuvre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 du PNDES;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Dispositif de suivi de la mise en œuvre du PNDS;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Bon arrimage au dispositif du budget programme;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Inclusif et significatif dans sa composition;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Redevabilité et transparence: revues annuelles et à mi-parcours.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89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33114"/>
            <a:ext cx="10515600" cy="808582"/>
          </a:xfrm>
        </p:spPr>
        <p:txBody>
          <a:bodyPr>
            <a:normAutofit/>
          </a:bodyPr>
          <a:lstStyle/>
          <a:p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Champ du Cadre sectoriel de dialogue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5659" y="1146412"/>
            <a:ext cx="11600597" cy="5431809"/>
          </a:xfrm>
        </p:spPr>
        <p:txBody>
          <a:bodyPr>
            <a:normAutofit fontScale="62500" lnSpcReduction="20000"/>
          </a:bodyPr>
          <a:lstStyle/>
          <a:p>
            <a:pPr lvl="0">
              <a:lnSpc>
                <a:spcPct val="150000"/>
              </a:lnSpc>
            </a:pPr>
            <a:r>
              <a:rPr lang="fr-BE" sz="3800" dirty="0">
                <a:latin typeface="Arial" panose="020B0604020202020204" pitchFamily="34" charset="0"/>
                <a:cs typeface="Arial" panose="020B0604020202020204" pitchFamily="34" charset="0"/>
              </a:rPr>
              <a:t>Secteur de planification santé:</a:t>
            </a:r>
          </a:p>
          <a:p>
            <a:pPr lvl="1">
              <a:lnSpc>
                <a:spcPct val="150000"/>
              </a:lnSpc>
            </a:pPr>
            <a:r>
              <a:rPr lang="fr-BE" sz="3800" dirty="0">
                <a:latin typeface="Arial" panose="020B0604020202020204" pitchFamily="34" charset="0"/>
                <a:cs typeface="Arial" panose="020B0604020202020204" pitchFamily="34" charset="0"/>
              </a:rPr>
              <a:t>la santé, </a:t>
            </a:r>
          </a:p>
          <a:p>
            <a:pPr lvl="1">
              <a:lnSpc>
                <a:spcPct val="150000"/>
              </a:lnSpc>
            </a:pPr>
            <a:r>
              <a:rPr lang="fr-BE" sz="3800" dirty="0">
                <a:latin typeface="Arial" panose="020B0604020202020204" pitchFamily="34" charset="0"/>
                <a:cs typeface="Arial" panose="020B0604020202020204" pitchFamily="34" charset="0"/>
              </a:rPr>
              <a:t>l'action sociale;</a:t>
            </a:r>
          </a:p>
          <a:p>
            <a:pPr lvl="1">
              <a:lnSpc>
                <a:spcPct val="150000"/>
              </a:lnSpc>
            </a:pPr>
            <a:r>
              <a:rPr lang="fr-BE" sz="3800" dirty="0">
                <a:latin typeface="Arial" panose="020B0604020202020204" pitchFamily="34" charset="0"/>
                <a:cs typeface="Arial" panose="020B0604020202020204" pitchFamily="34" charset="0"/>
              </a:rPr>
              <a:t>et la nutrition.</a:t>
            </a:r>
          </a:p>
          <a:p>
            <a:pPr lvl="0">
              <a:lnSpc>
                <a:spcPct val="150000"/>
              </a:lnSpc>
            </a:pPr>
            <a:r>
              <a:rPr lang="fr-BE" sz="3800" dirty="0">
                <a:latin typeface="Arial" panose="020B0604020202020204" pitchFamily="34" charset="0"/>
                <a:cs typeface="Arial" panose="020B0604020202020204" pitchFamily="34" charset="0"/>
              </a:rPr>
              <a:t> Secteur de planification Travail, emploi et protection sociale: protection contre le risque maladie. </a:t>
            </a:r>
          </a:p>
          <a:p>
            <a:pPr lvl="0">
              <a:lnSpc>
                <a:spcPct val="150000"/>
              </a:lnSpc>
            </a:pPr>
            <a:r>
              <a:rPr lang="fr-BE" sz="3800" dirty="0">
                <a:latin typeface="Arial" panose="020B0604020202020204" pitchFamily="34" charset="0"/>
                <a:cs typeface="Arial" panose="020B0604020202020204" pitchFamily="34" charset="0"/>
              </a:rPr>
              <a:t>Secteur de planification recherche et innovation: recherche appliquée dont la santé. </a:t>
            </a:r>
          </a:p>
          <a:p>
            <a:pPr lvl="0">
              <a:lnSpc>
                <a:spcPct val="150000"/>
              </a:lnSpc>
            </a:pPr>
            <a:r>
              <a:rPr lang="fr-BE" sz="3800" b="1" dirty="0">
                <a:latin typeface="Arial" panose="020B0604020202020204" pitchFamily="34" charset="0"/>
                <a:cs typeface="Arial" panose="020B0604020202020204" pitchFamily="34" charset="0"/>
              </a:rPr>
              <a:t>Secteurs de planification doivent donc gérer la multi-</a:t>
            </a:r>
            <a:r>
              <a:rPr lang="fr-BE" sz="3800" b="1" dirty="0" err="1">
                <a:latin typeface="Arial" panose="020B0604020202020204" pitchFamily="34" charset="0"/>
                <a:cs typeface="Arial" panose="020B0604020202020204" pitchFamily="34" charset="0"/>
              </a:rPr>
              <a:t>sectorialité</a:t>
            </a:r>
            <a:r>
              <a:rPr lang="fr-BE" sz="3800" dirty="0">
                <a:latin typeface="Arial" panose="020B0604020202020204" pitchFamily="34" charset="0"/>
                <a:cs typeface="Arial" panose="020B0604020202020204" pitchFamily="34" charset="0"/>
              </a:rPr>
              <a:t> dans les domaines qui leur sont attribués.  </a:t>
            </a:r>
            <a:endParaRPr lang="fr-FR" sz="3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535916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32012"/>
            <a:ext cx="10515600" cy="832513"/>
          </a:xfrm>
        </p:spPr>
        <p:txBody>
          <a:bodyPr>
            <a:normAutofit/>
          </a:bodyPr>
          <a:lstStyle/>
          <a:p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Organisation du cadre sectoriel de dialogue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064526"/>
            <a:ext cx="10515600" cy="5445456"/>
          </a:xfrm>
        </p:spPr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endParaRPr lang="fr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fr-BE" sz="3400" dirty="0">
                <a:latin typeface="Arial" panose="020B0604020202020204" pitchFamily="34" charset="0"/>
                <a:cs typeface="Arial" panose="020B0604020202020204" pitchFamily="34" charset="0"/>
              </a:rPr>
              <a:t>Présidé par le Ministre en charge de la santé. </a:t>
            </a:r>
          </a:p>
          <a:p>
            <a:pPr lvl="0">
              <a:lnSpc>
                <a:spcPct val="150000"/>
              </a:lnSpc>
            </a:pPr>
            <a:r>
              <a:rPr lang="fr-BE" sz="3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fr-BE" sz="3400" baseline="30000" dirty="0">
                <a:latin typeface="Arial" panose="020B0604020202020204" pitchFamily="34" charset="0"/>
                <a:cs typeface="Arial" panose="020B0604020202020204" pitchFamily="34" charset="0"/>
              </a:rPr>
              <a:t>ière</a:t>
            </a:r>
            <a:r>
              <a:rPr lang="fr-BE" sz="3400" dirty="0">
                <a:latin typeface="Arial" panose="020B0604020202020204" pitchFamily="34" charset="0"/>
                <a:cs typeface="Arial" panose="020B0604020202020204" pitchFamily="34" charset="0"/>
              </a:rPr>
              <a:t> vice-présidence: Ministre en charge de l'action sociale, </a:t>
            </a:r>
          </a:p>
          <a:p>
            <a:pPr lvl="0">
              <a:lnSpc>
                <a:spcPct val="150000"/>
              </a:lnSpc>
            </a:pPr>
            <a:r>
              <a:rPr lang="fr-BE" sz="34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BE" sz="3400" baseline="30000" dirty="0">
                <a:latin typeface="Arial" panose="020B0604020202020204" pitchFamily="34" charset="0"/>
                <a:cs typeface="Arial" panose="020B0604020202020204" pitchFamily="34" charset="0"/>
              </a:rPr>
              <a:t>ième</a:t>
            </a:r>
            <a:r>
              <a:rPr lang="fr-BE" sz="3400" dirty="0">
                <a:latin typeface="Arial" panose="020B0604020202020204" pitchFamily="34" charset="0"/>
                <a:cs typeface="Arial" panose="020B0604020202020204" pitchFamily="34" charset="0"/>
              </a:rPr>
              <a:t> vice-présidence: Ministre en charge de la sécurité alimentaire. </a:t>
            </a:r>
          </a:p>
          <a:p>
            <a:pPr lvl="0">
              <a:lnSpc>
                <a:spcPct val="150000"/>
              </a:lnSpc>
            </a:pPr>
            <a:r>
              <a:rPr lang="fr-BE" sz="3400" dirty="0">
                <a:latin typeface="Arial" panose="020B0604020202020204" pitchFamily="34" charset="0"/>
                <a:cs typeface="Arial" panose="020B0604020202020204" pitchFamily="34" charset="0"/>
              </a:rPr>
              <a:t>Le cadre sectoriel de dialogue « santé »: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BE" sz="3400" dirty="0">
                <a:latin typeface="Arial" panose="020B0604020202020204" pitchFamily="34" charset="0"/>
                <a:cs typeface="Arial" panose="020B0604020202020204" pitchFamily="34" charset="0"/>
              </a:rPr>
              <a:t>3 Groupes Thématiques Santé liés aux 3 programmes budgétaires;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BE" sz="3400" dirty="0">
                <a:latin typeface="Arial" panose="020B0604020202020204" pitchFamily="34" charset="0"/>
                <a:cs typeface="Arial" panose="020B0604020202020204" pitchFamily="34" charset="0"/>
              </a:rPr>
              <a:t>et des équipes fonctionnelles en appui à ces groupes thématiques afin d'assurer la coordination transversale des réformes dans le secteur de la santé.</a:t>
            </a:r>
            <a:endParaRPr lang="fr-FR" sz="3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313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01806" y="146761"/>
            <a:ext cx="10515600" cy="672105"/>
          </a:xfrm>
        </p:spPr>
        <p:txBody>
          <a:bodyPr>
            <a:normAutofit fontScale="90000"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Rôle du CSD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36728" y="955343"/>
            <a:ext cx="11245756" cy="5622878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150000"/>
              </a:lnSpc>
            </a:pPr>
            <a:r>
              <a:rPr lang="fr-BE" sz="2400" dirty="0">
                <a:latin typeface="Arial" panose="020B0604020202020204" pitchFamily="34" charset="0"/>
                <a:cs typeface="Arial" panose="020B0604020202020204" pitchFamily="34" charset="0"/>
              </a:rPr>
              <a:t>Le CSD assure l’administration et le suivi des documents stratégiques sectoriels. Conformément à l’article 12 du décret N°2017-0004/PRES/PM/MINEFID du 12 janvier 2017, le CSD est chargé de</a:t>
            </a: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Coordonner le suivi et l'évaluation de la mise en œuvre du PNDES dans le secteur santé, à travers la politique sectorielle en vigueur ;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Apprécier la mise en œuvre de la politique sectorielle à l'aide des outils de suivi et d'évaluation élaborés à cet effet ;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Donner des directives aux acteurs ministériels pour la conduite des actions qui leur incombent et l'élaboration des produits nécessaires à en apprécier l'impact ;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Assurer le dialogue sur la politique sectorielle, </a:t>
            </a:r>
            <a:r>
              <a:rPr lang="fr-BE" b="1" dirty="0">
                <a:latin typeface="Arial" panose="020B0604020202020204" pitchFamily="34" charset="0"/>
                <a:cs typeface="Arial" panose="020B0604020202020204" pitchFamily="34" charset="0"/>
              </a:rPr>
              <a:t>les appuis budgétaires sectoriels et l'efficacité de la coopération au développement. </a:t>
            </a: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57672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7514"/>
          </a:xfrm>
        </p:spPr>
        <p:txBody>
          <a:bodyPr>
            <a:normAutofit fontScale="90000"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CSD: Composition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7546" y="1119116"/>
            <a:ext cx="11026254" cy="541816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Conformément à l’article 13 du décret suscité « le CSD comprend:</a:t>
            </a:r>
          </a:p>
          <a:p>
            <a:pPr lvl="1">
              <a:lnSpc>
                <a:spcPct val="150000"/>
              </a:lnSpc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 les représentants des structures centrales et déconcentrées des départements ministériels relevant du secteur de planification concerné; </a:t>
            </a:r>
          </a:p>
          <a:p>
            <a:pPr lvl="1">
              <a:lnSpc>
                <a:spcPct val="150000"/>
              </a:lnSpc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les représentants des collectivités territoriales;</a:t>
            </a:r>
          </a:p>
          <a:p>
            <a:pPr lvl="1">
              <a:lnSpc>
                <a:spcPct val="150000"/>
              </a:lnSpc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du secteur privé, </a:t>
            </a:r>
          </a:p>
          <a:p>
            <a:pPr lvl="1">
              <a:lnSpc>
                <a:spcPct val="150000"/>
              </a:lnSpc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de la société civile; </a:t>
            </a:r>
          </a:p>
          <a:p>
            <a:pPr lvl="1">
              <a:lnSpc>
                <a:spcPct val="150000"/>
              </a:lnSpc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des PTF;</a:t>
            </a:r>
          </a:p>
          <a:p>
            <a:pPr lvl="1">
              <a:lnSpc>
                <a:spcPct val="150000"/>
              </a:lnSpc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et de toute personne physique ou morale, au regard de son expertise, en tant qu'observateur ». 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916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6571"/>
          </a:xfrm>
        </p:spPr>
        <p:txBody>
          <a:bodyPr>
            <a:normAutofit fontScale="90000"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CSD: Composition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2011" y="1078173"/>
            <a:ext cx="11368585" cy="5486400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150000"/>
              </a:lnSpc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Présidium :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Président</a:t>
            </a:r>
            <a:r>
              <a:rPr lang="fr-BE" b="1" dirty="0">
                <a:latin typeface="Arial" panose="020B0604020202020204" pitchFamily="34" charset="0"/>
                <a:cs typeface="Arial" panose="020B0604020202020204" pitchFamily="34" charset="0"/>
              </a:rPr>
              <a:t> :</a:t>
            </a: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 Ministère en charge de la santé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1er Vice-président : Ministère en charge de l'action sociale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2ème Vice-président : Ministère en charge de la sécurité alimentaire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Chef de File PTF secteur planification santé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Secrétariat technique : Le Secrétariat technique du CSD secteur santé est assuré par la DGESS de la santé en collaboration avec les DGESS de l’action sociale et de la sécurité alimentaire. </a:t>
            </a:r>
          </a:p>
          <a:p>
            <a:pPr lvl="0">
              <a:lnSpc>
                <a:spcPct val="150000"/>
              </a:lnSpc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Il est le rapporteur du CSD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5980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2923"/>
          </a:xfrm>
        </p:spPr>
        <p:txBody>
          <a:bodyPr>
            <a:normAutofit fontScale="90000"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CSD: Composition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3773" y="1105469"/>
            <a:ext cx="11190027" cy="5486400"/>
          </a:xfrm>
        </p:spPr>
        <p:txBody>
          <a:bodyPr>
            <a:normAutofit fontScale="62500" lnSpcReduction="20000"/>
          </a:bodyPr>
          <a:lstStyle/>
          <a:p>
            <a:pPr lvl="0">
              <a:lnSpc>
                <a:spcPct val="160000"/>
              </a:lnSpc>
            </a:pPr>
            <a:r>
              <a:rPr lang="fr-BE" b="1" dirty="0">
                <a:latin typeface="Arial" panose="020B0604020202020204" pitchFamily="34" charset="0"/>
                <a:cs typeface="Arial" panose="020B0604020202020204" pitchFamily="34" charset="0"/>
              </a:rPr>
              <a:t>Membres :</a:t>
            </a: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60000"/>
              </a:lnSpc>
            </a:pPr>
            <a:r>
              <a:rPr lang="fr-BE" sz="3100" dirty="0">
                <a:latin typeface="Arial" panose="020B0604020202020204" pitchFamily="34" charset="0"/>
                <a:cs typeface="Arial" panose="020B0604020202020204" pitchFamily="34" charset="0"/>
              </a:rPr>
              <a:t>Un représentant de la présidence du Faso</a:t>
            </a:r>
            <a:endParaRPr lang="fr-FR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60000"/>
              </a:lnSpc>
            </a:pPr>
            <a:r>
              <a:rPr lang="fr-BE" sz="3100" dirty="0">
                <a:latin typeface="Arial" panose="020B0604020202020204" pitchFamily="34" charset="0"/>
                <a:cs typeface="Arial" panose="020B0604020202020204" pitchFamily="34" charset="0"/>
              </a:rPr>
              <a:t>Un député de l’assemblée nationale</a:t>
            </a:r>
            <a:endParaRPr lang="fr-FR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60000"/>
              </a:lnSpc>
            </a:pPr>
            <a:r>
              <a:rPr lang="fr-BE" sz="3100" dirty="0">
                <a:latin typeface="Arial" panose="020B0604020202020204" pitchFamily="34" charset="0"/>
                <a:cs typeface="Arial" panose="020B0604020202020204" pitchFamily="34" charset="0"/>
              </a:rPr>
              <a:t>Un représentant du premier ministère</a:t>
            </a:r>
            <a:endParaRPr lang="fr-FR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60000"/>
              </a:lnSpc>
            </a:pPr>
            <a:r>
              <a:rPr lang="fr-BE" sz="3100" dirty="0">
                <a:latin typeface="Arial" panose="020B0604020202020204" pitchFamily="34" charset="0"/>
                <a:cs typeface="Arial" panose="020B0604020202020204" pitchFamily="34" charset="0"/>
              </a:rPr>
              <a:t>Les secrétaires généraux des 3 départements</a:t>
            </a:r>
            <a:endParaRPr lang="fr-FR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60000"/>
              </a:lnSpc>
            </a:pPr>
            <a:r>
              <a:rPr lang="fr-BE" sz="3100" dirty="0">
                <a:latin typeface="Arial" panose="020B0604020202020204" pitchFamily="34" charset="0"/>
                <a:cs typeface="Arial" panose="020B0604020202020204" pitchFamily="34" charset="0"/>
              </a:rPr>
              <a:t> les conseillers techniques et les chargés de missions des trois départements ministériels ;</a:t>
            </a:r>
            <a:endParaRPr lang="fr-FR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60000"/>
              </a:lnSpc>
            </a:pPr>
            <a:r>
              <a:rPr lang="fr-BE" sz="3100" dirty="0">
                <a:latin typeface="Arial" panose="020B0604020202020204" pitchFamily="34" charset="0"/>
                <a:cs typeface="Arial" panose="020B0604020202020204" pitchFamily="34" charset="0"/>
              </a:rPr>
              <a:t>Les Inspecteurs généraux des trois départements ministériels</a:t>
            </a:r>
            <a:endParaRPr lang="fr-FR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60000"/>
              </a:lnSpc>
            </a:pPr>
            <a:r>
              <a:rPr lang="fr-BE" sz="3100" dirty="0">
                <a:latin typeface="Arial" panose="020B0604020202020204" pitchFamily="34" charset="0"/>
                <a:cs typeface="Arial" panose="020B0604020202020204" pitchFamily="34" charset="0"/>
              </a:rPr>
              <a:t>Les services centraux des du Ministère en charge de la santé</a:t>
            </a:r>
            <a:endParaRPr lang="fr-FR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60000"/>
              </a:lnSpc>
            </a:pPr>
            <a:r>
              <a:rPr lang="fr-BE" sz="3100" dirty="0">
                <a:latin typeface="Arial" panose="020B0604020202020204" pitchFamily="34" charset="0"/>
                <a:cs typeface="Arial" panose="020B0604020202020204" pitchFamily="34" charset="0"/>
              </a:rPr>
              <a:t>Les services centraux en charge de l'assurance maladie</a:t>
            </a:r>
            <a:endParaRPr lang="fr-FR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60000"/>
              </a:lnSpc>
            </a:pPr>
            <a:r>
              <a:rPr lang="fr-BE" sz="3100" dirty="0">
                <a:latin typeface="Arial" panose="020B0604020202020204" pitchFamily="34" charset="0"/>
                <a:cs typeface="Arial" panose="020B0604020202020204" pitchFamily="34" charset="0"/>
              </a:rPr>
              <a:t>Les services centraux en charge de la protection sociale</a:t>
            </a:r>
            <a:endParaRPr lang="fr-FR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60000"/>
              </a:lnSpc>
            </a:pPr>
            <a:r>
              <a:rPr lang="fr-BE" sz="3100" dirty="0">
                <a:latin typeface="Arial" panose="020B0604020202020204" pitchFamily="34" charset="0"/>
                <a:cs typeface="Arial" panose="020B0604020202020204" pitchFamily="34" charset="0"/>
              </a:rPr>
              <a:t>Les services centraux en charge de l'eau</a:t>
            </a:r>
            <a:endParaRPr lang="fr-FR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76666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74510" y="160410"/>
            <a:ext cx="10515600" cy="699400"/>
          </a:xfrm>
        </p:spPr>
        <p:txBody>
          <a:bodyPr/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CSD: Composition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785" y="859810"/>
            <a:ext cx="11273051" cy="5854889"/>
          </a:xfrm>
        </p:spPr>
        <p:txBody>
          <a:bodyPr>
            <a:normAutofit/>
          </a:bodyPr>
          <a:lstStyle/>
          <a:p>
            <a:pPr lvl="1"/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Les services centraux en charge de la sécurité alimentaire;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Un représentant du ministère en charge des finances;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Les responsables des programmes budgétaires;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Les projets et programmes en santé;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Les services centraux en charge de l’hygiène et de l’assainissement;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Les Gouverneurs;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Les Présidents des équipes fonctionnelles;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Les institutions de recherche en santé, nutrition et démographie;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Les directeurs régionaux de la santé;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Les représentants des associations des collectivités territoriales ;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Les ordres professionnels intervenant dans le domaine de la santé, la nutrition et de l'action sociale ;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Les associations professionnelles relevant des trois départements ministériels ;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15500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0344"/>
          </a:xfrm>
        </p:spPr>
        <p:txBody>
          <a:bodyPr/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CSD: Composition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68489" y="1269242"/>
            <a:ext cx="11354937" cy="5240740"/>
          </a:xfrm>
        </p:spPr>
        <p:txBody>
          <a:bodyPr>
            <a:normAutofit fontScale="92500" lnSpcReduction="10000"/>
          </a:bodyPr>
          <a:lstStyle/>
          <a:p>
            <a:pPr lvl="1">
              <a:lnSpc>
                <a:spcPct val="150000"/>
              </a:lnSpc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Les syndicats intervenant dans le domaine de la santé, la nutrition et de l'action sociale ;</a:t>
            </a:r>
          </a:p>
          <a:p>
            <a:pPr lvl="1">
              <a:lnSpc>
                <a:spcPct val="150000"/>
              </a:lnSpc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Les représentants de l’alliance de la santé privée</a:t>
            </a:r>
          </a:p>
          <a:p>
            <a:pPr lvl="1">
              <a:lnSpc>
                <a:spcPct val="150000"/>
              </a:lnSpc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Les représentants des organisations de la société civile intervenant dans le domaine de la santé, la nutrition et de l'action sociale ;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Les partenaires techniques et financiers intervenant dans le domaine de la santé, la nutrition et de l'action sociale ;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Les membres du CNCN et du CNSA et les présidents;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Le CSD peu s’adjoindre tout personne physique ou morale au regard de son expertise en tant qu’observateur.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66967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37230" y="152400"/>
            <a:ext cx="10316570" cy="608512"/>
          </a:xfrm>
        </p:spPr>
        <p:txBody>
          <a:bodyPr>
            <a:normAutofit fontScale="90000"/>
          </a:bodyPr>
          <a:lstStyle/>
          <a:p>
            <a:br>
              <a:rPr lang="fr-FR" dirty="0"/>
            </a:b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CSD: les groupes thématiques</a:t>
            </a:r>
            <a:br>
              <a:rPr lang="fr-FR" b="1" dirty="0"/>
            </a:b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5527" y="1132764"/>
            <a:ext cx="11610729" cy="547275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03 groupes thématiques: i) Gouvernance, ii) Offre de soins; iii) Santé publique.</a:t>
            </a:r>
          </a:p>
          <a:p>
            <a:pPr lvl="0">
              <a:lnSpc>
                <a:spcPct val="150000"/>
              </a:lnSpc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Composition des groupes:</a:t>
            </a:r>
          </a:p>
          <a:p>
            <a:pPr lvl="1">
              <a:lnSpc>
                <a:spcPct val="150000"/>
              </a:lnSpc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Représentants du ministère de la santé, </a:t>
            </a:r>
          </a:p>
          <a:p>
            <a:pPr lvl="1">
              <a:lnSpc>
                <a:spcPct val="150000"/>
              </a:lnSpc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des secteurs connexes, </a:t>
            </a:r>
          </a:p>
          <a:p>
            <a:pPr lvl="1">
              <a:lnSpc>
                <a:spcPct val="150000"/>
              </a:lnSpc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du secteur privé</a:t>
            </a:r>
          </a:p>
          <a:p>
            <a:pPr lvl="1">
              <a:lnSpc>
                <a:spcPct val="150000"/>
              </a:lnSpc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de la société civile, </a:t>
            </a:r>
          </a:p>
          <a:p>
            <a:pPr lvl="1">
              <a:lnSpc>
                <a:spcPct val="150000"/>
              </a:lnSpc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des PTF, des sociétés savantes, </a:t>
            </a:r>
          </a:p>
          <a:p>
            <a:pPr lvl="1">
              <a:lnSpc>
                <a:spcPct val="150000"/>
              </a:lnSpc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des ordres et associations professionnelles </a:t>
            </a:r>
          </a:p>
          <a:p>
            <a:pPr lvl="1">
              <a:lnSpc>
                <a:spcPct val="150000"/>
              </a:lnSpc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et toute personne ressource compétente. </a:t>
            </a:r>
          </a:p>
          <a:p>
            <a:pPr lvl="0">
              <a:lnSpc>
                <a:spcPct val="150000"/>
              </a:lnSpc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Ils sont chargés de l’animation et du suivi de la mise en œuvre des activités du plan de suivi dans leurs domaines de compétence respectives. </a:t>
            </a:r>
          </a:p>
          <a:p>
            <a:pPr>
              <a:lnSpc>
                <a:spcPct val="150000"/>
              </a:lnSpc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6183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29598"/>
            <a:ext cx="10515600" cy="658457"/>
          </a:xfrm>
        </p:spPr>
        <p:txBody>
          <a:bodyPr>
            <a:normAutofit fontScale="90000"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Attributions des groupes thématiques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1194" y="788055"/>
            <a:ext cx="11012606" cy="5790166"/>
          </a:xfrm>
        </p:spPr>
        <p:txBody>
          <a:bodyPr>
            <a:normAutofit fontScale="70000" lnSpcReduction="20000"/>
          </a:bodyPr>
          <a:lstStyle/>
          <a:p>
            <a:pPr lvl="0">
              <a:lnSpc>
                <a:spcPct val="160000"/>
              </a:lnSpc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Les groupes thématiques sont notamment chargés de: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Élaborer le rapport de performance du programme qui sera soumis à la réunion du CSD en début d’année ; 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Établir à partir des orientations du CSD et les actions prioritaires des référentiels sectorielles, la liste des mesures annuelles ainsi que leur niveau de priorité, le budget y relatif et la stratégie de mise en œuvre . </a:t>
            </a: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Le résultat se présente sous la forme d’une </a:t>
            </a:r>
            <a:r>
              <a:rPr lang="fr-BE" b="1" dirty="0">
                <a:latin typeface="Arial" panose="020B0604020202020204" pitchFamily="34" charset="0"/>
                <a:cs typeface="Arial" panose="020B0604020202020204" pitchFamily="34" charset="0"/>
              </a:rPr>
              <a:t>matrice de mesures classée selon les orientations stratégiques et axes du PNDS et d'une matrice budgétaire suivant le canevas du budget programme</a:t>
            </a: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Proposer des projets de réformes techniques et administratives à soumettre au CSD pour validation ;</a:t>
            </a:r>
            <a:endParaRPr lang="fr-BE" dirty="0"/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fr-BE" dirty="0"/>
              <a:t>Proposer la validation des stratégies sous-sectorielles ainsi que les résultats des études et évaluations ;</a:t>
            </a:r>
            <a:endParaRPr lang="fr-FR" dirty="0"/>
          </a:p>
          <a:p>
            <a:pPr lvl="0">
              <a:lnSpc>
                <a:spcPct val="160000"/>
              </a:lnSpc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S’appuyer sur des équipes fonctionnelles mises en place pour la bonne coordination d’activités et de réformes interdépendantes.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60000"/>
              </a:lnSpc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11532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8679888"/>
              </p:ext>
            </p:extLst>
          </p:nvPr>
        </p:nvGraphicFramePr>
        <p:xfrm>
          <a:off x="313900" y="1132755"/>
          <a:ext cx="11505060" cy="75574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60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3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7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541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Composition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Offre</a:t>
                      </a:r>
                      <a:r>
                        <a:rPr lang="fr-BE" sz="1400" baseline="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de soins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Santé</a:t>
                      </a:r>
                      <a:r>
                        <a:rPr lang="fr-BE" sz="1400" baseline="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publique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Gouvernance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4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Président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Nommer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Nommer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Nommer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Vice-président 1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PTF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PTF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PTF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Secrétaire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Rapporteurs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designer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designer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designer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Membre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M. Finance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M. Solidarité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Premier Ministère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Membre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M. Solidarité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Services santé armée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 (EF7)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Membre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M. Collectivité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Protection civile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M. Finance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Membre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 M. santé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 M. Santé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M. Action Sociale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Membre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CM M. Santé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CM M. Santé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 M. Santé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Membre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DGSP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DGSP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CM M. Santé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Membre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DSEC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DGS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Membre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DAF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DGAPS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DGESS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Membre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DPPO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DLM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DSEC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Membre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DCPP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DPS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DSS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Membre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DGAPS (EF3)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DRH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DGPML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Membre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DSAP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DCQM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DAF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Membre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DLUM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DRH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Membre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DRH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DSF (EF6)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DMP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Membre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DPM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DN (EF5)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PTF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Membre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PTF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DPV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PTF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Membre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PTF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S. VIH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PTF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Membre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STAMU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PNLP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OSC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Membre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PNTS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MTN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OSC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Membre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PPD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PNT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OSC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Membre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PTF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PSSLS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Société savante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Membre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OSC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PMNT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Membre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OSC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PTF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Membre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OSC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PTF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Membre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Société savante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PTF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Membre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Président EF 1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Ordre médecin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Membre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Président EF 2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Ordre pharmacien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Membre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Privé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Privé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Privé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Membre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Privé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Privé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Privé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</a:rPr>
                        <a:t>Membre</a:t>
                      </a:r>
                      <a:endParaRPr lang="fr-FR" sz="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 dirty="0">
                          <a:effectLst/>
                        </a:rPr>
                        <a:t> </a:t>
                      </a:r>
                      <a:endParaRPr lang="fr-FR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 dirty="0">
                          <a:effectLst/>
                        </a:rPr>
                        <a:t>Société savante </a:t>
                      </a:r>
                      <a:endParaRPr lang="fr-FR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 dirty="0">
                          <a:effectLst/>
                        </a:rPr>
                        <a:t> </a:t>
                      </a:r>
                      <a:endParaRPr lang="fr-FR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516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>
                          <a:effectLst/>
                        </a:rPr>
                        <a:t>Membre</a:t>
                      </a:r>
                      <a:endParaRPr lang="fr-FR" sz="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 dirty="0">
                          <a:effectLst/>
                        </a:rPr>
                        <a:t> </a:t>
                      </a:r>
                      <a:endParaRPr lang="fr-FR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 dirty="0">
                          <a:effectLst/>
                        </a:rPr>
                        <a:t>Président EF 4</a:t>
                      </a:r>
                      <a:endParaRPr lang="fr-FR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173" marR="4917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BE" sz="800" dirty="0">
                          <a:effectLst/>
                        </a:rPr>
                        <a:t> </a:t>
                      </a:r>
                      <a:endParaRPr lang="fr-FR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173" marR="49173" marT="0" marB="0"/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789357" y="-486978"/>
            <a:ext cx="6613285" cy="1431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altLang="fr-FR" sz="900" b="0" i="1" u="none" strike="noStrike" cap="none" normalizeH="0" baseline="0" dirty="0">
              <a:ln>
                <a:noFill/>
              </a:ln>
              <a:solidFill>
                <a:srgbClr val="44546A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BE" altLang="fr-FR" sz="900" i="1" dirty="0">
              <a:solidFill>
                <a:srgbClr val="44546A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altLang="fr-FR" sz="900" b="0" i="1" u="none" strike="noStrike" cap="none" normalizeH="0" baseline="0" dirty="0">
              <a:ln>
                <a:noFill/>
              </a:ln>
              <a:solidFill>
                <a:srgbClr val="44546A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BE" altLang="fr-FR" sz="900" i="1" dirty="0">
              <a:solidFill>
                <a:srgbClr val="44546A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altLang="fr-FR" sz="900" b="0" i="1" u="none" strike="noStrike" cap="none" normalizeH="0" baseline="0" dirty="0">
              <a:ln>
                <a:noFill/>
              </a:ln>
              <a:solidFill>
                <a:srgbClr val="44546A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BE" altLang="fr-FR" sz="900" i="1" dirty="0">
              <a:solidFill>
                <a:srgbClr val="44546A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altLang="fr-FR" sz="900" b="0" i="1" u="none" strike="noStrike" cap="none" normalizeH="0" baseline="0" dirty="0">
              <a:ln>
                <a:noFill/>
              </a:ln>
              <a:solidFill>
                <a:srgbClr val="44546A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BE" altLang="fr-FR" sz="2400" b="0" i="1" u="none" strike="noStrike" cap="none" normalizeH="0" baseline="0" dirty="0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Tableau Composition des groupes thématiques</a:t>
            </a:r>
            <a:endParaRPr kumimoji="0" lang="fr-BE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7925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2923"/>
          </a:xfrm>
        </p:spPr>
        <p:txBody>
          <a:bodyPr>
            <a:normAutofit fontScale="90000"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Fonctionnement des groupes thématiques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0251" y="928048"/>
            <a:ext cx="11053549" cy="5745707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160000"/>
              </a:lnSpc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Le GT fonctionne comme suit : 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Le GT se réunit en session ordinaire une fois par trimestre sur convocation de son Président et autant de fois que de besoin en session extraordinaire.  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Le président et vice-président des 3 GT se réunissent pour fixer un calendrier annuel des réunions sans chevauchement entre GT. 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Les thèmes qui feront objet de réflexion seront identifiés par le CSD du secteur planification santé. 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La lettre d’invitation, l’ordre du jour ainsi que les documents à examiner sont envoyés au moins une semaine à l’avance par le secrétariat technique (DGESS). 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Le Président de chaque GT désigne 2 rapporteurs permanents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97494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BE" altLang="en-US" dirty="0"/>
              <a:t> </a:t>
            </a:r>
            <a:r>
              <a:rPr lang="fr-BE" altLang="en-US" sz="3586" b="1" dirty="0">
                <a:latin typeface="Arial" charset="0"/>
                <a:ea typeface="Arial" charset="0"/>
                <a:cs typeface="Arial" charset="0"/>
              </a:rPr>
              <a:t>7 équipes fonctionnelles (1/3)</a:t>
            </a:r>
            <a:endParaRPr lang="fr-FR" altLang="en-US" sz="3586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267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1" y="1544311"/>
            <a:ext cx="4876800" cy="4571012"/>
          </a:xfrm>
        </p:spPr>
        <p:txBody>
          <a:bodyPr/>
          <a:lstStyle/>
          <a:p>
            <a:pPr marL="569214" indent="-455371">
              <a:buFont typeface="Arial" charset="0"/>
              <a:buAutoNum type="arabicPeriod"/>
            </a:pPr>
            <a:r>
              <a:rPr lang="fr-BE" dirty="0">
                <a:latin typeface="Arial" charset="0"/>
                <a:ea typeface="Arial" charset="0"/>
                <a:cs typeface="Arial" charset="0"/>
              </a:rPr>
              <a:t>La gestion intégrée du développement des services de santé</a:t>
            </a:r>
          </a:p>
          <a:p>
            <a:pPr marL="569214" indent="-455371">
              <a:buFont typeface="Arial" charset="0"/>
              <a:buAutoNum type="arabicPeriod"/>
            </a:pPr>
            <a:r>
              <a:rPr lang="fr-BE" dirty="0">
                <a:latin typeface="Arial" charset="0"/>
                <a:ea typeface="Arial" charset="0"/>
                <a:cs typeface="Arial" charset="0"/>
              </a:rPr>
              <a:t>La gestion intégrée de l'accès  financier et de la qualité des soins</a:t>
            </a:r>
          </a:p>
          <a:p>
            <a:pPr marL="569214" indent="-455371">
              <a:buFont typeface="Arial" charset="0"/>
              <a:buAutoNum type="arabicPeriod"/>
            </a:pPr>
            <a:r>
              <a:rPr lang="fr-BE" dirty="0">
                <a:latin typeface="Arial" charset="0"/>
                <a:ea typeface="Arial" charset="0"/>
                <a:cs typeface="Arial" charset="0"/>
              </a:rPr>
              <a:t>La coordination des actions de réforme du système d'approvisionnement en médicaments essentiels</a:t>
            </a:r>
            <a:endParaRPr lang="en-GB" dirty="0">
              <a:latin typeface="Arial" charset="0"/>
              <a:ea typeface="Arial" charset="0"/>
              <a:cs typeface="Arial" charset="0"/>
            </a:endParaRPr>
          </a:p>
          <a:p>
            <a:pPr algn="just"/>
            <a:endParaRPr lang="fr-FR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892802" y="1544311"/>
            <a:ext cx="4876800" cy="4571012"/>
          </a:xfrm>
        </p:spPr>
        <p:txBody>
          <a:bodyPr/>
          <a:lstStyle/>
          <a:p>
            <a:pPr marL="113843" indent="0">
              <a:buNone/>
              <a:defRPr/>
            </a:pPr>
            <a:endParaRPr lang="fr-BE" dirty="0"/>
          </a:p>
          <a:p>
            <a:pPr marL="113843" indent="0">
              <a:buNone/>
              <a:defRPr/>
            </a:pPr>
            <a:endParaRPr lang="fr-BE" dirty="0"/>
          </a:p>
          <a:p>
            <a:pPr marL="113843" indent="0">
              <a:buNone/>
              <a:defRPr/>
            </a:pPr>
            <a:endParaRPr lang="fr-BE" dirty="0"/>
          </a:p>
          <a:p>
            <a:pPr marL="113843" indent="0">
              <a:buNone/>
              <a:defRPr/>
            </a:pPr>
            <a:r>
              <a:rPr lang="fr-BE" sz="2390" b="1" dirty="0">
                <a:solidFill>
                  <a:schemeClr val="accent5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Redevable au responsable du programme « Offre de soins »</a:t>
            </a:r>
            <a:endParaRPr lang="en-GB" sz="2390" b="1" dirty="0">
              <a:solidFill>
                <a:schemeClr val="accent5">
                  <a:lumMod val="7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113843" indent="0">
              <a:buNone/>
              <a:defRPr/>
            </a:pPr>
            <a:endParaRPr lang="fr-FR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700BAE-BE83-4F72-9A1E-1F7D823906A6}" type="slidenum">
              <a:rPr lang="en-GB" smtClean="0"/>
              <a:pPr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60194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7383" y="273385"/>
            <a:ext cx="10160001" cy="1138405"/>
          </a:xfrm>
        </p:spPr>
        <p:txBody>
          <a:bodyPr/>
          <a:lstStyle/>
          <a:p>
            <a:pPr>
              <a:defRPr/>
            </a:pPr>
            <a:r>
              <a:rPr lang="fr-BE" altLang="en-US" sz="3586" b="1" dirty="0">
                <a:latin typeface="Arial" charset="0"/>
                <a:ea typeface="Arial" charset="0"/>
                <a:cs typeface="Arial" charset="0"/>
              </a:rPr>
              <a:t>7 équipes fonctionnelles (2/3)</a:t>
            </a:r>
            <a:endParaRPr lang="fr-FR" altLang="en-US" sz="3586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291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1" y="1544311"/>
            <a:ext cx="4876800" cy="4571012"/>
          </a:xfrm>
        </p:spPr>
        <p:txBody>
          <a:bodyPr/>
          <a:lstStyle/>
          <a:p>
            <a:pPr marL="569214" lvl="1" indent="-455371">
              <a:buClr>
                <a:schemeClr val="accent1"/>
              </a:buClr>
              <a:buAutoNum type="arabicPeriod" startAt="4"/>
            </a:pPr>
            <a:r>
              <a:rPr lang="fr-BE" dirty="0">
                <a:latin typeface="Arial" charset="0"/>
                <a:ea typeface="Arial" charset="0"/>
                <a:cs typeface="Arial" charset="0"/>
              </a:rPr>
              <a:t>La gestion  coordonnée de la préparation et de la réponse aux  épidémies, catastrophes, crises alimentaires et urgences </a:t>
            </a:r>
          </a:p>
          <a:p>
            <a:pPr marL="569214" lvl="1" indent="-455371">
              <a:buClr>
                <a:schemeClr val="accent1"/>
              </a:buClr>
              <a:buAutoNum type="arabicPeriod" startAt="4"/>
            </a:pPr>
            <a:endParaRPr lang="fr-BE" dirty="0">
              <a:latin typeface="Arial" charset="0"/>
              <a:ea typeface="Arial" charset="0"/>
              <a:cs typeface="Arial" charset="0"/>
            </a:endParaRPr>
          </a:p>
          <a:p>
            <a:pPr marL="569214" lvl="1" indent="-455371">
              <a:buClr>
                <a:schemeClr val="accent1"/>
              </a:buClr>
              <a:buAutoNum type="arabicPeriod" startAt="4"/>
            </a:pPr>
            <a:r>
              <a:rPr lang="fr-BE" dirty="0">
                <a:latin typeface="Arial" charset="0"/>
                <a:ea typeface="Arial" charset="0"/>
                <a:cs typeface="Arial" charset="0"/>
              </a:rPr>
              <a:t>Gestion multisectorielle de la nutrition </a:t>
            </a:r>
          </a:p>
          <a:p>
            <a:pPr marL="569214" lvl="1" indent="-455371">
              <a:buClr>
                <a:schemeClr val="accent1"/>
              </a:buClr>
              <a:buAutoNum type="arabicPeriod" startAt="4"/>
            </a:pPr>
            <a:endParaRPr lang="fr-BE" dirty="0">
              <a:latin typeface="Arial" charset="0"/>
              <a:ea typeface="Arial" charset="0"/>
              <a:cs typeface="Arial" charset="0"/>
            </a:endParaRPr>
          </a:p>
          <a:p>
            <a:pPr marL="569214" lvl="1" indent="-455371">
              <a:buClr>
                <a:schemeClr val="accent1"/>
              </a:buClr>
              <a:buAutoNum type="arabicPeriod" startAt="4"/>
            </a:pPr>
            <a:r>
              <a:rPr lang="fr-BE" dirty="0">
                <a:latin typeface="Arial" charset="0"/>
                <a:ea typeface="Arial" charset="0"/>
                <a:cs typeface="Arial" charset="0"/>
              </a:rPr>
              <a:t>Espacement des naissances</a:t>
            </a:r>
            <a:endParaRPr lang="en-GB" dirty="0">
              <a:latin typeface="Arial" charset="0"/>
              <a:ea typeface="Arial" charset="0"/>
              <a:cs typeface="Arial" charset="0"/>
            </a:endParaRPr>
          </a:p>
          <a:p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882218" y="1544311"/>
            <a:ext cx="4876800" cy="4571012"/>
          </a:xfrm>
        </p:spPr>
        <p:txBody>
          <a:bodyPr/>
          <a:lstStyle/>
          <a:p>
            <a:pPr marL="113843" indent="0">
              <a:buNone/>
              <a:defRPr/>
            </a:pPr>
            <a:endParaRPr lang="fr-BE" u="sng" dirty="0"/>
          </a:p>
          <a:p>
            <a:pPr marL="113843" indent="0">
              <a:buNone/>
              <a:defRPr/>
            </a:pPr>
            <a:endParaRPr lang="fr-BE" u="sng" dirty="0"/>
          </a:p>
          <a:p>
            <a:pPr marL="113843" indent="0">
              <a:buNone/>
              <a:defRPr/>
            </a:pPr>
            <a:endParaRPr lang="fr-BE" u="sng" dirty="0"/>
          </a:p>
          <a:p>
            <a:pPr marL="113843" indent="0">
              <a:buNone/>
              <a:defRPr/>
            </a:pPr>
            <a:r>
              <a:rPr lang="fr-BE" b="1" dirty="0">
                <a:solidFill>
                  <a:schemeClr val="accent5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Redevable au responsable du programme « santé publique »</a:t>
            </a:r>
            <a:endParaRPr lang="en-GB" b="1" dirty="0">
              <a:solidFill>
                <a:schemeClr val="accent5">
                  <a:lumMod val="7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endParaRPr lang="fr-FR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700BAE-BE83-4F72-9A1E-1F7D823906A6}" type="slidenum">
              <a:rPr lang="en-GB" smtClean="0"/>
              <a:pPr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93587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BE" altLang="en-US" sz="3586" b="1" dirty="0">
                <a:latin typeface="Arial" charset="0"/>
                <a:ea typeface="Arial" charset="0"/>
                <a:cs typeface="Arial" charset="0"/>
              </a:rPr>
              <a:t>7 équipes fonctionnelles (3/3)</a:t>
            </a:r>
            <a:endParaRPr lang="fr-FR" altLang="en-US" sz="3586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315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1" y="2568378"/>
            <a:ext cx="4876800" cy="3546941"/>
          </a:xfrm>
        </p:spPr>
        <p:txBody>
          <a:bodyPr/>
          <a:lstStyle/>
          <a:p>
            <a:pPr>
              <a:buNone/>
            </a:pPr>
            <a:r>
              <a:rPr lang="fr-BE" dirty="0"/>
              <a:t>7.    </a:t>
            </a:r>
            <a:r>
              <a:rPr lang="fr-BE" dirty="0">
                <a:latin typeface="Arial" charset="0"/>
                <a:ea typeface="Arial" charset="0"/>
                <a:cs typeface="Arial" charset="0"/>
              </a:rPr>
              <a:t>La gestion intégrée de la mobilisation, de l'allocation, de l'information et du redéploiement des ressources sanitaires</a:t>
            </a:r>
            <a:endParaRPr lang="fr-FR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113843" indent="0">
              <a:buNone/>
              <a:defRPr/>
            </a:pPr>
            <a:endParaRPr lang="fr-BE" u="sng" dirty="0"/>
          </a:p>
          <a:p>
            <a:pPr marL="113843" indent="0">
              <a:buNone/>
              <a:defRPr/>
            </a:pPr>
            <a:r>
              <a:rPr lang="fr-BE" b="1" dirty="0">
                <a:solidFill>
                  <a:schemeClr val="accent5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Redevable au responsable du programme « Gouvernance »</a:t>
            </a:r>
            <a:endParaRPr lang="fr-FR" b="1" dirty="0">
              <a:solidFill>
                <a:schemeClr val="accent5">
                  <a:lumMod val="7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03963D-7A2D-49AA-A275-AE567A39FDA7}" type="slidenum">
              <a:rPr lang="en-GB" smtClean="0"/>
              <a:pPr/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48833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7639"/>
          </a:xfrm>
        </p:spPr>
        <p:txBody>
          <a:bodyPr>
            <a:normAutofit fontScale="90000"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CSD santé : Relation fournisseur/client</a:t>
            </a:r>
          </a:p>
        </p:txBody>
      </p:sp>
      <p:pic>
        <p:nvPicPr>
          <p:cNvPr id="4" name="Picture 8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455" y="1825625"/>
            <a:ext cx="9117089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29428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351" y="201668"/>
            <a:ext cx="10945117" cy="93234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fr-BE" altLang="en-US" sz="3187" b="1" dirty="0"/>
              <a:t> </a:t>
            </a:r>
            <a:r>
              <a:rPr lang="fr-BE" altLang="en-US" sz="2800" b="1" dirty="0">
                <a:latin typeface="Arial" charset="0"/>
                <a:ea typeface="Arial" charset="0"/>
                <a:cs typeface="Arial" charset="0"/>
              </a:rPr>
              <a:t>Composition et fonctionnement des équipes fonctionnelles</a:t>
            </a:r>
            <a:endParaRPr lang="en-GB" altLang="en-US" sz="28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372" y="1277445"/>
            <a:ext cx="10657185" cy="5111408"/>
          </a:xfrm>
        </p:spPr>
        <p:txBody>
          <a:bodyPr rtlCol="0"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fr-BE" sz="2789" dirty="0">
                <a:latin typeface="Arial" charset="0"/>
                <a:ea typeface="Arial" charset="0"/>
                <a:cs typeface="Arial" charset="0"/>
              </a:rPr>
              <a:t>Présidée par un chef d'équipe 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fr-BE" sz="2789" dirty="0">
                <a:latin typeface="Arial" charset="0"/>
                <a:ea typeface="Arial" charset="0"/>
                <a:cs typeface="Arial" charset="0"/>
              </a:rPr>
              <a:t>composé de techniciens, consultants, assistants techniques, chefs de projet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fr-BE" sz="2789" dirty="0">
                <a:latin typeface="Arial" charset="0"/>
                <a:ea typeface="Arial" charset="0"/>
                <a:cs typeface="Arial" charset="0"/>
              </a:rPr>
              <a:t>Répondent au responsable du programme et CSD qui les oriente (priorités, composition)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fr-BE" sz="2789" dirty="0">
                <a:latin typeface="Arial" charset="0"/>
                <a:ea typeface="Arial" charset="0"/>
                <a:cs typeface="Arial" charset="0"/>
              </a:rPr>
              <a:t>Se réunissent 1/mois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fr-BE" sz="2789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Arial" charset="0"/>
                <a:cs typeface="Arial" charset="0"/>
              </a:rPr>
              <a:t>Attributions:</a:t>
            </a:r>
            <a:r>
              <a:rPr lang="fr-BE" sz="2789" dirty="0"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pPr marL="113843" indent="0">
              <a:buNone/>
              <a:defRPr/>
            </a:pPr>
            <a:r>
              <a:rPr lang="fr-BE" sz="2789" dirty="0">
                <a:latin typeface="Arial" charset="0"/>
                <a:ea typeface="Arial" charset="0"/>
                <a:cs typeface="Arial" charset="0"/>
              </a:rPr>
              <a:t>- Déclinent les réformes techniques en activités et tâches, </a:t>
            </a:r>
          </a:p>
          <a:p>
            <a:pPr>
              <a:buFontTx/>
              <a:buChar char="-"/>
              <a:defRPr/>
            </a:pPr>
            <a:r>
              <a:rPr lang="fr-BE" sz="2789" dirty="0">
                <a:latin typeface="Arial" charset="0"/>
                <a:ea typeface="Arial" charset="0"/>
                <a:cs typeface="Arial" charset="0"/>
              </a:rPr>
              <a:t>gèrent l'interdépendance entre ces activités,  </a:t>
            </a:r>
          </a:p>
          <a:p>
            <a:pPr marL="113843" indent="0">
              <a:buNone/>
              <a:defRPr/>
            </a:pPr>
            <a:r>
              <a:rPr lang="fr-BE" sz="2789" dirty="0">
                <a:latin typeface="Arial" charset="0"/>
                <a:ea typeface="Arial" charset="0"/>
                <a:cs typeface="Arial" charset="0"/>
              </a:rPr>
              <a:t>- attribuent la responsabilité de l'exécution des tâches, -  fixent les échéances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4816F-1BD6-4E52-B9E1-D53DFDA9970A}" type="slidenum">
              <a:rPr lang="en-GB" smtClean="0"/>
              <a:pPr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32299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5348" y="255294"/>
            <a:ext cx="10363200" cy="679343"/>
          </a:xfrm>
        </p:spPr>
        <p:txBody>
          <a:bodyPr>
            <a:normAutofit fontScale="90000"/>
          </a:bodyPr>
          <a:lstStyle/>
          <a:p>
            <a:r>
              <a:rPr lang="fr-FR" b="1" dirty="0">
                <a:latin typeface="Arial" charset="0"/>
                <a:ea typeface="Arial" charset="0"/>
                <a:cs typeface="Arial" charset="0"/>
              </a:rPr>
              <a:t>Equipe fonctionnelle 7: fournisseur GFF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166255" y="1350272"/>
            <a:ext cx="11540836" cy="5105945"/>
          </a:xfrm>
        </p:spPr>
        <p:txBody>
          <a:bodyPr>
            <a:normAutofit fontScale="92500"/>
          </a:bodyPr>
          <a:lstStyle/>
          <a:p>
            <a:pPr lvl="0"/>
            <a:r>
              <a:rPr lang="fr-FR" dirty="0">
                <a:latin typeface="Arial" charset="0"/>
                <a:ea typeface="Arial" charset="0"/>
                <a:cs typeface="Arial" charset="0"/>
              </a:rPr>
              <a:t>Opérationnaliser les orientations de priorisations du CSD</a:t>
            </a:r>
          </a:p>
          <a:p>
            <a:pPr lvl="0"/>
            <a:r>
              <a:rPr lang="fr-FR" dirty="0">
                <a:latin typeface="Arial" charset="0"/>
                <a:ea typeface="Arial" charset="0"/>
                <a:cs typeface="Arial" charset="0"/>
              </a:rPr>
              <a:t>Capitaliser les études des Instituts de recherche et les recommandations de la veille communautaire pour la prise de décision stratégique ;</a:t>
            </a:r>
          </a:p>
          <a:p>
            <a:pPr lvl="0"/>
            <a:r>
              <a:rPr lang="fr-FR" dirty="0">
                <a:latin typeface="Arial" charset="0"/>
                <a:ea typeface="Arial" charset="0"/>
                <a:cs typeface="Arial" charset="0"/>
              </a:rPr>
              <a:t>Coordonner la mobilisation et l’allocation des finances internes et externes suivant le principe de l’achat stratégique ;</a:t>
            </a:r>
          </a:p>
          <a:p>
            <a:pPr lvl="0"/>
            <a:r>
              <a:rPr lang="fr-FR" dirty="0">
                <a:latin typeface="Arial" charset="0"/>
                <a:ea typeface="Arial" charset="0"/>
                <a:cs typeface="Arial" charset="0"/>
              </a:rPr>
              <a:t>Rendre compatibles les modalités de mise en œuvre des financements extérieurs les plus importants  avec une planification axée sur le résultat et la stratégie nationale de financement ;</a:t>
            </a:r>
          </a:p>
          <a:p>
            <a:pPr lvl="0"/>
            <a:r>
              <a:rPr lang="fr-FR" dirty="0">
                <a:latin typeface="Arial" charset="0"/>
                <a:ea typeface="Arial" charset="0"/>
                <a:cs typeface="Arial" charset="0"/>
              </a:rPr>
              <a:t>Coordonner l’amélioration de la performance de l’exécution des financements publics (BE, PTF, recouvrement des coûts…) </a:t>
            </a:r>
          </a:p>
          <a:p>
            <a:pPr lvl="0"/>
            <a:r>
              <a:rPr lang="fr-FR" dirty="0">
                <a:latin typeface="Arial" charset="0"/>
                <a:ea typeface="Arial" charset="0"/>
                <a:cs typeface="Arial" charset="0"/>
              </a:rPr>
              <a:t>Coordonner la sauvegarde de la capacité financière du système d'approvisionnement en médicaments essentiels ;</a:t>
            </a:r>
          </a:p>
        </p:txBody>
      </p:sp>
    </p:spTree>
    <p:extLst>
      <p:ext uri="{BB962C8B-B14F-4D97-AF65-F5344CB8AC3E}">
        <p14:creationId xmlns:p14="http://schemas.microsoft.com/office/powerpoint/2010/main" val="13405778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7310" y="152401"/>
            <a:ext cx="11111347" cy="1059328"/>
          </a:xfrm>
        </p:spPr>
        <p:txBody>
          <a:bodyPr>
            <a:normAutofit/>
          </a:bodyPr>
          <a:lstStyle/>
          <a:p>
            <a:r>
              <a:rPr lang="fr-FR" b="1" dirty="0">
                <a:latin typeface="Arial" charset="0"/>
                <a:ea typeface="Arial" charset="0"/>
                <a:cs typeface="Arial" charset="0"/>
              </a:rPr>
              <a:t>Equipe fonctionnelle 7: fournisseur GFF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838200" y="1350274"/>
            <a:ext cx="10515600" cy="4826689"/>
          </a:xfrm>
        </p:spPr>
        <p:txBody>
          <a:bodyPr>
            <a:normAutofit/>
          </a:bodyPr>
          <a:lstStyle/>
          <a:p>
            <a:pPr lvl="0"/>
            <a:r>
              <a:rPr lang="fr-FR" dirty="0">
                <a:latin typeface="Arial" charset="0"/>
                <a:ea typeface="Arial" charset="0"/>
                <a:cs typeface="Arial" charset="0"/>
              </a:rPr>
              <a:t>Gérer le cycle de planification du secteur ;</a:t>
            </a:r>
          </a:p>
          <a:p>
            <a:pPr lvl="0"/>
            <a:r>
              <a:rPr lang="fr-FR" dirty="0">
                <a:latin typeface="Arial" charset="0"/>
                <a:ea typeface="Arial" charset="0"/>
                <a:cs typeface="Arial" charset="0"/>
              </a:rPr>
              <a:t>Réaliser des analyses de l’espace fiscal ;</a:t>
            </a:r>
          </a:p>
          <a:p>
            <a:pPr lvl="0"/>
            <a:r>
              <a:rPr lang="fr-FR" dirty="0">
                <a:latin typeface="Arial" charset="0"/>
                <a:ea typeface="Arial" charset="0"/>
                <a:cs typeface="Arial" charset="0"/>
              </a:rPr>
              <a:t>Coordonner les actions de production des RH (qualité et quantité) dans le domaine de la santé pour atteindre les normes en personnel (formation initiale et continue) ;</a:t>
            </a:r>
          </a:p>
          <a:p>
            <a:pPr lvl="0"/>
            <a:r>
              <a:rPr lang="fr-FR" dirty="0">
                <a:latin typeface="Arial" charset="0"/>
                <a:ea typeface="Arial" charset="0"/>
                <a:cs typeface="Arial" charset="0"/>
              </a:rPr>
              <a:t>Coordonner et assurer le plaidoyer en faveur des mesures de rétention / fidélisation du personnel ; </a:t>
            </a:r>
          </a:p>
          <a:p>
            <a:pPr lvl="0"/>
            <a:r>
              <a:rPr lang="fr-FR" dirty="0">
                <a:latin typeface="Arial" charset="0"/>
                <a:ea typeface="Arial" charset="0"/>
                <a:cs typeface="Arial" charset="0"/>
              </a:rPr>
              <a:t>Coordonner les mécanismes de répartition du personnel entre formations sanitaires ;</a:t>
            </a:r>
          </a:p>
          <a:p>
            <a:pPr lvl="0"/>
            <a:r>
              <a:rPr lang="fr-FR" dirty="0">
                <a:latin typeface="Arial" charset="0"/>
                <a:ea typeface="Arial" charset="0"/>
                <a:cs typeface="Arial" charset="0"/>
              </a:rPr>
              <a:t>Coordonner l’élaboration du rapport de performance du secteur.</a:t>
            </a:r>
          </a:p>
          <a:p>
            <a:endParaRPr lang="fr-FR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7321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59873" y="255294"/>
            <a:ext cx="10363200" cy="679343"/>
          </a:xfrm>
        </p:spPr>
        <p:txBody>
          <a:bodyPr>
            <a:normAutofit fontScale="90000"/>
          </a:bodyPr>
          <a:lstStyle/>
          <a:p>
            <a:r>
              <a:rPr lang="fr-BE" b="1" dirty="0">
                <a:latin typeface="Arial" charset="0"/>
                <a:ea typeface="Arial" charset="0"/>
                <a:cs typeface="Arial" charset="0"/>
              </a:rPr>
              <a:t>Equipes fonctionnelles: EF7</a:t>
            </a:r>
            <a:endParaRPr lang="fr-FR" b="1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656389539"/>
              </p:ext>
            </p:extLst>
          </p:nvPr>
        </p:nvGraphicFramePr>
        <p:xfrm>
          <a:off x="831273" y="934637"/>
          <a:ext cx="9850582" cy="6267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2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52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924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Composition</a:t>
                      </a:r>
                    </a:p>
                  </a:txBody>
                  <a:tcPr marL="10576" marR="10576" marT="1057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i="0" u="none" strike="noStrike">
                          <a:solidFill>
                            <a:srgbClr val="000000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Membre</a:t>
                      </a:r>
                    </a:p>
                  </a:txBody>
                  <a:tcPr marL="10576" marR="10576" marT="10576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244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Président </a:t>
                      </a:r>
                    </a:p>
                  </a:txBody>
                  <a:tcPr marL="10576" marR="10576" marT="105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576" marR="10576" marT="10576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244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Secrétaire  </a:t>
                      </a:r>
                    </a:p>
                  </a:txBody>
                  <a:tcPr marL="10576" marR="10576" marT="105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576" marR="10576" marT="10576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244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CT MINEFID 1 </a:t>
                      </a:r>
                    </a:p>
                  </a:txBody>
                  <a:tcPr marL="10576" marR="10576" marT="105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576" marR="10576" marT="10576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244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CT MINEFID 2 </a:t>
                      </a:r>
                    </a:p>
                  </a:txBody>
                  <a:tcPr marL="10576" marR="10576" marT="105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576" marR="10576" marT="10576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244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CT MINISANTE 1</a:t>
                      </a:r>
                    </a:p>
                  </a:txBody>
                  <a:tcPr marL="10576" marR="10576" marT="105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576" marR="10576" marT="10576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244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CM MINISANTE 2</a:t>
                      </a:r>
                    </a:p>
                  </a:txBody>
                  <a:tcPr marL="10576" marR="10576" marT="105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576" marR="10576" marT="10576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9244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DCPP MINEFID </a:t>
                      </a:r>
                    </a:p>
                  </a:txBody>
                  <a:tcPr marL="10576" marR="10576" marT="105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576" marR="10576" marT="10576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9244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DSEP MINEFID</a:t>
                      </a:r>
                    </a:p>
                  </a:txBody>
                  <a:tcPr marL="10576" marR="10576" marT="105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576" marR="10576" marT="10576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9244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DGB MINEFID</a:t>
                      </a:r>
                    </a:p>
                  </a:txBody>
                  <a:tcPr marL="10576" marR="10576" marT="105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576" marR="10576" marT="10576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244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DGPML </a:t>
                      </a:r>
                    </a:p>
                  </a:txBody>
                  <a:tcPr marL="10576" marR="10576" marT="105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576" marR="10576" marT="10576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9244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DGSP</a:t>
                      </a:r>
                    </a:p>
                  </a:txBody>
                  <a:tcPr marL="10576" marR="10576" marT="105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576" marR="10576" marT="10576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9244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DGESS</a:t>
                      </a:r>
                    </a:p>
                  </a:txBody>
                  <a:tcPr marL="10576" marR="10576" marT="105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576" marR="10576" marT="10576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9244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DAF </a:t>
                      </a:r>
                    </a:p>
                  </a:txBody>
                  <a:tcPr marL="10576" marR="10576" marT="105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576" marR="10576" marT="10576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9244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DFP</a:t>
                      </a:r>
                    </a:p>
                  </a:txBody>
                  <a:tcPr marL="10576" marR="10576" marT="105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576" marR="10576" marT="10576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9244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DSEC </a:t>
                      </a:r>
                    </a:p>
                  </a:txBody>
                  <a:tcPr marL="10576" marR="10576" marT="105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576" marR="10576" marT="10576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9244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DLM</a:t>
                      </a:r>
                    </a:p>
                  </a:txBody>
                  <a:tcPr marL="10576" marR="10576" marT="105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576" marR="10576" marT="10576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9244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DMP</a:t>
                      </a:r>
                    </a:p>
                  </a:txBody>
                  <a:tcPr marL="10576" marR="10576" marT="105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576" marR="10576" marT="10576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9244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DSF</a:t>
                      </a:r>
                    </a:p>
                  </a:txBody>
                  <a:tcPr marL="10576" marR="10576" marT="105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576" marR="10576" marT="10576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69244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DN</a:t>
                      </a:r>
                    </a:p>
                  </a:txBody>
                  <a:tcPr marL="10576" marR="10576" marT="105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576" marR="10576" marT="10576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69244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DRH</a:t>
                      </a:r>
                    </a:p>
                  </a:txBody>
                  <a:tcPr marL="10576" marR="10576" marT="105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576" marR="10576" marT="10576" marB="0" anchor="b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69244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PADS</a:t>
                      </a:r>
                    </a:p>
                  </a:txBody>
                  <a:tcPr marL="10576" marR="10576" marT="1057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576" marR="10576" marT="10576" marB="0" anchor="b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59406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fr-FR" sz="7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FR" sz="7200" b="1" dirty="0">
                <a:latin typeface="Arial" panose="020B0604020202020204" pitchFamily="34" charset="0"/>
                <a:cs typeface="Arial" panose="020B0604020202020204" pitchFamily="34" charset="0"/>
              </a:rPr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80345200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1421</Words>
  <Application>Microsoft Office PowerPoint</Application>
  <PresentationFormat>Grand écran</PresentationFormat>
  <Paragraphs>367</Paragraphs>
  <Slides>29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Times New Roman</vt:lpstr>
      <vt:lpstr>Wingdings</vt:lpstr>
      <vt:lpstr>Thème Office</vt:lpstr>
      <vt:lpstr>Processus GFF: Quelle gouvernance pour une mise en œuvre optimale?</vt:lpstr>
      <vt:lpstr>Plan</vt:lpstr>
      <vt:lpstr>Introduction </vt:lpstr>
      <vt:lpstr> Rôles de la plateforme </vt:lpstr>
      <vt:lpstr>Critères de qualité de la plateforme</vt:lpstr>
      <vt:lpstr>Expériences pays (1/2)</vt:lpstr>
      <vt:lpstr>Expériences pays (2/2)</vt:lpstr>
      <vt:lpstr>Pourquoi le cadre sectoriel de dialogue santé comme choix?</vt:lpstr>
      <vt:lpstr>Champ du Cadre sectoriel de dialogue</vt:lpstr>
      <vt:lpstr>Organisation du cadre sectoriel de dialogue</vt:lpstr>
      <vt:lpstr>Rôle du CSD</vt:lpstr>
      <vt:lpstr>CSD: Composition</vt:lpstr>
      <vt:lpstr>CSD: Composition</vt:lpstr>
      <vt:lpstr>CSD: Composition</vt:lpstr>
      <vt:lpstr>CSD: Composition</vt:lpstr>
      <vt:lpstr>CSD: Composition</vt:lpstr>
      <vt:lpstr> CSD: les groupes thématiques </vt:lpstr>
      <vt:lpstr>Attributions des groupes thématiques</vt:lpstr>
      <vt:lpstr>Présentation PowerPoint</vt:lpstr>
      <vt:lpstr>Fonctionnement des groupes thématiques</vt:lpstr>
      <vt:lpstr> 7 équipes fonctionnelles (1/3)</vt:lpstr>
      <vt:lpstr>7 équipes fonctionnelles (2/3)</vt:lpstr>
      <vt:lpstr>7 équipes fonctionnelles (3/3)</vt:lpstr>
      <vt:lpstr>CSD santé : Relation fournisseur/client</vt:lpstr>
      <vt:lpstr> Composition et fonctionnement des équipes fonctionnelles</vt:lpstr>
      <vt:lpstr>Equipe fonctionnelle 7: fournisseur GFF</vt:lpstr>
      <vt:lpstr>Equipe fonctionnelle 7: fournisseur GFF</vt:lpstr>
      <vt:lpstr>Equipes fonctionnelles: EF7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Dossier d’investissement pour la SRMNE A: Quelle gouvernance pour une optimale?</dc:title>
  <dc:creator>Utilisateur de Microsoft Office</dc:creator>
  <cp:lastModifiedBy>ami</cp:lastModifiedBy>
  <cp:revision>69</cp:revision>
  <dcterms:created xsi:type="dcterms:W3CDTF">2018-02-21T18:40:25Z</dcterms:created>
  <dcterms:modified xsi:type="dcterms:W3CDTF">2018-02-22T09:45:52Z</dcterms:modified>
</cp:coreProperties>
</file>