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4" r:id="rId1"/>
  </p:sldMasterIdLst>
  <p:notesMasterIdLst>
    <p:notesMasterId r:id="rId15"/>
  </p:notesMasterIdLst>
  <p:sldIdLst>
    <p:sldId id="575" r:id="rId2"/>
    <p:sldId id="576" r:id="rId3"/>
    <p:sldId id="320" r:id="rId4"/>
    <p:sldId id="557" r:id="rId5"/>
    <p:sldId id="362" r:id="rId6"/>
    <p:sldId id="569" r:id="rId7"/>
    <p:sldId id="570" r:id="rId8"/>
    <p:sldId id="571" r:id="rId9"/>
    <p:sldId id="572" r:id="rId10"/>
    <p:sldId id="558" r:id="rId11"/>
    <p:sldId id="573" r:id="rId12"/>
    <p:sldId id="574" r:id="rId13"/>
    <p:sldId id="556"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8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00"/>
    <a:srgbClr val="008000"/>
    <a:srgbClr val="009900"/>
    <a:srgbClr val="90D4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28" autoAdjust="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38"/>
    </p:cViewPr>
  </p:sorter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8EAC6A-8E10-4B5E-B71F-87F885E84564}" type="datetimeFigureOut">
              <a:rPr lang="fr-FR" smtClean="0"/>
              <a:pPr/>
              <a:t>20/04/2017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DD6A8B-6E9F-4138-9C7C-920F205ACD03}" type="slidenum">
              <a:rPr lang="fr-FR" smtClean="0"/>
              <a:pPr/>
              <a:t>‹N°›</a:t>
            </a:fld>
            <a:endParaRPr lang="fr-FR"/>
          </a:p>
        </p:txBody>
      </p:sp>
    </p:spTree>
    <p:extLst>
      <p:ext uri="{BB962C8B-B14F-4D97-AF65-F5344CB8AC3E}">
        <p14:creationId xmlns:p14="http://schemas.microsoft.com/office/powerpoint/2010/main" val="1618925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1</a:t>
            </a:fld>
            <a:endParaRPr lang="fr-FR"/>
          </a:p>
        </p:txBody>
      </p:sp>
    </p:spTree>
    <p:extLst>
      <p:ext uri="{BB962C8B-B14F-4D97-AF65-F5344CB8AC3E}">
        <p14:creationId xmlns:p14="http://schemas.microsoft.com/office/powerpoint/2010/main" val="298892191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fr-FR" smtClean="0"/>
              <a:t>Modifiez le style du titre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4FBC594-0CB6-444B-B773-2A4671E7EB2D}" type="datetime1">
              <a:rPr lang="fr-FR" smtClean="0"/>
              <a:t>20/04/2017</a:t>
            </a:fld>
            <a:endParaRPr lang="fr-FR"/>
          </a:p>
        </p:txBody>
      </p:sp>
      <p:sp>
        <p:nvSpPr>
          <p:cNvPr id="5" name="Footer Placeholder 4"/>
          <p:cNvSpPr>
            <a:spLocks noGrp="1"/>
          </p:cNvSpPr>
          <p:nvPr>
            <p:ph type="ftr" sz="quarter" idx="11"/>
          </p:nvPr>
        </p:nvSpPr>
        <p:spPr>
          <a:xfrm>
            <a:off x="812805" y="6272785"/>
            <a:ext cx="4745736" cy="365125"/>
          </a:xfrm>
        </p:spPr>
        <p:txBody>
          <a:bodyPr/>
          <a:lstStyle/>
          <a:p>
            <a:endParaRPr lang="fr-F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2530836284"/>
      </p:ext>
    </p:extLst>
  </p:cSld>
  <p:clrMapOvr>
    <a:masterClrMapping/>
  </p:clrMapOvr>
  <p:transition>
    <p:spli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2C4BE9DE-1C0B-4F45-BC14-A7EB01EBA5DC}" type="datetime1">
              <a:rPr lang="fr-FR" smtClean="0"/>
              <a:t>20/04/2017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710321521"/>
      </p:ext>
    </p:extLst>
  </p:cSld>
  <p:clrMapOvr>
    <a:masterClrMapping/>
  </p:clrMapOvr>
  <p:transition>
    <p:spli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fr-FR" smtClean="0"/>
              <a:t>Modifiez le style du titre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CEFABE1E-914B-47CD-A1B0-A41B1A096EF9}" type="datetime1">
              <a:rPr lang="fr-FR" smtClean="0"/>
              <a:t>20/04/2017</a:t>
            </a:fld>
            <a:endParaRPr lang="fr-FR"/>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fr-F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2972699513"/>
      </p:ext>
    </p:extLst>
  </p:cSld>
  <p:clrMapOvr>
    <a:masterClrMapping/>
  </p:clrMapOvr>
  <p:transition>
    <p:spli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C3EDDCF-2F40-4CCC-ACC1-D9BDCB64DDC8}" type="datetime1">
              <a:rPr lang="fr-FR" smtClean="0"/>
              <a:t>20/04/2017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019155115"/>
      </p:ext>
    </p:extLst>
  </p:cSld>
  <p:clrMapOvr>
    <a:masterClrMapping/>
  </p:clrMapOvr>
  <p:transition>
    <p:spli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B86A8CA-0483-4CC6-975A-E04061019DD9}" type="datetime1">
              <a:rPr lang="fr-FR" smtClean="0"/>
              <a:t>20/04/2017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426247232"/>
      </p:ext>
    </p:extLst>
  </p:cSld>
  <p:clrMapOvr>
    <a:masterClrMapping/>
  </p:clrMapOvr>
  <p:transition>
    <p:spli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D126436B-2FE5-4E02-9A80-45CD9EB6ADFE}" type="datetime1">
              <a:rPr lang="fr-FR" smtClean="0"/>
              <a:t>20/04/2017</a:t>
            </a:fld>
            <a:endParaRPr lang="fr-F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fr-FR"/>
          </a:p>
        </p:txBody>
      </p:sp>
      <p:sp>
        <p:nvSpPr>
          <p:cNvPr id="5" name="Slide Number Placeholder 4"/>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942055155"/>
      </p:ext>
    </p:extLst>
  </p:cSld>
  <p:clrMapOvr>
    <a:masterClrMapping/>
  </p:clrMapOvr>
  <p:transition>
    <p:spli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9E6BC-1294-445C-99F1-9E74088C1D4B}" type="datetime1">
              <a:rPr lang="fr-FR" smtClean="0"/>
              <a:t>20/04/2017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171185946"/>
      </p:ext>
    </p:extLst>
  </p:cSld>
  <p:clrMapOvr>
    <a:masterClrMapping/>
  </p:clrMapOvr>
  <p:transition>
    <p:spli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fr-FR" smtClean="0"/>
              <a:t>Modifiez le style du titre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8B22EDFE-B3BD-46B9-8E4A-B88C7E1D2AFE}" type="datetime1">
              <a:rPr lang="fr-FR" smtClean="0"/>
              <a:t>20/04/2017</a:t>
            </a:fld>
            <a:endParaRPr lang="fr-FR"/>
          </a:p>
        </p:txBody>
      </p:sp>
      <p:sp>
        <p:nvSpPr>
          <p:cNvPr id="10" name="Footer Placeholder 9"/>
          <p:cNvSpPr>
            <a:spLocks noGrp="1"/>
          </p:cNvSpPr>
          <p:nvPr>
            <p:ph type="ftr" sz="quarter" idx="11"/>
          </p:nvPr>
        </p:nvSpPr>
        <p:spPr/>
        <p:txBody>
          <a:bodyPr/>
          <a:lstStyle/>
          <a:p>
            <a:endParaRPr lang="fr-FR"/>
          </a:p>
        </p:txBody>
      </p:sp>
      <p:sp>
        <p:nvSpPr>
          <p:cNvPr id="11" name="Slide Number Placeholder 10"/>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748076168"/>
      </p:ext>
    </p:extLst>
  </p:cSld>
  <p:clrMapOvr>
    <a:masterClrMapping/>
  </p:clrMapOvr>
  <p:transition>
    <p:spli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A974386E-46BF-4817-91B6-0E63EF40C9F5}" type="datetime1">
              <a:rPr lang="fr-FR" smtClean="0"/>
              <a:t>20/04/2017</a:t>
            </a:fld>
            <a:endParaRPr lang="fr-FR"/>
          </a:p>
        </p:txBody>
      </p:sp>
      <p:sp>
        <p:nvSpPr>
          <p:cNvPr id="10" name="Slide Number Placeholder 9"/>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2523039678"/>
      </p:ext>
    </p:extLst>
  </p:cSld>
  <p:clrMapOvr>
    <a:masterClrMapping/>
  </p:clrMapOvr>
  <p:transition>
    <p:spli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806BBA45-F670-4403-84AE-414D131BB791}" type="datetime1">
              <a:rPr lang="fr-FR" smtClean="0"/>
              <a:t>20/04/2017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1310124089"/>
      </p:ext>
    </p:extLst>
  </p:cSld>
  <p:clrMapOvr>
    <a:masterClrMapping/>
  </p:clrMapOvr>
  <p:transition>
    <p:spli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F310287-DADB-4D42-9B68-463647AFA7F9}" type="datetime1">
              <a:rPr lang="fr-FR" smtClean="0"/>
              <a:t>20/04/2017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1C4F041-CB23-46F2-B19E-BDA8202D2A74}" type="slidenum">
              <a:rPr lang="fr-FR" smtClean="0"/>
              <a:pPr/>
              <a:t>‹N°›</a:t>
            </a:fld>
            <a:endParaRPr lang="fr-FR"/>
          </a:p>
        </p:txBody>
      </p:sp>
    </p:spTree>
    <p:extLst>
      <p:ext uri="{BB962C8B-B14F-4D97-AF65-F5344CB8AC3E}">
        <p14:creationId xmlns:p14="http://schemas.microsoft.com/office/powerpoint/2010/main" val="3089816925"/>
      </p:ext>
    </p:extLst>
  </p:cSld>
  <p:clrMapOvr>
    <a:masterClrMapping/>
  </p:clrMapOvr>
  <p:transition>
    <p:spli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216F0F38-77BD-4AB3-BC58-69732730CDAA}" type="datetime1">
              <a:rPr lang="fr-FR" smtClean="0"/>
              <a:t>20/04/2017</a:t>
            </a:fld>
            <a:endParaRPr lang="fr-F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fr-FR"/>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E1C4F041-CB23-46F2-B19E-BDA8202D2A74}" type="slidenum">
              <a:rPr lang="fr-FR" smtClean="0"/>
              <a:pPr/>
              <a:t>‹N°›</a:t>
            </a:fld>
            <a:endParaRPr lang="fr-FR"/>
          </a:p>
        </p:txBody>
      </p:sp>
    </p:spTree>
    <p:extLst>
      <p:ext uri="{BB962C8B-B14F-4D97-AF65-F5344CB8AC3E}">
        <p14:creationId xmlns:p14="http://schemas.microsoft.com/office/powerpoint/2010/main" val="5342242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split/>
  </p:transition>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76672"/>
            <a:ext cx="7704856" cy="1296144"/>
          </a:xfrm>
        </p:spPr>
        <p:txBody>
          <a:bodyPr>
            <a:noAutofit/>
          </a:bodyPr>
          <a:lstStyle/>
          <a:p>
            <a:pPr algn="ctr">
              <a:lnSpc>
                <a:spcPct val="100000"/>
              </a:lnSpc>
            </a:pPr>
            <a:r>
              <a:rPr lang="fr-FR" sz="3200" b="1" dirty="0" smtClean="0">
                <a:solidFill>
                  <a:schemeClr val="tx1"/>
                </a:solidFill>
                <a:latin typeface="Tw Cen MT" panose="020B0602020104020603" pitchFamily="34" charset="0"/>
                <a:ea typeface="Ebrima" panose="02000000000000000000" pitchFamily="2" charset="0"/>
                <a:cs typeface="Ebrima" panose="02000000000000000000" pitchFamily="2" charset="0"/>
              </a:rPr>
              <a:t>REPUBLIQUE </a:t>
            </a:r>
            <a:r>
              <a:rPr lang="fr-FR" sz="3200" b="1" dirty="0">
                <a:solidFill>
                  <a:schemeClr val="tx1"/>
                </a:solidFill>
                <a:latin typeface="Tw Cen MT" panose="020B0602020104020603" pitchFamily="34" charset="0"/>
                <a:ea typeface="Ebrima" panose="02000000000000000000" pitchFamily="2" charset="0"/>
                <a:cs typeface="Ebrima" panose="02000000000000000000" pitchFamily="2" charset="0"/>
              </a:rPr>
              <a:t>TOGOLAISE</a:t>
            </a:r>
            <a:r>
              <a:rPr lang="fr-FR" sz="2800" b="1" dirty="0" smtClean="0">
                <a:solidFill>
                  <a:schemeClr val="tx1"/>
                </a:solidFill>
                <a:latin typeface="Aharoni" panose="02010803020104030203" pitchFamily="2" charset="-79"/>
                <a:cs typeface="Aharoni" panose="02010803020104030203" pitchFamily="2" charset="-79"/>
              </a:rPr>
              <a:t/>
            </a:r>
            <a:br>
              <a:rPr lang="fr-FR" sz="2800" b="1" dirty="0" smtClean="0">
                <a:solidFill>
                  <a:schemeClr val="tx1"/>
                </a:solidFill>
                <a:latin typeface="Aharoni" panose="02010803020104030203" pitchFamily="2" charset="-79"/>
                <a:cs typeface="Aharoni" panose="02010803020104030203" pitchFamily="2" charset="-79"/>
              </a:rPr>
            </a:br>
            <a:r>
              <a:rPr lang="fr-FR" sz="1300" b="1" dirty="0" smtClean="0">
                <a:solidFill>
                  <a:srgbClr val="005C00"/>
                </a:solidFill>
                <a:latin typeface="Arial Narrow" panose="020B0606020202030204" pitchFamily="34" charset="0"/>
                <a:cs typeface="Arial" panose="020B0604020202020204" pitchFamily="34" charset="0"/>
              </a:rPr>
              <a:t>MINISTERE DE LA SANTE ET DE LA PROTECTION SOCIALE</a:t>
            </a:r>
            <a:endParaRPr lang="fr-FR" sz="1300" b="1" dirty="0">
              <a:solidFill>
                <a:srgbClr val="005C00"/>
              </a:solidFill>
              <a:latin typeface="Arial Narrow" panose="020B060602020203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a:t>
            </a:fld>
            <a:endParaRPr lang="fr-FR"/>
          </a:p>
        </p:txBody>
      </p:sp>
      <p:cxnSp>
        <p:nvCxnSpPr>
          <p:cNvPr id="5" name="Connecteur droit 4"/>
          <p:cNvCxnSpPr/>
          <p:nvPr/>
        </p:nvCxnSpPr>
        <p:spPr>
          <a:xfrm>
            <a:off x="1115616" y="1628800"/>
            <a:ext cx="6840760"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19872" y="5301207"/>
            <a:ext cx="4824536" cy="720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lumMod val="95000"/>
                    <a:lumOff val="5000"/>
                  </a:schemeClr>
                </a:solidFill>
                <a:latin typeface="Arial Narrow" panose="020B0606020202030204" pitchFamily="34" charset="0"/>
              </a:rPr>
              <a:t>Lomé , 07 février 2017</a:t>
            </a:r>
            <a:endParaRPr lang="fr-FR" sz="1400" b="1" dirty="0">
              <a:solidFill>
                <a:schemeClr val="tx1">
                  <a:lumMod val="95000"/>
                  <a:lumOff val="5000"/>
                </a:schemeClr>
              </a:solidFill>
              <a:latin typeface="Arial Narrow" panose="020B0606020202030204" pitchFamily="34" charset="0"/>
            </a:endParaRPr>
          </a:p>
        </p:txBody>
      </p:sp>
      <p:sp>
        <p:nvSpPr>
          <p:cNvPr id="6" name="Rectangle 5"/>
          <p:cNvSpPr/>
          <p:nvPr/>
        </p:nvSpPr>
        <p:spPr>
          <a:xfrm>
            <a:off x="1165497" y="2740858"/>
            <a:ext cx="7151706" cy="400110"/>
          </a:xfrm>
          <a:prstGeom prst="rect">
            <a:avLst/>
          </a:prstGeom>
        </p:spPr>
        <p:txBody>
          <a:bodyPr wrap="square">
            <a:spAutoFit/>
          </a:bodyPr>
          <a:lstStyle/>
          <a:p>
            <a:pPr algn="ctr"/>
            <a:r>
              <a:rPr lang="fr-CH" sz="2000" b="1" dirty="0">
                <a:latin typeface="Arial Narrow" panose="020B0606020202030204" pitchFamily="34" charset="0"/>
              </a:rPr>
              <a:t>TRAVAUX DES GROUPES THEMATIQUES</a:t>
            </a:r>
            <a:endParaRPr lang="fr-FR" sz="2000" b="1" dirty="0">
              <a:latin typeface="Arial Narrow" panose="020B0606020202030204" pitchFamily="34" charset="0"/>
              <a:cs typeface="Arial" panose="020B0604020202020204" pitchFamily="34" charset="0"/>
            </a:endParaRPr>
          </a:p>
        </p:txBody>
      </p:sp>
      <p:sp>
        <p:nvSpPr>
          <p:cNvPr id="9" name="Rectangle 8"/>
          <p:cNvSpPr/>
          <p:nvPr/>
        </p:nvSpPr>
        <p:spPr>
          <a:xfrm>
            <a:off x="1835696" y="1916832"/>
            <a:ext cx="5688632" cy="400110"/>
          </a:xfrm>
          <a:prstGeom prst="rect">
            <a:avLst/>
          </a:prstGeom>
        </p:spPr>
        <p:txBody>
          <a:bodyPr wrap="square">
            <a:spAutoFit/>
          </a:bodyPr>
          <a:lstStyle/>
          <a:p>
            <a:pPr algn="ctr">
              <a:spcAft>
                <a:spcPts val="0"/>
              </a:spcAft>
            </a:pPr>
            <a:r>
              <a:rPr lang="fr-CH" sz="2000" b="1" dirty="0" smtClean="0">
                <a:solidFill>
                  <a:srgbClr val="0070C0"/>
                </a:solidFill>
                <a:latin typeface="Arial Narrow" panose="020B0606020202030204" pitchFamily="34" charset="0"/>
                <a:ea typeface="MS Mincho" panose="02020609040205080304" pitchFamily="49" charset="-128"/>
                <a:cs typeface="Times New Roman" panose="02020603050405020304" pitchFamily="18" charset="0"/>
              </a:rPr>
              <a:t>Dialogue national sur le financement de la santé </a:t>
            </a:r>
            <a:endParaRPr lang="fr-FR" sz="24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Rectangle 9"/>
          <p:cNvSpPr/>
          <p:nvPr/>
        </p:nvSpPr>
        <p:spPr>
          <a:xfrm>
            <a:off x="3165204" y="2132856"/>
            <a:ext cx="2813591" cy="369332"/>
          </a:xfrm>
          <a:prstGeom prst="rect">
            <a:avLst/>
          </a:prstGeom>
        </p:spPr>
        <p:txBody>
          <a:bodyPr wrap="none">
            <a:spAutoFit/>
          </a:bodyPr>
          <a:lstStyle/>
          <a:p>
            <a:pPr algn="ctr">
              <a:spcAft>
                <a:spcPts val="0"/>
              </a:spcAft>
            </a:pPr>
            <a:r>
              <a:rPr lang="fr-CH" dirty="0">
                <a:latin typeface="Arial" panose="020B0604020202020204" pitchFamily="34" charset="0"/>
                <a:ea typeface="MS Mincho" panose="02020609040205080304" pitchFamily="49" charset="-128"/>
                <a:cs typeface="Times New Roman" panose="02020603050405020304" pitchFamily="18" charset="0"/>
              </a:rPr>
              <a:t>_ _ _ _ _ _ _ _ _ _ _ </a:t>
            </a:r>
            <a:r>
              <a:rPr lang="fr-CH" dirty="0" smtClean="0">
                <a:latin typeface="Arial" panose="020B0604020202020204" pitchFamily="34" charset="0"/>
                <a:ea typeface="MS Mincho" panose="02020609040205080304" pitchFamily="49" charset="-128"/>
                <a:cs typeface="Times New Roman" panose="02020603050405020304" pitchFamily="18" charset="0"/>
              </a:rPr>
              <a:t>__ </a:t>
            </a:r>
            <a:r>
              <a:rPr lang="fr-CH" dirty="0">
                <a:latin typeface="Arial" panose="020B0604020202020204" pitchFamily="34" charset="0"/>
                <a:ea typeface="MS Mincho" panose="02020609040205080304" pitchFamily="49" charset="-128"/>
                <a:cs typeface="Times New Roman" panose="02020603050405020304" pitchFamily="18" charset="0"/>
              </a:rPr>
              <a:t>_</a:t>
            </a:r>
            <a:endParaRPr lang="fr-FR" sz="2400" dirty="0">
              <a:effectLst/>
              <a:latin typeface="Georgia" panose="02040502050405020303" pitchFamily="18" charset="0"/>
              <a:ea typeface="MS Mincho" panose="02020609040205080304" pitchFamily="49" charset="-128"/>
              <a:cs typeface="Times New Roman" panose="02020603050405020304" pitchFamily="18" charset="0"/>
            </a:endParaRPr>
          </a:p>
        </p:txBody>
      </p:sp>
      <p:sp>
        <p:nvSpPr>
          <p:cNvPr id="12" name="Rectangle 11"/>
          <p:cNvSpPr/>
          <p:nvPr/>
        </p:nvSpPr>
        <p:spPr>
          <a:xfrm>
            <a:off x="1317897" y="3676962"/>
            <a:ext cx="6638479" cy="1138773"/>
          </a:xfrm>
          <a:prstGeom prst="rect">
            <a:avLst/>
          </a:prstGeom>
        </p:spPr>
        <p:txBody>
          <a:bodyPr wrap="square">
            <a:spAutoFit/>
          </a:bodyPr>
          <a:lstStyle/>
          <a:p>
            <a:pPr algn="ctr"/>
            <a:r>
              <a:rPr lang="fr-CH" sz="2000" b="1" dirty="0" smtClean="0">
                <a:latin typeface="Arial Narrow" panose="020B0606020202030204" pitchFamily="34" charset="0"/>
              </a:rPr>
              <a:t>GROUPE 3 : </a:t>
            </a:r>
            <a:br>
              <a:rPr lang="fr-CH" sz="2000" b="1" dirty="0" smtClean="0">
                <a:latin typeface="Arial Narrow" panose="020B0606020202030204" pitchFamily="34" charset="0"/>
              </a:rPr>
            </a:br>
            <a:r>
              <a:rPr lang="fr-FR" sz="2400" b="1" dirty="0">
                <a:solidFill>
                  <a:srgbClr val="002060"/>
                </a:solidFill>
                <a:latin typeface="Arial Narrow" panose="020B0606020202030204" pitchFamily="34" charset="0"/>
              </a:rPr>
              <a:t>Efficience dans l’utilisation des ressources mobilisées par le Ministère de la santé</a:t>
            </a:r>
            <a:r>
              <a:rPr lang="fr-FR" sz="2400" b="1" dirty="0">
                <a:latin typeface="Arial Narrow" panose="020B0606020202030204" pitchFamily="34" charset="0"/>
              </a:rPr>
              <a:t> </a:t>
            </a:r>
            <a:endParaRPr lang="fr-FR" sz="2400" b="1" dirty="0">
              <a:latin typeface="Arial Narrow" panose="020B0606020202030204" pitchFamily="34" charset="0"/>
              <a:cs typeface="Arial" panose="020B0604020202020204" pitchFamily="34" charset="0"/>
            </a:endParaRPr>
          </a:p>
        </p:txBody>
      </p:sp>
      <p:sp>
        <p:nvSpPr>
          <p:cNvPr id="13" name="Rectangle 12"/>
          <p:cNvSpPr/>
          <p:nvPr/>
        </p:nvSpPr>
        <p:spPr>
          <a:xfrm>
            <a:off x="3317604" y="3131676"/>
            <a:ext cx="2813591" cy="369332"/>
          </a:xfrm>
          <a:prstGeom prst="rect">
            <a:avLst/>
          </a:prstGeom>
        </p:spPr>
        <p:txBody>
          <a:bodyPr wrap="none">
            <a:spAutoFit/>
          </a:bodyPr>
          <a:lstStyle/>
          <a:p>
            <a:pPr algn="ctr">
              <a:spcAft>
                <a:spcPts val="0"/>
              </a:spcAft>
            </a:pPr>
            <a:r>
              <a:rPr lang="fr-CH" dirty="0">
                <a:latin typeface="Arial" panose="020B0604020202020204" pitchFamily="34" charset="0"/>
                <a:ea typeface="MS Mincho" panose="02020609040205080304" pitchFamily="49" charset="-128"/>
                <a:cs typeface="Times New Roman" panose="02020603050405020304" pitchFamily="18" charset="0"/>
              </a:rPr>
              <a:t>_ _ _ _ _ _ _ _ _ _ _ </a:t>
            </a:r>
            <a:r>
              <a:rPr lang="fr-CH" dirty="0" smtClean="0">
                <a:latin typeface="Arial" panose="020B0604020202020204" pitchFamily="34" charset="0"/>
                <a:ea typeface="MS Mincho" panose="02020609040205080304" pitchFamily="49" charset="-128"/>
                <a:cs typeface="Times New Roman" panose="02020603050405020304" pitchFamily="18" charset="0"/>
              </a:rPr>
              <a:t>__ </a:t>
            </a:r>
            <a:r>
              <a:rPr lang="fr-CH" dirty="0">
                <a:latin typeface="Arial" panose="020B0604020202020204" pitchFamily="34" charset="0"/>
                <a:ea typeface="MS Mincho" panose="02020609040205080304" pitchFamily="49" charset="-128"/>
                <a:cs typeface="Times New Roman" panose="02020603050405020304" pitchFamily="18" charset="0"/>
              </a:rPr>
              <a:t>_</a:t>
            </a:r>
            <a:endParaRPr lang="fr-FR" sz="2400" dirty="0">
              <a:effectLst/>
              <a:latin typeface="Georgia" panose="02040502050405020303"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084754493"/>
      </p:ext>
    </p:extLst>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15616" y="1988840"/>
            <a:ext cx="7344816" cy="3816424"/>
          </a:xfrm>
        </p:spPr>
        <p:txBody>
          <a:bodyPr>
            <a:noAutofit/>
          </a:bodyPr>
          <a:lstStyle/>
          <a:p>
            <a:pPr marL="457200" lvl="0" indent="-457200">
              <a:lnSpc>
                <a:spcPct val="100000"/>
              </a:lnSpc>
              <a:spcBef>
                <a:spcPts val="0"/>
              </a:spcBef>
              <a:buClrTx/>
              <a:buFont typeface="+mj-lt"/>
              <a:buAutoNum type="arabicPeriod"/>
            </a:pPr>
            <a:r>
              <a:rPr lang="fr-FR" sz="1900" dirty="0" smtClean="0">
                <a:latin typeface="Arial" panose="020B0604020202020204" pitchFamily="34" charset="0"/>
                <a:cs typeface="Arial" panose="020B0604020202020204" pitchFamily="34" charset="0"/>
              </a:rPr>
              <a:t>SOME </a:t>
            </a:r>
            <a:r>
              <a:rPr lang="fr-FR" sz="1900" dirty="0">
                <a:latin typeface="Arial" panose="020B0604020202020204" pitchFamily="34" charset="0"/>
                <a:cs typeface="Arial" panose="020B0604020202020204" pitchFamily="34" charset="0"/>
              </a:rPr>
              <a:t>Jean François, PNUD (Président) </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KAO </a:t>
            </a:r>
            <a:r>
              <a:rPr lang="fr-FR" sz="1900" dirty="0" err="1">
                <a:latin typeface="Arial" panose="020B0604020202020204" pitchFamily="34" charset="0"/>
                <a:cs typeface="Arial" panose="020B0604020202020204" pitchFamily="34" charset="0"/>
              </a:rPr>
              <a:t>Patou’Ani</a:t>
            </a:r>
            <a:r>
              <a:rPr lang="fr-FR" sz="1900" dirty="0">
                <a:latin typeface="Arial" panose="020B0604020202020204" pitchFamily="34" charset="0"/>
                <a:cs typeface="Arial" panose="020B0604020202020204" pitchFamily="34" charset="0"/>
              </a:rPr>
              <a:t> P., DAF/MSPS (Facilitatrice interne)</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SALAMI </a:t>
            </a:r>
            <a:r>
              <a:rPr lang="fr-FR" sz="1900" dirty="0" err="1">
                <a:latin typeface="Arial" panose="020B0604020202020204" pitchFamily="34" charset="0"/>
                <a:cs typeface="Arial" panose="020B0604020202020204" pitchFamily="34" charset="0"/>
              </a:rPr>
              <a:t>Machikourou</a:t>
            </a:r>
            <a:r>
              <a:rPr lang="fr-FR" sz="1900" dirty="0">
                <a:latin typeface="Arial" panose="020B0604020202020204" pitchFamily="34" charset="0"/>
                <a:cs typeface="Arial" panose="020B0604020202020204" pitchFamily="34" charset="0"/>
              </a:rPr>
              <a:t>, OMS (Facilitateur externe)</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ZIGAN </a:t>
            </a:r>
            <a:r>
              <a:rPr lang="fr-FR" sz="1900" dirty="0" err="1">
                <a:latin typeface="Arial" panose="020B0604020202020204" pitchFamily="34" charset="0"/>
                <a:cs typeface="Arial" panose="020B0604020202020204" pitchFamily="34" charset="0"/>
              </a:rPr>
              <a:t>Mawunyo</a:t>
            </a:r>
            <a:r>
              <a:rPr lang="fr-FR" sz="1900" dirty="0">
                <a:latin typeface="Arial" panose="020B0604020202020204" pitchFamily="34" charset="0"/>
                <a:cs typeface="Arial" panose="020B0604020202020204" pitchFamily="34" charset="0"/>
              </a:rPr>
              <a:t>, DGEPIS/MSPS (Rapporteur)</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MOROU Touré </a:t>
            </a:r>
            <a:r>
              <a:rPr lang="fr-FR" sz="1900" dirty="0" err="1">
                <a:latin typeface="Arial" panose="020B0604020202020204" pitchFamily="34" charset="0"/>
                <a:cs typeface="Arial" panose="020B0604020202020204" pitchFamily="34" charset="0"/>
              </a:rPr>
              <a:t>Aftar</a:t>
            </a:r>
            <a:r>
              <a:rPr lang="fr-FR" sz="1900" dirty="0">
                <a:latin typeface="Arial" panose="020B0604020202020204" pitchFamily="34" charset="0"/>
                <a:cs typeface="Arial" panose="020B0604020202020204" pitchFamily="34" charset="0"/>
              </a:rPr>
              <a:t>, Ministère de l’économie et des finances</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PIGNANDI </a:t>
            </a:r>
            <a:r>
              <a:rPr lang="fr-FR" sz="1900" dirty="0" err="1">
                <a:latin typeface="Arial" panose="020B0604020202020204" pitchFamily="34" charset="0"/>
                <a:cs typeface="Arial" panose="020B0604020202020204" pitchFamily="34" charset="0"/>
              </a:rPr>
              <a:t>Akou</a:t>
            </a:r>
            <a:r>
              <a:rPr lang="fr-FR" sz="1900" dirty="0">
                <a:latin typeface="Arial" panose="020B0604020202020204" pitchFamily="34" charset="0"/>
                <a:cs typeface="Arial" panose="020B0604020202020204" pitchFamily="34" charset="0"/>
              </a:rPr>
              <a:t>, SP/CCM</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OURO-SAMA </a:t>
            </a:r>
            <a:r>
              <a:rPr lang="fr-FR" sz="1900" dirty="0" err="1">
                <a:latin typeface="Arial" panose="020B0604020202020204" pitchFamily="34" charset="0"/>
                <a:cs typeface="Arial" panose="020B0604020202020204" pitchFamily="34" charset="0"/>
              </a:rPr>
              <a:t>Dermane</a:t>
            </a:r>
            <a:r>
              <a:rPr lang="fr-FR" sz="1900" dirty="0">
                <a:latin typeface="Arial" panose="020B0604020202020204" pitchFamily="34" charset="0"/>
                <a:cs typeface="Arial" panose="020B0604020202020204" pitchFamily="34" charset="0"/>
              </a:rPr>
              <a:t>, Ministère de la planification du développement,</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ALEZA </a:t>
            </a:r>
            <a:r>
              <a:rPr lang="fr-FR" sz="1900" dirty="0" err="1">
                <a:latin typeface="Arial" panose="020B0604020202020204" pitchFamily="34" charset="0"/>
                <a:cs typeface="Arial" panose="020B0604020202020204" pitchFamily="34" charset="0"/>
              </a:rPr>
              <a:t>Mazabalo</a:t>
            </a:r>
            <a:r>
              <a:rPr lang="fr-FR" sz="1900" dirty="0">
                <a:latin typeface="Arial" panose="020B0604020202020204" pitchFamily="34" charset="0"/>
                <a:cs typeface="Arial" panose="020B0604020202020204" pitchFamily="34" charset="0"/>
              </a:rPr>
              <a:t>, UGP/SGG</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TCHALLA </a:t>
            </a:r>
            <a:r>
              <a:rPr lang="fr-FR" sz="1900" dirty="0" err="1">
                <a:latin typeface="Arial" panose="020B0604020202020204" pitchFamily="34" charset="0"/>
                <a:cs typeface="Arial" panose="020B0604020202020204" pitchFamily="34" charset="0"/>
              </a:rPr>
              <a:t>Kossi</a:t>
            </a:r>
            <a:r>
              <a:rPr lang="fr-FR" sz="1900" dirty="0">
                <a:latin typeface="Arial" panose="020B0604020202020204" pitchFamily="34" charset="0"/>
                <a:cs typeface="Arial" panose="020B0604020202020204" pitchFamily="34" charset="0"/>
              </a:rPr>
              <a:t> P., Division Budget/MSPS</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KOMEDZA </a:t>
            </a:r>
            <a:r>
              <a:rPr lang="fr-FR" sz="1900" dirty="0" err="1">
                <a:latin typeface="Arial" panose="020B0604020202020204" pitchFamily="34" charset="0"/>
                <a:cs typeface="Arial" panose="020B0604020202020204" pitchFamily="34" charset="0"/>
              </a:rPr>
              <a:t>Kwami</a:t>
            </a:r>
            <a:r>
              <a:rPr lang="fr-FR" sz="1900" dirty="0">
                <a:latin typeface="Arial" panose="020B0604020202020204" pitchFamily="34" charset="0"/>
                <a:cs typeface="Arial" panose="020B0604020202020204" pitchFamily="34" charset="0"/>
              </a:rPr>
              <a:t> </a:t>
            </a:r>
            <a:r>
              <a:rPr lang="fr-FR" sz="1900" dirty="0" err="1">
                <a:latin typeface="Arial" panose="020B0604020202020204" pitchFamily="34" charset="0"/>
                <a:cs typeface="Arial" panose="020B0604020202020204" pitchFamily="34" charset="0"/>
              </a:rPr>
              <a:t>Ezunyuie</a:t>
            </a:r>
            <a:r>
              <a:rPr lang="fr-FR" sz="1900" dirty="0">
                <a:latin typeface="Arial" panose="020B0604020202020204" pitchFamily="34" charset="0"/>
                <a:cs typeface="Arial" panose="020B0604020202020204" pitchFamily="34" charset="0"/>
              </a:rPr>
              <a:t>, Division Budget/MSPS</a:t>
            </a:r>
          </a:p>
          <a:p>
            <a:pPr marL="457200" lvl="0" indent="-457200">
              <a:lnSpc>
                <a:spcPct val="100000"/>
              </a:lnSpc>
              <a:spcBef>
                <a:spcPts val="0"/>
              </a:spcBef>
              <a:buClrTx/>
              <a:buFont typeface="+mj-lt"/>
              <a:buAutoNum type="arabicPeriod"/>
            </a:pPr>
            <a:r>
              <a:rPr lang="fr-FR" sz="1900" dirty="0">
                <a:latin typeface="Arial" panose="020B0604020202020204" pitchFamily="34" charset="0"/>
                <a:cs typeface="Arial" panose="020B0604020202020204" pitchFamily="34" charset="0"/>
              </a:rPr>
              <a:t>AGBIGBI </a:t>
            </a:r>
            <a:r>
              <a:rPr lang="fr-FR" sz="1900" dirty="0" err="1">
                <a:latin typeface="Arial" panose="020B0604020202020204" pitchFamily="34" charset="0"/>
                <a:cs typeface="Arial" panose="020B0604020202020204" pitchFamily="34" charset="0"/>
              </a:rPr>
              <a:t>Yawo</a:t>
            </a:r>
            <a:r>
              <a:rPr lang="fr-FR" sz="1900" dirty="0">
                <a:latin typeface="Arial" panose="020B0604020202020204" pitchFamily="34" charset="0"/>
                <a:cs typeface="Arial" panose="020B0604020202020204" pitchFamily="34" charset="0"/>
              </a:rPr>
              <a:t>, UNFPA</a:t>
            </a:r>
          </a:p>
          <a:p>
            <a:pPr marL="0" indent="0" algn="just">
              <a:buClrTx/>
              <a:buNone/>
            </a:pPr>
            <a:endParaRPr lang="fr-FR" sz="2100" dirty="0">
              <a:latin typeface="Arial" panose="020B0604020202020204" pitchFamily="34" charset="0"/>
              <a:cs typeface="Arial" panose="020B0604020202020204" pitchFamily="34" charset="0"/>
            </a:endParaRPr>
          </a:p>
          <a:p>
            <a:pPr algn="just">
              <a:buClrTx/>
              <a:buFont typeface="Wingdings" panose="05000000000000000000" pitchFamily="2" charset="2"/>
              <a:buChar char="v"/>
            </a:pPr>
            <a:endParaRPr lang="fr-FR" sz="2100" dirty="0">
              <a:latin typeface="Arial" panose="020B0604020202020204" pitchFamily="34" charset="0"/>
              <a:cs typeface="Arial" panose="020B0604020202020204" pitchFamily="34" charset="0"/>
            </a:endParaRPr>
          </a:p>
          <a:p>
            <a:pPr algn="just">
              <a:buClrTx/>
              <a:buFont typeface="Wingdings" panose="05000000000000000000" pitchFamily="2" charset="2"/>
              <a:buChar char="v"/>
            </a:pPr>
            <a:endParaRPr lang="fr-FR" sz="2100" i="1" dirty="0">
              <a:latin typeface="Arial" panose="020B0604020202020204" pitchFamily="34" charset="0"/>
              <a:cs typeface="Arial" panose="020B0604020202020204" pitchFamily="34" charset="0"/>
            </a:endParaRPr>
          </a:p>
          <a:p>
            <a:pPr algn="just"/>
            <a:endParaRPr lang="fr-FR" sz="2100" dirty="0">
              <a:latin typeface="Arial" panose="020B0604020202020204" pitchFamily="34" charset="0"/>
              <a:cs typeface="Arial" panose="020B0604020202020204" pitchFamily="34" charset="0"/>
            </a:endParaRPr>
          </a:p>
        </p:txBody>
      </p:sp>
      <p:cxnSp>
        <p:nvCxnSpPr>
          <p:cNvPr id="6" name="Connecteur droit 5"/>
          <p:cNvCxnSpPr/>
          <p:nvPr/>
        </p:nvCxnSpPr>
        <p:spPr>
          <a:xfrm>
            <a:off x="971600" y="1484784"/>
            <a:ext cx="7416824"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971600" y="620688"/>
            <a:ext cx="7416824"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1</a:t>
            </a:r>
            <a:r>
              <a:rPr lang="fr-FR" sz="2000" b="1" cap="none" dirty="0">
                <a:solidFill>
                  <a:srgbClr val="002060"/>
                </a:solidFill>
                <a:latin typeface="Arial" panose="020B0604020202020204" pitchFamily="34" charset="0"/>
                <a:cs typeface="Arial" panose="020B0604020202020204" pitchFamily="34" charset="0"/>
              </a:rPr>
              <a:t>. </a:t>
            </a:r>
            <a:r>
              <a:rPr lang="fr-FR" sz="2000" b="1" cap="none" dirty="0" smtClean="0">
                <a:solidFill>
                  <a:srgbClr val="002060"/>
                </a:solidFill>
                <a:latin typeface="Arial" panose="020B0604020202020204" pitchFamily="34" charset="0"/>
                <a:cs typeface="Arial" panose="020B0604020202020204" pitchFamily="34" charset="0"/>
              </a:rPr>
              <a:t>Composition/membres du groupe</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sp>
        <p:nvSpPr>
          <p:cNvPr id="9" name="Espace réservé du numéro de diapositive 8"/>
          <p:cNvSpPr>
            <a:spLocks noGrp="1"/>
          </p:cNvSpPr>
          <p:nvPr>
            <p:ph type="sldNum" sz="quarter" idx="12"/>
          </p:nvPr>
        </p:nvSpPr>
        <p:spPr/>
        <p:txBody>
          <a:bodyPr/>
          <a:lstStyle/>
          <a:p>
            <a:fld id="{E1C4F041-CB23-46F2-B19E-BDA8202D2A74}" type="slidenum">
              <a:rPr lang="fr-FR" smtClean="0"/>
              <a:pPr/>
              <a:t>2</a:t>
            </a:fld>
            <a:endParaRPr lang="fr-FR"/>
          </a:p>
        </p:txBody>
      </p:sp>
    </p:spTree>
    <p:extLst>
      <p:ext uri="{BB962C8B-B14F-4D97-AF65-F5344CB8AC3E}">
        <p14:creationId xmlns:p14="http://schemas.microsoft.com/office/powerpoint/2010/main" val="952428436"/>
      </p:ext>
    </p:extLst>
  </p:cSld>
  <p:clrMapOvr>
    <a:masterClrMapping/>
  </p:clrMapOvr>
  <p:transition>
    <p:spli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71600" y="1953367"/>
            <a:ext cx="7416824" cy="4211937"/>
          </a:xfrm>
        </p:spPr>
        <p:txBody>
          <a:bodyPr>
            <a:noAutofit/>
          </a:bodyPr>
          <a:lstStyle/>
          <a:p>
            <a:pPr marL="0" indent="0" algn="just">
              <a:buNone/>
            </a:pPr>
            <a:r>
              <a:rPr lang="fr-FR" dirty="0">
                <a:latin typeface="Arial" panose="020B0604020202020204" pitchFamily="34" charset="0"/>
                <a:cs typeface="Arial" panose="020B0604020202020204" pitchFamily="34" charset="0"/>
              </a:rPr>
              <a:t>Le thème initial de travail du groupe 3 est </a:t>
            </a:r>
            <a:r>
              <a:rPr lang="fr-FR" b="1" i="1" dirty="0">
                <a:latin typeface="Arial" panose="020B0604020202020204" pitchFamily="34" charset="0"/>
                <a:cs typeface="Arial" panose="020B0604020202020204" pitchFamily="34" charset="0"/>
              </a:rPr>
              <a:t>« Amélioration des capacités d’absorption des financements au sein du Ministère de la santé et de la protection sociale </a:t>
            </a:r>
            <a:r>
              <a:rPr lang="fr-FR" b="1" i="1" dirty="0" smtClean="0">
                <a:latin typeface="Arial" panose="020B0604020202020204" pitchFamily="34" charset="0"/>
                <a:cs typeface="Arial" panose="020B0604020202020204" pitchFamily="34" charset="0"/>
              </a:rPr>
              <a:t>».</a:t>
            </a:r>
          </a:p>
          <a:p>
            <a:pPr marL="0" indent="0" algn="just">
              <a:lnSpc>
                <a:spcPct val="100000"/>
              </a:lnSpc>
              <a:spcBef>
                <a:spcPts val="0"/>
              </a:spcBef>
              <a:buNone/>
            </a:pPr>
            <a:endParaRPr lang="fr-FR" dirty="0">
              <a:latin typeface="Arial" panose="020B0604020202020204" pitchFamily="34" charset="0"/>
              <a:cs typeface="Arial" panose="020B0604020202020204" pitchFamily="34" charset="0"/>
            </a:endParaRPr>
          </a:p>
          <a:p>
            <a:pPr marL="0" indent="0" algn="just">
              <a:buNone/>
            </a:pPr>
            <a:r>
              <a:rPr lang="fr-FR" dirty="0" smtClean="0">
                <a:latin typeface="Arial" panose="020B0604020202020204" pitchFamily="34" charset="0"/>
                <a:cs typeface="Arial" panose="020B0604020202020204" pitchFamily="34" charset="0"/>
              </a:rPr>
              <a:t>Ce </a:t>
            </a:r>
            <a:r>
              <a:rPr lang="fr-FR" dirty="0">
                <a:latin typeface="Arial" panose="020B0604020202020204" pitchFamily="34" charset="0"/>
                <a:cs typeface="Arial" panose="020B0604020202020204" pitchFamily="34" charset="0"/>
              </a:rPr>
              <a:t>thème a été discuté et modifié afin de permettre de bien </a:t>
            </a:r>
            <a:r>
              <a:rPr lang="fr-FR" dirty="0" smtClean="0">
                <a:latin typeface="Arial" panose="020B0604020202020204" pitchFamily="34" charset="0"/>
                <a:cs typeface="Arial" panose="020B0604020202020204" pitchFamily="34" charset="0"/>
              </a:rPr>
              <a:t>cerner </a:t>
            </a:r>
            <a:r>
              <a:rPr lang="fr-FR" dirty="0">
                <a:latin typeface="Arial" panose="020B0604020202020204" pitchFamily="34" charset="0"/>
                <a:cs typeface="Arial" panose="020B0604020202020204" pitchFamily="34" charset="0"/>
              </a:rPr>
              <a:t>l</a:t>
            </a:r>
            <a:r>
              <a:rPr lang="fr-FR" dirty="0" smtClean="0">
                <a:latin typeface="Arial" panose="020B0604020202020204" pitchFamily="34" charset="0"/>
                <a:cs typeface="Arial" panose="020B0604020202020204" pitchFamily="34" charset="0"/>
              </a:rPr>
              <a:t>es problèmes liés à la faible capacité d’absorption des ressources du Ministère de la santé. </a:t>
            </a:r>
          </a:p>
          <a:p>
            <a:pPr marL="0" indent="0" algn="just">
              <a:lnSpc>
                <a:spcPct val="100000"/>
              </a:lnSpc>
              <a:spcBef>
                <a:spcPts val="0"/>
              </a:spcBef>
              <a:buNone/>
            </a:pPr>
            <a:endParaRPr lang="fr-FR" dirty="0">
              <a:latin typeface="Arial" panose="020B0604020202020204" pitchFamily="34" charset="0"/>
              <a:cs typeface="Arial" panose="020B0604020202020204" pitchFamily="34" charset="0"/>
            </a:endParaRPr>
          </a:p>
          <a:p>
            <a:pPr marL="0" indent="0" algn="just">
              <a:buNone/>
            </a:pPr>
            <a:r>
              <a:rPr lang="fr-FR" dirty="0">
                <a:latin typeface="Arial" panose="020B0604020202020204" pitchFamily="34" charset="0"/>
                <a:cs typeface="Arial" panose="020B0604020202020204" pitchFamily="34" charset="0"/>
              </a:rPr>
              <a:t>Le nouveau thème de travail du groupe est </a:t>
            </a:r>
            <a:r>
              <a:rPr lang="fr-FR" b="1" i="1" dirty="0">
                <a:solidFill>
                  <a:srgbClr val="002060"/>
                </a:solidFill>
                <a:latin typeface="Arial" panose="020B0604020202020204" pitchFamily="34" charset="0"/>
                <a:cs typeface="Arial" panose="020B0604020202020204" pitchFamily="34" charset="0"/>
              </a:rPr>
              <a:t>« Efficience dans l’utilisation des ressources mobilisées par le Ministère de la santé »</a:t>
            </a:r>
            <a:r>
              <a:rPr lang="fr-FR" b="1" i="1" dirty="0">
                <a:latin typeface="Arial" panose="020B0604020202020204" pitchFamily="34" charset="0"/>
                <a:cs typeface="Arial" panose="020B0604020202020204" pitchFamily="34" charset="0"/>
              </a:rPr>
              <a:t>.</a:t>
            </a:r>
            <a:endParaRPr lang="fr-FR" dirty="0">
              <a:latin typeface="Arial" panose="020B0604020202020204" pitchFamily="34" charset="0"/>
              <a:cs typeface="Arial" panose="020B0604020202020204" pitchFamily="34" charset="0"/>
            </a:endParaRPr>
          </a:p>
          <a:p>
            <a:pPr marL="0" indent="0" algn="just">
              <a:buClr>
                <a:srgbClr val="005C00"/>
              </a:buClr>
              <a:buNone/>
            </a:pPr>
            <a:endParaRPr lang="fr-FR" dirty="0">
              <a:latin typeface="Arial" panose="020B0604020202020204" pitchFamily="34" charset="0"/>
              <a:cs typeface="Arial" panose="020B0604020202020204" pitchFamily="34" charset="0"/>
            </a:endParaRPr>
          </a:p>
          <a:p>
            <a:pPr marL="0" indent="0" algn="just">
              <a:lnSpc>
                <a:spcPct val="100000"/>
              </a:lnSpc>
              <a:spcBef>
                <a:spcPts val="0"/>
              </a:spcBef>
              <a:buClrTx/>
              <a:buNone/>
            </a:pPr>
            <a:endParaRPr lang="fr-FR" i="1" dirty="0">
              <a:latin typeface="Arial" panose="020B0604020202020204" pitchFamily="34" charset="0"/>
              <a:cs typeface="Arial" panose="020B0604020202020204" pitchFamily="34" charset="0"/>
            </a:endParaRPr>
          </a:p>
        </p:txBody>
      </p:sp>
      <p:cxnSp>
        <p:nvCxnSpPr>
          <p:cNvPr id="6" name="Connecteur droit 5"/>
          <p:cNvCxnSpPr/>
          <p:nvPr/>
        </p:nvCxnSpPr>
        <p:spPr>
          <a:xfrm>
            <a:off x="899592" y="1340768"/>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3</a:t>
            </a:fld>
            <a:endParaRPr lang="fr-FR"/>
          </a:p>
        </p:txBody>
      </p:sp>
      <p:sp>
        <p:nvSpPr>
          <p:cNvPr id="7" name="Titre 1"/>
          <p:cNvSpPr>
            <a:spLocks noGrp="1"/>
          </p:cNvSpPr>
          <p:nvPr>
            <p:ph type="title"/>
          </p:nvPr>
        </p:nvSpPr>
        <p:spPr>
          <a:xfrm>
            <a:off x="899592" y="692696"/>
            <a:ext cx="7583754"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2. Thème de travail du groupe</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266889"/>
      </p:ext>
    </p:extLst>
  </p:cSld>
  <p:clrMapOvr>
    <a:masterClrMapping/>
  </p:clrMapOvr>
  <p:transition>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99592" y="1660250"/>
            <a:ext cx="7488832" cy="5009110"/>
          </a:xfrm>
        </p:spPr>
        <p:txBody>
          <a:bodyPr>
            <a:noAutofit/>
          </a:bodyPr>
          <a:lstStyle/>
          <a:p>
            <a:pPr marL="0" indent="0" algn="just">
              <a:buNone/>
            </a:pPr>
            <a:r>
              <a:rPr lang="fr-FR" i="1" u="sng" dirty="0" smtClean="0">
                <a:latin typeface="Arial" panose="020B0604020202020204" pitchFamily="34" charset="0"/>
                <a:cs typeface="Arial" panose="020B0604020202020204" pitchFamily="34" charset="0"/>
              </a:rPr>
              <a:t>Travail </a:t>
            </a:r>
            <a:r>
              <a:rPr lang="fr-FR" i="1" u="sng" dirty="0">
                <a:latin typeface="Arial" panose="020B0604020202020204" pitchFamily="34" charset="0"/>
                <a:cs typeface="Arial" panose="020B0604020202020204" pitchFamily="34" charset="0"/>
              </a:rPr>
              <a:t>à faire</a:t>
            </a:r>
            <a:r>
              <a:rPr lang="fr-FR" i="1" dirty="0">
                <a:latin typeface="Arial" panose="020B0604020202020204" pitchFamily="34" charset="0"/>
                <a:cs typeface="Arial" panose="020B0604020202020204" pitchFamily="34" charset="0"/>
              </a:rPr>
              <a:t> : </a:t>
            </a:r>
            <a:endParaRPr lang="fr-FR" dirty="0">
              <a:latin typeface="Arial" panose="020B0604020202020204" pitchFamily="34" charset="0"/>
              <a:cs typeface="Arial" panose="020B0604020202020204" pitchFamily="34" charset="0"/>
            </a:endParaRPr>
          </a:p>
          <a:p>
            <a:pPr marL="0" indent="0" algn="just">
              <a:buNone/>
            </a:pPr>
            <a:r>
              <a:rPr lang="fr-FR" dirty="0">
                <a:latin typeface="Arial" panose="020B0604020202020204" pitchFamily="34" charset="0"/>
                <a:cs typeface="Arial" panose="020B0604020202020204" pitchFamily="34" charset="0"/>
              </a:rPr>
              <a:t>Il s’agit essentiellement pour le groupe de : </a:t>
            </a:r>
          </a:p>
          <a:p>
            <a:pPr lvl="0" algn="just"/>
            <a:r>
              <a:rPr lang="fr-FR" dirty="0">
                <a:latin typeface="Arial" panose="020B0604020202020204" pitchFamily="34" charset="0"/>
                <a:cs typeface="Arial" panose="020B0604020202020204" pitchFamily="34" charset="0"/>
              </a:rPr>
              <a:t>approfondir l’analyse des principaux goulots d’étranglement, les faiblesses institutionnelles, organisationnelles et humaines en matière de gestion/exécution des financements ;</a:t>
            </a:r>
          </a:p>
          <a:p>
            <a:pPr lvl="0" algn="just"/>
            <a:r>
              <a:rPr lang="fr-FR" dirty="0">
                <a:latin typeface="Arial" panose="020B0604020202020204" pitchFamily="34" charset="0"/>
                <a:cs typeface="Arial" panose="020B0604020202020204" pitchFamily="34" charset="0"/>
              </a:rPr>
              <a:t>de proposer des mesures et reformes d’amélioration des capacités, y compris les modalités de mise en œuvre et du suivi de la mise en œuvre des actions proposées.</a:t>
            </a:r>
          </a:p>
          <a:p>
            <a:pPr marL="0" indent="0" algn="just">
              <a:lnSpc>
                <a:spcPct val="100000"/>
              </a:lnSpc>
              <a:spcBef>
                <a:spcPts val="0"/>
              </a:spcBef>
              <a:buNone/>
            </a:pPr>
            <a:endParaRPr lang="fr-FR" b="1" dirty="0">
              <a:latin typeface="Arial" panose="020B0604020202020204" pitchFamily="34" charset="0"/>
              <a:cs typeface="Arial" panose="020B0604020202020204" pitchFamily="34" charset="0"/>
            </a:endParaRPr>
          </a:p>
          <a:p>
            <a:pPr marL="0" indent="0" algn="just">
              <a:buNone/>
            </a:pPr>
            <a:r>
              <a:rPr lang="fr-FR" dirty="0" smtClean="0">
                <a:latin typeface="Arial" panose="020B0604020202020204" pitchFamily="34" charset="0"/>
                <a:cs typeface="Arial" panose="020B0604020202020204" pitchFamily="34" charset="0"/>
              </a:rPr>
              <a:t>En </a:t>
            </a:r>
            <a:r>
              <a:rPr lang="fr-FR" dirty="0">
                <a:latin typeface="Arial" panose="020B0604020202020204" pitchFamily="34" charset="0"/>
                <a:cs typeface="Arial" panose="020B0604020202020204" pitchFamily="34" charset="0"/>
              </a:rPr>
              <a:t>effet, il s’agit </a:t>
            </a:r>
            <a:r>
              <a:rPr lang="fr-FR" dirty="0" smtClean="0">
                <a:latin typeface="Arial" panose="020B0604020202020204" pitchFamily="34" charset="0"/>
                <a:cs typeface="Arial" panose="020B0604020202020204" pitchFamily="34" charset="0"/>
              </a:rPr>
              <a:t>à partir </a:t>
            </a:r>
            <a:r>
              <a:rPr lang="fr-FR" dirty="0">
                <a:latin typeface="Arial" panose="020B0604020202020204" pitchFamily="34" charset="0"/>
                <a:cs typeface="Arial" panose="020B0604020202020204" pitchFamily="34" charset="0"/>
              </a:rPr>
              <a:t>de l’analyse des </a:t>
            </a:r>
            <a:r>
              <a:rPr lang="fr-FR" dirty="0" smtClean="0">
                <a:latin typeface="Arial" panose="020B0604020202020204" pitchFamily="34" charset="0"/>
                <a:cs typeface="Arial" panose="020B0604020202020204" pitchFamily="34" charset="0"/>
              </a:rPr>
              <a:t>problèmes, de faire </a:t>
            </a:r>
            <a:r>
              <a:rPr lang="fr-FR" dirty="0">
                <a:latin typeface="Arial" panose="020B0604020202020204" pitchFamily="34" charset="0"/>
                <a:cs typeface="Arial" panose="020B0604020202020204" pitchFamily="34" charset="0"/>
              </a:rPr>
              <a:t>des propositions de mesures et reformes dont la mise en œuvre permettra de soutenir une meilleure allocation et une meilleure utilisation des ressources pour l’achat ou la fourniture des services de qualité dans le secteur. </a:t>
            </a:r>
          </a:p>
          <a:p>
            <a:pPr marL="0" indent="0" algn="just">
              <a:lnSpc>
                <a:spcPct val="100000"/>
              </a:lnSpc>
              <a:spcBef>
                <a:spcPts val="0"/>
              </a:spcBef>
              <a:buClrTx/>
              <a:buNone/>
            </a:pPr>
            <a:endParaRPr lang="fr-FR" sz="1800" i="1" dirty="0">
              <a:latin typeface="Arial" panose="020B0604020202020204" pitchFamily="34" charset="0"/>
              <a:cs typeface="Arial" panose="020B0604020202020204" pitchFamily="34" charset="0"/>
            </a:endParaRPr>
          </a:p>
        </p:txBody>
      </p:sp>
      <p:cxnSp>
        <p:nvCxnSpPr>
          <p:cNvPr id="6" name="Connecteur droit 5"/>
          <p:cNvCxnSpPr/>
          <p:nvPr/>
        </p:nvCxnSpPr>
        <p:spPr>
          <a:xfrm>
            <a:off x="899592" y="1340768"/>
            <a:ext cx="7488832"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Espace réservé du numéro de diapositive 8"/>
          <p:cNvSpPr>
            <a:spLocks noGrp="1"/>
          </p:cNvSpPr>
          <p:nvPr>
            <p:ph type="sldNum" sz="quarter" idx="12"/>
          </p:nvPr>
        </p:nvSpPr>
        <p:spPr/>
        <p:txBody>
          <a:bodyPr/>
          <a:lstStyle/>
          <a:p>
            <a:fld id="{E1C4F041-CB23-46F2-B19E-BDA8202D2A74}" type="slidenum">
              <a:rPr lang="fr-FR" smtClean="0"/>
              <a:pPr/>
              <a:t>4</a:t>
            </a:fld>
            <a:endParaRPr lang="fr-FR"/>
          </a:p>
        </p:txBody>
      </p:sp>
      <p:sp>
        <p:nvSpPr>
          <p:cNvPr id="7" name="Titre 1"/>
          <p:cNvSpPr>
            <a:spLocks noGrp="1"/>
          </p:cNvSpPr>
          <p:nvPr>
            <p:ph type="title"/>
          </p:nvPr>
        </p:nvSpPr>
        <p:spPr>
          <a:xfrm>
            <a:off x="899592" y="692696"/>
            <a:ext cx="7583754"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2. Termes de référence de travail du groupe </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7298172"/>
      </p:ext>
    </p:extLst>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E1C4F041-CB23-46F2-B19E-BDA8202D2A74}" type="slidenum">
              <a:rPr lang="fr-FR" smtClean="0"/>
              <a:pPr/>
              <a:t>5</a:t>
            </a:fld>
            <a:endParaRPr lang="fr-FR"/>
          </a:p>
        </p:txBody>
      </p:sp>
      <p:cxnSp>
        <p:nvCxnSpPr>
          <p:cNvPr id="7" name="Connecteur droit 6"/>
          <p:cNvCxnSpPr/>
          <p:nvPr/>
        </p:nvCxnSpPr>
        <p:spPr>
          <a:xfrm>
            <a:off x="827584" y="1124744"/>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476672"/>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3. Analyse des problèmes</a:t>
            </a:r>
            <a:r>
              <a:rPr lang="fr-FR" sz="2000" b="1" dirty="0">
                <a:solidFill>
                  <a:srgbClr val="005C00"/>
                </a:solidFill>
                <a:latin typeface="Arial" panose="020B0604020202020204" pitchFamily="34" charset="0"/>
                <a:cs typeface="Arial" panose="020B0604020202020204" pitchFamily="34" charset="0"/>
              </a:rPr>
              <a:t/>
            </a:r>
            <a:br>
              <a:rPr lang="fr-FR" sz="2000" b="1" dirty="0">
                <a:solidFill>
                  <a:srgbClr val="005C00"/>
                </a:solidFill>
                <a:latin typeface="Arial" panose="020B0604020202020204" pitchFamily="34" charset="0"/>
                <a:cs typeface="Arial" panose="020B0604020202020204" pitchFamily="34" charset="0"/>
              </a:rPr>
            </a:b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12463767"/>
              </p:ext>
            </p:extLst>
          </p:nvPr>
        </p:nvGraphicFramePr>
        <p:xfrm>
          <a:off x="827583" y="1469986"/>
          <a:ext cx="7560840" cy="4785106"/>
        </p:xfrm>
        <a:graphic>
          <a:graphicData uri="http://schemas.openxmlformats.org/drawingml/2006/table">
            <a:tbl>
              <a:tblPr firstRow="1" bandRow="1">
                <a:tableStyleId>{7DF18680-E054-41AD-8BC1-D1AEF772440D}</a:tableStyleId>
              </a:tblPr>
              <a:tblGrid>
                <a:gridCol w="2520280"/>
                <a:gridCol w="2520280"/>
                <a:gridCol w="2520280"/>
              </a:tblGrid>
              <a:tr h="370840">
                <a:tc>
                  <a:txBody>
                    <a:bodyPr/>
                    <a:lstStyle/>
                    <a:p>
                      <a:pPr algn="ctr">
                        <a:lnSpc>
                          <a:spcPct val="107000"/>
                        </a:lnSpc>
                        <a:spcAft>
                          <a:spcPts val="0"/>
                        </a:spcAft>
                      </a:pPr>
                      <a:r>
                        <a:rPr lang="fr-FR" sz="1500" dirty="0">
                          <a:effectLst/>
                          <a:latin typeface="Arial" panose="020B0604020202020204" pitchFamily="34" charset="0"/>
                          <a:cs typeface="Arial" panose="020B0604020202020204" pitchFamily="34" charset="0"/>
                        </a:rPr>
                        <a:t>Principaux problèmes/goulots d’étranglement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fr-FR" sz="1500" dirty="0">
                          <a:effectLst/>
                          <a:latin typeface="Arial" panose="020B0604020202020204" pitchFamily="34" charset="0"/>
                          <a:cs typeface="Arial" panose="020B0604020202020204" pitchFamily="34" charset="0"/>
                        </a:rPr>
                        <a:t>Causes organisationnelles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500">
                          <a:effectLst/>
                          <a:latin typeface="Arial" panose="020B0604020202020204" pitchFamily="34" charset="0"/>
                          <a:cs typeface="Arial" panose="020B0604020202020204" pitchFamily="34" charset="0"/>
                        </a:rPr>
                        <a:t>Causes institutionnelles</a:t>
                      </a:r>
                      <a:endParaRPr lang="fr-FR" sz="15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gridSpan="3">
                  <a:txBody>
                    <a:bodyPr/>
                    <a:lstStyle/>
                    <a:p>
                      <a:pPr algn="l">
                        <a:lnSpc>
                          <a:spcPct val="107000"/>
                        </a:lnSpc>
                        <a:spcBef>
                          <a:spcPts val="300"/>
                        </a:spcBef>
                        <a:spcAft>
                          <a:spcPts val="0"/>
                        </a:spcAft>
                      </a:pPr>
                      <a:r>
                        <a:rPr lang="fr-FR" sz="1500" dirty="0">
                          <a:effectLst/>
                          <a:latin typeface="Arial" panose="020B0604020202020204" pitchFamily="34" charset="0"/>
                          <a:cs typeface="Arial" panose="020B0604020202020204" pitchFamily="34" charset="0"/>
                        </a:rPr>
                        <a:t>1. Allocation des ressources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r>
              <a:tr h="370840">
                <a:tc rowSpan="2">
                  <a:txBody>
                    <a:bodyPr/>
                    <a:lstStyle/>
                    <a:p>
                      <a:pPr>
                        <a:lnSpc>
                          <a:spcPct val="107000"/>
                        </a:lnSpc>
                        <a:spcAft>
                          <a:spcPts val="0"/>
                        </a:spcAft>
                      </a:pPr>
                      <a:r>
                        <a:rPr lang="fr-FR" sz="1500" dirty="0">
                          <a:effectLst/>
                          <a:latin typeface="Arial" panose="020B0604020202020204" pitchFamily="34" charset="0"/>
                          <a:cs typeface="Arial" panose="020B0604020202020204" pitchFamily="34" charset="0"/>
                        </a:rPr>
                        <a:t>Allocation des ressources non optimale/</a:t>
                      </a:r>
                    </a:p>
                    <a:p>
                      <a:pPr>
                        <a:lnSpc>
                          <a:spcPct val="107000"/>
                        </a:lnSpc>
                        <a:spcAft>
                          <a:spcPts val="0"/>
                        </a:spcAft>
                      </a:pPr>
                      <a:r>
                        <a:rPr lang="fr-FR" sz="1500" dirty="0">
                          <a:effectLst/>
                          <a:latin typeface="Arial" panose="020B0604020202020204" pitchFamily="34" charset="0"/>
                          <a:cs typeface="Arial" panose="020B0604020202020204" pitchFamily="34" charset="0"/>
                        </a:rPr>
                        <a:t>non-équité dans l’allocation des ressources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500" dirty="0">
                          <a:effectLst/>
                          <a:latin typeface="Arial" panose="020B0604020202020204" pitchFamily="34" charset="0"/>
                          <a:cs typeface="Arial" panose="020B0604020202020204" pitchFamily="34" charset="0"/>
                        </a:rPr>
                        <a:t>Absence de critères objectifs d’allocation de ressources financières entre les différents niveaux  de façon à optimiser les bénéfices pour la santé (taille de la population ciblée, charge de morbidité, taux de pauvreté, infrastructures)</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nSpc>
                          <a:spcPct val="107000"/>
                        </a:lnSpc>
                        <a:spcBef>
                          <a:spcPts val="300"/>
                        </a:spcBef>
                        <a:spcAft>
                          <a:spcPts val="0"/>
                        </a:spcAft>
                      </a:pPr>
                      <a:r>
                        <a:rPr lang="fr-FR" sz="1500" dirty="0">
                          <a:effectLst/>
                          <a:latin typeface="Arial" panose="020B0604020202020204" pitchFamily="34" charset="0"/>
                          <a:cs typeface="Arial" panose="020B0604020202020204" pitchFamily="34" charset="0"/>
                        </a:rPr>
                        <a:t>Faible collaboration entre la DAF et la DGEPIS pour la planification des actions prioritaires du ministère</a:t>
                      </a:r>
                    </a:p>
                    <a:p>
                      <a:pPr>
                        <a:lnSpc>
                          <a:spcPct val="107000"/>
                        </a:lnSpc>
                        <a:spcBef>
                          <a:spcPts val="300"/>
                        </a:spcBef>
                        <a:spcAft>
                          <a:spcPts val="0"/>
                        </a:spcAft>
                      </a:pPr>
                      <a:r>
                        <a:rPr lang="fr-FR" sz="1500" dirty="0">
                          <a:effectLst/>
                          <a:latin typeface="Arial" panose="020B0604020202020204" pitchFamily="34" charset="0"/>
                          <a:cs typeface="Arial" panose="020B0604020202020204" pitchFamily="34" charset="0"/>
                        </a:rPr>
                        <a:t>Faible gouvernance du système de financement de la santé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vMerge="1">
                  <a:txBody>
                    <a:bodyPr/>
                    <a:lstStyle/>
                    <a:p>
                      <a:endParaRPr lang="fr-FR" dirty="0"/>
                    </a:p>
                  </a:txBody>
                  <a:tcPr/>
                </a:tc>
                <a:tc>
                  <a:txBody>
                    <a:bodyPr/>
                    <a:lstStyle/>
                    <a:p>
                      <a:r>
                        <a:rPr lang="fr-FR" sz="1500" kern="1200" dirty="0" smtClean="0">
                          <a:effectLst/>
                          <a:latin typeface="Arial" panose="020B0604020202020204" pitchFamily="34" charset="0"/>
                          <a:cs typeface="Arial" panose="020B0604020202020204" pitchFamily="34" charset="0"/>
                        </a:rPr>
                        <a:t>Faiblesse de l’articulation de la budgétisation/allocation sur la planification sanitaire basée sur les résultats</a:t>
                      </a:r>
                      <a:endParaRPr lang="fr-FR" sz="1500" kern="1200" dirty="0">
                        <a:solidFill>
                          <a:schemeClr val="dk1"/>
                        </a:solidFill>
                        <a:effectLst/>
                        <a:latin typeface="Arial" panose="020B0604020202020204" pitchFamily="34" charset="0"/>
                        <a:ea typeface="Calibri" panose="020F0502020204030204" pitchFamily="34" charset="0"/>
                        <a:cs typeface="Arial" panose="020B0604020202020204" pitchFamily="34" charset="0"/>
                      </a:endParaRPr>
                    </a:p>
                  </a:txBody>
                  <a:tcPr/>
                </a:tc>
                <a:tc vMerge="1">
                  <a:txBody>
                    <a:bodyPr/>
                    <a:lstStyle/>
                    <a:p>
                      <a:endParaRPr lang="fr-FR" dirty="0"/>
                    </a:p>
                  </a:txBody>
                  <a:tcPr/>
                </a:tc>
              </a:tr>
            </a:tbl>
          </a:graphicData>
        </a:graphic>
      </p:graphicFrame>
    </p:spTree>
    <p:extLst>
      <p:ext uri="{BB962C8B-B14F-4D97-AF65-F5344CB8AC3E}">
        <p14:creationId xmlns:p14="http://schemas.microsoft.com/office/powerpoint/2010/main" val="1185018325"/>
      </p:ext>
    </p:extLst>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E1C4F041-CB23-46F2-B19E-BDA8202D2A74}" type="slidenum">
              <a:rPr lang="fr-FR" smtClean="0"/>
              <a:pPr/>
              <a:t>6</a:t>
            </a:fld>
            <a:endParaRPr lang="fr-FR"/>
          </a:p>
        </p:txBody>
      </p:sp>
      <p:cxnSp>
        <p:nvCxnSpPr>
          <p:cNvPr id="7" name="Connecteur droit 6"/>
          <p:cNvCxnSpPr/>
          <p:nvPr/>
        </p:nvCxnSpPr>
        <p:spPr>
          <a:xfrm>
            <a:off x="827584" y="1124744"/>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476672"/>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3. Analyse des problèmes</a:t>
            </a:r>
            <a:r>
              <a:rPr lang="fr-FR" sz="2000" b="1" dirty="0">
                <a:solidFill>
                  <a:srgbClr val="005C00"/>
                </a:solidFill>
                <a:latin typeface="Arial" panose="020B0604020202020204" pitchFamily="34" charset="0"/>
                <a:cs typeface="Arial" panose="020B0604020202020204" pitchFamily="34" charset="0"/>
              </a:rPr>
              <a:t/>
            </a:r>
            <a:br>
              <a:rPr lang="fr-FR" sz="2000" b="1" dirty="0">
                <a:solidFill>
                  <a:srgbClr val="005C00"/>
                </a:solidFill>
                <a:latin typeface="Arial" panose="020B0604020202020204" pitchFamily="34" charset="0"/>
                <a:cs typeface="Arial" panose="020B0604020202020204" pitchFamily="34" charset="0"/>
              </a:rPr>
            </a:b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2963930202"/>
              </p:ext>
            </p:extLst>
          </p:nvPr>
        </p:nvGraphicFramePr>
        <p:xfrm>
          <a:off x="827583" y="1626705"/>
          <a:ext cx="7560840" cy="4394583"/>
        </p:xfrm>
        <a:graphic>
          <a:graphicData uri="http://schemas.openxmlformats.org/drawingml/2006/table">
            <a:tbl>
              <a:tblPr firstRow="1" bandRow="1">
                <a:tableStyleId>{7DF18680-E054-41AD-8BC1-D1AEF772440D}</a:tableStyleId>
              </a:tblPr>
              <a:tblGrid>
                <a:gridCol w="2304257"/>
                <a:gridCol w="3096344"/>
                <a:gridCol w="2160239"/>
              </a:tblGrid>
              <a:tr h="370840">
                <a:tc>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Principaux problèmes/goulots d’étranglement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Causes organisationnelles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600" dirty="0">
                          <a:effectLst/>
                          <a:latin typeface="Arial" panose="020B0604020202020204" pitchFamily="34" charset="0"/>
                          <a:cs typeface="Arial" panose="020B0604020202020204" pitchFamily="34" charset="0"/>
                        </a:rPr>
                        <a:t>Causes institutionnelles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gridSpan="3">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fr-FR" sz="1600" dirty="0" smtClean="0">
                          <a:effectLst/>
                          <a:latin typeface="Arial" panose="020B0604020202020204" pitchFamily="34" charset="0"/>
                          <a:cs typeface="Arial" panose="020B0604020202020204" pitchFamily="34" charset="0"/>
                        </a:rPr>
                        <a:t>1. Allocation des ressources (suite)</a:t>
                      </a:r>
                      <a:endParaRPr lang="fr-FR" sz="1600" dirty="0" smtClean="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r>
              <a:tr h="370840">
                <a:tc rowSpan="4">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Utilisation peu rationnelle des ressources du secteur </a:t>
                      </a:r>
                    </a:p>
                  </a:txBody>
                  <a:tcPr marL="68580" marR="68580" marT="0" marB="0" anchor="ct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Système actuel  du paiement à l’acte peu incitatif à la performance </a:t>
                      </a:r>
                    </a:p>
                  </a:txBody>
                  <a:tcPr marL="68580" marR="68580" marT="0" marB="0" anchor="ctr"/>
                </a:tc>
                <a:tc>
                  <a:txBody>
                    <a:bodyPr/>
                    <a:lstStyle/>
                    <a:p>
                      <a:pPr>
                        <a:lnSpc>
                          <a:spcPct val="107000"/>
                        </a:lnSpc>
                        <a:spcBef>
                          <a:spcPts val="300"/>
                        </a:spcBef>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r>
              <a:tr h="370840">
                <a:tc vMerge="1">
                  <a:txBody>
                    <a:bodyPr/>
                    <a:lstStyle/>
                    <a:p>
                      <a:endParaRPr lang="fr-FR"/>
                    </a:p>
                  </a:txBody>
                  <a:tcP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Modalités d’acquisition et de tarification des biens et services dans le secteur peu adaptées </a:t>
                      </a:r>
                    </a:p>
                  </a:txBody>
                  <a:tcPr marL="68580" marR="68580" marT="0" marB="0" anchor="ctr"/>
                </a:tc>
                <a:tc>
                  <a:txBody>
                    <a:bodyPr/>
                    <a:lstStyle/>
                    <a:p>
                      <a:pPr>
                        <a:lnSpc>
                          <a:spcPct val="107000"/>
                        </a:lnSpc>
                        <a:spcBef>
                          <a:spcPts val="300"/>
                        </a:spcBef>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r>
              <a:tr h="370840">
                <a:tc vMerge="1">
                  <a:txBody>
                    <a:bodyPr/>
                    <a:lstStyle/>
                    <a:p>
                      <a:endParaRPr lang="fr-FR"/>
                    </a:p>
                  </a:txBody>
                  <a:tcP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Dépenses liées aux médicaments trop élevées (Utilisation des MEG non systématique et sur prescription des médicaments)   </a:t>
                      </a:r>
                    </a:p>
                  </a:txBody>
                  <a:tcPr marL="68580" marR="68580" marT="0" marB="0" anchor="ctr"/>
                </a:tc>
                <a:tc>
                  <a:txBody>
                    <a:bodyPr/>
                    <a:lstStyle/>
                    <a:p>
                      <a:pPr>
                        <a:lnSpc>
                          <a:spcPct val="107000"/>
                        </a:lnSpc>
                        <a:spcBef>
                          <a:spcPts val="300"/>
                        </a:spcBef>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r>
              <a:tr h="370840">
                <a:tc vMerge="1">
                  <a:txBody>
                    <a:bodyPr/>
                    <a:lstStyle/>
                    <a:p>
                      <a:endParaRPr lang="fr-FR"/>
                    </a:p>
                  </a:txBody>
                  <a:tcP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Absence de mécanisme de FBR </a:t>
                      </a:r>
                    </a:p>
                  </a:txBody>
                  <a:tcPr marL="68580" marR="68580" marT="0" marB="0" anchor="ctr"/>
                </a:tc>
                <a:tc>
                  <a:txBody>
                    <a:bodyPr/>
                    <a:lstStyle/>
                    <a:p>
                      <a:pPr>
                        <a:lnSpc>
                          <a:spcPct val="107000"/>
                        </a:lnSpc>
                        <a:spcBef>
                          <a:spcPts val="300"/>
                        </a:spcBef>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r>
            </a:tbl>
          </a:graphicData>
        </a:graphic>
      </p:graphicFrame>
    </p:spTree>
    <p:extLst>
      <p:ext uri="{BB962C8B-B14F-4D97-AF65-F5344CB8AC3E}">
        <p14:creationId xmlns:p14="http://schemas.microsoft.com/office/powerpoint/2010/main" val="558363572"/>
      </p:ext>
    </p:extLst>
  </p:cSld>
  <p:clrMapOvr>
    <a:masterClrMapping/>
  </p:clrMapOvr>
  <p:transition>
    <p:spli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E1C4F041-CB23-46F2-B19E-BDA8202D2A74}" type="slidenum">
              <a:rPr lang="fr-FR" smtClean="0"/>
              <a:pPr/>
              <a:t>7</a:t>
            </a:fld>
            <a:endParaRPr lang="fr-FR"/>
          </a:p>
        </p:txBody>
      </p:sp>
      <p:cxnSp>
        <p:nvCxnSpPr>
          <p:cNvPr id="7" name="Connecteur droit 6"/>
          <p:cNvCxnSpPr/>
          <p:nvPr/>
        </p:nvCxnSpPr>
        <p:spPr>
          <a:xfrm>
            <a:off x="827584" y="1124744"/>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476672"/>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3. Analyse des problèmes</a:t>
            </a:r>
            <a:r>
              <a:rPr lang="fr-FR" sz="2000" b="1" dirty="0">
                <a:solidFill>
                  <a:srgbClr val="005C00"/>
                </a:solidFill>
                <a:latin typeface="Arial" panose="020B0604020202020204" pitchFamily="34" charset="0"/>
                <a:cs typeface="Arial" panose="020B0604020202020204" pitchFamily="34" charset="0"/>
              </a:rPr>
              <a:t/>
            </a:r>
            <a:br>
              <a:rPr lang="fr-FR" sz="2000" b="1" dirty="0">
                <a:solidFill>
                  <a:srgbClr val="005C00"/>
                </a:solidFill>
                <a:latin typeface="Arial" panose="020B0604020202020204" pitchFamily="34" charset="0"/>
                <a:cs typeface="Arial" panose="020B0604020202020204" pitchFamily="34" charset="0"/>
              </a:rPr>
            </a:b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2834934240"/>
              </p:ext>
            </p:extLst>
          </p:nvPr>
        </p:nvGraphicFramePr>
        <p:xfrm>
          <a:off x="827583" y="1446360"/>
          <a:ext cx="7560844" cy="5095558"/>
        </p:xfrm>
        <a:graphic>
          <a:graphicData uri="http://schemas.openxmlformats.org/drawingml/2006/table">
            <a:tbl>
              <a:tblPr firstRow="1" bandRow="1">
                <a:tableStyleId>{7DF18680-E054-41AD-8BC1-D1AEF772440D}</a:tableStyleId>
              </a:tblPr>
              <a:tblGrid>
                <a:gridCol w="1656185"/>
                <a:gridCol w="3312368"/>
                <a:gridCol w="2592291"/>
              </a:tblGrid>
              <a:tr h="370840">
                <a:tc>
                  <a:txBody>
                    <a:bodyPr/>
                    <a:lstStyle/>
                    <a:p>
                      <a:pPr algn="ctr">
                        <a:lnSpc>
                          <a:spcPct val="107000"/>
                        </a:lnSpc>
                        <a:spcAft>
                          <a:spcPts val="0"/>
                        </a:spcAft>
                      </a:pPr>
                      <a:r>
                        <a:rPr lang="fr-FR" sz="1400" dirty="0">
                          <a:effectLst/>
                          <a:latin typeface="Arial" panose="020B0604020202020204" pitchFamily="34" charset="0"/>
                          <a:cs typeface="Arial" panose="020B0604020202020204" pitchFamily="34" charset="0"/>
                        </a:rPr>
                        <a:t>Principaux problèmes/goulots d’étranglement  </a:t>
                      </a:r>
                      <a:endParaRPr lang="fr-FR"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fr-FR" sz="1400" dirty="0">
                          <a:effectLst/>
                          <a:latin typeface="Arial" panose="020B0604020202020204" pitchFamily="34" charset="0"/>
                          <a:cs typeface="Arial" panose="020B0604020202020204" pitchFamily="34" charset="0"/>
                        </a:rPr>
                        <a:t>Causes organisationnelles </a:t>
                      </a:r>
                      <a:endParaRPr lang="fr-FR"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400" dirty="0">
                          <a:effectLst/>
                          <a:latin typeface="Arial" panose="020B0604020202020204" pitchFamily="34" charset="0"/>
                          <a:cs typeface="Arial" panose="020B0604020202020204" pitchFamily="34" charset="0"/>
                        </a:rPr>
                        <a:t>Causes institutionnelles</a:t>
                      </a:r>
                      <a:endParaRPr lang="fr-FR"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gridSpan="3">
                  <a:txBody>
                    <a:bodyPr/>
                    <a:lstStyle/>
                    <a:p>
                      <a:pPr>
                        <a:lnSpc>
                          <a:spcPct val="107000"/>
                        </a:lnSpc>
                        <a:spcBef>
                          <a:spcPts val="300"/>
                        </a:spcBef>
                        <a:spcAft>
                          <a:spcPts val="0"/>
                        </a:spcAft>
                      </a:pPr>
                      <a:r>
                        <a:rPr lang="fr-BE" sz="1500" b="1" dirty="0">
                          <a:effectLst/>
                          <a:latin typeface="Arial" panose="020B0604020202020204" pitchFamily="34" charset="0"/>
                          <a:ea typeface="Calibri" panose="020F0502020204030204" pitchFamily="34" charset="0"/>
                          <a:cs typeface="Arial" panose="020B0604020202020204" pitchFamily="34" charset="0"/>
                        </a:rPr>
                        <a:t>2. Absorption des ressources </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r>
              <a:tr h="370840">
                <a:tc gridSpan="2">
                  <a:txBody>
                    <a:bodyPr/>
                    <a:lstStyle/>
                    <a:p>
                      <a:pPr>
                        <a:lnSpc>
                          <a:spcPct val="107000"/>
                        </a:lnSpc>
                        <a:spcBef>
                          <a:spcPts val="300"/>
                        </a:spcBef>
                        <a:spcAft>
                          <a:spcPts val="0"/>
                        </a:spcAft>
                      </a:pPr>
                      <a:r>
                        <a:rPr lang="fr-BE" sz="1500" b="1" i="1" dirty="0">
                          <a:effectLst/>
                          <a:latin typeface="Arial" panose="020B0604020202020204" pitchFamily="34" charset="0"/>
                          <a:ea typeface="Calibri" panose="020F0502020204030204" pitchFamily="34" charset="0"/>
                          <a:cs typeface="Arial" panose="020B0604020202020204" pitchFamily="34" charset="0"/>
                        </a:rPr>
                        <a:t>2.1. Ressources internes</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a:txBody>
                    <a:bodyPr/>
                    <a:lstStyle/>
                    <a:p>
                      <a:endParaRPr lang="fr-FR" dirty="0"/>
                    </a:p>
                  </a:txBody>
                  <a:tcPr marL="68580" marR="68580" marT="0" marB="0" anchor="ctr"/>
                </a:tc>
              </a:tr>
              <a:tr h="1044794">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Lenteur dans le processus de passation des marchés</a:t>
                      </a:r>
                    </a:p>
                  </a:txBody>
                  <a:tcPr marL="68580" marR="68580" marT="0" marB="0" anchor="ctr"/>
                </a:tc>
                <a:tc>
                  <a:txBody>
                    <a:bodyPr/>
                    <a:lstStyle/>
                    <a:p>
                      <a:pPr marL="342900" lvl="0" indent="-342900">
                        <a:lnSpc>
                          <a:spcPct val="107000"/>
                        </a:lnSpc>
                        <a:spcAft>
                          <a:spcPts val="0"/>
                        </a:spcAft>
                        <a:buFont typeface="Wingdings" panose="05000000000000000000" pitchFamily="2" charset="2"/>
                        <a:buChar char=""/>
                      </a:pPr>
                      <a:r>
                        <a:rPr lang="fr-FR" sz="1500" dirty="0">
                          <a:effectLst/>
                          <a:latin typeface="Arial" panose="020B0604020202020204" pitchFamily="34" charset="0"/>
                          <a:ea typeface="Calibri" panose="020F0502020204030204" pitchFamily="34" charset="0"/>
                          <a:cs typeface="Arial" panose="020B0604020202020204" pitchFamily="34" charset="0"/>
                        </a:rPr>
                        <a:t>Non-maîtrise des procédures de passation des marchés publics par les acteurs</a:t>
                      </a:r>
                    </a:p>
                    <a:p>
                      <a:pPr marL="342900" lvl="0" indent="-342900">
                        <a:lnSpc>
                          <a:spcPct val="107000"/>
                        </a:lnSpc>
                        <a:spcAft>
                          <a:spcPts val="0"/>
                        </a:spcAft>
                        <a:buFont typeface="Wingdings" panose="05000000000000000000" pitchFamily="2" charset="2"/>
                        <a:buChar char=""/>
                      </a:pPr>
                      <a:r>
                        <a:rPr lang="fr-FR" sz="1500" dirty="0">
                          <a:effectLst/>
                          <a:latin typeface="Arial" panose="020B0604020202020204" pitchFamily="34" charset="0"/>
                          <a:ea typeface="Calibri" panose="020F0502020204030204" pitchFamily="34" charset="0"/>
                          <a:cs typeface="Arial" panose="020B0604020202020204" pitchFamily="34" charset="0"/>
                        </a:rPr>
                        <a:t>Faible capacité d’anticipation</a:t>
                      </a:r>
                    </a:p>
                    <a:p>
                      <a:pPr marL="342900" lvl="0" indent="-342900">
                        <a:lnSpc>
                          <a:spcPct val="107000"/>
                        </a:lnSpc>
                        <a:spcAft>
                          <a:spcPts val="0"/>
                        </a:spcAft>
                        <a:buFont typeface="Wingdings" panose="05000000000000000000" pitchFamily="2" charset="2"/>
                        <a:buChar char=""/>
                      </a:pPr>
                      <a:r>
                        <a:rPr lang="fr-FR" sz="1500" dirty="0">
                          <a:effectLst/>
                          <a:latin typeface="Arial" panose="020B0604020202020204" pitchFamily="34" charset="0"/>
                          <a:ea typeface="Calibri" panose="020F0502020204030204" pitchFamily="34" charset="0"/>
                          <a:cs typeface="Arial" panose="020B0604020202020204" pitchFamily="34" charset="0"/>
                        </a:rPr>
                        <a:t>Dysfonctionnement des commissions de passation de marché</a:t>
                      </a:r>
                    </a:p>
                  </a:txBody>
                  <a:tcPr marL="68580" marR="68580" marT="0" marB="0" anchor="ctr"/>
                </a:tc>
                <a:tc>
                  <a:txBody>
                    <a:bodyPr/>
                    <a:lstStyle/>
                    <a:p>
                      <a:pPr marL="342900" lvl="0" indent="-342900">
                        <a:lnSpc>
                          <a:spcPct val="107000"/>
                        </a:lnSpc>
                        <a:spcAft>
                          <a:spcPts val="0"/>
                        </a:spcAft>
                        <a:buFont typeface="Wingdings" panose="05000000000000000000" pitchFamily="2" charset="2"/>
                        <a:buChar char=""/>
                      </a:pPr>
                      <a:r>
                        <a:rPr lang="fr-FR" sz="1500">
                          <a:effectLst/>
                          <a:latin typeface="Arial" panose="020B0604020202020204" pitchFamily="34" charset="0"/>
                          <a:ea typeface="Calibri" panose="020F0502020204030204" pitchFamily="34" charset="0"/>
                          <a:cs typeface="Arial" panose="020B0604020202020204" pitchFamily="34" charset="0"/>
                        </a:rPr>
                        <a:t>Diversité des procédures de gestion financière</a:t>
                      </a:r>
                    </a:p>
                    <a:p>
                      <a:pPr marL="342900" lvl="0" indent="-342900">
                        <a:lnSpc>
                          <a:spcPct val="107000"/>
                        </a:lnSpc>
                        <a:spcAft>
                          <a:spcPts val="0"/>
                        </a:spcAft>
                        <a:buFont typeface="Wingdings" panose="05000000000000000000" pitchFamily="2" charset="2"/>
                        <a:buChar char=""/>
                      </a:pPr>
                      <a:r>
                        <a:rPr lang="fr-FR" sz="1500">
                          <a:effectLst/>
                          <a:latin typeface="Arial" panose="020B0604020202020204" pitchFamily="34" charset="0"/>
                          <a:ea typeface="Calibri" panose="020F0502020204030204" pitchFamily="34" charset="0"/>
                          <a:cs typeface="Arial" panose="020B0604020202020204" pitchFamily="34" charset="0"/>
                        </a:rPr>
                        <a:t>Faible capacité du personnel du Ministère de la santé en matière de programmation budgétaire et de gestion des marchés publics</a:t>
                      </a:r>
                    </a:p>
                  </a:txBody>
                  <a:tcPr marL="68580" marR="68580" marT="0" marB="0" anchor="ctr"/>
                </a:tc>
              </a:tr>
              <a:tr h="370840">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Diversité des procédures / conditionnalités de mise en œuvre </a:t>
                      </a:r>
                    </a:p>
                  </a:txBody>
                  <a:tcPr marL="68580" marR="68580" marT="0" marB="0" anchor="ctr"/>
                </a:tc>
                <a:tc>
                  <a:txBody>
                    <a:bodyPr/>
                    <a:lstStyle/>
                    <a:p>
                      <a:pPr marL="342900" lvl="0" indent="-342900">
                        <a:lnSpc>
                          <a:spcPct val="107000"/>
                        </a:lnSpc>
                        <a:spcAft>
                          <a:spcPts val="0"/>
                        </a:spcAft>
                        <a:buFont typeface="Wingdings" panose="05000000000000000000" pitchFamily="2" charset="2"/>
                        <a:buChar char=""/>
                      </a:pPr>
                      <a:r>
                        <a:rPr lang="fr-FR" sz="1500">
                          <a:effectLst/>
                          <a:latin typeface="Arial" panose="020B0604020202020204" pitchFamily="34" charset="0"/>
                          <a:ea typeface="Calibri" panose="020F0502020204030204" pitchFamily="34" charset="0"/>
                          <a:cs typeface="Arial" panose="020B0604020202020204" pitchFamily="34" charset="0"/>
                        </a:rPr>
                        <a:t>Faible dialogue en interne et externe (PTF ; ministères : MEF, MPD ; société civile ; secteur privé) </a:t>
                      </a:r>
                    </a:p>
                    <a:p>
                      <a:pPr marL="342900" lvl="0" indent="-342900">
                        <a:lnSpc>
                          <a:spcPct val="107000"/>
                        </a:lnSpc>
                        <a:spcAft>
                          <a:spcPts val="0"/>
                        </a:spcAft>
                        <a:buFont typeface="Wingdings" panose="05000000000000000000" pitchFamily="2" charset="2"/>
                        <a:buChar char=""/>
                      </a:pPr>
                      <a:r>
                        <a:rPr lang="fr-FR" sz="1500">
                          <a:effectLst/>
                          <a:latin typeface="Arial" panose="020B0604020202020204" pitchFamily="34" charset="0"/>
                          <a:ea typeface="Calibri" panose="020F0502020204030204" pitchFamily="34" charset="0"/>
                          <a:cs typeface="Arial" panose="020B0604020202020204" pitchFamily="34" charset="0"/>
                        </a:rPr>
                        <a:t>Absence de mécanisme de suivi de l’exécution budgétaire au niveau du ministère de la santé</a:t>
                      </a:r>
                    </a:p>
                  </a:txBody>
                  <a:tcPr marL="68580" marR="68580" marT="0" marB="0" anchor="ctr"/>
                </a:tc>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Faible </a:t>
                      </a:r>
                      <a:r>
                        <a:rPr lang="fr-FR" sz="1500" dirty="0" err="1">
                          <a:effectLst/>
                          <a:latin typeface="Arial" panose="020B0604020202020204" pitchFamily="34" charset="0"/>
                          <a:ea typeface="Calibri" panose="020F0502020204030204" pitchFamily="34" charset="0"/>
                          <a:cs typeface="Arial" panose="020B0604020202020204" pitchFamily="34" charset="0"/>
                        </a:rPr>
                        <a:t>redevabilité</a:t>
                      </a:r>
                      <a:r>
                        <a:rPr lang="fr-FR" sz="1500" dirty="0">
                          <a:effectLst/>
                          <a:latin typeface="Arial" panose="020B0604020202020204" pitchFamily="34" charset="0"/>
                          <a:ea typeface="Calibri" panose="020F0502020204030204" pitchFamily="34" charset="0"/>
                          <a:cs typeface="Arial" panose="020B0604020202020204" pitchFamily="34" charset="0"/>
                        </a:rPr>
                        <a:t> au niveau du ministère de la santé et au niveau national </a:t>
                      </a:r>
                    </a:p>
                    <a:p>
                      <a:pPr>
                        <a:lnSpc>
                          <a:spcPct val="107000"/>
                        </a:lnSpc>
                        <a:spcBef>
                          <a:spcPts val="300"/>
                        </a:spcBef>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tc>
              </a:tr>
            </a:tbl>
          </a:graphicData>
        </a:graphic>
      </p:graphicFrame>
    </p:spTree>
    <p:extLst>
      <p:ext uri="{BB962C8B-B14F-4D97-AF65-F5344CB8AC3E}">
        <p14:creationId xmlns:p14="http://schemas.microsoft.com/office/powerpoint/2010/main" val="356485614"/>
      </p:ext>
    </p:extLst>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E1C4F041-CB23-46F2-B19E-BDA8202D2A74}" type="slidenum">
              <a:rPr lang="fr-FR" smtClean="0"/>
              <a:pPr/>
              <a:t>8</a:t>
            </a:fld>
            <a:endParaRPr lang="fr-FR"/>
          </a:p>
        </p:txBody>
      </p:sp>
      <p:cxnSp>
        <p:nvCxnSpPr>
          <p:cNvPr id="7" name="Connecteur droit 6"/>
          <p:cNvCxnSpPr/>
          <p:nvPr/>
        </p:nvCxnSpPr>
        <p:spPr>
          <a:xfrm flipV="1">
            <a:off x="827584" y="1116784"/>
            <a:ext cx="7655762"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476672"/>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3. Analyse des problèmes</a:t>
            </a:r>
            <a:r>
              <a:rPr lang="fr-FR" sz="2000" b="1" dirty="0">
                <a:solidFill>
                  <a:srgbClr val="005C00"/>
                </a:solidFill>
                <a:latin typeface="Arial" panose="020B0604020202020204" pitchFamily="34" charset="0"/>
                <a:cs typeface="Arial" panose="020B0604020202020204" pitchFamily="34" charset="0"/>
              </a:rPr>
              <a:t/>
            </a:r>
            <a:br>
              <a:rPr lang="fr-FR" sz="2000" b="1" dirty="0">
                <a:solidFill>
                  <a:srgbClr val="005C00"/>
                </a:solidFill>
                <a:latin typeface="Arial" panose="020B0604020202020204" pitchFamily="34" charset="0"/>
                <a:cs typeface="Arial" panose="020B0604020202020204" pitchFamily="34" charset="0"/>
              </a:rPr>
            </a:b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140939051"/>
              </p:ext>
            </p:extLst>
          </p:nvPr>
        </p:nvGraphicFramePr>
        <p:xfrm>
          <a:off x="827582" y="1737056"/>
          <a:ext cx="7655763" cy="3242085"/>
        </p:xfrm>
        <a:graphic>
          <a:graphicData uri="http://schemas.openxmlformats.org/drawingml/2006/table">
            <a:tbl>
              <a:tblPr firstRow="1" bandRow="1">
                <a:tableStyleId>{7DF18680-E054-41AD-8BC1-D1AEF772440D}</a:tableStyleId>
              </a:tblPr>
              <a:tblGrid>
                <a:gridCol w="2617228"/>
                <a:gridCol w="2399124"/>
                <a:gridCol w="2639411"/>
              </a:tblGrid>
              <a:tr h="370840">
                <a:tc>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Principaux problèmes/goulots d’étranglement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Causes organisationnelles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600" dirty="0">
                          <a:effectLst/>
                          <a:latin typeface="Arial" panose="020B0604020202020204" pitchFamily="34" charset="0"/>
                          <a:cs typeface="Arial" panose="020B0604020202020204" pitchFamily="34" charset="0"/>
                        </a:rPr>
                        <a:t>Causes institutionnelles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gridSpan="3">
                  <a:txBody>
                    <a:bodyPr/>
                    <a:lstStyle/>
                    <a:p>
                      <a:pPr>
                        <a:lnSpc>
                          <a:spcPct val="107000"/>
                        </a:lnSpc>
                        <a:spcBef>
                          <a:spcPts val="300"/>
                        </a:spcBef>
                        <a:spcAft>
                          <a:spcPts val="0"/>
                        </a:spcAft>
                      </a:pPr>
                      <a:r>
                        <a:rPr lang="fr-FR" sz="1600" b="1" i="1" dirty="0">
                          <a:effectLst/>
                          <a:latin typeface="Arial" panose="020B0604020202020204" pitchFamily="34" charset="0"/>
                          <a:ea typeface="Calibri" panose="020F0502020204030204" pitchFamily="34" charset="0"/>
                          <a:cs typeface="Arial" panose="020B0604020202020204" pitchFamily="34" charset="0"/>
                        </a:rPr>
                        <a:t>2.2. Ressources externes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r>
              <a:tr h="1044794">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Faible appropriation des procédures par les acteurs nationaux</a:t>
                      </a:r>
                    </a:p>
                  </a:txBody>
                  <a:tcPr marL="68580" marR="68580" marT="0" marB="0" anchor="ctr"/>
                </a:tc>
                <a:tc>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nSpc>
                          <a:spcPct val="107000"/>
                        </a:lnSpc>
                        <a:spcBef>
                          <a:spcPts val="300"/>
                        </a:spcBef>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Faible harmonisation des procédures de gestion</a:t>
                      </a:r>
                    </a:p>
                  </a:txBody>
                  <a:tcPr marL="68580" marR="68580" marT="0" marB="0" anchor="ctr"/>
                </a:tc>
              </a:tr>
              <a:tr h="370840">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Insuffisance dans la prédictibilité du financement des partenaires </a:t>
                      </a:r>
                    </a:p>
                  </a:txBody>
                  <a:tcPr marL="68580" marR="68580" marT="0" marB="0" anchor="ct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Faible dialogue avec les PTF </a:t>
                      </a:r>
                    </a:p>
                  </a:txBody>
                  <a:tcPr marL="68580" marR="68580" marT="0" marB="0" anchor="ctr"/>
                </a:tc>
                <a:tc>
                  <a:txBody>
                    <a:bodyPr/>
                    <a:lstStyle/>
                    <a:p>
                      <a:pPr>
                        <a:lnSpc>
                          <a:spcPct val="107000"/>
                        </a:lnSpc>
                        <a:spcBef>
                          <a:spcPts val="300"/>
                        </a:spcBef>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r>
            </a:tbl>
          </a:graphicData>
        </a:graphic>
      </p:graphicFrame>
    </p:spTree>
    <p:extLst>
      <p:ext uri="{BB962C8B-B14F-4D97-AF65-F5344CB8AC3E}">
        <p14:creationId xmlns:p14="http://schemas.microsoft.com/office/powerpoint/2010/main" val="4211918992"/>
      </p:ext>
    </p:extLst>
  </p:cSld>
  <p:clrMapOvr>
    <a:masterClrMapping/>
  </p:clrMapOvr>
  <p:transition>
    <p:spli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E1C4F041-CB23-46F2-B19E-BDA8202D2A74}" type="slidenum">
              <a:rPr lang="fr-FR" smtClean="0"/>
              <a:pPr/>
              <a:t>9</a:t>
            </a:fld>
            <a:endParaRPr lang="fr-FR"/>
          </a:p>
        </p:txBody>
      </p:sp>
      <p:cxnSp>
        <p:nvCxnSpPr>
          <p:cNvPr id="7" name="Connecteur droit 6"/>
          <p:cNvCxnSpPr/>
          <p:nvPr/>
        </p:nvCxnSpPr>
        <p:spPr>
          <a:xfrm flipV="1">
            <a:off x="827584" y="1116784"/>
            <a:ext cx="7655762"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476672"/>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3. Analyse des problèmes</a:t>
            </a:r>
            <a:r>
              <a:rPr lang="fr-FR" sz="2000" b="1" dirty="0">
                <a:solidFill>
                  <a:srgbClr val="005C00"/>
                </a:solidFill>
                <a:latin typeface="Arial" panose="020B0604020202020204" pitchFamily="34" charset="0"/>
                <a:cs typeface="Arial" panose="020B0604020202020204" pitchFamily="34" charset="0"/>
              </a:rPr>
              <a:t/>
            </a:r>
            <a:br>
              <a:rPr lang="fr-FR" sz="2000" b="1" dirty="0">
                <a:solidFill>
                  <a:srgbClr val="005C00"/>
                </a:solidFill>
                <a:latin typeface="Arial" panose="020B0604020202020204" pitchFamily="34" charset="0"/>
                <a:cs typeface="Arial" panose="020B0604020202020204" pitchFamily="34" charset="0"/>
              </a:rPr>
            </a:b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2804775273"/>
              </p:ext>
            </p:extLst>
          </p:nvPr>
        </p:nvGraphicFramePr>
        <p:xfrm>
          <a:off x="827582" y="1737056"/>
          <a:ext cx="7655765" cy="4545585"/>
        </p:xfrm>
        <a:graphic>
          <a:graphicData uri="http://schemas.openxmlformats.org/drawingml/2006/table">
            <a:tbl>
              <a:tblPr firstRow="1" bandRow="1">
                <a:tableStyleId>{7DF18680-E054-41AD-8BC1-D1AEF772440D}</a:tableStyleId>
              </a:tblPr>
              <a:tblGrid>
                <a:gridCol w="2520282"/>
                <a:gridCol w="96947"/>
                <a:gridCol w="1919278"/>
                <a:gridCol w="3119258"/>
              </a:tblGrid>
              <a:tr h="370840">
                <a:tc>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Principaux problèmes/goulots d’étranglement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07000"/>
                        </a:lnSpc>
                        <a:spcAft>
                          <a:spcPts val="0"/>
                        </a:spcAft>
                      </a:pPr>
                      <a:r>
                        <a:rPr lang="fr-FR" sz="1600" dirty="0">
                          <a:effectLst/>
                          <a:latin typeface="Arial" panose="020B0604020202020204" pitchFamily="34" charset="0"/>
                          <a:cs typeface="Arial" panose="020B0604020202020204" pitchFamily="34" charset="0"/>
                        </a:rPr>
                        <a:t>Causes organisationnelles </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pPr algn="ctr">
                        <a:lnSpc>
                          <a:spcPct val="107000"/>
                        </a:lnSpc>
                        <a:spcAft>
                          <a:spcPts val="0"/>
                        </a:spcAft>
                      </a:pP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fr-FR" sz="1600" dirty="0">
                          <a:effectLst/>
                          <a:latin typeface="Arial" panose="020B0604020202020204" pitchFamily="34" charset="0"/>
                          <a:cs typeface="Arial" panose="020B0604020202020204" pitchFamily="34" charset="0"/>
                        </a:rPr>
                        <a:t>Causes institutionnelles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370840">
                <a:tc gridSpan="4">
                  <a:txBody>
                    <a:bodyPr/>
                    <a:lstStyle/>
                    <a:p>
                      <a:pPr>
                        <a:lnSpc>
                          <a:spcPct val="107000"/>
                        </a:lnSpc>
                        <a:spcBef>
                          <a:spcPts val="300"/>
                        </a:spcBef>
                        <a:spcAft>
                          <a:spcPts val="0"/>
                        </a:spcAft>
                      </a:pPr>
                      <a:r>
                        <a:rPr lang="fr-FR" sz="1600" b="1" i="0" dirty="0" smtClean="0">
                          <a:effectLst/>
                          <a:latin typeface="Arial" panose="020B0604020202020204" pitchFamily="34" charset="0"/>
                          <a:ea typeface="Calibri" panose="020F0502020204030204" pitchFamily="34" charset="0"/>
                          <a:cs typeface="Arial" panose="020B0604020202020204" pitchFamily="34" charset="0"/>
                        </a:rPr>
                        <a:t>3.</a:t>
                      </a:r>
                      <a:r>
                        <a:rPr lang="fr-FR" sz="1600" b="1" i="0" baseline="0" dirty="0" smtClean="0">
                          <a:effectLst/>
                          <a:latin typeface="Arial" panose="020B0604020202020204" pitchFamily="34" charset="0"/>
                          <a:ea typeface="Calibri" panose="020F0502020204030204" pitchFamily="34" charset="0"/>
                          <a:cs typeface="Arial" panose="020B0604020202020204" pitchFamily="34" charset="0"/>
                        </a:rPr>
                        <a:t> Gouvernance financière</a:t>
                      </a:r>
                      <a:endParaRPr lang="fr-FR" sz="16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r>
              <a:tr h="1044794">
                <a:tc gridSpan="2">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Faiblesse du système national d’information comptable et financière</a:t>
                      </a:r>
                    </a:p>
                  </a:txBody>
                  <a:tcPr marL="68580" marR="68580" marT="0" marB="0" anchor="ctr"/>
                </a:tc>
                <a:tc hMerge="1">
                  <a:txBody>
                    <a:bodyPr/>
                    <a:lstStyle/>
                    <a:p>
                      <a:endParaRPr lang="fr-FR"/>
                    </a:p>
                  </a:txBody>
                  <a:tcPr/>
                </a:tc>
                <a:tc>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marL="342900" lvl="0" indent="-342900">
                        <a:lnSpc>
                          <a:spcPct val="107000"/>
                        </a:lnSpc>
                        <a:spcAft>
                          <a:spcPts val="0"/>
                        </a:spcAft>
                        <a:buFont typeface="Wingdings" panose="05000000000000000000" pitchFamily="2" charset="2"/>
                        <a:buChar char=""/>
                      </a:pPr>
                      <a:r>
                        <a:rPr lang="fr-FR" sz="1600" dirty="0">
                          <a:effectLst/>
                          <a:latin typeface="Arial" panose="020B0604020202020204" pitchFamily="34" charset="0"/>
                          <a:ea typeface="Calibri" panose="020F0502020204030204" pitchFamily="34" charset="0"/>
                          <a:cs typeface="Arial" panose="020B0604020202020204" pitchFamily="34" charset="0"/>
                        </a:rPr>
                        <a:t>Les missions de la DAF en matière de suivi systématisé de l’exécution et du contrôle du budget ne sont pas pleinement assurées</a:t>
                      </a:r>
                    </a:p>
                    <a:p>
                      <a:pPr marL="342900" lvl="0" indent="-342900">
                        <a:lnSpc>
                          <a:spcPct val="107000"/>
                        </a:lnSpc>
                        <a:spcAft>
                          <a:spcPts val="0"/>
                        </a:spcAft>
                        <a:buFont typeface="Wingdings" panose="05000000000000000000" pitchFamily="2" charset="2"/>
                        <a:buChar char=""/>
                      </a:pPr>
                      <a:r>
                        <a:rPr lang="fr-FR" sz="1600" dirty="0">
                          <a:effectLst/>
                          <a:latin typeface="Arial" panose="020B0604020202020204" pitchFamily="34" charset="0"/>
                          <a:ea typeface="Calibri" panose="020F0502020204030204" pitchFamily="34" charset="0"/>
                          <a:cs typeface="Arial" panose="020B0604020202020204" pitchFamily="34" charset="0"/>
                        </a:rPr>
                        <a:t>Absence de cadre institutionnel de revue des dépenses publiques en santé et de production des comptes de santé</a:t>
                      </a:r>
                    </a:p>
                  </a:txBody>
                  <a:tcPr marL="68580" marR="68580" marT="0" marB="0" anchor="ctr"/>
                </a:tc>
              </a:tr>
              <a:tr h="370840">
                <a:tc gridSpan="2">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Faiblesses de redevabilité et de transparence </a:t>
                      </a:r>
                    </a:p>
                  </a:txBody>
                  <a:tcPr marL="68580" marR="68580" marT="0" marB="0" anchor="ctr"/>
                </a:tc>
                <a:tc hMerge="1">
                  <a:txBody>
                    <a:bodyPr/>
                    <a:lstStyle/>
                    <a:p>
                      <a:endParaRPr lang="fr-FR"/>
                    </a:p>
                  </a:txBody>
                  <a:tcP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a:t>
                      </a:r>
                    </a:p>
                  </a:txBody>
                  <a:tcPr marL="68580" marR="68580" marT="0" marB="0" anchor="ctr"/>
                </a:tc>
                <a:tc>
                  <a:txBody>
                    <a:bodyPr/>
                    <a:lstStyle/>
                    <a:p>
                      <a:pPr>
                        <a:lnSpc>
                          <a:spcPct val="107000"/>
                        </a:lnSpc>
                        <a:spcBef>
                          <a:spcPts val="300"/>
                        </a:spcBef>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Absence de culture / mécanisme de </a:t>
                      </a:r>
                      <a:r>
                        <a:rPr lang="fr-FR" sz="1600" dirty="0" err="1">
                          <a:effectLst/>
                          <a:latin typeface="Arial" panose="020B0604020202020204" pitchFamily="34" charset="0"/>
                          <a:ea typeface="Calibri" panose="020F0502020204030204" pitchFamily="34" charset="0"/>
                          <a:cs typeface="Arial" panose="020B0604020202020204" pitchFamily="34" charset="0"/>
                        </a:rPr>
                        <a:t>redevabilité</a:t>
                      </a:r>
                      <a:r>
                        <a:rPr lang="fr-FR" sz="1600" dirty="0">
                          <a:effectLst/>
                          <a:latin typeface="Arial" panose="020B0604020202020204" pitchFamily="34" charset="0"/>
                          <a:ea typeface="Calibri" panose="020F0502020204030204" pitchFamily="34" charset="0"/>
                          <a:cs typeface="Arial" panose="020B0604020202020204" pitchFamily="34" charset="0"/>
                        </a:rPr>
                        <a:t> et de reddition des comptes</a:t>
                      </a:r>
                    </a:p>
                  </a:txBody>
                  <a:tcPr marL="68580" marR="68580" marT="0" marB="0" anchor="ctr"/>
                </a:tc>
              </a:tr>
            </a:tbl>
          </a:graphicData>
        </a:graphic>
      </p:graphicFrame>
    </p:spTree>
    <p:extLst>
      <p:ext uri="{BB962C8B-B14F-4D97-AF65-F5344CB8AC3E}">
        <p14:creationId xmlns:p14="http://schemas.microsoft.com/office/powerpoint/2010/main" val="1229053833"/>
      </p:ext>
    </p:extLst>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583" y="1556792"/>
            <a:ext cx="7565789" cy="4793086"/>
          </a:xfrm>
        </p:spPr>
        <p:txBody>
          <a:bodyPr>
            <a:noAutofit/>
          </a:bodyPr>
          <a:lstStyle/>
          <a:p>
            <a:pPr marL="0" lvl="0" indent="0" algn="just">
              <a:lnSpc>
                <a:spcPct val="100000"/>
              </a:lnSpc>
              <a:spcBef>
                <a:spcPts val="0"/>
              </a:spcBef>
              <a:buNone/>
            </a:pPr>
            <a:endParaRPr lang="fr-FR" sz="800" b="1" dirty="0" smtClean="0">
              <a:latin typeface="Arial" panose="020B0604020202020204" pitchFamily="34" charset="0"/>
              <a:cs typeface="Arial" panose="020B0604020202020204" pitchFamily="34" charset="0"/>
            </a:endParaRPr>
          </a:p>
          <a:p>
            <a:pPr marL="0" lvl="0" indent="0" algn="just">
              <a:buNone/>
            </a:pPr>
            <a:endParaRPr lang="fr-FR" dirty="0" smtClean="0">
              <a:latin typeface="Arial" panose="020B0604020202020204" pitchFamily="34" charset="0"/>
              <a:cs typeface="Arial" panose="020B0604020202020204" pitchFamily="34" charset="0"/>
            </a:endParaRPr>
          </a:p>
          <a:p>
            <a:pPr marL="0" indent="0" algn="just">
              <a:buNone/>
            </a:pPr>
            <a:endParaRPr lang="fr-FR"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10</a:t>
            </a:fld>
            <a:endParaRPr lang="fr-FR"/>
          </a:p>
        </p:txBody>
      </p:sp>
      <p:cxnSp>
        <p:nvCxnSpPr>
          <p:cNvPr id="7" name="Connecteur droit 6"/>
          <p:cNvCxnSpPr/>
          <p:nvPr/>
        </p:nvCxnSpPr>
        <p:spPr>
          <a:xfrm>
            <a:off x="827584" y="1404816"/>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620688"/>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4. Propositions de mesures &amp; réformes</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646590807"/>
              </p:ext>
            </p:extLst>
          </p:nvPr>
        </p:nvGraphicFramePr>
        <p:xfrm>
          <a:off x="827583" y="2018674"/>
          <a:ext cx="7655763" cy="4174745"/>
        </p:xfrm>
        <a:graphic>
          <a:graphicData uri="http://schemas.openxmlformats.org/drawingml/2006/table">
            <a:tbl>
              <a:tblPr firstRow="1" bandRow="1">
                <a:tableStyleId>{5C22544A-7EE6-4342-B048-85BDC9FD1C3A}</a:tableStyleId>
              </a:tblPr>
              <a:tblGrid>
                <a:gridCol w="2114450"/>
                <a:gridCol w="3718513"/>
                <a:gridCol w="1822800"/>
              </a:tblGrid>
              <a:tr h="446440">
                <a:tc>
                  <a:txBody>
                    <a:bodyPr/>
                    <a:lstStyle/>
                    <a:p>
                      <a:pPr>
                        <a:lnSpc>
                          <a:spcPct val="107000"/>
                        </a:lnSpc>
                        <a:spcAft>
                          <a:spcPts val="0"/>
                        </a:spcAft>
                      </a:pPr>
                      <a:r>
                        <a:rPr lang="fr-FR" sz="1600" b="1" dirty="0">
                          <a:effectLst/>
                          <a:latin typeface="Arial" panose="020B0604020202020204" pitchFamily="34" charset="0"/>
                          <a:ea typeface="Calibri" panose="020F0502020204030204" pitchFamily="34" charset="0"/>
                          <a:cs typeface="Arial" panose="020B0604020202020204" pitchFamily="34" charset="0"/>
                        </a:rPr>
                        <a:t>Problèmes</a:t>
                      </a:r>
                      <a:endParaRPr lang="fr-FR" sz="16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600" b="1">
                          <a:effectLst/>
                          <a:latin typeface="Arial" panose="020B0604020202020204" pitchFamily="34" charset="0"/>
                          <a:ea typeface="Calibri" panose="020F0502020204030204" pitchFamily="34" charset="0"/>
                          <a:cs typeface="Arial" panose="020B0604020202020204" pitchFamily="34" charset="0"/>
                        </a:rPr>
                        <a:t>Libellé des mesures/réformes</a:t>
                      </a:r>
                      <a:endParaRPr lang="fr-FR" sz="16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600" b="1">
                          <a:effectLst/>
                          <a:latin typeface="Arial" panose="020B0604020202020204" pitchFamily="34" charset="0"/>
                          <a:ea typeface="Calibri" panose="020F0502020204030204" pitchFamily="34" charset="0"/>
                          <a:cs typeface="Arial" panose="020B0604020202020204" pitchFamily="34" charset="0"/>
                        </a:rPr>
                        <a:t>Responsabilité de mise en œuvre</a:t>
                      </a:r>
                      <a:endParaRPr lang="fr-FR" sz="16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370840">
                <a:tc rowSpan="3">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Allocation des ressources non optimale/non-équité dans l’allocation des ressources</a:t>
                      </a:r>
                    </a:p>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 </a:t>
                      </a:r>
                    </a:p>
                  </a:txBody>
                  <a:tcPr marL="44450" marR="44450" marT="0" marB="0"/>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Institutionnalisation au sein du Ministère de la santé et de la protection sociale, d’un cadre de dialogue interne autour de l’arbitrage budgétaire</a:t>
                      </a:r>
                    </a:p>
                  </a:txBody>
                  <a:tcPr marL="44450" marR="44450" marT="0" marB="0" anchor="ct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CABINET, DAF, DGEPIS, DGAS</a:t>
                      </a:r>
                    </a:p>
                  </a:txBody>
                  <a:tcPr marL="44450" marR="44450" marT="0" marB="0" anchor="ctr"/>
                </a:tc>
              </a:tr>
              <a:tr h="370840">
                <a:tc vMerge="1">
                  <a:txBody>
                    <a:bodyPr/>
                    <a:lstStyle/>
                    <a:p>
                      <a:endParaRPr lang="fr-FR"/>
                    </a:p>
                  </a:txBody>
                  <a:tcPr/>
                </a:tc>
                <a:tc>
                  <a:txBody>
                    <a:bodyPr/>
                    <a:lstStyle/>
                    <a:p>
                      <a:pPr>
                        <a:lnSpc>
                          <a:spcPct val="107000"/>
                        </a:lnSpc>
                        <a:spcAft>
                          <a:spcPts val="0"/>
                        </a:spcAft>
                      </a:pPr>
                      <a:r>
                        <a:rPr lang="fr-FR" sz="1600">
                          <a:effectLst/>
                          <a:latin typeface="Arial" panose="020B0604020202020204" pitchFamily="34" charset="0"/>
                          <a:cs typeface="Arial" panose="020B0604020202020204" pitchFamily="34" charset="0"/>
                        </a:rPr>
                        <a:t>Introduction d’un mécanisme de consultation périodique de suivi de l’exécution du budget (trimestrielle par exemple) et d’un système de rappel périodique systématique à l’attention des responsables de centres budgétaires </a:t>
                      </a:r>
                    </a:p>
                  </a:txBody>
                  <a:tcPr marL="44450" marR="44450" marT="0" marB="0" anchor="ct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CABINET, DAF</a:t>
                      </a:r>
                    </a:p>
                  </a:txBody>
                  <a:tcPr marL="44450" marR="44450" marT="0" marB="0" anchor="ctr"/>
                </a:tc>
              </a:tr>
              <a:tr h="370840">
                <a:tc vMerge="1">
                  <a:txBody>
                    <a:bodyPr/>
                    <a:lstStyle/>
                    <a:p>
                      <a:pPr>
                        <a:lnSpc>
                          <a:spcPct val="107000"/>
                        </a:lnSpc>
                        <a:spcAft>
                          <a:spcPts val="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600">
                          <a:effectLst/>
                          <a:latin typeface="Arial" panose="020B0604020202020204" pitchFamily="34" charset="0"/>
                          <a:ea typeface="Calibri" panose="020F0502020204030204" pitchFamily="34" charset="0"/>
                          <a:cs typeface="Arial" panose="020B0604020202020204" pitchFamily="34" charset="0"/>
                        </a:rPr>
                        <a:t>Renforcement du lien logique entre la planification stratégique, l’allocation, et le suivi de l’exécution du budget</a:t>
                      </a:r>
                    </a:p>
                  </a:txBody>
                  <a:tcPr marL="44450" marR="44450" marT="0" marB="0" anchor="ctr"/>
                </a:tc>
                <a:tc>
                  <a:txBody>
                    <a:bodyPr/>
                    <a:lstStyle/>
                    <a:p>
                      <a:pPr>
                        <a:lnSpc>
                          <a:spcPct val="107000"/>
                        </a:lnSpc>
                        <a:spcAft>
                          <a:spcPts val="0"/>
                        </a:spcAft>
                      </a:pPr>
                      <a:r>
                        <a:rPr lang="fr-FR" sz="1600" dirty="0">
                          <a:effectLst/>
                          <a:latin typeface="Arial" panose="020B0604020202020204" pitchFamily="34" charset="0"/>
                          <a:ea typeface="Calibri" panose="020F0502020204030204" pitchFamily="34" charset="0"/>
                          <a:cs typeface="Arial" panose="020B0604020202020204" pitchFamily="34" charset="0"/>
                        </a:rPr>
                        <a:t>DAF &amp; DGEPIS</a:t>
                      </a:r>
                    </a:p>
                  </a:txBody>
                  <a:tcPr marL="44450" marR="44450" marT="0" marB="0" anchor="ctr"/>
                </a:tc>
              </a:tr>
            </a:tbl>
          </a:graphicData>
        </a:graphic>
      </p:graphicFrame>
    </p:spTree>
    <p:extLst>
      <p:ext uri="{BB962C8B-B14F-4D97-AF65-F5344CB8AC3E}">
        <p14:creationId xmlns:p14="http://schemas.microsoft.com/office/powerpoint/2010/main" val="1951885813"/>
      </p:ext>
    </p:extLst>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583" y="1556792"/>
            <a:ext cx="7565789" cy="4793086"/>
          </a:xfrm>
        </p:spPr>
        <p:txBody>
          <a:bodyPr>
            <a:noAutofit/>
          </a:bodyPr>
          <a:lstStyle/>
          <a:p>
            <a:pPr marL="0" lvl="0" indent="0" algn="just">
              <a:lnSpc>
                <a:spcPct val="100000"/>
              </a:lnSpc>
              <a:spcBef>
                <a:spcPts val="0"/>
              </a:spcBef>
              <a:buNone/>
            </a:pPr>
            <a:endParaRPr lang="fr-FR" sz="800" b="1" dirty="0" smtClean="0">
              <a:latin typeface="Arial" panose="020B0604020202020204" pitchFamily="34" charset="0"/>
              <a:cs typeface="Arial" panose="020B0604020202020204" pitchFamily="34" charset="0"/>
            </a:endParaRPr>
          </a:p>
          <a:p>
            <a:pPr marL="0" lvl="0" indent="0" algn="just">
              <a:buNone/>
            </a:pPr>
            <a:endParaRPr lang="fr-FR" dirty="0" smtClean="0">
              <a:latin typeface="Arial" panose="020B0604020202020204" pitchFamily="34" charset="0"/>
              <a:cs typeface="Arial" panose="020B0604020202020204" pitchFamily="34" charset="0"/>
            </a:endParaRPr>
          </a:p>
          <a:p>
            <a:pPr marL="0" indent="0" algn="just">
              <a:buNone/>
            </a:pPr>
            <a:endParaRPr lang="fr-FR"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11</a:t>
            </a:fld>
            <a:endParaRPr lang="fr-FR"/>
          </a:p>
        </p:txBody>
      </p:sp>
      <p:cxnSp>
        <p:nvCxnSpPr>
          <p:cNvPr id="7" name="Connecteur droit 6"/>
          <p:cNvCxnSpPr/>
          <p:nvPr/>
        </p:nvCxnSpPr>
        <p:spPr>
          <a:xfrm>
            <a:off x="827584" y="1404816"/>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620688"/>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4. Propositions de mesures &amp; réformes</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435356413"/>
              </p:ext>
            </p:extLst>
          </p:nvPr>
        </p:nvGraphicFramePr>
        <p:xfrm>
          <a:off x="827583" y="1844823"/>
          <a:ext cx="7655763" cy="4487787"/>
        </p:xfrm>
        <a:graphic>
          <a:graphicData uri="http://schemas.openxmlformats.org/drawingml/2006/table">
            <a:tbl>
              <a:tblPr firstRow="1" bandRow="1">
                <a:tableStyleId>{5C22544A-7EE6-4342-B048-85BDC9FD1C3A}</a:tableStyleId>
              </a:tblPr>
              <a:tblGrid>
                <a:gridCol w="2114450"/>
                <a:gridCol w="3718513"/>
                <a:gridCol w="1822800"/>
              </a:tblGrid>
              <a:tr h="490422">
                <a:tc>
                  <a:txBody>
                    <a:bodyPr/>
                    <a:lstStyle/>
                    <a:p>
                      <a:pPr>
                        <a:lnSpc>
                          <a:spcPct val="107000"/>
                        </a:lnSpc>
                        <a:spcAft>
                          <a:spcPts val="0"/>
                        </a:spcAft>
                      </a:pPr>
                      <a:r>
                        <a:rPr lang="fr-FR" sz="1500" b="1" dirty="0">
                          <a:effectLst/>
                          <a:latin typeface="Arial" panose="020B0604020202020204" pitchFamily="34" charset="0"/>
                          <a:ea typeface="Calibri" panose="020F0502020204030204" pitchFamily="34" charset="0"/>
                          <a:cs typeface="Arial" panose="020B0604020202020204" pitchFamily="34" charset="0"/>
                        </a:rPr>
                        <a:t>Problèmes</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500" b="1">
                          <a:effectLst/>
                          <a:latin typeface="Arial" panose="020B0604020202020204" pitchFamily="34" charset="0"/>
                          <a:ea typeface="Calibri" panose="020F0502020204030204" pitchFamily="34" charset="0"/>
                          <a:cs typeface="Arial" panose="020B0604020202020204" pitchFamily="34" charset="0"/>
                        </a:rPr>
                        <a:t>Libellé des mesures/réformes</a:t>
                      </a:r>
                      <a:endParaRPr lang="fr-FR" sz="15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500" b="1">
                          <a:effectLst/>
                          <a:latin typeface="Arial" panose="020B0604020202020204" pitchFamily="34" charset="0"/>
                          <a:ea typeface="Calibri" panose="020F0502020204030204" pitchFamily="34" charset="0"/>
                          <a:cs typeface="Arial" panose="020B0604020202020204" pitchFamily="34" charset="0"/>
                        </a:rPr>
                        <a:t>Responsabilité de mise en œuvre</a:t>
                      </a:r>
                      <a:endParaRPr lang="fr-FR" sz="15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744882">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Faiblesse du système national d’information comptable et financière</a:t>
                      </a:r>
                    </a:p>
                  </a:txBody>
                  <a:tcPr marL="44450" marR="44450" marT="0" marB="0"/>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Institutionnalisation des comptes de santé et des revues des dépenses de santé</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CABINET, DAF &amp; DGEPIS</a:t>
                      </a:r>
                    </a:p>
                  </a:txBody>
                  <a:tcPr marL="44450" marR="44450" marT="0" marB="0" anchor="ctr"/>
                </a:tc>
              </a:tr>
              <a:tr h="1508260">
                <a:tc rowSpan="3">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Utilisation peu rationnelle des ressources du secteur</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Réforme du système de paiement actuel (études de faisabilité des mécanismes alternatifs de paiement, prestations de soins et passage à des mécanismes incitatifs à la performance plutôt que le paiement à l’acte)</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DGAS/DESR, DAF, DGEPIS</a:t>
                      </a:r>
                    </a:p>
                  </a:txBody>
                  <a:tcPr marL="44450" marR="44450" marT="0" marB="0" anchor="ctr"/>
                </a:tc>
              </a:tr>
              <a:tr h="1253801">
                <a:tc vMerge="1">
                  <a:txBody>
                    <a:bodyPr/>
                    <a:lstStyle/>
                    <a:p>
                      <a:endParaRPr lang="fr-FR"/>
                    </a:p>
                  </a:txBody>
                  <a:tcP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Mise en place de modalités de tarification adéquates (analyse des coûts des prestations, révision des modalités d’acquisition et de tarification des biens et services dans le secteur public) </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DGAS/DESR &amp; DAF</a:t>
                      </a:r>
                    </a:p>
                  </a:txBody>
                  <a:tcPr marL="44450" marR="44450" marT="0" marB="0" anchor="ctr"/>
                </a:tc>
              </a:tr>
              <a:tr h="490422">
                <a:tc vMerge="1">
                  <a:txBody>
                    <a:bodyPr/>
                    <a:lstStyle/>
                    <a:p>
                      <a:endParaRPr lang="fr-FR"/>
                    </a:p>
                  </a:txBody>
                  <a:tcP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Introduction du financement basé sur la performance </a:t>
                      </a:r>
                    </a:p>
                  </a:txBody>
                  <a:tcPr marL="44450" marR="44450" marT="0" marB="0" anchor="ctr"/>
                </a:tc>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DGEPIS, DAF, DGAS</a:t>
                      </a:r>
                    </a:p>
                  </a:txBody>
                  <a:tcPr marL="44450" marR="44450" marT="0" marB="0" anchor="ctr"/>
                </a:tc>
              </a:tr>
            </a:tbl>
          </a:graphicData>
        </a:graphic>
      </p:graphicFrame>
    </p:spTree>
    <p:extLst>
      <p:ext uri="{BB962C8B-B14F-4D97-AF65-F5344CB8AC3E}">
        <p14:creationId xmlns:p14="http://schemas.microsoft.com/office/powerpoint/2010/main" val="1123354540"/>
      </p:ext>
    </p:extLst>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583" y="1556792"/>
            <a:ext cx="7565789" cy="4793086"/>
          </a:xfrm>
        </p:spPr>
        <p:txBody>
          <a:bodyPr>
            <a:noAutofit/>
          </a:bodyPr>
          <a:lstStyle/>
          <a:p>
            <a:pPr marL="0" lvl="0" indent="0" algn="just">
              <a:lnSpc>
                <a:spcPct val="100000"/>
              </a:lnSpc>
              <a:spcBef>
                <a:spcPts val="0"/>
              </a:spcBef>
              <a:buNone/>
            </a:pPr>
            <a:endParaRPr lang="fr-FR" sz="800" b="1" dirty="0" smtClean="0">
              <a:latin typeface="Arial" panose="020B0604020202020204" pitchFamily="34" charset="0"/>
              <a:cs typeface="Arial" panose="020B0604020202020204" pitchFamily="34" charset="0"/>
            </a:endParaRPr>
          </a:p>
          <a:p>
            <a:pPr marL="0" lvl="0" indent="0" algn="just">
              <a:buNone/>
            </a:pPr>
            <a:endParaRPr lang="fr-FR" dirty="0" smtClean="0">
              <a:latin typeface="Arial" panose="020B0604020202020204" pitchFamily="34" charset="0"/>
              <a:cs typeface="Arial" panose="020B0604020202020204" pitchFamily="34" charset="0"/>
            </a:endParaRPr>
          </a:p>
          <a:p>
            <a:pPr marL="0" indent="0" algn="just">
              <a:buNone/>
            </a:pPr>
            <a:endParaRPr lang="fr-FR"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12</a:t>
            </a:fld>
            <a:endParaRPr lang="fr-FR"/>
          </a:p>
        </p:txBody>
      </p:sp>
      <p:cxnSp>
        <p:nvCxnSpPr>
          <p:cNvPr id="7" name="Connecteur droit 6"/>
          <p:cNvCxnSpPr/>
          <p:nvPr/>
        </p:nvCxnSpPr>
        <p:spPr>
          <a:xfrm>
            <a:off x="827584" y="1404816"/>
            <a:ext cx="7560840" cy="7960"/>
          </a:xfrm>
          <a:prstGeom prst="line">
            <a:avLst/>
          </a:prstGeom>
        </p:spPr>
        <p:style>
          <a:lnRef idx="1">
            <a:schemeClr val="accent1"/>
          </a:lnRef>
          <a:fillRef idx="0">
            <a:schemeClr val="accent1"/>
          </a:fillRef>
          <a:effectRef idx="0">
            <a:schemeClr val="accent1"/>
          </a:effectRef>
          <a:fontRef idx="minor">
            <a:schemeClr val="tx1"/>
          </a:fontRef>
        </p:style>
      </p:cxnSp>
      <p:sp>
        <p:nvSpPr>
          <p:cNvPr id="8" name="Titre 1"/>
          <p:cNvSpPr>
            <a:spLocks noGrp="1"/>
          </p:cNvSpPr>
          <p:nvPr>
            <p:ph type="title"/>
          </p:nvPr>
        </p:nvSpPr>
        <p:spPr>
          <a:xfrm>
            <a:off x="827584" y="620688"/>
            <a:ext cx="7655762" cy="640112"/>
          </a:xfrm>
        </p:spPr>
        <p:txBody>
          <a:bodyPr>
            <a:noAutofit/>
          </a:bodyPr>
          <a:lstStyle/>
          <a:p>
            <a:r>
              <a:rPr lang="fr-FR" sz="2000" b="1" cap="none" dirty="0" smtClean="0">
                <a:solidFill>
                  <a:srgbClr val="002060"/>
                </a:solidFill>
                <a:latin typeface="Arial" panose="020B0604020202020204" pitchFamily="34" charset="0"/>
                <a:cs typeface="Arial" panose="020B0604020202020204" pitchFamily="34" charset="0"/>
              </a:rPr>
              <a:t/>
            </a:r>
            <a:br>
              <a:rPr lang="fr-FR" sz="2000" b="1" cap="none" dirty="0" smtClean="0">
                <a:solidFill>
                  <a:srgbClr val="002060"/>
                </a:solidFill>
                <a:latin typeface="Arial" panose="020B0604020202020204" pitchFamily="34" charset="0"/>
                <a:cs typeface="Arial" panose="020B0604020202020204" pitchFamily="34" charset="0"/>
              </a:rPr>
            </a:br>
            <a:r>
              <a:rPr lang="fr-FR" sz="2000" b="1" cap="none" dirty="0" smtClean="0">
                <a:solidFill>
                  <a:srgbClr val="002060"/>
                </a:solidFill>
                <a:latin typeface="Arial" panose="020B0604020202020204" pitchFamily="34" charset="0"/>
                <a:cs typeface="Arial" panose="020B0604020202020204" pitchFamily="34" charset="0"/>
              </a:rPr>
              <a:t>4. Propositions de mesures &amp; réformes</a:t>
            </a:r>
            <a:r>
              <a:rPr lang="fr-FR" sz="2000" b="1" dirty="0">
                <a:solidFill>
                  <a:schemeClr val="accent1">
                    <a:lumMod val="75000"/>
                  </a:schemeClr>
                </a:solidFill>
                <a:latin typeface="Arial" panose="020B0604020202020204" pitchFamily="34" charset="0"/>
                <a:cs typeface="Arial" panose="020B0604020202020204" pitchFamily="34" charset="0"/>
              </a:rPr>
              <a:t/>
            </a:r>
            <a:br>
              <a:rPr lang="fr-FR" sz="2000" b="1" dirty="0">
                <a:solidFill>
                  <a:schemeClr val="accent1">
                    <a:lumMod val="75000"/>
                  </a:schemeClr>
                </a:solidFill>
                <a:latin typeface="Arial" panose="020B0604020202020204" pitchFamily="34" charset="0"/>
                <a:cs typeface="Arial" panose="020B0604020202020204" pitchFamily="34" charset="0"/>
              </a:rPr>
            </a:br>
            <a:endParaRPr lang="fr-FR" sz="2000" b="1" cap="none" dirty="0">
              <a:solidFill>
                <a:srgbClr val="002060"/>
              </a:solidFill>
              <a:latin typeface="Arial" panose="020B0604020202020204" pitchFamily="34" charset="0"/>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4098638096"/>
              </p:ext>
            </p:extLst>
          </p:nvPr>
        </p:nvGraphicFramePr>
        <p:xfrm>
          <a:off x="827583" y="1700808"/>
          <a:ext cx="7655763" cy="4893258"/>
        </p:xfrm>
        <a:graphic>
          <a:graphicData uri="http://schemas.openxmlformats.org/drawingml/2006/table">
            <a:tbl>
              <a:tblPr firstRow="1" bandRow="1">
                <a:tableStyleId>{5C22544A-7EE6-4342-B048-85BDC9FD1C3A}</a:tableStyleId>
              </a:tblPr>
              <a:tblGrid>
                <a:gridCol w="2114450"/>
                <a:gridCol w="3718513"/>
                <a:gridCol w="1822800"/>
              </a:tblGrid>
              <a:tr h="490422">
                <a:tc>
                  <a:txBody>
                    <a:bodyPr/>
                    <a:lstStyle/>
                    <a:p>
                      <a:pPr>
                        <a:lnSpc>
                          <a:spcPct val="107000"/>
                        </a:lnSpc>
                        <a:spcAft>
                          <a:spcPts val="0"/>
                        </a:spcAft>
                      </a:pPr>
                      <a:r>
                        <a:rPr lang="fr-FR" sz="1500" b="1" dirty="0">
                          <a:effectLst/>
                          <a:latin typeface="Arial" panose="020B0604020202020204" pitchFamily="34" charset="0"/>
                          <a:ea typeface="Calibri" panose="020F0502020204030204" pitchFamily="34" charset="0"/>
                          <a:cs typeface="Arial" panose="020B0604020202020204" pitchFamily="34" charset="0"/>
                        </a:rPr>
                        <a:t>Problèmes</a:t>
                      </a:r>
                      <a:endParaRPr lang="fr-FR" sz="15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500" b="1">
                          <a:effectLst/>
                          <a:latin typeface="Arial" panose="020B0604020202020204" pitchFamily="34" charset="0"/>
                          <a:ea typeface="Calibri" panose="020F0502020204030204" pitchFamily="34" charset="0"/>
                          <a:cs typeface="Arial" panose="020B0604020202020204" pitchFamily="34" charset="0"/>
                        </a:rPr>
                        <a:t>Libellé des mesures/réformes</a:t>
                      </a:r>
                      <a:endParaRPr lang="fr-FR" sz="15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nSpc>
                          <a:spcPct val="107000"/>
                        </a:lnSpc>
                        <a:spcAft>
                          <a:spcPts val="0"/>
                        </a:spcAft>
                      </a:pPr>
                      <a:r>
                        <a:rPr lang="fr-FR" sz="1500" b="1">
                          <a:effectLst/>
                          <a:latin typeface="Arial" panose="020B0604020202020204" pitchFamily="34" charset="0"/>
                          <a:ea typeface="Calibri" panose="020F0502020204030204" pitchFamily="34" charset="0"/>
                          <a:cs typeface="Arial" panose="020B0604020202020204" pitchFamily="34" charset="0"/>
                        </a:rPr>
                        <a:t>Responsabilité de mise en œuvre</a:t>
                      </a:r>
                      <a:endParaRPr lang="fr-FR" sz="15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r>
              <a:tr h="744882">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
                      </a:r>
                      <a:br>
                        <a:rPr lang="fr-FR" sz="1500" dirty="0">
                          <a:effectLst/>
                          <a:latin typeface="Arial" panose="020B0604020202020204" pitchFamily="34" charset="0"/>
                          <a:ea typeface="Calibri" panose="020F0502020204030204" pitchFamily="34" charset="0"/>
                          <a:cs typeface="Arial" panose="020B0604020202020204" pitchFamily="34" charset="0"/>
                        </a:rPr>
                      </a:br>
                      <a:r>
                        <a:rPr lang="fr-FR" sz="1500" dirty="0">
                          <a:effectLst/>
                          <a:latin typeface="Arial" panose="020B0604020202020204" pitchFamily="34" charset="0"/>
                          <a:ea typeface="Calibri" panose="020F0502020204030204" pitchFamily="34" charset="0"/>
                          <a:cs typeface="Arial" panose="020B0604020202020204" pitchFamily="34" charset="0"/>
                        </a:rPr>
                        <a:t>Insuffisance dans la prédictibilité du financement des partenaires</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Renforcement du dialogue et de la coordination des interventions au sein du secteur de la santé</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CABINET</a:t>
                      </a:r>
                    </a:p>
                  </a:txBody>
                  <a:tcPr marL="44450" marR="44450" marT="0" marB="0" anchor="ctr"/>
                </a:tc>
              </a:tr>
              <a:tr h="348873">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Lenteur dans le processus de passation des marchés</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Renforcement de capacités du personnel du ministère de la santé à travers des approches innovantes (appui-conseil, tutorat, transfert de compétences basée sur l’assistance technique de long terme, approche contractuelle,…)</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DRH</a:t>
                      </a:r>
                    </a:p>
                  </a:txBody>
                  <a:tcPr marL="44450" marR="44450" marT="0" marB="0" anchor="ctr"/>
                </a:tc>
              </a:tr>
              <a:tr h="648072">
                <a:tc rowSpan="2">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Faiblesses de redevabilité et de transparence</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Renforcement du suivi, du contrôle et d’audits internes et externes de la gestion des ressources matérielles et financières, lutte contre la corruption</a:t>
                      </a:r>
                    </a:p>
                  </a:txBody>
                  <a:tcPr marL="44450" marR="44450" marT="0" marB="0" anchor="ct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CABINET, DAF</a:t>
                      </a:r>
                    </a:p>
                  </a:txBody>
                  <a:tcPr marL="44450" marR="44450" marT="0" marB="0" anchor="ctr"/>
                </a:tc>
              </a:tr>
              <a:tr h="490422">
                <a:tc vMerge="1">
                  <a:txBody>
                    <a:bodyPr/>
                    <a:lstStyle/>
                    <a:p>
                      <a:endParaRPr lang="fr-FR"/>
                    </a:p>
                  </a:txBody>
                  <a:tcPr/>
                </a:tc>
                <a:tc>
                  <a:txBody>
                    <a:bodyPr/>
                    <a:lstStyle/>
                    <a:p>
                      <a:pPr>
                        <a:lnSpc>
                          <a:spcPct val="107000"/>
                        </a:lnSpc>
                        <a:spcAft>
                          <a:spcPts val="0"/>
                        </a:spcAft>
                      </a:pPr>
                      <a:r>
                        <a:rPr lang="fr-FR" sz="1500">
                          <a:effectLst/>
                          <a:latin typeface="Arial" panose="020B0604020202020204" pitchFamily="34" charset="0"/>
                          <a:ea typeface="Calibri" panose="020F0502020204030204" pitchFamily="34" charset="0"/>
                          <a:cs typeface="Arial" panose="020B0604020202020204" pitchFamily="34" charset="0"/>
                        </a:rPr>
                        <a:t>Renforcement des cadres de résultats (revues et évaluations conjointes des performances)</a:t>
                      </a:r>
                    </a:p>
                  </a:txBody>
                  <a:tcPr marL="44450" marR="44450" marT="0" marB="0" anchor="ctr"/>
                </a:tc>
                <a:tc>
                  <a:txBody>
                    <a:bodyPr/>
                    <a:lstStyle/>
                    <a:p>
                      <a:pPr>
                        <a:lnSpc>
                          <a:spcPct val="107000"/>
                        </a:lnSpc>
                        <a:spcAft>
                          <a:spcPts val="0"/>
                        </a:spcAft>
                      </a:pPr>
                      <a:r>
                        <a:rPr lang="fr-FR" sz="1500" dirty="0">
                          <a:effectLst/>
                          <a:latin typeface="Arial" panose="020B0604020202020204" pitchFamily="34" charset="0"/>
                          <a:ea typeface="Calibri" panose="020F0502020204030204" pitchFamily="34" charset="0"/>
                          <a:cs typeface="Arial" panose="020B0604020202020204" pitchFamily="34" charset="0"/>
                        </a:rPr>
                        <a:t>DGEPIS</a:t>
                      </a:r>
                    </a:p>
                  </a:txBody>
                  <a:tcPr marL="44450" marR="44450" marT="0" marB="0" anchor="ctr"/>
                </a:tc>
              </a:tr>
            </a:tbl>
          </a:graphicData>
        </a:graphic>
      </p:graphicFrame>
    </p:spTree>
    <p:extLst>
      <p:ext uri="{BB962C8B-B14F-4D97-AF65-F5344CB8AC3E}">
        <p14:creationId xmlns:p14="http://schemas.microsoft.com/office/powerpoint/2010/main" val="2320860422"/>
      </p:ext>
    </p:extLst>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6024" y="1844824"/>
            <a:ext cx="7772400" cy="2232248"/>
          </a:xfrm>
        </p:spPr>
        <p:txBody>
          <a:bodyPr>
            <a:normAutofit/>
          </a:bodyPr>
          <a:lstStyle/>
          <a:p>
            <a:endParaRPr lang="fr-FR" sz="2400" dirty="0" smtClean="0">
              <a:latin typeface="Tw Cen MT" panose="020B0602020104020603" pitchFamily="34" charset="0"/>
            </a:endParaRPr>
          </a:p>
          <a:p>
            <a:endParaRPr lang="fr-FR" sz="2400" dirty="0">
              <a:latin typeface="Tw Cen MT" panose="020B0602020104020603" pitchFamily="34" charset="0"/>
            </a:endParaRPr>
          </a:p>
          <a:p>
            <a:endParaRPr lang="fr-FR" sz="2400" dirty="0" smtClean="0">
              <a:latin typeface="Tw Cen MT" panose="020B0602020104020603" pitchFamily="34" charset="0"/>
            </a:endParaRPr>
          </a:p>
          <a:p>
            <a:pPr marL="0" indent="0" algn="ctr">
              <a:buNone/>
            </a:pPr>
            <a:r>
              <a:rPr lang="fr-FR" sz="2400" dirty="0" smtClean="0">
                <a:solidFill>
                  <a:srgbClr val="009900"/>
                </a:solidFill>
                <a:effectLst>
                  <a:outerShdw blurRad="38100" dist="38100" dir="2700000" algn="tl">
                    <a:srgbClr val="000000">
                      <a:alpha val="43137"/>
                    </a:srgbClr>
                  </a:outerShdw>
                </a:effectLst>
                <a:latin typeface="Tw Cen MT" panose="020B0602020104020603" pitchFamily="34" charset="0"/>
              </a:rPr>
              <a:t>MERCI DE VOTRE AIMABLE ATTENTION</a:t>
            </a:r>
            <a:endParaRPr lang="fr-FR" sz="2400" dirty="0">
              <a:solidFill>
                <a:srgbClr val="009900"/>
              </a:solidFill>
              <a:effectLst>
                <a:outerShdw blurRad="38100" dist="38100" dir="2700000" algn="tl">
                  <a:srgbClr val="000000">
                    <a:alpha val="43137"/>
                  </a:srgbClr>
                </a:outerShdw>
              </a:effectLst>
              <a:latin typeface="Tw Cen MT" panose="020B0602020104020603"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13</a:t>
            </a:fld>
            <a:endParaRPr lang="fr-FR"/>
          </a:p>
        </p:txBody>
      </p:sp>
    </p:spTree>
    <p:extLst>
      <p:ext uri="{BB962C8B-B14F-4D97-AF65-F5344CB8AC3E}">
        <p14:creationId xmlns:p14="http://schemas.microsoft.com/office/powerpoint/2010/main" val="1678856876"/>
      </p:ext>
    </p:extLst>
  </p:cSld>
  <p:clrMapOvr>
    <a:masterClrMapping/>
  </p:clrMapOvr>
  <p:transition>
    <p:spli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e de bois">
  <a:themeElements>
    <a:clrScheme name="Type de bois">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e de bois">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e de bois">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13800</TotalTime>
  <Words>896</Words>
  <Application>Microsoft Office PowerPoint</Application>
  <PresentationFormat>Affichage à l'écran (4:3)</PresentationFormat>
  <Paragraphs>161</Paragraphs>
  <Slides>13</Slides>
  <Notes>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13</vt:i4>
      </vt:variant>
    </vt:vector>
  </HeadingPairs>
  <TitlesOfParts>
    <vt:vector size="26" baseType="lpstr">
      <vt:lpstr>MS Mincho</vt:lpstr>
      <vt:lpstr>Aharoni</vt:lpstr>
      <vt:lpstr>Arial</vt:lpstr>
      <vt:lpstr>Arial Narrow</vt:lpstr>
      <vt:lpstr>Calibri</vt:lpstr>
      <vt:lpstr>Ebrima</vt:lpstr>
      <vt:lpstr>Georgia</vt:lpstr>
      <vt:lpstr>Rockwell</vt:lpstr>
      <vt:lpstr>Rockwell Condensed</vt:lpstr>
      <vt:lpstr>Times New Roman</vt:lpstr>
      <vt:lpstr>Tw Cen MT</vt:lpstr>
      <vt:lpstr>Wingdings</vt:lpstr>
      <vt:lpstr>Type de bois</vt:lpstr>
      <vt:lpstr>REPUBLIQUE TOGOLAISE MINISTERE DE LA SANTE ET DE LA PROTECTION SOCIALE</vt:lpstr>
      <vt:lpstr> 1. Composition/membres du groupe </vt:lpstr>
      <vt:lpstr> 2. Thème de travail du groupe </vt:lpstr>
      <vt:lpstr> 2. Termes de référence de travail du groupe  </vt:lpstr>
      <vt:lpstr>  3. Analyse des problèmes  </vt:lpstr>
      <vt:lpstr>  3. Analyse des problèmes  </vt:lpstr>
      <vt:lpstr>  3. Analyse des problèmes  </vt:lpstr>
      <vt:lpstr>  3. Analyse des problèmes  </vt:lpstr>
      <vt:lpstr>  3. Analyse des problèmes  </vt:lpstr>
      <vt:lpstr> 4. Propositions de mesures &amp; réformes </vt:lpstr>
      <vt:lpstr> 4. Propositions de mesures &amp; réformes </vt:lpstr>
      <vt:lpstr> 4. Propositions de mesures &amp; réformes </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KLAMATETOU</dc:creator>
  <cp:lastModifiedBy>TOSHIBA</cp:lastModifiedBy>
  <cp:revision>508</cp:revision>
  <dcterms:created xsi:type="dcterms:W3CDTF">2013-01-30T12:24:26Z</dcterms:created>
  <dcterms:modified xsi:type="dcterms:W3CDTF">2017-04-20T14:21:13Z</dcterms:modified>
</cp:coreProperties>
</file>