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0374" y="0"/>
            <a:ext cx="2293626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581400"/>
            <a:ext cx="3962400" cy="2133600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438400" y="1447800"/>
            <a:ext cx="3962400" cy="21336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3582988" y="6426201"/>
            <a:ext cx="2819399" cy="126999"/>
          </a:xfrm>
        </p:spPr>
        <p:txBody>
          <a:bodyPr/>
          <a:lstStyle/>
          <a:p>
            <a:fld id="{EABBB220-3C8D-4477-9978-8D8E88B7E971}" type="datetimeFigureOut">
              <a:rPr lang="en-GB" smtClean="0"/>
              <a:t>18/01/2018</a:t>
            </a:fld>
            <a:endParaRPr lang="en-GB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6414976" y="6400800"/>
            <a:ext cx="457200" cy="152400"/>
          </a:xfrm>
        </p:spPr>
        <p:txBody>
          <a:bodyPr/>
          <a:lstStyle>
            <a:lvl1pPr algn="r">
              <a:defRPr/>
            </a:lvl1pPr>
          </a:lstStyle>
          <a:p>
            <a:fld id="{BDE4CE83-E910-4F15-881C-06CB0341EB2A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581400" y="6296248"/>
            <a:ext cx="2820987" cy="152400"/>
          </a:xfr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5714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BB220-3C8D-4477-9978-8D8E88B7E971}" type="datetimeFigureOut">
              <a:rPr lang="en-GB" smtClean="0"/>
              <a:t>18/01/2018</a:t>
            </a:fld>
            <a:endParaRPr lang="en-GB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DE4CE83-E910-4F15-881C-06CB0341EB2A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0"/>
            <a:ext cx="2293626" cy="6858000"/>
          </a:xfrm>
          <a:prstGeom prst="rect">
            <a:avLst/>
          </a:prstGeom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39788" y="6426201"/>
            <a:ext cx="2819399" cy="126999"/>
          </a:xfrm>
        </p:spPr>
        <p:txBody>
          <a:bodyPr/>
          <a:lstStyle/>
          <a:p>
            <a:fld id="{EABBB220-3C8D-4477-9978-8D8E88B7E971}" type="datetimeFigureOut">
              <a:rPr lang="en-GB" smtClean="0"/>
              <a:t>18/01/2018</a:t>
            </a:fld>
            <a:endParaRPr lang="en-GB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4116388" y="6400800"/>
            <a:ext cx="533400" cy="152400"/>
          </a:xfrm>
        </p:spPr>
        <p:txBody>
          <a:bodyPr/>
          <a:lstStyle/>
          <a:p>
            <a:fld id="{BDE4CE83-E910-4F15-881C-06CB0341EB2A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838200" y="6296248"/>
            <a:ext cx="2820987" cy="152400"/>
          </a:xfrm>
        </p:spPr>
        <p:txBody>
          <a:bodyPr/>
          <a:lstStyle/>
          <a:p>
            <a:endParaRPr lang="en-GB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7200" y="1828800"/>
            <a:ext cx="3200400" cy="17526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3578224"/>
            <a:ext cx="3200645" cy="1459767"/>
          </a:xfrm>
        </p:spPr>
        <p:txBody>
          <a:bodyPr anchor="t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None/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4290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BB220-3C8D-4477-9978-8D8E88B7E971}" type="datetimeFigureOut">
              <a:rPr lang="en-GB" smtClean="0"/>
              <a:t>18/01/2018</a:t>
            </a:fld>
            <a:endParaRPr lang="en-GB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DE4CE83-E910-4F15-881C-06CB0341EB2A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5238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675288"/>
            <a:ext cx="3581400" cy="2525112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 baseline="0"/>
            </a:lvl4pPr>
            <a:lvl5pPr>
              <a:buFont typeface="Wingdings" pitchFamily="2" charset="2"/>
              <a:buChar char="§"/>
              <a:defRPr sz="1400"/>
            </a:lvl5pPr>
            <a:lvl6pPr>
              <a:buFont typeface="Wingdings" pitchFamily="2" charset="2"/>
              <a:buChar char="§"/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199" y="3429000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9" y="3840162"/>
            <a:ext cx="3581400" cy="2515198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BB220-3C8D-4477-9978-8D8E88B7E971}" type="datetimeFigureOut">
              <a:rPr lang="en-GB" smtClean="0"/>
              <a:t>18/01/2018</a:t>
            </a:fld>
            <a:endParaRPr lang="en-GB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DE4CE83-E910-4F15-881C-06CB0341EB2A}" type="slidenum">
              <a:rPr lang="en-GB" smtClean="0"/>
              <a:t>‹#›</a:t>
            </a:fld>
            <a:endParaRPr lang="en-GB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457200"/>
            <a:ext cx="3962400" cy="571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BB220-3C8D-4477-9978-8D8E88B7E971}" type="datetimeFigureOut">
              <a:rPr lang="en-GB" smtClean="0"/>
              <a:t>18/01/2018</a:t>
            </a:fld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DE4CE83-E910-4F15-881C-06CB0341EB2A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BB220-3C8D-4477-9978-8D8E88B7E971}" type="datetimeFigureOut">
              <a:rPr lang="en-GB" smtClean="0"/>
              <a:t>18/01/2018</a:t>
            </a:fld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DE4CE83-E910-4F15-881C-06CB0341EB2A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4837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4700016" cy="3505200"/>
          </a:xfrm>
        </p:spPr>
        <p:txBody>
          <a:bodyPr>
            <a:normAutofit/>
          </a:bodyPr>
          <a:lstStyle>
            <a:lvl1pPr marL="228600" indent="-182880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BB220-3C8D-4477-9978-8D8E88B7E971}" type="datetimeFigureOut">
              <a:rPr lang="en-GB" smtClean="0"/>
              <a:t>18/01/2018</a:t>
            </a:fld>
            <a:endParaRPr lang="en-GB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DE4CE83-E910-4F15-881C-06CB0341EB2A}" type="slidenum">
              <a:rPr lang="en-GB" smtClean="0"/>
              <a:t>‹#›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676400"/>
            <a:ext cx="4696967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5972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BB220-3C8D-4477-9978-8D8E88B7E971}" type="datetimeFigureOut">
              <a:rPr lang="en-GB" smtClean="0"/>
              <a:t>18/01/2018</a:t>
            </a:fld>
            <a:endParaRPr lang="en-GB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DE4CE83-E910-4F15-881C-06CB0341EB2A}" type="slidenum">
              <a:rPr lang="en-GB" smtClean="0"/>
              <a:t>‹#›</a:t>
            </a:fld>
            <a:endParaRPr lang="en-GB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BB220-3C8D-4477-9978-8D8E88B7E971}" type="datetimeFigureOut">
              <a:rPr lang="en-GB" smtClean="0"/>
              <a:t>18/01/2018</a:t>
            </a:fld>
            <a:endParaRPr lang="en-GB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DE4CE83-E910-4F15-881C-06CB0341EB2A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BB220-3C8D-4477-9978-8D8E88B7E971}" type="datetimeFigureOut">
              <a:rPr lang="en-GB" smtClean="0"/>
              <a:t>18/01/2018</a:t>
            </a:fld>
            <a:endParaRPr lang="en-GB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DE4CE83-E910-4F15-881C-06CB0341EB2A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823693" y="0"/>
            <a:ext cx="32030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DE4CE83-E910-4F15-881C-06CB0341EB2A}" type="slidenum">
              <a:rPr lang="en-GB" smtClean="0"/>
              <a:t>‹#›</a:t>
            </a:fld>
            <a:endParaRPr lang="en-GB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ABBB220-3C8D-4477-9978-8D8E88B7E971}" type="datetimeFigureOut">
              <a:rPr lang="en-GB" smtClean="0"/>
              <a:t>18/01/2018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spcBef>
          <a:spcPct val="0"/>
        </a:spcBef>
        <a:buNone/>
        <a:defRPr sz="28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59436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77724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96012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14300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2588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50876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9164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00808"/>
            <a:ext cx="5974432" cy="2952327"/>
          </a:xfrm>
        </p:spPr>
        <p:txBody>
          <a:bodyPr>
            <a:normAutofit/>
          </a:bodyPr>
          <a:lstStyle/>
          <a:p>
            <a:r>
              <a:rPr lang="fr-BE" dirty="0"/>
              <a:t>Vers un achat stratégique des prestations d'encadrement et de pilotage des services de santé et d'un paquet d'activités communautaires adapté au contexte de chaque commune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2783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196752"/>
            <a:ext cx="7715200" cy="4975447"/>
          </a:xfrm>
        </p:spPr>
        <p:txBody>
          <a:bodyPr>
            <a:normAutofit lnSpcReduction="10000"/>
          </a:bodyPr>
          <a:lstStyle/>
          <a:p>
            <a:r>
              <a:rPr lang="fr-BE" sz="3200" dirty="0" smtClean="0"/>
              <a:t>Assurer la qualité de l'offre de soins dans le contexte du système de tiers paiement par</a:t>
            </a:r>
          </a:p>
          <a:p>
            <a:pPr lvl="1"/>
            <a:r>
              <a:rPr lang="fr-BE" sz="2000" dirty="0" smtClean="0"/>
              <a:t>Une gestion adéquate des produits de santé</a:t>
            </a:r>
          </a:p>
          <a:p>
            <a:pPr lvl="1"/>
            <a:r>
              <a:rPr lang="fr-BE" sz="2000" dirty="0" smtClean="0"/>
              <a:t>La fidélisation et la motivation du personnel de santé</a:t>
            </a:r>
          </a:p>
          <a:p>
            <a:r>
              <a:rPr lang="fr-BE" sz="3200" dirty="0"/>
              <a:t>Assurer une réponse multisectorielle et globale (curative, préventive et promotionnelle) aux problèmes de santé par </a:t>
            </a:r>
          </a:p>
          <a:p>
            <a:pPr lvl="1"/>
            <a:r>
              <a:rPr lang="fr-BE" sz="2400" dirty="0" smtClean="0"/>
              <a:t>Une collaboration district sanitaire – commune</a:t>
            </a:r>
          </a:p>
          <a:p>
            <a:pPr lvl="1"/>
            <a:r>
              <a:rPr lang="fr-BE" sz="2400" dirty="0" smtClean="0"/>
              <a:t>La définition d'un paquet d'interventions communautaires et intersectorielles adapté au contexte de chaque commune</a:t>
            </a:r>
          </a:p>
          <a:p>
            <a:pPr lvl="1"/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457200"/>
            <a:ext cx="7228656" cy="667544"/>
          </a:xfrm>
        </p:spPr>
        <p:txBody>
          <a:bodyPr/>
          <a:lstStyle/>
          <a:p>
            <a:pPr algn="l"/>
            <a:r>
              <a:rPr lang="fr-BE" dirty="0" smtClean="0"/>
              <a:t>Défis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4519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196752"/>
            <a:ext cx="7715200" cy="4975447"/>
          </a:xfrm>
        </p:spPr>
        <p:txBody>
          <a:bodyPr>
            <a:normAutofit fontScale="77500" lnSpcReduction="20000"/>
          </a:bodyPr>
          <a:lstStyle/>
          <a:p>
            <a:endParaRPr lang="fr-BE" sz="3200" dirty="0" smtClean="0"/>
          </a:p>
          <a:p>
            <a:r>
              <a:rPr lang="fr-BE" sz="3200" dirty="0" smtClean="0"/>
              <a:t>La fragmentation des activités d'encadrement et de pilotage des services de santé</a:t>
            </a:r>
          </a:p>
          <a:p>
            <a:r>
              <a:rPr lang="fr-BE" sz="3200" dirty="0" smtClean="0"/>
              <a:t>L'absence de lien entre les activités d'encadrement et les résultats à atteindre</a:t>
            </a:r>
          </a:p>
          <a:p>
            <a:r>
              <a:rPr lang="fr-BE" sz="3200" dirty="0" smtClean="0"/>
              <a:t>Le non alignement des procédures de financement des activités du PADS aux procédures de l'Etat </a:t>
            </a:r>
          </a:p>
          <a:p>
            <a:r>
              <a:rPr lang="fr-BE" sz="3200" dirty="0" smtClean="0"/>
              <a:t>L'absence de mécanismes de motivation de l'équipe cadre de santé à travers les procédures de l'Etat</a:t>
            </a:r>
          </a:p>
          <a:p>
            <a:r>
              <a:rPr lang="fr-BE" sz="3200" dirty="0" smtClean="0"/>
              <a:t>Le non coordination des activités communautaires et intersectorielles au niveau communal et district sanitaire et l'absence de contextualisation de ces activités</a:t>
            </a:r>
          </a:p>
          <a:p>
            <a:r>
              <a:rPr lang="fr-BE" sz="3200" dirty="0" smtClean="0"/>
              <a:t>La faiblesse technique des communes pour le soutien aux CSPS et la mise en œuvre d'activités intersectorielles</a:t>
            </a:r>
          </a:p>
          <a:p>
            <a:endParaRPr lang="fr-BE" sz="3200" dirty="0" smtClean="0"/>
          </a:p>
          <a:p>
            <a:pPr lvl="1"/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457200"/>
            <a:ext cx="7228656" cy="667544"/>
          </a:xfrm>
        </p:spPr>
        <p:txBody>
          <a:bodyPr/>
          <a:lstStyle/>
          <a:p>
            <a:pPr algn="l"/>
            <a:r>
              <a:rPr lang="fr-BE" dirty="0" smtClean="0"/>
              <a:t>Obstacles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2061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196752"/>
            <a:ext cx="7715200" cy="4975447"/>
          </a:xfrm>
        </p:spPr>
        <p:txBody>
          <a:bodyPr>
            <a:normAutofit fontScale="70000" lnSpcReduction="20000"/>
          </a:bodyPr>
          <a:lstStyle/>
          <a:p>
            <a:endParaRPr lang="fr-BE" sz="3200" dirty="0" smtClean="0"/>
          </a:p>
          <a:p>
            <a:r>
              <a:rPr lang="fr-BE" sz="3200" dirty="0" smtClean="0"/>
              <a:t>Définir et prioriser les résultats attendus du plan annuel ou triennal du DS en termes de qualité de soins, de couverture des prestations de soins et de changements des comportements</a:t>
            </a:r>
            <a:endParaRPr lang="fr-BE" sz="3200" dirty="0"/>
          </a:p>
          <a:p>
            <a:r>
              <a:rPr lang="fr-BE" sz="3200" dirty="0" smtClean="0"/>
              <a:t>Rationaliser les activités d'encadrement et de pilotage des services de santé : liste standard de +/-20 activités</a:t>
            </a:r>
          </a:p>
          <a:p>
            <a:r>
              <a:rPr lang="fr-BE" sz="3200" dirty="0" smtClean="0"/>
              <a:t>Mettre en place une collaboration institutionnelle entre les services déconcentrés et les services décentralisées : modèle de l'établissement public intercommunale</a:t>
            </a:r>
          </a:p>
          <a:p>
            <a:r>
              <a:rPr lang="fr-BE" sz="3200" dirty="0" smtClean="0"/>
              <a:t>Renforcer les capacités de gestion des produits de santé et du financement : calcul consommation mensuelle moyenne et compte d'exploitation</a:t>
            </a:r>
            <a:endParaRPr lang="en-GB" dirty="0" smtClean="0"/>
          </a:p>
          <a:p>
            <a:r>
              <a:rPr lang="fr-BE" sz="3200" dirty="0" smtClean="0"/>
              <a:t>Réaliser dans chaque commune un diagnostic communautaire</a:t>
            </a:r>
          </a:p>
          <a:p>
            <a:r>
              <a:rPr lang="fr-BE" sz="3200" dirty="0" smtClean="0"/>
              <a:t>Définir le paquet d'activités communautaires et intersectorielles le mieux adapté au contexte de chaque commune.</a:t>
            </a:r>
          </a:p>
          <a:p>
            <a:endParaRPr lang="fr-BE" sz="32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457200"/>
            <a:ext cx="7228656" cy="667544"/>
          </a:xfrm>
        </p:spPr>
        <p:txBody>
          <a:bodyPr/>
          <a:lstStyle/>
          <a:p>
            <a:pPr algn="l"/>
            <a:r>
              <a:rPr lang="fr-BE" dirty="0"/>
              <a:t>S</a:t>
            </a:r>
            <a:r>
              <a:rPr lang="fr-BE" dirty="0" smtClean="0"/>
              <a:t>tratégies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8536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08720"/>
            <a:ext cx="7715200" cy="5544616"/>
          </a:xfrm>
        </p:spPr>
        <p:txBody>
          <a:bodyPr>
            <a:normAutofit fontScale="47500" lnSpcReduction="20000"/>
          </a:bodyPr>
          <a:lstStyle/>
          <a:p>
            <a:r>
              <a:rPr lang="fr-BE" sz="4400" dirty="0" smtClean="0"/>
              <a:t>La disponibilité de </a:t>
            </a:r>
            <a:r>
              <a:rPr lang="fr-BE" sz="4400" dirty="0" err="1" smtClean="0"/>
              <a:t>env</a:t>
            </a:r>
            <a:r>
              <a:rPr lang="fr-BE" sz="4400" dirty="0" smtClean="0"/>
              <a:t> 500.000.000 FCFA Etat/PAPS2 par an pour soutenir des activités standardisées d'encadrement et de pilotage dans les districts sanitaires du boucle de </a:t>
            </a:r>
            <a:r>
              <a:rPr lang="fr-BE" sz="4400" dirty="0" err="1" smtClean="0"/>
              <a:t>mouhoun</a:t>
            </a:r>
            <a:r>
              <a:rPr lang="fr-BE" sz="4400" dirty="0" smtClean="0"/>
              <a:t> et des hauts bassins (+ DS </a:t>
            </a:r>
            <a:r>
              <a:rPr lang="fr-BE" sz="4400" dirty="0" err="1" smtClean="0"/>
              <a:t>Seguenega</a:t>
            </a:r>
            <a:r>
              <a:rPr lang="fr-BE" sz="4400" dirty="0" smtClean="0"/>
              <a:t>)</a:t>
            </a:r>
          </a:p>
          <a:p>
            <a:r>
              <a:rPr lang="fr-BE" sz="4400" dirty="0" smtClean="0"/>
              <a:t>Coacher en 2018 4 DS pour obtenir un plan d'action de district qui</a:t>
            </a:r>
          </a:p>
          <a:p>
            <a:pPr lvl="1"/>
            <a:r>
              <a:rPr lang="fr-BE" sz="2800" dirty="0" smtClean="0"/>
              <a:t>Décrit et priorise les résultats attendues en terme de qualité des soins, couvertures des prestations de soins et changements de comportements</a:t>
            </a:r>
          </a:p>
          <a:p>
            <a:pPr lvl="1"/>
            <a:r>
              <a:rPr lang="fr-BE" sz="2800" dirty="0" smtClean="0"/>
              <a:t>Rationalise les activités d'encadrement et de pilotage (</a:t>
            </a:r>
            <a:r>
              <a:rPr lang="fr-BE" sz="2800" dirty="0" err="1" smtClean="0"/>
              <a:t>env</a:t>
            </a:r>
            <a:r>
              <a:rPr lang="fr-BE" sz="2800" dirty="0" smtClean="0"/>
              <a:t> 20) avec des indicateurs de qualité de ces activités (suivant modèle FBR)</a:t>
            </a:r>
          </a:p>
          <a:p>
            <a:pPr lvl="1"/>
            <a:r>
              <a:rPr lang="fr-BE" sz="2800" dirty="0" smtClean="0"/>
              <a:t>Définit le paquet d'activités communautaires (</a:t>
            </a:r>
            <a:r>
              <a:rPr lang="fr-BE" sz="2800" dirty="0" err="1" smtClean="0"/>
              <a:t>outreach</a:t>
            </a:r>
            <a:r>
              <a:rPr lang="fr-BE" sz="2800" dirty="0" smtClean="0"/>
              <a:t>, </a:t>
            </a:r>
            <a:r>
              <a:rPr lang="fr-BE" sz="2800" dirty="0" err="1" smtClean="0"/>
              <a:t>outdoor</a:t>
            </a:r>
            <a:r>
              <a:rPr lang="fr-BE" sz="2800" dirty="0" smtClean="0"/>
              <a:t> </a:t>
            </a:r>
            <a:r>
              <a:rPr lang="fr-BE" sz="2800" dirty="0" err="1" smtClean="0"/>
              <a:t>activities</a:t>
            </a:r>
            <a:r>
              <a:rPr lang="fr-BE" sz="2800" dirty="0" smtClean="0"/>
              <a:t>, CBS) le plus approprié au contexte</a:t>
            </a:r>
          </a:p>
          <a:p>
            <a:pPr lvl="1"/>
            <a:r>
              <a:rPr lang="fr-BE" sz="2800" dirty="0" smtClean="0"/>
              <a:t>Assure le renforcement des capacités de gestion et la transparence</a:t>
            </a:r>
          </a:p>
          <a:p>
            <a:pPr lvl="1"/>
            <a:r>
              <a:rPr lang="fr-BE" sz="2800" dirty="0" smtClean="0"/>
              <a:t>Décrit l'amélioration des conditions de travail requis de l'ECD</a:t>
            </a:r>
          </a:p>
          <a:p>
            <a:pPr lvl="1"/>
            <a:r>
              <a:rPr lang="fr-BE" sz="2800" dirty="0" smtClean="0"/>
              <a:t>Décrit la modalité de collaboration avec les communes</a:t>
            </a:r>
          </a:p>
          <a:p>
            <a:r>
              <a:rPr lang="fr-BE" sz="5100" dirty="0" smtClean="0"/>
              <a:t>Financer ces plans d'action en 2018 </a:t>
            </a:r>
          </a:p>
          <a:p>
            <a:r>
              <a:rPr lang="fr-BE" sz="5100" dirty="0" smtClean="0"/>
              <a:t>Assurer le suivi de la qualité des activités d'encadrement et les indicateurs de résultat </a:t>
            </a:r>
          </a:p>
          <a:p>
            <a:r>
              <a:rPr lang="fr-BE" sz="5100" dirty="0" smtClean="0"/>
              <a:t>Coacher les autres DS des 2 régions pour une amélioration de leur plan d'action en 2018 ou 2019</a:t>
            </a:r>
          </a:p>
          <a:p>
            <a:pPr lvl="1"/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457200"/>
            <a:ext cx="7228656" cy="523528"/>
          </a:xfrm>
        </p:spPr>
        <p:txBody>
          <a:bodyPr/>
          <a:lstStyle/>
          <a:p>
            <a:pPr algn="l"/>
            <a:r>
              <a:rPr lang="fr-BE" dirty="0" smtClean="0"/>
              <a:t>Opportunités et démarche proposée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5250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204864"/>
            <a:ext cx="7715200" cy="3967335"/>
          </a:xfrm>
        </p:spPr>
        <p:txBody>
          <a:bodyPr>
            <a:normAutofit fontScale="70000" lnSpcReduction="20000"/>
          </a:bodyPr>
          <a:lstStyle/>
          <a:p>
            <a:endParaRPr lang="fr-BE" sz="3200" dirty="0" smtClean="0"/>
          </a:p>
          <a:p>
            <a:r>
              <a:rPr lang="fr-BE" sz="3200" dirty="0" smtClean="0"/>
              <a:t>Technique</a:t>
            </a:r>
          </a:p>
          <a:p>
            <a:pPr lvl="1"/>
            <a:r>
              <a:rPr lang="fr-BE" sz="2800" dirty="0" smtClean="0"/>
              <a:t>Définir le paquet standard d'activités d'encadrement et de pilotage des services de santé</a:t>
            </a:r>
          </a:p>
          <a:p>
            <a:pPr lvl="1"/>
            <a:r>
              <a:rPr lang="fr-BE" sz="2800" dirty="0" smtClean="0"/>
              <a:t>Définir les how to, les </a:t>
            </a:r>
            <a:r>
              <a:rPr lang="fr-BE" sz="2800" dirty="0"/>
              <a:t>must have, les </a:t>
            </a:r>
            <a:r>
              <a:rPr lang="fr-BE" sz="2800" dirty="0" err="1"/>
              <a:t>should</a:t>
            </a:r>
            <a:r>
              <a:rPr lang="fr-BE" sz="2800" dirty="0"/>
              <a:t> have, les </a:t>
            </a:r>
            <a:r>
              <a:rPr lang="fr-BE" sz="2800" dirty="0" err="1"/>
              <a:t>could</a:t>
            </a:r>
            <a:r>
              <a:rPr lang="fr-BE" sz="2800" dirty="0"/>
              <a:t> have, les </a:t>
            </a:r>
            <a:r>
              <a:rPr lang="fr-BE" sz="2800" dirty="0" err="1"/>
              <a:t>would</a:t>
            </a:r>
            <a:r>
              <a:rPr lang="fr-BE" sz="2800" dirty="0"/>
              <a:t> not have d'un paquet d'activités communautaires adapté au contexte de chaque commune.</a:t>
            </a:r>
            <a:endParaRPr lang="fr-BE" sz="2800" dirty="0" smtClean="0"/>
          </a:p>
          <a:p>
            <a:r>
              <a:rPr lang="fr-BE" sz="3200" dirty="0" smtClean="0"/>
              <a:t>Financier</a:t>
            </a:r>
          </a:p>
          <a:p>
            <a:pPr lvl="1"/>
            <a:r>
              <a:rPr lang="fr-BE" sz="2800" dirty="0" smtClean="0"/>
              <a:t>Rationaliser et harmoniser  l'apport financier des PTF et de l'Etat aux activités d'encadrement et de pilotage des services de santé</a:t>
            </a:r>
          </a:p>
          <a:p>
            <a:pPr lvl="1"/>
            <a:r>
              <a:rPr lang="fr-BE" sz="2800" dirty="0" smtClean="0"/>
              <a:t>Rationaliser et harmoniser l'apport financier des PTF et de l'Etat aux activités communautaires (</a:t>
            </a:r>
            <a:r>
              <a:rPr lang="fr-BE" sz="2800" dirty="0" err="1" smtClean="0"/>
              <a:t>outdoor</a:t>
            </a:r>
            <a:r>
              <a:rPr lang="fr-BE" sz="2800" dirty="0" smtClean="0"/>
              <a:t>, </a:t>
            </a:r>
            <a:r>
              <a:rPr lang="fr-BE" sz="2800" dirty="0" err="1" smtClean="0"/>
              <a:t>outreach</a:t>
            </a:r>
            <a:r>
              <a:rPr lang="fr-BE" sz="2800" dirty="0" smtClean="0"/>
              <a:t>, </a:t>
            </a:r>
            <a:r>
              <a:rPr lang="fr-BE" sz="2800" dirty="0" err="1" smtClean="0"/>
              <a:t>Community</a:t>
            </a:r>
            <a:r>
              <a:rPr lang="fr-BE" sz="2800" dirty="0" smtClean="0"/>
              <a:t> </a:t>
            </a:r>
            <a:r>
              <a:rPr lang="fr-BE" sz="2800" dirty="0" err="1" smtClean="0"/>
              <a:t>based</a:t>
            </a:r>
            <a:r>
              <a:rPr lang="fr-BE" sz="2800" dirty="0" smtClean="0"/>
              <a:t>)</a:t>
            </a:r>
            <a:endParaRPr lang="fr-BE" sz="3200" dirty="0" smtClean="0"/>
          </a:p>
          <a:p>
            <a:endParaRPr lang="fr-BE" sz="3200" dirty="0" smtClean="0"/>
          </a:p>
          <a:p>
            <a:pPr lvl="1"/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457200"/>
            <a:ext cx="7228656" cy="1891680"/>
          </a:xfrm>
        </p:spPr>
        <p:txBody>
          <a:bodyPr>
            <a:normAutofit fontScale="90000"/>
          </a:bodyPr>
          <a:lstStyle/>
          <a:p>
            <a:pPr algn="l"/>
            <a:r>
              <a:rPr lang="fr-BE" dirty="0" smtClean="0"/>
              <a:t>Vers un achat stratégique des prestations d'encadrement et de pilotage des services de santé et d'un paquet </a:t>
            </a:r>
            <a:r>
              <a:rPr lang="fr-BE" dirty="0"/>
              <a:t>d'activités communautaires adapté au contexte de </a:t>
            </a:r>
            <a:r>
              <a:rPr lang="fr-BE"/>
              <a:t>chaque </a:t>
            </a:r>
            <a:r>
              <a:rPr lang="fr-BE" smtClean="0"/>
              <a:t>commune : message aux PTF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9497836"/>
      </p:ext>
    </p:extLst>
  </p:cSld>
  <p:clrMapOvr>
    <a:masterClrMapping/>
  </p:clrMapOvr>
</p:sld>
</file>

<file path=ppt/theme/theme1.xml><?xml version="1.0" encoding="utf-8"?>
<a:theme xmlns:a="http://schemas.openxmlformats.org/drawingml/2006/main" name="Composite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Composit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mpos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Composite</Template>
  <TotalTime>69</TotalTime>
  <Words>600</Words>
  <Application>Microsoft Office PowerPoint</Application>
  <PresentationFormat>On-screen Show (4:3)</PresentationFormat>
  <Paragraphs>44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Composite</vt:lpstr>
      <vt:lpstr>Vers un achat stratégique des prestations d'encadrement et de pilotage des services de santé et d'un paquet d'activités communautaires adapté au contexte de chaque commune</vt:lpstr>
      <vt:lpstr>Défis</vt:lpstr>
      <vt:lpstr>Obstacles</vt:lpstr>
      <vt:lpstr>Stratégies</vt:lpstr>
      <vt:lpstr>Opportunités et démarche proposée</vt:lpstr>
      <vt:lpstr>Vers un achat stratégique des prestations d'encadrement et de pilotage des services de santé et d'un paquet d'activités communautaires adapté au contexte de chaque commune : message aux PTF</vt:lpstr>
    </vt:vector>
  </TitlesOfParts>
  <Company>EEAS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Achat stratégique des activités  d'encadrement et de pilotage  des services de santé</dc:title>
  <dc:creator>CALLEWAERT Bart (EEAS-OUAGADOUGOU)</dc:creator>
  <cp:lastModifiedBy>CALLEWAERT Bart (EEAS-OUAGADOUGOU)</cp:lastModifiedBy>
  <cp:revision>10</cp:revision>
  <dcterms:created xsi:type="dcterms:W3CDTF">2018-01-18T08:40:14Z</dcterms:created>
  <dcterms:modified xsi:type="dcterms:W3CDTF">2018-01-18T09:50:10Z</dcterms:modified>
</cp:coreProperties>
</file>